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handoutMasterIdLst>
    <p:handoutMasterId r:id="rId110"/>
  </p:handoutMasterIdLst>
  <p:sldIdLst>
    <p:sldId id="779" r:id="rId2"/>
    <p:sldId id="780" r:id="rId3"/>
    <p:sldId id="258" r:id="rId4"/>
    <p:sldId id="296" r:id="rId5"/>
    <p:sldId id="286" r:id="rId6"/>
    <p:sldId id="781" r:id="rId7"/>
    <p:sldId id="418" r:id="rId8"/>
    <p:sldId id="417" r:id="rId9"/>
    <p:sldId id="268" r:id="rId10"/>
    <p:sldId id="336" r:id="rId11"/>
    <p:sldId id="337" r:id="rId12"/>
    <p:sldId id="786" r:id="rId13"/>
    <p:sldId id="782" r:id="rId14"/>
    <p:sldId id="269" r:id="rId15"/>
    <p:sldId id="672" r:id="rId16"/>
    <p:sldId id="350" r:id="rId17"/>
    <p:sldId id="347" r:id="rId18"/>
    <p:sldId id="348" r:id="rId19"/>
    <p:sldId id="374" r:id="rId20"/>
    <p:sldId id="353" r:id="rId21"/>
    <p:sldId id="767" r:id="rId22"/>
    <p:sldId id="468" r:id="rId23"/>
    <p:sldId id="768" r:id="rId24"/>
    <p:sldId id="263" r:id="rId25"/>
    <p:sldId id="673" r:id="rId26"/>
    <p:sldId id="674" r:id="rId27"/>
    <p:sldId id="351" r:id="rId28"/>
    <p:sldId id="525" r:id="rId29"/>
    <p:sldId id="675" r:id="rId30"/>
    <p:sldId id="676" r:id="rId31"/>
    <p:sldId id="264" r:id="rId32"/>
    <p:sldId id="783" r:id="rId33"/>
    <p:sldId id="302" r:id="rId34"/>
    <p:sldId id="339" r:id="rId35"/>
    <p:sldId id="303" r:id="rId36"/>
    <p:sldId id="340" r:id="rId37"/>
    <p:sldId id="440" r:id="rId38"/>
    <p:sldId id="305" r:id="rId39"/>
    <p:sldId id="412" r:id="rId40"/>
    <p:sldId id="411" r:id="rId41"/>
    <p:sldId id="413" r:id="rId42"/>
    <p:sldId id="414" r:id="rId43"/>
    <p:sldId id="463" r:id="rId44"/>
    <p:sldId id="314" r:id="rId45"/>
    <p:sldId id="352" r:id="rId46"/>
    <p:sldId id="472" r:id="rId47"/>
    <p:sldId id="473" r:id="rId48"/>
    <p:sldId id="474" r:id="rId49"/>
    <p:sldId id="784" r:id="rId50"/>
    <p:sldId id="301" r:id="rId51"/>
    <p:sldId id="475" r:id="rId52"/>
    <p:sldId id="415" r:id="rId53"/>
    <p:sldId id="284" r:id="rId54"/>
    <p:sldId id="416" r:id="rId55"/>
    <p:sldId id="677" r:id="rId56"/>
    <p:sldId id="678" r:id="rId57"/>
    <p:sldId id="679" r:id="rId58"/>
    <p:sldId id="680" r:id="rId59"/>
    <p:sldId id="315" r:id="rId60"/>
    <p:sldId id="356" r:id="rId61"/>
    <p:sldId id="480" r:id="rId62"/>
    <p:sldId id="478" r:id="rId63"/>
    <p:sldId id="516" r:id="rId64"/>
    <p:sldId id="518" r:id="rId65"/>
    <p:sldId id="517" r:id="rId66"/>
    <p:sldId id="367" r:id="rId67"/>
    <p:sldId id="785" r:id="rId68"/>
    <p:sldId id="308" r:id="rId69"/>
    <p:sldId id="522" r:id="rId70"/>
    <p:sldId id="778" r:id="rId71"/>
    <p:sldId id="363" r:id="rId72"/>
    <p:sldId id="364" r:id="rId73"/>
    <p:sldId id="775" r:id="rId74"/>
    <p:sldId id="776" r:id="rId75"/>
    <p:sldId id="777" r:id="rId76"/>
    <p:sldId id="309" r:id="rId77"/>
    <p:sldId id="441" r:id="rId78"/>
    <p:sldId id="358" r:id="rId79"/>
    <p:sldId id="400" r:id="rId80"/>
    <p:sldId id="443" r:id="rId81"/>
    <p:sldId id="316" r:id="rId82"/>
    <p:sldId id="360" r:id="rId83"/>
    <p:sldId id="444" r:id="rId84"/>
    <p:sldId id="481" r:id="rId85"/>
    <p:sldId id="311" r:id="rId86"/>
    <p:sldId id="313" r:id="rId87"/>
    <p:sldId id="401" r:id="rId88"/>
    <p:sldId id="332" r:id="rId89"/>
    <p:sldId id="333" r:id="rId90"/>
    <p:sldId id="523" r:id="rId91"/>
    <p:sldId id="476" r:id="rId92"/>
    <p:sldId id="442" r:id="rId93"/>
    <p:sldId id="524" r:id="rId94"/>
    <p:sldId id="529" r:id="rId95"/>
    <p:sldId id="312" r:id="rId96"/>
    <p:sldId id="325" r:id="rId97"/>
    <p:sldId id="326" r:id="rId98"/>
    <p:sldId id="330" r:id="rId99"/>
    <p:sldId id="446" r:id="rId100"/>
    <p:sldId id="310" r:id="rId101"/>
    <p:sldId id="342" r:id="rId102"/>
    <p:sldId id="331" r:id="rId103"/>
    <p:sldId id="483" r:id="rId104"/>
    <p:sldId id="343" r:id="rId105"/>
    <p:sldId id="346" r:id="rId106"/>
    <p:sldId id="485" r:id="rId107"/>
    <p:sldId id="530" r:id="rId108"/>
  </p:sldIdLst>
  <p:sldSz cx="9144000" cy="6858000" type="screen4x3"/>
  <p:notesSz cx="6858000" cy="9144000"/>
  <p:defaultTextStyle>
    <a:defPPr>
      <a:defRPr lang="en-US"/>
    </a:defPPr>
    <a:lvl1pPr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1pPr>
    <a:lvl2pPr marL="457200"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2pPr>
    <a:lvl3pPr marL="914400"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3pPr>
    <a:lvl4pPr marL="1371600"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4pPr>
    <a:lvl5pPr marL="1828800"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0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0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0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0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70">
          <p15:clr>
            <a:srgbClr val="A4A3A4"/>
          </p15:clr>
        </p15:guide>
        <p15:guide id="2" pos="2880">
          <p15:clr>
            <a:srgbClr val="A4A3A4"/>
          </p15:clr>
        </p15:guide>
      </p15:sldGuideLst>
    </p:ext>
    <p:ext uri="{2D200454-40CA-4A62-9FC3-DE9A4176ACB9}">
      <p15:notesGuideLst xmlns:p15="http://schemas.microsoft.com/office/powerpoint/2012/main">
        <p15:guide id="1" orient="horz" pos="289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000099"/>
    <a:srgbClr val="003399"/>
    <a:srgbClr val="FFFF66"/>
    <a:srgbClr val="FF0000"/>
    <a:srgbClr val="FF66CC"/>
    <a:srgbClr val="990099"/>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5428" autoAdjust="0"/>
  </p:normalViewPr>
  <p:slideViewPr>
    <p:cSldViewPr>
      <p:cViewPr varScale="1">
        <p:scale>
          <a:sx n="90" d="100"/>
          <a:sy n="90" d="100"/>
        </p:scale>
        <p:origin x="1290" y="78"/>
      </p:cViewPr>
      <p:guideLst>
        <p:guide orient="horz" pos="217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598"/>
    </p:cViewPr>
  </p:sorterViewPr>
  <p:notesViewPr>
    <p:cSldViewPr>
      <p:cViewPr varScale="1">
        <p:scale>
          <a:sx n="62" d="100"/>
          <a:sy n="62" d="100"/>
        </p:scale>
        <p:origin x="-2436" y="-90"/>
      </p:cViewPr>
      <p:guideLst>
        <p:guide orient="horz" pos="2893"/>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buFontTx/>
              <a:buNone/>
              <a:defRPr sz="1200"/>
            </a:lvl1pPr>
          </a:lstStyle>
          <a:p>
            <a:pPr>
              <a:defRPr/>
            </a:pPr>
            <a:endParaRPr lang="zh-CN" altLang="en-US"/>
          </a:p>
        </p:txBody>
      </p:sp>
      <p:sp>
        <p:nvSpPr>
          <p:cNvPr id="13005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buFontTx/>
              <a:buNone/>
              <a:defRPr sz="1200"/>
            </a:lvl1pPr>
          </a:lstStyle>
          <a:p>
            <a:pPr>
              <a:defRPr/>
            </a:pPr>
            <a:endParaRPr lang="en-US" altLang="zh-CN"/>
          </a:p>
        </p:txBody>
      </p:sp>
      <p:sp>
        <p:nvSpPr>
          <p:cNvPr id="13005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buFontTx/>
              <a:buNone/>
              <a:defRPr sz="1200"/>
            </a:lvl1pPr>
          </a:lstStyle>
          <a:p>
            <a:pPr>
              <a:defRPr/>
            </a:pPr>
            <a:endParaRPr lang="en-US" altLang="zh-CN"/>
          </a:p>
        </p:txBody>
      </p:sp>
      <p:sp>
        <p:nvSpPr>
          <p:cNvPr id="13005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buFontTx/>
              <a:buNone/>
              <a:defRPr sz="1200"/>
            </a:lvl1pPr>
          </a:lstStyle>
          <a:p>
            <a:pPr>
              <a:defRPr/>
            </a:pPr>
            <a:fld id="{3A1D5920-E781-45E2-AC47-9045A780A24A}" type="slidenum">
              <a:rPr lang="zh-CN" altLang="en-US"/>
              <a:t>‹#›</a:t>
            </a:fld>
            <a:endParaRPr lang="en-US" altLang="zh-CN"/>
          </a:p>
        </p:txBody>
      </p:sp>
    </p:spTree>
    <p:extLst>
      <p:ext uri="{BB962C8B-B14F-4D97-AF65-F5344CB8AC3E}">
        <p14:creationId xmlns:p14="http://schemas.microsoft.com/office/powerpoint/2010/main" val="359389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buFontTx/>
              <a:buNone/>
              <a:defRPr sz="1200"/>
            </a:lvl1pPr>
          </a:lstStyle>
          <a:p>
            <a:pPr>
              <a:defRPr/>
            </a:pPr>
            <a:endParaRPr lang="zh-CN" altLang="en-US"/>
          </a:p>
        </p:txBody>
      </p:sp>
      <p:sp>
        <p:nvSpPr>
          <p:cNvPr id="849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buFontTx/>
              <a:buNone/>
              <a:defRPr sz="1200"/>
            </a:lvl1pPr>
          </a:lstStyle>
          <a:p>
            <a:pPr>
              <a:defRPr/>
            </a:pPr>
            <a:endParaRPr lang="en-US" altLang="zh-CN"/>
          </a:p>
        </p:txBody>
      </p:sp>
      <p:sp>
        <p:nvSpPr>
          <p:cNvPr id="168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49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buFontTx/>
              <a:buNone/>
              <a:defRPr sz="1200"/>
            </a:lvl1pPr>
          </a:lstStyle>
          <a:p>
            <a:pPr>
              <a:defRPr/>
            </a:pPr>
            <a:endParaRPr lang="en-US" altLang="zh-CN"/>
          </a:p>
        </p:txBody>
      </p:sp>
      <p:sp>
        <p:nvSpPr>
          <p:cNvPr id="849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buFontTx/>
              <a:buNone/>
              <a:defRPr sz="1200"/>
            </a:lvl1pPr>
          </a:lstStyle>
          <a:p>
            <a:pPr>
              <a:defRPr/>
            </a:pPr>
            <a:fld id="{445D2F3F-009E-4C69-B954-65C8D576346B}" type="slidenum">
              <a:rPr lang="zh-CN" altLang="en-US"/>
              <a:t>‹#›</a:t>
            </a:fld>
            <a:endParaRPr lang="en-US" altLang="zh-CN"/>
          </a:p>
        </p:txBody>
      </p:sp>
    </p:spTree>
    <p:extLst>
      <p:ext uri="{BB962C8B-B14F-4D97-AF65-F5344CB8AC3E}">
        <p14:creationId xmlns:p14="http://schemas.microsoft.com/office/powerpoint/2010/main" val="20694147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6706353-0EDA-4BC7-80C2-5A7BFEFF0BDC}" type="slidenum">
              <a:rPr lang="zh-CN" altLang="en-US" smtClean="0"/>
              <a:t>1</a:t>
            </a:fld>
            <a:endParaRPr lang="en-US" altLang="zh-CN"/>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2461318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B21FA4B-8B66-47ED-B86E-D8CC2E354B8F}" type="slidenum">
              <a:rPr lang="zh-CN" altLang="en-US" smtClean="0"/>
              <a:t>53</a:t>
            </a:fld>
            <a:endParaRPr lang="en-US" altLang="zh-CN"/>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p:sp>
      <p:sp>
        <p:nvSpPr>
          <p:cNvPr id="172035" name="备注占位符 2"/>
          <p:cNvSpPr>
            <a:spLocks noGrp="1"/>
          </p:cNvSpPr>
          <p:nvPr>
            <p:ph type="body" idx="1"/>
          </p:nvPr>
        </p:nvSpPr>
        <p:spPr>
          <a:noFill/>
        </p:spPr>
        <p:txBody>
          <a:bodyPr/>
          <a:lstStyle/>
          <a:p>
            <a:r>
              <a:rPr lang="zh-CN" altLang="en-US"/>
              <a:t>说明：</a:t>
            </a:r>
            <a:endParaRPr lang="en-US" altLang="zh-CN"/>
          </a:p>
          <a:p>
            <a:r>
              <a:rPr lang="en-US" altLang="zh-CN"/>
              <a:t>b[j]</a:t>
            </a:r>
            <a:r>
              <a:rPr lang="zh-CN" altLang="en-US"/>
              <a:t>的内存地址是：</a:t>
            </a:r>
            <a:r>
              <a:rPr lang="en-US" altLang="zh-CN"/>
              <a:t>b+j*sizeof(int)</a:t>
            </a:r>
          </a:p>
          <a:p>
            <a:r>
              <a:rPr lang="en-US" altLang="zh-CN"/>
              <a:t>a[j]</a:t>
            </a:r>
            <a:r>
              <a:rPr lang="zh-CN" altLang="en-US"/>
              <a:t>的内存地址是：</a:t>
            </a:r>
            <a:r>
              <a:rPr lang="en-US" altLang="zh-CN"/>
              <a:t>a+j*sizeof(int)</a:t>
            </a:r>
          </a:p>
          <a:p>
            <a:r>
              <a:rPr lang="zh-CN" altLang="en-US"/>
              <a:t>而</a:t>
            </a:r>
            <a:r>
              <a:rPr lang="en-US" altLang="zh-CN"/>
              <a:t>a</a:t>
            </a:r>
            <a:r>
              <a:rPr lang="zh-CN" altLang="en-US"/>
              <a:t>和</a:t>
            </a:r>
            <a:r>
              <a:rPr lang="en-US" altLang="zh-CN"/>
              <a:t>b</a:t>
            </a:r>
            <a:r>
              <a:rPr lang="zh-CN" altLang="en-US"/>
              <a:t>的值相等，所以</a:t>
            </a:r>
            <a:r>
              <a:rPr lang="en-US" altLang="zh-CN"/>
              <a:t>a[j]</a:t>
            </a:r>
            <a:r>
              <a:rPr lang="zh-CN" altLang="en-US"/>
              <a:t>和</a:t>
            </a:r>
            <a:r>
              <a:rPr lang="en-US" altLang="zh-CN"/>
              <a:t>b[j] </a:t>
            </a:r>
            <a:r>
              <a:rPr lang="zh-CN" altLang="en-US"/>
              <a:t>是同一个元素</a:t>
            </a:r>
            <a:endParaRPr lang="en-US" altLang="zh-CN"/>
          </a:p>
          <a:p>
            <a:endParaRPr lang="en-US" altLang="zh-CN"/>
          </a:p>
          <a:p>
            <a:r>
              <a:rPr lang="en-US" altLang="zh-CN" b="1"/>
              <a:t>void modifyArray(int b[],int size)</a:t>
            </a:r>
            <a:r>
              <a:rPr lang="zh-CN" altLang="en-US" b="1"/>
              <a:t>中实际是：</a:t>
            </a:r>
            <a:endParaRPr lang="en-US" altLang="zh-CN" b="1"/>
          </a:p>
          <a:p>
            <a:r>
              <a:rPr lang="en-US" altLang="zh-CN" b="1"/>
              <a:t>void modifyArray(int * b,int size)</a:t>
            </a:r>
          </a:p>
          <a:p>
            <a:endParaRPr lang="en-US" altLang="zh-CN" b="1"/>
          </a:p>
          <a:p>
            <a:endParaRPr lang="zh-CN" altLang="en-US"/>
          </a:p>
        </p:txBody>
      </p:sp>
      <p:sp>
        <p:nvSpPr>
          <p:cNvPr id="172036"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2FC32154-F6DE-4ACB-B89E-83000B096A3C}" type="slidenum">
              <a:rPr lang="zh-CN" altLang="en-US" smtClean="0"/>
              <a:t>54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6BB25A1-2CF9-4D4D-83EC-9704DB9EB444}" type="slidenum">
              <a:rPr lang="zh-CN" altLang="en-US" smtClean="0"/>
              <a:t>71</a:t>
            </a:fld>
            <a:endParaRPr lang="en-US" altLang="zh-CN"/>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31A8A38-6ADE-4C8B-97C9-96D3453B50EB}" type="slidenum">
              <a:rPr lang="zh-CN" altLang="en-US" smtClean="0"/>
              <a:t>76</a:t>
            </a:fld>
            <a:endParaRPr lang="en-US" altLang="zh-CN"/>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noFill/>
        </p:spPr>
        <p:txBody>
          <a:bodyPr/>
          <a:lstStyle/>
          <a:p>
            <a:pPr eaLnBrk="1" hangingPunct="1"/>
            <a:r>
              <a:rPr lang="zh-CN" altLang="en-US"/>
              <a:t>关键要明白为什么本函数设计这么多的返回值，处理这门多的异常情况</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48EB3B9-992B-454A-850D-58EF58876249}" type="slidenum">
              <a:rPr lang="zh-CN" altLang="en-US" smtClean="0"/>
              <a:t>82</a:t>
            </a:fld>
            <a:endParaRPr lang="en-US" altLang="zh-CN"/>
          </a:p>
        </p:txBody>
      </p:sp>
      <p:sp>
        <p:nvSpPr>
          <p:cNvPr id="175107" name="Rectangle 2"/>
          <p:cNvSpPr>
            <a:spLocks noGrp="1" noRot="1" noChangeAspect="1" noChangeArrowheads="1" noTextEdit="1"/>
          </p:cNvSpPr>
          <p:nvPr>
            <p:ph type="sldImg"/>
          </p:nvPr>
        </p:nvSpPr>
        <p:spPr/>
      </p:sp>
      <p:sp>
        <p:nvSpPr>
          <p:cNvPr id="175108" name="Rectangle 3"/>
          <p:cNvSpPr>
            <a:spLocks noGrp="1" noChangeArrowheads="1"/>
          </p:cNvSpPr>
          <p:nvPr>
            <p:ph type="body" idx="1"/>
          </p:nvPr>
        </p:nvSpPr>
        <p:spPr>
          <a:noFill/>
        </p:spPr>
        <p:txBody>
          <a:bodyPr/>
          <a:lstStyle/>
          <a:p>
            <a:pPr eaLnBrk="1" hangingPunct="1"/>
            <a:r>
              <a:rPr lang="en-US" altLang="zh-CN" b="1"/>
              <a:t>int deleteElement(int data[],int arraySize,int elementCount,int element)</a:t>
            </a:r>
            <a:r>
              <a:rPr lang="zh-CN" altLang="en-US" b="1"/>
              <a:t>是在假设数组里面没有重复元素的情况下设计的算法，所以每一次函数调用最多删除一个元素。</a:t>
            </a:r>
          </a:p>
          <a:p>
            <a:pPr eaLnBrk="1" hangingPunct="1"/>
            <a:r>
              <a:rPr lang="zh-CN" altLang="en-US" b="1"/>
              <a:t>如果数组中可能有重复元素，则可以设计另一个函数</a:t>
            </a:r>
            <a:r>
              <a:rPr lang="en-US" altLang="zh-CN" b="1"/>
              <a:t>int deleteElement</a:t>
            </a:r>
            <a:r>
              <a:rPr lang="en-US" altLang="zh-CN" b="1">
                <a:solidFill>
                  <a:srgbClr val="FF0000"/>
                </a:solidFill>
              </a:rPr>
              <a:t>s</a:t>
            </a:r>
            <a:r>
              <a:rPr lang="en-US" altLang="zh-CN" b="1"/>
              <a:t>(int data[],int arraySize,int elementCount,int element)</a:t>
            </a:r>
            <a:r>
              <a:rPr lang="zh-CN" altLang="en-US" b="1"/>
              <a:t>，将所有值等于</a:t>
            </a:r>
            <a:r>
              <a:rPr lang="en-US" altLang="zh-CN" b="1"/>
              <a:t>element</a:t>
            </a:r>
            <a:r>
              <a:rPr lang="zh-CN" altLang="en-US" b="1"/>
              <a:t>的元素均删除。</a:t>
            </a:r>
          </a:p>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E39D1CF-0F2B-4F64-B478-C37F00A6BCF6}" type="slidenum">
              <a:rPr lang="zh-CN" altLang="en-US" smtClean="0"/>
              <a:t>86</a:t>
            </a:fld>
            <a:endParaRPr lang="en-US" altLang="zh-CN"/>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p:spPr>
        <p:txBody>
          <a:bodyPr/>
          <a:lstStyle/>
          <a:p>
            <a:pPr eaLnBrk="1" hangingPunct="1"/>
            <a:r>
              <a:rPr lang="zh-CN" altLang="en-US"/>
              <a:t>关键点：找出第</a:t>
            </a:r>
            <a:r>
              <a:rPr lang="en-US" altLang="zh-CN"/>
              <a:t>pass</a:t>
            </a:r>
            <a:r>
              <a:rPr lang="zh-CN" altLang="en-US"/>
              <a:t>趟要赋值的下标</a:t>
            </a:r>
            <a:r>
              <a:rPr lang="en-US" altLang="zh-CN"/>
              <a:t>x</a:t>
            </a:r>
          </a:p>
          <a:p>
            <a:pPr eaLnBrk="1" hangingPunct="1"/>
            <a:r>
              <a:rPr lang="zh-CN" altLang="en-US"/>
              <a:t>第</a:t>
            </a:r>
            <a:r>
              <a:rPr lang="en-US" altLang="zh-CN"/>
              <a:t>pass</a:t>
            </a:r>
            <a:r>
              <a:rPr lang="zh-CN" altLang="en-US"/>
              <a:t>趟下标为</a:t>
            </a:r>
            <a:r>
              <a:rPr lang="en-US" altLang="zh-CN"/>
              <a:t>elementCount－1</a:t>
            </a:r>
            <a:r>
              <a:rPr lang="zh-CN" altLang="en-US"/>
              <a:t> 和</a:t>
            </a:r>
            <a:r>
              <a:rPr lang="en-US" altLang="zh-CN"/>
              <a:t>x</a:t>
            </a:r>
            <a:r>
              <a:rPr lang="zh-CN" altLang="en-US"/>
              <a:t>的数组元素之间的元素个数是：（</a:t>
            </a:r>
            <a:r>
              <a:rPr lang="en-US" altLang="zh-CN"/>
              <a:t>elementCount－1）－x＋1</a:t>
            </a:r>
          </a:p>
          <a:p>
            <a:pPr eaLnBrk="1" hangingPunct="1"/>
            <a:r>
              <a:rPr lang="zh-CN" altLang="en-US"/>
              <a:t>而下标为</a:t>
            </a:r>
            <a:r>
              <a:rPr lang="en-US" altLang="zh-CN"/>
              <a:t>elementCount－1</a:t>
            </a:r>
            <a:r>
              <a:rPr lang="zh-CN" altLang="en-US"/>
              <a:t> 和</a:t>
            </a:r>
            <a:r>
              <a:rPr lang="en-US" altLang="zh-CN"/>
              <a:t>x</a:t>
            </a:r>
            <a:r>
              <a:rPr lang="zh-CN" altLang="en-US"/>
              <a:t>的数组元素之间的元素个数是</a:t>
            </a:r>
            <a:r>
              <a:rPr lang="en-US" altLang="zh-CN"/>
              <a:t>pass</a:t>
            </a:r>
            <a:r>
              <a:rPr lang="zh-CN" altLang="en-US"/>
              <a:t>个，由等式（</a:t>
            </a:r>
            <a:r>
              <a:rPr lang="en-US" altLang="zh-CN"/>
              <a:t>elementCount－1）－x＋1</a:t>
            </a:r>
          </a:p>
          <a:p>
            <a:pPr eaLnBrk="1" hangingPunct="1"/>
            <a:r>
              <a:rPr lang="zh-CN" altLang="en-US"/>
              <a:t>＝</a:t>
            </a:r>
            <a:r>
              <a:rPr lang="en-US" altLang="zh-CN"/>
              <a:t>pass</a:t>
            </a:r>
            <a:r>
              <a:rPr lang="zh-CN" altLang="en-US"/>
              <a:t>可得</a:t>
            </a:r>
            <a:r>
              <a:rPr lang="en-US" altLang="zh-CN"/>
              <a:t>x＝ elementCount－pass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p:sp>
      <p:sp>
        <p:nvSpPr>
          <p:cNvPr id="177155" name="备注占位符 2"/>
          <p:cNvSpPr>
            <a:spLocks noGrp="1"/>
          </p:cNvSpPr>
          <p:nvPr>
            <p:ph type="body" idx="1"/>
          </p:nvPr>
        </p:nvSpPr>
        <p:spPr>
          <a:noFill/>
        </p:spPr>
        <p:txBody>
          <a:bodyPr/>
          <a:lstStyle/>
          <a:p>
            <a:endParaRPr lang="zh-CN" altLang="en-US"/>
          </a:p>
        </p:txBody>
      </p:sp>
      <p:sp>
        <p:nvSpPr>
          <p:cNvPr id="177156"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C0A8730-245F-4637-B071-4B29F182BF7C}" type="slidenum">
              <a:rPr lang="zh-CN" altLang="en-US" smtClean="0"/>
              <a:t>93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0A0CD573-0D49-40E5-93E7-DC3FCED26C56}" type="slidenum">
              <a:rPr lang="zh-CN" altLang="en-US"/>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2494583B-E286-4AE6-9615-05A90E07B793}" type="slidenum">
              <a:rPr lang="zh-CN" altLang="en-US"/>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658E0632-ACB6-4DFF-AFB3-6D1FFBB56EBB}" type="slidenum">
              <a:rPr lang="zh-CN" altLang="en-US"/>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404813"/>
            <a:ext cx="8350250" cy="5526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B5A118F0-02F8-4E30-94D3-5331A22F9A64}" type="slidenum">
              <a:rPr lang="zh-CN" altLang="en-US"/>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19213"/>
            <a:ext cx="3810000"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700463"/>
            <a:ext cx="3810000" cy="2230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ftr" sz="quarter" idx="10"/>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1"/>
          </p:nvPr>
        </p:nvSpPr>
        <p:spPr/>
        <p:txBody>
          <a:bodyPr/>
          <a:lstStyle>
            <a:lvl1pPr>
              <a:defRPr/>
            </a:lvl1pPr>
          </a:lstStyle>
          <a:p>
            <a:pPr>
              <a:defRPr/>
            </a:pPr>
            <a:fld id="{FFD265FB-3B64-48F5-8911-E58D77906461}" type="slidenum">
              <a:rPr lang="zh-CN" altLang="en-US"/>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BC4FB8C4-260F-4946-A15E-45F800611AC4}" type="slidenum">
              <a:rPr lang="zh-CN" altLang="en-US"/>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ACFCF81A-63DF-425F-8382-179C6EBDE7B5}" type="slidenum">
              <a:rPr lang="zh-CN" altLang="en-US"/>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B9C5B4C6-FA0B-43F5-9B36-C09E90DCCB56}" type="slidenum">
              <a:rPr lang="zh-CN" altLang="en-US"/>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42B816D3-0A73-4BB0-AF78-3AE6E035861B}" type="slidenum">
              <a:rPr lang="zh-CN" altLang="en-US"/>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C22DCD31-C104-402E-B1B7-C115A793F457}" type="slidenum">
              <a:rPr lang="zh-CN" altLang="en-US"/>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AE71CB8-5422-4627-929F-D04EDEDC5496}" type="slidenum">
              <a:rPr lang="zh-CN" altLang="en-US"/>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A65ED743-0921-459D-BB2C-FAFFDF8127E6}" type="slidenum">
              <a:rPr lang="zh-CN" altLang="en-US"/>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B9103091-4486-4721-8A48-5461B5FBD4CC}" type="slidenum">
              <a:rPr lang="zh-CN" altLang="en-US"/>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88756985-8F54-43AA-9E3F-A0C553F902D7}" type="slidenum">
              <a:rPr lang="zh-CN" altLang="en-US"/>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zh-CN" altLang="zh-CN"/>
              <a:t>单击以编辑</a:t>
            </a:r>
            <a:r>
              <a:rPr lang="zh-CN" altLang="en-US"/>
              <a:t>母版标题样式</a:t>
            </a:r>
          </a:p>
        </p:txBody>
      </p:sp>
      <p:sp>
        <p:nvSpPr>
          <p:cNvPr id="1027" name="Rectangle 3"/>
          <p:cNvSpPr>
            <a:spLocks noGrp="1" noChangeArrowheads="1"/>
          </p:cNvSpPr>
          <p:nvPr>
            <p:ph type="body" idx="1"/>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7637" name="Rectangle 5"/>
          <p:cNvSpPr>
            <a:spLocks noGrp="1" noChangeArrowheads="1"/>
          </p:cNvSpPr>
          <p:nvPr>
            <p:ph type="ftr" sz="quarter" idx="3"/>
          </p:nvPr>
        </p:nvSpPr>
        <p:spPr bwMode="auto">
          <a:xfrm>
            <a:off x="3124200" y="60833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a:spcBef>
                <a:spcPct val="50000"/>
              </a:spcBef>
              <a:buFontTx/>
              <a:buNone/>
              <a:defRPr sz="1400"/>
            </a:lvl1pPr>
          </a:lstStyle>
          <a:p>
            <a:pPr>
              <a:defRPr/>
            </a:pPr>
            <a:endParaRPr lang="en-US" altLang="zh-CN"/>
          </a:p>
        </p:txBody>
      </p:sp>
      <p:sp>
        <p:nvSpPr>
          <p:cNvPr id="197638" name="Rectangle 6"/>
          <p:cNvSpPr>
            <a:spLocks noGrp="1" noChangeArrowheads="1"/>
          </p:cNvSpPr>
          <p:nvPr>
            <p:ph type="sldNum" sz="quarter" idx="4"/>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spcBef>
                <a:spcPct val="50000"/>
              </a:spcBef>
              <a:buFontTx/>
              <a:buNone/>
              <a:defRPr sz="1400" b="1"/>
            </a:lvl1pPr>
          </a:lstStyle>
          <a:p>
            <a:pPr>
              <a:defRPr/>
            </a:pPr>
            <a:fld id="{528C3BB1-4401-40CC-883B-BDFB3B36ED38}" type="slidenum">
              <a:rPr lang="zh-CN" altLang="en-US"/>
              <a:t>‹#›</a:t>
            </a:fld>
            <a:endParaRPr lang="en-US" altLang="zh-CN"/>
          </a:p>
        </p:txBody>
      </p:sp>
      <p:grpSp>
        <p:nvGrpSpPr>
          <p:cNvPr id="1030" name="Group 7"/>
          <p:cNvGrpSpPr/>
          <p:nvPr/>
        </p:nvGrpSpPr>
        <p:grpSpPr bwMode="auto">
          <a:xfrm>
            <a:off x="0" y="6553200"/>
            <a:ext cx="9144000" cy="301625"/>
            <a:chOff x="0" y="4032"/>
            <a:chExt cx="5760" cy="288"/>
          </a:xfrm>
        </p:grpSpPr>
        <p:sp>
          <p:nvSpPr>
            <p:cNvPr id="1034" name="Rectangle 8"/>
            <p:cNvSpPr>
              <a:spLocks noChangeArrowheads="1"/>
            </p:cNvSpPr>
            <p:nvPr/>
          </p:nvSpPr>
          <p:spPr bwMode="auto">
            <a:xfrm>
              <a:off x="0" y="4032"/>
              <a:ext cx="5760" cy="288"/>
            </a:xfrm>
            <a:prstGeom prst="rect">
              <a:avLst/>
            </a:prstGeom>
            <a:solidFill>
              <a:srgbClr val="33CCCC"/>
            </a:solidFill>
            <a:ln w="9525">
              <a:solidFill>
                <a:srgbClr val="33CCCC"/>
              </a:solidFill>
              <a:miter lim="800000"/>
            </a:ln>
          </p:spPr>
          <p:txBody>
            <a:bodyPr/>
            <a:lstStyle>
              <a:lvl1pPr eaLnBrk="0" hangingPunct="0">
                <a:defRPr kumimoji="1" sz="2000">
                  <a:solidFill>
                    <a:schemeClr val="tx1"/>
                  </a:solidFill>
                  <a:latin typeface="Times New Roman" pitchFamily="18" charset="0"/>
                  <a:ea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r>
                <a:rPr lang="zh-CN" altLang="en-US" sz="2400"/>
                <a:t>                  </a:t>
              </a:r>
            </a:p>
          </p:txBody>
        </p:sp>
        <p:sp>
          <p:nvSpPr>
            <p:cNvPr id="1035" name="Line 9"/>
            <p:cNvSpPr>
              <a:spLocks noChangeShapeType="1"/>
            </p:cNvSpPr>
            <p:nvPr/>
          </p:nvSpPr>
          <p:spPr bwMode="auto">
            <a:xfrm>
              <a:off x="4464" y="4032"/>
              <a:ext cx="288"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6" name="Line 10"/>
            <p:cNvSpPr>
              <a:spLocks noChangeShapeType="1"/>
            </p:cNvSpPr>
            <p:nvPr/>
          </p:nvSpPr>
          <p:spPr bwMode="auto">
            <a:xfrm>
              <a:off x="4176" y="4032"/>
              <a:ext cx="336"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7" name="Line 11"/>
            <p:cNvSpPr>
              <a:spLocks noChangeShapeType="1"/>
            </p:cNvSpPr>
            <p:nvPr/>
          </p:nvSpPr>
          <p:spPr bwMode="auto">
            <a:xfrm>
              <a:off x="4704" y="4032"/>
              <a:ext cx="336"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8" name="Line 12"/>
            <p:cNvSpPr>
              <a:spLocks noChangeShapeType="1"/>
            </p:cNvSpPr>
            <p:nvPr/>
          </p:nvSpPr>
          <p:spPr bwMode="auto">
            <a:xfrm>
              <a:off x="5376" y="4032"/>
              <a:ext cx="384"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9" name="Line 13"/>
            <p:cNvSpPr>
              <a:spLocks noChangeShapeType="1"/>
            </p:cNvSpPr>
            <p:nvPr/>
          </p:nvSpPr>
          <p:spPr bwMode="auto">
            <a:xfrm>
              <a:off x="5184" y="4032"/>
              <a:ext cx="384"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40" name="Line 14"/>
            <p:cNvSpPr>
              <a:spLocks noChangeShapeType="1"/>
            </p:cNvSpPr>
            <p:nvPr/>
          </p:nvSpPr>
          <p:spPr bwMode="auto">
            <a:xfrm>
              <a:off x="5568" y="4032"/>
              <a:ext cx="192" cy="144"/>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41" name="Line 15"/>
            <p:cNvSpPr>
              <a:spLocks noChangeShapeType="1"/>
            </p:cNvSpPr>
            <p:nvPr/>
          </p:nvSpPr>
          <p:spPr bwMode="auto">
            <a:xfrm>
              <a:off x="4992" y="4032"/>
              <a:ext cx="336"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031" name="Line 16"/>
          <p:cNvSpPr>
            <a:spLocks noChangeShapeType="1"/>
          </p:cNvSpPr>
          <p:nvPr/>
        </p:nvSpPr>
        <p:spPr bwMode="auto">
          <a:xfrm>
            <a:off x="468313" y="1176338"/>
            <a:ext cx="8458200" cy="0"/>
          </a:xfrm>
          <a:prstGeom prst="line">
            <a:avLst/>
          </a:prstGeom>
          <a:noFill/>
          <a:ln w="57150">
            <a:solidFill>
              <a:srgbClr val="33CC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32" name="Text Box 17"/>
          <p:cNvSpPr txBox="1">
            <a:spLocks noChangeArrowheads="1"/>
          </p:cNvSpPr>
          <p:nvPr/>
        </p:nvSpPr>
        <p:spPr bwMode="auto">
          <a:xfrm>
            <a:off x="457200" y="2514600"/>
            <a:ext cx="8305800"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itchFamily="18" charset="0"/>
                <a:ea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endParaRPr lang="zh-CN" altLang="en-US" sz="3200" b="1">
              <a:solidFill>
                <a:srgbClr val="FFFFFF"/>
              </a:solidFill>
            </a:endParaRPr>
          </a:p>
          <a:p>
            <a:pPr eaLnBrk="1" hangingPunct="1">
              <a:spcBef>
                <a:spcPct val="50000"/>
              </a:spcBef>
              <a:buFontTx/>
              <a:buNone/>
              <a:defRPr/>
            </a:pPr>
            <a:endParaRPr lang="zh-CN" altLang="en-US" sz="3200" b="1">
              <a:solidFill>
                <a:srgbClr val="FFFFFF"/>
              </a:solidFill>
            </a:endParaRPr>
          </a:p>
          <a:p>
            <a:pPr eaLnBrk="1" hangingPunct="1">
              <a:spcBef>
                <a:spcPct val="50000"/>
              </a:spcBef>
              <a:buFontTx/>
              <a:buNone/>
              <a:defRPr/>
            </a:pPr>
            <a:endParaRPr lang="zh-CN" altLang="en-US" sz="3200" b="1">
              <a:solidFill>
                <a:srgbClr val="FFFFFF"/>
              </a:solidFill>
            </a:endParaRPr>
          </a:p>
          <a:p>
            <a:pPr eaLnBrk="1" hangingPunct="1">
              <a:spcBef>
                <a:spcPct val="50000"/>
              </a:spcBef>
              <a:buFontTx/>
              <a:buNone/>
              <a:defRPr/>
            </a:pPr>
            <a:endParaRPr lang="zh-CN" altLang="en-US" sz="3200" b="1">
              <a:solidFill>
                <a:srgbClr val="FFFFFF"/>
              </a:solidFill>
            </a:endParaRPr>
          </a:p>
          <a:p>
            <a:pPr eaLnBrk="1" hangingPunct="1">
              <a:spcBef>
                <a:spcPct val="50000"/>
              </a:spcBef>
              <a:buFontTx/>
              <a:buNone/>
              <a:defRPr/>
            </a:pPr>
            <a:endParaRPr lang="zh-CN" altLang="en-US" sz="3200" b="1">
              <a:solidFill>
                <a:srgbClr val="FFFFFF"/>
              </a:solidFill>
            </a:endParaRPr>
          </a:p>
        </p:txBody>
      </p:sp>
      <p:pic>
        <p:nvPicPr>
          <p:cNvPr id="1033" name="Picture 18" descr="bupt"/>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hf hdr="0" ftr="0" dt="0"/>
  <p:txStyles>
    <p:titleStyle>
      <a:lvl1pPr algn="r" rtl="0" eaLnBrk="0" fontAlgn="base" hangingPunct="0">
        <a:spcBef>
          <a:spcPct val="0"/>
        </a:spcBef>
        <a:spcAft>
          <a:spcPct val="0"/>
        </a:spcAft>
        <a:defRPr kumimoji="1" sz="3200">
          <a:solidFill>
            <a:srgbClr val="FF3300"/>
          </a:solidFill>
          <a:latin typeface="+mj-lt"/>
          <a:ea typeface="+mj-ea"/>
          <a:cs typeface="+mj-cs"/>
        </a:defRPr>
      </a:lvl1pPr>
      <a:lvl2pPr algn="r" rtl="0" eaLnBrk="0" fontAlgn="base" hangingPunct="0">
        <a:spcBef>
          <a:spcPct val="0"/>
        </a:spcBef>
        <a:spcAft>
          <a:spcPct val="0"/>
        </a:spcAft>
        <a:defRPr kumimoji="1" sz="3200">
          <a:solidFill>
            <a:srgbClr val="FF3300"/>
          </a:solidFill>
          <a:latin typeface="Times New Roman" pitchFamily="18" charset="0"/>
          <a:ea typeface="宋体" pitchFamily="2" charset="-122"/>
        </a:defRPr>
      </a:lvl2pPr>
      <a:lvl3pPr algn="r" rtl="0" eaLnBrk="0" fontAlgn="base" hangingPunct="0">
        <a:spcBef>
          <a:spcPct val="0"/>
        </a:spcBef>
        <a:spcAft>
          <a:spcPct val="0"/>
        </a:spcAft>
        <a:defRPr kumimoji="1" sz="3200">
          <a:solidFill>
            <a:srgbClr val="FF3300"/>
          </a:solidFill>
          <a:latin typeface="Times New Roman" pitchFamily="18" charset="0"/>
          <a:ea typeface="宋体" pitchFamily="2" charset="-122"/>
        </a:defRPr>
      </a:lvl3pPr>
      <a:lvl4pPr algn="r" rtl="0" eaLnBrk="0" fontAlgn="base" hangingPunct="0">
        <a:spcBef>
          <a:spcPct val="0"/>
        </a:spcBef>
        <a:spcAft>
          <a:spcPct val="0"/>
        </a:spcAft>
        <a:defRPr kumimoji="1" sz="3200">
          <a:solidFill>
            <a:srgbClr val="FF3300"/>
          </a:solidFill>
          <a:latin typeface="Times New Roman" pitchFamily="18" charset="0"/>
          <a:ea typeface="宋体" pitchFamily="2" charset="-122"/>
        </a:defRPr>
      </a:lvl4pPr>
      <a:lvl5pPr algn="r" rtl="0" eaLnBrk="0" fontAlgn="base" hangingPunct="0">
        <a:spcBef>
          <a:spcPct val="0"/>
        </a:spcBef>
        <a:spcAft>
          <a:spcPct val="0"/>
        </a:spcAft>
        <a:defRPr kumimoji="1" sz="3200">
          <a:solidFill>
            <a:srgbClr val="FF3300"/>
          </a:solidFill>
          <a:latin typeface="Times New Roman" pitchFamily="18" charset="0"/>
          <a:ea typeface="宋体" pitchFamily="2" charset="-122"/>
        </a:defRPr>
      </a:lvl5pPr>
      <a:lvl6pPr marL="457200" algn="r" rtl="0" fontAlgn="base">
        <a:spcBef>
          <a:spcPct val="0"/>
        </a:spcBef>
        <a:spcAft>
          <a:spcPct val="0"/>
        </a:spcAft>
        <a:defRPr kumimoji="1" sz="3200">
          <a:solidFill>
            <a:srgbClr val="FF3300"/>
          </a:solidFill>
          <a:latin typeface="Times New Roman" pitchFamily="18" charset="0"/>
          <a:ea typeface="宋体" pitchFamily="2" charset="-122"/>
        </a:defRPr>
      </a:lvl6pPr>
      <a:lvl7pPr marL="914400" algn="r" rtl="0" fontAlgn="base">
        <a:spcBef>
          <a:spcPct val="0"/>
        </a:spcBef>
        <a:spcAft>
          <a:spcPct val="0"/>
        </a:spcAft>
        <a:defRPr kumimoji="1" sz="3200">
          <a:solidFill>
            <a:srgbClr val="FF3300"/>
          </a:solidFill>
          <a:latin typeface="Times New Roman" pitchFamily="18" charset="0"/>
          <a:ea typeface="宋体" pitchFamily="2" charset="-122"/>
        </a:defRPr>
      </a:lvl7pPr>
      <a:lvl8pPr marL="1371600" algn="r" rtl="0" fontAlgn="base">
        <a:spcBef>
          <a:spcPct val="0"/>
        </a:spcBef>
        <a:spcAft>
          <a:spcPct val="0"/>
        </a:spcAft>
        <a:defRPr kumimoji="1" sz="3200">
          <a:solidFill>
            <a:srgbClr val="FF3300"/>
          </a:solidFill>
          <a:latin typeface="Times New Roman" pitchFamily="18" charset="0"/>
          <a:ea typeface="宋体" pitchFamily="2" charset="-122"/>
        </a:defRPr>
      </a:lvl8pPr>
      <a:lvl9pPr marL="1828800" algn="r" rtl="0" fontAlgn="base">
        <a:spcBef>
          <a:spcPct val="0"/>
        </a:spcBef>
        <a:spcAft>
          <a:spcPct val="0"/>
        </a:spcAft>
        <a:defRPr kumimoji="1" sz="3200">
          <a:solidFill>
            <a:srgbClr val="FF33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file:///D:\70&#12289;WorkingFolder-My\&#19978;&#35838;&#35762;&#20041;\&#35745;&#31639;&#26426;&#23548;&#35770;&#19982;&#31243;&#24207;&#35774;&#35745;(06~07)\4&#12289;&#20856;&#22411;&#20363;&#39064;(C&#35821;&#35328;)\3&#12289;&#25968;&#32452;\P195&#39029;6.18.c"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8.png"/><Relationship Id="rId5" Type="http://schemas.openxmlformats.org/officeDocument/2006/relationships/oleObject" Target="../embeddings/oleObject3.bin"/><Relationship Id="rId4" Type="http://schemas.openxmlformats.org/officeDocument/2006/relationships/image" Target="../media/image17.png"/></Relationships>
</file>

<file path=ppt/slides/_rels/slide8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1.png"/><Relationship Id="rId5" Type="http://schemas.openxmlformats.org/officeDocument/2006/relationships/oleObject" Target="../embeddings/oleObject6.bin"/><Relationship Id="rId4" Type="http://schemas.openxmlformats.org/officeDocument/2006/relationships/image" Target="../media/image20.png"/><Relationship Id="rId9" Type="http://schemas.openxmlformats.org/officeDocument/2006/relationships/slide" Target="slide8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slide" Target="slide96.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3.png"/><Relationship Id="rId5" Type="http://schemas.openxmlformats.org/officeDocument/2006/relationships/oleObject" Target="../embeddings/oleObject9.bin"/><Relationship Id="rId4" Type="http://schemas.openxmlformats.org/officeDocument/2006/relationships/image" Target="../media/image17.png"/></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slide" Target="slide95.xml"/><Relationship Id="rId7"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25.png"/><Relationship Id="rId4" Type="http://schemas.openxmlformats.org/officeDocument/2006/relationships/oleObject" Target="../embeddings/oleObject11.bin"/><Relationship Id="rId9" Type="http://schemas.openxmlformats.org/officeDocument/2006/relationships/image" Target="../media/image27.png"/></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8.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60564E8-6F9D-4D50-A1EB-C277FCE6E4C9}" type="slidenum">
              <a:rPr lang="zh-CN" altLang="en-US" sz="1400" smtClean="0"/>
              <a:t>1</a:t>
            </a:fld>
            <a:endParaRPr lang="en-US" altLang="zh-CN" sz="1400"/>
          </a:p>
        </p:txBody>
      </p:sp>
      <p:grpSp>
        <p:nvGrpSpPr>
          <p:cNvPr id="2051" name="Group 4"/>
          <p:cNvGrpSpPr/>
          <p:nvPr/>
        </p:nvGrpSpPr>
        <p:grpSpPr bwMode="auto">
          <a:xfrm>
            <a:off x="1619250" y="1917699"/>
            <a:ext cx="5903913" cy="1625159"/>
            <a:chOff x="1488" y="1152"/>
            <a:chExt cx="2736" cy="624"/>
          </a:xfrm>
        </p:grpSpPr>
        <p:sp>
          <p:nvSpPr>
            <p:cNvPr id="2053" name="Rectangle 5"/>
            <p:cNvSpPr>
              <a:spLocks noChangeArrowheads="1"/>
            </p:cNvSpPr>
            <p:nvPr/>
          </p:nvSpPr>
          <p:spPr bwMode="auto">
            <a:xfrm>
              <a:off x="1488" y="1152"/>
              <a:ext cx="2736" cy="624"/>
            </a:xfrm>
            <a:prstGeom prst="rect">
              <a:avLst/>
            </a:prstGeom>
            <a:gradFill rotWithShape="0">
              <a:gsLst>
                <a:gs pos="0">
                  <a:srgbClr val="3E040E"/>
                </a:gs>
                <a:gs pos="50000">
                  <a:srgbClr val="CF0E30"/>
                </a:gs>
                <a:gs pos="100000">
                  <a:srgbClr val="3E040E"/>
                </a:gs>
              </a:gsLst>
              <a:lin ang="2700000" scaled="1"/>
            </a:gradFill>
            <a:ln w="28575">
              <a:solidFill>
                <a:srgbClr val="F6829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054" name="Text Box 6"/>
            <p:cNvSpPr txBox="1">
              <a:spLocks noChangeArrowheads="1"/>
            </p:cNvSpPr>
            <p:nvPr/>
          </p:nvSpPr>
          <p:spPr bwMode="auto">
            <a:xfrm>
              <a:off x="1536" y="1200"/>
              <a:ext cx="2612" cy="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a:spcBef>
                  <a:spcPct val="50000"/>
                </a:spcBef>
                <a:buFontTx/>
                <a:buNone/>
              </a:pPr>
              <a:r>
                <a:rPr lang="zh-CN" altLang="en-US" sz="3600" b="1" dirty="0">
                  <a:solidFill>
                    <a:schemeClr val="bg1"/>
                  </a:solidFill>
                  <a:latin typeface="微软雅黑" panose="020B0503020204020204" pitchFamily="34" charset="-122"/>
                  <a:ea typeface="微软雅黑" panose="020B0503020204020204" pitchFamily="34" charset="-122"/>
                </a:rPr>
                <a:t>单元四：数据结构初步</a:t>
              </a:r>
              <a:endParaRPr lang="en-US" altLang="zh-CN" sz="3600" b="1" dirty="0">
                <a:solidFill>
                  <a:schemeClr val="bg1"/>
                </a:solidFill>
                <a:latin typeface="微软雅黑" panose="020B0503020204020204" pitchFamily="34" charset="-122"/>
                <a:ea typeface="微软雅黑" panose="020B0503020204020204" pitchFamily="34" charset="-122"/>
              </a:endParaRPr>
            </a:p>
            <a:p>
              <a:pPr algn="ctr">
                <a:spcBef>
                  <a:spcPct val="50000"/>
                </a:spcBef>
                <a:buFontTx/>
                <a:buNone/>
              </a:pPr>
              <a:r>
                <a:rPr lang="zh-CN" altLang="en-US" sz="3600" b="1" dirty="0">
                  <a:solidFill>
                    <a:schemeClr val="bg1"/>
                  </a:solidFill>
                  <a:latin typeface="微软雅黑" panose="020B0503020204020204" pitchFamily="34" charset="-122"/>
                  <a:ea typeface="微软雅黑" panose="020B0503020204020204" pitchFamily="34" charset="-122"/>
                </a:rPr>
                <a:t>第七章  数组</a:t>
              </a:r>
            </a:p>
          </p:txBody>
        </p:sp>
      </p:grpSp>
      <p:pic>
        <p:nvPicPr>
          <p:cNvPr id="2052" name="Picture 7" descr="地球"/>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1363" y="4940300"/>
            <a:ext cx="15843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015365" y="3980815"/>
            <a:ext cx="7084695" cy="1240790"/>
          </a:xfrm>
          <a:prstGeom prst="rect">
            <a:avLst/>
          </a:prstGeom>
          <a:noFill/>
        </p:spPr>
        <p:txBody>
          <a:bodyPr wrap="square" rtlCol="0">
            <a:spAutoFit/>
          </a:bodyPr>
          <a:lstStyle/>
          <a:p>
            <a:pPr indent="0">
              <a:buNone/>
            </a:pPr>
            <a:r>
              <a:rPr lang="zh-CN" altLang="en-US" sz="2400" b="1" dirty="0"/>
              <a:t>内容取自：《</a:t>
            </a:r>
            <a:r>
              <a:rPr lang="en-US" altLang="zh-CN" sz="2400" b="1" dirty="0"/>
              <a:t>C Primer Plus</a:t>
            </a:r>
            <a:r>
              <a:rPr lang="zh-CN" altLang="en-US" sz="2400" b="1" dirty="0"/>
              <a:t>（第五版）中文版</a:t>
            </a:r>
          </a:p>
          <a:p>
            <a:r>
              <a:rPr lang="en-US" altLang="zh-CN" sz="2400" b="1" dirty="0"/>
              <a:t>6.11 </a:t>
            </a:r>
            <a:r>
              <a:rPr lang="zh-CN" altLang="en-US" sz="2400" b="1" dirty="0"/>
              <a:t>数组</a:t>
            </a:r>
          </a:p>
          <a:p>
            <a:r>
              <a:rPr lang="en-US" altLang="zh-CN" sz="2400" b="1" dirty="0"/>
              <a:t>10.1 </a:t>
            </a:r>
            <a:r>
              <a:rPr lang="zh-CN" altLang="en-US" sz="2400" b="1" dirty="0"/>
              <a:t>数组</a:t>
            </a:r>
          </a:p>
        </p:txBody>
      </p:sp>
    </p:spTree>
    <p:extLst>
      <p:ext uri="{BB962C8B-B14F-4D97-AF65-F5344CB8AC3E}">
        <p14:creationId xmlns:p14="http://schemas.microsoft.com/office/powerpoint/2010/main" val="1097554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420C7C0-87B8-4B01-974D-5F125239AB9E}" type="slidenum">
              <a:rPr lang="zh-CN" altLang="en-US" sz="1400" smtClean="0"/>
              <a:t>10</a:t>
            </a:fld>
            <a:endParaRPr lang="en-US" altLang="zh-CN" sz="1400"/>
          </a:p>
        </p:txBody>
      </p:sp>
      <p:sp>
        <p:nvSpPr>
          <p:cNvPr id="11267" name="Rectangle 3"/>
          <p:cNvSpPr>
            <a:spLocks noGrp="1" noChangeArrowheads="1"/>
          </p:cNvSpPr>
          <p:nvPr>
            <p:ph type="body" idx="1"/>
          </p:nvPr>
        </p:nvSpPr>
        <p:spPr>
          <a:xfrm>
            <a:off x="468313" y="1319213"/>
            <a:ext cx="8675687" cy="2139950"/>
          </a:xfrm>
        </p:spPr>
        <p:txBody>
          <a:bodyPr/>
          <a:lstStyle/>
          <a:p>
            <a:pPr eaLnBrk="1" hangingPunct="1">
              <a:buFontTx/>
              <a:buNone/>
            </a:pPr>
            <a:r>
              <a:rPr lang="en-US" altLang="zh-CN" b="1" dirty="0"/>
              <a:t>3. </a:t>
            </a:r>
            <a:r>
              <a:rPr lang="zh-CN" altLang="en-US" b="1" dirty="0"/>
              <a:t>数组元素的访问（操作）</a:t>
            </a:r>
          </a:p>
          <a:p>
            <a:pPr lvl="1" eaLnBrk="1" hangingPunct="1"/>
            <a:r>
              <a:rPr lang="zh-CN" altLang="en-US" b="1" dirty="0">
                <a:solidFill>
                  <a:srgbClr val="FF0000"/>
                </a:solidFill>
                <a:latin typeface="微软雅黑" panose="020B0503020204020204" pitchFamily="34" charset="-122"/>
                <a:ea typeface="微软雅黑" panose="020B0503020204020204" pitchFamily="34" charset="-122"/>
              </a:rPr>
              <a:t>数组名</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元素序号</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t>。其中元素序号又称下标。</a:t>
            </a:r>
          </a:p>
          <a:p>
            <a:pPr lvl="1" eaLnBrk="1" hangingPunct="1"/>
            <a:r>
              <a:rPr lang="zh-CN" altLang="en-US" b="1" dirty="0"/>
              <a:t>注意：第一个元素的序号为0，因此</a:t>
            </a:r>
            <a:r>
              <a:rPr lang="en-US" altLang="zh-CN" b="1" dirty="0"/>
              <a:t>c[0]</a:t>
            </a:r>
            <a:r>
              <a:rPr lang="zh-CN" altLang="en-US" b="1" dirty="0"/>
              <a:t>引用数组</a:t>
            </a:r>
            <a:r>
              <a:rPr lang="en-US" altLang="zh-CN" b="1" dirty="0"/>
              <a:t>c</a:t>
            </a:r>
            <a:r>
              <a:rPr lang="zh-CN" altLang="en-US" b="1" dirty="0"/>
              <a:t>的第一个元素。</a:t>
            </a:r>
            <a:r>
              <a:rPr lang="en-US" altLang="zh-CN" b="1" dirty="0"/>
              <a:t>c[i-1]</a:t>
            </a:r>
            <a:r>
              <a:rPr lang="zh-CN" altLang="en-US" b="1" dirty="0"/>
              <a:t>引用第</a:t>
            </a:r>
            <a:r>
              <a:rPr lang="en-US" altLang="zh-CN" b="1" dirty="0" err="1"/>
              <a:t>i</a:t>
            </a:r>
            <a:r>
              <a:rPr lang="zh-CN" altLang="en-US" b="1" dirty="0"/>
              <a:t>个元素。</a:t>
            </a:r>
          </a:p>
          <a:p>
            <a:pPr eaLnBrk="1" hangingPunct="1">
              <a:buFontTx/>
              <a:buNone/>
            </a:pPr>
            <a:endParaRPr lang="zh-CN" altLang="en-US" b="1" dirty="0"/>
          </a:p>
        </p:txBody>
      </p:sp>
      <p:sp>
        <p:nvSpPr>
          <p:cNvPr id="11268" name="Rectangle 11"/>
          <p:cNvSpPr>
            <a:spLocks noGrp="1" noChangeArrowheads="1"/>
          </p:cNvSpPr>
          <p:nvPr>
            <p:ph type="title"/>
          </p:nvPr>
        </p:nvSpPr>
        <p:spPr>
          <a:noFill/>
        </p:spPr>
        <p:txBody>
          <a:bodyPr/>
          <a:lstStyle/>
          <a:p>
            <a:pPr eaLnBrk="1" hangingPunct="1"/>
            <a:r>
              <a:rPr lang="en-US" altLang="zh-CN" b="1" dirty="0"/>
              <a:t>7</a:t>
            </a:r>
            <a:r>
              <a:rPr lang="zh-CN" altLang="en-US" b="1" dirty="0"/>
              <a:t>.</a:t>
            </a:r>
            <a:r>
              <a:rPr lang="en-US" altLang="zh-CN" b="1" dirty="0"/>
              <a:t>2  </a:t>
            </a:r>
            <a:r>
              <a:rPr lang="zh-CN" altLang="en-US" b="1" dirty="0"/>
              <a:t>数组作为一种复杂数据类型</a:t>
            </a:r>
          </a:p>
        </p:txBody>
      </p:sp>
      <p:grpSp>
        <p:nvGrpSpPr>
          <p:cNvPr id="11269" name="Group 16"/>
          <p:cNvGrpSpPr/>
          <p:nvPr/>
        </p:nvGrpSpPr>
        <p:grpSpPr bwMode="auto">
          <a:xfrm>
            <a:off x="3851275" y="3213100"/>
            <a:ext cx="2879725" cy="3435350"/>
            <a:chOff x="2336" y="1781"/>
            <a:chExt cx="1814" cy="2164"/>
          </a:xfrm>
        </p:grpSpPr>
        <p:pic>
          <p:nvPicPr>
            <p:cNvPr id="1127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 y="2189"/>
              <a:ext cx="1542" cy="1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72" name="Line 12"/>
            <p:cNvSpPr>
              <a:spLocks noChangeShapeType="1"/>
            </p:cNvSpPr>
            <p:nvPr/>
          </p:nvSpPr>
          <p:spPr bwMode="auto">
            <a:xfrm flipH="1" flipV="1">
              <a:off x="2698" y="3459"/>
              <a:ext cx="1" cy="198"/>
            </a:xfrm>
            <a:prstGeom prst="line">
              <a:avLst/>
            </a:prstGeom>
            <a:noFill/>
            <a:ln w="9525">
              <a:solidFill>
                <a:schemeClr val="tx1"/>
              </a:solidFill>
              <a:rou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94573" name="Text Box 13"/>
            <p:cNvSpPr txBox="1">
              <a:spLocks noChangeArrowheads="1"/>
            </p:cNvSpPr>
            <p:nvPr/>
          </p:nvSpPr>
          <p:spPr bwMode="auto">
            <a:xfrm>
              <a:off x="2336" y="3657"/>
              <a:ext cx="817" cy="288"/>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solidFill>
                    <a:schemeClr val="accent2"/>
                  </a:solidFill>
                </a:rPr>
                <a:t>数组名</a:t>
              </a:r>
            </a:p>
          </p:txBody>
        </p:sp>
        <p:sp>
          <p:nvSpPr>
            <p:cNvPr id="194574" name="Line 14"/>
            <p:cNvSpPr>
              <a:spLocks noChangeShapeType="1"/>
            </p:cNvSpPr>
            <p:nvPr/>
          </p:nvSpPr>
          <p:spPr bwMode="auto">
            <a:xfrm>
              <a:off x="2971" y="2007"/>
              <a:ext cx="0" cy="182"/>
            </a:xfrm>
            <a:prstGeom prst="line">
              <a:avLst/>
            </a:prstGeom>
            <a:noFill/>
            <a:ln w="9525">
              <a:solidFill>
                <a:schemeClr val="tx1"/>
              </a:solidFill>
              <a:rou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94575" name="Text Box 15"/>
            <p:cNvSpPr txBox="1">
              <a:spLocks noChangeArrowheads="1"/>
            </p:cNvSpPr>
            <p:nvPr/>
          </p:nvSpPr>
          <p:spPr bwMode="auto">
            <a:xfrm>
              <a:off x="2653" y="1781"/>
              <a:ext cx="953" cy="288"/>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solidFill>
                    <a:schemeClr val="accent2"/>
                  </a:solidFill>
                </a:rPr>
                <a:t>元素下标</a:t>
              </a:r>
            </a:p>
          </p:txBody>
        </p:sp>
      </p:gr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080A9C52-D712-4977-978B-4563FB441C05}" type="slidenum">
              <a:rPr lang="zh-CN" altLang="en-US" sz="1400" smtClean="0"/>
              <a:t>100</a:t>
            </a:fld>
            <a:endParaRPr lang="en-US" altLang="zh-CN" sz="1400"/>
          </a:p>
        </p:txBody>
      </p:sp>
      <p:sp>
        <p:nvSpPr>
          <p:cNvPr id="152579" name="Rectangle 3"/>
          <p:cNvSpPr>
            <a:spLocks noChangeArrowheads="1"/>
          </p:cNvSpPr>
          <p:nvPr/>
        </p:nvSpPr>
        <p:spPr bwMode="auto">
          <a:xfrm>
            <a:off x="684213" y="1268413"/>
            <a:ext cx="8077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Wingdings" pitchFamily="2" charset="2"/>
              <a:buChar char="Ø"/>
              <a:defRPr/>
            </a:pPr>
            <a:r>
              <a:rPr lang="zh-CN" altLang="en-US" sz="2800" b="1"/>
              <a:t>线性表的基本操作</a:t>
            </a:r>
            <a:r>
              <a:rPr lang="en-US" altLang="zh-CN" sz="2800" b="1"/>
              <a:t>5</a:t>
            </a:r>
            <a:r>
              <a:rPr lang="en-US" altLang="zh-CN" sz="2800" b="1">
                <a:latin typeface="宋体"/>
              </a:rPr>
              <a:t>—</a:t>
            </a:r>
            <a:r>
              <a:rPr lang="zh-CN" altLang="en-US" sz="2800" b="1" i="1">
                <a:solidFill>
                  <a:srgbClr val="003399"/>
                </a:solidFill>
                <a:effectLst>
                  <a:outerShdw blurRad="38100" dist="38100" dir="2700000" algn="tl">
                    <a:srgbClr val="C0C0C0"/>
                  </a:outerShdw>
                </a:effectLst>
              </a:rPr>
              <a:t>查找表中最大元素的下标</a:t>
            </a:r>
          </a:p>
          <a:p>
            <a:pPr marL="342900" indent="-342900">
              <a:buFont typeface="Wingdings" pitchFamily="2" charset="2"/>
              <a:buNone/>
              <a:defRPr/>
            </a:pPr>
            <a:r>
              <a:rPr lang="zh-CN" altLang="en-US" sz="2800" b="1"/>
              <a:t>函数设计考虑：</a:t>
            </a:r>
          </a:p>
          <a:p>
            <a:pPr marL="342900" indent="-342900">
              <a:buFont typeface="Wingdings" pitchFamily="2" charset="2"/>
              <a:buNone/>
              <a:defRPr/>
            </a:pPr>
            <a:r>
              <a:rPr lang="zh-CN" altLang="en-US" sz="2800" b="1"/>
              <a:t>   </a:t>
            </a:r>
            <a:r>
              <a:rPr lang="zh-CN" altLang="en-US" sz="2800" b="1" i="1" u="sng">
                <a:solidFill>
                  <a:srgbClr val="003399"/>
                </a:solidFill>
              </a:rPr>
              <a:t>参数设计</a:t>
            </a:r>
            <a:r>
              <a:rPr lang="zh-CN" altLang="en-US" sz="2800" b="1"/>
              <a:t>：</a:t>
            </a:r>
          </a:p>
          <a:p>
            <a:pPr marL="742950" lvl="1" indent="-285750">
              <a:buFont typeface="Wingdings" pitchFamily="2" charset="2"/>
              <a:buChar char="Ø"/>
              <a:defRPr/>
            </a:pPr>
            <a:r>
              <a:rPr lang="zh-CN" altLang="en-US" sz="2800" b="1"/>
              <a:t>数组作为参数传入；</a:t>
            </a:r>
          </a:p>
          <a:p>
            <a:pPr marL="742950" lvl="1" indent="-285750">
              <a:buFont typeface="Wingdings" pitchFamily="2" charset="2"/>
              <a:buChar char="Ø"/>
              <a:defRPr/>
            </a:pPr>
            <a:r>
              <a:rPr lang="zh-CN" altLang="en-US" sz="2800" b="1"/>
              <a:t>查找起始位置作为参数传入；</a:t>
            </a:r>
          </a:p>
          <a:p>
            <a:pPr marL="742950" lvl="1" indent="-285750">
              <a:buFont typeface="Wingdings" pitchFamily="2" charset="2"/>
              <a:buChar char="Ø"/>
              <a:defRPr/>
            </a:pPr>
            <a:r>
              <a:rPr lang="zh-CN" altLang="en-US" sz="2800" b="1"/>
              <a:t>查找结束位置作为参数传入；</a:t>
            </a:r>
          </a:p>
          <a:p>
            <a:pPr marL="342900" indent="-342900">
              <a:buFont typeface="Wingdings" pitchFamily="2" charset="2"/>
              <a:buNone/>
              <a:defRPr/>
            </a:pPr>
            <a:r>
              <a:rPr lang="zh-CN" altLang="en-US" sz="2800" b="1"/>
              <a:t>   </a:t>
            </a:r>
            <a:r>
              <a:rPr lang="zh-CN" altLang="en-US" sz="2800" b="1" i="1" u="sng">
                <a:solidFill>
                  <a:srgbClr val="003399"/>
                </a:solidFill>
              </a:rPr>
              <a:t>返回结果</a:t>
            </a:r>
            <a:r>
              <a:rPr lang="zh-CN" altLang="en-US" sz="2800" b="1"/>
              <a:t>：最大元素的位置（下标）</a:t>
            </a:r>
          </a:p>
          <a:p>
            <a:pPr marL="342900" indent="-342900">
              <a:buFont typeface="Wingdings" pitchFamily="2" charset="2"/>
              <a:buNone/>
              <a:defRPr/>
            </a:pPr>
            <a:r>
              <a:rPr lang="zh-CN" altLang="en-US" sz="2800" b="1"/>
              <a:t>   </a:t>
            </a:r>
            <a:r>
              <a:rPr lang="zh-CN" altLang="en-US" sz="2800" b="1" i="1" u="sng">
                <a:solidFill>
                  <a:srgbClr val="003399"/>
                </a:solidFill>
              </a:rPr>
              <a:t>功能设计</a:t>
            </a:r>
            <a:r>
              <a:rPr lang="zh-CN" altLang="en-US" sz="2800" b="1"/>
              <a:t>：顺序对数组的元素逐个处理（比较）。</a:t>
            </a:r>
          </a:p>
          <a:p>
            <a:pPr marL="1143000" lvl="2" indent="-228600">
              <a:buSzPct val="65000"/>
              <a:buFont typeface="Wingdings" pitchFamily="2" charset="2"/>
              <a:buNone/>
              <a:defRPr/>
            </a:pPr>
            <a:endParaRPr lang="zh-CN" altLang="en-US" sz="2800" b="1"/>
          </a:p>
        </p:txBody>
      </p:sp>
      <p:sp>
        <p:nvSpPr>
          <p:cNvPr id="102404"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None/>
            </a:pPr>
            <a:r>
              <a:rPr lang="en-US" altLang="zh-CN" sz="3200" b="1" dirty="0">
                <a:solidFill>
                  <a:srgbClr val="FF3300"/>
                </a:solidFill>
              </a:rPr>
              <a:t>7.6 </a:t>
            </a:r>
            <a:r>
              <a:rPr lang="zh-CN" altLang="en-US" sz="3200" b="1" dirty="0">
                <a:solidFill>
                  <a:srgbClr val="FF3300"/>
                </a:solidFill>
              </a:rPr>
              <a:t>数组的操作</a:t>
            </a:r>
            <a:endParaRPr lang="zh-CN" altLang="en-US" sz="3200" b="1" dirty="0">
              <a:solidFill>
                <a:srgbClr val="FF0000"/>
              </a:solidFill>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2C57B8E-36D6-4CB4-BFE9-DBDF7E2F3CB6}" type="slidenum">
              <a:rPr lang="zh-CN" altLang="en-US" sz="1400" smtClean="0"/>
              <a:t>101</a:t>
            </a:fld>
            <a:endParaRPr lang="en-US" altLang="zh-CN" sz="1400"/>
          </a:p>
        </p:txBody>
      </p:sp>
      <p:sp>
        <p:nvSpPr>
          <p:cNvPr id="103427" name="Rectangle 3"/>
          <p:cNvSpPr>
            <a:spLocks noGrp="1" noChangeArrowheads="1"/>
          </p:cNvSpPr>
          <p:nvPr>
            <p:ph type="body" idx="1"/>
          </p:nvPr>
        </p:nvSpPr>
        <p:spPr>
          <a:xfrm>
            <a:off x="501650" y="1196975"/>
            <a:ext cx="8642350" cy="4611688"/>
          </a:xfrm>
        </p:spPr>
        <p:txBody>
          <a:bodyPr/>
          <a:lstStyle/>
          <a:p>
            <a:pPr eaLnBrk="1" hangingPunct="1">
              <a:lnSpc>
                <a:spcPct val="90000"/>
              </a:lnSpc>
              <a:buFontTx/>
              <a:buNone/>
            </a:pPr>
            <a:r>
              <a:rPr lang="en-US" altLang="zh-CN" sz="2200" b="1"/>
              <a:t>/* 函数功能：找数组中的最大值元素，并返回其下标 </a:t>
            </a:r>
          </a:p>
          <a:p>
            <a:pPr eaLnBrk="1" hangingPunct="1">
              <a:lnSpc>
                <a:spcPct val="90000"/>
              </a:lnSpc>
              <a:buFontTx/>
              <a:buNone/>
            </a:pPr>
            <a:r>
              <a:rPr lang="en-US" altLang="zh-CN" sz="2200" b="1"/>
              <a:t>   参数说明：数组名，查找起始位置下标，查找终止位置下标*/</a:t>
            </a:r>
          </a:p>
          <a:p>
            <a:pPr eaLnBrk="1" hangingPunct="1">
              <a:lnSpc>
                <a:spcPct val="90000"/>
              </a:lnSpc>
              <a:buFontTx/>
              <a:buNone/>
            </a:pPr>
            <a:r>
              <a:rPr lang="en-US" altLang="zh-CN" sz="2600" b="1"/>
              <a:t>int findMax(int data[], int startLoc, int endLoc)</a:t>
            </a:r>
          </a:p>
          <a:p>
            <a:pPr eaLnBrk="1" hangingPunct="1">
              <a:lnSpc>
                <a:spcPct val="90000"/>
              </a:lnSpc>
              <a:buFontTx/>
              <a:buNone/>
            </a:pPr>
            <a:r>
              <a:rPr lang="en-US" altLang="zh-CN" sz="2600" b="1"/>
              <a:t>{</a:t>
            </a:r>
          </a:p>
          <a:p>
            <a:pPr eaLnBrk="1" hangingPunct="1">
              <a:lnSpc>
                <a:spcPct val="90000"/>
              </a:lnSpc>
              <a:buFontTx/>
              <a:buNone/>
            </a:pPr>
            <a:r>
              <a:rPr lang="en-US" altLang="zh-CN" sz="2600" b="1"/>
              <a:t>	int i, maxloc;</a:t>
            </a:r>
          </a:p>
          <a:p>
            <a:pPr eaLnBrk="1" hangingPunct="1">
              <a:lnSpc>
                <a:spcPct val="90000"/>
              </a:lnSpc>
              <a:buFontTx/>
              <a:buNone/>
            </a:pPr>
            <a:r>
              <a:rPr lang="en-US" altLang="zh-CN" sz="800" b="1"/>
              <a:t>	</a:t>
            </a:r>
          </a:p>
          <a:p>
            <a:pPr eaLnBrk="1" hangingPunct="1">
              <a:lnSpc>
                <a:spcPct val="90000"/>
              </a:lnSpc>
              <a:buFontTx/>
              <a:buNone/>
            </a:pPr>
            <a:r>
              <a:rPr lang="en-US" altLang="zh-CN" sz="2600" b="1"/>
              <a:t>	maxloc = startLoc;</a:t>
            </a:r>
          </a:p>
          <a:p>
            <a:pPr eaLnBrk="1" hangingPunct="1">
              <a:lnSpc>
                <a:spcPct val="90000"/>
              </a:lnSpc>
              <a:buFontTx/>
              <a:buNone/>
            </a:pPr>
            <a:r>
              <a:rPr lang="en-US" altLang="zh-CN" sz="2600" b="1"/>
              <a:t>	for (i = startLoc+1; i &lt;= endLoc; i++)</a:t>
            </a:r>
          </a:p>
          <a:p>
            <a:pPr eaLnBrk="1" hangingPunct="1">
              <a:lnSpc>
                <a:spcPct val="90000"/>
              </a:lnSpc>
              <a:buFontTx/>
              <a:buNone/>
            </a:pPr>
            <a:r>
              <a:rPr lang="en-US" altLang="zh-CN" sz="2600" b="1"/>
              <a:t>	    if (data[i] &gt; data[maxloc]) </a:t>
            </a:r>
          </a:p>
          <a:p>
            <a:pPr eaLnBrk="1" hangingPunct="1">
              <a:lnSpc>
                <a:spcPct val="90000"/>
              </a:lnSpc>
              <a:buFontTx/>
              <a:buNone/>
            </a:pPr>
            <a:r>
              <a:rPr lang="en-US" altLang="zh-CN" sz="2600" b="1"/>
              <a:t>		    maxloc = i;</a:t>
            </a:r>
          </a:p>
          <a:p>
            <a:pPr eaLnBrk="1" hangingPunct="1">
              <a:lnSpc>
                <a:spcPct val="90000"/>
              </a:lnSpc>
              <a:buFontTx/>
              <a:buNone/>
            </a:pPr>
            <a:r>
              <a:rPr lang="en-US" altLang="zh-CN" sz="800" b="1"/>
              <a:t>	</a:t>
            </a:r>
          </a:p>
          <a:p>
            <a:pPr eaLnBrk="1" hangingPunct="1">
              <a:lnSpc>
                <a:spcPct val="90000"/>
              </a:lnSpc>
              <a:buFontTx/>
              <a:buNone/>
            </a:pPr>
            <a:r>
              <a:rPr lang="en-US" altLang="zh-CN" sz="2600" b="1"/>
              <a:t>	return maxloc;</a:t>
            </a:r>
          </a:p>
          <a:p>
            <a:pPr eaLnBrk="1" hangingPunct="1">
              <a:lnSpc>
                <a:spcPct val="90000"/>
              </a:lnSpc>
              <a:buFontTx/>
              <a:buNone/>
            </a:pPr>
            <a:r>
              <a:rPr lang="en-US" altLang="zh-CN" sz="2600" b="1"/>
              <a:t>}</a:t>
            </a:r>
            <a:endParaRPr lang="zh-CN" altLang="en-US" sz="2600" b="1"/>
          </a:p>
        </p:txBody>
      </p:sp>
      <p:sp>
        <p:nvSpPr>
          <p:cNvPr id="203780"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r">
              <a:spcBef>
                <a:spcPct val="0"/>
              </a:spcBef>
              <a:buFontTx/>
              <a:buNone/>
              <a:defRPr/>
            </a:pPr>
            <a:r>
              <a:rPr lang="zh-CN" altLang="en-US" sz="3200" b="1" i="1">
                <a:solidFill>
                  <a:srgbClr val="003399"/>
                </a:solidFill>
                <a:effectLst>
                  <a:outerShdw blurRad="38100" dist="38100" dir="2700000" algn="tl">
                    <a:srgbClr val="C0C0C0"/>
                  </a:outerShdw>
                </a:effectLst>
              </a:rPr>
              <a:t>查找表中最大元素</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C9B93E2-F3E9-4AF3-B6EB-F1A0A86FF100}" type="slidenum">
              <a:rPr lang="zh-CN" altLang="en-US" sz="1400" smtClean="0"/>
              <a:t>102</a:t>
            </a:fld>
            <a:endParaRPr lang="en-US" altLang="zh-CN" sz="1400"/>
          </a:p>
        </p:txBody>
      </p:sp>
      <p:sp>
        <p:nvSpPr>
          <p:cNvPr id="104451" name="Rectangle 1028"/>
          <p:cNvSpPr>
            <a:spLocks noChangeArrowheads="1"/>
          </p:cNvSpPr>
          <p:nvPr/>
        </p:nvSpPr>
        <p:spPr bwMode="auto">
          <a:xfrm>
            <a:off x="684213" y="5300663"/>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spcBef>
                <a:spcPct val="0"/>
              </a:spcBef>
              <a:buFontTx/>
              <a:buNone/>
            </a:pPr>
            <a:r>
              <a:rPr lang="zh-CN" altLang="en-US" sz="2400" b="1" i="1"/>
              <a:t>通过改变调用函数的实参，即可以实现按升序排序</a:t>
            </a:r>
          </a:p>
        </p:txBody>
      </p:sp>
      <p:graphicFrame>
        <p:nvGraphicFramePr>
          <p:cNvPr id="104452" name="Object 1033"/>
          <p:cNvGraphicFramePr>
            <a:graphicFrameLocks noChangeAspect="1"/>
          </p:cNvGraphicFramePr>
          <p:nvPr/>
        </p:nvGraphicFramePr>
        <p:xfrm>
          <a:off x="1763713" y="188913"/>
          <a:ext cx="5943600" cy="5041900"/>
        </p:xfrm>
        <a:graphic>
          <a:graphicData uri="http://schemas.openxmlformats.org/presentationml/2006/ole">
            <mc:AlternateContent xmlns:mc="http://schemas.openxmlformats.org/markup-compatibility/2006">
              <mc:Choice xmlns:v="urn:schemas-microsoft-com:vml" Requires="v">
                <p:oleObj spid="_x0000_s104559" name="位图图像" r:id="rId3" imgW="3267075" imgH="2771775" progId="Paint.Picture">
                  <p:embed/>
                </p:oleObj>
              </mc:Choice>
              <mc:Fallback>
                <p:oleObj name="位图图像" r:id="rId3" imgW="3267075" imgH="2771775" progId="Paint.Picture">
                  <p:embed/>
                  <p:pic>
                    <p:nvPicPr>
                      <p:cNvPr id="0" name="Object 10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88913"/>
                        <a:ext cx="5943600"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3" name="Line 1036"/>
          <p:cNvSpPr>
            <a:spLocks noChangeShapeType="1"/>
          </p:cNvSpPr>
          <p:nvPr/>
        </p:nvSpPr>
        <p:spPr bwMode="auto">
          <a:xfrm flipH="1">
            <a:off x="4583113" y="2924175"/>
            <a:ext cx="71437" cy="2174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5A49977-AB8C-4885-9280-9C86654F38F5}" type="slidenum">
              <a:rPr lang="zh-CN" altLang="en-US" sz="1400" smtClean="0"/>
              <a:t>103</a:t>
            </a:fld>
            <a:endParaRPr lang="en-US" altLang="zh-CN" sz="1400"/>
          </a:p>
        </p:txBody>
      </p:sp>
      <p:sp>
        <p:nvSpPr>
          <p:cNvPr id="105475" name="Rectangle 2"/>
          <p:cNvSpPr>
            <a:spLocks noGrp="1" noChangeArrowheads="1"/>
          </p:cNvSpPr>
          <p:nvPr>
            <p:ph type="title"/>
          </p:nvPr>
        </p:nvSpPr>
        <p:spPr/>
        <p:txBody>
          <a:bodyPr/>
          <a:lstStyle/>
          <a:p>
            <a:pPr eaLnBrk="1" hangingPunct="1"/>
            <a:r>
              <a:rPr lang="en-US" altLang="zh-CN" b="1" dirty="0"/>
              <a:t>7.6 </a:t>
            </a:r>
            <a:r>
              <a:rPr lang="zh-CN" altLang="en-US" b="1" dirty="0"/>
              <a:t>数组的操作</a:t>
            </a:r>
            <a:r>
              <a:rPr lang="en-US" altLang="zh-CN" b="1" dirty="0"/>
              <a:t>-</a:t>
            </a:r>
            <a:r>
              <a:rPr lang="zh-CN" altLang="en-US" b="1" dirty="0"/>
              <a:t>线性查找</a:t>
            </a:r>
          </a:p>
        </p:txBody>
      </p:sp>
      <p:sp>
        <p:nvSpPr>
          <p:cNvPr id="105476" name="Rectangle 3"/>
          <p:cNvSpPr>
            <a:spLocks noGrp="1" noChangeArrowheads="1"/>
          </p:cNvSpPr>
          <p:nvPr>
            <p:ph type="body" idx="1"/>
          </p:nvPr>
        </p:nvSpPr>
        <p:spPr/>
        <p:txBody>
          <a:bodyPr/>
          <a:lstStyle/>
          <a:p>
            <a:pPr eaLnBrk="1" hangingPunct="1">
              <a:lnSpc>
                <a:spcPct val="80000"/>
              </a:lnSpc>
              <a:buFontTx/>
              <a:buNone/>
            </a:pPr>
            <a:r>
              <a:rPr kumimoji="0" lang="zh-CN" altLang="en-US" sz="2400" b="1" dirty="0">
                <a:solidFill>
                  <a:schemeClr val="accent2"/>
                </a:solidFill>
              </a:rPr>
              <a:t>线性查找</a:t>
            </a:r>
            <a:r>
              <a:rPr kumimoji="0" lang="zh-CN" altLang="en-US" sz="2400" b="1" dirty="0"/>
              <a:t>（假设数组元素是无序排列的）</a:t>
            </a:r>
          </a:p>
          <a:p>
            <a:pPr eaLnBrk="1" hangingPunct="1">
              <a:lnSpc>
                <a:spcPct val="80000"/>
              </a:lnSpc>
              <a:buFontTx/>
              <a:buNone/>
            </a:pPr>
            <a:r>
              <a:rPr kumimoji="0" lang="zh-CN" altLang="en-US" sz="2400" b="1" dirty="0"/>
              <a:t>        从第一个元素开始依次找，直到找到或全部找完但没有找到。</a:t>
            </a:r>
            <a:endParaRPr lang="en-US" altLang="zh-CN" sz="800" dirty="0"/>
          </a:p>
          <a:p>
            <a:pPr eaLnBrk="1" hangingPunct="1">
              <a:lnSpc>
                <a:spcPct val="90000"/>
              </a:lnSpc>
              <a:buFontTx/>
              <a:buNone/>
            </a:pPr>
            <a:r>
              <a:rPr lang="en-US" altLang="zh-CN" sz="2400" b="1" dirty="0" err="1"/>
              <a:t>int</a:t>
            </a:r>
            <a:r>
              <a:rPr lang="en-US" altLang="zh-CN" sz="2400" b="1" dirty="0"/>
              <a:t> </a:t>
            </a:r>
            <a:r>
              <a:rPr lang="en-US" altLang="zh-CN" sz="2400" b="1" dirty="0" err="1"/>
              <a:t>linearSearch</a:t>
            </a:r>
            <a:r>
              <a:rPr lang="en-US" altLang="zh-CN" sz="2400" b="1" dirty="0"/>
              <a:t>(</a:t>
            </a:r>
            <a:r>
              <a:rPr lang="en-US" altLang="zh-CN" sz="2400" b="1" dirty="0" err="1"/>
              <a:t>int</a:t>
            </a:r>
            <a:r>
              <a:rPr lang="en-US" altLang="zh-CN" sz="2400" b="1" dirty="0"/>
              <a:t> array[],</a:t>
            </a:r>
            <a:r>
              <a:rPr lang="en-US" altLang="zh-CN" sz="2400" b="1" dirty="0" err="1"/>
              <a:t>int</a:t>
            </a:r>
            <a:r>
              <a:rPr lang="en-US" altLang="zh-CN" sz="2400" b="1" dirty="0"/>
              <a:t> </a:t>
            </a:r>
            <a:r>
              <a:rPr lang="en-US" altLang="zh-CN" sz="2400" b="1" dirty="0" err="1"/>
              <a:t>key,int</a:t>
            </a:r>
            <a:r>
              <a:rPr lang="en-US" altLang="zh-CN" sz="2400" b="1" dirty="0"/>
              <a:t> size)</a:t>
            </a:r>
          </a:p>
          <a:p>
            <a:pPr eaLnBrk="1" hangingPunct="1">
              <a:lnSpc>
                <a:spcPct val="90000"/>
              </a:lnSpc>
              <a:buFontTx/>
              <a:buNone/>
            </a:pPr>
            <a:r>
              <a:rPr lang="en-US" altLang="zh-CN" sz="2400" b="1" dirty="0"/>
              <a:t>{</a:t>
            </a:r>
          </a:p>
          <a:p>
            <a:pPr eaLnBrk="1" hangingPunct="1">
              <a:lnSpc>
                <a:spcPct val="90000"/>
              </a:lnSpc>
              <a:buFontTx/>
              <a:buNone/>
            </a:pPr>
            <a:r>
              <a:rPr lang="en-US" altLang="zh-CN" sz="2400" b="1" dirty="0"/>
              <a:t>   </a:t>
            </a:r>
            <a:r>
              <a:rPr lang="en-US" altLang="zh-CN" sz="2400" b="1" dirty="0" err="1"/>
              <a:t>int</a:t>
            </a:r>
            <a:r>
              <a:rPr lang="en-US" altLang="zh-CN" sz="2400" b="1" dirty="0"/>
              <a:t> n;  </a:t>
            </a:r>
          </a:p>
          <a:p>
            <a:pPr eaLnBrk="1" hangingPunct="1">
              <a:lnSpc>
                <a:spcPct val="90000"/>
              </a:lnSpc>
              <a:buFontTx/>
              <a:buNone/>
            </a:pPr>
            <a:r>
              <a:rPr lang="en-US" altLang="zh-CN" sz="2400" b="1" dirty="0"/>
              <a:t>   for (n = 0; n &lt;= size-1; n++)</a:t>
            </a:r>
          </a:p>
          <a:p>
            <a:pPr eaLnBrk="1" hangingPunct="1">
              <a:lnSpc>
                <a:spcPct val="90000"/>
              </a:lnSpc>
              <a:buFontTx/>
              <a:buNone/>
            </a:pPr>
            <a:r>
              <a:rPr lang="en-US" altLang="zh-CN" sz="2400" b="1" dirty="0"/>
              <a:t>      if (array[n] == key)</a:t>
            </a:r>
          </a:p>
          <a:p>
            <a:pPr eaLnBrk="1" hangingPunct="1">
              <a:lnSpc>
                <a:spcPct val="90000"/>
              </a:lnSpc>
              <a:buFontTx/>
              <a:buNone/>
            </a:pPr>
            <a:r>
              <a:rPr lang="en-US" altLang="zh-CN" sz="2400" b="1" dirty="0"/>
              <a:t>         return n;</a:t>
            </a:r>
          </a:p>
          <a:p>
            <a:pPr eaLnBrk="1" hangingPunct="1">
              <a:lnSpc>
                <a:spcPct val="90000"/>
              </a:lnSpc>
              <a:buFontTx/>
              <a:buNone/>
            </a:pPr>
            <a:r>
              <a:rPr lang="en-US" altLang="zh-CN" sz="2400" b="1" dirty="0"/>
              <a:t>         </a:t>
            </a:r>
          </a:p>
          <a:p>
            <a:pPr eaLnBrk="1" hangingPunct="1">
              <a:lnSpc>
                <a:spcPct val="90000"/>
              </a:lnSpc>
              <a:buFontTx/>
              <a:buNone/>
            </a:pPr>
            <a:r>
              <a:rPr lang="en-US" altLang="zh-CN" sz="2400" b="1" dirty="0"/>
              <a:t>   return -1;</a:t>
            </a:r>
          </a:p>
          <a:p>
            <a:pPr eaLnBrk="1" hangingPunct="1">
              <a:lnSpc>
                <a:spcPct val="90000"/>
              </a:lnSpc>
              <a:buFontTx/>
              <a:buNone/>
            </a:pPr>
            <a:r>
              <a:rPr lang="en-US" altLang="zh-CN" sz="2400" b="1" dirty="0"/>
              <a:t>}</a:t>
            </a:r>
            <a:endParaRPr lang="zh-CN" altLang="en-US" sz="2400" b="1"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540F66B-B9F9-4E34-AA4F-60FC86F215B6}" type="slidenum">
              <a:rPr lang="zh-CN" altLang="en-US" sz="1400" smtClean="0"/>
              <a:t>104</a:t>
            </a:fld>
            <a:endParaRPr lang="en-US" altLang="zh-CN" sz="1400"/>
          </a:p>
        </p:txBody>
      </p:sp>
      <p:sp>
        <p:nvSpPr>
          <p:cNvPr id="107523" name="Rectangle 2"/>
          <p:cNvSpPr>
            <a:spLocks noGrp="1" noChangeArrowheads="1"/>
          </p:cNvSpPr>
          <p:nvPr>
            <p:ph type="title"/>
          </p:nvPr>
        </p:nvSpPr>
        <p:spPr/>
        <p:txBody>
          <a:bodyPr/>
          <a:lstStyle/>
          <a:p>
            <a:pPr eaLnBrk="1" hangingPunct="1"/>
            <a:r>
              <a:rPr lang="en-US" altLang="zh-CN" b="1" dirty="0"/>
              <a:t>7.6 </a:t>
            </a:r>
            <a:r>
              <a:rPr lang="zh-CN" altLang="en-US" b="1" dirty="0"/>
              <a:t>数组的操作</a:t>
            </a:r>
            <a:r>
              <a:rPr lang="en-US" altLang="zh-CN" b="1" dirty="0"/>
              <a:t>-</a:t>
            </a:r>
            <a:r>
              <a:rPr lang="zh-CN" altLang="en-US" b="1" dirty="0"/>
              <a:t>折半查找</a:t>
            </a:r>
          </a:p>
        </p:txBody>
      </p:sp>
      <p:grpSp>
        <p:nvGrpSpPr>
          <p:cNvPr id="204804" name="Group 4"/>
          <p:cNvGrpSpPr/>
          <p:nvPr/>
        </p:nvGrpSpPr>
        <p:grpSpPr bwMode="auto">
          <a:xfrm>
            <a:off x="1130300" y="2773363"/>
            <a:ext cx="7391400" cy="914400"/>
            <a:chOff x="576" y="1056"/>
            <a:chExt cx="4656" cy="576"/>
          </a:xfrm>
        </p:grpSpPr>
        <p:sp>
          <p:nvSpPr>
            <p:cNvPr id="107561" name="Text Box 5"/>
            <p:cNvSpPr txBox="1">
              <a:spLocks noChangeArrowheads="1"/>
            </p:cNvSpPr>
            <p:nvPr/>
          </p:nvSpPr>
          <p:spPr bwMode="auto">
            <a:xfrm>
              <a:off x="624" y="1056"/>
              <a:ext cx="432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endParaRPr lang="zh-CN" altLang="en-US" sz="2400" b="1"/>
            </a:p>
          </p:txBody>
        </p:sp>
        <p:sp>
          <p:nvSpPr>
            <p:cNvPr id="107562" name="Line 6"/>
            <p:cNvSpPr>
              <a:spLocks noChangeShapeType="1"/>
            </p:cNvSpPr>
            <p:nvPr/>
          </p:nvSpPr>
          <p:spPr bwMode="auto">
            <a:xfrm>
              <a:off x="2496"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63" name="Line 7"/>
            <p:cNvSpPr>
              <a:spLocks noChangeShapeType="1"/>
            </p:cNvSpPr>
            <p:nvPr/>
          </p:nvSpPr>
          <p:spPr bwMode="auto">
            <a:xfrm>
              <a:off x="2784"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64" name="Line 8"/>
            <p:cNvSpPr>
              <a:spLocks noChangeShapeType="1"/>
            </p:cNvSpPr>
            <p:nvPr/>
          </p:nvSpPr>
          <p:spPr bwMode="auto">
            <a:xfrm>
              <a:off x="91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65" name="Line 9"/>
            <p:cNvSpPr>
              <a:spLocks noChangeShapeType="1"/>
            </p:cNvSpPr>
            <p:nvPr/>
          </p:nvSpPr>
          <p:spPr bwMode="auto">
            <a:xfrm>
              <a:off x="4656"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66" name="Text Box 10"/>
            <p:cNvSpPr txBox="1">
              <a:spLocks noChangeArrowheads="1"/>
            </p:cNvSpPr>
            <p:nvPr/>
          </p:nvSpPr>
          <p:spPr bwMode="auto">
            <a:xfrm>
              <a:off x="576" y="134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left</a:t>
              </a:r>
            </a:p>
          </p:txBody>
        </p:sp>
        <p:sp>
          <p:nvSpPr>
            <p:cNvPr id="107567" name="Text Box 11"/>
            <p:cNvSpPr txBox="1">
              <a:spLocks noChangeArrowheads="1"/>
            </p:cNvSpPr>
            <p:nvPr/>
          </p:nvSpPr>
          <p:spPr bwMode="auto">
            <a:xfrm>
              <a:off x="4608" y="134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right</a:t>
              </a:r>
            </a:p>
          </p:txBody>
        </p:sp>
        <p:sp>
          <p:nvSpPr>
            <p:cNvPr id="107568" name="Text Box 12"/>
            <p:cNvSpPr txBox="1">
              <a:spLocks noChangeArrowheads="1"/>
            </p:cNvSpPr>
            <p:nvPr/>
          </p:nvSpPr>
          <p:spPr bwMode="auto">
            <a:xfrm>
              <a:off x="2448" y="134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mid</a:t>
              </a:r>
            </a:p>
          </p:txBody>
        </p:sp>
      </p:grpSp>
      <p:sp>
        <p:nvSpPr>
          <p:cNvPr id="204813" name="Text Box 13"/>
          <p:cNvSpPr txBox="1">
            <a:spLocks noChangeArrowheads="1"/>
          </p:cNvSpPr>
          <p:nvPr/>
        </p:nvSpPr>
        <p:spPr bwMode="auto">
          <a:xfrm>
            <a:off x="684213" y="1484313"/>
            <a:ext cx="8077200" cy="86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Clr>
                <a:schemeClr val="accent2"/>
              </a:buClr>
              <a:buSzPct val="75000"/>
              <a:buFont typeface="Monotype Sorts" charset="2"/>
              <a:buNone/>
            </a:pPr>
            <a:r>
              <a:rPr kumimoji="0" lang="zh-CN" altLang="en-US" b="1" dirty="0">
                <a:solidFill>
                  <a:schemeClr val="accent2"/>
                </a:solidFill>
              </a:rPr>
              <a:t>折半</a:t>
            </a:r>
            <a:r>
              <a:rPr kumimoji="0" lang="en-US" altLang="zh-CN" b="1" dirty="0">
                <a:solidFill>
                  <a:schemeClr val="accent2"/>
                </a:solidFill>
              </a:rPr>
              <a:t>(</a:t>
            </a:r>
            <a:r>
              <a:rPr kumimoji="0" lang="zh-CN" altLang="en-US" b="1" dirty="0">
                <a:solidFill>
                  <a:schemeClr val="accent2"/>
                </a:solidFill>
              </a:rPr>
              <a:t>二分</a:t>
            </a:r>
            <a:r>
              <a:rPr kumimoji="0" lang="en-US" altLang="zh-CN" b="1" dirty="0">
                <a:solidFill>
                  <a:schemeClr val="accent2"/>
                </a:solidFill>
              </a:rPr>
              <a:t>)</a:t>
            </a:r>
            <a:r>
              <a:rPr kumimoji="0" lang="zh-CN" altLang="en-US" b="1" dirty="0">
                <a:solidFill>
                  <a:schemeClr val="accent2"/>
                </a:solidFill>
              </a:rPr>
              <a:t>查找</a:t>
            </a:r>
            <a:r>
              <a:rPr kumimoji="0" lang="zh-CN" altLang="en-US" b="1" dirty="0"/>
              <a:t>（要求数组元素是</a:t>
            </a:r>
            <a:r>
              <a:rPr kumimoji="0" lang="zh-CN" altLang="en-US" b="1" dirty="0">
                <a:solidFill>
                  <a:srgbClr val="FF0000"/>
                </a:solidFill>
              </a:rPr>
              <a:t>已排序</a:t>
            </a:r>
            <a:r>
              <a:rPr kumimoji="0" lang="zh-CN" altLang="en-US" b="1" dirty="0"/>
              <a:t>的，假设是升序排序的）</a:t>
            </a:r>
            <a:endParaRPr lang="zh-CN" altLang="en-US" b="1" dirty="0"/>
          </a:p>
        </p:txBody>
      </p:sp>
      <p:sp>
        <p:nvSpPr>
          <p:cNvPr id="204815" name="Text Box 15"/>
          <p:cNvSpPr txBox="1">
            <a:spLocks noChangeArrowheads="1"/>
          </p:cNvSpPr>
          <p:nvPr/>
        </p:nvSpPr>
        <p:spPr bwMode="auto">
          <a:xfrm>
            <a:off x="901700" y="3687763"/>
            <a:ext cx="8001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在下标为</a:t>
            </a:r>
            <a:r>
              <a:rPr lang="en-US" altLang="zh-CN" sz="2400" b="1"/>
              <a:t>left～right</a:t>
            </a:r>
            <a:r>
              <a:rPr lang="zh-CN" altLang="en-US" sz="2400" b="1"/>
              <a:t>的元素中查找值为</a:t>
            </a:r>
            <a:r>
              <a:rPr lang="en-US" altLang="zh-CN" sz="2400" b="1"/>
              <a:t>key</a:t>
            </a:r>
            <a:r>
              <a:rPr lang="zh-CN" altLang="en-US" sz="2400" b="1"/>
              <a:t>的元素下标：</a:t>
            </a:r>
            <a:endParaRPr lang="en-US" altLang="zh-CN" sz="2400" b="1"/>
          </a:p>
          <a:p>
            <a:pPr eaLnBrk="1" hangingPunct="1">
              <a:buFontTx/>
              <a:buNone/>
            </a:pPr>
            <a:r>
              <a:rPr lang="zh-CN" altLang="en-US" sz="2400" b="1">
                <a:solidFill>
                  <a:schemeClr val="accent2"/>
                </a:solidFill>
              </a:rPr>
              <a:t>先求出</a:t>
            </a:r>
            <a:r>
              <a:rPr lang="en-US" altLang="zh-CN" sz="2400" b="1">
                <a:solidFill>
                  <a:schemeClr val="accent2"/>
                </a:solidFill>
              </a:rPr>
              <a:t>mid＝(left+right)/2; </a:t>
            </a:r>
            <a:r>
              <a:rPr lang="zh-CN" altLang="en-US" sz="2400" b="1">
                <a:solidFill>
                  <a:schemeClr val="accent2"/>
                </a:solidFill>
              </a:rPr>
              <a:t>若</a:t>
            </a:r>
            <a:r>
              <a:rPr lang="en-US" altLang="zh-CN" sz="2400" b="1">
                <a:solidFill>
                  <a:schemeClr val="accent2"/>
                </a:solidFill>
              </a:rPr>
              <a:t>key == a[mid],</a:t>
            </a:r>
            <a:r>
              <a:rPr lang="zh-CN" altLang="en-US" sz="2400" b="1">
                <a:solidFill>
                  <a:schemeClr val="accent2"/>
                </a:solidFill>
              </a:rPr>
              <a:t>说明找到；</a:t>
            </a:r>
          </a:p>
          <a:p>
            <a:pPr eaLnBrk="1" hangingPunct="1">
              <a:buFontTx/>
              <a:buNone/>
            </a:pPr>
            <a:r>
              <a:rPr lang="zh-CN" altLang="en-US" sz="2400" b="1">
                <a:solidFill>
                  <a:schemeClr val="accent2"/>
                </a:solidFill>
              </a:rPr>
              <a:t>若</a:t>
            </a:r>
            <a:r>
              <a:rPr lang="en-US" altLang="zh-CN" sz="2400" b="1">
                <a:solidFill>
                  <a:schemeClr val="accent2"/>
                </a:solidFill>
              </a:rPr>
              <a:t>key &lt; a[mid],</a:t>
            </a:r>
            <a:r>
              <a:rPr lang="zh-CN" altLang="en-US" sz="2400" b="1">
                <a:solidFill>
                  <a:schemeClr val="accent2"/>
                </a:solidFill>
              </a:rPr>
              <a:t>说明</a:t>
            </a:r>
            <a:r>
              <a:rPr lang="en-US" altLang="zh-CN" sz="2400" b="1">
                <a:solidFill>
                  <a:schemeClr val="accent2"/>
                </a:solidFill>
              </a:rPr>
              <a:t>key</a:t>
            </a:r>
            <a:r>
              <a:rPr lang="zh-CN" altLang="en-US" sz="2400" b="1">
                <a:solidFill>
                  <a:schemeClr val="accent2"/>
                </a:solidFill>
              </a:rPr>
              <a:t>可能在下标为</a:t>
            </a:r>
            <a:r>
              <a:rPr lang="en-US" altLang="zh-CN" sz="2400" b="1">
                <a:solidFill>
                  <a:schemeClr val="accent2"/>
                </a:solidFill>
              </a:rPr>
              <a:t>left~mid-1</a:t>
            </a:r>
            <a:r>
              <a:rPr lang="zh-CN" altLang="en-US" sz="2400" b="1">
                <a:solidFill>
                  <a:schemeClr val="accent2"/>
                </a:solidFill>
              </a:rPr>
              <a:t>的这段元素中，修正查找范围，继续查找。</a:t>
            </a:r>
          </a:p>
          <a:p>
            <a:pPr eaLnBrk="1" hangingPunct="1">
              <a:buFontTx/>
              <a:buNone/>
            </a:pPr>
            <a:r>
              <a:rPr lang="zh-CN" altLang="en-US" sz="2400" b="1">
                <a:solidFill>
                  <a:schemeClr val="accent2"/>
                </a:solidFill>
              </a:rPr>
              <a:t>若</a:t>
            </a:r>
            <a:r>
              <a:rPr lang="en-US" altLang="zh-CN" sz="2400" b="1">
                <a:solidFill>
                  <a:schemeClr val="accent2"/>
                </a:solidFill>
              </a:rPr>
              <a:t>key &gt; a[mid],</a:t>
            </a:r>
            <a:r>
              <a:rPr lang="zh-CN" altLang="en-US" sz="2400" b="1">
                <a:solidFill>
                  <a:schemeClr val="accent2"/>
                </a:solidFill>
              </a:rPr>
              <a:t>说明</a:t>
            </a:r>
            <a:r>
              <a:rPr lang="en-US" altLang="zh-CN" sz="2400" b="1">
                <a:solidFill>
                  <a:schemeClr val="accent2"/>
                </a:solidFill>
              </a:rPr>
              <a:t>key</a:t>
            </a:r>
            <a:r>
              <a:rPr lang="zh-CN" altLang="en-US" sz="2400" b="1">
                <a:solidFill>
                  <a:schemeClr val="accent2"/>
                </a:solidFill>
              </a:rPr>
              <a:t>可能在下标为</a:t>
            </a:r>
            <a:r>
              <a:rPr lang="en-US" altLang="zh-CN" sz="2400" b="1">
                <a:solidFill>
                  <a:schemeClr val="accent2"/>
                </a:solidFill>
              </a:rPr>
              <a:t>mid+1~right</a:t>
            </a:r>
            <a:r>
              <a:rPr lang="zh-CN" altLang="en-US" sz="2400" b="1">
                <a:solidFill>
                  <a:schemeClr val="accent2"/>
                </a:solidFill>
              </a:rPr>
              <a:t>的这段元素中，修正查找范围，继续查找。通过大范围缩减查找范围来提高有序表的查找速度。</a:t>
            </a:r>
          </a:p>
        </p:txBody>
      </p:sp>
      <p:sp>
        <p:nvSpPr>
          <p:cNvPr id="204816" name="Line 16"/>
          <p:cNvSpPr>
            <a:spLocks noChangeShapeType="1"/>
          </p:cNvSpPr>
          <p:nvPr/>
        </p:nvSpPr>
        <p:spPr bwMode="auto">
          <a:xfrm flipH="1">
            <a:off x="4178300" y="2773363"/>
            <a:ext cx="2286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17" name="Line 17"/>
          <p:cNvSpPr>
            <a:spLocks noChangeShapeType="1"/>
          </p:cNvSpPr>
          <p:nvPr/>
        </p:nvSpPr>
        <p:spPr bwMode="auto">
          <a:xfrm flipH="1">
            <a:off x="4330700" y="2925763"/>
            <a:ext cx="3048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18" name="Line 18"/>
          <p:cNvSpPr>
            <a:spLocks noChangeShapeType="1"/>
          </p:cNvSpPr>
          <p:nvPr/>
        </p:nvSpPr>
        <p:spPr bwMode="auto">
          <a:xfrm flipH="1">
            <a:off x="41783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19" name="AutoShape 19"/>
          <p:cNvSpPr/>
          <p:nvPr/>
        </p:nvSpPr>
        <p:spPr bwMode="auto">
          <a:xfrm rot="-5323588">
            <a:off x="6161087" y="866776"/>
            <a:ext cx="454025" cy="3352800"/>
          </a:xfrm>
          <a:prstGeom prst="rightBrace">
            <a:avLst>
              <a:gd name="adj1" fmla="val 61538"/>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04820" name="AutoShape 20"/>
          <p:cNvSpPr/>
          <p:nvPr/>
        </p:nvSpPr>
        <p:spPr bwMode="auto">
          <a:xfrm rot="-5323588">
            <a:off x="2465387" y="1052513"/>
            <a:ext cx="454025" cy="2971800"/>
          </a:xfrm>
          <a:prstGeom prst="rightBrace">
            <a:avLst>
              <a:gd name="adj1" fmla="val 5454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04821" name="Line 21"/>
          <p:cNvSpPr>
            <a:spLocks noChangeShapeType="1"/>
          </p:cNvSpPr>
          <p:nvPr/>
        </p:nvSpPr>
        <p:spPr bwMode="auto">
          <a:xfrm>
            <a:off x="36449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2" name="Line 22"/>
          <p:cNvSpPr>
            <a:spLocks noChangeShapeType="1"/>
          </p:cNvSpPr>
          <p:nvPr/>
        </p:nvSpPr>
        <p:spPr bwMode="auto">
          <a:xfrm>
            <a:off x="31877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3" name="Line 23"/>
          <p:cNvSpPr>
            <a:spLocks noChangeShapeType="1"/>
          </p:cNvSpPr>
          <p:nvPr/>
        </p:nvSpPr>
        <p:spPr bwMode="auto">
          <a:xfrm>
            <a:off x="27305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4" name="Line 24"/>
          <p:cNvSpPr>
            <a:spLocks noChangeShapeType="1"/>
          </p:cNvSpPr>
          <p:nvPr/>
        </p:nvSpPr>
        <p:spPr bwMode="auto">
          <a:xfrm>
            <a:off x="34163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5" name="Line 25"/>
          <p:cNvSpPr>
            <a:spLocks noChangeShapeType="1"/>
          </p:cNvSpPr>
          <p:nvPr/>
        </p:nvSpPr>
        <p:spPr bwMode="auto">
          <a:xfrm>
            <a:off x="2959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6" name="Line 26"/>
          <p:cNvSpPr>
            <a:spLocks noChangeShapeType="1"/>
          </p:cNvSpPr>
          <p:nvPr/>
        </p:nvSpPr>
        <p:spPr bwMode="auto">
          <a:xfrm>
            <a:off x="25019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7" name="Line 27"/>
          <p:cNvSpPr>
            <a:spLocks noChangeShapeType="1"/>
          </p:cNvSpPr>
          <p:nvPr/>
        </p:nvSpPr>
        <p:spPr bwMode="auto">
          <a:xfrm>
            <a:off x="2197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8" name="Line 28"/>
          <p:cNvSpPr>
            <a:spLocks noChangeShapeType="1"/>
          </p:cNvSpPr>
          <p:nvPr/>
        </p:nvSpPr>
        <p:spPr bwMode="auto">
          <a:xfrm>
            <a:off x="18923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9" name="Line 29"/>
          <p:cNvSpPr>
            <a:spLocks noChangeShapeType="1"/>
          </p:cNvSpPr>
          <p:nvPr/>
        </p:nvSpPr>
        <p:spPr bwMode="auto">
          <a:xfrm>
            <a:off x="16637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0" name="Line 30"/>
          <p:cNvSpPr>
            <a:spLocks noChangeShapeType="1"/>
          </p:cNvSpPr>
          <p:nvPr/>
        </p:nvSpPr>
        <p:spPr bwMode="auto">
          <a:xfrm>
            <a:off x="1435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1" name="Line 31"/>
          <p:cNvSpPr>
            <a:spLocks noChangeShapeType="1"/>
          </p:cNvSpPr>
          <p:nvPr/>
        </p:nvSpPr>
        <p:spPr bwMode="auto">
          <a:xfrm>
            <a:off x="12065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2" name="Line 32"/>
          <p:cNvSpPr>
            <a:spLocks noChangeShapeType="1"/>
          </p:cNvSpPr>
          <p:nvPr/>
        </p:nvSpPr>
        <p:spPr bwMode="auto">
          <a:xfrm>
            <a:off x="1206500" y="3001963"/>
            <a:ext cx="304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3" name="Line 33"/>
          <p:cNvSpPr>
            <a:spLocks noChangeShapeType="1"/>
          </p:cNvSpPr>
          <p:nvPr/>
        </p:nvSpPr>
        <p:spPr bwMode="auto">
          <a:xfrm>
            <a:off x="3873500" y="2773363"/>
            <a:ext cx="304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4" name="Line 34"/>
          <p:cNvSpPr>
            <a:spLocks noChangeShapeType="1"/>
          </p:cNvSpPr>
          <p:nvPr/>
        </p:nvSpPr>
        <p:spPr bwMode="auto">
          <a:xfrm>
            <a:off x="70739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5" name="Line 35"/>
          <p:cNvSpPr>
            <a:spLocks noChangeShapeType="1"/>
          </p:cNvSpPr>
          <p:nvPr/>
        </p:nvSpPr>
        <p:spPr bwMode="auto">
          <a:xfrm>
            <a:off x="66167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6" name="Line 36"/>
          <p:cNvSpPr>
            <a:spLocks noChangeShapeType="1"/>
          </p:cNvSpPr>
          <p:nvPr/>
        </p:nvSpPr>
        <p:spPr bwMode="auto">
          <a:xfrm>
            <a:off x="61595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7" name="Line 37"/>
          <p:cNvSpPr>
            <a:spLocks noChangeShapeType="1"/>
          </p:cNvSpPr>
          <p:nvPr/>
        </p:nvSpPr>
        <p:spPr bwMode="auto">
          <a:xfrm>
            <a:off x="68453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8" name="Line 38"/>
          <p:cNvSpPr>
            <a:spLocks noChangeShapeType="1"/>
          </p:cNvSpPr>
          <p:nvPr/>
        </p:nvSpPr>
        <p:spPr bwMode="auto">
          <a:xfrm>
            <a:off x="6388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9" name="Line 39"/>
          <p:cNvSpPr>
            <a:spLocks noChangeShapeType="1"/>
          </p:cNvSpPr>
          <p:nvPr/>
        </p:nvSpPr>
        <p:spPr bwMode="auto">
          <a:xfrm>
            <a:off x="59309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0" name="Line 40"/>
          <p:cNvSpPr>
            <a:spLocks noChangeShapeType="1"/>
          </p:cNvSpPr>
          <p:nvPr/>
        </p:nvSpPr>
        <p:spPr bwMode="auto">
          <a:xfrm>
            <a:off x="5626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1" name="Line 41"/>
          <p:cNvSpPr>
            <a:spLocks noChangeShapeType="1"/>
          </p:cNvSpPr>
          <p:nvPr/>
        </p:nvSpPr>
        <p:spPr bwMode="auto">
          <a:xfrm>
            <a:off x="53213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2" name="Line 42"/>
          <p:cNvSpPr>
            <a:spLocks noChangeShapeType="1"/>
          </p:cNvSpPr>
          <p:nvPr/>
        </p:nvSpPr>
        <p:spPr bwMode="auto">
          <a:xfrm>
            <a:off x="50927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3" name="Line 43"/>
          <p:cNvSpPr>
            <a:spLocks noChangeShapeType="1"/>
          </p:cNvSpPr>
          <p:nvPr/>
        </p:nvSpPr>
        <p:spPr bwMode="auto">
          <a:xfrm>
            <a:off x="4864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4" name="Line 44"/>
          <p:cNvSpPr>
            <a:spLocks noChangeShapeType="1"/>
          </p:cNvSpPr>
          <p:nvPr/>
        </p:nvSpPr>
        <p:spPr bwMode="auto">
          <a:xfrm>
            <a:off x="46355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5" name="Line 45"/>
          <p:cNvSpPr>
            <a:spLocks noChangeShapeType="1"/>
          </p:cNvSpPr>
          <p:nvPr/>
        </p:nvSpPr>
        <p:spPr bwMode="auto">
          <a:xfrm>
            <a:off x="4635500" y="3001963"/>
            <a:ext cx="304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6" name="Line 46"/>
          <p:cNvSpPr>
            <a:spLocks noChangeShapeType="1"/>
          </p:cNvSpPr>
          <p:nvPr/>
        </p:nvSpPr>
        <p:spPr bwMode="auto">
          <a:xfrm>
            <a:off x="73025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7" name="Line 47"/>
          <p:cNvSpPr>
            <a:spLocks noChangeShapeType="1"/>
          </p:cNvSpPr>
          <p:nvPr/>
        </p:nvSpPr>
        <p:spPr bwMode="auto">
          <a:xfrm>
            <a:off x="74549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8" name="Line 48"/>
          <p:cNvSpPr>
            <a:spLocks noChangeShapeType="1"/>
          </p:cNvSpPr>
          <p:nvPr/>
        </p:nvSpPr>
        <p:spPr bwMode="auto">
          <a:xfrm>
            <a:off x="76073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9" name="Line 49"/>
          <p:cNvSpPr>
            <a:spLocks noChangeShapeType="1"/>
          </p:cNvSpPr>
          <p:nvPr/>
        </p:nvSpPr>
        <p:spPr bwMode="auto">
          <a:xfrm>
            <a:off x="7759700" y="2773363"/>
            <a:ext cx="304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4804"/>
                                        </p:tgtEl>
                                        <p:attrNameLst>
                                          <p:attrName>style.visibility</p:attrName>
                                        </p:attrNameLst>
                                      </p:cBhvr>
                                      <p:to>
                                        <p:strVal val="visible"/>
                                      </p:to>
                                    </p:set>
                                    <p:animEffect transition="in" filter="dissolve">
                                      <p:cBhvr>
                                        <p:cTn id="7" dur="500"/>
                                        <p:tgtEl>
                                          <p:spTgt spid="20480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4813"/>
                                        </p:tgtEl>
                                        <p:attrNameLst>
                                          <p:attrName>style.visibility</p:attrName>
                                        </p:attrNameLst>
                                      </p:cBhvr>
                                      <p:to>
                                        <p:strVal val="visible"/>
                                      </p:to>
                                    </p:set>
                                    <p:animEffect transition="in" filter="dissolve">
                                      <p:cBhvr>
                                        <p:cTn id="10" dur="500"/>
                                        <p:tgtEl>
                                          <p:spTgt spid="2048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4815"/>
                                        </p:tgtEl>
                                        <p:attrNameLst>
                                          <p:attrName>style.visibility</p:attrName>
                                        </p:attrNameLst>
                                      </p:cBhvr>
                                      <p:to>
                                        <p:strVal val="visible"/>
                                      </p:to>
                                    </p:set>
                                    <p:animEffect transition="in" filter="dissolve">
                                      <p:cBhvr>
                                        <p:cTn id="13" dur="500"/>
                                        <p:tgtEl>
                                          <p:spTgt spid="20481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04816"/>
                                        </p:tgtEl>
                                        <p:attrNameLst>
                                          <p:attrName>style.visibility</p:attrName>
                                        </p:attrNameLst>
                                      </p:cBhvr>
                                      <p:to>
                                        <p:strVal val="visible"/>
                                      </p:to>
                                    </p:set>
                                    <p:animEffect transition="in" filter="dissolve">
                                      <p:cBhvr>
                                        <p:cTn id="16" dur="500"/>
                                        <p:tgtEl>
                                          <p:spTgt spid="2048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4817"/>
                                        </p:tgtEl>
                                        <p:attrNameLst>
                                          <p:attrName>style.visibility</p:attrName>
                                        </p:attrNameLst>
                                      </p:cBhvr>
                                      <p:to>
                                        <p:strVal val="visible"/>
                                      </p:to>
                                    </p:set>
                                    <p:animEffect transition="in" filter="dissolve">
                                      <p:cBhvr>
                                        <p:cTn id="19" dur="500"/>
                                        <p:tgtEl>
                                          <p:spTgt spid="2048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04818"/>
                                        </p:tgtEl>
                                        <p:attrNameLst>
                                          <p:attrName>style.visibility</p:attrName>
                                        </p:attrNameLst>
                                      </p:cBhvr>
                                      <p:to>
                                        <p:strVal val="visible"/>
                                      </p:to>
                                    </p:set>
                                    <p:animEffect transition="in" filter="dissolve">
                                      <p:cBhvr>
                                        <p:cTn id="22" dur="500"/>
                                        <p:tgtEl>
                                          <p:spTgt spid="20481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04819"/>
                                        </p:tgtEl>
                                        <p:attrNameLst>
                                          <p:attrName>style.visibility</p:attrName>
                                        </p:attrNameLst>
                                      </p:cBhvr>
                                      <p:to>
                                        <p:strVal val="visible"/>
                                      </p:to>
                                    </p:set>
                                    <p:animEffect transition="in" filter="dissolve">
                                      <p:cBhvr>
                                        <p:cTn id="25" dur="500"/>
                                        <p:tgtEl>
                                          <p:spTgt spid="20481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4820"/>
                                        </p:tgtEl>
                                        <p:attrNameLst>
                                          <p:attrName>style.visibility</p:attrName>
                                        </p:attrNameLst>
                                      </p:cBhvr>
                                      <p:to>
                                        <p:strVal val="visible"/>
                                      </p:to>
                                    </p:set>
                                    <p:animEffect transition="in" filter="dissolve">
                                      <p:cBhvr>
                                        <p:cTn id="28" dur="500"/>
                                        <p:tgtEl>
                                          <p:spTgt spid="20482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04821"/>
                                        </p:tgtEl>
                                        <p:attrNameLst>
                                          <p:attrName>style.visibility</p:attrName>
                                        </p:attrNameLst>
                                      </p:cBhvr>
                                      <p:to>
                                        <p:strVal val="visible"/>
                                      </p:to>
                                    </p:set>
                                    <p:animEffect transition="in" filter="dissolve">
                                      <p:cBhvr>
                                        <p:cTn id="31" dur="500"/>
                                        <p:tgtEl>
                                          <p:spTgt spid="2048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04822"/>
                                        </p:tgtEl>
                                        <p:attrNameLst>
                                          <p:attrName>style.visibility</p:attrName>
                                        </p:attrNameLst>
                                      </p:cBhvr>
                                      <p:to>
                                        <p:strVal val="visible"/>
                                      </p:to>
                                    </p:set>
                                    <p:animEffect transition="in" filter="dissolve">
                                      <p:cBhvr>
                                        <p:cTn id="34" dur="500"/>
                                        <p:tgtEl>
                                          <p:spTgt spid="20482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04823"/>
                                        </p:tgtEl>
                                        <p:attrNameLst>
                                          <p:attrName>style.visibility</p:attrName>
                                        </p:attrNameLst>
                                      </p:cBhvr>
                                      <p:to>
                                        <p:strVal val="visible"/>
                                      </p:to>
                                    </p:set>
                                    <p:animEffect transition="in" filter="dissolve">
                                      <p:cBhvr>
                                        <p:cTn id="37" dur="500"/>
                                        <p:tgtEl>
                                          <p:spTgt spid="20482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04824"/>
                                        </p:tgtEl>
                                        <p:attrNameLst>
                                          <p:attrName>style.visibility</p:attrName>
                                        </p:attrNameLst>
                                      </p:cBhvr>
                                      <p:to>
                                        <p:strVal val="visible"/>
                                      </p:to>
                                    </p:set>
                                    <p:animEffect transition="in" filter="dissolve">
                                      <p:cBhvr>
                                        <p:cTn id="40" dur="500"/>
                                        <p:tgtEl>
                                          <p:spTgt spid="20482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4825"/>
                                        </p:tgtEl>
                                        <p:attrNameLst>
                                          <p:attrName>style.visibility</p:attrName>
                                        </p:attrNameLst>
                                      </p:cBhvr>
                                      <p:to>
                                        <p:strVal val="visible"/>
                                      </p:to>
                                    </p:set>
                                    <p:animEffect transition="in" filter="dissolve">
                                      <p:cBhvr>
                                        <p:cTn id="43" dur="500"/>
                                        <p:tgtEl>
                                          <p:spTgt spid="20482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04826"/>
                                        </p:tgtEl>
                                        <p:attrNameLst>
                                          <p:attrName>style.visibility</p:attrName>
                                        </p:attrNameLst>
                                      </p:cBhvr>
                                      <p:to>
                                        <p:strVal val="visible"/>
                                      </p:to>
                                    </p:set>
                                    <p:animEffect transition="in" filter="dissolve">
                                      <p:cBhvr>
                                        <p:cTn id="46" dur="500"/>
                                        <p:tgtEl>
                                          <p:spTgt spid="20482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4827"/>
                                        </p:tgtEl>
                                        <p:attrNameLst>
                                          <p:attrName>style.visibility</p:attrName>
                                        </p:attrNameLst>
                                      </p:cBhvr>
                                      <p:to>
                                        <p:strVal val="visible"/>
                                      </p:to>
                                    </p:set>
                                    <p:animEffect transition="in" filter="dissolve">
                                      <p:cBhvr>
                                        <p:cTn id="49" dur="500"/>
                                        <p:tgtEl>
                                          <p:spTgt spid="20482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04828"/>
                                        </p:tgtEl>
                                        <p:attrNameLst>
                                          <p:attrName>style.visibility</p:attrName>
                                        </p:attrNameLst>
                                      </p:cBhvr>
                                      <p:to>
                                        <p:strVal val="visible"/>
                                      </p:to>
                                    </p:set>
                                    <p:animEffect transition="in" filter="dissolve">
                                      <p:cBhvr>
                                        <p:cTn id="52" dur="500"/>
                                        <p:tgtEl>
                                          <p:spTgt spid="204828"/>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4829"/>
                                        </p:tgtEl>
                                        <p:attrNameLst>
                                          <p:attrName>style.visibility</p:attrName>
                                        </p:attrNameLst>
                                      </p:cBhvr>
                                      <p:to>
                                        <p:strVal val="visible"/>
                                      </p:to>
                                    </p:set>
                                    <p:animEffect transition="in" filter="dissolve">
                                      <p:cBhvr>
                                        <p:cTn id="55" dur="500"/>
                                        <p:tgtEl>
                                          <p:spTgt spid="20482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4830"/>
                                        </p:tgtEl>
                                        <p:attrNameLst>
                                          <p:attrName>style.visibility</p:attrName>
                                        </p:attrNameLst>
                                      </p:cBhvr>
                                      <p:to>
                                        <p:strVal val="visible"/>
                                      </p:to>
                                    </p:set>
                                    <p:animEffect transition="in" filter="dissolve">
                                      <p:cBhvr>
                                        <p:cTn id="58" dur="500"/>
                                        <p:tgtEl>
                                          <p:spTgt spid="20483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04831"/>
                                        </p:tgtEl>
                                        <p:attrNameLst>
                                          <p:attrName>style.visibility</p:attrName>
                                        </p:attrNameLst>
                                      </p:cBhvr>
                                      <p:to>
                                        <p:strVal val="visible"/>
                                      </p:to>
                                    </p:set>
                                    <p:animEffect transition="in" filter="dissolve">
                                      <p:cBhvr>
                                        <p:cTn id="61" dur="500"/>
                                        <p:tgtEl>
                                          <p:spTgt spid="20483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04832"/>
                                        </p:tgtEl>
                                        <p:attrNameLst>
                                          <p:attrName>style.visibility</p:attrName>
                                        </p:attrNameLst>
                                      </p:cBhvr>
                                      <p:to>
                                        <p:strVal val="visible"/>
                                      </p:to>
                                    </p:set>
                                    <p:animEffect transition="in" filter="dissolve">
                                      <p:cBhvr>
                                        <p:cTn id="64" dur="500"/>
                                        <p:tgtEl>
                                          <p:spTgt spid="20483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04833"/>
                                        </p:tgtEl>
                                        <p:attrNameLst>
                                          <p:attrName>style.visibility</p:attrName>
                                        </p:attrNameLst>
                                      </p:cBhvr>
                                      <p:to>
                                        <p:strVal val="visible"/>
                                      </p:to>
                                    </p:set>
                                    <p:animEffect transition="in" filter="dissolve">
                                      <p:cBhvr>
                                        <p:cTn id="67" dur="500"/>
                                        <p:tgtEl>
                                          <p:spTgt spid="20483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04834"/>
                                        </p:tgtEl>
                                        <p:attrNameLst>
                                          <p:attrName>style.visibility</p:attrName>
                                        </p:attrNameLst>
                                      </p:cBhvr>
                                      <p:to>
                                        <p:strVal val="visible"/>
                                      </p:to>
                                    </p:set>
                                    <p:animEffect transition="in" filter="dissolve">
                                      <p:cBhvr>
                                        <p:cTn id="70" dur="500"/>
                                        <p:tgtEl>
                                          <p:spTgt spid="204834"/>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4835"/>
                                        </p:tgtEl>
                                        <p:attrNameLst>
                                          <p:attrName>style.visibility</p:attrName>
                                        </p:attrNameLst>
                                      </p:cBhvr>
                                      <p:to>
                                        <p:strVal val="visible"/>
                                      </p:to>
                                    </p:set>
                                    <p:animEffect transition="in" filter="dissolve">
                                      <p:cBhvr>
                                        <p:cTn id="73" dur="500"/>
                                        <p:tgtEl>
                                          <p:spTgt spid="20483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04836"/>
                                        </p:tgtEl>
                                        <p:attrNameLst>
                                          <p:attrName>style.visibility</p:attrName>
                                        </p:attrNameLst>
                                      </p:cBhvr>
                                      <p:to>
                                        <p:strVal val="visible"/>
                                      </p:to>
                                    </p:set>
                                    <p:animEffect transition="in" filter="dissolve">
                                      <p:cBhvr>
                                        <p:cTn id="76" dur="500"/>
                                        <p:tgtEl>
                                          <p:spTgt spid="204836"/>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04837"/>
                                        </p:tgtEl>
                                        <p:attrNameLst>
                                          <p:attrName>style.visibility</p:attrName>
                                        </p:attrNameLst>
                                      </p:cBhvr>
                                      <p:to>
                                        <p:strVal val="visible"/>
                                      </p:to>
                                    </p:set>
                                    <p:animEffect transition="in" filter="dissolve">
                                      <p:cBhvr>
                                        <p:cTn id="79" dur="500"/>
                                        <p:tgtEl>
                                          <p:spTgt spid="204837"/>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04838"/>
                                        </p:tgtEl>
                                        <p:attrNameLst>
                                          <p:attrName>style.visibility</p:attrName>
                                        </p:attrNameLst>
                                      </p:cBhvr>
                                      <p:to>
                                        <p:strVal val="visible"/>
                                      </p:to>
                                    </p:set>
                                    <p:animEffect transition="in" filter="dissolve">
                                      <p:cBhvr>
                                        <p:cTn id="82" dur="500"/>
                                        <p:tgtEl>
                                          <p:spTgt spid="204838"/>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04839"/>
                                        </p:tgtEl>
                                        <p:attrNameLst>
                                          <p:attrName>style.visibility</p:attrName>
                                        </p:attrNameLst>
                                      </p:cBhvr>
                                      <p:to>
                                        <p:strVal val="visible"/>
                                      </p:to>
                                    </p:set>
                                    <p:animEffect transition="in" filter="dissolve">
                                      <p:cBhvr>
                                        <p:cTn id="85" dur="500"/>
                                        <p:tgtEl>
                                          <p:spTgt spid="204839"/>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04840"/>
                                        </p:tgtEl>
                                        <p:attrNameLst>
                                          <p:attrName>style.visibility</p:attrName>
                                        </p:attrNameLst>
                                      </p:cBhvr>
                                      <p:to>
                                        <p:strVal val="visible"/>
                                      </p:to>
                                    </p:set>
                                    <p:animEffect transition="in" filter="dissolve">
                                      <p:cBhvr>
                                        <p:cTn id="88" dur="500"/>
                                        <p:tgtEl>
                                          <p:spTgt spid="204840"/>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04841"/>
                                        </p:tgtEl>
                                        <p:attrNameLst>
                                          <p:attrName>style.visibility</p:attrName>
                                        </p:attrNameLst>
                                      </p:cBhvr>
                                      <p:to>
                                        <p:strVal val="visible"/>
                                      </p:to>
                                    </p:set>
                                    <p:animEffect transition="in" filter="dissolve">
                                      <p:cBhvr>
                                        <p:cTn id="91" dur="500"/>
                                        <p:tgtEl>
                                          <p:spTgt spid="20484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04842"/>
                                        </p:tgtEl>
                                        <p:attrNameLst>
                                          <p:attrName>style.visibility</p:attrName>
                                        </p:attrNameLst>
                                      </p:cBhvr>
                                      <p:to>
                                        <p:strVal val="visible"/>
                                      </p:to>
                                    </p:set>
                                    <p:animEffect transition="in" filter="dissolve">
                                      <p:cBhvr>
                                        <p:cTn id="94" dur="500"/>
                                        <p:tgtEl>
                                          <p:spTgt spid="20484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04843"/>
                                        </p:tgtEl>
                                        <p:attrNameLst>
                                          <p:attrName>style.visibility</p:attrName>
                                        </p:attrNameLst>
                                      </p:cBhvr>
                                      <p:to>
                                        <p:strVal val="visible"/>
                                      </p:to>
                                    </p:set>
                                    <p:animEffect transition="in" filter="dissolve">
                                      <p:cBhvr>
                                        <p:cTn id="97" dur="500"/>
                                        <p:tgtEl>
                                          <p:spTgt spid="20484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04844"/>
                                        </p:tgtEl>
                                        <p:attrNameLst>
                                          <p:attrName>style.visibility</p:attrName>
                                        </p:attrNameLst>
                                      </p:cBhvr>
                                      <p:to>
                                        <p:strVal val="visible"/>
                                      </p:to>
                                    </p:set>
                                    <p:animEffect transition="in" filter="dissolve">
                                      <p:cBhvr>
                                        <p:cTn id="100" dur="500"/>
                                        <p:tgtEl>
                                          <p:spTgt spid="20484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204845"/>
                                        </p:tgtEl>
                                        <p:attrNameLst>
                                          <p:attrName>style.visibility</p:attrName>
                                        </p:attrNameLst>
                                      </p:cBhvr>
                                      <p:to>
                                        <p:strVal val="visible"/>
                                      </p:to>
                                    </p:set>
                                    <p:animEffect transition="in" filter="dissolve">
                                      <p:cBhvr>
                                        <p:cTn id="103" dur="500"/>
                                        <p:tgtEl>
                                          <p:spTgt spid="20484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204846"/>
                                        </p:tgtEl>
                                        <p:attrNameLst>
                                          <p:attrName>style.visibility</p:attrName>
                                        </p:attrNameLst>
                                      </p:cBhvr>
                                      <p:to>
                                        <p:strVal val="visible"/>
                                      </p:to>
                                    </p:set>
                                    <p:animEffect transition="in" filter="dissolve">
                                      <p:cBhvr>
                                        <p:cTn id="106" dur="500"/>
                                        <p:tgtEl>
                                          <p:spTgt spid="20484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204847"/>
                                        </p:tgtEl>
                                        <p:attrNameLst>
                                          <p:attrName>style.visibility</p:attrName>
                                        </p:attrNameLst>
                                      </p:cBhvr>
                                      <p:to>
                                        <p:strVal val="visible"/>
                                      </p:to>
                                    </p:set>
                                    <p:animEffect transition="in" filter="dissolve">
                                      <p:cBhvr>
                                        <p:cTn id="109" dur="500"/>
                                        <p:tgtEl>
                                          <p:spTgt spid="204847"/>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204848"/>
                                        </p:tgtEl>
                                        <p:attrNameLst>
                                          <p:attrName>style.visibility</p:attrName>
                                        </p:attrNameLst>
                                      </p:cBhvr>
                                      <p:to>
                                        <p:strVal val="visible"/>
                                      </p:to>
                                    </p:set>
                                    <p:animEffect transition="in" filter="dissolve">
                                      <p:cBhvr>
                                        <p:cTn id="112" dur="500"/>
                                        <p:tgtEl>
                                          <p:spTgt spid="204848"/>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04849"/>
                                        </p:tgtEl>
                                        <p:attrNameLst>
                                          <p:attrName>style.visibility</p:attrName>
                                        </p:attrNameLst>
                                      </p:cBhvr>
                                      <p:to>
                                        <p:strVal val="visible"/>
                                      </p:to>
                                    </p:set>
                                    <p:animEffect transition="in" filter="dissolve">
                                      <p:cBhvr>
                                        <p:cTn id="115" dur="500"/>
                                        <p:tgtEl>
                                          <p:spTgt spid="204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3" grpId="0" bldLvl="0"/>
      <p:bldP spid="204815" grpId="0"/>
      <p:bldP spid="204816" grpId="0" animBg="1"/>
      <p:bldP spid="204817" grpId="0" animBg="1"/>
      <p:bldP spid="204818" grpId="0" animBg="1"/>
      <p:bldP spid="204819" grpId="0" animBg="1"/>
      <p:bldP spid="204820" grpId="0" animBg="1"/>
      <p:bldP spid="204821" grpId="0" animBg="1"/>
      <p:bldP spid="204822" grpId="0" animBg="1"/>
      <p:bldP spid="204823" grpId="0" animBg="1"/>
      <p:bldP spid="204824" grpId="0" animBg="1"/>
      <p:bldP spid="204825" grpId="0" animBg="1"/>
      <p:bldP spid="204826" grpId="0" animBg="1"/>
      <p:bldP spid="204827" grpId="0" animBg="1"/>
      <p:bldP spid="204828" grpId="0" animBg="1"/>
      <p:bldP spid="204829" grpId="0" animBg="1"/>
      <p:bldP spid="204830" grpId="0" animBg="1"/>
      <p:bldP spid="204831" grpId="0" animBg="1"/>
      <p:bldP spid="204832" grpId="0" animBg="1"/>
      <p:bldP spid="204833" grpId="0" animBg="1"/>
      <p:bldP spid="204834" grpId="0" animBg="1"/>
      <p:bldP spid="204835" grpId="0" animBg="1"/>
      <p:bldP spid="204836" grpId="0" animBg="1"/>
      <p:bldP spid="204837" grpId="0" animBg="1"/>
      <p:bldP spid="204838" grpId="0" animBg="1"/>
      <p:bldP spid="204839" grpId="0" animBg="1"/>
      <p:bldP spid="204840" grpId="0" animBg="1"/>
      <p:bldP spid="204841" grpId="0" animBg="1"/>
      <p:bldP spid="204842" grpId="0" animBg="1"/>
      <p:bldP spid="204843" grpId="0" animBg="1"/>
      <p:bldP spid="204844" grpId="0" animBg="1"/>
      <p:bldP spid="204845" grpId="0" animBg="1"/>
      <p:bldP spid="204846" grpId="0" animBg="1"/>
      <p:bldP spid="204847" grpId="0" animBg="1"/>
      <p:bldP spid="204848" grpId="0" animBg="1"/>
      <p:bldP spid="204849"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DF42D98-0DCE-4DD1-832A-269D7FD8875A}" type="slidenum">
              <a:rPr lang="zh-CN" altLang="en-US" sz="1400" smtClean="0"/>
              <a:t>105</a:t>
            </a:fld>
            <a:endParaRPr lang="en-US" altLang="zh-CN" sz="1400"/>
          </a:p>
        </p:txBody>
      </p:sp>
      <p:sp>
        <p:nvSpPr>
          <p:cNvPr id="108547" name="Rectangle 4"/>
          <p:cNvSpPr>
            <a:spLocks noGrp="1" noChangeArrowheads="1"/>
          </p:cNvSpPr>
          <p:nvPr>
            <p:ph type="body" idx="1"/>
          </p:nvPr>
        </p:nvSpPr>
        <p:spPr>
          <a:xfrm>
            <a:off x="1655763" y="260350"/>
            <a:ext cx="7812087" cy="5334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lnSpc>
                <a:spcPct val="90000"/>
              </a:lnSpc>
              <a:buFontTx/>
              <a:buNone/>
            </a:pPr>
            <a:r>
              <a:rPr lang="zh-CN" altLang="en-US"/>
              <a:t>在下标为</a:t>
            </a:r>
            <a:r>
              <a:rPr lang="en-US" altLang="zh-CN"/>
              <a:t>left～right</a:t>
            </a:r>
            <a:r>
              <a:rPr lang="zh-CN" altLang="en-US"/>
              <a:t>的元素中查找值为</a:t>
            </a:r>
            <a:r>
              <a:rPr lang="en-US" altLang="zh-CN"/>
              <a:t>key</a:t>
            </a:r>
            <a:r>
              <a:rPr lang="zh-CN" altLang="en-US"/>
              <a:t>的元素下标。例如：查找3 。</a:t>
            </a:r>
            <a:r>
              <a:rPr lang="en-US" altLang="zh-CN"/>
              <a:t>mid＝(left+right)/2;</a:t>
            </a:r>
            <a:endParaRPr lang="zh-CN" altLang="en-US"/>
          </a:p>
          <a:p>
            <a:pPr eaLnBrk="1" hangingPunct="1">
              <a:lnSpc>
                <a:spcPct val="90000"/>
              </a:lnSpc>
              <a:buFontTx/>
              <a:buNone/>
            </a:pPr>
            <a:endParaRPr lang="zh-CN" altLang="en-US" sz="2000" b="1"/>
          </a:p>
        </p:txBody>
      </p:sp>
      <p:grpSp>
        <p:nvGrpSpPr>
          <p:cNvPr id="207877" name="Group 5"/>
          <p:cNvGrpSpPr/>
          <p:nvPr/>
        </p:nvGrpSpPr>
        <p:grpSpPr bwMode="auto">
          <a:xfrm>
            <a:off x="1504950" y="2198688"/>
            <a:ext cx="914400" cy="838200"/>
            <a:chOff x="384" y="2016"/>
            <a:chExt cx="576" cy="528"/>
          </a:xfrm>
        </p:grpSpPr>
        <p:sp>
          <p:nvSpPr>
            <p:cNvPr id="108613" name="Line 6"/>
            <p:cNvSpPr>
              <a:spLocks noChangeShapeType="1"/>
            </p:cNvSpPr>
            <p:nvPr/>
          </p:nvSpPr>
          <p:spPr bwMode="auto">
            <a:xfrm flipV="1">
              <a:off x="576"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14" name="Text Box 7"/>
            <p:cNvSpPr txBox="1">
              <a:spLocks noChangeArrowheads="1"/>
            </p:cNvSpPr>
            <p:nvPr/>
          </p:nvSpPr>
          <p:spPr bwMode="auto">
            <a:xfrm>
              <a:off x="384"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left</a:t>
              </a:r>
            </a:p>
          </p:txBody>
        </p:sp>
      </p:grpSp>
      <p:grpSp>
        <p:nvGrpSpPr>
          <p:cNvPr id="207880" name="Group 8"/>
          <p:cNvGrpSpPr/>
          <p:nvPr/>
        </p:nvGrpSpPr>
        <p:grpSpPr bwMode="auto">
          <a:xfrm>
            <a:off x="3790950" y="2198688"/>
            <a:ext cx="914400" cy="838200"/>
            <a:chOff x="1968" y="2016"/>
            <a:chExt cx="576" cy="528"/>
          </a:xfrm>
        </p:grpSpPr>
        <p:sp>
          <p:nvSpPr>
            <p:cNvPr id="108611" name="Line 9"/>
            <p:cNvSpPr>
              <a:spLocks noChangeShapeType="1"/>
            </p:cNvSpPr>
            <p:nvPr/>
          </p:nvSpPr>
          <p:spPr bwMode="auto">
            <a:xfrm flipV="1">
              <a:off x="2160"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12" name="Text Box 10"/>
            <p:cNvSpPr txBox="1">
              <a:spLocks noChangeArrowheads="1"/>
            </p:cNvSpPr>
            <p:nvPr/>
          </p:nvSpPr>
          <p:spPr bwMode="auto">
            <a:xfrm>
              <a:off x="1968"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right</a:t>
              </a:r>
            </a:p>
          </p:txBody>
        </p:sp>
      </p:grpSp>
      <p:grpSp>
        <p:nvGrpSpPr>
          <p:cNvPr id="207883" name="Group 11"/>
          <p:cNvGrpSpPr/>
          <p:nvPr/>
        </p:nvGrpSpPr>
        <p:grpSpPr bwMode="auto">
          <a:xfrm>
            <a:off x="2647950" y="2198688"/>
            <a:ext cx="685800" cy="838200"/>
            <a:chOff x="1200" y="2016"/>
            <a:chExt cx="432" cy="528"/>
          </a:xfrm>
        </p:grpSpPr>
        <p:sp>
          <p:nvSpPr>
            <p:cNvPr id="108609" name="Line 12"/>
            <p:cNvSpPr>
              <a:spLocks noChangeShapeType="1"/>
            </p:cNvSpPr>
            <p:nvPr/>
          </p:nvSpPr>
          <p:spPr bwMode="auto">
            <a:xfrm flipV="1">
              <a:off x="1392"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10" name="Text Box 13"/>
            <p:cNvSpPr txBox="1">
              <a:spLocks noChangeArrowheads="1"/>
            </p:cNvSpPr>
            <p:nvPr/>
          </p:nvSpPr>
          <p:spPr bwMode="auto">
            <a:xfrm>
              <a:off x="1200" y="225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mid</a:t>
              </a:r>
            </a:p>
          </p:txBody>
        </p:sp>
      </p:grpSp>
      <p:grpSp>
        <p:nvGrpSpPr>
          <p:cNvPr id="207886" name="Group 14"/>
          <p:cNvGrpSpPr/>
          <p:nvPr/>
        </p:nvGrpSpPr>
        <p:grpSpPr bwMode="auto">
          <a:xfrm>
            <a:off x="285750" y="1284288"/>
            <a:ext cx="4343400" cy="923925"/>
            <a:chOff x="96" y="1104"/>
            <a:chExt cx="2736" cy="582"/>
          </a:xfrm>
        </p:grpSpPr>
        <p:grpSp>
          <p:nvGrpSpPr>
            <p:cNvPr id="108601" name="Group 15"/>
            <p:cNvGrpSpPr/>
            <p:nvPr/>
          </p:nvGrpSpPr>
          <p:grpSpPr bwMode="auto">
            <a:xfrm>
              <a:off x="864" y="1104"/>
              <a:ext cx="1968" cy="582"/>
              <a:chOff x="864" y="1104"/>
              <a:chExt cx="1968" cy="582"/>
            </a:xfrm>
          </p:grpSpPr>
          <p:sp>
            <p:nvSpPr>
              <p:cNvPr id="108603" name="Text Box 16"/>
              <p:cNvSpPr txBox="1">
                <a:spLocks noChangeArrowheads="1"/>
              </p:cNvSpPr>
              <p:nvPr/>
            </p:nvSpPr>
            <p:spPr bwMode="auto">
              <a:xfrm>
                <a:off x="960" y="1392"/>
                <a:ext cx="1728" cy="29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1     4     5     7      9   </a:t>
                </a:r>
              </a:p>
            </p:txBody>
          </p:sp>
          <p:sp>
            <p:nvSpPr>
              <p:cNvPr id="108604" name="Line 17"/>
              <p:cNvSpPr>
                <a:spLocks noChangeShapeType="1"/>
              </p:cNvSpPr>
              <p:nvPr/>
            </p:nvSpPr>
            <p:spPr bwMode="auto">
              <a:xfrm>
                <a:off x="2304" y="139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5" name="Line 18"/>
              <p:cNvSpPr>
                <a:spLocks noChangeShapeType="1"/>
              </p:cNvSpPr>
              <p:nvPr/>
            </p:nvSpPr>
            <p:spPr bwMode="auto">
              <a:xfrm>
                <a:off x="1920" y="139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6" name="Line 19"/>
              <p:cNvSpPr>
                <a:spLocks noChangeShapeType="1"/>
              </p:cNvSpPr>
              <p:nvPr/>
            </p:nvSpPr>
            <p:spPr bwMode="auto">
              <a:xfrm>
                <a:off x="1584" y="139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7" name="Line 20"/>
              <p:cNvSpPr>
                <a:spLocks noChangeShapeType="1"/>
              </p:cNvSpPr>
              <p:nvPr/>
            </p:nvSpPr>
            <p:spPr bwMode="auto">
              <a:xfrm>
                <a:off x="1248" y="139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8" name="Text Box 21"/>
              <p:cNvSpPr txBox="1">
                <a:spLocks noChangeArrowheads="1"/>
              </p:cNvSpPr>
              <p:nvPr/>
            </p:nvSpPr>
            <p:spPr bwMode="auto">
              <a:xfrm>
                <a:off x="864" y="1104"/>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a[0] a[1] a[2] a[3] a[4]</a:t>
                </a:r>
              </a:p>
            </p:txBody>
          </p:sp>
        </p:grpSp>
        <p:sp>
          <p:nvSpPr>
            <p:cNvPr id="108602" name="Text Box 22"/>
            <p:cNvSpPr txBox="1">
              <a:spLocks noChangeArrowheads="1"/>
            </p:cNvSpPr>
            <p:nvPr/>
          </p:nvSpPr>
          <p:spPr bwMode="auto">
            <a:xfrm>
              <a:off x="96" y="1296"/>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第一趟</a:t>
              </a:r>
            </a:p>
          </p:txBody>
        </p:sp>
      </p:grpSp>
      <p:grpSp>
        <p:nvGrpSpPr>
          <p:cNvPr id="207895" name="Group 23"/>
          <p:cNvGrpSpPr/>
          <p:nvPr/>
        </p:nvGrpSpPr>
        <p:grpSpPr bwMode="auto">
          <a:xfrm>
            <a:off x="1504950" y="4103688"/>
            <a:ext cx="914400" cy="838200"/>
            <a:chOff x="384" y="2016"/>
            <a:chExt cx="576" cy="528"/>
          </a:xfrm>
        </p:grpSpPr>
        <p:sp>
          <p:nvSpPr>
            <p:cNvPr id="108599" name="Line 24"/>
            <p:cNvSpPr>
              <a:spLocks noChangeShapeType="1"/>
            </p:cNvSpPr>
            <p:nvPr/>
          </p:nvSpPr>
          <p:spPr bwMode="auto">
            <a:xfrm flipV="1">
              <a:off x="576"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0" name="Text Box 25"/>
            <p:cNvSpPr txBox="1">
              <a:spLocks noChangeArrowheads="1"/>
            </p:cNvSpPr>
            <p:nvPr/>
          </p:nvSpPr>
          <p:spPr bwMode="auto">
            <a:xfrm>
              <a:off x="384"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left</a:t>
              </a:r>
            </a:p>
          </p:txBody>
        </p:sp>
      </p:grpSp>
      <p:grpSp>
        <p:nvGrpSpPr>
          <p:cNvPr id="207898" name="Group 26"/>
          <p:cNvGrpSpPr/>
          <p:nvPr/>
        </p:nvGrpSpPr>
        <p:grpSpPr bwMode="auto">
          <a:xfrm>
            <a:off x="2114550" y="4103688"/>
            <a:ext cx="914400" cy="838200"/>
            <a:chOff x="1968" y="2016"/>
            <a:chExt cx="576" cy="528"/>
          </a:xfrm>
        </p:grpSpPr>
        <p:sp>
          <p:nvSpPr>
            <p:cNvPr id="108597" name="Line 27"/>
            <p:cNvSpPr>
              <a:spLocks noChangeShapeType="1"/>
            </p:cNvSpPr>
            <p:nvPr/>
          </p:nvSpPr>
          <p:spPr bwMode="auto">
            <a:xfrm flipV="1">
              <a:off x="2160"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98" name="Text Box 28"/>
            <p:cNvSpPr txBox="1">
              <a:spLocks noChangeArrowheads="1"/>
            </p:cNvSpPr>
            <p:nvPr/>
          </p:nvSpPr>
          <p:spPr bwMode="auto">
            <a:xfrm>
              <a:off x="1968"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right</a:t>
              </a:r>
            </a:p>
          </p:txBody>
        </p:sp>
      </p:grpSp>
      <p:grpSp>
        <p:nvGrpSpPr>
          <p:cNvPr id="207901" name="Group 29"/>
          <p:cNvGrpSpPr/>
          <p:nvPr/>
        </p:nvGrpSpPr>
        <p:grpSpPr bwMode="auto">
          <a:xfrm>
            <a:off x="1504950" y="4789488"/>
            <a:ext cx="685800" cy="838200"/>
            <a:chOff x="1200" y="2016"/>
            <a:chExt cx="432" cy="528"/>
          </a:xfrm>
        </p:grpSpPr>
        <p:sp>
          <p:nvSpPr>
            <p:cNvPr id="108595" name="Line 30"/>
            <p:cNvSpPr>
              <a:spLocks noChangeShapeType="1"/>
            </p:cNvSpPr>
            <p:nvPr/>
          </p:nvSpPr>
          <p:spPr bwMode="auto">
            <a:xfrm flipV="1">
              <a:off x="1392"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96" name="Text Box 31"/>
            <p:cNvSpPr txBox="1">
              <a:spLocks noChangeArrowheads="1"/>
            </p:cNvSpPr>
            <p:nvPr/>
          </p:nvSpPr>
          <p:spPr bwMode="auto">
            <a:xfrm>
              <a:off x="1200" y="225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mid</a:t>
              </a:r>
            </a:p>
          </p:txBody>
        </p:sp>
      </p:grpSp>
      <p:grpSp>
        <p:nvGrpSpPr>
          <p:cNvPr id="207904" name="Group 32"/>
          <p:cNvGrpSpPr/>
          <p:nvPr/>
        </p:nvGrpSpPr>
        <p:grpSpPr bwMode="auto">
          <a:xfrm>
            <a:off x="6762750" y="2198688"/>
            <a:ext cx="914400" cy="838200"/>
            <a:chOff x="384" y="2016"/>
            <a:chExt cx="576" cy="528"/>
          </a:xfrm>
        </p:grpSpPr>
        <p:sp>
          <p:nvSpPr>
            <p:cNvPr id="108593" name="Line 33"/>
            <p:cNvSpPr>
              <a:spLocks noChangeShapeType="1"/>
            </p:cNvSpPr>
            <p:nvPr/>
          </p:nvSpPr>
          <p:spPr bwMode="auto">
            <a:xfrm flipV="1">
              <a:off x="576"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94" name="Text Box 34"/>
            <p:cNvSpPr txBox="1">
              <a:spLocks noChangeArrowheads="1"/>
            </p:cNvSpPr>
            <p:nvPr/>
          </p:nvSpPr>
          <p:spPr bwMode="auto">
            <a:xfrm>
              <a:off x="384"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left</a:t>
              </a:r>
            </a:p>
          </p:txBody>
        </p:sp>
      </p:grpSp>
      <p:grpSp>
        <p:nvGrpSpPr>
          <p:cNvPr id="207907" name="Group 35"/>
          <p:cNvGrpSpPr/>
          <p:nvPr/>
        </p:nvGrpSpPr>
        <p:grpSpPr bwMode="auto">
          <a:xfrm>
            <a:off x="6838950" y="2884488"/>
            <a:ext cx="914400" cy="838200"/>
            <a:chOff x="1968" y="2016"/>
            <a:chExt cx="576" cy="528"/>
          </a:xfrm>
        </p:grpSpPr>
        <p:sp>
          <p:nvSpPr>
            <p:cNvPr id="108591" name="Line 36"/>
            <p:cNvSpPr>
              <a:spLocks noChangeShapeType="1"/>
            </p:cNvSpPr>
            <p:nvPr/>
          </p:nvSpPr>
          <p:spPr bwMode="auto">
            <a:xfrm flipV="1">
              <a:off x="2160"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92" name="Text Box 37"/>
            <p:cNvSpPr txBox="1">
              <a:spLocks noChangeArrowheads="1"/>
            </p:cNvSpPr>
            <p:nvPr/>
          </p:nvSpPr>
          <p:spPr bwMode="auto">
            <a:xfrm>
              <a:off x="1968"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right</a:t>
              </a:r>
            </a:p>
          </p:txBody>
        </p:sp>
      </p:grpSp>
      <p:grpSp>
        <p:nvGrpSpPr>
          <p:cNvPr id="207910" name="Group 38"/>
          <p:cNvGrpSpPr/>
          <p:nvPr/>
        </p:nvGrpSpPr>
        <p:grpSpPr bwMode="auto">
          <a:xfrm>
            <a:off x="6838950" y="3646488"/>
            <a:ext cx="685800" cy="838200"/>
            <a:chOff x="1200" y="2016"/>
            <a:chExt cx="432" cy="528"/>
          </a:xfrm>
        </p:grpSpPr>
        <p:sp>
          <p:nvSpPr>
            <p:cNvPr id="108589" name="Line 39"/>
            <p:cNvSpPr>
              <a:spLocks noChangeShapeType="1"/>
            </p:cNvSpPr>
            <p:nvPr/>
          </p:nvSpPr>
          <p:spPr bwMode="auto">
            <a:xfrm flipV="1">
              <a:off x="1392"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90" name="Text Box 40"/>
            <p:cNvSpPr txBox="1">
              <a:spLocks noChangeArrowheads="1"/>
            </p:cNvSpPr>
            <p:nvPr/>
          </p:nvSpPr>
          <p:spPr bwMode="auto">
            <a:xfrm>
              <a:off x="1200" y="225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mid</a:t>
              </a:r>
            </a:p>
          </p:txBody>
        </p:sp>
      </p:grpSp>
      <p:grpSp>
        <p:nvGrpSpPr>
          <p:cNvPr id="207913" name="Group 41"/>
          <p:cNvGrpSpPr/>
          <p:nvPr/>
        </p:nvGrpSpPr>
        <p:grpSpPr bwMode="auto">
          <a:xfrm>
            <a:off x="6076950" y="5399088"/>
            <a:ext cx="914400" cy="838200"/>
            <a:chOff x="1968" y="2016"/>
            <a:chExt cx="576" cy="528"/>
          </a:xfrm>
        </p:grpSpPr>
        <p:sp>
          <p:nvSpPr>
            <p:cNvPr id="108587" name="Line 42"/>
            <p:cNvSpPr>
              <a:spLocks noChangeShapeType="1"/>
            </p:cNvSpPr>
            <p:nvPr/>
          </p:nvSpPr>
          <p:spPr bwMode="auto">
            <a:xfrm flipV="1">
              <a:off x="2160"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8" name="Text Box 43"/>
            <p:cNvSpPr txBox="1">
              <a:spLocks noChangeArrowheads="1"/>
            </p:cNvSpPr>
            <p:nvPr/>
          </p:nvSpPr>
          <p:spPr bwMode="auto">
            <a:xfrm>
              <a:off x="1968"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right</a:t>
              </a:r>
            </a:p>
          </p:txBody>
        </p:sp>
      </p:grpSp>
      <p:grpSp>
        <p:nvGrpSpPr>
          <p:cNvPr id="207916" name="Group 44"/>
          <p:cNvGrpSpPr/>
          <p:nvPr/>
        </p:nvGrpSpPr>
        <p:grpSpPr bwMode="auto">
          <a:xfrm>
            <a:off x="6762750" y="5399088"/>
            <a:ext cx="914400" cy="838200"/>
            <a:chOff x="384" y="2016"/>
            <a:chExt cx="576" cy="528"/>
          </a:xfrm>
        </p:grpSpPr>
        <p:sp>
          <p:nvSpPr>
            <p:cNvPr id="108585" name="Line 45"/>
            <p:cNvSpPr>
              <a:spLocks noChangeShapeType="1"/>
            </p:cNvSpPr>
            <p:nvPr/>
          </p:nvSpPr>
          <p:spPr bwMode="auto">
            <a:xfrm flipV="1">
              <a:off x="576"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6" name="Text Box 46"/>
            <p:cNvSpPr txBox="1">
              <a:spLocks noChangeArrowheads="1"/>
            </p:cNvSpPr>
            <p:nvPr/>
          </p:nvSpPr>
          <p:spPr bwMode="auto">
            <a:xfrm>
              <a:off x="384"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left</a:t>
              </a:r>
            </a:p>
          </p:txBody>
        </p:sp>
      </p:grpSp>
      <p:grpSp>
        <p:nvGrpSpPr>
          <p:cNvPr id="207919" name="Group 47"/>
          <p:cNvGrpSpPr/>
          <p:nvPr/>
        </p:nvGrpSpPr>
        <p:grpSpPr bwMode="auto">
          <a:xfrm>
            <a:off x="285750" y="3113088"/>
            <a:ext cx="4267200" cy="923925"/>
            <a:chOff x="96" y="2256"/>
            <a:chExt cx="2688" cy="582"/>
          </a:xfrm>
        </p:grpSpPr>
        <p:sp>
          <p:nvSpPr>
            <p:cNvPr id="108578" name="Text Box 48"/>
            <p:cNvSpPr txBox="1">
              <a:spLocks noChangeArrowheads="1"/>
            </p:cNvSpPr>
            <p:nvPr/>
          </p:nvSpPr>
          <p:spPr bwMode="auto">
            <a:xfrm>
              <a:off x="96" y="2496"/>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第二趟</a:t>
              </a:r>
            </a:p>
          </p:txBody>
        </p:sp>
        <p:sp>
          <p:nvSpPr>
            <p:cNvPr id="108579" name="Text Box 49"/>
            <p:cNvSpPr txBox="1">
              <a:spLocks noChangeArrowheads="1"/>
            </p:cNvSpPr>
            <p:nvPr/>
          </p:nvSpPr>
          <p:spPr bwMode="auto">
            <a:xfrm>
              <a:off x="912" y="2544"/>
              <a:ext cx="1728" cy="29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1     4     </a:t>
              </a:r>
            </a:p>
          </p:txBody>
        </p:sp>
        <p:sp>
          <p:nvSpPr>
            <p:cNvPr id="108580" name="Line 50"/>
            <p:cNvSpPr>
              <a:spLocks noChangeShapeType="1"/>
            </p:cNvSpPr>
            <p:nvPr/>
          </p:nvSpPr>
          <p:spPr bwMode="auto">
            <a:xfrm>
              <a:off x="2256" y="254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1" name="Line 51"/>
            <p:cNvSpPr>
              <a:spLocks noChangeShapeType="1"/>
            </p:cNvSpPr>
            <p:nvPr/>
          </p:nvSpPr>
          <p:spPr bwMode="auto">
            <a:xfrm>
              <a:off x="1872" y="254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2" name="Line 52"/>
            <p:cNvSpPr>
              <a:spLocks noChangeShapeType="1"/>
            </p:cNvSpPr>
            <p:nvPr/>
          </p:nvSpPr>
          <p:spPr bwMode="auto">
            <a:xfrm>
              <a:off x="1536" y="254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3" name="Line 53"/>
            <p:cNvSpPr>
              <a:spLocks noChangeShapeType="1"/>
            </p:cNvSpPr>
            <p:nvPr/>
          </p:nvSpPr>
          <p:spPr bwMode="auto">
            <a:xfrm>
              <a:off x="1200" y="254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4" name="Text Box 54"/>
            <p:cNvSpPr txBox="1">
              <a:spLocks noChangeArrowheads="1"/>
            </p:cNvSpPr>
            <p:nvPr/>
          </p:nvSpPr>
          <p:spPr bwMode="auto">
            <a:xfrm>
              <a:off x="816" y="2256"/>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a[0] a[1] a[2] a[3] a[4]</a:t>
              </a:r>
            </a:p>
          </p:txBody>
        </p:sp>
      </p:grpSp>
      <p:grpSp>
        <p:nvGrpSpPr>
          <p:cNvPr id="207927" name="Group 55"/>
          <p:cNvGrpSpPr/>
          <p:nvPr/>
        </p:nvGrpSpPr>
        <p:grpSpPr bwMode="auto">
          <a:xfrm>
            <a:off x="5010150" y="1274763"/>
            <a:ext cx="4343400" cy="923925"/>
            <a:chOff x="3072" y="1098"/>
            <a:chExt cx="2736" cy="582"/>
          </a:xfrm>
        </p:grpSpPr>
        <p:sp>
          <p:nvSpPr>
            <p:cNvPr id="108571" name="Text Box 56"/>
            <p:cNvSpPr txBox="1">
              <a:spLocks noChangeArrowheads="1"/>
            </p:cNvSpPr>
            <p:nvPr/>
          </p:nvSpPr>
          <p:spPr bwMode="auto">
            <a:xfrm>
              <a:off x="3072" y="1296"/>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第三趟</a:t>
              </a:r>
            </a:p>
          </p:txBody>
        </p:sp>
        <p:sp>
          <p:nvSpPr>
            <p:cNvPr id="108572" name="Text Box 57"/>
            <p:cNvSpPr txBox="1">
              <a:spLocks noChangeArrowheads="1"/>
            </p:cNvSpPr>
            <p:nvPr/>
          </p:nvSpPr>
          <p:spPr bwMode="auto">
            <a:xfrm>
              <a:off x="3936" y="1386"/>
              <a:ext cx="1728" cy="29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       4     </a:t>
              </a:r>
            </a:p>
          </p:txBody>
        </p:sp>
        <p:sp>
          <p:nvSpPr>
            <p:cNvPr id="108573" name="Line 58"/>
            <p:cNvSpPr>
              <a:spLocks noChangeShapeType="1"/>
            </p:cNvSpPr>
            <p:nvPr/>
          </p:nvSpPr>
          <p:spPr bwMode="auto">
            <a:xfrm>
              <a:off x="5280" y="138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4" name="Line 59"/>
            <p:cNvSpPr>
              <a:spLocks noChangeShapeType="1"/>
            </p:cNvSpPr>
            <p:nvPr/>
          </p:nvSpPr>
          <p:spPr bwMode="auto">
            <a:xfrm>
              <a:off x="4896" y="138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5" name="Line 60"/>
            <p:cNvSpPr>
              <a:spLocks noChangeShapeType="1"/>
            </p:cNvSpPr>
            <p:nvPr/>
          </p:nvSpPr>
          <p:spPr bwMode="auto">
            <a:xfrm>
              <a:off x="4560" y="138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6" name="Line 61"/>
            <p:cNvSpPr>
              <a:spLocks noChangeShapeType="1"/>
            </p:cNvSpPr>
            <p:nvPr/>
          </p:nvSpPr>
          <p:spPr bwMode="auto">
            <a:xfrm>
              <a:off x="4224" y="138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7" name="Text Box 62"/>
            <p:cNvSpPr txBox="1">
              <a:spLocks noChangeArrowheads="1"/>
            </p:cNvSpPr>
            <p:nvPr/>
          </p:nvSpPr>
          <p:spPr bwMode="auto">
            <a:xfrm>
              <a:off x="3840" y="1098"/>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a[0] a[1] a[2] a[3] a[4]</a:t>
              </a:r>
            </a:p>
          </p:txBody>
        </p:sp>
      </p:grpSp>
      <p:grpSp>
        <p:nvGrpSpPr>
          <p:cNvPr id="207935" name="Group 63"/>
          <p:cNvGrpSpPr/>
          <p:nvPr/>
        </p:nvGrpSpPr>
        <p:grpSpPr bwMode="auto">
          <a:xfrm>
            <a:off x="4933950" y="4398963"/>
            <a:ext cx="4267200" cy="923925"/>
            <a:chOff x="3024" y="3066"/>
            <a:chExt cx="2688" cy="582"/>
          </a:xfrm>
        </p:grpSpPr>
        <p:sp>
          <p:nvSpPr>
            <p:cNvPr id="108564" name="Text Box 64"/>
            <p:cNvSpPr txBox="1">
              <a:spLocks noChangeArrowheads="1"/>
            </p:cNvSpPr>
            <p:nvPr/>
          </p:nvSpPr>
          <p:spPr bwMode="auto">
            <a:xfrm>
              <a:off x="3024" y="3258"/>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第四趟</a:t>
              </a:r>
            </a:p>
          </p:txBody>
        </p:sp>
        <p:sp>
          <p:nvSpPr>
            <p:cNvPr id="108565" name="Text Box 65"/>
            <p:cNvSpPr txBox="1">
              <a:spLocks noChangeArrowheads="1"/>
            </p:cNvSpPr>
            <p:nvPr/>
          </p:nvSpPr>
          <p:spPr bwMode="auto">
            <a:xfrm>
              <a:off x="3840" y="3354"/>
              <a:ext cx="1728" cy="29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       4     </a:t>
              </a:r>
            </a:p>
          </p:txBody>
        </p:sp>
        <p:sp>
          <p:nvSpPr>
            <p:cNvPr id="108566" name="Line 66"/>
            <p:cNvSpPr>
              <a:spLocks noChangeShapeType="1"/>
            </p:cNvSpPr>
            <p:nvPr/>
          </p:nvSpPr>
          <p:spPr bwMode="auto">
            <a:xfrm>
              <a:off x="5184" y="335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7" name="Line 67"/>
            <p:cNvSpPr>
              <a:spLocks noChangeShapeType="1"/>
            </p:cNvSpPr>
            <p:nvPr/>
          </p:nvSpPr>
          <p:spPr bwMode="auto">
            <a:xfrm>
              <a:off x="4800" y="335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8" name="Line 68"/>
            <p:cNvSpPr>
              <a:spLocks noChangeShapeType="1"/>
            </p:cNvSpPr>
            <p:nvPr/>
          </p:nvSpPr>
          <p:spPr bwMode="auto">
            <a:xfrm>
              <a:off x="4464" y="335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9" name="Line 69"/>
            <p:cNvSpPr>
              <a:spLocks noChangeShapeType="1"/>
            </p:cNvSpPr>
            <p:nvPr/>
          </p:nvSpPr>
          <p:spPr bwMode="auto">
            <a:xfrm>
              <a:off x="4128" y="335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0" name="Text Box 70"/>
            <p:cNvSpPr txBox="1">
              <a:spLocks noChangeArrowheads="1"/>
            </p:cNvSpPr>
            <p:nvPr/>
          </p:nvSpPr>
          <p:spPr bwMode="auto">
            <a:xfrm>
              <a:off x="3744" y="3066"/>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a[0] a[1] a[2] a[3] a[4]</a:t>
              </a:r>
            </a:p>
          </p:txBody>
        </p:sp>
      </p:grpSp>
      <p:sp>
        <p:nvSpPr>
          <p:cNvPr id="207948" name="Text Box 76"/>
          <p:cNvSpPr txBox="1">
            <a:spLocks noChangeArrowheads="1"/>
          </p:cNvSpPr>
          <p:nvPr/>
        </p:nvSpPr>
        <p:spPr bwMode="auto">
          <a:xfrm>
            <a:off x="1547813" y="5805488"/>
            <a:ext cx="3960812" cy="822325"/>
          </a:xfrm>
          <a:prstGeom prst="rect">
            <a:avLst/>
          </a:prstGeom>
          <a:solidFill>
            <a:schemeClr val="hlink"/>
          </a:solidFill>
          <a:ln>
            <a:noFill/>
          </a:ln>
          <a:effectLst>
            <a:prstShdw prst="shdw18" dist="17961" dir="135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t>循环结束条件：</a:t>
            </a:r>
            <a:r>
              <a:rPr lang="en-US" altLang="zh-CN" sz="2400" b="1"/>
              <a:t>left&gt;right </a:t>
            </a:r>
            <a:r>
              <a:rPr lang="zh-CN" altLang="en-US" sz="2400" b="1"/>
              <a:t>或者已经找到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7886"/>
                                        </p:tgtEl>
                                        <p:attrNameLst>
                                          <p:attrName>style.visibility</p:attrName>
                                        </p:attrNameLst>
                                      </p:cBhvr>
                                      <p:to>
                                        <p:strVal val="visible"/>
                                      </p:to>
                                    </p:set>
                                    <p:animEffect transition="in" filter="dissolve">
                                      <p:cBhvr>
                                        <p:cTn id="7" dur="500"/>
                                        <p:tgtEl>
                                          <p:spTgt spid="2078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7877"/>
                                        </p:tgtEl>
                                        <p:attrNameLst>
                                          <p:attrName>style.visibility</p:attrName>
                                        </p:attrNameLst>
                                      </p:cBhvr>
                                      <p:to>
                                        <p:strVal val="visible"/>
                                      </p:to>
                                    </p:set>
                                    <p:animEffect transition="in" filter="dissolve">
                                      <p:cBhvr>
                                        <p:cTn id="12" dur="500"/>
                                        <p:tgtEl>
                                          <p:spTgt spid="2078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7880"/>
                                        </p:tgtEl>
                                        <p:attrNameLst>
                                          <p:attrName>style.visibility</p:attrName>
                                        </p:attrNameLst>
                                      </p:cBhvr>
                                      <p:to>
                                        <p:strVal val="visible"/>
                                      </p:to>
                                    </p:set>
                                    <p:animEffect transition="in" filter="dissolve">
                                      <p:cBhvr>
                                        <p:cTn id="17" dur="500"/>
                                        <p:tgtEl>
                                          <p:spTgt spid="20788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7883"/>
                                        </p:tgtEl>
                                        <p:attrNameLst>
                                          <p:attrName>style.visibility</p:attrName>
                                        </p:attrNameLst>
                                      </p:cBhvr>
                                      <p:to>
                                        <p:strVal val="visible"/>
                                      </p:to>
                                    </p:set>
                                    <p:animEffect transition="in" filter="dissolve">
                                      <p:cBhvr>
                                        <p:cTn id="22" dur="500"/>
                                        <p:tgtEl>
                                          <p:spTgt spid="20788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07919"/>
                                        </p:tgtEl>
                                        <p:attrNameLst>
                                          <p:attrName>style.visibility</p:attrName>
                                        </p:attrNameLst>
                                      </p:cBhvr>
                                      <p:to>
                                        <p:strVal val="visible"/>
                                      </p:to>
                                    </p:set>
                                    <p:anim calcmode="lin" valueType="num">
                                      <p:cBhvr additive="base">
                                        <p:cTn id="27" dur="500" fill="hold"/>
                                        <p:tgtEl>
                                          <p:spTgt spid="207919"/>
                                        </p:tgtEl>
                                        <p:attrNameLst>
                                          <p:attrName>ppt_x</p:attrName>
                                        </p:attrNameLst>
                                      </p:cBhvr>
                                      <p:tavLst>
                                        <p:tav tm="0">
                                          <p:val>
                                            <p:strVal val="0-#ppt_w/2"/>
                                          </p:val>
                                        </p:tav>
                                        <p:tav tm="100000">
                                          <p:val>
                                            <p:strVal val="#ppt_x"/>
                                          </p:val>
                                        </p:tav>
                                      </p:tavLst>
                                    </p:anim>
                                    <p:anim calcmode="lin" valueType="num">
                                      <p:cBhvr additive="base">
                                        <p:cTn id="28" dur="500" fill="hold"/>
                                        <p:tgtEl>
                                          <p:spTgt spid="20791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07895"/>
                                        </p:tgtEl>
                                        <p:attrNameLst>
                                          <p:attrName>style.visibility</p:attrName>
                                        </p:attrNameLst>
                                      </p:cBhvr>
                                      <p:to>
                                        <p:strVal val="visible"/>
                                      </p:to>
                                    </p:set>
                                    <p:animEffect transition="in" filter="dissolve">
                                      <p:cBhvr>
                                        <p:cTn id="33" dur="500"/>
                                        <p:tgtEl>
                                          <p:spTgt spid="20789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07898"/>
                                        </p:tgtEl>
                                        <p:attrNameLst>
                                          <p:attrName>style.visibility</p:attrName>
                                        </p:attrNameLst>
                                      </p:cBhvr>
                                      <p:to>
                                        <p:strVal val="visible"/>
                                      </p:to>
                                    </p:set>
                                    <p:animEffect transition="in" filter="dissolve">
                                      <p:cBhvr>
                                        <p:cTn id="38" dur="500"/>
                                        <p:tgtEl>
                                          <p:spTgt spid="20789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07901"/>
                                        </p:tgtEl>
                                        <p:attrNameLst>
                                          <p:attrName>style.visibility</p:attrName>
                                        </p:attrNameLst>
                                      </p:cBhvr>
                                      <p:to>
                                        <p:strVal val="visible"/>
                                      </p:to>
                                    </p:set>
                                    <p:animEffect transition="in" filter="dissolve">
                                      <p:cBhvr>
                                        <p:cTn id="43" dur="500"/>
                                        <p:tgtEl>
                                          <p:spTgt spid="207901"/>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207927"/>
                                        </p:tgtEl>
                                        <p:attrNameLst>
                                          <p:attrName>style.visibility</p:attrName>
                                        </p:attrNameLst>
                                      </p:cBhvr>
                                      <p:to>
                                        <p:strVal val="visible"/>
                                      </p:to>
                                    </p:set>
                                    <p:anim calcmode="lin" valueType="num">
                                      <p:cBhvr additive="base">
                                        <p:cTn id="48" dur="500" fill="hold"/>
                                        <p:tgtEl>
                                          <p:spTgt spid="207927"/>
                                        </p:tgtEl>
                                        <p:attrNameLst>
                                          <p:attrName>ppt_x</p:attrName>
                                        </p:attrNameLst>
                                      </p:cBhvr>
                                      <p:tavLst>
                                        <p:tav tm="0">
                                          <p:val>
                                            <p:strVal val="0-#ppt_w/2"/>
                                          </p:val>
                                        </p:tav>
                                        <p:tav tm="100000">
                                          <p:val>
                                            <p:strVal val="#ppt_x"/>
                                          </p:val>
                                        </p:tav>
                                      </p:tavLst>
                                    </p:anim>
                                    <p:anim calcmode="lin" valueType="num">
                                      <p:cBhvr additive="base">
                                        <p:cTn id="49" dur="500" fill="hold"/>
                                        <p:tgtEl>
                                          <p:spTgt spid="207927"/>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207904"/>
                                        </p:tgtEl>
                                        <p:attrNameLst>
                                          <p:attrName>style.visibility</p:attrName>
                                        </p:attrNameLst>
                                      </p:cBhvr>
                                      <p:to>
                                        <p:strVal val="visible"/>
                                      </p:to>
                                    </p:set>
                                    <p:animEffect transition="in" filter="dissolve">
                                      <p:cBhvr>
                                        <p:cTn id="54" dur="500"/>
                                        <p:tgtEl>
                                          <p:spTgt spid="20790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07907"/>
                                        </p:tgtEl>
                                        <p:attrNameLst>
                                          <p:attrName>style.visibility</p:attrName>
                                        </p:attrNameLst>
                                      </p:cBhvr>
                                      <p:to>
                                        <p:strVal val="visible"/>
                                      </p:to>
                                    </p:set>
                                    <p:animEffect transition="in" filter="dissolve">
                                      <p:cBhvr>
                                        <p:cTn id="59" dur="500"/>
                                        <p:tgtEl>
                                          <p:spTgt spid="207907"/>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207910"/>
                                        </p:tgtEl>
                                        <p:attrNameLst>
                                          <p:attrName>style.visibility</p:attrName>
                                        </p:attrNameLst>
                                      </p:cBhvr>
                                      <p:to>
                                        <p:strVal val="visible"/>
                                      </p:to>
                                    </p:set>
                                    <p:animEffect transition="in" filter="dissolve">
                                      <p:cBhvr>
                                        <p:cTn id="64" dur="500"/>
                                        <p:tgtEl>
                                          <p:spTgt spid="207910"/>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stCondLst>
                                    <p:cond delay="0"/>
                                  </p:stCondLst>
                                  <p:childTnLst>
                                    <p:set>
                                      <p:cBhvr>
                                        <p:cTn id="68" dur="1" fill="hold">
                                          <p:stCondLst>
                                            <p:cond delay="0"/>
                                          </p:stCondLst>
                                        </p:cTn>
                                        <p:tgtEl>
                                          <p:spTgt spid="207935"/>
                                        </p:tgtEl>
                                        <p:attrNameLst>
                                          <p:attrName>style.visibility</p:attrName>
                                        </p:attrNameLst>
                                      </p:cBhvr>
                                      <p:to>
                                        <p:strVal val="visible"/>
                                      </p:to>
                                    </p:set>
                                    <p:anim calcmode="lin" valueType="num">
                                      <p:cBhvr additive="base">
                                        <p:cTn id="69" dur="500" fill="hold"/>
                                        <p:tgtEl>
                                          <p:spTgt spid="207935"/>
                                        </p:tgtEl>
                                        <p:attrNameLst>
                                          <p:attrName>ppt_x</p:attrName>
                                        </p:attrNameLst>
                                      </p:cBhvr>
                                      <p:tavLst>
                                        <p:tav tm="0">
                                          <p:val>
                                            <p:strVal val="0-#ppt_w/2"/>
                                          </p:val>
                                        </p:tav>
                                        <p:tav tm="100000">
                                          <p:val>
                                            <p:strVal val="#ppt_x"/>
                                          </p:val>
                                        </p:tav>
                                      </p:tavLst>
                                    </p:anim>
                                    <p:anim calcmode="lin" valueType="num">
                                      <p:cBhvr additive="base">
                                        <p:cTn id="70" dur="500" fill="hold"/>
                                        <p:tgtEl>
                                          <p:spTgt spid="207935"/>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207916"/>
                                        </p:tgtEl>
                                        <p:attrNameLst>
                                          <p:attrName>style.visibility</p:attrName>
                                        </p:attrNameLst>
                                      </p:cBhvr>
                                      <p:to>
                                        <p:strVal val="visible"/>
                                      </p:to>
                                    </p:set>
                                    <p:anim calcmode="lin" valueType="num">
                                      <p:cBhvr additive="base">
                                        <p:cTn id="75" dur="500" fill="hold"/>
                                        <p:tgtEl>
                                          <p:spTgt spid="207916"/>
                                        </p:tgtEl>
                                        <p:attrNameLst>
                                          <p:attrName>ppt_x</p:attrName>
                                        </p:attrNameLst>
                                      </p:cBhvr>
                                      <p:tavLst>
                                        <p:tav tm="0">
                                          <p:val>
                                            <p:strVal val="0-#ppt_w/2"/>
                                          </p:val>
                                        </p:tav>
                                        <p:tav tm="100000">
                                          <p:val>
                                            <p:strVal val="#ppt_x"/>
                                          </p:val>
                                        </p:tav>
                                      </p:tavLst>
                                    </p:anim>
                                    <p:anim calcmode="lin" valueType="num">
                                      <p:cBhvr additive="base">
                                        <p:cTn id="76" dur="500" fill="hold"/>
                                        <p:tgtEl>
                                          <p:spTgt spid="207916"/>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07913"/>
                                        </p:tgtEl>
                                        <p:attrNameLst>
                                          <p:attrName>style.visibility</p:attrName>
                                        </p:attrNameLst>
                                      </p:cBhvr>
                                      <p:to>
                                        <p:strVal val="visible"/>
                                      </p:to>
                                    </p:set>
                                    <p:animEffect transition="in" filter="dissolve">
                                      <p:cBhvr>
                                        <p:cTn id="81" dur="500"/>
                                        <p:tgtEl>
                                          <p:spTgt spid="20791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207948"/>
                                        </p:tgtEl>
                                        <p:attrNameLst>
                                          <p:attrName>style.visibility</p:attrName>
                                        </p:attrNameLst>
                                      </p:cBhvr>
                                      <p:to>
                                        <p:strVal val="visible"/>
                                      </p:to>
                                    </p:set>
                                    <p:animEffect transition="in" filter="dissolve">
                                      <p:cBhvr>
                                        <p:cTn id="86" dur="500"/>
                                        <p:tgtEl>
                                          <p:spTgt spid="207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48"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15306D4-2158-4632-BE09-8A972E10DB21}" type="slidenum">
              <a:rPr lang="zh-CN" altLang="en-US" sz="1400" smtClean="0"/>
              <a:t>106</a:t>
            </a:fld>
            <a:endParaRPr lang="en-US" altLang="zh-CN" sz="1400"/>
          </a:p>
        </p:txBody>
      </p:sp>
      <p:sp>
        <p:nvSpPr>
          <p:cNvPr id="109571" name="Rectangle 2"/>
          <p:cNvSpPr>
            <a:spLocks noGrp="1" noChangeArrowheads="1"/>
          </p:cNvSpPr>
          <p:nvPr>
            <p:ph type="title"/>
          </p:nvPr>
        </p:nvSpPr>
        <p:spPr/>
        <p:txBody>
          <a:bodyPr/>
          <a:lstStyle/>
          <a:p>
            <a:pPr eaLnBrk="1" hangingPunct="1"/>
            <a:r>
              <a:rPr lang="en-US" altLang="zh-CN" b="1" dirty="0"/>
              <a:t>7.6 </a:t>
            </a:r>
            <a:r>
              <a:rPr lang="zh-CN" altLang="en-US" b="1" dirty="0"/>
              <a:t>数组的操作</a:t>
            </a:r>
            <a:r>
              <a:rPr lang="en-US" altLang="zh-CN" b="1" dirty="0"/>
              <a:t>-</a:t>
            </a:r>
            <a:r>
              <a:rPr lang="zh-CN" altLang="en-US" b="1" dirty="0"/>
              <a:t>折半查找</a:t>
            </a:r>
          </a:p>
        </p:txBody>
      </p:sp>
      <p:sp>
        <p:nvSpPr>
          <p:cNvPr id="109572" name="Rectangle 3"/>
          <p:cNvSpPr>
            <a:spLocks noGrp="1" noChangeArrowheads="1"/>
          </p:cNvSpPr>
          <p:nvPr>
            <p:ph type="body" idx="1"/>
          </p:nvPr>
        </p:nvSpPr>
        <p:spPr/>
        <p:txBody>
          <a:bodyPr/>
          <a:lstStyle/>
          <a:p>
            <a:pPr eaLnBrk="1" hangingPunct="1">
              <a:lnSpc>
                <a:spcPct val="80000"/>
              </a:lnSpc>
              <a:buFontTx/>
              <a:buNone/>
            </a:pPr>
            <a:r>
              <a:rPr lang="en-US" altLang="zh-CN" sz="2000" b="1" dirty="0" err="1"/>
              <a:t>int</a:t>
            </a:r>
            <a:r>
              <a:rPr lang="en-US" altLang="zh-CN" sz="2000" b="1" dirty="0"/>
              <a:t> </a:t>
            </a:r>
            <a:r>
              <a:rPr lang="en-US" altLang="zh-CN" sz="2000" b="1" dirty="0" err="1"/>
              <a:t>binarySearch</a:t>
            </a:r>
            <a:r>
              <a:rPr lang="en-US" altLang="zh-CN" sz="2000" b="1" dirty="0"/>
              <a:t>(</a:t>
            </a:r>
            <a:r>
              <a:rPr lang="en-US" altLang="zh-CN" sz="2000" b="1" dirty="0" err="1"/>
              <a:t>int</a:t>
            </a:r>
            <a:r>
              <a:rPr lang="en-US" altLang="zh-CN" sz="2000" b="1" dirty="0"/>
              <a:t> a[],</a:t>
            </a:r>
            <a:r>
              <a:rPr lang="en-US" altLang="zh-CN" sz="2000" b="1" dirty="0" err="1"/>
              <a:t>int</a:t>
            </a:r>
            <a:r>
              <a:rPr lang="en-US" altLang="zh-CN" sz="2000" b="1" dirty="0"/>
              <a:t> </a:t>
            </a:r>
            <a:r>
              <a:rPr lang="en-US" altLang="zh-CN" sz="2000" b="1" dirty="0" err="1"/>
              <a:t>searchKey,int</a:t>
            </a:r>
            <a:r>
              <a:rPr lang="en-US" altLang="zh-CN" sz="2000" b="1" dirty="0"/>
              <a:t> </a:t>
            </a:r>
            <a:r>
              <a:rPr lang="en-US" altLang="zh-CN" sz="2000" b="1" dirty="0" err="1"/>
              <a:t>left,int</a:t>
            </a:r>
            <a:r>
              <a:rPr lang="en-US" altLang="zh-CN" sz="2000" b="1" dirty="0"/>
              <a:t> right)</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   </a:t>
            </a:r>
            <a:r>
              <a:rPr lang="en-US" altLang="zh-CN" sz="2000" b="1" dirty="0" err="1"/>
              <a:t>int</a:t>
            </a:r>
            <a:r>
              <a:rPr lang="en-US" altLang="zh-CN" sz="2000" b="1" dirty="0"/>
              <a:t> middle;</a:t>
            </a:r>
          </a:p>
          <a:p>
            <a:pPr eaLnBrk="1" hangingPunct="1">
              <a:lnSpc>
                <a:spcPct val="80000"/>
              </a:lnSpc>
              <a:buFontTx/>
              <a:buNone/>
            </a:pPr>
            <a:r>
              <a:rPr lang="en-US" altLang="zh-CN" sz="800" b="1" dirty="0"/>
              <a:t>   </a:t>
            </a:r>
          </a:p>
          <a:p>
            <a:pPr eaLnBrk="1" hangingPunct="1">
              <a:lnSpc>
                <a:spcPct val="80000"/>
              </a:lnSpc>
              <a:buFontTx/>
              <a:buNone/>
            </a:pPr>
            <a:r>
              <a:rPr lang="en-US" altLang="zh-CN" sz="2000" b="1" dirty="0"/>
              <a:t>   while(left &lt;= right){</a:t>
            </a:r>
          </a:p>
          <a:p>
            <a:pPr eaLnBrk="1" hangingPunct="1">
              <a:lnSpc>
                <a:spcPct val="80000"/>
              </a:lnSpc>
              <a:buFontTx/>
              <a:buNone/>
            </a:pPr>
            <a:r>
              <a:rPr lang="en-US" altLang="zh-CN" sz="2000" b="1" dirty="0"/>
              <a:t>      middle = (left + right)/2;</a:t>
            </a:r>
          </a:p>
          <a:p>
            <a:pPr eaLnBrk="1" hangingPunct="1">
              <a:lnSpc>
                <a:spcPct val="80000"/>
              </a:lnSpc>
              <a:buFontTx/>
              <a:buNone/>
            </a:pPr>
            <a:r>
              <a:rPr lang="en-US" altLang="zh-CN" sz="2000" b="1" dirty="0"/>
              <a:t>      if (</a:t>
            </a:r>
            <a:r>
              <a:rPr lang="en-US" altLang="zh-CN" sz="2000" b="1" dirty="0" err="1"/>
              <a:t>searchKey</a:t>
            </a:r>
            <a:r>
              <a:rPr lang="en-US" altLang="zh-CN" sz="2000" b="1" dirty="0"/>
              <a:t> == a[middle])</a:t>
            </a:r>
          </a:p>
          <a:p>
            <a:pPr eaLnBrk="1" hangingPunct="1">
              <a:lnSpc>
                <a:spcPct val="80000"/>
              </a:lnSpc>
              <a:buFontTx/>
              <a:buNone/>
            </a:pPr>
            <a:r>
              <a:rPr lang="en-US" altLang="zh-CN" sz="2000" b="1" dirty="0"/>
              <a:t>         return middle;</a:t>
            </a:r>
          </a:p>
          <a:p>
            <a:pPr eaLnBrk="1" hangingPunct="1">
              <a:lnSpc>
                <a:spcPct val="80000"/>
              </a:lnSpc>
              <a:buFontTx/>
              <a:buNone/>
            </a:pPr>
            <a:r>
              <a:rPr lang="en-US" altLang="zh-CN" sz="2000" b="1" dirty="0"/>
              <a:t>      else if(</a:t>
            </a:r>
            <a:r>
              <a:rPr lang="en-US" altLang="zh-CN" sz="2000" b="1" dirty="0" err="1"/>
              <a:t>searchKey</a:t>
            </a:r>
            <a:r>
              <a:rPr lang="en-US" altLang="zh-CN" sz="2000" b="1" dirty="0"/>
              <a:t> &lt; a[middle])</a:t>
            </a:r>
          </a:p>
          <a:p>
            <a:pPr eaLnBrk="1" hangingPunct="1">
              <a:lnSpc>
                <a:spcPct val="80000"/>
              </a:lnSpc>
              <a:buFontTx/>
              <a:buNone/>
            </a:pPr>
            <a:r>
              <a:rPr lang="en-US" altLang="zh-CN" sz="2000" b="1" dirty="0"/>
              <a:t>          right = middle - 1;</a:t>
            </a:r>
          </a:p>
          <a:p>
            <a:pPr eaLnBrk="1" hangingPunct="1">
              <a:lnSpc>
                <a:spcPct val="80000"/>
              </a:lnSpc>
              <a:buFontTx/>
              <a:buNone/>
            </a:pPr>
            <a:r>
              <a:rPr lang="en-US" altLang="zh-CN" sz="2000" b="1" dirty="0"/>
              <a:t>      else</a:t>
            </a:r>
          </a:p>
          <a:p>
            <a:pPr eaLnBrk="1" hangingPunct="1">
              <a:lnSpc>
                <a:spcPct val="80000"/>
              </a:lnSpc>
              <a:buFontTx/>
              <a:buNone/>
            </a:pPr>
            <a:r>
              <a:rPr lang="en-US" altLang="zh-CN" sz="2000" b="1" dirty="0"/>
              <a:t>          left = middle + 1;</a:t>
            </a:r>
          </a:p>
          <a:p>
            <a:pPr eaLnBrk="1" hangingPunct="1">
              <a:lnSpc>
                <a:spcPct val="80000"/>
              </a:lnSpc>
              <a:buFontTx/>
              <a:buNone/>
            </a:pPr>
            <a:r>
              <a:rPr lang="en-US" altLang="zh-CN" sz="2000" b="1" dirty="0"/>
              <a:t>   }</a:t>
            </a:r>
          </a:p>
          <a:p>
            <a:pPr eaLnBrk="1" hangingPunct="1">
              <a:lnSpc>
                <a:spcPct val="80000"/>
              </a:lnSpc>
              <a:buFontTx/>
              <a:buNone/>
            </a:pPr>
            <a:r>
              <a:rPr lang="en-US" altLang="zh-CN" sz="800" b="1" dirty="0"/>
              <a:t>   </a:t>
            </a:r>
          </a:p>
          <a:p>
            <a:pPr eaLnBrk="1" hangingPunct="1">
              <a:lnSpc>
                <a:spcPct val="80000"/>
              </a:lnSpc>
              <a:buFontTx/>
              <a:buNone/>
            </a:pPr>
            <a:r>
              <a:rPr lang="en-US" altLang="zh-CN" sz="2000" b="1" dirty="0"/>
              <a:t>   return -1;</a:t>
            </a:r>
          </a:p>
          <a:p>
            <a:pPr eaLnBrk="1" hangingPunct="1">
              <a:lnSpc>
                <a:spcPct val="80000"/>
              </a:lnSpc>
              <a:buFontTx/>
              <a:buNone/>
            </a:pPr>
            <a:r>
              <a:rPr lang="en-US" altLang="zh-CN" sz="2000" b="1" dirty="0"/>
              <a:t>}</a:t>
            </a:r>
            <a:endParaRPr lang="zh-CN" altLang="en-US" sz="2000" b="1" dirty="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内容占位符 2"/>
          <p:cNvSpPr>
            <a:spLocks noGrp="1"/>
          </p:cNvSpPr>
          <p:nvPr>
            <p:ph idx="1"/>
          </p:nvPr>
        </p:nvSpPr>
        <p:spPr>
          <a:xfrm>
            <a:off x="611188" y="1268413"/>
            <a:ext cx="7772400" cy="5876925"/>
          </a:xfrm>
        </p:spPr>
        <p:txBody>
          <a:bodyPr/>
          <a:lstStyle/>
          <a:p>
            <a:pPr marL="0" indent="0">
              <a:buFontTx/>
              <a:buNone/>
            </a:pPr>
            <a:r>
              <a:rPr lang="en-US" altLang="zh-CN" sz="2000" b="1" dirty="0" err="1"/>
              <a:t>int</a:t>
            </a:r>
            <a:r>
              <a:rPr lang="en-US" altLang="zh-CN" sz="2000" b="1" dirty="0"/>
              <a:t> </a:t>
            </a:r>
            <a:r>
              <a:rPr lang="en-US" altLang="zh-CN" sz="2000" b="1" dirty="0" err="1"/>
              <a:t>binarySearch</a:t>
            </a:r>
            <a:r>
              <a:rPr lang="en-US" altLang="zh-CN" sz="2000" b="1" dirty="0"/>
              <a:t>(</a:t>
            </a:r>
            <a:r>
              <a:rPr lang="en-US" altLang="zh-CN" sz="2000" b="1" dirty="0" err="1"/>
              <a:t>int</a:t>
            </a:r>
            <a:r>
              <a:rPr lang="en-US" altLang="zh-CN" sz="2000" b="1" dirty="0"/>
              <a:t> a[],</a:t>
            </a:r>
            <a:r>
              <a:rPr lang="en-US" altLang="zh-CN" sz="2000" b="1" dirty="0" err="1"/>
              <a:t>int</a:t>
            </a:r>
            <a:r>
              <a:rPr lang="en-US" altLang="zh-CN" sz="2000" b="1" dirty="0"/>
              <a:t> </a:t>
            </a:r>
            <a:r>
              <a:rPr lang="en-US" altLang="zh-CN" sz="2000" b="1" dirty="0" err="1"/>
              <a:t>searchKey,int</a:t>
            </a:r>
            <a:r>
              <a:rPr lang="en-US" altLang="zh-CN" sz="2000" b="1" dirty="0"/>
              <a:t> </a:t>
            </a:r>
            <a:r>
              <a:rPr lang="en-US" altLang="zh-CN" sz="2000" b="1" dirty="0" err="1"/>
              <a:t>left,int</a:t>
            </a:r>
            <a:r>
              <a:rPr lang="en-US" altLang="zh-CN" sz="2000" b="1" dirty="0"/>
              <a:t> right)</a:t>
            </a:r>
          </a:p>
          <a:p>
            <a:pPr marL="0" indent="0">
              <a:buFontTx/>
              <a:buNone/>
            </a:pPr>
            <a:r>
              <a:rPr lang="en-US" altLang="zh-CN" sz="2000" b="1" dirty="0"/>
              <a:t>{</a:t>
            </a:r>
          </a:p>
          <a:p>
            <a:pPr marL="0" indent="0">
              <a:buFontTx/>
              <a:buNone/>
            </a:pPr>
            <a:r>
              <a:rPr lang="en-US" altLang="zh-CN" sz="2000" b="1" dirty="0"/>
              <a:t>   </a:t>
            </a:r>
            <a:r>
              <a:rPr lang="en-US" altLang="zh-CN" sz="2000" b="1" dirty="0" err="1"/>
              <a:t>int</a:t>
            </a:r>
            <a:r>
              <a:rPr lang="en-US" altLang="zh-CN" sz="2000" b="1" dirty="0"/>
              <a:t> middle;</a:t>
            </a:r>
          </a:p>
          <a:p>
            <a:pPr marL="0" indent="0">
              <a:buFontTx/>
              <a:buNone/>
            </a:pPr>
            <a:r>
              <a:rPr lang="en-US" altLang="zh-CN" sz="2000" b="1" dirty="0"/>
              <a:t>   middle = (left + right)/2;</a:t>
            </a:r>
          </a:p>
          <a:p>
            <a:pPr marL="0" indent="0">
              <a:buFontTx/>
              <a:buNone/>
            </a:pPr>
            <a:r>
              <a:rPr lang="en-US" altLang="zh-CN" sz="2000" b="1" dirty="0"/>
              <a:t>   while(left &lt;= right &amp;&amp; a[middle]!=</a:t>
            </a:r>
            <a:r>
              <a:rPr lang="en-US" altLang="zh-CN" sz="2000" b="1" dirty="0" err="1"/>
              <a:t>searchKey</a:t>
            </a:r>
            <a:r>
              <a:rPr lang="en-US" altLang="zh-CN" sz="2000" b="1" dirty="0"/>
              <a:t>){</a:t>
            </a:r>
          </a:p>
          <a:p>
            <a:pPr marL="0" indent="0">
              <a:buFontTx/>
              <a:buNone/>
            </a:pPr>
            <a:r>
              <a:rPr lang="en-US" altLang="zh-CN" sz="2000" b="1" dirty="0"/>
              <a:t>      </a:t>
            </a:r>
            <a:r>
              <a:rPr lang="en-US" altLang="zh-CN" sz="2400" b="1" dirty="0"/>
              <a:t>if(</a:t>
            </a:r>
            <a:r>
              <a:rPr lang="en-US" altLang="zh-CN" sz="2400" b="1" dirty="0" err="1"/>
              <a:t>searchKey</a:t>
            </a:r>
            <a:r>
              <a:rPr lang="en-US" altLang="zh-CN" sz="2000" b="1" dirty="0"/>
              <a:t> &lt; a[middle])</a:t>
            </a:r>
          </a:p>
          <a:p>
            <a:pPr marL="0" indent="0">
              <a:buFontTx/>
              <a:buNone/>
            </a:pPr>
            <a:r>
              <a:rPr lang="en-US" altLang="zh-CN" sz="2000" b="1" dirty="0"/>
              <a:t>             right = middle - 1;</a:t>
            </a:r>
          </a:p>
          <a:p>
            <a:pPr marL="0" indent="0">
              <a:buFontTx/>
              <a:buNone/>
            </a:pPr>
            <a:r>
              <a:rPr lang="en-US" altLang="zh-CN" sz="2000" b="1" dirty="0"/>
              <a:t>      else</a:t>
            </a:r>
          </a:p>
          <a:p>
            <a:pPr marL="0" indent="0">
              <a:buFontTx/>
              <a:buNone/>
            </a:pPr>
            <a:r>
              <a:rPr lang="en-US" altLang="zh-CN" sz="2000" b="1"/>
              <a:t>             left </a:t>
            </a:r>
            <a:r>
              <a:rPr lang="en-US" altLang="zh-CN" sz="2000" b="1" dirty="0"/>
              <a:t>= middle + 1;</a:t>
            </a:r>
          </a:p>
          <a:p>
            <a:pPr marL="0" indent="0">
              <a:buFontTx/>
              <a:buNone/>
            </a:pPr>
            <a:r>
              <a:rPr lang="en-US" altLang="zh-CN" sz="2000" b="1" dirty="0"/>
              <a:t>      middle = (left + right)/2;</a:t>
            </a:r>
          </a:p>
          <a:p>
            <a:pPr marL="0" indent="0">
              <a:buFontTx/>
              <a:buNone/>
            </a:pPr>
            <a:r>
              <a:rPr lang="en-US" altLang="zh-CN" sz="2000" b="1" dirty="0"/>
              <a:t>   }</a:t>
            </a:r>
          </a:p>
          <a:p>
            <a:pPr marL="0" indent="0">
              <a:buFontTx/>
              <a:buNone/>
            </a:pPr>
            <a:r>
              <a:rPr lang="en-US" altLang="zh-CN" sz="2000" b="1" dirty="0"/>
              <a:t>  if (left &gt; right)  return -1;</a:t>
            </a:r>
          </a:p>
          <a:p>
            <a:pPr marL="0" indent="0">
              <a:buFontTx/>
              <a:buNone/>
            </a:pPr>
            <a:r>
              <a:rPr lang="en-US" altLang="zh-CN" sz="2000" b="1" dirty="0"/>
              <a:t>  else    return middle;</a:t>
            </a:r>
          </a:p>
          <a:p>
            <a:pPr marL="0" indent="0">
              <a:buFontTx/>
              <a:buNone/>
            </a:pPr>
            <a:r>
              <a:rPr lang="en-US" altLang="zh-CN" sz="2000" b="1" dirty="0"/>
              <a:t>}</a:t>
            </a:r>
            <a:endParaRPr lang="zh-CN" altLang="en-US" sz="2000" b="1" dirty="0"/>
          </a:p>
        </p:txBody>
      </p:sp>
      <p:sp>
        <p:nvSpPr>
          <p:cNvPr id="110596" name="灯片编号占位符 3"/>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5826B40-1E07-4B2F-95E4-89DE9D24F2F3}" type="slidenum">
              <a:rPr lang="zh-CN" altLang="en-US" sz="1400" smtClean="0"/>
              <a:t>107</a:t>
            </a:fld>
            <a:endParaRPr lang="en-US" altLang="zh-CN" sz="1400"/>
          </a:p>
        </p:txBody>
      </p:sp>
      <p:sp>
        <p:nvSpPr>
          <p:cNvPr id="109571" name="Rectangle 2"/>
          <p:cNvSpPr>
            <a:spLocks noGrp="1" noChangeArrowheads="1"/>
          </p:cNvSpPr>
          <p:nvPr>
            <p:ph type="title"/>
          </p:nvPr>
        </p:nvSpPr>
        <p:spPr/>
        <p:txBody>
          <a:bodyPr/>
          <a:lstStyle/>
          <a:p>
            <a:pPr eaLnBrk="1" hangingPunct="1"/>
            <a:r>
              <a:rPr lang="en-US" altLang="zh-CN" b="1" dirty="0"/>
              <a:t>7.6 </a:t>
            </a:r>
            <a:r>
              <a:rPr lang="zh-CN" altLang="en-US" b="1" dirty="0"/>
              <a:t>数组的操作</a:t>
            </a:r>
            <a:r>
              <a:rPr lang="en-US" altLang="zh-CN" b="1" dirty="0"/>
              <a:t>-</a:t>
            </a:r>
            <a:r>
              <a:rPr lang="zh-CN" altLang="en-US" b="1" dirty="0"/>
              <a:t>折半查找</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9ED1E63-77EB-4FF4-947D-7A5CB9A2A8E8}" type="slidenum">
              <a:rPr lang="zh-CN" altLang="en-US" sz="1400" smtClean="0"/>
              <a:t>11</a:t>
            </a:fld>
            <a:endParaRPr lang="en-US" altLang="zh-CN" sz="1400"/>
          </a:p>
        </p:txBody>
      </p:sp>
      <p:sp>
        <p:nvSpPr>
          <p:cNvPr id="12291" name="Rectangle 3"/>
          <p:cNvSpPr>
            <a:spLocks noGrp="1" noChangeArrowheads="1"/>
          </p:cNvSpPr>
          <p:nvPr>
            <p:ph type="body" idx="1"/>
          </p:nvPr>
        </p:nvSpPr>
        <p:spPr>
          <a:xfrm>
            <a:off x="685800" y="1319213"/>
            <a:ext cx="6550025" cy="4611687"/>
          </a:xfrm>
        </p:spPr>
        <p:txBody>
          <a:bodyPr/>
          <a:lstStyle/>
          <a:p>
            <a:pPr eaLnBrk="1" hangingPunct="1">
              <a:buFontTx/>
              <a:buNone/>
            </a:pPr>
            <a:r>
              <a:rPr lang="zh-CN" altLang="en-US" b="1" dirty="0"/>
              <a:t>下标运算符</a:t>
            </a:r>
            <a:r>
              <a:rPr lang="zh-CN" altLang="en-US" b="1" dirty="0">
                <a:latin typeface="宋体" pitchFamily="2" charset="-122"/>
              </a:rPr>
              <a:t>“</a:t>
            </a:r>
            <a:r>
              <a:rPr lang="zh-CN" altLang="en-US" b="1" dirty="0"/>
              <a:t>[ ]</a:t>
            </a:r>
            <a:r>
              <a:rPr lang="zh-CN" altLang="en-US" b="1" dirty="0">
                <a:latin typeface="宋体" pitchFamily="2" charset="-122"/>
              </a:rPr>
              <a:t>”</a:t>
            </a:r>
            <a:r>
              <a:rPr lang="zh-CN" altLang="en-US" b="1" dirty="0"/>
              <a:t>（数组操作）</a:t>
            </a:r>
          </a:p>
          <a:p>
            <a:pPr lvl="1" eaLnBrk="1" hangingPunct="1"/>
            <a:r>
              <a:rPr lang="zh-CN" altLang="en-US" b="1" dirty="0"/>
              <a:t>在赋值语句</a:t>
            </a:r>
            <a:r>
              <a:rPr lang="zh-CN" altLang="en-US" b="1" dirty="0">
                <a:solidFill>
                  <a:schemeClr val="accent2"/>
                </a:solidFill>
              </a:rPr>
              <a:t>右边</a:t>
            </a:r>
            <a:r>
              <a:rPr lang="zh-CN" altLang="en-US" b="1" dirty="0"/>
              <a:t>时，该操作从数组元素中检索数据；</a:t>
            </a:r>
          </a:p>
          <a:p>
            <a:pPr lvl="1" eaLnBrk="1" hangingPunct="1">
              <a:buFontTx/>
              <a:buNone/>
            </a:pPr>
            <a:r>
              <a:rPr lang="zh-CN" altLang="en-US" b="1" dirty="0"/>
              <a:t>    例：</a:t>
            </a:r>
            <a:r>
              <a:rPr lang="en-US" altLang="zh-CN" b="1" dirty="0"/>
              <a:t>x=c[1]</a:t>
            </a:r>
            <a:r>
              <a:rPr lang="zh-CN" altLang="en-US" b="1" dirty="0"/>
              <a:t>；</a:t>
            </a:r>
            <a:r>
              <a:rPr lang="en-US" altLang="zh-CN" b="1" dirty="0"/>
              <a:t>//</a:t>
            </a:r>
            <a:r>
              <a:rPr lang="zh-CN" altLang="en-US" b="1" dirty="0"/>
              <a:t>读取下标为</a:t>
            </a:r>
            <a:r>
              <a:rPr lang="en-US" altLang="zh-CN" b="1" dirty="0"/>
              <a:t>1</a:t>
            </a:r>
            <a:r>
              <a:rPr lang="zh-CN" altLang="en-US" b="1" dirty="0"/>
              <a:t>的数组		        元素的值，赋给变量</a:t>
            </a:r>
            <a:r>
              <a:rPr lang="en-US" altLang="zh-CN" b="1" dirty="0"/>
              <a:t>x</a:t>
            </a:r>
            <a:r>
              <a:rPr lang="zh-CN" altLang="en-US" b="1" dirty="0"/>
              <a:t>；</a:t>
            </a:r>
          </a:p>
          <a:p>
            <a:pPr lvl="1" eaLnBrk="1" hangingPunct="1"/>
            <a:r>
              <a:rPr lang="zh-CN" altLang="en-US" b="1" dirty="0"/>
              <a:t>在左边时，指对数组元素的赋值。</a:t>
            </a:r>
          </a:p>
          <a:p>
            <a:pPr lvl="1" eaLnBrk="1" hangingPunct="1">
              <a:buFontTx/>
              <a:buNone/>
            </a:pPr>
            <a:r>
              <a:rPr lang="zh-CN" altLang="en-US" b="1" dirty="0"/>
              <a:t>		例：</a:t>
            </a:r>
            <a:r>
              <a:rPr lang="en-US" altLang="zh-CN" b="1" dirty="0"/>
              <a:t>c[2]=x*3+5;//</a:t>
            </a:r>
            <a:r>
              <a:rPr lang="zh-CN" altLang="en-US" b="1" dirty="0"/>
              <a:t>将赋值表达式右 		      边的值赋给下标为</a:t>
            </a:r>
            <a:r>
              <a:rPr lang="en-US" altLang="zh-CN" b="1" dirty="0"/>
              <a:t>2</a:t>
            </a:r>
            <a:r>
              <a:rPr lang="zh-CN" altLang="en-US" b="1" dirty="0"/>
              <a:t>的数组元素</a:t>
            </a:r>
          </a:p>
          <a:p>
            <a:pPr eaLnBrk="1" hangingPunct="1">
              <a:buFontTx/>
              <a:buNone/>
            </a:pPr>
            <a:endParaRPr lang="zh-CN" altLang="en-US" sz="2400" b="1" dirty="0"/>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1484313"/>
            <a:ext cx="201612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8"/>
          <p:cNvSpPr>
            <a:spLocks noGrp="1" noChangeArrowheads="1"/>
          </p:cNvSpPr>
          <p:nvPr>
            <p:ph type="title"/>
          </p:nvPr>
        </p:nvSpPr>
        <p:spPr>
          <a:noFill/>
        </p:spPr>
        <p:txBody>
          <a:bodyPr/>
          <a:lstStyle/>
          <a:p>
            <a:pPr eaLnBrk="1" hangingPunct="1"/>
            <a:r>
              <a:rPr lang="en-US" altLang="zh-CN" b="1" dirty="0"/>
              <a:t>7</a:t>
            </a:r>
            <a:r>
              <a:rPr lang="zh-CN" altLang="en-US" b="1" dirty="0"/>
              <a:t>.</a:t>
            </a:r>
            <a:r>
              <a:rPr lang="en-US" altLang="zh-CN" b="1" dirty="0"/>
              <a:t>2  </a:t>
            </a:r>
            <a:r>
              <a:rPr lang="zh-CN" altLang="en-US" b="1" dirty="0"/>
              <a:t>数组作为一种复杂数据类型</a:t>
            </a:r>
          </a:p>
        </p:txBody>
      </p:sp>
      <p:sp>
        <p:nvSpPr>
          <p:cNvPr id="2" name="TextBox 1"/>
          <p:cNvSpPr txBox="1"/>
          <p:nvPr/>
        </p:nvSpPr>
        <p:spPr>
          <a:xfrm>
            <a:off x="3203847" y="5805264"/>
            <a:ext cx="4824139" cy="480131"/>
          </a:xfrm>
          <a:prstGeom prst="rect">
            <a:avLst/>
          </a:prstGeom>
          <a:solidFill>
            <a:schemeClr val="accent3">
              <a:lumMod val="85000"/>
            </a:schemeClr>
          </a:solidFill>
        </p:spPr>
        <p:txBody>
          <a:bodyPr wrap="square" rtlCol="0">
            <a:spAutoFit/>
          </a:bodyPr>
          <a:lstStyle/>
          <a:p>
            <a:pPr>
              <a:buNone/>
            </a:pPr>
            <a:r>
              <a:rPr lang="zh-CN" altLang="en-US" sz="2800" b="1" dirty="0">
                <a:solidFill>
                  <a:srgbClr val="FF0000"/>
                </a:solidFill>
                <a:latin typeface="微软雅黑" panose="020B0503020204020204" pitchFamily="34" charset="-122"/>
                <a:ea typeface="微软雅黑" panose="020B0503020204020204" pitchFamily="34" charset="-122"/>
              </a:rPr>
              <a:t>切记：数组是一种存储结构。</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3650" y="260648"/>
            <a:ext cx="7772400" cy="720725"/>
          </a:xfrm>
        </p:spPr>
        <p:txBody>
          <a:bodyPr/>
          <a:lstStyle/>
          <a:p>
            <a:r>
              <a:rPr lang="en-US" altLang="zh-CN" b="1" dirty="0"/>
              <a:t>7</a:t>
            </a:r>
            <a:r>
              <a:rPr lang="zh-CN" altLang="en-US" b="1" dirty="0"/>
              <a:t>.</a:t>
            </a:r>
            <a:r>
              <a:rPr lang="en-US" altLang="zh-CN" b="1" dirty="0"/>
              <a:t>2  </a:t>
            </a:r>
            <a:r>
              <a:rPr lang="zh-CN" altLang="en-US" b="1" dirty="0"/>
              <a:t>数组作为一种复杂数据类型</a:t>
            </a:r>
            <a:endParaRPr lang="zh-CN" altLang="en-US" dirty="0"/>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smtClean="0"/>
              <a:t>12</a:t>
            </a:fld>
            <a:endParaRPr lang="en-US" altLang="zh-CN"/>
          </a:p>
        </p:txBody>
      </p:sp>
      <p:sp>
        <p:nvSpPr>
          <p:cNvPr id="5" name="Rectangle 5"/>
          <p:cNvSpPr txBox="1">
            <a:spLocks noChangeArrowheads="1"/>
          </p:cNvSpPr>
          <p:nvPr/>
        </p:nvSpPr>
        <p:spPr bwMode="auto">
          <a:xfrm>
            <a:off x="107950" y="2495169"/>
            <a:ext cx="9144570" cy="215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eaLnBrk="1" hangingPunct="1">
              <a:lnSpc>
                <a:spcPct val="100000"/>
              </a:lnSpc>
              <a:buFontTx/>
              <a:buNone/>
            </a:pPr>
            <a:endParaRPr lang="en-US" altLang="zh-CN" sz="2400" b="1" kern="0" dirty="0"/>
          </a:p>
          <a:p>
            <a:pPr eaLnBrk="1" hangingPunct="1">
              <a:lnSpc>
                <a:spcPct val="100000"/>
              </a:lnSpc>
              <a:buFontTx/>
              <a:buNone/>
            </a:pPr>
            <a:r>
              <a:rPr lang="zh-CN" altLang="en-US" sz="2400" b="1" kern="0" dirty="0"/>
              <a:t>由于数组名</a:t>
            </a:r>
            <a:r>
              <a:rPr lang="en-US" altLang="zh-CN" sz="2400" b="1" kern="0" dirty="0"/>
              <a:t>A</a:t>
            </a:r>
            <a:r>
              <a:rPr lang="zh-CN" altLang="en-US" sz="2400" b="1" kern="0" dirty="0"/>
              <a:t>的值等价于</a:t>
            </a:r>
            <a:r>
              <a:rPr lang="en-US" altLang="zh-CN" sz="2400" b="1" kern="0" dirty="0"/>
              <a:t>&amp;A[0]</a:t>
            </a:r>
            <a:r>
              <a:rPr lang="zh-CN" altLang="en-US" sz="2400" b="1" kern="0" dirty="0"/>
              <a:t>，因此</a:t>
            </a:r>
            <a:endParaRPr lang="en-US" altLang="zh-CN" sz="2400" b="1" kern="0" dirty="0"/>
          </a:p>
          <a:p>
            <a:pPr eaLnBrk="1" hangingPunct="1">
              <a:lnSpc>
                <a:spcPct val="100000"/>
              </a:lnSpc>
              <a:buFontTx/>
              <a:buNone/>
            </a:pPr>
            <a:r>
              <a:rPr lang="en-US" altLang="zh-CN" sz="2400" b="1" kern="0" dirty="0">
                <a:solidFill>
                  <a:schemeClr val="accent2"/>
                </a:solidFill>
              </a:rPr>
              <a:t>A[</a:t>
            </a:r>
            <a:r>
              <a:rPr lang="en-US" altLang="zh-CN" sz="2400" b="1" kern="0" dirty="0" err="1">
                <a:solidFill>
                  <a:schemeClr val="accent2"/>
                </a:solidFill>
              </a:rPr>
              <a:t>i</a:t>
            </a:r>
            <a:r>
              <a:rPr lang="en-US" altLang="zh-CN" sz="2400" b="1" kern="0" dirty="0">
                <a:solidFill>
                  <a:schemeClr val="accent2"/>
                </a:solidFill>
              </a:rPr>
              <a:t>]</a:t>
            </a:r>
            <a:r>
              <a:rPr lang="zh-CN" altLang="en-US" sz="2400" b="1" kern="0" dirty="0">
                <a:solidFill>
                  <a:schemeClr val="accent2"/>
                </a:solidFill>
              </a:rPr>
              <a:t>的内存地址访问公式：</a:t>
            </a:r>
            <a:r>
              <a:rPr lang="en-US" altLang="zh-CN" sz="2400" b="1" kern="0" dirty="0" err="1">
                <a:solidFill>
                  <a:schemeClr val="accent2"/>
                </a:solidFill>
              </a:rPr>
              <a:t>A+i</a:t>
            </a:r>
            <a:r>
              <a:rPr lang="en-US" altLang="zh-CN" sz="2400" b="1" kern="0" dirty="0">
                <a:solidFill>
                  <a:schemeClr val="accent2"/>
                </a:solidFill>
              </a:rPr>
              <a:t>*M </a:t>
            </a:r>
            <a:r>
              <a:rPr lang="en-US" altLang="zh-CN" sz="2400" b="1" kern="0" dirty="0"/>
              <a:t>(M</a:t>
            </a:r>
            <a:r>
              <a:rPr lang="zh-CN" altLang="en-US" sz="2400" b="1" kern="0" dirty="0"/>
              <a:t>是一个数组元素所占字节数</a:t>
            </a:r>
            <a:r>
              <a:rPr lang="en-US" altLang="zh-CN" sz="2400" b="1" kern="0" dirty="0"/>
              <a:t>)</a:t>
            </a:r>
            <a:endParaRPr lang="zh-CN" altLang="en-US" sz="2400" b="1" kern="0" dirty="0"/>
          </a:p>
          <a:p>
            <a:pPr eaLnBrk="1" hangingPunct="1">
              <a:lnSpc>
                <a:spcPct val="100000"/>
              </a:lnSpc>
              <a:buFontTx/>
              <a:buNone/>
            </a:pPr>
            <a:endParaRPr lang="en-US" altLang="zh-CN" sz="2400" b="1" kern="0" dirty="0"/>
          </a:p>
        </p:txBody>
      </p:sp>
      <p:grpSp>
        <p:nvGrpSpPr>
          <p:cNvPr id="9" name="组合 8"/>
          <p:cNvGrpSpPr/>
          <p:nvPr/>
        </p:nvGrpSpPr>
        <p:grpSpPr>
          <a:xfrm>
            <a:off x="107950" y="3939580"/>
            <a:ext cx="8928100" cy="1217612"/>
            <a:chOff x="107504" y="2781672"/>
            <a:chExt cx="8928100" cy="1217612"/>
          </a:xfrm>
        </p:grpSpPr>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781672"/>
              <a:ext cx="8928100"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2627784" y="2852936"/>
              <a:ext cx="865187" cy="339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dirty="0"/>
                <a:t>A[1]</a:t>
              </a:r>
            </a:p>
          </p:txBody>
        </p:sp>
      </p:grpSp>
      <p:sp>
        <p:nvSpPr>
          <p:cNvPr id="8" name="Text Box 10"/>
          <p:cNvSpPr txBox="1">
            <a:spLocks noChangeArrowheads="1"/>
          </p:cNvSpPr>
          <p:nvPr/>
        </p:nvSpPr>
        <p:spPr bwMode="auto">
          <a:xfrm>
            <a:off x="289094" y="5229200"/>
            <a:ext cx="8722242" cy="1274195"/>
          </a:xfrm>
          <a:prstGeom prst="rect">
            <a:avLst/>
          </a:prstGeom>
          <a:solidFill>
            <a:srgbClr val="CCFFFF"/>
          </a:solidFill>
          <a:ln w="9525" algn="ctr">
            <a:solidFill>
              <a:srgbClr val="3399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b="1" dirty="0"/>
              <a:t>总结：数组存储结构保证每个元素在内存中是</a:t>
            </a:r>
            <a:r>
              <a:rPr lang="zh-CN" altLang="en-US" sz="2400" b="1" dirty="0">
                <a:solidFill>
                  <a:srgbClr val="FF0000"/>
                </a:solidFill>
              </a:rPr>
              <a:t>物理位置相邻</a:t>
            </a:r>
            <a:r>
              <a:rPr lang="zh-CN" altLang="en-US" sz="2400" b="1" dirty="0"/>
              <a:t>的。</a:t>
            </a:r>
            <a:endParaRPr lang="en-US" altLang="zh-CN" sz="2400" b="1" dirty="0"/>
          </a:p>
          <a:p>
            <a:pPr algn="just" eaLnBrk="1" hangingPunct="1">
              <a:spcBef>
                <a:spcPct val="50000"/>
              </a:spcBef>
              <a:buFontTx/>
              <a:buNone/>
            </a:pPr>
            <a:r>
              <a:rPr lang="zh-CN" altLang="en-US" sz="2400" b="1" dirty="0"/>
              <a:t>因此，要访问一个一维数组元素</a:t>
            </a:r>
            <a:r>
              <a:rPr lang="en-US" altLang="zh-CN" sz="2400" b="1" dirty="0"/>
              <a:t>,</a:t>
            </a:r>
            <a:r>
              <a:rPr lang="zh-CN" altLang="en-US" sz="2400" b="1" dirty="0"/>
              <a:t> 只需要知道数组</a:t>
            </a:r>
            <a:r>
              <a:rPr lang="zh-CN" altLang="en-US" sz="2400" b="1" dirty="0">
                <a:solidFill>
                  <a:srgbClr val="000099"/>
                </a:solidFill>
              </a:rPr>
              <a:t>首地址</a:t>
            </a:r>
            <a:r>
              <a:rPr lang="zh-CN" altLang="en-US" sz="2400" b="1" dirty="0"/>
              <a:t>、</a:t>
            </a:r>
            <a:r>
              <a:rPr lang="zh-CN" altLang="en-US" sz="2400" b="1" dirty="0">
                <a:solidFill>
                  <a:srgbClr val="000099"/>
                </a:solidFill>
              </a:rPr>
              <a:t>下标</a:t>
            </a:r>
            <a:r>
              <a:rPr lang="zh-CN" altLang="en-US" sz="2400" b="1" dirty="0"/>
              <a:t>，即可通过公式计算出任意元素地址。</a:t>
            </a:r>
          </a:p>
        </p:txBody>
      </p:sp>
      <p:sp>
        <p:nvSpPr>
          <p:cNvPr id="24" name="矩形 23"/>
          <p:cNvSpPr/>
          <p:nvPr/>
        </p:nvSpPr>
        <p:spPr>
          <a:xfrm>
            <a:off x="-36512" y="1303600"/>
            <a:ext cx="5819086" cy="1477328"/>
          </a:xfrm>
          <a:prstGeom prst="rect">
            <a:avLst/>
          </a:prstGeom>
        </p:spPr>
        <p:txBody>
          <a:bodyPr wrap="square">
            <a:spAutoFit/>
          </a:bodyPr>
          <a:lstStyle/>
          <a:p>
            <a:pPr eaLnBrk="1" hangingPunct="1">
              <a:lnSpc>
                <a:spcPct val="100000"/>
              </a:lnSpc>
              <a:buFontTx/>
              <a:buNone/>
            </a:pPr>
            <a:r>
              <a:rPr lang="en-US" altLang="zh-CN" sz="2200" b="1" kern="0" dirty="0"/>
              <a:t>4.</a:t>
            </a:r>
            <a:r>
              <a:rPr lang="zh-CN" altLang="en-US" sz="2200" b="1" kern="0" dirty="0"/>
              <a:t>为什么通过下标就能访问任意一个数组元素？</a:t>
            </a:r>
            <a:endParaRPr lang="en-US" altLang="zh-CN" sz="2200" b="1" kern="0" dirty="0"/>
          </a:p>
          <a:p>
            <a:pPr eaLnBrk="1" hangingPunct="1">
              <a:lnSpc>
                <a:spcPct val="100000"/>
              </a:lnSpc>
              <a:buFontTx/>
              <a:buNone/>
            </a:pPr>
            <a:r>
              <a:rPr lang="zh-CN" altLang="en-US" b="1" kern="0" dirty="0"/>
              <a:t>对于 </a:t>
            </a:r>
            <a:r>
              <a:rPr lang="en-US" altLang="zh-CN" b="1" kern="0" dirty="0" err="1"/>
              <a:t>int</a:t>
            </a:r>
            <a:r>
              <a:rPr lang="en-US" altLang="zh-CN" b="1" kern="0" dirty="0"/>
              <a:t> A[4]</a:t>
            </a:r>
            <a:r>
              <a:rPr lang="zh-CN" altLang="en-US" b="1" kern="0" dirty="0"/>
              <a:t>，由于数组每个元素在内存中是“</a:t>
            </a:r>
            <a:r>
              <a:rPr lang="zh-CN" altLang="en-US" b="1" kern="0" dirty="0">
                <a:solidFill>
                  <a:schemeClr val="accent2"/>
                </a:solidFill>
              </a:rPr>
              <a:t>位置相邻”</a:t>
            </a:r>
            <a:r>
              <a:rPr lang="zh-CN" altLang="en-US" b="1" kern="0" dirty="0"/>
              <a:t>的，</a:t>
            </a:r>
            <a:r>
              <a:rPr lang="en-US" altLang="zh-CN" b="1" kern="0" dirty="0"/>
              <a:t> </a:t>
            </a:r>
          </a:p>
          <a:p>
            <a:pPr eaLnBrk="1" hangingPunct="1">
              <a:lnSpc>
                <a:spcPct val="100000"/>
              </a:lnSpc>
              <a:buFontTx/>
              <a:buNone/>
            </a:pPr>
            <a:r>
              <a:rPr lang="zh-CN" altLang="en-US" b="1" kern="0" dirty="0"/>
              <a:t>所以 </a:t>
            </a:r>
            <a:r>
              <a:rPr lang="en-US" altLang="zh-CN" b="1" kern="0" dirty="0"/>
              <a:t>&amp;A[2]=&amp;A[0]+2*4 (</a:t>
            </a:r>
            <a:r>
              <a:rPr lang="zh-CN" altLang="en-US" b="1" kern="0" dirty="0"/>
              <a:t>假设一个</a:t>
            </a:r>
            <a:r>
              <a:rPr lang="en-US" altLang="zh-CN" b="1" kern="0" dirty="0" err="1"/>
              <a:t>int</a:t>
            </a:r>
            <a:r>
              <a:rPr lang="zh-CN" altLang="en-US" b="1" kern="0" dirty="0"/>
              <a:t>占</a:t>
            </a:r>
            <a:r>
              <a:rPr lang="en-US" altLang="zh-CN" b="1" kern="0" dirty="0"/>
              <a:t>4</a:t>
            </a:r>
            <a:r>
              <a:rPr lang="zh-CN" altLang="en-US" b="1" kern="0" dirty="0"/>
              <a:t>个字节</a:t>
            </a:r>
            <a:r>
              <a:rPr lang="en-US" altLang="zh-CN" b="1" kern="0" dirty="0"/>
              <a:t>)</a:t>
            </a:r>
          </a:p>
        </p:txBody>
      </p:sp>
      <p:grpSp>
        <p:nvGrpSpPr>
          <p:cNvPr id="26" name="组合 25"/>
          <p:cNvGrpSpPr/>
          <p:nvPr/>
        </p:nvGrpSpPr>
        <p:grpSpPr>
          <a:xfrm>
            <a:off x="5868144" y="836712"/>
            <a:ext cx="2699241" cy="2448714"/>
            <a:chOff x="5868144" y="943166"/>
            <a:chExt cx="2699241" cy="2448714"/>
          </a:xfrm>
        </p:grpSpPr>
        <p:grpSp>
          <p:nvGrpSpPr>
            <p:cNvPr id="10" name="Group 80"/>
            <p:cNvGrpSpPr/>
            <p:nvPr/>
          </p:nvGrpSpPr>
          <p:grpSpPr bwMode="auto">
            <a:xfrm>
              <a:off x="5868144" y="943166"/>
              <a:ext cx="2675086" cy="2448714"/>
              <a:chOff x="3605" y="1521"/>
              <a:chExt cx="1931" cy="1851"/>
            </a:xfrm>
          </p:grpSpPr>
          <p:sp>
            <p:nvSpPr>
              <p:cNvPr id="11" name="Rectangle 47"/>
              <p:cNvSpPr>
                <a:spLocks noChangeArrowheads="1"/>
              </p:cNvSpPr>
              <p:nvPr/>
            </p:nvSpPr>
            <p:spPr bwMode="auto">
              <a:xfrm>
                <a:off x="4105" y="1755"/>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2" name="Rectangle 50"/>
              <p:cNvSpPr>
                <a:spLocks noChangeArrowheads="1"/>
              </p:cNvSpPr>
              <p:nvPr/>
            </p:nvSpPr>
            <p:spPr bwMode="auto">
              <a:xfrm>
                <a:off x="5148" y="3022"/>
                <a:ext cx="3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200CH</a:t>
                </a:r>
                <a:endParaRPr lang="en-US" altLang="zh-CN" sz="1600" b="1"/>
              </a:p>
            </p:txBody>
          </p:sp>
          <p:sp>
            <p:nvSpPr>
              <p:cNvPr id="13" name="Rectangle 53"/>
              <p:cNvSpPr>
                <a:spLocks noChangeArrowheads="1"/>
              </p:cNvSpPr>
              <p:nvPr/>
            </p:nvSpPr>
            <p:spPr bwMode="auto">
              <a:xfrm>
                <a:off x="5152" y="2569"/>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2008H</a:t>
                </a:r>
                <a:endParaRPr lang="en-US" altLang="zh-CN" sz="1600" b="1"/>
              </a:p>
            </p:txBody>
          </p:sp>
          <p:sp>
            <p:nvSpPr>
              <p:cNvPr id="14" name="Rectangle 54"/>
              <p:cNvSpPr>
                <a:spLocks noChangeArrowheads="1"/>
              </p:cNvSpPr>
              <p:nvPr/>
            </p:nvSpPr>
            <p:spPr bwMode="auto">
              <a:xfrm>
                <a:off x="5148" y="2115"/>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2004H</a:t>
                </a:r>
                <a:endParaRPr lang="en-US" altLang="zh-CN" sz="1600" b="1" dirty="0"/>
              </a:p>
            </p:txBody>
          </p:sp>
          <p:sp>
            <p:nvSpPr>
              <p:cNvPr id="15" name="Rectangle 55"/>
              <p:cNvSpPr>
                <a:spLocks noChangeArrowheads="1"/>
              </p:cNvSpPr>
              <p:nvPr/>
            </p:nvSpPr>
            <p:spPr bwMode="auto">
              <a:xfrm>
                <a:off x="3605" y="1769"/>
                <a:ext cx="28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A[0]</a:t>
                </a:r>
                <a:endParaRPr lang="en-US" altLang="zh-CN" sz="1600" b="1" dirty="0"/>
              </a:p>
            </p:txBody>
          </p:sp>
          <p:sp>
            <p:nvSpPr>
              <p:cNvPr id="16" name="Rectangle 57"/>
              <p:cNvSpPr>
                <a:spLocks noChangeArrowheads="1"/>
              </p:cNvSpPr>
              <p:nvPr/>
            </p:nvSpPr>
            <p:spPr bwMode="auto">
              <a:xfrm>
                <a:off x="4105" y="1755"/>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 name="Text Box 60"/>
              <p:cNvSpPr txBox="1">
                <a:spLocks noChangeArrowheads="1"/>
              </p:cNvSpPr>
              <p:nvPr/>
            </p:nvSpPr>
            <p:spPr bwMode="auto">
              <a:xfrm>
                <a:off x="4150" y="1521"/>
                <a:ext cx="1361"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dirty="0" err="1">
                    <a:solidFill>
                      <a:srgbClr val="000099"/>
                    </a:solidFill>
                  </a:rPr>
                  <a:t>int</a:t>
                </a:r>
                <a:r>
                  <a:rPr lang="en-US" altLang="zh-CN" sz="2000" b="1" dirty="0">
                    <a:solidFill>
                      <a:srgbClr val="000099"/>
                    </a:solidFill>
                  </a:rPr>
                  <a:t>  A[4]</a:t>
                </a:r>
                <a:endParaRPr lang="zh-CN" altLang="en-US" sz="2000" b="1" dirty="0">
                  <a:solidFill>
                    <a:srgbClr val="000099"/>
                  </a:solidFill>
                </a:endParaRPr>
              </a:p>
            </p:txBody>
          </p:sp>
          <p:sp>
            <p:nvSpPr>
              <p:cNvPr id="18" name="Rectangle 62"/>
              <p:cNvSpPr>
                <a:spLocks noChangeArrowheads="1"/>
              </p:cNvSpPr>
              <p:nvPr/>
            </p:nvSpPr>
            <p:spPr bwMode="auto">
              <a:xfrm>
                <a:off x="4104" y="215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9" name="Rectangle 66"/>
              <p:cNvSpPr>
                <a:spLocks noChangeArrowheads="1"/>
              </p:cNvSpPr>
              <p:nvPr/>
            </p:nvSpPr>
            <p:spPr bwMode="auto">
              <a:xfrm>
                <a:off x="4104" y="2566"/>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0" name="Rectangle 70"/>
              <p:cNvSpPr>
                <a:spLocks noChangeArrowheads="1"/>
              </p:cNvSpPr>
              <p:nvPr/>
            </p:nvSpPr>
            <p:spPr bwMode="auto">
              <a:xfrm>
                <a:off x="4104" y="2974"/>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1" name="Rectangle 75"/>
              <p:cNvSpPr>
                <a:spLocks noChangeArrowheads="1"/>
              </p:cNvSpPr>
              <p:nvPr/>
            </p:nvSpPr>
            <p:spPr bwMode="auto">
              <a:xfrm>
                <a:off x="3605" y="2160"/>
                <a:ext cx="28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A[1]</a:t>
                </a:r>
                <a:endParaRPr lang="en-US" altLang="zh-CN" sz="1600" b="1" dirty="0"/>
              </a:p>
            </p:txBody>
          </p:sp>
          <p:sp>
            <p:nvSpPr>
              <p:cNvPr id="22" name="Rectangle 76"/>
              <p:cNvSpPr>
                <a:spLocks noChangeArrowheads="1"/>
              </p:cNvSpPr>
              <p:nvPr/>
            </p:nvSpPr>
            <p:spPr bwMode="auto">
              <a:xfrm>
                <a:off x="3615" y="2569"/>
                <a:ext cx="28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A[2]</a:t>
                </a:r>
                <a:endParaRPr lang="en-US" altLang="zh-CN" sz="1600" b="1" dirty="0"/>
              </a:p>
            </p:txBody>
          </p:sp>
          <p:sp>
            <p:nvSpPr>
              <p:cNvPr id="23" name="Rectangle 77"/>
              <p:cNvSpPr>
                <a:spLocks noChangeArrowheads="1"/>
              </p:cNvSpPr>
              <p:nvPr/>
            </p:nvSpPr>
            <p:spPr bwMode="auto">
              <a:xfrm>
                <a:off x="3605" y="3021"/>
                <a:ext cx="28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A[3]</a:t>
                </a:r>
                <a:endParaRPr lang="en-US" altLang="zh-CN" sz="1600" b="1" dirty="0"/>
              </a:p>
            </p:txBody>
          </p:sp>
        </p:grpSp>
        <p:sp>
          <p:nvSpPr>
            <p:cNvPr id="25" name="Rectangle 54"/>
            <p:cNvSpPr>
              <a:spLocks noChangeArrowheads="1"/>
            </p:cNvSpPr>
            <p:nvPr/>
          </p:nvSpPr>
          <p:spPr bwMode="auto">
            <a:xfrm>
              <a:off x="7996716" y="1218245"/>
              <a:ext cx="570669"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2000H</a:t>
              </a:r>
              <a:endParaRPr lang="en-US" altLang="zh-CN" sz="1600" b="1" dirty="0"/>
            </a:p>
          </p:txBody>
        </p:sp>
      </p:grpSp>
    </p:spTree>
    <p:extLst>
      <p:ext uri="{BB962C8B-B14F-4D97-AF65-F5344CB8AC3E}">
        <p14:creationId xmlns:p14="http://schemas.microsoft.com/office/powerpoint/2010/main" val="745378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t>13</a:t>
            </a:fld>
            <a:endParaRPr lang="en-US" altLang="zh-CN" sz="140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数组作为一种复杂数据类型</a:t>
            </a:r>
          </a:p>
          <a:p>
            <a:pPr eaLnBrk="1" hangingPunct="1">
              <a:lnSpc>
                <a:spcPct val="150000"/>
              </a:lnSpc>
              <a:buFontTx/>
              <a:buNone/>
            </a:pPr>
            <a:r>
              <a:rPr lang="en-US" altLang="zh-CN" b="1" dirty="0">
                <a:solidFill>
                  <a:srgbClr val="FF0000"/>
                </a:solidFill>
                <a:latin typeface="微软雅黑" panose="020B0503020204020204" pitchFamily="34" charset="-122"/>
                <a:ea typeface="微软雅黑" panose="020B0503020204020204" pitchFamily="34" charset="-122"/>
              </a:rPr>
              <a:t>7.3  </a:t>
            </a:r>
            <a:r>
              <a:rPr lang="zh-CN" altLang="en-US" b="1" dirty="0">
                <a:solidFill>
                  <a:srgbClr val="FF0000"/>
                </a:solidFill>
                <a:latin typeface="微软雅黑" panose="020B0503020204020204" pitchFamily="34" charset="-122"/>
                <a:ea typeface="微软雅黑" panose="020B0503020204020204" pitchFamily="34" charset="-122"/>
              </a:rPr>
              <a:t>数组的声明、操作和使用</a:t>
            </a:r>
            <a:endParaRPr lang="en-US" altLang="zh-CN" b="1" dirty="0">
              <a:solidFill>
                <a:srgbClr val="FF0000"/>
              </a:solidFill>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7.4  </a:t>
            </a:r>
            <a:r>
              <a:rPr lang="zh-CN" altLang="en-US" b="1" dirty="0">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7.5  </a:t>
            </a:r>
            <a:r>
              <a:rPr lang="zh-CN" altLang="en-US" b="1" dirty="0">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数组的操作（插入、删除、排序、查找）</a:t>
            </a:r>
          </a:p>
          <a:p>
            <a:pPr eaLnBrk="1" hangingPunct="1">
              <a:lnSpc>
                <a:spcPct val="150000"/>
              </a:lnSpc>
              <a:buFontTx/>
              <a:buNone/>
            </a:pP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a:t>提纲</a:t>
            </a:r>
          </a:p>
        </p:txBody>
      </p:sp>
    </p:spTree>
    <p:extLst>
      <p:ext uri="{BB962C8B-B14F-4D97-AF65-F5344CB8AC3E}">
        <p14:creationId xmlns:p14="http://schemas.microsoft.com/office/powerpoint/2010/main" val="22702193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1205CC7-6887-4BA6-996B-1DCA8AFA3730}" type="slidenum">
              <a:rPr lang="zh-CN" altLang="en-US" sz="1400" smtClean="0"/>
              <a:t>14</a:t>
            </a:fld>
            <a:endParaRPr lang="en-US" altLang="zh-CN" sz="1400"/>
          </a:p>
        </p:txBody>
      </p:sp>
      <p:sp>
        <p:nvSpPr>
          <p:cNvPr id="14339" name="Rectangle 5"/>
          <p:cNvSpPr>
            <a:spLocks noGrp="1" noChangeArrowheads="1"/>
          </p:cNvSpPr>
          <p:nvPr>
            <p:ph type="body" idx="1"/>
          </p:nvPr>
        </p:nvSpPr>
        <p:spPr>
          <a:xfrm>
            <a:off x="179388" y="1341438"/>
            <a:ext cx="8964612" cy="17272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buFontTx/>
              <a:buNone/>
            </a:pPr>
            <a:r>
              <a:rPr lang="zh-CN" altLang="en-US" b="1" dirty="0"/>
              <a:t>一、数组的声明： （</a:t>
            </a:r>
            <a:r>
              <a:rPr lang="en-US" altLang="zh-CN" b="1" dirty="0">
                <a:solidFill>
                  <a:srgbClr val="FF0000"/>
                </a:solidFill>
              </a:rPr>
              <a:t>C99</a:t>
            </a:r>
            <a:r>
              <a:rPr lang="zh-CN" altLang="en-US" b="1" dirty="0">
                <a:solidFill>
                  <a:srgbClr val="FF0000"/>
                </a:solidFill>
              </a:rPr>
              <a:t>标准之前</a:t>
            </a:r>
            <a:r>
              <a:rPr lang="zh-CN" altLang="en-US" b="1" dirty="0"/>
              <a:t>）</a:t>
            </a:r>
          </a:p>
          <a:p>
            <a:pPr lvl="1" eaLnBrk="1" hangingPunct="1">
              <a:buFontTx/>
              <a:buNone/>
            </a:pPr>
            <a:r>
              <a:rPr lang="zh-CN" altLang="en-US" b="1" dirty="0"/>
              <a:t>语法格式：</a:t>
            </a:r>
            <a:r>
              <a:rPr lang="zh-CN" altLang="en-US" b="1" dirty="0">
                <a:solidFill>
                  <a:schemeClr val="accent2"/>
                </a:solidFill>
              </a:rPr>
              <a:t>元素类型名  数组名[整型</a:t>
            </a:r>
            <a:r>
              <a:rPr lang="zh-CN" altLang="en-US" b="1" dirty="0">
                <a:solidFill>
                  <a:srgbClr val="FF0000"/>
                </a:solidFill>
              </a:rPr>
              <a:t>常量</a:t>
            </a:r>
            <a:r>
              <a:rPr lang="zh-CN" altLang="en-US" b="1" dirty="0">
                <a:solidFill>
                  <a:schemeClr val="accent2"/>
                </a:solidFill>
              </a:rPr>
              <a:t>表达式]；</a:t>
            </a:r>
          </a:p>
          <a:p>
            <a:pPr eaLnBrk="1" hangingPunct="1">
              <a:spcBef>
                <a:spcPct val="0"/>
              </a:spcBef>
              <a:buFontTx/>
              <a:buNone/>
            </a:pPr>
            <a:r>
              <a:rPr lang="zh-CN" altLang="en-US" b="1" dirty="0">
                <a:solidFill>
                  <a:schemeClr val="accent2"/>
                </a:solidFill>
              </a:rPr>
              <a:t>     </a:t>
            </a:r>
            <a:r>
              <a:rPr lang="zh-CN" altLang="en-US" sz="2400" b="1" dirty="0">
                <a:solidFill>
                  <a:schemeClr val="accent2"/>
                </a:solidFill>
              </a:rPr>
              <a:t>元素类型名</a:t>
            </a:r>
            <a:r>
              <a:rPr lang="zh-CN" altLang="en-US" sz="2400" b="1" dirty="0"/>
              <a:t> 可以是整型、字符型、浮点型、结构和指针。</a:t>
            </a:r>
          </a:p>
          <a:p>
            <a:pPr eaLnBrk="1" hangingPunct="1">
              <a:spcBef>
                <a:spcPct val="0"/>
              </a:spcBef>
              <a:buFontTx/>
              <a:buNone/>
            </a:pPr>
            <a:r>
              <a:rPr lang="zh-CN" altLang="en-US" sz="2400" b="1" dirty="0"/>
              <a:t>      </a:t>
            </a:r>
            <a:r>
              <a:rPr lang="zh-CN" altLang="en-US" sz="2400" b="1" dirty="0">
                <a:solidFill>
                  <a:srgbClr val="003399"/>
                </a:solidFill>
              </a:rPr>
              <a:t>常量表达式</a:t>
            </a:r>
            <a:r>
              <a:rPr lang="zh-CN" altLang="en-US" sz="2400" b="1" dirty="0"/>
              <a:t>说明数组元素的个数，运算结果必须为整型。</a:t>
            </a:r>
            <a:endParaRPr lang="en-US" altLang="zh-CN" sz="2400" b="1" dirty="0"/>
          </a:p>
          <a:p>
            <a:pPr lvl="1" eaLnBrk="1" hangingPunct="1">
              <a:buFontTx/>
              <a:buNone/>
            </a:pPr>
            <a:r>
              <a:rPr lang="en-US" altLang="zh-CN" dirty="0"/>
              <a:t>	</a:t>
            </a:r>
            <a:endParaRPr lang="en-US" altLang="zh-CN" sz="900" dirty="0"/>
          </a:p>
          <a:p>
            <a:pPr lvl="1" eaLnBrk="1" hangingPunct="1">
              <a:buFontTx/>
              <a:buNone/>
            </a:pPr>
            <a:r>
              <a:rPr lang="en-US" altLang="zh-CN" dirty="0"/>
              <a:t>		       </a:t>
            </a:r>
            <a:endParaRPr lang="zh-CN" altLang="en-US" dirty="0"/>
          </a:p>
        </p:txBody>
      </p:sp>
      <p:sp>
        <p:nvSpPr>
          <p:cNvPr id="14340" name="Rectangle 5"/>
          <p:cNvSpPr>
            <a:spLocks noGrp="1" noChangeArrowheads="1"/>
          </p:cNvSpPr>
          <p:nvPr>
            <p:ph type="title"/>
          </p:nvPr>
        </p:nvSpPr>
        <p:spPr>
          <a:noFill/>
        </p:spPr>
        <p:txBody>
          <a:bodyPr/>
          <a:lstStyle/>
          <a:p>
            <a:pPr eaLnBrk="1" hangingPunct="1"/>
            <a:r>
              <a:rPr lang="en-US" altLang="zh-CN" b="1" dirty="0"/>
              <a:t>7.3.1</a:t>
            </a:r>
            <a:r>
              <a:rPr lang="zh-CN" altLang="en-US" b="1" dirty="0"/>
              <a:t> </a:t>
            </a:r>
            <a:r>
              <a:rPr lang="zh-CN" altLang="en-US" b="1" u="sng" dirty="0"/>
              <a:t>数组的声明</a:t>
            </a:r>
          </a:p>
        </p:txBody>
      </p:sp>
      <p:sp>
        <p:nvSpPr>
          <p:cNvPr id="14341" name="Rectangle 44"/>
          <p:cNvSpPr>
            <a:spLocks noChangeArrowheads="1"/>
          </p:cNvSpPr>
          <p:nvPr/>
        </p:nvSpPr>
        <p:spPr bwMode="auto">
          <a:xfrm>
            <a:off x="8172450" y="3470275"/>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grpSp>
        <p:nvGrpSpPr>
          <p:cNvPr id="133200" name="Group 80"/>
          <p:cNvGrpSpPr/>
          <p:nvPr/>
        </p:nvGrpSpPr>
        <p:grpSpPr bwMode="auto">
          <a:xfrm>
            <a:off x="5722938" y="3103563"/>
            <a:ext cx="3065462" cy="2938462"/>
            <a:chOff x="3605" y="1521"/>
            <a:chExt cx="1931" cy="1851"/>
          </a:xfrm>
        </p:grpSpPr>
        <p:sp>
          <p:nvSpPr>
            <p:cNvPr id="14346" name="Rectangle 47"/>
            <p:cNvSpPr>
              <a:spLocks noChangeArrowheads="1"/>
            </p:cNvSpPr>
            <p:nvPr/>
          </p:nvSpPr>
          <p:spPr bwMode="auto">
            <a:xfrm>
              <a:off x="4105" y="1755"/>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47" name="Rectangle 50"/>
            <p:cNvSpPr>
              <a:spLocks noChangeArrowheads="1"/>
            </p:cNvSpPr>
            <p:nvPr/>
          </p:nvSpPr>
          <p:spPr bwMode="auto">
            <a:xfrm>
              <a:off x="5148" y="3022"/>
              <a:ext cx="3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200CH</a:t>
              </a:r>
              <a:endParaRPr lang="en-US" altLang="zh-CN" sz="1600" b="1"/>
            </a:p>
          </p:txBody>
        </p:sp>
        <p:sp>
          <p:nvSpPr>
            <p:cNvPr id="14348" name="Rectangle 53"/>
            <p:cNvSpPr>
              <a:spLocks noChangeArrowheads="1"/>
            </p:cNvSpPr>
            <p:nvPr/>
          </p:nvSpPr>
          <p:spPr bwMode="auto">
            <a:xfrm>
              <a:off x="5152" y="2569"/>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2008H</a:t>
              </a:r>
              <a:endParaRPr lang="en-US" altLang="zh-CN" sz="1600" b="1"/>
            </a:p>
          </p:txBody>
        </p:sp>
        <p:sp>
          <p:nvSpPr>
            <p:cNvPr id="14349" name="Rectangle 54"/>
            <p:cNvSpPr>
              <a:spLocks noChangeArrowheads="1"/>
            </p:cNvSpPr>
            <p:nvPr/>
          </p:nvSpPr>
          <p:spPr bwMode="auto">
            <a:xfrm>
              <a:off x="5148" y="2115"/>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sp>
          <p:nvSpPr>
            <p:cNvPr id="14350" name="Rectangle 55"/>
            <p:cNvSpPr>
              <a:spLocks noChangeArrowheads="1"/>
            </p:cNvSpPr>
            <p:nvPr/>
          </p:nvSpPr>
          <p:spPr bwMode="auto">
            <a:xfrm>
              <a:off x="3605" y="1769"/>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score[0]</a:t>
              </a:r>
              <a:endParaRPr lang="en-US" altLang="zh-CN" sz="1600" b="1" dirty="0"/>
            </a:p>
          </p:txBody>
        </p:sp>
        <p:sp>
          <p:nvSpPr>
            <p:cNvPr id="14351" name="Rectangle 57"/>
            <p:cNvSpPr>
              <a:spLocks noChangeArrowheads="1"/>
            </p:cNvSpPr>
            <p:nvPr/>
          </p:nvSpPr>
          <p:spPr bwMode="auto">
            <a:xfrm>
              <a:off x="4105" y="1755"/>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52" name="Text Box 60"/>
            <p:cNvSpPr txBox="1">
              <a:spLocks noChangeArrowheads="1"/>
            </p:cNvSpPr>
            <p:nvPr/>
          </p:nvSpPr>
          <p:spPr bwMode="auto">
            <a:xfrm>
              <a:off x="4150" y="1521"/>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sp>
          <p:nvSpPr>
            <p:cNvPr id="14353" name="Rectangle 62"/>
            <p:cNvSpPr>
              <a:spLocks noChangeArrowheads="1"/>
            </p:cNvSpPr>
            <p:nvPr/>
          </p:nvSpPr>
          <p:spPr bwMode="auto">
            <a:xfrm>
              <a:off x="4104" y="215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54" name="Rectangle 66"/>
            <p:cNvSpPr>
              <a:spLocks noChangeArrowheads="1"/>
            </p:cNvSpPr>
            <p:nvPr/>
          </p:nvSpPr>
          <p:spPr bwMode="auto">
            <a:xfrm>
              <a:off x="4104" y="2566"/>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55" name="Rectangle 70"/>
            <p:cNvSpPr>
              <a:spLocks noChangeArrowheads="1"/>
            </p:cNvSpPr>
            <p:nvPr/>
          </p:nvSpPr>
          <p:spPr bwMode="auto">
            <a:xfrm>
              <a:off x="4104" y="2974"/>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56" name="Rectangle 75"/>
            <p:cNvSpPr>
              <a:spLocks noChangeArrowheads="1"/>
            </p:cNvSpPr>
            <p:nvPr/>
          </p:nvSpPr>
          <p:spPr bwMode="auto">
            <a:xfrm>
              <a:off x="3605" y="2160"/>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14357" name="Rectangle 76"/>
            <p:cNvSpPr>
              <a:spLocks noChangeArrowheads="1"/>
            </p:cNvSpPr>
            <p:nvPr/>
          </p:nvSpPr>
          <p:spPr bwMode="auto">
            <a:xfrm>
              <a:off x="3615" y="2569"/>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14358" name="Rectangle 77"/>
            <p:cNvSpPr>
              <a:spLocks noChangeArrowheads="1"/>
            </p:cNvSpPr>
            <p:nvPr/>
          </p:nvSpPr>
          <p:spPr bwMode="auto">
            <a:xfrm>
              <a:off x="3605" y="3021"/>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grpSp>
      <p:sp>
        <p:nvSpPr>
          <p:cNvPr id="133198" name="Text Box 78"/>
          <p:cNvSpPr txBox="1">
            <a:spLocks noChangeArrowheads="1"/>
          </p:cNvSpPr>
          <p:nvPr/>
        </p:nvSpPr>
        <p:spPr bwMode="auto">
          <a:xfrm>
            <a:off x="611188" y="3402013"/>
            <a:ext cx="2087562" cy="2647950"/>
          </a:xfrm>
          <a:prstGeom prst="rect">
            <a:avLst/>
          </a:prstGeom>
          <a:solidFill>
            <a:schemeClr val="folHlink"/>
          </a:solidFill>
          <a:ln>
            <a:noFill/>
          </a:ln>
          <a:effectLst>
            <a:prstShdw prst="shdw18" dist="17961" dir="135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buFontTx/>
              <a:buNone/>
              <a:defRPr/>
            </a:pPr>
            <a:r>
              <a:rPr lang="zh-CN" altLang="en-US" sz="2400" b="1"/>
              <a:t>例如：</a:t>
            </a:r>
          </a:p>
          <a:p>
            <a:pPr>
              <a:spcBef>
                <a:spcPct val="0"/>
              </a:spcBef>
              <a:buFontTx/>
              <a:buNone/>
              <a:defRPr/>
            </a:pPr>
            <a:r>
              <a:rPr lang="en-US" altLang="zh-CN" sz="2400" b="1"/>
              <a:t>main()</a:t>
            </a:r>
          </a:p>
          <a:p>
            <a:pPr>
              <a:spcBef>
                <a:spcPct val="0"/>
              </a:spcBef>
              <a:buFontTx/>
              <a:buNone/>
              <a:defRPr/>
            </a:pPr>
            <a:r>
              <a:rPr lang="en-US" altLang="zh-CN" sz="2400" b="1"/>
              <a:t>{</a:t>
            </a:r>
          </a:p>
          <a:p>
            <a:pPr>
              <a:spcBef>
                <a:spcPct val="0"/>
              </a:spcBef>
              <a:buFontTx/>
              <a:buNone/>
              <a:defRPr/>
            </a:pPr>
            <a:r>
              <a:rPr lang="en-US" altLang="zh-CN" sz="2400" b="1"/>
              <a:t>    int score[4];  </a:t>
            </a:r>
          </a:p>
          <a:p>
            <a:pPr>
              <a:spcBef>
                <a:spcPct val="0"/>
              </a:spcBef>
              <a:buFontTx/>
              <a:buNone/>
              <a:defRPr/>
            </a:pPr>
            <a:r>
              <a:rPr lang="zh-CN" altLang="en-US" sz="2400" b="1"/>
              <a:t>    </a:t>
            </a:r>
            <a:r>
              <a:rPr lang="en-US" altLang="zh-CN" sz="2400" b="1"/>
              <a:t>……</a:t>
            </a:r>
          </a:p>
          <a:p>
            <a:pPr>
              <a:spcBef>
                <a:spcPct val="0"/>
              </a:spcBef>
              <a:buFontTx/>
              <a:buNone/>
              <a:defRPr/>
            </a:pPr>
            <a:r>
              <a:rPr lang="en-US" altLang="zh-CN" sz="2400" b="1"/>
              <a:t>}</a:t>
            </a:r>
          </a:p>
          <a:p>
            <a:pPr>
              <a:spcBef>
                <a:spcPct val="0"/>
              </a:spcBef>
              <a:buFontTx/>
              <a:buNone/>
              <a:defRPr/>
            </a:pPr>
            <a:r>
              <a:rPr lang="zh-CN" altLang="en-US" sz="2400" b="1"/>
              <a:t>  </a:t>
            </a:r>
          </a:p>
        </p:txBody>
      </p:sp>
      <p:sp>
        <p:nvSpPr>
          <p:cNvPr id="133199" name="Text Box 79"/>
          <p:cNvSpPr txBox="1">
            <a:spLocks noChangeArrowheads="1"/>
          </p:cNvSpPr>
          <p:nvPr/>
        </p:nvSpPr>
        <p:spPr bwMode="auto">
          <a:xfrm>
            <a:off x="2916238" y="3444875"/>
            <a:ext cx="2663825" cy="2647950"/>
          </a:xfrm>
          <a:prstGeom prst="rect">
            <a:avLst/>
          </a:prstGeom>
          <a:solidFill>
            <a:schemeClr val="folHlink"/>
          </a:solidFill>
          <a:ln>
            <a:noFill/>
          </a:ln>
          <a:effectLst>
            <a:prstShdw prst="shdw18" dist="17961" dir="135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buFontTx/>
              <a:buNone/>
              <a:defRPr/>
            </a:pPr>
            <a:r>
              <a:rPr lang="zh-CN" altLang="en-US" sz="2400" b="1"/>
              <a:t>或者</a:t>
            </a:r>
          </a:p>
          <a:p>
            <a:pPr>
              <a:spcBef>
                <a:spcPct val="0"/>
              </a:spcBef>
              <a:buFontTx/>
              <a:buNone/>
              <a:defRPr/>
            </a:pPr>
            <a:r>
              <a:rPr lang="en-US" altLang="zh-CN" sz="2400" b="1"/>
              <a:t>#define SIZE 4</a:t>
            </a:r>
          </a:p>
          <a:p>
            <a:pPr>
              <a:spcBef>
                <a:spcPct val="0"/>
              </a:spcBef>
              <a:buFontTx/>
              <a:buNone/>
              <a:defRPr/>
            </a:pPr>
            <a:r>
              <a:rPr lang="en-US" altLang="zh-CN" sz="2400" b="1"/>
              <a:t>main()</a:t>
            </a:r>
          </a:p>
          <a:p>
            <a:pPr>
              <a:spcBef>
                <a:spcPct val="0"/>
              </a:spcBef>
              <a:buFontTx/>
              <a:buNone/>
              <a:defRPr/>
            </a:pPr>
            <a:r>
              <a:rPr lang="en-US" altLang="zh-CN" sz="2400" b="1"/>
              <a:t>{ </a:t>
            </a:r>
          </a:p>
          <a:p>
            <a:pPr>
              <a:spcBef>
                <a:spcPct val="0"/>
              </a:spcBef>
              <a:buFontTx/>
              <a:buNone/>
              <a:defRPr/>
            </a:pPr>
            <a:r>
              <a:rPr lang="en-US" altLang="zh-CN" sz="2400" b="1"/>
              <a:t>     int score[SIZE]; </a:t>
            </a:r>
          </a:p>
          <a:p>
            <a:pPr>
              <a:spcBef>
                <a:spcPct val="0"/>
              </a:spcBef>
              <a:buFontTx/>
              <a:buNone/>
              <a:defRPr/>
            </a:pPr>
            <a:r>
              <a:rPr lang="en-US" altLang="zh-CN" sz="2400" b="1"/>
              <a:t>     …… </a:t>
            </a:r>
          </a:p>
          <a:p>
            <a:pPr>
              <a:spcBef>
                <a:spcPct val="0"/>
              </a:spcBef>
              <a:buFontTx/>
              <a:buNone/>
              <a:defRPr/>
            </a:pPr>
            <a:r>
              <a:rPr lang="en-US" altLang="zh-CN" sz="2400" b="1"/>
              <a:t> }</a:t>
            </a:r>
            <a:endParaRPr lang="zh-CN" altLang="en-US" sz="2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200"/>
                                        </p:tgtEl>
                                        <p:attrNameLst>
                                          <p:attrName>style.visibility</p:attrName>
                                        </p:attrNameLst>
                                      </p:cBhvr>
                                      <p:to>
                                        <p:strVal val="visible"/>
                                      </p:to>
                                    </p:set>
                                    <p:animEffect transition="in" filter="dissolve">
                                      <p:cBhvr>
                                        <p:cTn id="7" dur="500"/>
                                        <p:tgtEl>
                                          <p:spTgt spid="133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7.3.1</a:t>
            </a:r>
            <a:r>
              <a:rPr lang="zh-CN" altLang="en-US" b="1" dirty="0">
                <a:sym typeface="+mn-ea"/>
              </a:rPr>
              <a:t> </a:t>
            </a:r>
            <a:r>
              <a:rPr lang="zh-CN" altLang="en-US" b="1" u="sng" dirty="0">
                <a:sym typeface="+mn-ea"/>
              </a:rPr>
              <a:t>数组的声明</a:t>
            </a:r>
            <a:endParaRPr lang="zh-CN" altLang="en-US" dirty="0"/>
          </a:p>
        </p:txBody>
      </p:sp>
      <p:sp>
        <p:nvSpPr>
          <p:cNvPr id="3" name="内容占位符 2"/>
          <p:cNvSpPr>
            <a:spLocks noGrp="1"/>
          </p:cNvSpPr>
          <p:nvPr>
            <p:ph idx="1"/>
          </p:nvPr>
        </p:nvSpPr>
        <p:spPr/>
        <p:txBody>
          <a:bodyPr/>
          <a:lstStyle/>
          <a:p>
            <a:pPr marL="0" indent="0">
              <a:buNone/>
            </a:pPr>
            <a:r>
              <a:rPr lang="zh-CN" altLang="en-US" b="1">
                <a:sym typeface="+mn-ea"/>
              </a:rPr>
              <a:t>一、数组的声明：</a:t>
            </a:r>
            <a:r>
              <a:rPr lang="zh-CN" altLang="en-US" b="1">
                <a:solidFill>
                  <a:srgbClr val="FF0000"/>
                </a:solidFill>
                <a:sym typeface="+mn-ea"/>
              </a:rPr>
              <a:t>（</a:t>
            </a:r>
            <a:r>
              <a:rPr lang="en-US" altLang="zh-CN">
                <a:solidFill>
                  <a:srgbClr val="FF0000"/>
                </a:solidFill>
                <a:sym typeface="+mn-ea"/>
              </a:rPr>
              <a:t>C99</a:t>
            </a:r>
            <a:r>
              <a:rPr lang="zh-CN" altLang="en-US">
                <a:solidFill>
                  <a:srgbClr val="FF0000"/>
                </a:solidFill>
                <a:sym typeface="+mn-ea"/>
              </a:rPr>
              <a:t>标准）</a:t>
            </a:r>
          </a:p>
          <a:p>
            <a:pPr marL="0" indent="0">
              <a:buNone/>
            </a:pPr>
            <a:r>
              <a:rPr lang="zh-CN" altLang="en-US"/>
              <a:t>   允许声明变长数组</a:t>
            </a:r>
          </a:p>
          <a:p>
            <a:pPr marL="0" indent="0">
              <a:buNone/>
            </a:pPr>
            <a:r>
              <a:rPr lang="zh-CN" altLang="en-US" b="1">
                <a:solidFill>
                  <a:schemeClr val="accent2"/>
                </a:solidFill>
                <a:sym typeface="+mn-ea"/>
              </a:rPr>
              <a:t>   元素类型名  数组名[整型表达式]；</a:t>
            </a:r>
          </a:p>
          <a:p>
            <a:pPr marL="457200" lvl="1" indent="0">
              <a:buNone/>
            </a:pPr>
            <a:r>
              <a:rPr lang="zh-CN" altLang="en-US"/>
              <a:t>	int n;</a:t>
            </a:r>
          </a:p>
          <a:p>
            <a:pPr marL="457200" lvl="1" indent="0">
              <a:buNone/>
            </a:pPr>
            <a:r>
              <a:rPr lang="zh-CN" altLang="en-US"/>
              <a:t>	scanf("%d",&amp;n);</a:t>
            </a:r>
          </a:p>
          <a:p>
            <a:pPr marL="457200" lvl="1" indent="0">
              <a:buNone/>
            </a:pPr>
            <a:r>
              <a:rPr lang="zh-CN" altLang="en-US"/>
              <a:t>	int score[n];</a:t>
            </a:r>
            <a:r>
              <a:rPr lang="en-US" altLang="zh-CN"/>
              <a:t>//</a:t>
            </a:r>
            <a:r>
              <a:rPr lang="zh-CN" altLang="en-US">
                <a:solidFill>
                  <a:srgbClr val="FF0000"/>
                </a:solidFill>
              </a:rPr>
              <a:t>数组长度为变量</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15</a:t>
            </a:fld>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05AA101-E0E3-461E-9F21-79ABF83918B0}" type="slidenum">
              <a:rPr lang="zh-CN" altLang="en-US" sz="1400" smtClean="0"/>
              <a:t>16</a:t>
            </a:fld>
            <a:endParaRPr lang="en-US" altLang="zh-CN" sz="1400"/>
          </a:p>
        </p:txBody>
      </p:sp>
      <p:sp>
        <p:nvSpPr>
          <p:cNvPr id="212996" name="Text Box 4"/>
          <p:cNvSpPr txBox="1">
            <a:spLocks noChangeArrowheads="1"/>
          </p:cNvSpPr>
          <p:nvPr/>
        </p:nvSpPr>
        <p:spPr bwMode="auto">
          <a:xfrm>
            <a:off x="250825" y="1196975"/>
            <a:ext cx="5761038" cy="2973122"/>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7200" indent="-457200">
              <a:spcBef>
                <a:spcPct val="0"/>
              </a:spcBef>
              <a:defRPr sz="2400">
                <a:solidFill>
                  <a:schemeClr val="tx1"/>
                </a:solidFill>
                <a:latin typeface="Times New Roman" pitchFamily="18" charset="0"/>
              </a:defRPr>
            </a:lvl1pPr>
            <a:lvl2pPr marL="914400" indent="-457200">
              <a:spcBef>
                <a:spcPct val="0"/>
              </a:spcBef>
              <a:defRPr sz="2400">
                <a:solidFill>
                  <a:schemeClr val="tx1"/>
                </a:solidFill>
                <a:latin typeface="Times New Roman" pitchFamily="18" charset="0"/>
              </a:defRPr>
            </a:lvl2pPr>
            <a:lvl3pPr marL="1371600" indent="-457200">
              <a:spcBef>
                <a:spcPct val="0"/>
              </a:spcBef>
              <a:defRPr sz="2400">
                <a:solidFill>
                  <a:schemeClr val="tx1"/>
                </a:solidFill>
                <a:latin typeface="Times New Roman" pitchFamily="18" charset="0"/>
              </a:defRPr>
            </a:lvl3pPr>
            <a:lvl4pPr marL="1828800" indent="-457200">
              <a:spcBef>
                <a:spcPct val="0"/>
              </a:spcBef>
              <a:defRPr sz="2400">
                <a:solidFill>
                  <a:schemeClr val="tx1"/>
                </a:solidFill>
                <a:latin typeface="Times New Roman" pitchFamily="18" charset="0"/>
              </a:defRPr>
            </a:lvl4pPr>
            <a:lvl5pPr marL="2286000" indent="-457200">
              <a:spcBef>
                <a:spcPct val="0"/>
              </a:spcBef>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defRPr/>
            </a:pPr>
            <a:r>
              <a:rPr lang="zh-CN" altLang="en-US" b="1" dirty="0"/>
              <a:t>数组中各元素的类型相同；</a:t>
            </a:r>
          </a:p>
          <a:p>
            <a:pPr marL="0" indent="0">
              <a:buNone/>
              <a:defRPr/>
            </a:pPr>
            <a:r>
              <a:rPr lang="en-US" altLang="zh-CN" b="1" dirty="0"/>
              <a:t>2.  C</a:t>
            </a:r>
            <a:r>
              <a:rPr lang="zh-CN" altLang="en-US" b="1" dirty="0"/>
              <a:t>语言中数组下标</a:t>
            </a:r>
            <a:r>
              <a:rPr lang="zh-CN" altLang="en-US" b="1" dirty="0">
                <a:solidFill>
                  <a:schemeClr val="accent2"/>
                </a:solidFill>
              </a:rPr>
              <a:t>从</a:t>
            </a:r>
            <a:r>
              <a:rPr lang="en-US" altLang="zh-CN" b="1" dirty="0">
                <a:solidFill>
                  <a:schemeClr val="accent2"/>
                </a:solidFill>
              </a:rPr>
              <a:t>0</a:t>
            </a:r>
            <a:r>
              <a:rPr lang="zh-CN" altLang="en-US" b="1" dirty="0">
                <a:solidFill>
                  <a:schemeClr val="accent2"/>
                </a:solidFill>
              </a:rPr>
              <a:t>开始</a:t>
            </a:r>
            <a:r>
              <a:rPr lang="zh-CN" altLang="en-US" b="1" dirty="0"/>
              <a:t>，</a:t>
            </a:r>
            <a:r>
              <a:rPr lang="en-US" altLang="zh-CN" b="1" dirty="0"/>
              <a:t>score[0]</a:t>
            </a:r>
            <a:r>
              <a:rPr lang="zh-CN" altLang="en-US" b="1" dirty="0"/>
              <a:t>表示第</a:t>
            </a:r>
            <a:r>
              <a:rPr lang="en-US" altLang="zh-CN" b="1" dirty="0"/>
              <a:t>1</a:t>
            </a:r>
            <a:r>
              <a:rPr lang="zh-CN" altLang="en-US" b="1" dirty="0"/>
              <a:t>个数组元素，</a:t>
            </a:r>
            <a:r>
              <a:rPr lang="en-US" altLang="zh-CN" b="1" dirty="0"/>
              <a:t>score[</a:t>
            </a:r>
            <a:r>
              <a:rPr lang="en-US" altLang="zh-CN" b="1" dirty="0" err="1"/>
              <a:t>i</a:t>
            </a:r>
            <a:r>
              <a:rPr lang="en-US" altLang="zh-CN" b="1" dirty="0"/>
              <a:t>]</a:t>
            </a:r>
            <a:r>
              <a:rPr lang="zh-CN" altLang="en-US" b="1" dirty="0"/>
              <a:t>表示第</a:t>
            </a:r>
            <a:r>
              <a:rPr lang="en-US" altLang="zh-CN" b="1"/>
              <a:t>i+1</a:t>
            </a:r>
            <a:r>
              <a:rPr lang="zh-CN" altLang="en-US" b="1" dirty="0"/>
              <a:t>个数组元素</a:t>
            </a:r>
            <a:r>
              <a:rPr lang="en-US" altLang="zh-CN" b="1" dirty="0"/>
              <a:t>(</a:t>
            </a:r>
            <a:r>
              <a:rPr lang="en-US" altLang="zh-CN" b="1" dirty="0" err="1"/>
              <a:t>i</a:t>
            </a:r>
            <a:r>
              <a:rPr lang="zh-CN" altLang="en-US" b="1" dirty="0"/>
              <a:t>是变量</a:t>
            </a:r>
            <a:r>
              <a:rPr lang="en-US" altLang="zh-CN" b="1" dirty="0"/>
              <a:t>)</a:t>
            </a:r>
            <a:r>
              <a:rPr lang="zh-CN" altLang="en-US" b="1" dirty="0"/>
              <a:t>。</a:t>
            </a:r>
          </a:p>
          <a:p>
            <a:pPr>
              <a:spcBef>
                <a:spcPct val="20000"/>
              </a:spcBef>
              <a:buFontTx/>
              <a:buNone/>
              <a:defRPr/>
            </a:pPr>
            <a:r>
              <a:rPr lang="en-US" altLang="zh-CN" b="1" dirty="0"/>
              <a:t>3. </a:t>
            </a:r>
            <a:r>
              <a:rPr lang="zh-CN" altLang="en-US" b="1" dirty="0"/>
              <a:t>允许在同一个类型说明中，说明多个数组和多个变量。例如：</a:t>
            </a:r>
          </a:p>
          <a:p>
            <a:pPr>
              <a:spcBef>
                <a:spcPct val="20000"/>
              </a:spcBef>
              <a:buFontTx/>
              <a:buNone/>
              <a:defRPr/>
            </a:pPr>
            <a:r>
              <a:rPr lang="en-US" altLang="zh-CN" b="1" dirty="0"/>
              <a:t>       </a:t>
            </a:r>
            <a:r>
              <a:rPr lang="en-US" altLang="zh-CN" b="1" dirty="0" err="1">
                <a:solidFill>
                  <a:schemeClr val="accent2"/>
                </a:solidFill>
              </a:rPr>
              <a:t>int</a:t>
            </a:r>
            <a:r>
              <a:rPr lang="en-US" altLang="zh-CN" b="1" dirty="0">
                <a:solidFill>
                  <a:schemeClr val="accent2"/>
                </a:solidFill>
              </a:rPr>
              <a:t> </a:t>
            </a:r>
            <a:r>
              <a:rPr lang="en-US" altLang="zh-CN" b="1" dirty="0" err="1">
                <a:solidFill>
                  <a:schemeClr val="accent2"/>
                </a:solidFill>
              </a:rPr>
              <a:t>num</a:t>
            </a:r>
            <a:r>
              <a:rPr lang="en-US" altLang="zh-CN" b="1" dirty="0">
                <a:solidFill>
                  <a:schemeClr val="accent2"/>
                </a:solidFill>
              </a:rPr>
              <a:t>, students[150],  score[4];</a:t>
            </a:r>
          </a:p>
          <a:p>
            <a:pPr>
              <a:spcBef>
                <a:spcPct val="20000"/>
              </a:spcBef>
              <a:buFontTx/>
              <a:buNone/>
              <a:defRPr/>
            </a:pPr>
            <a:r>
              <a:rPr lang="zh-CN" altLang="en-US" b="1" dirty="0"/>
              <a:t>      但注意数组名不能和其他变量名相同。</a:t>
            </a:r>
          </a:p>
        </p:txBody>
      </p:sp>
      <p:sp>
        <p:nvSpPr>
          <p:cNvPr id="15364" name="Rectangle 40"/>
          <p:cNvSpPr>
            <a:spLocks noGrp="1" noChangeArrowheads="1"/>
          </p:cNvSpPr>
          <p:nvPr>
            <p:ph type="title"/>
          </p:nvPr>
        </p:nvSpPr>
        <p:spPr>
          <a:noFill/>
        </p:spPr>
        <p:txBody>
          <a:bodyPr/>
          <a:lstStyle/>
          <a:p>
            <a:pPr eaLnBrk="1" hangingPunct="1"/>
            <a:r>
              <a:rPr lang="en-US" altLang="zh-CN" b="1" dirty="0"/>
              <a:t>7.3.1</a:t>
            </a:r>
            <a:r>
              <a:rPr lang="zh-CN" altLang="en-US" b="1" dirty="0"/>
              <a:t> </a:t>
            </a:r>
            <a:r>
              <a:rPr lang="zh-CN" altLang="en-US" b="1" u="sng" dirty="0"/>
              <a:t>数组的声明</a:t>
            </a:r>
            <a:endParaRPr lang="zh-CN" altLang="en-US" b="1" dirty="0"/>
          </a:p>
        </p:txBody>
      </p:sp>
      <p:sp>
        <p:nvSpPr>
          <p:cNvPr id="15365" name="Rectangle 44"/>
          <p:cNvSpPr>
            <a:spLocks noChangeArrowheads="1"/>
          </p:cNvSpPr>
          <p:nvPr/>
        </p:nvSpPr>
        <p:spPr bwMode="auto">
          <a:xfrm>
            <a:off x="8496300" y="1577975"/>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grpSp>
        <p:nvGrpSpPr>
          <p:cNvPr id="38" name="Group 80"/>
          <p:cNvGrpSpPr/>
          <p:nvPr/>
        </p:nvGrpSpPr>
        <p:grpSpPr bwMode="auto">
          <a:xfrm>
            <a:off x="6046788" y="1211263"/>
            <a:ext cx="3065462" cy="2938462"/>
            <a:chOff x="3605" y="1521"/>
            <a:chExt cx="1931" cy="1851"/>
          </a:xfrm>
        </p:grpSpPr>
        <p:sp>
          <p:nvSpPr>
            <p:cNvPr id="15367" name="Rectangle 47"/>
            <p:cNvSpPr>
              <a:spLocks noChangeArrowheads="1"/>
            </p:cNvSpPr>
            <p:nvPr/>
          </p:nvSpPr>
          <p:spPr bwMode="auto">
            <a:xfrm>
              <a:off x="4105" y="1755"/>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68" name="Rectangle 50"/>
            <p:cNvSpPr>
              <a:spLocks noChangeArrowheads="1"/>
            </p:cNvSpPr>
            <p:nvPr/>
          </p:nvSpPr>
          <p:spPr bwMode="auto">
            <a:xfrm>
              <a:off x="5148" y="3022"/>
              <a:ext cx="3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200CH</a:t>
              </a:r>
              <a:endParaRPr lang="en-US" altLang="zh-CN" sz="1600" b="1"/>
            </a:p>
          </p:txBody>
        </p:sp>
        <p:sp>
          <p:nvSpPr>
            <p:cNvPr id="15369" name="Rectangle 53"/>
            <p:cNvSpPr>
              <a:spLocks noChangeArrowheads="1"/>
            </p:cNvSpPr>
            <p:nvPr/>
          </p:nvSpPr>
          <p:spPr bwMode="auto">
            <a:xfrm>
              <a:off x="5152" y="2569"/>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2008H</a:t>
              </a:r>
              <a:endParaRPr lang="en-US" altLang="zh-CN" sz="1600" b="1"/>
            </a:p>
          </p:txBody>
        </p:sp>
        <p:sp>
          <p:nvSpPr>
            <p:cNvPr id="15370" name="Rectangle 54"/>
            <p:cNvSpPr>
              <a:spLocks noChangeArrowheads="1"/>
            </p:cNvSpPr>
            <p:nvPr/>
          </p:nvSpPr>
          <p:spPr bwMode="auto">
            <a:xfrm>
              <a:off x="5148" y="2115"/>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sp>
          <p:nvSpPr>
            <p:cNvPr id="15371" name="Rectangle 55"/>
            <p:cNvSpPr>
              <a:spLocks noChangeArrowheads="1"/>
            </p:cNvSpPr>
            <p:nvPr/>
          </p:nvSpPr>
          <p:spPr bwMode="auto">
            <a:xfrm>
              <a:off x="3605" y="1769"/>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sp>
          <p:nvSpPr>
            <p:cNvPr id="15372" name="Rectangle 57"/>
            <p:cNvSpPr>
              <a:spLocks noChangeArrowheads="1"/>
            </p:cNvSpPr>
            <p:nvPr/>
          </p:nvSpPr>
          <p:spPr bwMode="auto">
            <a:xfrm>
              <a:off x="4105" y="1755"/>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73" name="Text Box 60"/>
            <p:cNvSpPr txBox="1">
              <a:spLocks noChangeArrowheads="1"/>
            </p:cNvSpPr>
            <p:nvPr/>
          </p:nvSpPr>
          <p:spPr bwMode="auto">
            <a:xfrm>
              <a:off x="4150" y="1521"/>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sp>
          <p:nvSpPr>
            <p:cNvPr id="15374" name="Rectangle 62"/>
            <p:cNvSpPr>
              <a:spLocks noChangeArrowheads="1"/>
            </p:cNvSpPr>
            <p:nvPr/>
          </p:nvSpPr>
          <p:spPr bwMode="auto">
            <a:xfrm>
              <a:off x="4104" y="215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75" name="Rectangle 66"/>
            <p:cNvSpPr>
              <a:spLocks noChangeArrowheads="1"/>
            </p:cNvSpPr>
            <p:nvPr/>
          </p:nvSpPr>
          <p:spPr bwMode="auto">
            <a:xfrm>
              <a:off x="4104" y="2566"/>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76" name="Rectangle 70"/>
            <p:cNvSpPr>
              <a:spLocks noChangeArrowheads="1"/>
            </p:cNvSpPr>
            <p:nvPr/>
          </p:nvSpPr>
          <p:spPr bwMode="auto">
            <a:xfrm>
              <a:off x="4104" y="2974"/>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77" name="Rectangle 75"/>
            <p:cNvSpPr>
              <a:spLocks noChangeArrowheads="1"/>
            </p:cNvSpPr>
            <p:nvPr/>
          </p:nvSpPr>
          <p:spPr bwMode="auto">
            <a:xfrm>
              <a:off x="3605" y="2160"/>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15378" name="Rectangle 76"/>
            <p:cNvSpPr>
              <a:spLocks noChangeArrowheads="1"/>
            </p:cNvSpPr>
            <p:nvPr/>
          </p:nvSpPr>
          <p:spPr bwMode="auto">
            <a:xfrm>
              <a:off x="3615" y="2569"/>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15379" name="Rectangle 77"/>
            <p:cNvSpPr>
              <a:spLocks noChangeArrowheads="1"/>
            </p:cNvSpPr>
            <p:nvPr/>
          </p:nvSpPr>
          <p:spPr bwMode="auto">
            <a:xfrm>
              <a:off x="3605" y="3021"/>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grpSp>
      <p:sp>
        <p:nvSpPr>
          <p:cNvPr id="2" name="TextBox 1"/>
          <p:cNvSpPr txBox="1"/>
          <p:nvPr/>
        </p:nvSpPr>
        <p:spPr>
          <a:xfrm>
            <a:off x="688813" y="4509120"/>
            <a:ext cx="5323050" cy="1938992"/>
          </a:xfrm>
          <a:prstGeom prst="rect">
            <a:avLst/>
          </a:prstGeom>
          <a:solidFill>
            <a:schemeClr val="accent3">
              <a:lumMod val="85000"/>
            </a:schemeClr>
          </a:solid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数组元素的引用：</a:t>
            </a:r>
          </a:p>
          <a:p>
            <a:pPr>
              <a:buNone/>
            </a:pPr>
            <a:r>
              <a:rPr lang="zh-CN" altLang="en-US" b="1" dirty="0">
                <a:latin typeface="微软雅黑" panose="020B0503020204020204" pitchFamily="34" charset="-122"/>
                <a:ea typeface="微软雅黑" panose="020B0503020204020204" pitchFamily="34" charset="-122"/>
              </a:rPr>
              <a:t>     数组名</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下标</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，如</a:t>
            </a:r>
            <a:r>
              <a:rPr lang="en-US" altLang="zh-CN" b="1" dirty="0">
                <a:latin typeface="微软雅黑" panose="020B0503020204020204" pitchFamily="34" charset="-122"/>
                <a:ea typeface="微软雅黑" panose="020B0503020204020204" pitchFamily="34" charset="-122"/>
              </a:rPr>
              <a:t>score[0];</a:t>
            </a:r>
          </a:p>
          <a:p>
            <a:r>
              <a:rPr lang="zh-CN" altLang="en-US" b="1" dirty="0">
                <a:latin typeface="微软雅黑" panose="020B0503020204020204" pitchFamily="34" charset="-122"/>
                <a:ea typeface="微软雅黑" panose="020B0503020204020204" pitchFamily="34" charset="-122"/>
              </a:rPr>
              <a:t>下标必须是整数或者整数表达式。注意：表达式中的操作数可以是常量、变量、函数调用或表达式。</a:t>
            </a:r>
          </a:p>
          <a:p>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BC22237-575E-4893-9CD4-ACEAD313EA45}" type="slidenum">
              <a:rPr lang="zh-CN" altLang="en-US" sz="1400" smtClean="0"/>
              <a:t>17</a:t>
            </a:fld>
            <a:endParaRPr lang="en-US" altLang="zh-CN" sz="1400"/>
          </a:p>
        </p:txBody>
      </p:sp>
      <p:sp>
        <p:nvSpPr>
          <p:cNvPr id="16387" name="Rectangle 2"/>
          <p:cNvSpPr>
            <a:spLocks noGrp="1" noChangeArrowheads="1"/>
          </p:cNvSpPr>
          <p:nvPr>
            <p:ph type="title"/>
          </p:nvPr>
        </p:nvSpPr>
        <p:spPr/>
        <p:txBody>
          <a:bodyPr/>
          <a:lstStyle/>
          <a:p>
            <a:pPr eaLnBrk="1" hangingPunct="1"/>
            <a:r>
              <a:rPr lang="en-US" altLang="zh-CN" b="1" dirty="0"/>
              <a:t>7.3.2</a:t>
            </a:r>
            <a:r>
              <a:rPr lang="zh-CN" altLang="en-US" b="1" dirty="0"/>
              <a:t> </a:t>
            </a:r>
            <a:r>
              <a:rPr lang="zh-CN" altLang="en-US" b="1" u="sng" dirty="0"/>
              <a:t>数组的初始化</a:t>
            </a:r>
            <a:endParaRPr lang="en-US" altLang="zh-CN" b="1" u="sng" dirty="0"/>
          </a:p>
        </p:txBody>
      </p:sp>
      <p:sp>
        <p:nvSpPr>
          <p:cNvPr id="16388" name="Rectangle 3"/>
          <p:cNvSpPr>
            <a:spLocks noGrp="1" noChangeArrowheads="1"/>
          </p:cNvSpPr>
          <p:nvPr>
            <p:ph type="body" idx="1"/>
          </p:nvPr>
        </p:nvSpPr>
        <p:spPr>
          <a:xfrm>
            <a:off x="-107950" y="1409700"/>
            <a:ext cx="8893175" cy="4611688"/>
          </a:xfrm>
        </p:spPr>
        <p:txBody>
          <a:bodyPr/>
          <a:lstStyle/>
          <a:p>
            <a:pPr lvl="1" eaLnBrk="1" hangingPunct="1">
              <a:buFontTx/>
              <a:buNone/>
            </a:pPr>
            <a:r>
              <a:rPr lang="zh-CN" altLang="en-US" b="1"/>
              <a:t>二</a:t>
            </a:r>
            <a:r>
              <a:rPr lang="en-US" altLang="zh-CN" b="1"/>
              <a:t>. </a:t>
            </a:r>
            <a:r>
              <a:rPr lang="zh-CN" altLang="en-US" b="1"/>
              <a:t>数组的初始化</a:t>
            </a:r>
            <a:endParaRPr lang="en-US" altLang="zh-CN" b="1"/>
          </a:p>
          <a:p>
            <a:pPr lvl="1" eaLnBrk="1" hangingPunct="1">
              <a:buFontTx/>
              <a:buNone/>
            </a:pPr>
            <a:r>
              <a:rPr lang="en-US" altLang="zh-CN" b="1"/>
              <a:t> C</a:t>
            </a:r>
            <a:r>
              <a:rPr lang="zh-CN" altLang="en-US" b="1"/>
              <a:t>语言中可利用声明语句对数组元素的值进行初始化</a:t>
            </a:r>
            <a:r>
              <a:rPr lang="zh-CN" altLang="en-US"/>
              <a:t>:</a:t>
            </a:r>
          </a:p>
          <a:p>
            <a:pPr eaLnBrk="1" hangingPunct="1">
              <a:buFontTx/>
              <a:buNone/>
            </a:pPr>
            <a:r>
              <a:rPr lang="zh-CN" altLang="en-US" b="1">
                <a:latin typeface="System" charset="-122"/>
                <a:ea typeface="System" charset="-122"/>
              </a:rPr>
              <a:t>	  </a:t>
            </a:r>
            <a:r>
              <a:rPr lang="zh-CN" altLang="en-US" sz="2600" b="1">
                <a:solidFill>
                  <a:schemeClr val="accent2"/>
                </a:solidFill>
                <a:latin typeface="System" charset="-122"/>
                <a:ea typeface="System" charset="-122"/>
              </a:rPr>
              <a:t>元素类型名 数组名[整型表达式]={值，值</a:t>
            </a:r>
            <a:r>
              <a:rPr lang="zh-CN" altLang="en-US" sz="2600" b="1">
                <a:solidFill>
                  <a:schemeClr val="accent2"/>
                </a:solidFill>
                <a:latin typeface="宋体" pitchFamily="2" charset="-122"/>
                <a:ea typeface="System" charset="-122"/>
              </a:rPr>
              <a:t>……</a:t>
            </a:r>
            <a:r>
              <a:rPr lang="zh-CN" altLang="en-US" sz="2600" b="1">
                <a:solidFill>
                  <a:schemeClr val="accent2"/>
                </a:solidFill>
                <a:latin typeface="System" charset="-122"/>
                <a:ea typeface="System" charset="-122"/>
              </a:rPr>
              <a:t>值}；</a:t>
            </a:r>
            <a:endParaRPr lang="zh-CN" altLang="en-US" sz="2600">
              <a:solidFill>
                <a:schemeClr val="accent2"/>
              </a:solidFill>
            </a:endParaRPr>
          </a:p>
          <a:p>
            <a:pPr lvl="1" eaLnBrk="1" hangingPunct="1">
              <a:buFontTx/>
              <a:buNone/>
            </a:pPr>
            <a:r>
              <a:rPr lang="zh-CN" altLang="en-US" b="1"/>
              <a:t>例如：</a:t>
            </a:r>
          </a:p>
          <a:p>
            <a:pPr lvl="1" eaLnBrk="1" hangingPunct="1">
              <a:buFontTx/>
              <a:buNone/>
            </a:pPr>
            <a:r>
              <a:rPr lang="en-US" altLang="zh-CN" b="1"/>
              <a:t>    int score[4]={65, 78, 54, 91};</a:t>
            </a:r>
          </a:p>
          <a:p>
            <a:pPr lvl="1" eaLnBrk="1" hangingPunct="1">
              <a:buFontTx/>
              <a:buNone/>
            </a:pPr>
            <a:endParaRPr lang="en-US" altLang="zh-CN" b="1"/>
          </a:p>
          <a:p>
            <a:pPr lvl="1" eaLnBrk="1" hangingPunct="1">
              <a:buFontTx/>
              <a:buNone/>
            </a:pPr>
            <a:r>
              <a:rPr lang="zh-CN" altLang="en-US" b="1">
                <a:latin typeface="System" charset="-122"/>
                <a:ea typeface="System" charset="-122"/>
              </a:rPr>
              <a:t> </a:t>
            </a:r>
            <a:endParaRPr lang="zh-CN" altLang="en-US"/>
          </a:p>
        </p:txBody>
      </p:sp>
      <p:sp>
        <p:nvSpPr>
          <p:cNvPr id="208900" name="Text Box 4"/>
          <p:cNvSpPr txBox="1">
            <a:spLocks noChangeArrowheads="1"/>
          </p:cNvSpPr>
          <p:nvPr/>
        </p:nvSpPr>
        <p:spPr bwMode="auto">
          <a:xfrm>
            <a:off x="0" y="4005263"/>
            <a:ext cx="4716463" cy="201453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lvl="1">
              <a:buFontTx/>
              <a:buNone/>
              <a:defRPr/>
            </a:pPr>
            <a:r>
              <a:rPr lang="zh-CN" altLang="en-US" sz="2800" b="1"/>
              <a:t>数组初始化是在编译阶段进行的。这样将减少运行时间，提高效率。</a:t>
            </a:r>
            <a:endParaRPr lang="en-US" altLang="zh-CN" sz="2800"/>
          </a:p>
          <a:p>
            <a:pPr>
              <a:spcBef>
                <a:spcPct val="50000"/>
              </a:spcBef>
              <a:buFontTx/>
              <a:buNone/>
              <a:defRPr/>
            </a:pPr>
            <a:endParaRPr lang="zh-CN" altLang="en-US" sz="2800" b="1"/>
          </a:p>
        </p:txBody>
      </p:sp>
      <p:grpSp>
        <p:nvGrpSpPr>
          <p:cNvPr id="16390" name="Group 46"/>
          <p:cNvGrpSpPr/>
          <p:nvPr/>
        </p:nvGrpSpPr>
        <p:grpSpPr bwMode="auto">
          <a:xfrm>
            <a:off x="5219700" y="3017291"/>
            <a:ext cx="3673475" cy="3148013"/>
            <a:chOff x="3288" y="1752"/>
            <a:chExt cx="2314" cy="1983"/>
          </a:xfrm>
        </p:grpSpPr>
        <p:sp>
          <p:nvSpPr>
            <p:cNvPr id="16391" name="Rectangle 6"/>
            <p:cNvSpPr>
              <a:spLocks noChangeArrowheads="1"/>
            </p:cNvSpPr>
            <p:nvPr/>
          </p:nvSpPr>
          <p:spPr bwMode="auto">
            <a:xfrm>
              <a:off x="4899" y="2140"/>
              <a:ext cx="7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sp>
          <p:nvSpPr>
            <p:cNvPr id="16392" name="Rectangle 11"/>
            <p:cNvSpPr>
              <a:spLocks noChangeArrowheads="1"/>
            </p:cNvSpPr>
            <p:nvPr/>
          </p:nvSpPr>
          <p:spPr bwMode="auto">
            <a:xfrm>
              <a:off x="4887" y="2969"/>
              <a:ext cx="7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grpSp>
          <p:nvGrpSpPr>
            <p:cNvPr id="16393" name="Group 45"/>
            <p:cNvGrpSpPr/>
            <p:nvPr/>
          </p:nvGrpSpPr>
          <p:grpSpPr bwMode="auto">
            <a:xfrm>
              <a:off x="3288" y="1752"/>
              <a:ext cx="1955" cy="1983"/>
              <a:chOff x="3288" y="1752"/>
              <a:chExt cx="1955" cy="1983"/>
            </a:xfrm>
          </p:grpSpPr>
          <p:sp>
            <p:nvSpPr>
              <p:cNvPr id="16394" name="Rectangle 9"/>
              <p:cNvSpPr>
                <a:spLocks noChangeArrowheads="1"/>
              </p:cNvSpPr>
              <p:nvPr/>
            </p:nvSpPr>
            <p:spPr bwMode="auto">
              <a:xfrm>
                <a:off x="3788" y="2118"/>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395" name="Rectangle 10"/>
              <p:cNvSpPr>
                <a:spLocks noChangeArrowheads="1"/>
              </p:cNvSpPr>
              <p:nvPr/>
            </p:nvSpPr>
            <p:spPr bwMode="auto">
              <a:xfrm>
                <a:off x="4887" y="2550"/>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2002H</a:t>
                </a:r>
                <a:endParaRPr lang="en-US" altLang="zh-CN" sz="1600" b="1"/>
              </a:p>
            </p:txBody>
          </p:sp>
          <p:sp>
            <p:nvSpPr>
              <p:cNvPr id="16396" name="Rectangle 12"/>
              <p:cNvSpPr>
                <a:spLocks noChangeArrowheads="1"/>
              </p:cNvSpPr>
              <p:nvPr/>
            </p:nvSpPr>
            <p:spPr bwMode="auto">
              <a:xfrm>
                <a:off x="4887" y="3157"/>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2005H</a:t>
                </a:r>
                <a:endParaRPr lang="en-US" altLang="zh-CN" sz="1600" b="1"/>
              </a:p>
            </p:txBody>
          </p:sp>
          <p:sp>
            <p:nvSpPr>
              <p:cNvPr id="16397" name="Rectangle 13"/>
              <p:cNvSpPr>
                <a:spLocks noChangeArrowheads="1"/>
              </p:cNvSpPr>
              <p:nvPr/>
            </p:nvSpPr>
            <p:spPr bwMode="auto">
              <a:xfrm>
                <a:off x="4887" y="3548"/>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2007H</a:t>
                </a:r>
                <a:endParaRPr lang="en-US" altLang="zh-CN" sz="1600" b="1"/>
              </a:p>
            </p:txBody>
          </p:sp>
          <p:sp>
            <p:nvSpPr>
              <p:cNvPr id="16398" name="Rectangle 14"/>
              <p:cNvSpPr>
                <a:spLocks noChangeArrowheads="1"/>
              </p:cNvSpPr>
              <p:nvPr/>
            </p:nvSpPr>
            <p:spPr bwMode="auto">
              <a:xfrm>
                <a:off x="4887" y="3352"/>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2006H</a:t>
                </a:r>
                <a:endParaRPr lang="en-US" altLang="zh-CN" sz="1600" b="1"/>
              </a:p>
            </p:txBody>
          </p:sp>
          <p:sp>
            <p:nvSpPr>
              <p:cNvPr id="16399" name="Rectangle 15"/>
              <p:cNvSpPr>
                <a:spLocks noChangeArrowheads="1"/>
              </p:cNvSpPr>
              <p:nvPr/>
            </p:nvSpPr>
            <p:spPr bwMode="auto">
              <a:xfrm>
                <a:off x="4887" y="2750"/>
                <a:ext cx="35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2003H</a:t>
                </a:r>
                <a:endParaRPr lang="en-US" altLang="zh-CN" sz="1600" b="1"/>
              </a:p>
            </p:txBody>
          </p:sp>
          <p:sp>
            <p:nvSpPr>
              <p:cNvPr id="16400" name="Rectangle 16"/>
              <p:cNvSpPr>
                <a:spLocks noChangeArrowheads="1"/>
              </p:cNvSpPr>
              <p:nvPr/>
            </p:nvSpPr>
            <p:spPr bwMode="auto">
              <a:xfrm>
                <a:off x="4887" y="2341"/>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2001H</a:t>
                </a:r>
                <a:endParaRPr lang="en-US" altLang="zh-CN" sz="1600" b="1"/>
              </a:p>
            </p:txBody>
          </p:sp>
          <p:sp>
            <p:nvSpPr>
              <p:cNvPr id="16401" name="Rectangle 17"/>
              <p:cNvSpPr>
                <a:spLocks noChangeArrowheads="1"/>
              </p:cNvSpPr>
              <p:nvPr/>
            </p:nvSpPr>
            <p:spPr bwMode="auto">
              <a:xfrm>
                <a:off x="3288" y="21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grpSp>
            <p:nvGrpSpPr>
              <p:cNvPr id="16402" name="Group 18"/>
              <p:cNvGrpSpPr/>
              <p:nvPr/>
            </p:nvGrpSpPr>
            <p:grpSpPr bwMode="auto">
              <a:xfrm>
                <a:off x="3788" y="2118"/>
                <a:ext cx="996" cy="398"/>
                <a:chOff x="2019" y="1848"/>
                <a:chExt cx="996" cy="398"/>
              </a:xfrm>
            </p:grpSpPr>
            <p:sp>
              <p:nvSpPr>
                <p:cNvPr id="16423" name="Rectangle 19"/>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424" name="Line 20"/>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5" name="Line 21"/>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403" name="Text Box 22"/>
              <p:cNvSpPr txBox="1">
                <a:spLocks noChangeArrowheads="1"/>
              </p:cNvSpPr>
              <p:nvPr/>
            </p:nvSpPr>
            <p:spPr bwMode="auto">
              <a:xfrm>
                <a:off x="3833" y="1752"/>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dirty="0">
                    <a:solidFill>
                      <a:srgbClr val="000099"/>
                    </a:solidFill>
                  </a:rPr>
                  <a:t>存储空间</a:t>
                </a:r>
              </a:p>
            </p:txBody>
          </p:sp>
          <p:grpSp>
            <p:nvGrpSpPr>
              <p:cNvPr id="16404" name="Group 23"/>
              <p:cNvGrpSpPr/>
              <p:nvPr/>
            </p:nvGrpSpPr>
            <p:grpSpPr bwMode="auto">
              <a:xfrm>
                <a:off x="3787" y="2521"/>
                <a:ext cx="996" cy="398"/>
                <a:chOff x="2019" y="1848"/>
                <a:chExt cx="996" cy="398"/>
              </a:xfrm>
            </p:grpSpPr>
            <p:sp>
              <p:nvSpPr>
                <p:cNvPr id="16420" name="Rectangle 24"/>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421" name="Line 25"/>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2" name="Line 26"/>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05" name="Group 27"/>
              <p:cNvGrpSpPr/>
              <p:nvPr/>
            </p:nvGrpSpPr>
            <p:grpSpPr bwMode="auto">
              <a:xfrm>
                <a:off x="3787" y="2929"/>
                <a:ext cx="996" cy="398"/>
                <a:chOff x="2019" y="1848"/>
                <a:chExt cx="996" cy="398"/>
              </a:xfrm>
            </p:grpSpPr>
            <p:sp>
              <p:nvSpPr>
                <p:cNvPr id="16417" name="Rectangle 28"/>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418" name="Line 29"/>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9" name="Line 30"/>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06" name="Group 31"/>
              <p:cNvGrpSpPr/>
              <p:nvPr/>
            </p:nvGrpSpPr>
            <p:grpSpPr bwMode="auto">
              <a:xfrm>
                <a:off x="3787" y="3337"/>
                <a:ext cx="996" cy="398"/>
                <a:chOff x="2019" y="1848"/>
                <a:chExt cx="996" cy="398"/>
              </a:xfrm>
            </p:grpSpPr>
            <p:sp>
              <p:nvSpPr>
                <p:cNvPr id="16414" name="Rectangle 32"/>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415" name="Line 33"/>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6" name="Line 34"/>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407" name="Rectangle 37"/>
              <p:cNvSpPr>
                <a:spLocks noChangeArrowheads="1"/>
              </p:cNvSpPr>
              <p:nvPr/>
            </p:nvSpPr>
            <p:spPr bwMode="auto">
              <a:xfrm>
                <a:off x="3288" y="2523"/>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16408" name="Rectangle 38"/>
              <p:cNvSpPr>
                <a:spLocks noChangeArrowheads="1"/>
              </p:cNvSpPr>
              <p:nvPr/>
            </p:nvSpPr>
            <p:spPr bwMode="auto">
              <a:xfrm>
                <a:off x="3298" y="29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16409" name="Rectangle 39"/>
              <p:cNvSpPr>
                <a:spLocks noChangeArrowheads="1"/>
              </p:cNvSpPr>
              <p:nvPr/>
            </p:nvSpPr>
            <p:spPr bwMode="auto">
              <a:xfrm>
                <a:off x="3288" y="3384"/>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sp>
            <p:nvSpPr>
              <p:cNvPr id="208936" name="Text Box 40"/>
              <p:cNvSpPr txBox="1">
                <a:spLocks noChangeArrowheads="1"/>
              </p:cNvSpPr>
              <p:nvPr/>
            </p:nvSpPr>
            <p:spPr bwMode="auto">
              <a:xfrm>
                <a:off x="4105" y="2160"/>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65</a:t>
                </a:r>
              </a:p>
            </p:txBody>
          </p:sp>
          <p:sp>
            <p:nvSpPr>
              <p:cNvPr id="208937" name="Text Box 41"/>
              <p:cNvSpPr txBox="1">
                <a:spLocks noChangeArrowheads="1"/>
              </p:cNvSpPr>
              <p:nvPr/>
            </p:nvSpPr>
            <p:spPr bwMode="auto">
              <a:xfrm>
                <a:off x="4105" y="2569"/>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78</a:t>
                </a:r>
              </a:p>
            </p:txBody>
          </p:sp>
          <p:sp>
            <p:nvSpPr>
              <p:cNvPr id="208938" name="Text Box 42"/>
              <p:cNvSpPr txBox="1">
                <a:spLocks noChangeArrowheads="1"/>
              </p:cNvSpPr>
              <p:nvPr/>
            </p:nvSpPr>
            <p:spPr bwMode="auto">
              <a:xfrm>
                <a:off x="4105" y="2931"/>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54</a:t>
                </a:r>
              </a:p>
            </p:txBody>
          </p:sp>
          <p:sp>
            <p:nvSpPr>
              <p:cNvPr id="208939" name="Text Box 43"/>
              <p:cNvSpPr txBox="1">
                <a:spLocks noChangeArrowheads="1"/>
              </p:cNvSpPr>
              <p:nvPr/>
            </p:nvSpPr>
            <p:spPr bwMode="auto">
              <a:xfrm>
                <a:off x="4105" y="3385"/>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91</a:t>
                </a:r>
              </a:p>
            </p:txBody>
          </p:sp>
        </p:gr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F12679C-871C-4A3E-B0E2-BB382A571D90}" type="slidenum">
              <a:rPr lang="zh-CN" altLang="en-US" sz="1400" smtClean="0"/>
              <a:t>18</a:t>
            </a:fld>
            <a:endParaRPr lang="en-US" altLang="zh-CN" sz="1400"/>
          </a:p>
        </p:txBody>
      </p:sp>
      <p:sp>
        <p:nvSpPr>
          <p:cNvPr id="17411" name="Rectangle 2"/>
          <p:cNvSpPr>
            <a:spLocks noGrp="1" noChangeArrowheads="1"/>
          </p:cNvSpPr>
          <p:nvPr>
            <p:ph type="title"/>
          </p:nvPr>
        </p:nvSpPr>
        <p:spPr/>
        <p:txBody>
          <a:bodyPr/>
          <a:lstStyle/>
          <a:p>
            <a:pPr eaLnBrk="1" hangingPunct="1"/>
            <a:r>
              <a:rPr lang="en-US" altLang="zh-CN" b="1" dirty="0"/>
              <a:t>7.3.2</a:t>
            </a:r>
            <a:r>
              <a:rPr lang="zh-CN" altLang="en-US" b="1" dirty="0"/>
              <a:t> </a:t>
            </a:r>
            <a:r>
              <a:rPr lang="zh-CN" altLang="en-US" b="1" u="sng" dirty="0"/>
              <a:t>数组的初始化</a:t>
            </a:r>
          </a:p>
        </p:txBody>
      </p:sp>
      <p:sp>
        <p:nvSpPr>
          <p:cNvPr id="209923" name="Rectangle 3"/>
          <p:cNvSpPr>
            <a:spLocks noGrp="1" noChangeArrowheads="1"/>
          </p:cNvSpPr>
          <p:nvPr>
            <p:ph type="body" idx="1"/>
          </p:nvPr>
        </p:nvSpPr>
        <p:spPr/>
        <p:txBody>
          <a:bodyPr/>
          <a:lstStyle/>
          <a:p>
            <a:pPr eaLnBrk="1" hangingPunct="1">
              <a:buFontTx/>
              <a:buNone/>
              <a:defRPr/>
            </a:pPr>
            <a:r>
              <a:rPr lang="en-US" altLang="zh-CN" sz="3000" b="1">
                <a:solidFill>
                  <a:srgbClr val="003399"/>
                </a:solidFill>
                <a:effectLst>
                  <a:outerShdw blurRad="38100" dist="38100" dir="2700000" algn="tl">
                    <a:srgbClr val="C0C0C0"/>
                  </a:outerShdw>
                </a:effectLst>
              </a:rPr>
              <a:t>1. </a:t>
            </a:r>
            <a:r>
              <a:rPr lang="zh-CN" altLang="en-US" sz="3000" b="1">
                <a:solidFill>
                  <a:srgbClr val="003399"/>
                </a:solidFill>
                <a:effectLst>
                  <a:outerShdw blurRad="38100" dist="38100" dir="2700000" algn="tl">
                    <a:srgbClr val="C0C0C0"/>
                  </a:outerShdw>
                </a:effectLst>
              </a:rPr>
              <a:t>若在定义一个</a:t>
            </a:r>
            <a:r>
              <a:rPr lang="zh-CN" altLang="en-US" sz="3000" b="1">
                <a:effectLst>
                  <a:outerShdw blurRad="38100" dist="38100" dir="2700000" algn="tl">
                    <a:srgbClr val="C0C0C0"/>
                  </a:outerShdw>
                </a:effectLst>
              </a:rPr>
              <a:t>整型数组</a:t>
            </a:r>
            <a:r>
              <a:rPr lang="zh-CN" altLang="en-US" sz="3000" b="1">
                <a:solidFill>
                  <a:srgbClr val="003399"/>
                </a:solidFill>
                <a:effectLst>
                  <a:outerShdw blurRad="38100" dist="38100" dir="2700000" algn="tl">
                    <a:srgbClr val="C0C0C0"/>
                  </a:outerShdw>
                </a:effectLst>
              </a:rPr>
              <a:t>的同时赋初值，如果初始化值的个数小于数组元素的个数，剩余的元素被自动初始化为0。</a:t>
            </a:r>
          </a:p>
          <a:p>
            <a:pPr eaLnBrk="1" hangingPunct="1">
              <a:buFontTx/>
              <a:buNone/>
              <a:defRPr/>
            </a:pPr>
            <a:r>
              <a:rPr lang="en-US" altLang="zh-CN" sz="3000" b="1"/>
              <a:t>      </a:t>
            </a:r>
            <a:r>
              <a:rPr lang="zh-CN" altLang="en-US" sz="3000" b="1"/>
              <a:t>例如：</a:t>
            </a:r>
            <a:r>
              <a:rPr lang="en-US" altLang="zh-CN" sz="3000" b="1"/>
              <a:t>int score[4]={80};</a:t>
            </a:r>
          </a:p>
          <a:p>
            <a:pPr eaLnBrk="1" hangingPunct="1">
              <a:buFontTx/>
              <a:buNone/>
              <a:defRPr/>
            </a:pPr>
            <a:r>
              <a:rPr lang="en-US" altLang="zh-CN" sz="800" b="1" i="1"/>
              <a:t>     </a:t>
            </a:r>
          </a:p>
        </p:txBody>
      </p:sp>
      <p:grpSp>
        <p:nvGrpSpPr>
          <p:cNvPr id="17413" name="Group 77"/>
          <p:cNvGrpSpPr/>
          <p:nvPr/>
        </p:nvGrpSpPr>
        <p:grpSpPr bwMode="auto">
          <a:xfrm>
            <a:off x="5219700" y="2781300"/>
            <a:ext cx="3673475" cy="3148013"/>
            <a:chOff x="3288" y="1752"/>
            <a:chExt cx="2314" cy="1983"/>
          </a:xfrm>
        </p:grpSpPr>
        <p:sp>
          <p:nvSpPr>
            <p:cNvPr id="17415" name="Rectangle 78"/>
            <p:cNvSpPr>
              <a:spLocks noChangeArrowheads="1"/>
            </p:cNvSpPr>
            <p:nvPr/>
          </p:nvSpPr>
          <p:spPr bwMode="auto">
            <a:xfrm>
              <a:off x="4899" y="2140"/>
              <a:ext cx="7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sp>
          <p:nvSpPr>
            <p:cNvPr id="17416" name="Rectangle 79"/>
            <p:cNvSpPr>
              <a:spLocks noChangeArrowheads="1"/>
            </p:cNvSpPr>
            <p:nvPr/>
          </p:nvSpPr>
          <p:spPr bwMode="auto">
            <a:xfrm>
              <a:off x="4887" y="2969"/>
              <a:ext cx="7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grpSp>
          <p:nvGrpSpPr>
            <p:cNvPr id="17417" name="Group 80"/>
            <p:cNvGrpSpPr/>
            <p:nvPr/>
          </p:nvGrpSpPr>
          <p:grpSpPr bwMode="auto">
            <a:xfrm>
              <a:off x="3288" y="1752"/>
              <a:ext cx="1955" cy="1983"/>
              <a:chOff x="3288" y="1752"/>
              <a:chExt cx="1955" cy="1983"/>
            </a:xfrm>
          </p:grpSpPr>
          <p:sp>
            <p:nvSpPr>
              <p:cNvPr id="17418" name="Rectangle 81"/>
              <p:cNvSpPr>
                <a:spLocks noChangeArrowheads="1"/>
              </p:cNvSpPr>
              <p:nvPr/>
            </p:nvSpPr>
            <p:spPr bwMode="auto">
              <a:xfrm>
                <a:off x="3788" y="2118"/>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19" name="Rectangle 82"/>
              <p:cNvSpPr>
                <a:spLocks noChangeArrowheads="1"/>
              </p:cNvSpPr>
              <p:nvPr/>
            </p:nvSpPr>
            <p:spPr bwMode="auto">
              <a:xfrm>
                <a:off x="4887" y="2550"/>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2002H</a:t>
                </a:r>
                <a:endParaRPr lang="en-US" altLang="zh-CN" sz="1600" b="1"/>
              </a:p>
            </p:txBody>
          </p:sp>
          <p:sp>
            <p:nvSpPr>
              <p:cNvPr id="17420" name="Rectangle 83"/>
              <p:cNvSpPr>
                <a:spLocks noChangeArrowheads="1"/>
              </p:cNvSpPr>
              <p:nvPr/>
            </p:nvSpPr>
            <p:spPr bwMode="auto">
              <a:xfrm>
                <a:off x="4887" y="3157"/>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2005H</a:t>
                </a:r>
                <a:endParaRPr lang="en-US" altLang="zh-CN" sz="1600" b="1"/>
              </a:p>
            </p:txBody>
          </p:sp>
          <p:sp>
            <p:nvSpPr>
              <p:cNvPr id="17421" name="Rectangle 84"/>
              <p:cNvSpPr>
                <a:spLocks noChangeArrowheads="1"/>
              </p:cNvSpPr>
              <p:nvPr/>
            </p:nvSpPr>
            <p:spPr bwMode="auto">
              <a:xfrm>
                <a:off x="4887" y="3548"/>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2007H</a:t>
                </a:r>
                <a:endParaRPr lang="en-US" altLang="zh-CN" sz="1600" b="1"/>
              </a:p>
            </p:txBody>
          </p:sp>
          <p:sp>
            <p:nvSpPr>
              <p:cNvPr id="17422" name="Rectangle 85"/>
              <p:cNvSpPr>
                <a:spLocks noChangeArrowheads="1"/>
              </p:cNvSpPr>
              <p:nvPr/>
            </p:nvSpPr>
            <p:spPr bwMode="auto">
              <a:xfrm>
                <a:off x="4887" y="3352"/>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2006H</a:t>
                </a:r>
                <a:endParaRPr lang="en-US" altLang="zh-CN" sz="1600" b="1"/>
              </a:p>
            </p:txBody>
          </p:sp>
          <p:sp>
            <p:nvSpPr>
              <p:cNvPr id="17423" name="Rectangle 86"/>
              <p:cNvSpPr>
                <a:spLocks noChangeArrowheads="1"/>
              </p:cNvSpPr>
              <p:nvPr/>
            </p:nvSpPr>
            <p:spPr bwMode="auto">
              <a:xfrm>
                <a:off x="4887" y="2750"/>
                <a:ext cx="35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2003H</a:t>
                </a:r>
                <a:endParaRPr lang="en-US" altLang="zh-CN" sz="1600" b="1"/>
              </a:p>
            </p:txBody>
          </p:sp>
          <p:sp>
            <p:nvSpPr>
              <p:cNvPr id="17424" name="Rectangle 87"/>
              <p:cNvSpPr>
                <a:spLocks noChangeArrowheads="1"/>
              </p:cNvSpPr>
              <p:nvPr/>
            </p:nvSpPr>
            <p:spPr bwMode="auto">
              <a:xfrm>
                <a:off x="4887" y="2341"/>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2001H</a:t>
                </a:r>
                <a:endParaRPr lang="en-US" altLang="zh-CN" sz="1600" b="1"/>
              </a:p>
            </p:txBody>
          </p:sp>
          <p:sp>
            <p:nvSpPr>
              <p:cNvPr id="17425" name="Rectangle 88"/>
              <p:cNvSpPr>
                <a:spLocks noChangeArrowheads="1"/>
              </p:cNvSpPr>
              <p:nvPr/>
            </p:nvSpPr>
            <p:spPr bwMode="auto">
              <a:xfrm>
                <a:off x="3288" y="21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grpSp>
            <p:nvGrpSpPr>
              <p:cNvPr id="17426" name="Group 89"/>
              <p:cNvGrpSpPr/>
              <p:nvPr/>
            </p:nvGrpSpPr>
            <p:grpSpPr bwMode="auto">
              <a:xfrm>
                <a:off x="3788" y="2118"/>
                <a:ext cx="996" cy="398"/>
                <a:chOff x="2019" y="1848"/>
                <a:chExt cx="996" cy="398"/>
              </a:xfrm>
            </p:grpSpPr>
            <p:sp>
              <p:nvSpPr>
                <p:cNvPr id="17447" name="Rectangle 90"/>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48" name="Line 91"/>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9" name="Line 92"/>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7427" name="Text Box 93"/>
              <p:cNvSpPr txBox="1">
                <a:spLocks noChangeArrowheads="1"/>
              </p:cNvSpPr>
              <p:nvPr/>
            </p:nvSpPr>
            <p:spPr bwMode="auto">
              <a:xfrm>
                <a:off x="3833" y="1752"/>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grpSp>
            <p:nvGrpSpPr>
              <p:cNvPr id="17428" name="Group 94"/>
              <p:cNvGrpSpPr/>
              <p:nvPr/>
            </p:nvGrpSpPr>
            <p:grpSpPr bwMode="auto">
              <a:xfrm>
                <a:off x="3787" y="2521"/>
                <a:ext cx="996" cy="398"/>
                <a:chOff x="2019" y="1848"/>
                <a:chExt cx="996" cy="398"/>
              </a:xfrm>
            </p:grpSpPr>
            <p:sp>
              <p:nvSpPr>
                <p:cNvPr id="17444" name="Rectangle 95"/>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45" name="Line 96"/>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6" name="Line 97"/>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7429" name="Group 98"/>
              <p:cNvGrpSpPr/>
              <p:nvPr/>
            </p:nvGrpSpPr>
            <p:grpSpPr bwMode="auto">
              <a:xfrm>
                <a:off x="3787" y="2929"/>
                <a:ext cx="996" cy="398"/>
                <a:chOff x="2019" y="1848"/>
                <a:chExt cx="996" cy="398"/>
              </a:xfrm>
            </p:grpSpPr>
            <p:sp>
              <p:nvSpPr>
                <p:cNvPr id="17441" name="Rectangle 99"/>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42" name="Line 100"/>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3" name="Line 101"/>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7430" name="Group 102"/>
              <p:cNvGrpSpPr/>
              <p:nvPr/>
            </p:nvGrpSpPr>
            <p:grpSpPr bwMode="auto">
              <a:xfrm>
                <a:off x="3787" y="3337"/>
                <a:ext cx="996" cy="398"/>
                <a:chOff x="2019" y="1848"/>
                <a:chExt cx="996" cy="398"/>
              </a:xfrm>
            </p:grpSpPr>
            <p:sp>
              <p:nvSpPr>
                <p:cNvPr id="17438" name="Rectangle 103"/>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39" name="Line 104"/>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0" name="Line 105"/>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7431" name="Rectangle 106"/>
              <p:cNvSpPr>
                <a:spLocks noChangeArrowheads="1"/>
              </p:cNvSpPr>
              <p:nvPr/>
            </p:nvSpPr>
            <p:spPr bwMode="auto">
              <a:xfrm>
                <a:off x="3288" y="2523"/>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17432" name="Rectangle 107"/>
              <p:cNvSpPr>
                <a:spLocks noChangeArrowheads="1"/>
              </p:cNvSpPr>
              <p:nvPr/>
            </p:nvSpPr>
            <p:spPr bwMode="auto">
              <a:xfrm>
                <a:off x="3298" y="29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17433" name="Rectangle 108"/>
              <p:cNvSpPr>
                <a:spLocks noChangeArrowheads="1"/>
              </p:cNvSpPr>
              <p:nvPr/>
            </p:nvSpPr>
            <p:spPr bwMode="auto">
              <a:xfrm>
                <a:off x="3288" y="3384"/>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sp>
            <p:nvSpPr>
              <p:cNvPr id="210029" name="Text Box 109"/>
              <p:cNvSpPr txBox="1">
                <a:spLocks noChangeArrowheads="1"/>
              </p:cNvSpPr>
              <p:nvPr/>
            </p:nvSpPr>
            <p:spPr bwMode="auto">
              <a:xfrm>
                <a:off x="4105" y="2160"/>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80</a:t>
                </a:r>
              </a:p>
            </p:txBody>
          </p:sp>
          <p:sp>
            <p:nvSpPr>
              <p:cNvPr id="210030" name="Text Box 110"/>
              <p:cNvSpPr txBox="1">
                <a:spLocks noChangeArrowheads="1"/>
              </p:cNvSpPr>
              <p:nvPr/>
            </p:nvSpPr>
            <p:spPr bwMode="auto">
              <a:xfrm>
                <a:off x="4105" y="2569"/>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0</a:t>
                </a:r>
              </a:p>
            </p:txBody>
          </p:sp>
          <p:sp>
            <p:nvSpPr>
              <p:cNvPr id="210031" name="Text Box 111"/>
              <p:cNvSpPr txBox="1">
                <a:spLocks noChangeArrowheads="1"/>
              </p:cNvSpPr>
              <p:nvPr/>
            </p:nvSpPr>
            <p:spPr bwMode="auto">
              <a:xfrm>
                <a:off x="4105" y="2931"/>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0</a:t>
                </a:r>
              </a:p>
            </p:txBody>
          </p:sp>
          <p:sp>
            <p:nvSpPr>
              <p:cNvPr id="210032" name="Text Box 112"/>
              <p:cNvSpPr txBox="1">
                <a:spLocks noChangeArrowheads="1"/>
              </p:cNvSpPr>
              <p:nvPr/>
            </p:nvSpPr>
            <p:spPr bwMode="auto">
              <a:xfrm>
                <a:off x="4105" y="3385"/>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0</a:t>
                </a:r>
              </a:p>
            </p:txBody>
          </p:sp>
        </p:grpSp>
      </p:grpSp>
      <p:sp>
        <p:nvSpPr>
          <p:cNvPr id="210033" name="Text Box 113"/>
          <p:cNvSpPr txBox="1">
            <a:spLocks noChangeArrowheads="1"/>
          </p:cNvSpPr>
          <p:nvPr/>
        </p:nvSpPr>
        <p:spPr bwMode="auto">
          <a:xfrm>
            <a:off x="757238" y="3644900"/>
            <a:ext cx="4319587" cy="2419124"/>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buFontTx/>
              <a:buNone/>
              <a:defRPr/>
            </a:pPr>
            <a:r>
              <a:rPr lang="zh-CN" altLang="en-US" sz="2800" b="1" i="1" dirty="0"/>
              <a:t>注意</a:t>
            </a:r>
            <a:r>
              <a:rPr lang="zh-CN" altLang="en-US" sz="2800" b="1" dirty="0"/>
              <a:t>：整型数组各元素不会自动初始化为0，只有对多个元素（可以为零个）进行初始化赋值后，才能使剩下的元素自动初始化为0。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0033"/>
                                        </p:tgtEl>
                                        <p:attrNameLst>
                                          <p:attrName>style.visibility</p:attrName>
                                        </p:attrNameLst>
                                      </p:cBhvr>
                                      <p:to>
                                        <p:strVal val="visible"/>
                                      </p:to>
                                    </p:set>
                                    <p:animEffect transition="in" filter="dissolve">
                                      <p:cBhvr>
                                        <p:cTn id="7" dur="500"/>
                                        <p:tgtEl>
                                          <p:spTgt spid="210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55176725-599D-45D6-A948-C1FCC43DD166}" type="slidenum">
              <a:rPr lang="zh-CN" altLang="en-US" sz="1400" smtClean="0"/>
              <a:t>19</a:t>
            </a:fld>
            <a:endParaRPr lang="en-US" altLang="zh-CN" sz="1400"/>
          </a:p>
        </p:txBody>
      </p:sp>
      <p:sp>
        <p:nvSpPr>
          <p:cNvPr id="18435" name="Rectangle 2"/>
          <p:cNvSpPr>
            <a:spLocks noGrp="1" noChangeArrowheads="1"/>
          </p:cNvSpPr>
          <p:nvPr>
            <p:ph type="title"/>
          </p:nvPr>
        </p:nvSpPr>
        <p:spPr/>
        <p:txBody>
          <a:bodyPr/>
          <a:lstStyle/>
          <a:p>
            <a:pPr eaLnBrk="1" hangingPunct="1"/>
            <a:r>
              <a:rPr lang="en-US" altLang="zh-CN" b="1" dirty="0"/>
              <a:t>7.3.2</a:t>
            </a:r>
            <a:r>
              <a:rPr lang="zh-CN" altLang="en-US" b="1" dirty="0"/>
              <a:t> </a:t>
            </a:r>
            <a:r>
              <a:rPr lang="zh-CN" altLang="en-US" b="1" u="sng" dirty="0"/>
              <a:t>数组的初始化</a:t>
            </a:r>
          </a:p>
        </p:txBody>
      </p:sp>
      <p:sp>
        <p:nvSpPr>
          <p:cNvPr id="243715" name="Rectangle 3"/>
          <p:cNvSpPr>
            <a:spLocks noGrp="1" noChangeArrowheads="1"/>
          </p:cNvSpPr>
          <p:nvPr>
            <p:ph type="body" idx="1"/>
          </p:nvPr>
        </p:nvSpPr>
        <p:spPr/>
        <p:txBody>
          <a:bodyPr/>
          <a:lstStyle/>
          <a:p>
            <a:pPr eaLnBrk="1" hangingPunct="1">
              <a:buFontTx/>
              <a:buNone/>
              <a:defRPr/>
            </a:pPr>
            <a:r>
              <a:rPr lang="en-US" altLang="zh-CN" sz="3000" b="1">
                <a:solidFill>
                  <a:srgbClr val="003399"/>
                </a:solidFill>
                <a:effectLst>
                  <a:outerShdw blurRad="38100" dist="38100" dir="2700000" algn="tl">
                    <a:srgbClr val="C0C0C0"/>
                  </a:outerShdw>
                </a:effectLst>
              </a:rPr>
              <a:t>2. </a:t>
            </a:r>
            <a:r>
              <a:rPr lang="zh-CN" altLang="en-US" sz="3000" b="1">
                <a:solidFill>
                  <a:srgbClr val="003399"/>
                </a:solidFill>
                <a:effectLst>
                  <a:outerShdw blurRad="38100" dist="38100" dir="2700000" algn="tl">
                    <a:srgbClr val="C0C0C0"/>
                  </a:outerShdw>
                </a:effectLst>
              </a:rPr>
              <a:t>若在定义一个</a:t>
            </a:r>
            <a:r>
              <a:rPr lang="zh-CN" altLang="en-US" sz="3000" b="1">
                <a:effectLst>
                  <a:outerShdw blurRad="38100" dist="38100" dir="2700000" algn="tl">
                    <a:srgbClr val="C0C0C0"/>
                  </a:outerShdw>
                </a:effectLst>
              </a:rPr>
              <a:t>浮点型数组</a:t>
            </a:r>
            <a:r>
              <a:rPr lang="zh-CN" altLang="en-US" sz="3000" b="1">
                <a:solidFill>
                  <a:srgbClr val="003399"/>
                </a:solidFill>
                <a:effectLst>
                  <a:outerShdw blurRad="38100" dist="38100" dir="2700000" algn="tl">
                    <a:srgbClr val="C0C0C0"/>
                  </a:outerShdw>
                </a:effectLst>
              </a:rPr>
              <a:t>的同时赋初值，如果初始化值的个数小于数组元素的个数，剩余的元素被自动初始化为0</a:t>
            </a:r>
            <a:r>
              <a:rPr lang="en-US" altLang="zh-CN" sz="3000" b="1">
                <a:solidFill>
                  <a:srgbClr val="003399"/>
                </a:solidFill>
                <a:effectLst>
                  <a:outerShdw blurRad="38100" dist="38100" dir="2700000" algn="tl">
                    <a:srgbClr val="C0C0C0"/>
                  </a:outerShdw>
                </a:effectLst>
              </a:rPr>
              <a:t>.000000</a:t>
            </a:r>
            <a:r>
              <a:rPr lang="zh-CN" altLang="en-US" sz="3000" b="1">
                <a:solidFill>
                  <a:srgbClr val="003399"/>
                </a:solidFill>
                <a:effectLst>
                  <a:outerShdw blurRad="38100" dist="38100" dir="2700000" algn="tl">
                    <a:srgbClr val="C0C0C0"/>
                  </a:outerShdw>
                </a:effectLst>
              </a:rPr>
              <a:t>。</a:t>
            </a:r>
          </a:p>
          <a:p>
            <a:pPr eaLnBrk="1" hangingPunct="1">
              <a:buFontTx/>
              <a:buNone/>
              <a:defRPr/>
            </a:pPr>
            <a:r>
              <a:rPr lang="zh-CN" altLang="en-US" sz="3000" b="1">
                <a:solidFill>
                  <a:srgbClr val="003399"/>
                </a:solidFill>
                <a:effectLst>
                  <a:outerShdw blurRad="38100" dist="38100" dir="2700000" algn="tl">
                    <a:srgbClr val="C0C0C0"/>
                  </a:outerShdw>
                </a:effectLst>
              </a:rPr>
              <a:t>   如：</a:t>
            </a:r>
            <a:r>
              <a:rPr lang="en-US" altLang="zh-CN" sz="3000" b="1"/>
              <a:t>float score[4]={85.5};</a:t>
            </a:r>
          </a:p>
          <a:p>
            <a:pPr eaLnBrk="1" hangingPunct="1">
              <a:buFontTx/>
              <a:buNone/>
              <a:defRPr/>
            </a:pPr>
            <a:r>
              <a:rPr lang="en-US" altLang="zh-CN" sz="800" b="1" i="1"/>
              <a:t>     </a:t>
            </a:r>
            <a:endParaRPr lang="zh-CN" altLang="en-US" sz="3000" b="1">
              <a:solidFill>
                <a:srgbClr val="003399"/>
              </a:solidFill>
              <a:effectLst>
                <a:outerShdw blurRad="38100" dist="38100" dir="2700000" algn="tl">
                  <a:srgbClr val="C0C0C0"/>
                </a:outerShdw>
              </a:effectLst>
            </a:endParaRPr>
          </a:p>
          <a:p>
            <a:pPr eaLnBrk="1" hangingPunct="1">
              <a:buFontTx/>
              <a:buNone/>
              <a:defRPr/>
            </a:pPr>
            <a:r>
              <a:rPr lang="zh-CN" altLang="en-US" sz="3000" b="1">
                <a:solidFill>
                  <a:srgbClr val="003399"/>
                </a:solidFill>
                <a:effectLst>
                  <a:outerShdw blurRad="38100" dist="38100" dir="2700000" algn="tl">
                    <a:srgbClr val="C0C0C0"/>
                  </a:outerShdw>
                </a:effectLst>
              </a:rPr>
              <a:t>   关于</a:t>
            </a:r>
            <a:r>
              <a:rPr lang="zh-CN" altLang="en-US" sz="3000" b="1">
                <a:effectLst>
                  <a:outerShdw blurRad="38100" dist="38100" dir="2700000" algn="tl">
                    <a:srgbClr val="C0C0C0"/>
                  </a:outerShdw>
                </a:effectLst>
              </a:rPr>
              <a:t>字符型数组</a:t>
            </a:r>
            <a:r>
              <a:rPr lang="zh-CN" altLang="en-US" sz="3000" b="1">
                <a:solidFill>
                  <a:srgbClr val="003399"/>
                </a:solidFill>
                <a:effectLst>
                  <a:outerShdw blurRad="38100" dist="38100" dir="2700000" algn="tl">
                    <a:srgbClr val="C0C0C0"/>
                  </a:outerShdw>
                </a:effectLst>
              </a:rPr>
              <a:t>后面再讲。</a:t>
            </a:r>
            <a:endParaRPr lang="en-US" altLang="zh-CN" sz="3000" b="1">
              <a:solidFill>
                <a:srgbClr val="003399"/>
              </a:solidFill>
              <a:effectLst>
                <a:outerShdw blurRad="38100" dist="38100" dir="2700000" algn="tl">
                  <a:srgbClr val="C0C0C0"/>
                </a:outerShdw>
              </a:effectLs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t>2</a:t>
            </a:fld>
            <a:endParaRPr lang="en-US" altLang="zh-CN" sz="140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solidFill>
                  <a:srgbClr val="FF0000"/>
                </a:solidFill>
                <a:latin typeface="微软雅黑" panose="020B0503020204020204" pitchFamily="34" charset="-122"/>
                <a:ea typeface="微软雅黑" panose="020B0503020204020204" pitchFamily="34" charset="-122"/>
              </a:rPr>
              <a:t>7</a:t>
            </a:r>
            <a:r>
              <a:rPr lang="zh-CN" altLang="en-US" b="1" dirty="0">
                <a:solidFill>
                  <a:srgbClr val="FF0000"/>
                </a:solidFill>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数组作为一种复杂数据类型</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7.3  </a:t>
            </a:r>
            <a:r>
              <a:rPr lang="zh-CN" altLang="en-US" b="1" dirty="0">
                <a:latin typeface="微软雅黑" panose="020B0503020204020204" pitchFamily="34" charset="-122"/>
                <a:ea typeface="微软雅黑" panose="020B0503020204020204" pitchFamily="34" charset="-122"/>
              </a:rPr>
              <a:t>数组的声明、操作和使用</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7.4  </a:t>
            </a:r>
            <a:r>
              <a:rPr lang="zh-CN" altLang="en-US" b="1" dirty="0">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7.5  </a:t>
            </a:r>
            <a:r>
              <a:rPr lang="zh-CN" altLang="en-US" b="1" dirty="0">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数组的操作（插入、删除、排序、查找）</a:t>
            </a:r>
          </a:p>
          <a:p>
            <a:pPr eaLnBrk="1" hangingPunct="1">
              <a:lnSpc>
                <a:spcPct val="150000"/>
              </a:lnSpc>
              <a:buFontTx/>
              <a:buNone/>
            </a:pP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a:t>提纲</a:t>
            </a:r>
          </a:p>
        </p:txBody>
      </p:sp>
    </p:spTree>
    <p:extLst>
      <p:ext uri="{BB962C8B-B14F-4D97-AF65-F5344CB8AC3E}">
        <p14:creationId xmlns:p14="http://schemas.microsoft.com/office/powerpoint/2010/main" val="352323058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1BE7645-34A4-45EE-8D98-32D3AF324E55}" type="slidenum">
              <a:rPr lang="zh-CN" altLang="en-US" sz="1400" smtClean="0"/>
              <a:t>20</a:t>
            </a:fld>
            <a:endParaRPr lang="en-US" altLang="zh-CN" sz="1400"/>
          </a:p>
        </p:txBody>
      </p:sp>
      <p:sp>
        <p:nvSpPr>
          <p:cNvPr id="19459" name="Rectangle 2"/>
          <p:cNvSpPr>
            <a:spLocks noGrp="1" noChangeArrowheads="1"/>
          </p:cNvSpPr>
          <p:nvPr>
            <p:ph type="title"/>
          </p:nvPr>
        </p:nvSpPr>
        <p:spPr/>
        <p:txBody>
          <a:bodyPr/>
          <a:lstStyle/>
          <a:p>
            <a:pPr eaLnBrk="1" hangingPunct="1"/>
            <a:r>
              <a:rPr lang="en-US" altLang="zh-CN" b="1" dirty="0"/>
              <a:t>7.3.2</a:t>
            </a:r>
            <a:r>
              <a:rPr lang="zh-CN" altLang="en-US" b="1" dirty="0"/>
              <a:t> </a:t>
            </a:r>
            <a:r>
              <a:rPr lang="zh-CN" altLang="en-US" b="1" u="sng" dirty="0"/>
              <a:t>数组的初始化</a:t>
            </a:r>
          </a:p>
        </p:txBody>
      </p:sp>
      <p:sp>
        <p:nvSpPr>
          <p:cNvPr id="19460" name="Rectangle 3"/>
          <p:cNvSpPr>
            <a:spLocks noGrp="1" noChangeArrowheads="1"/>
          </p:cNvSpPr>
          <p:nvPr>
            <p:ph type="body" idx="1"/>
          </p:nvPr>
        </p:nvSpPr>
        <p:spPr>
          <a:xfrm>
            <a:off x="685800" y="1319213"/>
            <a:ext cx="8134350" cy="4611687"/>
          </a:xfrm>
        </p:spPr>
        <p:txBody>
          <a:bodyPr/>
          <a:lstStyle/>
          <a:p>
            <a:pPr eaLnBrk="1" hangingPunct="1">
              <a:buFontTx/>
              <a:buNone/>
            </a:pPr>
            <a:r>
              <a:rPr lang="en-US" altLang="zh-CN" b="1"/>
              <a:t>3. </a:t>
            </a:r>
            <a:r>
              <a:rPr lang="zh-CN" altLang="en-US" b="1"/>
              <a:t>如果初始化元素个数大于数组长度，则编译会报错，例如：</a:t>
            </a:r>
          </a:p>
          <a:p>
            <a:pPr eaLnBrk="1" hangingPunct="1">
              <a:buFontTx/>
              <a:buNone/>
            </a:pPr>
            <a:r>
              <a:rPr lang="en-US" altLang="zh-CN" b="1"/>
              <a:t>    int score[4]={65, 78, 54, 91,60};</a:t>
            </a:r>
          </a:p>
          <a:p>
            <a:pPr eaLnBrk="1" hangingPunct="1">
              <a:buFontTx/>
              <a:buNone/>
            </a:pPr>
            <a:endParaRPr lang="zh-CN" altLang="en-US" b="1"/>
          </a:p>
          <a:p>
            <a:pPr eaLnBrk="1" hangingPunct="1">
              <a:buFontTx/>
              <a:buNone/>
            </a:pPr>
            <a:r>
              <a:rPr lang="en-US" altLang="zh-CN" b="1"/>
              <a:t>4. </a:t>
            </a:r>
            <a:r>
              <a:rPr lang="zh-CN" altLang="en-US" b="1"/>
              <a:t>如果在声明带有初始化值列表的数组时省略数组的大小，那么数组元素的个数就是初始化值列表中的元素个数。</a:t>
            </a:r>
          </a:p>
          <a:p>
            <a:pPr eaLnBrk="1" hangingPunct="1">
              <a:buFontTx/>
              <a:buNone/>
            </a:pPr>
            <a:r>
              <a:rPr lang="en-US" altLang="zh-CN" b="1"/>
              <a:t>    int score[]={65, 78, 54, 91,60};//score</a:t>
            </a:r>
            <a:r>
              <a:rPr lang="zh-CN" altLang="en-US" b="1"/>
              <a:t>有</a:t>
            </a:r>
            <a:r>
              <a:rPr lang="en-US" altLang="zh-CN" b="1"/>
              <a:t>5</a:t>
            </a:r>
            <a:r>
              <a:rPr lang="zh-CN" altLang="en-US" b="1"/>
              <a:t>个元素</a:t>
            </a:r>
            <a:endParaRPr lang="en-US" altLang="zh-CN" b="1"/>
          </a:p>
          <a:p>
            <a:pPr eaLnBrk="1" hangingPunct="1">
              <a:buFontTx/>
              <a:buNone/>
            </a:pPr>
            <a:r>
              <a:rPr lang="en-US" altLang="zh-CN" b="1"/>
              <a: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b="1" dirty="0"/>
              <a:t>5. C99</a:t>
            </a:r>
            <a:r>
              <a:rPr lang="zh-CN" altLang="zh-CN" b="1" dirty="0"/>
              <a:t>新特性：</a:t>
            </a:r>
            <a:r>
              <a:rPr lang="zh-CN" altLang="en-US" b="1" dirty="0"/>
              <a:t>在初始化列表中使用带有方括号的元素下标可以初始化某个特定的元素</a:t>
            </a:r>
          </a:p>
          <a:p>
            <a:pPr marL="0" indent="0">
              <a:buNone/>
            </a:pPr>
            <a:r>
              <a:rPr lang="en-US" altLang="zh-CN" sz="2400" b="1" dirty="0">
                <a:sym typeface="+mn-ea"/>
              </a:rPr>
              <a:t>   </a:t>
            </a:r>
            <a:r>
              <a:rPr lang="en-US" altLang="zh-CN" sz="2400" b="1" dirty="0" err="1">
                <a:sym typeface="+mn-ea"/>
              </a:rPr>
              <a:t>int</a:t>
            </a:r>
            <a:r>
              <a:rPr lang="en-US" altLang="zh-CN" sz="2400" b="1" dirty="0">
                <a:sym typeface="+mn-ea"/>
              </a:rPr>
              <a:t> score[]=</a:t>
            </a:r>
            <a:r>
              <a:rPr lang="en-US" altLang="zh-CN" sz="2400" b="1" dirty="0"/>
              <a:t>{</a:t>
            </a:r>
            <a:r>
              <a:rPr lang="en-US" altLang="zh-CN" sz="2400" b="1" dirty="0">
                <a:solidFill>
                  <a:srgbClr val="FF0000"/>
                </a:solidFill>
              </a:rPr>
              <a:t>[4]=60</a:t>
            </a:r>
            <a:r>
              <a:rPr lang="en-US" altLang="zh-CN" sz="2400" b="1" dirty="0"/>
              <a:t>};</a:t>
            </a:r>
            <a:r>
              <a:rPr lang="en-US" altLang="zh-CN" sz="2400" b="1" dirty="0">
                <a:solidFill>
                  <a:srgbClr val="003399"/>
                </a:solidFill>
              </a:rPr>
              <a:t>//</a:t>
            </a:r>
            <a:r>
              <a:rPr lang="zh-CN" altLang="zh-CN" sz="2400" b="1" dirty="0">
                <a:solidFill>
                  <a:srgbClr val="003399"/>
                </a:solidFill>
              </a:rPr>
              <a:t>把</a:t>
            </a:r>
            <a:r>
              <a:rPr lang="en-US" altLang="zh-CN" sz="2400" b="1" dirty="0">
                <a:solidFill>
                  <a:srgbClr val="003399"/>
                </a:solidFill>
              </a:rPr>
              <a:t>score[4]</a:t>
            </a:r>
            <a:r>
              <a:rPr lang="zh-CN" altLang="en-US" sz="2400" b="1" dirty="0">
                <a:solidFill>
                  <a:srgbClr val="003399"/>
                </a:solidFill>
              </a:rPr>
              <a:t>初始化为</a:t>
            </a:r>
            <a:r>
              <a:rPr lang="en-US" altLang="zh-CN" sz="2400" b="1" dirty="0">
                <a:solidFill>
                  <a:srgbClr val="003399"/>
                </a:solidFill>
              </a:rPr>
              <a:t>60</a:t>
            </a:r>
          </a:p>
          <a:p>
            <a:pPr marL="0" indent="0">
              <a:buNone/>
            </a:pPr>
            <a:r>
              <a:rPr lang="en-US" altLang="zh-CN" sz="2400" b="1" dirty="0">
                <a:sym typeface="+mn-ea"/>
              </a:rPr>
              <a:t>   </a:t>
            </a:r>
            <a:r>
              <a:rPr lang="en-US" altLang="zh-CN" sz="2400" b="1" dirty="0" err="1">
                <a:sym typeface="+mn-ea"/>
              </a:rPr>
              <a:t>int</a:t>
            </a:r>
            <a:r>
              <a:rPr lang="en-US" altLang="zh-CN" sz="2400" b="1" dirty="0">
                <a:sym typeface="+mn-ea"/>
              </a:rPr>
              <a:t> days[MONTHS]={31,28,</a:t>
            </a:r>
            <a:r>
              <a:rPr lang="en-US" altLang="zh-CN" sz="2400" b="1" dirty="0">
                <a:solidFill>
                  <a:srgbClr val="FF0000"/>
                </a:solidFill>
                <a:sym typeface="+mn-ea"/>
              </a:rPr>
              <a:t>[4]=31</a:t>
            </a:r>
            <a:r>
              <a:rPr lang="en-US" altLang="zh-CN" sz="2400" b="1" dirty="0">
                <a:sym typeface="+mn-ea"/>
              </a:rPr>
              <a:t>,30,31,</a:t>
            </a:r>
            <a:r>
              <a:rPr lang="en-US" altLang="zh-CN" sz="2400" b="1" dirty="0">
                <a:solidFill>
                  <a:srgbClr val="FF0000"/>
                </a:solidFill>
                <a:sym typeface="+mn-ea"/>
              </a:rPr>
              <a:t>[1]=29</a:t>
            </a:r>
            <a:r>
              <a:rPr lang="en-US" altLang="zh-CN" sz="2400" b="1" dirty="0">
                <a:sym typeface="+mn-ea"/>
              </a:rPr>
              <a:t>};</a:t>
            </a:r>
          </a:p>
          <a:p>
            <a:pPr marL="0" indent="0">
              <a:buNone/>
            </a:pPr>
            <a:r>
              <a:rPr lang="en-US" altLang="zh-CN" sz="2400" b="1" dirty="0">
                <a:sym typeface="+mn-ea"/>
              </a:rPr>
              <a:t>  </a:t>
            </a:r>
            <a:r>
              <a:rPr lang="en-US" altLang="zh-CN" sz="2400" b="1" dirty="0">
                <a:solidFill>
                  <a:srgbClr val="003399"/>
                </a:solidFill>
                <a:sym typeface="+mn-ea"/>
              </a:rPr>
              <a:t>//days</a:t>
            </a:r>
            <a:r>
              <a:rPr lang="zh-CN" altLang="zh-CN" sz="2400" b="1" dirty="0">
                <a:solidFill>
                  <a:srgbClr val="003399"/>
                </a:solidFill>
                <a:sym typeface="+mn-ea"/>
              </a:rPr>
              <a:t>元素依次为：</a:t>
            </a:r>
            <a:r>
              <a:rPr lang="en-US" altLang="zh-CN" sz="2400" b="1" dirty="0">
                <a:solidFill>
                  <a:srgbClr val="003399"/>
                </a:solidFill>
                <a:sym typeface="+mn-ea"/>
              </a:rPr>
              <a:t>31,29,0,0,31,30,31,0,0,0,0,0</a:t>
            </a:r>
          </a:p>
          <a:p>
            <a:endParaRPr lang="en-US" altLang="zh-CN" sz="2400" b="1" dirty="0">
              <a:solidFill>
                <a:srgbClr val="003399"/>
              </a:solidFill>
              <a:sym typeface="+mn-ea"/>
            </a:endParaRP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21</a:t>
            </a:fld>
            <a:endParaRPr lang="en-US"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F76F358-FC4A-413C-8C96-6284C3ADD36F}" type="slidenum">
              <a:rPr lang="zh-CN" altLang="en-US" sz="1400" smtClean="0"/>
              <a:t>22</a:t>
            </a:fld>
            <a:endParaRPr lang="en-US" altLang="zh-CN" sz="1400"/>
          </a:p>
        </p:txBody>
      </p:sp>
      <p:sp>
        <p:nvSpPr>
          <p:cNvPr id="20483" name="Rectangle 2"/>
          <p:cNvSpPr>
            <a:spLocks noGrp="1" noChangeArrowheads="1"/>
          </p:cNvSpPr>
          <p:nvPr>
            <p:ph type="title"/>
          </p:nvPr>
        </p:nvSpPr>
        <p:spPr/>
        <p:txBody>
          <a:bodyPr/>
          <a:lstStyle/>
          <a:p>
            <a:pPr eaLnBrk="1" hangingPunct="1"/>
            <a:r>
              <a:rPr lang="en-US" altLang="zh-CN" b="1" dirty="0"/>
              <a:t>7.3.3</a:t>
            </a:r>
            <a:r>
              <a:rPr lang="zh-CN" altLang="en-US" b="1" dirty="0"/>
              <a:t> </a:t>
            </a:r>
            <a:r>
              <a:rPr lang="zh-CN" altLang="en-US" b="1" u="sng" dirty="0"/>
              <a:t>数组的逐元素操作</a:t>
            </a:r>
          </a:p>
        </p:txBody>
      </p:sp>
      <p:sp>
        <p:nvSpPr>
          <p:cNvPr id="20484" name="Rectangle 3"/>
          <p:cNvSpPr>
            <a:spLocks noGrp="1" noChangeArrowheads="1"/>
          </p:cNvSpPr>
          <p:nvPr>
            <p:ph type="body" idx="1"/>
          </p:nvPr>
        </p:nvSpPr>
        <p:spPr/>
        <p:txBody>
          <a:bodyPr/>
          <a:lstStyle/>
          <a:p>
            <a:pPr eaLnBrk="1" hangingPunct="1">
              <a:lnSpc>
                <a:spcPct val="90000"/>
              </a:lnSpc>
            </a:pPr>
            <a:r>
              <a:rPr lang="zh-CN" altLang="en-US" b="1" dirty="0"/>
              <a:t>数组元素和普通的基本类型变量一样，对基本类型变量的所有操作</a:t>
            </a:r>
            <a:r>
              <a:rPr lang="en-US" altLang="zh-CN" b="1" dirty="0"/>
              <a:t>(</a:t>
            </a:r>
            <a:r>
              <a:rPr lang="zh-CN" altLang="en-US" b="1" dirty="0"/>
              <a:t>读、赋值、取地址等</a:t>
            </a:r>
            <a:r>
              <a:rPr lang="en-US" altLang="zh-CN" b="1" dirty="0"/>
              <a:t>)</a:t>
            </a:r>
            <a:r>
              <a:rPr lang="zh-CN" altLang="en-US" b="1" dirty="0"/>
              <a:t>同样适用于数组元素，基本变量能出现的地方数组元素也可以出现。</a:t>
            </a:r>
            <a:endParaRPr lang="en-US" altLang="zh-CN" b="1" dirty="0"/>
          </a:p>
          <a:p>
            <a:pPr eaLnBrk="1" hangingPunct="1">
              <a:lnSpc>
                <a:spcPct val="90000"/>
              </a:lnSpc>
            </a:pPr>
            <a:endParaRPr lang="zh-CN" altLang="en-US" b="1" dirty="0"/>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84" y="3212976"/>
            <a:ext cx="7357816" cy="275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7.3.3</a:t>
            </a:r>
            <a:r>
              <a:rPr lang="zh-CN" altLang="en-US" b="1" dirty="0"/>
              <a:t> </a:t>
            </a:r>
            <a:r>
              <a:rPr lang="zh-CN" altLang="en-US" b="1" u="sng" dirty="0"/>
              <a:t>数组的逐元素操作</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en-US" altLang="zh-CN" b="1" dirty="0"/>
              <a:t>C</a:t>
            </a:r>
            <a:r>
              <a:rPr lang="zh-CN" altLang="en-US" b="1" dirty="0"/>
              <a:t>语言规定数组元素不能整体引用，每次只能引用数组的一个元素。例如，不能用赋值运算对数组进行整体赋值。因为在</a:t>
            </a:r>
            <a:r>
              <a:rPr lang="en-US" altLang="zh-CN" b="1" dirty="0"/>
              <a:t>C</a:t>
            </a:r>
            <a:r>
              <a:rPr lang="zh-CN" altLang="en-US" b="1" dirty="0"/>
              <a:t>语言中，</a:t>
            </a:r>
            <a:r>
              <a:rPr lang="zh-CN" altLang="en-US" b="1" dirty="0">
                <a:solidFill>
                  <a:srgbClr val="003399"/>
                </a:solidFill>
              </a:rPr>
              <a:t>数组名具有特殊含义，它代表数组的首地址</a:t>
            </a:r>
            <a:r>
              <a:rPr lang="zh-CN" altLang="en-US" b="1" dirty="0"/>
              <a:t>。</a:t>
            </a:r>
          </a:p>
          <a:p>
            <a:pPr eaLnBrk="1" hangingPunct="1">
              <a:lnSpc>
                <a:spcPct val="90000"/>
              </a:lnSpc>
              <a:buFontTx/>
              <a:buNone/>
            </a:pPr>
            <a:r>
              <a:rPr lang="zh-CN" altLang="en-US" b="1" dirty="0"/>
              <a:t>     </a:t>
            </a:r>
            <a:r>
              <a:rPr lang="en-US" altLang="zh-CN" b="1" dirty="0" err="1"/>
              <a:t>int</a:t>
            </a:r>
            <a:r>
              <a:rPr lang="en-US" altLang="zh-CN" b="1" dirty="0"/>
              <a:t> a[5];</a:t>
            </a:r>
          </a:p>
          <a:p>
            <a:pPr eaLnBrk="1" hangingPunct="1">
              <a:lnSpc>
                <a:spcPct val="90000"/>
              </a:lnSpc>
              <a:buFontTx/>
              <a:buNone/>
            </a:pPr>
            <a:r>
              <a:rPr lang="en-US" altLang="zh-CN" b="1" dirty="0"/>
              <a:t>     a = {1,2,3,4,5};//</a:t>
            </a:r>
            <a:r>
              <a:rPr lang="zh-CN" altLang="en-US" b="1" dirty="0"/>
              <a:t>错误</a:t>
            </a:r>
          </a:p>
          <a:p>
            <a:endParaRPr lang="zh-CN" altLang="en-US" dirty="0"/>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smtClean="0"/>
              <a:t>23</a:t>
            </a:fld>
            <a:endParaRPr lang="en-US" altLang="zh-CN"/>
          </a:p>
        </p:txBody>
      </p:sp>
    </p:spTree>
    <p:extLst>
      <p:ext uri="{BB962C8B-B14F-4D97-AF65-F5344CB8AC3E}">
        <p14:creationId xmlns:p14="http://schemas.microsoft.com/office/powerpoint/2010/main" val="78341623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60E53259-7E91-4503-9018-57B946D16775}" type="slidenum">
              <a:rPr lang="zh-CN" altLang="en-US" sz="1400" smtClean="0"/>
              <a:t>24</a:t>
            </a:fld>
            <a:endParaRPr lang="en-US" altLang="zh-CN" sz="1400"/>
          </a:p>
        </p:txBody>
      </p:sp>
      <p:sp>
        <p:nvSpPr>
          <p:cNvPr id="92163" name="Rectangle 3"/>
          <p:cNvSpPr>
            <a:spLocks noGrp="1" noChangeArrowheads="1"/>
          </p:cNvSpPr>
          <p:nvPr>
            <p:ph type="body" idx="1"/>
          </p:nvPr>
        </p:nvSpPr>
        <p:spPr>
          <a:xfrm>
            <a:off x="611188" y="1268413"/>
            <a:ext cx="7772400" cy="5029200"/>
          </a:xfrm>
        </p:spPr>
        <p:txBody>
          <a:bodyPr/>
          <a:lstStyle/>
          <a:p>
            <a:pPr eaLnBrk="1" hangingPunct="1">
              <a:lnSpc>
                <a:spcPct val="90000"/>
              </a:lnSpc>
              <a:buFontTx/>
              <a:buNone/>
              <a:defRPr/>
            </a:pPr>
            <a:r>
              <a:rPr lang="zh-CN" altLang="en-US" b="1" dirty="0"/>
              <a:t>三、数组的逐元素操作：</a:t>
            </a:r>
          </a:p>
          <a:p>
            <a:pPr lvl="1" eaLnBrk="1" hangingPunct="1">
              <a:lnSpc>
                <a:spcPct val="90000"/>
              </a:lnSpc>
              <a:buFontTx/>
              <a:buNone/>
              <a:defRPr/>
            </a:pPr>
            <a:r>
              <a:rPr lang="zh-CN" altLang="en-US" b="1" dirty="0">
                <a:solidFill>
                  <a:srgbClr val="003399"/>
                </a:solidFill>
                <a:effectLst>
                  <a:outerShdw blurRad="38100" dist="38100" dir="2700000" algn="tl">
                    <a:srgbClr val="C0C0C0"/>
                  </a:outerShdw>
                </a:effectLst>
              </a:rPr>
              <a:t>一般情况下</a:t>
            </a:r>
            <a:r>
              <a:rPr lang="en-US" altLang="zh-CN" b="1" dirty="0">
                <a:solidFill>
                  <a:srgbClr val="003399"/>
                </a:solidFill>
                <a:effectLst>
                  <a:outerShdw blurRad="38100" dist="38100" dir="2700000" algn="tl">
                    <a:srgbClr val="C0C0C0"/>
                  </a:outerShdw>
                </a:effectLst>
              </a:rPr>
              <a:t>(</a:t>
            </a:r>
            <a:r>
              <a:rPr lang="zh-CN" altLang="en-US" b="1" dirty="0">
                <a:solidFill>
                  <a:srgbClr val="003399"/>
                </a:solidFill>
                <a:effectLst>
                  <a:outerShdw blurRad="38100" dist="38100" dir="2700000" algn="tl">
                    <a:srgbClr val="C0C0C0"/>
                  </a:outerShdw>
                </a:effectLst>
              </a:rPr>
              <a:t>字符数组会有例外</a:t>
            </a:r>
            <a:r>
              <a:rPr lang="en-US" altLang="zh-CN" b="1" dirty="0">
                <a:solidFill>
                  <a:srgbClr val="003399"/>
                </a:solidFill>
                <a:effectLst>
                  <a:outerShdw blurRad="38100" dist="38100" dir="2700000" algn="tl">
                    <a:srgbClr val="C0C0C0"/>
                  </a:outerShdw>
                </a:effectLst>
              </a:rPr>
              <a:t>)</a:t>
            </a:r>
            <a:r>
              <a:rPr lang="zh-CN" altLang="en-US" b="1" dirty="0">
                <a:solidFill>
                  <a:srgbClr val="003399"/>
                </a:solidFill>
                <a:effectLst>
                  <a:outerShdw blurRad="38100" dist="38100" dir="2700000" algn="tl">
                    <a:srgbClr val="C0C0C0"/>
                  </a:outerShdw>
                </a:effectLst>
              </a:rPr>
              <a:t>，无法对数组进行整体操作，例如整体赋值或者输出。要采用循环控制结构对数组的元素逐个进行操作和处理。</a:t>
            </a:r>
            <a:endParaRPr lang="en-US" altLang="zh-CN" b="1" dirty="0">
              <a:solidFill>
                <a:srgbClr val="003399"/>
              </a:solidFill>
              <a:effectLst>
                <a:outerShdw blurRad="38100" dist="38100" dir="2700000" algn="tl">
                  <a:srgbClr val="C0C0C0"/>
                </a:outerShdw>
              </a:effectLst>
            </a:endParaRPr>
          </a:p>
          <a:p>
            <a:pPr eaLnBrk="1" hangingPunct="1">
              <a:lnSpc>
                <a:spcPct val="90000"/>
              </a:lnSpc>
              <a:buFontTx/>
              <a:buNone/>
              <a:defRPr/>
            </a:pPr>
            <a:endParaRPr lang="en-US" altLang="zh-CN" b="1" dirty="0">
              <a:solidFill>
                <a:srgbClr val="003399"/>
              </a:solidFill>
              <a:effectLst>
                <a:outerShdw blurRad="38100" dist="38100" dir="2700000" algn="tl">
                  <a:srgbClr val="C0C0C0"/>
                </a:outerShdw>
              </a:effectLst>
            </a:endParaRPr>
          </a:p>
          <a:p>
            <a:pPr eaLnBrk="1" hangingPunct="1">
              <a:lnSpc>
                <a:spcPct val="90000"/>
              </a:lnSpc>
              <a:buFontTx/>
              <a:buNone/>
              <a:defRPr/>
            </a:pPr>
            <a:endParaRPr lang="en-US" altLang="zh-CN" b="1" dirty="0">
              <a:solidFill>
                <a:srgbClr val="003399"/>
              </a:solidFill>
              <a:effectLst>
                <a:outerShdw blurRad="38100" dist="38100" dir="2700000" algn="tl">
                  <a:srgbClr val="C0C0C0"/>
                </a:outerShdw>
              </a:effectLst>
            </a:endParaRPr>
          </a:p>
          <a:p>
            <a:pPr eaLnBrk="1" hangingPunct="1">
              <a:lnSpc>
                <a:spcPct val="90000"/>
              </a:lnSpc>
              <a:buFontTx/>
              <a:buNone/>
              <a:defRPr/>
            </a:pPr>
            <a:r>
              <a:rPr lang="zh-CN" altLang="en-US" b="1" dirty="0"/>
              <a:t>例</a:t>
            </a:r>
            <a:r>
              <a:rPr lang="en-US" altLang="zh-CN" b="1" dirty="0"/>
              <a:t>1</a:t>
            </a:r>
            <a:r>
              <a:rPr lang="zh-CN" altLang="en-US" b="1" dirty="0"/>
              <a:t>：读入</a:t>
            </a:r>
            <a:r>
              <a:rPr lang="en-US" altLang="zh-CN" b="1" dirty="0"/>
              <a:t>10</a:t>
            </a:r>
            <a:r>
              <a:rPr lang="zh-CN" altLang="en-US" b="1" dirty="0"/>
              <a:t>个分数然后进行处理</a:t>
            </a:r>
          </a:p>
          <a:p>
            <a:pPr marL="0" lvl="1" eaLnBrk="1" hangingPunct="1">
              <a:lnSpc>
                <a:spcPct val="90000"/>
              </a:lnSpc>
              <a:buFontTx/>
              <a:buNone/>
              <a:defRPr/>
            </a:pPr>
            <a:r>
              <a:rPr lang="zh-CN" altLang="en-US" b="1" dirty="0">
                <a:sym typeface="+mn-ea"/>
              </a:rPr>
              <a:t>请同学们体会下标运算符的使用，以及数组元素的值和数组元素下标的区别。</a:t>
            </a:r>
            <a:endParaRPr lang="zh-CN" altLang="en-US" b="1" dirty="0"/>
          </a:p>
          <a:p>
            <a:pPr lvl="1" eaLnBrk="1" hangingPunct="1">
              <a:lnSpc>
                <a:spcPct val="90000"/>
              </a:lnSpc>
              <a:buFontTx/>
              <a:buNone/>
              <a:defRPr/>
            </a:pPr>
            <a:endParaRPr lang="zh-CN" altLang="en-US" b="1" i="1" dirty="0"/>
          </a:p>
        </p:txBody>
      </p:sp>
      <p:sp>
        <p:nvSpPr>
          <p:cNvPr id="22532" name="Rectangle 8"/>
          <p:cNvSpPr>
            <a:spLocks noGrp="1" noChangeArrowheads="1"/>
          </p:cNvSpPr>
          <p:nvPr>
            <p:ph type="title"/>
          </p:nvPr>
        </p:nvSpPr>
        <p:spPr>
          <a:noFill/>
        </p:spPr>
        <p:txBody>
          <a:bodyPr/>
          <a:lstStyle/>
          <a:p>
            <a:pPr eaLnBrk="1" hangingPunct="1"/>
            <a:r>
              <a:rPr lang="en-US" altLang="zh-CN" b="1" dirty="0"/>
              <a:t>7.3.3</a:t>
            </a:r>
            <a:r>
              <a:rPr lang="zh-CN" altLang="en-US" b="1" dirty="0"/>
              <a:t> </a:t>
            </a:r>
            <a:r>
              <a:rPr lang="zh-CN" altLang="en-US" b="1" u="sng" dirty="0"/>
              <a:t>数组的逐元素操作</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dirty="0"/>
              <a:t>#include &lt;stdio.h&gt;</a:t>
            </a:r>
          </a:p>
          <a:p>
            <a:pPr marL="0" indent="0">
              <a:buNone/>
            </a:pPr>
            <a:r>
              <a:rPr lang="zh-CN" altLang="en-US" sz="2200" b="1" dirty="0"/>
              <a:t>#define SIZE 10</a:t>
            </a:r>
          </a:p>
          <a:p>
            <a:pPr marL="0" indent="0">
              <a:buNone/>
            </a:pPr>
            <a:r>
              <a:rPr lang="zh-CN" altLang="en-US" sz="2200" b="1" dirty="0"/>
              <a:t>#define PAR 72</a:t>
            </a:r>
          </a:p>
          <a:p>
            <a:pPr marL="0" indent="0">
              <a:buNone/>
            </a:pPr>
            <a:r>
              <a:rPr lang="zh-CN" altLang="en-US" sz="2200" b="1" dirty="0"/>
              <a:t>int main(void)</a:t>
            </a:r>
          </a:p>
          <a:p>
            <a:pPr marL="0" indent="0">
              <a:buNone/>
            </a:pPr>
            <a:r>
              <a:rPr lang="zh-CN" altLang="en-US" sz="2200" b="1" dirty="0"/>
              <a:t>{</a:t>
            </a:r>
          </a:p>
          <a:p>
            <a:pPr marL="0" indent="0">
              <a:buNone/>
            </a:pPr>
            <a:r>
              <a:rPr lang="zh-CN" altLang="en-US" sz="2200" b="1" dirty="0"/>
              <a:t>    int index, score[SIZE];</a:t>
            </a:r>
          </a:p>
          <a:p>
            <a:pPr marL="0" indent="0">
              <a:buNone/>
            </a:pPr>
            <a:r>
              <a:rPr lang="zh-CN" altLang="en-US" sz="2200" b="1" dirty="0"/>
              <a:t>    int sum = 0;</a:t>
            </a:r>
          </a:p>
          <a:p>
            <a:pPr marL="0" indent="0">
              <a:buNone/>
            </a:pPr>
            <a:r>
              <a:rPr lang="zh-CN" altLang="en-US" sz="2200" b="1" dirty="0"/>
              <a:t>    float average;</a:t>
            </a:r>
          </a:p>
          <a:p>
            <a:pPr marL="0" indent="0">
              <a:buNone/>
            </a:pPr>
            <a:r>
              <a:rPr lang="zh-CN" altLang="en-US" sz="800" b="1" dirty="0"/>
              <a:t>   </a:t>
            </a:r>
          </a:p>
          <a:p>
            <a:pPr marL="0" indent="0">
              <a:buNone/>
            </a:pPr>
            <a:r>
              <a:rPr lang="zh-CN" altLang="en-US" sz="2200" b="1" dirty="0"/>
              <a:t>    printf("Enter %d golf scores:\n", SIZE);</a:t>
            </a:r>
          </a:p>
          <a:p>
            <a:pPr marL="0" indent="0">
              <a:buNone/>
            </a:pPr>
            <a:r>
              <a:rPr lang="zh-CN" altLang="en-US" sz="2200" b="1" dirty="0"/>
              <a:t>    for (index = 0; index &lt; SIZE; index++)</a:t>
            </a:r>
          </a:p>
          <a:p>
            <a:pPr marL="0" indent="0">
              <a:buNone/>
            </a:pPr>
            <a:r>
              <a:rPr lang="zh-CN" altLang="en-US" sz="2200" b="1" dirty="0"/>
              <a:t>        scanf("%d", </a:t>
            </a:r>
            <a:r>
              <a:rPr lang="zh-CN" altLang="en-US" sz="2200" b="1" dirty="0">
                <a:solidFill>
                  <a:srgbClr val="FF0000"/>
                </a:solidFill>
              </a:rPr>
              <a:t>&amp;score[index]</a:t>
            </a:r>
            <a:r>
              <a:rPr lang="zh-CN" altLang="en-US" sz="2200" b="1" dirty="0"/>
              <a:t>);  </a:t>
            </a:r>
            <a:r>
              <a:rPr lang="zh-CN" altLang="en-US" sz="2200" b="1" dirty="0">
                <a:solidFill>
                  <a:srgbClr val="003399"/>
                </a:solidFill>
              </a:rPr>
              <a:t>// read in the ten scores</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25</a:t>
            </a:fld>
            <a:endParaRPr lang="en-US" altLang="zh-CN"/>
          </a:p>
        </p:txBody>
      </p:sp>
      <p:sp>
        <p:nvSpPr>
          <p:cNvPr id="5" name="文本框 4"/>
          <p:cNvSpPr txBox="1"/>
          <p:nvPr/>
        </p:nvSpPr>
        <p:spPr>
          <a:xfrm>
            <a:off x="5215890" y="1627505"/>
            <a:ext cx="3244215" cy="436880"/>
          </a:xfrm>
          <a:prstGeom prst="rect">
            <a:avLst/>
          </a:prstGeom>
          <a:noFill/>
        </p:spPr>
        <p:txBody>
          <a:bodyPr wrap="square" rtlCol="0">
            <a:spAutoFit/>
          </a:bodyPr>
          <a:lstStyle/>
          <a:p>
            <a:pPr indent="0">
              <a:buNone/>
            </a:pPr>
            <a:r>
              <a:rPr lang="zh-CN" altLang="en-US" sz="2400" dirty="0"/>
              <a:t>《</a:t>
            </a:r>
            <a:r>
              <a:rPr lang="en-US" altLang="zh-CN" sz="2400" dirty="0"/>
              <a:t>Primer</a:t>
            </a:r>
            <a:r>
              <a:rPr lang="zh-CN" altLang="en-US" sz="2400" dirty="0"/>
              <a:t>》</a:t>
            </a:r>
            <a:r>
              <a:rPr lang="en-US" altLang="zh-CN" sz="2400" dirty="0">
                <a:sym typeface="+mn-ea"/>
              </a:rPr>
              <a:t>P</a:t>
            </a:r>
            <a:r>
              <a:rPr lang="en-US" altLang="zh-CN" sz="2400" dirty="0"/>
              <a:t>141</a:t>
            </a:r>
          </a:p>
        </p:txBody>
      </p:sp>
      <p:sp>
        <p:nvSpPr>
          <p:cNvPr id="24581" name="Text Box 4"/>
          <p:cNvSpPr txBox="1">
            <a:spLocks noChangeArrowheads="1"/>
          </p:cNvSpPr>
          <p:nvPr/>
        </p:nvSpPr>
        <p:spPr bwMode="auto">
          <a:xfrm>
            <a:off x="5147628" y="2348548"/>
            <a:ext cx="3744912" cy="1338262"/>
          </a:xfrm>
          <a:prstGeom prst="rect">
            <a:avLst/>
          </a:prstGeom>
          <a:solidFill>
            <a:srgbClr val="CCFFFF"/>
          </a:solidFill>
          <a:ln w="9525">
            <a:solidFill>
              <a:srgbClr val="339966"/>
            </a:solidFill>
            <a:miter lim="800000"/>
          </a:ln>
          <a:effectLst>
            <a:prstShdw prst="shdw17" dist="17961" dir="13500000">
              <a:srgbClr val="1F5C3D"/>
            </a:prstShdw>
          </a:effec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1800" b="1"/>
              <a:t>定义常量</a:t>
            </a:r>
            <a:r>
              <a:rPr lang="en-US" altLang="zh-CN" sz="1800" b="1"/>
              <a:t>SIZE</a:t>
            </a:r>
            <a:r>
              <a:rPr lang="zh-CN" altLang="en-US" sz="1800" b="1"/>
              <a:t>，用于表示数组长度，便于程序的阅读和修改。</a:t>
            </a:r>
          </a:p>
          <a:p>
            <a:pPr eaLnBrk="1" hangingPunct="1">
              <a:spcBef>
                <a:spcPct val="50000"/>
              </a:spcBef>
              <a:buFontTx/>
              <a:buNone/>
            </a:pPr>
            <a:r>
              <a:rPr lang="zh-CN" altLang="en-US" sz="1800" b="1"/>
              <a:t>注意书写习惯：常量名全部大写，变量名小写</a:t>
            </a:r>
            <a:endParaRPr lang="en-US" altLang="zh-CN" sz="1800" b="1"/>
          </a:p>
        </p:txBody>
      </p:sp>
      <p:sp>
        <p:nvSpPr>
          <p:cNvPr id="22532" name="Rectangle 8"/>
          <p:cNvSpPr>
            <a:spLocks noGrp="1" noChangeArrowheads="1"/>
          </p:cNvSpPr>
          <p:nvPr>
            <p:ph type="title"/>
          </p:nvPr>
        </p:nvSpPr>
        <p:spPr>
          <a:noFill/>
        </p:spPr>
        <p:txBody>
          <a:bodyPr/>
          <a:lstStyle/>
          <a:p>
            <a:pPr eaLnBrk="1" hangingPunct="1"/>
            <a:r>
              <a:rPr lang="en-US" altLang="zh-CN" b="1" dirty="0"/>
              <a:t>7.3.3</a:t>
            </a:r>
            <a:r>
              <a:rPr lang="zh-CN" altLang="en-US" b="1" dirty="0"/>
              <a:t> </a:t>
            </a:r>
            <a:r>
              <a:rPr lang="zh-CN" altLang="en-US" b="1" u="sng" dirty="0"/>
              <a:t>数组的逐元素操作</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435" y="1319530"/>
            <a:ext cx="8038465" cy="4611370"/>
          </a:xfrm>
        </p:spPr>
        <p:txBody>
          <a:bodyPr/>
          <a:lstStyle/>
          <a:p>
            <a:pPr marL="0" indent="0">
              <a:buNone/>
            </a:pPr>
            <a:r>
              <a:rPr lang="zh-CN" altLang="en-US" sz="2200" b="1" dirty="0"/>
              <a:t>    printf("The scores read in are as follows:\n");</a:t>
            </a:r>
          </a:p>
          <a:p>
            <a:pPr marL="0" indent="0">
              <a:buNone/>
            </a:pPr>
            <a:r>
              <a:rPr lang="zh-CN" altLang="en-US" sz="2200" b="1" dirty="0"/>
              <a:t>    for (index = 0; index &lt; SIZE; index++)</a:t>
            </a:r>
          </a:p>
          <a:p>
            <a:pPr marL="0" indent="0">
              <a:buNone/>
            </a:pPr>
            <a:r>
              <a:rPr lang="zh-CN" altLang="en-US" sz="2200" b="1" dirty="0"/>
              <a:t>        printf("%5d", </a:t>
            </a:r>
            <a:r>
              <a:rPr lang="zh-CN" altLang="en-US" sz="2200" b="1" dirty="0">
                <a:solidFill>
                  <a:srgbClr val="FF0000"/>
                </a:solidFill>
              </a:rPr>
              <a:t>score[index]</a:t>
            </a:r>
            <a:r>
              <a:rPr lang="zh-CN" altLang="en-US" sz="2200" b="1" dirty="0"/>
              <a:t>); </a:t>
            </a:r>
            <a:r>
              <a:rPr lang="zh-CN" altLang="en-US" sz="2200" b="1" dirty="0">
                <a:solidFill>
                  <a:srgbClr val="000099"/>
                </a:solidFill>
              </a:rPr>
              <a:t>// verify input</a:t>
            </a:r>
          </a:p>
          <a:p>
            <a:pPr marL="0" indent="0">
              <a:buNone/>
            </a:pPr>
            <a:r>
              <a:rPr lang="zh-CN" altLang="en-US" sz="2200" b="1" dirty="0"/>
              <a:t>    printf("\n");</a:t>
            </a:r>
          </a:p>
          <a:p>
            <a:pPr marL="0" indent="0">
              <a:buNone/>
            </a:pPr>
            <a:endParaRPr lang="zh-CN" altLang="en-US" sz="800" b="1" dirty="0"/>
          </a:p>
          <a:p>
            <a:pPr marL="0" indent="0">
              <a:buNone/>
            </a:pPr>
            <a:r>
              <a:rPr lang="zh-CN" altLang="en-US" sz="2200" b="1" dirty="0"/>
              <a:t>    for (index = 0; index &lt; SIZE; index++)</a:t>
            </a:r>
          </a:p>
          <a:p>
            <a:pPr marL="0" indent="0">
              <a:buNone/>
            </a:pPr>
            <a:r>
              <a:rPr lang="zh-CN" altLang="en-US" sz="2200" b="1" dirty="0"/>
              <a:t>        sum += </a:t>
            </a:r>
            <a:r>
              <a:rPr lang="zh-CN" altLang="en-US" sz="2200" b="1" dirty="0">
                <a:solidFill>
                  <a:srgbClr val="FF0000"/>
                </a:solidFill>
              </a:rPr>
              <a:t>score[index]</a:t>
            </a:r>
            <a:r>
              <a:rPr lang="zh-CN" altLang="en-US" sz="2200" b="1" dirty="0"/>
              <a:t>;        </a:t>
            </a:r>
            <a:r>
              <a:rPr lang="zh-CN" altLang="en-US" sz="2200" b="1" dirty="0">
                <a:solidFill>
                  <a:srgbClr val="000099"/>
                </a:solidFill>
              </a:rPr>
              <a:t> // add them up</a:t>
            </a:r>
          </a:p>
          <a:p>
            <a:pPr marL="0" indent="0">
              <a:buNone/>
            </a:pPr>
            <a:r>
              <a:rPr lang="zh-CN" altLang="en-US" sz="2200" b="1" dirty="0"/>
              <a:t>    average = (float) sum / SIZE;   </a:t>
            </a:r>
            <a:r>
              <a:rPr lang="zh-CN" altLang="en-US" sz="2200" b="1" dirty="0">
                <a:solidFill>
                  <a:srgbClr val="000099"/>
                </a:solidFill>
              </a:rPr>
              <a:t> // time-honored method</a:t>
            </a:r>
          </a:p>
          <a:p>
            <a:pPr marL="0" indent="0">
              <a:buNone/>
            </a:pPr>
            <a:endParaRPr lang="zh-CN" altLang="en-US" sz="800" b="1" dirty="0">
              <a:solidFill>
                <a:srgbClr val="000099"/>
              </a:solidFill>
            </a:endParaRPr>
          </a:p>
          <a:p>
            <a:pPr marL="0" indent="0">
              <a:buNone/>
            </a:pPr>
            <a:r>
              <a:rPr lang="zh-CN" altLang="en-US" sz="2200" b="1" dirty="0"/>
              <a:t>    printf("Sum of scores = %d, average = %.2f\n", sum, average);</a:t>
            </a:r>
          </a:p>
          <a:p>
            <a:pPr marL="0" indent="0">
              <a:buNone/>
            </a:pPr>
            <a:r>
              <a:rPr lang="zh-CN" altLang="en-US" sz="2200" b="1" dirty="0"/>
              <a:t>    printf("That's a handicap of %.0f.\n", average - PAR);</a:t>
            </a:r>
          </a:p>
          <a:p>
            <a:pPr marL="0" indent="0">
              <a:buNone/>
            </a:pPr>
            <a:r>
              <a:rPr lang="zh-CN" altLang="en-US" sz="800" b="1" dirty="0"/>
              <a:t>  </a:t>
            </a:r>
          </a:p>
          <a:p>
            <a:pPr marL="0" indent="0">
              <a:buNone/>
            </a:pPr>
            <a:r>
              <a:rPr lang="zh-CN" altLang="en-US" sz="2200" b="1" dirty="0"/>
              <a:t>    return 0;</a:t>
            </a:r>
          </a:p>
          <a:p>
            <a:pPr marL="0" indent="0">
              <a:buNone/>
            </a:pPr>
            <a:r>
              <a:rPr lang="zh-CN" altLang="en-US" sz="2200" b="1" dirty="0"/>
              <a:t>}</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26</a:t>
            </a:fld>
            <a:endParaRPr lang="en-US" altLang="zh-CN"/>
          </a:p>
        </p:txBody>
      </p:sp>
      <p:sp>
        <p:nvSpPr>
          <p:cNvPr id="22532" name="Rectangle 8"/>
          <p:cNvSpPr>
            <a:spLocks noGrp="1" noChangeArrowheads="1"/>
          </p:cNvSpPr>
          <p:nvPr>
            <p:ph type="title"/>
          </p:nvPr>
        </p:nvSpPr>
        <p:spPr>
          <a:noFill/>
        </p:spPr>
        <p:txBody>
          <a:bodyPr/>
          <a:lstStyle/>
          <a:p>
            <a:pPr eaLnBrk="1" hangingPunct="1"/>
            <a:r>
              <a:rPr lang="en-US" altLang="zh-CN" b="1" dirty="0"/>
              <a:t>7.3.3</a:t>
            </a:r>
            <a:r>
              <a:rPr lang="zh-CN" altLang="en-US" b="1" dirty="0"/>
              <a:t> </a:t>
            </a:r>
            <a:r>
              <a:rPr lang="zh-CN" altLang="en-US" b="1" u="sng" dirty="0"/>
              <a:t>数组的逐元素操作</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B6E7B69-FA51-41C3-B478-C254F10C048D}" type="slidenum">
              <a:rPr lang="zh-CN" altLang="en-US" sz="1400" smtClean="0"/>
              <a:t>27</a:t>
            </a:fld>
            <a:endParaRPr lang="en-US" altLang="zh-CN" sz="1400"/>
          </a:p>
        </p:txBody>
      </p:sp>
      <p:sp>
        <p:nvSpPr>
          <p:cNvPr id="27651" name="Rectangle 2"/>
          <p:cNvSpPr>
            <a:spLocks noGrp="1" noChangeArrowheads="1"/>
          </p:cNvSpPr>
          <p:nvPr>
            <p:ph type="title"/>
          </p:nvPr>
        </p:nvSpPr>
        <p:spPr/>
        <p:txBody>
          <a:bodyPr/>
          <a:lstStyle/>
          <a:p>
            <a:pPr eaLnBrk="1" hangingPunct="1"/>
            <a:r>
              <a:rPr lang="en-US" altLang="zh-CN" b="1" dirty="0"/>
              <a:t>7.3.3</a:t>
            </a:r>
            <a:r>
              <a:rPr lang="zh-CN" altLang="en-US" b="1" dirty="0"/>
              <a:t> </a:t>
            </a:r>
            <a:r>
              <a:rPr lang="zh-CN" altLang="en-US" b="1" u="sng" dirty="0"/>
              <a:t>数组的逐元素操作</a:t>
            </a:r>
          </a:p>
        </p:txBody>
      </p:sp>
      <p:sp>
        <p:nvSpPr>
          <p:cNvPr id="27652" name="Rectangle 3"/>
          <p:cNvSpPr>
            <a:spLocks noGrp="1" noChangeArrowheads="1"/>
          </p:cNvSpPr>
          <p:nvPr>
            <p:ph type="body" idx="1"/>
          </p:nvPr>
        </p:nvSpPr>
        <p:spPr>
          <a:xfrm>
            <a:off x="179388" y="1196975"/>
            <a:ext cx="8496300" cy="4611688"/>
          </a:xfrm>
        </p:spPr>
        <p:txBody>
          <a:bodyPr/>
          <a:lstStyle/>
          <a:p>
            <a:pPr eaLnBrk="1" hangingPunct="1"/>
            <a:r>
              <a:rPr lang="zh-CN" altLang="en-US" sz="2600" b="1" dirty="0"/>
              <a:t>注意</a:t>
            </a:r>
            <a:r>
              <a:rPr lang="zh-CN" altLang="en-US" sz="2600" b="1" dirty="0">
                <a:solidFill>
                  <a:srgbClr val="FF0000"/>
                </a:solidFill>
              </a:rPr>
              <a:t>越界控制</a:t>
            </a:r>
            <a:r>
              <a:rPr lang="zh-CN" altLang="en-US" sz="2600" b="1" dirty="0"/>
              <a:t>：不要引用超出数组范围的数组元素。出于执行速度的考虑，系统运行时不会自动检测元素下标是否越界，因此编写程序时要格外小心，由编程人员自己确保对元素的正确引用，以免因下标越界对其他存储单元中数据造成破坏。</a:t>
            </a:r>
          </a:p>
          <a:p>
            <a:pPr eaLnBrk="1" hangingPunct="1"/>
            <a:endParaRPr lang="zh-CN" altLang="en-US" sz="2600" b="1" dirty="0"/>
          </a:p>
        </p:txBody>
      </p:sp>
      <p:sp>
        <p:nvSpPr>
          <p:cNvPr id="214053" name="Text Box 37"/>
          <p:cNvSpPr txBox="1">
            <a:spLocks noChangeArrowheads="1"/>
          </p:cNvSpPr>
          <p:nvPr/>
        </p:nvSpPr>
        <p:spPr bwMode="auto">
          <a:xfrm>
            <a:off x="755650" y="3429000"/>
            <a:ext cx="4824413" cy="2671763"/>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buFontTx/>
              <a:buNone/>
              <a:defRPr/>
            </a:pPr>
            <a:r>
              <a:rPr lang="zh-CN" altLang="en-US" sz="2600" b="1"/>
              <a:t>如：</a:t>
            </a:r>
          </a:p>
          <a:p>
            <a:pPr>
              <a:spcBef>
                <a:spcPct val="0"/>
              </a:spcBef>
              <a:buFontTx/>
              <a:buNone/>
              <a:defRPr/>
            </a:pPr>
            <a:r>
              <a:rPr lang="en-US" altLang="zh-CN" sz="2600" b="1"/>
              <a:t> int score[4]={65, 78, 54, 91};</a:t>
            </a:r>
            <a:endParaRPr lang="en-US" altLang="zh-CN" sz="2600"/>
          </a:p>
          <a:p>
            <a:pPr>
              <a:spcBef>
                <a:spcPct val="0"/>
              </a:spcBef>
              <a:buFontTx/>
              <a:buNone/>
              <a:defRPr/>
            </a:pPr>
            <a:r>
              <a:rPr lang="en-US" altLang="zh-CN" sz="2600" b="1"/>
              <a:t> printf(“%d”, </a:t>
            </a:r>
            <a:r>
              <a:rPr lang="en-US" altLang="zh-CN" sz="2400" b="1"/>
              <a:t>score</a:t>
            </a:r>
            <a:r>
              <a:rPr lang="en-US" altLang="zh-CN" sz="2600" b="1"/>
              <a:t>[4]);  </a:t>
            </a:r>
            <a:r>
              <a:rPr lang="en-US" altLang="zh-CN" sz="2600" b="1">
                <a:solidFill>
                  <a:srgbClr val="FF0000"/>
                </a:solidFill>
              </a:rPr>
              <a:t>/*</a:t>
            </a:r>
            <a:r>
              <a:rPr lang="zh-CN" altLang="en-US" sz="2600" b="1">
                <a:solidFill>
                  <a:srgbClr val="FF0000"/>
                </a:solidFill>
              </a:rPr>
              <a:t>编译不会报错，但是输出结果是未知的*</a:t>
            </a:r>
            <a:r>
              <a:rPr lang="en-US" altLang="zh-CN" sz="2600" b="1">
                <a:solidFill>
                  <a:srgbClr val="FF0000"/>
                </a:solidFill>
              </a:rPr>
              <a:t>/</a:t>
            </a:r>
            <a:endParaRPr lang="zh-CN" altLang="en-US" sz="2600" b="1">
              <a:solidFill>
                <a:srgbClr val="FF0000"/>
              </a:solidFill>
            </a:endParaRPr>
          </a:p>
          <a:p>
            <a:pPr>
              <a:spcBef>
                <a:spcPct val="50000"/>
              </a:spcBef>
              <a:buFontTx/>
              <a:buNone/>
              <a:defRPr/>
            </a:pPr>
            <a:endParaRPr lang="zh-CN" altLang="en-US" sz="2600" b="1">
              <a:solidFill>
                <a:srgbClr val="FF0000"/>
              </a:solidFill>
            </a:endParaRPr>
          </a:p>
        </p:txBody>
      </p:sp>
      <p:grpSp>
        <p:nvGrpSpPr>
          <p:cNvPr id="214098" name="Group 82"/>
          <p:cNvGrpSpPr/>
          <p:nvPr/>
        </p:nvGrpSpPr>
        <p:grpSpPr bwMode="auto">
          <a:xfrm>
            <a:off x="5481638" y="2852738"/>
            <a:ext cx="3662362" cy="3800475"/>
            <a:chOff x="3453" y="1752"/>
            <a:chExt cx="2307" cy="2394"/>
          </a:xfrm>
        </p:grpSpPr>
        <p:sp>
          <p:nvSpPr>
            <p:cNvPr id="27655" name="Rectangle 39"/>
            <p:cNvSpPr>
              <a:spLocks noChangeArrowheads="1"/>
            </p:cNvSpPr>
            <p:nvPr/>
          </p:nvSpPr>
          <p:spPr bwMode="auto">
            <a:xfrm>
              <a:off x="5057" y="2140"/>
              <a:ext cx="7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sp>
          <p:nvSpPr>
            <p:cNvPr id="27656" name="Rectangle 40"/>
            <p:cNvSpPr>
              <a:spLocks noChangeArrowheads="1"/>
            </p:cNvSpPr>
            <p:nvPr/>
          </p:nvSpPr>
          <p:spPr bwMode="auto">
            <a:xfrm>
              <a:off x="5045" y="2969"/>
              <a:ext cx="7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grpSp>
          <p:nvGrpSpPr>
            <p:cNvPr id="27657" name="Group 81"/>
            <p:cNvGrpSpPr/>
            <p:nvPr/>
          </p:nvGrpSpPr>
          <p:grpSpPr bwMode="auto">
            <a:xfrm>
              <a:off x="3453" y="1752"/>
              <a:ext cx="1967" cy="2394"/>
              <a:chOff x="3446" y="1752"/>
              <a:chExt cx="1967" cy="2394"/>
            </a:xfrm>
          </p:grpSpPr>
          <p:sp>
            <p:nvSpPr>
              <p:cNvPr id="27658" name="Rectangle 42"/>
              <p:cNvSpPr>
                <a:spLocks noChangeArrowheads="1"/>
              </p:cNvSpPr>
              <p:nvPr/>
            </p:nvSpPr>
            <p:spPr bwMode="auto">
              <a:xfrm>
                <a:off x="3946" y="2118"/>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59" name="Rectangle 43"/>
              <p:cNvSpPr>
                <a:spLocks noChangeArrowheads="1"/>
              </p:cNvSpPr>
              <p:nvPr/>
            </p:nvSpPr>
            <p:spPr bwMode="auto">
              <a:xfrm>
                <a:off x="5045" y="2550"/>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2002H</a:t>
                </a:r>
                <a:endParaRPr lang="en-US" altLang="zh-CN" sz="1600" b="1"/>
              </a:p>
            </p:txBody>
          </p:sp>
          <p:sp>
            <p:nvSpPr>
              <p:cNvPr id="27660" name="Rectangle 44"/>
              <p:cNvSpPr>
                <a:spLocks noChangeArrowheads="1"/>
              </p:cNvSpPr>
              <p:nvPr/>
            </p:nvSpPr>
            <p:spPr bwMode="auto">
              <a:xfrm>
                <a:off x="5045" y="3157"/>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2005H</a:t>
                </a:r>
                <a:endParaRPr lang="en-US" altLang="zh-CN" sz="1600" b="1"/>
              </a:p>
            </p:txBody>
          </p:sp>
          <p:sp>
            <p:nvSpPr>
              <p:cNvPr id="27661" name="Rectangle 45"/>
              <p:cNvSpPr>
                <a:spLocks noChangeArrowheads="1"/>
              </p:cNvSpPr>
              <p:nvPr/>
            </p:nvSpPr>
            <p:spPr bwMode="auto">
              <a:xfrm>
                <a:off x="5045" y="3548"/>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2007H</a:t>
                </a:r>
                <a:endParaRPr lang="en-US" altLang="zh-CN" sz="1600" b="1"/>
              </a:p>
            </p:txBody>
          </p:sp>
          <p:sp>
            <p:nvSpPr>
              <p:cNvPr id="27662" name="Rectangle 46"/>
              <p:cNvSpPr>
                <a:spLocks noChangeArrowheads="1"/>
              </p:cNvSpPr>
              <p:nvPr/>
            </p:nvSpPr>
            <p:spPr bwMode="auto">
              <a:xfrm>
                <a:off x="5045" y="3352"/>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2006H</a:t>
                </a:r>
                <a:endParaRPr lang="en-US" altLang="zh-CN" sz="1600" b="1"/>
              </a:p>
            </p:txBody>
          </p:sp>
          <p:sp>
            <p:nvSpPr>
              <p:cNvPr id="27663" name="Rectangle 47"/>
              <p:cNvSpPr>
                <a:spLocks noChangeArrowheads="1"/>
              </p:cNvSpPr>
              <p:nvPr/>
            </p:nvSpPr>
            <p:spPr bwMode="auto">
              <a:xfrm>
                <a:off x="5045" y="2750"/>
                <a:ext cx="35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2003H</a:t>
                </a:r>
                <a:endParaRPr lang="en-US" altLang="zh-CN" sz="1600" b="1"/>
              </a:p>
            </p:txBody>
          </p:sp>
          <p:sp>
            <p:nvSpPr>
              <p:cNvPr id="27664" name="Rectangle 48"/>
              <p:cNvSpPr>
                <a:spLocks noChangeArrowheads="1"/>
              </p:cNvSpPr>
              <p:nvPr/>
            </p:nvSpPr>
            <p:spPr bwMode="auto">
              <a:xfrm>
                <a:off x="5045" y="2341"/>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2001H</a:t>
                </a:r>
                <a:endParaRPr lang="en-US" altLang="zh-CN" sz="1600" b="1"/>
              </a:p>
            </p:txBody>
          </p:sp>
          <p:sp>
            <p:nvSpPr>
              <p:cNvPr id="27665" name="Rectangle 49"/>
              <p:cNvSpPr>
                <a:spLocks noChangeArrowheads="1"/>
              </p:cNvSpPr>
              <p:nvPr/>
            </p:nvSpPr>
            <p:spPr bwMode="auto">
              <a:xfrm>
                <a:off x="3446" y="21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grpSp>
            <p:nvGrpSpPr>
              <p:cNvPr id="27666" name="Group 50"/>
              <p:cNvGrpSpPr/>
              <p:nvPr/>
            </p:nvGrpSpPr>
            <p:grpSpPr bwMode="auto">
              <a:xfrm>
                <a:off x="3946" y="2118"/>
                <a:ext cx="996" cy="398"/>
                <a:chOff x="2019" y="1848"/>
                <a:chExt cx="996" cy="398"/>
              </a:xfrm>
            </p:grpSpPr>
            <p:sp>
              <p:nvSpPr>
                <p:cNvPr id="27694" name="Rectangle 51"/>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95" name="Line 52"/>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6" name="Line 53"/>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667" name="Text Box 54"/>
              <p:cNvSpPr txBox="1">
                <a:spLocks noChangeArrowheads="1"/>
              </p:cNvSpPr>
              <p:nvPr/>
            </p:nvSpPr>
            <p:spPr bwMode="auto">
              <a:xfrm>
                <a:off x="3991" y="1752"/>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grpSp>
            <p:nvGrpSpPr>
              <p:cNvPr id="27668" name="Group 55"/>
              <p:cNvGrpSpPr/>
              <p:nvPr/>
            </p:nvGrpSpPr>
            <p:grpSpPr bwMode="auto">
              <a:xfrm>
                <a:off x="3945" y="2521"/>
                <a:ext cx="996" cy="398"/>
                <a:chOff x="2019" y="1848"/>
                <a:chExt cx="996" cy="398"/>
              </a:xfrm>
            </p:grpSpPr>
            <p:sp>
              <p:nvSpPr>
                <p:cNvPr id="27691" name="Rectangle 56"/>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92" name="Line 57"/>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3" name="Line 58"/>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669" name="Group 59"/>
              <p:cNvGrpSpPr/>
              <p:nvPr/>
            </p:nvGrpSpPr>
            <p:grpSpPr bwMode="auto">
              <a:xfrm>
                <a:off x="3945" y="2929"/>
                <a:ext cx="996" cy="398"/>
                <a:chOff x="2019" y="1848"/>
                <a:chExt cx="996" cy="398"/>
              </a:xfrm>
            </p:grpSpPr>
            <p:sp>
              <p:nvSpPr>
                <p:cNvPr id="27688" name="Rectangle 60"/>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89" name="Line 61"/>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0" name="Line 62"/>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670" name="Group 63"/>
              <p:cNvGrpSpPr/>
              <p:nvPr/>
            </p:nvGrpSpPr>
            <p:grpSpPr bwMode="auto">
              <a:xfrm>
                <a:off x="3945" y="3337"/>
                <a:ext cx="996" cy="398"/>
                <a:chOff x="2019" y="1848"/>
                <a:chExt cx="996" cy="398"/>
              </a:xfrm>
            </p:grpSpPr>
            <p:sp>
              <p:nvSpPr>
                <p:cNvPr id="27685" name="Rectangle 64"/>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86" name="Line 65"/>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7" name="Line 66"/>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671" name="Rectangle 67"/>
              <p:cNvSpPr>
                <a:spLocks noChangeArrowheads="1"/>
              </p:cNvSpPr>
              <p:nvPr/>
            </p:nvSpPr>
            <p:spPr bwMode="auto">
              <a:xfrm>
                <a:off x="3446" y="2523"/>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27672" name="Rectangle 68"/>
              <p:cNvSpPr>
                <a:spLocks noChangeArrowheads="1"/>
              </p:cNvSpPr>
              <p:nvPr/>
            </p:nvSpPr>
            <p:spPr bwMode="auto">
              <a:xfrm>
                <a:off x="3456" y="29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27673" name="Rectangle 69"/>
              <p:cNvSpPr>
                <a:spLocks noChangeArrowheads="1"/>
              </p:cNvSpPr>
              <p:nvPr/>
            </p:nvSpPr>
            <p:spPr bwMode="auto">
              <a:xfrm>
                <a:off x="3446" y="3384"/>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sp>
            <p:nvSpPr>
              <p:cNvPr id="214086" name="Text Box 70"/>
              <p:cNvSpPr txBox="1">
                <a:spLocks noChangeArrowheads="1"/>
              </p:cNvSpPr>
              <p:nvPr/>
            </p:nvSpPr>
            <p:spPr bwMode="auto">
              <a:xfrm>
                <a:off x="4263" y="2160"/>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65</a:t>
                </a:r>
              </a:p>
            </p:txBody>
          </p:sp>
          <p:sp>
            <p:nvSpPr>
              <p:cNvPr id="214087" name="Text Box 71"/>
              <p:cNvSpPr txBox="1">
                <a:spLocks noChangeArrowheads="1"/>
              </p:cNvSpPr>
              <p:nvPr/>
            </p:nvSpPr>
            <p:spPr bwMode="auto">
              <a:xfrm>
                <a:off x="4263" y="2569"/>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78</a:t>
                </a:r>
              </a:p>
            </p:txBody>
          </p:sp>
          <p:sp>
            <p:nvSpPr>
              <p:cNvPr id="214088" name="Text Box 72"/>
              <p:cNvSpPr txBox="1">
                <a:spLocks noChangeArrowheads="1"/>
              </p:cNvSpPr>
              <p:nvPr/>
            </p:nvSpPr>
            <p:spPr bwMode="auto">
              <a:xfrm>
                <a:off x="4263" y="2931"/>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54</a:t>
                </a:r>
              </a:p>
            </p:txBody>
          </p:sp>
          <p:sp>
            <p:nvSpPr>
              <p:cNvPr id="214089" name="Text Box 73"/>
              <p:cNvSpPr txBox="1">
                <a:spLocks noChangeArrowheads="1"/>
              </p:cNvSpPr>
              <p:nvPr/>
            </p:nvSpPr>
            <p:spPr bwMode="auto">
              <a:xfrm>
                <a:off x="4263" y="3385"/>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91</a:t>
                </a:r>
              </a:p>
            </p:txBody>
          </p:sp>
          <p:grpSp>
            <p:nvGrpSpPr>
              <p:cNvPr id="27678" name="Group 74"/>
              <p:cNvGrpSpPr/>
              <p:nvPr/>
            </p:nvGrpSpPr>
            <p:grpSpPr bwMode="auto">
              <a:xfrm>
                <a:off x="3943" y="3748"/>
                <a:ext cx="996" cy="398"/>
                <a:chOff x="2019" y="1848"/>
                <a:chExt cx="996" cy="398"/>
              </a:xfrm>
            </p:grpSpPr>
            <p:sp>
              <p:nvSpPr>
                <p:cNvPr id="27682" name="Rectangle 75"/>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83" name="Line 76"/>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4" name="Line 77"/>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14094" name="Text Box 78"/>
              <p:cNvSpPr txBox="1">
                <a:spLocks noChangeArrowheads="1"/>
              </p:cNvSpPr>
              <p:nvPr/>
            </p:nvSpPr>
            <p:spPr bwMode="auto">
              <a:xfrm>
                <a:off x="4241" y="3793"/>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800" b="1">
                    <a:solidFill>
                      <a:srgbClr val="FF0000"/>
                    </a:solidFill>
                  </a:rPr>
                  <a:t>？</a:t>
                </a:r>
              </a:p>
            </p:txBody>
          </p:sp>
          <p:sp>
            <p:nvSpPr>
              <p:cNvPr id="27680" name="Rectangle 79"/>
              <p:cNvSpPr>
                <a:spLocks noChangeArrowheads="1"/>
              </p:cNvSpPr>
              <p:nvPr/>
            </p:nvSpPr>
            <p:spPr bwMode="auto">
              <a:xfrm>
                <a:off x="5057" y="3956"/>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2009H</a:t>
                </a:r>
                <a:endParaRPr lang="en-US" altLang="zh-CN" sz="1600" b="1"/>
              </a:p>
            </p:txBody>
          </p:sp>
          <p:sp>
            <p:nvSpPr>
              <p:cNvPr id="27681" name="Rectangle 80"/>
              <p:cNvSpPr>
                <a:spLocks noChangeArrowheads="1"/>
              </p:cNvSpPr>
              <p:nvPr/>
            </p:nvSpPr>
            <p:spPr bwMode="auto">
              <a:xfrm>
                <a:off x="5057" y="3760"/>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2008H</a:t>
                </a:r>
                <a:endParaRPr lang="en-US" altLang="zh-CN" sz="1600" b="1"/>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4053"/>
                                        </p:tgtEl>
                                        <p:attrNameLst>
                                          <p:attrName>style.visibility</p:attrName>
                                        </p:attrNameLst>
                                      </p:cBhvr>
                                      <p:to>
                                        <p:strVal val="visible"/>
                                      </p:to>
                                    </p:set>
                                    <p:animEffect transition="in" filter="dissolve">
                                      <p:cBhvr>
                                        <p:cTn id="7" dur="500"/>
                                        <p:tgtEl>
                                          <p:spTgt spid="2140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4098"/>
                                        </p:tgtEl>
                                        <p:attrNameLst>
                                          <p:attrName>style.visibility</p:attrName>
                                        </p:attrNameLst>
                                      </p:cBhvr>
                                      <p:to>
                                        <p:strVal val="visible"/>
                                      </p:to>
                                    </p:set>
                                    <p:animEffect transition="in" filter="dissolve">
                                      <p:cBhvr>
                                        <p:cTn id="12" dur="500"/>
                                        <p:tgtEl>
                                          <p:spTgt spid="21409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1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A1E3432-4B27-4F1C-8A4E-E9798B1E1C30}" type="slidenum">
              <a:rPr lang="zh-CN" altLang="en-US" sz="1400" smtClean="0"/>
              <a:t>28</a:t>
            </a:fld>
            <a:endParaRPr lang="en-US" altLang="zh-CN" sz="1400"/>
          </a:p>
        </p:txBody>
      </p:sp>
      <p:sp>
        <p:nvSpPr>
          <p:cNvPr id="28675" name="Rectangle 2"/>
          <p:cNvSpPr>
            <a:spLocks noGrp="1" noChangeArrowheads="1"/>
          </p:cNvSpPr>
          <p:nvPr>
            <p:ph type="title"/>
          </p:nvPr>
        </p:nvSpPr>
        <p:spPr/>
        <p:txBody>
          <a:bodyPr/>
          <a:lstStyle/>
          <a:p>
            <a:pPr eaLnBrk="1" hangingPunct="1"/>
            <a:r>
              <a:rPr lang="en-US" altLang="zh-CN" b="1" dirty="0"/>
              <a:t>7.3.3</a:t>
            </a:r>
            <a:r>
              <a:rPr lang="zh-CN" altLang="en-US" b="1" dirty="0"/>
              <a:t> </a:t>
            </a:r>
            <a:r>
              <a:rPr lang="zh-CN" altLang="en-US" b="1" u="sng" dirty="0"/>
              <a:t>数组的逐元素操作</a:t>
            </a:r>
          </a:p>
        </p:txBody>
      </p:sp>
      <p:sp>
        <p:nvSpPr>
          <p:cNvPr id="27652" name="Text Box 4"/>
          <p:cNvSpPr>
            <a:spLocks noGrp="1" noChangeArrowheads="1"/>
          </p:cNvSpPr>
          <p:nvPr>
            <p:ph type="body" idx="1"/>
          </p:nvPr>
        </p:nvSpPr>
        <p:spPr>
          <a:noFill/>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buFontTx/>
              <a:buNone/>
            </a:pPr>
            <a:r>
              <a:rPr lang="zh-CN" altLang="en-US" sz="2600" b="1" dirty="0"/>
              <a:t>例</a:t>
            </a:r>
            <a:r>
              <a:rPr lang="en-US" altLang="zh-CN" sz="2600" b="1" dirty="0"/>
              <a:t>3.  40</a:t>
            </a:r>
            <a:r>
              <a:rPr lang="zh-CN" altLang="en-US" sz="2600" b="1" dirty="0"/>
              <a:t>位学生为餐厅打分，分数分为</a:t>
            </a:r>
            <a:r>
              <a:rPr lang="en-US" altLang="zh-CN" sz="2600" b="1" dirty="0"/>
              <a:t>1~10</a:t>
            </a:r>
            <a:r>
              <a:rPr lang="zh-CN" altLang="en-US" sz="2600" b="1" dirty="0"/>
              <a:t>的</a:t>
            </a:r>
            <a:r>
              <a:rPr lang="en-US" altLang="zh-CN" sz="2600" b="1" dirty="0"/>
              <a:t>10</a:t>
            </a:r>
            <a:r>
              <a:rPr lang="zh-CN" altLang="en-US" sz="2600" b="1" dirty="0"/>
              <a:t>个等级，要求统计出各个分值的打分人数；</a:t>
            </a:r>
          </a:p>
          <a:p>
            <a:pPr eaLnBrk="1" hangingPunct="1">
              <a:lnSpc>
                <a:spcPct val="90000"/>
              </a:lnSpc>
              <a:spcBef>
                <a:spcPct val="50000"/>
              </a:spcBef>
            </a:pPr>
            <a:r>
              <a:rPr lang="zh-CN" altLang="en-US" sz="2600" b="1" dirty="0"/>
              <a:t>分析：</a:t>
            </a:r>
          </a:p>
          <a:p>
            <a:pPr lvl="1" eaLnBrk="1" hangingPunct="1">
              <a:lnSpc>
                <a:spcPct val="90000"/>
              </a:lnSpc>
              <a:spcBef>
                <a:spcPct val="50000"/>
              </a:spcBef>
            </a:pPr>
            <a:r>
              <a:rPr lang="en-US" altLang="zh-CN" sz="2600" b="1" dirty="0"/>
              <a:t>40</a:t>
            </a:r>
            <a:r>
              <a:rPr lang="zh-CN" altLang="en-US" sz="2600" b="1" dirty="0"/>
              <a:t>个学生的打分分值构成了一个线性表，可以用一个长为</a:t>
            </a:r>
            <a:r>
              <a:rPr lang="en-US" altLang="zh-CN" sz="2600" b="1" dirty="0"/>
              <a:t>40</a:t>
            </a:r>
            <a:r>
              <a:rPr lang="zh-CN" altLang="en-US" sz="2600" b="1" dirty="0"/>
              <a:t>的整型数组来存放；</a:t>
            </a:r>
          </a:p>
          <a:p>
            <a:pPr marL="457200" lvl="1" indent="0" eaLnBrk="1" hangingPunct="1">
              <a:lnSpc>
                <a:spcPct val="90000"/>
              </a:lnSpc>
              <a:spcBef>
                <a:spcPct val="50000"/>
              </a:spcBef>
              <a:buNone/>
            </a:pPr>
            <a:r>
              <a:rPr lang="zh-CN" altLang="en-US" sz="2600" b="1" dirty="0">
                <a:solidFill>
                  <a:srgbClr val="003399"/>
                </a:solidFill>
                <a:sym typeface="+mn-ea"/>
              </a:rPr>
              <a:t>    int response[</a:t>
            </a:r>
            <a:r>
              <a:rPr lang="en-US" altLang="zh-CN" sz="2600" b="1" dirty="0">
                <a:solidFill>
                  <a:srgbClr val="003399"/>
                </a:solidFill>
                <a:sym typeface="+mn-ea"/>
              </a:rPr>
              <a:t>40</a:t>
            </a:r>
            <a:r>
              <a:rPr lang="zh-CN" altLang="en-US" sz="2600" b="1" dirty="0">
                <a:solidFill>
                  <a:srgbClr val="003399"/>
                </a:solidFill>
                <a:sym typeface="+mn-ea"/>
              </a:rPr>
              <a:t>]</a:t>
            </a:r>
          </a:p>
          <a:p>
            <a:pPr lvl="1" eaLnBrk="1" hangingPunct="1">
              <a:lnSpc>
                <a:spcPct val="90000"/>
              </a:lnSpc>
              <a:spcBef>
                <a:spcPct val="50000"/>
              </a:spcBef>
            </a:pPr>
            <a:r>
              <a:rPr lang="zh-CN" altLang="en-US" sz="2600" b="1" dirty="0"/>
              <a:t>假设</a:t>
            </a:r>
            <a:r>
              <a:rPr lang="en-US" altLang="zh-CN" sz="2600" b="1" dirty="0" err="1"/>
              <a:t>a</a:t>
            </a:r>
            <a:r>
              <a:rPr lang="en-US" altLang="zh-CN" sz="2600" b="1" baseline="-25000" dirty="0" err="1"/>
              <a:t>i</a:t>
            </a:r>
            <a:r>
              <a:rPr lang="zh-CN" altLang="en-US" sz="2600" b="1" dirty="0"/>
              <a:t>代表分值为</a:t>
            </a:r>
            <a:r>
              <a:rPr lang="en-US" altLang="zh-CN" sz="2600" b="1" dirty="0" err="1"/>
              <a:t>i</a:t>
            </a:r>
            <a:r>
              <a:rPr lang="zh-CN" altLang="en-US" sz="2600" b="1" dirty="0"/>
              <a:t>的票数，则</a:t>
            </a:r>
            <a:r>
              <a:rPr lang="en-US" altLang="zh-CN" sz="2600" b="1" dirty="0"/>
              <a:t>(a</a:t>
            </a:r>
            <a:r>
              <a:rPr lang="en-US" altLang="zh-CN" sz="2600" b="1" baseline="-25000" dirty="0"/>
              <a:t>1</a:t>
            </a:r>
            <a:r>
              <a:rPr lang="en-US" altLang="zh-CN" sz="2600" b="1" dirty="0"/>
              <a:t>,a</a:t>
            </a:r>
            <a:r>
              <a:rPr lang="en-US" altLang="zh-CN" sz="2600" b="1" baseline="-25000" dirty="0"/>
              <a:t>2</a:t>
            </a:r>
            <a:r>
              <a:rPr lang="en-US" altLang="zh-CN" sz="2600" b="1" dirty="0"/>
              <a:t>,</a:t>
            </a:r>
            <a:r>
              <a:rPr lang="en-US" altLang="zh-CN" sz="2600" b="1" dirty="0">
                <a:latin typeface="宋体" pitchFamily="2" charset="-122"/>
              </a:rPr>
              <a:t>…</a:t>
            </a:r>
            <a:r>
              <a:rPr lang="en-US" altLang="zh-CN" sz="2600" b="1" dirty="0"/>
              <a:t>,a</a:t>
            </a:r>
            <a:r>
              <a:rPr lang="en-US" altLang="zh-CN" sz="2600" b="1" baseline="-25000" dirty="0"/>
              <a:t>10</a:t>
            </a:r>
            <a:r>
              <a:rPr lang="en-US" altLang="zh-CN" sz="2600" b="1" dirty="0"/>
              <a:t>)</a:t>
            </a:r>
            <a:r>
              <a:rPr lang="zh-CN" altLang="en-US" sz="2600" b="1" dirty="0"/>
              <a:t>构成一个线性表，可以用一个长度为</a:t>
            </a:r>
            <a:r>
              <a:rPr lang="en-US" altLang="zh-CN" sz="2600" b="1" dirty="0"/>
              <a:t>10</a:t>
            </a:r>
            <a:r>
              <a:rPr lang="zh-CN" altLang="en-US" sz="2600" b="1" dirty="0"/>
              <a:t>的整型数组来存放。</a:t>
            </a:r>
            <a:r>
              <a:rPr lang="zh-CN" altLang="en-US" b="1" dirty="0">
                <a:solidFill>
                  <a:srgbClr val="003399"/>
                </a:solidFill>
                <a:sym typeface="+mn-ea"/>
              </a:rPr>
              <a:t>int frequency</a:t>
            </a:r>
            <a:r>
              <a:rPr lang="en-US" altLang="zh-CN" b="1" dirty="0">
                <a:solidFill>
                  <a:srgbClr val="003399"/>
                </a:solidFill>
                <a:sym typeface="+mn-ea"/>
              </a:rPr>
              <a:t>[10]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animEffect transition="in" filter="barn(inVertical)">
                                      <p:cBhvr>
                                        <p:cTn id="7" dur="500"/>
                                        <p:tgtEl>
                                          <p:spTgt spid="27652">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7652">
                                            <p:txEl>
                                              <p:pRg st="3" end="3"/>
                                            </p:txEl>
                                          </p:spTgt>
                                        </p:tgtEl>
                                        <p:attrNameLst>
                                          <p:attrName>style.visibility</p:attrName>
                                        </p:attrNameLst>
                                      </p:cBhvr>
                                      <p:to>
                                        <p:strVal val="visible"/>
                                      </p:to>
                                    </p:set>
                                    <p:animEffect transition="in" filter="barn(inVertical)">
                                      <p:cBhvr>
                                        <p:cTn id="10" dur="500"/>
                                        <p:tgtEl>
                                          <p:spTgt spid="27652">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7652">
                                            <p:txEl>
                                              <p:pRg st="3" end="3"/>
                                            </p:txEl>
                                          </p:spTgt>
                                        </p:tgtEl>
                                        <p:attrNameLst>
                                          <p:attrName>style.visibility</p:attrName>
                                        </p:attrNameLst>
                                      </p:cBhvr>
                                      <p:to>
                                        <p:strVal val="visible"/>
                                      </p:to>
                                    </p:set>
                                    <p:animEffect transition="in" filter="barn(inVertical)">
                                      <p:cBhvr>
                                        <p:cTn id="13" dur="500"/>
                                        <p:tgtEl>
                                          <p:spTgt spid="27652">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7652">
                                            <p:txEl>
                                              <p:pRg st="4" end="4"/>
                                            </p:txEl>
                                          </p:spTgt>
                                        </p:tgtEl>
                                        <p:attrNameLst>
                                          <p:attrName>style.visibility</p:attrName>
                                        </p:attrNameLst>
                                      </p:cBhvr>
                                      <p:to>
                                        <p:strVal val="visible"/>
                                      </p:to>
                                    </p:set>
                                    <p:animEffect transition="in" filter="barn(inVertical)">
                                      <p:cBhvr>
                                        <p:cTn id="16" dur="500"/>
                                        <p:tgtEl>
                                          <p:spTgt spid="276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dirty="0"/>
              <a:t>#include &lt;stdio.h&gt;</a:t>
            </a:r>
          </a:p>
          <a:p>
            <a:pPr marL="0" indent="0">
              <a:buNone/>
            </a:pPr>
            <a:r>
              <a:rPr lang="zh-CN" altLang="en-US" sz="2200" b="1" dirty="0"/>
              <a:t>#define RESPONSE_SIZE </a:t>
            </a:r>
            <a:r>
              <a:rPr lang="en-US" altLang="zh-CN" sz="2200" b="1" dirty="0"/>
              <a:t>40</a:t>
            </a:r>
          </a:p>
          <a:p>
            <a:pPr marL="0" indent="0">
              <a:buNone/>
            </a:pPr>
            <a:r>
              <a:rPr lang="zh-CN" altLang="en-US" sz="2200" b="1" dirty="0"/>
              <a:t>#define FREQUENCY_SIZE 11 </a:t>
            </a:r>
          </a:p>
          <a:p>
            <a:pPr marL="0" indent="0">
              <a:buNone/>
            </a:pPr>
            <a:r>
              <a:rPr lang="zh-CN" altLang="en-US" sz="2200" b="1" dirty="0"/>
              <a:t>int main(void)</a:t>
            </a:r>
          </a:p>
          <a:p>
            <a:pPr marL="0" indent="0">
              <a:buNone/>
            </a:pPr>
            <a:r>
              <a:rPr lang="zh-CN" altLang="en-US" sz="2200" b="1" dirty="0"/>
              <a:t>{ </a:t>
            </a:r>
          </a:p>
          <a:p>
            <a:pPr marL="0" indent="0">
              <a:buNone/>
            </a:pPr>
            <a:r>
              <a:rPr lang="zh-CN" altLang="en-US" sz="2200" b="1" dirty="0"/>
              <a:t>   int response[RESPONSE_SIZE]; </a:t>
            </a:r>
            <a:r>
              <a:rPr lang="en-US" altLang="zh-CN" sz="2200" b="1" dirty="0">
                <a:solidFill>
                  <a:srgbClr val="003399"/>
                </a:solidFill>
              </a:rPr>
              <a:t>//</a:t>
            </a:r>
            <a:r>
              <a:rPr lang="zh-CN" altLang="en-US" sz="2200" b="1" dirty="0">
                <a:solidFill>
                  <a:srgbClr val="003399"/>
                </a:solidFill>
              </a:rPr>
              <a:t>存放学生评分</a:t>
            </a:r>
          </a:p>
          <a:p>
            <a:pPr marL="0" lvl="1" indent="0">
              <a:buNone/>
            </a:pPr>
            <a:r>
              <a:rPr lang="zh-CN" altLang="en-US" sz="2200" b="1" dirty="0"/>
              <a:t>   int frequency[FREQUENCY_SIZE]={0};</a:t>
            </a:r>
            <a:r>
              <a:rPr lang="en-US" altLang="zh-CN" sz="2200" b="1" dirty="0"/>
              <a:t>/*</a:t>
            </a:r>
            <a:r>
              <a:rPr lang="zh-CN" altLang="en-US" sz="2200" b="1" dirty="0">
                <a:solidFill>
                  <a:srgbClr val="003399"/>
                </a:solidFill>
                <a:sym typeface="+mn-ea"/>
              </a:rPr>
              <a:t>存放1～10之间各</a:t>
            </a:r>
            <a:r>
              <a:rPr lang="en-US" altLang="zh-CN" sz="2200" b="1" dirty="0">
                <a:solidFill>
                  <a:srgbClr val="003399"/>
                </a:solidFill>
                <a:sym typeface="+mn-ea"/>
              </a:rPr>
              <a:t>	    			</a:t>
            </a:r>
            <a:r>
              <a:rPr lang="zh-CN" altLang="en-US" sz="2200" b="1" dirty="0">
                <a:solidFill>
                  <a:srgbClr val="003399"/>
                </a:solidFill>
                <a:sym typeface="+mn-ea"/>
              </a:rPr>
              <a:t>种等级分值的统计票数</a:t>
            </a:r>
            <a:r>
              <a:rPr lang="en-US" altLang="zh-CN" sz="2200" b="1" dirty="0">
                <a:solidFill>
                  <a:srgbClr val="003399"/>
                </a:solidFill>
                <a:sym typeface="+mn-ea"/>
              </a:rPr>
              <a:t>*/</a:t>
            </a:r>
            <a:endParaRPr lang="zh-CN" altLang="en-US" sz="2200" b="1" dirty="0">
              <a:solidFill>
                <a:srgbClr val="003399"/>
              </a:solidFill>
              <a:sym typeface="+mn-ea"/>
            </a:endParaRPr>
          </a:p>
          <a:p>
            <a:pPr marL="0" indent="0">
              <a:buNone/>
            </a:pPr>
            <a:r>
              <a:rPr lang="zh-CN" altLang="en-US" sz="2200" b="1" dirty="0"/>
              <a:t>   int answer,rating;</a:t>
            </a:r>
          </a:p>
          <a:p>
            <a:pPr marL="0" indent="0">
              <a:buNone/>
            </a:pPr>
            <a:r>
              <a:rPr lang="zh-CN" altLang="en-US" sz="2200" b="1" dirty="0"/>
              <a:t>   </a:t>
            </a:r>
          </a:p>
          <a:p>
            <a:pPr marL="0" indent="0">
              <a:buNone/>
            </a:pPr>
            <a:r>
              <a:rPr lang="zh-CN" altLang="en-US" sz="2200" b="1" dirty="0"/>
              <a:t>   for(answer=0;answer&lt;RESPONSE_SIZE;answer++)</a:t>
            </a:r>
          </a:p>
          <a:p>
            <a:pPr marL="0" indent="0">
              <a:buNone/>
            </a:pPr>
            <a:r>
              <a:rPr lang="zh-CN" altLang="en-US" sz="2200" b="1" dirty="0"/>
              <a:t>       </a:t>
            </a:r>
            <a:r>
              <a:rPr lang="en-US" altLang="zh-CN" sz="2200" b="1" dirty="0" err="1"/>
              <a:t>scanf</a:t>
            </a:r>
            <a:r>
              <a:rPr lang="zh-CN" altLang="en-US" sz="2200" b="1" dirty="0"/>
              <a:t>("%d",&amp;response[answer]);/</a:t>
            </a:r>
            <a:r>
              <a:rPr lang="zh-CN" altLang="en-US" sz="2200" b="1" dirty="0">
                <a:solidFill>
                  <a:srgbClr val="003399"/>
                </a:solidFill>
              </a:rPr>
              <a:t>/读取打分 </a:t>
            </a:r>
          </a:p>
          <a:p>
            <a:pPr marL="0" indent="0">
              <a:buNone/>
            </a:pPr>
            <a:r>
              <a:rPr lang="zh-CN" altLang="en-US" sz="2200" b="1" dirty="0"/>
              <a:t>    </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29</a:t>
            </a:fld>
            <a:endParaRPr lang="en-US" altLang="zh-CN"/>
          </a:p>
        </p:txBody>
      </p:sp>
      <p:sp>
        <p:nvSpPr>
          <p:cNvPr id="22532" name="Rectangle 8"/>
          <p:cNvSpPr>
            <a:spLocks noGrp="1" noChangeArrowheads="1"/>
          </p:cNvSpPr>
          <p:nvPr>
            <p:ph type="title"/>
          </p:nvPr>
        </p:nvSpPr>
        <p:spPr>
          <a:noFill/>
        </p:spPr>
        <p:txBody>
          <a:bodyPr/>
          <a:lstStyle/>
          <a:p>
            <a:pPr eaLnBrk="1" hangingPunct="1"/>
            <a:r>
              <a:rPr lang="en-US" altLang="zh-CN" b="1" dirty="0"/>
              <a:t>7.3.3</a:t>
            </a:r>
            <a:r>
              <a:rPr lang="zh-CN" altLang="en-US" b="1" dirty="0"/>
              <a:t> </a:t>
            </a:r>
            <a:r>
              <a:rPr lang="zh-CN" altLang="en-US" b="1" u="sng" dirty="0"/>
              <a:t>数组的逐元素操作</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5447E0C7-0EAA-4105-B9CF-922E6A5940F3}" type="slidenum">
              <a:rPr lang="zh-CN" altLang="en-US" sz="1400" smtClean="0"/>
              <a:t>3</a:t>
            </a:fld>
            <a:endParaRPr lang="en-US" altLang="zh-CN" sz="1400"/>
          </a:p>
        </p:txBody>
      </p:sp>
      <p:sp>
        <p:nvSpPr>
          <p:cNvPr id="4099" name="Rectangle 3"/>
          <p:cNvSpPr>
            <a:spLocks noGrp="1" noChangeArrowheads="1"/>
          </p:cNvSpPr>
          <p:nvPr>
            <p:ph type="body" idx="1"/>
          </p:nvPr>
        </p:nvSpPr>
        <p:spPr>
          <a:xfrm>
            <a:off x="838200" y="1371600"/>
            <a:ext cx="7772400" cy="4953000"/>
          </a:xfrm>
        </p:spPr>
        <p:txBody>
          <a:bodyPr/>
          <a:lstStyle/>
          <a:p>
            <a:pPr marL="533400" indent="-533400" algn="just" eaLnBrk="1" hangingPunct="1">
              <a:buFontTx/>
              <a:buNone/>
            </a:pPr>
            <a:r>
              <a:rPr lang="zh-CN" altLang="en-US" b="1" dirty="0"/>
              <a:t>1．高级语言的基本能力</a:t>
            </a:r>
          </a:p>
          <a:p>
            <a:pPr marL="990600" lvl="1" indent="-533400" algn="just" eaLnBrk="1" hangingPunct="1">
              <a:buFontTx/>
              <a:buNone/>
            </a:pPr>
            <a:r>
              <a:rPr lang="zh-CN" altLang="en-US" b="1" dirty="0"/>
              <a:t>－ 简单数据类型（整型/实型/字符型）</a:t>
            </a:r>
          </a:p>
          <a:p>
            <a:pPr marL="990600" lvl="1" indent="-533400" algn="just" eaLnBrk="1" hangingPunct="1">
              <a:buFontTx/>
              <a:buNone/>
            </a:pPr>
            <a:r>
              <a:rPr lang="zh-CN" altLang="en-US" b="1" dirty="0"/>
              <a:t>－ 程序控制结构（顺序/分支/循环、子程序调用）</a:t>
            </a:r>
          </a:p>
          <a:p>
            <a:pPr marL="533400" indent="-533400" algn="just" eaLnBrk="1" hangingPunct="1">
              <a:buFontTx/>
              <a:buNone/>
            </a:pPr>
            <a:r>
              <a:rPr lang="zh-CN" altLang="en-US" b="1" dirty="0"/>
              <a:t>2．算法与算法设计的基本方法</a:t>
            </a:r>
          </a:p>
          <a:p>
            <a:pPr marL="533400" indent="-533400" algn="just" eaLnBrk="1" hangingPunct="1">
              <a:buFontTx/>
              <a:buNone/>
            </a:pPr>
            <a:r>
              <a:rPr lang="zh-CN" altLang="en-US" b="1" dirty="0"/>
              <a:t>	－ 算法是求解问题的基本思路和步骤。</a:t>
            </a:r>
          </a:p>
          <a:p>
            <a:pPr marL="990600" lvl="1" indent="-533400" algn="just" eaLnBrk="1" hangingPunct="1">
              <a:buFont typeface="Monotype Sorts" charset="2"/>
              <a:buNone/>
            </a:pPr>
            <a:r>
              <a:rPr lang="zh-CN" altLang="en-US" b="1" dirty="0"/>
              <a:t> － 采用自顶向下/逐步求精的算法设计方法。</a:t>
            </a:r>
          </a:p>
          <a:p>
            <a:pPr marL="533400" indent="-533400" eaLnBrk="1" hangingPunct="1">
              <a:buFontTx/>
              <a:buNone/>
            </a:pPr>
            <a:r>
              <a:rPr lang="en-US" altLang="zh-CN" b="1" dirty="0"/>
              <a:t>3</a:t>
            </a:r>
            <a:r>
              <a:rPr lang="zh-CN" altLang="en-US" b="1" dirty="0"/>
              <a:t>．</a:t>
            </a:r>
            <a:r>
              <a:rPr lang="zh-CN" altLang="en-US" b="1" dirty="0">
                <a:solidFill>
                  <a:schemeClr val="accent2"/>
                </a:solidFill>
              </a:rPr>
              <a:t>数据类型</a:t>
            </a:r>
            <a:r>
              <a:rPr lang="en-US" altLang="zh-CN" b="1" dirty="0">
                <a:solidFill>
                  <a:schemeClr val="accent2"/>
                </a:solidFill>
              </a:rPr>
              <a:t>(</a:t>
            </a:r>
            <a:r>
              <a:rPr lang="zh-CN" altLang="en-US" b="1" dirty="0">
                <a:solidFill>
                  <a:schemeClr val="accent2"/>
                </a:solidFill>
              </a:rPr>
              <a:t>数据结构</a:t>
            </a:r>
            <a:r>
              <a:rPr lang="en-US" altLang="zh-CN" b="1" dirty="0">
                <a:solidFill>
                  <a:schemeClr val="accent2"/>
                </a:solidFill>
              </a:rPr>
              <a:t>)</a:t>
            </a:r>
            <a:r>
              <a:rPr lang="zh-CN" altLang="en-US" b="1" dirty="0">
                <a:solidFill>
                  <a:schemeClr val="accent2"/>
                </a:solidFill>
              </a:rPr>
              <a:t>+算法=程序</a:t>
            </a:r>
          </a:p>
          <a:p>
            <a:pPr marL="990600" lvl="1" indent="-533400" algn="just" eaLnBrk="1" hangingPunct="1">
              <a:buFont typeface="Monotype Sorts" charset="2"/>
              <a:buNone/>
            </a:pPr>
            <a:endParaRPr lang="zh-CN" altLang="en-US" b="1" dirty="0"/>
          </a:p>
          <a:p>
            <a:pPr marL="533400" indent="-533400" algn="just" eaLnBrk="1" hangingPunct="1">
              <a:buFont typeface="Monotype Sorts" charset="2"/>
              <a:buAutoNum type="arabicPeriod"/>
            </a:pPr>
            <a:endParaRPr lang="zh-CN" altLang="en-US" b="1" dirty="0"/>
          </a:p>
        </p:txBody>
      </p:sp>
      <p:sp>
        <p:nvSpPr>
          <p:cNvPr id="4100" name="Rectangle 8"/>
          <p:cNvSpPr>
            <a:spLocks noGrp="1" noChangeArrowheads="1"/>
          </p:cNvSpPr>
          <p:nvPr>
            <p:ph type="title"/>
          </p:nvPr>
        </p:nvSpPr>
        <p:spPr>
          <a:noFill/>
        </p:spPr>
        <p:txBody>
          <a:bodyPr/>
          <a:lstStyle/>
          <a:p>
            <a:pPr eaLnBrk="1" hangingPunct="1"/>
            <a:r>
              <a:rPr lang="en-US" altLang="zh-CN" b="1" dirty="0"/>
              <a:t>7.1 </a:t>
            </a:r>
            <a:r>
              <a:rPr lang="zh-CN" altLang="en-US" b="1" dirty="0"/>
              <a:t>总结与回顾</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dirty="0"/>
              <a:t>   for(answer=0;answer&lt;RESPONSE_SIZE;answer++)</a:t>
            </a:r>
          </a:p>
          <a:p>
            <a:pPr marL="0" indent="0">
              <a:buNone/>
            </a:pPr>
            <a:r>
              <a:rPr lang="zh-CN" altLang="en-US" sz="2200" b="1" dirty="0"/>
              <a:t>	       ++frequency[response[answer]];</a:t>
            </a:r>
            <a:r>
              <a:rPr lang="zh-CN" altLang="en-US" sz="2200" b="1" dirty="0">
                <a:solidFill>
                  <a:srgbClr val="003399"/>
                </a:solidFill>
              </a:rPr>
              <a:t>//统计</a:t>
            </a:r>
            <a:r>
              <a:rPr lang="zh-CN" altLang="en-US" sz="2200" b="1" dirty="0"/>
              <a:t> </a:t>
            </a:r>
          </a:p>
          <a:p>
            <a:pPr marL="0" indent="0">
              <a:buNone/>
            </a:pPr>
            <a:endParaRPr lang="zh-CN" altLang="en-US" sz="2200" b="1" dirty="0"/>
          </a:p>
          <a:p>
            <a:pPr marL="0" indent="0">
              <a:buNone/>
            </a:pPr>
            <a:r>
              <a:rPr lang="zh-CN" altLang="en-US" sz="2200" b="1" dirty="0"/>
              <a:t>   for(rating=1;rating&lt;FREQUENCY_SIZE;rating++)</a:t>
            </a:r>
          </a:p>
          <a:p>
            <a:pPr marL="0" indent="0">
              <a:buNone/>
            </a:pPr>
            <a:r>
              <a:rPr lang="zh-CN" altLang="en-US" sz="2200" b="1" dirty="0"/>
              <a:t>      printf("%d-%d\n",rating,frequency[rating]);</a:t>
            </a:r>
            <a:r>
              <a:rPr lang="zh-CN" altLang="en-US" sz="2200" b="1" dirty="0">
                <a:solidFill>
                  <a:srgbClr val="003399"/>
                </a:solidFill>
              </a:rPr>
              <a:t>//输出结果 </a:t>
            </a:r>
          </a:p>
          <a:p>
            <a:pPr marL="0" indent="0">
              <a:buNone/>
            </a:pPr>
            <a:r>
              <a:rPr lang="zh-CN" altLang="en-US" sz="2200" b="1" dirty="0"/>
              <a:t>      </a:t>
            </a:r>
          </a:p>
          <a:p>
            <a:pPr marL="0" indent="0">
              <a:buNone/>
            </a:pPr>
            <a:r>
              <a:rPr lang="zh-CN" altLang="en-US" sz="2200" b="1" dirty="0"/>
              <a:t>   return 0;</a:t>
            </a:r>
          </a:p>
          <a:p>
            <a:pPr marL="0" indent="0">
              <a:buNone/>
            </a:pPr>
            <a:r>
              <a:rPr lang="zh-CN" altLang="en-US" sz="2200" b="1" dirty="0"/>
              <a:t>} </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30</a:t>
            </a:fld>
            <a:endParaRPr lang="en-US" altLang="zh-CN"/>
          </a:p>
        </p:txBody>
      </p:sp>
      <p:sp>
        <p:nvSpPr>
          <p:cNvPr id="22532" name="Rectangle 8"/>
          <p:cNvSpPr>
            <a:spLocks noGrp="1" noChangeArrowheads="1"/>
          </p:cNvSpPr>
          <p:nvPr>
            <p:ph type="title"/>
          </p:nvPr>
        </p:nvSpPr>
        <p:spPr>
          <a:noFill/>
        </p:spPr>
        <p:txBody>
          <a:bodyPr/>
          <a:lstStyle/>
          <a:p>
            <a:pPr eaLnBrk="1" hangingPunct="1"/>
            <a:r>
              <a:rPr lang="en-US" altLang="zh-CN" b="1" dirty="0"/>
              <a:t>7.3.3</a:t>
            </a:r>
            <a:r>
              <a:rPr lang="zh-CN" altLang="en-US" b="1" dirty="0"/>
              <a:t> </a:t>
            </a:r>
            <a:r>
              <a:rPr lang="zh-CN" altLang="en-US" b="1" u="sng" dirty="0"/>
              <a:t>数组的逐元素操作</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7177772-DAB3-4CFE-9B8E-528B23E54C7C}" type="slidenum">
              <a:rPr lang="zh-CN" altLang="en-US" sz="1400" smtClean="0"/>
              <a:t>31</a:t>
            </a:fld>
            <a:endParaRPr lang="en-US" altLang="zh-CN" sz="1400"/>
          </a:p>
        </p:txBody>
      </p:sp>
      <p:sp>
        <p:nvSpPr>
          <p:cNvPr id="93187" name="Rectangle 3"/>
          <p:cNvSpPr>
            <a:spLocks noGrp="1" noChangeArrowheads="1"/>
          </p:cNvSpPr>
          <p:nvPr>
            <p:ph type="body" idx="1"/>
          </p:nvPr>
        </p:nvSpPr>
        <p:spPr>
          <a:xfrm>
            <a:off x="611188" y="1268413"/>
            <a:ext cx="7993062" cy="5029200"/>
          </a:xfrm>
        </p:spPr>
        <p:txBody>
          <a:bodyPr/>
          <a:lstStyle/>
          <a:p>
            <a:pPr marL="609600" indent="-609600" eaLnBrk="1" hangingPunct="1">
              <a:buFont typeface="Monotype Sorts" charset="2"/>
              <a:buAutoNum type="arabicPeriod"/>
            </a:pPr>
            <a:r>
              <a:rPr lang="en-US" altLang="zh-CN" sz="2400" b="1"/>
              <a:t>int response[RESPONSE_SIZE] </a:t>
            </a:r>
            <a:r>
              <a:rPr lang="zh-CN" altLang="en-US" sz="2400" b="1"/>
              <a:t>存放40个学生的评分</a:t>
            </a:r>
          </a:p>
          <a:p>
            <a:pPr marL="1066800" lvl="1" indent="-609600" eaLnBrk="1" hangingPunct="1">
              <a:buFontTx/>
              <a:buNone/>
            </a:pPr>
            <a:r>
              <a:rPr lang="en-US" altLang="zh-CN" sz="2400" b="1"/>
              <a:t>  int frequency[FREQUENCY_SIZE] </a:t>
            </a:r>
            <a:r>
              <a:rPr lang="zh-CN" altLang="en-US" sz="2400" b="1"/>
              <a:t>存放1～10之间各种等级分值的统计票数</a:t>
            </a:r>
          </a:p>
          <a:p>
            <a:pPr marL="609600" indent="-609600" eaLnBrk="1" hangingPunct="1">
              <a:buFont typeface="Monotype Sorts" charset="2"/>
              <a:buAutoNum type="arabicPeriod"/>
            </a:pPr>
            <a:r>
              <a:rPr lang="en-US" altLang="zh-CN" sz="2400" b="1"/>
              <a:t>response[answer] </a:t>
            </a:r>
            <a:r>
              <a:rPr lang="zh-CN" altLang="en-US" sz="2400" b="1"/>
              <a:t>某个学生的评分值，取值为1~10</a:t>
            </a:r>
          </a:p>
          <a:p>
            <a:pPr marL="609600" indent="-609600" eaLnBrk="1" hangingPunct="1">
              <a:buFont typeface="Monotype Sorts" charset="2"/>
              <a:buAutoNum type="arabicPeriod"/>
            </a:pPr>
            <a:r>
              <a:rPr lang="en-US" altLang="zh-CN" sz="2400" b="1"/>
              <a:t>frequency[rating] </a:t>
            </a:r>
            <a:r>
              <a:rPr lang="zh-CN" altLang="en-US" sz="2400" b="1"/>
              <a:t>某一分值的统计结果</a:t>
            </a:r>
          </a:p>
          <a:p>
            <a:pPr marL="609600" indent="-609600" eaLnBrk="1" hangingPunct="1">
              <a:buFont typeface="Monotype Sorts" charset="2"/>
              <a:buAutoNum type="arabicPeriod"/>
            </a:pPr>
            <a:r>
              <a:rPr lang="en-US" altLang="zh-CN" sz="2400" b="1"/>
              <a:t>++frequency[response[answer]] </a:t>
            </a:r>
            <a:r>
              <a:rPr lang="zh-CN" altLang="en-US" sz="2400" b="1"/>
              <a:t>根据某个学生的评分值将该分值的统计结果加</a:t>
            </a:r>
            <a:r>
              <a:rPr lang="en-US" altLang="zh-CN" sz="2400" b="1"/>
              <a:t>1</a:t>
            </a:r>
            <a:r>
              <a:rPr lang="zh-CN" altLang="en-US" sz="2400" b="1"/>
              <a:t>。</a:t>
            </a:r>
          </a:p>
          <a:p>
            <a:pPr marL="609600" indent="-609600" eaLnBrk="1" hangingPunct="1">
              <a:buFont typeface="Monotype Sorts" charset="2"/>
              <a:buAutoNum type="arabicPeriod"/>
            </a:pPr>
            <a:r>
              <a:rPr lang="zh-CN" altLang="en-US" sz="2400" b="1"/>
              <a:t>为什么要将</a:t>
            </a:r>
            <a:r>
              <a:rPr lang="en-US" altLang="zh-CN" sz="2400" b="1"/>
              <a:t>FREQUENCY_SIZE</a:t>
            </a:r>
            <a:r>
              <a:rPr lang="zh-CN" altLang="en-US" sz="2400" b="1"/>
              <a:t>定义为11呢？</a:t>
            </a:r>
          </a:p>
          <a:p>
            <a:pPr marL="1066800" lvl="1" indent="-609600" eaLnBrk="1" hangingPunct="1">
              <a:buFont typeface="Monotype Sorts" charset="2"/>
              <a:buNone/>
            </a:pPr>
            <a:r>
              <a:rPr lang="zh-CN" altLang="en-US" sz="2400" b="1">
                <a:latin typeface="宋体" pitchFamily="2" charset="-122"/>
              </a:rPr>
              <a:t>“</a:t>
            </a:r>
            <a:r>
              <a:rPr lang="zh-CN" altLang="en-US" sz="2400" b="1"/>
              <a:t>将数组的下标值与评分值对应</a:t>
            </a:r>
            <a:r>
              <a:rPr lang="zh-CN" altLang="en-US" sz="2400" b="1">
                <a:latin typeface="宋体" pitchFamily="2" charset="-122"/>
              </a:rPr>
              <a:t>”</a:t>
            </a:r>
            <a:r>
              <a:rPr lang="zh-CN" altLang="en-US" sz="2400" b="1"/>
              <a:t>。使用</a:t>
            </a:r>
            <a:r>
              <a:rPr lang="en-US" altLang="zh-CN" sz="2400" b="1"/>
              <a:t>frequency[1]~frequency[10]</a:t>
            </a:r>
            <a:endParaRPr lang="zh-CN" altLang="en-US" sz="2400" b="1"/>
          </a:p>
        </p:txBody>
      </p:sp>
      <p:sp>
        <p:nvSpPr>
          <p:cNvPr id="29700" name="Rectangle 21"/>
          <p:cNvSpPr>
            <a:spLocks noGrp="1" noChangeArrowheads="1"/>
          </p:cNvSpPr>
          <p:nvPr>
            <p:ph type="title"/>
          </p:nvPr>
        </p:nvSpPr>
        <p:spPr>
          <a:noFill/>
        </p:spPr>
        <p:txBody>
          <a:bodyPr/>
          <a:lstStyle/>
          <a:p>
            <a:pPr eaLnBrk="1" hangingPunct="1"/>
            <a:r>
              <a:rPr lang="en-US" altLang="zh-CN" b="1" dirty="0"/>
              <a:t>7.3.3</a:t>
            </a:r>
            <a:r>
              <a:rPr lang="zh-CN" altLang="en-US" b="1" dirty="0"/>
              <a:t> </a:t>
            </a:r>
            <a:r>
              <a:rPr lang="zh-CN" altLang="en-US" b="1" u="sng" dirty="0"/>
              <a:t>数组的逐元素操作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linds(horizontal)">
                                      <p:cBhvr>
                                        <p:cTn id="7" dur="500"/>
                                        <p:tgtEl>
                                          <p:spTgt spid="931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3187">
                                            <p:txEl>
                                              <p:pRg st="1" end="1"/>
                                            </p:txEl>
                                          </p:spTgt>
                                        </p:tgtEl>
                                        <p:attrNameLst>
                                          <p:attrName>style.visibility</p:attrName>
                                        </p:attrNameLst>
                                      </p:cBhvr>
                                      <p:to>
                                        <p:strVal val="visible"/>
                                      </p:to>
                                    </p:set>
                                    <p:animEffect transition="in" filter="blinds(horizontal)">
                                      <p:cBhvr>
                                        <p:cTn id="10" dur="500"/>
                                        <p:tgtEl>
                                          <p:spTgt spid="931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animEffect transition="in" filter="blinds(horizontal)">
                                      <p:cBhvr>
                                        <p:cTn id="15" dur="500"/>
                                        <p:tgtEl>
                                          <p:spTgt spid="931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3187">
                                            <p:txEl>
                                              <p:pRg st="3" end="3"/>
                                            </p:txEl>
                                          </p:spTgt>
                                        </p:tgtEl>
                                        <p:attrNameLst>
                                          <p:attrName>style.visibility</p:attrName>
                                        </p:attrNameLst>
                                      </p:cBhvr>
                                      <p:to>
                                        <p:strVal val="visible"/>
                                      </p:to>
                                    </p:set>
                                    <p:animEffect transition="in" filter="blinds(horizontal)">
                                      <p:cBhvr>
                                        <p:cTn id="20" dur="500"/>
                                        <p:tgtEl>
                                          <p:spTgt spid="9318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3187">
                                            <p:txEl>
                                              <p:pRg st="4" end="4"/>
                                            </p:txEl>
                                          </p:spTgt>
                                        </p:tgtEl>
                                        <p:attrNameLst>
                                          <p:attrName>style.visibility</p:attrName>
                                        </p:attrNameLst>
                                      </p:cBhvr>
                                      <p:to>
                                        <p:strVal val="visible"/>
                                      </p:to>
                                    </p:set>
                                    <p:animEffect transition="in" filter="blinds(horizontal)">
                                      <p:cBhvr>
                                        <p:cTn id="25" dur="500"/>
                                        <p:tgtEl>
                                          <p:spTgt spid="9318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3187">
                                            <p:txEl>
                                              <p:pRg st="5" end="5"/>
                                            </p:txEl>
                                          </p:spTgt>
                                        </p:tgtEl>
                                        <p:attrNameLst>
                                          <p:attrName>style.visibility</p:attrName>
                                        </p:attrNameLst>
                                      </p:cBhvr>
                                      <p:to>
                                        <p:strVal val="visible"/>
                                      </p:to>
                                    </p:set>
                                    <p:animEffect transition="in" filter="blinds(horizontal)">
                                      <p:cBhvr>
                                        <p:cTn id="30" dur="500"/>
                                        <p:tgtEl>
                                          <p:spTgt spid="93187">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93187">
                                            <p:txEl>
                                              <p:pRg st="6" end="6"/>
                                            </p:txEl>
                                          </p:spTgt>
                                        </p:tgtEl>
                                        <p:attrNameLst>
                                          <p:attrName>style.visibility</p:attrName>
                                        </p:attrNameLst>
                                      </p:cBhvr>
                                      <p:to>
                                        <p:strVal val="visible"/>
                                      </p:to>
                                    </p:set>
                                    <p:animEffect transition="in" filter="blinds(horizontal)">
                                      <p:cBhvr>
                                        <p:cTn id="33" dur="500"/>
                                        <p:tgtEl>
                                          <p:spTgt spid="93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t>32</a:t>
            </a:fld>
            <a:endParaRPr lang="en-US" altLang="zh-CN" sz="140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数组作为一种复杂数据类型</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7.3  </a:t>
            </a:r>
            <a:r>
              <a:rPr lang="zh-CN" altLang="en-US" b="1" dirty="0">
                <a:latin typeface="微软雅黑" panose="020B0503020204020204" pitchFamily="34" charset="-122"/>
                <a:ea typeface="微软雅黑" panose="020B0503020204020204" pitchFamily="34" charset="-122"/>
              </a:rPr>
              <a:t>数组的声明、操作和使用</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a:solidFill>
                  <a:srgbClr val="FF0000"/>
                </a:solidFill>
                <a:latin typeface="微软雅黑" panose="020B0503020204020204" pitchFamily="34" charset="-122"/>
                <a:ea typeface="微软雅黑" panose="020B0503020204020204" pitchFamily="34" charset="-122"/>
              </a:rPr>
              <a:t>7.4  </a:t>
            </a:r>
            <a:r>
              <a:rPr lang="zh-CN" altLang="en-US" b="1" dirty="0">
                <a:solidFill>
                  <a:srgbClr val="FF0000"/>
                </a:solidFill>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7.5  </a:t>
            </a:r>
            <a:r>
              <a:rPr lang="zh-CN" altLang="en-US" b="1" dirty="0">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数组的操作（插入、删除、排序、查找）</a:t>
            </a:r>
          </a:p>
          <a:p>
            <a:pPr eaLnBrk="1" hangingPunct="1">
              <a:lnSpc>
                <a:spcPct val="150000"/>
              </a:lnSpc>
              <a:buFontTx/>
              <a:buNone/>
            </a:pP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a:t>提纲</a:t>
            </a:r>
          </a:p>
        </p:txBody>
      </p:sp>
    </p:spTree>
    <p:extLst>
      <p:ext uri="{BB962C8B-B14F-4D97-AF65-F5344CB8AC3E}">
        <p14:creationId xmlns:p14="http://schemas.microsoft.com/office/powerpoint/2010/main" val="49309820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1137E26-C924-4293-9960-E9A492D157AC}" type="slidenum">
              <a:rPr lang="zh-CN" altLang="en-US" sz="1400" smtClean="0"/>
              <a:t>33</a:t>
            </a:fld>
            <a:endParaRPr lang="en-US" altLang="zh-CN" sz="1400"/>
          </a:p>
        </p:txBody>
      </p:sp>
      <p:sp>
        <p:nvSpPr>
          <p:cNvPr id="38915" name="Rectangle 3"/>
          <p:cNvSpPr>
            <a:spLocks noChangeArrowheads="1"/>
          </p:cNvSpPr>
          <p:nvPr/>
        </p:nvSpPr>
        <p:spPr bwMode="auto">
          <a:xfrm>
            <a:off x="685800" y="1295400"/>
            <a:ext cx="7989888"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zh-CN" altLang="en-US" sz="2600" b="1" dirty="0"/>
              <a:t>字符数组（字符串）</a:t>
            </a:r>
          </a:p>
          <a:p>
            <a:pPr eaLnBrk="1" hangingPunct="1">
              <a:buFont typeface="Wingdings" pitchFamily="2" charset="2"/>
              <a:buChar char="Ø"/>
            </a:pPr>
            <a:r>
              <a:rPr lang="zh-CN" altLang="en-US" sz="2600" b="1" dirty="0">
                <a:latin typeface="System" charset="-122"/>
                <a:ea typeface="System" charset="-122"/>
              </a:rPr>
              <a:t>假设有一个字符串</a:t>
            </a:r>
            <a:r>
              <a:rPr lang="zh-CN" altLang="en-US" sz="2600" b="1" dirty="0">
                <a:latin typeface="宋体" pitchFamily="2" charset="-122"/>
                <a:ea typeface="System" charset="-122"/>
              </a:rPr>
              <a:t>“</a:t>
            </a:r>
            <a:r>
              <a:rPr lang="en-US" altLang="zh-CN" sz="2600" b="1" dirty="0">
                <a:latin typeface="System" charset="-122"/>
                <a:ea typeface="System" charset="-122"/>
              </a:rPr>
              <a:t>first</a:t>
            </a:r>
            <a:r>
              <a:rPr lang="en-US" altLang="zh-CN" sz="2600" b="1" dirty="0">
                <a:latin typeface="宋体" pitchFamily="2" charset="-122"/>
                <a:ea typeface="System" charset="-122"/>
              </a:rPr>
              <a:t>”</a:t>
            </a:r>
            <a:r>
              <a:rPr lang="zh-CN" altLang="en-US" sz="2600" b="1" dirty="0">
                <a:latin typeface="System" charset="-122"/>
                <a:ea typeface="System" charset="-122"/>
              </a:rPr>
              <a:t>，能否用一个变量存放？</a:t>
            </a:r>
          </a:p>
          <a:p>
            <a:pPr eaLnBrk="1" hangingPunct="1">
              <a:buFont typeface="Wingdings" pitchFamily="2" charset="2"/>
              <a:buChar char="Ø"/>
            </a:pPr>
            <a:r>
              <a:rPr lang="zh-CN" altLang="en-US" sz="2600" b="1" dirty="0">
                <a:latin typeface="System" charset="-122"/>
                <a:ea typeface="System" charset="-122"/>
              </a:rPr>
              <a:t>在Ｃ语言中没有专门的字符串变量。通常用一个字符数组来存放一个字符串,并以字符</a:t>
            </a:r>
            <a:r>
              <a:rPr lang="zh-CN" altLang="en-US" sz="2600" b="1" dirty="0">
                <a:latin typeface="宋体" pitchFamily="2" charset="-122"/>
                <a:ea typeface="System" charset="-122"/>
              </a:rPr>
              <a:t>‘</a:t>
            </a:r>
            <a:r>
              <a:rPr lang="en-US" altLang="zh-CN" sz="2600" b="1" dirty="0">
                <a:latin typeface="System" charset="-122"/>
                <a:ea typeface="System" charset="-122"/>
              </a:rPr>
              <a:t>\0</a:t>
            </a:r>
            <a:r>
              <a:rPr lang="en-US" altLang="zh-CN" sz="2600" b="1" dirty="0">
                <a:latin typeface="宋体" pitchFamily="2" charset="-122"/>
                <a:ea typeface="System" charset="-122"/>
              </a:rPr>
              <a:t>’</a:t>
            </a:r>
            <a:r>
              <a:rPr lang="zh-CN" altLang="en-US" sz="2600" b="1" dirty="0">
                <a:latin typeface="System" charset="-122"/>
                <a:ea typeface="System" charset="-122"/>
              </a:rPr>
              <a:t>作为字符串的结束符。</a:t>
            </a:r>
            <a:r>
              <a:rPr lang="en-US" altLang="zh-CN" sz="2600" b="1" dirty="0">
                <a:latin typeface="宋体" pitchFamily="2" charset="-122"/>
              </a:rPr>
              <a:t>‘</a:t>
            </a:r>
            <a:r>
              <a:rPr lang="en-US" altLang="zh-CN" sz="2600" b="1" dirty="0"/>
              <a:t>\0</a:t>
            </a:r>
            <a:r>
              <a:rPr lang="en-US" altLang="zh-CN" sz="2600" b="1" dirty="0">
                <a:latin typeface="宋体" pitchFamily="2" charset="-122"/>
              </a:rPr>
              <a:t>’</a:t>
            </a:r>
            <a:r>
              <a:rPr lang="zh-CN" altLang="en-US" sz="2600" b="1" dirty="0"/>
              <a:t>对应的</a:t>
            </a:r>
            <a:r>
              <a:rPr lang="en-US" altLang="zh-CN" sz="2600" b="1" dirty="0"/>
              <a:t>ASCII</a:t>
            </a:r>
            <a:r>
              <a:rPr lang="zh-CN" altLang="en-US" sz="2600" b="1" dirty="0"/>
              <a:t>码为</a:t>
            </a:r>
            <a:r>
              <a:rPr lang="en-US" altLang="zh-CN" sz="2600" b="1" dirty="0"/>
              <a:t>0</a:t>
            </a:r>
            <a:r>
              <a:rPr lang="zh-CN" altLang="en-US" sz="2600" b="1" dirty="0"/>
              <a:t>。</a:t>
            </a:r>
            <a:endParaRPr lang="zh-CN" altLang="en-US" sz="2600" b="1" dirty="0">
              <a:latin typeface="System" charset="-122"/>
              <a:ea typeface="System" charset="-122"/>
            </a:endParaRPr>
          </a:p>
          <a:p>
            <a:pPr eaLnBrk="1" hangingPunct="1">
              <a:buFont typeface="Wingdings" pitchFamily="2" charset="2"/>
              <a:buChar char="Ø"/>
            </a:pPr>
            <a:endParaRPr lang="zh-CN" altLang="en-US" sz="2600" b="1" dirty="0">
              <a:latin typeface="System" charset="-122"/>
              <a:ea typeface="System" charset="-122"/>
            </a:endParaRPr>
          </a:p>
          <a:p>
            <a:pPr eaLnBrk="1" hangingPunct="1">
              <a:buFont typeface="Wingdings" pitchFamily="2" charset="2"/>
              <a:buChar char="Ø"/>
            </a:pPr>
            <a:endParaRPr lang="zh-CN" altLang="en-US" sz="2600" b="1" dirty="0">
              <a:latin typeface="System" charset="-122"/>
              <a:ea typeface="System" charset="-122"/>
            </a:endParaRPr>
          </a:p>
          <a:p>
            <a:pPr eaLnBrk="1" hangingPunct="1">
              <a:buFont typeface="Wingdings" pitchFamily="2" charset="2"/>
              <a:buChar char="Ø"/>
            </a:pPr>
            <a:r>
              <a:rPr lang="zh-CN" altLang="en-US" sz="2600" b="1" dirty="0">
                <a:latin typeface="System" charset="-122"/>
                <a:ea typeface="System" charset="-122"/>
              </a:rPr>
              <a:t>在声明一个容纳字符串的字符数组时，数组的大小应足以容纳字符串中的字符以及字符串结束符</a:t>
            </a:r>
            <a:r>
              <a:rPr lang="zh-CN" altLang="en-US" sz="2600" b="1" dirty="0">
                <a:latin typeface="宋体" pitchFamily="2" charset="-122"/>
                <a:ea typeface="System" charset="-122"/>
              </a:rPr>
              <a:t>‘</a:t>
            </a:r>
            <a:r>
              <a:rPr lang="en-US" altLang="zh-CN" sz="2600" b="1" dirty="0">
                <a:latin typeface="System" charset="-122"/>
                <a:ea typeface="System" charset="-122"/>
              </a:rPr>
              <a:t>\0</a:t>
            </a:r>
            <a:r>
              <a:rPr lang="en-US" altLang="zh-CN" sz="2600" b="1" dirty="0">
                <a:latin typeface="宋体" pitchFamily="2" charset="-122"/>
                <a:ea typeface="System" charset="-122"/>
              </a:rPr>
              <a:t>’</a:t>
            </a:r>
            <a:r>
              <a:rPr lang="zh-CN" altLang="en-US" sz="2600" b="1" dirty="0">
                <a:latin typeface="System" charset="-122"/>
                <a:ea typeface="System" charset="-122"/>
              </a:rPr>
              <a:t>。</a:t>
            </a:r>
          </a:p>
          <a:p>
            <a:pPr eaLnBrk="1" hangingPunct="1">
              <a:buFont typeface="Wingdings" pitchFamily="2" charset="2"/>
              <a:buChar char="Ø"/>
            </a:pPr>
            <a:endParaRPr lang="zh-CN" altLang="en-US" sz="2600" b="1" dirty="0">
              <a:latin typeface="System" charset="-122"/>
              <a:ea typeface="System" charset="-122"/>
            </a:endParaRPr>
          </a:p>
        </p:txBody>
      </p:sp>
      <p:graphicFrame>
        <p:nvGraphicFramePr>
          <p:cNvPr id="38916" name="Object 6"/>
          <p:cNvGraphicFramePr>
            <a:graphicFrameLocks noChangeAspect="1"/>
          </p:cNvGraphicFramePr>
          <p:nvPr/>
        </p:nvGraphicFramePr>
        <p:xfrm>
          <a:off x="2411730" y="3572510"/>
          <a:ext cx="3743325" cy="963613"/>
        </p:xfrm>
        <a:graphic>
          <a:graphicData uri="http://schemas.openxmlformats.org/presentationml/2006/ole">
            <mc:AlternateContent xmlns:mc="http://schemas.openxmlformats.org/markup-compatibility/2006">
              <mc:Choice xmlns:v="urn:schemas-microsoft-com:vml" Requires="v">
                <p:oleObj spid="_x0000_s39024" name="位图图像" r:id="rId3" imgW="1666875" imgH="428625" progId="Paint.Picture">
                  <p:embed/>
                </p:oleObj>
              </mc:Choice>
              <mc:Fallback>
                <p:oleObj name="位图图像" r:id="rId3" imgW="1666875" imgH="428625"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30" y="3572510"/>
                        <a:ext cx="3743325"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7" name="Rectangle 7"/>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7.4</a:t>
            </a:r>
            <a:r>
              <a:rPr lang="zh-CN" altLang="en-US" sz="3200" b="1" dirty="0">
                <a:solidFill>
                  <a:srgbClr val="FF3300"/>
                </a:solidFill>
              </a:rPr>
              <a:t> </a:t>
            </a:r>
            <a:r>
              <a:rPr lang="zh-CN" altLang="en-US" sz="3200" b="1" u="sng" dirty="0">
                <a:solidFill>
                  <a:srgbClr val="FF3300"/>
                </a:solidFill>
              </a:rPr>
              <a:t>字符数组</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47E5DEC-3818-4493-90E0-0CB88EC69569}" type="slidenum">
              <a:rPr lang="zh-CN" altLang="en-US" sz="1400" smtClean="0"/>
              <a:t>34</a:t>
            </a:fld>
            <a:endParaRPr lang="en-US" altLang="zh-CN" sz="1400"/>
          </a:p>
        </p:txBody>
      </p:sp>
      <p:sp>
        <p:nvSpPr>
          <p:cNvPr id="200707" name="Rectangle 3"/>
          <p:cNvSpPr>
            <a:spLocks noGrp="1" noChangeArrowheads="1"/>
          </p:cNvSpPr>
          <p:nvPr>
            <p:ph type="body" idx="1"/>
          </p:nvPr>
        </p:nvSpPr>
        <p:spPr>
          <a:xfrm>
            <a:off x="685800" y="1319213"/>
            <a:ext cx="8278813" cy="4989512"/>
          </a:xfrm>
        </p:spPr>
        <p:txBody>
          <a:bodyPr/>
          <a:lstStyle/>
          <a:p>
            <a:pPr eaLnBrk="1" hangingPunct="1">
              <a:lnSpc>
                <a:spcPct val="80000"/>
              </a:lnSpc>
              <a:buFont typeface="Wingdings" pitchFamily="2" charset="2"/>
              <a:buChar char="Ø"/>
              <a:defRPr/>
            </a:pPr>
            <a:r>
              <a:rPr lang="zh-CN" altLang="en-US" b="1">
                <a:latin typeface="System" charset="-122"/>
                <a:ea typeface="System" charset="-122"/>
              </a:rPr>
              <a:t>字符数组初始化</a:t>
            </a:r>
          </a:p>
          <a:p>
            <a:pPr eaLnBrk="1" hangingPunct="1">
              <a:lnSpc>
                <a:spcPct val="80000"/>
              </a:lnSpc>
              <a:buFontTx/>
              <a:buNone/>
              <a:defRPr/>
            </a:pPr>
            <a:r>
              <a:rPr lang="zh-CN" altLang="en-US" sz="2600" b="1">
                <a:latin typeface="System" charset="-122"/>
                <a:ea typeface="System" charset="-122"/>
              </a:rPr>
              <a:t>  三种方式：    </a:t>
            </a:r>
          </a:p>
          <a:p>
            <a:pPr eaLnBrk="1" hangingPunct="1">
              <a:lnSpc>
                <a:spcPct val="80000"/>
              </a:lnSpc>
              <a:buFontTx/>
              <a:buNone/>
              <a:defRPr/>
            </a:pPr>
            <a:r>
              <a:rPr lang="en-US" altLang="zh-CN" sz="2600" b="1">
                <a:latin typeface="System" charset="-122"/>
                <a:ea typeface="System" charset="-122"/>
              </a:rPr>
              <a:t>   </a:t>
            </a:r>
            <a:r>
              <a:rPr lang="en-US" altLang="zh-CN" sz="2600" b="1">
                <a:solidFill>
                  <a:srgbClr val="003399"/>
                </a:solidFill>
                <a:effectLst>
                  <a:outerShdw blurRad="38100" dist="38100" dir="2700000" algn="tl">
                    <a:srgbClr val="C0C0C0"/>
                  </a:outerShdw>
                </a:effectLst>
                <a:latin typeface="System" charset="-122"/>
                <a:ea typeface="System" charset="-122"/>
              </a:rPr>
              <a:t>char a[]={</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f</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 </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i</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 </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r</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 			        </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s</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t</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 </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\0</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  </a:t>
            </a:r>
          </a:p>
          <a:p>
            <a:pPr eaLnBrk="1" hangingPunct="1">
              <a:lnSpc>
                <a:spcPct val="80000"/>
              </a:lnSpc>
              <a:buFontTx/>
              <a:buNone/>
              <a:defRPr/>
            </a:pPr>
            <a:r>
              <a:rPr lang="zh-CN" altLang="en-US" sz="2600" b="1">
                <a:latin typeface="System" charset="-122"/>
                <a:ea typeface="System" charset="-122"/>
              </a:rPr>
              <a:t>  也可写为：</a:t>
            </a:r>
            <a:r>
              <a:rPr lang="en-US" altLang="zh-CN" sz="2600" b="1">
                <a:solidFill>
                  <a:srgbClr val="003399"/>
                </a:solidFill>
                <a:effectLst>
                  <a:outerShdw blurRad="38100" dist="38100" dir="2700000" algn="tl">
                    <a:srgbClr val="C0C0C0"/>
                  </a:outerShdw>
                </a:effectLst>
                <a:latin typeface="System" charset="-122"/>
                <a:ea typeface="System" charset="-122"/>
              </a:rPr>
              <a:t>char a[]={</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first"};</a:t>
            </a:r>
            <a:r>
              <a:rPr lang="en-US" altLang="zh-CN" sz="2600" b="1">
                <a:latin typeface="System" charset="-122"/>
                <a:ea typeface="System" charset="-122"/>
              </a:rPr>
              <a:t>   </a:t>
            </a:r>
          </a:p>
          <a:p>
            <a:pPr eaLnBrk="1" hangingPunct="1">
              <a:lnSpc>
                <a:spcPct val="80000"/>
              </a:lnSpc>
              <a:buFontTx/>
              <a:buNone/>
              <a:defRPr/>
            </a:pPr>
            <a:r>
              <a:rPr lang="zh-CN" altLang="en-US" sz="2600" b="1">
                <a:latin typeface="System" charset="-122"/>
                <a:ea typeface="System" charset="-122"/>
              </a:rPr>
              <a:t>  或去掉{}写为：</a:t>
            </a:r>
            <a:r>
              <a:rPr lang="en-US" altLang="zh-CN" sz="2600" b="1">
                <a:latin typeface="System" charset="-122"/>
                <a:ea typeface="System" charset="-122"/>
              </a:rPr>
              <a:t>	</a:t>
            </a:r>
            <a:r>
              <a:rPr lang="en-US" altLang="zh-CN" sz="2600" b="1">
                <a:solidFill>
                  <a:srgbClr val="003399"/>
                </a:solidFill>
                <a:effectLst>
                  <a:outerShdw blurRad="38100" dist="38100" dir="2700000" algn="tl">
                    <a:srgbClr val="C0C0C0"/>
                  </a:outerShdw>
                </a:effectLst>
                <a:latin typeface="System" charset="-122"/>
                <a:ea typeface="System" charset="-122"/>
              </a:rPr>
              <a:t>char a[]=</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first";</a:t>
            </a:r>
          </a:p>
          <a:p>
            <a:pPr eaLnBrk="1" hangingPunct="1">
              <a:lnSpc>
                <a:spcPct val="80000"/>
              </a:lnSpc>
              <a:buFontTx/>
              <a:buNone/>
              <a:defRPr/>
            </a:pPr>
            <a:r>
              <a:rPr lang="zh-CN" altLang="en-US" sz="2600" b="1">
                <a:latin typeface="System" charset="-122"/>
                <a:ea typeface="System" charset="-122"/>
              </a:rPr>
              <a:t>内存中存放形式为：</a:t>
            </a:r>
          </a:p>
          <a:p>
            <a:pPr eaLnBrk="1" hangingPunct="1">
              <a:lnSpc>
                <a:spcPct val="80000"/>
              </a:lnSpc>
              <a:buFontTx/>
              <a:buNone/>
              <a:defRPr/>
            </a:pPr>
            <a:endParaRPr lang="zh-CN" altLang="en-US" sz="2600" b="1">
              <a:latin typeface="System" charset="-122"/>
              <a:ea typeface="System" charset="-122"/>
            </a:endParaRPr>
          </a:p>
          <a:p>
            <a:pPr eaLnBrk="1" hangingPunct="1">
              <a:lnSpc>
                <a:spcPct val="80000"/>
              </a:lnSpc>
              <a:buFontTx/>
              <a:buNone/>
              <a:defRPr/>
            </a:pPr>
            <a:endParaRPr lang="en-US" altLang="zh-CN" sz="2600" b="1">
              <a:latin typeface="System" charset="-122"/>
              <a:ea typeface="System" charset="-122"/>
            </a:endParaRPr>
          </a:p>
          <a:p>
            <a:pPr eaLnBrk="1" hangingPunct="1">
              <a:lnSpc>
                <a:spcPct val="80000"/>
              </a:lnSpc>
              <a:buFontTx/>
              <a:buNone/>
              <a:defRPr/>
            </a:pPr>
            <a:r>
              <a:rPr lang="zh-CN" altLang="en-US" sz="2600" b="1">
                <a:latin typeface="System" charset="-122"/>
                <a:ea typeface="System" charset="-122"/>
              </a:rPr>
              <a:t>后两种初始化情况中，</a:t>
            </a:r>
            <a:r>
              <a:rPr lang="zh-CN" altLang="en-US" sz="2600" b="1">
                <a:latin typeface="宋体"/>
                <a:ea typeface="System" charset="-122"/>
              </a:rPr>
              <a:t>‘</a:t>
            </a:r>
            <a:r>
              <a:rPr lang="en-US" altLang="zh-CN" sz="2600" b="1">
                <a:latin typeface="System" charset="-122"/>
                <a:ea typeface="System" charset="-122"/>
              </a:rPr>
              <a:t>\0</a:t>
            </a:r>
            <a:r>
              <a:rPr lang="en-US" altLang="zh-CN" sz="2600" b="1">
                <a:latin typeface="宋体"/>
                <a:ea typeface="System" charset="-122"/>
              </a:rPr>
              <a:t>’</a:t>
            </a:r>
            <a:r>
              <a:rPr lang="zh-CN" altLang="en-US" sz="2600" b="1">
                <a:latin typeface="System" charset="-122"/>
                <a:ea typeface="System" charset="-122"/>
              </a:rPr>
              <a:t>是系统自动加上的。</a:t>
            </a:r>
          </a:p>
          <a:p>
            <a:pPr eaLnBrk="1" hangingPunct="1">
              <a:lnSpc>
                <a:spcPct val="80000"/>
              </a:lnSpc>
              <a:buFontTx/>
              <a:buNone/>
              <a:defRPr/>
            </a:pPr>
            <a:r>
              <a:rPr lang="zh-CN" altLang="en-US" sz="2600" b="1">
                <a:latin typeface="System" charset="-122"/>
                <a:ea typeface="System" charset="-122"/>
              </a:rPr>
              <a:t>上述声明中没有指定数组的长度，编译器会根据字符串的长度来确定数组的长度（字符串长度</a:t>
            </a:r>
            <a:r>
              <a:rPr lang="en-US" altLang="zh-CN" sz="2600" b="1">
                <a:latin typeface="System" charset="-122"/>
                <a:ea typeface="System" charset="-122"/>
              </a:rPr>
              <a:t>+1</a:t>
            </a:r>
            <a:r>
              <a:rPr lang="zh-CN" altLang="en-US" sz="2600" b="1">
                <a:latin typeface="System" charset="-122"/>
                <a:ea typeface="System" charset="-122"/>
              </a:rPr>
              <a:t>）。</a:t>
            </a:r>
            <a:endParaRPr lang="en-US" altLang="zh-CN" sz="2600" b="1">
              <a:latin typeface="System" charset="-122"/>
              <a:ea typeface="System" charset="-122"/>
            </a:endParaRPr>
          </a:p>
          <a:p>
            <a:pPr eaLnBrk="1" hangingPunct="1">
              <a:lnSpc>
                <a:spcPct val="80000"/>
              </a:lnSpc>
              <a:buFontTx/>
              <a:buNone/>
              <a:defRPr/>
            </a:pPr>
            <a:endParaRPr lang="zh-CN" altLang="en-US" sz="2600"/>
          </a:p>
        </p:txBody>
      </p:sp>
      <p:pic>
        <p:nvPicPr>
          <p:cNvPr id="2007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3789363"/>
            <a:ext cx="3743325"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6"/>
          <p:cNvSpPr>
            <a:spLocks noGrp="1" noChangeArrowheads="1"/>
          </p:cNvSpPr>
          <p:nvPr>
            <p:ph type="title"/>
          </p:nvPr>
        </p:nvSpPr>
        <p:spPr>
          <a:noFill/>
        </p:spPr>
        <p:txBody>
          <a:bodyPr/>
          <a:lstStyle/>
          <a:p>
            <a:pPr eaLnBrk="1" hangingPunct="1"/>
            <a:r>
              <a:rPr lang="en-US" altLang="zh-CN" b="1" dirty="0"/>
              <a:t>7.4</a:t>
            </a:r>
            <a:r>
              <a:rPr lang="zh-CN" altLang="en-US" b="1" dirty="0"/>
              <a:t> </a:t>
            </a:r>
            <a:r>
              <a:rPr lang="zh-CN" altLang="en-US" b="1" u="sng" dirty="0"/>
              <a:t>字符数组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0707">
                                            <p:txEl>
                                              <p:pRg st="3" end="3"/>
                                            </p:txEl>
                                          </p:spTgt>
                                        </p:tgtEl>
                                        <p:attrNameLst>
                                          <p:attrName>style.visibility</p:attrName>
                                        </p:attrNameLst>
                                      </p:cBhvr>
                                      <p:to>
                                        <p:strVal val="visible"/>
                                      </p:to>
                                    </p:set>
                                    <p:animEffect transition="in" filter="dissolve">
                                      <p:cBhvr>
                                        <p:cTn id="7" dur="500"/>
                                        <p:tgtEl>
                                          <p:spTgt spid="20070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0707">
                                            <p:txEl>
                                              <p:pRg st="4" end="4"/>
                                            </p:txEl>
                                          </p:spTgt>
                                        </p:tgtEl>
                                        <p:attrNameLst>
                                          <p:attrName>style.visibility</p:attrName>
                                        </p:attrNameLst>
                                      </p:cBhvr>
                                      <p:to>
                                        <p:strVal val="visible"/>
                                      </p:to>
                                    </p:set>
                                    <p:animEffect transition="in" filter="dissolve">
                                      <p:cBhvr>
                                        <p:cTn id="12" dur="500"/>
                                        <p:tgtEl>
                                          <p:spTgt spid="20070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0707">
                                            <p:txEl>
                                              <p:pRg st="5" end="5"/>
                                            </p:txEl>
                                          </p:spTgt>
                                        </p:tgtEl>
                                        <p:attrNameLst>
                                          <p:attrName>style.visibility</p:attrName>
                                        </p:attrNameLst>
                                      </p:cBhvr>
                                      <p:to>
                                        <p:strVal val="visible"/>
                                      </p:to>
                                    </p:set>
                                    <p:animEffect transition="in" filter="dissolve">
                                      <p:cBhvr>
                                        <p:cTn id="17" dur="500"/>
                                        <p:tgtEl>
                                          <p:spTgt spid="20070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0709"/>
                                        </p:tgtEl>
                                        <p:attrNameLst>
                                          <p:attrName>style.visibility</p:attrName>
                                        </p:attrNameLst>
                                      </p:cBhvr>
                                      <p:to>
                                        <p:strVal val="visible"/>
                                      </p:to>
                                    </p:set>
                                    <p:animEffect transition="in" filter="dissolve">
                                      <p:cBhvr>
                                        <p:cTn id="22" dur="500"/>
                                        <p:tgtEl>
                                          <p:spTgt spid="20070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0707">
                                            <p:txEl>
                                              <p:pRg st="8" end="8"/>
                                            </p:txEl>
                                          </p:spTgt>
                                        </p:tgtEl>
                                        <p:attrNameLst>
                                          <p:attrName>style.visibility</p:attrName>
                                        </p:attrNameLst>
                                      </p:cBhvr>
                                      <p:to>
                                        <p:strVal val="visible"/>
                                      </p:to>
                                    </p:set>
                                    <p:animEffect transition="in" filter="dissolve">
                                      <p:cBhvr>
                                        <p:cTn id="27" dur="500"/>
                                        <p:tgtEl>
                                          <p:spTgt spid="20070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00707">
                                            <p:txEl>
                                              <p:pRg st="9" end="9"/>
                                            </p:txEl>
                                          </p:spTgt>
                                        </p:tgtEl>
                                        <p:attrNameLst>
                                          <p:attrName>style.visibility</p:attrName>
                                        </p:attrNameLst>
                                      </p:cBhvr>
                                      <p:to>
                                        <p:strVal val="visible"/>
                                      </p:to>
                                    </p:set>
                                    <p:animEffect transition="in" filter="dissolve">
                                      <p:cBhvr>
                                        <p:cTn id="32" dur="500"/>
                                        <p:tgtEl>
                                          <p:spTgt spid="2007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D73F1F4E-84F7-4C26-95C4-E5AA92269A57}" type="slidenum">
              <a:rPr lang="zh-CN" altLang="en-US" sz="1400" smtClean="0"/>
              <a:t>35</a:t>
            </a:fld>
            <a:endParaRPr lang="en-US" altLang="zh-CN" sz="1400"/>
          </a:p>
        </p:txBody>
      </p:sp>
      <p:sp>
        <p:nvSpPr>
          <p:cNvPr id="140291" name="Rectangle 3"/>
          <p:cNvSpPr>
            <a:spLocks noChangeArrowheads="1"/>
          </p:cNvSpPr>
          <p:nvPr/>
        </p:nvSpPr>
        <p:spPr bwMode="auto">
          <a:xfrm>
            <a:off x="0" y="1447800"/>
            <a:ext cx="88201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zh-CN" altLang="en-US" sz="3100" b="1">
                <a:latin typeface="System" charset="-122"/>
                <a:ea typeface="System" charset="-122"/>
              </a:rPr>
              <a:t>   注意：对一个字符数组，如果不作初始化赋值，则</a:t>
            </a:r>
            <a:r>
              <a:rPr lang="zh-CN" altLang="en-US" sz="3100" b="1">
                <a:solidFill>
                  <a:schemeClr val="accent2"/>
                </a:solidFill>
                <a:latin typeface="System" charset="-122"/>
                <a:ea typeface="System" charset="-122"/>
              </a:rPr>
              <a:t>必须</a:t>
            </a:r>
            <a:r>
              <a:rPr lang="zh-CN" altLang="en-US" sz="3100" b="1">
                <a:latin typeface="System" charset="-122"/>
                <a:ea typeface="System" charset="-122"/>
              </a:rPr>
              <a:t>说明数组长度,否则编译出错!</a:t>
            </a:r>
            <a:endParaRPr lang="zh-CN" altLang="en-US" b="1">
              <a:latin typeface="System" charset="-122"/>
              <a:ea typeface="System" charset="-122"/>
            </a:endParaRPr>
          </a:p>
          <a:p>
            <a:pPr eaLnBrk="1" hangingPunct="1">
              <a:buFontTx/>
              <a:buNone/>
            </a:pPr>
            <a:endParaRPr lang="zh-CN" altLang="en-US" sz="900" b="1">
              <a:latin typeface="System" charset="-122"/>
              <a:ea typeface="System" charset="-122"/>
            </a:endParaRPr>
          </a:p>
          <a:p>
            <a:pPr eaLnBrk="1" hangingPunct="1">
              <a:buFontTx/>
              <a:buNone/>
            </a:pPr>
            <a:r>
              <a:rPr lang="zh-CN" altLang="en-US" b="1">
                <a:latin typeface="System" charset="-122"/>
                <a:ea typeface="System" charset="-122"/>
              </a:rPr>
              <a:t>   在采用字符串方式后，字符数组的输入输出有以下几种方式：</a:t>
            </a:r>
          </a:p>
          <a:p>
            <a:pPr eaLnBrk="1" hangingPunct="1">
              <a:buFontTx/>
              <a:buNone/>
            </a:pPr>
            <a:r>
              <a:rPr lang="zh-CN" altLang="en-US" b="1">
                <a:latin typeface="System" charset="-122"/>
                <a:ea typeface="System" charset="-122"/>
              </a:rPr>
              <a:t>   </a:t>
            </a:r>
            <a:r>
              <a:rPr lang="en-US" altLang="zh-CN" b="1">
                <a:latin typeface="System" charset="-122"/>
                <a:ea typeface="System" charset="-122"/>
              </a:rPr>
              <a:t>1.</a:t>
            </a:r>
            <a:r>
              <a:rPr lang="zh-CN" altLang="en-US" b="1">
                <a:latin typeface="System" charset="-122"/>
                <a:ea typeface="System" charset="-122"/>
              </a:rPr>
              <a:t>定义字符数组时进行初始化。</a:t>
            </a:r>
          </a:p>
          <a:p>
            <a:pPr eaLnBrk="1" hangingPunct="1">
              <a:buFontTx/>
              <a:buNone/>
            </a:pPr>
            <a:r>
              <a:rPr lang="zh-CN" altLang="en-US" b="1">
                <a:latin typeface="System" charset="-122"/>
                <a:ea typeface="System" charset="-122"/>
              </a:rPr>
              <a:t>   </a:t>
            </a:r>
            <a:r>
              <a:rPr lang="en-US" altLang="zh-CN" b="1">
                <a:latin typeface="System" charset="-122"/>
                <a:ea typeface="System" charset="-122"/>
              </a:rPr>
              <a:t>2.</a:t>
            </a:r>
            <a:r>
              <a:rPr lang="zh-CN" altLang="en-US" b="1">
                <a:latin typeface="System" charset="-122"/>
                <a:ea typeface="System" charset="-122"/>
              </a:rPr>
              <a:t>使用循环语句逐个地输入、输出每个字符。</a:t>
            </a:r>
            <a:endParaRPr lang="en-US" altLang="zh-CN" b="1">
              <a:latin typeface="System" charset="-122"/>
              <a:ea typeface="System" charset="-122"/>
            </a:endParaRPr>
          </a:p>
          <a:p>
            <a:pPr eaLnBrk="1" hangingPunct="1">
              <a:buFontTx/>
              <a:buNone/>
            </a:pPr>
            <a:r>
              <a:rPr lang="zh-CN" altLang="en-US" b="1">
                <a:latin typeface="System" charset="-122"/>
                <a:ea typeface="System" charset="-122"/>
              </a:rPr>
              <a:t>   </a:t>
            </a:r>
            <a:r>
              <a:rPr lang="en-US" altLang="zh-CN" b="1">
                <a:latin typeface="System" charset="-122"/>
                <a:ea typeface="System" charset="-122"/>
              </a:rPr>
              <a:t>3.</a:t>
            </a:r>
            <a:r>
              <a:rPr lang="zh-CN" altLang="en-US" b="1">
                <a:latin typeface="System" charset="-122"/>
                <a:ea typeface="System" charset="-122"/>
              </a:rPr>
              <a:t>用</a:t>
            </a:r>
            <a:r>
              <a:rPr lang="en-US" altLang="zh-CN" b="1">
                <a:latin typeface="System" charset="-122"/>
                <a:ea typeface="System" charset="-122"/>
              </a:rPr>
              <a:t>printf</a:t>
            </a:r>
            <a:r>
              <a:rPr lang="zh-CN" altLang="en-US" b="1">
                <a:latin typeface="System" charset="-122"/>
                <a:ea typeface="System" charset="-122"/>
              </a:rPr>
              <a:t>函数</a:t>
            </a:r>
            <a:r>
              <a:rPr lang="en-US" altLang="zh-CN" b="1">
                <a:latin typeface="System" charset="-122"/>
                <a:ea typeface="System" charset="-122"/>
              </a:rPr>
              <a:t>/scanf</a:t>
            </a:r>
            <a:r>
              <a:rPr lang="zh-CN" altLang="en-US" b="1">
                <a:latin typeface="System" charset="-122"/>
                <a:ea typeface="System" charset="-122"/>
              </a:rPr>
              <a:t>函数、</a:t>
            </a:r>
            <a:r>
              <a:rPr lang="en-US" altLang="zh-CN" b="1">
                <a:latin typeface="System" charset="-122"/>
                <a:ea typeface="System" charset="-122"/>
              </a:rPr>
              <a:t>gets</a:t>
            </a:r>
            <a:r>
              <a:rPr lang="zh-CN" altLang="en-US" b="1">
                <a:latin typeface="System" charset="-122"/>
                <a:ea typeface="System" charset="-122"/>
              </a:rPr>
              <a:t>函数</a:t>
            </a:r>
            <a:r>
              <a:rPr lang="en-US" altLang="zh-CN" b="1">
                <a:latin typeface="System" charset="-122"/>
                <a:ea typeface="System" charset="-122"/>
              </a:rPr>
              <a:t>/puts</a:t>
            </a:r>
            <a:r>
              <a:rPr lang="zh-CN" altLang="en-US" b="1">
                <a:latin typeface="System" charset="-122"/>
                <a:ea typeface="System" charset="-122"/>
              </a:rPr>
              <a:t>函数一次性输出、输入一个字符数组中的所有字符。</a:t>
            </a:r>
          </a:p>
          <a:p>
            <a:pPr eaLnBrk="1" hangingPunct="1">
              <a:buFontTx/>
              <a:buNone/>
            </a:pPr>
            <a:r>
              <a:rPr lang="en-US" altLang="zh-CN" b="1"/>
              <a:t>       </a:t>
            </a:r>
            <a:endParaRPr lang="zh-CN" altLang="en-US" b="1"/>
          </a:p>
        </p:txBody>
      </p:sp>
      <p:sp>
        <p:nvSpPr>
          <p:cNvPr id="40964"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7.4</a:t>
            </a:r>
            <a:r>
              <a:rPr lang="zh-CN" altLang="en-US" sz="3200" b="1" dirty="0">
                <a:solidFill>
                  <a:srgbClr val="FF3300"/>
                </a:solidFill>
              </a:rPr>
              <a:t> </a:t>
            </a:r>
            <a:r>
              <a:rPr lang="zh-CN" altLang="en-US" sz="3200" b="1" u="sng" dirty="0">
                <a:solidFill>
                  <a:srgbClr val="FF3300"/>
                </a:solidFill>
              </a:rPr>
              <a:t>字符数组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blinds(horizontal)">
                                      <p:cBhvr>
                                        <p:cTn id="7" dur="500"/>
                                        <p:tgtEl>
                                          <p:spTgt spid="140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291">
                                            <p:txEl>
                                              <p:pRg st="2" end="2"/>
                                            </p:txEl>
                                          </p:spTgt>
                                        </p:tgtEl>
                                        <p:attrNameLst>
                                          <p:attrName>style.visibility</p:attrName>
                                        </p:attrNameLst>
                                      </p:cBhvr>
                                      <p:to>
                                        <p:strVal val="visible"/>
                                      </p:to>
                                    </p:set>
                                    <p:animEffect transition="in" filter="blinds(horizontal)">
                                      <p:cBhvr>
                                        <p:cTn id="12" dur="500"/>
                                        <p:tgtEl>
                                          <p:spTgt spid="140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291">
                                            <p:txEl>
                                              <p:pRg st="3" end="3"/>
                                            </p:txEl>
                                          </p:spTgt>
                                        </p:tgtEl>
                                        <p:attrNameLst>
                                          <p:attrName>style.visibility</p:attrName>
                                        </p:attrNameLst>
                                      </p:cBhvr>
                                      <p:to>
                                        <p:strVal val="visible"/>
                                      </p:to>
                                    </p:set>
                                    <p:animEffect transition="in" filter="blinds(horizontal)">
                                      <p:cBhvr>
                                        <p:cTn id="17" dur="500"/>
                                        <p:tgtEl>
                                          <p:spTgt spid="1402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291">
                                            <p:txEl>
                                              <p:pRg st="4" end="4"/>
                                            </p:txEl>
                                          </p:spTgt>
                                        </p:tgtEl>
                                        <p:attrNameLst>
                                          <p:attrName>style.visibility</p:attrName>
                                        </p:attrNameLst>
                                      </p:cBhvr>
                                      <p:to>
                                        <p:strVal val="visible"/>
                                      </p:to>
                                    </p:set>
                                    <p:animEffect transition="in" filter="blinds(horizontal)">
                                      <p:cBhvr>
                                        <p:cTn id="22" dur="500"/>
                                        <p:tgtEl>
                                          <p:spTgt spid="1402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291">
                                            <p:txEl>
                                              <p:pRg st="5" end="5"/>
                                            </p:txEl>
                                          </p:spTgt>
                                        </p:tgtEl>
                                        <p:attrNameLst>
                                          <p:attrName>style.visibility</p:attrName>
                                        </p:attrNameLst>
                                      </p:cBhvr>
                                      <p:to>
                                        <p:strVal val="visible"/>
                                      </p:to>
                                    </p:set>
                                    <p:animEffect transition="in" filter="blinds(horizontal)">
                                      <p:cBhvr>
                                        <p:cTn id="27" dur="500"/>
                                        <p:tgtEl>
                                          <p:spTgt spid="1402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0291">
                                            <p:txEl>
                                              <p:pRg st="6" end="6"/>
                                            </p:txEl>
                                          </p:spTgt>
                                        </p:tgtEl>
                                        <p:attrNameLst>
                                          <p:attrName>style.visibility</p:attrName>
                                        </p:attrNameLst>
                                      </p:cBhvr>
                                      <p:to>
                                        <p:strVal val="visible"/>
                                      </p:to>
                                    </p:set>
                                    <p:animEffect transition="in" filter="blinds(horizontal)">
                                      <p:cBhvr>
                                        <p:cTn id="32" dur="500"/>
                                        <p:tgtEl>
                                          <p:spTgt spid="140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F7A671C-E6B7-4A38-AE0F-EAF10353B87C}" type="slidenum">
              <a:rPr lang="zh-CN" altLang="en-US" sz="1400" smtClean="0"/>
              <a:t>36</a:t>
            </a:fld>
            <a:endParaRPr lang="en-US" altLang="zh-CN" sz="1400"/>
          </a:p>
        </p:txBody>
      </p:sp>
      <p:sp>
        <p:nvSpPr>
          <p:cNvPr id="41987" name="Rectangle 2"/>
          <p:cNvSpPr>
            <a:spLocks noGrp="1" noChangeArrowheads="1"/>
          </p:cNvSpPr>
          <p:nvPr>
            <p:ph type="title"/>
          </p:nvPr>
        </p:nvSpPr>
        <p:spPr>
          <a:xfrm>
            <a:off x="2627313" y="333375"/>
            <a:ext cx="6188075" cy="720725"/>
          </a:xfrm>
        </p:spPr>
        <p:txBody>
          <a:bodyPr/>
          <a:lstStyle/>
          <a:p>
            <a:pPr algn="l" eaLnBrk="1" hangingPunct="1"/>
            <a:r>
              <a:rPr lang="zh-CN" altLang="en-US" sz="2800" b="1">
                <a:latin typeface="System" charset="-122"/>
                <a:ea typeface="System" charset="-122"/>
              </a:rPr>
              <a:t>用</a:t>
            </a:r>
            <a:r>
              <a:rPr lang="en-US" altLang="zh-CN" sz="2800" b="1">
                <a:latin typeface="System" charset="-122"/>
                <a:ea typeface="System" charset="-122"/>
              </a:rPr>
              <a:t>printf</a:t>
            </a:r>
            <a:r>
              <a:rPr lang="zh-CN" altLang="en-US" sz="2800" b="1">
                <a:latin typeface="System" charset="-122"/>
                <a:ea typeface="System" charset="-122"/>
              </a:rPr>
              <a:t>函数和</a:t>
            </a:r>
            <a:r>
              <a:rPr lang="en-US" altLang="zh-CN" sz="2800" b="1">
                <a:latin typeface="System" charset="-122"/>
                <a:ea typeface="System" charset="-122"/>
              </a:rPr>
              <a:t>scanf</a:t>
            </a:r>
            <a:r>
              <a:rPr lang="zh-CN" altLang="en-US" sz="2800" b="1">
                <a:latin typeface="System" charset="-122"/>
                <a:ea typeface="System" charset="-122"/>
              </a:rPr>
              <a:t>函数一次性输出、输入一个字符数组中的所有字符</a:t>
            </a:r>
          </a:p>
        </p:txBody>
      </p:sp>
      <p:sp>
        <p:nvSpPr>
          <p:cNvPr id="41988" name="Rectangle 3"/>
          <p:cNvSpPr>
            <a:spLocks noGrp="1" noChangeArrowheads="1"/>
          </p:cNvSpPr>
          <p:nvPr>
            <p:ph type="body" idx="1"/>
          </p:nvPr>
        </p:nvSpPr>
        <p:spPr>
          <a:xfrm>
            <a:off x="0" y="1124745"/>
            <a:ext cx="9036496" cy="5422106"/>
          </a:xfrm>
        </p:spPr>
        <p:txBody>
          <a:bodyPr/>
          <a:lstStyle/>
          <a:p>
            <a:pPr eaLnBrk="1" hangingPunct="1">
              <a:lnSpc>
                <a:spcPct val="80000"/>
              </a:lnSpc>
              <a:buFontTx/>
              <a:buNone/>
            </a:pPr>
            <a:r>
              <a:rPr lang="en-US" altLang="zh-CN" sz="2400" b="1" dirty="0">
                <a:latin typeface="System" charset="-122"/>
                <a:ea typeface="System" charset="-122"/>
              </a:rPr>
              <a:t>void main()</a:t>
            </a:r>
          </a:p>
          <a:p>
            <a:pPr eaLnBrk="1" hangingPunct="1">
              <a:lnSpc>
                <a:spcPct val="80000"/>
              </a:lnSpc>
              <a:buFontTx/>
              <a:buNone/>
            </a:pPr>
            <a:r>
              <a:rPr lang="en-US" altLang="zh-CN" sz="2400" b="1" dirty="0">
                <a:latin typeface="System" charset="-122"/>
                <a:ea typeface="System" charset="-122"/>
              </a:rPr>
              <a:t>{</a:t>
            </a:r>
          </a:p>
          <a:p>
            <a:pPr eaLnBrk="1" hangingPunct="1">
              <a:lnSpc>
                <a:spcPct val="80000"/>
              </a:lnSpc>
              <a:buFontTx/>
              <a:buNone/>
            </a:pPr>
            <a:r>
              <a:rPr lang="en-US" altLang="zh-CN" sz="2400" b="1" dirty="0">
                <a:latin typeface="System" charset="-122"/>
                <a:ea typeface="System" charset="-122"/>
              </a:rPr>
              <a:t>  char </a:t>
            </a:r>
            <a:r>
              <a:rPr lang="en-US" altLang="zh-CN" sz="2400" b="1" dirty="0" err="1">
                <a:latin typeface="System" charset="-122"/>
                <a:ea typeface="System" charset="-122"/>
              </a:rPr>
              <a:t>st</a:t>
            </a:r>
            <a:r>
              <a:rPr lang="en-US" altLang="zh-CN" sz="2400" b="1" dirty="0">
                <a:latin typeface="System" charset="-122"/>
                <a:ea typeface="System" charset="-122"/>
              </a:rPr>
              <a:t>[200];</a:t>
            </a:r>
          </a:p>
          <a:p>
            <a:pPr eaLnBrk="1" hangingPunct="1">
              <a:lnSpc>
                <a:spcPct val="80000"/>
              </a:lnSpc>
              <a:buFontTx/>
              <a:buNone/>
            </a:pPr>
            <a:r>
              <a:rPr lang="en-US" altLang="zh-CN" sz="2400" b="1" dirty="0">
                <a:latin typeface="System" charset="-122"/>
                <a:ea typeface="System" charset="-122"/>
              </a:rPr>
              <a:t>  </a:t>
            </a:r>
            <a:r>
              <a:rPr lang="en-US" altLang="zh-CN" sz="2400" b="1" dirty="0" err="1">
                <a:latin typeface="System" charset="-122"/>
                <a:ea typeface="System" charset="-122"/>
              </a:rPr>
              <a:t>printf</a:t>
            </a:r>
            <a:r>
              <a:rPr lang="en-US" altLang="zh-CN" sz="2400" b="1" dirty="0">
                <a:latin typeface="System" charset="-122"/>
                <a:ea typeface="System" charset="-122"/>
              </a:rPr>
              <a:t>("input string:\n");</a:t>
            </a:r>
          </a:p>
          <a:p>
            <a:pPr eaLnBrk="1" hangingPunct="1">
              <a:lnSpc>
                <a:spcPct val="80000"/>
              </a:lnSpc>
              <a:buFontTx/>
              <a:buNone/>
            </a:pPr>
            <a:r>
              <a:rPr lang="en-US" altLang="zh-CN" sz="2400" b="1" dirty="0">
                <a:latin typeface="System" charset="-122"/>
                <a:ea typeface="System" charset="-122"/>
              </a:rPr>
              <a:t>  </a:t>
            </a:r>
            <a:r>
              <a:rPr lang="en-US" altLang="zh-CN" sz="2400" b="1" dirty="0" err="1">
                <a:latin typeface="System" charset="-122"/>
                <a:ea typeface="System" charset="-122"/>
              </a:rPr>
              <a:t>scanf</a:t>
            </a:r>
            <a:r>
              <a:rPr lang="en-US" altLang="zh-CN" sz="2400" b="1" dirty="0">
                <a:latin typeface="System" charset="-122"/>
                <a:ea typeface="System" charset="-122"/>
              </a:rPr>
              <a:t>(</a:t>
            </a:r>
            <a:r>
              <a:rPr lang="en-US" altLang="zh-CN" sz="2400" b="1" dirty="0">
                <a:latin typeface="宋体" pitchFamily="2" charset="-122"/>
                <a:ea typeface="System" charset="-122"/>
              </a:rPr>
              <a:t>“</a:t>
            </a:r>
            <a:r>
              <a:rPr lang="en-US" altLang="zh-CN" sz="2400" b="1" dirty="0">
                <a:solidFill>
                  <a:srgbClr val="003399"/>
                </a:solidFill>
                <a:latin typeface="System" charset="-122"/>
                <a:ea typeface="System" charset="-122"/>
              </a:rPr>
              <a:t>%s</a:t>
            </a:r>
            <a:r>
              <a:rPr lang="en-US" altLang="zh-CN" sz="2400" b="1" dirty="0">
                <a:latin typeface="宋体" pitchFamily="2" charset="-122"/>
                <a:ea typeface="System" charset="-122"/>
              </a:rPr>
              <a:t>”</a:t>
            </a:r>
            <a:r>
              <a:rPr lang="en-US" altLang="zh-CN" sz="2400" b="1" dirty="0">
                <a:latin typeface="System" charset="-122"/>
                <a:ea typeface="System" charset="-122"/>
              </a:rPr>
              <a:t>,</a:t>
            </a:r>
            <a:r>
              <a:rPr lang="en-US" altLang="zh-CN" sz="2400" b="1" dirty="0" err="1">
                <a:solidFill>
                  <a:srgbClr val="FF0000"/>
                </a:solidFill>
                <a:latin typeface="System" charset="-122"/>
                <a:ea typeface="System" charset="-122"/>
              </a:rPr>
              <a:t>st</a:t>
            </a:r>
            <a:r>
              <a:rPr lang="en-US" altLang="zh-CN" sz="2400" b="1" dirty="0">
                <a:latin typeface="System" charset="-122"/>
                <a:ea typeface="System" charset="-122"/>
              </a:rPr>
              <a:t>);  </a:t>
            </a:r>
            <a:r>
              <a:rPr lang="en-US" altLang="zh-CN" sz="2400" b="1" dirty="0">
                <a:solidFill>
                  <a:srgbClr val="FF0000"/>
                </a:solidFill>
                <a:latin typeface="System" charset="-122"/>
                <a:ea typeface="System" charset="-122"/>
              </a:rPr>
              <a:t>/*</a:t>
            </a:r>
            <a:r>
              <a:rPr lang="zh-CN" altLang="en-US" sz="2400" b="1" dirty="0">
                <a:solidFill>
                  <a:srgbClr val="FF0000"/>
                </a:solidFill>
                <a:latin typeface="System" charset="-122"/>
                <a:ea typeface="System" charset="-122"/>
              </a:rPr>
              <a:t>注意:是</a:t>
            </a:r>
            <a:r>
              <a:rPr lang="en-US" altLang="zh-CN" sz="2400" b="1" dirty="0" err="1">
                <a:solidFill>
                  <a:srgbClr val="FF0000"/>
                </a:solidFill>
                <a:latin typeface="System" charset="-122"/>
                <a:ea typeface="System" charset="-122"/>
              </a:rPr>
              <a:t>st</a:t>
            </a:r>
            <a:r>
              <a:rPr lang="zh-CN" altLang="en-US" sz="2400" b="1" dirty="0">
                <a:solidFill>
                  <a:srgbClr val="FF0000"/>
                </a:solidFill>
                <a:latin typeface="System" charset="-122"/>
                <a:ea typeface="System" charset="-122"/>
              </a:rPr>
              <a:t>而不是&amp;</a:t>
            </a:r>
            <a:r>
              <a:rPr lang="en-US" altLang="zh-CN" sz="2400" b="1" dirty="0" err="1">
                <a:solidFill>
                  <a:srgbClr val="FF0000"/>
                </a:solidFill>
                <a:latin typeface="System" charset="-122"/>
                <a:ea typeface="System" charset="-122"/>
              </a:rPr>
              <a:t>st</a:t>
            </a:r>
            <a:r>
              <a:rPr lang="en-US" altLang="zh-CN" sz="2400" b="1" dirty="0">
                <a:solidFill>
                  <a:srgbClr val="FF0000"/>
                </a:solidFill>
                <a:latin typeface="System" charset="-122"/>
                <a:ea typeface="System" charset="-122"/>
              </a:rPr>
              <a:t>!</a:t>
            </a:r>
            <a:r>
              <a:rPr lang="zh-CN" altLang="en-US" sz="2400" b="1" dirty="0">
                <a:solidFill>
                  <a:srgbClr val="FF0000"/>
                </a:solidFill>
                <a:latin typeface="System" charset="-122"/>
                <a:ea typeface="System" charset="-122"/>
              </a:rPr>
              <a:t>因为数组				名代表了数组的首地址*</a:t>
            </a:r>
            <a:r>
              <a:rPr lang="en-US" altLang="zh-CN" sz="2400" b="1" dirty="0">
                <a:solidFill>
                  <a:srgbClr val="FF0000"/>
                </a:solidFill>
                <a:latin typeface="System" charset="-122"/>
                <a:ea typeface="System" charset="-122"/>
              </a:rPr>
              <a:t>/</a:t>
            </a:r>
          </a:p>
          <a:p>
            <a:pPr eaLnBrk="1" hangingPunct="1">
              <a:lnSpc>
                <a:spcPct val="80000"/>
              </a:lnSpc>
              <a:buFontTx/>
              <a:buNone/>
            </a:pPr>
            <a:r>
              <a:rPr lang="en-US" altLang="zh-CN" sz="2400" b="1" dirty="0">
                <a:latin typeface="System" charset="-122"/>
                <a:ea typeface="System" charset="-122"/>
              </a:rPr>
              <a:t>  </a:t>
            </a:r>
            <a:r>
              <a:rPr lang="en-US" altLang="zh-CN" sz="2400" b="1" dirty="0" err="1">
                <a:latin typeface="System" charset="-122"/>
                <a:ea typeface="System" charset="-122"/>
              </a:rPr>
              <a:t>printf</a:t>
            </a:r>
            <a:r>
              <a:rPr lang="en-US" altLang="zh-CN" sz="2400" b="1" dirty="0">
                <a:latin typeface="System" charset="-122"/>
                <a:ea typeface="System" charset="-122"/>
              </a:rPr>
              <a:t>(</a:t>
            </a:r>
            <a:r>
              <a:rPr lang="en-US" altLang="zh-CN" sz="2400" b="1" dirty="0">
                <a:latin typeface="宋体" pitchFamily="2" charset="-122"/>
                <a:ea typeface="System" charset="-122"/>
              </a:rPr>
              <a:t>“</a:t>
            </a:r>
            <a:r>
              <a:rPr lang="en-US" altLang="zh-CN" sz="2400" b="1" dirty="0">
                <a:solidFill>
                  <a:srgbClr val="003399"/>
                </a:solidFill>
                <a:latin typeface="System" charset="-122"/>
                <a:ea typeface="System" charset="-122"/>
              </a:rPr>
              <a:t>%s</a:t>
            </a:r>
            <a:r>
              <a:rPr lang="en-US" altLang="zh-CN" sz="2400" b="1" dirty="0">
                <a:latin typeface="宋体" pitchFamily="2" charset="-122"/>
                <a:ea typeface="System" charset="-122"/>
              </a:rPr>
              <a:t>”</a:t>
            </a:r>
            <a:r>
              <a:rPr lang="en-US" altLang="zh-CN" sz="2400" b="1" dirty="0">
                <a:latin typeface="System" charset="-122"/>
                <a:ea typeface="System" charset="-122"/>
              </a:rPr>
              <a:t>,</a:t>
            </a:r>
            <a:r>
              <a:rPr lang="en-US" altLang="zh-CN" sz="2400" b="1" dirty="0" err="1">
                <a:solidFill>
                  <a:srgbClr val="FF0000"/>
                </a:solidFill>
                <a:latin typeface="System" charset="-122"/>
                <a:ea typeface="System" charset="-122"/>
              </a:rPr>
              <a:t>st</a:t>
            </a:r>
            <a:r>
              <a:rPr lang="en-US" altLang="zh-CN" sz="2400" b="1" dirty="0">
                <a:latin typeface="System" charset="-122"/>
                <a:ea typeface="System" charset="-122"/>
              </a:rPr>
              <a:t>); </a:t>
            </a:r>
            <a:r>
              <a:rPr lang="en-US" altLang="zh-CN" sz="2400" b="1" dirty="0">
                <a:solidFill>
                  <a:srgbClr val="FF0000"/>
                </a:solidFill>
                <a:latin typeface="System" charset="-122"/>
                <a:ea typeface="System" charset="-122"/>
              </a:rPr>
              <a:t>/*</a:t>
            </a:r>
            <a:r>
              <a:rPr lang="zh-CN" altLang="en-US" sz="2400" b="1" dirty="0">
                <a:solidFill>
                  <a:srgbClr val="FF0000"/>
                </a:solidFill>
                <a:latin typeface="System" charset="-122"/>
                <a:ea typeface="System" charset="-122"/>
              </a:rPr>
              <a:t>注意：转换说明符是</a:t>
            </a:r>
            <a:r>
              <a:rPr lang="en-US" altLang="zh-CN" sz="2400" b="1" dirty="0">
                <a:solidFill>
                  <a:srgbClr val="FF0000"/>
                </a:solidFill>
                <a:latin typeface="System" charset="-122"/>
                <a:ea typeface="System" charset="-122"/>
              </a:rPr>
              <a:t>%s*/</a:t>
            </a:r>
          </a:p>
          <a:p>
            <a:pPr eaLnBrk="1" hangingPunct="1">
              <a:lnSpc>
                <a:spcPct val="80000"/>
              </a:lnSpc>
              <a:buFontTx/>
              <a:buNone/>
            </a:pPr>
            <a:r>
              <a:rPr lang="en-US" altLang="zh-CN" sz="2400" b="1" dirty="0">
                <a:latin typeface="System" charset="-122"/>
                <a:ea typeface="System" charset="-122"/>
              </a:rPr>
              <a:t>}    </a:t>
            </a:r>
            <a:endParaRPr lang="zh-CN" altLang="en-US" sz="2400" b="1" dirty="0">
              <a:latin typeface="System" charset="-122"/>
              <a:ea typeface="System" charset="-122"/>
            </a:endParaRPr>
          </a:p>
          <a:p>
            <a:pPr eaLnBrk="1" hangingPunct="1">
              <a:lnSpc>
                <a:spcPct val="80000"/>
              </a:lnSpc>
              <a:buFontTx/>
              <a:buNone/>
            </a:pPr>
            <a:r>
              <a:rPr lang="en-US" altLang="zh-CN" sz="2400" b="1" dirty="0" err="1">
                <a:latin typeface="System" charset="-122"/>
                <a:ea typeface="System" charset="-122"/>
              </a:rPr>
              <a:t>scanf</a:t>
            </a:r>
            <a:r>
              <a:rPr lang="zh-CN" altLang="en-US" sz="2400" b="1" dirty="0">
                <a:latin typeface="System" charset="-122"/>
                <a:ea typeface="System" charset="-122"/>
              </a:rPr>
              <a:t>函数读取用户键入的字符到字符数组中</a:t>
            </a:r>
            <a:r>
              <a:rPr lang="en-US" altLang="zh-CN" sz="2400" b="1" dirty="0">
                <a:latin typeface="System" charset="-122"/>
                <a:ea typeface="System" charset="-122"/>
              </a:rPr>
              <a:t>(</a:t>
            </a:r>
            <a:r>
              <a:rPr lang="zh-CN" altLang="en-US" sz="2400" b="1" dirty="0">
                <a:latin typeface="System" charset="-122"/>
                <a:ea typeface="System" charset="-122"/>
              </a:rPr>
              <a:t>从</a:t>
            </a:r>
            <a:r>
              <a:rPr lang="en-US" altLang="zh-CN" sz="2400" b="1" dirty="0" err="1">
                <a:latin typeface="System" charset="-122"/>
                <a:ea typeface="System" charset="-122"/>
              </a:rPr>
              <a:t>st</a:t>
            </a:r>
            <a:r>
              <a:rPr lang="zh-CN" altLang="en-US" sz="2400" b="1" dirty="0">
                <a:latin typeface="System" charset="-122"/>
                <a:ea typeface="System" charset="-122"/>
              </a:rPr>
              <a:t>开始依次存入</a:t>
            </a:r>
            <a:r>
              <a:rPr lang="en-US" altLang="zh-CN" sz="2400" b="1" dirty="0">
                <a:latin typeface="System" charset="-122"/>
                <a:ea typeface="System" charset="-122"/>
              </a:rPr>
              <a:t>)</a:t>
            </a:r>
            <a:r>
              <a:rPr lang="zh-CN" altLang="en-US" sz="2400" b="1" dirty="0">
                <a:latin typeface="System" charset="-122"/>
                <a:ea typeface="System" charset="-122"/>
              </a:rPr>
              <a:t>，直到遇到</a:t>
            </a:r>
            <a:r>
              <a:rPr lang="zh-CN" altLang="en-US" sz="2400" b="1" dirty="0">
                <a:solidFill>
                  <a:schemeClr val="accent2"/>
                </a:solidFill>
                <a:latin typeface="System" charset="-122"/>
                <a:ea typeface="System" charset="-122"/>
              </a:rPr>
              <a:t>空格、制表符、回车、或文件结束符（</a:t>
            </a:r>
            <a:r>
              <a:rPr lang="en-US" altLang="zh-CN" sz="2400" b="1" dirty="0">
                <a:solidFill>
                  <a:schemeClr val="accent2"/>
                </a:solidFill>
                <a:latin typeface="System" charset="-122"/>
                <a:ea typeface="System" charset="-122"/>
              </a:rPr>
              <a:t>EOF</a:t>
            </a:r>
            <a:r>
              <a:rPr lang="zh-CN" altLang="en-US" sz="2400" b="1" dirty="0">
                <a:solidFill>
                  <a:schemeClr val="accent2"/>
                </a:solidFill>
                <a:latin typeface="System" charset="-122"/>
                <a:ea typeface="System" charset="-122"/>
              </a:rPr>
              <a:t>）</a:t>
            </a:r>
            <a:r>
              <a:rPr lang="zh-CN" altLang="en-US" sz="2400" b="1" dirty="0">
                <a:latin typeface="System" charset="-122"/>
                <a:ea typeface="System" charset="-122"/>
              </a:rPr>
              <a:t>为止，</a:t>
            </a:r>
            <a:r>
              <a:rPr lang="zh-CN" altLang="en-US" sz="2400" b="1" dirty="0">
                <a:solidFill>
                  <a:srgbClr val="FF0000"/>
                </a:solidFill>
                <a:latin typeface="System" charset="-122"/>
                <a:ea typeface="System" charset="-122"/>
              </a:rPr>
              <a:t>空格、制表符、回车不被读入，文件结束符被丢弃。最后一个字符读入后往字符数组中写入结束符</a:t>
            </a:r>
            <a:r>
              <a:rPr lang="zh-CN" altLang="en-US" sz="2400" b="1" dirty="0">
                <a:solidFill>
                  <a:srgbClr val="FF0000"/>
                </a:solidFill>
                <a:latin typeface="宋体" pitchFamily="2" charset="-122"/>
                <a:ea typeface="System" charset="-122"/>
              </a:rPr>
              <a:t>‘</a:t>
            </a:r>
            <a:r>
              <a:rPr lang="en-US" altLang="zh-CN" sz="2400" b="1" dirty="0">
                <a:solidFill>
                  <a:srgbClr val="FF0000"/>
                </a:solidFill>
                <a:latin typeface="System" charset="-122"/>
                <a:ea typeface="System" charset="-122"/>
              </a:rPr>
              <a:t>\0</a:t>
            </a:r>
            <a:r>
              <a:rPr lang="en-US" altLang="zh-CN" sz="2400" b="1" dirty="0">
                <a:solidFill>
                  <a:srgbClr val="FF0000"/>
                </a:solidFill>
                <a:latin typeface="宋体" pitchFamily="2" charset="-122"/>
                <a:ea typeface="System" charset="-122"/>
              </a:rPr>
              <a:t>’</a:t>
            </a:r>
            <a:r>
              <a:rPr lang="zh-CN" altLang="en-US" sz="2400" b="1" dirty="0">
                <a:solidFill>
                  <a:srgbClr val="FF0000"/>
                </a:solidFill>
                <a:latin typeface="System" charset="-122"/>
                <a:ea typeface="System" charset="-122"/>
              </a:rPr>
              <a:t>。 </a:t>
            </a:r>
            <a:endParaRPr lang="en-US" altLang="zh-CN" sz="2400" b="1" dirty="0">
              <a:solidFill>
                <a:srgbClr val="FF0000"/>
              </a:solidFill>
              <a:latin typeface="System" charset="-122"/>
              <a:ea typeface="System" charset="-122"/>
            </a:endParaRPr>
          </a:p>
          <a:p>
            <a:pPr eaLnBrk="1" hangingPunct="1">
              <a:lnSpc>
                <a:spcPct val="80000"/>
              </a:lnSpc>
              <a:buFontTx/>
              <a:buNone/>
            </a:pPr>
            <a:r>
              <a:rPr lang="en-US" altLang="zh-CN" sz="2400" b="1" dirty="0" err="1">
                <a:latin typeface="System" charset="-122"/>
                <a:ea typeface="System" charset="-122"/>
              </a:rPr>
              <a:t>Printf</a:t>
            </a:r>
            <a:r>
              <a:rPr lang="zh-CN" altLang="en-US" sz="2400" b="1" dirty="0">
                <a:latin typeface="System" charset="-122"/>
                <a:ea typeface="System" charset="-122"/>
              </a:rPr>
              <a:t>从</a:t>
            </a:r>
            <a:r>
              <a:rPr lang="en-US" altLang="zh-CN" sz="2400" b="1" dirty="0" err="1">
                <a:latin typeface="System" charset="-122"/>
                <a:ea typeface="System" charset="-122"/>
              </a:rPr>
              <a:t>st</a:t>
            </a:r>
            <a:r>
              <a:rPr lang="zh-CN" altLang="en-US" sz="2400" b="1" dirty="0">
                <a:latin typeface="System" charset="-122"/>
                <a:ea typeface="System" charset="-122"/>
              </a:rPr>
              <a:t>开始依次输出字符，直到遇见</a:t>
            </a:r>
            <a:r>
              <a:rPr lang="zh-CN" altLang="en-US" sz="2400" b="1" dirty="0">
                <a:latin typeface="宋体" pitchFamily="2" charset="-122"/>
                <a:ea typeface="System" charset="-122"/>
              </a:rPr>
              <a:t>‘</a:t>
            </a:r>
            <a:r>
              <a:rPr lang="en-US" altLang="zh-CN" sz="2400" b="1" dirty="0">
                <a:latin typeface="System" charset="-122"/>
                <a:ea typeface="System" charset="-122"/>
              </a:rPr>
              <a:t>\0</a:t>
            </a:r>
            <a:r>
              <a:rPr lang="en-US" altLang="zh-CN" sz="2400" b="1" dirty="0">
                <a:latin typeface="宋体" pitchFamily="2" charset="-122"/>
                <a:ea typeface="System" charset="-122"/>
              </a:rPr>
              <a:t>’</a:t>
            </a:r>
            <a:r>
              <a:rPr lang="zh-CN" altLang="en-US" sz="2400" b="1" dirty="0">
                <a:latin typeface="宋体" pitchFamily="2" charset="-122"/>
                <a:ea typeface="System" charset="-122"/>
              </a:rPr>
              <a:t>，‘</a:t>
            </a:r>
            <a:r>
              <a:rPr lang="en-US" altLang="zh-CN" sz="2400" b="1" dirty="0">
                <a:latin typeface="System" charset="-122"/>
                <a:ea typeface="System" charset="-122"/>
              </a:rPr>
              <a:t>\0</a:t>
            </a:r>
            <a:r>
              <a:rPr lang="en-US" altLang="zh-CN" sz="2400" b="1" dirty="0">
                <a:latin typeface="宋体" pitchFamily="2" charset="-122"/>
                <a:ea typeface="System" charset="-122"/>
              </a:rPr>
              <a:t>’</a:t>
            </a:r>
            <a:r>
              <a:rPr lang="zh-CN" altLang="en-US" sz="2400" b="1" dirty="0">
                <a:latin typeface="System" charset="-122"/>
                <a:ea typeface="System" charset="-122"/>
              </a:rPr>
              <a:t>不输出。</a:t>
            </a:r>
          </a:p>
          <a:p>
            <a:pPr eaLnBrk="1" hangingPunct="1">
              <a:lnSpc>
                <a:spcPct val="80000"/>
              </a:lnSpc>
              <a:buFontTx/>
              <a:buNone/>
            </a:pPr>
            <a:r>
              <a:rPr lang="zh-CN" altLang="en-US" sz="2400" b="1" dirty="0">
                <a:latin typeface="System" charset="-122"/>
                <a:ea typeface="System" charset="-122"/>
              </a:rPr>
              <a:t>注意：</a:t>
            </a:r>
            <a:r>
              <a:rPr lang="en-US" altLang="zh-CN" sz="2400" b="1" dirty="0" err="1">
                <a:latin typeface="System" charset="-122"/>
                <a:ea typeface="System" charset="-122"/>
              </a:rPr>
              <a:t>scanf</a:t>
            </a:r>
            <a:r>
              <a:rPr lang="zh-CN" altLang="en-US" sz="2400" b="1" dirty="0">
                <a:latin typeface="System" charset="-122"/>
                <a:ea typeface="System" charset="-122"/>
              </a:rPr>
              <a:t>不关心字符数组的大小，所以它往数组中写字符时，所写入的字符可能超出数组的范围</a:t>
            </a:r>
            <a:r>
              <a:rPr lang="en-US" altLang="zh-CN" sz="2400" b="1" dirty="0">
                <a:latin typeface="System" charset="-122"/>
                <a:ea typeface="System" charset="-122"/>
              </a:rPr>
              <a:t>(</a:t>
            </a:r>
            <a:r>
              <a:rPr lang="zh-CN" altLang="en-US" sz="2400" b="1" dirty="0">
                <a:solidFill>
                  <a:schemeClr val="accent2"/>
                </a:solidFill>
                <a:latin typeface="System" charset="-122"/>
                <a:ea typeface="System" charset="-122"/>
              </a:rPr>
              <a:t>不安全</a:t>
            </a:r>
            <a:r>
              <a:rPr lang="en-US" altLang="zh-CN" sz="2400" b="1" dirty="0">
                <a:latin typeface="System" charset="-122"/>
                <a:ea typeface="System" charset="-122"/>
              </a:rPr>
              <a:t>)</a:t>
            </a:r>
            <a:r>
              <a:rPr lang="zh-CN" altLang="en-US" sz="2400" b="1" dirty="0">
                <a:latin typeface="System" charset="-122"/>
                <a:ea typeface="System" charset="-122"/>
              </a:rPr>
              <a:t>。程序员必须自己控制。</a:t>
            </a:r>
            <a:endParaRPr lang="en-US" altLang="zh-CN" sz="2400" b="1" dirty="0">
              <a:latin typeface="System" charset="-122"/>
              <a:ea typeface="System" charset="-122"/>
            </a:endParaRPr>
          </a:p>
          <a:p>
            <a:pPr eaLnBrk="1" hangingPunct="1">
              <a:lnSpc>
                <a:spcPct val="80000"/>
              </a:lnSpc>
              <a:buFontTx/>
              <a:buNone/>
            </a:pPr>
            <a:endParaRPr lang="zh-CN" altLang="en-US" sz="240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529728F-5769-4BBF-B79D-6635B31E00BE}" type="slidenum">
              <a:rPr lang="zh-CN" altLang="en-US" sz="1400" smtClean="0"/>
              <a:t>37</a:t>
            </a:fld>
            <a:endParaRPr lang="en-US" altLang="zh-CN" sz="1400"/>
          </a:p>
        </p:txBody>
      </p:sp>
      <p:sp>
        <p:nvSpPr>
          <p:cNvPr id="43011" name="Text Box 4"/>
          <p:cNvSpPr txBox="1">
            <a:spLocks noChangeArrowheads="1"/>
          </p:cNvSpPr>
          <p:nvPr/>
        </p:nvSpPr>
        <p:spPr bwMode="auto">
          <a:xfrm>
            <a:off x="1258888" y="1522413"/>
            <a:ext cx="7200900" cy="122396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a:solidFill>
                  <a:schemeClr val="bg1"/>
                </a:solidFill>
              </a:rPr>
              <a:t>input string:</a:t>
            </a:r>
          </a:p>
          <a:p>
            <a:pPr eaLnBrk="1" hangingPunct="1">
              <a:buFontTx/>
              <a:buNone/>
            </a:pPr>
            <a:r>
              <a:rPr lang="en-US" altLang="zh-CN" sz="2400">
                <a:solidFill>
                  <a:schemeClr val="bg1"/>
                </a:solidFill>
              </a:rPr>
              <a:t>aaaaa  aaaaaaaaaaaaaaaaaaaaaaaaaaaaaaaaaaaaaaaaaaaa</a:t>
            </a:r>
          </a:p>
          <a:p>
            <a:pPr eaLnBrk="1" hangingPunct="1">
              <a:buFontTx/>
              <a:buNone/>
            </a:pPr>
            <a:r>
              <a:rPr lang="en-US" altLang="zh-CN" sz="2400">
                <a:solidFill>
                  <a:schemeClr val="bg1"/>
                </a:solidFill>
              </a:rPr>
              <a:t>aaaaa</a:t>
            </a:r>
            <a:r>
              <a:rPr lang="zh-CN" altLang="en-US" sz="2400">
                <a:solidFill>
                  <a:schemeClr val="bg1"/>
                </a:solidFill>
              </a:rPr>
              <a:t>请按任意键继续</a:t>
            </a:r>
            <a:r>
              <a:rPr lang="en-US" altLang="zh-CN" sz="2400">
                <a:solidFill>
                  <a:schemeClr val="bg1"/>
                </a:solidFill>
              </a:rPr>
              <a:t>. . .</a:t>
            </a:r>
            <a:endParaRPr lang="zh-CN" altLang="en-US" sz="2400">
              <a:solidFill>
                <a:schemeClr val="bg1"/>
              </a:solidFill>
            </a:endParaRPr>
          </a:p>
        </p:txBody>
      </p:sp>
      <p:sp>
        <p:nvSpPr>
          <p:cNvPr id="43012" name="Text Box 5"/>
          <p:cNvSpPr txBox="1">
            <a:spLocks noChangeArrowheads="1"/>
          </p:cNvSpPr>
          <p:nvPr/>
        </p:nvSpPr>
        <p:spPr bwMode="auto">
          <a:xfrm>
            <a:off x="-180975" y="1412875"/>
            <a:ext cx="14033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b="1">
                <a:latin typeface="楷体_GB2312" pitchFamily="49" charset="-122"/>
                <a:ea typeface="楷体_GB2312" pitchFamily="49" charset="-122"/>
              </a:rPr>
              <a:t>  遇空格结束读取</a:t>
            </a:r>
          </a:p>
        </p:txBody>
      </p:sp>
      <p:grpSp>
        <p:nvGrpSpPr>
          <p:cNvPr id="43013" name="Group 6"/>
          <p:cNvGrpSpPr/>
          <p:nvPr/>
        </p:nvGrpSpPr>
        <p:grpSpPr bwMode="auto">
          <a:xfrm>
            <a:off x="1116013" y="3035300"/>
            <a:ext cx="5472112" cy="504825"/>
            <a:chOff x="612" y="3475"/>
            <a:chExt cx="3447" cy="318"/>
          </a:xfrm>
        </p:grpSpPr>
        <p:sp>
          <p:nvSpPr>
            <p:cNvPr id="43019" name="Rectangle 7"/>
            <p:cNvSpPr>
              <a:spLocks noChangeArrowheads="1"/>
            </p:cNvSpPr>
            <p:nvPr/>
          </p:nvSpPr>
          <p:spPr bwMode="auto">
            <a:xfrm>
              <a:off x="703" y="3475"/>
              <a:ext cx="3356" cy="31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43020" name="Line 8"/>
            <p:cNvSpPr>
              <a:spLocks noChangeShapeType="1"/>
            </p:cNvSpPr>
            <p:nvPr/>
          </p:nvSpPr>
          <p:spPr bwMode="auto">
            <a:xfrm>
              <a:off x="1111"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1" name="Line 9"/>
            <p:cNvSpPr>
              <a:spLocks noChangeShapeType="1"/>
            </p:cNvSpPr>
            <p:nvPr/>
          </p:nvSpPr>
          <p:spPr bwMode="auto">
            <a:xfrm>
              <a:off x="1474"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2" name="Line 10"/>
            <p:cNvSpPr>
              <a:spLocks noChangeShapeType="1"/>
            </p:cNvSpPr>
            <p:nvPr/>
          </p:nvSpPr>
          <p:spPr bwMode="auto">
            <a:xfrm>
              <a:off x="1837"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3" name="Line 11"/>
            <p:cNvSpPr>
              <a:spLocks noChangeShapeType="1"/>
            </p:cNvSpPr>
            <p:nvPr/>
          </p:nvSpPr>
          <p:spPr bwMode="auto">
            <a:xfrm>
              <a:off x="2200"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4" name="Line 12"/>
            <p:cNvSpPr>
              <a:spLocks noChangeShapeType="1"/>
            </p:cNvSpPr>
            <p:nvPr/>
          </p:nvSpPr>
          <p:spPr bwMode="auto">
            <a:xfrm>
              <a:off x="2562"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5" name="Text Box 13"/>
            <p:cNvSpPr txBox="1">
              <a:spLocks noChangeArrowheads="1"/>
            </p:cNvSpPr>
            <p:nvPr/>
          </p:nvSpPr>
          <p:spPr bwMode="auto">
            <a:xfrm>
              <a:off x="612" y="3475"/>
              <a:ext cx="59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26" name="Text Box 14"/>
            <p:cNvSpPr txBox="1">
              <a:spLocks noChangeArrowheads="1"/>
            </p:cNvSpPr>
            <p:nvPr/>
          </p:nvSpPr>
          <p:spPr bwMode="auto">
            <a:xfrm>
              <a:off x="1020" y="3475"/>
              <a:ext cx="59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27" name="Text Box 15"/>
            <p:cNvSpPr txBox="1">
              <a:spLocks noChangeArrowheads="1"/>
            </p:cNvSpPr>
            <p:nvPr/>
          </p:nvSpPr>
          <p:spPr bwMode="auto">
            <a:xfrm>
              <a:off x="1338" y="3475"/>
              <a:ext cx="59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28" name="Text Box 16"/>
            <p:cNvSpPr txBox="1">
              <a:spLocks noChangeArrowheads="1"/>
            </p:cNvSpPr>
            <p:nvPr/>
          </p:nvSpPr>
          <p:spPr bwMode="auto">
            <a:xfrm>
              <a:off x="1701" y="3483"/>
              <a:ext cx="59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29" name="Text Box 17"/>
            <p:cNvSpPr txBox="1">
              <a:spLocks noChangeArrowheads="1"/>
            </p:cNvSpPr>
            <p:nvPr/>
          </p:nvSpPr>
          <p:spPr bwMode="auto">
            <a:xfrm>
              <a:off x="2109" y="3475"/>
              <a:ext cx="59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30" name="Line 18"/>
            <p:cNvSpPr>
              <a:spLocks noChangeShapeType="1"/>
            </p:cNvSpPr>
            <p:nvPr/>
          </p:nvSpPr>
          <p:spPr bwMode="auto">
            <a:xfrm>
              <a:off x="2880"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1" name="Text Box 19"/>
            <p:cNvSpPr txBox="1">
              <a:spLocks noChangeArrowheads="1"/>
            </p:cNvSpPr>
            <p:nvPr/>
          </p:nvSpPr>
          <p:spPr bwMode="auto">
            <a:xfrm>
              <a:off x="2381" y="3475"/>
              <a:ext cx="681"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\0</a:t>
              </a:r>
              <a:r>
                <a:rPr lang="en-US" altLang="zh-CN" sz="2400">
                  <a:latin typeface="宋体" pitchFamily="2" charset="-122"/>
                </a:rPr>
                <a:t>’</a:t>
              </a:r>
              <a:endParaRPr lang="en-US" altLang="zh-CN" sz="2400"/>
            </a:p>
          </p:txBody>
        </p:sp>
        <p:sp>
          <p:nvSpPr>
            <p:cNvPr id="43032" name="Text Box 20"/>
            <p:cNvSpPr txBox="1">
              <a:spLocks noChangeArrowheads="1"/>
            </p:cNvSpPr>
            <p:nvPr/>
          </p:nvSpPr>
          <p:spPr bwMode="auto">
            <a:xfrm>
              <a:off x="2971" y="3517"/>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latin typeface="宋体" pitchFamily="2" charset="-122"/>
                </a:rPr>
                <a:t>……</a:t>
              </a:r>
              <a:endParaRPr lang="en-US" altLang="zh-CN" sz="2000" b="1"/>
            </a:p>
          </p:txBody>
        </p:sp>
      </p:grpSp>
      <p:sp>
        <p:nvSpPr>
          <p:cNvPr id="314389" name="Text Box 21"/>
          <p:cNvSpPr txBox="1">
            <a:spLocks noChangeArrowheads="1"/>
          </p:cNvSpPr>
          <p:nvPr/>
        </p:nvSpPr>
        <p:spPr bwMode="auto">
          <a:xfrm>
            <a:off x="1258888" y="3922713"/>
            <a:ext cx="7200900" cy="202723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a:solidFill>
                  <a:schemeClr val="bg1"/>
                </a:solidFill>
              </a:rPr>
              <a:t>input string:</a:t>
            </a:r>
          </a:p>
          <a:p>
            <a:pPr eaLnBrk="1" hangingPunct="1">
              <a:buFontTx/>
              <a:buNone/>
            </a:pPr>
            <a:r>
              <a:rPr lang="en-US" altLang="zh-CN" sz="2400">
                <a:solidFill>
                  <a:schemeClr val="bg1"/>
                </a:solidFill>
              </a:rPr>
              <a:t>aaaaaaaaaaaaaaaaaaaaaaaaaaaaaaaaaaaaaaaaaaaaaaaaaaaa</a:t>
            </a:r>
          </a:p>
          <a:p>
            <a:pPr eaLnBrk="1" hangingPunct="1">
              <a:buFontTx/>
              <a:buNone/>
            </a:pPr>
            <a:r>
              <a:rPr lang="en-US" altLang="zh-CN" sz="2400">
                <a:solidFill>
                  <a:schemeClr val="bg1"/>
                </a:solidFill>
              </a:rPr>
              <a:t>aaaaaaaaaaaaa</a:t>
            </a:r>
          </a:p>
          <a:p>
            <a:pPr eaLnBrk="1" hangingPunct="1">
              <a:buFontTx/>
              <a:buNone/>
            </a:pPr>
            <a:r>
              <a:rPr lang="en-US" altLang="zh-CN" sz="2400">
                <a:solidFill>
                  <a:schemeClr val="bg1"/>
                </a:solidFill>
              </a:rPr>
              <a:t>aaaaaaaaaaaaaaaaaaaaaaaaaaaaaaaaaaaaaaaaaaaaaaaaaaaa</a:t>
            </a:r>
          </a:p>
          <a:p>
            <a:pPr eaLnBrk="1" hangingPunct="1">
              <a:buFontTx/>
              <a:buNone/>
            </a:pPr>
            <a:r>
              <a:rPr lang="en-US" altLang="zh-CN" sz="2400">
                <a:solidFill>
                  <a:schemeClr val="bg1"/>
                </a:solidFill>
              </a:rPr>
              <a:t>aaaaaaaaaaaaa</a:t>
            </a:r>
            <a:r>
              <a:rPr lang="zh-CN" altLang="en-US" sz="2400">
                <a:solidFill>
                  <a:schemeClr val="bg1"/>
                </a:solidFill>
              </a:rPr>
              <a:t>请按任意键继续</a:t>
            </a:r>
            <a:r>
              <a:rPr lang="en-US" altLang="zh-CN" sz="2400">
                <a:solidFill>
                  <a:schemeClr val="bg1"/>
                </a:solidFill>
              </a:rPr>
              <a:t>. . .</a:t>
            </a:r>
            <a:endParaRPr lang="zh-CN" altLang="en-US" sz="2400">
              <a:solidFill>
                <a:schemeClr val="bg1"/>
              </a:solidFill>
            </a:endParaRPr>
          </a:p>
        </p:txBody>
      </p:sp>
      <p:sp>
        <p:nvSpPr>
          <p:cNvPr id="314390" name="Text Box 22"/>
          <p:cNvSpPr txBox="1">
            <a:spLocks noChangeArrowheads="1"/>
          </p:cNvSpPr>
          <p:nvPr/>
        </p:nvSpPr>
        <p:spPr bwMode="auto">
          <a:xfrm>
            <a:off x="-179388" y="4067175"/>
            <a:ext cx="1403351"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b="1">
                <a:latin typeface="楷体_GB2312" pitchFamily="49" charset="-122"/>
                <a:ea typeface="楷体_GB2312" pitchFamily="49" charset="-122"/>
              </a:rPr>
              <a:t>  遇回车结束读取</a:t>
            </a:r>
          </a:p>
        </p:txBody>
      </p:sp>
      <p:sp>
        <p:nvSpPr>
          <p:cNvPr id="43016" name="Rectangle 23"/>
          <p:cNvSpPr>
            <a:spLocks noGrp="1" noChangeArrowheads="1"/>
          </p:cNvSpPr>
          <p:nvPr>
            <p:ph type="title"/>
          </p:nvPr>
        </p:nvSpPr>
        <p:spPr>
          <a:noFill/>
        </p:spPr>
        <p:txBody>
          <a:bodyPr/>
          <a:lstStyle/>
          <a:p>
            <a:pPr eaLnBrk="1" hangingPunct="1"/>
            <a:r>
              <a:rPr lang="en-US" altLang="zh-CN" b="1" dirty="0"/>
              <a:t>7.4</a:t>
            </a:r>
            <a:r>
              <a:rPr lang="zh-CN" altLang="en-US" b="1" dirty="0"/>
              <a:t> </a:t>
            </a:r>
            <a:r>
              <a:rPr lang="zh-CN" altLang="en-US" b="1" u="sng" dirty="0"/>
              <a:t>字符数组</a:t>
            </a:r>
          </a:p>
        </p:txBody>
      </p:sp>
      <p:sp>
        <p:nvSpPr>
          <p:cNvPr id="43017" name="Line 24"/>
          <p:cNvSpPr>
            <a:spLocks noChangeShapeType="1"/>
          </p:cNvSpPr>
          <p:nvPr/>
        </p:nvSpPr>
        <p:spPr bwMode="auto">
          <a:xfrm flipH="1">
            <a:off x="8172450" y="1989138"/>
            <a:ext cx="144463" cy="288925"/>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4393" name="Line 25"/>
          <p:cNvSpPr>
            <a:spLocks noChangeShapeType="1"/>
          </p:cNvSpPr>
          <p:nvPr/>
        </p:nvSpPr>
        <p:spPr bwMode="auto">
          <a:xfrm flipH="1">
            <a:off x="3132138" y="4797425"/>
            <a:ext cx="144462" cy="288925"/>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4389"/>
                                        </p:tgtEl>
                                        <p:attrNameLst>
                                          <p:attrName>style.visibility</p:attrName>
                                        </p:attrNameLst>
                                      </p:cBhvr>
                                      <p:to>
                                        <p:strVal val="visible"/>
                                      </p:to>
                                    </p:set>
                                    <p:animEffect transition="in" filter="dissolve">
                                      <p:cBhvr>
                                        <p:cTn id="7" dur="500"/>
                                        <p:tgtEl>
                                          <p:spTgt spid="31438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4393"/>
                                        </p:tgtEl>
                                        <p:attrNameLst>
                                          <p:attrName>style.visibility</p:attrName>
                                        </p:attrNameLst>
                                      </p:cBhvr>
                                      <p:to>
                                        <p:strVal val="visible"/>
                                      </p:to>
                                    </p:set>
                                    <p:animEffect transition="in" filter="dissolve">
                                      <p:cBhvr>
                                        <p:cTn id="10" dur="500"/>
                                        <p:tgtEl>
                                          <p:spTgt spid="31439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4390"/>
                                        </p:tgtEl>
                                        <p:attrNameLst>
                                          <p:attrName>style.visibility</p:attrName>
                                        </p:attrNameLst>
                                      </p:cBhvr>
                                      <p:to>
                                        <p:strVal val="visible"/>
                                      </p:to>
                                    </p:set>
                                    <p:animEffect transition="in" filter="dissolve">
                                      <p:cBhvr>
                                        <p:cTn id="13" dur="500"/>
                                        <p:tgtEl>
                                          <p:spTgt spid="314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89" grpId="0" animBg="1"/>
      <p:bldP spid="314390" grpId="0"/>
      <p:bldP spid="31439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8C05803-2FCF-4659-BF46-AC25501E096B}" type="slidenum">
              <a:rPr lang="zh-CN" altLang="en-US" sz="1400" smtClean="0"/>
              <a:t>38</a:t>
            </a:fld>
            <a:endParaRPr lang="en-US" altLang="zh-CN" sz="1400"/>
          </a:p>
        </p:txBody>
      </p:sp>
      <p:sp>
        <p:nvSpPr>
          <p:cNvPr id="44035" name="Rectangle 3"/>
          <p:cNvSpPr>
            <a:spLocks noChangeArrowheads="1"/>
          </p:cNvSpPr>
          <p:nvPr/>
        </p:nvSpPr>
        <p:spPr bwMode="auto">
          <a:xfrm>
            <a:off x="-36513" y="1447800"/>
            <a:ext cx="864076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b="1">
                <a:latin typeface="System" charset="-122"/>
                <a:ea typeface="System" charset="-122"/>
              </a:rPr>
              <a:t>	scanf(</a:t>
            </a:r>
            <a:r>
              <a:rPr lang="en-US" altLang="zh-CN" b="1">
                <a:latin typeface="宋体" pitchFamily="2" charset="-122"/>
                <a:ea typeface="System" charset="-122"/>
              </a:rPr>
              <a:t>“</a:t>
            </a:r>
            <a:r>
              <a:rPr lang="en-US" altLang="zh-CN" b="1">
                <a:latin typeface="System" charset="-122"/>
                <a:ea typeface="System" charset="-122"/>
              </a:rPr>
              <a:t>%s</a:t>
            </a:r>
            <a:r>
              <a:rPr lang="en-US" altLang="zh-CN" b="1">
                <a:latin typeface="宋体" pitchFamily="2" charset="-122"/>
                <a:ea typeface="System" charset="-122"/>
              </a:rPr>
              <a:t>”</a:t>
            </a:r>
            <a:r>
              <a:rPr lang="en-US" altLang="zh-CN" b="1">
                <a:latin typeface="System" charset="-122"/>
                <a:ea typeface="System" charset="-122"/>
              </a:rPr>
              <a:t>,</a:t>
            </a:r>
            <a:r>
              <a:rPr lang="en-US" altLang="zh-CN" b="1">
                <a:solidFill>
                  <a:srgbClr val="003399"/>
                </a:solidFill>
                <a:latin typeface="System" charset="-122"/>
                <a:ea typeface="System" charset="-122"/>
              </a:rPr>
              <a:t>&amp;st[1]</a:t>
            </a:r>
            <a:r>
              <a:rPr lang="en-US" altLang="zh-CN" b="1">
                <a:latin typeface="System" charset="-122"/>
                <a:ea typeface="System" charset="-122"/>
              </a:rPr>
              <a:t>);  /*</a:t>
            </a:r>
            <a:r>
              <a:rPr lang="zh-CN" altLang="en-US" b="1">
                <a:latin typeface="System" charset="-122"/>
                <a:ea typeface="System" charset="-122"/>
              </a:rPr>
              <a:t>将输入存放到字符数组第二个单元起的连续单元中</a:t>
            </a:r>
            <a:r>
              <a:rPr lang="en-US" altLang="zh-CN" b="1">
                <a:latin typeface="System" charset="-122"/>
                <a:ea typeface="System" charset="-122"/>
              </a:rPr>
              <a:t>*/</a:t>
            </a:r>
          </a:p>
          <a:p>
            <a:pPr eaLnBrk="1" hangingPunct="1">
              <a:buFontTx/>
              <a:buNone/>
            </a:pPr>
            <a:r>
              <a:rPr lang="en-US" altLang="zh-CN" b="1">
                <a:latin typeface="System" charset="-122"/>
                <a:ea typeface="System" charset="-122"/>
              </a:rPr>
              <a:t>   printf(</a:t>
            </a:r>
            <a:r>
              <a:rPr lang="en-US" altLang="zh-CN" b="1">
                <a:latin typeface="宋体" pitchFamily="2" charset="-122"/>
                <a:ea typeface="System" charset="-122"/>
              </a:rPr>
              <a:t>“</a:t>
            </a:r>
            <a:r>
              <a:rPr lang="en-US" altLang="zh-CN" b="1">
                <a:latin typeface="System" charset="-122"/>
                <a:ea typeface="System" charset="-122"/>
              </a:rPr>
              <a:t>%s</a:t>
            </a:r>
            <a:r>
              <a:rPr lang="en-US" altLang="zh-CN" b="1">
                <a:latin typeface="宋体" pitchFamily="2" charset="-122"/>
                <a:ea typeface="System" charset="-122"/>
              </a:rPr>
              <a:t>”</a:t>
            </a:r>
            <a:r>
              <a:rPr lang="zh-CN" altLang="en-US" b="1">
                <a:latin typeface="System" charset="-122"/>
                <a:ea typeface="System" charset="-122"/>
              </a:rPr>
              <a:t>，</a:t>
            </a:r>
            <a:r>
              <a:rPr lang="en-US" altLang="zh-CN" b="1">
                <a:solidFill>
                  <a:srgbClr val="003399"/>
                </a:solidFill>
                <a:latin typeface="System" charset="-122"/>
                <a:ea typeface="System" charset="-122"/>
              </a:rPr>
              <a:t>&amp;st[1]</a:t>
            </a:r>
            <a:r>
              <a:rPr lang="en-US" altLang="zh-CN" b="1">
                <a:latin typeface="System" charset="-122"/>
                <a:ea typeface="System" charset="-122"/>
              </a:rPr>
              <a:t>);/*</a:t>
            </a:r>
            <a:r>
              <a:rPr lang="zh-CN" altLang="en-US" b="1">
                <a:latin typeface="System" charset="-122"/>
                <a:ea typeface="System" charset="-122"/>
              </a:rPr>
              <a:t>输出字符数组中从第二个字符开始的所有字符。</a:t>
            </a:r>
            <a:r>
              <a:rPr lang="zh-CN" altLang="en-US" b="1">
                <a:solidFill>
                  <a:srgbClr val="FF0000"/>
                </a:solidFill>
                <a:latin typeface="System" charset="-122"/>
                <a:ea typeface="System" charset="-122"/>
              </a:rPr>
              <a:t>注意必须有&amp;,否则出错!</a:t>
            </a:r>
            <a:r>
              <a:rPr lang="en-US" altLang="zh-CN" b="1">
                <a:latin typeface="System" charset="-122"/>
                <a:ea typeface="System" charset="-122"/>
              </a:rPr>
              <a:t>*/</a:t>
            </a:r>
          </a:p>
          <a:p>
            <a:pPr eaLnBrk="1" hangingPunct="1">
              <a:buFontTx/>
              <a:buNone/>
            </a:pPr>
            <a:endParaRPr lang="zh-CN" altLang="en-US" b="1">
              <a:latin typeface="System" charset="-122"/>
              <a:ea typeface="System" charset="-122"/>
            </a:endParaRPr>
          </a:p>
        </p:txBody>
      </p:sp>
      <p:sp>
        <p:nvSpPr>
          <p:cNvPr id="44036"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7.4</a:t>
            </a:r>
            <a:r>
              <a:rPr lang="zh-CN" altLang="en-US" sz="3200" b="1" dirty="0">
                <a:solidFill>
                  <a:srgbClr val="FF3300"/>
                </a:solidFill>
              </a:rPr>
              <a:t> </a:t>
            </a:r>
            <a:r>
              <a:rPr lang="zh-CN" altLang="en-US" sz="3200" b="1" u="sng" dirty="0">
                <a:solidFill>
                  <a:srgbClr val="FF3300"/>
                </a:solidFill>
              </a:rPr>
              <a:t>字符数组</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4DB1C21-09A1-47B8-B1D6-1B012C737C0B}" type="slidenum">
              <a:rPr lang="zh-CN" altLang="en-US" sz="1400" smtClean="0"/>
              <a:t>39</a:t>
            </a:fld>
            <a:endParaRPr lang="en-US" altLang="zh-CN" sz="1400"/>
          </a:p>
        </p:txBody>
      </p:sp>
      <p:sp>
        <p:nvSpPr>
          <p:cNvPr id="45059" name="Rectangle 2"/>
          <p:cNvSpPr>
            <a:spLocks noGrp="1" noChangeArrowheads="1"/>
          </p:cNvSpPr>
          <p:nvPr>
            <p:ph type="title"/>
          </p:nvPr>
        </p:nvSpPr>
        <p:spPr/>
        <p:txBody>
          <a:bodyPr/>
          <a:lstStyle/>
          <a:p>
            <a:pPr eaLnBrk="1" hangingPunct="1"/>
            <a:r>
              <a:rPr lang="en-US" altLang="zh-CN" b="1" dirty="0"/>
              <a:t>7.4</a:t>
            </a:r>
            <a:r>
              <a:rPr lang="zh-CN" altLang="en-US" b="1" dirty="0"/>
              <a:t> </a:t>
            </a:r>
            <a:r>
              <a:rPr lang="zh-CN" altLang="en-US" b="1" u="sng" dirty="0"/>
              <a:t>字符数组</a:t>
            </a:r>
          </a:p>
        </p:txBody>
      </p:sp>
      <p:sp>
        <p:nvSpPr>
          <p:cNvPr id="45060" name="Rectangle 3"/>
          <p:cNvSpPr>
            <a:spLocks noGrp="1" noChangeArrowheads="1"/>
          </p:cNvSpPr>
          <p:nvPr>
            <p:ph type="body" idx="1"/>
          </p:nvPr>
        </p:nvSpPr>
        <p:spPr>
          <a:xfrm>
            <a:off x="685800" y="1319213"/>
            <a:ext cx="7772400" cy="4918075"/>
          </a:xfrm>
        </p:spPr>
        <p:txBody>
          <a:bodyPr/>
          <a:lstStyle/>
          <a:p>
            <a:pPr eaLnBrk="1" hangingPunct="1">
              <a:lnSpc>
                <a:spcPct val="90000"/>
              </a:lnSpc>
              <a:buFontTx/>
              <a:buNone/>
            </a:pPr>
            <a:r>
              <a:rPr lang="zh-CN" altLang="en-US" sz="2600" b="1" dirty="0"/>
              <a:t>读、写一行字符：</a:t>
            </a:r>
          </a:p>
          <a:p>
            <a:pPr eaLnBrk="1" hangingPunct="1">
              <a:lnSpc>
                <a:spcPct val="90000"/>
              </a:lnSpc>
            </a:pPr>
            <a:r>
              <a:rPr lang="en-US" altLang="zh-CN" sz="2600" b="1" dirty="0"/>
              <a:t>char * gets(char * s);</a:t>
            </a:r>
          </a:p>
          <a:p>
            <a:pPr eaLnBrk="1" hangingPunct="1">
              <a:lnSpc>
                <a:spcPct val="90000"/>
              </a:lnSpc>
              <a:buFontTx/>
              <a:buNone/>
            </a:pPr>
            <a:r>
              <a:rPr lang="zh-CN" altLang="en-US" sz="2600" b="1" dirty="0"/>
              <a:t>    从标准输入设备（如键盘）读取字符到</a:t>
            </a:r>
            <a:r>
              <a:rPr lang="en-US" altLang="zh-CN" sz="2600" b="1" dirty="0"/>
              <a:t>s</a:t>
            </a:r>
            <a:r>
              <a:rPr lang="zh-CN" altLang="en-US" sz="2600" b="1" dirty="0"/>
              <a:t>所指向的数组中，直到读到文件末尾或者新行符</a:t>
            </a:r>
            <a:r>
              <a:rPr lang="zh-CN" altLang="en-US" sz="2600" b="1" dirty="0">
                <a:latin typeface="宋体" pitchFamily="2" charset="-122"/>
              </a:rPr>
              <a:t>‘</a:t>
            </a:r>
            <a:r>
              <a:rPr lang="en-US" altLang="zh-CN" sz="2600" b="1" dirty="0"/>
              <a:t>\n</a:t>
            </a:r>
            <a:r>
              <a:rPr lang="en-US" altLang="zh-CN" sz="2600" b="1" dirty="0">
                <a:latin typeface="宋体" pitchFamily="2" charset="-122"/>
              </a:rPr>
              <a:t>’</a:t>
            </a:r>
            <a:r>
              <a:rPr lang="zh-CN" altLang="en-US" sz="2600" b="1" dirty="0"/>
              <a:t>。新行符从键盘缓冲区中丢弃，最后一个字符读入后写入一个 </a:t>
            </a:r>
            <a:r>
              <a:rPr lang="zh-CN" altLang="en-US" sz="2600" b="1" dirty="0">
                <a:latin typeface="宋体" pitchFamily="2" charset="-122"/>
              </a:rPr>
              <a:t>‘</a:t>
            </a:r>
            <a:r>
              <a:rPr lang="en-US" altLang="zh-CN" sz="2600" b="1" dirty="0"/>
              <a:t>\0</a:t>
            </a:r>
            <a:r>
              <a:rPr lang="en-US" altLang="zh-CN" sz="2600" b="1" dirty="0">
                <a:latin typeface="宋体" pitchFamily="2" charset="-122"/>
              </a:rPr>
              <a:t>’</a:t>
            </a:r>
            <a:r>
              <a:rPr lang="zh-CN" altLang="en-US" sz="2600" b="1" dirty="0"/>
              <a:t>。若成功则返回</a:t>
            </a:r>
            <a:r>
              <a:rPr lang="en-US" altLang="zh-CN" sz="2600" b="1" dirty="0"/>
              <a:t>s</a:t>
            </a:r>
            <a:r>
              <a:rPr lang="zh-CN" altLang="en-US" sz="2600" b="1" dirty="0"/>
              <a:t>，若无字符读入数组或者读取失败返回空指针</a:t>
            </a:r>
            <a:r>
              <a:rPr lang="en-US" altLang="zh-CN" sz="2600" b="1" dirty="0"/>
              <a:t>NULL</a:t>
            </a:r>
            <a:r>
              <a:rPr lang="zh-CN" altLang="en-US" sz="2600" b="1" dirty="0"/>
              <a:t>。</a:t>
            </a:r>
          </a:p>
          <a:p>
            <a:pPr eaLnBrk="1" hangingPunct="1">
              <a:lnSpc>
                <a:spcPct val="90000"/>
              </a:lnSpc>
            </a:pPr>
            <a:r>
              <a:rPr lang="en-US" altLang="zh-CN" sz="2600" b="1" dirty="0" err="1"/>
              <a:t>int</a:t>
            </a:r>
            <a:r>
              <a:rPr lang="en-US" altLang="zh-CN" sz="2600" b="1" dirty="0"/>
              <a:t> puts(</a:t>
            </a:r>
            <a:r>
              <a:rPr lang="en-US" altLang="zh-CN" sz="2600" b="1" dirty="0" err="1"/>
              <a:t>const</a:t>
            </a:r>
            <a:r>
              <a:rPr lang="en-US" altLang="zh-CN" sz="2600" b="1" dirty="0"/>
              <a:t> char * s);</a:t>
            </a:r>
          </a:p>
          <a:p>
            <a:pPr eaLnBrk="1" hangingPunct="1">
              <a:lnSpc>
                <a:spcPct val="90000"/>
              </a:lnSpc>
              <a:buFontTx/>
              <a:buNone/>
            </a:pPr>
            <a:r>
              <a:rPr lang="en-US" altLang="zh-CN" sz="2600" b="1" dirty="0"/>
              <a:t>	</a:t>
            </a:r>
            <a:r>
              <a:rPr lang="zh-CN" altLang="en-US" sz="2600" b="1" dirty="0"/>
              <a:t>将</a:t>
            </a:r>
            <a:r>
              <a:rPr lang="en-US" altLang="zh-CN" sz="2600" b="1" dirty="0"/>
              <a:t>s</a:t>
            </a:r>
            <a:r>
              <a:rPr lang="zh-CN" altLang="en-US" sz="2600" b="1" dirty="0"/>
              <a:t>所指向的字符串输出到标准输出设备（如显示器），并在输出中添加一个新行符</a:t>
            </a:r>
            <a:r>
              <a:rPr lang="zh-CN" altLang="en-US" sz="2600" b="1" dirty="0">
                <a:latin typeface="宋体" pitchFamily="2" charset="-122"/>
              </a:rPr>
              <a:t>‘</a:t>
            </a:r>
            <a:r>
              <a:rPr lang="en-US" altLang="zh-CN" sz="2600" b="1" dirty="0"/>
              <a:t>\n</a:t>
            </a:r>
            <a:r>
              <a:rPr lang="en-US" altLang="zh-CN" sz="2600" b="1" dirty="0">
                <a:latin typeface="宋体" pitchFamily="2" charset="-122"/>
              </a:rPr>
              <a:t>’</a:t>
            </a:r>
            <a:r>
              <a:rPr lang="en-US" altLang="zh-CN" sz="2600" b="1" dirty="0"/>
              <a:t> </a:t>
            </a:r>
            <a:r>
              <a:rPr lang="zh-CN" altLang="en-US" sz="2600" b="1" dirty="0"/>
              <a:t>。终止字符串的 </a:t>
            </a:r>
            <a:r>
              <a:rPr lang="zh-CN" altLang="en-US" sz="2600" b="1" dirty="0">
                <a:latin typeface="宋体" pitchFamily="2" charset="-122"/>
              </a:rPr>
              <a:t>‘</a:t>
            </a:r>
            <a:r>
              <a:rPr lang="en-US" altLang="zh-CN" sz="2600" b="1" dirty="0"/>
              <a:t>\0</a:t>
            </a:r>
            <a:r>
              <a:rPr lang="en-US" altLang="zh-CN" sz="2600" b="1" dirty="0">
                <a:latin typeface="宋体" pitchFamily="2" charset="-122"/>
              </a:rPr>
              <a:t>’</a:t>
            </a:r>
            <a:r>
              <a:rPr lang="zh-CN" altLang="en-US" sz="2600" b="1" dirty="0"/>
              <a:t>不被输出。</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09CCCE5-B6D5-4A6F-84CB-6E2F80436CAC}" type="slidenum">
              <a:rPr lang="zh-CN" altLang="en-US" sz="1400" smtClean="0"/>
              <a:t>4</a:t>
            </a:fld>
            <a:endParaRPr lang="en-US" altLang="zh-CN" sz="1400"/>
          </a:p>
        </p:txBody>
      </p:sp>
      <p:sp>
        <p:nvSpPr>
          <p:cNvPr id="5123" name="Rectangle 1027"/>
          <p:cNvSpPr>
            <a:spLocks noGrp="1" noChangeArrowheads="1"/>
          </p:cNvSpPr>
          <p:nvPr>
            <p:ph type="body" idx="1"/>
          </p:nvPr>
        </p:nvSpPr>
        <p:spPr>
          <a:xfrm>
            <a:off x="685800" y="1319213"/>
            <a:ext cx="7989888" cy="4611687"/>
          </a:xfrm>
        </p:spPr>
        <p:txBody>
          <a:bodyPr/>
          <a:lstStyle/>
          <a:p>
            <a:pPr marL="609600" indent="-609600" eaLnBrk="1" hangingPunct="1">
              <a:buFontTx/>
              <a:buNone/>
            </a:pPr>
            <a:r>
              <a:rPr lang="en-US" altLang="zh-CN" b="1" dirty="0"/>
              <a:t>4</a:t>
            </a:r>
            <a:r>
              <a:rPr lang="zh-CN" altLang="en-US" b="1" dirty="0"/>
              <a:t>．数据类型的内涵（三要素）</a:t>
            </a:r>
          </a:p>
          <a:p>
            <a:pPr marL="1066800" lvl="1" indent="-609600" eaLnBrk="1" hangingPunct="1"/>
            <a:r>
              <a:rPr lang="zh-CN" altLang="en-US" b="1" dirty="0"/>
              <a:t>数据的抽象（定义，</a:t>
            </a:r>
            <a:r>
              <a:rPr lang="zh-CN" altLang="en-US" b="1" dirty="0">
                <a:solidFill>
                  <a:srgbClr val="FF0000"/>
                </a:solidFill>
              </a:rPr>
              <a:t>逻辑结构</a:t>
            </a:r>
            <a:r>
              <a:rPr lang="zh-CN" altLang="en-US" b="1" dirty="0"/>
              <a:t>）</a:t>
            </a:r>
          </a:p>
          <a:p>
            <a:pPr marL="1524000" lvl="2" indent="-609600" eaLnBrk="1" hangingPunct="1"/>
            <a:r>
              <a:rPr lang="zh-CN" altLang="en-US" b="1" dirty="0"/>
              <a:t>整数/实数/字符等是对客观世界事物（数据）的抽象，逻辑表达。</a:t>
            </a:r>
          </a:p>
          <a:p>
            <a:pPr marL="1066800" lvl="1" indent="-609600" eaLnBrk="1" hangingPunct="1"/>
            <a:r>
              <a:rPr lang="zh-CN" altLang="en-US" b="1" dirty="0"/>
              <a:t>数据的存储空间（范围，</a:t>
            </a:r>
            <a:r>
              <a:rPr lang="zh-CN" altLang="en-US" b="1" dirty="0">
                <a:solidFill>
                  <a:srgbClr val="FF0000"/>
                </a:solidFill>
              </a:rPr>
              <a:t>存储结构</a:t>
            </a:r>
            <a:r>
              <a:rPr lang="zh-CN" altLang="en-US" b="1" dirty="0"/>
              <a:t>）</a:t>
            </a:r>
          </a:p>
          <a:p>
            <a:pPr marL="1524000" lvl="2" indent="-609600" eaLnBrk="1" hangingPunct="1"/>
            <a:r>
              <a:rPr lang="zh-CN" altLang="en-US" b="1" dirty="0"/>
              <a:t>长整型、短整形、浮点数、字符等数据所分配的存储空间各不相同。</a:t>
            </a:r>
          </a:p>
          <a:p>
            <a:pPr marL="1066800" lvl="1" indent="-609600" eaLnBrk="1" hangingPunct="1"/>
            <a:r>
              <a:rPr lang="zh-CN" altLang="en-US" b="1" dirty="0"/>
              <a:t>数据的</a:t>
            </a:r>
            <a:r>
              <a:rPr lang="zh-CN" altLang="en-US" b="1" dirty="0">
                <a:solidFill>
                  <a:srgbClr val="FF0000"/>
                </a:solidFill>
              </a:rPr>
              <a:t>基本操作</a:t>
            </a:r>
          </a:p>
          <a:p>
            <a:pPr marL="1524000" lvl="2" indent="-609600" eaLnBrk="1" hangingPunct="1"/>
            <a:r>
              <a:rPr lang="zh-CN" altLang="en-US" b="1" dirty="0"/>
              <a:t>算术、逻辑、关系运算。</a:t>
            </a:r>
          </a:p>
        </p:txBody>
      </p:sp>
      <p:sp>
        <p:nvSpPr>
          <p:cNvPr id="5124" name="Rectangle 11"/>
          <p:cNvSpPr>
            <a:spLocks noGrp="1" noChangeArrowheads="1"/>
          </p:cNvSpPr>
          <p:nvPr>
            <p:ph type="title"/>
          </p:nvPr>
        </p:nvSpPr>
        <p:spPr>
          <a:noFill/>
        </p:spPr>
        <p:txBody>
          <a:bodyPr/>
          <a:lstStyle/>
          <a:p>
            <a:pPr eaLnBrk="1" hangingPunct="1"/>
            <a:r>
              <a:rPr lang="en-US" altLang="zh-CN" b="1" dirty="0"/>
              <a:t>7.1 </a:t>
            </a:r>
            <a:r>
              <a:rPr lang="zh-CN" altLang="en-US" b="1" dirty="0"/>
              <a:t>总结与回顾</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1632031-FE8D-4EDA-9883-D10141126EE9}" type="slidenum">
              <a:rPr lang="zh-CN" altLang="en-US" sz="1400" smtClean="0"/>
              <a:t>40</a:t>
            </a:fld>
            <a:endParaRPr lang="en-US" altLang="zh-CN" sz="1400"/>
          </a:p>
        </p:txBody>
      </p:sp>
      <p:sp>
        <p:nvSpPr>
          <p:cNvPr id="46083" name="Rectangle 2"/>
          <p:cNvSpPr>
            <a:spLocks noGrp="1" noChangeArrowheads="1"/>
          </p:cNvSpPr>
          <p:nvPr>
            <p:ph type="title"/>
          </p:nvPr>
        </p:nvSpPr>
        <p:spPr/>
        <p:txBody>
          <a:bodyPr/>
          <a:lstStyle/>
          <a:p>
            <a:pPr eaLnBrk="1" hangingPunct="1"/>
            <a:r>
              <a:rPr lang="en-US" altLang="zh-CN" b="1" dirty="0"/>
              <a:t>7.4</a:t>
            </a:r>
            <a:r>
              <a:rPr lang="zh-CN" altLang="en-US" b="1" dirty="0"/>
              <a:t> </a:t>
            </a:r>
            <a:r>
              <a:rPr lang="zh-CN" altLang="en-US" b="1" u="sng" dirty="0"/>
              <a:t>字符数组</a:t>
            </a:r>
          </a:p>
        </p:txBody>
      </p:sp>
      <p:sp>
        <p:nvSpPr>
          <p:cNvPr id="46084" name="Rectangle 3"/>
          <p:cNvSpPr>
            <a:spLocks noGrp="1" noChangeArrowheads="1"/>
          </p:cNvSpPr>
          <p:nvPr>
            <p:ph type="body" idx="1"/>
          </p:nvPr>
        </p:nvSpPr>
        <p:spPr>
          <a:xfrm>
            <a:off x="685800" y="1319213"/>
            <a:ext cx="7772400" cy="4989512"/>
          </a:xfrm>
        </p:spPr>
        <p:txBody>
          <a:bodyPr/>
          <a:lstStyle/>
          <a:p>
            <a:pPr eaLnBrk="1" hangingPunct="1">
              <a:lnSpc>
                <a:spcPct val="90000"/>
              </a:lnSpc>
              <a:buFontTx/>
              <a:buNone/>
            </a:pPr>
            <a:r>
              <a:rPr lang="en-US" altLang="zh-CN" b="1"/>
              <a:t>void main()</a:t>
            </a:r>
          </a:p>
          <a:p>
            <a:pPr eaLnBrk="1" hangingPunct="1">
              <a:lnSpc>
                <a:spcPct val="90000"/>
              </a:lnSpc>
              <a:buFontTx/>
              <a:buNone/>
            </a:pPr>
            <a:r>
              <a:rPr lang="en-US" altLang="zh-CN" b="1"/>
              <a:t>{</a:t>
            </a:r>
          </a:p>
          <a:p>
            <a:pPr eaLnBrk="1" hangingPunct="1">
              <a:lnSpc>
                <a:spcPct val="90000"/>
              </a:lnSpc>
              <a:buFontTx/>
              <a:buNone/>
            </a:pPr>
            <a:r>
              <a:rPr lang="en-US" altLang="zh-CN" b="1"/>
              <a:t>    char st[15];</a:t>
            </a:r>
          </a:p>
          <a:p>
            <a:pPr eaLnBrk="1" hangingPunct="1">
              <a:lnSpc>
                <a:spcPct val="90000"/>
              </a:lnSpc>
              <a:buFontTx/>
              <a:buNone/>
            </a:pPr>
            <a:r>
              <a:rPr lang="en-US" altLang="zh-CN" b="1"/>
              <a:t>    printf("input string:\n");</a:t>
            </a:r>
          </a:p>
          <a:p>
            <a:pPr eaLnBrk="1" hangingPunct="1">
              <a:lnSpc>
                <a:spcPct val="90000"/>
              </a:lnSpc>
              <a:buFontTx/>
              <a:buNone/>
            </a:pPr>
            <a:r>
              <a:rPr lang="en-US" altLang="zh-CN" b="1"/>
              <a:t>    gets(st); //</a:t>
            </a:r>
            <a:r>
              <a:rPr lang="zh-CN" altLang="en-US" b="1"/>
              <a:t>读一行字符</a:t>
            </a:r>
          </a:p>
          <a:p>
            <a:pPr eaLnBrk="1" hangingPunct="1">
              <a:lnSpc>
                <a:spcPct val="90000"/>
              </a:lnSpc>
              <a:buFontTx/>
              <a:buNone/>
            </a:pPr>
            <a:r>
              <a:rPr lang="zh-CN" altLang="en-US" b="1"/>
              <a:t>    </a:t>
            </a:r>
            <a:r>
              <a:rPr lang="en-US" altLang="zh-CN" b="1"/>
              <a:t>puts(st);//</a:t>
            </a:r>
            <a:r>
              <a:rPr lang="zh-CN" altLang="en-US" b="1"/>
              <a:t>写一行字符</a:t>
            </a:r>
          </a:p>
          <a:p>
            <a:pPr eaLnBrk="1" hangingPunct="1">
              <a:lnSpc>
                <a:spcPct val="90000"/>
              </a:lnSpc>
              <a:buFontTx/>
              <a:buNone/>
            </a:pPr>
            <a:r>
              <a:rPr lang="zh-CN" altLang="en-US" b="1"/>
              <a:t>    </a:t>
            </a:r>
            <a:r>
              <a:rPr lang="en-US" altLang="zh-CN" b="1"/>
              <a:t>system("pause");</a:t>
            </a:r>
          </a:p>
          <a:p>
            <a:pPr eaLnBrk="1" hangingPunct="1">
              <a:lnSpc>
                <a:spcPct val="90000"/>
              </a:lnSpc>
              <a:buFontTx/>
              <a:buNone/>
            </a:pPr>
            <a:r>
              <a:rPr lang="en-US" altLang="zh-CN" b="1"/>
              <a:t>    return 0;</a:t>
            </a:r>
          </a:p>
          <a:p>
            <a:pPr eaLnBrk="1" hangingPunct="1">
              <a:lnSpc>
                <a:spcPct val="90000"/>
              </a:lnSpc>
              <a:buFontTx/>
              <a:buNone/>
            </a:pPr>
            <a:r>
              <a:rPr lang="en-US" altLang="zh-CN" b="1"/>
              <a:t>}</a:t>
            </a:r>
          </a:p>
          <a:p>
            <a:pPr eaLnBrk="1" hangingPunct="1">
              <a:lnSpc>
                <a:spcPct val="90000"/>
              </a:lnSpc>
              <a:buFontTx/>
              <a:buNone/>
            </a:pPr>
            <a:r>
              <a:rPr lang="en-US" altLang="zh-CN"/>
              <a:t>   </a:t>
            </a:r>
          </a:p>
        </p:txBody>
      </p:sp>
      <p:sp>
        <p:nvSpPr>
          <p:cNvPr id="46085" name="Text Box 4"/>
          <p:cNvSpPr txBox="1">
            <a:spLocks noChangeArrowheads="1"/>
          </p:cNvSpPr>
          <p:nvPr/>
        </p:nvSpPr>
        <p:spPr bwMode="auto">
          <a:xfrm>
            <a:off x="5508625" y="2492375"/>
            <a:ext cx="3384550" cy="1895475"/>
          </a:xfrm>
          <a:prstGeom prst="rect">
            <a:avLst/>
          </a:prstGeom>
          <a:solidFill>
            <a:schemeClr val="tx1"/>
          </a:solidFill>
          <a:ln w="9525" algn="ctr">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a:solidFill>
                  <a:schemeClr val="bg1"/>
                </a:solidFill>
              </a:rPr>
              <a:t>input string:</a:t>
            </a:r>
          </a:p>
          <a:p>
            <a:pPr eaLnBrk="1" hangingPunct="1">
              <a:buFontTx/>
              <a:buNone/>
            </a:pPr>
            <a:r>
              <a:rPr lang="en-US" altLang="zh-CN">
                <a:solidFill>
                  <a:schemeClr val="bg1"/>
                </a:solidFill>
              </a:rPr>
              <a:t>hello</a:t>
            </a:r>
          </a:p>
          <a:p>
            <a:pPr eaLnBrk="1" hangingPunct="1">
              <a:buFontTx/>
              <a:buNone/>
            </a:pPr>
            <a:r>
              <a:rPr lang="en-US" altLang="zh-CN">
                <a:solidFill>
                  <a:schemeClr val="bg1"/>
                </a:solidFill>
              </a:rPr>
              <a:t>hello</a:t>
            </a:r>
          </a:p>
          <a:p>
            <a:pPr eaLnBrk="1" hangingPunct="1">
              <a:buFontTx/>
              <a:buNone/>
            </a:pPr>
            <a:r>
              <a:rPr lang="zh-CN" altLang="en-US">
                <a:solidFill>
                  <a:schemeClr val="bg1"/>
                </a:solidFill>
              </a:rPr>
              <a:t>请按任意键继续</a:t>
            </a:r>
            <a:r>
              <a:rPr lang="en-US" altLang="zh-CN">
                <a:solidFill>
                  <a:schemeClr val="bg1"/>
                </a:solidFill>
              </a:rPr>
              <a:t>. . .</a:t>
            </a:r>
            <a:endParaRPr lang="zh-CN" altLang="en-US">
              <a:solidFill>
                <a:schemeClr val="bg1"/>
              </a:solidFill>
            </a:endParaRPr>
          </a:p>
        </p:txBody>
      </p:sp>
      <p:sp>
        <p:nvSpPr>
          <p:cNvPr id="46086" name="Line 5"/>
          <p:cNvSpPr>
            <a:spLocks noChangeShapeType="1"/>
          </p:cNvSpPr>
          <p:nvPr/>
        </p:nvSpPr>
        <p:spPr bwMode="auto">
          <a:xfrm flipH="1">
            <a:off x="6372225" y="3068638"/>
            <a:ext cx="144463" cy="288925"/>
          </a:xfrm>
          <a:prstGeom prst="line">
            <a:avLst/>
          </a:prstGeom>
          <a:noFill/>
          <a:ln w="2857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6087" name="Group 21"/>
          <p:cNvGrpSpPr/>
          <p:nvPr/>
        </p:nvGrpSpPr>
        <p:grpSpPr bwMode="auto">
          <a:xfrm>
            <a:off x="3670300" y="4724400"/>
            <a:ext cx="5294313" cy="504825"/>
            <a:chOff x="2176" y="2750"/>
            <a:chExt cx="3335" cy="318"/>
          </a:xfrm>
        </p:grpSpPr>
        <p:sp>
          <p:nvSpPr>
            <p:cNvPr id="46088" name="Rectangle 7"/>
            <p:cNvSpPr>
              <a:spLocks noChangeArrowheads="1"/>
            </p:cNvSpPr>
            <p:nvPr/>
          </p:nvSpPr>
          <p:spPr bwMode="auto">
            <a:xfrm>
              <a:off x="2271" y="2750"/>
              <a:ext cx="3240" cy="31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46089" name="Line 8"/>
            <p:cNvSpPr>
              <a:spLocks noChangeShapeType="1"/>
            </p:cNvSpPr>
            <p:nvPr/>
          </p:nvSpPr>
          <p:spPr bwMode="auto">
            <a:xfrm>
              <a:off x="2695"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0" name="Line 9"/>
            <p:cNvSpPr>
              <a:spLocks noChangeShapeType="1"/>
            </p:cNvSpPr>
            <p:nvPr/>
          </p:nvSpPr>
          <p:spPr bwMode="auto">
            <a:xfrm>
              <a:off x="3072"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1" name="Line 10"/>
            <p:cNvSpPr>
              <a:spLocks noChangeShapeType="1"/>
            </p:cNvSpPr>
            <p:nvPr/>
          </p:nvSpPr>
          <p:spPr bwMode="auto">
            <a:xfrm>
              <a:off x="3450"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2" name="Line 11"/>
            <p:cNvSpPr>
              <a:spLocks noChangeShapeType="1"/>
            </p:cNvSpPr>
            <p:nvPr/>
          </p:nvSpPr>
          <p:spPr bwMode="auto">
            <a:xfrm>
              <a:off x="3827"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3" name="Line 12"/>
            <p:cNvSpPr>
              <a:spLocks noChangeShapeType="1"/>
            </p:cNvSpPr>
            <p:nvPr/>
          </p:nvSpPr>
          <p:spPr bwMode="auto">
            <a:xfrm>
              <a:off x="4204"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4" name="Text Box 13"/>
            <p:cNvSpPr txBox="1">
              <a:spLocks noChangeArrowheads="1"/>
            </p:cNvSpPr>
            <p:nvPr/>
          </p:nvSpPr>
          <p:spPr bwMode="auto">
            <a:xfrm>
              <a:off x="2176" y="2750"/>
              <a:ext cx="61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h</a:t>
              </a:r>
              <a:r>
                <a:rPr lang="en-US" altLang="zh-CN" sz="2400">
                  <a:latin typeface="宋体" pitchFamily="2" charset="-122"/>
                </a:rPr>
                <a:t>’</a:t>
              </a:r>
              <a:endParaRPr lang="en-US" altLang="zh-CN" sz="2400"/>
            </a:p>
          </p:txBody>
        </p:sp>
        <p:sp>
          <p:nvSpPr>
            <p:cNvPr id="46095" name="Text Box 14"/>
            <p:cNvSpPr txBox="1">
              <a:spLocks noChangeArrowheads="1"/>
            </p:cNvSpPr>
            <p:nvPr/>
          </p:nvSpPr>
          <p:spPr bwMode="auto">
            <a:xfrm>
              <a:off x="2600" y="2750"/>
              <a:ext cx="61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e</a:t>
              </a:r>
              <a:r>
                <a:rPr lang="en-US" altLang="zh-CN" sz="2400">
                  <a:latin typeface="宋体" pitchFamily="2" charset="-122"/>
                </a:rPr>
                <a:t>’</a:t>
              </a:r>
              <a:endParaRPr lang="en-US" altLang="zh-CN" sz="2400"/>
            </a:p>
          </p:txBody>
        </p:sp>
        <p:sp>
          <p:nvSpPr>
            <p:cNvPr id="46096" name="Text Box 15"/>
            <p:cNvSpPr txBox="1">
              <a:spLocks noChangeArrowheads="1"/>
            </p:cNvSpPr>
            <p:nvPr/>
          </p:nvSpPr>
          <p:spPr bwMode="auto">
            <a:xfrm>
              <a:off x="2931" y="2750"/>
              <a:ext cx="61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l</a:t>
              </a:r>
              <a:r>
                <a:rPr lang="en-US" altLang="zh-CN" sz="2400">
                  <a:latin typeface="宋体" pitchFamily="2" charset="-122"/>
                </a:rPr>
                <a:t>’</a:t>
              </a:r>
              <a:endParaRPr lang="en-US" altLang="zh-CN" sz="2400"/>
            </a:p>
          </p:txBody>
        </p:sp>
        <p:sp>
          <p:nvSpPr>
            <p:cNvPr id="46097" name="Text Box 16"/>
            <p:cNvSpPr txBox="1">
              <a:spLocks noChangeArrowheads="1"/>
            </p:cNvSpPr>
            <p:nvPr/>
          </p:nvSpPr>
          <p:spPr bwMode="auto">
            <a:xfrm>
              <a:off x="3308" y="2758"/>
              <a:ext cx="61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l</a:t>
              </a:r>
              <a:r>
                <a:rPr lang="en-US" altLang="zh-CN" sz="2400">
                  <a:latin typeface="宋体" pitchFamily="2" charset="-122"/>
                </a:rPr>
                <a:t>’</a:t>
              </a:r>
              <a:endParaRPr lang="en-US" altLang="zh-CN" sz="2400"/>
            </a:p>
          </p:txBody>
        </p:sp>
        <p:sp>
          <p:nvSpPr>
            <p:cNvPr id="46098" name="Text Box 17"/>
            <p:cNvSpPr txBox="1">
              <a:spLocks noChangeArrowheads="1"/>
            </p:cNvSpPr>
            <p:nvPr/>
          </p:nvSpPr>
          <p:spPr bwMode="auto">
            <a:xfrm>
              <a:off x="3732" y="2750"/>
              <a:ext cx="61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o</a:t>
              </a:r>
              <a:r>
                <a:rPr lang="en-US" altLang="zh-CN" sz="2400">
                  <a:latin typeface="宋体" pitchFamily="2" charset="-122"/>
                </a:rPr>
                <a:t>’</a:t>
              </a:r>
              <a:endParaRPr lang="en-US" altLang="zh-CN" sz="2400"/>
            </a:p>
          </p:txBody>
        </p:sp>
        <p:sp>
          <p:nvSpPr>
            <p:cNvPr id="46099" name="Line 18"/>
            <p:cNvSpPr>
              <a:spLocks noChangeShapeType="1"/>
            </p:cNvSpPr>
            <p:nvPr/>
          </p:nvSpPr>
          <p:spPr bwMode="auto">
            <a:xfrm>
              <a:off x="4534"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100" name="Text Box 19"/>
            <p:cNvSpPr txBox="1">
              <a:spLocks noChangeArrowheads="1"/>
            </p:cNvSpPr>
            <p:nvPr/>
          </p:nvSpPr>
          <p:spPr bwMode="auto">
            <a:xfrm>
              <a:off x="4032" y="2750"/>
              <a:ext cx="708"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\0</a:t>
              </a:r>
              <a:r>
                <a:rPr lang="en-US" altLang="zh-CN" sz="2400">
                  <a:latin typeface="宋体" pitchFamily="2" charset="-122"/>
                </a:rPr>
                <a:t>’</a:t>
              </a:r>
              <a:endParaRPr lang="en-US" altLang="zh-CN" sz="2400"/>
            </a:p>
          </p:txBody>
        </p:sp>
        <p:sp>
          <p:nvSpPr>
            <p:cNvPr id="46101" name="Text Box 20"/>
            <p:cNvSpPr txBox="1">
              <a:spLocks noChangeArrowheads="1"/>
            </p:cNvSpPr>
            <p:nvPr/>
          </p:nvSpPr>
          <p:spPr bwMode="auto">
            <a:xfrm>
              <a:off x="4629" y="2792"/>
              <a:ext cx="8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latin typeface="宋体" pitchFamily="2" charset="-122"/>
                </a:rPr>
                <a:t>……</a:t>
              </a:r>
              <a:endParaRPr lang="en-US" altLang="zh-CN" sz="2000" b="1"/>
            </a:p>
          </p:txBody>
        </p:sp>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53BC176-6061-4B29-9CAC-33B74816F591}" type="slidenum">
              <a:rPr lang="zh-CN" altLang="en-US" sz="1400" smtClean="0"/>
              <a:t>41</a:t>
            </a:fld>
            <a:endParaRPr lang="en-US" altLang="zh-CN" sz="1400"/>
          </a:p>
        </p:txBody>
      </p:sp>
      <p:sp>
        <p:nvSpPr>
          <p:cNvPr id="47107" name="Rectangle 2"/>
          <p:cNvSpPr>
            <a:spLocks noGrp="1" noChangeArrowheads="1"/>
          </p:cNvSpPr>
          <p:nvPr>
            <p:ph type="title"/>
          </p:nvPr>
        </p:nvSpPr>
        <p:spPr/>
        <p:txBody>
          <a:bodyPr/>
          <a:lstStyle/>
          <a:p>
            <a:pPr eaLnBrk="1" hangingPunct="1"/>
            <a:r>
              <a:rPr lang="en-US" altLang="zh-CN" b="1" dirty="0"/>
              <a:t>7.4</a:t>
            </a:r>
            <a:r>
              <a:rPr lang="zh-CN" altLang="en-US" b="1" dirty="0"/>
              <a:t> </a:t>
            </a:r>
            <a:r>
              <a:rPr lang="zh-CN" altLang="en-US" b="1" u="sng" dirty="0"/>
              <a:t>字符数组</a:t>
            </a:r>
          </a:p>
        </p:txBody>
      </p:sp>
      <p:sp>
        <p:nvSpPr>
          <p:cNvPr id="47108" name="Rectangle 3"/>
          <p:cNvSpPr>
            <a:spLocks noGrp="1" noChangeArrowheads="1"/>
          </p:cNvSpPr>
          <p:nvPr>
            <p:ph type="body" idx="1"/>
          </p:nvPr>
        </p:nvSpPr>
        <p:spPr>
          <a:xfrm>
            <a:off x="685800" y="1319213"/>
            <a:ext cx="7772400" cy="4989512"/>
          </a:xfrm>
        </p:spPr>
        <p:txBody>
          <a:bodyPr/>
          <a:lstStyle/>
          <a:p>
            <a:pPr eaLnBrk="1" hangingPunct="1">
              <a:buFontTx/>
              <a:buNone/>
            </a:pPr>
            <a:r>
              <a:rPr lang="en-US" altLang="zh-CN" b="1">
                <a:latin typeface="System" charset="-122"/>
                <a:ea typeface="System" charset="-122"/>
              </a:rPr>
              <a:t>scanf</a:t>
            </a:r>
            <a:r>
              <a:rPr lang="zh-CN" altLang="en-US" b="1">
                <a:latin typeface="System" charset="-122"/>
                <a:ea typeface="System" charset="-122"/>
              </a:rPr>
              <a:t>和</a:t>
            </a:r>
            <a:r>
              <a:rPr lang="en-US" altLang="zh-CN" b="1">
                <a:latin typeface="System" charset="-122"/>
                <a:ea typeface="System" charset="-122"/>
              </a:rPr>
              <a:t>gets</a:t>
            </a:r>
            <a:r>
              <a:rPr lang="zh-CN" altLang="en-US" b="1">
                <a:latin typeface="System" charset="-122"/>
                <a:ea typeface="System" charset="-122"/>
              </a:rPr>
              <a:t>在读取一行数据时的区别：</a:t>
            </a:r>
          </a:p>
          <a:p>
            <a:pPr eaLnBrk="1" hangingPunct="1">
              <a:buFontTx/>
              <a:buNone/>
            </a:pPr>
            <a:r>
              <a:rPr lang="en-US" altLang="zh-CN" sz="2400" b="1">
                <a:latin typeface="System" charset="-122"/>
                <a:ea typeface="System" charset="-122"/>
              </a:rPr>
              <a:t>main()</a:t>
            </a:r>
          </a:p>
          <a:p>
            <a:pPr eaLnBrk="1" hangingPunct="1">
              <a:buFontTx/>
              <a:buNone/>
            </a:pPr>
            <a:r>
              <a:rPr lang="en-US" altLang="zh-CN" sz="2400" b="1">
                <a:latin typeface="System" charset="-122"/>
                <a:ea typeface="System" charset="-122"/>
              </a:rPr>
              <a:t>{</a:t>
            </a:r>
          </a:p>
          <a:p>
            <a:pPr lvl="1" eaLnBrk="1" hangingPunct="1">
              <a:buFontTx/>
              <a:buNone/>
            </a:pPr>
            <a:r>
              <a:rPr lang="en-US" altLang="zh-CN" sz="2400" b="1"/>
              <a:t>char str[10];</a:t>
            </a:r>
          </a:p>
          <a:p>
            <a:pPr lvl="1" eaLnBrk="1" hangingPunct="1">
              <a:buFontTx/>
              <a:buNone/>
            </a:pPr>
            <a:r>
              <a:rPr lang="en-US" altLang="zh-CN" sz="2400" b="1">
                <a:solidFill>
                  <a:schemeClr val="accent2"/>
                </a:solidFill>
              </a:rPr>
              <a:t>gets(str);</a:t>
            </a:r>
          </a:p>
          <a:p>
            <a:pPr lvl="1" eaLnBrk="1" hangingPunct="1">
              <a:buFontTx/>
              <a:buNone/>
            </a:pPr>
            <a:r>
              <a:rPr lang="en-US" altLang="zh-CN" sz="2400" b="1"/>
              <a:t>if (str[0]=='\0')</a:t>
            </a:r>
          </a:p>
          <a:p>
            <a:pPr lvl="1" eaLnBrk="1" hangingPunct="1">
              <a:buFontTx/>
              <a:buNone/>
            </a:pPr>
            <a:r>
              <a:rPr lang="en-US" altLang="zh-CN" sz="2400" b="1"/>
              <a:t>      printf("is null");   </a:t>
            </a:r>
          </a:p>
          <a:p>
            <a:pPr lvl="1" eaLnBrk="1" hangingPunct="1">
              <a:buFontTx/>
              <a:buNone/>
            </a:pPr>
            <a:r>
              <a:rPr lang="en-US" altLang="zh-CN" sz="2400" b="1"/>
              <a:t>system("pause");</a:t>
            </a:r>
          </a:p>
          <a:p>
            <a:pPr eaLnBrk="1" hangingPunct="1">
              <a:buFontTx/>
              <a:buNone/>
            </a:pPr>
            <a:r>
              <a:rPr lang="en-US" altLang="zh-CN" sz="2400" b="1"/>
              <a:t>}</a:t>
            </a:r>
          </a:p>
        </p:txBody>
      </p:sp>
      <p:sp>
        <p:nvSpPr>
          <p:cNvPr id="47109" name="Rectangle 4"/>
          <p:cNvSpPr>
            <a:spLocks noChangeArrowheads="1"/>
          </p:cNvSpPr>
          <p:nvPr/>
        </p:nvSpPr>
        <p:spPr bwMode="auto">
          <a:xfrm>
            <a:off x="3924300" y="2636838"/>
            <a:ext cx="4572000" cy="9461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endParaRPr lang="zh-CN" altLang="en-US" b="1">
              <a:solidFill>
                <a:schemeClr val="bg1"/>
              </a:solidFill>
            </a:endParaRPr>
          </a:p>
          <a:p>
            <a:pPr eaLnBrk="1" hangingPunct="1">
              <a:buFontTx/>
              <a:buNone/>
            </a:pPr>
            <a:r>
              <a:rPr lang="en-US" altLang="zh-CN" b="1">
                <a:solidFill>
                  <a:schemeClr val="bg1"/>
                </a:solidFill>
              </a:rPr>
              <a:t>is null</a:t>
            </a:r>
            <a:r>
              <a:rPr lang="zh-CN" altLang="en-US" b="1">
                <a:solidFill>
                  <a:schemeClr val="bg1"/>
                </a:solidFill>
              </a:rPr>
              <a:t>请按任意键继续</a:t>
            </a:r>
            <a:r>
              <a:rPr lang="en-US" altLang="zh-CN" b="1">
                <a:solidFill>
                  <a:schemeClr val="bg1"/>
                </a:solidFill>
              </a:rPr>
              <a:t>. . .</a:t>
            </a:r>
            <a:endParaRPr lang="zh-CN" altLang="en-US" b="1">
              <a:solidFill>
                <a:schemeClr val="bg1"/>
              </a:solidFill>
            </a:endParaRPr>
          </a:p>
        </p:txBody>
      </p:sp>
      <p:sp>
        <p:nvSpPr>
          <p:cNvPr id="47110" name="Line 6"/>
          <p:cNvSpPr>
            <a:spLocks noChangeShapeType="1"/>
          </p:cNvSpPr>
          <p:nvPr/>
        </p:nvSpPr>
        <p:spPr bwMode="auto">
          <a:xfrm flipH="1">
            <a:off x="4067175" y="2781300"/>
            <a:ext cx="215900" cy="287338"/>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1" name="Text Box 7"/>
          <p:cNvSpPr txBox="1">
            <a:spLocks noChangeArrowheads="1"/>
          </p:cNvSpPr>
          <p:nvPr/>
        </p:nvSpPr>
        <p:spPr bwMode="auto">
          <a:xfrm>
            <a:off x="3995738" y="3789363"/>
            <a:ext cx="467995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   使用</a:t>
            </a:r>
            <a:r>
              <a:rPr lang="en-US" altLang="zh-CN" sz="2400" b="1"/>
              <a:t>gets</a:t>
            </a:r>
            <a:r>
              <a:rPr lang="zh-CN" altLang="en-US" sz="2400" b="1"/>
              <a:t>，若只是输入回车，则未读取任何字符到数组。</a:t>
            </a:r>
          </a:p>
        </p:txBody>
      </p:sp>
      <p:sp>
        <p:nvSpPr>
          <p:cNvPr id="47112" name="Rectangle 9"/>
          <p:cNvSpPr>
            <a:spLocks noChangeArrowheads="1"/>
          </p:cNvSpPr>
          <p:nvPr/>
        </p:nvSpPr>
        <p:spPr bwMode="auto">
          <a:xfrm>
            <a:off x="4000500" y="4724400"/>
            <a:ext cx="5143500" cy="504825"/>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47113" name="Line 10"/>
          <p:cNvSpPr>
            <a:spLocks noChangeShapeType="1"/>
          </p:cNvSpPr>
          <p:nvPr/>
        </p:nvSpPr>
        <p:spPr bwMode="auto">
          <a:xfrm>
            <a:off x="4673600"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4" name="Line 11"/>
          <p:cNvSpPr>
            <a:spLocks noChangeShapeType="1"/>
          </p:cNvSpPr>
          <p:nvPr/>
        </p:nvSpPr>
        <p:spPr bwMode="auto">
          <a:xfrm>
            <a:off x="5272088"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5" name="Line 12"/>
          <p:cNvSpPr>
            <a:spLocks noChangeShapeType="1"/>
          </p:cNvSpPr>
          <p:nvPr/>
        </p:nvSpPr>
        <p:spPr bwMode="auto">
          <a:xfrm>
            <a:off x="5872163"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6" name="Line 13"/>
          <p:cNvSpPr>
            <a:spLocks noChangeShapeType="1"/>
          </p:cNvSpPr>
          <p:nvPr/>
        </p:nvSpPr>
        <p:spPr bwMode="auto">
          <a:xfrm>
            <a:off x="6470650"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7" name="Line 14"/>
          <p:cNvSpPr>
            <a:spLocks noChangeShapeType="1"/>
          </p:cNvSpPr>
          <p:nvPr/>
        </p:nvSpPr>
        <p:spPr bwMode="auto">
          <a:xfrm>
            <a:off x="7069138"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8" name="Text Box 15"/>
          <p:cNvSpPr txBox="1">
            <a:spLocks noChangeArrowheads="1"/>
          </p:cNvSpPr>
          <p:nvPr/>
        </p:nvSpPr>
        <p:spPr bwMode="auto">
          <a:xfrm>
            <a:off x="3816350" y="4724400"/>
            <a:ext cx="11874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\0</a:t>
            </a:r>
            <a:r>
              <a:rPr lang="en-US" altLang="zh-CN" sz="2400">
                <a:latin typeface="宋体" pitchFamily="2" charset="-122"/>
              </a:rPr>
              <a:t>’</a:t>
            </a:r>
            <a:endParaRPr lang="en-US" altLang="zh-CN" sz="2400"/>
          </a:p>
        </p:txBody>
      </p:sp>
      <p:sp>
        <p:nvSpPr>
          <p:cNvPr id="47119" name="Line 20"/>
          <p:cNvSpPr>
            <a:spLocks noChangeShapeType="1"/>
          </p:cNvSpPr>
          <p:nvPr/>
        </p:nvSpPr>
        <p:spPr bwMode="auto">
          <a:xfrm>
            <a:off x="7593013"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0" name="Text Box 22"/>
          <p:cNvSpPr txBox="1">
            <a:spLocks noChangeArrowheads="1"/>
          </p:cNvSpPr>
          <p:nvPr/>
        </p:nvSpPr>
        <p:spPr bwMode="auto">
          <a:xfrm>
            <a:off x="7743825" y="4791075"/>
            <a:ext cx="1271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latin typeface="宋体" pitchFamily="2" charset="-122"/>
              </a:rPr>
              <a:t>……</a:t>
            </a:r>
            <a:endParaRPr lang="en-US" altLang="zh-CN" sz="2000" b="1"/>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5AB0C24-C5AB-4096-95D6-2DE6459D25A8}" type="slidenum">
              <a:rPr lang="zh-CN" altLang="en-US" sz="1400" smtClean="0"/>
              <a:t>42</a:t>
            </a:fld>
            <a:endParaRPr lang="en-US" altLang="zh-CN" sz="1400"/>
          </a:p>
        </p:txBody>
      </p:sp>
      <p:sp>
        <p:nvSpPr>
          <p:cNvPr id="48131" name="Rectangle 2"/>
          <p:cNvSpPr>
            <a:spLocks noGrp="1" noChangeArrowheads="1"/>
          </p:cNvSpPr>
          <p:nvPr>
            <p:ph type="title"/>
          </p:nvPr>
        </p:nvSpPr>
        <p:spPr/>
        <p:txBody>
          <a:bodyPr/>
          <a:lstStyle/>
          <a:p>
            <a:pPr eaLnBrk="1" hangingPunct="1"/>
            <a:r>
              <a:rPr lang="en-US" altLang="zh-CN" b="1" dirty="0"/>
              <a:t>7.4</a:t>
            </a:r>
            <a:r>
              <a:rPr lang="zh-CN" altLang="en-US" b="1" dirty="0"/>
              <a:t> </a:t>
            </a:r>
            <a:r>
              <a:rPr lang="zh-CN" altLang="en-US" b="1" u="sng" dirty="0"/>
              <a:t>字符数组</a:t>
            </a:r>
          </a:p>
        </p:txBody>
      </p:sp>
      <p:sp>
        <p:nvSpPr>
          <p:cNvPr id="48132" name="Rectangle 3"/>
          <p:cNvSpPr>
            <a:spLocks noGrp="1" noChangeArrowheads="1"/>
          </p:cNvSpPr>
          <p:nvPr>
            <p:ph type="body" idx="1"/>
          </p:nvPr>
        </p:nvSpPr>
        <p:spPr/>
        <p:txBody>
          <a:bodyPr/>
          <a:lstStyle/>
          <a:p>
            <a:pPr eaLnBrk="1" hangingPunct="1">
              <a:buFontTx/>
              <a:buNone/>
            </a:pPr>
            <a:r>
              <a:rPr lang="en-US" altLang="zh-CN" sz="2400" b="1">
                <a:latin typeface="System" charset="-122"/>
                <a:ea typeface="System" charset="-122"/>
              </a:rPr>
              <a:t>main()</a:t>
            </a:r>
          </a:p>
          <a:p>
            <a:pPr eaLnBrk="1" hangingPunct="1">
              <a:buFontTx/>
              <a:buNone/>
            </a:pPr>
            <a:r>
              <a:rPr lang="en-US" altLang="zh-CN" sz="2400" b="1">
                <a:latin typeface="System" charset="-122"/>
                <a:ea typeface="System" charset="-122"/>
              </a:rPr>
              <a:t>{</a:t>
            </a:r>
          </a:p>
          <a:p>
            <a:pPr lvl="1" eaLnBrk="1" hangingPunct="1">
              <a:buFontTx/>
              <a:buNone/>
            </a:pPr>
            <a:r>
              <a:rPr lang="en-US" altLang="zh-CN" sz="2400" b="1"/>
              <a:t>  char str[10]; </a:t>
            </a:r>
          </a:p>
          <a:p>
            <a:pPr lvl="1" eaLnBrk="1" hangingPunct="1">
              <a:buFontTx/>
              <a:buNone/>
            </a:pPr>
            <a:r>
              <a:rPr lang="en-US" altLang="zh-CN" sz="2400" b="1"/>
              <a:t>  </a:t>
            </a:r>
            <a:r>
              <a:rPr lang="en-US" altLang="zh-CN" sz="2400" b="1">
                <a:solidFill>
                  <a:schemeClr val="accent2"/>
                </a:solidFill>
              </a:rPr>
              <a:t>scanf("%s",str); </a:t>
            </a:r>
          </a:p>
          <a:p>
            <a:pPr lvl="1" eaLnBrk="1" hangingPunct="1">
              <a:buFontTx/>
              <a:buNone/>
            </a:pPr>
            <a:r>
              <a:rPr lang="en-US" altLang="zh-CN" sz="2400" b="1"/>
              <a:t>   if (str[0]=='\n')</a:t>
            </a:r>
          </a:p>
          <a:p>
            <a:pPr lvl="1" eaLnBrk="1" hangingPunct="1">
              <a:buFontTx/>
              <a:buNone/>
            </a:pPr>
            <a:r>
              <a:rPr lang="en-US" altLang="zh-CN" sz="2400" b="1"/>
              <a:t>       printf("is enter");</a:t>
            </a:r>
          </a:p>
          <a:p>
            <a:pPr lvl="1" eaLnBrk="1" hangingPunct="1">
              <a:buFontTx/>
              <a:buNone/>
            </a:pPr>
            <a:r>
              <a:rPr lang="en-US" altLang="zh-CN" sz="2400" b="1"/>
              <a:t>   else if (str[0]=='\0')</a:t>
            </a:r>
          </a:p>
          <a:p>
            <a:pPr lvl="1" eaLnBrk="1" hangingPunct="1">
              <a:buFontTx/>
              <a:buNone/>
            </a:pPr>
            <a:r>
              <a:rPr lang="en-US" altLang="zh-CN" sz="2400" b="1"/>
              <a:t>       printf("is null");</a:t>
            </a:r>
          </a:p>
          <a:p>
            <a:pPr lvl="1" eaLnBrk="1" hangingPunct="1">
              <a:buFontTx/>
              <a:buNone/>
            </a:pPr>
            <a:r>
              <a:rPr lang="en-US" altLang="zh-CN" sz="2400" b="1"/>
              <a:t>   system("pause");</a:t>
            </a:r>
          </a:p>
          <a:p>
            <a:pPr lvl="1" eaLnBrk="1" hangingPunct="1">
              <a:buFontTx/>
              <a:buNone/>
            </a:pPr>
            <a:r>
              <a:rPr lang="en-US" altLang="zh-CN" sz="2400" b="1"/>
              <a:t>}</a:t>
            </a:r>
          </a:p>
          <a:p>
            <a:pPr eaLnBrk="1" hangingPunct="1"/>
            <a:endParaRPr lang="zh-CN" altLang="en-US" sz="2400" b="1"/>
          </a:p>
        </p:txBody>
      </p:sp>
      <p:sp>
        <p:nvSpPr>
          <p:cNvPr id="48133" name="Text Box 8"/>
          <p:cNvSpPr txBox="1">
            <a:spLocks noChangeArrowheads="1"/>
          </p:cNvSpPr>
          <p:nvPr/>
        </p:nvSpPr>
        <p:spPr bwMode="auto">
          <a:xfrm>
            <a:off x="4787900" y="3644900"/>
            <a:ext cx="4356100"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   使用</a:t>
            </a:r>
            <a:r>
              <a:rPr lang="en-US" altLang="zh-CN" sz="2400" b="1"/>
              <a:t>scanf</a:t>
            </a:r>
            <a:r>
              <a:rPr lang="zh-CN" altLang="en-US" sz="2400" b="1"/>
              <a:t>，若只是输入回车或者空格，则程序一直在等待，直到输入一个非回车、非空格字符。</a:t>
            </a:r>
            <a:endParaRPr lang="en-US" altLang="zh-CN" sz="2400" b="1"/>
          </a:p>
          <a:p>
            <a:pPr eaLnBrk="1" hangingPunct="1">
              <a:spcBef>
                <a:spcPct val="50000"/>
              </a:spcBef>
              <a:buFontTx/>
              <a:buNone/>
            </a:pPr>
            <a:r>
              <a:rPr lang="en-US" altLang="zh-CN" sz="2400" b="1"/>
              <a:t>   </a:t>
            </a:r>
            <a:r>
              <a:rPr lang="zh-CN" altLang="en-US" sz="2400" b="1"/>
              <a:t>即：</a:t>
            </a:r>
            <a:r>
              <a:rPr lang="en-US" altLang="zh-CN" sz="2400" b="1"/>
              <a:t>scanf</a:t>
            </a:r>
            <a:r>
              <a:rPr lang="zh-CN" altLang="en-US" sz="2400" b="1"/>
              <a:t>无法实现空行的读取！</a:t>
            </a:r>
          </a:p>
        </p:txBody>
      </p:sp>
      <p:grpSp>
        <p:nvGrpSpPr>
          <p:cNvPr id="48134" name="Group 14"/>
          <p:cNvGrpSpPr/>
          <p:nvPr/>
        </p:nvGrpSpPr>
        <p:grpSpPr bwMode="auto">
          <a:xfrm>
            <a:off x="4932363" y="1484313"/>
            <a:ext cx="3744912" cy="1558925"/>
            <a:chOff x="3107" y="935"/>
            <a:chExt cx="2359" cy="982"/>
          </a:xfrm>
        </p:grpSpPr>
        <p:sp>
          <p:nvSpPr>
            <p:cNvPr id="48135" name="Rectangle 4"/>
            <p:cNvSpPr>
              <a:spLocks noChangeArrowheads="1"/>
            </p:cNvSpPr>
            <p:nvPr/>
          </p:nvSpPr>
          <p:spPr bwMode="auto">
            <a:xfrm>
              <a:off x="3107" y="935"/>
              <a:ext cx="2359" cy="98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endParaRPr lang="zh-CN" altLang="en-US" sz="2400">
                <a:solidFill>
                  <a:schemeClr val="bg1"/>
                </a:solidFill>
              </a:endParaRPr>
            </a:p>
            <a:p>
              <a:pPr eaLnBrk="1" hangingPunct="1">
                <a:buFontTx/>
                <a:buNone/>
              </a:pPr>
              <a:endParaRPr lang="zh-CN" altLang="en-US" sz="2400">
                <a:solidFill>
                  <a:schemeClr val="bg1"/>
                </a:solidFill>
              </a:endParaRPr>
            </a:p>
            <a:p>
              <a:pPr eaLnBrk="1" hangingPunct="1">
                <a:buFontTx/>
                <a:buNone/>
              </a:pPr>
              <a:r>
                <a:rPr lang="en-US" altLang="zh-CN" sz="2000">
                  <a:solidFill>
                    <a:schemeClr val="bg1"/>
                  </a:solidFill>
                </a:rPr>
                <a:t>W</a:t>
              </a:r>
            </a:p>
            <a:p>
              <a:pPr eaLnBrk="1" hangingPunct="1">
                <a:buFontTx/>
                <a:buNone/>
              </a:pPr>
              <a:r>
                <a:rPr lang="zh-CN" altLang="en-US" sz="2400">
                  <a:solidFill>
                    <a:schemeClr val="bg1"/>
                  </a:solidFill>
                </a:rPr>
                <a:t>请按任意键继续</a:t>
              </a:r>
              <a:r>
                <a:rPr lang="en-US" altLang="zh-CN" sz="2400">
                  <a:solidFill>
                    <a:schemeClr val="bg1"/>
                  </a:solidFill>
                </a:rPr>
                <a:t>. . .</a:t>
              </a:r>
              <a:endParaRPr lang="zh-CN" altLang="en-US" sz="2400">
                <a:solidFill>
                  <a:schemeClr val="bg1"/>
                </a:solidFill>
              </a:endParaRPr>
            </a:p>
          </p:txBody>
        </p:sp>
        <p:sp>
          <p:nvSpPr>
            <p:cNvPr id="48136" name="Line 5"/>
            <p:cNvSpPr>
              <a:spLocks noChangeShapeType="1"/>
            </p:cNvSpPr>
            <p:nvPr/>
          </p:nvSpPr>
          <p:spPr bwMode="auto">
            <a:xfrm flipH="1">
              <a:off x="3288" y="1524"/>
              <a:ext cx="136" cy="181"/>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37" name="Line 6"/>
            <p:cNvSpPr>
              <a:spLocks noChangeShapeType="1"/>
            </p:cNvSpPr>
            <p:nvPr/>
          </p:nvSpPr>
          <p:spPr bwMode="auto">
            <a:xfrm flipH="1">
              <a:off x="3469" y="1298"/>
              <a:ext cx="136" cy="181"/>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38" name="Line 7"/>
            <p:cNvSpPr>
              <a:spLocks noChangeShapeType="1"/>
            </p:cNvSpPr>
            <p:nvPr/>
          </p:nvSpPr>
          <p:spPr bwMode="auto">
            <a:xfrm flipH="1">
              <a:off x="3197" y="1025"/>
              <a:ext cx="136" cy="181"/>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8139" name="Group 12"/>
            <p:cNvGrpSpPr/>
            <p:nvPr/>
          </p:nvGrpSpPr>
          <p:grpSpPr bwMode="auto">
            <a:xfrm>
              <a:off x="3198" y="1343"/>
              <a:ext cx="181" cy="136"/>
              <a:chOff x="1338" y="3884"/>
              <a:chExt cx="181" cy="136"/>
            </a:xfrm>
          </p:grpSpPr>
          <p:sp>
            <p:nvSpPr>
              <p:cNvPr id="48140" name="Line 9"/>
              <p:cNvSpPr>
                <a:spLocks noChangeShapeType="1"/>
              </p:cNvSpPr>
              <p:nvPr/>
            </p:nvSpPr>
            <p:spPr bwMode="auto">
              <a:xfrm>
                <a:off x="1338" y="3884"/>
                <a:ext cx="0" cy="136"/>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1" name="Line 10"/>
              <p:cNvSpPr>
                <a:spLocks noChangeShapeType="1"/>
              </p:cNvSpPr>
              <p:nvPr/>
            </p:nvSpPr>
            <p:spPr bwMode="auto">
              <a:xfrm>
                <a:off x="1338" y="4020"/>
                <a:ext cx="181"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2" name="Line 11"/>
              <p:cNvSpPr>
                <a:spLocks noChangeShapeType="1"/>
              </p:cNvSpPr>
              <p:nvPr/>
            </p:nvSpPr>
            <p:spPr bwMode="auto">
              <a:xfrm>
                <a:off x="1519" y="3884"/>
                <a:ext cx="0" cy="136"/>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04A36F9-E188-4B4A-A2B5-8FFBBC6AAF2B}" type="slidenum">
              <a:rPr lang="zh-CN" altLang="en-US" sz="1400" smtClean="0"/>
              <a:t>43</a:t>
            </a:fld>
            <a:endParaRPr lang="en-US" altLang="zh-CN" sz="1400"/>
          </a:p>
        </p:txBody>
      </p:sp>
      <p:sp>
        <p:nvSpPr>
          <p:cNvPr id="49155" name="Rectangle 2"/>
          <p:cNvSpPr>
            <a:spLocks noGrp="1" noChangeArrowheads="1"/>
          </p:cNvSpPr>
          <p:nvPr>
            <p:ph type="title"/>
          </p:nvPr>
        </p:nvSpPr>
        <p:spPr/>
        <p:txBody>
          <a:bodyPr/>
          <a:lstStyle/>
          <a:p>
            <a:pPr eaLnBrk="1" hangingPunct="1"/>
            <a:endParaRPr lang="zh-CN" altLang="en-US"/>
          </a:p>
        </p:txBody>
      </p:sp>
      <p:sp>
        <p:nvSpPr>
          <p:cNvPr id="49156" name="Rectangle 3"/>
          <p:cNvSpPr>
            <a:spLocks noGrp="1" noChangeArrowheads="1"/>
          </p:cNvSpPr>
          <p:nvPr>
            <p:ph type="body" idx="1"/>
          </p:nvPr>
        </p:nvSpPr>
        <p:spPr/>
        <p:txBody>
          <a:bodyPr/>
          <a:lstStyle/>
          <a:p>
            <a:pPr eaLnBrk="1" hangingPunct="1">
              <a:lnSpc>
                <a:spcPct val="90000"/>
              </a:lnSpc>
              <a:buFontTx/>
              <a:buNone/>
            </a:pPr>
            <a:r>
              <a:rPr lang="en-US" altLang="zh-CN" sz="2400" b="1">
                <a:latin typeface="System" charset="-122"/>
                <a:ea typeface="System" charset="-122"/>
              </a:rPr>
              <a:t>printf</a:t>
            </a:r>
            <a:r>
              <a:rPr lang="zh-CN" altLang="en-US" sz="2400" b="1">
                <a:latin typeface="System" charset="-122"/>
                <a:ea typeface="System" charset="-122"/>
              </a:rPr>
              <a:t>和</a:t>
            </a:r>
            <a:r>
              <a:rPr lang="en-US" altLang="zh-CN" sz="2400" b="1">
                <a:latin typeface="System" charset="-122"/>
                <a:ea typeface="System" charset="-122"/>
              </a:rPr>
              <a:t>puts</a:t>
            </a:r>
            <a:r>
              <a:rPr lang="zh-CN" altLang="en-US" sz="2400" b="1">
                <a:latin typeface="System" charset="-122"/>
                <a:ea typeface="System" charset="-122"/>
              </a:rPr>
              <a:t>在输出一行数据时的区别： </a:t>
            </a:r>
            <a:r>
              <a:rPr lang="en-US" altLang="zh-CN" sz="2400" b="1"/>
              <a:t>puts</a:t>
            </a:r>
            <a:r>
              <a:rPr lang="zh-CN" altLang="en-US" sz="2400" b="1"/>
              <a:t>在输出字符数组内容之后还会额外输出一个换行符，而</a:t>
            </a:r>
            <a:r>
              <a:rPr lang="en-US" altLang="zh-CN" sz="2400" b="1"/>
              <a:t>printf</a:t>
            </a:r>
            <a:r>
              <a:rPr lang="zh-CN" altLang="en-US" sz="2400" b="1"/>
              <a:t>不会。</a:t>
            </a:r>
            <a:endParaRPr lang="zh-CN" altLang="en-US" sz="2400" b="1">
              <a:latin typeface="System" charset="-122"/>
              <a:ea typeface="System" charset="-122"/>
            </a:endParaRPr>
          </a:p>
          <a:p>
            <a:pPr eaLnBrk="1" hangingPunct="1">
              <a:lnSpc>
                <a:spcPct val="90000"/>
              </a:lnSpc>
              <a:buFontTx/>
              <a:buNone/>
            </a:pPr>
            <a:r>
              <a:rPr lang="en-US" altLang="zh-CN" sz="2400" b="1"/>
              <a:t>main()</a:t>
            </a:r>
          </a:p>
          <a:p>
            <a:pPr eaLnBrk="1" hangingPunct="1">
              <a:lnSpc>
                <a:spcPct val="90000"/>
              </a:lnSpc>
              <a:buFontTx/>
              <a:buNone/>
            </a:pPr>
            <a:r>
              <a:rPr lang="en-US" altLang="zh-CN" sz="2400" b="1"/>
              <a:t>{</a:t>
            </a:r>
          </a:p>
          <a:p>
            <a:pPr eaLnBrk="1" hangingPunct="1">
              <a:lnSpc>
                <a:spcPct val="90000"/>
              </a:lnSpc>
              <a:buFontTx/>
              <a:buNone/>
            </a:pPr>
            <a:r>
              <a:rPr lang="en-US" altLang="zh-CN" sz="2400" b="1"/>
              <a:t>   char str[50]={"hello world"};   </a:t>
            </a:r>
          </a:p>
          <a:p>
            <a:pPr eaLnBrk="1" hangingPunct="1">
              <a:lnSpc>
                <a:spcPct val="90000"/>
              </a:lnSpc>
              <a:buFontTx/>
              <a:buNone/>
            </a:pPr>
            <a:r>
              <a:rPr lang="en-US" altLang="zh-CN" sz="2400" b="1"/>
              <a:t>   puts(str);</a:t>
            </a:r>
          </a:p>
          <a:p>
            <a:pPr eaLnBrk="1" hangingPunct="1">
              <a:lnSpc>
                <a:spcPct val="90000"/>
              </a:lnSpc>
              <a:buFontTx/>
              <a:buNone/>
            </a:pPr>
            <a:r>
              <a:rPr lang="en-US" altLang="zh-CN" sz="2400" b="1"/>
              <a:t>   printf("%s",str);</a:t>
            </a:r>
          </a:p>
          <a:p>
            <a:pPr eaLnBrk="1" hangingPunct="1">
              <a:lnSpc>
                <a:spcPct val="90000"/>
              </a:lnSpc>
              <a:buFontTx/>
              <a:buNone/>
            </a:pPr>
            <a:r>
              <a:rPr lang="en-US" altLang="zh-CN" sz="2400" b="1"/>
              <a:t>   system("pause");</a:t>
            </a:r>
          </a:p>
          <a:p>
            <a:pPr eaLnBrk="1" hangingPunct="1">
              <a:lnSpc>
                <a:spcPct val="90000"/>
              </a:lnSpc>
              <a:buFontTx/>
              <a:buNone/>
            </a:pPr>
            <a:r>
              <a:rPr lang="en-US" altLang="zh-CN" sz="2400" b="1"/>
              <a:t>}</a:t>
            </a:r>
            <a:endParaRPr lang="zh-CN" altLang="en-US" sz="2400" b="1"/>
          </a:p>
        </p:txBody>
      </p:sp>
      <p:sp>
        <p:nvSpPr>
          <p:cNvPr id="49157" name="Text Box 4"/>
          <p:cNvSpPr txBox="1">
            <a:spLocks noChangeArrowheads="1"/>
          </p:cNvSpPr>
          <p:nvPr/>
        </p:nvSpPr>
        <p:spPr bwMode="auto">
          <a:xfrm>
            <a:off x="4356100" y="4437063"/>
            <a:ext cx="4248150" cy="8223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a:solidFill>
                  <a:schemeClr val="bg1"/>
                </a:solidFill>
              </a:rPr>
              <a:t>hello world</a:t>
            </a:r>
          </a:p>
          <a:p>
            <a:pPr eaLnBrk="1" hangingPunct="1">
              <a:buFontTx/>
              <a:buNone/>
            </a:pPr>
            <a:r>
              <a:rPr lang="en-US" altLang="zh-CN" sz="2400">
                <a:solidFill>
                  <a:schemeClr val="bg1"/>
                </a:solidFill>
              </a:rPr>
              <a:t>hello world</a:t>
            </a:r>
            <a:r>
              <a:rPr lang="zh-CN" altLang="en-US" sz="2400">
                <a:solidFill>
                  <a:schemeClr val="bg1"/>
                </a:solidFill>
              </a:rPr>
              <a:t>请按任意键继续</a:t>
            </a:r>
            <a:r>
              <a:rPr lang="en-US" altLang="zh-CN" sz="2400">
                <a:solidFill>
                  <a:schemeClr val="bg1"/>
                </a:solidFill>
              </a:rPr>
              <a:t>. . .</a:t>
            </a:r>
            <a:endParaRPr lang="zh-CN" altLang="en-US" sz="2400">
              <a:solidFill>
                <a:schemeClr val="bg1"/>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8980BD0-A1D2-48EF-82C4-18728CFA55D5}" type="slidenum">
              <a:rPr lang="zh-CN" altLang="en-US" sz="1400" smtClean="0"/>
              <a:t>44</a:t>
            </a:fld>
            <a:endParaRPr lang="en-US" altLang="zh-CN" sz="1400"/>
          </a:p>
        </p:txBody>
      </p:sp>
      <p:sp>
        <p:nvSpPr>
          <p:cNvPr id="50179" name="Text Box 2"/>
          <p:cNvSpPr txBox="1">
            <a:spLocks noChangeArrowheads="1"/>
          </p:cNvSpPr>
          <p:nvPr/>
        </p:nvSpPr>
        <p:spPr bwMode="auto">
          <a:xfrm>
            <a:off x="539750" y="1196975"/>
            <a:ext cx="8280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字符数组的特点总结：</a:t>
            </a:r>
          </a:p>
          <a:p>
            <a:pPr eaLnBrk="1" hangingPunct="1">
              <a:spcBef>
                <a:spcPct val="50000"/>
              </a:spcBef>
              <a:buFontTx/>
              <a:buNone/>
            </a:pPr>
            <a:r>
              <a:rPr lang="zh-CN" altLang="en-US" sz="2400" b="1"/>
              <a:t>1、字符数组用来存放字符串，以‘\0’作为字符串的结束字符。</a:t>
            </a:r>
          </a:p>
          <a:p>
            <a:pPr eaLnBrk="1" hangingPunct="1">
              <a:spcBef>
                <a:spcPct val="50000"/>
              </a:spcBef>
              <a:buFontTx/>
              <a:buNone/>
            </a:pPr>
            <a:r>
              <a:rPr lang="zh-CN" altLang="en-US" sz="2400" b="1"/>
              <a:t>2、由于‘\0’，字符数组实际能存放的其他字符个数比数组长度少1；且在处理字符数组时，既可以用</a:t>
            </a:r>
            <a:r>
              <a:rPr lang="zh-CN" altLang="en-US" sz="2400" b="1">
                <a:solidFill>
                  <a:schemeClr val="accent2"/>
                </a:solidFill>
              </a:rPr>
              <a:t>数组的长度</a:t>
            </a:r>
            <a:r>
              <a:rPr lang="zh-CN" altLang="en-US" sz="2400" b="1"/>
              <a:t>也可以用</a:t>
            </a:r>
            <a:r>
              <a:rPr lang="zh-CN" altLang="en-US" sz="2400" b="1">
                <a:solidFill>
                  <a:schemeClr val="accent2"/>
                </a:solidFill>
              </a:rPr>
              <a:t>‘</a:t>
            </a:r>
            <a:r>
              <a:rPr lang="en-US" altLang="zh-CN" sz="2400" b="1">
                <a:solidFill>
                  <a:schemeClr val="accent2"/>
                </a:solidFill>
              </a:rPr>
              <a:t>\0’</a:t>
            </a:r>
            <a:r>
              <a:rPr lang="zh-CN" altLang="en-US" sz="2400" b="1"/>
              <a:t>来判断字符串是否结束。</a:t>
            </a:r>
          </a:p>
          <a:p>
            <a:pPr eaLnBrk="1" hangingPunct="1">
              <a:spcBef>
                <a:spcPct val="50000"/>
              </a:spcBef>
              <a:buFontTx/>
              <a:buNone/>
            </a:pPr>
            <a:r>
              <a:rPr lang="en-US" altLang="zh-CN" sz="2400" b="1"/>
              <a:t>3</a:t>
            </a:r>
            <a:r>
              <a:rPr lang="zh-CN" altLang="en-US" sz="2400" b="1"/>
              <a:t>、对字符数组输入输出时，除了用循环语句逐个地对数组元素进行输入输出之外，还</a:t>
            </a:r>
            <a:r>
              <a:rPr kumimoji="0" lang="zh-CN" altLang="en-US" sz="2400" b="1">
                <a:latin typeface="System" charset="-122"/>
                <a:ea typeface="System" charset="-122"/>
              </a:rPr>
              <a:t>可用</a:t>
            </a:r>
            <a:r>
              <a:rPr kumimoji="0" lang="en-US" altLang="zh-CN" sz="2400" b="1">
                <a:latin typeface="System" charset="-122"/>
                <a:ea typeface="System" charset="-122"/>
              </a:rPr>
              <a:t>scanf/printf</a:t>
            </a:r>
            <a:r>
              <a:rPr kumimoji="0" lang="zh-CN" altLang="en-US" sz="2400" b="1">
                <a:latin typeface="System" charset="-122"/>
                <a:ea typeface="System" charset="-122"/>
              </a:rPr>
              <a:t>函数、</a:t>
            </a:r>
            <a:r>
              <a:rPr kumimoji="0" lang="en-US" altLang="zh-CN" sz="2400" b="1">
                <a:latin typeface="System" charset="-122"/>
                <a:ea typeface="System" charset="-122"/>
              </a:rPr>
              <a:t>gets/puts</a:t>
            </a:r>
            <a:r>
              <a:rPr kumimoji="0" lang="zh-CN" altLang="en-US" sz="2400" b="1">
                <a:latin typeface="System" charset="-122"/>
                <a:ea typeface="System" charset="-122"/>
              </a:rPr>
              <a:t>函数进行一次性</a:t>
            </a:r>
            <a:r>
              <a:rPr lang="zh-CN" altLang="en-US" sz="2400" b="1"/>
              <a:t>整体输入输出</a:t>
            </a:r>
            <a:r>
              <a:rPr lang="en-US" altLang="zh-CN" sz="2400" b="1"/>
              <a:t>；</a:t>
            </a:r>
          </a:p>
          <a:p>
            <a:pPr eaLnBrk="1" hangingPunct="1">
              <a:spcBef>
                <a:spcPct val="50000"/>
              </a:spcBef>
              <a:buFontTx/>
              <a:buNone/>
            </a:pPr>
            <a:r>
              <a:rPr lang="en-US" altLang="zh-CN" sz="2400" b="1"/>
              <a:t>4</a:t>
            </a:r>
            <a:r>
              <a:rPr lang="zh-CN" altLang="en-US" sz="2400" b="1"/>
              <a:t>、</a:t>
            </a:r>
            <a:r>
              <a:rPr lang="en-US" altLang="zh-CN" sz="2400" b="1"/>
              <a:t>1</a:t>
            </a:r>
            <a:r>
              <a:rPr lang="zh-CN" altLang="en-US" sz="2400" b="1"/>
              <a:t>）初始化字符串时，如果是逐个字符的赋值，</a:t>
            </a:r>
            <a:r>
              <a:rPr lang="en-US" altLang="zh-CN" sz="2400" b="1"/>
              <a:t>2</a:t>
            </a:r>
            <a:r>
              <a:rPr lang="zh-CN" altLang="en-US" sz="2400" b="1"/>
              <a:t>）使用循环结构逐个对字符数组元素赋值时，当赋值结束时，程序员必须将‘</a:t>
            </a:r>
            <a:r>
              <a:rPr lang="en-US" altLang="zh-CN" sz="2400" b="1"/>
              <a:t>\0’</a:t>
            </a:r>
            <a:r>
              <a:rPr lang="zh-CN" altLang="en-US" sz="2400" b="1"/>
              <a:t>赋值给字符数组。</a:t>
            </a:r>
          </a:p>
        </p:txBody>
      </p:sp>
      <p:sp>
        <p:nvSpPr>
          <p:cNvPr id="50180" name="Rectangle 5"/>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7.4</a:t>
            </a:r>
            <a:r>
              <a:rPr lang="zh-CN" altLang="en-US" sz="3200" b="1" dirty="0">
                <a:solidFill>
                  <a:srgbClr val="FF3300"/>
                </a:solidFill>
              </a:rPr>
              <a:t> </a:t>
            </a:r>
            <a:r>
              <a:rPr lang="zh-CN" altLang="en-US" sz="3200" b="1" u="sng" dirty="0">
                <a:solidFill>
                  <a:srgbClr val="FF3300"/>
                </a:solidFill>
              </a:rPr>
              <a:t>字符数组</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D94CCFA-A3F5-48BC-9FF9-28E821DC1660}" type="slidenum">
              <a:rPr lang="zh-CN" altLang="en-US" sz="1400" smtClean="0"/>
              <a:t>45</a:t>
            </a:fld>
            <a:endParaRPr lang="en-US" altLang="zh-CN" sz="1400"/>
          </a:p>
        </p:txBody>
      </p:sp>
      <p:sp>
        <p:nvSpPr>
          <p:cNvPr id="51203" name="Rectangle 2"/>
          <p:cNvSpPr>
            <a:spLocks noGrp="1" noChangeArrowheads="1"/>
          </p:cNvSpPr>
          <p:nvPr>
            <p:ph type="title"/>
          </p:nvPr>
        </p:nvSpPr>
        <p:spPr/>
        <p:txBody>
          <a:bodyPr/>
          <a:lstStyle/>
          <a:p>
            <a:pPr eaLnBrk="1" hangingPunct="1"/>
            <a:r>
              <a:rPr lang="en-US" altLang="zh-CN" b="1" dirty="0"/>
              <a:t>7.4</a:t>
            </a:r>
            <a:r>
              <a:rPr lang="zh-CN" altLang="en-US" b="1" dirty="0"/>
              <a:t> </a:t>
            </a:r>
            <a:r>
              <a:rPr lang="zh-CN" altLang="en-US" b="1" u="sng" dirty="0"/>
              <a:t>字符数组</a:t>
            </a:r>
          </a:p>
        </p:txBody>
      </p:sp>
      <p:sp>
        <p:nvSpPr>
          <p:cNvPr id="51204" name="Rectangle 3"/>
          <p:cNvSpPr>
            <a:spLocks noGrp="1" noChangeArrowheads="1"/>
          </p:cNvSpPr>
          <p:nvPr>
            <p:ph type="body" idx="1"/>
          </p:nvPr>
        </p:nvSpPr>
        <p:spPr/>
        <p:txBody>
          <a:bodyPr/>
          <a:lstStyle/>
          <a:p>
            <a:pPr eaLnBrk="1" hangingPunct="1">
              <a:buFontTx/>
              <a:buNone/>
            </a:pPr>
            <a:r>
              <a:rPr lang="zh-CN" altLang="en-US" sz="2400" b="1"/>
              <a:t>练习</a:t>
            </a:r>
            <a:r>
              <a:rPr lang="en-US" altLang="zh-CN" sz="2400" b="1"/>
              <a:t>2</a:t>
            </a:r>
            <a:r>
              <a:rPr lang="zh-CN" altLang="en-US" sz="2400" b="1"/>
              <a:t>：从键盘读取 一个长度不超过</a:t>
            </a:r>
            <a:r>
              <a:rPr lang="en-US" altLang="zh-CN" sz="2400" b="1"/>
              <a:t>50</a:t>
            </a:r>
            <a:r>
              <a:rPr lang="zh-CN" altLang="en-US" sz="2400" b="1"/>
              <a:t>的字符串（以</a:t>
            </a:r>
            <a:r>
              <a:rPr lang="zh-CN" altLang="en-US" sz="2400" b="1">
                <a:latin typeface="宋体" pitchFamily="2" charset="-122"/>
              </a:rPr>
              <a:t>‘</a:t>
            </a:r>
            <a:r>
              <a:rPr lang="zh-CN" altLang="en-US" sz="2400" b="1"/>
              <a:t>＃</a:t>
            </a:r>
            <a:r>
              <a:rPr lang="zh-CN" altLang="en-US" sz="2400" b="1">
                <a:latin typeface="宋体" pitchFamily="2" charset="-122"/>
              </a:rPr>
              <a:t>’</a:t>
            </a:r>
            <a:r>
              <a:rPr lang="zh-CN" altLang="en-US" sz="2400" b="1"/>
              <a:t>结束）存放到一个字符数组中，然后将字符串逆序，并输出。 如输入为：</a:t>
            </a:r>
            <a:r>
              <a:rPr lang="zh-CN" altLang="en-US" sz="2400" b="1">
                <a:latin typeface="宋体" pitchFamily="2" charset="-122"/>
              </a:rPr>
              <a:t>“</a:t>
            </a:r>
            <a:r>
              <a:rPr lang="en-US" altLang="zh-CN" sz="2400" b="1"/>
              <a:t>hello world</a:t>
            </a:r>
            <a:r>
              <a:rPr lang="zh-CN" altLang="en-US" sz="2400" b="1"/>
              <a:t>＃</a:t>
            </a:r>
            <a:r>
              <a:rPr lang="zh-CN" altLang="en-US" sz="2400" b="1">
                <a:latin typeface="宋体" pitchFamily="2" charset="-122"/>
              </a:rPr>
              <a:t>”</a:t>
            </a:r>
            <a:r>
              <a:rPr lang="zh-CN" altLang="en-US" sz="2400" b="1"/>
              <a:t>，则输出为：</a:t>
            </a:r>
            <a:r>
              <a:rPr lang="en-US" altLang="zh-CN" sz="2400" b="1"/>
              <a:t>dlrow olleh.  </a:t>
            </a:r>
          </a:p>
          <a:p>
            <a:pPr eaLnBrk="1" hangingPunct="1">
              <a:buFontTx/>
              <a:buNone/>
            </a:pPr>
            <a:r>
              <a:rPr lang="zh-CN" altLang="en-US" sz="2400" b="1"/>
              <a:t>问题分析：</a:t>
            </a:r>
          </a:p>
          <a:p>
            <a:pPr eaLnBrk="1" hangingPunct="1">
              <a:buFontTx/>
              <a:buNone/>
            </a:pPr>
            <a:r>
              <a:rPr lang="zh-CN" altLang="en-US" sz="2400" b="1"/>
              <a:t>    实现逆序的手段是第</a:t>
            </a:r>
            <a:r>
              <a:rPr lang="en-US" altLang="zh-CN" sz="2400" b="1"/>
              <a:t>i</a:t>
            </a:r>
            <a:r>
              <a:rPr lang="zh-CN" altLang="en-US" sz="2400" b="1"/>
              <a:t>个元素和倒数第</a:t>
            </a:r>
            <a:r>
              <a:rPr lang="en-US" altLang="zh-CN" sz="2400" b="1"/>
              <a:t>i</a:t>
            </a:r>
            <a:r>
              <a:rPr lang="zh-CN" altLang="en-US" sz="2400" b="1"/>
              <a:t>个元素</a:t>
            </a:r>
            <a:r>
              <a:rPr lang="en-US" altLang="zh-CN" sz="2400" b="1"/>
              <a:t>a[x]</a:t>
            </a:r>
            <a:r>
              <a:rPr lang="zh-CN" altLang="en-US" sz="2400" b="1"/>
              <a:t>交换。</a:t>
            </a:r>
          </a:p>
          <a:p>
            <a:pPr eaLnBrk="1" hangingPunct="1">
              <a:buFontTx/>
              <a:buNone/>
            </a:pPr>
            <a:r>
              <a:rPr lang="zh-CN" altLang="en-US" sz="2400" b="1"/>
              <a:t>    交换次数：</a:t>
            </a:r>
            <a:r>
              <a:rPr lang="en-US" altLang="zh-CN" sz="2400" b="1"/>
              <a:t>len/2</a:t>
            </a:r>
            <a:r>
              <a:rPr lang="zh-CN" altLang="en-US" sz="2400" b="1"/>
              <a:t>次（</a:t>
            </a:r>
            <a:r>
              <a:rPr lang="en-US" altLang="zh-CN" sz="2400" b="1"/>
              <a:t>len</a:t>
            </a:r>
            <a:r>
              <a:rPr lang="zh-CN" altLang="en-US" sz="2400" b="1"/>
              <a:t>为字符串长度），故 </a:t>
            </a:r>
            <a:r>
              <a:rPr lang="en-US" altLang="zh-CN" sz="2400" b="1"/>
              <a:t>i</a:t>
            </a:r>
            <a:r>
              <a:rPr lang="zh-CN" altLang="en-US" sz="2400" b="1"/>
              <a:t>的变化范围是：</a:t>
            </a:r>
            <a:r>
              <a:rPr lang="en-US" altLang="zh-CN" sz="2400" b="1"/>
              <a:t>0 ~ len/2-1</a:t>
            </a:r>
          </a:p>
          <a:p>
            <a:pPr eaLnBrk="1" hangingPunct="1">
              <a:buFontTx/>
              <a:buNone/>
            </a:pPr>
            <a:r>
              <a:rPr lang="en-US" altLang="zh-CN" sz="2400" b="1"/>
              <a:t>    a[i]</a:t>
            </a:r>
            <a:r>
              <a:rPr lang="zh-CN" altLang="en-US" sz="2400" b="1"/>
              <a:t>与</a:t>
            </a:r>
            <a:r>
              <a:rPr lang="en-US" altLang="zh-CN" sz="2400" b="1"/>
              <a:t>a[x]</a:t>
            </a:r>
            <a:r>
              <a:rPr lang="zh-CN" altLang="en-US" sz="2400" b="1"/>
              <a:t>交换，则由 </a:t>
            </a:r>
            <a:r>
              <a:rPr lang="en-US" altLang="zh-CN" sz="2400" b="1"/>
              <a:t>i-0=len-1-x</a:t>
            </a:r>
            <a:r>
              <a:rPr lang="zh-CN" altLang="en-US" sz="2400" b="1"/>
              <a:t>，得</a:t>
            </a:r>
            <a:r>
              <a:rPr lang="en-US" altLang="zh-CN" sz="2400" b="1"/>
              <a:t>x=len-1-i</a:t>
            </a:r>
          </a:p>
        </p:txBody>
      </p:sp>
      <p:sp>
        <p:nvSpPr>
          <p:cNvPr id="51205" name="Rectangle 4"/>
          <p:cNvSpPr>
            <a:spLocks noChangeArrowheads="1"/>
          </p:cNvSpPr>
          <p:nvPr/>
        </p:nvSpPr>
        <p:spPr bwMode="auto">
          <a:xfrm>
            <a:off x="2843213" y="5157788"/>
            <a:ext cx="4176712" cy="358775"/>
          </a:xfrm>
          <a:prstGeom prst="rect">
            <a:avLst/>
          </a:prstGeom>
          <a:noFill/>
          <a:ln w="9525" algn="ctr">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51206" name="Line 5"/>
          <p:cNvSpPr>
            <a:spLocks noChangeShapeType="1"/>
          </p:cNvSpPr>
          <p:nvPr/>
        </p:nvSpPr>
        <p:spPr bwMode="auto">
          <a:xfrm>
            <a:off x="3132138"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07" name="Line 6"/>
          <p:cNvSpPr>
            <a:spLocks noChangeShapeType="1"/>
          </p:cNvSpPr>
          <p:nvPr/>
        </p:nvSpPr>
        <p:spPr bwMode="auto">
          <a:xfrm>
            <a:off x="3995738"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08" name="Line 7"/>
          <p:cNvSpPr>
            <a:spLocks noChangeShapeType="1"/>
          </p:cNvSpPr>
          <p:nvPr/>
        </p:nvSpPr>
        <p:spPr bwMode="auto">
          <a:xfrm>
            <a:off x="4284663"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09" name="Text Box 8"/>
          <p:cNvSpPr txBox="1">
            <a:spLocks noChangeArrowheads="1"/>
          </p:cNvSpPr>
          <p:nvPr/>
        </p:nvSpPr>
        <p:spPr bwMode="auto">
          <a:xfrm>
            <a:off x="2843213" y="5445125"/>
            <a:ext cx="4333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0</a:t>
            </a:r>
          </a:p>
        </p:txBody>
      </p:sp>
      <p:sp>
        <p:nvSpPr>
          <p:cNvPr id="51210" name="Text Box 9"/>
          <p:cNvSpPr txBox="1">
            <a:spLocks noChangeArrowheads="1"/>
          </p:cNvSpPr>
          <p:nvPr/>
        </p:nvSpPr>
        <p:spPr bwMode="auto">
          <a:xfrm>
            <a:off x="3922713" y="5445125"/>
            <a:ext cx="4333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i</a:t>
            </a:r>
          </a:p>
        </p:txBody>
      </p:sp>
      <p:sp>
        <p:nvSpPr>
          <p:cNvPr id="51211" name="Line 10"/>
          <p:cNvSpPr>
            <a:spLocks noChangeShapeType="1"/>
          </p:cNvSpPr>
          <p:nvPr/>
        </p:nvSpPr>
        <p:spPr bwMode="auto">
          <a:xfrm>
            <a:off x="5580063"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2" name="Line 11"/>
          <p:cNvSpPr>
            <a:spLocks noChangeShapeType="1"/>
          </p:cNvSpPr>
          <p:nvPr/>
        </p:nvSpPr>
        <p:spPr bwMode="auto">
          <a:xfrm>
            <a:off x="5867400"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3" name="Line 12"/>
          <p:cNvSpPr>
            <a:spLocks noChangeShapeType="1"/>
          </p:cNvSpPr>
          <p:nvPr/>
        </p:nvSpPr>
        <p:spPr bwMode="auto">
          <a:xfrm>
            <a:off x="6732588"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4" name="Text Box 13"/>
          <p:cNvSpPr txBox="1">
            <a:spLocks noChangeArrowheads="1"/>
          </p:cNvSpPr>
          <p:nvPr/>
        </p:nvSpPr>
        <p:spPr bwMode="auto">
          <a:xfrm>
            <a:off x="6588125" y="5516563"/>
            <a:ext cx="11525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len-1</a:t>
            </a:r>
          </a:p>
        </p:txBody>
      </p:sp>
      <p:sp>
        <p:nvSpPr>
          <p:cNvPr id="51215" name="Text Box 14"/>
          <p:cNvSpPr txBox="1">
            <a:spLocks noChangeArrowheads="1"/>
          </p:cNvSpPr>
          <p:nvPr/>
        </p:nvSpPr>
        <p:spPr bwMode="auto">
          <a:xfrm>
            <a:off x="5578475" y="5516563"/>
            <a:ext cx="433388"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x</a:t>
            </a:r>
          </a:p>
        </p:txBody>
      </p:sp>
      <p:sp>
        <p:nvSpPr>
          <p:cNvPr id="51216" name="Rectangle 15"/>
          <p:cNvSpPr>
            <a:spLocks noChangeArrowheads="1"/>
          </p:cNvSpPr>
          <p:nvPr/>
        </p:nvSpPr>
        <p:spPr bwMode="auto">
          <a:xfrm>
            <a:off x="2843213" y="5157788"/>
            <a:ext cx="1441450" cy="358775"/>
          </a:xfrm>
          <a:prstGeom prst="rect">
            <a:avLst/>
          </a:prstGeom>
          <a:solidFill>
            <a:srgbClr val="FFFF99">
              <a:alpha val="5294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51217" name="Rectangle 16"/>
          <p:cNvSpPr>
            <a:spLocks noChangeArrowheads="1"/>
          </p:cNvSpPr>
          <p:nvPr/>
        </p:nvSpPr>
        <p:spPr bwMode="auto">
          <a:xfrm>
            <a:off x="5580063" y="5157788"/>
            <a:ext cx="1441450" cy="358775"/>
          </a:xfrm>
          <a:prstGeom prst="rect">
            <a:avLst/>
          </a:prstGeom>
          <a:solidFill>
            <a:srgbClr val="FFFF99">
              <a:alpha val="5294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7315B5A-44CC-42D6-B9A6-803FDED1CEA4}" type="slidenum">
              <a:rPr lang="zh-CN" altLang="en-US" sz="1400" smtClean="0"/>
              <a:t>46</a:t>
            </a:fld>
            <a:endParaRPr lang="en-US" altLang="zh-CN" sz="1400"/>
          </a:p>
        </p:txBody>
      </p:sp>
      <p:sp>
        <p:nvSpPr>
          <p:cNvPr id="52227" name="Rectangle 2"/>
          <p:cNvSpPr>
            <a:spLocks noGrp="1" noChangeArrowheads="1"/>
          </p:cNvSpPr>
          <p:nvPr>
            <p:ph type="title"/>
          </p:nvPr>
        </p:nvSpPr>
        <p:spPr/>
        <p:txBody>
          <a:bodyPr/>
          <a:lstStyle/>
          <a:p>
            <a:pPr eaLnBrk="1" hangingPunct="1"/>
            <a:r>
              <a:rPr lang="zh-CN" altLang="en-US" b="1" u="sng"/>
              <a:t>字符数组逆序</a:t>
            </a:r>
          </a:p>
        </p:txBody>
      </p:sp>
      <p:sp>
        <p:nvSpPr>
          <p:cNvPr id="52228" name="Rectangle 3"/>
          <p:cNvSpPr>
            <a:spLocks noGrp="1" noChangeArrowheads="1"/>
          </p:cNvSpPr>
          <p:nvPr>
            <p:ph type="body" idx="1"/>
          </p:nvPr>
        </p:nvSpPr>
        <p:spPr>
          <a:xfrm>
            <a:off x="685800" y="1319213"/>
            <a:ext cx="7772400" cy="4846637"/>
          </a:xfrm>
        </p:spPr>
        <p:txBody>
          <a:bodyPr/>
          <a:lstStyle/>
          <a:p>
            <a:pPr eaLnBrk="1" hangingPunct="1">
              <a:lnSpc>
                <a:spcPct val="80000"/>
              </a:lnSpc>
              <a:buFontTx/>
              <a:buNone/>
            </a:pPr>
            <a:r>
              <a:rPr lang="en-US" altLang="zh-CN" sz="2000" b="1"/>
              <a:t>#include&lt;stdio.h&gt;</a:t>
            </a:r>
          </a:p>
          <a:p>
            <a:pPr eaLnBrk="1" hangingPunct="1">
              <a:lnSpc>
                <a:spcPct val="80000"/>
              </a:lnSpc>
              <a:buFontTx/>
              <a:buNone/>
            </a:pPr>
            <a:endParaRPr lang="en-US" altLang="zh-CN" sz="2000" b="1"/>
          </a:p>
          <a:p>
            <a:pPr eaLnBrk="1" hangingPunct="1">
              <a:lnSpc>
                <a:spcPct val="80000"/>
              </a:lnSpc>
              <a:buFontTx/>
              <a:buNone/>
            </a:pPr>
            <a:r>
              <a:rPr lang="en-US" altLang="zh-CN" sz="2000" b="1"/>
              <a:t>main()</a:t>
            </a:r>
          </a:p>
          <a:p>
            <a:pPr eaLnBrk="1" hangingPunct="1">
              <a:lnSpc>
                <a:spcPct val="80000"/>
              </a:lnSpc>
              <a:buFontTx/>
              <a:buNone/>
            </a:pPr>
            <a:r>
              <a:rPr lang="en-US" altLang="zh-CN" sz="2000" b="1"/>
              <a:t>{</a:t>
            </a:r>
          </a:p>
          <a:p>
            <a:pPr eaLnBrk="1" hangingPunct="1">
              <a:lnSpc>
                <a:spcPct val="80000"/>
              </a:lnSpc>
              <a:buFontTx/>
              <a:buNone/>
            </a:pPr>
            <a:r>
              <a:rPr lang="en-US" altLang="zh-CN" sz="2000" b="1"/>
              <a:t>   char string[50],ch;</a:t>
            </a:r>
          </a:p>
          <a:p>
            <a:pPr eaLnBrk="1" hangingPunct="1">
              <a:lnSpc>
                <a:spcPct val="80000"/>
              </a:lnSpc>
              <a:buFontTx/>
              <a:buNone/>
            </a:pPr>
            <a:r>
              <a:rPr lang="en-US" altLang="zh-CN" sz="2000" b="1"/>
              <a:t>   int pos, i, len;</a:t>
            </a:r>
          </a:p>
          <a:p>
            <a:pPr eaLnBrk="1" hangingPunct="1">
              <a:lnSpc>
                <a:spcPct val="80000"/>
              </a:lnSpc>
              <a:buFontTx/>
              <a:buNone/>
            </a:pPr>
            <a:r>
              <a:rPr lang="en-US" altLang="zh-CN" sz="2000" b="1"/>
              <a:t>   </a:t>
            </a:r>
          </a:p>
          <a:p>
            <a:pPr eaLnBrk="1" hangingPunct="1">
              <a:lnSpc>
                <a:spcPct val="80000"/>
              </a:lnSpc>
              <a:buFontTx/>
              <a:buNone/>
            </a:pPr>
            <a:r>
              <a:rPr lang="en-US" altLang="zh-CN" sz="2000" b="1"/>
              <a:t>   </a:t>
            </a:r>
            <a:r>
              <a:rPr lang="en-US" altLang="zh-CN" sz="2000" b="1">
                <a:solidFill>
                  <a:srgbClr val="003399"/>
                </a:solidFill>
              </a:rPr>
              <a:t>//</a:t>
            </a:r>
            <a:r>
              <a:rPr lang="zh-CN" altLang="en-US" sz="2000" b="1">
                <a:solidFill>
                  <a:srgbClr val="003399"/>
                </a:solidFill>
              </a:rPr>
              <a:t>从键盘读取字符串到字符数组中，直到结束符</a:t>
            </a:r>
            <a:r>
              <a:rPr lang="en-US" altLang="zh-CN" sz="2000" b="1">
                <a:solidFill>
                  <a:srgbClr val="003399"/>
                </a:solidFill>
              </a:rPr>
              <a:t>'#'</a:t>
            </a:r>
            <a:r>
              <a:rPr lang="zh-CN" altLang="en-US" sz="2000" b="1">
                <a:solidFill>
                  <a:srgbClr val="003399"/>
                </a:solidFill>
              </a:rPr>
              <a:t>，</a:t>
            </a:r>
          </a:p>
          <a:p>
            <a:pPr eaLnBrk="1" hangingPunct="1">
              <a:lnSpc>
                <a:spcPct val="80000"/>
              </a:lnSpc>
              <a:buFontTx/>
              <a:buNone/>
            </a:pPr>
            <a:r>
              <a:rPr lang="en-US" altLang="zh-CN" sz="2000" b="1"/>
              <a:t>   pos=0;</a:t>
            </a:r>
          </a:p>
          <a:p>
            <a:pPr eaLnBrk="1" hangingPunct="1">
              <a:lnSpc>
                <a:spcPct val="80000"/>
              </a:lnSpc>
              <a:buFontTx/>
              <a:buNone/>
            </a:pPr>
            <a:r>
              <a:rPr lang="en-US" altLang="zh-CN" sz="2000" b="1"/>
              <a:t>   scanf("%c",&amp;ch);</a:t>
            </a:r>
          </a:p>
          <a:p>
            <a:pPr eaLnBrk="1" hangingPunct="1">
              <a:lnSpc>
                <a:spcPct val="80000"/>
              </a:lnSpc>
              <a:buFontTx/>
              <a:buNone/>
            </a:pPr>
            <a:r>
              <a:rPr lang="en-US" altLang="zh-CN" sz="2000" b="1"/>
              <a:t>   while(ch!='#'){</a:t>
            </a:r>
          </a:p>
          <a:p>
            <a:pPr eaLnBrk="1" hangingPunct="1">
              <a:lnSpc>
                <a:spcPct val="80000"/>
              </a:lnSpc>
              <a:buFontTx/>
              <a:buNone/>
            </a:pPr>
            <a:r>
              <a:rPr lang="en-US" altLang="zh-CN" sz="2000" b="1"/>
              <a:t>      string[pos]=ch;</a:t>
            </a:r>
          </a:p>
          <a:p>
            <a:pPr eaLnBrk="1" hangingPunct="1">
              <a:lnSpc>
                <a:spcPct val="80000"/>
              </a:lnSpc>
              <a:buFontTx/>
              <a:buNone/>
            </a:pPr>
            <a:r>
              <a:rPr lang="en-US" altLang="zh-CN" sz="2000" b="1"/>
              <a:t>      pos++;</a:t>
            </a:r>
          </a:p>
          <a:p>
            <a:pPr eaLnBrk="1" hangingPunct="1">
              <a:lnSpc>
                <a:spcPct val="80000"/>
              </a:lnSpc>
              <a:buFontTx/>
              <a:buNone/>
            </a:pPr>
            <a:r>
              <a:rPr lang="en-US" altLang="zh-CN" sz="2000" b="1"/>
              <a:t>      scanf("%c",&amp;ch);   	</a:t>
            </a:r>
          </a:p>
          <a:p>
            <a:pPr eaLnBrk="1" hangingPunct="1">
              <a:lnSpc>
                <a:spcPct val="80000"/>
              </a:lnSpc>
              <a:buFontTx/>
              <a:buNone/>
            </a:pPr>
            <a:r>
              <a:rPr lang="en-US" altLang="zh-CN" sz="2000" b="1"/>
              <a:t>  }		</a:t>
            </a:r>
          </a:p>
          <a:p>
            <a:pPr eaLnBrk="1" hangingPunct="1">
              <a:lnSpc>
                <a:spcPct val="80000"/>
              </a:lnSpc>
              <a:buFontTx/>
              <a:buNone/>
            </a:pPr>
            <a:r>
              <a:rPr lang="en-US" altLang="zh-CN" sz="2000" b="1"/>
              <a:t>  string[pos]=</a:t>
            </a:r>
            <a:r>
              <a:rPr lang="en-US" altLang="zh-CN" sz="2000" b="1">
                <a:latin typeface="宋体" pitchFamily="2" charset="-122"/>
              </a:rPr>
              <a:t>‘</a:t>
            </a:r>
            <a:r>
              <a:rPr lang="en-US" altLang="zh-CN" sz="2000" b="1"/>
              <a:t>\0</a:t>
            </a:r>
            <a:r>
              <a:rPr lang="en-US" altLang="zh-CN" sz="2000" b="1">
                <a:latin typeface="宋体" pitchFamily="2" charset="-122"/>
              </a:rPr>
              <a:t>’</a:t>
            </a:r>
            <a:r>
              <a:rPr lang="en-US" altLang="zh-CN" sz="2000" b="1"/>
              <a:t>;</a:t>
            </a:r>
            <a:r>
              <a:rPr lang="en-US" altLang="zh-CN" sz="2000" b="1">
                <a:solidFill>
                  <a:srgbClr val="003399"/>
                </a:solidFill>
              </a:rPr>
              <a:t>//</a:t>
            </a:r>
            <a:r>
              <a:rPr lang="zh-CN" altLang="en-US" sz="2000" b="1">
                <a:solidFill>
                  <a:srgbClr val="003399"/>
                </a:solidFill>
              </a:rPr>
              <a:t>字符串结束符 </a:t>
            </a:r>
          </a:p>
          <a:p>
            <a:pPr eaLnBrk="1" hangingPunct="1">
              <a:lnSpc>
                <a:spcPct val="80000"/>
              </a:lnSpc>
              <a:buFontTx/>
              <a:buNone/>
            </a:pPr>
            <a:r>
              <a:rPr lang="en-US" altLang="zh-CN" sz="2000" b="1"/>
              <a:t> </a:t>
            </a:r>
            <a:endParaRPr lang="zh-CN" altLang="en-US" sz="2000" b="1"/>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48A380D-DD5E-49D4-B4FF-E7ED906B3458}" type="slidenum">
              <a:rPr lang="zh-CN" altLang="en-US" sz="1400" smtClean="0"/>
              <a:t>47</a:t>
            </a:fld>
            <a:endParaRPr lang="en-US" altLang="zh-CN" sz="1400"/>
          </a:p>
        </p:txBody>
      </p:sp>
      <p:sp>
        <p:nvSpPr>
          <p:cNvPr id="53251" name="Rectangle 2"/>
          <p:cNvSpPr>
            <a:spLocks noGrp="1" noChangeArrowheads="1"/>
          </p:cNvSpPr>
          <p:nvPr>
            <p:ph type="title"/>
          </p:nvPr>
        </p:nvSpPr>
        <p:spPr/>
        <p:txBody>
          <a:bodyPr/>
          <a:lstStyle/>
          <a:p>
            <a:pPr eaLnBrk="1" hangingPunct="1"/>
            <a:r>
              <a:rPr lang="zh-CN" altLang="en-US" b="1" u="sng"/>
              <a:t>字符数组逆序</a:t>
            </a:r>
          </a:p>
        </p:txBody>
      </p:sp>
      <p:sp>
        <p:nvSpPr>
          <p:cNvPr id="53252" name="Rectangle 3"/>
          <p:cNvSpPr>
            <a:spLocks noGrp="1" noChangeArrowheads="1"/>
          </p:cNvSpPr>
          <p:nvPr>
            <p:ph type="body" idx="1"/>
          </p:nvPr>
        </p:nvSpPr>
        <p:spPr/>
        <p:txBody>
          <a:bodyPr/>
          <a:lstStyle/>
          <a:p>
            <a:pPr eaLnBrk="1" hangingPunct="1">
              <a:lnSpc>
                <a:spcPct val="90000"/>
              </a:lnSpc>
              <a:buFontTx/>
              <a:buNone/>
            </a:pPr>
            <a:r>
              <a:rPr lang="en-US" altLang="zh-CN" sz="2000" b="1">
                <a:solidFill>
                  <a:srgbClr val="003399"/>
                </a:solidFill>
              </a:rPr>
              <a:t>//</a:t>
            </a:r>
            <a:r>
              <a:rPr lang="zh-CN" altLang="en-US" sz="2000" b="1">
                <a:solidFill>
                  <a:srgbClr val="003399"/>
                </a:solidFill>
              </a:rPr>
              <a:t>输出字符数组 </a:t>
            </a:r>
          </a:p>
          <a:p>
            <a:pPr eaLnBrk="1" hangingPunct="1">
              <a:lnSpc>
                <a:spcPct val="90000"/>
              </a:lnSpc>
              <a:buFontTx/>
              <a:buNone/>
            </a:pPr>
            <a:r>
              <a:rPr lang="zh-CN" altLang="en-US" sz="2000" b="1"/>
              <a:t>   </a:t>
            </a:r>
            <a:r>
              <a:rPr lang="en-US" altLang="zh-CN" sz="2000" b="1"/>
              <a:t>printf("the original string is:%s\n",string);</a:t>
            </a:r>
            <a:endParaRPr lang="zh-CN" altLang="en-US" sz="2000" b="1"/>
          </a:p>
          <a:p>
            <a:pPr eaLnBrk="1" hangingPunct="1">
              <a:lnSpc>
                <a:spcPct val="90000"/>
              </a:lnSpc>
              <a:buFontTx/>
              <a:buNone/>
            </a:pPr>
            <a:r>
              <a:rPr lang="zh-CN" altLang="en-US" sz="2000" b="1"/>
              <a:t>	</a:t>
            </a:r>
          </a:p>
          <a:p>
            <a:pPr eaLnBrk="1" hangingPunct="1">
              <a:lnSpc>
                <a:spcPct val="90000"/>
              </a:lnSpc>
              <a:buFontTx/>
              <a:buNone/>
            </a:pPr>
            <a:r>
              <a:rPr lang="en-US" altLang="zh-CN" sz="2000" b="1">
                <a:solidFill>
                  <a:srgbClr val="003399"/>
                </a:solidFill>
              </a:rPr>
              <a:t>//</a:t>
            </a:r>
            <a:r>
              <a:rPr lang="zh-CN" altLang="en-US" sz="2000" b="1">
                <a:solidFill>
                  <a:srgbClr val="003399"/>
                </a:solidFill>
              </a:rPr>
              <a:t>将字符数组中的元素逆序，并输出	</a:t>
            </a:r>
          </a:p>
          <a:p>
            <a:pPr eaLnBrk="1" hangingPunct="1">
              <a:lnSpc>
                <a:spcPct val="90000"/>
              </a:lnSpc>
              <a:buFontTx/>
              <a:buNone/>
            </a:pPr>
            <a:r>
              <a:rPr lang="zh-CN" altLang="en-US" sz="2000" b="1"/>
              <a:t>	</a:t>
            </a:r>
            <a:r>
              <a:rPr lang="en-US" altLang="zh-CN" sz="2000" b="1"/>
              <a:t>len = pos;</a:t>
            </a:r>
            <a:r>
              <a:rPr lang="en-US" altLang="zh-CN" sz="2000" b="1">
                <a:solidFill>
                  <a:srgbClr val="003399"/>
                </a:solidFill>
              </a:rPr>
              <a:t>//</a:t>
            </a:r>
            <a:r>
              <a:rPr lang="zh-CN" altLang="en-US" sz="2000" b="1">
                <a:solidFill>
                  <a:srgbClr val="003399"/>
                </a:solidFill>
              </a:rPr>
              <a:t>字符数组中有效字符的个数，不包括</a:t>
            </a:r>
            <a:r>
              <a:rPr lang="zh-CN" altLang="en-US" sz="2000" b="1">
                <a:solidFill>
                  <a:srgbClr val="003399"/>
                </a:solidFill>
                <a:latin typeface="宋体" pitchFamily="2" charset="-122"/>
              </a:rPr>
              <a:t>‘</a:t>
            </a:r>
            <a:r>
              <a:rPr lang="en-US" altLang="zh-CN" sz="2000" b="1">
                <a:solidFill>
                  <a:srgbClr val="003399"/>
                </a:solidFill>
              </a:rPr>
              <a:t>\0</a:t>
            </a:r>
            <a:r>
              <a:rPr lang="en-US" altLang="zh-CN" sz="2000" b="1">
                <a:solidFill>
                  <a:srgbClr val="003399"/>
                </a:solidFill>
                <a:latin typeface="宋体" pitchFamily="2" charset="-122"/>
              </a:rPr>
              <a:t>’</a:t>
            </a:r>
          </a:p>
          <a:p>
            <a:pPr eaLnBrk="1" hangingPunct="1">
              <a:lnSpc>
                <a:spcPct val="90000"/>
              </a:lnSpc>
              <a:buFontTx/>
              <a:buNone/>
            </a:pPr>
            <a:r>
              <a:rPr lang="zh-CN" altLang="en-US" sz="2000" b="1"/>
              <a:t>	</a:t>
            </a:r>
            <a:r>
              <a:rPr lang="en-US" altLang="zh-CN" sz="2000" b="1"/>
              <a:t>for(i=0;i&lt;=len/2-1;i++){ </a:t>
            </a:r>
            <a:r>
              <a:rPr lang="en-US" altLang="zh-CN" sz="2000" b="1">
                <a:solidFill>
                  <a:srgbClr val="003399"/>
                </a:solidFill>
              </a:rPr>
              <a:t>//</a:t>
            </a:r>
            <a:r>
              <a:rPr lang="zh-CN" altLang="en-US" sz="2000" b="1">
                <a:solidFill>
                  <a:srgbClr val="003399"/>
                </a:solidFill>
              </a:rPr>
              <a:t>交换 </a:t>
            </a:r>
            <a:r>
              <a:rPr lang="en-US" altLang="zh-CN" sz="2000" b="1">
                <a:solidFill>
                  <a:srgbClr val="003399"/>
                </a:solidFill>
              </a:rPr>
              <a:t>string[i]</a:t>
            </a:r>
            <a:r>
              <a:rPr lang="zh-CN" altLang="en-US" sz="2000" b="1">
                <a:solidFill>
                  <a:srgbClr val="003399"/>
                </a:solidFill>
              </a:rPr>
              <a:t>和 </a:t>
            </a:r>
            <a:r>
              <a:rPr lang="en-US" altLang="zh-CN" sz="2000" b="1">
                <a:solidFill>
                  <a:srgbClr val="003399"/>
                </a:solidFill>
              </a:rPr>
              <a:t>string[len-1-i]</a:t>
            </a:r>
          </a:p>
          <a:p>
            <a:pPr eaLnBrk="1" hangingPunct="1">
              <a:lnSpc>
                <a:spcPct val="90000"/>
              </a:lnSpc>
              <a:buFontTx/>
              <a:buNone/>
            </a:pPr>
            <a:r>
              <a:rPr lang="en-US" altLang="zh-CN" sz="2000" b="1"/>
              <a:t>		ch=string[i];</a:t>
            </a:r>
          </a:p>
          <a:p>
            <a:pPr eaLnBrk="1" hangingPunct="1">
              <a:lnSpc>
                <a:spcPct val="90000"/>
              </a:lnSpc>
              <a:buFontTx/>
              <a:buNone/>
            </a:pPr>
            <a:r>
              <a:rPr lang="en-US" altLang="zh-CN" sz="2000" b="1"/>
              <a:t>		string[i]=string[len-1-i];</a:t>
            </a:r>
          </a:p>
          <a:p>
            <a:pPr eaLnBrk="1" hangingPunct="1">
              <a:lnSpc>
                <a:spcPct val="90000"/>
              </a:lnSpc>
              <a:buFontTx/>
              <a:buNone/>
            </a:pPr>
            <a:r>
              <a:rPr lang="en-US" altLang="zh-CN" sz="2000" b="1"/>
              <a:t>		string[len-1-i]=ch;</a:t>
            </a:r>
          </a:p>
          <a:p>
            <a:pPr eaLnBrk="1" hangingPunct="1">
              <a:lnSpc>
                <a:spcPct val="90000"/>
              </a:lnSpc>
              <a:buFontTx/>
              <a:buNone/>
            </a:pPr>
            <a:r>
              <a:rPr lang="en-US" altLang="zh-CN" sz="2000" b="1"/>
              <a:t>     }</a:t>
            </a:r>
          </a:p>
          <a:p>
            <a:pPr eaLnBrk="1" hangingPunct="1">
              <a:lnSpc>
                <a:spcPct val="90000"/>
              </a:lnSpc>
              <a:buFontTx/>
              <a:buNone/>
            </a:pPr>
            <a:r>
              <a:rPr lang="en-US" altLang="zh-CN" sz="2000" b="1"/>
              <a:t>   </a:t>
            </a:r>
          </a:p>
          <a:p>
            <a:pPr eaLnBrk="1" hangingPunct="1">
              <a:lnSpc>
                <a:spcPct val="90000"/>
              </a:lnSpc>
              <a:buFontTx/>
              <a:buNone/>
            </a:pPr>
            <a:r>
              <a:rPr lang="en-US" altLang="zh-CN" sz="2000" b="1">
                <a:solidFill>
                  <a:srgbClr val="003399"/>
                </a:solidFill>
              </a:rPr>
              <a:t>   //</a:t>
            </a:r>
            <a:r>
              <a:rPr lang="zh-CN" altLang="en-US" sz="2000" b="1">
                <a:solidFill>
                  <a:srgbClr val="003399"/>
                </a:solidFill>
              </a:rPr>
              <a:t>输出逆序后的字符数组 </a:t>
            </a:r>
          </a:p>
          <a:p>
            <a:pPr eaLnBrk="1" hangingPunct="1">
              <a:lnSpc>
                <a:spcPct val="90000"/>
              </a:lnSpc>
              <a:buFontTx/>
              <a:buNone/>
            </a:pPr>
            <a:r>
              <a:rPr lang="zh-CN" altLang="en-US" sz="2000" b="1"/>
              <a:t>   </a:t>
            </a:r>
            <a:r>
              <a:rPr lang="en-US" altLang="zh-CN" sz="2000" b="1"/>
              <a:t>printf("the string after converse is:%s\n",string);</a:t>
            </a:r>
            <a:endParaRPr lang="zh-CN" altLang="en-US" sz="2000" b="1"/>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94199B2-117B-40DF-81DF-B2751B5EF5C9}" type="slidenum">
              <a:rPr lang="zh-CN" altLang="en-US" sz="1400" smtClean="0"/>
              <a:t>48</a:t>
            </a:fld>
            <a:endParaRPr lang="en-US" altLang="zh-CN" sz="1400"/>
          </a:p>
        </p:txBody>
      </p:sp>
      <p:sp>
        <p:nvSpPr>
          <p:cNvPr id="54275" name="Rectangle 2"/>
          <p:cNvSpPr>
            <a:spLocks noGrp="1" noChangeArrowheads="1"/>
          </p:cNvSpPr>
          <p:nvPr>
            <p:ph type="title"/>
          </p:nvPr>
        </p:nvSpPr>
        <p:spPr/>
        <p:txBody>
          <a:bodyPr/>
          <a:lstStyle/>
          <a:p>
            <a:pPr eaLnBrk="1" hangingPunct="1"/>
            <a:r>
              <a:rPr lang="zh-CN" altLang="en-US" b="1" u="sng"/>
              <a:t>字符数组逆序</a:t>
            </a:r>
          </a:p>
        </p:txBody>
      </p:sp>
      <p:sp>
        <p:nvSpPr>
          <p:cNvPr id="54276" name="Rectangle 3"/>
          <p:cNvSpPr>
            <a:spLocks noGrp="1" noChangeArrowheads="1"/>
          </p:cNvSpPr>
          <p:nvPr>
            <p:ph type="body" idx="1"/>
          </p:nvPr>
        </p:nvSpPr>
        <p:spPr/>
        <p:txBody>
          <a:bodyPr/>
          <a:lstStyle/>
          <a:p>
            <a:pPr eaLnBrk="1" hangingPunct="1">
              <a:buFontTx/>
              <a:buNone/>
            </a:pPr>
            <a:r>
              <a:rPr lang="en-US" altLang="zh-CN" sz="2000" b="1">
                <a:solidFill>
                  <a:srgbClr val="003399"/>
                </a:solidFill>
              </a:rPr>
              <a:t>//</a:t>
            </a:r>
            <a:r>
              <a:rPr lang="zh-CN" altLang="en-US" sz="2000" b="1">
                <a:solidFill>
                  <a:srgbClr val="003399"/>
                </a:solidFill>
              </a:rPr>
              <a:t>输出逆序后的字符数组 </a:t>
            </a:r>
            <a:r>
              <a:rPr lang="en-US" altLang="zh-CN" sz="2000" b="1">
                <a:solidFill>
                  <a:srgbClr val="003399"/>
                </a:solidFill>
              </a:rPr>
              <a:t>:</a:t>
            </a:r>
            <a:r>
              <a:rPr lang="zh-CN" altLang="en-US" sz="2000" b="1">
                <a:solidFill>
                  <a:srgbClr val="003399"/>
                </a:solidFill>
              </a:rPr>
              <a:t>逐个字符输出</a:t>
            </a:r>
            <a:r>
              <a:rPr lang="zh-CN" altLang="en-US" sz="2000" b="1"/>
              <a:t> </a:t>
            </a:r>
          </a:p>
          <a:p>
            <a:pPr eaLnBrk="1" hangingPunct="1">
              <a:buFontTx/>
              <a:buNone/>
            </a:pPr>
            <a:r>
              <a:rPr lang="zh-CN" altLang="en-US" sz="2000" b="1"/>
              <a:t>   </a:t>
            </a:r>
            <a:r>
              <a:rPr lang="en-US" altLang="zh-CN" sz="2000" b="1"/>
              <a:t>printf("the string after converse is:");</a:t>
            </a:r>
          </a:p>
          <a:p>
            <a:pPr eaLnBrk="1" hangingPunct="1">
              <a:buFontTx/>
              <a:buNone/>
            </a:pPr>
            <a:r>
              <a:rPr lang="en-US" altLang="zh-CN" sz="2000" b="1"/>
              <a:t>   pos = 0;</a:t>
            </a:r>
          </a:p>
          <a:p>
            <a:pPr eaLnBrk="1" hangingPunct="1">
              <a:buFontTx/>
              <a:buNone/>
            </a:pPr>
            <a:r>
              <a:rPr lang="en-US" altLang="zh-CN" sz="2000" b="1"/>
              <a:t>   while (string[pos]!='\0'){			</a:t>
            </a:r>
          </a:p>
          <a:p>
            <a:pPr eaLnBrk="1" hangingPunct="1">
              <a:buFontTx/>
              <a:buNone/>
            </a:pPr>
            <a:r>
              <a:rPr lang="en-US" altLang="zh-CN" sz="2000" b="1"/>
              <a:t>	   printf("%c",string[pos]);</a:t>
            </a:r>
          </a:p>
          <a:p>
            <a:pPr eaLnBrk="1" hangingPunct="1">
              <a:buFontTx/>
              <a:buNone/>
            </a:pPr>
            <a:r>
              <a:rPr lang="en-US" altLang="zh-CN" sz="2000" b="1"/>
              <a:t>       pos++;</a:t>
            </a:r>
          </a:p>
          <a:p>
            <a:pPr eaLnBrk="1" hangingPunct="1">
              <a:buFontTx/>
              <a:buNone/>
            </a:pPr>
            <a:r>
              <a:rPr lang="en-US" altLang="zh-CN" sz="2000" b="1"/>
              <a:t>   }			 </a:t>
            </a:r>
          </a:p>
          <a:p>
            <a:pPr eaLnBrk="1" hangingPunct="1">
              <a:buFontTx/>
              <a:buNone/>
            </a:pPr>
            <a:r>
              <a:rPr lang="en-US" altLang="zh-CN" sz="2000" b="1"/>
              <a:t>	      </a:t>
            </a:r>
          </a:p>
          <a:p>
            <a:pPr eaLnBrk="1" hangingPunct="1">
              <a:buFontTx/>
              <a:buNone/>
            </a:pPr>
            <a:r>
              <a:rPr lang="en-US" altLang="zh-CN" sz="2000" b="1"/>
              <a:t>	system("pause");	</a:t>
            </a:r>
          </a:p>
          <a:p>
            <a:pPr eaLnBrk="1" hangingPunct="1">
              <a:buFontTx/>
              <a:buNone/>
            </a:pPr>
            <a:r>
              <a:rPr lang="en-US" altLang="zh-CN" sz="2000" b="1"/>
              <a:t>    return 0;</a:t>
            </a:r>
            <a:endParaRPr lang="zh-CN" altLang="en-US" sz="2000" b="1"/>
          </a:p>
          <a:p>
            <a:pPr eaLnBrk="1" hangingPunct="1">
              <a:buFontTx/>
              <a:buNone/>
            </a:pPr>
            <a:r>
              <a:rPr lang="en-US" altLang="zh-CN" sz="2000" b="1"/>
              <a:t>} </a:t>
            </a:r>
            <a:endParaRPr lang="zh-CN" altLang="en-US" sz="2000" b="1"/>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t>49</a:t>
            </a:fld>
            <a:endParaRPr lang="en-US" altLang="zh-CN" sz="140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数组作为一种复杂数据类型</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7.3  </a:t>
            </a:r>
            <a:r>
              <a:rPr lang="zh-CN" altLang="en-US" b="1" dirty="0">
                <a:latin typeface="微软雅黑" panose="020B0503020204020204" pitchFamily="34" charset="-122"/>
                <a:ea typeface="微软雅黑" panose="020B0503020204020204" pitchFamily="34" charset="-122"/>
              </a:rPr>
              <a:t>数组的声明、操作和使用</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7.4  </a:t>
            </a:r>
            <a:r>
              <a:rPr lang="zh-CN" altLang="en-US" b="1" dirty="0">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a:solidFill>
                  <a:srgbClr val="FF0000"/>
                </a:solidFill>
                <a:latin typeface="微软雅黑" panose="020B0503020204020204" pitchFamily="34" charset="-122"/>
                <a:ea typeface="微软雅黑" panose="020B0503020204020204" pitchFamily="34" charset="-122"/>
              </a:rPr>
              <a:t>7.5  </a:t>
            </a:r>
            <a:r>
              <a:rPr lang="zh-CN" altLang="en-US" b="1" dirty="0">
                <a:solidFill>
                  <a:srgbClr val="FF0000"/>
                </a:solidFill>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数组的操作（插入、删除、排序、查找）</a:t>
            </a:r>
          </a:p>
          <a:p>
            <a:pPr eaLnBrk="1" hangingPunct="1">
              <a:lnSpc>
                <a:spcPct val="150000"/>
              </a:lnSpc>
              <a:buFontTx/>
              <a:buNone/>
            </a:pP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a:t>提纲</a:t>
            </a:r>
          </a:p>
        </p:txBody>
      </p:sp>
    </p:spTree>
    <p:extLst>
      <p:ext uri="{BB962C8B-B14F-4D97-AF65-F5344CB8AC3E}">
        <p14:creationId xmlns:p14="http://schemas.microsoft.com/office/powerpoint/2010/main" val="343713702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7C00993-4206-4102-8797-6897CCF07C1C}" type="slidenum">
              <a:rPr lang="zh-CN" altLang="en-US" sz="1400" smtClean="0"/>
              <a:t>5</a:t>
            </a:fld>
            <a:endParaRPr lang="en-US" altLang="zh-CN" sz="1400"/>
          </a:p>
        </p:txBody>
      </p:sp>
      <p:sp>
        <p:nvSpPr>
          <p:cNvPr id="6147" name="Rectangle 1034"/>
          <p:cNvSpPr>
            <a:spLocks noGrp="1" noChangeArrowheads="1"/>
          </p:cNvSpPr>
          <p:nvPr>
            <p:ph type="body" idx="1"/>
          </p:nvPr>
        </p:nvSpPr>
        <p:spPr>
          <a:xfrm>
            <a:off x="685800" y="1196752"/>
            <a:ext cx="7772400" cy="4989512"/>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1" hangingPunct="1">
              <a:buFontTx/>
              <a:buNone/>
            </a:pPr>
            <a:r>
              <a:rPr lang="zh-CN" altLang="en-US" b="1" dirty="0"/>
              <a:t>5．求解问题的局限：</a:t>
            </a:r>
          </a:p>
          <a:p>
            <a:pPr marL="1066800" lvl="1" indent="-609600" eaLnBrk="1" hangingPunct="1"/>
            <a:r>
              <a:rPr lang="zh-CN" altLang="en-US" b="1" dirty="0"/>
              <a:t>数据抽象的局限</a:t>
            </a:r>
          </a:p>
          <a:p>
            <a:pPr marL="1524000" lvl="2" indent="-609600" eaLnBrk="1" hangingPunct="1"/>
            <a:r>
              <a:rPr lang="zh-CN" altLang="en-US" b="1" dirty="0"/>
              <a:t>很多客观世界的事物很难抽象到简单的数据类型上。比如：数列或级数的抽象。</a:t>
            </a:r>
            <a:endParaRPr lang="en-US" altLang="zh-CN" b="1" dirty="0"/>
          </a:p>
          <a:p>
            <a:pPr marL="1123950" lvl="1" indent="-609600" eaLnBrk="1" hangingPunct="1"/>
            <a:r>
              <a:rPr lang="zh-CN" altLang="en-US" b="1" dirty="0"/>
              <a:t>存储能力的局限</a:t>
            </a:r>
            <a:endParaRPr lang="en-US" altLang="zh-CN" b="1" dirty="0"/>
          </a:p>
          <a:p>
            <a:pPr marL="1123950" lvl="1" indent="-609600" eaLnBrk="1" hangingPunct="1"/>
            <a:r>
              <a:rPr lang="zh-CN" altLang="en-US" b="1" dirty="0"/>
              <a:t>处理能力的局限</a:t>
            </a:r>
          </a:p>
          <a:p>
            <a:pPr marL="1524000" lvl="2" indent="-609600" eaLnBrk="1" hangingPunct="1"/>
            <a:r>
              <a:rPr lang="zh-CN" altLang="en-US" b="1" dirty="0"/>
              <a:t>比如对任意数列的排序和查找问题，依照目前的能力尚不能够进行处理。</a:t>
            </a:r>
          </a:p>
          <a:p>
            <a:pPr marL="609600" indent="-609600" eaLnBrk="1" hangingPunct="1"/>
            <a:r>
              <a:rPr lang="zh-CN" altLang="en-US" b="1" dirty="0"/>
              <a:t>解决上述问题的基本思路：</a:t>
            </a:r>
          </a:p>
          <a:p>
            <a:pPr marL="1066800" lvl="1" indent="-609600" eaLnBrk="1" hangingPunct="1">
              <a:buFontTx/>
              <a:buNone/>
            </a:pPr>
            <a:r>
              <a:rPr lang="zh-CN" altLang="en-US" b="1" dirty="0"/>
              <a:t>　增强数据的表达、存储和处理能力。</a:t>
            </a:r>
          </a:p>
        </p:txBody>
      </p:sp>
      <p:sp>
        <p:nvSpPr>
          <p:cNvPr id="6148" name="Rectangle 10"/>
          <p:cNvSpPr>
            <a:spLocks noGrp="1" noChangeArrowheads="1"/>
          </p:cNvSpPr>
          <p:nvPr>
            <p:ph type="title"/>
          </p:nvPr>
        </p:nvSpPr>
        <p:spPr>
          <a:noFill/>
        </p:spPr>
        <p:txBody>
          <a:bodyPr/>
          <a:lstStyle/>
          <a:p>
            <a:pPr eaLnBrk="1" hangingPunct="1"/>
            <a:r>
              <a:rPr lang="en-US" altLang="zh-CN" b="1" dirty="0"/>
              <a:t>7.1 </a:t>
            </a:r>
            <a:r>
              <a:rPr lang="zh-CN" altLang="en-US" b="1" dirty="0"/>
              <a:t>总结与回顾</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02D40D9-1522-46EF-8144-C8A4FDE12698}" type="slidenum">
              <a:rPr lang="zh-CN" altLang="en-US" sz="1400" smtClean="0"/>
              <a:t>50</a:t>
            </a:fld>
            <a:endParaRPr lang="en-US" altLang="zh-CN" sz="1400"/>
          </a:p>
        </p:txBody>
      </p:sp>
      <p:sp>
        <p:nvSpPr>
          <p:cNvPr id="57347" name="Rectangle 3"/>
          <p:cNvSpPr>
            <a:spLocks noChangeArrowheads="1"/>
          </p:cNvSpPr>
          <p:nvPr/>
        </p:nvSpPr>
        <p:spPr bwMode="auto">
          <a:xfrm>
            <a:off x="755650" y="1268413"/>
            <a:ext cx="81375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zh-CN" altLang="en-US" b="1" dirty="0">
                <a:latin typeface="System" charset="-122"/>
                <a:ea typeface="System" charset="-122"/>
              </a:rPr>
              <a:t>数组用作函数参数有两种形式，</a:t>
            </a:r>
          </a:p>
          <a:p>
            <a:pPr eaLnBrk="1" hangingPunct="1">
              <a:buFontTx/>
              <a:buNone/>
            </a:pPr>
            <a:r>
              <a:rPr lang="zh-CN" altLang="en-US" b="1" dirty="0">
                <a:latin typeface="System" charset="-122"/>
                <a:ea typeface="System" charset="-122"/>
              </a:rPr>
              <a:t>1、将</a:t>
            </a:r>
            <a:r>
              <a:rPr lang="zh-CN" altLang="en-US" b="1" i="1" dirty="0">
                <a:solidFill>
                  <a:srgbClr val="003399"/>
                </a:solidFill>
                <a:latin typeface="System" charset="-122"/>
                <a:ea typeface="System" charset="-122"/>
              </a:rPr>
              <a:t>数组元素</a:t>
            </a:r>
            <a:r>
              <a:rPr lang="zh-CN" altLang="en-US" b="1" dirty="0">
                <a:latin typeface="System" charset="-122"/>
                <a:ea typeface="System" charset="-122"/>
              </a:rPr>
              <a:t>(下标变量)作为实参传递给函数； </a:t>
            </a:r>
          </a:p>
          <a:p>
            <a:pPr eaLnBrk="1" hangingPunct="1">
              <a:buFontTx/>
              <a:buNone/>
            </a:pPr>
            <a:r>
              <a:rPr lang="zh-CN" altLang="en-US" b="1" dirty="0">
                <a:latin typeface="System" charset="-122"/>
                <a:ea typeface="System" charset="-122"/>
              </a:rPr>
              <a:t>2、将</a:t>
            </a:r>
            <a:r>
              <a:rPr lang="zh-CN" altLang="en-US" b="1" i="1" dirty="0">
                <a:solidFill>
                  <a:srgbClr val="003399"/>
                </a:solidFill>
                <a:latin typeface="System" charset="-122"/>
                <a:ea typeface="System" charset="-122"/>
              </a:rPr>
              <a:t>数组名</a:t>
            </a:r>
            <a:r>
              <a:rPr lang="zh-CN" altLang="en-US" b="1" dirty="0">
                <a:latin typeface="System" charset="-122"/>
                <a:ea typeface="System" charset="-122"/>
              </a:rPr>
              <a:t>作为实参传递给函数，目的是让被调用函数能访问、操作该数组。</a:t>
            </a:r>
          </a:p>
          <a:p>
            <a:pPr eaLnBrk="1" hangingPunct="1">
              <a:buFont typeface="Wingdings" pitchFamily="2" charset="2"/>
              <a:buNone/>
            </a:pPr>
            <a:endParaRPr lang="zh-CN" altLang="en-US" sz="1600" b="1" dirty="0"/>
          </a:p>
          <a:p>
            <a:pPr eaLnBrk="1" hangingPunct="1">
              <a:buFont typeface="Wingdings" pitchFamily="2" charset="2"/>
              <a:buNone/>
            </a:pPr>
            <a:r>
              <a:rPr lang="zh-CN" altLang="en-US" sz="2400" b="1" dirty="0"/>
              <a:t>数组名实际上是数组的</a:t>
            </a:r>
            <a:r>
              <a:rPr lang="zh-CN" altLang="en-US" sz="2400" b="1" dirty="0">
                <a:solidFill>
                  <a:srgbClr val="FF0000"/>
                </a:solidFill>
              </a:rPr>
              <a:t>首元素地址</a:t>
            </a:r>
            <a:r>
              <a:rPr lang="zh-CN" altLang="en-US" sz="2400" b="1" dirty="0"/>
              <a:t>，是一个</a:t>
            </a:r>
            <a:r>
              <a:rPr lang="zh-CN" altLang="en-US" sz="2400" b="1" dirty="0">
                <a:solidFill>
                  <a:srgbClr val="FF0000"/>
                </a:solidFill>
              </a:rPr>
              <a:t>常数</a:t>
            </a:r>
          </a:p>
          <a:p>
            <a:pPr eaLnBrk="1" hangingPunct="1">
              <a:buFont typeface="Wingdings" pitchFamily="2" charset="2"/>
              <a:buNone/>
            </a:pPr>
            <a:r>
              <a:rPr lang="en-US" altLang="zh-CN" sz="2400" b="1" dirty="0"/>
              <a:t>       </a:t>
            </a:r>
            <a:r>
              <a:rPr lang="en-US" altLang="zh-CN" sz="2400" b="1" dirty="0" err="1"/>
              <a:t>int</a:t>
            </a:r>
            <a:r>
              <a:rPr lang="en-US" altLang="zh-CN" sz="2400" b="1" dirty="0"/>
              <a:t> </a:t>
            </a:r>
            <a:r>
              <a:rPr lang="en-US" altLang="zh-CN" sz="2400" dirty="0"/>
              <a:t>main(void)</a:t>
            </a:r>
          </a:p>
          <a:p>
            <a:pPr lvl="1" eaLnBrk="1" hangingPunct="1">
              <a:buFontTx/>
              <a:buNone/>
            </a:pPr>
            <a:r>
              <a:rPr lang="en-US" altLang="zh-CN" sz="2400" dirty="0"/>
              <a:t>{</a:t>
            </a:r>
          </a:p>
          <a:p>
            <a:pPr lvl="1" eaLnBrk="1" hangingPunct="1">
              <a:buFontTx/>
              <a:buNone/>
            </a:pPr>
            <a:r>
              <a:rPr lang="en-US" altLang="zh-CN" sz="2400" dirty="0"/>
              <a:t>   char array[5];</a:t>
            </a:r>
          </a:p>
          <a:p>
            <a:pPr lvl="1" eaLnBrk="1" hangingPunct="1">
              <a:buFontTx/>
              <a:buNone/>
            </a:pPr>
            <a:r>
              <a:rPr lang="en-US" altLang="zh-CN" sz="2400" dirty="0"/>
              <a:t>   </a:t>
            </a:r>
            <a:r>
              <a:rPr lang="en-US" altLang="zh-CN" sz="2400" dirty="0" err="1"/>
              <a:t>printf</a:t>
            </a:r>
            <a:r>
              <a:rPr lang="en-US" altLang="zh-CN" sz="2400" dirty="0"/>
              <a:t>("array = %p &amp;array[0] = %p", array, &amp;array[0]) </a:t>
            </a:r>
          </a:p>
          <a:p>
            <a:pPr lvl="1" eaLnBrk="1" hangingPunct="1">
              <a:buFontTx/>
              <a:buNone/>
            </a:pPr>
            <a:r>
              <a:rPr lang="en-US" altLang="zh-CN" sz="2400" dirty="0"/>
              <a:t>   return 0;</a:t>
            </a:r>
          </a:p>
          <a:p>
            <a:pPr lvl="1" eaLnBrk="1" hangingPunct="1">
              <a:buFontTx/>
              <a:buNone/>
            </a:pPr>
            <a:r>
              <a:rPr lang="en-US" altLang="zh-CN" sz="2400" dirty="0"/>
              <a:t>}	</a:t>
            </a:r>
            <a:endParaRPr lang="zh-CN" altLang="en-US" sz="2400" b="1" dirty="0">
              <a:latin typeface="System" charset="-122"/>
              <a:ea typeface="System" charset="-122"/>
            </a:endParaRPr>
          </a:p>
        </p:txBody>
      </p:sp>
      <p:sp>
        <p:nvSpPr>
          <p:cNvPr id="57348"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
        <p:nvSpPr>
          <p:cNvPr id="57349" name="Text Box 7"/>
          <p:cNvSpPr txBox="1">
            <a:spLocks noChangeArrowheads="1"/>
          </p:cNvSpPr>
          <p:nvPr/>
        </p:nvSpPr>
        <p:spPr bwMode="auto">
          <a:xfrm>
            <a:off x="5219700" y="3860800"/>
            <a:ext cx="2303463" cy="793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solidFill>
                  <a:schemeClr val="bg1"/>
                </a:solidFill>
              </a:rPr>
              <a:t>array = FFF0</a:t>
            </a:r>
          </a:p>
          <a:p>
            <a:pPr eaLnBrk="1" hangingPunct="1">
              <a:spcBef>
                <a:spcPct val="50000"/>
              </a:spcBef>
              <a:buFontTx/>
              <a:buNone/>
            </a:pPr>
            <a:r>
              <a:rPr lang="en-US" altLang="zh-CN" sz="2000">
                <a:solidFill>
                  <a:schemeClr val="bg1"/>
                </a:solidFill>
              </a:rPr>
              <a:t>&amp;array[0] = FFF0</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B34820F-0DE2-4DDE-A78B-BFAF3F06E36A}" type="slidenum">
              <a:rPr lang="zh-CN" altLang="en-US" sz="1400" smtClean="0"/>
              <a:t>51</a:t>
            </a:fld>
            <a:endParaRPr lang="en-US" altLang="zh-CN" sz="1400"/>
          </a:p>
        </p:txBody>
      </p:sp>
      <p:sp>
        <p:nvSpPr>
          <p:cNvPr id="58371" name="Rectangle 2"/>
          <p:cNvSpPr>
            <a:spLocks noGrp="1" noChangeArrowheads="1"/>
          </p:cNvSpPr>
          <p:nvPr>
            <p:ph type="title"/>
          </p:nvPr>
        </p:nvSpPr>
        <p:spPr/>
        <p:txBody>
          <a:bodyPr/>
          <a:lstStyle/>
          <a:p>
            <a:pPr eaLnBrk="1" hangingPunct="1"/>
            <a:r>
              <a:rPr lang="en-US" altLang="zh-CN" b="1" dirty="0"/>
              <a:t>7.5 </a:t>
            </a:r>
            <a:r>
              <a:rPr lang="zh-CN" altLang="en-US" b="1" dirty="0"/>
              <a:t>数组作为函数参数的处理</a:t>
            </a:r>
          </a:p>
        </p:txBody>
      </p:sp>
      <p:sp>
        <p:nvSpPr>
          <p:cNvPr id="58372" name="Rectangle 3"/>
          <p:cNvSpPr>
            <a:spLocks noGrp="1" noChangeArrowheads="1"/>
          </p:cNvSpPr>
          <p:nvPr>
            <p:ph type="body" idx="1"/>
          </p:nvPr>
        </p:nvSpPr>
        <p:spPr/>
        <p:txBody>
          <a:bodyPr/>
          <a:lstStyle/>
          <a:p>
            <a:pPr eaLnBrk="1" hangingPunct="1">
              <a:lnSpc>
                <a:spcPct val="90000"/>
              </a:lnSpc>
              <a:buFontTx/>
              <a:buNone/>
            </a:pPr>
            <a:r>
              <a:rPr lang="zh-CN" altLang="en-US" b="1">
                <a:latin typeface="System" charset="-122"/>
                <a:ea typeface="System" charset="-122"/>
              </a:rPr>
              <a:t>一、数组元素作函数实参</a:t>
            </a:r>
          </a:p>
          <a:p>
            <a:pPr eaLnBrk="1" hangingPunct="1">
              <a:lnSpc>
                <a:spcPct val="90000"/>
              </a:lnSpc>
              <a:buFontTx/>
              <a:buNone/>
            </a:pPr>
            <a:r>
              <a:rPr lang="zh-CN" altLang="en-US" b="1">
                <a:latin typeface="System" charset="-122"/>
                <a:ea typeface="System" charset="-122"/>
              </a:rPr>
              <a:t>    数组元素就是下标变量，它与普通变量并无区别。 因此它作为函数实参使用时与普通变量完全相同，在发生函数调用时，把作为实参的数组元素的</a:t>
            </a:r>
            <a:r>
              <a:rPr lang="zh-CN" altLang="en-US" b="1">
                <a:solidFill>
                  <a:srgbClr val="FF3300"/>
                </a:solidFill>
                <a:latin typeface="System" charset="-122"/>
                <a:ea typeface="System" charset="-122"/>
              </a:rPr>
              <a:t>值</a:t>
            </a:r>
            <a:r>
              <a:rPr lang="zh-CN" altLang="en-US" b="1">
                <a:latin typeface="System" charset="-122"/>
                <a:ea typeface="System" charset="-122"/>
              </a:rPr>
              <a:t>传送给形参，实现单向的按值传送。</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12556DC-5B36-4DFA-AA02-787EA5C11B56}" type="slidenum">
              <a:rPr lang="zh-CN" altLang="en-US" sz="1400" smtClean="0"/>
              <a:t>52</a:t>
            </a:fld>
            <a:endParaRPr lang="en-US" altLang="zh-CN" sz="1400"/>
          </a:p>
        </p:txBody>
      </p:sp>
      <p:sp>
        <p:nvSpPr>
          <p:cNvPr id="59395" name="Text Box 4"/>
          <p:cNvSpPr txBox="1">
            <a:spLocks noChangeArrowheads="1"/>
          </p:cNvSpPr>
          <p:nvPr/>
        </p:nvSpPr>
        <p:spPr bwMode="auto">
          <a:xfrm>
            <a:off x="1763713" y="3097213"/>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6</a:t>
            </a:r>
          </a:p>
        </p:txBody>
      </p:sp>
      <p:sp>
        <p:nvSpPr>
          <p:cNvPr id="59396" name="Text Box 5"/>
          <p:cNvSpPr txBox="1">
            <a:spLocks noChangeArrowheads="1"/>
          </p:cNvSpPr>
          <p:nvPr/>
        </p:nvSpPr>
        <p:spPr bwMode="auto">
          <a:xfrm>
            <a:off x="1763713" y="3944938"/>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a:t>
            </a:r>
          </a:p>
        </p:txBody>
      </p:sp>
      <p:sp>
        <p:nvSpPr>
          <p:cNvPr id="59397" name="Text Box 6"/>
          <p:cNvSpPr txBox="1">
            <a:spLocks noChangeArrowheads="1"/>
          </p:cNvSpPr>
          <p:nvPr/>
        </p:nvSpPr>
        <p:spPr bwMode="auto">
          <a:xfrm>
            <a:off x="323850" y="3097213"/>
            <a:ext cx="143986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主调函数</a:t>
            </a:r>
          </a:p>
        </p:txBody>
      </p:sp>
      <p:sp>
        <p:nvSpPr>
          <p:cNvPr id="59398" name="Text Box 7"/>
          <p:cNvSpPr txBox="1">
            <a:spLocks noChangeArrowheads="1"/>
          </p:cNvSpPr>
          <p:nvPr/>
        </p:nvSpPr>
        <p:spPr bwMode="auto">
          <a:xfrm>
            <a:off x="323850" y="3954463"/>
            <a:ext cx="143986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被调函数</a:t>
            </a:r>
          </a:p>
        </p:txBody>
      </p:sp>
      <p:sp>
        <p:nvSpPr>
          <p:cNvPr id="59399" name="Text Box 8"/>
          <p:cNvSpPr txBox="1">
            <a:spLocks noChangeArrowheads="1"/>
          </p:cNvSpPr>
          <p:nvPr/>
        </p:nvSpPr>
        <p:spPr bwMode="auto">
          <a:xfrm>
            <a:off x="1692275" y="2678113"/>
            <a:ext cx="143986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a[3]</a:t>
            </a:r>
          </a:p>
        </p:txBody>
      </p:sp>
      <p:sp>
        <p:nvSpPr>
          <p:cNvPr id="59400" name="Text Box 9"/>
          <p:cNvSpPr txBox="1">
            <a:spLocks noChangeArrowheads="1"/>
          </p:cNvSpPr>
          <p:nvPr/>
        </p:nvSpPr>
        <p:spPr bwMode="auto">
          <a:xfrm>
            <a:off x="1906588" y="4405313"/>
            <a:ext cx="11525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e</a:t>
            </a:r>
          </a:p>
        </p:txBody>
      </p:sp>
      <p:sp>
        <p:nvSpPr>
          <p:cNvPr id="59401" name="Text Box 10"/>
          <p:cNvSpPr txBox="1">
            <a:spLocks noChangeArrowheads="1"/>
          </p:cNvSpPr>
          <p:nvPr/>
        </p:nvSpPr>
        <p:spPr bwMode="auto">
          <a:xfrm>
            <a:off x="1690688" y="4968875"/>
            <a:ext cx="12954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调用时</a:t>
            </a:r>
          </a:p>
        </p:txBody>
      </p:sp>
      <p:sp>
        <p:nvSpPr>
          <p:cNvPr id="287755" name="Text Box 11"/>
          <p:cNvSpPr txBox="1">
            <a:spLocks noChangeArrowheads="1"/>
          </p:cNvSpPr>
          <p:nvPr/>
        </p:nvSpPr>
        <p:spPr bwMode="auto">
          <a:xfrm>
            <a:off x="3779838" y="3090863"/>
            <a:ext cx="1368425"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6</a:t>
            </a:r>
          </a:p>
        </p:txBody>
      </p:sp>
      <p:sp>
        <p:nvSpPr>
          <p:cNvPr id="287756" name="Text Box 12"/>
          <p:cNvSpPr txBox="1">
            <a:spLocks noChangeArrowheads="1"/>
          </p:cNvSpPr>
          <p:nvPr/>
        </p:nvSpPr>
        <p:spPr bwMode="auto">
          <a:xfrm>
            <a:off x="3779838" y="3938588"/>
            <a:ext cx="1439862"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12</a:t>
            </a:r>
          </a:p>
        </p:txBody>
      </p:sp>
      <p:sp>
        <p:nvSpPr>
          <p:cNvPr id="287757" name="Text Box 13"/>
          <p:cNvSpPr txBox="1">
            <a:spLocks noChangeArrowheads="1"/>
          </p:cNvSpPr>
          <p:nvPr/>
        </p:nvSpPr>
        <p:spPr bwMode="auto">
          <a:xfrm>
            <a:off x="3924300" y="2671763"/>
            <a:ext cx="15113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a[3]</a:t>
            </a:r>
            <a:endParaRPr lang="zh-CN" altLang="en-US" sz="2400" b="1">
              <a:solidFill>
                <a:schemeClr val="accent2"/>
              </a:solidFill>
            </a:endParaRPr>
          </a:p>
        </p:txBody>
      </p:sp>
      <p:sp>
        <p:nvSpPr>
          <p:cNvPr id="287758" name="Text Box 14"/>
          <p:cNvSpPr txBox="1">
            <a:spLocks noChangeArrowheads="1"/>
          </p:cNvSpPr>
          <p:nvPr/>
        </p:nvSpPr>
        <p:spPr bwMode="auto">
          <a:xfrm>
            <a:off x="3922713" y="4398963"/>
            <a:ext cx="122555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e</a:t>
            </a:r>
          </a:p>
        </p:txBody>
      </p:sp>
      <p:sp>
        <p:nvSpPr>
          <p:cNvPr id="287759" name="Text Box 15"/>
          <p:cNvSpPr txBox="1">
            <a:spLocks noChangeArrowheads="1"/>
          </p:cNvSpPr>
          <p:nvPr/>
        </p:nvSpPr>
        <p:spPr bwMode="auto">
          <a:xfrm>
            <a:off x="3419475" y="4968875"/>
            <a:ext cx="2160588"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执行被调函数</a:t>
            </a:r>
          </a:p>
        </p:txBody>
      </p:sp>
      <p:sp>
        <p:nvSpPr>
          <p:cNvPr id="287760" name="Text Box 16"/>
          <p:cNvSpPr txBox="1">
            <a:spLocks noChangeArrowheads="1"/>
          </p:cNvSpPr>
          <p:nvPr/>
        </p:nvSpPr>
        <p:spPr bwMode="auto">
          <a:xfrm>
            <a:off x="6300788" y="3084513"/>
            <a:ext cx="1439862"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6</a:t>
            </a:r>
          </a:p>
        </p:txBody>
      </p:sp>
      <p:sp>
        <p:nvSpPr>
          <p:cNvPr id="287761" name="Text Box 17"/>
          <p:cNvSpPr txBox="1">
            <a:spLocks noChangeArrowheads="1"/>
          </p:cNvSpPr>
          <p:nvPr/>
        </p:nvSpPr>
        <p:spPr bwMode="auto">
          <a:xfrm>
            <a:off x="6300788" y="3932238"/>
            <a:ext cx="1439862"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12</a:t>
            </a:r>
          </a:p>
        </p:txBody>
      </p:sp>
      <p:sp>
        <p:nvSpPr>
          <p:cNvPr id="287762" name="Text Box 18"/>
          <p:cNvSpPr txBox="1">
            <a:spLocks noChangeArrowheads="1"/>
          </p:cNvSpPr>
          <p:nvPr/>
        </p:nvSpPr>
        <p:spPr bwMode="auto">
          <a:xfrm>
            <a:off x="6445250" y="2665413"/>
            <a:ext cx="12954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a[3]</a:t>
            </a:r>
            <a:endParaRPr lang="zh-CN" altLang="en-US" sz="2400" b="1">
              <a:solidFill>
                <a:schemeClr val="accent2"/>
              </a:solidFill>
            </a:endParaRPr>
          </a:p>
        </p:txBody>
      </p:sp>
      <p:sp>
        <p:nvSpPr>
          <p:cNvPr id="287763" name="Text Box 19"/>
          <p:cNvSpPr txBox="1">
            <a:spLocks noChangeArrowheads="1"/>
          </p:cNvSpPr>
          <p:nvPr/>
        </p:nvSpPr>
        <p:spPr bwMode="auto">
          <a:xfrm>
            <a:off x="6443663" y="4392613"/>
            <a:ext cx="1296987"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e</a:t>
            </a:r>
          </a:p>
        </p:txBody>
      </p:sp>
      <p:sp>
        <p:nvSpPr>
          <p:cNvPr id="287764" name="Text Box 20"/>
          <p:cNvSpPr txBox="1">
            <a:spLocks noChangeArrowheads="1"/>
          </p:cNvSpPr>
          <p:nvPr/>
        </p:nvSpPr>
        <p:spPr bwMode="auto">
          <a:xfrm>
            <a:off x="5940425" y="4962525"/>
            <a:ext cx="25193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从被调函数返回</a:t>
            </a:r>
          </a:p>
        </p:txBody>
      </p:sp>
      <p:sp>
        <p:nvSpPr>
          <p:cNvPr id="59412" name="Line 21"/>
          <p:cNvSpPr>
            <a:spLocks noChangeShapeType="1"/>
          </p:cNvSpPr>
          <p:nvPr/>
        </p:nvSpPr>
        <p:spPr bwMode="auto">
          <a:xfrm>
            <a:off x="250825" y="3673475"/>
            <a:ext cx="8497888" cy="0"/>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13" name="Line 22"/>
          <p:cNvSpPr>
            <a:spLocks noChangeShapeType="1"/>
          </p:cNvSpPr>
          <p:nvPr/>
        </p:nvSpPr>
        <p:spPr bwMode="auto">
          <a:xfrm>
            <a:off x="3203575" y="2636838"/>
            <a:ext cx="0" cy="2952750"/>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14" name="Line 23"/>
          <p:cNvSpPr>
            <a:spLocks noChangeShapeType="1"/>
          </p:cNvSpPr>
          <p:nvPr/>
        </p:nvSpPr>
        <p:spPr bwMode="auto">
          <a:xfrm>
            <a:off x="5867400" y="2636838"/>
            <a:ext cx="0" cy="2952750"/>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769" name="AutoShape 25"/>
          <p:cNvSpPr>
            <a:spLocks noChangeArrowheads="1"/>
          </p:cNvSpPr>
          <p:nvPr/>
        </p:nvSpPr>
        <p:spPr bwMode="auto">
          <a:xfrm>
            <a:off x="2166938" y="3500438"/>
            <a:ext cx="215900" cy="431800"/>
          </a:xfrm>
          <a:prstGeom prst="downArrow">
            <a:avLst>
              <a:gd name="adj1" fmla="val 50000"/>
              <a:gd name="adj2" fmla="val 5000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87770" name="AutoShape 26"/>
          <p:cNvSpPr>
            <a:spLocks noChangeArrowheads="1"/>
          </p:cNvSpPr>
          <p:nvPr/>
        </p:nvSpPr>
        <p:spPr bwMode="auto">
          <a:xfrm>
            <a:off x="4859338" y="4537075"/>
            <a:ext cx="863600" cy="360363"/>
          </a:xfrm>
          <a:prstGeom prst="wedgeRoundRectCallout">
            <a:avLst>
              <a:gd name="adj1" fmla="val -47977"/>
              <a:gd name="adj2" fmla="val -107708"/>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buFontTx/>
              <a:buNone/>
            </a:pPr>
            <a:r>
              <a:rPr lang="zh-CN" altLang="en-US" sz="2000" b="1"/>
              <a:t>修改</a:t>
            </a:r>
          </a:p>
        </p:txBody>
      </p:sp>
      <p:sp>
        <p:nvSpPr>
          <p:cNvPr id="287771" name="AutoShape 27"/>
          <p:cNvSpPr>
            <a:spLocks noChangeArrowheads="1"/>
          </p:cNvSpPr>
          <p:nvPr/>
        </p:nvSpPr>
        <p:spPr bwMode="auto">
          <a:xfrm>
            <a:off x="7956550" y="3241675"/>
            <a:ext cx="1042988" cy="360363"/>
          </a:xfrm>
          <a:prstGeom prst="wedgeRoundRectCallout">
            <a:avLst>
              <a:gd name="adj1" fmla="val -74657"/>
              <a:gd name="adj2" fmla="val -55727"/>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buFontTx/>
              <a:buNone/>
            </a:pPr>
            <a:r>
              <a:rPr lang="zh-CN" altLang="en-US" sz="2000" b="1"/>
              <a:t>未变化</a:t>
            </a:r>
          </a:p>
        </p:txBody>
      </p:sp>
      <p:sp>
        <p:nvSpPr>
          <p:cNvPr id="287772" name="Line 28"/>
          <p:cNvSpPr>
            <a:spLocks noChangeShapeType="1"/>
          </p:cNvSpPr>
          <p:nvPr/>
        </p:nvSpPr>
        <p:spPr bwMode="auto">
          <a:xfrm flipH="1">
            <a:off x="6443663" y="3817938"/>
            <a:ext cx="1150937" cy="649287"/>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773" name="Line 29"/>
          <p:cNvSpPr>
            <a:spLocks noChangeShapeType="1"/>
          </p:cNvSpPr>
          <p:nvPr/>
        </p:nvSpPr>
        <p:spPr bwMode="auto">
          <a:xfrm>
            <a:off x="6586538" y="3817938"/>
            <a:ext cx="1154112" cy="719137"/>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20" name="Text Box 30"/>
          <p:cNvSpPr txBox="1">
            <a:spLocks noChangeArrowheads="1"/>
          </p:cNvSpPr>
          <p:nvPr/>
        </p:nvSpPr>
        <p:spPr bwMode="auto">
          <a:xfrm>
            <a:off x="755650" y="5805488"/>
            <a:ext cx="72723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b="1"/>
              <a:t>数组元素作函数实参</a:t>
            </a:r>
          </a:p>
        </p:txBody>
      </p:sp>
      <p:sp>
        <p:nvSpPr>
          <p:cNvPr id="287775" name="Text Box 31"/>
          <p:cNvSpPr txBox="1">
            <a:spLocks noChangeArrowheads="1"/>
          </p:cNvSpPr>
          <p:nvPr/>
        </p:nvSpPr>
        <p:spPr bwMode="auto">
          <a:xfrm>
            <a:off x="1979613" y="3973513"/>
            <a:ext cx="792162"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6</a:t>
            </a:r>
            <a:endParaRPr lang="zh-CN" altLang="en-US" sz="2400"/>
          </a:p>
        </p:txBody>
      </p:sp>
      <p:sp>
        <p:nvSpPr>
          <p:cNvPr id="59422" name="Text Box 34"/>
          <p:cNvSpPr txBox="1">
            <a:spLocks noChangeArrowheads="1"/>
          </p:cNvSpPr>
          <p:nvPr/>
        </p:nvSpPr>
        <p:spPr bwMode="auto">
          <a:xfrm>
            <a:off x="395288" y="260350"/>
            <a:ext cx="7848600" cy="2182813"/>
          </a:xfrm>
          <a:prstGeom prst="rect">
            <a:avLst/>
          </a:prstGeom>
          <a:solidFill>
            <a:srgbClr val="CCFFFF"/>
          </a:solidFill>
          <a:ln w="9525" algn="ctr">
            <a:solidFill>
              <a:srgbClr val="3399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fr-FR" altLang="zh-CN" sz="2400" b="1"/>
              <a:t>void modifyElement(int e)</a:t>
            </a:r>
          </a:p>
          <a:p>
            <a:pPr eaLnBrk="1" hangingPunct="1">
              <a:buFontTx/>
              <a:buNone/>
            </a:pPr>
            <a:r>
              <a:rPr lang="fr-FR" altLang="zh-CN" sz="2400" b="1"/>
              <a:t>{</a:t>
            </a:r>
          </a:p>
          <a:p>
            <a:pPr eaLnBrk="1" hangingPunct="1">
              <a:buFontTx/>
              <a:buNone/>
            </a:pPr>
            <a:r>
              <a:rPr lang="fr-FR" altLang="zh-CN" sz="2400" b="1"/>
              <a:t>   printf("%d",e*=2);</a:t>
            </a:r>
          </a:p>
          <a:p>
            <a:pPr eaLnBrk="1" hangingPunct="1">
              <a:buFontTx/>
              <a:buNone/>
            </a:pPr>
            <a:r>
              <a:rPr lang="fr-FR" altLang="zh-CN" sz="2400" b="1"/>
              <a:t>}</a:t>
            </a:r>
          </a:p>
          <a:p>
            <a:pPr eaLnBrk="1" hangingPunct="1">
              <a:spcBef>
                <a:spcPct val="50000"/>
              </a:spcBef>
              <a:buFontTx/>
              <a:buNone/>
            </a:pPr>
            <a:r>
              <a:rPr lang="zh-CN" altLang="en-US" sz="2400" b="1">
                <a:solidFill>
                  <a:srgbClr val="003399"/>
                </a:solidFill>
              </a:rPr>
              <a:t>函数调用</a:t>
            </a:r>
            <a:r>
              <a:rPr lang="zh-CN" altLang="en-US" sz="2400" b="1"/>
              <a:t>：</a:t>
            </a:r>
            <a:r>
              <a:rPr lang="en-US" altLang="zh-CN" sz="2400" b="1"/>
              <a:t>y= modifyElement (a[3])</a:t>
            </a:r>
            <a:r>
              <a:rPr lang="zh-CN" altLang="en-US" sz="2400"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7769"/>
                                        </p:tgtEl>
                                        <p:attrNameLst>
                                          <p:attrName>style.visibility</p:attrName>
                                        </p:attrNameLst>
                                      </p:cBhvr>
                                      <p:to>
                                        <p:strVal val="visible"/>
                                      </p:to>
                                    </p:set>
                                    <p:animEffect transition="in" filter="dissolve">
                                      <p:cBhvr>
                                        <p:cTn id="7" dur="500"/>
                                        <p:tgtEl>
                                          <p:spTgt spid="28776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7775"/>
                                        </p:tgtEl>
                                        <p:attrNameLst>
                                          <p:attrName>style.visibility</p:attrName>
                                        </p:attrNameLst>
                                      </p:cBhvr>
                                      <p:to>
                                        <p:strVal val="visible"/>
                                      </p:to>
                                    </p:set>
                                    <p:animEffect transition="in" filter="dissolve">
                                      <p:cBhvr>
                                        <p:cTn id="12" dur="500"/>
                                        <p:tgtEl>
                                          <p:spTgt spid="28777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7755"/>
                                        </p:tgtEl>
                                        <p:attrNameLst>
                                          <p:attrName>style.visibility</p:attrName>
                                        </p:attrNameLst>
                                      </p:cBhvr>
                                      <p:to>
                                        <p:strVal val="visible"/>
                                      </p:to>
                                    </p:set>
                                    <p:animEffect transition="in" filter="dissolve">
                                      <p:cBhvr>
                                        <p:cTn id="17" dur="500"/>
                                        <p:tgtEl>
                                          <p:spTgt spid="28775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87756"/>
                                        </p:tgtEl>
                                        <p:attrNameLst>
                                          <p:attrName>style.visibility</p:attrName>
                                        </p:attrNameLst>
                                      </p:cBhvr>
                                      <p:to>
                                        <p:strVal val="visible"/>
                                      </p:to>
                                    </p:set>
                                    <p:animEffect transition="in" filter="dissolve">
                                      <p:cBhvr>
                                        <p:cTn id="20" dur="500"/>
                                        <p:tgtEl>
                                          <p:spTgt spid="28775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87757"/>
                                        </p:tgtEl>
                                        <p:attrNameLst>
                                          <p:attrName>style.visibility</p:attrName>
                                        </p:attrNameLst>
                                      </p:cBhvr>
                                      <p:to>
                                        <p:strVal val="visible"/>
                                      </p:to>
                                    </p:set>
                                    <p:animEffect transition="in" filter="dissolve">
                                      <p:cBhvr>
                                        <p:cTn id="23" dur="500"/>
                                        <p:tgtEl>
                                          <p:spTgt spid="28775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87758"/>
                                        </p:tgtEl>
                                        <p:attrNameLst>
                                          <p:attrName>style.visibility</p:attrName>
                                        </p:attrNameLst>
                                      </p:cBhvr>
                                      <p:to>
                                        <p:strVal val="visible"/>
                                      </p:to>
                                    </p:set>
                                    <p:animEffect transition="in" filter="dissolve">
                                      <p:cBhvr>
                                        <p:cTn id="26" dur="500"/>
                                        <p:tgtEl>
                                          <p:spTgt spid="28775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87770"/>
                                        </p:tgtEl>
                                        <p:attrNameLst>
                                          <p:attrName>style.visibility</p:attrName>
                                        </p:attrNameLst>
                                      </p:cBhvr>
                                      <p:to>
                                        <p:strVal val="visible"/>
                                      </p:to>
                                    </p:set>
                                    <p:animEffect transition="in" filter="dissolve">
                                      <p:cBhvr>
                                        <p:cTn id="29" dur="500"/>
                                        <p:tgtEl>
                                          <p:spTgt spid="28777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87759"/>
                                        </p:tgtEl>
                                        <p:attrNameLst>
                                          <p:attrName>style.visibility</p:attrName>
                                        </p:attrNameLst>
                                      </p:cBhvr>
                                      <p:to>
                                        <p:strVal val="visible"/>
                                      </p:to>
                                    </p:set>
                                    <p:animEffect transition="in" filter="dissolve">
                                      <p:cBhvr>
                                        <p:cTn id="32" dur="500"/>
                                        <p:tgtEl>
                                          <p:spTgt spid="28775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87760"/>
                                        </p:tgtEl>
                                        <p:attrNameLst>
                                          <p:attrName>style.visibility</p:attrName>
                                        </p:attrNameLst>
                                      </p:cBhvr>
                                      <p:to>
                                        <p:strVal val="visible"/>
                                      </p:to>
                                    </p:set>
                                    <p:animEffect transition="in" filter="dissolve">
                                      <p:cBhvr>
                                        <p:cTn id="37" dur="500"/>
                                        <p:tgtEl>
                                          <p:spTgt spid="28776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7761"/>
                                        </p:tgtEl>
                                        <p:attrNameLst>
                                          <p:attrName>style.visibility</p:attrName>
                                        </p:attrNameLst>
                                      </p:cBhvr>
                                      <p:to>
                                        <p:strVal val="visible"/>
                                      </p:to>
                                    </p:set>
                                    <p:animEffect transition="in" filter="dissolve">
                                      <p:cBhvr>
                                        <p:cTn id="40" dur="500"/>
                                        <p:tgtEl>
                                          <p:spTgt spid="28776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87762"/>
                                        </p:tgtEl>
                                        <p:attrNameLst>
                                          <p:attrName>style.visibility</p:attrName>
                                        </p:attrNameLst>
                                      </p:cBhvr>
                                      <p:to>
                                        <p:strVal val="visible"/>
                                      </p:to>
                                    </p:set>
                                    <p:animEffect transition="in" filter="dissolve">
                                      <p:cBhvr>
                                        <p:cTn id="43" dur="500"/>
                                        <p:tgtEl>
                                          <p:spTgt spid="28776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7763"/>
                                        </p:tgtEl>
                                        <p:attrNameLst>
                                          <p:attrName>style.visibility</p:attrName>
                                        </p:attrNameLst>
                                      </p:cBhvr>
                                      <p:to>
                                        <p:strVal val="visible"/>
                                      </p:to>
                                    </p:set>
                                    <p:animEffect transition="in" filter="dissolve">
                                      <p:cBhvr>
                                        <p:cTn id="46" dur="500"/>
                                        <p:tgtEl>
                                          <p:spTgt spid="28776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87771"/>
                                        </p:tgtEl>
                                        <p:attrNameLst>
                                          <p:attrName>style.visibility</p:attrName>
                                        </p:attrNameLst>
                                      </p:cBhvr>
                                      <p:to>
                                        <p:strVal val="visible"/>
                                      </p:to>
                                    </p:set>
                                    <p:animEffect transition="in" filter="dissolve">
                                      <p:cBhvr>
                                        <p:cTn id="49" dur="500"/>
                                        <p:tgtEl>
                                          <p:spTgt spid="28777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87772"/>
                                        </p:tgtEl>
                                        <p:attrNameLst>
                                          <p:attrName>style.visibility</p:attrName>
                                        </p:attrNameLst>
                                      </p:cBhvr>
                                      <p:to>
                                        <p:strVal val="visible"/>
                                      </p:to>
                                    </p:set>
                                    <p:animEffect transition="in" filter="dissolve">
                                      <p:cBhvr>
                                        <p:cTn id="52" dur="500"/>
                                        <p:tgtEl>
                                          <p:spTgt spid="28777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87773"/>
                                        </p:tgtEl>
                                        <p:attrNameLst>
                                          <p:attrName>style.visibility</p:attrName>
                                        </p:attrNameLst>
                                      </p:cBhvr>
                                      <p:to>
                                        <p:strVal val="visible"/>
                                      </p:to>
                                    </p:set>
                                    <p:animEffect transition="in" filter="dissolve">
                                      <p:cBhvr>
                                        <p:cTn id="55" dur="500"/>
                                        <p:tgtEl>
                                          <p:spTgt spid="28777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87764"/>
                                        </p:tgtEl>
                                        <p:attrNameLst>
                                          <p:attrName>style.visibility</p:attrName>
                                        </p:attrNameLst>
                                      </p:cBhvr>
                                      <p:to>
                                        <p:strVal val="visible"/>
                                      </p:to>
                                    </p:set>
                                    <p:animEffect transition="in" filter="dissolve">
                                      <p:cBhvr>
                                        <p:cTn id="58" dur="500"/>
                                        <p:tgtEl>
                                          <p:spTgt spid="28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5" grpId="0" animBg="1"/>
      <p:bldP spid="287756" grpId="0" animBg="1"/>
      <p:bldP spid="287757" grpId="0"/>
      <p:bldP spid="287758" grpId="0"/>
      <p:bldP spid="287759" grpId="0"/>
      <p:bldP spid="287760" grpId="0" animBg="1"/>
      <p:bldP spid="287761" grpId="0" animBg="1"/>
      <p:bldP spid="287762" grpId="0"/>
      <p:bldP spid="287763" grpId="0"/>
      <p:bldP spid="287764" grpId="0"/>
      <p:bldP spid="287769" grpId="0" animBg="1"/>
      <p:bldP spid="287770" grpId="0" animBg="1"/>
      <p:bldP spid="287771" grpId="0" animBg="1"/>
      <p:bldP spid="287772" grpId="0" animBg="1"/>
      <p:bldP spid="287773" grpId="0" animBg="1"/>
      <p:bldP spid="28777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DF29A005-2FDF-4DC2-B0F1-B967BAD9EE3A}" type="slidenum">
              <a:rPr lang="zh-CN" altLang="en-US" sz="1400" smtClean="0"/>
              <a:t>53</a:t>
            </a:fld>
            <a:endParaRPr lang="en-US" altLang="zh-CN" sz="1400"/>
          </a:p>
        </p:txBody>
      </p:sp>
      <p:sp>
        <p:nvSpPr>
          <p:cNvPr id="60419" name="Rectangle 3"/>
          <p:cNvSpPr>
            <a:spLocks noGrp="1" noChangeArrowheads="1"/>
          </p:cNvSpPr>
          <p:nvPr>
            <p:ph type="body" idx="1"/>
          </p:nvPr>
        </p:nvSpPr>
        <p:spPr>
          <a:xfrm>
            <a:off x="838200" y="1447800"/>
            <a:ext cx="8126413" cy="4572000"/>
          </a:xfrm>
        </p:spPr>
        <p:txBody>
          <a:bodyPr/>
          <a:lstStyle/>
          <a:p>
            <a:pPr eaLnBrk="1" hangingPunct="1">
              <a:buFontTx/>
              <a:buNone/>
            </a:pPr>
            <a:r>
              <a:rPr lang="zh-CN" altLang="en-US" b="1" dirty="0"/>
              <a:t>二、</a:t>
            </a:r>
            <a:r>
              <a:rPr lang="zh-CN" altLang="en-US" b="1" dirty="0">
                <a:latin typeface="System" charset="-122"/>
                <a:ea typeface="System" charset="-122"/>
              </a:rPr>
              <a:t>将</a:t>
            </a:r>
            <a:r>
              <a:rPr lang="zh-CN" altLang="en-US" b="1" i="1" dirty="0">
                <a:solidFill>
                  <a:srgbClr val="003399"/>
                </a:solidFill>
                <a:latin typeface="System" charset="-122"/>
                <a:ea typeface="System" charset="-122"/>
              </a:rPr>
              <a:t>数组名</a:t>
            </a:r>
            <a:r>
              <a:rPr lang="zh-CN" altLang="en-US" b="1" dirty="0">
                <a:latin typeface="System" charset="-122"/>
                <a:ea typeface="System" charset="-122"/>
              </a:rPr>
              <a:t>作为函数的实参</a:t>
            </a:r>
            <a:endParaRPr lang="zh-CN" altLang="en-US" b="1" dirty="0"/>
          </a:p>
          <a:p>
            <a:pPr eaLnBrk="1" hangingPunct="1">
              <a:buFontTx/>
              <a:buNone/>
            </a:pPr>
            <a:r>
              <a:rPr lang="zh-CN" altLang="en-US" sz="2400" b="1" dirty="0"/>
              <a:t>目的：数组名作为函数的实参时，传递的是数组的首地址（第一个元素的地址）。</a:t>
            </a:r>
            <a:r>
              <a:rPr lang="zh-CN" altLang="en-US" sz="2400" b="1" i="1" dirty="0">
                <a:solidFill>
                  <a:schemeClr val="accent2"/>
                </a:solidFill>
              </a:rPr>
              <a:t>使得被调用函数能够访问、操作原数组！</a:t>
            </a:r>
            <a:endParaRPr lang="zh-CN" altLang="en-US" sz="2400" b="1" dirty="0">
              <a:solidFill>
                <a:schemeClr val="accent2"/>
              </a:solidFill>
            </a:endParaRPr>
          </a:p>
          <a:p>
            <a:pPr eaLnBrk="1" hangingPunct="1">
              <a:buFontTx/>
              <a:buNone/>
            </a:pPr>
            <a:r>
              <a:rPr lang="zh-CN" altLang="en-US" sz="2400" b="1" dirty="0"/>
              <a:t>方法：</a:t>
            </a:r>
            <a:r>
              <a:rPr lang="zh-CN" altLang="en-US" sz="2400" b="1" dirty="0">
                <a:latin typeface="System" charset="-122"/>
              </a:rPr>
              <a:t>要求形参和相对应的实参都必须是类型相同的数组，都必须有明确的数组说明，此时</a:t>
            </a:r>
            <a:r>
              <a:rPr lang="zh-CN" altLang="en-US" sz="2400" b="1" dirty="0"/>
              <a:t>被调函数实际操作的是原数组</a:t>
            </a:r>
            <a:r>
              <a:rPr lang="zh-CN" altLang="en-US" sz="2400" b="1" dirty="0">
                <a:latin typeface="System" charset="-122"/>
              </a:rPr>
              <a:t>。</a:t>
            </a:r>
            <a:r>
              <a:rPr lang="zh-CN" altLang="en-US" sz="2400" b="1" dirty="0"/>
              <a:t>同时，通常要将数组的大小传递给函数。</a:t>
            </a:r>
            <a:endParaRPr lang="zh-CN" altLang="en-US" sz="2400" b="1" dirty="0">
              <a:latin typeface="System" charset="-122"/>
            </a:endParaRPr>
          </a:p>
          <a:p>
            <a:pPr eaLnBrk="1" hangingPunct="1">
              <a:buFontTx/>
              <a:buNone/>
            </a:pPr>
            <a:r>
              <a:rPr lang="zh-CN" altLang="en-US" sz="2400" b="1" dirty="0"/>
              <a:t>机理：将数组名作为实参传递给函数，函数就获得了数组的</a:t>
            </a:r>
            <a:r>
              <a:rPr lang="zh-CN" altLang="en-US" sz="2400" b="1" u="sng" dirty="0"/>
              <a:t>首地址</a:t>
            </a:r>
            <a:r>
              <a:rPr lang="zh-CN" altLang="en-US" sz="2400" b="1" dirty="0"/>
              <a:t>，</a:t>
            </a:r>
            <a:r>
              <a:rPr lang="zh-CN" altLang="en-US" sz="2400" b="1" u="sng" dirty="0"/>
              <a:t>根据首地址能计算出原数组各个元素的内存地址，从而访问这些数组元素</a:t>
            </a:r>
            <a:r>
              <a:rPr lang="zh-CN" altLang="en-US" sz="2400" b="1" dirty="0"/>
              <a:t>。</a:t>
            </a:r>
          </a:p>
          <a:p>
            <a:pPr eaLnBrk="1" hangingPunct="1">
              <a:buFontTx/>
              <a:buNone/>
            </a:pPr>
            <a:endParaRPr lang="zh-CN" altLang="en-US" sz="2400" b="1" dirty="0"/>
          </a:p>
        </p:txBody>
      </p:sp>
      <p:sp>
        <p:nvSpPr>
          <p:cNvPr id="60420" name="Rectangle 2"/>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DE7C2C3-A9B2-4B1A-A5A4-533F7CAC03B0}" type="slidenum">
              <a:rPr lang="zh-CN" altLang="en-US" sz="1400" smtClean="0"/>
              <a:t>54</a:t>
            </a:fld>
            <a:endParaRPr lang="en-US" altLang="zh-CN" sz="1400"/>
          </a:p>
        </p:txBody>
      </p:sp>
      <p:sp>
        <p:nvSpPr>
          <p:cNvPr id="61443" name="Text Box 5"/>
          <p:cNvSpPr txBox="1">
            <a:spLocks noChangeArrowheads="1"/>
          </p:cNvSpPr>
          <p:nvPr/>
        </p:nvSpPr>
        <p:spPr bwMode="auto">
          <a:xfrm>
            <a:off x="1619250" y="3141663"/>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61444" name="Text Box 6"/>
          <p:cNvSpPr txBox="1">
            <a:spLocks noChangeArrowheads="1"/>
          </p:cNvSpPr>
          <p:nvPr/>
        </p:nvSpPr>
        <p:spPr bwMode="auto">
          <a:xfrm>
            <a:off x="1619250" y="4865688"/>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endParaRPr lang="zh-CN" altLang="en-US" sz="2400" b="1"/>
          </a:p>
        </p:txBody>
      </p:sp>
      <p:sp>
        <p:nvSpPr>
          <p:cNvPr id="61445" name="Text Box 7"/>
          <p:cNvSpPr txBox="1">
            <a:spLocks noChangeArrowheads="1"/>
          </p:cNvSpPr>
          <p:nvPr/>
        </p:nvSpPr>
        <p:spPr bwMode="auto">
          <a:xfrm>
            <a:off x="34925" y="3141663"/>
            <a:ext cx="1439863" cy="430212"/>
          </a:xfrm>
          <a:prstGeom prst="rect">
            <a:avLst/>
          </a:prstGeom>
          <a:solidFill>
            <a:srgbClr val="CCFFFF"/>
          </a:solidFill>
          <a:ln w="9525" algn="ctr">
            <a:solidFill>
              <a:schemeClr val="tx2"/>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主调函数</a:t>
            </a:r>
          </a:p>
        </p:txBody>
      </p:sp>
      <p:sp>
        <p:nvSpPr>
          <p:cNvPr id="61446" name="Text Box 8"/>
          <p:cNvSpPr txBox="1">
            <a:spLocks noChangeArrowheads="1"/>
          </p:cNvSpPr>
          <p:nvPr/>
        </p:nvSpPr>
        <p:spPr bwMode="auto">
          <a:xfrm>
            <a:off x="34925" y="4875213"/>
            <a:ext cx="1439863" cy="430212"/>
          </a:xfrm>
          <a:prstGeom prst="rect">
            <a:avLst/>
          </a:prstGeom>
          <a:solidFill>
            <a:srgbClr val="CCFFFF"/>
          </a:solidFill>
          <a:ln w="9525" algn="ctr">
            <a:solidFill>
              <a:schemeClr val="tx2"/>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被调函数</a:t>
            </a:r>
          </a:p>
        </p:txBody>
      </p:sp>
      <p:sp>
        <p:nvSpPr>
          <p:cNvPr id="61447" name="Text Box 9"/>
          <p:cNvSpPr txBox="1">
            <a:spLocks noChangeArrowheads="1"/>
          </p:cNvSpPr>
          <p:nvPr/>
        </p:nvSpPr>
        <p:spPr bwMode="auto">
          <a:xfrm>
            <a:off x="1187450" y="2722563"/>
            <a:ext cx="30956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a:t>
            </a:r>
            <a:r>
              <a:rPr lang="zh-CN" altLang="en-US" sz="2400" b="1">
                <a:solidFill>
                  <a:schemeClr val="accent2"/>
                </a:solidFill>
              </a:rPr>
              <a:t>（数组名）</a:t>
            </a:r>
          </a:p>
        </p:txBody>
      </p:sp>
      <p:sp>
        <p:nvSpPr>
          <p:cNvPr id="61448" name="Text Box 10"/>
          <p:cNvSpPr txBox="1">
            <a:spLocks noChangeArrowheads="1"/>
          </p:cNvSpPr>
          <p:nvPr/>
        </p:nvSpPr>
        <p:spPr bwMode="auto">
          <a:xfrm>
            <a:off x="1762125" y="5326063"/>
            <a:ext cx="11525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b</a:t>
            </a:r>
          </a:p>
        </p:txBody>
      </p:sp>
      <p:sp>
        <p:nvSpPr>
          <p:cNvPr id="61449" name="Text Box 11"/>
          <p:cNvSpPr txBox="1">
            <a:spLocks noChangeArrowheads="1"/>
          </p:cNvSpPr>
          <p:nvPr/>
        </p:nvSpPr>
        <p:spPr bwMode="auto">
          <a:xfrm>
            <a:off x="1546225" y="5740400"/>
            <a:ext cx="12954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rgbClr val="FF0000"/>
                </a:solidFill>
              </a:rPr>
              <a:t>调用时</a:t>
            </a:r>
          </a:p>
        </p:txBody>
      </p:sp>
      <p:sp>
        <p:nvSpPr>
          <p:cNvPr id="288782" name="Text Box 14"/>
          <p:cNvSpPr txBox="1">
            <a:spLocks noChangeArrowheads="1"/>
          </p:cNvSpPr>
          <p:nvPr/>
        </p:nvSpPr>
        <p:spPr bwMode="auto">
          <a:xfrm>
            <a:off x="3924300" y="2716213"/>
            <a:ext cx="122396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a:t>
            </a:r>
          </a:p>
        </p:txBody>
      </p:sp>
      <p:sp>
        <p:nvSpPr>
          <p:cNvPr id="288783" name="Text Box 15"/>
          <p:cNvSpPr txBox="1">
            <a:spLocks noChangeArrowheads="1"/>
          </p:cNvSpPr>
          <p:nvPr/>
        </p:nvSpPr>
        <p:spPr bwMode="auto">
          <a:xfrm>
            <a:off x="3778250" y="5319713"/>
            <a:ext cx="122555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b</a:t>
            </a:r>
          </a:p>
        </p:txBody>
      </p:sp>
      <p:sp>
        <p:nvSpPr>
          <p:cNvPr id="288784" name="Text Box 16"/>
          <p:cNvSpPr txBox="1">
            <a:spLocks noChangeArrowheads="1"/>
          </p:cNvSpPr>
          <p:nvPr/>
        </p:nvSpPr>
        <p:spPr bwMode="auto">
          <a:xfrm>
            <a:off x="3275013" y="5740400"/>
            <a:ext cx="21605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rgbClr val="FF0000"/>
                </a:solidFill>
              </a:rPr>
              <a:t>执行被调函数</a:t>
            </a:r>
          </a:p>
        </p:txBody>
      </p:sp>
      <p:sp>
        <p:nvSpPr>
          <p:cNvPr id="288785" name="Text Box 17"/>
          <p:cNvSpPr txBox="1">
            <a:spLocks noChangeArrowheads="1"/>
          </p:cNvSpPr>
          <p:nvPr/>
        </p:nvSpPr>
        <p:spPr bwMode="auto">
          <a:xfrm>
            <a:off x="6300788" y="3128963"/>
            <a:ext cx="1439862"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288786" name="Text Box 18"/>
          <p:cNvSpPr txBox="1">
            <a:spLocks noChangeArrowheads="1"/>
          </p:cNvSpPr>
          <p:nvPr/>
        </p:nvSpPr>
        <p:spPr bwMode="auto">
          <a:xfrm>
            <a:off x="6156325" y="4852988"/>
            <a:ext cx="1439863"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288787" name="Text Box 19"/>
          <p:cNvSpPr txBox="1">
            <a:spLocks noChangeArrowheads="1"/>
          </p:cNvSpPr>
          <p:nvPr/>
        </p:nvSpPr>
        <p:spPr bwMode="auto">
          <a:xfrm>
            <a:off x="6445250" y="2709863"/>
            <a:ext cx="12954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a:t>
            </a:r>
          </a:p>
        </p:txBody>
      </p:sp>
      <p:sp>
        <p:nvSpPr>
          <p:cNvPr id="288788" name="Text Box 20"/>
          <p:cNvSpPr txBox="1">
            <a:spLocks noChangeArrowheads="1"/>
          </p:cNvSpPr>
          <p:nvPr/>
        </p:nvSpPr>
        <p:spPr bwMode="auto">
          <a:xfrm>
            <a:off x="6299200" y="5313363"/>
            <a:ext cx="1296988"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b</a:t>
            </a:r>
          </a:p>
        </p:txBody>
      </p:sp>
      <p:sp>
        <p:nvSpPr>
          <p:cNvPr id="288789" name="Text Box 21"/>
          <p:cNvSpPr txBox="1">
            <a:spLocks noChangeArrowheads="1"/>
          </p:cNvSpPr>
          <p:nvPr/>
        </p:nvSpPr>
        <p:spPr bwMode="auto">
          <a:xfrm>
            <a:off x="5940425" y="5734050"/>
            <a:ext cx="25193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rgbClr val="FF0000"/>
                </a:solidFill>
              </a:rPr>
              <a:t>从被调函数返回</a:t>
            </a:r>
          </a:p>
        </p:txBody>
      </p:sp>
      <p:sp>
        <p:nvSpPr>
          <p:cNvPr id="61458" name="Line 22"/>
          <p:cNvSpPr>
            <a:spLocks noChangeShapeType="1"/>
          </p:cNvSpPr>
          <p:nvPr/>
        </p:nvSpPr>
        <p:spPr bwMode="auto">
          <a:xfrm>
            <a:off x="250825" y="4581525"/>
            <a:ext cx="8497888" cy="0"/>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59" name="Line 23"/>
          <p:cNvSpPr>
            <a:spLocks noChangeShapeType="1"/>
          </p:cNvSpPr>
          <p:nvPr/>
        </p:nvSpPr>
        <p:spPr bwMode="auto">
          <a:xfrm>
            <a:off x="3203575" y="3097213"/>
            <a:ext cx="0" cy="3355975"/>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60" name="Line 24"/>
          <p:cNvSpPr>
            <a:spLocks noChangeShapeType="1"/>
          </p:cNvSpPr>
          <p:nvPr/>
        </p:nvSpPr>
        <p:spPr bwMode="auto">
          <a:xfrm>
            <a:off x="5867400" y="3097213"/>
            <a:ext cx="0" cy="3500437"/>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794" name="AutoShape 26"/>
          <p:cNvSpPr>
            <a:spLocks noChangeArrowheads="1"/>
          </p:cNvSpPr>
          <p:nvPr/>
        </p:nvSpPr>
        <p:spPr bwMode="auto">
          <a:xfrm>
            <a:off x="4859338" y="4797425"/>
            <a:ext cx="863600" cy="360363"/>
          </a:xfrm>
          <a:prstGeom prst="wedgeRoundRectCallout">
            <a:avLst>
              <a:gd name="adj1" fmla="val -100185"/>
              <a:gd name="adj2" fmla="val -195815"/>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buFontTx/>
              <a:buNone/>
            </a:pPr>
            <a:r>
              <a:rPr lang="zh-CN" altLang="en-US" sz="2000" b="1"/>
              <a:t>修改</a:t>
            </a:r>
          </a:p>
        </p:txBody>
      </p:sp>
      <p:sp>
        <p:nvSpPr>
          <p:cNvPr id="288795" name="AutoShape 27"/>
          <p:cNvSpPr>
            <a:spLocks noChangeArrowheads="1"/>
          </p:cNvSpPr>
          <p:nvPr/>
        </p:nvSpPr>
        <p:spPr bwMode="auto">
          <a:xfrm>
            <a:off x="7956550" y="3286125"/>
            <a:ext cx="1042988" cy="360363"/>
          </a:xfrm>
          <a:prstGeom prst="wedgeRoundRectCallout">
            <a:avLst>
              <a:gd name="adj1" fmla="val -77398"/>
              <a:gd name="adj2" fmla="val 109472"/>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buFontTx/>
              <a:buNone/>
            </a:pPr>
            <a:r>
              <a:rPr lang="zh-CN" altLang="en-US" sz="2000" b="1"/>
              <a:t>已改变</a:t>
            </a:r>
          </a:p>
        </p:txBody>
      </p:sp>
      <p:sp>
        <p:nvSpPr>
          <p:cNvPr id="288796" name="Line 28"/>
          <p:cNvSpPr>
            <a:spLocks noChangeShapeType="1"/>
          </p:cNvSpPr>
          <p:nvPr/>
        </p:nvSpPr>
        <p:spPr bwMode="auto">
          <a:xfrm flipH="1">
            <a:off x="6299200" y="4738688"/>
            <a:ext cx="1150938" cy="649287"/>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797" name="Line 29"/>
          <p:cNvSpPr>
            <a:spLocks noChangeShapeType="1"/>
          </p:cNvSpPr>
          <p:nvPr/>
        </p:nvSpPr>
        <p:spPr bwMode="auto">
          <a:xfrm>
            <a:off x="6442075" y="4738688"/>
            <a:ext cx="1154113" cy="719137"/>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65" name="Rectangle 31"/>
          <p:cNvSpPr>
            <a:spLocks noChangeArrowheads="1"/>
          </p:cNvSpPr>
          <p:nvPr/>
        </p:nvSpPr>
        <p:spPr bwMode="auto">
          <a:xfrm>
            <a:off x="1619250" y="3862388"/>
            <a:ext cx="14398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61466" name="Line 33"/>
          <p:cNvSpPr>
            <a:spLocks noChangeShapeType="1"/>
          </p:cNvSpPr>
          <p:nvPr/>
        </p:nvSpPr>
        <p:spPr bwMode="auto">
          <a:xfrm>
            <a:off x="1908175"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67" name="Line 34"/>
          <p:cNvSpPr>
            <a:spLocks noChangeShapeType="1"/>
          </p:cNvSpPr>
          <p:nvPr/>
        </p:nvSpPr>
        <p:spPr bwMode="auto">
          <a:xfrm>
            <a:off x="2771775"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68" name="Text Box 35"/>
          <p:cNvSpPr txBox="1">
            <a:spLocks noChangeArrowheads="1"/>
          </p:cNvSpPr>
          <p:nvPr/>
        </p:nvSpPr>
        <p:spPr bwMode="auto">
          <a:xfrm>
            <a:off x="2122488" y="38623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latin typeface="宋体" pitchFamily="2" charset="-122"/>
              </a:rPr>
              <a:t>…</a:t>
            </a:r>
            <a:endParaRPr lang="en-US" altLang="zh-CN" sz="2000"/>
          </a:p>
        </p:txBody>
      </p:sp>
      <p:sp>
        <p:nvSpPr>
          <p:cNvPr id="61469" name="Line 36"/>
          <p:cNvSpPr>
            <a:spLocks noChangeShapeType="1"/>
          </p:cNvSpPr>
          <p:nvPr/>
        </p:nvSpPr>
        <p:spPr bwMode="auto">
          <a:xfrm>
            <a:off x="1835150" y="3573463"/>
            <a:ext cx="0" cy="2889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05" name="Line 37"/>
          <p:cNvSpPr>
            <a:spLocks noChangeShapeType="1"/>
          </p:cNvSpPr>
          <p:nvPr/>
        </p:nvSpPr>
        <p:spPr bwMode="auto">
          <a:xfrm flipV="1">
            <a:off x="1835150" y="4294188"/>
            <a:ext cx="0" cy="57626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06" name="AutoShape 38"/>
          <p:cNvSpPr>
            <a:spLocks noChangeArrowheads="1"/>
          </p:cNvSpPr>
          <p:nvPr/>
        </p:nvSpPr>
        <p:spPr bwMode="auto">
          <a:xfrm>
            <a:off x="2266950" y="3573463"/>
            <a:ext cx="144463" cy="1296987"/>
          </a:xfrm>
          <a:prstGeom prst="downArrow">
            <a:avLst>
              <a:gd name="adj1" fmla="val 50000"/>
              <a:gd name="adj2" fmla="val 22445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61472" name="Text Box 39"/>
          <p:cNvSpPr txBox="1">
            <a:spLocks noChangeArrowheads="1"/>
          </p:cNvSpPr>
          <p:nvPr/>
        </p:nvSpPr>
        <p:spPr bwMode="auto">
          <a:xfrm>
            <a:off x="611188" y="3789363"/>
            <a:ext cx="1008062"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数组</a:t>
            </a:r>
            <a:r>
              <a:rPr lang="en-US" altLang="zh-CN" sz="2400" b="1"/>
              <a:t>a</a:t>
            </a:r>
          </a:p>
        </p:txBody>
      </p:sp>
      <p:sp>
        <p:nvSpPr>
          <p:cNvPr id="61473" name="Line 40"/>
          <p:cNvSpPr>
            <a:spLocks noChangeShapeType="1"/>
          </p:cNvSpPr>
          <p:nvPr/>
        </p:nvSpPr>
        <p:spPr bwMode="auto">
          <a:xfrm>
            <a:off x="2195513"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09" name="Text Box 41"/>
          <p:cNvSpPr txBox="1">
            <a:spLocks noChangeArrowheads="1"/>
          </p:cNvSpPr>
          <p:nvPr/>
        </p:nvSpPr>
        <p:spPr bwMode="auto">
          <a:xfrm>
            <a:off x="3563938" y="3128963"/>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288810" name="Text Box 42"/>
          <p:cNvSpPr txBox="1">
            <a:spLocks noChangeArrowheads="1"/>
          </p:cNvSpPr>
          <p:nvPr/>
        </p:nvSpPr>
        <p:spPr bwMode="auto">
          <a:xfrm>
            <a:off x="3563938" y="4852988"/>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288812" name="Rectangle 44"/>
          <p:cNvSpPr>
            <a:spLocks noChangeArrowheads="1"/>
          </p:cNvSpPr>
          <p:nvPr/>
        </p:nvSpPr>
        <p:spPr bwMode="auto">
          <a:xfrm>
            <a:off x="3563938" y="3849688"/>
            <a:ext cx="14398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88813" name="Line 45"/>
          <p:cNvSpPr>
            <a:spLocks noChangeShapeType="1"/>
          </p:cNvSpPr>
          <p:nvPr/>
        </p:nvSpPr>
        <p:spPr bwMode="auto">
          <a:xfrm>
            <a:off x="3852863" y="38496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14" name="Line 46"/>
          <p:cNvSpPr>
            <a:spLocks noChangeShapeType="1"/>
          </p:cNvSpPr>
          <p:nvPr/>
        </p:nvSpPr>
        <p:spPr bwMode="auto">
          <a:xfrm>
            <a:off x="4716463" y="38496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15" name="Text Box 47"/>
          <p:cNvSpPr txBox="1">
            <a:spLocks noChangeArrowheads="1"/>
          </p:cNvSpPr>
          <p:nvPr/>
        </p:nvSpPr>
        <p:spPr bwMode="auto">
          <a:xfrm>
            <a:off x="4067175" y="38496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latin typeface="宋体" pitchFamily="2" charset="-122"/>
              </a:rPr>
              <a:t>…</a:t>
            </a:r>
            <a:endParaRPr lang="en-US" altLang="zh-CN" sz="2000"/>
          </a:p>
        </p:txBody>
      </p:sp>
      <p:sp>
        <p:nvSpPr>
          <p:cNvPr id="288816" name="Line 48"/>
          <p:cNvSpPr>
            <a:spLocks noChangeShapeType="1"/>
          </p:cNvSpPr>
          <p:nvPr/>
        </p:nvSpPr>
        <p:spPr bwMode="auto">
          <a:xfrm>
            <a:off x="3779838" y="3560763"/>
            <a:ext cx="0" cy="2889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17" name="Line 49"/>
          <p:cNvSpPr>
            <a:spLocks noChangeShapeType="1"/>
          </p:cNvSpPr>
          <p:nvPr/>
        </p:nvSpPr>
        <p:spPr bwMode="auto">
          <a:xfrm flipV="1">
            <a:off x="3779838" y="4281488"/>
            <a:ext cx="0" cy="57626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19" name="Line 51"/>
          <p:cNvSpPr>
            <a:spLocks noChangeShapeType="1"/>
          </p:cNvSpPr>
          <p:nvPr/>
        </p:nvSpPr>
        <p:spPr bwMode="auto">
          <a:xfrm>
            <a:off x="4140200" y="38496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20" name="Rectangle 52"/>
          <p:cNvSpPr>
            <a:spLocks noChangeArrowheads="1"/>
          </p:cNvSpPr>
          <p:nvPr/>
        </p:nvSpPr>
        <p:spPr bwMode="auto">
          <a:xfrm>
            <a:off x="6227763" y="3862388"/>
            <a:ext cx="14398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88821" name="Line 53"/>
          <p:cNvSpPr>
            <a:spLocks noChangeShapeType="1"/>
          </p:cNvSpPr>
          <p:nvPr/>
        </p:nvSpPr>
        <p:spPr bwMode="auto">
          <a:xfrm>
            <a:off x="6516688"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22" name="Line 54"/>
          <p:cNvSpPr>
            <a:spLocks noChangeShapeType="1"/>
          </p:cNvSpPr>
          <p:nvPr/>
        </p:nvSpPr>
        <p:spPr bwMode="auto">
          <a:xfrm>
            <a:off x="7380288"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23" name="Text Box 55"/>
          <p:cNvSpPr txBox="1">
            <a:spLocks noChangeArrowheads="1"/>
          </p:cNvSpPr>
          <p:nvPr/>
        </p:nvSpPr>
        <p:spPr bwMode="auto">
          <a:xfrm>
            <a:off x="6731000" y="38623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latin typeface="宋体" pitchFamily="2" charset="-122"/>
              </a:rPr>
              <a:t>…</a:t>
            </a:r>
            <a:endParaRPr lang="en-US" altLang="zh-CN" sz="2000"/>
          </a:p>
        </p:txBody>
      </p:sp>
      <p:sp>
        <p:nvSpPr>
          <p:cNvPr id="288824" name="Line 56"/>
          <p:cNvSpPr>
            <a:spLocks noChangeShapeType="1"/>
          </p:cNvSpPr>
          <p:nvPr/>
        </p:nvSpPr>
        <p:spPr bwMode="auto">
          <a:xfrm>
            <a:off x="6443663" y="3573463"/>
            <a:ext cx="0" cy="2889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25" name="Line 57"/>
          <p:cNvSpPr>
            <a:spLocks noChangeShapeType="1"/>
          </p:cNvSpPr>
          <p:nvPr/>
        </p:nvSpPr>
        <p:spPr bwMode="auto">
          <a:xfrm>
            <a:off x="6804025"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26" name="Text Box 58"/>
          <p:cNvSpPr txBox="1">
            <a:spLocks noChangeArrowheads="1"/>
          </p:cNvSpPr>
          <p:nvPr/>
        </p:nvSpPr>
        <p:spPr bwMode="auto">
          <a:xfrm>
            <a:off x="1617663" y="4870450"/>
            <a:ext cx="14414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61490" name="Text Box 59"/>
          <p:cNvSpPr txBox="1">
            <a:spLocks noChangeArrowheads="1"/>
          </p:cNvSpPr>
          <p:nvPr/>
        </p:nvSpPr>
        <p:spPr bwMode="auto">
          <a:xfrm>
            <a:off x="1619250" y="38623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t>1   2</a:t>
            </a:r>
          </a:p>
        </p:txBody>
      </p:sp>
      <p:sp>
        <p:nvSpPr>
          <p:cNvPr id="288828" name="Text Box 60"/>
          <p:cNvSpPr txBox="1">
            <a:spLocks noChangeArrowheads="1"/>
          </p:cNvSpPr>
          <p:nvPr/>
        </p:nvSpPr>
        <p:spPr bwMode="auto">
          <a:xfrm>
            <a:off x="3563938" y="38623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t>2   4</a:t>
            </a:r>
          </a:p>
        </p:txBody>
      </p:sp>
      <p:sp>
        <p:nvSpPr>
          <p:cNvPr id="288829" name="Text Box 61"/>
          <p:cNvSpPr txBox="1">
            <a:spLocks noChangeArrowheads="1"/>
          </p:cNvSpPr>
          <p:nvPr/>
        </p:nvSpPr>
        <p:spPr bwMode="auto">
          <a:xfrm>
            <a:off x="6156325" y="3933825"/>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t>2   4</a:t>
            </a:r>
          </a:p>
        </p:txBody>
      </p:sp>
      <p:sp>
        <p:nvSpPr>
          <p:cNvPr id="61493" name="Text Box 64"/>
          <p:cNvSpPr txBox="1">
            <a:spLocks noChangeArrowheads="1"/>
          </p:cNvSpPr>
          <p:nvPr/>
        </p:nvSpPr>
        <p:spPr bwMode="auto">
          <a:xfrm>
            <a:off x="179388" y="0"/>
            <a:ext cx="4608512" cy="2613025"/>
          </a:xfrm>
          <a:prstGeom prst="rect">
            <a:avLst/>
          </a:prstGeom>
          <a:solidFill>
            <a:srgbClr val="CCFFFF"/>
          </a:solidFill>
          <a:ln w="9525" algn="ctr">
            <a:solidFill>
              <a:srgbClr val="3399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200" b="1"/>
              <a:t>void modifyArray(int b[],int size)</a:t>
            </a:r>
          </a:p>
          <a:p>
            <a:pPr eaLnBrk="1" hangingPunct="1">
              <a:buFontTx/>
              <a:buNone/>
            </a:pPr>
            <a:r>
              <a:rPr lang="en-US" altLang="zh-CN" sz="2200" b="1"/>
              <a:t>{</a:t>
            </a:r>
          </a:p>
          <a:p>
            <a:pPr eaLnBrk="1" hangingPunct="1">
              <a:buFontTx/>
              <a:buNone/>
            </a:pPr>
            <a:r>
              <a:rPr lang="en-US" altLang="zh-CN" sz="2200" b="1"/>
              <a:t>   int j;</a:t>
            </a:r>
          </a:p>
          <a:p>
            <a:pPr eaLnBrk="1" hangingPunct="1">
              <a:buFontTx/>
              <a:buNone/>
            </a:pPr>
            <a:r>
              <a:rPr lang="en-US" altLang="zh-CN" sz="2200" b="1"/>
              <a:t>   for (j=0;j&lt;=size-1;j++)</a:t>
            </a:r>
          </a:p>
          <a:p>
            <a:pPr eaLnBrk="1" hangingPunct="1">
              <a:buFontTx/>
              <a:buNone/>
            </a:pPr>
            <a:r>
              <a:rPr lang="en-US" altLang="zh-CN" sz="2200" b="1"/>
              <a:t>        b[j]*=2;</a:t>
            </a:r>
          </a:p>
          <a:p>
            <a:pPr eaLnBrk="1" hangingPunct="1">
              <a:buFontTx/>
              <a:buNone/>
            </a:pPr>
            <a:r>
              <a:rPr lang="en-US" altLang="zh-CN" sz="2200" b="1"/>
              <a:t>}</a:t>
            </a:r>
          </a:p>
          <a:p>
            <a:pPr eaLnBrk="1" hangingPunct="1">
              <a:buFontTx/>
              <a:buNone/>
            </a:pPr>
            <a:r>
              <a:rPr lang="zh-CN" altLang="en-US" sz="2200" b="1"/>
              <a:t>函数调用：</a:t>
            </a:r>
            <a:r>
              <a:rPr lang="en-US" altLang="zh-CN" sz="2200" b="1"/>
              <a:t>y= modify(a, SIZE)</a:t>
            </a:r>
            <a:r>
              <a:rPr lang="zh-CN" altLang="en-US" sz="2200" b="1"/>
              <a:t>；</a:t>
            </a:r>
          </a:p>
        </p:txBody>
      </p:sp>
      <p:sp>
        <p:nvSpPr>
          <p:cNvPr id="61494" name="Text Box 66"/>
          <p:cNvSpPr txBox="1">
            <a:spLocks noChangeArrowheads="1"/>
          </p:cNvSpPr>
          <p:nvPr/>
        </p:nvSpPr>
        <p:spPr bwMode="auto">
          <a:xfrm>
            <a:off x="5003800" y="0"/>
            <a:ext cx="3889375" cy="305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zh-CN" altLang="en-US" sz="2000" b="1"/>
              <a:t>如果函数要接收一个数组进行处理，则形参中必须有一个是同类型的数组，如</a:t>
            </a:r>
            <a:r>
              <a:rPr lang="en-US" altLang="zh-CN" sz="2000" b="1"/>
              <a:t>int b[]</a:t>
            </a:r>
            <a:r>
              <a:rPr lang="zh-CN" altLang="en-US" sz="2000" b="1"/>
              <a:t>，用于接收调用函数中数组的首地址。通常还要设计一个形参用于接收数组的大小，如</a:t>
            </a:r>
            <a:r>
              <a:rPr lang="en-US" altLang="zh-CN" sz="2000" b="1"/>
              <a:t>int size</a:t>
            </a:r>
            <a:r>
              <a:rPr lang="zh-CN" altLang="en-US" sz="2000" b="1"/>
              <a:t>。</a:t>
            </a:r>
          </a:p>
          <a:p>
            <a:pPr eaLnBrk="1" hangingPunct="1">
              <a:buFontTx/>
              <a:buNone/>
            </a:pPr>
            <a:r>
              <a:rPr lang="zh-CN" altLang="en-US" sz="2000" b="1"/>
              <a:t>形参的</a:t>
            </a:r>
            <a:r>
              <a:rPr lang="zh-CN" altLang="en-US" sz="2000" b="1">
                <a:latin typeface="宋体" pitchFamily="2" charset="-122"/>
              </a:rPr>
              <a:t>“</a:t>
            </a:r>
            <a:r>
              <a:rPr lang="zh-CN" altLang="en-US" sz="2000" b="1"/>
              <a:t>[ ]</a:t>
            </a:r>
            <a:r>
              <a:rPr lang="zh-CN" altLang="en-US" sz="2000" b="1">
                <a:latin typeface="宋体" pitchFamily="2" charset="-122"/>
              </a:rPr>
              <a:t>”</a:t>
            </a:r>
            <a:r>
              <a:rPr lang="zh-CN" altLang="en-US" sz="2000" b="1"/>
              <a:t>中不必包含数组大小；如果包括了，编译器会将其忽略掉。同理：函数原型</a:t>
            </a:r>
          </a:p>
          <a:p>
            <a:pPr eaLnBrk="1" hangingPunct="1">
              <a:spcBef>
                <a:spcPct val="50000"/>
              </a:spcBef>
            </a:pPr>
            <a:endParaRPr lang="zh-CN" altLang="en-US" sz="2000"/>
          </a:p>
        </p:txBody>
      </p:sp>
      <p:sp>
        <p:nvSpPr>
          <p:cNvPr id="61495" name="Line 67"/>
          <p:cNvSpPr>
            <a:spLocks noChangeShapeType="1"/>
          </p:cNvSpPr>
          <p:nvPr/>
        </p:nvSpPr>
        <p:spPr bwMode="auto">
          <a:xfrm>
            <a:off x="3276600" y="333375"/>
            <a:ext cx="1800225" cy="360363"/>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 name="TextBox 1"/>
          <p:cNvSpPr txBox="1"/>
          <p:nvPr/>
        </p:nvSpPr>
        <p:spPr>
          <a:xfrm>
            <a:off x="5059363" y="1262063"/>
            <a:ext cx="3922712" cy="1323975"/>
          </a:xfrm>
          <a:prstGeom prst="rect">
            <a:avLst/>
          </a:prstGeom>
          <a:solidFill>
            <a:schemeClr val="accent1">
              <a:lumMod val="40000"/>
              <a:lumOff val="60000"/>
            </a:schemeClr>
          </a:solidFill>
        </p:spPr>
        <p:txBody>
          <a:bodyPr>
            <a:spAutoFit/>
          </a:bodyPr>
          <a:lstStyle/>
          <a:p>
            <a:pPr>
              <a:defRPr/>
            </a:pPr>
            <a:r>
              <a:rPr lang="en-US" altLang="zh-CN" dirty="0"/>
              <a:t>b[j]</a:t>
            </a:r>
            <a:r>
              <a:rPr lang="zh-CN" altLang="en-US" dirty="0"/>
              <a:t>的内存地址是：</a:t>
            </a:r>
            <a:r>
              <a:rPr lang="en-US" altLang="zh-CN" dirty="0" err="1"/>
              <a:t>b+j</a:t>
            </a:r>
            <a:r>
              <a:rPr lang="en-US" altLang="zh-CN" dirty="0"/>
              <a:t>*</a:t>
            </a:r>
            <a:r>
              <a:rPr lang="en-US" altLang="zh-CN" dirty="0" err="1"/>
              <a:t>sizeof</a:t>
            </a:r>
            <a:r>
              <a:rPr lang="en-US" altLang="zh-CN" dirty="0"/>
              <a:t>(</a:t>
            </a:r>
            <a:r>
              <a:rPr lang="en-US" altLang="zh-CN" dirty="0" err="1"/>
              <a:t>int</a:t>
            </a:r>
            <a:r>
              <a:rPr lang="en-US" altLang="zh-CN" dirty="0"/>
              <a:t>)</a:t>
            </a:r>
          </a:p>
          <a:p>
            <a:pPr>
              <a:defRPr/>
            </a:pPr>
            <a:r>
              <a:rPr lang="en-US" altLang="zh-CN" dirty="0"/>
              <a:t>a[j]</a:t>
            </a:r>
            <a:r>
              <a:rPr lang="zh-CN" altLang="en-US" dirty="0"/>
              <a:t>的内存地址是：</a:t>
            </a:r>
            <a:r>
              <a:rPr lang="en-US" altLang="zh-CN" dirty="0" err="1"/>
              <a:t>a+j</a:t>
            </a:r>
            <a:r>
              <a:rPr lang="en-US" altLang="zh-CN" dirty="0"/>
              <a:t>*</a:t>
            </a:r>
            <a:r>
              <a:rPr lang="en-US" altLang="zh-CN" dirty="0" err="1"/>
              <a:t>sizeof</a:t>
            </a:r>
            <a:r>
              <a:rPr lang="en-US" altLang="zh-CN" dirty="0"/>
              <a:t>(</a:t>
            </a:r>
            <a:r>
              <a:rPr lang="en-US" altLang="zh-CN" dirty="0" err="1"/>
              <a:t>int</a:t>
            </a:r>
            <a:r>
              <a:rPr lang="en-US" altLang="zh-CN" dirty="0"/>
              <a:t>)</a:t>
            </a:r>
          </a:p>
          <a:p>
            <a:pPr>
              <a:defRPr/>
            </a:pPr>
            <a:r>
              <a:rPr lang="zh-CN" altLang="en-US" dirty="0"/>
              <a:t>而</a:t>
            </a:r>
            <a:r>
              <a:rPr lang="en-US" altLang="zh-CN" dirty="0"/>
              <a:t>a</a:t>
            </a:r>
            <a:r>
              <a:rPr lang="zh-CN" altLang="en-US" dirty="0"/>
              <a:t>和</a:t>
            </a:r>
            <a:r>
              <a:rPr lang="en-US" altLang="zh-CN" dirty="0"/>
              <a:t>b</a:t>
            </a:r>
            <a:r>
              <a:rPr lang="zh-CN" altLang="en-US" dirty="0"/>
              <a:t>的值相等，所以</a:t>
            </a:r>
            <a:r>
              <a:rPr lang="en-US" altLang="zh-CN" dirty="0"/>
              <a:t>a[j]</a:t>
            </a:r>
            <a:r>
              <a:rPr lang="zh-CN" altLang="en-US" dirty="0"/>
              <a:t>和</a:t>
            </a:r>
            <a:r>
              <a:rPr lang="en-US" altLang="zh-CN" dirty="0"/>
              <a:t>b[j] </a:t>
            </a:r>
            <a:r>
              <a:rPr lang="zh-CN" altLang="en-US" dirty="0"/>
              <a:t>是同一个元素</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8806"/>
                                        </p:tgtEl>
                                        <p:attrNameLst>
                                          <p:attrName>style.visibility</p:attrName>
                                        </p:attrNameLst>
                                      </p:cBhvr>
                                      <p:to>
                                        <p:strVal val="visible"/>
                                      </p:to>
                                    </p:set>
                                    <p:animEffect transition="in" filter="dissolve">
                                      <p:cBhvr>
                                        <p:cTn id="7" dur="500"/>
                                        <p:tgtEl>
                                          <p:spTgt spid="2888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8826"/>
                                        </p:tgtEl>
                                        <p:attrNameLst>
                                          <p:attrName>style.visibility</p:attrName>
                                        </p:attrNameLst>
                                      </p:cBhvr>
                                      <p:to>
                                        <p:strVal val="visible"/>
                                      </p:to>
                                    </p:set>
                                    <p:animEffect transition="in" filter="dissolve">
                                      <p:cBhvr>
                                        <p:cTn id="12" dur="500"/>
                                        <p:tgtEl>
                                          <p:spTgt spid="2888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8805"/>
                                        </p:tgtEl>
                                        <p:attrNameLst>
                                          <p:attrName>style.visibility</p:attrName>
                                        </p:attrNameLst>
                                      </p:cBhvr>
                                      <p:to>
                                        <p:strVal val="visible"/>
                                      </p:to>
                                    </p:set>
                                    <p:animEffect transition="in" filter="dissolve">
                                      <p:cBhvr>
                                        <p:cTn id="17" dur="500"/>
                                        <p:tgtEl>
                                          <p:spTgt spid="2888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8782"/>
                                        </p:tgtEl>
                                        <p:attrNameLst>
                                          <p:attrName>style.visibility</p:attrName>
                                        </p:attrNameLst>
                                      </p:cBhvr>
                                      <p:to>
                                        <p:strVal val="visible"/>
                                      </p:to>
                                    </p:set>
                                    <p:animEffect transition="in" filter="dissolve">
                                      <p:cBhvr>
                                        <p:cTn id="22" dur="500"/>
                                        <p:tgtEl>
                                          <p:spTgt spid="28878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88783"/>
                                        </p:tgtEl>
                                        <p:attrNameLst>
                                          <p:attrName>style.visibility</p:attrName>
                                        </p:attrNameLst>
                                      </p:cBhvr>
                                      <p:to>
                                        <p:strVal val="visible"/>
                                      </p:to>
                                    </p:set>
                                    <p:animEffect transition="in" filter="dissolve">
                                      <p:cBhvr>
                                        <p:cTn id="25" dur="500"/>
                                        <p:tgtEl>
                                          <p:spTgt spid="28878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88784"/>
                                        </p:tgtEl>
                                        <p:attrNameLst>
                                          <p:attrName>style.visibility</p:attrName>
                                        </p:attrNameLst>
                                      </p:cBhvr>
                                      <p:to>
                                        <p:strVal val="visible"/>
                                      </p:to>
                                    </p:set>
                                    <p:animEffect transition="in" filter="dissolve">
                                      <p:cBhvr>
                                        <p:cTn id="28" dur="500"/>
                                        <p:tgtEl>
                                          <p:spTgt spid="28878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88794"/>
                                        </p:tgtEl>
                                        <p:attrNameLst>
                                          <p:attrName>style.visibility</p:attrName>
                                        </p:attrNameLst>
                                      </p:cBhvr>
                                      <p:to>
                                        <p:strVal val="visible"/>
                                      </p:to>
                                    </p:set>
                                    <p:animEffect transition="in" filter="dissolve">
                                      <p:cBhvr>
                                        <p:cTn id="31" dur="500"/>
                                        <p:tgtEl>
                                          <p:spTgt spid="28879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88809"/>
                                        </p:tgtEl>
                                        <p:attrNameLst>
                                          <p:attrName>style.visibility</p:attrName>
                                        </p:attrNameLst>
                                      </p:cBhvr>
                                      <p:to>
                                        <p:strVal val="visible"/>
                                      </p:to>
                                    </p:set>
                                    <p:animEffect transition="in" filter="dissolve">
                                      <p:cBhvr>
                                        <p:cTn id="34" dur="500"/>
                                        <p:tgtEl>
                                          <p:spTgt spid="28880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8810"/>
                                        </p:tgtEl>
                                        <p:attrNameLst>
                                          <p:attrName>style.visibility</p:attrName>
                                        </p:attrNameLst>
                                      </p:cBhvr>
                                      <p:to>
                                        <p:strVal val="visible"/>
                                      </p:to>
                                    </p:set>
                                    <p:animEffect transition="in" filter="dissolve">
                                      <p:cBhvr>
                                        <p:cTn id="37" dur="500"/>
                                        <p:tgtEl>
                                          <p:spTgt spid="28881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8812"/>
                                        </p:tgtEl>
                                        <p:attrNameLst>
                                          <p:attrName>style.visibility</p:attrName>
                                        </p:attrNameLst>
                                      </p:cBhvr>
                                      <p:to>
                                        <p:strVal val="visible"/>
                                      </p:to>
                                    </p:set>
                                    <p:animEffect transition="in" filter="dissolve">
                                      <p:cBhvr>
                                        <p:cTn id="40" dur="500"/>
                                        <p:tgtEl>
                                          <p:spTgt spid="28881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88813"/>
                                        </p:tgtEl>
                                        <p:attrNameLst>
                                          <p:attrName>style.visibility</p:attrName>
                                        </p:attrNameLst>
                                      </p:cBhvr>
                                      <p:to>
                                        <p:strVal val="visible"/>
                                      </p:to>
                                    </p:set>
                                    <p:animEffect transition="in" filter="dissolve">
                                      <p:cBhvr>
                                        <p:cTn id="43" dur="500"/>
                                        <p:tgtEl>
                                          <p:spTgt spid="288813"/>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8814"/>
                                        </p:tgtEl>
                                        <p:attrNameLst>
                                          <p:attrName>style.visibility</p:attrName>
                                        </p:attrNameLst>
                                      </p:cBhvr>
                                      <p:to>
                                        <p:strVal val="visible"/>
                                      </p:to>
                                    </p:set>
                                    <p:animEffect transition="in" filter="dissolve">
                                      <p:cBhvr>
                                        <p:cTn id="46" dur="500"/>
                                        <p:tgtEl>
                                          <p:spTgt spid="28881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88815"/>
                                        </p:tgtEl>
                                        <p:attrNameLst>
                                          <p:attrName>style.visibility</p:attrName>
                                        </p:attrNameLst>
                                      </p:cBhvr>
                                      <p:to>
                                        <p:strVal val="visible"/>
                                      </p:to>
                                    </p:set>
                                    <p:animEffect transition="in" filter="dissolve">
                                      <p:cBhvr>
                                        <p:cTn id="49" dur="500"/>
                                        <p:tgtEl>
                                          <p:spTgt spid="288815"/>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88816"/>
                                        </p:tgtEl>
                                        <p:attrNameLst>
                                          <p:attrName>style.visibility</p:attrName>
                                        </p:attrNameLst>
                                      </p:cBhvr>
                                      <p:to>
                                        <p:strVal val="visible"/>
                                      </p:to>
                                    </p:set>
                                    <p:animEffect transition="in" filter="dissolve">
                                      <p:cBhvr>
                                        <p:cTn id="52" dur="500"/>
                                        <p:tgtEl>
                                          <p:spTgt spid="288816"/>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88817"/>
                                        </p:tgtEl>
                                        <p:attrNameLst>
                                          <p:attrName>style.visibility</p:attrName>
                                        </p:attrNameLst>
                                      </p:cBhvr>
                                      <p:to>
                                        <p:strVal val="visible"/>
                                      </p:to>
                                    </p:set>
                                    <p:animEffect transition="in" filter="dissolve">
                                      <p:cBhvr>
                                        <p:cTn id="55" dur="500"/>
                                        <p:tgtEl>
                                          <p:spTgt spid="28881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88819"/>
                                        </p:tgtEl>
                                        <p:attrNameLst>
                                          <p:attrName>style.visibility</p:attrName>
                                        </p:attrNameLst>
                                      </p:cBhvr>
                                      <p:to>
                                        <p:strVal val="visible"/>
                                      </p:to>
                                    </p:set>
                                    <p:animEffect transition="in" filter="dissolve">
                                      <p:cBhvr>
                                        <p:cTn id="58" dur="500"/>
                                        <p:tgtEl>
                                          <p:spTgt spid="28881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88828"/>
                                        </p:tgtEl>
                                        <p:attrNameLst>
                                          <p:attrName>style.visibility</p:attrName>
                                        </p:attrNameLst>
                                      </p:cBhvr>
                                      <p:to>
                                        <p:strVal val="visible"/>
                                      </p:to>
                                    </p:set>
                                    <p:animEffect transition="in" filter="dissolve">
                                      <p:cBhvr>
                                        <p:cTn id="61" dur="500"/>
                                        <p:tgtEl>
                                          <p:spTgt spid="288828"/>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88785"/>
                                        </p:tgtEl>
                                        <p:attrNameLst>
                                          <p:attrName>style.visibility</p:attrName>
                                        </p:attrNameLst>
                                      </p:cBhvr>
                                      <p:to>
                                        <p:strVal val="visible"/>
                                      </p:to>
                                    </p:set>
                                    <p:animEffect transition="in" filter="dissolve">
                                      <p:cBhvr>
                                        <p:cTn id="66" dur="500"/>
                                        <p:tgtEl>
                                          <p:spTgt spid="28878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88786"/>
                                        </p:tgtEl>
                                        <p:attrNameLst>
                                          <p:attrName>style.visibility</p:attrName>
                                        </p:attrNameLst>
                                      </p:cBhvr>
                                      <p:to>
                                        <p:strVal val="visible"/>
                                      </p:to>
                                    </p:set>
                                    <p:animEffect transition="in" filter="dissolve">
                                      <p:cBhvr>
                                        <p:cTn id="69" dur="500"/>
                                        <p:tgtEl>
                                          <p:spTgt spid="28878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88787"/>
                                        </p:tgtEl>
                                        <p:attrNameLst>
                                          <p:attrName>style.visibility</p:attrName>
                                        </p:attrNameLst>
                                      </p:cBhvr>
                                      <p:to>
                                        <p:strVal val="visible"/>
                                      </p:to>
                                    </p:set>
                                    <p:animEffect transition="in" filter="dissolve">
                                      <p:cBhvr>
                                        <p:cTn id="72" dur="500"/>
                                        <p:tgtEl>
                                          <p:spTgt spid="288787"/>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8788"/>
                                        </p:tgtEl>
                                        <p:attrNameLst>
                                          <p:attrName>style.visibility</p:attrName>
                                        </p:attrNameLst>
                                      </p:cBhvr>
                                      <p:to>
                                        <p:strVal val="visible"/>
                                      </p:to>
                                    </p:set>
                                    <p:animEffect transition="in" filter="dissolve">
                                      <p:cBhvr>
                                        <p:cTn id="75" dur="500"/>
                                        <p:tgtEl>
                                          <p:spTgt spid="288788"/>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88795"/>
                                        </p:tgtEl>
                                        <p:attrNameLst>
                                          <p:attrName>style.visibility</p:attrName>
                                        </p:attrNameLst>
                                      </p:cBhvr>
                                      <p:to>
                                        <p:strVal val="visible"/>
                                      </p:to>
                                    </p:set>
                                    <p:animEffect transition="in" filter="dissolve">
                                      <p:cBhvr>
                                        <p:cTn id="78" dur="500"/>
                                        <p:tgtEl>
                                          <p:spTgt spid="28879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88796"/>
                                        </p:tgtEl>
                                        <p:attrNameLst>
                                          <p:attrName>style.visibility</p:attrName>
                                        </p:attrNameLst>
                                      </p:cBhvr>
                                      <p:to>
                                        <p:strVal val="visible"/>
                                      </p:to>
                                    </p:set>
                                    <p:animEffect transition="in" filter="dissolve">
                                      <p:cBhvr>
                                        <p:cTn id="81" dur="500"/>
                                        <p:tgtEl>
                                          <p:spTgt spid="28879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88797"/>
                                        </p:tgtEl>
                                        <p:attrNameLst>
                                          <p:attrName>style.visibility</p:attrName>
                                        </p:attrNameLst>
                                      </p:cBhvr>
                                      <p:to>
                                        <p:strVal val="visible"/>
                                      </p:to>
                                    </p:set>
                                    <p:animEffect transition="in" filter="dissolve">
                                      <p:cBhvr>
                                        <p:cTn id="84" dur="500"/>
                                        <p:tgtEl>
                                          <p:spTgt spid="28879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8820"/>
                                        </p:tgtEl>
                                        <p:attrNameLst>
                                          <p:attrName>style.visibility</p:attrName>
                                        </p:attrNameLst>
                                      </p:cBhvr>
                                      <p:to>
                                        <p:strVal val="visible"/>
                                      </p:to>
                                    </p:set>
                                    <p:animEffect transition="in" filter="dissolve">
                                      <p:cBhvr>
                                        <p:cTn id="87" dur="500"/>
                                        <p:tgtEl>
                                          <p:spTgt spid="288820"/>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barn(inVertical)">
                                      <p:cBhvr>
                                        <p:cTn id="92" dur="500"/>
                                        <p:tgtEl>
                                          <p:spTgt spid="2"/>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88821"/>
                                        </p:tgtEl>
                                        <p:attrNameLst>
                                          <p:attrName>style.visibility</p:attrName>
                                        </p:attrNameLst>
                                      </p:cBhvr>
                                      <p:to>
                                        <p:strVal val="visible"/>
                                      </p:to>
                                    </p:set>
                                    <p:animEffect transition="in" filter="dissolve">
                                      <p:cBhvr>
                                        <p:cTn id="95" dur="500"/>
                                        <p:tgtEl>
                                          <p:spTgt spid="28882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88822"/>
                                        </p:tgtEl>
                                        <p:attrNameLst>
                                          <p:attrName>style.visibility</p:attrName>
                                        </p:attrNameLst>
                                      </p:cBhvr>
                                      <p:to>
                                        <p:strVal val="visible"/>
                                      </p:to>
                                    </p:set>
                                    <p:animEffect transition="in" filter="dissolve">
                                      <p:cBhvr>
                                        <p:cTn id="98" dur="500"/>
                                        <p:tgtEl>
                                          <p:spTgt spid="28882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88823"/>
                                        </p:tgtEl>
                                        <p:attrNameLst>
                                          <p:attrName>style.visibility</p:attrName>
                                        </p:attrNameLst>
                                      </p:cBhvr>
                                      <p:to>
                                        <p:strVal val="visible"/>
                                      </p:to>
                                    </p:set>
                                    <p:animEffect transition="in" filter="dissolve">
                                      <p:cBhvr>
                                        <p:cTn id="101" dur="500"/>
                                        <p:tgtEl>
                                          <p:spTgt spid="28882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288824"/>
                                        </p:tgtEl>
                                        <p:attrNameLst>
                                          <p:attrName>style.visibility</p:attrName>
                                        </p:attrNameLst>
                                      </p:cBhvr>
                                      <p:to>
                                        <p:strVal val="visible"/>
                                      </p:to>
                                    </p:set>
                                    <p:animEffect transition="in" filter="dissolve">
                                      <p:cBhvr>
                                        <p:cTn id="104" dur="500"/>
                                        <p:tgtEl>
                                          <p:spTgt spid="28882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88825"/>
                                        </p:tgtEl>
                                        <p:attrNameLst>
                                          <p:attrName>style.visibility</p:attrName>
                                        </p:attrNameLst>
                                      </p:cBhvr>
                                      <p:to>
                                        <p:strVal val="visible"/>
                                      </p:to>
                                    </p:set>
                                    <p:animEffect transition="in" filter="dissolve">
                                      <p:cBhvr>
                                        <p:cTn id="107" dur="500"/>
                                        <p:tgtEl>
                                          <p:spTgt spid="28882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88829"/>
                                        </p:tgtEl>
                                        <p:attrNameLst>
                                          <p:attrName>style.visibility</p:attrName>
                                        </p:attrNameLst>
                                      </p:cBhvr>
                                      <p:to>
                                        <p:strVal val="visible"/>
                                      </p:to>
                                    </p:set>
                                    <p:animEffect transition="in" filter="dissolve">
                                      <p:cBhvr>
                                        <p:cTn id="110" dur="500"/>
                                        <p:tgtEl>
                                          <p:spTgt spid="288829"/>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88789"/>
                                        </p:tgtEl>
                                        <p:attrNameLst>
                                          <p:attrName>style.visibility</p:attrName>
                                        </p:attrNameLst>
                                      </p:cBhvr>
                                      <p:to>
                                        <p:strVal val="visible"/>
                                      </p:to>
                                    </p:set>
                                    <p:animEffect transition="in" filter="dissolve">
                                      <p:cBhvr>
                                        <p:cTn id="113" dur="500"/>
                                        <p:tgtEl>
                                          <p:spTgt spid="28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82" grpId="0"/>
      <p:bldP spid="288783" grpId="0"/>
      <p:bldP spid="288784" grpId="0"/>
      <p:bldP spid="288785" grpId="0" animBg="1"/>
      <p:bldP spid="288786" grpId="0" animBg="1"/>
      <p:bldP spid="288787" grpId="0"/>
      <p:bldP spid="288788" grpId="0"/>
      <p:bldP spid="288789" grpId="0"/>
      <p:bldP spid="288794" grpId="0" animBg="1"/>
      <p:bldP spid="288795" grpId="0" animBg="1"/>
      <p:bldP spid="288796" grpId="0" animBg="1"/>
      <p:bldP spid="288797" grpId="0" animBg="1"/>
      <p:bldP spid="288805" grpId="0" animBg="1"/>
      <p:bldP spid="288806" grpId="0" animBg="1"/>
      <p:bldP spid="288809" grpId="0" animBg="1"/>
      <p:bldP spid="288810" grpId="0" animBg="1"/>
      <p:bldP spid="288812" grpId="0" animBg="1"/>
      <p:bldP spid="288813" grpId="0" animBg="1"/>
      <p:bldP spid="288814" grpId="0" animBg="1"/>
      <p:bldP spid="288815" grpId="0"/>
      <p:bldP spid="288816" grpId="0" animBg="1"/>
      <p:bldP spid="288817" grpId="0" animBg="1"/>
      <p:bldP spid="288819" grpId="0" animBg="1"/>
      <p:bldP spid="288820" grpId="0" animBg="1"/>
      <p:bldP spid="288821" grpId="0" animBg="1"/>
      <p:bldP spid="288822" grpId="0" animBg="1"/>
      <p:bldP spid="288823" grpId="0"/>
      <p:bldP spid="288824" grpId="0" animBg="1"/>
      <p:bldP spid="288825" grpId="0" animBg="1"/>
      <p:bldP spid="288826" grpId="0"/>
      <p:bldP spid="288828" grpId="0"/>
      <p:bldP spid="288829" grpId="0"/>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a:t>#include&lt;stdio.h&gt;</a:t>
            </a:r>
          </a:p>
          <a:p>
            <a:pPr marL="0" indent="0">
              <a:buNone/>
            </a:pPr>
            <a:r>
              <a:rPr lang="zh-CN" altLang="en-US" sz="2200" b="1"/>
              <a:t>#define SIZE 5</a:t>
            </a:r>
          </a:p>
          <a:p>
            <a:pPr marL="0" indent="0">
              <a:buNone/>
            </a:pPr>
            <a:endParaRPr lang="zh-CN" altLang="en-US" sz="800" b="1"/>
          </a:p>
          <a:p>
            <a:pPr marL="0" indent="0">
              <a:buNone/>
            </a:pPr>
            <a:r>
              <a:rPr lang="zh-CN" altLang="en-US" sz="2200" b="1"/>
              <a:t>void modifyArray(int [],int);</a:t>
            </a:r>
            <a:r>
              <a:rPr lang="zh-CN" altLang="en-US" sz="2200" b="1">
                <a:solidFill>
                  <a:srgbClr val="FF0000"/>
                </a:solidFill>
              </a:rPr>
              <a:t>/*函数原型中数组类型的参数，[]中不必包含数组的长度*/</a:t>
            </a:r>
          </a:p>
          <a:p>
            <a:pPr marL="0" indent="0">
              <a:buNone/>
            </a:pPr>
            <a:r>
              <a:rPr lang="zh-CN" altLang="en-US" sz="2200" b="1"/>
              <a:t>void modifyElement(int);</a:t>
            </a:r>
          </a:p>
          <a:p>
            <a:pPr marL="0" indent="0">
              <a:buNone/>
            </a:pPr>
            <a:endParaRPr lang="zh-CN" altLang="en-US" sz="800" b="1"/>
          </a:p>
          <a:p>
            <a:pPr marL="0" indent="0">
              <a:buNone/>
            </a:pPr>
            <a:r>
              <a:rPr lang="zh-CN" altLang="en-US" sz="2200" b="1"/>
              <a:t>main()</a:t>
            </a:r>
          </a:p>
          <a:p>
            <a:pPr marL="0" indent="0">
              <a:buNone/>
            </a:pPr>
            <a:r>
              <a:rPr lang="zh-CN" altLang="en-US" sz="2200" b="1"/>
              <a:t>{</a:t>
            </a:r>
          </a:p>
          <a:p>
            <a:pPr marL="0" indent="0">
              <a:buNone/>
            </a:pPr>
            <a:r>
              <a:rPr lang="zh-CN" altLang="en-US" sz="2200" b="1"/>
              <a:t>    int a[SIZE]={0,1,2,3,4};</a:t>
            </a:r>
          </a:p>
          <a:p>
            <a:pPr marL="0" indent="0">
              <a:buNone/>
            </a:pPr>
            <a:r>
              <a:rPr lang="zh-CN" altLang="en-US" sz="2200" b="1"/>
              <a:t>    int i; </a:t>
            </a:r>
          </a:p>
          <a:p>
            <a:pPr marL="0" indent="0">
              <a:buNone/>
            </a:pPr>
            <a:r>
              <a:rPr lang="zh-CN" altLang="en-US" sz="800" b="1"/>
              <a:t>    </a:t>
            </a:r>
          </a:p>
          <a:p>
            <a:pPr marL="0" indent="0">
              <a:buNone/>
            </a:pPr>
            <a:r>
              <a:rPr lang="zh-CN" altLang="en-US" sz="2200" b="1"/>
              <a:t>    printf("Effects of passing entire array call by reference:\n "</a:t>
            </a:r>
          </a:p>
          <a:p>
            <a:pPr marL="0" indent="0">
              <a:buNone/>
            </a:pPr>
            <a:r>
              <a:rPr lang="zh-CN" altLang="en-US" sz="2200" b="1"/>
              <a:t>    	   "The value of the original array are :\n\n");</a:t>
            </a:r>
          </a:p>
          <a:p>
            <a:pPr marL="0" indent="0">
              <a:buNone/>
            </a:pPr>
            <a:r>
              <a:rPr lang="zh-CN" altLang="en-US" sz="2200" b="1"/>
              <a:t>    </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55</a:t>
            </a:fld>
            <a:endParaRPr lang="en-US" altLang="zh-CN"/>
          </a:p>
        </p:txBody>
      </p:sp>
      <p:sp>
        <p:nvSpPr>
          <p:cNvPr id="6349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319530"/>
            <a:ext cx="8379460" cy="4611370"/>
          </a:xfrm>
        </p:spPr>
        <p:txBody>
          <a:bodyPr/>
          <a:lstStyle/>
          <a:p>
            <a:pPr marL="0" indent="0">
              <a:buNone/>
            </a:pPr>
            <a:r>
              <a:rPr lang="zh-CN" altLang="en-US" sz="2200" b="1" dirty="0"/>
              <a:t>    for(i=0; i&lt;=SIZE-1; i++)</a:t>
            </a:r>
          </a:p>
          <a:p>
            <a:pPr marL="0" indent="0">
              <a:buNone/>
            </a:pPr>
            <a:r>
              <a:rPr lang="zh-CN" altLang="en-US" sz="2200" b="1" dirty="0"/>
              <a:t>    	     printf("%3d",a[i]);</a:t>
            </a:r>
          </a:p>
          <a:p>
            <a:pPr marL="0" indent="0">
              <a:buNone/>
            </a:pPr>
            <a:r>
              <a:rPr lang="zh-CN" altLang="en-US" sz="800" b="1" dirty="0"/>
              <a:t>    </a:t>
            </a:r>
          </a:p>
          <a:p>
            <a:pPr marL="0" indent="0">
              <a:buNone/>
            </a:pPr>
            <a:r>
              <a:rPr lang="zh-CN" altLang="en-US" sz="2200" b="1" dirty="0"/>
              <a:t>    </a:t>
            </a:r>
            <a:r>
              <a:rPr lang="zh-CN" altLang="en-US" sz="2200" b="1" dirty="0">
                <a:solidFill>
                  <a:srgbClr val="FF0000"/>
                </a:solidFill>
              </a:rPr>
              <a:t>modifyArray(a,SIZE);</a:t>
            </a:r>
            <a:r>
              <a:rPr lang="zh-CN" altLang="en-US" sz="2200" b="1" dirty="0">
                <a:solidFill>
                  <a:srgbClr val="003399"/>
                </a:solidFill>
              </a:rPr>
              <a:t>/*数组名称作为实参,以传引用方式传</a:t>
            </a:r>
          </a:p>
          <a:p>
            <a:pPr marL="0" indent="0">
              <a:buNone/>
            </a:pPr>
            <a:r>
              <a:rPr lang="en-US" altLang="zh-CN" sz="2200" b="1" dirty="0">
                <a:solidFill>
                  <a:srgbClr val="003399"/>
                </a:solidFill>
              </a:rPr>
              <a:t>	                                         </a:t>
            </a:r>
            <a:r>
              <a:rPr lang="zh-CN" altLang="en-US" sz="2200" b="1" dirty="0">
                <a:solidFill>
                  <a:srgbClr val="003399"/>
                </a:solidFill>
              </a:rPr>
              <a:t>递数组a*/ </a:t>
            </a:r>
          </a:p>
          <a:p>
            <a:pPr marL="0" indent="0">
              <a:buNone/>
            </a:pPr>
            <a:r>
              <a:rPr lang="zh-CN" altLang="en-US" sz="800" b="1" dirty="0"/>
              <a:t>    </a:t>
            </a:r>
          </a:p>
          <a:p>
            <a:pPr marL="0" indent="0">
              <a:buNone/>
            </a:pPr>
            <a:r>
              <a:rPr lang="zh-CN" altLang="en-US" sz="2200" b="1" dirty="0"/>
              <a:t>    printf("\nThe value of the modifed array are :\n");</a:t>
            </a:r>
          </a:p>
          <a:p>
            <a:pPr marL="0" indent="0">
              <a:buNone/>
            </a:pPr>
            <a:r>
              <a:rPr lang="zh-CN" altLang="en-US" sz="2200" b="1" dirty="0"/>
              <a:t>    for(i=0; i&lt;=SIZE-1; i++)</a:t>
            </a:r>
          </a:p>
          <a:p>
            <a:pPr marL="0" indent="0">
              <a:buNone/>
            </a:pPr>
            <a:r>
              <a:rPr lang="zh-CN" altLang="en-US" sz="2200" b="1" dirty="0"/>
              <a:t>    	     printf("%3d",a[i]);</a:t>
            </a:r>
          </a:p>
          <a:p>
            <a:pPr marL="0" indent="0">
              <a:buNone/>
            </a:pPr>
            <a:endParaRPr lang="zh-CN" altLang="en-US" sz="800" b="1" dirty="0"/>
          </a:p>
          <a:p>
            <a:pPr marL="0" indent="0">
              <a:buNone/>
            </a:pPr>
            <a:r>
              <a:rPr lang="zh-CN" altLang="en-US" sz="2200" b="1" dirty="0"/>
              <a:t>    printf("\n\nEffects of passing array element call by  </a:t>
            </a:r>
            <a:r>
              <a:rPr lang="en-US" altLang="zh-CN" sz="2200" b="1" dirty="0"/>
              <a:t>	</a:t>
            </a:r>
            <a:r>
              <a:rPr lang="zh-CN" altLang="en-US" sz="2200" b="1" dirty="0"/>
              <a:t>value:\n\n"  </a:t>
            </a:r>
          </a:p>
          <a:p>
            <a:pPr marL="0" indent="0">
              <a:buNone/>
            </a:pPr>
            <a:r>
              <a:rPr lang="en-US" altLang="zh-CN" sz="2200" b="1" dirty="0"/>
              <a:t>	             </a:t>
            </a:r>
            <a:r>
              <a:rPr lang="zh-CN" altLang="en-US" sz="2200" b="1" dirty="0"/>
              <a:t>  		</a:t>
            </a:r>
            <a:r>
              <a:rPr lang="en-US" altLang="zh-CN" sz="2200" b="1" dirty="0"/>
              <a:t>	</a:t>
            </a:r>
            <a:r>
              <a:rPr lang="zh-CN" altLang="en-US" sz="2200" b="1" dirty="0"/>
              <a:t>"the value of a[3] is %d \n",a[3]);</a:t>
            </a:r>
          </a:p>
          <a:p>
            <a:pPr marL="0" indent="0">
              <a:buNone/>
            </a:pPr>
            <a:r>
              <a:rPr lang="zh-CN" altLang="en-US" sz="800" b="1" dirty="0"/>
              <a:t>    		</a:t>
            </a:r>
          </a:p>
          <a:p>
            <a:pPr marL="0" indent="0">
              <a:buNone/>
            </a:pPr>
            <a:r>
              <a:rPr lang="zh-CN" altLang="en-US" sz="2200" b="1" dirty="0"/>
              <a:t>    </a:t>
            </a:r>
            <a:r>
              <a:rPr lang="zh-CN" altLang="en-US" sz="2200" b="1" dirty="0">
                <a:solidFill>
                  <a:srgbClr val="FF0000"/>
                </a:solidFill>
              </a:rPr>
              <a:t>modifyElement(a[3]);</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56</a:t>
            </a:fld>
            <a:endParaRPr lang="en-US" altLang="zh-CN"/>
          </a:p>
        </p:txBody>
      </p:sp>
      <p:sp>
        <p:nvSpPr>
          <p:cNvPr id="6349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a:t>     printf("The value of a[3] is %d",a[3]);</a:t>
            </a:r>
          </a:p>
          <a:p>
            <a:pPr marL="0" indent="0">
              <a:buNone/>
            </a:pPr>
            <a:r>
              <a:rPr lang="zh-CN" altLang="en-US" sz="2200" b="1"/>
              <a:t>     return 0;</a:t>
            </a:r>
          </a:p>
          <a:p>
            <a:pPr marL="0" indent="0">
              <a:buNone/>
            </a:pPr>
            <a:r>
              <a:rPr lang="zh-CN" altLang="en-US" sz="2200" b="1"/>
              <a:t>} </a:t>
            </a:r>
          </a:p>
          <a:p>
            <a:pPr marL="0" indent="0">
              <a:buNone/>
            </a:pPr>
            <a:endParaRPr lang="zh-CN" altLang="en-US" sz="800" b="1"/>
          </a:p>
          <a:p>
            <a:pPr marL="0" indent="0">
              <a:buNone/>
            </a:pPr>
            <a:endParaRPr lang="zh-CN" altLang="en-US" sz="2200" b="1"/>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57</a:t>
            </a:fld>
            <a:endParaRPr lang="en-US" altLang="zh-CN"/>
          </a:p>
        </p:txBody>
      </p:sp>
      <p:sp>
        <p:nvSpPr>
          <p:cNvPr id="6349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a:sym typeface="+mn-ea"/>
              </a:rPr>
              <a:t>/*数组作为函数形参，[]中不必包含数组的长度，如果包括了，编译器会将其忽略掉；  将数组传递给函数时，通常要将数组的大小传递给函数*/</a:t>
            </a:r>
            <a:endParaRPr lang="zh-CN" altLang="en-US" sz="2200" b="1"/>
          </a:p>
          <a:p>
            <a:pPr marL="0" indent="0">
              <a:buNone/>
            </a:pPr>
            <a:r>
              <a:rPr lang="zh-CN" altLang="en-US" sz="2200" b="1">
                <a:sym typeface="+mn-ea"/>
              </a:rPr>
              <a:t>void modifyArray(int b[],int size) </a:t>
            </a:r>
            <a:endParaRPr lang="zh-CN" altLang="en-US" sz="2200" b="1"/>
          </a:p>
          <a:p>
            <a:pPr marL="0" indent="0">
              <a:buNone/>
            </a:pPr>
            <a:r>
              <a:rPr lang="zh-CN" altLang="en-US" sz="2200" b="1">
                <a:sym typeface="+mn-ea"/>
              </a:rPr>
              <a:t>{</a:t>
            </a:r>
            <a:endParaRPr lang="zh-CN" altLang="en-US" sz="2200" b="1"/>
          </a:p>
          <a:p>
            <a:pPr marL="0" indent="0">
              <a:buNone/>
            </a:pPr>
            <a:r>
              <a:rPr lang="zh-CN" altLang="en-US" sz="2200" b="1">
                <a:sym typeface="+mn-ea"/>
              </a:rPr>
              <a:t>    int i;</a:t>
            </a:r>
            <a:endParaRPr lang="zh-CN" altLang="en-US" sz="2200" b="1"/>
          </a:p>
          <a:p>
            <a:pPr marL="0" indent="0">
              <a:buNone/>
            </a:pPr>
            <a:r>
              <a:rPr lang="zh-CN" altLang="en-US" sz="2200" b="1">
                <a:sym typeface="+mn-ea"/>
              </a:rPr>
              <a:t>    </a:t>
            </a:r>
            <a:endParaRPr lang="zh-CN" altLang="en-US" sz="2200" b="1"/>
          </a:p>
          <a:p>
            <a:pPr marL="0" indent="0">
              <a:buNone/>
            </a:pPr>
            <a:r>
              <a:rPr lang="zh-CN" altLang="en-US" sz="2200" b="1">
                <a:sym typeface="+mn-ea"/>
              </a:rPr>
              <a:t>    for(i=0; i&lt;=size-1; i++)</a:t>
            </a:r>
            <a:endParaRPr lang="zh-CN" altLang="en-US" sz="2200" b="1"/>
          </a:p>
          <a:p>
            <a:pPr marL="0" indent="0">
              <a:buNone/>
            </a:pPr>
            <a:r>
              <a:rPr lang="zh-CN" altLang="en-US" sz="2200" b="1">
                <a:sym typeface="+mn-ea"/>
              </a:rPr>
              <a:t>    	b[i]*=2;</a:t>
            </a:r>
            <a:endParaRPr lang="zh-CN" altLang="en-US" sz="2200" b="1"/>
          </a:p>
          <a:p>
            <a:pPr marL="0" indent="0">
              <a:buNone/>
            </a:pPr>
            <a:r>
              <a:rPr lang="zh-CN" altLang="en-US" sz="2200" b="1">
                <a:sym typeface="+mn-ea"/>
              </a:rPr>
              <a:t>}</a:t>
            </a:r>
            <a:endParaRPr lang="zh-CN" altLang="en-US" sz="2200" b="1"/>
          </a:p>
          <a:p>
            <a:pPr marL="0" indent="0">
              <a:buNone/>
            </a:pPr>
            <a:r>
              <a:rPr lang="zh-CN" altLang="en-US" sz="2200" b="1"/>
              <a:t>void modifyElement(int e)</a:t>
            </a:r>
          </a:p>
          <a:p>
            <a:pPr marL="0" indent="0">
              <a:buNone/>
            </a:pPr>
            <a:r>
              <a:rPr lang="zh-CN" altLang="en-US" sz="2200" b="1"/>
              <a:t>{</a:t>
            </a:r>
          </a:p>
          <a:p>
            <a:pPr marL="0" indent="0">
              <a:buNone/>
            </a:pPr>
            <a:r>
              <a:rPr lang="zh-CN" altLang="en-US" sz="2200" b="1"/>
              <a:t>    printf("Value in modify element is %d\n",e*=2);</a:t>
            </a:r>
          </a:p>
          <a:p>
            <a:pPr marL="0" indent="0">
              <a:buNone/>
            </a:pPr>
            <a:r>
              <a:rPr lang="zh-CN" altLang="en-US" sz="2200" b="1"/>
              <a:t>}</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58</a:t>
            </a:fld>
            <a:endParaRPr lang="en-US" altLang="zh-CN"/>
          </a:p>
        </p:txBody>
      </p:sp>
      <p:sp>
        <p:nvSpPr>
          <p:cNvPr id="5"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C9EB28A-90E1-40E7-9B17-0F3A0A83B30D}" type="slidenum">
              <a:rPr lang="zh-CN" altLang="en-US" sz="1400" smtClean="0"/>
              <a:t>59</a:t>
            </a:fld>
            <a:endParaRPr lang="en-US" altLang="zh-CN" sz="1400"/>
          </a:p>
        </p:txBody>
      </p:sp>
      <p:sp>
        <p:nvSpPr>
          <p:cNvPr id="157700" name="Text Box 4"/>
          <p:cNvSpPr txBox="1">
            <a:spLocks noChangeArrowheads="1"/>
          </p:cNvSpPr>
          <p:nvPr/>
        </p:nvSpPr>
        <p:spPr bwMode="auto">
          <a:xfrm>
            <a:off x="827088" y="1268413"/>
            <a:ext cx="7543800" cy="429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rgbClr val="003399"/>
                </a:solidFill>
              </a:rPr>
              <a:t>函数定义：</a:t>
            </a:r>
            <a:r>
              <a:rPr lang="en-US" altLang="zh-CN" sz="2400" b="1">
                <a:solidFill>
                  <a:srgbClr val="003399"/>
                </a:solidFill>
              </a:rPr>
              <a:t>void modifyArray( int b[], int size) </a:t>
            </a:r>
          </a:p>
          <a:p>
            <a:pPr eaLnBrk="1" hangingPunct="1">
              <a:spcBef>
                <a:spcPct val="50000"/>
              </a:spcBef>
              <a:buFontTx/>
              <a:buNone/>
            </a:pPr>
            <a:r>
              <a:rPr lang="en-US" altLang="zh-CN" sz="2400" b="1"/>
              <a:t>/*</a:t>
            </a:r>
            <a:r>
              <a:rPr lang="zh-CN" altLang="en-US" sz="2400" b="1"/>
              <a:t>数组作为函数形参，[]中不必包含数组的长度，如果包括了，编译器会将其忽略掉； 将数组传递给函数时，通常要将数组的大小传递给函数*/</a:t>
            </a:r>
          </a:p>
          <a:p>
            <a:pPr eaLnBrk="1" hangingPunct="1">
              <a:spcBef>
                <a:spcPct val="50000"/>
              </a:spcBef>
              <a:buFontTx/>
              <a:buNone/>
            </a:pPr>
            <a:r>
              <a:rPr lang="zh-CN" altLang="en-US" sz="2400" b="1">
                <a:solidFill>
                  <a:srgbClr val="003399"/>
                </a:solidFill>
              </a:rPr>
              <a:t>函数原型：</a:t>
            </a:r>
            <a:r>
              <a:rPr lang="en-US" altLang="zh-CN" sz="2400" b="1">
                <a:solidFill>
                  <a:srgbClr val="003399"/>
                </a:solidFill>
              </a:rPr>
              <a:t>void modifyArray( int [], int);</a:t>
            </a:r>
          </a:p>
          <a:p>
            <a:pPr eaLnBrk="1" hangingPunct="1">
              <a:spcBef>
                <a:spcPct val="50000"/>
              </a:spcBef>
              <a:buFontTx/>
              <a:buNone/>
            </a:pPr>
            <a:r>
              <a:rPr lang="zh-CN" altLang="en-US" sz="2400" b="1"/>
              <a:t>/*函数原型中数组类型的参数，[]中不必包含数组的长度*/</a:t>
            </a:r>
          </a:p>
          <a:p>
            <a:pPr eaLnBrk="1" hangingPunct="1">
              <a:spcBef>
                <a:spcPct val="50000"/>
              </a:spcBef>
              <a:buFontTx/>
              <a:buNone/>
            </a:pPr>
            <a:r>
              <a:rPr lang="zh-CN" altLang="en-US" sz="2400" b="1">
                <a:solidFill>
                  <a:srgbClr val="003399"/>
                </a:solidFill>
              </a:rPr>
              <a:t>函数调用： </a:t>
            </a:r>
            <a:r>
              <a:rPr lang="en-US" altLang="zh-CN" sz="2400" b="1">
                <a:solidFill>
                  <a:srgbClr val="003399"/>
                </a:solidFill>
              </a:rPr>
              <a:t>modifyArray( a, SIZE);</a:t>
            </a:r>
          </a:p>
          <a:p>
            <a:pPr eaLnBrk="1" hangingPunct="1">
              <a:spcBef>
                <a:spcPct val="50000"/>
              </a:spcBef>
              <a:buFontTx/>
              <a:buNone/>
            </a:pPr>
            <a:r>
              <a:rPr lang="zh-CN" altLang="en-US" sz="2400" b="1"/>
              <a:t>/*数组名称作为实参,以传引用方式传递数组</a:t>
            </a:r>
            <a:r>
              <a:rPr lang="en-US" altLang="zh-CN" sz="2400" b="1"/>
              <a:t>a*/ </a:t>
            </a:r>
            <a:endParaRPr lang="zh-CN" altLang="en-US" sz="2400" b="1"/>
          </a:p>
        </p:txBody>
      </p:sp>
      <p:sp>
        <p:nvSpPr>
          <p:cNvPr id="6349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7700">
                                            <p:txEl>
                                              <p:pRg st="3" end="3"/>
                                            </p:txEl>
                                          </p:spTgt>
                                        </p:tgtEl>
                                        <p:attrNameLst>
                                          <p:attrName>style.visibility</p:attrName>
                                        </p:attrNameLst>
                                      </p:cBhvr>
                                      <p:to>
                                        <p:strVal val="visible"/>
                                      </p:to>
                                    </p:set>
                                    <p:animEffect transition="in" filter="dissolve">
                                      <p:cBhvr>
                                        <p:cTn id="7" dur="500"/>
                                        <p:tgtEl>
                                          <p:spTgt spid="157700">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57700">
                                            <p:txEl>
                                              <p:pRg st="4" end="4"/>
                                            </p:txEl>
                                          </p:spTgt>
                                        </p:tgtEl>
                                        <p:attrNameLst>
                                          <p:attrName>style.visibility</p:attrName>
                                        </p:attrNameLst>
                                      </p:cBhvr>
                                      <p:to>
                                        <p:strVal val="visible"/>
                                      </p:to>
                                    </p:set>
                                    <p:animEffect transition="in" filter="dissolve">
                                      <p:cBhvr>
                                        <p:cTn id="10" dur="500"/>
                                        <p:tgtEl>
                                          <p:spTgt spid="157700">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7700">
                                            <p:txEl>
                                              <p:pRg st="5" end="5"/>
                                            </p:txEl>
                                          </p:spTgt>
                                        </p:tgtEl>
                                        <p:attrNameLst>
                                          <p:attrName>style.visibility</p:attrName>
                                        </p:attrNameLst>
                                      </p:cBhvr>
                                      <p:to>
                                        <p:strVal val="visible"/>
                                      </p:to>
                                    </p:set>
                                    <p:animEffect transition="in" filter="dissolve">
                                      <p:cBhvr>
                                        <p:cTn id="15" dur="500"/>
                                        <p:tgtEl>
                                          <p:spTgt spid="157700">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57700">
                                            <p:txEl>
                                              <p:pRg st="6" end="6"/>
                                            </p:txEl>
                                          </p:spTgt>
                                        </p:tgtEl>
                                        <p:attrNameLst>
                                          <p:attrName>style.visibility</p:attrName>
                                        </p:attrNameLst>
                                      </p:cBhvr>
                                      <p:to>
                                        <p:strVal val="visible"/>
                                      </p:to>
                                    </p:set>
                                    <p:animEffect transition="in" filter="dissolve">
                                      <p:cBhvr>
                                        <p:cTn id="18" dur="500"/>
                                        <p:tgtEl>
                                          <p:spTgt spid="1577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t>6</a:t>
            </a:fld>
            <a:endParaRPr lang="en-US" altLang="zh-CN" sz="140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solidFill>
                  <a:srgbClr val="FF0000"/>
                </a:solidFill>
                <a:latin typeface="微软雅黑" panose="020B0503020204020204" pitchFamily="34" charset="-122"/>
                <a:ea typeface="微软雅黑" panose="020B0503020204020204" pitchFamily="34" charset="-122"/>
              </a:rPr>
              <a:t>7</a:t>
            </a:r>
            <a:r>
              <a:rPr lang="zh-CN" altLang="en-US" b="1" dirty="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2  </a:t>
            </a:r>
            <a:r>
              <a:rPr lang="zh-CN" altLang="en-US" b="1" dirty="0">
                <a:solidFill>
                  <a:srgbClr val="FF0000"/>
                </a:solidFill>
                <a:latin typeface="微软雅黑" panose="020B0503020204020204" pitchFamily="34" charset="-122"/>
                <a:ea typeface="微软雅黑" panose="020B0503020204020204" pitchFamily="34" charset="-122"/>
              </a:rPr>
              <a:t>数组作为一种复杂数据类型</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7.3  </a:t>
            </a:r>
            <a:r>
              <a:rPr lang="zh-CN" altLang="en-US" b="1" dirty="0">
                <a:latin typeface="微软雅黑" panose="020B0503020204020204" pitchFamily="34" charset="-122"/>
                <a:ea typeface="微软雅黑" panose="020B0503020204020204" pitchFamily="34" charset="-122"/>
              </a:rPr>
              <a:t>数组的声明、操作和使用</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7.4  </a:t>
            </a:r>
            <a:r>
              <a:rPr lang="zh-CN" altLang="en-US" b="1" dirty="0">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7.5  </a:t>
            </a:r>
            <a:r>
              <a:rPr lang="zh-CN" altLang="en-US" b="1" dirty="0">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数组的应用（插入、删除、排序、查找）</a:t>
            </a:r>
          </a:p>
          <a:p>
            <a:pPr eaLnBrk="1" hangingPunct="1">
              <a:lnSpc>
                <a:spcPct val="150000"/>
              </a:lnSpc>
              <a:buFontTx/>
              <a:buNone/>
            </a:pP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a:t>提纲</a:t>
            </a:r>
          </a:p>
        </p:txBody>
      </p:sp>
    </p:spTree>
    <p:extLst>
      <p:ext uri="{BB962C8B-B14F-4D97-AF65-F5344CB8AC3E}">
        <p14:creationId xmlns:p14="http://schemas.microsoft.com/office/powerpoint/2010/main" val="1565144326"/>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6A4FE7F1-0D59-4BDD-AF6D-15F22FDA3805}" type="slidenum">
              <a:rPr lang="zh-CN" altLang="en-US" sz="1400" smtClean="0"/>
              <a:t>60</a:t>
            </a:fld>
            <a:endParaRPr lang="en-US" altLang="zh-CN" sz="1400"/>
          </a:p>
        </p:txBody>
      </p:sp>
      <p:sp>
        <p:nvSpPr>
          <p:cNvPr id="64515" name="Rectangle 2"/>
          <p:cNvSpPr>
            <a:spLocks noGrp="1" noChangeArrowheads="1"/>
          </p:cNvSpPr>
          <p:nvPr>
            <p:ph type="title"/>
          </p:nvPr>
        </p:nvSpPr>
        <p:spPr/>
        <p:txBody>
          <a:bodyPr/>
          <a:lstStyle/>
          <a:p>
            <a:pPr eaLnBrk="1" hangingPunct="1"/>
            <a:r>
              <a:rPr lang="en-US" altLang="zh-CN" b="1" dirty="0"/>
              <a:t>7.5 </a:t>
            </a:r>
            <a:r>
              <a:rPr lang="zh-CN" altLang="en-US" b="1" dirty="0"/>
              <a:t>数组作为函数参数的处理</a:t>
            </a:r>
          </a:p>
        </p:txBody>
      </p:sp>
      <p:sp>
        <p:nvSpPr>
          <p:cNvPr id="64516" name="Rectangle 3"/>
          <p:cNvSpPr>
            <a:spLocks noGrp="1" noChangeArrowheads="1"/>
          </p:cNvSpPr>
          <p:nvPr>
            <p:ph type="body" idx="1"/>
          </p:nvPr>
        </p:nvSpPr>
        <p:spPr/>
        <p:txBody>
          <a:bodyPr/>
          <a:lstStyle/>
          <a:p>
            <a:pPr eaLnBrk="1" hangingPunct="1"/>
            <a:r>
              <a:rPr lang="zh-CN" altLang="en-US" b="1"/>
              <a:t>由于数组总是通过模拟传引用的方式传递的，所以难以防范函数修改数组的值。为了限制函数对数组的修改，可以使用</a:t>
            </a:r>
            <a:r>
              <a:rPr lang="en-US" altLang="zh-CN" b="1"/>
              <a:t>const</a:t>
            </a:r>
            <a:r>
              <a:rPr lang="zh-CN" altLang="en-US" b="1"/>
              <a:t>限定符。</a:t>
            </a:r>
          </a:p>
          <a:p>
            <a:pPr marL="457200" lvl="1" indent="0" eaLnBrk="1" hangingPunct="1">
              <a:buNone/>
            </a:pPr>
            <a:r>
              <a:rPr b="1"/>
              <a:t>void tryToModifyArray(</a:t>
            </a:r>
            <a:r>
              <a:rPr b="1">
                <a:solidFill>
                  <a:srgbClr val="FF0000"/>
                </a:solidFill>
              </a:rPr>
              <a:t>const </a:t>
            </a:r>
            <a:r>
              <a:rPr b="1"/>
              <a:t>int b[],int size)</a:t>
            </a:r>
          </a:p>
          <a:p>
            <a:pPr marL="457200" lvl="1" indent="0" eaLnBrk="1" hangingPunct="1">
              <a:buNone/>
            </a:pPr>
            <a:r>
              <a:rPr b="1"/>
              <a:t>{</a:t>
            </a:r>
          </a:p>
          <a:p>
            <a:pPr marL="457200" lvl="1" indent="0" eaLnBrk="1" hangingPunct="1">
              <a:buNone/>
            </a:pPr>
            <a:r>
              <a:rPr b="1"/>
              <a:t>	    int i;</a:t>
            </a:r>
          </a:p>
          <a:p>
            <a:pPr marL="457200" lvl="1" indent="0" eaLnBrk="1" hangingPunct="1">
              <a:buNone/>
            </a:pPr>
            <a:r>
              <a:rPr b="1"/>
              <a:t>    for(i=0;i&lt;size;i++)</a:t>
            </a:r>
          </a:p>
          <a:p>
            <a:pPr marL="457200" lvl="1" indent="0" eaLnBrk="1" hangingPunct="1">
              <a:buNone/>
            </a:pPr>
            <a:r>
              <a:rPr b="1"/>
              <a:t>        b[i]=2*b[i]; </a:t>
            </a:r>
            <a:r>
              <a:rPr b="1">
                <a:solidFill>
                  <a:srgbClr val="FF0000"/>
                </a:solidFill>
              </a:rPr>
              <a:t>//编译报错 </a:t>
            </a:r>
            <a:r>
              <a:rPr lang="zh-CN" b="1">
                <a:solidFill>
                  <a:srgbClr val="FF0000"/>
                </a:solidFill>
              </a:rPr>
              <a:t>，</a:t>
            </a:r>
            <a:r>
              <a:rPr lang="en-US" altLang="zh-CN" b="1">
                <a:solidFill>
                  <a:srgbClr val="FF0000"/>
                </a:solidFill>
              </a:rPr>
              <a:t>b[i]</a:t>
            </a:r>
            <a:r>
              <a:rPr lang="zh-CN" altLang="en-US" b="1">
                <a:solidFill>
                  <a:srgbClr val="FF0000"/>
                </a:solidFill>
              </a:rPr>
              <a:t>不能修改</a:t>
            </a:r>
          </a:p>
          <a:p>
            <a:pPr marL="457200" lvl="1" indent="0" eaLnBrk="1" hangingPunct="1">
              <a:buNone/>
            </a:pPr>
            <a:r>
              <a:rPr b="1"/>
              <a:t>}</a:t>
            </a:r>
          </a:p>
          <a:p>
            <a:pPr marL="0" indent="0" eaLnBrk="1" hangingPunct="1">
              <a:buNone/>
            </a:pPr>
            <a:endParaRPr lang="zh-CN" altLang="en-US" sz="3200" b="1"/>
          </a:p>
          <a:p>
            <a:pPr eaLnBrk="1" hangingPunct="1">
              <a:buFontTx/>
              <a:buNone/>
            </a:pPr>
            <a:endParaRPr lang="zh-CN" altLang="en-US" b="1"/>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71044E7-17FB-4057-B634-9EA43694FBA4}" type="slidenum">
              <a:rPr lang="zh-CN" altLang="en-US" sz="1400" smtClean="0"/>
              <a:t>61</a:t>
            </a:fld>
            <a:endParaRPr lang="en-US" altLang="zh-CN" sz="1400"/>
          </a:p>
        </p:txBody>
      </p:sp>
      <p:sp>
        <p:nvSpPr>
          <p:cNvPr id="363523" name="Rectangle 3"/>
          <p:cNvSpPr>
            <a:spLocks noGrp="1" noChangeArrowheads="1"/>
          </p:cNvSpPr>
          <p:nvPr>
            <p:ph type="body" idx="1"/>
          </p:nvPr>
        </p:nvSpPr>
        <p:spPr/>
        <p:txBody>
          <a:bodyPr/>
          <a:lstStyle/>
          <a:p>
            <a:pPr eaLnBrk="1" hangingPunct="1">
              <a:buFontTx/>
              <a:buNone/>
            </a:pPr>
            <a:r>
              <a:rPr lang="zh-CN" altLang="en-US" b="1"/>
              <a:t>练习：设计一个函数</a:t>
            </a:r>
            <a:r>
              <a:rPr lang="en-US" altLang="zh-CN" b="1"/>
              <a:t>outputArray</a:t>
            </a:r>
            <a:r>
              <a:rPr lang="zh-CN" altLang="en-US" b="1"/>
              <a:t>，用于输出一个整数数组中的元素</a:t>
            </a:r>
            <a:endParaRPr lang="en-US" altLang="zh-CN" b="1"/>
          </a:p>
          <a:p>
            <a:pPr eaLnBrk="1" hangingPunct="1">
              <a:buFontTx/>
              <a:buNone/>
            </a:pPr>
            <a:r>
              <a:rPr lang="en-US" altLang="zh-CN" b="1"/>
              <a:t>void outputArray(</a:t>
            </a:r>
            <a:r>
              <a:rPr lang="en-US" altLang="zh-CN" b="1">
                <a:solidFill>
                  <a:srgbClr val="FF0000"/>
                </a:solidFill>
              </a:rPr>
              <a:t>const </a:t>
            </a:r>
            <a:r>
              <a:rPr lang="en-US" altLang="zh-CN" b="1"/>
              <a:t>int data[], int size)</a:t>
            </a:r>
          </a:p>
          <a:p>
            <a:pPr eaLnBrk="1" hangingPunct="1">
              <a:buFontTx/>
              <a:buNone/>
            </a:pPr>
            <a:r>
              <a:rPr lang="en-US" altLang="zh-CN" b="1"/>
              <a:t>{</a:t>
            </a:r>
          </a:p>
          <a:p>
            <a:pPr eaLnBrk="1" hangingPunct="1">
              <a:buFontTx/>
              <a:buNone/>
            </a:pPr>
            <a:r>
              <a:rPr lang="en-US" altLang="zh-CN" b="1"/>
              <a:t>   int i;</a:t>
            </a:r>
          </a:p>
          <a:p>
            <a:pPr eaLnBrk="1" hangingPunct="1">
              <a:buFontTx/>
              <a:buNone/>
            </a:pPr>
            <a:r>
              <a:rPr lang="en-US" altLang="zh-CN" b="1"/>
              <a:t>   for(i = 0;i &lt;= size-1;i++)</a:t>
            </a:r>
          </a:p>
          <a:p>
            <a:pPr eaLnBrk="1" hangingPunct="1">
              <a:buFontTx/>
              <a:buNone/>
            </a:pPr>
            <a:r>
              <a:rPr lang="en-US" altLang="zh-CN" b="1"/>
              <a:t>       printf("%d  ", data[i]);</a:t>
            </a:r>
          </a:p>
          <a:p>
            <a:pPr eaLnBrk="1" hangingPunct="1">
              <a:buFontTx/>
              <a:buNone/>
            </a:pPr>
            <a:r>
              <a:rPr lang="en-US" altLang="zh-CN" b="1"/>
              <a:t>   printf("\n");</a:t>
            </a:r>
          </a:p>
          <a:p>
            <a:pPr eaLnBrk="1" hangingPunct="1">
              <a:buFontTx/>
              <a:buNone/>
            </a:pPr>
            <a:r>
              <a:rPr lang="en-US" altLang="zh-CN" b="1"/>
              <a:t>}</a:t>
            </a:r>
            <a:endParaRPr lang="zh-CN" altLang="en-US" b="1"/>
          </a:p>
          <a:p>
            <a:pPr eaLnBrk="1" hangingPunct="1"/>
            <a:endParaRPr lang="zh-CN" altLang="en-US" b="1"/>
          </a:p>
        </p:txBody>
      </p:sp>
      <p:sp>
        <p:nvSpPr>
          <p:cNvPr id="2" name="文本框 1"/>
          <p:cNvSpPr txBox="1"/>
          <p:nvPr/>
        </p:nvSpPr>
        <p:spPr>
          <a:xfrm>
            <a:off x="5723890" y="2924810"/>
            <a:ext cx="3319145" cy="1202055"/>
          </a:xfrm>
          <a:prstGeom prst="rect">
            <a:avLst/>
          </a:prstGeom>
          <a:solidFill>
            <a:schemeClr val="accent1">
              <a:lumMod val="20000"/>
              <a:lumOff val="80000"/>
            </a:schemeClr>
          </a:solidFill>
        </p:spPr>
        <p:txBody>
          <a:bodyPr wrap="square" rtlCol="0">
            <a:spAutoFit/>
          </a:bodyPr>
          <a:lstStyle/>
          <a:p>
            <a:pPr indent="0">
              <a:buNone/>
            </a:pPr>
            <a:r>
              <a:rPr lang="zh-CN" altLang="en-US" b="1">
                <a:sym typeface="+mn-ea"/>
              </a:rPr>
              <a:t>用</a:t>
            </a:r>
            <a:r>
              <a:rPr lang="en-US" altLang="zh-CN" b="1">
                <a:sym typeface="+mn-ea"/>
              </a:rPr>
              <a:t>const</a:t>
            </a:r>
            <a:r>
              <a:rPr lang="zh-CN" altLang="en-US" b="1">
                <a:sym typeface="+mn-ea"/>
              </a:rPr>
              <a:t>做数组参数的前缀，使得在 </a:t>
            </a:r>
            <a:r>
              <a:rPr lang="en-US" altLang="zh-CN" b="1">
                <a:sym typeface="+mn-ea"/>
              </a:rPr>
              <a:t>outputArray</a:t>
            </a:r>
            <a:r>
              <a:rPr lang="zh-CN" altLang="en-US" b="1">
                <a:sym typeface="+mn-ea"/>
              </a:rPr>
              <a:t>函数中不允许对数组</a:t>
            </a:r>
            <a:r>
              <a:rPr lang="en-US" altLang="zh-CN" b="1">
                <a:sym typeface="+mn-ea"/>
              </a:rPr>
              <a:t>b</a:t>
            </a:r>
            <a:r>
              <a:rPr lang="zh-CN" altLang="en-US" b="1">
                <a:sym typeface="+mn-ea"/>
              </a:rPr>
              <a:t>的元素进行修改。</a:t>
            </a:r>
            <a:endParaRPr lang="zh-CN" altLang="en-US" dirty="0"/>
          </a:p>
        </p:txBody>
      </p:sp>
      <p:sp>
        <p:nvSpPr>
          <p:cNvPr id="64515" name="Rectangle 2"/>
          <p:cNvSpPr>
            <a:spLocks noGrp="1" noChangeArrowheads="1"/>
          </p:cNvSpPr>
          <p:nvPr>
            <p:ph type="title"/>
          </p:nvPr>
        </p:nvSpPr>
        <p:spPr/>
        <p:txBody>
          <a:bodyPr/>
          <a:lstStyle/>
          <a:p>
            <a:pPr eaLnBrk="1" hangingPunct="1"/>
            <a:r>
              <a:rPr lang="en-US" altLang="zh-CN" b="1" dirty="0"/>
              <a:t>7.5 </a:t>
            </a:r>
            <a:r>
              <a:rPr lang="zh-CN" altLang="en-US" b="1" dirty="0"/>
              <a:t>数组作为函数参数的处理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3523">
                                            <p:txEl>
                                              <p:pRg st="1" end="1"/>
                                            </p:txEl>
                                          </p:spTgt>
                                        </p:tgtEl>
                                        <p:attrNameLst>
                                          <p:attrName>style.visibility</p:attrName>
                                        </p:attrNameLst>
                                      </p:cBhvr>
                                      <p:to>
                                        <p:strVal val="visible"/>
                                      </p:to>
                                    </p:set>
                                    <p:animEffect transition="in" filter="dissolve">
                                      <p:cBhvr>
                                        <p:cTn id="7" dur="500"/>
                                        <p:tgtEl>
                                          <p:spTgt spid="36352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3523">
                                            <p:txEl>
                                              <p:pRg st="2" end="2"/>
                                            </p:txEl>
                                          </p:spTgt>
                                        </p:tgtEl>
                                        <p:attrNameLst>
                                          <p:attrName>style.visibility</p:attrName>
                                        </p:attrNameLst>
                                      </p:cBhvr>
                                      <p:to>
                                        <p:strVal val="visible"/>
                                      </p:to>
                                    </p:set>
                                    <p:animEffect transition="in" filter="dissolve">
                                      <p:cBhvr>
                                        <p:cTn id="10" dur="500"/>
                                        <p:tgtEl>
                                          <p:spTgt spid="36352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63523">
                                            <p:txEl>
                                              <p:pRg st="3" end="3"/>
                                            </p:txEl>
                                          </p:spTgt>
                                        </p:tgtEl>
                                        <p:attrNameLst>
                                          <p:attrName>style.visibility</p:attrName>
                                        </p:attrNameLst>
                                      </p:cBhvr>
                                      <p:to>
                                        <p:strVal val="visible"/>
                                      </p:to>
                                    </p:set>
                                    <p:animEffect transition="in" filter="dissolve">
                                      <p:cBhvr>
                                        <p:cTn id="13" dur="500"/>
                                        <p:tgtEl>
                                          <p:spTgt spid="36352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63523">
                                            <p:txEl>
                                              <p:pRg st="4" end="4"/>
                                            </p:txEl>
                                          </p:spTgt>
                                        </p:tgtEl>
                                        <p:attrNameLst>
                                          <p:attrName>style.visibility</p:attrName>
                                        </p:attrNameLst>
                                      </p:cBhvr>
                                      <p:to>
                                        <p:strVal val="visible"/>
                                      </p:to>
                                    </p:set>
                                    <p:animEffect transition="in" filter="dissolve">
                                      <p:cBhvr>
                                        <p:cTn id="16" dur="500"/>
                                        <p:tgtEl>
                                          <p:spTgt spid="363523">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63523">
                                            <p:txEl>
                                              <p:pRg st="5" end="5"/>
                                            </p:txEl>
                                          </p:spTgt>
                                        </p:tgtEl>
                                        <p:attrNameLst>
                                          <p:attrName>style.visibility</p:attrName>
                                        </p:attrNameLst>
                                      </p:cBhvr>
                                      <p:to>
                                        <p:strVal val="visible"/>
                                      </p:to>
                                    </p:set>
                                    <p:animEffect transition="in" filter="dissolve">
                                      <p:cBhvr>
                                        <p:cTn id="19" dur="500"/>
                                        <p:tgtEl>
                                          <p:spTgt spid="363523">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63523">
                                            <p:txEl>
                                              <p:pRg st="6" end="6"/>
                                            </p:txEl>
                                          </p:spTgt>
                                        </p:tgtEl>
                                        <p:attrNameLst>
                                          <p:attrName>style.visibility</p:attrName>
                                        </p:attrNameLst>
                                      </p:cBhvr>
                                      <p:to>
                                        <p:strVal val="visible"/>
                                      </p:to>
                                    </p:set>
                                    <p:animEffect transition="in" filter="dissolve">
                                      <p:cBhvr>
                                        <p:cTn id="22" dur="500"/>
                                        <p:tgtEl>
                                          <p:spTgt spid="363523">
                                            <p:txEl>
                                              <p:pRg st="6" end="6"/>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63523">
                                            <p:txEl>
                                              <p:pRg st="7" end="7"/>
                                            </p:txEl>
                                          </p:spTgt>
                                        </p:tgtEl>
                                        <p:attrNameLst>
                                          <p:attrName>style.visibility</p:attrName>
                                        </p:attrNameLst>
                                      </p:cBhvr>
                                      <p:to>
                                        <p:strVal val="visible"/>
                                      </p:to>
                                    </p:set>
                                    <p:animEffect transition="in" filter="dissolve">
                                      <p:cBhvr>
                                        <p:cTn id="25" dur="500"/>
                                        <p:tgtEl>
                                          <p:spTgt spid="3635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B181460C-BE3F-4C92-99D7-2B30CBBA5B50}" type="slidenum">
              <a:rPr lang="zh-CN" altLang="en-US" sz="1400" smtClean="0"/>
              <a:t>62</a:t>
            </a:fld>
            <a:endParaRPr lang="en-US" altLang="zh-CN" sz="1400"/>
          </a:p>
        </p:txBody>
      </p:sp>
      <p:sp>
        <p:nvSpPr>
          <p:cNvPr id="66563" name="Rectangle 3"/>
          <p:cNvSpPr>
            <a:spLocks noGrp="1" noChangeArrowheads="1"/>
          </p:cNvSpPr>
          <p:nvPr>
            <p:ph type="body" idx="1"/>
          </p:nvPr>
        </p:nvSpPr>
        <p:spPr>
          <a:xfrm>
            <a:off x="685800" y="1319213"/>
            <a:ext cx="8458200" cy="4611687"/>
          </a:xfrm>
        </p:spPr>
        <p:txBody>
          <a:bodyPr/>
          <a:lstStyle/>
          <a:p>
            <a:pPr eaLnBrk="1" hangingPunct="1">
              <a:lnSpc>
                <a:spcPct val="90000"/>
              </a:lnSpc>
              <a:buFontTx/>
              <a:buNone/>
            </a:pPr>
            <a:r>
              <a:rPr lang="en-US" altLang="zh-CN" sz="2400" b="1"/>
              <a:t>#define SIZE 10</a:t>
            </a:r>
          </a:p>
          <a:p>
            <a:pPr eaLnBrk="1" hangingPunct="1">
              <a:lnSpc>
                <a:spcPct val="90000"/>
              </a:lnSpc>
              <a:buFontTx/>
              <a:buNone/>
            </a:pPr>
            <a:r>
              <a:rPr lang="en-US" altLang="zh-CN" sz="2400" b="1"/>
              <a:t>void printfArray(const int a[],int size);</a:t>
            </a:r>
          </a:p>
          <a:p>
            <a:pPr eaLnBrk="1" hangingPunct="1">
              <a:lnSpc>
                <a:spcPct val="90000"/>
              </a:lnSpc>
              <a:buFontTx/>
              <a:buNone/>
            </a:pPr>
            <a:r>
              <a:rPr lang="en-US" altLang="zh-CN" sz="2400" b="1"/>
              <a:t>int main(void)</a:t>
            </a:r>
          </a:p>
          <a:p>
            <a:pPr eaLnBrk="1" hangingPunct="1">
              <a:lnSpc>
                <a:spcPct val="90000"/>
              </a:lnSpc>
              <a:buFontTx/>
              <a:buNone/>
            </a:pPr>
            <a:r>
              <a:rPr lang="en-US" altLang="zh-CN" sz="2400" b="1"/>
              <a:t>{</a:t>
            </a:r>
          </a:p>
          <a:p>
            <a:pPr eaLnBrk="1" hangingPunct="1">
              <a:lnSpc>
                <a:spcPct val="90000"/>
              </a:lnSpc>
              <a:buFontTx/>
              <a:buNone/>
            </a:pPr>
            <a:r>
              <a:rPr lang="en-US" altLang="zh-CN" sz="2400" b="1"/>
              <a:t>   int a[SIZE]={2,1,6,9,8,36,27,25,12,7};</a:t>
            </a:r>
          </a:p>
          <a:p>
            <a:pPr eaLnBrk="1" hangingPunct="1">
              <a:lnSpc>
                <a:spcPct val="90000"/>
              </a:lnSpc>
              <a:buFontTx/>
              <a:buNone/>
            </a:pPr>
            <a:r>
              <a:rPr lang="en-US" altLang="zh-CN" sz="2400" b="1"/>
              <a:t>   outputArray (a,SIZE); </a:t>
            </a:r>
            <a:r>
              <a:rPr lang="en-US" altLang="zh-CN" sz="2400" b="1">
                <a:solidFill>
                  <a:srgbClr val="003399"/>
                </a:solidFill>
              </a:rPr>
              <a:t>//</a:t>
            </a:r>
            <a:r>
              <a:rPr lang="zh-CN" altLang="en-US" sz="2400" b="1">
                <a:solidFill>
                  <a:srgbClr val="003399"/>
                </a:solidFill>
              </a:rPr>
              <a:t>输出</a:t>
            </a:r>
            <a:r>
              <a:rPr lang="en-US" altLang="zh-CN" sz="2400" b="1">
                <a:solidFill>
                  <a:srgbClr val="003399"/>
                </a:solidFill>
              </a:rPr>
              <a:t>a</a:t>
            </a:r>
            <a:r>
              <a:rPr lang="zh-CN" altLang="en-US" sz="2400" b="1">
                <a:solidFill>
                  <a:srgbClr val="003399"/>
                </a:solidFill>
              </a:rPr>
              <a:t>中的所有元素</a:t>
            </a:r>
          </a:p>
          <a:p>
            <a:pPr eaLnBrk="1" hangingPunct="1">
              <a:lnSpc>
                <a:spcPct val="90000"/>
              </a:lnSpc>
              <a:buFontTx/>
              <a:buNone/>
            </a:pPr>
            <a:r>
              <a:rPr lang="en-US" altLang="zh-CN" sz="2400" b="1"/>
              <a:t>   outputArray (&amp;a[1],SIZE-1); </a:t>
            </a:r>
            <a:r>
              <a:rPr lang="en-US" altLang="zh-CN" sz="2400" b="1">
                <a:solidFill>
                  <a:srgbClr val="003399"/>
                </a:solidFill>
              </a:rPr>
              <a:t>/*</a:t>
            </a:r>
            <a:r>
              <a:rPr lang="zh-CN" altLang="en-US" sz="2400" b="1">
                <a:solidFill>
                  <a:srgbClr val="003399"/>
                </a:solidFill>
              </a:rPr>
              <a:t>输出</a:t>
            </a:r>
            <a:r>
              <a:rPr lang="en-US" altLang="zh-CN" sz="2400" b="1">
                <a:solidFill>
                  <a:srgbClr val="003399"/>
                </a:solidFill>
              </a:rPr>
              <a:t>a</a:t>
            </a:r>
            <a:r>
              <a:rPr lang="zh-CN" altLang="en-US" sz="2400" b="1">
                <a:solidFill>
                  <a:srgbClr val="003399"/>
                </a:solidFill>
              </a:rPr>
              <a:t>中第</a:t>
            </a:r>
            <a:r>
              <a:rPr lang="en-US" altLang="zh-CN" sz="2400" b="1">
                <a:solidFill>
                  <a:srgbClr val="003399"/>
                </a:solidFill>
              </a:rPr>
              <a:t>2</a:t>
            </a:r>
            <a:r>
              <a:rPr lang="zh-CN" altLang="en-US" sz="2400" b="1">
                <a:solidFill>
                  <a:srgbClr val="003399"/>
                </a:solidFill>
              </a:rPr>
              <a:t>个元素开始						的所有元素*</a:t>
            </a:r>
            <a:r>
              <a:rPr lang="en-US" altLang="zh-CN" sz="2400" b="1">
                <a:solidFill>
                  <a:srgbClr val="003399"/>
                </a:solidFill>
              </a:rPr>
              <a:t>/</a:t>
            </a:r>
          </a:p>
          <a:p>
            <a:pPr eaLnBrk="1" hangingPunct="1">
              <a:lnSpc>
                <a:spcPct val="90000"/>
              </a:lnSpc>
              <a:buFontTx/>
              <a:buNone/>
            </a:pPr>
            <a:r>
              <a:rPr lang="en-US" altLang="zh-CN" sz="800" b="1"/>
              <a:t>   </a:t>
            </a:r>
          </a:p>
          <a:p>
            <a:pPr eaLnBrk="1" hangingPunct="1">
              <a:lnSpc>
                <a:spcPct val="90000"/>
              </a:lnSpc>
              <a:buFontTx/>
              <a:buNone/>
            </a:pPr>
            <a:r>
              <a:rPr lang="en-US" altLang="zh-CN" sz="2400" b="1"/>
              <a:t>   return 0;</a:t>
            </a:r>
          </a:p>
          <a:p>
            <a:pPr eaLnBrk="1" hangingPunct="1">
              <a:lnSpc>
                <a:spcPct val="90000"/>
              </a:lnSpc>
              <a:buFontTx/>
              <a:buNone/>
            </a:pPr>
            <a:r>
              <a:rPr lang="en-US" altLang="zh-CN" sz="2400" b="1"/>
              <a:t>}</a:t>
            </a:r>
            <a:r>
              <a:rPr lang="en-US" altLang="zh-CN" sz="2400"/>
              <a:t> </a:t>
            </a:r>
            <a:endParaRPr lang="zh-CN" altLang="en-US" sz="2400"/>
          </a:p>
        </p:txBody>
      </p:sp>
      <p:sp>
        <p:nvSpPr>
          <p:cNvPr id="64515" name="Rectangle 2"/>
          <p:cNvSpPr>
            <a:spLocks noGrp="1" noChangeArrowheads="1"/>
          </p:cNvSpPr>
          <p:nvPr>
            <p:ph type="title"/>
          </p:nvPr>
        </p:nvSpPr>
        <p:spPr/>
        <p:txBody>
          <a:bodyPr/>
          <a:lstStyle/>
          <a:p>
            <a:pPr eaLnBrk="1" hangingPunct="1"/>
            <a:r>
              <a:rPr lang="en-US" altLang="zh-CN" b="1" dirty="0"/>
              <a:t>7.5 </a:t>
            </a:r>
            <a:r>
              <a:rPr lang="zh-CN" altLang="en-US" b="1" dirty="0"/>
              <a:t>数组作为函数参数的处理</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8037781-1D5D-418E-AAA8-387530418066}" type="slidenum">
              <a:rPr lang="zh-CN" altLang="en-US" sz="1400" smtClean="0"/>
              <a:t>63</a:t>
            </a:fld>
            <a:endParaRPr lang="en-US" altLang="zh-CN" sz="1400"/>
          </a:p>
        </p:txBody>
      </p:sp>
      <p:sp>
        <p:nvSpPr>
          <p:cNvPr id="67587" name="Rectangle 3"/>
          <p:cNvSpPr>
            <a:spLocks noGrp="1" noChangeArrowheads="1"/>
          </p:cNvSpPr>
          <p:nvPr>
            <p:ph type="body" idx="1"/>
          </p:nvPr>
        </p:nvSpPr>
        <p:spPr>
          <a:xfrm>
            <a:off x="685800" y="1319213"/>
            <a:ext cx="7772400" cy="957262"/>
          </a:xfrm>
        </p:spPr>
        <p:txBody>
          <a:bodyPr/>
          <a:lstStyle/>
          <a:p>
            <a:pPr eaLnBrk="1" hangingPunct="1"/>
            <a:r>
              <a:rPr lang="zh-CN" altLang="en-US" b="1"/>
              <a:t>设计一个递归函数，用于求整型数组中各元素之和。</a:t>
            </a:r>
          </a:p>
        </p:txBody>
      </p:sp>
      <p:sp>
        <p:nvSpPr>
          <p:cNvPr id="67588" name="Rectangle 4"/>
          <p:cNvSpPr>
            <a:spLocks noGrp="1" noChangeArrowheads="1"/>
          </p:cNvSpPr>
          <p:nvPr>
            <p:ph type="title"/>
          </p:nvPr>
        </p:nvSpPr>
        <p:spPr>
          <a:noFill/>
        </p:spPr>
        <p:txBody>
          <a:bodyPr/>
          <a:lstStyle/>
          <a:p>
            <a:pPr eaLnBrk="1" hangingPunct="1"/>
            <a:r>
              <a:rPr lang="zh-CN" altLang="en-US" b="1"/>
              <a:t>数组元素求和</a:t>
            </a:r>
            <a:r>
              <a:rPr lang="en-US" altLang="zh-CN" b="1"/>
              <a:t>-</a:t>
            </a:r>
            <a:r>
              <a:rPr lang="zh-CN" altLang="en-US" b="1"/>
              <a:t>递归算法</a:t>
            </a:r>
            <a:r>
              <a:rPr lang="en-US" altLang="zh-CN" b="1"/>
              <a:t>1</a:t>
            </a:r>
          </a:p>
        </p:txBody>
      </p:sp>
      <p:sp>
        <p:nvSpPr>
          <p:cNvPr id="67589" name="Text Box 5"/>
          <p:cNvSpPr txBox="1">
            <a:spLocks noChangeArrowheads="1"/>
          </p:cNvSpPr>
          <p:nvPr/>
        </p:nvSpPr>
        <p:spPr bwMode="auto">
          <a:xfrm>
            <a:off x="971550" y="2276475"/>
            <a:ext cx="7343775"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b="1" dirty="0"/>
              <a:t>//</a:t>
            </a:r>
            <a:r>
              <a:rPr lang="zh-CN" altLang="en-US" sz="2400" b="1" dirty="0"/>
              <a:t>递归求数组元素之和</a:t>
            </a:r>
            <a:r>
              <a:rPr lang="en-US" altLang="zh-CN" sz="2400" b="1" dirty="0">
                <a:latin typeface="宋体" pitchFamily="2" charset="-122"/>
              </a:rPr>
              <a:t>—</a:t>
            </a:r>
            <a:r>
              <a:rPr lang="zh-CN" altLang="en-US" sz="2400" b="1" dirty="0"/>
              <a:t>算法</a:t>
            </a:r>
            <a:r>
              <a:rPr lang="en-US" altLang="zh-CN" sz="2400" b="1" dirty="0"/>
              <a:t>1</a:t>
            </a:r>
          </a:p>
          <a:p>
            <a:pPr eaLnBrk="1" hangingPunct="1">
              <a:buFontTx/>
              <a:buNone/>
            </a:pPr>
            <a:r>
              <a:rPr lang="en-US" altLang="zh-CN" sz="2400" b="1" dirty="0" err="1"/>
              <a:t>int</a:t>
            </a:r>
            <a:r>
              <a:rPr lang="en-US" altLang="zh-CN" sz="2400" b="1" dirty="0"/>
              <a:t> sum1(</a:t>
            </a:r>
            <a:r>
              <a:rPr lang="en-US" altLang="zh-CN" sz="2400" b="1" dirty="0" err="1"/>
              <a:t>int</a:t>
            </a:r>
            <a:r>
              <a:rPr lang="en-US" altLang="zh-CN" sz="2400" b="1" dirty="0"/>
              <a:t> a[], </a:t>
            </a:r>
            <a:r>
              <a:rPr lang="en-US" altLang="zh-CN" sz="2400" b="1" dirty="0" err="1"/>
              <a:t>int</a:t>
            </a:r>
            <a:r>
              <a:rPr lang="en-US" altLang="zh-CN" sz="2400" b="1" dirty="0"/>
              <a:t> size)</a:t>
            </a:r>
          </a:p>
          <a:p>
            <a:pPr eaLnBrk="1" hangingPunct="1">
              <a:buFontTx/>
              <a:buNone/>
            </a:pPr>
            <a:r>
              <a:rPr lang="en-US" altLang="zh-CN" sz="2400" b="1" dirty="0"/>
              <a:t>{</a:t>
            </a:r>
          </a:p>
          <a:p>
            <a:pPr eaLnBrk="1" hangingPunct="1">
              <a:buFontTx/>
              <a:buNone/>
            </a:pPr>
            <a:r>
              <a:rPr lang="en-US" altLang="zh-CN" sz="2400" b="1" dirty="0"/>
              <a:t>	if (size == 1)</a:t>
            </a:r>
          </a:p>
          <a:p>
            <a:pPr eaLnBrk="1" hangingPunct="1">
              <a:buFontTx/>
              <a:buNone/>
            </a:pPr>
            <a:r>
              <a:rPr lang="en-US" altLang="zh-CN" sz="2400" b="1" dirty="0"/>
              <a:t>        return a[0];</a:t>
            </a:r>
          </a:p>
          <a:p>
            <a:pPr eaLnBrk="1" hangingPunct="1">
              <a:buFontTx/>
              <a:buNone/>
            </a:pPr>
            <a:r>
              <a:rPr lang="en-US" altLang="zh-CN" sz="2400" b="1" dirty="0"/>
              <a:t>    else</a:t>
            </a:r>
          </a:p>
          <a:p>
            <a:pPr eaLnBrk="1" hangingPunct="1">
              <a:buFontTx/>
              <a:buNone/>
            </a:pPr>
            <a:r>
              <a:rPr lang="en-US" altLang="zh-CN" sz="2400" b="1" dirty="0"/>
              <a:t>	   return sum1(a,size-1) + a[size-1];</a:t>
            </a:r>
          </a:p>
          <a:p>
            <a:pPr eaLnBrk="1" hangingPunct="1">
              <a:buFontTx/>
              <a:buNone/>
            </a:pPr>
            <a:r>
              <a:rPr lang="en-US" altLang="zh-CN" sz="2400" b="1" dirty="0"/>
              <a:t>}</a:t>
            </a:r>
            <a:endParaRPr lang="zh-CN" alt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58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1866ABC-E3AE-4EF8-A64E-762D8E7D5D07}" type="slidenum">
              <a:rPr lang="zh-CN" altLang="en-US" sz="1400" smtClean="0"/>
              <a:t>64</a:t>
            </a:fld>
            <a:endParaRPr lang="en-US" altLang="zh-CN" sz="1400"/>
          </a:p>
        </p:txBody>
      </p:sp>
      <p:sp>
        <p:nvSpPr>
          <p:cNvPr id="68611" name="Rectangle 2"/>
          <p:cNvSpPr>
            <a:spLocks noGrp="1" noChangeArrowheads="1"/>
          </p:cNvSpPr>
          <p:nvPr>
            <p:ph type="title"/>
          </p:nvPr>
        </p:nvSpPr>
        <p:spPr/>
        <p:txBody>
          <a:bodyPr/>
          <a:lstStyle/>
          <a:p>
            <a:pPr eaLnBrk="1" hangingPunct="1"/>
            <a:r>
              <a:rPr lang="zh-CN" altLang="en-US" b="1"/>
              <a:t>数组元素求和</a:t>
            </a:r>
            <a:r>
              <a:rPr lang="en-US" altLang="zh-CN" b="1"/>
              <a:t>-</a:t>
            </a:r>
            <a:r>
              <a:rPr lang="zh-CN" altLang="en-US" b="1"/>
              <a:t>递归算法</a:t>
            </a:r>
            <a:r>
              <a:rPr lang="en-US" altLang="zh-CN" b="1"/>
              <a:t>2</a:t>
            </a:r>
          </a:p>
        </p:txBody>
      </p:sp>
      <p:sp>
        <p:nvSpPr>
          <p:cNvPr id="68612" name="Text Box 4"/>
          <p:cNvSpPr>
            <a:spLocks noGrp="1" noChangeArrowheads="1"/>
          </p:cNvSpPr>
          <p:nvPr>
            <p:ph type="body" idx="1"/>
          </p:nvPr>
        </p:nvSpPr>
        <p:spPr>
          <a:noFill/>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buFontTx/>
              <a:buNone/>
            </a:pPr>
            <a:r>
              <a:rPr lang="en-US" altLang="zh-CN" b="1" dirty="0"/>
              <a:t>//</a:t>
            </a:r>
            <a:r>
              <a:rPr lang="zh-CN" altLang="en-US" b="1" dirty="0"/>
              <a:t>递归求数组元素之和</a:t>
            </a:r>
            <a:r>
              <a:rPr lang="en-US" altLang="zh-CN" b="1" dirty="0">
                <a:latin typeface="宋体" pitchFamily="2" charset="-122"/>
              </a:rPr>
              <a:t>—</a:t>
            </a:r>
            <a:r>
              <a:rPr lang="zh-CN" altLang="en-US" b="1" dirty="0"/>
              <a:t>算法</a:t>
            </a:r>
            <a:r>
              <a:rPr lang="en-US" altLang="zh-CN" b="1" dirty="0"/>
              <a:t>2</a:t>
            </a:r>
          </a:p>
          <a:p>
            <a:pPr eaLnBrk="1" hangingPunct="1">
              <a:buFontTx/>
              <a:buNone/>
            </a:pPr>
            <a:r>
              <a:rPr lang="en-US" altLang="zh-CN" b="1" dirty="0" err="1"/>
              <a:t>int</a:t>
            </a:r>
            <a:r>
              <a:rPr lang="en-US" altLang="zh-CN" b="1" dirty="0"/>
              <a:t> sum2(</a:t>
            </a:r>
            <a:r>
              <a:rPr lang="en-US" altLang="zh-CN" b="1" dirty="0" err="1"/>
              <a:t>int</a:t>
            </a:r>
            <a:r>
              <a:rPr lang="en-US" altLang="zh-CN" b="1" dirty="0"/>
              <a:t> a[],</a:t>
            </a:r>
            <a:r>
              <a:rPr lang="en-US" altLang="zh-CN" b="1" dirty="0" err="1"/>
              <a:t>int</a:t>
            </a:r>
            <a:r>
              <a:rPr lang="en-US" altLang="zh-CN" b="1" dirty="0"/>
              <a:t> size)</a:t>
            </a:r>
          </a:p>
          <a:p>
            <a:pPr eaLnBrk="1" hangingPunct="1">
              <a:buFontTx/>
              <a:buNone/>
            </a:pPr>
            <a:r>
              <a:rPr lang="en-US" altLang="zh-CN" b="1" dirty="0"/>
              <a:t>{</a:t>
            </a:r>
          </a:p>
          <a:p>
            <a:pPr eaLnBrk="1" hangingPunct="1">
              <a:buFontTx/>
              <a:buNone/>
            </a:pPr>
            <a:r>
              <a:rPr lang="en-US" altLang="zh-CN" b="1" dirty="0"/>
              <a:t>	if (size == 1)</a:t>
            </a:r>
          </a:p>
          <a:p>
            <a:pPr eaLnBrk="1" hangingPunct="1">
              <a:buFontTx/>
              <a:buNone/>
            </a:pPr>
            <a:r>
              <a:rPr lang="en-US" altLang="zh-CN" b="1" dirty="0"/>
              <a:t>      return a[0];</a:t>
            </a:r>
          </a:p>
          <a:p>
            <a:pPr eaLnBrk="1" hangingPunct="1">
              <a:buFontTx/>
              <a:buNone/>
            </a:pPr>
            <a:r>
              <a:rPr lang="en-US" altLang="zh-CN" b="1" dirty="0"/>
              <a:t>   else</a:t>
            </a:r>
          </a:p>
          <a:p>
            <a:pPr eaLnBrk="1" hangingPunct="1">
              <a:buFontTx/>
              <a:buNone/>
            </a:pPr>
            <a:r>
              <a:rPr lang="en-US" altLang="zh-CN" b="1" dirty="0"/>
              <a:t>	   return a[0] + sum2(</a:t>
            </a:r>
            <a:r>
              <a:rPr lang="en-US" altLang="zh-CN" b="1" dirty="0">
                <a:solidFill>
                  <a:srgbClr val="FF0000"/>
                </a:solidFill>
              </a:rPr>
              <a:t>&amp;a[1]</a:t>
            </a:r>
            <a:r>
              <a:rPr lang="en-US" altLang="zh-CN" b="1" dirty="0"/>
              <a:t>,size -1 );</a:t>
            </a:r>
          </a:p>
          <a:p>
            <a:pPr eaLnBrk="1" hangingPunct="1">
              <a:buFontTx/>
              <a:buNone/>
            </a:pPr>
            <a:r>
              <a:rPr lang="en-US" altLang="zh-CN" b="1" dirty="0"/>
              <a:t>}</a:t>
            </a:r>
            <a:endParaRPr lang="zh-CN" altLang="en-US" b="1"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D7AB65F-5310-4181-B3D1-F34690AA8799}" type="slidenum">
              <a:rPr lang="zh-CN" altLang="en-US" sz="1400" smtClean="0"/>
              <a:t>65</a:t>
            </a:fld>
            <a:endParaRPr lang="en-US" altLang="zh-CN" sz="1400"/>
          </a:p>
        </p:txBody>
      </p:sp>
      <p:sp>
        <p:nvSpPr>
          <p:cNvPr id="69635" name="Rectangle 2"/>
          <p:cNvSpPr>
            <a:spLocks noGrp="1" noChangeArrowheads="1"/>
          </p:cNvSpPr>
          <p:nvPr>
            <p:ph type="title"/>
          </p:nvPr>
        </p:nvSpPr>
        <p:spPr/>
        <p:txBody>
          <a:bodyPr/>
          <a:lstStyle/>
          <a:p>
            <a:pPr eaLnBrk="1" hangingPunct="1"/>
            <a:r>
              <a:rPr lang="zh-CN" altLang="en-US" b="1"/>
              <a:t>数组元素求和</a:t>
            </a:r>
          </a:p>
        </p:txBody>
      </p:sp>
      <p:sp>
        <p:nvSpPr>
          <p:cNvPr id="69636" name="Rectangle 3"/>
          <p:cNvSpPr>
            <a:spLocks noGrp="1" noChangeArrowheads="1"/>
          </p:cNvSpPr>
          <p:nvPr>
            <p:ph type="body" idx="1"/>
          </p:nvPr>
        </p:nvSpPr>
        <p:spPr/>
        <p:txBody>
          <a:bodyPr/>
          <a:lstStyle/>
          <a:p>
            <a:pPr eaLnBrk="1" hangingPunct="1">
              <a:lnSpc>
                <a:spcPct val="90000"/>
              </a:lnSpc>
              <a:buFontTx/>
              <a:buNone/>
            </a:pPr>
            <a:r>
              <a:rPr lang="en-US" altLang="zh-CN" b="1"/>
              <a:t>#define SIZE 5</a:t>
            </a:r>
          </a:p>
          <a:p>
            <a:pPr eaLnBrk="1" hangingPunct="1">
              <a:lnSpc>
                <a:spcPct val="90000"/>
              </a:lnSpc>
              <a:buFontTx/>
              <a:buNone/>
            </a:pPr>
            <a:r>
              <a:rPr lang="en-US" altLang="zh-CN" b="1"/>
              <a:t>main()</a:t>
            </a:r>
          </a:p>
          <a:p>
            <a:pPr eaLnBrk="1" hangingPunct="1">
              <a:lnSpc>
                <a:spcPct val="90000"/>
              </a:lnSpc>
              <a:buFontTx/>
              <a:buNone/>
            </a:pPr>
            <a:r>
              <a:rPr lang="en-US" altLang="zh-CN" b="1"/>
              <a:t>{</a:t>
            </a:r>
          </a:p>
          <a:p>
            <a:pPr eaLnBrk="1" hangingPunct="1">
              <a:lnSpc>
                <a:spcPct val="90000"/>
              </a:lnSpc>
              <a:buFontTx/>
              <a:buNone/>
            </a:pPr>
            <a:r>
              <a:rPr lang="en-US" altLang="zh-CN" b="1"/>
              <a:t>	int a[SIZE ]={1,2,3,4,5};</a:t>
            </a:r>
          </a:p>
          <a:p>
            <a:pPr eaLnBrk="1" hangingPunct="1">
              <a:lnSpc>
                <a:spcPct val="90000"/>
              </a:lnSpc>
              <a:buFontTx/>
              <a:buNone/>
            </a:pPr>
            <a:endParaRPr lang="en-US" altLang="zh-CN" sz="900" b="1"/>
          </a:p>
          <a:p>
            <a:pPr eaLnBrk="1" hangingPunct="1">
              <a:lnSpc>
                <a:spcPct val="90000"/>
              </a:lnSpc>
              <a:buFontTx/>
              <a:buNone/>
            </a:pPr>
            <a:r>
              <a:rPr lang="en-US" altLang="zh-CN" b="1"/>
              <a:t>   printf("sum1=%d\n",sum1(a, SIZE ));   </a:t>
            </a:r>
          </a:p>
          <a:p>
            <a:pPr eaLnBrk="1" hangingPunct="1">
              <a:lnSpc>
                <a:spcPct val="90000"/>
              </a:lnSpc>
              <a:buFontTx/>
              <a:buNone/>
            </a:pPr>
            <a:r>
              <a:rPr lang="en-US" altLang="zh-CN" b="1"/>
              <a:t>   printf("sum1=%d\n",sum2(a, SIZE ));</a:t>
            </a:r>
          </a:p>
          <a:p>
            <a:pPr eaLnBrk="1" hangingPunct="1">
              <a:lnSpc>
                <a:spcPct val="90000"/>
              </a:lnSpc>
              <a:buFontTx/>
              <a:buNone/>
            </a:pPr>
            <a:r>
              <a:rPr lang="en-US" altLang="zh-CN" sz="900" b="1"/>
              <a:t>   </a:t>
            </a:r>
          </a:p>
          <a:p>
            <a:pPr eaLnBrk="1" hangingPunct="1">
              <a:lnSpc>
                <a:spcPct val="90000"/>
              </a:lnSpc>
              <a:buFontTx/>
              <a:buNone/>
            </a:pPr>
            <a:r>
              <a:rPr lang="en-US" altLang="zh-CN" b="1"/>
              <a:t>   system("pause");</a:t>
            </a:r>
          </a:p>
          <a:p>
            <a:pPr eaLnBrk="1" hangingPunct="1">
              <a:lnSpc>
                <a:spcPct val="90000"/>
              </a:lnSpc>
              <a:buFontTx/>
              <a:buNone/>
            </a:pPr>
            <a:r>
              <a:rPr lang="en-US" altLang="zh-CN" b="1"/>
              <a:t>   return 0;</a:t>
            </a:r>
          </a:p>
          <a:p>
            <a:pPr eaLnBrk="1" hangingPunct="1">
              <a:lnSpc>
                <a:spcPct val="90000"/>
              </a:lnSpc>
              <a:buFontTx/>
              <a:buNone/>
            </a:pPr>
            <a:r>
              <a:rPr lang="en-US" altLang="zh-CN" b="1"/>
              <a:t>}</a:t>
            </a:r>
            <a:endParaRPr lang="zh-CN" altLang="en-US" b="1"/>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D569B51-60B8-4787-8FE7-D2BC1A4E0058}" type="slidenum">
              <a:rPr lang="zh-CN" altLang="en-US" sz="1400" smtClean="0"/>
              <a:t>66</a:t>
            </a:fld>
            <a:endParaRPr lang="en-US" altLang="zh-CN" sz="1400"/>
          </a:p>
        </p:txBody>
      </p:sp>
      <p:sp>
        <p:nvSpPr>
          <p:cNvPr id="70659" name="Rectangle 10"/>
          <p:cNvSpPr>
            <a:spLocks noGrp="1" noChangeArrowheads="1"/>
          </p:cNvSpPr>
          <p:nvPr>
            <p:ph type="body" idx="1"/>
          </p:nvPr>
        </p:nvSpPr>
        <p:spPr>
          <a:noFill/>
        </p:spPr>
        <p:txBody>
          <a:bodyPr/>
          <a:lstStyle/>
          <a:p>
            <a:pPr eaLnBrk="1" hangingPunct="1"/>
            <a:r>
              <a:rPr lang="zh-CN" altLang="en-US" b="1" i="1"/>
              <a:t>请说明下述程序的功能。</a:t>
            </a:r>
            <a:r>
              <a:rPr lang="zh-CN" altLang="en-US" b="1" i="1">
                <a:hlinkClick r:id="rId2" action="ppaction://hlinkfile"/>
              </a:rPr>
              <a:t>源程序</a:t>
            </a:r>
            <a:endParaRPr lang="zh-CN" altLang="en-US" b="1" i="1"/>
          </a:p>
          <a:p>
            <a:pPr eaLnBrk="1" hangingPunct="1">
              <a:buFontTx/>
              <a:buNone/>
            </a:pPr>
            <a:r>
              <a:rPr lang="en-US" altLang="zh-CN" sz="2400" b="1"/>
              <a:t>void someFunction(int b[], int size)</a:t>
            </a:r>
          </a:p>
          <a:p>
            <a:pPr eaLnBrk="1" hangingPunct="1">
              <a:buFontTx/>
              <a:buNone/>
            </a:pPr>
            <a:r>
              <a:rPr lang="en-US" altLang="zh-CN" sz="2400" b="1"/>
              <a:t>{</a:t>
            </a:r>
          </a:p>
          <a:p>
            <a:pPr eaLnBrk="1" hangingPunct="1">
              <a:buFontTx/>
              <a:buNone/>
            </a:pPr>
            <a:r>
              <a:rPr lang="en-US" altLang="zh-CN" sz="2400" b="1"/>
              <a:t>   if(size &gt; 0){</a:t>
            </a:r>
          </a:p>
          <a:p>
            <a:pPr eaLnBrk="1" hangingPunct="1">
              <a:buFontTx/>
              <a:buNone/>
            </a:pPr>
            <a:r>
              <a:rPr lang="en-US" altLang="zh-CN" sz="2400" b="1"/>
              <a:t>	   someFunction(&amp;b[1], size-1);</a:t>
            </a:r>
          </a:p>
          <a:p>
            <a:pPr eaLnBrk="1" hangingPunct="1">
              <a:buFontTx/>
              <a:buNone/>
            </a:pPr>
            <a:r>
              <a:rPr lang="en-US" altLang="zh-CN" sz="2400" b="1"/>
              <a:t>	   printf("%4d", b[0]);</a:t>
            </a:r>
          </a:p>
          <a:p>
            <a:pPr eaLnBrk="1" hangingPunct="1">
              <a:buFontTx/>
              <a:buNone/>
            </a:pPr>
            <a:r>
              <a:rPr lang="en-US" altLang="zh-CN" sz="2400" b="1"/>
              <a:t>	} 	  		</a:t>
            </a:r>
          </a:p>
          <a:p>
            <a:pPr eaLnBrk="1" hangingPunct="1">
              <a:buFontTx/>
              <a:buNone/>
            </a:pPr>
            <a:r>
              <a:rPr lang="en-US" altLang="zh-CN" sz="2400" b="1"/>
              <a:t>}</a:t>
            </a:r>
          </a:p>
          <a:p>
            <a:pPr eaLnBrk="1" hangingPunct="1">
              <a:buFontTx/>
              <a:buNone/>
            </a:pPr>
            <a:r>
              <a:rPr lang="zh-CN" altLang="en-US" b="1"/>
              <a:t>注意：数组不能作为函数的返回值；</a:t>
            </a:r>
          </a:p>
        </p:txBody>
      </p:sp>
      <p:sp>
        <p:nvSpPr>
          <p:cNvPr id="70660" name="Rectangle 14"/>
          <p:cNvSpPr>
            <a:spLocks noGrp="1" noChangeArrowheads="1"/>
          </p:cNvSpPr>
          <p:nvPr>
            <p:ph type="title"/>
          </p:nvPr>
        </p:nvSpPr>
        <p:spPr/>
        <p:txBody>
          <a:bodyPr/>
          <a:lstStyle/>
          <a:p>
            <a:pPr eaLnBrk="1" hangingPunct="1"/>
            <a:r>
              <a:rPr lang="en-US" altLang="zh-CN" b="1" dirty="0"/>
              <a:t>7.5 </a:t>
            </a:r>
            <a:r>
              <a:rPr lang="zh-CN" altLang="en-US" b="1" dirty="0"/>
              <a:t>数组作为函数参数的处理</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t>67</a:t>
            </a:fld>
            <a:endParaRPr lang="en-US" altLang="zh-CN" sz="140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数组作为一种复杂数据类型</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7.3  </a:t>
            </a:r>
            <a:r>
              <a:rPr lang="zh-CN" altLang="en-US" b="1" dirty="0">
                <a:latin typeface="微软雅黑" panose="020B0503020204020204" pitchFamily="34" charset="-122"/>
                <a:ea typeface="微软雅黑" panose="020B0503020204020204" pitchFamily="34" charset="-122"/>
              </a:rPr>
              <a:t>数组的声明、操作和使用</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7.4  </a:t>
            </a:r>
            <a:r>
              <a:rPr lang="zh-CN" altLang="en-US" b="1" dirty="0">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7.5  </a:t>
            </a:r>
            <a:r>
              <a:rPr lang="zh-CN" altLang="en-US" b="1" dirty="0">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  </a:t>
            </a:r>
            <a:r>
              <a:rPr lang="zh-CN" altLang="en-US" b="1" dirty="0">
                <a:solidFill>
                  <a:srgbClr val="FF0000"/>
                </a:solidFill>
                <a:latin typeface="微软雅黑" panose="020B0503020204020204" pitchFamily="34" charset="-122"/>
                <a:ea typeface="微软雅黑" panose="020B0503020204020204" pitchFamily="34" charset="-122"/>
              </a:rPr>
              <a:t>数组的操作（插入、删除、排序、查找）</a:t>
            </a:r>
          </a:p>
          <a:p>
            <a:pPr eaLnBrk="1" hangingPunct="1">
              <a:lnSpc>
                <a:spcPct val="150000"/>
              </a:lnSpc>
              <a:buFontTx/>
              <a:buNone/>
            </a:pP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a:t>提纲</a:t>
            </a:r>
          </a:p>
        </p:txBody>
      </p:sp>
    </p:spTree>
    <p:extLst>
      <p:ext uri="{BB962C8B-B14F-4D97-AF65-F5344CB8AC3E}">
        <p14:creationId xmlns:p14="http://schemas.microsoft.com/office/powerpoint/2010/main" val="405485419"/>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F2CFB15-C077-48DB-BB03-4920D4416940}" type="slidenum">
              <a:rPr lang="zh-CN" altLang="en-US" sz="1400" smtClean="0"/>
              <a:t>68</a:t>
            </a:fld>
            <a:endParaRPr lang="en-US" altLang="zh-CN" sz="1400"/>
          </a:p>
        </p:txBody>
      </p:sp>
      <p:sp>
        <p:nvSpPr>
          <p:cNvPr id="72707" name="Rectangle 3"/>
          <p:cNvSpPr>
            <a:spLocks noChangeArrowheads="1"/>
          </p:cNvSpPr>
          <p:nvPr/>
        </p:nvSpPr>
        <p:spPr bwMode="auto">
          <a:xfrm>
            <a:off x="611188" y="1341438"/>
            <a:ext cx="7772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 typeface="Wingdings" pitchFamily="2" charset="2"/>
              <a:buChar char="Ø"/>
            </a:pPr>
            <a:r>
              <a:rPr lang="zh-CN" altLang="en-US" b="1" dirty="0"/>
              <a:t>线性表处理可抽象出一些基本操作，如：</a:t>
            </a:r>
          </a:p>
          <a:p>
            <a:pPr lvl="1" eaLnBrk="1" hangingPunct="1">
              <a:buFont typeface="Wingdings" pitchFamily="2" charset="2"/>
              <a:buChar char="Ø"/>
            </a:pPr>
            <a:r>
              <a:rPr lang="zh-CN" altLang="en-US" b="1" dirty="0"/>
              <a:t>增加/删除表中的元素</a:t>
            </a:r>
            <a:endParaRPr lang="en-US" altLang="zh-CN" b="1" dirty="0"/>
          </a:p>
          <a:p>
            <a:pPr lvl="1" eaLnBrk="1" hangingPunct="1">
              <a:buFont typeface="Wingdings" pitchFamily="2" charset="2"/>
              <a:buChar char="Ø"/>
            </a:pPr>
            <a:r>
              <a:rPr lang="zh-CN" altLang="en-US" b="1" dirty="0"/>
              <a:t>查找/修改表中的某个元素</a:t>
            </a:r>
          </a:p>
          <a:p>
            <a:pPr lvl="1" eaLnBrk="1" hangingPunct="1">
              <a:buFont typeface="Wingdings" pitchFamily="2" charset="2"/>
              <a:buChar char="Ø"/>
            </a:pPr>
            <a:r>
              <a:rPr lang="zh-CN" altLang="en-US" b="1" dirty="0"/>
              <a:t>输入/输出表</a:t>
            </a:r>
          </a:p>
          <a:p>
            <a:pPr lvl="1" eaLnBrk="1" hangingPunct="1">
              <a:buFont typeface="Wingdings" pitchFamily="2" charset="2"/>
              <a:buChar char="Ø"/>
            </a:pPr>
            <a:r>
              <a:rPr lang="zh-CN" altLang="en-US" b="1" dirty="0"/>
              <a:t>排序</a:t>
            </a:r>
          </a:p>
          <a:p>
            <a:pPr eaLnBrk="1" hangingPunct="1">
              <a:buFont typeface="Wingdings" pitchFamily="2" charset="2"/>
              <a:buChar char="Ø"/>
            </a:pPr>
            <a:r>
              <a:rPr lang="zh-CN" altLang="en-US" b="1" dirty="0"/>
              <a:t>一般地，线性表的程序设计采用模块化思想</a:t>
            </a:r>
            <a:r>
              <a:rPr lang="en-US" altLang="zh-CN" b="1" dirty="0"/>
              <a:t>（C</a:t>
            </a:r>
            <a:r>
              <a:rPr lang="zh-CN" altLang="en-US" b="1" dirty="0"/>
              <a:t>语言的函数），通过定义和调用模块，完成线性表的各种应用。在设计模块（函数）时，应遵循</a:t>
            </a:r>
            <a:r>
              <a:rPr lang="zh-CN" altLang="en-US" b="1" dirty="0">
                <a:latin typeface="宋体" pitchFamily="2" charset="-122"/>
              </a:rPr>
              <a:t>“</a:t>
            </a:r>
            <a:r>
              <a:rPr lang="zh-CN" altLang="en-US" b="1" dirty="0"/>
              <a:t>高内聚、低耦合</a:t>
            </a:r>
            <a:r>
              <a:rPr lang="zh-CN" altLang="en-US" b="1" dirty="0">
                <a:latin typeface="宋体" pitchFamily="2" charset="-122"/>
              </a:rPr>
              <a:t>”</a:t>
            </a:r>
            <a:r>
              <a:rPr lang="zh-CN" altLang="en-US" b="1" dirty="0"/>
              <a:t>的设计原则。</a:t>
            </a:r>
          </a:p>
          <a:p>
            <a:pPr eaLnBrk="1" hangingPunct="1">
              <a:buFont typeface="Wingdings" pitchFamily="2" charset="2"/>
              <a:buNone/>
            </a:pPr>
            <a:endParaRPr lang="zh-CN" altLang="en-US" b="1" dirty="0"/>
          </a:p>
        </p:txBody>
      </p:sp>
      <p:sp>
        <p:nvSpPr>
          <p:cNvPr id="72708"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CA9CFF5-787C-4046-A6CA-67261A9E4CD5}" type="slidenum">
              <a:rPr lang="zh-CN" altLang="en-US" sz="1400" smtClean="0"/>
              <a:t>69</a:t>
            </a:fld>
            <a:endParaRPr lang="en-US" altLang="zh-CN" sz="1400"/>
          </a:p>
        </p:txBody>
      </p:sp>
      <p:sp>
        <p:nvSpPr>
          <p:cNvPr id="73731" name="Rectangle 2"/>
          <p:cNvSpPr>
            <a:spLocks noGrp="1" noChangeArrowheads="1"/>
          </p:cNvSpPr>
          <p:nvPr>
            <p:ph type="title"/>
          </p:nvPr>
        </p:nvSpPr>
        <p:spPr/>
        <p:txBody>
          <a:bodyPr/>
          <a:lstStyle/>
          <a:p>
            <a:pPr eaLnBrk="1" hangingPunct="1"/>
            <a:r>
              <a:rPr lang="en-US" altLang="zh-CN" b="1" dirty="0"/>
              <a:t>7.6 </a:t>
            </a:r>
            <a:r>
              <a:rPr lang="zh-CN" altLang="en-US" b="1" dirty="0"/>
              <a:t>数组的操作－查找元素</a:t>
            </a:r>
          </a:p>
        </p:txBody>
      </p:sp>
      <p:sp>
        <p:nvSpPr>
          <p:cNvPr id="418819"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zh-CN" altLang="en-US" b="1"/>
              <a:t>线性表的基本操作1</a:t>
            </a:r>
            <a:r>
              <a:rPr lang="en-US" altLang="zh-CN" b="1">
                <a:latin typeface="宋体"/>
              </a:rPr>
              <a:t>—</a:t>
            </a:r>
            <a:r>
              <a:rPr lang="zh-CN" altLang="en-US" b="1" i="1">
                <a:solidFill>
                  <a:srgbClr val="003399"/>
                </a:solidFill>
                <a:effectLst>
                  <a:outerShdw blurRad="38100" dist="38100" dir="2700000" algn="tl">
                    <a:srgbClr val="C0C0C0"/>
                  </a:outerShdw>
                </a:effectLst>
              </a:rPr>
              <a:t>查找数组元素</a:t>
            </a:r>
            <a:endParaRPr lang="zh-CN" altLang="en-US" sz="2400" b="1"/>
          </a:p>
          <a:p>
            <a:pPr eaLnBrk="1" hangingPunct="1">
              <a:lnSpc>
                <a:spcPct val="90000"/>
              </a:lnSpc>
              <a:buFont typeface="Wingdings" pitchFamily="2" charset="2"/>
              <a:buNone/>
              <a:defRPr/>
            </a:pPr>
            <a:r>
              <a:rPr lang="zh-CN" altLang="en-US" sz="2400" b="1"/>
              <a:t>设计一个函数，查找某个元素在数组中的下标并返回。若存在多个符合条件的元素，则只返回第一个符合条件元素的下标。</a:t>
            </a:r>
          </a:p>
          <a:p>
            <a:pPr eaLnBrk="1" hangingPunct="1">
              <a:lnSpc>
                <a:spcPct val="90000"/>
              </a:lnSpc>
              <a:buFont typeface="Wingdings" pitchFamily="2" charset="2"/>
              <a:buNone/>
              <a:defRPr/>
            </a:pPr>
            <a:r>
              <a:rPr lang="zh-CN" altLang="en-US" sz="2400" b="1"/>
              <a:t>函数设计考虑：</a:t>
            </a:r>
          </a:p>
          <a:p>
            <a:pPr eaLnBrk="1" hangingPunct="1">
              <a:lnSpc>
                <a:spcPct val="90000"/>
              </a:lnSpc>
              <a:buFont typeface="Wingdings" pitchFamily="2" charset="2"/>
              <a:buNone/>
              <a:defRPr/>
            </a:pPr>
            <a:r>
              <a:rPr lang="zh-CN" altLang="en-US" sz="2400" b="1"/>
              <a:t>   </a:t>
            </a:r>
            <a:r>
              <a:rPr lang="zh-CN" altLang="en-US" sz="2400" b="1" i="1" u="sng">
                <a:solidFill>
                  <a:srgbClr val="003399"/>
                </a:solidFill>
                <a:effectLst>
                  <a:outerShdw blurRad="38100" dist="38100" dir="2700000" algn="tl">
                    <a:srgbClr val="C0C0C0"/>
                  </a:outerShdw>
                </a:effectLst>
              </a:rPr>
              <a:t>参数设计</a:t>
            </a:r>
            <a:r>
              <a:rPr lang="zh-CN" altLang="en-US" sz="2400" b="1">
                <a:solidFill>
                  <a:srgbClr val="003399"/>
                </a:solidFill>
                <a:effectLst>
                  <a:outerShdw blurRad="38100" dist="38100" dir="2700000" algn="tl">
                    <a:srgbClr val="C0C0C0"/>
                  </a:outerShdw>
                </a:effectLst>
              </a:rPr>
              <a:t>：</a:t>
            </a:r>
          </a:p>
          <a:p>
            <a:pPr lvl="1" eaLnBrk="1" hangingPunct="1">
              <a:lnSpc>
                <a:spcPct val="90000"/>
              </a:lnSpc>
              <a:buFont typeface="Wingdings" pitchFamily="2" charset="2"/>
              <a:buChar char="Ø"/>
              <a:defRPr/>
            </a:pPr>
            <a:r>
              <a:rPr lang="zh-CN" altLang="en-US" sz="2400" b="1"/>
              <a:t>数组名为参数传入</a:t>
            </a:r>
          </a:p>
          <a:p>
            <a:pPr lvl="1" eaLnBrk="1" hangingPunct="1">
              <a:lnSpc>
                <a:spcPct val="90000"/>
              </a:lnSpc>
              <a:buFont typeface="Wingdings" pitchFamily="2" charset="2"/>
              <a:buChar char="Ø"/>
              <a:defRPr/>
            </a:pPr>
            <a:r>
              <a:rPr lang="zh-CN" altLang="en-US" sz="2400" b="1"/>
              <a:t>查找起始位置作为参数传入；</a:t>
            </a:r>
          </a:p>
          <a:p>
            <a:pPr lvl="1" eaLnBrk="1" hangingPunct="1">
              <a:lnSpc>
                <a:spcPct val="90000"/>
              </a:lnSpc>
              <a:buFont typeface="Wingdings" pitchFamily="2" charset="2"/>
              <a:buChar char="Ø"/>
              <a:defRPr/>
            </a:pPr>
            <a:r>
              <a:rPr lang="zh-CN" altLang="en-US" sz="2400" b="1"/>
              <a:t>查找结束位置作为参数传入； </a:t>
            </a:r>
          </a:p>
          <a:p>
            <a:pPr lvl="1" eaLnBrk="1" hangingPunct="1">
              <a:lnSpc>
                <a:spcPct val="90000"/>
              </a:lnSpc>
              <a:buFont typeface="Wingdings" pitchFamily="2" charset="2"/>
              <a:buChar char="Ø"/>
              <a:defRPr/>
            </a:pPr>
            <a:r>
              <a:rPr lang="zh-CN" altLang="en-US" sz="2400" b="1"/>
              <a:t>要查找的值作为参数传入；</a:t>
            </a:r>
          </a:p>
          <a:p>
            <a:pPr lvl="1" eaLnBrk="1" hangingPunct="1">
              <a:lnSpc>
                <a:spcPct val="90000"/>
              </a:lnSpc>
              <a:buFont typeface="Wingdings" pitchFamily="2" charset="2"/>
              <a:buNone/>
              <a:defRPr/>
            </a:pPr>
            <a:r>
              <a:rPr lang="zh-CN" altLang="en-US" sz="2400" b="1" i="1" u="sng">
                <a:solidFill>
                  <a:srgbClr val="003399"/>
                </a:solidFill>
                <a:effectLst>
                  <a:outerShdw blurRad="38100" dist="38100" dir="2700000" algn="tl">
                    <a:srgbClr val="C0C0C0"/>
                  </a:outerShdw>
                </a:effectLst>
              </a:rPr>
              <a:t>返回结果</a:t>
            </a:r>
            <a:r>
              <a:rPr lang="zh-CN" altLang="en-US" sz="2400" b="1"/>
              <a:t>：若找到，则返回元素下标，否则返回</a:t>
            </a:r>
            <a:r>
              <a:rPr lang="en-US" altLang="zh-CN" sz="2400" b="1"/>
              <a:t>-1 </a:t>
            </a:r>
            <a:r>
              <a:rPr lang="zh-CN" altLang="en-US" sz="2400" b="1"/>
              <a:t>；</a:t>
            </a:r>
            <a:endParaRPr lang="en-US" altLang="zh-CN" sz="2400" b="1"/>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6AF0EB01-FD42-41FB-B464-ABF38D471C4D}" type="slidenum">
              <a:rPr lang="zh-CN" altLang="en-US" sz="1400" smtClean="0"/>
              <a:t>7</a:t>
            </a:fld>
            <a:endParaRPr lang="en-US" altLang="zh-CN" sz="1400"/>
          </a:p>
        </p:txBody>
      </p:sp>
      <p:sp>
        <p:nvSpPr>
          <p:cNvPr id="8195" name="Rectangle 2"/>
          <p:cNvSpPr>
            <a:spLocks noGrp="1" noChangeArrowheads="1"/>
          </p:cNvSpPr>
          <p:nvPr>
            <p:ph type="title"/>
          </p:nvPr>
        </p:nvSpPr>
        <p:spPr/>
        <p:txBody>
          <a:bodyPr/>
          <a:lstStyle/>
          <a:p>
            <a:pPr eaLnBrk="1" hangingPunct="1"/>
            <a:r>
              <a:rPr lang="en-US" altLang="zh-CN" b="1" dirty="0"/>
              <a:t>7</a:t>
            </a:r>
            <a:r>
              <a:rPr lang="zh-CN" altLang="en-US" b="1" dirty="0"/>
              <a:t>.</a:t>
            </a:r>
            <a:r>
              <a:rPr lang="en-US" altLang="zh-CN" b="1" dirty="0"/>
              <a:t>2  </a:t>
            </a:r>
            <a:r>
              <a:rPr lang="zh-CN" altLang="en-US" b="1" dirty="0"/>
              <a:t>数组作为一种复杂数据类型</a:t>
            </a:r>
          </a:p>
        </p:txBody>
      </p:sp>
      <p:sp>
        <p:nvSpPr>
          <p:cNvPr id="8196" name="Rectangle 3"/>
          <p:cNvSpPr>
            <a:spLocks noGrp="1" noChangeArrowheads="1"/>
          </p:cNvSpPr>
          <p:nvPr>
            <p:ph type="body" idx="1"/>
          </p:nvPr>
        </p:nvSpPr>
        <p:spPr>
          <a:xfrm>
            <a:off x="467544" y="1319213"/>
            <a:ext cx="8280920" cy="4611687"/>
          </a:xfrm>
        </p:spPr>
        <p:txBody>
          <a:bodyPr/>
          <a:lstStyle/>
          <a:p>
            <a:pPr algn="just" eaLnBrk="1" hangingPunct="1"/>
            <a:r>
              <a:rPr lang="zh-CN" altLang="en-US" b="1" dirty="0"/>
              <a:t>引入数组是为了增强对复杂数据的</a:t>
            </a:r>
            <a:r>
              <a:rPr lang="zh-CN" altLang="en-US" b="1" dirty="0">
                <a:solidFill>
                  <a:srgbClr val="FF0000"/>
                </a:solidFill>
                <a:latin typeface="微软雅黑" panose="020B0503020204020204" pitchFamily="34" charset="-122"/>
                <a:ea typeface="微软雅黑" panose="020B0503020204020204" pitchFamily="34" charset="-122"/>
              </a:rPr>
              <a:t>抽象和表达能力、存储能力、操作能力</a:t>
            </a:r>
            <a:r>
              <a:rPr lang="zh-CN" altLang="en-US" b="1" dirty="0"/>
              <a:t>。比如某个班学生的成绩、候选人的计票、每天的温度等。</a:t>
            </a:r>
          </a:p>
          <a:p>
            <a:pPr eaLnBrk="1" hangingPunct="1">
              <a:lnSpc>
                <a:spcPct val="90000"/>
              </a:lnSpc>
              <a:buFontTx/>
              <a:buNone/>
            </a:pPr>
            <a:endParaRPr lang="zh-CN" altLang="en-US" b="1" dirty="0"/>
          </a:p>
          <a:p>
            <a:pPr eaLnBrk="1" hangingPunct="1">
              <a:lnSpc>
                <a:spcPct val="90000"/>
              </a:lnSpc>
            </a:pPr>
            <a:r>
              <a:rPr lang="zh-CN" altLang="en-US" b="1" dirty="0"/>
              <a:t>数组是一种基于简单数据类型构造而成的复杂数据类型，因此需要了解：</a:t>
            </a:r>
          </a:p>
          <a:p>
            <a:pPr eaLnBrk="1" hangingPunct="1">
              <a:lnSpc>
                <a:spcPct val="90000"/>
              </a:lnSpc>
              <a:buFont typeface="Wingdings" pitchFamily="2" charset="2"/>
              <a:buChar char="Ø"/>
            </a:pPr>
            <a:r>
              <a:rPr lang="zh-CN" altLang="en-US" b="1" dirty="0"/>
              <a:t>数组的逻辑结构</a:t>
            </a:r>
            <a:r>
              <a:rPr lang="en-US" altLang="zh-CN" b="1" dirty="0"/>
              <a:t>(</a:t>
            </a:r>
            <a:r>
              <a:rPr lang="zh-CN" altLang="en-US" b="1" dirty="0"/>
              <a:t>数组的表达对象，数据的抽象</a:t>
            </a:r>
            <a:r>
              <a:rPr lang="en-US" altLang="zh-CN" b="1" dirty="0"/>
              <a:t>)</a:t>
            </a:r>
            <a:endParaRPr lang="zh-CN" altLang="en-US" b="1" dirty="0"/>
          </a:p>
          <a:p>
            <a:pPr eaLnBrk="1" hangingPunct="1">
              <a:buFont typeface="Wingdings" pitchFamily="2" charset="2"/>
              <a:buChar char="Ø"/>
            </a:pPr>
            <a:r>
              <a:rPr lang="zh-CN" altLang="en-US" b="1" dirty="0"/>
              <a:t>数组的存储结构</a:t>
            </a:r>
            <a:r>
              <a:rPr lang="en-US" altLang="zh-CN" b="1" dirty="0"/>
              <a:t>(</a:t>
            </a:r>
            <a:r>
              <a:rPr lang="zh-CN" altLang="en-US" b="1" dirty="0"/>
              <a:t>内存中如何存储</a:t>
            </a:r>
            <a:r>
              <a:rPr lang="en-US" altLang="zh-CN" b="1" dirty="0"/>
              <a:t>)</a:t>
            </a:r>
            <a:endParaRPr lang="zh-CN" altLang="en-US" b="1" dirty="0"/>
          </a:p>
          <a:p>
            <a:pPr eaLnBrk="1" hangingPunct="1">
              <a:buFont typeface="Wingdings" pitchFamily="2" charset="2"/>
              <a:buChar char="Ø"/>
            </a:pPr>
            <a:r>
              <a:rPr lang="zh-CN" altLang="en-US" b="1" dirty="0"/>
              <a:t>数组的基本操作</a:t>
            </a:r>
          </a:p>
          <a:p>
            <a:pPr eaLnBrk="1" hangingPunct="1"/>
            <a:endParaRPr lang="zh-CN" altLang="en-US" b="1" dirty="0"/>
          </a:p>
          <a:p>
            <a:pPr eaLnBrk="1" hangingPunct="1"/>
            <a:endParaRPr lang="zh-CN" altLang="en-US" b="1"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B4F2914-5614-4D5C-9DFB-59ABE98A9FF2}" type="slidenum">
              <a:rPr lang="zh-CN" altLang="en-US" sz="1400" smtClean="0"/>
              <a:t>70</a:t>
            </a:fld>
            <a:endParaRPr lang="en-US" altLang="zh-CN" sz="1400"/>
          </a:p>
        </p:txBody>
      </p:sp>
      <p:sp>
        <p:nvSpPr>
          <p:cNvPr id="74755" name="Rectangle 2"/>
          <p:cNvSpPr>
            <a:spLocks noGrp="1" noChangeArrowheads="1"/>
          </p:cNvSpPr>
          <p:nvPr>
            <p:ph type="title"/>
          </p:nvPr>
        </p:nvSpPr>
        <p:spPr/>
        <p:txBody>
          <a:bodyPr/>
          <a:lstStyle/>
          <a:p>
            <a:pPr eaLnBrk="1" hangingPunct="1"/>
            <a:r>
              <a:rPr lang="en-US" altLang="zh-CN" b="1" dirty="0"/>
              <a:t>7.6 </a:t>
            </a:r>
            <a:r>
              <a:rPr lang="zh-CN" altLang="en-US" b="1" dirty="0"/>
              <a:t>数组的操作－查找元素</a:t>
            </a:r>
          </a:p>
        </p:txBody>
      </p:sp>
      <p:sp>
        <p:nvSpPr>
          <p:cNvPr id="322563" name="Rectangle 3"/>
          <p:cNvSpPr>
            <a:spLocks noGrp="1" noChangeArrowheads="1"/>
          </p:cNvSpPr>
          <p:nvPr>
            <p:ph type="body" idx="1"/>
          </p:nvPr>
        </p:nvSpPr>
        <p:spPr>
          <a:xfrm>
            <a:off x="323850" y="1341438"/>
            <a:ext cx="7772400" cy="4611687"/>
          </a:xfrm>
        </p:spPr>
        <p:txBody>
          <a:bodyPr/>
          <a:lstStyle/>
          <a:p>
            <a:pPr eaLnBrk="1" hangingPunct="1">
              <a:lnSpc>
                <a:spcPct val="90000"/>
              </a:lnSpc>
              <a:buFontTx/>
              <a:buNone/>
            </a:pPr>
            <a:r>
              <a:rPr lang="en-US" altLang="zh-CN" sz="2000" b="1" dirty="0"/>
              <a:t>/* </a:t>
            </a:r>
            <a:r>
              <a:rPr lang="zh-CN" altLang="en-US" sz="2000" b="1" dirty="0"/>
              <a:t>函数功能：在数组的</a:t>
            </a:r>
            <a:r>
              <a:rPr lang="en-US" altLang="zh-CN" sz="2000" b="1" dirty="0"/>
              <a:t>data[</a:t>
            </a:r>
            <a:r>
              <a:rPr lang="en-US" altLang="zh-CN" sz="2000" b="1" dirty="0" err="1"/>
              <a:t>startLoc</a:t>
            </a:r>
            <a:r>
              <a:rPr lang="en-US" altLang="zh-CN" sz="2000" b="1" dirty="0"/>
              <a:t>]~data[</a:t>
            </a:r>
            <a:r>
              <a:rPr lang="en-US" altLang="zh-CN" sz="2000" b="1" dirty="0" err="1"/>
              <a:t>endLoc</a:t>
            </a:r>
            <a:r>
              <a:rPr lang="en-US" altLang="zh-CN" sz="2000" b="1" dirty="0"/>
              <a:t>]</a:t>
            </a:r>
            <a:r>
              <a:rPr lang="zh-CN" altLang="en-US" sz="2000" b="1" dirty="0"/>
              <a:t>这段数组元素中查找某个元素 ，如果找到则返回该元素的下标，否则返回</a:t>
            </a:r>
            <a:r>
              <a:rPr lang="en-US" altLang="zh-CN" sz="2000" b="1" dirty="0"/>
              <a:t>-1</a:t>
            </a:r>
            <a:r>
              <a:rPr lang="zh-CN" altLang="en-US" sz="2000" b="1" dirty="0"/>
              <a:t>。*</a:t>
            </a:r>
            <a:r>
              <a:rPr lang="en-US" altLang="zh-CN" sz="2000" b="1" dirty="0"/>
              <a:t>/ </a:t>
            </a:r>
          </a:p>
          <a:p>
            <a:pPr eaLnBrk="1" hangingPunct="1">
              <a:lnSpc>
                <a:spcPct val="90000"/>
              </a:lnSpc>
              <a:buFontTx/>
              <a:buNone/>
            </a:pPr>
            <a:r>
              <a:rPr lang="en-US" altLang="zh-CN" sz="2000" b="1" dirty="0" err="1"/>
              <a:t>int</a:t>
            </a:r>
            <a:r>
              <a:rPr lang="en-US" altLang="zh-CN" sz="2000" b="1" dirty="0"/>
              <a:t> </a:t>
            </a:r>
            <a:r>
              <a:rPr lang="en-US" altLang="zh-CN" sz="2000" b="1" dirty="0" err="1"/>
              <a:t>findElement</a:t>
            </a:r>
            <a:r>
              <a:rPr lang="en-US" altLang="zh-CN" sz="2000" b="1" dirty="0"/>
              <a:t>(</a:t>
            </a:r>
            <a:r>
              <a:rPr lang="en-US" altLang="zh-CN" sz="2000" b="1" dirty="0" err="1"/>
              <a:t>const</a:t>
            </a:r>
            <a:r>
              <a:rPr lang="en-US" altLang="zh-CN" sz="2000" b="1" dirty="0"/>
              <a:t> </a:t>
            </a:r>
            <a:r>
              <a:rPr lang="en-US" altLang="zh-CN" sz="2000" b="1" dirty="0" err="1"/>
              <a:t>int</a:t>
            </a:r>
            <a:r>
              <a:rPr lang="en-US" altLang="zh-CN" sz="2000" b="1" dirty="0"/>
              <a:t> data[],</a:t>
            </a:r>
            <a:r>
              <a:rPr lang="en-US" altLang="zh-CN" sz="2000" b="1" dirty="0" err="1"/>
              <a:t>int</a:t>
            </a:r>
            <a:r>
              <a:rPr lang="en-US" altLang="zh-CN" sz="2000" b="1" dirty="0"/>
              <a:t> </a:t>
            </a:r>
            <a:r>
              <a:rPr lang="en-US" altLang="zh-CN" sz="2000" b="1" dirty="0" err="1"/>
              <a:t>startLoc</a:t>
            </a:r>
            <a:r>
              <a:rPr lang="en-US" altLang="zh-CN" sz="2000" b="1" dirty="0"/>
              <a:t>, </a:t>
            </a:r>
            <a:r>
              <a:rPr lang="en-US" altLang="zh-CN" sz="2000" b="1" dirty="0" err="1"/>
              <a:t>int</a:t>
            </a:r>
            <a:r>
              <a:rPr lang="en-US" altLang="zh-CN" sz="2000" b="1" dirty="0"/>
              <a:t> </a:t>
            </a:r>
            <a:r>
              <a:rPr lang="en-US" altLang="zh-CN" sz="2000" b="1" dirty="0" err="1"/>
              <a:t>endLoc</a:t>
            </a:r>
            <a:r>
              <a:rPr lang="en-US" altLang="zh-CN" sz="2000" b="1" dirty="0"/>
              <a:t>, </a:t>
            </a:r>
            <a:r>
              <a:rPr lang="en-US" altLang="zh-CN" sz="2000" b="1" dirty="0" err="1"/>
              <a:t>int</a:t>
            </a:r>
            <a:r>
              <a:rPr lang="en-US" altLang="zh-CN" sz="2000" b="1" dirty="0"/>
              <a:t> element)</a:t>
            </a:r>
          </a:p>
          <a:p>
            <a:pPr eaLnBrk="1" hangingPunct="1">
              <a:lnSpc>
                <a:spcPct val="90000"/>
              </a:lnSpc>
              <a:buFontTx/>
              <a:buNone/>
            </a:pPr>
            <a:r>
              <a:rPr lang="en-US" altLang="zh-CN" sz="2000" b="1" dirty="0"/>
              <a:t>{</a:t>
            </a:r>
          </a:p>
          <a:p>
            <a:pPr eaLnBrk="1" hangingPunct="1">
              <a:lnSpc>
                <a:spcPct val="90000"/>
              </a:lnSpc>
              <a:buFontTx/>
              <a:buNone/>
            </a:pPr>
            <a:r>
              <a:rPr lang="en-US" altLang="zh-CN" sz="2000" b="1" dirty="0"/>
              <a:t>    </a:t>
            </a:r>
            <a:r>
              <a:rPr lang="en-US" altLang="zh-CN" sz="2000" b="1" dirty="0" err="1"/>
              <a:t>int</a:t>
            </a:r>
            <a:r>
              <a:rPr lang="en-US" altLang="zh-CN" sz="2000" b="1" dirty="0"/>
              <a:t> </a:t>
            </a:r>
            <a:r>
              <a:rPr lang="en-US" altLang="zh-CN" sz="2000" b="1" dirty="0" err="1"/>
              <a:t>i</a:t>
            </a:r>
            <a:r>
              <a:rPr lang="zh-CN" altLang="en-US" sz="2000" b="1" dirty="0"/>
              <a:t>；</a:t>
            </a:r>
          </a:p>
          <a:p>
            <a:pPr eaLnBrk="1" hangingPunct="1">
              <a:lnSpc>
                <a:spcPct val="90000"/>
              </a:lnSpc>
              <a:buFontTx/>
              <a:buNone/>
            </a:pPr>
            <a:r>
              <a:rPr lang="en-US" altLang="zh-CN" sz="2000" b="1" dirty="0"/>
              <a:t>    </a:t>
            </a:r>
            <a:r>
              <a:rPr lang="en-US" altLang="zh-CN" sz="2000" b="1" dirty="0" err="1"/>
              <a:t>i</a:t>
            </a:r>
            <a:r>
              <a:rPr lang="en-US" altLang="zh-CN" sz="2000" b="1" dirty="0"/>
              <a:t> = </a:t>
            </a:r>
            <a:r>
              <a:rPr lang="en-US" altLang="zh-CN" sz="2000" b="1" dirty="0" err="1"/>
              <a:t>startLoc</a:t>
            </a:r>
            <a:r>
              <a:rPr lang="en-US" altLang="zh-CN" sz="2000" b="1" dirty="0"/>
              <a:t>;</a:t>
            </a:r>
          </a:p>
          <a:p>
            <a:pPr eaLnBrk="1" hangingPunct="1">
              <a:lnSpc>
                <a:spcPct val="90000"/>
              </a:lnSpc>
              <a:buFontTx/>
              <a:buNone/>
            </a:pPr>
            <a:r>
              <a:rPr lang="en-US" altLang="zh-CN" sz="800" b="1" dirty="0"/>
              <a:t>    </a:t>
            </a:r>
          </a:p>
          <a:p>
            <a:pPr eaLnBrk="1" hangingPunct="1">
              <a:lnSpc>
                <a:spcPct val="90000"/>
              </a:lnSpc>
              <a:buFontTx/>
              <a:buNone/>
            </a:pPr>
            <a:r>
              <a:rPr lang="en-US" altLang="zh-CN" sz="2000" b="1" dirty="0"/>
              <a:t>    while ( </a:t>
            </a:r>
            <a:r>
              <a:rPr lang="en-US" altLang="zh-CN" sz="2000" b="1" dirty="0" err="1"/>
              <a:t>i</a:t>
            </a:r>
            <a:r>
              <a:rPr lang="en-US" altLang="zh-CN" sz="2000" b="1" dirty="0"/>
              <a:t>  &lt;= </a:t>
            </a:r>
            <a:r>
              <a:rPr lang="en-US" altLang="zh-CN" sz="2000" b="1" dirty="0" err="1"/>
              <a:t>endLoc</a:t>
            </a:r>
            <a:r>
              <a:rPr lang="en-US" altLang="zh-CN" sz="2000" b="1" dirty="0"/>
              <a:t> &amp;&amp; data[</a:t>
            </a:r>
            <a:r>
              <a:rPr lang="en-US" altLang="zh-CN" sz="2000" b="1" dirty="0" err="1"/>
              <a:t>i</a:t>
            </a:r>
            <a:r>
              <a:rPr lang="en-US" altLang="zh-CN" sz="2000" b="1" dirty="0"/>
              <a:t>]  != element)</a:t>
            </a:r>
          </a:p>
          <a:p>
            <a:pPr eaLnBrk="1" hangingPunct="1">
              <a:lnSpc>
                <a:spcPct val="90000"/>
              </a:lnSpc>
              <a:buFontTx/>
              <a:buNone/>
            </a:pPr>
            <a:r>
              <a:rPr lang="en-US" altLang="zh-CN" sz="2000" b="1" dirty="0"/>
              <a:t>          </a:t>
            </a:r>
            <a:r>
              <a:rPr lang="en-US" altLang="zh-CN" sz="2000" b="1" dirty="0" err="1"/>
              <a:t>i</a:t>
            </a:r>
            <a:r>
              <a:rPr lang="en-US" altLang="zh-CN" sz="2000" b="1" dirty="0"/>
              <a:t>++;</a:t>
            </a:r>
          </a:p>
          <a:p>
            <a:pPr eaLnBrk="1" hangingPunct="1">
              <a:lnSpc>
                <a:spcPct val="90000"/>
              </a:lnSpc>
              <a:buFontTx/>
              <a:buNone/>
            </a:pPr>
            <a:r>
              <a:rPr lang="en-US" altLang="zh-CN" sz="800" b="1" dirty="0"/>
              <a:t>        </a:t>
            </a:r>
          </a:p>
          <a:p>
            <a:pPr eaLnBrk="1" hangingPunct="1">
              <a:lnSpc>
                <a:spcPct val="90000"/>
              </a:lnSpc>
              <a:buFontTx/>
              <a:buNone/>
            </a:pPr>
            <a:r>
              <a:rPr lang="en-US" altLang="zh-CN" sz="2000" b="1" dirty="0"/>
              <a:t>    if ( </a:t>
            </a:r>
            <a:r>
              <a:rPr lang="en-US" altLang="zh-CN" sz="2000" b="1" dirty="0" err="1"/>
              <a:t>i</a:t>
            </a:r>
            <a:r>
              <a:rPr lang="en-US" altLang="zh-CN" sz="2000" b="1" dirty="0"/>
              <a:t> &lt;= </a:t>
            </a:r>
            <a:r>
              <a:rPr lang="en-US" altLang="zh-CN" sz="2000" b="1" dirty="0" err="1"/>
              <a:t>endLoc</a:t>
            </a:r>
            <a:r>
              <a:rPr lang="en-US" altLang="zh-CN" sz="2000" b="1" dirty="0"/>
              <a:t>)/*</a:t>
            </a:r>
            <a:r>
              <a:rPr lang="zh-CN" altLang="en-US" sz="2000" b="1" dirty="0"/>
              <a:t>若找到，思考：能否写成</a:t>
            </a:r>
            <a:r>
              <a:rPr lang="en-US" altLang="zh-CN" sz="2000" b="1" dirty="0"/>
              <a:t>if(data[</a:t>
            </a:r>
            <a:r>
              <a:rPr lang="en-US" altLang="zh-CN" sz="2000" b="1" dirty="0" err="1"/>
              <a:t>i</a:t>
            </a:r>
            <a:r>
              <a:rPr lang="en-US" altLang="zh-CN" sz="2000" b="1" dirty="0"/>
              <a:t>]==element)?</a:t>
            </a:r>
            <a:r>
              <a:rPr lang="zh-CN" altLang="en-US" sz="2000" b="1" dirty="0"/>
              <a:t> *</a:t>
            </a:r>
            <a:r>
              <a:rPr lang="en-US" altLang="zh-CN" sz="2000" b="1" dirty="0"/>
              <a:t>/</a:t>
            </a:r>
          </a:p>
          <a:p>
            <a:pPr eaLnBrk="1" hangingPunct="1">
              <a:lnSpc>
                <a:spcPct val="90000"/>
              </a:lnSpc>
              <a:buFontTx/>
              <a:buNone/>
            </a:pPr>
            <a:r>
              <a:rPr lang="en-US" altLang="zh-CN" sz="2000" b="1" dirty="0"/>
              <a:t>         return </a:t>
            </a:r>
            <a:r>
              <a:rPr lang="en-US" altLang="zh-CN" sz="2000" b="1" dirty="0" err="1"/>
              <a:t>i</a:t>
            </a:r>
            <a:r>
              <a:rPr lang="en-US" altLang="zh-CN" sz="2000" b="1" dirty="0"/>
              <a:t>;</a:t>
            </a:r>
          </a:p>
          <a:p>
            <a:pPr eaLnBrk="1" hangingPunct="1">
              <a:lnSpc>
                <a:spcPct val="90000"/>
              </a:lnSpc>
              <a:buFontTx/>
              <a:buNone/>
            </a:pPr>
            <a:r>
              <a:rPr lang="en-US" altLang="zh-CN" sz="2000" b="1" dirty="0"/>
              <a:t>    else </a:t>
            </a:r>
          </a:p>
          <a:p>
            <a:pPr eaLnBrk="1" hangingPunct="1">
              <a:lnSpc>
                <a:spcPct val="90000"/>
              </a:lnSpc>
              <a:buFontTx/>
              <a:buNone/>
            </a:pPr>
            <a:r>
              <a:rPr lang="en-US" altLang="zh-CN" sz="2000" b="1" dirty="0"/>
              <a:t>         return -1;</a:t>
            </a:r>
          </a:p>
          <a:p>
            <a:pPr eaLnBrk="1" hangingPunct="1">
              <a:lnSpc>
                <a:spcPct val="90000"/>
              </a:lnSpc>
              <a:buFontTx/>
              <a:buNone/>
            </a:pPr>
            <a:r>
              <a:rPr lang="en-US" altLang="zh-CN" sz="2000" b="1" dirty="0"/>
              <a:t>}</a:t>
            </a:r>
            <a:endParaRPr lang="zh-CN" altLang="en-US" sz="2000" b="1" dirty="0"/>
          </a:p>
        </p:txBody>
      </p:sp>
      <p:grpSp>
        <p:nvGrpSpPr>
          <p:cNvPr id="322565" name="Group 5"/>
          <p:cNvGrpSpPr/>
          <p:nvPr/>
        </p:nvGrpSpPr>
        <p:grpSpPr bwMode="auto">
          <a:xfrm>
            <a:off x="5543550" y="2420938"/>
            <a:ext cx="3600450" cy="1728787"/>
            <a:chOff x="2064" y="2931"/>
            <a:chExt cx="2268" cy="1089"/>
          </a:xfrm>
        </p:grpSpPr>
        <p:sp>
          <p:nvSpPr>
            <p:cNvPr id="74758" name="Rectangle 6"/>
            <p:cNvSpPr>
              <a:spLocks noChangeArrowheads="1"/>
            </p:cNvSpPr>
            <p:nvPr/>
          </p:nvSpPr>
          <p:spPr bwMode="auto">
            <a:xfrm>
              <a:off x="2064" y="3249"/>
              <a:ext cx="2268" cy="771"/>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74759" name="Rectangle 7"/>
            <p:cNvSpPr>
              <a:spLocks noChangeArrowheads="1"/>
            </p:cNvSpPr>
            <p:nvPr/>
          </p:nvSpPr>
          <p:spPr bwMode="auto">
            <a:xfrm>
              <a:off x="2563" y="3702"/>
              <a:ext cx="1769" cy="318"/>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74760" name="Text Box 8"/>
            <p:cNvSpPr txBox="1">
              <a:spLocks noChangeArrowheads="1"/>
            </p:cNvSpPr>
            <p:nvPr/>
          </p:nvSpPr>
          <p:spPr bwMode="auto">
            <a:xfrm>
              <a:off x="2110" y="3385"/>
              <a:ext cx="2177" cy="21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dirty="0" err="1"/>
                <a:t>i</a:t>
              </a:r>
              <a:r>
                <a:rPr lang="zh-CN" altLang="en-US" sz="1800" b="1" dirty="0"/>
                <a:t>未越界且</a:t>
              </a:r>
              <a:r>
                <a:rPr lang="en-US" altLang="zh-CN" sz="1800" b="1" dirty="0"/>
                <a:t>data[</a:t>
              </a:r>
              <a:r>
                <a:rPr lang="en-US" altLang="zh-CN" sz="1800" b="1" dirty="0" err="1"/>
                <a:t>i</a:t>
              </a:r>
              <a:r>
                <a:rPr lang="en-US" altLang="zh-CN" sz="1800" b="1" dirty="0"/>
                <a:t>]</a:t>
              </a:r>
              <a:r>
                <a:rPr lang="zh-CN" altLang="en-US" sz="1800" b="1" dirty="0"/>
                <a:t>不等于</a:t>
              </a:r>
              <a:r>
                <a:rPr lang="en-US" altLang="zh-CN" sz="1800" b="1" dirty="0"/>
                <a:t>element</a:t>
              </a:r>
              <a:endParaRPr lang="zh-CN" altLang="en-US" sz="1800" b="1" dirty="0"/>
            </a:p>
          </p:txBody>
        </p:sp>
        <p:sp>
          <p:nvSpPr>
            <p:cNvPr id="74761" name="Text Box 9"/>
            <p:cNvSpPr txBox="1">
              <a:spLocks noChangeArrowheads="1"/>
            </p:cNvSpPr>
            <p:nvPr/>
          </p:nvSpPr>
          <p:spPr bwMode="auto">
            <a:xfrm>
              <a:off x="2745" y="3755"/>
              <a:ext cx="771" cy="26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i++</a:t>
              </a:r>
            </a:p>
          </p:txBody>
        </p:sp>
        <p:sp>
          <p:nvSpPr>
            <p:cNvPr id="74762" name="Rectangle 10"/>
            <p:cNvSpPr>
              <a:spLocks noChangeArrowheads="1"/>
            </p:cNvSpPr>
            <p:nvPr/>
          </p:nvSpPr>
          <p:spPr bwMode="auto">
            <a:xfrm>
              <a:off x="2064" y="2931"/>
              <a:ext cx="2268" cy="318"/>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74763" name="Text Box 11"/>
            <p:cNvSpPr txBox="1">
              <a:spLocks noChangeArrowheads="1"/>
            </p:cNvSpPr>
            <p:nvPr/>
          </p:nvSpPr>
          <p:spPr bwMode="auto">
            <a:xfrm>
              <a:off x="2246" y="2938"/>
              <a:ext cx="1314" cy="26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dirty="0" err="1"/>
                <a:t>i</a:t>
              </a:r>
              <a:r>
                <a:rPr lang="en-US" altLang="zh-CN" sz="2400" b="1" dirty="0"/>
                <a:t> = </a:t>
              </a:r>
              <a:r>
                <a:rPr lang="zh-CN" altLang="en-US" sz="2000" b="1" dirty="0"/>
                <a:t>下标初始值</a:t>
              </a:r>
            </a:p>
          </p:txBody>
        </p:sp>
      </p:grpSp>
    </p:spTree>
    <p:extLst>
      <p:ext uri="{BB962C8B-B14F-4D97-AF65-F5344CB8AC3E}">
        <p14:creationId xmlns:p14="http://schemas.microsoft.com/office/powerpoint/2010/main" val="42405964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box(in)">
                                      <p:cBhvr>
                                        <p:cTn id="7" dur="500"/>
                                        <p:tgtEl>
                                          <p:spTgt spid="322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box(in)">
                                      <p:cBhvr>
                                        <p:cTn id="12" dur="500"/>
                                        <p:tgtEl>
                                          <p:spTgt spid="322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2563">
                                            <p:txEl>
                                              <p:pRg st="2" end="2"/>
                                            </p:txEl>
                                          </p:spTgt>
                                        </p:tgtEl>
                                        <p:attrNameLst>
                                          <p:attrName>style.visibility</p:attrName>
                                        </p:attrNameLst>
                                      </p:cBhvr>
                                      <p:to>
                                        <p:strVal val="visible"/>
                                      </p:to>
                                    </p:set>
                                    <p:animEffect transition="in" filter="box(in)">
                                      <p:cBhvr>
                                        <p:cTn id="17" dur="500"/>
                                        <p:tgtEl>
                                          <p:spTgt spid="322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22563">
                                            <p:txEl>
                                              <p:pRg st="3" end="3"/>
                                            </p:txEl>
                                          </p:spTgt>
                                        </p:tgtEl>
                                        <p:attrNameLst>
                                          <p:attrName>style.visibility</p:attrName>
                                        </p:attrNameLst>
                                      </p:cBhvr>
                                      <p:to>
                                        <p:strVal val="visible"/>
                                      </p:to>
                                    </p:set>
                                    <p:animEffect transition="in" filter="box(in)">
                                      <p:cBhvr>
                                        <p:cTn id="22" dur="500"/>
                                        <p:tgtEl>
                                          <p:spTgt spid="3225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322565"/>
                                        </p:tgtEl>
                                        <p:attrNameLst>
                                          <p:attrName>style.visibility</p:attrName>
                                        </p:attrNameLst>
                                      </p:cBhvr>
                                      <p:to>
                                        <p:strVal val="visible"/>
                                      </p:to>
                                    </p:set>
                                    <p:animEffect transition="in" filter="barn(inHorizontal)">
                                      <p:cBhvr>
                                        <p:cTn id="27" dur="500"/>
                                        <p:tgtEl>
                                          <p:spTgt spid="32256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22563">
                                            <p:txEl>
                                              <p:pRg st="4" end="4"/>
                                            </p:txEl>
                                          </p:spTgt>
                                        </p:tgtEl>
                                        <p:attrNameLst>
                                          <p:attrName>style.visibility</p:attrName>
                                        </p:attrNameLst>
                                      </p:cBhvr>
                                      <p:to>
                                        <p:strVal val="visible"/>
                                      </p:to>
                                    </p:set>
                                    <p:animEffect transition="in" filter="box(in)">
                                      <p:cBhvr>
                                        <p:cTn id="32" dur="500"/>
                                        <p:tgtEl>
                                          <p:spTgt spid="32256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22563">
                                            <p:txEl>
                                              <p:pRg st="5" end="5"/>
                                            </p:txEl>
                                          </p:spTgt>
                                        </p:tgtEl>
                                        <p:attrNameLst>
                                          <p:attrName>style.visibility</p:attrName>
                                        </p:attrNameLst>
                                      </p:cBhvr>
                                      <p:to>
                                        <p:strVal val="visible"/>
                                      </p:to>
                                    </p:set>
                                    <p:animEffect transition="in" filter="box(in)">
                                      <p:cBhvr>
                                        <p:cTn id="37" dur="500"/>
                                        <p:tgtEl>
                                          <p:spTgt spid="32256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22563">
                                            <p:txEl>
                                              <p:pRg st="6" end="6"/>
                                            </p:txEl>
                                          </p:spTgt>
                                        </p:tgtEl>
                                        <p:attrNameLst>
                                          <p:attrName>style.visibility</p:attrName>
                                        </p:attrNameLst>
                                      </p:cBhvr>
                                      <p:to>
                                        <p:strVal val="visible"/>
                                      </p:to>
                                    </p:set>
                                    <p:animEffect transition="in" filter="box(in)">
                                      <p:cBhvr>
                                        <p:cTn id="42" dur="500"/>
                                        <p:tgtEl>
                                          <p:spTgt spid="32256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22563">
                                            <p:txEl>
                                              <p:pRg st="7" end="7"/>
                                            </p:txEl>
                                          </p:spTgt>
                                        </p:tgtEl>
                                        <p:attrNameLst>
                                          <p:attrName>style.visibility</p:attrName>
                                        </p:attrNameLst>
                                      </p:cBhvr>
                                      <p:to>
                                        <p:strVal val="visible"/>
                                      </p:to>
                                    </p:set>
                                    <p:animEffect transition="in" filter="box(in)">
                                      <p:cBhvr>
                                        <p:cTn id="47" dur="500"/>
                                        <p:tgtEl>
                                          <p:spTgt spid="32256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22563">
                                            <p:txEl>
                                              <p:pRg st="8" end="8"/>
                                            </p:txEl>
                                          </p:spTgt>
                                        </p:tgtEl>
                                        <p:attrNameLst>
                                          <p:attrName>style.visibility</p:attrName>
                                        </p:attrNameLst>
                                      </p:cBhvr>
                                      <p:to>
                                        <p:strVal val="visible"/>
                                      </p:to>
                                    </p:set>
                                    <p:animEffect transition="in" filter="box(in)">
                                      <p:cBhvr>
                                        <p:cTn id="52" dur="500"/>
                                        <p:tgtEl>
                                          <p:spTgt spid="32256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22563">
                                            <p:txEl>
                                              <p:pRg st="9" end="9"/>
                                            </p:txEl>
                                          </p:spTgt>
                                        </p:tgtEl>
                                        <p:attrNameLst>
                                          <p:attrName>style.visibility</p:attrName>
                                        </p:attrNameLst>
                                      </p:cBhvr>
                                      <p:to>
                                        <p:strVal val="visible"/>
                                      </p:to>
                                    </p:set>
                                    <p:animEffect transition="in" filter="box(in)">
                                      <p:cBhvr>
                                        <p:cTn id="57" dur="500"/>
                                        <p:tgtEl>
                                          <p:spTgt spid="32256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22563">
                                            <p:txEl>
                                              <p:pRg st="10" end="10"/>
                                            </p:txEl>
                                          </p:spTgt>
                                        </p:tgtEl>
                                        <p:attrNameLst>
                                          <p:attrName>style.visibility</p:attrName>
                                        </p:attrNameLst>
                                      </p:cBhvr>
                                      <p:to>
                                        <p:strVal val="visible"/>
                                      </p:to>
                                    </p:set>
                                    <p:animEffect transition="in" filter="box(in)">
                                      <p:cBhvr>
                                        <p:cTn id="62" dur="500"/>
                                        <p:tgtEl>
                                          <p:spTgt spid="32256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22563">
                                            <p:txEl>
                                              <p:pRg st="11" end="11"/>
                                            </p:txEl>
                                          </p:spTgt>
                                        </p:tgtEl>
                                        <p:attrNameLst>
                                          <p:attrName>style.visibility</p:attrName>
                                        </p:attrNameLst>
                                      </p:cBhvr>
                                      <p:to>
                                        <p:strVal val="visible"/>
                                      </p:to>
                                    </p:set>
                                    <p:animEffect transition="in" filter="box(in)">
                                      <p:cBhvr>
                                        <p:cTn id="67" dur="500"/>
                                        <p:tgtEl>
                                          <p:spTgt spid="32256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322563">
                                            <p:txEl>
                                              <p:pRg st="12" end="12"/>
                                            </p:txEl>
                                          </p:spTgt>
                                        </p:tgtEl>
                                        <p:attrNameLst>
                                          <p:attrName>style.visibility</p:attrName>
                                        </p:attrNameLst>
                                      </p:cBhvr>
                                      <p:to>
                                        <p:strVal val="visible"/>
                                      </p:to>
                                    </p:set>
                                    <p:animEffect transition="in" filter="box(in)">
                                      <p:cBhvr>
                                        <p:cTn id="72" dur="500"/>
                                        <p:tgtEl>
                                          <p:spTgt spid="32256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322563">
                                            <p:txEl>
                                              <p:pRg st="13" end="13"/>
                                            </p:txEl>
                                          </p:spTgt>
                                        </p:tgtEl>
                                        <p:attrNameLst>
                                          <p:attrName>style.visibility</p:attrName>
                                        </p:attrNameLst>
                                      </p:cBhvr>
                                      <p:to>
                                        <p:strVal val="visible"/>
                                      </p:to>
                                    </p:set>
                                    <p:animEffect transition="in" filter="box(in)">
                                      <p:cBhvr>
                                        <p:cTn id="77" dur="500"/>
                                        <p:tgtEl>
                                          <p:spTgt spid="3225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0C54396A-5803-465C-9A9E-87A39FF4A227}" type="slidenum">
              <a:rPr lang="zh-CN" altLang="en-US" sz="1400" smtClean="0"/>
              <a:t>71</a:t>
            </a:fld>
            <a:endParaRPr lang="en-US" altLang="zh-CN" sz="1400"/>
          </a:p>
        </p:txBody>
      </p:sp>
      <p:sp>
        <p:nvSpPr>
          <p:cNvPr id="75779" name="Rectangle 3"/>
          <p:cNvSpPr>
            <a:spLocks noGrp="1" noChangeArrowheads="1"/>
          </p:cNvSpPr>
          <p:nvPr>
            <p:ph type="body" idx="1"/>
          </p:nvPr>
        </p:nvSpPr>
        <p:spPr/>
        <p:txBody>
          <a:bodyPr/>
          <a:lstStyle/>
          <a:p>
            <a:pPr eaLnBrk="1" hangingPunct="1"/>
            <a:r>
              <a:rPr lang="zh-CN" altLang="en-US" b="1"/>
              <a:t>请判断下面整型数组</a:t>
            </a:r>
            <a:r>
              <a:rPr lang="en-US" altLang="zh-CN" b="1"/>
              <a:t>a</a:t>
            </a:r>
            <a:r>
              <a:rPr lang="zh-CN" altLang="en-US" b="1"/>
              <a:t>的状态是否合理？</a:t>
            </a:r>
          </a:p>
          <a:p>
            <a:pPr lvl="1" eaLnBrk="1" hangingPunct="1"/>
            <a:r>
              <a:rPr lang="zh-CN" altLang="en-US" b="1"/>
              <a:t>将</a:t>
            </a:r>
            <a:r>
              <a:rPr lang="en-US" altLang="zh-CN" b="1"/>
              <a:t>50</a:t>
            </a:r>
            <a:r>
              <a:rPr lang="zh-CN" altLang="en-US" b="1"/>
              <a:t>、</a:t>
            </a:r>
            <a:r>
              <a:rPr lang="en-US" altLang="zh-CN" b="1"/>
              <a:t>40</a:t>
            </a:r>
            <a:r>
              <a:rPr lang="zh-CN" altLang="en-US" b="1"/>
              <a:t>、</a:t>
            </a:r>
            <a:r>
              <a:rPr lang="en-US" altLang="zh-CN" b="1"/>
              <a:t>30</a:t>
            </a:r>
            <a:r>
              <a:rPr lang="zh-CN" altLang="en-US" b="1"/>
              <a:t>分别存放到下标为</a:t>
            </a:r>
            <a:r>
              <a:rPr lang="en-US" altLang="zh-CN" b="1"/>
              <a:t>0</a:t>
            </a:r>
            <a:r>
              <a:rPr lang="zh-CN" altLang="en-US" b="1"/>
              <a:t>、</a:t>
            </a:r>
            <a:r>
              <a:rPr lang="en-US" altLang="zh-CN" b="1"/>
              <a:t>1</a:t>
            </a:r>
            <a:r>
              <a:rPr lang="zh-CN" altLang="en-US" b="1"/>
              <a:t>、</a:t>
            </a:r>
            <a:r>
              <a:rPr lang="en-US" altLang="zh-CN" b="1"/>
              <a:t>3</a:t>
            </a:r>
            <a:r>
              <a:rPr lang="zh-CN" altLang="en-US" b="1"/>
              <a:t>的数组元素中</a:t>
            </a:r>
            <a:r>
              <a:rPr lang="en-US" altLang="zh-CN" b="1"/>
              <a:t>(</a:t>
            </a:r>
            <a:r>
              <a:rPr lang="zh-CN" altLang="en-US" b="1"/>
              <a:t>未往下标为</a:t>
            </a:r>
            <a:r>
              <a:rPr lang="en-US" altLang="zh-CN" b="1"/>
              <a:t>2</a:t>
            </a:r>
            <a:r>
              <a:rPr lang="zh-CN" altLang="en-US" b="1"/>
              <a:t>的元素中存放值</a:t>
            </a:r>
            <a:r>
              <a:rPr lang="en-US" altLang="zh-CN" b="1"/>
              <a:t>)</a:t>
            </a:r>
            <a:r>
              <a:rPr lang="zh-CN" altLang="en-US" b="1"/>
              <a:t>。</a:t>
            </a:r>
          </a:p>
        </p:txBody>
      </p:sp>
      <p:sp>
        <p:nvSpPr>
          <p:cNvPr id="227333" name="Text Box 5"/>
          <p:cNvSpPr txBox="1">
            <a:spLocks noChangeArrowheads="1"/>
          </p:cNvSpPr>
          <p:nvPr/>
        </p:nvSpPr>
        <p:spPr bwMode="auto">
          <a:xfrm>
            <a:off x="755650" y="4005263"/>
            <a:ext cx="7705725" cy="1800225"/>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800" b="1"/>
              <a:t>不合理！数组用于存储线性表，线性表中的元素是相邻的，这就要求它们在数组中的存储单元也要相邻。如果它们在数组中不是使用连续的存储空间，那就无法标识哪些是有效的数组元素。</a:t>
            </a:r>
          </a:p>
        </p:txBody>
      </p:sp>
      <p:sp>
        <p:nvSpPr>
          <p:cNvPr id="75781" name="Rectangle 6"/>
          <p:cNvSpPr>
            <a:spLocks noGrp="1" noChangeArrowheads="1"/>
          </p:cNvSpPr>
          <p:nvPr>
            <p:ph type="title"/>
          </p:nvPr>
        </p:nvSpPr>
        <p:spPr>
          <a:noFill/>
        </p:spPr>
        <p:txBody>
          <a:bodyPr/>
          <a:lstStyle/>
          <a:p>
            <a:pPr eaLnBrk="1" hangingPunct="1"/>
            <a:r>
              <a:rPr lang="en-US" altLang="zh-CN" b="1" dirty="0"/>
              <a:t>7.6 </a:t>
            </a:r>
            <a:r>
              <a:rPr lang="zh-CN" altLang="en-US" b="1" dirty="0"/>
              <a:t>数组的操作－插入元素</a:t>
            </a:r>
            <a:endParaRPr lang="en-US" altLang="zh-CN" b="1" dirty="0"/>
          </a:p>
        </p:txBody>
      </p:sp>
      <p:grpSp>
        <p:nvGrpSpPr>
          <p:cNvPr id="75782" name="Group 11"/>
          <p:cNvGrpSpPr/>
          <p:nvPr/>
        </p:nvGrpSpPr>
        <p:grpSpPr bwMode="auto">
          <a:xfrm>
            <a:off x="1619250" y="2852738"/>
            <a:ext cx="4824413" cy="831850"/>
            <a:chOff x="1020" y="1797"/>
            <a:chExt cx="3039" cy="524"/>
          </a:xfrm>
        </p:grpSpPr>
        <p:pic>
          <p:nvPicPr>
            <p:cNvPr id="757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 y="1797"/>
              <a:ext cx="3039"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7335" name="Line 7"/>
            <p:cNvSpPr>
              <a:spLocks noChangeShapeType="1"/>
            </p:cNvSpPr>
            <p:nvPr/>
          </p:nvSpPr>
          <p:spPr bwMode="auto">
            <a:xfrm flipH="1">
              <a:off x="2426" y="2115"/>
              <a:ext cx="136" cy="91"/>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7336" name="Line 8"/>
            <p:cNvSpPr>
              <a:spLocks noChangeShapeType="1"/>
            </p:cNvSpPr>
            <p:nvPr/>
          </p:nvSpPr>
          <p:spPr bwMode="auto">
            <a:xfrm flipH="1">
              <a:off x="2562" y="2115"/>
              <a:ext cx="136" cy="91"/>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7337" name="Line 9"/>
            <p:cNvSpPr>
              <a:spLocks noChangeShapeType="1"/>
            </p:cNvSpPr>
            <p:nvPr/>
          </p:nvSpPr>
          <p:spPr bwMode="auto">
            <a:xfrm flipH="1">
              <a:off x="3515" y="2115"/>
              <a:ext cx="136" cy="91"/>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7338" name="Line 10"/>
            <p:cNvSpPr>
              <a:spLocks noChangeShapeType="1"/>
            </p:cNvSpPr>
            <p:nvPr/>
          </p:nvSpPr>
          <p:spPr bwMode="auto">
            <a:xfrm flipH="1">
              <a:off x="3651" y="2115"/>
              <a:ext cx="136" cy="91"/>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dissolve">
                                      <p:cBhvr>
                                        <p:cTn id="7" dur="500"/>
                                        <p:tgtEl>
                                          <p:spTgt spid="227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D76E4AE8-564F-43BA-876F-78195ABE79AC}" type="slidenum">
              <a:rPr lang="zh-CN" altLang="en-US" sz="1400" smtClean="0"/>
              <a:t>72</a:t>
            </a:fld>
            <a:endParaRPr lang="en-US" altLang="zh-CN" sz="1400"/>
          </a:p>
        </p:txBody>
      </p:sp>
      <p:sp>
        <p:nvSpPr>
          <p:cNvPr id="76803" name="Rectangle 3"/>
          <p:cNvSpPr>
            <a:spLocks noGrp="1" noChangeArrowheads="1"/>
          </p:cNvSpPr>
          <p:nvPr>
            <p:ph type="body" idx="1"/>
          </p:nvPr>
        </p:nvSpPr>
        <p:spPr/>
        <p:txBody>
          <a:bodyPr/>
          <a:lstStyle/>
          <a:p>
            <a:pPr eaLnBrk="1" hangingPunct="1"/>
            <a:r>
              <a:rPr lang="zh-CN" altLang="en-US" b="1"/>
              <a:t>所以用数组存放值时，只能出现如下状态</a:t>
            </a:r>
          </a:p>
          <a:p>
            <a:pPr eaLnBrk="1" hangingPunct="1"/>
            <a:endParaRPr lang="zh-CN" altLang="en-US" b="1"/>
          </a:p>
          <a:p>
            <a:pPr eaLnBrk="1" hangingPunct="1"/>
            <a:endParaRPr lang="zh-CN" altLang="en-US" b="1"/>
          </a:p>
          <a:p>
            <a:pPr eaLnBrk="1" hangingPunct="1"/>
            <a:r>
              <a:rPr lang="zh-CN" altLang="en-US" b="1"/>
              <a:t>而不应该出现下列状态</a:t>
            </a:r>
          </a:p>
          <a:p>
            <a:pPr eaLnBrk="1" hangingPunct="1"/>
            <a:endParaRPr lang="zh-CN" altLang="en-US" b="1"/>
          </a:p>
          <a:p>
            <a:pPr eaLnBrk="1" hangingPunct="1"/>
            <a:endParaRPr lang="zh-CN" altLang="en-US" b="1"/>
          </a:p>
          <a:p>
            <a:pPr eaLnBrk="1" hangingPunct="1"/>
            <a:endParaRPr lang="zh-CN" altLang="en-US" b="1"/>
          </a:p>
          <a:p>
            <a:pPr eaLnBrk="1" hangingPunct="1"/>
            <a:r>
              <a:rPr lang="zh-CN" altLang="en-US" b="1"/>
              <a:t>在对数组进行操作时，必须保证数组处于第一种状态</a:t>
            </a:r>
            <a:endParaRPr lang="en-US" altLang="zh-CN" b="1"/>
          </a:p>
        </p:txBody>
      </p:sp>
      <p:pic>
        <p:nvPicPr>
          <p:cNvPr id="7680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844675"/>
            <a:ext cx="5040313"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3573463"/>
            <a:ext cx="51847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Rectangle 7"/>
          <p:cNvSpPr>
            <a:spLocks noGrp="1" noChangeArrowheads="1"/>
          </p:cNvSpPr>
          <p:nvPr>
            <p:ph type="title"/>
          </p:nvPr>
        </p:nvSpPr>
        <p:spPr>
          <a:noFill/>
        </p:spPr>
        <p:txBody>
          <a:bodyPr/>
          <a:lstStyle/>
          <a:p>
            <a:pPr eaLnBrk="1" hangingPunct="1"/>
            <a:r>
              <a:rPr lang="en-US" altLang="zh-CN" b="1" dirty="0"/>
              <a:t>7.6 </a:t>
            </a:r>
            <a:r>
              <a:rPr lang="zh-CN" altLang="en-US" b="1" dirty="0"/>
              <a:t>数组的操作－插入元素</a:t>
            </a:r>
          </a:p>
        </p:txBody>
      </p:sp>
      <p:sp>
        <p:nvSpPr>
          <p:cNvPr id="228360" name="Line 8"/>
          <p:cNvSpPr>
            <a:spLocks noChangeShapeType="1"/>
          </p:cNvSpPr>
          <p:nvPr/>
        </p:nvSpPr>
        <p:spPr bwMode="auto">
          <a:xfrm flipH="1">
            <a:off x="4716463" y="41481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1" name="Line 9"/>
          <p:cNvSpPr>
            <a:spLocks noChangeShapeType="1"/>
          </p:cNvSpPr>
          <p:nvPr/>
        </p:nvSpPr>
        <p:spPr bwMode="auto">
          <a:xfrm flipH="1">
            <a:off x="4932363" y="41481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2" name="Line 10"/>
          <p:cNvSpPr>
            <a:spLocks noChangeShapeType="1"/>
          </p:cNvSpPr>
          <p:nvPr/>
        </p:nvSpPr>
        <p:spPr bwMode="auto">
          <a:xfrm flipH="1">
            <a:off x="6661150" y="41481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3" name="Line 11"/>
          <p:cNvSpPr>
            <a:spLocks noChangeShapeType="1"/>
          </p:cNvSpPr>
          <p:nvPr/>
        </p:nvSpPr>
        <p:spPr bwMode="auto">
          <a:xfrm flipH="1">
            <a:off x="6877050" y="41481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4" name="Line 12"/>
          <p:cNvSpPr>
            <a:spLocks noChangeShapeType="1"/>
          </p:cNvSpPr>
          <p:nvPr/>
        </p:nvSpPr>
        <p:spPr bwMode="auto">
          <a:xfrm flipH="1">
            <a:off x="5580063" y="24209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5" name="Line 13"/>
          <p:cNvSpPr>
            <a:spLocks noChangeShapeType="1"/>
          </p:cNvSpPr>
          <p:nvPr/>
        </p:nvSpPr>
        <p:spPr bwMode="auto">
          <a:xfrm flipH="1">
            <a:off x="5795963" y="24209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6" name="Line 14"/>
          <p:cNvSpPr>
            <a:spLocks noChangeShapeType="1"/>
          </p:cNvSpPr>
          <p:nvPr/>
        </p:nvSpPr>
        <p:spPr bwMode="auto">
          <a:xfrm flipH="1">
            <a:off x="6661150" y="24209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7" name="Line 15"/>
          <p:cNvSpPr>
            <a:spLocks noChangeShapeType="1"/>
          </p:cNvSpPr>
          <p:nvPr/>
        </p:nvSpPr>
        <p:spPr bwMode="auto">
          <a:xfrm flipH="1">
            <a:off x="6877050" y="24209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F51DDEF-E2E2-4831-9A3A-7399E9921A48}" type="slidenum">
              <a:rPr lang="zh-CN" altLang="en-US" sz="1400" smtClean="0">
                <a:solidFill>
                  <a:srgbClr val="000000"/>
                </a:solidFill>
              </a:rPr>
              <a:pPr eaLnBrk="1" hangingPunct="1"/>
              <a:t>73</a:t>
            </a:fld>
            <a:endParaRPr lang="en-US" altLang="zh-CN" sz="1400">
              <a:solidFill>
                <a:srgbClr val="000000"/>
              </a:solidFill>
            </a:endParaRPr>
          </a:p>
        </p:txBody>
      </p:sp>
      <p:sp>
        <p:nvSpPr>
          <p:cNvPr id="32771" name="Rectangle 2"/>
          <p:cNvSpPr>
            <a:spLocks noGrp="1" noChangeArrowheads="1"/>
          </p:cNvSpPr>
          <p:nvPr>
            <p:ph type="title"/>
          </p:nvPr>
        </p:nvSpPr>
        <p:spPr/>
        <p:txBody>
          <a:bodyPr/>
          <a:lstStyle/>
          <a:p>
            <a:pPr eaLnBrk="1" hangingPunct="1"/>
            <a:r>
              <a:rPr lang="en-US" altLang="zh-CN" b="1" dirty="0"/>
              <a:t>7.6 </a:t>
            </a:r>
            <a:r>
              <a:rPr lang="zh-CN" altLang="en-US" b="1" dirty="0"/>
              <a:t>数组的操作－插入元素</a:t>
            </a:r>
            <a:endParaRPr lang="zh-CN" altLang="en-US" b="1" u="sng" dirty="0"/>
          </a:p>
        </p:txBody>
      </p:sp>
      <p:sp>
        <p:nvSpPr>
          <p:cNvPr id="32772" name="Rectangle 3"/>
          <p:cNvSpPr>
            <a:spLocks noGrp="1" noChangeArrowheads="1"/>
          </p:cNvSpPr>
          <p:nvPr>
            <p:ph type="body" idx="1"/>
          </p:nvPr>
        </p:nvSpPr>
        <p:spPr/>
        <p:txBody>
          <a:bodyPr/>
          <a:lstStyle/>
          <a:p>
            <a:pPr marL="0" indent="0" eaLnBrk="1" hangingPunct="1">
              <a:buNone/>
            </a:pPr>
            <a:r>
              <a:rPr lang="zh-CN" altLang="en-US" b="1" dirty="0"/>
              <a:t>练习</a:t>
            </a:r>
            <a:r>
              <a:rPr lang="en-US" altLang="zh-CN" b="1" dirty="0"/>
              <a:t>2.   </a:t>
            </a:r>
            <a:r>
              <a:rPr lang="zh-CN" altLang="en-US" b="1" dirty="0"/>
              <a:t>定义一个能容纳</a:t>
            </a:r>
            <a:r>
              <a:rPr lang="en-US" altLang="zh-CN" b="1" dirty="0"/>
              <a:t>10</a:t>
            </a:r>
            <a:r>
              <a:rPr lang="zh-CN" altLang="en-US" b="1" dirty="0"/>
              <a:t>个元素的整形数组</a:t>
            </a:r>
            <a:r>
              <a:rPr lang="en-US" altLang="zh-CN" b="1" dirty="0"/>
              <a:t>a</a:t>
            </a:r>
            <a:r>
              <a:rPr lang="zh-CN" altLang="en-US" b="1" dirty="0"/>
              <a:t>，从键盘读取</a:t>
            </a:r>
            <a:r>
              <a:rPr lang="en-US" altLang="zh-CN" b="1" dirty="0"/>
              <a:t>9</a:t>
            </a:r>
            <a:r>
              <a:rPr lang="zh-CN" altLang="en-US" b="1" dirty="0"/>
              <a:t>个整数存放到前</a:t>
            </a:r>
            <a:r>
              <a:rPr lang="en-US" altLang="zh-CN" b="1" dirty="0"/>
              <a:t>9</a:t>
            </a:r>
            <a:r>
              <a:rPr lang="zh-CN" altLang="en-US" b="1" dirty="0"/>
              <a:t>个数组元素中。</a:t>
            </a:r>
            <a:endParaRPr lang="en-US" altLang="zh-CN" b="1" dirty="0"/>
          </a:p>
          <a:p>
            <a:pPr marL="0" indent="0" eaLnBrk="1" hangingPunct="1">
              <a:buNone/>
            </a:pPr>
            <a:r>
              <a:rPr lang="en-US" altLang="zh-CN" b="1" dirty="0"/>
              <a:t>1</a:t>
            </a:r>
            <a:r>
              <a:rPr lang="zh-CN" altLang="en-US" b="1" dirty="0"/>
              <a:t>）从键盘读取一个整数</a:t>
            </a:r>
            <a:r>
              <a:rPr lang="en-US" altLang="zh-CN" b="1" dirty="0"/>
              <a:t>n</a:t>
            </a:r>
            <a:r>
              <a:rPr lang="zh-CN" altLang="en-US" b="1" dirty="0"/>
              <a:t>和位置</a:t>
            </a:r>
            <a:r>
              <a:rPr lang="en-US" altLang="zh-CN" b="1" dirty="0"/>
              <a:t>p(0&lt;=p&lt;=8)</a:t>
            </a:r>
            <a:r>
              <a:rPr lang="zh-CN" altLang="en-US" b="1" dirty="0"/>
              <a:t>，插入</a:t>
            </a:r>
            <a:r>
              <a:rPr lang="en-US" altLang="zh-CN" b="1" dirty="0"/>
              <a:t>n</a:t>
            </a:r>
            <a:r>
              <a:rPr lang="zh-CN" altLang="en-US" b="1" dirty="0"/>
              <a:t>到数组</a:t>
            </a:r>
            <a:r>
              <a:rPr lang="en-US" altLang="zh-CN" b="1" dirty="0"/>
              <a:t>a</a:t>
            </a:r>
            <a:r>
              <a:rPr lang="zh-CN" altLang="en-US" b="1" dirty="0"/>
              <a:t>中，插入位置：下标</a:t>
            </a:r>
            <a:r>
              <a:rPr lang="en-US" altLang="zh-CN" b="1" dirty="0"/>
              <a:t>p</a:t>
            </a:r>
            <a:r>
              <a:rPr lang="zh-CN" altLang="en-US" b="1" dirty="0"/>
              <a:t>。要求插入点及后续的数组元素都要后移动。 </a:t>
            </a:r>
            <a:endParaRPr lang="en-US" altLang="zh-CN" b="1" dirty="0"/>
          </a:p>
          <a:p>
            <a:pPr eaLnBrk="1" hangingPunct="1">
              <a:buFontTx/>
              <a:buNone/>
            </a:pPr>
            <a:r>
              <a:rPr lang="en-US" altLang="zh-CN" b="1" dirty="0"/>
              <a:t>2</a:t>
            </a:r>
            <a:r>
              <a:rPr lang="zh-CN" altLang="en-US" b="1" dirty="0"/>
              <a:t>）然后，从键盘再次读取位置</a:t>
            </a:r>
            <a:r>
              <a:rPr lang="en-US" altLang="zh-CN" b="1" dirty="0"/>
              <a:t>p(0&lt;=p&lt;=8)</a:t>
            </a:r>
            <a:r>
              <a:rPr lang="zh-CN" altLang="en-US" b="1" dirty="0"/>
              <a:t>，删除数组</a:t>
            </a:r>
            <a:r>
              <a:rPr lang="en-US" altLang="zh-CN" b="1" dirty="0"/>
              <a:t>a</a:t>
            </a:r>
            <a:r>
              <a:rPr lang="zh-CN" altLang="en-US" b="1" dirty="0"/>
              <a:t>中下标为</a:t>
            </a:r>
            <a:r>
              <a:rPr lang="en-US" altLang="zh-CN" b="1" dirty="0"/>
              <a:t>p</a:t>
            </a:r>
            <a:r>
              <a:rPr lang="zh-CN" altLang="en-US" b="1" dirty="0"/>
              <a:t>的元素。要求被删除的数组元素之后的元素都要前移。</a:t>
            </a:r>
            <a:endParaRPr lang="en-US" altLang="zh-CN" b="1" dirty="0"/>
          </a:p>
        </p:txBody>
      </p:sp>
    </p:spTree>
    <p:extLst>
      <p:ext uri="{BB962C8B-B14F-4D97-AF65-F5344CB8AC3E}">
        <p14:creationId xmlns:p14="http://schemas.microsoft.com/office/powerpoint/2010/main" val="132248066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41279F4-69B7-4BD1-B0BA-1E4F13CC4900}" type="slidenum">
              <a:rPr lang="zh-CN" altLang="en-US" sz="1400" smtClean="0">
                <a:solidFill>
                  <a:srgbClr val="000000"/>
                </a:solidFill>
              </a:rPr>
              <a:pPr eaLnBrk="1" hangingPunct="1"/>
              <a:t>74</a:t>
            </a:fld>
            <a:endParaRPr lang="en-US" altLang="zh-CN" sz="1400">
              <a:solidFill>
                <a:srgbClr val="000000"/>
              </a:solidFill>
            </a:endParaRPr>
          </a:p>
        </p:txBody>
      </p:sp>
      <p:sp>
        <p:nvSpPr>
          <p:cNvPr id="33795" name="Rectangle 2"/>
          <p:cNvSpPr>
            <a:spLocks noGrp="1" noChangeArrowheads="1"/>
          </p:cNvSpPr>
          <p:nvPr>
            <p:ph type="title"/>
          </p:nvPr>
        </p:nvSpPr>
        <p:spPr/>
        <p:txBody>
          <a:bodyPr/>
          <a:lstStyle/>
          <a:p>
            <a:pPr eaLnBrk="1" hangingPunct="1"/>
            <a:r>
              <a:rPr lang="en-US" altLang="zh-CN" b="1" dirty="0"/>
              <a:t>7.6 </a:t>
            </a:r>
            <a:r>
              <a:rPr lang="zh-CN" altLang="en-US" b="1" dirty="0"/>
              <a:t>数组的操作－插入元素</a:t>
            </a:r>
            <a:endParaRPr lang="zh-CN" altLang="en-US" b="1" u="sng" dirty="0"/>
          </a:p>
        </p:txBody>
      </p:sp>
      <p:sp>
        <p:nvSpPr>
          <p:cNvPr id="33796" name="Rectangle 3"/>
          <p:cNvSpPr>
            <a:spLocks noGrp="1" noChangeArrowheads="1"/>
          </p:cNvSpPr>
          <p:nvPr>
            <p:ph type="body" idx="1"/>
          </p:nvPr>
        </p:nvSpPr>
        <p:spPr>
          <a:xfrm>
            <a:off x="179512" y="1319213"/>
            <a:ext cx="8659688" cy="4611687"/>
          </a:xfrm>
        </p:spPr>
        <p:txBody>
          <a:bodyPr/>
          <a:lstStyle/>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buFontTx/>
              <a:buNone/>
            </a:pPr>
            <a:r>
              <a:rPr lang="zh-CN" altLang="en-US" b="1" dirty="0">
                <a:solidFill>
                  <a:srgbClr val="003399"/>
                </a:solidFill>
              </a:rPr>
              <a:t> </a:t>
            </a:r>
            <a:r>
              <a:rPr lang="en-US" altLang="zh-CN" b="1" dirty="0">
                <a:solidFill>
                  <a:srgbClr val="003399"/>
                </a:solidFill>
              </a:rPr>
              <a:t>//</a:t>
            </a:r>
            <a:r>
              <a:rPr lang="zh-CN" altLang="en-US" b="1" dirty="0">
                <a:solidFill>
                  <a:srgbClr val="003399"/>
                </a:solidFill>
              </a:rPr>
              <a:t>插入</a:t>
            </a:r>
            <a:r>
              <a:rPr lang="en-US" altLang="zh-CN" b="1" dirty="0" err="1">
                <a:solidFill>
                  <a:srgbClr val="003399"/>
                </a:solidFill>
              </a:rPr>
              <a:t>num</a:t>
            </a:r>
            <a:r>
              <a:rPr lang="zh-CN" altLang="en-US" b="1" dirty="0">
                <a:solidFill>
                  <a:srgbClr val="003399"/>
                </a:solidFill>
              </a:rPr>
              <a:t>到下标为</a:t>
            </a:r>
            <a:r>
              <a:rPr lang="en-US" altLang="zh-CN" b="1" dirty="0">
                <a:solidFill>
                  <a:srgbClr val="003399"/>
                </a:solidFill>
              </a:rPr>
              <a:t>p</a:t>
            </a:r>
            <a:r>
              <a:rPr lang="zh-CN" altLang="en-US" b="1" dirty="0">
                <a:solidFill>
                  <a:srgbClr val="003399"/>
                </a:solidFill>
              </a:rPr>
              <a:t>的数组元素中 </a:t>
            </a:r>
          </a:p>
          <a:p>
            <a:pPr eaLnBrk="1" hangingPunct="1">
              <a:buFontTx/>
              <a:buNone/>
            </a:pPr>
            <a:r>
              <a:rPr lang="en-US" altLang="zh-CN" b="1" dirty="0"/>
              <a:t>for(</a:t>
            </a:r>
            <a:r>
              <a:rPr lang="en-US" altLang="zh-CN" b="1" dirty="0" err="1"/>
              <a:t>i</a:t>
            </a:r>
            <a:r>
              <a:rPr lang="en-US" altLang="zh-CN" b="1" dirty="0"/>
              <a:t>=8;i&gt;=</a:t>
            </a:r>
            <a:r>
              <a:rPr lang="en-US" altLang="zh-CN" b="1" dirty="0" err="1"/>
              <a:t>p;i</a:t>
            </a:r>
            <a:r>
              <a:rPr lang="en-US" altLang="zh-CN" b="1" dirty="0"/>
              <a:t>--)  </a:t>
            </a:r>
            <a:r>
              <a:rPr lang="en-US" altLang="zh-CN" b="1" dirty="0">
                <a:solidFill>
                  <a:srgbClr val="003399"/>
                </a:solidFill>
              </a:rPr>
              <a:t>//</a:t>
            </a:r>
            <a:r>
              <a:rPr lang="en-US" altLang="zh-CN" sz="2400" b="1" dirty="0">
                <a:solidFill>
                  <a:srgbClr val="003399"/>
                </a:solidFill>
              </a:rPr>
              <a:t>9</a:t>
            </a:r>
            <a:r>
              <a:rPr lang="zh-CN" altLang="en-US" sz="2400" b="1" dirty="0">
                <a:solidFill>
                  <a:srgbClr val="003399"/>
                </a:solidFill>
              </a:rPr>
              <a:t>个元素</a:t>
            </a:r>
            <a:r>
              <a:rPr lang="en-US" altLang="zh-CN" sz="2400" b="1" dirty="0">
                <a:solidFill>
                  <a:srgbClr val="003399"/>
                </a:solidFill>
              </a:rPr>
              <a:t>,</a:t>
            </a:r>
            <a:r>
              <a:rPr lang="zh-CN" altLang="en-US" sz="2400" b="1" dirty="0">
                <a:solidFill>
                  <a:srgbClr val="003399"/>
                </a:solidFill>
              </a:rPr>
              <a:t>下标为</a:t>
            </a:r>
            <a:r>
              <a:rPr lang="en-US" altLang="zh-CN" sz="2400" b="1" dirty="0">
                <a:solidFill>
                  <a:srgbClr val="003399"/>
                </a:solidFill>
              </a:rPr>
              <a:t>8</a:t>
            </a:r>
            <a:r>
              <a:rPr lang="zh-CN" altLang="en-US" sz="2400" b="1" dirty="0">
                <a:solidFill>
                  <a:srgbClr val="003399"/>
                </a:solidFill>
              </a:rPr>
              <a:t>～</a:t>
            </a:r>
            <a:r>
              <a:rPr lang="en-US" altLang="zh-CN" sz="2400" b="1" dirty="0">
                <a:solidFill>
                  <a:srgbClr val="003399"/>
                </a:solidFill>
              </a:rPr>
              <a:t>p</a:t>
            </a:r>
            <a:r>
              <a:rPr lang="zh-CN" altLang="en-US" sz="2400" b="1" dirty="0">
                <a:solidFill>
                  <a:srgbClr val="003399"/>
                </a:solidFill>
              </a:rPr>
              <a:t>的数组元素依次后挪 </a:t>
            </a:r>
          </a:p>
          <a:p>
            <a:pPr eaLnBrk="1" hangingPunct="1">
              <a:buFontTx/>
              <a:buNone/>
            </a:pPr>
            <a:r>
              <a:rPr lang="zh-CN" altLang="en-US" b="1" dirty="0"/>
              <a:t>	   </a:t>
            </a:r>
            <a:r>
              <a:rPr lang="en-US" altLang="zh-CN" b="1" dirty="0"/>
              <a:t>a[i+1]=a[</a:t>
            </a:r>
            <a:r>
              <a:rPr lang="en-US" altLang="zh-CN" b="1" dirty="0" err="1"/>
              <a:t>i</a:t>
            </a:r>
            <a:r>
              <a:rPr lang="en-US" altLang="zh-CN" b="1" dirty="0"/>
              <a:t>];</a:t>
            </a:r>
          </a:p>
          <a:p>
            <a:pPr eaLnBrk="1" hangingPunct="1">
              <a:buFontTx/>
              <a:buNone/>
            </a:pPr>
            <a:r>
              <a:rPr lang="en-US" altLang="zh-CN" b="1" dirty="0"/>
              <a:t>a[p]=</a:t>
            </a:r>
            <a:r>
              <a:rPr lang="en-US" altLang="zh-CN" b="1" dirty="0" err="1"/>
              <a:t>num</a:t>
            </a:r>
            <a:r>
              <a:rPr lang="en-US" altLang="zh-CN" b="1" dirty="0"/>
              <a:t>;  </a:t>
            </a:r>
            <a:r>
              <a:rPr lang="en-US" altLang="zh-CN" b="1" dirty="0">
                <a:solidFill>
                  <a:srgbClr val="003399"/>
                </a:solidFill>
              </a:rPr>
              <a:t>// </a:t>
            </a:r>
            <a:r>
              <a:rPr lang="zh-CN" altLang="en-US" b="1" dirty="0">
                <a:solidFill>
                  <a:srgbClr val="003399"/>
                </a:solidFill>
              </a:rPr>
              <a:t>插入</a:t>
            </a:r>
            <a:r>
              <a:rPr lang="en-US" altLang="zh-CN" b="1" dirty="0" err="1">
                <a:solidFill>
                  <a:srgbClr val="003399"/>
                </a:solidFill>
              </a:rPr>
              <a:t>num</a:t>
            </a:r>
            <a:r>
              <a:rPr lang="zh-CN" altLang="en-US" b="1" dirty="0">
                <a:solidFill>
                  <a:srgbClr val="003399"/>
                </a:solidFill>
              </a:rPr>
              <a:t>到下标为</a:t>
            </a:r>
            <a:r>
              <a:rPr lang="en-US" altLang="zh-CN" b="1" dirty="0">
                <a:solidFill>
                  <a:srgbClr val="003399"/>
                </a:solidFill>
              </a:rPr>
              <a:t>p</a:t>
            </a:r>
            <a:r>
              <a:rPr lang="zh-CN" altLang="en-US" b="1" dirty="0">
                <a:solidFill>
                  <a:srgbClr val="003399"/>
                </a:solidFill>
              </a:rPr>
              <a:t>的数组元素中 </a:t>
            </a:r>
          </a:p>
          <a:p>
            <a:pPr eaLnBrk="1" hangingPunct="1"/>
            <a:endParaRPr lang="zh-CN" altLang="en-US" dirty="0"/>
          </a:p>
        </p:txBody>
      </p:sp>
      <p:pic>
        <p:nvPicPr>
          <p:cNvPr id="337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017" y="1371724"/>
            <a:ext cx="43211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017" y="2883024"/>
            <a:ext cx="4248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Line 6"/>
          <p:cNvSpPr>
            <a:spLocks noChangeShapeType="1"/>
          </p:cNvSpPr>
          <p:nvPr/>
        </p:nvSpPr>
        <p:spPr bwMode="auto">
          <a:xfrm>
            <a:off x="3347442" y="2090861"/>
            <a:ext cx="719137" cy="865188"/>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3800" name="Line 7"/>
          <p:cNvSpPr>
            <a:spLocks noChangeShapeType="1"/>
          </p:cNvSpPr>
          <p:nvPr/>
        </p:nvSpPr>
        <p:spPr bwMode="auto">
          <a:xfrm>
            <a:off x="4715867" y="2090861"/>
            <a:ext cx="719137" cy="865188"/>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250888" name="Text Box 8"/>
          <p:cNvSpPr txBox="1">
            <a:spLocks noChangeArrowheads="1"/>
          </p:cNvSpPr>
          <p:nvPr/>
        </p:nvSpPr>
        <p:spPr bwMode="auto">
          <a:xfrm>
            <a:off x="6372225" y="2133600"/>
            <a:ext cx="2447925" cy="45720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solidFill>
                  <a:srgbClr val="000000"/>
                </a:solidFill>
              </a:rPr>
              <a:t>插入元素</a:t>
            </a:r>
          </a:p>
        </p:txBody>
      </p:sp>
    </p:spTree>
    <p:extLst>
      <p:ext uri="{BB962C8B-B14F-4D97-AF65-F5344CB8AC3E}">
        <p14:creationId xmlns:p14="http://schemas.microsoft.com/office/powerpoint/2010/main" val="371518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A219AD9-F44E-40EC-A767-1BBB6E194BD7}" type="slidenum">
              <a:rPr lang="zh-CN" altLang="en-US" sz="1400" smtClean="0">
                <a:solidFill>
                  <a:srgbClr val="000000"/>
                </a:solidFill>
              </a:rPr>
              <a:pPr eaLnBrk="1" hangingPunct="1"/>
              <a:t>75</a:t>
            </a:fld>
            <a:endParaRPr lang="en-US" altLang="zh-CN" sz="1400">
              <a:solidFill>
                <a:srgbClr val="000000"/>
              </a:solidFill>
            </a:endParaRPr>
          </a:p>
        </p:txBody>
      </p:sp>
      <p:sp>
        <p:nvSpPr>
          <p:cNvPr id="34819" name="Rectangle 2"/>
          <p:cNvSpPr>
            <a:spLocks noGrp="1" noChangeArrowheads="1"/>
          </p:cNvSpPr>
          <p:nvPr>
            <p:ph type="title"/>
          </p:nvPr>
        </p:nvSpPr>
        <p:spPr/>
        <p:txBody>
          <a:bodyPr/>
          <a:lstStyle/>
          <a:p>
            <a:pPr eaLnBrk="1" hangingPunct="1"/>
            <a:r>
              <a:rPr lang="en-US" altLang="zh-CN" b="1" dirty="0"/>
              <a:t>7.6 </a:t>
            </a:r>
            <a:r>
              <a:rPr lang="zh-CN" altLang="en-US" b="1" dirty="0"/>
              <a:t>数组的操作－插入元素</a:t>
            </a:r>
            <a:endParaRPr lang="zh-CN" altLang="en-US" b="1" u="sng" dirty="0"/>
          </a:p>
        </p:txBody>
      </p:sp>
      <p:sp>
        <p:nvSpPr>
          <p:cNvPr id="34820" name="Rectangle 3"/>
          <p:cNvSpPr>
            <a:spLocks noGrp="1" noChangeArrowheads="1"/>
          </p:cNvSpPr>
          <p:nvPr>
            <p:ph type="body" idx="1"/>
          </p:nvPr>
        </p:nvSpPr>
        <p:spPr>
          <a:xfrm>
            <a:off x="107504" y="1319213"/>
            <a:ext cx="8964488" cy="4611687"/>
          </a:xfrm>
        </p:spPr>
        <p:txBody>
          <a:bodyPr/>
          <a:lstStyle/>
          <a:p>
            <a:pPr eaLnBrk="1" hangingPunct="1">
              <a:buFontTx/>
              <a:buNone/>
            </a:pPr>
            <a:endParaRPr lang="zh-CN" altLang="en-US" sz="2400" b="1" dirty="0">
              <a:solidFill>
                <a:srgbClr val="003399"/>
              </a:solidFill>
            </a:endParaRPr>
          </a:p>
          <a:p>
            <a:pPr eaLnBrk="1" hangingPunct="1">
              <a:buFontTx/>
              <a:buNone/>
            </a:pPr>
            <a:r>
              <a:rPr lang="zh-CN" altLang="en-US" sz="2400" b="1" dirty="0"/>
              <a:t> </a:t>
            </a:r>
            <a:endParaRPr lang="en-US" altLang="zh-CN" sz="2400" b="1" dirty="0"/>
          </a:p>
          <a:p>
            <a:pPr eaLnBrk="1" hangingPunct="1">
              <a:buFontTx/>
              <a:buNone/>
            </a:pPr>
            <a:endParaRPr lang="en-US" altLang="zh-CN" sz="2400" b="1" dirty="0">
              <a:solidFill>
                <a:srgbClr val="003399"/>
              </a:solidFill>
            </a:endParaRPr>
          </a:p>
          <a:p>
            <a:pPr eaLnBrk="1" hangingPunct="1">
              <a:buFontTx/>
              <a:buNone/>
            </a:pPr>
            <a:endParaRPr lang="en-US" altLang="zh-CN" sz="2400" b="1" dirty="0">
              <a:solidFill>
                <a:srgbClr val="003399"/>
              </a:solidFill>
            </a:endParaRPr>
          </a:p>
          <a:p>
            <a:pPr eaLnBrk="1" hangingPunct="1">
              <a:buFontTx/>
              <a:buNone/>
            </a:pPr>
            <a:endParaRPr lang="en-US" altLang="zh-CN" sz="2400" b="1" dirty="0">
              <a:solidFill>
                <a:srgbClr val="003399"/>
              </a:solidFill>
            </a:endParaRPr>
          </a:p>
          <a:p>
            <a:pPr eaLnBrk="1" hangingPunct="1">
              <a:buFontTx/>
              <a:buNone/>
            </a:pPr>
            <a:endParaRPr lang="en-US" altLang="zh-CN" sz="2400" b="1" dirty="0">
              <a:solidFill>
                <a:srgbClr val="003399"/>
              </a:solidFill>
            </a:endParaRPr>
          </a:p>
          <a:p>
            <a:pPr eaLnBrk="1" hangingPunct="1">
              <a:buFontTx/>
              <a:buNone/>
            </a:pPr>
            <a:r>
              <a:rPr lang="en-US" altLang="zh-CN" b="1" dirty="0">
                <a:solidFill>
                  <a:srgbClr val="003399"/>
                </a:solidFill>
              </a:rPr>
              <a:t>//</a:t>
            </a:r>
            <a:r>
              <a:rPr lang="zh-CN" altLang="en-US" b="1" dirty="0">
                <a:solidFill>
                  <a:srgbClr val="003399"/>
                </a:solidFill>
              </a:rPr>
              <a:t>删除下标为</a:t>
            </a:r>
            <a:r>
              <a:rPr lang="en-US" altLang="zh-CN" b="1" dirty="0">
                <a:solidFill>
                  <a:srgbClr val="003399"/>
                </a:solidFill>
              </a:rPr>
              <a:t>p</a:t>
            </a:r>
            <a:r>
              <a:rPr lang="zh-CN" altLang="en-US" b="1" dirty="0">
                <a:solidFill>
                  <a:srgbClr val="003399"/>
                </a:solidFill>
              </a:rPr>
              <a:t>的数组元素中内容 </a:t>
            </a:r>
          </a:p>
          <a:p>
            <a:pPr eaLnBrk="1" hangingPunct="1">
              <a:buFontTx/>
              <a:buNone/>
            </a:pPr>
            <a:r>
              <a:rPr lang="en-US" altLang="zh-CN" b="1" dirty="0"/>
              <a:t>for(</a:t>
            </a:r>
            <a:r>
              <a:rPr lang="en-US" altLang="zh-CN" b="1" dirty="0" err="1"/>
              <a:t>i</a:t>
            </a:r>
            <a:r>
              <a:rPr lang="en-US" altLang="zh-CN" b="1" dirty="0"/>
              <a:t>=p+1;i&lt;=9;i++) </a:t>
            </a:r>
            <a:r>
              <a:rPr lang="en-US" altLang="zh-CN" b="1" dirty="0">
                <a:solidFill>
                  <a:srgbClr val="003399"/>
                </a:solidFill>
              </a:rPr>
              <a:t>//</a:t>
            </a:r>
            <a:r>
              <a:rPr lang="zh-CN" altLang="en-US" b="1" dirty="0">
                <a:solidFill>
                  <a:srgbClr val="003399"/>
                </a:solidFill>
              </a:rPr>
              <a:t>下标为</a:t>
            </a:r>
            <a:r>
              <a:rPr lang="en-US" altLang="zh-CN" b="1" dirty="0">
                <a:solidFill>
                  <a:srgbClr val="003399"/>
                </a:solidFill>
              </a:rPr>
              <a:t>p+1</a:t>
            </a:r>
            <a:r>
              <a:rPr lang="zh-CN" altLang="en-US" b="1" dirty="0">
                <a:solidFill>
                  <a:srgbClr val="003399"/>
                </a:solidFill>
              </a:rPr>
              <a:t>～</a:t>
            </a:r>
            <a:r>
              <a:rPr lang="en-US" altLang="zh-CN" b="1" dirty="0">
                <a:solidFill>
                  <a:srgbClr val="003399"/>
                </a:solidFill>
              </a:rPr>
              <a:t>9</a:t>
            </a:r>
            <a:r>
              <a:rPr lang="zh-CN" altLang="en-US" b="1" dirty="0">
                <a:solidFill>
                  <a:srgbClr val="003399"/>
                </a:solidFill>
              </a:rPr>
              <a:t>的数组元素依次前挪</a:t>
            </a:r>
          </a:p>
          <a:p>
            <a:pPr eaLnBrk="1" hangingPunct="1">
              <a:buFontTx/>
              <a:buNone/>
            </a:pPr>
            <a:r>
              <a:rPr lang="zh-CN" altLang="en-US" b="1" dirty="0"/>
              <a:t>	   </a:t>
            </a:r>
            <a:r>
              <a:rPr lang="en-US" altLang="zh-CN" b="1" dirty="0"/>
              <a:t>a[i-1]=a[</a:t>
            </a:r>
            <a:r>
              <a:rPr lang="en-US" altLang="zh-CN" b="1" dirty="0" err="1"/>
              <a:t>i</a:t>
            </a:r>
            <a:r>
              <a:rPr lang="en-US" altLang="zh-CN" b="1" dirty="0"/>
              <a:t>];</a:t>
            </a:r>
            <a:endParaRPr lang="zh-CN" altLang="en-US" b="1" dirty="0"/>
          </a:p>
        </p:txBody>
      </p:sp>
      <p:pic>
        <p:nvPicPr>
          <p:cNvPr id="5" name="图片 4"/>
          <p:cNvPicPr>
            <a:picLocks noChangeAspect="1"/>
          </p:cNvPicPr>
          <p:nvPr/>
        </p:nvPicPr>
        <p:blipFill>
          <a:blip r:embed="rId2"/>
          <a:stretch>
            <a:fillRect/>
          </a:stretch>
        </p:blipFill>
        <p:spPr>
          <a:xfrm>
            <a:off x="1747837" y="1700808"/>
            <a:ext cx="4638675" cy="1924050"/>
          </a:xfrm>
          <a:prstGeom prst="rect">
            <a:avLst/>
          </a:prstGeom>
        </p:spPr>
      </p:pic>
      <p:sp>
        <p:nvSpPr>
          <p:cNvPr id="6" name="Line 10"/>
          <p:cNvSpPr>
            <a:spLocks noChangeShapeType="1"/>
          </p:cNvSpPr>
          <p:nvPr/>
        </p:nvSpPr>
        <p:spPr bwMode="auto">
          <a:xfrm>
            <a:off x="3234860" y="2460563"/>
            <a:ext cx="288925" cy="217488"/>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7" name="Line 11"/>
          <p:cNvSpPr>
            <a:spLocks noChangeShapeType="1"/>
          </p:cNvSpPr>
          <p:nvPr/>
        </p:nvSpPr>
        <p:spPr bwMode="auto">
          <a:xfrm flipH="1">
            <a:off x="3204369" y="2458817"/>
            <a:ext cx="287337" cy="217488"/>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8" name="Line 12"/>
          <p:cNvSpPr>
            <a:spLocks noChangeShapeType="1"/>
          </p:cNvSpPr>
          <p:nvPr/>
        </p:nvSpPr>
        <p:spPr bwMode="auto">
          <a:xfrm flipH="1">
            <a:off x="3527424" y="2482652"/>
            <a:ext cx="360363" cy="360362"/>
          </a:xfrm>
          <a:prstGeom prst="line">
            <a:avLst/>
          </a:prstGeom>
          <a:noFill/>
          <a:ln w="9525">
            <a:solidFill>
              <a:srgbClr val="FF0000"/>
            </a:solidFill>
            <a:round/>
            <a:tailEnd type="triangle" w="med" len="me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9" name="Text Box 13"/>
          <p:cNvSpPr txBox="1">
            <a:spLocks noChangeArrowheads="1"/>
          </p:cNvSpPr>
          <p:nvPr/>
        </p:nvSpPr>
        <p:spPr bwMode="auto">
          <a:xfrm>
            <a:off x="6372225" y="2489637"/>
            <a:ext cx="1800225" cy="45720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dirty="0">
                <a:solidFill>
                  <a:srgbClr val="000000"/>
                </a:solidFill>
              </a:rPr>
              <a:t>删除元素</a:t>
            </a:r>
          </a:p>
        </p:txBody>
      </p:sp>
      <p:sp>
        <p:nvSpPr>
          <p:cNvPr id="10" name="Line 12"/>
          <p:cNvSpPr>
            <a:spLocks noChangeShapeType="1"/>
          </p:cNvSpPr>
          <p:nvPr/>
        </p:nvSpPr>
        <p:spPr bwMode="auto">
          <a:xfrm flipH="1">
            <a:off x="4356100" y="2480571"/>
            <a:ext cx="360363" cy="360362"/>
          </a:xfrm>
          <a:prstGeom prst="line">
            <a:avLst/>
          </a:prstGeom>
          <a:noFill/>
          <a:ln w="9525">
            <a:solidFill>
              <a:srgbClr val="FF0000"/>
            </a:solidFill>
            <a:round/>
            <a:tailEnd type="triangle" w="med" len="me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957883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DE38B58-4E76-4AA8-B20D-B7F077D98FE9}" type="slidenum">
              <a:rPr lang="zh-CN" altLang="en-US" sz="1400" smtClean="0"/>
              <a:t>76</a:t>
            </a:fld>
            <a:endParaRPr lang="en-US" altLang="zh-CN" sz="1400"/>
          </a:p>
        </p:txBody>
      </p:sp>
      <p:sp>
        <p:nvSpPr>
          <p:cNvPr id="151555" name="Rectangle 3"/>
          <p:cNvSpPr>
            <a:spLocks noChangeArrowheads="1"/>
          </p:cNvSpPr>
          <p:nvPr/>
        </p:nvSpPr>
        <p:spPr bwMode="auto">
          <a:xfrm>
            <a:off x="395288" y="1268413"/>
            <a:ext cx="8497887" cy="558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Wingdings" pitchFamily="2" charset="2"/>
              <a:buChar char="Ø"/>
              <a:defRPr/>
            </a:pPr>
            <a:r>
              <a:rPr lang="zh-CN" altLang="en-US" sz="2800" b="1"/>
              <a:t>线性表的基本操作</a:t>
            </a:r>
            <a:r>
              <a:rPr lang="en-US" altLang="zh-CN" sz="2800" b="1"/>
              <a:t>2</a:t>
            </a:r>
            <a:r>
              <a:rPr lang="en-US" altLang="zh-CN" sz="2800" b="1">
                <a:latin typeface="宋体"/>
              </a:rPr>
              <a:t>—</a:t>
            </a:r>
            <a:r>
              <a:rPr lang="zh-CN" altLang="en-US" sz="2800" b="1" i="1">
                <a:solidFill>
                  <a:srgbClr val="003399"/>
                </a:solidFill>
                <a:effectLst>
                  <a:outerShdw blurRad="38100" dist="38100" dir="2700000" algn="tl">
                    <a:srgbClr val="C0C0C0"/>
                  </a:outerShdw>
                </a:effectLst>
              </a:rPr>
              <a:t>往表中插入一个元素的函数</a:t>
            </a:r>
          </a:p>
        </p:txBody>
      </p:sp>
      <p:sp>
        <p:nvSpPr>
          <p:cNvPr id="77828"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数组的操作－插入元素</a:t>
            </a:r>
          </a:p>
        </p:txBody>
      </p:sp>
      <p:pic>
        <p:nvPicPr>
          <p:cNvPr id="7782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509120"/>
            <a:ext cx="43211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5690220"/>
            <a:ext cx="4248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Line 8"/>
          <p:cNvSpPr>
            <a:spLocks noChangeShapeType="1"/>
          </p:cNvSpPr>
          <p:nvPr/>
        </p:nvSpPr>
        <p:spPr bwMode="auto">
          <a:xfrm>
            <a:off x="2124075" y="5228258"/>
            <a:ext cx="647700" cy="461962"/>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7832" name="Line 9"/>
          <p:cNvSpPr>
            <a:spLocks noChangeShapeType="1"/>
          </p:cNvSpPr>
          <p:nvPr/>
        </p:nvSpPr>
        <p:spPr bwMode="auto">
          <a:xfrm>
            <a:off x="3492500" y="5228258"/>
            <a:ext cx="574675" cy="461962"/>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51563" name="Text Box 11"/>
          <p:cNvSpPr txBox="1">
            <a:spLocks noChangeArrowheads="1"/>
          </p:cNvSpPr>
          <p:nvPr/>
        </p:nvSpPr>
        <p:spPr bwMode="auto">
          <a:xfrm>
            <a:off x="5364088" y="4977854"/>
            <a:ext cx="3455988" cy="118745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dirty="0"/>
              <a:t>若数组未满，且插入位置合理，则先逐个后移元素，再插入元素。</a:t>
            </a:r>
          </a:p>
        </p:txBody>
      </p:sp>
      <p:sp>
        <p:nvSpPr>
          <p:cNvPr id="151565" name="Text Box 13"/>
          <p:cNvSpPr txBox="1">
            <a:spLocks noChangeArrowheads="1"/>
          </p:cNvSpPr>
          <p:nvPr/>
        </p:nvSpPr>
        <p:spPr bwMode="auto">
          <a:xfrm>
            <a:off x="5364609" y="3249662"/>
            <a:ext cx="3671887" cy="118745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dirty="0"/>
              <a:t>若数组未满，但插入位置不合理</a:t>
            </a:r>
            <a:r>
              <a:rPr lang="en-US" altLang="zh-CN" sz="2400" b="1" dirty="0"/>
              <a:t>(</a:t>
            </a:r>
            <a:r>
              <a:rPr lang="zh-CN" altLang="en-US" sz="2400" b="1" dirty="0"/>
              <a:t>包括数组越界</a:t>
            </a:r>
            <a:r>
              <a:rPr lang="en-US" altLang="zh-CN" sz="2400" b="1" dirty="0"/>
              <a:t>)</a:t>
            </a:r>
            <a:r>
              <a:rPr lang="zh-CN" altLang="en-US" sz="2400" b="1" dirty="0"/>
              <a:t>，则不允许插入元素！</a:t>
            </a:r>
          </a:p>
        </p:txBody>
      </p:sp>
      <p:grpSp>
        <p:nvGrpSpPr>
          <p:cNvPr id="151566" name="Group 14"/>
          <p:cNvGrpSpPr/>
          <p:nvPr/>
        </p:nvGrpSpPr>
        <p:grpSpPr bwMode="auto">
          <a:xfrm>
            <a:off x="612775" y="3284290"/>
            <a:ext cx="4535488" cy="1008062"/>
            <a:chOff x="386" y="2432"/>
            <a:chExt cx="2857" cy="635"/>
          </a:xfrm>
        </p:grpSpPr>
        <p:pic>
          <p:nvPicPr>
            <p:cNvPr id="7783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 y="2432"/>
              <a:ext cx="2722"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9" name="Line 16"/>
            <p:cNvSpPr>
              <a:spLocks noChangeShapeType="1"/>
            </p:cNvSpPr>
            <p:nvPr/>
          </p:nvSpPr>
          <p:spPr bwMode="auto">
            <a:xfrm flipV="1">
              <a:off x="2790" y="2886"/>
              <a:ext cx="0" cy="181"/>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0" name="Line 17"/>
            <p:cNvSpPr>
              <a:spLocks noChangeShapeType="1"/>
            </p:cNvSpPr>
            <p:nvPr/>
          </p:nvSpPr>
          <p:spPr bwMode="auto">
            <a:xfrm flipV="1">
              <a:off x="3243" y="2886"/>
              <a:ext cx="0" cy="181"/>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pic>
        <p:nvPicPr>
          <p:cNvPr id="17"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2040731"/>
            <a:ext cx="42481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12"/>
          <p:cNvSpPr txBox="1">
            <a:spLocks noChangeArrowheads="1"/>
          </p:cNvSpPr>
          <p:nvPr/>
        </p:nvSpPr>
        <p:spPr bwMode="auto">
          <a:xfrm>
            <a:off x="5327650" y="2040731"/>
            <a:ext cx="2987675" cy="822325"/>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dirty="0"/>
              <a:t>若数组已满，则不允许插入元素！</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156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5156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156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782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783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783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7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1" grpId="0" animBg="1"/>
      <p:bldP spid="77832" grpId="0" animBg="1"/>
      <p:bldP spid="151563" grpId="0"/>
      <p:bldP spid="151565" grpId="0"/>
      <p:bldP spid="1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7648C04-EF80-4587-9C8A-BD7C9E784C59}" type="slidenum">
              <a:rPr lang="zh-CN" altLang="en-US" sz="1400" smtClean="0"/>
              <a:t>77</a:t>
            </a:fld>
            <a:endParaRPr lang="en-US" altLang="zh-CN" sz="1400"/>
          </a:p>
        </p:txBody>
      </p:sp>
      <p:sp>
        <p:nvSpPr>
          <p:cNvPr id="317445" name="Rectangle 5"/>
          <p:cNvSpPr>
            <a:spLocks noChangeArrowheads="1"/>
          </p:cNvSpPr>
          <p:nvPr/>
        </p:nvSpPr>
        <p:spPr bwMode="auto">
          <a:xfrm>
            <a:off x="395288" y="1268413"/>
            <a:ext cx="8497887" cy="558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Wingdings" pitchFamily="2" charset="2"/>
              <a:buNone/>
              <a:defRPr/>
            </a:pPr>
            <a:r>
              <a:rPr lang="zh-CN" altLang="en-US" sz="2800" b="1"/>
              <a:t>函数设计考虑：</a:t>
            </a:r>
          </a:p>
          <a:p>
            <a:pPr marL="342900" indent="-342900">
              <a:buFont typeface="Wingdings" pitchFamily="2" charset="2"/>
              <a:buNone/>
              <a:defRPr/>
            </a:pPr>
            <a:r>
              <a:rPr lang="zh-CN" altLang="en-US" sz="2800" b="1"/>
              <a:t>   </a:t>
            </a:r>
            <a:r>
              <a:rPr lang="zh-CN" altLang="en-US" sz="2800" b="1" i="1" u="sng">
                <a:solidFill>
                  <a:srgbClr val="003399"/>
                </a:solidFill>
                <a:effectLst>
                  <a:outerShdw blurRad="38100" dist="38100" dir="2700000" algn="tl">
                    <a:srgbClr val="C0C0C0"/>
                  </a:outerShdw>
                </a:effectLst>
              </a:rPr>
              <a:t>参数设计</a:t>
            </a:r>
            <a:r>
              <a:rPr lang="zh-CN" altLang="en-US" sz="2800" b="1">
                <a:solidFill>
                  <a:srgbClr val="003399"/>
                </a:solidFill>
                <a:effectLst>
                  <a:outerShdw blurRad="38100" dist="38100" dir="2700000" algn="tl">
                    <a:srgbClr val="C0C0C0"/>
                  </a:outerShdw>
                </a:effectLst>
              </a:rPr>
              <a:t>：</a:t>
            </a:r>
          </a:p>
          <a:p>
            <a:pPr marL="742950" lvl="1" indent="-285750">
              <a:buFont typeface="Wingdings" pitchFamily="2" charset="2"/>
              <a:buChar char="Ø"/>
              <a:defRPr/>
            </a:pPr>
            <a:r>
              <a:rPr lang="zh-CN" altLang="en-US" sz="2800" b="1"/>
              <a:t>数组名、数组的大小作为参数传入；</a:t>
            </a:r>
          </a:p>
          <a:p>
            <a:pPr marL="742950" lvl="1" indent="-285750">
              <a:buFont typeface="Wingdings" pitchFamily="2" charset="2"/>
              <a:buChar char="Ø"/>
              <a:defRPr/>
            </a:pPr>
            <a:r>
              <a:rPr lang="zh-CN" altLang="en-US" sz="2800" b="1"/>
              <a:t>数组中已存放的元素个数作为参数传入；</a:t>
            </a:r>
          </a:p>
          <a:p>
            <a:pPr marL="742950" lvl="1" indent="-285750">
              <a:buFont typeface="Wingdings" pitchFamily="2" charset="2"/>
              <a:buChar char="Ø"/>
              <a:defRPr/>
            </a:pPr>
            <a:r>
              <a:rPr lang="zh-CN" altLang="en-US" sz="2800" b="1"/>
              <a:t>插入元素、插入位置作为参数传入；</a:t>
            </a:r>
          </a:p>
          <a:p>
            <a:pPr marL="742950" lvl="1" indent="-285750">
              <a:buFont typeface="Wingdings" pitchFamily="2" charset="2"/>
              <a:buNone/>
              <a:defRPr/>
            </a:pPr>
            <a:r>
              <a:rPr lang="zh-CN" altLang="en-US" sz="2800" b="1" i="1" u="sng">
                <a:solidFill>
                  <a:srgbClr val="003399"/>
                </a:solidFill>
                <a:effectLst>
                  <a:outerShdw blurRad="38100" dist="38100" dir="2700000" algn="tl">
                    <a:srgbClr val="C0C0C0"/>
                  </a:outerShdw>
                </a:effectLst>
              </a:rPr>
              <a:t>返回结果</a:t>
            </a:r>
            <a:r>
              <a:rPr lang="zh-CN" altLang="en-US" sz="2800" b="1"/>
              <a:t>：成功插入,则返回1;数组未满但插入位置不合理，返回</a:t>
            </a:r>
            <a:r>
              <a:rPr lang="en-US" altLang="zh-CN" sz="2800" b="1"/>
              <a:t>-1;</a:t>
            </a:r>
            <a:r>
              <a:rPr lang="zh-CN" altLang="en-US" sz="2800" b="1"/>
              <a:t>数组已满而无法插入,返回</a:t>
            </a:r>
          </a:p>
          <a:p>
            <a:pPr marL="742950" lvl="1" indent="-285750">
              <a:buFont typeface="Wingdings" pitchFamily="2" charset="2"/>
              <a:buNone/>
              <a:defRPr/>
            </a:pPr>
            <a:r>
              <a:rPr lang="zh-CN" altLang="en-US" sz="2800" b="1"/>
              <a:t>    -</a:t>
            </a:r>
            <a:r>
              <a:rPr lang="en-US" altLang="zh-CN" sz="2800" b="1"/>
              <a:t>2 </a:t>
            </a:r>
            <a:r>
              <a:rPr lang="zh-CN" altLang="en-US" sz="2800" b="1"/>
              <a:t>；</a:t>
            </a:r>
            <a:endParaRPr lang="en-US" altLang="zh-CN" sz="2800" b="1"/>
          </a:p>
          <a:p>
            <a:pPr marL="342900" indent="-342900">
              <a:buFont typeface="Wingdings" pitchFamily="2" charset="2"/>
              <a:buNone/>
              <a:defRPr/>
            </a:pPr>
            <a:r>
              <a:rPr lang="zh-CN" altLang="en-US" sz="2800" b="1"/>
              <a:t>  </a:t>
            </a:r>
            <a:r>
              <a:rPr lang="zh-CN" altLang="en-US" sz="2800" b="1" i="1" u="sng">
                <a:solidFill>
                  <a:srgbClr val="003399"/>
                </a:solidFill>
                <a:effectLst>
                  <a:outerShdw blurRad="38100" dist="38100" dir="2700000" algn="tl">
                    <a:srgbClr val="C0C0C0"/>
                  </a:outerShdw>
                </a:effectLst>
              </a:rPr>
              <a:t>功能设计</a:t>
            </a:r>
            <a:r>
              <a:rPr lang="zh-CN" altLang="en-US" sz="2800" b="1"/>
              <a:t>：需要移动数组的元素，为待插入的元素留出位置。</a:t>
            </a:r>
          </a:p>
        </p:txBody>
      </p:sp>
      <p:sp>
        <p:nvSpPr>
          <p:cNvPr id="7885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数组的操作－插入元素</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7445">
                                            <p:txEl>
                                              <p:pRg st="1" end="1"/>
                                            </p:txEl>
                                          </p:spTgt>
                                        </p:tgtEl>
                                        <p:attrNameLst>
                                          <p:attrName>style.visibility</p:attrName>
                                        </p:attrNameLst>
                                      </p:cBhvr>
                                      <p:to>
                                        <p:strVal val="visible"/>
                                      </p:to>
                                    </p:set>
                                    <p:animEffect transition="in" filter="box(in)">
                                      <p:cBhvr>
                                        <p:cTn id="7" dur="500"/>
                                        <p:tgtEl>
                                          <p:spTgt spid="31744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17445">
                                            <p:txEl>
                                              <p:pRg st="2" end="2"/>
                                            </p:txEl>
                                          </p:spTgt>
                                        </p:tgtEl>
                                        <p:attrNameLst>
                                          <p:attrName>style.visibility</p:attrName>
                                        </p:attrNameLst>
                                      </p:cBhvr>
                                      <p:to>
                                        <p:strVal val="visible"/>
                                      </p:to>
                                    </p:set>
                                    <p:animEffect transition="in" filter="box(in)">
                                      <p:cBhvr>
                                        <p:cTn id="10" dur="500"/>
                                        <p:tgtEl>
                                          <p:spTgt spid="31744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17445">
                                            <p:txEl>
                                              <p:pRg st="3" end="3"/>
                                            </p:txEl>
                                          </p:spTgt>
                                        </p:tgtEl>
                                        <p:attrNameLst>
                                          <p:attrName>style.visibility</p:attrName>
                                        </p:attrNameLst>
                                      </p:cBhvr>
                                      <p:to>
                                        <p:strVal val="visible"/>
                                      </p:to>
                                    </p:set>
                                    <p:animEffect transition="in" filter="box(in)">
                                      <p:cBhvr>
                                        <p:cTn id="13" dur="500"/>
                                        <p:tgtEl>
                                          <p:spTgt spid="31744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17445">
                                            <p:txEl>
                                              <p:pRg st="4" end="4"/>
                                            </p:txEl>
                                          </p:spTgt>
                                        </p:tgtEl>
                                        <p:attrNameLst>
                                          <p:attrName>style.visibility</p:attrName>
                                        </p:attrNameLst>
                                      </p:cBhvr>
                                      <p:to>
                                        <p:strVal val="visible"/>
                                      </p:to>
                                    </p:set>
                                    <p:animEffect transition="in" filter="box(in)">
                                      <p:cBhvr>
                                        <p:cTn id="16" dur="500"/>
                                        <p:tgtEl>
                                          <p:spTgt spid="31744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317445">
                                            <p:txEl>
                                              <p:pRg st="5" end="5"/>
                                            </p:txEl>
                                          </p:spTgt>
                                        </p:tgtEl>
                                        <p:attrNameLst>
                                          <p:attrName>style.visibility</p:attrName>
                                        </p:attrNameLst>
                                      </p:cBhvr>
                                      <p:to>
                                        <p:strVal val="visible"/>
                                      </p:to>
                                    </p:set>
                                    <p:animEffect transition="in" filter="diamond(in)">
                                      <p:cBhvr>
                                        <p:cTn id="21" dur="1000"/>
                                        <p:tgtEl>
                                          <p:spTgt spid="317445">
                                            <p:txEl>
                                              <p:pRg st="5" end="5"/>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317445">
                                            <p:txEl>
                                              <p:pRg st="6" end="6"/>
                                            </p:txEl>
                                          </p:spTgt>
                                        </p:tgtEl>
                                        <p:attrNameLst>
                                          <p:attrName>style.visibility</p:attrName>
                                        </p:attrNameLst>
                                      </p:cBhvr>
                                      <p:to>
                                        <p:strVal val="visible"/>
                                      </p:to>
                                    </p:set>
                                    <p:animEffect transition="in" filter="diamond(in)">
                                      <p:cBhvr>
                                        <p:cTn id="24" dur="1000"/>
                                        <p:tgtEl>
                                          <p:spTgt spid="31744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17445">
                                            <p:txEl>
                                              <p:pRg st="7" end="7"/>
                                            </p:txEl>
                                          </p:spTgt>
                                        </p:tgtEl>
                                        <p:attrNameLst>
                                          <p:attrName>style.visibility</p:attrName>
                                        </p:attrNameLst>
                                      </p:cBhvr>
                                      <p:to>
                                        <p:strVal val="visible"/>
                                      </p:to>
                                    </p:set>
                                    <p:animEffect transition="in" filter="box(in)">
                                      <p:cBhvr>
                                        <p:cTn id="29" dur="500"/>
                                        <p:tgtEl>
                                          <p:spTgt spid="31744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4678A31-9044-4DE9-B60C-012BFF4ADFE5}" type="slidenum">
              <a:rPr lang="zh-CN" altLang="en-US" sz="1400" smtClean="0"/>
              <a:t>78</a:t>
            </a:fld>
            <a:endParaRPr lang="en-US" altLang="zh-CN" sz="1400"/>
          </a:p>
        </p:txBody>
      </p:sp>
      <p:sp>
        <p:nvSpPr>
          <p:cNvPr id="79875" name="Rectangle 2"/>
          <p:cNvSpPr>
            <a:spLocks noGrp="1" noChangeArrowheads="1"/>
          </p:cNvSpPr>
          <p:nvPr>
            <p:ph type="title"/>
          </p:nvPr>
        </p:nvSpPr>
        <p:spPr/>
        <p:txBody>
          <a:bodyPr/>
          <a:lstStyle/>
          <a:p>
            <a:pPr eaLnBrk="1" hangingPunct="1"/>
            <a:r>
              <a:rPr lang="en-US" altLang="zh-CN" b="1" dirty="0"/>
              <a:t>7.6 </a:t>
            </a:r>
            <a:r>
              <a:rPr lang="zh-CN" altLang="en-US" b="1" dirty="0"/>
              <a:t>数组的操作－插入元素</a:t>
            </a:r>
          </a:p>
        </p:txBody>
      </p:sp>
      <p:sp>
        <p:nvSpPr>
          <p:cNvPr id="79876" name="Rectangle 3"/>
          <p:cNvSpPr>
            <a:spLocks noGrp="1" noChangeArrowheads="1"/>
          </p:cNvSpPr>
          <p:nvPr>
            <p:ph type="body" idx="1"/>
          </p:nvPr>
        </p:nvSpPr>
        <p:spPr>
          <a:xfrm>
            <a:off x="179388" y="1319213"/>
            <a:ext cx="8675687" cy="4611687"/>
          </a:xfrm>
        </p:spPr>
        <p:txBody>
          <a:bodyPr/>
          <a:lstStyle/>
          <a:p>
            <a:pPr eaLnBrk="1" hangingPunct="1">
              <a:buFontTx/>
              <a:buNone/>
            </a:pPr>
            <a:r>
              <a:rPr lang="en-US" altLang="zh-CN" b="1"/>
              <a:t>int insertElement(int data[],int arraySize,int elementCount,int position,int element)</a:t>
            </a:r>
          </a:p>
          <a:p>
            <a:pPr eaLnBrk="1" hangingPunct="1">
              <a:buFontTx/>
              <a:buNone/>
            </a:pPr>
            <a:r>
              <a:rPr lang="zh-CN" altLang="en-US" b="1"/>
              <a:t> </a:t>
            </a:r>
            <a:r>
              <a:rPr lang="zh-CN" altLang="en-US" sz="2400" b="1"/>
              <a:t>函数功能：在数组中的</a:t>
            </a:r>
            <a:r>
              <a:rPr lang="en-US" altLang="zh-CN" sz="2400" b="1"/>
              <a:t>position</a:t>
            </a:r>
            <a:r>
              <a:rPr lang="zh-CN" altLang="en-US" sz="2400" b="1"/>
              <a:t>位置上插入元素</a:t>
            </a:r>
            <a:r>
              <a:rPr lang="en-US" altLang="zh-CN" sz="2400" b="1"/>
              <a:t>element</a:t>
            </a:r>
          </a:p>
          <a:p>
            <a:pPr eaLnBrk="1" hangingPunct="1">
              <a:buFontTx/>
              <a:buNone/>
            </a:pPr>
            <a:r>
              <a:rPr lang="en-US" altLang="zh-CN" sz="2400" b="1"/>
              <a:t> </a:t>
            </a:r>
            <a:r>
              <a:rPr lang="zh-CN" altLang="en-US" sz="2400" b="1"/>
              <a:t>参数说明：</a:t>
            </a:r>
            <a:r>
              <a:rPr lang="en-US" altLang="zh-CN" sz="2400" b="1"/>
              <a:t>arraySize</a:t>
            </a:r>
            <a:r>
              <a:rPr lang="zh-CN" altLang="en-US" sz="2400" b="1"/>
              <a:t>：数组定义的大小 ， 			           	</a:t>
            </a:r>
            <a:r>
              <a:rPr lang="en-US" altLang="zh-CN" sz="2400" b="1"/>
              <a:t>elementCount</a:t>
            </a:r>
            <a:r>
              <a:rPr lang="zh-CN" altLang="en-US" sz="2400" b="1"/>
              <a:t>：数组中已存放元素的个数。		元素的下标为</a:t>
            </a:r>
            <a:r>
              <a:rPr lang="en-US" altLang="zh-CN" sz="2400" b="1"/>
              <a:t>0</a:t>
            </a:r>
            <a:r>
              <a:rPr lang="zh-CN" altLang="en-US" sz="2400" b="1"/>
              <a:t>～ </a:t>
            </a:r>
            <a:r>
              <a:rPr lang="en-US" altLang="zh-CN" sz="2400" b="1"/>
              <a:t>elementCount-1</a:t>
            </a:r>
            <a:endParaRPr lang="zh-CN" altLang="en-US" sz="2400" b="1"/>
          </a:p>
          <a:p>
            <a:pPr eaLnBrk="1" hangingPunct="1">
              <a:buFontTx/>
              <a:buNone/>
            </a:pPr>
            <a:r>
              <a:rPr lang="zh-CN" altLang="en-US" sz="2400" b="1"/>
              <a:t> 返回值说明</a:t>
            </a:r>
            <a:r>
              <a:rPr lang="en-US" altLang="zh-CN" sz="2400" b="1"/>
              <a:t>:</a:t>
            </a:r>
            <a:r>
              <a:rPr lang="zh-CN" altLang="en-US" sz="2400" b="1"/>
              <a:t>成功插入, 则返回1;数组未满但插入位置不合理，返回</a:t>
            </a:r>
            <a:r>
              <a:rPr lang="en-US" altLang="zh-CN" sz="2400" b="1"/>
              <a:t>-1;</a:t>
            </a:r>
            <a:r>
              <a:rPr lang="zh-CN" altLang="en-US" sz="2400" b="1"/>
              <a:t>数组已满而无法插入,返回-</a:t>
            </a:r>
            <a:r>
              <a:rPr lang="en-US" altLang="zh-CN" sz="2400" b="1"/>
              <a:t>2 </a:t>
            </a:r>
            <a:r>
              <a:rPr lang="zh-CN" altLang="en-US" sz="2400" b="1"/>
              <a:t>；</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560E0DD-B330-4D72-BF51-52469A7E74C9}" type="slidenum">
              <a:rPr lang="zh-CN" altLang="en-US" sz="1400" smtClean="0"/>
              <a:t>79</a:t>
            </a:fld>
            <a:endParaRPr lang="en-US" altLang="zh-CN" sz="1400"/>
          </a:p>
        </p:txBody>
      </p:sp>
      <p:sp>
        <p:nvSpPr>
          <p:cNvPr id="80899" name="Rectangle 2"/>
          <p:cNvSpPr>
            <a:spLocks noGrp="1" noChangeArrowheads="1"/>
          </p:cNvSpPr>
          <p:nvPr>
            <p:ph type="title"/>
          </p:nvPr>
        </p:nvSpPr>
        <p:spPr/>
        <p:txBody>
          <a:bodyPr/>
          <a:lstStyle/>
          <a:p>
            <a:pPr eaLnBrk="1" hangingPunct="1"/>
            <a:r>
              <a:rPr lang="en-US" altLang="zh-CN" b="1" dirty="0"/>
              <a:t>7.6 </a:t>
            </a:r>
            <a:r>
              <a:rPr lang="zh-CN" altLang="en-US" b="1" dirty="0"/>
              <a:t>数组的操作－插入元素</a:t>
            </a:r>
          </a:p>
        </p:txBody>
      </p:sp>
      <p:sp>
        <p:nvSpPr>
          <p:cNvPr id="80900" name="Rectangle 3"/>
          <p:cNvSpPr>
            <a:spLocks noGrp="1" noChangeArrowheads="1"/>
          </p:cNvSpPr>
          <p:nvPr>
            <p:ph type="body" idx="1"/>
          </p:nvPr>
        </p:nvSpPr>
        <p:spPr/>
        <p:txBody>
          <a:bodyPr/>
          <a:lstStyle/>
          <a:p>
            <a:pPr eaLnBrk="1" hangingPunct="1"/>
            <a:r>
              <a:rPr lang="zh-CN" altLang="en-US" b="1" dirty="0"/>
              <a:t>数组已满</a:t>
            </a:r>
            <a:r>
              <a:rPr lang="en-US" altLang="zh-CN" b="1" dirty="0"/>
              <a:t>(if </a:t>
            </a:r>
            <a:r>
              <a:rPr lang="en-US" altLang="zh-CN" b="1" dirty="0" err="1"/>
              <a:t>elementCount</a:t>
            </a:r>
            <a:r>
              <a:rPr lang="en-US" altLang="zh-CN" b="1" dirty="0"/>
              <a:t> == </a:t>
            </a:r>
            <a:r>
              <a:rPr lang="en-US" altLang="zh-CN" b="1" dirty="0" err="1"/>
              <a:t>arraySize</a:t>
            </a:r>
            <a:r>
              <a:rPr lang="en-US" altLang="zh-CN" b="1" dirty="0"/>
              <a:t>)</a:t>
            </a:r>
          </a:p>
          <a:p>
            <a:pPr eaLnBrk="1" hangingPunct="1"/>
            <a:r>
              <a:rPr lang="zh-CN" altLang="en-US" b="1" dirty="0"/>
              <a:t>数组未满</a:t>
            </a:r>
            <a:r>
              <a:rPr lang="en-US" altLang="zh-CN" b="1" dirty="0"/>
              <a:t>(if </a:t>
            </a:r>
            <a:r>
              <a:rPr lang="en-US" altLang="zh-CN" b="1" dirty="0" err="1"/>
              <a:t>elementCount</a:t>
            </a:r>
            <a:r>
              <a:rPr lang="en-US" altLang="zh-CN" b="1" dirty="0"/>
              <a:t> &lt; </a:t>
            </a:r>
            <a:r>
              <a:rPr lang="en-US" altLang="zh-CN" b="1" dirty="0" err="1"/>
              <a:t>arraySize</a:t>
            </a:r>
            <a:r>
              <a:rPr lang="en-US" altLang="zh-CN" b="1" dirty="0"/>
              <a:t>)</a:t>
            </a:r>
          </a:p>
          <a:p>
            <a:pPr lvl="1" eaLnBrk="1" hangingPunct="1"/>
            <a:r>
              <a:rPr lang="zh-CN" altLang="en-US" b="1" dirty="0"/>
              <a:t>位置正常</a:t>
            </a:r>
            <a:r>
              <a:rPr lang="en-US" altLang="zh-CN" b="1" dirty="0"/>
              <a:t>(if position&lt;=</a:t>
            </a:r>
            <a:r>
              <a:rPr lang="en-US" altLang="zh-CN" b="1" dirty="0" err="1"/>
              <a:t>elementCount</a:t>
            </a:r>
            <a:r>
              <a:rPr lang="en-US" altLang="zh-CN" b="1" dirty="0"/>
              <a:t>)</a:t>
            </a:r>
          </a:p>
          <a:p>
            <a:pPr lvl="1" eaLnBrk="1" hangingPunct="1"/>
            <a:r>
              <a:rPr lang="zh-CN" altLang="en-US" b="1" dirty="0"/>
              <a:t>位置异常</a:t>
            </a:r>
            <a:r>
              <a:rPr lang="en-US" altLang="zh-CN" b="1" dirty="0"/>
              <a:t>(if position&gt;</a:t>
            </a:r>
            <a:r>
              <a:rPr lang="en-US" altLang="zh-CN" b="1" dirty="0" err="1"/>
              <a:t>elementCount</a:t>
            </a:r>
            <a:r>
              <a:rPr lang="en-US" altLang="zh-CN" b="1" dirty="0"/>
              <a:t>)</a:t>
            </a:r>
          </a:p>
          <a:p>
            <a:pPr eaLnBrk="1" hangingPunct="1"/>
            <a:endParaRPr lang="en-US" altLang="zh-CN" b="1" dirty="0"/>
          </a:p>
          <a:p>
            <a:pPr lvl="1" eaLnBrk="1" hangingPunct="1">
              <a:buFontTx/>
              <a:buNone/>
            </a:pPr>
            <a:endParaRPr lang="zh-CN" altLang="en-US" dirty="0"/>
          </a:p>
        </p:txBody>
      </p:sp>
      <p:pic>
        <p:nvPicPr>
          <p:cNvPr id="809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933825"/>
            <a:ext cx="43211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Text Box 5"/>
          <p:cNvSpPr txBox="1">
            <a:spLocks noChangeArrowheads="1"/>
          </p:cNvSpPr>
          <p:nvPr/>
        </p:nvSpPr>
        <p:spPr bwMode="auto">
          <a:xfrm>
            <a:off x="1836738" y="34290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t>0</a:t>
            </a:r>
          </a:p>
        </p:txBody>
      </p:sp>
      <p:sp>
        <p:nvSpPr>
          <p:cNvPr id="80903" name="Text Box 6"/>
          <p:cNvSpPr txBox="1">
            <a:spLocks noChangeArrowheads="1"/>
          </p:cNvSpPr>
          <p:nvPr/>
        </p:nvSpPr>
        <p:spPr bwMode="auto">
          <a:xfrm>
            <a:off x="3635375" y="3357563"/>
            <a:ext cx="266541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dirty="0"/>
              <a:t>elementCount-1</a:t>
            </a:r>
          </a:p>
        </p:txBody>
      </p:sp>
      <p:sp>
        <p:nvSpPr>
          <p:cNvPr id="80904" name="Line 7"/>
          <p:cNvSpPr>
            <a:spLocks noChangeShapeType="1"/>
          </p:cNvSpPr>
          <p:nvPr/>
        </p:nvSpPr>
        <p:spPr bwMode="auto">
          <a:xfrm>
            <a:off x="4067175" y="3717925"/>
            <a:ext cx="0" cy="21590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05" name="Line 8"/>
          <p:cNvSpPr>
            <a:spLocks noChangeShapeType="1"/>
          </p:cNvSpPr>
          <p:nvPr/>
        </p:nvSpPr>
        <p:spPr bwMode="auto">
          <a:xfrm>
            <a:off x="1979613" y="3717925"/>
            <a:ext cx="0" cy="21590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06" name="Text Box 9"/>
          <p:cNvSpPr txBox="1">
            <a:spLocks noChangeArrowheads="1"/>
          </p:cNvSpPr>
          <p:nvPr/>
        </p:nvSpPr>
        <p:spPr bwMode="auto">
          <a:xfrm>
            <a:off x="4140200" y="4941888"/>
            <a:ext cx="20161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dirty="0" err="1"/>
              <a:t>elementCount</a:t>
            </a:r>
            <a:endParaRPr lang="en-US" altLang="zh-CN" sz="2400" b="1" dirty="0"/>
          </a:p>
        </p:txBody>
      </p:sp>
      <p:sp>
        <p:nvSpPr>
          <p:cNvPr id="80907" name="Line 10"/>
          <p:cNvSpPr>
            <a:spLocks noChangeShapeType="1"/>
          </p:cNvSpPr>
          <p:nvPr/>
        </p:nvSpPr>
        <p:spPr bwMode="auto">
          <a:xfrm flipV="1">
            <a:off x="4716463" y="4725988"/>
            <a:ext cx="0" cy="358775"/>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08" name="Text Box 12"/>
          <p:cNvSpPr txBox="1">
            <a:spLocks noChangeArrowheads="1"/>
          </p:cNvSpPr>
          <p:nvPr/>
        </p:nvSpPr>
        <p:spPr bwMode="auto">
          <a:xfrm>
            <a:off x="539750" y="5445125"/>
            <a:ext cx="78486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dirty="0" err="1"/>
              <a:t>arraySize</a:t>
            </a:r>
            <a:r>
              <a:rPr lang="zh-CN" altLang="en-US" sz="2400" b="1" dirty="0"/>
              <a:t>：数组长度， </a:t>
            </a:r>
            <a:r>
              <a:rPr lang="en-US" altLang="zh-CN" sz="2400" b="1" dirty="0" err="1"/>
              <a:t>elementCount</a:t>
            </a:r>
            <a:r>
              <a:rPr lang="zh-CN" altLang="en-US" sz="2400" b="1" dirty="0"/>
              <a:t>：元素个数， </a:t>
            </a:r>
            <a:r>
              <a:rPr lang="en-US" altLang="zh-CN" sz="2400" b="1" dirty="0"/>
              <a:t>element</a:t>
            </a:r>
            <a:r>
              <a:rPr lang="zh-CN" altLang="en-US" sz="2400" b="1" dirty="0"/>
              <a:t>：插入元素，</a:t>
            </a:r>
            <a:r>
              <a:rPr lang="en-US" altLang="zh-CN" sz="2400" b="1" dirty="0"/>
              <a:t>position</a:t>
            </a:r>
            <a:r>
              <a:rPr lang="zh-CN" altLang="en-US" sz="2400" b="1" dirty="0"/>
              <a:t>：插入位置</a:t>
            </a:r>
            <a:endParaRPr lang="en-US" altLang="zh-CN" sz="2400" b="1" dirty="0"/>
          </a:p>
        </p:txBody>
      </p:sp>
      <p:sp>
        <p:nvSpPr>
          <p:cNvPr id="13" name="Text Box 9"/>
          <p:cNvSpPr txBox="1">
            <a:spLocks noChangeArrowheads="1"/>
          </p:cNvSpPr>
          <p:nvPr/>
        </p:nvSpPr>
        <p:spPr bwMode="auto">
          <a:xfrm>
            <a:off x="2195736" y="4952529"/>
            <a:ext cx="20161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dirty="0" err="1"/>
              <a:t>pisition</a:t>
            </a:r>
            <a:endParaRPr lang="en-US" altLang="zh-CN" sz="2400" b="1" dirty="0"/>
          </a:p>
        </p:txBody>
      </p:sp>
      <p:sp>
        <p:nvSpPr>
          <p:cNvPr id="14" name="Line 10"/>
          <p:cNvSpPr>
            <a:spLocks noChangeShapeType="1"/>
          </p:cNvSpPr>
          <p:nvPr/>
        </p:nvSpPr>
        <p:spPr bwMode="auto">
          <a:xfrm flipV="1">
            <a:off x="2771999" y="4725144"/>
            <a:ext cx="0" cy="358775"/>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Text Box 6"/>
          <p:cNvSpPr txBox="1">
            <a:spLocks noChangeArrowheads="1"/>
          </p:cNvSpPr>
          <p:nvPr/>
        </p:nvSpPr>
        <p:spPr bwMode="auto">
          <a:xfrm>
            <a:off x="5950468" y="3954980"/>
            <a:ext cx="211421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dirty="0" err="1"/>
              <a:t>arraySize</a:t>
            </a:r>
            <a:endParaRPr lang="en-US" altLang="zh-CN"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9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90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9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C606957-BD5F-45DE-A328-4B664E8D3BEF}" type="slidenum">
              <a:rPr lang="zh-CN" altLang="en-US" sz="1400" smtClean="0"/>
              <a:t>8</a:t>
            </a:fld>
            <a:endParaRPr lang="en-US" altLang="zh-CN" sz="1400"/>
          </a:p>
        </p:txBody>
      </p:sp>
      <p:sp>
        <p:nvSpPr>
          <p:cNvPr id="9219" name="Rectangle 4"/>
          <p:cNvSpPr>
            <a:spLocks noGrp="1" noChangeArrowheads="1"/>
          </p:cNvSpPr>
          <p:nvPr>
            <p:ph type="title"/>
          </p:nvPr>
        </p:nvSpPr>
        <p:spPr>
          <a:noFill/>
        </p:spPr>
        <p:txBody>
          <a:bodyPr/>
          <a:lstStyle/>
          <a:p>
            <a:pPr eaLnBrk="1" hangingPunct="1"/>
            <a:r>
              <a:rPr lang="en-US" altLang="zh-CN" b="1" dirty="0"/>
              <a:t>7</a:t>
            </a:r>
            <a:r>
              <a:rPr lang="zh-CN" altLang="en-US" b="1" dirty="0"/>
              <a:t>.</a:t>
            </a:r>
            <a:r>
              <a:rPr lang="en-US" altLang="zh-CN" b="1" dirty="0"/>
              <a:t>2  </a:t>
            </a:r>
            <a:r>
              <a:rPr lang="zh-CN" altLang="en-US" b="1" dirty="0"/>
              <a:t>数组作为一种复杂数据类型</a:t>
            </a:r>
          </a:p>
        </p:txBody>
      </p:sp>
      <p:sp>
        <p:nvSpPr>
          <p:cNvPr id="289797" name="Rectangle 5"/>
          <p:cNvSpPr>
            <a:spLocks noGrp="1" noChangeArrowheads="1"/>
          </p:cNvSpPr>
          <p:nvPr>
            <p:ph type="body" idx="1"/>
          </p:nvPr>
        </p:nvSpPr>
        <p:spPr>
          <a:xfrm>
            <a:off x="685800" y="1319213"/>
            <a:ext cx="7772400" cy="5205412"/>
          </a:xfrm>
          <a:noFill/>
        </p:spPr>
        <p:txBody>
          <a:bodyPr/>
          <a:lstStyle/>
          <a:p>
            <a:pPr eaLnBrk="1" hangingPunct="1">
              <a:lnSpc>
                <a:spcPct val="90000"/>
              </a:lnSpc>
              <a:buFontTx/>
              <a:buNone/>
            </a:pPr>
            <a:r>
              <a:rPr lang="en-US" altLang="zh-CN" sz="2400" b="1" dirty="0"/>
              <a:t>1. </a:t>
            </a:r>
            <a:r>
              <a:rPr lang="zh-CN" altLang="en-US" sz="2400" b="1" dirty="0"/>
              <a:t>数组的表达对象（逻辑结构）</a:t>
            </a:r>
          </a:p>
          <a:p>
            <a:pPr eaLnBrk="1" hangingPunct="1">
              <a:lnSpc>
                <a:spcPct val="90000"/>
              </a:lnSpc>
              <a:buFont typeface="Wingdings" pitchFamily="2" charset="2"/>
              <a:buChar char="Ø"/>
            </a:pPr>
            <a:r>
              <a:rPr lang="zh-CN" altLang="en-US" sz="2400" b="1" dirty="0"/>
              <a:t>现实世界经常存在这样的数据：某课程一个班级中按学号排列的各个学生考试成绩、一年中各月份的平均温度</a:t>
            </a:r>
            <a:r>
              <a:rPr lang="zh-CN" altLang="en-US" sz="2400" b="1" dirty="0">
                <a:latin typeface="宋体" pitchFamily="2" charset="-122"/>
              </a:rPr>
              <a:t>……</a:t>
            </a:r>
            <a:r>
              <a:rPr lang="zh-CN" altLang="en-US" sz="2400" b="1" dirty="0"/>
              <a:t>其特点是这有限个数据元素的</a:t>
            </a:r>
            <a:r>
              <a:rPr lang="zh-CN" altLang="en-US" sz="2400" b="1" dirty="0">
                <a:solidFill>
                  <a:schemeClr val="accent2"/>
                </a:solidFill>
              </a:rPr>
              <a:t>类型相同</a:t>
            </a:r>
            <a:r>
              <a:rPr lang="zh-CN" altLang="en-US" sz="2400" b="1" dirty="0"/>
              <a:t>，且</a:t>
            </a:r>
            <a:r>
              <a:rPr lang="zh-CN" altLang="en-US" sz="2400" b="1" dirty="0">
                <a:solidFill>
                  <a:schemeClr val="accent2"/>
                </a:solidFill>
              </a:rPr>
              <a:t>具有先后顺序</a:t>
            </a:r>
            <a:r>
              <a:rPr lang="zh-CN" altLang="en-US" sz="2400" b="1" dirty="0"/>
              <a:t>关系；</a:t>
            </a:r>
          </a:p>
          <a:p>
            <a:pPr eaLnBrk="1" hangingPunct="1">
              <a:lnSpc>
                <a:spcPct val="90000"/>
              </a:lnSpc>
              <a:buFont typeface="Wingdings" pitchFamily="2" charset="2"/>
              <a:buChar char="Ø"/>
            </a:pPr>
            <a:r>
              <a:rPr lang="zh-CN" altLang="en-US" sz="2400" b="1" dirty="0"/>
              <a:t>上述特征的数据可以抽象为</a:t>
            </a:r>
            <a:r>
              <a:rPr lang="zh-CN" altLang="en-US" sz="2400" b="1" dirty="0">
                <a:solidFill>
                  <a:srgbClr val="FF0000"/>
                </a:solidFill>
                <a:latin typeface="微软雅黑" panose="020B0503020204020204" pitchFamily="34" charset="-122"/>
                <a:ea typeface="微软雅黑" panose="020B0503020204020204" pitchFamily="34" charset="-122"/>
              </a:rPr>
              <a:t>线性表或向量</a:t>
            </a:r>
            <a:r>
              <a:rPr lang="zh-CN" altLang="en-US" sz="2400" b="1" dirty="0"/>
              <a:t>。</a:t>
            </a:r>
          </a:p>
          <a:p>
            <a:pPr eaLnBrk="1" hangingPunct="1">
              <a:lnSpc>
                <a:spcPct val="90000"/>
              </a:lnSpc>
              <a:buFont typeface="Wingdings"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线性表</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向量</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t>是具有相同数据类型的</a:t>
            </a:r>
            <a:r>
              <a:rPr lang="en-US" altLang="zh-CN" sz="2400" b="1" dirty="0"/>
              <a:t>n(n&gt;=0)</a:t>
            </a:r>
            <a:r>
              <a:rPr lang="zh-CN" altLang="en-US" sz="2400" b="1" dirty="0"/>
              <a:t>个数据元素的有限序列，通常记为：</a:t>
            </a:r>
            <a:endParaRPr lang="en-US" altLang="zh-CN" sz="2400" b="1" dirty="0"/>
          </a:p>
          <a:p>
            <a:pPr eaLnBrk="1" hangingPunct="1">
              <a:lnSpc>
                <a:spcPct val="90000"/>
              </a:lnSpc>
              <a:buFontTx/>
              <a:buNone/>
            </a:pPr>
            <a:r>
              <a:rPr lang="zh-CN" altLang="en-US" sz="2400" b="1" dirty="0"/>
              <a:t>   （</a:t>
            </a:r>
            <a:r>
              <a:rPr lang="en-US" altLang="zh-CN" sz="2400" b="1" dirty="0"/>
              <a:t>a</a:t>
            </a:r>
            <a:r>
              <a:rPr lang="en-US" altLang="zh-CN" sz="2400" b="1" baseline="-25000" dirty="0"/>
              <a:t>1</a:t>
            </a:r>
            <a:r>
              <a:rPr lang="zh-CN" altLang="en-US" sz="2400" b="1" dirty="0"/>
              <a:t>，</a:t>
            </a:r>
            <a:r>
              <a:rPr lang="en-US" altLang="zh-CN" sz="2400" b="1" dirty="0"/>
              <a:t>a</a:t>
            </a:r>
            <a:r>
              <a:rPr lang="en-US" altLang="zh-CN" sz="2400" b="1" baseline="-25000" dirty="0"/>
              <a:t>2</a:t>
            </a:r>
            <a:r>
              <a:rPr lang="zh-CN" altLang="en-US" sz="2400" b="1" dirty="0"/>
              <a:t>，</a:t>
            </a:r>
            <a:r>
              <a:rPr lang="en-US" altLang="zh-CN" sz="2400" b="1" dirty="0">
                <a:latin typeface="宋体" pitchFamily="2" charset="-122"/>
              </a:rPr>
              <a:t>…</a:t>
            </a:r>
            <a:r>
              <a:rPr lang="en-US" altLang="zh-CN" sz="2400" b="1" dirty="0"/>
              <a:t> a</a:t>
            </a:r>
            <a:r>
              <a:rPr lang="en-US" altLang="zh-CN" sz="2400" b="1" baseline="-25000" dirty="0"/>
              <a:t>i-1</a:t>
            </a:r>
            <a:r>
              <a:rPr lang="zh-CN" altLang="en-US" sz="2400" b="1" dirty="0"/>
              <a:t>，</a:t>
            </a:r>
            <a:r>
              <a:rPr lang="en-US" altLang="zh-CN" sz="2400" b="1" dirty="0" err="1"/>
              <a:t>a</a:t>
            </a:r>
            <a:r>
              <a:rPr lang="en-US" altLang="zh-CN" sz="2400" b="1" baseline="-25000" dirty="0" err="1"/>
              <a:t>i</a:t>
            </a:r>
            <a:r>
              <a:rPr lang="zh-CN" altLang="en-US" sz="2400" b="1" dirty="0"/>
              <a:t>，</a:t>
            </a:r>
            <a:r>
              <a:rPr lang="en-US" altLang="zh-CN" sz="2400" b="1" dirty="0"/>
              <a:t>a</a:t>
            </a:r>
            <a:r>
              <a:rPr lang="en-US" altLang="zh-CN" sz="2400" b="1" baseline="-25000" dirty="0"/>
              <a:t>i+1</a:t>
            </a:r>
            <a:r>
              <a:rPr lang="zh-CN" altLang="en-US" sz="2400" b="1" dirty="0"/>
              <a:t>，</a:t>
            </a:r>
            <a:r>
              <a:rPr lang="en-US" altLang="zh-CN" sz="2400" b="1" dirty="0">
                <a:latin typeface="宋体" pitchFamily="2" charset="-122"/>
              </a:rPr>
              <a:t>…</a:t>
            </a:r>
            <a:r>
              <a:rPr lang="en-US" altLang="zh-CN" sz="2400" b="1" dirty="0"/>
              <a:t> a</a:t>
            </a:r>
            <a:r>
              <a:rPr lang="en-US" altLang="zh-CN" sz="2400" b="1" baseline="-25000" dirty="0"/>
              <a:t>n</a:t>
            </a:r>
            <a:r>
              <a:rPr lang="zh-CN" altLang="en-US" sz="2400" b="1" dirty="0"/>
              <a:t>）</a:t>
            </a:r>
          </a:p>
          <a:p>
            <a:pPr eaLnBrk="1" hangingPunct="1">
              <a:lnSpc>
                <a:spcPct val="90000"/>
              </a:lnSpc>
              <a:buFontTx/>
              <a:buNone/>
            </a:pPr>
            <a:r>
              <a:rPr lang="zh-CN" altLang="en-US" sz="2400" b="1" dirty="0"/>
              <a:t>    其中</a:t>
            </a:r>
            <a:r>
              <a:rPr lang="en-US" altLang="zh-CN" sz="2400" b="1" dirty="0"/>
              <a:t>n</a:t>
            </a:r>
            <a:r>
              <a:rPr lang="zh-CN" altLang="en-US" sz="2400" b="1" dirty="0"/>
              <a:t>为表长，</a:t>
            </a:r>
            <a:r>
              <a:rPr lang="en-US" altLang="zh-CN" sz="2400" b="1" dirty="0"/>
              <a:t>n</a:t>
            </a:r>
            <a:r>
              <a:rPr lang="zh-CN" altLang="en-US" sz="2400" b="1" dirty="0"/>
              <a:t>＝</a:t>
            </a:r>
            <a:r>
              <a:rPr lang="en-US" altLang="zh-CN" sz="2400" b="1" dirty="0"/>
              <a:t>0</a:t>
            </a:r>
            <a:r>
              <a:rPr lang="zh-CN" altLang="en-US" sz="2400" b="1" dirty="0"/>
              <a:t>时称为空表。</a:t>
            </a:r>
            <a:r>
              <a:rPr lang="zh-CN" altLang="en-US" sz="2400" dirty="0"/>
              <a:t> </a:t>
            </a:r>
          </a:p>
          <a:p>
            <a:pPr eaLnBrk="1" hangingPunct="1">
              <a:lnSpc>
                <a:spcPct val="90000"/>
              </a:lnSpc>
              <a:buFontTx/>
              <a:buNone/>
            </a:pPr>
            <a:r>
              <a:rPr lang="zh-CN" altLang="en-US" sz="2400" b="1" dirty="0"/>
              <a:t>    线性表数据元素之间为线性关系，通俗讲就是</a:t>
            </a:r>
            <a:r>
              <a:rPr lang="zh-CN" altLang="en-US" sz="2400" b="1" dirty="0">
                <a:latin typeface="宋体" pitchFamily="2" charset="-122"/>
              </a:rPr>
              <a:t>“</a:t>
            </a:r>
            <a:r>
              <a:rPr lang="zh-CN" altLang="en-US" sz="2400" b="1" dirty="0"/>
              <a:t>一个接一个的排列</a:t>
            </a:r>
            <a:r>
              <a:rPr lang="zh-CN" altLang="en-US" sz="2400" b="1" dirty="0">
                <a:latin typeface="宋体" pitchFamily="2" charset="-122"/>
              </a:rPr>
              <a:t>”</a:t>
            </a:r>
            <a:r>
              <a:rPr lang="zh-CN" altLang="en-US" sz="2400" b="1" dirty="0"/>
              <a:t>。</a:t>
            </a:r>
          </a:p>
          <a:p>
            <a:pPr eaLnBrk="1" hangingPunct="1">
              <a:lnSpc>
                <a:spcPct val="90000"/>
              </a:lnSpc>
              <a:buFont typeface="Wingdings"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数组是线性表的一种存储结构。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9797">
                                            <p:txEl>
                                              <p:pRg st="3" end="3"/>
                                            </p:txEl>
                                          </p:spTgt>
                                        </p:tgtEl>
                                        <p:attrNameLst>
                                          <p:attrName>style.visibility</p:attrName>
                                        </p:attrNameLst>
                                      </p:cBhvr>
                                      <p:to>
                                        <p:strVal val="visible"/>
                                      </p:to>
                                    </p:set>
                                    <p:animEffect transition="in" filter="dissolve">
                                      <p:cBhvr>
                                        <p:cTn id="7" dur="500"/>
                                        <p:tgtEl>
                                          <p:spTgt spid="289797">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89797">
                                            <p:txEl>
                                              <p:pRg st="4" end="4"/>
                                            </p:txEl>
                                          </p:spTgt>
                                        </p:tgtEl>
                                        <p:attrNameLst>
                                          <p:attrName>style.visibility</p:attrName>
                                        </p:attrNameLst>
                                      </p:cBhvr>
                                      <p:to>
                                        <p:strVal val="visible"/>
                                      </p:to>
                                    </p:set>
                                    <p:animEffect transition="in" filter="dissolve">
                                      <p:cBhvr>
                                        <p:cTn id="10" dur="500"/>
                                        <p:tgtEl>
                                          <p:spTgt spid="289797">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89797">
                                            <p:txEl>
                                              <p:pRg st="5" end="5"/>
                                            </p:txEl>
                                          </p:spTgt>
                                        </p:tgtEl>
                                        <p:attrNameLst>
                                          <p:attrName>style.visibility</p:attrName>
                                        </p:attrNameLst>
                                      </p:cBhvr>
                                      <p:to>
                                        <p:strVal val="visible"/>
                                      </p:to>
                                    </p:set>
                                    <p:animEffect transition="in" filter="dissolve">
                                      <p:cBhvr>
                                        <p:cTn id="13" dur="500"/>
                                        <p:tgtEl>
                                          <p:spTgt spid="289797">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89797">
                                            <p:txEl>
                                              <p:pRg st="6" end="6"/>
                                            </p:txEl>
                                          </p:spTgt>
                                        </p:tgtEl>
                                        <p:attrNameLst>
                                          <p:attrName>style.visibility</p:attrName>
                                        </p:attrNameLst>
                                      </p:cBhvr>
                                      <p:to>
                                        <p:strVal val="visible"/>
                                      </p:to>
                                    </p:set>
                                    <p:animEffect transition="in" filter="dissolve">
                                      <p:cBhvr>
                                        <p:cTn id="16" dur="500"/>
                                        <p:tgtEl>
                                          <p:spTgt spid="28979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89797">
                                            <p:txEl>
                                              <p:pRg st="7" end="7"/>
                                            </p:txEl>
                                          </p:spTgt>
                                        </p:tgtEl>
                                        <p:attrNameLst>
                                          <p:attrName>style.visibility</p:attrName>
                                        </p:attrNameLst>
                                      </p:cBhvr>
                                      <p:to>
                                        <p:strVal val="visible"/>
                                      </p:to>
                                    </p:set>
                                    <p:animEffect transition="in" filter="dissolve">
                                      <p:cBhvr>
                                        <p:cTn id="21" dur="500"/>
                                        <p:tgtEl>
                                          <p:spTgt spid="2897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870D8F3-DC52-4502-AA3F-77DDBF2851B2}" type="slidenum">
              <a:rPr lang="zh-CN" altLang="en-US" sz="1400" smtClean="0"/>
              <a:t>80</a:t>
            </a:fld>
            <a:endParaRPr lang="en-US" altLang="zh-CN" sz="1400"/>
          </a:p>
        </p:txBody>
      </p:sp>
      <p:sp>
        <p:nvSpPr>
          <p:cNvPr id="81923" name="Rectangle 3"/>
          <p:cNvSpPr>
            <a:spLocks noGrp="1" noChangeArrowheads="1"/>
          </p:cNvSpPr>
          <p:nvPr>
            <p:ph type="body" idx="1"/>
          </p:nvPr>
        </p:nvSpPr>
        <p:spPr>
          <a:xfrm>
            <a:off x="684213" y="620713"/>
            <a:ext cx="8134350" cy="5903912"/>
          </a:xfrm>
        </p:spPr>
        <p:txBody>
          <a:bodyPr/>
          <a:lstStyle/>
          <a:p>
            <a:pPr eaLnBrk="1" hangingPunct="1">
              <a:lnSpc>
                <a:spcPct val="80000"/>
              </a:lnSpc>
              <a:buFontTx/>
              <a:buNone/>
            </a:pPr>
            <a:r>
              <a:rPr lang="en-US" altLang="zh-CN" sz="1800" b="1"/>
              <a:t>/* </a:t>
            </a:r>
            <a:r>
              <a:rPr lang="zh-CN" altLang="en-US" sz="1800" b="1"/>
              <a:t>函数功能：在数组中的</a:t>
            </a:r>
            <a:r>
              <a:rPr lang="en-US" altLang="zh-CN" sz="1800" b="1"/>
              <a:t>position</a:t>
            </a:r>
            <a:r>
              <a:rPr lang="zh-CN" altLang="en-US" sz="1800" b="1"/>
              <a:t>位置上插入元素</a:t>
            </a:r>
            <a:r>
              <a:rPr lang="en-US" altLang="zh-CN" sz="1800" b="1"/>
              <a:t>element</a:t>
            </a:r>
          </a:p>
          <a:p>
            <a:pPr eaLnBrk="1" hangingPunct="1">
              <a:lnSpc>
                <a:spcPct val="80000"/>
              </a:lnSpc>
              <a:buFontTx/>
              <a:buNone/>
            </a:pPr>
            <a:r>
              <a:rPr lang="en-US" altLang="zh-CN" sz="1800" b="1"/>
              <a:t>   </a:t>
            </a:r>
            <a:r>
              <a:rPr lang="zh-CN" altLang="en-US" sz="1800" b="1"/>
              <a:t>参数说明：</a:t>
            </a:r>
            <a:r>
              <a:rPr lang="en-US" altLang="zh-CN" sz="1800" b="1"/>
              <a:t>arraySize</a:t>
            </a:r>
            <a:r>
              <a:rPr lang="zh-CN" altLang="en-US" sz="1800" b="1"/>
              <a:t>：数组定义的大小 ，</a:t>
            </a:r>
            <a:r>
              <a:rPr lang="en-US" altLang="zh-CN" sz="1800" b="1"/>
              <a:t>elementCount</a:t>
            </a:r>
            <a:r>
              <a:rPr lang="zh-CN" altLang="en-US" sz="1800" b="1"/>
              <a:t>：数组中已存放元素的个数 </a:t>
            </a:r>
          </a:p>
          <a:p>
            <a:pPr eaLnBrk="1" hangingPunct="1">
              <a:lnSpc>
                <a:spcPct val="80000"/>
              </a:lnSpc>
              <a:buFontTx/>
              <a:buNone/>
            </a:pPr>
            <a:r>
              <a:rPr lang="zh-CN" altLang="en-US" sz="1800" b="1"/>
              <a:t>   返回值说明</a:t>
            </a:r>
            <a:r>
              <a:rPr lang="en-US" altLang="zh-CN" sz="1800" b="1"/>
              <a:t>:</a:t>
            </a:r>
            <a:r>
              <a:rPr lang="zh-CN" altLang="en-US" sz="1800" b="1"/>
              <a:t>成功插入</a:t>
            </a:r>
            <a:r>
              <a:rPr lang="en-US" altLang="zh-CN" sz="1800" b="1"/>
              <a:t>,</a:t>
            </a:r>
            <a:r>
              <a:rPr lang="zh-CN" altLang="en-US" sz="1800" b="1"/>
              <a:t>则返回值为</a:t>
            </a:r>
            <a:r>
              <a:rPr lang="en-US" altLang="zh-CN" sz="1800" b="1"/>
              <a:t>1;</a:t>
            </a:r>
            <a:r>
              <a:rPr lang="zh-CN" altLang="en-US" sz="1800" b="1"/>
              <a:t>插入位置超越数组范围</a:t>
            </a:r>
            <a:r>
              <a:rPr lang="en-US" altLang="zh-CN" sz="1800" b="1"/>
              <a:t>,</a:t>
            </a:r>
            <a:r>
              <a:rPr lang="zh-CN" altLang="en-US" sz="1800" b="1"/>
              <a:t>返回</a:t>
            </a:r>
            <a:r>
              <a:rPr lang="en-US" altLang="zh-CN" sz="1800" b="1"/>
              <a:t>-1;</a:t>
            </a:r>
            <a:r>
              <a:rPr lang="zh-CN" altLang="en-US" sz="1800" b="1"/>
              <a:t>数组已满</a:t>
            </a:r>
            <a:r>
              <a:rPr lang="en-US" altLang="zh-CN" sz="1800" b="1"/>
              <a:t>,</a:t>
            </a:r>
            <a:r>
              <a:rPr lang="zh-CN" altLang="en-US" sz="1800" b="1"/>
              <a:t>返回</a:t>
            </a:r>
            <a:r>
              <a:rPr lang="en-US" altLang="zh-CN" sz="1800" b="1"/>
              <a:t>-2 */ </a:t>
            </a:r>
          </a:p>
          <a:p>
            <a:pPr eaLnBrk="1" hangingPunct="1">
              <a:lnSpc>
                <a:spcPct val="80000"/>
              </a:lnSpc>
              <a:buFontTx/>
              <a:buNone/>
            </a:pPr>
            <a:r>
              <a:rPr lang="en-US" altLang="zh-CN" sz="1800" b="1"/>
              <a:t>int insertElement(int data[],int arraySize,int elementCount,int position,int element)</a:t>
            </a:r>
          </a:p>
          <a:p>
            <a:pPr eaLnBrk="1" hangingPunct="1">
              <a:lnSpc>
                <a:spcPct val="80000"/>
              </a:lnSpc>
              <a:buFontTx/>
              <a:buNone/>
            </a:pPr>
            <a:r>
              <a:rPr lang="en-US" altLang="zh-CN" sz="1800" b="1"/>
              <a:t>{</a:t>
            </a:r>
          </a:p>
          <a:p>
            <a:pPr eaLnBrk="1" hangingPunct="1">
              <a:lnSpc>
                <a:spcPct val="80000"/>
              </a:lnSpc>
              <a:buFontTx/>
              <a:buNone/>
            </a:pPr>
            <a:r>
              <a:rPr lang="en-US" altLang="zh-CN" sz="1800" b="1"/>
              <a:t>    int i;</a:t>
            </a:r>
          </a:p>
          <a:p>
            <a:pPr eaLnBrk="1" hangingPunct="1">
              <a:lnSpc>
                <a:spcPct val="80000"/>
              </a:lnSpc>
              <a:buFontTx/>
              <a:buNone/>
            </a:pPr>
            <a:endParaRPr lang="en-US" altLang="zh-CN" sz="800" b="1"/>
          </a:p>
          <a:p>
            <a:pPr eaLnBrk="1" hangingPunct="1">
              <a:lnSpc>
                <a:spcPct val="80000"/>
              </a:lnSpc>
              <a:buFontTx/>
              <a:buNone/>
            </a:pPr>
            <a:r>
              <a:rPr lang="en-US" altLang="zh-CN" sz="1800" b="1"/>
              <a:t>    if (arraySize == elementCount) /*</a:t>
            </a:r>
            <a:r>
              <a:rPr lang="zh-CN" altLang="en-US" sz="1800" b="1"/>
              <a:t>数组已满</a:t>
            </a:r>
            <a:r>
              <a:rPr lang="en-US" altLang="zh-CN" sz="1800" b="1"/>
              <a:t>,</a:t>
            </a:r>
            <a:r>
              <a:rPr lang="zh-CN" altLang="en-US" sz="1800" b="1"/>
              <a:t>没法再插入*</a:t>
            </a:r>
            <a:r>
              <a:rPr lang="en-US" altLang="zh-CN" sz="1800" b="1"/>
              <a:t>/</a:t>
            </a:r>
          </a:p>
          <a:p>
            <a:pPr eaLnBrk="1" hangingPunct="1">
              <a:lnSpc>
                <a:spcPct val="80000"/>
              </a:lnSpc>
              <a:buFontTx/>
              <a:buNone/>
            </a:pPr>
            <a:r>
              <a:rPr lang="en-US" altLang="zh-CN" sz="1800" b="1"/>
              <a:t>    	   return -2;</a:t>
            </a:r>
          </a:p>
          <a:p>
            <a:pPr eaLnBrk="1" hangingPunct="1">
              <a:lnSpc>
                <a:spcPct val="80000"/>
              </a:lnSpc>
              <a:buFontTx/>
              <a:buNone/>
            </a:pPr>
            <a:r>
              <a:rPr lang="en-US" altLang="zh-CN" sz="1800" b="1"/>
              <a:t>    else if (elementCount &lt; arraySize) /*</a:t>
            </a:r>
            <a:r>
              <a:rPr lang="zh-CN" altLang="en-US" sz="1800" b="1"/>
              <a:t>有插入位置*</a:t>
            </a:r>
            <a:r>
              <a:rPr lang="en-US" altLang="zh-CN" sz="1800" b="1"/>
              <a:t>/ </a:t>
            </a:r>
          </a:p>
          <a:p>
            <a:pPr eaLnBrk="1" hangingPunct="1">
              <a:lnSpc>
                <a:spcPct val="80000"/>
              </a:lnSpc>
              <a:buFontTx/>
              <a:buNone/>
            </a:pPr>
            <a:r>
              <a:rPr lang="en-US" altLang="zh-CN" sz="1800" b="1"/>
              <a:t>   	     if (position &gt; elementCount) /*</a:t>
            </a:r>
            <a:r>
              <a:rPr lang="zh-CN" altLang="en-US" sz="1800" b="1"/>
              <a:t>如果插入位置不合理*</a:t>
            </a:r>
            <a:r>
              <a:rPr lang="en-US" altLang="zh-CN" sz="1800" b="1"/>
              <a:t>/</a:t>
            </a:r>
          </a:p>
          <a:p>
            <a:pPr eaLnBrk="1" hangingPunct="1">
              <a:lnSpc>
                <a:spcPct val="80000"/>
              </a:lnSpc>
              <a:buFontTx/>
              <a:buNone/>
            </a:pPr>
            <a:r>
              <a:rPr lang="en-US" altLang="zh-CN" sz="1800" b="1"/>
              <a:t>   	           return -1;</a:t>
            </a:r>
          </a:p>
          <a:p>
            <a:pPr eaLnBrk="1" hangingPunct="1">
              <a:lnSpc>
                <a:spcPct val="80000"/>
              </a:lnSpc>
              <a:buFontTx/>
              <a:buNone/>
            </a:pPr>
            <a:r>
              <a:rPr lang="en-US" altLang="zh-CN" sz="1800" b="1"/>
              <a:t>           else {/* </a:t>
            </a:r>
            <a:r>
              <a:rPr lang="zh-CN" altLang="en-US" sz="1800" b="1"/>
              <a:t>移果插入位置合理，则移动数组的元素，腾出位置 *</a:t>
            </a:r>
            <a:r>
              <a:rPr lang="en-US" altLang="zh-CN" sz="1800" b="1"/>
              <a:t>/</a:t>
            </a:r>
          </a:p>
          <a:p>
            <a:pPr eaLnBrk="1" hangingPunct="1">
              <a:lnSpc>
                <a:spcPct val="80000"/>
              </a:lnSpc>
              <a:buFontTx/>
              <a:buNone/>
            </a:pPr>
            <a:r>
              <a:rPr lang="en-US" altLang="zh-CN" sz="1800" b="1"/>
              <a:t>		for(i = elementCount-1; i &gt;= position;i--)</a:t>
            </a:r>
          </a:p>
          <a:p>
            <a:pPr eaLnBrk="1" hangingPunct="1">
              <a:lnSpc>
                <a:spcPct val="80000"/>
              </a:lnSpc>
              <a:buFontTx/>
              <a:buNone/>
            </a:pPr>
            <a:r>
              <a:rPr lang="en-US" altLang="zh-CN" sz="1800" b="1"/>
              <a:t>		      data[i+1] = data[i];	  </a:t>
            </a:r>
          </a:p>
          <a:p>
            <a:pPr eaLnBrk="1" hangingPunct="1">
              <a:lnSpc>
                <a:spcPct val="80000"/>
              </a:lnSpc>
              <a:buFontTx/>
              <a:buNone/>
            </a:pPr>
            <a:r>
              <a:rPr lang="en-US" altLang="zh-CN" sz="1800" b="1"/>
              <a:t>		 data[position] = element;    /* </a:t>
            </a:r>
            <a:r>
              <a:rPr lang="zh-CN" altLang="en-US" sz="1800" b="1"/>
              <a:t>插入数组元素 *</a:t>
            </a:r>
            <a:r>
              <a:rPr lang="en-US" altLang="zh-CN" sz="1800" b="1"/>
              <a:t>/ </a:t>
            </a:r>
          </a:p>
          <a:p>
            <a:pPr eaLnBrk="1" hangingPunct="1">
              <a:lnSpc>
                <a:spcPct val="80000"/>
              </a:lnSpc>
              <a:buFontTx/>
              <a:buNone/>
            </a:pPr>
            <a:r>
              <a:rPr lang="en-US" altLang="zh-CN" sz="1800" b="1"/>
              <a:t>		 return 1;</a:t>
            </a:r>
          </a:p>
          <a:p>
            <a:pPr eaLnBrk="1" hangingPunct="1">
              <a:lnSpc>
                <a:spcPct val="80000"/>
              </a:lnSpc>
              <a:buFontTx/>
              <a:buNone/>
            </a:pPr>
            <a:r>
              <a:rPr lang="en-US" altLang="zh-CN" sz="1800" b="1"/>
              <a:t>	    }	  </a:t>
            </a:r>
          </a:p>
          <a:p>
            <a:pPr eaLnBrk="1" hangingPunct="1">
              <a:lnSpc>
                <a:spcPct val="80000"/>
              </a:lnSpc>
              <a:buFontTx/>
              <a:buNone/>
            </a:pPr>
            <a:r>
              <a:rPr lang="en-US" altLang="zh-CN" sz="1800" b="1"/>
              <a:t>}</a:t>
            </a:r>
            <a:endParaRPr lang="zh-CN" altLang="en-US" sz="1800" b="1"/>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A5D996A-3A2B-4566-91B0-DE6477C4F3B4}" type="slidenum">
              <a:rPr lang="zh-CN" altLang="en-US" sz="1400" smtClean="0"/>
              <a:t>81</a:t>
            </a:fld>
            <a:endParaRPr lang="en-US" altLang="zh-CN" sz="1400"/>
          </a:p>
        </p:txBody>
      </p:sp>
      <p:sp>
        <p:nvSpPr>
          <p:cNvPr id="158723" name="Rectangle 3"/>
          <p:cNvSpPr>
            <a:spLocks noChangeArrowheads="1"/>
          </p:cNvSpPr>
          <p:nvPr/>
        </p:nvSpPr>
        <p:spPr bwMode="auto">
          <a:xfrm>
            <a:off x="611188" y="1341438"/>
            <a:ext cx="8153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Wingdings" pitchFamily="2" charset="2"/>
              <a:buChar char="Ø"/>
              <a:defRPr/>
            </a:pPr>
            <a:r>
              <a:rPr lang="zh-CN" altLang="en-US" sz="2800" b="1"/>
              <a:t>线性表的基本操作</a:t>
            </a:r>
            <a:r>
              <a:rPr lang="en-US" altLang="zh-CN" sz="2800" b="1"/>
              <a:t>3</a:t>
            </a:r>
            <a:r>
              <a:rPr lang="en-US" altLang="zh-CN" sz="2800" b="1">
                <a:latin typeface="宋体"/>
              </a:rPr>
              <a:t>—</a:t>
            </a:r>
            <a:r>
              <a:rPr lang="zh-CN" altLang="en-US" sz="2800" b="1" i="1">
                <a:solidFill>
                  <a:srgbClr val="003399"/>
                </a:solidFill>
                <a:effectLst>
                  <a:outerShdw blurRad="38100" dist="38100" dir="2700000" algn="tl">
                    <a:srgbClr val="C0C0C0"/>
                  </a:outerShdw>
                </a:effectLst>
              </a:rPr>
              <a:t>删除表中元素的函数</a:t>
            </a:r>
          </a:p>
          <a:p>
            <a:pPr marL="342900" indent="-342900">
              <a:buFont typeface="Wingdings" pitchFamily="2" charset="2"/>
              <a:buNone/>
              <a:defRPr/>
            </a:pPr>
            <a:r>
              <a:rPr lang="zh-CN" altLang="en-US" sz="2800" b="1"/>
              <a:t>函数设计考虑：</a:t>
            </a:r>
          </a:p>
          <a:p>
            <a:pPr marL="342900" indent="-342900">
              <a:buFont typeface="Wingdings" pitchFamily="2" charset="2"/>
              <a:buNone/>
              <a:defRPr/>
            </a:pPr>
            <a:r>
              <a:rPr lang="zh-CN" altLang="en-US" sz="2800" b="1"/>
              <a:t>   </a:t>
            </a:r>
            <a:r>
              <a:rPr lang="zh-CN" altLang="en-US" sz="2800" b="1" i="1" u="sng">
                <a:solidFill>
                  <a:srgbClr val="003399"/>
                </a:solidFill>
              </a:rPr>
              <a:t>参数设计</a:t>
            </a:r>
            <a:r>
              <a:rPr lang="zh-CN" altLang="en-US" sz="2800" b="1"/>
              <a:t>：</a:t>
            </a:r>
          </a:p>
          <a:p>
            <a:pPr marL="742950" lvl="1" indent="-285750">
              <a:buFont typeface="Wingdings" pitchFamily="2" charset="2"/>
              <a:buChar char="Ø"/>
              <a:defRPr/>
            </a:pPr>
            <a:r>
              <a:rPr lang="zh-CN" altLang="en-US" sz="2800" b="1"/>
              <a:t>数组名、数组元素个数作为参数传入；</a:t>
            </a:r>
          </a:p>
          <a:p>
            <a:pPr marL="742950" lvl="1" indent="-285750">
              <a:buFont typeface="Wingdings" pitchFamily="2" charset="2"/>
              <a:buChar char="Ø"/>
              <a:defRPr/>
            </a:pPr>
            <a:r>
              <a:rPr lang="zh-CN" altLang="en-US" sz="2800" b="1"/>
              <a:t>删除元素的值作为参数传入；</a:t>
            </a:r>
          </a:p>
          <a:p>
            <a:pPr marL="342900" indent="-342900">
              <a:buFont typeface="Wingdings" pitchFamily="2" charset="2"/>
              <a:buNone/>
              <a:defRPr/>
            </a:pPr>
            <a:r>
              <a:rPr lang="zh-CN" altLang="en-US" sz="2800" b="1"/>
              <a:t>  </a:t>
            </a:r>
            <a:r>
              <a:rPr lang="zh-CN" altLang="en-US" sz="2800" b="1" i="1" u="sng">
                <a:solidFill>
                  <a:srgbClr val="003399"/>
                </a:solidFill>
              </a:rPr>
              <a:t>返回结果</a:t>
            </a:r>
            <a:r>
              <a:rPr lang="zh-CN" altLang="en-US" sz="2800" b="1"/>
              <a:t>：如果待删除元素在数组中,则返回1;否则返回-1</a:t>
            </a:r>
          </a:p>
          <a:p>
            <a:pPr marL="342900" indent="-342900">
              <a:buFont typeface="Wingdings" pitchFamily="2" charset="2"/>
              <a:buNone/>
              <a:defRPr/>
            </a:pPr>
            <a:r>
              <a:rPr lang="zh-CN" altLang="en-US" sz="2800" b="1"/>
              <a:t>  </a:t>
            </a:r>
            <a:r>
              <a:rPr lang="zh-CN" altLang="en-US" sz="2800" b="1" i="1" u="sng">
                <a:solidFill>
                  <a:srgbClr val="003399"/>
                </a:solidFill>
              </a:rPr>
              <a:t>功能设计</a:t>
            </a:r>
            <a:r>
              <a:rPr lang="zh-CN" altLang="en-US" sz="2800" b="1"/>
              <a:t>：删除数组中第一个出现的值为</a:t>
            </a:r>
            <a:r>
              <a:rPr lang="en-US" altLang="zh-CN" sz="2800" b="1"/>
              <a:t>element</a:t>
            </a:r>
            <a:r>
              <a:rPr lang="zh-CN" altLang="en-US" sz="2800" b="1"/>
              <a:t>的元素。需要移动数组的元素，将待删元素后面的元素依次往前移一个位置。</a:t>
            </a:r>
          </a:p>
          <a:p>
            <a:pPr marL="1143000" lvl="2" indent="-228600">
              <a:buSzPct val="65000"/>
              <a:buFont typeface="Wingdings" pitchFamily="2" charset="2"/>
              <a:buNone/>
              <a:defRPr/>
            </a:pPr>
            <a:endParaRPr lang="zh-CN" altLang="en-US" sz="2800" b="1"/>
          </a:p>
        </p:txBody>
      </p:sp>
      <p:sp>
        <p:nvSpPr>
          <p:cNvPr id="82948"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数组的操作－删除元素</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5284479-B8FE-4C07-A2F3-A20774085727}" type="slidenum">
              <a:rPr lang="zh-CN" altLang="en-US" sz="1400" smtClean="0"/>
              <a:t>82</a:t>
            </a:fld>
            <a:endParaRPr lang="en-US" altLang="zh-CN" sz="1400"/>
          </a:p>
        </p:txBody>
      </p:sp>
      <p:sp>
        <p:nvSpPr>
          <p:cNvPr id="83971" name="Rectangle 2"/>
          <p:cNvSpPr>
            <a:spLocks noGrp="1" noChangeArrowheads="1"/>
          </p:cNvSpPr>
          <p:nvPr>
            <p:ph type="title"/>
          </p:nvPr>
        </p:nvSpPr>
        <p:spPr/>
        <p:txBody>
          <a:bodyPr/>
          <a:lstStyle/>
          <a:p>
            <a:pPr eaLnBrk="1" hangingPunct="1"/>
            <a:r>
              <a:rPr lang="en-US" altLang="zh-CN" b="1" dirty="0"/>
              <a:t>7.6 </a:t>
            </a:r>
            <a:r>
              <a:rPr lang="zh-CN" altLang="en-US" b="1" dirty="0"/>
              <a:t>数组的操作－删除元素</a:t>
            </a:r>
          </a:p>
        </p:txBody>
      </p:sp>
      <p:sp>
        <p:nvSpPr>
          <p:cNvPr id="83972" name="Rectangle 3"/>
          <p:cNvSpPr>
            <a:spLocks noGrp="1" noChangeArrowheads="1"/>
          </p:cNvSpPr>
          <p:nvPr>
            <p:ph type="body" idx="1"/>
          </p:nvPr>
        </p:nvSpPr>
        <p:spPr>
          <a:xfrm>
            <a:off x="395288" y="1319213"/>
            <a:ext cx="8280400" cy="4611687"/>
          </a:xfrm>
        </p:spPr>
        <p:txBody>
          <a:bodyPr/>
          <a:lstStyle/>
          <a:p>
            <a:pPr eaLnBrk="1" hangingPunct="1">
              <a:buFontTx/>
              <a:buNone/>
            </a:pPr>
            <a:r>
              <a:rPr lang="en-US" altLang="zh-CN" b="1"/>
              <a:t>int deleteElement(int data[],int elementCount,int element)</a:t>
            </a:r>
            <a:endParaRPr lang="zh-CN" altLang="en-US" b="1"/>
          </a:p>
          <a:p>
            <a:pPr eaLnBrk="1" hangingPunct="1">
              <a:buFontTx/>
              <a:buNone/>
            </a:pPr>
            <a:endParaRPr lang="en-US" altLang="zh-CN" sz="900" b="1"/>
          </a:p>
          <a:p>
            <a:pPr eaLnBrk="1" hangingPunct="1">
              <a:buFontTx/>
              <a:buNone/>
            </a:pPr>
            <a:r>
              <a:rPr lang="zh-CN" altLang="en-US" b="1"/>
              <a:t>函数功能：在数组中删除第一个出现的值为</a:t>
            </a:r>
            <a:r>
              <a:rPr lang="en-US" altLang="zh-CN" b="1"/>
              <a:t>element</a:t>
            </a:r>
            <a:r>
              <a:rPr lang="zh-CN" altLang="en-US" b="1"/>
              <a:t>的元素 </a:t>
            </a:r>
          </a:p>
          <a:p>
            <a:pPr eaLnBrk="1" hangingPunct="1">
              <a:buFontTx/>
              <a:buNone/>
            </a:pPr>
            <a:r>
              <a:rPr lang="zh-CN" altLang="en-US" b="1"/>
              <a:t>参数说明：</a:t>
            </a:r>
            <a:r>
              <a:rPr lang="en-US" altLang="zh-CN" b="1"/>
              <a:t>elementCount</a:t>
            </a:r>
            <a:r>
              <a:rPr lang="zh-CN" altLang="en-US" b="1"/>
              <a:t>：数组中已存放元素的个数 ，</a:t>
            </a:r>
            <a:r>
              <a:rPr lang="en-US" altLang="zh-CN" b="1"/>
              <a:t>element</a:t>
            </a:r>
            <a:r>
              <a:rPr lang="zh-CN" altLang="en-US" b="1"/>
              <a:t>：要删除的元素</a:t>
            </a:r>
          </a:p>
          <a:p>
            <a:pPr eaLnBrk="1" hangingPunct="1">
              <a:buFontTx/>
              <a:buNone/>
            </a:pPr>
            <a:r>
              <a:rPr lang="zh-CN" altLang="en-US" b="1"/>
              <a:t>返回值说明</a:t>
            </a:r>
            <a:r>
              <a:rPr lang="en-US" altLang="zh-CN" b="1"/>
              <a:t>:</a:t>
            </a:r>
            <a:r>
              <a:rPr lang="zh-CN" altLang="en-US" b="1"/>
              <a:t>如果待删除元素在数组中</a:t>
            </a:r>
            <a:r>
              <a:rPr lang="en-US" altLang="zh-CN" b="1"/>
              <a:t>,</a:t>
            </a:r>
            <a:r>
              <a:rPr lang="zh-CN" altLang="en-US" b="1"/>
              <a:t>则返回</a:t>
            </a:r>
            <a:r>
              <a:rPr lang="en-US" altLang="zh-CN" b="1"/>
              <a:t>1;</a:t>
            </a:r>
            <a:r>
              <a:rPr lang="zh-CN" altLang="en-US" b="1"/>
              <a:t>否则返回</a:t>
            </a:r>
            <a:r>
              <a:rPr lang="en-US" altLang="zh-CN" b="1"/>
              <a:t>-1*/ </a:t>
            </a:r>
          </a:p>
          <a:p>
            <a:pPr eaLnBrk="1" hangingPunct="1">
              <a:buFontTx/>
              <a:buNone/>
            </a:pPr>
            <a:endParaRPr lang="en-US" altLang="zh-CN" b="1"/>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B304DD65-2C1A-4A15-A7F5-CA87AAD91A64}" type="slidenum">
              <a:rPr lang="zh-CN" altLang="en-US" sz="1400" smtClean="0"/>
              <a:t>83</a:t>
            </a:fld>
            <a:endParaRPr lang="en-US" altLang="zh-CN" sz="1400"/>
          </a:p>
        </p:txBody>
      </p:sp>
      <p:sp>
        <p:nvSpPr>
          <p:cNvPr id="84995" name="Rectangle 2"/>
          <p:cNvSpPr>
            <a:spLocks noGrp="1" noChangeArrowheads="1"/>
          </p:cNvSpPr>
          <p:nvPr>
            <p:ph type="title"/>
          </p:nvPr>
        </p:nvSpPr>
        <p:spPr/>
        <p:txBody>
          <a:bodyPr/>
          <a:lstStyle/>
          <a:p>
            <a:pPr eaLnBrk="1" hangingPunct="1"/>
            <a:r>
              <a:rPr lang="en-US" altLang="zh-CN" b="1" dirty="0"/>
              <a:t>7.6 </a:t>
            </a:r>
            <a:r>
              <a:rPr lang="zh-CN" altLang="en-US" b="1" dirty="0"/>
              <a:t>数组的操作－删除元素</a:t>
            </a:r>
          </a:p>
        </p:txBody>
      </p:sp>
      <p:sp>
        <p:nvSpPr>
          <p:cNvPr id="84996" name="Rectangle 3"/>
          <p:cNvSpPr>
            <a:spLocks noGrp="1" noChangeArrowheads="1"/>
          </p:cNvSpPr>
          <p:nvPr>
            <p:ph type="body" idx="1"/>
          </p:nvPr>
        </p:nvSpPr>
        <p:spPr/>
        <p:txBody>
          <a:bodyPr/>
          <a:lstStyle/>
          <a:p>
            <a:pPr eaLnBrk="1" hangingPunct="1">
              <a:lnSpc>
                <a:spcPct val="80000"/>
              </a:lnSpc>
              <a:buFontTx/>
              <a:buNone/>
            </a:pPr>
            <a:r>
              <a:rPr lang="en-US" altLang="zh-CN" sz="2000" b="1"/>
              <a:t>int deleteElement(int data[],int elementCount,int element)</a:t>
            </a:r>
          </a:p>
          <a:p>
            <a:pPr eaLnBrk="1" hangingPunct="1">
              <a:lnSpc>
                <a:spcPct val="80000"/>
              </a:lnSpc>
              <a:buFontTx/>
              <a:buNone/>
            </a:pPr>
            <a:r>
              <a:rPr lang="en-US" altLang="zh-CN" sz="2000" b="1"/>
              <a:t>{</a:t>
            </a:r>
          </a:p>
          <a:p>
            <a:pPr eaLnBrk="1" hangingPunct="1">
              <a:lnSpc>
                <a:spcPct val="80000"/>
              </a:lnSpc>
              <a:buFontTx/>
              <a:buNone/>
            </a:pPr>
            <a:r>
              <a:rPr lang="en-US" altLang="zh-CN" sz="2000" b="1"/>
              <a:t>    int i,position;</a:t>
            </a:r>
          </a:p>
          <a:p>
            <a:pPr eaLnBrk="1" hangingPunct="1">
              <a:lnSpc>
                <a:spcPct val="80000"/>
              </a:lnSpc>
              <a:buFontTx/>
              <a:buNone/>
            </a:pPr>
            <a:r>
              <a:rPr lang="en-US" altLang="zh-CN" sz="800" b="1"/>
              <a:t>    </a:t>
            </a:r>
          </a:p>
          <a:p>
            <a:pPr eaLnBrk="1" hangingPunct="1">
              <a:lnSpc>
                <a:spcPct val="80000"/>
              </a:lnSpc>
              <a:buFontTx/>
              <a:buNone/>
            </a:pPr>
            <a:r>
              <a:rPr lang="en-US" altLang="zh-CN" sz="2000" b="1"/>
              <a:t>    /*</a:t>
            </a:r>
            <a:r>
              <a:rPr lang="zh-CN" altLang="en-US" sz="2000" b="1"/>
              <a:t>查找</a:t>
            </a:r>
            <a:r>
              <a:rPr lang="en-US" altLang="zh-CN" sz="2000" b="1"/>
              <a:t>element</a:t>
            </a:r>
            <a:r>
              <a:rPr lang="zh-CN" altLang="en-US" sz="2000" b="1"/>
              <a:t>所在的下标，若找到则返回元素下标，否则返回</a:t>
            </a:r>
            <a:r>
              <a:rPr lang="en-US" altLang="zh-CN" sz="2000" b="1"/>
              <a:t>-1*/</a:t>
            </a:r>
          </a:p>
          <a:p>
            <a:pPr eaLnBrk="1" hangingPunct="1">
              <a:lnSpc>
                <a:spcPct val="80000"/>
              </a:lnSpc>
              <a:buFontTx/>
              <a:buNone/>
            </a:pPr>
            <a:r>
              <a:rPr lang="en-US" altLang="zh-CN" sz="2000" b="1"/>
              <a:t>    position=findElement(data, 0,elementCount-1,element);</a:t>
            </a:r>
          </a:p>
          <a:p>
            <a:pPr eaLnBrk="1" hangingPunct="1">
              <a:lnSpc>
                <a:spcPct val="80000"/>
              </a:lnSpc>
              <a:buFontTx/>
              <a:buNone/>
            </a:pPr>
            <a:endParaRPr lang="en-US" altLang="zh-CN" sz="800" b="1"/>
          </a:p>
          <a:p>
            <a:pPr eaLnBrk="1" hangingPunct="1">
              <a:lnSpc>
                <a:spcPct val="80000"/>
              </a:lnSpc>
              <a:buFontTx/>
              <a:buNone/>
            </a:pPr>
            <a:r>
              <a:rPr lang="en-US" altLang="zh-CN" sz="2000" b="1"/>
              <a:t>    if (position!=-1){ /* </a:t>
            </a:r>
            <a:r>
              <a:rPr lang="zh-CN" altLang="en-US" sz="2000" b="1"/>
              <a:t>如果找到</a:t>
            </a:r>
            <a:r>
              <a:rPr lang="en-US" altLang="zh-CN" sz="2000" b="1"/>
              <a:t>,</a:t>
            </a:r>
            <a:r>
              <a:rPr lang="zh-CN" altLang="en-US" sz="2000" b="1"/>
              <a:t>则移动元素*</a:t>
            </a:r>
            <a:r>
              <a:rPr lang="en-US" altLang="zh-CN" sz="2000" b="1"/>
              <a:t>/ </a:t>
            </a:r>
          </a:p>
          <a:p>
            <a:pPr eaLnBrk="1" hangingPunct="1">
              <a:lnSpc>
                <a:spcPct val="80000"/>
              </a:lnSpc>
              <a:buFontTx/>
              <a:buNone/>
            </a:pPr>
            <a:r>
              <a:rPr lang="en-US" altLang="zh-CN" sz="2000" b="1"/>
              <a:t>          for(i=position+1; i&lt;=elementCount-1; i++)</a:t>
            </a:r>
          </a:p>
          <a:p>
            <a:pPr eaLnBrk="1" hangingPunct="1">
              <a:lnSpc>
                <a:spcPct val="80000"/>
              </a:lnSpc>
              <a:buFontTx/>
              <a:buNone/>
            </a:pPr>
            <a:r>
              <a:rPr lang="en-US" altLang="zh-CN" sz="2000" b="1"/>
              <a:t>    		 data[i-1]=data[i];</a:t>
            </a:r>
          </a:p>
          <a:p>
            <a:pPr eaLnBrk="1" hangingPunct="1">
              <a:lnSpc>
                <a:spcPct val="80000"/>
              </a:lnSpc>
              <a:buFontTx/>
              <a:buNone/>
            </a:pPr>
            <a:r>
              <a:rPr lang="en-US" altLang="zh-CN" sz="2000" b="1"/>
              <a:t>          return 1;</a:t>
            </a:r>
          </a:p>
          <a:p>
            <a:pPr eaLnBrk="1" hangingPunct="1">
              <a:lnSpc>
                <a:spcPct val="80000"/>
              </a:lnSpc>
              <a:buFontTx/>
              <a:buNone/>
            </a:pPr>
            <a:r>
              <a:rPr lang="en-US" altLang="zh-CN" sz="2000" b="1"/>
              <a:t>    }</a:t>
            </a:r>
          </a:p>
          <a:p>
            <a:pPr eaLnBrk="1" hangingPunct="1">
              <a:lnSpc>
                <a:spcPct val="80000"/>
              </a:lnSpc>
              <a:buFontTx/>
              <a:buNone/>
            </a:pPr>
            <a:r>
              <a:rPr lang="en-US" altLang="zh-CN" sz="2000" b="1"/>
              <a:t>    else /* </a:t>
            </a:r>
            <a:r>
              <a:rPr lang="zh-CN" altLang="en-US" sz="2000" b="1"/>
              <a:t>如果未找到*</a:t>
            </a:r>
            <a:r>
              <a:rPr lang="en-US" altLang="zh-CN" sz="2000" b="1"/>
              <a:t>/</a:t>
            </a:r>
          </a:p>
          <a:p>
            <a:pPr eaLnBrk="1" hangingPunct="1">
              <a:lnSpc>
                <a:spcPct val="80000"/>
              </a:lnSpc>
              <a:buFontTx/>
              <a:buNone/>
            </a:pPr>
            <a:r>
              <a:rPr lang="en-US" altLang="zh-CN" sz="2000" b="1"/>
              <a:t>    	    return -1;    </a:t>
            </a:r>
          </a:p>
          <a:p>
            <a:pPr eaLnBrk="1" hangingPunct="1">
              <a:lnSpc>
                <a:spcPct val="80000"/>
              </a:lnSpc>
              <a:buFontTx/>
              <a:buNone/>
            </a:pPr>
            <a:r>
              <a:rPr lang="en-US" altLang="zh-CN" sz="2000" b="1"/>
              <a:t>}</a:t>
            </a:r>
            <a:endParaRPr lang="zh-CN" altLang="en-US" sz="2000" b="1"/>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BF3A17EF-C03B-4247-B526-FB7BEFB729AA}" type="slidenum">
              <a:rPr lang="zh-CN" altLang="en-US" sz="1400" smtClean="0"/>
              <a:t>84</a:t>
            </a:fld>
            <a:endParaRPr lang="en-US" altLang="zh-CN" sz="1400"/>
          </a:p>
        </p:txBody>
      </p:sp>
      <p:sp>
        <p:nvSpPr>
          <p:cNvPr id="86019" name="Rectangle 2"/>
          <p:cNvSpPr>
            <a:spLocks noGrp="1" noChangeArrowheads="1"/>
          </p:cNvSpPr>
          <p:nvPr>
            <p:ph type="title"/>
          </p:nvPr>
        </p:nvSpPr>
        <p:spPr/>
        <p:txBody>
          <a:bodyPr/>
          <a:lstStyle/>
          <a:p>
            <a:pPr eaLnBrk="1" hangingPunct="1"/>
            <a:r>
              <a:rPr lang="en-US" altLang="zh-CN" b="1" dirty="0"/>
              <a:t>7.6 </a:t>
            </a:r>
            <a:r>
              <a:rPr lang="zh-CN" altLang="en-US" b="1" dirty="0"/>
              <a:t>数组的操作－删除元素</a:t>
            </a:r>
          </a:p>
        </p:txBody>
      </p:sp>
      <p:sp>
        <p:nvSpPr>
          <p:cNvPr id="86020" name="Rectangle 3"/>
          <p:cNvSpPr>
            <a:spLocks noGrp="1" noChangeArrowheads="1"/>
          </p:cNvSpPr>
          <p:nvPr>
            <p:ph type="body" idx="1"/>
          </p:nvPr>
        </p:nvSpPr>
        <p:spPr/>
        <p:txBody>
          <a:bodyPr/>
          <a:lstStyle/>
          <a:p>
            <a:pPr eaLnBrk="1" hangingPunct="1">
              <a:buFontTx/>
              <a:buNone/>
            </a:pPr>
            <a:r>
              <a:rPr lang="zh-CN" altLang="en-US" b="1"/>
              <a:t>课后练习：设计函数</a:t>
            </a:r>
          </a:p>
          <a:p>
            <a:pPr eaLnBrk="1" hangingPunct="1">
              <a:buFontTx/>
              <a:buNone/>
            </a:pPr>
            <a:r>
              <a:rPr lang="en-US" altLang="zh-CN" b="1"/>
              <a:t>int deleteElement</a:t>
            </a:r>
            <a:r>
              <a:rPr lang="en-US" altLang="zh-CN" b="1">
                <a:solidFill>
                  <a:srgbClr val="FF0000"/>
                </a:solidFill>
              </a:rPr>
              <a:t>s</a:t>
            </a:r>
            <a:r>
              <a:rPr lang="en-US" altLang="zh-CN" b="1"/>
              <a:t>(int data[],int arraySize,int elementCount,int element)</a:t>
            </a:r>
          </a:p>
          <a:p>
            <a:pPr eaLnBrk="1" hangingPunct="1">
              <a:buFontTx/>
              <a:buNone/>
            </a:pPr>
            <a:r>
              <a:rPr lang="zh-CN" altLang="en-US" b="1"/>
              <a:t>将数组</a:t>
            </a:r>
            <a:r>
              <a:rPr lang="en-US" altLang="zh-CN" b="1"/>
              <a:t>data</a:t>
            </a:r>
            <a:r>
              <a:rPr lang="zh-CN" altLang="en-US" b="1"/>
              <a:t>中所有值等于</a:t>
            </a:r>
            <a:r>
              <a:rPr lang="en-US" altLang="zh-CN" b="1"/>
              <a:t>element</a:t>
            </a:r>
            <a:r>
              <a:rPr lang="zh-CN" altLang="en-US" b="1"/>
              <a:t>的元素均删除。</a:t>
            </a:r>
          </a:p>
          <a:p>
            <a:pPr eaLnBrk="1" hangingPunct="1"/>
            <a:endParaRPr lang="zh-CN" alt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2D8709E-00D3-4EFF-9A31-505550874774}" type="slidenum">
              <a:rPr lang="zh-CN" altLang="en-US" sz="1400" smtClean="0"/>
              <a:t>85</a:t>
            </a:fld>
            <a:endParaRPr lang="en-US" altLang="zh-CN" sz="1400"/>
          </a:p>
        </p:txBody>
      </p:sp>
      <p:sp>
        <p:nvSpPr>
          <p:cNvPr id="87043" name="Rectangle 3"/>
          <p:cNvSpPr>
            <a:spLocks noChangeArrowheads="1"/>
          </p:cNvSpPr>
          <p:nvPr/>
        </p:nvSpPr>
        <p:spPr bwMode="auto">
          <a:xfrm>
            <a:off x="755650" y="1268413"/>
            <a:ext cx="8077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 typeface="Wingdings" pitchFamily="2" charset="2"/>
              <a:buChar char="Ø"/>
            </a:pPr>
            <a:r>
              <a:rPr lang="zh-CN" altLang="en-US" b="1"/>
              <a:t>线性表的操作</a:t>
            </a:r>
            <a:r>
              <a:rPr lang="zh-CN" altLang="en-US" b="1">
                <a:latin typeface="宋体" pitchFamily="2" charset="-122"/>
              </a:rPr>
              <a:t>—</a:t>
            </a:r>
            <a:r>
              <a:rPr lang="zh-CN" altLang="en-US" b="1"/>
              <a:t>生成一个线性表的程序</a:t>
            </a:r>
          </a:p>
          <a:p>
            <a:pPr eaLnBrk="1" hangingPunct="1">
              <a:buFont typeface="Wingdings" pitchFamily="2" charset="2"/>
              <a:buNone/>
            </a:pPr>
            <a:r>
              <a:rPr lang="zh-CN" altLang="en-US" b="1"/>
              <a:t>功能要求：输入一批学生的成绩存储到数组中；并能删除误输入的成绩。</a:t>
            </a:r>
          </a:p>
          <a:p>
            <a:pPr eaLnBrk="1" hangingPunct="1">
              <a:buFont typeface="Wingdings" pitchFamily="2" charset="2"/>
              <a:buNone/>
            </a:pPr>
            <a:r>
              <a:rPr lang="zh-CN" altLang="en-US" b="1"/>
              <a:t>			</a:t>
            </a:r>
          </a:p>
          <a:p>
            <a:pPr eaLnBrk="1" hangingPunct="1">
              <a:buFont typeface="Wingdings" pitchFamily="2" charset="2"/>
              <a:buNone/>
            </a:pPr>
            <a:r>
              <a:rPr lang="zh-CN" altLang="en-US" b="1"/>
              <a:t>	</a:t>
            </a:r>
          </a:p>
        </p:txBody>
      </p:sp>
      <p:sp>
        <p:nvSpPr>
          <p:cNvPr id="87044"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4995BE9-5265-45C0-BE7E-877CAB82C570}" type="slidenum">
              <a:rPr lang="zh-CN" altLang="en-US" sz="1400" smtClean="0"/>
              <a:t>86</a:t>
            </a:fld>
            <a:endParaRPr lang="en-US" altLang="zh-CN" sz="1400"/>
          </a:p>
        </p:txBody>
      </p:sp>
      <p:sp>
        <p:nvSpPr>
          <p:cNvPr id="88067" name="Rectangle 3"/>
          <p:cNvSpPr>
            <a:spLocks noChangeArrowheads="1"/>
          </p:cNvSpPr>
          <p:nvPr/>
        </p:nvSpPr>
        <p:spPr bwMode="auto">
          <a:xfrm>
            <a:off x="838200" y="1447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524000" indent="-609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marL="0" indent="0" eaLnBrk="1" hangingPunct="1">
              <a:buNone/>
            </a:pPr>
            <a:r>
              <a:rPr lang="zh-CN" altLang="en-US" b="1" dirty="0"/>
              <a:t>线性表的基本操作</a:t>
            </a:r>
            <a:r>
              <a:rPr lang="en-US" altLang="zh-CN" b="1" dirty="0"/>
              <a:t>4</a:t>
            </a:r>
            <a:r>
              <a:rPr lang="en-US" altLang="zh-CN" b="1" dirty="0">
                <a:latin typeface="宋体" pitchFamily="2" charset="-122"/>
              </a:rPr>
              <a:t>—</a:t>
            </a:r>
            <a:r>
              <a:rPr lang="zh-CN" altLang="en-US" b="1" dirty="0"/>
              <a:t>数组排序（</a:t>
            </a:r>
            <a:r>
              <a:rPr lang="zh-CN" altLang="en-US" b="1" dirty="0">
                <a:solidFill>
                  <a:srgbClr val="003399"/>
                </a:solidFill>
              </a:rPr>
              <a:t>冒泡排序</a:t>
            </a:r>
            <a:r>
              <a:rPr lang="zh-CN" altLang="en-US" b="1" dirty="0"/>
              <a:t>）</a:t>
            </a:r>
          </a:p>
          <a:p>
            <a:pPr eaLnBrk="1" hangingPunct="1">
              <a:buFont typeface="Wingdings" pitchFamily="2" charset="2"/>
              <a:buNone/>
            </a:pPr>
            <a:endParaRPr lang="en-US" altLang="zh-CN" b="1" dirty="0"/>
          </a:p>
          <a:p>
            <a:pPr eaLnBrk="1" hangingPunct="1">
              <a:buFont typeface="Wingdings" pitchFamily="2" charset="2"/>
              <a:buNone/>
            </a:pPr>
            <a:r>
              <a:rPr lang="zh-CN" altLang="en-US" b="1" dirty="0"/>
              <a:t>升序排序算法设计思路</a:t>
            </a:r>
            <a:r>
              <a:rPr lang="en-US" altLang="zh-CN" b="1" dirty="0">
                <a:hlinkClick r:id="rId3" action="ppaction://hlinksldjump"/>
              </a:rPr>
              <a:t>[</a:t>
            </a:r>
            <a:r>
              <a:rPr lang="zh-CN" altLang="en-US" b="1" dirty="0">
                <a:hlinkClick r:id="rId3" action="ppaction://hlinksldjump"/>
              </a:rPr>
              <a:t>链接</a:t>
            </a:r>
            <a:r>
              <a:rPr lang="en-US" altLang="zh-CN" b="1" dirty="0">
                <a:hlinkClick r:id="rId3" action="ppaction://hlinksldjump"/>
              </a:rPr>
              <a:t>]</a:t>
            </a:r>
            <a:r>
              <a:rPr lang="zh-CN" altLang="en-US" b="1" dirty="0"/>
              <a:t>：</a:t>
            </a:r>
          </a:p>
          <a:p>
            <a:pPr eaLnBrk="1" hangingPunct="1">
              <a:buFont typeface="Wingdings" pitchFamily="2" charset="2"/>
              <a:buNone/>
            </a:pPr>
            <a:r>
              <a:rPr lang="zh-CN" altLang="en-US" b="1" dirty="0"/>
              <a:t>    1、每一趟过程通过两两比较和交换将最大的元素冒泡到最后</a:t>
            </a:r>
            <a:r>
              <a:rPr lang="en-US" altLang="zh-CN" b="1" dirty="0"/>
              <a:t>(</a:t>
            </a:r>
            <a:r>
              <a:rPr lang="zh-CN" altLang="en-US" b="1" dirty="0"/>
              <a:t>下标为</a:t>
            </a:r>
            <a:r>
              <a:rPr lang="en-US" altLang="zh-CN" b="1" dirty="0"/>
              <a:t>0</a:t>
            </a:r>
            <a:r>
              <a:rPr lang="zh-CN" altLang="en-US" b="1" dirty="0"/>
              <a:t>的元素最靠前</a:t>
            </a:r>
            <a:r>
              <a:rPr lang="en-US" altLang="zh-CN" b="1" dirty="0"/>
              <a:t>)</a:t>
            </a:r>
            <a:r>
              <a:rPr lang="zh-CN" altLang="en-US" b="1" dirty="0"/>
              <a:t>；</a:t>
            </a:r>
          </a:p>
          <a:p>
            <a:pPr eaLnBrk="1" hangingPunct="1">
              <a:buFont typeface="Wingdings" pitchFamily="2" charset="2"/>
              <a:buNone/>
            </a:pPr>
            <a:r>
              <a:rPr lang="zh-CN" altLang="en-US" b="1" dirty="0"/>
              <a:t>    2、需要（</a:t>
            </a:r>
            <a:r>
              <a:rPr lang="en-US" altLang="zh-CN" b="1" dirty="0"/>
              <a:t>N-1）</a:t>
            </a:r>
            <a:r>
              <a:rPr lang="zh-CN" altLang="en-US" b="1" dirty="0"/>
              <a:t>趟过程完成数组排序（</a:t>
            </a:r>
            <a:r>
              <a:rPr lang="en-US" altLang="zh-CN" b="1" dirty="0"/>
              <a:t>N</a:t>
            </a:r>
            <a:r>
              <a:rPr lang="zh-CN" altLang="en-US" b="1" dirty="0"/>
              <a:t>是元素个数）；</a:t>
            </a:r>
          </a:p>
        </p:txBody>
      </p:sp>
      <p:sp>
        <p:nvSpPr>
          <p:cNvPr id="88068" name="Rectangle 2052"/>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a:t>
            </a:r>
            <a:r>
              <a:rPr lang="zh-CN" altLang="en-US" sz="3200" b="1" dirty="0">
                <a:solidFill>
                  <a:srgbClr val="FF0000"/>
                </a:solidFill>
              </a:rPr>
              <a:t>－排序</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A9913F5-4247-426C-B518-8F789CF512EC}" type="slidenum">
              <a:rPr lang="zh-CN" altLang="en-US" sz="1400" smtClean="0"/>
              <a:t>87</a:t>
            </a:fld>
            <a:endParaRPr lang="en-US" altLang="zh-CN" sz="1400"/>
          </a:p>
        </p:txBody>
      </p:sp>
      <p:pic>
        <p:nvPicPr>
          <p:cNvPr id="890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2738"/>
            <a:ext cx="8569325" cy="315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Text Box 5"/>
          <p:cNvSpPr txBox="1">
            <a:spLocks noChangeArrowheads="1"/>
          </p:cNvSpPr>
          <p:nvPr/>
        </p:nvSpPr>
        <p:spPr bwMode="auto">
          <a:xfrm>
            <a:off x="2124075" y="188913"/>
            <a:ext cx="70199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kumimoji="0" lang="zh-CN" altLang="en-US" b="1"/>
              <a:t>若是升序排序：每一趟过程都是通过两两比较和交换，将最大的元素“冒泡”到最后。</a:t>
            </a:r>
          </a:p>
        </p:txBody>
      </p:sp>
      <p:pic>
        <p:nvPicPr>
          <p:cNvPr id="8909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125538"/>
            <a:ext cx="70866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Text Box 8"/>
          <p:cNvSpPr txBox="1">
            <a:spLocks noChangeArrowheads="1"/>
          </p:cNvSpPr>
          <p:nvPr/>
        </p:nvSpPr>
        <p:spPr bwMode="auto">
          <a:xfrm>
            <a:off x="0" y="2997200"/>
            <a:ext cx="2268538"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第一趟排序，确定</a:t>
            </a:r>
            <a:r>
              <a:rPr lang="en-US" altLang="zh-CN" sz="2400" b="1"/>
              <a:t>a[5]</a:t>
            </a:r>
          </a:p>
        </p:txBody>
      </p:sp>
      <p:sp>
        <p:nvSpPr>
          <p:cNvPr id="89095" name="Line 9"/>
          <p:cNvSpPr>
            <a:spLocks noChangeShapeType="1"/>
          </p:cNvSpPr>
          <p:nvPr/>
        </p:nvSpPr>
        <p:spPr bwMode="auto">
          <a:xfrm>
            <a:off x="3132138" y="3789363"/>
            <a:ext cx="10795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18" name="Line 10"/>
          <p:cNvSpPr>
            <a:spLocks noChangeShapeType="1"/>
          </p:cNvSpPr>
          <p:nvPr/>
        </p:nvSpPr>
        <p:spPr bwMode="auto">
          <a:xfrm>
            <a:off x="4067175" y="4221163"/>
            <a:ext cx="10795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19" name="Line 11"/>
          <p:cNvSpPr>
            <a:spLocks noChangeShapeType="1"/>
          </p:cNvSpPr>
          <p:nvPr/>
        </p:nvSpPr>
        <p:spPr bwMode="auto">
          <a:xfrm>
            <a:off x="5003800" y="4652963"/>
            <a:ext cx="10795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20" name="Line 12"/>
          <p:cNvSpPr>
            <a:spLocks noChangeShapeType="1"/>
          </p:cNvSpPr>
          <p:nvPr/>
        </p:nvSpPr>
        <p:spPr bwMode="auto">
          <a:xfrm>
            <a:off x="6011863" y="5084763"/>
            <a:ext cx="10795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21" name="Line 13"/>
          <p:cNvSpPr>
            <a:spLocks noChangeShapeType="1"/>
          </p:cNvSpPr>
          <p:nvPr/>
        </p:nvSpPr>
        <p:spPr bwMode="auto">
          <a:xfrm>
            <a:off x="7019925" y="5516563"/>
            <a:ext cx="10795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418"/>
                                        </p:tgtEl>
                                        <p:attrNameLst>
                                          <p:attrName>style.visibility</p:attrName>
                                        </p:attrNameLst>
                                      </p:cBhvr>
                                      <p:to>
                                        <p:strVal val="visible"/>
                                      </p:to>
                                    </p:set>
                                    <p:animEffect transition="in" filter="dissolve">
                                      <p:cBhvr>
                                        <p:cTn id="7" dur="500"/>
                                        <p:tgtEl>
                                          <p:spTgt spid="2734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3419"/>
                                        </p:tgtEl>
                                        <p:attrNameLst>
                                          <p:attrName>style.visibility</p:attrName>
                                        </p:attrNameLst>
                                      </p:cBhvr>
                                      <p:to>
                                        <p:strVal val="visible"/>
                                      </p:to>
                                    </p:set>
                                    <p:animEffect transition="in" filter="dissolve">
                                      <p:cBhvr>
                                        <p:cTn id="12" dur="500"/>
                                        <p:tgtEl>
                                          <p:spTgt spid="2734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3420"/>
                                        </p:tgtEl>
                                        <p:attrNameLst>
                                          <p:attrName>style.visibility</p:attrName>
                                        </p:attrNameLst>
                                      </p:cBhvr>
                                      <p:to>
                                        <p:strVal val="visible"/>
                                      </p:to>
                                    </p:set>
                                    <p:animEffect transition="in" filter="dissolve">
                                      <p:cBhvr>
                                        <p:cTn id="17" dur="500"/>
                                        <p:tgtEl>
                                          <p:spTgt spid="2734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3421"/>
                                        </p:tgtEl>
                                        <p:attrNameLst>
                                          <p:attrName>style.visibility</p:attrName>
                                        </p:attrNameLst>
                                      </p:cBhvr>
                                      <p:to>
                                        <p:strVal val="visible"/>
                                      </p:to>
                                    </p:set>
                                    <p:animEffect transition="in" filter="dissolve">
                                      <p:cBhvr>
                                        <p:cTn id="22" dur="500"/>
                                        <p:tgtEl>
                                          <p:spTgt spid="273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8" grpId="0" animBg="1"/>
      <p:bldP spid="273419" grpId="0" animBg="1"/>
      <p:bldP spid="273420" grpId="0" animBg="1"/>
      <p:bldP spid="27342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DE93B32-DACF-4367-AD86-064D675B8DF4}" type="slidenum">
              <a:rPr lang="zh-CN" altLang="en-US" sz="1400" smtClean="0"/>
              <a:t>88</a:t>
            </a:fld>
            <a:endParaRPr lang="en-US" altLang="zh-CN" sz="1400"/>
          </a:p>
        </p:txBody>
      </p:sp>
      <p:graphicFrame>
        <p:nvGraphicFramePr>
          <p:cNvPr id="90115" name="Object 2"/>
          <p:cNvGraphicFramePr>
            <a:graphicFrameLocks noChangeAspect="1"/>
          </p:cNvGraphicFramePr>
          <p:nvPr/>
        </p:nvGraphicFramePr>
        <p:xfrm>
          <a:off x="1295400" y="1143000"/>
          <a:ext cx="7086600" cy="1549400"/>
        </p:xfrm>
        <a:graphic>
          <a:graphicData uri="http://schemas.openxmlformats.org/presentationml/2006/ole">
            <mc:AlternateContent xmlns:mc="http://schemas.openxmlformats.org/markup-compatibility/2006">
              <mc:Choice xmlns:v="urn:schemas-microsoft-com:vml" Requires="v">
                <p:oleObj spid="_x0000_s90439" name="位图图像" r:id="rId3" imgW="3486150" imgH="762000" progId="Paint.Picture">
                  <p:embed/>
                </p:oleObj>
              </mc:Choice>
              <mc:Fallback>
                <p:oleObj name="位图图像" r:id="rId3" imgW="3486150" imgH="7620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143000"/>
                        <a:ext cx="70866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6134" name="Group 6"/>
          <p:cNvGrpSpPr/>
          <p:nvPr/>
        </p:nvGrpSpPr>
        <p:grpSpPr bwMode="auto">
          <a:xfrm>
            <a:off x="1447800" y="2743200"/>
            <a:ext cx="7010400" cy="1847850"/>
            <a:chOff x="912" y="1728"/>
            <a:chExt cx="4416" cy="1164"/>
          </a:xfrm>
        </p:grpSpPr>
        <p:graphicFrame>
          <p:nvGraphicFramePr>
            <p:cNvPr id="90123" name="Object 4"/>
            <p:cNvGraphicFramePr>
              <a:graphicFrameLocks noChangeAspect="1"/>
            </p:cNvGraphicFramePr>
            <p:nvPr/>
          </p:nvGraphicFramePr>
          <p:xfrm>
            <a:off x="912" y="1728"/>
            <a:ext cx="4416" cy="1164"/>
          </p:xfrm>
          <a:graphic>
            <a:graphicData uri="http://schemas.openxmlformats.org/presentationml/2006/ole">
              <mc:AlternateContent xmlns:mc="http://schemas.openxmlformats.org/markup-compatibility/2006">
                <mc:Choice xmlns:v="urn:schemas-microsoft-com:vml" Requires="v">
                  <p:oleObj spid="_x0000_s90440" name="位图图像" r:id="rId5" imgW="3362325" imgH="885825" progId="Paint.Picture">
                    <p:embed/>
                  </p:oleObj>
                </mc:Choice>
                <mc:Fallback>
                  <p:oleObj name="位图图像" r:id="rId5" imgW="3362325" imgH="885825" progId="Paint.Pictur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1728"/>
                          <a:ext cx="4416" cy="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4" name="AutoShape 5"/>
            <p:cNvSpPr>
              <a:spLocks noChangeArrowheads="1"/>
            </p:cNvSpPr>
            <p:nvPr/>
          </p:nvSpPr>
          <p:spPr bwMode="auto">
            <a:xfrm>
              <a:off x="4752" y="1824"/>
              <a:ext cx="96" cy="192"/>
            </a:xfrm>
            <a:prstGeom prst="down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76137" name="Group 9"/>
          <p:cNvGrpSpPr/>
          <p:nvPr/>
        </p:nvGrpSpPr>
        <p:grpSpPr bwMode="auto">
          <a:xfrm>
            <a:off x="1371600" y="4673600"/>
            <a:ext cx="7086600" cy="1727200"/>
            <a:chOff x="864" y="2944"/>
            <a:chExt cx="4464" cy="1088"/>
          </a:xfrm>
        </p:grpSpPr>
        <p:graphicFrame>
          <p:nvGraphicFramePr>
            <p:cNvPr id="90121" name="Object 7"/>
            <p:cNvGraphicFramePr>
              <a:graphicFrameLocks noChangeAspect="1"/>
            </p:cNvGraphicFramePr>
            <p:nvPr/>
          </p:nvGraphicFramePr>
          <p:xfrm>
            <a:off x="864" y="2944"/>
            <a:ext cx="4464" cy="1088"/>
          </p:xfrm>
          <a:graphic>
            <a:graphicData uri="http://schemas.openxmlformats.org/presentationml/2006/ole">
              <mc:AlternateContent xmlns:mc="http://schemas.openxmlformats.org/markup-compatibility/2006">
                <mc:Choice xmlns:v="urn:schemas-microsoft-com:vml" Requires="v">
                  <p:oleObj spid="_x0000_s90441" name="位图图像" r:id="rId7" imgW="3400425" imgH="828675" progId="Paint.Picture">
                    <p:embed/>
                  </p:oleObj>
                </mc:Choice>
                <mc:Fallback>
                  <p:oleObj name="位图图像" r:id="rId7" imgW="3400425" imgH="828675" progId="Paint.Picture">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 y="2944"/>
                          <a:ext cx="4464" cy="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2" name="AutoShape 8"/>
            <p:cNvSpPr>
              <a:spLocks noChangeArrowheads="1"/>
            </p:cNvSpPr>
            <p:nvPr/>
          </p:nvSpPr>
          <p:spPr bwMode="auto">
            <a:xfrm>
              <a:off x="4080" y="2976"/>
              <a:ext cx="96" cy="240"/>
            </a:xfrm>
            <a:prstGeom prst="downArrow">
              <a:avLst>
                <a:gd name="adj1" fmla="val 50000"/>
                <a:gd name="adj2" fmla="val 625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
        <p:nvSpPr>
          <p:cNvPr id="90118" name="Rectangle 19"/>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a:t>
            </a:r>
            <a:r>
              <a:rPr lang="en-US" altLang="zh-CN" sz="3200" b="1" dirty="0">
                <a:solidFill>
                  <a:srgbClr val="FF3300"/>
                </a:solidFill>
              </a:rPr>
              <a:t>-</a:t>
            </a:r>
            <a:r>
              <a:rPr lang="zh-CN" altLang="en-US" sz="3200" b="1" dirty="0">
                <a:solidFill>
                  <a:srgbClr val="FF3300"/>
                </a:solidFill>
              </a:rPr>
              <a:t>冒泡排序</a:t>
            </a:r>
          </a:p>
        </p:txBody>
      </p:sp>
      <p:sp>
        <p:nvSpPr>
          <p:cNvPr id="90119" name="Text Box 20"/>
          <p:cNvSpPr txBox="1">
            <a:spLocks noChangeArrowheads="1"/>
          </p:cNvSpPr>
          <p:nvPr/>
        </p:nvSpPr>
        <p:spPr bwMode="auto">
          <a:xfrm>
            <a:off x="3419475" y="2781300"/>
            <a:ext cx="1366838"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a[5]</a:t>
            </a:r>
          </a:p>
        </p:txBody>
      </p:sp>
      <p:sp>
        <p:nvSpPr>
          <p:cNvPr id="90120" name="Text Box 21"/>
          <p:cNvSpPr txBox="1">
            <a:spLocks noChangeArrowheads="1"/>
          </p:cNvSpPr>
          <p:nvPr/>
        </p:nvSpPr>
        <p:spPr bwMode="auto">
          <a:xfrm>
            <a:off x="3419475" y="4646613"/>
            <a:ext cx="1366838"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6134"/>
                                        </p:tgtEl>
                                        <p:attrNameLst>
                                          <p:attrName>style.visibility</p:attrName>
                                        </p:attrNameLst>
                                      </p:cBhvr>
                                      <p:to>
                                        <p:strVal val="visible"/>
                                      </p:to>
                                    </p:set>
                                    <p:animEffect transition="in" filter="dissolve">
                                      <p:cBhvr>
                                        <p:cTn id="7" dur="500"/>
                                        <p:tgtEl>
                                          <p:spTgt spid="1761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6137"/>
                                        </p:tgtEl>
                                        <p:attrNameLst>
                                          <p:attrName>style.visibility</p:attrName>
                                        </p:attrNameLst>
                                      </p:cBhvr>
                                      <p:to>
                                        <p:strVal val="visible"/>
                                      </p:to>
                                    </p:set>
                                    <p:animEffect transition="in" filter="dissolve">
                                      <p:cBhvr>
                                        <p:cTn id="12" dur="500"/>
                                        <p:tgtEl>
                                          <p:spTgt spid="176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25C77E8-098D-41E7-A919-51D7AE2A71DA}" type="slidenum">
              <a:rPr lang="zh-CN" altLang="en-US" sz="1400" smtClean="0"/>
              <a:t>89</a:t>
            </a:fld>
            <a:endParaRPr lang="en-US" altLang="zh-CN" sz="1400"/>
          </a:p>
        </p:txBody>
      </p:sp>
      <p:grpSp>
        <p:nvGrpSpPr>
          <p:cNvPr id="91139" name="Group 1032"/>
          <p:cNvGrpSpPr/>
          <p:nvPr/>
        </p:nvGrpSpPr>
        <p:grpSpPr bwMode="auto">
          <a:xfrm>
            <a:off x="1331913" y="1341438"/>
            <a:ext cx="7010400" cy="1663700"/>
            <a:chOff x="864" y="960"/>
            <a:chExt cx="4416" cy="1048"/>
          </a:xfrm>
        </p:grpSpPr>
        <p:graphicFrame>
          <p:nvGraphicFramePr>
            <p:cNvPr id="91151" name="Object 1026"/>
            <p:cNvGraphicFramePr>
              <a:graphicFrameLocks noChangeAspect="1"/>
            </p:cNvGraphicFramePr>
            <p:nvPr/>
          </p:nvGraphicFramePr>
          <p:xfrm>
            <a:off x="864" y="960"/>
            <a:ext cx="4416" cy="1048"/>
          </p:xfrm>
          <a:graphic>
            <a:graphicData uri="http://schemas.openxmlformats.org/presentationml/2006/ole">
              <mc:AlternateContent xmlns:mc="http://schemas.openxmlformats.org/markup-compatibility/2006">
                <mc:Choice xmlns:v="urn:schemas-microsoft-com:vml" Requires="v">
                  <p:oleObj spid="_x0000_s91467" name="位图图像" r:id="rId3" imgW="3409950" imgH="809625" progId="Paint.Picture">
                    <p:embed/>
                  </p:oleObj>
                </mc:Choice>
                <mc:Fallback>
                  <p:oleObj name="位图图像" r:id="rId3" imgW="3409950" imgH="809625" progId="Paint.Picture">
                    <p:embed/>
                    <p:pic>
                      <p:nvPicPr>
                        <p:cNvPr id="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960"/>
                          <a:ext cx="4416" cy="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52" name="AutoShape 1027"/>
            <p:cNvSpPr>
              <a:spLocks noChangeArrowheads="1"/>
            </p:cNvSpPr>
            <p:nvPr/>
          </p:nvSpPr>
          <p:spPr bwMode="auto">
            <a:xfrm>
              <a:off x="3360" y="960"/>
              <a:ext cx="96" cy="192"/>
            </a:xfrm>
            <a:prstGeom prst="down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77161" name="Group 1033"/>
          <p:cNvGrpSpPr/>
          <p:nvPr/>
        </p:nvGrpSpPr>
        <p:grpSpPr bwMode="auto">
          <a:xfrm>
            <a:off x="1258888" y="3141663"/>
            <a:ext cx="7239000" cy="1571625"/>
            <a:chOff x="816" y="2016"/>
            <a:chExt cx="4560" cy="990"/>
          </a:xfrm>
        </p:grpSpPr>
        <p:graphicFrame>
          <p:nvGraphicFramePr>
            <p:cNvPr id="91149" name="Object 1030"/>
            <p:cNvGraphicFramePr>
              <a:graphicFrameLocks noChangeAspect="1"/>
            </p:cNvGraphicFramePr>
            <p:nvPr/>
          </p:nvGraphicFramePr>
          <p:xfrm>
            <a:off x="816" y="2016"/>
            <a:ext cx="4560" cy="990"/>
          </p:xfrm>
          <a:graphic>
            <a:graphicData uri="http://schemas.openxmlformats.org/presentationml/2006/ole">
              <mc:AlternateContent xmlns:mc="http://schemas.openxmlformats.org/markup-compatibility/2006">
                <mc:Choice xmlns:v="urn:schemas-microsoft-com:vml" Requires="v">
                  <p:oleObj spid="_x0000_s91468" name="位图图像" r:id="rId5" imgW="3419475" imgH="742950" progId="Paint.Picture">
                    <p:embed/>
                  </p:oleObj>
                </mc:Choice>
                <mc:Fallback>
                  <p:oleObj name="位图图像" r:id="rId5" imgW="3419475" imgH="742950" progId="Paint.Picture">
                    <p:embed/>
                    <p:pic>
                      <p:nvPicPr>
                        <p:cNvPr id="0"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2016"/>
                          <a:ext cx="4560" cy="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50" name="AutoShape 1031"/>
            <p:cNvSpPr>
              <a:spLocks noChangeArrowheads="1"/>
            </p:cNvSpPr>
            <p:nvPr/>
          </p:nvSpPr>
          <p:spPr bwMode="auto">
            <a:xfrm>
              <a:off x="2736" y="2112"/>
              <a:ext cx="96" cy="192"/>
            </a:xfrm>
            <a:prstGeom prst="down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77166" name="Group 1038"/>
          <p:cNvGrpSpPr/>
          <p:nvPr/>
        </p:nvGrpSpPr>
        <p:grpSpPr bwMode="auto">
          <a:xfrm>
            <a:off x="1447800" y="4724400"/>
            <a:ext cx="6853238" cy="1600200"/>
            <a:chOff x="912" y="3072"/>
            <a:chExt cx="4317" cy="1008"/>
          </a:xfrm>
        </p:grpSpPr>
        <p:graphicFrame>
          <p:nvGraphicFramePr>
            <p:cNvPr id="91147" name="Object 1036"/>
            <p:cNvGraphicFramePr>
              <a:graphicFrameLocks noChangeAspect="1"/>
            </p:cNvGraphicFramePr>
            <p:nvPr/>
          </p:nvGraphicFramePr>
          <p:xfrm>
            <a:off x="912" y="3072"/>
            <a:ext cx="4317" cy="950"/>
          </p:xfrm>
          <a:graphic>
            <a:graphicData uri="http://schemas.openxmlformats.org/presentationml/2006/ole">
              <mc:AlternateContent xmlns:mc="http://schemas.openxmlformats.org/markup-compatibility/2006">
                <mc:Choice xmlns:v="urn:schemas-microsoft-com:vml" Requires="v">
                  <p:oleObj spid="_x0000_s91469" name="位图图像" r:id="rId7" imgW="3333750" imgH="733425" progId="Paint.Picture">
                    <p:embed/>
                  </p:oleObj>
                </mc:Choice>
                <mc:Fallback>
                  <p:oleObj name="位图图像" r:id="rId7" imgW="3333750" imgH="733425" progId="Paint.Picture">
                    <p:embed/>
                    <p:pic>
                      <p:nvPicPr>
                        <p:cNvPr id="0" name="Object 10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3072"/>
                          <a:ext cx="4317" cy="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8" name="AutoShape 1037"/>
            <p:cNvSpPr>
              <a:spLocks noChangeArrowheads="1"/>
            </p:cNvSpPr>
            <p:nvPr/>
          </p:nvSpPr>
          <p:spPr bwMode="auto">
            <a:xfrm>
              <a:off x="2016" y="3888"/>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
        <p:nvSpPr>
          <p:cNvPr id="91142" name="Text Box 1040"/>
          <p:cNvSpPr txBox="1">
            <a:spLocks noChangeArrowheads="1"/>
          </p:cNvSpPr>
          <p:nvPr/>
        </p:nvSpPr>
        <p:spPr bwMode="auto">
          <a:xfrm>
            <a:off x="5334000" y="61722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a:t>
            </a:r>
            <a:r>
              <a:rPr lang="zh-CN" altLang="en-US" sz="2400">
                <a:hlinkClick r:id="rId9" action="ppaction://hlinksldjump"/>
              </a:rPr>
              <a:t>返回</a:t>
            </a:r>
            <a:r>
              <a:rPr lang="zh-CN" altLang="en-US" sz="2400"/>
              <a:t>】</a:t>
            </a:r>
          </a:p>
        </p:txBody>
      </p:sp>
      <p:sp>
        <p:nvSpPr>
          <p:cNvPr id="91143"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a:t>
            </a:r>
            <a:r>
              <a:rPr lang="en-US" altLang="zh-CN" sz="3200" b="1" dirty="0">
                <a:solidFill>
                  <a:srgbClr val="FF3300"/>
                </a:solidFill>
              </a:rPr>
              <a:t>-</a:t>
            </a:r>
            <a:r>
              <a:rPr lang="zh-CN" altLang="en-US" sz="3200" b="1" dirty="0">
                <a:solidFill>
                  <a:srgbClr val="FF3300"/>
                </a:solidFill>
              </a:rPr>
              <a:t>冒泡排序</a:t>
            </a:r>
          </a:p>
        </p:txBody>
      </p:sp>
      <p:sp>
        <p:nvSpPr>
          <p:cNvPr id="91144" name="Text Box 7"/>
          <p:cNvSpPr txBox="1">
            <a:spLocks noChangeArrowheads="1"/>
          </p:cNvSpPr>
          <p:nvPr/>
        </p:nvSpPr>
        <p:spPr bwMode="auto">
          <a:xfrm>
            <a:off x="3203575" y="3213100"/>
            <a:ext cx="10795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a[2]</a:t>
            </a:r>
          </a:p>
        </p:txBody>
      </p:sp>
      <p:sp>
        <p:nvSpPr>
          <p:cNvPr id="91145" name="Text Box 8"/>
          <p:cNvSpPr txBox="1">
            <a:spLocks noChangeArrowheads="1"/>
          </p:cNvSpPr>
          <p:nvPr/>
        </p:nvSpPr>
        <p:spPr bwMode="auto">
          <a:xfrm>
            <a:off x="3276600" y="1268413"/>
            <a:ext cx="1366838"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a[3]</a:t>
            </a:r>
          </a:p>
        </p:txBody>
      </p:sp>
      <p:sp>
        <p:nvSpPr>
          <p:cNvPr id="91146" name="Text Box 9"/>
          <p:cNvSpPr txBox="1">
            <a:spLocks noChangeArrowheads="1"/>
          </p:cNvSpPr>
          <p:nvPr/>
        </p:nvSpPr>
        <p:spPr bwMode="auto">
          <a:xfrm>
            <a:off x="3276600" y="4797425"/>
            <a:ext cx="1366838"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7161"/>
                                        </p:tgtEl>
                                        <p:attrNameLst>
                                          <p:attrName>style.visibility</p:attrName>
                                        </p:attrNameLst>
                                      </p:cBhvr>
                                      <p:to>
                                        <p:strVal val="visible"/>
                                      </p:to>
                                    </p:set>
                                    <p:animEffect transition="in" filter="dissolve">
                                      <p:cBhvr>
                                        <p:cTn id="7" dur="500"/>
                                        <p:tgtEl>
                                          <p:spTgt spid="1771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7166"/>
                                        </p:tgtEl>
                                        <p:attrNameLst>
                                          <p:attrName>style.visibility</p:attrName>
                                        </p:attrNameLst>
                                      </p:cBhvr>
                                      <p:to>
                                        <p:strVal val="visible"/>
                                      </p:to>
                                    </p:set>
                                    <p:animEffect transition="in" filter="dissolve">
                                      <p:cBhvr>
                                        <p:cTn id="12" dur="500"/>
                                        <p:tgtEl>
                                          <p:spTgt spid="17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5E52298-855C-41DC-9FDA-396DAB72C702}" type="slidenum">
              <a:rPr lang="zh-CN" altLang="en-US" sz="1400" smtClean="0"/>
              <a:t>9</a:t>
            </a:fld>
            <a:endParaRPr lang="en-US" altLang="zh-CN" sz="1400"/>
          </a:p>
        </p:txBody>
      </p:sp>
      <p:sp>
        <p:nvSpPr>
          <p:cNvPr id="10243" name="Rectangle 5"/>
          <p:cNvSpPr>
            <a:spLocks noGrp="1" noChangeArrowheads="1"/>
          </p:cNvSpPr>
          <p:nvPr>
            <p:ph type="body" idx="1"/>
          </p:nvPr>
        </p:nvSpPr>
        <p:spPr>
          <a:xfrm>
            <a:off x="323528" y="1447800"/>
            <a:ext cx="8287072" cy="49530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1" hangingPunct="1">
              <a:buFontTx/>
              <a:buNone/>
            </a:pPr>
            <a:r>
              <a:rPr lang="en-US" altLang="zh-CN" b="1" dirty="0"/>
              <a:t>2. </a:t>
            </a:r>
            <a:r>
              <a:rPr lang="zh-CN" altLang="en-US" b="1" dirty="0"/>
              <a:t>数组是一组</a:t>
            </a:r>
            <a:r>
              <a:rPr lang="zh-CN" altLang="en-US" b="1" dirty="0">
                <a:solidFill>
                  <a:srgbClr val="FF0000"/>
                </a:solidFill>
                <a:latin typeface="微软雅黑" panose="020B0503020204020204" pitchFamily="34" charset="-122"/>
                <a:ea typeface="微软雅黑" panose="020B0503020204020204" pitchFamily="34" charset="-122"/>
              </a:rPr>
              <a:t>连续</a:t>
            </a:r>
            <a:r>
              <a:rPr lang="zh-CN" altLang="en-US" b="1" dirty="0"/>
              <a:t>的存储单元（存储结构）</a:t>
            </a:r>
          </a:p>
          <a:p>
            <a:pPr marL="1066800" lvl="1" indent="-609600" eaLnBrk="1" hangingPunct="1"/>
            <a:r>
              <a:rPr lang="zh-CN" altLang="en-US" b="1" dirty="0">
                <a:solidFill>
                  <a:srgbClr val="FF0000"/>
                </a:solidFill>
                <a:latin typeface="微软雅黑" panose="020B0503020204020204" pitchFamily="34" charset="-122"/>
                <a:ea typeface="微软雅黑" panose="020B0503020204020204" pitchFamily="34" charset="-122"/>
              </a:rPr>
              <a:t>连续</a:t>
            </a:r>
            <a:r>
              <a:rPr lang="zh-CN" altLang="en-US" b="1" dirty="0"/>
              <a:t>的含义：这些存储单元</a:t>
            </a:r>
            <a:r>
              <a:rPr lang="zh-CN" altLang="en-US" b="1" u="sng" dirty="0">
                <a:solidFill>
                  <a:srgbClr val="003399"/>
                </a:solidFill>
              </a:rPr>
              <a:t>位置相邻</a:t>
            </a:r>
            <a:r>
              <a:rPr lang="zh-CN" altLang="en-US" b="1" dirty="0"/>
              <a:t>（一个接一个），可以容纳多个具有</a:t>
            </a:r>
            <a:r>
              <a:rPr lang="zh-CN" altLang="en-US" b="1" u="sng" dirty="0">
                <a:solidFill>
                  <a:srgbClr val="003399"/>
                </a:solidFill>
              </a:rPr>
              <a:t>相同数据类型</a:t>
            </a:r>
            <a:r>
              <a:rPr lang="zh-CN" altLang="en-US" b="1" dirty="0"/>
              <a:t>的数据元素</a:t>
            </a:r>
            <a:r>
              <a:rPr lang="en-US" altLang="zh-CN" b="1" dirty="0"/>
              <a:t>(</a:t>
            </a:r>
            <a:r>
              <a:rPr lang="zh-CN" altLang="en-US" b="1" dirty="0"/>
              <a:t>数据项</a:t>
            </a:r>
            <a:r>
              <a:rPr lang="en-US" altLang="zh-CN" b="1" dirty="0"/>
              <a:t>)</a:t>
            </a:r>
            <a:r>
              <a:rPr lang="zh-CN" altLang="en-US" b="1" dirty="0"/>
              <a:t>，这些数据元素</a:t>
            </a:r>
            <a:r>
              <a:rPr lang="zh-CN" altLang="en-US" b="1" u="sng" dirty="0">
                <a:solidFill>
                  <a:srgbClr val="003399"/>
                </a:solidFill>
              </a:rPr>
              <a:t>具有相同的名字</a:t>
            </a:r>
          </a:p>
          <a:p>
            <a:pPr marL="1066800" lvl="1" indent="-609600" eaLnBrk="1" hangingPunct="1"/>
            <a:r>
              <a:rPr lang="zh-CN" altLang="en-US" b="1" dirty="0"/>
              <a:t>存储位置的相邻性体现了</a:t>
            </a:r>
          </a:p>
          <a:p>
            <a:pPr marL="1066800" lvl="1" indent="-609600" eaLnBrk="1" hangingPunct="1">
              <a:buFontTx/>
              <a:buNone/>
            </a:pPr>
            <a:r>
              <a:rPr lang="zh-CN" altLang="en-US" b="1" dirty="0"/>
              <a:t>	线性表数据元素之间的</a:t>
            </a:r>
          </a:p>
          <a:p>
            <a:pPr marL="1066800" lvl="1" indent="-609600" eaLnBrk="1" hangingPunct="1">
              <a:buFontTx/>
              <a:buNone/>
            </a:pPr>
            <a:r>
              <a:rPr lang="zh-CN" altLang="en-US" b="1" dirty="0"/>
              <a:t>       相邻性。</a:t>
            </a:r>
          </a:p>
        </p:txBody>
      </p:sp>
      <p:sp>
        <p:nvSpPr>
          <p:cNvPr id="10244" name="Rectangle 10"/>
          <p:cNvSpPr>
            <a:spLocks noGrp="1" noChangeArrowheads="1"/>
          </p:cNvSpPr>
          <p:nvPr>
            <p:ph type="title"/>
          </p:nvPr>
        </p:nvSpPr>
        <p:spPr>
          <a:noFill/>
        </p:spPr>
        <p:txBody>
          <a:bodyPr/>
          <a:lstStyle/>
          <a:p>
            <a:pPr eaLnBrk="1" hangingPunct="1"/>
            <a:r>
              <a:rPr lang="en-US" altLang="zh-CN" b="1" dirty="0"/>
              <a:t>7</a:t>
            </a:r>
            <a:r>
              <a:rPr lang="zh-CN" altLang="en-US" b="1" dirty="0"/>
              <a:t>.</a:t>
            </a:r>
            <a:r>
              <a:rPr lang="en-US" altLang="zh-CN" b="1" dirty="0"/>
              <a:t>2  </a:t>
            </a:r>
            <a:r>
              <a:rPr lang="zh-CN" altLang="en-US" b="1" dirty="0"/>
              <a:t>数组作为一种复杂数据类型</a:t>
            </a:r>
          </a:p>
        </p:txBody>
      </p:sp>
      <p:grpSp>
        <p:nvGrpSpPr>
          <p:cNvPr id="10245" name="Group 14"/>
          <p:cNvGrpSpPr/>
          <p:nvPr/>
        </p:nvGrpSpPr>
        <p:grpSpPr bwMode="auto">
          <a:xfrm>
            <a:off x="6011863" y="3429000"/>
            <a:ext cx="2447925" cy="2447925"/>
            <a:chOff x="3016" y="2141"/>
            <a:chExt cx="1542" cy="1542"/>
          </a:xfrm>
        </p:grpSpPr>
        <p:pic>
          <p:nvPicPr>
            <p:cNvPr id="1024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 y="2141"/>
              <a:ext cx="1542" cy="1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6" name="Line 12"/>
            <p:cNvSpPr>
              <a:spLocks noChangeShapeType="1"/>
            </p:cNvSpPr>
            <p:nvPr/>
          </p:nvSpPr>
          <p:spPr bwMode="auto">
            <a:xfrm flipV="1">
              <a:off x="3106" y="3411"/>
              <a:ext cx="0" cy="272"/>
            </a:xfrm>
            <a:prstGeom prst="line">
              <a:avLst/>
            </a:prstGeom>
            <a:noFill/>
            <a:ln w="9525">
              <a:solidFill>
                <a:schemeClr val="tx1"/>
              </a:solidFill>
              <a:rou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98317" name="Text Box 13"/>
          <p:cNvSpPr txBox="1">
            <a:spLocks noChangeArrowheads="1"/>
          </p:cNvSpPr>
          <p:nvPr/>
        </p:nvSpPr>
        <p:spPr bwMode="auto">
          <a:xfrm>
            <a:off x="2555875" y="5734050"/>
            <a:ext cx="6588125" cy="45720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t>数组名（数组中的所有元素具有相同的名字</a:t>
            </a:r>
            <a:r>
              <a:rPr lang="en-US" altLang="zh-CN" sz="2400" b="1"/>
              <a:t>c</a:t>
            </a:r>
            <a:r>
              <a:rPr lang="zh-CN" altLang="en-US" sz="2400" b="1"/>
              <a:t>）</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5898E810-D672-4A01-9250-4D24166426CD}" type="slidenum">
              <a:rPr lang="zh-CN" altLang="en-US" sz="1400" smtClean="0"/>
              <a:t>90</a:t>
            </a:fld>
            <a:endParaRPr lang="en-US" altLang="zh-CN" sz="1400"/>
          </a:p>
        </p:txBody>
      </p:sp>
      <p:sp>
        <p:nvSpPr>
          <p:cNvPr id="92163" name="Rectangle 2"/>
          <p:cNvSpPr>
            <a:spLocks noGrp="1" noChangeArrowheads="1"/>
          </p:cNvSpPr>
          <p:nvPr>
            <p:ph type="title"/>
          </p:nvPr>
        </p:nvSpPr>
        <p:spPr/>
        <p:txBody>
          <a:bodyPr/>
          <a:lstStyle/>
          <a:p>
            <a:pPr eaLnBrk="1" hangingPunct="1"/>
            <a:r>
              <a:rPr lang="en-US" altLang="zh-CN" b="1" dirty="0"/>
              <a:t>7.6 </a:t>
            </a:r>
            <a:r>
              <a:rPr lang="zh-CN" altLang="en-US" b="1" dirty="0"/>
              <a:t>数组的操作</a:t>
            </a:r>
            <a:r>
              <a:rPr lang="en-US" altLang="zh-CN" b="1" dirty="0"/>
              <a:t>-</a:t>
            </a:r>
            <a:r>
              <a:rPr lang="zh-CN" altLang="en-US" b="1" dirty="0"/>
              <a:t>冒泡排序</a:t>
            </a:r>
          </a:p>
        </p:txBody>
      </p:sp>
      <p:sp>
        <p:nvSpPr>
          <p:cNvPr id="92164" name="Rectangle 5"/>
          <p:cNvSpPr>
            <a:spLocks noChangeArrowheads="1"/>
          </p:cNvSpPr>
          <p:nvPr/>
        </p:nvSpPr>
        <p:spPr bwMode="auto">
          <a:xfrm>
            <a:off x="322263" y="1266826"/>
            <a:ext cx="4178300" cy="1371599"/>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92165" name="Rectangle 6"/>
          <p:cNvSpPr>
            <a:spLocks noChangeArrowheads="1"/>
          </p:cNvSpPr>
          <p:nvPr/>
        </p:nvSpPr>
        <p:spPr bwMode="auto">
          <a:xfrm>
            <a:off x="611560" y="2133600"/>
            <a:ext cx="3889003" cy="504825"/>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92166" name="Text Box 7"/>
          <p:cNvSpPr txBox="1">
            <a:spLocks noChangeArrowheads="1"/>
          </p:cNvSpPr>
          <p:nvPr/>
        </p:nvSpPr>
        <p:spPr bwMode="auto">
          <a:xfrm>
            <a:off x="395288" y="1557338"/>
            <a:ext cx="4032250" cy="42068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dirty="0"/>
              <a:t>for(</a:t>
            </a:r>
            <a:r>
              <a:rPr lang="en-US" altLang="zh-CN" sz="2400" b="1" dirty="0" err="1"/>
              <a:t>loc</a:t>
            </a:r>
            <a:r>
              <a:rPr lang="en-US" altLang="zh-CN" sz="2400" b="1" dirty="0"/>
              <a:t> = size-1;loc &gt;= 1;loc--)</a:t>
            </a:r>
            <a:endParaRPr lang="zh-CN" altLang="en-US" sz="2400" b="1" dirty="0"/>
          </a:p>
        </p:txBody>
      </p:sp>
      <p:sp>
        <p:nvSpPr>
          <p:cNvPr id="92167" name="Text Box 8"/>
          <p:cNvSpPr txBox="1">
            <a:spLocks noChangeArrowheads="1"/>
          </p:cNvSpPr>
          <p:nvPr/>
        </p:nvSpPr>
        <p:spPr bwMode="auto">
          <a:xfrm>
            <a:off x="683568" y="2195513"/>
            <a:ext cx="3743970" cy="397032"/>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200" b="1" dirty="0"/>
              <a:t>把当前最大值冒泡到</a:t>
            </a:r>
            <a:r>
              <a:rPr lang="en-US" altLang="zh-CN" sz="2200" b="1" dirty="0"/>
              <a:t>a[</a:t>
            </a:r>
            <a:r>
              <a:rPr lang="en-US" altLang="zh-CN" sz="2200" b="1" dirty="0" err="1"/>
              <a:t>loc</a:t>
            </a:r>
            <a:r>
              <a:rPr lang="en-US" altLang="zh-CN" sz="2200" b="1" dirty="0"/>
              <a:t>] </a:t>
            </a:r>
            <a:r>
              <a:rPr lang="zh-CN" altLang="en-US" sz="2200" b="1" dirty="0"/>
              <a:t>中</a:t>
            </a:r>
          </a:p>
        </p:txBody>
      </p:sp>
      <p:sp>
        <p:nvSpPr>
          <p:cNvPr id="92168" name="Text Box 11"/>
          <p:cNvSpPr txBox="1">
            <a:spLocks noChangeArrowheads="1"/>
          </p:cNvSpPr>
          <p:nvPr/>
        </p:nvSpPr>
        <p:spPr bwMode="auto">
          <a:xfrm>
            <a:off x="250825" y="3357563"/>
            <a:ext cx="8893175" cy="144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确定</a:t>
            </a:r>
            <a:r>
              <a:rPr lang="en-US" altLang="zh-CN" sz="2400" b="1"/>
              <a:t>a[loc]</a:t>
            </a:r>
            <a:r>
              <a:rPr lang="zh-CN" altLang="en-US" sz="2400" b="1"/>
              <a:t>：需要</a:t>
            </a:r>
            <a:r>
              <a:rPr lang="en-US" altLang="zh-CN" sz="2400" b="1"/>
              <a:t>a[0]~a[loc]</a:t>
            </a:r>
            <a:r>
              <a:rPr lang="zh-CN" altLang="en-US" sz="2400" b="1"/>
              <a:t>这段范围的元素两两比较交换：</a:t>
            </a:r>
          </a:p>
          <a:p>
            <a:pPr eaLnBrk="1" hangingPunct="1">
              <a:spcBef>
                <a:spcPct val="50000"/>
              </a:spcBef>
              <a:buFontTx/>
              <a:buNone/>
            </a:pPr>
            <a:r>
              <a:rPr lang="zh-CN" altLang="en-US" sz="2400" b="1"/>
              <a:t>                            </a:t>
            </a:r>
            <a:r>
              <a:rPr lang="en-US" altLang="zh-CN" sz="2400" b="1"/>
              <a:t>if (a[i] &gt; a[i+1]) </a:t>
            </a:r>
            <a:r>
              <a:rPr lang="zh-CN" altLang="en-US" sz="2400" b="1"/>
              <a:t>则</a:t>
            </a:r>
            <a:r>
              <a:rPr lang="en-US" altLang="zh-CN" sz="2400" b="1"/>
              <a:t>a[i] </a:t>
            </a:r>
            <a:r>
              <a:rPr lang="zh-CN" altLang="en-US" sz="2400" b="1"/>
              <a:t>与 </a:t>
            </a:r>
            <a:r>
              <a:rPr lang="en-US" altLang="zh-CN" sz="2400" b="1"/>
              <a:t>a[i+1]</a:t>
            </a:r>
            <a:r>
              <a:rPr lang="zh-CN" altLang="en-US" sz="2400" b="1"/>
              <a:t>交换</a:t>
            </a:r>
          </a:p>
          <a:p>
            <a:pPr eaLnBrk="1" hangingPunct="1">
              <a:spcBef>
                <a:spcPct val="50000"/>
              </a:spcBef>
              <a:buFontTx/>
              <a:buNone/>
            </a:pPr>
            <a:r>
              <a:rPr lang="zh-CN" altLang="en-US" sz="2400" b="1"/>
              <a:t>                            </a:t>
            </a:r>
            <a:r>
              <a:rPr lang="en-US" altLang="zh-CN" sz="2400" b="1"/>
              <a:t>i</a:t>
            </a:r>
            <a:r>
              <a:rPr lang="zh-CN" altLang="en-US" sz="2400" b="1"/>
              <a:t>的变化范围：</a:t>
            </a:r>
            <a:r>
              <a:rPr lang="en-US" altLang="zh-CN" sz="2400" b="1"/>
              <a:t>0 ~ loc-1</a:t>
            </a:r>
          </a:p>
        </p:txBody>
      </p:sp>
      <p:sp>
        <p:nvSpPr>
          <p:cNvPr id="419852" name="Rectangle 12"/>
          <p:cNvSpPr>
            <a:spLocks noChangeArrowheads="1"/>
          </p:cNvSpPr>
          <p:nvPr/>
        </p:nvSpPr>
        <p:spPr bwMode="auto">
          <a:xfrm>
            <a:off x="4859338" y="1844675"/>
            <a:ext cx="4105275" cy="1223963"/>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419853" name="Rectangle 13"/>
          <p:cNvSpPr>
            <a:spLocks noChangeArrowheads="1"/>
          </p:cNvSpPr>
          <p:nvPr/>
        </p:nvSpPr>
        <p:spPr bwMode="auto">
          <a:xfrm>
            <a:off x="5437188" y="2563813"/>
            <a:ext cx="3529012" cy="504825"/>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419854" name="Text Box 14"/>
          <p:cNvSpPr txBox="1">
            <a:spLocks noChangeArrowheads="1"/>
          </p:cNvSpPr>
          <p:nvPr/>
        </p:nvSpPr>
        <p:spPr bwMode="auto">
          <a:xfrm>
            <a:off x="4932363" y="1987550"/>
            <a:ext cx="3960812" cy="420688"/>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for(i = 0;i &lt;= loc-1;i++)</a:t>
            </a:r>
            <a:endParaRPr lang="zh-CN" altLang="en-US" sz="2400" b="1"/>
          </a:p>
        </p:txBody>
      </p:sp>
      <p:sp>
        <p:nvSpPr>
          <p:cNvPr id="419855" name="Text Box 15"/>
          <p:cNvSpPr txBox="1">
            <a:spLocks noChangeArrowheads="1"/>
          </p:cNvSpPr>
          <p:nvPr/>
        </p:nvSpPr>
        <p:spPr bwMode="auto">
          <a:xfrm>
            <a:off x="5580063" y="2625725"/>
            <a:ext cx="3240087" cy="420688"/>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若</a:t>
            </a:r>
            <a:r>
              <a:rPr lang="en-US" altLang="zh-CN" sz="2400" b="1"/>
              <a:t>a[i]&gt;a[i+1]</a:t>
            </a:r>
            <a:r>
              <a:rPr lang="zh-CN" altLang="en-US" sz="2400" b="1"/>
              <a:t>，则交换</a:t>
            </a:r>
          </a:p>
        </p:txBody>
      </p:sp>
      <p:sp>
        <p:nvSpPr>
          <p:cNvPr id="419856" name="AutoShape 16"/>
          <p:cNvSpPr>
            <a:spLocks noChangeArrowheads="1"/>
          </p:cNvSpPr>
          <p:nvPr/>
        </p:nvSpPr>
        <p:spPr bwMode="auto">
          <a:xfrm>
            <a:off x="4572000" y="2276475"/>
            <a:ext cx="215900" cy="215900"/>
          </a:xfrm>
          <a:prstGeom prst="rightArrow">
            <a:avLst>
              <a:gd name="adj1" fmla="val 50000"/>
              <a:gd name="adj2" fmla="val 25000"/>
            </a:avLst>
          </a:prstGeom>
          <a:solidFill>
            <a:srgbClr val="FFCC99"/>
          </a:solidFill>
          <a:ln w="9525" algn="ctr">
            <a:solidFill>
              <a:srgbClr val="33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419857" name="Text Box 17"/>
          <p:cNvSpPr txBox="1">
            <a:spLocks noChangeArrowheads="1"/>
          </p:cNvSpPr>
          <p:nvPr/>
        </p:nvSpPr>
        <p:spPr bwMode="auto">
          <a:xfrm>
            <a:off x="250825" y="4941888"/>
            <a:ext cx="889317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思考：如果要实现降序排序，上述算法如何修改？</a:t>
            </a:r>
          </a:p>
        </p:txBody>
      </p:sp>
      <p:sp>
        <p:nvSpPr>
          <p:cNvPr id="419858" name="Text Box 18"/>
          <p:cNvSpPr txBox="1">
            <a:spLocks noChangeArrowheads="1"/>
          </p:cNvSpPr>
          <p:nvPr/>
        </p:nvSpPr>
        <p:spPr bwMode="auto">
          <a:xfrm>
            <a:off x="1116013" y="5445125"/>
            <a:ext cx="755967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若</a:t>
            </a:r>
            <a:r>
              <a:rPr lang="en-US" altLang="zh-CN" sz="2400" b="1"/>
              <a:t>a[i]&lt;a[i+1]</a:t>
            </a:r>
            <a:r>
              <a:rPr lang="zh-CN" altLang="en-US" sz="2400" b="1"/>
              <a:t>，则交换</a:t>
            </a:r>
          </a:p>
        </p:txBody>
      </p:sp>
      <p:sp>
        <p:nvSpPr>
          <p:cNvPr id="2" name="文本框 1"/>
          <p:cNvSpPr txBox="1"/>
          <p:nvPr/>
        </p:nvSpPr>
        <p:spPr>
          <a:xfrm>
            <a:off x="250825" y="1257579"/>
            <a:ext cx="4176713" cy="341632"/>
          </a:xfrm>
          <a:prstGeom prst="rect">
            <a:avLst/>
          </a:prstGeom>
          <a:noFill/>
        </p:spPr>
        <p:txBody>
          <a:bodyPr wrap="square" rtlCol="0">
            <a:spAutoFit/>
          </a:bodyPr>
          <a:lstStyle/>
          <a:p>
            <a:pPr>
              <a:buNone/>
            </a:pPr>
            <a:r>
              <a:rPr lang="en-US" altLang="zh-CN" sz="1800" b="1" dirty="0"/>
              <a:t> // </a:t>
            </a:r>
            <a:r>
              <a:rPr lang="en-US" altLang="zh-CN" sz="1800" b="1" dirty="0" err="1"/>
              <a:t>loc</a:t>
            </a:r>
            <a:r>
              <a:rPr lang="zh-CN" altLang="en-US" sz="1800" b="1" dirty="0"/>
              <a:t>代表最大值所需要放入位置的下标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19852"/>
                                        </p:tgtEl>
                                        <p:attrNameLst>
                                          <p:attrName>style.visibility</p:attrName>
                                        </p:attrNameLst>
                                      </p:cBhvr>
                                      <p:to>
                                        <p:strVal val="visible"/>
                                      </p:to>
                                    </p:set>
                                    <p:animEffect transition="in" filter="diamond(in)">
                                      <p:cBhvr>
                                        <p:cTn id="7" dur="500"/>
                                        <p:tgtEl>
                                          <p:spTgt spid="41985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19853"/>
                                        </p:tgtEl>
                                        <p:attrNameLst>
                                          <p:attrName>style.visibility</p:attrName>
                                        </p:attrNameLst>
                                      </p:cBhvr>
                                      <p:to>
                                        <p:strVal val="visible"/>
                                      </p:to>
                                    </p:set>
                                    <p:animEffect transition="in" filter="diamond(in)">
                                      <p:cBhvr>
                                        <p:cTn id="10" dur="500"/>
                                        <p:tgtEl>
                                          <p:spTgt spid="419853"/>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19854"/>
                                        </p:tgtEl>
                                        <p:attrNameLst>
                                          <p:attrName>style.visibility</p:attrName>
                                        </p:attrNameLst>
                                      </p:cBhvr>
                                      <p:to>
                                        <p:strVal val="visible"/>
                                      </p:to>
                                    </p:set>
                                    <p:animEffect transition="in" filter="diamond(in)">
                                      <p:cBhvr>
                                        <p:cTn id="13" dur="500"/>
                                        <p:tgtEl>
                                          <p:spTgt spid="419854"/>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419855"/>
                                        </p:tgtEl>
                                        <p:attrNameLst>
                                          <p:attrName>style.visibility</p:attrName>
                                        </p:attrNameLst>
                                      </p:cBhvr>
                                      <p:to>
                                        <p:strVal val="visible"/>
                                      </p:to>
                                    </p:set>
                                    <p:animEffect transition="in" filter="diamond(in)">
                                      <p:cBhvr>
                                        <p:cTn id="16" dur="500"/>
                                        <p:tgtEl>
                                          <p:spTgt spid="419855"/>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419856"/>
                                        </p:tgtEl>
                                        <p:attrNameLst>
                                          <p:attrName>style.visibility</p:attrName>
                                        </p:attrNameLst>
                                      </p:cBhvr>
                                      <p:to>
                                        <p:strVal val="visible"/>
                                      </p:to>
                                    </p:set>
                                    <p:animEffect transition="in" filter="diamond(in)">
                                      <p:cBhvr>
                                        <p:cTn id="19" dur="500"/>
                                        <p:tgtEl>
                                          <p:spTgt spid="419856"/>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32" fill="hold" grpId="0" nodeType="clickEffect">
                                  <p:stCondLst>
                                    <p:cond delay="0"/>
                                  </p:stCondLst>
                                  <p:childTnLst>
                                    <p:set>
                                      <p:cBhvr>
                                        <p:cTn id="23" dur="1" fill="hold">
                                          <p:stCondLst>
                                            <p:cond delay="0"/>
                                          </p:stCondLst>
                                        </p:cTn>
                                        <p:tgtEl>
                                          <p:spTgt spid="419857"/>
                                        </p:tgtEl>
                                        <p:attrNameLst>
                                          <p:attrName>style.visibility</p:attrName>
                                        </p:attrNameLst>
                                      </p:cBhvr>
                                      <p:to>
                                        <p:strVal val="visible"/>
                                      </p:to>
                                    </p:set>
                                    <p:animEffect transition="in" filter="diamond(out)">
                                      <p:cBhvr>
                                        <p:cTn id="24" dur="500"/>
                                        <p:tgtEl>
                                          <p:spTgt spid="419857"/>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32" fill="hold" grpId="0" nodeType="clickEffect">
                                  <p:stCondLst>
                                    <p:cond delay="0"/>
                                  </p:stCondLst>
                                  <p:childTnLst>
                                    <p:set>
                                      <p:cBhvr>
                                        <p:cTn id="28" dur="1" fill="hold">
                                          <p:stCondLst>
                                            <p:cond delay="0"/>
                                          </p:stCondLst>
                                        </p:cTn>
                                        <p:tgtEl>
                                          <p:spTgt spid="419858"/>
                                        </p:tgtEl>
                                        <p:attrNameLst>
                                          <p:attrName>style.visibility</p:attrName>
                                        </p:attrNameLst>
                                      </p:cBhvr>
                                      <p:to>
                                        <p:strVal val="visible"/>
                                      </p:to>
                                    </p:set>
                                    <p:animEffect transition="in" filter="diamond(out)">
                                      <p:cBhvr>
                                        <p:cTn id="29" dur="500"/>
                                        <p:tgtEl>
                                          <p:spTgt spid="419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2" grpId="0" animBg="1"/>
      <p:bldP spid="419853" grpId="0" animBg="1"/>
      <p:bldP spid="419854" grpId="0" animBg="1"/>
      <p:bldP spid="419855" grpId="0" animBg="1"/>
      <p:bldP spid="419856" grpId="0" animBg="1"/>
      <p:bldP spid="419857" grpId="0"/>
      <p:bldP spid="41985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88C5536-7522-44AF-A097-5FCA3BD00D59}" type="slidenum">
              <a:rPr lang="zh-CN" altLang="en-US" sz="1400" smtClean="0"/>
              <a:t>91</a:t>
            </a:fld>
            <a:endParaRPr lang="en-US" altLang="zh-CN" sz="1400"/>
          </a:p>
        </p:txBody>
      </p:sp>
      <p:sp>
        <p:nvSpPr>
          <p:cNvPr id="93187" name="Rectangle 2"/>
          <p:cNvSpPr>
            <a:spLocks noGrp="1" noChangeArrowheads="1"/>
          </p:cNvSpPr>
          <p:nvPr>
            <p:ph type="title"/>
          </p:nvPr>
        </p:nvSpPr>
        <p:spPr/>
        <p:txBody>
          <a:bodyPr/>
          <a:lstStyle/>
          <a:p>
            <a:pPr eaLnBrk="1" hangingPunct="1"/>
            <a:r>
              <a:rPr lang="en-US" altLang="zh-CN" b="1" dirty="0"/>
              <a:t>7.6 </a:t>
            </a:r>
            <a:r>
              <a:rPr lang="zh-CN" altLang="en-US" b="1" dirty="0"/>
              <a:t>数组的操作</a:t>
            </a:r>
            <a:r>
              <a:rPr lang="en-US" altLang="zh-CN" b="1" dirty="0"/>
              <a:t>-</a:t>
            </a:r>
            <a:r>
              <a:rPr lang="zh-CN" altLang="en-US" b="1" dirty="0"/>
              <a:t>冒泡排序</a:t>
            </a:r>
          </a:p>
        </p:txBody>
      </p:sp>
      <p:sp>
        <p:nvSpPr>
          <p:cNvPr id="93188" name="Rectangle 3"/>
          <p:cNvSpPr>
            <a:spLocks noGrp="1" noChangeArrowheads="1"/>
          </p:cNvSpPr>
          <p:nvPr>
            <p:ph type="body" idx="1"/>
          </p:nvPr>
        </p:nvSpPr>
        <p:spPr>
          <a:xfrm>
            <a:off x="685800" y="1319213"/>
            <a:ext cx="7989888" cy="4989512"/>
          </a:xfrm>
        </p:spPr>
        <p:txBody>
          <a:bodyPr/>
          <a:lstStyle/>
          <a:p>
            <a:pPr eaLnBrk="1" hangingPunct="1">
              <a:lnSpc>
                <a:spcPct val="90000"/>
              </a:lnSpc>
              <a:buFontTx/>
              <a:buNone/>
            </a:pPr>
            <a:r>
              <a:rPr lang="en-US" altLang="zh-CN" sz="1800" b="1">
                <a:solidFill>
                  <a:schemeClr val="accent2"/>
                </a:solidFill>
              </a:rPr>
              <a:t>/*</a:t>
            </a:r>
            <a:r>
              <a:rPr lang="zh-CN" altLang="en-US" sz="1800" b="1">
                <a:solidFill>
                  <a:schemeClr val="accent2"/>
                </a:solidFill>
              </a:rPr>
              <a:t>冒泡排序算法</a:t>
            </a:r>
            <a:r>
              <a:rPr lang="en-US" altLang="zh-CN" sz="1800" b="1">
                <a:solidFill>
                  <a:schemeClr val="accent2"/>
                </a:solidFill>
              </a:rPr>
              <a:t>1:</a:t>
            </a:r>
            <a:r>
              <a:rPr lang="zh-CN" altLang="en-US" sz="1800" b="1">
                <a:solidFill>
                  <a:schemeClr val="accent2"/>
                </a:solidFill>
              </a:rPr>
              <a:t>升序排序</a:t>
            </a:r>
            <a:r>
              <a:rPr lang="en-US" altLang="zh-CN" sz="1800" b="1">
                <a:solidFill>
                  <a:schemeClr val="accent2"/>
                </a:solidFill>
              </a:rPr>
              <a:t>,</a:t>
            </a:r>
            <a:r>
              <a:rPr lang="zh-CN" altLang="en-US" sz="1800" b="1">
                <a:solidFill>
                  <a:schemeClr val="accent2"/>
                </a:solidFill>
              </a:rPr>
              <a:t>以</a:t>
            </a:r>
            <a:r>
              <a:rPr lang="en-US" altLang="zh-CN" sz="1800" b="1">
                <a:solidFill>
                  <a:schemeClr val="accent2"/>
                </a:solidFill>
              </a:rPr>
              <a:t>loc</a:t>
            </a:r>
            <a:r>
              <a:rPr lang="zh-CN" altLang="en-US" sz="1800" b="1">
                <a:solidFill>
                  <a:schemeClr val="accent2"/>
                </a:solidFill>
              </a:rPr>
              <a:t>作为循环控制变量*</a:t>
            </a:r>
            <a:r>
              <a:rPr lang="en-US" altLang="zh-CN" sz="1800" b="1">
                <a:solidFill>
                  <a:schemeClr val="accent2"/>
                </a:solidFill>
              </a:rPr>
              <a:t>/</a:t>
            </a:r>
          </a:p>
          <a:p>
            <a:pPr eaLnBrk="1" hangingPunct="1">
              <a:lnSpc>
                <a:spcPct val="80000"/>
              </a:lnSpc>
              <a:buFontTx/>
              <a:buNone/>
            </a:pPr>
            <a:r>
              <a:rPr lang="en-US" altLang="zh-CN" sz="2200" b="1"/>
              <a:t>void bubbleSortDown1(int a[],int size)</a:t>
            </a:r>
          </a:p>
          <a:p>
            <a:pPr eaLnBrk="1" hangingPunct="1">
              <a:lnSpc>
                <a:spcPct val="80000"/>
              </a:lnSpc>
              <a:buFontTx/>
              <a:buNone/>
            </a:pPr>
            <a:r>
              <a:rPr lang="en-US" altLang="zh-CN" sz="2200" b="1"/>
              <a:t>{</a:t>
            </a:r>
          </a:p>
          <a:p>
            <a:pPr eaLnBrk="1" hangingPunct="1">
              <a:lnSpc>
                <a:spcPct val="80000"/>
              </a:lnSpc>
              <a:buFontTx/>
              <a:buNone/>
            </a:pPr>
            <a:r>
              <a:rPr lang="en-US" altLang="zh-CN" sz="2200" b="1"/>
              <a:t>	int loc,i,temp;</a:t>
            </a:r>
          </a:p>
          <a:p>
            <a:pPr eaLnBrk="1" hangingPunct="1">
              <a:lnSpc>
                <a:spcPct val="80000"/>
              </a:lnSpc>
              <a:buFontTx/>
              <a:buNone/>
            </a:pPr>
            <a:r>
              <a:rPr lang="en-US" altLang="zh-CN" sz="800" b="1"/>
              <a:t>	</a:t>
            </a:r>
          </a:p>
          <a:p>
            <a:pPr eaLnBrk="1" hangingPunct="1">
              <a:lnSpc>
                <a:spcPct val="80000"/>
              </a:lnSpc>
              <a:buFontTx/>
              <a:buNone/>
            </a:pPr>
            <a:r>
              <a:rPr lang="en-US" altLang="zh-CN" sz="2200" b="1">
                <a:solidFill>
                  <a:schemeClr val="accent2"/>
                </a:solidFill>
              </a:rPr>
              <a:t>	/*</a:t>
            </a:r>
            <a:r>
              <a:rPr lang="zh-CN" altLang="en-US" sz="2200" b="1">
                <a:solidFill>
                  <a:schemeClr val="accent2"/>
                </a:solidFill>
              </a:rPr>
              <a:t>总共需要比较</a:t>
            </a:r>
            <a:r>
              <a:rPr lang="en-US" altLang="zh-CN" sz="2200" b="1">
                <a:solidFill>
                  <a:schemeClr val="accent2"/>
                </a:solidFill>
              </a:rPr>
              <a:t>size-1</a:t>
            </a:r>
            <a:r>
              <a:rPr lang="zh-CN" altLang="en-US" sz="2200" b="1">
                <a:solidFill>
                  <a:schemeClr val="accent2"/>
                </a:solidFill>
              </a:rPr>
              <a:t>趟。每一趟确定</a:t>
            </a:r>
            <a:r>
              <a:rPr lang="en-US" altLang="zh-CN" sz="2200" b="1">
                <a:solidFill>
                  <a:schemeClr val="accent2"/>
                </a:solidFill>
              </a:rPr>
              <a:t>a[loc]</a:t>
            </a:r>
            <a:r>
              <a:rPr lang="zh-CN" altLang="en-US" sz="2200" b="1">
                <a:solidFill>
                  <a:schemeClr val="accent2"/>
                </a:solidFill>
              </a:rPr>
              <a:t>的值*</a:t>
            </a:r>
            <a:r>
              <a:rPr lang="en-US" altLang="zh-CN" sz="2200" b="1">
                <a:solidFill>
                  <a:schemeClr val="accent2"/>
                </a:solidFill>
              </a:rPr>
              <a:t>/</a:t>
            </a:r>
          </a:p>
          <a:p>
            <a:pPr eaLnBrk="1" hangingPunct="1">
              <a:lnSpc>
                <a:spcPct val="80000"/>
              </a:lnSpc>
              <a:buFontTx/>
              <a:buNone/>
            </a:pPr>
            <a:r>
              <a:rPr lang="en-US" altLang="zh-CN" sz="2200" b="1"/>
              <a:t>	for(loc = size-1;loc &gt;= 1;loc--){</a:t>
            </a:r>
          </a:p>
          <a:p>
            <a:pPr eaLnBrk="1" hangingPunct="1">
              <a:lnSpc>
                <a:spcPct val="80000"/>
              </a:lnSpc>
              <a:buFontTx/>
              <a:buNone/>
            </a:pPr>
            <a:r>
              <a:rPr lang="en-US" altLang="zh-CN" sz="2200" b="1"/>
              <a:t>	   </a:t>
            </a:r>
            <a:r>
              <a:rPr lang="en-US" altLang="zh-CN" sz="2200" b="1">
                <a:solidFill>
                  <a:schemeClr val="accent2"/>
                </a:solidFill>
              </a:rPr>
              <a:t>/*</a:t>
            </a:r>
            <a:r>
              <a:rPr lang="zh-CN" altLang="en-US" sz="2200" b="1">
                <a:solidFill>
                  <a:schemeClr val="accent2"/>
                </a:solidFill>
              </a:rPr>
              <a:t>从下标为</a:t>
            </a:r>
            <a:r>
              <a:rPr lang="en-US" altLang="zh-CN" sz="2200" b="1">
                <a:solidFill>
                  <a:schemeClr val="accent2"/>
                </a:solidFill>
              </a:rPr>
              <a:t>0</a:t>
            </a:r>
            <a:r>
              <a:rPr lang="zh-CN" altLang="en-US" sz="2200" b="1">
                <a:solidFill>
                  <a:schemeClr val="accent2"/>
                </a:solidFill>
              </a:rPr>
              <a:t>～</a:t>
            </a:r>
            <a:r>
              <a:rPr lang="en-US" altLang="zh-CN" sz="2200" b="1">
                <a:solidFill>
                  <a:schemeClr val="accent2"/>
                </a:solidFill>
              </a:rPr>
              <a:t>loc</a:t>
            </a:r>
            <a:r>
              <a:rPr lang="zh-CN" altLang="en-US" sz="2200" b="1">
                <a:solidFill>
                  <a:schemeClr val="accent2"/>
                </a:solidFill>
              </a:rPr>
              <a:t>数组元素中依次进行比较交换*</a:t>
            </a:r>
            <a:r>
              <a:rPr lang="en-US" altLang="zh-CN" sz="2200" b="1">
                <a:solidFill>
                  <a:schemeClr val="accent2"/>
                </a:solidFill>
              </a:rPr>
              <a:t>/ </a:t>
            </a:r>
          </a:p>
          <a:p>
            <a:pPr eaLnBrk="1" hangingPunct="1">
              <a:lnSpc>
                <a:spcPct val="80000"/>
              </a:lnSpc>
              <a:buFontTx/>
              <a:buNone/>
            </a:pPr>
            <a:r>
              <a:rPr lang="en-US" altLang="zh-CN" sz="2200" b="1"/>
              <a:t>	    for(i = 0;i &lt;= loc-1;i++)    </a:t>
            </a:r>
          </a:p>
          <a:p>
            <a:pPr eaLnBrk="1" hangingPunct="1">
              <a:lnSpc>
                <a:spcPct val="80000"/>
              </a:lnSpc>
              <a:buFontTx/>
              <a:buNone/>
            </a:pPr>
            <a:r>
              <a:rPr lang="en-US" altLang="zh-CN" sz="2200" b="1"/>
              <a:t>		 if(a[i] &gt; a[i+1]){ </a:t>
            </a:r>
            <a:r>
              <a:rPr lang="en-US" altLang="zh-CN" sz="2200" b="1">
                <a:solidFill>
                  <a:schemeClr val="accent2"/>
                </a:solidFill>
              </a:rPr>
              <a:t>/*</a:t>
            </a:r>
            <a:r>
              <a:rPr lang="zh-CN" altLang="en-US" sz="2200" b="1">
                <a:solidFill>
                  <a:schemeClr val="accent2"/>
                </a:solidFill>
              </a:rPr>
              <a:t>相邻两个元素交换*</a:t>
            </a:r>
            <a:r>
              <a:rPr lang="en-US" altLang="zh-CN" sz="2200" b="1">
                <a:solidFill>
                  <a:schemeClr val="accent2"/>
                </a:solidFill>
              </a:rPr>
              <a:t>/</a:t>
            </a:r>
          </a:p>
          <a:p>
            <a:pPr eaLnBrk="1" hangingPunct="1">
              <a:lnSpc>
                <a:spcPct val="80000"/>
              </a:lnSpc>
              <a:buFontTx/>
              <a:buNone/>
            </a:pPr>
            <a:r>
              <a:rPr lang="en-US" altLang="zh-CN" sz="2200" b="1"/>
              <a:t>		     temp = a[i];</a:t>
            </a:r>
          </a:p>
          <a:p>
            <a:pPr eaLnBrk="1" hangingPunct="1">
              <a:lnSpc>
                <a:spcPct val="80000"/>
              </a:lnSpc>
              <a:buFontTx/>
              <a:buNone/>
            </a:pPr>
            <a:r>
              <a:rPr lang="en-US" altLang="zh-CN" sz="2200" b="1"/>
              <a:t>		     a[i] = a[i+1];</a:t>
            </a:r>
          </a:p>
          <a:p>
            <a:pPr eaLnBrk="1" hangingPunct="1">
              <a:lnSpc>
                <a:spcPct val="80000"/>
              </a:lnSpc>
              <a:buFontTx/>
              <a:buNone/>
            </a:pPr>
            <a:r>
              <a:rPr lang="en-US" altLang="zh-CN" sz="2200" b="1"/>
              <a:t>		     a[i+1] = temp;</a:t>
            </a:r>
          </a:p>
          <a:p>
            <a:pPr eaLnBrk="1" hangingPunct="1">
              <a:lnSpc>
                <a:spcPct val="80000"/>
              </a:lnSpc>
              <a:buFontTx/>
              <a:buNone/>
            </a:pPr>
            <a:r>
              <a:rPr lang="en-US" altLang="zh-CN" sz="2200" b="1"/>
              <a:t>		 }	    </a:t>
            </a:r>
          </a:p>
          <a:p>
            <a:pPr eaLnBrk="1" hangingPunct="1">
              <a:lnSpc>
                <a:spcPct val="80000"/>
              </a:lnSpc>
              <a:buFontTx/>
              <a:buNone/>
            </a:pPr>
            <a:r>
              <a:rPr lang="en-US" altLang="zh-CN" sz="2200" b="1"/>
              <a:t>	} </a:t>
            </a:r>
          </a:p>
          <a:p>
            <a:pPr eaLnBrk="1" hangingPunct="1">
              <a:lnSpc>
                <a:spcPct val="80000"/>
              </a:lnSpc>
              <a:buFontTx/>
              <a:buNone/>
            </a:pPr>
            <a:r>
              <a:rPr lang="en-US" altLang="zh-CN" sz="2200" b="1"/>
              <a:t>}</a:t>
            </a:r>
            <a:endParaRPr lang="zh-CN" altLang="en-US" sz="2200" b="1"/>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EB54970-59D4-482E-AC53-C55881385B4D}" type="slidenum">
              <a:rPr lang="zh-CN" altLang="en-US" sz="1400" smtClean="0"/>
              <a:t>92</a:t>
            </a:fld>
            <a:endParaRPr lang="en-US" altLang="zh-CN" sz="1400"/>
          </a:p>
        </p:txBody>
      </p:sp>
      <p:sp>
        <p:nvSpPr>
          <p:cNvPr id="94211" name="Rectangle 8"/>
          <p:cNvSpPr>
            <a:spLocks noChangeArrowheads="1"/>
          </p:cNvSpPr>
          <p:nvPr/>
        </p:nvSpPr>
        <p:spPr bwMode="auto">
          <a:xfrm>
            <a:off x="395288" y="814388"/>
            <a:ext cx="8208962" cy="604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b="1">
                <a:solidFill>
                  <a:schemeClr val="accent2"/>
                </a:solidFill>
              </a:rPr>
              <a:t>/*</a:t>
            </a:r>
            <a:r>
              <a:rPr lang="zh-CN" altLang="en-US" sz="2400" b="1">
                <a:solidFill>
                  <a:schemeClr val="accent2"/>
                </a:solidFill>
              </a:rPr>
              <a:t>冒泡排序算法</a:t>
            </a:r>
            <a:r>
              <a:rPr lang="en-US" altLang="zh-CN" sz="2400" b="1">
                <a:solidFill>
                  <a:schemeClr val="accent2"/>
                </a:solidFill>
              </a:rPr>
              <a:t>2:</a:t>
            </a:r>
            <a:r>
              <a:rPr lang="zh-CN" altLang="en-US" sz="2400" b="1">
                <a:solidFill>
                  <a:schemeClr val="accent2"/>
                </a:solidFill>
              </a:rPr>
              <a:t>升序排序</a:t>
            </a:r>
            <a:r>
              <a:rPr lang="en-US" altLang="zh-CN" sz="2400" b="1">
                <a:solidFill>
                  <a:schemeClr val="accent2"/>
                </a:solidFill>
              </a:rPr>
              <a:t>,</a:t>
            </a:r>
            <a:r>
              <a:rPr lang="zh-CN" altLang="en-US" sz="2400" b="1">
                <a:solidFill>
                  <a:schemeClr val="accent2"/>
                </a:solidFill>
              </a:rPr>
              <a:t>以</a:t>
            </a:r>
            <a:r>
              <a:rPr lang="en-US" altLang="zh-CN" sz="2400" b="1">
                <a:solidFill>
                  <a:schemeClr val="accent2"/>
                </a:solidFill>
              </a:rPr>
              <a:t>pass</a:t>
            </a:r>
            <a:r>
              <a:rPr lang="zh-CN" altLang="en-US" sz="2400" b="1">
                <a:solidFill>
                  <a:schemeClr val="accent2"/>
                </a:solidFill>
              </a:rPr>
              <a:t>作为循环控制变量*</a:t>
            </a:r>
            <a:r>
              <a:rPr lang="en-US" altLang="zh-CN" sz="2400" b="1">
                <a:solidFill>
                  <a:schemeClr val="accent2"/>
                </a:solidFill>
              </a:rPr>
              <a:t>/</a:t>
            </a:r>
          </a:p>
          <a:p>
            <a:pPr eaLnBrk="1" hangingPunct="1">
              <a:buFontTx/>
              <a:buNone/>
            </a:pPr>
            <a:r>
              <a:rPr lang="en-US" altLang="zh-CN" sz="2400" b="1"/>
              <a:t>void bubbleSortDown2(int a[],int size)</a:t>
            </a:r>
          </a:p>
          <a:p>
            <a:pPr eaLnBrk="1" hangingPunct="1">
              <a:buFontTx/>
              <a:buNone/>
            </a:pPr>
            <a:r>
              <a:rPr lang="en-US" altLang="zh-CN" sz="2400" b="1"/>
              <a:t>{</a:t>
            </a:r>
          </a:p>
          <a:p>
            <a:pPr eaLnBrk="1" hangingPunct="1">
              <a:buFontTx/>
              <a:buNone/>
            </a:pPr>
            <a:r>
              <a:rPr lang="en-US" altLang="zh-CN" sz="2400" b="1"/>
              <a:t>	int pass,i,temp;</a:t>
            </a:r>
          </a:p>
          <a:p>
            <a:pPr eaLnBrk="1" hangingPunct="1">
              <a:buFontTx/>
              <a:buNone/>
            </a:pPr>
            <a:r>
              <a:rPr lang="en-US" altLang="zh-CN" sz="2400" b="1">
                <a:solidFill>
                  <a:schemeClr val="accent2"/>
                </a:solidFill>
              </a:rPr>
              <a:t>	/*</a:t>
            </a:r>
            <a:r>
              <a:rPr lang="zh-CN" altLang="en-US" sz="2400" b="1">
                <a:solidFill>
                  <a:schemeClr val="accent2"/>
                </a:solidFill>
              </a:rPr>
              <a:t>总共需要比较</a:t>
            </a:r>
            <a:r>
              <a:rPr lang="en-US" altLang="zh-CN" sz="2400" b="1">
                <a:solidFill>
                  <a:schemeClr val="accent2"/>
                </a:solidFill>
              </a:rPr>
              <a:t>size-1</a:t>
            </a:r>
            <a:r>
              <a:rPr lang="zh-CN" altLang="en-US" sz="2400" b="1">
                <a:solidFill>
                  <a:schemeClr val="accent2"/>
                </a:solidFill>
              </a:rPr>
              <a:t>趟。每一趟确定</a:t>
            </a:r>
            <a:r>
              <a:rPr lang="en-US" altLang="zh-CN" sz="2400" b="1">
                <a:solidFill>
                  <a:schemeClr val="accent2"/>
                </a:solidFill>
              </a:rPr>
              <a:t>a[size-pass]</a:t>
            </a:r>
            <a:r>
              <a:rPr lang="zh-CN" altLang="en-US" sz="2400" b="1">
                <a:solidFill>
                  <a:schemeClr val="accent2"/>
                </a:solidFill>
              </a:rPr>
              <a:t>的值*</a:t>
            </a:r>
            <a:r>
              <a:rPr lang="en-US" altLang="zh-CN" sz="2400" b="1">
                <a:solidFill>
                  <a:schemeClr val="accent2"/>
                </a:solidFill>
              </a:rPr>
              <a:t>/</a:t>
            </a:r>
          </a:p>
          <a:p>
            <a:pPr eaLnBrk="1" hangingPunct="1">
              <a:buFontTx/>
              <a:buNone/>
            </a:pPr>
            <a:r>
              <a:rPr lang="en-US" altLang="zh-CN" sz="2400" b="1"/>
              <a:t> 	for(pass=1;pass&lt;=size-1;pass++){	</a:t>
            </a:r>
          </a:p>
          <a:p>
            <a:pPr eaLnBrk="1" hangingPunct="1">
              <a:buFontTx/>
              <a:buNone/>
            </a:pPr>
            <a:r>
              <a:rPr lang="en-US" altLang="zh-CN" sz="2400" b="1"/>
              <a:t>	</a:t>
            </a:r>
            <a:r>
              <a:rPr lang="en-US" altLang="zh-CN" sz="2400" b="1">
                <a:solidFill>
                  <a:schemeClr val="accent2"/>
                </a:solidFill>
              </a:rPr>
              <a:t>/*</a:t>
            </a:r>
            <a:r>
              <a:rPr lang="zh-CN" altLang="en-US" sz="2400" b="1">
                <a:solidFill>
                  <a:schemeClr val="accent2"/>
                </a:solidFill>
              </a:rPr>
              <a:t>从下标为</a:t>
            </a:r>
            <a:r>
              <a:rPr lang="en-US" altLang="zh-CN" sz="2400" b="1">
                <a:solidFill>
                  <a:schemeClr val="accent2"/>
                </a:solidFill>
              </a:rPr>
              <a:t>0</a:t>
            </a:r>
            <a:r>
              <a:rPr lang="zh-CN" altLang="en-US" sz="2400" b="1">
                <a:solidFill>
                  <a:schemeClr val="accent2"/>
                </a:solidFill>
              </a:rPr>
              <a:t>～</a:t>
            </a:r>
            <a:r>
              <a:rPr lang="en-US" altLang="zh-CN" sz="2400" b="1">
                <a:solidFill>
                  <a:schemeClr val="accent2"/>
                </a:solidFill>
              </a:rPr>
              <a:t>size</a:t>
            </a:r>
            <a:r>
              <a:rPr lang="zh-CN" altLang="en-US" sz="2400" b="1">
                <a:solidFill>
                  <a:schemeClr val="accent2"/>
                </a:solidFill>
              </a:rPr>
              <a:t>－</a:t>
            </a:r>
            <a:r>
              <a:rPr lang="en-US" altLang="zh-CN" sz="2400" b="1">
                <a:solidFill>
                  <a:schemeClr val="accent2"/>
                </a:solidFill>
              </a:rPr>
              <a:t>pass</a:t>
            </a:r>
            <a:r>
              <a:rPr lang="zh-CN" altLang="en-US" sz="2400" b="1">
                <a:solidFill>
                  <a:schemeClr val="accent2"/>
                </a:solidFill>
              </a:rPr>
              <a:t>数组元素中依次进行比较交换*</a:t>
            </a:r>
            <a:r>
              <a:rPr lang="en-US" altLang="zh-CN" sz="2400" b="1">
                <a:solidFill>
                  <a:schemeClr val="accent2"/>
                </a:solidFill>
              </a:rPr>
              <a:t>/</a:t>
            </a:r>
            <a:r>
              <a:rPr lang="en-US" altLang="zh-CN" sz="2400" b="1"/>
              <a:t>  </a:t>
            </a:r>
          </a:p>
          <a:p>
            <a:pPr eaLnBrk="1" hangingPunct="1">
              <a:buFontTx/>
              <a:buNone/>
            </a:pPr>
            <a:r>
              <a:rPr lang="en-US" altLang="zh-CN" sz="2400" b="1"/>
              <a:t>	 	for(i=0;i&lt;=size-pass-1;i++) </a:t>
            </a:r>
          </a:p>
          <a:p>
            <a:pPr eaLnBrk="1" hangingPunct="1">
              <a:buFontTx/>
              <a:buNone/>
            </a:pPr>
            <a:r>
              <a:rPr lang="en-US" altLang="zh-CN" sz="2400" b="1"/>
              <a:t>	 	     if(a[i]&gt;a[i+1]){ </a:t>
            </a:r>
            <a:r>
              <a:rPr lang="en-US" altLang="zh-CN" sz="2400" b="1">
                <a:solidFill>
                  <a:schemeClr val="accent2"/>
                </a:solidFill>
              </a:rPr>
              <a:t>/*</a:t>
            </a:r>
            <a:r>
              <a:rPr lang="zh-CN" altLang="en-US" sz="2400" b="1">
                <a:solidFill>
                  <a:schemeClr val="accent2"/>
                </a:solidFill>
              </a:rPr>
              <a:t>交换*</a:t>
            </a:r>
            <a:r>
              <a:rPr lang="en-US" altLang="zh-CN" sz="2400" b="1">
                <a:solidFill>
                  <a:schemeClr val="accent2"/>
                </a:solidFill>
              </a:rPr>
              <a:t>/</a:t>
            </a:r>
          </a:p>
          <a:p>
            <a:pPr eaLnBrk="1" hangingPunct="1">
              <a:buFontTx/>
              <a:buNone/>
            </a:pPr>
            <a:r>
              <a:rPr lang="en-US" altLang="zh-CN" sz="2400" b="1"/>
              <a:t>			temp=a[i];</a:t>
            </a:r>
          </a:p>
          <a:p>
            <a:pPr eaLnBrk="1" hangingPunct="1">
              <a:buFontTx/>
              <a:buNone/>
            </a:pPr>
            <a:r>
              <a:rPr lang="en-US" altLang="zh-CN" sz="2400" b="1"/>
              <a:t>			a[i]=a[i+1];</a:t>
            </a:r>
          </a:p>
          <a:p>
            <a:pPr eaLnBrk="1" hangingPunct="1">
              <a:buFontTx/>
              <a:buNone/>
            </a:pPr>
            <a:r>
              <a:rPr lang="en-US" altLang="zh-CN" sz="2400" b="1"/>
              <a:t>			a[i+1]=temp;</a:t>
            </a:r>
          </a:p>
          <a:p>
            <a:pPr eaLnBrk="1" hangingPunct="1">
              <a:buFontTx/>
              <a:buNone/>
            </a:pPr>
            <a:r>
              <a:rPr lang="en-US" altLang="zh-CN" sz="2400" b="1"/>
              <a:t>	      }</a:t>
            </a:r>
          </a:p>
          <a:p>
            <a:pPr eaLnBrk="1" hangingPunct="1">
              <a:buFontTx/>
              <a:buNone/>
            </a:pPr>
            <a:r>
              <a:rPr lang="en-US" altLang="zh-CN" sz="2400" b="1"/>
              <a:t>   }   </a:t>
            </a:r>
          </a:p>
          <a:p>
            <a:pPr eaLnBrk="1" hangingPunct="1">
              <a:buFontTx/>
              <a:buNone/>
            </a:pPr>
            <a:r>
              <a:rPr lang="en-US" altLang="zh-CN" sz="2400" b="1"/>
              <a:t>}</a:t>
            </a:r>
            <a:endParaRPr lang="zh-CN" altLang="en-US" sz="2400" b="1"/>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D08B898-8581-4A52-B20E-4103C6BC14FF}" type="slidenum">
              <a:rPr lang="zh-CN" altLang="en-US" sz="1400" smtClean="0"/>
              <a:t>93</a:t>
            </a:fld>
            <a:endParaRPr lang="en-US" altLang="zh-CN" sz="1400"/>
          </a:p>
        </p:txBody>
      </p:sp>
      <p:sp>
        <p:nvSpPr>
          <p:cNvPr id="95235" name="Rectangle 2"/>
          <p:cNvSpPr>
            <a:spLocks noGrp="1" noChangeArrowheads="1"/>
          </p:cNvSpPr>
          <p:nvPr>
            <p:ph type="title"/>
          </p:nvPr>
        </p:nvSpPr>
        <p:spPr/>
        <p:txBody>
          <a:bodyPr/>
          <a:lstStyle/>
          <a:p>
            <a:pPr eaLnBrk="1" hangingPunct="1"/>
            <a:r>
              <a:rPr lang="en-US" altLang="zh-CN" b="1" dirty="0"/>
              <a:t>7.6 </a:t>
            </a:r>
            <a:r>
              <a:rPr lang="zh-CN" altLang="en-US" b="1" dirty="0"/>
              <a:t>数组的操作</a:t>
            </a:r>
            <a:r>
              <a:rPr lang="en-US" altLang="zh-CN" b="1" dirty="0"/>
              <a:t>-</a:t>
            </a:r>
            <a:r>
              <a:rPr lang="zh-CN" altLang="en-US" b="1" dirty="0"/>
              <a:t>冒泡排序</a:t>
            </a:r>
          </a:p>
        </p:txBody>
      </p:sp>
      <p:sp>
        <p:nvSpPr>
          <p:cNvPr id="95236" name="Rectangle 3"/>
          <p:cNvSpPr>
            <a:spLocks noGrp="1" noChangeArrowheads="1"/>
          </p:cNvSpPr>
          <p:nvPr>
            <p:ph type="body" idx="1"/>
          </p:nvPr>
        </p:nvSpPr>
        <p:spPr/>
        <p:txBody>
          <a:bodyPr/>
          <a:lstStyle/>
          <a:p>
            <a:pPr eaLnBrk="1" hangingPunct="1">
              <a:buFontTx/>
              <a:buNone/>
            </a:pPr>
            <a:r>
              <a:rPr lang="zh-CN" altLang="en-US" b="1"/>
              <a:t>课后练习：</a:t>
            </a:r>
          </a:p>
          <a:p>
            <a:pPr eaLnBrk="1" hangingPunct="1">
              <a:buFontTx/>
              <a:buNone/>
            </a:pPr>
            <a:r>
              <a:rPr lang="zh-CN" altLang="en-US" b="1"/>
              <a:t>   设计冒泡排序算法，实现降序排序。要求：每一趟过程通过两两比较和交换将最大的元素往</a:t>
            </a:r>
            <a:r>
              <a:rPr lang="zh-CN" altLang="en-US" b="1">
                <a:solidFill>
                  <a:srgbClr val="FF0000"/>
                </a:solidFill>
              </a:rPr>
              <a:t>前</a:t>
            </a:r>
            <a:r>
              <a:rPr lang="zh-CN" altLang="en-US" b="1"/>
              <a:t>冒泡 </a:t>
            </a:r>
            <a:r>
              <a:rPr lang="en-US" altLang="zh-CN" b="1"/>
              <a:t>(</a:t>
            </a:r>
            <a:r>
              <a:rPr lang="zh-CN" altLang="en-US" b="1"/>
              <a:t>下标为</a:t>
            </a:r>
            <a:r>
              <a:rPr lang="en-US" altLang="zh-CN" b="1"/>
              <a:t>0</a:t>
            </a:r>
            <a:r>
              <a:rPr lang="zh-CN" altLang="en-US" b="1"/>
              <a:t>的元素最靠前</a:t>
            </a:r>
            <a:r>
              <a:rPr lang="en-US" altLang="zh-CN" b="1"/>
              <a:t>)</a:t>
            </a:r>
            <a:r>
              <a:rPr lang="zh-CN" altLang="en-US" b="1"/>
              <a:t>。</a:t>
            </a:r>
          </a:p>
          <a:p>
            <a:pPr eaLnBrk="1" hangingPunct="1">
              <a:buFontTx/>
              <a:buNone/>
            </a:pPr>
            <a:r>
              <a:rPr lang="zh-CN" altLang="en-US" b="1"/>
              <a:t>   例如，第一趟，是从</a:t>
            </a:r>
            <a:r>
              <a:rPr lang="en-US" altLang="zh-CN" b="1"/>
              <a:t>a[size-1]</a:t>
            </a:r>
            <a:r>
              <a:rPr lang="zh-CN" altLang="en-US" b="1"/>
              <a:t>元素开始，每个元素和其前面一个元素两两比较，若大于前面元素，则交换。</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endParaRPr lang="zh-CN" altLang="en-US"/>
          </a:p>
        </p:txBody>
      </p:sp>
      <p:sp>
        <p:nvSpPr>
          <p:cNvPr id="96259" name="内容占位符 2"/>
          <p:cNvSpPr>
            <a:spLocks noGrp="1"/>
          </p:cNvSpPr>
          <p:nvPr>
            <p:ph idx="1"/>
          </p:nvPr>
        </p:nvSpPr>
        <p:spPr>
          <a:xfrm>
            <a:off x="685800" y="1319213"/>
            <a:ext cx="7772400" cy="5205412"/>
          </a:xfrm>
        </p:spPr>
        <p:txBody>
          <a:bodyPr/>
          <a:lstStyle/>
          <a:p>
            <a:pPr marL="0" indent="0">
              <a:buFontTx/>
              <a:buNone/>
            </a:pPr>
            <a:r>
              <a:rPr lang="en-US" altLang="zh-CN" sz="2000" b="1"/>
              <a:t>void bubbleSort3(int a[],int size)</a:t>
            </a:r>
          </a:p>
          <a:p>
            <a:pPr marL="0" indent="0">
              <a:buFontTx/>
              <a:buNone/>
            </a:pPr>
            <a:r>
              <a:rPr lang="en-US" altLang="zh-CN" sz="2000" b="1"/>
              <a:t>{</a:t>
            </a:r>
          </a:p>
          <a:p>
            <a:pPr marL="0" indent="0">
              <a:buFontTx/>
              <a:buNone/>
            </a:pPr>
            <a:r>
              <a:rPr lang="en-US" altLang="zh-CN" sz="2000" b="1"/>
              <a:t>	int loc,i,temp;</a:t>
            </a:r>
          </a:p>
          <a:p>
            <a:pPr marL="0" indent="0">
              <a:buFontTx/>
              <a:buNone/>
            </a:pPr>
            <a:r>
              <a:rPr lang="en-US" altLang="zh-CN" sz="800" b="1"/>
              <a:t>	</a:t>
            </a:r>
          </a:p>
          <a:p>
            <a:pPr marL="0" indent="0">
              <a:buFontTx/>
              <a:buNone/>
            </a:pPr>
            <a:r>
              <a:rPr lang="en-US" altLang="zh-CN" sz="2000" b="1"/>
              <a:t>	/*</a:t>
            </a:r>
            <a:r>
              <a:rPr lang="zh-CN" altLang="en-US" sz="2000" b="1"/>
              <a:t>总共需要比较</a:t>
            </a:r>
            <a:r>
              <a:rPr lang="en-US" altLang="zh-CN" sz="2000" b="1"/>
              <a:t>size-1</a:t>
            </a:r>
            <a:r>
              <a:rPr lang="zh-CN" altLang="en-US" sz="2000" b="1"/>
              <a:t>趟。每一趟确定</a:t>
            </a:r>
            <a:r>
              <a:rPr lang="en-US" altLang="zh-CN" sz="2000" b="1"/>
              <a:t>a[loc]</a:t>
            </a:r>
            <a:r>
              <a:rPr lang="zh-CN" altLang="en-US" sz="2000" b="1"/>
              <a:t>的值*</a:t>
            </a:r>
            <a:r>
              <a:rPr lang="en-US" altLang="zh-CN" sz="2000" b="1"/>
              <a:t>/</a:t>
            </a:r>
          </a:p>
          <a:p>
            <a:pPr marL="0" indent="0">
              <a:buFontTx/>
              <a:buNone/>
            </a:pPr>
            <a:r>
              <a:rPr lang="en-US" altLang="zh-CN" sz="2000" b="1"/>
              <a:t>	for(loc = 0;loc &lt;= size-2;loc++){</a:t>
            </a:r>
          </a:p>
          <a:p>
            <a:pPr marL="0" indent="0">
              <a:buFontTx/>
              <a:buNone/>
            </a:pPr>
            <a:r>
              <a:rPr lang="en-US" altLang="zh-CN" sz="2000" b="1"/>
              <a:t>	   /*</a:t>
            </a:r>
            <a:r>
              <a:rPr lang="zh-CN" altLang="en-US" sz="2000" b="1"/>
              <a:t>从下标为</a:t>
            </a:r>
            <a:r>
              <a:rPr lang="en-US" altLang="zh-CN" sz="2000" b="1"/>
              <a:t>size-1</a:t>
            </a:r>
            <a:r>
              <a:rPr lang="zh-CN" altLang="en-US" sz="2000" b="1"/>
              <a:t>～</a:t>
            </a:r>
            <a:r>
              <a:rPr lang="en-US" altLang="zh-CN" sz="2000" b="1"/>
              <a:t>loc</a:t>
            </a:r>
            <a:r>
              <a:rPr lang="zh-CN" altLang="en-US" sz="2000" b="1"/>
              <a:t>数组元素中依次进行比较交换*</a:t>
            </a:r>
            <a:r>
              <a:rPr lang="en-US" altLang="zh-CN" sz="2000" b="1"/>
              <a:t>/ </a:t>
            </a:r>
          </a:p>
          <a:p>
            <a:pPr marL="0" indent="0">
              <a:buFontTx/>
              <a:buNone/>
            </a:pPr>
            <a:r>
              <a:rPr lang="en-US" altLang="zh-CN" sz="2000" b="1"/>
              <a:t>	    for(i = size-1;i &gt;= loc+1;i--)    </a:t>
            </a:r>
          </a:p>
          <a:p>
            <a:pPr marL="0" indent="0">
              <a:buFontTx/>
              <a:buNone/>
            </a:pPr>
            <a:r>
              <a:rPr lang="en-US" altLang="zh-CN" sz="2000" b="1"/>
              <a:t>		 if(a[i] &gt; a[i-1]){ /*</a:t>
            </a:r>
            <a:r>
              <a:rPr lang="zh-CN" altLang="en-US" sz="2000" b="1"/>
              <a:t>相邻两个元素交换*</a:t>
            </a:r>
            <a:r>
              <a:rPr lang="en-US" altLang="zh-CN" sz="2000" b="1"/>
              <a:t>/</a:t>
            </a:r>
          </a:p>
          <a:p>
            <a:pPr marL="0" indent="0">
              <a:buFontTx/>
              <a:buNone/>
            </a:pPr>
            <a:r>
              <a:rPr lang="en-US" altLang="zh-CN" sz="2000" b="1"/>
              <a:t>		     temp = a[i];</a:t>
            </a:r>
          </a:p>
          <a:p>
            <a:pPr marL="0" indent="0">
              <a:buFontTx/>
              <a:buNone/>
            </a:pPr>
            <a:r>
              <a:rPr lang="en-US" altLang="zh-CN" sz="2000" b="1"/>
              <a:t>		     a[i] = a[i-1];</a:t>
            </a:r>
          </a:p>
          <a:p>
            <a:pPr marL="0" indent="0">
              <a:buFontTx/>
              <a:buNone/>
            </a:pPr>
            <a:r>
              <a:rPr lang="en-US" altLang="zh-CN" sz="2000" b="1"/>
              <a:t>		     a[i-1] = temp;</a:t>
            </a:r>
          </a:p>
          <a:p>
            <a:pPr marL="0" indent="0">
              <a:buFontTx/>
              <a:buNone/>
            </a:pPr>
            <a:r>
              <a:rPr lang="en-US" altLang="zh-CN" sz="2000" b="1"/>
              <a:t>		 }	    </a:t>
            </a:r>
          </a:p>
          <a:p>
            <a:pPr marL="0" indent="0">
              <a:buFontTx/>
              <a:buNone/>
            </a:pPr>
            <a:r>
              <a:rPr lang="en-US" altLang="zh-CN" sz="2000" b="1"/>
              <a:t>	} </a:t>
            </a:r>
          </a:p>
          <a:p>
            <a:pPr marL="0" indent="0">
              <a:buFontTx/>
              <a:buNone/>
            </a:pPr>
            <a:r>
              <a:rPr lang="en-US" altLang="zh-CN" sz="2000" b="1"/>
              <a:t>}</a:t>
            </a:r>
            <a:endParaRPr lang="zh-CN" altLang="en-US" sz="2000" b="1"/>
          </a:p>
        </p:txBody>
      </p:sp>
      <p:sp>
        <p:nvSpPr>
          <p:cNvPr id="96260" name="灯片编号占位符 3"/>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9372E8A-B958-44FA-B9BE-5405263B7399}" type="slidenum">
              <a:rPr lang="zh-CN" altLang="en-US" sz="1400" smtClean="0"/>
              <a:t>94</a:t>
            </a:fld>
            <a:endParaRPr lang="en-US" altLang="zh-CN" sz="140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5275FA8-1809-4364-9FCB-CEDBDA99479C}" type="slidenum">
              <a:rPr lang="zh-CN" altLang="en-US" sz="1400" smtClean="0"/>
              <a:t>95</a:t>
            </a:fld>
            <a:endParaRPr lang="en-US" altLang="zh-CN" sz="1400"/>
          </a:p>
        </p:txBody>
      </p:sp>
      <p:sp>
        <p:nvSpPr>
          <p:cNvPr id="97283" name="Rectangle 3"/>
          <p:cNvSpPr>
            <a:spLocks noChangeArrowheads="1"/>
          </p:cNvSpPr>
          <p:nvPr/>
        </p:nvSpPr>
        <p:spPr bwMode="auto">
          <a:xfrm>
            <a:off x="684213" y="1341438"/>
            <a:ext cx="8077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marL="0" indent="0" eaLnBrk="1" hangingPunct="1">
              <a:buNone/>
            </a:pPr>
            <a:r>
              <a:rPr lang="zh-CN" altLang="en-US" b="1" dirty="0"/>
              <a:t>线性表的基本操作</a:t>
            </a:r>
            <a:r>
              <a:rPr lang="en-US" altLang="zh-CN" b="1" dirty="0">
                <a:latin typeface="宋体" pitchFamily="2" charset="-122"/>
              </a:rPr>
              <a:t>—</a:t>
            </a:r>
            <a:r>
              <a:rPr lang="zh-CN" altLang="en-US" b="1" dirty="0"/>
              <a:t>数组排序（</a:t>
            </a:r>
            <a:r>
              <a:rPr lang="zh-CN" altLang="en-US" b="1" dirty="0">
                <a:solidFill>
                  <a:srgbClr val="003399"/>
                </a:solidFill>
              </a:rPr>
              <a:t>选择排序</a:t>
            </a:r>
            <a:r>
              <a:rPr lang="zh-CN" altLang="en-US" b="1" dirty="0"/>
              <a:t>）</a:t>
            </a:r>
          </a:p>
          <a:p>
            <a:pPr eaLnBrk="1" hangingPunct="1">
              <a:buFont typeface="Wingdings" pitchFamily="2" charset="2"/>
              <a:buNone/>
            </a:pPr>
            <a:r>
              <a:rPr lang="zh-CN" altLang="en-US" b="1" dirty="0"/>
              <a:t>降序排序算法设计思路</a:t>
            </a:r>
            <a:r>
              <a:rPr lang="en-US" altLang="zh-CN" b="1" dirty="0">
                <a:hlinkClick r:id="rId2" action="ppaction://hlinksldjump"/>
              </a:rPr>
              <a:t>[</a:t>
            </a:r>
            <a:r>
              <a:rPr lang="zh-CN" altLang="en-US" b="1" dirty="0">
                <a:hlinkClick r:id="rId2" action="ppaction://hlinksldjump"/>
              </a:rPr>
              <a:t>链接</a:t>
            </a:r>
            <a:r>
              <a:rPr lang="en-US" altLang="zh-CN" b="1" dirty="0">
                <a:hlinkClick r:id="rId2" action="ppaction://hlinksldjump"/>
              </a:rPr>
              <a:t>]</a:t>
            </a:r>
            <a:r>
              <a:rPr lang="zh-CN" altLang="en-US" b="1" dirty="0"/>
              <a:t>：</a:t>
            </a:r>
          </a:p>
          <a:p>
            <a:pPr eaLnBrk="1" hangingPunct="1">
              <a:buFont typeface="Wingdings" pitchFamily="2" charset="2"/>
              <a:buNone/>
            </a:pPr>
            <a:r>
              <a:rPr lang="zh-CN" altLang="en-US" b="1" dirty="0"/>
              <a:t>	从</a:t>
            </a:r>
            <a:r>
              <a:rPr lang="en-US" altLang="zh-CN" b="1" dirty="0"/>
              <a:t>a[0]~a[size-1]</a:t>
            </a:r>
            <a:r>
              <a:rPr lang="zh-CN" altLang="en-US" b="1" dirty="0"/>
              <a:t>这段元素中找最大元素</a:t>
            </a:r>
            <a:r>
              <a:rPr lang="en-US" altLang="zh-CN" b="1" dirty="0"/>
              <a:t>a[max]</a:t>
            </a:r>
            <a:r>
              <a:rPr lang="zh-CN" altLang="en-US" b="1" dirty="0"/>
              <a:t>，</a:t>
            </a:r>
            <a:r>
              <a:rPr lang="en-US" altLang="zh-CN" b="1" dirty="0"/>
              <a:t>a[0]</a:t>
            </a:r>
            <a:r>
              <a:rPr lang="zh-CN" altLang="en-US" b="1" dirty="0"/>
              <a:t>和</a:t>
            </a:r>
            <a:r>
              <a:rPr lang="en-US" altLang="zh-CN" b="1" dirty="0"/>
              <a:t>a[max]</a:t>
            </a:r>
            <a:r>
              <a:rPr lang="zh-CN" altLang="en-US" b="1" dirty="0"/>
              <a:t>交换；接着，从</a:t>
            </a:r>
            <a:r>
              <a:rPr lang="en-US" altLang="zh-CN" b="1" dirty="0"/>
              <a:t>a[1]~a[size-1]</a:t>
            </a:r>
            <a:r>
              <a:rPr lang="zh-CN" altLang="en-US" b="1" dirty="0"/>
              <a:t>这段元素中找最大元素</a:t>
            </a:r>
            <a:r>
              <a:rPr lang="en-US" altLang="zh-CN" b="1" dirty="0"/>
              <a:t>a[max]</a:t>
            </a:r>
            <a:r>
              <a:rPr lang="zh-CN" altLang="en-US" b="1" dirty="0"/>
              <a:t>，</a:t>
            </a:r>
            <a:r>
              <a:rPr lang="en-US" altLang="zh-CN" b="1" dirty="0"/>
              <a:t>a[1]</a:t>
            </a:r>
            <a:r>
              <a:rPr lang="zh-CN" altLang="en-US" b="1" dirty="0"/>
              <a:t>和</a:t>
            </a:r>
            <a:r>
              <a:rPr lang="en-US" altLang="zh-CN" b="1" dirty="0"/>
              <a:t>a[max]</a:t>
            </a:r>
            <a:r>
              <a:rPr lang="zh-CN" altLang="en-US" b="1" dirty="0"/>
              <a:t>交换；依次类推，直到第</a:t>
            </a:r>
            <a:r>
              <a:rPr lang="en-US" altLang="zh-CN" b="1" dirty="0"/>
              <a:t>N-1</a:t>
            </a:r>
            <a:r>
              <a:rPr lang="zh-CN" altLang="en-US" b="1" dirty="0"/>
              <a:t>个元素为止。</a:t>
            </a:r>
          </a:p>
        </p:txBody>
      </p:sp>
      <p:sp>
        <p:nvSpPr>
          <p:cNvPr id="154628" name="Rectangle 4"/>
          <p:cNvSpPr>
            <a:spLocks noChangeArrowheads="1"/>
          </p:cNvSpPr>
          <p:nvPr/>
        </p:nvSpPr>
        <p:spPr bwMode="auto">
          <a:xfrm>
            <a:off x="755650" y="4149725"/>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b="1"/>
              <a:t>程序设计考虑：</a:t>
            </a:r>
          </a:p>
          <a:p>
            <a:pPr eaLnBrk="1" hangingPunct="1">
              <a:buFont typeface="Wingdings" pitchFamily="2" charset="2"/>
              <a:buNone/>
            </a:pPr>
            <a:r>
              <a:rPr lang="zh-CN" altLang="en-US" b="1"/>
              <a:t>    利用查找数组最大元素的函数对线性表降序排序</a:t>
            </a:r>
          </a:p>
        </p:txBody>
      </p:sp>
      <p:sp>
        <p:nvSpPr>
          <p:cNvPr id="154632" name="Rectangle 8"/>
          <p:cNvSpPr>
            <a:spLocks noChangeArrowheads="1"/>
          </p:cNvSpPr>
          <p:nvPr/>
        </p:nvSpPr>
        <p:spPr bwMode="auto">
          <a:xfrm>
            <a:off x="762000" y="541020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2400" b="1">
                <a:hlinkClick r:id="rId3" action="ppaction://hlinksldjump"/>
              </a:rPr>
              <a:t>算法设计</a:t>
            </a:r>
            <a:endParaRPr lang="zh-CN" altLang="en-US" sz="2400" b="1"/>
          </a:p>
        </p:txBody>
      </p:sp>
      <p:sp>
        <p:nvSpPr>
          <p:cNvPr id="97286" name="Rectangle 9"/>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a:t>
            </a:r>
            <a:r>
              <a:rPr lang="en-US" altLang="zh-CN" sz="3200" b="1" dirty="0">
                <a:solidFill>
                  <a:srgbClr val="FF3300"/>
                </a:solidFill>
              </a:rPr>
              <a:t>-</a:t>
            </a:r>
            <a:r>
              <a:rPr lang="zh-CN" altLang="en-US" sz="3200" b="1" dirty="0">
                <a:solidFill>
                  <a:srgbClr val="FF3300"/>
                </a:solidFill>
              </a:rPr>
              <a:t>选择排序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dissolve">
                                      <p:cBhvr>
                                        <p:cTn id="7" dur="500"/>
                                        <p:tgtEl>
                                          <p:spTgt spid="1546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4632"/>
                                        </p:tgtEl>
                                        <p:attrNameLst>
                                          <p:attrName>style.visibility</p:attrName>
                                        </p:attrNameLst>
                                      </p:cBhvr>
                                      <p:to>
                                        <p:strVal val="visible"/>
                                      </p:to>
                                    </p:set>
                                    <p:animEffect transition="in" filter="dissolve">
                                      <p:cBhvr>
                                        <p:cTn id="12" dur="500"/>
                                        <p:tgtEl>
                                          <p:spTgt spid="154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utoUpdateAnimBg="0"/>
      <p:bldP spid="154632"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00A77B4A-DD27-4097-9AE9-2DBBC3848B89}" type="slidenum">
              <a:rPr lang="zh-CN" altLang="en-US" sz="1400" smtClean="0"/>
              <a:t>96</a:t>
            </a:fld>
            <a:endParaRPr lang="en-US" altLang="zh-CN" sz="1400"/>
          </a:p>
        </p:txBody>
      </p:sp>
      <p:graphicFrame>
        <p:nvGraphicFramePr>
          <p:cNvPr id="98307" name="Object 1066"/>
          <p:cNvGraphicFramePr>
            <a:graphicFrameLocks noChangeAspect="1"/>
          </p:cNvGraphicFramePr>
          <p:nvPr/>
        </p:nvGraphicFramePr>
        <p:xfrm>
          <a:off x="1295400" y="1143000"/>
          <a:ext cx="7086600" cy="1549400"/>
        </p:xfrm>
        <a:graphic>
          <a:graphicData uri="http://schemas.openxmlformats.org/presentationml/2006/ole">
            <mc:AlternateContent xmlns:mc="http://schemas.openxmlformats.org/markup-compatibility/2006">
              <mc:Choice xmlns:v="urn:schemas-microsoft-com:vml" Requires="v">
                <p:oleObj spid="_x0000_s98629" name="位图图像" r:id="rId3" imgW="3486150" imgH="762000" progId="Paint.Picture">
                  <p:embed/>
                </p:oleObj>
              </mc:Choice>
              <mc:Fallback>
                <p:oleObj name="位图图像" r:id="rId3" imgW="3486150" imgH="762000" progId="Paint.Picture">
                  <p:embed/>
                  <p:pic>
                    <p:nvPicPr>
                      <p:cNvPr id="0" name="Object 10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143000"/>
                        <a:ext cx="70866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9008" name="Group 1072"/>
          <p:cNvGrpSpPr/>
          <p:nvPr/>
        </p:nvGrpSpPr>
        <p:grpSpPr bwMode="auto">
          <a:xfrm>
            <a:off x="1371600" y="2895600"/>
            <a:ext cx="6934200" cy="1524000"/>
            <a:chOff x="864" y="1824"/>
            <a:chExt cx="4368" cy="960"/>
          </a:xfrm>
        </p:grpSpPr>
        <p:graphicFrame>
          <p:nvGraphicFramePr>
            <p:cNvPr id="98313" name="Object 1067"/>
            <p:cNvGraphicFramePr>
              <a:graphicFrameLocks noChangeAspect="1"/>
            </p:cNvGraphicFramePr>
            <p:nvPr/>
          </p:nvGraphicFramePr>
          <p:xfrm>
            <a:off x="864" y="1824"/>
            <a:ext cx="4368" cy="914"/>
          </p:xfrm>
          <a:graphic>
            <a:graphicData uri="http://schemas.openxmlformats.org/presentationml/2006/ole">
              <mc:AlternateContent xmlns:mc="http://schemas.openxmlformats.org/markup-compatibility/2006">
                <mc:Choice xmlns:v="urn:schemas-microsoft-com:vml" Requires="v">
                  <p:oleObj spid="_x0000_s98630" name="位图图像" r:id="rId5" imgW="3324225" imgH="695325" progId="Paint.Picture">
                    <p:embed/>
                  </p:oleObj>
                </mc:Choice>
                <mc:Fallback>
                  <p:oleObj name="位图图像" r:id="rId5" imgW="3324225" imgH="695325" progId="Paint.Picture">
                    <p:embed/>
                    <p:pic>
                      <p:nvPicPr>
                        <p:cNvPr id="0" name="Object 10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1824"/>
                          <a:ext cx="4368" cy="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14" name="AutoShape 1071"/>
            <p:cNvSpPr>
              <a:spLocks noChangeArrowheads="1"/>
            </p:cNvSpPr>
            <p:nvPr/>
          </p:nvSpPr>
          <p:spPr bwMode="auto">
            <a:xfrm>
              <a:off x="1344" y="2640"/>
              <a:ext cx="96" cy="144"/>
            </a:xfrm>
            <a:prstGeom prst="upArrow">
              <a:avLst>
                <a:gd name="adj1" fmla="val 50000"/>
                <a:gd name="adj2" fmla="val 375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69010" name="Group 1074"/>
          <p:cNvGrpSpPr/>
          <p:nvPr/>
        </p:nvGrpSpPr>
        <p:grpSpPr bwMode="auto">
          <a:xfrm>
            <a:off x="1524000" y="4495800"/>
            <a:ext cx="6858000" cy="1600200"/>
            <a:chOff x="960" y="2832"/>
            <a:chExt cx="4320" cy="1008"/>
          </a:xfrm>
        </p:grpSpPr>
        <p:graphicFrame>
          <p:nvGraphicFramePr>
            <p:cNvPr id="98311" name="Object 1068"/>
            <p:cNvGraphicFramePr>
              <a:graphicFrameLocks noChangeAspect="1"/>
            </p:cNvGraphicFramePr>
            <p:nvPr/>
          </p:nvGraphicFramePr>
          <p:xfrm>
            <a:off x="960" y="2832"/>
            <a:ext cx="4320" cy="882"/>
          </p:xfrm>
          <a:graphic>
            <a:graphicData uri="http://schemas.openxmlformats.org/presentationml/2006/ole">
              <mc:AlternateContent xmlns:mc="http://schemas.openxmlformats.org/markup-compatibility/2006">
                <mc:Choice xmlns:v="urn:schemas-microsoft-com:vml" Requires="v">
                  <p:oleObj spid="_x0000_s98631" name="位图图像" r:id="rId7" imgW="3314700" imgH="676275" progId="Paint.Picture">
                    <p:embed/>
                  </p:oleObj>
                </mc:Choice>
                <mc:Fallback>
                  <p:oleObj name="位图图像" r:id="rId7" imgW="3314700" imgH="676275" progId="Paint.Picture">
                    <p:embed/>
                    <p:pic>
                      <p:nvPicPr>
                        <p:cNvPr id="0" name="Object 10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2832"/>
                          <a:ext cx="4320" cy="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12" name="AutoShape 1073"/>
            <p:cNvSpPr>
              <a:spLocks noChangeArrowheads="1"/>
            </p:cNvSpPr>
            <p:nvPr/>
          </p:nvSpPr>
          <p:spPr bwMode="auto">
            <a:xfrm>
              <a:off x="2112" y="3648"/>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
        <p:nvSpPr>
          <p:cNvPr id="98310" name="Rectangle 1075"/>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a:t>
            </a:r>
            <a:r>
              <a:rPr lang="en-US" altLang="zh-CN" sz="3200" b="1" dirty="0">
                <a:solidFill>
                  <a:srgbClr val="FF3300"/>
                </a:solidFill>
              </a:rPr>
              <a:t>-</a:t>
            </a:r>
            <a:r>
              <a:rPr lang="zh-CN" altLang="en-US" sz="3200" b="1" dirty="0">
                <a:solidFill>
                  <a:srgbClr val="FF3300"/>
                </a:solidFill>
              </a:rPr>
              <a:t>选择排序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9008"/>
                                        </p:tgtEl>
                                        <p:attrNameLst>
                                          <p:attrName>style.visibility</p:attrName>
                                        </p:attrNameLst>
                                      </p:cBhvr>
                                      <p:to>
                                        <p:strVal val="visible"/>
                                      </p:to>
                                    </p:set>
                                    <p:animEffect transition="in" filter="dissolve">
                                      <p:cBhvr>
                                        <p:cTn id="7" dur="500"/>
                                        <p:tgtEl>
                                          <p:spTgt spid="16900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9010"/>
                                        </p:tgtEl>
                                        <p:attrNameLst>
                                          <p:attrName>style.visibility</p:attrName>
                                        </p:attrNameLst>
                                      </p:cBhvr>
                                      <p:to>
                                        <p:strVal val="visible"/>
                                      </p:to>
                                    </p:set>
                                    <p:animEffect transition="in" filter="dissolve">
                                      <p:cBhvr>
                                        <p:cTn id="12" dur="500"/>
                                        <p:tgtEl>
                                          <p:spTgt spid="169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F14A195-ED5C-47AC-8BF4-E8649695F74B}" type="slidenum">
              <a:rPr lang="zh-CN" altLang="en-US" sz="1400" smtClean="0"/>
              <a:t>97</a:t>
            </a:fld>
            <a:endParaRPr lang="en-US" altLang="zh-CN" sz="1400"/>
          </a:p>
        </p:txBody>
      </p:sp>
      <p:sp>
        <p:nvSpPr>
          <p:cNvPr id="99331" name="Text Box 1029"/>
          <p:cNvSpPr txBox="1">
            <a:spLocks noChangeArrowheads="1"/>
          </p:cNvSpPr>
          <p:nvPr/>
        </p:nvSpPr>
        <p:spPr bwMode="auto">
          <a:xfrm>
            <a:off x="1143000" y="60960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a:t>
            </a:r>
            <a:r>
              <a:rPr lang="zh-CN" altLang="en-US" sz="2400">
                <a:hlinkClick r:id="rId3" action="ppaction://hlinksldjump"/>
              </a:rPr>
              <a:t>返回</a:t>
            </a:r>
            <a:r>
              <a:rPr lang="zh-CN" altLang="en-US" sz="2400"/>
              <a:t>】</a:t>
            </a:r>
          </a:p>
        </p:txBody>
      </p:sp>
      <p:grpSp>
        <p:nvGrpSpPr>
          <p:cNvPr id="99332" name="Group 1034"/>
          <p:cNvGrpSpPr/>
          <p:nvPr/>
        </p:nvGrpSpPr>
        <p:grpSpPr bwMode="auto">
          <a:xfrm>
            <a:off x="1371600" y="1371600"/>
            <a:ext cx="6400800" cy="1447800"/>
            <a:chOff x="864" y="864"/>
            <a:chExt cx="4032" cy="912"/>
          </a:xfrm>
        </p:grpSpPr>
        <p:graphicFrame>
          <p:nvGraphicFramePr>
            <p:cNvPr id="99340" name="Object 1028"/>
            <p:cNvGraphicFramePr>
              <a:graphicFrameLocks noChangeAspect="1"/>
            </p:cNvGraphicFramePr>
            <p:nvPr/>
          </p:nvGraphicFramePr>
          <p:xfrm>
            <a:off x="864" y="864"/>
            <a:ext cx="4032" cy="788"/>
          </p:xfrm>
          <a:graphic>
            <a:graphicData uri="http://schemas.openxmlformats.org/presentationml/2006/ole">
              <mc:AlternateContent xmlns:mc="http://schemas.openxmlformats.org/markup-compatibility/2006">
                <mc:Choice xmlns:v="urn:schemas-microsoft-com:vml" Requires="v">
                  <p:oleObj spid="_x0000_s99656" name="位图图像" r:id="rId4" imgW="3362325" imgH="657225" progId="Paint.Picture">
                    <p:embed/>
                  </p:oleObj>
                </mc:Choice>
                <mc:Fallback>
                  <p:oleObj name="位图图像" r:id="rId4" imgW="3362325" imgH="657225" progId="Paint.Picture">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864"/>
                          <a:ext cx="4032" cy="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41" name="AutoShape 1031"/>
            <p:cNvSpPr>
              <a:spLocks noChangeArrowheads="1"/>
            </p:cNvSpPr>
            <p:nvPr/>
          </p:nvSpPr>
          <p:spPr bwMode="auto">
            <a:xfrm>
              <a:off x="2544" y="1584"/>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69995" name="Group 1035"/>
          <p:cNvGrpSpPr/>
          <p:nvPr/>
        </p:nvGrpSpPr>
        <p:grpSpPr bwMode="auto">
          <a:xfrm>
            <a:off x="1447800" y="2971800"/>
            <a:ext cx="6362700" cy="1447800"/>
            <a:chOff x="912" y="1872"/>
            <a:chExt cx="4008" cy="912"/>
          </a:xfrm>
        </p:grpSpPr>
        <p:graphicFrame>
          <p:nvGraphicFramePr>
            <p:cNvPr id="99338" name="Object 1026"/>
            <p:cNvGraphicFramePr>
              <a:graphicFrameLocks noChangeAspect="1"/>
            </p:cNvGraphicFramePr>
            <p:nvPr/>
          </p:nvGraphicFramePr>
          <p:xfrm>
            <a:off x="912" y="1872"/>
            <a:ext cx="4008" cy="840"/>
          </p:xfrm>
          <a:graphic>
            <a:graphicData uri="http://schemas.openxmlformats.org/presentationml/2006/ole">
              <mc:AlternateContent xmlns:mc="http://schemas.openxmlformats.org/markup-compatibility/2006">
                <mc:Choice xmlns:v="urn:schemas-microsoft-com:vml" Requires="v">
                  <p:oleObj spid="_x0000_s99657" name="位图图像" r:id="rId6" imgW="3362325" imgH="704850" progId="Paint.Picture">
                    <p:embed/>
                  </p:oleObj>
                </mc:Choice>
                <mc:Fallback>
                  <p:oleObj name="位图图像" r:id="rId6" imgW="3362325" imgH="704850" progId="Paint.Picture">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 y="1872"/>
                          <a:ext cx="4008" cy="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39" name="AutoShape 1032"/>
            <p:cNvSpPr>
              <a:spLocks noChangeArrowheads="1"/>
            </p:cNvSpPr>
            <p:nvPr/>
          </p:nvSpPr>
          <p:spPr bwMode="auto">
            <a:xfrm>
              <a:off x="3168" y="2592"/>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69996" name="Group 1036"/>
          <p:cNvGrpSpPr/>
          <p:nvPr/>
        </p:nvGrpSpPr>
        <p:grpSpPr bwMode="auto">
          <a:xfrm>
            <a:off x="1295400" y="4648200"/>
            <a:ext cx="6553200" cy="1371600"/>
            <a:chOff x="816" y="2928"/>
            <a:chExt cx="4128" cy="864"/>
          </a:xfrm>
        </p:grpSpPr>
        <p:graphicFrame>
          <p:nvGraphicFramePr>
            <p:cNvPr id="99336" name="Object 1027"/>
            <p:cNvGraphicFramePr>
              <a:graphicFrameLocks noChangeAspect="1"/>
            </p:cNvGraphicFramePr>
            <p:nvPr/>
          </p:nvGraphicFramePr>
          <p:xfrm>
            <a:off x="816" y="2928"/>
            <a:ext cx="4128" cy="844"/>
          </p:xfrm>
          <a:graphic>
            <a:graphicData uri="http://schemas.openxmlformats.org/presentationml/2006/ole">
              <mc:AlternateContent xmlns:mc="http://schemas.openxmlformats.org/markup-compatibility/2006">
                <mc:Choice xmlns:v="urn:schemas-microsoft-com:vml" Requires="v">
                  <p:oleObj spid="_x0000_s99658" name="位图图像" r:id="rId8" imgW="3400425" imgH="695325" progId="Paint.Picture">
                    <p:embed/>
                  </p:oleObj>
                </mc:Choice>
                <mc:Fallback>
                  <p:oleObj name="位图图像" r:id="rId8" imgW="3400425" imgH="695325" progId="Paint.Picture">
                    <p:embed/>
                    <p:pic>
                      <p:nvPicPr>
                        <p:cNvPr id="0"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6" y="2928"/>
                          <a:ext cx="4128" cy="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37" name="AutoShape 1033"/>
            <p:cNvSpPr>
              <a:spLocks noChangeArrowheads="1"/>
            </p:cNvSpPr>
            <p:nvPr/>
          </p:nvSpPr>
          <p:spPr bwMode="auto">
            <a:xfrm>
              <a:off x="3792" y="3600"/>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
        <p:nvSpPr>
          <p:cNvPr id="99335" name="Rectangle 1037"/>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a:t>
            </a:r>
            <a:r>
              <a:rPr lang="en-US" altLang="zh-CN" sz="3200" b="1" dirty="0">
                <a:solidFill>
                  <a:srgbClr val="FF3300"/>
                </a:solidFill>
              </a:rPr>
              <a:t>-</a:t>
            </a:r>
            <a:r>
              <a:rPr lang="zh-CN" altLang="en-US" sz="3200" b="1" dirty="0">
                <a:solidFill>
                  <a:srgbClr val="FF3300"/>
                </a:solidFill>
              </a:rPr>
              <a:t>选择排序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9995"/>
                                        </p:tgtEl>
                                        <p:attrNameLst>
                                          <p:attrName>style.visibility</p:attrName>
                                        </p:attrNameLst>
                                      </p:cBhvr>
                                      <p:to>
                                        <p:strVal val="visible"/>
                                      </p:to>
                                    </p:set>
                                    <p:animEffect transition="in" filter="dissolve">
                                      <p:cBhvr>
                                        <p:cTn id="7" dur="500"/>
                                        <p:tgtEl>
                                          <p:spTgt spid="1699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9996"/>
                                        </p:tgtEl>
                                        <p:attrNameLst>
                                          <p:attrName>style.visibility</p:attrName>
                                        </p:attrNameLst>
                                      </p:cBhvr>
                                      <p:to>
                                        <p:strVal val="visible"/>
                                      </p:to>
                                    </p:set>
                                    <p:animEffect transition="in" filter="dissolve">
                                      <p:cBhvr>
                                        <p:cTn id="12" dur="500"/>
                                        <p:tgtEl>
                                          <p:spTgt spid="169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DF3B038A-BF90-4D67-B089-5613977A21E9}" type="slidenum">
              <a:rPr lang="zh-CN" altLang="en-US" sz="1400" smtClean="0"/>
              <a:t>98</a:t>
            </a:fld>
            <a:endParaRPr lang="en-US" altLang="zh-CN" sz="1400"/>
          </a:p>
        </p:txBody>
      </p:sp>
      <p:graphicFrame>
        <p:nvGraphicFramePr>
          <p:cNvPr id="100355" name="Object 1031"/>
          <p:cNvGraphicFramePr>
            <a:graphicFrameLocks noChangeAspect="1"/>
          </p:cNvGraphicFramePr>
          <p:nvPr>
            <p:extLst>
              <p:ext uri="{D42A27DB-BD31-4B8C-83A1-F6EECF244321}">
                <p14:modId xmlns:p14="http://schemas.microsoft.com/office/powerpoint/2010/main" val="1245716052"/>
              </p:ext>
            </p:extLst>
          </p:nvPr>
        </p:nvGraphicFramePr>
        <p:xfrm>
          <a:off x="1403350" y="908050"/>
          <a:ext cx="5715000" cy="5126038"/>
        </p:xfrm>
        <a:graphic>
          <a:graphicData uri="http://schemas.openxmlformats.org/presentationml/2006/ole">
            <mc:AlternateContent xmlns:mc="http://schemas.openxmlformats.org/markup-compatibility/2006">
              <mc:Choice xmlns:v="urn:schemas-microsoft-com:vml" Requires="v">
                <p:oleObj spid="_x0000_s100464" name="BMP 图像" r:id="rId3" imgW="3152880" imgH="2828880" progId="Paint.Picture">
                  <p:embed/>
                </p:oleObj>
              </mc:Choice>
              <mc:Fallback>
                <p:oleObj name="BMP 图像" r:id="rId3" imgW="3152880" imgH="2828880" progId="Paint.Picture">
                  <p:embed/>
                  <p:pic>
                    <p:nvPicPr>
                      <p:cNvPr id="0" name="Object 1031"/>
                      <p:cNvPicPr>
                        <a:picLocks noChangeAspect="1" noChangeArrowheads="1"/>
                      </p:cNvPicPr>
                      <p:nvPr/>
                    </p:nvPicPr>
                    <p:blipFill>
                      <a:blip r:embed="rId4"/>
                      <a:srcRect/>
                      <a:stretch>
                        <a:fillRect/>
                      </a:stretch>
                    </p:blipFill>
                    <p:spPr bwMode="auto">
                      <a:xfrm>
                        <a:off x="1403350" y="908050"/>
                        <a:ext cx="5715000" cy="512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90" name="Text Box 1034"/>
          <p:cNvSpPr txBox="1">
            <a:spLocks noChangeArrowheads="1"/>
          </p:cNvSpPr>
          <p:nvPr/>
        </p:nvSpPr>
        <p:spPr bwMode="auto">
          <a:xfrm>
            <a:off x="2195736" y="188913"/>
            <a:ext cx="6840760" cy="75713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buFontTx/>
              <a:buNone/>
              <a:defRPr/>
            </a:pPr>
            <a:r>
              <a:rPr lang="zh-CN" altLang="en-US" sz="2400" b="1" dirty="0"/>
              <a:t>每循环一次，确定</a:t>
            </a:r>
            <a:r>
              <a:rPr lang="en-US" altLang="zh-CN" sz="2400" b="1" dirty="0"/>
              <a:t>a[</a:t>
            </a:r>
            <a:r>
              <a:rPr lang="en-US" altLang="zh-CN" sz="2400" b="1" dirty="0" err="1"/>
              <a:t>i</a:t>
            </a:r>
            <a:r>
              <a:rPr lang="en-US" altLang="zh-CN" sz="2400" b="1" dirty="0"/>
              <a:t>]</a:t>
            </a:r>
            <a:r>
              <a:rPr lang="zh-CN" altLang="en-US" sz="2400" b="1" dirty="0"/>
              <a:t>的值，</a:t>
            </a:r>
            <a:r>
              <a:rPr lang="en-US" altLang="zh-CN" sz="2400" b="1" dirty="0" err="1"/>
              <a:t>i</a:t>
            </a:r>
            <a:r>
              <a:rPr lang="zh-CN" altLang="en-US" sz="2400" b="1" dirty="0"/>
              <a:t>表示最大值需要放入位置的下标，取值范围：</a:t>
            </a:r>
            <a:r>
              <a:rPr lang="en-US" altLang="zh-CN" sz="2400" b="1" dirty="0"/>
              <a:t>0</a:t>
            </a:r>
            <a:r>
              <a:rPr lang="zh-CN" altLang="en-US" sz="2400" b="1" dirty="0"/>
              <a:t>～</a:t>
            </a:r>
            <a:r>
              <a:rPr lang="en-US" altLang="zh-CN" sz="2400" b="1" dirty="0"/>
              <a:t>elementCount-2</a:t>
            </a:r>
          </a:p>
        </p:txBody>
      </p:sp>
      <p:sp>
        <p:nvSpPr>
          <p:cNvPr id="174092" name="Rectangle 1036"/>
          <p:cNvSpPr>
            <a:spLocks noChangeArrowheads="1"/>
          </p:cNvSpPr>
          <p:nvPr/>
        </p:nvSpPr>
        <p:spPr bwMode="auto">
          <a:xfrm>
            <a:off x="7164388" y="3068638"/>
            <a:ext cx="215900" cy="215900"/>
          </a:xfrm>
          <a:prstGeom prst="rect">
            <a:avLst/>
          </a:prstGeom>
          <a:solidFill>
            <a:schemeClr val="bg1"/>
          </a:solidFill>
          <a:ln>
            <a:noFill/>
          </a:ln>
          <a:effectLst>
            <a:prstShdw prst="shdw18" dist="17961" dir="13500000">
              <a:schemeClr val="bg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defRPr/>
            </a:pPr>
            <a:endParaRPr lang="zh-CN" altLang="en-US"/>
          </a:p>
        </p:txBody>
      </p:sp>
      <p:sp>
        <p:nvSpPr>
          <p:cNvPr id="100358" name="Line 1040"/>
          <p:cNvSpPr>
            <a:spLocks noChangeShapeType="1"/>
          </p:cNvSpPr>
          <p:nvPr/>
        </p:nvSpPr>
        <p:spPr bwMode="auto">
          <a:xfrm flipH="1">
            <a:off x="4035425" y="3716338"/>
            <a:ext cx="71438" cy="21748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B8378841-0625-4063-A6BF-B6D4E9FB3369}" type="slidenum">
              <a:rPr lang="zh-CN" altLang="en-US" sz="1400" smtClean="0"/>
              <a:t>99</a:t>
            </a:fld>
            <a:endParaRPr lang="en-US" altLang="zh-CN" sz="1400"/>
          </a:p>
        </p:txBody>
      </p:sp>
      <p:sp>
        <p:nvSpPr>
          <p:cNvPr id="101379" name="Rectangle 2"/>
          <p:cNvSpPr>
            <a:spLocks noGrp="1" noChangeArrowheads="1"/>
          </p:cNvSpPr>
          <p:nvPr>
            <p:ph type="title"/>
          </p:nvPr>
        </p:nvSpPr>
        <p:spPr/>
        <p:txBody>
          <a:bodyPr/>
          <a:lstStyle/>
          <a:p>
            <a:pPr eaLnBrk="1" hangingPunct="1"/>
            <a:r>
              <a:rPr lang="en-US" altLang="zh-CN" b="1" dirty="0"/>
              <a:t>7.6 </a:t>
            </a:r>
            <a:r>
              <a:rPr lang="zh-CN" altLang="en-US" b="1" dirty="0"/>
              <a:t>数组的操作</a:t>
            </a:r>
            <a:r>
              <a:rPr lang="en-US" altLang="zh-CN" b="1" dirty="0"/>
              <a:t>-</a:t>
            </a:r>
            <a:r>
              <a:rPr lang="zh-CN" altLang="en-US" b="1" dirty="0"/>
              <a:t>选择排序</a:t>
            </a:r>
          </a:p>
        </p:txBody>
      </p:sp>
      <p:sp>
        <p:nvSpPr>
          <p:cNvPr id="101380" name="Rectangle 3"/>
          <p:cNvSpPr>
            <a:spLocks noGrp="1" noChangeArrowheads="1"/>
          </p:cNvSpPr>
          <p:nvPr>
            <p:ph type="body" idx="1"/>
          </p:nvPr>
        </p:nvSpPr>
        <p:spPr>
          <a:xfrm>
            <a:off x="685800" y="1319213"/>
            <a:ext cx="7772400" cy="4989512"/>
          </a:xfrm>
        </p:spPr>
        <p:txBody>
          <a:bodyPr/>
          <a:lstStyle/>
          <a:p>
            <a:pPr eaLnBrk="1" hangingPunct="1">
              <a:lnSpc>
                <a:spcPct val="80000"/>
              </a:lnSpc>
              <a:buFontTx/>
              <a:buNone/>
            </a:pPr>
            <a:r>
              <a:rPr lang="en-US" altLang="zh-CN" sz="2200" b="1">
                <a:solidFill>
                  <a:schemeClr val="accent2"/>
                </a:solidFill>
              </a:rPr>
              <a:t>/* </a:t>
            </a:r>
            <a:r>
              <a:rPr lang="zh-CN" altLang="en-US" sz="2200" b="1">
                <a:solidFill>
                  <a:schemeClr val="accent2"/>
                </a:solidFill>
              </a:rPr>
              <a:t>函数功能：选择排序（降序）</a:t>
            </a:r>
          </a:p>
          <a:p>
            <a:pPr eaLnBrk="1" hangingPunct="1">
              <a:lnSpc>
                <a:spcPct val="80000"/>
              </a:lnSpc>
              <a:buFontTx/>
              <a:buNone/>
            </a:pPr>
            <a:r>
              <a:rPr lang="zh-CN" altLang="en-US" sz="2200" b="1">
                <a:solidFill>
                  <a:schemeClr val="accent2"/>
                </a:solidFill>
              </a:rPr>
              <a:t>   参数说明：数组，数组中已有元素个数*</a:t>
            </a:r>
            <a:r>
              <a:rPr lang="en-US" altLang="zh-CN" sz="2200" b="1">
                <a:solidFill>
                  <a:schemeClr val="accent2"/>
                </a:solidFill>
              </a:rPr>
              <a:t>/ </a:t>
            </a:r>
          </a:p>
          <a:p>
            <a:pPr eaLnBrk="1" hangingPunct="1">
              <a:lnSpc>
                <a:spcPct val="80000"/>
              </a:lnSpc>
              <a:buFontTx/>
              <a:buNone/>
            </a:pPr>
            <a:r>
              <a:rPr lang="en-US" altLang="zh-CN" sz="2200" b="1"/>
              <a:t>void selectSortDown(int data[],int elementCount)  </a:t>
            </a:r>
          </a:p>
          <a:p>
            <a:pPr eaLnBrk="1" hangingPunct="1">
              <a:lnSpc>
                <a:spcPct val="80000"/>
              </a:lnSpc>
              <a:buFontTx/>
              <a:buNone/>
            </a:pPr>
            <a:r>
              <a:rPr lang="en-US" altLang="zh-CN" sz="2200" b="1"/>
              <a:t>{</a:t>
            </a:r>
          </a:p>
          <a:p>
            <a:pPr eaLnBrk="1" hangingPunct="1">
              <a:lnSpc>
                <a:spcPct val="80000"/>
              </a:lnSpc>
              <a:buFontTx/>
              <a:buNone/>
            </a:pPr>
            <a:r>
              <a:rPr lang="en-US" altLang="zh-CN" sz="2200" b="1"/>
              <a:t>	int i,maxLoc,temp;</a:t>
            </a:r>
          </a:p>
          <a:p>
            <a:pPr eaLnBrk="1" hangingPunct="1">
              <a:lnSpc>
                <a:spcPct val="80000"/>
              </a:lnSpc>
              <a:buFontTx/>
              <a:buNone/>
            </a:pPr>
            <a:r>
              <a:rPr lang="en-US" altLang="zh-CN" sz="1200" b="1"/>
              <a:t>	</a:t>
            </a:r>
          </a:p>
          <a:p>
            <a:pPr eaLnBrk="1" hangingPunct="1">
              <a:lnSpc>
                <a:spcPct val="80000"/>
              </a:lnSpc>
              <a:buFontTx/>
              <a:buNone/>
            </a:pPr>
            <a:r>
              <a:rPr lang="en-US" altLang="zh-CN" sz="2200" b="1"/>
              <a:t>	for (i = 0; i &lt;= elementCount-2; i++){</a:t>
            </a:r>
          </a:p>
          <a:p>
            <a:pPr eaLnBrk="1" hangingPunct="1">
              <a:lnSpc>
                <a:spcPct val="80000"/>
              </a:lnSpc>
              <a:buFontTx/>
              <a:buNone/>
            </a:pPr>
            <a:r>
              <a:rPr lang="en-US" altLang="zh-CN" sz="2200" b="1"/>
              <a:t>		maxLoc = findMax(data,i,elementCount - 1);</a:t>
            </a:r>
          </a:p>
          <a:p>
            <a:pPr eaLnBrk="1" hangingPunct="1">
              <a:lnSpc>
                <a:spcPct val="80000"/>
              </a:lnSpc>
              <a:buFontTx/>
              <a:buNone/>
            </a:pPr>
            <a:r>
              <a:rPr lang="en-US" altLang="zh-CN" sz="2200" b="1"/>
              <a:t>		if (i != maxLoc){ </a:t>
            </a:r>
          </a:p>
          <a:p>
            <a:pPr eaLnBrk="1" hangingPunct="1">
              <a:lnSpc>
                <a:spcPct val="80000"/>
              </a:lnSpc>
              <a:buFontTx/>
              <a:buNone/>
            </a:pPr>
            <a:r>
              <a:rPr lang="en-US" altLang="zh-CN" sz="2200" b="1"/>
              <a:t>		   temp = data[i];</a:t>
            </a:r>
          </a:p>
          <a:p>
            <a:pPr eaLnBrk="1" hangingPunct="1">
              <a:lnSpc>
                <a:spcPct val="80000"/>
              </a:lnSpc>
              <a:buFontTx/>
              <a:buNone/>
            </a:pPr>
            <a:r>
              <a:rPr lang="en-US" altLang="zh-CN" sz="2200" b="1"/>
              <a:t>		   data[i] = data[maxLoc];</a:t>
            </a:r>
          </a:p>
          <a:p>
            <a:pPr eaLnBrk="1" hangingPunct="1">
              <a:lnSpc>
                <a:spcPct val="80000"/>
              </a:lnSpc>
              <a:buFontTx/>
              <a:buNone/>
            </a:pPr>
            <a:r>
              <a:rPr lang="en-US" altLang="zh-CN" sz="2200" b="1"/>
              <a:t>		   data[maxLoc] = temp;</a:t>
            </a:r>
          </a:p>
          <a:p>
            <a:pPr eaLnBrk="1" hangingPunct="1">
              <a:lnSpc>
                <a:spcPct val="80000"/>
              </a:lnSpc>
              <a:buFontTx/>
              <a:buNone/>
            </a:pPr>
            <a:r>
              <a:rPr lang="en-US" altLang="zh-CN" sz="2200" b="1"/>
              <a:t>		}        </a:t>
            </a:r>
          </a:p>
          <a:p>
            <a:pPr eaLnBrk="1" hangingPunct="1">
              <a:lnSpc>
                <a:spcPct val="80000"/>
              </a:lnSpc>
              <a:buFontTx/>
              <a:buNone/>
            </a:pPr>
            <a:r>
              <a:rPr lang="en-US" altLang="zh-CN" sz="2200" b="1"/>
              <a:t>	} </a:t>
            </a:r>
          </a:p>
          <a:p>
            <a:pPr eaLnBrk="1" hangingPunct="1">
              <a:lnSpc>
                <a:spcPct val="80000"/>
              </a:lnSpc>
              <a:buFontTx/>
              <a:buNone/>
            </a:pPr>
            <a:r>
              <a:rPr lang="en-US" altLang="zh-CN" sz="2200" b="1"/>
              <a:t>}   </a:t>
            </a:r>
          </a:p>
          <a:p>
            <a:pPr eaLnBrk="1" hangingPunct="1">
              <a:lnSpc>
                <a:spcPct val="80000"/>
              </a:lnSpc>
              <a:buFontTx/>
              <a:buNone/>
            </a:pPr>
            <a:endParaRPr lang="zh-CN" altLang="en-US" sz="2200" b="1"/>
          </a:p>
        </p:txBody>
      </p:sp>
    </p:spTree>
  </p:cSld>
  <p:clrMapOvr>
    <a:masterClrMapping/>
  </p:clrMapOvr>
  <p:transition/>
</p:sld>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90000"/>
          </a:lnSpc>
          <a:spcBef>
            <a:spcPct val="20000"/>
          </a:spcBef>
          <a:spcAft>
            <a:spcPct val="0"/>
          </a:spcAft>
          <a:buClrTx/>
          <a:buSzTx/>
          <a:buFontTx/>
          <a:buChar char="•"/>
          <a:defRPr kumimoji="1" 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90000"/>
          </a:lnSpc>
          <a:spcBef>
            <a:spcPct val="20000"/>
          </a:spcBef>
          <a:spcAft>
            <a:spcPct val="0"/>
          </a:spcAft>
          <a:buClrTx/>
          <a:buSzTx/>
          <a:buFontTx/>
          <a:buChar char="•"/>
          <a:defRPr kumimoji="1" 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txDef>
      <a:spPr>
        <a:noFill/>
      </a:spPr>
      <a:bodyPr wrap="square" rtlCol="0">
        <a:spAutoFit/>
      </a:bodyPr>
      <a:lstStyle>
        <a:defPPr>
          <a:defRPr dirty="0" smtClean="0"/>
        </a:defPPr>
      </a:lstStyle>
    </a:tx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1080</TotalTime>
  <Words>10361</Words>
  <Application>Microsoft Office PowerPoint</Application>
  <PresentationFormat>全屏显示(4:3)</PresentationFormat>
  <Paragraphs>1259</Paragraphs>
  <Slides>107</Slides>
  <Notes>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107</vt:i4>
      </vt:variant>
    </vt:vector>
  </HeadingPairs>
  <TitlesOfParts>
    <vt:vector size="117" baseType="lpstr">
      <vt:lpstr>Monotype Sorts</vt:lpstr>
      <vt:lpstr>System</vt:lpstr>
      <vt:lpstr>楷体_GB2312</vt:lpstr>
      <vt:lpstr>宋体</vt:lpstr>
      <vt:lpstr>微软雅黑</vt:lpstr>
      <vt:lpstr>Times New Roman</vt:lpstr>
      <vt:lpstr>Wingdings</vt:lpstr>
      <vt:lpstr>经分互动规范介绍</vt:lpstr>
      <vt:lpstr>位图图像</vt:lpstr>
      <vt:lpstr>BMP 图像</vt:lpstr>
      <vt:lpstr>PowerPoint 演示文稿</vt:lpstr>
      <vt:lpstr>提纲</vt:lpstr>
      <vt:lpstr>7.1 总结与回顾</vt:lpstr>
      <vt:lpstr>7.1 总结与回顾</vt:lpstr>
      <vt:lpstr>7.1 总结与回顾</vt:lpstr>
      <vt:lpstr>提纲</vt:lpstr>
      <vt:lpstr>7.2  数组作为一种复杂数据类型</vt:lpstr>
      <vt:lpstr>7.2  数组作为一种复杂数据类型</vt:lpstr>
      <vt:lpstr>7.2  数组作为一种复杂数据类型</vt:lpstr>
      <vt:lpstr>7.2  数组作为一种复杂数据类型</vt:lpstr>
      <vt:lpstr>7.2  数组作为一种复杂数据类型</vt:lpstr>
      <vt:lpstr>7.2  数组作为一种复杂数据类型</vt:lpstr>
      <vt:lpstr>提纲</vt:lpstr>
      <vt:lpstr>7.3.1 数组的声明</vt:lpstr>
      <vt:lpstr>7.3.1 数组的声明</vt:lpstr>
      <vt:lpstr>7.3.1 数组的声明</vt:lpstr>
      <vt:lpstr>7.3.2 数组的初始化</vt:lpstr>
      <vt:lpstr>7.3.2 数组的初始化</vt:lpstr>
      <vt:lpstr>7.3.2 数组的初始化</vt:lpstr>
      <vt:lpstr>7.3.2 数组的初始化</vt:lpstr>
      <vt:lpstr>PowerPoint 演示文稿</vt:lpstr>
      <vt:lpstr>7.3.3 数组的逐元素操作</vt:lpstr>
      <vt:lpstr>7.3.3 数组的逐元素操作</vt:lpstr>
      <vt:lpstr>7.3.3 数组的逐元素操作</vt:lpstr>
      <vt:lpstr>7.3.3 数组的逐元素操作</vt:lpstr>
      <vt:lpstr>7.3.3 数组的逐元素操作</vt:lpstr>
      <vt:lpstr>7.3.3 数组的逐元素操作</vt:lpstr>
      <vt:lpstr>7.3.3 数组的逐元素操作</vt:lpstr>
      <vt:lpstr>7.3.3 数组的逐元素操作</vt:lpstr>
      <vt:lpstr>7.3.3 数组的逐元素操作</vt:lpstr>
      <vt:lpstr>7.3.3 数组的逐元素操作</vt:lpstr>
      <vt:lpstr>提纲</vt:lpstr>
      <vt:lpstr>PowerPoint 演示文稿</vt:lpstr>
      <vt:lpstr>7.4 字符数组</vt:lpstr>
      <vt:lpstr>PowerPoint 演示文稿</vt:lpstr>
      <vt:lpstr>用printf函数和scanf函数一次性输出、输入一个字符数组中的所有字符</vt:lpstr>
      <vt:lpstr>7.4 字符数组</vt:lpstr>
      <vt:lpstr>PowerPoint 演示文稿</vt:lpstr>
      <vt:lpstr>7.4 字符数组</vt:lpstr>
      <vt:lpstr>7.4 字符数组</vt:lpstr>
      <vt:lpstr>7.4 字符数组</vt:lpstr>
      <vt:lpstr>7.4 字符数组</vt:lpstr>
      <vt:lpstr>PowerPoint 演示文稿</vt:lpstr>
      <vt:lpstr>PowerPoint 演示文稿</vt:lpstr>
      <vt:lpstr>7.4 字符数组</vt:lpstr>
      <vt:lpstr>字符数组逆序</vt:lpstr>
      <vt:lpstr>字符数组逆序</vt:lpstr>
      <vt:lpstr>字符数组逆序</vt:lpstr>
      <vt:lpstr>提纲</vt:lpstr>
      <vt:lpstr>PowerPoint 演示文稿</vt:lpstr>
      <vt:lpstr>7.5 数组作为函数参数的处理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7.5 数组作为函数参数的处理</vt:lpstr>
      <vt:lpstr>7.5 数组作为函数参数的处理</vt:lpstr>
      <vt:lpstr>7.5 数组作为函数参数的处理</vt:lpstr>
      <vt:lpstr>数组元素求和-递归算法1</vt:lpstr>
      <vt:lpstr>数组元素求和-递归算法2</vt:lpstr>
      <vt:lpstr>数组元素求和</vt:lpstr>
      <vt:lpstr>7.5 数组作为函数参数的处理</vt:lpstr>
      <vt:lpstr>提纲</vt:lpstr>
      <vt:lpstr>PowerPoint 演示文稿</vt:lpstr>
      <vt:lpstr>7.6 数组的操作－查找元素</vt:lpstr>
      <vt:lpstr>7.6 数组的操作－查找元素</vt:lpstr>
      <vt:lpstr>7.6 数组的操作－插入元素</vt:lpstr>
      <vt:lpstr>7.6 数组的操作－插入元素</vt:lpstr>
      <vt:lpstr>7.6 数组的操作－插入元素</vt:lpstr>
      <vt:lpstr>7.6 数组的操作－插入元素</vt:lpstr>
      <vt:lpstr>7.6 数组的操作－插入元素</vt:lpstr>
      <vt:lpstr>PowerPoint 演示文稿</vt:lpstr>
      <vt:lpstr>PowerPoint 演示文稿</vt:lpstr>
      <vt:lpstr>7.6 数组的操作－插入元素</vt:lpstr>
      <vt:lpstr>7.6 数组的操作－插入元素</vt:lpstr>
      <vt:lpstr>PowerPoint 演示文稿</vt:lpstr>
      <vt:lpstr>PowerPoint 演示文稿</vt:lpstr>
      <vt:lpstr>7.6 数组的操作－删除元素</vt:lpstr>
      <vt:lpstr>7.6 数组的操作－删除元素</vt:lpstr>
      <vt:lpstr>7.6 数组的操作－删除元素</vt:lpstr>
      <vt:lpstr>PowerPoint 演示文稿</vt:lpstr>
      <vt:lpstr>PowerPoint 演示文稿</vt:lpstr>
      <vt:lpstr>PowerPoint 演示文稿</vt:lpstr>
      <vt:lpstr>PowerPoint 演示文稿</vt:lpstr>
      <vt:lpstr>PowerPoint 演示文稿</vt:lpstr>
      <vt:lpstr>7.6 数组的操作-冒泡排序</vt:lpstr>
      <vt:lpstr>7.6 数组的操作-冒泡排序</vt:lpstr>
      <vt:lpstr>PowerPoint 演示文稿</vt:lpstr>
      <vt:lpstr>7.6 数组的操作-冒泡排序</vt:lpstr>
      <vt:lpstr>PowerPoint 演示文稿</vt:lpstr>
      <vt:lpstr>PowerPoint 演示文稿</vt:lpstr>
      <vt:lpstr>PowerPoint 演示文稿</vt:lpstr>
      <vt:lpstr>PowerPoint 演示文稿</vt:lpstr>
      <vt:lpstr>PowerPoint 演示文稿</vt:lpstr>
      <vt:lpstr>7.6 数组的操作-选择排序</vt:lpstr>
      <vt:lpstr>PowerPoint 演示文稿</vt:lpstr>
      <vt:lpstr>PowerPoint 演示文稿</vt:lpstr>
      <vt:lpstr>PowerPoint 演示文稿</vt:lpstr>
      <vt:lpstr>7.6 数组的操作-线性查找</vt:lpstr>
      <vt:lpstr>7.6 数组的操作-折半查找</vt:lpstr>
      <vt:lpstr>PowerPoint 演示文稿</vt:lpstr>
      <vt:lpstr>7.6 数组的操作-折半查找</vt:lpstr>
      <vt:lpstr>7.6 数组的操作-折半查找</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PASCAL程序设计</dc:title>
  <dc:creator>cyzhou</dc:creator>
  <cp:lastModifiedBy>huanghai</cp:lastModifiedBy>
  <cp:revision>1851</cp:revision>
  <dcterms:created xsi:type="dcterms:W3CDTF">2002-12-06T01:10:00Z</dcterms:created>
  <dcterms:modified xsi:type="dcterms:W3CDTF">2020-11-18T13:29:44Z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