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heme/themeOverride1.xml" ContentType="application/vnd.openxmlformats-officedocument.themeOverride+xml"/>
  <Override PartName="/ppt/notesSlides/notesSlide2.xml" ContentType="application/vnd.openxmlformats-officedocument.presentationml.notesSlide+xml"/>
  <Override PartName="/ppt/theme/themeOverride2.xml" ContentType="application/vnd.openxmlformats-officedocument.themeOverride+xml"/>
  <Override PartName="/ppt/notesSlides/notesSlide3.xml" ContentType="application/vnd.openxmlformats-officedocument.presentationml.notesSlide+xml"/>
  <Override PartName="/ppt/theme/themeOverride3.xml" ContentType="application/vnd.openxmlformats-officedocument.themeOverride+xml"/>
  <Override PartName="/ppt/notesSlides/notesSlide4.xml" ContentType="application/vnd.openxmlformats-officedocument.presentationml.notesSlide+xml"/>
  <Override PartName="/ppt/theme/themeOverride4.xml" ContentType="application/vnd.openxmlformats-officedocument.themeOverride+xml"/>
  <Override PartName="/ppt/notesSlides/notesSlide5.xml" ContentType="application/vnd.openxmlformats-officedocument.presentationml.notesSlide+xml"/>
  <Override PartName="/ppt/theme/themeOverride5.xml" ContentType="application/vnd.openxmlformats-officedocument.themeOverride+xml"/>
  <Override PartName="/ppt/notesSlides/notesSlide6.xml" ContentType="application/vnd.openxmlformats-officedocument.presentationml.notesSlide+xml"/>
  <Override PartName="/ppt/theme/themeOverride6.xml" ContentType="application/vnd.openxmlformats-officedocument.themeOverride+xml"/>
  <Override PartName="/ppt/notesSlides/notesSlide7.xml" ContentType="application/vnd.openxmlformats-officedocument.presentationml.notesSlide+xml"/>
  <Override PartName="/ppt/theme/themeOverride7.xml" ContentType="application/vnd.openxmlformats-officedocument.themeOverride+xml"/>
  <Override PartName="/ppt/notesSlides/notesSlide8.xml" ContentType="application/vnd.openxmlformats-officedocument.presentationml.notesSlide+xml"/>
  <Override PartName="/ppt/theme/themeOverride8.xml" ContentType="application/vnd.openxmlformats-officedocument.themeOverride+xml"/>
  <Override PartName="/ppt/notesSlides/notesSlide9.xml" ContentType="application/vnd.openxmlformats-officedocument.presentationml.notesSlide+xml"/>
  <Override PartName="/ppt/theme/themeOverride9.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63" r:id="rId2"/>
  </p:sldMasterIdLst>
  <p:notesMasterIdLst>
    <p:notesMasterId r:id="rId49"/>
  </p:notesMasterIdLst>
  <p:sldIdLst>
    <p:sldId id="303"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132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presProps" Target="pres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tableStyles" Target="tableStyles.xml"/><Relationship Id="rId5" Type="http://schemas.openxmlformats.org/officeDocument/2006/relationships/slide" Target="slides/slide3.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8" Type="http://schemas.openxmlformats.org/officeDocument/2006/relationships/slide" Target="slides/slide6.xml"/><Relationship Id="rId51" Type="http://schemas.openxmlformats.org/officeDocument/2006/relationships/viewProps" Target="view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image" Target="../media/image10.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6.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B749CD4-B8FE-4E9F-86D8-B1FB66D3FE75}" type="datetimeFigureOut">
              <a:rPr lang="zh-CN" altLang="en-US" smtClean="0"/>
              <a:t>2019/1/8</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9DF8E59-53A5-42B2-86D7-0CCBD9A146FA}" type="slidenum">
              <a:rPr lang="zh-CN" altLang="en-US" smtClean="0"/>
              <a:t>‹#›</a:t>
            </a:fld>
            <a:endParaRPr lang="zh-CN" altLang="en-US"/>
          </a:p>
        </p:txBody>
      </p:sp>
    </p:spTree>
    <p:extLst>
      <p:ext uri="{BB962C8B-B14F-4D97-AF65-F5344CB8AC3E}">
        <p14:creationId xmlns:p14="http://schemas.microsoft.com/office/powerpoint/2010/main" val="3274558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slide" Target="../slides/slide1.xml"/><Relationship Id="rId2" Type="http://schemas.openxmlformats.org/officeDocument/2006/relationships/notesMaster" Target="../notesMasters/notesMaster1.xml"/><Relationship Id="rId1" Type="http://schemas.openxmlformats.org/officeDocument/2006/relationships/themeOverride" Target="../theme/themeOverride1.xml"/></Relationships>
</file>

<file path=ppt/notesSlides/_rels/notesSlide2.xml.rels><?xml version="1.0" encoding="UTF-8" standalone="yes"?>
<Relationships xmlns="http://schemas.openxmlformats.org/package/2006/relationships"><Relationship Id="rId3" Type="http://schemas.openxmlformats.org/officeDocument/2006/relationships/slide" Target="../slides/slide4.xml"/><Relationship Id="rId2" Type="http://schemas.openxmlformats.org/officeDocument/2006/relationships/notesMaster" Target="../notesMasters/notesMaster1.xml"/><Relationship Id="rId1" Type="http://schemas.openxmlformats.org/officeDocument/2006/relationships/themeOverride" Target="../theme/themeOverride2.xml"/></Relationships>
</file>

<file path=ppt/notesSlides/_rels/notesSlide3.xml.rels><?xml version="1.0" encoding="UTF-8" standalone="yes"?>
<Relationships xmlns="http://schemas.openxmlformats.org/package/2006/relationships"><Relationship Id="rId3" Type="http://schemas.openxmlformats.org/officeDocument/2006/relationships/slide" Target="../slides/slide15.xml"/><Relationship Id="rId2" Type="http://schemas.openxmlformats.org/officeDocument/2006/relationships/notesMaster" Target="../notesMasters/notesMaster1.xml"/><Relationship Id="rId1" Type="http://schemas.openxmlformats.org/officeDocument/2006/relationships/themeOverride" Target="../theme/themeOverride3.xml"/></Relationships>
</file>

<file path=ppt/notesSlides/_rels/notesSlide4.xml.rels><?xml version="1.0" encoding="UTF-8" standalone="yes"?>
<Relationships xmlns="http://schemas.openxmlformats.org/package/2006/relationships"><Relationship Id="rId3" Type="http://schemas.openxmlformats.org/officeDocument/2006/relationships/slide" Target="../slides/slide19.xml"/><Relationship Id="rId2" Type="http://schemas.openxmlformats.org/officeDocument/2006/relationships/notesMaster" Target="../notesMasters/notesMaster1.xml"/><Relationship Id="rId1" Type="http://schemas.openxmlformats.org/officeDocument/2006/relationships/themeOverride" Target="../theme/themeOverride4.xml"/></Relationships>
</file>

<file path=ppt/notesSlides/_rels/notesSlide5.xml.rels><?xml version="1.0" encoding="UTF-8" standalone="yes"?>
<Relationships xmlns="http://schemas.openxmlformats.org/package/2006/relationships"><Relationship Id="rId3" Type="http://schemas.openxmlformats.org/officeDocument/2006/relationships/slide" Target="../slides/slide21.xml"/><Relationship Id="rId2" Type="http://schemas.openxmlformats.org/officeDocument/2006/relationships/notesMaster" Target="../notesMasters/notesMaster1.xml"/><Relationship Id="rId1" Type="http://schemas.openxmlformats.org/officeDocument/2006/relationships/themeOverride" Target="../theme/themeOverride5.xml"/></Relationships>
</file>

<file path=ppt/notesSlides/_rels/notesSlide6.xml.rels><?xml version="1.0" encoding="UTF-8" standalone="yes"?>
<Relationships xmlns="http://schemas.openxmlformats.org/package/2006/relationships"><Relationship Id="rId3" Type="http://schemas.openxmlformats.org/officeDocument/2006/relationships/slide" Target="../slides/slide23.xml"/><Relationship Id="rId2" Type="http://schemas.openxmlformats.org/officeDocument/2006/relationships/notesMaster" Target="../notesMasters/notesMaster1.xml"/><Relationship Id="rId1" Type="http://schemas.openxmlformats.org/officeDocument/2006/relationships/themeOverride" Target="../theme/themeOverride6.xml"/></Relationships>
</file>

<file path=ppt/notesSlides/_rels/notesSlide7.xml.rels><?xml version="1.0" encoding="UTF-8" standalone="yes"?>
<Relationships xmlns="http://schemas.openxmlformats.org/package/2006/relationships"><Relationship Id="rId3" Type="http://schemas.openxmlformats.org/officeDocument/2006/relationships/slide" Target="../slides/slide30.xml"/><Relationship Id="rId2" Type="http://schemas.openxmlformats.org/officeDocument/2006/relationships/notesMaster" Target="../notesMasters/notesMaster1.xml"/><Relationship Id="rId1" Type="http://schemas.openxmlformats.org/officeDocument/2006/relationships/themeOverride" Target="../theme/themeOverride7.xml"/></Relationships>
</file>

<file path=ppt/notesSlides/_rels/notesSlide8.xml.rels><?xml version="1.0" encoding="UTF-8" standalone="yes"?>
<Relationships xmlns="http://schemas.openxmlformats.org/package/2006/relationships"><Relationship Id="rId3" Type="http://schemas.openxmlformats.org/officeDocument/2006/relationships/slide" Target="../slides/slide33.xml"/><Relationship Id="rId2" Type="http://schemas.openxmlformats.org/officeDocument/2006/relationships/notesMaster" Target="../notesMasters/notesMaster1.xml"/><Relationship Id="rId1" Type="http://schemas.openxmlformats.org/officeDocument/2006/relationships/themeOverride" Target="../theme/themeOverride8.xml"/></Relationships>
</file>

<file path=ppt/notesSlides/_rels/notesSlide9.xml.rels><?xml version="1.0" encoding="UTF-8" standalone="yes"?>
<Relationships xmlns="http://schemas.openxmlformats.org/package/2006/relationships"><Relationship Id="rId8" Type="http://schemas.openxmlformats.org/officeDocument/2006/relationships/hyperlink" Target="http://dash1982.iteye.com/blog/294851" TargetMode="External"/><Relationship Id="rId13" Type="http://schemas.openxmlformats.org/officeDocument/2006/relationships/hyperlink" Target="http://www.iteye.com/blogs/tag/%E7%94%9F%E6%B4%BB" TargetMode="External"/><Relationship Id="rId3" Type="http://schemas.openxmlformats.org/officeDocument/2006/relationships/slide" Target="../slides/slide36.xml"/><Relationship Id="rId7" Type="http://schemas.openxmlformats.org/officeDocument/2006/relationships/hyperlink" Target="http://wiki.ccw.com.cn/%E4%B8%AD%E6%96%AD" TargetMode="External"/><Relationship Id="rId12" Type="http://schemas.openxmlformats.org/officeDocument/2006/relationships/hyperlink" Target="http://www.iteye.com/blogs/tag/%E6%95%B0%E6%8D%AE%E7%BB%93%E6%9E%84" TargetMode="External"/><Relationship Id="rId2" Type="http://schemas.openxmlformats.org/officeDocument/2006/relationships/notesMaster" Target="../notesMasters/notesMaster1.xml"/><Relationship Id="rId1" Type="http://schemas.openxmlformats.org/officeDocument/2006/relationships/themeOverride" Target="../theme/themeOverride9.xml"/><Relationship Id="rId6" Type="http://schemas.openxmlformats.org/officeDocument/2006/relationships/hyperlink" Target="http://wiki.ccw.com.cn/CPU" TargetMode="External"/><Relationship Id="rId11" Type="http://schemas.openxmlformats.org/officeDocument/2006/relationships/hyperlink" Target="http://www.iteye.com/blogs/tag/%E5%B7%A5%E4%BD%9C" TargetMode="External"/><Relationship Id="rId5" Type="http://schemas.openxmlformats.org/officeDocument/2006/relationships/hyperlink" Target="http://wiki.ccw.com.cn/index.php?title=%E5%AE%9E%E6%97%B6%E6%8E%A7%E5%88%B6&amp;action=edit" TargetMode="External"/><Relationship Id="rId10" Type="http://schemas.openxmlformats.org/officeDocument/2006/relationships/hyperlink" Target="http://www.iteye.com/blogs/tag/%E5%B5%8C%E5%85%A5%E5%BC%8F" TargetMode="External"/><Relationship Id="rId4" Type="http://schemas.openxmlformats.org/officeDocument/2006/relationships/slide" Target="../slides/slide1.xml"/><Relationship Id="rId9" Type="http://schemas.openxmlformats.org/officeDocument/2006/relationships/hyperlink" Target="http://dash1982.iteye.com/category/50713" TargetMode="External"/><Relationship Id="rId14" Type="http://schemas.openxmlformats.org/officeDocument/2006/relationships/hyperlink" Target="http://www.iteye.com/blogs/tag/D%E8%AF%AD%E8%A8%80"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52578" name="幻灯片图像占位符 1"/>
          <p:cNvSpPr>
            <a:spLocks noGrp="1" noRot="1" noChangeAspect="1" noTextEdit="1"/>
          </p:cNvSpPr>
          <p:nvPr>
            <p:ph type="sldImg"/>
          </p:nvPr>
        </p:nvSpPr>
        <p:spPr/>
      </p:sp>
      <p:sp>
        <p:nvSpPr>
          <p:cNvPr id="152579" name="备注占位符 2"/>
          <p:cNvSpPr>
            <a:spLocks noGrp="1" noChangeArrowheads="1"/>
          </p:cNvSpPr>
          <p:nvPr>
            <p:ph type="body" idx="1"/>
          </p:nvPr>
        </p:nvSpPr>
        <p:spPr>
          <a:noFill/>
        </p:spPr>
        <p:txBody>
          <a:bodyPr anchor="t"/>
          <a:lstStyle/>
          <a:p>
            <a:pPr eaLnBrk="1" hangingPunct="1"/>
            <a:r>
              <a:rPr lang="zh-CN" altLang="en-US" smtClean="0"/>
              <a:t>开关电路、中断</a:t>
            </a:r>
            <a:endParaRPr lang="en-US" altLang="zh-CN" smtClean="0"/>
          </a:p>
          <a:p>
            <a:pPr eaLnBrk="1" hangingPunct="1"/>
            <a:endParaRPr lang="en-US" altLang="zh-CN" smtClean="0"/>
          </a:p>
          <a:p>
            <a:pPr eaLnBrk="1" hangingPunct="1"/>
            <a:r>
              <a:rPr lang="zh-CN" altLang="en-US" smtClean="0"/>
              <a:t>计算机使用二进制的原因：</a:t>
            </a:r>
            <a:endParaRPr lang="en-US" altLang="zh-CN" smtClean="0"/>
          </a:p>
          <a:p>
            <a:pPr eaLnBrk="1" hangingPunct="1"/>
            <a:r>
              <a:rPr lang="en-US" altLang="zh-CN" smtClean="0"/>
              <a:t>1.</a:t>
            </a:r>
            <a:r>
              <a:rPr lang="zh-CN" altLang="en-US" smtClean="0"/>
              <a:t>具有两种稳定状态的器件比具有</a:t>
            </a:r>
            <a:r>
              <a:rPr lang="en-US" altLang="zh-CN" smtClean="0"/>
              <a:t>10</a:t>
            </a:r>
            <a:r>
              <a:rPr lang="zh-CN" altLang="en-US" smtClean="0"/>
              <a:t>种稳定状态的器件更好设计，从而简化逻辑线路</a:t>
            </a:r>
            <a:endParaRPr lang="en-US" altLang="zh-CN" smtClean="0"/>
          </a:p>
          <a:p>
            <a:pPr eaLnBrk="1" hangingPunct="1"/>
            <a:r>
              <a:rPr lang="en-US" altLang="zh-CN" smtClean="0"/>
              <a:t>2.</a:t>
            </a:r>
            <a:r>
              <a:rPr lang="zh-CN" altLang="en-US" smtClean="0"/>
              <a:t>相比于十进制数，二进制数据的计算规则简单、少。</a:t>
            </a:r>
            <a:r>
              <a:rPr lang="en-US" altLang="zh-CN" smtClean="0"/>
              <a:t>0+0=0,0+1=1,1+1=10</a:t>
            </a:r>
            <a:r>
              <a:rPr lang="zh-CN" altLang="en-US" smtClean="0"/>
              <a:t>，而如果十进制，则</a:t>
            </a:r>
            <a:r>
              <a:rPr lang="en-US" altLang="zh-CN" smtClean="0"/>
              <a:t>0+0=0,0+1=1,0+2=2</a:t>
            </a:r>
            <a:r>
              <a:rPr lang="zh-CN" altLang="en-US" smtClean="0"/>
              <a:t>，。。。，显然规则多。</a:t>
            </a:r>
            <a:endParaRPr lang="en-US" altLang="zh-CN" smtClean="0"/>
          </a:p>
          <a:p>
            <a:pPr eaLnBrk="1" hangingPunct="1"/>
            <a:r>
              <a:rPr lang="en-US" altLang="zh-CN" smtClean="0"/>
              <a:t>3</a:t>
            </a:r>
            <a:r>
              <a:rPr lang="zh-CN" altLang="en-US" smtClean="0"/>
              <a:t>。</a:t>
            </a:r>
            <a:r>
              <a:rPr lang="en-US" altLang="zh-CN" smtClean="0"/>
              <a:t>0</a:t>
            </a:r>
            <a:r>
              <a:rPr lang="zh-CN" altLang="en-US" smtClean="0"/>
              <a:t>、</a:t>
            </a:r>
            <a:r>
              <a:rPr lang="en-US" altLang="zh-CN" smtClean="0"/>
              <a:t>1</a:t>
            </a:r>
            <a:r>
              <a:rPr lang="zh-CN" altLang="en-US" smtClean="0"/>
              <a:t>和逻辑运算中 的真、假可以进行对应，从而使用布尔运算来指导设计能实现算数和逻辑运算的逻辑部件。</a:t>
            </a:r>
            <a:endParaRPr lang="en-US" altLang="zh-CN" smtClean="0"/>
          </a:p>
          <a:p>
            <a:pPr eaLnBrk="1" hangingPunct="1"/>
            <a:endParaRPr lang="en-US" altLang="zh-CN" smtClean="0"/>
          </a:p>
          <a:p>
            <a:pPr eaLnBrk="1" hangingPunct="1"/>
            <a:r>
              <a:rPr lang="zh-CN" altLang="en-US" smtClean="0"/>
              <a:t>使用二进制的缺点：</a:t>
            </a:r>
            <a:endParaRPr lang="en-US" altLang="zh-CN" smtClean="0"/>
          </a:p>
          <a:p>
            <a:pPr eaLnBrk="1" hangingPunct="1"/>
            <a:r>
              <a:rPr lang="en-US" altLang="zh-CN" smtClean="0"/>
              <a:t>1.</a:t>
            </a:r>
            <a:r>
              <a:rPr lang="zh-CN" altLang="en-US" smtClean="0"/>
              <a:t>同样一个数，使用二进制表示数据会比较长；</a:t>
            </a:r>
            <a:endParaRPr lang="en-US" altLang="zh-CN" smtClean="0"/>
          </a:p>
          <a:p>
            <a:pPr eaLnBrk="1" hangingPunct="1"/>
            <a:r>
              <a:rPr lang="en-US" altLang="zh-CN" smtClean="0"/>
              <a:t>2.</a:t>
            </a:r>
            <a:r>
              <a:rPr lang="zh-CN" altLang="en-US" smtClean="0"/>
              <a:t>人们习惯十进制，因此往往输入的是十进制，再转换为二进制。</a:t>
            </a:r>
          </a:p>
          <a:p>
            <a:endParaRPr lang="en-US" altLang="zh-CN" smtClean="0"/>
          </a:p>
          <a:p>
            <a:r>
              <a:rPr lang="zh-CN" altLang="en-US" smtClean="0"/>
              <a:t>图灵机的纸带可以看成是计算机的存储设备，数据存储在上面，图灵机的命令相当于一组事先已经设计、存储好的程序，它们在控制器的安排下，决定读写头的每一步操作和图灵机状态的变化。因此，图灵机事实上包含了存储程序的思想。图灵机提出不到十年，世界上第一台存储程序式通用计算机出现。诺依曼的谈话也证实了图灵对存储程序式计算机设计思想的杰出贡献</a:t>
            </a:r>
            <a:endParaRPr lang="en-US" altLang="zh-CN" smtClean="0"/>
          </a:p>
          <a:p>
            <a:endParaRPr lang="en-US" altLang="zh-CN" smtClean="0"/>
          </a:p>
          <a:p>
            <a:r>
              <a:rPr lang="zh-CN" altLang="en-US" smtClean="0">
                <a:latin typeface="楷体_GB2312" pitchFamily="1" charset="-122"/>
                <a:ea typeface="楷体_GB2312" pitchFamily="1" charset="-122"/>
              </a:rPr>
              <a:t>字长：指计算机一次能直接处理的二进制数据的位数。如一台</a:t>
            </a:r>
            <a:r>
              <a:rPr lang="en-US" altLang="zh-CN" smtClean="0">
                <a:ea typeface="楷体_GB2312" pitchFamily="1" charset="-122"/>
              </a:rPr>
              <a:t>PentiumⅢ</a:t>
            </a:r>
            <a:r>
              <a:rPr lang="zh-CN" altLang="en-US" smtClean="0">
                <a:latin typeface="楷体_GB2312" pitchFamily="1" charset="-122"/>
                <a:ea typeface="楷体_GB2312" pitchFamily="1" charset="-122"/>
              </a:rPr>
              <a:t>的</a:t>
            </a:r>
            <a:r>
              <a:rPr lang="en-US" altLang="zh-CN" smtClean="0">
                <a:latin typeface="楷体_GB2312" pitchFamily="1" charset="-122"/>
                <a:ea typeface="楷体_GB2312" pitchFamily="1" charset="-122"/>
              </a:rPr>
              <a:t>CPU</a:t>
            </a:r>
            <a:r>
              <a:rPr lang="zh-CN" altLang="en-US" smtClean="0">
                <a:latin typeface="楷体_GB2312" pitchFamily="1" charset="-122"/>
                <a:ea typeface="楷体_GB2312" pitchFamily="1" charset="-122"/>
              </a:rPr>
              <a:t>字长为</a:t>
            </a:r>
            <a:r>
              <a:rPr lang="en-US" altLang="zh-CN" smtClean="0">
                <a:solidFill>
                  <a:schemeClr val="folHlink"/>
                </a:solidFill>
                <a:latin typeface="楷体_GB2312" pitchFamily="1" charset="-122"/>
                <a:ea typeface="楷体_GB2312" pitchFamily="1" charset="-122"/>
              </a:rPr>
              <a:t>32</a:t>
            </a:r>
            <a:r>
              <a:rPr lang="zh-CN" altLang="en-US" smtClean="0">
                <a:latin typeface="楷体_GB2312" pitchFamily="1" charset="-122"/>
                <a:ea typeface="楷体_GB2312" pitchFamily="1" charset="-122"/>
              </a:rPr>
              <a:t>位，表示其一次能处理的最大二进制数为</a:t>
            </a:r>
            <a:r>
              <a:rPr lang="en-US" altLang="zh-CN" smtClean="0">
                <a:solidFill>
                  <a:srgbClr val="FF0000"/>
                </a:solidFill>
                <a:latin typeface="楷体_GB2312" pitchFamily="1" charset="-122"/>
                <a:ea typeface="楷体_GB2312" pitchFamily="1" charset="-122"/>
              </a:rPr>
              <a:t>2</a:t>
            </a:r>
            <a:r>
              <a:rPr lang="en-US" altLang="zh-CN" baseline="30000" smtClean="0">
                <a:solidFill>
                  <a:srgbClr val="FF0000"/>
                </a:solidFill>
                <a:latin typeface="楷体_GB2312" pitchFamily="1" charset="-122"/>
                <a:ea typeface="楷体_GB2312" pitchFamily="1" charset="-122"/>
              </a:rPr>
              <a:t>32</a:t>
            </a:r>
            <a:r>
              <a:rPr lang="zh-CN" altLang="en-US" smtClean="0">
                <a:latin typeface="楷体_GB2312" pitchFamily="1" charset="-122"/>
                <a:ea typeface="楷体_GB2312" pitchFamily="1" charset="-122"/>
              </a:rPr>
              <a:t>。字长的位数越多，计算机的运算能力越强，精度越高。</a:t>
            </a:r>
            <a:endParaRPr lang="en-US" altLang="zh-CN" smtClean="0">
              <a:latin typeface="楷体_GB2312" pitchFamily="1" charset="-122"/>
              <a:ea typeface="楷体_GB2312" pitchFamily="1" charset="-122"/>
            </a:endParaRPr>
          </a:p>
          <a:p>
            <a:endParaRPr lang="en-US" altLang="zh-CN" smtClean="0">
              <a:latin typeface="楷体_GB2312" pitchFamily="1" charset="-122"/>
              <a:ea typeface="楷体_GB2312" pitchFamily="1" charset="-122"/>
            </a:endParaRPr>
          </a:p>
          <a:p>
            <a:pPr algn="just"/>
            <a:r>
              <a:rPr lang="zh-CN" altLang="en-US" b="1" smtClean="0">
                <a:latin typeface="宋体" panose="02010600030101010101" pitchFamily="2" charset="-122"/>
              </a:rPr>
              <a:t>运算速度：</a:t>
            </a:r>
            <a:r>
              <a:rPr lang="zh-CN" altLang="en-US" smtClean="0">
                <a:latin typeface="楷体_GB2312" pitchFamily="1" charset="-122"/>
                <a:ea typeface="楷体_GB2312" pitchFamily="1" charset="-122"/>
              </a:rPr>
              <a:t>是指计算机每秒钟内执行指令的数目，单位用</a:t>
            </a:r>
            <a:r>
              <a:rPr lang="en-US" altLang="zh-CN" smtClean="0">
                <a:ea typeface="楷体_GB2312" pitchFamily="1" charset="-122"/>
              </a:rPr>
              <a:t>MIPS(Million of Instructions Per Second</a:t>
            </a:r>
            <a:r>
              <a:rPr lang="zh-CN" altLang="en-US" smtClean="0">
                <a:ea typeface="楷体_GB2312" pitchFamily="1" charset="-122"/>
              </a:rPr>
              <a:t>，</a:t>
            </a:r>
            <a:r>
              <a:rPr lang="zh-CN" altLang="en-US" smtClean="0">
                <a:latin typeface="楷体_GB2312" pitchFamily="1" charset="-122"/>
                <a:ea typeface="楷体_GB2312" pitchFamily="1" charset="-122"/>
              </a:rPr>
              <a:t>百万条指令／秒</a:t>
            </a:r>
            <a:r>
              <a:rPr lang="en-US" altLang="zh-CN" smtClean="0">
                <a:latin typeface="楷体_GB2312" pitchFamily="1" charset="-122"/>
                <a:ea typeface="楷体_GB2312" pitchFamily="1" charset="-122"/>
              </a:rPr>
              <a:t>)</a:t>
            </a:r>
            <a:r>
              <a:rPr lang="zh-CN" altLang="en-US" smtClean="0">
                <a:latin typeface="楷体_GB2312" pitchFamily="1" charset="-122"/>
                <a:ea typeface="楷体_GB2312" pitchFamily="1" charset="-122"/>
              </a:rPr>
              <a:t>表示。目前微机的运算速度已达到几千万次加减法指令</a:t>
            </a:r>
            <a:r>
              <a:rPr lang="en-US" altLang="zh-CN" smtClean="0">
                <a:latin typeface="楷体_GB2312" pitchFamily="1" charset="-122"/>
                <a:ea typeface="楷体_GB2312" pitchFamily="1" charset="-122"/>
              </a:rPr>
              <a:t>/</a:t>
            </a:r>
            <a:r>
              <a:rPr lang="zh-CN" altLang="en-US" smtClean="0">
                <a:latin typeface="楷体_GB2312" pitchFamily="1" charset="-122"/>
                <a:ea typeface="楷体_GB2312" pitchFamily="1" charset="-122"/>
              </a:rPr>
              <a:t>每秒。巨型机目前可达到</a:t>
            </a:r>
            <a:r>
              <a:rPr lang="en-US" altLang="zh-CN" smtClean="0">
                <a:latin typeface="楷体_GB2312" pitchFamily="1" charset="-122"/>
                <a:ea typeface="楷体_GB2312" pitchFamily="1" charset="-122"/>
              </a:rPr>
              <a:t>12.5</a:t>
            </a:r>
            <a:r>
              <a:rPr lang="zh-CN" altLang="en-US" smtClean="0">
                <a:latin typeface="楷体_GB2312" pitchFamily="1" charset="-122"/>
                <a:ea typeface="楷体_GB2312" pitchFamily="1" charset="-122"/>
              </a:rPr>
              <a:t>万亿次加减法指令</a:t>
            </a:r>
            <a:r>
              <a:rPr lang="en-US" altLang="zh-CN" smtClean="0">
                <a:latin typeface="楷体_GB2312" pitchFamily="1" charset="-122"/>
                <a:ea typeface="楷体_GB2312" pitchFamily="1" charset="-122"/>
              </a:rPr>
              <a:t>/</a:t>
            </a:r>
            <a:r>
              <a:rPr lang="zh-CN" altLang="en-US" smtClean="0">
                <a:latin typeface="楷体_GB2312" pitchFamily="1" charset="-122"/>
                <a:ea typeface="楷体_GB2312" pitchFamily="1" charset="-122"/>
              </a:rPr>
              <a:t>秒。</a:t>
            </a:r>
          </a:p>
          <a:p>
            <a:endParaRPr lang="zh-CN" altLang="en-US" smtClean="0">
              <a:latin typeface="楷体_GB2312" pitchFamily="1" charset="-122"/>
              <a:ea typeface="楷体_GB2312" pitchFamily="1" charset="-122"/>
            </a:endParaRPr>
          </a:p>
          <a:p>
            <a:pPr algn="just"/>
            <a:r>
              <a:rPr lang="zh-CN" altLang="en-US" smtClean="0">
                <a:latin typeface="楷体_GB2312" pitchFamily="1" charset="-122"/>
                <a:ea typeface="楷体_GB2312" pitchFamily="1" charset="-122"/>
              </a:rPr>
              <a:t>主频：是指</a:t>
            </a:r>
            <a:r>
              <a:rPr lang="en-US" altLang="zh-CN" smtClean="0">
                <a:latin typeface="楷体_GB2312" pitchFamily="1" charset="-122"/>
                <a:ea typeface="楷体_GB2312" pitchFamily="1" charset="-122"/>
              </a:rPr>
              <a:t>CPU</a:t>
            </a:r>
            <a:r>
              <a:rPr lang="zh-CN" altLang="en-US" smtClean="0">
                <a:latin typeface="楷体_GB2312" pitchFamily="1" charset="-122"/>
                <a:ea typeface="楷体_GB2312" pitchFamily="1" charset="-122"/>
              </a:rPr>
              <a:t>的时钟频率，即</a:t>
            </a:r>
            <a:r>
              <a:rPr lang="en-US" altLang="zh-CN" smtClean="0">
                <a:latin typeface="楷体_GB2312" pitchFamily="1" charset="-122"/>
                <a:ea typeface="楷体_GB2312" pitchFamily="1" charset="-122"/>
              </a:rPr>
              <a:t>CPU</a:t>
            </a:r>
            <a:r>
              <a:rPr lang="zh-CN" altLang="en-US" smtClean="0">
                <a:latin typeface="楷体_GB2312" pitchFamily="1" charset="-122"/>
                <a:ea typeface="楷体_GB2312" pitchFamily="1" charset="-122"/>
              </a:rPr>
              <a:t>在单位时间（秒）内平均</a:t>
            </a:r>
            <a:r>
              <a:rPr lang="zh-CN" altLang="en-US" smtClean="0">
                <a:latin typeface="宋体" panose="02010600030101010101" pitchFamily="2" charset="-122"/>
                <a:ea typeface="楷体_GB2312" pitchFamily="1" charset="-122"/>
              </a:rPr>
              <a:t>“</a:t>
            </a:r>
            <a:r>
              <a:rPr lang="zh-CN" altLang="en-US" smtClean="0">
                <a:latin typeface="楷体_GB2312" pitchFamily="1" charset="-122"/>
                <a:ea typeface="楷体_GB2312" pitchFamily="1" charset="-122"/>
              </a:rPr>
              <a:t>操作</a:t>
            </a:r>
            <a:r>
              <a:rPr lang="zh-CN" altLang="en-US" smtClean="0">
                <a:latin typeface="宋体" panose="02010600030101010101" pitchFamily="2" charset="-122"/>
                <a:ea typeface="楷体_GB2312" pitchFamily="1" charset="-122"/>
              </a:rPr>
              <a:t>”</a:t>
            </a:r>
            <a:r>
              <a:rPr lang="zh-CN" altLang="en-US" smtClean="0">
                <a:latin typeface="楷体_GB2312" pitchFamily="1" charset="-122"/>
                <a:ea typeface="楷体_GB2312" pitchFamily="1" charset="-122"/>
              </a:rPr>
              <a:t>的次数。</a:t>
            </a:r>
          </a:p>
          <a:p>
            <a:pPr algn="just"/>
            <a:r>
              <a:rPr lang="zh-CN" altLang="en-US" smtClean="0">
                <a:latin typeface="楷体_GB2312" pitchFamily="1" charset="-122"/>
                <a:ea typeface="楷体_GB2312" pitchFamily="1" charset="-122"/>
              </a:rPr>
              <a:t>      例如，</a:t>
            </a:r>
            <a:r>
              <a:rPr lang="en-US" altLang="zh-CN" smtClean="0">
                <a:ea typeface="楷体_GB2312" pitchFamily="1" charset="-122"/>
              </a:rPr>
              <a:t>Pentium Ⅲ</a:t>
            </a:r>
            <a:r>
              <a:rPr lang="zh-CN" altLang="en-US" smtClean="0">
                <a:latin typeface="楷体_GB2312" pitchFamily="1" charset="-122"/>
                <a:ea typeface="楷体_GB2312" pitchFamily="1" charset="-122"/>
              </a:rPr>
              <a:t>的主频有</a:t>
            </a:r>
            <a:r>
              <a:rPr lang="en-US" altLang="zh-CN" smtClean="0">
                <a:latin typeface="楷体_GB2312" pitchFamily="1" charset="-122"/>
                <a:ea typeface="楷体_GB2312" pitchFamily="1" charset="-122"/>
              </a:rPr>
              <a:t>500</a:t>
            </a:r>
            <a:r>
              <a:rPr lang="zh-CN" altLang="en-US" smtClean="0">
                <a:latin typeface="楷体_GB2312" pitchFamily="1" charset="-122"/>
                <a:ea typeface="楷体_GB2312" pitchFamily="1" charset="-122"/>
              </a:rPr>
              <a:t>、</a:t>
            </a:r>
            <a:r>
              <a:rPr lang="en-US" altLang="zh-CN" smtClean="0">
                <a:latin typeface="楷体_GB2312" pitchFamily="1" charset="-122"/>
                <a:ea typeface="楷体_GB2312" pitchFamily="1" charset="-122"/>
              </a:rPr>
              <a:t>733</a:t>
            </a:r>
            <a:r>
              <a:rPr lang="zh-CN" altLang="en-US" smtClean="0">
                <a:latin typeface="楷体_GB2312" pitchFamily="1" charset="-122"/>
                <a:ea typeface="楷体_GB2312" pitchFamily="1" charset="-122"/>
              </a:rPr>
              <a:t>，赛扬</a:t>
            </a:r>
            <a:r>
              <a:rPr lang="en-US" altLang="zh-CN" smtClean="0">
                <a:latin typeface="楷体_GB2312" pitchFamily="1" charset="-122"/>
                <a:ea typeface="楷体_GB2312" pitchFamily="1" charset="-122"/>
              </a:rPr>
              <a:t>400A</a:t>
            </a:r>
            <a:r>
              <a:rPr lang="zh-CN" altLang="en-US" smtClean="0">
                <a:latin typeface="楷体_GB2312" pitchFamily="1" charset="-122"/>
                <a:ea typeface="楷体_GB2312" pitchFamily="1" charset="-122"/>
              </a:rPr>
              <a:t>等。主频的单位是兆赫兹</a:t>
            </a:r>
            <a:r>
              <a:rPr lang="en-US" altLang="zh-CN" smtClean="0">
                <a:latin typeface="楷体_GB2312" pitchFamily="1" charset="-122"/>
                <a:ea typeface="楷体_GB2312" pitchFamily="1" charset="-122"/>
              </a:rPr>
              <a:t>(MHz)</a:t>
            </a:r>
            <a:r>
              <a:rPr lang="zh-CN" altLang="en-US" smtClean="0">
                <a:latin typeface="楷体_GB2312" pitchFamily="1" charset="-122"/>
                <a:ea typeface="楷体_GB2312" pitchFamily="1" charset="-122"/>
              </a:rPr>
              <a:t>。目前微型计算机的主频都在</a:t>
            </a:r>
            <a:r>
              <a:rPr lang="en-US" altLang="zh-CN" smtClean="0">
                <a:latin typeface="楷体_GB2312" pitchFamily="1" charset="-122"/>
                <a:ea typeface="楷体_GB2312" pitchFamily="1" charset="-122"/>
              </a:rPr>
              <a:t>800MHz</a:t>
            </a:r>
            <a:r>
              <a:rPr lang="zh-CN" altLang="en-US" smtClean="0">
                <a:latin typeface="楷体_GB2312" pitchFamily="1" charset="-122"/>
                <a:ea typeface="楷体_GB2312" pitchFamily="1" charset="-122"/>
              </a:rPr>
              <a:t>～</a:t>
            </a:r>
            <a:r>
              <a:rPr lang="en-US" altLang="zh-CN" smtClean="0">
                <a:latin typeface="楷体_GB2312" pitchFamily="1" charset="-122"/>
                <a:ea typeface="楷体_GB2312" pitchFamily="1" charset="-122"/>
              </a:rPr>
              <a:t>1GHz</a:t>
            </a:r>
            <a:r>
              <a:rPr lang="zh-CN" altLang="en-US" smtClean="0">
                <a:latin typeface="楷体_GB2312" pitchFamily="1" charset="-122"/>
                <a:ea typeface="楷体_GB2312" pitchFamily="1" charset="-122"/>
              </a:rPr>
              <a:t>以上。提高</a:t>
            </a:r>
            <a:r>
              <a:rPr lang="en-US" altLang="zh-CN" smtClean="0">
                <a:latin typeface="楷体_GB2312" pitchFamily="1" charset="-122"/>
                <a:ea typeface="楷体_GB2312" pitchFamily="1" charset="-122"/>
              </a:rPr>
              <a:t>CPU</a:t>
            </a:r>
            <a:r>
              <a:rPr lang="zh-CN" altLang="en-US" smtClean="0">
                <a:latin typeface="楷体_GB2312" pitchFamily="1" charset="-122"/>
                <a:ea typeface="楷体_GB2312" pitchFamily="1" charset="-122"/>
              </a:rPr>
              <a:t>的主频也是提高计算机性能的有效手段。</a:t>
            </a:r>
            <a:endParaRPr lang="zh-CN" altLang="en-US" smtClean="0"/>
          </a:p>
        </p:txBody>
      </p:sp>
      <p:sp>
        <p:nvSpPr>
          <p:cNvPr id="152580" name="灯片编号占位符 3"/>
          <p:cNvSpPr txBox="1">
            <a:spLocks noGrp="1" noChangeArrowheads="1"/>
          </p:cNvSpPr>
          <p:nvPr/>
        </p:nvSpPr>
        <p:spPr bwMode="auto">
          <a:xfrm>
            <a:off x="3862388" y="9445625"/>
            <a:ext cx="2952750" cy="49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lgn="r" eaLnBrk="1" hangingPunct="1">
              <a:spcBef>
                <a:spcPct val="0"/>
              </a:spcBef>
              <a:buFontTx/>
              <a:buNone/>
            </a:pPr>
            <a:fld id="{B9C06225-BB61-445E-9ABE-55E7754F476F}" type="slidenum">
              <a:rPr lang="zh-CN" altLang="en-US" b="0"/>
              <a:pPr algn="r" eaLnBrk="1" hangingPunct="1">
                <a:spcBef>
                  <a:spcPct val="0"/>
                </a:spcBef>
                <a:buFontTx/>
                <a:buNone/>
              </a:pPr>
              <a:t>1</a:t>
            </a:fld>
            <a:endParaRPr lang="en-US" altLang="zh-CN" b="0"/>
          </a:p>
        </p:txBody>
      </p:sp>
    </p:spTree>
    <p:extLst>
      <p:ext uri="{BB962C8B-B14F-4D97-AF65-F5344CB8AC3E}">
        <p14:creationId xmlns:p14="http://schemas.microsoft.com/office/powerpoint/2010/main" val="1529290895"/>
      </p:ext>
    </p:extLst>
  </p:cSld>
  <p:clrMapOvr>
    <a:overrideClrMapping bg1="lt1" tx1="dk1" bg2="lt2" tx2="dk2" accent1="accent1" accent2="accent2" accent3="accent3" accent4="accent4" accent5="accent5" accent6="accent6" hlink="hlink" folHlink="folHlink"/>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9218" name="Rectangle 7"/>
          <p:cNvSpPr txBox="1">
            <a:spLocks noGrp="1" noChangeArrowheads="1"/>
          </p:cNvSpPr>
          <p:nvPr/>
        </p:nvSpPr>
        <p:spPr bwMode="auto">
          <a:xfrm>
            <a:off x="3862388" y="9445625"/>
            <a:ext cx="2952750" cy="49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652E9B03-322C-4A3C-8894-DE4F40E18378}" type="slidenum">
              <a:rPr kumimoji="0"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a:t>
            </a:fld>
            <a:endParaRPr kumimoji="0"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9219" name="Rectangle 2"/>
          <p:cNvSpPr>
            <a:spLocks noGrp="1" noRot="1" noChangeAspect="1" noChangeArrowheads="1" noTextEdit="1"/>
          </p:cNvSpPr>
          <p:nvPr>
            <p:ph type="sldImg"/>
          </p:nvPr>
        </p:nvSpPr>
        <p:spPr>
          <a:xfrm>
            <a:off x="1371600" y="1143000"/>
            <a:ext cx="4114800" cy="3086100"/>
          </a:xfrm>
        </p:spPr>
      </p:sp>
      <p:sp>
        <p:nvSpPr>
          <p:cNvPr id="9220" name="Rectangle 3"/>
          <p:cNvSpPr>
            <a:spLocks noGrp="1" noChangeArrowheads="1"/>
          </p:cNvSpPr>
          <p:nvPr>
            <p:ph type="body" idx="1"/>
          </p:nvPr>
        </p:nvSpPr>
        <p:spPr>
          <a:noFill/>
        </p:spPr>
        <p:txBody>
          <a:bodyPr anchor="t"/>
          <a:lstStyle/>
          <a:p>
            <a:pPr eaLnBrk="1" hangingPunct="1"/>
            <a:r>
              <a:rPr lang="zh-CN" altLang="en-US" smtClean="0"/>
              <a:t>系统总线分成：数据总线、地址总线和控制总线三种，其中数据总线用来在输入输出设备和存储器、存储器和</a:t>
            </a:r>
            <a:r>
              <a:rPr lang="en-US" altLang="zh-CN" smtClean="0"/>
              <a:t>CPU</a:t>
            </a:r>
            <a:r>
              <a:rPr lang="zh-CN" altLang="en-US" smtClean="0"/>
              <a:t>之间传送数据；控制总线用来传送</a:t>
            </a:r>
            <a:r>
              <a:rPr lang="en-US" altLang="zh-CN" smtClean="0"/>
              <a:t>CPU</a:t>
            </a:r>
            <a:r>
              <a:rPr lang="zh-CN" altLang="en-US" smtClean="0"/>
              <a:t>向存储器、输入输出设备发出的控制信号；地址总线用来向存储器或者输入输出设备传送待输入输出的数据的地址。</a:t>
            </a:r>
          </a:p>
        </p:txBody>
      </p:sp>
    </p:spTree>
    <p:extLst>
      <p:ext uri="{BB962C8B-B14F-4D97-AF65-F5344CB8AC3E}">
        <p14:creationId xmlns:p14="http://schemas.microsoft.com/office/powerpoint/2010/main" val="1833973889"/>
      </p:ext>
    </p:extLst>
  </p:cSld>
  <p:clrMapOvr>
    <a:overrideClrMapping bg1="lt1" tx1="dk1" bg2="lt2" tx2="dk2" accent1="accent1" accent2="accent2" accent3="accent3" accent4="accent4" accent5="accent5" accent6="accent6" hlink="hlink" folHlink="folHlink"/>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21506" name="幻灯片图像占位符 1"/>
          <p:cNvSpPr>
            <a:spLocks noGrp="1" noRot="1" noChangeAspect="1" noTextEdit="1"/>
          </p:cNvSpPr>
          <p:nvPr>
            <p:ph type="sldImg"/>
          </p:nvPr>
        </p:nvSpPr>
        <p:spPr>
          <a:xfrm>
            <a:off x="1371600" y="1143000"/>
            <a:ext cx="4114800" cy="3086100"/>
          </a:xfrm>
        </p:spPr>
      </p:sp>
      <p:sp>
        <p:nvSpPr>
          <p:cNvPr id="21507" name="备注占位符 2"/>
          <p:cNvSpPr>
            <a:spLocks noGrp="1"/>
          </p:cNvSpPr>
          <p:nvPr>
            <p:ph type="body" idx="1"/>
          </p:nvPr>
        </p:nvSpPr>
        <p:spPr>
          <a:noFill/>
        </p:spPr>
        <p:txBody>
          <a:bodyPr anchor="t"/>
          <a:lstStyle/>
          <a:p>
            <a:r>
              <a:rPr lang="zh-CN" altLang="en-US" smtClean="0"/>
              <a:t>打开电源启动机器几乎是电脑爱好者每天必做的事情，面对屏幕上出现的一幅幅启动画面，我们一点儿也不会感到陌生，但是，计算机在显示这些启动画面时都做了些什么工作呢？相信有的朋友还不是很清楚，本文就来介绍一下从打开电源到出现</a:t>
            </a:r>
            <a:r>
              <a:rPr lang="en-US" altLang="zh-CN" smtClean="0"/>
              <a:t>Windows</a:t>
            </a:r>
            <a:r>
              <a:rPr lang="zh-CN" altLang="en-US" smtClean="0"/>
              <a:t>的蓝天白云时，计算机到底都干了些什么事情。 </a:t>
            </a:r>
            <a:br>
              <a:rPr lang="zh-CN" altLang="en-US" smtClean="0"/>
            </a:br>
            <a:r>
              <a:rPr lang="zh-CN" altLang="en-US" smtClean="0"/>
              <a:t/>
            </a:r>
            <a:br>
              <a:rPr lang="zh-CN" altLang="en-US" smtClean="0"/>
            </a:br>
            <a:r>
              <a:rPr lang="zh-CN" altLang="en-US" smtClean="0"/>
              <a:t>　　首先让我们来了解一些基本概念。第一个是大家非常熟悉的</a:t>
            </a:r>
            <a:r>
              <a:rPr lang="en-US" altLang="zh-CN" smtClean="0"/>
              <a:t>BIOS</a:t>
            </a:r>
            <a:r>
              <a:rPr lang="zh-CN" altLang="en-US" smtClean="0"/>
              <a:t>（基本输入输出系统），</a:t>
            </a:r>
            <a:r>
              <a:rPr lang="en-US" altLang="zh-CN" smtClean="0"/>
              <a:t>BIOS</a:t>
            </a:r>
            <a:r>
              <a:rPr lang="zh-CN" altLang="en-US" smtClean="0"/>
              <a:t>是直接与硬件打交道的底层代码，它为操作系统提供了控制硬件设备的基本功能。</a:t>
            </a:r>
            <a:r>
              <a:rPr lang="en-US" altLang="zh-CN" smtClean="0"/>
              <a:t>BIOS</a:t>
            </a:r>
            <a:r>
              <a:rPr lang="zh-CN" altLang="en-US" smtClean="0"/>
              <a:t>包括有系统</a:t>
            </a:r>
            <a:r>
              <a:rPr lang="en-US" altLang="zh-CN" smtClean="0"/>
              <a:t>BIOS</a:t>
            </a:r>
            <a:r>
              <a:rPr lang="zh-CN" altLang="en-US" smtClean="0"/>
              <a:t>（即常说的主板</a:t>
            </a:r>
            <a:r>
              <a:rPr lang="en-US" altLang="zh-CN" smtClean="0"/>
              <a:t>BIOS</a:t>
            </a:r>
            <a:r>
              <a:rPr lang="zh-CN" altLang="en-US" smtClean="0"/>
              <a:t>）、显卡</a:t>
            </a:r>
            <a:r>
              <a:rPr lang="en-US" altLang="zh-CN" smtClean="0"/>
              <a:t>BIOS</a:t>
            </a:r>
            <a:r>
              <a:rPr lang="zh-CN" altLang="en-US" smtClean="0"/>
              <a:t>和其它设备（例如</a:t>
            </a:r>
            <a:r>
              <a:rPr lang="en-US" altLang="zh-CN" smtClean="0"/>
              <a:t>IDE</a:t>
            </a:r>
            <a:r>
              <a:rPr lang="zh-CN" altLang="en-US" smtClean="0"/>
              <a:t>控制器、</a:t>
            </a:r>
            <a:r>
              <a:rPr lang="en-US" altLang="zh-CN" smtClean="0"/>
              <a:t>SCSI</a:t>
            </a:r>
            <a:r>
              <a:rPr lang="zh-CN" altLang="en-US" smtClean="0"/>
              <a:t>卡或网卡等）的</a:t>
            </a:r>
            <a:r>
              <a:rPr lang="en-US" altLang="zh-CN" smtClean="0"/>
              <a:t>BIOS</a:t>
            </a:r>
            <a:r>
              <a:rPr lang="zh-CN" altLang="en-US" smtClean="0"/>
              <a:t>，其中系统</a:t>
            </a:r>
            <a:r>
              <a:rPr lang="en-US" altLang="zh-CN" smtClean="0"/>
              <a:t>BIOS</a:t>
            </a:r>
            <a:r>
              <a:rPr lang="zh-CN" altLang="en-US" smtClean="0"/>
              <a:t>是本文要讨论的主角，因为计算机的启动过程正是在它的控制下进行的。</a:t>
            </a:r>
            <a:r>
              <a:rPr lang="en-US" altLang="zh-CN" smtClean="0"/>
              <a:t>BIOS</a:t>
            </a:r>
            <a:r>
              <a:rPr lang="zh-CN" altLang="en-US" smtClean="0"/>
              <a:t>一般被存放在</a:t>
            </a:r>
            <a:r>
              <a:rPr lang="en-US" altLang="zh-CN" smtClean="0"/>
              <a:t>ROM(</a:t>
            </a:r>
            <a:r>
              <a:rPr lang="zh-CN" altLang="en-US" smtClean="0"/>
              <a:t>只读存储芯片</a:t>
            </a:r>
            <a:r>
              <a:rPr lang="en-US" altLang="zh-CN" smtClean="0"/>
              <a:t>)</a:t>
            </a:r>
            <a:r>
              <a:rPr lang="zh-CN" altLang="en-US" smtClean="0"/>
              <a:t>之中，即使在关机或掉电以后，这些代码也不会消失。 </a:t>
            </a:r>
            <a:br>
              <a:rPr lang="zh-CN" altLang="en-US" smtClean="0"/>
            </a:br>
            <a:r>
              <a:rPr lang="zh-CN" altLang="en-US" smtClean="0"/>
              <a:t/>
            </a:r>
            <a:br>
              <a:rPr lang="zh-CN" altLang="en-US" smtClean="0"/>
            </a:br>
            <a:r>
              <a:rPr lang="zh-CN" altLang="en-US" smtClean="0"/>
              <a:t>　　第二个基本概念是内存的地址，我们的机器中一般安装有</a:t>
            </a:r>
            <a:r>
              <a:rPr lang="en-US" altLang="zh-CN" smtClean="0"/>
              <a:t>32MB</a:t>
            </a:r>
            <a:r>
              <a:rPr lang="zh-CN" altLang="en-US" smtClean="0"/>
              <a:t>、</a:t>
            </a:r>
            <a:r>
              <a:rPr lang="en-US" altLang="zh-CN" smtClean="0"/>
              <a:t>64MB</a:t>
            </a:r>
            <a:r>
              <a:rPr lang="zh-CN" altLang="en-US" smtClean="0"/>
              <a:t>或</a:t>
            </a:r>
            <a:r>
              <a:rPr lang="en-US" altLang="zh-CN" smtClean="0"/>
              <a:t>128MB</a:t>
            </a:r>
            <a:r>
              <a:rPr lang="zh-CN" altLang="en-US" smtClean="0"/>
              <a:t>内存，这些内存的每一个字节都被赋予了一个地址，以便</a:t>
            </a:r>
            <a:r>
              <a:rPr lang="en-US" altLang="zh-CN" smtClean="0"/>
              <a:t>CPU</a:t>
            </a:r>
            <a:r>
              <a:rPr lang="zh-CN" altLang="en-US" smtClean="0"/>
              <a:t>访问内存。</a:t>
            </a:r>
            <a:r>
              <a:rPr lang="en-US" altLang="zh-CN" smtClean="0"/>
              <a:t>32MB</a:t>
            </a:r>
            <a:r>
              <a:rPr lang="zh-CN" altLang="en-US" smtClean="0"/>
              <a:t>的地址范围用十六进制数表示就是</a:t>
            </a:r>
            <a:r>
              <a:rPr lang="en-US" altLang="zh-CN" smtClean="0"/>
              <a:t>0</a:t>
            </a:r>
            <a:r>
              <a:rPr lang="zh-CN" altLang="en-US" smtClean="0"/>
              <a:t>～</a:t>
            </a:r>
            <a:r>
              <a:rPr lang="en-US" altLang="zh-CN" smtClean="0"/>
              <a:t>1FFFFFFH</a:t>
            </a:r>
            <a:r>
              <a:rPr lang="zh-CN" altLang="en-US" smtClean="0"/>
              <a:t>，其中</a:t>
            </a:r>
            <a:r>
              <a:rPr lang="en-US" altLang="zh-CN" smtClean="0"/>
              <a:t>0</a:t>
            </a:r>
            <a:r>
              <a:rPr lang="zh-CN" altLang="en-US" smtClean="0"/>
              <a:t>～</a:t>
            </a:r>
            <a:r>
              <a:rPr lang="en-US" altLang="zh-CN" smtClean="0"/>
              <a:t>FFFFFH</a:t>
            </a:r>
            <a:r>
              <a:rPr lang="zh-CN" altLang="en-US" smtClean="0"/>
              <a:t>的低端</a:t>
            </a:r>
            <a:r>
              <a:rPr lang="en-US" altLang="zh-CN" smtClean="0"/>
              <a:t>1MB</a:t>
            </a:r>
            <a:r>
              <a:rPr lang="zh-CN" altLang="en-US" smtClean="0"/>
              <a:t>内存非常特殊，因为最初的</a:t>
            </a:r>
            <a:r>
              <a:rPr lang="en-US" altLang="zh-CN" smtClean="0"/>
              <a:t>8086</a:t>
            </a:r>
            <a:r>
              <a:rPr lang="zh-CN" altLang="en-US" smtClean="0"/>
              <a:t>处理器能够访问的内存最大只有</a:t>
            </a:r>
            <a:r>
              <a:rPr lang="en-US" altLang="zh-CN" smtClean="0"/>
              <a:t>1MB</a:t>
            </a:r>
            <a:r>
              <a:rPr lang="zh-CN" altLang="en-US" smtClean="0"/>
              <a:t>，这</a:t>
            </a:r>
            <a:r>
              <a:rPr lang="en-US" altLang="zh-CN" smtClean="0"/>
              <a:t>1MB</a:t>
            </a:r>
            <a:r>
              <a:rPr lang="zh-CN" altLang="en-US" smtClean="0"/>
              <a:t>的低端</a:t>
            </a:r>
            <a:r>
              <a:rPr lang="en-US" altLang="zh-CN" smtClean="0"/>
              <a:t>640KB</a:t>
            </a:r>
            <a:r>
              <a:rPr lang="zh-CN" altLang="en-US" smtClean="0"/>
              <a:t>被称为基本内存，而</a:t>
            </a:r>
            <a:r>
              <a:rPr lang="en-US" altLang="zh-CN" smtClean="0"/>
              <a:t>A0000H</a:t>
            </a:r>
            <a:r>
              <a:rPr lang="zh-CN" altLang="en-US" smtClean="0"/>
              <a:t>～</a:t>
            </a:r>
            <a:r>
              <a:rPr lang="en-US" altLang="zh-CN" smtClean="0"/>
              <a:t>BFFFFH</a:t>
            </a:r>
            <a:r>
              <a:rPr lang="zh-CN" altLang="en-US" smtClean="0"/>
              <a:t>要保留给显示卡的显存使用，</a:t>
            </a:r>
            <a:r>
              <a:rPr lang="en-US" altLang="zh-CN" smtClean="0"/>
              <a:t>C0000H</a:t>
            </a:r>
            <a:r>
              <a:rPr lang="zh-CN" altLang="en-US" smtClean="0"/>
              <a:t>～</a:t>
            </a:r>
            <a:r>
              <a:rPr lang="en-US" altLang="zh-CN" smtClean="0"/>
              <a:t>FFFFFH</a:t>
            </a:r>
            <a:r>
              <a:rPr lang="zh-CN" altLang="en-US" smtClean="0"/>
              <a:t>则被保留给</a:t>
            </a:r>
            <a:r>
              <a:rPr lang="en-US" altLang="zh-CN" smtClean="0"/>
              <a:t>BIOS</a:t>
            </a:r>
            <a:r>
              <a:rPr lang="zh-CN" altLang="en-US" smtClean="0"/>
              <a:t>使用，其中系统</a:t>
            </a:r>
            <a:r>
              <a:rPr lang="en-US" altLang="zh-CN" smtClean="0"/>
              <a:t>BIOS</a:t>
            </a:r>
            <a:r>
              <a:rPr lang="zh-CN" altLang="en-US" smtClean="0"/>
              <a:t>一般占用了最后的</a:t>
            </a:r>
            <a:r>
              <a:rPr lang="en-US" altLang="zh-CN" smtClean="0"/>
              <a:t>64KB</a:t>
            </a:r>
            <a:r>
              <a:rPr lang="zh-CN" altLang="en-US" smtClean="0"/>
              <a:t>或更多一点的空间，显卡</a:t>
            </a:r>
            <a:r>
              <a:rPr lang="en-US" altLang="zh-CN" smtClean="0"/>
              <a:t>BIOS</a:t>
            </a:r>
            <a:r>
              <a:rPr lang="zh-CN" altLang="en-US" smtClean="0"/>
              <a:t>一般在</a:t>
            </a:r>
            <a:r>
              <a:rPr lang="en-US" altLang="zh-CN" smtClean="0"/>
              <a:t>C0000H</a:t>
            </a:r>
            <a:r>
              <a:rPr lang="zh-CN" altLang="en-US" smtClean="0"/>
              <a:t>～</a:t>
            </a:r>
            <a:r>
              <a:rPr lang="en-US" altLang="zh-CN" smtClean="0"/>
              <a:t>C7FFFH</a:t>
            </a:r>
            <a:r>
              <a:rPr lang="zh-CN" altLang="en-US" smtClean="0"/>
              <a:t>处，</a:t>
            </a:r>
            <a:r>
              <a:rPr lang="en-US" altLang="zh-CN" smtClean="0"/>
              <a:t>IDE</a:t>
            </a:r>
            <a:r>
              <a:rPr lang="zh-CN" altLang="en-US" smtClean="0"/>
              <a:t>控制器的</a:t>
            </a:r>
            <a:r>
              <a:rPr lang="en-US" altLang="zh-CN" smtClean="0"/>
              <a:t>BIOS</a:t>
            </a:r>
            <a:r>
              <a:rPr lang="zh-CN" altLang="en-US" smtClean="0"/>
              <a:t>在</a:t>
            </a:r>
            <a:r>
              <a:rPr lang="en-US" altLang="zh-CN" smtClean="0"/>
              <a:t>C8000H</a:t>
            </a:r>
            <a:r>
              <a:rPr lang="zh-CN" altLang="en-US" smtClean="0"/>
              <a:t>～</a:t>
            </a:r>
            <a:r>
              <a:rPr lang="en-US" altLang="zh-CN" smtClean="0"/>
              <a:t>CBFFFH</a:t>
            </a:r>
            <a:r>
              <a:rPr lang="zh-CN" altLang="en-US" smtClean="0"/>
              <a:t>处。 </a:t>
            </a:r>
            <a:br>
              <a:rPr lang="zh-CN" altLang="en-US" smtClean="0"/>
            </a:br>
            <a:r>
              <a:rPr lang="zh-CN" altLang="en-US" smtClean="0"/>
              <a:t/>
            </a:r>
            <a:br>
              <a:rPr lang="zh-CN" altLang="en-US" smtClean="0"/>
            </a:br>
            <a:r>
              <a:rPr lang="zh-CN" altLang="en-US" smtClean="0"/>
              <a:t>　　第一步： 当我们按下电源开关时，电源就开始向主板和其它设备供电，此时电压还不太稳定，主板上的控制芯片组会向</a:t>
            </a:r>
            <a:r>
              <a:rPr lang="en-US" altLang="zh-CN" smtClean="0"/>
              <a:t>CPU</a:t>
            </a:r>
            <a:r>
              <a:rPr lang="zh-CN" altLang="en-US" smtClean="0"/>
              <a:t>发出并保持一个</a:t>
            </a:r>
            <a:r>
              <a:rPr lang="en-US" altLang="zh-CN" smtClean="0"/>
              <a:t>RESET</a:t>
            </a:r>
            <a:r>
              <a:rPr lang="zh-CN" altLang="en-US" smtClean="0"/>
              <a:t>（重置）信号，让</a:t>
            </a:r>
            <a:r>
              <a:rPr lang="en-US" altLang="zh-CN" smtClean="0"/>
              <a:t>CPU</a:t>
            </a:r>
            <a:r>
              <a:rPr lang="zh-CN" altLang="en-US" smtClean="0"/>
              <a:t>内部自动恢复到初始状态，但</a:t>
            </a:r>
            <a:r>
              <a:rPr lang="en-US" altLang="zh-CN" smtClean="0"/>
              <a:t>CPU</a:t>
            </a:r>
            <a:r>
              <a:rPr lang="zh-CN" altLang="en-US" smtClean="0"/>
              <a:t>在此刻不会马上执行指令。当芯片组检测到电源已经开始稳定供电了（当然从不稳定到稳定的过程只是一瞬间的事情），它便撤去</a:t>
            </a:r>
            <a:r>
              <a:rPr lang="en-US" altLang="zh-CN" smtClean="0"/>
              <a:t>RESET</a:t>
            </a:r>
            <a:r>
              <a:rPr lang="zh-CN" altLang="en-US" smtClean="0"/>
              <a:t>信号（如果是手工按下计算机面板上的</a:t>
            </a:r>
            <a:r>
              <a:rPr lang="en-US" altLang="zh-CN" smtClean="0"/>
              <a:t>Reset</a:t>
            </a:r>
            <a:r>
              <a:rPr lang="zh-CN" altLang="en-US" smtClean="0"/>
              <a:t>按钮来重启机器，那么松开该按钮时芯片组就会撤去</a:t>
            </a:r>
            <a:r>
              <a:rPr lang="en-US" altLang="zh-CN" smtClean="0"/>
              <a:t>RESET</a:t>
            </a:r>
            <a:r>
              <a:rPr lang="zh-CN" altLang="en-US" smtClean="0"/>
              <a:t>信号），</a:t>
            </a:r>
            <a:r>
              <a:rPr lang="en-US" altLang="zh-CN" smtClean="0"/>
              <a:t>CPU</a:t>
            </a:r>
            <a:r>
              <a:rPr lang="zh-CN" altLang="en-US" smtClean="0"/>
              <a:t>马上就从地址</a:t>
            </a:r>
            <a:r>
              <a:rPr lang="en-US" altLang="zh-CN" smtClean="0"/>
              <a:t>FFFF0H</a:t>
            </a:r>
            <a:r>
              <a:rPr lang="zh-CN" altLang="en-US" smtClean="0"/>
              <a:t>处开始执行指令，从前面的介绍可知，这个地址实际上在系统</a:t>
            </a:r>
            <a:r>
              <a:rPr lang="en-US" altLang="zh-CN" smtClean="0"/>
              <a:t>BIOS</a:t>
            </a:r>
            <a:r>
              <a:rPr lang="zh-CN" altLang="en-US" smtClean="0"/>
              <a:t>的地址范围内，无论是</a:t>
            </a:r>
            <a:r>
              <a:rPr lang="en-US" altLang="zh-CN" smtClean="0"/>
              <a:t>Award BIOS</a:t>
            </a:r>
            <a:r>
              <a:rPr lang="zh-CN" altLang="en-US" smtClean="0"/>
              <a:t>还是</a:t>
            </a:r>
            <a:r>
              <a:rPr lang="en-US" altLang="zh-CN" smtClean="0"/>
              <a:t>AMI BIOS</a:t>
            </a:r>
            <a:r>
              <a:rPr lang="zh-CN" altLang="en-US" smtClean="0"/>
              <a:t>，放在这里的只是一条跳转指令，跳到系统</a:t>
            </a:r>
            <a:r>
              <a:rPr lang="en-US" altLang="zh-CN" smtClean="0"/>
              <a:t>BIOS</a:t>
            </a:r>
            <a:r>
              <a:rPr lang="zh-CN" altLang="en-US" smtClean="0"/>
              <a:t>中真正的启动代码处。 </a:t>
            </a:r>
            <a:br>
              <a:rPr lang="zh-CN" altLang="en-US" smtClean="0"/>
            </a:br>
            <a:r>
              <a:rPr lang="zh-CN" altLang="en-US" smtClean="0"/>
              <a:t/>
            </a:r>
            <a:br>
              <a:rPr lang="zh-CN" altLang="en-US" smtClean="0"/>
            </a:br>
            <a:r>
              <a:rPr lang="zh-CN" altLang="en-US" smtClean="0"/>
              <a:t>　　第二步： 系统</a:t>
            </a:r>
            <a:r>
              <a:rPr lang="en-US" altLang="zh-CN" smtClean="0"/>
              <a:t>BIOS</a:t>
            </a:r>
            <a:r>
              <a:rPr lang="zh-CN" altLang="en-US" smtClean="0"/>
              <a:t>的启动代码首先要做的事情就是进行</a:t>
            </a:r>
            <a:r>
              <a:rPr lang="en-US" altLang="zh-CN" smtClean="0"/>
              <a:t>POST</a:t>
            </a:r>
            <a:r>
              <a:rPr lang="zh-CN" altLang="en-US" smtClean="0"/>
              <a:t>（</a:t>
            </a:r>
            <a:r>
              <a:rPr lang="en-US" altLang="zh-CN" smtClean="0"/>
              <a:t>Power</a:t>
            </a:r>
            <a:r>
              <a:rPr lang="zh-CN" altLang="en-US" smtClean="0"/>
              <a:t>－</a:t>
            </a:r>
            <a:r>
              <a:rPr lang="en-US" altLang="zh-CN" smtClean="0"/>
              <a:t>On Self Test</a:t>
            </a:r>
            <a:r>
              <a:rPr lang="zh-CN" altLang="en-US" smtClean="0"/>
              <a:t>，加电后自检），</a:t>
            </a:r>
            <a:r>
              <a:rPr lang="en-US" altLang="zh-CN" smtClean="0"/>
              <a:t>POST</a:t>
            </a:r>
            <a:r>
              <a:rPr lang="zh-CN" altLang="en-US" smtClean="0"/>
              <a:t>的主要任务是检测系统中一些关键设备是否存在和能否正常工作，例如内存和显卡等设备。由于</a:t>
            </a:r>
            <a:r>
              <a:rPr lang="en-US" altLang="zh-CN" smtClean="0"/>
              <a:t>POST</a:t>
            </a:r>
            <a:r>
              <a:rPr lang="zh-CN" altLang="en-US" smtClean="0"/>
              <a:t>是最早进行的检测过程，此时显卡还没有初始化，如果系统</a:t>
            </a:r>
            <a:r>
              <a:rPr lang="en-US" altLang="zh-CN" smtClean="0"/>
              <a:t>BIOS</a:t>
            </a:r>
            <a:r>
              <a:rPr lang="zh-CN" altLang="en-US" smtClean="0"/>
              <a:t>在进行</a:t>
            </a:r>
            <a:r>
              <a:rPr lang="en-US" altLang="zh-CN" smtClean="0"/>
              <a:t>POST</a:t>
            </a:r>
            <a:r>
              <a:rPr lang="zh-CN" altLang="en-US" smtClean="0"/>
              <a:t>的过程中发现了一些致命错误，例如没有找到内存或者内存有问题（此时只会检查</a:t>
            </a:r>
            <a:r>
              <a:rPr lang="en-US" altLang="zh-CN" smtClean="0"/>
              <a:t>640K</a:t>
            </a:r>
            <a:r>
              <a:rPr lang="zh-CN" altLang="en-US" smtClean="0"/>
              <a:t>常规内存），那么系统</a:t>
            </a:r>
            <a:r>
              <a:rPr lang="en-US" altLang="zh-CN" smtClean="0"/>
              <a:t>BIOS</a:t>
            </a:r>
            <a:r>
              <a:rPr lang="zh-CN" altLang="en-US" smtClean="0"/>
              <a:t>就会直接控制喇叭发声来报告错误，声音的长短和次数代表了错误的类型。在正常情况下，</a:t>
            </a:r>
            <a:r>
              <a:rPr lang="en-US" altLang="zh-CN" smtClean="0"/>
              <a:t>POST</a:t>
            </a:r>
            <a:r>
              <a:rPr lang="zh-CN" altLang="en-US" smtClean="0"/>
              <a:t>过程进行得非常快，我们几乎无法感觉到它的存在，</a:t>
            </a:r>
            <a:r>
              <a:rPr lang="en-US" altLang="zh-CN" smtClean="0"/>
              <a:t>POST</a:t>
            </a:r>
            <a:r>
              <a:rPr lang="zh-CN" altLang="en-US" smtClean="0"/>
              <a:t>结束之后就会调用其它代码来进行更完整的硬件检测。 </a:t>
            </a:r>
            <a:br>
              <a:rPr lang="zh-CN" altLang="en-US" smtClean="0"/>
            </a:br>
            <a:r>
              <a:rPr lang="zh-CN" altLang="en-US" smtClean="0"/>
              <a:t/>
            </a:r>
            <a:br>
              <a:rPr lang="zh-CN" altLang="en-US" smtClean="0"/>
            </a:br>
            <a:r>
              <a:rPr lang="zh-CN" altLang="en-US" smtClean="0"/>
              <a:t>　　第三步： 接下来系统</a:t>
            </a:r>
            <a:r>
              <a:rPr lang="en-US" altLang="zh-CN" smtClean="0"/>
              <a:t>BIOS</a:t>
            </a:r>
            <a:r>
              <a:rPr lang="zh-CN" altLang="en-US" smtClean="0"/>
              <a:t>将查找显卡的</a:t>
            </a:r>
            <a:r>
              <a:rPr lang="en-US" altLang="zh-CN" smtClean="0"/>
              <a:t>BIOS</a:t>
            </a:r>
            <a:r>
              <a:rPr lang="zh-CN" altLang="en-US" smtClean="0"/>
              <a:t>，前面说过，存放显卡</a:t>
            </a:r>
            <a:r>
              <a:rPr lang="en-US" altLang="zh-CN" smtClean="0"/>
              <a:t>BIOS</a:t>
            </a:r>
            <a:r>
              <a:rPr lang="zh-CN" altLang="en-US" smtClean="0"/>
              <a:t>的</a:t>
            </a:r>
            <a:r>
              <a:rPr lang="en-US" altLang="zh-CN" smtClean="0"/>
              <a:t>ROM</a:t>
            </a:r>
            <a:r>
              <a:rPr lang="zh-CN" altLang="en-US" smtClean="0"/>
              <a:t>芯片的起始地址通常设在</a:t>
            </a:r>
            <a:r>
              <a:rPr lang="en-US" altLang="zh-CN" smtClean="0"/>
              <a:t>C0000H</a:t>
            </a:r>
            <a:r>
              <a:rPr lang="zh-CN" altLang="en-US" smtClean="0"/>
              <a:t>处，系统</a:t>
            </a:r>
            <a:r>
              <a:rPr lang="en-US" altLang="zh-CN" smtClean="0"/>
              <a:t>BIOS</a:t>
            </a:r>
            <a:r>
              <a:rPr lang="zh-CN" altLang="en-US" smtClean="0"/>
              <a:t>在这个地方找到显卡</a:t>
            </a:r>
            <a:r>
              <a:rPr lang="en-US" altLang="zh-CN" smtClean="0"/>
              <a:t>BIOS</a:t>
            </a:r>
            <a:r>
              <a:rPr lang="zh-CN" altLang="en-US" smtClean="0"/>
              <a:t>之后就调用它的初始化代码，由显卡</a:t>
            </a:r>
            <a:r>
              <a:rPr lang="en-US" altLang="zh-CN" smtClean="0"/>
              <a:t>BIOS</a:t>
            </a:r>
            <a:r>
              <a:rPr lang="zh-CN" altLang="en-US" smtClean="0"/>
              <a:t>来初始化显卡，此时多数显卡都会在屏幕上显示出一些初始化信息，介绍生产厂商、图形芯片类型等内容，不过这个画面几乎是一闪而过。系统</a:t>
            </a:r>
            <a:r>
              <a:rPr lang="en-US" altLang="zh-CN" smtClean="0"/>
              <a:t>BIOS</a:t>
            </a:r>
            <a:r>
              <a:rPr lang="zh-CN" altLang="en-US" smtClean="0"/>
              <a:t>接着会查找其它设备的</a:t>
            </a:r>
            <a:r>
              <a:rPr lang="en-US" altLang="zh-CN" smtClean="0"/>
              <a:t>BIOS</a:t>
            </a:r>
            <a:r>
              <a:rPr lang="zh-CN" altLang="en-US" smtClean="0"/>
              <a:t>程序，找到之后同样要调用这些</a:t>
            </a:r>
            <a:r>
              <a:rPr lang="en-US" altLang="zh-CN" smtClean="0"/>
              <a:t>BIOS</a:t>
            </a:r>
            <a:r>
              <a:rPr lang="zh-CN" altLang="en-US" smtClean="0"/>
              <a:t>内部的初始化代码来初始化相关的设备。 </a:t>
            </a:r>
            <a:br>
              <a:rPr lang="zh-CN" altLang="en-US" smtClean="0"/>
            </a:br>
            <a:r>
              <a:rPr lang="zh-CN" altLang="en-US" smtClean="0"/>
              <a:t/>
            </a:r>
            <a:br>
              <a:rPr lang="zh-CN" altLang="en-US" smtClean="0"/>
            </a:br>
            <a:r>
              <a:rPr lang="zh-CN" altLang="en-US" smtClean="0"/>
              <a:t>　　第四步： 查找完所有其它设备的</a:t>
            </a:r>
            <a:r>
              <a:rPr lang="en-US" altLang="zh-CN" smtClean="0"/>
              <a:t>BIOS</a:t>
            </a:r>
            <a:r>
              <a:rPr lang="zh-CN" altLang="en-US" smtClean="0"/>
              <a:t>之后，系统</a:t>
            </a:r>
            <a:r>
              <a:rPr lang="en-US" altLang="zh-CN" smtClean="0"/>
              <a:t>BIOS</a:t>
            </a:r>
            <a:r>
              <a:rPr lang="zh-CN" altLang="en-US" smtClean="0"/>
              <a:t>将显示出它自己的启动画面，其中包括有系统</a:t>
            </a:r>
            <a:r>
              <a:rPr lang="en-US" altLang="zh-CN" smtClean="0"/>
              <a:t>BIOS</a:t>
            </a:r>
            <a:r>
              <a:rPr lang="zh-CN" altLang="en-US" smtClean="0"/>
              <a:t>的类型、序列号和版本号等内容。 </a:t>
            </a:r>
            <a:br>
              <a:rPr lang="zh-CN" altLang="en-US" smtClean="0"/>
            </a:br>
            <a:r>
              <a:rPr lang="zh-CN" altLang="en-US" smtClean="0"/>
              <a:t/>
            </a:r>
            <a:br>
              <a:rPr lang="zh-CN" altLang="en-US" smtClean="0"/>
            </a:br>
            <a:r>
              <a:rPr lang="zh-CN" altLang="en-US" smtClean="0"/>
              <a:t>　　第五步： 接着系统</a:t>
            </a:r>
            <a:r>
              <a:rPr lang="en-US" altLang="zh-CN" smtClean="0"/>
              <a:t>BIOS</a:t>
            </a:r>
            <a:r>
              <a:rPr lang="zh-CN" altLang="en-US" smtClean="0"/>
              <a:t>将检测和显示</a:t>
            </a:r>
            <a:r>
              <a:rPr lang="en-US" altLang="zh-CN" smtClean="0"/>
              <a:t>CPU</a:t>
            </a:r>
            <a:r>
              <a:rPr lang="zh-CN" altLang="en-US" smtClean="0"/>
              <a:t>的类型和工作频率，然后开始测试所有的</a:t>
            </a:r>
            <a:r>
              <a:rPr lang="en-US" altLang="zh-CN" smtClean="0"/>
              <a:t>RAM</a:t>
            </a:r>
            <a:r>
              <a:rPr lang="zh-CN" altLang="en-US" smtClean="0"/>
              <a:t>，并同时在屏幕上显示内存测试的进度，我们可以在</a:t>
            </a:r>
            <a:r>
              <a:rPr lang="en-US" altLang="zh-CN" smtClean="0"/>
              <a:t>CMOS</a:t>
            </a:r>
            <a:r>
              <a:rPr lang="zh-CN" altLang="en-US" smtClean="0"/>
              <a:t>设置中自行决定使用简单耗时少或者详细耗时多的测试方式。 </a:t>
            </a:r>
            <a:br>
              <a:rPr lang="zh-CN" altLang="en-US" smtClean="0"/>
            </a:br>
            <a:r>
              <a:rPr lang="zh-CN" altLang="en-US" smtClean="0"/>
              <a:t>第六步： 内存测试通过之后，系统</a:t>
            </a:r>
            <a:r>
              <a:rPr lang="en-US" altLang="zh-CN" smtClean="0"/>
              <a:t>BIOS</a:t>
            </a:r>
            <a:r>
              <a:rPr lang="zh-CN" altLang="en-US" smtClean="0"/>
              <a:t>将开始检测系统中安装的一些标准硬件设备，包括硬盘、</a:t>
            </a:r>
            <a:r>
              <a:rPr lang="en-US" altLang="zh-CN" smtClean="0"/>
              <a:t>CD</a:t>
            </a:r>
            <a:r>
              <a:rPr lang="zh-CN" altLang="en-US" smtClean="0"/>
              <a:t>－</a:t>
            </a:r>
            <a:r>
              <a:rPr lang="en-US" altLang="zh-CN" smtClean="0"/>
              <a:t>ROM</a:t>
            </a:r>
            <a:r>
              <a:rPr lang="zh-CN" altLang="en-US" smtClean="0"/>
              <a:t>、串口、并口、软驱等设备，另外绝大多数较新版本的系统</a:t>
            </a:r>
            <a:r>
              <a:rPr lang="en-US" altLang="zh-CN" smtClean="0"/>
              <a:t>BIOS</a:t>
            </a:r>
            <a:r>
              <a:rPr lang="zh-CN" altLang="en-US" smtClean="0"/>
              <a:t>在这一过程中还要自动检测和设置内存的定时参数、硬盘参数和访问模式等。 </a:t>
            </a:r>
            <a:br>
              <a:rPr lang="zh-CN" altLang="en-US" smtClean="0"/>
            </a:br>
            <a:r>
              <a:rPr lang="zh-CN" altLang="en-US" smtClean="0"/>
              <a:t/>
            </a:r>
            <a:br>
              <a:rPr lang="zh-CN" altLang="en-US" smtClean="0"/>
            </a:br>
            <a:r>
              <a:rPr lang="zh-CN" altLang="en-US" smtClean="0"/>
              <a:t>　　第七步： 标准设备检测完毕后，系统</a:t>
            </a:r>
            <a:r>
              <a:rPr lang="en-US" altLang="zh-CN" smtClean="0"/>
              <a:t>BIOS</a:t>
            </a:r>
            <a:r>
              <a:rPr lang="zh-CN" altLang="en-US" smtClean="0"/>
              <a:t>内部的支持即插即用的代码将开始检测和配置系统中安装的即插即用设备，每找到一个设备之后，系统</a:t>
            </a:r>
            <a:r>
              <a:rPr lang="en-US" altLang="zh-CN" smtClean="0"/>
              <a:t>BIOS</a:t>
            </a:r>
            <a:r>
              <a:rPr lang="zh-CN" altLang="en-US" smtClean="0"/>
              <a:t>都会在屏幕上显示出设备的名称和型号等信息，同时为该设备分配中断、</a:t>
            </a:r>
            <a:r>
              <a:rPr lang="en-US" altLang="zh-CN" smtClean="0"/>
              <a:t>DMA</a:t>
            </a:r>
            <a:r>
              <a:rPr lang="zh-CN" altLang="en-US" smtClean="0"/>
              <a:t>通道和</a:t>
            </a:r>
            <a:r>
              <a:rPr lang="en-US" altLang="zh-CN" smtClean="0"/>
              <a:t>I/O</a:t>
            </a:r>
            <a:r>
              <a:rPr lang="zh-CN" altLang="en-US" smtClean="0"/>
              <a:t>端口等资源。 </a:t>
            </a:r>
            <a:br>
              <a:rPr lang="zh-CN" altLang="en-US" smtClean="0"/>
            </a:br>
            <a:r>
              <a:rPr lang="zh-CN" altLang="en-US" smtClean="0"/>
              <a:t/>
            </a:r>
            <a:br>
              <a:rPr lang="zh-CN" altLang="en-US" smtClean="0"/>
            </a:br>
            <a:r>
              <a:rPr lang="zh-CN" altLang="en-US" smtClean="0"/>
              <a:t>　　第八步： 到这一步为止，所有硬件都已经检测配置完毕了，多数系统</a:t>
            </a:r>
            <a:r>
              <a:rPr lang="en-US" altLang="zh-CN" smtClean="0"/>
              <a:t>BIOS</a:t>
            </a:r>
            <a:r>
              <a:rPr lang="zh-CN" altLang="en-US" smtClean="0"/>
              <a:t>会重新清屏并在屏幕上方显示出一个表格，其中概略地列出了系统中安装的各种标准硬件设备，以及它们使用的资源和一些相关工作参数。 </a:t>
            </a:r>
            <a:br>
              <a:rPr lang="zh-CN" altLang="en-US" smtClean="0"/>
            </a:br>
            <a:r>
              <a:rPr lang="zh-CN" altLang="en-US" smtClean="0"/>
              <a:t/>
            </a:r>
            <a:br>
              <a:rPr lang="zh-CN" altLang="en-US" smtClean="0"/>
            </a:br>
            <a:r>
              <a:rPr lang="zh-CN" altLang="en-US" smtClean="0"/>
              <a:t>　　第九步： 接下来系统</a:t>
            </a:r>
            <a:r>
              <a:rPr lang="en-US" altLang="zh-CN" smtClean="0"/>
              <a:t>BIOS</a:t>
            </a:r>
            <a:r>
              <a:rPr lang="zh-CN" altLang="en-US" smtClean="0"/>
              <a:t>将更新</a:t>
            </a:r>
            <a:r>
              <a:rPr lang="en-US" altLang="zh-CN" smtClean="0"/>
              <a:t>ESCD</a:t>
            </a:r>
            <a:r>
              <a:rPr lang="zh-CN" altLang="en-US" smtClean="0"/>
              <a:t>（</a:t>
            </a:r>
            <a:r>
              <a:rPr lang="en-US" altLang="zh-CN" smtClean="0"/>
              <a:t>Extended System Configuration Data</a:t>
            </a:r>
            <a:r>
              <a:rPr lang="zh-CN" altLang="en-US" smtClean="0"/>
              <a:t>，扩展系统配置数据）。</a:t>
            </a:r>
            <a:r>
              <a:rPr lang="en-US" altLang="zh-CN" smtClean="0"/>
              <a:t>ESCD</a:t>
            </a:r>
            <a:r>
              <a:rPr lang="zh-CN" altLang="en-US" smtClean="0"/>
              <a:t>是系统</a:t>
            </a:r>
            <a:r>
              <a:rPr lang="en-US" altLang="zh-CN" smtClean="0"/>
              <a:t>BIOS</a:t>
            </a:r>
            <a:r>
              <a:rPr lang="zh-CN" altLang="en-US" smtClean="0"/>
              <a:t>用来与操作系统交换硬件配置信息的一种手段，这些数据被存放在</a:t>
            </a:r>
            <a:r>
              <a:rPr lang="en-US" altLang="zh-CN" smtClean="0"/>
              <a:t>CMOS</a:t>
            </a:r>
            <a:r>
              <a:rPr lang="zh-CN" altLang="en-US" smtClean="0"/>
              <a:t>（一小块特殊的</a:t>
            </a:r>
            <a:r>
              <a:rPr lang="en-US" altLang="zh-CN" smtClean="0"/>
              <a:t>RAM</a:t>
            </a:r>
            <a:r>
              <a:rPr lang="zh-CN" altLang="en-US" smtClean="0"/>
              <a:t>，由主板上的电池来供电）之中。通常</a:t>
            </a:r>
            <a:r>
              <a:rPr lang="en-US" altLang="zh-CN" smtClean="0"/>
              <a:t>ESCD</a:t>
            </a:r>
            <a:r>
              <a:rPr lang="zh-CN" altLang="en-US" smtClean="0"/>
              <a:t>数据只在系统硬件配置发生改变后才会更新，所以不是每次启动机器时我们都能够看到“</a:t>
            </a:r>
            <a:r>
              <a:rPr lang="en-US" altLang="zh-CN" smtClean="0"/>
              <a:t>Update ESCD… Success”</a:t>
            </a:r>
            <a:r>
              <a:rPr lang="zh-CN" altLang="en-US" smtClean="0"/>
              <a:t>这样的信息，不过，某些主板的系统</a:t>
            </a:r>
            <a:r>
              <a:rPr lang="en-US" altLang="zh-CN" smtClean="0"/>
              <a:t>BIOS</a:t>
            </a:r>
            <a:r>
              <a:rPr lang="zh-CN" altLang="en-US" smtClean="0"/>
              <a:t>在保存</a:t>
            </a:r>
            <a:r>
              <a:rPr lang="en-US" altLang="zh-CN" smtClean="0"/>
              <a:t>ESCD</a:t>
            </a:r>
            <a:r>
              <a:rPr lang="zh-CN" altLang="en-US" smtClean="0"/>
              <a:t>数据时使用了与</a:t>
            </a:r>
            <a:r>
              <a:rPr lang="en-US" altLang="zh-CN" smtClean="0"/>
              <a:t>Windows 9x</a:t>
            </a:r>
            <a:r>
              <a:rPr lang="zh-CN" altLang="en-US" smtClean="0"/>
              <a:t>不相同的数据格式，于是</a:t>
            </a:r>
            <a:r>
              <a:rPr lang="en-US" altLang="zh-CN" smtClean="0"/>
              <a:t>Windows 9x</a:t>
            </a:r>
            <a:r>
              <a:rPr lang="zh-CN" altLang="en-US" smtClean="0"/>
              <a:t>在它自己的启动过程中会把</a:t>
            </a:r>
            <a:r>
              <a:rPr lang="en-US" altLang="zh-CN" smtClean="0"/>
              <a:t>ESCD</a:t>
            </a:r>
            <a:r>
              <a:rPr lang="zh-CN" altLang="en-US" smtClean="0"/>
              <a:t>数据修改成自己的格式，但在下一次启动机器时，即使硬件配置没有发生改变，系统</a:t>
            </a:r>
            <a:r>
              <a:rPr lang="en-US" altLang="zh-CN" smtClean="0"/>
              <a:t>BIOS</a:t>
            </a:r>
            <a:r>
              <a:rPr lang="zh-CN" altLang="en-US" smtClean="0"/>
              <a:t>也会把</a:t>
            </a:r>
            <a:r>
              <a:rPr lang="en-US" altLang="zh-CN" smtClean="0"/>
              <a:t>ESCD</a:t>
            </a:r>
            <a:r>
              <a:rPr lang="zh-CN" altLang="en-US" smtClean="0"/>
              <a:t>的数据格式改回来，如此循环，将会导致在每次启动机器时，系统</a:t>
            </a:r>
            <a:r>
              <a:rPr lang="en-US" altLang="zh-CN" smtClean="0"/>
              <a:t>BIOS</a:t>
            </a:r>
            <a:r>
              <a:rPr lang="zh-CN" altLang="en-US" smtClean="0"/>
              <a:t>都要更新一遍</a:t>
            </a:r>
            <a:r>
              <a:rPr lang="en-US" altLang="zh-CN" smtClean="0"/>
              <a:t>ESCD</a:t>
            </a:r>
            <a:r>
              <a:rPr lang="zh-CN" altLang="en-US" smtClean="0"/>
              <a:t>，这就是为什么有些机器在每次启动时都会显示出相关信息的原因。 </a:t>
            </a:r>
            <a:br>
              <a:rPr lang="zh-CN" altLang="en-US" smtClean="0"/>
            </a:br>
            <a:r>
              <a:rPr lang="zh-CN" altLang="en-US" smtClean="0"/>
              <a:t/>
            </a:r>
            <a:br>
              <a:rPr lang="zh-CN" altLang="en-US" smtClean="0"/>
            </a:br>
            <a:r>
              <a:rPr lang="zh-CN" altLang="en-US" smtClean="0"/>
              <a:t>　　第十步： </a:t>
            </a:r>
            <a:r>
              <a:rPr lang="en-US" altLang="zh-CN" smtClean="0"/>
              <a:t>ESCD</a:t>
            </a:r>
            <a:r>
              <a:rPr lang="zh-CN" altLang="en-US" smtClean="0"/>
              <a:t>更新完毕后，系统</a:t>
            </a:r>
            <a:r>
              <a:rPr lang="en-US" altLang="zh-CN" smtClean="0"/>
              <a:t>BIOS</a:t>
            </a:r>
            <a:r>
              <a:rPr lang="zh-CN" altLang="en-US" smtClean="0"/>
              <a:t>的启动代码将进行它的最后一项工作，即根据用户指定的启动顺序从软盘、硬盘或光驱启动。以从</a:t>
            </a:r>
            <a:r>
              <a:rPr lang="en-US" altLang="zh-CN" smtClean="0"/>
              <a:t>C</a:t>
            </a:r>
            <a:r>
              <a:rPr lang="zh-CN" altLang="en-US" smtClean="0"/>
              <a:t>盘启动为例，系统</a:t>
            </a:r>
            <a:r>
              <a:rPr lang="en-US" altLang="zh-CN" smtClean="0"/>
              <a:t>BIOS</a:t>
            </a:r>
            <a:r>
              <a:rPr lang="zh-CN" altLang="en-US" smtClean="0"/>
              <a:t>将读取并执行硬盘上的主引导记录，主引导记录接着从分区表中找到第一个活动分区，然后读取并执行这个活动分区的分区引导记录，而分区引导记录将负责读取并执行</a:t>
            </a:r>
            <a:r>
              <a:rPr lang="en-US" altLang="zh-CN" smtClean="0"/>
              <a:t>IO.SYS</a:t>
            </a:r>
            <a:r>
              <a:rPr lang="zh-CN" altLang="en-US" smtClean="0"/>
              <a:t>，这是</a:t>
            </a:r>
            <a:r>
              <a:rPr lang="en-US" altLang="zh-CN" smtClean="0"/>
              <a:t>DOS</a:t>
            </a:r>
            <a:r>
              <a:rPr lang="zh-CN" altLang="en-US" smtClean="0"/>
              <a:t>和</a:t>
            </a:r>
            <a:r>
              <a:rPr lang="en-US" altLang="zh-CN" smtClean="0"/>
              <a:t>Windows 9x</a:t>
            </a:r>
            <a:r>
              <a:rPr lang="zh-CN" altLang="en-US" smtClean="0"/>
              <a:t>最基本的系统文件。</a:t>
            </a:r>
            <a:r>
              <a:rPr lang="en-US" altLang="zh-CN" smtClean="0"/>
              <a:t>Windows 9x</a:t>
            </a:r>
            <a:r>
              <a:rPr lang="zh-CN" altLang="en-US" smtClean="0"/>
              <a:t>的</a:t>
            </a:r>
            <a:r>
              <a:rPr lang="en-US" altLang="zh-CN" smtClean="0"/>
              <a:t>IO.SYS</a:t>
            </a:r>
            <a:r>
              <a:rPr lang="zh-CN" altLang="en-US" smtClean="0"/>
              <a:t>首先要初始化一些重要的系统数据，然后就显示出我们熟悉的蓝天白云，在这幅画面之下，</a:t>
            </a:r>
            <a:r>
              <a:rPr lang="en-US" altLang="zh-CN" smtClean="0"/>
              <a:t>Windows</a:t>
            </a:r>
            <a:r>
              <a:rPr lang="zh-CN" altLang="en-US" smtClean="0"/>
              <a:t>将继续进行</a:t>
            </a:r>
            <a:r>
              <a:rPr lang="en-US" altLang="zh-CN" smtClean="0"/>
              <a:t>DOS</a:t>
            </a:r>
            <a:r>
              <a:rPr lang="zh-CN" altLang="en-US" smtClean="0"/>
              <a:t>部分和</a:t>
            </a:r>
            <a:r>
              <a:rPr lang="en-US" altLang="zh-CN" smtClean="0"/>
              <a:t>GUI</a:t>
            </a:r>
            <a:r>
              <a:rPr lang="zh-CN" altLang="en-US" smtClean="0"/>
              <a:t>（图形用户界面）部分的引导和初始化工作。 </a:t>
            </a:r>
            <a:br>
              <a:rPr lang="zh-CN" altLang="en-US" smtClean="0"/>
            </a:br>
            <a:r>
              <a:rPr lang="zh-CN" altLang="en-US" smtClean="0"/>
              <a:t/>
            </a:r>
            <a:br>
              <a:rPr lang="zh-CN" altLang="en-US" smtClean="0"/>
            </a:br>
            <a:r>
              <a:rPr lang="zh-CN" altLang="en-US" smtClean="0"/>
              <a:t>　　如果系统之中安装有引导多种操作系统的工具软件，通常主引导记录将被替换成该软件的引导代码，这些代码将允许用户选择一种操作系统，然后读取并执行该操作系统的基本引导代码（</a:t>
            </a:r>
            <a:r>
              <a:rPr lang="en-US" altLang="zh-CN" smtClean="0"/>
              <a:t>DOS</a:t>
            </a:r>
            <a:r>
              <a:rPr lang="zh-CN" altLang="en-US" smtClean="0"/>
              <a:t>和</a:t>
            </a:r>
            <a:r>
              <a:rPr lang="en-US" altLang="zh-CN" smtClean="0"/>
              <a:t>Windows</a:t>
            </a:r>
            <a:r>
              <a:rPr lang="zh-CN" altLang="en-US" smtClean="0"/>
              <a:t>的基本引导代码就是分区引导记录）。 　　上面介绍的便是计算机在打开电源开关（或按</a:t>
            </a:r>
            <a:r>
              <a:rPr lang="en-US" altLang="zh-CN" smtClean="0"/>
              <a:t>Reset</a:t>
            </a:r>
            <a:r>
              <a:rPr lang="zh-CN" altLang="en-US" smtClean="0"/>
              <a:t>键）进行冷启动时所要完成的各种初始化工作，如果我们在</a:t>
            </a:r>
            <a:r>
              <a:rPr lang="en-US" altLang="zh-CN" smtClean="0"/>
              <a:t>DOS</a:t>
            </a:r>
            <a:r>
              <a:rPr lang="zh-CN" altLang="en-US" smtClean="0"/>
              <a:t>下按</a:t>
            </a:r>
            <a:r>
              <a:rPr lang="en-US" altLang="zh-CN" smtClean="0"/>
              <a:t>Ctrl</a:t>
            </a:r>
            <a:r>
              <a:rPr lang="zh-CN" altLang="en-US" smtClean="0"/>
              <a:t>＋</a:t>
            </a:r>
            <a:r>
              <a:rPr lang="en-US" altLang="zh-CN" smtClean="0"/>
              <a:t>Alt</a:t>
            </a:r>
            <a:r>
              <a:rPr lang="zh-CN" altLang="en-US" smtClean="0"/>
              <a:t>＋</a:t>
            </a:r>
            <a:r>
              <a:rPr lang="en-US" altLang="zh-CN" smtClean="0"/>
              <a:t>Del</a:t>
            </a:r>
            <a:r>
              <a:rPr lang="zh-CN" altLang="en-US" smtClean="0"/>
              <a:t>组合键（或从</a:t>
            </a:r>
            <a:r>
              <a:rPr lang="en-US" altLang="zh-CN" smtClean="0"/>
              <a:t>Windows</a:t>
            </a:r>
            <a:r>
              <a:rPr lang="zh-CN" altLang="en-US" smtClean="0"/>
              <a:t>中选择重新启动计算机）来进行热启动，那么</a:t>
            </a:r>
            <a:r>
              <a:rPr lang="en-US" altLang="zh-CN" smtClean="0"/>
              <a:t>POST</a:t>
            </a:r>
            <a:r>
              <a:rPr lang="zh-CN" altLang="en-US" smtClean="0"/>
              <a:t>过程将被跳过去，直接从第三步开始，另外第五步的检测</a:t>
            </a:r>
            <a:r>
              <a:rPr lang="en-US" altLang="zh-CN" smtClean="0"/>
              <a:t>CPU</a:t>
            </a:r>
            <a:r>
              <a:rPr lang="zh-CN" altLang="en-US" smtClean="0"/>
              <a:t>和内存测试也不会再进行。我们可以看到，无论是冷启动还是热启动，系统</a:t>
            </a:r>
            <a:r>
              <a:rPr lang="en-US" altLang="zh-CN" smtClean="0"/>
              <a:t>BIOS</a:t>
            </a:r>
            <a:r>
              <a:rPr lang="zh-CN" altLang="en-US" smtClean="0"/>
              <a:t>都一次又一次地重复进行着这些我们平时并不太注意的事情，然而正是这些单调的硬件检测步骤为我们能够正常使用电脑提供了基础。 </a:t>
            </a:r>
            <a:br>
              <a:rPr lang="zh-CN" altLang="en-US" smtClean="0"/>
            </a:br>
            <a:endParaRPr lang="zh-CN" altLang="en-US" smtClean="0"/>
          </a:p>
        </p:txBody>
      </p:sp>
      <p:sp>
        <p:nvSpPr>
          <p:cNvPr id="21508" name="灯片编号占位符 3"/>
          <p:cNvSpPr txBox="1">
            <a:spLocks noGrp="1" noChangeArrowheads="1"/>
          </p:cNvSpPr>
          <p:nvPr/>
        </p:nvSpPr>
        <p:spPr bwMode="auto">
          <a:xfrm>
            <a:off x="3862388" y="9445625"/>
            <a:ext cx="2952750" cy="49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DB3E1BA8-7A8C-4E40-8783-B73070BF03F6}" type="slidenum">
              <a:rPr kumimoji="0"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15</a:t>
            </a:fld>
            <a:endParaRPr kumimoji="0"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011177457"/>
      </p:ext>
    </p:extLst>
  </p:cSld>
  <p:clrMapOvr>
    <a:overrideClrMapping bg1="lt1" tx1="dk1" bg2="lt2" tx2="dk2" accent1="accent1" accent2="accent2" accent3="accent3" accent4="accent4" accent5="accent5" accent6="accent6" hlink="hlink" folHlink="folHlink"/>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26626" name="Rectangle 2"/>
          <p:cNvSpPr>
            <a:spLocks noGrp="1" noRot="1" noChangeAspect="1" noChangeArrowheads="1" noTextEdit="1"/>
          </p:cNvSpPr>
          <p:nvPr>
            <p:ph type="sldImg"/>
          </p:nvPr>
        </p:nvSpPr>
        <p:spPr>
          <a:xfrm>
            <a:off x="920750" y="741363"/>
            <a:ext cx="4970463" cy="3727450"/>
          </a:xfrm>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 cmpd="sng">
                <a:solidFill>
                  <a:schemeClr val="tx1"/>
                </a:solidFill>
                <a:miter lim="800000"/>
                <a:headEnd/>
                <a:tailEnd/>
              </a14:hiddenLine>
            </a:ext>
          </a:extLst>
        </p:spPr>
      </p:sp>
      <p:sp>
        <p:nvSpPr>
          <p:cNvPr id="26627" name="Rectangle 3"/>
          <p:cNvSpPr>
            <a:spLocks noGrp="1" noChangeArrowheads="1"/>
          </p:cNvSpPr>
          <p:nvPr>
            <p:ph type="body" idx="1"/>
          </p:nvPr>
        </p:nvSpPr>
        <p:spPr>
          <a:xfrm>
            <a:off x="903288" y="4721225"/>
            <a:ext cx="5000625" cy="4473575"/>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 cmpd="sng">
                <a:solidFill>
                  <a:schemeClr val="tx1"/>
                </a:solidFill>
                <a:miter lim="800000"/>
                <a:headEnd/>
                <a:tailEnd/>
              </a14:hiddenLine>
            </a:ext>
          </a:extLst>
        </p:spPr>
        <p:txBody>
          <a:bodyPr/>
          <a:lstStyle/>
          <a:p>
            <a:r>
              <a:rPr lang="zh-CN" altLang="en-US" smtClean="0"/>
              <a:t>机械硬盘 就是我们现在大多都在使用的，构造原理是硬盘里面是由</a:t>
            </a:r>
            <a:r>
              <a:rPr lang="en-US" altLang="zh-CN" smtClean="0"/>
              <a:t>1</a:t>
            </a:r>
            <a:r>
              <a:rPr lang="zh-CN" altLang="en-US" smtClean="0"/>
              <a:t>张或几张可读写数据的储存盘体，盘体上有只读写枪，有点象老式光碟机，硬盘里面还有一保马达带动储存盘转动，从而能读取到不同部分的数据。 优点是生产成本低，容量大。但稳定性及读写数据速度不如固态硬盘</a:t>
            </a:r>
          </a:p>
          <a:p>
            <a:r>
              <a:rPr lang="zh-CN" altLang="en-US" smtClean="0"/>
              <a:t>固态硬盘  简单些有点象平时的</a:t>
            </a:r>
            <a:r>
              <a:rPr lang="en-US" altLang="zh-CN" smtClean="0"/>
              <a:t>U</a:t>
            </a:r>
            <a:r>
              <a:rPr lang="zh-CN" altLang="en-US" smtClean="0"/>
              <a:t>盘，只是电路板更复杂。没有象机械硬盘那样的马达及储存碟盘，而主要以半导体固体作为数据储存介质。优点是速度快、稳定、寿命长，但目前来说价格贵。一般发烧友都会用。</a:t>
            </a:r>
          </a:p>
          <a:p>
            <a:r>
              <a:rPr lang="zh-CN" altLang="en-US" smtClean="0"/>
              <a:t>现在的笔记本大部分都是用</a:t>
            </a:r>
            <a:r>
              <a:rPr lang="en-US" altLang="zh-CN" smtClean="0"/>
              <a:t>2.5</a:t>
            </a:r>
            <a:r>
              <a:rPr lang="zh-CN" altLang="en-US" smtClean="0"/>
              <a:t>寸的机械硬盘，而台式机用的是</a:t>
            </a:r>
            <a:r>
              <a:rPr lang="en-US" altLang="zh-CN" smtClean="0"/>
              <a:t>3.5</a:t>
            </a:r>
            <a:r>
              <a:rPr lang="zh-CN" altLang="en-US" smtClean="0"/>
              <a:t>寸的机械硬盘。</a:t>
            </a:r>
          </a:p>
          <a:p>
            <a:r>
              <a:rPr lang="zh-CN" altLang="en-US" smtClean="0"/>
              <a:t>如苹果出的</a:t>
            </a:r>
            <a:r>
              <a:rPr lang="en-US" altLang="zh-CN" smtClean="0"/>
              <a:t>IPAD </a:t>
            </a:r>
            <a:r>
              <a:rPr lang="zh-CN" altLang="en-US" smtClean="0"/>
              <a:t>用的就是固态硬盘，还有部份超薄的笔记本也会用到固态硬盘。</a:t>
            </a:r>
          </a:p>
        </p:txBody>
      </p:sp>
    </p:spTree>
    <p:extLst>
      <p:ext uri="{BB962C8B-B14F-4D97-AF65-F5344CB8AC3E}">
        <p14:creationId xmlns:p14="http://schemas.microsoft.com/office/powerpoint/2010/main" val="3042264099"/>
      </p:ext>
    </p:extLst>
  </p:cSld>
  <p:clrMapOvr>
    <a:overrideClrMapping bg1="lt1" tx1="dk1" bg2="lt2" tx2="dk2" accent1="accent1" accent2="accent2" accent3="accent3" accent4="accent4" accent5="accent5" accent6="accent6" hlink="hlink" folHlink="folHlink"/>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29698" name="Rectangle 7"/>
          <p:cNvSpPr txBox="1">
            <a:spLocks noGrp="1" noChangeArrowheads="1"/>
          </p:cNvSpPr>
          <p:nvPr/>
        </p:nvSpPr>
        <p:spPr bwMode="auto">
          <a:xfrm>
            <a:off x="3862388" y="9445625"/>
            <a:ext cx="2952750" cy="49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3DA02F13-C63F-4147-A17F-4C8D4707A601}" type="slidenum">
              <a:rPr kumimoji="0"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21</a:t>
            </a:fld>
            <a:endParaRPr kumimoji="0"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29699" name="Rectangle 2"/>
          <p:cNvSpPr>
            <a:spLocks noGrp="1" noRot="1" noChangeAspect="1" noChangeArrowheads="1" noTextEdit="1"/>
          </p:cNvSpPr>
          <p:nvPr>
            <p:ph type="sldImg"/>
          </p:nvPr>
        </p:nvSpPr>
        <p:spPr>
          <a:xfrm>
            <a:off x="1371600" y="1143000"/>
            <a:ext cx="4114800" cy="3086100"/>
          </a:xfrm>
        </p:spPr>
      </p:sp>
      <p:sp>
        <p:nvSpPr>
          <p:cNvPr id="29700" name="Rectangle 3"/>
          <p:cNvSpPr>
            <a:spLocks noGrp="1" noChangeArrowheads="1"/>
          </p:cNvSpPr>
          <p:nvPr>
            <p:ph type="body" idx="1"/>
          </p:nvPr>
        </p:nvSpPr>
        <p:spPr>
          <a:noFill/>
        </p:spPr>
        <p:txBody>
          <a:bodyPr anchor="t"/>
          <a:lstStyle/>
          <a:p>
            <a:pPr eaLnBrk="1" hangingPunct="1"/>
            <a:r>
              <a:rPr lang="zh-CN" altLang="en-US" smtClean="0"/>
              <a:t>键盘工作原理：键盘中有发现按下键位置的键扫描电路，产生被按下键代码的编码电路，将产</a:t>
            </a:r>
          </a:p>
          <a:p>
            <a:pPr eaLnBrk="1" hangingPunct="1"/>
            <a:r>
              <a:rPr lang="zh-CN" altLang="en-US" smtClean="0"/>
              <a:t>生代码送入计算机的接口电路，这些电路统称为键盘控制电路。依据键盘工作原理，可以把</a:t>
            </a:r>
          </a:p>
          <a:p>
            <a:pPr eaLnBrk="1" hangingPunct="1"/>
            <a:r>
              <a:rPr lang="zh-CN" altLang="en-US" smtClean="0"/>
              <a:t>计算机键盘分为编码键盘和非编码键盘。</a:t>
            </a:r>
          </a:p>
          <a:p>
            <a:pPr eaLnBrk="1" hangingPunct="1"/>
            <a:r>
              <a:rPr lang="en-US" altLang="zh-CN" smtClean="0"/>
              <a:t>(1) </a:t>
            </a:r>
            <a:r>
              <a:rPr lang="zh-CN" altLang="en-US" smtClean="0"/>
              <a:t>键盘控制电路的功能完全依靠硬件自动完成，这种键盘称为编码键盘，它能自动将按</a:t>
            </a:r>
          </a:p>
          <a:p>
            <a:pPr eaLnBrk="1" hangingPunct="1"/>
            <a:r>
              <a:rPr lang="zh-CN" altLang="en-US" smtClean="0"/>
              <a:t>下键的编码信息送入计算机。编码键盘响应速度快，但它以复杂的硬件结构为代价，而且其</a:t>
            </a:r>
          </a:p>
          <a:p>
            <a:pPr eaLnBrk="1" hangingPunct="1"/>
            <a:r>
              <a:rPr lang="zh-CN" altLang="en-US" smtClean="0"/>
              <a:t>复杂性随着按键功能的增加而增加。</a:t>
            </a:r>
          </a:p>
          <a:p>
            <a:pPr eaLnBrk="1" hangingPunct="1"/>
            <a:r>
              <a:rPr lang="en-US" altLang="zh-CN" smtClean="0"/>
              <a:t>(2) </a:t>
            </a:r>
            <a:r>
              <a:rPr lang="zh-CN" altLang="en-US" smtClean="0"/>
              <a:t>另外一种键盘，它的键盘控制电路功能要依靠硬件和软件共同完成，这种键盘称为非</a:t>
            </a:r>
          </a:p>
          <a:p>
            <a:pPr eaLnBrk="1" hangingPunct="1"/>
            <a:r>
              <a:rPr lang="zh-CN" altLang="en-US" smtClean="0"/>
              <a:t>编码键盘。这种键盘响应速度不如编码键盘快，但它可通过软件为键盘的某些按键重新定义，</a:t>
            </a:r>
          </a:p>
          <a:p>
            <a:pPr eaLnBrk="1" hangingPunct="1"/>
            <a:r>
              <a:rPr lang="zh-CN" altLang="en-US" smtClean="0"/>
              <a:t>为扩充键盘功能提供了极大的方便，因此，得到了广泛的使用。</a:t>
            </a:r>
          </a:p>
          <a:p>
            <a:pPr eaLnBrk="1" hangingPunct="1"/>
            <a:endParaRPr lang="zh-CN" altLang="en-US" smtClean="0"/>
          </a:p>
        </p:txBody>
      </p:sp>
    </p:spTree>
    <p:extLst>
      <p:ext uri="{BB962C8B-B14F-4D97-AF65-F5344CB8AC3E}">
        <p14:creationId xmlns:p14="http://schemas.microsoft.com/office/powerpoint/2010/main" val="2980851698"/>
      </p:ext>
    </p:extLst>
  </p:cSld>
  <p:clrMapOvr>
    <a:overrideClrMapping bg1="lt1" tx1="dk1" bg2="lt2" tx2="dk2" accent1="accent1" accent2="accent2" accent3="accent3" accent4="accent4" accent5="accent5" accent6="accent6" hlink="hlink" folHlink="folHlink"/>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32770" name="Rectangle 7"/>
          <p:cNvSpPr txBox="1">
            <a:spLocks noGrp="1" noChangeArrowheads="1"/>
          </p:cNvSpPr>
          <p:nvPr/>
        </p:nvSpPr>
        <p:spPr bwMode="auto">
          <a:xfrm>
            <a:off x="3862388" y="9445625"/>
            <a:ext cx="2952750" cy="49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B8755D30-A89F-4809-86BC-22A820E37AB5}" type="slidenum">
              <a:rPr kumimoji="0"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23</a:t>
            </a:fld>
            <a:endParaRPr kumimoji="0"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32771" name="Rectangle 2"/>
          <p:cNvSpPr>
            <a:spLocks noGrp="1" noRot="1" noChangeAspect="1" noChangeArrowheads="1" noTextEdit="1"/>
          </p:cNvSpPr>
          <p:nvPr>
            <p:ph type="sldImg"/>
          </p:nvPr>
        </p:nvSpPr>
        <p:spPr>
          <a:xfrm>
            <a:off x="1371600" y="1143000"/>
            <a:ext cx="4114800" cy="3086100"/>
          </a:xfrm>
        </p:spPr>
      </p:sp>
      <p:sp>
        <p:nvSpPr>
          <p:cNvPr id="32772" name="Rectangle 3"/>
          <p:cNvSpPr>
            <a:spLocks noGrp="1" noChangeArrowheads="1"/>
          </p:cNvSpPr>
          <p:nvPr>
            <p:ph type="body" idx="1"/>
          </p:nvPr>
        </p:nvSpPr>
        <p:spPr>
          <a:noFill/>
        </p:spPr>
        <p:txBody>
          <a:bodyPr anchor="t"/>
          <a:lstStyle/>
          <a:p>
            <a:pPr eaLnBrk="1" hangingPunct="1"/>
            <a:r>
              <a:rPr lang="en-US" altLang="zh-CN" b="1" u="sng" smtClean="0">
                <a:solidFill>
                  <a:srgbClr val="000000"/>
                </a:solidFill>
              </a:rPr>
              <a:t>ALU </a:t>
            </a:r>
            <a:r>
              <a:rPr lang="zh-CN" altLang="en-US" b="1" u="sng" smtClean="0">
                <a:solidFill>
                  <a:srgbClr val="000000"/>
                </a:solidFill>
              </a:rPr>
              <a:t>的基本结构是超前进位加法器，其归根揭底就是由与门、或门、非门三种最基本的门电路组成的。可以根据</a:t>
            </a:r>
            <a:r>
              <a:rPr lang="en-US" altLang="zh-CN" b="1" u="sng" smtClean="0">
                <a:solidFill>
                  <a:srgbClr val="000000"/>
                </a:solidFill>
              </a:rPr>
              <a:t>1</a:t>
            </a:r>
            <a:r>
              <a:rPr lang="zh-CN" altLang="en-US" b="1" u="sng" smtClean="0">
                <a:solidFill>
                  <a:srgbClr val="000000"/>
                </a:solidFill>
              </a:rPr>
              <a:t>个控制信号来决定完成算术运算还是逻辑运算</a:t>
            </a:r>
          </a:p>
        </p:txBody>
      </p:sp>
    </p:spTree>
    <p:extLst>
      <p:ext uri="{BB962C8B-B14F-4D97-AF65-F5344CB8AC3E}">
        <p14:creationId xmlns:p14="http://schemas.microsoft.com/office/powerpoint/2010/main" val="878948080"/>
      </p:ext>
    </p:extLst>
  </p:cSld>
  <p:clrMapOvr>
    <a:overrideClrMapping bg1="lt1" tx1="dk1" bg2="lt2" tx2="dk2" accent1="accent1" accent2="accent2" accent3="accent3" accent4="accent4" accent5="accent5" accent6="accent6" hlink="hlink" folHlink="folHlink"/>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40962" name="Rectangle 7"/>
          <p:cNvSpPr txBox="1">
            <a:spLocks noGrp="1" noChangeArrowheads="1"/>
          </p:cNvSpPr>
          <p:nvPr/>
        </p:nvSpPr>
        <p:spPr bwMode="auto">
          <a:xfrm>
            <a:off x="3862388" y="9445625"/>
            <a:ext cx="2952750" cy="49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555287D5-8486-4F95-9CFC-8EA6F29F26AE}" type="slidenum">
              <a:rPr kumimoji="0"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30</a:t>
            </a:fld>
            <a:endParaRPr kumimoji="0"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40963" name="Rectangle 2"/>
          <p:cNvSpPr>
            <a:spLocks noGrp="1" noRot="1" noChangeAspect="1" noChangeArrowheads="1" noTextEdit="1"/>
          </p:cNvSpPr>
          <p:nvPr>
            <p:ph type="sldImg"/>
          </p:nvPr>
        </p:nvSpPr>
        <p:spPr>
          <a:xfrm>
            <a:off x="1371600" y="1143000"/>
            <a:ext cx="4114800" cy="3086100"/>
          </a:xfrm>
        </p:spPr>
      </p:sp>
      <p:sp>
        <p:nvSpPr>
          <p:cNvPr id="40964" name="Rectangle 3"/>
          <p:cNvSpPr>
            <a:spLocks noGrp="1" noChangeArrowheads="1"/>
          </p:cNvSpPr>
          <p:nvPr>
            <p:ph type="body" idx="1"/>
          </p:nvPr>
        </p:nvSpPr>
        <p:spPr>
          <a:noFill/>
        </p:spPr>
        <p:txBody>
          <a:bodyPr anchor="t"/>
          <a:lstStyle/>
          <a:p>
            <a:pPr eaLnBrk="1" hangingPunct="1"/>
            <a:r>
              <a:rPr lang="zh-CN" altLang="en-US" smtClean="0"/>
              <a:t>本程序涉及：输入输出指令、传送类指令、算数运算指令，程序将被翻译成这些指令的序列，然后依次执行这些指令</a:t>
            </a:r>
            <a:endParaRPr lang="en-US" altLang="zh-CN" smtClean="0"/>
          </a:p>
          <a:p>
            <a:pPr eaLnBrk="1" hangingPunct="1"/>
            <a:endParaRPr lang="en-US" altLang="zh-CN" smtClean="0"/>
          </a:p>
          <a:p>
            <a:pPr eaLnBrk="1" hangingPunct="1"/>
            <a:r>
              <a:rPr lang="zh-CN" altLang="en-US" smtClean="0"/>
              <a:t>输出类指令</a:t>
            </a:r>
            <a:r>
              <a:rPr lang="en-US" altLang="zh-CN" smtClean="0"/>
              <a:t>:</a:t>
            </a:r>
            <a:r>
              <a:rPr lang="zh-CN" altLang="en-US" smtClean="0"/>
              <a:t>输出提示信息</a:t>
            </a:r>
            <a:endParaRPr lang="en-US" altLang="zh-CN" smtClean="0"/>
          </a:p>
          <a:p>
            <a:pPr eaLnBrk="1" hangingPunct="1"/>
            <a:r>
              <a:rPr lang="zh-CN" altLang="en-US" smtClean="0"/>
              <a:t>输入类指令</a:t>
            </a:r>
            <a:r>
              <a:rPr lang="en-US" altLang="zh-CN" smtClean="0"/>
              <a:t>:</a:t>
            </a:r>
            <a:r>
              <a:rPr lang="zh-CN" altLang="en-US" smtClean="0"/>
              <a:t>输入一个整数到内存某地址</a:t>
            </a:r>
            <a:endParaRPr lang="en-US" altLang="zh-CN" smtClean="0"/>
          </a:p>
          <a:p>
            <a:pPr eaLnBrk="1" hangingPunct="1"/>
            <a:r>
              <a:rPr lang="zh-CN" altLang="en-US" smtClean="0"/>
              <a:t>输入类指令</a:t>
            </a:r>
            <a:r>
              <a:rPr lang="en-US" altLang="zh-CN" smtClean="0"/>
              <a:t>:</a:t>
            </a:r>
            <a:r>
              <a:rPr lang="zh-CN" altLang="en-US" smtClean="0"/>
              <a:t>输入另一个整数到内存某地址</a:t>
            </a:r>
            <a:endParaRPr lang="en-US" altLang="zh-CN" smtClean="0"/>
          </a:p>
          <a:p>
            <a:pPr eaLnBrk="1" hangingPunct="1"/>
            <a:r>
              <a:rPr lang="zh-CN" altLang="en-US" smtClean="0"/>
              <a:t>传送类指令</a:t>
            </a:r>
            <a:r>
              <a:rPr lang="en-US" altLang="zh-CN" smtClean="0"/>
              <a:t>:</a:t>
            </a:r>
            <a:r>
              <a:rPr lang="zh-CN" altLang="en-US" smtClean="0"/>
              <a:t>操作数</a:t>
            </a:r>
            <a:r>
              <a:rPr lang="en-US" altLang="zh-CN" smtClean="0"/>
              <a:t>1</a:t>
            </a:r>
            <a:r>
              <a:rPr lang="zh-CN" altLang="en-US" smtClean="0"/>
              <a:t>从内存传送到运算器的寄存器中</a:t>
            </a:r>
            <a:endParaRPr lang="en-US" altLang="zh-CN" smtClean="0"/>
          </a:p>
          <a:p>
            <a:pPr eaLnBrk="1" hangingPunct="1"/>
            <a:r>
              <a:rPr lang="zh-CN" altLang="en-US" smtClean="0"/>
              <a:t>传送类指令</a:t>
            </a:r>
            <a:r>
              <a:rPr lang="en-US" altLang="zh-CN" smtClean="0"/>
              <a:t>:</a:t>
            </a:r>
            <a:r>
              <a:rPr lang="zh-CN" altLang="en-US" smtClean="0"/>
              <a:t>操作数</a:t>
            </a:r>
            <a:r>
              <a:rPr lang="en-US" altLang="zh-CN" smtClean="0"/>
              <a:t>2</a:t>
            </a:r>
            <a:r>
              <a:rPr lang="zh-CN" altLang="en-US" smtClean="0"/>
              <a:t>从内存传送到运算器的寄存器中</a:t>
            </a:r>
            <a:endParaRPr lang="en-US" altLang="zh-CN" smtClean="0"/>
          </a:p>
          <a:p>
            <a:pPr eaLnBrk="1" hangingPunct="1"/>
            <a:r>
              <a:rPr lang="zh-CN" altLang="en-US" smtClean="0"/>
              <a:t>乘法指令</a:t>
            </a:r>
            <a:r>
              <a:rPr lang="en-US" altLang="zh-CN" smtClean="0"/>
              <a:t>:</a:t>
            </a:r>
            <a:r>
              <a:rPr lang="zh-CN" altLang="en-US" smtClean="0"/>
              <a:t>执行两数相乘操作</a:t>
            </a:r>
            <a:endParaRPr lang="en-US" altLang="zh-CN" smtClean="0"/>
          </a:p>
          <a:p>
            <a:pPr eaLnBrk="1" hangingPunct="1"/>
            <a:r>
              <a:rPr lang="zh-CN" altLang="en-US" smtClean="0"/>
              <a:t>输出类指令</a:t>
            </a:r>
            <a:r>
              <a:rPr lang="en-US" altLang="zh-CN" smtClean="0"/>
              <a:t>:</a:t>
            </a:r>
            <a:r>
              <a:rPr lang="zh-CN" altLang="en-US" smtClean="0"/>
              <a:t>输出提示信息</a:t>
            </a:r>
            <a:endParaRPr lang="en-US" altLang="zh-CN" smtClean="0"/>
          </a:p>
          <a:p>
            <a:pPr eaLnBrk="1" hangingPunct="1"/>
            <a:endParaRPr lang="en-US" altLang="zh-CN" smtClean="0"/>
          </a:p>
          <a:p>
            <a:pPr eaLnBrk="1" hangingPunct="1"/>
            <a:endParaRPr lang="en-US" altLang="zh-CN" smtClean="0"/>
          </a:p>
          <a:p>
            <a:pPr eaLnBrk="1" hangingPunct="1"/>
            <a:endParaRPr lang="zh-CN" altLang="en-US" smtClean="0"/>
          </a:p>
        </p:txBody>
      </p:sp>
    </p:spTree>
    <p:extLst>
      <p:ext uri="{BB962C8B-B14F-4D97-AF65-F5344CB8AC3E}">
        <p14:creationId xmlns:p14="http://schemas.microsoft.com/office/powerpoint/2010/main" val="4040779677"/>
      </p:ext>
    </p:extLst>
  </p:cSld>
  <p:clrMapOvr>
    <a:overrideClrMapping bg1="lt1" tx1="dk1" bg2="lt2" tx2="dk2" accent1="accent1" accent2="accent2" accent3="accent3" accent4="accent4" accent5="accent5" accent6="accent6" hlink="hlink" folHlink="folHlink"/>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45058" name="幻灯片图像占位符 1"/>
          <p:cNvSpPr>
            <a:spLocks noGrp="1" noRot="1" noChangeAspect="1" noTextEdit="1"/>
          </p:cNvSpPr>
          <p:nvPr>
            <p:ph type="sldImg"/>
          </p:nvPr>
        </p:nvSpPr>
        <p:spPr>
          <a:xfrm>
            <a:off x="1371600" y="1143000"/>
            <a:ext cx="4114800" cy="3086100"/>
          </a:xfrm>
        </p:spPr>
      </p:sp>
      <p:sp>
        <p:nvSpPr>
          <p:cNvPr id="45059" name="备注占位符 2"/>
          <p:cNvSpPr>
            <a:spLocks noGrp="1"/>
          </p:cNvSpPr>
          <p:nvPr>
            <p:ph type="body" idx="1"/>
          </p:nvPr>
        </p:nvSpPr>
        <p:spPr>
          <a:noFill/>
        </p:spPr>
        <p:txBody>
          <a:bodyPr anchor="t"/>
          <a:lstStyle/>
          <a:p>
            <a:r>
              <a:rPr lang="zh-CN" altLang="en-US" smtClean="0"/>
              <a:t>如果指令中的操作数是内存地址，则需要先由地址形成逻辑形成真正的物理地址，然后传送到内存，这样后续才能实现内存的读取</a:t>
            </a:r>
          </a:p>
        </p:txBody>
      </p:sp>
      <p:sp>
        <p:nvSpPr>
          <p:cNvPr id="45060" name="灯片编号占位符 3"/>
          <p:cNvSpPr txBox="1">
            <a:spLocks noGrp="1" noChangeArrowheads="1"/>
          </p:cNvSpPr>
          <p:nvPr/>
        </p:nvSpPr>
        <p:spPr bwMode="auto">
          <a:xfrm>
            <a:off x="3862388" y="9445625"/>
            <a:ext cx="2952750" cy="49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70F07BD8-1476-43DF-B068-5C607DEED7F4}" type="slidenum">
              <a:rPr kumimoji="0"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33</a:t>
            </a:fld>
            <a:endParaRPr kumimoji="0"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210218935"/>
      </p:ext>
    </p:extLst>
  </p:cSld>
  <p:clrMapOvr>
    <a:overrideClrMapping bg1="lt1" tx1="dk1" bg2="lt2" tx2="dk2" accent1="accent1" accent2="accent2" accent3="accent3" accent4="accent4" accent5="accent5" accent6="accent6" hlink="hlink" folHlink="folHlink"/>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49154" name="幻灯片图像占位符 1"/>
          <p:cNvSpPr>
            <a:spLocks noGrp="1" noRot="1" noChangeAspect="1" noTextEdit="1"/>
          </p:cNvSpPr>
          <p:nvPr>
            <p:ph type="sldImg"/>
          </p:nvPr>
        </p:nvSpPr>
        <p:spPr>
          <a:xfrm>
            <a:off x="1371600" y="1143000"/>
            <a:ext cx="4114800" cy="3086100"/>
          </a:xfrm>
        </p:spPr>
      </p:sp>
      <p:sp>
        <p:nvSpPr>
          <p:cNvPr id="49155" name="备注占位符 2"/>
          <p:cNvSpPr>
            <a:spLocks noGrp="1" noChangeArrowheads="1"/>
          </p:cNvSpPr>
          <p:nvPr>
            <p:ph type="body" idx="1"/>
          </p:nvPr>
        </p:nvSpPr>
        <p:spPr>
          <a:noFill/>
        </p:spPr>
        <p:txBody>
          <a:bodyPr anchor="t"/>
          <a:lstStyle/>
          <a:p>
            <a:pPr eaLnBrk="1" hangingPunct="1"/>
            <a:r>
              <a:rPr lang="zh-CN" altLang="en-US" smtClean="0"/>
              <a:t>中断：在指令的执行过程中或执行结束，外部设备或者计算机内部可能会发来急需处理的数据或其他紧急事件处理信号，这就需要处理机暂停正在执行的程序，转去处理相应的紧急事件，待处理完毕后再回到原处继续执行，这一过程称为中断。</a:t>
            </a:r>
          </a:p>
          <a:p>
            <a:pPr eaLnBrk="1" hangingPunct="1"/>
            <a:endParaRPr lang="zh-CN" altLang="en-US" smtClean="0"/>
          </a:p>
          <a:p>
            <a:pPr eaLnBrk="1" hangingPunct="1"/>
            <a:r>
              <a:rPr lang="zh-CN" altLang="en-US" b="1" smtClean="0"/>
              <a:t>中断系统</a:t>
            </a:r>
          </a:p>
          <a:p>
            <a:pPr eaLnBrk="1" hangingPunct="1"/>
            <a:r>
              <a:rPr lang="zh-CN" altLang="en-US" b="1" smtClean="0"/>
              <a:t>来自</a:t>
            </a:r>
            <a:r>
              <a:rPr lang="en-US" altLang="zh-CN" b="1" smtClean="0"/>
              <a:t>ITwiki</a:t>
            </a:r>
            <a:r>
              <a:rPr lang="zh-CN" altLang="en-US" b="1" smtClean="0"/>
              <a:t>，开放的信息技术大百科</a:t>
            </a:r>
          </a:p>
          <a:p>
            <a:pPr eaLnBrk="1" hangingPunct="1"/>
            <a:r>
              <a:rPr lang="en-US" altLang="zh-CN" smtClean="0"/>
              <a:t>Jump to: </a:t>
            </a:r>
            <a:r>
              <a:rPr lang="en-US" altLang="zh-CN" smtClean="0">
                <a:hlinkClick r:id="rId4" action="ppaction://hlinksldjump"/>
              </a:rPr>
              <a:t>navigation</a:t>
            </a:r>
            <a:r>
              <a:rPr lang="en-US" altLang="zh-CN" smtClean="0"/>
              <a:t>, </a:t>
            </a:r>
            <a:r>
              <a:rPr lang="en-US" altLang="zh-CN" smtClean="0">
                <a:hlinkClick r:id="rId4" action="ppaction://hlinksldjump"/>
              </a:rPr>
              <a:t>&amp;lt;jumptoSearch&amp;gt;</a:t>
            </a:r>
            <a:endParaRPr lang="en-US" altLang="zh-CN" smtClean="0"/>
          </a:p>
          <a:p>
            <a:pPr eaLnBrk="1" hangingPunct="1"/>
            <a:r>
              <a:rPr lang="zh-CN" altLang="en-US" smtClean="0"/>
              <a:t>中断装置和中断处理程序统称为</a:t>
            </a:r>
            <a:r>
              <a:rPr lang="zh-CN" altLang="en-US" b="1" smtClean="0"/>
              <a:t>中断系统</a:t>
            </a:r>
            <a:r>
              <a:rPr lang="zh-CN" altLang="en-US" smtClean="0"/>
              <a:t>。 </a:t>
            </a:r>
          </a:p>
          <a:p>
            <a:pPr eaLnBrk="1" hangingPunct="1"/>
            <a:r>
              <a:rPr lang="zh-CN" altLang="en-US" smtClean="0"/>
              <a:t>中断系统是计算机的重要组成部分。 </a:t>
            </a:r>
            <a:r>
              <a:rPr lang="zh-CN" altLang="en-US" smtClean="0">
                <a:hlinkClick r:id="rId5" tooltip="实时控制"/>
              </a:rPr>
              <a:t>实时控制</a:t>
            </a:r>
            <a:r>
              <a:rPr lang="zh-CN" altLang="en-US" smtClean="0"/>
              <a:t>、故障自动处理、计算机与外围设备间的数据传送往往采用中断系统。中断系统的应用大大提高了计算机效率</a:t>
            </a:r>
            <a:r>
              <a:rPr lang="en-US" altLang="zh-CN" smtClean="0"/>
              <a:t>. </a:t>
            </a:r>
          </a:p>
          <a:p>
            <a:pPr eaLnBrk="1" hangingPunct="1"/>
            <a:r>
              <a:rPr lang="zh-CN" altLang="en-US" smtClean="0"/>
              <a:t>不同的计算机其硬件结构和软件指令是不完全相同的，因此，中断系统也是不相同的。计算机的中断系统能够加强</a:t>
            </a:r>
            <a:r>
              <a:rPr lang="en-US" altLang="zh-CN" smtClean="0">
                <a:hlinkClick r:id="rId6" tooltip="CPU"/>
              </a:rPr>
              <a:t>CPU</a:t>
            </a:r>
            <a:r>
              <a:rPr lang="zh-CN" altLang="en-US" smtClean="0"/>
              <a:t>对多任务事件的处理能力。中断机制是现代计算机系统中的基础设施之一，它在系统中起着通信网络作用，以协调系统对各种外部事件的响应和处理。 </a:t>
            </a:r>
            <a:r>
              <a:rPr lang="zh-CN" altLang="en-US" smtClean="0">
                <a:hlinkClick r:id="rId7" tooltip="中断"/>
              </a:rPr>
              <a:t>中断</a:t>
            </a:r>
            <a:r>
              <a:rPr lang="zh-CN" altLang="en-US" smtClean="0"/>
              <a:t>是实现多道程序设计的必要条件。 中断是</a:t>
            </a:r>
            <a:r>
              <a:rPr lang="en-US" altLang="zh-CN" smtClean="0"/>
              <a:t>CPU</a:t>
            </a:r>
            <a:r>
              <a:rPr lang="zh-CN" altLang="en-US" smtClean="0"/>
              <a:t>对系统发生的某个事件作出的一种反应。 引起中断的事件称为中断源。中断源向</a:t>
            </a:r>
            <a:r>
              <a:rPr lang="en-US" altLang="zh-CN" smtClean="0"/>
              <a:t>CPU</a:t>
            </a:r>
            <a:r>
              <a:rPr lang="zh-CN" altLang="en-US" smtClean="0"/>
              <a:t>提出处理的请求称为中断请求。发生中断时被打断程序的暂停点成为断点。</a:t>
            </a:r>
            <a:r>
              <a:rPr lang="en-US" altLang="zh-CN" smtClean="0"/>
              <a:t>CPU</a:t>
            </a:r>
            <a:r>
              <a:rPr lang="zh-CN" altLang="en-US" smtClean="0"/>
              <a:t>暂停现行程序而转为响应中断请求的过程称为中断响应。处理中断源的程序称为中断处理程序。</a:t>
            </a:r>
            <a:r>
              <a:rPr lang="en-US" altLang="zh-CN" smtClean="0"/>
              <a:t>CPU</a:t>
            </a:r>
            <a:r>
              <a:rPr lang="zh-CN" altLang="en-US" smtClean="0"/>
              <a:t>执行有关的中断处理程序称为中断处理。而返回断点的过程称为中断返回。 中断的实现实行软件和硬件综合完成，硬件部分叫做硬件装置，软件部分成为软件处理程序。 </a:t>
            </a:r>
          </a:p>
          <a:p>
            <a:pPr eaLnBrk="1" hangingPunct="1"/>
            <a:r>
              <a:rPr lang="zh-CN" altLang="en-US" b="1" smtClean="0"/>
              <a:t>中断系统的功能</a:t>
            </a:r>
          </a:p>
          <a:p>
            <a:pPr eaLnBrk="1" hangingPunct="1"/>
            <a:r>
              <a:rPr lang="en-US" altLang="zh-CN" b="1" smtClean="0"/>
              <a:t>1</a:t>
            </a:r>
            <a:r>
              <a:rPr lang="zh-CN" altLang="en-US" b="1" smtClean="0"/>
              <a:t>）实现中断响应和中断返回</a:t>
            </a:r>
            <a:r>
              <a:rPr lang="zh-CN" altLang="en-US" smtClean="0"/>
              <a:t> </a:t>
            </a:r>
          </a:p>
          <a:p>
            <a:pPr eaLnBrk="1" hangingPunct="1"/>
            <a:r>
              <a:rPr lang="zh-CN" altLang="en-US" smtClean="0"/>
              <a:t>当</a:t>
            </a:r>
            <a:r>
              <a:rPr lang="en-US" altLang="zh-CN" smtClean="0"/>
              <a:t>CPU </a:t>
            </a:r>
            <a:r>
              <a:rPr lang="zh-CN" altLang="en-US" smtClean="0"/>
              <a:t>收到中断请求后，能根据具体情况决定是否响应中断，如果</a:t>
            </a:r>
            <a:r>
              <a:rPr lang="en-US" altLang="zh-CN" smtClean="0"/>
              <a:t>CPU</a:t>
            </a:r>
            <a:r>
              <a:rPr lang="zh-CN" altLang="en-US" smtClean="0"/>
              <a:t>没有更急、更重要的工作，则在执行完当前指令后响应这一中断请求。</a:t>
            </a:r>
            <a:r>
              <a:rPr lang="en-US" altLang="zh-CN" smtClean="0"/>
              <a:t>CPU</a:t>
            </a:r>
            <a:r>
              <a:rPr lang="zh-CN" altLang="en-US" smtClean="0"/>
              <a:t>中断响应过程如下：首先，将断点处的</a:t>
            </a:r>
            <a:r>
              <a:rPr lang="en-US" altLang="zh-CN" smtClean="0"/>
              <a:t>PC</a:t>
            </a:r>
            <a:r>
              <a:rPr lang="zh-CN" altLang="en-US" smtClean="0"/>
              <a:t>值（即下一条应执行指令的地址）推入堆栈保留下来，这称为保护断点，由硬件自动执行。然后，将有关的寄存器内容和标志位状态推入堆栈保留下来，这称为保护现场，由用户自己编程完成。保护断点和现场后即可执行中断服务程序，执行完毕，</a:t>
            </a:r>
            <a:r>
              <a:rPr lang="en-US" altLang="zh-CN" smtClean="0"/>
              <a:t>CPU</a:t>
            </a:r>
            <a:r>
              <a:rPr lang="zh-CN" altLang="en-US" smtClean="0"/>
              <a:t>由中断服务程序返回主程序，中断返回过程如下：首先恢复原保留寄存器的内容和标志位的状态，这称为恢复现场，由用户编程完成。然后，再加返回指令</a:t>
            </a:r>
            <a:r>
              <a:rPr lang="en-US" altLang="zh-CN" smtClean="0"/>
              <a:t>RETI</a:t>
            </a:r>
            <a:r>
              <a:rPr lang="zh-CN" altLang="en-US" smtClean="0"/>
              <a:t>，</a:t>
            </a:r>
            <a:r>
              <a:rPr lang="en-US" altLang="zh-CN" smtClean="0"/>
              <a:t>RETI</a:t>
            </a:r>
            <a:r>
              <a:rPr lang="zh-CN" altLang="en-US" smtClean="0"/>
              <a:t>指令的功能是恢复</a:t>
            </a:r>
            <a:r>
              <a:rPr lang="en-US" altLang="zh-CN" smtClean="0"/>
              <a:t>PC</a:t>
            </a:r>
            <a:r>
              <a:rPr lang="zh-CN" altLang="en-US" smtClean="0"/>
              <a:t>值，使</a:t>
            </a:r>
            <a:r>
              <a:rPr lang="en-US" altLang="zh-CN" smtClean="0"/>
              <a:t>CPU</a:t>
            </a:r>
            <a:r>
              <a:rPr lang="zh-CN" altLang="en-US" smtClean="0"/>
              <a:t>返回断点，这称为恢复断点。恢复现场和断点后，</a:t>
            </a:r>
            <a:r>
              <a:rPr lang="en-US" altLang="zh-CN" smtClean="0"/>
              <a:t>CPU</a:t>
            </a:r>
            <a:r>
              <a:rPr lang="zh-CN" altLang="en-US" smtClean="0"/>
              <a:t>将继续执行原主程序，中断响应过程到此为止。 </a:t>
            </a:r>
            <a:endParaRPr lang="zh-CN" altLang="en-US" b="1" smtClean="0"/>
          </a:p>
          <a:p>
            <a:pPr eaLnBrk="1" hangingPunct="1"/>
            <a:r>
              <a:rPr lang="en-US" altLang="zh-CN" b="1" smtClean="0"/>
              <a:t>2</a:t>
            </a:r>
            <a:r>
              <a:rPr lang="zh-CN" altLang="en-US" b="1" smtClean="0"/>
              <a:t>）实现优先权排队</a:t>
            </a:r>
            <a:r>
              <a:rPr lang="zh-CN" altLang="en-US" smtClean="0"/>
              <a:t> 通常，系统中有多个中断源，当有多个中断源同时发出中断请求时，要求计算机能确定哪个中断更紧迫，以便首先响应。为此，计算机给每个中断源规定了优先级别，称为优先权。这样，当多个中断源同时发出中断请求时，优先权高的中断能先被响应，只有优先权高的中断处理结束后才能响应优先权低的中断。计算机按中断源优先权高低逐次响应的过程称优先权排队，这个过程可通过硬件电路来实现，亦可通过软件查询来实现。 </a:t>
            </a:r>
            <a:endParaRPr lang="zh-CN" altLang="en-US" b="1" smtClean="0"/>
          </a:p>
          <a:p>
            <a:pPr eaLnBrk="1" hangingPunct="1"/>
            <a:r>
              <a:rPr lang="en-US" altLang="zh-CN" b="1" smtClean="0"/>
              <a:t>3</a:t>
            </a:r>
            <a:r>
              <a:rPr lang="zh-CN" altLang="en-US" b="1" smtClean="0"/>
              <a:t>）实现中断嵌套</a:t>
            </a:r>
            <a:r>
              <a:rPr lang="zh-CN" altLang="en-US" smtClean="0"/>
              <a:t> 当</a:t>
            </a:r>
            <a:r>
              <a:rPr lang="en-US" altLang="zh-CN" smtClean="0"/>
              <a:t>CPU</a:t>
            </a:r>
            <a:r>
              <a:rPr lang="zh-CN" altLang="en-US" smtClean="0"/>
              <a:t>响应某一中断时，若有优先权高的中断源发出中断请求，则</a:t>
            </a:r>
            <a:r>
              <a:rPr lang="en-US" altLang="zh-CN" smtClean="0"/>
              <a:t>CPU</a:t>
            </a:r>
            <a:r>
              <a:rPr lang="zh-CN" altLang="en-US" smtClean="0"/>
              <a:t>能中断正在进行的中断服务程序，并保留这个程序的断点（类似于子程序嵌套），响应高级中断，高级中断处理结束以后，再继续进行被中断的中断服务程序，这个过程称为中断嵌套，其示意图如图</a:t>
            </a:r>
            <a:r>
              <a:rPr lang="en-US" altLang="zh-CN" smtClean="0"/>
              <a:t>5.8</a:t>
            </a:r>
            <a:r>
              <a:rPr lang="zh-CN" altLang="en-US" smtClean="0"/>
              <a:t>所示。如果发出新的中断请求的中断源的优先权级别与正在处理的中断源同级或更低时，</a:t>
            </a:r>
            <a:r>
              <a:rPr lang="en-US" altLang="zh-CN" smtClean="0"/>
              <a:t>CPU</a:t>
            </a:r>
            <a:r>
              <a:rPr lang="zh-CN" altLang="en-US" smtClean="0"/>
              <a:t>不会响应这个中断请求，直至正在处理的中断服务程序执行完以后才能去处理新的中断请求。 </a:t>
            </a:r>
          </a:p>
          <a:p>
            <a:pPr eaLnBrk="1" hangingPunct="1"/>
            <a:endParaRPr lang="zh-CN" altLang="en-US" smtClean="0"/>
          </a:p>
          <a:p>
            <a:pPr eaLnBrk="1" hangingPunct="1"/>
            <a:endParaRPr lang="zh-CN" altLang="en-US" smtClean="0"/>
          </a:p>
          <a:p>
            <a:pPr eaLnBrk="1" hangingPunct="1"/>
            <a:r>
              <a:rPr lang="zh-CN" altLang="en-US" smtClean="0"/>
              <a:t>微程序：</a:t>
            </a:r>
          </a:p>
          <a:p>
            <a:pPr eaLnBrk="1" hangingPunct="1"/>
            <a:r>
              <a:rPr lang="zh-CN" altLang="en-US" smtClean="0"/>
              <a:t>现代计算机大多采用微程序控制器结构。微程序是处理器内部用于处理外部指令的程序，也称微码，是最内层的程序，与处理器硬件直接相关，被固化于控制器内的只读存储器中。他的任务是用软件的方法分解一条机器指令为一系列微指令，即控制命令，除了硬件设计人员，一般人不知道它的存在。</a:t>
            </a:r>
          </a:p>
          <a:p>
            <a:endParaRPr lang="en-US" altLang="zh-CN" b="1" smtClean="0">
              <a:hlinkClick r:id="rId8" action="ppaction://hlinkfile"/>
            </a:endParaRPr>
          </a:p>
          <a:p>
            <a:r>
              <a:rPr lang="zh-CN" altLang="en-US" b="1" smtClean="0">
                <a:hlinkClick r:id="rId8" action="ppaction://hlinkfile"/>
              </a:rPr>
              <a:t>计算机中断</a:t>
            </a:r>
            <a:r>
              <a:rPr lang="zh-CN" altLang="en-US" b="1" smtClean="0"/>
              <a:t> </a:t>
            </a:r>
          </a:p>
          <a:p>
            <a:r>
              <a:rPr lang="zh-CN" altLang="en-US" b="1" smtClean="0"/>
              <a:t>博客分类：</a:t>
            </a:r>
            <a:r>
              <a:rPr lang="zh-CN" altLang="en-US" smtClean="0"/>
              <a:t> </a:t>
            </a:r>
            <a:r>
              <a:rPr lang="zh-CN" altLang="en-US" smtClean="0">
                <a:hlinkClick r:id="rId9" action="ppaction://hlinkfile"/>
              </a:rPr>
              <a:t>硬件知识</a:t>
            </a:r>
            <a:r>
              <a:rPr lang="zh-CN" altLang="en-US" smtClean="0"/>
              <a:t> </a:t>
            </a:r>
          </a:p>
          <a:p>
            <a:r>
              <a:rPr lang="zh-CN" altLang="en-US" smtClean="0">
                <a:hlinkClick r:id="rId10"/>
              </a:rPr>
              <a:t>嵌入式</a:t>
            </a:r>
            <a:r>
              <a:rPr lang="zh-CN" altLang="en-US" smtClean="0">
                <a:hlinkClick r:id="rId11"/>
              </a:rPr>
              <a:t>工作</a:t>
            </a:r>
            <a:r>
              <a:rPr lang="zh-CN" altLang="en-US" smtClean="0">
                <a:hlinkClick r:id="rId12"/>
              </a:rPr>
              <a:t>数据结构</a:t>
            </a:r>
            <a:r>
              <a:rPr lang="zh-CN" altLang="en-US" smtClean="0">
                <a:hlinkClick r:id="rId13"/>
              </a:rPr>
              <a:t>生活</a:t>
            </a:r>
            <a:r>
              <a:rPr lang="en-US" altLang="zh-CN" smtClean="0">
                <a:hlinkClick r:id="rId14"/>
              </a:rPr>
              <a:t>D</a:t>
            </a:r>
            <a:r>
              <a:rPr lang="zh-CN" altLang="en-US" smtClean="0">
                <a:hlinkClick r:id="rId14"/>
              </a:rPr>
              <a:t>语言</a:t>
            </a:r>
            <a:r>
              <a:rPr lang="zh-CN" altLang="en-US" smtClean="0"/>
              <a:t> </a:t>
            </a:r>
          </a:p>
          <a:p>
            <a:r>
              <a:rPr lang="zh-CN" altLang="en-US" b="1" smtClean="0"/>
              <a:t>什么是中断</a:t>
            </a:r>
            <a:r>
              <a:rPr lang="zh-CN" altLang="en-US" smtClean="0"/>
              <a:t> </a:t>
            </a:r>
            <a:br>
              <a:rPr lang="zh-CN" altLang="en-US" smtClean="0"/>
            </a:br>
            <a:r>
              <a:rPr lang="zh-CN" altLang="en-US" smtClean="0"/>
              <a:t>中断是计算机中的一个十分重要的概念，在现代计算机中毫无例外地都要采用中断技术。什么是中断呢？可以举一个日常生活中的例子来说明，假如你正在给朋友写信，电话铃响了。这时，你放下手中的笔，去接电话。通话完毕，再继续写信。这个例子就表现了中断及其处理过程：电话铃声使你暂时中止当前的工作，而去处理更为急需处理的事情</a:t>
            </a:r>
            <a:r>
              <a:rPr lang="en-US" altLang="zh-CN" smtClean="0"/>
              <a:t>(</a:t>
            </a:r>
            <a:r>
              <a:rPr lang="zh-CN" altLang="en-US" smtClean="0"/>
              <a:t>接电话</a:t>
            </a:r>
            <a:r>
              <a:rPr lang="en-US" altLang="zh-CN" smtClean="0"/>
              <a:t>)</a:t>
            </a:r>
            <a:r>
              <a:rPr lang="zh-CN" altLang="en-US" smtClean="0"/>
              <a:t>，把急需处理的事情处理完毕之后，再回头来继续原来的事情。在这个例子中，电话铃声称为“中断请求”，你暂停写信去接电话叫作“中断响应”，接电话的过程就是“中断处理”。相应地，在计算机执行程序的过程中，由于出现某个特殊情况</a:t>
            </a:r>
            <a:r>
              <a:rPr lang="en-US" altLang="zh-CN" smtClean="0"/>
              <a:t>(</a:t>
            </a:r>
            <a:r>
              <a:rPr lang="zh-CN" altLang="en-US" smtClean="0"/>
              <a:t>或称为“事件”</a:t>
            </a:r>
            <a:r>
              <a:rPr lang="en-US" altLang="zh-CN" smtClean="0"/>
              <a:t>)</a:t>
            </a:r>
            <a:r>
              <a:rPr lang="zh-CN" altLang="en-US" smtClean="0"/>
              <a:t>，使得暂时中止现行程序，而转去执行处理这一事件的处理程序，处理完毕之后再回到原来程序的中断点继续向下执行，这个过程就是中断。</a:t>
            </a:r>
          </a:p>
          <a:p>
            <a:r>
              <a:rPr lang="zh-CN" altLang="en-US" smtClean="0"/>
              <a:t/>
            </a:r>
            <a:br>
              <a:rPr lang="zh-CN" altLang="en-US" smtClean="0"/>
            </a:br>
            <a:r>
              <a:rPr lang="zh-CN" altLang="en-US" b="1" smtClean="0"/>
              <a:t>计算机为什么要采用中断</a:t>
            </a:r>
            <a:r>
              <a:rPr lang="zh-CN" altLang="en-US" smtClean="0"/>
              <a:t> </a:t>
            </a:r>
            <a:br>
              <a:rPr lang="zh-CN" altLang="en-US" smtClean="0"/>
            </a:br>
            <a:r>
              <a:rPr lang="zh-CN" altLang="en-US" smtClean="0"/>
              <a:t>为了说明这个问题，再举一例子。假设你有一个朋友来拜访你，但是由于不知道何时到达，你只能在大门等待，于是什么事情也干不了。如果在门口装一个门铃，你就不必在门口等待而去干其它的工作，朋友来了按门铃通知你，你这时才中断你的工作去开门，这样就避免等待和浪费时间。计算机也是一样，例如打印输出，</a:t>
            </a:r>
            <a:r>
              <a:rPr lang="en-US" altLang="zh-CN" smtClean="0"/>
              <a:t>CPU</a:t>
            </a:r>
            <a:r>
              <a:rPr lang="zh-CN" altLang="en-US" smtClean="0"/>
              <a:t>传送数据的速度高，而打印机打印的速度低，如果不采用中断技术，</a:t>
            </a:r>
            <a:r>
              <a:rPr lang="en-US" altLang="zh-CN" smtClean="0"/>
              <a:t>CPU</a:t>
            </a:r>
            <a:r>
              <a:rPr lang="zh-CN" altLang="en-US" smtClean="0"/>
              <a:t>将经常处于等待状态，效率极低。而采用了中断方式，</a:t>
            </a:r>
            <a:r>
              <a:rPr lang="en-US" altLang="zh-CN" smtClean="0"/>
              <a:t>CPU</a:t>
            </a:r>
            <a:r>
              <a:rPr lang="zh-CN" altLang="en-US" smtClean="0"/>
              <a:t>可以进行其它的工作，只在打印机缓冲区中的当前内容打印完毕发出中断请求之后，才予以响应，暂时中断当前工作转去执行向缓冲区传送数据，传送完成后又返回执行原来的程序。这样就大大地提高了计算机系统的效率。</a:t>
            </a:r>
          </a:p>
          <a:p>
            <a:r>
              <a:rPr lang="zh-CN" altLang="en-US" b="1" smtClean="0"/>
              <a:t/>
            </a:r>
            <a:br>
              <a:rPr lang="zh-CN" altLang="en-US" b="1" smtClean="0"/>
            </a:br>
            <a:endParaRPr lang="zh-CN" altLang="en-US" smtClean="0"/>
          </a:p>
          <a:p>
            <a:r>
              <a:rPr lang="zh-CN" altLang="en-US" b="1" smtClean="0"/>
              <a:t>什么是中断的优先级</a:t>
            </a:r>
            <a:r>
              <a:rPr lang="zh-CN" altLang="en-US" smtClean="0"/>
              <a:t> </a:t>
            </a:r>
            <a:br>
              <a:rPr lang="zh-CN" altLang="en-US" smtClean="0"/>
            </a:br>
            <a:r>
              <a:rPr lang="zh-CN" altLang="en-US" smtClean="0"/>
              <a:t>我们仍然可以举例说明中断优先级的概念。在上面的例子中，如果在电话铃响的同时，门铃也响了，那么你将在“接电话”和“开门”这两个中断请求中选择，先响应哪一个请求。这就有一个谁优先的问题。如果“开门”比“接电话”重要</a:t>
            </a:r>
            <a:r>
              <a:rPr lang="en-US" altLang="zh-CN" smtClean="0"/>
              <a:t>(</a:t>
            </a:r>
            <a:r>
              <a:rPr lang="zh-CN" altLang="en-US" smtClean="0"/>
              <a:t>或者说“开门”比“接电话”的优先级高</a:t>
            </a:r>
            <a:r>
              <a:rPr lang="en-US" altLang="zh-CN" smtClean="0"/>
              <a:t>)</a:t>
            </a:r>
            <a:r>
              <a:rPr lang="zh-CN" altLang="en-US" smtClean="0"/>
              <a:t>，那么就应该先开门，然后再接电话，接完电话后再回头来继续写信。这就是说，当同时有多个中断请求时，应该先响应优先级较高的中断请求。</a:t>
            </a:r>
            <a:br>
              <a:rPr lang="zh-CN" altLang="en-US" smtClean="0"/>
            </a:br>
            <a:r>
              <a:rPr lang="zh-CN" altLang="en-US" smtClean="0"/>
              <a:t>此外，如果在响应一个中断，执行中断处理的过程中，又有新的中断事件发生而发出了中断请求，应该如何处理也取决于中断事件的优先级。当新发生的中断事件的优先级高于正在处理的中断事件时，又将中止当前的中断处理程序，转去处理新发生的中断事件，处理完毕才返回原来的中断处理。在上面的例子中，我们假设“开门”比“接电话”的优先级高。在你写信时，电话铃响了，你去接电话，在通话的过程中，门铃又响了。因为“开门”的优先级高，你只能让通话的对方稍等，放下电话去开门。开门之后再回头继续接电话，通话完毕再回去继续写信。而如果“开门”比“接电话”的优先级低，那么在通话的过程中门铃响了也可以不予理睬，通话结束再去开门。当然，在日常生活中，谁也不会为“开门”和“接电话”规定一个优先级别的高低。但是在计算机中，各种中断事件很多，其优先级都有规定，否则就会乱套。在计算机中，中断事件的优先级是根据事件的实时性、重要性和软件处理的方便性来安排的</a:t>
            </a:r>
          </a:p>
          <a:p>
            <a:endParaRPr lang="zh-CN" altLang="en-US" smtClean="0"/>
          </a:p>
        </p:txBody>
      </p:sp>
      <p:sp>
        <p:nvSpPr>
          <p:cNvPr id="49156" name="灯片编号占位符 3"/>
          <p:cNvSpPr txBox="1">
            <a:spLocks noGrp="1" noChangeArrowheads="1"/>
          </p:cNvSpPr>
          <p:nvPr/>
        </p:nvSpPr>
        <p:spPr bwMode="auto">
          <a:xfrm>
            <a:off x="3862388" y="9445625"/>
            <a:ext cx="2952750" cy="49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A182ABA4-B745-40D1-AFBE-C74FF260ACE7}" type="slidenum">
              <a:rPr kumimoji="0"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36</a:t>
            </a:fld>
            <a:endParaRPr kumimoji="0"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399642049"/>
      </p:ext>
    </p:extLst>
  </p:cSld>
  <p:clrMapOvr>
    <a:overrideClrMapping bg1="lt1" tx1="dk1" bg2="lt2" tx2="dk2" accent1="accent1" accent2="accent2" accent3="accent3" accent4="accent4" accent5="accent5" accent6="accent6" hlink="hlink" folHlink="folHlink"/>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fontAlgn="base">
              <a:spcAft>
                <a:spcPct val="0"/>
              </a:spcAft>
              <a:defRPr/>
            </a:pPr>
            <a:fld id="{3E28B92A-9C49-4EAB-AB13-035B5B3658E7}" type="datetime1">
              <a:rPr lang="zh-CN" altLang="en-US" smtClean="0"/>
              <a:pPr fontAlgn="base">
                <a:spcAft>
                  <a:spcPct val="0"/>
                </a:spcAft>
                <a:defRPr/>
              </a:pPr>
              <a:t>2019/1/8</a:t>
            </a:fld>
            <a:endParaRPr lang="en-US" altLang="zh-CN"/>
          </a:p>
        </p:txBody>
      </p:sp>
      <p:sp>
        <p:nvSpPr>
          <p:cNvPr id="5" name="Rectangle 5"/>
          <p:cNvSpPr>
            <a:spLocks noGrp="1" noChangeArrowheads="1"/>
          </p:cNvSpPr>
          <p:nvPr>
            <p:ph type="ftr" sz="quarter" idx="11"/>
          </p:nvPr>
        </p:nvSpPr>
        <p:spPr>
          <a:ln/>
        </p:spPr>
        <p:txBody>
          <a:bodyPr/>
          <a:lstStyle>
            <a:lvl1pPr>
              <a:defRPr/>
            </a:lvl1pPr>
          </a:lstStyle>
          <a:p>
            <a:pPr fontAlgn="base">
              <a:spcAft>
                <a:spcPct val="0"/>
              </a:spcAft>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fontAlgn="base">
              <a:spcAft>
                <a:spcPct val="0"/>
              </a:spcAft>
              <a:defRPr/>
            </a:pPr>
            <a:fld id="{F92280BE-7382-444C-8E38-CB97A3F533D8}" type="slidenum">
              <a:rPr lang="zh-CN" altLang="en-US" b="1" smtClean="0"/>
              <a:pPr fontAlgn="base">
                <a:spcAft>
                  <a:spcPct val="0"/>
                </a:spcAft>
                <a:defRPr/>
              </a:pPr>
              <a:t>‹#›</a:t>
            </a:fld>
            <a:endParaRPr lang="en-US" altLang="zh-CN" b="1"/>
          </a:p>
        </p:txBody>
      </p:sp>
    </p:spTree>
    <p:extLst>
      <p:ext uri="{BB962C8B-B14F-4D97-AF65-F5344CB8AC3E}">
        <p14:creationId xmlns:p14="http://schemas.microsoft.com/office/powerpoint/2010/main" val="3307777107"/>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1"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fontAlgn="base">
              <a:spcAft>
                <a:spcPct val="0"/>
              </a:spcAft>
              <a:defRPr/>
            </a:pPr>
            <a:fld id="{DC77FE53-B664-49AE-85FD-DBBF24F29165}" type="datetime1">
              <a:rPr lang="zh-CN" altLang="en-US" smtClean="0">
                <a:solidFill>
                  <a:srgbClr val="000000"/>
                </a:solidFill>
              </a:rPr>
              <a:pPr fontAlgn="base">
                <a:spcAft>
                  <a:spcPct val="0"/>
                </a:spcAft>
                <a:defRPr/>
              </a:pPr>
              <a:t>2019/1/8</a:t>
            </a:fld>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fontAlgn="base">
              <a:spcAft>
                <a:spcPct val="0"/>
              </a:spcAft>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fontAlgn="base">
              <a:spcAft>
                <a:spcPct val="0"/>
              </a:spcAft>
              <a:defRPr/>
            </a:pPr>
            <a:fld id="{45A26188-275E-4D8D-9321-A3D7670E10B4}" type="slidenum">
              <a:rPr lang="zh-CN" altLang="en-US" b="1" smtClean="0">
                <a:solidFill>
                  <a:srgbClr val="000000"/>
                </a:solidFill>
              </a:rPr>
              <a:pPr fontAlgn="base">
                <a:spcAft>
                  <a:spcPct val="0"/>
                </a:spcAft>
                <a:defRPr/>
              </a:pPr>
              <a:t>‹#›</a:t>
            </a:fld>
            <a:endParaRPr lang="en-US" altLang="zh-CN" b="1">
              <a:solidFill>
                <a:srgbClr val="000000"/>
              </a:solidFill>
            </a:endParaRPr>
          </a:p>
        </p:txBody>
      </p:sp>
    </p:spTree>
    <p:extLst>
      <p:ext uri="{BB962C8B-B14F-4D97-AF65-F5344CB8AC3E}">
        <p14:creationId xmlns:p14="http://schemas.microsoft.com/office/powerpoint/2010/main" val="3714290147"/>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fontAlgn="base">
              <a:spcAft>
                <a:spcPct val="0"/>
              </a:spcAft>
              <a:defRPr/>
            </a:pPr>
            <a:fld id="{CA93792D-1793-4966-A5C1-E48A1F69E76F}" type="datetime1">
              <a:rPr lang="zh-CN" altLang="en-US" smtClean="0">
                <a:solidFill>
                  <a:srgbClr val="000000"/>
                </a:solidFill>
              </a:rPr>
              <a:pPr fontAlgn="base">
                <a:spcAft>
                  <a:spcPct val="0"/>
                </a:spcAft>
                <a:defRPr/>
              </a:pPr>
              <a:t>2019/1/8</a:t>
            </a:fld>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fontAlgn="base">
              <a:spcAft>
                <a:spcPct val="0"/>
              </a:spcAft>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fontAlgn="base">
              <a:spcAft>
                <a:spcPct val="0"/>
              </a:spcAft>
              <a:defRPr/>
            </a:pPr>
            <a:fld id="{7DFF3F6E-EC6D-429C-87E1-69FF0EC0EA91}" type="slidenum">
              <a:rPr lang="zh-CN" altLang="en-US" b="1" smtClean="0">
                <a:solidFill>
                  <a:srgbClr val="000000"/>
                </a:solidFill>
              </a:rPr>
              <a:pPr fontAlgn="base">
                <a:spcAft>
                  <a:spcPct val="0"/>
                </a:spcAft>
                <a:defRPr/>
              </a:pPr>
              <a:t>‹#›</a:t>
            </a:fld>
            <a:endParaRPr lang="en-US" altLang="zh-CN" b="1">
              <a:solidFill>
                <a:srgbClr val="000000"/>
              </a:solidFill>
            </a:endParaRPr>
          </a:p>
        </p:txBody>
      </p:sp>
    </p:spTree>
    <p:extLst>
      <p:ext uri="{BB962C8B-B14F-4D97-AF65-F5344CB8AC3E}">
        <p14:creationId xmlns:p14="http://schemas.microsoft.com/office/powerpoint/2010/main" val="1184763257"/>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fontAlgn="base">
              <a:spcAft>
                <a:spcPct val="0"/>
              </a:spcAft>
              <a:defRPr/>
            </a:pPr>
            <a:fld id="{1711DF4C-5FE4-4931-98B8-9E97E033B13E}" type="datetime1">
              <a:rPr lang="zh-CN" altLang="en-US" smtClean="0">
                <a:solidFill>
                  <a:srgbClr val="000000"/>
                </a:solidFill>
              </a:rPr>
              <a:pPr fontAlgn="base">
                <a:spcAft>
                  <a:spcPct val="0"/>
                </a:spcAft>
                <a:defRPr/>
              </a:pPr>
              <a:t>2019/1/8</a:t>
            </a:fld>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fontAlgn="base">
              <a:spcAft>
                <a:spcPct val="0"/>
              </a:spcAft>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fontAlgn="base">
              <a:spcAft>
                <a:spcPct val="0"/>
              </a:spcAft>
              <a:defRPr/>
            </a:pPr>
            <a:fld id="{AE8E4B5C-699E-4A61-A2E0-11CA8420255C}" type="slidenum">
              <a:rPr lang="zh-CN" altLang="en-US" b="1" smtClean="0">
                <a:solidFill>
                  <a:srgbClr val="000000"/>
                </a:solidFill>
              </a:rPr>
              <a:pPr fontAlgn="base">
                <a:spcAft>
                  <a:spcPct val="0"/>
                </a:spcAft>
                <a:defRPr/>
              </a:pPr>
              <a:t>‹#›</a:t>
            </a:fld>
            <a:endParaRPr lang="en-US" altLang="zh-CN" b="1">
              <a:solidFill>
                <a:srgbClr val="000000"/>
              </a:solidFill>
            </a:endParaRPr>
          </a:p>
        </p:txBody>
      </p:sp>
    </p:spTree>
    <p:extLst>
      <p:ext uri="{BB962C8B-B14F-4D97-AF65-F5344CB8AC3E}">
        <p14:creationId xmlns:p14="http://schemas.microsoft.com/office/powerpoint/2010/main" val="1592605608"/>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948488" y="404815"/>
            <a:ext cx="2087562" cy="5526087"/>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85801" y="404815"/>
            <a:ext cx="6110288" cy="5526087"/>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fontAlgn="base">
              <a:spcAft>
                <a:spcPct val="0"/>
              </a:spcAft>
              <a:defRPr/>
            </a:pPr>
            <a:fld id="{E3E49C9B-2476-4F46-B0F6-729915167C0B}" type="datetime1">
              <a:rPr lang="zh-CN" altLang="en-US" smtClean="0">
                <a:solidFill>
                  <a:srgbClr val="000000"/>
                </a:solidFill>
              </a:rPr>
              <a:pPr fontAlgn="base">
                <a:spcAft>
                  <a:spcPct val="0"/>
                </a:spcAft>
                <a:defRPr/>
              </a:pPr>
              <a:t>2019/1/8</a:t>
            </a:fld>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fontAlgn="base">
              <a:spcAft>
                <a:spcPct val="0"/>
              </a:spcAft>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fontAlgn="base">
              <a:spcAft>
                <a:spcPct val="0"/>
              </a:spcAft>
              <a:defRPr/>
            </a:pPr>
            <a:fld id="{9B6DA6E3-0B35-4162-B4A9-03FA3B8A6418}" type="slidenum">
              <a:rPr lang="zh-CN" altLang="en-US" b="1" smtClean="0">
                <a:solidFill>
                  <a:srgbClr val="000000"/>
                </a:solidFill>
              </a:rPr>
              <a:pPr fontAlgn="base">
                <a:spcAft>
                  <a:spcPct val="0"/>
                </a:spcAft>
                <a:defRPr/>
              </a:pPr>
              <a:t>‹#›</a:t>
            </a:fld>
            <a:endParaRPr lang="en-US" altLang="zh-CN" b="1">
              <a:solidFill>
                <a:srgbClr val="000000"/>
              </a:solidFill>
            </a:endParaRPr>
          </a:p>
        </p:txBody>
      </p:sp>
    </p:spTree>
    <p:extLst>
      <p:ext uri="{BB962C8B-B14F-4D97-AF65-F5344CB8AC3E}">
        <p14:creationId xmlns:p14="http://schemas.microsoft.com/office/powerpoint/2010/main" val="3932215730"/>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fontAlgn="auto">
              <a:spcAft>
                <a:spcPts val="0"/>
              </a:spcAft>
              <a:buFontTx/>
              <a:buNone/>
              <a:defRPr smtClean="0">
                <a:latin typeface="Times New Roman"/>
                <a:ea typeface="宋体"/>
              </a:defRPr>
            </a:lvl1pPr>
          </a:lstStyle>
          <a:p>
            <a:pPr>
              <a:defRPr/>
            </a:pPr>
            <a:fld id="{509B4D31-A5B6-4D0A-8FE2-9916148E3F5A}" type="datetimeFigureOut">
              <a:rPr lang="zh-CN" altLang="en-US" smtClean="0"/>
              <a:pPr>
                <a:defRPr/>
              </a:pPr>
              <a:t>2019/1/8</a:t>
            </a:fld>
            <a:endParaRPr lang="zh-CN" altLang="en-US"/>
          </a:p>
        </p:txBody>
      </p:sp>
      <p:sp>
        <p:nvSpPr>
          <p:cNvPr id="3" name="Footer Placeholder 2"/>
          <p:cNvSpPr>
            <a:spLocks noGrp="1"/>
          </p:cNvSpPr>
          <p:nvPr>
            <p:ph type="ftr" sz="quarter" idx="11"/>
          </p:nvPr>
        </p:nvSpPr>
        <p:spPr/>
        <p:txBody>
          <a:bodyPr/>
          <a:lstStyle>
            <a:lvl1pPr fontAlgn="auto">
              <a:spcAft>
                <a:spcPts val="0"/>
              </a:spcAft>
              <a:buFontTx/>
              <a:buNone/>
              <a:defRPr>
                <a:latin typeface="Times New Roman"/>
                <a:ea typeface="宋体"/>
              </a:defRPr>
            </a:lvl1pPr>
          </a:lstStyle>
          <a:p>
            <a:pPr>
              <a:defRPr/>
            </a:pPr>
            <a:endParaRPr lang="zh-CN" altLang="en-US"/>
          </a:p>
        </p:txBody>
      </p:sp>
      <p:sp>
        <p:nvSpPr>
          <p:cNvPr id="4" name="Slide Number Placeholder 3"/>
          <p:cNvSpPr>
            <a:spLocks noGrp="1"/>
          </p:cNvSpPr>
          <p:nvPr>
            <p:ph type="sldNum" sz="quarter" idx="12"/>
          </p:nvPr>
        </p:nvSpPr>
        <p:spPr/>
        <p:txBody>
          <a:bodyPr/>
          <a:lstStyle>
            <a:lvl1pPr fontAlgn="auto">
              <a:spcAft>
                <a:spcPts val="0"/>
              </a:spcAft>
              <a:buFontTx/>
              <a:buNone/>
              <a:defRPr b="0">
                <a:latin typeface="Times New Roman"/>
                <a:ea typeface="宋体"/>
              </a:defRPr>
            </a:lvl1pPr>
          </a:lstStyle>
          <a:p>
            <a:pPr>
              <a:defRPr/>
            </a:pPr>
            <a:fld id="{E22B519C-85F2-4E63-B9DE-D9533FC8656D}" type="slidenum">
              <a:rPr lang="zh-CN" altLang="en-US" smtClean="0"/>
              <a:pPr>
                <a:defRPr/>
              </a:pPr>
              <a:t>‹#›</a:t>
            </a:fld>
            <a:endParaRPr lang="zh-CN" altLang="en-US"/>
          </a:p>
        </p:txBody>
      </p:sp>
    </p:spTree>
    <p:extLst>
      <p:ext uri="{BB962C8B-B14F-4D97-AF65-F5344CB8AC3E}">
        <p14:creationId xmlns:p14="http://schemas.microsoft.com/office/powerpoint/2010/main" val="34605732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7"/>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a:ln/>
        </p:spPr>
        <p:txBody>
          <a:bodyPr/>
          <a:lstStyle>
            <a:lvl1pPr>
              <a:defRPr/>
            </a:lvl1pPr>
          </a:lstStyle>
          <a:p>
            <a:pPr fontAlgn="base">
              <a:spcAft>
                <a:spcPct val="0"/>
              </a:spcAft>
              <a:defRPr/>
            </a:pPr>
            <a:fld id="{488F0B70-A1B3-41E8-A626-4EEBC10AEEA9}" type="datetime1">
              <a:rPr lang="zh-CN" altLang="en-US" smtClean="0">
                <a:solidFill>
                  <a:srgbClr val="000000"/>
                </a:solidFill>
              </a:rPr>
              <a:pPr fontAlgn="base">
                <a:spcAft>
                  <a:spcPct val="0"/>
                </a:spcAft>
                <a:defRPr/>
              </a:pPr>
              <a:t>2019/1/8</a:t>
            </a:fld>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fontAlgn="base">
              <a:spcAft>
                <a:spcPct val="0"/>
              </a:spcAft>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fontAlgn="base">
              <a:spcAft>
                <a:spcPct val="0"/>
              </a:spcAft>
              <a:defRPr/>
            </a:pPr>
            <a:fld id="{6A16EF24-E28A-4FA7-BF86-1AE51D785981}" type="slidenum">
              <a:rPr lang="zh-CN" altLang="en-US" b="1" smtClean="0">
                <a:solidFill>
                  <a:srgbClr val="000000"/>
                </a:solidFill>
              </a:rPr>
              <a:pPr fontAlgn="base">
                <a:spcAft>
                  <a:spcPct val="0"/>
                </a:spcAft>
                <a:defRPr/>
              </a:pPr>
              <a:t>‹#›</a:t>
            </a:fld>
            <a:endParaRPr lang="en-US" altLang="zh-CN" b="1">
              <a:solidFill>
                <a:srgbClr val="000000"/>
              </a:solidFill>
            </a:endParaRPr>
          </a:p>
        </p:txBody>
      </p:sp>
    </p:spTree>
    <p:extLst>
      <p:ext uri="{BB962C8B-B14F-4D97-AF65-F5344CB8AC3E}">
        <p14:creationId xmlns:p14="http://schemas.microsoft.com/office/powerpoint/2010/main" val="875797068"/>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fontAlgn="base">
              <a:spcAft>
                <a:spcPct val="0"/>
              </a:spcAft>
              <a:defRPr/>
            </a:pPr>
            <a:fld id="{88D77533-DF41-44EC-BF97-8604DFD9DE6C}" type="datetime1">
              <a:rPr lang="zh-CN" altLang="en-US" smtClean="0">
                <a:solidFill>
                  <a:srgbClr val="000000"/>
                </a:solidFill>
              </a:rPr>
              <a:pPr fontAlgn="base">
                <a:spcAft>
                  <a:spcPct val="0"/>
                </a:spcAft>
                <a:defRPr/>
              </a:pPr>
              <a:t>2019/1/8</a:t>
            </a:fld>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fontAlgn="base">
              <a:spcAft>
                <a:spcPct val="0"/>
              </a:spcAft>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fontAlgn="base">
              <a:spcAft>
                <a:spcPct val="0"/>
              </a:spcAft>
              <a:defRPr/>
            </a:pPr>
            <a:fld id="{2D759BA6-9ABE-4DAE-80E0-D3E9A5B98B02}" type="slidenum">
              <a:rPr lang="zh-CN" altLang="en-US" b="1" smtClean="0">
                <a:solidFill>
                  <a:srgbClr val="000000"/>
                </a:solidFill>
              </a:rPr>
              <a:pPr fontAlgn="base">
                <a:spcAft>
                  <a:spcPct val="0"/>
                </a:spcAft>
                <a:defRPr/>
              </a:pPr>
              <a:t>‹#›</a:t>
            </a:fld>
            <a:endParaRPr lang="en-US" altLang="zh-CN" b="1">
              <a:solidFill>
                <a:srgbClr val="000000"/>
              </a:solidFill>
            </a:endParaRPr>
          </a:p>
        </p:txBody>
      </p:sp>
    </p:spTree>
    <p:extLst>
      <p:ext uri="{BB962C8B-B14F-4D97-AF65-F5344CB8AC3E}">
        <p14:creationId xmlns:p14="http://schemas.microsoft.com/office/powerpoint/2010/main" val="361124714"/>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2"/>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fontAlgn="base">
              <a:spcAft>
                <a:spcPct val="0"/>
              </a:spcAft>
              <a:defRPr/>
            </a:pPr>
            <a:fld id="{F29F047B-4428-4DCD-8E68-80DD31582652}" type="datetime1">
              <a:rPr lang="zh-CN" altLang="en-US" smtClean="0">
                <a:solidFill>
                  <a:srgbClr val="000000"/>
                </a:solidFill>
              </a:rPr>
              <a:pPr fontAlgn="base">
                <a:spcAft>
                  <a:spcPct val="0"/>
                </a:spcAft>
                <a:defRPr/>
              </a:pPr>
              <a:t>2019/1/8</a:t>
            </a:fld>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fontAlgn="base">
              <a:spcAft>
                <a:spcPct val="0"/>
              </a:spcAft>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fontAlgn="base">
              <a:spcAft>
                <a:spcPct val="0"/>
              </a:spcAft>
              <a:defRPr/>
            </a:pPr>
            <a:fld id="{2AAA574D-FC62-4249-A958-7F4E82EA54D2}" type="slidenum">
              <a:rPr lang="zh-CN" altLang="en-US" b="1" smtClean="0">
                <a:solidFill>
                  <a:srgbClr val="000000"/>
                </a:solidFill>
              </a:rPr>
              <a:pPr fontAlgn="base">
                <a:spcAft>
                  <a:spcPct val="0"/>
                </a:spcAft>
                <a:defRPr/>
              </a:pPr>
              <a:t>‹#›</a:t>
            </a:fld>
            <a:endParaRPr lang="en-US" altLang="zh-CN" b="1">
              <a:solidFill>
                <a:srgbClr val="000000"/>
              </a:solidFill>
            </a:endParaRPr>
          </a:p>
        </p:txBody>
      </p:sp>
    </p:spTree>
    <p:extLst>
      <p:ext uri="{BB962C8B-B14F-4D97-AF65-F5344CB8AC3E}">
        <p14:creationId xmlns:p14="http://schemas.microsoft.com/office/powerpoint/2010/main" val="4161573994"/>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85800" y="1319215"/>
            <a:ext cx="3810000" cy="46116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319215"/>
            <a:ext cx="3810000" cy="46116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fontAlgn="base">
              <a:spcAft>
                <a:spcPct val="0"/>
              </a:spcAft>
              <a:defRPr/>
            </a:pPr>
            <a:fld id="{4AED38FE-8602-41B9-BE75-DFB8CF9E476F}" type="datetime1">
              <a:rPr lang="zh-CN" altLang="en-US" smtClean="0">
                <a:solidFill>
                  <a:srgbClr val="000000"/>
                </a:solidFill>
              </a:rPr>
              <a:pPr fontAlgn="base">
                <a:spcAft>
                  <a:spcPct val="0"/>
                </a:spcAft>
                <a:defRPr/>
              </a:pPr>
              <a:t>2019/1/8</a:t>
            </a:fld>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fontAlgn="base">
              <a:spcAft>
                <a:spcPct val="0"/>
              </a:spcAft>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fontAlgn="base">
              <a:spcAft>
                <a:spcPct val="0"/>
              </a:spcAft>
              <a:defRPr/>
            </a:pPr>
            <a:fld id="{B3FC6CC2-C762-433F-9E83-86B7A7927F5C}" type="slidenum">
              <a:rPr lang="zh-CN" altLang="en-US" b="1" smtClean="0">
                <a:solidFill>
                  <a:srgbClr val="000000"/>
                </a:solidFill>
              </a:rPr>
              <a:pPr fontAlgn="base">
                <a:spcAft>
                  <a:spcPct val="0"/>
                </a:spcAft>
                <a:defRPr/>
              </a:pPr>
              <a:t>‹#›</a:t>
            </a:fld>
            <a:endParaRPr lang="en-US" altLang="zh-CN" b="1">
              <a:solidFill>
                <a:srgbClr val="000000"/>
              </a:solidFill>
            </a:endParaRPr>
          </a:p>
        </p:txBody>
      </p:sp>
    </p:spTree>
    <p:extLst>
      <p:ext uri="{BB962C8B-B14F-4D97-AF65-F5344CB8AC3E}">
        <p14:creationId xmlns:p14="http://schemas.microsoft.com/office/powerpoint/2010/main" val="455773857"/>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fontAlgn="base">
              <a:spcAft>
                <a:spcPct val="0"/>
              </a:spcAft>
              <a:defRPr/>
            </a:pPr>
            <a:fld id="{81175E07-CCA0-4464-998C-B640726EA8F2}" type="datetime1">
              <a:rPr lang="zh-CN" altLang="en-US" smtClean="0">
                <a:solidFill>
                  <a:srgbClr val="000000"/>
                </a:solidFill>
              </a:rPr>
              <a:pPr fontAlgn="base">
                <a:spcAft>
                  <a:spcPct val="0"/>
                </a:spcAft>
                <a:defRPr/>
              </a:pPr>
              <a:t>2019/1/8</a:t>
            </a:fld>
            <a:endParaRPr lang="en-US" altLang="zh-CN">
              <a:solidFill>
                <a:srgbClr val="000000"/>
              </a:solidFill>
            </a:endParaRPr>
          </a:p>
        </p:txBody>
      </p:sp>
      <p:sp>
        <p:nvSpPr>
          <p:cNvPr id="8" name="Rectangle 5"/>
          <p:cNvSpPr>
            <a:spLocks noGrp="1" noChangeArrowheads="1"/>
          </p:cNvSpPr>
          <p:nvPr>
            <p:ph type="ftr" sz="quarter" idx="11"/>
          </p:nvPr>
        </p:nvSpPr>
        <p:spPr>
          <a:ln/>
        </p:spPr>
        <p:txBody>
          <a:bodyPr/>
          <a:lstStyle>
            <a:lvl1pPr>
              <a:defRPr/>
            </a:lvl1pPr>
          </a:lstStyle>
          <a:p>
            <a:pPr fontAlgn="base">
              <a:spcAft>
                <a:spcPct val="0"/>
              </a:spcAft>
              <a:defRPr/>
            </a:pPr>
            <a:endParaRPr lang="en-US" altLang="zh-CN">
              <a:solidFill>
                <a:srgbClr val="000000"/>
              </a:solidFill>
            </a:endParaRPr>
          </a:p>
        </p:txBody>
      </p:sp>
      <p:sp>
        <p:nvSpPr>
          <p:cNvPr id="9" name="Rectangle 6"/>
          <p:cNvSpPr>
            <a:spLocks noGrp="1" noChangeArrowheads="1"/>
          </p:cNvSpPr>
          <p:nvPr>
            <p:ph type="sldNum" sz="quarter" idx="12"/>
          </p:nvPr>
        </p:nvSpPr>
        <p:spPr>
          <a:ln/>
        </p:spPr>
        <p:txBody>
          <a:bodyPr/>
          <a:lstStyle>
            <a:lvl1pPr>
              <a:defRPr/>
            </a:lvl1pPr>
          </a:lstStyle>
          <a:p>
            <a:pPr fontAlgn="base">
              <a:spcAft>
                <a:spcPct val="0"/>
              </a:spcAft>
              <a:defRPr/>
            </a:pPr>
            <a:fld id="{7D4E2FF9-A7DE-4843-B0A0-91D6119C6687}" type="slidenum">
              <a:rPr lang="zh-CN" altLang="en-US" b="1" smtClean="0">
                <a:solidFill>
                  <a:srgbClr val="000000"/>
                </a:solidFill>
              </a:rPr>
              <a:pPr fontAlgn="base">
                <a:spcAft>
                  <a:spcPct val="0"/>
                </a:spcAft>
                <a:defRPr/>
              </a:pPr>
              <a:t>‹#›</a:t>
            </a:fld>
            <a:endParaRPr lang="en-US" altLang="zh-CN" b="1">
              <a:solidFill>
                <a:srgbClr val="000000"/>
              </a:solidFill>
            </a:endParaRPr>
          </a:p>
        </p:txBody>
      </p:sp>
    </p:spTree>
    <p:extLst>
      <p:ext uri="{BB962C8B-B14F-4D97-AF65-F5344CB8AC3E}">
        <p14:creationId xmlns:p14="http://schemas.microsoft.com/office/powerpoint/2010/main" val="1142106663"/>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fontAlgn="base">
              <a:spcAft>
                <a:spcPct val="0"/>
              </a:spcAft>
              <a:defRPr/>
            </a:pPr>
            <a:fld id="{1F27424A-52B1-4A5B-B490-CECB657FE29E}" type="datetime1">
              <a:rPr lang="zh-CN" altLang="en-US" smtClean="0">
                <a:solidFill>
                  <a:srgbClr val="000000"/>
                </a:solidFill>
              </a:rPr>
              <a:pPr fontAlgn="base">
                <a:spcAft>
                  <a:spcPct val="0"/>
                </a:spcAft>
                <a:defRPr/>
              </a:pPr>
              <a:t>2019/1/8</a:t>
            </a:fld>
            <a:endParaRPr lang="en-US" altLang="zh-CN">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pPr fontAlgn="base">
              <a:spcAft>
                <a:spcPct val="0"/>
              </a:spcAft>
              <a:defRPr/>
            </a:pPr>
            <a:endParaRPr lang="en-US" altLang="zh-CN">
              <a:solidFill>
                <a:srgbClr val="000000"/>
              </a:solidFill>
            </a:endParaRPr>
          </a:p>
        </p:txBody>
      </p:sp>
      <p:sp>
        <p:nvSpPr>
          <p:cNvPr id="5" name="Rectangle 6"/>
          <p:cNvSpPr>
            <a:spLocks noGrp="1" noChangeArrowheads="1"/>
          </p:cNvSpPr>
          <p:nvPr>
            <p:ph type="sldNum" sz="quarter" idx="12"/>
          </p:nvPr>
        </p:nvSpPr>
        <p:spPr>
          <a:ln/>
        </p:spPr>
        <p:txBody>
          <a:bodyPr/>
          <a:lstStyle>
            <a:lvl1pPr>
              <a:defRPr/>
            </a:lvl1pPr>
          </a:lstStyle>
          <a:p>
            <a:pPr fontAlgn="base">
              <a:spcAft>
                <a:spcPct val="0"/>
              </a:spcAft>
              <a:defRPr/>
            </a:pPr>
            <a:fld id="{EAA24039-D431-4C2F-BBEB-E42278CACEF3}" type="slidenum">
              <a:rPr lang="zh-CN" altLang="en-US" b="1" smtClean="0">
                <a:solidFill>
                  <a:srgbClr val="000000"/>
                </a:solidFill>
              </a:rPr>
              <a:pPr fontAlgn="base">
                <a:spcAft>
                  <a:spcPct val="0"/>
                </a:spcAft>
                <a:defRPr/>
              </a:pPr>
              <a:t>‹#›</a:t>
            </a:fld>
            <a:endParaRPr lang="en-US" altLang="zh-CN" b="1">
              <a:solidFill>
                <a:srgbClr val="000000"/>
              </a:solidFill>
            </a:endParaRPr>
          </a:p>
        </p:txBody>
      </p:sp>
    </p:spTree>
    <p:extLst>
      <p:ext uri="{BB962C8B-B14F-4D97-AF65-F5344CB8AC3E}">
        <p14:creationId xmlns:p14="http://schemas.microsoft.com/office/powerpoint/2010/main" val="2450593825"/>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fontAlgn="base">
              <a:spcAft>
                <a:spcPct val="0"/>
              </a:spcAft>
              <a:defRPr/>
            </a:pPr>
            <a:fld id="{AD2BE176-F0DB-4495-8F98-E74BD811B04D}" type="datetime1">
              <a:rPr lang="zh-CN" altLang="en-US" smtClean="0">
                <a:solidFill>
                  <a:srgbClr val="000000"/>
                </a:solidFill>
              </a:rPr>
              <a:pPr fontAlgn="base">
                <a:spcAft>
                  <a:spcPct val="0"/>
                </a:spcAft>
                <a:defRPr/>
              </a:pPr>
              <a:t>2019/1/8</a:t>
            </a:fld>
            <a:endParaRPr lang="en-US" altLang="zh-CN">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pPr fontAlgn="base">
              <a:spcAft>
                <a:spcPct val="0"/>
              </a:spcAft>
              <a:defRPr/>
            </a:pPr>
            <a:endParaRPr lang="en-US" altLang="zh-CN">
              <a:solidFill>
                <a:srgbClr val="000000"/>
              </a:solidFill>
            </a:endParaRPr>
          </a:p>
        </p:txBody>
      </p:sp>
      <p:sp>
        <p:nvSpPr>
          <p:cNvPr id="4" name="Rectangle 6"/>
          <p:cNvSpPr>
            <a:spLocks noGrp="1" noChangeArrowheads="1"/>
          </p:cNvSpPr>
          <p:nvPr>
            <p:ph type="sldNum" sz="quarter" idx="12"/>
          </p:nvPr>
        </p:nvSpPr>
        <p:spPr>
          <a:ln/>
        </p:spPr>
        <p:txBody>
          <a:bodyPr/>
          <a:lstStyle>
            <a:lvl1pPr>
              <a:defRPr/>
            </a:lvl1pPr>
          </a:lstStyle>
          <a:p>
            <a:pPr fontAlgn="base">
              <a:spcAft>
                <a:spcPct val="0"/>
              </a:spcAft>
              <a:defRPr/>
            </a:pPr>
            <a:fld id="{CEAC0B18-4A21-444E-9C9E-C3E542E62D21}" type="slidenum">
              <a:rPr lang="zh-CN" altLang="en-US" b="1" smtClean="0">
                <a:solidFill>
                  <a:srgbClr val="000000"/>
                </a:solidFill>
              </a:rPr>
              <a:pPr fontAlgn="base">
                <a:spcAft>
                  <a:spcPct val="0"/>
                </a:spcAft>
                <a:defRPr/>
              </a:pPr>
              <a:t>‹#›</a:t>
            </a:fld>
            <a:endParaRPr lang="en-US" altLang="zh-CN" b="1">
              <a:solidFill>
                <a:srgbClr val="000000"/>
              </a:solidFill>
            </a:endParaRPr>
          </a:p>
        </p:txBody>
      </p:sp>
    </p:spTree>
    <p:extLst>
      <p:ext uri="{BB962C8B-B14F-4D97-AF65-F5344CB8AC3E}">
        <p14:creationId xmlns:p14="http://schemas.microsoft.com/office/powerpoint/2010/main" val="90435067"/>
      </p:ext>
    </p:extLst>
  </p:cSld>
  <p:clrMapOvr>
    <a:masterClrMapping/>
  </p:clrMapOvr>
  <p:transition/>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image" Target="../media/image1.png"/><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theme" Target="../theme/theme2.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1263650" y="404815"/>
            <a:ext cx="7772400"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单击以编辑母版标题样式</a:t>
            </a:r>
          </a:p>
        </p:txBody>
      </p:sp>
      <p:sp>
        <p:nvSpPr>
          <p:cNvPr id="2051" name="Rectangle 3"/>
          <p:cNvSpPr>
            <a:spLocks noGrp="1" noChangeArrowheads="1"/>
          </p:cNvSpPr>
          <p:nvPr>
            <p:ph type="body" idx="1"/>
          </p:nvPr>
        </p:nvSpPr>
        <p:spPr bwMode="auto">
          <a:xfrm>
            <a:off x="685800" y="1319215"/>
            <a:ext cx="7772400" cy="4611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单击以编辑母版文本样式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8" name="Rectangle 4"/>
          <p:cNvSpPr>
            <a:spLocks noGrp="1" noChangeArrowheads="1"/>
          </p:cNvSpPr>
          <p:nvPr>
            <p:ph type="dt" sz="half" idx="2"/>
          </p:nvPr>
        </p:nvSpPr>
        <p:spPr bwMode="auto">
          <a:xfrm>
            <a:off x="685800" y="60833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eaLnBrk="1" hangingPunct="1">
              <a:spcBef>
                <a:spcPct val="50000"/>
              </a:spcBef>
              <a:buFont typeface="Arial" panose="020B0604020202020204" pitchFamily="34" charset="0"/>
              <a:buNone/>
              <a:defRPr sz="1400" b="0">
                <a:solidFill>
                  <a:srgbClr val="000000"/>
                </a:solidFill>
              </a:defRPr>
            </a:lvl1pPr>
          </a:lstStyle>
          <a:p>
            <a:pPr fontAlgn="base">
              <a:spcAft>
                <a:spcPct val="0"/>
              </a:spcAft>
              <a:defRPr/>
            </a:pPr>
            <a:fld id="{D786A4F8-1125-4631-82FF-30B1825C2AD2}" type="datetime1">
              <a:rPr lang="zh-CN" altLang="en-US" smtClean="0"/>
              <a:pPr fontAlgn="base">
                <a:spcAft>
                  <a:spcPct val="0"/>
                </a:spcAft>
                <a:defRPr/>
              </a:pPr>
              <a:t>2019/1/8</a:t>
            </a:fld>
            <a:endParaRPr lang="en-US" altLang="zh-CN"/>
          </a:p>
        </p:txBody>
      </p:sp>
      <p:sp>
        <p:nvSpPr>
          <p:cNvPr id="1029" name="Rectangle 5"/>
          <p:cNvSpPr>
            <a:spLocks noGrp="1" noChangeArrowheads="1"/>
          </p:cNvSpPr>
          <p:nvPr>
            <p:ph type="ftr" sz="quarter" idx="3"/>
          </p:nvPr>
        </p:nvSpPr>
        <p:spPr bwMode="auto">
          <a:xfrm>
            <a:off x="3124200" y="60833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eaLnBrk="1" hangingPunct="1">
              <a:spcBef>
                <a:spcPct val="50000"/>
              </a:spcBef>
              <a:buFont typeface="Arial" panose="020B0604020202020204" pitchFamily="34" charset="0"/>
              <a:buNone/>
              <a:defRPr sz="1400" b="0">
                <a:solidFill>
                  <a:srgbClr val="000000"/>
                </a:solidFill>
              </a:defRPr>
            </a:lvl1pPr>
          </a:lstStyle>
          <a:p>
            <a:pPr fontAlgn="base">
              <a:spcAft>
                <a:spcPct val="0"/>
              </a:spcAft>
              <a:defRPr/>
            </a:pPr>
            <a:endParaRPr lang="en-US" altLang="zh-CN"/>
          </a:p>
        </p:txBody>
      </p:sp>
      <p:sp>
        <p:nvSpPr>
          <p:cNvPr id="1030" name="Rectangle 6"/>
          <p:cNvSpPr>
            <a:spLocks noGrp="1" noChangeArrowheads="1"/>
          </p:cNvSpPr>
          <p:nvPr>
            <p:ph type="sldNum" sz="quarter" idx="4"/>
          </p:nvPr>
        </p:nvSpPr>
        <p:spPr bwMode="auto">
          <a:xfrm>
            <a:off x="6934200" y="6324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r" eaLnBrk="1" hangingPunct="1">
              <a:spcBef>
                <a:spcPct val="50000"/>
              </a:spcBef>
              <a:buFont typeface="Arial" panose="020B0604020202020204" pitchFamily="34" charset="0"/>
              <a:buNone/>
              <a:defRPr sz="1400" smtClean="0">
                <a:solidFill>
                  <a:srgbClr val="000000"/>
                </a:solidFill>
              </a:defRPr>
            </a:lvl1pPr>
          </a:lstStyle>
          <a:p>
            <a:pPr fontAlgn="base">
              <a:spcAft>
                <a:spcPct val="0"/>
              </a:spcAft>
              <a:defRPr/>
            </a:pPr>
            <a:fld id="{E36246F5-EEDA-454B-A797-7F6E7F94619D}" type="slidenum">
              <a:rPr lang="zh-CN" altLang="en-US" b="1" smtClean="0"/>
              <a:pPr fontAlgn="base">
                <a:spcAft>
                  <a:spcPct val="0"/>
                </a:spcAft>
                <a:defRPr/>
              </a:pPr>
              <a:t>‹#›</a:t>
            </a:fld>
            <a:endParaRPr lang="en-US" altLang="zh-CN" b="1"/>
          </a:p>
        </p:txBody>
      </p:sp>
      <p:grpSp>
        <p:nvGrpSpPr>
          <p:cNvPr id="2055" name="Group 7"/>
          <p:cNvGrpSpPr>
            <a:grpSpLocks/>
          </p:cNvGrpSpPr>
          <p:nvPr/>
        </p:nvGrpSpPr>
        <p:grpSpPr bwMode="auto">
          <a:xfrm>
            <a:off x="0" y="6553202"/>
            <a:ext cx="9144000" cy="301625"/>
            <a:chOff x="0" y="0"/>
            <a:chExt cx="5760" cy="288"/>
          </a:xfrm>
        </p:grpSpPr>
        <p:sp>
          <p:nvSpPr>
            <p:cNvPr id="2" name="Rectangle 8"/>
            <p:cNvSpPr>
              <a:spLocks noChangeArrowheads="1"/>
            </p:cNvSpPr>
            <p:nvPr/>
          </p:nvSpPr>
          <p:spPr bwMode="auto">
            <a:xfrm>
              <a:off x="0" y="0"/>
              <a:ext cx="5760" cy="288"/>
            </a:xfrm>
            <a:prstGeom prst="rect">
              <a:avLst/>
            </a:prstGeom>
            <a:solidFill>
              <a:srgbClr val="33CCCC"/>
            </a:solidFill>
            <a:ln w="9525" cmpd="sng">
              <a:solidFill>
                <a:srgbClr val="33CCCC"/>
              </a:solidFill>
              <a:miter lim="800000"/>
              <a:headEnd/>
              <a:tailEnd/>
            </a:ln>
          </p:spPr>
          <p:txBody>
            <a:bodyPr/>
            <a:lstStyle>
              <a:lvl1pPr eaLnBrk="0" hangingPunct="0">
                <a:defRPr b="1">
                  <a:solidFill>
                    <a:schemeClr val="tx1"/>
                  </a:solidFill>
                  <a:latin typeface="Times New Roman" pitchFamily="18" charset="0"/>
                  <a:ea typeface="宋体" pitchFamily="2" charset="-122"/>
                </a:defRPr>
              </a:lvl1pPr>
              <a:lvl2pPr marL="742950" indent="-285750" eaLnBrk="0" hangingPunct="0">
                <a:defRPr b="1">
                  <a:solidFill>
                    <a:schemeClr val="tx1"/>
                  </a:solidFill>
                  <a:latin typeface="Times New Roman" pitchFamily="18" charset="0"/>
                  <a:ea typeface="宋体" pitchFamily="2" charset="-122"/>
                </a:defRPr>
              </a:lvl2pPr>
              <a:lvl3pPr marL="1143000" indent="-228600" eaLnBrk="0" hangingPunct="0">
                <a:defRPr b="1">
                  <a:solidFill>
                    <a:schemeClr val="tx1"/>
                  </a:solidFill>
                  <a:latin typeface="Times New Roman" pitchFamily="18" charset="0"/>
                  <a:ea typeface="宋体" pitchFamily="2" charset="-122"/>
                </a:defRPr>
              </a:lvl3pPr>
              <a:lvl4pPr marL="1600200" indent="-228600" eaLnBrk="0" hangingPunct="0">
                <a:defRPr b="1">
                  <a:solidFill>
                    <a:schemeClr val="tx1"/>
                  </a:solidFill>
                  <a:latin typeface="Times New Roman" pitchFamily="18" charset="0"/>
                  <a:ea typeface="宋体" pitchFamily="2" charset="-122"/>
                </a:defRPr>
              </a:lvl4pPr>
              <a:lvl5pPr marL="2057400" indent="-228600" eaLnBrk="0" hangingPunct="0">
                <a:defRPr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b="1">
                  <a:solidFill>
                    <a:schemeClr val="tx1"/>
                  </a:solidFill>
                  <a:latin typeface="Times New Roman"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2400" b="0" i="0" u="none" strike="noStrike" kern="1200" cap="none" spc="0" normalizeH="0" baseline="0" noProof="0" smtClean="0">
                  <a:ln>
                    <a:noFill/>
                  </a:ln>
                  <a:solidFill>
                    <a:srgbClr val="000000"/>
                  </a:solidFill>
                  <a:effectLst/>
                  <a:uLnTx/>
                  <a:uFillTx/>
                  <a:latin typeface="Times New Roman" pitchFamily="18" charset="0"/>
                  <a:ea typeface="宋体" pitchFamily="2" charset="-122"/>
                  <a:cs typeface="+mn-cs"/>
                </a:rPr>
                <a:t>                  </a:t>
              </a:r>
            </a:p>
          </p:txBody>
        </p:sp>
        <p:sp>
          <p:nvSpPr>
            <p:cNvPr id="2060" name="Line 9"/>
            <p:cNvSpPr>
              <a:spLocks noChangeShapeType="1"/>
            </p:cNvSpPr>
            <p:nvPr/>
          </p:nvSpPr>
          <p:spPr bwMode="auto">
            <a:xfrm>
              <a:off x="4464" y="0"/>
              <a:ext cx="288" cy="288"/>
            </a:xfrm>
            <a:prstGeom prst="line">
              <a:avLst/>
            </a:prstGeom>
            <a:noFill/>
            <a:ln w="57150">
              <a:solidFill>
                <a:srgbClr val="FFFFFF"/>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1"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2061" name="Line 10"/>
            <p:cNvSpPr>
              <a:spLocks noChangeShapeType="1"/>
            </p:cNvSpPr>
            <p:nvPr/>
          </p:nvSpPr>
          <p:spPr bwMode="auto">
            <a:xfrm>
              <a:off x="4176" y="0"/>
              <a:ext cx="336" cy="288"/>
            </a:xfrm>
            <a:prstGeom prst="line">
              <a:avLst/>
            </a:prstGeom>
            <a:noFill/>
            <a:ln w="57150">
              <a:solidFill>
                <a:srgbClr val="FFFFFF"/>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1"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2062" name="Line 11"/>
            <p:cNvSpPr>
              <a:spLocks noChangeShapeType="1"/>
            </p:cNvSpPr>
            <p:nvPr/>
          </p:nvSpPr>
          <p:spPr bwMode="auto">
            <a:xfrm>
              <a:off x="4704" y="0"/>
              <a:ext cx="336" cy="288"/>
            </a:xfrm>
            <a:prstGeom prst="line">
              <a:avLst/>
            </a:prstGeom>
            <a:noFill/>
            <a:ln w="57150">
              <a:solidFill>
                <a:srgbClr val="FFFFFF"/>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1"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2063" name="Line 12"/>
            <p:cNvSpPr>
              <a:spLocks noChangeShapeType="1"/>
            </p:cNvSpPr>
            <p:nvPr/>
          </p:nvSpPr>
          <p:spPr bwMode="auto">
            <a:xfrm>
              <a:off x="5376" y="0"/>
              <a:ext cx="384" cy="288"/>
            </a:xfrm>
            <a:prstGeom prst="line">
              <a:avLst/>
            </a:prstGeom>
            <a:noFill/>
            <a:ln w="57150">
              <a:solidFill>
                <a:srgbClr val="FFFFFF"/>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1"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2064" name="Line 13"/>
            <p:cNvSpPr>
              <a:spLocks noChangeShapeType="1"/>
            </p:cNvSpPr>
            <p:nvPr/>
          </p:nvSpPr>
          <p:spPr bwMode="auto">
            <a:xfrm>
              <a:off x="5184" y="0"/>
              <a:ext cx="384" cy="288"/>
            </a:xfrm>
            <a:prstGeom prst="line">
              <a:avLst/>
            </a:prstGeom>
            <a:noFill/>
            <a:ln w="57150">
              <a:solidFill>
                <a:srgbClr val="FFFFFF"/>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1"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2065" name="Line 14"/>
            <p:cNvSpPr>
              <a:spLocks noChangeShapeType="1"/>
            </p:cNvSpPr>
            <p:nvPr/>
          </p:nvSpPr>
          <p:spPr bwMode="auto">
            <a:xfrm>
              <a:off x="5568" y="0"/>
              <a:ext cx="192" cy="144"/>
            </a:xfrm>
            <a:prstGeom prst="line">
              <a:avLst/>
            </a:prstGeom>
            <a:noFill/>
            <a:ln w="57150">
              <a:solidFill>
                <a:srgbClr val="FFFFFF"/>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1"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2066" name="Line 15"/>
            <p:cNvSpPr>
              <a:spLocks noChangeShapeType="1"/>
            </p:cNvSpPr>
            <p:nvPr/>
          </p:nvSpPr>
          <p:spPr bwMode="auto">
            <a:xfrm>
              <a:off x="4992" y="0"/>
              <a:ext cx="336" cy="288"/>
            </a:xfrm>
            <a:prstGeom prst="line">
              <a:avLst/>
            </a:prstGeom>
            <a:noFill/>
            <a:ln w="57150">
              <a:solidFill>
                <a:srgbClr val="FFFFFF"/>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1"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grpSp>
      <p:sp>
        <p:nvSpPr>
          <p:cNvPr id="2056" name="Line 16"/>
          <p:cNvSpPr>
            <a:spLocks noChangeShapeType="1"/>
          </p:cNvSpPr>
          <p:nvPr/>
        </p:nvSpPr>
        <p:spPr bwMode="auto">
          <a:xfrm>
            <a:off x="468313" y="1176338"/>
            <a:ext cx="8458200" cy="0"/>
          </a:xfrm>
          <a:prstGeom prst="line">
            <a:avLst/>
          </a:prstGeom>
          <a:noFill/>
          <a:ln w="57150">
            <a:solidFill>
              <a:srgbClr val="33CCCC"/>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1"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041" name="Text Box 17"/>
          <p:cNvSpPr txBox="1">
            <a:spLocks noChangeArrowheads="1"/>
          </p:cNvSpPr>
          <p:nvPr/>
        </p:nvSpPr>
        <p:spPr bwMode="auto">
          <a:xfrm>
            <a:off x="457200" y="2514600"/>
            <a:ext cx="8305800" cy="350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Times New Roman" pitchFamily="18" charset="0"/>
                <a:ea typeface="宋体" pitchFamily="2" charset="-122"/>
              </a:defRPr>
            </a:lvl1pPr>
            <a:lvl2pPr marL="742950" indent="-285750" eaLnBrk="0" hangingPunct="0">
              <a:defRPr b="1">
                <a:solidFill>
                  <a:schemeClr val="tx1"/>
                </a:solidFill>
                <a:latin typeface="Times New Roman" pitchFamily="18" charset="0"/>
                <a:ea typeface="宋体" pitchFamily="2" charset="-122"/>
              </a:defRPr>
            </a:lvl2pPr>
            <a:lvl3pPr marL="1143000" indent="-228600" eaLnBrk="0" hangingPunct="0">
              <a:defRPr b="1">
                <a:solidFill>
                  <a:schemeClr val="tx1"/>
                </a:solidFill>
                <a:latin typeface="Times New Roman" pitchFamily="18" charset="0"/>
                <a:ea typeface="宋体" pitchFamily="2" charset="-122"/>
              </a:defRPr>
            </a:lvl3pPr>
            <a:lvl4pPr marL="1600200" indent="-228600" eaLnBrk="0" hangingPunct="0">
              <a:defRPr b="1">
                <a:solidFill>
                  <a:schemeClr val="tx1"/>
                </a:solidFill>
                <a:latin typeface="Times New Roman" pitchFamily="18" charset="0"/>
                <a:ea typeface="宋体" pitchFamily="2" charset="-122"/>
              </a:defRPr>
            </a:lvl4pPr>
            <a:lvl5pPr marL="2057400" indent="-228600" eaLnBrk="0" hangingPunct="0">
              <a:defRPr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b="1">
                <a:solidFill>
                  <a:schemeClr val="tx1"/>
                </a:solidFill>
                <a:latin typeface="Times New Roman" pitchFamily="18" charset="0"/>
                <a:ea typeface="宋体" pitchFamily="2" charset="-122"/>
              </a:defRPr>
            </a:lvl9pPr>
          </a:lstStyle>
          <a:p>
            <a:pPr marL="0" marR="0" lvl="0" indent="0" algn="l" defTabSz="914400" rtl="0" eaLnBrk="1" fontAlgn="base" latinLnBrk="0" hangingPunct="1">
              <a:lnSpc>
                <a:spcPct val="100000"/>
              </a:lnSpc>
              <a:spcBef>
                <a:spcPct val="50000"/>
              </a:spcBef>
              <a:spcAft>
                <a:spcPct val="0"/>
              </a:spcAft>
              <a:buClrTx/>
              <a:buSzTx/>
              <a:buFont typeface="Arial" panose="020B0604020202020204" pitchFamily="34" charset="0"/>
              <a:buNone/>
              <a:tabLst/>
              <a:defRPr/>
            </a:pPr>
            <a:endParaRPr kumimoji="0" lang="zh-CN" altLang="en-US" sz="3200" b="1" i="0" u="none" strike="noStrike" kern="1200" cap="none" spc="0" normalizeH="0" baseline="0" noProof="0" smtClean="0">
              <a:ln>
                <a:noFill/>
              </a:ln>
              <a:solidFill>
                <a:srgbClr val="FFFFFF"/>
              </a:solidFill>
              <a:effectLst/>
              <a:uLnTx/>
              <a:uFillTx/>
              <a:latin typeface="Times New Roman" pitchFamily="18" charset="0"/>
              <a:ea typeface="宋体" pitchFamily="2" charset="-122"/>
              <a:cs typeface="+mn-cs"/>
            </a:endParaRPr>
          </a:p>
          <a:p>
            <a:pPr marL="0" marR="0" lvl="0" indent="0" algn="l" defTabSz="914400" rtl="0" eaLnBrk="1" fontAlgn="base" latinLnBrk="0" hangingPunct="1">
              <a:lnSpc>
                <a:spcPct val="100000"/>
              </a:lnSpc>
              <a:spcBef>
                <a:spcPct val="50000"/>
              </a:spcBef>
              <a:spcAft>
                <a:spcPct val="0"/>
              </a:spcAft>
              <a:buClrTx/>
              <a:buSzTx/>
              <a:buFont typeface="Arial" panose="020B0604020202020204" pitchFamily="34" charset="0"/>
              <a:buNone/>
              <a:tabLst/>
              <a:defRPr/>
            </a:pPr>
            <a:endParaRPr kumimoji="0" lang="zh-CN" altLang="en-US" sz="3200" b="1" i="0" u="none" strike="noStrike" kern="1200" cap="none" spc="0" normalizeH="0" baseline="0" noProof="0" smtClean="0">
              <a:ln>
                <a:noFill/>
              </a:ln>
              <a:solidFill>
                <a:srgbClr val="FFFFFF"/>
              </a:solidFill>
              <a:effectLst/>
              <a:uLnTx/>
              <a:uFillTx/>
              <a:latin typeface="Times New Roman" pitchFamily="18" charset="0"/>
              <a:ea typeface="宋体" pitchFamily="2" charset="-122"/>
              <a:cs typeface="+mn-cs"/>
            </a:endParaRPr>
          </a:p>
          <a:p>
            <a:pPr marL="0" marR="0" lvl="0" indent="0" algn="l" defTabSz="914400" rtl="0" eaLnBrk="1" fontAlgn="base" latinLnBrk="0" hangingPunct="1">
              <a:lnSpc>
                <a:spcPct val="100000"/>
              </a:lnSpc>
              <a:spcBef>
                <a:spcPct val="50000"/>
              </a:spcBef>
              <a:spcAft>
                <a:spcPct val="0"/>
              </a:spcAft>
              <a:buClrTx/>
              <a:buSzTx/>
              <a:buFont typeface="Arial" panose="020B0604020202020204" pitchFamily="34" charset="0"/>
              <a:buNone/>
              <a:tabLst/>
              <a:defRPr/>
            </a:pPr>
            <a:endParaRPr kumimoji="0" lang="zh-CN" altLang="en-US" sz="3200" b="1" i="0" u="none" strike="noStrike" kern="1200" cap="none" spc="0" normalizeH="0" baseline="0" noProof="0" smtClean="0">
              <a:ln>
                <a:noFill/>
              </a:ln>
              <a:solidFill>
                <a:srgbClr val="FFFFFF"/>
              </a:solidFill>
              <a:effectLst/>
              <a:uLnTx/>
              <a:uFillTx/>
              <a:latin typeface="Times New Roman" pitchFamily="18" charset="0"/>
              <a:ea typeface="宋体" pitchFamily="2" charset="-122"/>
              <a:cs typeface="+mn-cs"/>
            </a:endParaRPr>
          </a:p>
          <a:p>
            <a:pPr marL="0" marR="0" lvl="0" indent="0" algn="l" defTabSz="914400" rtl="0" eaLnBrk="1" fontAlgn="base" latinLnBrk="0" hangingPunct="1">
              <a:lnSpc>
                <a:spcPct val="100000"/>
              </a:lnSpc>
              <a:spcBef>
                <a:spcPct val="50000"/>
              </a:spcBef>
              <a:spcAft>
                <a:spcPct val="0"/>
              </a:spcAft>
              <a:buClrTx/>
              <a:buSzTx/>
              <a:buFont typeface="Arial" panose="020B0604020202020204" pitchFamily="34" charset="0"/>
              <a:buNone/>
              <a:tabLst/>
              <a:defRPr/>
            </a:pPr>
            <a:endParaRPr kumimoji="0" lang="zh-CN" altLang="en-US" sz="3200" b="1" i="0" u="none" strike="noStrike" kern="1200" cap="none" spc="0" normalizeH="0" baseline="0" noProof="0" smtClean="0">
              <a:ln>
                <a:noFill/>
              </a:ln>
              <a:solidFill>
                <a:srgbClr val="FFFFFF"/>
              </a:solidFill>
              <a:effectLst/>
              <a:uLnTx/>
              <a:uFillTx/>
              <a:latin typeface="Times New Roman" pitchFamily="18" charset="0"/>
              <a:ea typeface="宋体" pitchFamily="2" charset="-122"/>
              <a:cs typeface="+mn-cs"/>
            </a:endParaRPr>
          </a:p>
          <a:p>
            <a:pPr marL="0" marR="0" lvl="0" indent="0" algn="l" defTabSz="914400" rtl="0" eaLnBrk="1" fontAlgn="base" latinLnBrk="0" hangingPunct="1">
              <a:lnSpc>
                <a:spcPct val="100000"/>
              </a:lnSpc>
              <a:spcBef>
                <a:spcPct val="50000"/>
              </a:spcBef>
              <a:spcAft>
                <a:spcPct val="0"/>
              </a:spcAft>
              <a:buClrTx/>
              <a:buSzTx/>
              <a:buFont typeface="Arial" panose="020B0604020202020204" pitchFamily="34" charset="0"/>
              <a:buNone/>
              <a:tabLst/>
              <a:defRPr/>
            </a:pPr>
            <a:endParaRPr kumimoji="0" lang="zh-CN" altLang="en-US" sz="3200" b="1" i="0" u="none" strike="noStrike" kern="1200" cap="none" spc="0" normalizeH="0" baseline="0" noProof="0" smtClean="0">
              <a:ln>
                <a:noFill/>
              </a:ln>
              <a:solidFill>
                <a:srgbClr val="FFFFFF"/>
              </a:solidFill>
              <a:effectLst/>
              <a:uLnTx/>
              <a:uFillTx/>
              <a:latin typeface="Times New Roman" pitchFamily="18" charset="0"/>
              <a:ea typeface="宋体" pitchFamily="2" charset="-122"/>
              <a:cs typeface="+mn-cs"/>
            </a:endParaRPr>
          </a:p>
        </p:txBody>
      </p:sp>
      <p:pic>
        <p:nvPicPr>
          <p:cNvPr id="2058" name="Picture 18" descr="bup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1139" y="228600"/>
            <a:ext cx="1970087" cy="661988"/>
          </a:xfrm>
          <a:prstGeom prst="rect">
            <a:avLst/>
          </a:prstGeom>
          <a:solidFill>
            <a:srgbClr val="438ACB"/>
          </a:solidFill>
          <a:ln>
            <a:noFill/>
          </a:ln>
          <a:extLs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9110922"/>
      </p:ext>
    </p:extLst>
  </p:cSld>
  <p:clrMap bg1="lt1" tx1="dk1" bg2="lt2" tx2="dk2" accent1="accent1" accent2="accent2" accent3="accent3" accent4="accent4" accent5="accent5" accent6="accent6" hlink="hlink" folHlink="folHlink"/>
  <p:sldLayoutIdLst>
    <p:sldLayoutId id="2147483661" r:id="rId1"/>
    <p:sldLayoutId id="2147483662" r:id="rId2"/>
  </p:sldLayoutIdLst>
  <p:transition/>
  <p:txStyles>
    <p:titleStyle>
      <a:lvl1pPr algn="r" rtl="0" eaLnBrk="0" fontAlgn="base" hangingPunct="0">
        <a:spcBef>
          <a:spcPct val="0"/>
        </a:spcBef>
        <a:spcAft>
          <a:spcPct val="0"/>
        </a:spcAft>
        <a:defRPr sz="3200">
          <a:solidFill>
            <a:srgbClr val="FF3300"/>
          </a:solidFill>
          <a:latin typeface="+mj-lt"/>
          <a:ea typeface="+mj-ea"/>
          <a:cs typeface="+mj-cs"/>
        </a:defRPr>
      </a:lvl1pPr>
      <a:lvl2pPr algn="r" rtl="0" eaLnBrk="0" fontAlgn="base" hangingPunct="0">
        <a:spcBef>
          <a:spcPct val="0"/>
        </a:spcBef>
        <a:spcAft>
          <a:spcPct val="0"/>
        </a:spcAft>
        <a:defRPr sz="3200">
          <a:solidFill>
            <a:srgbClr val="FF3300"/>
          </a:solidFill>
          <a:latin typeface="Times New Roman" pitchFamily="18" charset="0"/>
          <a:ea typeface="宋体" pitchFamily="2" charset="-122"/>
        </a:defRPr>
      </a:lvl2pPr>
      <a:lvl3pPr algn="r" rtl="0" eaLnBrk="0" fontAlgn="base" hangingPunct="0">
        <a:spcBef>
          <a:spcPct val="0"/>
        </a:spcBef>
        <a:spcAft>
          <a:spcPct val="0"/>
        </a:spcAft>
        <a:defRPr sz="3200">
          <a:solidFill>
            <a:srgbClr val="FF3300"/>
          </a:solidFill>
          <a:latin typeface="Times New Roman" pitchFamily="18" charset="0"/>
          <a:ea typeface="宋体" pitchFamily="2" charset="-122"/>
        </a:defRPr>
      </a:lvl3pPr>
      <a:lvl4pPr algn="r" rtl="0" eaLnBrk="0" fontAlgn="base" hangingPunct="0">
        <a:spcBef>
          <a:spcPct val="0"/>
        </a:spcBef>
        <a:spcAft>
          <a:spcPct val="0"/>
        </a:spcAft>
        <a:defRPr sz="3200">
          <a:solidFill>
            <a:srgbClr val="FF3300"/>
          </a:solidFill>
          <a:latin typeface="Times New Roman" pitchFamily="18" charset="0"/>
          <a:ea typeface="宋体" pitchFamily="2" charset="-122"/>
        </a:defRPr>
      </a:lvl4pPr>
      <a:lvl5pPr algn="r" rtl="0" eaLnBrk="0" fontAlgn="base" hangingPunct="0">
        <a:spcBef>
          <a:spcPct val="0"/>
        </a:spcBef>
        <a:spcAft>
          <a:spcPct val="0"/>
        </a:spcAft>
        <a:defRPr sz="3200">
          <a:solidFill>
            <a:srgbClr val="FF3300"/>
          </a:solidFill>
          <a:latin typeface="Times New Roman" pitchFamily="18" charset="0"/>
          <a:ea typeface="宋体" pitchFamily="2" charset="-122"/>
        </a:defRPr>
      </a:lvl5pPr>
      <a:lvl6pPr marL="457200" algn="r" rtl="0" eaLnBrk="0" fontAlgn="base" hangingPunct="0">
        <a:spcBef>
          <a:spcPct val="0"/>
        </a:spcBef>
        <a:spcAft>
          <a:spcPct val="0"/>
        </a:spcAft>
        <a:defRPr sz="3200">
          <a:solidFill>
            <a:srgbClr val="FF3300"/>
          </a:solidFill>
          <a:latin typeface="Times New Roman" pitchFamily="18" charset="0"/>
          <a:ea typeface="宋体" pitchFamily="2" charset="-122"/>
        </a:defRPr>
      </a:lvl6pPr>
      <a:lvl7pPr marL="914400" algn="r" rtl="0" eaLnBrk="0" fontAlgn="base" hangingPunct="0">
        <a:spcBef>
          <a:spcPct val="0"/>
        </a:spcBef>
        <a:spcAft>
          <a:spcPct val="0"/>
        </a:spcAft>
        <a:defRPr sz="3200">
          <a:solidFill>
            <a:srgbClr val="FF3300"/>
          </a:solidFill>
          <a:latin typeface="Times New Roman" pitchFamily="18" charset="0"/>
          <a:ea typeface="宋体" pitchFamily="2" charset="-122"/>
        </a:defRPr>
      </a:lvl7pPr>
      <a:lvl8pPr marL="1371600" algn="r" rtl="0" eaLnBrk="0" fontAlgn="base" hangingPunct="0">
        <a:spcBef>
          <a:spcPct val="0"/>
        </a:spcBef>
        <a:spcAft>
          <a:spcPct val="0"/>
        </a:spcAft>
        <a:defRPr sz="3200">
          <a:solidFill>
            <a:srgbClr val="FF3300"/>
          </a:solidFill>
          <a:latin typeface="Times New Roman" pitchFamily="18" charset="0"/>
          <a:ea typeface="宋体" pitchFamily="2" charset="-122"/>
        </a:defRPr>
      </a:lvl8pPr>
      <a:lvl9pPr marL="1828800" algn="r" rtl="0" eaLnBrk="0" fontAlgn="base" hangingPunct="0">
        <a:spcBef>
          <a:spcPct val="0"/>
        </a:spcBef>
        <a:spcAft>
          <a:spcPct val="0"/>
        </a:spcAft>
        <a:defRPr sz="3200">
          <a:solidFill>
            <a:srgbClr val="FF3300"/>
          </a:solidFill>
          <a:latin typeface="Times New Roman" pitchFamily="18" charset="0"/>
          <a:ea typeface="宋体" pitchFamily="2" charset="-122"/>
        </a:defRPr>
      </a:lvl9pPr>
    </p:titleStyle>
    <p:body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Font typeface="Wingdings" panose="05000000000000000000" pitchFamily="2" charset="2"/>
        <a:buChar char="–"/>
        <a:defRPr sz="2200">
          <a:solidFill>
            <a:schemeClr val="tx1"/>
          </a:solidFill>
          <a:latin typeface="+mn-lt"/>
          <a:ea typeface="+mn-ea"/>
        </a:defRPr>
      </a:lvl4pPr>
      <a:lvl5pPr marL="20574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ea typeface="+mn-ea"/>
        </a:defRPr>
      </a:lvl5pPr>
      <a:lvl6pPr marL="2514600" indent="-228600" algn="l" rtl="0" eaLnBrk="0" fontAlgn="base" hangingPunct="0">
        <a:spcBef>
          <a:spcPct val="20000"/>
        </a:spcBef>
        <a:spcAft>
          <a:spcPct val="0"/>
        </a:spcAft>
        <a:buFont typeface="Wingdings" pitchFamily="2" charset="2"/>
        <a:buChar char="»"/>
        <a:defRPr sz="2000">
          <a:solidFill>
            <a:schemeClr val="tx1"/>
          </a:solidFill>
          <a:latin typeface="+mn-lt"/>
          <a:ea typeface="+mn-ea"/>
        </a:defRPr>
      </a:lvl6pPr>
      <a:lvl7pPr marL="2971800" indent="-228600" algn="l" rtl="0" eaLnBrk="0" fontAlgn="base" hangingPunct="0">
        <a:spcBef>
          <a:spcPct val="20000"/>
        </a:spcBef>
        <a:spcAft>
          <a:spcPct val="0"/>
        </a:spcAft>
        <a:buFont typeface="Wingdings" pitchFamily="2" charset="2"/>
        <a:buChar char="»"/>
        <a:defRPr sz="2000">
          <a:solidFill>
            <a:schemeClr val="tx1"/>
          </a:solidFill>
          <a:latin typeface="+mn-lt"/>
          <a:ea typeface="+mn-ea"/>
        </a:defRPr>
      </a:lvl7pPr>
      <a:lvl8pPr marL="3429000" indent="-228600" algn="l" rtl="0" eaLnBrk="0" fontAlgn="base" hangingPunct="0">
        <a:spcBef>
          <a:spcPct val="20000"/>
        </a:spcBef>
        <a:spcAft>
          <a:spcPct val="0"/>
        </a:spcAft>
        <a:buFont typeface="Wingdings" pitchFamily="2" charset="2"/>
        <a:buChar char="»"/>
        <a:defRPr sz="2000">
          <a:solidFill>
            <a:schemeClr val="tx1"/>
          </a:solidFill>
          <a:latin typeface="+mn-lt"/>
          <a:ea typeface="+mn-ea"/>
        </a:defRPr>
      </a:lvl8pPr>
      <a:lvl9pPr marL="3886200" indent="-228600" algn="l" rtl="0" eaLnBrk="0" fontAlgn="base" hangingPunct="0">
        <a:spcBef>
          <a:spcPct val="20000"/>
        </a:spcBef>
        <a:spcAft>
          <a:spcPct val="0"/>
        </a:spcAft>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263650" y="404815"/>
            <a:ext cx="7772400"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单击以编辑母版标题样式</a:t>
            </a:r>
          </a:p>
        </p:txBody>
      </p:sp>
      <p:sp>
        <p:nvSpPr>
          <p:cNvPr id="1027" name="Rectangle 3"/>
          <p:cNvSpPr>
            <a:spLocks noGrp="1" noChangeArrowheads="1"/>
          </p:cNvSpPr>
          <p:nvPr>
            <p:ph type="body" idx="1"/>
          </p:nvPr>
        </p:nvSpPr>
        <p:spPr bwMode="auto">
          <a:xfrm>
            <a:off x="685800" y="1319215"/>
            <a:ext cx="7772400" cy="4611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单击以编辑母版文本样式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8" name="Rectangle 4"/>
          <p:cNvSpPr>
            <a:spLocks noGrp="1" noChangeArrowheads="1"/>
          </p:cNvSpPr>
          <p:nvPr>
            <p:ph type="dt" sz="half" idx="2"/>
          </p:nvPr>
        </p:nvSpPr>
        <p:spPr bwMode="auto">
          <a:xfrm>
            <a:off x="685800" y="60833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eaLnBrk="1" hangingPunct="1">
              <a:spcBef>
                <a:spcPct val="50000"/>
              </a:spcBef>
              <a:buFont typeface="Arial" panose="020B0604020202020204" pitchFamily="34" charset="0"/>
              <a:buNone/>
              <a:defRPr sz="1400" b="0"/>
            </a:lvl1pPr>
          </a:lstStyle>
          <a:p>
            <a:pPr fontAlgn="base">
              <a:spcAft>
                <a:spcPct val="0"/>
              </a:spcAft>
              <a:defRPr/>
            </a:pPr>
            <a:fld id="{4894DBA0-6F85-48EE-8F65-541FE5E80682}" type="datetime1">
              <a:rPr lang="zh-CN" altLang="en-US" smtClean="0">
                <a:solidFill>
                  <a:srgbClr val="000000"/>
                </a:solidFill>
              </a:rPr>
              <a:pPr fontAlgn="base">
                <a:spcAft>
                  <a:spcPct val="0"/>
                </a:spcAft>
                <a:defRPr/>
              </a:pPr>
              <a:t>2019/1/8</a:t>
            </a:fld>
            <a:endParaRPr lang="en-US" altLang="zh-CN">
              <a:solidFill>
                <a:srgbClr val="000000"/>
              </a:solidFill>
            </a:endParaRPr>
          </a:p>
        </p:txBody>
      </p:sp>
      <p:sp>
        <p:nvSpPr>
          <p:cNvPr id="1029" name="Rectangle 5"/>
          <p:cNvSpPr>
            <a:spLocks noGrp="1" noChangeArrowheads="1"/>
          </p:cNvSpPr>
          <p:nvPr>
            <p:ph type="ftr" sz="quarter" idx="3"/>
          </p:nvPr>
        </p:nvSpPr>
        <p:spPr bwMode="auto">
          <a:xfrm>
            <a:off x="3124200" y="60833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eaLnBrk="1" hangingPunct="1">
              <a:spcBef>
                <a:spcPct val="50000"/>
              </a:spcBef>
              <a:buFont typeface="Arial" panose="020B0604020202020204" pitchFamily="34" charset="0"/>
              <a:buNone/>
              <a:defRPr sz="1400" b="0"/>
            </a:lvl1pPr>
          </a:lstStyle>
          <a:p>
            <a:pPr fontAlgn="base">
              <a:spcAft>
                <a:spcPct val="0"/>
              </a:spcAft>
              <a:defRPr/>
            </a:pPr>
            <a:endParaRPr lang="en-US" altLang="zh-CN">
              <a:solidFill>
                <a:srgbClr val="000000"/>
              </a:solidFill>
            </a:endParaRPr>
          </a:p>
        </p:txBody>
      </p:sp>
      <p:sp>
        <p:nvSpPr>
          <p:cNvPr id="1030" name="Rectangle 6"/>
          <p:cNvSpPr>
            <a:spLocks noGrp="1" noChangeArrowheads="1"/>
          </p:cNvSpPr>
          <p:nvPr>
            <p:ph type="sldNum" sz="quarter" idx="4"/>
          </p:nvPr>
        </p:nvSpPr>
        <p:spPr bwMode="auto">
          <a:xfrm>
            <a:off x="6934200" y="6324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r" eaLnBrk="1" hangingPunct="1">
              <a:spcBef>
                <a:spcPct val="50000"/>
              </a:spcBef>
              <a:buFont typeface="Arial" panose="020B0604020202020204" pitchFamily="34" charset="0"/>
              <a:buNone/>
              <a:defRPr sz="1400"/>
            </a:lvl1pPr>
          </a:lstStyle>
          <a:p>
            <a:pPr fontAlgn="base">
              <a:spcAft>
                <a:spcPct val="0"/>
              </a:spcAft>
              <a:defRPr/>
            </a:pPr>
            <a:fld id="{AB22C81D-C269-48F4-870E-80A0D9B0EE37}" type="slidenum">
              <a:rPr lang="zh-CN" altLang="en-US" b="1" smtClean="0">
                <a:solidFill>
                  <a:srgbClr val="000000"/>
                </a:solidFill>
              </a:rPr>
              <a:pPr fontAlgn="base">
                <a:spcAft>
                  <a:spcPct val="0"/>
                </a:spcAft>
                <a:defRPr/>
              </a:pPr>
              <a:t>‹#›</a:t>
            </a:fld>
            <a:endParaRPr lang="en-US" altLang="zh-CN" b="1">
              <a:solidFill>
                <a:srgbClr val="000000"/>
              </a:solidFill>
            </a:endParaRPr>
          </a:p>
        </p:txBody>
      </p:sp>
      <p:grpSp>
        <p:nvGrpSpPr>
          <p:cNvPr id="1031" name="Group 7"/>
          <p:cNvGrpSpPr>
            <a:grpSpLocks/>
          </p:cNvGrpSpPr>
          <p:nvPr/>
        </p:nvGrpSpPr>
        <p:grpSpPr bwMode="auto">
          <a:xfrm>
            <a:off x="0" y="6553202"/>
            <a:ext cx="9144000" cy="301625"/>
            <a:chOff x="0" y="0"/>
            <a:chExt cx="5760" cy="288"/>
          </a:xfrm>
        </p:grpSpPr>
        <p:sp>
          <p:nvSpPr>
            <p:cNvPr id="2" name="Rectangle 8"/>
            <p:cNvSpPr>
              <a:spLocks noChangeArrowheads="1"/>
            </p:cNvSpPr>
            <p:nvPr/>
          </p:nvSpPr>
          <p:spPr bwMode="auto">
            <a:xfrm>
              <a:off x="0" y="0"/>
              <a:ext cx="5760" cy="288"/>
            </a:xfrm>
            <a:prstGeom prst="rect">
              <a:avLst/>
            </a:prstGeom>
            <a:solidFill>
              <a:srgbClr val="33CCCC"/>
            </a:solidFill>
            <a:ln w="9525" cmpd="sng">
              <a:solidFill>
                <a:srgbClr val="33CCCC"/>
              </a:solidFill>
              <a:miter lim="800000"/>
              <a:headEnd/>
              <a:tailEnd/>
            </a:ln>
          </p:spPr>
          <p:txBody>
            <a:bodyPr/>
            <a:lstStyle>
              <a:lvl1pPr eaLnBrk="0" hangingPunct="0">
                <a:defRPr b="1">
                  <a:solidFill>
                    <a:schemeClr val="tx1"/>
                  </a:solidFill>
                  <a:latin typeface="Times New Roman" pitchFamily="18" charset="0"/>
                  <a:ea typeface="宋体" pitchFamily="2" charset="-122"/>
                </a:defRPr>
              </a:lvl1pPr>
              <a:lvl2pPr marL="742950" indent="-285750" eaLnBrk="0" hangingPunct="0">
                <a:defRPr b="1">
                  <a:solidFill>
                    <a:schemeClr val="tx1"/>
                  </a:solidFill>
                  <a:latin typeface="Times New Roman" pitchFamily="18" charset="0"/>
                  <a:ea typeface="宋体" pitchFamily="2" charset="-122"/>
                </a:defRPr>
              </a:lvl2pPr>
              <a:lvl3pPr marL="1143000" indent="-228600" eaLnBrk="0" hangingPunct="0">
                <a:defRPr b="1">
                  <a:solidFill>
                    <a:schemeClr val="tx1"/>
                  </a:solidFill>
                  <a:latin typeface="Times New Roman" pitchFamily="18" charset="0"/>
                  <a:ea typeface="宋体" pitchFamily="2" charset="-122"/>
                </a:defRPr>
              </a:lvl3pPr>
              <a:lvl4pPr marL="1600200" indent="-228600" eaLnBrk="0" hangingPunct="0">
                <a:defRPr b="1">
                  <a:solidFill>
                    <a:schemeClr val="tx1"/>
                  </a:solidFill>
                  <a:latin typeface="Times New Roman" pitchFamily="18" charset="0"/>
                  <a:ea typeface="宋体" pitchFamily="2" charset="-122"/>
                </a:defRPr>
              </a:lvl4pPr>
              <a:lvl5pPr marL="2057400" indent="-228600" eaLnBrk="0" hangingPunct="0">
                <a:defRPr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b="1">
                  <a:solidFill>
                    <a:schemeClr val="tx1"/>
                  </a:solidFill>
                  <a:latin typeface="Times New Roman"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2400" b="0" i="0" u="none" strike="noStrike" kern="1200" cap="none" spc="0" normalizeH="0" baseline="0" noProof="0" smtClean="0">
                  <a:ln>
                    <a:noFill/>
                  </a:ln>
                  <a:solidFill>
                    <a:srgbClr val="000000"/>
                  </a:solidFill>
                  <a:effectLst/>
                  <a:uLnTx/>
                  <a:uFillTx/>
                  <a:latin typeface="Times New Roman" pitchFamily="18" charset="0"/>
                  <a:ea typeface="宋体" pitchFamily="2" charset="-122"/>
                  <a:cs typeface="+mn-cs"/>
                </a:rPr>
                <a:t>                  </a:t>
              </a:r>
            </a:p>
          </p:txBody>
        </p:sp>
        <p:sp>
          <p:nvSpPr>
            <p:cNvPr id="1036" name="Line 9"/>
            <p:cNvSpPr>
              <a:spLocks noChangeShapeType="1"/>
            </p:cNvSpPr>
            <p:nvPr/>
          </p:nvSpPr>
          <p:spPr bwMode="auto">
            <a:xfrm>
              <a:off x="4464" y="0"/>
              <a:ext cx="288" cy="288"/>
            </a:xfrm>
            <a:prstGeom prst="line">
              <a:avLst/>
            </a:prstGeom>
            <a:noFill/>
            <a:ln w="57150">
              <a:solidFill>
                <a:srgbClr val="FFFFFF"/>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1"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037" name="Line 10"/>
            <p:cNvSpPr>
              <a:spLocks noChangeShapeType="1"/>
            </p:cNvSpPr>
            <p:nvPr/>
          </p:nvSpPr>
          <p:spPr bwMode="auto">
            <a:xfrm>
              <a:off x="4176" y="0"/>
              <a:ext cx="336" cy="288"/>
            </a:xfrm>
            <a:prstGeom prst="line">
              <a:avLst/>
            </a:prstGeom>
            <a:noFill/>
            <a:ln w="57150">
              <a:solidFill>
                <a:srgbClr val="FFFFFF"/>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1"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038" name="Line 11"/>
            <p:cNvSpPr>
              <a:spLocks noChangeShapeType="1"/>
            </p:cNvSpPr>
            <p:nvPr/>
          </p:nvSpPr>
          <p:spPr bwMode="auto">
            <a:xfrm>
              <a:off x="4704" y="0"/>
              <a:ext cx="336" cy="288"/>
            </a:xfrm>
            <a:prstGeom prst="line">
              <a:avLst/>
            </a:prstGeom>
            <a:noFill/>
            <a:ln w="57150">
              <a:solidFill>
                <a:srgbClr val="FFFFFF"/>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1"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039" name="Line 12"/>
            <p:cNvSpPr>
              <a:spLocks noChangeShapeType="1"/>
            </p:cNvSpPr>
            <p:nvPr/>
          </p:nvSpPr>
          <p:spPr bwMode="auto">
            <a:xfrm>
              <a:off x="5376" y="0"/>
              <a:ext cx="384" cy="288"/>
            </a:xfrm>
            <a:prstGeom prst="line">
              <a:avLst/>
            </a:prstGeom>
            <a:noFill/>
            <a:ln w="57150">
              <a:solidFill>
                <a:srgbClr val="FFFFFF"/>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1"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040" name="Line 13"/>
            <p:cNvSpPr>
              <a:spLocks noChangeShapeType="1"/>
            </p:cNvSpPr>
            <p:nvPr/>
          </p:nvSpPr>
          <p:spPr bwMode="auto">
            <a:xfrm>
              <a:off x="5184" y="0"/>
              <a:ext cx="384" cy="288"/>
            </a:xfrm>
            <a:prstGeom prst="line">
              <a:avLst/>
            </a:prstGeom>
            <a:noFill/>
            <a:ln w="57150">
              <a:solidFill>
                <a:srgbClr val="FFFFFF"/>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1"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3" name="Line 14"/>
            <p:cNvSpPr>
              <a:spLocks noChangeShapeType="1"/>
            </p:cNvSpPr>
            <p:nvPr/>
          </p:nvSpPr>
          <p:spPr bwMode="auto">
            <a:xfrm>
              <a:off x="5568" y="0"/>
              <a:ext cx="192" cy="144"/>
            </a:xfrm>
            <a:prstGeom prst="line">
              <a:avLst/>
            </a:prstGeom>
            <a:noFill/>
            <a:ln w="57150">
              <a:solidFill>
                <a:srgbClr val="FFFFFF"/>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1"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042" name="Line 15"/>
            <p:cNvSpPr>
              <a:spLocks noChangeShapeType="1"/>
            </p:cNvSpPr>
            <p:nvPr/>
          </p:nvSpPr>
          <p:spPr bwMode="auto">
            <a:xfrm>
              <a:off x="4992" y="0"/>
              <a:ext cx="336" cy="288"/>
            </a:xfrm>
            <a:prstGeom prst="line">
              <a:avLst/>
            </a:prstGeom>
            <a:noFill/>
            <a:ln w="57150">
              <a:solidFill>
                <a:srgbClr val="FFFFFF"/>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1"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grpSp>
      <p:sp>
        <p:nvSpPr>
          <p:cNvPr id="1032" name="Line 16"/>
          <p:cNvSpPr>
            <a:spLocks noChangeShapeType="1"/>
          </p:cNvSpPr>
          <p:nvPr/>
        </p:nvSpPr>
        <p:spPr bwMode="auto">
          <a:xfrm>
            <a:off x="468313" y="1176338"/>
            <a:ext cx="8458200" cy="0"/>
          </a:xfrm>
          <a:prstGeom prst="line">
            <a:avLst/>
          </a:prstGeom>
          <a:noFill/>
          <a:ln w="57150">
            <a:solidFill>
              <a:srgbClr val="33CCCC"/>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1"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041" name="Text Box 17"/>
          <p:cNvSpPr txBox="1">
            <a:spLocks noChangeArrowheads="1"/>
          </p:cNvSpPr>
          <p:nvPr/>
        </p:nvSpPr>
        <p:spPr bwMode="auto">
          <a:xfrm>
            <a:off x="457200" y="2514600"/>
            <a:ext cx="8305800" cy="350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Times New Roman" pitchFamily="18" charset="0"/>
                <a:ea typeface="宋体" pitchFamily="2" charset="-122"/>
              </a:defRPr>
            </a:lvl1pPr>
            <a:lvl2pPr marL="742950" indent="-285750" eaLnBrk="0" hangingPunct="0">
              <a:defRPr b="1">
                <a:solidFill>
                  <a:schemeClr val="tx1"/>
                </a:solidFill>
                <a:latin typeface="Times New Roman" pitchFamily="18" charset="0"/>
                <a:ea typeface="宋体" pitchFamily="2" charset="-122"/>
              </a:defRPr>
            </a:lvl2pPr>
            <a:lvl3pPr marL="1143000" indent="-228600" eaLnBrk="0" hangingPunct="0">
              <a:defRPr b="1">
                <a:solidFill>
                  <a:schemeClr val="tx1"/>
                </a:solidFill>
                <a:latin typeface="Times New Roman" pitchFamily="18" charset="0"/>
                <a:ea typeface="宋体" pitchFamily="2" charset="-122"/>
              </a:defRPr>
            </a:lvl3pPr>
            <a:lvl4pPr marL="1600200" indent="-228600" eaLnBrk="0" hangingPunct="0">
              <a:defRPr b="1">
                <a:solidFill>
                  <a:schemeClr val="tx1"/>
                </a:solidFill>
                <a:latin typeface="Times New Roman" pitchFamily="18" charset="0"/>
                <a:ea typeface="宋体" pitchFamily="2" charset="-122"/>
              </a:defRPr>
            </a:lvl4pPr>
            <a:lvl5pPr marL="2057400" indent="-228600" eaLnBrk="0" hangingPunct="0">
              <a:defRPr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b="1">
                <a:solidFill>
                  <a:schemeClr val="tx1"/>
                </a:solidFill>
                <a:latin typeface="Times New Roman" pitchFamily="18" charset="0"/>
                <a:ea typeface="宋体" pitchFamily="2" charset="-122"/>
              </a:defRPr>
            </a:lvl9pPr>
          </a:lstStyle>
          <a:p>
            <a:pPr marL="0" marR="0" lvl="0" indent="0" algn="l" defTabSz="914400" rtl="0" eaLnBrk="1" fontAlgn="base" latinLnBrk="0" hangingPunct="1">
              <a:lnSpc>
                <a:spcPct val="100000"/>
              </a:lnSpc>
              <a:spcBef>
                <a:spcPct val="50000"/>
              </a:spcBef>
              <a:spcAft>
                <a:spcPct val="0"/>
              </a:spcAft>
              <a:buClrTx/>
              <a:buSzTx/>
              <a:buFont typeface="Arial" panose="020B0604020202020204" pitchFamily="34" charset="0"/>
              <a:buNone/>
              <a:tabLst/>
              <a:defRPr/>
            </a:pPr>
            <a:endParaRPr kumimoji="0" lang="zh-CN" altLang="en-US" sz="3200" b="1" i="0" u="none" strike="noStrike" kern="1200" cap="none" spc="0" normalizeH="0" baseline="0" noProof="0" smtClean="0">
              <a:ln>
                <a:noFill/>
              </a:ln>
              <a:solidFill>
                <a:srgbClr val="FFFFFF"/>
              </a:solidFill>
              <a:effectLst/>
              <a:uLnTx/>
              <a:uFillTx/>
              <a:latin typeface="Times New Roman" pitchFamily="18" charset="0"/>
              <a:ea typeface="宋体" pitchFamily="2" charset="-122"/>
              <a:cs typeface="+mn-cs"/>
            </a:endParaRPr>
          </a:p>
          <a:p>
            <a:pPr marL="0" marR="0" lvl="0" indent="0" algn="l" defTabSz="914400" rtl="0" eaLnBrk="1" fontAlgn="base" latinLnBrk="0" hangingPunct="1">
              <a:lnSpc>
                <a:spcPct val="100000"/>
              </a:lnSpc>
              <a:spcBef>
                <a:spcPct val="50000"/>
              </a:spcBef>
              <a:spcAft>
                <a:spcPct val="0"/>
              </a:spcAft>
              <a:buClrTx/>
              <a:buSzTx/>
              <a:buFont typeface="Arial" panose="020B0604020202020204" pitchFamily="34" charset="0"/>
              <a:buNone/>
              <a:tabLst/>
              <a:defRPr/>
            </a:pPr>
            <a:endParaRPr kumimoji="0" lang="zh-CN" altLang="en-US" sz="3200" b="1" i="0" u="none" strike="noStrike" kern="1200" cap="none" spc="0" normalizeH="0" baseline="0" noProof="0" smtClean="0">
              <a:ln>
                <a:noFill/>
              </a:ln>
              <a:solidFill>
                <a:srgbClr val="FFFFFF"/>
              </a:solidFill>
              <a:effectLst/>
              <a:uLnTx/>
              <a:uFillTx/>
              <a:latin typeface="Times New Roman" pitchFamily="18" charset="0"/>
              <a:ea typeface="宋体" pitchFamily="2" charset="-122"/>
              <a:cs typeface="+mn-cs"/>
            </a:endParaRPr>
          </a:p>
          <a:p>
            <a:pPr marL="0" marR="0" lvl="0" indent="0" algn="l" defTabSz="914400" rtl="0" eaLnBrk="1" fontAlgn="base" latinLnBrk="0" hangingPunct="1">
              <a:lnSpc>
                <a:spcPct val="100000"/>
              </a:lnSpc>
              <a:spcBef>
                <a:spcPct val="50000"/>
              </a:spcBef>
              <a:spcAft>
                <a:spcPct val="0"/>
              </a:spcAft>
              <a:buClrTx/>
              <a:buSzTx/>
              <a:buFont typeface="Arial" panose="020B0604020202020204" pitchFamily="34" charset="0"/>
              <a:buNone/>
              <a:tabLst/>
              <a:defRPr/>
            </a:pPr>
            <a:endParaRPr kumimoji="0" lang="zh-CN" altLang="en-US" sz="3200" b="1" i="0" u="none" strike="noStrike" kern="1200" cap="none" spc="0" normalizeH="0" baseline="0" noProof="0" smtClean="0">
              <a:ln>
                <a:noFill/>
              </a:ln>
              <a:solidFill>
                <a:srgbClr val="FFFFFF"/>
              </a:solidFill>
              <a:effectLst/>
              <a:uLnTx/>
              <a:uFillTx/>
              <a:latin typeface="Times New Roman" pitchFamily="18" charset="0"/>
              <a:ea typeface="宋体" pitchFamily="2" charset="-122"/>
              <a:cs typeface="+mn-cs"/>
            </a:endParaRPr>
          </a:p>
          <a:p>
            <a:pPr marL="0" marR="0" lvl="0" indent="0" algn="l" defTabSz="914400" rtl="0" eaLnBrk="1" fontAlgn="base" latinLnBrk="0" hangingPunct="1">
              <a:lnSpc>
                <a:spcPct val="100000"/>
              </a:lnSpc>
              <a:spcBef>
                <a:spcPct val="50000"/>
              </a:spcBef>
              <a:spcAft>
                <a:spcPct val="0"/>
              </a:spcAft>
              <a:buClrTx/>
              <a:buSzTx/>
              <a:buFont typeface="Arial" panose="020B0604020202020204" pitchFamily="34" charset="0"/>
              <a:buNone/>
              <a:tabLst/>
              <a:defRPr/>
            </a:pPr>
            <a:endParaRPr kumimoji="0" lang="zh-CN" altLang="en-US" sz="3200" b="1" i="0" u="none" strike="noStrike" kern="1200" cap="none" spc="0" normalizeH="0" baseline="0" noProof="0" smtClean="0">
              <a:ln>
                <a:noFill/>
              </a:ln>
              <a:solidFill>
                <a:srgbClr val="FFFFFF"/>
              </a:solidFill>
              <a:effectLst/>
              <a:uLnTx/>
              <a:uFillTx/>
              <a:latin typeface="Times New Roman" pitchFamily="18" charset="0"/>
              <a:ea typeface="宋体" pitchFamily="2" charset="-122"/>
              <a:cs typeface="+mn-cs"/>
            </a:endParaRPr>
          </a:p>
          <a:p>
            <a:pPr marL="0" marR="0" lvl="0" indent="0" algn="l" defTabSz="914400" rtl="0" eaLnBrk="1" fontAlgn="base" latinLnBrk="0" hangingPunct="1">
              <a:lnSpc>
                <a:spcPct val="100000"/>
              </a:lnSpc>
              <a:spcBef>
                <a:spcPct val="50000"/>
              </a:spcBef>
              <a:spcAft>
                <a:spcPct val="0"/>
              </a:spcAft>
              <a:buClrTx/>
              <a:buSzTx/>
              <a:buFont typeface="Arial" panose="020B0604020202020204" pitchFamily="34" charset="0"/>
              <a:buNone/>
              <a:tabLst/>
              <a:defRPr/>
            </a:pPr>
            <a:endParaRPr kumimoji="0" lang="zh-CN" altLang="en-US" sz="3200" b="1" i="0" u="none" strike="noStrike" kern="1200" cap="none" spc="0" normalizeH="0" baseline="0" noProof="0" smtClean="0">
              <a:ln>
                <a:noFill/>
              </a:ln>
              <a:solidFill>
                <a:srgbClr val="FFFFFF"/>
              </a:solidFill>
              <a:effectLst/>
              <a:uLnTx/>
              <a:uFillTx/>
              <a:latin typeface="Times New Roman" pitchFamily="18" charset="0"/>
              <a:ea typeface="宋体" pitchFamily="2" charset="-122"/>
              <a:cs typeface="+mn-cs"/>
            </a:endParaRPr>
          </a:p>
        </p:txBody>
      </p:sp>
      <p:pic>
        <p:nvPicPr>
          <p:cNvPr id="1034" name="Picture 18" descr="bupt"/>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11139" y="228600"/>
            <a:ext cx="1970087" cy="661988"/>
          </a:xfrm>
          <a:prstGeom prst="rect">
            <a:avLst/>
          </a:prstGeom>
          <a:solidFill>
            <a:srgbClr val="438ACB"/>
          </a:solidFill>
          <a:ln>
            <a:noFill/>
          </a:ln>
          <a:extLs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88805689"/>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Lst>
  <p:transition/>
  <p:txStyles>
    <p:titleStyle>
      <a:lvl1pPr algn="r" rtl="0" eaLnBrk="0" fontAlgn="base" hangingPunct="0">
        <a:spcBef>
          <a:spcPct val="0"/>
        </a:spcBef>
        <a:spcAft>
          <a:spcPct val="0"/>
        </a:spcAft>
        <a:defRPr sz="3200">
          <a:solidFill>
            <a:srgbClr val="FF3300"/>
          </a:solidFill>
          <a:latin typeface="+mj-lt"/>
          <a:ea typeface="+mj-ea"/>
          <a:cs typeface="+mj-cs"/>
        </a:defRPr>
      </a:lvl1pPr>
      <a:lvl2pPr algn="r" rtl="0" eaLnBrk="0" fontAlgn="base" hangingPunct="0">
        <a:spcBef>
          <a:spcPct val="0"/>
        </a:spcBef>
        <a:spcAft>
          <a:spcPct val="0"/>
        </a:spcAft>
        <a:defRPr sz="3200">
          <a:solidFill>
            <a:srgbClr val="FF3300"/>
          </a:solidFill>
          <a:latin typeface="Times New Roman" pitchFamily="18" charset="0"/>
          <a:ea typeface="宋体" pitchFamily="2" charset="-122"/>
        </a:defRPr>
      </a:lvl2pPr>
      <a:lvl3pPr algn="r" rtl="0" eaLnBrk="0" fontAlgn="base" hangingPunct="0">
        <a:spcBef>
          <a:spcPct val="0"/>
        </a:spcBef>
        <a:spcAft>
          <a:spcPct val="0"/>
        </a:spcAft>
        <a:defRPr sz="3200">
          <a:solidFill>
            <a:srgbClr val="FF3300"/>
          </a:solidFill>
          <a:latin typeface="Times New Roman" pitchFamily="18" charset="0"/>
          <a:ea typeface="宋体" pitchFamily="2" charset="-122"/>
        </a:defRPr>
      </a:lvl3pPr>
      <a:lvl4pPr algn="r" rtl="0" eaLnBrk="0" fontAlgn="base" hangingPunct="0">
        <a:spcBef>
          <a:spcPct val="0"/>
        </a:spcBef>
        <a:spcAft>
          <a:spcPct val="0"/>
        </a:spcAft>
        <a:defRPr sz="3200">
          <a:solidFill>
            <a:srgbClr val="FF3300"/>
          </a:solidFill>
          <a:latin typeface="Times New Roman" pitchFamily="18" charset="0"/>
          <a:ea typeface="宋体" pitchFamily="2" charset="-122"/>
        </a:defRPr>
      </a:lvl4pPr>
      <a:lvl5pPr algn="r" rtl="0" eaLnBrk="0" fontAlgn="base" hangingPunct="0">
        <a:spcBef>
          <a:spcPct val="0"/>
        </a:spcBef>
        <a:spcAft>
          <a:spcPct val="0"/>
        </a:spcAft>
        <a:defRPr sz="3200">
          <a:solidFill>
            <a:srgbClr val="FF3300"/>
          </a:solidFill>
          <a:latin typeface="Times New Roman" pitchFamily="18" charset="0"/>
          <a:ea typeface="宋体" pitchFamily="2" charset="-122"/>
        </a:defRPr>
      </a:lvl5pPr>
      <a:lvl6pPr marL="457200" algn="r" rtl="0" eaLnBrk="0" fontAlgn="base" hangingPunct="0">
        <a:spcBef>
          <a:spcPct val="0"/>
        </a:spcBef>
        <a:spcAft>
          <a:spcPct val="0"/>
        </a:spcAft>
        <a:defRPr sz="3200">
          <a:solidFill>
            <a:srgbClr val="FF3300"/>
          </a:solidFill>
          <a:latin typeface="Times New Roman" pitchFamily="18" charset="0"/>
          <a:ea typeface="宋体" pitchFamily="2" charset="-122"/>
        </a:defRPr>
      </a:lvl6pPr>
      <a:lvl7pPr marL="914400" algn="r" rtl="0" eaLnBrk="0" fontAlgn="base" hangingPunct="0">
        <a:spcBef>
          <a:spcPct val="0"/>
        </a:spcBef>
        <a:spcAft>
          <a:spcPct val="0"/>
        </a:spcAft>
        <a:defRPr sz="3200">
          <a:solidFill>
            <a:srgbClr val="FF3300"/>
          </a:solidFill>
          <a:latin typeface="Times New Roman" pitchFamily="18" charset="0"/>
          <a:ea typeface="宋体" pitchFamily="2" charset="-122"/>
        </a:defRPr>
      </a:lvl7pPr>
      <a:lvl8pPr marL="1371600" algn="r" rtl="0" eaLnBrk="0" fontAlgn="base" hangingPunct="0">
        <a:spcBef>
          <a:spcPct val="0"/>
        </a:spcBef>
        <a:spcAft>
          <a:spcPct val="0"/>
        </a:spcAft>
        <a:defRPr sz="3200">
          <a:solidFill>
            <a:srgbClr val="FF3300"/>
          </a:solidFill>
          <a:latin typeface="Times New Roman" pitchFamily="18" charset="0"/>
          <a:ea typeface="宋体" pitchFamily="2" charset="-122"/>
        </a:defRPr>
      </a:lvl8pPr>
      <a:lvl9pPr marL="1828800" algn="r" rtl="0" eaLnBrk="0" fontAlgn="base" hangingPunct="0">
        <a:spcBef>
          <a:spcPct val="0"/>
        </a:spcBef>
        <a:spcAft>
          <a:spcPct val="0"/>
        </a:spcAft>
        <a:defRPr sz="3200">
          <a:solidFill>
            <a:srgbClr val="FF3300"/>
          </a:solidFill>
          <a:latin typeface="Times New Roman" pitchFamily="18" charset="0"/>
          <a:ea typeface="宋体" pitchFamily="2" charset="-122"/>
        </a:defRPr>
      </a:lvl9pPr>
    </p:titleStyle>
    <p:body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Font typeface="Wingdings" panose="05000000000000000000" pitchFamily="2" charset="2"/>
        <a:buChar char="–"/>
        <a:defRPr sz="2200">
          <a:solidFill>
            <a:schemeClr val="tx1"/>
          </a:solidFill>
          <a:latin typeface="+mn-lt"/>
          <a:ea typeface="+mn-ea"/>
        </a:defRPr>
      </a:lvl4pPr>
      <a:lvl5pPr marL="20574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ea typeface="+mn-ea"/>
        </a:defRPr>
      </a:lvl5pPr>
      <a:lvl6pPr marL="2514600" indent="-228600" algn="l" rtl="0" eaLnBrk="0" fontAlgn="base" hangingPunct="0">
        <a:spcBef>
          <a:spcPct val="20000"/>
        </a:spcBef>
        <a:spcAft>
          <a:spcPct val="0"/>
        </a:spcAft>
        <a:buFont typeface="Wingdings" pitchFamily="2" charset="2"/>
        <a:buChar char="»"/>
        <a:defRPr sz="2000">
          <a:solidFill>
            <a:schemeClr val="tx1"/>
          </a:solidFill>
          <a:latin typeface="+mn-lt"/>
          <a:ea typeface="+mn-ea"/>
        </a:defRPr>
      </a:lvl6pPr>
      <a:lvl7pPr marL="2971800" indent="-228600" algn="l" rtl="0" eaLnBrk="0" fontAlgn="base" hangingPunct="0">
        <a:spcBef>
          <a:spcPct val="20000"/>
        </a:spcBef>
        <a:spcAft>
          <a:spcPct val="0"/>
        </a:spcAft>
        <a:buFont typeface="Wingdings" pitchFamily="2" charset="2"/>
        <a:buChar char="»"/>
        <a:defRPr sz="2000">
          <a:solidFill>
            <a:schemeClr val="tx1"/>
          </a:solidFill>
          <a:latin typeface="+mn-lt"/>
          <a:ea typeface="+mn-ea"/>
        </a:defRPr>
      </a:lvl7pPr>
      <a:lvl8pPr marL="3429000" indent="-228600" algn="l" rtl="0" eaLnBrk="0" fontAlgn="base" hangingPunct="0">
        <a:spcBef>
          <a:spcPct val="20000"/>
        </a:spcBef>
        <a:spcAft>
          <a:spcPct val="0"/>
        </a:spcAft>
        <a:buFont typeface="Wingdings" pitchFamily="2" charset="2"/>
        <a:buChar char="»"/>
        <a:defRPr sz="2000">
          <a:solidFill>
            <a:schemeClr val="tx1"/>
          </a:solidFill>
          <a:latin typeface="+mn-lt"/>
          <a:ea typeface="+mn-ea"/>
        </a:defRPr>
      </a:lvl8pPr>
      <a:lvl9pPr marL="3886200" indent="-228600" algn="l" rtl="0" eaLnBrk="0" fontAlgn="base" hangingPunct="0">
        <a:spcBef>
          <a:spcPct val="20000"/>
        </a:spcBef>
        <a:spcAft>
          <a:spcPct val="0"/>
        </a:spcAft>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slideLayout" Target="../slideLayouts/slideLayout9.xml"/><Relationship Id="rId1" Type="http://schemas.openxmlformats.org/officeDocument/2006/relationships/vmlDrawing" Target="../drawings/vmlDrawing2.vml"/><Relationship Id="rId6" Type="http://schemas.openxmlformats.org/officeDocument/2006/relationships/image" Target="../media/image9.wmf"/><Relationship Id="rId5" Type="http://schemas.openxmlformats.org/officeDocument/2006/relationships/image" Target="../media/image7.emf"/><Relationship Id="rId4" Type="http://schemas.openxmlformats.org/officeDocument/2006/relationships/oleObject" Target="../embeddings/oleObject2.bin"/></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9.xml"/><Relationship Id="rId1" Type="http://schemas.openxmlformats.org/officeDocument/2006/relationships/vmlDrawing" Target="../drawings/vmlDrawing3.vml"/><Relationship Id="rId6" Type="http://schemas.openxmlformats.org/officeDocument/2006/relationships/image" Target="../media/image11.png"/><Relationship Id="rId5" Type="http://schemas.openxmlformats.org/officeDocument/2006/relationships/oleObject" Target="../embeddings/oleObject4.bin"/><Relationship Id="rId4" Type="http://schemas.openxmlformats.org/officeDocument/2006/relationships/image" Target="../media/image10.wmf"/></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1.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9.xml"/></Relationships>
</file>

<file path=ppt/slides/_rels/slide4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jpeg"/><Relationship Id="rId1" Type="http://schemas.openxmlformats.org/officeDocument/2006/relationships/slideLayout" Target="../slideLayouts/slideLayout9.xml"/></Relationships>
</file>

<file path=ppt/slides/_rels/slide4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jpeg"/><Relationship Id="rId1" Type="http://schemas.openxmlformats.org/officeDocument/2006/relationships/slideLayout" Target="../slideLayouts/slideLayout9.xml"/><Relationship Id="rId4" Type="http://schemas.openxmlformats.org/officeDocument/2006/relationships/image" Target="../media/image20.png"/></Relationships>
</file>

<file path=ppt/slides/_rels/slide4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jpeg"/><Relationship Id="rId1" Type="http://schemas.openxmlformats.org/officeDocument/2006/relationships/slideLayout" Target="../slideLayouts/slideLayout9.xml"/><Relationship Id="rId5" Type="http://schemas.openxmlformats.org/officeDocument/2006/relationships/image" Target="../media/image24.png"/><Relationship Id="rId4" Type="http://schemas.openxmlformats.org/officeDocument/2006/relationships/image" Target="../media/image23.png"/></Relationships>
</file>

<file path=ppt/slides/_rels/slide45.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9.xml"/></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9.xml"/><Relationship Id="rId1" Type="http://schemas.openxmlformats.org/officeDocument/2006/relationships/vmlDrawing" Target="../drawings/vmlDrawing4.vml"/><Relationship Id="rId4" Type="http://schemas.openxmlformats.org/officeDocument/2006/relationships/image" Target="../media/image26.e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9.xml"/><Relationship Id="rId1" Type="http://schemas.openxmlformats.org/officeDocument/2006/relationships/vmlDrawing" Target="../drawings/vmlDrawing1.vml"/><Relationship Id="rId4" Type="http://schemas.openxmlformats.org/officeDocument/2006/relationships/image" Target="../media/image5.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灯片编号占位符 5"/>
          <p:cNvSpPr txBox="1">
            <a:spLocks noGrp="1" noChangeArrowheads="1"/>
          </p:cNvSpPr>
          <p:nvPr/>
        </p:nvSpPr>
        <p:spPr bwMode="auto">
          <a:xfrm>
            <a:off x="6934200" y="6324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algn="r" eaLnBrk="1" hangingPunct="1">
              <a:spcBef>
                <a:spcPct val="50000"/>
              </a:spcBef>
              <a:buFontTx/>
              <a:buNone/>
            </a:pPr>
            <a:fld id="{692E56F1-18C6-4606-8488-71EA312F6D0C}" type="slidenum">
              <a:rPr lang="zh-CN" altLang="en-US" sz="1400"/>
              <a:pPr algn="r" eaLnBrk="1" hangingPunct="1">
                <a:spcBef>
                  <a:spcPct val="50000"/>
                </a:spcBef>
                <a:buFontTx/>
                <a:buNone/>
              </a:pPr>
              <a:t>1</a:t>
            </a:fld>
            <a:endParaRPr lang="en-US" altLang="zh-CN" sz="1400"/>
          </a:p>
        </p:txBody>
      </p:sp>
      <p:sp>
        <p:nvSpPr>
          <p:cNvPr id="2051" name="Rectangle 4"/>
          <p:cNvSpPr>
            <a:spLocks noChangeArrowheads="1"/>
          </p:cNvSpPr>
          <p:nvPr/>
        </p:nvSpPr>
        <p:spPr bwMode="auto">
          <a:xfrm>
            <a:off x="1162050" y="4770782"/>
            <a:ext cx="6819900" cy="15538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lnSpc>
                <a:spcPct val="80000"/>
              </a:lnSpc>
              <a:spcBef>
                <a:spcPct val="0"/>
              </a:spcBef>
              <a:buFontTx/>
              <a:buNone/>
            </a:pPr>
            <a:endParaRPr lang="en-US" altLang="zh-CN" dirty="0">
              <a:latin typeface="宋体" panose="02010600030101010101" pitchFamily="2" charset="-122"/>
            </a:endParaRPr>
          </a:p>
          <a:p>
            <a:pPr algn="ctr" eaLnBrk="1" hangingPunct="1">
              <a:lnSpc>
                <a:spcPct val="80000"/>
              </a:lnSpc>
              <a:spcBef>
                <a:spcPct val="0"/>
              </a:spcBef>
              <a:buFontTx/>
              <a:buNone/>
            </a:pPr>
            <a:endParaRPr lang="en-US" altLang="zh-CN" dirty="0">
              <a:latin typeface="宋体" panose="02010600030101010101" pitchFamily="2" charset="-122"/>
            </a:endParaRPr>
          </a:p>
          <a:p>
            <a:pPr algn="ctr" eaLnBrk="1" hangingPunct="1">
              <a:lnSpc>
                <a:spcPct val="80000"/>
              </a:lnSpc>
              <a:spcBef>
                <a:spcPct val="0"/>
              </a:spcBef>
              <a:buFontTx/>
              <a:buNone/>
            </a:pPr>
            <a:r>
              <a:rPr lang="zh-CN" altLang="en-US" dirty="0">
                <a:latin typeface="宋体" panose="02010600030101010101" pitchFamily="2" charset="-122"/>
              </a:rPr>
              <a:t>北京邮电大学</a:t>
            </a:r>
          </a:p>
          <a:p>
            <a:pPr algn="ctr" eaLnBrk="1" hangingPunct="1">
              <a:lnSpc>
                <a:spcPct val="80000"/>
              </a:lnSpc>
              <a:spcBef>
                <a:spcPct val="0"/>
              </a:spcBef>
              <a:buFontTx/>
              <a:buNone/>
            </a:pPr>
            <a:r>
              <a:rPr lang="zh-CN" altLang="en-US" dirty="0">
                <a:latin typeface="宋体" panose="02010600030101010101" pitchFamily="2" charset="-122"/>
              </a:rPr>
              <a:t>计算机学院</a:t>
            </a:r>
          </a:p>
          <a:p>
            <a:pPr algn="ctr" eaLnBrk="1" hangingPunct="1">
              <a:lnSpc>
                <a:spcPct val="80000"/>
              </a:lnSpc>
              <a:spcBef>
                <a:spcPct val="0"/>
              </a:spcBef>
              <a:buFontTx/>
              <a:buNone/>
            </a:pPr>
            <a:endParaRPr lang="zh-CN" altLang="en-US" dirty="0">
              <a:latin typeface="宋体" panose="02010600030101010101" pitchFamily="2" charset="-122"/>
            </a:endParaRPr>
          </a:p>
          <a:p>
            <a:pPr algn="ctr" eaLnBrk="1" hangingPunct="1">
              <a:lnSpc>
                <a:spcPct val="80000"/>
              </a:lnSpc>
              <a:spcBef>
                <a:spcPct val="0"/>
              </a:spcBef>
              <a:buFontTx/>
              <a:buNone/>
            </a:pPr>
            <a:endParaRPr lang="en-US" altLang="zh-CN" dirty="0">
              <a:latin typeface="宋体" panose="02010600030101010101" pitchFamily="2" charset="-122"/>
            </a:endParaRPr>
          </a:p>
        </p:txBody>
      </p:sp>
      <p:grpSp>
        <p:nvGrpSpPr>
          <p:cNvPr id="2052" name="Group 5"/>
          <p:cNvGrpSpPr>
            <a:grpSpLocks/>
          </p:cNvGrpSpPr>
          <p:nvPr/>
        </p:nvGrpSpPr>
        <p:grpSpPr bwMode="auto">
          <a:xfrm>
            <a:off x="1189038" y="1557338"/>
            <a:ext cx="6911975" cy="2124859"/>
            <a:chOff x="0" y="0"/>
            <a:chExt cx="2736" cy="624"/>
          </a:xfrm>
        </p:grpSpPr>
        <p:sp>
          <p:nvSpPr>
            <p:cNvPr id="2054" name="Rectangle 6"/>
            <p:cNvSpPr>
              <a:spLocks noChangeArrowheads="1"/>
            </p:cNvSpPr>
            <p:nvPr/>
          </p:nvSpPr>
          <p:spPr bwMode="auto">
            <a:xfrm>
              <a:off x="0" y="0"/>
              <a:ext cx="2736" cy="624"/>
            </a:xfrm>
            <a:prstGeom prst="rect">
              <a:avLst/>
            </a:prstGeom>
            <a:gradFill rotWithShape="0">
              <a:gsLst>
                <a:gs pos="0">
                  <a:srgbClr val="CF0E30"/>
                </a:gs>
                <a:gs pos="50000">
                  <a:srgbClr val="3E040E"/>
                </a:gs>
                <a:gs pos="100000">
                  <a:srgbClr val="CF0E30"/>
                </a:gs>
              </a:gsLst>
              <a:lin ang="18900000" scaled="1"/>
            </a:gradFill>
            <a:ln w="28575">
              <a:solidFill>
                <a:srgbClr val="F68295"/>
              </a:solidFill>
              <a:miter lim="800000"/>
              <a:headEnd/>
              <a:tailEnd/>
            </a:ln>
          </p:spPr>
          <p:txBody>
            <a:bodyPr wrap="none" anchor="ctr"/>
            <a:lstStyle>
              <a:lvl1pPr eaLnBrk="0" hangingPunct="0">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zh-CN" sz="1800"/>
            </a:p>
          </p:txBody>
        </p:sp>
        <p:sp>
          <p:nvSpPr>
            <p:cNvPr id="2055" name="Text Box 7"/>
            <p:cNvSpPr txBox="1">
              <a:spLocks noChangeArrowheads="1"/>
            </p:cNvSpPr>
            <p:nvPr/>
          </p:nvSpPr>
          <p:spPr bwMode="auto">
            <a:xfrm>
              <a:off x="48" y="48"/>
              <a:ext cx="2612" cy="4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algn="ctr">
                <a:spcBef>
                  <a:spcPct val="50000"/>
                </a:spcBef>
                <a:buFontTx/>
                <a:buNone/>
              </a:pPr>
              <a:r>
                <a:rPr lang="zh-CN" altLang="en-US" sz="4000" b="1" dirty="0" smtClean="0">
                  <a:solidFill>
                    <a:schemeClr val="bg1"/>
                  </a:solidFill>
                  <a:latin typeface="微软雅黑" panose="020B0503020204020204" pitchFamily="34" charset="-122"/>
                  <a:ea typeface="微软雅黑" panose="020B0503020204020204" pitchFamily="34" charset="-122"/>
                </a:rPr>
                <a:t>单元五 计算与计算机系统</a:t>
              </a:r>
              <a:endParaRPr lang="en-US" altLang="zh-CN" sz="4000" b="1" dirty="0" smtClean="0">
                <a:solidFill>
                  <a:schemeClr val="bg1"/>
                </a:solidFill>
                <a:latin typeface="微软雅黑" panose="020B0503020204020204" pitchFamily="34" charset="-122"/>
                <a:ea typeface="微软雅黑" panose="020B0503020204020204" pitchFamily="34" charset="-122"/>
              </a:endParaRPr>
            </a:p>
            <a:p>
              <a:pPr algn="ctr">
                <a:spcBef>
                  <a:spcPct val="50000"/>
                </a:spcBef>
                <a:buFontTx/>
                <a:buNone/>
              </a:pPr>
              <a:r>
                <a:rPr lang="zh-CN" altLang="en-US" sz="4000" b="1" dirty="0" smtClean="0">
                  <a:solidFill>
                    <a:schemeClr val="bg1"/>
                  </a:solidFill>
                </a:rPr>
                <a:t>第二章  计算机组成及原理</a:t>
              </a:r>
              <a:endParaRPr lang="zh-CN" altLang="en-US" sz="4000" b="1" dirty="0">
                <a:solidFill>
                  <a:schemeClr val="bg1"/>
                </a:solidFill>
              </a:endParaRPr>
            </a:p>
          </p:txBody>
        </p:sp>
      </p:grpSp>
      <p:pic>
        <p:nvPicPr>
          <p:cNvPr id="2053" name="Picture 8" descr="地球"/>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1000" y="3733800"/>
            <a:ext cx="1752600" cy="1674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733128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endParaRPr lang="zh-CN" altLang="zh-CN" smtClean="0"/>
          </a:p>
        </p:txBody>
      </p:sp>
      <p:grpSp>
        <p:nvGrpSpPr>
          <p:cNvPr id="95235" name="Group 3"/>
          <p:cNvGrpSpPr>
            <a:grpSpLocks/>
          </p:cNvGrpSpPr>
          <p:nvPr/>
        </p:nvGrpSpPr>
        <p:grpSpPr bwMode="auto">
          <a:xfrm>
            <a:off x="2514602" y="915988"/>
            <a:ext cx="4037013" cy="4265612"/>
            <a:chOff x="0" y="0"/>
            <a:chExt cx="2544" cy="2688"/>
          </a:xfrm>
        </p:grpSpPr>
        <p:sp>
          <p:nvSpPr>
            <p:cNvPr id="15380" name="Line 3"/>
            <p:cNvSpPr>
              <a:spLocks noChangeShapeType="1"/>
            </p:cNvSpPr>
            <p:nvPr/>
          </p:nvSpPr>
          <p:spPr bwMode="auto">
            <a:xfrm>
              <a:off x="0" y="336"/>
              <a:ext cx="2544" cy="0"/>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0" fontAlgn="base" hangingPunct="0">
                <a:spcBef>
                  <a:spcPct val="0"/>
                </a:spcBef>
                <a:spcAft>
                  <a:spcPct val="0"/>
                </a:spcAft>
              </a:pPr>
              <a:endParaRPr lang="zh-CN" altLang="en-US" b="1">
                <a:solidFill>
                  <a:srgbClr val="000000"/>
                </a:solidFill>
                <a:latin typeface="Times New Roman" panose="02020603050405020304" pitchFamily="18" charset="0"/>
                <a:ea typeface="宋体" panose="02010600030101010101" pitchFamily="2" charset="-122"/>
              </a:endParaRPr>
            </a:p>
          </p:txBody>
        </p:sp>
        <p:grpSp>
          <p:nvGrpSpPr>
            <p:cNvPr id="15381" name="Group 5"/>
            <p:cNvGrpSpPr>
              <a:grpSpLocks/>
            </p:cNvGrpSpPr>
            <p:nvPr/>
          </p:nvGrpSpPr>
          <p:grpSpPr bwMode="auto">
            <a:xfrm>
              <a:off x="0" y="0"/>
              <a:ext cx="2544" cy="2688"/>
              <a:chOff x="0" y="0"/>
              <a:chExt cx="2544" cy="2688"/>
            </a:xfrm>
          </p:grpSpPr>
          <p:sp>
            <p:nvSpPr>
              <p:cNvPr id="15382" name="Rectangle 5"/>
              <p:cNvSpPr>
                <a:spLocks noChangeArrowheads="1"/>
              </p:cNvSpPr>
              <p:nvPr/>
            </p:nvSpPr>
            <p:spPr bwMode="auto">
              <a:xfrm>
                <a:off x="0" y="0"/>
                <a:ext cx="2544" cy="2688"/>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buNone/>
                </a:pPr>
                <a:endParaRPr lang="zh-CN" altLang="en-US" sz="1800" b="1">
                  <a:solidFill>
                    <a:srgbClr val="000000"/>
                  </a:solidFill>
                </a:endParaRPr>
              </a:p>
            </p:txBody>
          </p:sp>
          <p:sp>
            <p:nvSpPr>
              <p:cNvPr id="15383" name="Line 6"/>
              <p:cNvSpPr>
                <a:spLocks noChangeShapeType="1"/>
              </p:cNvSpPr>
              <p:nvPr/>
            </p:nvSpPr>
            <p:spPr bwMode="auto">
              <a:xfrm>
                <a:off x="0" y="672"/>
                <a:ext cx="2544" cy="0"/>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0" fontAlgn="base" hangingPunct="0">
                  <a:spcBef>
                    <a:spcPct val="0"/>
                  </a:spcBef>
                  <a:spcAft>
                    <a:spcPct val="0"/>
                  </a:spcAft>
                </a:pPr>
                <a:endParaRPr lang="zh-CN" altLang="en-US" b="1">
                  <a:solidFill>
                    <a:srgbClr val="000000"/>
                  </a:solidFill>
                  <a:latin typeface="Times New Roman" panose="02020603050405020304" pitchFamily="18" charset="0"/>
                  <a:ea typeface="宋体" panose="02010600030101010101" pitchFamily="2" charset="-122"/>
                </a:endParaRPr>
              </a:p>
            </p:txBody>
          </p:sp>
          <p:sp>
            <p:nvSpPr>
              <p:cNvPr id="15384" name="Line 7"/>
              <p:cNvSpPr>
                <a:spLocks noChangeShapeType="1"/>
              </p:cNvSpPr>
              <p:nvPr/>
            </p:nvSpPr>
            <p:spPr bwMode="auto">
              <a:xfrm>
                <a:off x="0" y="1008"/>
                <a:ext cx="2544" cy="0"/>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0" fontAlgn="base" hangingPunct="0">
                  <a:spcBef>
                    <a:spcPct val="0"/>
                  </a:spcBef>
                  <a:spcAft>
                    <a:spcPct val="0"/>
                  </a:spcAft>
                </a:pPr>
                <a:endParaRPr lang="zh-CN" altLang="en-US" b="1">
                  <a:solidFill>
                    <a:srgbClr val="000000"/>
                  </a:solidFill>
                  <a:latin typeface="Times New Roman" panose="02020603050405020304" pitchFamily="18" charset="0"/>
                  <a:ea typeface="宋体" panose="02010600030101010101" pitchFamily="2" charset="-122"/>
                </a:endParaRPr>
              </a:p>
            </p:txBody>
          </p:sp>
          <p:sp>
            <p:nvSpPr>
              <p:cNvPr id="15385" name="Line 8"/>
              <p:cNvSpPr>
                <a:spLocks noChangeShapeType="1"/>
              </p:cNvSpPr>
              <p:nvPr/>
            </p:nvSpPr>
            <p:spPr bwMode="auto">
              <a:xfrm>
                <a:off x="0" y="2400"/>
                <a:ext cx="2544" cy="0"/>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0" fontAlgn="base" hangingPunct="0">
                  <a:spcBef>
                    <a:spcPct val="0"/>
                  </a:spcBef>
                  <a:spcAft>
                    <a:spcPct val="0"/>
                  </a:spcAft>
                </a:pPr>
                <a:endParaRPr lang="zh-CN" altLang="en-US" b="1">
                  <a:solidFill>
                    <a:srgbClr val="000000"/>
                  </a:solidFill>
                  <a:latin typeface="Times New Roman" panose="02020603050405020304" pitchFamily="18" charset="0"/>
                  <a:ea typeface="宋体" panose="02010600030101010101" pitchFamily="2" charset="-122"/>
                </a:endParaRPr>
              </a:p>
            </p:txBody>
          </p:sp>
          <p:grpSp>
            <p:nvGrpSpPr>
              <p:cNvPr id="15386" name="Group 10"/>
              <p:cNvGrpSpPr>
                <a:grpSpLocks/>
              </p:cNvGrpSpPr>
              <p:nvPr/>
            </p:nvGrpSpPr>
            <p:grpSpPr bwMode="auto">
              <a:xfrm>
                <a:off x="336" y="0"/>
                <a:ext cx="1872" cy="336"/>
                <a:chOff x="0" y="0"/>
                <a:chExt cx="1872" cy="480"/>
              </a:xfrm>
            </p:grpSpPr>
            <p:sp>
              <p:nvSpPr>
                <p:cNvPr id="15387" name="Line 10"/>
                <p:cNvSpPr>
                  <a:spLocks noChangeShapeType="1"/>
                </p:cNvSpPr>
                <p:nvPr/>
              </p:nvSpPr>
              <p:spPr bwMode="auto">
                <a:xfrm>
                  <a:off x="0" y="0"/>
                  <a:ext cx="0" cy="480"/>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0" fontAlgn="base" hangingPunct="0">
                    <a:spcBef>
                      <a:spcPct val="0"/>
                    </a:spcBef>
                    <a:spcAft>
                      <a:spcPct val="0"/>
                    </a:spcAft>
                  </a:pPr>
                  <a:endParaRPr lang="zh-CN" altLang="en-US" b="1">
                    <a:solidFill>
                      <a:srgbClr val="000000"/>
                    </a:solidFill>
                    <a:latin typeface="Times New Roman" panose="02020603050405020304" pitchFamily="18" charset="0"/>
                    <a:ea typeface="宋体" panose="02010600030101010101" pitchFamily="2" charset="-122"/>
                  </a:endParaRPr>
                </a:p>
              </p:txBody>
            </p:sp>
            <p:sp>
              <p:nvSpPr>
                <p:cNvPr id="15388" name="Line 11"/>
                <p:cNvSpPr>
                  <a:spLocks noChangeShapeType="1"/>
                </p:cNvSpPr>
                <p:nvPr/>
              </p:nvSpPr>
              <p:spPr bwMode="auto">
                <a:xfrm>
                  <a:off x="288" y="0"/>
                  <a:ext cx="0" cy="480"/>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0" fontAlgn="base" hangingPunct="0">
                    <a:spcBef>
                      <a:spcPct val="0"/>
                    </a:spcBef>
                    <a:spcAft>
                      <a:spcPct val="0"/>
                    </a:spcAft>
                  </a:pPr>
                  <a:endParaRPr lang="zh-CN" altLang="en-US" b="1">
                    <a:solidFill>
                      <a:srgbClr val="000000"/>
                    </a:solidFill>
                    <a:latin typeface="Times New Roman" panose="02020603050405020304" pitchFamily="18" charset="0"/>
                    <a:ea typeface="宋体" panose="02010600030101010101" pitchFamily="2" charset="-122"/>
                  </a:endParaRPr>
                </a:p>
              </p:txBody>
            </p:sp>
            <p:sp>
              <p:nvSpPr>
                <p:cNvPr id="15389" name="Line 12"/>
                <p:cNvSpPr>
                  <a:spLocks noChangeShapeType="1"/>
                </p:cNvSpPr>
                <p:nvPr/>
              </p:nvSpPr>
              <p:spPr bwMode="auto">
                <a:xfrm>
                  <a:off x="576" y="0"/>
                  <a:ext cx="0" cy="480"/>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0" fontAlgn="base" hangingPunct="0">
                    <a:spcBef>
                      <a:spcPct val="0"/>
                    </a:spcBef>
                    <a:spcAft>
                      <a:spcPct val="0"/>
                    </a:spcAft>
                  </a:pPr>
                  <a:endParaRPr lang="zh-CN" altLang="en-US" b="1">
                    <a:solidFill>
                      <a:srgbClr val="000000"/>
                    </a:solidFill>
                    <a:latin typeface="Times New Roman" panose="02020603050405020304" pitchFamily="18" charset="0"/>
                    <a:ea typeface="宋体" panose="02010600030101010101" pitchFamily="2" charset="-122"/>
                  </a:endParaRPr>
                </a:p>
              </p:txBody>
            </p:sp>
            <p:sp>
              <p:nvSpPr>
                <p:cNvPr id="15390" name="Line 13"/>
                <p:cNvSpPr>
                  <a:spLocks noChangeShapeType="1"/>
                </p:cNvSpPr>
                <p:nvPr/>
              </p:nvSpPr>
              <p:spPr bwMode="auto">
                <a:xfrm>
                  <a:off x="864" y="0"/>
                  <a:ext cx="0" cy="480"/>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0" fontAlgn="base" hangingPunct="0">
                    <a:spcBef>
                      <a:spcPct val="0"/>
                    </a:spcBef>
                    <a:spcAft>
                      <a:spcPct val="0"/>
                    </a:spcAft>
                  </a:pPr>
                  <a:endParaRPr lang="zh-CN" altLang="en-US" b="1">
                    <a:solidFill>
                      <a:srgbClr val="000000"/>
                    </a:solidFill>
                    <a:latin typeface="Times New Roman" panose="02020603050405020304" pitchFamily="18" charset="0"/>
                    <a:ea typeface="宋体" panose="02010600030101010101" pitchFamily="2" charset="-122"/>
                  </a:endParaRPr>
                </a:p>
              </p:txBody>
            </p:sp>
            <p:sp>
              <p:nvSpPr>
                <p:cNvPr id="15391" name="Line 14"/>
                <p:cNvSpPr>
                  <a:spLocks noChangeShapeType="1"/>
                </p:cNvSpPr>
                <p:nvPr/>
              </p:nvSpPr>
              <p:spPr bwMode="auto">
                <a:xfrm>
                  <a:off x="1200" y="0"/>
                  <a:ext cx="0" cy="480"/>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0" fontAlgn="base" hangingPunct="0">
                    <a:spcBef>
                      <a:spcPct val="0"/>
                    </a:spcBef>
                    <a:spcAft>
                      <a:spcPct val="0"/>
                    </a:spcAft>
                  </a:pPr>
                  <a:endParaRPr lang="zh-CN" altLang="en-US" b="1">
                    <a:solidFill>
                      <a:srgbClr val="000000"/>
                    </a:solidFill>
                    <a:latin typeface="Times New Roman" panose="02020603050405020304" pitchFamily="18" charset="0"/>
                    <a:ea typeface="宋体" panose="02010600030101010101" pitchFamily="2" charset="-122"/>
                  </a:endParaRPr>
                </a:p>
              </p:txBody>
            </p:sp>
            <p:sp>
              <p:nvSpPr>
                <p:cNvPr id="15392" name="Line 15"/>
                <p:cNvSpPr>
                  <a:spLocks noChangeShapeType="1"/>
                </p:cNvSpPr>
                <p:nvPr/>
              </p:nvSpPr>
              <p:spPr bwMode="auto">
                <a:xfrm>
                  <a:off x="1536" y="0"/>
                  <a:ext cx="0" cy="480"/>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0" fontAlgn="base" hangingPunct="0">
                    <a:spcBef>
                      <a:spcPct val="0"/>
                    </a:spcBef>
                    <a:spcAft>
                      <a:spcPct val="0"/>
                    </a:spcAft>
                  </a:pPr>
                  <a:endParaRPr lang="zh-CN" altLang="en-US" b="1">
                    <a:solidFill>
                      <a:srgbClr val="000000"/>
                    </a:solidFill>
                    <a:latin typeface="Times New Roman" panose="02020603050405020304" pitchFamily="18" charset="0"/>
                    <a:ea typeface="宋体" panose="02010600030101010101" pitchFamily="2" charset="-122"/>
                  </a:endParaRPr>
                </a:p>
              </p:txBody>
            </p:sp>
            <p:sp>
              <p:nvSpPr>
                <p:cNvPr id="15393" name="Line 16"/>
                <p:cNvSpPr>
                  <a:spLocks noChangeShapeType="1"/>
                </p:cNvSpPr>
                <p:nvPr/>
              </p:nvSpPr>
              <p:spPr bwMode="auto">
                <a:xfrm>
                  <a:off x="1872" y="0"/>
                  <a:ext cx="0" cy="480"/>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0" fontAlgn="base" hangingPunct="0">
                    <a:spcBef>
                      <a:spcPct val="0"/>
                    </a:spcBef>
                    <a:spcAft>
                      <a:spcPct val="0"/>
                    </a:spcAft>
                  </a:pPr>
                  <a:endParaRPr lang="zh-CN" altLang="en-US" b="1">
                    <a:solidFill>
                      <a:srgbClr val="000000"/>
                    </a:solidFill>
                    <a:latin typeface="Times New Roman" panose="02020603050405020304" pitchFamily="18" charset="0"/>
                    <a:ea typeface="宋体" panose="02010600030101010101" pitchFamily="2" charset="-122"/>
                  </a:endParaRPr>
                </a:p>
              </p:txBody>
            </p:sp>
          </p:grpSp>
        </p:grpSp>
      </p:grpSp>
      <p:grpSp>
        <p:nvGrpSpPr>
          <p:cNvPr id="95250" name="Group 18"/>
          <p:cNvGrpSpPr>
            <a:grpSpLocks/>
          </p:cNvGrpSpPr>
          <p:nvPr/>
        </p:nvGrpSpPr>
        <p:grpSpPr bwMode="auto">
          <a:xfrm>
            <a:off x="0" y="3581400"/>
            <a:ext cx="2438400" cy="609600"/>
            <a:chOff x="0" y="0"/>
            <a:chExt cx="1536" cy="384"/>
          </a:xfrm>
        </p:grpSpPr>
        <p:sp>
          <p:nvSpPr>
            <p:cNvPr id="15378" name="AutoShape 18"/>
            <p:cNvSpPr>
              <a:spLocks noChangeArrowheads="1"/>
            </p:cNvSpPr>
            <p:nvPr/>
          </p:nvSpPr>
          <p:spPr bwMode="auto">
            <a:xfrm>
              <a:off x="0" y="0"/>
              <a:ext cx="1536" cy="384"/>
            </a:xfrm>
            <a:prstGeom prst="wedgeEllipseCallout">
              <a:avLst>
                <a:gd name="adj1" fmla="val 37954"/>
                <a:gd name="adj2" fmla="val -411199"/>
              </a:avLst>
            </a:prstGeom>
            <a:solidFill>
              <a:srgbClr val="0066FF"/>
            </a:solidFill>
            <a:ln>
              <a:noFill/>
            </a:ln>
            <a:effectLst>
              <a:prstShdw prst="shdw17" dist="17961" dir="2700000">
                <a:srgbClr val="003D99"/>
              </a:prstShdw>
            </a:effectLst>
            <a:extLst>
              <a:ext uri="{91240B29-F687-4F45-9708-019B960494DF}">
                <a14:hiddenLine xmlns:a14="http://schemas.microsoft.com/office/drawing/2010/main" w="9525">
                  <a:solidFill>
                    <a:srgbClr val="000000"/>
                  </a:solidFill>
                  <a:miter lim="800000"/>
                  <a:headEnd/>
                  <a:tailEnd/>
                </a14:hiddenLine>
              </a:ext>
            </a:extLst>
          </p:spPr>
          <p:txBody>
            <a:bodyPr wrap="none" lIns="91424" tIns="45712" rIns="91424" bIns="45712" anchor="ct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algn="ctr" fontAlgn="base">
                <a:spcBef>
                  <a:spcPct val="0"/>
                </a:spcBef>
                <a:spcAft>
                  <a:spcPct val="0"/>
                </a:spcAft>
                <a:buNone/>
              </a:pPr>
              <a:endParaRPr lang="zh-CN" altLang="en-US" sz="2400">
                <a:solidFill>
                  <a:srgbClr val="000000"/>
                </a:solidFill>
              </a:endParaRPr>
            </a:p>
          </p:txBody>
        </p:sp>
        <p:sp>
          <p:nvSpPr>
            <p:cNvPr id="15379" name="Text Box 19"/>
            <p:cNvSpPr txBox="1">
              <a:spLocks noChangeArrowheads="1"/>
            </p:cNvSpPr>
            <p:nvPr/>
          </p:nvSpPr>
          <p:spPr bwMode="auto">
            <a:xfrm>
              <a:off x="48" y="9"/>
              <a:ext cx="1472"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1424" tIns="45712" rIns="91424" bIns="45712" anchor="ctr">
              <a:spAutoFit/>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algn="ctr" fontAlgn="base">
                <a:spcBef>
                  <a:spcPct val="0"/>
                </a:spcBef>
                <a:spcAft>
                  <a:spcPct val="0"/>
                </a:spcAft>
                <a:buNone/>
              </a:pPr>
              <a:r>
                <a:rPr lang="zh-CN" altLang="en-US" b="1">
                  <a:solidFill>
                    <a:srgbClr val="FFFF00"/>
                  </a:solidFill>
                </a:rPr>
                <a:t>存储单元地址</a:t>
              </a:r>
              <a:endParaRPr lang="zh-CN" altLang="en-US" b="1">
                <a:solidFill>
                  <a:srgbClr val="000000"/>
                </a:solidFill>
              </a:endParaRPr>
            </a:p>
          </p:txBody>
        </p:sp>
      </p:grpSp>
      <p:sp>
        <p:nvSpPr>
          <p:cNvPr id="95253" name="Text Box 20"/>
          <p:cNvSpPr txBox="1">
            <a:spLocks noChangeArrowheads="1"/>
          </p:cNvSpPr>
          <p:nvPr/>
        </p:nvSpPr>
        <p:spPr bwMode="auto">
          <a:xfrm>
            <a:off x="1370015" y="891307"/>
            <a:ext cx="1208087" cy="426576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424" tIns="45712" rIns="91424" bIns="45712" anchor="ctr">
            <a:spAutoFit/>
          </a:bodyPr>
          <a:lstStyle>
            <a:lvl1pPr eaLnBrk="0" hangingPunct="0">
              <a:spcBef>
                <a:spcPct val="20000"/>
              </a:spcBef>
              <a:buChar char="•"/>
              <a:defRPr sz="2800">
                <a:solidFill>
                  <a:schemeClr val="tx1"/>
                </a:solidFill>
                <a:latin typeface="Times New Roman" pitchFamily="18" charset="0"/>
                <a:ea typeface="宋体" pitchFamily="2" charset="-122"/>
              </a:defRPr>
            </a:lvl1pPr>
            <a:lvl2pPr marL="742950" indent="-285750" eaLnBrk="0" hangingPunct="0">
              <a:spcBef>
                <a:spcPct val="20000"/>
              </a:spcBef>
              <a:buChar char="–"/>
              <a:defRPr sz="2400">
                <a:solidFill>
                  <a:schemeClr val="tx1"/>
                </a:solidFill>
                <a:latin typeface="Times New Roman" pitchFamily="18" charset="0"/>
                <a:ea typeface="宋体" pitchFamily="2" charset="-122"/>
              </a:defRPr>
            </a:lvl2pPr>
            <a:lvl3pPr marL="1143000" indent="-228600" eaLnBrk="0" hangingPunct="0">
              <a:spcBef>
                <a:spcPct val="20000"/>
              </a:spcBef>
              <a:buSzPct val="65000"/>
              <a:buFont typeface="Wingdings" pitchFamily="2" charset="2"/>
              <a:buChar char="n"/>
              <a:defRPr sz="2400">
                <a:solidFill>
                  <a:schemeClr val="tx1"/>
                </a:solidFill>
                <a:latin typeface="Times New Roman" pitchFamily="18" charset="0"/>
                <a:ea typeface="宋体" pitchFamily="2" charset="-122"/>
              </a:defRPr>
            </a:lvl3pPr>
            <a:lvl4pPr marL="1600200" indent="-228600" eaLnBrk="0" hangingPunct="0">
              <a:spcBef>
                <a:spcPct val="20000"/>
              </a:spcBef>
              <a:buFont typeface="Wingdings" pitchFamily="2" charset="2"/>
              <a:buChar char="–"/>
              <a:defRPr sz="2200">
                <a:solidFill>
                  <a:schemeClr val="tx1"/>
                </a:solidFill>
                <a:latin typeface="Times New Roman" pitchFamily="18" charset="0"/>
                <a:ea typeface="宋体" pitchFamily="2" charset="-122"/>
              </a:defRPr>
            </a:lvl4pPr>
            <a:lvl5pPr marL="2057400" indent="-228600" eaLnBrk="0" hangingPunct="0">
              <a:spcBef>
                <a:spcPct val="20000"/>
              </a:spcBef>
              <a:buFont typeface="Wingdings" pitchFamily="2" charset="2"/>
              <a:buChar char="»"/>
              <a:defRPr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Font typeface="Wingdings" pitchFamily="2" charset="2"/>
              <a:buChar char="»"/>
              <a:defRPr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Font typeface="Wingdings" pitchFamily="2" charset="2"/>
              <a:buChar char="»"/>
              <a:defRPr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Font typeface="Wingdings" pitchFamily="2" charset="2"/>
              <a:buChar char="»"/>
              <a:defRPr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Font typeface="Wingdings" pitchFamily="2" charset="2"/>
              <a:buChar char="»"/>
              <a:defRPr sz="2000">
                <a:solidFill>
                  <a:schemeClr val="tx1"/>
                </a:solidFill>
                <a:latin typeface="Times New Roman" pitchFamily="18" charset="0"/>
                <a:ea typeface="宋体" pitchFamily="2" charset="-122"/>
              </a:defRPr>
            </a:lvl9pPr>
          </a:lstStyle>
          <a:p>
            <a:pPr algn="ctr" eaLnBrk="1" fontAlgn="base" hangingPunct="1">
              <a:lnSpc>
                <a:spcPct val="130000"/>
              </a:lnSpc>
              <a:spcBef>
                <a:spcPct val="10000"/>
              </a:spcBef>
              <a:spcAft>
                <a:spcPct val="10000"/>
              </a:spcAft>
              <a:buNone/>
              <a:defRPr/>
            </a:pPr>
            <a:r>
              <a:rPr lang="en-US" altLang="zh-CN" sz="2400" b="1">
                <a:solidFill>
                  <a:srgbClr val="000000"/>
                </a:solidFill>
              </a:rPr>
              <a:t>0000H</a:t>
            </a:r>
          </a:p>
          <a:p>
            <a:pPr algn="ctr" eaLnBrk="1" fontAlgn="base" hangingPunct="1">
              <a:lnSpc>
                <a:spcPct val="130000"/>
              </a:lnSpc>
              <a:spcBef>
                <a:spcPct val="10000"/>
              </a:spcBef>
              <a:spcAft>
                <a:spcPct val="10000"/>
              </a:spcAft>
              <a:buNone/>
              <a:defRPr/>
            </a:pPr>
            <a:r>
              <a:rPr lang="en-US" altLang="zh-CN" sz="2400" b="1">
                <a:solidFill>
                  <a:srgbClr val="000000"/>
                </a:solidFill>
              </a:rPr>
              <a:t>0001H</a:t>
            </a:r>
          </a:p>
          <a:p>
            <a:pPr algn="ctr" eaLnBrk="1" fontAlgn="base" hangingPunct="1">
              <a:lnSpc>
                <a:spcPct val="130000"/>
              </a:lnSpc>
              <a:spcBef>
                <a:spcPct val="10000"/>
              </a:spcBef>
              <a:spcAft>
                <a:spcPct val="10000"/>
              </a:spcAft>
              <a:buNone/>
              <a:defRPr/>
            </a:pPr>
            <a:r>
              <a:rPr lang="en-US" altLang="zh-CN" sz="2400" b="1">
                <a:solidFill>
                  <a:srgbClr val="000000"/>
                </a:solidFill>
              </a:rPr>
              <a:t>0002H</a:t>
            </a:r>
          </a:p>
          <a:p>
            <a:pPr algn="ctr" eaLnBrk="1" fontAlgn="base" hangingPunct="1">
              <a:lnSpc>
                <a:spcPct val="130000"/>
              </a:lnSpc>
              <a:spcBef>
                <a:spcPct val="0"/>
              </a:spcBef>
              <a:spcAft>
                <a:spcPct val="0"/>
              </a:spcAft>
              <a:buNone/>
              <a:defRPr/>
            </a:pPr>
            <a:endParaRPr lang="en-US" altLang="zh-CN" sz="2400" b="1">
              <a:solidFill>
                <a:srgbClr val="000000"/>
              </a:solidFill>
            </a:endParaRPr>
          </a:p>
          <a:p>
            <a:pPr algn="ctr" eaLnBrk="1" fontAlgn="base" hangingPunct="1">
              <a:lnSpc>
                <a:spcPct val="150000"/>
              </a:lnSpc>
              <a:spcBef>
                <a:spcPct val="0"/>
              </a:spcBef>
              <a:spcAft>
                <a:spcPct val="0"/>
              </a:spcAft>
              <a:buNone/>
              <a:defRPr/>
            </a:pPr>
            <a:endParaRPr lang="en-US" altLang="zh-CN" sz="2400" b="1">
              <a:solidFill>
                <a:srgbClr val="000000"/>
              </a:solidFill>
            </a:endParaRPr>
          </a:p>
          <a:p>
            <a:pPr algn="ctr" eaLnBrk="1" fontAlgn="base" hangingPunct="1">
              <a:lnSpc>
                <a:spcPct val="130000"/>
              </a:lnSpc>
              <a:spcBef>
                <a:spcPct val="0"/>
              </a:spcBef>
              <a:spcAft>
                <a:spcPct val="0"/>
              </a:spcAft>
              <a:buNone/>
              <a:defRPr/>
            </a:pPr>
            <a:endParaRPr lang="en-US" altLang="zh-CN" sz="2400" b="1">
              <a:solidFill>
                <a:srgbClr val="000000"/>
              </a:solidFill>
            </a:endParaRPr>
          </a:p>
          <a:p>
            <a:pPr algn="ctr" eaLnBrk="1" fontAlgn="base" hangingPunct="1">
              <a:lnSpc>
                <a:spcPct val="130000"/>
              </a:lnSpc>
              <a:spcBef>
                <a:spcPct val="0"/>
              </a:spcBef>
              <a:spcAft>
                <a:spcPct val="0"/>
              </a:spcAft>
              <a:buNone/>
              <a:defRPr/>
            </a:pPr>
            <a:endParaRPr lang="en-US" altLang="zh-CN" sz="2400" b="1">
              <a:solidFill>
                <a:srgbClr val="000000"/>
              </a:solidFill>
            </a:endParaRPr>
          </a:p>
          <a:p>
            <a:pPr algn="ctr" eaLnBrk="1" fontAlgn="base" hangingPunct="1">
              <a:lnSpc>
                <a:spcPct val="130000"/>
              </a:lnSpc>
              <a:spcAft>
                <a:spcPct val="0"/>
              </a:spcAft>
              <a:buNone/>
              <a:defRPr/>
            </a:pPr>
            <a:r>
              <a:rPr lang="en-US" altLang="zh-CN" sz="2400" b="1">
                <a:solidFill>
                  <a:srgbClr val="000000"/>
                </a:solidFill>
              </a:rPr>
              <a:t>FFFFH</a:t>
            </a:r>
            <a:endParaRPr lang="en-US" altLang="zh-CN" sz="2400">
              <a:solidFill>
                <a:srgbClr val="000000"/>
              </a:solidFill>
              <a:effectLst>
                <a:outerShdw blurRad="38100" dist="38100" dir="2700000" algn="tl">
                  <a:srgbClr val="C0C0C0"/>
                </a:outerShdw>
              </a:effectLst>
            </a:endParaRPr>
          </a:p>
        </p:txBody>
      </p:sp>
      <p:grpSp>
        <p:nvGrpSpPr>
          <p:cNvPr id="15366" name="Group 22"/>
          <p:cNvGrpSpPr>
            <a:grpSpLocks/>
          </p:cNvGrpSpPr>
          <p:nvPr/>
        </p:nvGrpSpPr>
        <p:grpSpPr bwMode="auto">
          <a:xfrm>
            <a:off x="2667002" y="5410200"/>
            <a:ext cx="3884613" cy="736600"/>
            <a:chOff x="0" y="0"/>
            <a:chExt cx="2448" cy="464"/>
          </a:xfrm>
        </p:grpSpPr>
        <p:sp>
          <p:nvSpPr>
            <p:cNvPr id="95255" name="Rectangle 22"/>
            <p:cNvSpPr>
              <a:spLocks noChangeArrowheads="1"/>
            </p:cNvSpPr>
            <p:nvPr/>
          </p:nvSpPr>
          <p:spPr bwMode="auto">
            <a:xfrm>
              <a:off x="0" y="32"/>
              <a:ext cx="2448" cy="432"/>
            </a:xfrm>
            <a:prstGeom prst="rect">
              <a:avLst/>
            </a:prstGeom>
            <a:solidFill>
              <a:srgbClr val="008000"/>
            </a:solidFill>
            <a:ln w="9525" cap="flat" cmpd="sng">
              <a:miter lim="800000"/>
              <a:headEnd/>
              <a:tailEnd/>
            </a:ln>
            <a:effectLst/>
            <a:scene3d>
              <a:camera prst="legacyPerspectiveBottom"/>
              <a:lightRig rig="legacyFlat1" dir="r"/>
            </a:scene3d>
            <a:sp3d extrusionH="887400" prstMaterial="legacyMatte">
              <a:bevelT w="13500" h="13500" prst="angle"/>
              <a:bevelB w="13500" h="13500" prst="angle"/>
              <a:extrusionClr>
                <a:srgbClr val="006600"/>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flatTx/>
            </a:bodyPr>
            <a:lstStyle>
              <a:lvl1pPr eaLnBrk="0" hangingPunct="0">
                <a:defRPr b="1">
                  <a:solidFill>
                    <a:schemeClr val="tx1"/>
                  </a:solidFill>
                  <a:latin typeface="Times New Roman" pitchFamily="18" charset="0"/>
                  <a:ea typeface="宋体" pitchFamily="2" charset="-122"/>
                </a:defRPr>
              </a:lvl1pPr>
              <a:lvl2pPr marL="742950" indent="-285750" eaLnBrk="0" hangingPunct="0">
                <a:defRPr b="1">
                  <a:solidFill>
                    <a:schemeClr val="tx1"/>
                  </a:solidFill>
                  <a:latin typeface="Times New Roman" pitchFamily="18" charset="0"/>
                  <a:ea typeface="宋体" pitchFamily="2" charset="-122"/>
                </a:defRPr>
              </a:lvl2pPr>
              <a:lvl3pPr marL="1143000" indent="-228600" eaLnBrk="0" hangingPunct="0">
                <a:defRPr b="1">
                  <a:solidFill>
                    <a:schemeClr val="tx1"/>
                  </a:solidFill>
                  <a:latin typeface="Times New Roman" pitchFamily="18" charset="0"/>
                  <a:ea typeface="宋体" pitchFamily="2" charset="-122"/>
                </a:defRPr>
              </a:lvl3pPr>
              <a:lvl4pPr marL="1600200" indent="-228600" eaLnBrk="0" hangingPunct="0">
                <a:defRPr b="1">
                  <a:solidFill>
                    <a:schemeClr val="tx1"/>
                  </a:solidFill>
                  <a:latin typeface="Times New Roman" pitchFamily="18" charset="0"/>
                  <a:ea typeface="宋体" pitchFamily="2" charset="-122"/>
                </a:defRPr>
              </a:lvl4pPr>
              <a:lvl5pPr marL="2057400" indent="-228600" eaLnBrk="0" hangingPunct="0">
                <a:defRPr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b="1">
                  <a:solidFill>
                    <a:schemeClr val="tx1"/>
                  </a:solidFill>
                  <a:latin typeface="Times New Roman" pitchFamily="18" charset="0"/>
                  <a:ea typeface="宋体" pitchFamily="2" charset="-122"/>
                </a:defRPr>
              </a:lvl9pPr>
            </a:lstStyle>
            <a:p>
              <a:pPr eaLnBrk="1" fontAlgn="base" hangingPunct="1">
                <a:spcBef>
                  <a:spcPct val="0"/>
                </a:spcBef>
                <a:spcAft>
                  <a:spcPct val="0"/>
                </a:spcAft>
                <a:defRPr/>
              </a:pPr>
              <a:endParaRPr lang="zh-CN" altLang="en-US">
                <a:solidFill>
                  <a:srgbClr val="000000"/>
                </a:solidFill>
              </a:endParaRPr>
            </a:p>
          </p:txBody>
        </p:sp>
        <p:sp>
          <p:nvSpPr>
            <p:cNvPr id="15377" name="Rectangle 23"/>
            <p:cNvSpPr>
              <a:spLocks noChangeArrowheads="1"/>
            </p:cNvSpPr>
            <p:nvPr/>
          </p:nvSpPr>
          <p:spPr bwMode="auto">
            <a:xfrm>
              <a:off x="192" y="0"/>
              <a:ext cx="2054" cy="44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1424" tIns="45712" rIns="91424" bIns="45712" anchor="ctr">
              <a:spAutoFit/>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algn="ctr" fontAlgn="base">
                <a:spcBef>
                  <a:spcPct val="0"/>
                </a:spcBef>
                <a:spcAft>
                  <a:spcPct val="0"/>
                </a:spcAft>
                <a:buNone/>
              </a:pPr>
              <a:r>
                <a:rPr lang="zh-CN" altLang="en-US" sz="4000" b="1" u="sng">
                  <a:solidFill>
                    <a:srgbClr val="FFFF00"/>
                  </a:solidFill>
                  <a:latin typeface="隶书" panose="02010509060101010101" pitchFamily="49" charset="-122"/>
                  <a:ea typeface="隶书" panose="02010509060101010101" pitchFamily="49" charset="-122"/>
                </a:rPr>
                <a:t>存储体结构图</a:t>
              </a:r>
              <a:endParaRPr lang="zh-CN" altLang="en-US" sz="3600">
                <a:solidFill>
                  <a:srgbClr val="000000"/>
                </a:solidFill>
                <a:latin typeface="宋体" panose="02010600030101010101" pitchFamily="2" charset="-122"/>
              </a:endParaRPr>
            </a:p>
          </p:txBody>
        </p:sp>
      </p:grpSp>
      <p:grpSp>
        <p:nvGrpSpPr>
          <p:cNvPr id="95257" name="Group 25"/>
          <p:cNvGrpSpPr>
            <a:grpSpLocks/>
          </p:cNvGrpSpPr>
          <p:nvPr/>
        </p:nvGrpSpPr>
        <p:grpSpPr bwMode="auto">
          <a:xfrm>
            <a:off x="2743200" y="152400"/>
            <a:ext cx="1371600" cy="533400"/>
            <a:chOff x="0" y="0"/>
            <a:chExt cx="864" cy="336"/>
          </a:xfrm>
        </p:grpSpPr>
        <p:sp>
          <p:nvSpPr>
            <p:cNvPr id="15372" name="AutoShape 25"/>
            <p:cNvSpPr>
              <a:spLocks noChangeArrowheads="1"/>
            </p:cNvSpPr>
            <p:nvPr/>
          </p:nvSpPr>
          <p:spPr bwMode="auto">
            <a:xfrm>
              <a:off x="0" y="0"/>
              <a:ext cx="864" cy="336"/>
            </a:xfrm>
            <a:prstGeom prst="wedgeRoundRectCallout">
              <a:avLst>
                <a:gd name="adj1" fmla="val -49421"/>
                <a:gd name="adj2" fmla="val 138986"/>
                <a:gd name="adj3" fmla="val 16667"/>
              </a:avLst>
            </a:prstGeom>
            <a:solidFill>
              <a:srgbClr val="66CC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1424" tIns="45712" rIns="91424" bIns="45712" anchor="ct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algn="ctr" fontAlgn="base">
                <a:spcBef>
                  <a:spcPct val="0"/>
                </a:spcBef>
                <a:spcAft>
                  <a:spcPct val="0"/>
                </a:spcAft>
                <a:buNone/>
              </a:pPr>
              <a:endParaRPr lang="zh-CN" altLang="en-US" sz="2400">
                <a:solidFill>
                  <a:srgbClr val="000000"/>
                </a:solidFill>
              </a:endParaRPr>
            </a:p>
          </p:txBody>
        </p:sp>
        <p:sp>
          <p:nvSpPr>
            <p:cNvPr id="15373" name="Rectangle 26"/>
            <p:cNvSpPr>
              <a:spLocks noChangeArrowheads="1"/>
            </p:cNvSpPr>
            <p:nvPr/>
          </p:nvSpPr>
          <p:spPr bwMode="auto">
            <a:xfrm>
              <a:off x="60" y="42"/>
              <a:ext cx="698"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1424" tIns="45712" rIns="91424" bIns="45712" anchor="ctr">
              <a:spAutoFit/>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algn="ctr" fontAlgn="base">
                <a:spcBef>
                  <a:spcPct val="0"/>
                </a:spcBef>
                <a:spcAft>
                  <a:spcPct val="0"/>
                </a:spcAft>
                <a:buNone/>
              </a:pPr>
              <a:r>
                <a:rPr lang="zh-CN" altLang="en-US" sz="2400" b="1">
                  <a:solidFill>
                    <a:srgbClr val="000000"/>
                  </a:solidFill>
                </a:rPr>
                <a:t>存储元</a:t>
              </a:r>
              <a:endParaRPr lang="zh-CN" altLang="en-US" b="1">
                <a:solidFill>
                  <a:srgbClr val="000000"/>
                </a:solidFill>
              </a:endParaRPr>
            </a:p>
          </p:txBody>
        </p:sp>
      </p:grpSp>
      <p:sp>
        <p:nvSpPr>
          <p:cNvPr id="95260" name="AutoShape 27"/>
          <p:cNvSpPr>
            <a:spLocks noChangeArrowheads="1"/>
          </p:cNvSpPr>
          <p:nvPr/>
        </p:nvSpPr>
        <p:spPr bwMode="auto">
          <a:xfrm>
            <a:off x="7239000" y="531815"/>
            <a:ext cx="1752600" cy="1068387"/>
          </a:xfrm>
          <a:prstGeom prst="wedgeEllipseCallout">
            <a:avLst>
              <a:gd name="adj1" fmla="val -84875"/>
              <a:gd name="adj2" fmla="val 2977"/>
            </a:avLst>
          </a:prstGeom>
          <a:solidFill>
            <a:srgbClr val="FF66FF"/>
          </a:solidFill>
          <a:ln>
            <a:noFill/>
          </a:ln>
          <a:effectLst>
            <a:prstShdw prst="shdw17" dist="17961" dir="2700000">
              <a:srgbClr val="993D99"/>
            </a:prstShdw>
          </a:effectLst>
          <a:extLst>
            <a:ext uri="{91240B29-F687-4F45-9708-019B960494DF}">
              <a14:hiddenLine xmlns:a14="http://schemas.microsoft.com/office/drawing/2010/main" w="9525">
                <a:solidFill>
                  <a:srgbClr val="000000"/>
                </a:solidFill>
                <a:miter lim="800000"/>
                <a:headEnd/>
                <a:tailEnd/>
              </a14:hiddenLine>
            </a:ext>
          </a:extLst>
        </p:spPr>
        <p:txBody>
          <a:bodyPr wrap="none" lIns="91424" tIns="45712" rIns="91424" bIns="45712" anchor="ct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algn="ctr" fontAlgn="base">
              <a:spcBef>
                <a:spcPct val="0"/>
              </a:spcBef>
              <a:spcAft>
                <a:spcPct val="0"/>
              </a:spcAft>
              <a:buNone/>
            </a:pPr>
            <a:r>
              <a:rPr lang="zh-CN" altLang="en-US" b="1">
                <a:solidFill>
                  <a:srgbClr val="FFFFFF"/>
                </a:solidFill>
              </a:rPr>
              <a:t>存储单元</a:t>
            </a:r>
          </a:p>
          <a:p>
            <a:pPr algn="ctr" fontAlgn="base">
              <a:spcBef>
                <a:spcPct val="0"/>
              </a:spcBef>
              <a:spcAft>
                <a:spcPct val="0"/>
              </a:spcAft>
              <a:buNone/>
            </a:pPr>
            <a:r>
              <a:rPr lang="zh-CN" altLang="en-US" sz="2000" b="1">
                <a:solidFill>
                  <a:srgbClr val="FFFFFF"/>
                </a:solidFill>
              </a:rPr>
              <a:t>（字节）</a:t>
            </a:r>
            <a:endParaRPr lang="zh-CN" altLang="en-US" sz="2400">
              <a:solidFill>
                <a:srgbClr val="000000"/>
              </a:solidFill>
            </a:endParaRPr>
          </a:p>
        </p:txBody>
      </p:sp>
      <p:grpSp>
        <p:nvGrpSpPr>
          <p:cNvPr id="95261" name="Group 29"/>
          <p:cNvGrpSpPr>
            <a:grpSpLocks/>
          </p:cNvGrpSpPr>
          <p:nvPr/>
        </p:nvGrpSpPr>
        <p:grpSpPr bwMode="auto">
          <a:xfrm>
            <a:off x="6719888" y="973140"/>
            <a:ext cx="1814512" cy="4275137"/>
            <a:chOff x="0" y="0"/>
            <a:chExt cx="1143" cy="2692"/>
          </a:xfrm>
        </p:grpSpPr>
        <p:sp>
          <p:nvSpPr>
            <p:cNvPr id="15370" name="AutoShape 29"/>
            <p:cNvSpPr>
              <a:spLocks/>
            </p:cNvSpPr>
            <p:nvPr/>
          </p:nvSpPr>
          <p:spPr bwMode="auto">
            <a:xfrm>
              <a:off x="0" y="0"/>
              <a:ext cx="231" cy="2692"/>
            </a:xfrm>
            <a:prstGeom prst="rightBrace">
              <a:avLst>
                <a:gd name="adj1" fmla="val 97114"/>
                <a:gd name="adj2" fmla="val 62667"/>
              </a:avLst>
            </a:prstGeom>
            <a:noFill/>
            <a:ln w="3810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buNone/>
              </a:pPr>
              <a:endParaRPr lang="zh-CN" altLang="en-US" sz="1800" b="1">
                <a:solidFill>
                  <a:srgbClr val="000000"/>
                </a:solidFill>
              </a:endParaRPr>
            </a:p>
          </p:txBody>
        </p:sp>
        <p:sp>
          <p:nvSpPr>
            <p:cNvPr id="15371" name="AutoShape 30"/>
            <p:cNvSpPr>
              <a:spLocks noChangeArrowheads="1"/>
            </p:cNvSpPr>
            <p:nvPr/>
          </p:nvSpPr>
          <p:spPr bwMode="auto">
            <a:xfrm>
              <a:off x="327" y="586"/>
              <a:ext cx="816" cy="772"/>
            </a:xfrm>
            <a:prstGeom prst="wedgeRoundRectCallout">
              <a:avLst>
                <a:gd name="adj1" fmla="val -63972"/>
                <a:gd name="adj2" fmla="val 135157"/>
                <a:gd name="adj3" fmla="val 16667"/>
              </a:avLst>
            </a:prstGeom>
            <a:solidFill>
              <a:schemeClr val="folHlink"/>
            </a:solidFill>
            <a:ln>
              <a:noFill/>
            </a:ln>
            <a:effectLst>
              <a:prstShdw prst="shdw17" dist="17961" dir="2700000">
                <a:srgbClr val="6B6B6B"/>
              </a:prstShdw>
            </a:effectLst>
            <a:extLst>
              <a:ext uri="{91240B29-F687-4F45-9708-019B960494DF}">
                <a14:hiddenLine xmlns:a14="http://schemas.microsoft.com/office/drawing/2010/main" w="9525">
                  <a:solidFill>
                    <a:srgbClr val="000000"/>
                  </a:solidFill>
                  <a:miter lim="800000"/>
                  <a:headEnd/>
                  <a:tailEnd/>
                </a14:hiddenLine>
              </a:ext>
            </a:extLst>
          </p:spPr>
          <p:txBody>
            <a:bodyPr wrap="none" lIns="91424" tIns="45712" rIns="91424" bIns="45712" anchor="ct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algn="ctr" fontAlgn="base">
                <a:spcBef>
                  <a:spcPct val="0"/>
                </a:spcBef>
                <a:spcAft>
                  <a:spcPct val="0"/>
                </a:spcAft>
                <a:buNone/>
              </a:pPr>
              <a:r>
                <a:rPr lang="zh-CN" altLang="en-US" sz="3200" b="1">
                  <a:solidFill>
                    <a:srgbClr val="0066FF"/>
                  </a:solidFill>
                </a:rPr>
                <a:t>存储体</a:t>
              </a:r>
              <a:endParaRPr lang="zh-CN" altLang="en-US" sz="2400">
                <a:solidFill>
                  <a:srgbClr val="000000"/>
                </a:solidFill>
              </a:endParaRPr>
            </a:p>
          </p:txBody>
        </p:sp>
      </p:grpSp>
    </p:spTree>
    <p:extLst>
      <p:ext uri="{BB962C8B-B14F-4D97-AF65-F5344CB8AC3E}">
        <p14:creationId xmlns:p14="http://schemas.microsoft.com/office/powerpoint/2010/main" val="88137309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nodeType="afterEffect">
                                  <p:stCondLst>
                                    <p:cond delay="1000"/>
                                  </p:stCondLst>
                                  <p:childTnLst>
                                    <p:set>
                                      <p:cBhvr>
                                        <p:cTn id="6" dur="1" fill="hold">
                                          <p:stCondLst>
                                            <p:cond delay="0"/>
                                          </p:stCondLst>
                                        </p:cTn>
                                        <p:tgtEl>
                                          <p:spTgt spid="95235"/>
                                        </p:tgtEl>
                                        <p:attrNameLst>
                                          <p:attrName>style.visibility</p:attrName>
                                        </p:attrNameLst>
                                      </p:cBhvr>
                                      <p:to>
                                        <p:strVal val="visible"/>
                                      </p:to>
                                    </p:set>
                                    <p:anim calcmode="lin" valueType="num">
                                      <p:cBhvr additive="base">
                                        <p:cTn id="7" dur="500" fill="hold"/>
                                        <p:tgtEl>
                                          <p:spTgt spid="95235"/>
                                        </p:tgtEl>
                                        <p:attrNameLst>
                                          <p:attrName>ppt_x</p:attrName>
                                        </p:attrNameLst>
                                      </p:cBhvr>
                                      <p:tavLst>
                                        <p:tav tm="0">
                                          <p:val>
                                            <p:strVal val="0-#ppt_w/2"/>
                                          </p:val>
                                        </p:tav>
                                        <p:tav tm="100000">
                                          <p:val>
                                            <p:strVal val="#ppt_x"/>
                                          </p:val>
                                        </p:tav>
                                      </p:tavLst>
                                    </p:anim>
                                    <p:anim calcmode="lin" valueType="num">
                                      <p:cBhvr additive="base">
                                        <p:cTn id="8" dur="500" fill="hold"/>
                                        <p:tgtEl>
                                          <p:spTgt spid="95235"/>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1500"/>
                            </p:stCondLst>
                            <p:childTnLst>
                              <p:par>
                                <p:cTn id="10" presetID="2" presetClass="entr" presetSubtype="1" fill="hold" nodeType="afterEffect">
                                  <p:stCondLst>
                                    <p:cond delay="1000"/>
                                  </p:stCondLst>
                                  <p:childTnLst>
                                    <p:set>
                                      <p:cBhvr>
                                        <p:cTn id="11" dur="1" fill="hold">
                                          <p:stCondLst>
                                            <p:cond delay="0"/>
                                          </p:stCondLst>
                                        </p:cTn>
                                        <p:tgtEl>
                                          <p:spTgt spid="95257"/>
                                        </p:tgtEl>
                                        <p:attrNameLst>
                                          <p:attrName>style.visibility</p:attrName>
                                        </p:attrNameLst>
                                      </p:cBhvr>
                                      <p:to>
                                        <p:strVal val="visible"/>
                                      </p:to>
                                    </p:set>
                                    <p:anim calcmode="lin" valueType="num">
                                      <p:cBhvr additive="base">
                                        <p:cTn id="12" dur="500" fill="hold"/>
                                        <p:tgtEl>
                                          <p:spTgt spid="95257"/>
                                        </p:tgtEl>
                                        <p:attrNameLst>
                                          <p:attrName>ppt_x</p:attrName>
                                        </p:attrNameLst>
                                      </p:cBhvr>
                                      <p:tavLst>
                                        <p:tav tm="0">
                                          <p:val>
                                            <p:strVal val="#ppt_x"/>
                                          </p:val>
                                        </p:tav>
                                        <p:tav tm="100000">
                                          <p:val>
                                            <p:strVal val="#ppt_x"/>
                                          </p:val>
                                        </p:tav>
                                      </p:tavLst>
                                    </p:anim>
                                    <p:anim calcmode="lin" valueType="num">
                                      <p:cBhvr additive="base">
                                        <p:cTn id="13" dur="500" fill="hold"/>
                                        <p:tgtEl>
                                          <p:spTgt spid="95257"/>
                                        </p:tgtEl>
                                        <p:attrNameLst>
                                          <p:attrName>ppt_y</p:attrName>
                                        </p:attrNameLst>
                                      </p:cBhvr>
                                      <p:tavLst>
                                        <p:tav tm="0">
                                          <p:val>
                                            <p:strVal val="0-#ppt_h/2"/>
                                          </p:val>
                                        </p:tav>
                                        <p:tav tm="100000">
                                          <p:val>
                                            <p:strVal val="#ppt_y"/>
                                          </p:val>
                                        </p:tav>
                                      </p:tavLst>
                                    </p:anim>
                                  </p:childTnLst>
                                </p:cTn>
                              </p:par>
                            </p:childTnLst>
                          </p:cTn>
                        </p:par>
                        <p:par>
                          <p:cTn id="14" fill="hold" nodeType="afterGroup">
                            <p:stCondLst>
                              <p:cond delay="3000"/>
                            </p:stCondLst>
                            <p:childTnLst>
                              <p:par>
                                <p:cTn id="15" presetID="2" presetClass="entr" presetSubtype="2" fill="hold" grpId="0" nodeType="afterEffect">
                                  <p:stCondLst>
                                    <p:cond delay="1000"/>
                                  </p:stCondLst>
                                  <p:childTnLst>
                                    <p:set>
                                      <p:cBhvr>
                                        <p:cTn id="16" dur="1" fill="hold">
                                          <p:stCondLst>
                                            <p:cond delay="0"/>
                                          </p:stCondLst>
                                        </p:cTn>
                                        <p:tgtEl>
                                          <p:spTgt spid="95260"/>
                                        </p:tgtEl>
                                        <p:attrNameLst>
                                          <p:attrName>style.visibility</p:attrName>
                                        </p:attrNameLst>
                                      </p:cBhvr>
                                      <p:to>
                                        <p:strVal val="visible"/>
                                      </p:to>
                                    </p:set>
                                    <p:anim calcmode="lin" valueType="num">
                                      <p:cBhvr additive="base">
                                        <p:cTn id="17" dur="500" fill="hold"/>
                                        <p:tgtEl>
                                          <p:spTgt spid="95260"/>
                                        </p:tgtEl>
                                        <p:attrNameLst>
                                          <p:attrName>ppt_x</p:attrName>
                                        </p:attrNameLst>
                                      </p:cBhvr>
                                      <p:tavLst>
                                        <p:tav tm="0">
                                          <p:val>
                                            <p:strVal val="1+#ppt_w/2"/>
                                          </p:val>
                                        </p:tav>
                                        <p:tav tm="100000">
                                          <p:val>
                                            <p:strVal val="#ppt_x"/>
                                          </p:val>
                                        </p:tav>
                                      </p:tavLst>
                                    </p:anim>
                                    <p:anim calcmode="lin" valueType="num">
                                      <p:cBhvr additive="base">
                                        <p:cTn id="18" dur="500" fill="hold"/>
                                        <p:tgtEl>
                                          <p:spTgt spid="95260"/>
                                        </p:tgtEl>
                                        <p:attrNameLst>
                                          <p:attrName>ppt_y</p:attrName>
                                        </p:attrNameLst>
                                      </p:cBhvr>
                                      <p:tavLst>
                                        <p:tav tm="0">
                                          <p:val>
                                            <p:strVal val="#ppt_y"/>
                                          </p:val>
                                        </p:tav>
                                        <p:tav tm="100000">
                                          <p:val>
                                            <p:strVal val="#ppt_y"/>
                                          </p:val>
                                        </p:tav>
                                      </p:tavLst>
                                    </p:anim>
                                  </p:childTnLst>
                                </p:cTn>
                              </p:par>
                            </p:childTnLst>
                          </p:cTn>
                        </p:par>
                        <p:par>
                          <p:cTn id="19" fill="hold" nodeType="afterGroup">
                            <p:stCondLst>
                              <p:cond delay="4500"/>
                            </p:stCondLst>
                            <p:childTnLst>
                              <p:par>
                                <p:cTn id="20" presetID="2" presetClass="entr" presetSubtype="8" fill="hold" grpId="0" nodeType="afterEffect">
                                  <p:stCondLst>
                                    <p:cond delay="1000"/>
                                  </p:stCondLst>
                                  <p:childTnLst>
                                    <p:set>
                                      <p:cBhvr>
                                        <p:cTn id="21" dur="1" fill="hold">
                                          <p:stCondLst>
                                            <p:cond delay="0"/>
                                          </p:stCondLst>
                                        </p:cTn>
                                        <p:tgtEl>
                                          <p:spTgt spid="95253"/>
                                        </p:tgtEl>
                                        <p:attrNameLst>
                                          <p:attrName>style.visibility</p:attrName>
                                        </p:attrNameLst>
                                      </p:cBhvr>
                                      <p:to>
                                        <p:strVal val="visible"/>
                                      </p:to>
                                    </p:set>
                                    <p:anim calcmode="lin" valueType="num">
                                      <p:cBhvr additive="base">
                                        <p:cTn id="22" dur="500" fill="hold"/>
                                        <p:tgtEl>
                                          <p:spTgt spid="95253"/>
                                        </p:tgtEl>
                                        <p:attrNameLst>
                                          <p:attrName>ppt_x</p:attrName>
                                        </p:attrNameLst>
                                      </p:cBhvr>
                                      <p:tavLst>
                                        <p:tav tm="0">
                                          <p:val>
                                            <p:strVal val="0-#ppt_w/2"/>
                                          </p:val>
                                        </p:tav>
                                        <p:tav tm="100000">
                                          <p:val>
                                            <p:strVal val="#ppt_x"/>
                                          </p:val>
                                        </p:tav>
                                      </p:tavLst>
                                    </p:anim>
                                    <p:anim calcmode="lin" valueType="num">
                                      <p:cBhvr additive="base">
                                        <p:cTn id="23" dur="500" fill="hold"/>
                                        <p:tgtEl>
                                          <p:spTgt spid="95253"/>
                                        </p:tgtEl>
                                        <p:attrNameLst>
                                          <p:attrName>ppt_y</p:attrName>
                                        </p:attrNameLst>
                                      </p:cBhvr>
                                      <p:tavLst>
                                        <p:tav tm="0">
                                          <p:val>
                                            <p:strVal val="#ppt_y"/>
                                          </p:val>
                                        </p:tav>
                                        <p:tav tm="100000">
                                          <p:val>
                                            <p:strVal val="#ppt_y"/>
                                          </p:val>
                                        </p:tav>
                                      </p:tavLst>
                                    </p:anim>
                                  </p:childTnLst>
                                </p:cTn>
                              </p:par>
                            </p:childTnLst>
                          </p:cTn>
                        </p:par>
                        <p:par>
                          <p:cTn id="24" fill="hold" nodeType="afterGroup">
                            <p:stCondLst>
                              <p:cond delay="6000"/>
                            </p:stCondLst>
                            <p:childTnLst>
                              <p:par>
                                <p:cTn id="25" presetID="2" presetClass="entr" presetSubtype="8" fill="hold" nodeType="afterEffect">
                                  <p:stCondLst>
                                    <p:cond delay="1000"/>
                                  </p:stCondLst>
                                  <p:childTnLst>
                                    <p:set>
                                      <p:cBhvr>
                                        <p:cTn id="26" dur="1" fill="hold">
                                          <p:stCondLst>
                                            <p:cond delay="0"/>
                                          </p:stCondLst>
                                        </p:cTn>
                                        <p:tgtEl>
                                          <p:spTgt spid="95250"/>
                                        </p:tgtEl>
                                        <p:attrNameLst>
                                          <p:attrName>style.visibility</p:attrName>
                                        </p:attrNameLst>
                                      </p:cBhvr>
                                      <p:to>
                                        <p:strVal val="visible"/>
                                      </p:to>
                                    </p:set>
                                    <p:anim calcmode="lin" valueType="num">
                                      <p:cBhvr additive="base">
                                        <p:cTn id="27" dur="500" fill="hold"/>
                                        <p:tgtEl>
                                          <p:spTgt spid="95250"/>
                                        </p:tgtEl>
                                        <p:attrNameLst>
                                          <p:attrName>ppt_x</p:attrName>
                                        </p:attrNameLst>
                                      </p:cBhvr>
                                      <p:tavLst>
                                        <p:tav tm="0">
                                          <p:val>
                                            <p:strVal val="0-#ppt_w/2"/>
                                          </p:val>
                                        </p:tav>
                                        <p:tav tm="100000">
                                          <p:val>
                                            <p:strVal val="#ppt_x"/>
                                          </p:val>
                                        </p:tav>
                                      </p:tavLst>
                                    </p:anim>
                                    <p:anim calcmode="lin" valueType="num">
                                      <p:cBhvr additive="base">
                                        <p:cTn id="28" dur="500" fill="hold"/>
                                        <p:tgtEl>
                                          <p:spTgt spid="95250"/>
                                        </p:tgtEl>
                                        <p:attrNameLst>
                                          <p:attrName>ppt_y</p:attrName>
                                        </p:attrNameLst>
                                      </p:cBhvr>
                                      <p:tavLst>
                                        <p:tav tm="0">
                                          <p:val>
                                            <p:strVal val="#ppt_y"/>
                                          </p:val>
                                        </p:tav>
                                        <p:tav tm="100000">
                                          <p:val>
                                            <p:strVal val="#ppt_y"/>
                                          </p:val>
                                        </p:tav>
                                      </p:tavLst>
                                    </p:anim>
                                  </p:childTnLst>
                                </p:cTn>
                              </p:par>
                            </p:childTnLst>
                          </p:cTn>
                        </p:par>
                        <p:par>
                          <p:cTn id="29" fill="hold" nodeType="afterGroup">
                            <p:stCondLst>
                              <p:cond delay="7500"/>
                            </p:stCondLst>
                            <p:childTnLst>
                              <p:par>
                                <p:cTn id="30" presetID="2" presetClass="entr" presetSubtype="2" fill="hold" nodeType="afterEffect">
                                  <p:stCondLst>
                                    <p:cond delay="1000"/>
                                  </p:stCondLst>
                                  <p:childTnLst>
                                    <p:set>
                                      <p:cBhvr>
                                        <p:cTn id="31" dur="1" fill="hold">
                                          <p:stCondLst>
                                            <p:cond delay="0"/>
                                          </p:stCondLst>
                                        </p:cTn>
                                        <p:tgtEl>
                                          <p:spTgt spid="95261"/>
                                        </p:tgtEl>
                                        <p:attrNameLst>
                                          <p:attrName>style.visibility</p:attrName>
                                        </p:attrNameLst>
                                      </p:cBhvr>
                                      <p:to>
                                        <p:strVal val="visible"/>
                                      </p:to>
                                    </p:set>
                                    <p:anim calcmode="lin" valueType="num">
                                      <p:cBhvr additive="base">
                                        <p:cTn id="32" dur="500" fill="hold"/>
                                        <p:tgtEl>
                                          <p:spTgt spid="95261"/>
                                        </p:tgtEl>
                                        <p:attrNameLst>
                                          <p:attrName>ppt_x</p:attrName>
                                        </p:attrNameLst>
                                      </p:cBhvr>
                                      <p:tavLst>
                                        <p:tav tm="0">
                                          <p:val>
                                            <p:strVal val="1+#ppt_w/2"/>
                                          </p:val>
                                        </p:tav>
                                        <p:tav tm="100000">
                                          <p:val>
                                            <p:strVal val="#ppt_x"/>
                                          </p:val>
                                        </p:tav>
                                      </p:tavLst>
                                    </p:anim>
                                    <p:anim calcmode="lin" valueType="num">
                                      <p:cBhvr additive="base">
                                        <p:cTn id="33" dur="500" fill="hold"/>
                                        <p:tgtEl>
                                          <p:spTgt spid="9526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253" grpId="0" autoUpdateAnimBg="0"/>
      <p:bldP spid="95260" grpId="0" animBg="1"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灯片编号占位符 5"/>
          <p:cNvSpPr txBox="1">
            <a:spLocks noGrp="1" noChangeArrowheads="1"/>
          </p:cNvSpPr>
          <p:nvPr/>
        </p:nvSpPr>
        <p:spPr bwMode="auto">
          <a:xfrm>
            <a:off x="6934200" y="6324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algn="r" fontAlgn="base">
              <a:spcBef>
                <a:spcPct val="50000"/>
              </a:spcBef>
              <a:spcAft>
                <a:spcPct val="0"/>
              </a:spcAft>
              <a:buNone/>
            </a:pPr>
            <a:fld id="{0AF3056A-21FC-4FA5-9707-0256F9D88508}" type="slidenum">
              <a:rPr lang="zh-CN" altLang="en-US" sz="1400" b="1">
                <a:solidFill>
                  <a:srgbClr val="000000"/>
                </a:solidFill>
              </a:rPr>
              <a:pPr algn="r" fontAlgn="base">
                <a:spcBef>
                  <a:spcPct val="50000"/>
                </a:spcBef>
                <a:spcAft>
                  <a:spcPct val="0"/>
                </a:spcAft>
                <a:buNone/>
              </a:pPr>
              <a:t>11</a:t>
            </a:fld>
            <a:endParaRPr lang="en-US" altLang="zh-CN" sz="1400" b="1">
              <a:solidFill>
                <a:srgbClr val="000000"/>
              </a:solidFill>
            </a:endParaRPr>
          </a:p>
        </p:txBody>
      </p:sp>
      <p:sp>
        <p:nvSpPr>
          <p:cNvPr id="16387" name="Rectangle 4"/>
          <p:cNvSpPr>
            <a:spLocks noGrp="1" noChangeArrowheads="1"/>
          </p:cNvSpPr>
          <p:nvPr>
            <p:ph type="title" idx="4294967295"/>
          </p:nvPr>
        </p:nvSpPr>
        <p:spPr>
          <a:noFill/>
        </p:spPr>
        <p:txBody>
          <a:bodyPr vert="horz" wrap="square" lIns="92075" tIns="46038" rIns="92075" bIns="46038" numCol="1" anchor="ctr" anchorCtr="0" compatLnSpc="1">
            <a:prstTxWarp prst="textNoShape">
              <a:avLst/>
            </a:prstTxWarp>
          </a:bodyPr>
          <a:lstStyle/>
          <a:p>
            <a:pPr eaLnBrk="1" hangingPunct="1"/>
            <a:r>
              <a:rPr lang="zh-CN" altLang="en-US" b="1" dirty="0" smtClean="0"/>
              <a:t>计算机的基本组成和原理</a:t>
            </a:r>
          </a:p>
        </p:txBody>
      </p:sp>
      <p:sp>
        <p:nvSpPr>
          <p:cNvPr id="96260" name="Text Box 34"/>
          <p:cNvSpPr txBox="1">
            <a:spLocks noChangeArrowheads="1"/>
          </p:cNvSpPr>
          <p:nvPr/>
        </p:nvSpPr>
        <p:spPr bwMode="auto">
          <a:xfrm>
            <a:off x="2124075" y="1339850"/>
            <a:ext cx="6889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fontAlgn="base">
              <a:spcBef>
                <a:spcPct val="50000"/>
              </a:spcBef>
              <a:spcAft>
                <a:spcPct val="0"/>
              </a:spcAft>
              <a:buNone/>
            </a:pPr>
            <a:r>
              <a:rPr lang="en-US" altLang="zh-CN" sz="2400" b="1">
                <a:solidFill>
                  <a:srgbClr val="000000"/>
                </a:solidFill>
              </a:rPr>
              <a:t> </a:t>
            </a:r>
            <a:r>
              <a:rPr lang="zh-CN" altLang="en-US" sz="2400" b="1">
                <a:solidFill>
                  <a:srgbClr val="000000"/>
                </a:solidFill>
              </a:rPr>
              <a:t>存储器的组成单元，存放</a:t>
            </a:r>
            <a:r>
              <a:rPr lang="en-US" altLang="zh-CN" sz="2400" b="1">
                <a:solidFill>
                  <a:srgbClr val="000000"/>
                </a:solidFill>
              </a:rPr>
              <a:t>8</a:t>
            </a:r>
            <a:r>
              <a:rPr lang="zh-CN" altLang="en-US" sz="2400" b="1">
                <a:solidFill>
                  <a:srgbClr val="000000"/>
                </a:solidFill>
              </a:rPr>
              <a:t>位二进制信息</a:t>
            </a:r>
          </a:p>
        </p:txBody>
      </p:sp>
      <p:grpSp>
        <p:nvGrpSpPr>
          <p:cNvPr id="16389" name="Group 47"/>
          <p:cNvGrpSpPr>
            <a:grpSpLocks/>
          </p:cNvGrpSpPr>
          <p:nvPr/>
        </p:nvGrpSpPr>
        <p:grpSpPr bwMode="auto">
          <a:xfrm>
            <a:off x="539750" y="1339850"/>
            <a:ext cx="1600200" cy="533400"/>
            <a:chOff x="0" y="0"/>
            <a:chExt cx="2448" cy="384"/>
          </a:xfrm>
        </p:grpSpPr>
        <p:sp>
          <p:nvSpPr>
            <p:cNvPr id="16402" name="AutoShape 48"/>
            <p:cNvSpPr>
              <a:spLocks noChangeArrowheads="1"/>
            </p:cNvSpPr>
            <p:nvPr/>
          </p:nvSpPr>
          <p:spPr bwMode="auto">
            <a:xfrm rot="-5400000">
              <a:off x="1032" y="-1032"/>
              <a:ext cx="384" cy="2448"/>
            </a:xfrm>
            <a:prstGeom prst="can">
              <a:avLst>
                <a:gd name="adj" fmla="val 54837"/>
              </a:avLst>
            </a:prstGeom>
            <a:gradFill rotWithShape="0">
              <a:gsLst>
                <a:gs pos="0">
                  <a:srgbClr val="CCFFFF"/>
                </a:gs>
                <a:gs pos="100000">
                  <a:srgbClr val="F9E5B3"/>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buNone/>
              </a:pPr>
              <a:endParaRPr lang="zh-CN" altLang="zh-CN" sz="1800" b="1">
                <a:solidFill>
                  <a:srgbClr val="000000"/>
                </a:solidFill>
              </a:endParaRPr>
            </a:p>
          </p:txBody>
        </p:sp>
        <p:sp>
          <p:nvSpPr>
            <p:cNvPr id="16403" name="Rectangle 49"/>
            <p:cNvSpPr>
              <a:spLocks noChangeArrowheads="1"/>
            </p:cNvSpPr>
            <p:nvPr/>
          </p:nvSpPr>
          <p:spPr bwMode="auto">
            <a:xfrm>
              <a:off x="144" y="0"/>
              <a:ext cx="2208" cy="336"/>
            </a:xfrm>
            <a:prstGeom prst="rect">
              <a:avLst/>
            </a:prstGeom>
            <a:gradFill rotWithShape="0">
              <a:gsLst>
                <a:gs pos="0">
                  <a:srgbClr val="CCFFFF"/>
                </a:gs>
                <a:gs pos="100000">
                  <a:srgbClr val="FFFF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b"/>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buNone/>
              </a:pPr>
              <a:r>
                <a:rPr lang="zh-CN" altLang="en-US" sz="2200" b="1">
                  <a:solidFill>
                    <a:srgbClr val="000000"/>
                  </a:solidFill>
                </a:rPr>
                <a:t>存储单元</a:t>
              </a:r>
            </a:p>
          </p:txBody>
        </p:sp>
      </p:grpSp>
      <p:sp>
        <p:nvSpPr>
          <p:cNvPr id="96264" name="Text Box 35"/>
          <p:cNvSpPr txBox="1">
            <a:spLocks noChangeArrowheads="1"/>
          </p:cNvSpPr>
          <p:nvPr/>
        </p:nvSpPr>
        <p:spPr bwMode="auto">
          <a:xfrm>
            <a:off x="2628900" y="1990725"/>
            <a:ext cx="5811838"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fontAlgn="base">
              <a:spcBef>
                <a:spcPct val="50000"/>
              </a:spcBef>
              <a:spcAft>
                <a:spcPct val="0"/>
              </a:spcAft>
              <a:buNone/>
            </a:pPr>
            <a:r>
              <a:rPr lang="zh-CN" altLang="en-US" sz="2400" b="1">
                <a:solidFill>
                  <a:srgbClr val="000000"/>
                </a:solidFill>
              </a:rPr>
              <a:t>用于</a:t>
            </a:r>
            <a:r>
              <a:rPr lang="zh-CN" altLang="en-US" sz="2400" b="1">
                <a:solidFill>
                  <a:srgbClr val="000000"/>
                </a:solidFill>
                <a:latin typeface="宋体" panose="02010600030101010101" pitchFamily="2" charset="-122"/>
              </a:rPr>
              <a:t>标识和识别每一个存储单元，也是二进制形式</a:t>
            </a:r>
            <a:r>
              <a:rPr lang="zh-CN" altLang="en-US" sz="2400" b="1">
                <a:solidFill>
                  <a:srgbClr val="000000"/>
                </a:solidFill>
              </a:rPr>
              <a:t> 。</a:t>
            </a:r>
            <a:r>
              <a:rPr lang="zh-CN" altLang="en-US" sz="2400">
                <a:solidFill>
                  <a:srgbClr val="000000"/>
                </a:solidFill>
                <a:latin typeface="宋体" panose="02010600030101010101" pitchFamily="2" charset="-122"/>
              </a:rPr>
              <a:t>存储器容量决定了地址的位数，</a:t>
            </a:r>
            <a:r>
              <a:rPr lang="zh-CN" altLang="en-US" sz="2400">
                <a:solidFill>
                  <a:srgbClr val="FF00FF"/>
                </a:solidFill>
                <a:latin typeface="宋体" panose="02010600030101010101" pitchFamily="2" charset="-122"/>
              </a:rPr>
              <a:t>如果存储器有</a:t>
            </a:r>
            <a:r>
              <a:rPr lang="en-US" altLang="zh-CN" sz="2400">
                <a:solidFill>
                  <a:srgbClr val="FF00FF"/>
                </a:solidFill>
                <a:latin typeface="宋体" panose="02010600030101010101" pitchFamily="2" charset="-122"/>
              </a:rPr>
              <a:t>1024</a:t>
            </a:r>
            <a:r>
              <a:rPr lang="zh-CN" altLang="en-US" sz="2400">
                <a:solidFill>
                  <a:srgbClr val="FF00FF"/>
                </a:solidFill>
                <a:latin typeface="宋体" panose="02010600030101010101" pitchFamily="2" charset="-122"/>
              </a:rPr>
              <a:t>个（</a:t>
            </a:r>
            <a:r>
              <a:rPr lang="en-US" altLang="zh-CN" sz="2400">
                <a:solidFill>
                  <a:srgbClr val="FF00FF"/>
                </a:solidFill>
                <a:latin typeface="宋体" panose="02010600030101010101" pitchFamily="2" charset="-122"/>
              </a:rPr>
              <a:t>1KB</a:t>
            </a:r>
            <a:r>
              <a:rPr lang="zh-CN" altLang="en-US" sz="2400">
                <a:solidFill>
                  <a:srgbClr val="FF00FF"/>
                </a:solidFill>
                <a:latin typeface="宋体" panose="02010600030101010101" pitchFamily="2" charset="-122"/>
              </a:rPr>
              <a:t>）单元，那么地址编码为</a:t>
            </a:r>
            <a:r>
              <a:rPr lang="en-US" altLang="zh-CN" sz="2400">
                <a:solidFill>
                  <a:srgbClr val="FF00FF"/>
                </a:solidFill>
                <a:latin typeface="宋体" panose="02010600030101010101" pitchFamily="2" charset="-122"/>
              </a:rPr>
              <a:t>0</a:t>
            </a:r>
            <a:r>
              <a:rPr lang="zh-CN" altLang="en-US" sz="2400">
                <a:solidFill>
                  <a:srgbClr val="FF00FF"/>
                </a:solidFill>
                <a:latin typeface="宋体" panose="02010600030101010101" pitchFamily="2" charset="-122"/>
              </a:rPr>
              <a:t>～</a:t>
            </a:r>
            <a:r>
              <a:rPr lang="en-US" altLang="zh-CN" sz="2400">
                <a:solidFill>
                  <a:srgbClr val="FF00FF"/>
                </a:solidFill>
                <a:latin typeface="宋体" panose="02010600030101010101" pitchFamily="2" charset="-122"/>
              </a:rPr>
              <a:t>1023</a:t>
            </a:r>
            <a:r>
              <a:rPr lang="zh-CN" altLang="en-US" sz="2400">
                <a:solidFill>
                  <a:srgbClr val="FF00FF"/>
                </a:solidFill>
                <a:latin typeface="宋体" panose="02010600030101010101" pitchFamily="2" charset="-122"/>
              </a:rPr>
              <a:t>，对应的二进制数是</a:t>
            </a:r>
            <a:r>
              <a:rPr lang="en-US" altLang="zh-CN" sz="2400">
                <a:solidFill>
                  <a:srgbClr val="FF00FF"/>
                </a:solidFill>
                <a:latin typeface="宋体" panose="02010600030101010101" pitchFamily="2" charset="-122"/>
              </a:rPr>
              <a:t>0000000000</a:t>
            </a:r>
            <a:r>
              <a:rPr lang="zh-CN" altLang="en-US" sz="2400">
                <a:solidFill>
                  <a:srgbClr val="FF00FF"/>
                </a:solidFill>
                <a:latin typeface="宋体" panose="02010600030101010101" pitchFamily="2" charset="-122"/>
              </a:rPr>
              <a:t>～</a:t>
            </a:r>
            <a:r>
              <a:rPr lang="en-US" altLang="zh-CN" sz="2400">
                <a:solidFill>
                  <a:srgbClr val="FF00FF"/>
                </a:solidFill>
                <a:latin typeface="宋体" panose="02010600030101010101" pitchFamily="2" charset="-122"/>
              </a:rPr>
              <a:t>1111111111</a:t>
            </a:r>
            <a:r>
              <a:rPr lang="zh-CN" altLang="en-US" sz="2400">
                <a:solidFill>
                  <a:srgbClr val="FF00FF"/>
                </a:solidFill>
                <a:latin typeface="宋体" panose="02010600030101010101" pitchFamily="2" charset="-122"/>
              </a:rPr>
              <a:t>，需要用</a:t>
            </a:r>
            <a:r>
              <a:rPr lang="en-US" altLang="zh-CN" sz="2400">
                <a:solidFill>
                  <a:srgbClr val="FF00FF"/>
                </a:solidFill>
                <a:latin typeface="宋体" panose="02010600030101010101" pitchFamily="2" charset="-122"/>
              </a:rPr>
              <a:t>10</a:t>
            </a:r>
            <a:r>
              <a:rPr lang="zh-CN" altLang="en-US" sz="2400">
                <a:solidFill>
                  <a:srgbClr val="FF00FF"/>
                </a:solidFill>
                <a:latin typeface="宋体" panose="02010600030101010101" pitchFamily="2" charset="-122"/>
              </a:rPr>
              <a:t>位二进制来表示，也就是需要</a:t>
            </a:r>
            <a:r>
              <a:rPr lang="en-US" altLang="zh-CN" sz="2400">
                <a:solidFill>
                  <a:srgbClr val="FF00FF"/>
                </a:solidFill>
                <a:latin typeface="宋体" panose="02010600030101010101" pitchFamily="2" charset="-122"/>
              </a:rPr>
              <a:t>10</a:t>
            </a:r>
            <a:r>
              <a:rPr lang="zh-CN" altLang="en-US" sz="2400">
                <a:solidFill>
                  <a:srgbClr val="FF00FF"/>
                </a:solidFill>
                <a:latin typeface="宋体" panose="02010600030101010101" pitchFamily="2" charset="-122"/>
              </a:rPr>
              <a:t>根地址线</a:t>
            </a:r>
          </a:p>
        </p:txBody>
      </p:sp>
      <p:grpSp>
        <p:nvGrpSpPr>
          <p:cNvPr id="96265" name="Group 50"/>
          <p:cNvGrpSpPr>
            <a:grpSpLocks/>
          </p:cNvGrpSpPr>
          <p:nvPr/>
        </p:nvGrpSpPr>
        <p:grpSpPr bwMode="auto">
          <a:xfrm>
            <a:off x="487363" y="2047875"/>
            <a:ext cx="2209800" cy="533400"/>
            <a:chOff x="0" y="0"/>
            <a:chExt cx="2448" cy="384"/>
          </a:xfrm>
        </p:grpSpPr>
        <p:sp>
          <p:nvSpPr>
            <p:cNvPr id="16400" name="AutoShape 51"/>
            <p:cNvSpPr>
              <a:spLocks noChangeArrowheads="1"/>
            </p:cNvSpPr>
            <p:nvPr/>
          </p:nvSpPr>
          <p:spPr bwMode="auto">
            <a:xfrm rot="-5400000">
              <a:off x="1032" y="-1032"/>
              <a:ext cx="384" cy="2448"/>
            </a:xfrm>
            <a:prstGeom prst="can">
              <a:avLst>
                <a:gd name="adj" fmla="val 54837"/>
              </a:avLst>
            </a:prstGeom>
            <a:gradFill rotWithShape="0">
              <a:gsLst>
                <a:gs pos="0">
                  <a:srgbClr val="9966FF"/>
                </a:gs>
                <a:gs pos="100000">
                  <a:srgbClr val="F9E5B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buNone/>
              </a:pPr>
              <a:endParaRPr lang="zh-CN" altLang="zh-CN" sz="1800" b="1">
                <a:solidFill>
                  <a:srgbClr val="000000"/>
                </a:solidFill>
              </a:endParaRPr>
            </a:p>
          </p:txBody>
        </p:sp>
        <p:sp>
          <p:nvSpPr>
            <p:cNvPr id="16401" name="Rectangle 52"/>
            <p:cNvSpPr>
              <a:spLocks noChangeArrowheads="1"/>
            </p:cNvSpPr>
            <p:nvPr/>
          </p:nvSpPr>
          <p:spPr bwMode="auto">
            <a:xfrm>
              <a:off x="144" y="0"/>
              <a:ext cx="2208" cy="336"/>
            </a:xfrm>
            <a:prstGeom prst="rect">
              <a:avLst/>
            </a:prstGeom>
            <a:gradFill rotWithShape="0">
              <a:gsLst>
                <a:gs pos="0">
                  <a:srgbClr val="9966FF"/>
                </a:gs>
                <a:gs pos="100000">
                  <a:srgbClr val="FFFFFF"/>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b"/>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buNone/>
              </a:pPr>
              <a:r>
                <a:rPr lang="zh-CN" altLang="en-US" sz="2200" b="1">
                  <a:solidFill>
                    <a:srgbClr val="000000"/>
                  </a:solidFill>
                </a:rPr>
                <a:t>存储单元地址</a:t>
              </a:r>
            </a:p>
          </p:txBody>
        </p:sp>
      </p:grpSp>
      <p:sp>
        <p:nvSpPr>
          <p:cNvPr id="96268" name="Text Box 36"/>
          <p:cNvSpPr txBox="1">
            <a:spLocks noChangeArrowheads="1"/>
          </p:cNvSpPr>
          <p:nvPr/>
        </p:nvSpPr>
        <p:spPr bwMode="auto">
          <a:xfrm>
            <a:off x="1627188" y="4362450"/>
            <a:ext cx="6889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fontAlgn="base">
              <a:spcBef>
                <a:spcPct val="50000"/>
              </a:spcBef>
              <a:spcAft>
                <a:spcPct val="0"/>
              </a:spcAft>
              <a:buNone/>
            </a:pPr>
            <a:r>
              <a:rPr lang="en-US" altLang="zh-CN" sz="2400" b="1">
                <a:solidFill>
                  <a:srgbClr val="000000"/>
                </a:solidFill>
              </a:rPr>
              <a:t>     </a:t>
            </a:r>
            <a:r>
              <a:rPr lang="zh-CN" altLang="en-US" sz="2400" b="1">
                <a:solidFill>
                  <a:srgbClr val="000000"/>
                </a:solidFill>
              </a:rPr>
              <a:t>存储器的最小单位，存放一位二进制数</a:t>
            </a:r>
          </a:p>
        </p:txBody>
      </p:sp>
      <p:grpSp>
        <p:nvGrpSpPr>
          <p:cNvPr id="96269" name="Group 53"/>
          <p:cNvGrpSpPr>
            <a:grpSpLocks/>
          </p:cNvGrpSpPr>
          <p:nvPr/>
        </p:nvGrpSpPr>
        <p:grpSpPr bwMode="auto">
          <a:xfrm>
            <a:off x="563563" y="4411663"/>
            <a:ext cx="1295400" cy="457200"/>
            <a:chOff x="0" y="0"/>
            <a:chExt cx="2448" cy="384"/>
          </a:xfrm>
        </p:grpSpPr>
        <p:sp>
          <p:nvSpPr>
            <p:cNvPr id="16398" name="AutoShape 54"/>
            <p:cNvSpPr>
              <a:spLocks noChangeArrowheads="1"/>
            </p:cNvSpPr>
            <p:nvPr/>
          </p:nvSpPr>
          <p:spPr bwMode="auto">
            <a:xfrm rot="-5400000">
              <a:off x="1032" y="-1032"/>
              <a:ext cx="384" cy="2448"/>
            </a:xfrm>
            <a:prstGeom prst="can">
              <a:avLst>
                <a:gd name="adj" fmla="val 54837"/>
              </a:avLst>
            </a:prstGeom>
            <a:gradFill rotWithShape="0">
              <a:gsLst>
                <a:gs pos="0">
                  <a:srgbClr val="CCFFFF"/>
                </a:gs>
                <a:gs pos="100000">
                  <a:srgbClr val="F9E5B3"/>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buNone/>
              </a:pPr>
              <a:endParaRPr lang="zh-CN" altLang="zh-CN" sz="1800" b="1">
                <a:solidFill>
                  <a:srgbClr val="000000"/>
                </a:solidFill>
              </a:endParaRPr>
            </a:p>
          </p:txBody>
        </p:sp>
        <p:sp>
          <p:nvSpPr>
            <p:cNvPr id="16399" name="Rectangle 55"/>
            <p:cNvSpPr>
              <a:spLocks noChangeArrowheads="1"/>
            </p:cNvSpPr>
            <p:nvPr/>
          </p:nvSpPr>
          <p:spPr bwMode="auto">
            <a:xfrm>
              <a:off x="144" y="0"/>
              <a:ext cx="2208" cy="336"/>
            </a:xfrm>
            <a:prstGeom prst="rect">
              <a:avLst/>
            </a:prstGeom>
            <a:gradFill rotWithShape="0">
              <a:gsLst>
                <a:gs pos="0">
                  <a:srgbClr val="CCFFFF"/>
                </a:gs>
                <a:gs pos="100000">
                  <a:srgbClr val="FFFF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b"/>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buNone/>
              </a:pPr>
              <a:r>
                <a:rPr lang="zh-CN" altLang="en-US" sz="2200" b="1">
                  <a:solidFill>
                    <a:srgbClr val="000000"/>
                  </a:solidFill>
                </a:rPr>
                <a:t>存储元</a:t>
              </a:r>
            </a:p>
          </p:txBody>
        </p:sp>
      </p:grpSp>
      <p:sp>
        <p:nvSpPr>
          <p:cNvPr id="96272" name="Text Box 67"/>
          <p:cNvSpPr txBox="1">
            <a:spLocks noChangeArrowheads="1"/>
          </p:cNvSpPr>
          <p:nvPr/>
        </p:nvSpPr>
        <p:spPr bwMode="auto">
          <a:xfrm>
            <a:off x="1116013" y="4943477"/>
            <a:ext cx="7777162"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fontAlgn="base">
              <a:spcBef>
                <a:spcPct val="50000"/>
              </a:spcBef>
              <a:spcAft>
                <a:spcPct val="0"/>
              </a:spcAft>
              <a:buNone/>
            </a:pPr>
            <a:r>
              <a:rPr lang="zh-CN" altLang="en-US" b="1">
                <a:solidFill>
                  <a:srgbClr val="000000"/>
                </a:solidFill>
                <a:latin typeface="宋体" panose="02010600030101010101" pitchFamily="2" charset="-122"/>
              </a:rPr>
              <a:t>      </a:t>
            </a:r>
            <a:r>
              <a:rPr lang="zh-CN" altLang="en-US" sz="2400" b="1">
                <a:solidFill>
                  <a:srgbClr val="000000"/>
                </a:solidFill>
              </a:rPr>
              <a:t>衡量存储器空间大小的指标，以字节(</a:t>
            </a:r>
            <a:r>
              <a:rPr lang="en-US" altLang="zh-CN" sz="2400" b="1">
                <a:solidFill>
                  <a:srgbClr val="000000"/>
                </a:solidFill>
              </a:rPr>
              <a:t>Byte)</a:t>
            </a:r>
            <a:r>
              <a:rPr lang="zh-CN" altLang="en-US" sz="2400" b="1">
                <a:solidFill>
                  <a:srgbClr val="000000"/>
                </a:solidFill>
              </a:rPr>
              <a:t>为基本单位，一个字节由八个位（</a:t>
            </a:r>
            <a:r>
              <a:rPr lang="en-US" altLang="zh-CN" sz="2400" b="1">
                <a:solidFill>
                  <a:srgbClr val="000000"/>
                </a:solidFill>
              </a:rPr>
              <a:t>Bit）</a:t>
            </a:r>
            <a:r>
              <a:rPr lang="zh-CN" altLang="en-US" sz="2400" b="1">
                <a:solidFill>
                  <a:srgbClr val="000000"/>
                </a:solidFill>
              </a:rPr>
              <a:t>组成，即</a:t>
            </a:r>
            <a:r>
              <a:rPr lang="en-US" altLang="zh-CN" sz="2400" b="1">
                <a:solidFill>
                  <a:srgbClr val="000000"/>
                </a:solidFill>
              </a:rPr>
              <a:t>:1Byte＝8Bit</a:t>
            </a:r>
            <a:r>
              <a:rPr lang="en-US" altLang="zh-CN" sz="3200" b="1">
                <a:solidFill>
                  <a:srgbClr val="000000"/>
                </a:solidFill>
              </a:rPr>
              <a:t> </a:t>
            </a:r>
            <a:endParaRPr lang="zh-CN" altLang="en-US" b="1">
              <a:solidFill>
                <a:srgbClr val="000000"/>
              </a:solidFill>
            </a:endParaRPr>
          </a:p>
        </p:txBody>
      </p:sp>
      <p:grpSp>
        <p:nvGrpSpPr>
          <p:cNvPr id="96273" name="Group 68"/>
          <p:cNvGrpSpPr>
            <a:grpSpLocks/>
          </p:cNvGrpSpPr>
          <p:nvPr/>
        </p:nvGrpSpPr>
        <p:grpSpPr bwMode="auto">
          <a:xfrm>
            <a:off x="436563" y="5010150"/>
            <a:ext cx="1600200" cy="533400"/>
            <a:chOff x="0" y="0"/>
            <a:chExt cx="2448" cy="384"/>
          </a:xfrm>
        </p:grpSpPr>
        <p:sp>
          <p:nvSpPr>
            <p:cNvPr id="16396" name="AutoShape 69"/>
            <p:cNvSpPr>
              <a:spLocks noChangeArrowheads="1"/>
            </p:cNvSpPr>
            <p:nvPr/>
          </p:nvSpPr>
          <p:spPr bwMode="auto">
            <a:xfrm rot="-5400000">
              <a:off x="1032" y="-1032"/>
              <a:ext cx="384" cy="2448"/>
            </a:xfrm>
            <a:prstGeom prst="can">
              <a:avLst>
                <a:gd name="adj" fmla="val 54837"/>
              </a:avLst>
            </a:prstGeom>
            <a:gradFill rotWithShape="0">
              <a:gsLst>
                <a:gs pos="0">
                  <a:srgbClr val="F9E5B3"/>
                </a:gs>
                <a:gs pos="50000">
                  <a:srgbClr val="AE8000"/>
                </a:gs>
                <a:gs pos="100000">
                  <a:srgbClr val="F9E5B3"/>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buNone/>
              </a:pPr>
              <a:endParaRPr lang="zh-CN" altLang="zh-CN" sz="1800" b="1">
                <a:solidFill>
                  <a:srgbClr val="000000"/>
                </a:solidFill>
              </a:endParaRPr>
            </a:p>
          </p:txBody>
        </p:sp>
        <p:sp>
          <p:nvSpPr>
            <p:cNvPr id="16397" name="Rectangle 70"/>
            <p:cNvSpPr>
              <a:spLocks noChangeArrowheads="1"/>
            </p:cNvSpPr>
            <p:nvPr/>
          </p:nvSpPr>
          <p:spPr bwMode="auto">
            <a:xfrm>
              <a:off x="144" y="0"/>
              <a:ext cx="2208" cy="336"/>
            </a:xfrm>
            <a:prstGeom prst="rect">
              <a:avLst/>
            </a:prstGeom>
            <a:gradFill rotWithShape="1">
              <a:gsLst>
                <a:gs pos="0">
                  <a:srgbClr val="CCFFFF"/>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b"/>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buNone/>
              </a:pPr>
              <a:r>
                <a:rPr lang="zh-CN" altLang="en-US" sz="2400" b="1">
                  <a:solidFill>
                    <a:srgbClr val="000000"/>
                  </a:solidFill>
                </a:rPr>
                <a:t>存储容量</a:t>
              </a:r>
            </a:p>
          </p:txBody>
        </p:sp>
      </p:grpSp>
    </p:spTree>
    <p:extLst>
      <p:ext uri="{BB962C8B-B14F-4D97-AF65-F5344CB8AC3E}">
        <p14:creationId xmlns:p14="http://schemas.microsoft.com/office/powerpoint/2010/main" val="180547867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96260"/>
                                        </p:tgtEl>
                                        <p:attrNameLst>
                                          <p:attrName>style.visibility</p:attrName>
                                        </p:attrNameLst>
                                      </p:cBhvr>
                                      <p:to>
                                        <p:strVal val="visible"/>
                                      </p:to>
                                    </p:set>
                                    <p:anim calcmode="lin" valueType="num">
                                      <p:cBhvr additive="base">
                                        <p:cTn id="7" dur="500" fill="hold"/>
                                        <p:tgtEl>
                                          <p:spTgt spid="96260"/>
                                        </p:tgtEl>
                                        <p:attrNameLst>
                                          <p:attrName>ppt_x</p:attrName>
                                        </p:attrNameLst>
                                      </p:cBhvr>
                                      <p:tavLst>
                                        <p:tav tm="0">
                                          <p:val>
                                            <p:strVal val="1+#ppt_w/2"/>
                                          </p:val>
                                        </p:tav>
                                        <p:tav tm="100000">
                                          <p:val>
                                            <p:strVal val="#ppt_x"/>
                                          </p:val>
                                        </p:tav>
                                      </p:tavLst>
                                    </p:anim>
                                    <p:anim calcmode="lin" valueType="num">
                                      <p:cBhvr additive="base">
                                        <p:cTn id="8" dur="500" fill="hold"/>
                                        <p:tgtEl>
                                          <p:spTgt spid="96260"/>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9" presetClass="entr" presetSubtype="0" fill="hold" nodeType="clickEffect">
                                  <p:stCondLst>
                                    <p:cond delay="0"/>
                                  </p:stCondLst>
                                  <p:childTnLst>
                                    <p:set>
                                      <p:cBhvr>
                                        <p:cTn id="12" dur="1" fill="hold">
                                          <p:stCondLst>
                                            <p:cond delay="0"/>
                                          </p:stCondLst>
                                        </p:cTn>
                                        <p:tgtEl>
                                          <p:spTgt spid="96265"/>
                                        </p:tgtEl>
                                        <p:attrNameLst>
                                          <p:attrName>style.visibility</p:attrName>
                                        </p:attrNameLst>
                                      </p:cBhvr>
                                      <p:to>
                                        <p:strVal val="visible"/>
                                      </p:to>
                                    </p:set>
                                    <p:animEffect transition="in" filter="dissolve">
                                      <p:cBhvr>
                                        <p:cTn id="13" dur="500"/>
                                        <p:tgtEl>
                                          <p:spTgt spid="96265"/>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2" presetClass="entr" presetSubtype="4" fill="hold" grpId="0" nodeType="clickEffect">
                                  <p:stCondLst>
                                    <p:cond delay="0"/>
                                  </p:stCondLst>
                                  <p:childTnLst>
                                    <p:set>
                                      <p:cBhvr>
                                        <p:cTn id="17" dur="1" fill="hold">
                                          <p:stCondLst>
                                            <p:cond delay="0"/>
                                          </p:stCondLst>
                                        </p:cTn>
                                        <p:tgtEl>
                                          <p:spTgt spid="96264"/>
                                        </p:tgtEl>
                                        <p:attrNameLst>
                                          <p:attrName>style.visibility</p:attrName>
                                        </p:attrNameLst>
                                      </p:cBhvr>
                                      <p:to>
                                        <p:strVal val="visible"/>
                                      </p:to>
                                    </p:set>
                                    <p:animEffect transition="in" filter="slide(fromBottom)">
                                      <p:cBhvr>
                                        <p:cTn id="18" dur="500"/>
                                        <p:tgtEl>
                                          <p:spTgt spid="96264"/>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9" presetClass="entr" presetSubtype="0" fill="hold" nodeType="clickEffect">
                                  <p:stCondLst>
                                    <p:cond delay="0"/>
                                  </p:stCondLst>
                                  <p:childTnLst>
                                    <p:set>
                                      <p:cBhvr>
                                        <p:cTn id="22" dur="1" fill="hold">
                                          <p:stCondLst>
                                            <p:cond delay="0"/>
                                          </p:stCondLst>
                                        </p:cTn>
                                        <p:tgtEl>
                                          <p:spTgt spid="96269"/>
                                        </p:tgtEl>
                                        <p:attrNameLst>
                                          <p:attrName>style.visibility</p:attrName>
                                        </p:attrNameLst>
                                      </p:cBhvr>
                                      <p:to>
                                        <p:strVal val="visible"/>
                                      </p:to>
                                    </p:set>
                                    <p:animEffect transition="in" filter="dissolve">
                                      <p:cBhvr>
                                        <p:cTn id="23" dur="500"/>
                                        <p:tgtEl>
                                          <p:spTgt spid="96269"/>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 presetClass="entr" presetSubtype="2" fill="hold" grpId="0" nodeType="clickEffect">
                                  <p:stCondLst>
                                    <p:cond delay="0"/>
                                  </p:stCondLst>
                                  <p:childTnLst>
                                    <p:set>
                                      <p:cBhvr>
                                        <p:cTn id="27" dur="1" fill="hold">
                                          <p:stCondLst>
                                            <p:cond delay="0"/>
                                          </p:stCondLst>
                                        </p:cTn>
                                        <p:tgtEl>
                                          <p:spTgt spid="96268"/>
                                        </p:tgtEl>
                                        <p:attrNameLst>
                                          <p:attrName>style.visibility</p:attrName>
                                        </p:attrNameLst>
                                      </p:cBhvr>
                                      <p:to>
                                        <p:strVal val="visible"/>
                                      </p:to>
                                    </p:set>
                                    <p:anim calcmode="lin" valueType="num">
                                      <p:cBhvr additive="base">
                                        <p:cTn id="28" dur="500" fill="hold"/>
                                        <p:tgtEl>
                                          <p:spTgt spid="96268"/>
                                        </p:tgtEl>
                                        <p:attrNameLst>
                                          <p:attrName>ppt_x</p:attrName>
                                        </p:attrNameLst>
                                      </p:cBhvr>
                                      <p:tavLst>
                                        <p:tav tm="0">
                                          <p:val>
                                            <p:strVal val="1+#ppt_w/2"/>
                                          </p:val>
                                        </p:tav>
                                        <p:tav tm="100000">
                                          <p:val>
                                            <p:strVal val="#ppt_x"/>
                                          </p:val>
                                        </p:tav>
                                      </p:tavLst>
                                    </p:anim>
                                    <p:anim calcmode="lin" valueType="num">
                                      <p:cBhvr additive="base">
                                        <p:cTn id="29" dur="500" fill="hold"/>
                                        <p:tgtEl>
                                          <p:spTgt spid="96268"/>
                                        </p:tgtEl>
                                        <p:attrNameLst>
                                          <p:attrName>ppt_y</p:attrName>
                                        </p:attrNameLst>
                                      </p:cBhvr>
                                      <p:tavLst>
                                        <p:tav tm="0">
                                          <p:val>
                                            <p:strVal val="#ppt_y"/>
                                          </p:val>
                                        </p:tav>
                                        <p:tav tm="100000">
                                          <p:val>
                                            <p:strVal val="#ppt_y"/>
                                          </p:val>
                                        </p:tav>
                                      </p:tavLst>
                                    </p:anim>
                                  </p:childTnLst>
                                </p:cTn>
                              </p:par>
                            </p:childTnLst>
                          </p:cTn>
                        </p:par>
                      </p:childTnLst>
                    </p:cTn>
                  </p:par>
                  <p:par>
                    <p:cTn id="30" fill="hold" nodeType="clickPar">
                      <p:stCondLst>
                        <p:cond delay="indefinite"/>
                      </p:stCondLst>
                      <p:childTnLst>
                        <p:par>
                          <p:cTn id="31" fill="hold" nodeType="withGroup">
                            <p:stCondLst>
                              <p:cond delay="0"/>
                            </p:stCondLst>
                            <p:childTnLst>
                              <p:par>
                                <p:cTn id="32" presetID="9" presetClass="entr" presetSubtype="0" fill="hold" nodeType="clickEffect">
                                  <p:stCondLst>
                                    <p:cond delay="0"/>
                                  </p:stCondLst>
                                  <p:childTnLst>
                                    <p:set>
                                      <p:cBhvr>
                                        <p:cTn id="33" dur="1" fill="hold">
                                          <p:stCondLst>
                                            <p:cond delay="0"/>
                                          </p:stCondLst>
                                        </p:cTn>
                                        <p:tgtEl>
                                          <p:spTgt spid="96273"/>
                                        </p:tgtEl>
                                        <p:attrNameLst>
                                          <p:attrName>style.visibility</p:attrName>
                                        </p:attrNameLst>
                                      </p:cBhvr>
                                      <p:to>
                                        <p:strVal val="visible"/>
                                      </p:to>
                                    </p:set>
                                    <p:animEffect transition="in" filter="dissolve">
                                      <p:cBhvr>
                                        <p:cTn id="34" dur="500"/>
                                        <p:tgtEl>
                                          <p:spTgt spid="96273"/>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9" presetClass="entr" presetSubtype="0" fill="hold" grpId="0" nodeType="clickEffect">
                                  <p:stCondLst>
                                    <p:cond delay="0"/>
                                  </p:stCondLst>
                                  <p:childTnLst>
                                    <p:set>
                                      <p:cBhvr>
                                        <p:cTn id="38" dur="1" fill="hold">
                                          <p:stCondLst>
                                            <p:cond delay="0"/>
                                          </p:stCondLst>
                                        </p:cTn>
                                        <p:tgtEl>
                                          <p:spTgt spid="96272"/>
                                        </p:tgtEl>
                                        <p:attrNameLst>
                                          <p:attrName>style.visibility</p:attrName>
                                        </p:attrNameLst>
                                      </p:cBhvr>
                                      <p:to>
                                        <p:strVal val="visible"/>
                                      </p:to>
                                    </p:set>
                                    <p:animEffect transition="in" filter="dissolve">
                                      <p:cBhvr>
                                        <p:cTn id="39" dur="500"/>
                                        <p:tgtEl>
                                          <p:spTgt spid="962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260" grpId="0" autoUpdateAnimBg="0"/>
      <p:bldP spid="96264" grpId="0" autoUpdateAnimBg="0"/>
      <p:bldP spid="96268" grpId="0" autoUpdateAnimBg="0"/>
      <p:bldP spid="96272" grpId="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descr="WRITE0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925" y="1196977"/>
            <a:ext cx="8713788" cy="5127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7411" name="Rectangle 3"/>
          <p:cNvSpPr>
            <a:spLocks noChangeArrowheads="1"/>
          </p:cNvSpPr>
          <p:nvPr/>
        </p:nvSpPr>
        <p:spPr bwMode="auto">
          <a:xfrm>
            <a:off x="623890" y="490540"/>
            <a:ext cx="7623175" cy="58475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424" tIns="45712" rIns="91424" bIns="45712">
            <a:spAutoFit/>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algn="ctr" fontAlgn="base">
              <a:spcBef>
                <a:spcPct val="5000"/>
              </a:spcBef>
              <a:spcAft>
                <a:spcPct val="0"/>
              </a:spcAft>
              <a:buNone/>
            </a:pPr>
            <a:r>
              <a:rPr lang="en-US" altLang="zh-CN" sz="3200" b="1">
                <a:solidFill>
                  <a:srgbClr val="000000"/>
                </a:solidFill>
                <a:latin typeface="黑体" panose="02010609060101010101" pitchFamily="49" charset="-122"/>
                <a:ea typeface="黑体" panose="02010609060101010101" pitchFamily="49" charset="-122"/>
              </a:rPr>
              <a:t>CPU </a:t>
            </a:r>
            <a:r>
              <a:rPr lang="zh-CN" altLang="en-US" sz="3200" b="1">
                <a:solidFill>
                  <a:srgbClr val="000000"/>
                </a:solidFill>
                <a:latin typeface="黑体" panose="02010609060101010101" pitchFamily="49" charset="-122"/>
                <a:ea typeface="黑体" panose="02010609060101010101" pitchFamily="49" charset="-122"/>
              </a:rPr>
              <a:t>从内存读取地址为</a:t>
            </a:r>
            <a:r>
              <a:rPr lang="en-US" altLang="zh-CN" sz="3200" b="1">
                <a:solidFill>
                  <a:srgbClr val="000000"/>
                </a:solidFill>
                <a:latin typeface="黑体" panose="02010609060101010101" pitchFamily="49" charset="-122"/>
                <a:ea typeface="黑体" panose="02010609060101010101" pitchFamily="49" charset="-122"/>
              </a:rPr>
              <a:t>44H</a:t>
            </a:r>
            <a:r>
              <a:rPr lang="zh-CN" altLang="en-US" sz="3200" b="1">
                <a:solidFill>
                  <a:srgbClr val="000000"/>
                </a:solidFill>
                <a:latin typeface="黑体" panose="02010609060101010101" pitchFamily="49" charset="-122"/>
                <a:ea typeface="黑体" panose="02010609060101010101" pitchFamily="49" charset="-122"/>
              </a:rPr>
              <a:t>中的数据</a:t>
            </a:r>
            <a:r>
              <a:rPr lang="en-US" altLang="zh-CN" sz="3200" b="1">
                <a:solidFill>
                  <a:srgbClr val="000000"/>
                </a:solidFill>
                <a:latin typeface="黑体" panose="02010609060101010101" pitchFamily="49" charset="-122"/>
                <a:ea typeface="黑体" panose="02010609060101010101" pitchFamily="49" charset="-122"/>
              </a:rPr>
              <a:t>54</a:t>
            </a:r>
          </a:p>
        </p:txBody>
      </p:sp>
      <p:sp>
        <p:nvSpPr>
          <p:cNvPr id="17412" name="Rectangle 4"/>
          <p:cNvSpPr>
            <a:spLocks noChangeArrowheads="1"/>
          </p:cNvSpPr>
          <p:nvPr/>
        </p:nvSpPr>
        <p:spPr bwMode="auto">
          <a:xfrm>
            <a:off x="2197100" y="2708275"/>
            <a:ext cx="2268538" cy="19644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16623" tIns="58311" rIns="116623" bIns="58311">
            <a:spAutoFit/>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buNone/>
            </a:pPr>
            <a:r>
              <a:rPr lang="zh-CN" altLang="en-US" sz="2400" b="1">
                <a:solidFill>
                  <a:srgbClr val="990000"/>
                </a:solidFill>
                <a:latin typeface="黑体" panose="02010609060101010101" pitchFamily="49" charset="-122"/>
                <a:ea typeface="黑体" panose="02010609060101010101" pitchFamily="49" charset="-122"/>
              </a:rPr>
              <a:t>读指令</a:t>
            </a:r>
          </a:p>
          <a:p>
            <a:pPr fontAlgn="base">
              <a:spcBef>
                <a:spcPct val="0"/>
              </a:spcBef>
              <a:spcAft>
                <a:spcPct val="0"/>
              </a:spcAft>
              <a:buNone/>
            </a:pPr>
            <a:endParaRPr lang="zh-CN" altLang="en-US" sz="2400" b="1">
              <a:solidFill>
                <a:srgbClr val="990000"/>
              </a:solidFill>
              <a:latin typeface="黑体" panose="02010609060101010101" pitchFamily="49" charset="-122"/>
              <a:ea typeface="黑体" panose="02010609060101010101" pitchFamily="49" charset="-122"/>
            </a:endParaRPr>
          </a:p>
          <a:p>
            <a:pPr fontAlgn="base">
              <a:spcBef>
                <a:spcPct val="0"/>
              </a:spcBef>
              <a:spcAft>
                <a:spcPct val="0"/>
              </a:spcAft>
              <a:buNone/>
            </a:pPr>
            <a:r>
              <a:rPr lang="en-US" altLang="zh-CN" sz="2400" b="1">
                <a:solidFill>
                  <a:srgbClr val="990000"/>
                </a:solidFill>
                <a:latin typeface="黑体" panose="02010609060101010101" pitchFamily="49" charset="-122"/>
                <a:ea typeface="黑体" panose="02010609060101010101" pitchFamily="49" charset="-122"/>
              </a:rPr>
              <a:t>44H</a:t>
            </a:r>
          </a:p>
          <a:p>
            <a:pPr fontAlgn="base">
              <a:spcBef>
                <a:spcPct val="0"/>
              </a:spcBef>
              <a:spcAft>
                <a:spcPct val="0"/>
              </a:spcAft>
              <a:buNone/>
            </a:pPr>
            <a:endParaRPr lang="en-US" altLang="zh-CN" sz="2400" b="1">
              <a:solidFill>
                <a:srgbClr val="990000"/>
              </a:solidFill>
              <a:latin typeface="黑体" panose="02010609060101010101" pitchFamily="49" charset="-122"/>
              <a:ea typeface="黑体" panose="02010609060101010101" pitchFamily="49" charset="-122"/>
            </a:endParaRPr>
          </a:p>
          <a:p>
            <a:pPr fontAlgn="base">
              <a:spcBef>
                <a:spcPct val="0"/>
              </a:spcBef>
              <a:spcAft>
                <a:spcPct val="0"/>
              </a:spcAft>
              <a:buNone/>
            </a:pPr>
            <a:r>
              <a:rPr lang="en-US" altLang="zh-CN" sz="2400" b="1">
                <a:solidFill>
                  <a:srgbClr val="990000"/>
                </a:solidFill>
                <a:latin typeface="黑体" panose="02010609060101010101" pitchFamily="49" charset="-122"/>
                <a:ea typeface="黑体" panose="02010609060101010101" pitchFamily="49" charset="-122"/>
              </a:rPr>
              <a:t>54</a:t>
            </a:r>
          </a:p>
        </p:txBody>
      </p:sp>
    </p:spTree>
    <p:extLst>
      <p:ext uri="{BB962C8B-B14F-4D97-AF65-F5344CB8AC3E}">
        <p14:creationId xmlns:p14="http://schemas.microsoft.com/office/powerpoint/2010/main" val="2663079837"/>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灯片编号占位符 5"/>
          <p:cNvSpPr txBox="1">
            <a:spLocks noGrp="1" noChangeArrowheads="1"/>
          </p:cNvSpPr>
          <p:nvPr/>
        </p:nvSpPr>
        <p:spPr bwMode="auto">
          <a:xfrm>
            <a:off x="6934200" y="6324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algn="r" fontAlgn="base">
              <a:spcBef>
                <a:spcPct val="50000"/>
              </a:spcBef>
              <a:spcAft>
                <a:spcPct val="0"/>
              </a:spcAft>
              <a:buNone/>
            </a:pPr>
            <a:fld id="{46EC1A40-0098-40D5-AE89-792A835081B6}" type="slidenum">
              <a:rPr lang="zh-CN" altLang="en-US" sz="1400" b="1">
                <a:solidFill>
                  <a:srgbClr val="000000"/>
                </a:solidFill>
              </a:rPr>
              <a:pPr algn="r" fontAlgn="base">
                <a:spcBef>
                  <a:spcPct val="50000"/>
                </a:spcBef>
                <a:spcAft>
                  <a:spcPct val="0"/>
                </a:spcAft>
                <a:buNone/>
              </a:pPr>
              <a:t>13</a:t>
            </a:fld>
            <a:endParaRPr lang="en-US" altLang="zh-CN" sz="1400" b="1">
              <a:solidFill>
                <a:srgbClr val="000000"/>
              </a:solidFill>
            </a:endParaRPr>
          </a:p>
        </p:txBody>
      </p:sp>
      <p:sp>
        <p:nvSpPr>
          <p:cNvPr id="18435" name="Text Box 5"/>
          <p:cNvSpPr txBox="1">
            <a:spLocks noChangeArrowheads="1"/>
          </p:cNvSpPr>
          <p:nvPr/>
        </p:nvSpPr>
        <p:spPr bwMode="auto">
          <a:xfrm>
            <a:off x="762000" y="2205040"/>
            <a:ext cx="8382000" cy="2274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algn="just" fontAlgn="base">
              <a:spcBef>
                <a:spcPct val="50000"/>
              </a:spcBef>
              <a:spcAft>
                <a:spcPct val="0"/>
              </a:spcAft>
              <a:buNone/>
            </a:pPr>
            <a:r>
              <a:rPr lang="zh-CN" altLang="en-US" sz="2600" b="1">
                <a:solidFill>
                  <a:srgbClr val="000000"/>
                </a:solidFill>
                <a:latin typeface="宋体" panose="02010600030101010101" pitchFamily="2" charset="-122"/>
                <a:cs typeface="Times New Roman" panose="02020603050405020304" pitchFamily="18" charset="0"/>
              </a:rPr>
              <a:t>1024</a:t>
            </a:r>
            <a:r>
              <a:rPr lang="zh-CN" altLang="en-US" sz="2600" b="1">
                <a:solidFill>
                  <a:srgbClr val="000000"/>
                </a:solidFill>
                <a:latin typeface="宋体" panose="02010600030101010101" pitchFamily="2" charset="-122"/>
              </a:rPr>
              <a:t>（</a:t>
            </a:r>
            <a:r>
              <a:rPr lang="zh-CN" altLang="en-US" sz="2600" b="1">
                <a:solidFill>
                  <a:srgbClr val="000000"/>
                </a:solidFill>
                <a:latin typeface="宋体" panose="02010600030101010101" pitchFamily="2" charset="-122"/>
                <a:cs typeface="Times New Roman" panose="02020603050405020304" pitchFamily="18" charset="0"/>
              </a:rPr>
              <a:t>2</a:t>
            </a:r>
            <a:r>
              <a:rPr lang="zh-CN" altLang="en-US" sz="2600" b="1" baseline="30000">
                <a:solidFill>
                  <a:srgbClr val="000000"/>
                </a:solidFill>
                <a:latin typeface="宋体" panose="02010600030101010101" pitchFamily="2" charset="-122"/>
                <a:cs typeface="Times New Roman" panose="02020603050405020304" pitchFamily="18" charset="0"/>
              </a:rPr>
              <a:t>10</a:t>
            </a:r>
            <a:r>
              <a:rPr lang="zh-CN" altLang="en-US" sz="2600" b="1">
                <a:solidFill>
                  <a:srgbClr val="000000"/>
                </a:solidFill>
                <a:latin typeface="宋体" panose="02010600030101010101" pitchFamily="2" charset="-122"/>
              </a:rPr>
              <a:t>）个字节称作 </a:t>
            </a:r>
            <a:r>
              <a:rPr lang="en-US" altLang="zh-CN" sz="2600" b="1">
                <a:solidFill>
                  <a:srgbClr val="000000"/>
                </a:solidFill>
                <a:latin typeface="宋体" panose="02010600030101010101" pitchFamily="2" charset="-122"/>
                <a:cs typeface="Times New Roman" panose="02020603050405020304" pitchFamily="18" charset="0"/>
              </a:rPr>
              <a:t>K </a:t>
            </a:r>
            <a:r>
              <a:rPr lang="zh-CN" altLang="en-US" sz="2600" b="1">
                <a:solidFill>
                  <a:srgbClr val="000000"/>
                </a:solidFill>
                <a:latin typeface="宋体" panose="02010600030101010101" pitchFamily="2" charset="-122"/>
              </a:rPr>
              <a:t>字节</a:t>
            </a:r>
            <a:r>
              <a:rPr lang="en-US" altLang="zh-CN" sz="2600" b="1">
                <a:solidFill>
                  <a:srgbClr val="000000"/>
                </a:solidFill>
                <a:latin typeface="宋体" panose="02010600030101010101" pitchFamily="2" charset="-122"/>
              </a:rPr>
              <a:t>,</a:t>
            </a:r>
            <a:r>
              <a:rPr lang="zh-CN" altLang="en-US" sz="2600" b="1">
                <a:solidFill>
                  <a:srgbClr val="000000"/>
                </a:solidFill>
                <a:latin typeface="宋体" panose="02010600030101010101" pitchFamily="2" charset="-122"/>
              </a:rPr>
              <a:t>简称</a:t>
            </a:r>
            <a:r>
              <a:rPr lang="en-US" altLang="zh-CN" sz="2600" b="1">
                <a:solidFill>
                  <a:srgbClr val="3333CC"/>
                </a:solidFill>
                <a:latin typeface="宋体" panose="02010600030101010101" pitchFamily="2" charset="-122"/>
                <a:cs typeface="Times New Roman" panose="02020603050405020304" pitchFamily="18" charset="0"/>
              </a:rPr>
              <a:t>KB</a:t>
            </a:r>
            <a:r>
              <a:rPr lang="en-US" altLang="zh-CN" sz="2600" b="1">
                <a:solidFill>
                  <a:srgbClr val="000000"/>
                </a:solidFill>
                <a:latin typeface="宋体" panose="02010600030101010101" pitchFamily="2" charset="-122"/>
              </a:rPr>
              <a:t>(</a:t>
            </a:r>
            <a:r>
              <a:rPr lang="en-US" altLang="zh-CN" sz="2600" b="1">
                <a:solidFill>
                  <a:srgbClr val="000000"/>
                </a:solidFill>
                <a:cs typeface="Times New Roman" panose="02020603050405020304" pitchFamily="18" charset="0"/>
              </a:rPr>
              <a:t>Kilo Byte)</a:t>
            </a:r>
            <a:endParaRPr lang="en-US" altLang="zh-CN" sz="2600" b="1">
              <a:solidFill>
                <a:srgbClr val="000000"/>
              </a:solidFill>
              <a:latin typeface="宋体" panose="02010600030101010101" pitchFamily="2" charset="-122"/>
            </a:endParaRPr>
          </a:p>
          <a:p>
            <a:pPr algn="just" fontAlgn="base">
              <a:spcBef>
                <a:spcPct val="50000"/>
              </a:spcBef>
              <a:spcAft>
                <a:spcPct val="0"/>
              </a:spcAft>
              <a:buNone/>
            </a:pPr>
            <a:r>
              <a:rPr lang="en-US" altLang="zh-CN" sz="2600" b="1">
                <a:solidFill>
                  <a:srgbClr val="000000"/>
                </a:solidFill>
                <a:latin typeface="宋体" panose="02010600030101010101" pitchFamily="2" charset="-122"/>
                <a:cs typeface="Times New Roman" panose="02020603050405020304" pitchFamily="18" charset="0"/>
              </a:rPr>
              <a:t>1024K</a:t>
            </a:r>
            <a:r>
              <a:rPr lang="en-US" altLang="zh-CN" sz="2600" b="1">
                <a:solidFill>
                  <a:srgbClr val="000000"/>
                </a:solidFill>
                <a:latin typeface="宋体" panose="02010600030101010101" pitchFamily="2" charset="-122"/>
              </a:rPr>
              <a:t>（</a:t>
            </a:r>
            <a:r>
              <a:rPr lang="en-US" altLang="zh-CN" sz="2600" b="1">
                <a:solidFill>
                  <a:srgbClr val="000000"/>
                </a:solidFill>
                <a:latin typeface="宋体" panose="02010600030101010101" pitchFamily="2" charset="-122"/>
                <a:cs typeface="Times New Roman" panose="02020603050405020304" pitchFamily="18" charset="0"/>
              </a:rPr>
              <a:t>2</a:t>
            </a:r>
            <a:r>
              <a:rPr lang="en-US" altLang="zh-CN" sz="2600" b="1" baseline="30000">
                <a:solidFill>
                  <a:srgbClr val="000000"/>
                </a:solidFill>
                <a:latin typeface="宋体" panose="02010600030101010101" pitchFamily="2" charset="-122"/>
                <a:cs typeface="Times New Roman" panose="02020603050405020304" pitchFamily="18" charset="0"/>
              </a:rPr>
              <a:t>20</a:t>
            </a:r>
            <a:r>
              <a:rPr lang="en-US" altLang="zh-CN" sz="2600" b="1">
                <a:solidFill>
                  <a:srgbClr val="000000"/>
                </a:solidFill>
                <a:latin typeface="宋体" panose="02010600030101010101" pitchFamily="2" charset="-122"/>
              </a:rPr>
              <a:t>）</a:t>
            </a:r>
            <a:r>
              <a:rPr lang="zh-CN" altLang="en-US" sz="2600" b="1">
                <a:solidFill>
                  <a:srgbClr val="000000"/>
                </a:solidFill>
              </a:rPr>
              <a:t>个</a:t>
            </a:r>
            <a:r>
              <a:rPr lang="zh-CN" altLang="en-US" sz="2600" b="1">
                <a:solidFill>
                  <a:srgbClr val="000000"/>
                </a:solidFill>
                <a:latin typeface="宋体" panose="02010600030101010101" pitchFamily="2" charset="-122"/>
              </a:rPr>
              <a:t>字节称作 </a:t>
            </a:r>
            <a:r>
              <a:rPr lang="en-US" altLang="zh-CN" sz="2600" b="1">
                <a:solidFill>
                  <a:srgbClr val="000000"/>
                </a:solidFill>
                <a:latin typeface="宋体" panose="02010600030101010101" pitchFamily="2" charset="-122"/>
              </a:rPr>
              <a:t>M </a:t>
            </a:r>
            <a:r>
              <a:rPr lang="zh-CN" altLang="en-US" sz="2600" b="1">
                <a:solidFill>
                  <a:srgbClr val="000000"/>
                </a:solidFill>
                <a:latin typeface="宋体" panose="02010600030101010101" pitchFamily="2" charset="-122"/>
              </a:rPr>
              <a:t>字节</a:t>
            </a:r>
            <a:r>
              <a:rPr lang="en-US" altLang="zh-CN" sz="2600" b="1">
                <a:solidFill>
                  <a:srgbClr val="000000"/>
                </a:solidFill>
                <a:latin typeface="宋体" panose="02010600030101010101" pitchFamily="2" charset="-122"/>
              </a:rPr>
              <a:t>,</a:t>
            </a:r>
            <a:r>
              <a:rPr lang="zh-CN" altLang="en-US" sz="2600" b="1">
                <a:solidFill>
                  <a:srgbClr val="000000"/>
                </a:solidFill>
                <a:latin typeface="宋体" panose="02010600030101010101" pitchFamily="2" charset="-122"/>
              </a:rPr>
              <a:t>简称</a:t>
            </a:r>
            <a:r>
              <a:rPr lang="en-US" altLang="zh-CN" sz="2600" b="1">
                <a:solidFill>
                  <a:srgbClr val="3333CC"/>
                </a:solidFill>
                <a:latin typeface="宋体" panose="02010600030101010101" pitchFamily="2" charset="-122"/>
                <a:cs typeface="Times New Roman" panose="02020603050405020304" pitchFamily="18" charset="0"/>
              </a:rPr>
              <a:t>MB</a:t>
            </a:r>
            <a:r>
              <a:rPr lang="en-US" altLang="zh-CN" sz="2600" b="1">
                <a:solidFill>
                  <a:srgbClr val="000000"/>
                </a:solidFill>
                <a:latin typeface="宋体" panose="02010600030101010101" pitchFamily="2" charset="-122"/>
                <a:cs typeface="Times New Roman" panose="02020603050405020304" pitchFamily="18" charset="0"/>
              </a:rPr>
              <a:t>(M</a:t>
            </a:r>
            <a:r>
              <a:rPr lang="en-US" altLang="zh-CN" sz="2600" b="1">
                <a:solidFill>
                  <a:srgbClr val="000000"/>
                </a:solidFill>
                <a:latin typeface="宋体" panose="02010600030101010101" pitchFamily="2" charset="-122"/>
              </a:rPr>
              <a:t>e</a:t>
            </a:r>
            <a:r>
              <a:rPr lang="en-US" altLang="zh-CN" sz="2600" b="1">
                <a:solidFill>
                  <a:srgbClr val="000000"/>
                </a:solidFill>
                <a:latin typeface="宋体" panose="02010600030101010101" pitchFamily="2" charset="-122"/>
                <a:cs typeface="Times New Roman" panose="02020603050405020304" pitchFamily="18" charset="0"/>
              </a:rPr>
              <a:t>ga Byte)</a:t>
            </a:r>
            <a:endParaRPr lang="en-US" altLang="zh-CN" sz="2600" b="1">
              <a:solidFill>
                <a:srgbClr val="000000"/>
              </a:solidFill>
              <a:latin typeface="宋体" panose="02010600030101010101" pitchFamily="2" charset="-122"/>
            </a:endParaRPr>
          </a:p>
          <a:p>
            <a:pPr algn="just" fontAlgn="base">
              <a:spcBef>
                <a:spcPct val="50000"/>
              </a:spcBef>
              <a:spcAft>
                <a:spcPct val="0"/>
              </a:spcAft>
              <a:buNone/>
            </a:pPr>
            <a:r>
              <a:rPr lang="en-US" altLang="zh-CN" sz="2600" b="1">
                <a:solidFill>
                  <a:srgbClr val="000000"/>
                </a:solidFill>
                <a:latin typeface="宋体" panose="02010600030101010101" pitchFamily="2" charset="-122"/>
                <a:cs typeface="Times New Roman" panose="02020603050405020304" pitchFamily="18" charset="0"/>
              </a:rPr>
              <a:t>1024</a:t>
            </a:r>
            <a:r>
              <a:rPr lang="en-US" altLang="zh-CN" sz="2600" b="1">
                <a:solidFill>
                  <a:srgbClr val="000000"/>
                </a:solidFill>
                <a:latin typeface="宋体" panose="02010600030101010101" pitchFamily="2" charset="-122"/>
              </a:rPr>
              <a:t>M</a:t>
            </a:r>
            <a:r>
              <a:rPr lang="zh-CN" altLang="en-US" sz="2600" b="1">
                <a:solidFill>
                  <a:srgbClr val="000000"/>
                </a:solidFill>
                <a:latin typeface="宋体" panose="02010600030101010101" pitchFamily="2" charset="-122"/>
              </a:rPr>
              <a:t>（</a:t>
            </a:r>
            <a:r>
              <a:rPr lang="zh-CN" altLang="en-US" sz="2600" b="1">
                <a:solidFill>
                  <a:srgbClr val="000000"/>
                </a:solidFill>
                <a:latin typeface="宋体" panose="02010600030101010101" pitchFamily="2" charset="-122"/>
                <a:cs typeface="Times New Roman" panose="02020603050405020304" pitchFamily="18" charset="0"/>
              </a:rPr>
              <a:t>2</a:t>
            </a:r>
            <a:r>
              <a:rPr lang="zh-CN" altLang="en-US" sz="2600" b="1" baseline="30000">
                <a:solidFill>
                  <a:srgbClr val="000000"/>
                </a:solidFill>
                <a:latin typeface="宋体" panose="02010600030101010101" pitchFamily="2" charset="-122"/>
                <a:cs typeface="Times New Roman" panose="02020603050405020304" pitchFamily="18" charset="0"/>
              </a:rPr>
              <a:t>30</a:t>
            </a:r>
            <a:r>
              <a:rPr lang="zh-CN" altLang="en-US" sz="2600" b="1">
                <a:solidFill>
                  <a:srgbClr val="000000"/>
                </a:solidFill>
                <a:latin typeface="宋体" panose="02010600030101010101" pitchFamily="2" charset="-122"/>
              </a:rPr>
              <a:t>）</a:t>
            </a:r>
            <a:r>
              <a:rPr lang="zh-CN" altLang="en-US" sz="2600" b="1">
                <a:solidFill>
                  <a:srgbClr val="000000"/>
                </a:solidFill>
              </a:rPr>
              <a:t>个</a:t>
            </a:r>
            <a:r>
              <a:rPr lang="zh-CN" altLang="en-US" sz="2600" b="1">
                <a:solidFill>
                  <a:srgbClr val="000000"/>
                </a:solidFill>
                <a:latin typeface="宋体" panose="02010600030101010101" pitchFamily="2" charset="-122"/>
              </a:rPr>
              <a:t>字节称作 </a:t>
            </a:r>
            <a:r>
              <a:rPr lang="en-US" altLang="zh-CN" sz="2600" b="1">
                <a:solidFill>
                  <a:srgbClr val="000000"/>
                </a:solidFill>
                <a:latin typeface="宋体" panose="02010600030101010101" pitchFamily="2" charset="-122"/>
                <a:cs typeface="Times New Roman" panose="02020603050405020304" pitchFamily="18" charset="0"/>
              </a:rPr>
              <a:t>G </a:t>
            </a:r>
            <a:r>
              <a:rPr lang="zh-CN" altLang="en-US" sz="2600" b="1">
                <a:solidFill>
                  <a:srgbClr val="000000"/>
                </a:solidFill>
                <a:latin typeface="宋体" panose="02010600030101010101" pitchFamily="2" charset="-122"/>
              </a:rPr>
              <a:t>字节</a:t>
            </a:r>
            <a:r>
              <a:rPr lang="en-US" altLang="zh-CN" sz="2600" b="1">
                <a:solidFill>
                  <a:srgbClr val="000000"/>
                </a:solidFill>
                <a:latin typeface="宋体" panose="02010600030101010101" pitchFamily="2" charset="-122"/>
              </a:rPr>
              <a:t>,</a:t>
            </a:r>
            <a:r>
              <a:rPr lang="zh-CN" altLang="en-US" sz="2600" b="1">
                <a:solidFill>
                  <a:srgbClr val="000000"/>
                </a:solidFill>
                <a:latin typeface="宋体" panose="02010600030101010101" pitchFamily="2" charset="-122"/>
              </a:rPr>
              <a:t>简称</a:t>
            </a:r>
            <a:r>
              <a:rPr lang="en-US" altLang="zh-CN" sz="2600" b="1">
                <a:solidFill>
                  <a:srgbClr val="3333CC"/>
                </a:solidFill>
                <a:latin typeface="宋体" panose="02010600030101010101" pitchFamily="2" charset="-122"/>
                <a:cs typeface="Times New Roman" panose="02020603050405020304" pitchFamily="18" charset="0"/>
              </a:rPr>
              <a:t>GB</a:t>
            </a:r>
            <a:r>
              <a:rPr lang="en-US" altLang="zh-CN" sz="2600" b="1">
                <a:solidFill>
                  <a:srgbClr val="000000"/>
                </a:solidFill>
                <a:latin typeface="宋体" panose="02010600030101010101" pitchFamily="2" charset="-122"/>
                <a:cs typeface="Times New Roman" panose="02020603050405020304" pitchFamily="18" charset="0"/>
              </a:rPr>
              <a:t>(Giga Byte)</a:t>
            </a:r>
            <a:endParaRPr lang="en-US" altLang="zh-CN" sz="2600" b="1">
              <a:solidFill>
                <a:srgbClr val="000000"/>
              </a:solidFill>
              <a:latin typeface="宋体" panose="02010600030101010101" pitchFamily="2" charset="-122"/>
            </a:endParaRPr>
          </a:p>
          <a:p>
            <a:pPr algn="just" fontAlgn="base">
              <a:spcBef>
                <a:spcPct val="50000"/>
              </a:spcBef>
              <a:spcAft>
                <a:spcPct val="0"/>
              </a:spcAft>
              <a:buNone/>
            </a:pPr>
            <a:r>
              <a:rPr lang="en-US" altLang="zh-CN" sz="2600" b="1">
                <a:solidFill>
                  <a:srgbClr val="000000"/>
                </a:solidFill>
                <a:latin typeface="宋体" panose="02010600030101010101" pitchFamily="2" charset="-122"/>
                <a:cs typeface="Times New Roman" panose="02020603050405020304" pitchFamily="18" charset="0"/>
              </a:rPr>
              <a:t>1024G</a:t>
            </a:r>
            <a:r>
              <a:rPr lang="en-US" altLang="zh-CN" sz="2600" b="1">
                <a:solidFill>
                  <a:srgbClr val="000000"/>
                </a:solidFill>
                <a:latin typeface="宋体" panose="02010600030101010101" pitchFamily="2" charset="-122"/>
              </a:rPr>
              <a:t>（</a:t>
            </a:r>
            <a:r>
              <a:rPr lang="en-US" altLang="zh-CN" sz="2600" b="1">
                <a:solidFill>
                  <a:srgbClr val="000000"/>
                </a:solidFill>
                <a:latin typeface="宋体" panose="02010600030101010101" pitchFamily="2" charset="-122"/>
                <a:cs typeface="Times New Roman" panose="02020603050405020304" pitchFamily="18" charset="0"/>
              </a:rPr>
              <a:t>2</a:t>
            </a:r>
            <a:r>
              <a:rPr lang="en-US" altLang="zh-CN" sz="2600" b="1" baseline="30000">
                <a:solidFill>
                  <a:srgbClr val="000000"/>
                </a:solidFill>
                <a:latin typeface="宋体" panose="02010600030101010101" pitchFamily="2" charset="-122"/>
                <a:cs typeface="Times New Roman" panose="02020603050405020304" pitchFamily="18" charset="0"/>
              </a:rPr>
              <a:t>40</a:t>
            </a:r>
            <a:r>
              <a:rPr lang="en-US" altLang="zh-CN" sz="2600" b="1">
                <a:solidFill>
                  <a:srgbClr val="000000"/>
                </a:solidFill>
                <a:latin typeface="宋体" panose="02010600030101010101" pitchFamily="2" charset="-122"/>
              </a:rPr>
              <a:t>）</a:t>
            </a:r>
            <a:r>
              <a:rPr lang="zh-CN" altLang="en-US" sz="2600" b="1">
                <a:solidFill>
                  <a:srgbClr val="000000"/>
                </a:solidFill>
              </a:rPr>
              <a:t>个</a:t>
            </a:r>
            <a:r>
              <a:rPr lang="zh-CN" altLang="en-US" sz="2600" b="1">
                <a:solidFill>
                  <a:srgbClr val="000000"/>
                </a:solidFill>
                <a:latin typeface="宋体" panose="02010600030101010101" pitchFamily="2" charset="-122"/>
              </a:rPr>
              <a:t>字节称作 </a:t>
            </a:r>
            <a:r>
              <a:rPr lang="en-US" altLang="zh-CN" sz="2600" b="1">
                <a:solidFill>
                  <a:srgbClr val="000000"/>
                </a:solidFill>
                <a:latin typeface="宋体" panose="02010600030101010101" pitchFamily="2" charset="-122"/>
                <a:cs typeface="Times New Roman" panose="02020603050405020304" pitchFamily="18" charset="0"/>
              </a:rPr>
              <a:t>T </a:t>
            </a:r>
            <a:r>
              <a:rPr lang="zh-CN" altLang="en-US" sz="2600" b="1">
                <a:solidFill>
                  <a:srgbClr val="000000"/>
                </a:solidFill>
                <a:latin typeface="宋体" panose="02010600030101010101" pitchFamily="2" charset="-122"/>
              </a:rPr>
              <a:t>字节</a:t>
            </a:r>
            <a:r>
              <a:rPr lang="en-US" altLang="zh-CN" sz="2600" b="1">
                <a:solidFill>
                  <a:srgbClr val="000000"/>
                </a:solidFill>
                <a:latin typeface="宋体" panose="02010600030101010101" pitchFamily="2" charset="-122"/>
              </a:rPr>
              <a:t>,</a:t>
            </a:r>
            <a:r>
              <a:rPr lang="zh-CN" altLang="en-US" sz="2600" b="1">
                <a:solidFill>
                  <a:srgbClr val="000000"/>
                </a:solidFill>
                <a:latin typeface="宋体" panose="02010600030101010101" pitchFamily="2" charset="-122"/>
              </a:rPr>
              <a:t>简称</a:t>
            </a:r>
            <a:r>
              <a:rPr lang="en-US" altLang="zh-CN" sz="2600" b="1">
                <a:solidFill>
                  <a:srgbClr val="3333CC"/>
                </a:solidFill>
                <a:latin typeface="宋体" panose="02010600030101010101" pitchFamily="2" charset="-122"/>
                <a:cs typeface="Times New Roman" panose="02020603050405020304" pitchFamily="18" charset="0"/>
              </a:rPr>
              <a:t>TB</a:t>
            </a:r>
            <a:r>
              <a:rPr lang="en-US" altLang="zh-CN" sz="2600" b="1">
                <a:solidFill>
                  <a:srgbClr val="000000"/>
                </a:solidFill>
                <a:latin typeface="宋体" panose="02010600030101010101" pitchFamily="2" charset="-122"/>
                <a:cs typeface="Times New Roman" panose="02020603050405020304" pitchFamily="18" charset="0"/>
              </a:rPr>
              <a:t>(Tera Byte)</a:t>
            </a:r>
            <a:endParaRPr lang="zh-CN" altLang="en-US" sz="2600" b="1">
              <a:solidFill>
                <a:srgbClr val="000000"/>
              </a:solidFill>
              <a:latin typeface="宋体" panose="02010600030101010101" pitchFamily="2" charset="-122"/>
              <a:cs typeface="Times New Roman" panose="02020603050405020304" pitchFamily="18" charset="0"/>
            </a:endParaRPr>
          </a:p>
        </p:txBody>
      </p:sp>
      <p:sp>
        <p:nvSpPr>
          <p:cNvPr id="18436" name="Rectangle 6"/>
          <p:cNvSpPr>
            <a:spLocks noGrp="1" noChangeArrowheads="1"/>
          </p:cNvSpPr>
          <p:nvPr>
            <p:ph type="title" idx="4294967295"/>
          </p:nvPr>
        </p:nvSpPr>
        <p:spPr>
          <a:noFill/>
        </p:spPr>
        <p:txBody>
          <a:bodyPr vert="horz" wrap="square" lIns="92075" tIns="46038" rIns="92075" bIns="46038" numCol="1" anchor="ctr" anchorCtr="0" compatLnSpc="1">
            <a:prstTxWarp prst="textNoShape">
              <a:avLst/>
            </a:prstTxWarp>
          </a:bodyPr>
          <a:lstStyle/>
          <a:p>
            <a:pPr eaLnBrk="1" hangingPunct="1"/>
            <a:r>
              <a:rPr lang="zh-CN" altLang="en-US" b="1" dirty="0" smtClean="0"/>
              <a:t>计算机的基本组成和原理</a:t>
            </a:r>
          </a:p>
        </p:txBody>
      </p:sp>
      <p:sp>
        <p:nvSpPr>
          <p:cNvPr id="18437" name="Text Box 11"/>
          <p:cNvSpPr txBox="1">
            <a:spLocks noChangeArrowheads="1"/>
          </p:cNvSpPr>
          <p:nvPr/>
        </p:nvSpPr>
        <p:spPr bwMode="auto">
          <a:xfrm>
            <a:off x="395288" y="1484313"/>
            <a:ext cx="4032250" cy="519112"/>
          </a:xfrm>
          <a:prstGeom prst="rect">
            <a:avLst/>
          </a:prstGeom>
          <a:noFill/>
          <a:ln>
            <a:noFill/>
          </a:ln>
          <a:effectLst>
            <a:prstShdw prst="shdw17" dist="17961" dir="13500000">
              <a:srgbClr val="999999"/>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fontAlgn="base">
              <a:spcBef>
                <a:spcPct val="50000"/>
              </a:spcBef>
              <a:spcAft>
                <a:spcPct val="0"/>
              </a:spcAft>
              <a:buNone/>
            </a:pPr>
            <a:r>
              <a:rPr lang="zh-CN" altLang="en-US" b="1">
                <a:solidFill>
                  <a:srgbClr val="000000"/>
                </a:solidFill>
              </a:rPr>
              <a:t>其他一些存储容量单位</a:t>
            </a:r>
          </a:p>
        </p:txBody>
      </p:sp>
    </p:spTree>
    <p:extLst>
      <p:ext uri="{BB962C8B-B14F-4D97-AF65-F5344CB8AC3E}">
        <p14:creationId xmlns:p14="http://schemas.microsoft.com/office/powerpoint/2010/main" val="114487541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1"/>
          <p:cNvSpPr>
            <a:spLocks noGrp="1"/>
          </p:cNvSpPr>
          <p:nvPr>
            <p:ph type="title" idx="4294967295"/>
          </p:nvPr>
        </p:nvSpPr>
        <p:spPr/>
        <p:txBody>
          <a:bodyPr/>
          <a:lstStyle/>
          <a:p>
            <a:r>
              <a:rPr lang="zh-CN" altLang="en-US" b="1" dirty="0" smtClean="0"/>
              <a:t>计算机的基本组成和原理</a:t>
            </a:r>
            <a:endParaRPr lang="zh-CN" altLang="zh-CN" dirty="0" smtClean="0"/>
          </a:p>
        </p:txBody>
      </p:sp>
      <p:sp>
        <p:nvSpPr>
          <p:cNvPr id="19459" name="内容占位符 2"/>
          <p:cNvSpPr>
            <a:spLocks noGrp="1"/>
          </p:cNvSpPr>
          <p:nvPr>
            <p:ph idx="4294967295"/>
          </p:nvPr>
        </p:nvSpPr>
        <p:spPr/>
        <p:txBody>
          <a:bodyPr/>
          <a:lstStyle/>
          <a:p>
            <a:r>
              <a:rPr lang="zh-CN" altLang="en-US" smtClean="0"/>
              <a:t>*补充概念</a:t>
            </a:r>
            <a:endParaRPr lang="en-US" altLang="zh-CN" smtClean="0"/>
          </a:p>
          <a:p>
            <a:pPr lvl="1"/>
            <a:r>
              <a:rPr lang="en-US" altLang="zh-CN" smtClean="0"/>
              <a:t>RAM</a:t>
            </a:r>
            <a:r>
              <a:rPr lang="zh-CN" altLang="en-US" smtClean="0"/>
              <a:t>和</a:t>
            </a:r>
            <a:r>
              <a:rPr lang="en-US" altLang="zh-CN" smtClean="0"/>
              <a:t>ROM</a:t>
            </a:r>
          </a:p>
          <a:p>
            <a:pPr lvl="1"/>
            <a:r>
              <a:rPr lang="en-US" altLang="zh-CN" smtClean="0"/>
              <a:t>BIOS</a:t>
            </a:r>
            <a:r>
              <a:rPr lang="zh-CN" altLang="en-US" smtClean="0"/>
              <a:t>、</a:t>
            </a:r>
            <a:r>
              <a:rPr lang="en-US" altLang="zh-CN" smtClean="0"/>
              <a:t>CMOS</a:t>
            </a:r>
            <a:endParaRPr lang="zh-CN" altLang="en-US" smtClean="0"/>
          </a:p>
        </p:txBody>
      </p:sp>
      <p:sp>
        <p:nvSpPr>
          <p:cNvPr id="19460" name="灯片编号占位符 3"/>
          <p:cNvSpPr txBox="1">
            <a:spLocks noGrp="1" noChangeArrowheads="1"/>
          </p:cNvSpPr>
          <p:nvPr/>
        </p:nvSpPr>
        <p:spPr bwMode="auto">
          <a:xfrm>
            <a:off x="6891338" y="6075363"/>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algn="r" fontAlgn="base">
              <a:spcBef>
                <a:spcPct val="50000"/>
              </a:spcBef>
              <a:spcAft>
                <a:spcPct val="0"/>
              </a:spcAft>
              <a:buNone/>
            </a:pPr>
            <a:fld id="{6CCD4E4C-3096-41D1-BC3B-71705D8F3316}" type="slidenum">
              <a:rPr lang="zh-CN" altLang="en-US" sz="1400" b="1">
                <a:solidFill>
                  <a:srgbClr val="000000"/>
                </a:solidFill>
              </a:rPr>
              <a:pPr algn="r" fontAlgn="base">
                <a:spcBef>
                  <a:spcPct val="50000"/>
                </a:spcBef>
                <a:spcAft>
                  <a:spcPct val="0"/>
                </a:spcAft>
                <a:buNone/>
              </a:pPr>
              <a:t>14</a:t>
            </a:fld>
            <a:endParaRPr lang="en-US" altLang="zh-CN" sz="1400" b="1">
              <a:solidFill>
                <a:srgbClr val="000000"/>
              </a:solidFill>
            </a:endParaRPr>
          </a:p>
        </p:txBody>
      </p:sp>
      <p:sp>
        <p:nvSpPr>
          <p:cNvPr id="19461" name="矩形 4"/>
          <p:cNvSpPr>
            <a:spLocks noChangeArrowheads="1"/>
          </p:cNvSpPr>
          <p:nvPr/>
        </p:nvSpPr>
        <p:spPr bwMode="auto">
          <a:xfrm>
            <a:off x="1589090" y="2886075"/>
            <a:ext cx="2016125" cy="1296988"/>
          </a:xfrm>
          <a:prstGeom prst="rect">
            <a:avLst/>
          </a:prstGeom>
          <a:solidFill>
            <a:srgbClr val="92D050"/>
          </a:solidFill>
          <a:ln w="9525">
            <a:solidFill>
              <a:schemeClr val="tx1"/>
            </a:solidFill>
            <a:miter lim="800000"/>
            <a:headEnd/>
            <a:tailEnd/>
          </a:ln>
          <a:effectLst>
            <a:prstShdw prst="shdw17" dist="17961" dir="13500000">
              <a:srgbClr val="000000"/>
            </a:prstShdw>
          </a:effectLst>
        </p:spPr>
        <p:txBody>
          <a:bodyPr wrap="none" anchor="ct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buNone/>
            </a:pPr>
            <a:endParaRPr lang="zh-CN" altLang="en-US" sz="1800" b="1">
              <a:solidFill>
                <a:srgbClr val="000000"/>
              </a:solidFill>
            </a:endParaRPr>
          </a:p>
        </p:txBody>
      </p:sp>
      <p:sp>
        <p:nvSpPr>
          <p:cNvPr id="19462" name="TextBox 5"/>
          <p:cNvSpPr txBox="1">
            <a:spLocks noChangeArrowheads="1"/>
          </p:cNvSpPr>
          <p:nvPr/>
        </p:nvSpPr>
        <p:spPr bwMode="auto">
          <a:xfrm>
            <a:off x="1662115" y="2900365"/>
            <a:ext cx="10064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buNone/>
            </a:pPr>
            <a:r>
              <a:rPr lang="en-US" altLang="zh-CN" sz="1800" b="1">
                <a:solidFill>
                  <a:srgbClr val="000000"/>
                </a:solidFill>
              </a:rPr>
              <a:t>ROM</a:t>
            </a:r>
            <a:endParaRPr lang="zh-CN" altLang="en-US" sz="1800" b="1">
              <a:solidFill>
                <a:srgbClr val="000000"/>
              </a:solidFill>
            </a:endParaRPr>
          </a:p>
        </p:txBody>
      </p:sp>
      <p:sp>
        <p:nvSpPr>
          <p:cNvPr id="19463" name="竖卷形 6"/>
          <p:cNvSpPr>
            <a:spLocks noChangeArrowheads="1"/>
          </p:cNvSpPr>
          <p:nvPr/>
        </p:nvSpPr>
        <p:spPr bwMode="auto">
          <a:xfrm>
            <a:off x="2381252" y="3086102"/>
            <a:ext cx="1223963" cy="911225"/>
          </a:xfrm>
          <a:prstGeom prst="verticalScroll">
            <a:avLst>
              <a:gd name="adj" fmla="val 12500"/>
            </a:avLst>
          </a:prstGeom>
          <a:solidFill>
            <a:schemeClr val="bg1"/>
          </a:solidFill>
          <a:ln w="9525">
            <a:solidFill>
              <a:schemeClr val="tx1"/>
            </a:solidFill>
            <a:round/>
            <a:headEnd/>
            <a:tailEnd/>
          </a:ln>
          <a:effectLst>
            <a:prstShdw prst="shdw17" dist="17961" dir="13500000">
              <a:srgbClr val="000000"/>
            </a:prstShdw>
          </a:effectLst>
        </p:spPr>
        <p:txBody>
          <a:bodyPr wrap="none" anchor="ct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buNone/>
            </a:pPr>
            <a:endParaRPr lang="zh-CN" altLang="en-US" sz="1800" b="1">
              <a:solidFill>
                <a:srgbClr val="000000"/>
              </a:solidFill>
            </a:endParaRPr>
          </a:p>
        </p:txBody>
      </p:sp>
      <p:sp>
        <p:nvSpPr>
          <p:cNvPr id="19464" name="TextBox 7"/>
          <p:cNvSpPr txBox="1">
            <a:spLocks noChangeArrowheads="1"/>
          </p:cNvSpPr>
          <p:nvPr/>
        </p:nvSpPr>
        <p:spPr bwMode="auto">
          <a:xfrm>
            <a:off x="2613025" y="3248027"/>
            <a:ext cx="992188"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buNone/>
            </a:pPr>
            <a:r>
              <a:rPr lang="en-US" altLang="zh-CN" sz="1800" b="1">
                <a:solidFill>
                  <a:srgbClr val="000000"/>
                </a:solidFill>
              </a:rPr>
              <a:t>BIOS</a:t>
            </a:r>
          </a:p>
          <a:p>
            <a:pPr fontAlgn="base">
              <a:spcBef>
                <a:spcPct val="0"/>
              </a:spcBef>
              <a:spcAft>
                <a:spcPct val="0"/>
              </a:spcAft>
              <a:buNone/>
            </a:pPr>
            <a:r>
              <a:rPr lang="en-US" altLang="zh-CN" sz="1800" b="1">
                <a:solidFill>
                  <a:srgbClr val="000000"/>
                </a:solidFill>
              </a:rPr>
              <a:t>(</a:t>
            </a:r>
            <a:r>
              <a:rPr lang="zh-CN" altLang="en-US" sz="1800" b="1">
                <a:solidFill>
                  <a:srgbClr val="000000"/>
                </a:solidFill>
              </a:rPr>
              <a:t>程序</a:t>
            </a:r>
            <a:r>
              <a:rPr lang="en-US" altLang="zh-CN" sz="1800" b="1">
                <a:solidFill>
                  <a:srgbClr val="000000"/>
                </a:solidFill>
              </a:rPr>
              <a:t>)</a:t>
            </a:r>
            <a:endParaRPr lang="zh-CN" altLang="en-US" sz="1800" b="1">
              <a:solidFill>
                <a:srgbClr val="000000"/>
              </a:solidFill>
            </a:endParaRPr>
          </a:p>
        </p:txBody>
      </p:sp>
      <p:sp>
        <p:nvSpPr>
          <p:cNvPr id="19465" name="矩形 8"/>
          <p:cNvSpPr>
            <a:spLocks noChangeArrowheads="1"/>
          </p:cNvSpPr>
          <p:nvPr/>
        </p:nvSpPr>
        <p:spPr bwMode="auto">
          <a:xfrm>
            <a:off x="4572002" y="2852740"/>
            <a:ext cx="2016125" cy="1296987"/>
          </a:xfrm>
          <a:prstGeom prst="rect">
            <a:avLst/>
          </a:prstGeom>
          <a:solidFill>
            <a:srgbClr val="99CCFF"/>
          </a:solidFill>
          <a:ln w="9525">
            <a:solidFill>
              <a:schemeClr val="tx1"/>
            </a:solidFill>
            <a:miter lim="800000"/>
            <a:headEnd/>
            <a:tailEnd/>
          </a:ln>
          <a:effectLst>
            <a:prstShdw prst="shdw17" dist="17961" dir="13500000">
              <a:srgbClr val="000000"/>
            </a:prstShdw>
          </a:effectLst>
        </p:spPr>
        <p:txBody>
          <a:bodyPr wrap="none" anchor="ct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buNone/>
            </a:pPr>
            <a:endParaRPr lang="zh-CN" altLang="en-US" sz="1800" b="1">
              <a:solidFill>
                <a:srgbClr val="000000"/>
              </a:solidFill>
            </a:endParaRPr>
          </a:p>
        </p:txBody>
      </p:sp>
      <p:sp>
        <p:nvSpPr>
          <p:cNvPr id="19466" name="TextBox 9"/>
          <p:cNvSpPr txBox="1">
            <a:spLocks noChangeArrowheads="1"/>
          </p:cNvSpPr>
          <p:nvPr/>
        </p:nvSpPr>
        <p:spPr bwMode="auto">
          <a:xfrm>
            <a:off x="4679952" y="2968625"/>
            <a:ext cx="10064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buNone/>
            </a:pPr>
            <a:r>
              <a:rPr lang="en-US" altLang="zh-CN" sz="1800" b="1">
                <a:solidFill>
                  <a:srgbClr val="000000"/>
                </a:solidFill>
              </a:rPr>
              <a:t>RAM</a:t>
            </a:r>
            <a:endParaRPr lang="zh-CN" altLang="en-US" sz="1800" b="1">
              <a:solidFill>
                <a:srgbClr val="000000"/>
              </a:solidFill>
            </a:endParaRPr>
          </a:p>
        </p:txBody>
      </p:sp>
      <p:sp>
        <p:nvSpPr>
          <p:cNvPr id="19467" name="TextBox 11"/>
          <p:cNvSpPr txBox="1">
            <a:spLocks noChangeArrowheads="1"/>
          </p:cNvSpPr>
          <p:nvPr/>
        </p:nvSpPr>
        <p:spPr bwMode="auto">
          <a:xfrm>
            <a:off x="5184777" y="3424240"/>
            <a:ext cx="1006475"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buNone/>
            </a:pPr>
            <a:r>
              <a:rPr lang="en-US" altLang="zh-CN" sz="1800" b="1">
                <a:solidFill>
                  <a:srgbClr val="000000"/>
                </a:solidFill>
              </a:rPr>
              <a:t>CMOS</a:t>
            </a:r>
            <a:endParaRPr lang="zh-CN" altLang="en-US" sz="1800" b="1">
              <a:solidFill>
                <a:srgbClr val="000000"/>
              </a:solidFill>
            </a:endParaRPr>
          </a:p>
        </p:txBody>
      </p:sp>
      <p:sp>
        <p:nvSpPr>
          <p:cNvPr id="19468" name="燕尾形箭头 12"/>
          <p:cNvSpPr>
            <a:spLocks noChangeArrowheads="1"/>
          </p:cNvSpPr>
          <p:nvPr/>
        </p:nvSpPr>
        <p:spPr bwMode="auto">
          <a:xfrm>
            <a:off x="3389315" y="3500440"/>
            <a:ext cx="1614487" cy="219075"/>
          </a:xfrm>
          <a:prstGeom prst="notchedRightArrow">
            <a:avLst>
              <a:gd name="adj1" fmla="val 50000"/>
              <a:gd name="adj2" fmla="val 49983"/>
            </a:avLst>
          </a:prstGeom>
          <a:solidFill>
            <a:srgbClr val="FF0000"/>
          </a:solidFill>
          <a:ln w="9525">
            <a:solidFill>
              <a:schemeClr val="tx1"/>
            </a:solidFill>
            <a:miter lim="800000"/>
            <a:headEnd/>
            <a:tailEnd/>
          </a:ln>
          <a:effectLst>
            <a:prstShdw prst="shdw17" dist="17961" dir="13500000">
              <a:srgbClr val="000000"/>
            </a:prstShdw>
          </a:effectLst>
        </p:spPr>
        <p:txBody>
          <a:bodyPr wrap="none" anchor="ct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buNone/>
            </a:pPr>
            <a:endParaRPr lang="zh-CN" altLang="en-US" sz="1800" b="1">
              <a:solidFill>
                <a:srgbClr val="000000"/>
              </a:solidFill>
            </a:endParaRPr>
          </a:p>
        </p:txBody>
      </p:sp>
      <p:sp>
        <p:nvSpPr>
          <p:cNvPr id="19469" name="TextBox 13"/>
          <p:cNvSpPr txBox="1">
            <a:spLocks noChangeArrowheads="1"/>
          </p:cNvSpPr>
          <p:nvPr/>
        </p:nvSpPr>
        <p:spPr bwMode="auto">
          <a:xfrm>
            <a:off x="3821113" y="3165475"/>
            <a:ext cx="6477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buNone/>
            </a:pPr>
            <a:r>
              <a:rPr lang="zh-CN" altLang="en-US" sz="1800" b="1">
                <a:solidFill>
                  <a:srgbClr val="000000"/>
                </a:solidFill>
              </a:rPr>
              <a:t>操作</a:t>
            </a:r>
          </a:p>
        </p:txBody>
      </p:sp>
      <p:sp>
        <p:nvSpPr>
          <p:cNvPr id="19470" name="矩形 1"/>
          <p:cNvSpPr>
            <a:spLocks noChangeArrowheads="1"/>
          </p:cNvSpPr>
          <p:nvPr/>
        </p:nvSpPr>
        <p:spPr bwMode="auto">
          <a:xfrm>
            <a:off x="611190" y="4365625"/>
            <a:ext cx="8137525" cy="156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buClr>
                <a:srgbClr val="000000"/>
              </a:buClr>
              <a:buFont typeface="Wingdings" panose="05000000000000000000" pitchFamily="2" charset="2"/>
              <a:buChar char="v"/>
            </a:pPr>
            <a:r>
              <a:rPr lang="zh-CN" altLang="en-US" sz="2400" b="1">
                <a:solidFill>
                  <a:srgbClr val="000000"/>
                </a:solidFill>
                <a:latin typeface="宋体" panose="02010600030101010101" pitchFamily="2" charset="-122"/>
              </a:rPr>
              <a:t>RAM：随机存储器，可读写，断电后数据消失。如内存。     </a:t>
            </a:r>
          </a:p>
          <a:p>
            <a:pPr fontAlgn="base">
              <a:spcBef>
                <a:spcPct val="0"/>
              </a:spcBef>
              <a:spcAft>
                <a:spcPct val="0"/>
              </a:spcAft>
              <a:buClr>
                <a:srgbClr val="000000"/>
              </a:buClr>
              <a:buFont typeface="Wingdings" panose="05000000000000000000" pitchFamily="2" charset="2"/>
              <a:buChar char="v"/>
            </a:pPr>
            <a:r>
              <a:rPr lang="zh-CN" altLang="en-US" sz="2400" b="1">
                <a:solidFill>
                  <a:srgbClr val="000000"/>
                </a:solidFill>
                <a:latin typeface="宋体" panose="02010600030101010101" pitchFamily="2" charset="-122"/>
              </a:rPr>
              <a:t>ROM：只读存储器，断电后数据不会消失。</a:t>
            </a:r>
            <a:endParaRPr lang="en-US" altLang="zh-CN" sz="2400" b="1">
              <a:solidFill>
                <a:srgbClr val="000000"/>
              </a:solidFill>
              <a:latin typeface="宋体" panose="02010600030101010101" pitchFamily="2" charset="-122"/>
            </a:endParaRPr>
          </a:p>
          <a:p>
            <a:pPr fontAlgn="base">
              <a:spcBef>
                <a:spcPct val="0"/>
              </a:spcBef>
              <a:spcAft>
                <a:spcPct val="0"/>
              </a:spcAft>
              <a:buClr>
                <a:srgbClr val="000000"/>
              </a:buClr>
              <a:buFont typeface="Wingdings" panose="05000000000000000000" pitchFamily="2" charset="2"/>
              <a:buChar char="v"/>
            </a:pPr>
            <a:r>
              <a:rPr lang="en-US" altLang="zh-CN" sz="2400" b="1">
                <a:solidFill>
                  <a:srgbClr val="000000"/>
                </a:solidFill>
                <a:latin typeface="宋体" panose="02010600030101010101" pitchFamily="2" charset="-122"/>
              </a:rPr>
              <a:t>BIOS</a:t>
            </a:r>
            <a:r>
              <a:rPr lang="zh-CN" altLang="en-US" sz="2400" b="1">
                <a:solidFill>
                  <a:srgbClr val="000000"/>
                </a:solidFill>
                <a:latin typeface="宋体" panose="02010600030101010101" pitchFamily="2" charset="-122"/>
              </a:rPr>
              <a:t>：</a:t>
            </a:r>
            <a:r>
              <a:rPr lang="zh-CN" altLang="en-US" sz="2400" b="1">
                <a:solidFill>
                  <a:srgbClr val="000000"/>
                </a:solidFill>
                <a:latin typeface="宋体" panose="02010600030101010101" pitchFamily="2" charset="-122"/>
                <a:cs typeface="Times New Roman" panose="02020603050405020304" pitchFamily="18" charset="0"/>
              </a:rPr>
              <a:t>被固化在</a:t>
            </a:r>
            <a:r>
              <a:rPr lang="en-US" altLang="zh-CN" sz="2400" b="1">
                <a:solidFill>
                  <a:srgbClr val="000000"/>
                </a:solidFill>
                <a:latin typeface="宋体" panose="02010600030101010101" pitchFamily="2" charset="-122"/>
                <a:cs typeface="Times New Roman" panose="02020603050405020304" pitchFamily="18" charset="0"/>
              </a:rPr>
              <a:t>ROM</a:t>
            </a:r>
            <a:r>
              <a:rPr lang="zh-CN" altLang="en-US" sz="2400" b="1">
                <a:solidFill>
                  <a:srgbClr val="000000"/>
                </a:solidFill>
                <a:latin typeface="宋体" panose="02010600030101010101" pitchFamily="2" charset="-122"/>
                <a:cs typeface="Times New Roman" panose="02020603050405020304" pitchFamily="18" charset="0"/>
              </a:rPr>
              <a:t>芯片上的一组程序</a:t>
            </a:r>
            <a:r>
              <a:rPr lang="zh-CN" altLang="en-US" sz="2400" b="1">
                <a:solidFill>
                  <a:srgbClr val="000000"/>
                </a:solidFill>
                <a:latin typeface="宋体" panose="02010600030101010101" pitchFamily="2" charset="-122"/>
              </a:rPr>
              <a:t>。</a:t>
            </a:r>
            <a:endParaRPr lang="en-US" altLang="zh-CN" sz="2400" b="1">
              <a:solidFill>
                <a:srgbClr val="000000"/>
              </a:solidFill>
              <a:latin typeface="宋体" panose="02010600030101010101" pitchFamily="2" charset="-122"/>
            </a:endParaRPr>
          </a:p>
          <a:p>
            <a:pPr fontAlgn="base">
              <a:spcBef>
                <a:spcPct val="0"/>
              </a:spcBef>
              <a:spcAft>
                <a:spcPct val="0"/>
              </a:spcAft>
              <a:buClr>
                <a:srgbClr val="000000"/>
              </a:buClr>
              <a:buFont typeface="Wingdings" panose="05000000000000000000" pitchFamily="2" charset="2"/>
              <a:buChar char="v"/>
            </a:pPr>
            <a:r>
              <a:rPr lang="en-US" altLang="zh-CN" sz="2400" b="1">
                <a:solidFill>
                  <a:srgbClr val="000000"/>
                </a:solidFill>
                <a:latin typeface="宋体" panose="02010600030101010101" pitchFamily="2" charset="-122"/>
              </a:rPr>
              <a:t>CMOS</a:t>
            </a:r>
            <a:r>
              <a:rPr lang="zh-CN" altLang="en-US" sz="2400" b="1">
                <a:solidFill>
                  <a:srgbClr val="000000"/>
                </a:solidFill>
                <a:latin typeface="宋体" panose="02010600030101010101" pitchFamily="2" charset="-122"/>
              </a:rPr>
              <a:t>：是一块</a:t>
            </a:r>
            <a:r>
              <a:rPr lang="en-US" altLang="zh-CN" sz="2400" b="1">
                <a:solidFill>
                  <a:srgbClr val="000000"/>
                </a:solidFill>
                <a:latin typeface="宋体" panose="02010600030101010101" pitchFamily="2" charset="-122"/>
              </a:rPr>
              <a:t>RAM</a:t>
            </a:r>
            <a:r>
              <a:rPr lang="zh-CN" altLang="en-US" sz="2400" b="1">
                <a:solidFill>
                  <a:srgbClr val="000000"/>
                </a:solidFill>
                <a:latin typeface="宋体" panose="02010600030101010101" pitchFamily="2" charset="-122"/>
              </a:rPr>
              <a:t>，存储关于系统配置的具体参数。</a:t>
            </a:r>
          </a:p>
        </p:txBody>
      </p:sp>
      <p:sp>
        <p:nvSpPr>
          <p:cNvPr id="19471" name="圆角矩形3 1794"/>
          <p:cNvSpPr>
            <a:spLocks noChangeArrowheads="1"/>
          </p:cNvSpPr>
          <p:nvPr/>
        </p:nvSpPr>
        <p:spPr bwMode="auto">
          <a:xfrm>
            <a:off x="5148265" y="3357565"/>
            <a:ext cx="936625" cy="433387"/>
          </a:xfrm>
          <a:prstGeom prst="roundRect">
            <a:avLst>
              <a:gd name="adj" fmla="val 16667"/>
            </a:avLst>
          </a:prstGeom>
          <a:noFill/>
          <a:ln w="28575">
            <a:solidFill>
              <a:srgbClr val="FFB735"/>
            </a:solidFill>
            <a:bevel/>
            <a:headEnd/>
            <a:tailEnd/>
          </a:ln>
          <a:effectLst/>
          <a:extLst>
            <a:ext uri="{909E8E84-426E-40DD-AFC4-6F175D3DCCD1}">
              <a14:hiddenFill xmlns:a14="http://schemas.microsoft.com/office/drawing/2010/main">
                <a:solidFill>
                  <a:srgbClr val="412900"/>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170" tIns="46990" rIns="90170" bIns="46990" anchor="ct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buNone/>
            </a:pPr>
            <a:endParaRPr lang="zh-CN" altLang="zh-CN" sz="1800" b="1">
              <a:solidFill>
                <a:srgbClr val="000000"/>
              </a:solidFill>
            </a:endParaRPr>
          </a:p>
        </p:txBody>
      </p:sp>
    </p:spTree>
    <p:extLst>
      <p:ext uri="{BB962C8B-B14F-4D97-AF65-F5344CB8AC3E}">
        <p14:creationId xmlns:p14="http://schemas.microsoft.com/office/powerpoint/2010/main" val="2375203625"/>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txBox="1">
            <a:spLocks noChangeArrowheads="1"/>
          </p:cNvSpPr>
          <p:nvPr/>
        </p:nvSpPr>
        <p:spPr bwMode="auto">
          <a:xfrm>
            <a:off x="685800" y="1341440"/>
            <a:ext cx="8153400" cy="4598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lstStyle>
            <a:lvl1pPr marL="342900" indent="-342900">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322388" indent="49213">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eaLnBrk="0" fontAlgn="base" hangingPunct="0">
              <a:lnSpc>
                <a:spcPct val="90000"/>
              </a:lnSpc>
              <a:spcAft>
                <a:spcPct val="0"/>
              </a:spcAft>
              <a:buNone/>
            </a:pPr>
            <a:r>
              <a:rPr lang="en-US" altLang="zh-CN" sz="2400" b="1">
                <a:solidFill>
                  <a:srgbClr val="000000"/>
                </a:solidFill>
                <a:latin typeface="宋体" panose="02010600030101010101" pitchFamily="2" charset="-122"/>
                <a:cs typeface="Times New Roman" panose="02020603050405020304" pitchFamily="18" charset="0"/>
              </a:rPr>
              <a:t>BIOS(Basic Input/output system)</a:t>
            </a:r>
            <a:r>
              <a:rPr lang="zh-CN" altLang="en-US" sz="2400" b="1">
                <a:solidFill>
                  <a:srgbClr val="000000"/>
                </a:solidFill>
                <a:latin typeface="宋体" panose="02010600030101010101" pitchFamily="2" charset="-122"/>
                <a:cs typeface="Times New Roman" panose="02020603050405020304" pitchFamily="18" charset="0"/>
              </a:rPr>
              <a:t>，即基本输入</a:t>
            </a:r>
            <a:r>
              <a:rPr lang="en-US" altLang="zh-CN" sz="2400" b="1">
                <a:solidFill>
                  <a:srgbClr val="000000"/>
                </a:solidFill>
                <a:latin typeface="宋体" panose="02010600030101010101" pitchFamily="2" charset="-122"/>
                <a:cs typeface="Times New Roman" panose="02020603050405020304" pitchFamily="18" charset="0"/>
              </a:rPr>
              <a:t>/</a:t>
            </a:r>
            <a:r>
              <a:rPr lang="zh-CN" altLang="en-US" sz="2400" b="1">
                <a:solidFill>
                  <a:srgbClr val="000000"/>
                </a:solidFill>
                <a:latin typeface="宋体" panose="02010600030101010101" pitchFamily="2" charset="-122"/>
                <a:cs typeface="Times New Roman" panose="02020603050405020304" pitchFamily="18" charset="0"/>
              </a:rPr>
              <a:t>输出系统</a:t>
            </a:r>
            <a:endParaRPr lang="en-US" altLang="zh-CN" sz="2400" b="1">
              <a:solidFill>
                <a:srgbClr val="000000"/>
              </a:solidFill>
              <a:latin typeface="宋体" panose="02010600030101010101" pitchFamily="2" charset="-122"/>
              <a:cs typeface="Times New Roman" panose="02020603050405020304" pitchFamily="18" charset="0"/>
            </a:endParaRPr>
          </a:p>
          <a:p>
            <a:pPr eaLnBrk="0" fontAlgn="base" hangingPunct="0">
              <a:lnSpc>
                <a:spcPct val="90000"/>
              </a:lnSpc>
              <a:spcAft>
                <a:spcPct val="0"/>
              </a:spcAft>
              <a:buNone/>
            </a:pPr>
            <a:r>
              <a:rPr lang="zh-CN" altLang="en-US" sz="2400" b="1">
                <a:solidFill>
                  <a:srgbClr val="000000"/>
                </a:solidFill>
                <a:latin typeface="宋体" panose="02010600030101010101" pitchFamily="2" charset="-122"/>
                <a:cs typeface="Times New Roman" panose="02020603050405020304" pitchFamily="18" charset="0"/>
              </a:rPr>
              <a:t>  是被固化在计算机</a:t>
            </a:r>
            <a:r>
              <a:rPr lang="en-US" altLang="zh-CN" sz="2400" b="1">
                <a:solidFill>
                  <a:srgbClr val="000000"/>
                </a:solidFill>
                <a:latin typeface="宋体" panose="02010600030101010101" pitchFamily="2" charset="-122"/>
                <a:cs typeface="Times New Roman" panose="02020603050405020304" pitchFamily="18" charset="0"/>
              </a:rPr>
              <a:t>ROM</a:t>
            </a:r>
            <a:r>
              <a:rPr lang="zh-CN" altLang="en-US" sz="2400" b="1">
                <a:solidFill>
                  <a:srgbClr val="000000"/>
                </a:solidFill>
                <a:latin typeface="宋体" panose="02010600030101010101" pitchFamily="2" charset="-122"/>
                <a:cs typeface="Times New Roman" panose="02020603050405020304" pitchFamily="18" charset="0"/>
              </a:rPr>
              <a:t>芯片上的一组程序，</a:t>
            </a:r>
            <a:r>
              <a:rPr lang="zh-CN" altLang="en-US" sz="2400" b="1">
                <a:solidFill>
                  <a:srgbClr val="000000"/>
                </a:solidFill>
              </a:rPr>
              <a:t>直接与硬件打交道，为操作系统提供了控制硬件设备的基本功能。</a:t>
            </a:r>
            <a:endParaRPr lang="en-US" altLang="zh-CN" sz="2400" b="1">
              <a:solidFill>
                <a:srgbClr val="000000"/>
              </a:solidFill>
              <a:latin typeface="宋体" panose="02010600030101010101" pitchFamily="2" charset="-122"/>
              <a:cs typeface="Times New Roman" panose="02020603050405020304" pitchFamily="18" charset="0"/>
            </a:endParaRPr>
          </a:p>
          <a:p>
            <a:pPr eaLnBrk="0" fontAlgn="base" hangingPunct="0">
              <a:spcAft>
                <a:spcPct val="0"/>
              </a:spcAft>
              <a:buNone/>
            </a:pPr>
            <a:r>
              <a:rPr lang="en-US" altLang="zh-CN" sz="2400" b="1">
                <a:solidFill>
                  <a:srgbClr val="000000"/>
                </a:solidFill>
                <a:latin typeface="宋体" panose="02010600030101010101" pitchFamily="2" charset="-122"/>
                <a:cs typeface="Times New Roman" panose="02020603050405020304" pitchFamily="18" charset="0"/>
              </a:rPr>
              <a:t>BIOS</a:t>
            </a:r>
            <a:r>
              <a:rPr lang="zh-CN" altLang="en-US" sz="2400" b="1">
                <a:solidFill>
                  <a:srgbClr val="000000"/>
                </a:solidFill>
                <a:latin typeface="宋体" panose="02010600030101010101" pitchFamily="2" charset="-122"/>
                <a:cs typeface="Times New Roman" panose="02020603050405020304" pitchFamily="18" charset="0"/>
              </a:rPr>
              <a:t>组成</a:t>
            </a:r>
            <a:r>
              <a:rPr lang="en-US" altLang="zh-CN" sz="2400" b="1">
                <a:solidFill>
                  <a:srgbClr val="000000"/>
                </a:solidFill>
                <a:latin typeface="宋体" panose="02010600030101010101" pitchFamily="2" charset="-122"/>
                <a:cs typeface="Times New Roman" panose="02020603050405020304" pitchFamily="18" charset="0"/>
              </a:rPr>
              <a:t>:</a:t>
            </a:r>
            <a:endParaRPr lang="en-US" altLang="zh-CN" sz="2400" b="1">
              <a:solidFill>
                <a:srgbClr val="000000"/>
              </a:solidFill>
            </a:endParaRPr>
          </a:p>
          <a:p>
            <a:pPr eaLnBrk="0" fontAlgn="base" hangingPunct="0">
              <a:spcAft>
                <a:spcPct val="0"/>
              </a:spcAft>
              <a:buNone/>
            </a:pPr>
            <a:r>
              <a:rPr lang="zh-CN" altLang="en-US" sz="2400" b="1">
                <a:solidFill>
                  <a:srgbClr val="000000"/>
                </a:solidFill>
              </a:rPr>
              <a:t>●</a:t>
            </a:r>
            <a:r>
              <a:rPr lang="zh-CN" altLang="en-US" sz="2200" b="1">
                <a:solidFill>
                  <a:srgbClr val="FF0000"/>
                </a:solidFill>
                <a:latin typeface="宋体" panose="02010600030101010101" pitchFamily="2" charset="-122"/>
              </a:rPr>
              <a:t>系统信息</a:t>
            </a:r>
            <a:r>
              <a:rPr lang="zh-CN" altLang="en-US" sz="2200" b="1">
                <a:solidFill>
                  <a:srgbClr val="FF0000"/>
                </a:solidFill>
              </a:rPr>
              <a:t>设置程序</a:t>
            </a:r>
            <a:r>
              <a:rPr lang="zh-CN" altLang="en-US" sz="2200" b="1">
                <a:solidFill>
                  <a:srgbClr val="000000"/>
                </a:solidFill>
              </a:rPr>
              <a:t>：引导过程中，用特殊热键启动，进行设置后，存入</a:t>
            </a:r>
            <a:r>
              <a:rPr lang="en-US" altLang="zh-CN" sz="2200" b="1">
                <a:solidFill>
                  <a:srgbClr val="000000"/>
                </a:solidFill>
              </a:rPr>
              <a:t>CMOS RAM</a:t>
            </a:r>
            <a:r>
              <a:rPr lang="zh-CN" altLang="en-US" sz="2200" b="1">
                <a:solidFill>
                  <a:srgbClr val="000000"/>
                </a:solidFill>
              </a:rPr>
              <a:t>中； </a:t>
            </a:r>
            <a:endParaRPr lang="en-US" altLang="zh-CN" sz="2200" b="1">
              <a:solidFill>
                <a:srgbClr val="000000"/>
              </a:solidFill>
            </a:endParaRPr>
          </a:p>
          <a:p>
            <a:pPr eaLnBrk="0" fontAlgn="base" hangingPunct="0">
              <a:spcAft>
                <a:spcPct val="0"/>
              </a:spcAft>
              <a:buNone/>
            </a:pPr>
            <a:r>
              <a:rPr lang="zh-CN" altLang="en-US" sz="2200" b="1">
                <a:solidFill>
                  <a:srgbClr val="000000"/>
                </a:solidFill>
              </a:rPr>
              <a:t>●</a:t>
            </a:r>
            <a:r>
              <a:rPr lang="zh-CN" altLang="en-US" sz="2200" b="1">
                <a:solidFill>
                  <a:srgbClr val="FF0000"/>
                </a:solidFill>
                <a:latin typeface="宋体" panose="02010600030101010101" pitchFamily="2" charset="-122"/>
              </a:rPr>
              <a:t>开机上电自检程序</a:t>
            </a:r>
            <a:r>
              <a:rPr lang="zh-CN" altLang="en-US" sz="2200" b="1">
                <a:solidFill>
                  <a:srgbClr val="000000"/>
                </a:solidFill>
              </a:rPr>
              <a:t>：通过读取</a:t>
            </a:r>
            <a:r>
              <a:rPr lang="en-US" altLang="zh-CN" sz="2200" b="1">
                <a:solidFill>
                  <a:srgbClr val="000000"/>
                </a:solidFill>
              </a:rPr>
              <a:t>CMOS RAM</a:t>
            </a:r>
            <a:r>
              <a:rPr lang="zh-CN" altLang="en-US" sz="2200" b="1">
                <a:solidFill>
                  <a:srgbClr val="000000"/>
                </a:solidFill>
              </a:rPr>
              <a:t>中的内容识别硬件配置，并对其进行自检和初始化； </a:t>
            </a:r>
          </a:p>
          <a:p>
            <a:pPr eaLnBrk="0" fontAlgn="base" hangingPunct="0">
              <a:spcAft>
                <a:spcPct val="0"/>
              </a:spcAft>
              <a:buNone/>
            </a:pPr>
            <a:r>
              <a:rPr lang="zh-CN" altLang="en-US" sz="2200" b="1">
                <a:solidFill>
                  <a:srgbClr val="000000"/>
                </a:solidFill>
              </a:rPr>
              <a:t>● </a:t>
            </a:r>
            <a:r>
              <a:rPr lang="zh-CN" altLang="en-US" sz="2200" b="1">
                <a:solidFill>
                  <a:srgbClr val="FF0000"/>
                </a:solidFill>
              </a:rPr>
              <a:t>系统自举装载程序</a:t>
            </a:r>
            <a:r>
              <a:rPr lang="zh-CN" altLang="en-US" sz="2200" b="1">
                <a:solidFill>
                  <a:srgbClr val="000000"/>
                </a:solidFill>
              </a:rPr>
              <a:t>：在自检成功后将磁盘相对</a:t>
            </a:r>
            <a:r>
              <a:rPr lang="en-US" altLang="zh-CN" sz="2200" b="1">
                <a:solidFill>
                  <a:srgbClr val="000000"/>
                </a:solidFill>
              </a:rPr>
              <a:t>0</a:t>
            </a:r>
            <a:r>
              <a:rPr lang="zh-CN" altLang="en-US" sz="2200" b="1">
                <a:solidFill>
                  <a:srgbClr val="000000"/>
                </a:solidFill>
              </a:rPr>
              <a:t>道</a:t>
            </a:r>
            <a:r>
              <a:rPr lang="en-US" altLang="zh-CN" sz="2200" b="1">
                <a:solidFill>
                  <a:srgbClr val="000000"/>
                </a:solidFill>
              </a:rPr>
              <a:t>0</a:t>
            </a:r>
            <a:r>
              <a:rPr lang="zh-CN" altLang="en-US" sz="2200" b="1">
                <a:solidFill>
                  <a:srgbClr val="000000"/>
                </a:solidFill>
              </a:rPr>
              <a:t>扇区上的引导程序装入内存，让其运行以装入操作系统； </a:t>
            </a:r>
          </a:p>
          <a:p>
            <a:pPr eaLnBrk="0" fontAlgn="base" hangingPunct="0">
              <a:spcAft>
                <a:spcPct val="0"/>
              </a:spcAft>
              <a:buNone/>
            </a:pPr>
            <a:r>
              <a:rPr lang="zh-CN" altLang="en-US" sz="2200" b="1">
                <a:solidFill>
                  <a:srgbClr val="000000"/>
                </a:solidFill>
              </a:rPr>
              <a:t>●</a:t>
            </a:r>
            <a:r>
              <a:rPr lang="zh-CN" altLang="en-US" sz="2200" b="1">
                <a:solidFill>
                  <a:srgbClr val="FF0000"/>
                </a:solidFill>
                <a:latin typeface="宋体" panose="02010600030101010101" pitchFamily="2" charset="-122"/>
              </a:rPr>
              <a:t>基本输入输出程序</a:t>
            </a:r>
            <a:r>
              <a:rPr lang="zh-CN" altLang="en-US" sz="2200" b="1">
                <a:solidFill>
                  <a:srgbClr val="000000"/>
                </a:solidFill>
                <a:latin typeface="宋体" panose="02010600030101010101" pitchFamily="2" charset="-122"/>
              </a:rPr>
              <a:t>：</a:t>
            </a:r>
            <a:r>
              <a:rPr lang="zh-CN" altLang="en-US" sz="2200" b="1">
                <a:solidFill>
                  <a:srgbClr val="000000"/>
                </a:solidFill>
              </a:rPr>
              <a:t>主要</a:t>
            </a:r>
            <a:r>
              <a:rPr lang="en-US" altLang="zh-CN" sz="2200" b="1">
                <a:solidFill>
                  <a:srgbClr val="000000"/>
                </a:solidFill>
              </a:rPr>
              <a:t>I/O</a:t>
            </a:r>
            <a:r>
              <a:rPr lang="zh-CN" altLang="en-US" sz="2200" b="1">
                <a:solidFill>
                  <a:srgbClr val="000000"/>
                </a:solidFill>
              </a:rPr>
              <a:t>设备的驱动程序和中断服务。</a:t>
            </a:r>
            <a:r>
              <a:rPr lang="en-US" altLang="zh-CN" sz="2200" b="1">
                <a:solidFill>
                  <a:srgbClr val="000000"/>
                </a:solidFill>
              </a:rPr>
              <a:t>BIOS</a:t>
            </a:r>
            <a:r>
              <a:rPr lang="zh-CN" altLang="en-US" sz="2200" b="1">
                <a:solidFill>
                  <a:srgbClr val="000000"/>
                </a:solidFill>
              </a:rPr>
              <a:t>直接和系统硬件资源打交道，因此总是针对某一类型的硬件系统，而各种硬件系统又各有不同，所以存在各种不同种类的</a:t>
            </a:r>
            <a:r>
              <a:rPr lang="en-US" altLang="zh-CN" sz="2200" b="1">
                <a:solidFill>
                  <a:srgbClr val="000000"/>
                </a:solidFill>
              </a:rPr>
              <a:t>BIOS</a:t>
            </a:r>
            <a:r>
              <a:rPr lang="zh-CN" altLang="en-US" sz="2200" b="1">
                <a:solidFill>
                  <a:srgbClr val="000000"/>
                </a:solidFill>
              </a:rPr>
              <a:t>。</a:t>
            </a:r>
          </a:p>
          <a:p>
            <a:pPr eaLnBrk="0" fontAlgn="base" hangingPunct="0">
              <a:lnSpc>
                <a:spcPct val="90000"/>
              </a:lnSpc>
              <a:spcAft>
                <a:spcPct val="0"/>
              </a:spcAft>
              <a:buNone/>
            </a:pPr>
            <a:endParaRPr lang="zh-CN" altLang="en-US" sz="2400" b="1">
              <a:solidFill>
                <a:srgbClr val="000000"/>
              </a:solidFill>
              <a:latin typeface="宋体" panose="02010600030101010101" pitchFamily="2" charset="-122"/>
              <a:cs typeface="Times New Roman" panose="02020603050405020304" pitchFamily="18" charset="0"/>
            </a:endParaRPr>
          </a:p>
          <a:p>
            <a:pPr eaLnBrk="0" fontAlgn="base" hangingPunct="0">
              <a:lnSpc>
                <a:spcPct val="90000"/>
              </a:lnSpc>
              <a:spcAft>
                <a:spcPct val="0"/>
              </a:spcAft>
              <a:buNone/>
            </a:pPr>
            <a:endParaRPr lang="zh-CN" altLang="en-US" sz="2400" b="1">
              <a:solidFill>
                <a:srgbClr val="000000"/>
              </a:solidFill>
              <a:latin typeface="宋体" panose="02010600030101010101" pitchFamily="2" charset="-122"/>
              <a:cs typeface="Times New Roman" panose="02020603050405020304" pitchFamily="18" charset="0"/>
            </a:endParaRPr>
          </a:p>
          <a:p>
            <a:pPr eaLnBrk="0" fontAlgn="base" hangingPunct="0">
              <a:lnSpc>
                <a:spcPct val="90000"/>
              </a:lnSpc>
              <a:spcAft>
                <a:spcPct val="0"/>
              </a:spcAft>
              <a:buNone/>
            </a:pPr>
            <a:r>
              <a:rPr lang="zh-CN" altLang="en-US" sz="2400" b="1">
                <a:solidFill>
                  <a:srgbClr val="000000"/>
                </a:solidFill>
                <a:latin typeface="宋体" panose="02010600030101010101" pitchFamily="2" charset="-122"/>
                <a:cs typeface="Times New Roman" panose="02020603050405020304" pitchFamily="18" charset="0"/>
              </a:rPr>
              <a:t>       </a:t>
            </a:r>
          </a:p>
        </p:txBody>
      </p:sp>
    </p:spTree>
    <p:extLst>
      <p:ext uri="{BB962C8B-B14F-4D97-AF65-F5344CB8AC3E}">
        <p14:creationId xmlns:p14="http://schemas.microsoft.com/office/powerpoint/2010/main" val="936454995"/>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3"/>
          <p:cNvSpPr txBox="1">
            <a:spLocks noChangeArrowheads="1"/>
          </p:cNvSpPr>
          <p:nvPr/>
        </p:nvSpPr>
        <p:spPr bwMode="auto">
          <a:xfrm>
            <a:off x="685800" y="1319215"/>
            <a:ext cx="7772400" cy="4611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eaLnBrk="0" fontAlgn="base" hangingPunct="0">
              <a:lnSpc>
                <a:spcPct val="90000"/>
              </a:lnSpc>
              <a:spcAft>
                <a:spcPct val="0"/>
              </a:spcAft>
            </a:pPr>
            <a:r>
              <a:rPr lang="en-US" altLang="zh-CN" sz="2400" b="1">
                <a:solidFill>
                  <a:srgbClr val="000000"/>
                </a:solidFill>
                <a:latin typeface="宋体" panose="02010600030101010101" pitchFamily="2" charset="-122"/>
              </a:rPr>
              <a:t>CMOS</a:t>
            </a:r>
            <a:r>
              <a:rPr lang="zh-CN" altLang="en-US" sz="2400" b="1">
                <a:solidFill>
                  <a:srgbClr val="000000"/>
                </a:solidFill>
                <a:latin typeface="宋体" panose="02010600030101010101" pitchFamily="2" charset="-122"/>
              </a:rPr>
              <a:t>是主板上的一块可读写的</a:t>
            </a:r>
            <a:r>
              <a:rPr lang="en-US" altLang="zh-CN" sz="2400" b="1">
                <a:solidFill>
                  <a:srgbClr val="000000"/>
                </a:solidFill>
                <a:latin typeface="宋体" panose="02010600030101010101" pitchFamily="2" charset="-122"/>
              </a:rPr>
              <a:t>RAM </a:t>
            </a:r>
            <a:r>
              <a:rPr lang="zh-CN" altLang="en-US" sz="2400" b="1">
                <a:solidFill>
                  <a:srgbClr val="000000"/>
                </a:solidFill>
                <a:latin typeface="宋体" panose="02010600030101010101" pitchFamily="2" charset="-122"/>
              </a:rPr>
              <a:t>芯片的别名。</a:t>
            </a:r>
          </a:p>
          <a:p>
            <a:pPr lvl="1" eaLnBrk="0" fontAlgn="base" hangingPunct="0">
              <a:lnSpc>
                <a:spcPct val="90000"/>
              </a:lnSpc>
              <a:spcAft>
                <a:spcPct val="0"/>
              </a:spcAft>
            </a:pPr>
            <a:r>
              <a:rPr lang="zh-CN" altLang="en-US" b="1">
                <a:solidFill>
                  <a:srgbClr val="000000"/>
                </a:solidFill>
                <a:latin typeface="宋体" panose="02010600030101010101" pitchFamily="2" charset="-122"/>
              </a:rPr>
              <a:t>里面存放的是关于系统配置的具体参数，这些参数可通过</a:t>
            </a:r>
            <a:r>
              <a:rPr lang="en-US" altLang="zh-CN" b="1">
                <a:solidFill>
                  <a:srgbClr val="000000"/>
                </a:solidFill>
                <a:latin typeface="宋体" panose="02010600030101010101" pitchFamily="2" charset="-122"/>
              </a:rPr>
              <a:t>BIOS</a:t>
            </a:r>
            <a:r>
              <a:rPr lang="zh-CN" altLang="en-US" b="1">
                <a:solidFill>
                  <a:srgbClr val="000000"/>
                </a:solidFill>
                <a:latin typeface="宋体" panose="02010600030101010101" pitchFamily="2" charset="-122"/>
              </a:rPr>
              <a:t>设置程序进行设置。</a:t>
            </a:r>
          </a:p>
          <a:p>
            <a:pPr lvl="1" eaLnBrk="0" fontAlgn="base" hangingPunct="0">
              <a:lnSpc>
                <a:spcPct val="90000"/>
              </a:lnSpc>
              <a:spcAft>
                <a:spcPct val="0"/>
              </a:spcAft>
            </a:pPr>
            <a:r>
              <a:rPr lang="en-US" altLang="zh-CN" b="1">
                <a:solidFill>
                  <a:srgbClr val="000000"/>
                </a:solidFill>
                <a:latin typeface="宋体" panose="02010600030101010101" pitchFamily="2" charset="-122"/>
              </a:rPr>
              <a:t>CMOS RAM </a:t>
            </a:r>
            <a:r>
              <a:rPr lang="zh-CN" altLang="en-US" b="1">
                <a:solidFill>
                  <a:srgbClr val="000000"/>
                </a:solidFill>
                <a:latin typeface="宋体" panose="02010600030101010101" pitchFamily="2" charset="-122"/>
              </a:rPr>
              <a:t>芯片靠专用电池供电，因此关机后，</a:t>
            </a:r>
            <a:r>
              <a:rPr lang="en-US" altLang="zh-CN" b="1">
                <a:solidFill>
                  <a:srgbClr val="000000"/>
                </a:solidFill>
                <a:latin typeface="宋体" panose="02010600030101010101" pitchFamily="2" charset="-122"/>
              </a:rPr>
              <a:t>CMOS</a:t>
            </a:r>
            <a:r>
              <a:rPr lang="zh-CN" altLang="en-US" b="1">
                <a:solidFill>
                  <a:srgbClr val="000000"/>
                </a:solidFill>
                <a:latin typeface="宋体" panose="02010600030101010101" pitchFamily="2" charset="-122"/>
              </a:rPr>
              <a:t>芯片中的信息都不会丢失。</a:t>
            </a:r>
          </a:p>
          <a:p>
            <a:pPr eaLnBrk="0" fontAlgn="base" hangingPunct="0">
              <a:lnSpc>
                <a:spcPct val="90000"/>
              </a:lnSpc>
              <a:spcAft>
                <a:spcPct val="0"/>
              </a:spcAft>
            </a:pPr>
            <a:r>
              <a:rPr lang="en-US" altLang="zh-CN" sz="2400" b="1">
                <a:solidFill>
                  <a:srgbClr val="000000"/>
                </a:solidFill>
                <a:latin typeface="宋体" panose="02010600030101010101" pitchFamily="2" charset="-122"/>
              </a:rPr>
              <a:t>BIOS</a:t>
            </a:r>
            <a:r>
              <a:rPr lang="zh-CN" altLang="en-US" sz="2400" b="1">
                <a:solidFill>
                  <a:srgbClr val="000000"/>
                </a:solidFill>
                <a:latin typeface="宋体" panose="02010600030101010101" pitchFamily="2" charset="-122"/>
              </a:rPr>
              <a:t>与</a:t>
            </a:r>
            <a:r>
              <a:rPr lang="en-US" altLang="zh-CN" sz="2400" b="1">
                <a:solidFill>
                  <a:srgbClr val="000000"/>
                </a:solidFill>
                <a:latin typeface="宋体" panose="02010600030101010101" pitchFamily="2" charset="-122"/>
              </a:rPr>
              <a:t>CMOS</a:t>
            </a:r>
            <a:r>
              <a:rPr lang="zh-CN" altLang="en-US" sz="2400" b="1">
                <a:solidFill>
                  <a:srgbClr val="000000"/>
                </a:solidFill>
                <a:latin typeface="宋体" panose="02010600030101010101" pitchFamily="2" charset="-122"/>
              </a:rPr>
              <a:t>相关但不同，</a:t>
            </a:r>
            <a:r>
              <a:rPr lang="en-US" altLang="zh-CN" sz="2400" b="1">
                <a:solidFill>
                  <a:srgbClr val="000000"/>
                </a:solidFill>
                <a:latin typeface="宋体" panose="02010600030101010101" pitchFamily="2" charset="-122"/>
              </a:rPr>
              <a:t>BIOS</a:t>
            </a:r>
            <a:r>
              <a:rPr lang="zh-CN" altLang="en-US" sz="2400" b="1">
                <a:solidFill>
                  <a:srgbClr val="000000"/>
                </a:solidFill>
                <a:latin typeface="宋体" panose="02010600030101010101" pitchFamily="2" charset="-122"/>
              </a:rPr>
              <a:t>中存储的是系统设置程序，是一段用来完成</a:t>
            </a:r>
            <a:r>
              <a:rPr lang="en-US" altLang="zh-CN" sz="2400" b="1">
                <a:solidFill>
                  <a:srgbClr val="000000"/>
                </a:solidFill>
                <a:latin typeface="宋体" panose="02010600030101010101" pitchFamily="2" charset="-122"/>
              </a:rPr>
              <a:t>CMOS</a:t>
            </a:r>
            <a:r>
              <a:rPr lang="zh-CN" altLang="en-US" sz="2400" b="1">
                <a:solidFill>
                  <a:srgbClr val="000000"/>
                </a:solidFill>
                <a:latin typeface="宋体" panose="02010600030101010101" pitchFamily="2" charset="-122"/>
              </a:rPr>
              <a:t>参数设置的程序代码；</a:t>
            </a:r>
            <a:r>
              <a:rPr lang="en-US" altLang="zh-CN" sz="2400" b="1">
                <a:solidFill>
                  <a:srgbClr val="000000"/>
                </a:solidFill>
                <a:latin typeface="宋体" panose="02010600030101010101" pitchFamily="2" charset="-122"/>
              </a:rPr>
              <a:t>CMOS RAM</a:t>
            </a:r>
            <a:r>
              <a:rPr lang="zh-CN" altLang="en-US" sz="2400" b="1">
                <a:solidFill>
                  <a:srgbClr val="000000"/>
                </a:solidFill>
                <a:latin typeface="宋体" panose="02010600030101010101" pitchFamily="2" charset="-122"/>
              </a:rPr>
              <a:t>中存储的是系统参数，是</a:t>
            </a:r>
            <a:r>
              <a:rPr lang="en-US" altLang="zh-CN" sz="2400" b="1">
                <a:solidFill>
                  <a:srgbClr val="000000"/>
                </a:solidFill>
                <a:latin typeface="宋体" panose="02010600030101010101" pitchFamily="2" charset="-122"/>
              </a:rPr>
              <a:t>BIOS</a:t>
            </a:r>
            <a:r>
              <a:rPr lang="zh-CN" altLang="en-US" sz="2400" b="1">
                <a:solidFill>
                  <a:srgbClr val="000000"/>
                </a:solidFill>
                <a:latin typeface="宋体" panose="02010600030101010101" pitchFamily="2" charset="-122"/>
              </a:rPr>
              <a:t>程序需要的数据。</a:t>
            </a:r>
            <a:r>
              <a:rPr lang="en-US" altLang="zh-CN" sz="2400" b="1">
                <a:solidFill>
                  <a:srgbClr val="000000"/>
                </a:solidFill>
                <a:latin typeface="宋体" panose="02010600030101010101" pitchFamily="2" charset="-122"/>
              </a:rPr>
              <a:t>BIOS</a:t>
            </a:r>
            <a:r>
              <a:rPr lang="zh-CN" altLang="en-US" sz="2400" b="1">
                <a:solidFill>
                  <a:srgbClr val="000000"/>
                </a:solidFill>
                <a:latin typeface="宋体" panose="02010600030101010101" pitchFamily="2" charset="-122"/>
              </a:rPr>
              <a:t>程序存储在</a:t>
            </a:r>
            <a:r>
              <a:rPr lang="en-US" altLang="zh-CN" sz="2400" b="1">
                <a:solidFill>
                  <a:srgbClr val="000000"/>
                </a:solidFill>
                <a:latin typeface="宋体" panose="02010600030101010101" pitchFamily="2" charset="-122"/>
              </a:rPr>
              <a:t>ROM</a:t>
            </a:r>
            <a:r>
              <a:rPr lang="zh-CN" altLang="en-US" sz="2400" b="1">
                <a:solidFill>
                  <a:srgbClr val="000000"/>
                </a:solidFill>
                <a:latin typeface="宋体" panose="02010600030101010101" pitchFamily="2" charset="-122"/>
              </a:rPr>
              <a:t>中，而</a:t>
            </a:r>
            <a:r>
              <a:rPr lang="en-US" altLang="zh-CN" sz="2400" b="1">
                <a:solidFill>
                  <a:srgbClr val="000000"/>
                </a:solidFill>
                <a:latin typeface="宋体" panose="02010600030101010101" pitchFamily="2" charset="-122"/>
              </a:rPr>
              <a:t>CMOS</a:t>
            </a:r>
            <a:r>
              <a:rPr lang="zh-CN" altLang="en-US" sz="2400" b="1">
                <a:solidFill>
                  <a:srgbClr val="000000"/>
                </a:solidFill>
                <a:latin typeface="宋体" panose="02010600030101010101" pitchFamily="2" charset="-122"/>
              </a:rPr>
              <a:t>数据存储在</a:t>
            </a:r>
            <a:r>
              <a:rPr lang="en-US" altLang="zh-CN" sz="2400" b="1">
                <a:solidFill>
                  <a:srgbClr val="000000"/>
                </a:solidFill>
                <a:latin typeface="宋体" panose="02010600030101010101" pitchFamily="2" charset="-122"/>
              </a:rPr>
              <a:t>RAM</a:t>
            </a:r>
            <a:r>
              <a:rPr lang="zh-CN" altLang="en-US" sz="2400" b="1">
                <a:solidFill>
                  <a:srgbClr val="000000"/>
                </a:solidFill>
                <a:latin typeface="宋体" panose="02010600030101010101" pitchFamily="2" charset="-122"/>
              </a:rPr>
              <a:t>中。</a:t>
            </a:r>
          </a:p>
        </p:txBody>
      </p:sp>
      <p:sp>
        <p:nvSpPr>
          <p:cNvPr id="22531" name="矩形 1"/>
          <p:cNvSpPr>
            <a:spLocks noChangeArrowheads="1"/>
          </p:cNvSpPr>
          <p:nvPr/>
        </p:nvSpPr>
        <p:spPr bwMode="auto">
          <a:xfrm>
            <a:off x="1692277" y="5046663"/>
            <a:ext cx="2016125" cy="1295400"/>
          </a:xfrm>
          <a:prstGeom prst="rect">
            <a:avLst/>
          </a:prstGeom>
          <a:solidFill>
            <a:srgbClr val="92D050"/>
          </a:solidFill>
          <a:ln w="9525">
            <a:solidFill>
              <a:schemeClr val="tx1"/>
            </a:solidFill>
            <a:miter lim="800000"/>
            <a:headEnd/>
            <a:tailEnd/>
          </a:ln>
          <a:effectLst>
            <a:prstShdw prst="shdw17" dist="17961" dir="13500000">
              <a:srgbClr val="000000"/>
            </a:prstShdw>
          </a:effectLst>
        </p:spPr>
        <p:txBody>
          <a:bodyPr wrap="none" anchor="ct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buNone/>
            </a:pPr>
            <a:endParaRPr lang="zh-CN" altLang="en-US" sz="1800" b="1">
              <a:solidFill>
                <a:srgbClr val="000000"/>
              </a:solidFill>
            </a:endParaRPr>
          </a:p>
        </p:txBody>
      </p:sp>
      <p:sp>
        <p:nvSpPr>
          <p:cNvPr id="22532" name="TextBox 2"/>
          <p:cNvSpPr txBox="1">
            <a:spLocks noChangeArrowheads="1"/>
          </p:cNvSpPr>
          <p:nvPr/>
        </p:nvSpPr>
        <p:spPr bwMode="auto">
          <a:xfrm>
            <a:off x="1765300" y="5060950"/>
            <a:ext cx="10048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buNone/>
            </a:pPr>
            <a:r>
              <a:rPr lang="en-US" altLang="zh-CN" sz="1800" b="1">
                <a:solidFill>
                  <a:srgbClr val="000000"/>
                </a:solidFill>
              </a:rPr>
              <a:t>ROM</a:t>
            </a:r>
            <a:endParaRPr lang="zh-CN" altLang="en-US" sz="1800" b="1">
              <a:solidFill>
                <a:srgbClr val="000000"/>
              </a:solidFill>
            </a:endParaRPr>
          </a:p>
        </p:txBody>
      </p:sp>
      <p:sp>
        <p:nvSpPr>
          <p:cNvPr id="22533" name="竖卷形 3"/>
          <p:cNvSpPr>
            <a:spLocks noChangeArrowheads="1"/>
          </p:cNvSpPr>
          <p:nvPr/>
        </p:nvSpPr>
        <p:spPr bwMode="auto">
          <a:xfrm>
            <a:off x="2484438" y="5245102"/>
            <a:ext cx="1223962" cy="912813"/>
          </a:xfrm>
          <a:prstGeom prst="verticalScroll">
            <a:avLst>
              <a:gd name="adj" fmla="val 12500"/>
            </a:avLst>
          </a:prstGeom>
          <a:solidFill>
            <a:schemeClr val="bg1"/>
          </a:solidFill>
          <a:ln w="9525">
            <a:solidFill>
              <a:schemeClr val="tx1"/>
            </a:solidFill>
            <a:round/>
            <a:headEnd/>
            <a:tailEnd/>
          </a:ln>
          <a:effectLst>
            <a:prstShdw prst="shdw17" dist="17961" dir="13500000">
              <a:srgbClr val="000000"/>
            </a:prstShdw>
          </a:effectLst>
        </p:spPr>
        <p:txBody>
          <a:bodyPr wrap="none" anchor="ct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buNone/>
            </a:pPr>
            <a:endParaRPr lang="zh-CN" altLang="en-US" sz="1800" b="1">
              <a:solidFill>
                <a:srgbClr val="000000"/>
              </a:solidFill>
            </a:endParaRPr>
          </a:p>
        </p:txBody>
      </p:sp>
      <p:sp>
        <p:nvSpPr>
          <p:cNvPr id="22534" name="TextBox 4"/>
          <p:cNvSpPr txBox="1">
            <a:spLocks noChangeArrowheads="1"/>
          </p:cNvSpPr>
          <p:nvPr/>
        </p:nvSpPr>
        <p:spPr bwMode="auto">
          <a:xfrm>
            <a:off x="2716215" y="5408613"/>
            <a:ext cx="992187"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buNone/>
            </a:pPr>
            <a:r>
              <a:rPr lang="en-US" altLang="zh-CN" sz="1800" b="1">
                <a:solidFill>
                  <a:srgbClr val="000000"/>
                </a:solidFill>
              </a:rPr>
              <a:t>BIOS</a:t>
            </a:r>
          </a:p>
          <a:p>
            <a:pPr fontAlgn="base">
              <a:spcBef>
                <a:spcPct val="0"/>
              </a:spcBef>
              <a:spcAft>
                <a:spcPct val="0"/>
              </a:spcAft>
              <a:buNone/>
            </a:pPr>
            <a:r>
              <a:rPr lang="en-US" altLang="zh-CN" sz="1800" b="1">
                <a:solidFill>
                  <a:srgbClr val="000000"/>
                </a:solidFill>
              </a:rPr>
              <a:t>(</a:t>
            </a:r>
            <a:r>
              <a:rPr lang="zh-CN" altLang="en-US" sz="1800" b="1">
                <a:solidFill>
                  <a:srgbClr val="000000"/>
                </a:solidFill>
              </a:rPr>
              <a:t>程序</a:t>
            </a:r>
            <a:r>
              <a:rPr lang="en-US" altLang="zh-CN" sz="1800" b="1">
                <a:solidFill>
                  <a:srgbClr val="000000"/>
                </a:solidFill>
              </a:rPr>
              <a:t>)</a:t>
            </a:r>
            <a:endParaRPr lang="zh-CN" altLang="en-US" sz="1800" b="1">
              <a:solidFill>
                <a:srgbClr val="000000"/>
              </a:solidFill>
            </a:endParaRPr>
          </a:p>
        </p:txBody>
      </p:sp>
      <p:sp>
        <p:nvSpPr>
          <p:cNvPr id="22535" name="矩形 6"/>
          <p:cNvSpPr>
            <a:spLocks noChangeArrowheads="1"/>
          </p:cNvSpPr>
          <p:nvPr/>
        </p:nvSpPr>
        <p:spPr bwMode="auto">
          <a:xfrm>
            <a:off x="4675190" y="5013325"/>
            <a:ext cx="2016125" cy="1295400"/>
          </a:xfrm>
          <a:prstGeom prst="rect">
            <a:avLst/>
          </a:prstGeom>
          <a:solidFill>
            <a:srgbClr val="99CCFF"/>
          </a:solidFill>
          <a:ln w="9525">
            <a:solidFill>
              <a:schemeClr val="tx1"/>
            </a:solidFill>
            <a:miter lim="800000"/>
            <a:headEnd/>
            <a:tailEnd/>
          </a:ln>
          <a:effectLst>
            <a:prstShdw prst="shdw17" dist="17961" dir="13500000">
              <a:srgbClr val="000000"/>
            </a:prstShdw>
          </a:effectLst>
        </p:spPr>
        <p:txBody>
          <a:bodyPr wrap="none" anchor="ct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buNone/>
            </a:pPr>
            <a:endParaRPr lang="zh-CN" altLang="en-US" sz="1800" b="1">
              <a:solidFill>
                <a:srgbClr val="000000"/>
              </a:solidFill>
            </a:endParaRPr>
          </a:p>
        </p:txBody>
      </p:sp>
      <p:sp>
        <p:nvSpPr>
          <p:cNvPr id="22536" name="TextBox 7"/>
          <p:cNvSpPr txBox="1">
            <a:spLocks noChangeArrowheads="1"/>
          </p:cNvSpPr>
          <p:nvPr/>
        </p:nvSpPr>
        <p:spPr bwMode="auto">
          <a:xfrm>
            <a:off x="4703765" y="5062540"/>
            <a:ext cx="10064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buNone/>
            </a:pPr>
            <a:r>
              <a:rPr lang="en-US" altLang="zh-CN" sz="1800" b="1">
                <a:solidFill>
                  <a:srgbClr val="000000"/>
                </a:solidFill>
              </a:rPr>
              <a:t>RAM</a:t>
            </a:r>
            <a:endParaRPr lang="zh-CN" altLang="en-US" sz="1800" b="1">
              <a:solidFill>
                <a:srgbClr val="000000"/>
              </a:solidFill>
            </a:endParaRPr>
          </a:p>
        </p:txBody>
      </p:sp>
      <p:sp>
        <p:nvSpPr>
          <p:cNvPr id="22537" name="TextBox 10"/>
          <p:cNvSpPr txBox="1">
            <a:spLocks noChangeArrowheads="1"/>
          </p:cNvSpPr>
          <p:nvPr/>
        </p:nvSpPr>
        <p:spPr bwMode="auto">
          <a:xfrm>
            <a:off x="5364165" y="5516563"/>
            <a:ext cx="10064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buNone/>
            </a:pPr>
            <a:r>
              <a:rPr lang="en-US" altLang="zh-CN" sz="1800" b="1">
                <a:solidFill>
                  <a:srgbClr val="000000"/>
                </a:solidFill>
              </a:rPr>
              <a:t>CMOS</a:t>
            </a:r>
            <a:endParaRPr lang="zh-CN" altLang="en-US" sz="1800" b="1">
              <a:solidFill>
                <a:srgbClr val="000000"/>
              </a:solidFill>
            </a:endParaRPr>
          </a:p>
        </p:txBody>
      </p:sp>
      <p:sp>
        <p:nvSpPr>
          <p:cNvPr id="22538" name="燕尾形箭头 9"/>
          <p:cNvSpPr>
            <a:spLocks noChangeArrowheads="1"/>
          </p:cNvSpPr>
          <p:nvPr/>
        </p:nvSpPr>
        <p:spPr bwMode="auto">
          <a:xfrm>
            <a:off x="3492500" y="5661025"/>
            <a:ext cx="1614488" cy="217488"/>
          </a:xfrm>
          <a:prstGeom prst="notchedRightArrow">
            <a:avLst>
              <a:gd name="adj1" fmla="val 50000"/>
              <a:gd name="adj2" fmla="val 50004"/>
            </a:avLst>
          </a:prstGeom>
          <a:solidFill>
            <a:srgbClr val="FF0000"/>
          </a:solidFill>
          <a:ln w="9525">
            <a:solidFill>
              <a:schemeClr val="tx1"/>
            </a:solidFill>
            <a:miter lim="800000"/>
            <a:headEnd/>
            <a:tailEnd/>
          </a:ln>
          <a:effectLst>
            <a:prstShdw prst="shdw17" dist="17961" dir="13500000">
              <a:srgbClr val="000000"/>
            </a:prstShdw>
          </a:effectLst>
        </p:spPr>
        <p:txBody>
          <a:bodyPr wrap="none" anchor="ct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buNone/>
            </a:pPr>
            <a:endParaRPr lang="zh-CN" altLang="en-US" sz="1800" b="1">
              <a:solidFill>
                <a:srgbClr val="000000"/>
              </a:solidFill>
            </a:endParaRPr>
          </a:p>
        </p:txBody>
      </p:sp>
      <p:sp>
        <p:nvSpPr>
          <p:cNvPr id="22539" name="TextBox 11"/>
          <p:cNvSpPr txBox="1">
            <a:spLocks noChangeArrowheads="1"/>
          </p:cNvSpPr>
          <p:nvPr/>
        </p:nvSpPr>
        <p:spPr bwMode="auto">
          <a:xfrm>
            <a:off x="3924300" y="5324475"/>
            <a:ext cx="6477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buNone/>
            </a:pPr>
            <a:r>
              <a:rPr lang="zh-CN" altLang="en-US" sz="1800" b="1">
                <a:solidFill>
                  <a:srgbClr val="000000"/>
                </a:solidFill>
              </a:rPr>
              <a:t>操作</a:t>
            </a:r>
          </a:p>
        </p:txBody>
      </p:sp>
    </p:spTree>
    <p:extLst>
      <p:ext uri="{BB962C8B-B14F-4D97-AF65-F5344CB8AC3E}">
        <p14:creationId xmlns:p14="http://schemas.microsoft.com/office/powerpoint/2010/main" val="883260158"/>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4" name="灯片编号占位符 5"/>
          <p:cNvSpPr txBox="1">
            <a:spLocks noGrp="1" noChangeArrowheads="1"/>
          </p:cNvSpPr>
          <p:nvPr/>
        </p:nvSpPr>
        <p:spPr bwMode="auto">
          <a:xfrm>
            <a:off x="6934200" y="6324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algn="r" fontAlgn="base">
              <a:spcBef>
                <a:spcPct val="50000"/>
              </a:spcBef>
              <a:spcAft>
                <a:spcPct val="0"/>
              </a:spcAft>
              <a:buNone/>
            </a:pPr>
            <a:fld id="{B77102BB-F980-450F-911A-D5D6CA123B30}" type="slidenum">
              <a:rPr lang="zh-CN" altLang="en-US" sz="1400" b="1">
                <a:solidFill>
                  <a:srgbClr val="000000"/>
                </a:solidFill>
              </a:rPr>
              <a:pPr algn="r" fontAlgn="base">
                <a:spcBef>
                  <a:spcPct val="50000"/>
                </a:spcBef>
                <a:spcAft>
                  <a:spcPct val="0"/>
                </a:spcAft>
                <a:buNone/>
              </a:pPr>
              <a:t>17</a:t>
            </a:fld>
            <a:endParaRPr lang="en-US" altLang="zh-CN" sz="1400" b="1">
              <a:solidFill>
                <a:srgbClr val="000000"/>
              </a:solidFill>
            </a:endParaRPr>
          </a:p>
        </p:txBody>
      </p:sp>
      <p:sp>
        <p:nvSpPr>
          <p:cNvPr id="103427" name="Rectangle 4"/>
          <p:cNvSpPr>
            <a:spLocks noGrp="1" noChangeArrowheads="1"/>
          </p:cNvSpPr>
          <p:nvPr>
            <p:ph type="body" idx="4294967295"/>
          </p:nvPr>
        </p:nvSpPr>
        <p:spPr>
          <a:xfrm>
            <a:off x="611188" y="1916113"/>
            <a:ext cx="7848600" cy="2590800"/>
          </a:xfrm>
          <a:noFill/>
        </p:spPr>
        <p:txBody>
          <a:bodyPr vert="horz" wrap="square" lIns="92075" tIns="46038" rIns="92075" bIns="46038" numCol="1" anchor="t" anchorCtr="0" compatLnSpc="1">
            <a:prstTxWarp prst="textNoShape">
              <a:avLst/>
            </a:prstTxWarp>
          </a:bodyPr>
          <a:lstStyle/>
          <a:p>
            <a:pPr lvl="1" eaLnBrk="1" hangingPunct="1">
              <a:lnSpc>
                <a:spcPct val="80000"/>
              </a:lnSpc>
              <a:buFontTx/>
              <a:buNone/>
            </a:pPr>
            <a:r>
              <a:rPr lang="zh-CN" altLang="en-US" b="1" smtClean="0"/>
              <a:t>  磁带、磁盘工作原理：</a:t>
            </a:r>
          </a:p>
          <a:p>
            <a:pPr lvl="1" eaLnBrk="1" hangingPunct="1">
              <a:lnSpc>
                <a:spcPct val="80000"/>
              </a:lnSpc>
              <a:buFontTx/>
              <a:buNone/>
            </a:pPr>
            <a:r>
              <a:rPr lang="zh-CN" altLang="en-US" b="1" smtClean="0"/>
              <a:t>	利用磁头进行</a:t>
            </a:r>
            <a:r>
              <a:rPr lang="zh-CN" altLang="en-US" b="1" u="sng" smtClean="0">
                <a:latin typeface="宋体" panose="02010600030101010101" pitchFamily="2" charset="-122"/>
              </a:rPr>
              <a:t>”</a:t>
            </a:r>
            <a:r>
              <a:rPr lang="zh-CN" altLang="en-US" b="1" u="sng" smtClean="0"/>
              <a:t>电－磁</a:t>
            </a:r>
            <a:r>
              <a:rPr lang="zh-CN" altLang="en-US" b="1" u="sng" smtClean="0">
                <a:latin typeface="宋体" panose="02010600030101010101" pitchFamily="2" charset="-122"/>
              </a:rPr>
              <a:t>”</a:t>
            </a:r>
            <a:r>
              <a:rPr lang="zh-CN" altLang="en-US" b="1" u="sng" smtClean="0"/>
              <a:t>转换</a:t>
            </a:r>
            <a:r>
              <a:rPr lang="zh-CN" altLang="en-US" b="1" smtClean="0"/>
              <a:t>来进行信息的读写。 </a:t>
            </a:r>
          </a:p>
          <a:p>
            <a:pPr lvl="1" eaLnBrk="1" hangingPunct="1">
              <a:lnSpc>
                <a:spcPct val="80000"/>
              </a:lnSpc>
              <a:buFontTx/>
              <a:buNone/>
            </a:pPr>
            <a:r>
              <a:rPr lang="zh-CN" altLang="en-US" b="1" smtClean="0"/>
              <a:t>    写数据时，加正向脉冲电流，电流消失后磁介质会处于</a:t>
            </a:r>
            <a:r>
              <a:rPr lang="zh-CN" altLang="en-US" b="1" smtClean="0">
                <a:solidFill>
                  <a:schemeClr val="accent2"/>
                </a:solidFill>
              </a:rPr>
              <a:t>正剩磁状态</a:t>
            </a:r>
            <a:r>
              <a:rPr lang="zh-CN" altLang="en-US" b="1" smtClean="0"/>
              <a:t>；加负向脉冲电流</a:t>
            </a:r>
            <a:r>
              <a:rPr lang="zh-CN" altLang="en-US" smtClean="0"/>
              <a:t> </a:t>
            </a:r>
            <a:r>
              <a:rPr lang="zh-CN" altLang="en-US" b="1" smtClean="0"/>
              <a:t>，电流消失后磁介质会处于</a:t>
            </a:r>
            <a:r>
              <a:rPr lang="zh-CN" altLang="en-US" b="1" smtClean="0">
                <a:solidFill>
                  <a:schemeClr val="accent2"/>
                </a:solidFill>
              </a:rPr>
              <a:t>负剩磁状态</a:t>
            </a:r>
            <a:r>
              <a:rPr lang="zh-CN" altLang="en-US" b="1" smtClean="0"/>
              <a:t>。这两个稳定的状态可以分别用来表示</a:t>
            </a:r>
            <a:r>
              <a:rPr lang="en-US" altLang="zh-CN" b="1" smtClean="0"/>
              <a:t>0</a:t>
            </a:r>
            <a:r>
              <a:rPr lang="zh-CN" altLang="en-US" b="1" smtClean="0"/>
              <a:t>和</a:t>
            </a:r>
            <a:r>
              <a:rPr lang="en-US" altLang="zh-CN" b="1" smtClean="0"/>
              <a:t>1</a:t>
            </a:r>
            <a:r>
              <a:rPr lang="zh-CN" altLang="en-US" b="1" smtClean="0"/>
              <a:t>。</a:t>
            </a:r>
          </a:p>
          <a:p>
            <a:pPr lvl="1" eaLnBrk="1" hangingPunct="1">
              <a:lnSpc>
                <a:spcPct val="80000"/>
              </a:lnSpc>
              <a:buFontTx/>
              <a:buNone/>
            </a:pPr>
            <a:r>
              <a:rPr lang="zh-CN" altLang="en-US" b="1" smtClean="0"/>
              <a:t>	读取：磁－》电 。</a:t>
            </a:r>
          </a:p>
        </p:txBody>
      </p:sp>
      <p:pic>
        <p:nvPicPr>
          <p:cNvPr id="103428" name="Picture 6" descr="dian2"/>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27088" y="1989138"/>
            <a:ext cx="265112" cy="252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03429" name="Group 21"/>
          <p:cNvGrpSpPr>
            <a:grpSpLocks/>
          </p:cNvGrpSpPr>
          <p:nvPr/>
        </p:nvGrpSpPr>
        <p:grpSpPr bwMode="auto">
          <a:xfrm>
            <a:off x="611188" y="4286250"/>
            <a:ext cx="7848600" cy="2743200"/>
            <a:chOff x="0" y="0"/>
            <a:chExt cx="4944" cy="1728"/>
          </a:xfrm>
        </p:grpSpPr>
        <p:sp>
          <p:nvSpPr>
            <p:cNvPr id="23569" name="Rectangle 7"/>
            <p:cNvSpPr>
              <a:spLocks noChangeArrowheads="1"/>
            </p:cNvSpPr>
            <p:nvPr/>
          </p:nvSpPr>
          <p:spPr bwMode="auto">
            <a:xfrm>
              <a:off x="0" y="0"/>
              <a:ext cx="4944" cy="17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342900" indent="-342900">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lvl="1" fontAlgn="base">
                <a:spcAft>
                  <a:spcPct val="0"/>
                </a:spcAft>
                <a:buClr>
                  <a:srgbClr val="000000"/>
                </a:buClr>
                <a:buNone/>
              </a:pPr>
              <a:r>
                <a:rPr lang="en-US" altLang="zh-CN" sz="2800" b="1">
                  <a:solidFill>
                    <a:srgbClr val="000000"/>
                  </a:solidFill>
                </a:rPr>
                <a:t>  </a:t>
              </a:r>
              <a:r>
                <a:rPr lang="zh-CN" altLang="en-US" b="1">
                  <a:solidFill>
                    <a:srgbClr val="000000"/>
                  </a:solidFill>
                </a:rPr>
                <a:t>光盘工作原理：</a:t>
              </a:r>
            </a:p>
            <a:p>
              <a:pPr lvl="1" fontAlgn="base">
                <a:spcAft>
                  <a:spcPct val="0"/>
                </a:spcAft>
                <a:buClr>
                  <a:srgbClr val="000000"/>
                </a:buClr>
                <a:buNone/>
              </a:pPr>
              <a:r>
                <a:rPr lang="zh-CN" altLang="en-US" b="1">
                  <a:solidFill>
                    <a:srgbClr val="000000"/>
                  </a:solidFill>
                </a:rPr>
                <a:t>	刻盘时使用激光在光盘表面形成一系列的坑（如坑代表</a:t>
              </a:r>
              <a:r>
                <a:rPr lang="en-US" altLang="zh-CN" b="1">
                  <a:solidFill>
                    <a:srgbClr val="000000"/>
                  </a:solidFill>
                </a:rPr>
                <a:t>1</a:t>
              </a:r>
              <a:r>
                <a:rPr lang="zh-CN" altLang="en-US" b="1">
                  <a:solidFill>
                    <a:srgbClr val="000000"/>
                  </a:solidFill>
                </a:rPr>
                <a:t>）。读盘时利用从光滑表面和坑反射回的光线不同来区分</a:t>
              </a:r>
              <a:r>
                <a:rPr lang="en-US" altLang="zh-CN" b="1">
                  <a:solidFill>
                    <a:srgbClr val="000000"/>
                  </a:solidFill>
                </a:rPr>
                <a:t>0</a:t>
              </a:r>
              <a:r>
                <a:rPr lang="zh-CN" altLang="en-US" b="1">
                  <a:solidFill>
                    <a:srgbClr val="000000"/>
                  </a:solidFill>
                </a:rPr>
                <a:t>和</a:t>
              </a:r>
              <a:r>
                <a:rPr lang="en-US" altLang="zh-CN" b="1">
                  <a:solidFill>
                    <a:srgbClr val="000000"/>
                  </a:solidFill>
                </a:rPr>
                <a:t>1</a:t>
              </a:r>
              <a:r>
                <a:rPr lang="zh-CN" altLang="en-US" b="1">
                  <a:solidFill>
                    <a:srgbClr val="000000"/>
                  </a:solidFill>
                </a:rPr>
                <a:t>。</a:t>
              </a:r>
            </a:p>
          </p:txBody>
        </p:sp>
        <p:pic>
          <p:nvPicPr>
            <p:cNvPr id="23570" name="Picture 8" descr="dian2"/>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44" y="96"/>
              <a:ext cx="167" cy="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3558" name="Group 10"/>
          <p:cNvGrpSpPr>
            <a:grpSpLocks/>
          </p:cNvGrpSpPr>
          <p:nvPr/>
        </p:nvGrpSpPr>
        <p:grpSpPr bwMode="auto">
          <a:xfrm>
            <a:off x="539750" y="1125538"/>
            <a:ext cx="2078038" cy="609600"/>
            <a:chOff x="0" y="0"/>
            <a:chExt cx="912" cy="336"/>
          </a:xfrm>
        </p:grpSpPr>
        <p:sp>
          <p:nvSpPr>
            <p:cNvPr id="23567" name="Rectangle 11"/>
            <p:cNvSpPr>
              <a:spLocks noChangeArrowheads="1"/>
            </p:cNvSpPr>
            <p:nvPr/>
          </p:nvSpPr>
          <p:spPr bwMode="auto">
            <a:xfrm>
              <a:off x="0" y="0"/>
              <a:ext cx="912" cy="336"/>
            </a:xfrm>
            <a:prstGeom prst="rect">
              <a:avLst/>
            </a:prstGeom>
            <a:gradFill rotWithShape="0">
              <a:gsLst>
                <a:gs pos="0">
                  <a:srgbClr val="C27C00"/>
                </a:gs>
                <a:gs pos="50000">
                  <a:srgbClr val="412900"/>
                </a:gs>
                <a:gs pos="100000">
                  <a:srgbClr val="C27C00"/>
                </a:gs>
              </a:gsLst>
              <a:lin ang="18900000" scaled="1"/>
            </a:gradFill>
            <a:ln w="28575">
              <a:solidFill>
                <a:srgbClr val="FFB735"/>
              </a:solidFill>
              <a:miter lim="800000"/>
              <a:headEnd/>
              <a:tailEnd/>
            </a:ln>
          </p:spPr>
          <p:txBody>
            <a:bodyPr wrap="none" anchor="ct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buNone/>
              </a:pPr>
              <a:endParaRPr lang="zh-CN" altLang="zh-CN" sz="1800" b="1">
                <a:solidFill>
                  <a:srgbClr val="000000"/>
                </a:solidFill>
              </a:endParaRPr>
            </a:p>
          </p:txBody>
        </p:sp>
        <p:sp>
          <p:nvSpPr>
            <p:cNvPr id="23568" name="Text Box 12"/>
            <p:cNvSpPr txBox="1">
              <a:spLocks noChangeArrowheads="1"/>
            </p:cNvSpPr>
            <p:nvPr/>
          </p:nvSpPr>
          <p:spPr bwMode="auto">
            <a:xfrm>
              <a:off x="48" y="48"/>
              <a:ext cx="768"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algn="ctr" eaLnBrk="0" fontAlgn="base" hangingPunct="0">
                <a:spcBef>
                  <a:spcPct val="50000"/>
                </a:spcBef>
                <a:spcAft>
                  <a:spcPct val="0"/>
                </a:spcAft>
                <a:buNone/>
              </a:pPr>
              <a:r>
                <a:rPr lang="zh-CN" altLang="en-US" b="1">
                  <a:solidFill>
                    <a:srgbClr val="FFFFFF"/>
                  </a:solidFill>
                </a:rPr>
                <a:t>辅存储器</a:t>
              </a:r>
            </a:p>
          </p:txBody>
        </p:sp>
      </p:grpSp>
      <p:grpSp>
        <p:nvGrpSpPr>
          <p:cNvPr id="103435" name="Group 13"/>
          <p:cNvGrpSpPr>
            <a:grpSpLocks/>
          </p:cNvGrpSpPr>
          <p:nvPr/>
        </p:nvGrpSpPr>
        <p:grpSpPr bwMode="auto">
          <a:xfrm>
            <a:off x="5040315" y="404813"/>
            <a:ext cx="4103687" cy="1733550"/>
            <a:chOff x="0" y="0"/>
            <a:chExt cx="2585" cy="1092"/>
          </a:xfrm>
        </p:grpSpPr>
        <p:graphicFrame>
          <p:nvGraphicFramePr>
            <p:cNvPr id="23560" name="Object 14"/>
            <p:cNvGraphicFramePr>
              <a:graphicFrameLocks noChangeAspect="1"/>
            </p:cNvGraphicFramePr>
            <p:nvPr/>
          </p:nvGraphicFramePr>
          <p:xfrm>
            <a:off x="1996" y="181"/>
            <a:ext cx="532" cy="546"/>
          </p:xfrm>
          <a:graphic>
            <a:graphicData uri="http://schemas.openxmlformats.org/presentationml/2006/ole">
              <mc:AlternateContent xmlns:mc="http://schemas.openxmlformats.org/markup-compatibility/2006">
                <mc:Choice xmlns:v="urn:schemas-microsoft-com:vml" Requires="v">
                  <p:oleObj spid="_x0000_s2053" r:id="rId4" imgW="1365120" imgH="1398960" progId="">
                    <p:embed/>
                  </p:oleObj>
                </mc:Choice>
                <mc:Fallback>
                  <p:oleObj r:id="rId4" imgW="1365120" imgH="1398960" progId="">
                    <p:embed/>
                    <p:pic>
                      <p:nvPicPr>
                        <p:cNvPr id="23560" name="Object 1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96" y="181"/>
                          <a:ext cx="532" cy="5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23561" name="Picture 15"/>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0" y="136"/>
              <a:ext cx="862" cy="6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62" name="Text Box 16"/>
            <p:cNvSpPr txBox="1">
              <a:spLocks noChangeArrowheads="1"/>
            </p:cNvSpPr>
            <p:nvPr/>
          </p:nvSpPr>
          <p:spPr bwMode="auto">
            <a:xfrm>
              <a:off x="227" y="861"/>
              <a:ext cx="453" cy="231"/>
            </a:xfrm>
            <a:prstGeom prst="rect">
              <a:avLst/>
            </a:prstGeom>
            <a:noFill/>
            <a:ln>
              <a:noFill/>
            </a:ln>
            <a:effectLst>
              <a:prstShdw prst="shdw17" dist="17961" dir="13500000">
                <a:srgbClr val="999999"/>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fontAlgn="base">
                <a:spcBef>
                  <a:spcPct val="50000"/>
                </a:spcBef>
                <a:spcAft>
                  <a:spcPct val="0"/>
                </a:spcAft>
                <a:buNone/>
              </a:pPr>
              <a:r>
                <a:rPr lang="zh-CN" altLang="en-US" sz="1800" b="1">
                  <a:solidFill>
                    <a:srgbClr val="000000"/>
                  </a:solidFill>
                </a:rPr>
                <a:t>电</a:t>
              </a:r>
            </a:p>
          </p:txBody>
        </p:sp>
        <p:sp>
          <p:nvSpPr>
            <p:cNvPr id="23563" name="Text Box 17"/>
            <p:cNvSpPr txBox="1">
              <a:spLocks noChangeArrowheads="1"/>
            </p:cNvSpPr>
            <p:nvPr/>
          </p:nvSpPr>
          <p:spPr bwMode="auto">
            <a:xfrm>
              <a:off x="2132" y="816"/>
              <a:ext cx="453" cy="231"/>
            </a:xfrm>
            <a:prstGeom prst="rect">
              <a:avLst/>
            </a:prstGeom>
            <a:noFill/>
            <a:ln>
              <a:noFill/>
            </a:ln>
            <a:effectLst>
              <a:prstShdw prst="shdw17" dist="17961" dir="13500000">
                <a:srgbClr val="999999"/>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fontAlgn="base">
                <a:spcBef>
                  <a:spcPct val="50000"/>
                </a:spcBef>
                <a:spcAft>
                  <a:spcPct val="0"/>
                </a:spcAft>
                <a:buNone/>
              </a:pPr>
              <a:r>
                <a:rPr lang="zh-CN" altLang="en-US" sz="1800" b="1">
                  <a:solidFill>
                    <a:srgbClr val="000000"/>
                  </a:solidFill>
                </a:rPr>
                <a:t>磁</a:t>
              </a:r>
            </a:p>
          </p:txBody>
        </p:sp>
        <p:sp>
          <p:nvSpPr>
            <p:cNvPr id="23564" name="AutoShape 18"/>
            <p:cNvSpPr>
              <a:spLocks noChangeArrowheads="1"/>
            </p:cNvSpPr>
            <p:nvPr/>
          </p:nvSpPr>
          <p:spPr bwMode="auto">
            <a:xfrm>
              <a:off x="1402" y="368"/>
              <a:ext cx="360" cy="240"/>
            </a:xfrm>
            <a:prstGeom prst="rightArrow">
              <a:avLst>
                <a:gd name="adj1" fmla="val 50000"/>
                <a:gd name="adj2" fmla="val 37500"/>
              </a:avLst>
            </a:prstGeom>
            <a:gradFill rotWithShape="0">
              <a:gsLst>
                <a:gs pos="0">
                  <a:srgbClr val="00BDF0"/>
                </a:gs>
                <a:gs pos="50000">
                  <a:srgbClr val="00576F"/>
                </a:gs>
                <a:gs pos="100000">
                  <a:srgbClr val="00BDF0"/>
                </a:gs>
              </a:gsLst>
              <a:lin ang="18900000" scaled="1"/>
            </a:gradFill>
            <a:ln w="9525">
              <a:miter lim="800000"/>
              <a:headEnd/>
              <a:tailEnd/>
            </a:ln>
            <a:scene3d>
              <a:camera prst="legacyObliqueTopRight"/>
              <a:lightRig rig="legacyFlat3" dir="b"/>
            </a:scene3d>
            <a:sp3d extrusionH="176200" prstMaterial="legacyMatte">
              <a:bevelT w="13500" h="13500" prst="angle"/>
              <a:bevelB w="13500" h="13500" prst="angle"/>
              <a:extrusionClr>
                <a:srgbClr val="00BDF0"/>
              </a:extrusionClr>
              <a:contourClr>
                <a:srgbClr val="00BDF0"/>
              </a:contourClr>
            </a:sp3d>
          </p:spPr>
          <p:txBody>
            <a:bodyPr wrap="none" lIns="73025" tIns="36512" rIns="73025" bIns="36512" anchor="ctr">
              <a:flatTx/>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buNone/>
              </a:pPr>
              <a:endParaRPr lang="zh-CN" altLang="zh-CN" sz="1800" b="1">
                <a:solidFill>
                  <a:srgbClr val="000000"/>
                </a:solidFill>
              </a:endParaRPr>
            </a:p>
          </p:txBody>
        </p:sp>
        <p:sp>
          <p:nvSpPr>
            <p:cNvPr id="23565" name="AutoShape 19"/>
            <p:cNvSpPr>
              <a:spLocks noChangeArrowheads="1"/>
            </p:cNvSpPr>
            <p:nvPr/>
          </p:nvSpPr>
          <p:spPr bwMode="auto">
            <a:xfrm rot="10800000">
              <a:off x="1088" y="362"/>
              <a:ext cx="360" cy="240"/>
            </a:xfrm>
            <a:prstGeom prst="rightArrow">
              <a:avLst>
                <a:gd name="adj1" fmla="val 50000"/>
                <a:gd name="adj2" fmla="val 37500"/>
              </a:avLst>
            </a:prstGeom>
            <a:gradFill rotWithShape="0">
              <a:gsLst>
                <a:gs pos="0">
                  <a:srgbClr val="00BDF0"/>
                </a:gs>
                <a:gs pos="50000">
                  <a:srgbClr val="00576F"/>
                </a:gs>
                <a:gs pos="100000">
                  <a:srgbClr val="00BDF0"/>
                </a:gs>
              </a:gsLst>
              <a:lin ang="18900000" scaled="1"/>
            </a:gradFill>
            <a:ln w="9525">
              <a:miter lim="800000"/>
              <a:headEnd/>
              <a:tailEnd/>
            </a:ln>
            <a:scene3d>
              <a:camera prst="legacyObliqueTopRight"/>
              <a:lightRig rig="legacyFlat3" dir="b"/>
            </a:scene3d>
            <a:sp3d extrusionH="176200" prstMaterial="legacyMatte">
              <a:bevelT w="13500" h="13500" prst="angle"/>
              <a:bevelB w="13500" h="13500" prst="angle"/>
              <a:extrusionClr>
                <a:srgbClr val="00BDF0"/>
              </a:extrusionClr>
              <a:contourClr>
                <a:srgbClr val="00BDF0"/>
              </a:contourClr>
            </a:sp3d>
          </p:spPr>
          <p:txBody>
            <a:bodyPr wrap="none" lIns="73025" tIns="36512" rIns="73025" bIns="36512" anchor="ctr">
              <a:flatTx/>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buNone/>
              </a:pPr>
              <a:endParaRPr lang="zh-CN" altLang="zh-CN" sz="1800" b="1">
                <a:solidFill>
                  <a:srgbClr val="000000"/>
                </a:solidFill>
              </a:endParaRPr>
            </a:p>
          </p:txBody>
        </p:sp>
        <p:sp>
          <p:nvSpPr>
            <p:cNvPr id="23566" name="Text Box 20"/>
            <p:cNvSpPr txBox="1">
              <a:spLocks noChangeArrowheads="1"/>
            </p:cNvSpPr>
            <p:nvPr/>
          </p:nvSpPr>
          <p:spPr bwMode="auto">
            <a:xfrm>
              <a:off x="1043" y="0"/>
              <a:ext cx="998" cy="231"/>
            </a:xfrm>
            <a:prstGeom prst="rect">
              <a:avLst/>
            </a:prstGeom>
            <a:noFill/>
            <a:ln>
              <a:noFill/>
            </a:ln>
            <a:effectLst>
              <a:prstShdw prst="shdw17" dist="17961" dir="13500000">
                <a:srgbClr val="999999"/>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fontAlgn="base">
                <a:spcBef>
                  <a:spcPct val="50000"/>
                </a:spcBef>
                <a:spcAft>
                  <a:spcPct val="0"/>
                </a:spcAft>
                <a:buNone/>
              </a:pPr>
              <a:r>
                <a:rPr lang="zh-CN" altLang="en-US" sz="1800" b="1">
                  <a:solidFill>
                    <a:srgbClr val="000000"/>
                  </a:solidFill>
                </a:rPr>
                <a:t>电磁转换</a:t>
              </a:r>
            </a:p>
          </p:txBody>
        </p:sp>
      </p:grpSp>
    </p:spTree>
    <p:extLst>
      <p:ext uri="{BB962C8B-B14F-4D97-AF65-F5344CB8AC3E}">
        <p14:creationId xmlns:p14="http://schemas.microsoft.com/office/powerpoint/2010/main" val="203521159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03428"/>
                                        </p:tgtEl>
                                        <p:attrNameLst>
                                          <p:attrName>style.visibility</p:attrName>
                                        </p:attrNameLst>
                                      </p:cBhvr>
                                      <p:to>
                                        <p:strVal val="visible"/>
                                      </p:to>
                                    </p:set>
                                    <p:animEffect transition="in" filter="dissolve">
                                      <p:cBhvr>
                                        <p:cTn id="7" dur="500"/>
                                        <p:tgtEl>
                                          <p:spTgt spid="10342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03427">
                                            <p:txEl>
                                              <p:pRg st="0" end="0"/>
                                            </p:txEl>
                                          </p:spTgt>
                                        </p:tgtEl>
                                        <p:attrNameLst>
                                          <p:attrName>style.visibility</p:attrName>
                                        </p:attrNameLst>
                                      </p:cBhvr>
                                      <p:to>
                                        <p:strVal val="visible"/>
                                      </p:to>
                                    </p:set>
                                    <p:animEffect transition="in" filter="dissolve">
                                      <p:cBhvr>
                                        <p:cTn id="12" dur="500"/>
                                        <p:tgtEl>
                                          <p:spTgt spid="103427">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4" fill="hold" nodeType="clickEffect">
                                  <p:stCondLst>
                                    <p:cond delay="0"/>
                                  </p:stCondLst>
                                  <p:childTnLst>
                                    <p:set>
                                      <p:cBhvr>
                                        <p:cTn id="16" dur="1" fill="hold">
                                          <p:stCondLst>
                                            <p:cond delay="0"/>
                                          </p:stCondLst>
                                        </p:cTn>
                                        <p:tgtEl>
                                          <p:spTgt spid="103435"/>
                                        </p:tgtEl>
                                        <p:attrNameLst>
                                          <p:attrName>style.visibility</p:attrName>
                                        </p:attrNameLst>
                                      </p:cBhvr>
                                      <p:to>
                                        <p:strVal val="visible"/>
                                      </p:to>
                                    </p:set>
                                    <p:animEffect transition="in" filter="slide(fromBottom)">
                                      <p:cBhvr>
                                        <p:cTn id="17" dur="500"/>
                                        <p:tgtEl>
                                          <p:spTgt spid="10343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103427">
                                            <p:txEl>
                                              <p:pRg st="1" end="1"/>
                                            </p:txEl>
                                          </p:spTgt>
                                        </p:tgtEl>
                                        <p:attrNameLst>
                                          <p:attrName>style.visibility</p:attrName>
                                        </p:attrNameLst>
                                      </p:cBhvr>
                                      <p:to>
                                        <p:strVal val="visible"/>
                                      </p:to>
                                    </p:set>
                                    <p:animEffect transition="in" filter="dissolve">
                                      <p:cBhvr>
                                        <p:cTn id="22" dur="500"/>
                                        <p:tgtEl>
                                          <p:spTgt spid="103427">
                                            <p:txEl>
                                              <p:pRg st="1" end="1"/>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nodeType="clickEffect">
                                  <p:stCondLst>
                                    <p:cond delay="0"/>
                                  </p:stCondLst>
                                  <p:childTnLst>
                                    <p:set>
                                      <p:cBhvr>
                                        <p:cTn id="26" dur="1" fill="hold">
                                          <p:stCondLst>
                                            <p:cond delay="0"/>
                                          </p:stCondLst>
                                        </p:cTn>
                                        <p:tgtEl>
                                          <p:spTgt spid="103427">
                                            <p:txEl>
                                              <p:pRg st="2" end="2"/>
                                            </p:txEl>
                                          </p:spTgt>
                                        </p:tgtEl>
                                        <p:attrNameLst>
                                          <p:attrName>style.visibility</p:attrName>
                                        </p:attrNameLst>
                                      </p:cBhvr>
                                      <p:to>
                                        <p:strVal val="visible"/>
                                      </p:to>
                                    </p:set>
                                    <p:animEffect transition="in" filter="dissolve">
                                      <p:cBhvr>
                                        <p:cTn id="27" dur="500"/>
                                        <p:tgtEl>
                                          <p:spTgt spid="103427">
                                            <p:txEl>
                                              <p:pRg st="2" end="2"/>
                                            </p:txEl>
                                          </p:spTgt>
                                        </p:tgtEl>
                                      </p:cBhvr>
                                    </p:animEffect>
                                  </p:childTnLst>
                                </p:cTn>
                              </p:par>
                              <p:par>
                                <p:cTn id="28" presetID="9" presetClass="entr" presetSubtype="0" fill="hold" nodeType="withEffect">
                                  <p:stCondLst>
                                    <p:cond delay="0"/>
                                  </p:stCondLst>
                                  <p:childTnLst>
                                    <p:set>
                                      <p:cBhvr>
                                        <p:cTn id="29" dur="1" fill="hold">
                                          <p:stCondLst>
                                            <p:cond delay="0"/>
                                          </p:stCondLst>
                                        </p:cTn>
                                        <p:tgtEl>
                                          <p:spTgt spid="103427">
                                            <p:txEl>
                                              <p:pRg st="3" end="3"/>
                                            </p:txEl>
                                          </p:spTgt>
                                        </p:tgtEl>
                                        <p:attrNameLst>
                                          <p:attrName>style.visibility</p:attrName>
                                        </p:attrNameLst>
                                      </p:cBhvr>
                                      <p:to>
                                        <p:strVal val="visible"/>
                                      </p:to>
                                    </p:set>
                                    <p:animEffect transition="in" filter="dissolve">
                                      <p:cBhvr>
                                        <p:cTn id="30" dur="500"/>
                                        <p:tgtEl>
                                          <p:spTgt spid="103427">
                                            <p:txEl>
                                              <p:pRg st="3" end="3"/>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9" presetClass="entr" presetSubtype="0" fill="hold" nodeType="clickEffect">
                                  <p:stCondLst>
                                    <p:cond delay="0"/>
                                  </p:stCondLst>
                                  <p:childTnLst>
                                    <p:set>
                                      <p:cBhvr>
                                        <p:cTn id="34" dur="1" fill="hold">
                                          <p:stCondLst>
                                            <p:cond delay="0"/>
                                          </p:stCondLst>
                                        </p:cTn>
                                        <p:tgtEl>
                                          <p:spTgt spid="103429"/>
                                        </p:tgtEl>
                                        <p:attrNameLst>
                                          <p:attrName>style.visibility</p:attrName>
                                        </p:attrNameLst>
                                      </p:cBhvr>
                                      <p:to>
                                        <p:strVal val="visible"/>
                                      </p:to>
                                    </p:set>
                                    <p:animEffect transition="in" filter="dissolve">
                                      <p:cBhvr>
                                        <p:cTn id="35" dur="500"/>
                                        <p:tgtEl>
                                          <p:spTgt spid="1034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427" grpId="0" build="p"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ext Box 2"/>
          <p:cNvSpPr txBox="1">
            <a:spLocks noChangeArrowheads="1"/>
          </p:cNvSpPr>
          <p:nvPr/>
        </p:nvSpPr>
        <p:spPr bwMode="auto">
          <a:xfrm>
            <a:off x="395288" y="1412875"/>
            <a:ext cx="4176712" cy="265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4" tIns="45712" rIns="91424" bIns="45712">
            <a:spAutoFit/>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fontAlgn="base">
              <a:lnSpc>
                <a:spcPct val="90000"/>
              </a:lnSpc>
              <a:spcBef>
                <a:spcPct val="30000"/>
              </a:spcBef>
              <a:spcAft>
                <a:spcPct val="0"/>
              </a:spcAft>
              <a:buNone/>
            </a:pPr>
            <a:r>
              <a:rPr lang="zh-CN" altLang="en-US" b="1">
                <a:solidFill>
                  <a:srgbClr val="000000"/>
                </a:solidFill>
                <a:latin typeface=""/>
                <a:ea typeface="黑体" panose="02010609060101010101" pitchFamily="49" charset="-122"/>
              </a:rPr>
              <a:t>由若干个磁性圆盘组成。</a:t>
            </a:r>
          </a:p>
          <a:p>
            <a:pPr fontAlgn="base">
              <a:lnSpc>
                <a:spcPct val="90000"/>
              </a:lnSpc>
              <a:spcBef>
                <a:spcPct val="30000"/>
              </a:spcBef>
              <a:spcAft>
                <a:spcPct val="0"/>
              </a:spcAft>
              <a:buNone/>
            </a:pPr>
            <a:r>
              <a:rPr lang="zh-CN" altLang="en-US" b="1">
                <a:solidFill>
                  <a:srgbClr val="000000"/>
                </a:solidFill>
                <a:latin typeface=""/>
                <a:ea typeface="黑体" panose="02010609060101010101" pitchFamily="49" charset="-122"/>
              </a:rPr>
              <a:t>磁盘中的信息是记录在盘面的一个个同心圆上</a:t>
            </a:r>
          </a:p>
          <a:p>
            <a:pPr fontAlgn="base">
              <a:lnSpc>
                <a:spcPct val="90000"/>
              </a:lnSpc>
              <a:spcBef>
                <a:spcPct val="30000"/>
              </a:spcBef>
              <a:spcAft>
                <a:spcPct val="0"/>
              </a:spcAft>
              <a:buNone/>
            </a:pPr>
            <a:r>
              <a:rPr lang="zh-CN" altLang="en-US" b="1">
                <a:solidFill>
                  <a:srgbClr val="000000"/>
                </a:solidFill>
                <a:ea typeface="黑体" panose="02010609060101010101" pitchFamily="49" charset="-122"/>
              </a:rPr>
              <a:t>硬盘驱动器将磁盘片完全密封在驱动器内，盘片不可更换。</a:t>
            </a:r>
          </a:p>
        </p:txBody>
      </p:sp>
      <p:graphicFrame>
        <p:nvGraphicFramePr>
          <p:cNvPr id="24579" name="Object 3"/>
          <p:cNvGraphicFramePr>
            <a:graphicFrameLocks noChangeAspect="1"/>
          </p:cNvGraphicFramePr>
          <p:nvPr/>
        </p:nvGraphicFramePr>
        <p:xfrm>
          <a:off x="4572000" y="1341440"/>
          <a:ext cx="4032250" cy="3024187"/>
        </p:xfrm>
        <a:graphic>
          <a:graphicData uri="http://schemas.openxmlformats.org/presentationml/2006/ole">
            <mc:AlternateContent xmlns:mc="http://schemas.openxmlformats.org/markup-compatibility/2006">
              <mc:Choice xmlns:v="urn:schemas-microsoft-com:vml" Requires="v">
                <p:oleObj spid="_x0000_s3080" r:id="rId3" imgW="2267712" imgH="1895856" progId="Word.Picture.8">
                  <p:embed/>
                </p:oleObj>
              </mc:Choice>
              <mc:Fallback>
                <p:oleObj r:id="rId3" imgW="2267712" imgH="1895856" progId="Word.Picture.8">
                  <p:embed/>
                  <p:pic>
                    <p:nvPicPr>
                      <p:cNvPr id="24579" name="Object 3"/>
                      <p:cNvPicPr>
                        <a:picLocks noChangeAspect="1" noChangeArrowheads="1"/>
                      </p:cNvPicPr>
                      <p:nvPr/>
                    </p:nvPicPr>
                    <p:blipFill>
                      <a:blip r:embed="rId4">
                        <a:lum bright="26000" contrast="14000"/>
                        <a:extLst>
                          <a:ext uri="{28A0092B-C50C-407E-A947-70E740481C1C}">
                            <a14:useLocalDpi xmlns:a14="http://schemas.microsoft.com/office/drawing/2010/main" val="0"/>
                          </a:ext>
                        </a:extLst>
                      </a:blip>
                      <a:srcRect/>
                      <a:stretch>
                        <a:fillRect/>
                      </a:stretch>
                    </p:blipFill>
                    <p:spPr bwMode="auto">
                      <a:xfrm>
                        <a:off x="4572000" y="1341440"/>
                        <a:ext cx="4032250" cy="302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4580" name="Text Box 7"/>
          <p:cNvSpPr txBox="1">
            <a:spLocks noChangeArrowheads="1"/>
          </p:cNvSpPr>
          <p:nvPr/>
        </p:nvSpPr>
        <p:spPr bwMode="auto">
          <a:xfrm>
            <a:off x="3563938" y="549277"/>
            <a:ext cx="5332412" cy="5847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4" tIns="45712" rIns="91424" bIns="45712">
            <a:spAutoFit/>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algn="r" fontAlgn="base">
              <a:spcBef>
                <a:spcPct val="50000"/>
              </a:spcBef>
              <a:spcAft>
                <a:spcPct val="0"/>
              </a:spcAft>
              <a:buNone/>
            </a:pPr>
            <a:r>
              <a:rPr lang="zh-CN" altLang="en-US" sz="3200" b="1">
                <a:solidFill>
                  <a:srgbClr val="FF3300"/>
                </a:solidFill>
              </a:rPr>
              <a:t>*磁盘</a:t>
            </a:r>
          </a:p>
        </p:txBody>
      </p:sp>
      <p:graphicFrame>
        <p:nvGraphicFramePr>
          <p:cNvPr id="24581" name="Object 8"/>
          <p:cNvGraphicFramePr>
            <a:graphicFrameLocks noChangeAspect="1"/>
          </p:cNvGraphicFramePr>
          <p:nvPr/>
        </p:nvGraphicFramePr>
        <p:xfrm>
          <a:off x="900115" y="4437065"/>
          <a:ext cx="2962275" cy="1474787"/>
        </p:xfrm>
        <a:graphic>
          <a:graphicData uri="http://schemas.openxmlformats.org/presentationml/2006/ole">
            <mc:AlternateContent xmlns:mc="http://schemas.openxmlformats.org/markup-compatibility/2006">
              <mc:Choice xmlns:v="urn:schemas-microsoft-com:vml" Requires="v">
                <p:oleObj spid="_x0000_s3081" r:id="rId5" imgW="1971950" imgH="980952" progId="PBrush">
                  <p:embed/>
                </p:oleObj>
              </mc:Choice>
              <mc:Fallback>
                <p:oleObj r:id="rId5" imgW="1971950" imgH="980952" progId="PBrush">
                  <p:embed/>
                  <p:pic>
                    <p:nvPicPr>
                      <p:cNvPr id="24581"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00115" y="4437065"/>
                        <a:ext cx="2962275" cy="1474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4582" name="Rectangle 9"/>
          <p:cNvSpPr>
            <a:spLocks noChangeArrowheads="1"/>
          </p:cNvSpPr>
          <p:nvPr/>
        </p:nvSpPr>
        <p:spPr bwMode="auto">
          <a:xfrm>
            <a:off x="3995740" y="4437065"/>
            <a:ext cx="4897437" cy="1658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eaLnBrk="0" fontAlgn="base" hangingPunct="0">
              <a:spcAft>
                <a:spcPct val="0"/>
              </a:spcAft>
              <a:buNone/>
            </a:pPr>
            <a:r>
              <a:rPr lang="zh-CN" altLang="en-US" sz="1800">
                <a:solidFill>
                  <a:srgbClr val="000000"/>
                </a:solidFill>
                <a:latin typeface="宋体" panose="02010600030101010101" pitchFamily="2" charset="-122"/>
              </a:rPr>
              <a:t>硬盘主引导区</a:t>
            </a:r>
            <a:r>
              <a:rPr lang="en-US" altLang="zh-CN" sz="1800">
                <a:solidFill>
                  <a:srgbClr val="000000"/>
                </a:solidFill>
                <a:latin typeface="宋体" panose="02010600030101010101" pitchFamily="2" charset="-122"/>
              </a:rPr>
              <a:t>(</a:t>
            </a:r>
            <a:r>
              <a:rPr lang="zh-CN" altLang="en-US" sz="1800">
                <a:solidFill>
                  <a:srgbClr val="000000"/>
                </a:solidFill>
                <a:latin typeface="宋体" panose="02010600030101010101" pitchFamily="2" charset="-122"/>
              </a:rPr>
              <a:t>即</a:t>
            </a:r>
            <a:r>
              <a:rPr lang="en-US" altLang="zh-CN" sz="1800">
                <a:solidFill>
                  <a:srgbClr val="000000"/>
                </a:solidFill>
                <a:latin typeface="宋体" panose="02010600030101010101" pitchFamily="2" charset="-122"/>
              </a:rPr>
              <a:t>MBR-Main Boot Record)</a:t>
            </a:r>
            <a:r>
              <a:rPr lang="zh-CN" altLang="en-US" sz="1800">
                <a:solidFill>
                  <a:srgbClr val="000000"/>
                </a:solidFill>
                <a:latin typeface="宋体" panose="02010600030101010101" pitchFamily="2" charset="-122"/>
              </a:rPr>
              <a:t>一般位于硬盘的</a:t>
            </a:r>
            <a:r>
              <a:rPr lang="en-US" altLang="zh-CN" sz="1800">
                <a:solidFill>
                  <a:srgbClr val="000000"/>
                </a:solidFill>
                <a:latin typeface="宋体" panose="02010600030101010101" pitchFamily="2" charset="-122"/>
              </a:rPr>
              <a:t>0</a:t>
            </a:r>
            <a:r>
              <a:rPr lang="zh-CN" altLang="en-US" sz="1800">
                <a:solidFill>
                  <a:srgbClr val="000000"/>
                </a:solidFill>
                <a:latin typeface="宋体" panose="02010600030101010101" pitchFamily="2" charset="-122"/>
              </a:rPr>
              <a:t>磁道</a:t>
            </a:r>
            <a:r>
              <a:rPr lang="en-US" altLang="zh-CN" sz="1800">
                <a:solidFill>
                  <a:srgbClr val="000000"/>
                </a:solidFill>
                <a:latin typeface="宋体" panose="02010600030101010101" pitchFamily="2" charset="-122"/>
              </a:rPr>
              <a:t>0</a:t>
            </a:r>
            <a:r>
              <a:rPr lang="zh-CN" altLang="en-US" sz="1800">
                <a:solidFill>
                  <a:srgbClr val="000000"/>
                </a:solidFill>
                <a:latin typeface="宋体" panose="02010600030101010101" pitchFamily="2" charset="-122"/>
              </a:rPr>
              <a:t>柱面</a:t>
            </a:r>
            <a:r>
              <a:rPr lang="en-US" altLang="zh-CN" sz="1800">
                <a:solidFill>
                  <a:srgbClr val="000000"/>
                </a:solidFill>
                <a:latin typeface="宋体" panose="02010600030101010101" pitchFamily="2" charset="-122"/>
              </a:rPr>
              <a:t>1</a:t>
            </a:r>
            <a:r>
              <a:rPr lang="zh-CN" altLang="en-US" sz="1800">
                <a:solidFill>
                  <a:srgbClr val="000000"/>
                </a:solidFill>
                <a:latin typeface="宋体" panose="02010600030101010101" pitchFamily="2" charset="-122"/>
              </a:rPr>
              <a:t>扇区，也就是硬盘的起始位置，它包括两部分内容：硬盘主引导程序和硬盘分区表数据信息，长度为</a:t>
            </a:r>
            <a:r>
              <a:rPr lang="en-US" altLang="zh-CN" sz="1800">
                <a:solidFill>
                  <a:srgbClr val="000000"/>
                </a:solidFill>
                <a:latin typeface="宋体" panose="02010600030101010101" pitchFamily="2" charset="-122"/>
              </a:rPr>
              <a:t>512</a:t>
            </a:r>
            <a:r>
              <a:rPr lang="zh-CN" altLang="en-US" sz="1800">
                <a:solidFill>
                  <a:srgbClr val="000000"/>
                </a:solidFill>
                <a:latin typeface="宋体" panose="02010600030101010101" pitchFamily="2" charset="-122"/>
              </a:rPr>
              <a:t>字节。</a:t>
            </a:r>
          </a:p>
          <a:p>
            <a:pPr eaLnBrk="0" fontAlgn="base" hangingPunct="0">
              <a:spcAft>
                <a:spcPct val="0"/>
              </a:spcAft>
              <a:buNone/>
            </a:pPr>
            <a:r>
              <a:rPr lang="zh-CN" altLang="en-US" sz="1800">
                <a:solidFill>
                  <a:srgbClr val="000000"/>
                </a:solidFill>
                <a:latin typeface="宋体" panose="02010600030101010101" pitchFamily="2" charset="-122"/>
              </a:rPr>
              <a:t>如果这些信息被修改了，那硬盘里的数据就会丢失。</a:t>
            </a:r>
          </a:p>
        </p:txBody>
      </p:sp>
    </p:spTree>
    <p:extLst>
      <p:ext uri="{BB962C8B-B14F-4D97-AF65-F5344CB8AC3E}">
        <p14:creationId xmlns:p14="http://schemas.microsoft.com/office/powerpoint/2010/main" val="882755684"/>
      </p:ext>
    </p:extLst>
  </p:cSld>
  <p:clrMapOvr>
    <a:masterClrMapping/>
  </p:clrMapOvr>
  <p:transition spd="med">
    <p:random/>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3"/>
          <p:cNvSpPr>
            <a:spLocks noGrp="1" noChangeArrowheads="1"/>
          </p:cNvSpPr>
          <p:nvPr>
            <p:ph type="body" idx="4294967295"/>
          </p:nvPr>
        </p:nvSpPr>
        <p:spPr>
          <a:xfrm>
            <a:off x="609600" y="1370015"/>
            <a:ext cx="7848600" cy="4268787"/>
          </a:xfrm>
        </p:spPr>
        <p:txBody>
          <a:bodyPr/>
          <a:lstStyle/>
          <a:p>
            <a:pPr marL="95250" indent="0" algn="just" defTabSz="762000">
              <a:lnSpc>
                <a:spcPct val="80000"/>
              </a:lnSpc>
            </a:pPr>
            <a:r>
              <a:rPr lang="zh-CN" altLang="en-US" sz="2400" b="1">
                <a:latin typeface="楷体_GB2312" pitchFamily="1" charset="-122"/>
                <a:ea typeface="楷体_GB2312" pitchFamily="1" charset="-122"/>
              </a:rPr>
              <a:t>闪存不仅具有</a:t>
            </a:r>
            <a:r>
              <a:rPr lang="en-US" altLang="zh-CN" sz="2400" b="1">
                <a:latin typeface="楷体_GB2312" pitchFamily="1" charset="-122"/>
                <a:ea typeface="楷体_GB2312" pitchFamily="1" charset="-122"/>
              </a:rPr>
              <a:t>RAM</a:t>
            </a:r>
            <a:r>
              <a:rPr lang="zh-CN" altLang="en-US" sz="2400" b="1">
                <a:latin typeface="楷体_GB2312" pitchFamily="1" charset="-122"/>
                <a:ea typeface="楷体_GB2312" pitchFamily="1" charset="-122"/>
              </a:rPr>
              <a:t>内存可擦除、可编程的优点</a:t>
            </a:r>
            <a:r>
              <a:rPr lang="en-US" altLang="zh-CN" sz="2400" b="1">
                <a:latin typeface="楷体_GB2312" pitchFamily="1" charset="-122"/>
                <a:ea typeface="楷体_GB2312" pitchFamily="1" charset="-122"/>
              </a:rPr>
              <a:t>,</a:t>
            </a:r>
            <a:r>
              <a:rPr lang="zh-CN" altLang="en-US" sz="2400" b="1">
                <a:latin typeface="楷体_GB2312" pitchFamily="1" charset="-122"/>
                <a:ea typeface="楷体_GB2312" pitchFamily="1" charset="-122"/>
              </a:rPr>
              <a:t>而且还具有</a:t>
            </a:r>
            <a:r>
              <a:rPr lang="en-US" altLang="zh-CN" sz="2400" b="1">
                <a:latin typeface="楷体_GB2312" pitchFamily="1" charset="-122"/>
                <a:ea typeface="楷体_GB2312" pitchFamily="1" charset="-122"/>
              </a:rPr>
              <a:t>ROM</a:t>
            </a:r>
            <a:r>
              <a:rPr lang="zh-CN" altLang="en-US" sz="2400" b="1">
                <a:latin typeface="楷体_GB2312" pitchFamily="1" charset="-122"/>
                <a:ea typeface="楷体_GB2312" pitchFamily="1" charset="-122"/>
              </a:rPr>
              <a:t>内存的写入数据在断电后不会消失的优点。</a:t>
            </a:r>
            <a:r>
              <a:rPr lang="en-US" altLang="zh-CN" sz="2400" b="1">
                <a:latin typeface="楷体_GB2312" pitchFamily="1" charset="-122"/>
                <a:ea typeface="楷体_GB2312" pitchFamily="1" charset="-122"/>
              </a:rPr>
              <a:t>USB</a:t>
            </a:r>
            <a:r>
              <a:rPr lang="zh-CN" altLang="en-US" sz="2400" b="1">
                <a:latin typeface="楷体_GB2312" pitchFamily="1" charset="-122"/>
                <a:ea typeface="楷体_GB2312" pitchFamily="1" charset="-122"/>
              </a:rPr>
              <a:t>闪存盘普遍采用</a:t>
            </a:r>
            <a:r>
              <a:rPr lang="en-US" altLang="zh-CN" sz="2400" b="1">
                <a:latin typeface="楷体_GB2312" pitchFamily="1" charset="-122"/>
                <a:ea typeface="楷体_GB2312" pitchFamily="1" charset="-122"/>
              </a:rPr>
              <a:t>USB</a:t>
            </a:r>
            <a:r>
              <a:rPr lang="zh-CN" altLang="en-US" sz="2400" b="1">
                <a:latin typeface="楷体_GB2312" pitchFamily="1" charset="-122"/>
                <a:ea typeface="楷体_GB2312" pitchFamily="1" charset="-122"/>
              </a:rPr>
              <a:t>接口，与计算机的理论传输速率可达</a:t>
            </a:r>
            <a:r>
              <a:rPr lang="en-US" altLang="zh-CN" sz="2400" b="1">
                <a:latin typeface="楷体_GB2312" pitchFamily="1" charset="-122"/>
                <a:ea typeface="楷体_GB2312" pitchFamily="1" charset="-122"/>
              </a:rPr>
              <a:t>12MB/s</a:t>
            </a:r>
            <a:r>
              <a:rPr lang="zh-CN" altLang="en-US" sz="2400" b="1">
                <a:latin typeface="楷体_GB2312" pitchFamily="1" charset="-122"/>
                <a:ea typeface="楷体_GB2312" pitchFamily="1" charset="-122"/>
              </a:rPr>
              <a:t>，具有易扩展、即插即用的优点。</a:t>
            </a:r>
          </a:p>
          <a:p>
            <a:pPr marL="952500" lvl="1" indent="-381000" algn="just" defTabSz="762000">
              <a:lnSpc>
                <a:spcPct val="80000"/>
              </a:lnSpc>
              <a:buClr>
                <a:schemeClr val="tx2"/>
              </a:buClr>
              <a:buSzPct val="120000"/>
              <a:buFont typeface="Wingdings" panose="05000000000000000000" pitchFamily="2" charset="2"/>
              <a:buChar char="v"/>
            </a:pPr>
            <a:r>
              <a:rPr lang="en-US" altLang="zh-CN" b="1" smtClean="0">
                <a:latin typeface="楷体_GB2312" pitchFamily="1" charset="-122"/>
                <a:ea typeface="楷体_GB2312" pitchFamily="1" charset="-122"/>
              </a:rPr>
              <a:t>CompactFlash</a:t>
            </a:r>
            <a:r>
              <a:rPr lang="zh-CN" altLang="en-US" b="1" smtClean="0">
                <a:latin typeface="楷体_GB2312" pitchFamily="1" charset="-122"/>
                <a:ea typeface="楷体_GB2312" pitchFamily="1" charset="-122"/>
              </a:rPr>
              <a:t>又称</a:t>
            </a:r>
            <a:r>
              <a:rPr lang="en-US" altLang="zh-CN" b="1" smtClean="0">
                <a:latin typeface="楷体_GB2312" pitchFamily="1" charset="-122"/>
                <a:ea typeface="楷体_GB2312" pitchFamily="1" charset="-122"/>
              </a:rPr>
              <a:t>CF</a:t>
            </a:r>
            <a:r>
              <a:rPr lang="zh-CN" altLang="en-US" b="1" smtClean="0">
                <a:latin typeface="楷体_GB2312" pitchFamily="1" charset="-122"/>
                <a:ea typeface="楷体_GB2312" pitchFamily="1" charset="-122"/>
              </a:rPr>
              <a:t>卡，是美国</a:t>
            </a:r>
            <a:r>
              <a:rPr lang="en-US" altLang="zh-CN" b="1" smtClean="0">
                <a:latin typeface="楷体_GB2312" pitchFamily="1" charset="-122"/>
                <a:ea typeface="楷体_GB2312" pitchFamily="1" charset="-122"/>
              </a:rPr>
              <a:t>SanDisk</a:t>
            </a:r>
            <a:r>
              <a:rPr lang="zh-CN" altLang="en-US" b="1" smtClean="0">
                <a:latin typeface="楷体_GB2312" pitchFamily="1" charset="-122"/>
                <a:ea typeface="楷体_GB2312" pitchFamily="1" charset="-122"/>
              </a:rPr>
              <a:t>公司于</a:t>
            </a:r>
            <a:r>
              <a:rPr lang="en-US" altLang="zh-CN" b="1" smtClean="0">
                <a:latin typeface="楷体_GB2312" pitchFamily="1" charset="-122"/>
                <a:ea typeface="楷体_GB2312" pitchFamily="1" charset="-122"/>
              </a:rPr>
              <a:t>1994</a:t>
            </a:r>
            <a:r>
              <a:rPr lang="zh-CN" altLang="en-US" b="1" smtClean="0">
                <a:latin typeface="楷体_GB2312" pitchFamily="1" charset="-122"/>
                <a:ea typeface="楷体_GB2312" pitchFamily="1" charset="-122"/>
              </a:rPr>
              <a:t>年推出的，它广泛应用于笔记本计算机和数字产品中。</a:t>
            </a:r>
          </a:p>
          <a:p>
            <a:pPr marL="952500" lvl="1" indent="-381000" algn="just" defTabSz="762000">
              <a:lnSpc>
                <a:spcPct val="80000"/>
              </a:lnSpc>
              <a:buClr>
                <a:schemeClr val="tx2"/>
              </a:buClr>
              <a:buSzPct val="120000"/>
              <a:buFont typeface="Wingdings" panose="05000000000000000000" pitchFamily="2" charset="2"/>
              <a:buChar char="v"/>
            </a:pPr>
            <a:r>
              <a:rPr lang="en-US" altLang="zh-CN" b="1" smtClean="0">
                <a:latin typeface="楷体_GB2312" pitchFamily="1" charset="-122"/>
                <a:ea typeface="楷体_GB2312" pitchFamily="1" charset="-122"/>
              </a:rPr>
              <a:t>SmartMedia</a:t>
            </a:r>
            <a:r>
              <a:rPr lang="zh-CN" altLang="en-US" b="1" smtClean="0">
                <a:latin typeface="楷体_GB2312" pitchFamily="1" charset="-122"/>
                <a:ea typeface="楷体_GB2312" pitchFamily="1" charset="-122"/>
              </a:rPr>
              <a:t>又称</a:t>
            </a:r>
            <a:r>
              <a:rPr lang="en-US" altLang="zh-CN" b="1" smtClean="0">
                <a:latin typeface="楷体_GB2312" pitchFamily="1" charset="-122"/>
                <a:ea typeface="楷体_GB2312" pitchFamily="1" charset="-122"/>
              </a:rPr>
              <a:t>SM</a:t>
            </a:r>
            <a:r>
              <a:rPr lang="zh-CN" altLang="en-US" b="1" smtClean="0">
                <a:latin typeface="楷体_GB2312" pitchFamily="1" charset="-122"/>
                <a:ea typeface="楷体_GB2312" pitchFamily="1" charset="-122"/>
              </a:rPr>
              <a:t>卡，是东芝和</a:t>
            </a:r>
            <a:r>
              <a:rPr lang="en-US" altLang="zh-CN" b="1" smtClean="0">
                <a:latin typeface="楷体_GB2312" pitchFamily="1" charset="-122"/>
                <a:ea typeface="楷体_GB2312" pitchFamily="1" charset="-122"/>
              </a:rPr>
              <a:t>Taec</a:t>
            </a:r>
            <a:r>
              <a:rPr lang="zh-CN" altLang="en-US" b="1" smtClean="0">
                <a:latin typeface="楷体_GB2312" pitchFamily="1" charset="-122"/>
                <a:ea typeface="楷体_GB2312" pitchFamily="1" charset="-122"/>
              </a:rPr>
              <a:t>公司于</a:t>
            </a:r>
            <a:r>
              <a:rPr lang="en-US" altLang="zh-CN" b="1" smtClean="0">
                <a:latin typeface="楷体_GB2312" pitchFamily="1" charset="-122"/>
                <a:ea typeface="楷体_GB2312" pitchFamily="1" charset="-122"/>
              </a:rPr>
              <a:t>1995</a:t>
            </a:r>
            <a:r>
              <a:rPr lang="zh-CN" altLang="en-US" b="1" smtClean="0">
                <a:latin typeface="楷体_GB2312" pitchFamily="1" charset="-122"/>
                <a:ea typeface="楷体_GB2312" pitchFamily="1" charset="-122"/>
              </a:rPr>
              <a:t>年</a:t>
            </a:r>
            <a:r>
              <a:rPr lang="en-US" altLang="zh-CN" b="1" smtClean="0">
                <a:latin typeface="楷体_GB2312" pitchFamily="1" charset="-122"/>
                <a:ea typeface="楷体_GB2312" pitchFamily="1" charset="-122"/>
              </a:rPr>
              <a:t>11</a:t>
            </a:r>
            <a:r>
              <a:rPr lang="zh-CN" altLang="en-US" b="1" smtClean="0">
                <a:latin typeface="楷体_GB2312" pitchFamily="1" charset="-122"/>
                <a:ea typeface="楷体_GB2312" pitchFamily="1" charset="-122"/>
              </a:rPr>
              <a:t>月发布的。</a:t>
            </a:r>
          </a:p>
          <a:p>
            <a:pPr marL="952500" lvl="1" indent="-381000" algn="just" defTabSz="762000">
              <a:lnSpc>
                <a:spcPct val="80000"/>
              </a:lnSpc>
              <a:buClr>
                <a:schemeClr val="tx2"/>
              </a:buClr>
              <a:buSzPct val="120000"/>
              <a:buFont typeface="Wingdings" panose="05000000000000000000" pitchFamily="2" charset="2"/>
              <a:buChar char="v"/>
            </a:pPr>
            <a:r>
              <a:rPr lang="en-US" altLang="zh-CN" b="1" smtClean="0">
                <a:latin typeface="楷体_GB2312" pitchFamily="1" charset="-122"/>
                <a:ea typeface="楷体_GB2312" pitchFamily="1" charset="-122"/>
              </a:rPr>
              <a:t>Memory Stick</a:t>
            </a:r>
            <a:r>
              <a:rPr lang="zh-CN" altLang="en-US" b="1" smtClean="0">
                <a:latin typeface="楷体_GB2312" pitchFamily="1" charset="-122"/>
                <a:ea typeface="楷体_GB2312" pitchFamily="1" charset="-122"/>
              </a:rPr>
              <a:t>又称记忆棒，由索尼公司独立推出，体积非常小，广泛用于索尼公司的电子产品上。</a:t>
            </a:r>
          </a:p>
          <a:p>
            <a:pPr marL="95250" indent="0" algn="just" defTabSz="762000">
              <a:lnSpc>
                <a:spcPct val="80000"/>
              </a:lnSpc>
              <a:buClr>
                <a:schemeClr val="tx2"/>
              </a:buClr>
              <a:buSzPct val="120000"/>
              <a:buNone/>
            </a:pPr>
            <a:r>
              <a:rPr lang="en-US" altLang="zh-CN" sz="2400" b="1">
                <a:latin typeface="楷体_GB2312" pitchFamily="1" charset="-122"/>
                <a:ea typeface="楷体_GB2312" pitchFamily="1" charset="-122"/>
              </a:rPr>
              <a:t>U</a:t>
            </a:r>
            <a:r>
              <a:rPr lang="zh-CN" altLang="en-US" sz="2400" b="1">
                <a:latin typeface="楷体_GB2312" pitchFamily="1" charset="-122"/>
                <a:ea typeface="楷体_GB2312" pitchFamily="1" charset="-122"/>
              </a:rPr>
              <a:t>盘它利用当前最为先进的闪存芯片为存储介质，具有防磁、防震、防潮等特性。</a:t>
            </a:r>
          </a:p>
        </p:txBody>
      </p:sp>
      <p:sp>
        <p:nvSpPr>
          <p:cNvPr id="25603" name="Text Box 4"/>
          <p:cNvSpPr txBox="1">
            <a:spLocks noChangeArrowheads="1"/>
          </p:cNvSpPr>
          <p:nvPr/>
        </p:nvSpPr>
        <p:spPr bwMode="auto">
          <a:xfrm>
            <a:off x="3492502" y="476252"/>
            <a:ext cx="5332413" cy="5847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4" tIns="45712" rIns="91424" bIns="45712">
            <a:spAutoFit/>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algn="r" fontAlgn="base">
              <a:spcBef>
                <a:spcPct val="50000"/>
              </a:spcBef>
              <a:spcAft>
                <a:spcPct val="0"/>
              </a:spcAft>
              <a:buNone/>
            </a:pPr>
            <a:r>
              <a:rPr lang="zh-CN" altLang="en-US" sz="3200" b="1">
                <a:solidFill>
                  <a:srgbClr val="FF3300"/>
                </a:solidFill>
              </a:rPr>
              <a:t>*</a:t>
            </a:r>
            <a:r>
              <a:rPr lang="en-US" altLang="zh-CN" sz="3200" b="1">
                <a:solidFill>
                  <a:srgbClr val="FF3300"/>
                </a:solidFill>
              </a:rPr>
              <a:t>闪存和U</a:t>
            </a:r>
            <a:r>
              <a:rPr lang="zh-CN" altLang="en-US" sz="3200" b="1">
                <a:solidFill>
                  <a:srgbClr val="FF3300"/>
                </a:solidFill>
              </a:rPr>
              <a:t>盘</a:t>
            </a:r>
          </a:p>
        </p:txBody>
      </p:sp>
      <p:pic>
        <p:nvPicPr>
          <p:cNvPr id="25604" name="Picture 6" descr="小U盘"/>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5373688"/>
            <a:ext cx="1150938" cy="722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5984089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灯片编号占位符 5"/>
          <p:cNvSpPr txBox="1">
            <a:spLocks noGrp="1" noChangeArrowheads="1"/>
          </p:cNvSpPr>
          <p:nvPr/>
        </p:nvSpPr>
        <p:spPr bwMode="auto">
          <a:xfrm>
            <a:off x="6934200" y="6324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algn="r" fontAlgn="base">
              <a:spcBef>
                <a:spcPct val="50000"/>
              </a:spcBef>
              <a:spcAft>
                <a:spcPct val="0"/>
              </a:spcAft>
              <a:buNone/>
            </a:pPr>
            <a:fld id="{48CA7C3C-4769-45C8-9C37-4E177472055C}" type="slidenum">
              <a:rPr lang="zh-CN" altLang="en-US" sz="1400" b="1">
                <a:solidFill>
                  <a:srgbClr val="000000"/>
                </a:solidFill>
              </a:rPr>
              <a:pPr algn="r" fontAlgn="base">
                <a:spcBef>
                  <a:spcPct val="50000"/>
                </a:spcBef>
                <a:spcAft>
                  <a:spcPct val="0"/>
                </a:spcAft>
                <a:buNone/>
              </a:pPr>
              <a:t>2</a:t>
            </a:fld>
            <a:endParaRPr lang="en-US" altLang="zh-CN" sz="1400" b="1">
              <a:solidFill>
                <a:srgbClr val="000000"/>
              </a:solidFill>
            </a:endParaRPr>
          </a:p>
        </p:txBody>
      </p:sp>
      <p:sp>
        <p:nvSpPr>
          <p:cNvPr id="6147" name="Rectangle 2"/>
          <p:cNvSpPr>
            <a:spLocks noGrp="1" noChangeArrowheads="1"/>
          </p:cNvSpPr>
          <p:nvPr>
            <p:ph type="title" idx="4294967295"/>
          </p:nvPr>
        </p:nvSpPr>
        <p:spPr/>
        <p:txBody>
          <a:bodyPr/>
          <a:lstStyle/>
          <a:p>
            <a:pPr eaLnBrk="1" hangingPunct="1"/>
            <a:r>
              <a:rPr lang="en-US" altLang="zh-CN" b="1" dirty="0" smtClean="0"/>
              <a:t>   </a:t>
            </a:r>
            <a:r>
              <a:rPr lang="zh-CN" altLang="en-US" b="1" dirty="0" smtClean="0"/>
              <a:t>计算机的基本组成和原理</a:t>
            </a:r>
          </a:p>
        </p:txBody>
      </p:sp>
      <p:sp>
        <p:nvSpPr>
          <p:cNvPr id="6148" name="Rectangle 3"/>
          <p:cNvSpPr>
            <a:spLocks noGrp="1" noChangeArrowheads="1"/>
          </p:cNvSpPr>
          <p:nvPr>
            <p:ph type="body" idx="4294967295"/>
          </p:nvPr>
        </p:nvSpPr>
        <p:spPr/>
        <p:txBody>
          <a:bodyPr/>
          <a:lstStyle/>
          <a:p>
            <a:pPr eaLnBrk="1" hangingPunct="1"/>
            <a:r>
              <a:rPr lang="zh-CN" altLang="en-US" sz="3200">
                <a:solidFill>
                  <a:srgbClr val="2D35D3"/>
                </a:solidFill>
              </a:rPr>
              <a:t>提纲</a:t>
            </a:r>
          </a:p>
          <a:p>
            <a:pPr lvl="1" eaLnBrk="1" hangingPunct="1"/>
            <a:r>
              <a:rPr lang="zh-CN" altLang="en-US" sz="2800" b="1"/>
              <a:t>信息处理的步骤</a:t>
            </a:r>
          </a:p>
          <a:p>
            <a:pPr lvl="1" eaLnBrk="1" hangingPunct="1"/>
            <a:r>
              <a:rPr lang="zh-CN" altLang="en-US" sz="2800" b="1"/>
              <a:t>计算机基本组成与工作原理</a:t>
            </a:r>
          </a:p>
          <a:p>
            <a:pPr lvl="1" eaLnBrk="1" hangingPunct="1"/>
            <a:r>
              <a:rPr lang="zh-CN" altLang="en-US" sz="2800" b="1"/>
              <a:t>走进微机机箱</a:t>
            </a:r>
          </a:p>
          <a:p>
            <a:pPr lvl="1" eaLnBrk="1" hangingPunct="1"/>
            <a:endParaRPr lang="en-US" altLang="zh-CN" sz="2800" b="1"/>
          </a:p>
        </p:txBody>
      </p:sp>
    </p:spTree>
    <p:extLst>
      <p:ext uri="{BB962C8B-B14F-4D97-AF65-F5344CB8AC3E}">
        <p14:creationId xmlns:p14="http://schemas.microsoft.com/office/powerpoint/2010/main" val="2689093431"/>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3"/>
          <p:cNvSpPr>
            <a:spLocks noGrp="1" noChangeArrowheads="1"/>
          </p:cNvSpPr>
          <p:nvPr>
            <p:ph type="body" idx="4294967295"/>
          </p:nvPr>
        </p:nvSpPr>
        <p:spPr>
          <a:xfrm>
            <a:off x="611188" y="1339850"/>
            <a:ext cx="7848600" cy="4268788"/>
          </a:xfrm>
        </p:spPr>
        <p:txBody>
          <a:bodyPr/>
          <a:lstStyle/>
          <a:p>
            <a:pPr marL="95250" indent="0" algn="just" defTabSz="762000"/>
            <a:r>
              <a:rPr lang="zh-CN" altLang="en-US" sz="2300" b="1">
                <a:latin typeface="楷体_GB2312" pitchFamily="1" charset="-122"/>
                <a:ea typeface="楷体_GB2312" pitchFamily="1" charset="-122"/>
              </a:rPr>
              <a:t>机械硬盘 即传统普通硬盘，主要由：盘片、磁头、盘片转轴及控制电机、磁头控制器、数据转换器、接口、缓存等几个部分组成。 优点是：生产成本低，容量大。但稳定性及读写数据速度不如固态硬盘。</a:t>
            </a:r>
          </a:p>
          <a:p>
            <a:pPr marL="95250" indent="0" algn="just" defTabSz="762000"/>
            <a:r>
              <a:rPr lang="zh-CN" altLang="en-US" sz="2300" b="1">
                <a:latin typeface="楷体_GB2312" pitchFamily="1" charset="-122"/>
                <a:ea typeface="楷体_GB2312" pitchFamily="1" charset="-122"/>
              </a:rPr>
              <a:t>固态硬盘  由控制芯片和存储芯片（FLASH芯片或DRAM芯片）组成，和我们熟悉的闪存盘、闪存卡较为相似。优点是：速度快、防震、体积小、零噪音。但价格贵。</a:t>
            </a:r>
          </a:p>
          <a:p>
            <a:pPr marL="95250" indent="0" algn="just" defTabSz="762000">
              <a:buFont typeface="Wingdings" panose="05000000000000000000" pitchFamily="2" charset="2"/>
              <a:buChar char="v"/>
            </a:pPr>
            <a:r>
              <a:rPr lang="zh-CN" altLang="en-US" sz="2300" b="1" i="1">
                <a:solidFill>
                  <a:srgbClr val="2D35D3"/>
                </a:solidFill>
                <a:latin typeface="楷体_GB2312" pitchFamily="1" charset="-122"/>
                <a:ea typeface="楷体_GB2312" pitchFamily="1" charset="-122"/>
              </a:rPr>
              <a:t>现在的笔记本大部分都是用2.5寸的机械硬盘，而台式机用的是3.5寸的机械硬盘。</a:t>
            </a:r>
          </a:p>
          <a:p>
            <a:pPr marL="95250" indent="0" algn="just" defTabSz="762000">
              <a:buFont typeface="Wingdings" panose="05000000000000000000" pitchFamily="2" charset="2"/>
              <a:buChar char="v"/>
            </a:pPr>
            <a:r>
              <a:rPr lang="zh-CN" altLang="en-US" sz="2300" b="1" i="1">
                <a:solidFill>
                  <a:srgbClr val="2D35D3"/>
                </a:solidFill>
                <a:latin typeface="楷体_GB2312" pitchFamily="1" charset="-122"/>
                <a:ea typeface="楷体_GB2312" pitchFamily="1" charset="-122"/>
              </a:rPr>
              <a:t>如苹果出的IPAD 用的就是固态硬盘，还有部份超薄的笔记本也会用到固态硬盘。</a:t>
            </a:r>
          </a:p>
        </p:txBody>
      </p:sp>
      <p:sp>
        <p:nvSpPr>
          <p:cNvPr id="27651" name="Text Box 4"/>
          <p:cNvSpPr txBox="1">
            <a:spLocks noChangeArrowheads="1"/>
          </p:cNvSpPr>
          <p:nvPr/>
        </p:nvSpPr>
        <p:spPr bwMode="auto">
          <a:xfrm>
            <a:off x="3492502" y="476252"/>
            <a:ext cx="5332413" cy="5847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4" tIns="45712" rIns="91424" bIns="45712">
            <a:spAutoFit/>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algn="r" fontAlgn="base">
              <a:spcBef>
                <a:spcPct val="50000"/>
              </a:spcBef>
              <a:spcAft>
                <a:spcPct val="0"/>
              </a:spcAft>
              <a:buNone/>
            </a:pPr>
            <a:r>
              <a:rPr lang="zh-CN" altLang="en-US" sz="3200" b="1">
                <a:solidFill>
                  <a:srgbClr val="FF3300"/>
                </a:solidFill>
              </a:rPr>
              <a:t>*硬盘技术</a:t>
            </a:r>
          </a:p>
        </p:txBody>
      </p:sp>
    </p:spTree>
    <p:extLst>
      <p:ext uri="{BB962C8B-B14F-4D97-AF65-F5344CB8AC3E}">
        <p14:creationId xmlns:p14="http://schemas.microsoft.com/office/powerpoint/2010/main" val="424219377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灯片编号占位符 5"/>
          <p:cNvSpPr txBox="1">
            <a:spLocks noGrp="1" noChangeArrowheads="1"/>
          </p:cNvSpPr>
          <p:nvPr/>
        </p:nvSpPr>
        <p:spPr bwMode="auto">
          <a:xfrm>
            <a:off x="6934200" y="6324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algn="r" fontAlgn="base">
              <a:spcBef>
                <a:spcPct val="50000"/>
              </a:spcBef>
              <a:spcAft>
                <a:spcPct val="0"/>
              </a:spcAft>
              <a:buNone/>
            </a:pPr>
            <a:fld id="{403F2BF7-31AA-49D2-9DF9-1487FDEF01BB}" type="slidenum">
              <a:rPr lang="zh-CN" altLang="en-US" sz="1400" b="1">
                <a:solidFill>
                  <a:srgbClr val="000000"/>
                </a:solidFill>
              </a:rPr>
              <a:pPr algn="r" fontAlgn="base">
                <a:spcBef>
                  <a:spcPct val="50000"/>
                </a:spcBef>
                <a:spcAft>
                  <a:spcPct val="0"/>
                </a:spcAft>
                <a:buNone/>
              </a:pPr>
              <a:t>21</a:t>
            </a:fld>
            <a:endParaRPr lang="en-US" altLang="zh-CN" sz="1400" b="1">
              <a:solidFill>
                <a:srgbClr val="000000"/>
              </a:solidFill>
            </a:endParaRPr>
          </a:p>
        </p:txBody>
      </p:sp>
      <p:sp>
        <p:nvSpPr>
          <p:cNvPr id="108547" name="Text Box 6"/>
          <p:cNvSpPr txBox="1">
            <a:spLocks noChangeArrowheads="1"/>
          </p:cNvSpPr>
          <p:nvPr/>
        </p:nvSpPr>
        <p:spPr bwMode="auto">
          <a:xfrm>
            <a:off x="395288" y="4581525"/>
            <a:ext cx="7772400" cy="21175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har char="•"/>
              <a:defRPr sz="2800">
                <a:solidFill>
                  <a:schemeClr val="tx1"/>
                </a:solidFill>
                <a:latin typeface="Times New Roman" panose="02020603050405020304" pitchFamily="18" charset="0"/>
                <a:ea typeface="宋体" panose="02010600030101010101" pitchFamily="2" charset="-122"/>
              </a:defRPr>
            </a:lvl1pPr>
            <a:lvl2pPr>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lvl="1" fontAlgn="base">
              <a:lnSpc>
                <a:spcPct val="150000"/>
              </a:lnSpc>
              <a:spcAft>
                <a:spcPct val="0"/>
              </a:spcAft>
              <a:buClr>
                <a:srgbClr val="000000"/>
              </a:buClr>
              <a:buSzPct val="75000"/>
              <a:buNone/>
            </a:pPr>
            <a:r>
              <a:rPr lang="zh-CN" altLang="en-US" sz="2800" b="1" dirty="0">
                <a:solidFill>
                  <a:srgbClr val="000000"/>
                </a:solidFill>
              </a:rPr>
              <a:t>举例：键盘、扫描仪、鼠标、触摸屏、麦克、磁带机、磁盘机、光盘机</a:t>
            </a:r>
          </a:p>
          <a:p>
            <a:pPr lvl="1" fontAlgn="base">
              <a:lnSpc>
                <a:spcPct val="150000"/>
              </a:lnSpc>
              <a:spcAft>
                <a:spcPct val="0"/>
              </a:spcAft>
              <a:buClr>
                <a:srgbClr val="000000"/>
              </a:buClr>
              <a:buSzPct val="75000"/>
              <a:buNone/>
            </a:pPr>
            <a:endParaRPr lang="en-US" altLang="zh-CN" sz="2800" dirty="0">
              <a:solidFill>
                <a:srgbClr val="000000"/>
              </a:solidFill>
            </a:endParaRPr>
          </a:p>
        </p:txBody>
      </p:sp>
      <p:sp>
        <p:nvSpPr>
          <p:cNvPr id="108548" name="Text Box 7"/>
          <p:cNvSpPr txBox="1">
            <a:spLocks noChangeArrowheads="1"/>
          </p:cNvSpPr>
          <p:nvPr/>
        </p:nvSpPr>
        <p:spPr bwMode="auto">
          <a:xfrm>
            <a:off x="755650" y="1989140"/>
            <a:ext cx="7772400" cy="25958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fontAlgn="base">
              <a:lnSpc>
                <a:spcPct val="150000"/>
              </a:lnSpc>
              <a:spcBef>
                <a:spcPct val="50000"/>
              </a:spcBef>
              <a:spcAft>
                <a:spcPct val="0"/>
              </a:spcAft>
              <a:buNone/>
            </a:pPr>
            <a:r>
              <a:rPr lang="zh-CN" altLang="en-US" b="1" dirty="0">
                <a:solidFill>
                  <a:srgbClr val="000000"/>
                </a:solidFill>
                <a:latin typeface="宋体" panose="02010600030101010101" pitchFamily="2" charset="-122"/>
              </a:rPr>
              <a:t>功能：</a:t>
            </a:r>
            <a:r>
              <a:rPr lang="zh-CN" altLang="en-US" b="1" dirty="0">
                <a:solidFill>
                  <a:srgbClr val="FF3300"/>
                </a:solidFill>
                <a:latin typeface="宋体" panose="02010600030101010101" pitchFamily="2" charset="-122"/>
              </a:rPr>
              <a:t>接收</a:t>
            </a:r>
            <a:r>
              <a:rPr lang="zh-CN" altLang="en-US" b="1" dirty="0">
                <a:solidFill>
                  <a:srgbClr val="000000"/>
                </a:solidFill>
                <a:latin typeface="宋体" panose="02010600030101010101" pitchFamily="2" charset="-122"/>
              </a:rPr>
              <a:t>输入操作者给计算机提供的原始信息（如文字、图形、图像、声音等），将其</a:t>
            </a:r>
            <a:r>
              <a:rPr lang="zh-CN" altLang="en-US" b="1" dirty="0">
                <a:solidFill>
                  <a:srgbClr val="CC3300"/>
                </a:solidFill>
                <a:latin typeface="宋体" panose="02010600030101010101" pitchFamily="2" charset="-122"/>
              </a:rPr>
              <a:t>转换</a:t>
            </a:r>
            <a:r>
              <a:rPr lang="zh-CN" altLang="en-US" b="1" dirty="0">
                <a:solidFill>
                  <a:srgbClr val="000000"/>
                </a:solidFill>
                <a:latin typeface="宋体" panose="02010600030101010101" pitchFamily="2" charset="-122"/>
              </a:rPr>
              <a:t>成计算机能够识别和接收的信息方式（</a:t>
            </a:r>
            <a:r>
              <a:rPr lang="zh-CN" altLang="en-US" b="1" dirty="0">
                <a:solidFill>
                  <a:srgbClr val="6600FF"/>
                </a:solidFill>
                <a:latin typeface="宋体" panose="02010600030101010101" pitchFamily="2" charset="-122"/>
              </a:rPr>
              <a:t>二进制</a:t>
            </a:r>
            <a:r>
              <a:rPr lang="zh-CN" altLang="en-US" b="1" dirty="0">
                <a:solidFill>
                  <a:srgbClr val="000000"/>
                </a:solidFill>
                <a:latin typeface="宋体" panose="02010600030101010101" pitchFamily="2" charset="-122"/>
              </a:rPr>
              <a:t>），然后顺序地把它们</a:t>
            </a:r>
            <a:r>
              <a:rPr lang="zh-CN" altLang="en-US" b="1" dirty="0">
                <a:solidFill>
                  <a:srgbClr val="FF3300"/>
                </a:solidFill>
                <a:latin typeface="宋体" panose="02010600030101010101" pitchFamily="2" charset="-122"/>
              </a:rPr>
              <a:t>送入</a:t>
            </a:r>
            <a:r>
              <a:rPr lang="zh-CN" altLang="en-US" b="1" dirty="0">
                <a:solidFill>
                  <a:srgbClr val="000000"/>
                </a:solidFill>
                <a:latin typeface="宋体" panose="02010600030101010101" pitchFamily="2" charset="-122"/>
              </a:rPr>
              <a:t>存储器中</a:t>
            </a:r>
            <a:r>
              <a:rPr lang="zh-CN" altLang="en-US" b="1" dirty="0">
                <a:solidFill>
                  <a:srgbClr val="000000"/>
                </a:solidFill>
              </a:rPr>
              <a:t> 。</a:t>
            </a:r>
            <a:endParaRPr lang="en-US" altLang="zh-CN" b="1" dirty="0">
              <a:solidFill>
                <a:srgbClr val="000000"/>
              </a:solidFill>
            </a:endParaRPr>
          </a:p>
        </p:txBody>
      </p:sp>
      <p:grpSp>
        <p:nvGrpSpPr>
          <p:cNvPr id="108549" name="Group 10"/>
          <p:cNvGrpSpPr>
            <a:grpSpLocks/>
          </p:cNvGrpSpPr>
          <p:nvPr/>
        </p:nvGrpSpPr>
        <p:grpSpPr bwMode="auto">
          <a:xfrm>
            <a:off x="457200" y="1371602"/>
            <a:ext cx="2286000" cy="519113"/>
            <a:chOff x="0" y="0"/>
            <a:chExt cx="1056" cy="369"/>
          </a:xfrm>
        </p:grpSpPr>
        <p:sp>
          <p:nvSpPr>
            <p:cNvPr id="28686" name="Rectangle 8"/>
            <p:cNvSpPr>
              <a:spLocks noChangeArrowheads="1"/>
            </p:cNvSpPr>
            <p:nvPr/>
          </p:nvSpPr>
          <p:spPr bwMode="auto">
            <a:xfrm>
              <a:off x="0" y="0"/>
              <a:ext cx="1056" cy="336"/>
            </a:xfrm>
            <a:prstGeom prst="rect">
              <a:avLst/>
            </a:prstGeom>
            <a:gradFill rotWithShape="0">
              <a:gsLst>
                <a:gs pos="0">
                  <a:srgbClr val="CF0E30"/>
                </a:gs>
                <a:gs pos="50000">
                  <a:srgbClr val="3E040E"/>
                </a:gs>
                <a:gs pos="100000">
                  <a:srgbClr val="CF0E30"/>
                </a:gs>
              </a:gsLst>
              <a:lin ang="18900000" scaled="1"/>
            </a:gradFill>
            <a:ln w="28575">
              <a:solidFill>
                <a:srgbClr val="F68295"/>
              </a:solidFill>
              <a:miter lim="800000"/>
              <a:headEnd/>
              <a:tailEnd/>
            </a:ln>
          </p:spPr>
          <p:txBody>
            <a:bodyPr wrap="none" anchor="ct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buNone/>
              </a:pPr>
              <a:endParaRPr lang="zh-CN" altLang="zh-CN" sz="1800" b="1">
                <a:solidFill>
                  <a:srgbClr val="000000"/>
                </a:solidFill>
              </a:endParaRPr>
            </a:p>
          </p:txBody>
        </p:sp>
        <p:sp>
          <p:nvSpPr>
            <p:cNvPr id="28687" name="Text Box 9"/>
            <p:cNvSpPr txBox="1">
              <a:spLocks noChangeArrowheads="1"/>
            </p:cNvSpPr>
            <p:nvPr/>
          </p:nvSpPr>
          <p:spPr bwMode="auto">
            <a:xfrm>
              <a:off x="0" y="0"/>
              <a:ext cx="1008" cy="3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algn="ctr" eaLnBrk="0" fontAlgn="base" hangingPunct="0">
                <a:spcBef>
                  <a:spcPct val="50000"/>
                </a:spcBef>
                <a:spcAft>
                  <a:spcPct val="0"/>
                </a:spcAft>
                <a:buNone/>
              </a:pPr>
              <a:r>
                <a:rPr lang="zh-CN" altLang="en-US" b="1">
                  <a:solidFill>
                    <a:srgbClr val="FFFFFF"/>
                  </a:solidFill>
                  <a:latin typeface="楷体_GB2312" pitchFamily="1" charset="-122"/>
                  <a:ea typeface="楷体_GB2312" pitchFamily="1" charset="-122"/>
                </a:rPr>
                <a:t>2、输入设备</a:t>
              </a:r>
            </a:p>
          </p:txBody>
        </p:sp>
      </p:grpSp>
      <p:sp>
        <p:nvSpPr>
          <p:cNvPr id="108552" name="Rectangle 13"/>
          <p:cNvSpPr>
            <a:spLocks noGrp="1" noChangeArrowheads="1"/>
          </p:cNvSpPr>
          <p:nvPr>
            <p:ph type="title" idx="4294967295"/>
          </p:nvPr>
        </p:nvSpPr>
        <p:spPr>
          <a:noFill/>
        </p:spPr>
        <p:txBody>
          <a:bodyPr/>
          <a:lstStyle/>
          <a:p>
            <a:pPr eaLnBrk="1" hangingPunct="1"/>
            <a:r>
              <a:rPr lang="zh-CN" altLang="en-US" b="1" dirty="0" smtClean="0"/>
              <a:t>计算机的基本组成和原理</a:t>
            </a:r>
          </a:p>
        </p:txBody>
      </p:sp>
      <p:sp>
        <p:nvSpPr>
          <p:cNvPr id="28679" name="Line 14"/>
          <p:cNvSpPr>
            <a:spLocks noChangeShapeType="1"/>
          </p:cNvSpPr>
          <p:nvPr/>
        </p:nvSpPr>
        <p:spPr bwMode="auto">
          <a:xfrm>
            <a:off x="4878390" y="1681163"/>
            <a:ext cx="549275" cy="0"/>
          </a:xfrm>
          <a:prstGeom prst="line">
            <a:avLst/>
          </a:prstGeom>
          <a:noFill/>
          <a:ln w="57150">
            <a:solidFill>
              <a:srgbClr val="6600FF"/>
            </a:solidFill>
            <a:round/>
            <a:headEnd/>
            <a:tailEnd type="triangle" w="med" len="me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b="1">
              <a:solidFill>
                <a:srgbClr val="000000"/>
              </a:solidFill>
              <a:latin typeface="Times New Roman" panose="02020603050405020304" pitchFamily="18" charset="0"/>
              <a:ea typeface="宋体" panose="02010600030101010101" pitchFamily="2" charset="-122"/>
            </a:endParaRPr>
          </a:p>
        </p:txBody>
      </p:sp>
      <p:grpSp>
        <p:nvGrpSpPr>
          <p:cNvPr id="28680" name="Group 15"/>
          <p:cNvGrpSpPr>
            <a:grpSpLocks/>
          </p:cNvGrpSpPr>
          <p:nvPr/>
        </p:nvGrpSpPr>
        <p:grpSpPr bwMode="auto">
          <a:xfrm>
            <a:off x="3201988" y="1341438"/>
            <a:ext cx="1676400" cy="609600"/>
            <a:chOff x="0" y="0"/>
            <a:chExt cx="912" cy="336"/>
          </a:xfrm>
        </p:grpSpPr>
        <p:sp>
          <p:nvSpPr>
            <p:cNvPr id="28684" name="Rectangle 16"/>
            <p:cNvSpPr>
              <a:spLocks noChangeArrowheads="1"/>
            </p:cNvSpPr>
            <p:nvPr/>
          </p:nvSpPr>
          <p:spPr bwMode="auto">
            <a:xfrm>
              <a:off x="0" y="0"/>
              <a:ext cx="912" cy="336"/>
            </a:xfrm>
            <a:prstGeom prst="rect">
              <a:avLst/>
            </a:prstGeom>
            <a:gradFill rotWithShape="0">
              <a:gsLst>
                <a:gs pos="0">
                  <a:srgbClr val="C27C00"/>
                </a:gs>
                <a:gs pos="50000">
                  <a:srgbClr val="412900"/>
                </a:gs>
                <a:gs pos="100000">
                  <a:srgbClr val="C27C00"/>
                </a:gs>
              </a:gsLst>
              <a:lin ang="18900000" scaled="1"/>
            </a:gradFill>
            <a:ln w="28575">
              <a:solidFill>
                <a:srgbClr val="FFB735"/>
              </a:solidFill>
              <a:miter lim="800000"/>
              <a:headEnd/>
              <a:tailEnd/>
            </a:ln>
          </p:spPr>
          <p:txBody>
            <a:bodyPr wrap="none" anchor="ct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buNone/>
              </a:pPr>
              <a:endParaRPr lang="zh-CN" altLang="zh-CN" sz="1800" b="1">
                <a:solidFill>
                  <a:srgbClr val="000000"/>
                </a:solidFill>
              </a:endParaRPr>
            </a:p>
          </p:txBody>
        </p:sp>
        <p:sp>
          <p:nvSpPr>
            <p:cNvPr id="28685" name="Text Box 17"/>
            <p:cNvSpPr txBox="1">
              <a:spLocks noChangeArrowheads="1"/>
            </p:cNvSpPr>
            <p:nvPr/>
          </p:nvSpPr>
          <p:spPr bwMode="auto">
            <a:xfrm>
              <a:off x="48" y="48"/>
              <a:ext cx="768" cy="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algn="ctr" eaLnBrk="0" fontAlgn="base" hangingPunct="0">
                <a:spcBef>
                  <a:spcPct val="50000"/>
                </a:spcBef>
                <a:spcAft>
                  <a:spcPct val="0"/>
                </a:spcAft>
                <a:buNone/>
              </a:pPr>
              <a:r>
                <a:rPr lang="zh-CN" altLang="en-US" sz="2200" b="1">
                  <a:solidFill>
                    <a:srgbClr val="FFFFFF"/>
                  </a:solidFill>
                </a:rPr>
                <a:t>输入设备</a:t>
              </a:r>
            </a:p>
          </p:txBody>
        </p:sp>
      </p:grpSp>
      <p:grpSp>
        <p:nvGrpSpPr>
          <p:cNvPr id="28681" name="Group 18"/>
          <p:cNvGrpSpPr>
            <a:grpSpLocks/>
          </p:cNvGrpSpPr>
          <p:nvPr/>
        </p:nvGrpSpPr>
        <p:grpSpPr bwMode="auto">
          <a:xfrm>
            <a:off x="5487988" y="1341438"/>
            <a:ext cx="1676400" cy="609600"/>
            <a:chOff x="0" y="0"/>
            <a:chExt cx="912" cy="336"/>
          </a:xfrm>
        </p:grpSpPr>
        <p:sp>
          <p:nvSpPr>
            <p:cNvPr id="28682" name="Rectangle 19"/>
            <p:cNvSpPr>
              <a:spLocks noChangeArrowheads="1"/>
            </p:cNvSpPr>
            <p:nvPr/>
          </p:nvSpPr>
          <p:spPr bwMode="auto">
            <a:xfrm>
              <a:off x="0" y="0"/>
              <a:ext cx="912" cy="336"/>
            </a:xfrm>
            <a:prstGeom prst="rect">
              <a:avLst/>
            </a:prstGeom>
            <a:gradFill rotWithShape="0">
              <a:gsLst>
                <a:gs pos="0">
                  <a:srgbClr val="C27C00"/>
                </a:gs>
                <a:gs pos="50000">
                  <a:srgbClr val="412900"/>
                </a:gs>
                <a:gs pos="100000">
                  <a:srgbClr val="C27C00"/>
                </a:gs>
              </a:gsLst>
              <a:lin ang="18900000" scaled="1"/>
            </a:gradFill>
            <a:ln w="28575">
              <a:solidFill>
                <a:srgbClr val="FFB735"/>
              </a:solidFill>
              <a:miter lim="800000"/>
              <a:headEnd/>
              <a:tailEnd/>
            </a:ln>
          </p:spPr>
          <p:txBody>
            <a:bodyPr wrap="none" anchor="ct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buNone/>
              </a:pPr>
              <a:endParaRPr lang="zh-CN" altLang="zh-CN" sz="1800" b="1">
                <a:solidFill>
                  <a:srgbClr val="000000"/>
                </a:solidFill>
              </a:endParaRPr>
            </a:p>
          </p:txBody>
        </p:sp>
        <p:sp>
          <p:nvSpPr>
            <p:cNvPr id="28683" name="Text Box 20"/>
            <p:cNvSpPr txBox="1">
              <a:spLocks noChangeArrowheads="1"/>
            </p:cNvSpPr>
            <p:nvPr/>
          </p:nvSpPr>
          <p:spPr bwMode="auto">
            <a:xfrm>
              <a:off x="48" y="48"/>
              <a:ext cx="768" cy="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algn="ctr" eaLnBrk="0" fontAlgn="base" hangingPunct="0">
                <a:spcBef>
                  <a:spcPct val="50000"/>
                </a:spcBef>
                <a:spcAft>
                  <a:spcPct val="0"/>
                </a:spcAft>
                <a:buNone/>
              </a:pPr>
              <a:r>
                <a:rPr lang="zh-CN" altLang="en-US" sz="2200" b="1">
                  <a:solidFill>
                    <a:srgbClr val="FFFFFF"/>
                  </a:solidFill>
                </a:rPr>
                <a:t>存储器</a:t>
              </a:r>
            </a:p>
          </p:txBody>
        </p:sp>
      </p:grpSp>
    </p:spTree>
    <p:extLst>
      <p:ext uri="{BB962C8B-B14F-4D97-AF65-F5344CB8AC3E}">
        <p14:creationId xmlns:p14="http://schemas.microsoft.com/office/powerpoint/2010/main" val="180074900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08547"/>
                                        </p:tgtEl>
                                        <p:attrNameLst>
                                          <p:attrName>style.visibility</p:attrName>
                                        </p:attrNameLst>
                                      </p:cBhvr>
                                      <p:to>
                                        <p:strVal val="visible"/>
                                      </p:to>
                                    </p:set>
                                    <p:animEffect transition="in" filter="dissolve">
                                      <p:cBhvr>
                                        <p:cTn id="7" dur="500"/>
                                        <p:tgtEl>
                                          <p:spTgt spid="108547"/>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08548"/>
                                        </p:tgtEl>
                                        <p:attrNameLst>
                                          <p:attrName>style.visibility</p:attrName>
                                        </p:attrNameLst>
                                      </p:cBhvr>
                                      <p:to>
                                        <p:strVal val="visible"/>
                                      </p:to>
                                    </p:set>
                                    <p:animEffect transition="in" filter="dissolve">
                                      <p:cBhvr>
                                        <p:cTn id="10" dur="500"/>
                                        <p:tgtEl>
                                          <p:spTgt spid="108548"/>
                                        </p:tgtEl>
                                      </p:cBhvr>
                                    </p:animEffect>
                                  </p:childTnLst>
                                </p:cTn>
                              </p:par>
                              <p:par>
                                <p:cTn id="11" presetID="9" presetClass="entr" presetSubtype="0" fill="hold" nodeType="withEffect">
                                  <p:stCondLst>
                                    <p:cond delay="0"/>
                                  </p:stCondLst>
                                  <p:childTnLst>
                                    <p:set>
                                      <p:cBhvr>
                                        <p:cTn id="12" dur="1" fill="hold">
                                          <p:stCondLst>
                                            <p:cond delay="0"/>
                                          </p:stCondLst>
                                        </p:cTn>
                                        <p:tgtEl>
                                          <p:spTgt spid="108549"/>
                                        </p:tgtEl>
                                        <p:attrNameLst>
                                          <p:attrName>style.visibility</p:attrName>
                                        </p:attrNameLst>
                                      </p:cBhvr>
                                      <p:to>
                                        <p:strVal val="visible"/>
                                      </p:to>
                                    </p:set>
                                    <p:animEffect transition="in" filter="dissolve">
                                      <p:cBhvr>
                                        <p:cTn id="13" dur="500"/>
                                        <p:tgtEl>
                                          <p:spTgt spid="108549"/>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108552"/>
                                        </p:tgtEl>
                                        <p:attrNameLst>
                                          <p:attrName>style.visibility</p:attrName>
                                        </p:attrNameLst>
                                      </p:cBhvr>
                                      <p:to>
                                        <p:strVal val="visible"/>
                                      </p:to>
                                    </p:set>
                                    <p:animEffect transition="in" filter="dissolve">
                                      <p:cBhvr>
                                        <p:cTn id="16" dur="500"/>
                                        <p:tgtEl>
                                          <p:spTgt spid="1085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547" grpId="0" autoUpdateAnimBg="0"/>
      <p:bldP spid="108548" grpId="0" autoUpdateAnimBg="0"/>
      <p:bldP spid="108552" grpId="0"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灯片编号占位符 5"/>
          <p:cNvSpPr txBox="1">
            <a:spLocks noGrp="1" noChangeArrowheads="1"/>
          </p:cNvSpPr>
          <p:nvPr/>
        </p:nvSpPr>
        <p:spPr bwMode="auto">
          <a:xfrm>
            <a:off x="6934200" y="6324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algn="r" fontAlgn="base">
              <a:spcBef>
                <a:spcPct val="50000"/>
              </a:spcBef>
              <a:spcAft>
                <a:spcPct val="0"/>
              </a:spcAft>
              <a:buNone/>
            </a:pPr>
            <a:fld id="{2E2819F3-68D9-4759-8932-B5629E3DCDDF}" type="slidenum">
              <a:rPr lang="zh-CN" altLang="en-US" sz="1400" b="1">
                <a:solidFill>
                  <a:srgbClr val="000000"/>
                </a:solidFill>
              </a:rPr>
              <a:pPr algn="r" fontAlgn="base">
                <a:spcBef>
                  <a:spcPct val="50000"/>
                </a:spcBef>
                <a:spcAft>
                  <a:spcPct val="0"/>
                </a:spcAft>
                <a:buNone/>
              </a:pPr>
              <a:t>22</a:t>
            </a:fld>
            <a:endParaRPr lang="en-US" altLang="zh-CN" sz="1400" b="1">
              <a:solidFill>
                <a:srgbClr val="000000"/>
              </a:solidFill>
            </a:endParaRPr>
          </a:p>
        </p:txBody>
      </p:sp>
      <p:sp>
        <p:nvSpPr>
          <p:cNvPr id="30723" name="Text Box 7"/>
          <p:cNvSpPr txBox="1">
            <a:spLocks noChangeArrowheads="1"/>
          </p:cNvSpPr>
          <p:nvPr/>
        </p:nvSpPr>
        <p:spPr bwMode="auto">
          <a:xfrm>
            <a:off x="336884" y="5217074"/>
            <a:ext cx="8229600"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har char="•"/>
              <a:defRPr sz="2800">
                <a:solidFill>
                  <a:schemeClr val="tx1"/>
                </a:solidFill>
                <a:latin typeface="Times New Roman" panose="02020603050405020304" pitchFamily="18" charset="0"/>
                <a:ea typeface="宋体" panose="02010600030101010101" pitchFamily="2" charset="-122"/>
              </a:defRPr>
            </a:lvl1pPr>
            <a:lvl2pPr>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lvl="1" fontAlgn="base">
              <a:spcAft>
                <a:spcPct val="0"/>
              </a:spcAft>
              <a:buClr>
                <a:srgbClr val="000000"/>
              </a:buClr>
              <a:buSzPct val="75000"/>
              <a:buNone/>
            </a:pPr>
            <a:r>
              <a:rPr lang="zh-CN" altLang="en-US" sz="2800" b="1" dirty="0">
                <a:solidFill>
                  <a:srgbClr val="000000"/>
                </a:solidFill>
              </a:rPr>
              <a:t>举例：显示器、打印机、绘图仪、磁带机、磁盘机、光盘机</a:t>
            </a:r>
            <a:endParaRPr lang="zh-CN" altLang="en-US" sz="2800" dirty="0">
              <a:solidFill>
                <a:srgbClr val="000000"/>
              </a:solidFill>
            </a:endParaRPr>
          </a:p>
        </p:txBody>
      </p:sp>
      <p:sp>
        <p:nvSpPr>
          <p:cNvPr id="30724" name="Text Box 8"/>
          <p:cNvSpPr txBox="1">
            <a:spLocks noChangeArrowheads="1"/>
          </p:cNvSpPr>
          <p:nvPr/>
        </p:nvSpPr>
        <p:spPr bwMode="auto">
          <a:xfrm>
            <a:off x="827088" y="1989140"/>
            <a:ext cx="7772400" cy="332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fontAlgn="base">
              <a:lnSpc>
                <a:spcPct val="150000"/>
              </a:lnSpc>
              <a:spcBef>
                <a:spcPct val="50000"/>
              </a:spcBef>
              <a:spcAft>
                <a:spcPct val="0"/>
              </a:spcAft>
              <a:buNone/>
            </a:pPr>
            <a:r>
              <a:rPr lang="zh-CN" altLang="en-US" b="1" dirty="0">
                <a:solidFill>
                  <a:srgbClr val="000000"/>
                </a:solidFill>
                <a:latin typeface="宋体" panose="02010600030101010101" pitchFamily="2" charset="-122"/>
              </a:rPr>
              <a:t>功能：</a:t>
            </a:r>
            <a:r>
              <a:rPr lang="zh-CN" altLang="en-US" b="1" dirty="0">
                <a:solidFill>
                  <a:srgbClr val="FF3300"/>
                </a:solidFill>
                <a:latin typeface="宋体" panose="02010600030101010101" pitchFamily="2" charset="-122"/>
              </a:rPr>
              <a:t>接收</a:t>
            </a:r>
            <a:r>
              <a:rPr lang="zh-CN" altLang="en-US" b="1" dirty="0">
                <a:solidFill>
                  <a:srgbClr val="000000"/>
                </a:solidFill>
                <a:latin typeface="宋体" panose="02010600030101010101" pitchFamily="2" charset="-122"/>
              </a:rPr>
              <a:t>来自于存储器的计算机处理的数据、计算结果等，将其从二进制形式</a:t>
            </a:r>
            <a:r>
              <a:rPr lang="zh-CN" altLang="en-US" b="1" dirty="0">
                <a:solidFill>
                  <a:srgbClr val="CC3300"/>
                </a:solidFill>
                <a:latin typeface="宋体" panose="02010600030101010101" pitchFamily="2" charset="-122"/>
              </a:rPr>
              <a:t>转换</a:t>
            </a:r>
            <a:r>
              <a:rPr lang="zh-CN" altLang="en-US" b="1" dirty="0">
                <a:solidFill>
                  <a:srgbClr val="000000"/>
                </a:solidFill>
                <a:latin typeface="宋体" panose="02010600030101010101" pitchFamily="2" charset="-122"/>
              </a:rPr>
              <a:t>成人们习惯接受的信息形式（如文字、曲线、图像、表格、声音等）、或能为其他机器所接受的形式，然后</a:t>
            </a:r>
            <a:r>
              <a:rPr lang="zh-CN" altLang="en-US" b="1" dirty="0">
                <a:solidFill>
                  <a:srgbClr val="FF3300"/>
                </a:solidFill>
                <a:latin typeface="宋体" panose="02010600030101010101" pitchFamily="2" charset="-122"/>
              </a:rPr>
              <a:t>输出</a:t>
            </a:r>
            <a:r>
              <a:rPr lang="zh-CN" altLang="en-US" b="1" dirty="0">
                <a:solidFill>
                  <a:srgbClr val="000000"/>
                </a:solidFill>
                <a:latin typeface="宋体" panose="02010600030101010101" pitchFamily="2" charset="-122"/>
              </a:rPr>
              <a:t>。</a:t>
            </a:r>
            <a:endParaRPr lang="en-US" altLang="zh-CN" b="1" dirty="0">
              <a:solidFill>
                <a:srgbClr val="000000"/>
              </a:solidFill>
            </a:endParaRPr>
          </a:p>
        </p:txBody>
      </p:sp>
      <p:grpSp>
        <p:nvGrpSpPr>
          <p:cNvPr id="30725" name="Group 10"/>
          <p:cNvGrpSpPr>
            <a:grpSpLocks/>
          </p:cNvGrpSpPr>
          <p:nvPr/>
        </p:nvGrpSpPr>
        <p:grpSpPr bwMode="auto">
          <a:xfrm>
            <a:off x="457200" y="1371602"/>
            <a:ext cx="2286000" cy="544513"/>
            <a:chOff x="0" y="0"/>
            <a:chExt cx="1056" cy="336"/>
          </a:xfrm>
        </p:grpSpPr>
        <p:sp>
          <p:nvSpPr>
            <p:cNvPr id="30734" name="Rectangle 11"/>
            <p:cNvSpPr>
              <a:spLocks noChangeArrowheads="1"/>
            </p:cNvSpPr>
            <p:nvPr/>
          </p:nvSpPr>
          <p:spPr bwMode="auto">
            <a:xfrm>
              <a:off x="0" y="0"/>
              <a:ext cx="1056" cy="336"/>
            </a:xfrm>
            <a:prstGeom prst="rect">
              <a:avLst/>
            </a:prstGeom>
            <a:gradFill rotWithShape="0">
              <a:gsLst>
                <a:gs pos="0">
                  <a:srgbClr val="CF0E30"/>
                </a:gs>
                <a:gs pos="50000">
                  <a:srgbClr val="3E040E"/>
                </a:gs>
                <a:gs pos="100000">
                  <a:srgbClr val="CF0E30"/>
                </a:gs>
              </a:gsLst>
              <a:lin ang="18900000" scaled="1"/>
            </a:gradFill>
            <a:ln w="28575">
              <a:solidFill>
                <a:srgbClr val="F68295"/>
              </a:solidFill>
              <a:miter lim="800000"/>
              <a:headEnd/>
              <a:tailEnd/>
            </a:ln>
          </p:spPr>
          <p:txBody>
            <a:bodyPr wrap="none" anchor="ct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buNone/>
              </a:pPr>
              <a:endParaRPr lang="zh-CN" altLang="zh-CN" sz="1800" b="1">
                <a:solidFill>
                  <a:srgbClr val="000000"/>
                </a:solidFill>
              </a:endParaRPr>
            </a:p>
          </p:txBody>
        </p:sp>
        <p:sp>
          <p:nvSpPr>
            <p:cNvPr id="30735" name="Text Box 12"/>
            <p:cNvSpPr txBox="1">
              <a:spLocks noChangeArrowheads="1"/>
            </p:cNvSpPr>
            <p:nvPr/>
          </p:nvSpPr>
          <p:spPr bwMode="auto">
            <a:xfrm>
              <a:off x="0" y="0"/>
              <a:ext cx="1008" cy="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algn="ctr" eaLnBrk="0" fontAlgn="base" hangingPunct="0">
                <a:spcBef>
                  <a:spcPct val="50000"/>
                </a:spcBef>
                <a:spcAft>
                  <a:spcPct val="0"/>
                </a:spcAft>
                <a:buNone/>
              </a:pPr>
              <a:r>
                <a:rPr lang="zh-CN" altLang="en-US" b="1">
                  <a:solidFill>
                    <a:srgbClr val="FFFFFF"/>
                  </a:solidFill>
                  <a:latin typeface="楷体_GB2312" pitchFamily="1" charset="-122"/>
                  <a:ea typeface="楷体_GB2312" pitchFamily="1" charset="-122"/>
                </a:rPr>
                <a:t>3、输出设备</a:t>
              </a:r>
            </a:p>
          </p:txBody>
        </p:sp>
      </p:grpSp>
      <p:sp>
        <p:nvSpPr>
          <p:cNvPr id="30726" name="Rectangle 14"/>
          <p:cNvSpPr>
            <a:spLocks noGrp="1" noChangeArrowheads="1"/>
          </p:cNvSpPr>
          <p:nvPr>
            <p:ph type="title" idx="4294967295"/>
          </p:nvPr>
        </p:nvSpPr>
        <p:spPr>
          <a:noFill/>
        </p:spPr>
        <p:txBody>
          <a:bodyPr/>
          <a:lstStyle/>
          <a:p>
            <a:pPr eaLnBrk="1" hangingPunct="1"/>
            <a:r>
              <a:rPr lang="zh-CN" altLang="en-US" b="1" dirty="0" smtClean="0"/>
              <a:t>计算机的基本组成和原理</a:t>
            </a:r>
          </a:p>
        </p:txBody>
      </p:sp>
      <p:sp>
        <p:nvSpPr>
          <p:cNvPr id="30727" name="Line 15"/>
          <p:cNvSpPr>
            <a:spLocks noChangeShapeType="1"/>
          </p:cNvSpPr>
          <p:nvPr/>
        </p:nvSpPr>
        <p:spPr bwMode="auto">
          <a:xfrm>
            <a:off x="5314950" y="1608138"/>
            <a:ext cx="704850" cy="0"/>
          </a:xfrm>
          <a:prstGeom prst="line">
            <a:avLst/>
          </a:prstGeom>
          <a:noFill/>
          <a:ln w="57150">
            <a:solidFill>
              <a:srgbClr val="6600FF"/>
            </a:solidFill>
            <a:round/>
            <a:headEnd/>
            <a:tailEnd type="triangle" w="med" len="me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b="1">
              <a:solidFill>
                <a:srgbClr val="000000"/>
              </a:solidFill>
              <a:latin typeface="Times New Roman" panose="02020603050405020304" pitchFamily="18" charset="0"/>
              <a:ea typeface="宋体" panose="02010600030101010101" pitchFamily="2" charset="-122"/>
            </a:endParaRPr>
          </a:p>
        </p:txBody>
      </p:sp>
      <p:grpSp>
        <p:nvGrpSpPr>
          <p:cNvPr id="30728" name="Group 16"/>
          <p:cNvGrpSpPr>
            <a:grpSpLocks/>
          </p:cNvGrpSpPr>
          <p:nvPr/>
        </p:nvGrpSpPr>
        <p:grpSpPr bwMode="auto">
          <a:xfrm>
            <a:off x="6019800" y="1268413"/>
            <a:ext cx="1676400" cy="609600"/>
            <a:chOff x="0" y="0"/>
            <a:chExt cx="912" cy="336"/>
          </a:xfrm>
        </p:grpSpPr>
        <p:sp>
          <p:nvSpPr>
            <p:cNvPr id="30732" name="Rectangle 17"/>
            <p:cNvSpPr>
              <a:spLocks noChangeArrowheads="1"/>
            </p:cNvSpPr>
            <p:nvPr/>
          </p:nvSpPr>
          <p:spPr bwMode="auto">
            <a:xfrm>
              <a:off x="0" y="0"/>
              <a:ext cx="912" cy="336"/>
            </a:xfrm>
            <a:prstGeom prst="rect">
              <a:avLst/>
            </a:prstGeom>
            <a:gradFill rotWithShape="0">
              <a:gsLst>
                <a:gs pos="0">
                  <a:srgbClr val="C27C00"/>
                </a:gs>
                <a:gs pos="50000">
                  <a:srgbClr val="412900"/>
                </a:gs>
                <a:gs pos="100000">
                  <a:srgbClr val="C27C00"/>
                </a:gs>
              </a:gsLst>
              <a:lin ang="18900000" scaled="1"/>
            </a:gradFill>
            <a:ln w="28575">
              <a:solidFill>
                <a:srgbClr val="FFB735"/>
              </a:solidFill>
              <a:miter lim="800000"/>
              <a:headEnd/>
              <a:tailEnd/>
            </a:ln>
          </p:spPr>
          <p:txBody>
            <a:bodyPr wrap="none" anchor="ct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buNone/>
              </a:pPr>
              <a:endParaRPr lang="zh-CN" altLang="zh-CN" sz="1800" b="1">
                <a:solidFill>
                  <a:srgbClr val="000000"/>
                </a:solidFill>
              </a:endParaRPr>
            </a:p>
          </p:txBody>
        </p:sp>
        <p:sp>
          <p:nvSpPr>
            <p:cNvPr id="30733" name="Text Box 18"/>
            <p:cNvSpPr txBox="1">
              <a:spLocks noChangeArrowheads="1"/>
            </p:cNvSpPr>
            <p:nvPr/>
          </p:nvSpPr>
          <p:spPr bwMode="auto">
            <a:xfrm>
              <a:off x="48" y="48"/>
              <a:ext cx="768" cy="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algn="ctr" eaLnBrk="0" fontAlgn="base" hangingPunct="0">
                <a:spcBef>
                  <a:spcPct val="50000"/>
                </a:spcBef>
                <a:spcAft>
                  <a:spcPct val="0"/>
                </a:spcAft>
                <a:buNone/>
              </a:pPr>
              <a:r>
                <a:rPr lang="zh-CN" altLang="en-US" sz="2200" b="1">
                  <a:solidFill>
                    <a:srgbClr val="FFFFFF"/>
                  </a:solidFill>
                </a:rPr>
                <a:t>输出设备</a:t>
              </a:r>
            </a:p>
          </p:txBody>
        </p:sp>
      </p:grpSp>
      <p:grpSp>
        <p:nvGrpSpPr>
          <p:cNvPr id="30729" name="Group 19"/>
          <p:cNvGrpSpPr>
            <a:grpSpLocks/>
          </p:cNvGrpSpPr>
          <p:nvPr/>
        </p:nvGrpSpPr>
        <p:grpSpPr bwMode="auto">
          <a:xfrm>
            <a:off x="3657600" y="1268413"/>
            <a:ext cx="1676400" cy="609600"/>
            <a:chOff x="0" y="0"/>
            <a:chExt cx="912" cy="336"/>
          </a:xfrm>
        </p:grpSpPr>
        <p:sp>
          <p:nvSpPr>
            <p:cNvPr id="30730" name="Rectangle 20"/>
            <p:cNvSpPr>
              <a:spLocks noChangeArrowheads="1"/>
            </p:cNvSpPr>
            <p:nvPr/>
          </p:nvSpPr>
          <p:spPr bwMode="auto">
            <a:xfrm>
              <a:off x="0" y="0"/>
              <a:ext cx="912" cy="336"/>
            </a:xfrm>
            <a:prstGeom prst="rect">
              <a:avLst/>
            </a:prstGeom>
            <a:gradFill rotWithShape="0">
              <a:gsLst>
                <a:gs pos="0">
                  <a:srgbClr val="C27C00"/>
                </a:gs>
                <a:gs pos="50000">
                  <a:srgbClr val="412900"/>
                </a:gs>
                <a:gs pos="100000">
                  <a:srgbClr val="C27C00"/>
                </a:gs>
              </a:gsLst>
              <a:lin ang="18900000" scaled="1"/>
            </a:gradFill>
            <a:ln w="28575">
              <a:solidFill>
                <a:srgbClr val="FFB735"/>
              </a:solidFill>
              <a:miter lim="800000"/>
              <a:headEnd/>
              <a:tailEnd/>
            </a:ln>
          </p:spPr>
          <p:txBody>
            <a:bodyPr wrap="none" anchor="ct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buNone/>
              </a:pPr>
              <a:endParaRPr lang="zh-CN" altLang="zh-CN" sz="1800" b="1">
                <a:solidFill>
                  <a:srgbClr val="000000"/>
                </a:solidFill>
              </a:endParaRPr>
            </a:p>
          </p:txBody>
        </p:sp>
        <p:sp>
          <p:nvSpPr>
            <p:cNvPr id="30731" name="Text Box 21"/>
            <p:cNvSpPr txBox="1">
              <a:spLocks noChangeArrowheads="1"/>
            </p:cNvSpPr>
            <p:nvPr/>
          </p:nvSpPr>
          <p:spPr bwMode="auto">
            <a:xfrm>
              <a:off x="48" y="48"/>
              <a:ext cx="768" cy="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algn="ctr" eaLnBrk="0" fontAlgn="base" hangingPunct="0">
                <a:spcBef>
                  <a:spcPct val="50000"/>
                </a:spcBef>
                <a:spcAft>
                  <a:spcPct val="0"/>
                </a:spcAft>
                <a:buNone/>
              </a:pPr>
              <a:r>
                <a:rPr lang="zh-CN" altLang="en-US" sz="2200" b="1">
                  <a:solidFill>
                    <a:srgbClr val="FFFFFF"/>
                  </a:solidFill>
                </a:rPr>
                <a:t>存储器</a:t>
              </a:r>
            </a:p>
          </p:txBody>
        </p:sp>
      </p:grpSp>
    </p:spTree>
    <p:extLst>
      <p:ext uri="{BB962C8B-B14F-4D97-AF65-F5344CB8AC3E}">
        <p14:creationId xmlns:p14="http://schemas.microsoft.com/office/powerpoint/2010/main" val="307963557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746" name="灯片编号占位符 5"/>
          <p:cNvSpPr txBox="1">
            <a:spLocks noGrp="1" noChangeArrowheads="1"/>
          </p:cNvSpPr>
          <p:nvPr/>
        </p:nvSpPr>
        <p:spPr bwMode="auto">
          <a:xfrm>
            <a:off x="6934200" y="6324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algn="r" fontAlgn="base">
              <a:spcBef>
                <a:spcPct val="50000"/>
              </a:spcBef>
              <a:spcAft>
                <a:spcPct val="0"/>
              </a:spcAft>
              <a:buNone/>
            </a:pPr>
            <a:fld id="{975AE713-5D48-4151-895D-1B4F157DA37B}" type="slidenum">
              <a:rPr lang="zh-CN" altLang="en-US" sz="1400" b="1">
                <a:solidFill>
                  <a:srgbClr val="000000"/>
                </a:solidFill>
              </a:rPr>
              <a:pPr algn="r" fontAlgn="base">
                <a:spcBef>
                  <a:spcPct val="50000"/>
                </a:spcBef>
                <a:spcAft>
                  <a:spcPct val="0"/>
                </a:spcAft>
                <a:buNone/>
              </a:pPr>
              <a:t>23</a:t>
            </a:fld>
            <a:endParaRPr lang="en-US" altLang="zh-CN" sz="1400" b="1">
              <a:solidFill>
                <a:srgbClr val="000000"/>
              </a:solidFill>
            </a:endParaRPr>
          </a:p>
        </p:txBody>
      </p:sp>
      <p:sp>
        <p:nvSpPr>
          <p:cNvPr id="111619" name="Rectangle 4"/>
          <p:cNvSpPr>
            <a:spLocks noGrp="1" noChangeArrowheads="1"/>
          </p:cNvSpPr>
          <p:nvPr>
            <p:ph type="body" idx="4294967295"/>
          </p:nvPr>
        </p:nvSpPr>
        <p:spPr>
          <a:xfrm>
            <a:off x="406400" y="1916113"/>
            <a:ext cx="8331200" cy="533400"/>
          </a:xfrm>
          <a:noFill/>
        </p:spPr>
        <p:txBody>
          <a:bodyPr vert="horz" wrap="square" lIns="92075" tIns="46038" rIns="92075" bIns="46038" numCol="1" anchor="t" anchorCtr="0" compatLnSpc="1">
            <a:prstTxWarp prst="textNoShape">
              <a:avLst/>
            </a:prstTxWarp>
          </a:bodyPr>
          <a:lstStyle/>
          <a:p>
            <a:pPr eaLnBrk="1" hangingPunct="1">
              <a:buFontTx/>
              <a:buNone/>
            </a:pPr>
            <a:r>
              <a:rPr lang="en-US" altLang="zh-CN" sz="2400" b="1">
                <a:solidFill>
                  <a:srgbClr val="000000"/>
                </a:solidFill>
                <a:latin typeface="宋体" panose="02010600030101010101" pitchFamily="2" charset="-122"/>
              </a:rPr>
              <a:t>	</a:t>
            </a:r>
            <a:r>
              <a:rPr lang="zh-CN" altLang="en-US" sz="2400" b="1">
                <a:solidFill>
                  <a:srgbClr val="000000"/>
                </a:solidFill>
                <a:latin typeface="宋体" panose="02010600030101010101" pitchFamily="2" charset="-122"/>
              </a:rPr>
              <a:t>完成各种算术运算和逻辑运算。</a:t>
            </a:r>
            <a:endParaRPr lang="zh-CN" altLang="en-US" sz="2400" b="1"/>
          </a:p>
        </p:txBody>
      </p:sp>
      <p:sp>
        <p:nvSpPr>
          <p:cNvPr id="111620" name="Text Box 6"/>
          <p:cNvSpPr txBox="1">
            <a:spLocks noChangeArrowheads="1"/>
          </p:cNvSpPr>
          <p:nvPr/>
        </p:nvSpPr>
        <p:spPr bwMode="auto">
          <a:xfrm>
            <a:off x="762000" y="4429127"/>
            <a:ext cx="80010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fontAlgn="base">
              <a:spcAft>
                <a:spcPct val="0"/>
              </a:spcAft>
              <a:buClr>
                <a:srgbClr val="3333CC"/>
              </a:buClr>
              <a:buSzPct val="75000"/>
              <a:buNone/>
            </a:pPr>
            <a:r>
              <a:rPr lang="zh-CN" altLang="en-US" sz="2400" b="1">
                <a:solidFill>
                  <a:srgbClr val="000000"/>
                </a:solidFill>
              </a:rPr>
              <a:t>运算器的</a:t>
            </a:r>
            <a:r>
              <a:rPr lang="zh-CN" altLang="en-US" sz="2400" b="1">
                <a:solidFill>
                  <a:srgbClr val="000000"/>
                </a:solidFill>
                <a:latin typeface="宋体" panose="02010600030101010101" pitchFamily="2" charset="-122"/>
              </a:rPr>
              <a:t>核心部件是</a:t>
            </a:r>
            <a:r>
              <a:rPr lang="zh-CN" altLang="en-US" sz="2400" b="1" u="sng">
                <a:solidFill>
                  <a:srgbClr val="3333CC"/>
                </a:solidFill>
                <a:latin typeface="宋体" panose="02010600030101010101" pitchFamily="2" charset="-122"/>
              </a:rPr>
              <a:t>算术逻辑单元（</a:t>
            </a:r>
            <a:r>
              <a:rPr lang="en-US" altLang="zh-CN" sz="2400" b="1" u="sng">
                <a:solidFill>
                  <a:srgbClr val="3333CC"/>
                </a:solidFill>
              </a:rPr>
              <a:t>ALU</a:t>
            </a:r>
            <a:r>
              <a:rPr lang="en-US" altLang="zh-CN" sz="2400" b="1" u="sng">
                <a:solidFill>
                  <a:srgbClr val="3333CC"/>
                </a:solidFill>
                <a:latin typeface="宋体" panose="02010600030101010101" pitchFamily="2" charset="-122"/>
              </a:rPr>
              <a:t>）</a:t>
            </a:r>
            <a:r>
              <a:rPr lang="zh-CN" altLang="en-US" sz="2400" b="1">
                <a:solidFill>
                  <a:srgbClr val="000000"/>
                </a:solidFill>
                <a:latin typeface="宋体" panose="02010600030101010101" pitchFamily="2" charset="-122"/>
              </a:rPr>
              <a:t>和若干个</a:t>
            </a:r>
            <a:r>
              <a:rPr lang="zh-CN" altLang="en-US" sz="2400" b="1" u="sng">
                <a:solidFill>
                  <a:srgbClr val="3333CC"/>
                </a:solidFill>
                <a:latin typeface="宋体" panose="02010600030101010101" pitchFamily="2" charset="-122"/>
              </a:rPr>
              <a:t>寄存器</a:t>
            </a:r>
            <a:r>
              <a:rPr lang="zh-CN" altLang="en-US" sz="2400" b="1">
                <a:solidFill>
                  <a:srgbClr val="000000"/>
                </a:solidFill>
                <a:latin typeface="宋体" panose="02010600030101010101" pitchFamily="2" charset="-122"/>
              </a:rPr>
              <a:t>。</a:t>
            </a:r>
            <a:r>
              <a:rPr lang="en-US" altLang="zh-CN" sz="2400" b="1">
                <a:solidFill>
                  <a:srgbClr val="000000"/>
                </a:solidFill>
              </a:rPr>
              <a:t>ALU</a:t>
            </a:r>
            <a:r>
              <a:rPr lang="zh-CN" altLang="en-US" sz="2400" b="1">
                <a:solidFill>
                  <a:srgbClr val="000000"/>
                </a:solidFill>
                <a:latin typeface="宋体" panose="02010600030101010101" pitchFamily="2" charset="-122"/>
              </a:rPr>
              <a:t>用于执行算数运算和逻辑运算，寄存器用于存放参加运算的各种数据以及运算后的结果。</a:t>
            </a:r>
            <a:r>
              <a:rPr lang="zh-CN" altLang="en-US" sz="2400" b="1">
                <a:solidFill>
                  <a:srgbClr val="000000"/>
                </a:solidFill>
              </a:rPr>
              <a:t> </a:t>
            </a:r>
          </a:p>
        </p:txBody>
      </p:sp>
      <p:grpSp>
        <p:nvGrpSpPr>
          <p:cNvPr id="31749" name="Group 7"/>
          <p:cNvGrpSpPr>
            <a:grpSpLocks/>
          </p:cNvGrpSpPr>
          <p:nvPr/>
        </p:nvGrpSpPr>
        <p:grpSpPr bwMode="auto">
          <a:xfrm>
            <a:off x="457200" y="1268413"/>
            <a:ext cx="2286000" cy="519112"/>
            <a:chOff x="0" y="0"/>
            <a:chExt cx="1056" cy="369"/>
          </a:xfrm>
        </p:grpSpPr>
        <p:sp>
          <p:nvSpPr>
            <p:cNvPr id="31771" name="Rectangle 8"/>
            <p:cNvSpPr>
              <a:spLocks noChangeArrowheads="1"/>
            </p:cNvSpPr>
            <p:nvPr/>
          </p:nvSpPr>
          <p:spPr bwMode="auto">
            <a:xfrm>
              <a:off x="0" y="0"/>
              <a:ext cx="1056" cy="336"/>
            </a:xfrm>
            <a:prstGeom prst="rect">
              <a:avLst/>
            </a:prstGeom>
            <a:gradFill rotWithShape="0">
              <a:gsLst>
                <a:gs pos="0">
                  <a:srgbClr val="CF0E30"/>
                </a:gs>
                <a:gs pos="50000">
                  <a:srgbClr val="3E040E"/>
                </a:gs>
                <a:gs pos="100000">
                  <a:srgbClr val="CF0E30"/>
                </a:gs>
              </a:gsLst>
              <a:lin ang="18900000" scaled="1"/>
            </a:gradFill>
            <a:ln w="28575">
              <a:solidFill>
                <a:srgbClr val="F68295"/>
              </a:solidFill>
              <a:miter lim="800000"/>
              <a:headEnd/>
              <a:tailEnd/>
            </a:ln>
          </p:spPr>
          <p:txBody>
            <a:bodyPr wrap="none" anchor="ct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buNone/>
              </a:pPr>
              <a:endParaRPr lang="zh-CN" altLang="zh-CN" sz="1800" b="1">
                <a:solidFill>
                  <a:srgbClr val="000000"/>
                </a:solidFill>
              </a:endParaRPr>
            </a:p>
          </p:txBody>
        </p:sp>
        <p:sp>
          <p:nvSpPr>
            <p:cNvPr id="31772" name="Text Box 9"/>
            <p:cNvSpPr txBox="1">
              <a:spLocks noChangeArrowheads="1"/>
            </p:cNvSpPr>
            <p:nvPr/>
          </p:nvSpPr>
          <p:spPr bwMode="auto">
            <a:xfrm>
              <a:off x="0" y="0"/>
              <a:ext cx="1008" cy="3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algn="ctr" eaLnBrk="0" fontAlgn="base" hangingPunct="0">
                <a:spcBef>
                  <a:spcPct val="50000"/>
                </a:spcBef>
                <a:spcAft>
                  <a:spcPct val="0"/>
                </a:spcAft>
                <a:buNone/>
              </a:pPr>
              <a:r>
                <a:rPr lang="en-US" altLang="zh-CN" b="1">
                  <a:solidFill>
                    <a:srgbClr val="FFFFFF"/>
                  </a:solidFill>
                  <a:latin typeface="楷体_GB2312" pitchFamily="1" charset="-122"/>
                  <a:ea typeface="楷体_GB2312" pitchFamily="1" charset="-122"/>
                </a:rPr>
                <a:t>4</a:t>
              </a:r>
              <a:r>
                <a:rPr lang="zh-CN" altLang="en-US" b="1">
                  <a:solidFill>
                    <a:srgbClr val="FFFFFF"/>
                  </a:solidFill>
                  <a:latin typeface="楷体_GB2312" pitchFamily="1" charset="-122"/>
                  <a:ea typeface="楷体_GB2312" pitchFamily="1" charset="-122"/>
                </a:rPr>
                <a:t>、运算器</a:t>
              </a:r>
            </a:p>
          </p:txBody>
        </p:sp>
      </p:grpSp>
      <p:grpSp>
        <p:nvGrpSpPr>
          <p:cNvPr id="111624" name="Group 10"/>
          <p:cNvGrpSpPr>
            <a:grpSpLocks/>
          </p:cNvGrpSpPr>
          <p:nvPr/>
        </p:nvGrpSpPr>
        <p:grpSpPr bwMode="auto">
          <a:xfrm>
            <a:off x="685800" y="2555875"/>
            <a:ext cx="8458200" cy="533400"/>
            <a:chOff x="0" y="0"/>
            <a:chExt cx="4656" cy="336"/>
          </a:xfrm>
        </p:grpSpPr>
        <p:sp>
          <p:nvSpPr>
            <p:cNvPr id="31767" name="Text Box 11"/>
            <p:cNvSpPr txBox="1">
              <a:spLocks noChangeArrowheads="1"/>
            </p:cNvSpPr>
            <p:nvPr/>
          </p:nvSpPr>
          <p:spPr bwMode="auto">
            <a:xfrm>
              <a:off x="0" y="48"/>
              <a:ext cx="465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fontAlgn="base">
                <a:spcBef>
                  <a:spcPct val="50000"/>
                </a:spcBef>
                <a:spcAft>
                  <a:spcPct val="0"/>
                </a:spcAft>
                <a:buNone/>
              </a:pPr>
              <a:r>
                <a:rPr lang="en-US" altLang="zh-CN" sz="2400" b="1">
                  <a:solidFill>
                    <a:srgbClr val="000000"/>
                  </a:solidFill>
                  <a:latin typeface="宋体" panose="02010600030101010101" pitchFamily="2" charset="-122"/>
                </a:rPr>
                <a:t>            </a:t>
              </a:r>
              <a:r>
                <a:rPr lang="zh-CN" altLang="en-US" sz="2400" b="1">
                  <a:solidFill>
                    <a:srgbClr val="000000"/>
                  </a:solidFill>
                  <a:latin typeface="宋体" panose="02010600030101010101" pitchFamily="2" charset="-122"/>
                </a:rPr>
                <a:t>各种数值运算，如：加、减、乘、除等</a:t>
              </a:r>
              <a:endParaRPr lang="zh-CN" altLang="en-US" sz="2400" b="1">
                <a:solidFill>
                  <a:srgbClr val="000000"/>
                </a:solidFill>
              </a:endParaRPr>
            </a:p>
          </p:txBody>
        </p:sp>
        <p:grpSp>
          <p:nvGrpSpPr>
            <p:cNvPr id="31768" name="Group 12"/>
            <p:cNvGrpSpPr>
              <a:grpSpLocks/>
            </p:cNvGrpSpPr>
            <p:nvPr/>
          </p:nvGrpSpPr>
          <p:grpSpPr bwMode="auto">
            <a:xfrm>
              <a:off x="48" y="0"/>
              <a:ext cx="1008" cy="336"/>
              <a:chOff x="0" y="0"/>
              <a:chExt cx="2448" cy="384"/>
            </a:xfrm>
          </p:grpSpPr>
          <p:sp>
            <p:nvSpPr>
              <p:cNvPr id="31769" name="AutoShape 13"/>
              <p:cNvSpPr>
                <a:spLocks noChangeArrowheads="1"/>
              </p:cNvSpPr>
              <p:nvPr/>
            </p:nvSpPr>
            <p:spPr bwMode="auto">
              <a:xfrm rot="-5400000">
                <a:off x="1032" y="-1032"/>
                <a:ext cx="384" cy="2448"/>
              </a:xfrm>
              <a:prstGeom prst="can">
                <a:avLst>
                  <a:gd name="adj" fmla="val 54837"/>
                </a:avLst>
              </a:prstGeom>
              <a:gradFill rotWithShape="0">
                <a:gsLst>
                  <a:gs pos="0">
                    <a:srgbClr val="F9E5B3"/>
                  </a:gs>
                  <a:gs pos="50000">
                    <a:srgbClr val="AE8000"/>
                  </a:gs>
                  <a:gs pos="100000">
                    <a:srgbClr val="F9E5B3"/>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buNone/>
                </a:pPr>
                <a:endParaRPr lang="zh-CN" altLang="zh-CN" sz="1800" b="1">
                  <a:solidFill>
                    <a:srgbClr val="000000"/>
                  </a:solidFill>
                </a:endParaRPr>
              </a:p>
            </p:txBody>
          </p:sp>
          <p:sp>
            <p:nvSpPr>
              <p:cNvPr id="31770" name="Rectangle 14"/>
              <p:cNvSpPr>
                <a:spLocks noChangeArrowheads="1"/>
              </p:cNvSpPr>
              <p:nvPr/>
            </p:nvSpPr>
            <p:spPr bwMode="auto">
              <a:xfrm>
                <a:off x="144" y="0"/>
                <a:ext cx="2208"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b"/>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buNone/>
                </a:pPr>
                <a:r>
                  <a:rPr lang="zh-CN" altLang="en-US" sz="2400" b="1">
                    <a:solidFill>
                      <a:srgbClr val="000000"/>
                    </a:solidFill>
                  </a:rPr>
                  <a:t>算术运算</a:t>
                </a:r>
              </a:p>
            </p:txBody>
          </p:sp>
        </p:grpSp>
      </p:grpSp>
      <p:grpSp>
        <p:nvGrpSpPr>
          <p:cNvPr id="111629" name="Group 15"/>
          <p:cNvGrpSpPr>
            <a:grpSpLocks/>
          </p:cNvGrpSpPr>
          <p:nvPr/>
        </p:nvGrpSpPr>
        <p:grpSpPr bwMode="auto">
          <a:xfrm>
            <a:off x="685800" y="3255965"/>
            <a:ext cx="7924800" cy="906463"/>
            <a:chOff x="0" y="0"/>
            <a:chExt cx="4656" cy="571"/>
          </a:xfrm>
        </p:grpSpPr>
        <p:sp>
          <p:nvSpPr>
            <p:cNvPr id="31763" name="Text Box 16"/>
            <p:cNvSpPr txBox="1">
              <a:spLocks noChangeArrowheads="1"/>
            </p:cNvSpPr>
            <p:nvPr/>
          </p:nvSpPr>
          <p:spPr bwMode="auto">
            <a:xfrm>
              <a:off x="0" y="48"/>
              <a:ext cx="4656" cy="5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fontAlgn="base">
                <a:spcBef>
                  <a:spcPct val="50000"/>
                </a:spcBef>
                <a:spcAft>
                  <a:spcPct val="0"/>
                </a:spcAft>
                <a:buNone/>
              </a:pPr>
              <a:r>
                <a:rPr lang="en-US" altLang="zh-CN" sz="2400" b="1">
                  <a:solidFill>
                    <a:srgbClr val="000000"/>
                  </a:solidFill>
                  <a:latin typeface="宋体" panose="02010600030101010101" pitchFamily="2" charset="-122"/>
                </a:rPr>
                <a:t>            </a:t>
              </a:r>
              <a:r>
                <a:rPr lang="zh-CN" altLang="en-US" sz="2400" b="1">
                  <a:solidFill>
                    <a:srgbClr val="000000"/>
                  </a:solidFill>
                  <a:latin typeface="宋体" panose="02010600030101010101" pitchFamily="2" charset="-122"/>
                </a:rPr>
                <a:t>进行逻辑判断的非数值运算，如：与、或、非、移位、比较等</a:t>
              </a:r>
            </a:p>
          </p:txBody>
        </p:sp>
        <p:grpSp>
          <p:nvGrpSpPr>
            <p:cNvPr id="31764" name="Group 17"/>
            <p:cNvGrpSpPr>
              <a:grpSpLocks/>
            </p:cNvGrpSpPr>
            <p:nvPr/>
          </p:nvGrpSpPr>
          <p:grpSpPr bwMode="auto">
            <a:xfrm>
              <a:off x="48" y="0"/>
              <a:ext cx="1008" cy="336"/>
              <a:chOff x="0" y="0"/>
              <a:chExt cx="2448" cy="384"/>
            </a:xfrm>
          </p:grpSpPr>
          <p:sp>
            <p:nvSpPr>
              <p:cNvPr id="31765" name="AutoShape 18"/>
              <p:cNvSpPr>
                <a:spLocks noChangeArrowheads="1"/>
              </p:cNvSpPr>
              <p:nvPr/>
            </p:nvSpPr>
            <p:spPr bwMode="auto">
              <a:xfrm rot="-5400000">
                <a:off x="1032" y="-1032"/>
                <a:ext cx="384" cy="2448"/>
              </a:xfrm>
              <a:prstGeom prst="can">
                <a:avLst>
                  <a:gd name="adj" fmla="val 54837"/>
                </a:avLst>
              </a:prstGeom>
              <a:gradFill rotWithShape="0">
                <a:gsLst>
                  <a:gs pos="0">
                    <a:srgbClr val="F9E5B3"/>
                  </a:gs>
                  <a:gs pos="50000">
                    <a:srgbClr val="AE8000"/>
                  </a:gs>
                  <a:gs pos="100000">
                    <a:srgbClr val="F9E5B3"/>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buNone/>
                </a:pPr>
                <a:endParaRPr lang="zh-CN" altLang="zh-CN" sz="1800" b="1">
                  <a:solidFill>
                    <a:srgbClr val="000000"/>
                  </a:solidFill>
                </a:endParaRPr>
              </a:p>
            </p:txBody>
          </p:sp>
          <p:sp>
            <p:nvSpPr>
              <p:cNvPr id="31766" name="Rectangle 19"/>
              <p:cNvSpPr>
                <a:spLocks noChangeArrowheads="1"/>
              </p:cNvSpPr>
              <p:nvPr/>
            </p:nvSpPr>
            <p:spPr bwMode="auto">
              <a:xfrm>
                <a:off x="144" y="0"/>
                <a:ext cx="2208"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b"/>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buNone/>
                </a:pPr>
                <a:r>
                  <a:rPr lang="zh-CN" altLang="en-US" sz="2400" b="1">
                    <a:solidFill>
                      <a:srgbClr val="000000"/>
                    </a:solidFill>
                  </a:rPr>
                  <a:t>逻辑运算</a:t>
                </a:r>
              </a:p>
            </p:txBody>
          </p:sp>
        </p:grpSp>
      </p:grpSp>
      <p:sp>
        <p:nvSpPr>
          <p:cNvPr id="31752" name="Rectangle 21"/>
          <p:cNvSpPr>
            <a:spLocks noGrp="1" noChangeArrowheads="1"/>
          </p:cNvSpPr>
          <p:nvPr>
            <p:ph type="title" idx="4294967295"/>
          </p:nvPr>
        </p:nvSpPr>
        <p:spPr>
          <a:noFill/>
        </p:spPr>
        <p:txBody>
          <a:bodyPr/>
          <a:lstStyle/>
          <a:p>
            <a:pPr eaLnBrk="1" hangingPunct="1"/>
            <a:r>
              <a:rPr lang="zh-CN" altLang="en-US" b="1" dirty="0" smtClean="0"/>
              <a:t>计算机的基本组成和原理</a:t>
            </a:r>
          </a:p>
        </p:txBody>
      </p:sp>
      <p:sp>
        <p:nvSpPr>
          <p:cNvPr id="31753" name="Rectangle 22"/>
          <p:cNvSpPr>
            <a:spLocks noChangeArrowheads="1"/>
          </p:cNvSpPr>
          <p:nvPr/>
        </p:nvSpPr>
        <p:spPr bwMode="auto">
          <a:xfrm>
            <a:off x="5508627" y="836615"/>
            <a:ext cx="2663825" cy="1800225"/>
          </a:xfrm>
          <a:prstGeom prst="rect">
            <a:avLst/>
          </a:prstGeom>
          <a:gradFill rotWithShape="0">
            <a:gsLst>
              <a:gs pos="0">
                <a:srgbClr val="C27C00"/>
              </a:gs>
              <a:gs pos="50000">
                <a:srgbClr val="412900"/>
              </a:gs>
              <a:gs pos="100000">
                <a:srgbClr val="C27C00"/>
              </a:gs>
            </a:gsLst>
            <a:lin ang="18900000" scaled="1"/>
          </a:gradFill>
          <a:ln w="28575">
            <a:solidFill>
              <a:srgbClr val="FFB735"/>
            </a:solidFill>
            <a:miter lim="800000"/>
            <a:headEnd/>
            <a:tailEnd/>
          </a:ln>
        </p:spPr>
        <p:txBody>
          <a:bodyPr wrap="none" anchor="ct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buNone/>
            </a:pPr>
            <a:endParaRPr lang="zh-CN" altLang="zh-CN" sz="1800" b="1">
              <a:solidFill>
                <a:srgbClr val="000000"/>
              </a:solidFill>
            </a:endParaRPr>
          </a:p>
        </p:txBody>
      </p:sp>
      <p:grpSp>
        <p:nvGrpSpPr>
          <p:cNvPr id="31754" name="Group 23"/>
          <p:cNvGrpSpPr>
            <a:grpSpLocks/>
          </p:cNvGrpSpPr>
          <p:nvPr/>
        </p:nvGrpSpPr>
        <p:grpSpPr bwMode="auto">
          <a:xfrm>
            <a:off x="5508625" y="836613"/>
            <a:ext cx="3048000" cy="461962"/>
            <a:chOff x="0" y="0"/>
            <a:chExt cx="912" cy="340"/>
          </a:xfrm>
        </p:grpSpPr>
        <p:sp>
          <p:nvSpPr>
            <p:cNvPr id="31761" name="Rectangle 24"/>
            <p:cNvSpPr>
              <a:spLocks noChangeArrowheads="1"/>
            </p:cNvSpPr>
            <p:nvPr/>
          </p:nvSpPr>
          <p:spPr bwMode="auto">
            <a:xfrm>
              <a:off x="0" y="0"/>
              <a:ext cx="912"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buNone/>
              </a:pPr>
              <a:endParaRPr lang="zh-CN" altLang="zh-CN" sz="1800" b="1">
                <a:solidFill>
                  <a:srgbClr val="000000"/>
                </a:solidFill>
              </a:endParaRPr>
            </a:p>
          </p:txBody>
        </p:sp>
        <p:sp>
          <p:nvSpPr>
            <p:cNvPr id="31762" name="Text Box 25"/>
            <p:cNvSpPr txBox="1">
              <a:spLocks noChangeArrowheads="1"/>
            </p:cNvSpPr>
            <p:nvPr/>
          </p:nvSpPr>
          <p:spPr bwMode="auto">
            <a:xfrm>
              <a:off x="48" y="48"/>
              <a:ext cx="768" cy="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algn="ctr" eaLnBrk="0" fontAlgn="base" hangingPunct="0">
                <a:spcBef>
                  <a:spcPct val="50000"/>
                </a:spcBef>
                <a:spcAft>
                  <a:spcPct val="0"/>
                </a:spcAft>
                <a:buNone/>
              </a:pPr>
              <a:r>
                <a:rPr lang="zh-CN" altLang="en-US" sz="2000" b="1">
                  <a:solidFill>
                    <a:srgbClr val="FFFF00"/>
                  </a:solidFill>
                </a:rPr>
                <a:t>中央处理器（</a:t>
              </a:r>
              <a:r>
                <a:rPr lang="en-US" altLang="zh-CN" sz="2000" b="1">
                  <a:solidFill>
                    <a:srgbClr val="FFFF00"/>
                  </a:solidFill>
                </a:rPr>
                <a:t>CPU）</a:t>
              </a:r>
            </a:p>
          </p:txBody>
        </p:sp>
      </p:grpSp>
      <p:grpSp>
        <p:nvGrpSpPr>
          <p:cNvPr id="31755" name="Group 26"/>
          <p:cNvGrpSpPr>
            <a:grpSpLocks/>
          </p:cNvGrpSpPr>
          <p:nvPr/>
        </p:nvGrpSpPr>
        <p:grpSpPr bwMode="auto">
          <a:xfrm>
            <a:off x="6011863" y="1341438"/>
            <a:ext cx="1676400" cy="488950"/>
            <a:chOff x="0" y="0"/>
            <a:chExt cx="912" cy="380"/>
          </a:xfrm>
        </p:grpSpPr>
        <p:sp>
          <p:nvSpPr>
            <p:cNvPr id="31759" name="Rectangle 27"/>
            <p:cNvSpPr>
              <a:spLocks noChangeArrowheads="1"/>
            </p:cNvSpPr>
            <p:nvPr/>
          </p:nvSpPr>
          <p:spPr bwMode="auto">
            <a:xfrm>
              <a:off x="0" y="0"/>
              <a:ext cx="912" cy="336"/>
            </a:xfrm>
            <a:prstGeom prst="rect">
              <a:avLst/>
            </a:prstGeom>
            <a:gradFill rotWithShape="0">
              <a:gsLst>
                <a:gs pos="0">
                  <a:srgbClr val="C27C00"/>
                </a:gs>
                <a:gs pos="50000">
                  <a:srgbClr val="412900"/>
                </a:gs>
                <a:gs pos="100000">
                  <a:srgbClr val="C27C00"/>
                </a:gs>
              </a:gsLst>
              <a:lin ang="18900000" scaled="1"/>
            </a:gradFill>
            <a:ln w="28575">
              <a:solidFill>
                <a:srgbClr val="FFB735"/>
              </a:solidFill>
              <a:miter lim="800000"/>
              <a:headEnd/>
              <a:tailEnd/>
            </a:ln>
          </p:spPr>
          <p:txBody>
            <a:bodyPr wrap="none" anchor="ct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buNone/>
              </a:pPr>
              <a:endParaRPr lang="zh-CN" altLang="zh-CN" sz="1800" b="1">
                <a:solidFill>
                  <a:srgbClr val="000000"/>
                </a:solidFill>
              </a:endParaRPr>
            </a:p>
          </p:txBody>
        </p:sp>
        <p:sp>
          <p:nvSpPr>
            <p:cNvPr id="31760" name="Text Box 28"/>
            <p:cNvSpPr txBox="1">
              <a:spLocks noChangeArrowheads="1"/>
            </p:cNvSpPr>
            <p:nvPr/>
          </p:nvSpPr>
          <p:spPr bwMode="auto">
            <a:xfrm>
              <a:off x="48" y="48"/>
              <a:ext cx="768" cy="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algn="ctr" eaLnBrk="0" fontAlgn="base" hangingPunct="0">
                <a:spcBef>
                  <a:spcPct val="50000"/>
                </a:spcBef>
                <a:spcAft>
                  <a:spcPct val="0"/>
                </a:spcAft>
                <a:buNone/>
              </a:pPr>
              <a:r>
                <a:rPr lang="zh-CN" altLang="en-US" sz="2200" b="1">
                  <a:solidFill>
                    <a:srgbClr val="FFFFFF"/>
                  </a:solidFill>
                </a:rPr>
                <a:t>运算部件</a:t>
              </a:r>
            </a:p>
          </p:txBody>
        </p:sp>
      </p:grpSp>
      <p:grpSp>
        <p:nvGrpSpPr>
          <p:cNvPr id="31756" name="Group 34"/>
          <p:cNvGrpSpPr>
            <a:grpSpLocks/>
          </p:cNvGrpSpPr>
          <p:nvPr/>
        </p:nvGrpSpPr>
        <p:grpSpPr bwMode="auto">
          <a:xfrm>
            <a:off x="5940425" y="1987552"/>
            <a:ext cx="1676400" cy="504825"/>
            <a:chOff x="0" y="0"/>
            <a:chExt cx="912" cy="336"/>
          </a:xfrm>
        </p:grpSpPr>
        <p:sp>
          <p:nvSpPr>
            <p:cNvPr id="31757" name="Rectangle 35"/>
            <p:cNvSpPr>
              <a:spLocks noChangeArrowheads="1"/>
            </p:cNvSpPr>
            <p:nvPr/>
          </p:nvSpPr>
          <p:spPr bwMode="auto">
            <a:xfrm>
              <a:off x="0" y="0"/>
              <a:ext cx="912" cy="336"/>
            </a:xfrm>
            <a:prstGeom prst="rect">
              <a:avLst/>
            </a:prstGeom>
            <a:gradFill rotWithShape="0">
              <a:gsLst>
                <a:gs pos="0">
                  <a:srgbClr val="C27C00"/>
                </a:gs>
                <a:gs pos="50000">
                  <a:srgbClr val="412900"/>
                </a:gs>
                <a:gs pos="100000">
                  <a:srgbClr val="C27C00"/>
                </a:gs>
              </a:gsLst>
              <a:lin ang="18900000" scaled="1"/>
            </a:gradFill>
            <a:ln w="28575">
              <a:solidFill>
                <a:srgbClr val="FFB735"/>
              </a:solidFill>
              <a:miter lim="800000"/>
              <a:headEnd/>
              <a:tailEnd/>
            </a:ln>
          </p:spPr>
          <p:txBody>
            <a:bodyPr wrap="none" anchor="ct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buNone/>
              </a:pPr>
              <a:endParaRPr lang="zh-CN" altLang="zh-CN" sz="1800" b="1">
                <a:solidFill>
                  <a:srgbClr val="000000"/>
                </a:solidFill>
              </a:endParaRPr>
            </a:p>
          </p:txBody>
        </p:sp>
        <p:sp>
          <p:nvSpPr>
            <p:cNvPr id="31758" name="Text Box 36"/>
            <p:cNvSpPr txBox="1">
              <a:spLocks noChangeArrowheads="1"/>
            </p:cNvSpPr>
            <p:nvPr/>
          </p:nvSpPr>
          <p:spPr bwMode="auto">
            <a:xfrm>
              <a:off x="48" y="48"/>
              <a:ext cx="768" cy="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algn="ctr" eaLnBrk="0" fontAlgn="base" hangingPunct="0">
                <a:spcBef>
                  <a:spcPct val="50000"/>
                </a:spcBef>
                <a:spcAft>
                  <a:spcPct val="0"/>
                </a:spcAft>
                <a:buNone/>
              </a:pPr>
              <a:r>
                <a:rPr lang="zh-CN" altLang="en-US" sz="2200" b="1">
                  <a:solidFill>
                    <a:srgbClr val="FFFFFF"/>
                  </a:solidFill>
                </a:rPr>
                <a:t>控制部件</a:t>
              </a:r>
            </a:p>
          </p:txBody>
        </p:sp>
      </p:grpSp>
    </p:spTree>
    <p:extLst>
      <p:ext uri="{BB962C8B-B14F-4D97-AF65-F5344CB8AC3E}">
        <p14:creationId xmlns:p14="http://schemas.microsoft.com/office/powerpoint/2010/main" val="248223257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11619">
                                            <p:txEl>
                                              <p:pRg st="0" end="0"/>
                                            </p:txEl>
                                          </p:spTgt>
                                        </p:tgtEl>
                                        <p:attrNameLst>
                                          <p:attrName>style.visibility</p:attrName>
                                        </p:attrNameLst>
                                      </p:cBhvr>
                                      <p:to>
                                        <p:strVal val="visible"/>
                                      </p:to>
                                    </p:set>
                                    <p:animEffect transition="in" filter="dissolve">
                                      <p:cBhvr>
                                        <p:cTn id="7" dur="500"/>
                                        <p:tgtEl>
                                          <p:spTgt spid="11161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111624"/>
                                        </p:tgtEl>
                                        <p:attrNameLst>
                                          <p:attrName>style.visibility</p:attrName>
                                        </p:attrNameLst>
                                      </p:cBhvr>
                                      <p:to>
                                        <p:strVal val="visible"/>
                                      </p:to>
                                    </p:set>
                                    <p:animEffect transition="in" filter="dissolve">
                                      <p:cBhvr>
                                        <p:cTn id="12" dur="500"/>
                                        <p:tgtEl>
                                          <p:spTgt spid="11162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111629"/>
                                        </p:tgtEl>
                                        <p:attrNameLst>
                                          <p:attrName>style.visibility</p:attrName>
                                        </p:attrNameLst>
                                      </p:cBhvr>
                                      <p:to>
                                        <p:strVal val="visible"/>
                                      </p:to>
                                    </p:set>
                                    <p:animEffect transition="in" filter="dissolve">
                                      <p:cBhvr>
                                        <p:cTn id="17" dur="500"/>
                                        <p:tgtEl>
                                          <p:spTgt spid="11162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11620"/>
                                        </p:tgtEl>
                                        <p:attrNameLst>
                                          <p:attrName>style.visibility</p:attrName>
                                        </p:attrNameLst>
                                      </p:cBhvr>
                                      <p:to>
                                        <p:strVal val="visible"/>
                                      </p:to>
                                    </p:set>
                                    <p:animEffect transition="in" filter="dissolve">
                                      <p:cBhvr>
                                        <p:cTn id="22" dur="500"/>
                                        <p:tgtEl>
                                          <p:spTgt spid="1116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619" grpId="0" build="p" autoUpdateAnimBg="0"/>
      <p:bldP spid="111620" grpId="0"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灯片编号占位符 5"/>
          <p:cNvSpPr txBox="1">
            <a:spLocks noGrp="1" noChangeArrowheads="1"/>
          </p:cNvSpPr>
          <p:nvPr/>
        </p:nvSpPr>
        <p:spPr bwMode="auto">
          <a:xfrm>
            <a:off x="6934200" y="6324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algn="r" fontAlgn="base">
              <a:spcBef>
                <a:spcPct val="50000"/>
              </a:spcBef>
              <a:spcAft>
                <a:spcPct val="0"/>
              </a:spcAft>
              <a:buNone/>
            </a:pPr>
            <a:fld id="{18981067-0BAE-4EC9-BB47-124F56E4FE05}" type="slidenum">
              <a:rPr lang="zh-CN" altLang="en-US" sz="1400" b="1">
                <a:solidFill>
                  <a:srgbClr val="000000"/>
                </a:solidFill>
              </a:rPr>
              <a:pPr algn="r" fontAlgn="base">
                <a:spcBef>
                  <a:spcPct val="50000"/>
                </a:spcBef>
                <a:spcAft>
                  <a:spcPct val="0"/>
                </a:spcAft>
                <a:buNone/>
              </a:pPr>
              <a:t>24</a:t>
            </a:fld>
            <a:endParaRPr lang="en-US" altLang="zh-CN" sz="1400" b="1">
              <a:solidFill>
                <a:srgbClr val="000000"/>
              </a:solidFill>
            </a:endParaRPr>
          </a:p>
        </p:txBody>
      </p:sp>
      <p:sp>
        <p:nvSpPr>
          <p:cNvPr id="33795" name="Rectangle 4"/>
          <p:cNvSpPr>
            <a:spLocks noGrp="1" noChangeArrowheads="1"/>
          </p:cNvSpPr>
          <p:nvPr>
            <p:ph type="body" idx="4294967295"/>
          </p:nvPr>
        </p:nvSpPr>
        <p:spPr>
          <a:xfrm>
            <a:off x="406400" y="2286000"/>
            <a:ext cx="8331200" cy="1970088"/>
          </a:xfrm>
          <a:noFill/>
        </p:spPr>
        <p:txBody>
          <a:bodyPr vert="horz" wrap="square" lIns="92075" tIns="46038" rIns="92075" bIns="46038" numCol="1" anchor="t" anchorCtr="0" compatLnSpc="1">
            <a:prstTxWarp prst="textNoShape">
              <a:avLst/>
            </a:prstTxWarp>
          </a:bodyPr>
          <a:lstStyle/>
          <a:p>
            <a:pPr eaLnBrk="1" hangingPunct="1">
              <a:buFontTx/>
              <a:buNone/>
            </a:pPr>
            <a:r>
              <a:rPr lang="zh-CN" altLang="en-US" sz="2400" b="1">
                <a:solidFill>
                  <a:srgbClr val="000000"/>
                </a:solidFill>
                <a:latin typeface="宋体" panose="02010600030101010101" pitchFamily="2" charset="-122"/>
              </a:rPr>
              <a:t>	控制器是计算机中的控制中心，用来安排操作次序、翻译指令代码、向其他部件发出控制信号、指挥计算机部件协同工作。</a:t>
            </a:r>
            <a:endParaRPr lang="en-US" altLang="zh-CN" sz="2400" b="1">
              <a:solidFill>
                <a:srgbClr val="000000"/>
              </a:solidFill>
              <a:latin typeface="宋体" panose="02010600030101010101" pitchFamily="2" charset="-122"/>
            </a:endParaRPr>
          </a:p>
        </p:txBody>
      </p:sp>
      <p:grpSp>
        <p:nvGrpSpPr>
          <p:cNvPr id="33796" name="Group 9"/>
          <p:cNvGrpSpPr>
            <a:grpSpLocks/>
          </p:cNvGrpSpPr>
          <p:nvPr/>
        </p:nvGrpSpPr>
        <p:grpSpPr bwMode="auto">
          <a:xfrm>
            <a:off x="457200" y="1371600"/>
            <a:ext cx="2286000" cy="685800"/>
            <a:chOff x="0" y="0"/>
            <a:chExt cx="1056" cy="336"/>
          </a:xfrm>
        </p:grpSpPr>
        <p:sp>
          <p:nvSpPr>
            <p:cNvPr id="33799" name="Rectangle 10"/>
            <p:cNvSpPr>
              <a:spLocks noChangeArrowheads="1"/>
            </p:cNvSpPr>
            <p:nvPr/>
          </p:nvSpPr>
          <p:spPr bwMode="auto">
            <a:xfrm>
              <a:off x="0" y="0"/>
              <a:ext cx="1056" cy="336"/>
            </a:xfrm>
            <a:prstGeom prst="rect">
              <a:avLst/>
            </a:prstGeom>
            <a:gradFill rotWithShape="0">
              <a:gsLst>
                <a:gs pos="0">
                  <a:srgbClr val="CF0E30"/>
                </a:gs>
                <a:gs pos="50000">
                  <a:srgbClr val="3E040E"/>
                </a:gs>
                <a:gs pos="100000">
                  <a:srgbClr val="CF0E30"/>
                </a:gs>
              </a:gsLst>
              <a:lin ang="18900000" scaled="1"/>
            </a:gradFill>
            <a:ln w="28575">
              <a:solidFill>
                <a:srgbClr val="F68295"/>
              </a:solidFill>
              <a:miter lim="800000"/>
              <a:headEnd/>
              <a:tailEnd/>
            </a:ln>
          </p:spPr>
          <p:txBody>
            <a:bodyPr wrap="none" anchor="ct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buNone/>
              </a:pPr>
              <a:endParaRPr lang="zh-CN" altLang="zh-CN" sz="1800" b="1">
                <a:solidFill>
                  <a:srgbClr val="000000"/>
                </a:solidFill>
              </a:endParaRPr>
            </a:p>
          </p:txBody>
        </p:sp>
        <p:sp>
          <p:nvSpPr>
            <p:cNvPr id="33800" name="Text Box 11"/>
            <p:cNvSpPr txBox="1">
              <a:spLocks noChangeArrowheads="1"/>
            </p:cNvSpPr>
            <p:nvPr/>
          </p:nvSpPr>
          <p:spPr bwMode="auto">
            <a:xfrm>
              <a:off x="0" y="0"/>
              <a:ext cx="1008" cy="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algn="ctr" eaLnBrk="0" fontAlgn="base" hangingPunct="0">
                <a:spcBef>
                  <a:spcPct val="50000"/>
                </a:spcBef>
                <a:spcAft>
                  <a:spcPct val="0"/>
                </a:spcAft>
                <a:buNone/>
              </a:pPr>
              <a:r>
                <a:rPr lang="en-US" altLang="zh-CN" b="1">
                  <a:solidFill>
                    <a:srgbClr val="FFFFFF"/>
                  </a:solidFill>
                  <a:latin typeface="楷体_GB2312" pitchFamily="1" charset="-122"/>
                  <a:ea typeface="楷体_GB2312" pitchFamily="1" charset="-122"/>
                </a:rPr>
                <a:t>5</a:t>
              </a:r>
              <a:r>
                <a:rPr lang="zh-CN" altLang="en-US" b="1">
                  <a:solidFill>
                    <a:srgbClr val="FFFFFF"/>
                  </a:solidFill>
                  <a:latin typeface="楷体_GB2312" pitchFamily="1" charset="-122"/>
                  <a:ea typeface="楷体_GB2312" pitchFamily="1" charset="-122"/>
                </a:rPr>
                <a:t>、控制器</a:t>
              </a:r>
            </a:p>
          </p:txBody>
        </p:sp>
      </p:grpSp>
      <p:sp>
        <p:nvSpPr>
          <p:cNvPr id="113671" name="Text Box 12"/>
          <p:cNvSpPr txBox="1">
            <a:spLocks noChangeArrowheads="1"/>
          </p:cNvSpPr>
          <p:nvPr/>
        </p:nvSpPr>
        <p:spPr bwMode="auto">
          <a:xfrm>
            <a:off x="685802" y="3849688"/>
            <a:ext cx="8062913" cy="1801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eaLnBrk="0" fontAlgn="base" hangingPunct="0">
              <a:spcBef>
                <a:spcPct val="50000"/>
              </a:spcBef>
              <a:spcAft>
                <a:spcPct val="0"/>
              </a:spcAft>
              <a:buNone/>
            </a:pPr>
            <a:r>
              <a:rPr lang="zh-CN" altLang="en-US" b="1" dirty="0">
                <a:solidFill>
                  <a:srgbClr val="000000"/>
                </a:solidFill>
              </a:rPr>
              <a:t>在介绍控制器结构之前，我们先来了解几个概念：</a:t>
            </a:r>
          </a:p>
          <a:p>
            <a:pPr eaLnBrk="0" fontAlgn="base" hangingPunct="0">
              <a:spcBef>
                <a:spcPct val="50000"/>
              </a:spcBef>
              <a:spcAft>
                <a:spcPct val="0"/>
              </a:spcAft>
              <a:buNone/>
            </a:pPr>
            <a:r>
              <a:rPr lang="zh-CN" altLang="en-US" b="1" dirty="0">
                <a:solidFill>
                  <a:srgbClr val="000000"/>
                </a:solidFill>
              </a:rPr>
              <a:t>	</a:t>
            </a:r>
            <a:r>
              <a:rPr lang="zh-CN" altLang="en-US" b="1" dirty="0">
                <a:solidFill>
                  <a:srgbClr val="FF0000"/>
                </a:solidFill>
                <a:latin typeface="微软雅黑" panose="020B0503020204020204" pitchFamily="34" charset="-122"/>
                <a:ea typeface="微软雅黑" panose="020B0503020204020204" pitchFamily="34" charset="-122"/>
              </a:rPr>
              <a:t>指令、指令系统、程序</a:t>
            </a:r>
          </a:p>
          <a:p>
            <a:pPr eaLnBrk="0" fontAlgn="base" hangingPunct="0">
              <a:spcBef>
                <a:spcPct val="50000"/>
              </a:spcBef>
              <a:spcAft>
                <a:spcPct val="0"/>
              </a:spcAft>
              <a:buNone/>
            </a:pPr>
            <a:r>
              <a:rPr lang="zh-CN" altLang="en-US" b="1" dirty="0">
                <a:solidFill>
                  <a:srgbClr val="000000"/>
                </a:solidFill>
              </a:rPr>
              <a:t>	</a:t>
            </a:r>
          </a:p>
        </p:txBody>
      </p:sp>
      <p:sp>
        <p:nvSpPr>
          <p:cNvPr id="33798" name="Rectangle 14"/>
          <p:cNvSpPr>
            <a:spLocks noGrp="1" noChangeArrowheads="1"/>
          </p:cNvSpPr>
          <p:nvPr>
            <p:ph type="title" idx="4294967295"/>
          </p:nvPr>
        </p:nvSpPr>
        <p:spPr>
          <a:noFill/>
        </p:spPr>
        <p:txBody>
          <a:bodyPr/>
          <a:lstStyle/>
          <a:p>
            <a:pPr eaLnBrk="1" hangingPunct="1"/>
            <a:r>
              <a:rPr lang="zh-CN" altLang="en-US" b="1" dirty="0" smtClean="0"/>
              <a:t>计算机的基本组成和原理</a:t>
            </a:r>
          </a:p>
        </p:txBody>
      </p:sp>
    </p:spTree>
    <p:extLst>
      <p:ext uri="{BB962C8B-B14F-4D97-AF65-F5344CB8AC3E}">
        <p14:creationId xmlns:p14="http://schemas.microsoft.com/office/powerpoint/2010/main" val="339018761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13671"/>
                                        </p:tgtEl>
                                        <p:attrNameLst>
                                          <p:attrName>style.visibility</p:attrName>
                                        </p:attrNameLst>
                                      </p:cBhvr>
                                      <p:to>
                                        <p:strVal val="visible"/>
                                      </p:to>
                                    </p:set>
                                    <p:animEffect transition="in" filter="dissolve">
                                      <p:cBhvr>
                                        <p:cTn id="7" dur="500"/>
                                        <p:tgtEl>
                                          <p:spTgt spid="1136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671" grpId="0"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灯片编号占位符 5"/>
          <p:cNvSpPr txBox="1">
            <a:spLocks noGrp="1" noChangeArrowheads="1"/>
          </p:cNvSpPr>
          <p:nvPr/>
        </p:nvSpPr>
        <p:spPr bwMode="auto">
          <a:xfrm>
            <a:off x="6934200" y="6324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algn="r" fontAlgn="base">
              <a:spcBef>
                <a:spcPct val="50000"/>
              </a:spcBef>
              <a:spcAft>
                <a:spcPct val="0"/>
              </a:spcAft>
              <a:buNone/>
            </a:pPr>
            <a:fld id="{4E95C516-6226-4F52-BFE7-ACB2A9C96196}" type="slidenum">
              <a:rPr lang="zh-CN" altLang="en-US" sz="1400" b="1">
                <a:solidFill>
                  <a:srgbClr val="000000"/>
                </a:solidFill>
              </a:rPr>
              <a:pPr algn="r" fontAlgn="base">
                <a:spcBef>
                  <a:spcPct val="50000"/>
                </a:spcBef>
                <a:spcAft>
                  <a:spcPct val="0"/>
                </a:spcAft>
                <a:buNone/>
              </a:pPr>
              <a:t>25</a:t>
            </a:fld>
            <a:endParaRPr lang="en-US" altLang="zh-CN" sz="1400" b="1">
              <a:solidFill>
                <a:srgbClr val="000000"/>
              </a:solidFill>
            </a:endParaRPr>
          </a:p>
        </p:txBody>
      </p:sp>
      <p:sp>
        <p:nvSpPr>
          <p:cNvPr id="34819" name="Text Box 4"/>
          <p:cNvSpPr txBox="1">
            <a:spLocks noChangeArrowheads="1"/>
          </p:cNvSpPr>
          <p:nvPr/>
        </p:nvSpPr>
        <p:spPr bwMode="auto">
          <a:xfrm>
            <a:off x="755652" y="1989138"/>
            <a:ext cx="7681913" cy="3509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fontAlgn="base">
              <a:spcBef>
                <a:spcPct val="50000"/>
              </a:spcBef>
              <a:spcAft>
                <a:spcPct val="0"/>
              </a:spcAft>
              <a:buNone/>
            </a:pPr>
            <a:r>
              <a:rPr lang="zh-CN" altLang="en-US" b="1">
                <a:solidFill>
                  <a:srgbClr val="000000"/>
                </a:solidFill>
                <a:latin typeface="宋体" panose="02010600030101010101" pitchFamily="2" charset="-122"/>
              </a:rPr>
              <a:t>计算机任务实现过程总是被分解成若干个简单的、基本的操作逐步实现的（基本操作的重用性）。</a:t>
            </a:r>
          </a:p>
          <a:p>
            <a:pPr fontAlgn="base">
              <a:spcBef>
                <a:spcPct val="50000"/>
              </a:spcBef>
              <a:spcAft>
                <a:spcPct val="0"/>
              </a:spcAft>
              <a:buNone/>
            </a:pPr>
            <a:r>
              <a:rPr lang="zh-CN" altLang="en-US" b="1">
                <a:solidFill>
                  <a:srgbClr val="000000"/>
                </a:solidFill>
                <a:latin typeface="宋体" panose="02010600030101010101" pitchFamily="2" charset="-122"/>
              </a:rPr>
              <a:t>指令</a:t>
            </a:r>
            <a:r>
              <a:rPr lang="en-US" altLang="zh-CN" b="1">
                <a:solidFill>
                  <a:srgbClr val="000000"/>
                </a:solidFill>
                <a:latin typeface="宋体" panose="02010600030101010101" pitchFamily="2" charset="-122"/>
              </a:rPr>
              <a:t>:</a:t>
            </a:r>
            <a:r>
              <a:rPr lang="zh-CN" altLang="en-US" b="1">
                <a:solidFill>
                  <a:srgbClr val="000000"/>
                </a:solidFill>
                <a:latin typeface="宋体" panose="02010600030101010101" pitchFamily="2" charset="-122"/>
              </a:rPr>
              <a:t>是能够被计算机硬件直接识别的、命令计算机进行某种基本操作的</a:t>
            </a:r>
            <a:r>
              <a:rPr lang="zh-CN" altLang="en-US" b="1">
                <a:solidFill>
                  <a:srgbClr val="FF3300"/>
                </a:solidFill>
                <a:latin typeface="宋体" panose="02010600030101010101" pitchFamily="2" charset="-122"/>
              </a:rPr>
              <a:t>二进制代码串</a:t>
            </a:r>
            <a:r>
              <a:rPr lang="zh-CN" altLang="en-US" b="1">
                <a:solidFill>
                  <a:srgbClr val="000000"/>
                </a:solidFill>
                <a:latin typeface="宋体" panose="02010600030101010101" pitchFamily="2" charset="-122"/>
              </a:rPr>
              <a:t>。</a:t>
            </a:r>
          </a:p>
          <a:p>
            <a:pPr fontAlgn="base">
              <a:spcBef>
                <a:spcPct val="50000"/>
              </a:spcBef>
              <a:spcAft>
                <a:spcPct val="0"/>
              </a:spcAft>
              <a:buNone/>
            </a:pPr>
            <a:r>
              <a:rPr lang="zh-CN" altLang="en-US" b="1">
                <a:solidFill>
                  <a:srgbClr val="000000"/>
                </a:solidFill>
                <a:latin typeface="宋体" panose="02010600030101010101" pitchFamily="2" charset="-122"/>
              </a:rPr>
              <a:t>程序一定是先转化（编译或解释）成指令的序列，然后再被计算机执行。</a:t>
            </a:r>
          </a:p>
        </p:txBody>
      </p:sp>
      <p:grpSp>
        <p:nvGrpSpPr>
          <p:cNvPr id="34820" name="Group 9"/>
          <p:cNvGrpSpPr>
            <a:grpSpLocks/>
          </p:cNvGrpSpPr>
          <p:nvPr/>
        </p:nvGrpSpPr>
        <p:grpSpPr bwMode="auto">
          <a:xfrm>
            <a:off x="468313" y="1341438"/>
            <a:ext cx="1600200" cy="533400"/>
            <a:chOff x="0" y="0"/>
            <a:chExt cx="2448" cy="384"/>
          </a:xfrm>
        </p:grpSpPr>
        <p:sp>
          <p:nvSpPr>
            <p:cNvPr id="34822" name="AutoShape 10"/>
            <p:cNvSpPr>
              <a:spLocks noChangeArrowheads="1"/>
            </p:cNvSpPr>
            <p:nvPr/>
          </p:nvSpPr>
          <p:spPr bwMode="auto">
            <a:xfrm rot="-5400000">
              <a:off x="1032" y="-1032"/>
              <a:ext cx="384" cy="2448"/>
            </a:xfrm>
            <a:prstGeom prst="can">
              <a:avLst>
                <a:gd name="adj" fmla="val 54837"/>
              </a:avLst>
            </a:prstGeom>
            <a:gradFill rotWithShape="0">
              <a:gsLst>
                <a:gs pos="0">
                  <a:srgbClr val="F9E5B3"/>
                </a:gs>
                <a:gs pos="50000">
                  <a:srgbClr val="AE8000"/>
                </a:gs>
                <a:gs pos="100000">
                  <a:srgbClr val="F9E5B3"/>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buNone/>
              </a:pPr>
              <a:endParaRPr lang="zh-CN" altLang="zh-CN" sz="1800" b="1">
                <a:solidFill>
                  <a:srgbClr val="000000"/>
                </a:solidFill>
              </a:endParaRPr>
            </a:p>
          </p:txBody>
        </p:sp>
        <p:sp>
          <p:nvSpPr>
            <p:cNvPr id="34823" name="Rectangle 11"/>
            <p:cNvSpPr>
              <a:spLocks noChangeArrowheads="1"/>
            </p:cNvSpPr>
            <p:nvPr/>
          </p:nvSpPr>
          <p:spPr bwMode="auto">
            <a:xfrm>
              <a:off x="144" y="0"/>
              <a:ext cx="2208"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b"/>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algn="ctr" fontAlgn="base">
                <a:spcBef>
                  <a:spcPct val="0"/>
                </a:spcBef>
                <a:spcAft>
                  <a:spcPct val="0"/>
                </a:spcAft>
                <a:buNone/>
              </a:pPr>
              <a:r>
                <a:rPr lang="zh-CN" altLang="en-US" b="1">
                  <a:solidFill>
                    <a:srgbClr val="000000"/>
                  </a:solidFill>
                </a:rPr>
                <a:t>指令</a:t>
              </a:r>
            </a:p>
          </p:txBody>
        </p:sp>
      </p:grpSp>
      <p:sp>
        <p:nvSpPr>
          <p:cNvPr id="34821" name="Rectangle 13"/>
          <p:cNvSpPr>
            <a:spLocks noGrp="1" noChangeArrowheads="1"/>
          </p:cNvSpPr>
          <p:nvPr>
            <p:ph type="title" idx="4294967295"/>
          </p:nvPr>
        </p:nvSpPr>
        <p:spPr>
          <a:noFill/>
        </p:spPr>
        <p:txBody>
          <a:bodyPr/>
          <a:lstStyle/>
          <a:p>
            <a:pPr eaLnBrk="1" hangingPunct="1"/>
            <a:r>
              <a:rPr lang="zh-CN" altLang="en-US" b="1" dirty="0" smtClean="0"/>
              <a:t>计算机的基本组成和原理</a:t>
            </a:r>
          </a:p>
        </p:txBody>
      </p:sp>
    </p:spTree>
    <p:extLst>
      <p:ext uri="{BB962C8B-B14F-4D97-AF65-F5344CB8AC3E}">
        <p14:creationId xmlns:p14="http://schemas.microsoft.com/office/powerpoint/2010/main" val="104547343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灯片编号占位符 5"/>
          <p:cNvSpPr txBox="1">
            <a:spLocks noGrp="1" noChangeArrowheads="1"/>
          </p:cNvSpPr>
          <p:nvPr/>
        </p:nvSpPr>
        <p:spPr bwMode="auto">
          <a:xfrm>
            <a:off x="6934200" y="6324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algn="r" fontAlgn="base">
              <a:spcBef>
                <a:spcPct val="50000"/>
              </a:spcBef>
              <a:spcAft>
                <a:spcPct val="0"/>
              </a:spcAft>
              <a:buNone/>
            </a:pPr>
            <a:fld id="{1FE580A6-FEC1-4A9B-9131-718297FFE9F2}" type="slidenum">
              <a:rPr lang="zh-CN" altLang="en-US" sz="1400" b="1">
                <a:solidFill>
                  <a:srgbClr val="000000"/>
                </a:solidFill>
              </a:rPr>
              <a:pPr algn="r" fontAlgn="base">
                <a:spcBef>
                  <a:spcPct val="50000"/>
                </a:spcBef>
                <a:spcAft>
                  <a:spcPct val="0"/>
                </a:spcAft>
                <a:buNone/>
              </a:pPr>
              <a:t>26</a:t>
            </a:fld>
            <a:endParaRPr lang="en-US" altLang="zh-CN" sz="1400" b="1">
              <a:solidFill>
                <a:srgbClr val="000000"/>
              </a:solidFill>
            </a:endParaRPr>
          </a:p>
        </p:txBody>
      </p:sp>
      <p:sp>
        <p:nvSpPr>
          <p:cNvPr id="35843" name="Text Box 4"/>
          <p:cNvSpPr txBox="1">
            <a:spLocks noChangeArrowheads="1"/>
          </p:cNvSpPr>
          <p:nvPr/>
        </p:nvSpPr>
        <p:spPr bwMode="auto">
          <a:xfrm>
            <a:off x="611190" y="1341440"/>
            <a:ext cx="8281987" cy="4854575"/>
          </a:xfrm>
          <a:prstGeom prst="rect">
            <a:avLst/>
          </a:prstGeom>
          <a:noFill/>
          <a:ln>
            <a:noFill/>
          </a:ln>
          <a:effectLst>
            <a:prstShdw prst="shdw17" dist="17961" dir="13500000">
              <a:srgbClr val="999999"/>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buNone/>
            </a:pPr>
            <a:r>
              <a:rPr lang="zh-CN" altLang="en-US" sz="2600" b="1">
                <a:solidFill>
                  <a:srgbClr val="000000"/>
                </a:solidFill>
              </a:rPr>
              <a:t>一般计算机包括如下几类</a:t>
            </a:r>
            <a:r>
              <a:rPr lang="zh-CN" altLang="en-US" sz="2600" b="1">
                <a:solidFill>
                  <a:srgbClr val="CC3300"/>
                </a:solidFill>
              </a:rPr>
              <a:t>指令</a:t>
            </a:r>
            <a:r>
              <a:rPr lang="zh-CN" altLang="en-US" sz="2600" b="1">
                <a:solidFill>
                  <a:srgbClr val="000000"/>
                </a:solidFill>
              </a:rPr>
              <a:t>：</a:t>
            </a:r>
          </a:p>
          <a:p>
            <a:pPr fontAlgn="base">
              <a:spcBef>
                <a:spcPct val="0"/>
              </a:spcBef>
              <a:spcAft>
                <a:spcPct val="0"/>
              </a:spcAft>
              <a:buNone/>
            </a:pPr>
            <a:r>
              <a:rPr lang="en-US" altLang="zh-CN" sz="2600" b="1">
                <a:solidFill>
                  <a:srgbClr val="000000"/>
                </a:solidFill>
              </a:rPr>
              <a:t>1</a:t>
            </a:r>
            <a:r>
              <a:rPr lang="zh-CN" altLang="en-US" sz="2600" b="1">
                <a:solidFill>
                  <a:srgbClr val="000000"/>
                </a:solidFill>
              </a:rPr>
              <a:t>）</a:t>
            </a:r>
            <a:r>
              <a:rPr lang="zh-CN" altLang="en-US" sz="2600" b="1">
                <a:solidFill>
                  <a:srgbClr val="6600FF"/>
                </a:solidFill>
              </a:rPr>
              <a:t>算术运算类</a:t>
            </a:r>
            <a:r>
              <a:rPr lang="zh-CN" altLang="en-US" sz="2600" b="1">
                <a:solidFill>
                  <a:srgbClr val="000000"/>
                </a:solidFill>
              </a:rPr>
              <a:t>。执行加、减、乘、除等算术运算的指令类；</a:t>
            </a:r>
          </a:p>
          <a:p>
            <a:pPr fontAlgn="base">
              <a:spcBef>
                <a:spcPct val="0"/>
              </a:spcBef>
              <a:spcAft>
                <a:spcPct val="0"/>
              </a:spcAft>
              <a:buNone/>
            </a:pPr>
            <a:r>
              <a:rPr lang="en-US" altLang="zh-CN" sz="2600" b="1">
                <a:solidFill>
                  <a:srgbClr val="000000"/>
                </a:solidFill>
              </a:rPr>
              <a:t>2</a:t>
            </a:r>
            <a:r>
              <a:rPr lang="zh-CN" altLang="en-US" sz="2600" b="1">
                <a:solidFill>
                  <a:srgbClr val="000000"/>
                </a:solidFill>
              </a:rPr>
              <a:t>）</a:t>
            </a:r>
            <a:r>
              <a:rPr lang="zh-CN" altLang="en-US" sz="2600" b="1">
                <a:solidFill>
                  <a:srgbClr val="6600FF"/>
                </a:solidFill>
              </a:rPr>
              <a:t>逻辑运算类</a:t>
            </a:r>
            <a:r>
              <a:rPr lang="zh-CN" altLang="en-US" sz="2600" b="1">
                <a:solidFill>
                  <a:srgbClr val="000000"/>
                </a:solidFill>
              </a:rPr>
              <a:t>。执行与、或、非、移位、比较等逻辑运算的指令类；</a:t>
            </a:r>
          </a:p>
          <a:p>
            <a:pPr fontAlgn="base">
              <a:spcBef>
                <a:spcPct val="0"/>
              </a:spcBef>
              <a:spcAft>
                <a:spcPct val="0"/>
              </a:spcAft>
              <a:buNone/>
            </a:pPr>
            <a:r>
              <a:rPr lang="en-US" altLang="zh-CN" sz="2600" b="1">
                <a:solidFill>
                  <a:srgbClr val="000000"/>
                </a:solidFill>
              </a:rPr>
              <a:t>3</a:t>
            </a:r>
            <a:r>
              <a:rPr lang="zh-CN" altLang="en-US" sz="2600" b="1">
                <a:solidFill>
                  <a:srgbClr val="000000"/>
                </a:solidFill>
              </a:rPr>
              <a:t>）</a:t>
            </a:r>
            <a:r>
              <a:rPr lang="zh-CN" altLang="en-US" sz="2600" b="1">
                <a:solidFill>
                  <a:srgbClr val="6600FF"/>
                </a:solidFill>
              </a:rPr>
              <a:t>传送类</a:t>
            </a:r>
            <a:r>
              <a:rPr lang="zh-CN" altLang="en-US" sz="2600" b="1">
                <a:solidFill>
                  <a:srgbClr val="000000"/>
                </a:solidFill>
              </a:rPr>
              <a:t>。执行取数、存数、传送等操作的指令类；</a:t>
            </a:r>
          </a:p>
          <a:p>
            <a:pPr fontAlgn="base">
              <a:spcBef>
                <a:spcPct val="0"/>
              </a:spcBef>
              <a:spcAft>
                <a:spcPct val="0"/>
              </a:spcAft>
              <a:buNone/>
            </a:pPr>
            <a:r>
              <a:rPr lang="en-US" altLang="zh-CN" sz="2600" b="1">
                <a:solidFill>
                  <a:srgbClr val="000000"/>
                </a:solidFill>
              </a:rPr>
              <a:t>4</a:t>
            </a:r>
            <a:r>
              <a:rPr lang="zh-CN" altLang="en-US" sz="2600" b="1">
                <a:solidFill>
                  <a:srgbClr val="000000"/>
                </a:solidFill>
              </a:rPr>
              <a:t>）</a:t>
            </a:r>
            <a:r>
              <a:rPr lang="zh-CN" altLang="en-US" sz="2600" b="1">
                <a:solidFill>
                  <a:srgbClr val="6600FF"/>
                </a:solidFill>
              </a:rPr>
              <a:t>程序控制类</a:t>
            </a:r>
            <a:r>
              <a:rPr lang="zh-CN" altLang="en-US" sz="2600" b="1">
                <a:solidFill>
                  <a:srgbClr val="000000"/>
                </a:solidFill>
              </a:rPr>
              <a:t>。执行无条件转移、条件转移、调用程序、返回等操作的指令类；</a:t>
            </a:r>
          </a:p>
          <a:p>
            <a:pPr fontAlgn="base">
              <a:spcBef>
                <a:spcPct val="0"/>
              </a:spcBef>
              <a:spcAft>
                <a:spcPct val="0"/>
              </a:spcAft>
              <a:buNone/>
            </a:pPr>
            <a:r>
              <a:rPr lang="en-US" altLang="zh-CN" sz="2600" b="1">
                <a:solidFill>
                  <a:srgbClr val="000000"/>
                </a:solidFill>
              </a:rPr>
              <a:t>5</a:t>
            </a:r>
            <a:r>
              <a:rPr lang="zh-CN" altLang="en-US" sz="2600" b="1">
                <a:solidFill>
                  <a:srgbClr val="000000"/>
                </a:solidFill>
              </a:rPr>
              <a:t>）</a:t>
            </a:r>
            <a:r>
              <a:rPr lang="zh-CN" altLang="en-US" sz="2600" b="1">
                <a:solidFill>
                  <a:srgbClr val="6600FF"/>
                </a:solidFill>
              </a:rPr>
              <a:t>输入</a:t>
            </a:r>
            <a:r>
              <a:rPr lang="en-US" altLang="zh-CN" sz="2600" b="1">
                <a:solidFill>
                  <a:srgbClr val="6600FF"/>
                </a:solidFill>
              </a:rPr>
              <a:t>/</a:t>
            </a:r>
            <a:r>
              <a:rPr lang="zh-CN" altLang="en-US" sz="2600" b="1">
                <a:solidFill>
                  <a:srgbClr val="6600FF"/>
                </a:solidFill>
              </a:rPr>
              <a:t>输出类</a:t>
            </a:r>
            <a:r>
              <a:rPr lang="zh-CN" altLang="en-US" sz="2600" b="1">
                <a:solidFill>
                  <a:srgbClr val="000000"/>
                </a:solidFill>
              </a:rPr>
              <a:t>。执行输入、输出、输入</a:t>
            </a:r>
            <a:r>
              <a:rPr lang="en-US" altLang="zh-CN" sz="2600" b="1">
                <a:solidFill>
                  <a:srgbClr val="000000"/>
                </a:solidFill>
              </a:rPr>
              <a:t>/</a:t>
            </a:r>
            <a:r>
              <a:rPr lang="zh-CN" altLang="en-US" sz="2600" b="1">
                <a:solidFill>
                  <a:srgbClr val="000000"/>
                </a:solidFill>
              </a:rPr>
              <a:t>输出等实现</a:t>
            </a:r>
            <a:r>
              <a:rPr lang="zh-CN" altLang="en-US" sz="2600" b="1" u="sng">
                <a:solidFill>
                  <a:srgbClr val="000000"/>
                </a:solidFill>
              </a:rPr>
              <a:t>内存和外部设备之间传输信息</a:t>
            </a:r>
            <a:r>
              <a:rPr lang="zh-CN" altLang="en-US" sz="2600" b="1">
                <a:solidFill>
                  <a:srgbClr val="000000"/>
                </a:solidFill>
              </a:rPr>
              <a:t>操作的指令类； </a:t>
            </a:r>
          </a:p>
          <a:p>
            <a:pPr fontAlgn="base">
              <a:spcBef>
                <a:spcPct val="0"/>
              </a:spcBef>
              <a:spcAft>
                <a:spcPct val="0"/>
              </a:spcAft>
              <a:buNone/>
            </a:pPr>
            <a:r>
              <a:rPr lang="en-US" altLang="zh-CN" sz="2600" b="1">
                <a:solidFill>
                  <a:srgbClr val="000000"/>
                </a:solidFill>
              </a:rPr>
              <a:t>6</a:t>
            </a:r>
            <a:r>
              <a:rPr lang="zh-CN" altLang="en-US" sz="2600" b="1">
                <a:solidFill>
                  <a:srgbClr val="000000"/>
                </a:solidFill>
              </a:rPr>
              <a:t>）</a:t>
            </a:r>
            <a:r>
              <a:rPr lang="zh-CN" altLang="en-US" sz="2600" b="1">
                <a:solidFill>
                  <a:srgbClr val="6600FF"/>
                </a:solidFill>
              </a:rPr>
              <a:t>其他类指令</a:t>
            </a:r>
            <a:r>
              <a:rPr lang="zh-CN" altLang="en-US" sz="2600" b="1">
                <a:solidFill>
                  <a:srgbClr val="000000"/>
                </a:solidFill>
              </a:rPr>
              <a:t>。执行停机、空操作、等待等操作的指令类。</a:t>
            </a:r>
          </a:p>
        </p:txBody>
      </p:sp>
      <p:sp>
        <p:nvSpPr>
          <p:cNvPr id="35844" name="Rectangle 5"/>
          <p:cNvSpPr>
            <a:spLocks noGrp="1" noChangeArrowheads="1"/>
          </p:cNvSpPr>
          <p:nvPr>
            <p:ph type="title" idx="4294967295"/>
          </p:nvPr>
        </p:nvSpPr>
        <p:spPr>
          <a:noFill/>
        </p:spPr>
        <p:txBody>
          <a:bodyPr/>
          <a:lstStyle/>
          <a:p>
            <a:pPr eaLnBrk="1" hangingPunct="1"/>
            <a:r>
              <a:rPr lang="zh-CN" altLang="en-US" b="1" dirty="0" smtClean="0"/>
              <a:t>计算机的基本组成和原理</a:t>
            </a:r>
          </a:p>
        </p:txBody>
      </p:sp>
    </p:spTree>
    <p:extLst>
      <p:ext uri="{BB962C8B-B14F-4D97-AF65-F5344CB8AC3E}">
        <p14:creationId xmlns:p14="http://schemas.microsoft.com/office/powerpoint/2010/main" val="876734463"/>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灯片编号占位符 5"/>
          <p:cNvSpPr txBox="1">
            <a:spLocks noGrp="1" noChangeArrowheads="1"/>
          </p:cNvSpPr>
          <p:nvPr/>
        </p:nvSpPr>
        <p:spPr bwMode="auto">
          <a:xfrm>
            <a:off x="6934200" y="6324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algn="r" fontAlgn="base">
              <a:spcBef>
                <a:spcPct val="50000"/>
              </a:spcBef>
              <a:spcAft>
                <a:spcPct val="0"/>
              </a:spcAft>
              <a:buNone/>
            </a:pPr>
            <a:fld id="{F569C95B-19F8-4D87-8180-8F81E6E62CF3}" type="slidenum">
              <a:rPr lang="zh-CN" altLang="en-US" sz="1400" b="1">
                <a:solidFill>
                  <a:srgbClr val="000000"/>
                </a:solidFill>
              </a:rPr>
              <a:pPr algn="r" fontAlgn="base">
                <a:spcBef>
                  <a:spcPct val="50000"/>
                </a:spcBef>
                <a:spcAft>
                  <a:spcPct val="0"/>
                </a:spcAft>
                <a:buNone/>
              </a:pPr>
              <a:t>27</a:t>
            </a:fld>
            <a:endParaRPr lang="en-US" altLang="zh-CN" sz="1400" b="1">
              <a:solidFill>
                <a:srgbClr val="000000"/>
              </a:solidFill>
            </a:endParaRPr>
          </a:p>
        </p:txBody>
      </p:sp>
      <p:sp>
        <p:nvSpPr>
          <p:cNvPr id="36867" name="Rectangle 2"/>
          <p:cNvSpPr>
            <a:spLocks noGrp="1" noChangeArrowheads="1"/>
          </p:cNvSpPr>
          <p:nvPr>
            <p:ph type="title" idx="4294967295"/>
          </p:nvPr>
        </p:nvSpPr>
        <p:spPr/>
        <p:txBody>
          <a:bodyPr/>
          <a:lstStyle/>
          <a:p>
            <a:pPr eaLnBrk="1" hangingPunct="1"/>
            <a:r>
              <a:rPr lang="zh-CN" altLang="en-US" b="1" dirty="0" smtClean="0"/>
              <a:t>计算机的基本组成和原理</a:t>
            </a:r>
          </a:p>
        </p:txBody>
      </p:sp>
      <p:sp>
        <p:nvSpPr>
          <p:cNvPr id="116740" name="Text Box 4"/>
          <p:cNvSpPr txBox="1">
            <a:spLocks noChangeArrowheads="1"/>
          </p:cNvSpPr>
          <p:nvPr/>
        </p:nvSpPr>
        <p:spPr bwMode="auto">
          <a:xfrm>
            <a:off x="539752" y="1844675"/>
            <a:ext cx="8208963" cy="3786188"/>
          </a:xfrm>
          <a:prstGeom prst="rect">
            <a:avLst/>
          </a:prstGeom>
          <a:noFill/>
          <a:ln>
            <a:noFill/>
          </a:ln>
          <a:effectLst>
            <a:prstShdw prst="shdw17" dist="17961" dir="13500000">
              <a:srgbClr val="999999"/>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buNone/>
            </a:pPr>
            <a:r>
              <a:rPr lang="zh-CN" altLang="en-US" sz="2400" b="1">
                <a:solidFill>
                  <a:srgbClr val="FF3300"/>
                </a:solidFill>
              </a:rPr>
              <a:t>操作码：</a:t>
            </a:r>
            <a:r>
              <a:rPr lang="zh-CN" altLang="en-US" sz="2400" b="1">
                <a:solidFill>
                  <a:srgbClr val="000000"/>
                </a:solidFill>
              </a:rPr>
              <a:t>用来表明本条指令要求计算机完成的操作；</a:t>
            </a:r>
          </a:p>
          <a:p>
            <a:pPr fontAlgn="base">
              <a:spcBef>
                <a:spcPct val="0"/>
              </a:spcBef>
              <a:spcAft>
                <a:spcPct val="0"/>
              </a:spcAft>
              <a:buNone/>
            </a:pPr>
            <a:r>
              <a:rPr lang="zh-CN" altLang="en-US" sz="2400" b="1">
                <a:solidFill>
                  <a:srgbClr val="FF3300"/>
                </a:solidFill>
              </a:rPr>
              <a:t>操作数地址</a:t>
            </a:r>
            <a:r>
              <a:rPr lang="zh-CN" altLang="en-US" sz="2400" b="1">
                <a:solidFill>
                  <a:srgbClr val="000000"/>
                </a:solidFill>
              </a:rPr>
              <a:t>：</a:t>
            </a:r>
            <a:r>
              <a:rPr lang="en-US" altLang="zh-CN" sz="2400" b="1">
                <a:solidFill>
                  <a:srgbClr val="000000"/>
                </a:solidFill>
              </a:rPr>
              <a:t>CPU</a:t>
            </a:r>
            <a:r>
              <a:rPr lang="zh-CN" altLang="en-US" sz="2400" b="1">
                <a:solidFill>
                  <a:srgbClr val="000000"/>
                </a:solidFill>
              </a:rPr>
              <a:t>根据该地址取得所需的操作数；可能直接给出操作数，可能是内存地址，也可能是寄存器地址（即寄存器名）；</a:t>
            </a:r>
          </a:p>
          <a:p>
            <a:pPr fontAlgn="base">
              <a:spcBef>
                <a:spcPct val="0"/>
              </a:spcBef>
              <a:spcAft>
                <a:spcPct val="0"/>
              </a:spcAft>
              <a:buNone/>
            </a:pPr>
            <a:r>
              <a:rPr lang="zh-CN" altLang="en-US" sz="2400" b="1">
                <a:solidFill>
                  <a:srgbClr val="FF3300"/>
                </a:solidFill>
              </a:rPr>
              <a:t>操作结果的存储地址</a:t>
            </a:r>
            <a:r>
              <a:rPr lang="zh-CN" altLang="en-US" sz="2400" b="1">
                <a:solidFill>
                  <a:srgbClr val="000000"/>
                </a:solidFill>
              </a:rPr>
              <a:t>：将对操作数的操作结果保存在该地址中，以便再次使用；可能是内存地址，也可能是寄存器地址；</a:t>
            </a:r>
          </a:p>
          <a:p>
            <a:pPr fontAlgn="base">
              <a:spcBef>
                <a:spcPct val="0"/>
              </a:spcBef>
              <a:spcAft>
                <a:spcPct val="0"/>
              </a:spcAft>
              <a:buNone/>
            </a:pPr>
            <a:r>
              <a:rPr lang="zh-CN" altLang="en-US" sz="2400" b="1">
                <a:solidFill>
                  <a:srgbClr val="FF3300"/>
                </a:solidFill>
              </a:rPr>
              <a:t>下一条指令的地址</a:t>
            </a:r>
            <a:r>
              <a:rPr lang="zh-CN" altLang="en-US" sz="2400" b="1">
                <a:solidFill>
                  <a:srgbClr val="000000"/>
                </a:solidFill>
              </a:rPr>
              <a:t>：一般的，如果程序是顺序执行，则下一条指令的地址由程序计数器</a:t>
            </a:r>
            <a:r>
              <a:rPr lang="en-US" altLang="zh-CN" sz="2400" b="1">
                <a:solidFill>
                  <a:srgbClr val="000000"/>
                </a:solidFill>
              </a:rPr>
              <a:t>PC</a:t>
            </a:r>
            <a:r>
              <a:rPr lang="zh-CN" altLang="en-US" sz="2400" b="1">
                <a:solidFill>
                  <a:srgbClr val="000000"/>
                </a:solidFill>
              </a:rPr>
              <a:t>（存放下一条指令地址的寄存器）指出；仅当改变程序的运行顺序（转移、调用子程序）时，下条指令的地址才由转移类指令给出。</a:t>
            </a:r>
            <a:endParaRPr lang="en-US" altLang="zh-CN" sz="2400" b="1">
              <a:solidFill>
                <a:srgbClr val="000000"/>
              </a:solidFill>
            </a:endParaRPr>
          </a:p>
        </p:txBody>
      </p:sp>
      <p:sp>
        <p:nvSpPr>
          <p:cNvPr id="36869" name="Text Box 5"/>
          <p:cNvSpPr txBox="1">
            <a:spLocks noChangeArrowheads="1"/>
          </p:cNvSpPr>
          <p:nvPr/>
        </p:nvSpPr>
        <p:spPr bwMode="auto">
          <a:xfrm>
            <a:off x="395288" y="1341438"/>
            <a:ext cx="2305050" cy="457200"/>
          </a:xfrm>
          <a:prstGeom prst="rect">
            <a:avLst/>
          </a:prstGeom>
          <a:gradFill rotWithShape="1">
            <a:gsLst>
              <a:gs pos="0">
                <a:srgbClr val="6600FF"/>
              </a:gs>
              <a:gs pos="100000">
                <a:schemeClr val="bg1"/>
              </a:gs>
            </a:gsLst>
            <a:lin ang="5400000" scaled="1"/>
          </a:gradFill>
          <a:ln>
            <a:noFill/>
          </a:ln>
          <a:effectLst>
            <a:prstShdw prst="shdw17" dist="17961" dir="13500000">
              <a:srgbClr val="3D0099"/>
            </a:prst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buNone/>
            </a:pPr>
            <a:r>
              <a:rPr lang="zh-CN" altLang="en-US" sz="2400" b="1">
                <a:solidFill>
                  <a:srgbClr val="000000"/>
                </a:solidFill>
              </a:rPr>
              <a:t>指令的组成：</a:t>
            </a:r>
          </a:p>
        </p:txBody>
      </p:sp>
      <p:sp>
        <p:nvSpPr>
          <p:cNvPr id="36870" name="Text Box 7"/>
          <p:cNvSpPr txBox="1">
            <a:spLocks noChangeArrowheads="1"/>
          </p:cNvSpPr>
          <p:nvPr/>
        </p:nvSpPr>
        <p:spPr bwMode="auto">
          <a:xfrm>
            <a:off x="3132138" y="1377952"/>
            <a:ext cx="2519362" cy="466725"/>
          </a:xfrm>
          <a:prstGeom prst="rect">
            <a:avLst/>
          </a:prstGeom>
          <a:solidFill>
            <a:srgbClr val="66FFFF"/>
          </a:solidFill>
          <a:ln w="9525">
            <a:solidFill>
              <a:schemeClr val="tx1"/>
            </a:solidFill>
            <a:miter lim="800000"/>
            <a:headEnd/>
            <a:tailEnd/>
          </a:ln>
          <a:effectLst>
            <a:prstShdw prst="shdw17" dist="17961" dir="13500000">
              <a:srgbClr val="000000"/>
            </a:prstShdw>
          </a:effectLst>
        </p:spPr>
        <p:txBody>
          <a:bodyPr>
            <a:spAutoFit/>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fontAlgn="base">
              <a:spcBef>
                <a:spcPct val="50000"/>
              </a:spcBef>
              <a:spcAft>
                <a:spcPct val="0"/>
              </a:spcAft>
              <a:buNone/>
            </a:pPr>
            <a:r>
              <a:rPr lang="zh-CN" altLang="en-US" sz="2400" b="1">
                <a:solidFill>
                  <a:srgbClr val="000000"/>
                </a:solidFill>
              </a:rPr>
              <a:t>操作码     地址码</a:t>
            </a:r>
          </a:p>
        </p:txBody>
      </p:sp>
      <p:sp>
        <p:nvSpPr>
          <p:cNvPr id="36871" name="Line 11"/>
          <p:cNvSpPr>
            <a:spLocks noChangeShapeType="1"/>
          </p:cNvSpPr>
          <p:nvPr/>
        </p:nvSpPr>
        <p:spPr bwMode="auto">
          <a:xfrm>
            <a:off x="4356100" y="1412875"/>
            <a:ext cx="0" cy="431800"/>
          </a:xfrm>
          <a:prstGeom prst="line">
            <a:avLst/>
          </a:prstGeom>
          <a:noFill/>
          <a:ln w="9525">
            <a:solidFill>
              <a:schemeClr val="tx1"/>
            </a:solidFill>
            <a:round/>
            <a:headEnd/>
            <a:tailEnd/>
          </a:ln>
          <a:effectLst>
            <a:prstShdw prst="shdw17" dist="17961" dir="13500000">
              <a:srgbClr val="000000"/>
            </a:prstShdw>
          </a:effectLst>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b="1">
              <a:solidFill>
                <a:srgbClr val="000000"/>
              </a:solidFill>
              <a:latin typeface="Times New Roman" panose="02020603050405020304" pitchFamily="18" charset="0"/>
              <a:ea typeface="宋体" panose="02010600030101010101" pitchFamily="2" charset="-122"/>
            </a:endParaRPr>
          </a:p>
        </p:txBody>
      </p:sp>
      <p:sp>
        <p:nvSpPr>
          <p:cNvPr id="116744" name="AutoShape 12"/>
          <p:cNvSpPr>
            <a:spLocks/>
          </p:cNvSpPr>
          <p:nvPr/>
        </p:nvSpPr>
        <p:spPr bwMode="auto">
          <a:xfrm>
            <a:off x="395288" y="2420940"/>
            <a:ext cx="215900" cy="2232025"/>
          </a:xfrm>
          <a:prstGeom prst="leftBrace">
            <a:avLst>
              <a:gd name="adj1" fmla="val 86152"/>
              <a:gd name="adj2" fmla="val 50000"/>
            </a:avLst>
          </a:prstGeom>
          <a:noFill/>
          <a:ln w="9525">
            <a:solidFill>
              <a:schemeClr val="tx2"/>
            </a:solidFill>
            <a:round/>
            <a:headEnd/>
            <a:tailEnd/>
          </a:ln>
          <a:effectLst>
            <a:prstShdw prst="shdw17" dist="17961" dir="13500000">
              <a:srgbClr val="000000"/>
            </a:prstShdw>
          </a:effectLst>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algn="ctr" fontAlgn="base">
              <a:spcBef>
                <a:spcPct val="0"/>
              </a:spcBef>
              <a:spcAft>
                <a:spcPct val="0"/>
              </a:spcAft>
              <a:buNone/>
            </a:pPr>
            <a:endParaRPr lang="zh-CN" altLang="en-US" sz="1800" b="1">
              <a:solidFill>
                <a:srgbClr val="000000"/>
              </a:solidFill>
            </a:endParaRPr>
          </a:p>
        </p:txBody>
      </p:sp>
      <p:sp>
        <p:nvSpPr>
          <p:cNvPr id="116745" name="Text Box 13"/>
          <p:cNvSpPr txBox="1">
            <a:spLocks noChangeArrowheads="1"/>
          </p:cNvSpPr>
          <p:nvPr/>
        </p:nvSpPr>
        <p:spPr bwMode="auto">
          <a:xfrm>
            <a:off x="-4723" y="2924175"/>
            <a:ext cx="553998" cy="1943100"/>
          </a:xfrm>
          <a:prstGeom prst="rect">
            <a:avLst/>
          </a:prstGeom>
          <a:noFill/>
          <a:ln>
            <a:noFill/>
          </a:ln>
          <a:effectLst>
            <a:prstShdw prst="shdw17" dist="17961" dir="13500000">
              <a:srgbClr val="999999"/>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fontAlgn="base">
              <a:spcBef>
                <a:spcPct val="50000"/>
              </a:spcBef>
              <a:spcAft>
                <a:spcPct val="0"/>
              </a:spcAft>
              <a:buNone/>
            </a:pPr>
            <a:r>
              <a:rPr lang="zh-CN" altLang="en-US" sz="2400" b="1">
                <a:solidFill>
                  <a:srgbClr val="000000"/>
                </a:solidFill>
              </a:rPr>
              <a:t>地址码</a:t>
            </a:r>
          </a:p>
        </p:txBody>
      </p:sp>
      <p:sp>
        <p:nvSpPr>
          <p:cNvPr id="36874" name="TextBox 1"/>
          <p:cNvSpPr txBox="1">
            <a:spLocks noChangeArrowheads="1"/>
          </p:cNvSpPr>
          <p:nvPr/>
        </p:nvSpPr>
        <p:spPr bwMode="auto">
          <a:xfrm>
            <a:off x="1522413" y="5786440"/>
            <a:ext cx="525621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buNone/>
            </a:pPr>
            <a:r>
              <a:rPr lang="zh-CN" altLang="en-US" b="1">
                <a:solidFill>
                  <a:srgbClr val="000000"/>
                </a:solidFill>
              </a:rPr>
              <a:t>操作码和地址码均是二进制数据</a:t>
            </a:r>
          </a:p>
        </p:txBody>
      </p:sp>
    </p:spTree>
    <p:extLst>
      <p:ext uri="{BB962C8B-B14F-4D97-AF65-F5344CB8AC3E}">
        <p14:creationId xmlns:p14="http://schemas.microsoft.com/office/powerpoint/2010/main" val="43585602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16740">
                                            <p:txEl>
                                              <p:pRg st="0" end="0"/>
                                            </p:txEl>
                                          </p:spTgt>
                                        </p:tgtEl>
                                        <p:attrNameLst>
                                          <p:attrName>style.visibility</p:attrName>
                                        </p:attrNameLst>
                                      </p:cBhvr>
                                      <p:to>
                                        <p:strVal val="visible"/>
                                      </p:to>
                                    </p:set>
                                    <p:animEffect transition="in" filter="dissolve">
                                      <p:cBhvr>
                                        <p:cTn id="7" dur="500"/>
                                        <p:tgtEl>
                                          <p:spTgt spid="116740">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16745"/>
                                        </p:tgtEl>
                                        <p:attrNameLst>
                                          <p:attrName>style.visibility</p:attrName>
                                        </p:attrNameLst>
                                      </p:cBhvr>
                                      <p:to>
                                        <p:strVal val="visible"/>
                                      </p:to>
                                    </p:set>
                                    <p:animEffect transition="in" filter="dissolve">
                                      <p:cBhvr>
                                        <p:cTn id="12" dur="500"/>
                                        <p:tgtEl>
                                          <p:spTgt spid="116745"/>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116744"/>
                                        </p:tgtEl>
                                        <p:attrNameLst>
                                          <p:attrName>style.visibility</p:attrName>
                                        </p:attrNameLst>
                                      </p:cBhvr>
                                      <p:to>
                                        <p:strVal val="visible"/>
                                      </p:to>
                                    </p:set>
                                    <p:animEffect transition="in" filter="dissolve">
                                      <p:cBhvr>
                                        <p:cTn id="15" dur="500"/>
                                        <p:tgtEl>
                                          <p:spTgt spid="116744"/>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9" presetClass="entr" presetSubtype="0" fill="hold" nodeType="clickEffect">
                                  <p:stCondLst>
                                    <p:cond delay="0"/>
                                  </p:stCondLst>
                                  <p:childTnLst>
                                    <p:set>
                                      <p:cBhvr>
                                        <p:cTn id="19" dur="1" fill="hold">
                                          <p:stCondLst>
                                            <p:cond delay="0"/>
                                          </p:stCondLst>
                                        </p:cTn>
                                        <p:tgtEl>
                                          <p:spTgt spid="116740">
                                            <p:txEl>
                                              <p:pRg st="1" end="1"/>
                                            </p:txEl>
                                          </p:spTgt>
                                        </p:tgtEl>
                                        <p:attrNameLst>
                                          <p:attrName>style.visibility</p:attrName>
                                        </p:attrNameLst>
                                      </p:cBhvr>
                                      <p:to>
                                        <p:strVal val="visible"/>
                                      </p:to>
                                    </p:set>
                                    <p:animEffect transition="in" filter="dissolve">
                                      <p:cBhvr>
                                        <p:cTn id="20" dur="500"/>
                                        <p:tgtEl>
                                          <p:spTgt spid="116740">
                                            <p:txEl>
                                              <p:pRg st="1" end="1"/>
                                            </p:txEl>
                                          </p:spTgt>
                                        </p:tgtEl>
                                      </p:cBhvr>
                                    </p:animEffect>
                                  </p:childTnLst>
                                </p:cTn>
                              </p:par>
                              <p:par>
                                <p:cTn id="21" presetID="9" presetClass="entr" presetSubtype="0" fill="hold" nodeType="withEffect">
                                  <p:stCondLst>
                                    <p:cond delay="0"/>
                                  </p:stCondLst>
                                  <p:childTnLst>
                                    <p:set>
                                      <p:cBhvr>
                                        <p:cTn id="22" dur="1" fill="hold">
                                          <p:stCondLst>
                                            <p:cond delay="0"/>
                                          </p:stCondLst>
                                        </p:cTn>
                                        <p:tgtEl>
                                          <p:spTgt spid="116740">
                                            <p:txEl>
                                              <p:pRg st="2" end="2"/>
                                            </p:txEl>
                                          </p:spTgt>
                                        </p:tgtEl>
                                        <p:attrNameLst>
                                          <p:attrName>style.visibility</p:attrName>
                                        </p:attrNameLst>
                                      </p:cBhvr>
                                      <p:to>
                                        <p:strVal val="visible"/>
                                      </p:to>
                                    </p:set>
                                    <p:animEffect transition="in" filter="dissolve">
                                      <p:cBhvr>
                                        <p:cTn id="23" dur="500"/>
                                        <p:tgtEl>
                                          <p:spTgt spid="116740">
                                            <p:txEl>
                                              <p:pRg st="2" end="2"/>
                                            </p:txEl>
                                          </p:spTgt>
                                        </p:tgtEl>
                                      </p:cBhvr>
                                    </p:animEffect>
                                  </p:childTnLst>
                                </p:cTn>
                              </p:par>
                              <p:par>
                                <p:cTn id="24" presetID="9" presetClass="entr" presetSubtype="0" fill="hold" nodeType="withEffect">
                                  <p:stCondLst>
                                    <p:cond delay="0"/>
                                  </p:stCondLst>
                                  <p:childTnLst>
                                    <p:set>
                                      <p:cBhvr>
                                        <p:cTn id="25" dur="1" fill="hold">
                                          <p:stCondLst>
                                            <p:cond delay="0"/>
                                          </p:stCondLst>
                                        </p:cTn>
                                        <p:tgtEl>
                                          <p:spTgt spid="116740">
                                            <p:txEl>
                                              <p:pRg st="3" end="3"/>
                                            </p:txEl>
                                          </p:spTgt>
                                        </p:tgtEl>
                                        <p:attrNameLst>
                                          <p:attrName>style.visibility</p:attrName>
                                        </p:attrNameLst>
                                      </p:cBhvr>
                                      <p:to>
                                        <p:strVal val="visible"/>
                                      </p:to>
                                    </p:set>
                                    <p:animEffect transition="in" filter="dissolve">
                                      <p:cBhvr>
                                        <p:cTn id="26" dur="500"/>
                                        <p:tgtEl>
                                          <p:spTgt spid="116740">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744" grpId="0" animBg="1" autoUpdateAnimBg="0"/>
      <p:bldP spid="116745" grpId="0"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灯片编号占位符 5"/>
          <p:cNvSpPr txBox="1">
            <a:spLocks noGrp="1" noChangeArrowheads="1"/>
          </p:cNvSpPr>
          <p:nvPr/>
        </p:nvSpPr>
        <p:spPr bwMode="auto">
          <a:xfrm>
            <a:off x="6934200" y="6324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algn="r" fontAlgn="base">
              <a:spcBef>
                <a:spcPct val="50000"/>
              </a:spcBef>
              <a:spcAft>
                <a:spcPct val="0"/>
              </a:spcAft>
              <a:buNone/>
            </a:pPr>
            <a:fld id="{BB9507F5-5011-4371-9720-5A879E6CD667}" type="slidenum">
              <a:rPr lang="zh-CN" altLang="en-US" sz="1400" b="1">
                <a:solidFill>
                  <a:srgbClr val="000000"/>
                </a:solidFill>
              </a:rPr>
              <a:pPr algn="r" fontAlgn="base">
                <a:spcBef>
                  <a:spcPct val="50000"/>
                </a:spcBef>
                <a:spcAft>
                  <a:spcPct val="0"/>
                </a:spcAft>
                <a:buNone/>
              </a:pPr>
              <a:t>28</a:t>
            </a:fld>
            <a:endParaRPr lang="en-US" altLang="zh-CN" sz="1400" b="1">
              <a:solidFill>
                <a:srgbClr val="000000"/>
              </a:solidFill>
            </a:endParaRPr>
          </a:p>
        </p:txBody>
      </p:sp>
      <p:sp>
        <p:nvSpPr>
          <p:cNvPr id="37891" name="Text Box 4"/>
          <p:cNvSpPr txBox="1">
            <a:spLocks noChangeArrowheads="1"/>
          </p:cNvSpPr>
          <p:nvPr/>
        </p:nvSpPr>
        <p:spPr bwMode="auto">
          <a:xfrm>
            <a:off x="1219200" y="2133600"/>
            <a:ext cx="7315200" cy="2014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fontAlgn="base">
              <a:spcBef>
                <a:spcPct val="50000"/>
              </a:spcBef>
              <a:spcAft>
                <a:spcPct val="0"/>
              </a:spcAft>
              <a:buNone/>
            </a:pPr>
            <a:r>
              <a:rPr lang="zh-CN" altLang="en-US" b="1">
                <a:solidFill>
                  <a:srgbClr val="000000"/>
                </a:solidFill>
                <a:latin typeface="宋体" panose="02010600030101010101" pitchFamily="2" charset="-122"/>
              </a:rPr>
              <a:t>计算机能直接识别和执行的全部指令的集合，称为该种计算机的指令系统。</a:t>
            </a:r>
          </a:p>
          <a:p>
            <a:pPr fontAlgn="base">
              <a:spcBef>
                <a:spcPct val="50000"/>
              </a:spcBef>
              <a:spcAft>
                <a:spcPct val="0"/>
              </a:spcAft>
              <a:buNone/>
            </a:pPr>
            <a:r>
              <a:rPr lang="zh-CN" altLang="en-US" b="1">
                <a:solidFill>
                  <a:srgbClr val="000000"/>
                </a:solidFill>
                <a:latin typeface="宋体" panose="02010600030101010101" pitchFamily="2" charset="-122"/>
              </a:rPr>
              <a:t>不同类型的计算机具有不同的指令系统，其中指令种类和数目也不同。 </a:t>
            </a:r>
          </a:p>
        </p:txBody>
      </p:sp>
      <p:grpSp>
        <p:nvGrpSpPr>
          <p:cNvPr id="37892" name="Group 10"/>
          <p:cNvGrpSpPr>
            <a:grpSpLocks/>
          </p:cNvGrpSpPr>
          <p:nvPr/>
        </p:nvGrpSpPr>
        <p:grpSpPr bwMode="auto">
          <a:xfrm>
            <a:off x="838200" y="1447800"/>
            <a:ext cx="2133600" cy="533400"/>
            <a:chOff x="0" y="0"/>
            <a:chExt cx="2448" cy="384"/>
          </a:xfrm>
        </p:grpSpPr>
        <p:sp>
          <p:nvSpPr>
            <p:cNvPr id="37894" name="AutoShape 11"/>
            <p:cNvSpPr>
              <a:spLocks noChangeArrowheads="1"/>
            </p:cNvSpPr>
            <p:nvPr/>
          </p:nvSpPr>
          <p:spPr bwMode="auto">
            <a:xfrm rot="-5400000">
              <a:off x="1032" y="-1032"/>
              <a:ext cx="384" cy="2448"/>
            </a:xfrm>
            <a:prstGeom prst="can">
              <a:avLst>
                <a:gd name="adj" fmla="val 54837"/>
              </a:avLst>
            </a:prstGeom>
            <a:gradFill rotWithShape="0">
              <a:gsLst>
                <a:gs pos="0">
                  <a:srgbClr val="F9E5B3"/>
                </a:gs>
                <a:gs pos="50000">
                  <a:srgbClr val="AE8000"/>
                </a:gs>
                <a:gs pos="100000">
                  <a:srgbClr val="F9E5B3"/>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buNone/>
              </a:pPr>
              <a:endParaRPr lang="zh-CN" altLang="zh-CN" sz="1800" b="1">
                <a:solidFill>
                  <a:srgbClr val="000000"/>
                </a:solidFill>
              </a:endParaRPr>
            </a:p>
          </p:txBody>
        </p:sp>
        <p:sp>
          <p:nvSpPr>
            <p:cNvPr id="37895" name="Rectangle 12"/>
            <p:cNvSpPr>
              <a:spLocks noChangeArrowheads="1"/>
            </p:cNvSpPr>
            <p:nvPr/>
          </p:nvSpPr>
          <p:spPr bwMode="auto">
            <a:xfrm>
              <a:off x="144" y="0"/>
              <a:ext cx="2208"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b"/>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algn="ctr" fontAlgn="base">
                <a:spcBef>
                  <a:spcPct val="0"/>
                </a:spcBef>
                <a:spcAft>
                  <a:spcPct val="0"/>
                </a:spcAft>
                <a:buNone/>
              </a:pPr>
              <a:r>
                <a:rPr lang="zh-CN" altLang="en-US" b="1">
                  <a:solidFill>
                    <a:srgbClr val="000000"/>
                  </a:solidFill>
                </a:rPr>
                <a:t>指令系统</a:t>
              </a:r>
            </a:p>
          </p:txBody>
        </p:sp>
      </p:grpSp>
      <p:sp>
        <p:nvSpPr>
          <p:cNvPr id="37893" name="Rectangle 14"/>
          <p:cNvSpPr>
            <a:spLocks noGrp="1" noChangeArrowheads="1"/>
          </p:cNvSpPr>
          <p:nvPr>
            <p:ph type="title" idx="4294967295"/>
          </p:nvPr>
        </p:nvSpPr>
        <p:spPr>
          <a:noFill/>
        </p:spPr>
        <p:txBody>
          <a:bodyPr/>
          <a:lstStyle/>
          <a:p>
            <a:pPr eaLnBrk="1" hangingPunct="1"/>
            <a:r>
              <a:rPr lang="zh-CN" altLang="en-US" b="1" dirty="0" smtClean="0"/>
              <a:t>计算机的基本组成和原理</a:t>
            </a:r>
          </a:p>
        </p:txBody>
      </p:sp>
    </p:spTree>
    <p:extLst>
      <p:ext uri="{BB962C8B-B14F-4D97-AF65-F5344CB8AC3E}">
        <p14:creationId xmlns:p14="http://schemas.microsoft.com/office/powerpoint/2010/main" val="238578302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灯片编号占位符 5"/>
          <p:cNvSpPr txBox="1">
            <a:spLocks noGrp="1" noChangeArrowheads="1"/>
          </p:cNvSpPr>
          <p:nvPr/>
        </p:nvSpPr>
        <p:spPr bwMode="auto">
          <a:xfrm>
            <a:off x="6934200" y="6324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algn="r" fontAlgn="base">
              <a:spcBef>
                <a:spcPct val="50000"/>
              </a:spcBef>
              <a:spcAft>
                <a:spcPct val="0"/>
              </a:spcAft>
              <a:buNone/>
            </a:pPr>
            <a:fld id="{56CB8EA7-8D4F-4267-BF6C-7A8BAA53BBE4}" type="slidenum">
              <a:rPr lang="zh-CN" altLang="en-US" sz="1400" b="1">
                <a:solidFill>
                  <a:srgbClr val="000000"/>
                </a:solidFill>
              </a:rPr>
              <a:pPr algn="r" fontAlgn="base">
                <a:spcBef>
                  <a:spcPct val="50000"/>
                </a:spcBef>
                <a:spcAft>
                  <a:spcPct val="0"/>
                </a:spcAft>
                <a:buNone/>
              </a:pPr>
              <a:t>29</a:t>
            </a:fld>
            <a:endParaRPr lang="en-US" altLang="zh-CN" sz="1400" b="1">
              <a:solidFill>
                <a:srgbClr val="000000"/>
              </a:solidFill>
            </a:endParaRPr>
          </a:p>
        </p:txBody>
      </p:sp>
      <p:sp>
        <p:nvSpPr>
          <p:cNvPr id="38915" name="Text Box 4"/>
          <p:cNvSpPr txBox="1">
            <a:spLocks noChangeArrowheads="1"/>
          </p:cNvSpPr>
          <p:nvPr/>
        </p:nvSpPr>
        <p:spPr bwMode="auto">
          <a:xfrm>
            <a:off x="900113" y="2276475"/>
            <a:ext cx="7315200" cy="2014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fontAlgn="base">
              <a:spcBef>
                <a:spcPct val="50000"/>
              </a:spcBef>
              <a:spcAft>
                <a:spcPct val="0"/>
              </a:spcAft>
              <a:buNone/>
            </a:pPr>
            <a:r>
              <a:rPr lang="zh-CN" altLang="en-US" b="1">
                <a:solidFill>
                  <a:srgbClr val="000000"/>
                </a:solidFill>
                <a:latin typeface="宋体" panose="02010600030101010101" pitchFamily="2" charset="-122"/>
              </a:rPr>
              <a:t>程序是按事先设计的功能和性能要求编制的</a:t>
            </a:r>
            <a:r>
              <a:rPr lang="zh-CN" altLang="en-US" b="1">
                <a:solidFill>
                  <a:srgbClr val="2D35D3"/>
                </a:solidFill>
                <a:latin typeface="宋体" panose="02010600030101010101" pitchFamily="2" charset="-122"/>
              </a:rPr>
              <a:t>指令序列</a:t>
            </a:r>
            <a:r>
              <a:rPr lang="zh-CN" altLang="en-US" b="1">
                <a:solidFill>
                  <a:srgbClr val="000000"/>
                </a:solidFill>
                <a:latin typeface="宋体" panose="02010600030101010101" pitchFamily="2" charset="-122"/>
              </a:rPr>
              <a:t>。</a:t>
            </a:r>
          </a:p>
          <a:p>
            <a:pPr fontAlgn="base">
              <a:spcBef>
                <a:spcPct val="50000"/>
              </a:spcBef>
              <a:spcAft>
                <a:spcPct val="0"/>
              </a:spcAft>
              <a:buNone/>
            </a:pPr>
            <a:r>
              <a:rPr lang="zh-CN" altLang="en-US" b="1">
                <a:solidFill>
                  <a:srgbClr val="000000"/>
                </a:solidFill>
                <a:latin typeface="宋体" panose="02010600030101010101" pitchFamily="2" charset="-122"/>
              </a:rPr>
              <a:t>注意：这种提法并不都是指程序必须是二进制代码</a:t>
            </a:r>
            <a:r>
              <a:rPr lang="en-US" altLang="zh-CN" b="1">
                <a:solidFill>
                  <a:srgbClr val="000000"/>
                </a:solidFill>
                <a:latin typeface="宋体" panose="02010600030101010101" pitchFamily="2" charset="-122"/>
              </a:rPr>
              <a:t>,</a:t>
            </a:r>
            <a:r>
              <a:rPr lang="zh-CN" altLang="en-US" b="1">
                <a:solidFill>
                  <a:srgbClr val="000000"/>
                </a:solidFill>
                <a:latin typeface="宋体" panose="02010600030101010101" pitchFamily="2" charset="-122"/>
              </a:rPr>
              <a:t>而是指程序最终会转换为指令序列！</a:t>
            </a:r>
          </a:p>
        </p:txBody>
      </p:sp>
      <p:grpSp>
        <p:nvGrpSpPr>
          <p:cNvPr id="38916" name="Group 10"/>
          <p:cNvGrpSpPr>
            <a:grpSpLocks/>
          </p:cNvGrpSpPr>
          <p:nvPr/>
        </p:nvGrpSpPr>
        <p:grpSpPr bwMode="auto">
          <a:xfrm>
            <a:off x="838200" y="1447800"/>
            <a:ext cx="2133600" cy="533400"/>
            <a:chOff x="0" y="0"/>
            <a:chExt cx="2448" cy="384"/>
          </a:xfrm>
        </p:grpSpPr>
        <p:sp>
          <p:nvSpPr>
            <p:cNvPr id="38918" name="AutoShape 11"/>
            <p:cNvSpPr>
              <a:spLocks noChangeArrowheads="1"/>
            </p:cNvSpPr>
            <p:nvPr/>
          </p:nvSpPr>
          <p:spPr bwMode="auto">
            <a:xfrm rot="-5400000">
              <a:off x="1032" y="-1032"/>
              <a:ext cx="384" cy="2448"/>
            </a:xfrm>
            <a:prstGeom prst="can">
              <a:avLst>
                <a:gd name="adj" fmla="val 54837"/>
              </a:avLst>
            </a:prstGeom>
            <a:gradFill rotWithShape="0">
              <a:gsLst>
                <a:gs pos="0">
                  <a:srgbClr val="F9E5B3"/>
                </a:gs>
                <a:gs pos="50000">
                  <a:srgbClr val="AE8000"/>
                </a:gs>
                <a:gs pos="100000">
                  <a:srgbClr val="F9E5B3"/>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buNone/>
              </a:pPr>
              <a:endParaRPr lang="zh-CN" altLang="zh-CN" sz="1800" b="1">
                <a:solidFill>
                  <a:srgbClr val="000000"/>
                </a:solidFill>
              </a:endParaRPr>
            </a:p>
          </p:txBody>
        </p:sp>
        <p:sp>
          <p:nvSpPr>
            <p:cNvPr id="38919" name="Rectangle 12"/>
            <p:cNvSpPr>
              <a:spLocks noChangeArrowheads="1"/>
            </p:cNvSpPr>
            <p:nvPr/>
          </p:nvSpPr>
          <p:spPr bwMode="auto">
            <a:xfrm>
              <a:off x="144" y="0"/>
              <a:ext cx="2208"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b"/>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algn="ctr" fontAlgn="base">
                <a:spcBef>
                  <a:spcPct val="0"/>
                </a:spcBef>
                <a:spcAft>
                  <a:spcPct val="0"/>
                </a:spcAft>
                <a:buNone/>
              </a:pPr>
              <a:r>
                <a:rPr lang="zh-CN" altLang="en-US" b="1">
                  <a:solidFill>
                    <a:srgbClr val="000000"/>
                  </a:solidFill>
                </a:rPr>
                <a:t>程序</a:t>
              </a:r>
            </a:p>
          </p:txBody>
        </p:sp>
      </p:grpSp>
      <p:sp>
        <p:nvSpPr>
          <p:cNvPr id="38917" name="Rectangle 14"/>
          <p:cNvSpPr>
            <a:spLocks noGrp="1" noChangeArrowheads="1"/>
          </p:cNvSpPr>
          <p:nvPr>
            <p:ph type="title" idx="4294967295"/>
          </p:nvPr>
        </p:nvSpPr>
        <p:spPr>
          <a:noFill/>
        </p:spPr>
        <p:txBody>
          <a:bodyPr/>
          <a:lstStyle/>
          <a:p>
            <a:pPr eaLnBrk="1" hangingPunct="1"/>
            <a:r>
              <a:rPr lang="zh-CN" altLang="en-US" b="1" dirty="0" smtClean="0"/>
              <a:t>计算机的基本组成和原理</a:t>
            </a:r>
          </a:p>
        </p:txBody>
      </p:sp>
    </p:spTree>
    <p:extLst>
      <p:ext uri="{BB962C8B-B14F-4D97-AF65-F5344CB8AC3E}">
        <p14:creationId xmlns:p14="http://schemas.microsoft.com/office/powerpoint/2010/main" val="272808532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70" name="灯片编号占位符 5"/>
          <p:cNvSpPr txBox="1">
            <a:spLocks noGrp="1" noChangeArrowheads="1"/>
          </p:cNvSpPr>
          <p:nvPr/>
        </p:nvSpPr>
        <p:spPr bwMode="auto">
          <a:xfrm>
            <a:off x="6934200" y="6324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algn="r" fontAlgn="base">
              <a:spcBef>
                <a:spcPct val="50000"/>
              </a:spcBef>
              <a:spcAft>
                <a:spcPct val="0"/>
              </a:spcAft>
              <a:buNone/>
            </a:pPr>
            <a:fld id="{C0465E40-855D-454C-9A10-770C3FF90B41}" type="slidenum">
              <a:rPr lang="zh-CN" altLang="en-US" sz="1400" b="1">
                <a:solidFill>
                  <a:srgbClr val="000000"/>
                </a:solidFill>
              </a:rPr>
              <a:pPr algn="r" fontAlgn="base">
                <a:spcBef>
                  <a:spcPct val="50000"/>
                </a:spcBef>
                <a:spcAft>
                  <a:spcPct val="0"/>
                </a:spcAft>
                <a:buNone/>
              </a:pPr>
              <a:t>3</a:t>
            </a:fld>
            <a:endParaRPr lang="en-US" altLang="zh-CN" sz="1400" b="1">
              <a:solidFill>
                <a:srgbClr val="000000"/>
              </a:solidFill>
            </a:endParaRPr>
          </a:p>
        </p:txBody>
      </p:sp>
      <p:sp>
        <p:nvSpPr>
          <p:cNvPr id="7171" name="Rectangle 2"/>
          <p:cNvSpPr>
            <a:spLocks noGrp="1" noChangeArrowheads="1"/>
          </p:cNvSpPr>
          <p:nvPr>
            <p:ph type="title" idx="4294967295"/>
          </p:nvPr>
        </p:nvSpPr>
        <p:spPr/>
        <p:txBody>
          <a:bodyPr/>
          <a:lstStyle/>
          <a:p>
            <a:pPr eaLnBrk="1" hangingPunct="1"/>
            <a:r>
              <a:rPr lang="en-US" altLang="zh-CN" b="1" dirty="0" smtClean="0"/>
              <a:t>   </a:t>
            </a:r>
            <a:r>
              <a:rPr lang="zh-CN" altLang="en-US" b="1" dirty="0" smtClean="0"/>
              <a:t>计算机的基本组成和原理</a:t>
            </a:r>
          </a:p>
        </p:txBody>
      </p:sp>
      <p:sp>
        <p:nvSpPr>
          <p:cNvPr id="7172" name="Rectangle 3"/>
          <p:cNvSpPr>
            <a:spLocks noGrp="1" noChangeArrowheads="1"/>
          </p:cNvSpPr>
          <p:nvPr>
            <p:ph type="body" idx="4294967295"/>
          </p:nvPr>
        </p:nvSpPr>
        <p:spPr>
          <a:xfrm>
            <a:off x="762000" y="1319213"/>
            <a:ext cx="7696200" cy="939800"/>
          </a:xfrm>
        </p:spPr>
        <p:txBody>
          <a:bodyPr/>
          <a:lstStyle/>
          <a:p>
            <a:pPr eaLnBrk="1" hangingPunct="1">
              <a:buFontTx/>
              <a:buNone/>
            </a:pPr>
            <a:r>
              <a:rPr lang="zh-CN" altLang="en-US" sz="3200" b="1"/>
              <a:t>一、信息处理的步骤		</a:t>
            </a:r>
          </a:p>
        </p:txBody>
      </p:sp>
      <p:sp>
        <p:nvSpPr>
          <p:cNvPr id="87045" name="Text Box 4"/>
          <p:cNvSpPr txBox="1">
            <a:spLocks noChangeArrowheads="1"/>
          </p:cNvSpPr>
          <p:nvPr/>
        </p:nvSpPr>
        <p:spPr bwMode="auto">
          <a:xfrm>
            <a:off x="838200" y="3124200"/>
            <a:ext cx="7766050" cy="296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lvl="2" algn="just" fontAlgn="base">
              <a:lnSpc>
                <a:spcPct val="90000"/>
              </a:lnSpc>
              <a:spcAft>
                <a:spcPct val="0"/>
              </a:spcAft>
              <a:buClr>
                <a:srgbClr val="6600FF"/>
              </a:buClr>
              <a:buSzTx/>
              <a:buFont typeface="Wingdings" panose="05000000000000000000" pitchFamily="2" charset="2"/>
              <a:buChar char="Ø"/>
            </a:pPr>
            <a:r>
              <a:rPr lang="zh-CN" altLang="en-US" sz="2800" b="1" i="1" u="sng">
                <a:solidFill>
                  <a:srgbClr val="2D35D3"/>
                </a:solidFill>
              </a:rPr>
              <a:t>接收</a:t>
            </a:r>
            <a:r>
              <a:rPr lang="zh-CN" altLang="en-US" sz="2800" b="1">
                <a:solidFill>
                  <a:srgbClr val="000000"/>
                </a:solidFill>
              </a:rPr>
              <a:t>信息</a:t>
            </a:r>
            <a:r>
              <a:rPr lang="zh-CN" altLang="en-US" sz="2000" b="1">
                <a:solidFill>
                  <a:srgbClr val="000000"/>
                </a:solidFill>
              </a:rPr>
              <a:t>（眼、耳、鼻、舌、身 ）</a:t>
            </a:r>
          </a:p>
          <a:p>
            <a:pPr lvl="2" algn="just" fontAlgn="base">
              <a:lnSpc>
                <a:spcPct val="90000"/>
              </a:lnSpc>
              <a:spcAft>
                <a:spcPct val="0"/>
              </a:spcAft>
              <a:buClr>
                <a:srgbClr val="6600FF"/>
              </a:buClr>
              <a:buSzTx/>
              <a:buFont typeface="Wingdings" panose="05000000000000000000" pitchFamily="2" charset="2"/>
              <a:buChar char="Ø"/>
            </a:pPr>
            <a:r>
              <a:rPr lang="zh-CN" altLang="en-US" sz="2800" b="1" i="1" u="sng">
                <a:solidFill>
                  <a:srgbClr val="2D35D3"/>
                </a:solidFill>
              </a:rPr>
              <a:t>存储</a:t>
            </a:r>
            <a:r>
              <a:rPr lang="zh-CN" altLang="en-US" sz="2800" b="1">
                <a:solidFill>
                  <a:srgbClr val="000000"/>
                </a:solidFill>
              </a:rPr>
              <a:t>信息</a:t>
            </a:r>
            <a:r>
              <a:rPr lang="zh-CN" altLang="en-US" sz="2000" b="1">
                <a:solidFill>
                  <a:srgbClr val="000000"/>
                </a:solidFill>
              </a:rPr>
              <a:t>（大脑、便条、书籍、录音磁带</a:t>
            </a:r>
            <a:r>
              <a:rPr lang="en-US" altLang="zh-CN" sz="2000" b="1">
                <a:solidFill>
                  <a:srgbClr val="000000"/>
                </a:solidFill>
              </a:rPr>
              <a:t>… </a:t>
            </a:r>
            <a:r>
              <a:rPr lang="zh-CN" altLang="en-US" sz="2000" b="1">
                <a:solidFill>
                  <a:srgbClr val="000000"/>
                </a:solidFill>
              </a:rPr>
              <a:t>）</a:t>
            </a:r>
          </a:p>
          <a:p>
            <a:pPr lvl="2" algn="just" fontAlgn="base">
              <a:lnSpc>
                <a:spcPct val="90000"/>
              </a:lnSpc>
              <a:spcAft>
                <a:spcPct val="0"/>
              </a:spcAft>
              <a:buClr>
                <a:srgbClr val="6600FF"/>
              </a:buClr>
              <a:buSzTx/>
              <a:buFont typeface="Wingdings" panose="05000000000000000000" pitchFamily="2" charset="2"/>
              <a:buChar char="Ø"/>
            </a:pPr>
            <a:r>
              <a:rPr lang="zh-CN" altLang="en-US" sz="2800" b="1" i="1" u="sng">
                <a:solidFill>
                  <a:srgbClr val="2D35D3"/>
                </a:solidFill>
              </a:rPr>
              <a:t>处理</a:t>
            </a:r>
            <a:r>
              <a:rPr lang="zh-CN" altLang="en-US" sz="2800" b="1">
                <a:solidFill>
                  <a:srgbClr val="000000"/>
                </a:solidFill>
              </a:rPr>
              <a:t>信息</a:t>
            </a:r>
            <a:r>
              <a:rPr lang="zh-CN" altLang="en-US" sz="2000" b="1">
                <a:solidFill>
                  <a:srgbClr val="000000"/>
                </a:solidFill>
              </a:rPr>
              <a:t>（分类、分析、推理、计算</a:t>
            </a:r>
            <a:r>
              <a:rPr lang="en-US" altLang="zh-CN" sz="2000" b="1">
                <a:solidFill>
                  <a:srgbClr val="000000"/>
                </a:solidFill>
              </a:rPr>
              <a:t>… </a:t>
            </a:r>
            <a:r>
              <a:rPr lang="zh-CN" altLang="en-US" sz="2000" b="1">
                <a:solidFill>
                  <a:srgbClr val="000000"/>
                </a:solidFill>
              </a:rPr>
              <a:t>）</a:t>
            </a:r>
          </a:p>
          <a:p>
            <a:pPr lvl="2" algn="just" fontAlgn="base">
              <a:lnSpc>
                <a:spcPct val="90000"/>
              </a:lnSpc>
              <a:spcAft>
                <a:spcPct val="0"/>
              </a:spcAft>
              <a:buClr>
                <a:srgbClr val="6600FF"/>
              </a:buClr>
              <a:buSzTx/>
              <a:buFont typeface="Wingdings" panose="05000000000000000000" pitchFamily="2" charset="2"/>
              <a:buChar char="Ø"/>
            </a:pPr>
            <a:r>
              <a:rPr lang="zh-CN" altLang="en-US" sz="2800" b="1" i="1" u="sng">
                <a:solidFill>
                  <a:srgbClr val="2D35D3"/>
                </a:solidFill>
              </a:rPr>
              <a:t>输出</a:t>
            </a:r>
            <a:r>
              <a:rPr lang="zh-CN" altLang="en-US" sz="2800" b="1">
                <a:solidFill>
                  <a:srgbClr val="000000"/>
                </a:solidFill>
              </a:rPr>
              <a:t>信息</a:t>
            </a:r>
            <a:r>
              <a:rPr lang="zh-CN" altLang="en-US" sz="1800" b="1">
                <a:solidFill>
                  <a:srgbClr val="000000"/>
                </a:solidFill>
              </a:rPr>
              <a:t>（当面陈述、书面报告、打电话</a:t>
            </a:r>
            <a:r>
              <a:rPr lang="en-US" altLang="zh-CN" sz="1800" b="1">
                <a:solidFill>
                  <a:srgbClr val="000000"/>
                </a:solidFill>
              </a:rPr>
              <a:t>… </a:t>
            </a:r>
            <a:r>
              <a:rPr lang="zh-CN" altLang="en-US" sz="1800" b="1">
                <a:solidFill>
                  <a:srgbClr val="000000"/>
                </a:solidFill>
              </a:rPr>
              <a:t>）</a:t>
            </a:r>
            <a:endParaRPr lang="en-US" altLang="zh-CN" sz="2800" b="1" i="1" u="sng">
              <a:solidFill>
                <a:srgbClr val="2D35D3"/>
              </a:solidFill>
            </a:endParaRPr>
          </a:p>
          <a:p>
            <a:pPr lvl="2" algn="just" fontAlgn="base">
              <a:lnSpc>
                <a:spcPct val="90000"/>
              </a:lnSpc>
              <a:spcAft>
                <a:spcPct val="0"/>
              </a:spcAft>
              <a:buClr>
                <a:srgbClr val="6600FF"/>
              </a:buClr>
              <a:buSzTx/>
              <a:buFont typeface="Wingdings" panose="05000000000000000000" pitchFamily="2" charset="2"/>
              <a:buChar char="Ø"/>
            </a:pPr>
            <a:r>
              <a:rPr lang="zh-CN" altLang="en-US" sz="2800" b="1">
                <a:solidFill>
                  <a:srgbClr val="000000"/>
                </a:solidFill>
              </a:rPr>
              <a:t> 信息处理的</a:t>
            </a:r>
            <a:r>
              <a:rPr lang="zh-CN" altLang="en-US" sz="2800" b="1" i="1" u="sng">
                <a:solidFill>
                  <a:srgbClr val="2D35D3"/>
                </a:solidFill>
              </a:rPr>
              <a:t>控制</a:t>
            </a:r>
            <a:r>
              <a:rPr lang="zh-CN" altLang="en-US" sz="2000" b="1">
                <a:solidFill>
                  <a:srgbClr val="000000"/>
                </a:solidFill>
              </a:rPr>
              <a:t>（操作何时开始、何时结束、操作顺序）</a:t>
            </a:r>
            <a:endParaRPr lang="en-US" altLang="zh-CN" sz="2000" b="1">
              <a:solidFill>
                <a:srgbClr val="000000"/>
              </a:solidFill>
            </a:endParaRPr>
          </a:p>
          <a:p>
            <a:pPr lvl="2" algn="just" fontAlgn="base">
              <a:lnSpc>
                <a:spcPct val="90000"/>
              </a:lnSpc>
              <a:spcAft>
                <a:spcPct val="0"/>
              </a:spcAft>
              <a:buClr>
                <a:srgbClr val="6600FF"/>
              </a:buClr>
              <a:buSzPct val="75000"/>
              <a:buFont typeface="Wingdings" panose="05000000000000000000" pitchFamily="2" charset="2"/>
              <a:buChar char="Ø"/>
            </a:pPr>
            <a:endParaRPr lang="en-US" altLang="zh-CN" sz="2000">
              <a:solidFill>
                <a:srgbClr val="000000"/>
              </a:solidFill>
            </a:endParaRPr>
          </a:p>
        </p:txBody>
      </p:sp>
      <p:sp>
        <p:nvSpPr>
          <p:cNvPr id="7174" name="Text Box 5"/>
          <p:cNvSpPr txBox="1">
            <a:spLocks noChangeArrowheads="1"/>
          </p:cNvSpPr>
          <p:nvPr/>
        </p:nvSpPr>
        <p:spPr bwMode="auto">
          <a:xfrm>
            <a:off x="1258888" y="1989138"/>
            <a:ext cx="7086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fontAlgn="base">
              <a:lnSpc>
                <a:spcPct val="90000"/>
              </a:lnSpc>
              <a:spcAft>
                <a:spcPct val="0"/>
              </a:spcAft>
              <a:buClr>
                <a:srgbClr val="3333CC"/>
              </a:buClr>
              <a:buSzPct val="75000"/>
              <a:buNone/>
            </a:pPr>
            <a:r>
              <a:rPr lang="zh-CN" altLang="en-US" b="1">
                <a:solidFill>
                  <a:srgbClr val="000000"/>
                </a:solidFill>
              </a:rPr>
              <a:t>计算机的本质是模拟人类的信息处理过程；</a:t>
            </a:r>
            <a:endParaRPr lang="en-US" altLang="zh-CN" b="1">
              <a:solidFill>
                <a:srgbClr val="000000"/>
              </a:solidFill>
            </a:endParaRPr>
          </a:p>
        </p:txBody>
      </p:sp>
      <p:sp>
        <p:nvSpPr>
          <p:cNvPr id="87047" name="Text Box 6"/>
          <p:cNvSpPr txBox="1">
            <a:spLocks noChangeArrowheads="1"/>
          </p:cNvSpPr>
          <p:nvPr/>
        </p:nvSpPr>
        <p:spPr bwMode="auto">
          <a:xfrm>
            <a:off x="1258888" y="2565400"/>
            <a:ext cx="7086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fontAlgn="base">
              <a:lnSpc>
                <a:spcPct val="90000"/>
              </a:lnSpc>
              <a:spcAft>
                <a:spcPct val="0"/>
              </a:spcAft>
              <a:buClr>
                <a:srgbClr val="3333CC"/>
              </a:buClr>
              <a:buSzPct val="75000"/>
              <a:buNone/>
            </a:pPr>
            <a:r>
              <a:rPr lang="zh-CN" altLang="en-US" b="1">
                <a:solidFill>
                  <a:srgbClr val="000000"/>
                </a:solidFill>
              </a:rPr>
              <a:t>人类的信息处理过程 ：</a:t>
            </a:r>
            <a:endParaRPr lang="en-US" altLang="zh-CN" b="1">
              <a:solidFill>
                <a:srgbClr val="000000"/>
              </a:solidFill>
            </a:endParaRPr>
          </a:p>
        </p:txBody>
      </p:sp>
      <p:grpSp>
        <p:nvGrpSpPr>
          <p:cNvPr id="87048" name="Group 11"/>
          <p:cNvGrpSpPr>
            <a:grpSpLocks/>
          </p:cNvGrpSpPr>
          <p:nvPr/>
        </p:nvGrpSpPr>
        <p:grpSpPr bwMode="auto">
          <a:xfrm>
            <a:off x="1042990" y="4652965"/>
            <a:ext cx="7056437" cy="1081087"/>
            <a:chOff x="0" y="0"/>
            <a:chExt cx="3901" cy="681"/>
          </a:xfrm>
        </p:grpSpPr>
        <p:sp>
          <p:nvSpPr>
            <p:cNvPr id="7177" name="AutoShape 9"/>
            <p:cNvSpPr>
              <a:spLocks noChangeArrowheads="1"/>
            </p:cNvSpPr>
            <p:nvPr/>
          </p:nvSpPr>
          <p:spPr bwMode="auto">
            <a:xfrm>
              <a:off x="0" y="0"/>
              <a:ext cx="3901" cy="681"/>
            </a:xfrm>
            <a:prstGeom prst="bevel">
              <a:avLst>
                <a:gd name="adj" fmla="val 12500"/>
              </a:avLst>
            </a:prstGeom>
            <a:gradFill rotWithShape="1">
              <a:gsLst>
                <a:gs pos="0">
                  <a:srgbClr val="CCCCFF"/>
                </a:gs>
                <a:gs pos="17999">
                  <a:srgbClr val="99CCFF"/>
                </a:gs>
                <a:gs pos="36000">
                  <a:srgbClr val="9966FF"/>
                </a:gs>
                <a:gs pos="61000">
                  <a:srgbClr val="CC99FF"/>
                </a:gs>
                <a:gs pos="82001">
                  <a:srgbClr val="99CCFF"/>
                </a:gs>
                <a:gs pos="100000">
                  <a:srgbClr val="CCCCFF"/>
                </a:gs>
              </a:gsLst>
              <a:lin ang="5400000" scaled="1"/>
            </a:gradFill>
            <a:ln w="9525">
              <a:solidFill>
                <a:schemeClr val="tx1"/>
              </a:solidFill>
              <a:miter lim="800000"/>
              <a:headEnd/>
              <a:tailEnd/>
            </a:ln>
          </p:spPr>
          <p:txBody>
            <a:bodyPr wrap="none" anchor="ct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buNone/>
              </a:pPr>
              <a:endParaRPr lang="zh-CN" altLang="zh-CN" sz="1800" b="1">
                <a:solidFill>
                  <a:srgbClr val="000000"/>
                </a:solidFill>
              </a:endParaRPr>
            </a:p>
          </p:txBody>
        </p:sp>
        <p:sp>
          <p:nvSpPr>
            <p:cNvPr id="7178" name="Text Box 10"/>
            <p:cNvSpPr txBox="1">
              <a:spLocks noChangeArrowheads="1"/>
            </p:cNvSpPr>
            <p:nvPr/>
          </p:nvSpPr>
          <p:spPr bwMode="auto">
            <a:xfrm>
              <a:off x="227" y="181"/>
              <a:ext cx="3538" cy="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algn="ctr" fontAlgn="base">
                <a:lnSpc>
                  <a:spcPct val="90000"/>
                </a:lnSpc>
                <a:spcAft>
                  <a:spcPct val="0"/>
                </a:spcAft>
                <a:buClr>
                  <a:srgbClr val="3333CC"/>
                </a:buClr>
                <a:buSzPct val="75000"/>
                <a:buNone/>
              </a:pPr>
              <a:r>
                <a:rPr lang="zh-CN" altLang="en-US" sz="3200" b="1" i="1">
                  <a:solidFill>
                    <a:srgbClr val="CC3300"/>
                  </a:solidFill>
                </a:rPr>
                <a:t>计算机的信息处理过程要与此类似</a:t>
              </a:r>
              <a:endParaRPr lang="en-US" altLang="zh-CN" sz="3200" b="1" i="1">
                <a:solidFill>
                  <a:srgbClr val="CC3300"/>
                </a:solidFill>
              </a:endParaRPr>
            </a:p>
          </p:txBody>
        </p:sp>
      </p:grpSp>
    </p:spTree>
    <p:extLst>
      <p:ext uri="{BB962C8B-B14F-4D97-AF65-F5344CB8AC3E}">
        <p14:creationId xmlns:p14="http://schemas.microsoft.com/office/powerpoint/2010/main" val="49910761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2" fill="hold" grpId="0" nodeType="clickEffect">
                                  <p:stCondLst>
                                    <p:cond delay="0"/>
                                  </p:stCondLst>
                                  <p:childTnLst>
                                    <p:set>
                                      <p:cBhvr>
                                        <p:cTn id="6" dur="1" fill="hold">
                                          <p:stCondLst>
                                            <p:cond delay="0"/>
                                          </p:stCondLst>
                                        </p:cTn>
                                        <p:tgtEl>
                                          <p:spTgt spid="87047"/>
                                        </p:tgtEl>
                                        <p:attrNameLst>
                                          <p:attrName>style.visibility</p:attrName>
                                        </p:attrNameLst>
                                      </p:cBhvr>
                                      <p:to>
                                        <p:strVal val="visible"/>
                                      </p:to>
                                    </p:set>
                                    <p:animEffect transition="in" filter="slide(fromRight)">
                                      <p:cBhvr>
                                        <p:cTn id="7" dur="500"/>
                                        <p:tgtEl>
                                          <p:spTgt spid="8704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87045">
                                            <p:txEl>
                                              <p:pRg st="0" end="0"/>
                                            </p:txEl>
                                          </p:spTgt>
                                        </p:tgtEl>
                                        <p:attrNameLst>
                                          <p:attrName>style.visibility</p:attrName>
                                        </p:attrNameLst>
                                      </p:cBhvr>
                                      <p:to>
                                        <p:strVal val="visible"/>
                                      </p:to>
                                    </p:set>
                                    <p:animEffect transition="in" filter="dissolve">
                                      <p:cBhvr>
                                        <p:cTn id="12" dur="500"/>
                                        <p:tgtEl>
                                          <p:spTgt spid="87045">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87045">
                                            <p:txEl>
                                              <p:pRg st="1" end="1"/>
                                            </p:txEl>
                                          </p:spTgt>
                                        </p:tgtEl>
                                        <p:attrNameLst>
                                          <p:attrName>style.visibility</p:attrName>
                                        </p:attrNameLst>
                                      </p:cBhvr>
                                      <p:to>
                                        <p:strVal val="visible"/>
                                      </p:to>
                                    </p:set>
                                    <p:animEffect transition="in" filter="dissolve">
                                      <p:cBhvr>
                                        <p:cTn id="17" dur="500"/>
                                        <p:tgtEl>
                                          <p:spTgt spid="87045">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87045">
                                            <p:txEl>
                                              <p:pRg st="2" end="2"/>
                                            </p:txEl>
                                          </p:spTgt>
                                        </p:tgtEl>
                                        <p:attrNameLst>
                                          <p:attrName>style.visibility</p:attrName>
                                        </p:attrNameLst>
                                      </p:cBhvr>
                                      <p:to>
                                        <p:strVal val="visible"/>
                                      </p:to>
                                    </p:set>
                                    <p:animEffect transition="in" filter="dissolve">
                                      <p:cBhvr>
                                        <p:cTn id="22" dur="500"/>
                                        <p:tgtEl>
                                          <p:spTgt spid="87045">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nodeType="clickEffect">
                                  <p:stCondLst>
                                    <p:cond delay="0"/>
                                  </p:stCondLst>
                                  <p:childTnLst>
                                    <p:set>
                                      <p:cBhvr>
                                        <p:cTn id="26" dur="1" fill="hold">
                                          <p:stCondLst>
                                            <p:cond delay="0"/>
                                          </p:stCondLst>
                                        </p:cTn>
                                        <p:tgtEl>
                                          <p:spTgt spid="87045">
                                            <p:txEl>
                                              <p:pRg st="3" end="3"/>
                                            </p:txEl>
                                          </p:spTgt>
                                        </p:tgtEl>
                                        <p:attrNameLst>
                                          <p:attrName>style.visibility</p:attrName>
                                        </p:attrNameLst>
                                      </p:cBhvr>
                                      <p:to>
                                        <p:strVal val="visible"/>
                                      </p:to>
                                    </p:set>
                                    <p:animEffect transition="in" filter="dissolve">
                                      <p:cBhvr>
                                        <p:cTn id="27" dur="500"/>
                                        <p:tgtEl>
                                          <p:spTgt spid="87045">
                                            <p:txEl>
                                              <p:pRg st="3" end="3"/>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nodeType="clickEffect">
                                  <p:stCondLst>
                                    <p:cond delay="0"/>
                                  </p:stCondLst>
                                  <p:childTnLst>
                                    <p:set>
                                      <p:cBhvr>
                                        <p:cTn id="31" dur="1" fill="hold">
                                          <p:stCondLst>
                                            <p:cond delay="0"/>
                                          </p:stCondLst>
                                        </p:cTn>
                                        <p:tgtEl>
                                          <p:spTgt spid="87045">
                                            <p:txEl>
                                              <p:pRg st="4" end="4"/>
                                            </p:txEl>
                                          </p:spTgt>
                                        </p:tgtEl>
                                        <p:attrNameLst>
                                          <p:attrName>style.visibility</p:attrName>
                                        </p:attrNameLst>
                                      </p:cBhvr>
                                      <p:to>
                                        <p:strVal val="visible"/>
                                      </p:to>
                                    </p:set>
                                    <p:animEffect transition="in" filter="dissolve">
                                      <p:cBhvr>
                                        <p:cTn id="32" dur="500"/>
                                        <p:tgtEl>
                                          <p:spTgt spid="87045">
                                            <p:txEl>
                                              <p:pRg st="4" end="4"/>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nodeType="clickEffect">
                                  <p:stCondLst>
                                    <p:cond delay="0"/>
                                  </p:stCondLst>
                                  <p:childTnLst>
                                    <p:set>
                                      <p:cBhvr>
                                        <p:cTn id="36" dur="1" fill="hold">
                                          <p:stCondLst>
                                            <p:cond delay="0"/>
                                          </p:stCondLst>
                                        </p:cTn>
                                        <p:tgtEl>
                                          <p:spTgt spid="87048"/>
                                        </p:tgtEl>
                                        <p:attrNameLst>
                                          <p:attrName>style.visibility</p:attrName>
                                        </p:attrNameLst>
                                      </p:cBhvr>
                                      <p:to>
                                        <p:strVal val="visible"/>
                                      </p:to>
                                    </p:set>
                                    <p:animEffect transition="in" filter="dissolve">
                                      <p:cBhvr>
                                        <p:cTn id="37" dur="500"/>
                                        <p:tgtEl>
                                          <p:spTgt spid="870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047" grpId="0"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灯片编号占位符 5"/>
          <p:cNvSpPr txBox="1">
            <a:spLocks noGrp="1" noChangeArrowheads="1"/>
          </p:cNvSpPr>
          <p:nvPr/>
        </p:nvSpPr>
        <p:spPr bwMode="auto">
          <a:xfrm>
            <a:off x="6934200" y="6324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algn="r" fontAlgn="base">
              <a:spcBef>
                <a:spcPct val="50000"/>
              </a:spcBef>
              <a:spcAft>
                <a:spcPct val="0"/>
              </a:spcAft>
              <a:buNone/>
            </a:pPr>
            <a:fld id="{912104DC-4D68-4DAA-83DD-1BED517C5463}" type="slidenum">
              <a:rPr lang="zh-CN" altLang="en-US" sz="1400" b="1">
                <a:solidFill>
                  <a:srgbClr val="000000"/>
                </a:solidFill>
              </a:rPr>
              <a:pPr algn="r" fontAlgn="base">
                <a:spcBef>
                  <a:spcPct val="50000"/>
                </a:spcBef>
                <a:spcAft>
                  <a:spcPct val="0"/>
                </a:spcAft>
                <a:buNone/>
              </a:pPr>
              <a:t>30</a:t>
            </a:fld>
            <a:endParaRPr lang="en-US" altLang="zh-CN" sz="1400" b="1">
              <a:solidFill>
                <a:srgbClr val="000000"/>
              </a:solidFill>
            </a:endParaRPr>
          </a:p>
        </p:txBody>
      </p:sp>
      <p:sp>
        <p:nvSpPr>
          <p:cNvPr id="39939" name="Rectangle 2"/>
          <p:cNvSpPr>
            <a:spLocks noGrp="1" noChangeArrowheads="1"/>
          </p:cNvSpPr>
          <p:nvPr>
            <p:ph type="title" idx="4294967295"/>
          </p:nvPr>
        </p:nvSpPr>
        <p:spPr/>
        <p:txBody>
          <a:bodyPr/>
          <a:lstStyle/>
          <a:p>
            <a:pPr eaLnBrk="1" hangingPunct="1"/>
            <a:r>
              <a:rPr lang="zh-CN" altLang="en-US" b="1" dirty="0" smtClean="0"/>
              <a:t>计算机的基本组成和原理</a:t>
            </a:r>
          </a:p>
        </p:txBody>
      </p:sp>
      <p:sp>
        <p:nvSpPr>
          <p:cNvPr id="39940" name="Rectangle 4"/>
          <p:cNvSpPr>
            <a:spLocks noChangeArrowheads="1"/>
          </p:cNvSpPr>
          <p:nvPr/>
        </p:nvSpPr>
        <p:spPr bwMode="auto">
          <a:xfrm>
            <a:off x="684213" y="2492375"/>
            <a:ext cx="7847012" cy="3759200"/>
          </a:xfrm>
          <a:prstGeom prst="rect">
            <a:avLst/>
          </a:prstGeom>
          <a:solidFill>
            <a:srgbClr val="CCFFFF"/>
          </a:solidFill>
          <a:ln w="9525">
            <a:solidFill>
              <a:srgbClr val="808000"/>
            </a:solidFill>
            <a:miter lim="800000"/>
            <a:headEnd/>
            <a:tailEnd/>
          </a:ln>
          <a:effectLst>
            <a:prstShdw prst="shdw17" dist="17961" dir="13500000">
              <a:srgbClr val="4D4D00"/>
            </a:prstShdw>
          </a:effectLst>
        </p:spPr>
        <p:txBody>
          <a:bodyPr>
            <a:spAutoFit/>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buNone/>
            </a:pPr>
            <a:r>
              <a:rPr lang="en-US" altLang="zh-CN" sz="2000" b="1">
                <a:solidFill>
                  <a:srgbClr val="000000"/>
                </a:solidFill>
              </a:rPr>
              <a:t>#include &lt;stdio.h&gt;  /*</a:t>
            </a:r>
            <a:r>
              <a:rPr lang="zh-CN" altLang="en-US" sz="2000" b="1">
                <a:solidFill>
                  <a:srgbClr val="000000"/>
                </a:solidFill>
              </a:rPr>
              <a:t>程序示例：读取两整数，输出乘积*</a:t>
            </a:r>
            <a:r>
              <a:rPr lang="en-US" altLang="zh-CN" sz="2000" b="1">
                <a:solidFill>
                  <a:srgbClr val="000000"/>
                </a:solidFill>
              </a:rPr>
              <a:t>/</a:t>
            </a:r>
            <a:endParaRPr lang="zh-CN" altLang="en-US" sz="2000" b="1">
              <a:solidFill>
                <a:srgbClr val="000000"/>
              </a:solidFill>
            </a:endParaRPr>
          </a:p>
          <a:p>
            <a:pPr fontAlgn="base">
              <a:spcBef>
                <a:spcPct val="0"/>
              </a:spcBef>
              <a:spcAft>
                <a:spcPct val="0"/>
              </a:spcAft>
              <a:buNone/>
            </a:pPr>
            <a:r>
              <a:rPr lang="en-US" altLang="zh-CN" sz="2000" b="1">
                <a:solidFill>
                  <a:srgbClr val="000000"/>
                </a:solidFill>
              </a:rPr>
              <a:t>main()</a:t>
            </a:r>
          </a:p>
          <a:p>
            <a:pPr fontAlgn="base">
              <a:spcBef>
                <a:spcPct val="0"/>
              </a:spcBef>
              <a:spcAft>
                <a:spcPct val="0"/>
              </a:spcAft>
              <a:buNone/>
            </a:pPr>
            <a:r>
              <a:rPr lang="en-US" altLang="zh-CN" sz="2000" b="1">
                <a:solidFill>
                  <a:srgbClr val="000000"/>
                </a:solidFill>
              </a:rPr>
              <a:t> {</a:t>
            </a:r>
          </a:p>
          <a:p>
            <a:pPr fontAlgn="base">
              <a:spcBef>
                <a:spcPct val="0"/>
              </a:spcBef>
              <a:spcAft>
                <a:spcPct val="0"/>
              </a:spcAft>
              <a:buNone/>
            </a:pPr>
            <a:r>
              <a:rPr lang="en-US" altLang="zh-CN" sz="2000" b="1">
                <a:solidFill>
                  <a:srgbClr val="000000"/>
                </a:solidFill>
              </a:rPr>
              <a:t>    int number1;</a:t>
            </a:r>
          </a:p>
          <a:p>
            <a:pPr fontAlgn="base">
              <a:spcBef>
                <a:spcPct val="0"/>
              </a:spcBef>
              <a:spcAft>
                <a:spcPct val="0"/>
              </a:spcAft>
              <a:buNone/>
            </a:pPr>
            <a:r>
              <a:rPr lang="en-US" altLang="zh-CN" sz="2000" b="1">
                <a:solidFill>
                  <a:srgbClr val="000000"/>
                </a:solidFill>
              </a:rPr>
              <a:t>     int number2;</a:t>
            </a:r>
          </a:p>
          <a:p>
            <a:pPr fontAlgn="base">
              <a:spcBef>
                <a:spcPct val="0"/>
              </a:spcBef>
              <a:spcAft>
                <a:spcPct val="0"/>
              </a:spcAft>
              <a:buNone/>
            </a:pPr>
            <a:r>
              <a:rPr lang="en-US" altLang="zh-CN" sz="2000" b="1">
                <a:solidFill>
                  <a:srgbClr val="000000"/>
                </a:solidFill>
              </a:rPr>
              <a:t>     int result;</a:t>
            </a:r>
          </a:p>
          <a:p>
            <a:pPr fontAlgn="base">
              <a:spcBef>
                <a:spcPct val="0"/>
              </a:spcBef>
              <a:spcAft>
                <a:spcPct val="0"/>
              </a:spcAft>
              <a:buNone/>
            </a:pPr>
            <a:r>
              <a:rPr lang="en-US" altLang="zh-CN" sz="2000" b="1">
                <a:solidFill>
                  <a:srgbClr val="000000"/>
                </a:solidFill>
              </a:rPr>
              <a:t>     printf("please input the two numbers:\n"); </a:t>
            </a:r>
          </a:p>
          <a:p>
            <a:pPr fontAlgn="base">
              <a:spcBef>
                <a:spcPct val="0"/>
              </a:spcBef>
              <a:spcAft>
                <a:spcPct val="0"/>
              </a:spcAft>
              <a:buNone/>
            </a:pPr>
            <a:r>
              <a:rPr lang="en-US" altLang="zh-CN" sz="2000" b="1">
                <a:solidFill>
                  <a:srgbClr val="000000"/>
                </a:solidFill>
              </a:rPr>
              <a:t>    scanf(“%d %d”,&amp;number1,&amp;number2); </a:t>
            </a:r>
            <a:r>
              <a:rPr lang="en-US" altLang="zh-CN" sz="1800" b="1">
                <a:solidFill>
                  <a:srgbClr val="000000"/>
                </a:solidFill>
              </a:rPr>
              <a:t>//</a:t>
            </a:r>
            <a:r>
              <a:rPr lang="zh-CN" altLang="en-US" sz="1800" b="1">
                <a:solidFill>
                  <a:srgbClr val="000000"/>
                </a:solidFill>
              </a:rPr>
              <a:t>读取乘数和被乘数</a:t>
            </a:r>
            <a:endParaRPr lang="en-US" altLang="zh-CN" sz="2000" b="1">
              <a:solidFill>
                <a:srgbClr val="000000"/>
              </a:solidFill>
            </a:endParaRPr>
          </a:p>
          <a:p>
            <a:pPr fontAlgn="base">
              <a:spcBef>
                <a:spcPct val="0"/>
              </a:spcBef>
              <a:spcAft>
                <a:spcPct val="0"/>
              </a:spcAft>
              <a:buNone/>
            </a:pPr>
            <a:r>
              <a:rPr lang="en-US" altLang="zh-CN" sz="2000" b="1">
                <a:solidFill>
                  <a:srgbClr val="000000"/>
                </a:solidFill>
              </a:rPr>
              <a:t>     result = number1 * number2; //</a:t>
            </a:r>
            <a:r>
              <a:rPr lang="zh-CN" altLang="en-US" sz="2000" b="1">
                <a:solidFill>
                  <a:srgbClr val="000000"/>
                </a:solidFill>
              </a:rPr>
              <a:t>两数相乘</a:t>
            </a:r>
          </a:p>
          <a:p>
            <a:pPr fontAlgn="base">
              <a:spcBef>
                <a:spcPct val="0"/>
              </a:spcBef>
              <a:spcAft>
                <a:spcPct val="0"/>
              </a:spcAft>
              <a:buNone/>
            </a:pPr>
            <a:r>
              <a:rPr lang="en-US" altLang="zh-CN" sz="2000" b="1">
                <a:solidFill>
                  <a:srgbClr val="000000"/>
                </a:solidFill>
              </a:rPr>
              <a:t>     printf（“the result is : %d\n ”, result）; </a:t>
            </a:r>
            <a:r>
              <a:rPr lang="en-US" altLang="zh-CN" sz="1800" b="1">
                <a:solidFill>
                  <a:srgbClr val="000000"/>
                </a:solidFill>
              </a:rPr>
              <a:t>//</a:t>
            </a:r>
            <a:r>
              <a:rPr lang="zh-CN" altLang="en-US" sz="1800" b="1">
                <a:solidFill>
                  <a:srgbClr val="000000"/>
                </a:solidFill>
              </a:rPr>
              <a:t>输出结果</a:t>
            </a:r>
            <a:endParaRPr lang="en-US" altLang="zh-CN" sz="1800" b="1">
              <a:solidFill>
                <a:srgbClr val="000000"/>
              </a:solidFill>
            </a:endParaRPr>
          </a:p>
          <a:p>
            <a:pPr fontAlgn="base">
              <a:spcBef>
                <a:spcPct val="0"/>
              </a:spcBef>
              <a:spcAft>
                <a:spcPct val="0"/>
              </a:spcAft>
              <a:buNone/>
            </a:pPr>
            <a:r>
              <a:rPr lang="en-US" altLang="zh-CN" sz="2000" b="1">
                <a:solidFill>
                  <a:srgbClr val="000000"/>
                </a:solidFill>
              </a:rPr>
              <a:t>    return 0;</a:t>
            </a:r>
          </a:p>
          <a:p>
            <a:pPr fontAlgn="base">
              <a:spcBef>
                <a:spcPct val="0"/>
              </a:spcBef>
              <a:spcAft>
                <a:spcPct val="0"/>
              </a:spcAft>
              <a:buNone/>
            </a:pPr>
            <a:r>
              <a:rPr lang="en-US" altLang="zh-CN" sz="2000" b="1">
                <a:solidFill>
                  <a:srgbClr val="000000"/>
                </a:solidFill>
              </a:rPr>
              <a:t>}</a:t>
            </a:r>
            <a:endParaRPr lang="zh-CN" altLang="en-US" sz="2000" b="1">
              <a:solidFill>
                <a:srgbClr val="000000"/>
              </a:solidFill>
            </a:endParaRPr>
          </a:p>
        </p:txBody>
      </p:sp>
      <p:grpSp>
        <p:nvGrpSpPr>
          <p:cNvPr id="39941" name="Group 5"/>
          <p:cNvGrpSpPr>
            <a:grpSpLocks/>
          </p:cNvGrpSpPr>
          <p:nvPr/>
        </p:nvGrpSpPr>
        <p:grpSpPr bwMode="auto">
          <a:xfrm>
            <a:off x="838200" y="1447800"/>
            <a:ext cx="2133600" cy="533400"/>
            <a:chOff x="0" y="0"/>
            <a:chExt cx="2448" cy="384"/>
          </a:xfrm>
        </p:grpSpPr>
        <p:sp>
          <p:nvSpPr>
            <p:cNvPr id="39953" name="AutoShape 6"/>
            <p:cNvSpPr>
              <a:spLocks noChangeArrowheads="1"/>
            </p:cNvSpPr>
            <p:nvPr/>
          </p:nvSpPr>
          <p:spPr bwMode="auto">
            <a:xfrm rot="-5400000">
              <a:off x="1032" y="-1032"/>
              <a:ext cx="384" cy="2448"/>
            </a:xfrm>
            <a:prstGeom prst="can">
              <a:avLst>
                <a:gd name="adj" fmla="val 54837"/>
              </a:avLst>
            </a:prstGeom>
            <a:gradFill rotWithShape="0">
              <a:gsLst>
                <a:gs pos="0">
                  <a:srgbClr val="F9E5B3"/>
                </a:gs>
                <a:gs pos="50000">
                  <a:srgbClr val="AE8000"/>
                </a:gs>
                <a:gs pos="100000">
                  <a:srgbClr val="F9E5B3"/>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buNone/>
              </a:pPr>
              <a:endParaRPr lang="zh-CN" altLang="zh-CN" sz="1800" b="1">
                <a:solidFill>
                  <a:srgbClr val="000000"/>
                </a:solidFill>
              </a:endParaRPr>
            </a:p>
          </p:txBody>
        </p:sp>
        <p:sp>
          <p:nvSpPr>
            <p:cNvPr id="39954" name="Rectangle 7"/>
            <p:cNvSpPr>
              <a:spLocks noChangeArrowheads="1"/>
            </p:cNvSpPr>
            <p:nvPr/>
          </p:nvSpPr>
          <p:spPr bwMode="auto">
            <a:xfrm>
              <a:off x="144" y="0"/>
              <a:ext cx="2208"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b"/>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algn="ctr" fontAlgn="base">
                <a:spcBef>
                  <a:spcPct val="0"/>
                </a:spcBef>
                <a:spcAft>
                  <a:spcPct val="0"/>
                </a:spcAft>
                <a:buNone/>
              </a:pPr>
              <a:r>
                <a:rPr lang="zh-CN" altLang="en-US" b="1">
                  <a:solidFill>
                    <a:srgbClr val="000000"/>
                  </a:solidFill>
                </a:rPr>
                <a:t>程序</a:t>
              </a:r>
            </a:p>
          </p:txBody>
        </p:sp>
      </p:grpSp>
      <p:grpSp>
        <p:nvGrpSpPr>
          <p:cNvPr id="119816" name="Group 9"/>
          <p:cNvGrpSpPr>
            <a:grpSpLocks/>
          </p:cNvGrpSpPr>
          <p:nvPr/>
        </p:nvGrpSpPr>
        <p:grpSpPr bwMode="auto">
          <a:xfrm>
            <a:off x="2916240" y="1052515"/>
            <a:ext cx="5614987" cy="1393825"/>
            <a:chOff x="0" y="0"/>
            <a:chExt cx="3537" cy="878"/>
          </a:xfrm>
        </p:grpSpPr>
        <p:sp>
          <p:nvSpPr>
            <p:cNvPr id="39947" name="Text Box 10"/>
            <p:cNvSpPr txBox="1">
              <a:spLocks noChangeArrowheads="1"/>
            </p:cNvSpPr>
            <p:nvPr/>
          </p:nvSpPr>
          <p:spPr bwMode="auto">
            <a:xfrm>
              <a:off x="0" y="590"/>
              <a:ext cx="1542" cy="288"/>
            </a:xfrm>
            <a:prstGeom prst="rect">
              <a:avLst/>
            </a:prstGeom>
            <a:noFill/>
            <a:ln>
              <a:noFill/>
            </a:ln>
            <a:effectLst>
              <a:prstShdw prst="shdw17" dist="17961" dir="13500000">
                <a:srgbClr val="999999"/>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fontAlgn="base">
                <a:spcBef>
                  <a:spcPct val="50000"/>
                </a:spcBef>
                <a:spcAft>
                  <a:spcPct val="0"/>
                </a:spcAft>
                <a:buNone/>
              </a:pPr>
              <a:r>
                <a:rPr lang="zh-CN" altLang="en-US" sz="2400" b="1">
                  <a:solidFill>
                    <a:srgbClr val="000000"/>
                  </a:solidFill>
                </a:rPr>
                <a:t>程序员写的程序</a:t>
              </a:r>
            </a:p>
          </p:txBody>
        </p:sp>
        <p:sp>
          <p:nvSpPr>
            <p:cNvPr id="39948" name="AutoShape 11"/>
            <p:cNvSpPr>
              <a:spLocks noChangeArrowheads="1"/>
            </p:cNvSpPr>
            <p:nvPr/>
          </p:nvSpPr>
          <p:spPr bwMode="auto">
            <a:xfrm>
              <a:off x="771" y="272"/>
              <a:ext cx="1180" cy="91"/>
            </a:xfrm>
            <a:prstGeom prst="rightArrow">
              <a:avLst>
                <a:gd name="adj1" fmla="val 50000"/>
                <a:gd name="adj2" fmla="val 324176"/>
              </a:avLst>
            </a:prstGeom>
            <a:solidFill>
              <a:schemeClr val="bg1"/>
            </a:solidFill>
            <a:ln w="9525">
              <a:solidFill>
                <a:srgbClr val="FF0000"/>
              </a:solidFill>
              <a:miter lim="800000"/>
              <a:headEnd/>
              <a:tailEnd/>
            </a:ln>
            <a:effectLst>
              <a:prstShdw prst="shdw17" dist="17961" dir="13500000">
                <a:srgbClr val="990000"/>
              </a:prstShdw>
            </a:effectLst>
          </p:spPr>
          <p:txBody>
            <a:bodyPr wrap="none" anchor="ct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buNone/>
              </a:pPr>
              <a:endParaRPr lang="zh-CN" altLang="zh-CN" sz="1800" b="1">
                <a:solidFill>
                  <a:srgbClr val="000000"/>
                </a:solidFill>
              </a:endParaRPr>
            </a:p>
          </p:txBody>
        </p:sp>
        <p:sp>
          <p:nvSpPr>
            <p:cNvPr id="39949" name="AutoShape 12"/>
            <p:cNvSpPr>
              <a:spLocks noChangeArrowheads="1"/>
            </p:cNvSpPr>
            <p:nvPr/>
          </p:nvSpPr>
          <p:spPr bwMode="auto">
            <a:xfrm>
              <a:off x="318" y="91"/>
              <a:ext cx="453" cy="498"/>
            </a:xfrm>
            <a:prstGeom prst="verticalScroll">
              <a:avLst>
                <a:gd name="adj" fmla="val 12500"/>
              </a:avLst>
            </a:prstGeom>
            <a:solidFill>
              <a:srgbClr val="FF00FF"/>
            </a:solidFill>
            <a:ln w="9525">
              <a:solidFill>
                <a:srgbClr val="FF0000"/>
              </a:solidFill>
              <a:round/>
              <a:headEnd/>
              <a:tailEnd/>
            </a:ln>
            <a:effectLst>
              <a:prstShdw prst="shdw17" dist="17961" dir="13500000">
                <a:srgbClr val="990000"/>
              </a:prstShdw>
            </a:effectLst>
          </p:spPr>
          <p:txBody>
            <a:bodyPr wrap="none" anchor="ct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buNone/>
              </a:pPr>
              <a:endParaRPr lang="zh-CN" altLang="zh-CN" sz="1800" b="1">
                <a:solidFill>
                  <a:srgbClr val="000000"/>
                </a:solidFill>
              </a:endParaRPr>
            </a:p>
          </p:txBody>
        </p:sp>
        <p:sp>
          <p:nvSpPr>
            <p:cNvPr id="39950" name="Text Box 13"/>
            <p:cNvSpPr txBox="1">
              <a:spLocks noChangeArrowheads="1"/>
            </p:cNvSpPr>
            <p:nvPr/>
          </p:nvSpPr>
          <p:spPr bwMode="auto">
            <a:xfrm>
              <a:off x="1179" y="0"/>
              <a:ext cx="907" cy="231"/>
            </a:xfrm>
            <a:prstGeom prst="rect">
              <a:avLst/>
            </a:prstGeom>
            <a:noFill/>
            <a:ln>
              <a:noFill/>
            </a:ln>
            <a:effectLst>
              <a:prstShdw prst="shdw17" dist="17961" dir="13500000">
                <a:srgbClr val="999999"/>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fontAlgn="base">
                <a:spcBef>
                  <a:spcPct val="50000"/>
                </a:spcBef>
                <a:spcAft>
                  <a:spcPct val="0"/>
                </a:spcAft>
                <a:buNone/>
              </a:pPr>
              <a:r>
                <a:rPr lang="zh-CN" altLang="en-US" sz="1800" b="1">
                  <a:solidFill>
                    <a:srgbClr val="000000"/>
                  </a:solidFill>
                </a:rPr>
                <a:t>翻译</a:t>
              </a:r>
            </a:p>
          </p:txBody>
        </p:sp>
        <p:sp>
          <p:nvSpPr>
            <p:cNvPr id="39951" name="AutoShape 14"/>
            <p:cNvSpPr>
              <a:spLocks noChangeArrowheads="1"/>
            </p:cNvSpPr>
            <p:nvPr/>
          </p:nvSpPr>
          <p:spPr bwMode="auto">
            <a:xfrm>
              <a:off x="2132" y="227"/>
              <a:ext cx="635" cy="317"/>
            </a:xfrm>
            <a:prstGeom prst="wave">
              <a:avLst>
                <a:gd name="adj1" fmla="val 13005"/>
                <a:gd name="adj2" fmla="val 0"/>
              </a:avLst>
            </a:prstGeom>
            <a:solidFill>
              <a:srgbClr val="CCFFFF"/>
            </a:solidFill>
            <a:ln w="9525">
              <a:solidFill>
                <a:srgbClr val="33CCCC"/>
              </a:solidFill>
              <a:round/>
              <a:headEnd/>
              <a:tailEnd/>
            </a:ln>
            <a:effectLst>
              <a:prstShdw prst="shdw17" dist="17961" dir="13500000">
                <a:srgbClr val="1F7A7A"/>
              </a:prstShdw>
            </a:effectLst>
          </p:spPr>
          <p:txBody>
            <a:bodyPr wrap="none" anchor="ct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buNone/>
              </a:pPr>
              <a:endParaRPr lang="zh-CN" altLang="zh-CN" sz="1800" b="1">
                <a:solidFill>
                  <a:srgbClr val="000000"/>
                </a:solidFill>
              </a:endParaRPr>
            </a:p>
          </p:txBody>
        </p:sp>
        <p:sp>
          <p:nvSpPr>
            <p:cNvPr id="39952" name="Text Box 15"/>
            <p:cNvSpPr txBox="1">
              <a:spLocks noChangeArrowheads="1"/>
            </p:cNvSpPr>
            <p:nvPr/>
          </p:nvSpPr>
          <p:spPr bwMode="auto">
            <a:xfrm>
              <a:off x="1995" y="590"/>
              <a:ext cx="1542" cy="288"/>
            </a:xfrm>
            <a:prstGeom prst="rect">
              <a:avLst/>
            </a:prstGeom>
            <a:noFill/>
            <a:ln>
              <a:noFill/>
            </a:ln>
            <a:effectLst>
              <a:prstShdw prst="shdw17" dist="17961" dir="13500000">
                <a:srgbClr val="999999"/>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fontAlgn="base">
                <a:spcBef>
                  <a:spcPct val="50000"/>
                </a:spcBef>
                <a:spcAft>
                  <a:spcPct val="0"/>
                </a:spcAft>
                <a:buNone/>
              </a:pPr>
              <a:r>
                <a:rPr lang="zh-CN" altLang="en-US" sz="2400" b="1">
                  <a:solidFill>
                    <a:srgbClr val="000000"/>
                  </a:solidFill>
                </a:rPr>
                <a:t>指令序列</a:t>
              </a:r>
            </a:p>
          </p:txBody>
        </p:sp>
      </p:grpSp>
      <p:sp>
        <p:nvSpPr>
          <p:cNvPr id="119823" name="AutoShape 16"/>
          <p:cNvSpPr>
            <a:spLocks noChangeArrowheads="1"/>
          </p:cNvSpPr>
          <p:nvPr/>
        </p:nvSpPr>
        <p:spPr bwMode="auto">
          <a:xfrm>
            <a:off x="7308852" y="1628777"/>
            <a:ext cx="576263" cy="144463"/>
          </a:xfrm>
          <a:prstGeom prst="rightArrow">
            <a:avLst>
              <a:gd name="adj1" fmla="val 50000"/>
              <a:gd name="adj2" fmla="val 99725"/>
            </a:avLst>
          </a:prstGeom>
          <a:solidFill>
            <a:schemeClr val="bg1"/>
          </a:solidFill>
          <a:ln w="9525">
            <a:solidFill>
              <a:srgbClr val="FF0000"/>
            </a:solidFill>
            <a:miter lim="800000"/>
            <a:headEnd/>
            <a:tailEnd/>
          </a:ln>
          <a:effectLst>
            <a:prstShdw prst="shdw17" dist="17961" dir="13500000">
              <a:srgbClr val="990000"/>
            </a:prstShdw>
          </a:effectLst>
        </p:spPr>
        <p:txBody>
          <a:bodyPr wrap="none" anchor="ct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buNone/>
            </a:pPr>
            <a:endParaRPr lang="zh-CN" altLang="zh-CN" sz="1800" b="1">
              <a:solidFill>
                <a:srgbClr val="000000"/>
              </a:solidFill>
            </a:endParaRPr>
          </a:p>
        </p:txBody>
      </p:sp>
      <p:sp>
        <p:nvSpPr>
          <p:cNvPr id="119824" name="Text Box 17"/>
          <p:cNvSpPr txBox="1">
            <a:spLocks noChangeArrowheads="1"/>
          </p:cNvSpPr>
          <p:nvPr/>
        </p:nvSpPr>
        <p:spPr bwMode="auto">
          <a:xfrm>
            <a:off x="7956550" y="1341440"/>
            <a:ext cx="1042988" cy="830997"/>
          </a:xfrm>
          <a:prstGeom prst="rect">
            <a:avLst/>
          </a:prstGeom>
          <a:noFill/>
          <a:ln>
            <a:noFill/>
          </a:ln>
          <a:effectLst>
            <a:prstShdw prst="shdw17" dist="17961" dir="13500000">
              <a:srgbClr val="999999"/>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fontAlgn="base">
              <a:spcBef>
                <a:spcPct val="50000"/>
              </a:spcBef>
              <a:spcAft>
                <a:spcPct val="0"/>
              </a:spcAft>
              <a:buNone/>
            </a:pPr>
            <a:r>
              <a:rPr lang="zh-CN" altLang="en-US" sz="2400" b="1">
                <a:solidFill>
                  <a:srgbClr val="000000"/>
                </a:solidFill>
              </a:rPr>
              <a:t>程序运行</a:t>
            </a:r>
          </a:p>
        </p:txBody>
      </p:sp>
      <p:sp>
        <p:nvSpPr>
          <p:cNvPr id="119825" name="Text Box 18"/>
          <p:cNvSpPr txBox="1">
            <a:spLocks noChangeArrowheads="1"/>
          </p:cNvSpPr>
          <p:nvPr/>
        </p:nvSpPr>
        <p:spPr bwMode="auto">
          <a:xfrm>
            <a:off x="3995738" y="2997202"/>
            <a:ext cx="4248150" cy="1311275"/>
          </a:xfrm>
          <a:prstGeom prst="rect">
            <a:avLst/>
          </a:prstGeom>
          <a:solidFill>
            <a:srgbClr val="FFCC00"/>
          </a:solidFill>
          <a:ln>
            <a:noFill/>
          </a:ln>
          <a:effectLst>
            <a:prstShdw prst="shdw17" dist="17961" dir="13500000">
              <a:srgbClr val="997A00"/>
            </a:prst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fontAlgn="base">
              <a:spcBef>
                <a:spcPct val="50000"/>
              </a:spcBef>
              <a:spcAft>
                <a:spcPct val="0"/>
              </a:spcAft>
              <a:buNone/>
            </a:pPr>
            <a:r>
              <a:rPr lang="zh-CN" altLang="en-US" sz="2000" b="1">
                <a:solidFill>
                  <a:srgbClr val="000000"/>
                </a:solidFill>
              </a:rPr>
              <a:t>本程序涉及：输入输出指令、传送类指令、算数运算指令，程序将被翻译成这些指令的序列，然后依次执行这些指令</a:t>
            </a:r>
          </a:p>
        </p:txBody>
      </p:sp>
      <p:sp>
        <p:nvSpPr>
          <p:cNvPr id="119826" name="Text Box 18"/>
          <p:cNvSpPr txBox="1">
            <a:spLocks noChangeArrowheads="1"/>
          </p:cNvSpPr>
          <p:nvPr/>
        </p:nvSpPr>
        <p:spPr bwMode="auto">
          <a:xfrm>
            <a:off x="2357440" y="1374777"/>
            <a:ext cx="6300787" cy="2924175"/>
          </a:xfrm>
          <a:prstGeom prst="rect">
            <a:avLst/>
          </a:prstGeom>
          <a:solidFill>
            <a:srgbClr val="FFCC00"/>
          </a:solidFill>
          <a:ln>
            <a:noFill/>
          </a:ln>
          <a:effectLst>
            <a:prstShdw prst="shdw17" dist="17961" dir="13500000">
              <a:srgbClr val="997A00"/>
            </a:prst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buNone/>
            </a:pPr>
            <a:r>
              <a:rPr lang="zh-CN" altLang="en-US" sz="2000" b="1">
                <a:solidFill>
                  <a:srgbClr val="000000"/>
                </a:solidFill>
              </a:rPr>
              <a:t>传送类、输出类指令</a:t>
            </a:r>
            <a:r>
              <a:rPr lang="en-US" altLang="zh-CN" sz="2000" b="1">
                <a:solidFill>
                  <a:srgbClr val="000000"/>
                </a:solidFill>
              </a:rPr>
              <a:t>:</a:t>
            </a:r>
            <a:r>
              <a:rPr lang="zh-CN" altLang="en-US" sz="2000" b="1">
                <a:solidFill>
                  <a:srgbClr val="000000"/>
                </a:solidFill>
              </a:rPr>
              <a:t>输出提示信息</a:t>
            </a:r>
            <a:endParaRPr lang="en-US" altLang="zh-CN" sz="2000" b="1">
              <a:solidFill>
                <a:srgbClr val="000000"/>
              </a:solidFill>
            </a:endParaRPr>
          </a:p>
          <a:p>
            <a:pPr fontAlgn="base">
              <a:spcBef>
                <a:spcPct val="0"/>
              </a:spcBef>
              <a:spcAft>
                <a:spcPct val="0"/>
              </a:spcAft>
              <a:buNone/>
            </a:pPr>
            <a:r>
              <a:rPr lang="zh-CN" altLang="en-US" sz="2000" b="1">
                <a:solidFill>
                  <a:srgbClr val="000000"/>
                </a:solidFill>
              </a:rPr>
              <a:t>输入类、传送类指令</a:t>
            </a:r>
            <a:r>
              <a:rPr lang="en-US" altLang="zh-CN" sz="2000" b="1">
                <a:solidFill>
                  <a:srgbClr val="000000"/>
                </a:solidFill>
              </a:rPr>
              <a:t>:</a:t>
            </a:r>
            <a:r>
              <a:rPr lang="zh-CN" altLang="en-US" sz="2000" b="1">
                <a:solidFill>
                  <a:srgbClr val="000000"/>
                </a:solidFill>
              </a:rPr>
              <a:t>输入整数到内存某地址</a:t>
            </a:r>
            <a:endParaRPr lang="en-US" altLang="zh-CN" sz="2000" b="1">
              <a:solidFill>
                <a:srgbClr val="000000"/>
              </a:solidFill>
            </a:endParaRPr>
          </a:p>
          <a:p>
            <a:pPr fontAlgn="base">
              <a:spcBef>
                <a:spcPct val="0"/>
              </a:spcBef>
              <a:spcAft>
                <a:spcPct val="0"/>
              </a:spcAft>
              <a:buNone/>
            </a:pPr>
            <a:r>
              <a:rPr lang="zh-CN" altLang="en-US" sz="2000" b="1">
                <a:solidFill>
                  <a:srgbClr val="000000"/>
                </a:solidFill>
              </a:rPr>
              <a:t>传送类指令</a:t>
            </a:r>
            <a:r>
              <a:rPr lang="en-US" altLang="zh-CN" sz="2000" b="1">
                <a:solidFill>
                  <a:srgbClr val="000000"/>
                </a:solidFill>
              </a:rPr>
              <a:t>:</a:t>
            </a:r>
            <a:r>
              <a:rPr lang="zh-CN" altLang="en-US" sz="2000" b="1">
                <a:solidFill>
                  <a:srgbClr val="000000"/>
                </a:solidFill>
              </a:rPr>
              <a:t>操作数</a:t>
            </a:r>
            <a:r>
              <a:rPr lang="en-US" altLang="zh-CN" sz="2000" b="1">
                <a:solidFill>
                  <a:srgbClr val="000000"/>
                </a:solidFill>
              </a:rPr>
              <a:t>1</a:t>
            </a:r>
            <a:r>
              <a:rPr lang="zh-CN" altLang="en-US" sz="2000" b="1">
                <a:solidFill>
                  <a:srgbClr val="000000"/>
                </a:solidFill>
              </a:rPr>
              <a:t>和操作数</a:t>
            </a:r>
            <a:r>
              <a:rPr lang="en-US" altLang="zh-CN" sz="2000" b="1">
                <a:solidFill>
                  <a:srgbClr val="000000"/>
                </a:solidFill>
              </a:rPr>
              <a:t>2</a:t>
            </a:r>
            <a:r>
              <a:rPr lang="zh-CN" altLang="en-US" sz="2000" b="1">
                <a:solidFill>
                  <a:srgbClr val="000000"/>
                </a:solidFill>
              </a:rPr>
              <a:t>从内存传送到运算器的寄存器中</a:t>
            </a:r>
            <a:endParaRPr lang="en-US" altLang="zh-CN" sz="2000" b="1">
              <a:solidFill>
                <a:srgbClr val="000000"/>
              </a:solidFill>
            </a:endParaRPr>
          </a:p>
          <a:p>
            <a:pPr fontAlgn="base">
              <a:spcBef>
                <a:spcPct val="30000"/>
              </a:spcBef>
              <a:spcAft>
                <a:spcPct val="0"/>
              </a:spcAft>
              <a:buNone/>
            </a:pPr>
            <a:r>
              <a:rPr lang="zh-CN" altLang="en-US" sz="2000" b="1">
                <a:solidFill>
                  <a:srgbClr val="000000"/>
                </a:solidFill>
              </a:rPr>
              <a:t>乘法指令</a:t>
            </a:r>
            <a:r>
              <a:rPr lang="en-US" altLang="zh-CN" sz="2000" b="1">
                <a:solidFill>
                  <a:srgbClr val="000000"/>
                </a:solidFill>
              </a:rPr>
              <a:t>:</a:t>
            </a:r>
            <a:r>
              <a:rPr lang="zh-CN" altLang="en-US" sz="2000" b="1">
                <a:solidFill>
                  <a:srgbClr val="000000"/>
                </a:solidFill>
              </a:rPr>
              <a:t>执行两数相乘操作</a:t>
            </a:r>
            <a:endParaRPr lang="en-US" altLang="zh-CN" sz="2000" b="1">
              <a:solidFill>
                <a:srgbClr val="000000"/>
              </a:solidFill>
            </a:endParaRPr>
          </a:p>
          <a:p>
            <a:pPr fontAlgn="base">
              <a:spcBef>
                <a:spcPct val="30000"/>
              </a:spcBef>
              <a:spcAft>
                <a:spcPct val="0"/>
              </a:spcAft>
              <a:buNone/>
            </a:pPr>
            <a:r>
              <a:rPr lang="zh-CN" altLang="en-US" sz="2000" b="1">
                <a:solidFill>
                  <a:srgbClr val="000000"/>
                </a:solidFill>
              </a:rPr>
              <a:t>传送类指令</a:t>
            </a:r>
            <a:r>
              <a:rPr lang="en-US" altLang="zh-CN" sz="2000" b="1">
                <a:solidFill>
                  <a:srgbClr val="000000"/>
                </a:solidFill>
              </a:rPr>
              <a:t>:</a:t>
            </a:r>
            <a:r>
              <a:rPr lang="zh-CN" altLang="en-US" sz="2000" b="1">
                <a:solidFill>
                  <a:srgbClr val="000000"/>
                </a:solidFill>
              </a:rPr>
              <a:t>操作结果写入内存</a:t>
            </a:r>
            <a:endParaRPr lang="en-US" altLang="zh-CN" sz="2000" b="1">
              <a:solidFill>
                <a:srgbClr val="000000"/>
              </a:solidFill>
            </a:endParaRPr>
          </a:p>
          <a:p>
            <a:pPr fontAlgn="base">
              <a:spcBef>
                <a:spcPct val="30000"/>
              </a:spcBef>
              <a:spcAft>
                <a:spcPct val="0"/>
              </a:spcAft>
              <a:buNone/>
            </a:pPr>
            <a:r>
              <a:rPr lang="zh-CN" altLang="en-US" sz="2000" b="1">
                <a:solidFill>
                  <a:srgbClr val="000000"/>
                </a:solidFill>
              </a:rPr>
              <a:t>传送类指令</a:t>
            </a:r>
            <a:r>
              <a:rPr lang="en-US" altLang="zh-CN" sz="2000" b="1">
                <a:solidFill>
                  <a:srgbClr val="000000"/>
                </a:solidFill>
              </a:rPr>
              <a:t>:</a:t>
            </a:r>
            <a:r>
              <a:rPr lang="zh-CN" altLang="en-US" sz="2000" b="1">
                <a:solidFill>
                  <a:srgbClr val="000000"/>
                </a:solidFill>
              </a:rPr>
              <a:t>从内存读取操作结果</a:t>
            </a:r>
            <a:endParaRPr lang="en-US" altLang="zh-CN" sz="2000" b="1">
              <a:solidFill>
                <a:srgbClr val="000000"/>
              </a:solidFill>
            </a:endParaRPr>
          </a:p>
          <a:p>
            <a:pPr fontAlgn="base">
              <a:spcBef>
                <a:spcPct val="30000"/>
              </a:spcBef>
              <a:spcAft>
                <a:spcPct val="0"/>
              </a:spcAft>
              <a:buNone/>
            </a:pPr>
            <a:r>
              <a:rPr lang="zh-CN" altLang="en-US" sz="2000" b="1">
                <a:solidFill>
                  <a:srgbClr val="000000"/>
                </a:solidFill>
              </a:rPr>
              <a:t>输出类指令</a:t>
            </a:r>
            <a:r>
              <a:rPr lang="en-US" altLang="zh-CN" sz="2000" b="1">
                <a:solidFill>
                  <a:srgbClr val="000000"/>
                </a:solidFill>
              </a:rPr>
              <a:t>:</a:t>
            </a:r>
            <a:r>
              <a:rPr lang="zh-CN" altLang="en-US" sz="2000" b="1">
                <a:solidFill>
                  <a:srgbClr val="000000"/>
                </a:solidFill>
              </a:rPr>
              <a:t>输出提示信息</a:t>
            </a:r>
            <a:endParaRPr lang="en-US" altLang="zh-CN" sz="2000" b="1">
              <a:solidFill>
                <a:srgbClr val="000000"/>
              </a:solidFill>
            </a:endParaRPr>
          </a:p>
        </p:txBody>
      </p:sp>
    </p:spTree>
    <p:extLst>
      <p:ext uri="{BB962C8B-B14F-4D97-AF65-F5344CB8AC3E}">
        <p14:creationId xmlns:p14="http://schemas.microsoft.com/office/powerpoint/2010/main" val="382153559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19816"/>
                                        </p:tgtEl>
                                        <p:attrNameLst>
                                          <p:attrName>style.visibility</p:attrName>
                                        </p:attrNameLst>
                                      </p:cBhvr>
                                      <p:to>
                                        <p:strVal val="visible"/>
                                      </p:to>
                                    </p:set>
                                    <p:animEffect transition="in" filter="dissolve">
                                      <p:cBhvr>
                                        <p:cTn id="7" dur="500"/>
                                        <p:tgtEl>
                                          <p:spTgt spid="11981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19823"/>
                                        </p:tgtEl>
                                        <p:attrNameLst>
                                          <p:attrName>style.visibility</p:attrName>
                                        </p:attrNameLst>
                                      </p:cBhvr>
                                      <p:to>
                                        <p:strVal val="visible"/>
                                      </p:to>
                                    </p:set>
                                    <p:animEffect transition="in" filter="dissolve">
                                      <p:cBhvr>
                                        <p:cTn id="12" dur="500"/>
                                        <p:tgtEl>
                                          <p:spTgt spid="119823"/>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119824"/>
                                        </p:tgtEl>
                                        <p:attrNameLst>
                                          <p:attrName>style.visibility</p:attrName>
                                        </p:attrNameLst>
                                      </p:cBhvr>
                                      <p:to>
                                        <p:strVal val="visible"/>
                                      </p:to>
                                    </p:set>
                                    <p:animEffect transition="in" filter="dissolve">
                                      <p:cBhvr>
                                        <p:cTn id="15" dur="500"/>
                                        <p:tgtEl>
                                          <p:spTgt spid="119824"/>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119825"/>
                                        </p:tgtEl>
                                        <p:attrNameLst>
                                          <p:attrName>style.visibility</p:attrName>
                                        </p:attrNameLst>
                                      </p:cBhvr>
                                      <p:to>
                                        <p:strVal val="visible"/>
                                      </p:to>
                                    </p:set>
                                    <p:animEffect transition="in" filter="dissolve">
                                      <p:cBhvr>
                                        <p:cTn id="20" dur="500"/>
                                        <p:tgtEl>
                                          <p:spTgt spid="119825"/>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9" presetClass="entr" presetSubtype="0" fill="hold" grpId="0" nodeType="clickEffect">
                                  <p:stCondLst>
                                    <p:cond delay="0"/>
                                  </p:stCondLst>
                                  <p:childTnLst>
                                    <p:set>
                                      <p:cBhvr>
                                        <p:cTn id="24" dur="1" fill="hold">
                                          <p:stCondLst>
                                            <p:cond delay="0"/>
                                          </p:stCondLst>
                                        </p:cTn>
                                        <p:tgtEl>
                                          <p:spTgt spid="119826"/>
                                        </p:tgtEl>
                                        <p:attrNameLst>
                                          <p:attrName>style.visibility</p:attrName>
                                        </p:attrNameLst>
                                      </p:cBhvr>
                                      <p:to>
                                        <p:strVal val="visible"/>
                                      </p:to>
                                    </p:set>
                                    <p:animEffect transition="in" filter="dissolve">
                                      <p:cBhvr>
                                        <p:cTn id="25" dur="500"/>
                                        <p:tgtEl>
                                          <p:spTgt spid="1198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823" grpId="0" animBg="1" autoUpdateAnimBg="0"/>
      <p:bldP spid="119824" grpId="0" autoUpdateAnimBg="0"/>
      <p:bldP spid="119825" grpId="0" animBg="1" autoUpdateAnimBg="0"/>
      <p:bldP spid="119826" grpId="0" animBg="1"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灯片编号占位符 6"/>
          <p:cNvSpPr txBox="1">
            <a:spLocks noGrp="1" noChangeArrowheads="1"/>
          </p:cNvSpPr>
          <p:nvPr/>
        </p:nvSpPr>
        <p:spPr bwMode="auto">
          <a:xfrm>
            <a:off x="6934200" y="6324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algn="r" fontAlgn="base">
              <a:spcBef>
                <a:spcPct val="50000"/>
              </a:spcBef>
              <a:spcAft>
                <a:spcPct val="0"/>
              </a:spcAft>
              <a:buNone/>
            </a:pPr>
            <a:fld id="{92065657-1668-41F1-B6C3-37AC4CD08AB8}" type="slidenum">
              <a:rPr lang="zh-CN" altLang="en-US" sz="1400" b="1">
                <a:solidFill>
                  <a:srgbClr val="000000"/>
                </a:solidFill>
              </a:rPr>
              <a:pPr algn="r" fontAlgn="base">
                <a:spcBef>
                  <a:spcPct val="50000"/>
                </a:spcBef>
                <a:spcAft>
                  <a:spcPct val="0"/>
                </a:spcAft>
                <a:buNone/>
              </a:pPr>
              <a:t>31</a:t>
            </a:fld>
            <a:endParaRPr lang="en-US" altLang="zh-CN" sz="1400" b="1">
              <a:solidFill>
                <a:srgbClr val="000000"/>
              </a:solidFill>
            </a:endParaRPr>
          </a:p>
        </p:txBody>
      </p:sp>
      <p:sp>
        <p:nvSpPr>
          <p:cNvPr id="41987" name="Rectangle 2"/>
          <p:cNvSpPr>
            <a:spLocks noGrp="1" noChangeArrowheads="1"/>
          </p:cNvSpPr>
          <p:nvPr>
            <p:ph type="title" idx="4294967295"/>
          </p:nvPr>
        </p:nvSpPr>
        <p:spPr/>
        <p:txBody>
          <a:bodyPr/>
          <a:lstStyle/>
          <a:p>
            <a:pPr eaLnBrk="1" hangingPunct="1"/>
            <a:r>
              <a:rPr lang="zh-CN" altLang="en-US" b="1" dirty="0" smtClean="0"/>
              <a:t>计算机的基本组成和原理</a:t>
            </a:r>
          </a:p>
        </p:txBody>
      </p:sp>
      <p:sp>
        <p:nvSpPr>
          <p:cNvPr id="41988" name="Rectangle 3"/>
          <p:cNvSpPr>
            <a:spLocks noGrp="1" noChangeArrowheads="1"/>
          </p:cNvSpPr>
          <p:nvPr>
            <p:ph type="body" sz="half" idx="4294967295"/>
          </p:nvPr>
        </p:nvSpPr>
        <p:spPr>
          <a:xfrm>
            <a:off x="636104" y="1813109"/>
            <a:ext cx="7661895" cy="3438525"/>
          </a:xfrm>
        </p:spPr>
        <p:txBody>
          <a:bodyPr/>
          <a:lstStyle/>
          <a:p>
            <a:pPr eaLnBrk="1" hangingPunct="1"/>
            <a:r>
              <a:rPr lang="en-US" altLang="zh-CN" b="1" dirty="0" smtClean="0"/>
              <a:t>OK</a:t>
            </a:r>
            <a:r>
              <a:rPr lang="zh-CN" altLang="en-US" b="1" dirty="0" smtClean="0"/>
              <a:t>，我们已经清楚了计算机的五大组成部件</a:t>
            </a:r>
          </a:p>
          <a:p>
            <a:pPr eaLnBrk="1" hangingPunct="1"/>
            <a:r>
              <a:rPr lang="zh-CN" altLang="en-US" b="1" dirty="0" smtClean="0"/>
              <a:t>可是，这五大组成是如何</a:t>
            </a:r>
            <a:r>
              <a:rPr lang="zh-CN" altLang="en-US" b="1" dirty="0" smtClean="0">
                <a:solidFill>
                  <a:srgbClr val="FF3300"/>
                </a:solidFill>
              </a:rPr>
              <a:t>协同工作</a:t>
            </a:r>
            <a:r>
              <a:rPr lang="zh-CN" altLang="en-US" b="1" dirty="0" smtClean="0"/>
              <a:t>的？</a:t>
            </a:r>
          </a:p>
          <a:p>
            <a:pPr eaLnBrk="1" hangingPunct="1"/>
            <a:r>
              <a:rPr lang="zh-CN" altLang="en-US" b="1" dirty="0" smtClean="0"/>
              <a:t>程序是如何</a:t>
            </a:r>
            <a:r>
              <a:rPr lang="zh-CN" altLang="en-US" b="1" dirty="0" smtClean="0">
                <a:solidFill>
                  <a:srgbClr val="FF3300"/>
                </a:solidFill>
              </a:rPr>
              <a:t>自动</a:t>
            </a:r>
            <a:r>
              <a:rPr lang="zh-CN" altLang="en-US" b="1" dirty="0" smtClean="0"/>
              <a:t>执行的？</a:t>
            </a:r>
            <a:endParaRPr lang="en-US" altLang="zh-CN" b="1" dirty="0" smtClean="0"/>
          </a:p>
          <a:p>
            <a:pPr eaLnBrk="1" hangingPunct="1"/>
            <a:endParaRPr lang="en-US" altLang="zh-CN" b="1" dirty="0"/>
          </a:p>
          <a:p>
            <a:pPr eaLnBrk="1" hangingPunct="1"/>
            <a:r>
              <a:rPr lang="zh-CN" altLang="en-US" b="1" dirty="0" smtClean="0"/>
              <a:t>存储程序：程序（指令序列）在内存中</a:t>
            </a:r>
          </a:p>
        </p:txBody>
      </p:sp>
    </p:spTree>
    <p:extLst>
      <p:ext uri="{BB962C8B-B14F-4D97-AF65-F5344CB8AC3E}">
        <p14:creationId xmlns:p14="http://schemas.microsoft.com/office/powerpoint/2010/main" val="270144990"/>
      </p:ext>
    </p:ext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灯片编号占位符 5"/>
          <p:cNvSpPr txBox="1">
            <a:spLocks noGrp="1" noChangeArrowheads="1"/>
          </p:cNvSpPr>
          <p:nvPr/>
        </p:nvSpPr>
        <p:spPr bwMode="auto">
          <a:xfrm>
            <a:off x="6934200" y="6324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algn="r" fontAlgn="base">
              <a:spcBef>
                <a:spcPct val="50000"/>
              </a:spcBef>
              <a:spcAft>
                <a:spcPct val="0"/>
              </a:spcAft>
              <a:buNone/>
            </a:pPr>
            <a:fld id="{B4E5A3D1-6034-4ED6-BBBE-2FECEE087D25}" type="slidenum">
              <a:rPr lang="zh-CN" altLang="en-US" sz="1400" b="1">
                <a:solidFill>
                  <a:srgbClr val="000000"/>
                </a:solidFill>
              </a:rPr>
              <a:pPr algn="r" fontAlgn="base">
                <a:spcBef>
                  <a:spcPct val="50000"/>
                </a:spcBef>
                <a:spcAft>
                  <a:spcPct val="0"/>
                </a:spcAft>
                <a:buNone/>
              </a:pPr>
              <a:t>32</a:t>
            </a:fld>
            <a:endParaRPr lang="en-US" altLang="zh-CN" sz="1400" b="1">
              <a:solidFill>
                <a:srgbClr val="000000"/>
              </a:solidFill>
            </a:endParaRPr>
          </a:p>
        </p:txBody>
      </p:sp>
      <p:sp>
        <p:nvSpPr>
          <p:cNvPr id="43011" name="Line 4"/>
          <p:cNvSpPr>
            <a:spLocks noChangeShapeType="1"/>
          </p:cNvSpPr>
          <p:nvPr/>
        </p:nvSpPr>
        <p:spPr bwMode="auto">
          <a:xfrm>
            <a:off x="3263902" y="1609725"/>
            <a:ext cx="549275" cy="0"/>
          </a:xfrm>
          <a:prstGeom prst="line">
            <a:avLst/>
          </a:prstGeom>
          <a:noFill/>
          <a:ln w="57150">
            <a:solidFill>
              <a:srgbClr val="6600FF"/>
            </a:solidFill>
            <a:round/>
            <a:headEnd/>
            <a:tailEnd type="triangle" w="med" len="me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b="1">
              <a:solidFill>
                <a:srgbClr val="000000"/>
              </a:solidFill>
              <a:latin typeface="Times New Roman" panose="02020603050405020304" pitchFamily="18" charset="0"/>
              <a:ea typeface="宋体" panose="02010600030101010101" pitchFamily="2" charset="-122"/>
            </a:endParaRPr>
          </a:p>
        </p:txBody>
      </p:sp>
      <p:sp>
        <p:nvSpPr>
          <p:cNvPr id="43012" name="Line 5"/>
          <p:cNvSpPr>
            <a:spLocks noChangeShapeType="1"/>
          </p:cNvSpPr>
          <p:nvPr/>
        </p:nvSpPr>
        <p:spPr bwMode="auto">
          <a:xfrm>
            <a:off x="5530850" y="1609725"/>
            <a:ext cx="704850" cy="0"/>
          </a:xfrm>
          <a:prstGeom prst="line">
            <a:avLst/>
          </a:prstGeom>
          <a:noFill/>
          <a:ln w="57150">
            <a:solidFill>
              <a:srgbClr val="6600FF"/>
            </a:solidFill>
            <a:round/>
            <a:headEnd/>
            <a:tailEnd type="triangle" w="med" len="me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b="1">
              <a:solidFill>
                <a:srgbClr val="000000"/>
              </a:solidFill>
              <a:latin typeface="Times New Roman" panose="02020603050405020304" pitchFamily="18" charset="0"/>
              <a:ea typeface="宋体" panose="02010600030101010101" pitchFamily="2" charset="-122"/>
            </a:endParaRPr>
          </a:p>
        </p:txBody>
      </p:sp>
      <p:sp>
        <p:nvSpPr>
          <p:cNvPr id="43013" name="Line 6"/>
          <p:cNvSpPr>
            <a:spLocks noChangeShapeType="1"/>
          </p:cNvSpPr>
          <p:nvPr/>
        </p:nvSpPr>
        <p:spPr bwMode="auto">
          <a:xfrm flipH="1">
            <a:off x="2128840" y="3800475"/>
            <a:ext cx="1017587" cy="0"/>
          </a:xfrm>
          <a:prstGeom prst="line">
            <a:avLst/>
          </a:prstGeom>
          <a:noFill/>
          <a:ln w="3810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b="1">
              <a:solidFill>
                <a:srgbClr val="000000"/>
              </a:solidFill>
              <a:latin typeface="Times New Roman" panose="02020603050405020304" pitchFamily="18" charset="0"/>
              <a:ea typeface="宋体" panose="02010600030101010101" pitchFamily="2" charset="-122"/>
            </a:endParaRPr>
          </a:p>
        </p:txBody>
      </p:sp>
      <p:sp>
        <p:nvSpPr>
          <p:cNvPr id="43014" name="Line 7"/>
          <p:cNvSpPr>
            <a:spLocks noChangeShapeType="1"/>
          </p:cNvSpPr>
          <p:nvPr/>
        </p:nvSpPr>
        <p:spPr bwMode="auto">
          <a:xfrm>
            <a:off x="6435725" y="3800475"/>
            <a:ext cx="782638" cy="0"/>
          </a:xfrm>
          <a:prstGeom prst="line">
            <a:avLst/>
          </a:prstGeom>
          <a:noFill/>
          <a:ln w="3810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b="1">
              <a:solidFill>
                <a:srgbClr val="000000"/>
              </a:solidFill>
              <a:latin typeface="Times New Roman" panose="02020603050405020304" pitchFamily="18" charset="0"/>
              <a:ea typeface="宋体" panose="02010600030101010101" pitchFamily="2" charset="-122"/>
            </a:endParaRPr>
          </a:p>
        </p:txBody>
      </p:sp>
      <p:sp>
        <p:nvSpPr>
          <p:cNvPr id="43015" name="Line 8"/>
          <p:cNvSpPr>
            <a:spLocks noChangeShapeType="1"/>
          </p:cNvSpPr>
          <p:nvPr/>
        </p:nvSpPr>
        <p:spPr bwMode="auto">
          <a:xfrm flipV="1">
            <a:off x="2128838" y="1871663"/>
            <a:ext cx="0" cy="1928812"/>
          </a:xfrm>
          <a:prstGeom prst="line">
            <a:avLst/>
          </a:prstGeom>
          <a:noFill/>
          <a:ln w="38100">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b="1">
              <a:solidFill>
                <a:srgbClr val="000000"/>
              </a:solidFill>
              <a:latin typeface="Times New Roman" panose="02020603050405020304" pitchFamily="18" charset="0"/>
              <a:ea typeface="宋体" panose="02010600030101010101" pitchFamily="2" charset="-122"/>
            </a:endParaRPr>
          </a:p>
        </p:txBody>
      </p:sp>
      <p:sp>
        <p:nvSpPr>
          <p:cNvPr id="43016" name="Line 9"/>
          <p:cNvSpPr>
            <a:spLocks noChangeShapeType="1"/>
          </p:cNvSpPr>
          <p:nvPr/>
        </p:nvSpPr>
        <p:spPr bwMode="auto">
          <a:xfrm flipV="1">
            <a:off x="7218363" y="1871663"/>
            <a:ext cx="0" cy="1928812"/>
          </a:xfrm>
          <a:prstGeom prst="line">
            <a:avLst/>
          </a:prstGeom>
          <a:noFill/>
          <a:ln w="38100">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b="1">
              <a:solidFill>
                <a:srgbClr val="000000"/>
              </a:solidFill>
              <a:latin typeface="Times New Roman" panose="02020603050405020304" pitchFamily="18" charset="0"/>
              <a:ea typeface="宋体" panose="02010600030101010101" pitchFamily="2" charset="-122"/>
            </a:endParaRPr>
          </a:p>
        </p:txBody>
      </p:sp>
      <p:sp>
        <p:nvSpPr>
          <p:cNvPr id="43017" name="Line 10"/>
          <p:cNvSpPr>
            <a:spLocks noChangeShapeType="1"/>
          </p:cNvSpPr>
          <p:nvPr/>
        </p:nvSpPr>
        <p:spPr bwMode="auto">
          <a:xfrm flipV="1">
            <a:off x="4164013" y="1871663"/>
            <a:ext cx="0" cy="614362"/>
          </a:xfrm>
          <a:prstGeom prst="line">
            <a:avLst/>
          </a:prstGeom>
          <a:noFill/>
          <a:ln w="57150">
            <a:solidFill>
              <a:srgbClr val="6600FF"/>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b="1">
              <a:solidFill>
                <a:srgbClr val="000000"/>
              </a:solidFill>
              <a:latin typeface="Times New Roman" panose="02020603050405020304" pitchFamily="18" charset="0"/>
              <a:ea typeface="宋体" panose="02010600030101010101" pitchFamily="2" charset="-122"/>
            </a:endParaRPr>
          </a:p>
        </p:txBody>
      </p:sp>
      <p:sp>
        <p:nvSpPr>
          <p:cNvPr id="43018" name="Line 11"/>
          <p:cNvSpPr>
            <a:spLocks noChangeShapeType="1"/>
          </p:cNvSpPr>
          <p:nvPr/>
        </p:nvSpPr>
        <p:spPr bwMode="auto">
          <a:xfrm flipV="1">
            <a:off x="5435600" y="1871663"/>
            <a:ext cx="0" cy="614362"/>
          </a:xfrm>
          <a:prstGeom prst="line">
            <a:avLst/>
          </a:prstGeom>
          <a:noFill/>
          <a:ln w="38100">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b="1">
              <a:solidFill>
                <a:srgbClr val="000000"/>
              </a:solidFill>
              <a:latin typeface="Times New Roman" panose="02020603050405020304" pitchFamily="18" charset="0"/>
              <a:ea typeface="宋体" panose="02010600030101010101" pitchFamily="2" charset="-122"/>
            </a:endParaRPr>
          </a:p>
        </p:txBody>
      </p:sp>
      <p:grpSp>
        <p:nvGrpSpPr>
          <p:cNvPr id="43019" name="Group 12"/>
          <p:cNvGrpSpPr>
            <a:grpSpLocks/>
          </p:cNvGrpSpPr>
          <p:nvPr/>
        </p:nvGrpSpPr>
        <p:grpSpPr bwMode="auto">
          <a:xfrm>
            <a:off x="1587500" y="1270000"/>
            <a:ext cx="1676400" cy="609600"/>
            <a:chOff x="0" y="0"/>
            <a:chExt cx="912" cy="336"/>
          </a:xfrm>
        </p:grpSpPr>
        <p:sp>
          <p:nvSpPr>
            <p:cNvPr id="43048" name="Rectangle 13"/>
            <p:cNvSpPr>
              <a:spLocks noChangeArrowheads="1"/>
            </p:cNvSpPr>
            <p:nvPr/>
          </p:nvSpPr>
          <p:spPr bwMode="auto">
            <a:xfrm>
              <a:off x="0" y="0"/>
              <a:ext cx="912" cy="336"/>
            </a:xfrm>
            <a:prstGeom prst="rect">
              <a:avLst/>
            </a:prstGeom>
            <a:gradFill rotWithShape="0">
              <a:gsLst>
                <a:gs pos="0">
                  <a:srgbClr val="C27C00"/>
                </a:gs>
                <a:gs pos="50000">
                  <a:srgbClr val="412900"/>
                </a:gs>
                <a:gs pos="100000">
                  <a:srgbClr val="C27C00"/>
                </a:gs>
              </a:gsLst>
              <a:lin ang="18900000" scaled="1"/>
            </a:gradFill>
            <a:ln w="28575">
              <a:solidFill>
                <a:srgbClr val="FFB735"/>
              </a:solidFill>
              <a:miter lim="800000"/>
              <a:headEnd/>
              <a:tailEnd/>
            </a:ln>
          </p:spPr>
          <p:txBody>
            <a:bodyPr wrap="none" anchor="ct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buNone/>
              </a:pPr>
              <a:endParaRPr lang="zh-CN" altLang="zh-CN" sz="1800" b="1">
                <a:solidFill>
                  <a:srgbClr val="000000"/>
                </a:solidFill>
              </a:endParaRPr>
            </a:p>
          </p:txBody>
        </p:sp>
        <p:sp>
          <p:nvSpPr>
            <p:cNvPr id="43049" name="Text Box 14"/>
            <p:cNvSpPr txBox="1">
              <a:spLocks noChangeArrowheads="1"/>
            </p:cNvSpPr>
            <p:nvPr/>
          </p:nvSpPr>
          <p:spPr bwMode="auto">
            <a:xfrm>
              <a:off x="48" y="48"/>
              <a:ext cx="768" cy="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algn="ctr" eaLnBrk="0" fontAlgn="base" hangingPunct="0">
                <a:spcBef>
                  <a:spcPct val="50000"/>
                </a:spcBef>
                <a:spcAft>
                  <a:spcPct val="0"/>
                </a:spcAft>
                <a:buNone/>
              </a:pPr>
              <a:r>
                <a:rPr lang="zh-CN" altLang="en-US" sz="2200" b="1">
                  <a:solidFill>
                    <a:srgbClr val="FFFFFF"/>
                  </a:solidFill>
                </a:rPr>
                <a:t>输入设备</a:t>
              </a:r>
            </a:p>
          </p:txBody>
        </p:sp>
      </p:grpSp>
      <p:grpSp>
        <p:nvGrpSpPr>
          <p:cNvPr id="43020" name="Group 15"/>
          <p:cNvGrpSpPr>
            <a:grpSpLocks/>
          </p:cNvGrpSpPr>
          <p:nvPr/>
        </p:nvGrpSpPr>
        <p:grpSpPr bwMode="auto">
          <a:xfrm>
            <a:off x="6235700" y="1270000"/>
            <a:ext cx="1676400" cy="609600"/>
            <a:chOff x="0" y="0"/>
            <a:chExt cx="912" cy="336"/>
          </a:xfrm>
        </p:grpSpPr>
        <p:sp>
          <p:nvSpPr>
            <p:cNvPr id="43046" name="Rectangle 16"/>
            <p:cNvSpPr>
              <a:spLocks noChangeArrowheads="1"/>
            </p:cNvSpPr>
            <p:nvPr/>
          </p:nvSpPr>
          <p:spPr bwMode="auto">
            <a:xfrm>
              <a:off x="0" y="0"/>
              <a:ext cx="912" cy="336"/>
            </a:xfrm>
            <a:prstGeom prst="rect">
              <a:avLst/>
            </a:prstGeom>
            <a:gradFill rotWithShape="0">
              <a:gsLst>
                <a:gs pos="0">
                  <a:srgbClr val="C27C00"/>
                </a:gs>
                <a:gs pos="50000">
                  <a:srgbClr val="412900"/>
                </a:gs>
                <a:gs pos="100000">
                  <a:srgbClr val="C27C00"/>
                </a:gs>
              </a:gsLst>
              <a:lin ang="18900000" scaled="1"/>
            </a:gradFill>
            <a:ln w="28575">
              <a:solidFill>
                <a:srgbClr val="FFB735"/>
              </a:solidFill>
              <a:miter lim="800000"/>
              <a:headEnd/>
              <a:tailEnd/>
            </a:ln>
          </p:spPr>
          <p:txBody>
            <a:bodyPr wrap="none" anchor="ct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buNone/>
              </a:pPr>
              <a:endParaRPr lang="zh-CN" altLang="zh-CN" sz="1800" b="1">
                <a:solidFill>
                  <a:srgbClr val="000000"/>
                </a:solidFill>
              </a:endParaRPr>
            </a:p>
          </p:txBody>
        </p:sp>
        <p:sp>
          <p:nvSpPr>
            <p:cNvPr id="43047" name="Text Box 17"/>
            <p:cNvSpPr txBox="1">
              <a:spLocks noChangeArrowheads="1"/>
            </p:cNvSpPr>
            <p:nvPr/>
          </p:nvSpPr>
          <p:spPr bwMode="auto">
            <a:xfrm>
              <a:off x="48" y="48"/>
              <a:ext cx="768" cy="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algn="ctr" eaLnBrk="0" fontAlgn="base" hangingPunct="0">
                <a:spcBef>
                  <a:spcPct val="50000"/>
                </a:spcBef>
                <a:spcAft>
                  <a:spcPct val="0"/>
                </a:spcAft>
                <a:buNone/>
              </a:pPr>
              <a:r>
                <a:rPr lang="zh-CN" altLang="en-US" sz="2200" b="1">
                  <a:solidFill>
                    <a:srgbClr val="FFFFFF"/>
                  </a:solidFill>
                </a:rPr>
                <a:t>输出设备</a:t>
              </a:r>
            </a:p>
          </p:txBody>
        </p:sp>
      </p:grpSp>
      <p:grpSp>
        <p:nvGrpSpPr>
          <p:cNvPr id="43021" name="Group 18"/>
          <p:cNvGrpSpPr>
            <a:grpSpLocks/>
          </p:cNvGrpSpPr>
          <p:nvPr/>
        </p:nvGrpSpPr>
        <p:grpSpPr bwMode="auto">
          <a:xfrm>
            <a:off x="3873500" y="1270000"/>
            <a:ext cx="1676400" cy="609600"/>
            <a:chOff x="0" y="0"/>
            <a:chExt cx="912" cy="336"/>
          </a:xfrm>
        </p:grpSpPr>
        <p:sp>
          <p:nvSpPr>
            <p:cNvPr id="43044" name="Rectangle 19"/>
            <p:cNvSpPr>
              <a:spLocks noChangeArrowheads="1"/>
            </p:cNvSpPr>
            <p:nvPr/>
          </p:nvSpPr>
          <p:spPr bwMode="auto">
            <a:xfrm>
              <a:off x="0" y="0"/>
              <a:ext cx="912" cy="336"/>
            </a:xfrm>
            <a:prstGeom prst="rect">
              <a:avLst/>
            </a:prstGeom>
            <a:gradFill rotWithShape="0">
              <a:gsLst>
                <a:gs pos="0">
                  <a:srgbClr val="C27C00"/>
                </a:gs>
                <a:gs pos="50000">
                  <a:srgbClr val="412900"/>
                </a:gs>
                <a:gs pos="100000">
                  <a:srgbClr val="C27C00"/>
                </a:gs>
              </a:gsLst>
              <a:lin ang="18900000" scaled="1"/>
            </a:gradFill>
            <a:ln w="28575">
              <a:solidFill>
                <a:srgbClr val="FFB735"/>
              </a:solidFill>
              <a:miter lim="800000"/>
              <a:headEnd/>
              <a:tailEnd/>
            </a:ln>
          </p:spPr>
          <p:txBody>
            <a:bodyPr wrap="none" anchor="ct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buNone/>
              </a:pPr>
              <a:endParaRPr lang="zh-CN" altLang="zh-CN" sz="1800" b="1">
                <a:solidFill>
                  <a:srgbClr val="000000"/>
                </a:solidFill>
              </a:endParaRPr>
            </a:p>
          </p:txBody>
        </p:sp>
        <p:sp>
          <p:nvSpPr>
            <p:cNvPr id="43045" name="Text Box 20"/>
            <p:cNvSpPr txBox="1">
              <a:spLocks noChangeArrowheads="1"/>
            </p:cNvSpPr>
            <p:nvPr/>
          </p:nvSpPr>
          <p:spPr bwMode="auto">
            <a:xfrm>
              <a:off x="48" y="48"/>
              <a:ext cx="768" cy="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algn="ctr" eaLnBrk="0" fontAlgn="base" hangingPunct="0">
                <a:spcBef>
                  <a:spcPct val="50000"/>
                </a:spcBef>
                <a:spcAft>
                  <a:spcPct val="0"/>
                </a:spcAft>
                <a:buNone/>
              </a:pPr>
              <a:r>
                <a:rPr lang="zh-CN" altLang="en-US" sz="2200" b="1">
                  <a:solidFill>
                    <a:srgbClr val="FFFFFF"/>
                  </a:solidFill>
                </a:rPr>
                <a:t>主存储器</a:t>
              </a:r>
            </a:p>
          </p:txBody>
        </p:sp>
      </p:grpSp>
      <p:sp>
        <p:nvSpPr>
          <p:cNvPr id="43022" name="Rectangle 21"/>
          <p:cNvSpPr>
            <a:spLocks noChangeArrowheads="1"/>
          </p:cNvSpPr>
          <p:nvPr/>
        </p:nvSpPr>
        <p:spPr bwMode="auto">
          <a:xfrm>
            <a:off x="3035300" y="2489200"/>
            <a:ext cx="3352800" cy="2362200"/>
          </a:xfrm>
          <a:prstGeom prst="rect">
            <a:avLst/>
          </a:prstGeom>
          <a:gradFill rotWithShape="0">
            <a:gsLst>
              <a:gs pos="0">
                <a:srgbClr val="C27C00"/>
              </a:gs>
              <a:gs pos="50000">
                <a:srgbClr val="412900"/>
              </a:gs>
              <a:gs pos="100000">
                <a:srgbClr val="C27C00"/>
              </a:gs>
            </a:gsLst>
            <a:lin ang="18900000" scaled="1"/>
          </a:gradFill>
          <a:ln w="28575">
            <a:solidFill>
              <a:srgbClr val="FFB735"/>
            </a:solidFill>
            <a:miter lim="800000"/>
            <a:headEnd/>
            <a:tailEnd/>
          </a:ln>
        </p:spPr>
        <p:txBody>
          <a:bodyPr wrap="none" anchor="ct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buNone/>
            </a:pPr>
            <a:endParaRPr lang="zh-CN" altLang="zh-CN" sz="1800" b="1">
              <a:solidFill>
                <a:srgbClr val="000000"/>
              </a:solidFill>
            </a:endParaRPr>
          </a:p>
        </p:txBody>
      </p:sp>
      <p:grpSp>
        <p:nvGrpSpPr>
          <p:cNvPr id="43023" name="Group 22"/>
          <p:cNvGrpSpPr>
            <a:grpSpLocks/>
          </p:cNvGrpSpPr>
          <p:nvPr/>
        </p:nvGrpSpPr>
        <p:grpSpPr bwMode="auto">
          <a:xfrm>
            <a:off x="3035300" y="2489202"/>
            <a:ext cx="3048000" cy="461963"/>
            <a:chOff x="0" y="0"/>
            <a:chExt cx="912" cy="340"/>
          </a:xfrm>
        </p:grpSpPr>
        <p:sp>
          <p:nvSpPr>
            <p:cNvPr id="43042" name="Rectangle 23"/>
            <p:cNvSpPr>
              <a:spLocks noChangeArrowheads="1"/>
            </p:cNvSpPr>
            <p:nvPr/>
          </p:nvSpPr>
          <p:spPr bwMode="auto">
            <a:xfrm>
              <a:off x="0" y="0"/>
              <a:ext cx="912"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buNone/>
              </a:pPr>
              <a:endParaRPr lang="zh-CN" altLang="zh-CN" sz="1800" b="1">
                <a:solidFill>
                  <a:srgbClr val="000000"/>
                </a:solidFill>
              </a:endParaRPr>
            </a:p>
          </p:txBody>
        </p:sp>
        <p:sp>
          <p:nvSpPr>
            <p:cNvPr id="43043" name="Text Box 24"/>
            <p:cNvSpPr txBox="1">
              <a:spLocks noChangeArrowheads="1"/>
            </p:cNvSpPr>
            <p:nvPr/>
          </p:nvSpPr>
          <p:spPr bwMode="auto">
            <a:xfrm>
              <a:off x="48" y="48"/>
              <a:ext cx="768" cy="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algn="ctr" eaLnBrk="0" fontAlgn="base" hangingPunct="0">
                <a:spcBef>
                  <a:spcPct val="50000"/>
                </a:spcBef>
                <a:spcAft>
                  <a:spcPct val="0"/>
                </a:spcAft>
                <a:buNone/>
              </a:pPr>
              <a:r>
                <a:rPr lang="zh-CN" altLang="en-US" sz="2000" b="1">
                  <a:solidFill>
                    <a:srgbClr val="FF3300"/>
                  </a:solidFill>
                </a:rPr>
                <a:t>中央处理器（</a:t>
              </a:r>
              <a:r>
                <a:rPr lang="en-US" altLang="zh-CN" sz="2000" b="1">
                  <a:solidFill>
                    <a:srgbClr val="FF3300"/>
                  </a:solidFill>
                </a:rPr>
                <a:t>CPU）</a:t>
              </a:r>
            </a:p>
          </p:txBody>
        </p:sp>
      </p:grpSp>
      <p:grpSp>
        <p:nvGrpSpPr>
          <p:cNvPr id="43024" name="Group 25"/>
          <p:cNvGrpSpPr>
            <a:grpSpLocks/>
          </p:cNvGrpSpPr>
          <p:nvPr/>
        </p:nvGrpSpPr>
        <p:grpSpPr bwMode="auto">
          <a:xfrm>
            <a:off x="4254500" y="3175000"/>
            <a:ext cx="1676400" cy="609600"/>
            <a:chOff x="0" y="0"/>
            <a:chExt cx="912" cy="336"/>
          </a:xfrm>
        </p:grpSpPr>
        <p:sp>
          <p:nvSpPr>
            <p:cNvPr id="43040" name="Rectangle 26"/>
            <p:cNvSpPr>
              <a:spLocks noChangeArrowheads="1"/>
            </p:cNvSpPr>
            <p:nvPr/>
          </p:nvSpPr>
          <p:spPr bwMode="auto">
            <a:xfrm>
              <a:off x="0" y="0"/>
              <a:ext cx="912" cy="336"/>
            </a:xfrm>
            <a:prstGeom prst="rect">
              <a:avLst/>
            </a:prstGeom>
            <a:gradFill rotWithShape="0">
              <a:gsLst>
                <a:gs pos="0">
                  <a:srgbClr val="C27C00"/>
                </a:gs>
                <a:gs pos="50000">
                  <a:srgbClr val="412900"/>
                </a:gs>
                <a:gs pos="100000">
                  <a:srgbClr val="C27C00"/>
                </a:gs>
              </a:gsLst>
              <a:lin ang="18900000" scaled="1"/>
            </a:gradFill>
            <a:ln w="28575">
              <a:solidFill>
                <a:srgbClr val="FFB735"/>
              </a:solidFill>
              <a:miter lim="800000"/>
              <a:headEnd/>
              <a:tailEnd/>
            </a:ln>
          </p:spPr>
          <p:txBody>
            <a:bodyPr wrap="none" anchor="ct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buNone/>
              </a:pPr>
              <a:endParaRPr lang="zh-CN" altLang="zh-CN" sz="1800" b="1">
                <a:solidFill>
                  <a:srgbClr val="000000"/>
                </a:solidFill>
              </a:endParaRPr>
            </a:p>
          </p:txBody>
        </p:sp>
        <p:sp>
          <p:nvSpPr>
            <p:cNvPr id="43041" name="Text Box 27"/>
            <p:cNvSpPr txBox="1">
              <a:spLocks noChangeArrowheads="1"/>
            </p:cNvSpPr>
            <p:nvPr/>
          </p:nvSpPr>
          <p:spPr bwMode="auto">
            <a:xfrm>
              <a:off x="48" y="48"/>
              <a:ext cx="768" cy="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algn="ctr" eaLnBrk="0" fontAlgn="base" hangingPunct="0">
                <a:spcBef>
                  <a:spcPct val="50000"/>
                </a:spcBef>
                <a:spcAft>
                  <a:spcPct val="0"/>
                </a:spcAft>
                <a:buNone/>
              </a:pPr>
              <a:r>
                <a:rPr lang="zh-CN" altLang="en-US" sz="2200" b="1">
                  <a:solidFill>
                    <a:srgbClr val="FFFFFF"/>
                  </a:solidFill>
                </a:rPr>
                <a:t>运算部件</a:t>
              </a:r>
            </a:p>
          </p:txBody>
        </p:sp>
      </p:grpSp>
      <p:grpSp>
        <p:nvGrpSpPr>
          <p:cNvPr id="43025" name="Group 28"/>
          <p:cNvGrpSpPr>
            <a:grpSpLocks/>
          </p:cNvGrpSpPr>
          <p:nvPr/>
        </p:nvGrpSpPr>
        <p:grpSpPr bwMode="auto">
          <a:xfrm>
            <a:off x="4254500" y="4013200"/>
            <a:ext cx="1676400" cy="609600"/>
            <a:chOff x="0" y="0"/>
            <a:chExt cx="912" cy="336"/>
          </a:xfrm>
        </p:grpSpPr>
        <p:sp>
          <p:nvSpPr>
            <p:cNvPr id="43038" name="Rectangle 29"/>
            <p:cNvSpPr>
              <a:spLocks noChangeArrowheads="1"/>
            </p:cNvSpPr>
            <p:nvPr/>
          </p:nvSpPr>
          <p:spPr bwMode="auto">
            <a:xfrm>
              <a:off x="0" y="0"/>
              <a:ext cx="912" cy="336"/>
            </a:xfrm>
            <a:prstGeom prst="rect">
              <a:avLst/>
            </a:prstGeom>
            <a:gradFill rotWithShape="0">
              <a:gsLst>
                <a:gs pos="0">
                  <a:srgbClr val="C27C00"/>
                </a:gs>
                <a:gs pos="50000">
                  <a:srgbClr val="412900"/>
                </a:gs>
                <a:gs pos="100000">
                  <a:srgbClr val="C27C00"/>
                </a:gs>
              </a:gsLst>
              <a:lin ang="18900000" scaled="1"/>
            </a:gradFill>
            <a:ln w="28575">
              <a:solidFill>
                <a:srgbClr val="FFB735"/>
              </a:solidFill>
              <a:miter lim="800000"/>
              <a:headEnd/>
              <a:tailEnd/>
            </a:ln>
          </p:spPr>
          <p:txBody>
            <a:bodyPr wrap="none" anchor="ct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buNone/>
              </a:pPr>
              <a:endParaRPr lang="zh-CN" altLang="zh-CN" sz="1800" b="1">
                <a:solidFill>
                  <a:srgbClr val="000000"/>
                </a:solidFill>
              </a:endParaRPr>
            </a:p>
          </p:txBody>
        </p:sp>
        <p:sp>
          <p:nvSpPr>
            <p:cNvPr id="43039" name="Text Box 30"/>
            <p:cNvSpPr txBox="1">
              <a:spLocks noChangeArrowheads="1"/>
            </p:cNvSpPr>
            <p:nvPr/>
          </p:nvSpPr>
          <p:spPr bwMode="auto">
            <a:xfrm>
              <a:off x="48" y="48"/>
              <a:ext cx="768" cy="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algn="ctr" eaLnBrk="0" fontAlgn="base" hangingPunct="0">
                <a:spcBef>
                  <a:spcPct val="50000"/>
                </a:spcBef>
                <a:spcAft>
                  <a:spcPct val="0"/>
                </a:spcAft>
                <a:buNone/>
              </a:pPr>
              <a:r>
                <a:rPr lang="zh-CN" altLang="en-US" sz="2200" b="1">
                  <a:solidFill>
                    <a:srgbClr val="FFFFFF"/>
                  </a:solidFill>
                </a:rPr>
                <a:t>控制部件</a:t>
              </a:r>
            </a:p>
          </p:txBody>
        </p:sp>
      </p:grpSp>
      <p:sp>
        <p:nvSpPr>
          <p:cNvPr id="43026" name="Line 31"/>
          <p:cNvSpPr>
            <a:spLocks noChangeShapeType="1"/>
          </p:cNvSpPr>
          <p:nvPr/>
        </p:nvSpPr>
        <p:spPr bwMode="auto">
          <a:xfrm flipV="1">
            <a:off x="4932363" y="1844677"/>
            <a:ext cx="0" cy="614363"/>
          </a:xfrm>
          <a:prstGeom prst="line">
            <a:avLst/>
          </a:prstGeom>
          <a:noFill/>
          <a:ln w="57150">
            <a:solidFill>
              <a:srgbClr val="FF3300"/>
            </a:solidFill>
            <a:round/>
            <a:headEnd/>
            <a:tailEnd type="triangle" w="med" len="me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b="1">
              <a:solidFill>
                <a:srgbClr val="000000"/>
              </a:solidFill>
              <a:latin typeface="Times New Roman" panose="02020603050405020304" pitchFamily="18" charset="0"/>
              <a:ea typeface="宋体" panose="02010600030101010101" pitchFamily="2" charset="-122"/>
            </a:endParaRPr>
          </a:p>
        </p:txBody>
      </p:sp>
      <p:grpSp>
        <p:nvGrpSpPr>
          <p:cNvPr id="43027" name="Group 32"/>
          <p:cNvGrpSpPr>
            <a:grpSpLocks/>
          </p:cNvGrpSpPr>
          <p:nvPr/>
        </p:nvGrpSpPr>
        <p:grpSpPr bwMode="auto">
          <a:xfrm>
            <a:off x="3924300" y="333375"/>
            <a:ext cx="1676400" cy="609600"/>
            <a:chOff x="0" y="0"/>
            <a:chExt cx="912" cy="336"/>
          </a:xfrm>
        </p:grpSpPr>
        <p:sp>
          <p:nvSpPr>
            <p:cNvPr id="43036" name="Rectangle 33"/>
            <p:cNvSpPr>
              <a:spLocks noChangeArrowheads="1"/>
            </p:cNvSpPr>
            <p:nvPr/>
          </p:nvSpPr>
          <p:spPr bwMode="auto">
            <a:xfrm>
              <a:off x="0" y="0"/>
              <a:ext cx="912" cy="336"/>
            </a:xfrm>
            <a:prstGeom prst="rect">
              <a:avLst/>
            </a:prstGeom>
            <a:gradFill rotWithShape="0">
              <a:gsLst>
                <a:gs pos="0">
                  <a:srgbClr val="C27C00"/>
                </a:gs>
                <a:gs pos="50000">
                  <a:srgbClr val="412900"/>
                </a:gs>
                <a:gs pos="100000">
                  <a:srgbClr val="C27C00"/>
                </a:gs>
              </a:gsLst>
              <a:lin ang="18900000" scaled="1"/>
            </a:gradFill>
            <a:ln w="28575">
              <a:solidFill>
                <a:srgbClr val="FFB735"/>
              </a:solidFill>
              <a:miter lim="800000"/>
              <a:headEnd/>
              <a:tailEnd/>
            </a:ln>
          </p:spPr>
          <p:txBody>
            <a:bodyPr wrap="none" anchor="ct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buNone/>
              </a:pPr>
              <a:endParaRPr lang="zh-CN" altLang="zh-CN" sz="1800" b="1">
                <a:solidFill>
                  <a:srgbClr val="000000"/>
                </a:solidFill>
              </a:endParaRPr>
            </a:p>
          </p:txBody>
        </p:sp>
        <p:sp>
          <p:nvSpPr>
            <p:cNvPr id="43037" name="Text Box 34"/>
            <p:cNvSpPr txBox="1">
              <a:spLocks noChangeArrowheads="1"/>
            </p:cNvSpPr>
            <p:nvPr/>
          </p:nvSpPr>
          <p:spPr bwMode="auto">
            <a:xfrm>
              <a:off x="48" y="48"/>
              <a:ext cx="768" cy="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algn="ctr" eaLnBrk="0" fontAlgn="base" hangingPunct="0">
                <a:spcBef>
                  <a:spcPct val="50000"/>
                </a:spcBef>
                <a:spcAft>
                  <a:spcPct val="0"/>
                </a:spcAft>
                <a:buNone/>
              </a:pPr>
              <a:r>
                <a:rPr lang="zh-CN" altLang="en-US" sz="2200" b="1">
                  <a:solidFill>
                    <a:srgbClr val="FFFFFF"/>
                  </a:solidFill>
                </a:rPr>
                <a:t>辅存储器</a:t>
              </a:r>
            </a:p>
          </p:txBody>
        </p:sp>
      </p:grpSp>
      <p:sp>
        <p:nvSpPr>
          <p:cNvPr id="43028" name="Line 35"/>
          <p:cNvSpPr>
            <a:spLocks noChangeShapeType="1"/>
          </p:cNvSpPr>
          <p:nvPr/>
        </p:nvSpPr>
        <p:spPr bwMode="auto">
          <a:xfrm flipV="1">
            <a:off x="4787900" y="836615"/>
            <a:ext cx="0" cy="504825"/>
          </a:xfrm>
          <a:prstGeom prst="line">
            <a:avLst/>
          </a:prstGeom>
          <a:noFill/>
          <a:ln w="57150">
            <a:solidFill>
              <a:srgbClr val="6600FF"/>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b="1">
              <a:solidFill>
                <a:srgbClr val="000000"/>
              </a:solidFill>
              <a:latin typeface="Times New Roman" panose="02020603050405020304" pitchFamily="18" charset="0"/>
              <a:ea typeface="宋体" panose="02010600030101010101" pitchFamily="2" charset="-122"/>
            </a:endParaRPr>
          </a:p>
        </p:txBody>
      </p:sp>
      <p:sp>
        <p:nvSpPr>
          <p:cNvPr id="43029" name="Rectangle 36"/>
          <p:cNvSpPr>
            <a:spLocks noChangeArrowheads="1"/>
          </p:cNvSpPr>
          <p:nvPr/>
        </p:nvSpPr>
        <p:spPr bwMode="auto">
          <a:xfrm>
            <a:off x="3635377" y="260352"/>
            <a:ext cx="2232025" cy="1800225"/>
          </a:xfrm>
          <a:prstGeom prst="rect">
            <a:avLst/>
          </a:prstGeom>
          <a:noFill/>
          <a:ln w="9525">
            <a:solidFill>
              <a:srgbClr val="FF3300"/>
            </a:solidFill>
            <a:prstDash val="dash"/>
            <a:miter lim="800000"/>
            <a:headEnd/>
            <a:tailEnd/>
          </a:ln>
          <a:effectLst>
            <a:prstShdw prst="shdw17" dist="17961" dir="13500000">
              <a:srgbClr val="991F00"/>
            </a:prstShdw>
          </a:effectLst>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buNone/>
            </a:pPr>
            <a:endParaRPr lang="zh-CN" altLang="zh-CN" sz="1800" b="1">
              <a:solidFill>
                <a:srgbClr val="000000"/>
              </a:solidFill>
            </a:endParaRPr>
          </a:p>
        </p:txBody>
      </p:sp>
      <p:sp>
        <p:nvSpPr>
          <p:cNvPr id="43030" name="Rectangle 37"/>
          <p:cNvSpPr>
            <a:spLocks noChangeArrowheads="1"/>
          </p:cNvSpPr>
          <p:nvPr/>
        </p:nvSpPr>
        <p:spPr bwMode="auto">
          <a:xfrm>
            <a:off x="503238" y="4797425"/>
            <a:ext cx="8640762" cy="1569660"/>
          </a:xfrm>
          <a:prstGeom prst="rect">
            <a:avLst/>
          </a:prstGeom>
          <a:noFill/>
          <a:ln>
            <a:noFill/>
          </a:ln>
          <a:effectLst>
            <a:prstShdw prst="shdw17" dist="17961" dir="13500000">
              <a:srgbClr val="999999"/>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eaLnBrk="0" fontAlgn="base" hangingPunct="0">
              <a:spcBef>
                <a:spcPct val="50000"/>
              </a:spcBef>
              <a:spcAft>
                <a:spcPct val="0"/>
              </a:spcAft>
              <a:buNone/>
            </a:pPr>
            <a:r>
              <a:rPr lang="zh-CN" altLang="en-US" sz="2400" b="1">
                <a:solidFill>
                  <a:srgbClr val="FF3300"/>
                </a:solidFill>
              </a:rPr>
              <a:t>程序的运行就是不断地 </a:t>
            </a:r>
            <a:r>
              <a:rPr lang="zh-CN" altLang="en-US" sz="2400" b="1" u="sng">
                <a:solidFill>
                  <a:srgbClr val="2D35D3"/>
                </a:solidFill>
              </a:rPr>
              <a:t>取指令</a:t>
            </a:r>
            <a:r>
              <a:rPr lang="zh-CN" altLang="en-US" sz="2400" b="1">
                <a:solidFill>
                  <a:srgbClr val="2D35D3"/>
                </a:solidFill>
              </a:rPr>
              <a:t>、</a:t>
            </a:r>
            <a:r>
              <a:rPr lang="zh-CN" altLang="en-US" sz="2400" b="1" u="sng">
                <a:solidFill>
                  <a:srgbClr val="2D35D3"/>
                </a:solidFill>
              </a:rPr>
              <a:t>分析指令</a:t>
            </a:r>
            <a:r>
              <a:rPr lang="zh-CN" altLang="en-US" sz="2400" b="1">
                <a:solidFill>
                  <a:srgbClr val="2D35D3"/>
                </a:solidFill>
              </a:rPr>
              <a:t>、</a:t>
            </a:r>
            <a:r>
              <a:rPr lang="zh-CN" altLang="en-US" sz="2400" b="1" u="sng">
                <a:solidFill>
                  <a:srgbClr val="2D35D3"/>
                </a:solidFill>
              </a:rPr>
              <a:t>执行指令</a:t>
            </a:r>
            <a:r>
              <a:rPr lang="zh-CN" altLang="en-US" sz="2400" b="1">
                <a:solidFill>
                  <a:srgbClr val="FF3300"/>
                </a:solidFill>
              </a:rPr>
              <a:t>的过程，这</a:t>
            </a:r>
            <a:r>
              <a:rPr lang="en-US" altLang="zh-CN" sz="2400" b="1">
                <a:solidFill>
                  <a:srgbClr val="FF3300"/>
                </a:solidFill>
              </a:rPr>
              <a:t>3</a:t>
            </a:r>
            <a:r>
              <a:rPr lang="zh-CN" altLang="en-US" sz="2400" b="1">
                <a:solidFill>
                  <a:srgbClr val="FF3300"/>
                </a:solidFill>
              </a:rPr>
              <a:t>个步骤均由控制器来控制。</a:t>
            </a:r>
            <a:r>
              <a:rPr lang="zh-CN" altLang="en-US" sz="2400" b="1">
                <a:solidFill>
                  <a:srgbClr val="000000"/>
                </a:solidFill>
              </a:rPr>
              <a:t>控制器</a:t>
            </a:r>
            <a:r>
              <a:rPr lang="zh-CN" altLang="en-US" sz="2400" b="1">
                <a:solidFill>
                  <a:srgbClr val="3333CC"/>
                </a:solidFill>
              </a:rPr>
              <a:t>取指令、分析指令</a:t>
            </a:r>
            <a:r>
              <a:rPr lang="zh-CN" altLang="en-US" sz="2400" b="1">
                <a:solidFill>
                  <a:srgbClr val="000000"/>
                </a:solidFill>
              </a:rPr>
              <a:t>，产生操作控制信号发给输入输出设备、运算部件或者主存，完成</a:t>
            </a:r>
            <a:r>
              <a:rPr lang="zh-CN" altLang="en-US" sz="2400" b="1">
                <a:solidFill>
                  <a:srgbClr val="3333CC"/>
                </a:solidFill>
              </a:rPr>
              <a:t>指令的执行</a:t>
            </a:r>
            <a:r>
              <a:rPr lang="zh-CN" altLang="en-US" sz="2400" b="1">
                <a:solidFill>
                  <a:srgbClr val="000000"/>
                </a:solidFill>
              </a:rPr>
              <a:t>。</a:t>
            </a:r>
          </a:p>
        </p:txBody>
      </p:sp>
      <p:sp>
        <p:nvSpPr>
          <p:cNvPr id="122917" name="AutoShape 38"/>
          <p:cNvSpPr>
            <a:spLocks noChangeArrowheads="1"/>
          </p:cNvSpPr>
          <p:nvPr/>
        </p:nvSpPr>
        <p:spPr bwMode="auto">
          <a:xfrm>
            <a:off x="539750" y="2349502"/>
            <a:ext cx="1512888" cy="792163"/>
          </a:xfrm>
          <a:prstGeom prst="wedgeRectCallout">
            <a:avLst>
              <a:gd name="adj1" fmla="val 51051"/>
              <a:gd name="adj2" fmla="val 32366"/>
            </a:avLst>
          </a:prstGeom>
          <a:solidFill>
            <a:srgbClr val="66FFFF"/>
          </a:solidFill>
          <a:ln w="9525">
            <a:solidFill>
              <a:srgbClr val="FF3300"/>
            </a:solidFill>
            <a:miter lim="800000"/>
            <a:headEnd/>
            <a:tailEnd/>
          </a:ln>
          <a:effectLst>
            <a:prstShdw prst="shdw17" dist="17961" dir="13500000">
              <a:srgbClr val="991F00"/>
            </a:prstShdw>
          </a:effectLst>
        </p:spPr>
        <p:txBody>
          <a:bodyPr anchor="ct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algn="ctr" fontAlgn="base">
              <a:spcBef>
                <a:spcPct val="0"/>
              </a:spcBef>
              <a:spcAft>
                <a:spcPct val="0"/>
              </a:spcAft>
              <a:buNone/>
            </a:pPr>
            <a:r>
              <a:rPr lang="zh-CN" altLang="en-US" sz="2000" b="1">
                <a:solidFill>
                  <a:srgbClr val="000000"/>
                </a:solidFill>
              </a:rPr>
              <a:t>输入类操作信号</a:t>
            </a:r>
          </a:p>
        </p:txBody>
      </p:sp>
      <p:sp>
        <p:nvSpPr>
          <p:cNvPr id="122918" name="AutoShape 39"/>
          <p:cNvSpPr>
            <a:spLocks noChangeArrowheads="1"/>
          </p:cNvSpPr>
          <p:nvPr/>
        </p:nvSpPr>
        <p:spPr bwMode="auto">
          <a:xfrm>
            <a:off x="7451725" y="2565402"/>
            <a:ext cx="1511300" cy="574675"/>
          </a:xfrm>
          <a:prstGeom prst="wedgeRectCallout">
            <a:avLst>
              <a:gd name="adj1" fmla="val -69116"/>
              <a:gd name="adj2" fmla="val 78176"/>
            </a:avLst>
          </a:prstGeom>
          <a:solidFill>
            <a:srgbClr val="66FFFF"/>
          </a:solidFill>
          <a:ln w="9525">
            <a:solidFill>
              <a:srgbClr val="FF3300"/>
            </a:solidFill>
            <a:miter lim="800000"/>
            <a:headEnd/>
            <a:tailEnd/>
          </a:ln>
          <a:effectLst>
            <a:prstShdw prst="shdw17" dist="17961" dir="13500000">
              <a:srgbClr val="991F00"/>
            </a:prstShdw>
          </a:effectLst>
        </p:spPr>
        <p:txBody>
          <a:bodyPr anchor="ct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algn="ctr" fontAlgn="base">
              <a:spcBef>
                <a:spcPct val="0"/>
              </a:spcBef>
              <a:spcAft>
                <a:spcPct val="0"/>
              </a:spcAft>
              <a:buNone/>
            </a:pPr>
            <a:r>
              <a:rPr lang="zh-CN" altLang="en-US" sz="2000" b="1">
                <a:solidFill>
                  <a:srgbClr val="000000"/>
                </a:solidFill>
              </a:rPr>
              <a:t>输出类操作信号</a:t>
            </a:r>
          </a:p>
        </p:txBody>
      </p:sp>
      <p:sp>
        <p:nvSpPr>
          <p:cNvPr id="122919" name="AutoShape 40"/>
          <p:cNvSpPr>
            <a:spLocks noChangeArrowheads="1"/>
          </p:cNvSpPr>
          <p:nvPr/>
        </p:nvSpPr>
        <p:spPr bwMode="auto">
          <a:xfrm>
            <a:off x="5724527" y="1916113"/>
            <a:ext cx="1439863" cy="576262"/>
          </a:xfrm>
          <a:prstGeom prst="wedgeRectCallout">
            <a:avLst>
              <a:gd name="adj1" fmla="val -73708"/>
              <a:gd name="adj2" fmla="val 15468"/>
            </a:avLst>
          </a:prstGeom>
          <a:solidFill>
            <a:srgbClr val="66FFFF"/>
          </a:solidFill>
          <a:ln w="9525">
            <a:solidFill>
              <a:srgbClr val="FF3300"/>
            </a:solidFill>
            <a:miter lim="800000"/>
            <a:headEnd/>
            <a:tailEnd/>
          </a:ln>
          <a:effectLst>
            <a:prstShdw prst="shdw17" dist="17961" dir="13500000">
              <a:srgbClr val="991F00"/>
            </a:prstShdw>
          </a:effectLst>
        </p:spPr>
        <p:txBody>
          <a:bodyPr anchor="ct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algn="ctr" fontAlgn="base">
              <a:spcBef>
                <a:spcPct val="0"/>
              </a:spcBef>
              <a:spcAft>
                <a:spcPct val="0"/>
              </a:spcAft>
              <a:buNone/>
            </a:pPr>
            <a:r>
              <a:rPr lang="zh-CN" altLang="en-US" sz="2000" b="1">
                <a:solidFill>
                  <a:srgbClr val="000000"/>
                </a:solidFill>
              </a:rPr>
              <a:t>传送类操作信号</a:t>
            </a:r>
          </a:p>
        </p:txBody>
      </p:sp>
      <p:sp>
        <p:nvSpPr>
          <p:cNvPr id="122920" name="AutoShape 41"/>
          <p:cNvSpPr>
            <a:spLocks noChangeArrowheads="1"/>
          </p:cNvSpPr>
          <p:nvPr/>
        </p:nvSpPr>
        <p:spPr bwMode="auto">
          <a:xfrm>
            <a:off x="2051050" y="3573463"/>
            <a:ext cx="1403350" cy="1008062"/>
          </a:xfrm>
          <a:prstGeom prst="wedgeRectCallout">
            <a:avLst>
              <a:gd name="adj1" fmla="val 112218"/>
              <a:gd name="adj2" fmla="val -55042"/>
            </a:avLst>
          </a:prstGeom>
          <a:solidFill>
            <a:srgbClr val="66FFFF"/>
          </a:solidFill>
          <a:ln w="9525">
            <a:solidFill>
              <a:srgbClr val="FF3300"/>
            </a:solidFill>
            <a:miter lim="800000"/>
            <a:headEnd/>
            <a:tailEnd/>
          </a:ln>
          <a:effectLst>
            <a:prstShdw prst="shdw17" dist="17961" dir="13500000">
              <a:srgbClr val="991F00"/>
            </a:prstShdw>
          </a:effectLst>
        </p:spPr>
        <p:txBody>
          <a:bodyPr anchor="ct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algn="ctr" fontAlgn="base">
              <a:spcBef>
                <a:spcPct val="0"/>
              </a:spcBef>
              <a:spcAft>
                <a:spcPct val="0"/>
              </a:spcAft>
              <a:buNone/>
            </a:pPr>
            <a:r>
              <a:rPr lang="zh-CN" altLang="en-US" sz="2000" b="1">
                <a:solidFill>
                  <a:srgbClr val="000000"/>
                </a:solidFill>
              </a:rPr>
              <a:t>算术运算</a:t>
            </a:r>
            <a:r>
              <a:rPr lang="en-US" altLang="zh-CN" sz="2000" b="1">
                <a:solidFill>
                  <a:srgbClr val="000000"/>
                </a:solidFill>
              </a:rPr>
              <a:t>/</a:t>
            </a:r>
            <a:r>
              <a:rPr lang="zh-CN" altLang="en-US" sz="2000" b="1">
                <a:solidFill>
                  <a:srgbClr val="000000"/>
                </a:solidFill>
              </a:rPr>
              <a:t>逻辑运算操作信号</a:t>
            </a:r>
          </a:p>
        </p:txBody>
      </p:sp>
      <p:sp>
        <p:nvSpPr>
          <p:cNvPr id="122921" name="AutoShape 42"/>
          <p:cNvSpPr>
            <a:spLocks noChangeArrowheads="1"/>
          </p:cNvSpPr>
          <p:nvPr/>
        </p:nvSpPr>
        <p:spPr bwMode="auto">
          <a:xfrm>
            <a:off x="6372227" y="4365625"/>
            <a:ext cx="2016125" cy="431800"/>
          </a:xfrm>
          <a:prstGeom prst="wedgeRectCallout">
            <a:avLst>
              <a:gd name="adj1" fmla="val -71653"/>
              <a:gd name="adj2" fmla="val -54046"/>
            </a:avLst>
          </a:prstGeom>
          <a:solidFill>
            <a:srgbClr val="66FFFF"/>
          </a:solidFill>
          <a:ln w="9525">
            <a:solidFill>
              <a:srgbClr val="FF3300"/>
            </a:solidFill>
            <a:miter lim="800000"/>
            <a:headEnd/>
            <a:tailEnd/>
          </a:ln>
          <a:effectLst>
            <a:prstShdw prst="shdw17" dist="17961" dir="13500000">
              <a:srgbClr val="991F00"/>
            </a:prstShdw>
          </a:effectLst>
        </p:spPr>
        <p:txBody>
          <a:bodyPr anchor="ct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algn="ctr" fontAlgn="base">
              <a:spcBef>
                <a:spcPct val="0"/>
              </a:spcBef>
              <a:spcAft>
                <a:spcPct val="0"/>
              </a:spcAft>
              <a:buNone/>
            </a:pPr>
            <a:r>
              <a:rPr lang="zh-CN" altLang="en-US" sz="2000" b="1">
                <a:solidFill>
                  <a:srgbClr val="000000"/>
                </a:solidFill>
              </a:rPr>
              <a:t>转移类操作信号</a:t>
            </a:r>
          </a:p>
        </p:txBody>
      </p:sp>
    </p:spTree>
    <p:extLst>
      <p:ext uri="{BB962C8B-B14F-4D97-AF65-F5344CB8AC3E}">
        <p14:creationId xmlns:p14="http://schemas.microsoft.com/office/powerpoint/2010/main" val="411295432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withEffect">
                                  <p:stCondLst>
                                    <p:cond delay="0"/>
                                  </p:stCondLst>
                                  <p:childTnLst>
                                    <p:set>
                                      <p:cBhvr>
                                        <p:cTn id="6" dur="1" fill="hold">
                                          <p:stCondLst>
                                            <p:cond delay="0"/>
                                          </p:stCondLst>
                                        </p:cTn>
                                        <p:tgtEl>
                                          <p:spTgt spid="122917"/>
                                        </p:tgtEl>
                                        <p:attrNameLst>
                                          <p:attrName>style.visibility</p:attrName>
                                        </p:attrNameLst>
                                      </p:cBhvr>
                                      <p:to>
                                        <p:strVal val="visible"/>
                                      </p:to>
                                    </p:set>
                                    <p:animEffect transition="in" filter="dissolve">
                                      <p:cBhvr>
                                        <p:cTn id="7" dur="500"/>
                                        <p:tgtEl>
                                          <p:spTgt spid="12291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22920"/>
                                        </p:tgtEl>
                                        <p:attrNameLst>
                                          <p:attrName>style.visibility</p:attrName>
                                        </p:attrNameLst>
                                      </p:cBhvr>
                                      <p:to>
                                        <p:strVal val="visible"/>
                                      </p:to>
                                    </p:set>
                                    <p:animEffect transition="in" filter="dissolve">
                                      <p:cBhvr>
                                        <p:cTn id="12" dur="500"/>
                                        <p:tgtEl>
                                          <p:spTgt spid="12292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22919"/>
                                        </p:tgtEl>
                                        <p:attrNameLst>
                                          <p:attrName>style.visibility</p:attrName>
                                        </p:attrNameLst>
                                      </p:cBhvr>
                                      <p:to>
                                        <p:strVal val="visible"/>
                                      </p:to>
                                    </p:set>
                                    <p:animEffect transition="in" filter="dissolve">
                                      <p:cBhvr>
                                        <p:cTn id="17" dur="500"/>
                                        <p:tgtEl>
                                          <p:spTgt spid="122919"/>
                                        </p:tgtEl>
                                      </p:cBhvr>
                                    </p:animEffect>
                                  </p:childTnLst>
                                </p:cTn>
                              </p:par>
                              <p:par>
                                <p:cTn id="18" presetID="9" presetClass="entr" presetSubtype="0" fill="hold" grpId="0" nodeType="withEffect">
                                  <p:stCondLst>
                                    <p:cond delay="0"/>
                                  </p:stCondLst>
                                  <p:childTnLst>
                                    <p:set>
                                      <p:cBhvr>
                                        <p:cTn id="19" dur="1" fill="hold">
                                          <p:stCondLst>
                                            <p:cond delay="0"/>
                                          </p:stCondLst>
                                        </p:cTn>
                                        <p:tgtEl>
                                          <p:spTgt spid="122918"/>
                                        </p:tgtEl>
                                        <p:attrNameLst>
                                          <p:attrName>style.visibility</p:attrName>
                                        </p:attrNameLst>
                                      </p:cBhvr>
                                      <p:to>
                                        <p:strVal val="visible"/>
                                      </p:to>
                                    </p:set>
                                    <p:animEffect transition="in" filter="dissolve">
                                      <p:cBhvr>
                                        <p:cTn id="20" dur="500"/>
                                        <p:tgtEl>
                                          <p:spTgt spid="122918"/>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9" presetClass="entr" presetSubtype="0" fill="hold" grpId="0" nodeType="clickEffect">
                                  <p:stCondLst>
                                    <p:cond delay="0"/>
                                  </p:stCondLst>
                                  <p:childTnLst>
                                    <p:set>
                                      <p:cBhvr>
                                        <p:cTn id="24" dur="1" fill="hold">
                                          <p:stCondLst>
                                            <p:cond delay="0"/>
                                          </p:stCondLst>
                                        </p:cTn>
                                        <p:tgtEl>
                                          <p:spTgt spid="122921"/>
                                        </p:tgtEl>
                                        <p:attrNameLst>
                                          <p:attrName>style.visibility</p:attrName>
                                        </p:attrNameLst>
                                      </p:cBhvr>
                                      <p:to>
                                        <p:strVal val="visible"/>
                                      </p:to>
                                    </p:set>
                                    <p:animEffect transition="in" filter="dissolve">
                                      <p:cBhvr>
                                        <p:cTn id="25" dur="500"/>
                                        <p:tgtEl>
                                          <p:spTgt spid="1229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17" grpId="0" animBg="1" autoUpdateAnimBg="0"/>
      <p:bldP spid="122918" grpId="0" animBg="1" autoUpdateAnimBg="0"/>
      <p:bldP spid="122919" grpId="0" animBg="1" autoUpdateAnimBg="0"/>
      <p:bldP spid="122920" grpId="0" animBg="1" autoUpdateAnimBg="0"/>
      <p:bldP spid="122921" grpId="0" animBg="1"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灯片编号占位符 5"/>
          <p:cNvSpPr txBox="1">
            <a:spLocks noGrp="1" noChangeArrowheads="1"/>
          </p:cNvSpPr>
          <p:nvPr/>
        </p:nvSpPr>
        <p:spPr bwMode="auto">
          <a:xfrm>
            <a:off x="6934200" y="6324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algn="r" fontAlgn="base">
              <a:spcBef>
                <a:spcPct val="50000"/>
              </a:spcBef>
              <a:spcAft>
                <a:spcPct val="0"/>
              </a:spcAft>
              <a:buNone/>
            </a:pPr>
            <a:fld id="{31D931F5-F84B-48CD-BD99-D606E291B274}" type="slidenum">
              <a:rPr lang="zh-CN" altLang="en-US" sz="1400" b="1">
                <a:solidFill>
                  <a:srgbClr val="000000"/>
                </a:solidFill>
              </a:rPr>
              <a:pPr algn="r" fontAlgn="base">
                <a:spcBef>
                  <a:spcPct val="50000"/>
                </a:spcBef>
                <a:spcAft>
                  <a:spcPct val="0"/>
                </a:spcAft>
                <a:buNone/>
              </a:pPr>
              <a:t>33</a:t>
            </a:fld>
            <a:endParaRPr lang="en-US" altLang="zh-CN" sz="1400" b="1">
              <a:solidFill>
                <a:srgbClr val="000000"/>
              </a:solidFill>
            </a:endParaRPr>
          </a:p>
        </p:txBody>
      </p:sp>
      <p:sp>
        <p:nvSpPr>
          <p:cNvPr id="123907" name="Text Box 6"/>
          <p:cNvSpPr txBox="1">
            <a:spLocks noChangeArrowheads="1"/>
          </p:cNvSpPr>
          <p:nvPr/>
        </p:nvSpPr>
        <p:spPr bwMode="auto">
          <a:xfrm>
            <a:off x="1701802" y="5316538"/>
            <a:ext cx="2130425" cy="417512"/>
          </a:xfrm>
          <a:prstGeom prst="rect">
            <a:avLst/>
          </a:prstGeom>
          <a:gradFill rotWithShape="0">
            <a:gsLst>
              <a:gs pos="0">
                <a:srgbClr val="FC9FCB"/>
              </a:gs>
              <a:gs pos="13000">
                <a:srgbClr val="F8B049"/>
              </a:gs>
              <a:gs pos="21001">
                <a:srgbClr val="F8B049"/>
              </a:gs>
              <a:gs pos="63000">
                <a:srgbClr val="FEE7F2"/>
              </a:gs>
              <a:gs pos="67000">
                <a:srgbClr val="F952A0"/>
              </a:gs>
              <a:gs pos="69000">
                <a:srgbClr val="C50849"/>
              </a:gs>
              <a:gs pos="82001">
                <a:srgbClr val="B43E85"/>
              </a:gs>
              <a:gs pos="100000">
                <a:srgbClr val="F8B049"/>
              </a:gs>
            </a:gsLst>
            <a:lin ang="5400000" scaled="1"/>
          </a:gradFill>
          <a:ln w="12700">
            <a:solidFill>
              <a:srgbClr val="000000"/>
            </a:solidFill>
            <a:miter lim="800000"/>
            <a:headEnd/>
            <a:tailEnd/>
          </a:ln>
        </p:spPr>
        <p:txBody>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algn="ctr" eaLnBrk="0" fontAlgn="base" hangingPunct="0">
              <a:spcBef>
                <a:spcPct val="0"/>
              </a:spcBef>
              <a:spcAft>
                <a:spcPct val="0"/>
              </a:spcAft>
              <a:buNone/>
            </a:pPr>
            <a:r>
              <a:rPr lang="zh-CN" altLang="en-US" sz="2000" b="1">
                <a:solidFill>
                  <a:srgbClr val="000000"/>
                </a:solidFill>
              </a:rPr>
              <a:t>程序计数器</a:t>
            </a:r>
            <a:r>
              <a:rPr lang="en-US" altLang="zh-CN" sz="2000" b="1">
                <a:solidFill>
                  <a:srgbClr val="000000"/>
                </a:solidFill>
              </a:rPr>
              <a:t>PC</a:t>
            </a:r>
          </a:p>
        </p:txBody>
      </p:sp>
      <p:sp>
        <p:nvSpPr>
          <p:cNvPr id="123908" name="Text Box 7"/>
          <p:cNvSpPr txBox="1">
            <a:spLocks noChangeArrowheads="1"/>
          </p:cNvSpPr>
          <p:nvPr/>
        </p:nvSpPr>
        <p:spPr bwMode="auto">
          <a:xfrm>
            <a:off x="2554290" y="4341815"/>
            <a:ext cx="1277937" cy="695325"/>
          </a:xfrm>
          <a:prstGeom prst="rect">
            <a:avLst/>
          </a:prstGeom>
          <a:gradFill rotWithShape="0">
            <a:gsLst>
              <a:gs pos="0">
                <a:srgbClr val="FC9FCB"/>
              </a:gs>
              <a:gs pos="13000">
                <a:srgbClr val="F8B049"/>
              </a:gs>
              <a:gs pos="21001">
                <a:srgbClr val="F8B049"/>
              </a:gs>
              <a:gs pos="63000">
                <a:srgbClr val="FEE7F2"/>
              </a:gs>
              <a:gs pos="67000">
                <a:srgbClr val="F952A0"/>
              </a:gs>
              <a:gs pos="69000">
                <a:srgbClr val="C50849"/>
              </a:gs>
              <a:gs pos="82001">
                <a:srgbClr val="B43E85"/>
              </a:gs>
              <a:gs pos="100000">
                <a:srgbClr val="F8B049"/>
              </a:gs>
            </a:gsLst>
            <a:lin ang="5400000" scaled="1"/>
          </a:gradFill>
          <a:ln w="9525">
            <a:solidFill>
              <a:srgbClr val="000000"/>
            </a:solidFill>
            <a:miter lim="800000"/>
            <a:headEnd/>
            <a:tailEnd/>
          </a:ln>
        </p:spPr>
        <p:txBody>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algn="ctr" eaLnBrk="0" fontAlgn="base" hangingPunct="0">
              <a:spcBef>
                <a:spcPct val="0"/>
              </a:spcBef>
              <a:spcAft>
                <a:spcPct val="0"/>
              </a:spcAft>
              <a:buNone/>
            </a:pPr>
            <a:r>
              <a:rPr lang="zh-CN" altLang="en-US" sz="2000" b="1">
                <a:solidFill>
                  <a:srgbClr val="000000"/>
                </a:solidFill>
              </a:rPr>
              <a:t>地址形成逻辑</a:t>
            </a:r>
          </a:p>
        </p:txBody>
      </p:sp>
      <p:sp>
        <p:nvSpPr>
          <p:cNvPr id="123909" name="Text Box 8"/>
          <p:cNvSpPr txBox="1">
            <a:spLocks noChangeArrowheads="1"/>
          </p:cNvSpPr>
          <p:nvPr/>
        </p:nvSpPr>
        <p:spPr bwMode="auto">
          <a:xfrm>
            <a:off x="1914525" y="3506788"/>
            <a:ext cx="2343150" cy="417512"/>
          </a:xfrm>
          <a:prstGeom prst="rect">
            <a:avLst/>
          </a:prstGeom>
          <a:gradFill rotWithShape="0">
            <a:gsLst>
              <a:gs pos="0">
                <a:srgbClr val="FC9FCB"/>
              </a:gs>
              <a:gs pos="13000">
                <a:srgbClr val="F8B049"/>
              </a:gs>
              <a:gs pos="21001">
                <a:srgbClr val="F8B049"/>
              </a:gs>
              <a:gs pos="63000">
                <a:srgbClr val="FEE7F2"/>
              </a:gs>
              <a:gs pos="67000">
                <a:srgbClr val="F952A0"/>
              </a:gs>
              <a:gs pos="69000">
                <a:srgbClr val="C50849"/>
              </a:gs>
              <a:gs pos="82001">
                <a:srgbClr val="B43E85"/>
              </a:gs>
              <a:gs pos="100000">
                <a:srgbClr val="F8B049"/>
              </a:gs>
            </a:gsLst>
            <a:lin ang="5400000" scaled="1"/>
          </a:gradFill>
          <a:ln w="9525">
            <a:solidFill>
              <a:srgbClr val="000000"/>
            </a:solidFill>
            <a:miter lim="800000"/>
            <a:headEnd/>
            <a:tailEnd/>
          </a:ln>
        </p:spPr>
        <p:txBody>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algn="ctr" eaLnBrk="0" fontAlgn="base" hangingPunct="0">
              <a:spcBef>
                <a:spcPct val="0"/>
              </a:spcBef>
              <a:spcAft>
                <a:spcPct val="0"/>
              </a:spcAft>
              <a:buNone/>
            </a:pPr>
            <a:r>
              <a:rPr lang="zh-CN" altLang="en-US" sz="2000" b="1">
                <a:solidFill>
                  <a:srgbClr val="000000"/>
                </a:solidFill>
              </a:rPr>
              <a:t>指令寄存器</a:t>
            </a:r>
          </a:p>
        </p:txBody>
      </p:sp>
      <p:grpSp>
        <p:nvGrpSpPr>
          <p:cNvPr id="123910" name="Group 76"/>
          <p:cNvGrpSpPr>
            <a:grpSpLocks/>
          </p:cNvGrpSpPr>
          <p:nvPr/>
        </p:nvGrpSpPr>
        <p:grpSpPr bwMode="auto">
          <a:xfrm>
            <a:off x="3192465" y="5037138"/>
            <a:ext cx="1704975" cy="419100"/>
            <a:chOff x="0" y="0"/>
            <a:chExt cx="1074" cy="264"/>
          </a:xfrm>
        </p:grpSpPr>
        <p:sp>
          <p:nvSpPr>
            <p:cNvPr id="44121" name="AutoShape 10"/>
            <p:cNvSpPr>
              <a:spLocks noChangeArrowheads="1"/>
            </p:cNvSpPr>
            <p:nvPr/>
          </p:nvSpPr>
          <p:spPr bwMode="auto">
            <a:xfrm>
              <a:off x="0" y="0"/>
              <a:ext cx="134" cy="176"/>
            </a:xfrm>
            <a:prstGeom prst="upArrow">
              <a:avLst>
                <a:gd name="adj1" fmla="val 50000"/>
                <a:gd name="adj2" fmla="val 32836"/>
              </a:avLst>
            </a:prstGeom>
            <a:gradFill rotWithShape="0">
              <a:gsLst>
                <a:gs pos="0">
                  <a:srgbClr val="000082"/>
                </a:gs>
                <a:gs pos="30000">
                  <a:srgbClr val="66008F"/>
                </a:gs>
                <a:gs pos="64999">
                  <a:srgbClr val="BA0066"/>
                </a:gs>
                <a:gs pos="89999">
                  <a:srgbClr val="FF0000"/>
                </a:gs>
                <a:gs pos="100000">
                  <a:srgbClr val="FF8200"/>
                </a:gs>
              </a:gsLst>
              <a:lin ang="5400000" scaled="1"/>
            </a:gradFill>
            <a:ln w="9525">
              <a:solidFill>
                <a:srgbClr val="000000"/>
              </a:solidFill>
              <a:miter lim="800000"/>
              <a:headEnd/>
              <a:tailEnd/>
            </a:ln>
          </p:spPr>
          <p:txBody>
            <a:bodyPr vert="eaVert"/>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buNone/>
              </a:pPr>
              <a:endParaRPr lang="zh-CN" altLang="zh-CN" sz="1800" b="1">
                <a:solidFill>
                  <a:srgbClr val="000000"/>
                </a:solidFill>
              </a:endParaRPr>
            </a:p>
          </p:txBody>
        </p:sp>
        <p:sp>
          <p:nvSpPr>
            <p:cNvPr id="44122" name="Text Box 15"/>
            <p:cNvSpPr txBox="1">
              <a:spLocks noChangeArrowheads="1"/>
            </p:cNvSpPr>
            <p:nvPr/>
          </p:nvSpPr>
          <p:spPr bwMode="auto">
            <a:xfrm>
              <a:off x="269" y="0"/>
              <a:ext cx="805"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algn="just" eaLnBrk="0" fontAlgn="base" hangingPunct="0">
                <a:spcBef>
                  <a:spcPct val="0"/>
                </a:spcBef>
                <a:spcAft>
                  <a:spcPct val="0"/>
                </a:spcAft>
                <a:buNone/>
              </a:pPr>
              <a:r>
                <a:rPr lang="zh-CN" altLang="en-US" sz="2000" b="1">
                  <a:solidFill>
                    <a:srgbClr val="000000"/>
                  </a:solidFill>
                </a:rPr>
                <a:t>指令地址</a:t>
              </a:r>
            </a:p>
          </p:txBody>
        </p:sp>
      </p:grpSp>
      <p:grpSp>
        <p:nvGrpSpPr>
          <p:cNvPr id="123913" name="Group 80"/>
          <p:cNvGrpSpPr>
            <a:grpSpLocks/>
          </p:cNvGrpSpPr>
          <p:nvPr/>
        </p:nvGrpSpPr>
        <p:grpSpPr bwMode="auto">
          <a:xfrm>
            <a:off x="3192465" y="3924302"/>
            <a:ext cx="1704975" cy="417513"/>
            <a:chOff x="0" y="0"/>
            <a:chExt cx="1074" cy="263"/>
          </a:xfrm>
        </p:grpSpPr>
        <p:sp>
          <p:nvSpPr>
            <p:cNvPr id="44119" name="AutoShape 11"/>
            <p:cNvSpPr>
              <a:spLocks noChangeArrowheads="1"/>
            </p:cNvSpPr>
            <p:nvPr/>
          </p:nvSpPr>
          <p:spPr bwMode="auto">
            <a:xfrm>
              <a:off x="0" y="0"/>
              <a:ext cx="134" cy="263"/>
            </a:xfrm>
            <a:prstGeom prst="downArrow">
              <a:avLst>
                <a:gd name="adj1" fmla="val 50000"/>
                <a:gd name="adj2" fmla="val 49067"/>
              </a:avLst>
            </a:prstGeom>
            <a:gradFill rotWithShape="0">
              <a:gsLst>
                <a:gs pos="0">
                  <a:srgbClr val="000082"/>
                </a:gs>
                <a:gs pos="30000">
                  <a:srgbClr val="66008F"/>
                </a:gs>
                <a:gs pos="64999">
                  <a:srgbClr val="BA0066"/>
                </a:gs>
                <a:gs pos="89999">
                  <a:srgbClr val="FF0000"/>
                </a:gs>
                <a:gs pos="100000">
                  <a:srgbClr val="FF8200"/>
                </a:gs>
              </a:gsLst>
              <a:lin ang="5400000" scaled="1"/>
            </a:gradFill>
            <a:ln w="9525">
              <a:solidFill>
                <a:srgbClr val="000000"/>
              </a:solidFill>
              <a:miter lim="800000"/>
              <a:headEnd/>
              <a:tailEnd/>
            </a:ln>
          </p:spPr>
          <p:txBody>
            <a:bodyPr vert="eaVert"/>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buNone/>
              </a:pPr>
              <a:endParaRPr lang="zh-CN" altLang="zh-CN" sz="1800" b="1">
                <a:solidFill>
                  <a:srgbClr val="000000"/>
                </a:solidFill>
              </a:endParaRPr>
            </a:p>
          </p:txBody>
        </p:sp>
        <p:sp>
          <p:nvSpPr>
            <p:cNvPr id="44120" name="Text Box 16"/>
            <p:cNvSpPr txBox="1">
              <a:spLocks noChangeArrowheads="1"/>
            </p:cNvSpPr>
            <p:nvPr/>
          </p:nvSpPr>
          <p:spPr bwMode="auto">
            <a:xfrm>
              <a:off x="135" y="0"/>
              <a:ext cx="939" cy="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algn="just" eaLnBrk="0" fontAlgn="base" hangingPunct="0">
                <a:spcBef>
                  <a:spcPct val="0"/>
                </a:spcBef>
                <a:spcAft>
                  <a:spcPct val="0"/>
                </a:spcAft>
                <a:buNone/>
              </a:pPr>
              <a:r>
                <a:rPr lang="zh-CN" altLang="en-US" sz="2000" b="1">
                  <a:solidFill>
                    <a:srgbClr val="000000"/>
                  </a:solidFill>
                </a:rPr>
                <a:t>操作数地址</a:t>
              </a:r>
            </a:p>
          </p:txBody>
        </p:sp>
      </p:grpSp>
      <p:grpSp>
        <p:nvGrpSpPr>
          <p:cNvPr id="123916" name="Group 84"/>
          <p:cNvGrpSpPr>
            <a:grpSpLocks/>
          </p:cNvGrpSpPr>
          <p:nvPr/>
        </p:nvGrpSpPr>
        <p:grpSpPr bwMode="auto">
          <a:xfrm>
            <a:off x="2128840" y="1695452"/>
            <a:ext cx="4899025" cy="3063875"/>
            <a:chOff x="0" y="0"/>
            <a:chExt cx="3086" cy="1930"/>
          </a:xfrm>
        </p:grpSpPr>
        <p:sp>
          <p:nvSpPr>
            <p:cNvPr id="44113" name="Line 17"/>
            <p:cNvSpPr>
              <a:spLocks noChangeShapeType="1"/>
            </p:cNvSpPr>
            <p:nvPr/>
          </p:nvSpPr>
          <p:spPr bwMode="auto">
            <a:xfrm flipV="1">
              <a:off x="1074" y="439"/>
              <a:ext cx="0" cy="263"/>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b="1">
                <a:solidFill>
                  <a:srgbClr val="000000"/>
                </a:solidFill>
                <a:latin typeface="Times New Roman" panose="02020603050405020304" pitchFamily="18" charset="0"/>
                <a:ea typeface="宋体" panose="02010600030101010101" pitchFamily="2" charset="-122"/>
              </a:endParaRPr>
            </a:p>
          </p:txBody>
        </p:sp>
        <p:sp>
          <p:nvSpPr>
            <p:cNvPr id="44114" name="Text Box 18"/>
            <p:cNvSpPr txBox="1">
              <a:spLocks noChangeArrowheads="1"/>
            </p:cNvSpPr>
            <p:nvPr/>
          </p:nvSpPr>
          <p:spPr bwMode="auto">
            <a:xfrm>
              <a:off x="403" y="528"/>
              <a:ext cx="536"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algn="just" eaLnBrk="0" fontAlgn="base" hangingPunct="0">
                <a:spcBef>
                  <a:spcPct val="0"/>
                </a:spcBef>
                <a:spcAft>
                  <a:spcPct val="0"/>
                </a:spcAft>
                <a:buNone/>
              </a:pPr>
              <a:r>
                <a:rPr lang="en-US" altLang="zh-CN" sz="2000" b="1">
                  <a:solidFill>
                    <a:srgbClr val="000000"/>
                  </a:solidFill>
                </a:rPr>
                <a:t>···</a:t>
              </a:r>
            </a:p>
          </p:txBody>
        </p:sp>
        <p:sp>
          <p:nvSpPr>
            <p:cNvPr id="44115" name="Text Box 19"/>
            <p:cNvSpPr txBox="1">
              <a:spLocks noChangeArrowheads="1"/>
            </p:cNvSpPr>
            <p:nvPr/>
          </p:nvSpPr>
          <p:spPr bwMode="auto">
            <a:xfrm>
              <a:off x="2147" y="0"/>
              <a:ext cx="939" cy="1930"/>
            </a:xfrm>
            <a:prstGeom prst="rect">
              <a:avLst/>
            </a:prstGeom>
            <a:gradFill rotWithShape="0">
              <a:gsLst>
                <a:gs pos="0">
                  <a:srgbClr val="000082"/>
                </a:gs>
                <a:gs pos="13000">
                  <a:srgbClr val="0047FF"/>
                </a:gs>
                <a:gs pos="28000">
                  <a:srgbClr val="000082"/>
                </a:gs>
                <a:gs pos="42999">
                  <a:srgbClr val="0047FF"/>
                </a:gs>
                <a:gs pos="58000">
                  <a:srgbClr val="000082"/>
                </a:gs>
                <a:gs pos="72000">
                  <a:srgbClr val="0047FF"/>
                </a:gs>
                <a:gs pos="87000">
                  <a:srgbClr val="000082"/>
                </a:gs>
                <a:gs pos="100000">
                  <a:srgbClr val="0047FF"/>
                </a:gs>
              </a:gsLst>
              <a:lin ang="18900000" scaled="1"/>
            </a:gradFill>
            <a:ln w="9525">
              <a:solidFill>
                <a:srgbClr val="000000"/>
              </a:solidFill>
              <a:miter lim="800000"/>
              <a:headEnd/>
              <a:tailEnd/>
            </a:ln>
          </p:spPr>
          <p:txBody>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algn="just" eaLnBrk="0" fontAlgn="base" hangingPunct="0">
                <a:spcBef>
                  <a:spcPct val="0"/>
                </a:spcBef>
                <a:spcAft>
                  <a:spcPct val="0"/>
                </a:spcAft>
                <a:buNone/>
              </a:pPr>
              <a:endParaRPr lang="en-US" altLang="zh-CN" sz="2000" b="1">
                <a:solidFill>
                  <a:srgbClr val="FFFFFF"/>
                </a:solidFill>
              </a:endParaRPr>
            </a:p>
            <a:p>
              <a:pPr algn="just" eaLnBrk="0" fontAlgn="base" hangingPunct="0">
                <a:spcBef>
                  <a:spcPct val="0"/>
                </a:spcBef>
                <a:spcAft>
                  <a:spcPct val="0"/>
                </a:spcAft>
                <a:buNone/>
              </a:pPr>
              <a:endParaRPr lang="en-US" altLang="zh-CN" sz="2000" b="1">
                <a:solidFill>
                  <a:srgbClr val="FFFFFF"/>
                </a:solidFill>
              </a:endParaRPr>
            </a:p>
            <a:p>
              <a:pPr algn="just" eaLnBrk="0" fontAlgn="base" hangingPunct="0">
                <a:spcBef>
                  <a:spcPct val="0"/>
                </a:spcBef>
                <a:spcAft>
                  <a:spcPct val="0"/>
                </a:spcAft>
                <a:buNone/>
              </a:pPr>
              <a:endParaRPr lang="en-US" altLang="zh-CN" sz="2000" b="1">
                <a:solidFill>
                  <a:srgbClr val="FFFFFF"/>
                </a:solidFill>
              </a:endParaRPr>
            </a:p>
            <a:p>
              <a:pPr algn="just" eaLnBrk="0" fontAlgn="base" hangingPunct="0">
                <a:spcBef>
                  <a:spcPct val="0"/>
                </a:spcBef>
                <a:spcAft>
                  <a:spcPct val="0"/>
                </a:spcAft>
                <a:buNone/>
              </a:pPr>
              <a:endParaRPr lang="en-US" altLang="zh-CN" sz="2000" b="1">
                <a:solidFill>
                  <a:srgbClr val="FFFFFF"/>
                </a:solidFill>
              </a:endParaRPr>
            </a:p>
            <a:p>
              <a:pPr algn="ctr" eaLnBrk="0" fontAlgn="base" hangingPunct="0">
                <a:spcBef>
                  <a:spcPct val="0"/>
                </a:spcBef>
                <a:spcAft>
                  <a:spcPct val="0"/>
                </a:spcAft>
                <a:buNone/>
              </a:pPr>
              <a:r>
                <a:rPr lang="zh-CN" altLang="en-US" sz="2000" b="1">
                  <a:solidFill>
                    <a:srgbClr val="FFFFFF"/>
                  </a:solidFill>
                </a:rPr>
                <a:t>微操作</a:t>
              </a:r>
            </a:p>
            <a:p>
              <a:pPr algn="ctr" eaLnBrk="0" fontAlgn="base" hangingPunct="0">
                <a:spcBef>
                  <a:spcPct val="0"/>
                </a:spcBef>
                <a:spcAft>
                  <a:spcPct val="0"/>
                </a:spcAft>
                <a:buNone/>
              </a:pPr>
              <a:r>
                <a:rPr lang="zh-CN" altLang="en-US" sz="2000" b="1">
                  <a:solidFill>
                    <a:srgbClr val="FFFFFF"/>
                  </a:solidFill>
                </a:rPr>
                <a:t>控制部件</a:t>
              </a:r>
            </a:p>
          </p:txBody>
        </p:sp>
        <p:sp>
          <p:nvSpPr>
            <p:cNvPr id="44116" name="Line 20"/>
            <p:cNvSpPr>
              <a:spLocks noChangeShapeType="1"/>
            </p:cNvSpPr>
            <p:nvPr/>
          </p:nvSpPr>
          <p:spPr bwMode="auto">
            <a:xfrm flipV="1">
              <a:off x="0" y="88"/>
              <a:ext cx="0" cy="614"/>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b="1">
                <a:solidFill>
                  <a:srgbClr val="000000"/>
                </a:solidFill>
                <a:latin typeface="Times New Roman" panose="02020603050405020304" pitchFamily="18" charset="0"/>
                <a:ea typeface="宋体" panose="02010600030101010101" pitchFamily="2" charset="-122"/>
              </a:endParaRPr>
            </a:p>
          </p:txBody>
        </p:sp>
        <p:sp>
          <p:nvSpPr>
            <p:cNvPr id="44117" name="Line 21"/>
            <p:cNvSpPr>
              <a:spLocks noChangeShapeType="1"/>
            </p:cNvSpPr>
            <p:nvPr/>
          </p:nvSpPr>
          <p:spPr bwMode="auto">
            <a:xfrm>
              <a:off x="1074" y="439"/>
              <a:ext cx="1073" cy="1"/>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b="1">
                <a:solidFill>
                  <a:srgbClr val="000000"/>
                </a:solidFill>
                <a:latin typeface="Times New Roman" panose="02020603050405020304" pitchFamily="18" charset="0"/>
                <a:ea typeface="宋体" panose="02010600030101010101" pitchFamily="2" charset="-122"/>
              </a:endParaRPr>
            </a:p>
          </p:txBody>
        </p:sp>
        <p:sp>
          <p:nvSpPr>
            <p:cNvPr id="44118" name="Line 22"/>
            <p:cNvSpPr>
              <a:spLocks noChangeShapeType="1"/>
            </p:cNvSpPr>
            <p:nvPr/>
          </p:nvSpPr>
          <p:spPr bwMode="auto">
            <a:xfrm>
              <a:off x="0" y="105"/>
              <a:ext cx="2147" cy="1"/>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b="1">
                <a:solidFill>
                  <a:srgbClr val="000000"/>
                </a:solidFill>
                <a:latin typeface="Times New Roman" panose="02020603050405020304" pitchFamily="18" charset="0"/>
                <a:ea typeface="宋体" panose="02010600030101010101" pitchFamily="2" charset="-122"/>
              </a:endParaRPr>
            </a:p>
          </p:txBody>
        </p:sp>
      </p:grpSp>
      <p:sp>
        <p:nvSpPr>
          <p:cNvPr id="44041" name="Rectangle 48"/>
          <p:cNvSpPr>
            <a:spLocks noChangeArrowheads="1"/>
          </p:cNvSpPr>
          <p:nvPr/>
        </p:nvSpPr>
        <p:spPr bwMode="auto">
          <a:xfrm>
            <a:off x="187325" y="1268415"/>
            <a:ext cx="2336800"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b"/>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algn="ctr" fontAlgn="base">
              <a:spcBef>
                <a:spcPct val="0"/>
              </a:spcBef>
              <a:spcAft>
                <a:spcPct val="0"/>
              </a:spcAft>
              <a:buNone/>
            </a:pPr>
            <a:r>
              <a:rPr lang="zh-CN" altLang="en-US" b="1">
                <a:solidFill>
                  <a:srgbClr val="000000"/>
                </a:solidFill>
              </a:rPr>
              <a:t>控制器结构图</a:t>
            </a:r>
          </a:p>
        </p:txBody>
      </p:sp>
      <p:grpSp>
        <p:nvGrpSpPr>
          <p:cNvPr id="123924" name="Group 77"/>
          <p:cNvGrpSpPr>
            <a:grpSpLocks/>
          </p:cNvGrpSpPr>
          <p:nvPr/>
        </p:nvGrpSpPr>
        <p:grpSpPr bwMode="auto">
          <a:xfrm>
            <a:off x="1357315" y="4292602"/>
            <a:ext cx="1277937" cy="606425"/>
            <a:chOff x="0" y="0"/>
            <a:chExt cx="805" cy="382"/>
          </a:xfrm>
        </p:grpSpPr>
        <p:sp>
          <p:nvSpPr>
            <p:cNvPr id="44111" name="Text Box 5"/>
            <p:cNvSpPr txBox="1">
              <a:spLocks noChangeArrowheads="1"/>
            </p:cNvSpPr>
            <p:nvPr/>
          </p:nvSpPr>
          <p:spPr bwMode="auto">
            <a:xfrm>
              <a:off x="0" y="0"/>
              <a:ext cx="805" cy="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algn="just" eaLnBrk="0" fontAlgn="base" hangingPunct="0">
                <a:spcBef>
                  <a:spcPct val="0"/>
                </a:spcBef>
                <a:spcAft>
                  <a:spcPct val="0"/>
                </a:spcAft>
                <a:buNone/>
              </a:pPr>
              <a:r>
                <a:rPr lang="zh-CN" altLang="en-US" sz="2000" b="1">
                  <a:solidFill>
                    <a:srgbClr val="000000"/>
                  </a:solidFill>
                </a:rPr>
                <a:t>内存地址</a:t>
              </a:r>
            </a:p>
          </p:txBody>
        </p:sp>
        <p:sp>
          <p:nvSpPr>
            <p:cNvPr id="44112" name="AutoShape 12"/>
            <p:cNvSpPr>
              <a:spLocks noChangeArrowheads="1"/>
            </p:cNvSpPr>
            <p:nvPr/>
          </p:nvSpPr>
          <p:spPr bwMode="auto">
            <a:xfrm>
              <a:off x="485" y="206"/>
              <a:ext cx="269" cy="176"/>
            </a:xfrm>
            <a:prstGeom prst="leftArrow">
              <a:avLst>
                <a:gd name="adj1" fmla="val 50000"/>
                <a:gd name="adj2" fmla="val 38210"/>
              </a:avLst>
            </a:prstGeom>
            <a:gradFill rotWithShape="0">
              <a:gsLst>
                <a:gs pos="0">
                  <a:srgbClr val="000082"/>
                </a:gs>
                <a:gs pos="30000">
                  <a:srgbClr val="66008F"/>
                </a:gs>
                <a:gs pos="64999">
                  <a:srgbClr val="BA0066"/>
                </a:gs>
                <a:gs pos="89999">
                  <a:srgbClr val="FF0000"/>
                </a:gs>
                <a:gs pos="100000">
                  <a:srgbClr val="FF8200"/>
                </a:gs>
              </a:gsLst>
              <a:lin ang="5400000" scaled="1"/>
            </a:gradFill>
            <a:ln w="9525">
              <a:solidFill>
                <a:srgbClr val="000000"/>
              </a:solidFill>
              <a:miter lim="800000"/>
              <a:headEnd/>
              <a:tailEnd/>
            </a:ln>
          </p:spPr>
          <p:txBody>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buNone/>
              </a:pPr>
              <a:endParaRPr lang="zh-CN" altLang="zh-CN" sz="1800" b="1">
                <a:solidFill>
                  <a:srgbClr val="000000"/>
                </a:solidFill>
              </a:endParaRPr>
            </a:p>
          </p:txBody>
        </p:sp>
      </p:grpSp>
      <p:grpSp>
        <p:nvGrpSpPr>
          <p:cNvPr id="123927" name="Group 50"/>
          <p:cNvGrpSpPr>
            <a:grpSpLocks/>
          </p:cNvGrpSpPr>
          <p:nvPr/>
        </p:nvGrpSpPr>
        <p:grpSpPr bwMode="auto">
          <a:xfrm>
            <a:off x="34927" y="3022602"/>
            <a:ext cx="1304925" cy="2062163"/>
            <a:chOff x="0" y="0"/>
            <a:chExt cx="575" cy="920"/>
          </a:xfrm>
        </p:grpSpPr>
        <p:sp>
          <p:nvSpPr>
            <p:cNvPr id="44087" name="Rectangle 51"/>
            <p:cNvSpPr>
              <a:spLocks noChangeArrowheads="1"/>
            </p:cNvSpPr>
            <p:nvPr/>
          </p:nvSpPr>
          <p:spPr bwMode="auto">
            <a:xfrm>
              <a:off x="0" y="0"/>
              <a:ext cx="575" cy="108"/>
            </a:xfrm>
            <a:prstGeom prst="rect">
              <a:avLst/>
            </a:prstGeom>
            <a:solidFill>
              <a:srgbClr val="E6E6E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buNone/>
              </a:pPr>
              <a:endParaRPr lang="zh-CN" altLang="zh-CN" sz="1800" b="1">
                <a:solidFill>
                  <a:srgbClr val="000000"/>
                </a:solidFill>
              </a:endParaRPr>
            </a:p>
          </p:txBody>
        </p:sp>
        <p:sp>
          <p:nvSpPr>
            <p:cNvPr id="44088" name="Rectangle 52"/>
            <p:cNvSpPr>
              <a:spLocks noChangeArrowheads="1"/>
            </p:cNvSpPr>
            <p:nvPr/>
          </p:nvSpPr>
          <p:spPr bwMode="auto">
            <a:xfrm>
              <a:off x="0" y="0"/>
              <a:ext cx="575" cy="108"/>
            </a:xfrm>
            <a:prstGeom prst="rect">
              <a:avLst/>
            </a:prstGeom>
            <a:gradFill rotWithShape="1">
              <a:gsLst>
                <a:gs pos="0">
                  <a:srgbClr val="9966FF"/>
                </a:gs>
                <a:gs pos="100000">
                  <a:schemeClr val="bg1"/>
                </a:gs>
              </a:gsLst>
              <a:lin ang="5400000" scaled="1"/>
            </a:gradFill>
            <a:ln w="15875">
              <a:solidFill>
                <a:srgbClr val="000000"/>
              </a:solidFill>
              <a:miter lim="800000"/>
              <a:headEnd/>
              <a:tailEnd/>
            </a:ln>
          </p:spPr>
          <p:txBody>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buNone/>
              </a:pPr>
              <a:endParaRPr lang="zh-CN" altLang="zh-CN" sz="1800" b="1">
                <a:solidFill>
                  <a:srgbClr val="000000"/>
                </a:solidFill>
              </a:endParaRPr>
            </a:p>
          </p:txBody>
        </p:sp>
        <p:sp>
          <p:nvSpPr>
            <p:cNvPr id="44089" name="Rectangle 53"/>
            <p:cNvSpPr>
              <a:spLocks noChangeArrowheads="1"/>
            </p:cNvSpPr>
            <p:nvPr/>
          </p:nvSpPr>
          <p:spPr bwMode="auto">
            <a:xfrm>
              <a:off x="144" y="8"/>
              <a:ext cx="406" cy="1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buNone/>
              </a:pPr>
              <a:r>
                <a:rPr lang="en-US" altLang="zh-CN" sz="1600" b="1">
                  <a:solidFill>
                    <a:srgbClr val="000000"/>
                  </a:solidFill>
                </a:rPr>
                <a:t>00011101</a:t>
              </a:r>
            </a:p>
          </p:txBody>
        </p:sp>
        <p:sp>
          <p:nvSpPr>
            <p:cNvPr id="44090" name="Rectangle 54"/>
            <p:cNvSpPr>
              <a:spLocks noChangeArrowheads="1"/>
            </p:cNvSpPr>
            <p:nvPr/>
          </p:nvSpPr>
          <p:spPr bwMode="auto">
            <a:xfrm>
              <a:off x="0" y="108"/>
              <a:ext cx="575" cy="108"/>
            </a:xfrm>
            <a:prstGeom prst="rect">
              <a:avLst/>
            </a:prstGeom>
            <a:solidFill>
              <a:srgbClr val="E6E6E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buNone/>
              </a:pPr>
              <a:endParaRPr lang="zh-CN" altLang="zh-CN" sz="1800" b="1">
                <a:solidFill>
                  <a:srgbClr val="000000"/>
                </a:solidFill>
              </a:endParaRPr>
            </a:p>
          </p:txBody>
        </p:sp>
        <p:sp>
          <p:nvSpPr>
            <p:cNvPr id="44091" name="Rectangle 55"/>
            <p:cNvSpPr>
              <a:spLocks noChangeArrowheads="1"/>
            </p:cNvSpPr>
            <p:nvPr/>
          </p:nvSpPr>
          <p:spPr bwMode="auto">
            <a:xfrm>
              <a:off x="0" y="108"/>
              <a:ext cx="575" cy="108"/>
            </a:xfrm>
            <a:prstGeom prst="rect">
              <a:avLst/>
            </a:prstGeom>
            <a:gradFill rotWithShape="1">
              <a:gsLst>
                <a:gs pos="0">
                  <a:srgbClr val="9966FF"/>
                </a:gs>
                <a:gs pos="100000">
                  <a:schemeClr val="bg1"/>
                </a:gs>
              </a:gsLst>
              <a:lin ang="5400000" scaled="1"/>
            </a:gradFill>
            <a:ln w="15875">
              <a:solidFill>
                <a:srgbClr val="000000"/>
              </a:solidFill>
              <a:miter lim="800000"/>
              <a:headEnd/>
              <a:tailEnd/>
            </a:ln>
          </p:spPr>
          <p:txBody>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buNone/>
              </a:pPr>
              <a:endParaRPr lang="zh-CN" altLang="zh-CN" sz="1800" b="1">
                <a:solidFill>
                  <a:srgbClr val="000000"/>
                </a:solidFill>
              </a:endParaRPr>
            </a:p>
          </p:txBody>
        </p:sp>
        <p:sp>
          <p:nvSpPr>
            <p:cNvPr id="44092" name="Rectangle 56"/>
            <p:cNvSpPr>
              <a:spLocks noChangeArrowheads="1"/>
            </p:cNvSpPr>
            <p:nvPr/>
          </p:nvSpPr>
          <p:spPr bwMode="auto">
            <a:xfrm>
              <a:off x="144" y="122"/>
              <a:ext cx="398" cy="1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buNone/>
              </a:pPr>
              <a:r>
                <a:rPr lang="en-US" altLang="zh-CN" sz="1600" b="1">
                  <a:solidFill>
                    <a:srgbClr val="000000"/>
                  </a:solidFill>
                  <a:latin typeface="ËÎÌå" charset="0"/>
                </a:rPr>
                <a:t>11010010</a:t>
              </a:r>
              <a:endParaRPr lang="en-US" altLang="zh-CN" sz="1600" b="1">
                <a:solidFill>
                  <a:srgbClr val="000000"/>
                </a:solidFill>
              </a:endParaRPr>
            </a:p>
          </p:txBody>
        </p:sp>
        <p:sp>
          <p:nvSpPr>
            <p:cNvPr id="44093" name="Rectangle 57"/>
            <p:cNvSpPr>
              <a:spLocks noChangeArrowheads="1"/>
            </p:cNvSpPr>
            <p:nvPr/>
          </p:nvSpPr>
          <p:spPr bwMode="auto">
            <a:xfrm>
              <a:off x="0" y="216"/>
              <a:ext cx="575" cy="108"/>
            </a:xfrm>
            <a:prstGeom prst="rect">
              <a:avLst/>
            </a:prstGeom>
            <a:gradFill rotWithShape="1">
              <a:gsLst>
                <a:gs pos="0">
                  <a:srgbClr val="9966FF"/>
                </a:gs>
                <a:gs pos="100000">
                  <a:schemeClr val="bg1"/>
                </a:gs>
              </a:gsLst>
              <a:lin ang="5400000" scaled="1"/>
            </a:gradFill>
            <a:ln w="15875">
              <a:solidFill>
                <a:srgbClr val="000000"/>
              </a:solidFill>
              <a:miter lim="800000"/>
              <a:headEnd/>
              <a:tailEnd/>
            </a:ln>
          </p:spPr>
          <p:txBody>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buNone/>
              </a:pPr>
              <a:endParaRPr lang="zh-CN" altLang="zh-CN" sz="1800" b="1">
                <a:solidFill>
                  <a:srgbClr val="000000"/>
                </a:solidFill>
              </a:endParaRPr>
            </a:p>
          </p:txBody>
        </p:sp>
        <p:sp>
          <p:nvSpPr>
            <p:cNvPr id="44094" name="Rectangle 58"/>
            <p:cNvSpPr>
              <a:spLocks noChangeArrowheads="1"/>
            </p:cNvSpPr>
            <p:nvPr/>
          </p:nvSpPr>
          <p:spPr bwMode="auto">
            <a:xfrm>
              <a:off x="0" y="216"/>
              <a:ext cx="575" cy="108"/>
            </a:xfrm>
            <a:prstGeom prst="rect">
              <a:avLst/>
            </a:prstGeom>
            <a:noFill/>
            <a:ln w="158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buNone/>
              </a:pPr>
              <a:endParaRPr lang="zh-CN" altLang="zh-CN" sz="1800" b="1">
                <a:solidFill>
                  <a:srgbClr val="000000"/>
                </a:solidFill>
              </a:endParaRPr>
            </a:p>
          </p:txBody>
        </p:sp>
        <p:sp>
          <p:nvSpPr>
            <p:cNvPr id="44095" name="Rectangle 59"/>
            <p:cNvSpPr>
              <a:spLocks noChangeArrowheads="1"/>
            </p:cNvSpPr>
            <p:nvPr/>
          </p:nvSpPr>
          <p:spPr bwMode="auto">
            <a:xfrm>
              <a:off x="144" y="229"/>
              <a:ext cx="398" cy="1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buNone/>
              </a:pPr>
              <a:r>
                <a:rPr lang="en-US" altLang="zh-CN" sz="1600" b="1">
                  <a:solidFill>
                    <a:srgbClr val="000000"/>
                  </a:solidFill>
                  <a:latin typeface="ËÎÌå" charset="0"/>
                </a:rPr>
                <a:t>11011000</a:t>
              </a:r>
              <a:endParaRPr lang="en-US" altLang="zh-CN" sz="1600" b="1">
                <a:solidFill>
                  <a:srgbClr val="000000"/>
                </a:solidFill>
              </a:endParaRPr>
            </a:p>
          </p:txBody>
        </p:sp>
        <p:sp>
          <p:nvSpPr>
            <p:cNvPr id="44096" name="Rectangle 60"/>
            <p:cNvSpPr>
              <a:spLocks noChangeArrowheads="1"/>
            </p:cNvSpPr>
            <p:nvPr/>
          </p:nvSpPr>
          <p:spPr bwMode="auto">
            <a:xfrm>
              <a:off x="0" y="324"/>
              <a:ext cx="575" cy="108"/>
            </a:xfrm>
            <a:prstGeom prst="rect">
              <a:avLst/>
            </a:prstGeom>
            <a:gradFill rotWithShape="1">
              <a:gsLst>
                <a:gs pos="0">
                  <a:srgbClr val="9966FF"/>
                </a:gs>
                <a:gs pos="100000">
                  <a:schemeClr val="bg1"/>
                </a:gs>
              </a:gsLst>
              <a:lin ang="5400000" scaled="1"/>
            </a:gradFill>
            <a:ln w="15875">
              <a:solidFill>
                <a:srgbClr val="000000"/>
              </a:solidFill>
              <a:miter lim="800000"/>
              <a:headEnd/>
              <a:tailEnd/>
            </a:ln>
          </p:spPr>
          <p:txBody>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buNone/>
              </a:pPr>
              <a:endParaRPr lang="zh-CN" altLang="zh-CN" sz="1800" b="1">
                <a:solidFill>
                  <a:srgbClr val="000000"/>
                </a:solidFill>
              </a:endParaRPr>
            </a:p>
          </p:txBody>
        </p:sp>
        <p:sp>
          <p:nvSpPr>
            <p:cNvPr id="44097" name="Rectangle 61"/>
            <p:cNvSpPr>
              <a:spLocks noChangeArrowheads="1"/>
            </p:cNvSpPr>
            <p:nvPr/>
          </p:nvSpPr>
          <p:spPr bwMode="auto">
            <a:xfrm>
              <a:off x="0" y="324"/>
              <a:ext cx="575" cy="108"/>
            </a:xfrm>
            <a:prstGeom prst="rect">
              <a:avLst/>
            </a:prstGeom>
            <a:noFill/>
            <a:ln w="158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buNone/>
              </a:pPr>
              <a:endParaRPr lang="zh-CN" altLang="zh-CN" sz="1800" b="1">
                <a:solidFill>
                  <a:srgbClr val="000000"/>
                </a:solidFill>
              </a:endParaRPr>
            </a:p>
          </p:txBody>
        </p:sp>
        <p:sp>
          <p:nvSpPr>
            <p:cNvPr id="44098" name="Rectangle 62"/>
            <p:cNvSpPr>
              <a:spLocks noChangeArrowheads="1"/>
            </p:cNvSpPr>
            <p:nvPr/>
          </p:nvSpPr>
          <p:spPr bwMode="auto">
            <a:xfrm>
              <a:off x="144" y="337"/>
              <a:ext cx="398" cy="1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buNone/>
              </a:pPr>
              <a:r>
                <a:rPr lang="en-US" altLang="zh-CN" sz="1600" b="1">
                  <a:solidFill>
                    <a:srgbClr val="000000"/>
                  </a:solidFill>
                  <a:latin typeface="ËÎÌå" charset="0"/>
                </a:rPr>
                <a:t>10100110</a:t>
              </a:r>
              <a:endParaRPr lang="en-US" altLang="zh-CN" sz="1600" b="1">
                <a:solidFill>
                  <a:srgbClr val="000000"/>
                </a:solidFill>
              </a:endParaRPr>
            </a:p>
          </p:txBody>
        </p:sp>
        <p:sp>
          <p:nvSpPr>
            <p:cNvPr id="44099" name="Rectangle 63"/>
            <p:cNvSpPr>
              <a:spLocks noChangeArrowheads="1"/>
            </p:cNvSpPr>
            <p:nvPr/>
          </p:nvSpPr>
          <p:spPr bwMode="auto">
            <a:xfrm>
              <a:off x="0" y="432"/>
              <a:ext cx="575" cy="144"/>
            </a:xfrm>
            <a:prstGeom prst="rect">
              <a:avLst/>
            </a:prstGeom>
            <a:gradFill rotWithShape="1">
              <a:gsLst>
                <a:gs pos="0">
                  <a:srgbClr val="9966FF"/>
                </a:gs>
                <a:gs pos="100000">
                  <a:schemeClr val="bg1"/>
                </a:gs>
              </a:gsLst>
              <a:lin ang="5400000" scaled="1"/>
            </a:gradFill>
            <a:ln w="15875">
              <a:solidFill>
                <a:srgbClr val="000000"/>
              </a:solidFill>
              <a:miter lim="800000"/>
              <a:headEnd/>
              <a:tailEnd/>
            </a:ln>
          </p:spPr>
          <p:txBody>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buNone/>
              </a:pPr>
              <a:endParaRPr lang="zh-CN" altLang="zh-CN" sz="1800" b="1">
                <a:solidFill>
                  <a:srgbClr val="000000"/>
                </a:solidFill>
              </a:endParaRPr>
            </a:p>
          </p:txBody>
        </p:sp>
        <p:sp>
          <p:nvSpPr>
            <p:cNvPr id="44100" name="Rectangle 64"/>
            <p:cNvSpPr>
              <a:spLocks noChangeArrowheads="1"/>
            </p:cNvSpPr>
            <p:nvPr/>
          </p:nvSpPr>
          <p:spPr bwMode="auto">
            <a:xfrm>
              <a:off x="0" y="432"/>
              <a:ext cx="575" cy="144"/>
            </a:xfrm>
            <a:prstGeom prst="rect">
              <a:avLst/>
            </a:prstGeom>
            <a:noFill/>
            <a:ln w="158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buNone/>
              </a:pPr>
              <a:endParaRPr lang="zh-CN" altLang="zh-CN" sz="1800" b="1">
                <a:solidFill>
                  <a:srgbClr val="000000"/>
                </a:solidFill>
              </a:endParaRPr>
            </a:p>
          </p:txBody>
        </p:sp>
        <p:sp>
          <p:nvSpPr>
            <p:cNvPr id="44101" name="Rectangle 65"/>
            <p:cNvSpPr>
              <a:spLocks noChangeArrowheads="1"/>
            </p:cNvSpPr>
            <p:nvPr/>
          </p:nvSpPr>
          <p:spPr bwMode="auto">
            <a:xfrm>
              <a:off x="203" y="441"/>
              <a:ext cx="76" cy="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buNone/>
              </a:pPr>
              <a:r>
                <a:rPr lang="en-US" altLang="zh-CN" sz="1600" b="1">
                  <a:solidFill>
                    <a:srgbClr val="000000"/>
                  </a:solidFill>
                  <a:latin typeface="ËÎÌå" charset="0"/>
                </a:rPr>
                <a:t>...</a:t>
              </a:r>
              <a:endParaRPr lang="en-US" altLang="zh-CN" sz="1600" b="1">
                <a:solidFill>
                  <a:srgbClr val="000000"/>
                </a:solidFill>
              </a:endParaRPr>
            </a:p>
          </p:txBody>
        </p:sp>
        <p:sp>
          <p:nvSpPr>
            <p:cNvPr id="44102" name="Rectangle 66"/>
            <p:cNvSpPr>
              <a:spLocks noChangeArrowheads="1"/>
            </p:cNvSpPr>
            <p:nvPr/>
          </p:nvSpPr>
          <p:spPr bwMode="auto">
            <a:xfrm>
              <a:off x="0" y="576"/>
              <a:ext cx="575" cy="108"/>
            </a:xfrm>
            <a:prstGeom prst="rect">
              <a:avLst/>
            </a:prstGeom>
            <a:solidFill>
              <a:srgbClr val="E6E6E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buNone/>
              </a:pPr>
              <a:endParaRPr lang="zh-CN" altLang="zh-CN" sz="1800" b="1">
                <a:solidFill>
                  <a:srgbClr val="000000"/>
                </a:solidFill>
              </a:endParaRPr>
            </a:p>
          </p:txBody>
        </p:sp>
        <p:sp>
          <p:nvSpPr>
            <p:cNvPr id="44103" name="Rectangle 67"/>
            <p:cNvSpPr>
              <a:spLocks noChangeArrowheads="1"/>
            </p:cNvSpPr>
            <p:nvPr/>
          </p:nvSpPr>
          <p:spPr bwMode="auto">
            <a:xfrm>
              <a:off x="0" y="576"/>
              <a:ext cx="575" cy="108"/>
            </a:xfrm>
            <a:prstGeom prst="rect">
              <a:avLst/>
            </a:prstGeom>
            <a:gradFill rotWithShape="1">
              <a:gsLst>
                <a:gs pos="0">
                  <a:srgbClr val="9966FF"/>
                </a:gs>
                <a:gs pos="100000">
                  <a:schemeClr val="bg1"/>
                </a:gs>
              </a:gsLst>
              <a:lin ang="5400000" scaled="1"/>
            </a:gradFill>
            <a:ln w="15875">
              <a:solidFill>
                <a:srgbClr val="000000"/>
              </a:solidFill>
              <a:miter lim="800000"/>
              <a:headEnd/>
              <a:tailEnd/>
            </a:ln>
          </p:spPr>
          <p:txBody>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buNone/>
              </a:pPr>
              <a:endParaRPr lang="zh-CN" altLang="zh-CN" sz="1800">
                <a:solidFill>
                  <a:srgbClr val="000000"/>
                </a:solidFill>
              </a:endParaRPr>
            </a:p>
          </p:txBody>
        </p:sp>
        <p:sp>
          <p:nvSpPr>
            <p:cNvPr id="44104" name="Rectangle 68"/>
            <p:cNvSpPr>
              <a:spLocks noChangeArrowheads="1"/>
            </p:cNvSpPr>
            <p:nvPr/>
          </p:nvSpPr>
          <p:spPr bwMode="auto">
            <a:xfrm>
              <a:off x="144" y="589"/>
              <a:ext cx="398" cy="1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buNone/>
              </a:pPr>
              <a:r>
                <a:rPr lang="en-US" altLang="zh-CN" sz="1600" b="1">
                  <a:solidFill>
                    <a:srgbClr val="000000"/>
                  </a:solidFill>
                  <a:latin typeface="ËÎÌå" charset="0"/>
                </a:rPr>
                <a:t>00011100</a:t>
              </a:r>
              <a:endParaRPr lang="en-US" altLang="zh-CN" sz="1600" b="1">
                <a:solidFill>
                  <a:srgbClr val="000000"/>
                </a:solidFill>
              </a:endParaRPr>
            </a:p>
          </p:txBody>
        </p:sp>
        <p:sp>
          <p:nvSpPr>
            <p:cNvPr id="44105" name="Rectangle 69"/>
            <p:cNvSpPr>
              <a:spLocks noChangeArrowheads="1"/>
            </p:cNvSpPr>
            <p:nvPr/>
          </p:nvSpPr>
          <p:spPr bwMode="auto">
            <a:xfrm>
              <a:off x="0" y="684"/>
              <a:ext cx="575" cy="108"/>
            </a:xfrm>
            <a:prstGeom prst="rect">
              <a:avLst/>
            </a:prstGeom>
            <a:gradFill rotWithShape="1">
              <a:gsLst>
                <a:gs pos="0">
                  <a:srgbClr val="9966FF"/>
                </a:gs>
                <a:gs pos="100000">
                  <a:schemeClr val="bg1"/>
                </a:gs>
              </a:gsLst>
              <a:lin ang="5400000" scaled="1"/>
            </a:gradFill>
            <a:ln w="15875">
              <a:solidFill>
                <a:srgbClr val="000000"/>
              </a:solidFill>
              <a:miter lim="800000"/>
              <a:headEnd/>
              <a:tailEnd/>
            </a:ln>
          </p:spPr>
          <p:txBody>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buNone/>
              </a:pPr>
              <a:endParaRPr lang="zh-CN" altLang="zh-CN" sz="1800" b="1">
                <a:solidFill>
                  <a:srgbClr val="000000"/>
                </a:solidFill>
              </a:endParaRPr>
            </a:p>
          </p:txBody>
        </p:sp>
        <p:sp>
          <p:nvSpPr>
            <p:cNvPr id="44106" name="Rectangle 70"/>
            <p:cNvSpPr>
              <a:spLocks noChangeArrowheads="1"/>
            </p:cNvSpPr>
            <p:nvPr/>
          </p:nvSpPr>
          <p:spPr bwMode="auto">
            <a:xfrm>
              <a:off x="0" y="684"/>
              <a:ext cx="575" cy="108"/>
            </a:xfrm>
            <a:prstGeom prst="rect">
              <a:avLst/>
            </a:prstGeom>
            <a:noFill/>
            <a:ln w="158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buNone/>
              </a:pPr>
              <a:endParaRPr lang="zh-CN" altLang="zh-CN" sz="1800">
                <a:solidFill>
                  <a:srgbClr val="000000"/>
                </a:solidFill>
              </a:endParaRPr>
            </a:p>
          </p:txBody>
        </p:sp>
        <p:sp>
          <p:nvSpPr>
            <p:cNvPr id="44107" name="Rectangle 71"/>
            <p:cNvSpPr>
              <a:spLocks noChangeArrowheads="1"/>
            </p:cNvSpPr>
            <p:nvPr/>
          </p:nvSpPr>
          <p:spPr bwMode="auto">
            <a:xfrm>
              <a:off x="144" y="697"/>
              <a:ext cx="381" cy="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buNone/>
              </a:pPr>
              <a:r>
                <a:rPr lang="en-US" altLang="zh-CN" sz="1600" b="1">
                  <a:solidFill>
                    <a:srgbClr val="000000"/>
                  </a:solidFill>
                  <a:latin typeface="ËÎÌå" charset="0"/>
                </a:rPr>
                <a:t>11100111</a:t>
              </a:r>
              <a:endParaRPr lang="en-US" altLang="zh-CN" sz="1600" b="1">
                <a:solidFill>
                  <a:srgbClr val="000000"/>
                </a:solidFill>
              </a:endParaRPr>
            </a:p>
          </p:txBody>
        </p:sp>
        <p:sp>
          <p:nvSpPr>
            <p:cNvPr id="44108" name="Rectangle 72"/>
            <p:cNvSpPr>
              <a:spLocks noChangeArrowheads="1"/>
            </p:cNvSpPr>
            <p:nvPr/>
          </p:nvSpPr>
          <p:spPr bwMode="auto">
            <a:xfrm>
              <a:off x="0" y="797"/>
              <a:ext cx="575" cy="109"/>
            </a:xfrm>
            <a:prstGeom prst="rect">
              <a:avLst/>
            </a:prstGeom>
            <a:solidFill>
              <a:srgbClr val="E6E6E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buNone/>
              </a:pPr>
              <a:endParaRPr lang="zh-CN" altLang="zh-CN" sz="1800" b="1">
                <a:solidFill>
                  <a:srgbClr val="000000"/>
                </a:solidFill>
              </a:endParaRPr>
            </a:p>
          </p:txBody>
        </p:sp>
        <p:sp>
          <p:nvSpPr>
            <p:cNvPr id="44109" name="Rectangle 73"/>
            <p:cNvSpPr>
              <a:spLocks noChangeArrowheads="1"/>
            </p:cNvSpPr>
            <p:nvPr/>
          </p:nvSpPr>
          <p:spPr bwMode="auto">
            <a:xfrm>
              <a:off x="0" y="797"/>
              <a:ext cx="575" cy="109"/>
            </a:xfrm>
            <a:prstGeom prst="rect">
              <a:avLst/>
            </a:prstGeom>
            <a:gradFill rotWithShape="1">
              <a:gsLst>
                <a:gs pos="0">
                  <a:srgbClr val="9966FF"/>
                </a:gs>
                <a:gs pos="100000">
                  <a:schemeClr val="bg1"/>
                </a:gs>
              </a:gsLst>
              <a:lin ang="5400000" scaled="1"/>
            </a:gradFill>
            <a:ln w="15875">
              <a:solidFill>
                <a:srgbClr val="000000"/>
              </a:solidFill>
              <a:miter lim="800000"/>
              <a:headEnd/>
              <a:tailEnd/>
            </a:ln>
          </p:spPr>
          <p:txBody>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buNone/>
              </a:pPr>
              <a:endParaRPr lang="zh-CN" altLang="zh-CN" sz="1800" b="1">
                <a:solidFill>
                  <a:srgbClr val="000000"/>
                </a:solidFill>
              </a:endParaRPr>
            </a:p>
          </p:txBody>
        </p:sp>
        <p:sp>
          <p:nvSpPr>
            <p:cNvPr id="44110" name="Rectangle 74"/>
            <p:cNvSpPr>
              <a:spLocks noChangeArrowheads="1"/>
            </p:cNvSpPr>
            <p:nvPr/>
          </p:nvSpPr>
          <p:spPr bwMode="auto">
            <a:xfrm>
              <a:off x="144" y="811"/>
              <a:ext cx="398" cy="1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buNone/>
              </a:pPr>
              <a:r>
                <a:rPr lang="en-US" altLang="zh-CN" sz="1600" b="1">
                  <a:solidFill>
                    <a:srgbClr val="000000"/>
                  </a:solidFill>
                  <a:latin typeface="ËÎÌå" charset="0"/>
                </a:rPr>
                <a:t>01011010</a:t>
              </a:r>
              <a:endParaRPr lang="en-US" altLang="zh-CN" sz="1600" b="1">
                <a:solidFill>
                  <a:srgbClr val="000000"/>
                </a:solidFill>
              </a:endParaRPr>
            </a:p>
          </p:txBody>
        </p:sp>
      </p:grpSp>
      <p:grpSp>
        <p:nvGrpSpPr>
          <p:cNvPr id="123952" name="Group 79"/>
          <p:cNvGrpSpPr>
            <a:grpSpLocks/>
          </p:cNvGrpSpPr>
          <p:nvPr/>
        </p:nvGrpSpPr>
        <p:grpSpPr bwMode="auto">
          <a:xfrm>
            <a:off x="1266827" y="3278188"/>
            <a:ext cx="720725" cy="506412"/>
            <a:chOff x="0" y="0"/>
            <a:chExt cx="454" cy="319"/>
          </a:xfrm>
        </p:grpSpPr>
        <p:sp>
          <p:nvSpPr>
            <p:cNvPr id="44085" name="AutoShape 13"/>
            <p:cNvSpPr>
              <a:spLocks noChangeArrowheads="1"/>
            </p:cNvSpPr>
            <p:nvPr/>
          </p:nvSpPr>
          <p:spPr bwMode="auto">
            <a:xfrm>
              <a:off x="140" y="231"/>
              <a:ext cx="268" cy="88"/>
            </a:xfrm>
            <a:prstGeom prst="rightArrow">
              <a:avLst>
                <a:gd name="adj1" fmla="val 50000"/>
                <a:gd name="adj2" fmla="val 76136"/>
              </a:avLst>
            </a:prstGeom>
            <a:solidFill>
              <a:srgbClr val="FFFFFF"/>
            </a:solidFill>
            <a:ln w="9525">
              <a:solidFill>
                <a:srgbClr val="000000"/>
              </a:solidFill>
              <a:miter lim="800000"/>
              <a:headEnd/>
              <a:tailEnd/>
            </a:ln>
          </p:spPr>
          <p:txBody>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buNone/>
              </a:pPr>
              <a:endParaRPr lang="zh-CN" altLang="zh-CN" sz="1800" b="1">
                <a:solidFill>
                  <a:srgbClr val="000000"/>
                </a:solidFill>
              </a:endParaRPr>
            </a:p>
          </p:txBody>
        </p:sp>
        <p:sp>
          <p:nvSpPr>
            <p:cNvPr id="44086" name="Text Box 75"/>
            <p:cNvSpPr txBox="1">
              <a:spLocks noChangeArrowheads="1"/>
            </p:cNvSpPr>
            <p:nvPr/>
          </p:nvSpPr>
          <p:spPr bwMode="auto">
            <a:xfrm>
              <a:off x="0" y="0"/>
              <a:ext cx="454" cy="231"/>
            </a:xfrm>
            <a:prstGeom prst="rect">
              <a:avLst/>
            </a:prstGeom>
            <a:noFill/>
            <a:ln>
              <a:noFill/>
            </a:ln>
            <a:effectLst>
              <a:prstShdw prst="shdw17" dist="17961" dir="13500000">
                <a:srgbClr val="999999"/>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fontAlgn="base">
                <a:spcBef>
                  <a:spcPct val="50000"/>
                </a:spcBef>
                <a:spcAft>
                  <a:spcPct val="0"/>
                </a:spcAft>
                <a:buNone/>
              </a:pPr>
              <a:r>
                <a:rPr lang="zh-CN" altLang="en-US" sz="1800" b="1">
                  <a:solidFill>
                    <a:srgbClr val="000000"/>
                  </a:solidFill>
                </a:rPr>
                <a:t>指令</a:t>
              </a:r>
            </a:p>
          </p:txBody>
        </p:sp>
      </p:grpSp>
      <p:grpSp>
        <p:nvGrpSpPr>
          <p:cNvPr id="123955" name="Group 83"/>
          <p:cNvGrpSpPr>
            <a:grpSpLocks/>
          </p:cNvGrpSpPr>
          <p:nvPr/>
        </p:nvGrpSpPr>
        <p:grpSpPr bwMode="auto">
          <a:xfrm>
            <a:off x="1914525" y="2809875"/>
            <a:ext cx="2343150" cy="769938"/>
            <a:chOff x="0" y="0"/>
            <a:chExt cx="1476" cy="485"/>
          </a:xfrm>
        </p:grpSpPr>
        <p:sp>
          <p:nvSpPr>
            <p:cNvPr id="44082" name="Text Box 9"/>
            <p:cNvSpPr txBox="1">
              <a:spLocks noChangeArrowheads="1"/>
            </p:cNvSpPr>
            <p:nvPr/>
          </p:nvSpPr>
          <p:spPr bwMode="auto">
            <a:xfrm>
              <a:off x="0" y="0"/>
              <a:ext cx="1476" cy="263"/>
            </a:xfrm>
            <a:prstGeom prst="rect">
              <a:avLst/>
            </a:prstGeom>
            <a:gradFill rotWithShape="0">
              <a:gsLst>
                <a:gs pos="0">
                  <a:srgbClr val="FC9FCB"/>
                </a:gs>
                <a:gs pos="13000">
                  <a:srgbClr val="F8B049"/>
                </a:gs>
                <a:gs pos="21001">
                  <a:srgbClr val="F8B049"/>
                </a:gs>
                <a:gs pos="63000">
                  <a:srgbClr val="FEE7F2"/>
                </a:gs>
                <a:gs pos="67000">
                  <a:srgbClr val="F952A0"/>
                </a:gs>
                <a:gs pos="69000">
                  <a:srgbClr val="C50849"/>
                </a:gs>
                <a:gs pos="82001">
                  <a:srgbClr val="B43E85"/>
                </a:gs>
                <a:gs pos="100000">
                  <a:srgbClr val="F8B049"/>
                </a:gs>
              </a:gsLst>
              <a:lin ang="5400000" scaled="1"/>
            </a:gradFill>
            <a:ln w="9525">
              <a:solidFill>
                <a:srgbClr val="000000"/>
              </a:solidFill>
              <a:miter lim="800000"/>
              <a:headEnd/>
              <a:tailEnd/>
            </a:ln>
          </p:spPr>
          <p:txBody>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algn="ctr" eaLnBrk="0" fontAlgn="base" hangingPunct="0">
                <a:spcBef>
                  <a:spcPct val="0"/>
                </a:spcBef>
                <a:spcAft>
                  <a:spcPct val="0"/>
                </a:spcAft>
                <a:buNone/>
              </a:pPr>
              <a:r>
                <a:rPr lang="zh-CN" altLang="en-US" sz="2000" b="1">
                  <a:solidFill>
                    <a:srgbClr val="000000"/>
                  </a:solidFill>
                </a:rPr>
                <a:t>指令操作码译码器</a:t>
              </a:r>
            </a:p>
          </p:txBody>
        </p:sp>
        <p:sp>
          <p:nvSpPr>
            <p:cNvPr id="44083" name="AutoShape 14"/>
            <p:cNvSpPr>
              <a:spLocks noChangeArrowheads="1"/>
            </p:cNvSpPr>
            <p:nvPr/>
          </p:nvSpPr>
          <p:spPr bwMode="auto">
            <a:xfrm>
              <a:off x="805" y="263"/>
              <a:ext cx="134" cy="176"/>
            </a:xfrm>
            <a:prstGeom prst="upArrow">
              <a:avLst>
                <a:gd name="adj1" fmla="val 50000"/>
                <a:gd name="adj2" fmla="val 32836"/>
              </a:avLst>
            </a:prstGeom>
            <a:gradFill rotWithShape="0">
              <a:gsLst>
                <a:gs pos="0">
                  <a:srgbClr val="000082"/>
                </a:gs>
                <a:gs pos="30000">
                  <a:srgbClr val="66008F"/>
                </a:gs>
                <a:gs pos="64999">
                  <a:srgbClr val="BA0066"/>
                </a:gs>
                <a:gs pos="89999">
                  <a:srgbClr val="FF0000"/>
                </a:gs>
                <a:gs pos="100000">
                  <a:srgbClr val="FF8200"/>
                </a:gs>
              </a:gsLst>
              <a:lin ang="5400000" scaled="1"/>
            </a:gradFill>
            <a:ln w="9525">
              <a:solidFill>
                <a:srgbClr val="000000"/>
              </a:solidFill>
              <a:miter lim="800000"/>
              <a:headEnd/>
              <a:tailEnd/>
            </a:ln>
          </p:spPr>
          <p:txBody>
            <a:bodyPr vert="eaVert"/>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buNone/>
              </a:pPr>
              <a:endParaRPr lang="zh-CN" altLang="zh-CN" sz="1800" b="1">
                <a:solidFill>
                  <a:srgbClr val="000000"/>
                </a:solidFill>
              </a:endParaRPr>
            </a:p>
          </p:txBody>
        </p:sp>
        <p:sp>
          <p:nvSpPr>
            <p:cNvPr id="44084" name="Text Box 82"/>
            <p:cNvSpPr txBox="1">
              <a:spLocks noChangeArrowheads="1"/>
            </p:cNvSpPr>
            <p:nvPr/>
          </p:nvSpPr>
          <p:spPr bwMode="auto">
            <a:xfrm>
              <a:off x="953" y="254"/>
              <a:ext cx="408" cy="231"/>
            </a:xfrm>
            <a:prstGeom prst="rect">
              <a:avLst/>
            </a:prstGeom>
            <a:noFill/>
            <a:ln>
              <a:noFill/>
            </a:ln>
            <a:effectLst>
              <a:prstShdw prst="shdw17" dist="17961" dir="13500000">
                <a:srgbClr val="999999"/>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fontAlgn="base">
                <a:spcBef>
                  <a:spcPct val="50000"/>
                </a:spcBef>
                <a:spcAft>
                  <a:spcPct val="0"/>
                </a:spcAft>
                <a:buNone/>
              </a:pPr>
              <a:r>
                <a:rPr lang="zh-CN" altLang="en-US" sz="1800" b="1">
                  <a:solidFill>
                    <a:srgbClr val="000000"/>
                  </a:solidFill>
                </a:rPr>
                <a:t>指令</a:t>
              </a:r>
            </a:p>
          </p:txBody>
        </p:sp>
      </p:grpSp>
      <p:grpSp>
        <p:nvGrpSpPr>
          <p:cNvPr id="123959" name="Group 90"/>
          <p:cNvGrpSpPr>
            <a:grpSpLocks/>
          </p:cNvGrpSpPr>
          <p:nvPr/>
        </p:nvGrpSpPr>
        <p:grpSpPr bwMode="auto">
          <a:xfrm>
            <a:off x="6850065" y="1973265"/>
            <a:ext cx="2338387" cy="2713037"/>
            <a:chOff x="0" y="0"/>
            <a:chExt cx="1473" cy="1709"/>
          </a:xfrm>
        </p:grpSpPr>
        <p:sp>
          <p:nvSpPr>
            <p:cNvPr id="44063" name="Line 27"/>
            <p:cNvSpPr>
              <a:spLocks noChangeShapeType="1"/>
            </p:cNvSpPr>
            <p:nvPr/>
          </p:nvSpPr>
          <p:spPr bwMode="auto">
            <a:xfrm>
              <a:off x="112" y="351"/>
              <a:ext cx="402" cy="1"/>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b="1">
                <a:solidFill>
                  <a:srgbClr val="000000"/>
                </a:solidFill>
                <a:latin typeface="Times New Roman" panose="02020603050405020304" pitchFamily="18" charset="0"/>
                <a:ea typeface="宋体" panose="02010600030101010101" pitchFamily="2" charset="-122"/>
              </a:endParaRPr>
            </a:p>
          </p:txBody>
        </p:sp>
        <p:grpSp>
          <p:nvGrpSpPr>
            <p:cNvPr id="44064" name="Group 89"/>
            <p:cNvGrpSpPr>
              <a:grpSpLocks/>
            </p:cNvGrpSpPr>
            <p:nvPr/>
          </p:nvGrpSpPr>
          <p:grpSpPr bwMode="auto">
            <a:xfrm>
              <a:off x="0" y="0"/>
              <a:ext cx="1473" cy="1709"/>
              <a:chOff x="0" y="0"/>
              <a:chExt cx="1473" cy="1709"/>
            </a:xfrm>
          </p:grpSpPr>
          <p:grpSp>
            <p:nvGrpSpPr>
              <p:cNvPr id="44065" name="Group 85"/>
              <p:cNvGrpSpPr>
                <a:grpSpLocks/>
              </p:cNvGrpSpPr>
              <p:nvPr/>
            </p:nvGrpSpPr>
            <p:grpSpPr bwMode="auto">
              <a:xfrm>
                <a:off x="0" y="0"/>
                <a:ext cx="1473" cy="1580"/>
                <a:chOff x="0" y="0"/>
                <a:chExt cx="1473" cy="1580"/>
              </a:xfrm>
            </p:grpSpPr>
            <p:sp>
              <p:nvSpPr>
                <p:cNvPr id="44068" name="Line 26"/>
                <p:cNvSpPr>
                  <a:spLocks noChangeShapeType="1"/>
                </p:cNvSpPr>
                <p:nvPr/>
              </p:nvSpPr>
              <p:spPr bwMode="auto">
                <a:xfrm>
                  <a:off x="112" y="0"/>
                  <a:ext cx="402" cy="1"/>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b="1">
                    <a:solidFill>
                      <a:srgbClr val="000000"/>
                    </a:solidFill>
                    <a:latin typeface="Times New Roman" panose="02020603050405020304" pitchFamily="18" charset="0"/>
                    <a:ea typeface="宋体" panose="02010600030101010101" pitchFamily="2" charset="-122"/>
                  </a:endParaRPr>
                </a:p>
              </p:txBody>
            </p:sp>
            <p:sp>
              <p:nvSpPr>
                <p:cNvPr id="44069" name="Text Box 28"/>
                <p:cNvSpPr txBox="1">
                  <a:spLocks noChangeArrowheads="1"/>
                </p:cNvSpPr>
                <p:nvPr/>
              </p:nvSpPr>
              <p:spPr bwMode="auto">
                <a:xfrm>
                  <a:off x="167" y="90"/>
                  <a:ext cx="537" cy="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algn="just" eaLnBrk="0" fontAlgn="base" hangingPunct="0">
                    <a:spcBef>
                      <a:spcPct val="0"/>
                    </a:spcBef>
                    <a:spcAft>
                      <a:spcPct val="0"/>
                    </a:spcAft>
                    <a:buNone/>
                  </a:pPr>
                  <a:r>
                    <a:rPr lang="en-US" altLang="zh-CN" sz="2000" b="1">
                      <a:solidFill>
                        <a:srgbClr val="000000"/>
                      </a:solidFill>
                    </a:rPr>
                    <a:t>···</a:t>
                  </a:r>
                </a:p>
              </p:txBody>
            </p:sp>
            <p:sp>
              <p:nvSpPr>
                <p:cNvPr id="44070" name="Text Box 29"/>
                <p:cNvSpPr txBox="1">
                  <a:spLocks noChangeArrowheads="1"/>
                </p:cNvSpPr>
                <p:nvPr/>
              </p:nvSpPr>
              <p:spPr bwMode="auto">
                <a:xfrm>
                  <a:off x="649" y="0"/>
                  <a:ext cx="824" cy="5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algn="just" eaLnBrk="0" fontAlgn="base" hangingPunct="0">
                    <a:spcBef>
                      <a:spcPct val="0"/>
                    </a:spcBef>
                    <a:spcAft>
                      <a:spcPct val="0"/>
                    </a:spcAft>
                    <a:buNone/>
                  </a:pPr>
                  <a:r>
                    <a:rPr lang="zh-CN" altLang="en-US" sz="1600" b="1">
                      <a:solidFill>
                        <a:srgbClr val="000000"/>
                      </a:solidFill>
                    </a:rPr>
                    <a:t>运算器微操作控制信号</a:t>
                  </a:r>
                </a:p>
              </p:txBody>
            </p:sp>
            <p:sp>
              <p:nvSpPr>
                <p:cNvPr id="44071" name="AutoShape 30"/>
                <p:cNvSpPr>
                  <a:spLocks/>
                </p:cNvSpPr>
                <p:nvPr/>
              </p:nvSpPr>
              <p:spPr bwMode="auto">
                <a:xfrm>
                  <a:off x="537" y="0"/>
                  <a:ext cx="134" cy="351"/>
                </a:xfrm>
                <a:prstGeom prst="rightBrace">
                  <a:avLst>
                    <a:gd name="adj1" fmla="val 21828"/>
                    <a:gd name="adj2" fmla="val 50000"/>
                  </a:avLst>
                </a:pr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buNone/>
                  </a:pPr>
                  <a:endParaRPr lang="zh-CN" altLang="zh-CN" sz="1800" b="1">
                    <a:solidFill>
                      <a:srgbClr val="000000"/>
                    </a:solidFill>
                  </a:endParaRPr>
                </a:p>
              </p:txBody>
            </p:sp>
            <p:grpSp>
              <p:nvGrpSpPr>
                <p:cNvPr id="44072" name="Group 31"/>
                <p:cNvGrpSpPr>
                  <a:grpSpLocks/>
                </p:cNvGrpSpPr>
                <p:nvPr/>
              </p:nvGrpSpPr>
              <p:grpSpPr bwMode="auto">
                <a:xfrm>
                  <a:off x="0" y="615"/>
                  <a:ext cx="671" cy="351"/>
                  <a:chOff x="0" y="0"/>
                  <a:chExt cx="900" cy="624"/>
                </a:xfrm>
              </p:grpSpPr>
              <p:sp>
                <p:nvSpPr>
                  <p:cNvPr id="44078" name="Line 32"/>
                  <p:cNvSpPr>
                    <a:spLocks noChangeShapeType="1"/>
                  </p:cNvSpPr>
                  <p:nvPr/>
                </p:nvSpPr>
                <p:spPr bwMode="auto">
                  <a:xfrm>
                    <a:off x="150" y="0"/>
                    <a:ext cx="54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b="1">
                      <a:solidFill>
                        <a:srgbClr val="000000"/>
                      </a:solidFill>
                      <a:latin typeface="Times New Roman" panose="02020603050405020304" pitchFamily="18" charset="0"/>
                      <a:ea typeface="宋体" panose="02010600030101010101" pitchFamily="2" charset="-122"/>
                    </a:endParaRPr>
                  </a:p>
                </p:txBody>
              </p:sp>
              <p:sp>
                <p:nvSpPr>
                  <p:cNvPr id="44079" name="Line 33"/>
                  <p:cNvSpPr>
                    <a:spLocks noChangeShapeType="1"/>
                  </p:cNvSpPr>
                  <p:nvPr/>
                </p:nvSpPr>
                <p:spPr bwMode="auto">
                  <a:xfrm>
                    <a:off x="150" y="624"/>
                    <a:ext cx="54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b="1">
                      <a:solidFill>
                        <a:srgbClr val="000000"/>
                      </a:solidFill>
                      <a:latin typeface="Times New Roman" panose="02020603050405020304" pitchFamily="18" charset="0"/>
                      <a:ea typeface="宋体" panose="02010600030101010101" pitchFamily="2" charset="-122"/>
                    </a:endParaRPr>
                  </a:p>
                </p:txBody>
              </p:sp>
              <p:sp>
                <p:nvSpPr>
                  <p:cNvPr id="44080" name="Text Box 34"/>
                  <p:cNvSpPr txBox="1">
                    <a:spLocks noChangeArrowheads="1"/>
                  </p:cNvSpPr>
                  <p:nvPr/>
                </p:nvSpPr>
                <p:spPr bwMode="auto">
                  <a:xfrm>
                    <a:off x="0" y="156"/>
                    <a:ext cx="72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algn="just" eaLnBrk="0" fontAlgn="base" hangingPunct="0">
                      <a:spcBef>
                        <a:spcPct val="0"/>
                      </a:spcBef>
                      <a:spcAft>
                        <a:spcPct val="0"/>
                      </a:spcAft>
                      <a:buNone/>
                    </a:pPr>
                    <a:r>
                      <a:rPr lang="en-US" altLang="zh-CN" sz="2000" b="1">
                        <a:solidFill>
                          <a:srgbClr val="000000"/>
                        </a:solidFill>
                      </a:rPr>
                      <a:t>···</a:t>
                    </a:r>
                  </a:p>
                </p:txBody>
              </p:sp>
              <p:sp>
                <p:nvSpPr>
                  <p:cNvPr id="44081" name="AutoShape 35"/>
                  <p:cNvSpPr>
                    <a:spLocks/>
                  </p:cNvSpPr>
                  <p:nvPr/>
                </p:nvSpPr>
                <p:spPr bwMode="auto">
                  <a:xfrm>
                    <a:off x="720" y="0"/>
                    <a:ext cx="180" cy="624"/>
                  </a:xfrm>
                  <a:prstGeom prst="rightBrace">
                    <a:avLst>
                      <a:gd name="adj1" fmla="val 28889"/>
                      <a:gd name="adj2" fmla="val 50000"/>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buNone/>
                    </a:pPr>
                    <a:endParaRPr lang="zh-CN" altLang="zh-CN" sz="1800" b="1">
                      <a:solidFill>
                        <a:srgbClr val="000000"/>
                      </a:solidFill>
                    </a:endParaRPr>
                  </a:p>
                </p:txBody>
              </p:sp>
            </p:grpSp>
            <p:grpSp>
              <p:nvGrpSpPr>
                <p:cNvPr id="44073" name="Group 36"/>
                <p:cNvGrpSpPr>
                  <a:grpSpLocks/>
                </p:cNvGrpSpPr>
                <p:nvPr/>
              </p:nvGrpSpPr>
              <p:grpSpPr bwMode="auto">
                <a:xfrm>
                  <a:off x="0" y="1229"/>
                  <a:ext cx="671" cy="351"/>
                  <a:chOff x="0" y="0"/>
                  <a:chExt cx="900" cy="624"/>
                </a:xfrm>
              </p:grpSpPr>
              <p:sp>
                <p:nvSpPr>
                  <p:cNvPr id="44074" name="Line 37"/>
                  <p:cNvSpPr>
                    <a:spLocks noChangeShapeType="1"/>
                  </p:cNvSpPr>
                  <p:nvPr/>
                </p:nvSpPr>
                <p:spPr bwMode="auto">
                  <a:xfrm>
                    <a:off x="150" y="0"/>
                    <a:ext cx="54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b="1">
                      <a:solidFill>
                        <a:srgbClr val="000000"/>
                      </a:solidFill>
                      <a:latin typeface="Times New Roman" panose="02020603050405020304" pitchFamily="18" charset="0"/>
                      <a:ea typeface="宋体" panose="02010600030101010101" pitchFamily="2" charset="-122"/>
                    </a:endParaRPr>
                  </a:p>
                </p:txBody>
              </p:sp>
              <p:sp>
                <p:nvSpPr>
                  <p:cNvPr id="44075" name="Line 38"/>
                  <p:cNvSpPr>
                    <a:spLocks noChangeShapeType="1"/>
                  </p:cNvSpPr>
                  <p:nvPr/>
                </p:nvSpPr>
                <p:spPr bwMode="auto">
                  <a:xfrm>
                    <a:off x="150" y="624"/>
                    <a:ext cx="54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b="1">
                      <a:solidFill>
                        <a:srgbClr val="000000"/>
                      </a:solidFill>
                      <a:latin typeface="Times New Roman" panose="02020603050405020304" pitchFamily="18" charset="0"/>
                      <a:ea typeface="宋体" panose="02010600030101010101" pitchFamily="2" charset="-122"/>
                    </a:endParaRPr>
                  </a:p>
                </p:txBody>
              </p:sp>
              <p:sp>
                <p:nvSpPr>
                  <p:cNvPr id="44076" name="Text Box 39"/>
                  <p:cNvSpPr txBox="1">
                    <a:spLocks noChangeArrowheads="1"/>
                  </p:cNvSpPr>
                  <p:nvPr/>
                </p:nvSpPr>
                <p:spPr bwMode="auto">
                  <a:xfrm>
                    <a:off x="0" y="156"/>
                    <a:ext cx="72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algn="just" eaLnBrk="0" fontAlgn="base" hangingPunct="0">
                      <a:spcBef>
                        <a:spcPct val="0"/>
                      </a:spcBef>
                      <a:spcAft>
                        <a:spcPct val="0"/>
                      </a:spcAft>
                      <a:buNone/>
                    </a:pPr>
                    <a:r>
                      <a:rPr lang="en-US" altLang="zh-CN" sz="2000" b="1">
                        <a:solidFill>
                          <a:srgbClr val="000000"/>
                        </a:solidFill>
                      </a:rPr>
                      <a:t>···</a:t>
                    </a:r>
                  </a:p>
                </p:txBody>
              </p:sp>
              <p:sp>
                <p:nvSpPr>
                  <p:cNvPr id="44077" name="AutoShape 40"/>
                  <p:cNvSpPr>
                    <a:spLocks/>
                  </p:cNvSpPr>
                  <p:nvPr/>
                </p:nvSpPr>
                <p:spPr bwMode="auto">
                  <a:xfrm>
                    <a:off x="720" y="0"/>
                    <a:ext cx="180" cy="624"/>
                  </a:xfrm>
                  <a:prstGeom prst="rightBrace">
                    <a:avLst>
                      <a:gd name="adj1" fmla="val 28889"/>
                      <a:gd name="adj2" fmla="val 50000"/>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buNone/>
                    </a:pPr>
                    <a:endParaRPr lang="zh-CN" altLang="zh-CN" sz="1800" b="1">
                      <a:solidFill>
                        <a:srgbClr val="000000"/>
                      </a:solidFill>
                    </a:endParaRPr>
                  </a:p>
                </p:txBody>
              </p:sp>
            </p:grpSp>
          </p:grpSp>
          <p:sp>
            <p:nvSpPr>
              <p:cNvPr id="44066" name="Text Box 87"/>
              <p:cNvSpPr txBox="1">
                <a:spLocks noChangeArrowheads="1"/>
              </p:cNvSpPr>
              <p:nvPr/>
            </p:nvSpPr>
            <p:spPr bwMode="auto">
              <a:xfrm>
                <a:off x="634" y="418"/>
                <a:ext cx="793" cy="674"/>
              </a:xfrm>
              <a:prstGeom prst="rect">
                <a:avLst/>
              </a:prstGeom>
              <a:noFill/>
              <a:ln>
                <a:noFill/>
              </a:ln>
              <a:effectLst>
                <a:prstShdw prst="shdw17" dist="17961" dir="13500000">
                  <a:srgbClr val="999999"/>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fontAlgn="base">
                  <a:spcBef>
                    <a:spcPct val="50000"/>
                  </a:spcBef>
                  <a:spcAft>
                    <a:spcPct val="0"/>
                  </a:spcAft>
                  <a:buNone/>
                </a:pPr>
                <a:r>
                  <a:rPr lang="zh-CN" altLang="en-US" sz="1600" b="1">
                    <a:solidFill>
                      <a:srgbClr val="000000"/>
                    </a:solidFill>
                  </a:rPr>
                  <a:t>主存储器或输入输出设备微操作控制信号</a:t>
                </a:r>
              </a:p>
            </p:txBody>
          </p:sp>
          <p:sp>
            <p:nvSpPr>
              <p:cNvPr id="44067" name="Text Box 88"/>
              <p:cNvSpPr txBox="1">
                <a:spLocks noChangeArrowheads="1"/>
              </p:cNvSpPr>
              <p:nvPr/>
            </p:nvSpPr>
            <p:spPr bwMode="auto">
              <a:xfrm>
                <a:off x="656" y="1189"/>
                <a:ext cx="703" cy="520"/>
              </a:xfrm>
              <a:prstGeom prst="rect">
                <a:avLst/>
              </a:prstGeom>
              <a:noFill/>
              <a:ln>
                <a:noFill/>
              </a:ln>
              <a:effectLst>
                <a:prstShdw prst="shdw17" dist="17961" dir="13500000">
                  <a:srgbClr val="999999"/>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fontAlgn="base">
                  <a:spcBef>
                    <a:spcPct val="50000"/>
                  </a:spcBef>
                  <a:spcAft>
                    <a:spcPct val="0"/>
                  </a:spcAft>
                  <a:buNone/>
                </a:pPr>
                <a:r>
                  <a:rPr lang="zh-CN" altLang="en-US" sz="1600" b="1">
                    <a:solidFill>
                      <a:srgbClr val="000000"/>
                    </a:solidFill>
                  </a:rPr>
                  <a:t>其他部件微操作控制信号</a:t>
                </a:r>
              </a:p>
            </p:txBody>
          </p:sp>
        </p:grpSp>
      </p:grpSp>
      <p:grpSp>
        <p:nvGrpSpPr>
          <p:cNvPr id="123979" name="Group 93"/>
          <p:cNvGrpSpPr>
            <a:grpSpLocks/>
          </p:cNvGrpSpPr>
          <p:nvPr/>
        </p:nvGrpSpPr>
        <p:grpSpPr bwMode="auto">
          <a:xfrm>
            <a:off x="4038602" y="4340225"/>
            <a:ext cx="4479925" cy="1652588"/>
            <a:chOff x="0" y="0"/>
            <a:chExt cx="2822" cy="1041"/>
          </a:xfrm>
        </p:grpSpPr>
        <p:grpSp>
          <p:nvGrpSpPr>
            <p:cNvPr id="44050" name="Group 91"/>
            <p:cNvGrpSpPr>
              <a:grpSpLocks/>
            </p:cNvGrpSpPr>
            <p:nvPr/>
          </p:nvGrpSpPr>
          <p:grpSpPr bwMode="auto">
            <a:xfrm>
              <a:off x="675" y="0"/>
              <a:ext cx="2147" cy="790"/>
              <a:chOff x="0" y="0"/>
              <a:chExt cx="2147" cy="790"/>
            </a:xfrm>
          </p:grpSpPr>
          <p:sp>
            <p:nvSpPr>
              <p:cNvPr id="44052" name="Line 46"/>
              <p:cNvSpPr>
                <a:spLocks noChangeShapeType="1"/>
              </p:cNvSpPr>
              <p:nvPr/>
            </p:nvSpPr>
            <p:spPr bwMode="auto">
              <a:xfrm>
                <a:off x="0" y="0"/>
                <a:ext cx="268" cy="1"/>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b="1">
                  <a:solidFill>
                    <a:srgbClr val="000000"/>
                  </a:solidFill>
                  <a:latin typeface="Times New Roman" panose="02020603050405020304" pitchFamily="18" charset="0"/>
                  <a:ea typeface="宋体" panose="02010600030101010101" pitchFamily="2" charset="-122"/>
                </a:endParaRPr>
              </a:p>
            </p:txBody>
          </p:sp>
          <p:grpSp>
            <p:nvGrpSpPr>
              <p:cNvPr id="44053" name="Group 86"/>
              <p:cNvGrpSpPr>
                <a:grpSpLocks/>
              </p:cNvGrpSpPr>
              <p:nvPr/>
            </p:nvGrpSpPr>
            <p:grpSpPr bwMode="auto">
              <a:xfrm>
                <a:off x="0" y="0"/>
                <a:ext cx="2147" cy="790"/>
                <a:chOff x="0" y="0"/>
                <a:chExt cx="2147" cy="790"/>
              </a:xfrm>
            </p:grpSpPr>
            <p:sp>
              <p:nvSpPr>
                <p:cNvPr id="44054" name="Text Box 23"/>
                <p:cNvSpPr txBox="1">
                  <a:spLocks noChangeArrowheads="1"/>
                </p:cNvSpPr>
                <p:nvPr/>
              </p:nvSpPr>
              <p:spPr bwMode="auto">
                <a:xfrm>
                  <a:off x="358" y="440"/>
                  <a:ext cx="805" cy="263"/>
                </a:xfrm>
                <a:prstGeom prst="rect">
                  <a:avLst/>
                </a:prstGeom>
                <a:gradFill rotWithShape="0">
                  <a:gsLst>
                    <a:gs pos="0">
                      <a:srgbClr val="5E9EFF"/>
                    </a:gs>
                    <a:gs pos="39999">
                      <a:srgbClr val="85C2FF"/>
                    </a:gs>
                    <a:gs pos="70000">
                      <a:srgbClr val="C4D6EB"/>
                    </a:gs>
                    <a:gs pos="100000">
                      <a:srgbClr val="FFEBFA"/>
                    </a:gs>
                  </a:gsLst>
                  <a:lin ang="5400000" scaled="1"/>
                </a:gradFill>
                <a:ln w="9525">
                  <a:solidFill>
                    <a:srgbClr val="000000"/>
                  </a:solidFill>
                  <a:miter lim="800000"/>
                  <a:headEnd/>
                  <a:tailEnd/>
                </a:ln>
              </p:spPr>
              <p:txBody>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algn="just" eaLnBrk="0" fontAlgn="base" hangingPunct="0">
                    <a:spcBef>
                      <a:spcPct val="0"/>
                    </a:spcBef>
                    <a:spcAft>
                      <a:spcPct val="0"/>
                    </a:spcAft>
                    <a:buNone/>
                  </a:pPr>
                  <a:r>
                    <a:rPr lang="zh-CN" altLang="en-US" sz="2000" b="1">
                      <a:solidFill>
                        <a:srgbClr val="000000"/>
                      </a:solidFill>
                    </a:rPr>
                    <a:t>时序部件</a:t>
                  </a:r>
                </a:p>
              </p:txBody>
            </p:sp>
            <p:sp>
              <p:nvSpPr>
                <p:cNvPr id="44055" name="Line 24"/>
                <p:cNvSpPr>
                  <a:spLocks noChangeShapeType="1"/>
                </p:cNvSpPr>
                <p:nvPr/>
              </p:nvSpPr>
              <p:spPr bwMode="auto">
                <a:xfrm flipV="1">
                  <a:off x="537" y="264"/>
                  <a:ext cx="0" cy="17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b="1">
                    <a:solidFill>
                      <a:srgbClr val="000000"/>
                    </a:solidFill>
                    <a:latin typeface="Times New Roman" panose="02020603050405020304" pitchFamily="18" charset="0"/>
                    <a:ea typeface="宋体" panose="02010600030101010101" pitchFamily="2" charset="-122"/>
                  </a:endParaRPr>
                </a:p>
              </p:txBody>
            </p:sp>
            <p:sp>
              <p:nvSpPr>
                <p:cNvPr id="44056" name="Line 25"/>
                <p:cNvSpPr>
                  <a:spLocks noChangeShapeType="1"/>
                </p:cNvSpPr>
                <p:nvPr/>
              </p:nvSpPr>
              <p:spPr bwMode="auto">
                <a:xfrm flipV="1">
                  <a:off x="805" y="264"/>
                  <a:ext cx="0" cy="17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b="1">
                    <a:solidFill>
                      <a:srgbClr val="000000"/>
                    </a:solidFill>
                    <a:latin typeface="Times New Roman" panose="02020603050405020304" pitchFamily="18" charset="0"/>
                    <a:ea typeface="宋体" panose="02010600030101010101" pitchFamily="2" charset="-122"/>
                  </a:endParaRPr>
                </a:p>
              </p:txBody>
            </p:sp>
            <p:grpSp>
              <p:nvGrpSpPr>
                <p:cNvPr id="44057" name="Group 41"/>
                <p:cNvGrpSpPr>
                  <a:grpSpLocks/>
                </p:cNvGrpSpPr>
                <p:nvPr/>
              </p:nvGrpSpPr>
              <p:grpSpPr bwMode="auto">
                <a:xfrm>
                  <a:off x="1208" y="176"/>
                  <a:ext cx="939" cy="526"/>
                  <a:chOff x="0" y="0"/>
                  <a:chExt cx="1260" cy="936"/>
                </a:xfrm>
              </p:grpSpPr>
              <p:sp>
                <p:nvSpPr>
                  <p:cNvPr id="44060" name="Text Box 42"/>
                  <p:cNvSpPr txBox="1">
                    <a:spLocks noChangeArrowheads="1"/>
                  </p:cNvSpPr>
                  <p:nvPr/>
                </p:nvSpPr>
                <p:spPr bwMode="auto">
                  <a:xfrm>
                    <a:off x="180" y="468"/>
                    <a:ext cx="1080" cy="468"/>
                  </a:xfrm>
                  <a:prstGeom prst="rect">
                    <a:avLst/>
                  </a:prstGeom>
                  <a:gradFill rotWithShape="0">
                    <a:gsLst>
                      <a:gs pos="0">
                        <a:srgbClr val="5E9EFF"/>
                      </a:gs>
                      <a:gs pos="39999">
                        <a:srgbClr val="85C2FF"/>
                      </a:gs>
                      <a:gs pos="70000">
                        <a:srgbClr val="C4D6EB"/>
                      </a:gs>
                      <a:gs pos="100000">
                        <a:srgbClr val="FFEBFA"/>
                      </a:gs>
                    </a:gsLst>
                    <a:lin ang="5400000" scaled="1"/>
                  </a:gradFill>
                  <a:ln w="28575">
                    <a:solidFill>
                      <a:srgbClr val="000000"/>
                    </a:solidFill>
                    <a:miter lim="800000"/>
                    <a:headEnd/>
                    <a:tailEnd/>
                  </a:ln>
                </p:spPr>
                <p:txBody>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algn="ctr" eaLnBrk="0" fontAlgn="base" hangingPunct="0">
                      <a:spcBef>
                        <a:spcPct val="0"/>
                      </a:spcBef>
                      <a:spcAft>
                        <a:spcPct val="0"/>
                      </a:spcAft>
                      <a:buNone/>
                    </a:pPr>
                    <a:r>
                      <a:rPr lang="zh-CN" altLang="en-US" sz="2000" b="1">
                        <a:solidFill>
                          <a:srgbClr val="000000"/>
                        </a:solidFill>
                      </a:rPr>
                      <a:t>中断系统</a:t>
                    </a:r>
                  </a:p>
                </p:txBody>
              </p:sp>
              <p:sp>
                <p:nvSpPr>
                  <p:cNvPr id="44061" name="Line 43"/>
                  <p:cNvSpPr>
                    <a:spLocks noChangeShapeType="1"/>
                  </p:cNvSpPr>
                  <p:nvPr/>
                </p:nvSpPr>
                <p:spPr bwMode="auto">
                  <a:xfrm flipH="1">
                    <a:off x="0" y="0"/>
                    <a:ext cx="540" cy="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b="1">
                      <a:solidFill>
                        <a:srgbClr val="000000"/>
                      </a:solidFill>
                      <a:latin typeface="Times New Roman" panose="02020603050405020304" pitchFamily="18" charset="0"/>
                      <a:ea typeface="宋体" panose="02010600030101010101" pitchFamily="2" charset="-122"/>
                    </a:endParaRPr>
                  </a:p>
                </p:txBody>
              </p:sp>
              <p:sp>
                <p:nvSpPr>
                  <p:cNvPr id="44062" name="Line 44"/>
                  <p:cNvSpPr>
                    <a:spLocks noChangeShapeType="1"/>
                  </p:cNvSpPr>
                  <p:nvPr/>
                </p:nvSpPr>
                <p:spPr bwMode="auto">
                  <a:xfrm>
                    <a:off x="540" y="0"/>
                    <a:ext cx="0" cy="468"/>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b="1">
                      <a:solidFill>
                        <a:srgbClr val="000000"/>
                      </a:solidFill>
                      <a:latin typeface="Times New Roman" panose="02020603050405020304" pitchFamily="18" charset="0"/>
                      <a:ea typeface="宋体" panose="02010600030101010101" pitchFamily="2" charset="-122"/>
                    </a:endParaRPr>
                  </a:p>
                </p:txBody>
              </p:sp>
            </p:grpSp>
            <p:sp>
              <p:nvSpPr>
                <p:cNvPr id="44058" name="Line 45"/>
                <p:cNvSpPr>
                  <a:spLocks noChangeShapeType="1"/>
                </p:cNvSpPr>
                <p:nvPr/>
              </p:nvSpPr>
              <p:spPr bwMode="auto">
                <a:xfrm>
                  <a:off x="0" y="0"/>
                  <a:ext cx="0" cy="79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b="1">
                    <a:solidFill>
                      <a:srgbClr val="000000"/>
                    </a:solidFill>
                    <a:latin typeface="Times New Roman" panose="02020603050405020304" pitchFamily="18" charset="0"/>
                    <a:ea typeface="宋体" panose="02010600030101010101" pitchFamily="2" charset="-122"/>
                  </a:endParaRPr>
                </a:p>
              </p:txBody>
            </p:sp>
            <p:sp>
              <p:nvSpPr>
                <p:cNvPr id="44059" name="Line 47"/>
                <p:cNvSpPr>
                  <a:spLocks noChangeShapeType="1"/>
                </p:cNvSpPr>
                <p:nvPr/>
              </p:nvSpPr>
              <p:spPr bwMode="auto">
                <a:xfrm>
                  <a:off x="0" y="527"/>
                  <a:ext cx="403" cy="1"/>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b="1">
                    <a:solidFill>
                      <a:srgbClr val="000000"/>
                    </a:solidFill>
                    <a:latin typeface="Times New Roman" panose="02020603050405020304" pitchFamily="18" charset="0"/>
                    <a:ea typeface="宋体" panose="02010600030101010101" pitchFamily="2" charset="-122"/>
                  </a:endParaRPr>
                </a:p>
              </p:txBody>
            </p:sp>
          </p:grpSp>
        </p:grpSp>
        <p:sp>
          <p:nvSpPr>
            <p:cNvPr id="44051" name="Text Box 92"/>
            <p:cNvSpPr txBox="1">
              <a:spLocks noChangeArrowheads="1"/>
            </p:cNvSpPr>
            <p:nvPr/>
          </p:nvSpPr>
          <p:spPr bwMode="auto">
            <a:xfrm>
              <a:off x="0" y="778"/>
              <a:ext cx="940" cy="263"/>
            </a:xfrm>
            <a:prstGeom prst="rect">
              <a:avLst/>
            </a:prstGeom>
            <a:gradFill rotWithShape="0">
              <a:gsLst>
                <a:gs pos="0">
                  <a:srgbClr val="5E9EFF"/>
                </a:gs>
                <a:gs pos="39999">
                  <a:srgbClr val="85C2FF"/>
                </a:gs>
                <a:gs pos="70000">
                  <a:srgbClr val="C4D6EB"/>
                </a:gs>
                <a:gs pos="100000">
                  <a:srgbClr val="FFEBFA"/>
                </a:gs>
              </a:gsLst>
              <a:lin ang="5400000" scaled="1"/>
            </a:gradFill>
            <a:ln w="9525">
              <a:solidFill>
                <a:srgbClr val="000000"/>
              </a:solidFill>
              <a:miter lim="800000"/>
              <a:headEnd/>
              <a:tailEnd/>
            </a:ln>
          </p:spPr>
          <p:txBody>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algn="ctr" eaLnBrk="0" fontAlgn="base" hangingPunct="0">
                <a:spcBef>
                  <a:spcPct val="0"/>
                </a:spcBef>
                <a:spcAft>
                  <a:spcPct val="0"/>
                </a:spcAft>
                <a:buNone/>
              </a:pPr>
              <a:r>
                <a:rPr lang="zh-CN" altLang="en-US" sz="2000" b="1">
                  <a:solidFill>
                    <a:srgbClr val="000000"/>
                  </a:solidFill>
                </a:rPr>
                <a:t>操作控制台</a:t>
              </a:r>
            </a:p>
          </p:txBody>
        </p:sp>
      </p:grpSp>
      <p:sp>
        <p:nvSpPr>
          <p:cNvPr id="44048" name="Text Box 94"/>
          <p:cNvSpPr txBox="1">
            <a:spLocks noChangeArrowheads="1"/>
          </p:cNvSpPr>
          <p:nvPr/>
        </p:nvSpPr>
        <p:spPr bwMode="auto">
          <a:xfrm>
            <a:off x="2124075" y="0"/>
            <a:ext cx="7164388" cy="1200150"/>
          </a:xfrm>
          <a:prstGeom prst="rect">
            <a:avLst/>
          </a:prstGeom>
          <a:noFill/>
          <a:ln>
            <a:noFill/>
          </a:ln>
          <a:effectLst>
            <a:prstShdw prst="shdw17" dist="17961" dir="13500000">
              <a:srgbClr val="999999"/>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fontAlgn="base">
              <a:spcBef>
                <a:spcPct val="50000"/>
              </a:spcBef>
              <a:spcAft>
                <a:spcPct val="0"/>
              </a:spcAft>
              <a:buNone/>
            </a:pPr>
            <a:r>
              <a:rPr lang="zh-CN" altLang="en-US" sz="2400" b="1">
                <a:solidFill>
                  <a:srgbClr val="3333CC"/>
                </a:solidFill>
              </a:rPr>
              <a:t>程序－</a:t>
            </a:r>
            <a:r>
              <a:rPr lang="en-US" altLang="zh-CN" sz="2400" b="1">
                <a:solidFill>
                  <a:srgbClr val="3333CC"/>
                </a:solidFill>
              </a:rPr>
              <a:t>》</a:t>
            </a:r>
            <a:r>
              <a:rPr lang="zh-CN" altLang="en-US" sz="2400" b="1">
                <a:solidFill>
                  <a:srgbClr val="3333CC"/>
                </a:solidFill>
              </a:rPr>
              <a:t>二进制指令－</a:t>
            </a:r>
            <a:r>
              <a:rPr lang="en-US" altLang="zh-CN" sz="2400" b="1">
                <a:solidFill>
                  <a:srgbClr val="3333CC"/>
                </a:solidFill>
              </a:rPr>
              <a:t>》</a:t>
            </a:r>
            <a:r>
              <a:rPr lang="zh-CN" altLang="en-US" sz="2400" b="1">
                <a:solidFill>
                  <a:srgbClr val="3333CC"/>
                </a:solidFill>
              </a:rPr>
              <a:t>装载到内存－</a:t>
            </a:r>
            <a:r>
              <a:rPr lang="en-US" altLang="zh-CN" sz="2400" b="1">
                <a:solidFill>
                  <a:srgbClr val="3333CC"/>
                </a:solidFill>
              </a:rPr>
              <a:t>》</a:t>
            </a:r>
            <a:r>
              <a:rPr lang="zh-CN" altLang="en-US" sz="2400" b="1">
                <a:solidFill>
                  <a:srgbClr val="FF3300"/>
                </a:solidFill>
              </a:rPr>
              <a:t>第一条指令地址进指令寄存器</a:t>
            </a:r>
            <a:r>
              <a:rPr lang="en-US" altLang="zh-CN" sz="2400" b="1">
                <a:solidFill>
                  <a:srgbClr val="FF3300"/>
                </a:solidFill>
              </a:rPr>
              <a:t>PC</a:t>
            </a:r>
            <a:r>
              <a:rPr lang="zh-CN" altLang="en-US" sz="2400" b="1">
                <a:solidFill>
                  <a:srgbClr val="FF3300"/>
                </a:solidFill>
              </a:rPr>
              <a:t>－</a:t>
            </a:r>
            <a:r>
              <a:rPr lang="en-US" altLang="zh-CN" sz="2400" b="1">
                <a:solidFill>
                  <a:srgbClr val="FF3300"/>
                </a:solidFill>
              </a:rPr>
              <a:t>》</a:t>
            </a:r>
            <a:r>
              <a:rPr lang="zh-CN" altLang="en-US" sz="2400" b="1">
                <a:solidFill>
                  <a:srgbClr val="3333CC"/>
                </a:solidFill>
              </a:rPr>
              <a:t>取指令－</a:t>
            </a:r>
            <a:r>
              <a:rPr lang="en-US" altLang="zh-CN" sz="2400" b="1">
                <a:solidFill>
                  <a:srgbClr val="3333CC"/>
                </a:solidFill>
              </a:rPr>
              <a:t>》</a:t>
            </a:r>
            <a:r>
              <a:rPr lang="zh-CN" altLang="en-US" sz="2400" b="1">
                <a:solidFill>
                  <a:srgbClr val="3333CC"/>
                </a:solidFill>
              </a:rPr>
              <a:t>分析指令－</a:t>
            </a:r>
            <a:r>
              <a:rPr lang="en-US" altLang="zh-CN" sz="2400" b="1">
                <a:solidFill>
                  <a:srgbClr val="3333CC"/>
                </a:solidFill>
              </a:rPr>
              <a:t>》</a:t>
            </a:r>
            <a:r>
              <a:rPr lang="zh-CN" altLang="en-US" sz="2400" b="1">
                <a:solidFill>
                  <a:srgbClr val="3333CC"/>
                </a:solidFill>
              </a:rPr>
              <a:t>执行指令</a:t>
            </a:r>
            <a:r>
              <a:rPr lang="zh-CN" altLang="en-US" sz="2400" b="1">
                <a:solidFill>
                  <a:srgbClr val="FF3300"/>
                </a:solidFill>
              </a:rPr>
              <a:t>－</a:t>
            </a:r>
            <a:r>
              <a:rPr lang="en-US" altLang="zh-CN" sz="2400" b="1">
                <a:solidFill>
                  <a:srgbClr val="FF3300"/>
                </a:solidFill>
              </a:rPr>
              <a:t>》</a:t>
            </a:r>
            <a:r>
              <a:rPr lang="zh-CN" altLang="en-US" sz="2400" b="1">
                <a:solidFill>
                  <a:srgbClr val="3333CC"/>
                </a:solidFill>
              </a:rPr>
              <a:t>取指令－</a:t>
            </a:r>
            <a:r>
              <a:rPr lang="en-US" altLang="zh-CN" sz="2400" b="1">
                <a:solidFill>
                  <a:srgbClr val="3333CC"/>
                </a:solidFill>
              </a:rPr>
              <a:t>》</a:t>
            </a:r>
            <a:r>
              <a:rPr lang="zh-CN" altLang="en-US" sz="2400" b="1">
                <a:solidFill>
                  <a:srgbClr val="3333CC"/>
                </a:solidFill>
              </a:rPr>
              <a:t>分析指令－</a:t>
            </a:r>
            <a:r>
              <a:rPr lang="en-US" altLang="zh-CN" sz="2400" b="1">
                <a:solidFill>
                  <a:srgbClr val="3333CC"/>
                </a:solidFill>
              </a:rPr>
              <a:t>》</a:t>
            </a:r>
            <a:r>
              <a:rPr lang="zh-CN" altLang="en-US" sz="2400" b="1">
                <a:solidFill>
                  <a:srgbClr val="3333CC"/>
                </a:solidFill>
              </a:rPr>
              <a:t>执行指令</a:t>
            </a:r>
            <a:r>
              <a:rPr lang="en-US" altLang="zh-CN" sz="2400" b="1">
                <a:solidFill>
                  <a:srgbClr val="FF3300"/>
                </a:solidFill>
              </a:rPr>
              <a:t>…</a:t>
            </a:r>
            <a:endParaRPr lang="zh-CN" altLang="en-US" sz="2400" b="1">
              <a:solidFill>
                <a:srgbClr val="FF3300"/>
              </a:solidFill>
            </a:endParaRPr>
          </a:p>
        </p:txBody>
      </p:sp>
      <p:sp>
        <p:nvSpPr>
          <p:cNvPr id="123994" name="Text Box 91"/>
          <p:cNvSpPr txBox="1">
            <a:spLocks noChangeArrowheads="1"/>
          </p:cNvSpPr>
          <p:nvPr/>
        </p:nvSpPr>
        <p:spPr bwMode="auto">
          <a:xfrm>
            <a:off x="395290" y="2"/>
            <a:ext cx="8497887" cy="1200329"/>
          </a:xfrm>
          <a:prstGeom prst="rect">
            <a:avLst/>
          </a:prstGeom>
          <a:solidFill>
            <a:srgbClr val="66FFFF"/>
          </a:solidFill>
          <a:ln>
            <a:noFill/>
          </a:ln>
          <a:effectLst>
            <a:prstShdw prst="shdw17" dist="17961" dir="13500000">
              <a:srgbClr val="3D9999"/>
            </a:prst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fontAlgn="base">
              <a:spcBef>
                <a:spcPct val="50000"/>
              </a:spcBef>
              <a:spcAft>
                <a:spcPct val="0"/>
              </a:spcAft>
              <a:buNone/>
            </a:pPr>
            <a:r>
              <a:rPr lang="zh-CN" altLang="en-US" sz="2400" b="1">
                <a:solidFill>
                  <a:srgbClr val="000000"/>
                </a:solidFill>
              </a:rPr>
              <a:t>微操作：一条指令的执行实际是通过按一定次序执行一系列基本操作完成的，这些基本操作称为“微操作”。因此指令需要转换成微操作，这个转换是由微操作控制部件完成的。</a:t>
            </a:r>
          </a:p>
        </p:txBody>
      </p:sp>
    </p:spTree>
    <p:extLst>
      <p:ext uri="{BB962C8B-B14F-4D97-AF65-F5344CB8AC3E}">
        <p14:creationId xmlns:p14="http://schemas.microsoft.com/office/powerpoint/2010/main" val="98171803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23907"/>
                                        </p:tgtEl>
                                        <p:attrNameLst>
                                          <p:attrName>style.visibility</p:attrName>
                                        </p:attrNameLst>
                                      </p:cBhvr>
                                      <p:to>
                                        <p:strVal val="visible"/>
                                      </p:to>
                                    </p:set>
                                    <p:animEffect transition="in" filter="dissolve">
                                      <p:cBhvr>
                                        <p:cTn id="7" dur="500"/>
                                        <p:tgtEl>
                                          <p:spTgt spid="12390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123910"/>
                                        </p:tgtEl>
                                        <p:attrNameLst>
                                          <p:attrName>style.visibility</p:attrName>
                                        </p:attrNameLst>
                                      </p:cBhvr>
                                      <p:to>
                                        <p:strVal val="visible"/>
                                      </p:to>
                                    </p:set>
                                    <p:animEffect transition="in" filter="dissolve">
                                      <p:cBhvr>
                                        <p:cTn id="12" dur="500"/>
                                        <p:tgtEl>
                                          <p:spTgt spid="12391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23908"/>
                                        </p:tgtEl>
                                        <p:attrNameLst>
                                          <p:attrName>style.visibility</p:attrName>
                                        </p:attrNameLst>
                                      </p:cBhvr>
                                      <p:to>
                                        <p:strVal val="visible"/>
                                      </p:to>
                                    </p:set>
                                    <p:animEffect transition="in" filter="dissolve">
                                      <p:cBhvr>
                                        <p:cTn id="17" dur="500"/>
                                        <p:tgtEl>
                                          <p:spTgt spid="12390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123927"/>
                                        </p:tgtEl>
                                        <p:attrNameLst>
                                          <p:attrName>style.visibility</p:attrName>
                                        </p:attrNameLst>
                                      </p:cBhvr>
                                      <p:to>
                                        <p:strVal val="visible"/>
                                      </p:to>
                                    </p:set>
                                    <p:animEffect transition="in" filter="dissolve">
                                      <p:cBhvr>
                                        <p:cTn id="22" dur="500"/>
                                        <p:tgtEl>
                                          <p:spTgt spid="12392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nodeType="clickEffect">
                                  <p:stCondLst>
                                    <p:cond delay="0"/>
                                  </p:stCondLst>
                                  <p:childTnLst>
                                    <p:set>
                                      <p:cBhvr>
                                        <p:cTn id="26" dur="1" fill="hold">
                                          <p:stCondLst>
                                            <p:cond delay="0"/>
                                          </p:stCondLst>
                                        </p:cTn>
                                        <p:tgtEl>
                                          <p:spTgt spid="123924"/>
                                        </p:tgtEl>
                                        <p:attrNameLst>
                                          <p:attrName>style.visibility</p:attrName>
                                        </p:attrNameLst>
                                      </p:cBhvr>
                                      <p:to>
                                        <p:strVal val="visible"/>
                                      </p:to>
                                    </p:set>
                                    <p:animEffect transition="in" filter="dissolve">
                                      <p:cBhvr>
                                        <p:cTn id="27" dur="500"/>
                                        <p:tgtEl>
                                          <p:spTgt spid="123924"/>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nodeType="clickEffect">
                                  <p:stCondLst>
                                    <p:cond delay="0"/>
                                  </p:stCondLst>
                                  <p:childTnLst>
                                    <p:set>
                                      <p:cBhvr>
                                        <p:cTn id="31" dur="1" fill="hold">
                                          <p:stCondLst>
                                            <p:cond delay="0"/>
                                          </p:stCondLst>
                                        </p:cTn>
                                        <p:tgtEl>
                                          <p:spTgt spid="123952"/>
                                        </p:tgtEl>
                                        <p:attrNameLst>
                                          <p:attrName>style.visibility</p:attrName>
                                        </p:attrNameLst>
                                      </p:cBhvr>
                                      <p:to>
                                        <p:strVal val="visible"/>
                                      </p:to>
                                    </p:set>
                                    <p:animEffect transition="in" filter="dissolve">
                                      <p:cBhvr>
                                        <p:cTn id="32" dur="500"/>
                                        <p:tgtEl>
                                          <p:spTgt spid="123952"/>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123909"/>
                                        </p:tgtEl>
                                        <p:attrNameLst>
                                          <p:attrName>style.visibility</p:attrName>
                                        </p:attrNameLst>
                                      </p:cBhvr>
                                      <p:to>
                                        <p:strVal val="visible"/>
                                      </p:to>
                                    </p:set>
                                    <p:animEffect transition="in" filter="dissolve">
                                      <p:cBhvr>
                                        <p:cTn id="37" dur="500"/>
                                        <p:tgtEl>
                                          <p:spTgt spid="123909"/>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9" presetClass="entr" presetSubtype="0" fill="hold" nodeType="clickEffect">
                                  <p:stCondLst>
                                    <p:cond delay="0"/>
                                  </p:stCondLst>
                                  <p:childTnLst>
                                    <p:set>
                                      <p:cBhvr>
                                        <p:cTn id="41" dur="1" fill="hold">
                                          <p:stCondLst>
                                            <p:cond delay="0"/>
                                          </p:stCondLst>
                                        </p:cTn>
                                        <p:tgtEl>
                                          <p:spTgt spid="123955"/>
                                        </p:tgtEl>
                                        <p:attrNameLst>
                                          <p:attrName>style.visibility</p:attrName>
                                        </p:attrNameLst>
                                      </p:cBhvr>
                                      <p:to>
                                        <p:strVal val="visible"/>
                                      </p:to>
                                    </p:set>
                                    <p:animEffect transition="in" filter="dissolve">
                                      <p:cBhvr>
                                        <p:cTn id="42" dur="500"/>
                                        <p:tgtEl>
                                          <p:spTgt spid="123955"/>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9" presetClass="entr" presetSubtype="0" fill="hold" nodeType="clickEffect">
                                  <p:stCondLst>
                                    <p:cond delay="0"/>
                                  </p:stCondLst>
                                  <p:childTnLst>
                                    <p:set>
                                      <p:cBhvr>
                                        <p:cTn id="46" dur="1" fill="hold">
                                          <p:stCondLst>
                                            <p:cond delay="0"/>
                                          </p:stCondLst>
                                        </p:cTn>
                                        <p:tgtEl>
                                          <p:spTgt spid="123916"/>
                                        </p:tgtEl>
                                        <p:attrNameLst>
                                          <p:attrName>style.visibility</p:attrName>
                                        </p:attrNameLst>
                                      </p:cBhvr>
                                      <p:to>
                                        <p:strVal val="visible"/>
                                      </p:to>
                                    </p:set>
                                    <p:animEffect transition="in" filter="dissolve">
                                      <p:cBhvr>
                                        <p:cTn id="47" dur="500"/>
                                        <p:tgtEl>
                                          <p:spTgt spid="123916"/>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9" presetClass="entr" presetSubtype="0" fill="hold" nodeType="clickEffect">
                                  <p:stCondLst>
                                    <p:cond delay="0"/>
                                  </p:stCondLst>
                                  <p:childTnLst>
                                    <p:set>
                                      <p:cBhvr>
                                        <p:cTn id="51" dur="1" fill="hold">
                                          <p:stCondLst>
                                            <p:cond delay="0"/>
                                          </p:stCondLst>
                                        </p:cTn>
                                        <p:tgtEl>
                                          <p:spTgt spid="123913"/>
                                        </p:tgtEl>
                                        <p:attrNameLst>
                                          <p:attrName>style.visibility</p:attrName>
                                        </p:attrNameLst>
                                      </p:cBhvr>
                                      <p:to>
                                        <p:strVal val="visible"/>
                                      </p:to>
                                    </p:set>
                                    <p:animEffect transition="in" filter="dissolve">
                                      <p:cBhvr>
                                        <p:cTn id="52" dur="500"/>
                                        <p:tgtEl>
                                          <p:spTgt spid="123913"/>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9" presetClass="entr" presetSubtype="0" fill="hold" nodeType="clickEffect">
                                  <p:stCondLst>
                                    <p:cond delay="0"/>
                                  </p:stCondLst>
                                  <p:childTnLst>
                                    <p:set>
                                      <p:cBhvr>
                                        <p:cTn id="56" dur="1" fill="hold">
                                          <p:stCondLst>
                                            <p:cond delay="0"/>
                                          </p:stCondLst>
                                        </p:cTn>
                                        <p:tgtEl>
                                          <p:spTgt spid="123959"/>
                                        </p:tgtEl>
                                        <p:attrNameLst>
                                          <p:attrName>style.visibility</p:attrName>
                                        </p:attrNameLst>
                                      </p:cBhvr>
                                      <p:to>
                                        <p:strVal val="visible"/>
                                      </p:to>
                                    </p:set>
                                    <p:animEffect transition="in" filter="dissolve">
                                      <p:cBhvr>
                                        <p:cTn id="57" dur="500"/>
                                        <p:tgtEl>
                                          <p:spTgt spid="123959"/>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9" presetClass="entr" presetSubtype="0" fill="hold" nodeType="clickEffect">
                                  <p:stCondLst>
                                    <p:cond delay="0"/>
                                  </p:stCondLst>
                                  <p:childTnLst>
                                    <p:set>
                                      <p:cBhvr>
                                        <p:cTn id="61" dur="1" fill="hold">
                                          <p:stCondLst>
                                            <p:cond delay="0"/>
                                          </p:stCondLst>
                                        </p:cTn>
                                        <p:tgtEl>
                                          <p:spTgt spid="123979"/>
                                        </p:tgtEl>
                                        <p:attrNameLst>
                                          <p:attrName>style.visibility</p:attrName>
                                        </p:attrNameLst>
                                      </p:cBhvr>
                                      <p:to>
                                        <p:strVal val="visible"/>
                                      </p:to>
                                    </p:set>
                                    <p:animEffect transition="in" filter="dissolve">
                                      <p:cBhvr>
                                        <p:cTn id="62" dur="500"/>
                                        <p:tgtEl>
                                          <p:spTgt spid="123979"/>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42" presetClass="entr" presetSubtype="0" fill="hold" grpId="0" nodeType="clickEffect">
                                  <p:stCondLst>
                                    <p:cond delay="0"/>
                                  </p:stCondLst>
                                  <p:childTnLst>
                                    <p:set>
                                      <p:cBhvr>
                                        <p:cTn id="66" dur="1" fill="hold">
                                          <p:stCondLst>
                                            <p:cond delay="0"/>
                                          </p:stCondLst>
                                        </p:cTn>
                                        <p:tgtEl>
                                          <p:spTgt spid="123994"/>
                                        </p:tgtEl>
                                        <p:attrNameLst>
                                          <p:attrName>style.visibility</p:attrName>
                                        </p:attrNameLst>
                                      </p:cBhvr>
                                      <p:to>
                                        <p:strVal val="visible"/>
                                      </p:to>
                                    </p:set>
                                    <p:animEffect transition="in" filter="fade">
                                      <p:cBhvr>
                                        <p:cTn id="67" dur="1000"/>
                                        <p:tgtEl>
                                          <p:spTgt spid="123994"/>
                                        </p:tgtEl>
                                      </p:cBhvr>
                                    </p:animEffect>
                                    <p:anim calcmode="lin" valueType="num">
                                      <p:cBhvr>
                                        <p:cTn id="68" dur="1000" fill="hold"/>
                                        <p:tgtEl>
                                          <p:spTgt spid="123994"/>
                                        </p:tgtEl>
                                        <p:attrNameLst>
                                          <p:attrName>ppt_x</p:attrName>
                                        </p:attrNameLst>
                                      </p:cBhvr>
                                      <p:tavLst>
                                        <p:tav tm="0">
                                          <p:val>
                                            <p:strVal val="#ppt_x"/>
                                          </p:val>
                                        </p:tav>
                                        <p:tav tm="100000">
                                          <p:val>
                                            <p:strVal val="#ppt_x"/>
                                          </p:val>
                                        </p:tav>
                                      </p:tavLst>
                                    </p:anim>
                                    <p:anim calcmode="lin" valueType="num">
                                      <p:cBhvr>
                                        <p:cTn id="69" dur="1000" fill="hold"/>
                                        <p:tgtEl>
                                          <p:spTgt spid="12399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animBg="1" autoUpdateAnimBg="0"/>
      <p:bldP spid="123908" grpId="0" animBg="1" autoUpdateAnimBg="0"/>
      <p:bldP spid="123909" grpId="0" animBg="1" autoUpdateAnimBg="0"/>
      <p:bldP spid="123994" grpId="0" animBg="1"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灯片编号占位符 5"/>
          <p:cNvSpPr txBox="1">
            <a:spLocks noGrp="1" noChangeArrowheads="1"/>
          </p:cNvSpPr>
          <p:nvPr/>
        </p:nvSpPr>
        <p:spPr bwMode="auto">
          <a:xfrm>
            <a:off x="6934200" y="6324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algn="r" fontAlgn="base">
              <a:spcBef>
                <a:spcPct val="50000"/>
              </a:spcBef>
              <a:spcAft>
                <a:spcPct val="0"/>
              </a:spcAft>
              <a:buNone/>
            </a:pPr>
            <a:fld id="{719B0B3A-20AD-4ADF-8619-C4C08E2ABE1B}" type="slidenum">
              <a:rPr lang="zh-CN" altLang="en-US" sz="1400" b="1">
                <a:solidFill>
                  <a:srgbClr val="000000"/>
                </a:solidFill>
              </a:rPr>
              <a:pPr algn="r" fontAlgn="base">
                <a:spcBef>
                  <a:spcPct val="50000"/>
                </a:spcBef>
                <a:spcAft>
                  <a:spcPct val="0"/>
                </a:spcAft>
                <a:buNone/>
              </a:pPr>
              <a:t>34</a:t>
            </a:fld>
            <a:endParaRPr lang="en-US" altLang="zh-CN" sz="1400" b="1">
              <a:solidFill>
                <a:srgbClr val="000000"/>
              </a:solidFill>
            </a:endParaRPr>
          </a:p>
        </p:txBody>
      </p:sp>
      <p:sp>
        <p:nvSpPr>
          <p:cNvPr id="46083" name="Rectangle 3"/>
          <p:cNvSpPr>
            <a:spLocks noGrp="1" noChangeArrowheads="1"/>
          </p:cNvSpPr>
          <p:nvPr>
            <p:ph type="body" idx="4294967295"/>
          </p:nvPr>
        </p:nvSpPr>
        <p:spPr>
          <a:xfrm>
            <a:off x="323850" y="1752600"/>
            <a:ext cx="7918450" cy="4114800"/>
          </a:xfrm>
        </p:spPr>
        <p:txBody>
          <a:bodyPr/>
          <a:lstStyle/>
          <a:p>
            <a:pPr eaLnBrk="1" hangingPunct="1">
              <a:buFontTx/>
              <a:buNone/>
            </a:pPr>
            <a:r>
              <a:rPr lang="zh-CN" altLang="en-US" sz="2600" b="1">
                <a:latin typeface="宋体" panose="02010600030101010101" pitchFamily="2" charset="-122"/>
              </a:rPr>
              <a:t>  控制器首先从程序计数器中取得当前要执行的指令的地址，根据这个地址从主存储器中取出指令复制到指令寄存器中，并将下一条指令的地址置入程序计数器</a:t>
            </a:r>
            <a:r>
              <a:rPr lang="en-US" altLang="zh-CN" sz="2600" b="1">
                <a:latin typeface="宋体" panose="02010600030101010101" pitchFamily="2" charset="-122"/>
              </a:rPr>
              <a:t>PC(Program counter)</a:t>
            </a:r>
            <a:r>
              <a:rPr lang="zh-CN" altLang="en-US" sz="2600" b="1">
                <a:latin typeface="宋体" panose="02010600030101010101" pitchFamily="2" charset="-122"/>
              </a:rPr>
              <a:t>中</a:t>
            </a:r>
            <a:r>
              <a:rPr lang="en-US" altLang="zh-CN" sz="2600" b="1">
                <a:latin typeface="宋体" panose="02010600030101010101" pitchFamily="2" charset="-122"/>
              </a:rPr>
              <a:t>(</a:t>
            </a:r>
            <a:r>
              <a:rPr lang="zh-CN" altLang="en-US" sz="2600" b="1">
                <a:solidFill>
                  <a:schemeClr val="accent2"/>
                </a:solidFill>
                <a:latin typeface="宋体" panose="02010600030101010101" pitchFamily="2" charset="-122"/>
              </a:rPr>
              <a:t>取指令</a:t>
            </a:r>
            <a:r>
              <a:rPr lang="zh-CN" altLang="en-US" sz="2600" b="1">
                <a:latin typeface="宋体" panose="02010600030101010101" pitchFamily="2" charset="-122"/>
              </a:rPr>
              <a:t>）；</a:t>
            </a:r>
          </a:p>
          <a:p>
            <a:pPr eaLnBrk="1" hangingPunct="1">
              <a:buFontTx/>
              <a:buNone/>
            </a:pPr>
            <a:r>
              <a:rPr lang="zh-CN" altLang="en-US" sz="2600" b="1">
                <a:latin typeface="宋体" panose="02010600030101010101" pitchFamily="2" charset="-122"/>
              </a:rPr>
              <a:t>  然后由指令译码器对指令寄存器中存放的指令的操作码部分进行译码（</a:t>
            </a:r>
            <a:r>
              <a:rPr lang="zh-CN" altLang="en-US" sz="2600" b="1">
                <a:solidFill>
                  <a:schemeClr val="accent2"/>
                </a:solidFill>
                <a:latin typeface="宋体" panose="02010600030101010101" pitchFamily="2" charset="-122"/>
              </a:rPr>
              <a:t>分析指令</a:t>
            </a:r>
            <a:r>
              <a:rPr lang="zh-CN" altLang="en-US" sz="2600" b="1">
                <a:latin typeface="宋体" panose="02010600030101010101" pitchFamily="2" charset="-122"/>
              </a:rPr>
              <a:t>），根据译码结果由微操作控制部件产生各种最基本的不可再分的微操作的控制信号，即微命令，以控制各计算机部件完成该指令的功能（</a:t>
            </a:r>
            <a:r>
              <a:rPr lang="zh-CN" altLang="en-US" sz="2600" b="1">
                <a:solidFill>
                  <a:schemeClr val="accent2"/>
                </a:solidFill>
                <a:latin typeface="宋体" panose="02010600030101010101" pitchFamily="2" charset="-122"/>
              </a:rPr>
              <a:t>执行指令</a:t>
            </a:r>
            <a:r>
              <a:rPr lang="zh-CN" altLang="en-US" sz="2600" b="1">
                <a:latin typeface="宋体" panose="02010600030101010101" pitchFamily="2" charset="-122"/>
              </a:rPr>
              <a:t>）。</a:t>
            </a:r>
          </a:p>
        </p:txBody>
      </p:sp>
      <p:sp>
        <p:nvSpPr>
          <p:cNvPr id="46084" name="Text Box 5"/>
          <p:cNvSpPr txBox="1">
            <a:spLocks noChangeArrowheads="1"/>
          </p:cNvSpPr>
          <p:nvPr/>
        </p:nvSpPr>
        <p:spPr bwMode="auto">
          <a:xfrm>
            <a:off x="538163" y="1066800"/>
            <a:ext cx="35052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fontAlgn="base">
              <a:spcBef>
                <a:spcPct val="50000"/>
              </a:spcBef>
              <a:spcAft>
                <a:spcPct val="0"/>
              </a:spcAft>
              <a:buBlip>
                <a:blip r:embed="rId2"/>
              </a:buBlip>
            </a:pPr>
            <a:r>
              <a:rPr lang="zh-CN" altLang="en-US" sz="3200" b="1">
                <a:solidFill>
                  <a:srgbClr val="000000"/>
                </a:solidFill>
              </a:rPr>
              <a:t>控制器工作原理</a:t>
            </a:r>
          </a:p>
        </p:txBody>
      </p:sp>
      <p:sp>
        <p:nvSpPr>
          <p:cNvPr id="46085" name="Rectangle 6"/>
          <p:cNvSpPr>
            <a:spLocks noGrp="1" noChangeArrowheads="1"/>
          </p:cNvSpPr>
          <p:nvPr>
            <p:ph type="title" idx="4294967295"/>
          </p:nvPr>
        </p:nvSpPr>
        <p:spPr>
          <a:noFill/>
        </p:spPr>
        <p:txBody>
          <a:bodyPr vert="horz" wrap="square" lIns="92075" tIns="46038" rIns="92075" bIns="46038" numCol="1" anchor="ctr" anchorCtr="0" compatLnSpc="1">
            <a:prstTxWarp prst="textNoShape">
              <a:avLst/>
            </a:prstTxWarp>
          </a:bodyPr>
          <a:lstStyle/>
          <a:p>
            <a:pPr eaLnBrk="1" hangingPunct="1"/>
            <a:r>
              <a:rPr lang="zh-CN" altLang="en-US" b="1" dirty="0" smtClean="0"/>
              <a:t>计算机的基本组成和原理</a:t>
            </a:r>
          </a:p>
        </p:txBody>
      </p:sp>
    </p:spTree>
    <p:extLst>
      <p:ext uri="{BB962C8B-B14F-4D97-AF65-F5344CB8AC3E}">
        <p14:creationId xmlns:p14="http://schemas.microsoft.com/office/powerpoint/2010/main" val="253162521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椭圆 1"/>
          <p:cNvSpPr>
            <a:spLocks noChangeArrowheads="1"/>
          </p:cNvSpPr>
          <p:nvPr/>
        </p:nvSpPr>
        <p:spPr bwMode="auto">
          <a:xfrm>
            <a:off x="827090" y="2708275"/>
            <a:ext cx="3024187" cy="914400"/>
          </a:xfrm>
          <a:prstGeom prst="ellipse">
            <a:avLst/>
          </a:prstGeom>
          <a:gradFill rotWithShape="0">
            <a:gsLst>
              <a:gs pos="0">
                <a:srgbClr val="C27C00"/>
              </a:gs>
              <a:gs pos="50000">
                <a:srgbClr val="412900"/>
              </a:gs>
              <a:gs pos="100000">
                <a:srgbClr val="C27C00"/>
              </a:gs>
            </a:gsLst>
            <a:lin ang="18900000" scaled="1"/>
          </a:gradFill>
          <a:ln w="28575" algn="ctr">
            <a:solidFill>
              <a:srgbClr val="FFB735"/>
            </a:solidFill>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buNone/>
            </a:pPr>
            <a:endParaRPr lang="zh-CN" altLang="en-US" sz="1800" b="1">
              <a:solidFill>
                <a:srgbClr val="000000"/>
              </a:solidFill>
            </a:endParaRPr>
          </a:p>
        </p:txBody>
      </p:sp>
      <p:pic>
        <p:nvPicPr>
          <p:cNvPr id="47107" name="Picture 1" descr="C:\Users\Administrator\AppData\Roaming\Tencent\Users\706624314\QQ\WinTemp\RichOle\(]}KXPUAVRZ)Q`]{H(LB7C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4215" y="1196977"/>
            <a:ext cx="7920037" cy="5307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108" name="椭圆 2"/>
          <p:cNvSpPr>
            <a:spLocks noChangeArrowheads="1"/>
          </p:cNvSpPr>
          <p:nvPr/>
        </p:nvSpPr>
        <p:spPr bwMode="auto">
          <a:xfrm>
            <a:off x="1331915" y="2708275"/>
            <a:ext cx="2160587" cy="914400"/>
          </a:xfrm>
          <a:prstGeom prst="ellipse">
            <a:avLst/>
          </a:prstGeom>
          <a:noFill/>
          <a:ln w="28575" algn="ctr">
            <a:solidFill>
              <a:srgbClr val="FF0000"/>
            </a:solidFill>
            <a:bevel/>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buNone/>
            </a:pPr>
            <a:endParaRPr lang="zh-CN" altLang="en-US" sz="1800" b="1">
              <a:solidFill>
                <a:srgbClr val="000000"/>
              </a:solidFill>
            </a:endParaRPr>
          </a:p>
        </p:txBody>
      </p:sp>
      <p:sp>
        <p:nvSpPr>
          <p:cNvPr id="47109" name="椭圆 4"/>
          <p:cNvSpPr>
            <a:spLocks noChangeArrowheads="1"/>
          </p:cNvSpPr>
          <p:nvPr/>
        </p:nvSpPr>
        <p:spPr bwMode="auto">
          <a:xfrm>
            <a:off x="5508625" y="2293938"/>
            <a:ext cx="2159000" cy="914400"/>
          </a:xfrm>
          <a:prstGeom prst="ellipse">
            <a:avLst/>
          </a:prstGeom>
          <a:noFill/>
          <a:ln w="28575" algn="ctr">
            <a:solidFill>
              <a:srgbClr val="FF0000"/>
            </a:solidFill>
            <a:bevel/>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buNone/>
            </a:pPr>
            <a:endParaRPr lang="zh-CN" altLang="en-US" sz="1800" b="1">
              <a:solidFill>
                <a:srgbClr val="000000"/>
              </a:solidFill>
            </a:endParaRPr>
          </a:p>
        </p:txBody>
      </p:sp>
    </p:spTree>
    <p:extLst>
      <p:ext uri="{BB962C8B-B14F-4D97-AF65-F5344CB8AC3E}">
        <p14:creationId xmlns:p14="http://schemas.microsoft.com/office/powerpoint/2010/main" val="1347405088"/>
      </p:ext>
    </p:extLst>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灯片编号占位符 5"/>
          <p:cNvSpPr txBox="1">
            <a:spLocks noGrp="1" noChangeArrowheads="1"/>
          </p:cNvSpPr>
          <p:nvPr/>
        </p:nvSpPr>
        <p:spPr bwMode="auto">
          <a:xfrm>
            <a:off x="6934200" y="6324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algn="r" fontAlgn="base">
              <a:spcBef>
                <a:spcPct val="50000"/>
              </a:spcBef>
              <a:spcAft>
                <a:spcPct val="0"/>
              </a:spcAft>
              <a:buNone/>
            </a:pPr>
            <a:fld id="{04175D43-759F-4F81-BA70-FB8302E1876E}" type="slidenum">
              <a:rPr lang="zh-CN" altLang="en-US" sz="1400" b="1">
                <a:solidFill>
                  <a:srgbClr val="000000"/>
                </a:solidFill>
              </a:rPr>
              <a:pPr algn="r" fontAlgn="base">
                <a:spcBef>
                  <a:spcPct val="50000"/>
                </a:spcBef>
                <a:spcAft>
                  <a:spcPct val="0"/>
                </a:spcAft>
                <a:buNone/>
              </a:pPr>
              <a:t>36</a:t>
            </a:fld>
            <a:endParaRPr lang="en-US" altLang="zh-CN" sz="1400" b="1">
              <a:solidFill>
                <a:srgbClr val="000000"/>
              </a:solidFill>
            </a:endParaRPr>
          </a:p>
        </p:txBody>
      </p:sp>
      <p:sp>
        <p:nvSpPr>
          <p:cNvPr id="48131" name="Rectangle 2"/>
          <p:cNvSpPr>
            <a:spLocks noGrp="1" noChangeArrowheads="1"/>
          </p:cNvSpPr>
          <p:nvPr>
            <p:ph type="title" idx="4294967295"/>
          </p:nvPr>
        </p:nvSpPr>
        <p:spPr/>
        <p:txBody>
          <a:bodyPr/>
          <a:lstStyle/>
          <a:p>
            <a:pPr eaLnBrk="1" hangingPunct="1"/>
            <a:r>
              <a:rPr lang="zh-CN" altLang="en-US" b="1" dirty="0" smtClean="0"/>
              <a:t>计算机的基本组成和原理</a:t>
            </a:r>
          </a:p>
        </p:txBody>
      </p:sp>
      <p:sp>
        <p:nvSpPr>
          <p:cNvPr id="48132" name="Rectangle 3"/>
          <p:cNvSpPr>
            <a:spLocks noGrp="1" noChangeArrowheads="1"/>
          </p:cNvSpPr>
          <p:nvPr>
            <p:ph type="body" idx="4294967295"/>
          </p:nvPr>
        </p:nvSpPr>
        <p:spPr/>
        <p:txBody>
          <a:bodyPr/>
          <a:lstStyle/>
          <a:p>
            <a:pPr eaLnBrk="1" hangingPunct="1"/>
            <a:r>
              <a:rPr lang="zh-CN" altLang="en-US" b="1" smtClean="0">
                <a:solidFill>
                  <a:schemeClr val="accent2"/>
                </a:solidFill>
              </a:rPr>
              <a:t>中断</a:t>
            </a:r>
            <a:r>
              <a:rPr lang="zh-CN" altLang="en-US" b="1" smtClean="0"/>
              <a:t>：在指令的执行过程中或执行结束，外部设备或者计算机内部可能会发来急需处理的数据或其他紧急事件处理信号，这就需要</a:t>
            </a:r>
            <a:r>
              <a:rPr lang="en-US" altLang="zh-CN" b="1" smtClean="0"/>
              <a:t>CPU</a:t>
            </a:r>
            <a:r>
              <a:rPr lang="zh-CN" altLang="en-US" b="1" smtClean="0"/>
              <a:t>暂停正在执行的程序，转去处理相应的紧急事件，待处理完毕后再回到原处继续执行，这一过程称为中断。</a:t>
            </a:r>
          </a:p>
          <a:p>
            <a:pPr eaLnBrk="1" hangingPunct="1"/>
            <a:r>
              <a:rPr lang="zh-CN" altLang="en-US" b="1" smtClean="0"/>
              <a:t>中断的实现需要软件和硬件综合完成，硬件部分叫做中断装置，软件部分称为中断处理程序。 </a:t>
            </a:r>
          </a:p>
          <a:p>
            <a:pPr eaLnBrk="1" hangingPunct="1"/>
            <a:r>
              <a:rPr lang="zh-CN" altLang="en-US" b="1" smtClean="0"/>
              <a:t>中断装置和中断处理程序统称为</a:t>
            </a:r>
            <a:r>
              <a:rPr lang="zh-CN" altLang="en-US" b="1" smtClean="0">
                <a:solidFill>
                  <a:schemeClr val="accent2"/>
                </a:solidFill>
              </a:rPr>
              <a:t>中断系统</a:t>
            </a:r>
            <a:r>
              <a:rPr lang="zh-CN" altLang="en-US" b="1" smtClean="0"/>
              <a:t>。</a:t>
            </a:r>
          </a:p>
          <a:p>
            <a:pPr eaLnBrk="1" hangingPunct="1"/>
            <a:endParaRPr lang="zh-CN" altLang="en-US" b="1" smtClean="0"/>
          </a:p>
        </p:txBody>
      </p:sp>
    </p:spTree>
    <p:extLst>
      <p:ext uri="{BB962C8B-B14F-4D97-AF65-F5344CB8AC3E}">
        <p14:creationId xmlns:p14="http://schemas.microsoft.com/office/powerpoint/2010/main" val="715944177"/>
      </p:ext>
    </p:extLst>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灯片编号占位符 5"/>
          <p:cNvSpPr txBox="1">
            <a:spLocks noGrp="1" noChangeArrowheads="1"/>
          </p:cNvSpPr>
          <p:nvPr/>
        </p:nvSpPr>
        <p:spPr bwMode="auto">
          <a:xfrm>
            <a:off x="6934200" y="6324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algn="r" fontAlgn="base">
              <a:spcBef>
                <a:spcPct val="50000"/>
              </a:spcBef>
              <a:spcAft>
                <a:spcPct val="0"/>
              </a:spcAft>
              <a:buNone/>
            </a:pPr>
            <a:fld id="{10FCD17E-299E-4F10-96AA-4BE39AD19ABF}" type="slidenum">
              <a:rPr lang="zh-CN" altLang="en-US" sz="1400" b="1">
                <a:solidFill>
                  <a:srgbClr val="000000"/>
                </a:solidFill>
              </a:rPr>
              <a:pPr algn="r" fontAlgn="base">
                <a:spcBef>
                  <a:spcPct val="50000"/>
                </a:spcBef>
                <a:spcAft>
                  <a:spcPct val="0"/>
                </a:spcAft>
                <a:buNone/>
              </a:pPr>
              <a:t>37</a:t>
            </a:fld>
            <a:endParaRPr lang="en-US" altLang="zh-CN" sz="1400" b="1">
              <a:solidFill>
                <a:srgbClr val="000000"/>
              </a:solidFill>
            </a:endParaRPr>
          </a:p>
        </p:txBody>
      </p:sp>
      <p:sp>
        <p:nvSpPr>
          <p:cNvPr id="50179" name="Line 4"/>
          <p:cNvSpPr>
            <a:spLocks noChangeShapeType="1"/>
          </p:cNvSpPr>
          <p:nvPr/>
        </p:nvSpPr>
        <p:spPr bwMode="auto">
          <a:xfrm>
            <a:off x="3263902" y="2419350"/>
            <a:ext cx="549275" cy="0"/>
          </a:xfrm>
          <a:prstGeom prst="line">
            <a:avLst/>
          </a:prstGeom>
          <a:noFill/>
          <a:ln w="57150">
            <a:solidFill>
              <a:srgbClr val="6600FF"/>
            </a:solidFill>
            <a:round/>
            <a:headEnd/>
            <a:tailEnd type="triangle" w="med" len="me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b="1">
              <a:solidFill>
                <a:srgbClr val="000000"/>
              </a:solidFill>
              <a:latin typeface="Times New Roman" panose="02020603050405020304" pitchFamily="18" charset="0"/>
              <a:ea typeface="宋体" panose="02010600030101010101" pitchFamily="2" charset="-122"/>
            </a:endParaRPr>
          </a:p>
        </p:txBody>
      </p:sp>
      <p:sp>
        <p:nvSpPr>
          <p:cNvPr id="50180" name="Line 5"/>
          <p:cNvSpPr>
            <a:spLocks noChangeShapeType="1"/>
          </p:cNvSpPr>
          <p:nvPr/>
        </p:nvSpPr>
        <p:spPr bwMode="auto">
          <a:xfrm>
            <a:off x="5530850" y="2419350"/>
            <a:ext cx="704850" cy="0"/>
          </a:xfrm>
          <a:prstGeom prst="line">
            <a:avLst/>
          </a:prstGeom>
          <a:noFill/>
          <a:ln w="57150">
            <a:solidFill>
              <a:srgbClr val="6600FF"/>
            </a:solidFill>
            <a:round/>
            <a:headEnd/>
            <a:tailEnd type="triangle" w="med" len="me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b="1">
              <a:solidFill>
                <a:srgbClr val="000000"/>
              </a:solidFill>
              <a:latin typeface="Times New Roman" panose="02020603050405020304" pitchFamily="18" charset="0"/>
              <a:ea typeface="宋体" panose="02010600030101010101" pitchFamily="2" charset="-122"/>
            </a:endParaRPr>
          </a:p>
        </p:txBody>
      </p:sp>
      <p:sp>
        <p:nvSpPr>
          <p:cNvPr id="50181" name="Line 6"/>
          <p:cNvSpPr>
            <a:spLocks noChangeShapeType="1"/>
          </p:cNvSpPr>
          <p:nvPr/>
        </p:nvSpPr>
        <p:spPr bwMode="auto">
          <a:xfrm flipH="1">
            <a:off x="2128840" y="4610100"/>
            <a:ext cx="1017587" cy="0"/>
          </a:xfrm>
          <a:prstGeom prst="line">
            <a:avLst/>
          </a:prstGeom>
          <a:noFill/>
          <a:ln w="3810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b="1">
              <a:solidFill>
                <a:srgbClr val="000000"/>
              </a:solidFill>
              <a:latin typeface="Times New Roman" panose="02020603050405020304" pitchFamily="18" charset="0"/>
              <a:ea typeface="宋体" panose="02010600030101010101" pitchFamily="2" charset="-122"/>
            </a:endParaRPr>
          </a:p>
        </p:txBody>
      </p:sp>
      <p:sp>
        <p:nvSpPr>
          <p:cNvPr id="50182" name="Line 7"/>
          <p:cNvSpPr>
            <a:spLocks noChangeShapeType="1"/>
          </p:cNvSpPr>
          <p:nvPr/>
        </p:nvSpPr>
        <p:spPr bwMode="auto">
          <a:xfrm>
            <a:off x="6435725" y="4610100"/>
            <a:ext cx="782638" cy="0"/>
          </a:xfrm>
          <a:prstGeom prst="line">
            <a:avLst/>
          </a:prstGeom>
          <a:noFill/>
          <a:ln w="3810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b="1">
              <a:solidFill>
                <a:srgbClr val="000000"/>
              </a:solidFill>
              <a:latin typeface="Times New Roman" panose="02020603050405020304" pitchFamily="18" charset="0"/>
              <a:ea typeface="宋体" panose="02010600030101010101" pitchFamily="2" charset="-122"/>
            </a:endParaRPr>
          </a:p>
        </p:txBody>
      </p:sp>
      <p:sp>
        <p:nvSpPr>
          <p:cNvPr id="50183" name="Line 8"/>
          <p:cNvSpPr>
            <a:spLocks noChangeShapeType="1"/>
          </p:cNvSpPr>
          <p:nvPr/>
        </p:nvSpPr>
        <p:spPr bwMode="auto">
          <a:xfrm flipV="1">
            <a:off x="2128838" y="2681288"/>
            <a:ext cx="0" cy="1928812"/>
          </a:xfrm>
          <a:prstGeom prst="line">
            <a:avLst/>
          </a:prstGeom>
          <a:noFill/>
          <a:ln w="38100">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b="1">
              <a:solidFill>
                <a:srgbClr val="000000"/>
              </a:solidFill>
              <a:latin typeface="Times New Roman" panose="02020603050405020304" pitchFamily="18" charset="0"/>
              <a:ea typeface="宋体" panose="02010600030101010101" pitchFamily="2" charset="-122"/>
            </a:endParaRPr>
          </a:p>
        </p:txBody>
      </p:sp>
      <p:sp>
        <p:nvSpPr>
          <p:cNvPr id="50184" name="Line 9"/>
          <p:cNvSpPr>
            <a:spLocks noChangeShapeType="1"/>
          </p:cNvSpPr>
          <p:nvPr/>
        </p:nvSpPr>
        <p:spPr bwMode="auto">
          <a:xfrm flipV="1">
            <a:off x="7218363" y="2681288"/>
            <a:ext cx="0" cy="1928812"/>
          </a:xfrm>
          <a:prstGeom prst="line">
            <a:avLst/>
          </a:prstGeom>
          <a:noFill/>
          <a:ln w="38100">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b="1">
              <a:solidFill>
                <a:srgbClr val="000000"/>
              </a:solidFill>
              <a:latin typeface="Times New Roman" panose="02020603050405020304" pitchFamily="18" charset="0"/>
              <a:ea typeface="宋体" panose="02010600030101010101" pitchFamily="2" charset="-122"/>
            </a:endParaRPr>
          </a:p>
        </p:txBody>
      </p:sp>
      <p:sp>
        <p:nvSpPr>
          <p:cNvPr id="50185" name="Line 10"/>
          <p:cNvSpPr>
            <a:spLocks noChangeShapeType="1"/>
          </p:cNvSpPr>
          <p:nvPr/>
        </p:nvSpPr>
        <p:spPr bwMode="auto">
          <a:xfrm flipV="1">
            <a:off x="4164013" y="2681288"/>
            <a:ext cx="0" cy="614362"/>
          </a:xfrm>
          <a:prstGeom prst="line">
            <a:avLst/>
          </a:prstGeom>
          <a:noFill/>
          <a:ln w="57150">
            <a:solidFill>
              <a:srgbClr val="6600FF"/>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b="1">
              <a:solidFill>
                <a:srgbClr val="000000"/>
              </a:solidFill>
              <a:latin typeface="Times New Roman" panose="02020603050405020304" pitchFamily="18" charset="0"/>
              <a:ea typeface="宋体" panose="02010600030101010101" pitchFamily="2" charset="-122"/>
            </a:endParaRPr>
          </a:p>
        </p:txBody>
      </p:sp>
      <p:sp>
        <p:nvSpPr>
          <p:cNvPr id="50186" name="Line 11"/>
          <p:cNvSpPr>
            <a:spLocks noChangeShapeType="1"/>
          </p:cNvSpPr>
          <p:nvPr/>
        </p:nvSpPr>
        <p:spPr bwMode="auto">
          <a:xfrm flipV="1">
            <a:off x="5435600" y="2681288"/>
            <a:ext cx="0" cy="614362"/>
          </a:xfrm>
          <a:prstGeom prst="line">
            <a:avLst/>
          </a:prstGeom>
          <a:noFill/>
          <a:ln w="38100">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b="1">
              <a:solidFill>
                <a:srgbClr val="000000"/>
              </a:solidFill>
              <a:latin typeface="Times New Roman" panose="02020603050405020304" pitchFamily="18" charset="0"/>
              <a:ea typeface="宋体" panose="02010600030101010101" pitchFamily="2" charset="-122"/>
            </a:endParaRPr>
          </a:p>
        </p:txBody>
      </p:sp>
      <p:grpSp>
        <p:nvGrpSpPr>
          <p:cNvPr id="50187" name="Group 12"/>
          <p:cNvGrpSpPr>
            <a:grpSpLocks/>
          </p:cNvGrpSpPr>
          <p:nvPr/>
        </p:nvGrpSpPr>
        <p:grpSpPr bwMode="auto">
          <a:xfrm>
            <a:off x="1587500" y="2079625"/>
            <a:ext cx="1676400" cy="609600"/>
            <a:chOff x="0" y="0"/>
            <a:chExt cx="912" cy="336"/>
          </a:xfrm>
        </p:grpSpPr>
        <p:sp>
          <p:nvSpPr>
            <p:cNvPr id="50217" name="Rectangle 13"/>
            <p:cNvSpPr>
              <a:spLocks noChangeArrowheads="1"/>
            </p:cNvSpPr>
            <p:nvPr/>
          </p:nvSpPr>
          <p:spPr bwMode="auto">
            <a:xfrm>
              <a:off x="0" y="0"/>
              <a:ext cx="912" cy="336"/>
            </a:xfrm>
            <a:prstGeom prst="rect">
              <a:avLst/>
            </a:prstGeom>
            <a:gradFill rotWithShape="0">
              <a:gsLst>
                <a:gs pos="0">
                  <a:srgbClr val="C27C00"/>
                </a:gs>
                <a:gs pos="50000">
                  <a:srgbClr val="412900"/>
                </a:gs>
                <a:gs pos="100000">
                  <a:srgbClr val="C27C00"/>
                </a:gs>
              </a:gsLst>
              <a:lin ang="18900000" scaled="1"/>
            </a:gradFill>
            <a:ln w="28575">
              <a:solidFill>
                <a:srgbClr val="FFB735"/>
              </a:solidFill>
              <a:miter lim="800000"/>
              <a:headEnd/>
              <a:tailEnd/>
            </a:ln>
          </p:spPr>
          <p:txBody>
            <a:bodyPr wrap="none" anchor="ct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buNone/>
              </a:pPr>
              <a:endParaRPr lang="zh-CN" altLang="zh-CN" sz="1800" b="1">
                <a:solidFill>
                  <a:srgbClr val="000000"/>
                </a:solidFill>
              </a:endParaRPr>
            </a:p>
          </p:txBody>
        </p:sp>
        <p:sp>
          <p:nvSpPr>
            <p:cNvPr id="50218" name="Text Box 14"/>
            <p:cNvSpPr txBox="1">
              <a:spLocks noChangeArrowheads="1"/>
            </p:cNvSpPr>
            <p:nvPr/>
          </p:nvSpPr>
          <p:spPr bwMode="auto">
            <a:xfrm>
              <a:off x="48" y="48"/>
              <a:ext cx="768" cy="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algn="ctr" eaLnBrk="0" fontAlgn="base" hangingPunct="0">
                <a:spcBef>
                  <a:spcPct val="50000"/>
                </a:spcBef>
                <a:spcAft>
                  <a:spcPct val="0"/>
                </a:spcAft>
                <a:buNone/>
              </a:pPr>
              <a:r>
                <a:rPr lang="zh-CN" altLang="en-US" sz="2200" b="1">
                  <a:solidFill>
                    <a:srgbClr val="FFFFFF"/>
                  </a:solidFill>
                </a:rPr>
                <a:t>输入设备</a:t>
              </a:r>
            </a:p>
          </p:txBody>
        </p:sp>
      </p:grpSp>
      <p:grpSp>
        <p:nvGrpSpPr>
          <p:cNvPr id="50188" name="Group 15"/>
          <p:cNvGrpSpPr>
            <a:grpSpLocks/>
          </p:cNvGrpSpPr>
          <p:nvPr/>
        </p:nvGrpSpPr>
        <p:grpSpPr bwMode="auto">
          <a:xfrm>
            <a:off x="6235700" y="2079625"/>
            <a:ext cx="1676400" cy="609600"/>
            <a:chOff x="0" y="0"/>
            <a:chExt cx="912" cy="336"/>
          </a:xfrm>
        </p:grpSpPr>
        <p:sp>
          <p:nvSpPr>
            <p:cNvPr id="50215" name="Rectangle 16"/>
            <p:cNvSpPr>
              <a:spLocks noChangeArrowheads="1"/>
            </p:cNvSpPr>
            <p:nvPr/>
          </p:nvSpPr>
          <p:spPr bwMode="auto">
            <a:xfrm>
              <a:off x="0" y="0"/>
              <a:ext cx="912" cy="336"/>
            </a:xfrm>
            <a:prstGeom prst="rect">
              <a:avLst/>
            </a:prstGeom>
            <a:gradFill rotWithShape="0">
              <a:gsLst>
                <a:gs pos="0">
                  <a:srgbClr val="C27C00"/>
                </a:gs>
                <a:gs pos="50000">
                  <a:srgbClr val="412900"/>
                </a:gs>
                <a:gs pos="100000">
                  <a:srgbClr val="C27C00"/>
                </a:gs>
              </a:gsLst>
              <a:lin ang="18900000" scaled="1"/>
            </a:gradFill>
            <a:ln w="28575">
              <a:solidFill>
                <a:srgbClr val="FFB735"/>
              </a:solidFill>
              <a:miter lim="800000"/>
              <a:headEnd/>
              <a:tailEnd/>
            </a:ln>
          </p:spPr>
          <p:txBody>
            <a:bodyPr wrap="none" anchor="ct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buNone/>
              </a:pPr>
              <a:endParaRPr lang="zh-CN" altLang="zh-CN" sz="1800" b="1">
                <a:solidFill>
                  <a:srgbClr val="000000"/>
                </a:solidFill>
              </a:endParaRPr>
            </a:p>
          </p:txBody>
        </p:sp>
        <p:sp>
          <p:nvSpPr>
            <p:cNvPr id="50216" name="Text Box 17"/>
            <p:cNvSpPr txBox="1">
              <a:spLocks noChangeArrowheads="1"/>
            </p:cNvSpPr>
            <p:nvPr/>
          </p:nvSpPr>
          <p:spPr bwMode="auto">
            <a:xfrm>
              <a:off x="48" y="48"/>
              <a:ext cx="768" cy="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algn="ctr" eaLnBrk="0" fontAlgn="base" hangingPunct="0">
                <a:spcBef>
                  <a:spcPct val="50000"/>
                </a:spcBef>
                <a:spcAft>
                  <a:spcPct val="0"/>
                </a:spcAft>
                <a:buNone/>
              </a:pPr>
              <a:r>
                <a:rPr lang="zh-CN" altLang="en-US" sz="2200" b="1">
                  <a:solidFill>
                    <a:srgbClr val="FFFFFF"/>
                  </a:solidFill>
                </a:rPr>
                <a:t>输出设备</a:t>
              </a:r>
            </a:p>
          </p:txBody>
        </p:sp>
      </p:grpSp>
      <p:grpSp>
        <p:nvGrpSpPr>
          <p:cNvPr id="50189" name="Group 18"/>
          <p:cNvGrpSpPr>
            <a:grpSpLocks/>
          </p:cNvGrpSpPr>
          <p:nvPr/>
        </p:nvGrpSpPr>
        <p:grpSpPr bwMode="auto">
          <a:xfrm>
            <a:off x="3873500" y="2079625"/>
            <a:ext cx="1676400" cy="609600"/>
            <a:chOff x="0" y="0"/>
            <a:chExt cx="912" cy="336"/>
          </a:xfrm>
        </p:grpSpPr>
        <p:sp>
          <p:nvSpPr>
            <p:cNvPr id="50213" name="Rectangle 19"/>
            <p:cNvSpPr>
              <a:spLocks noChangeArrowheads="1"/>
            </p:cNvSpPr>
            <p:nvPr/>
          </p:nvSpPr>
          <p:spPr bwMode="auto">
            <a:xfrm>
              <a:off x="0" y="0"/>
              <a:ext cx="912" cy="336"/>
            </a:xfrm>
            <a:prstGeom prst="rect">
              <a:avLst/>
            </a:prstGeom>
            <a:gradFill rotWithShape="0">
              <a:gsLst>
                <a:gs pos="0">
                  <a:srgbClr val="C27C00"/>
                </a:gs>
                <a:gs pos="50000">
                  <a:srgbClr val="412900"/>
                </a:gs>
                <a:gs pos="100000">
                  <a:srgbClr val="C27C00"/>
                </a:gs>
              </a:gsLst>
              <a:lin ang="18900000" scaled="1"/>
            </a:gradFill>
            <a:ln w="28575">
              <a:solidFill>
                <a:srgbClr val="FFB735"/>
              </a:solidFill>
              <a:miter lim="800000"/>
              <a:headEnd/>
              <a:tailEnd/>
            </a:ln>
          </p:spPr>
          <p:txBody>
            <a:bodyPr wrap="none" anchor="ct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buNone/>
              </a:pPr>
              <a:endParaRPr lang="zh-CN" altLang="zh-CN" sz="1800" b="1">
                <a:solidFill>
                  <a:srgbClr val="000000"/>
                </a:solidFill>
              </a:endParaRPr>
            </a:p>
          </p:txBody>
        </p:sp>
        <p:sp>
          <p:nvSpPr>
            <p:cNvPr id="50214" name="Text Box 20"/>
            <p:cNvSpPr txBox="1">
              <a:spLocks noChangeArrowheads="1"/>
            </p:cNvSpPr>
            <p:nvPr/>
          </p:nvSpPr>
          <p:spPr bwMode="auto">
            <a:xfrm>
              <a:off x="48" y="48"/>
              <a:ext cx="768" cy="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algn="ctr" eaLnBrk="0" fontAlgn="base" hangingPunct="0">
                <a:spcBef>
                  <a:spcPct val="50000"/>
                </a:spcBef>
                <a:spcAft>
                  <a:spcPct val="0"/>
                </a:spcAft>
                <a:buNone/>
              </a:pPr>
              <a:r>
                <a:rPr lang="zh-CN" altLang="en-US" sz="2200" b="1">
                  <a:solidFill>
                    <a:srgbClr val="FFFFFF"/>
                  </a:solidFill>
                </a:rPr>
                <a:t>主存储器</a:t>
              </a:r>
            </a:p>
          </p:txBody>
        </p:sp>
      </p:grpSp>
      <p:sp>
        <p:nvSpPr>
          <p:cNvPr id="50190" name="Rectangle 21"/>
          <p:cNvSpPr>
            <a:spLocks noChangeArrowheads="1"/>
          </p:cNvSpPr>
          <p:nvPr/>
        </p:nvSpPr>
        <p:spPr bwMode="auto">
          <a:xfrm>
            <a:off x="3035300" y="3298825"/>
            <a:ext cx="3352800" cy="2362200"/>
          </a:xfrm>
          <a:prstGeom prst="rect">
            <a:avLst/>
          </a:prstGeom>
          <a:gradFill rotWithShape="0">
            <a:gsLst>
              <a:gs pos="0">
                <a:srgbClr val="C27C00"/>
              </a:gs>
              <a:gs pos="50000">
                <a:srgbClr val="412900"/>
              </a:gs>
              <a:gs pos="100000">
                <a:srgbClr val="C27C00"/>
              </a:gs>
            </a:gsLst>
            <a:lin ang="18900000" scaled="1"/>
          </a:gradFill>
          <a:ln w="28575">
            <a:solidFill>
              <a:srgbClr val="FFB735"/>
            </a:solidFill>
            <a:miter lim="800000"/>
            <a:headEnd/>
            <a:tailEnd/>
          </a:ln>
        </p:spPr>
        <p:txBody>
          <a:bodyPr wrap="none" anchor="ct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buNone/>
            </a:pPr>
            <a:endParaRPr lang="zh-CN" altLang="zh-CN" sz="1800" b="1">
              <a:solidFill>
                <a:srgbClr val="000000"/>
              </a:solidFill>
            </a:endParaRPr>
          </a:p>
        </p:txBody>
      </p:sp>
      <p:grpSp>
        <p:nvGrpSpPr>
          <p:cNvPr id="50191" name="Group 22"/>
          <p:cNvGrpSpPr>
            <a:grpSpLocks/>
          </p:cNvGrpSpPr>
          <p:nvPr/>
        </p:nvGrpSpPr>
        <p:grpSpPr bwMode="auto">
          <a:xfrm>
            <a:off x="3035300" y="3298827"/>
            <a:ext cx="3048000" cy="461963"/>
            <a:chOff x="0" y="0"/>
            <a:chExt cx="912" cy="340"/>
          </a:xfrm>
        </p:grpSpPr>
        <p:sp>
          <p:nvSpPr>
            <p:cNvPr id="50211" name="Rectangle 23"/>
            <p:cNvSpPr>
              <a:spLocks noChangeArrowheads="1"/>
            </p:cNvSpPr>
            <p:nvPr/>
          </p:nvSpPr>
          <p:spPr bwMode="auto">
            <a:xfrm>
              <a:off x="0" y="0"/>
              <a:ext cx="912"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buNone/>
              </a:pPr>
              <a:endParaRPr lang="zh-CN" altLang="zh-CN" sz="1800" b="1">
                <a:solidFill>
                  <a:srgbClr val="000000"/>
                </a:solidFill>
              </a:endParaRPr>
            </a:p>
          </p:txBody>
        </p:sp>
        <p:sp>
          <p:nvSpPr>
            <p:cNvPr id="50212" name="Text Box 24"/>
            <p:cNvSpPr txBox="1">
              <a:spLocks noChangeArrowheads="1"/>
            </p:cNvSpPr>
            <p:nvPr/>
          </p:nvSpPr>
          <p:spPr bwMode="auto">
            <a:xfrm>
              <a:off x="48" y="48"/>
              <a:ext cx="768" cy="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algn="ctr" eaLnBrk="0" fontAlgn="base" hangingPunct="0">
                <a:spcBef>
                  <a:spcPct val="50000"/>
                </a:spcBef>
                <a:spcAft>
                  <a:spcPct val="0"/>
                </a:spcAft>
                <a:buNone/>
              </a:pPr>
              <a:r>
                <a:rPr lang="zh-CN" altLang="en-US" sz="2000" b="1">
                  <a:solidFill>
                    <a:srgbClr val="FF3300"/>
                  </a:solidFill>
                </a:rPr>
                <a:t>中央处理器（</a:t>
              </a:r>
              <a:r>
                <a:rPr lang="en-US" altLang="zh-CN" sz="2000" b="1">
                  <a:solidFill>
                    <a:srgbClr val="FF3300"/>
                  </a:solidFill>
                </a:rPr>
                <a:t>CPU）</a:t>
              </a:r>
            </a:p>
          </p:txBody>
        </p:sp>
      </p:grpSp>
      <p:grpSp>
        <p:nvGrpSpPr>
          <p:cNvPr id="50192" name="Group 25"/>
          <p:cNvGrpSpPr>
            <a:grpSpLocks/>
          </p:cNvGrpSpPr>
          <p:nvPr/>
        </p:nvGrpSpPr>
        <p:grpSpPr bwMode="auto">
          <a:xfrm>
            <a:off x="4254500" y="3984625"/>
            <a:ext cx="1676400" cy="609600"/>
            <a:chOff x="0" y="0"/>
            <a:chExt cx="912" cy="336"/>
          </a:xfrm>
        </p:grpSpPr>
        <p:sp>
          <p:nvSpPr>
            <p:cNvPr id="50209" name="Rectangle 26"/>
            <p:cNvSpPr>
              <a:spLocks noChangeArrowheads="1"/>
            </p:cNvSpPr>
            <p:nvPr/>
          </p:nvSpPr>
          <p:spPr bwMode="auto">
            <a:xfrm>
              <a:off x="0" y="0"/>
              <a:ext cx="912" cy="336"/>
            </a:xfrm>
            <a:prstGeom prst="rect">
              <a:avLst/>
            </a:prstGeom>
            <a:gradFill rotWithShape="0">
              <a:gsLst>
                <a:gs pos="0">
                  <a:srgbClr val="C27C00"/>
                </a:gs>
                <a:gs pos="50000">
                  <a:srgbClr val="412900"/>
                </a:gs>
                <a:gs pos="100000">
                  <a:srgbClr val="C27C00"/>
                </a:gs>
              </a:gsLst>
              <a:lin ang="18900000" scaled="1"/>
            </a:gradFill>
            <a:ln w="28575">
              <a:solidFill>
                <a:srgbClr val="FFB735"/>
              </a:solidFill>
              <a:miter lim="800000"/>
              <a:headEnd/>
              <a:tailEnd/>
            </a:ln>
          </p:spPr>
          <p:txBody>
            <a:bodyPr wrap="none" anchor="ct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buNone/>
              </a:pPr>
              <a:endParaRPr lang="zh-CN" altLang="zh-CN" sz="1800" b="1">
                <a:solidFill>
                  <a:srgbClr val="000000"/>
                </a:solidFill>
              </a:endParaRPr>
            </a:p>
          </p:txBody>
        </p:sp>
        <p:sp>
          <p:nvSpPr>
            <p:cNvPr id="50210" name="Text Box 27"/>
            <p:cNvSpPr txBox="1">
              <a:spLocks noChangeArrowheads="1"/>
            </p:cNvSpPr>
            <p:nvPr/>
          </p:nvSpPr>
          <p:spPr bwMode="auto">
            <a:xfrm>
              <a:off x="48" y="48"/>
              <a:ext cx="768" cy="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algn="ctr" eaLnBrk="0" fontAlgn="base" hangingPunct="0">
                <a:spcBef>
                  <a:spcPct val="50000"/>
                </a:spcBef>
                <a:spcAft>
                  <a:spcPct val="0"/>
                </a:spcAft>
                <a:buNone/>
              </a:pPr>
              <a:r>
                <a:rPr lang="zh-CN" altLang="en-US" sz="2200" b="1">
                  <a:solidFill>
                    <a:srgbClr val="FFFFFF"/>
                  </a:solidFill>
                </a:rPr>
                <a:t>运算部件</a:t>
              </a:r>
            </a:p>
          </p:txBody>
        </p:sp>
      </p:grpSp>
      <p:grpSp>
        <p:nvGrpSpPr>
          <p:cNvPr id="50193" name="Group 28"/>
          <p:cNvGrpSpPr>
            <a:grpSpLocks/>
          </p:cNvGrpSpPr>
          <p:nvPr/>
        </p:nvGrpSpPr>
        <p:grpSpPr bwMode="auto">
          <a:xfrm>
            <a:off x="4254500" y="4822825"/>
            <a:ext cx="1676400" cy="609600"/>
            <a:chOff x="0" y="0"/>
            <a:chExt cx="912" cy="336"/>
          </a:xfrm>
        </p:grpSpPr>
        <p:sp>
          <p:nvSpPr>
            <p:cNvPr id="50207" name="Rectangle 29"/>
            <p:cNvSpPr>
              <a:spLocks noChangeArrowheads="1"/>
            </p:cNvSpPr>
            <p:nvPr/>
          </p:nvSpPr>
          <p:spPr bwMode="auto">
            <a:xfrm>
              <a:off x="0" y="0"/>
              <a:ext cx="912" cy="336"/>
            </a:xfrm>
            <a:prstGeom prst="rect">
              <a:avLst/>
            </a:prstGeom>
            <a:gradFill rotWithShape="0">
              <a:gsLst>
                <a:gs pos="0">
                  <a:srgbClr val="C27C00"/>
                </a:gs>
                <a:gs pos="50000">
                  <a:srgbClr val="412900"/>
                </a:gs>
                <a:gs pos="100000">
                  <a:srgbClr val="C27C00"/>
                </a:gs>
              </a:gsLst>
              <a:lin ang="18900000" scaled="1"/>
            </a:gradFill>
            <a:ln w="28575">
              <a:solidFill>
                <a:srgbClr val="FFB735"/>
              </a:solidFill>
              <a:miter lim="800000"/>
              <a:headEnd/>
              <a:tailEnd/>
            </a:ln>
          </p:spPr>
          <p:txBody>
            <a:bodyPr wrap="none" anchor="ct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buNone/>
              </a:pPr>
              <a:endParaRPr lang="zh-CN" altLang="zh-CN" sz="1800" b="1">
                <a:solidFill>
                  <a:srgbClr val="000000"/>
                </a:solidFill>
              </a:endParaRPr>
            </a:p>
          </p:txBody>
        </p:sp>
        <p:sp>
          <p:nvSpPr>
            <p:cNvPr id="50208" name="Text Box 30"/>
            <p:cNvSpPr txBox="1">
              <a:spLocks noChangeArrowheads="1"/>
            </p:cNvSpPr>
            <p:nvPr/>
          </p:nvSpPr>
          <p:spPr bwMode="auto">
            <a:xfrm>
              <a:off x="48" y="48"/>
              <a:ext cx="768" cy="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algn="ctr" eaLnBrk="0" fontAlgn="base" hangingPunct="0">
                <a:spcBef>
                  <a:spcPct val="50000"/>
                </a:spcBef>
                <a:spcAft>
                  <a:spcPct val="0"/>
                </a:spcAft>
                <a:buNone/>
              </a:pPr>
              <a:r>
                <a:rPr lang="zh-CN" altLang="en-US" sz="2200" b="1">
                  <a:solidFill>
                    <a:srgbClr val="FFFFFF"/>
                  </a:solidFill>
                </a:rPr>
                <a:t>控制部件</a:t>
              </a:r>
            </a:p>
          </p:txBody>
        </p:sp>
      </p:grpSp>
      <p:sp>
        <p:nvSpPr>
          <p:cNvPr id="50194" name="Line 31"/>
          <p:cNvSpPr>
            <a:spLocks noChangeShapeType="1"/>
          </p:cNvSpPr>
          <p:nvPr/>
        </p:nvSpPr>
        <p:spPr bwMode="auto">
          <a:xfrm flipV="1">
            <a:off x="4932363" y="2654302"/>
            <a:ext cx="0" cy="614363"/>
          </a:xfrm>
          <a:prstGeom prst="line">
            <a:avLst/>
          </a:prstGeom>
          <a:noFill/>
          <a:ln w="57150">
            <a:solidFill>
              <a:srgbClr val="FF3300"/>
            </a:solidFill>
            <a:round/>
            <a:headEnd/>
            <a:tailEnd type="triangle" w="med" len="me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b="1">
              <a:solidFill>
                <a:srgbClr val="000000"/>
              </a:solidFill>
              <a:latin typeface="Times New Roman" panose="02020603050405020304" pitchFamily="18" charset="0"/>
              <a:ea typeface="宋体" panose="02010600030101010101" pitchFamily="2" charset="-122"/>
            </a:endParaRPr>
          </a:p>
        </p:txBody>
      </p:sp>
      <p:grpSp>
        <p:nvGrpSpPr>
          <p:cNvPr id="50195" name="Group 32"/>
          <p:cNvGrpSpPr>
            <a:grpSpLocks/>
          </p:cNvGrpSpPr>
          <p:nvPr/>
        </p:nvGrpSpPr>
        <p:grpSpPr bwMode="auto">
          <a:xfrm>
            <a:off x="3924300" y="1143000"/>
            <a:ext cx="1676400" cy="609600"/>
            <a:chOff x="0" y="0"/>
            <a:chExt cx="912" cy="336"/>
          </a:xfrm>
        </p:grpSpPr>
        <p:sp>
          <p:nvSpPr>
            <p:cNvPr id="50205" name="Rectangle 33"/>
            <p:cNvSpPr>
              <a:spLocks noChangeArrowheads="1"/>
            </p:cNvSpPr>
            <p:nvPr/>
          </p:nvSpPr>
          <p:spPr bwMode="auto">
            <a:xfrm>
              <a:off x="0" y="0"/>
              <a:ext cx="912" cy="336"/>
            </a:xfrm>
            <a:prstGeom prst="rect">
              <a:avLst/>
            </a:prstGeom>
            <a:gradFill rotWithShape="0">
              <a:gsLst>
                <a:gs pos="0">
                  <a:srgbClr val="C27C00"/>
                </a:gs>
                <a:gs pos="50000">
                  <a:srgbClr val="412900"/>
                </a:gs>
                <a:gs pos="100000">
                  <a:srgbClr val="C27C00"/>
                </a:gs>
              </a:gsLst>
              <a:lin ang="18900000" scaled="1"/>
            </a:gradFill>
            <a:ln w="28575">
              <a:solidFill>
                <a:srgbClr val="FFB735"/>
              </a:solidFill>
              <a:miter lim="800000"/>
              <a:headEnd/>
              <a:tailEnd/>
            </a:ln>
          </p:spPr>
          <p:txBody>
            <a:bodyPr wrap="none" anchor="ct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buNone/>
              </a:pPr>
              <a:endParaRPr lang="zh-CN" altLang="zh-CN" sz="1800" b="1">
                <a:solidFill>
                  <a:srgbClr val="000000"/>
                </a:solidFill>
              </a:endParaRPr>
            </a:p>
          </p:txBody>
        </p:sp>
        <p:sp>
          <p:nvSpPr>
            <p:cNvPr id="50206" name="Text Box 34"/>
            <p:cNvSpPr txBox="1">
              <a:spLocks noChangeArrowheads="1"/>
            </p:cNvSpPr>
            <p:nvPr/>
          </p:nvSpPr>
          <p:spPr bwMode="auto">
            <a:xfrm>
              <a:off x="48" y="48"/>
              <a:ext cx="768" cy="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algn="ctr" eaLnBrk="0" fontAlgn="base" hangingPunct="0">
                <a:spcBef>
                  <a:spcPct val="50000"/>
                </a:spcBef>
                <a:spcAft>
                  <a:spcPct val="0"/>
                </a:spcAft>
                <a:buNone/>
              </a:pPr>
              <a:r>
                <a:rPr lang="zh-CN" altLang="en-US" sz="2200" b="1">
                  <a:solidFill>
                    <a:srgbClr val="FFFFFF"/>
                  </a:solidFill>
                </a:rPr>
                <a:t>辅存储器</a:t>
              </a:r>
            </a:p>
          </p:txBody>
        </p:sp>
      </p:grpSp>
      <p:sp>
        <p:nvSpPr>
          <p:cNvPr id="50196" name="Line 35"/>
          <p:cNvSpPr>
            <a:spLocks noChangeShapeType="1"/>
          </p:cNvSpPr>
          <p:nvPr/>
        </p:nvSpPr>
        <p:spPr bwMode="auto">
          <a:xfrm flipV="1">
            <a:off x="4787900" y="1646240"/>
            <a:ext cx="0" cy="504825"/>
          </a:xfrm>
          <a:prstGeom prst="line">
            <a:avLst/>
          </a:prstGeom>
          <a:noFill/>
          <a:ln w="57150">
            <a:solidFill>
              <a:srgbClr val="6600FF"/>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b="1">
              <a:solidFill>
                <a:srgbClr val="000000"/>
              </a:solidFill>
              <a:latin typeface="Times New Roman" panose="02020603050405020304" pitchFamily="18" charset="0"/>
              <a:ea typeface="宋体" panose="02010600030101010101" pitchFamily="2" charset="-122"/>
            </a:endParaRPr>
          </a:p>
        </p:txBody>
      </p:sp>
      <p:sp>
        <p:nvSpPr>
          <p:cNvPr id="50197" name="Rectangle 36"/>
          <p:cNvSpPr>
            <a:spLocks noChangeArrowheads="1"/>
          </p:cNvSpPr>
          <p:nvPr/>
        </p:nvSpPr>
        <p:spPr bwMode="auto">
          <a:xfrm>
            <a:off x="3635377" y="1069977"/>
            <a:ext cx="2232025" cy="1800225"/>
          </a:xfrm>
          <a:prstGeom prst="rect">
            <a:avLst/>
          </a:prstGeom>
          <a:noFill/>
          <a:ln w="9525">
            <a:solidFill>
              <a:srgbClr val="FF3300"/>
            </a:solidFill>
            <a:prstDash val="dash"/>
            <a:miter lim="800000"/>
            <a:headEnd/>
            <a:tailEnd/>
          </a:ln>
          <a:effectLst>
            <a:prstShdw prst="shdw17" dist="17961" dir="13500000">
              <a:srgbClr val="991F00"/>
            </a:prstShdw>
          </a:effectLst>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buNone/>
            </a:pPr>
            <a:endParaRPr lang="zh-CN" altLang="zh-CN" sz="1800" b="1">
              <a:solidFill>
                <a:srgbClr val="000000"/>
              </a:solidFill>
            </a:endParaRPr>
          </a:p>
        </p:txBody>
      </p:sp>
      <p:sp>
        <p:nvSpPr>
          <p:cNvPr id="50198" name="Line 42"/>
          <p:cNvSpPr>
            <a:spLocks noChangeShapeType="1"/>
          </p:cNvSpPr>
          <p:nvPr/>
        </p:nvSpPr>
        <p:spPr bwMode="auto">
          <a:xfrm>
            <a:off x="493713" y="5037138"/>
            <a:ext cx="685800" cy="0"/>
          </a:xfrm>
          <a:prstGeom prst="line">
            <a:avLst/>
          </a:prstGeom>
          <a:noFill/>
          <a:ln w="57150">
            <a:solidFill>
              <a:srgbClr val="6600FF"/>
            </a:solidFill>
            <a:round/>
            <a:headEnd/>
            <a:tailEnd type="triangle" w="med" len="me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b="1">
              <a:solidFill>
                <a:srgbClr val="000000"/>
              </a:solidFill>
              <a:latin typeface="Times New Roman" panose="02020603050405020304" pitchFamily="18" charset="0"/>
              <a:ea typeface="宋体" panose="02010600030101010101" pitchFamily="2" charset="-122"/>
            </a:endParaRPr>
          </a:p>
        </p:txBody>
      </p:sp>
      <p:sp>
        <p:nvSpPr>
          <p:cNvPr id="50199" name="Line 43"/>
          <p:cNvSpPr>
            <a:spLocks noChangeShapeType="1"/>
          </p:cNvSpPr>
          <p:nvPr/>
        </p:nvSpPr>
        <p:spPr bwMode="auto">
          <a:xfrm flipV="1">
            <a:off x="493713" y="5418138"/>
            <a:ext cx="685800" cy="0"/>
          </a:xfrm>
          <a:prstGeom prst="line">
            <a:avLst/>
          </a:prstGeom>
          <a:noFill/>
          <a:ln w="38100">
            <a:solidFill>
              <a:srgbClr val="402000"/>
            </a:solidFill>
            <a:prstDash val="dash"/>
            <a:round/>
            <a:headEnd/>
            <a:tailEnd type="triangle" w="med" len="me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b="1">
              <a:solidFill>
                <a:srgbClr val="000000"/>
              </a:solidFill>
              <a:latin typeface="Times New Roman" panose="02020603050405020304" pitchFamily="18" charset="0"/>
              <a:ea typeface="宋体" panose="02010600030101010101" pitchFamily="2" charset="-122"/>
            </a:endParaRPr>
          </a:p>
        </p:txBody>
      </p:sp>
      <p:sp>
        <p:nvSpPr>
          <p:cNvPr id="50200" name="Text Box 44"/>
          <p:cNvSpPr txBox="1">
            <a:spLocks noChangeArrowheads="1"/>
          </p:cNvSpPr>
          <p:nvPr/>
        </p:nvSpPr>
        <p:spPr bwMode="auto">
          <a:xfrm>
            <a:off x="1331913" y="4868865"/>
            <a:ext cx="2743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fontAlgn="base">
              <a:spcBef>
                <a:spcPct val="50000"/>
              </a:spcBef>
              <a:spcAft>
                <a:spcPct val="0"/>
              </a:spcAft>
              <a:buNone/>
            </a:pPr>
            <a:r>
              <a:rPr lang="zh-CN" altLang="en-US" sz="2000" b="1">
                <a:solidFill>
                  <a:srgbClr val="000000"/>
                </a:solidFill>
                <a:latin typeface="宋体" panose="02010600030101010101" pitchFamily="2" charset="-122"/>
              </a:rPr>
              <a:t>数据总线</a:t>
            </a:r>
            <a:r>
              <a:rPr lang="zh-CN" altLang="en-US" sz="2000" b="1">
                <a:solidFill>
                  <a:srgbClr val="000000"/>
                </a:solidFill>
              </a:rPr>
              <a:t> </a:t>
            </a:r>
            <a:endParaRPr lang="en-US" altLang="zh-CN" sz="2000" b="1">
              <a:solidFill>
                <a:srgbClr val="000000"/>
              </a:solidFill>
            </a:endParaRPr>
          </a:p>
        </p:txBody>
      </p:sp>
      <p:sp>
        <p:nvSpPr>
          <p:cNvPr id="50201" name="Text Box 45"/>
          <p:cNvSpPr txBox="1">
            <a:spLocks noChangeArrowheads="1"/>
          </p:cNvSpPr>
          <p:nvPr/>
        </p:nvSpPr>
        <p:spPr bwMode="auto">
          <a:xfrm>
            <a:off x="1331913" y="5249865"/>
            <a:ext cx="2743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fontAlgn="base">
              <a:spcBef>
                <a:spcPct val="50000"/>
              </a:spcBef>
              <a:spcAft>
                <a:spcPct val="0"/>
              </a:spcAft>
              <a:buNone/>
            </a:pPr>
            <a:r>
              <a:rPr lang="zh-CN" altLang="en-US" sz="2000" b="1">
                <a:solidFill>
                  <a:srgbClr val="000000"/>
                </a:solidFill>
                <a:latin typeface="宋体" panose="02010600030101010101" pitchFamily="2" charset="-122"/>
              </a:rPr>
              <a:t>控制路线</a:t>
            </a:r>
            <a:r>
              <a:rPr lang="zh-CN" altLang="en-US" sz="2000" b="1">
                <a:solidFill>
                  <a:srgbClr val="000000"/>
                </a:solidFill>
              </a:rPr>
              <a:t> </a:t>
            </a:r>
            <a:endParaRPr lang="en-US" altLang="zh-CN" sz="2000" b="1">
              <a:solidFill>
                <a:srgbClr val="000000"/>
              </a:solidFill>
            </a:endParaRPr>
          </a:p>
        </p:txBody>
      </p:sp>
      <p:sp>
        <p:nvSpPr>
          <p:cNvPr id="50202" name="Line 46"/>
          <p:cNvSpPr>
            <a:spLocks noChangeShapeType="1"/>
          </p:cNvSpPr>
          <p:nvPr/>
        </p:nvSpPr>
        <p:spPr bwMode="auto">
          <a:xfrm>
            <a:off x="500063" y="5904830"/>
            <a:ext cx="685800" cy="0"/>
          </a:xfrm>
          <a:prstGeom prst="line">
            <a:avLst/>
          </a:prstGeom>
          <a:noFill/>
          <a:ln w="57150">
            <a:solidFill>
              <a:srgbClr val="FF3300"/>
            </a:solidFill>
            <a:round/>
            <a:headEnd/>
            <a:tailEnd type="triangle" w="med" len="me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b="1">
              <a:solidFill>
                <a:srgbClr val="000000"/>
              </a:solidFill>
              <a:latin typeface="Times New Roman" panose="02020603050405020304" pitchFamily="18" charset="0"/>
              <a:ea typeface="宋体" panose="02010600030101010101" pitchFamily="2" charset="-122"/>
            </a:endParaRPr>
          </a:p>
        </p:txBody>
      </p:sp>
      <p:sp>
        <p:nvSpPr>
          <p:cNvPr id="50203" name="Text Box 47"/>
          <p:cNvSpPr txBox="1">
            <a:spLocks noChangeArrowheads="1"/>
          </p:cNvSpPr>
          <p:nvPr/>
        </p:nvSpPr>
        <p:spPr bwMode="auto">
          <a:xfrm>
            <a:off x="1130300" y="5736557"/>
            <a:ext cx="2743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fontAlgn="base">
              <a:spcBef>
                <a:spcPct val="50000"/>
              </a:spcBef>
              <a:spcAft>
                <a:spcPct val="0"/>
              </a:spcAft>
              <a:buNone/>
            </a:pPr>
            <a:r>
              <a:rPr lang="zh-CN" altLang="en-US" sz="2000" b="1">
                <a:solidFill>
                  <a:srgbClr val="000000"/>
                </a:solidFill>
                <a:latin typeface="宋体" panose="02010600030101010101" pitchFamily="2" charset="-122"/>
              </a:rPr>
              <a:t> 地址总线</a:t>
            </a:r>
            <a:r>
              <a:rPr lang="zh-CN" altLang="en-US" sz="2000" b="1">
                <a:solidFill>
                  <a:srgbClr val="000000"/>
                </a:solidFill>
              </a:rPr>
              <a:t> </a:t>
            </a:r>
            <a:endParaRPr lang="en-US" altLang="zh-CN" sz="2000" b="1">
              <a:solidFill>
                <a:srgbClr val="000000"/>
              </a:solidFill>
            </a:endParaRPr>
          </a:p>
        </p:txBody>
      </p:sp>
      <p:sp>
        <p:nvSpPr>
          <p:cNvPr id="50204" name="Rectangle 48"/>
          <p:cNvSpPr>
            <a:spLocks noGrp="1" noChangeArrowheads="1"/>
          </p:cNvSpPr>
          <p:nvPr>
            <p:ph type="title" idx="4294967295"/>
          </p:nvPr>
        </p:nvSpPr>
        <p:spPr>
          <a:xfrm>
            <a:off x="1371600" y="188915"/>
            <a:ext cx="7772400" cy="720725"/>
          </a:xfrm>
          <a:noFill/>
        </p:spPr>
        <p:txBody>
          <a:bodyPr/>
          <a:lstStyle/>
          <a:p>
            <a:pPr eaLnBrk="1" hangingPunct="1"/>
            <a:r>
              <a:rPr lang="zh-CN" altLang="en-US" b="1" smtClean="0"/>
              <a:t>思考：下图中各线的含义？</a:t>
            </a:r>
          </a:p>
        </p:txBody>
      </p:sp>
    </p:spTree>
    <p:extLst>
      <p:ext uri="{BB962C8B-B14F-4D97-AF65-F5344CB8AC3E}">
        <p14:creationId xmlns:p14="http://schemas.microsoft.com/office/powerpoint/2010/main" val="4208499452"/>
      </p:ext>
    </p:extLst>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灯片编号占位符 5"/>
          <p:cNvSpPr txBox="1">
            <a:spLocks noGrp="1" noChangeArrowheads="1"/>
          </p:cNvSpPr>
          <p:nvPr/>
        </p:nvSpPr>
        <p:spPr bwMode="auto">
          <a:xfrm>
            <a:off x="6934200" y="6324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algn="r" fontAlgn="base">
              <a:spcBef>
                <a:spcPct val="50000"/>
              </a:spcBef>
              <a:spcAft>
                <a:spcPct val="0"/>
              </a:spcAft>
              <a:buNone/>
            </a:pPr>
            <a:fld id="{63BFD668-A766-4622-9B2B-C9B5F4E6497A}" type="slidenum">
              <a:rPr lang="zh-CN" altLang="en-US" sz="1400" b="1">
                <a:solidFill>
                  <a:srgbClr val="000000"/>
                </a:solidFill>
              </a:rPr>
              <a:pPr algn="r" fontAlgn="base">
                <a:spcBef>
                  <a:spcPct val="50000"/>
                </a:spcBef>
                <a:spcAft>
                  <a:spcPct val="0"/>
                </a:spcAft>
                <a:buNone/>
              </a:pPr>
              <a:t>38</a:t>
            </a:fld>
            <a:endParaRPr lang="en-US" altLang="zh-CN" sz="1400" b="1">
              <a:solidFill>
                <a:srgbClr val="000000"/>
              </a:solidFill>
            </a:endParaRPr>
          </a:p>
        </p:txBody>
      </p:sp>
      <p:sp>
        <p:nvSpPr>
          <p:cNvPr id="130051" name="Rectangle 4"/>
          <p:cNvSpPr>
            <a:spLocks noGrp="1" noChangeArrowheads="1"/>
          </p:cNvSpPr>
          <p:nvPr>
            <p:ph type="title" idx="4294967295"/>
          </p:nvPr>
        </p:nvSpPr>
        <p:spPr>
          <a:noFill/>
        </p:spPr>
        <p:txBody>
          <a:bodyPr/>
          <a:lstStyle/>
          <a:p>
            <a:pPr eaLnBrk="1" hangingPunct="1"/>
            <a:r>
              <a:rPr lang="zh-CN" altLang="en-US" b="1" dirty="0" smtClean="0"/>
              <a:t>计算机的基本组成和原理</a:t>
            </a:r>
          </a:p>
        </p:txBody>
      </p:sp>
      <p:sp>
        <p:nvSpPr>
          <p:cNvPr id="130052" name="Line 5"/>
          <p:cNvSpPr>
            <a:spLocks noChangeShapeType="1"/>
          </p:cNvSpPr>
          <p:nvPr/>
        </p:nvSpPr>
        <p:spPr bwMode="auto">
          <a:xfrm>
            <a:off x="493713" y="5108575"/>
            <a:ext cx="685800" cy="0"/>
          </a:xfrm>
          <a:prstGeom prst="line">
            <a:avLst/>
          </a:prstGeom>
          <a:noFill/>
          <a:ln w="57150">
            <a:solidFill>
              <a:srgbClr val="6600FF"/>
            </a:solidFill>
            <a:round/>
            <a:headEnd/>
            <a:tailEnd type="triangle" w="med" len="me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b="1">
              <a:solidFill>
                <a:srgbClr val="000000"/>
              </a:solidFill>
              <a:latin typeface="Times New Roman" panose="02020603050405020304" pitchFamily="18" charset="0"/>
              <a:ea typeface="宋体" panose="02010600030101010101" pitchFamily="2" charset="-122"/>
            </a:endParaRPr>
          </a:p>
        </p:txBody>
      </p:sp>
      <p:sp>
        <p:nvSpPr>
          <p:cNvPr id="130053" name="Line 6"/>
          <p:cNvSpPr>
            <a:spLocks noChangeShapeType="1"/>
          </p:cNvSpPr>
          <p:nvPr/>
        </p:nvSpPr>
        <p:spPr bwMode="auto">
          <a:xfrm flipV="1">
            <a:off x="493713" y="5489575"/>
            <a:ext cx="685800" cy="0"/>
          </a:xfrm>
          <a:prstGeom prst="line">
            <a:avLst/>
          </a:prstGeom>
          <a:noFill/>
          <a:ln w="38100">
            <a:solidFill>
              <a:srgbClr val="402000"/>
            </a:solidFill>
            <a:prstDash val="dash"/>
            <a:round/>
            <a:headEnd/>
            <a:tailEnd type="triangle" w="med" len="me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b="1">
              <a:solidFill>
                <a:srgbClr val="000000"/>
              </a:solidFill>
              <a:latin typeface="Times New Roman" panose="02020603050405020304" pitchFamily="18" charset="0"/>
              <a:ea typeface="宋体" panose="02010600030101010101" pitchFamily="2" charset="-122"/>
            </a:endParaRPr>
          </a:p>
        </p:txBody>
      </p:sp>
      <p:sp>
        <p:nvSpPr>
          <p:cNvPr id="130054" name="Text Box 7"/>
          <p:cNvSpPr txBox="1">
            <a:spLocks noChangeArrowheads="1"/>
          </p:cNvSpPr>
          <p:nvPr/>
        </p:nvSpPr>
        <p:spPr bwMode="auto">
          <a:xfrm>
            <a:off x="1331913" y="4940302"/>
            <a:ext cx="2743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fontAlgn="base">
              <a:spcBef>
                <a:spcPct val="50000"/>
              </a:spcBef>
              <a:spcAft>
                <a:spcPct val="0"/>
              </a:spcAft>
              <a:buNone/>
            </a:pPr>
            <a:r>
              <a:rPr lang="zh-CN" altLang="en-US" sz="2000" b="1">
                <a:solidFill>
                  <a:srgbClr val="000000"/>
                </a:solidFill>
                <a:latin typeface="宋体" panose="02010600030101010101" pitchFamily="2" charset="-122"/>
              </a:rPr>
              <a:t>数据总线</a:t>
            </a:r>
            <a:r>
              <a:rPr lang="zh-CN" altLang="en-US" sz="2000" b="1">
                <a:solidFill>
                  <a:srgbClr val="000000"/>
                </a:solidFill>
              </a:rPr>
              <a:t> </a:t>
            </a:r>
            <a:endParaRPr lang="en-US" altLang="zh-CN" sz="2000" b="1">
              <a:solidFill>
                <a:srgbClr val="000000"/>
              </a:solidFill>
            </a:endParaRPr>
          </a:p>
        </p:txBody>
      </p:sp>
      <p:sp>
        <p:nvSpPr>
          <p:cNvPr id="130055" name="Text Box 8"/>
          <p:cNvSpPr txBox="1">
            <a:spLocks noChangeArrowheads="1"/>
          </p:cNvSpPr>
          <p:nvPr/>
        </p:nvSpPr>
        <p:spPr bwMode="auto">
          <a:xfrm>
            <a:off x="1331913" y="5321302"/>
            <a:ext cx="2743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fontAlgn="base">
              <a:spcBef>
                <a:spcPct val="50000"/>
              </a:spcBef>
              <a:spcAft>
                <a:spcPct val="0"/>
              </a:spcAft>
              <a:buNone/>
            </a:pPr>
            <a:r>
              <a:rPr lang="zh-CN" altLang="en-US" sz="2000" b="1">
                <a:solidFill>
                  <a:srgbClr val="000000"/>
                </a:solidFill>
                <a:latin typeface="宋体" panose="02010600030101010101" pitchFamily="2" charset="-122"/>
              </a:rPr>
              <a:t>控制路线</a:t>
            </a:r>
            <a:r>
              <a:rPr lang="zh-CN" altLang="en-US" sz="2000" b="1">
                <a:solidFill>
                  <a:srgbClr val="000000"/>
                </a:solidFill>
              </a:rPr>
              <a:t> </a:t>
            </a:r>
            <a:endParaRPr lang="en-US" altLang="zh-CN" sz="2000" b="1">
              <a:solidFill>
                <a:srgbClr val="000000"/>
              </a:solidFill>
            </a:endParaRPr>
          </a:p>
        </p:txBody>
      </p:sp>
      <p:sp>
        <p:nvSpPr>
          <p:cNvPr id="130056" name="Line 9"/>
          <p:cNvSpPr>
            <a:spLocks noChangeShapeType="1"/>
          </p:cNvSpPr>
          <p:nvPr/>
        </p:nvSpPr>
        <p:spPr bwMode="auto">
          <a:xfrm>
            <a:off x="577850" y="5878148"/>
            <a:ext cx="685800" cy="0"/>
          </a:xfrm>
          <a:prstGeom prst="line">
            <a:avLst/>
          </a:prstGeom>
          <a:noFill/>
          <a:ln w="57150">
            <a:solidFill>
              <a:srgbClr val="FF3300"/>
            </a:solidFill>
            <a:round/>
            <a:headEnd/>
            <a:tailEnd type="triangle" w="med" len="me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b="1">
              <a:solidFill>
                <a:srgbClr val="000000"/>
              </a:solidFill>
              <a:latin typeface="Times New Roman" panose="02020603050405020304" pitchFamily="18" charset="0"/>
              <a:ea typeface="宋体" panose="02010600030101010101" pitchFamily="2" charset="-122"/>
            </a:endParaRPr>
          </a:p>
        </p:txBody>
      </p:sp>
      <p:sp>
        <p:nvSpPr>
          <p:cNvPr id="130057" name="Text Box 10"/>
          <p:cNvSpPr txBox="1">
            <a:spLocks noChangeArrowheads="1"/>
          </p:cNvSpPr>
          <p:nvPr/>
        </p:nvSpPr>
        <p:spPr bwMode="auto">
          <a:xfrm>
            <a:off x="1152527" y="5718176"/>
            <a:ext cx="2743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fontAlgn="base">
              <a:spcBef>
                <a:spcPct val="50000"/>
              </a:spcBef>
              <a:spcAft>
                <a:spcPct val="0"/>
              </a:spcAft>
              <a:buNone/>
            </a:pPr>
            <a:r>
              <a:rPr lang="zh-CN" altLang="en-US" sz="2000" b="1">
                <a:solidFill>
                  <a:srgbClr val="000000"/>
                </a:solidFill>
                <a:latin typeface="宋体" panose="02010600030101010101" pitchFamily="2" charset="-122"/>
              </a:rPr>
              <a:t> 地址总线</a:t>
            </a:r>
            <a:r>
              <a:rPr lang="zh-CN" altLang="en-US" sz="2000" b="1">
                <a:solidFill>
                  <a:srgbClr val="000000"/>
                </a:solidFill>
              </a:rPr>
              <a:t> </a:t>
            </a:r>
            <a:endParaRPr lang="en-US" altLang="zh-CN" sz="2000" b="1">
              <a:solidFill>
                <a:srgbClr val="000000"/>
              </a:solidFill>
            </a:endParaRPr>
          </a:p>
        </p:txBody>
      </p:sp>
      <p:sp>
        <p:nvSpPr>
          <p:cNvPr id="130058" name="Rectangle 11"/>
          <p:cNvSpPr>
            <a:spLocks noChangeArrowheads="1"/>
          </p:cNvSpPr>
          <p:nvPr/>
        </p:nvSpPr>
        <p:spPr bwMode="auto">
          <a:xfrm>
            <a:off x="2779713" y="3152775"/>
            <a:ext cx="3352800" cy="2362200"/>
          </a:xfrm>
          <a:prstGeom prst="rect">
            <a:avLst/>
          </a:prstGeom>
          <a:gradFill rotWithShape="0">
            <a:gsLst>
              <a:gs pos="0">
                <a:srgbClr val="C27C00"/>
              </a:gs>
              <a:gs pos="50000">
                <a:srgbClr val="412900"/>
              </a:gs>
              <a:gs pos="100000">
                <a:srgbClr val="C27C00"/>
              </a:gs>
            </a:gsLst>
            <a:lin ang="18900000" scaled="1"/>
          </a:gradFill>
          <a:ln w="28575">
            <a:solidFill>
              <a:srgbClr val="FFB735"/>
            </a:solidFill>
            <a:miter lim="800000"/>
            <a:headEnd/>
            <a:tailEnd/>
          </a:ln>
        </p:spPr>
        <p:txBody>
          <a:bodyPr wrap="none" anchor="ct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buNone/>
            </a:pPr>
            <a:endParaRPr lang="zh-CN" altLang="zh-CN" sz="1800" b="1">
              <a:solidFill>
                <a:srgbClr val="000000"/>
              </a:solidFill>
            </a:endParaRPr>
          </a:p>
        </p:txBody>
      </p:sp>
      <p:grpSp>
        <p:nvGrpSpPr>
          <p:cNvPr id="130059" name="Group 12"/>
          <p:cNvGrpSpPr>
            <a:grpSpLocks/>
          </p:cNvGrpSpPr>
          <p:nvPr/>
        </p:nvGrpSpPr>
        <p:grpSpPr bwMode="auto">
          <a:xfrm>
            <a:off x="2779713" y="3152777"/>
            <a:ext cx="3048000" cy="461963"/>
            <a:chOff x="0" y="0"/>
            <a:chExt cx="912" cy="340"/>
          </a:xfrm>
        </p:grpSpPr>
        <p:sp>
          <p:nvSpPr>
            <p:cNvPr id="51247" name="Rectangle 13"/>
            <p:cNvSpPr>
              <a:spLocks noChangeArrowheads="1"/>
            </p:cNvSpPr>
            <p:nvPr/>
          </p:nvSpPr>
          <p:spPr bwMode="auto">
            <a:xfrm>
              <a:off x="0" y="0"/>
              <a:ext cx="912"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buNone/>
              </a:pPr>
              <a:endParaRPr lang="zh-CN" altLang="zh-CN" sz="1800" b="1">
                <a:solidFill>
                  <a:srgbClr val="000000"/>
                </a:solidFill>
              </a:endParaRPr>
            </a:p>
          </p:txBody>
        </p:sp>
        <p:sp>
          <p:nvSpPr>
            <p:cNvPr id="51248" name="Text Box 14"/>
            <p:cNvSpPr txBox="1">
              <a:spLocks noChangeArrowheads="1"/>
            </p:cNvSpPr>
            <p:nvPr/>
          </p:nvSpPr>
          <p:spPr bwMode="auto">
            <a:xfrm>
              <a:off x="48" y="48"/>
              <a:ext cx="768" cy="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algn="ctr" eaLnBrk="0" fontAlgn="base" hangingPunct="0">
                <a:spcBef>
                  <a:spcPct val="50000"/>
                </a:spcBef>
                <a:spcAft>
                  <a:spcPct val="0"/>
                </a:spcAft>
                <a:buNone/>
              </a:pPr>
              <a:r>
                <a:rPr lang="zh-CN" altLang="en-US" sz="2000" b="1">
                  <a:solidFill>
                    <a:srgbClr val="FF3300"/>
                  </a:solidFill>
                </a:rPr>
                <a:t>中央处理器（</a:t>
              </a:r>
              <a:r>
                <a:rPr lang="en-US" altLang="zh-CN" sz="2000" b="1">
                  <a:solidFill>
                    <a:srgbClr val="FF3300"/>
                  </a:solidFill>
                </a:rPr>
                <a:t>CPU）</a:t>
              </a:r>
            </a:p>
          </p:txBody>
        </p:sp>
      </p:grpSp>
      <p:grpSp>
        <p:nvGrpSpPr>
          <p:cNvPr id="130062" name="Group 15"/>
          <p:cNvGrpSpPr>
            <a:grpSpLocks/>
          </p:cNvGrpSpPr>
          <p:nvPr/>
        </p:nvGrpSpPr>
        <p:grpSpPr bwMode="auto">
          <a:xfrm>
            <a:off x="3998913" y="4676775"/>
            <a:ext cx="1676400" cy="609600"/>
            <a:chOff x="0" y="0"/>
            <a:chExt cx="912" cy="336"/>
          </a:xfrm>
        </p:grpSpPr>
        <p:sp>
          <p:nvSpPr>
            <p:cNvPr id="51245" name="Rectangle 16"/>
            <p:cNvSpPr>
              <a:spLocks noChangeArrowheads="1"/>
            </p:cNvSpPr>
            <p:nvPr/>
          </p:nvSpPr>
          <p:spPr bwMode="auto">
            <a:xfrm>
              <a:off x="0" y="0"/>
              <a:ext cx="912" cy="336"/>
            </a:xfrm>
            <a:prstGeom prst="rect">
              <a:avLst/>
            </a:prstGeom>
            <a:gradFill rotWithShape="0">
              <a:gsLst>
                <a:gs pos="0">
                  <a:srgbClr val="C27C00"/>
                </a:gs>
                <a:gs pos="50000">
                  <a:srgbClr val="412900"/>
                </a:gs>
                <a:gs pos="100000">
                  <a:srgbClr val="C27C00"/>
                </a:gs>
              </a:gsLst>
              <a:lin ang="18900000" scaled="1"/>
            </a:gradFill>
            <a:ln w="28575">
              <a:solidFill>
                <a:srgbClr val="FFB735"/>
              </a:solidFill>
              <a:miter lim="800000"/>
              <a:headEnd/>
              <a:tailEnd/>
            </a:ln>
          </p:spPr>
          <p:txBody>
            <a:bodyPr wrap="none" anchor="ct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buNone/>
              </a:pPr>
              <a:endParaRPr lang="zh-CN" altLang="zh-CN" sz="1800" b="1">
                <a:solidFill>
                  <a:srgbClr val="000000"/>
                </a:solidFill>
              </a:endParaRPr>
            </a:p>
          </p:txBody>
        </p:sp>
        <p:sp>
          <p:nvSpPr>
            <p:cNvPr id="51246" name="Text Box 17"/>
            <p:cNvSpPr txBox="1">
              <a:spLocks noChangeArrowheads="1"/>
            </p:cNvSpPr>
            <p:nvPr/>
          </p:nvSpPr>
          <p:spPr bwMode="auto">
            <a:xfrm>
              <a:off x="48" y="48"/>
              <a:ext cx="768" cy="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algn="ctr" eaLnBrk="0" fontAlgn="base" hangingPunct="0">
                <a:spcBef>
                  <a:spcPct val="50000"/>
                </a:spcBef>
                <a:spcAft>
                  <a:spcPct val="0"/>
                </a:spcAft>
                <a:buNone/>
              </a:pPr>
              <a:r>
                <a:rPr lang="zh-CN" altLang="en-US" sz="2200" b="1">
                  <a:solidFill>
                    <a:srgbClr val="FFFFFF"/>
                  </a:solidFill>
                </a:rPr>
                <a:t>控制部件</a:t>
              </a:r>
            </a:p>
          </p:txBody>
        </p:sp>
      </p:grpSp>
      <p:grpSp>
        <p:nvGrpSpPr>
          <p:cNvPr id="130065" name="Group 62"/>
          <p:cNvGrpSpPr>
            <a:grpSpLocks/>
          </p:cNvGrpSpPr>
          <p:nvPr/>
        </p:nvGrpSpPr>
        <p:grpSpPr bwMode="auto">
          <a:xfrm>
            <a:off x="2484440" y="2535240"/>
            <a:ext cx="1512887" cy="669925"/>
            <a:chOff x="0" y="0"/>
            <a:chExt cx="953" cy="422"/>
          </a:xfrm>
        </p:grpSpPr>
        <p:sp>
          <p:nvSpPr>
            <p:cNvPr id="51243" name="Line 19"/>
            <p:cNvSpPr>
              <a:spLocks noChangeShapeType="1"/>
            </p:cNvSpPr>
            <p:nvPr/>
          </p:nvSpPr>
          <p:spPr bwMode="auto">
            <a:xfrm flipV="1">
              <a:off x="897" y="0"/>
              <a:ext cx="0" cy="387"/>
            </a:xfrm>
            <a:prstGeom prst="line">
              <a:avLst/>
            </a:prstGeom>
            <a:noFill/>
            <a:ln w="57150">
              <a:solidFill>
                <a:srgbClr val="6600FF"/>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b="1">
                <a:solidFill>
                  <a:srgbClr val="000000"/>
                </a:solidFill>
                <a:latin typeface="Times New Roman" panose="02020603050405020304" pitchFamily="18" charset="0"/>
                <a:ea typeface="宋体" panose="02010600030101010101" pitchFamily="2" charset="-122"/>
              </a:endParaRPr>
            </a:p>
          </p:txBody>
        </p:sp>
        <p:sp>
          <p:nvSpPr>
            <p:cNvPr id="51244" name="Text Box 21"/>
            <p:cNvSpPr txBox="1">
              <a:spLocks noChangeArrowheads="1"/>
            </p:cNvSpPr>
            <p:nvPr/>
          </p:nvSpPr>
          <p:spPr bwMode="auto">
            <a:xfrm>
              <a:off x="0" y="18"/>
              <a:ext cx="953" cy="404"/>
            </a:xfrm>
            <a:prstGeom prst="rect">
              <a:avLst/>
            </a:prstGeom>
            <a:noFill/>
            <a:ln>
              <a:noFill/>
            </a:ln>
            <a:effectLst>
              <a:prstShdw prst="shdw17" dist="17961" dir="13500000">
                <a:srgbClr val="999999"/>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fontAlgn="base">
                <a:spcBef>
                  <a:spcPct val="50000"/>
                </a:spcBef>
                <a:spcAft>
                  <a:spcPct val="0"/>
                </a:spcAft>
                <a:buNone/>
              </a:pPr>
              <a:r>
                <a:rPr lang="zh-CN" altLang="en-US" sz="1800" b="1">
                  <a:solidFill>
                    <a:srgbClr val="6600FF"/>
                  </a:solidFill>
                </a:rPr>
                <a:t>操作数</a:t>
              </a:r>
              <a:r>
                <a:rPr lang="en-US" altLang="zh-CN" sz="1800" b="1">
                  <a:solidFill>
                    <a:srgbClr val="6600FF"/>
                  </a:solidFill>
                </a:rPr>
                <a:t>/</a:t>
              </a:r>
              <a:r>
                <a:rPr lang="zh-CN" altLang="en-US" sz="1800" b="1">
                  <a:solidFill>
                    <a:srgbClr val="6600FF"/>
                  </a:solidFill>
                </a:rPr>
                <a:t>运算结果</a:t>
              </a:r>
              <a:r>
                <a:rPr lang="en-US" altLang="zh-CN" sz="1800" b="1">
                  <a:solidFill>
                    <a:srgbClr val="6600FF"/>
                  </a:solidFill>
                </a:rPr>
                <a:t>/</a:t>
              </a:r>
              <a:r>
                <a:rPr lang="zh-CN" altLang="en-US" sz="1800" b="1">
                  <a:solidFill>
                    <a:srgbClr val="6600FF"/>
                  </a:solidFill>
                </a:rPr>
                <a:t>指令</a:t>
              </a:r>
            </a:p>
          </p:txBody>
        </p:sp>
      </p:grpSp>
      <p:grpSp>
        <p:nvGrpSpPr>
          <p:cNvPr id="130068" name="Group 64"/>
          <p:cNvGrpSpPr>
            <a:grpSpLocks/>
          </p:cNvGrpSpPr>
          <p:nvPr/>
        </p:nvGrpSpPr>
        <p:grpSpPr bwMode="auto">
          <a:xfrm>
            <a:off x="5108575" y="2535238"/>
            <a:ext cx="1479550" cy="614362"/>
            <a:chOff x="0" y="0"/>
            <a:chExt cx="932" cy="387"/>
          </a:xfrm>
        </p:grpSpPr>
        <p:sp>
          <p:nvSpPr>
            <p:cNvPr id="51241" name="Line 20"/>
            <p:cNvSpPr>
              <a:spLocks noChangeShapeType="1"/>
            </p:cNvSpPr>
            <p:nvPr/>
          </p:nvSpPr>
          <p:spPr bwMode="auto">
            <a:xfrm flipV="1">
              <a:off x="45" y="0"/>
              <a:ext cx="0" cy="387"/>
            </a:xfrm>
            <a:prstGeom prst="line">
              <a:avLst/>
            </a:prstGeom>
            <a:noFill/>
            <a:ln w="38100">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b="1">
                <a:solidFill>
                  <a:srgbClr val="000000"/>
                </a:solidFill>
                <a:latin typeface="Times New Roman" panose="02020603050405020304" pitchFamily="18" charset="0"/>
                <a:ea typeface="宋体" panose="02010600030101010101" pitchFamily="2" charset="-122"/>
              </a:endParaRPr>
            </a:p>
          </p:txBody>
        </p:sp>
        <p:sp>
          <p:nvSpPr>
            <p:cNvPr id="51242" name="Text Box 22"/>
            <p:cNvSpPr txBox="1">
              <a:spLocks noChangeArrowheads="1"/>
            </p:cNvSpPr>
            <p:nvPr/>
          </p:nvSpPr>
          <p:spPr bwMode="auto">
            <a:xfrm>
              <a:off x="0" y="119"/>
              <a:ext cx="932" cy="250"/>
            </a:xfrm>
            <a:prstGeom prst="rect">
              <a:avLst/>
            </a:prstGeom>
            <a:noFill/>
            <a:ln>
              <a:noFill/>
            </a:ln>
            <a:effectLst>
              <a:prstShdw prst="shdw17" dist="17961" dir="13500000">
                <a:srgbClr val="999999"/>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fontAlgn="base">
                <a:spcBef>
                  <a:spcPct val="50000"/>
                </a:spcBef>
                <a:spcAft>
                  <a:spcPct val="0"/>
                </a:spcAft>
                <a:buNone/>
              </a:pPr>
              <a:r>
                <a:rPr lang="zh-CN" altLang="en-US" sz="2000" b="1">
                  <a:solidFill>
                    <a:srgbClr val="000000"/>
                  </a:solidFill>
                </a:rPr>
                <a:t>读</a:t>
              </a:r>
              <a:r>
                <a:rPr lang="en-US" altLang="zh-CN" sz="2000" b="1">
                  <a:solidFill>
                    <a:srgbClr val="000000"/>
                  </a:solidFill>
                </a:rPr>
                <a:t>/</a:t>
              </a:r>
              <a:r>
                <a:rPr lang="zh-CN" altLang="en-US" sz="2000" b="1">
                  <a:solidFill>
                    <a:srgbClr val="000000"/>
                  </a:solidFill>
                </a:rPr>
                <a:t>写信号</a:t>
              </a:r>
              <a:endParaRPr lang="en-US" altLang="zh-CN" sz="2000" b="1">
                <a:solidFill>
                  <a:srgbClr val="000000"/>
                </a:solidFill>
              </a:endParaRPr>
            </a:p>
          </p:txBody>
        </p:sp>
      </p:grpSp>
      <p:grpSp>
        <p:nvGrpSpPr>
          <p:cNvPr id="130071" name="Group 63"/>
          <p:cNvGrpSpPr>
            <a:grpSpLocks/>
          </p:cNvGrpSpPr>
          <p:nvPr/>
        </p:nvGrpSpPr>
        <p:grpSpPr bwMode="auto">
          <a:xfrm>
            <a:off x="4067177" y="2508252"/>
            <a:ext cx="792163" cy="614363"/>
            <a:chOff x="0" y="0"/>
            <a:chExt cx="499" cy="387"/>
          </a:xfrm>
        </p:grpSpPr>
        <p:sp>
          <p:nvSpPr>
            <p:cNvPr id="51239" name="Line 23"/>
            <p:cNvSpPr>
              <a:spLocks noChangeShapeType="1"/>
            </p:cNvSpPr>
            <p:nvPr/>
          </p:nvSpPr>
          <p:spPr bwMode="auto">
            <a:xfrm flipV="1">
              <a:off x="384" y="0"/>
              <a:ext cx="0" cy="387"/>
            </a:xfrm>
            <a:prstGeom prst="line">
              <a:avLst/>
            </a:prstGeom>
            <a:noFill/>
            <a:ln w="57150">
              <a:solidFill>
                <a:srgbClr val="FF3300"/>
              </a:solidFill>
              <a:round/>
              <a:headEnd/>
              <a:tailEnd type="triangle" w="med" len="me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b="1">
                <a:solidFill>
                  <a:srgbClr val="000000"/>
                </a:solidFill>
                <a:latin typeface="Times New Roman" panose="02020603050405020304" pitchFamily="18" charset="0"/>
                <a:ea typeface="宋体" panose="02010600030101010101" pitchFamily="2" charset="-122"/>
              </a:endParaRPr>
            </a:p>
          </p:txBody>
        </p:sp>
        <p:sp>
          <p:nvSpPr>
            <p:cNvPr id="51240" name="Text Box 24"/>
            <p:cNvSpPr txBox="1">
              <a:spLocks noChangeArrowheads="1"/>
            </p:cNvSpPr>
            <p:nvPr/>
          </p:nvSpPr>
          <p:spPr bwMode="auto">
            <a:xfrm>
              <a:off x="0" y="126"/>
              <a:ext cx="499" cy="231"/>
            </a:xfrm>
            <a:prstGeom prst="rect">
              <a:avLst/>
            </a:prstGeom>
            <a:noFill/>
            <a:ln>
              <a:noFill/>
            </a:ln>
            <a:effectLst>
              <a:prstShdw prst="shdw17" dist="17961" dir="13500000">
                <a:srgbClr val="999999"/>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fontAlgn="base">
                <a:spcBef>
                  <a:spcPct val="50000"/>
                </a:spcBef>
                <a:spcAft>
                  <a:spcPct val="0"/>
                </a:spcAft>
                <a:buNone/>
              </a:pPr>
              <a:r>
                <a:rPr lang="zh-CN" altLang="en-US" sz="1800" b="1">
                  <a:solidFill>
                    <a:srgbClr val="FF3300"/>
                  </a:solidFill>
                </a:rPr>
                <a:t>地址</a:t>
              </a:r>
            </a:p>
          </p:txBody>
        </p:sp>
      </p:grpSp>
      <p:grpSp>
        <p:nvGrpSpPr>
          <p:cNvPr id="130074" name="Group 26"/>
          <p:cNvGrpSpPr>
            <a:grpSpLocks/>
          </p:cNvGrpSpPr>
          <p:nvPr/>
        </p:nvGrpSpPr>
        <p:grpSpPr bwMode="auto">
          <a:xfrm>
            <a:off x="971550" y="1844675"/>
            <a:ext cx="1676400" cy="609600"/>
            <a:chOff x="0" y="0"/>
            <a:chExt cx="912" cy="336"/>
          </a:xfrm>
        </p:grpSpPr>
        <p:sp>
          <p:nvSpPr>
            <p:cNvPr id="51237" name="Rectangle 27"/>
            <p:cNvSpPr>
              <a:spLocks noChangeArrowheads="1"/>
            </p:cNvSpPr>
            <p:nvPr/>
          </p:nvSpPr>
          <p:spPr bwMode="auto">
            <a:xfrm>
              <a:off x="0" y="0"/>
              <a:ext cx="912" cy="336"/>
            </a:xfrm>
            <a:prstGeom prst="rect">
              <a:avLst/>
            </a:prstGeom>
            <a:gradFill rotWithShape="0">
              <a:gsLst>
                <a:gs pos="0">
                  <a:srgbClr val="C27C00"/>
                </a:gs>
                <a:gs pos="50000">
                  <a:srgbClr val="412900"/>
                </a:gs>
                <a:gs pos="100000">
                  <a:srgbClr val="C27C00"/>
                </a:gs>
              </a:gsLst>
              <a:lin ang="18900000" scaled="1"/>
            </a:gradFill>
            <a:ln w="28575">
              <a:solidFill>
                <a:srgbClr val="FFB735"/>
              </a:solidFill>
              <a:miter lim="800000"/>
              <a:headEnd/>
              <a:tailEnd/>
            </a:ln>
          </p:spPr>
          <p:txBody>
            <a:bodyPr wrap="none" anchor="ct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buNone/>
              </a:pPr>
              <a:endParaRPr lang="zh-CN" altLang="zh-CN" sz="1800" b="1">
                <a:solidFill>
                  <a:srgbClr val="000000"/>
                </a:solidFill>
              </a:endParaRPr>
            </a:p>
          </p:txBody>
        </p:sp>
        <p:sp>
          <p:nvSpPr>
            <p:cNvPr id="51238" name="Text Box 28"/>
            <p:cNvSpPr txBox="1">
              <a:spLocks noChangeArrowheads="1"/>
            </p:cNvSpPr>
            <p:nvPr/>
          </p:nvSpPr>
          <p:spPr bwMode="auto">
            <a:xfrm>
              <a:off x="48" y="48"/>
              <a:ext cx="768" cy="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algn="ctr" eaLnBrk="0" fontAlgn="base" hangingPunct="0">
                <a:spcBef>
                  <a:spcPct val="50000"/>
                </a:spcBef>
                <a:spcAft>
                  <a:spcPct val="0"/>
                </a:spcAft>
                <a:buNone/>
              </a:pPr>
              <a:r>
                <a:rPr lang="zh-CN" altLang="en-US" sz="2200" b="1">
                  <a:solidFill>
                    <a:srgbClr val="FFFFFF"/>
                  </a:solidFill>
                </a:rPr>
                <a:t>输入设备</a:t>
              </a:r>
            </a:p>
          </p:txBody>
        </p:sp>
      </p:grpSp>
      <p:grpSp>
        <p:nvGrpSpPr>
          <p:cNvPr id="130077" name="Group 29"/>
          <p:cNvGrpSpPr>
            <a:grpSpLocks/>
          </p:cNvGrpSpPr>
          <p:nvPr/>
        </p:nvGrpSpPr>
        <p:grpSpPr bwMode="auto">
          <a:xfrm>
            <a:off x="3617913" y="1844675"/>
            <a:ext cx="1676400" cy="609600"/>
            <a:chOff x="0" y="0"/>
            <a:chExt cx="912" cy="336"/>
          </a:xfrm>
        </p:grpSpPr>
        <p:sp>
          <p:nvSpPr>
            <p:cNvPr id="51235" name="Rectangle 30"/>
            <p:cNvSpPr>
              <a:spLocks noChangeArrowheads="1"/>
            </p:cNvSpPr>
            <p:nvPr/>
          </p:nvSpPr>
          <p:spPr bwMode="auto">
            <a:xfrm>
              <a:off x="0" y="0"/>
              <a:ext cx="912" cy="336"/>
            </a:xfrm>
            <a:prstGeom prst="rect">
              <a:avLst/>
            </a:prstGeom>
            <a:gradFill rotWithShape="0">
              <a:gsLst>
                <a:gs pos="0">
                  <a:srgbClr val="C27C00"/>
                </a:gs>
                <a:gs pos="50000">
                  <a:srgbClr val="412900"/>
                </a:gs>
                <a:gs pos="100000">
                  <a:srgbClr val="C27C00"/>
                </a:gs>
              </a:gsLst>
              <a:lin ang="18900000" scaled="1"/>
            </a:gradFill>
            <a:ln w="28575">
              <a:solidFill>
                <a:srgbClr val="FFB735"/>
              </a:solidFill>
              <a:miter lim="800000"/>
              <a:headEnd/>
              <a:tailEnd/>
            </a:ln>
          </p:spPr>
          <p:txBody>
            <a:bodyPr wrap="none" anchor="ct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buNone/>
              </a:pPr>
              <a:endParaRPr lang="zh-CN" altLang="zh-CN" sz="1800" b="1">
                <a:solidFill>
                  <a:srgbClr val="000000"/>
                </a:solidFill>
              </a:endParaRPr>
            </a:p>
          </p:txBody>
        </p:sp>
        <p:sp>
          <p:nvSpPr>
            <p:cNvPr id="51236" name="Text Box 31"/>
            <p:cNvSpPr txBox="1">
              <a:spLocks noChangeArrowheads="1"/>
            </p:cNvSpPr>
            <p:nvPr/>
          </p:nvSpPr>
          <p:spPr bwMode="auto">
            <a:xfrm>
              <a:off x="48" y="48"/>
              <a:ext cx="768" cy="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algn="ctr" eaLnBrk="0" fontAlgn="base" hangingPunct="0">
                <a:spcBef>
                  <a:spcPct val="50000"/>
                </a:spcBef>
                <a:spcAft>
                  <a:spcPct val="0"/>
                </a:spcAft>
                <a:buNone/>
              </a:pPr>
              <a:r>
                <a:rPr lang="zh-CN" altLang="en-US" sz="2200" b="1">
                  <a:solidFill>
                    <a:srgbClr val="FFFFFF"/>
                  </a:solidFill>
                </a:rPr>
                <a:t>存储器</a:t>
              </a:r>
            </a:p>
          </p:txBody>
        </p:sp>
      </p:grpSp>
      <p:sp>
        <p:nvSpPr>
          <p:cNvPr id="130080" name="Text Box 36"/>
          <p:cNvSpPr txBox="1">
            <a:spLocks noChangeArrowheads="1"/>
          </p:cNvSpPr>
          <p:nvPr/>
        </p:nvSpPr>
        <p:spPr bwMode="auto">
          <a:xfrm>
            <a:off x="2524127" y="1628777"/>
            <a:ext cx="1471613" cy="396875"/>
          </a:xfrm>
          <a:prstGeom prst="rect">
            <a:avLst/>
          </a:prstGeom>
          <a:noFill/>
          <a:ln>
            <a:noFill/>
          </a:ln>
          <a:effectLst>
            <a:prstShdw prst="shdw17" dist="17961" dir="13500000">
              <a:srgbClr val="999999"/>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fontAlgn="base">
              <a:spcBef>
                <a:spcPct val="50000"/>
              </a:spcBef>
              <a:spcAft>
                <a:spcPct val="0"/>
              </a:spcAft>
              <a:buNone/>
            </a:pPr>
            <a:r>
              <a:rPr lang="zh-CN" altLang="en-US" sz="2000" b="1">
                <a:solidFill>
                  <a:srgbClr val="6600FF"/>
                </a:solidFill>
              </a:rPr>
              <a:t>输入数据</a:t>
            </a:r>
          </a:p>
        </p:txBody>
      </p:sp>
      <p:sp>
        <p:nvSpPr>
          <p:cNvPr id="130081" name="Line 32"/>
          <p:cNvSpPr>
            <a:spLocks noChangeShapeType="1"/>
          </p:cNvSpPr>
          <p:nvPr/>
        </p:nvSpPr>
        <p:spPr bwMode="auto">
          <a:xfrm flipH="1">
            <a:off x="1801815" y="4375150"/>
            <a:ext cx="1017587" cy="0"/>
          </a:xfrm>
          <a:prstGeom prst="line">
            <a:avLst/>
          </a:prstGeom>
          <a:noFill/>
          <a:ln w="3810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b="1">
              <a:solidFill>
                <a:srgbClr val="000000"/>
              </a:solidFill>
              <a:latin typeface="Times New Roman" panose="02020603050405020304" pitchFamily="18" charset="0"/>
              <a:ea typeface="宋体" panose="02010600030101010101" pitchFamily="2" charset="-122"/>
            </a:endParaRPr>
          </a:p>
        </p:txBody>
      </p:sp>
      <p:sp>
        <p:nvSpPr>
          <p:cNvPr id="130082" name="Line 33"/>
          <p:cNvSpPr>
            <a:spLocks noChangeShapeType="1"/>
          </p:cNvSpPr>
          <p:nvPr/>
        </p:nvSpPr>
        <p:spPr bwMode="auto">
          <a:xfrm flipV="1">
            <a:off x="1801813" y="2446338"/>
            <a:ext cx="0" cy="1928812"/>
          </a:xfrm>
          <a:prstGeom prst="line">
            <a:avLst/>
          </a:prstGeom>
          <a:noFill/>
          <a:ln w="38100">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b="1">
              <a:solidFill>
                <a:srgbClr val="000000"/>
              </a:solidFill>
              <a:latin typeface="Times New Roman" panose="02020603050405020304" pitchFamily="18" charset="0"/>
              <a:ea typeface="宋体" panose="02010600030101010101" pitchFamily="2" charset="-122"/>
            </a:endParaRPr>
          </a:p>
        </p:txBody>
      </p:sp>
      <p:sp>
        <p:nvSpPr>
          <p:cNvPr id="130083" name="Text Box 37"/>
          <p:cNvSpPr txBox="1">
            <a:spLocks noChangeArrowheads="1"/>
          </p:cNvSpPr>
          <p:nvPr/>
        </p:nvSpPr>
        <p:spPr bwMode="auto">
          <a:xfrm>
            <a:off x="1371602" y="4435477"/>
            <a:ext cx="1400175" cy="396875"/>
          </a:xfrm>
          <a:prstGeom prst="rect">
            <a:avLst/>
          </a:prstGeom>
          <a:noFill/>
          <a:ln>
            <a:noFill/>
          </a:ln>
          <a:effectLst>
            <a:prstShdw prst="shdw17" dist="17961" dir="13500000">
              <a:srgbClr val="999999"/>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fontAlgn="base">
              <a:spcBef>
                <a:spcPct val="50000"/>
              </a:spcBef>
              <a:spcAft>
                <a:spcPct val="0"/>
              </a:spcAft>
              <a:buNone/>
            </a:pPr>
            <a:r>
              <a:rPr lang="zh-CN" altLang="en-US" sz="2000" b="1">
                <a:solidFill>
                  <a:srgbClr val="000000"/>
                </a:solidFill>
              </a:rPr>
              <a:t>要求输入</a:t>
            </a:r>
          </a:p>
        </p:txBody>
      </p:sp>
      <p:sp>
        <p:nvSpPr>
          <p:cNvPr id="130084" name="Text Box 39"/>
          <p:cNvSpPr txBox="1">
            <a:spLocks noChangeArrowheads="1"/>
          </p:cNvSpPr>
          <p:nvPr/>
        </p:nvSpPr>
        <p:spPr bwMode="auto">
          <a:xfrm>
            <a:off x="5251452" y="1700215"/>
            <a:ext cx="1336675" cy="396875"/>
          </a:xfrm>
          <a:prstGeom prst="rect">
            <a:avLst/>
          </a:prstGeom>
          <a:noFill/>
          <a:ln>
            <a:noFill/>
          </a:ln>
          <a:effectLst>
            <a:prstShdw prst="shdw17" dist="17961" dir="13500000">
              <a:srgbClr val="999999"/>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fontAlgn="base">
              <a:spcBef>
                <a:spcPct val="50000"/>
              </a:spcBef>
              <a:spcAft>
                <a:spcPct val="0"/>
              </a:spcAft>
              <a:buNone/>
            </a:pPr>
            <a:r>
              <a:rPr lang="zh-CN" altLang="en-US" sz="2000" b="1">
                <a:solidFill>
                  <a:srgbClr val="6600FF"/>
                </a:solidFill>
              </a:rPr>
              <a:t>输出数据</a:t>
            </a:r>
          </a:p>
        </p:txBody>
      </p:sp>
      <p:sp>
        <p:nvSpPr>
          <p:cNvPr id="130085" name="Line 41"/>
          <p:cNvSpPr>
            <a:spLocks noChangeShapeType="1"/>
          </p:cNvSpPr>
          <p:nvPr/>
        </p:nvSpPr>
        <p:spPr bwMode="auto">
          <a:xfrm>
            <a:off x="6156325" y="4364038"/>
            <a:ext cx="1250950" cy="11112"/>
          </a:xfrm>
          <a:prstGeom prst="line">
            <a:avLst/>
          </a:prstGeom>
          <a:noFill/>
          <a:ln w="3810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b="1">
              <a:solidFill>
                <a:srgbClr val="000000"/>
              </a:solidFill>
              <a:latin typeface="Times New Roman" panose="02020603050405020304" pitchFamily="18" charset="0"/>
              <a:ea typeface="宋体" panose="02010600030101010101" pitchFamily="2" charset="-122"/>
            </a:endParaRPr>
          </a:p>
        </p:txBody>
      </p:sp>
      <p:sp>
        <p:nvSpPr>
          <p:cNvPr id="130086" name="Line 42"/>
          <p:cNvSpPr>
            <a:spLocks noChangeShapeType="1"/>
          </p:cNvSpPr>
          <p:nvPr/>
        </p:nvSpPr>
        <p:spPr bwMode="auto">
          <a:xfrm flipV="1">
            <a:off x="7407275" y="2446338"/>
            <a:ext cx="0" cy="1928812"/>
          </a:xfrm>
          <a:prstGeom prst="line">
            <a:avLst/>
          </a:prstGeom>
          <a:noFill/>
          <a:ln w="38100">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b="1">
              <a:solidFill>
                <a:srgbClr val="000000"/>
              </a:solidFill>
              <a:latin typeface="Times New Roman" panose="02020603050405020304" pitchFamily="18" charset="0"/>
              <a:ea typeface="宋体" panose="02010600030101010101" pitchFamily="2" charset="-122"/>
            </a:endParaRPr>
          </a:p>
        </p:txBody>
      </p:sp>
      <p:grpSp>
        <p:nvGrpSpPr>
          <p:cNvPr id="130087" name="Group 43"/>
          <p:cNvGrpSpPr>
            <a:grpSpLocks/>
          </p:cNvGrpSpPr>
          <p:nvPr/>
        </p:nvGrpSpPr>
        <p:grpSpPr bwMode="auto">
          <a:xfrm>
            <a:off x="6424613" y="1844675"/>
            <a:ext cx="1676400" cy="609600"/>
            <a:chOff x="0" y="0"/>
            <a:chExt cx="912" cy="336"/>
          </a:xfrm>
        </p:grpSpPr>
        <p:sp>
          <p:nvSpPr>
            <p:cNvPr id="51233" name="Rectangle 44"/>
            <p:cNvSpPr>
              <a:spLocks noChangeArrowheads="1"/>
            </p:cNvSpPr>
            <p:nvPr/>
          </p:nvSpPr>
          <p:spPr bwMode="auto">
            <a:xfrm>
              <a:off x="0" y="0"/>
              <a:ext cx="912" cy="336"/>
            </a:xfrm>
            <a:prstGeom prst="rect">
              <a:avLst/>
            </a:prstGeom>
            <a:gradFill rotWithShape="0">
              <a:gsLst>
                <a:gs pos="0">
                  <a:srgbClr val="C27C00"/>
                </a:gs>
                <a:gs pos="50000">
                  <a:srgbClr val="412900"/>
                </a:gs>
                <a:gs pos="100000">
                  <a:srgbClr val="C27C00"/>
                </a:gs>
              </a:gsLst>
              <a:lin ang="18900000" scaled="1"/>
            </a:gradFill>
            <a:ln w="28575">
              <a:solidFill>
                <a:srgbClr val="FFB735"/>
              </a:solidFill>
              <a:miter lim="800000"/>
              <a:headEnd/>
              <a:tailEnd/>
            </a:ln>
          </p:spPr>
          <p:txBody>
            <a:bodyPr wrap="none" anchor="ct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buNone/>
              </a:pPr>
              <a:endParaRPr lang="zh-CN" altLang="zh-CN" sz="1800" b="1">
                <a:solidFill>
                  <a:srgbClr val="000000"/>
                </a:solidFill>
              </a:endParaRPr>
            </a:p>
          </p:txBody>
        </p:sp>
        <p:sp>
          <p:nvSpPr>
            <p:cNvPr id="51234" name="Text Box 45"/>
            <p:cNvSpPr txBox="1">
              <a:spLocks noChangeArrowheads="1"/>
            </p:cNvSpPr>
            <p:nvPr/>
          </p:nvSpPr>
          <p:spPr bwMode="auto">
            <a:xfrm>
              <a:off x="48" y="48"/>
              <a:ext cx="768" cy="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algn="ctr" eaLnBrk="0" fontAlgn="base" hangingPunct="0">
                <a:spcBef>
                  <a:spcPct val="50000"/>
                </a:spcBef>
                <a:spcAft>
                  <a:spcPct val="0"/>
                </a:spcAft>
                <a:buNone/>
              </a:pPr>
              <a:r>
                <a:rPr lang="zh-CN" altLang="en-US" sz="2200" b="1">
                  <a:solidFill>
                    <a:srgbClr val="FFFFFF"/>
                  </a:solidFill>
                </a:rPr>
                <a:t>输出设备</a:t>
              </a:r>
            </a:p>
          </p:txBody>
        </p:sp>
      </p:grpSp>
      <p:sp>
        <p:nvSpPr>
          <p:cNvPr id="130090" name="Text Box 46"/>
          <p:cNvSpPr txBox="1">
            <a:spLocks noChangeArrowheads="1"/>
          </p:cNvSpPr>
          <p:nvPr/>
        </p:nvSpPr>
        <p:spPr bwMode="auto">
          <a:xfrm>
            <a:off x="6561138" y="4508502"/>
            <a:ext cx="1682750" cy="396875"/>
          </a:xfrm>
          <a:prstGeom prst="rect">
            <a:avLst/>
          </a:prstGeom>
          <a:noFill/>
          <a:ln>
            <a:noFill/>
          </a:ln>
          <a:effectLst>
            <a:prstShdw prst="shdw17" dist="17961" dir="13500000">
              <a:srgbClr val="999999"/>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fontAlgn="base">
              <a:spcBef>
                <a:spcPct val="50000"/>
              </a:spcBef>
              <a:spcAft>
                <a:spcPct val="0"/>
              </a:spcAft>
              <a:buNone/>
            </a:pPr>
            <a:r>
              <a:rPr lang="zh-CN" altLang="en-US" sz="2000" b="1">
                <a:solidFill>
                  <a:srgbClr val="000000"/>
                </a:solidFill>
              </a:rPr>
              <a:t>要求输出</a:t>
            </a:r>
          </a:p>
        </p:txBody>
      </p:sp>
      <p:grpSp>
        <p:nvGrpSpPr>
          <p:cNvPr id="130091" name="Group 47"/>
          <p:cNvGrpSpPr>
            <a:grpSpLocks/>
          </p:cNvGrpSpPr>
          <p:nvPr/>
        </p:nvGrpSpPr>
        <p:grpSpPr bwMode="auto">
          <a:xfrm>
            <a:off x="4067175" y="3698875"/>
            <a:ext cx="1676400" cy="609600"/>
            <a:chOff x="0" y="0"/>
            <a:chExt cx="912" cy="336"/>
          </a:xfrm>
        </p:grpSpPr>
        <p:sp>
          <p:nvSpPr>
            <p:cNvPr id="51231" name="Rectangle 48"/>
            <p:cNvSpPr>
              <a:spLocks noChangeArrowheads="1"/>
            </p:cNvSpPr>
            <p:nvPr/>
          </p:nvSpPr>
          <p:spPr bwMode="auto">
            <a:xfrm>
              <a:off x="0" y="0"/>
              <a:ext cx="912" cy="336"/>
            </a:xfrm>
            <a:prstGeom prst="rect">
              <a:avLst/>
            </a:prstGeom>
            <a:gradFill rotWithShape="0">
              <a:gsLst>
                <a:gs pos="0">
                  <a:srgbClr val="C27C00"/>
                </a:gs>
                <a:gs pos="50000">
                  <a:srgbClr val="412900"/>
                </a:gs>
                <a:gs pos="100000">
                  <a:srgbClr val="C27C00"/>
                </a:gs>
              </a:gsLst>
              <a:lin ang="18900000" scaled="1"/>
            </a:gradFill>
            <a:ln w="28575">
              <a:solidFill>
                <a:srgbClr val="FFB735"/>
              </a:solidFill>
              <a:miter lim="800000"/>
              <a:headEnd/>
              <a:tailEnd/>
            </a:ln>
          </p:spPr>
          <p:txBody>
            <a:bodyPr wrap="none" anchor="ct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buNone/>
              </a:pPr>
              <a:endParaRPr lang="zh-CN" altLang="zh-CN" sz="1800" b="1">
                <a:solidFill>
                  <a:srgbClr val="000000"/>
                </a:solidFill>
              </a:endParaRPr>
            </a:p>
          </p:txBody>
        </p:sp>
        <p:sp>
          <p:nvSpPr>
            <p:cNvPr id="51232" name="Text Box 49"/>
            <p:cNvSpPr txBox="1">
              <a:spLocks noChangeArrowheads="1"/>
            </p:cNvSpPr>
            <p:nvPr/>
          </p:nvSpPr>
          <p:spPr bwMode="auto">
            <a:xfrm>
              <a:off x="48" y="48"/>
              <a:ext cx="768" cy="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algn="ctr" eaLnBrk="0" fontAlgn="base" hangingPunct="0">
                <a:spcBef>
                  <a:spcPct val="50000"/>
                </a:spcBef>
                <a:spcAft>
                  <a:spcPct val="0"/>
                </a:spcAft>
                <a:buNone/>
              </a:pPr>
              <a:r>
                <a:rPr lang="zh-CN" altLang="en-US" sz="2200" b="1">
                  <a:solidFill>
                    <a:srgbClr val="FFFFFF"/>
                  </a:solidFill>
                </a:rPr>
                <a:t>运算部件</a:t>
              </a:r>
            </a:p>
          </p:txBody>
        </p:sp>
      </p:grpSp>
      <p:sp>
        <p:nvSpPr>
          <p:cNvPr id="130094" name="Line 56"/>
          <p:cNvSpPr>
            <a:spLocks noChangeShapeType="1"/>
          </p:cNvSpPr>
          <p:nvPr/>
        </p:nvSpPr>
        <p:spPr bwMode="auto">
          <a:xfrm>
            <a:off x="2627315" y="2203450"/>
            <a:ext cx="974725" cy="0"/>
          </a:xfrm>
          <a:prstGeom prst="line">
            <a:avLst/>
          </a:prstGeom>
          <a:noFill/>
          <a:ln w="57150">
            <a:solidFill>
              <a:srgbClr val="6600FF"/>
            </a:solidFill>
            <a:round/>
            <a:headEnd/>
            <a:tailEnd type="triangle" w="med" len="me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b="1">
              <a:solidFill>
                <a:srgbClr val="000000"/>
              </a:solidFill>
              <a:latin typeface="Times New Roman" panose="02020603050405020304" pitchFamily="18" charset="0"/>
              <a:ea typeface="宋体" panose="02010600030101010101" pitchFamily="2" charset="-122"/>
            </a:endParaRPr>
          </a:p>
        </p:txBody>
      </p:sp>
      <p:sp>
        <p:nvSpPr>
          <p:cNvPr id="130095" name="Line 57"/>
          <p:cNvSpPr>
            <a:spLocks noChangeShapeType="1"/>
          </p:cNvSpPr>
          <p:nvPr/>
        </p:nvSpPr>
        <p:spPr bwMode="auto">
          <a:xfrm>
            <a:off x="5326065" y="2203450"/>
            <a:ext cx="1150937" cy="0"/>
          </a:xfrm>
          <a:prstGeom prst="line">
            <a:avLst/>
          </a:prstGeom>
          <a:noFill/>
          <a:ln w="57150">
            <a:solidFill>
              <a:srgbClr val="6600FF"/>
            </a:solidFill>
            <a:round/>
            <a:headEnd/>
            <a:tailEnd type="triangle" w="med" len="me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b="1">
              <a:solidFill>
                <a:srgbClr val="000000"/>
              </a:solidFill>
              <a:latin typeface="Times New Roman" panose="02020603050405020304" pitchFamily="18" charset="0"/>
              <a:ea typeface="宋体" panose="02010600030101010101" pitchFamily="2" charset="-122"/>
            </a:endParaRPr>
          </a:p>
        </p:txBody>
      </p:sp>
      <p:sp>
        <p:nvSpPr>
          <p:cNvPr id="130096" name="Line 65"/>
          <p:cNvSpPr>
            <a:spLocks noChangeShapeType="1"/>
          </p:cNvSpPr>
          <p:nvPr/>
        </p:nvSpPr>
        <p:spPr bwMode="auto">
          <a:xfrm flipV="1">
            <a:off x="4859338" y="4292602"/>
            <a:ext cx="0" cy="360363"/>
          </a:xfrm>
          <a:prstGeom prst="line">
            <a:avLst/>
          </a:prstGeom>
          <a:noFill/>
          <a:ln w="15875">
            <a:solidFill>
              <a:schemeClr val="tx1"/>
            </a:solidFill>
            <a:prstDash val="dash"/>
            <a:round/>
            <a:headEnd/>
            <a:tailEnd type="triangle" w="med" len="med"/>
          </a:ln>
          <a:effectLst>
            <a:prstShdw prst="shdw17" dist="17961" dir="13500000">
              <a:srgbClr val="000000"/>
            </a:prstShdw>
          </a:effectLst>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b="1">
              <a:solidFill>
                <a:srgbClr val="000000"/>
              </a:solidFill>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258661611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0" presetClass="entr" presetSubtype="0" fill="hold" grpId="0" nodeType="clickEffect">
                                  <p:stCondLst>
                                    <p:cond delay="0"/>
                                  </p:stCondLst>
                                  <p:childTnLst>
                                    <p:set>
                                      <p:cBhvr>
                                        <p:cTn id="6" dur="1" fill="hold">
                                          <p:stCondLst>
                                            <p:cond delay="0"/>
                                          </p:stCondLst>
                                        </p:cTn>
                                        <p:tgtEl>
                                          <p:spTgt spid="130051"/>
                                        </p:tgtEl>
                                        <p:attrNameLst>
                                          <p:attrName>style.visibility</p:attrName>
                                        </p:attrNameLst>
                                      </p:cBhvr>
                                      <p:to>
                                        <p:strVal val="visible"/>
                                      </p:to>
                                    </p:set>
                                    <p:animEffect transition="in" filter="wedge">
                                      <p:cBhvr>
                                        <p:cTn id="7" dur="500"/>
                                        <p:tgtEl>
                                          <p:spTgt spid="130051"/>
                                        </p:tgtEl>
                                      </p:cBhvr>
                                    </p:animEffect>
                                  </p:childTnLst>
                                </p:cTn>
                              </p:par>
                              <p:par>
                                <p:cTn id="8" presetID="20" presetClass="entr" presetSubtype="0" fill="hold" nodeType="withEffect">
                                  <p:stCondLst>
                                    <p:cond delay="0"/>
                                  </p:stCondLst>
                                  <p:childTnLst>
                                    <p:set>
                                      <p:cBhvr>
                                        <p:cTn id="9" dur="1" fill="hold">
                                          <p:stCondLst>
                                            <p:cond delay="0"/>
                                          </p:stCondLst>
                                        </p:cTn>
                                        <p:tgtEl>
                                          <p:spTgt spid="130052"/>
                                        </p:tgtEl>
                                        <p:attrNameLst>
                                          <p:attrName>style.visibility</p:attrName>
                                        </p:attrNameLst>
                                      </p:cBhvr>
                                      <p:to>
                                        <p:strVal val="visible"/>
                                      </p:to>
                                    </p:set>
                                    <p:animEffect transition="in" filter="wedge">
                                      <p:cBhvr>
                                        <p:cTn id="10" dur="500"/>
                                        <p:tgtEl>
                                          <p:spTgt spid="130052"/>
                                        </p:tgtEl>
                                      </p:cBhvr>
                                    </p:animEffect>
                                  </p:childTnLst>
                                </p:cTn>
                              </p:par>
                              <p:par>
                                <p:cTn id="11" presetID="20" presetClass="entr" presetSubtype="0" fill="hold" nodeType="withEffect">
                                  <p:stCondLst>
                                    <p:cond delay="0"/>
                                  </p:stCondLst>
                                  <p:childTnLst>
                                    <p:set>
                                      <p:cBhvr>
                                        <p:cTn id="12" dur="1" fill="hold">
                                          <p:stCondLst>
                                            <p:cond delay="0"/>
                                          </p:stCondLst>
                                        </p:cTn>
                                        <p:tgtEl>
                                          <p:spTgt spid="130053"/>
                                        </p:tgtEl>
                                        <p:attrNameLst>
                                          <p:attrName>style.visibility</p:attrName>
                                        </p:attrNameLst>
                                      </p:cBhvr>
                                      <p:to>
                                        <p:strVal val="visible"/>
                                      </p:to>
                                    </p:set>
                                    <p:animEffect transition="in" filter="wedge">
                                      <p:cBhvr>
                                        <p:cTn id="13" dur="500"/>
                                        <p:tgtEl>
                                          <p:spTgt spid="130053"/>
                                        </p:tgtEl>
                                      </p:cBhvr>
                                    </p:animEffect>
                                  </p:childTnLst>
                                </p:cTn>
                              </p:par>
                              <p:par>
                                <p:cTn id="14" presetID="20" presetClass="entr" presetSubtype="0" fill="hold" grpId="0" nodeType="withEffect">
                                  <p:stCondLst>
                                    <p:cond delay="0"/>
                                  </p:stCondLst>
                                  <p:childTnLst>
                                    <p:set>
                                      <p:cBhvr>
                                        <p:cTn id="15" dur="1" fill="hold">
                                          <p:stCondLst>
                                            <p:cond delay="0"/>
                                          </p:stCondLst>
                                        </p:cTn>
                                        <p:tgtEl>
                                          <p:spTgt spid="130054"/>
                                        </p:tgtEl>
                                        <p:attrNameLst>
                                          <p:attrName>style.visibility</p:attrName>
                                        </p:attrNameLst>
                                      </p:cBhvr>
                                      <p:to>
                                        <p:strVal val="visible"/>
                                      </p:to>
                                    </p:set>
                                    <p:animEffect transition="in" filter="wedge">
                                      <p:cBhvr>
                                        <p:cTn id="16" dur="500"/>
                                        <p:tgtEl>
                                          <p:spTgt spid="130054"/>
                                        </p:tgtEl>
                                      </p:cBhvr>
                                    </p:animEffect>
                                  </p:childTnLst>
                                </p:cTn>
                              </p:par>
                              <p:par>
                                <p:cTn id="17" presetID="20" presetClass="entr" presetSubtype="0" fill="hold" grpId="0" nodeType="withEffect">
                                  <p:stCondLst>
                                    <p:cond delay="0"/>
                                  </p:stCondLst>
                                  <p:childTnLst>
                                    <p:set>
                                      <p:cBhvr>
                                        <p:cTn id="18" dur="1" fill="hold">
                                          <p:stCondLst>
                                            <p:cond delay="0"/>
                                          </p:stCondLst>
                                        </p:cTn>
                                        <p:tgtEl>
                                          <p:spTgt spid="130055"/>
                                        </p:tgtEl>
                                        <p:attrNameLst>
                                          <p:attrName>style.visibility</p:attrName>
                                        </p:attrNameLst>
                                      </p:cBhvr>
                                      <p:to>
                                        <p:strVal val="visible"/>
                                      </p:to>
                                    </p:set>
                                    <p:animEffect transition="in" filter="wedge">
                                      <p:cBhvr>
                                        <p:cTn id="19" dur="500"/>
                                        <p:tgtEl>
                                          <p:spTgt spid="130055"/>
                                        </p:tgtEl>
                                      </p:cBhvr>
                                    </p:animEffect>
                                  </p:childTnLst>
                                </p:cTn>
                              </p:par>
                              <p:par>
                                <p:cTn id="20" presetID="20" presetClass="entr" presetSubtype="0" fill="hold" nodeType="withEffect">
                                  <p:stCondLst>
                                    <p:cond delay="0"/>
                                  </p:stCondLst>
                                  <p:childTnLst>
                                    <p:set>
                                      <p:cBhvr>
                                        <p:cTn id="21" dur="1" fill="hold">
                                          <p:stCondLst>
                                            <p:cond delay="0"/>
                                          </p:stCondLst>
                                        </p:cTn>
                                        <p:tgtEl>
                                          <p:spTgt spid="130056"/>
                                        </p:tgtEl>
                                        <p:attrNameLst>
                                          <p:attrName>style.visibility</p:attrName>
                                        </p:attrNameLst>
                                      </p:cBhvr>
                                      <p:to>
                                        <p:strVal val="visible"/>
                                      </p:to>
                                    </p:set>
                                    <p:animEffect transition="in" filter="wedge">
                                      <p:cBhvr>
                                        <p:cTn id="22" dur="500"/>
                                        <p:tgtEl>
                                          <p:spTgt spid="130056"/>
                                        </p:tgtEl>
                                      </p:cBhvr>
                                    </p:animEffect>
                                  </p:childTnLst>
                                </p:cTn>
                              </p:par>
                              <p:par>
                                <p:cTn id="23" presetID="20" presetClass="entr" presetSubtype="0" fill="hold" grpId="0" nodeType="withEffect">
                                  <p:stCondLst>
                                    <p:cond delay="0"/>
                                  </p:stCondLst>
                                  <p:childTnLst>
                                    <p:set>
                                      <p:cBhvr>
                                        <p:cTn id="24" dur="1" fill="hold">
                                          <p:stCondLst>
                                            <p:cond delay="0"/>
                                          </p:stCondLst>
                                        </p:cTn>
                                        <p:tgtEl>
                                          <p:spTgt spid="130057"/>
                                        </p:tgtEl>
                                        <p:attrNameLst>
                                          <p:attrName>style.visibility</p:attrName>
                                        </p:attrNameLst>
                                      </p:cBhvr>
                                      <p:to>
                                        <p:strVal val="visible"/>
                                      </p:to>
                                    </p:set>
                                    <p:animEffect transition="in" filter="wedge">
                                      <p:cBhvr>
                                        <p:cTn id="25" dur="500"/>
                                        <p:tgtEl>
                                          <p:spTgt spid="130057"/>
                                        </p:tgtEl>
                                      </p:cBhvr>
                                    </p:animEffect>
                                  </p:childTnLst>
                                </p:cTn>
                              </p:par>
                              <p:par>
                                <p:cTn id="26" presetID="20" presetClass="entr" presetSubtype="0" fill="hold" grpId="0" nodeType="withEffect">
                                  <p:stCondLst>
                                    <p:cond delay="0"/>
                                  </p:stCondLst>
                                  <p:childTnLst>
                                    <p:set>
                                      <p:cBhvr>
                                        <p:cTn id="27" dur="1" fill="hold">
                                          <p:stCondLst>
                                            <p:cond delay="0"/>
                                          </p:stCondLst>
                                        </p:cTn>
                                        <p:tgtEl>
                                          <p:spTgt spid="130058"/>
                                        </p:tgtEl>
                                        <p:attrNameLst>
                                          <p:attrName>style.visibility</p:attrName>
                                        </p:attrNameLst>
                                      </p:cBhvr>
                                      <p:to>
                                        <p:strVal val="visible"/>
                                      </p:to>
                                    </p:set>
                                    <p:animEffect transition="in" filter="wedge">
                                      <p:cBhvr>
                                        <p:cTn id="28" dur="500"/>
                                        <p:tgtEl>
                                          <p:spTgt spid="130058"/>
                                        </p:tgtEl>
                                      </p:cBhvr>
                                    </p:animEffect>
                                  </p:childTnLst>
                                </p:cTn>
                              </p:par>
                              <p:par>
                                <p:cTn id="29" presetID="20" presetClass="entr" presetSubtype="0" fill="hold" nodeType="withEffect">
                                  <p:stCondLst>
                                    <p:cond delay="0"/>
                                  </p:stCondLst>
                                  <p:childTnLst>
                                    <p:set>
                                      <p:cBhvr>
                                        <p:cTn id="30" dur="1" fill="hold">
                                          <p:stCondLst>
                                            <p:cond delay="0"/>
                                          </p:stCondLst>
                                        </p:cTn>
                                        <p:tgtEl>
                                          <p:spTgt spid="130059"/>
                                        </p:tgtEl>
                                        <p:attrNameLst>
                                          <p:attrName>style.visibility</p:attrName>
                                        </p:attrNameLst>
                                      </p:cBhvr>
                                      <p:to>
                                        <p:strVal val="visible"/>
                                      </p:to>
                                    </p:set>
                                    <p:animEffect transition="in" filter="wedge">
                                      <p:cBhvr>
                                        <p:cTn id="31" dur="500"/>
                                        <p:tgtEl>
                                          <p:spTgt spid="130059"/>
                                        </p:tgtEl>
                                      </p:cBhvr>
                                    </p:animEffect>
                                  </p:childTnLst>
                                </p:cTn>
                              </p:par>
                              <p:par>
                                <p:cTn id="32" presetID="20" presetClass="entr" presetSubtype="0" fill="hold" nodeType="withEffect">
                                  <p:stCondLst>
                                    <p:cond delay="0"/>
                                  </p:stCondLst>
                                  <p:childTnLst>
                                    <p:set>
                                      <p:cBhvr>
                                        <p:cTn id="33" dur="1" fill="hold">
                                          <p:stCondLst>
                                            <p:cond delay="0"/>
                                          </p:stCondLst>
                                        </p:cTn>
                                        <p:tgtEl>
                                          <p:spTgt spid="130062"/>
                                        </p:tgtEl>
                                        <p:attrNameLst>
                                          <p:attrName>style.visibility</p:attrName>
                                        </p:attrNameLst>
                                      </p:cBhvr>
                                      <p:to>
                                        <p:strVal val="visible"/>
                                      </p:to>
                                    </p:set>
                                    <p:animEffect transition="in" filter="wedge">
                                      <p:cBhvr>
                                        <p:cTn id="34" dur="500"/>
                                        <p:tgtEl>
                                          <p:spTgt spid="130062"/>
                                        </p:tgtEl>
                                      </p:cBhvr>
                                    </p:animEffect>
                                  </p:childTnLst>
                                </p:cTn>
                              </p:par>
                              <p:par>
                                <p:cTn id="35" presetID="20" presetClass="entr" presetSubtype="0" fill="hold" nodeType="withEffect">
                                  <p:stCondLst>
                                    <p:cond delay="0"/>
                                  </p:stCondLst>
                                  <p:childTnLst>
                                    <p:set>
                                      <p:cBhvr>
                                        <p:cTn id="36" dur="1" fill="hold">
                                          <p:stCondLst>
                                            <p:cond delay="0"/>
                                          </p:stCondLst>
                                        </p:cTn>
                                        <p:tgtEl>
                                          <p:spTgt spid="130065"/>
                                        </p:tgtEl>
                                        <p:attrNameLst>
                                          <p:attrName>style.visibility</p:attrName>
                                        </p:attrNameLst>
                                      </p:cBhvr>
                                      <p:to>
                                        <p:strVal val="visible"/>
                                      </p:to>
                                    </p:set>
                                    <p:animEffect transition="in" filter="wedge">
                                      <p:cBhvr>
                                        <p:cTn id="37" dur="500"/>
                                        <p:tgtEl>
                                          <p:spTgt spid="130065"/>
                                        </p:tgtEl>
                                      </p:cBhvr>
                                    </p:animEffect>
                                  </p:childTnLst>
                                </p:cTn>
                              </p:par>
                              <p:par>
                                <p:cTn id="38" presetID="20" presetClass="entr" presetSubtype="0" fill="hold" nodeType="withEffect">
                                  <p:stCondLst>
                                    <p:cond delay="0"/>
                                  </p:stCondLst>
                                  <p:childTnLst>
                                    <p:set>
                                      <p:cBhvr>
                                        <p:cTn id="39" dur="1" fill="hold">
                                          <p:stCondLst>
                                            <p:cond delay="0"/>
                                          </p:stCondLst>
                                        </p:cTn>
                                        <p:tgtEl>
                                          <p:spTgt spid="130068"/>
                                        </p:tgtEl>
                                        <p:attrNameLst>
                                          <p:attrName>style.visibility</p:attrName>
                                        </p:attrNameLst>
                                      </p:cBhvr>
                                      <p:to>
                                        <p:strVal val="visible"/>
                                      </p:to>
                                    </p:set>
                                    <p:animEffect transition="in" filter="wedge">
                                      <p:cBhvr>
                                        <p:cTn id="40" dur="500"/>
                                        <p:tgtEl>
                                          <p:spTgt spid="130068"/>
                                        </p:tgtEl>
                                      </p:cBhvr>
                                    </p:animEffect>
                                  </p:childTnLst>
                                </p:cTn>
                              </p:par>
                              <p:par>
                                <p:cTn id="41" presetID="20" presetClass="entr" presetSubtype="0" fill="hold" nodeType="withEffect">
                                  <p:stCondLst>
                                    <p:cond delay="0"/>
                                  </p:stCondLst>
                                  <p:childTnLst>
                                    <p:set>
                                      <p:cBhvr>
                                        <p:cTn id="42" dur="1" fill="hold">
                                          <p:stCondLst>
                                            <p:cond delay="0"/>
                                          </p:stCondLst>
                                        </p:cTn>
                                        <p:tgtEl>
                                          <p:spTgt spid="130071"/>
                                        </p:tgtEl>
                                        <p:attrNameLst>
                                          <p:attrName>style.visibility</p:attrName>
                                        </p:attrNameLst>
                                      </p:cBhvr>
                                      <p:to>
                                        <p:strVal val="visible"/>
                                      </p:to>
                                    </p:set>
                                    <p:animEffect transition="in" filter="wedge">
                                      <p:cBhvr>
                                        <p:cTn id="43" dur="500"/>
                                        <p:tgtEl>
                                          <p:spTgt spid="130071"/>
                                        </p:tgtEl>
                                      </p:cBhvr>
                                    </p:animEffect>
                                  </p:childTnLst>
                                </p:cTn>
                              </p:par>
                              <p:par>
                                <p:cTn id="44" presetID="20" presetClass="entr" presetSubtype="0" fill="hold" nodeType="withEffect">
                                  <p:stCondLst>
                                    <p:cond delay="0"/>
                                  </p:stCondLst>
                                  <p:childTnLst>
                                    <p:set>
                                      <p:cBhvr>
                                        <p:cTn id="45" dur="1" fill="hold">
                                          <p:stCondLst>
                                            <p:cond delay="0"/>
                                          </p:stCondLst>
                                        </p:cTn>
                                        <p:tgtEl>
                                          <p:spTgt spid="130074"/>
                                        </p:tgtEl>
                                        <p:attrNameLst>
                                          <p:attrName>style.visibility</p:attrName>
                                        </p:attrNameLst>
                                      </p:cBhvr>
                                      <p:to>
                                        <p:strVal val="visible"/>
                                      </p:to>
                                    </p:set>
                                    <p:animEffect transition="in" filter="wedge">
                                      <p:cBhvr>
                                        <p:cTn id="46" dur="500"/>
                                        <p:tgtEl>
                                          <p:spTgt spid="130074"/>
                                        </p:tgtEl>
                                      </p:cBhvr>
                                    </p:animEffect>
                                  </p:childTnLst>
                                </p:cTn>
                              </p:par>
                              <p:par>
                                <p:cTn id="47" presetID="20" presetClass="entr" presetSubtype="0" fill="hold" nodeType="withEffect">
                                  <p:stCondLst>
                                    <p:cond delay="0"/>
                                  </p:stCondLst>
                                  <p:childTnLst>
                                    <p:set>
                                      <p:cBhvr>
                                        <p:cTn id="48" dur="1" fill="hold">
                                          <p:stCondLst>
                                            <p:cond delay="0"/>
                                          </p:stCondLst>
                                        </p:cTn>
                                        <p:tgtEl>
                                          <p:spTgt spid="130077"/>
                                        </p:tgtEl>
                                        <p:attrNameLst>
                                          <p:attrName>style.visibility</p:attrName>
                                        </p:attrNameLst>
                                      </p:cBhvr>
                                      <p:to>
                                        <p:strVal val="visible"/>
                                      </p:to>
                                    </p:set>
                                    <p:animEffect transition="in" filter="wedge">
                                      <p:cBhvr>
                                        <p:cTn id="49" dur="500"/>
                                        <p:tgtEl>
                                          <p:spTgt spid="130077"/>
                                        </p:tgtEl>
                                      </p:cBhvr>
                                    </p:animEffect>
                                  </p:childTnLst>
                                </p:cTn>
                              </p:par>
                              <p:par>
                                <p:cTn id="50" presetID="20" presetClass="entr" presetSubtype="0" fill="hold" grpId="0" nodeType="withEffect">
                                  <p:stCondLst>
                                    <p:cond delay="0"/>
                                  </p:stCondLst>
                                  <p:childTnLst>
                                    <p:set>
                                      <p:cBhvr>
                                        <p:cTn id="51" dur="1" fill="hold">
                                          <p:stCondLst>
                                            <p:cond delay="0"/>
                                          </p:stCondLst>
                                        </p:cTn>
                                        <p:tgtEl>
                                          <p:spTgt spid="130080"/>
                                        </p:tgtEl>
                                        <p:attrNameLst>
                                          <p:attrName>style.visibility</p:attrName>
                                        </p:attrNameLst>
                                      </p:cBhvr>
                                      <p:to>
                                        <p:strVal val="visible"/>
                                      </p:to>
                                    </p:set>
                                    <p:animEffect transition="in" filter="wedge">
                                      <p:cBhvr>
                                        <p:cTn id="52" dur="500"/>
                                        <p:tgtEl>
                                          <p:spTgt spid="130080"/>
                                        </p:tgtEl>
                                      </p:cBhvr>
                                    </p:animEffect>
                                  </p:childTnLst>
                                </p:cTn>
                              </p:par>
                              <p:par>
                                <p:cTn id="53" presetID="20" presetClass="entr" presetSubtype="0" fill="hold" nodeType="withEffect">
                                  <p:stCondLst>
                                    <p:cond delay="0"/>
                                  </p:stCondLst>
                                  <p:childTnLst>
                                    <p:set>
                                      <p:cBhvr>
                                        <p:cTn id="54" dur="1" fill="hold">
                                          <p:stCondLst>
                                            <p:cond delay="0"/>
                                          </p:stCondLst>
                                        </p:cTn>
                                        <p:tgtEl>
                                          <p:spTgt spid="130081"/>
                                        </p:tgtEl>
                                        <p:attrNameLst>
                                          <p:attrName>style.visibility</p:attrName>
                                        </p:attrNameLst>
                                      </p:cBhvr>
                                      <p:to>
                                        <p:strVal val="visible"/>
                                      </p:to>
                                    </p:set>
                                    <p:animEffect transition="in" filter="wedge">
                                      <p:cBhvr>
                                        <p:cTn id="55" dur="500"/>
                                        <p:tgtEl>
                                          <p:spTgt spid="130081"/>
                                        </p:tgtEl>
                                      </p:cBhvr>
                                    </p:animEffect>
                                  </p:childTnLst>
                                </p:cTn>
                              </p:par>
                              <p:par>
                                <p:cTn id="56" presetID="20" presetClass="entr" presetSubtype="0" fill="hold" nodeType="withEffect">
                                  <p:stCondLst>
                                    <p:cond delay="0"/>
                                  </p:stCondLst>
                                  <p:childTnLst>
                                    <p:set>
                                      <p:cBhvr>
                                        <p:cTn id="57" dur="1" fill="hold">
                                          <p:stCondLst>
                                            <p:cond delay="0"/>
                                          </p:stCondLst>
                                        </p:cTn>
                                        <p:tgtEl>
                                          <p:spTgt spid="130082"/>
                                        </p:tgtEl>
                                        <p:attrNameLst>
                                          <p:attrName>style.visibility</p:attrName>
                                        </p:attrNameLst>
                                      </p:cBhvr>
                                      <p:to>
                                        <p:strVal val="visible"/>
                                      </p:to>
                                    </p:set>
                                    <p:animEffect transition="in" filter="wedge">
                                      <p:cBhvr>
                                        <p:cTn id="58" dur="500"/>
                                        <p:tgtEl>
                                          <p:spTgt spid="130082"/>
                                        </p:tgtEl>
                                      </p:cBhvr>
                                    </p:animEffect>
                                  </p:childTnLst>
                                </p:cTn>
                              </p:par>
                              <p:par>
                                <p:cTn id="59" presetID="20" presetClass="entr" presetSubtype="0" fill="hold" grpId="0" nodeType="withEffect">
                                  <p:stCondLst>
                                    <p:cond delay="0"/>
                                  </p:stCondLst>
                                  <p:childTnLst>
                                    <p:set>
                                      <p:cBhvr>
                                        <p:cTn id="60" dur="1" fill="hold">
                                          <p:stCondLst>
                                            <p:cond delay="0"/>
                                          </p:stCondLst>
                                        </p:cTn>
                                        <p:tgtEl>
                                          <p:spTgt spid="130083"/>
                                        </p:tgtEl>
                                        <p:attrNameLst>
                                          <p:attrName>style.visibility</p:attrName>
                                        </p:attrNameLst>
                                      </p:cBhvr>
                                      <p:to>
                                        <p:strVal val="visible"/>
                                      </p:to>
                                    </p:set>
                                    <p:animEffect transition="in" filter="wedge">
                                      <p:cBhvr>
                                        <p:cTn id="61" dur="500"/>
                                        <p:tgtEl>
                                          <p:spTgt spid="130083"/>
                                        </p:tgtEl>
                                      </p:cBhvr>
                                    </p:animEffect>
                                  </p:childTnLst>
                                </p:cTn>
                              </p:par>
                              <p:par>
                                <p:cTn id="62" presetID="20" presetClass="entr" presetSubtype="0" fill="hold" grpId="0" nodeType="withEffect">
                                  <p:stCondLst>
                                    <p:cond delay="0"/>
                                  </p:stCondLst>
                                  <p:childTnLst>
                                    <p:set>
                                      <p:cBhvr>
                                        <p:cTn id="63" dur="1" fill="hold">
                                          <p:stCondLst>
                                            <p:cond delay="0"/>
                                          </p:stCondLst>
                                        </p:cTn>
                                        <p:tgtEl>
                                          <p:spTgt spid="130084"/>
                                        </p:tgtEl>
                                        <p:attrNameLst>
                                          <p:attrName>style.visibility</p:attrName>
                                        </p:attrNameLst>
                                      </p:cBhvr>
                                      <p:to>
                                        <p:strVal val="visible"/>
                                      </p:to>
                                    </p:set>
                                    <p:animEffect transition="in" filter="wedge">
                                      <p:cBhvr>
                                        <p:cTn id="64" dur="500"/>
                                        <p:tgtEl>
                                          <p:spTgt spid="130084"/>
                                        </p:tgtEl>
                                      </p:cBhvr>
                                    </p:animEffect>
                                  </p:childTnLst>
                                </p:cTn>
                              </p:par>
                              <p:par>
                                <p:cTn id="65" presetID="20" presetClass="entr" presetSubtype="0" fill="hold" nodeType="withEffect">
                                  <p:stCondLst>
                                    <p:cond delay="0"/>
                                  </p:stCondLst>
                                  <p:childTnLst>
                                    <p:set>
                                      <p:cBhvr>
                                        <p:cTn id="66" dur="1" fill="hold">
                                          <p:stCondLst>
                                            <p:cond delay="0"/>
                                          </p:stCondLst>
                                        </p:cTn>
                                        <p:tgtEl>
                                          <p:spTgt spid="130085"/>
                                        </p:tgtEl>
                                        <p:attrNameLst>
                                          <p:attrName>style.visibility</p:attrName>
                                        </p:attrNameLst>
                                      </p:cBhvr>
                                      <p:to>
                                        <p:strVal val="visible"/>
                                      </p:to>
                                    </p:set>
                                    <p:animEffect transition="in" filter="wedge">
                                      <p:cBhvr>
                                        <p:cTn id="67" dur="500"/>
                                        <p:tgtEl>
                                          <p:spTgt spid="130085"/>
                                        </p:tgtEl>
                                      </p:cBhvr>
                                    </p:animEffect>
                                  </p:childTnLst>
                                </p:cTn>
                              </p:par>
                              <p:par>
                                <p:cTn id="68" presetID="20" presetClass="entr" presetSubtype="0" fill="hold" nodeType="withEffect">
                                  <p:stCondLst>
                                    <p:cond delay="0"/>
                                  </p:stCondLst>
                                  <p:childTnLst>
                                    <p:set>
                                      <p:cBhvr>
                                        <p:cTn id="69" dur="1" fill="hold">
                                          <p:stCondLst>
                                            <p:cond delay="0"/>
                                          </p:stCondLst>
                                        </p:cTn>
                                        <p:tgtEl>
                                          <p:spTgt spid="130086"/>
                                        </p:tgtEl>
                                        <p:attrNameLst>
                                          <p:attrName>style.visibility</p:attrName>
                                        </p:attrNameLst>
                                      </p:cBhvr>
                                      <p:to>
                                        <p:strVal val="visible"/>
                                      </p:to>
                                    </p:set>
                                    <p:animEffect transition="in" filter="wedge">
                                      <p:cBhvr>
                                        <p:cTn id="70" dur="500"/>
                                        <p:tgtEl>
                                          <p:spTgt spid="130086"/>
                                        </p:tgtEl>
                                      </p:cBhvr>
                                    </p:animEffect>
                                  </p:childTnLst>
                                </p:cTn>
                              </p:par>
                              <p:par>
                                <p:cTn id="71" presetID="20" presetClass="entr" presetSubtype="0" fill="hold" nodeType="withEffect">
                                  <p:stCondLst>
                                    <p:cond delay="0"/>
                                  </p:stCondLst>
                                  <p:childTnLst>
                                    <p:set>
                                      <p:cBhvr>
                                        <p:cTn id="72" dur="1" fill="hold">
                                          <p:stCondLst>
                                            <p:cond delay="0"/>
                                          </p:stCondLst>
                                        </p:cTn>
                                        <p:tgtEl>
                                          <p:spTgt spid="130087"/>
                                        </p:tgtEl>
                                        <p:attrNameLst>
                                          <p:attrName>style.visibility</p:attrName>
                                        </p:attrNameLst>
                                      </p:cBhvr>
                                      <p:to>
                                        <p:strVal val="visible"/>
                                      </p:to>
                                    </p:set>
                                    <p:animEffect transition="in" filter="wedge">
                                      <p:cBhvr>
                                        <p:cTn id="73" dur="500"/>
                                        <p:tgtEl>
                                          <p:spTgt spid="130087"/>
                                        </p:tgtEl>
                                      </p:cBhvr>
                                    </p:animEffect>
                                  </p:childTnLst>
                                </p:cTn>
                              </p:par>
                              <p:par>
                                <p:cTn id="74" presetID="20" presetClass="entr" presetSubtype="0" fill="hold" grpId="0" nodeType="withEffect">
                                  <p:stCondLst>
                                    <p:cond delay="0"/>
                                  </p:stCondLst>
                                  <p:childTnLst>
                                    <p:set>
                                      <p:cBhvr>
                                        <p:cTn id="75" dur="1" fill="hold">
                                          <p:stCondLst>
                                            <p:cond delay="0"/>
                                          </p:stCondLst>
                                        </p:cTn>
                                        <p:tgtEl>
                                          <p:spTgt spid="130090"/>
                                        </p:tgtEl>
                                        <p:attrNameLst>
                                          <p:attrName>style.visibility</p:attrName>
                                        </p:attrNameLst>
                                      </p:cBhvr>
                                      <p:to>
                                        <p:strVal val="visible"/>
                                      </p:to>
                                    </p:set>
                                    <p:animEffect transition="in" filter="wedge">
                                      <p:cBhvr>
                                        <p:cTn id="76" dur="500"/>
                                        <p:tgtEl>
                                          <p:spTgt spid="130090"/>
                                        </p:tgtEl>
                                      </p:cBhvr>
                                    </p:animEffect>
                                  </p:childTnLst>
                                </p:cTn>
                              </p:par>
                              <p:par>
                                <p:cTn id="77" presetID="20" presetClass="entr" presetSubtype="0" fill="hold" nodeType="withEffect">
                                  <p:stCondLst>
                                    <p:cond delay="0"/>
                                  </p:stCondLst>
                                  <p:childTnLst>
                                    <p:set>
                                      <p:cBhvr>
                                        <p:cTn id="78" dur="1" fill="hold">
                                          <p:stCondLst>
                                            <p:cond delay="0"/>
                                          </p:stCondLst>
                                        </p:cTn>
                                        <p:tgtEl>
                                          <p:spTgt spid="130091"/>
                                        </p:tgtEl>
                                        <p:attrNameLst>
                                          <p:attrName>style.visibility</p:attrName>
                                        </p:attrNameLst>
                                      </p:cBhvr>
                                      <p:to>
                                        <p:strVal val="visible"/>
                                      </p:to>
                                    </p:set>
                                    <p:animEffect transition="in" filter="wedge">
                                      <p:cBhvr>
                                        <p:cTn id="79" dur="500"/>
                                        <p:tgtEl>
                                          <p:spTgt spid="130091"/>
                                        </p:tgtEl>
                                      </p:cBhvr>
                                    </p:animEffect>
                                  </p:childTnLst>
                                </p:cTn>
                              </p:par>
                              <p:par>
                                <p:cTn id="80" presetID="20" presetClass="entr" presetSubtype="0" fill="hold" nodeType="withEffect">
                                  <p:stCondLst>
                                    <p:cond delay="0"/>
                                  </p:stCondLst>
                                  <p:childTnLst>
                                    <p:set>
                                      <p:cBhvr>
                                        <p:cTn id="81" dur="1" fill="hold">
                                          <p:stCondLst>
                                            <p:cond delay="0"/>
                                          </p:stCondLst>
                                        </p:cTn>
                                        <p:tgtEl>
                                          <p:spTgt spid="130094"/>
                                        </p:tgtEl>
                                        <p:attrNameLst>
                                          <p:attrName>style.visibility</p:attrName>
                                        </p:attrNameLst>
                                      </p:cBhvr>
                                      <p:to>
                                        <p:strVal val="visible"/>
                                      </p:to>
                                    </p:set>
                                    <p:animEffect transition="in" filter="wedge">
                                      <p:cBhvr>
                                        <p:cTn id="82" dur="500"/>
                                        <p:tgtEl>
                                          <p:spTgt spid="130094"/>
                                        </p:tgtEl>
                                      </p:cBhvr>
                                    </p:animEffect>
                                  </p:childTnLst>
                                </p:cTn>
                              </p:par>
                              <p:par>
                                <p:cTn id="83" presetID="20" presetClass="entr" presetSubtype="0" fill="hold" nodeType="withEffect">
                                  <p:stCondLst>
                                    <p:cond delay="0"/>
                                  </p:stCondLst>
                                  <p:childTnLst>
                                    <p:set>
                                      <p:cBhvr>
                                        <p:cTn id="84" dur="1" fill="hold">
                                          <p:stCondLst>
                                            <p:cond delay="0"/>
                                          </p:stCondLst>
                                        </p:cTn>
                                        <p:tgtEl>
                                          <p:spTgt spid="130095"/>
                                        </p:tgtEl>
                                        <p:attrNameLst>
                                          <p:attrName>style.visibility</p:attrName>
                                        </p:attrNameLst>
                                      </p:cBhvr>
                                      <p:to>
                                        <p:strVal val="visible"/>
                                      </p:to>
                                    </p:set>
                                    <p:animEffect transition="in" filter="wedge">
                                      <p:cBhvr>
                                        <p:cTn id="85" dur="500"/>
                                        <p:tgtEl>
                                          <p:spTgt spid="130095"/>
                                        </p:tgtEl>
                                      </p:cBhvr>
                                    </p:animEffect>
                                  </p:childTnLst>
                                </p:cTn>
                              </p:par>
                              <p:par>
                                <p:cTn id="86" presetID="20" presetClass="entr" presetSubtype="0" fill="hold" nodeType="withEffect">
                                  <p:stCondLst>
                                    <p:cond delay="0"/>
                                  </p:stCondLst>
                                  <p:childTnLst>
                                    <p:set>
                                      <p:cBhvr>
                                        <p:cTn id="87" dur="1" fill="hold">
                                          <p:stCondLst>
                                            <p:cond delay="0"/>
                                          </p:stCondLst>
                                        </p:cTn>
                                        <p:tgtEl>
                                          <p:spTgt spid="130096"/>
                                        </p:tgtEl>
                                        <p:attrNameLst>
                                          <p:attrName>style.visibility</p:attrName>
                                        </p:attrNameLst>
                                      </p:cBhvr>
                                      <p:to>
                                        <p:strVal val="visible"/>
                                      </p:to>
                                    </p:set>
                                    <p:animEffect transition="in" filter="wedge">
                                      <p:cBhvr>
                                        <p:cTn id="88" dur="500"/>
                                        <p:tgtEl>
                                          <p:spTgt spid="1300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051" grpId="0" autoUpdateAnimBg="0"/>
      <p:bldP spid="130054" grpId="0" autoUpdateAnimBg="0"/>
      <p:bldP spid="130055" grpId="0" autoUpdateAnimBg="0"/>
      <p:bldP spid="130057" grpId="0" autoUpdateAnimBg="0"/>
      <p:bldP spid="130058" grpId="0" animBg="1" autoUpdateAnimBg="0"/>
      <p:bldP spid="130080" grpId="0" autoUpdateAnimBg="0"/>
      <p:bldP spid="130083" grpId="0" autoUpdateAnimBg="0"/>
      <p:bldP spid="130084" grpId="0" autoUpdateAnimBg="0"/>
      <p:bldP spid="130090" grpId="0"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灯片编号占位符 5"/>
          <p:cNvSpPr txBox="1">
            <a:spLocks noGrp="1" noChangeArrowheads="1"/>
          </p:cNvSpPr>
          <p:nvPr/>
        </p:nvSpPr>
        <p:spPr bwMode="auto">
          <a:xfrm>
            <a:off x="6934200" y="6324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algn="r" fontAlgn="base">
              <a:spcBef>
                <a:spcPct val="50000"/>
              </a:spcBef>
              <a:spcAft>
                <a:spcPct val="0"/>
              </a:spcAft>
              <a:buNone/>
            </a:pPr>
            <a:fld id="{C3A4724D-53E9-4BF0-A9E4-9A025A169CA3}" type="slidenum">
              <a:rPr lang="zh-CN" altLang="en-US" sz="1400" b="1">
                <a:solidFill>
                  <a:srgbClr val="000000"/>
                </a:solidFill>
              </a:rPr>
              <a:pPr algn="r" fontAlgn="base">
                <a:spcBef>
                  <a:spcPct val="50000"/>
                </a:spcBef>
                <a:spcAft>
                  <a:spcPct val="0"/>
                </a:spcAft>
                <a:buNone/>
              </a:pPr>
              <a:t>39</a:t>
            </a:fld>
            <a:endParaRPr lang="en-US" altLang="zh-CN" sz="1400" b="1">
              <a:solidFill>
                <a:srgbClr val="000000"/>
              </a:solidFill>
            </a:endParaRPr>
          </a:p>
        </p:txBody>
      </p:sp>
      <p:sp>
        <p:nvSpPr>
          <p:cNvPr id="52227" name="Rectangle 2"/>
          <p:cNvSpPr>
            <a:spLocks noGrp="1" noChangeArrowheads="1"/>
          </p:cNvSpPr>
          <p:nvPr>
            <p:ph type="title" idx="4294967295"/>
          </p:nvPr>
        </p:nvSpPr>
        <p:spPr/>
        <p:txBody>
          <a:bodyPr/>
          <a:lstStyle/>
          <a:p>
            <a:pPr eaLnBrk="1" hangingPunct="1"/>
            <a:r>
              <a:rPr lang="zh-CN" altLang="en-US" b="1" dirty="0" smtClean="0"/>
              <a:t>计算机的基本组成和原理</a:t>
            </a:r>
          </a:p>
        </p:txBody>
      </p:sp>
      <p:sp>
        <p:nvSpPr>
          <p:cNvPr id="52228" name="Rectangle 3"/>
          <p:cNvSpPr>
            <a:spLocks noGrp="1" noChangeArrowheads="1"/>
          </p:cNvSpPr>
          <p:nvPr>
            <p:ph type="body" idx="4294967295"/>
          </p:nvPr>
        </p:nvSpPr>
        <p:spPr/>
        <p:txBody>
          <a:bodyPr/>
          <a:lstStyle/>
          <a:p>
            <a:pPr eaLnBrk="1" hangingPunct="1"/>
            <a:r>
              <a:rPr lang="zh-CN" altLang="en-US" b="1" smtClean="0"/>
              <a:t>思考：上页的图显示了</a:t>
            </a:r>
            <a:r>
              <a:rPr lang="en-US" altLang="zh-CN" b="1" smtClean="0"/>
              <a:t>CPU</a:t>
            </a:r>
            <a:r>
              <a:rPr lang="zh-CN" altLang="en-US" b="1" smtClean="0"/>
              <a:t>和其他组成部件之间的关系。如果要表示出运算部件、控制部件和其他部件之间的关系，需要对图做哪些修改？</a:t>
            </a:r>
          </a:p>
        </p:txBody>
      </p:sp>
    </p:spTree>
    <p:extLst>
      <p:ext uri="{BB962C8B-B14F-4D97-AF65-F5344CB8AC3E}">
        <p14:creationId xmlns:p14="http://schemas.microsoft.com/office/powerpoint/2010/main" val="387145887"/>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灯片编号占位符 5"/>
          <p:cNvSpPr txBox="1">
            <a:spLocks noGrp="1" noChangeArrowheads="1"/>
          </p:cNvSpPr>
          <p:nvPr/>
        </p:nvSpPr>
        <p:spPr bwMode="auto">
          <a:xfrm>
            <a:off x="6934200" y="6324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algn="r" fontAlgn="base">
              <a:spcBef>
                <a:spcPct val="50000"/>
              </a:spcBef>
              <a:spcAft>
                <a:spcPct val="0"/>
              </a:spcAft>
              <a:buNone/>
            </a:pPr>
            <a:fld id="{27D65C40-56F0-4560-9408-AB91C8C6FB18}" type="slidenum">
              <a:rPr lang="zh-CN" altLang="en-US" sz="1400" b="1">
                <a:solidFill>
                  <a:srgbClr val="000000"/>
                </a:solidFill>
              </a:rPr>
              <a:pPr algn="r" fontAlgn="base">
                <a:spcBef>
                  <a:spcPct val="50000"/>
                </a:spcBef>
                <a:spcAft>
                  <a:spcPct val="0"/>
                </a:spcAft>
                <a:buNone/>
              </a:pPr>
              <a:t>4</a:t>
            </a:fld>
            <a:endParaRPr lang="en-US" altLang="zh-CN" sz="1400" b="1">
              <a:solidFill>
                <a:srgbClr val="000000"/>
              </a:solidFill>
            </a:endParaRPr>
          </a:p>
        </p:txBody>
      </p:sp>
      <p:sp>
        <p:nvSpPr>
          <p:cNvPr id="8195" name="Rectangle 2"/>
          <p:cNvSpPr>
            <a:spLocks noGrp="1" noChangeArrowheads="1"/>
          </p:cNvSpPr>
          <p:nvPr>
            <p:ph type="title" idx="4294967295"/>
          </p:nvPr>
        </p:nvSpPr>
        <p:spPr/>
        <p:txBody>
          <a:bodyPr/>
          <a:lstStyle/>
          <a:p>
            <a:pPr eaLnBrk="1" hangingPunct="1"/>
            <a:r>
              <a:rPr lang="zh-CN" altLang="en-US" b="1" dirty="0" smtClean="0"/>
              <a:t>计算机的基本组成和原理</a:t>
            </a:r>
          </a:p>
        </p:txBody>
      </p:sp>
      <p:sp>
        <p:nvSpPr>
          <p:cNvPr id="8196" name="Rectangle 3"/>
          <p:cNvSpPr>
            <a:spLocks noGrp="1" noChangeArrowheads="1"/>
          </p:cNvSpPr>
          <p:nvPr>
            <p:ph type="body" idx="4294967295"/>
          </p:nvPr>
        </p:nvSpPr>
        <p:spPr>
          <a:xfrm>
            <a:off x="685800" y="1319213"/>
            <a:ext cx="7772400" cy="939800"/>
          </a:xfrm>
        </p:spPr>
        <p:txBody>
          <a:bodyPr/>
          <a:lstStyle/>
          <a:p>
            <a:pPr eaLnBrk="1" hangingPunct="1">
              <a:buFontTx/>
              <a:buNone/>
            </a:pPr>
            <a:r>
              <a:rPr lang="zh-CN" altLang="en-US" b="1" smtClean="0"/>
              <a:t>二、计算机基本组成</a:t>
            </a:r>
            <a:r>
              <a:rPr lang="en-US" altLang="zh-CN" smtClean="0"/>
              <a:t>-</a:t>
            </a:r>
            <a:r>
              <a:rPr lang="zh-CN" altLang="en-US" b="1" smtClean="0"/>
              <a:t>冯诺依曼机</a:t>
            </a:r>
          </a:p>
          <a:p>
            <a:pPr eaLnBrk="1" hangingPunct="1">
              <a:buFontTx/>
              <a:buNone/>
            </a:pPr>
            <a:endParaRPr lang="zh-CN" altLang="en-US" smtClean="0"/>
          </a:p>
        </p:txBody>
      </p:sp>
      <p:sp>
        <p:nvSpPr>
          <p:cNvPr id="8197" name="Line 55"/>
          <p:cNvSpPr>
            <a:spLocks noChangeShapeType="1"/>
          </p:cNvSpPr>
          <p:nvPr/>
        </p:nvSpPr>
        <p:spPr bwMode="auto">
          <a:xfrm>
            <a:off x="179388" y="5037138"/>
            <a:ext cx="685800" cy="0"/>
          </a:xfrm>
          <a:prstGeom prst="line">
            <a:avLst/>
          </a:prstGeom>
          <a:noFill/>
          <a:ln w="57150">
            <a:solidFill>
              <a:srgbClr val="6600FF"/>
            </a:solidFill>
            <a:round/>
            <a:headEnd/>
            <a:tailEnd type="triangle" w="med" len="me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b="1">
              <a:solidFill>
                <a:srgbClr val="000000"/>
              </a:solidFill>
              <a:latin typeface="Times New Roman" panose="02020603050405020304" pitchFamily="18" charset="0"/>
              <a:ea typeface="宋体" panose="02010600030101010101" pitchFamily="2" charset="-122"/>
            </a:endParaRPr>
          </a:p>
        </p:txBody>
      </p:sp>
      <p:sp>
        <p:nvSpPr>
          <p:cNvPr id="8198" name="Line 56"/>
          <p:cNvSpPr>
            <a:spLocks noChangeShapeType="1"/>
          </p:cNvSpPr>
          <p:nvPr/>
        </p:nvSpPr>
        <p:spPr bwMode="auto">
          <a:xfrm flipV="1">
            <a:off x="179388" y="5418138"/>
            <a:ext cx="685800" cy="0"/>
          </a:xfrm>
          <a:prstGeom prst="line">
            <a:avLst/>
          </a:prstGeom>
          <a:noFill/>
          <a:ln w="38100">
            <a:solidFill>
              <a:srgbClr val="402000"/>
            </a:solidFill>
            <a:prstDash val="dash"/>
            <a:round/>
            <a:headEnd/>
            <a:tailEnd type="triangle" w="med" len="me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b="1">
              <a:solidFill>
                <a:srgbClr val="000000"/>
              </a:solidFill>
              <a:latin typeface="Times New Roman" panose="02020603050405020304" pitchFamily="18" charset="0"/>
              <a:ea typeface="宋体" panose="02010600030101010101" pitchFamily="2" charset="-122"/>
            </a:endParaRPr>
          </a:p>
        </p:txBody>
      </p:sp>
      <p:sp>
        <p:nvSpPr>
          <p:cNvPr id="8199" name="Text Box 57"/>
          <p:cNvSpPr txBox="1">
            <a:spLocks noChangeArrowheads="1"/>
          </p:cNvSpPr>
          <p:nvPr/>
        </p:nvSpPr>
        <p:spPr bwMode="auto">
          <a:xfrm>
            <a:off x="1017588" y="4868863"/>
            <a:ext cx="2743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fontAlgn="base">
              <a:spcBef>
                <a:spcPct val="50000"/>
              </a:spcBef>
              <a:spcAft>
                <a:spcPct val="0"/>
              </a:spcAft>
              <a:buNone/>
            </a:pPr>
            <a:r>
              <a:rPr lang="zh-CN" altLang="en-US" sz="2400" b="1">
                <a:solidFill>
                  <a:srgbClr val="000000"/>
                </a:solidFill>
                <a:latin typeface="宋体" panose="02010600030101010101" pitchFamily="2" charset="-122"/>
              </a:rPr>
              <a:t>数据总线</a:t>
            </a:r>
            <a:r>
              <a:rPr lang="zh-CN" altLang="en-US" sz="2400" b="1">
                <a:solidFill>
                  <a:srgbClr val="000000"/>
                </a:solidFill>
              </a:rPr>
              <a:t> </a:t>
            </a:r>
            <a:endParaRPr lang="en-US" altLang="zh-CN" sz="2400" b="1">
              <a:solidFill>
                <a:srgbClr val="000000"/>
              </a:solidFill>
            </a:endParaRPr>
          </a:p>
        </p:txBody>
      </p:sp>
      <p:sp>
        <p:nvSpPr>
          <p:cNvPr id="8200" name="Text Box 58"/>
          <p:cNvSpPr txBox="1">
            <a:spLocks noChangeArrowheads="1"/>
          </p:cNvSpPr>
          <p:nvPr/>
        </p:nvSpPr>
        <p:spPr bwMode="auto">
          <a:xfrm>
            <a:off x="1017588" y="5249863"/>
            <a:ext cx="2743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fontAlgn="base">
              <a:spcBef>
                <a:spcPct val="50000"/>
              </a:spcBef>
              <a:spcAft>
                <a:spcPct val="0"/>
              </a:spcAft>
              <a:buNone/>
            </a:pPr>
            <a:r>
              <a:rPr lang="zh-CN" altLang="en-US" sz="2400" b="1">
                <a:solidFill>
                  <a:srgbClr val="000000"/>
                </a:solidFill>
                <a:latin typeface="宋体" panose="02010600030101010101" pitchFamily="2" charset="-122"/>
              </a:rPr>
              <a:t>控制路线</a:t>
            </a:r>
            <a:r>
              <a:rPr lang="zh-CN" altLang="en-US" sz="2400" b="1">
                <a:solidFill>
                  <a:srgbClr val="000000"/>
                </a:solidFill>
              </a:rPr>
              <a:t> </a:t>
            </a:r>
            <a:endParaRPr lang="en-US" altLang="zh-CN" sz="2400" b="1">
              <a:solidFill>
                <a:srgbClr val="000000"/>
              </a:solidFill>
            </a:endParaRPr>
          </a:p>
        </p:txBody>
      </p:sp>
      <p:sp>
        <p:nvSpPr>
          <p:cNvPr id="8201" name="Line 35"/>
          <p:cNvSpPr>
            <a:spLocks noChangeShapeType="1"/>
          </p:cNvSpPr>
          <p:nvPr/>
        </p:nvSpPr>
        <p:spPr bwMode="auto">
          <a:xfrm>
            <a:off x="3048002" y="2473325"/>
            <a:ext cx="549275" cy="0"/>
          </a:xfrm>
          <a:prstGeom prst="line">
            <a:avLst/>
          </a:prstGeom>
          <a:noFill/>
          <a:ln w="57150">
            <a:solidFill>
              <a:srgbClr val="6600FF"/>
            </a:solidFill>
            <a:round/>
            <a:headEnd/>
            <a:tailEnd type="triangle" w="med" len="me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b="1">
              <a:solidFill>
                <a:srgbClr val="000000"/>
              </a:solidFill>
              <a:latin typeface="Times New Roman" panose="02020603050405020304" pitchFamily="18" charset="0"/>
              <a:ea typeface="宋体" panose="02010600030101010101" pitchFamily="2" charset="-122"/>
            </a:endParaRPr>
          </a:p>
        </p:txBody>
      </p:sp>
      <p:sp>
        <p:nvSpPr>
          <p:cNvPr id="8202" name="Line 36"/>
          <p:cNvSpPr>
            <a:spLocks noChangeShapeType="1"/>
          </p:cNvSpPr>
          <p:nvPr/>
        </p:nvSpPr>
        <p:spPr bwMode="auto">
          <a:xfrm>
            <a:off x="5314950" y="2473325"/>
            <a:ext cx="704850" cy="0"/>
          </a:xfrm>
          <a:prstGeom prst="line">
            <a:avLst/>
          </a:prstGeom>
          <a:noFill/>
          <a:ln w="57150">
            <a:solidFill>
              <a:srgbClr val="6600FF"/>
            </a:solidFill>
            <a:round/>
            <a:headEnd/>
            <a:tailEnd type="triangle" w="med" len="me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b="1">
              <a:solidFill>
                <a:srgbClr val="000000"/>
              </a:solidFill>
              <a:latin typeface="Times New Roman" panose="02020603050405020304" pitchFamily="18" charset="0"/>
              <a:ea typeface="宋体" panose="02010600030101010101" pitchFamily="2" charset="-122"/>
            </a:endParaRPr>
          </a:p>
        </p:txBody>
      </p:sp>
      <p:sp>
        <p:nvSpPr>
          <p:cNvPr id="8203" name="Line 37"/>
          <p:cNvSpPr>
            <a:spLocks noChangeShapeType="1"/>
          </p:cNvSpPr>
          <p:nvPr/>
        </p:nvSpPr>
        <p:spPr bwMode="auto">
          <a:xfrm flipH="1">
            <a:off x="1912940" y="4437063"/>
            <a:ext cx="1017587" cy="0"/>
          </a:xfrm>
          <a:prstGeom prst="line">
            <a:avLst/>
          </a:prstGeom>
          <a:noFill/>
          <a:ln w="3810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b="1">
              <a:solidFill>
                <a:srgbClr val="000000"/>
              </a:solidFill>
              <a:latin typeface="Times New Roman" panose="02020603050405020304" pitchFamily="18" charset="0"/>
              <a:ea typeface="宋体" panose="02010600030101010101" pitchFamily="2" charset="-122"/>
            </a:endParaRPr>
          </a:p>
        </p:txBody>
      </p:sp>
      <p:sp>
        <p:nvSpPr>
          <p:cNvPr id="8204" name="Line 38"/>
          <p:cNvSpPr>
            <a:spLocks noChangeShapeType="1"/>
          </p:cNvSpPr>
          <p:nvPr/>
        </p:nvSpPr>
        <p:spPr bwMode="auto">
          <a:xfrm>
            <a:off x="6219825" y="4664075"/>
            <a:ext cx="782638" cy="0"/>
          </a:xfrm>
          <a:prstGeom prst="line">
            <a:avLst/>
          </a:prstGeom>
          <a:noFill/>
          <a:ln w="3810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b="1">
              <a:solidFill>
                <a:srgbClr val="000000"/>
              </a:solidFill>
              <a:latin typeface="Times New Roman" panose="02020603050405020304" pitchFamily="18" charset="0"/>
              <a:ea typeface="宋体" panose="02010600030101010101" pitchFamily="2" charset="-122"/>
            </a:endParaRPr>
          </a:p>
        </p:txBody>
      </p:sp>
      <p:sp>
        <p:nvSpPr>
          <p:cNvPr id="8205" name="Line 47"/>
          <p:cNvSpPr>
            <a:spLocks noChangeShapeType="1"/>
          </p:cNvSpPr>
          <p:nvPr/>
        </p:nvSpPr>
        <p:spPr bwMode="auto">
          <a:xfrm flipV="1">
            <a:off x="1908177" y="2724152"/>
            <a:ext cx="4763" cy="1712913"/>
          </a:xfrm>
          <a:prstGeom prst="line">
            <a:avLst/>
          </a:prstGeom>
          <a:noFill/>
          <a:ln w="38100">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b="1">
              <a:solidFill>
                <a:srgbClr val="000000"/>
              </a:solidFill>
              <a:latin typeface="Times New Roman" panose="02020603050405020304" pitchFamily="18" charset="0"/>
              <a:ea typeface="宋体" panose="02010600030101010101" pitchFamily="2" charset="-122"/>
            </a:endParaRPr>
          </a:p>
        </p:txBody>
      </p:sp>
      <p:sp>
        <p:nvSpPr>
          <p:cNvPr id="8206" name="Line 48"/>
          <p:cNvSpPr>
            <a:spLocks noChangeShapeType="1"/>
          </p:cNvSpPr>
          <p:nvPr/>
        </p:nvSpPr>
        <p:spPr bwMode="auto">
          <a:xfrm flipV="1">
            <a:off x="7002463" y="2735263"/>
            <a:ext cx="0" cy="1928812"/>
          </a:xfrm>
          <a:prstGeom prst="line">
            <a:avLst/>
          </a:prstGeom>
          <a:noFill/>
          <a:ln w="38100">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b="1">
              <a:solidFill>
                <a:srgbClr val="000000"/>
              </a:solidFill>
              <a:latin typeface="Times New Roman" panose="02020603050405020304" pitchFamily="18" charset="0"/>
              <a:ea typeface="宋体" panose="02010600030101010101" pitchFamily="2" charset="-122"/>
            </a:endParaRPr>
          </a:p>
        </p:txBody>
      </p:sp>
      <p:sp>
        <p:nvSpPr>
          <p:cNvPr id="8207" name="Line 49"/>
          <p:cNvSpPr>
            <a:spLocks noChangeShapeType="1"/>
          </p:cNvSpPr>
          <p:nvPr/>
        </p:nvSpPr>
        <p:spPr bwMode="auto">
          <a:xfrm flipV="1">
            <a:off x="3948113" y="2735263"/>
            <a:ext cx="0" cy="614362"/>
          </a:xfrm>
          <a:prstGeom prst="line">
            <a:avLst/>
          </a:prstGeom>
          <a:noFill/>
          <a:ln w="57150">
            <a:solidFill>
              <a:srgbClr val="6600FF"/>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b="1">
              <a:solidFill>
                <a:srgbClr val="000000"/>
              </a:solidFill>
              <a:latin typeface="Times New Roman" panose="02020603050405020304" pitchFamily="18" charset="0"/>
              <a:ea typeface="宋体" panose="02010600030101010101" pitchFamily="2" charset="-122"/>
            </a:endParaRPr>
          </a:p>
        </p:txBody>
      </p:sp>
      <p:sp>
        <p:nvSpPr>
          <p:cNvPr id="8208" name="Line 51"/>
          <p:cNvSpPr>
            <a:spLocks noChangeShapeType="1"/>
          </p:cNvSpPr>
          <p:nvPr/>
        </p:nvSpPr>
        <p:spPr bwMode="auto">
          <a:xfrm flipV="1">
            <a:off x="5003800" y="2708277"/>
            <a:ext cx="0" cy="614363"/>
          </a:xfrm>
          <a:prstGeom prst="line">
            <a:avLst/>
          </a:prstGeom>
          <a:noFill/>
          <a:ln w="38100">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b="1">
              <a:solidFill>
                <a:srgbClr val="000000"/>
              </a:solidFill>
              <a:latin typeface="Times New Roman" panose="02020603050405020304" pitchFamily="18" charset="0"/>
              <a:ea typeface="宋体" panose="02010600030101010101" pitchFamily="2" charset="-122"/>
            </a:endParaRPr>
          </a:p>
        </p:txBody>
      </p:sp>
      <p:grpSp>
        <p:nvGrpSpPr>
          <p:cNvPr id="8209" name="Group 61"/>
          <p:cNvGrpSpPr>
            <a:grpSpLocks/>
          </p:cNvGrpSpPr>
          <p:nvPr/>
        </p:nvGrpSpPr>
        <p:grpSpPr bwMode="auto">
          <a:xfrm>
            <a:off x="1371600" y="2133600"/>
            <a:ext cx="1676400" cy="609600"/>
            <a:chOff x="0" y="0"/>
            <a:chExt cx="912" cy="336"/>
          </a:xfrm>
        </p:grpSpPr>
        <p:sp>
          <p:nvSpPr>
            <p:cNvPr id="8237" name="Rectangle 59"/>
            <p:cNvSpPr>
              <a:spLocks noChangeArrowheads="1"/>
            </p:cNvSpPr>
            <p:nvPr/>
          </p:nvSpPr>
          <p:spPr bwMode="auto">
            <a:xfrm>
              <a:off x="0" y="0"/>
              <a:ext cx="912" cy="336"/>
            </a:xfrm>
            <a:prstGeom prst="rect">
              <a:avLst/>
            </a:prstGeom>
            <a:gradFill rotWithShape="0">
              <a:gsLst>
                <a:gs pos="0">
                  <a:srgbClr val="C27C00"/>
                </a:gs>
                <a:gs pos="50000">
                  <a:srgbClr val="412900"/>
                </a:gs>
                <a:gs pos="100000">
                  <a:srgbClr val="C27C00"/>
                </a:gs>
              </a:gsLst>
              <a:lin ang="18900000" scaled="1"/>
            </a:gradFill>
            <a:ln w="28575">
              <a:solidFill>
                <a:srgbClr val="FFB735"/>
              </a:solidFill>
              <a:miter lim="800000"/>
              <a:headEnd/>
              <a:tailEnd/>
            </a:ln>
          </p:spPr>
          <p:txBody>
            <a:bodyPr wrap="none" anchor="ct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buNone/>
              </a:pPr>
              <a:endParaRPr lang="zh-CN" altLang="zh-CN" sz="1800" b="1">
                <a:solidFill>
                  <a:srgbClr val="000000"/>
                </a:solidFill>
              </a:endParaRPr>
            </a:p>
          </p:txBody>
        </p:sp>
        <p:sp>
          <p:nvSpPr>
            <p:cNvPr id="8238" name="Text Box 60"/>
            <p:cNvSpPr txBox="1">
              <a:spLocks noChangeArrowheads="1"/>
            </p:cNvSpPr>
            <p:nvPr/>
          </p:nvSpPr>
          <p:spPr bwMode="auto">
            <a:xfrm>
              <a:off x="48" y="48"/>
              <a:ext cx="768" cy="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algn="ctr" eaLnBrk="0" fontAlgn="base" hangingPunct="0">
                <a:spcBef>
                  <a:spcPct val="50000"/>
                </a:spcBef>
                <a:spcAft>
                  <a:spcPct val="0"/>
                </a:spcAft>
                <a:buNone/>
              </a:pPr>
              <a:r>
                <a:rPr lang="zh-CN" altLang="en-US" sz="2200" b="1">
                  <a:solidFill>
                    <a:srgbClr val="FFFFFF"/>
                  </a:solidFill>
                </a:rPr>
                <a:t>输入设备</a:t>
              </a:r>
            </a:p>
          </p:txBody>
        </p:sp>
      </p:grpSp>
      <p:grpSp>
        <p:nvGrpSpPr>
          <p:cNvPr id="8210" name="Group 62"/>
          <p:cNvGrpSpPr>
            <a:grpSpLocks/>
          </p:cNvGrpSpPr>
          <p:nvPr/>
        </p:nvGrpSpPr>
        <p:grpSpPr bwMode="auto">
          <a:xfrm>
            <a:off x="6019800" y="2133600"/>
            <a:ext cx="1676400" cy="609600"/>
            <a:chOff x="0" y="0"/>
            <a:chExt cx="912" cy="336"/>
          </a:xfrm>
        </p:grpSpPr>
        <p:sp>
          <p:nvSpPr>
            <p:cNvPr id="8235" name="Rectangle 63"/>
            <p:cNvSpPr>
              <a:spLocks noChangeArrowheads="1"/>
            </p:cNvSpPr>
            <p:nvPr/>
          </p:nvSpPr>
          <p:spPr bwMode="auto">
            <a:xfrm>
              <a:off x="0" y="0"/>
              <a:ext cx="912" cy="336"/>
            </a:xfrm>
            <a:prstGeom prst="rect">
              <a:avLst/>
            </a:prstGeom>
            <a:gradFill rotWithShape="0">
              <a:gsLst>
                <a:gs pos="0">
                  <a:srgbClr val="C27C00"/>
                </a:gs>
                <a:gs pos="50000">
                  <a:srgbClr val="412900"/>
                </a:gs>
                <a:gs pos="100000">
                  <a:srgbClr val="C27C00"/>
                </a:gs>
              </a:gsLst>
              <a:lin ang="18900000" scaled="1"/>
            </a:gradFill>
            <a:ln w="28575">
              <a:solidFill>
                <a:srgbClr val="FFB735"/>
              </a:solidFill>
              <a:miter lim="800000"/>
              <a:headEnd/>
              <a:tailEnd/>
            </a:ln>
          </p:spPr>
          <p:txBody>
            <a:bodyPr wrap="none" anchor="ct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buNone/>
              </a:pPr>
              <a:endParaRPr lang="zh-CN" altLang="zh-CN" sz="1800" b="1">
                <a:solidFill>
                  <a:srgbClr val="000000"/>
                </a:solidFill>
              </a:endParaRPr>
            </a:p>
          </p:txBody>
        </p:sp>
        <p:sp>
          <p:nvSpPr>
            <p:cNvPr id="8236" name="Text Box 64"/>
            <p:cNvSpPr txBox="1">
              <a:spLocks noChangeArrowheads="1"/>
            </p:cNvSpPr>
            <p:nvPr/>
          </p:nvSpPr>
          <p:spPr bwMode="auto">
            <a:xfrm>
              <a:off x="48" y="48"/>
              <a:ext cx="768" cy="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algn="ctr" eaLnBrk="0" fontAlgn="base" hangingPunct="0">
                <a:spcBef>
                  <a:spcPct val="50000"/>
                </a:spcBef>
                <a:spcAft>
                  <a:spcPct val="0"/>
                </a:spcAft>
                <a:buNone/>
              </a:pPr>
              <a:r>
                <a:rPr lang="zh-CN" altLang="en-US" sz="2200" b="1">
                  <a:solidFill>
                    <a:srgbClr val="FFFFFF"/>
                  </a:solidFill>
                </a:rPr>
                <a:t>输出设备</a:t>
              </a:r>
            </a:p>
          </p:txBody>
        </p:sp>
      </p:grpSp>
      <p:grpSp>
        <p:nvGrpSpPr>
          <p:cNvPr id="8211" name="Group 65"/>
          <p:cNvGrpSpPr>
            <a:grpSpLocks/>
          </p:cNvGrpSpPr>
          <p:nvPr/>
        </p:nvGrpSpPr>
        <p:grpSpPr bwMode="auto">
          <a:xfrm>
            <a:off x="3657600" y="2133600"/>
            <a:ext cx="1676400" cy="609600"/>
            <a:chOff x="0" y="0"/>
            <a:chExt cx="912" cy="336"/>
          </a:xfrm>
        </p:grpSpPr>
        <p:sp>
          <p:nvSpPr>
            <p:cNvPr id="8233" name="Rectangle 66"/>
            <p:cNvSpPr>
              <a:spLocks noChangeArrowheads="1"/>
            </p:cNvSpPr>
            <p:nvPr/>
          </p:nvSpPr>
          <p:spPr bwMode="auto">
            <a:xfrm>
              <a:off x="0" y="0"/>
              <a:ext cx="912" cy="336"/>
            </a:xfrm>
            <a:prstGeom prst="rect">
              <a:avLst/>
            </a:prstGeom>
            <a:gradFill rotWithShape="0">
              <a:gsLst>
                <a:gs pos="0">
                  <a:srgbClr val="C27C00"/>
                </a:gs>
                <a:gs pos="50000">
                  <a:srgbClr val="412900"/>
                </a:gs>
                <a:gs pos="100000">
                  <a:srgbClr val="C27C00"/>
                </a:gs>
              </a:gsLst>
              <a:lin ang="18900000" scaled="1"/>
            </a:gradFill>
            <a:ln w="28575">
              <a:solidFill>
                <a:srgbClr val="FFB735"/>
              </a:solidFill>
              <a:miter lim="800000"/>
              <a:headEnd/>
              <a:tailEnd/>
            </a:ln>
          </p:spPr>
          <p:txBody>
            <a:bodyPr wrap="none" anchor="ct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buNone/>
              </a:pPr>
              <a:endParaRPr lang="zh-CN" altLang="zh-CN" sz="1800" b="1">
                <a:solidFill>
                  <a:srgbClr val="000000"/>
                </a:solidFill>
              </a:endParaRPr>
            </a:p>
          </p:txBody>
        </p:sp>
        <p:sp>
          <p:nvSpPr>
            <p:cNvPr id="8234" name="Text Box 67"/>
            <p:cNvSpPr txBox="1">
              <a:spLocks noChangeArrowheads="1"/>
            </p:cNvSpPr>
            <p:nvPr/>
          </p:nvSpPr>
          <p:spPr bwMode="auto">
            <a:xfrm>
              <a:off x="48" y="48"/>
              <a:ext cx="768" cy="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algn="ctr" eaLnBrk="0" fontAlgn="base" hangingPunct="0">
                <a:spcBef>
                  <a:spcPct val="50000"/>
                </a:spcBef>
                <a:spcAft>
                  <a:spcPct val="0"/>
                </a:spcAft>
                <a:buNone/>
              </a:pPr>
              <a:r>
                <a:rPr lang="zh-CN" altLang="en-US" sz="2200" b="1">
                  <a:solidFill>
                    <a:srgbClr val="FFFFFF"/>
                  </a:solidFill>
                </a:rPr>
                <a:t>存储器</a:t>
              </a:r>
            </a:p>
          </p:txBody>
        </p:sp>
      </p:grpSp>
      <p:sp>
        <p:nvSpPr>
          <p:cNvPr id="8212" name="Rectangle 71"/>
          <p:cNvSpPr>
            <a:spLocks noChangeArrowheads="1"/>
          </p:cNvSpPr>
          <p:nvPr/>
        </p:nvSpPr>
        <p:spPr bwMode="auto">
          <a:xfrm>
            <a:off x="2819400" y="3352800"/>
            <a:ext cx="3352800" cy="2362200"/>
          </a:xfrm>
          <a:prstGeom prst="rect">
            <a:avLst/>
          </a:prstGeom>
          <a:gradFill rotWithShape="0">
            <a:gsLst>
              <a:gs pos="0">
                <a:srgbClr val="C27C00"/>
              </a:gs>
              <a:gs pos="50000">
                <a:srgbClr val="412900"/>
              </a:gs>
              <a:gs pos="100000">
                <a:srgbClr val="C27C00"/>
              </a:gs>
            </a:gsLst>
            <a:lin ang="18900000" scaled="1"/>
          </a:gradFill>
          <a:ln w="28575">
            <a:solidFill>
              <a:srgbClr val="FFB735"/>
            </a:solidFill>
            <a:miter lim="800000"/>
            <a:headEnd/>
            <a:tailEnd/>
          </a:ln>
        </p:spPr>
        <p:txBody>
          <a:bodyPr wrap="none" anchor="ct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buNone/>
            </a:pPr>
            <a:endParaRPr lang="zh-CN" altLang="zh-CN" sz="1800" b="1">
              <a:solidFill>
                <a:srgbClr val="000000"/>
              </a:solidFill>
            </a:endParaRPr>
          </a:p>
        </p:txBody>
      </p:sp>
      <p:grpSp>
        <p:nvGrpSpPr>
          <p:cNvPr id="8213" name="Group 72"/>
          <p:cNvGrpSpPr>
            <a:grpSpLocks/>
          </p:cNvGrpSpPr>
          <p:nvPr/>
        </p:nvGrpSpPr>
        <p:grpSpPr bwMode="auto">
          <a:xfrm>
            <a:off x="2819400" y="3352802"/>
            <a:ext cx="3048000" cy="461963"/>
            <a:chOff x="0" y="0"/>
            <a:chExt cx="912" cy="340"/>
          </a:xfrm>
        </p:grpSpPr>
        <p:sp>
          <p:nvSpPr>
            <p:cNvPr id="8231" name="Rectangle 73"/>
            <p:cNvSpPr>
              <a:spLocks noChangeArrowheads="1"/>
            </p:cNvSpPr>
            <p:nvPr/>
          </p:nvSpPr>
          <p:spPr bwMode="auto">
            <a:xfrm>
              <a:off x="0" y="0"/>
              <a:ext cx="912"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buNone/>
              </a:pPr>
              <a:endParaRPr lang="zh-CN" altLang="zh-CN" sz="1800" b="1">
                <a:solidFill>
                  <a:srgbClr val="000000"/>
                </a:solidFill>
              </a:endParaRPr>
            </a:p>
          </p:txBody>
        </p:sp>
        <p:sp>
          <p:nvSpPr>
            <p:cNvPr id="8232" name="Text Box 74"/>
            <p:cNvSpPr txBox="1">
              <a:spLocks noChangeArrowheads="1"/>
            </p:cNvSpPr>
            <p:nvPr/>
          </p:nvSpPr>
          <p:spPr bwMode="auto">
            <a:xfrm>
              <a:off x="48" y="48"/>
              <a:ext cx="768" cy="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algn="ctr" eaLnBrk="0" fontAlgn="base" hangingPunct="0">
                <a:spcBef>
                  <a:spcPct val="50000"/>
                </a:spcBef>
                <a:spcAft>
                  <a:spcPct val="0"/>
                </a:spcAft>
                <a:buNone/>
              </a:pPr>
              <a:r>
                <a:rPr lang="zh-CN" altLang="en-US" sz="2000" b="1">
                  <a:solidFill>
                    <a:srgbClr val="FFFF00"/>
                  </a:solidFill>
                </a:rPr>
                <a:t>中央处理器（</a:t>
              </a:r>
              <a:r>
                <a:rPr lang="en-US" altLang="zh-CN" sz="2000" b="1">
                  <a:solidFill>
                    <a:srgbClr val="FFFF00"/>
                  </a:solidFill>
                </a:rPr>
                <a:t>CPU）</a:t>
              </a:r>
            </a:p>
          </p:txBody>
        </p:sp>
      </p:grpSp>
      <p:grpSp>
        <p:nvGrpSpPr>
          <p:cNvPr id="8214" name="Group 75"/>
          <p:cNvGrpSpPr>
            <a:grpSpLocks/>
          </p:cNvGrpSpPr>
          <p:nvPr/>
        </p:nvGrpSpPr>
        <p:grpSpPr bwMode="auto">
          <a:xfrm>
            <a:off x="4038600" y="4038600"/>
            <a:ext cx="1676400" cy="609600"/>
            <a:chOff x="0" y="0"/>
            <a:chExt cx="912" cy="336"/>
          </a:xfrm>
        </p:grpSpPr>
        <p:sp>
          <p:nvSpPr>
            <p:cNvPr id="8229" name="Rectangle 76"/>
            <p:cNvSpPr>
              <a:spLocks noChangeArrowheads="1"/>
            </p:cNvSpPr>
            <p:nvPr/>
          </p:nvSpPr>
          <p:spPr bwMode="auto">
            <a:xfrm>
              <a:off x="0" y="0"/>
              <a:ext cx="912" cy="336"/>
            </a:xfrm>
            <a:prstGeom prst="rect">
              <a:avLst/>
            </a:prstGeom>
            <a:gradFill rotWithShape="0">
              <a:gsLst>
                <a:gs pos="0">
                  <a:srgbClr val="C27C00"/>
                </a:gs>
                <a:gs pos="50000">
                  <a:srgbClr val="412900"/>
                </a:gs>
                <a:gs pos="100000">
                  <a:srgbClr val="C27C00"/>
                </a:gs>
              </a:gsLst>
              <a:lin ang="18900000" scaled="1"/>
            </a:gradFill>
            <a:ln w="28575">
              <a:solidFill>
                <a:srgbClr val="FFB735"/>
              </a:solidFill>
              <a:miter lim="800000"/>
              <a:headEnd/>
              <a:tailEnd/>
            </a:ln>
          </p:spPr>
          <p:txBody>
            <a:bodyPr wrap="none" anchor="ct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buNone/>
              </a:pPr>
              <a:endParaRPr lang="zh-CN" altLang="zh-CN" sz="1800" b="1">
                <a:solidFill>
                  <a:srgbClr val="000000"/>
                </a:solidFill>
              </a:endParaRPr>
            </a:p>
          </p:txBody>
        </p:sp>
        <p:sp>
          <p:nvSpPr>
            <p:cNvPr id="8230" name="Text Box 77"/>
            <p:cNvSpPr txBox="1">
              <a:spLocks noChangeArrowheads="1"/>
            </p:cNvSpPr>
            <p:nvPr/>
          </p:nvSpPr>
          <p:spPr bwMode="auto">
            <a:xfrm>
              <a:off x="48" y="48"/>
              <a:ext cx="768" cy="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algn="ctr" eaLnBrk="0" fontAlgn="base" hangingPunct="0">
                <a:spcBef>
                  <a:spcPct val="50000"/>
                </a:spcBef>
                <a:spcAft>
                  <a:spcPct val="0"/>
                </a:spcAft>
                <a:buNone/>
              </a:pPr>
              <a:r>
                <a:rPr lang="zh-CN" altLang="en-US" sz="2200" b="1">
                  <a:solidFill>
                    <a:srgbClr val="FFFFFF"/>
                  </a:solidFill>
                </a:rPr>
                <a:t>运算部件</a:t>
              </a:r>
            </a:p>
          </p:txBody>
        </p:sp>
      </p:grpSp>
      <p:grpSp>
        <p:nvGrpSpPr>
          <p:cNvPr id="8215" name="Group 78"/>
          <p:cNvGrpSpPr>
            <a:grpSpLocks/>
          </p:cNvGrpSpPr>
          <p:nvPr/>
        </p:nvGrpSpPr>
        <p:grpSpPr bwMode="auto">
          <a:xfrm>
            <a:off x="4038600" y="4876800"/>
            <a:ext cx="1676400" cy="609600"/>
            <a:chOff x="0" y="0"/>
            <a:chExt cx="912" cy="336"/>
          </a:xfrm>
        </p:grpSpPr>
        <p:sp>
          <p:nvSpPr>
            <p:cNvPr id="8227" name="Rectangle 79"/>
            <p:cNvSpPr>
              <a:spLocks noChangeArrowheads="1"/>
            </p:cNvSpPr>
            <p:nvPr/>
          </p:nvSpPr>
          <p:spPr bwMode="auto">
            <a:xfrm>
              <a:off x="0" y="0"/>
              <a:ext cx="912" cy="336"/>
            </a:xfrm>
            <a:prstGeom prst="rect">
              <a:avLst/>
            </a:prstGeom>
            <a:gradFill rotWithShape="0">
              <a:gsLst>
                <a:gs pos="0">
                  <a:srgbClr val="C27C00"/>
                </a:gs>
                <a:gs pos="50000">
                  <a:srgbClr val="412900"/>
                </a:gs>
                <a:gs pos="100000">
                  <a:srgbClr val="C27C00"/>
                </a:gs>
              </a:gsLst>
              <a:lin ang="18900000" scaled="1"/>
            </a:gradFill>
            <a:ln w="28575">
              <a:solidFill>
                <a:srgbClr val="FFB735"/>
              </a:solidFill>
              <a:miter lim="800000"/>
              <a:headEnd/>
              <a:tailEnd/>
            </a:ln>
          </p:spPr>
          <p:txBody>
            <a:bodyPr wrap="none" anchor="ct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buNone/>
              </a:pPr>
              <a:endParaRPr lang="zh-CN" altLang="zh-CN" sz="1800" b="1">
                <a:solidFill>
                  <a:srgbClr val="000000"/>
                </a:solidFill>
              </a:endParaRPr>
            </a:p>
          </p:txBody>
        </p:sp>
        <p:sp>
          <p:nvSpPr>
            <p:cNvPr id="8228" name="Text Box 80"/>
            <p:cNvSpPr txBox="1">
              <a:spLocks noChangeArrowheads="1"/>
            </p:cNvSpPr>
            <p:nvPr/>
          </p:nvSpPr>
          <p:spPr bwMode="auto">
            <a:xfrm>
              <a:off x="48" y="48"/>
              <a:ext cx="768" cy="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algn="ctr" eaLnBrk="0" fontAlgn="base" hangingPunct="0">
                <a:spcBef>
                  <a:spcPct val="50000"/>
                </a:spcBef>
                <a:spcAft>
                  <a:spcPct val="0"/>
                </a:spcAft>
                <a:buNone/>
              </a:pPr>
              <a:r>
                <a:rPr lang="zh-CN" altLang="en-US" sz="2200" b="1">
                  <a:solidFill>
                    <a:srgbClr val="FFFFFF"/>
                  </a:solidFill>
                </a:rPr>
                <a:t>控制部件</a:t>
              </a:r>
            </a:p>
          </p:txBody>
        </p:sp>
      </p:grpSp>
      <p:sp>
        <p:nvSpPr>
          <p:cNvPr id="8216" name="Line 92"/>
          <p:cNvSpPr>
            <a:spLocks noChangeShapeType="1"/>
          </p:cNvSpPr>
          <p:nvPr/>
        </p:nvSpPr>
        <p:spPr bwMode="auto">
          <a:xfrm>
            <a:off x="6743700" y="5110163"/>
            <a:ext cx="685800" cy="0"/>
          </a:xfrm>
          <a:prstGeom prst="line">
            <a:avLst/>
          </a:prstGeom>
          <a:noFill/>
          <a:ln w="57150">
            <a:solidFill>
              <a:srgbClr val="FF3300"/>
            </a:solidFill>
            <a:round/>
            <a:headEnd/>
            <a:tailEnd type="triangle" w="med" len="me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b="1">
              <a:solidFill>
                <a:srgbClr val="000000"/>
              </a:solidFill>
              <a:latin typeface="Times New Roman" panose="02020603050405020304" pitchFamily="18" charset="0"/>
              <a:ea typeface="宋体" panose="02010600030101010101" pitchFamily="2" charset="-122"/>
            </a:endParaRPr>
          </a:p>
        </p:txBody>
      </p:sp>
      <p:sp>
        <p:nvSpPr>
          <p:cNvPr id="8217" name="Text Box 94"/>
          <p:cNvSpPr txBox="1">
            <a:spLocks noChangeArrowheads="1"/>
          </p:cNvSpPr>
          <p:nvPr/>
        </p:nvSpPr>
        <p:spPr bwMode="auto">
          <a:xfrm>
            <a:off x="7373938" y="4941888"/>
            <a:ext cx="2743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fontAlgn="base">
              <a:spcBef>
                <a:spcPct val="50000"/>
              </a:spcBef>
              <a:spcAft>
                <a:spcPct val="0"/>
              </a:spcAft>
              <a:buNone/>
            </a:pPr>
            <a:r>
              <a:rPr lang="zh-CN" altLang="en-US" sz="2400" b="1">
                <a:solidFill>
                  <a:srgbClr val="000000"/>
                </a:solidFill>
                <a:latin typeface="宋体" panose="02010600030101010101" pitchFamily="2" charset="-122"/>
              </a:rPr>
              <a:t> 地址总线</a:t>
            </a:r>
            <a:r>
              <a:rPr lang="zh-CN" altLang="en-US" sz="2400" b="1">
                <a:solidFill>
                  <a:srgbClr val="000000"/>
                </a:solidFill>
              </a:rPr>
              <a:t> </a:t>
            </a:r>
            <a:endParaRPr lang="en-US" altLang="zh-CN" sz="2400" b="1">
              <a:solidFill>
                <a:srgbClr val="000000"/>
              </a:solidFill>
            </a:endParaRPr>
          </a:p>
        </p:txBody>
      </p:sp>
      <p:sp>
        <p:nvSpPr>
          <p:cNvPr id="8218" name="Line 96"/>
          <p:cNvSpPr>
            <a:spLocks noChangeShapeType="1"/>
          </p:cNvSpPr>
          <p:nvPr/>
        </p:nvSpPr>
        <p:spPr bwMode="auto">
          <a:xfrm flipV="1">
            <a:off x="4500563" y="2708277"/>
            <a:ext cx="0" cy="614363"/>
          </a:xfrm>
          <a:prstGeom prst="line">
            <a:avLst/>
          </a:prstGeom>
          <a:noFill/>
          <a:ln w="57150">
            <a:solidFill>
              <a:srgbClr val="FF3300"/>
            </a:solidFill>
            <a:round/>
            <a:headEnd/>
            <a:tailEnd type="triangle" w="med" len="me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b="1">
              <a:solidFill>
                <a:srgbClr val="000000"/>
              </a:solidFill>
              <a:latin typeface="Times New Roman" panose="02020603050405020304" pitchFamily="18" charset="0"/>
              <a:ea typeface="宋体" panose="02010600030101010101" pitchFamily="2" charset="-122"/>
            </a:endParaRPr>
          </a:p>
        </p:txBody>
      </p:sp>
      <p:grpSp>
        <p:nvGrpSpPr>
          <p:cNvPr id="8219" name="Group 99"/>
          <p:cNvGrpSpPr>
            <a:grpSpLocks/>
          </p:cNvGrpSpPr>
          <p:nvPr/>
        </p:nvGrpSpPr>
        <p:grpSpPr bwMode="auto">
          <a:xfrm>
            <a:off x="5724527" y="1052515"/>
            <a:ext cx="3529013" cy="866775"/>
            <a:chOff x="0" y="0"/>
            <a:chExt cx="729" cy="546"/>
          </a:xfrm>
        </p:grpSpPr>
        <p:pic>
          <p:nvPicPr>
            <p:cNvPr id="8225" name="Picture 100" descr="3"/>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0" y="0"/>
              <a:ext cx="729" cy="5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226" name="Text Box 101"/>
            <p:cNvSpPr txBox="1">
              <a:spLocks noChangeArrowheads="1"/>
            </p:cNvSpPr>
            <p:nvPr/>
          </p:nvSpPr>
          <p:spPr bwMode="auto">
            <a:xfrm>
              <a:off x="91" y="91"/>
              <a:ext cx="635" cy="250"/>
            </a:xfrm>
            <a:prstGeom prst="rect">
              <a:avLst/>
            </a:prstGeom>
            <a:noFill/>
            <a:ln>
              <a:noFill/>
            </a:ln>
            <a:effectLst>
              <a:prstShdw prst="shdw17" dist="17961" dir="13500000">
                <a:srgbClr val="999999"/>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fontAlgn="base">
                <a:spcBef>
                  <a:spcPct val="50000"/>
                </a:spcBef>
                <a:spcAft>
                  <a:spcPct val="0"/>
                </a:spcAft>
                <a:buNone/>
              </a:pPr>
              <a:r>
                <a:rPr lang="zh-CN" altLang="en-US" sz="2000" b="1">
                  <a:solidFill>
                    <a:srgbClr val="000000"/>
                  </a:solidFill>
                </a:rPr>
                <a:t>先不用关注连线的含义</a:t>
              </a:r>
            </a:p>
          </p:txBody>
        </p:sp>
      </p:grpSp>
      <p:sp>
        <p:nvSpPr>
          <p:cNvPr id="88106" name="Text Box 106"/>
          <p:cNvSpPr txBox="1">
            <a:spLocks noChangeArrowheads="1"/>
          </p:cNvSpPr>
          <p:nvPr/>
        </p:nvSpPr>
        <p:spPr bwMode="auto">
          <a:xfrm>
            <a:off x="755650" y="2205038"/>
            <a:ext cx="647700" cy="641350"/>
          </a:xfrm>
          <a:prstGeom prst="rect">
            <a:avLst/>
          </a:prstGeom>
          <a:noFill/>
          <a:ln>
            <a:noFill/>
          </a:ln>
          <a:effectLst>
            <a:prstShdw prst="shdw17" dist="17961" dir="13500000">
              <a:srgbClr val="999999"/>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fontAlgn="base">
              <a:spcBef>
                <a:spcPct val="50000"/>
              </a:spcBef>
              <a:spcAft>
                <a:spcPct val="0"/>
              </a:spcAft>
              <a:buNone/>
            </a:pPr>
            <a:r>
              <a:rPr lang="zh-CN" altLang="en-US" sz="1800" b="1">
                <a:solidFill>
                  <a:srgbClr val="000000"/>
                </a:solidFill>
              </a:rPr>
              <a:t>接收信息</a:t>
            </a:r>
          </a:p>
        </p:txBody>
      </p:sp>
      <p:sp>
        <p:nvSpPr>
          <p:cNvPr id="88107" name="Text Box 107"/>
          <p:cNvSpPr txBox="1">
            <a:spLocks noChangeArrowheads="1"/>
          </p:cNvSpPr>
          <p:nvPr/>
        </p:nvSpPr>
        <p:spPr bwMode="auto">
          <a:xfrm>
            <a:off x="7667625" y="2133600"/>
            <a:ext cx="647700" cy="641350"/>
          </a:xfrm>
          <a:prstGeom prst="rect">
            <a:avLst/>
          </a:prstGeom>
          <a:noFill/>
          <a:ln>
            <a:noFill/>
          </a:ln>
          <a:effectLst>
            <a:prstShdw prst="shdw17" dist="17961" dir="13500000">
              <a:srgbClr val="999999"/>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fontAlgn="base">
              <a:spcBef>
                <a:spcPct val="50000"/>
              </a:spcBef>
              <a:spcAft>
                <a:spcPct val="0"/>
              </a:spcAft>
              <a:buNone/>
            </a:pPr>
            <a:r>
              <a:rPr lang="zh-CN" altLang="en-US" sz="1800" b="1">
                <a:solidFill>
                  <a:srgbClr val="000000"/>
                </a:solidFill>
              </a:rPr>
              <a:t>输出信息</a:t>
            </a:r>
          </a:p>
        </p:txBody>
      </p:sp>
      <p:sp>
        <p:nvSpPr>
          <p:cNvPr id="88108" name="Text Box 108"/>
          <p:cNvSpPr txBox="1">
            <a:spLocks noChangeArrowheads="1"/>
          </p:cNvSpPr>
          <p:nvPr/>
        </p:nvSpPr>
        <p:spPr bwMode="auto">
          <a:xfrm>
            <a:off x="3779840" y="1700213"/>
            <a:ext cx="1728787" cy="366712"/>
          </a:xfrm>
          <a:prstGeom prst="rect">
            <a:avLst/>
          </a:prstGeom>
          <a:noFill/>
          <a:ln>
            <a:noFill/>
          </a:ln>
          <a:effectLst>
            <a:prstShdw prst="shdw17" dist="17961" dir="13500000">
              <a:srgbClr val="999999"/>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fontAlgn="base">
              <a:spcBef>
                <a:spcPct val="50000"/>
              </a:spcBef>
              <a:spcAft>
                <a:spcPct val="0"/>
              </a:spcAft>
              <a:buNone/>
            </a:pPr>
            <a:r>
              <a:rPr lang="zh-CN" altLang="en-US" sz="1800" b="1">
                <a:solidFill>
                  <a:srgbClr val="000000"/>
                </a:solidFill>
              </a:rPr>
              <a:t>存储信息</a:t>
            </a:r>
          </a:p>
        </p:txBody>
      </p:sp>
      <p:sp>
        <p:nvSpPr>
          <p:cNvPr id="88109" name="Text Box 109"/>
          <p:cNvSpPr txBox="1">
            <a:spLocks noChangeArrowheads="1"/>
          </p:cNvSpPr>
          <p:nvPr/>
        </p:nvSpPr>
        <p:spPr bwMode="auto">
          <a:xfrm>
            <a:off x="2916240" y="4221163"/>
            <a:ext cx="1728787" cy="366712"/>
          </a:xfrm>
          <a:prstGeom prst="rect">
            <a:avLst/>
          </a:prstGeom>
          <a:noFill/>
          <a:ln>
            <a:noFill/>
          </a:ln>
          <a:effectLst>
            <a:prstShdw prst="shdw17" dist="17961" dir="13500000">
              <a:srgbClr val="999999"/>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fontAlgn="base">
              <a:spcBef>
                <a:spcPct val="50000"/>
              </a:spcBef>
              <a:spcAft>
                <a:spcPct val="0"/>
              </a:spcAft>
              <a:buNone/>
            </a:pPr>
            <a:r>
              <a:rPr lang="zh-CN" altLang="en-US" sz="1800" b="1">
                <a:solidFill>
                  <a:srgbClr val="FFFFFF"/>
                </a:solidFill>
              </a:rPr>
              <a:t>处理信息</a:t>
            </a:r>
          </a:p>
        </p:txBody>
      </p:sp>
      <p:sp>
        <p:nvSpPr>
          <p:cNvPr id="88110" name="Text Box 110"/>
          <p:cNvSpPr txBox="1">
            <a:spLocks noChangeArrowheads="1"/>
          </p:cNvSpPr>
          <p:nvPr/>
        </p:nvSpPr>
        <p:spPr bwMode="auto">
          <a:xfrm>
            <a:off x="2989265" y="4941888"/>
            <a:ext cx="1150937" cy="641350"/>
          </a:xfrm>
          <a:prstGeom prst="rect">
            <a:avLst/>
          </a:prstGeom>
          <a:noFill/>
          <a:ln>
            <a:noFill/>
          </a:ln>
          <a:effectLst>
            <a:prstShdw prst="shdw17" dist="17961" dir="13500000">
              <a:srgbClr val="999999"/>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fontAlgn="base">
              <a:spcBef>
                <a:spcPct val="50000"/>
              </a:spcBef>
              <a:spcAft>
                <a:spcPct val="0"/>
              </a:spcAft>
              <a:buNone/>
            </a:pPr>
            <a:r>
              <a:rPr lang="zh-CN" altLang="en-US" sz="1800" b="1">
                <a:solidFill>
                  <a:srgbClr val="FFFFFF"/>
                </a:solidFill>
              </a:rPr>
              <a:t>处理过程的控制</a:t>
            </a:r>
          </a:p>
        </p:txBody>
      </p:sp>
    </p:spTree>
    <p:extLst>
      <p:ext uri="{BB962C8B-B14F-4D97-AF65-F5344CB8AC3E}">
        <p14:creationId xmlns:p14="http://schemas.microsoft.com/office/powerpoint/2010/main" val="103237525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8106"/>
                                        </p:tgtEl>
                                        <p:attrNameLst>
                                          <p:attrName>style.visibility</p:attrName>
                                        </p:attrNameLst>
                                      </p:cBhvr>
                                      <p:to>
                                        <p:strVal val="visible"/>
                                      </p:to>
                                    </p:set>
                                    <p:anim calcmode="lin" valueType="num">
                                      <p:cBhvr additive="base">
                                        <p:cTn id="7" dur="500" fill="hold"/>
                                        <p:tgtEl>
                                          <p:spTgt spid="88106"/>
                                        </p:tgtEl>
                                        <p:attrNameLst>
                                          <p:attrName>ppt_x</p:attrName>
                                        </p:attrNameLst>
                                      </p:cBhvr>
                                      <p:tavLst>
                                        <p:tav tm="0">
                                          <p:val>
                                            <p:strVal val="0-#ppt_w/2"/>
                                          </p:val>
                                        </p:tav>
                                        <p:tav tm="100000">
                                          <p:val>
                                            <p:strVal val="#ppt_x"/>
                                          </p:val>
                                        </p:tav>
                                      </p:tavLst>
                                    </p:anim>
                                    <p:anim calcmode="lin" valueType="num">
                                      <p:cBhvr additive="base">
                                        <p:cTn id="8" dur="500" fill="hold"/>
                                        <p:tgtEl>
                                          <p:spTgt spid="88106"/>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1" fill="hold" grpId="0" nodeType="clickEffect">
                                  <p:stCondLst>
                                    <p:cond delay="0"/>
                                  </p:stCondLst>
                                  <p:childTnLst>
                                    <p:set>
                                      <p:cBhvr>
                                        <p:cTn id="12" dur="1" fill="hold">
                                          <p:stCondLst>
                                            <p:cond delay="0"/>
                                          </p:stCondLst>
                                        </p:cTn>
                                        <p:tgtEl>
                                          <p:spTgt spid="88108"/>
                                        </p:tgtEl>
                                        <p:attrNameLst>
                                          <p:attrName>style.visibility</p:attrName>
                                        </p:attrNameLst>
                                      </p:cBhvr>
                                      <p:to>
                                        <p:strVal val="visible"/>
                                      </p:to>
                                    </p:set>
                                    <p:anim calcmode="lin" valueType="num">
                                      <p:cBhvr additive="base">
                                        <p:cTn id="13" dur="500" fill="hold"/>
                                        <p:tgtEl>
                                          <p:spTgt spid="88108"/>
                                        </p:tgtEl>
                                        <p:attrNameLst>
                                          <p:attrName>ppt_x</p:attrName>
                                        </p:attrNameLst>
                                      </p:cBhvr>
                                      <p:tavLst>
                                        <p:tav tm="0">
                                          <p:val>
                                            <p:strVal val="#ppt_x"/>
                                          </p:val>
                                        </p:tav>
                                        <p:tav tm="100000">
                                          <p:val>
                                            <p:strVal val="#ppt_x"/>
                                          </p:val>
                                        </p:tav>
                                      </p:tavLst>
                                    </p:anim>
                                    <p:anim calcmode="lin" valueType="num">
                                      <p:cBhvr additive="base">
                                        <p:cTn id="14" dur="500" fill="hold"/>
                                        <p:tgtEl>
                                          <p:spTgt spid="88108"/>
                                        </p:tgtEl>
                                        <p:attrNameLst>
                                          <p:attrName>ppt_y</p:attrName>
                                        </p:attrNameLst>
                                      </p:cBhvr>
                                      <p:tavLst>
                                        <p:tav tm="0">
                                          <p:val>
                                            <p:strVal val="0-#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88109"/>
                                        </p:tgtEl>
                                        <p:attrNameLst>
                                          <p:attrName>style.visibility</p:attrName>
                                        </p:attrNameLst>
                                      </p:cBhvr>
                                      <p:to>
                                        <p:strVal val="visible"/>
                                      </p:to>
                                    </p:set>
                                    <p:anim calcmode="lin" valueType="num">
                                      <p:cBhvr additive="base">
                                        <p:cTn id="19" dur="500" fill="hold"/>
                                        <p:tgtEl>
                                          <p:spTgt spid="88109"/>
                                        </p:tgtEl>
                                        <p:attrNameLst>
                                          <p:attrName>ppt_x</p:attrName>
                                        </p:attrNameLst>
                                      </p:cBhvr>
                                      <p:tavLst>
                                        <p:tav tm="0">
                                          <p:val>
                                            <p:strVal val="0-#ppt_w/2"/>
                                          </p:val>
                                        </p:tav>
                                        <p:tav tm="100000">
                                          <p:val>
                                            <p:strVal val="#ppt_x"/>
                                          </p:val>
                                        </p:tav>
                                      </p:tavLst>
                                    </p:anim>
                                    <p:anim calcmode="lin" valueType="num">
                                      <p:cBhvr additive="base">
                                        <p:cTn id="20" dur="500" fill="hold"/>
                                        <p:tgtEl>
                                          <p:spTgt spid="88109"/>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88107"/>
                                        </p:tgtEl>
                                        <p:attrNameLst>
                                          <p:attrName>style.visibility</p:attrName>
                                        </p:attrNameLst>
                                      </p:cBhvr>
                                      <p:to>
                                        <p:strVal val="visible"/>
                                      </p:to>
                                    </p:set>
                                    <p:anim calcmode="lin" valueType="num">
                                      <p:cBhvr additive="base">
                                        <p:cTn id="25" dur="500" fill="hold"/>
                                        <p:tgtEl>
                                          <p:spTgt spid="88107"/>
                                        </p:tgtEl>
                                        <p:attrNameLst>
                                          <p:attrName>ppt_x</p:attrName>
                                        </p:attrNameLst>
                                      </p:cBhvr>
                                      <p:tavLst>
                                        <p:tav tm="0">
                                          <p:val>
                                            <p:strVal val="1+#ppt_w/2"/>
                                          </p:val>
                                        </p:tav>
                                        <p:tav tm="100000">
                                          <p:val>
                                            <p:strVal val="#ppt_x"/>
                                          </p:val>
                                        </p:tav>
                                      </p:tavLst>
                                    </p:anim>
                                    <p:anim calcmode="lin" valueType="num">
                                      <p:cBhvr additive="base">
                                        <p:cTn id="26" dur="500" fill="hold"/>
                                        <p:tgtEl>
                                          <p:spTgt spid="88107"/>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8110"/>
                                        </p:tgtEl>
                                        <p:attrNameLst>
                                          <p:attrName>style.visibility</p:attrName>
                                        </p:attrNameLst>
                                      </p:cBhvr>
                                      <p:to>
                                        <p:strVal val="visible"/>
                                      </p:to>
                                    </p:set>
                                    <p:anim calcmode="lin" valueType="num">
                                      <p:cBhvr additive="base">
                                        <p:cTn id="31" dur="500" fill="hold"/>
                                        <p:tgtEl>
                                          <p:spTgt spid="88110"/>
                                        </p:tgtEl>
                                        <p:attrNameLst>
                                          <p:attrName>ppt_x</p:attrName>
                                        </p:attrNameLst>
                                      </p:cBhvr>
                                      <p:tavLst>
                                        <p:tav tm="0">
                                          <p:val>
                                            <p:strVal val="#ppt_x"/>
                                          </p:val>
                                        </p:tav>
                                        <p:tav tm="100000">
                                          <p:val>
                                            <p:strVal val="#ppt_x"/>
                                          </p:val>
                                        </p:tav>
                                      </p:tavLst>
                                    </p:anim>
                                    <p:anim calcmode="lin" valueType="num">
                                      <p:cBhvr additive="base">
                                        <p:cTn id="32" dur="500" fill="hold"/>
                                        <p:tgtEl>
                                          <p:spTgt spid="881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106" grpId="0" autoUpdateAnimBg="0"/>
      <p:bldP spid="88107" grpId="0" autoUpdateAnimBg="0"/>
      <p:bldP spid="88108" grpId="0" autoUpdateAnimBg="0"/>
      <p:bldP spid="88109" grpId="0" autoUpdateAnimBg="0"/>
      <p:bldP spid="88110" grpId="0"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灯片编号占位符 5"/>
          <p:cNvSpPr txBox="1">
            <a:spLocks noGrp="1" noChangeArrowheads="1"/>
          </p:cNvSpPr>
          <p:nvPr/>
        </p:nvSpPr>
        <p:spPr bwMode="auto">
          <a:xfrm>
            <a:off x="6934200" y="6324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algn="r" fontAlgn="base">
              <a:spcBef>
                <a:spcPct val="50000"/>
              </a:spcBef>
              <a:spcAft>
                <a:spcPct val="0"/>
              </a:spcAft>
              <a:buNone/>
            </a:pPr>
            <a:fld id="{7123855C-3EE9-4E01-89CA-521B382CCF84}" type="slidenum">
              <a:rPr lang="zh-CN" altLang="en-US" sz="1400" b="1">
                <a:solidFill>
                  <a:srgbClr val="000000"/>
                </a:solidFill>
              </a:rPr>
              <a:pPr algn="r" fontAlgn="base">
                <a:spcBef>
                  <a:spcPct val="50000"/>
                </a:spcBef>
                <a:spcAft>
                  <a:spcPct val="0"/>
                </a:spcAft>
                <a:buNone/>
              </a:pPr>
              <a:t>40</a:t>
            </a:fld>
            <a:endParaRPr lang="en-US" altLang="zh-CN" sz="1400" b="1">
              <a:solidFill>
                <a:srgbClr val="000000"/>
              </a:solidFill>
            </a:endParaRPr>
          </a:p>
        </p:txBody>
      </p:sp>
      <p:sp>
        <p:nvSpPr>
          <p:cNvPr id="132099" name="Line 4"/>
          <p:cNvSpPr>
            <a:spLocks noChangeShapeType="1"/>
          </p:cNvSpPr>
          <p:nvPr/>
        </p:nvSpPr>
        <p:spPr bwMode="auto">
          <a:xfrm>
            <a:off x="493713" y="5108575"/>
            <a:ext cx="685800" cy="0"/>
          </a:xfrm>
          <a:prstGeom prst="line">
            <a:avLst/>
          </a:prstGeom>
          <a:noFill/>
          <a:ln w="57150">
            <a:solidFill>
              <a:srgbClr val="6600FF"/>
            </a:solidFill>
            <a:round/>
            <a:headEnd/>
            <a:tailEnd type="triangle" w="med" len="me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b="1">
              <a:solidFill>
                <a:srgbClr val="000000"/>
              </a:solidFill>
              <a:latin typeface="Times New Roman" panose="02020603050405020304" pitchFamily="18" charset="0"/>
              <a:ea typeface="宋体" panose="02010600030101010101" pitchFamily="2" charset="-122"/>
            </a:endParaRPr>
          </a:p>
        </p:txBody>
      </p:sp>
      <p:sp>
        <p:nvSpPr>
          <p:cNvPr id="132100" name="Line 5"/>
          <p:cNvSpPr>
            <a:spLocks noChangeShapeType="1"/>
          </p:cNvSpPr>
          <p:nvPr/>
        </p:nvSpPr>
        <p:spPr bwMode="auto">
          <a:xfrm flipV="1">
            <a:off x="493713" y="5489575"/>
            <a:ext cx="685800" cy="0"/>
          </a:xfrm>
          <a:prstGeom prst="line">
            <a:avLst/>
          </a:prstGeom>
          <a:noFill/>
          <a:ln w="38100">
            <a:solidFill>
              <a:srgbClr val="402000"/>
            </a:solidFill>
            <a:prstDash val="dash"/>
            <a:round/>
            <a:headEnd/>
            <a:tailEnd type="triangle" w="med" len="me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b="1">
              <a:solidFill>
                <a:srgbClr val="000000"/>
              </a:solidFill>
              <a:latin typeface="Times New Roman" panose="02020603050405020304" pitchFamily="18" charset="0"/>
              <a:ea typeface="宋体" panose="02010600030101010101" pitchFamily="2" charset="-122"/>
            </a:endParaRPr>
          </a:p>
        </p:txBody>
      </p:sp>
      <p:sp>
        <p:nvSpPr>
          <p:cNvPr id="132101" name="Text Box 6"/>
          <p:cNvSpPr txBox="1">
            <a:spLocks noChangeArrowheads="1"/>
          </p:cNvSpPr>
          <p:nvPr/>
        </p:nvSpPr>
        <p:spPr bwMode="auto">
          <a:xfrm>
            <a:off x="1331913" y="4940302"/>
            <a:ext cx="2743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fontAlgn="base">
              <a:spcBef>
                <a:spcPct val="50000"/>
              </a:spcBef>
              <a:spcAft>
                <a:spcPct val="0"/>
              </a:spcAft>
              <a:buNone/>
            </a:pPr>
            <a:r>
              <a:rPr lang="zh-CN" altLang="en-US" sz="2000" b="1">
                <a:solidFill>
                  <a:srgbClr val="000000"/>
                </a:solidFill>
                <a:latin typeface="宋体" panose="02010600030101010101" pitchFamily="2" charset="-122"/>
              </a:rPr>
              <a:t>数据总线</a:t>
            </a:r>
            <a:r>
              <a:rPr lang="zh-CN" altLang="en-US" sz="2000" b="1">
                <a:solidFill>
                  <a:srgbClr val="000000"/>
                </a:solidFill>
              </a:rPr>
              <a:t> </a:t>
            </a:r>
            <a:endParaRPr lang="en-US" altLang="zh-CN" sz="2000" b="1">
              <a:solidFill>
                <a:srgbClr val="000000"/>
              </a:solidFill>
            </a:endParaRPr>
          </a:p>
        </p:txBody>
      </p:sp>
      <p:sp>
        <p:nvSpPr>
          <p:cNvPr id="132102" name="Text Box 7"/>
          <p:cNvSpPr txBox="1">
            <a:spLocks noChangeArrowheads="1"/>
          </p:cNvSpPr>
          <p:nvPr/>
        </p:nvSpPr>
        <p:spPr bwMode="auto">
          <a:xfrm>
            <a:off x="1331913" y="5321302"/>
            <a:ext cx="2743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fontAlgn="base">
              <a:spcBef>
                <a:spcPct val="50000"/>
              </a:spcBef>
              <a:spcAft>
                <a:spcPct val="0"/>
              </a:spcAft>
              <a:buNone/>
            </a:pPr>
            <a:r>
              <a:rPr lang="zh-CN" altLang="en-US" sz="2000" b="1">
                <a:solidFill>
                  <a:srgbClr val="000000"/>
                </a:solidFill>
                <a:latin typeface="宋体" panose="02010600030101010101" pitchFamily="2" charset="-122"/>
              </a:rPr>
              <a:t>控制路线</a:t>
            </a:r>
            <a:r>
              <a:rPr lang="zh-CN" altLang="en-US" sz="2000" b="1">
                <a:solidFill>
                  <a:srgbClr val="000000"/>
                </a:solidFill>
              </a:rPr>
              <a:t> </a:t>
            </a:r>
            <a:endParaRPr lang="en-US" altLang="zh-CN" sz="2000" b="1">
              <a:solidFill>
                <a:srgbClr val="000000"/>
              </a:solidFill>
            </a:endParaRPr>
          </a:p>
        </p:txBody>
      </p:sp>
      <p:sp>
        <p:nvSpPr>
          <p:cNvPr id="132103" name="Line 8"/>
          <p:cNvSpPr>
            <a:spLocks noChangeShapeType="1"/>
          </p:cNvSpPr>
          <p:nvPr/>
        </p:nvSpPr>
        <p:spPr bwMode="auto">
          <a:xfrm>
            <a:off x="599408" y="5843586"/>
            <a:ext cx="685800" cy="0"/>
          </a:xfrm>
          <a:prstGeom prst="line">
            <a:avLst/>
          </a:prstGeom>
          <a:noFill/>
          <a:ln w="57150">
            <a:solidFill>
              <a:srgbClr val="FF3300"/>
            </a:solidFill>
            <a:round/>
            <a:headEnd/>
            <a:tailEnd type="triangle" w="med" len="me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b="1">
              <a:solidFill>
                <a:srgbClr val="000000"/>
              </a:solidFill>
              <a:latin typeface="Times New Roman" panose="02020603050405020304" pitchFamily="18" charset="0"/>
              <a:ea typeface="宋体" panose="02010600030101010101" pitchFamily="2" charset="-122"/>
            </a:endParaRPr>
          </a:p>
        </p:txBody>
      </p:sp>
      <p:sp>
        <p:nvSpPr>
          <p:cNvPr id="132104" name="Text Box 9"/>
          <p:cNvSpPr txBox="1">
            <a:spLocks noChangeArrowheads="1"/>
          </p:cNvSpPr>
          <p:nvPr/>
        </p:nvSpPr>
        <p:spPr bwMode="auto">
          <a:xfrm>
            <a:off x="1179513" y="5702301"/>
            <a:ext cx="2743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fontAlgn="base">
              <a:spcBef>
                <a:spcPct val="50000"/>
              </a:spcBef>
              <a:spcAft>
                <a:spcPct val="0"/>
              </a:spcAft>
              <a:buNone/>
            </a:pPr>
            <a:r>
              <a:rPr lang="zh-CN" altLang="en-US" sz="2000" b="1">
                <a:solidFill>
                  <a:srgbClr val="000000"/>
                </a:solidFill>
                <a:latin typeface="宋体" panose="02010600030101010101" pitchFamily="2" charset="-122"/>
              </a:rPr>
              <a:t> 地址总线</a:t>
            </a:r>
            <a:r>
              <a:rPr lang="zh-CN" altLang="en-US" sz="2000" b="1">
                <a:solidFill>
                  <a:srgbClr val="000000"/>
                </a:solidFill>
              </a:rPr>
              <a:t> </a:t>
            </a:r>
            <a:endParaRPr lang="en-US" altLang="zh-CN" sz="2000" b="1">
              <a:solidFill>
                <a:srgbClr val="000000"/>
              </a:solidFill>
            </a:endParaRPr>
          </a:p>
        </p:txBody>
      </p:sp>
      <p:sp>
        <p:nvSpPr>
          <p:cNvPr id="132105" name="Rectangle 10"/>
          <p:cNvSpPr>
            <a:spLocks noChangeArrowheads="1"/>
          </p:cNvSpPr>
          <p:nvPr/>
        </p:nvSpPr>
        <p:spPr bwMode="auto">
          <a:xfrm>
            <a:off x="2779713" y="3152775"/>
            <a:ext cx="3352800" cy="2362200"/>
          </a:xfrm>
          <a:prstGeom prst="rect">
            <a:avLst/>
          </a:prstGeom>
          <a:gradFill rotWithShape="0">
            <a:gsLst>
              <a:gs pos="0">
                <a:srgbClr val="C27C00"/>
              </a:gs>
              <a:gs pos="50000">
                <a:srgbClr val="412900"/>
              </a:gs>
              <a:gs pos="100000">
                <a:srgbClr val="C27C00"/>
              </a:gs>
            </a:gsLst>
            <a:lin ang="18900000" scaled="1"/>
          </a:gradFill>
          <a:ln w="28575">
            <a:solidFill>
              <a:srgbClr val="FFB735"/>
            </a:solidFill>
            <a:miter lim="800000"/>
            <a:headEnd/>
            <a:tailEnd/>
          </a:ln>
        </p:spPr>
        <p:txBody>
          <a:bodyPr wrap="none" anchor="ct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buNone/>
            </a:pPr>
            <a:endParaRPr lang="zh-CN" altLang="zh-CN" sz="1800" b="1">
              <a:solidFill>
                <a:srgbClr val="000000"/>
              </a:solidFill>
            </a:endParaRPr>
          </a:p>
        </p:txBody>
      </p:sp>
      <p:grpSp>
        <p:nvGrpSpPr>
          <p:cNvPr id="132106" name="Group 11"/>
          <p:cNvGrpSpPr>
            <a:grpSpLocks/>
          </p:cNvGrpSpPr>
          <p:nvPr/>
        </p:nvGrpSpPr>
        <p:grpSpPr bwMode="auto">
          <a:xfrm>
            <a:off x="2779713" y="3152777"/>
            <a:ext cx="3048000" cy="461963"/>
            <a:chOff x="0" y="0"/>
            <a:chExt cx="912" cy="340"/>
          </a:xfrm>
        </p:grpSpPr>
        <p:sp>
          <p:nvSpPr>
            <p:cNvPr id="53296" name="Rectangle 12"/>
            <p:cNvSpPr>
              <a:spLocks noChangeArrowheads="1"/>
            </p:cNvSpPr>
            <p:nvPr/>
          </p:nvSpPr>
          <p:spPr bwMode="auto">
            <a:xfrm>
              <a:off x="0" y="0"/>
              <a:ext cx="912"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buNone/>
              </a:pPr>
              <a:endParaRPr lang="zh-CN" altLang="zh-CN" sz="1800" b="1">
                <a:solidFill>
                  <a:srgbClr val="000000"/>
                </a:solidFill>
              </a:endParaRPr>
            </a:p>
          </p:txBody>
        </p:sp>
        <p:sp>
          <p:nvSpPr>
            <p:cNvPr id="53297" name="Text Box 13"/>
            <p:cNvSpPr txBox="1">
              <a:spLocks noChangeArrowheads="1"/>
            </p:cNvSpPr>
            <p:nvPr/>
          </p:nvSpPr>
          <p:spPr bwMode="auto">
            <a:xfrm>
              <a:off x="48" y="48"/>
              <a:ext cx="768" cy="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algn="ctr" eaLnBrk="0" fontAlgn="base" hangingPunct="0">
                <a:spcBef>
                  <a:spcPct val="50000"/>
                </a:spcBef>
                <a:spcAft>
                  <a:spcPct val="0"/>
                </a:spcAft>
                <a:buNone/>
              </a:pPr>
              <a:r>
                <a:rPr lang="zh-CN" altLang="en-US" sz="2000" b="1">
                  <a:solidFill>
                    <a:srgbClr val="FF3300"/>
                  </a:solidFill>
                </a:rPr>
                <a:t>中央处理器（</a:t>
              </a:r>
              <a:r>
                <a:rPr lang="en-US" altLang="zh-CN" sz="2000" b="1">
                  <a:solidFill>
                    <a:srgbClr val="FF3300"/>
                  </a:solidFill>
                </a:rPr>
                <a:t>CPU）</a:t>
              </a:r>
            </a:p>
          </p:txBody>
        </p:sp>
      </p:grpSp>
      <p:grpSp>
        <p:nvGrpSpPr>
          <p:cNvPr id="132109" name="Group 14"/>
          <p:cNvGrpSpPr>
            <a:grpSpLocks/>
          </p:cNvGrpSpPr>
          <p:nvPr/>
        </p:nvGrpSpPr>
        <p:grpSpPr bwMode="auto">
          <a:xfrm>
            <a:off x="3998913" y="4676775"/>
            <a:ext cx="1676400" cy="609600"/>
            <a:chOff x="0" y="0"/>
            <a:chExt cx="912" cy="336"/>
          </a:xfrm>
        </p:grpSpPr>
        <p:sp>
          <p:nvSpPr>
            <p:cNvPr id="53294" name="Rectangle 15"/>
            <p:cNvSpPr>
              <a:spLocks noChangeArrowheads="1"/>
            </p:cNvSpPr>
            <p:nvPr/>
          </p:nvSpPr>
          <p:spPr bwMode="auto">
            <a:xfrm>
              <a:off x="0" y="0"/>
              <a:ext cx="912" cy="336"/>
            </a:xfrm>
            <a:prstGeom prst="rect">
              <a:avLst/>
            </a:prstGeom>
            <a:gradFill rotWithShape="0">
              <a:gsLst>
                <a:gs pos="0">
                  <a:srgbClr val="C27C00"/>
                </a:gs>
                <a:gs pos="50000">
                  <a:srgbClr val="412900"/>
                </a:gs>
                <a:gs pos="100000">
                  <a:srgbClr val="C27C00"/>
                </a:gs>
              </a:gsLst>
              <a:lin ang="18900000" scaled="1"/>
            </a:gradFill>
            <a:ln w="28575">
              <a:solidFill>
                <a:srgbClr val="FFB735"/>
              </a:solidFill>
              <a:miter lim="800000"/>
              <a:headEnd/>
              <a:tailEnd/>
            </a:ln>
          </p:spPr>
          <p:txBody>
            <a:bodyPr wrap="none" anchor="ct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buNone/>
              </a:pPr>
              <a:endParaRPr lang="zh-CN" altLang="zh-CN" sz="1800" b="1">
                <a:solidFill>
                  <a:srgbClr val="000000"/>
                </a:solidFill>
              </a:endParaRPr>
            </a:p>
          </p:txBody>
        </p:sp>
        <p:sp>
          <p:nvSpPr>
            <p:cNvPr id="53295" name="Text Box 16"/>
            <p:cNvSpPr txBox="1">
              <a:spLocks noChangeArrowheads="1"/>
            </p:cNvSpPr>
            <p:nvPr/>
          </p:nvSpPr>
          <p:spPr bwMode="auto">
            <a:xfrm>
              <a:off x="48" y="48"/>
              <a:ext cx="768" cy="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algn="ctr" eaLnBrk="0" fontAlgn="base" hangingPunct="0">
                <a:spcBef>
                  <a:spcPct val="50000"/>
                </a:spcBef>
                <a:spcAft>
                  <a:spcPct val="0"/>
                </a:spcAft>
                <a:buNone/>
              </a:pPr>
              <a:r>
                <a:rPr lang="zh-CN" altLang="en-US" sz="2200" b="1">
                  <a:solidFill>
                    <a:srgbClr val="FFFFFF"/>
                  </a:solidFill>
                </a:rPr>
                <a:t>控制部件</a:t>
              </a:r>
            </a:p>
          </p:txBody>
        </p:sp>
      </p:grpSp>
      <p:sp>
        <p:nvSpPr>
          <p:cNvPr id="53260" name="Line 18"/>
          <p:cNvSpPr>
            <a:spLocks noChangeShapeType="1"/>
          </p:cNvSpPr>
          <p:nvPr/>
        </p:nvSpPr>
        <p:spPr bwMode="auto">
          <a:xfrm flipH="1" flipV="1">
            <a:off x="4140200" y="2492377"/>
            <a:ext cx="71438" cy="1152525"/>
          </a:xfrm>
          <a:prstGeom prst="line">
            <a:avLst/>
          </a:prstGeom>
          <a:noFill/>
          <a:ln w="57150">
            <a:solidFill>
              <a:srgbClr val="6600FF"/>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b="1">
              <a:solidFill>
                <a:srgbClr val="000000"/>
              </a:solidFill>
              <a:latin typeface="Times New Roman" panose="02020603050405020304" pitchFamily="18" charset="0"/>
              <a:ea typeface="宋体" panose="02010600030101010101" pitchFamily="2" charset="-122"/>
            </a:endParaRPr>
          </a:p>
        </p:txBody>
      </p:sp>
      <p:sp>
        <p:nvSpPr>
          <p:cNvPr id="53261" name="Line 21"/>
          <p:cNvSpPr>
            <a:spLocks noChangeShapeType="1"/>
          </p:cNvSpPr>
          <p:nvPr/>
        </p:nvSpPr>
        <p:spPr bwMode="auto">
          <a:xfrm flipH="1" flipV="1">
            <a:off x="5219700" y="2420940"/>
            <a:ext cx="647700" cy="936625"/>
          </a:xfrm>
          <a:prstGeom prst="line">
            <a:avLst/>
          </a:prstGeom>
          <a:noFill/>
          <a:ln w="38100">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b="1">
              <a:solidFill>
                <a:srgbClr val="000000"/>
              </a:solidFill>
              <a:latin typeface="Times New Roman" panose="02020603050405020304" pitchFamily="18" charset="0"/>
              <a:ea typeface="宋体" panose="02010600030101010101" pitchFamily="2" charset="-122"/>
            </a:endParaRPr>
          </a:p>
        </p:txBody>
      </p:sp>
      <p:sp>
        <p:nvSpPr>
          <p:cNvPr id="53262" name="Text Box 22"/>
          <p:cNvSpPr txBox="1">
            <a:spLocks noChangeArrowheads="1"/>
          </p:cNvSpPr>
          <p:nvPr/>
        </p:nvSpPr>
        <p:spPr bwMode="auto">
          <a:xfrm>
            <a:off x="5724525" y="2708277"/>
            <a:ext cx="1479550" cy="396875"/>
          </a:xfrm>
          <a:prstGeom prst="rect">
            <a:avLst/>
          </a:prstGeom>
          <a:noFill/>
          <a:ln>
            <a:noFill/>
          </a:ln>
          <a:effectLst>
            <a:prstShdw prst="shdw17" dist="17961" dir="13500000">
              <a:srgbClr val="999999"/>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fontAlgn="base">
              <a:spcBef>
                <a:spcPct val="50000"/>
              </a:spcBef>
              <a:spcAft>
                <a:spcPct val="0"/>
              </a:spcAft>
              <a:buNone/>
            </a:pPr>
            <a:r>
              <a:rPr lang="zh-CN" altLang="en-US" sz="2000" b="1">
                <a:solidFill>
                  <a:srgbClr val="000000"/>
                </a:solidFill>
              </a:rPr>
              <a:t>读</a:t>
            </a:r>
            <a:r>
              <a:rPr lang="en-US" altLang="zh-CN" sz="2000" b="1">
                <a:solidFill>
                  <a:srgbClr val="000000"/>
                </a:solidFill>
              </a:rPr>
              <a:t>/</a:t>
            </a:r>
            <a:r>
              <a:rPr lang="zh-CN" altLang="en-US" sz="2000" b="1">
                <a:solidFill>
                  <a:srgbClr val="000000"/>
                </a:solidFill>
              </a:rPr>
              <a:t>写信号</a:t>
            </a:r>
            <a:endParaRPr lang="en-US" altLang="zh-CN" sz="2000" b="1">
              <a:solidFill>
                <a:srgbClr val="000000"/>
              </a:solidFill>
            </a:endParaRPr>
          </a:p>
        </p:txBody>
      </p:sp>
      <p:sp>
        <p:nvSpPr>
          <p:cNvPr id="53263" name="Text Box 25"/>
          <p:cNvSpPr txBox="1">
            <a:spLocks noChangeArrowheads="1"/>
          </p:cNvSpPr>
          <p:nvPr/>
        </p:nvSpPr>
        <p:spPr bwMode="auto">
          <a:xfrm>
            <a:off x="4932363" y="2781300"/>
            <a:ext cx="792162" cy="336550"/>
          </a:xfrm>
          <a:prstGeom prst="rect">
            <a:avLst/>
          </a:prstGeom>
          <a:noFill/>
          <a:ln>
            <a:noFill/>
          </a:ln>
          <a:effectLst>
            <a:prstShdw prst="shdw17" dist="17961" dir="13500000">
              <a:srgbClr val="999999"/>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fontAlgn="base">
              <a:spcBef>
                <a:spcPct val="50000"/>
              </a:spcBef>
              <a:spcAft>
                <a:spcPct val="0"/>
              </a:spcAft>
              <a:buNone/>
            </a:pPr>
            <a:r>
              <a:rPr lang="zh-CN" altLang="en-US" sz="1600" b="1">
                <a:solidFill>
                  <a:srgbClr val="FF3300"/>
                </a:solidFill>
              </a:rPr>
              <a:t>地址</a:t>
            </a:r>
          </a:p>
        </p:txBody>
      </p:sp>
      <p:grpSp>
        <p:nvGrpSpPr>
          <p:cNvPr id="132116" name="Group 26"/>
          <p:cNvGrpSpPr>
            <a:grpSpLocks/>
          </p:cNvGrpSpPr>
          <p:nvPr/>
        </p:nvGrpSpPr>
        <p:grpSpPr bwMode="auto">
          <a:xfrm>
            <a:off x="971550" y="1844675"/>
            <a:ext cx="1676400" cy="609600"/>
            <a:chOff x="0" y="0"/>
            <a:chExt cx="912" cy="336"/>
          </a:xfrm>
        </p:grpSpPr>
        <p:sp>
          <p:nvSpPr>
            <p:cNvPr id="53292" name="Rectangle 27"/>
            <p:cNvSpPr>
              <a:spLocks noChangeArrowheads="1"/>
            </p:cNvSpPr>
            <p:nvPr/>
          </p:nvSpPr>
          <p:spPr bwMode="auto">
            <a:xfrm>
              <a:off x="0" y="0"/>
              <a:ext cx="912" cy="336"/>
            </a:xfrm>
            <a:prstGeom prst="rect">
              <a:avLst/>
            </a:prstGeom>
            <a:gradFill rotWithShape="0">
              <a:gsLst>
                <a:gs pos="0">
                  <a:srgbClr val="C27C00"/>
                </a:gs>
                <a:gs pos="50000">
                  <a:srgbClr val="412900"/>
                </a:gs>
                <a:gs pos="100000">
                  <a:srgbClr val="C27C00"/>
                </a:gs>
              </a:gsLst>
              <a:lin ang="18900000" scaled="1"/>
            </a:gradFill>
            <a:ln w="28575">
              <a:solidFill>
                <a:srgbClr val="FFB735"/>
              </a:solidFill>
              <a:miter lim="800000"/>
              <a:headEnd/>
              <a:tailEnd/>
            </a:ln>
          </p:spPr>
          <p:txBody>
            <a:bodyPr wrap="none" anchor="ct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buNone/>
              </a:pPr>
              <a:endParaRPr lang="zh-CN" altLang="zh-CN" sz="1800" b="1">
                <a:solidFill>
                  <a:srgbClr val="000000"/>
                </a:solidFill>
              </a:endParaRPr>
            </a:p>
          </p:txBody>
        </p:sp>
        <p:sp>
          <p:nvSpPr>
            <p:cNvPr id="53293" name="Text Box 28"/>
            <p:cNvSpPr txBox="1">
              <a:spLocks noChangeArrowheads="1"/>
            </p:cNvSpPr>
            <p:nvPr/>
          </p:nvSpPr>
          <p:spPr bwMode="auto">
            <a:xfrm>
              <a:off x="48" y="48"/>
              <a:ext cx="768" cy="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algn="ctr" eaLnBrk="0" fontAlgn="base" hangingPunct="0">
                <a:spcBef>
                  <a:spcPct val="50000"/>
                </a:spcBef>
                <a:spcAft>
                  <a:spcPct val="0"/>
                </a:spcAft>
                <a:buNone/>
              </a:pPr>
              <a:r>
                <a:rPr lang="zh-CN" altLang="en-US" sz="2200" b="1">
                  <a:solidFill>
                    <a:srgbClr val="FFFFFF"/>
                  </a:solidFill>
                </a:rPr>
                <a:t>输入设备</a:t>
              </a:r>
            </a:p>
          </p:txBody>
        </p:sp>
      </p:grpSp>
      <p:grpSp>
        <p:nvGrpSpPr>
          <p:cNvPr id="132119" name="Group 29"/>
          <p:cNvGrpSpPr>
            <a:grpSpLocks/>
          </p:cNvGrpSpPr>
          <p:nvPr/>
        </p:nvGrpSpPr>
        <p:grpSpPr bwMode="auto">
          <a:xfrm>
            <a:off x="3617913" y="1844675"/>
            <a:ext cx="1676400" cy="609600"/>
            <a:chOff x="0" y="0"/>
            <a:chExt cx="912" cy="336"/>
          </a:xfrm>
        </p:grpSpPr>
        <p:sp>
          <p:nvSpPr>
            <p:cNvPr id="53290" name="Rectangle 30"/>
            <p:cNvSpPr>
              <a:spLocks noChangeArrowheads="1"/>
            </p:cNvSpPr>
            <p:nvPr/>
          </p:nvSpPr>
          <p:spPr bwMode="auto">
            <a:xfrm>
              <a:off x="0" y="0"/>
              <a:ext cx="912" cy="336"/>
            </a:xfrm>
            <a:prstGeom prst="rect">
              <a:avLst/>
            </a:prstGeom>
            <a:gradFill rotWithShape="0">
              <a:gsLst>
                <a:gs pos="0">
                  <a:srgbClr val="C27C00"/>
                </a:gs>
                <a:gs pos="50000">
                  <a:srgbClr val="412900"/>
                </a:gs>
                <a:gs pos="100000">
                  <a:srgbClr val="C27C00"/>
                </a:gs>
              </a:gsLst>
              <a:lin ang="18900000" scaled="1"/>
            </a:gradFill>
            <a:ln w="28575">
              <a:solidFill>
                <a:srgbClr val="FFB735"/>
              </a:solidFill>
              <a:miter lim="800000"/>
              <a:headEnd/>
              <a:tailEnd/>
            </a:ln>
          </p:spPr>
          <p:txBody>
            <a:bodyPr wrap="none" anchor="ct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buNone/>
              </a:pPr>
              <a:endParaRPr lang="zh-CN" altLang="zh-CN" sz="1800" b="1">
                <a:solidFill>
                  <a:srgbClr val="000000"/>
                </a:solidFill>
              </a:endParaRPr>
            </a:p>
          </p:txBody>
        </p:sp>
        <p:sp>
          <p:nvSpPr>
            <p:cNvPr id="53291" name="Text Box 31"/>
            <p:cNvSpPr txBox="1">
              <a:spLocks noChangeArrowheads="1"/>
            </p:cNvSpPr>
            <p:nvPr/>
          </p:nvSpPr>
          <p:spPr bwMode="auto">
            <a:xfrm>
              <a:off x="48" y="48"/>
              <a:ext cx="768" cy="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algn="ctr" eaLnBrk="0" fontAlgn="base" hangingPunct="0">
                <a:spcBef>
                  <a:spcPct val="50000"/>
                </a:spcBef>
                <a:spcAft>
                  <a:spcPct val="0"/>
                </a:spcAft>
                <a:buNone/>
              </a:pPr>
              <a:r>
                <a:rPr lang="zh-CN" altLang="en-US" sz="2200" b="1">
                  <a:solidFill>
                    <a:srgbClr val="FFFFFF"/>
                  </a:solidFill>
                </a:rPr>
                <a:t>存储器</a:t>
              </a:r>
            </a:p>
          </p:txBody>
        </p:sp>
      </p:grpSp>
      <p:sp>
        <p:nvSpPr>
          <p:cNvPr id="132122" name="Text Box 32"/>
          <p:cNvSpPr txBox="1">
            <a:spLocks noChangeArrowheads="1"/>
          </p:cNvSpPr>
          <p:nvPr/>
        </p:nvSpPr>
        <p:spPr bwMode="auto">
          <a:xfrm>
            <a:off x="2524127" y="1628777"/>
            <a:ext cx="1471613" cy="396875"/>
          </a:xfrm>
          <a:prstGeom prst="rect">
            <a:avLst/>
          </a:prstGeom>
          <a:noFill/>
          <a:ln>
            <a:noFill/>
          </a:ln>
          <a:effectLst>
            <a:prstShdw prst="shdw17" dist="17961" dir="13500000">
              <a:srgbClr val="999999"/>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fontAlgn="base">
              <a:spcBef>
                <a:spcPct val="50000"/>
              </a:spcBef>
              <a:spcAft>
                <a:spcPct val="0"/>
              </a:spcAft>
              <a:buNone/>
            </a:pPr>
            <a:r>
              <a:rPr lang="zh-CN" altLang="en-US" sz="2000" b="1">
                <a:solidFill>
                  <a:srgbClr val="6600FF"/>
                </a:solidFill>
              </a:rPr>
              <a:t>输入数据</a:t>
            </a:r>
          </a:p>
        </p:txBody>
      </p:sp>
      <p:sp>
        <p:nvSpPr>
          <p:cNvPr id="132123" name="Line 33"/>
          <p:cNvSpPr>
            <a:spLocks noChangeShapeType="1"/>
          </p:cNvSpPr>
          <p:nvPr/>
        </p:nvSpPr>
        <p:spPr bwMode="auto">
          <a:xfrm flipH="1">
            <a:off x="1801815" y="4375150"/>
            <a:ext cx="1017587" cy="0"/>
          </a:xfrm>
          <a:prstGeom prst="line">
            <a:avLst/>
          </a:prstGeom>
          <a:noFill/>
          <a:ln w="3810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b="1">
              <a:solidFill>
                <a:srgbClr val="000000"/>
              </a:solidFill>
              <a:latin typeface="Times New Roman" panose="02020603050405020304" pitchFamily="18" charset="0"/>
              <a:ea typeface="宋体" panose="02010600030101010101" pitchFamily="2" charset="-122"/>
            </a:endParaRPr>
          </a:p>
        </p:txBody>
      </p:sp>
      <p:sp>
        <p:nvSpPr>
          <p:cNvPr id="132124" name="Line 34"/>
          <p:cNvSpPr>
            <a:spLocks noChangeShapeType="1"/>
          </p:cNvSpPr>
          <p:nvPr/>
        </p:nvSpPr>
        <p:spPr bwMode="auto">
          <a:xfrm flipV="1">
            <a:off x="1801813" y="2446338"/>
            <a:ext cx="0" cy="1928812"/>
          </a:xfrm>
          <a:prstGeom prst="line">
            <a:avLst/>
          </a:prstGeom>
          <a:noFill/>
          <a:ln w="38100">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b="1">
              <a:solidFill>
                <a:srgbClr val="000000"/>
              </a:solidFill>
              <a:latin typeface="Times New Roman" panose="02020603050405020304" pitchFamily="18" charset="0"/>
              <a:ea typeface="宋体" panose="02010600030101010101" pitchFamily="2" charset="-122"/>
            </a:endParaRPr>
          </a:p>
        </p:txBody>
      </p:sp>
      <p:sp>
        <p:nvSpPr>
          <p:cNvPr id="132125" name="Text Box 35"/>
          <p:cNvSpPr txBox="1">
            <a:spLocks noChangeArrowheads="1"/>
          </p:cNvSpPr>
          <p:nvPr/>
        </p:nvSpPr>
        <p:spPr bwMode="auto">
          <a:xfrm>
            <a:off x="1371602" y="4435477"/>
            <a:ext cx="1400175" cy="396875"/>
          </a:xfrm>
          <a:prstGeom prst="rect">
            <a:avLst/>
          </a:prstGeom>
          <a:noFill/>
          <a:ln>
            <a:noFill/>
          </a:ln>
          <a:effectLst>
            <a:prstShdw prst="shdw17" dist="17961" dir="13500000">
              <a:srgbClr val="999999"/>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fontAlgn="base">
              <a:spcBef>
                <a:spcPct val="50000"/>
              </a:spcBef>
              <a:spcAft>
                <a:spcPct val="0"/>
              </a:spcAft>
              <a:buNone/>
            </a:pPr>
            <a:r>
              <a:rPr lang="zh-CN" altLang="en-US" sz="2000" b="1">
                <a:solidFill>
                  <a:srgbClr val="000000"/>
                </a:solidFill>
              </a:rPr>
              <a:t>要求输入</a:t>
            </a:r>
          </a:p>
        </p:txBody>
      </p:sp>
      <p:sp>
        <p:nvSpPr>
          <p:cNvPr id="132126" name="Text Box 36"/>
          <p:cNvSpPr txBox="1">
            <a:spLocks noChangeArrowheads="1"/>
          </p:cNvSpPr>
          <p:nvPr/>
        </p:nvSpPr>
        <p:spPr bwMode="auto">
          <a:xfrm>
            <a:off x="5251452" y="1700215"/>
            <a:ext cx="1336675" cy="396875"/>
          </a:xfrm>
          <a:prstGeom prst="rect">
            <a:avLst/>
          </a:prstGeom>
          <a:noFill/>
          <a:ln>
            <a:noFill/>
          </a:ln>
          <a:effectLst>
            <a:prstShdw prst="shdw17" dist="17961" dir="13500000">
              <a:srgbClr val="999999"/>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fontAlgn="base">
              <a:spcBef>
                <a:spcPct val="50000"/>
              </a:spcBef>
              <a:spcAft>
                <a:spcPct val="0"/>
              </a:spcAft>
              <a:buNone/>
            </a:pPr>
            <a:r>
              <a:rPr lang="zh-CN" altLang="en-US" sz="2000" b="1">
                <a:solidFill>
                  <a:srgbClr val="6600FF"/>
                </a:solidFill>
              </a:rPr>
              <a:t>输出数据</a:t>
            </a:r>
          </a:p>
        </p:txBody>
      </p:sp>
      <p:sp>
        <p:nvSpPr>
          <p:cNvPr id="132127" name="Line 37"/>
          <p:cNvSpPr>
            <a:spLocks noChangeShapeType="1"/>
          </p:cNvSpPr>
          <p:nvPr/>
        </p:nvSpPr>
        <p:spPr bwMode="auto">
          <a:xfrm>
            <a:off x="6156325" y="4364038"/>
            <a:ext cx="1250950" cy="11112"/>
          </a:xfrm>
          <a:prstGeom prst="line">
            <a:avLst/>
          </a:prstGeom>
          <a:noFill/>
          <a:ln w="3810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b="1">
              <a:solidFill>
                <a:srgbClr val="000000"/>
              </a:solidFill>
              <a:latin typeface="Times New Roman" panose="02020603050405020304" pitchFamily="18" charset="0"/>
              <a:ea typeface="宋体" panose="02010600030101010101" pitchFamily="2" charset="-122"/>
            </a:endParaRPr>
          </a:p>
        </p:txBody>
      </p:sp>
      <p:sp>
        <p:nvSpPr>
          <p:cNvPr id="132128" name="Line 38"/>
          <p:cNvSpPr>
            <a:spLocks noChangeShapeType="1"/>
          </p:cNvSpPr>
          <p:nvPr/>
        </p:nvSpPr>
        <p:spPr bwMode="auto">
          <a:xfrm flipV="1">
            <a:off x="7407275" y="2446338"/>
            <a:ext cx="0" cy="1928812"/>
          </a:xfrm>
          <a:prstGeom prst="line">
            <a:avLst/>
          </a:prstGeom>
          <a:noFill/>
          <a:ln w="38100">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b="1">
              <a:solidFill>
                <a:srgbClr val="000000"/>
              </a:solidFill>
              <a:latin typeface="Times New Roman" panose="02020603050405020304" pitchFamily="18" charset="0"/>
              <a:ea typeface="宋体" panose="02010600030101010101" pitchFamily="2" charset="-122"/>
            </a:endParaRPr>
          </a:p>
        </p:txBody>
      </p:sp>
      <p:grpSp>
        <p:nvGrpSpPr>
          <p:cNvPr id="132129" name="Group 39"/>
          <p:cNvGrpSpPr>
            <a:grpSpLocks/>
          </p:cNvGrpSpPr>
          <p:nvPr/>
        </p:nvGrpSpPr>
        <p:grpSpPr bwMode="auto">
          <a:xfrm>
            <a:off x="6424613" y="1844675"/>
            <a:ext cx="1676400" cy="609600"/>
            <a:chOff x="0" y="0"/>
            <a:chExt cx="912" cy="336"/>
          </a:xfrm>
        </p:grpSpPr>
        <p:sp>
          <p:nvSpPr>
            <p:cNvPr id="53288" name="Rectangle 40"/>
            <p:cNvSpPr>
              <a:spLocks noChangeArrowheads="1"/>
            </p:cNvSpPr>
            <p:nvPr/>
          </p:nvSpPr>
          <p:spPr bwMode="auto">
            <a:xfrm>
              <a:off x="0" y="0"/>
              <a:ext cx="912" cy="336"/>
            </a:xfrm>
            <a:prstGeom prst="rect">
              <a:avLst/>
            </a:prstGeom>
            <a:gradFill rotWithShape="0">
              <a:gsLst>
                <a:gs pos="0">
                  <a:srgbClr val="C27C00"/>
                </a:gs>
                <a:gs pos="50000">
                  <a:srgbClr val="412900"/>
                </a:gs>
                <a:gs pos="100000">
                  <a:srgbClr val="C27C00"/>
                </a:gs>
              </a:gsLst>
              <a:lin ang="18900000" scaled="1"/>
            </a:gradFill>
            <a:ln w="28575">
              <a:solidFill>
                <a:srgbClr val="FFB735"/>
              </a:solidFill>
              <a:miter lim="800000"/>
              <a:headEnd/>
              <a:tailEnd/>
            </a:ln>
          </p:spPr>
          <p:txBody>
            <a:bodyPr wrap="none" anchor="ct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buNone/>
              </a:pPr>
              <a:endParaRPr lang="zh-CN" altLang="zh-CN" sz="1800" b="1">
                <a:solidFill>
                  <a:srgbClr val="000000"/>
                </a:solidFill>
              </a:endParaRPr>
            </a:p>
          </p:txBody>
        </p:sp>
        <p:sp>
          <p:nvSpPr>
            <p:cNvPr id="53289" name="Text Box 41"/>
            <p:cNvSpPr txBox="1">
              <a:spLocks noChangeArrowheads="1"/>
            </p:cNvSpPr>
            <p:nvPr/>
          </p:nvSpPr>
          <p:spPr bwMode="auto">
            <a:xfrm>
              <a:off x="48" y="48"/>
              <a:ext cx="768" cy="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algn="ctr" eaLnBrk="0" fontAlgn="base" hangingPunct="0">
                <a:spcBef>
                  <a:spcPct val="50000"/>
                </a:spcBef>
                <a:spcAft>
                  <a:spcPct val="0"/>
                </a:spcAft>
                <a:buNone/>
              </a:pPr>
              <a:r>
                <a:rPr lang="zh-CN" altLang="en-US" sz="2200" b="1">
                  <a:solidFill>
                    <a:srgbClr val="FFFFFF"/>
                  </a:solidFill>
                </a:rPr>
                <a:t>输出设备</a:t>
              </a:r>
            </a:p>
          </p:txBody>
        </p:sp>
      </p:grpSp>
      <p:sp>
        <p:nvSpPr>
          <p:cNvPr id="132132" name="Text Box 42"/>
          <p:cNvSpPr txBox="1">
            <a:spLocks noChangeArrowheads="1"/>
          </p:cNvSpPr>
          <p:nvPr/>
        </p:nvSpPr>
        <p:spPr bwMode="auto">
          <a:xfrm>
            <a:off x="6561138" y="4508502"/>
            <a:ext cx="1682750" cy="396875"/>
          </a:xfrm>
          <a:prstGeom prst="rect">
            <a:avLst/>
          </a:prstGeom>
          <a:noFill/>
          <a:ln>
            <a:noFill/>
          </a:ln>
          <a:effectLst>
            <a:prstShdw prst="shdw17" dist="17961" dir="13500000">
              <a:srgbClr val="999999"/>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fontAlgn="base">
              <a:spcBef>
                <a:spcPct val="50000"/>
              </a:spcBef>
              <a:spcAft>
                <a:spcPct val="0"/>
              </a:spcAft>
              <a:buNone/>
            </a:pPr>
            <a:r>
              <a:rPr lang="zh-CN" altLang="en-US" sz="2000" b="1">
                <a:solidFill>
                  <a:srgbClr val="000000"/>
                </a:solidFill>
              </a:rPr>
              <a:t>要求输出</a:t>
            </a:r>
          </a:p>
        </p:txBody>
      </p:sp>
      <p:grpSp>
        <p:nvGrpSpPr>
          <p:cNvPr id="132133" name="Group 43"/>
          <p:cNvGrpSpPr>
            <a:grpSpLocks/>
          </p:cNvGrpSpPr>
          <p:nvPr/>
        </p:nvGrpSpPr>
        <p:grpSpPr bwMode="auto">
          <a:xfrm>
            <a:off x="4067175" y="3698875"/>
            <a:ext cx="1676400" cy="609600"/>
            <a:chOff x="0" y="0"/>
            <a:chExt cx="912" cy="336"/>
          </a:xfrm>
        </p:grpSpPr>
        <p:sp>
          <p:nvSpPr>
            <p:cNvPr id="53286" name="Rectangle 44"/>
            <p:cNvSpPr>
              <a:spLocks noChangeArrowheads="1"/>
            </p:cNvSpPr>
            <p:nvPr/>
          </p:nvSpPr>
          <p:spPr bwMode="auto">
            <a:xfrm>
              <a:off x="0" y="0"/>
              <a:ext cx="912" cy="336"/>
            </a:xfrm>
            <a:prstGeom prst="rect">
              <a:avLst/>
            </a:prstGeom>
            <a:gradFill rotWithShape="0">
              <a:gsLst>
                <a:gs pos="0">
                  <a:srgbClr val="C27C00"/>
                </a:gs>
                <a:gs pos="50000">
                  <a:srgbClr val="412900"/>
                </a:gs>
                <a:gs pos="100000">
                  <a:srgbClr val="C27C00"/>
                </a:gs>
              </a:gsLst>
              <a:lin ang="18900000" scaled="1"/>
            </a:gradFill>
            <a:ln w="28575">
              <a:solidFill>
                <a:srgbClr val="FFB735"/>
              </a:solidFill>
              <a:miter lim="800000"/>
              <a:headEnd/>
              <a:tailEnd/>
            </a:ln>
          </p:spPr>
          <p:txBody>
            <a:bodyPr wrap="none" anchor="ct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buNone/>
              </a:pPr>
              <a:endParaRPr lang="zh-CN" altLang="zh-CN" sz="1800" b="1">
                <a:solidFill>
                  <a:srgbClr val="000000"/>
                </a:solidFill>
              </a:endParaRPr>
            </a:p>
          </p:txBody>
        </p:sp>
        <p:sp>
          <p:nvSpPr>
            <p:cNvPr id="53287" name="Text Box 45"/>
            <p:cNvSpPr txBox="1">
              <a:spLocks noChangeArrowheads="1"/>
            </p:cNvSpPr>
            <p:nvPr/>
          </p:nvSpPr>
          <p:spPr bwMode="auto">
            <a:xfrm>
              <a:off x="48" y="48"/>
              <a:ext cx="768" cy="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algn="ctr" eaLnBrk="0" fontAlgn="base" hangingPunct="0">
                <a:spcBef>
                  <a:spcPct val="50000"/>
                </a:spcBef>
                <a:spcAft>
                  <a:spcPct val="0"/>
                </a:spcAft>
                <a:buNone/>
              </a:pPr>
              <a:r>
                <a:rPr lang="zh-CN" altLang="en-US" sz="2200" b="1">
                  <a:solidFill>
                    <a:srgbClr val="FFFFFF"/>
                  </a:solidFill>
                </a:rPr>
                <a:t>运算部件</a:t>
              </a:r>
            </a:p>
          </p:txBody>
        </p:sp>
      </p:grpSp>
      <p:sp>
        <p:nvSpPr>
          <p:cNvPr id="132136" name="Line 46"/>
          <p:cNvSpPr>
            <a:spLocks noChangeShapeType="1"/>
          </p:cNvSpPr>
          <p:nvPr/>
        </p:nvSpPr>
        <p:spPr bwMode="auto">
          <a:xfrm>
            <a:off x="2627315" y="2203450"/>
            <a:ext cx="974725" cy="0"/>
          </a:xfrm>
          <a:prstGeom prst="line">
            <a:avLst/>
          </a:prstGeom>
          <a:noFill/>
          <a:ln w="57150">
            <a:solidFill>
              <a:srgbClr val="6600FF"/>
            </a:solidFill>
            <a:round/>
            <a:headEnd/>
            <a:tailEnd type="triangle" w="med" len="me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b="1">
              <a:solidFill>
                <a:srgbClr val="000000"/>
              </a:solidFill>
              <a:latin typeface="Times New Roman" panose="02020603050405020304" pitchFamily="18" charset="0"/>
              <a:ea typeface="宋体" panose="02010600030101010101" pitchFamily="2" charset="-122"/>
            </a:endParaRPr>
          </a:p>
        </p:txBody>
      </p:sp>
      <p:sp>
        <p:nvSpPr>
          <p:cNvPr id="132137" name="Line 47"/>
          <p:cNvSpPr>
            <a:spLocks noChangeShapeType="1"/>
          </p:cNvSpPr>
          <p:nvPr/>
        </p:nvSpPr>
        <p:spPr bwMode="auto">
          <a:xfrm>
            <a:off x="5326065" y="2203450"/>
            <a:ext cx="1150937" cy="0"/>
          </a:xfrm>
          <a:prstGeom prst="line">
            <a:avLst/>
          </a:prstGeom>
          <a:noFill/>
          <a:ln w="57150">
            <a:solidFill>
              <a:srgbClr val="6600FF"/>
            </a:solidFill>
            <a:round/>
            <a:headEnd/>
            <a:tailEnd type="triangle" w="med" len="me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b="1">
              <a:solidFill>
                <a:srgbClr val="000000"/>
              </a:solidFill>
              <a:latin typeface="Times New Roman" panose="02020603050405020304" pitchFamily="18" charset="0"/>
              <a:ea typeface="宋体" panose="02010600030101010101" pitchFamily="2" charset="-122"/>
            </a:endParaRPr>
          </a:p>
        </p:txBody>
      </p:sp>
      <p:sp>
        <p:nvSpPr>
          <p:cNvPr id="132138" name="Line 48"/>
          <p:cNvSpPr>
            <a:spLocks noChangeShapeType="1"/>
          </p:cNvSpPr>
          <p:nvPr/>
        </p:nvSpPr>
        <p:spPr bwMode="auto">
          <a:xfrm flipV="1">
            <a:off x="4859338" y="4292602"/>
            <a:ext cx="0" cy="360363"/>
          </a:xfrm>
          <a:prstGeom prst="line">
            <a:avLst/>
          </a:prstGeom>
          <a:noFill/>
          <a:ln w="15875">
            <a:solidFill>
              <a:schemeClr val="tx1"/>
            </a:solidFill>
            <a:prstDash val="dash"/>
            <a:round/>
            <a:headEnd/>
            <a:tailEnd type="triangle" w="med" len="med"/>
          </a:ln>
          <a:effectLst>
            <a:prstShdw prst="shdw17" dist="17961" dir="13500000">
              <a:srgbClr val="000000"/>
            </a:prstShdw>
          </a:effectLst>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b="1">
              <a:solidFill>
                <a:srgbClr val="000000"/>
              </a:solidFill>
              <a:latin typeface="Times New Roman" panose="02020603050405020304" pitchFamily="18" charset="0"/>
              <a:ea typeface="宋体" panose="02010600030101010101" pitchFamily="2" charset="-122"/>
            </a:endParaRPr>
          </a:p>
        </p:txBody>
      </p:sp>
      <p:sp>
        <p:nvSpPr>
          <p:cNvPr id="53279" name="Line 49"/>
          <p:cNvSpPr>
            <a:spLocks noChangeShapeType="1"/>
          </p:cNvSpPr>
          <p:nvPr/>
        </p:nvSpPr>
        <p:spPr bwMode="auto">
          <a:xfrm>
            <a:off x="5724527" y="4941888"/>
            <a:ext cx="142875" cy="0"/>
          </a:xfrm>
          <a:prstGeom prst="line">
            <a:avLst/>
          </a:prstGeom>
          <a:noFill/>
          <a:ln w="9525">
            <a:solidFill>
              <a:schemeClr val="tx1"/>
            </a:solidFill>
            <a:round/>
            <a:headEnd/>
            <a:tailEnd/>
          </a:ln>
          <a:effectLst>
            <a:prstShdw prst="shdw17" dist="17961" dir="13500000">
              <a:srgbClr val="000000"/>
            </a:prstShdw>
          </a:effectLst>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b="1">
              <a:solidFill>
                <a:srgbClr val="000000"/>
              </a:solidFill>
              <a:latin typeface="Times New Roman" panose="02020603050405020304" pitchFamily="18" charset="0"/>
              <a:ea typeface="宋体" panose="02010600030101010101" pitchFamily="2" charset="-122"/>
            </a:endParaRPr>
          </a:p>
        </p:txBody>
      </p:sp>
      <p:sp>
        <p:nvSpPr>
          <p:cNvPr id="53280" name="Line 50"/>
          <p:cNvSpPr>
            <a:spLocks noChangeShapeType="1"/>
          </p:cNvSpPr>
          <p:nvPr/>
        </p:nvSpPr>
        <p:spPr bwMode="auto">
          <a:xfrm>
            <a:off x="5867400" y="3357563"/>
            <a:ext cx="0" cy="1655762"/>
          </a:xfrm>
          <a:prstGeom prst="line">
            <a:avLst/>
          </a:prstGeom>
          <a:noFill/>
          <a:ln w="15875">
            <a:solidFill>
              <a:schemeClr val="tx1"/>
            </a:solidFill>
            <a:prstDash val="lgDash"/>
            <a:round/>
            <a:headEnd/>
            <a:tailEnd/>
          </a:ln>
          <a:effectLst>
            <a:prstShdw prst="shdw17" dist="17961" dir="13500000">
              <a:srgbClr val="000000"/>
            </a:prstShdw>
          </a:effectLst>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b="1">
              <a:solidFill>
                <a:srgbClr val="000000"/>
              </a:solidFill>
              <a:latin typeface="Times New Roman" panose="02020603050405020304" pitchFamily="18" charset="0"/>
              <a:ea typeface="宋体" panose="02010600030101010101" pitchFamily="2" charset="-122"/>
            </a:endParaRPr>
          </a:p>
        </p:txBody>
      </p:sp>
      <p:sp>
        <p:nvSpPr>
          <p:cNvPr id="53281" name="Line 54"/>
          <p:cNvSpPr>
            <a:spLocks noChangeShapeType="1"/>
          </p:cNvSpPr>
          <p:nvPr/>
        </p:nvSpPr>
        <p:spPr bwMode="auto">
          <a:xfrm flipH="1">
            <a:off x="3635377" y="2420940"/>
            <a:ext cx="73025" cy="2447925"/>
          </a:xfrm>
          <a:prstGeom prst="line">
            <a:avLst/>
          </a:prstGeom>
          <a:noFill/>
          <a:ln w="25400">
            <a:solidFill>
              <a:srgbClr val="0000FF"/>
            </a:solidFill>
            <a:round/>
            <a:headEnd/>
            <a:tailEnd/>
          </a:ln>
          <a:effectLst>
            <a:prstShdw prst="shdw17" dist="17961" dir="13500000">
              <a:srgbClr val="000099"/>
            </a:prstShdw>
          </a:effectLst>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b="1">
              <a:solidFill>
                <a:srgbClr val="000000"/>
              </a:solidFill>
              <a:latin typeface="Times New Roman" panose="02020603050405020304" pitchFamily="18" charset="0"/>
              <a:ea typeface="宋体" panose="02010600030101010101" pitchFamily="2" charset="-122"/>
            </a:endParaRPr>
          </a:p>
        </p:txBody>
      </p:sp>
      <p:sp>
        <p:nvSpPr>
          <p:cNvPr id="53282" name="Line 55"/>
          <p:cNvSpPr>
            <a:spLocks noChangeShapeType="1"/>
          </p:cNvSpPr>
          <p:nvPr/>
        </p:nvSpPr>
        <p:spPr bwMode="auto">
          <a:xfrm>
            <a:off x="3563940" y="4868863"/>
            <a:ext cx="503237" cy="0"/>
          </a:xfrm>
          <a:prstGeom prst="line">
            <a:avLst/>
          </a:prstGeom>
          <a:noFill/>
          <a:ln w="19050">
            <a:solidFill>
              <a:srgbClr val="2D35D3"/>
            </a:solidFill>
            <a:round/>
            <a:headEnd/>
            <a:tailEnd type="triangle" w="med" len="med"/>
          </a:ln>
          <a:effectLst>
            <a:prstShdw prst="shdw17" dist="17961" dir="13500000">
              <a:srgbClr val="1B207F"/>
            </a:prstShdw>
          </a:effectLst>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b="1">
              <a:solidFill>
                <a:srgbClr val="000000"/>
              </a:solidFill>
              <a:latin typeface="Times New Roman" panose="02020603050405020304" pitchFamily="18" charset="0"/>
              <a:ea typeface="宋体" panose="02010600030101010101" pitchFamily="2" charset="-122"/>
            </a:endParaRPr>
          </a:p>
        </p:txBody>
      </p:sp>
      <p:sp>
        <p:nvSpPr>
          <p:cNvPr id="53283" name="Line 56"/>
          <p:cNvSpPr>
            <a:spLocks noChangeShapeType="1"/>
          </p:cNvSpPr>
          <p:nvPr/>
        </p:nvSpPr>
        <p:spPr bwMode="auto">
          <a:xfrm flipH="1" flipV="1">
            <a:off x="4859340" y="2492377"/>
            <a:ext cx="687387" cy="2073275"/>
          </a:xfrm>
          <a:prstGeom prst="line">
            <a:avLst/>
          </a:prstGeom>
          <a:noFill/>
          <a:ln w="57150">
            <a:solidFill>
              <a:srgbClr val="FF3300"/>
            </a:solidFill>
            <a:round/>
            <a:headEnd/>
            <a:tailEnd type="triangle" w="med" len="me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b="1">
              <a:solidFill>
                <a:srgbClr val="000000"/>
              </a:solidFill>
              <a:latin typeface="Times New Roman" panose="02020603050405020304" pitchFamily="18" charset="0"/>
              <a:ea typeface="宋体" panose="02010600030101010101" pitchFamily="2" charset="-122"/>
            </a:endParaRPr>
          </a:p>
        </p:txBody>
      </p:sp>
      <p:sp>
        <p:nvSpPr>
          <p:cNvPr id="132144" name="Text Box 57"/>
          <p:cNvSpPr txBox="1">
            <a:spLocks noChangeArrowheads="1"/>
          </p:cNvSpPr>
          <p:nvPr/>
        </p:nvSpPr>
        <p:spPr bwMode="auto">
          <a:xfrm>
            <a:off x="2987675" y="4076702"/>
            <a:ext cx="719138" cy="366713"/>
          </a:xfrm>
          <a:prstGeom prst="rect">
            <a:avLst/>
          </a:prstGeom>
          <a:noFill/>
          <a:ln>
            <a:noFill/>
          </a:ln>
          <a:effectLst>
            <a:prstShdw prst="shdw17" dist="17961" dir="13500000">
              <a:srgbClr val="999999"/>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fontAlgn="base">
              <a:spcBef>
                <a:spcPct val="50000"/>
              </a:spcBef>
              <a:spcAft>
                <a:spcPct val="0"/>
              </a:spcAft>
              <a:buNone/>
            </a:pPr>
            <a:r>
              <a:rPr lang="zh-CN" altLang="en-US" sz="1800" b="1">
                <a:solidFill>
                  <a:srgbClr val="3333CC"/>
                </a:solidFill>
              </a:rPr>
              <a:t>指令</a:t>
            </a:r>
          </a:p>
        </p:txBody>
      </p:sp>
      <p:sp>
        <p:nvSpPr>
          <p:cNvPr id="132145" name="Text Box 58"/>
          <p:cNvSpPr txBox="1">
            <a:spLocks noChangeArrowheads="1"/>
          </p:cNvSpPr>
          <p:nvPr/>
        </p:nvSpPr>
        <p:spPr bwMode="auto">
          <a:xfrm>
            <a:off x="4138615" y="2636838"/>
            <a:ext cx="720725" cy="738664"/>
          </a:xfrm>
          <a:prstGeom prst="rect">
            <a:avLst/>
          </a:prstGeom>
          <a:noFill/>
          <a:ln>
            <a:noFill/>
          </a:ln>
          <a:effectLst>
            <a:prstShdw prst="shdw17" dist="17961" dir="13500000">
              <a:srgbClr val="999999"/>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fontAlgn="base">
              <a:spcBef>
                <a:spcPct val="50000"/>
              </a:spcBef>
              <a:spcAft>
                <a:spcPct val="0"/>
              </a:spcAft>
              <a:buNone/>
            </a:pPr>
            <a:r>
              <a:rPr lang="zh-CN" altLang="en-US" sz="1400" b="1">
                <a:solidFill>
                  <a:srgbClr val="3333CC"/>
                </a:solidFill>
              </a:rPr>
              <a:t>操作数</a:t>
            </a:r>
            <a:r>
              <a:rPr lang="en-US" altLang="zh-CN" sz="1400" b="1">
                <a:solidFill>
                  <a:srgbClr val="3333CC"/>
                </a:solidFill>
              </a:rPr>
              <a:t>/</a:t>
            </a:r>
            <a:r>
              <a:rPr lang="zh-CN" altLang="en-US" sz="1400" b="1">
                <a:solidFill>
                  <a:srgbClr val="3333CC"/>
                </a:solidFill>
              </a:rPr>
              <a:t>运算结果</a:t>
            </a:r>
          </a:p>
        </p:txBody>
      </p:sp>
    </p:spTree>
    <p:extLst>
      <p:ext uri="{BB962C8B-B14F-4D97-AF65-F5344CB8AC3E}">
        <p14:creationId xmlns:p14="http://schemas.microsoft.com/office/powerpoint/2010/main" val="10757602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0" presetClass="entr" presetSubtype="0" fill="hold" nodeType="withEffect">
                                  <p:stCondLst>
                                    <p:cond delay="0"/>
                                  </p:stCondLst>
                                  <p:childTnLst>
                                    <p:set>
                                      <p:cBhvr>
                                        <p:cTn id="6" dur="1" fill="hold">
                                          <p:stCondLst>
                                            <p:cond delay="0"/>
                                          </p:stCondLst>
                                        </p:cTn>
                                        <p:tgtEl>
                                          <p:spTgt spid="132099"/>
                                        </p:tgtEl>
                                        <p:attrNameLst>
                                          <p:attrName>style.visibility</p:attrName>
                                        </p:attrNameLst>
                                      </p:cBhvr>
                                      <p:to>
                                        <p:strVal val="visible"/>
                                      </p:to>
                                    </p:set>
                                    <p:animEffect transition="in" filter="wedge">
                                      <p:cBhvr>
                                        <p:cTn id="7" dur="500"/>
                                        <p:tgtEl>
                                          <p:spTgt spid="132099"/>
                                        </p:tgtEl>
                                      </p:cBhvr>
                                    </p:animEffect>
                                  </p:childTnLst>
                                </p:cTn>
                              </p:par>
                              <p:par>
                                <p:cTn id="8" presetID="20" presetClass="entr" presetSubtype="0" fill="hold" nodeType="withEffect">
                                  <p:stCondLst>
                                    <p:cond delay="0"/>
                                  </p:stCondLst>
                                  <p:childTnLst>
                                    <p:set>
                                      <p:cBhvr>
                                        <p:cTn id="9" dur="1" fill="hold">
                                          <p:stCondLst>
                                            <p:cond delay="0"/>
                                          </p:stCondLst>
                                        </p:cTn>
                                        <p:tgtEl>
                                          <p:spTgt spid="132100"/>
                                        </p:tgtEl>
                                        <p:attrNameLst>
                                          <p:attrName>style.visibility</p:attrName>
                                        </p:attrNameLst>
                                      </p:cBhvr>
                                      <p:to>
                                        <p:strVal val="visible"/>
                                      </p:to>
                                    </p:set>
                                    <p:animEffect transition="in" filter="wedge">
                                      <p:cBhvr>
                                        <p:cTn id="10" dur="500"/>
                                        <p:tgtEl>
                                          <p:spTgt spid="132100"/>
                                        </p:tgtEl>
                                      </p:cBhvr>
                                    </p:animEffect>
                                  </p:childTnLst>
                                </p:cTn>
                              </p:par>
                              <p:par>
                                <p:cTn id="11" presetID="20" presetClass="entr" presetSubtype="0" fill="hold" grpId="0" nodeType="withEffect">
                                  <p:stCondLst>
                                    <p:cond delay="0"/>
                                  </p:stCondLst>
                                  <p:childTnLst>
                                    <p:set>
                                      <p:cBhvr>
                                        <p:cTn id="12" dur="1" fill="hold">
                                          <p:stCondLst>
                                            <p:cond delay="0"/>
                                          </p:stCondLst>
                                        </p:cTn>
                                        <p:tgtEl>
                                          <p:spTgt spid="132101"/>
                                        </p:tgtEl>
                                        <p:attrNameLst>
                                          <p:attrName>style.visibility</p:attrName>
                                        </p:attrNameLst>
                                      </p:cBhvr>
                                      <p:to>
                                        <p:strVal val="visible"/>
                                      </p:to>
                                    </p:set>
                                    <p:animEffect transition="in" filter="wedge">
                                      <p:cBhvr>
                                        <p:cTn id="13" dur="500"/>
                                        <p:tgtEl>
                                          <p:spTgt spid="132101"/>
                                        </p:tgtEl>
                                      </p:cBhvr>
                                    </p:animEffect>
                                  </p:childTnLst>
                                </p:cTn>
                              </p:par>
                              <p:par>
                                <p:cTn id="14" presetID="20" presetClass="entr" presetSubtype="0" fill="hold" grpId="0" nodeType="withEffect">
                                  <p:stCondLst>
                                    <p:cond delay="0"/>
                                  </p:stCondLst>
                                  <p:childTnLst>
                                    <p:set>
                                      <p:cBhvr>
                                        <p:cTn id="15" dur="1" fill="hold">
                                          <p:stCondLst>
                                            <p:cond delay="0"/>
                                          </p:stCondLst>
                                        </p:cTn>
                                        <p:tgtEl>
                                          <p:spTgt spid="132102"/>
                                        </p:tgtEl>
                                        <p:attrNameLst>
                                          <p:attrName>style.visibility</p:attrName>
                                        </p:attrNameLst>
                                      </p:cBhvr>
                                      <p:to>
                                        <p:strVal val="visible"/>
                                      </p:to>
                                    </p:set>
                                    <p:animEffect transition="in" filter="wedge">
                                      <p:cBhvr>
                                        <p:cTn id="16" dur="500"/>
                                        <p:tgtEl>
                                          <p:spTgt spid="132102"/>
                                        </p:tgtEl>
                                      </p:cBhvr>
                                    </p:animEffect>
                                  </p:childTnLst>
                                </p:cTn>
                              </p:par>
                              <p:par>
                                <p:cTn id="17" presetID="20" presetClass="entr" presetSubtype="0" fill="hold" nodeType="withEffect">
                                  <p:stCondLst>
                                    <p:cond delay="0"/>
                                  </p:stCondLst>
                                  <p:childTnLst>
                                    <p:set>
                                      <p:cBhvr>
                                        <p:cTn id="18" dur="1" fill="hold">
                                          <p:stCondLst>
                                            <p:cond delay="0"/>
                                          </p:stCondLst>
                                        </p:cTn>
                                        <p:tgtEl>
                                          <p:spTgt spid="132103"/>
                                        </p:tgtEl>
                                        <p:attrNameLst>
                                          <p:attrName>style.visibility</p:attrName>
                                        </p:attrNameLst>
                                      </p:cBhvr>
                                      <p:to>
                                        <p:strVal val="visible"/>
                                      </p:to>
                                    </p:set>
                                    <p:animEffect transition="in" filter="wedge">
                                      <p:cBhvr>
                                        <p:cTn id="19" dur="500"/>
                                        <p:tgtEl>
                                          <p:spTgt spid="132103"/>
                                        </p:tgtEl>
                                      </p:cBhvr>
                                    </p:animEffect>
                                  </p:childTnLst>
                                </p:cTn>
                              </p:par>
                              <p:par>
                                <p:cTn id="20" presetID="20" presetClass="entr" presetSubtype="0" fill="hold" grpId="0" nodeType="withEffect">
                                  <p:stCondLst>
                                    <p:cond delay="0"/>
                                  </p:stCondLst>
                                  <p:childTnLst>
                                    <p:set>
                                      <p:cBhvr>
                                        <p:cTn id="21" dur="1" fill="hold">
                                          <p:stCondLst>
                                            <p:cond delay="0"/>
                                          </p:stCondLst>
                                        </p:cTn>
                                        <p:tgtEl>
                                          <p:spTgt spid="132104"/>
                                        </p:tgtEl>
                                        <p:attrNameLst>
                                          <p:attrName>style.visibility</p:attrName>
                                        </p:attrNameLst>
                                      </p:cBhvr>
                                      <p:to>
                                        <p:strVal val="visible"/>
                                      </p:to>
                                    </p:set>
                                    <p:animEffect transition="in" filter="wedge">
                                      <p:cBhvr>
                                        <p:cTn id="22" dur="500"/>
                                        <p:tgtEl>
                                          <p:spTgt spid="132104"/>
                                        </p:tgtEl>
                                      </p:cBhvr>
                                    </p:animEffect>
                                  </p:childTnLst>
                                </p:cTn>
                              </p:par>
                              <p:par>
                                <p:cTn id="23" presetID="20" presetClass="entr" presetSubtype="0" fill="hold" grpId="0" nodeType="withEffect">
                                  <p:stCondLst>
                                    <p:cond delay="0"/>
                                  </p:stCondLst>
                                  <p:childTnLst>
                                    <p:set>
                                      <p:cBhvr>
                                        <p:cTn id="24" dur="1" fill="hold">
                                          <p:stCondLst>
                                            <p:cond delay="0"/>
                                          </p:stCondLst>
                                        </p:cTn>
                                        <p:tgtEl>
                                          <p:spTgt spid="132105"/>
                                        </p:tgtEl>
                                        <p:attrNameLst>
                                          <p:attrName>style.visibility</p:attrName>
                                        </p:attrNameLst>
                                      </p:cBhvr>
                                      <p:to>
                                        <p:strVal val="visible"/>
                                      </p:to>
                                    </p:set>
                                    <p:animEffect transition="in" filter="wedge">
                                      <p:cBhvr>
                                        <p:cTn id="25" dur="500"/>
                                        <p:tgtEl>
                                          <p:spTgt spid="132105"/>
                                        </p:tgtEl>
                                      </p:cBhvr>
                                    </p:animEffect>
                                  </p:childTnLst>
                                </p:cTn>
                              </p:par>
                              <p:par>
                                <p:cTn id="26" presetID="20" presetClass="entr" presetSubtype="0" fill="hold" nodeType="withEffect">
                                  <p:stCondLst>
                                    <p:cond delay="0"/>
                                  </p:stCondLst>
                                  <p:childTnLst>
                                    <p:set>
                                      <p:cBhvr>
                                        <p:cTn id="27" dur="1" fill="hold">
                                          <p:stCondLst>
                                            <p:cond delay="0"/>
                                          </p:stCondLst>
                                        </p:cTn>
                                        <p:tgtEl>
                                          <p:spTgt spid="132106"/>
                                        </p:tgtEl>
                                        <p:attrNameLst>
                                          <p:attrName>style.visibility</p:attrName>
                                        </p:attrNameLst>
                                      </p:cBhvr>
                                      <p:to>
                                        <p:strVal val="visible"/>
                                      </p:to>
                                    </p:set>
                                    <p:animEffect transition="in" filter="wedge">
                                      <p:cBhvr>
                                        <p:cTn id="28" dur="500"/>
                                        <p:tgtEl>
                                          <p:spTgt spid="132106"/>
                                        </p:tgtEl>
                                      </p:cBhvr>
                                    </p:animEffect>
                                  </p:childTnLst>
                                </p:cTn>
                              </p:par>
                              <p:par>
                                <p:cTn id="29" presetID="20" presetClass="entr" presetSubtype="0" fill="hold" nodeType="withEffect">
                                  <p:stCondLst>
                                    <p:cond delay="0"/>
                                  </p:stCondLst>
                                  <p:childTnLst>
                                    <p:set>
                                      <p:cBhvr>
                                        <p:cTn id="30" dur="1" fill="hold">
                                          <p:stCondLst>
                                            <p:cond delay="0"/>
                                          </p:stCondLst>
                                        </p:cTn>
                                        <p:tgtEl>
                                          <p:spTgt spid="132109"/>
                                        </p:tgtEl>
                                        <p:attrNameLst>
                                          <p:attrName>style.visibility</p:attrName>
                                        </p:attrNameLst>
                                      </p:cBhvr>
                                      <p:to>
                                        <p:strVal val="visible"/>
                                      </p:to>
                                    </p:set>
                                    <p:animEffect transition="in" filter="wedge">
                                      <p:cBhvr>
                                        <p:cTn id="31" dur="500"/>
                                        <p:tgtEl>
                                          <p:spTgt spid="132109"/>
                                        </p:tgtEl>
                                      </p:cBhvr>
                                    </p:animEffect>
                                  </p:childTnLst>
                                </p:cTn>
                              </p:par>
                              <p:par>
                                <p:cTn id="32" presetID="20" presetClass="entr" presetSubtype="0" fill="hold" nodeType="withEffect">
                                  <p:stCondLst>
                                    <p:cond delay="0"/>
                                  </p:stCondLst>
                                  <p:childTnLst>
                                    <p:set>
                                      <p:cBhvr>
                                        <p:cTn id="33" dur="1" fill="hold">
                                          <p:stCondLst>
                                            <p:cond delay="0"/>
                                          </p:stCondLst>
                                        </p:cTn>
                                        <p:tgtEl>
                                          <p:spTgt spid="132116"/>
                                        </p:tgtEl>
                                        <p:attrNameLst>
                                          <p:attrName>style.visibility</p:attrName>
                                        </p:attrNameLst>
                                      </p:cBhvr>
                                      <p:to>
                                        <p:strVal val="visible"/>
                                      </p:to>
                                    </p:set>
                                    <p:animEffect transition="in" filter="wedge">
                                      <p:cBhvr>
                                        <p:cTn id="34" dur="500"/>
                                        <p:tgtEl>
                                          <p:spTgt spid="132116"/>
                                        </p:tgtEl>
                                      </p:cBhvr>
                                    </p:animEffect>
                                  </p:childTnLst>
                                </p:cTn>
                              </p:par>
                              <p:par>
                                <p:cTn id="35" presetID="20" presetClass="entr" presetSubtype="0" fill="hold" nodeType="withEffect">
                                  <p:stCondLst>
                                    <p:cond delay="0"/>
                                  </p:stCondLst>
                                  <p:childTnLst>
                                    <p:set>
                                      <p:cBhvr>
                                        <p:cTn id="36" dur="1" fill="hold">
                                          <p:stCondLst>
                                            <p:cond delay="0"/>
                                          </p:stCondLst>
                                        </p:cTn>
                                        <p:tgtEl>
                                          <p:spTgt spid="132119"/>
                                        </p:tgtEl>
                                        <p:attrNameLst>
                                          <p:attrName>style.visibility</p:attrName>
                                        </p:attrNameLst>
                                      </p:cBhvr>
                                      <p:to>
                                        <p:strVal val="visible"/>
                                      </p:to>
                                    </p:set>
                                    <p:animEffect transition="in" filter="wedge">
                                      <p:cBhvr>
                                        <p:cTn id="37" dur="500"/>
                                        <p:tgtEl>
                                          <p:spTgt spid="132119"/>
                                        </p:tgtEl>
                                      </p:cBhvr>
                                    </p:animEffect>
                                  </p:childTnLst>
                                </p:cTn>
                              </p:par>
                              <p:par>
                                <p:cTn id="38" presetID="20" presetClass="entr" presetSubtype="0" fill="hold" grpId="0" nodeType="withEffect">
                                  <p:stCondLst>
                                    <p:cond delay="0"/>
                                  </p:stCondLst>
                                  <p:childTnLst>
                                    <p:set>
                                      <p:cBhvr>
                                        <p:cTn id="39" dur="1" fill="hold">
                                          <p:stCondLst>
                                            <p:cond delay="0"/>
                                          </p:stCondLst>
                                        </p:cTn>
                                        <p:tgtEl>
                                          <p:spTgt spid="132122"/>
                                        </p:tgtEl>
                                        <p:attrNameLst>
                                          <p:attrName>style.visibility</p:attrName>
                                        </p:attrNameLst>
                                      </p:cBhvr>
                                      <p:to>
                                        <p:strVal val="visible"/>
                                      </p:to>
                                    </p:set>
                                    <p:animEffect transition="in" filter="wedge">
                                      <p:cBhvr>
                                        <p:cTn id="40" dur="500"/>
                                        <p:tgtEl>
                                          <p:spTgt spid="132122"/>
                                        </p:tgtEl>
                                      </p:cBhvr>
                                    </p:animEffect>
                                  </p:childTnLst>
                                </p:cTn>
                              </p:par>
                              <p:par>
                                <p:cTn id="41" presetID="20" presetClass="entr" presetSubtype="0" fill="hold" nodeType="withEffect">
                                  <p:stCondLst>
                                    <p:cond delay="0"/>
                                  </p:stCondLst>
                                  <p:childTnLst>
                                    <p:set>
                                      <p:cBhvr>
                                        <p:cTn id="42" dur="1" fill="hold">
                                          <p:stCondLst>
                                            <p:cond delay="0"/>
                                          </p:stCondLst>
                                        </p:cTn>
                                        <p:tgtEl>
                                          <p:spTgt spid="132123"/>
                                        </p:tgtEl>
                                        <p:attrNameLst>
                                          <p:attrName>style.visibility</p:attrName>
                                        </p:attrNameLst>
                                      </p:cBhvr>
                                      <p:to>
                                        <p:strVal val="visible"/>
                                      </p:to>
                                    </p:set>
                                    <p:animEffect transition="in" filter="wedge">
                                      <p:cBhvr>
                                        <p:cTn id="43" dur="500"/>
                                        <p:tgtEl>
                                          <p:spTgt spid="132123"/>
                                        </p:tgtEl>
                                      </p:cBhvr>
                                    </p:animEffect>
                                  </p:childTnLst>
                                </p:cTn>
                              </p:par>
                              <p:par>
                                <p:cTn id="44" presetID="20" presetClass="entr" presetSubtype="0" fill="hold" nodeType="withEffect">
                                  <p:stCondLst>
                                    <p:cond delay="0"/>
                                  </p:stCondLst>
                                  <p:childTnLst>
                                    <p:set>
                                      <p:cBhvr>
                                        <p:cTn id="45" dur="1" fill="hold">
                                          <p:stCondLst>
                                            <p:cond delay="0"/>
                                          </p:stCondLst>
                                        </p:cTn>
                                        <p:tgtEl>
                                          <p:spTgt spid="132124"/>
                                        </p:tgtEl>
                                        <p:attrNameLst>
                                          <p:attrName>style.visibility</p:attrName>
                                        </p:attrNameLst>
                                      </p:cBhvr>
                                      <p:to>
                                        <p:strVal val="visible"/>
                                      </p:to>
                                    </p:set>
                                    <p:animEffect transition="in" filter="wedge">
                                      <p:cBhvr>
                                        <p:cTn id="46" dur="500"/>
                                        <p:tgtEl>
                                          <p:spTgt spid="132124"/>
                                        </p:tgtEl>
                                      </p:cBhvr>
                                    </p:animEffect>
                                  </p:childTnLst>
                                </p:cTn>
                              </p:par>
                              <p:par>
                                <p:cTn id="47" presetID="20" presetClass="entr" presetSubtype="0" fill="hold" grpId="0" nodeType="withEffect">
                                  <p:stCondLst>
                                    <p:cond delay="0"/>
                                  </p:stCondLst>
                                  <p:childTnLst>
                                    <p:set>
                                      <p:cBhvr>
                                        <p:cTn id="48" dur="1" fill="hold">
                                          <p:stCondLst>
                                            <p:cond delay="0"/>
                                          </p:stCondLst>
                                        </p:cTn>
                                        <p:tgtEl>
                                          <p:spTgt spid="132125"/>
                                        </p:tgtEl>
                                        <p:attrNameLst>
                                          <p:attrName>style.visibility</p:attrName>
                                        </p:attrNameLst>
                                      </p:cBhvr>
                                      <p:to>
                                        <p:strVal val="visible"/>
                                      </p:to>
                                    </p:set>
                                    <p:animEffect transition="in" filter="wedge">
                                      <p:cBhvr>
                                        <p:cTn id="49" dur="500"/>
                                        <p:tgtEl>
                                          <p:spTgt spid="132125"/>
                                        </p:tgtEl>
                                      </p:cBhvr>
                                    </p:animEffect>
                                  </p:childTnLst>
                                </p:cTn>
                              </p:par>
                              <p:par>
                                <p:cTn id="50" presetID="20" presetClass="entr" presetSubtype="0" fill="hold" grpId="0" nodeType="withEffect">
                                  <p:stCondLst>
                                    <p:cond delay="0"/>
                                  </p:stCondLst>
                                  <p:childTnLst>
                                    <p:set>
                                      <p:cBhvr>
                                        <p:cTn id="51" dur="1" fill="hold">
                                          <p:stCondLst>
                                            <p:cond delay="0"/>
                                          </p:stCondLst>
                                        </p:cTn>
                                        <p:tgtEl>
                                          <p:spTgt spid="132126"/>
                                        </p:tgtEl>
                                        <p:attrNameLst>
                                          <p:attrName>style.visibility</p:attrName>
                                        </p:attrNameLst>
                                      </p:cBhvr>
                                      <p:to>
                                        <p:strVal val="visible"/>
                                      </p:to>
                                    </p:set>
                                    <p:animEffect transition="in" filter="wedge">
                                      <p:cBhvr>
                                        <p:cTn id="52" dur="500"/>
                                        <p:tgtEl>
                                          <p:spTgt spid="132126"/>
                                        </p:tgtEl>
                                      </p:cBhvr>
                                    </p:animEffect>
                                  </p:childTnLst>
                                </p:cTn>
                              </p:par>
                              <p:par>
                                <p:cTn id="53" presetID="20" presetClass="entr" presetSubtype="0" fill="hold" nodeType="withEffect">
                                  <p:stCondLst>
                                    <p:cond delay="0"/>
                                  </p:stCondLst>
                                  <p:childTnLst>
                                    <p:set>
                                      <p:cBhvr>
                                        <p:cTn id="54" dur="1" fill="hold">
                                          <p:stCondLst>
                                            <p:cond delay="0"/>
                                          </p:stCondLst>
                                        </p:cTn>
                                        <p:tgtEl>
                                          <p:spTgt spid="132127"/>
                                        </p:tgtEl>
                                        <p:attrNameLst>
                                          <p:attrName>style.visibility</p:attrName>
                                        </p:attrNameLst>
                                      </p:cBhvr>
                                      <p:to>
                                        <p:strVal val="visible"/>
                                      </p:to>
                                    </p:set>
                                    <p:animEffect transition="in" filter="wedge">
                                      <p:cBhvr>
                                        <p:cTn id="55" dur="500"/>
                                        <p:tgtEl>
                                          <p:spTgt spid="132127"/>
                                        </p:tgtEl>
                                      </p:cBhvr>
                                    </p:animEffect>
                                  </p:childTnLst>
                                </p:cTn>
                              </p:par>
                              <p:par>
                                <p:cTn id="56" presetID="20" presetClass="entr" presetSubtype="0" fill="hold" nodeType="withEffect">
                                  <p:stCondLst>
                                    <p:cond delay="0"/>
                                  </p:stCondLst>
                                  <p:childTnLst>
                                    <p:set>
                                      <p:cBhvr>
                                        <p:cTn id="57" dur="1" fill="hold">
                                          <p:stCondLst>
                                            <p:cond delay="0"/>
                                          </p:stCondLst>
                                        </p:cTn>
                                        <p:tgtEl>
                                          <p:spTgt spid="132128"/>
                                        </p:tgtEl>
                                        <p:attrNameLst>
                                          <p:attrName>style.visibility</p:attrName>
                                        </p:attrNameLst>
                                      </p:cBhvr>
                                      <p:to>
                                        <p:strVal val="visible"/>
                                      </p:to>
                                    </p:set>
                                    <p:animEffect transition="in" filter="wedge">
                                      <p:cBhvr>
                                        <p:cTn id="58" dur="500"/>
                                        <p:tgtEl>
                                          <p:spTgt spid="132128"/>
                                        </p:tgtEl>
                                      </p:cBhvr>
                                    </p:animEffect>
                                  </p:childTnLst>
                                </p:cTn>
                              </p:par>
                              <p:par>
                                <p:cTn id="59" presetID="20" presetClass="entr" presetSubtype="0" fill="hold" nodeType="withEffect">
                                  <p:stCondLst>
                                    <p:cond delay="0"/>
                                  </p:stCondLst>
                                  <p:childTnLst>
                                    <p:set>
                                      <p:cBhvr>
                                        <p:cTn id="60" dur="1" fill="hold">
                                          <p:stCondLst>
                                            <p:cond delay="0"/>
                                          </p:stCondLst>
                                        </p:cTn>
                                        <p:tgtEl>
                                          <p:spTgt spid="132129"/>
                                        </p:tgtEl>
                                        <p:attrNameLst>
                                          <p:attrName>style.visibility</p:attrName>
                                        </p:attrNameLst>
                                      </p:cBhvr>
                                      <p:to>
                                        <p:strVal val="visible"/>
                                      </p:to>
                                    </p:set>
                                    <p:animEffect transition="in" filter="wedge">
                                      <p:cBhvr>
                                        <p:cTn id="61" dur="500"/>
                                        <p:tgtEl>
                                          <p:spTgt spid="132129"/>
                                        </p:tgtEl>
                                      </p:cBhvr>
                                    </p:animEffect>
                                  </p:childTnLst>
                                </p:cTn>
                              </p:par>
                              <p:par>
                                <p:cTn id="62" presetID="20" presetClass="entr" presetSubtype="0" fill="hold" grpId="0" nodeType="withEffect">
                                  <p:stCondLst>
                                    <p:cond delay="0"/>
                                  </p:stCondLst>
                                  <p:childTnLst>
                                    <p:set>
                                      <p:cBhvr>
                                        <p:cTn id="63" dur="1" fill="hold">
                                          <p:stCondLst>
                                            <p:cond delay="0"/>
                                          </p:stCondLst>
                                        </p:cTn>
                                        <p:tgtEl>
                                          <p:spTgt spid="132132"/>
                                        </p:tgtEl>
                                        <p:attrNameLst>
                                          <p:attrName>style.visibility</p:attrName>
                                        </p:attrNameLst>
                                      </p:cBhvr>
                                      <p:to>
                                        <p:strVal val="visible"/>
                                      </p:to>
                                    </p:set>
                                    <p:animEffect transition="in" filter="wedge">
                                      <p:cBhvr>
                                        <p:cTn id="64" dur="500"/>
                                        <p:tgtEl>
                                          <p:spTgt spid="132132"/>
                                        </p:tgtEl>
                                      </p:cBhvr>
                                    </p:animEffect>
                                  </p:childTnLst>
                                </p:cTn>
                              </p:par>
                              <p:par>
                                <p:cTn id="65" presetID="20" presetClass="entr" presetSubtype="0" fill="hold" nodeType="withEffect">
                                  <p:stCondLst>
                                    <p:cond delay="0"/>
                                  </p:stCondLst>
                                  <p:childTnLst>
                                    <p:set>
                                      <p:cBhvr>
                                        <p:cTn id="66" dur="1" fill="hold">
                                          <p:stCondLst>
                                            <p:cond delay="0"/>
                                          </p:stCondLst>
                                        </p:cTn>
                                        <p:tgtEl>
                                          <p:spTgt spid="132133"/>
                                        </p:tgtEl>
                                        <p:attrNameLst>
                                          <p:attrName>style.visibility</p:attrName>
                                        </p:attrNameLst>
                                      </p:cBhvr>
                                      <p:to>
                                        <p:strVal val="visible"/>
                                      </p:to>
                                    </p:set>
                                    <p:animEffect transition="in" filter="wedge">
                                      <p:cBhvr>
                                        <p:cTn id="67" dur="500"/>
                                        <p:tgtEl>
                                          <p:spTgt spid="132133"/>
                                        </p:tgtEl>
                                      </p:cBhvr>
                                    </p:animEffect>
                                  </p:childTnLst>
                                </p:cTn>
                              </p:par>
                              <p:par>
                                <p:cTn id="68" presetID="20" presetClass="entr" presetSubtype="0" fill="hold" nodeType="withEffect">
                                  <p:stCondLst>
                                    <p:cond delay="0"/>
                                  </p:stCondLst>
                                  <p:childTnLst>
                                    <p:set>
                                      <p:cBhvr>
                                        <p:cTn id="69" dur="1" fill="hold">
                                          <p:stCondLst>
                                            <p:cond delay="0"/>
                                          </p:stCondLst>
                                        </p:cTn>
                                        <p:tgtEl>
                                          <p:spTgt spid="132136"/>
                                        </p:tgtEl>
                                        <p:attrNameLst>
                                          <p:attrName>style.visibility</p:attrName>
                                        </p:attrNameLst>
                                      </p:cBhvr>
                                      <p:to>
                                        <p:strVal val="visible"/>
                                      </p:to>
                                    </p:set>
                                    <p:animEffect transition="in" filter="wedge">
                                      <p:cBhvr>
                                        <p:cTn id="70" dur="500"/>
                                        <p:tgtEl>
                                          <p:spTgt spid="132136"/>
                                        </p:tgtEl>
                                      </p:cBhvr>
                                    </p:animEffect>
                                  </p:childTnLst>
                                </p:cTn>
                              </p:par>
                              <p:par>
                                <p:cTn id="71" presetID="20" presetClass="entr" presetSubtype="0" fill="hold" nodeType="withEffect">
                                  <p:stCondLst>
                                    <p:cond delay="0"/>
                                  </p:stCondLst>
                                  <p:childTnLst>
                                    <p:set>
                                      <p:cBhvr>
                                        <p:cTn id="72" dur="1" fill="hold">
                                          <p:stCondLst>
                                            <p:cond delay="0"/>
                                          </p:stCondLst>
                                        </p:cTn>
                                        <p:tgtEl>
                                          <p:spTgt spid="132137"/>
                                        </p:tgtEl>
                                        <p:attrNameLst>
                                          <p:attrName>style.visibility</p:attrName>
                                        </p:attrNameLst>
                                      </p:cBhvr>
                                      <p:to>
                                        <p:strVal val="visible"/>
                                      </p:to>
                                    </p:set>
                                    <p:animEffect transition="in" filter="wedge">
                                      <p:cBhvr>
                                        <p:cTn id="73" dur="500"/>
                                        <p:tgtEl>
                                          <p:spTgt spid="132137"/>
                                        </p:tgtEl>
                                      </p:cBhvr>
                                    </p:animEffect>
                                  </p:childTnLst>
                                </p:cTn>
                              </p:par>
                              <p:par>
                                <p:cTn id="74" presetID="20" presetClass="entr" presetSubtype="0" fill="hold" nodeType="withEffect">
                                  <p:stCondLst>
                                    <p:cond delay="0"/>
                                  </p:stCondLst>
                                  <p:childTnLst>
                                    <p:set>
                                      <p:cBhvr>
                                        <p:cTn id="75" dur="1" fill="hold">
                                          <p:stCondLst>
                                            <p:cond delay="0"/>
                                          </p:stCondLst>
                                        </p:cTn>
                                        <p:tgtEl>
                                          <p:spTgt spid="132138"/>
                                        </p:tgtEl>
                                        <p:attrNameLst>
                                          <p:attrName>style.visibility</p:attrName>
                                        </p:attrNameLst>
                                      </p:cBhvr>
                                      <p:to>
                                        <p:strVal val="visible"/>
                                      </p:to>
                                    </p:set>
                                    <p:animEffect transition="in" filter="wedge">
                                      <p:cBhvr>
                                        <p:cTn id="76" dur="500"/>
                                        <p:tgtEl>
                                          <p:spTgt spid="132138"/>
                                        </p:tgtEl>
                                      </p:cBhvr>
                                    </p:animEffect>
                                  </p:childTnLst>
                                </p:cTn>
                              </p:par>
                              <p:par>
                                <p:cTn id="77" presetID="20" presetClass="entr" presetSubtype="0" fill="hold" grpId="0" nodeType="withEffect">
                                  <p:stCondLst>
                                    <p:cond delay="0"/>
                                  </p:stCondLst>
                                  <p:childTnLst>
                                    <p:set>
                                      <p:cBhvr>
                                        <p:cTn id="78" dur="1" fill="hold">
                                          <p:stCondLst>
                                            <p:cond delay="0"/>
                                          </p:stCondLst>
                                        </p:cTn>
                                        <p:tgtEl>
                                          <p:spTgt spid="132144"/>
                                        </p:tgtEl>
                                        <p:attrNameLst>
                                          <p:attrName>style.visibility</p:attrName>
                                        </p:attrNameLst>
                                      </p:cBhvr>
                                      <p:to>
                                        <p:strVal val="visible"/>
                                      </p:to>
                                    </p:set>
                                    <p:animEffect transition="in" filter="wedge">
                                      <p:cBhvr>
                                        <p:cTn id="79" dur="500"/>
                                        <p:tgtEl>
                                          <p:spTgt spid="132144"/>
                                        </p:tgtEl>
                                      </p:cBhvr>
                                    </p:animEffect>
                                  </p:childTnLst>
                                </p:cTn>
                              </p:par>
                              <p:par>
                                <p:cTn id="80" presetID="20" presetClass="entr" presetSubtype="0" fill="hold" grpId="0" nodeType="withEffect">
                                  <p:stCondLst>
                                    <p:cond delay="0"/>
                                  </p:stCondLst>
                                  <p:childTnLst>
                                    <p:set>
                                      <p:cBhvr>
                                        <p:cTn id="81" dur="1" fill="hold">
                                          <p:stCondLst>
                                            <p:cond delay="0"/>
                                          </p:stCondLst>
                                        </p:cTn>
                                        <p:tgtEl>
                                          <p:spTgt spid="132145"/>
                                        </p:tgtEl>
                                        <p:attrNameLst>
                                          <p:attrName>style.visibility</p:attrName>
                                        </p:attrNameLst>
                                      </p:cBhvr>
                                      <p:to>
                                        <p:strVal val="visible"/>
                                      </p:to>
                                    </p:set>
                                    <p:animEffect transition="in" filter="wedge">
                                      <p:cBhvr>
                                        <p:cTn id="82" dur="500"/>
                                        <p:tgtEl>
                                          <p:spTgt spid="1321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2101" grpId="0" autoUpdateAnimBg="0"/>
      <p:bldP spid="132102" grpId="0" autoUpdateAnimBg="0"/>
      <p:bldP spid="132104" grpId="0" autoUpdateAnimBg="0"/>
      <p:bldP spid="132105" grpId="0" animBg="1" autoUpdateAnimBg="0"/>
      <p:bldP spid="132122" grpId="0" autoUpdateAnimBg="0"/>
      <p:bldP spid="132125" grpId="0" autoUpdateAnimBg="0"/>
      <p:bldP spid="132126" grpId="0" autoUpdateAnimBg="0"/>
      <p:bldP spid="132132" grpId="0" autoUpdateAnimBg="0"/>
      <p:bldP spid="132144" grpId="0" autoUpdateAnimBg="0"/>
      <p:bldP spid="132145" grpId="0"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灯片编号占位符 5"/>
          <p:cNvSpPr txBox="1">
            <a:spLocks noGrp="1" noChangeArrowheads="1"/>
          </p:cNvSpPr>
          <p:nvPr/>
        </p:nvSpPr>
        <p:spPr bwMode="auto">
          <a:xfrm>
            <a:off x="6934200" y="6324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algn="r" fontAlgn="base">
              <a:spcBef>
                <a:spcPct val="50000"/>
              </a:spcBef>
              <a:spcAft>
                <a:spcPct val="0"/>
              </a:spcAft>
              <a:buNone/>
            </a:pPr>
            <a:fld id="{5D00BB07-B166-4EE2-87F2-4E267E004F0B}" type="slidenum">
              <a:rPr lang="zh-CN" altLang="en-US" sz="1400" b="1">
                <a:solidFill>
                  <a:srgbClr val="000000"/>
                </a:solidFill>
              </a:rPr>
              <a:pPr algn="r" fontAlgn="base">
                <a:spcBef>
                  <a:spcPct val="50000"/>
                </a:spcBef>
                <a:spcAft>
                  <a:spcPct val="0"/>
                </a:spcAft>
                <a:buNone/>
              </a:pPr>
              <a:t>41</a:t>
            </a:fld>
            <a:endParaRPr lang="en-US" altLang="zh-CN" sz="1400" b="1">
              <a:solidFill>
                <a:srgbClr val="000000"/>
              </a:solidFill>
            </a:endParaRPr>
          </a:p>
        </p:txBody>
      </p:sp>
      <p:sp>
        <p:nvSpPr>
          <p:cNvPr id="133123" name="Text Box 8"/>
          <p:cNvSpPr txBox="1">
            <a:spLocks noChangeArrowheads="1"/>
          </p:cNvSpPr>
          <p:nvPr/>
        </p:nvSpPr>
        <p:spPr bwMode="auto">
          <a:xfrm>
            <a:off x="6372225" y="2708275"/>
            <a:ext cx="190500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algn="ctr" eaLnBrk="0" fontAlgn="base" hangingPunct="0">
              <a:spcBef>
                <a:spcPct val="50000"/>
              </a:spcBef>
              <a:spcAft>
                <a:spcPct val="0"/>
              </a:spcAft>
              <a:buClr>
                <a:srgbClr val="3333CC"/>
              </a:buClr>
              <a:buNone/>
            </a:pPr>
            <a:r>
              <a:rPr lang="zh-CN" altLang="en-US" sz="2400" b="1">
                <a:solidFill>
                  <a:srgbClr val="000000"/>
                </a:solidFill>
                <a:latin typeface="黑体" panose="02010609060101010101" pitchFamily="49" charset="-122"/>
                <a:ea typeface="黑体" panose="02010609060101010101" pitchFamily="49" charset="-122"/>
              </a:rPr>
              <a:t>电源、软驱、光驱、</a:t>
            </a:r>
            <a:r>
              <a:rPr lang="en-US" altLang="zh-CN" sz="2400" b="1">
                <a:solidFill>
                  <a:srgbClr val="000000"/>
                </a:solidFill>
                <a:latin typeface="黑体" panose="02010609060101010101" pitchFamily="49" charset="-122"/>
                <a:ea typeface="黑体" panose="02010609060101010101" pitchFamily="49" charset="-122"/>
              </a:rPr>
              <a:t>CPU、</a:t>
            </a:r>
            <a:r>
              <a:rPr lang="zh-CN" altLang="en-US" sz="2400" b="1">
                <a:solidFill>
                  <a:srgbClr val="000000"/>
                </a:solidFill>
                <a:latin typeface="黑体" panose="02010609060101010101" pitchFamily="49" charset="-122"/>
                <a:ea typeface="黑体" panose="02010609060101010101" pitchFamily="49" charset="-122"/>
              </a:rPr>
              <a:t>内存、硬盘、显卡、声卡、网卡、总线</a:t>
            </a:r>
            <a:r>
              <a:rPr lang="zh-CN" altLang="en-US" sz="2400" b="1">
                <a:solidFill>
                  <a:srgbClr val="000000"/>
                </a:solidFill>
                <a:latin typeface="Tahoma" panose="020B0604030504040204" pitchFamily="34" charset="0"/>
                <a:ea typeface="黑体" panose="02010609060101010101" pitchFamily="49" charset="-122"/>
              </a:rPr>
              <a:t>…</a:t>
            </a:r>
            <a:endParaRPr lang="zh-CN" altLang="en-US" sz="2400" b="1">
              <a:solidFill>
                <a:srgbClr val="000000"/>
              </a:solidFill>
              <a:latin typeface="黑体" panose="02010609060101010101" pitchFamily="49" charset="-122"/>
              <a:ea typeface="黑体" panose="02010609060101010101" pitchFamily="49" charset="-122"/>
            </a:endParaRPr>
          </a:p>
        </p:txBody>
      </p:sp>
      <p:grpSp>
        <p:nvGrpSpPr>
          <p:cNvPr id="133124" name="Group 10"/>
          <p:cNvGrpSpPr>
            <a:grpSpLocks/>
          </p:cNvGrpSpPr>
          <p:nvPr/>
        </p:nvGrpSpPr>
        <p:grpSpPr bwMode="auto">
          <a:xfrm>
            <a:off x="1835152" y="260350"/>
            <a:ext cx="4968875" cy="647700"/>
            <a:chOff x="0" y="0"/>
            <a:chExt cx="1056" cy="336"/>
          </a:xfrm>
        </p:grpSpPr>
        <p:sp>
          <p:nvSpPr>
            <p:cNvPr id="54278" name="Rectangle 11"/>
            <p:cNvSpPr>
              <a:spLocks noChangeArrowheads="1"/>
            </p:cNvSpPr>
            <p:nvPr/>
          </p:nvSpPr>
          <p:spPr bwMode="auto">
            <a:xfrm>
              <a:off x="0" y="0"/>
              <a:ext cx="1056" cy="336"/>
            </a:xfrm>
            <a:prstGeom prst="rect">
              <a:avLst/>
            </a:prstGeom>
            <a:gradFill rotWithShape="0">
              <a:gsLst>
                <a:gs pos="0">
                  <a:srgbClr val="CF0E30"/>
                </a:gs>
                <a:gs pos="50000">
                  <a:srgbClr val="3E040E"/>
                </a:gs>
                <a:gs pos="100000">
                  <a:srgbClr val="CF0E30"/>
                </a:gs>
              </a:gsLst>
              <a:lin ang="18900000" scaled="1"/>
            </a:gradFill>
            <a:ln w="28575">
              <a:solidFill>
                <a:srgbClr val="F68295"/>
              </a:solidFill>
              <a:miter lim="800000"/>
              <a:headEnd/>
              <a:tailEnd/>
            </a:ln>
          </p:spPr>
          <p:txBody>
            <a:bodyPr wrap="none" anchor="ct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buNone/>
              </a:pPr>
              <a:endParaRPr lang="zh-CN" altLang="zh-CN" sz="1800" b="1">
                <a:solidFill>
                  <a:srgbClr val="000000"/>
                </a:solidFill>
              </a:endParaRPr>
            </a:p>
          </p:txBody>
        </p:sp>
        <p:sp>
          <p:nvSpPr>
            <p:cNvPr id="54279" name="Text Box 12"/>
            <p:cNvSpPr txBox="1">
              <a:spLocks noChangeArrowheads="1"/>
            </p:cNvSpPr>
            <p:nvPr/>
          </p:nvSpPr>
          <p:spPr bwMode="auto">
            <a:xfrm>
              <a:off x="0" y="0"/>
              <a:ext cx="1008" cy="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algn="ctr" eaLnBrk="0" fontAlgn="base" hangingPunct="0">
                <a:spcBef>
                  <a:spcPct val="50000"/>
                </a:spcBef>
                <a:spcAft>
                  <a:spcPct val="0"/>
                </a:spcAft>
                <a:buNone/>
              </a:pPr>
              <a:r>
                <a:rPr lang="zh-CN" altLang="en-US" sz="3600" b="1">
                  <a:solidFill>
                    <a:srgbClr val="FFFFFF"/>
                  </a:solidFill>
                  <a:latin typeface="楷体_GB2312" pitchFamily="1" charset="-122"/>
                  <a:ea typeface="楷体_GB2312" pitchFamily="1" charset="-122"/>
                </a:rPr>
                <a:t>探索微机－－机箱</a:t>
              </a:r>
            </a:p>
          </p:txBody>
        </p:sp>
      </p:grpSp>
      <p:pic>
        <p:nvPicPr>
          <p:cNvPr id="133127" name="Picture 1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5513" y="1844677"/>
            <a:ext cx="3643312" cy="3959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273638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33123"/>
                                        </p:tgtEl>
                                        <p:attrNameLst>
                                          <p:attrName>style.visibility</p:attrName>
                                        </p:attrNameLst>
                                      </p:cBhvr>
                                      <p:to>
                                        <p:strVal val="visible"/>
                                      </p:to>
                                    </p:set>
                                    <p:animEffect transition="in" filter="checkerboard(across)">
                                      <p:cBhvr>
                                        <p:cTn id="7" dur="500"/>
                                        <p:tgtEl>
                                          <p:spTgt spid="133123"/>
                                        </p:tgtEl>
                                      </p:cBhvr>
                                    </p:animEffect>
                                  </p:childTnLst>
                                </p:cTn>
                              </p:par>
                              <p:par>
                                <p:cTn id="8" presetID="5" presetClass="entr" presetSubtype="10" fill="hold" nodeType="withEffect">
                                  <p:stCondLst>
                                    <p:cond delay="0"/>
                                  </p:stCondLst>
                                  <p:childTnLst>
                                    <p:set>
                                      <p:cBhvr>
                                        <p:cTn id="9" dur="1" fill="hold">
                                          <p:stCondLst>
                                            <p:cond delay="0"/>
                                          </p:stCondLst>
                                        </p:cTn>
                                        <p:tgtEl>
                                          <p:spTgt spid="133124"/>
                                        </p:tgtEl>
                                        <p:attrNameLst>
                                          <p:attrName>style.visibility</p:attrName>
                                        </p:attrNameLst>
                                      </p:cBhvr>
                                      <p:to>
                                        <p:strVal val="visible"/>
                                      </p:to>
                                    </p:set>
                                    <p:animEffect transition="in" filter="checkerboard(across)">
                                      <p:cBhvr>
                                        <p:cTn id="10" dur="500"/>
                                        <p:tgtEl>
                                          <p:spTgt spid="133124"/>
                                        </p:tgtEl>
                                      </p:cBhvr>
                                    </p:animEffect>
                                  </p:childTnLst>
                                </p:cTn>
                              </p:par>
                              <p:par>
                                <p:cTn id="11" presetID="5" presetClass="entr" presetSubtype="10" fill="hold" nodeType="withEffect">
                                  <p:stCondLst>
                                    <p:cond delay="0"/>
                                  </p:stCondLst>
                                  <p:childTnLst>
                                    <p:set>
                                      <p:cBhvr>
                                        <p:cTn id="12" dur="1" fill="hold">
                                          <p:stCondLst>
                                            <p:cond delay="0"/>
                                          </p:stCondLst>
                                        </p:cTn>
                                        <p:tgtEl>
                                          <p:spTgt spid="133127"/>
                                        </p:tgtEl>
                                        <p:attrNameLst>
                                          <p:attrName>style.visibility</p:attrName>
                                        </p:attrNameLst>
                                      </p:cBhvr>
                                      <p:to>
                                        <p:strVal val="visible"/>
                                      </p:to>
                                    </p:set>
                                    <p:animEffect transition="in" filter="checkerboard(across)">
                                      <p:cBhvr>
                                        <p:cTn id="13" dur="500"/>
                                        <p:tgtEl>
                                          <p:spTgt spid="1331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23" grpId="0"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灯片编号占位符 5"/>
          <p:cNvSpPr txBox="1">
            <a:spLocks noGrp="1" noChangeArrowheads="1"/>
          </p:cNvSpPr>
          <p:nvPr/>
        </p:nvSpPr>
        <p:spPr bwMode="auto">
          <a:xfrm>
            <a:off x="6934200" y="6324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algn="r" fontAlgn="base">
              <a:spcBef>
                <a:spcPct val="50000"/>
              </a:spcBef>
              <a:spcAft>
                <a:spcPct val="0"/>
              </a:spcAft>
              <a:buNone/>
            </a:pPr>
            <a:fld id="{1E92A7D7-7621-49FB-983D-8D868A0ED9F7}" type="slidenum">
              <a:rPr lang="zh-CN" altLang="en-US" sz="1400" b="1">
                <a:solidFill>
                  <a:srgbClr val="000000"/>
                </a:solidFill>
              </a:rPr>
              <a:pPr algn="r" fontAlgn="base">
                <a:spcBef>
                  <a:spcPct val="50000"/>
                </a:spcBef>
                <a:spcAft>
                  <a:spcPct val="0"/>
                </a:spcAft>
                <a:buNone/>
              </a:pPr>
              <a:t>42</a:t>
            </a:fld>
            <a:endParaRPr lang="en-US" altLang="zh-CN" sz="1400" b="1">
              <a:solidFill>
                <a:srgbClr val="000000"/>
              </a:solidFill>
            </a:endParaRPr>
          </a:p>
        </p:txBody>
      </p:sp>
      <p:grpSp>
        <p:nvGrpSpPr>
          <p:cNvPr id="55299" name="Group 9"/>
          <p:cNvGrpSpPr>
            <a:grpSpLocks/>
          </p:cNvGrpSpPr>
          <p:nvPr/>
        </p:nvGrpSpPr>
        <p:grpSpPr bwMode="auto">
          <a:xfrm>
            <a:off x="1908177" y="260350"/>
            <a:ext cx="5089525" cy="641350"/>
            <a:chOff x="0" y="0"/>
            <a:chExt cx="1056" cy="347"/>
          </a:xfrm>
        </p:grpSpPr>
        <p:sp>
          <p:nvSpPr>
            <p:cNvPr id="55302" name="Rectangle 10"/>
            <p:cNvSpPr>
              <a:spLocks noChangeArrowheads="1"/>
            </p:cNvSpPr>
            <p:nvPr/>
          </p:nvSpPr>
          <p:spPr bwMode="auto">
            <a:xfrm>
              <a:off x="0" y="0"/>
              <a:ext cx="1056" cy="336"/>
            </a:xfrm>
            <a:prstGeom prst="rect">
              <a:avLst/>
            </a:prstGeom>
            <a:gradFill rotWithShape="0">
              <a:gsLst>
                <a:gs pos="0">
                  <a:srgbClr val="CF0E30"/>
                </a:gs>
                <a:gs pos="50000">
                  <a:srgbClr val="3E040E"/>
                </a:gs>
                <a:gs pos="100000">
                  <a:srgbClr val="CF0E30"/>
                </a:gs>
              </a:gsLst>
              <a:lin ang="18900000" scaled="1"/>
            </a:gradFill>
            <a:ln w="28575">
              <a:solidFill>
                <a:srgbClr val="F68295"/>
              </a:solidFill>
              <a:miter lim="800000"/>
              <a:headEnd/>
              <a:tailEnd/>
            </a:ln>
          </p:spPr>
          <p:txBody>
            <a:bodyPr wrap="none" anchor="ct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buNone/>
              </a:pPr>
              <a:endParaRPr lang="zh-CN" altLang="zh-CN" sz="1800" b="1">
                <a:solidFill>
                  <a:srgbClr val="000000"/>
                </a:solidFill>
              </a:endParaRPr>
            </a:p>
          </p:txBody>
        </p:sp>
        <p:sp>
          <p:nvSpPr>
            <p:cNvPr id="55303" name="Text Box 11"/>
            <p:cNvSpPr txBox="1">
              <a:spLocks noChangeArrowheads="1"/>
            </p:cNvSpPr>
            <p:nvPr/>
          </p:nvSpPr>
          <p:spPr bwMode="auto">
            <a:xfrm>
              <a:off x="0" y="0"/>
              <a:ext cx="1008" cy="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algn="ctr" eaLnBrk="0" fontAlgn="base" hangingPunct="0">
                <a:spcBef>
                  <a:spcPct val="50000"/>
                </a:spcBef>
                <a:spcAft>
                  <a:spcPct val="0"/>
                </a:spcAft>
                <a:buNone/>
              </a:pPr>
              <a:r>
                <a:rPr lang="zh-CN" altLang="en-US" sz="3600" b="1">
                  <a:solidFill>
                    <a:srgbClr val="FFFFFF"/>
                  </a:solidFill>
                  <a:latin typeface="楷体_GB2312" pitchFamily="1" charset="-122"/>
                  <a:ea typeface="楷体_GB2312" pitchFamily="1" charset="-122"/>
                </a:rPr>
                <a:t>探索微机－－主板</a:t>
              </a:r>
            </a:p>
          </p:txBody>
        </p:sp>
      </p:grpSp>
      <p:pic>
        <p:nvPicPr>
          <p:cNvPr id="55300" name="Picture 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2275" y="1989138"/>
            <a:ext cx="4032250" cy="403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5301"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11863" y="2492377"/>
            <a:ext cx="1682750" cy="266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1056146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灯片编号占位符 5"/>
          <p:cNvSpPr txBox="1">
            <a:spLocks noGrp="1" noChangeArrowheads="1"/>
          </p:cNvSpPr>
          <p:nvPr/>
        </p:nvSpPr>
        <p:spPr bwMode="auto">
          <a:xfrm>
            <a:off x="6934200" y="6324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algn="r" fontAlgn="base">
              <a:spcBef>
                <a:spcPct val="50000"/>
              </a:spcBef>
              <a:spcAft>
                <a:spcPct val="0"/>
              </a:spcAft>
              <a:buNone/>
            </a:pPr>
            <a:fld id="{85BB24B1-1126-4EE1-BCAA-3E485FF01F19}" type="slidenum">
              <a:rPr lang="zh-CN" altLang="en-US" sz="1400" b="1">
                <a:solidFill>
                  <a:srgbClr val="000000"/>
                </a:solidFill>
              </a:rPr>
              <a:pPr algn="r" fontAlgn="base">
                <a:spcBef>
                  <a:spcPct val="50000"/>
                </a:spcBef>
                <a:spcAft>
                  <a:spcPct val="0"/>
                </a:spcAft>
                <a:buNone/>
              </a:pPr>
              <a:t>43</a:t>
            </a:fld>
            <a:endParaRPr lang="en-US" altLang="zh-CN" sz="1400" b="1">
              <a:solidFill>
                <a:srgbClr val="000000"/>
              </a:solidFill>
            </a:endParaRPr>
          </a:p>
        </p:txBody>
      </p:sp>
      <p:pic>
        <p:nvPicPr>
          <p:cNvPr id="135171" name="Picture 4" descr="CPU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090" y="1484313"/>
            <a:ext cx="4321175" cy="355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35172" name="Group 8"/>
          <p:cNvGrpSpPr>
            <a:grpSpLocks/>
          </p:cNvGrpSpPr>
          <p:nvPr/>
        </p:nvGrpSpPr>
        <p:grpSpPr bwMode="auto">
          <a:xfrm>
            <a:off x="1800227" y="230188"/>
            <a:ext cx="5508625" cy="677862"/>
            <a:chOff x="0" y="0"/>
            <a:chExt cx="1056" cy="336"/>
          </a:xfrm>
        </p:grpSpPr>
        <p:sp>
          <p:nvSpPr>
            <p:cNvPr id="56327" name="Rectangle 9"/>
            <p:cNvSpPr>
              <a:spLocks noChangeArrowheads="1"/>
            </p:cNvSpPr>
            <p:nvPr/>
          </p:nvSpPr>
          <p:spPr bwMode="auto">
            <a:xfrm>
              <a:off x="0" y="0"/>
              <a:ext cx="1056" cy="336"/>
            </a:xfrm>
            <a:prstGeom prst="rect">
              <a:avLst/>
            </a:prstGeom>
            <a:gradFill rotWithShape="0">
              <a:gsLst>
                <a:gs pos="0">
                  <a:srgbClr val="CF0E30"/>
                </a:gs>
                <a:gs pos="50000">
                  <a:srgbClr val="3E040E"/>
                </a:gs>
                <a:gs pos="100000">
                  <a:srgbClr val="CF0E30"/>
                </a:gs>
              </a:gsLst>
              <a:lin ang="18900000" scaled="1"/>
            </a:gradFill>
            <a:ln w="28575">
              <a:solidFill>
                <a:srgbClr val="F68295"/>
              </a:solidFill>
              <a:miter lim="800000"/>
              <a:headEnd/>
              <a:tailEnd/>
            </a:ln>
          </p:spPr>
          <p:txBody>
            <a:bodyPr wrap="none" anchor="ct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buNone/>
              </a:pPr>
              <a:endParaRPr lang="zh-CN" altLang="zh-CN" sz="1800" b="1">
                <a:solidFill>
                  <a:srgbClr val="000000"/>
                </a:solidFill>
              </a:endParaRPr>
            </a:p>
          </p:txBody>
        </p:sp>
        <p:sp>
          <p:nvSpPr>
            <p:cNvPr id="56328" name="Text Box 10"/>
            <p:cNvSpPr txBox="1">
              <a:spLocks noChangeArrowheads="1"/>
            </p:cNvSpPr>
            <p:nvPr/>
          </p:nvSpPr>
          <p:spPr bwMode="auto">
            <a:xfrm>
              <a:off x="0" y="0"/>
              <a:ext cx="1008" cy="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algn="ctr" eaLnBrk="0" fontAlgn="base" hangingPunct="0">
                <a:spcBef>
                  <a:spcPct val="50000"/>
                </a:spcBef>
                <a:spcAft>
                  <a:spcPct val="0"/>
                </a:spcAft>
                <a:buNone/>
              </a:pPr>
              <a:r>
                <a:rPr lang="zh-CN" altLang="en-US" sz="3600" b="1">
                  <a:solidFill>
                    <a:srgbClr val="FFFFFF"/>
                  </a:solidFill>
                  <a:latin typeface="楷体_GB2312" pitchFamily="1" charset="-122"/>
                  <a:ea typeface="楷体_GB2312" pitchFamily="1" charset="-122"/>
                </a:rPr>
                <a:t>探索微机－－</a:t>
              </a:r>
              <a:r>
                <a:rPr lang="en-US" altLang="zh-CN" sz="3600" b="1">
                  <a:solidFill>
                    <a:srgbClr val="FFFFFF"/>
                  </a:solidFill>
                  <a:latin typeface="楷体_GB2312" pitchFamily="1" charset="-122"/>
                  <a:ea typeface="楷体_GB2312" pitchFamily="1" charset="-122"/>
                </a:rPr>
                <a:t>CPU</a:t>
              </a:r>
            </a:p>
          </p:txBody>
        </p:sp>
      </p:grpSp>
      <p:pic>
        <p:nvPicPr>
          <p:cNvPr id="135175"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64163" y="3933827"/>
            <a:ext cx="3200400" cy="197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5176" name="Picture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48263" y="1628777"/>
            <a:ext cx="1619250" cy="2232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0206966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35171"/>
                                        </p:tgtEl>
                                        <p:attrNameLst>
                                          <p:attrName>style.visibility</p:attrName>
                                        </p:attrNameLst>
                                      </p:cBhvr>
                                      <p:to>
                                        <p:strVal val="visible"/>
                                      </p:to>
                                    </p:set>
                                    <p:animEffect transition="in" filter="dissolve">
                                      <p:cBhvr>
                                        <p:cTn id="7" dur="500"/>
                                        <p:tgtEl>
                                          <p:spTgt spid="135171"/>
                                        </p:tgtEl>
                                      </p:cBhvr>
                                    </p:animEffect>
                                  </p:childTnLst>
                                </p:cTn>
                              </p:par>
                              <p:par>
                                <p:cTn id="8" presetID="9" presetClass="entr" presetSubtype="0" fill="hold" nodeType="withEffect">
                                  <p:stCondLst>
                                    <p:cond delay="0"/>
                                  </p:stCondLst>
                                  <p:childTnLst>
                                    <p:set>
                                      <p:cBhvr>
                                        <p:cTn id="9" dur="1" fill="hold">
                                          <p:stCondLst>
                                            <p:cond delay="0"/>
                                          </p:stCondLst>
                                        </p:cTn>
                                        <p:tgtEl>
                                          <p:spTgt spid="135172"/>
                                        </p:tgtEl>
                                        <p:attrNameLst>
                                          <p:attrName>style.visibility</p:attrName>
                                        </p:attrNameLst>
                                      </p:cBhvr>
                                      <p:to>
                                        <p:strVal val="visible"/>
                                      </p:to>
                                    </p:set>
                                    <p:animEffect transition="in" filter="dissolve">
                                      <p:cBhvr>
                                        <p:cTn id="10" dur="500"/>
                                        <p:tgtEl>
                                          <p:spTgt spid="135172"/>
                                        </p:tgtEl>
                                      </p:cBhvr>
                                    </p:animEffect>
                                  </p:childTnLst>
                                </p:cTn>
                              </p:par>
                              <p:par>
                                <p:cTn id="11" presetID="9" presetClass="entr" presetSubtype="0" fill="hold" nodeType="withEffect">
                                  <p:stCondLst>
                                    <p:cond delay="0"/>
                                  </p:stCondLst>
                                  <p:childTnLst>
                                    <p:set>
                                      <p:cBhvr>
                                        <p:cTn id="12" dur="1" fill="hold">
                                          <p:stCondLst>
                                            <p:cond delay="0"/>
                                          </p:stCondLst>
                                        </p:cTn>
                                        <p:tgtEl>
                                          <p:spTgt spid="135175"/>
                                        </p:tgtEl>
                                        <p:attrNameLst>
                                          <p:attrName>style.visibility</p:attrName>
                                        </p:attrNameLst>
                                      </p:cBhvr>
                                      <p:to>
                                        <p:strVal val="visible"/>
                                      </p:to>
                                    </p:set>
                                    <p:animEffect transition="in" filter="dissolve">
                                      <p:cBhvr>
                                        <p:cTn id="13" dur="500"/>
                                        <p:tgtEl>
                                          <p:spTgt spid="135175"/>
                                        </p:tgtEl>
                                      </p:cBhvr>
                                    </p:animEffect>
                                  </p:childTnLst>
                                </p:cTn>
                              </p:par>
                              <p:par>
                                <p:cTn id="14" presetID="9" presetClass="entr" presetSubtype="0" fill="hold" nodeType="withEffect">
                                  <p:stCondLst>
                                    <p:cond delay="0"/>
                                  </p:stCondLst>
                                  <p:childTnLst>
                                    <p:set>
                                      <p:cBhvr>
                                        <p:cTn id="15" dur="1" fill="hold">
                                          <p:stCondLst>
                                            <p:cond delay="0"/>
                                          </p:stCondLst>
                                        </p:cTn>
                                        <p:tgtEl>
                                          <p:spTgt spid="135176"/>
                                        </p:tgtEl>
                                        <p:attrNameLst>
                                          <p:attrName>style.visibility</p:attrName>
                                        </p:attrNameLst>
                                      </p:cBhvr>
                                      <p:to>
                                        <p:strVal val="visible"/>
                                      </p:to>
                                    </p:set>
                                    <p:animEffect transition="in" filter="dissolve">
                                      <p:cBhvr>
                                        <p:cTn id="16" dur="500"/>
                                        <p:tgtEl>
                                          <p:spTgt spid="1351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灯片编号占位符 5"/>
          <p:cNvSpPr txBox="1">
            <a:spLocks noGrp="1" noChangeArrowheads="1"/>
          </p:cNvSpPr>
          <p:nvPr/>
        </p:nvSpPr>
        <p:spPr bwMode="auto">
          <a:xfrm>
            <a:off x="6934200" y="6324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algn="r" fontAlgn="base">
              <a:spcBef>
                <a:spcPct val="50000"/>
              </a:spcBef>
              <a:spcAft>
                <a:spcPct val="0"/>
              </a:spcAft>
              <a:buNone/>
            </a:pPr>
            <a:fld id="{A946F61C-0CF8-4156-9DD6-07F204C36F5C}" type="slidenum">
              <a:rPr lang="zh-CN" altLang="en-US" sz="1400" b="1">
                <a:solidFill>
                  <a:srgbClr val="000000"/>
                </a:solidFill>
              </a:rPr>
              <a:pPr algn="r" fontAlgn="base">
                <a:spcBef>
                  <a:spcPct val="50000"/>
                </a:spcBef>
                <a:spcAft>
                  <a:spcPct val="0"/>
                </a:spcAft>
                <a:buNone/>
              </a:pPr>
              <a:t>44</a:t>
            </a:fld>
            <a:endParaRPr lang="en-US" altLang="zh-CN" sz="1400" b="1">
              <a:solidFill>
                <a:srgbClr val="000000"/>
              </a:solidFill>
            </a:endParaRPr>
          </a:p>
        </p:txBody>
      </p:sp>
      <p:grpSp>
        <p:nvGrpSpPr>
          <p:cNvPr id="57347" name="Group 9"/>
          <p:cNvGrpSpPr>
            <a:grpSpLocks/>
          </p:cNvGrpSpPr>
          <p:nvPr/>
        </p:nvGrpSpPr>
        <p:grpSpPr bwMode="auto">
          <a:xfrm>
            <a:off x="1779588" y="266700"/>
            <a:ext cx="4953000" cy="641350"/>
            <a:chOff x="0" y="0"/>
            <a:chExt cx="1056" cy="347"/>
          </a:xfrm>
        </p:grpSpPr>
        <p:sp>
          <p:nvSpPr>
            <p:cNvPr id="57352" name="Rectangle 10"/>
            <p:cNvSpPr>
              <a:spLocks noChangeArrowheads="1"/>
            </p:cNvSpPr>
            <p:nvPr/>
          </p:nvSpPr>
          <p:spPr bwMode="auto">
            <a:xfrm>
              <a:off x="0" y="0"/>
              <a:ext cx="1056" cy="336"/>
            </a:xfrm>
            <a:prstGeom prst="rect">
              <a:avLst/>
            </a:prstGeom>
            <a:gradFill rotWithShape="0">
              <a:gsLst>
                <a:gs pos="0">
                  <a:srgbClr val="CF0E30"/>
                </a:gs>
                <a:gs pos="50000">
                  <a:srgbClr val="3E040E"/>
                </a:gs>
                <a:gs pos="100000">
                  <a:srgbClr val="CF0E30"/>
                </a:gs>
              </a:gsLst>
              <a:lin ang="18900000" scaled="1"/>
            </a:gradFill>
            <a:ln w="28575">
              <a:solidFill>
                <a:srgbClr val="F68295"/>
              </a:solidFill>
              <a:miter lim="800000"/>
              <a:headEnd/>
              <a:tailEnd/>
            </a:ln>
          </p:spPr>
          <p:txBody>
            <a:bodyPr wrap="none" anchor="ct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buNone/>
              </a:pPr>
              <a:endParaRPr lang="zh-CN" altLang="zh-CN" sz="1800" b="1">
                <a:solidFill>
                  <a:srgbClr val="000000"/>
                </a:solidFill>
              </a:endParaRPr>
            </a:p>
          </p:txBody>
        </p:sp>
        <p:sp>
          <p:nvSpPr>
            <p:cNvPr id="57353" name="Text Box 11"/>
            <p:cNvSpPr txBox="1">
              <a:spLocks noChangeArrowheads="1"/>
            </p:cNvSpPr>
            <p:nvPr/>
          </p:nvSpPr>
          <p:spPr bwMode="auto">
            <a:xfrm>
              <a:off x="0" y="0"/>
              <a:ext cx="1008" cy="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algn="ctr" eaLnBrk="0" fontAlgn="base" hangingPunct="0">
                <a:spcBef>
                  <a:spcPct val="50000"/>
                </a:spcBef>
                <a:spcAft>
                  <a:spcPct val="0"/>
                </a:spcAft>
                <a:buNone/>
              </a:pPr>
              <a:r>
                <a:rPr lang="zh-CN" altLang="en-US" sz="3600" b="1">
                  <a:solidFill>
                    <a:srgbClr val="FFFFFF"/>
                  </a:solidFill>
                  <a:latin typeface="楷体_GB2312" pitchFamily="1" charset="-122"/>
                  <a:ea typeface="楷体_GB2312" pitchFamily="1" charset="-122"/>
                </a:rPr>
                <a:t>探索微机－－存储器</a:t>
              </a:r>
            </a:p>
          </p:txBody>
        </p:sp>
      </p:grpSp>
      <p:pic>
        <p:nvPicPr>
          <p:cNvPr id="57348" name="Picture 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652" y="1557340"/>
            <a:ext cx="3744913" cy="201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7349"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3440" y="1341440"/>
            <a:ext cx="1609725" cy="266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7350" name="Picture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39977" y="3789363"/>
            <a:ext cx="2143125" cy="278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7351" name="Picture 1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35502" y="4005263"/>
            <a:ext cx="1636713" cy="2520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7127138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灯片编号占位符 5"/>
          <p:cNvSpPr txBox="1">
            <a:spLocks noGrp="1" noChangeArrowheads="1"/>
          </p:cNvSpPr>
          <p:nvPr/>
        </p:nvSpPr>
        <p:spPr bwMode="auto">
          <a:xfrm>
            <a:off x="6934200" y="6324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algn="r" fontAlgn="base">
              <a:spcBef>
                <a:spcPct val="50000"/>
              </a:spcBef>
              <a:spcAft>
                <a:spcPct val="0"/>
              </a:spcAft>
              <a:buNone/>
            </a:pPr>
            <a:fld id="{91726440-DB20-444F-9F38-6E4DCA14747C}" type="slidenum">
              <a:rPr lang="zh-CN" altLang="en-US" sz="1400" b="1">
                <a:solidFill>
                  <a:srgbClr val="000000"/>
                </a:solidFill>
              </a:rPr>
              <a:pPr algn="r" fontAlgn="base">
                <a:spcBef>
                  <a:spcPct val="50000"/>
                </a:spcBef>
                <a:spcAft>
                  <a:spcPct val="0"/>
                </a:spcAft>
                <a:buNone/>
              </a:pPr>
              <a:t>45</a:t>
            </a:fld>
            <a:endParaRPr lang="en-US" altLang="zh-CN" sz="1400" b="1">
              <a:solidFill>
                <a:srgbClr val="000000"/>
              </a:solidFill>
            </a:endParaRPr>
          </a:p>
        </p:txBody>
      </p:sp>
      <p:pic>
        <p:nvPicPr>
          <p:cNvPr id="58371" name="Picture 7" descr="dian2"/>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143000" y="1852615"/>
            <a:ext cx="344488" cy="32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8372" name="Text Box 8"/>
          <p:cNvSpPr txBox="1">
            <a:spLocks noChangeArrowheads="1"/>
          </p:cNvSpPr>
          <p:nvPr/>
        </p:nvSpPr>
        <p:spPr bwMode="auto">
          <a:xfrm>
            <a:off x="1524002" y="1700213"/>
            <a:ext cx="73691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fontAlgn="base">
              <a:spcAft>
                <a:spcPct val="0"/>
              </a:spcAft>
              <a:buClr>
                <a:srgbClr val="3333CC"/>
              </a:buClr>
              <a:buSzPct val="75000"/>
              <a:buNone/>
            </a:pPr>
            <a:r>
              <a:rPr lang="zh-CN" altLang="en-US" b="1">
                <a:solidFill>
                  <a:srgbClr val="000000"/>
                </a:solidFill>
              </a:rPr>
              <a:t>计算机有哪几大组成部分？各部分的作用？</a:t>
            </a:r>
            <a:endParaRPr lang="en-US" altLang="zh-CN" b="1">
              <a:solidFill>
                <a:srgbClr val="000000"/>
              </a:solidFill>
            </a:endParaRPr>
          </a:p>
        </p:txBody>
      </p:sp>
      <p:grpSp>
        <p:nvGrpSpPr>
          <p:cNvPr id="58373" name="Group 33"/>
          <p:cNvGrpSpPr>
            <a:grpSpLocks/>
          </p:cNvGrpSpPr>
          <p:nvPr/>
        </p:nvGrpSpPr>
        <p:grpSpPr bwMode="auto">
          <a:xfrm>
            <a:off x="1149350" y="4652963"/>
            <a:ext cx="7526338" cy="519112"/>
            <a:chOff x="0" y="0"/>
            <a:chExt cx="4741" cy="327"/>
          </a:xfrm>
        </p:grpSpPr>
        <p:pic>
          <p:nvPicPr>
            <p:cNvPr id="58386" name="Picture 16" descr="dian2"/>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0" y="96"/>
              <a:ext cx="217" cy="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8387" name="Text Box 17"/>
            <p:cNvSpPr txBox="1">
              <a:spLocks noChangeArrowheads="1"/>
            </p:cNvSpPr>
            <p:nvPr/>
          </p:nvSpPr>
          <p:spPr bwMode="auto">
            <a:xfrm>
              <a:off x="240" y="0"/>
              <a:ext cx="450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fontAlgn="base">
                <a:spcAft>
                  <a:spcPct val="0"/>
                </a:spcAft>
                <a:buClr>
                  <a:srgbClr val="3333CC"/>
                </a:buClr>
                <a:buSzPct val="75000"/>
                <a:buNone/>
              </a:pPr>
              <a:r>
                <a:rPr lang="zh-CN" altLang="en-US" b="1">
                  <a:solidFill>
                    <a:srgbClr val="000000"/>
                  </a:solidFill>
                </a:rPr>
                <a:t>指令和程序的关系？指令都包括哪些类？ </a:t>
              </a:r>
            </a:p>
          </p:txBody>
        </p:sp>
      </p:grpSp>
      <p:sp>
        <p:nvSpPr>
          <p:cNvPr id="58374" name="Rectangle 18"/>
          <p:cNvSpPr>
            <a:spLocks noGrp="1" noChangeArrowheads="1"/>
          </p:cNvSpPr>
          <p:nvPr>
            <p:ph type="body" idx="4294967295"/>
          </p:nvPr>
        </p:nvSpPr>
        <p:spPr>
          <a:xfrm>
            <a:off x="685800" y="1125538"/>
            <a:ext cx="7772400" cy="762000"/>
          </a:xfrm>
        </p:spPr>
        <p:txBody>
          <a:bodyPr/>
          <a:lstStyle/>
          <a:p>
            <a:pPr eaLnBrk="1" hangingPunct="1">
              <a:buFontTx/>
              <a:buNone/>
            </a:pPr>
            <a:r>
              <a:rPr lang="zh-CN" altLang="en-US" b="1" smtClean="0">
                <a:solidFill>
                  <a:srgbClr val="6600FF"/>
                </a:solidFill>
              </a:rPr>
              <a:t>思考题：认真思考并研究</a:t>
            </a:r>
          </a:p>
        </p:txBody>
      </p:sp>
      <p:pic>
        <p:nvPicPr>
          <p:cNvPr id="58375" name="Picture 21" descr="dian2"/>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143000" y="2933702"/>
            <a:ext cx="344488" cy="32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8376" name="Text Box 22"/>
          <p:cNvSpPr txBox="1">
            <a:spLocks noChangeArrowheads="1"/>
          </p:cNvSpPr>
          <p:nvPr/>
        </p:nvSpPr>
        <p:spPr bwMode="auto">
          <a:xfrm>
            <a:off x="1524000" y="2781300"/>
            <a:ext cx="76200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fontAlgn="base">
              <a:spcAft>
                <a:spcPct val="0"/>
              </a:spcAft>
              <a:buClr>
                <a:srgbClr val="3333CC"/>
              </a:buClr>
              <a:buSzPct val="75000"/>
              <a:buNone/>
            </a:pPr>
            <a:r>
              <a:rPr lang="zh-CN" altLang="en-US" b="1">
                <a:solidFill>
                  <a:srgbClr val="000000"/>
                </a:solidFill>
              </a:rPr>
              <a:t>结合计算机组成结构，试分析图</a:t>
            </a:r>
            <a:r>
              <a:rPr lang="en-US" altLang="zh-CN" b="1">
                <a:solidFill>
                  <a:srgbClr val="000000"/>
                </a:solidFill>
              </a:rPr>
              <a:t>1.18 </a:t>
            </a:r>
            <a:r>
              <a:rPr lang="zh-CN" altLang="en-US" b="1">
                <a:solidFill>
                  <a:srgbClr val="000000"/>
                </a:solidFill>
              </a:rPr>
              <a:t>控制器结构图中，哪些是数据总线</a:t>
            </a:r>
            <a:r>
              <a:rPr lang="en-US" altLang="zh-CN" b="1">
                <a:solidFill>
                  <a:srgbClr val="000000"/>
                </a:solidFill>
              </a:rPr>
              <a:t>/</a:t>
            </a:r>
            <a:r>
              <a:rPr lang="zh-CN" altLang="en-US" b="1">
                <a:solidFill>
                  <a:srgbClr val="000000"/>
                </a:solidFill>
              </a:rPr>
              <a:t>地址总线</a:t>
            </a:r>
            <a:r>
              <a:rPr lang="en-US" altLang="zh-CN" b="1">
                <a:solidFill>
                  <a:srgbClr val="000000"/>
                </a:solidFill>
              </a:rPr>
              <a:t>/</a:t>
            </a:r>
            <a:r>
              <a:rPr lang="zh-CN" altLang="en-US" b="1">
                <a:solidFill>
                  <a:srgbClr val="000000"/>
                </a:solidFill>
              </a:rPr>
              <a:t>控制总线 </a:t>
            </a:r>
          </a:p>
        </p:txBody>
      </p:sp>
      <p:sp>
        <p:nvSpPr>
          <p:cNvPr id="58377" name="Rectangle 24"/>
          <p:cNvSpPr>
            <a:spLocks noGrp="1" noChangeArrowheads="1"/>
          </p:cNvSpPr>
          <p:nvPr>
            <p:ph type="title" idx="4294967295"/>
          </p:nvPr>
        </p:nvSpPr>
        <p:spPr>
          <a:noFill/>
        </p:spPr>
        <p:txBody>
          <a:bodyPr/>
          <a:lstStyle/>
          <a:p>
            <a:pPr eaLnBrk="1" hangingPunct="1"/>
            <a:r>
              <a:rPr lang="zh-CN" altLang="en-US" b="1" dirty="0" smtClean="0"/>
              <a:t>计算机的基本组成和原理</a:t>
            </a:r>
          </a:p>
        </p:txBody>
      </p:sp>
      <p:pic>
        <p:nvPicPr>
          <p:cNvPr id="58378" name="Picture 26" descr="dian2"/>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149350" y="2357440"/>
            <a:ext cx="344488" cy="32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8379" name="Text Box 27"/>
          <p:cNvSpPr txBox="1">
            <a:spLocks noChangeArrowheads="1"/>
          </p:cNvSpPr>
          <p:nvPr/>
        </p:nvSpPr>
        <p:spPr bwMode="auto">
          <a:xfrm>
            <a:off x="1530350" y="2205038"/>
            <a:ext cx="68580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fontAlgn="base">
              <a:spcAft>
                <a:spcPct val="0"/>
              </a:spcAft>
              <a:buClr>
                <a:srgbClr val="3333CC"/>
              </a:buClr>
              <a:buSzPct val="75000"/>
              <a:buNone/>
            </a:pPr>
            <a:r>
              <a:rPr lang="zh-CN" altLang="en-US" b="1">
                <a:solidFill>
                  <a:srgbClr val="000000"/>
                </a:solidFill>
              </a:rPr>
              <a:t>寄存器和存储器（内存）有什么区别？</a:t>
            </a:r>
          </a:p>
        </p:txBody>
      </p:sp>
      <p:grpSp>
        <p:nvGrpSpPr>
          <p:cNvPr id="58380" name="Group 34"/>
          <p:cNvGrpSpPr>
            <a:grpSpLocks/>
          </p:cNvGrpSpPr>
          <p:nvPr/>
        </p:nvGrpSpPr>
        <p:grpSpPr bwMode="auto">
          <a:xfrm>
            <a:off x="1116013" y="3716338"/>
            <a:ext cx="7605712" cy="946150"/>
            <a:chOff x="0" y="0"/>
            <a:chExt cx="4791" cy="596"/>
          </a:xfrm>
        </p:grpSpPr>
        <p:pic>
          <p:nvPicPr>
            <p:cNvPr id="58384" name="Picture 28" descr="dian2"/>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0" y="96"/>
              <a:ext cx="217" cy="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8385" name="Text Box 29"/>
            <p:cNvSpPr txBox="1">
              <a:spLocks noChangeArrowheads="1"/>
            </p:cNvSpPr>
            <p:nvPr/>
          </p:nvSpPr>
          <p:spPr bwMode="auto">
            <a:xfrm>
              <a:off x="240" y="0"/>
              <a:ext cx="4551" cy="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fontAlgn="base">
                <a:spcAft>
                  <a:spcPct val="0"/>
                </a:spcAft>
                <a:buClr>
                  <a:srgbClr val="3333CC"/>
                </a:buClr>
                <a:buSzPct val="75000"/>
                <a:buNone/>
              </a:pPr>
              <a:r>
                <a:rPr lang="zh-CN" altLang="en-US" b="1">
                  <a:solidFill>
                    <a:srgbClr val="000000"/>
                  </a:solidFill>
                </a:rPr>
                <a:t>控制器和运算器有什么区别及关系？你能在生活中找出类似的例子吗？ </a:t>
              </a:r>
            </a:p>
          </p:txBody>
        </p:sp>
      </p:grpSp>
      <p:grpSp>
        <p:nvGrpSpPr>
          <p:cNvPr id="58381" name="Group 30"/>
          <p:cNvGrpSpPr>
            <a:grpSpLocks/>
          </p:cNvGrpSpPr>
          <p:nvPr/>
        </p:nvGrpSpPr>
        <p:grpSpPr bwMode="auto">
          <a:xfrm>
            <a:off x="1149350" y="5084763"/>
            <a:ext cx="5943600" cy="519112"/>
            <a:chOff x="0" y="0"/>
            <a:chExt cx="3744" cy="327"/>
          </a:xfrm>
        </p:grpSpPr>
        <p:pic>
          <p:nvPicPr>
            <p:cNvPr id="58382" name="Picture 31" descr="dian2"/>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0" y="96"/>
              <a:ext cx="217" cy="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8383" name="Text Box 32"/>
            <p:cNvSpPr txBox="1">
              <a:spLocks noChangeArrowheads="1"/>
            </p:cNvSpPr>
            <p:nvPr/>
          </p:nvSpPr>
          <p:spPr bwMode="auto">
            <a:xfrm>
              <a:off x="240" y="0"/>
              <a:ext cx="350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fontAlgn="base">
                <a:spcAft>
                  <a:spcPct val="0"/>
                </a:spcAft>
                <a:buClr>
                  <a:srgbClr val="3333CC"/>
                </a:buClr>
                <a:buSzPct val="75000"/>
                <a:buNone/>
              </a:pPr>
              <a:r>
                <a:rPr lang="zh-CN" altLang="en-US" b="1">
                  <a:solidFill>
                    <a:srgbClr val="000000"/>
                  </a:solidFill>
                </a:rPr>
                <a:t>程序是如何执行的？</a:t>
              </a:r>
            </a:p>
          </p:txBody>
        </p:sp>
      </p:grpSp>
    </p:spTree>
    <p:extLst>
      <p:ext uri="{BB962C8B-B14F-4D97-AF65-F5344CB8AC3E}">
        <p14:creationId xmlns:p14="http://schemas.microsoft.com/office/powerpoint/2010/main" val="11388173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灯片编号占位符 5"/>
          <p:cNvSpPr txBox="1">
            <a:spLocks noGrp="1" noChangeArrowheads="1"/>
          </p:cNvSpPr>
          <p:nvPr/>
        </p:nvSpPr>
        <p:spPr bwMode="auto">
          <a:xfrm>
            <a:off x="6934200" y="6324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algn="r" fontAlgn="base">
              <a:spcBef>
                <a:spcPct val="50000"/>
              </a:spcBef>
              <a:spcAft>
                <a:spcPct val="0"/>
              </a:spcAft>
              <a:buNone/>
            </a:pPr>
            <a:fld id="{661DF3B1-D676-49EC-9E1C-0C527012171F}" type="slidenum">
              <a:rPr lang="zh-CN" altLang="en-US" sz="1400" b="1">
                <a:solidFill>
                  <a:srgbClr val="000000"/>
                </a:solidFill>
              </a:rPr>
              <a:pPr algn="r" fontAlgn="base">
                <a:spcBef>
                  <a:spcPct val="50000"/>
                </a:spcBef>
                <a:spcAft>
                  <a:spcPct val="0"/>
                </a:spcAft>
                <a:buNone/>
              </a:pPr>
              <a:t>46</a:t>
            </a:fld>
            <a:endParaRPr lang="en-US" altLang="zh-CN" sz="1400" b="1">
              <a:solidFill>
                <a:srgbClr val="000000"/>
              </a:solidFill>
            </a:endParaRPr>
          </a:p>
        </p:txBody>
      </p:sp>
      <p:graphicFrame>
        <p:nvGraphicFramePr>
          <p:cNvPr id="59395" name="Object 5"/>
          <p:cNvGraphicFramePr>
            <a:graphicFrameLocks noChangeAspect="1"/>
          </p:cNvGraphicFramePr>
          <p:nvPr/>
        </p:nvGraphicFramePr>
        <p:xfrm>
          <a:off x="3563940" y="3429000"/>
          <a:ext cx="2376487" cy="2241550"/>
        </p:xfrm>
        <a:graphic>
          <a:graphicData uri="http://schemas.openxmlformats.org/presentationml/2006/ole">
            <mc:AlternateContent xmlns:mc="http://schemas.openxmlformats.org/markup-compatibility/2006">
              <mc:Choice xmlns:v="urn:schemas-microsoft-com:vml" Requires="v">
                <p:oleObj spid="_x0000_s4101" r:id="rId3" imgW="2530440" imgH="2385720" progId="">
                  <p:embed/>
                </p:oleObj>
              </mc:Choice>
              <mc:Fallback>
                <p:oleObj r:id="rId3" imgW="2530440" imgH="2385720" progId="">
                  <p:embed/>
                  <p:pic>
                    <p:nvPicPr>
                      <p:cNvPr id="59395"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63940" y="3429000"/>
                        <a:ext cx="2376487" cy="2241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289098858"/>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灯片编号占位符 5"/>
          <p:cNvSpPr txBox="1">
            <a:spLocks noGrp="1" noChangeArrowheads="1"/>
          </p:cNvSpPr>
          <p:nvPr/>
        </p:nvSpPr>
        <p:spPr bwMode="auto">
          <a:xfrm>
            <a:off x="6934200" y="6324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algn="r" fontAlgn="base">
              <a:spcBef>
                <a:spcPct val="50000"/>
              </a:spcBef>
              <a:spcAft>
                <a:spcPct val="0"/>
              </a:spcAft>
              <a:buNone/>
            </a:pPr>
            <a:fld id="{74E2B84A-4F2F-42D1-AB6D-ED1D00D6A31C}" type="slidenum">
              <a:rPr lang="zh-CN" altLang="en-US" sz="1400" b="1">
                <a:solidFill>
                  <a:srgbClr val="000000"/>
                </a:solidFill>
              </a:rPr>
              <a:pPr algn="r" fontAlgn="base">
                <a:spcBef>
                  <a:spcPct val="50000"/>
                </a:spcBef>
                <a:spcAft>
                  <a:spcPct val="0"/>
                </a:spcAft>
                <a:buNone/>
              </a:pPr>
              <a:t>5</a:t>
            </a:fld>
            <a:endParaRPr lang="en-US" altLang="zh-CN" sz="1400" b="1">
              <a:solidFill>
                <a:srgbClr val="000000"/>
              </a:solidFill>
            </a:endParaRPr>
          </a:p>
        </p:txBody>
      </p:sp>
      <p:sp>
        <p:nvSpPr>
          <p:cNvPr id="10243" name="Rectangle 2"/>
          <p:cNvSpPr>
            <a:spLocks noGrp="1" noChangeArrowheads="1"/>
          </p:cNvSpPr>
          <p:nvPr>
            <p:ph type="title" idx="4294967295"/>
          </p:nvPr>
        </p:nvSpPr>
        <p:spPr/>
        <p:txBody>
          <a:bodyPr/>
          <a:lstStyle/>
          <a:p>
            <a:pPr eaLnBrk="1" hangingPunct="1"/>
            <a:r>
              <a:rPr lang="zh-CN" altLang="en-US" b="1" dirty="0" smtClean="0"/>
              <a:t>计算机的基本组成和原理</a:t>
            </a:r>
          </a:p>
        </p:txBody>
      </p:sp>
      <p:sp>
        <p:nvSpPr>
          <p:cNvPr id="10244" name="Text Box 33"/>
          <p:cNvSpPr txBox="1">
            <a:spLocks noChangeArrowheads="1"/>
          </p:cNvSpPr>
          <p:nvPr/>
        </p:nvSpPr>
        <p:spPr bwMode="auto">
          <a:xfrm>
            <a:off x="684213" y="2060577"/>
            <a:ext cx="7696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fontAlgn="base">
              <a:spcBef>
                <a:spcPct val="50000"/>
              </a:spcBef>
              <a:spcAft>
                <a:spcPct val="0"/>
              </a:spcAft>
              <a:buNone/>
            </a:pPr>
            <a:r>
              <a:rPr lang="zh-CN" altLang="en-US" b="1">
                <a:solidFill>
                  <a:srgbClr val="000000"/>
                </a:solidFill>
              </a:rPr>
              <a:t>存储器：</a:t>
            </a:r>
            <a:r>
              <a:rPr lang="zh-CN" altLang="en-US" b="1">
                <a:solidFill>
                  <a:srgbClr val="000000"/>
                </a:solidFill>
                <a:latin typeface="宋体" panose="02010600030101010101" pitchFamily="2" charset="-122"/>
              </a:rPr>
              <a:t>存放数据和程序</a:t>
            </a:r>
            <a:r>
              <a:rPr lang="zh-CN" altLang="en-US" b="1">
                <a:solidFill>
                  <a:srgbClr val="000000"/>
                </a:solidFill>
              </a:rPr>
              <a:t>。</a:t>
            </a:r>
            <a:endParaRPr lang="en-US" altLang="zh-CN" b="1">
              <a:solidFill>
                <a:srgbClr val="000000"/>
              </a:solidFill>
            </a:endParaRPr>
          </a:p>
        </p:txBody>
      </p:sp>
      <p:sp>
        <p:nvSpPr>
          <p:cNvPr id="10245" name="Text Box 38"/>
          <p:cNvSpPr txBox="1">
            <a:spLocks noChangeArrowheads="1"/>
          </p:cNvSpPr>
          <p:nvPr/>
        </p:nvSpPr>
        <p:spPr bwMode="auto">
          <a:xfrm>
            <a:off x="684213" y="2670177"/>
            <a:ext cx="7620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fontAlgn="base">
              <a:spcBef>
                <a:spcPct val="50000"/>
              </a:spcBef>
              <a:spcAft>
                <a:spcPct val="0"/>
              </a:spcAft>
              <a:buNone/>
            </a:pPr>
            <a:r>
              <a:rPr lang="zh-CN" altLang="en-US" b="1">
                <a:solidFill>
                  <a:srgbClr val="000000"/>
                </a:solidFill>
              </a:rPr>
              <a:t>数据：数字、文字、图像</a:t>
            </a:r>
            <a:r>
              <a:rPr lang="en-US" altLang="zh-CN" b="1">
                <a:solidFill>
                  <a:srgbClr val="000000"/>
                </a:solidFill>
              </a:rPr>
              <a:t>、</a:t>
            </a:r>
            <a:r>
              <a:rPr lang="zh-CN" altLang="en-US" b="1">
                <a:solidFill>
                  <a:srgbClr val="000000"/>
                </a:solidFill>
              </a:rPr>
              <a:t>声音、动画等。</a:t>
            </a:r>
          </a:p>
        </p:txBody>
      </p:sp>
      <p:sp>
        <p:nvSpPr>
          <p:cNvPr id="90118" name="Text Box 41"/>
          <p:cNvSpPr txBox="1">
            <a:spLocks noChangeArrowheads="1"/>
          </p:cNvSpPr>
          <p:nvPr/>
        </p:nvSpPr>
        <p:spPr bwMode="auto">
          <a:xfrm>
            <a:off x="3851275" y="4652965"/>
            <a:ext cx="4789488" cy="955675"/>
          </a:xfrm>
          <a:prstGeom prst="rect">
            <a:avLst/>
          </a:prstGeom>
          <a:solidFill>
            <a:srgbClr val="CCFFFF"/>
          </a:solidFill>
          <a:ln w="9525">
            <a:solidFill>
              <a:schemeClr val="tx1"/>
            </a:solidFill>
            <a:miter lim="800000"/>
            <a:headEnd/>
            <a:tailEnd/>
          </a:ln>
        </p:spPr>
        <p:txBody>
          <a:bodyPr>
            <a:spAutoFit/>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fontAlgn="base">
              <a:spcBef>
                <a:spcPct val="50000"/>
              </a:spcBef>
              <a:spcAft>
                <a:spcPct val="0"/>
              </a:spcAft>
              <a:buNone/>
            </a:pPr>
            <a:r>
              <a:rPr lang="zh-CN" altLang="en-US" b="1">
                <a:solidFill>
                  <a:srgbClr val="000000"/>
                </a:solidFill>
              </a:rPr>
              <a:t>如何将数据转换成二进制形式将在后续章节中介绍</a:t>
            </a:r>
          </a:p>
        </p:txBody>
      </p:sp>
      <p:grpSp>
        <p:nvGrpSpPr>
          <p:cNvPr id="10247" name="Group 43"/>
          <p:cNvGrpSpPr>
            <a:grpSpLocks/>
          </p:cNvGrpSpPr>
          <p:nvPr/>
        </p:nvGrpSpPr>
        <p:grpSpPr bwMode="auto">
          <a:xfrm>
            <a:off x="457200" y="1371602"/>
            <a:ext cx="2286000" cy="519113"/>
            <a:chOff x="0" y="0"/>
            <a:chExt cx="1056" cy="369"/>
          </a:xfrm>
        </p:grpSpPr>
        <p:sp>
          <p:nvSpPr>
            <p:cNvPr id="10250" name="Rectangle 44"/>
            <p:cNvSpPr>
              <a:spLocks noChangeArrowheads="1"/>
            </p:cNvSpPr>
            <p:nvPr/>
          </p:nvSpPr>
          <p:spPr bwMode="auto">
            <a:xfrm>
              <a:off x="0" y="0"/>
              <a:ext cx="1056" cy="336"/>
            </a:xfrm>
            <a:prstGeom prst="rect">
              <a:avLst/>
            </a:prstGeom>
            <a:gradFill rotWithShape="0">
              <a:gsLst>
                <a:gs pos="0">
                  <a:srgbClr val="CF0E30"/>
                </a:gs>
                <a:gs pos="50000">
                  <a:srgbClr val="3E040E"/>
                </a:gs>
                <a:gs pos="100000">
                  <a:srgbClr val="CF0E30"/>
                </a:gs>
              </a:gsLst>
              <a:lin ang="18900000" scaled="1"/>
            </a:gradFill>
            <a:ln w="28575">
              <a:solidFill>
                <a:srgbClr val="F68295"/>
              </a:solidFill>
              <a:miter lim="800000"/>
              <a:headEnd/>
              <a:tailEnd/>
            </a:ln>
          </p:spPr>
          <p:txBody>
            <a:bodyPr wrap="none" anchor="ct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buNone/>
              </a:pPr>
              <a:endParaRPr lang="zh-CN" altLang="zh-CN" sz="1800" b="1">
                <a:solidFill>
                  <a:srgbClr val="000000"/>
                </a:solidFill>
              </a:endParaRPr>
            </a:p>
          </p:txBody>
        </p:sp>
        <p:sp>
          <p:nvSpPr>
            <p:cNvPr id="10251" name="Text Box 45"/>
            <p:cNvSpPr txBox="1">
              <a:spLocks noChangeArrowheads="1"/>
            </p:cNvSpPr>
            <p:nvPr/>
          </p:nvSpPr>
          <p:spPr bwMode="auto">
            <a:xfrm>
              <a:off x="0" y="0"/>
              <a:ext cx="1008" cy="3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algn="ctr" eaLnBrk="0" fontAlgn="base" hangingPunct="0">
                <a:spcBef>
                  <a:spcPct val="50000"/>
                </a:spcBef>
                <a:spcAft>
                  <a:spcPct val="0"/>
                </a:spcAft>
                <a:buNone/>
              </a:pPr>
              <a:r>
                <a:rPr lang="zh-CN" altLang="en-US" b="1">
                  <a:solidFill>
                    <a:srgbClr val="FFFFFF"/>
                  </a:solidFill>
                  <a:latin typeface="楷体_GB2312" pitchFamily="1" charset="-122"/>
                  <a:ea typeface="楷体_GB2312" pitchFamily="1" charset="-122"/>
                </a:rPr>
                <a:t>1、存储器</a:t>
              </a:r>
            </a:p>
          </p:txBody>
        </p:sp>
      </p:grpSp>
      <p:sp>
        <p:nvSpPr>
          <p:cNvPr id="10248" name="Text Box 39"/>
          <p:cNvSpPr txBox="1">
            <a:spLocks noChangeArrowheads="1"/>
          </p:cNvSpPr>
          <p:nvPr/>
        </p:nvSpPr>
        <p:spPr bwMode="auto">
          <a:xfrm>
            <a:off x="684215" y="3284538"/>
            <a:ext cx="7920037"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fontAlgn="base">
              <a:spcBef>
                <a:spcPct val="50000"/>
              </a:spcBef>
              <a:spcAft>
                <a:spcPct val="0"/>
              </a:spcAft>
              <a:buNone/>
            </a:pPr>
            <a:r>
              <a:rPr lang="zh-CN" altLang="en-US" b="1">
                <a:solidFill>
                  <a:srgbClr val="000000"/>
                </a:solidFill>
              </a:rPr>
              <a:t>数据和程序的存储形式：</a:t>
            </a:r>
            <a:r>
              <a:rPr lang="en-US" altLang="zh-CN" b="1">
                <a:solidFill>
                  <a:srgbClr val="000000"/>
                </a:solidFill>
              </a:rPr>
              <a:t>0</a:t>
            </a:r>
            <a:r>
              <a:rPr lang="zh-CN" altLang="en-US" b="1">
                <a:solidFill>
                  <a:srgbClr val="000000"/>
                </a:solidFill>
              </a:rPr>
              <a:t>或</a:t>
            </a:r>
            <a:r>
              <a:rPr lang="en-US" altLang="zh-CN" b="1">
                <a:solidFill>
                  <a:srgbClr val="000000"/>
                </a:solidFill>
              </a:rPr>
              <a:t>1</a:t>
            </a:r>
            <a:r>
              <a:rPr lang="zh-CN" altLang="en-US" b="1">
                <a:solidFill>
                  <a:srgbClr val="000000"/>
                </a:solidFill>
              </a:rPr>
              <a:t>，二进制。</a:t>
            </a:r>
          </a:p>
        </p:txBody>
      </p:sp>
      <p:sp>
        <p:nvSpPr>
          <p:cNvPr id="10249" name="Text Box 124"/>
          <p:cNvSpPr txBox="1">
            <a:spLocks noChangeArrowheads="1"/>
          </p:cNvSpPr>
          <p:nvPr/>
        </p:nvSpPr>
        <p:spPr bwMode="auto">
          <a:xfrm>
            <a:off x="684213" y="3933825"/>
            <a:ext cx="76200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fontAlgn="base">
              <a:spcBef>
                <a:spcPct val="50000"/>
              </a:spcBef>
              <a:spcAft>
                <a:spcPct val="0"/>
              </a:spcAft>
              <a:buNone/>
            </a:pPr>
            <a:r>
              <a:rPr lang="zh-CN" altLang="en-US" b="1">
                <a:solidFill>
                  <a:srgbClr val="000000"/>
                </a:solidFill>
              </a:rPr>
              <a:t>其实是通过存储介质的两种不同的稳定状态来分别代表</a:t>
            </a:r>
            <a:r>
              <a:rPr lang="en-US" altLang="zh-CN" b="1">
                <a:solidFill>
                  <a:srgbClr val="000000"/>
                </a:solidFill>
              </a:rPr>
              <a:t>0</a:t>
            </a:r>
            <a:r>
              <a:rPr lang="zh-CN" altLang="en-US" b="1">
                <a:solidFill>
                  <a:srgbClr val="000000"/>
                </a:solidFill>
              </a:rPr>
              <a:t>或</a:t>
            </a:r>
            <a:r>
              <a:rPr lang="en-US" altLang="zh-CN" b="1">
                <a:solidFill>
                  <a:srgbClr val="000000"/>
                </a:solidFill>
              </a:rPr>
              <a:t>1</a:t>
            </a:r>
            <a:r>
              <a:rPr lang="zh-CN" altLang="en-US" b="1">
                <a:solidFill>
                  <a:srgbClr val="000000"/>
                </a:solidFill>
              </a:rPr>
              <a:t>。</a:t>
            </a:r>
          </a:p>
        </p:txBody>
      </p:sp>
    </p:spTree>
    <p:extLst>
      <p:ext uri="{BB962C8B-B14F-4D97-AF65-F5344CB8AC3E}">
        <p14:creationId xmlns:p14="http://schemas.microsoft.com/office/powerpoint/2010/main" val="282709468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90118"/>
                                        </p:tgtEl>
                                        <p:attrNameLst>
                                          <p:attrName>style.visibility</p:attrName>
                                        </p:attrNameLst>
                                      </p:cBhvr>
                                      <p:to>
                                        <p:strVal val="visible"/>
                                      </p:to>
                                    </p:set>
                                    <p:animEffect transition="in" filter="dissolve">
                                      <p:cBhvr>
                                        <p:cTn id="7" dur="500"/>
                                        <p:tgtEl>
                                          <p:spTgt spid="901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118" grpId="0" animBg="1"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灯片编号占位符 5"/>
          <p:cNvSpPr txBox="1">
            <a:spLocks noGrp="1" noChangeArrowheads="1"/>
          </p:cNvSpPr>
          <p:nvPr/>
        </p:nvSpPr>
        <p:spPr bwMode="auto">
          <a:xfrm>
            <a:off x="6934200" y="6324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algn="r" fontAlgn="base">
              <a:spcBef>
                <a:spcPct val="50000"/>
              </a:spcBef>
              <a:spcAft>
                <a:spcPct val="0"/>
              </a:spcAft>
              <a:buNone/>
            </a:pPr>
            <a:fld id="{002501C4-31ED-44D3-838E-00217B6E367A}" type="slidenum">
              <a:rPr lang="zh-CN" altLang="en-US" sz="1400" b="1">
                <a:solidFill>
                  <a:srgbClr val="000000"/>
                </a:solidFill>
              </a:rPr>
              <a:pPr algn="r" fontAlgn="base">
                <a:spcBef>
                  <a:spcPct val="50000"/>
                </a:spcBef>
                <a:spcAft>
                  <a:spcPct val="0"/>
                </a:spcAft>
                <a:buNone/>
              </a:pPr>
              <a:t>6</a:t>
            </a:fld>
            <a:endParaRPr lang="en-US" altLang="zh-CN" sz="1400" b="1">
              <a:solidFill>
                <a:srgbClr val="000000"/>
              </a:solidFill>
            </a:endParaRPr>
          </a:p>
        </p:txBody>
      </p:sp>
      <p:sp>
        <p:nvSpPr>
          <p:cNvPr id="11267" name="Line 12"/>
          <p:cNvSpPr>
            <a:spLocks noChangeShapeType="1"/>
          </p:cNvSpPr>
          <p:nvPr/>
        </p:nvSpPr>
        <p:spPr bwMode="auto">
          <a:xfrm>
            <a:off x="7451725" y="3860800"/>
            <a:ext cx="0" cy="427038"/>
          </a:xfrm>
          <a:prstGeom prst="line">
            <a:avLst/>
          </a:prstGeom>
          <a:noFill/>
          <a:ln w="25400">
            <a:solidFill>
              <a:schemeClr val="tx1"/>
            </a:solidFill>
            <a:round/>
            <a:headEnd type="triangle" w="lg" len="lg"/>
            <a:tailEnd type="triangle" w="lg" len="lg"/>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b="1">
              <a:solidFill>
                <a:srgbClr val="000000"/>
              </a:solidFill>
              <a:latin typeface="Times New Roman" panose="02020603050405020304" pitchFamily="18" charset="0"/>
              <a:ea typeface="宋体" panose="02010600030101010101" pitchFamily="2" charset="-122"/>
            </a:endParaRPr>
          </a:p>
        </p:txBody>
      </p:sp>
      <p:sp>
        <p:nvSpPr>
          <p:cNvPr id="11268" name="Line 13"/>
          <p:cNvSpPr>
            <a:spLocks noChangeShapeType="1"/>
          </p:cNvSpPr>
          <p:nvPr/>
        </p:nvSpPr>
        <p:spPr bwMode="auto">
          <a:xfrm>
            <a:off x="7451725" y="2667002"/>
            <a:ext cx="0" cy="474663"/>
          </a:xfrm>
          <a:prstGeom prst="line">
            <a:avLst/>
          </a:prstGeom>
          <a:noFill/>
          <a:ln w="25400">
            <a:solidFill>
              <a:schemeClr val="tx1"/>
            </a:solidFill>
            <a:round/>
            <a:headEnd type="triangle" w="lg" len="lg"/>
            <a:tailEnd type="triangle" w="lg" len="lg"/>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b="1">
              <a:solidFill>
                <a:srgbClr val="000000"/>
              </a:solidFill>
              <a:latin typeface="Times New Roman" panose="02020603050405020304" pitchFamily="18" charset="0"/>
              <a:ea typeface="宋体" panose="02010600030101010101" pitchFamily="2" charset="-122"/>
            </a:endParaRPr>
          </a:p>
        </p:txBody>
      </p:sp>
      <p:grpSp>
        <p:nvGrpSpPr>
          <p:cNvPr id="11269" name="Group 18"/>
          <p:cNvGrpSpPr>
            <a:grpSpLocks/>
          </p:cNvGrpSpPr>
          <p:nvPr/>
        </p:nvGrpSpPr>
        <p:grpSpPr bwMode="auto">
          <a:xfrm>
            <a:off x="6227765" y="4259263"/>
            <a:ext cx="2447925" cy="609600"/>
            <a:chOff x="0" y="0"/>
            <a:chExt cx="912" cy="336"/>
          </a:xfrm>
        </p:grpSpPr>
        <p:sp>
          <p:nvSpPr>
            <p:cNvPr id="11294" name="Rectangle 19"/>
            <p:cNvSpPr>
              <a:spLocks noChangeArrowheads="1"/>
            </p:cNvSpPr>
            <p:nvPr/>
          </p:nvSpPr>
          <p:spPr bwMode="auto">
            <a:xfrm>
              <a:off x="0" y="0"/>
              <a:ext cx="912" cy="336"/>
            </a:xfrm>
            <a:prstGeom prst="rect">
              <a:avLst/>
            </a:prstGeom>
            <a:gradFill rotWithShape="0">
              <a:gsLst>
                <a:gs pos="0">
                  <a:srgbClr val="C27C00"/>
                </a:gs>
                <a:gs pos="50000">
                  <a:srgbClr val="412900"/>
                </a:gs>
                <a:gs pos="100000">
                  <a:srgbClr val="C27C00"/>
                </a:gs>
              </a:gsLst>
              <a:lin ang="18900000" scaled="1"/>
            </a:gradFill>
            <a:ln w="28575">
              <a:solidFill>
                <a:srgbClr val="FFB735"/>
              </a:solidFill>
              <a:miter lim="800000"/>
              <a:headEnd/>
              <a:tailEnd/>
            </a:ln>
          </p:spPr>
          <p:txBody>
            <a:bodyPr wrap="none" anchor="ct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buNone/>
              </a:pPr>
              <a:endParaRPr lang="zh-CN" altLang="zh-CN" sz="1800" b="1">
                <a:solidFill>
                  <a:srgbClr val="000000"/>
                </a:solidFill>
              </a:endParaRPr>
            </a:p>
          </p:txBody>
        </p:sp>
        <p:sp>
          <p:nvSpPr>
            <p:cNvPr id="11295" name="Text Box 20"/>
            <p:cNvSpPr txBox="1">
              <a:spLocks noChangeArrowheads="1"/>
            </p:cNvSpPr>
            <p:nvPr/>
          </p:nvSpPr>
          <p:spPr bwMode="auto">
            <a:xfrm>
              <a:off x="48" y="48"/>
              <a:ext cx="768"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algn="ctr" eaLnBrk="0" fontAlgn="base" hangingPunct="0">
                <a:spcBef>
                  <a:spcPct val="50000"/>
                </a:spcBef>
                <a:spcAft>
                  <a:spcPct val="0"/>
                </a:spcAft>
                <a:buNone/>
              </a:pPr>
              <a:r>
                <a:rPr lang="en-US" altLang="zh-CN" sz="2400" b="1">
                  <a:solidFill>
                    <a:srgbClr val="FFFFFF"/>
                  </a:solidFill>
                </a:rPr>
                <a:t>CPU</a:t>
              </a:r>
            </a:p>
          </p:txBody>
        </p:sp>
      </p:grpSp>
      <p:grpSp>
        <p:nvGrpSpPr>
          <p:cNvPr id="11270" name="Group 21"/>
          <p:cNvGrpSpPr>
            <a:grpSpLocks/>
          </p:cNvGrpSpPr>
          <p:nvPr/>
        </p:nvGrpSpPr>
        <p:grpSpPr bwMode="auto">
          <a:xfrm>
            <a:off x="6156327" y="3141663"/>
            <a:ext cx="2519363" cy="609600"/>
            <a:chOff x="0" y="0"/>
            <a:chExt cx="912" cy="336"/>
          </a:xfrm>
        </p:grpSpPr>
        <p:sp>
          <p:nvSpPr>
            <p:cNvPr id="11292" name="Rectangle 22"/>
            <p:cNvSpPr>
              <a:spLocks noChangeArrowheads="1"/>
            </p:cNvSpPr>
            <p:nvPr/>
          </p:nvSpPr>
          <p:spPr bwMode="auto">
            <a:xfrm>
              <a:off x="0" y="0"/>
              <a:ext cx="912" cy="336"/>
            </a:xfrm>
            <a:prstGeom prst="rect">
              <a:avLst/>
            </a:prstGeom>
            <a:gradFill rotWithShape="0">
              <a:gsLst>
                <a:gs pos="0">
                  <a:srgbClr val="C27C00"/>
                </a:gs>
                <a:gs pos="50000">
                  <a:srgbClr val="412900"/>
                </a:gs>
                <a:gs pos="100000">
                  <a:srgbClr val="C27C00"/>
                </a:gs>
              </a:gsLst>
              <a:lin ang="18900000" scaled="1"/>
            </a:gradFill>
            <a:ln w="28575">
              <a:solidFill>
                <a:srgbClr val="FFB735"/>
              </a:solidFill>
              <a:miter lim="800000"/>
              <a:headEnd/>
              <a:tailEnd/>
            </a:ln>
          </p:spPr>
          <p:txBody>
            <a:bodyPr wrap="none" anchor="ct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buNone/>
              </a:pPr>
              <a:endParaRPr lang="zh-CN" altLang="zh-CN" sz="1800" b="1">
                <a:solidFill>
                  <a:srgbClr val="000000"/>
                </a:solidFill>
              </a:endParaRPr>
            </a:p>
          </p:txBody>
        </p:sp>
        <p:sp>
          <p:nvSpPr>
            <p:cNvPr id="11293" name="Text Box 23"/>
            <p:cNvSpPr txBox="1">
              <a:spLocks noChangeArrowheads="1"/>
            </p:cNvSpPr>
            <p:nvPr/>
          </p:nvSpPr>
          <p:spPr bwMode="auto">
            <a:xfrm>
              <a:off x="48" y="48"/>
              <a:ext cx="768"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algn="ctr" eaLnBrk="0" fontAlgn="base" hangingPunct="0">
                <a:spcBef>
                  <a:spcPct val="50000"/>
                </a:spcBef>
                <a:spcAft>
                  <a:spcPct val="0"/>
                </a:spcAft>
                <a:buNone/>
              </a:pPr>
              <a:r>
                <a:rPr lang="zh-CN" altLang="en-US" sz="2400" b="1">
                  <a:solidFill>
                    <a:srgbClr val="FFFFFF"/>
                  </a:solidFill>
                </a:rPr>
                <a:t>主存（内存）</a:t>
              </a:r>
            </a:p>
          </p:txBody>
        </p:sp>
      </p:grpSp>
      <p:grpSp>
        <p:nvGrpSpPr>
          <p:cNvPr id="11271" name="Group 24"/>
          <p:cNvGrpSpPr>
            <a:grpSpLocks/>
          </p:cNvGrpSpPr>
          <p:nvPr/>
        </p:nvGrpSpPr>
        <p:grpSpPr bwMode="auto">
          <a:xfrm>
            <a:off x="6156325" y="2060575"/>
            <a:ext cx="2592388" cy="609600"/>
            <a:chOff x="0" y="0"/>
            <a:chExt cx="912" cy="336"/>
          </a:xfrm>
        </p:grpSpPr>
        <p:sp>
          <p:nvSpPr>
            <p:cNvPr id="11290" name="Rectangle 25"/>
            <p:cNvSpPr>
              <a:spLocks noChangeArrowheads="1"/>
            </p:cNvSpPr>
            <p:nvPr/>
          </p:nvSpPr>
          <p:spPr bwMode="auto">
            <a:xfrm>
              <a:off x="0" y="0"/>
              <a:ext cx="912" cy="336"/>
            </a:xfrm>
            <a:prstGeom prst="rect">
              <a:avLst/>
            </a:prstGeom>
            <a:gradFill rotWithShape="0">
              <a:gsLst>
                <a:gs pos="0">
                  <a:srgbClr val="C27C00"/>
                </a:gs>
                <a:gs pos="50000">
                  <a:srgbClr val="412900"/>
                </a:gs>
                <a:gs pos="100000">
                  <a:srgbClr val="C27C00"/>
                </a:gs>
              </a:gsLst>
              <a:lin ang="18900000" scaled="1"/>
            </a:gradFill>
            <a:ln w="28575">
              <a:solidFill>
                <a:srgbClr val="FFB735"/>
              </a:solidFill>
              <a:miter lim="800000"/>
              <a:headEnd/>
              <a:tailEnd/>
            </a:ln>
          </p:spPr>
          <p:txBody>
            <a:bodyPr wrap="none" anchor="ct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buNone/>
              </a:pPr>
              <a:endParaRPr lang="zh-CN" altLang="zh-CN" sz="1800" b="1">
                <a:solidFill>
                  <a:srgbClr val="000000"/>
                </a:solidFill>
              </a:endParaRPr>
            </a:p>
          </p:txBody>
        </p:sp>
        <p:sp>
          <p:nvSpPr>
            <p:cNvPr id="11291" name="Text Box 26"/>
            <p:cNvSpPr txBox="1">
              <a:spLocks noChangeArrowheads="1"/>
            </p:cNvSpPr>
            <p:nvPr/>
          </p:nvSpPr>
          <p:spPr bwMode="auto">
            <a:xfrm>
              <a:off x="48" y="48"/>
              <a:ext cx="768"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algn="ctr" eaLnBrk="0" fontAlgn="base" hangingPunct="0">
                <a:spcBef>
                  <a:spcPct val="50000"/>
                </a:spcBef>
                <a:spcAft>
                  <a:spcPct val="0"/>
                </a:spcAft>
                <a:buNone/>
              </a:pPr>
              <a:r>
                <a:rPr lang="zh-CN" altLang="en-US" sz="2400" b="1">
                  <a:solidFill>
                    <a:srgbClr val="FFFFFF"/>
                  </a:solidFill>
                </a:rPr>
                <a:t>辅存（外存）</a:t>
              </a:r>
            </a:p>
          </p:txBody>
        </p:sp>
      </p:grpSp>
      <p:sp>
        <p:nvSpPr>
          <p:cNvPr id="11272" name="Rectangle 34"/>
          <p:cNvSpPr>
            <a:spLocks noChangeArrowheads="1"/>
          </p:cNvSpPr>
          <p:nvPr/>
        </p:nvSpPr>
        <p:spPr bwMode="auto">
          <a:xfrm>
            <a:off x="5467350" y="5373690"/>
            <a:ext cx="3568700"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b"/>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algn="ctr" fontAlgn="base">
              <a:spcBef>
                <a:spcPct val="0"/>
              </a:spcBef>
              <a:spcAft>
                <a:spcPct val="0"/>
              </a:spcAft>
              <a:buNone/>
            </a:pPr>
            <a:r>
              <a:rPr lang="en-US" altLang="zh-CN" sz="2400" b="1">
                <a:solidFill>
                  <a:srgbClr val="000000"/>
                </a:solidFill>
              </a:rPr>
              <a:t> </a:t>
            </a:r>
            <a:r>
              <a:rPr lang="zh-CN" altLang="en-US" sz="2400" b="1">
                <a:solidFill>
                  <a:srgbClr val="6600FF"/>
                </a:solidFill>
              </a:rPr>
              <a:t>存储系统的层次结构</a:t>
            </a:r>
          </a:p>
        </p:txBody>
      </p:sp>
      <p:sp>
        <p:nvSpPr>
          <p:cNvPr id="11273" name="Rectangle 37"/>
          <p:cNvSpPr>
            <a:spLocks noGrp="1" noChangeArrowheads="1"/>
          </p:cNvSpPr>
          <p:nvPr>
            <p:ph type="title" idx="4294967295"/>
          </p:nvPr>
        </p:nvSpPr>
        <p:spPr>
          <a:noFill/>
        </p:spPr>
        <p:txBody>
          <a:bodyPr/>
          <a:lstStyle/>
          <a:p>
            <a:pPr eaLnBrk="1" hangingPunct="1"/>
            <a:r>
              <a:rPr lang="zh-CN" altLang="en-US" b="1" dirty="0" smtClean="0"/>
              <a:t>计算机的基本组成和原理</a:t>
            </a:r>
          </a:p>
        </p:txBody>
      </p:sp>
      <p:grpSp>
        <p:nvGrpSpPr>
          <p:cNvPr id="91152" name="Group 50"/>
          <p:cNvGrpSpPr>
            <a:grpSpLocks/>
          </p:cNvGrpSpPr>
          <p:nvPr/>
        </p:nvGrpSpPr>
        <p:grpSpPr bwMode="auto">
          <a:xfrm>
            <a:off x="153988" y="1268415"/>
            <a:ext cx="5065712" cy="2497137"/>
            <a:chOff x="0" y="0"/>
            <a:chExt cx="3191" cy="1573"/>
          </a:xfrm>
        </p:grpSpPr>
        <p:sp>
          <p:nvSpPr>
            <p:cNvPr id="11288" name="Picture 38" descr="dian2"/>
            <p:cNvSpPr>
              <a:spLocks noChangeAspect="1" noChangeArrowheads="1"/>
            </p:cNvSpPr>
            <p:nvPr/>
          </p:nvSpPr>
          <p:spPr bwMode="auto">
            <a:xfrm>
              <a:off x="0" y="48"/>
              <a:ext cx="197"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buNone/>
              </a:pPr>
              <a:endParaRPr lang="zh-CN" altLang="en-US" sz="1800" b="1">
                <a:solidFill>
                  <a:srgbClr val="000000"/>
                </a:solidFill>
              </a:endParaRPr>
            </a:p>
          </p:txBody>
        </p:sp>
        <p:sp>
          <p:nvSpPr>
            <p:cNvPr id="11289" name="Rectangle 39"/>
            <p:cNvSpPr>
              <a:spLocks noChangeArrowheads="1"/>
            </p:cNvSpPr>
            <p:nvPr/>
          </p:nvSpPr>
          <p:spPr bwMode="auto">
            <a:xfrm>
              <a:off x="265" y="0"/>
              <a:ext cx="2926" cy="15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342900" indent="-342900">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fontAlgn="base">
                <a:lnSpc>
                  <a:spcPct val="90000"/>
                </a:lnSpc>
                <a:spcAft>
                  <a:spcPct val="0"/>
                </a:spcAft>
                <a:buNone/>
              </a:pPr>
              <a:r>
                <a:rPr lang="zh-CN" altLang="en-US" sz="2400" b="1">
                  <a:solidFill>
                    <a:srgbClr val="000000"/>
                  </a:solidFill>
                </a:rPr>
                <a:t> 主存/内存:(半导体)</a:t>
              </a:r>
            </a:p>
            <a:p>
              <a:pPr lvl="1" fontAlgn="base">
                <a:lnSpc>
                  <a:spcPct val="90000"/>
                </a:lnSpc>
                <a:spcAft>
                  <a:spcPct val="0"/>
                </a:spcAft>
              </a:pPr>
              <a:r>
                <a:rPr lang="zh-CN" altLang="en-US" sz="2000" b="1">
                  <a:solidFill>
                    <a:srgbClr val="000000"/>
                  </a:solidFill>
                </a:rPr>
                <a:t>优:存取速度快</a:t>
              </a:r>
            </a:p>
            <a:p>
              <a:pPr lvl="1" fontAlgn="base">
                <a:lnSpc>
                  <a:spcPct val="90000"/>
                </a:lnSpc>
                <a:spcAft>
                  <a:spcPct val="0"/>
                </a:spcAft>
              </a:pPr>
              <a:r>
                <a:rPr lang="zh-CN" altLang="en-US" sz="2000" b="1">
                  <a:solidFill>
                    <a:srgbClr val="000000"/>
                  </a:solidFill>
                </a:rPr>
                <a:t>缺:容量受限,单位成本高,断电丢失信息</a:t>
              </a:r>
            </a:p>
            <a:p>
              <a:pPr fontAlgn="base">
                <a:lnSpc>
                  <a:spcPct val="90000"/>
                </a:lnSpc>
                <a:spcAft>
                  <a:spcPct val="0"/>
                </a:spcAft>
                <a:buNone/>
              </a:pPr>
              <a:r>
                <a:rPr lang="zh-CN" altLang="en-US" sz="2400" b="1">
                  <a:solidFill>
                    <a:srgbClr val="000000"/>
                  </a:solidFill>
                </a:rPr>
                <a:t>  辅存/外存:(光盘,磁盘)</a:t>
              </a:r>
            </a:p>
            <a:p>
              <a:pPr lvl="1" fontAlgn="base">
                <a:lnSpc>
                  <a:spcPct val="90000"/>
                </a:lnSpc>
                <a:spcAft>
                  <a:spcPct val="0"/>
                </a:spcAft>
              </a:pPr>
              <a:r>
                <a:rPr lang="zh-CN" altLang="en-US" sz="2000" b="1">
                  <a:solidFill>
                    <a:srgbClr val="000000"/>
                  </a:solidFill>
                </a:rPr>
                <a:t>优:容量大,单位成本低</a:t>
              </a:r>
              <a:r>
                <a:rPr lang="en-US" altLang="zh-CN" sz="2000" b="1">
                  <a:solidFill>
                    <a:srgbClr val="000000"/>
                  </a:solidFill>
                </a:rPr>
                <a:t>,</a:t>
              </a:r>
              <a:r>
                <a:rPr lang="zh-CN" altLang="en-US" sz="2000" b="1">
                  <a:solidFill>
                    <a:srgbClr val="000000"/>
                  </a:solidFill>
                </a:rPr>
                <a:t>信息长久保存</a:t>
              </a:r>
              <a:endParaRPr lang="en-US" altLang="zh-CN" sz="2000" b="1">
                <a:solidFill>
                  <a:srgbClr val="000000"/>
                </a:solidFill>
              </a:endParaRPr>
            </a:p>
            <a:p>
              <a:pPr lvl="1" fontAlgn="base">
                <a:lnSpc>
                  <a:spcPct val="90000"/>
                </a:lnSpc>
                <a:spcAft>
                  <a:spcPct val="0"/>
                </a:spcAft>
              </a:pPr>
              <a:r>
                <a:rPr lang="zh-CN" altLang="en-US" sz="2000" b="1">
                  <a:solidFill>
                    <a:srgbClr val="000000"/>
                  </a:solidFill>
                </a:rPr>
                <a:t>缺:存取速度慢</a:t>
              </a:r>
            </a:p>
          </p:txBody>
        </p:sp>
      </p:grpSp>
      <p:grpSp>
        <p:nvGrpSpPr>
          <p:cNvPr id="91155" name="Group 41"/>
          <p:cNvGrpSpPr>
            <a:grpSpLocks/>
          </p:cNvGrpSpPr>
          <p:nvPr/>
        </p:nvGrpSpPr>
        <p:grpSpPr bwMode="auto">
          <a:xfrm>
            <a:off x="179390" y="4005263"/>
            <a:ext cx="7731125" cy="457200"/>
            <a:chOff x="0" y="0"/>
            <a:chExt cx="4870" cy="288"/>
          </a:xfrm>
        </p:grpSpPr>
        <p:sp>
          <p:nvSpPr>
            <p:cNvPr id="11286" name="Text Box 42"/>
            <p:cNvSpPr txBox="1">
              <a:spLocks noChangeArrowheads="1"/>
            </p:cNvSpPr>
            <p:nvPr/>
          </p:nvSpPr>
          <p:spPr bwMode="auto">
            <a:xfrm>
              <a:off x="243" y="0"/>
              <a:ext cx="462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fontAlgn="base">
                <a:spcAft>
                  <a:spcPct val="0"/>
                </a:spcAft>
                <a:buClr>
                  <a:srgbClr val="3333CC"/>
                </a:buClr>
                <a:buSzPct val="75000"/>
                <a:buNone/>
              </a:pPr>
              <a:r>
                <a:rPr lang="zh-CN" altLang="en-US" sz="2400" b="1">
                  <a:solidFill>
                    <a:srgbClr val="000000"/>
                  </a:solidFill>
                </a:rPr>
                <a:t>正在运行的程序和需要的数据存放在主存</a:t>
              </a:r>
            </a:p>
          </p:txBody>
        </p:sp>
        <p:pic>
          <p:nvPicPr>
            <p:cNvPr id="11287" name="Picture 43" descr="dian2"/>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0" y="96"/>
              <a:ext cx="195"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91158" name="Group 44"/>
          <p:cNvGrpSpPr>
            <a:grpSpLocks/>
          </p:cNvGrpSpPr>
          <p:nvPr/>
        </p:nvGrpSpPr>
        <p:grpSpPr bwMode="auto">
          <a:xfrm>
            <a:off x="179390" y="4484688"/>
            <a:ext cx="7731125" cy="457200"/>
            <a:chOff x="0" y="0"/>
            <a:chExt cx="4870" cy="288"/>
          </a:xfrm>
        </p:grpSpPr>
        <p:sp>
          <p:nvSpPr>
            <p:cNvPr id="11284" name="Text Box 45"/>
            <p:cNvSpPr txBox="1">
              <a:spLocks noChangeArrowheads="1"/>
            </p:cNvSpPr>
            <p:nvPr/>
          </p:nvSpPr>
          <p:spPr bwMode="auto">
            <a:xfrm>
              <a:off x="243" y="0"/>
              <a:ext cx="462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fontAlgn="base">
                <a:spcAft>
                  <a:spcPct val="0"/>
                </a:spcAft>
                <a:buClr>
                  <a:srgbClr val="3333CC"/>
                </a:buClr>
                <a:buSzPct val="75000"/>
                <a:buNone/>
              </a:pPr>
              <a:r>
                <a:rPr lang="zh-CN" altLang="en-US" sz="2400" b="1">
                  <a:solidFill>
                    <a:srgbClr val="000000"/>
                  </a:solidFill>
                </a:rPr>
                <a:t>暂时不用的程序和数据存放在辅存</a:t>
              </a:r>
            </a:p>
          </p:txBody>
        </p:sp>
        <p:pic>
          <p:nvPicPr>
            <p:cNvPr id="11285" name="Picture 46" descr="dian2"/>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0" y="96"/>
              <a:ext cx="195"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91161" name="Group 47"/>
          <p:cNvGrpSpPr>
            <a:grpSpLocks/>
          </p:cNvGrpSpPr>
          <p:nvPr/>
        </p:nvGrpSpPr>
        <p:grpSpPr bwMode="auto">
          <a:xfrm>
            <a:off x="179390" y="5013325"/>
            <a:ext cx="7731125" cy="457200"/>
            <a:chOff x="0" y="0"/>
            <a:chExt cx="4870" cy="288"/>
          </a:xfrm>
        </p:grpSpPr>
        <p:sp>
          <p:nvSpPr>
            <p:cNvPr id="11282" name="Text Box 48"/>
            <p:cNvSpPr txBox="1">
              <a:spLocks noChangeArrowheads="1"/>
            </p:cNvSpPr>
            <p:nvPr/>
          </p:nvSpPr>
          <p:spPr bwMode="auto">
            <a:xfrm>
              <a:off x="243" y="0"/>
              <a:ext cx="462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fontAlgn="base">
                <a:spcAft>
                  <a:spcPct val="0"/>
                </a:spcAft>
                <a:buClr>
                  <a:srgbClr val="3333CC"/>
                </a:buClr>
                <a:buSzPct val="75000"/>
                <a:buNone/>
              </a:pPr>
              <a:r>
                <a:rPr lang="en-US" altLang="zh-CN" sz="2400" b="1">
                  <a:solidFill>
                    <a:srgbClr val="000000"/>
                  </a:solidFill>
                </a:rPr>
                <a:t> </a:t>
              </a:r>
              <a:r>
                <a:rPr lang="zh-CN" altLang="en-US" sz="2400" b="1">
                  <a:solidFill>
                    <a:srgbClr val="000000"/>
                  </a:solidFill>
                </a:rPr>
                <a:t>辅存只与主存进行数据交换</a:t>
              </a:r>
            </a:p>
          </p:txBody>
        </p:sp>
        <p:pic>
          <p:nvPicPr>
            <p:cNvPr id="11283" name="Picture 49" descr="dian2"/>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0" y="96"/>
              <a:ext cx="195"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91164" name="Group 52"/>
          <p:cNvGrpSpPr>
            <a:grpSpLocks/>
          </p:cNvGrpSpPr>
          <p:nvPr/>
        </p:nvGrpSpPr>
        <p:grpSpPr bwMode="auto">
          <a:xfrm>
            <a:off x="179390" y="5516563"/>
            <a:ext cx="7731125" cy="457200"/>
            <a:chOff x="0" y="0"/>
            <a:chExt cx="4870" cy="288"/>
          </a:xfrm>
        </p:grpSpPr>
        <p:sp>
          <p:nvSpPr>
            <p:cNvPr id="11280" name="Text Box 53"/>
            <p:cNvSpPr txBox="1">
              <a:spLocks noChangeArrowheads="1"/>
            </p:cNvSpPr>
            <p:nvPr/>
          </p:nvSpPr>
          <p:spPr bwMode="auto">
            <a:xfrm>
              <a:off x="243" y="0"/>
              <a:ext cx="462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fontAlgn="base">
                <a:spcAft>
                  <a:spcPct val="0"/>
                </a:spcAft>
                <a:buClr>
                  <a:srgbClr val="3333CC"/>
                </a:buClr>
                <a:buSzPct val="75000"/>
                <a:buNone/>
              </a:pPr>
              <a:r>
                <a:rPr lang="en-US" altLang="zh-CN" sz="2400" b="1">
                  <a:solidFill>
                    <a:srgbClr val="000000"/>
                  </a:solidFill>
                </a:rPr>
                <a:t> </a:t>
              </a:r>
              <a:r>
                <a:rPr lang="zh-CN" altLang="en-US" sz="2400" b="1">
                  <a:solidFill>
                    <a:srgbClr val="000000"/>
                  </a:solidFill>
                </a:rPr>
                <a:t>让存储系统有主存的速度，辅存的容量</a:t>
              </a:r>
            </a:p>
          </p:txBody>
        </p:sp>
        <p:pic>
          <p:nvPicPr>
            <p:cNvPr id="11281" name="Picture 54" descr="dian2"/>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0" y="96"/>
              <a:ext cx="195"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1279" name="Rectangle 55"/>
          <p:cNvSpPr>
            <a:spLocks noChangeArrowheads="1"/>
          </p:cNvSpPr>
          <p:nvPr/>
        </p:nvSpPr>
        <p:spPr bwMode="auto">
          <a:xfrm>
            <a:off x="5940425" y="1916115"/>
            <a:ext cx="2952750" cy="1944687"/>
          </a:xfrm>
          <a:prstGeom prst="rect">
            <a:avLst/>
          </a:prstGeom>
          <a:noFill/>
          <a:ln w="15875">
            <a:solidFill>
              <a:schemeClr val="tx1"/>
            </a:solidFill>
            <a:prstDash val="dash"/>
            <a:miter lim="800000"/>
            <a:headEnd/>
            <a:tailEnd/>
          </a:ln>
          <a:effectLst>
            <a:prstShdw prst="shdw17" dist="17961" dir="13500000">
              <a:srgbClr val="000000"/>
            </a:prstShdw>
          </a:effectLst>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buNone/>
            </a:pPr>
            <a:endParaRPr lang="zh-CN" altLang="en-US" sz="1800" b="1">
              <a:solidFill>
                <a:srgbClr val="000000"/>
              </a:solidFill>
            </a:endParaRPr>
          </a:p>
        </p:txBody>
      </p:sp>
    </p:spTree>
    <p:extLst>
      <p:ext uri="{BB962C8B-B14F-4D97-AF65-F5344CB8AC3E}">
        <p14:creationId xmlns:p14="http://schemas.microsoft.com/office/powerpoint/2010/main" val="123381463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91152"/>
                                        </p:tgtEl>
                                        <p:attrNameLst>
                                          <p:attrName>style.visibility</p:attrName>
                                        </p:attrNameLst>
                                      </p:cBhvr>
                                      <p:to>
                                        <p:strVal val="visible"/>
                                      </p:to>
                                    </p:set>
                                    <p:anim calcmode="lin" valueType="num">
                                      <p:cBhvr additive="base">
                                        <p:cTn id="7" dur="500" fill="hold"/>
                                        <p:tgtEl>
                                          <p:spTgt spid="91152"/>
                                        </p:tgtEl>
                                        <p:attrNameLst>
                                          <p:attrName>ppt_x</p:attrName>
                                        </p:attrNameLst>
                                      </p:cBhvr>
                                      <p:tavLst>
                                        <p:tav tm="0">
                                          <p:val>
                                            <p:strVal val="0-#ppt_w/2"/>
                                          </p:val>
                                        </p:tav>
                                        <p:tav tm="100000">
                                          <p:val>
                                            <p:strVal val="#ppt_x"/>
                                          </p:val>
                                        </p:tav>
                                      </p:tavLst>
                                    </p:anim>
                                    <p:anim calcmode="lin" valueType="num">
                                      <p:cBhvr additive="base">
                                        <p:cTn id="8" dur="500" fill="hold"/>
                                        <p:tgtEl>
                                          <p:spTgt spid="9115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9" presetClass="entr" presetSubtype="0" fill="hold" nodeType="clickEffect">
                                  <p:stCondLst>
                                    <p:cond delay="0"/>
                                  </p:stCondLst>
                                  <p:childTnLst>
                                    <p:set>
                                      <p:cBhvr>
                                        <p:cTn id="12" dur="1" fill="hold">
                                          <p:stCondLst>
                                            <p:cond delay="0"/>
                                          </p:stCondLst>
                                        </p:cTn>
                                        <p:tgtEl>
                                          <p:spTgt spid="91155"/>
                                        </p:tgtEl>
                                        <p:attrNameLst>
                                          <p:attrName>style.visibility</p:attrName>
                                        </p:attrNameLst>
                                      </p:cBhvr>
                                      <p:to>
                                        <p:strVal val="visible"/>
                                      </p:to>
                                    </p:set>
                                    <p:animEffect transition="in" filter="dissolve">
                                      <p:cBhvr>
                                        <p:cTn id="13" dur="500"/>
                                        <p:tgtEl>
                                          <p:spTgt spid="91155"/>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9" presetClass="entr" presetSubtype="0" fill="hold" nodeType="clickEffect">
                                  <p:stCondLst>
                                    <p:cond delay="0"/>
                                  </p:stCondLst>
                                  <p:childTnLst>
                                    <p:set>
                                      <p:cBhvr>
                                        <p:cTn id="17" dur="1" fill="hold">
                                          <p:stCondLst>
                                            <p:cond delay="0"/>
                                          </p:stCondLst>
                                        </p:cTn>
                                        <p:tgtEl>
                                          <p:spTgt spid="91158"/>
                                        </p:tgtEl>
                                        <p:attrNameLst>
                                          <p:attrName>style.visibility</p:attrName>
                                        </p:attrNameLst>
                                      </p:cBhvr>
                                      <p:to>
                                        <p:strVal val="visible"/>
                                      </p:to>
                                    </p:set>
                                    <p:animEffect transition="in" filter="dissolve">
                                      <p:cBhvr>
                                        <p:cTn id="18" dur="500"/>
                                        <p:tgtEl>
                                          <p:spTgt spid="91158"/>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9" presetClass="entr" presetSubtype="0" fill="hold" nodeType="clickEffect">
                                  <p:stCondLst>
                                    <p:cond delay="0"/>
                                  </p:stCondLst>
                                  <p:childTnLst>
                                    <p:set>
                                      <p:cBhvr>
                                        <p:cTn id="22" dur="1" fill="hold">
                                          <p:stCondLst>
                                            <p:cond delay="0"/>
                                          </p:stCondLst>
                                        </p:cTn>
                                        <p:tgtEl>
                                          <p:spTgt spid="91161"/>
                                        </p:tgtEl>
                                        <p:attrNameLst>
                                          <p:attrName>style.visibility</p:attrName>
                                        </p:attrNameLst>
                                      </p:cBhvr>
                                      <p:to>
                                        <p:strVal val="visible"/>
                                      </p:to>
                                    </p:set>
                                    <p:animEffect transition="in" filter="dissolve">
                                      <p:cBhvr>
                                        <p:cTn id="23" dur="500"/>
                                        <p:tgtEl>
                                          <p:spTgt spid="91161"/>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9" presetClass="entr" presetSubtype="0" fill="hold" nodeType="clickEffect">
                                  <p:stCondLst>
                                    <p:cond delay="0"/>
                                  </p:stCondLst>
                                  <p:childTnLst>
                                    <p:set>
                                      <p:cBhvr>
                                        <p:cTn id="27" dur="1" fill="hold">
                                          <p:stCondLst>
                                            <p:cond delay="0"/>
                                          </p:stCondLst>
                                        </p:cTn>
                                        <p:tgtEl>
                                          <p:spTgt spid="91164"/>
                                        </p:tgtEl>
                                        <p:attrNameLst>
                                          <p:attrName>style.visibility</p:attrName>
                                        </p:attrNameLst>
                                      </p:cBhvr>
                                      <p:to>
                                        <p:strVal val="visible"/>
                                      </p:to>
                                    </p:set>
                                    <p:animEffect transition="in" filter="dissolve">
                                      <p:cBhvr>
                                        <p:cTn id="28" dur="500"/>
                                        <p:tgtEl>
                                          <p:spTgt spid="911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灯片编号占位符 5"/>
          <p:cNvSpPr txBox="1">
            <a:spLocks noGrp="1" noChangeArrowheads="1"/>
          </p:cNvSpPr>
          <p:nvPr/>
        </p:nvSpPr>
        <p:spPr bwMode="auto">
          <a:xfrm>
            <a:off x="6934200" y="6324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algn="r" fontAlgn="base">
              <a:spcBef>
                <a:spcPct val="50000"/>
              </a:spcBef>
              <a:spcAft>
                <a:spcPct val="0"/>
              </a:spcAft>
              <a:buNone/>
            </a:pPr>
            <a:fld id="{FAD80B3B-C403-4F00-929A-DFD6C16891B5}" type="slidenum">
              <a:rPr lang="zh-CN" altLang="en-US" sz="1400" b="1">
                <a:solidFill>
                  <a:srgbClr val="000000"/>
                </a:solidFill>
              </a:rPr>
              <a:pPr algn="r" fontAlgn="base">
                <a:spcBef>
                  <a:spcPct val="50000"/>
                </a:spcBef>
                <a:spcAft>
                  <a:spcPct val="0"/>
                </a:spcAft>
                <a:buNone/>
              </a:pPr>
              <a:t>7</a:t>
            </a:fld>
            <a:endParaRPr lang="en-US" altLang="zh-CN" sz="1400" b="1">
              <a:solidFill>
                <a:srgbClr val="000000"/>
              </a:solidFill>
            </a:endParaRPr>
          </a:p>
        </p:txBody>
      </p:sp>
      <p:sp>
        <p:nvSpPr>
          <p:cNvPr id="12291" name="Line 4"/>
          <p:cNvSpPr>
            <a:spLocks noChangeShapeType="1"/>
          </p:cNvSpPr>
          <p:nvPr/>
        </p:nvSpPr>
        <p:spPr bwMode="auto">
          <a:xfrm>
            <a:off x="3048002" y="2473325"/>
            <a:ext cx="549275" cy="0"/>
          </a:xfrm>
          <a:prstGeom prst="line">
            <a:avLst/>
          </a:prstGeom>
          <a:noFill/>
          <a:ln w="57150">
            <a:solidFill>
              <a:srgbClr val="6600FF"/>
            </a:solidFill>
            <a:round/>
            <a:headEnd/>
            <a:tailEnd type="triangle" w="med" len="me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b="1">
              <a:solidFill>
                <a:srgbClr val="000000"/>
              </a:solidFill>
              <a:latin typeface="Times New Roman" panose="02020603050405020304" pitchFamily="18" charset="0"/>
              <a:ea typeface="宋体" panose="02010600030101010101" pitchFamily="2" charset="-122"/>
            </a:endParaRPr>
          </a:p>
        </p:txBody>
      </p:sp>
      <p:sp>
        <p:nvSpPr>
          <p:cNvPr id="12292" name="Line 5"/>
          <p:cNvSpPr>
            <a:spLocks noChangeShapeType="1"/>
          </p:cNvSpPr>
          <p:nvPr/>
        </p:nvSpPr>
        <p:spPr bwMode="auto">
          <a:xfrm>
            <a:off x="5314950" y="2473325"/>
            <a:ext cx="704850" cy="0"/>
          </a:xfrm>
          <a:prstGeom prst="line">
            <a:avLst/>
          </a:prstGeom>
          <a:noFill/>
          <a:ln w="57150">
            <a:solidFill>
              <a:srgbClr val="6600FF"/>
            </a:solidFill>
            <a:round/>
            <a:headEnd/>
            <a:tailEnd type="triangle" w="med" len="me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b="1">
              <a:solidFill>
                <a:srgbClr val="000000"/>
              </a:solidFill>
              <a:latin typeface="Times New Roman" panose="02020603050405020304" pitchFamily="18" charset="0"/>
              <a:ea typeface="宋体" panose="02010600030101010101" pitchFamily="2" charset="-122"/>
            </a:endParaRPr>
          </a:p>
        </p:txBody>
      </p:sp>
      <p:sp>
        <p:nvSpPr>
          <p:cNvPr id="12293" name="Line 6"/>
          <p:cNvSpPr>
            <a:spLocks noChangeShapeType="1"/>
          </p:cNvSpPr>
          <p:nvPr/>
        </p:nvSpPr>
        <p:spPr bwMode="auto">
          <a:xfrm flipH="1">
            <a:off x="1912940" y="4664075"/>
            <a:ext cx="1017587" cy="0"/>
          </a:xfrm>
          <a:prstGeom prst="line">
            <a:avLst/>
          </a:prstGeom>
          <a:noFill/>
          <a:ln w="3810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b="1">
              <a:solidFill>
                <a:srgbClr val="000000"/>
              </a:solidFill>
              <a:latin typeface="Times New Roman" panose="02020603050405020304" pitchFamily="18" charset="0"/>
              <a:ea typeface="宋体" panose="02010600030101010101" pitchFamily="2" charset="-122"/>
            </a:endParaRPr>
          </a:p>
        </p:txBody>
      </p:sp>
      <p:sp>
        <p:nvSpPr>
          <p:cNvPr id="12294" name="Line 7"/>
          <p:cNvSpPr>
            <a:spLocks noChangeShapeType="1"/>
          </p:cNvSpPr>
          <p:nvPr/>
        </p:nvSpPr>
        <p:spPr bwMode="auto">
          <a:xfrm>
            <a:off x="6219825" y="4664075"/>
            <a:ext cx="782638" cy="0"/>
          </a:xfrm>
          <a:prstGeom prst="line">
            <a:avLst/>
          </a:prstGeom>
          <a:noFill/>
          <a:ln w="3810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b="1">
              <a:solidFill>
                <a:srgbClr val="000000"/>
              </a:solidFill>
              <a:latin typeface="Times New Roman" panose="02020603050405020304" pitchFamily="18" charset="0"/>
              <a:ea typeface="宋体" panose="02010600030101010101" pitchFamily="2" charset="-122"/>
            </a:endParaRPr>
          </a:p>
        </p:txBody>
      </p:sp>
      <p:sp>
        <p:nvSpPr>
          <p:cNvPr id="12295" name="Line 8"/>
          <p:cNvSpPr>
            <a:spLocks noChangeShapeType="1"/>
          </p:cNvSpPr>
          <p:nvPr/>
        </p:nvSpPr>
        <p:spPr bwMode="auto">
          <a:xfrm flipV="1">
            <a:off x="1912938" y="2735263"/>
            <a:ext cx="0" cy="1928812"/>
          </a:xfrm>
          <a:prstGeom prst="line">
            <a:avLst/>
          </a:prstGeom>
          <a:noFill/>
          <a:ln w="38100">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b="1">
              <a:solidFill>
                <a:srgbClr val="000000"/>
              </a:solidFill>
              <a:latin typeface="Times New Roman" panose="02020603050405020304" pitchFamily="18" charset="0"/>
              <a:ea typeface="宋体" panose="02010600030101010101" pitchFamily="2" charset="-122"/>
            </a:endParaRPr>
          </a:p>
        </p:txBody>
      </p:sp>
      <p:sp>
        <p:nvSpPr>
          <p:cNvPr id="12296" name="Line 9"/>
          <p:cNvSpPr>
            <a:spLocks noChangeShapeType="1"/>
          </p:cNvSpPr>
          <p:nvPr/>
        </p:nvSpPr>
        <p:spPr bwMode="auto">
          <a:xfrm flipV="1">
            <a:off x="7002463" y="2735263"/>
            <a:ext cx="0" cy="1928812"/>
          </a:xfrm>
          <a:prstGeom prst="line">
            <a:avLst/>
          </a:prstGeom>
          <a:noFill/>
          <a:ln w="38100">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b="1">
              <a:solidFill>
                <a:srgbClr val="000000"/>
              </a:solidFill>
              <a:latin typeface="Times New Roman" panose="02020603050405020304" pitchFamily="18" charset="0"/>
              <a:ea typeface="宋体" panose="02010600030101010101" pitchFamily="2" charset="-122"/>
            </a:endParaRPr>
          </a:p>
        </p:txBody>
      </p:sp>
      <p:sp>
        <p:nvSpPr>
          <p:cNvPr id="12297" name="Line 10"/>
          <p:cNvSpPr>
            <a:spLocks noChangeShapeType="1"/>
          </p:cNvSpPr>
          <p:nvPr/>
        </p:nvSpPr>
        <p:spPr bwMode="auto">
          <a:xfrm flipV="1">
            <a:off x="3948113" y="2735263"/>
            <a:ext cx="0" cy="614362"/>
          </a:xfrm>
          <a:prstGeom prst="line">
            <a:avLst/>
          </a:prstGeom>
          <a:noFill/>
          <a:ln w="57150">
            <a:solidFill>
              <a:srgbClr val="6600FF"/>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b="1">
              <a:solidFill>
                <a:srgbClr val="000000"/>
              </a:solidFill>
              <a:latin typeface="Times New Roman" panose="02020603050405020304" pitchFamily="18" charset="0"/>
              <a:ea typeface="宋体" panose="02010600030101010101" pitchFamily="2" charset="-122"/>
            </a:endParaRPr>
          </a:p>
        </p:txBody>
      </p:sp>
      <p:sp>
        <p:nvSpPr>
          <p:cNvPr id="12298" name="Line 11"/>
          <p:cNvSpPr>
            <a:spLocks noChangeShapeType="1"/>
          </p:cNvSpPr>
          <p:nvPr/>
        </p:nvSpPr>
        <p:spPr bwMode="auto">
          <a:xfrm flipV="1">
            <a:off x="5219700" y="2735263"/>
            <a:ext cx="0" cy="614362"/>
          </a:xfrm>
          <a:prstGeom prst="line">
            <a:avLst/>
          </a:prstGeom>
          <a:noFill/>
          <a:ln w="38100">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b="1">
              <a:solidFill>
                <a:srgbClr val="000000"/>
              </a:solidFill>
              <a:latin typeface="Times New Roman" panose="02020603050405020304" pitchFamily="18" charset="0"/>
              <a:ea typeface="宋体" panose="02010600030101010101" pitchFamily="2" charset="-122"/>
            </a:endParaRPr>
          </a:p>
        </p:txBody>
      </p:sp>
      <p:grpSp>
        <p:nvGrpSpPr>
          <p:cNvPr id="12299" name="Group 12"/>
          <p:cNvGrpSpPr>
            <a:grpSpLocks/>
          </p:cNvGrpSpPr>
          <p:nvPr/>
        </p:nvGrpSpPr>
        <p:grpSpPr bwMode="auto">
          <a:xfrm>
            <a:off x="1371600" y="2133600"/>
            <a:ext cx="1676400" cy="609600"/>
            <a:chOff x="0" y="0"/>
            <a:chExt cx="912" cy="336"/>
          </a:xfrm>
        </p:grpSpPr>
        <p:sp>
          <p:nvSpPr>
            <p:cNvPr id="12323" name="Rectangle 13"/>
            <p:cNvSpPr>
              <a:spLocks noChangeArrowheads="1"/>
            </p:cNvSpPr>
            <p:nvPr/>
          </p:nvSpPr>
          <p:spPr bwMode="auto">
            <a:xfrm>
              <a:off x="0" y="0"/>
              <a:ext cx="912" cy="336"/>
            </a:xfrm>
            <a:prstGeom prst="rect">
              <a:avLst/>
            </a:prstGeom>
            <a:gradFill rotWithShape="0">
              <a:gsLst>
                <a:gs pos="0">
                  <a:srgbClr val="C27C00"/>
                </a:gs>
                <a:gs pos="50000">
                  <a:srgbClr val="412900"/>
                </a:gs>
                <a:gs pos="100000">
                  <a:srgbClr val="C27C00"/>
                </a:gs>
              </a:gsLst>
              <a:lin ang="18900000" scaled="1"/>
            </a:gradFill>
            <a:ln w="28575">
              <a:solidFill>
                <a:srgbClr val="FFB735"/>
              </a:solidFill>
              <a:miter lim="800000"/>
              <a:headEnd/>
              <a:tailEnd/>
            </a:ln>
          </p:spPr>
          <p:txBody>
            <a:bodyPr wrap="none" anchor="ct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buNone/>
              </a:pPr>
              <a:endParaRPr lang="zh-CN" altLang="zh-CN" sz="1800" b="1">
                <a:solidFill>
                  <a:srgbClr val="000000"/>
                </a:solidFill>
              </a:endParaRPr>
            </a:p>
          </p:txBody>
        </p:sp>
        <p:sp>
          <p:nvSpPr>
            <p:cNvPr id="12324" name="Text Box 14"/>
            <p:cNvSpPr txBox="1">
              <a:spLocks noChangeArrowheads="1"/>
            </p:cNvSpPr>
            <p:nvPr/>
          </p:nvSpPr>
          <p:spPr bwMode="auto">
            <a:xfrm>
              <a:off x="48" y="48"/>
              <a:ext cx="768" cy="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algn="ctr" eaLnBrk="0" fontAlgn="base" hangingPunct="0">
                <a:spcBef>
                  <a:spcPct val="50000"/>
                </a:spcBef>
                <a:spcAft>
                  <a:spcPct val="0"/>
                </a:spcAft>
                <a:buNone/>
              </a:pPr>
              <a:r>
                <a:rPr lang="zh-CN" altLang="en-US" sz="2200" b="1">
                  <a:solidFill>
                    <a:srgbClr val="FFFFFF"/>
                  </a:solidFill>
                </a:rPr>
                <a:t>输入设备</a:t>
              </a:r>
            </a:p>
          </p:txBody>
        </p:sp>
      </p:grpSp>
      <p:grpSp>
        <p:nvGrpSpPr>
          <p:cNvPr id="12300" name="Group 15"/>
          <p:cNvGrpSpPr>
            <a:grpSpLocks/>
          </p:cNvGrpSpPr>
          <p:nvPr/>
        </p:nvGrpSpPr>
        <p:grpSpPr bwMode="auto">
          <a:xfrm>
            <a:off x="6019800" y="2133600"/>
            <a:ext cx="1676400" cy="609600"/>
            <a:chOff x="0" y="0"/>
            <a:chExt cx="912" cy="336"/>
          </a:xfrm>
        </p:grpSpPr>
        <p:sp>
          <p:nvSpPr>
            <p:cNvPr id="12321" name="Rectangle 16"/>
            <p:cNvSpPr>
              <a:spLocks noChangeArrowheads="1"/>
            </p:cNvSpPr>
            <p:nvPr/>
          </p:nvSpPr>
          <p:spPr bwMode="auto">
            <a:xfrm>
              <a:off x="0" y="0"/>
              <a:ext cx="912" cy="336"/>
            </a:xfrm>
            <a:prstGeom prst="rect">
              <a:avLst/>
            </a:prstGeom>
            <a:gradFill rotWithShape="0">
              <a:gsLst>
                <a:gs pos="0">
                  <a:srgbClr val="C27C00"/>
                </a:gs>
                <a:gs pos="50000">
                  <a:srgbClr val="412900"/>
                </a:gs>
                <a:gs pos="100000">
                  <a:srgbClr val="C27C00"/>
                </a:gs>
              </a:gsLst>
              <a:lin ang="18900000" scaled="1"/>
            </a:gradFill>
            <a:ln w="28575">
              <a:solidFill>
                <a:srgbClr val="FFB735"/>
              </a:solidFill>
              <a:miter lim="800000"/>
              <a:headEnd/>
              <a:tailEnd/>
            </a:ln>
          </p:spPr>
          <p:txBody>
            <a:bodyPr wrap="none" anchor="ct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buNone/>
              </a:pPr>
              <a:endParaRPr lang="zh-CN" altLang="zh-CN" sz="1800" b="1">
                <a:solidFill>
                  <a:srgbClr val="000000"/>
                </a:solidFill>
              </a:endParaRPr>
            </a:p>
          </p:txBody>
        </p:sp>
        <p:sp>
          <p:nvSpPr>
            <p:cNvPr id="12322" name="Text Box 17"/>
            <p:cNvSpPr txBox="1">
              <a:spLocks noChangeArrowheads="1"/>
            </p:cNvSpPr>
            <p:nvPr/>
          </p:nvSpPr>
          <p:spPr bwMode="auto">
            <a:xfrm>
              <a:off x="48" y="48"/>
              <a:ext cx="768" cy="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algn="ctr" eaLnBrk="0" fontAlgn="base" hangingPunct="0">
                <a:spcBef>
                  <a:spcPct val="50000"/>
                </a:spcBef>
                <a:spcAft>
                  <a:spcPct val="0"/>
                </a:spcAft>
                <a:buNone/>
              </a:pPr>
              <a:r>
                <a:rPr lang="zh-CN" altLang="en-US" sz="2200" b="1">
                  <a:solidFill>
                    <a:srgbClr val="FFFFFF"/>
                  </a:solidFill>
                </a:rPr>
                <a:t>输出设备</a:t>
              </a:r>
            </a:p>
          </p:txBody>
        </p:sp>
      </p:grpSp>
      <p:grpSp>
        <p:nvGrpSpPr>
          <p:cNvPr id="92177" name="Group 18"/>
          <p:cNvGrpSpPr>
            <a:grpSpLocks/>
          </p:cNvGrpSpPr>
          <p:nvPr/>
        </p:nvGrpSpPr>
        <p:grpSpPr bwMode="auto">
          <a:xfrm>
            <a:off x="3657600" y="2133600"/>
            <a:ext cx="1676400" cy="609600"/>
            <a:chOff x="0" y="0"/>
            <a:chExt cx="912" cy="336"/>
          </a:xfrm>
        </p:grpSpPr>
        <p:sp>
          <p:nvSpPr>
            <p:cNvPr id="12319" name="Rectangle 19"/>
            <p:cNvSpPr>
              <a:spLocks noChangeArrowheads="1"/>
            </p:cNvSpPr>
            <p:nvPr/>
          </p:nvSpPr>
          <p:spPr bwMode="auto">
            <a:xfrm>
              <a:off x="0" y="0"/>
              <a:ext cx="912" cy="336"/>
            </a:xfrm>
            <a:prstGeom prst="rect">
              <a:avLst/>
            </a:prstGeom>
            <a:gradFill rotWithShape="0">
              <a:gsLst>
                <a:gs pos="0">
                  <a:srgbClr val="C27C00"/>
                </a:gs>
                <a:gs pos="50000">
                  <a:srgbClr val="412900"/>
                </a:gs>
                <a:gs pos="100000">
                  <a:srgbClr val="C27C00"/>
                </a:gs>
              </a:gsLst>
              <a:lin ang="18900000" scaled="1"/>
            </a:gradFill>
            <a:ln w="28575">
              <a:solidFill>
                <a:srgbClr val="FFB735"/>
              </a:solidFill>
              <a:miter lim="800000"/>
              <a:headEnd/>
              <a:tailEnd/>
            </a:ln>
          </p:spPr>
          <p:txBody>
            <a:bodyPr wrap="none" anchor="ct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buNone/>
              </a:pPr>
              <a:endParaRPr lang="zh-CN" altLang="zh-CN" sz="1800" b="1">
                <a:solidFill>
                  <a:srgbClr val="000000"/>
                </a:solidFill>
              </a:endParaRPr>
            </a:p>
          </p:txBody>
        </p:sp>
        <p:sp>
          <p:nvSpPr>
            <p:cNvPr id="12320" name="Text Box 20"/>
            <p:cNvSpPr txBox="1">
              <a:spLocks noChangeArrowheads="1"/>
            </p:cNvSpPr>
            <p:nvPr/>
          </p:nvSpPr>
          <p:spPr bwMode="auto">
            <a:xfrm>
              <a:off x="48" y="48"/>
              <a:ext cx="768" cy="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algn="ctr" eaLnBrk="0" fontAlgn="base" hangingPunct="0">
                <a:spcBef>
                  <a:spcPct val="50000"/>
                </a:spcBef>
                <a:spcAft>
                  <a:spcPct val="0"/>
                </a:spcAft>
                <a:buNone/>
              </a:pPr>
              <a:r>
                <a:rPr lang="zh-CN" altLang="en-US" sz="2200" b="1">
                  <a:solidFill>
                    <a:srgbClr val="FFFFFF"/>
                  </a:solidFill>
                </a:rPr>
                <a:t>主存储器</a:t>
              </a:r>
            </a:p>
          </p:txBody>
        </p:sp>
      </p:grpSp>
      <p:sp>
        <p:nvSpPr>
          <p:cNvPr id="12302" name="Rectangle 21"/>
          <p:cNvSpPr>
            <a:spLocks noChangeArrowheads="1"/>
          </p:cNvSpPr>
          <p:nvPr/>
        </p:nvSpPr>
        <p:spPr bwMode="auto">
          <a:xfrm>
            <a:off x="2819400" y="3352800"/>
            <a:ext cx="3352800" cy="2362200"/>
          </a:xfrm>
          <a:prstGeom prst="rect">
            <a:avLst/>
          </a:prstGeom>
          <a:gradFill rotWithShape="0">
            <a:gsLst>
              <a:gs pos="0">
                <a:srgbClr val="C27C00"/>
              </a:gs>
              <a:gs pos="50000">
                <a:srgbClr val="412900"/>
              </a:gs>
              <a:gs pos="100000">
                <a:srgbClr val="C27C00"/>
              </a:gs>
            </a:gsLst>
            <a:lin ang="18900000" scaled="1"/>
          </a:gradFill>
          <a:ln w="28575">
            <a:solidFill>
              <a:srgbClr val="FFB735"/>
            </a:solidFill>
            <a:miter lim="800000"/>
            <a:headEnd/>
            <a:tailEnd/>
          </a:ln>
        </p:spPr>
        <p:txBody>
          <a:bodyPr wrap="none" anchor="ct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buNone/>
            </a:pPr>
            <a:endParaRPr lang="zh-CN" altLang="zh-CN" sz="1800" b="1">
              <a:solidFill>
                <a:srgbClr val="000000"/>
              </a:solidFill>
            </a:endParaRPr>
          </a:p>
        </p:txBody>
      </p:sp>
      <p:grpSp>
        <p:nvGrpSpPr>
          <p:cNvPr id="12303" name="Group 22"/>
          <p:cNvGrpSpPr>
            <a:grpSpLocks/>
          </p:cNvGrpSpPr>
          <p:nvPr/>
        </p:nvGrpSpPr>
        <p:grpSpPr bwMode="auto">
          <a:xfrm>
            <a:off x="2819400" y="3352802"/>
            <a:ext cx="3048000" cy="461963"/>
            <a:chOff x="0" y="0"/>
            <a:chExt cx="912" cy="340"/>
          </a:xfrm>
        </p:grpSpPr>
        <p:sp>
          <p:nvSpPr>
            <p:cNvPr id="12317" name="Rectangle 23"/>
            <p:cNvSpPr>
              <a:spLocks noChangeArrowheads="1"/>
            </p:cNvSpPr>
            <p:nvPr/>
          </p:nvSpPr>
          <p:spPr bwMode="auto">
            <a:xfrm>
              <a:off x="0" y="0"/>
              <a:ext cx="912"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buNone/>
              </a:pPr>
              <a:endParaRPr lang="zh-CN" altLang="zh-CN" sz="1800" b="1">
                <a:solidFill>
                  <a:srgbClr val="000000"/>
                </a:solidFill>
              </a:endParaRPr>
            </a:p>
          </p:txBody>
        </p:sp>
        <p:sp>
          <p:nvSpPr>
            <p:cNvPr id="12318" name="Text Box 24"/>
            <p:cNvSpPr txBox="1">
              <a:spLocks noChangeArrowheads="1"/>
            </p:cNvSpPr>
            <p:nvPr/>
          </p:nvSpPr>
          <p:spPr bwMode="auto">
            <a:xfrm>
              <a:off x="48" y="48"/>
              <a:ext cx="768" cy="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algn="ctr" eaLnBrk="0" fontAlgn="base" hangingPunct="0">
                <a:spcBef>
                  <a:spcPct val="50000"/>
                </a:spcBef>
                <a:spcAft>
                  <a:spcPct val="0"/>
                </a:spcAft>
                <a:buNone/>
              </a:pPr>
              <a:r>
                <a:rPr lang="zh-CN" altLang="en-US" sz="2000" b="1">
                  <a:solidFill>
                    <a:srgbClr val="FF3300"/>
                  </a:solidFill>
                </a:rPr>
                <a:t>中央处理器（</a:t>
              </a:r>
              <a:r>
                <a:rPr lang="en-US" altLang="zh-CN" sz="2000" b="1">
                  <a:solidFill>
                    <a:srgbClr val="FF3300"/>
                  </a:solidFill>
                </a:rPr>
                <a:t>CPU）</a:t>
              </a:r>
            </a:p>
          </p:txBody>
        </p:sp>
      </p:grpSp>
      <p:grpSp>
        <p:nvGrpSpPr>
          <p:cNvPr id="12304" name="Group 25"/>
          <p:cNvGrpSpPr>
            <a:grpSpLocks/>
          </p:cNvGrpSpPr>
          <p:nvPr/>
        </p:nvGrpSpPr>
        <p:grpSpPr bwMode="auto">
          <a:xfrm>
            <a:off x="4038600" y="4038600"/>
            <a:ext cx="1676400" cy="609600"/>
            <a:chOff x="0" y="0"/>
            <a:chExt cx="912" cy="336"/>
          </a:xfrm>
        </p:grpSpPr>
        <p:sp>
          <p:nvSpPr>
            <p:cNvPr id="12315" name="Rectangle 26"/>
            <p:cNvSpPr>
              <a:spLocks noChangeArrowheads="1"/>
            </p:cNvSpPr>
            <p:nvPr/>
          </p:nvSpPr>
          <p:spPr bwMode="auto">
            <a:xfrm>
              <a:off x="0" y="0"/>
              <a:ext cx="912" cy="336"/>
            </a:xfrm>
            <a:prstGeom prst="rect">
              <a:avLst/>
            </a:prstGeom>
            <a:gradFill rotWithShape="0">
              <a:gsLst>
                <a:gs pos="0">
                  <a:srgbClr val="C27C00"/>
                </a:gs>
                <a:gs pos="50000">
                  <a:srgbClr val="412900"/>
                </a:gs>
                <a:gs pos="100000">
                  <a:srgbClr val="C27C00"/>
                </a:gs>
              </a:gsLst>
              <a:lin ang="18900000" scaled="1"/>
            </a:gradFill>
            <a:ln w="28575">
              <a:solidFill>
                <a:srgbClr val="FFB735"/>
              </a:solidFill>
              <a:miter lim="800000"/>
              <a:headEnd/>
              <a:tailEnd/>
            </a:ln>
          </p:spPr>
          <p:txBody>
            <a:bodyPr wrap="none" anchor="ct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buNone/>
              </a:pPr>
              <a:endParaRPr lang="zh-CN" altLang="zh-CN" sz="1800" b="1">
                <a:solidFill>
                  <a:srgbClr val="000000"/>
                </a:solidFill>
              </a:endParaRPr>
            </a:p>
          </p:txBody>
        </p:sp>
        <p:sp>
          <p:nvSpPr>
            <p:cNvPr id="12316" name="Text Box 27"/>
            <p:cNvSpPr txBox="1">
              <a:spLocks noChangeArrowheads="1"/>
            </p:cNvSpPr>
            <p:nvPr/>
          </p:nvSpPr>
          <p:spPr bwMode="auto">
            <a:xfrm>
              <a:off x="48" y="48"/>
              <a:ext cx="768" cy="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algn="ctr" eaLnBrk="0" fontAlgn="base" hangingPunct="0">
                <a:spcBef>
                  <a:spcPct val="50000"/>
                </a:spcBef>
                <a:spcAft>
                  <a:spcPct val="0"/>
                </a:spcAft>
                <a:buNone/>
              </a:pPr>
              <a:r>
                <a:rPr lang="zh-CN" altLang="en-US" sz="2200" b="1">
                  <a:solidFill>
                    <a:srgbClr val="FFFFFF"/>
                  </a:solidFill>
                </a:rPr>
                <a:t>运算部件</a:t>
              </a:r>
            </a:p>
          </p:txBody>
        </p:sp>
      </p:grpSp>
      <p:grpSp>
        <p:nvGrpSpPr>
          <p:cNvPr id="12305" name="Group 28"/>
          <p:cNvGrpSpPr>
            <a:grpSpLocks/>
          </p:cNvGrpSpPr>
          <p:nvPr/>
        </p:nvGrpSpPr>
        <p:grpSpPr bwMode="auto">
          <a:xfrm>
            <a:off x="4038600" y="4876800"/>
            <a:ext cx="1676400" cy="609600"/>
            <a:chOff x="0" y="0"/>
            <a:chExt cx="912" cy="336"/>
          </a:xfrm>
        </p:grpSpPr>
        <p:sp>
          <p:nvSpPr>
            <p:cNvPr id="12313" name="Rectangle 29"/>
            <p:cNvSpPr>
              <a:spLocks noChangeArrowheads="1"/>
            </p:cNvSpPr>
            <p:nvPr/>
          </p:nvSpPr>
          <p:spPr bwMode="auto">
            <a:xfrm>
              <a:off x="0" y="0"/>
              <a:ext cx="912" cy="336"/>
            </a:xfrm>
            <a:prstGeom prst="rect">
              <a:avLst/>
            </a:prstGeom>
            <a:gradFill rotWithShape="0">
              <a:gsLst>
                <a:gs pos="0">
                  <a:srgbClr val="C27C00"/>
                </a:gs>
                <a:gs pos="50000">
                  <a:srgbClr val="412900"/>
                </a:gs>
                <a:gs pos="100000">
                  <a:srgbClr val="C27C00"/>
                </a:gs>
              </a:gsLst>
              <a:lin ang="18900000" scaled="1"/>
            </a:gradFill>
            <a:ln w="28575">
              <a:solidFill>
                <a:srgbClr val="FFB735"/>
              </a:solidFill>
              <a:miter lim="800000"/>
              <a:headEnd/>
              <a:tailEnd/>
            </a:ln>
          </p:spPr>
          <p:txBody>
            <a:bodyPr wrap="none" anchor="ct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buNone/>
              </a:pPr>
              <a:endParaRPr lang="zh-CN" altLang="zh-CN" sz="1800" b="1">
                <a:solidFill>
                  <a:srgbClr val="000000"/>
                </a:solidFill>
              </a:endParaRPr>
            </a:p>
          </p:txBody>
        </p:sp>
        <p:sp>
          <p:nvSpPr>
            <p:cNvPr id="12314" name="Text Box 30"/>
            <p:cNvSpPr txBox="1">
              <a:spLocks noChangeArrowheads="1"/>
            </p:cNvSpPr>
            <p:nvPr/>
          </p:nvSpPr>
          <p:spPr bwMode="auto">
            <a:xfrm>
              <a:off x="48" y="48"/>
              <a:ext cx="768" cy="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algn="ctr" eaLnBrk="0" fontAlgn="base" hangingPunct="0">
                <a:spcBef>
                  <a:spcPct val="50000"/>
                </a:spcBef>
                <a:spcAft>
                  <a:spcPct val="0"/>
                </a:spcAft>
                <a:buNone/>
              </a:pPr>
              <a:r>
                <a:rPr lang="zh-CN" altLang="en-US" sz="2200" b="1">
                  <a:solidFill>
                    <a:srgbClr val="FFFFFF"/>
                  </a:solidFill>
                </a:rPr>
                <a:t>控制部件</a:t>
              </a:r>
            </a:p>
          </p:txBody>
        </p:sp>
      </p:grpSp>
      <p:sp>
        <p:nvSpPr>
          <p:cNvPr id="12306" name="Line 32"/>
          <p:cNvSpPr>
            <a:spLocks noChangeShapeType="1"/>
          </p:cNvSpPr>
          <p:nvPr/>
        </p:nvSpPr>
        <p:spPr bwMode="auto">
          <a:xfrm flipV="1">
            <a:off x="4716463" y="2708277"/>
            <a:ext cx="0" cy="614363"/>
          </a:xfrm>
          <a:prstGeom prst="line">
            <a:avLst/>
          </a:prstGeom>
          <a:noFill/>
          <a:ln w="57150">
            <a:solidFill>
              <a:srgbClr val="FF3300"/>
            </a:solidFill>
            <a:round/>
            <a:headEnd/>
            <a:tailEnd type="triangle" w="med" len="me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b="1">
              <a:solidFill>
                <a:srgbClr val="000000"/>
              </a:solidFill>
              <a:latin typeface="Times New Roman" panose="02020603050405020304" pitchFamily="18" charset="0"/>
              <a:ea typeface="宋体" panose="02010600030101010101" pitchFamily="2" charset="-122"/>
            </a:endParaRPr>
          </a:p>
        </p:txBody>
      </p:sp>
      <p:grpSp>
        <p:nvGrpSpPr>
          <p:cNvPr id="92191" name="Group 33"/>
          <p:cNvGrpSpPr>
            <a:grpSpLocks/>
          </p:cNvGrpSpPr>
          <p:nvPr/>
        </p:nvGrpSpPr>
        <p:grpSpPr bwMode="auto">
          <a:xfrm>
            <a:off x="3708400" y="1196975"/>
            <a:ext cx="1676400" cy="609600"/>
            <a:chOff x="0" y="0"/>
            <a:chExt cx="912" cy="336"/>
          </a:xfrm>
        </p:grpSpPr>
        <p:sp>
          <p:nvSpPr>
            <p:cNvPr id="12311" name="Rectangle 34"/>
            <p:cNvSpPr>
              <a:spLocks noChangeArrowheads="1"/>
            </p:cNvSpPr>
            <p:nvPr/>
          </p:nvSpPr>
          <p:spPr bwMode="auto">
            <a:xfrm>
              <a:off x="0" y="0"/>
              <a:ext cx="912" cy="336"/>
            </a:xfrm>
            <a:prstGeom prst="rect">
              <a:avLst/>
            </a:prstGeom>
            <a:gradFill rotWithShape="0">
              <a:gsLst>
                <a:gs pos="0">
                  <a:srgbClr val="C27C00"/>
                </a:gs>
                <a:gs pos="50000">
                  <a:srgbClr val="412900"/>
                </a:gs>
                <a:gs pos="100000">
                  <a:srgbClr val="C27C00"/>
                </a:gs>
              </a:gsLst>
              <a:lin ang="18900000" scaled="1"/>
            </a:gradFill>
            <a:ln w="28575">
              <a:solidFill>
                <a:srgbClr val="FFB735"/>
              </a:solidFill>
              <a:miter lim="800000"/>
              <a:headEnd/>
              <a:tailEnd/>
            </a:ln>
          </p:spPr>
          <p:txBody>
            <a:bodyPr wrap="none" anchor="ct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buNone/>
              </a:pPr>
              <a:endParaRPr lang="zh-CN" altLang="zh-CN" sz="1800" b="1">
                <a:solidFill>
                  <a:srgbClr val="000000"/>
                </a:solidFill>
              </a:endParaRPr>
            </a:p>
          </p:txBody>
        </p:sp>
        <p:sp>
          <p:nvSpPr>
            <p:cNvPr id="12312" name="Text Box 35"/>
            <p:cNvSpPr txBox="1">
              <a:spLocks noChangeArrowheads="1"/>
            </p:cNvSpPr>
            <p:nvPr/>
          </p:nvSpPr>
          <p:spPr bwMode="auto">
            <a:xfrm>
              <a:off x="48" y="48"/>
              <a:ext cx="768" cy="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algn="ctr" eaLnBrk="0" fontAlgn="base" hangingPunct="0">
                <a:spcBef>
                  <a:spcPct val="50000"/>
                </a:spcBef>
                <a:spcAft>
                  <a:spcPct val="0"/>
                </a:spcAft>
                <a:buNone/>
              </a:pPr>
              <a:r>
                <a:rPr lang="zh-CN" altLang="en-US" sz="2200" b="1">
                  <a:solidFill>
                    <a:srgbClr val="FFFFFF"/>
                  </a:solidFill>
                </a:rPr>
                <a:t>辅存储器</a:t>
              </a:r>
            </a:p>
          </p:txBody>
        </p:sp>
      </p:grpSp>
      <p:sp>
        <p:nvSpPr>
          <p:cNvPr id="92194" name="Line 36"/>
          <p:cNvSpPr>
            <a:spLocks noChangeShapeType="1"/>
          </p:cNvSpPr>
          <p:nvPr/>
        </p:nvSpPr>
        <p:spPr bwMode="auto">
          <a:xfrm flipV="1">
            <a:off x="4572000" y="1700215"/>
            <a:ext cx="0" cy="504825"/>
          </a:xfrm>
          <a:prstGeom prst="line">
            <a:avLst/>
          </a:prstGeom>
          <a:noFill/>
          <a:ln w="57150">
            <a:solidFill>
              <a:srgbClr val="6600FF"/>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b="1">
              <a:solidFill>
                <a:srgbClr val="000000"/>
              </a:solidFill>
              <a:latin typeface="Times New Roman" panose="02020603050405020304" pitchFamily="18" charset="0"/>
              <a:ea typeface="宋体" panose="02010600030101010101" pitchFamily="2" charset="-122"/>
            </a:endParaRPr>
          </a:p>
        </p:txBody>
      </p:sp>
      <p:sp>
        <p:nvSpPr>
          <p:cNvPr id="12309" name="Rectangle 37"/>
          <p:cNvSpPr>
            <a:spLocks noGrp="1" noChangeArrowheads="1"/>
          </p:cNvSpPr>
          <p:nvPr>
            <p:ph type="title" idx="4294967295"/>
          </p:nvPr>
        </p:nvSpPr>
        <p:spPr>
          <a:noFill/>
        </p:spPr>
        <p:txBody>
          <a:bodyPr/>
          <a:lstStyle/>
          <a:p>
            <a:pPr eaLnBrk="1" hangingPunct="1"/>
            <a:r>
              <a:rPr lang="zh-CN" altLang="en-US" b="1" dirty="0" smtClean="0"/>
              <a:t>计算机的基本组成和原理</a:t>
            </a:r>
          </a:p>
        </p:txBody>
      </p:sp>
      <p:sp>
        <p:nvSpPr>
          <p:cNvPr id="92196" name="Rectangle 38"/>
          <p:cNvSpPr>
            <a:spLocks noChangeArrowheads="1"/>
          </p:cNvSpPr>
          <p:nvPr/>
        </p:nvSpPr>
        <p:spPr bwMode="auto">
          <a:xfrm>
            <a:off x="3419477" y="1123952"/>
            <a:ext cx="2232025" cy="1800225"/>
          </a:xfrm>
          <a:prstGeom prst="rect">
            <a:avLst/>
          </a:prstGeom>
          <a:noFill/>
          <a:ln w="9525">
            <a:solidFill>
              <a:srgbClr val="FF3300"/>
            </a:solidFill>
            <a:prstDash val="dash"/>
            <a:miter lim="800000"/>
            <a:headEnd/>
            <a:tailEnd/>
          </a:ln>
          <a:effectLst>
            <a:prstShdw prst="shdw17" dist="17961" dir="13500000">
              <a:srgbClr val="991F00"/>
            </a:prstShdw>
          </a:effectLst>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buNone/>
            </a:pPr>
            <a:endParaRPr lang="zh-CN" altLang="zh-CN" sz="1800" b="1">
              <a:solidFill>
                <a:srgbClr val="000000"/>
              </a:solidFill>
            </a:endParaRPr>
          </a:p>
        </p:txBody>
      </p:sp>
    </p:spTree>
    <p:extLst>
      <p:ext uri="{BB962C8B-B14F-4D97-AF65-F5344CB8AC3E}">
        <p14:creationId xmlns:p14="http://schemas.microsoft.com/office/powerpoint/2010/main" val="415610107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0" presetClass="entr" presetSubtype="0" fill="hold" nodeType="clickEffect">
                                  <p:stCondLst>
                                    <p:cond delay="0"/>
                                  </p:stCondLst>
                                  <p:childTnLst>
                                    <p:set>
                                      <p:cBhvr>
                                        <p:cTn id="6" dur="1" fill="hold">
                                          <p:stCondLst>
                                            <p:cond delay="0"/>
                                          </p:stCondLst>
                                        </p:cTn>
                                        <p:tgtEl>
                                          <p:spTgt spid="92191"/>
                                        </p:tgtEl>
                                        <p:attrNameLst>
                                          <p:attrName>style.visibility</p:attrName>
                                        </p:attrNameLst>
                                      </p:cBhvr>
                                      <p:to>
                                        <p:strVal val="visible"/>
                                      </p:to>
                                    </p:set>
                                    <p:animEffect transition="in" filter="wedge">
                                      <p:cBhvr>
                                        <p:cTn id="7" dur="1000"/>
                                        <p:tgtEl>
                                          <p:spTgt spid="92191"/>
                                        </p:tgtEl>
                                      </p:cBhvr>
                                    </p:animEffect>
                                  </p:childTnLst>
                                </p:cTn>
                              </p:par>
                              <p:par>
                                <p:cTn id="8" presetID="20" presetClass="entr" presetSubtype="0" fill="hold" nodeType="withEffect">
                                  <p:stCondLst>
                                    <p:cond delay="0"/>
                                  </p:stCondLst>
                                  <p:childTnLst>
                                    <p:set>
                                      <p:cBhvr>
                                        <p:cTn id="9" dur="1" fill="hold">
                                          <p:stCondLst>
                                            <p:cond delay="0"/>
                                          </p:stCondLst>
                                        </p:cTn>
                                        <p:tgtEl>
                                          <p:spTgt spid="92194"/>
                                        </p:tgtEl>
                                        <p:attrNameLst>
                                          <p:attrName>style.visibility</p:attrName>
                                        </p:attrNameLst>
                                      </p:cBhvr>
                                      <p:to>
                                        <p:strVal val="visible"/>
                                      </p:to>
                                    </p:set>
                                    <p:animEffect transition="in" filter="wedge">
                                      <p:cBhvr>
                                        <p:cTn id="10" dur="1000"/>
                                        <p:tgtEl>
                                          <p:spTgt spid="92194"/>
                                        </p:tgtEl>
                                      </p:cBhvr>
                                    </p:animEffect>
                                  </p:childTnLst>
                                </p:cTn>
                              </p:par>
                              <p:par>
                                <p:cTn id="11" presetID="20" presetClass="entr" presetSubtype="0" fill="hold" nodeType="withEffect">
                                  <p:stCondLst>
                                    <p:cond delay="0"/>
                                  </p:stCondLst>
                                  <p:childTnLst>
                                    <p:set>
                                      <p:cBhvr>
                                        <p:cTn id="12" dur="1" fill="hold">
                                          <p:stCondLst>
                                            <p:cond delay="0"/>
                                          </p:stCondLst>
                                        </p:cTn>
                                        <p:tgtEl>
                                          <p:spTgt spid="92177"/>
                                        </p:tgtEl>
                                        <p:attrNameLst>
                                          <p:attrName>style.visibility</p:attrName>
                                        </p:attrNameLst>
                                      </p:cBhvr>
                                      <p:to>
                                        <p:strVal val="visible"/>
                                      </p:to>
                                    </p:set>
                                    <p:animEffect transition="in" filter="wedge">
                                      <p:cBhvr>
                                        <p:cTn id="13" dur="1000"/>
                                        <p:tgtEl>
                                          <p:spTgt spid="92177"/>
                                        </p:tgtEl>
                                      </p:cBhvr>
                                    </p:animEffect>
                                  </p:childTnLst>
                                </p:cTn>
                              </p:par>
                              <p:par>
                                <p:cTn id="14" presetID="20" presetClass="entr" presetSubtype="0" fill="hold" grpId="0" nodeType="withEffect">
                                  <p:stCondLst>
                                    <p:cond delay="0"/>
                                  </p:stCondLst>
                                  <p:childTnLst>
                                    <p:set>
                                      <p:cBhvr>
                                        <p:cTn id="15" dur="1" fill="hold">
                                          <p:stCondLst>
                                            <p:cond delay="0"/>
                                          </p:stCondLst>
                                        </p:cTn>
                                        <p:tgtEl>
                                          <p:spTgt spid="92196"/>
                                        </p:tgtEl>
                                        <p:attrNameLst>
                                          <p:attrName>style.visibility</p:attrName>
                                        </p:attrNameLst>
                                      </p:cBhvr>
                                      <p:to>
                                        <p:strVal val="visible"/>
                                      </p:to>
                                    </p:set>
                                    <p:animEffect transition="in" filter="wedge">
                                      <p:cBhvr>
                                        <p:cTn id="16" dur="1000"/>
                                        <p:tgtEl>
                                          <p:spTgt spid="921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96" grpId="0" animBg="1"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zh-CN" altLang="en-US" b="1" dirty="0" smtClean="0"/>
              <a:t>计算机的基本组成和原理</a:t>
            </a:r>
            <a:endParaRPr lang="zh-CN" altLang="zh-CN" dirty="0" smtClean="0"/>
          </a:p>
        </p:txBody>
      </p:sp>
      <p:sp>
        <p:nvSpPr>
          <p:cNvPr id="13315" name="Rectangle 19"/>
          <p:cNvSpPr>
            <a:spLocks noChangeArrowheads="1"/>
          </p:cNvSpPr>
          <p:nvPr/>
        </p:nvSpPr>
        <p:spPr bwMode="auto">
          <a:xfrm>
            <a:off x="3492502" y="3141663"/>
            <a:ext cx="1584325" cy="609600"/>
          </a:xfrm>
          <a:prstGeom prst="rect">
            <a:avLst/>
          </a:prstGeom>
          <a:gradFill rotWithShape="0">
            <a:gsLst>
              <a:gs pos="0">
                <a:srgbClr val="C27C00"/>
              </a:gs>
              <a:gs pos="50000">
                <a:srgbClr val="412900"/>
              </a:gs>
              <a:gs pos="100000">
                <a:srgbClr val="C27C00"/>
              </a:gs>
            </a:gsLst>
            <a:lin ang="18900000" scaled="1"/>
          </a:gradFill>
          <a:ln w="28575">
            <a:solidFill>
              <a:srgbClr val="FFB735"/>
            </a:solidFill>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buNone/>
            </a:pPr>
            <a:endParaRPr lang="zh-CN" altLang="zh-CN" sz="1800" b="1">
              <a:solidFill>
                <a:srgbClr val="000000"/>
              </a:solidFill>
            </a:endParaRPr>
          </a:p>
        </p:txBody>
      </p:sp>
      <p:sp>
        <p:nvSpPr>
          <p:cNvPr id="13316" name="Text Box 20"/>
          <p:cNvSpPr txBox="1">
            <a:spLocks noChangeArrowheads="1"/>
          </p:cNvSpPr>
          <p:nvPr/>
        </p:nvSpPr>
        <p:spPr bwMode="auto">
          <a:xfrm>
            <a:off x="3582990" y="3228977"/>
            <a:ext cx="1455737" cy="4308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algn="ctr" eaLnBrk="0" fontAlgn="base" hangingPunct="0">
              <a:spcBef>
                <a:spcPct val="50000"/>
              </a:spcBef>
              <a:spcAft>
                <a:spcPct val="0"/>
              </a:spcAft>
              <a:buNone/>
            </a:pPr>
            <a:r>
              <a:rPr lang="zh-CN" altLang="en-US" sz="2200" b="1">
                <a:solidFill>
                  <a:srgbClr val="FFFFFF"/>
                </a:solidFill>
              </a:rPr>
              <a:t>高速缓存</a:t>
            </a:r>
          </a:p>
        </p:txBody>
      </p:sp>
      <p:grpSp>
        <p:nvGrpSpPr>
          <p:cNvPr id="93189" name="Group 18"/>
          <p:cNvGrpSpPr>
            <a:grpSpLocks/>
          </p:cNvGrpSpPr>
          <p:nvPr/>
        </p:nvGrpSpPr>
        <p:grpSpPr bwMode="auto">
          <a:xfrm>
            <a:off x="3657600" y="2133600"/>
            <a:ext cx="1676400" cy="609600"/>
            <a:chOff x="0" y="0"/>
            <a:chExt cx="912" cy="336"/>
          </a:xfrm>
        </p:grpSpPr>
        <p:sp>
          <p:nvSpPr>
            <p:cNvPr id="13344" name="Rectangle 19"/>
            <p:cNvSpPr>
              <a:spLocks noChangeArrowheads="1"/>
            </p:cNvSpPr>
            <p:nvPr/>
          </p:nvSpPr>
          <p:spPr bwMode="auto">
            <a:xfrm>
              <a:off x="0" y="0"/>
              <a:ext cx="912" cy="336"/>
            </a:xfrm>
            <a:prstGeom prst="rect">
              <a:avLst/>
            </a:prstGeom>
            <a:gradFill rotWithShape="0">
              <a:gsLst>
                <a:gs pos="0">
                  <a:srgbClr val="C27C00"/>
                </a:gs>
                <a:gs pos="50000">
                  <a:srgbClr val="412900"/>
                </a:gs>
                <a:gs pos="100000">
                  <a:srgbClr val="C27C00"/>
                </a:gs>
              </a:gsLst>
              <a:lin ang="18900000" scaled="1"/>
            </a:gradFill>
            <a:ln w="28575">
              <a:solidFill>
                <a:srgbClr val="FFB735"/>
              </a:solidFill>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buNone/>
              </a:pPr>
              <a:endParaRPr lang="zh-CN" altLang="zh-CN" sz="1800" b="1">
                <a:solidFill>
                  <a:srgbClr val="000000"/>
                </a:solidFill>
              </a:endParaRPr>
            </a:p>
          </p:txBody>
        </p:sp>
        <p:sp>
          <p:nvSpPr>
            <p:cNvPr id="13345" name="Text Box 20"/>
            <p:cNvSpPr txBox="1">
              <a:spLocks noChangeArrowheads="1"/>
            </p:cNvSpPr>
            <p:nvPr/>
          </p:nvSpPr>
          <p:spPr bwMode="auto">
            <a:xfrm>
              <a:off x="48" y="48"/>
              <a:ext cx="768" cy="2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algn="ctr" eaLnBrk="0" fontAlgn="base" hangingPunct="0">
                <a:spcBef>
                  <a:spcPct val="50000"/>
                </a:spcBef>
                <a:spcAft>
                  <a:spcPct val="0"/>
                </a:spcAft>
                <a:buNone/>
              </a:pPr>
              <a:r>
                <a:rPr lang="zh-CN" altLang="en-US" sz="2200" b="1">
                  <a:solidFill>
                    <a:srgbClr val="FFFFFF"/>
                  </a:solidFill>
                </a:rPr>
                <a:t>主存储器</a:t>
              </a:r>
            </a:p>
          </p:txBody>
        </p:sp>
      </p:grpSp>
      <p:grpSp>
        <p:nvGrpSpPr>
          <p:cNvPr id="93192" name="Group 33"/>
          <p:cNvGrpSpPr>
            <a:grpSpLocks/>
          </p:cNvGrpSpPr>
          <p:nvPr/>
        </p:nvGrpSpPr>
        <p:grpSpPr bwMode="auto">
          <a:xfrm>
            <a:off x="3708400" y="1196975"/>
            <a:ext cx="1676400" cy="609600"/>
            <a:chOff x="0" y="0"/>
            <a:chExt cx="912" cy="336"/>
          </a:xfrm>
        </p:grpSpPr>
        <p:sp>
          <p:nvSpPr>
            <p:cNvPr id="13342" name="Rectangle 34"/>
            <p:cNvSpPr>
              <a:spLocks noChangeArrowheads="1"/>
            </p:cNvSpPr>
            <p:nvPr/>
          </p:nvSpPr>
          <p:spPr bwMode="auto">
            <a:xfrm>
              <a:off x="0" y="0"/>
              <a:ext cx="912" cy="336"/>
            </a:xfrm>
            <a:prstGeom prst="rect">
              <a:avLst/>
            </a:prstGeom>
            <a:gradFill rotWithShape="0">
              <a:gsLst>
                <a:gs pos="0">
                  <a:srgbClr val="C27C00"/>
                </a:gs>
                <a:gs pos="50000">
                  <a:srgbClr val="412900"/>
                </a:gs>
                <a:gs pos="100000">
                  <a:srgbClr val="C27C00"/>
                </a:gs>
              </a:gsLst>
              <a:lin ang="18900000" scaled="1"/>
            </a:gradFill>
            <a:ln w="28575">
              <a:solidFill>
                <a:srgbClr val="FFB735"/>
              </a:solidFill>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buNone/>
              </a:pPr>
              <a:endParaRPr lang="zh-CN" altLang="zh-CN" sz="1800" b="1">
                <a:solidFill>
                  <a:srgbClr val="000000"/>
                </a:solidFill>
              </a:endParaRPr>
            </a:p>
          </p:txBody>
        </p:sp>
        <p:sp>
          <p:nvSpPr>
            <p:cNvPr id="13343" name="Text Box 35"/>
            <p:cNvSpPr txBox="1">
              <a:spLocks noChangeArrowheads="1"/>
            </p:cNvSpPr>
            <p:nvPr/>
          </p:nvSpPr>
          <p:spPr bwMode="auto">
            <a:xfrm>
              <a:off x="48" y="48"/>
              <a:ext cx="768" cy="2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algn="ctr" eaLnBrk="0" fontAlgn="base" hangingPunct="0">
                <a:spcBef>
                  <a:spcPct val="50000"/>
                </a:spcBef>
                <a:spcAft>
                  <a:spcPct val="0"/>
                </a:spcAft>
                <a:buNone/>
              </a:pPr>
              <a:r>
                <a:rPr lang="zh-CN" altLang="en-US" sz="2200" b="1">
                  <a:solidFill>
                    <a:srgbClr val="FFFFFF"/>
                  </a:solidFill>
                </a:rPr>
                <a:t>辅存储器</a:t>
              </a:r>
            </a:p>
          </p:txBody>
        </p:sp>
      </p:grpSp>
      <p:sp>
        <p:nvSpPr>
          <p:cNvPr id="93195" name="Line 36"/>
          <p:cNvSpPr>
            <a:spLocks noChangeShapeType="1"/>
          </p:cNvSpPr>
          <p:nvPr/>
        </p:nvSpPr>
        <p:spPr bwMode="auto">
          <a:xfrm flipV="1">
            <a:off x="4572000" y="1700215"/>
            <a:ext cx="0" cy="504825"/>
          </a:xfrm>
          <a:prstGeom prst="line">
            <a:avLst/>
          </a:prstGeom>
          <a:noFill/>
          <a:ln w="57150">
            <a:solidFill>
              <a:srgbClr val="6600FF"/>
            </a:solidFill>
            <a:bevel/>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0" fontAlgn="base" hangingPunct="0">
              <a:spcBef>
                <a:spcPct val="0"/>
              </a:spcBef>
              <a:spcAft>
                <a:spcPct val="0"/>
              </a:spcAft>
            </a:pPr>
            <a:endParaRPr lang="zh-CN" altLang="en-US" b="1">
              <a:solidFill>
                <a:srgbClr val="000000"/>
              </a:solidFill>
              <a:latin typeface="Times New Roman" panose="02020603050405020304" pitchFamily="18" charset="0"/>
              <a:ea typeface="宋体" panose="02010600030101010101" pitchFamily="2" charset="-122"/>
            </a:endParaRPr>
          </a:p>
        </p:txBody>
      </p:sp>
      <p:sp>
        <p:nvSpPr>
          <p:cNvPr id="13320" name="Rectangle 21"/>
          <p:cNvSpPr>
            <a:spLocks noChangeArrowheads="1"/>
          </p:cNvSpPr>
          <p:nvPr/>
        </p:nvSpPr>
        <p:spPr bwMode="auto">
          <a:xfrm>
            <a:off x="3492502" y="4221165"/>
            <a:ext cx="1871663" cy="1081087"/>
          </a:xfrm>
          <a:prstGeom prst="rect">
            <a:avLst/>
          </a:prstGeom>
          <a:gradFill rotWithShape="0">
            <a:gsLst>
              <a:gs pos="0">
                <a:srgbClr val="C27C00"/>
              </a:gs>
              <a:gs pos="50000">
                <a:srgbClr val="412900"/>
              </a:gs>
              <a:gs pos="100000">
                <a:srgbClr val="C27C00"/>
              </a:gs>
            </a:gsLst>
            <a:lin ang="18900000" scaled="1"/>
          </a:gradFill>
          <a:ln w="28575">
            <a:solidFill>
              <a:srgbClr val="FFB735"/>
            </a:solidFill>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buNone/>
            </a:pPr>
            <a:endParaRPr lang="zh-CN" altLang="zh-CN" sz="1800" b="1">
              <a:solidFill>
                <a:srgbClr val="000000"/>
              </a:solidFill>
            </a:endParaRPr>
          </a:p>
        </p:txBody>
      </p:sp>
      <p:grpSp>
        <p:nvGrpSpPr>
          <p:cNvPr id="13321" name="Group 22"/>
          <p:cNvGrpSpPr>
            <a:grpSpLocks/>
          </p:cNvGrpSpPr>
          <p:nvPr/>
        </p:nvGrpSpPr>
        <p:grpSpPr bwMode="auto">
          <a:xfrm>
            <a:off x="2987675" y="4221165"/>
            <a:ext cx="3048000" cy="926641"/>
            <a:chOff x="0" y="0"/>
            <a:chExt cx="912" cy="682"/>
          </a:xfrm>
        </p:grpSpPr>
        <p:sp>
          <p:nvSpPr>
            <p:cNvPr id="13340" name="Rectangle 23"/>
            <p:cNvSpPr>
              <a:spLocks noChangeArrowheads="1"/>
            </p:cNvSpPr>
            <p:nvPr/>
          </p:nvSpPr>
          <p:spPr bwMode="auto">
            <a:xfrm>
              <a:off x="0" y="0"/>
              <a:ext cx="912" cy="3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buNone/>
              </a:pPr>
              <a:endParaRPr lang="zh-CN" altLang="zh-CN" sz="1800" b="1">
                <a:solidFill>
                  <a:srgbClr val="000000"/>
                </a:solidFill>
              </a:endParaRPr>
            </a:p>
          </p:txBody>
        </p:sp>
        <p:sp>
          <p:nvSpPr>
            <p:cNvPr id="13341" name="Text Box 24"/>
            <p:cNvSpPr txBox="1">
              <a:spLocks noChangeArrowheads="1"/>
            </p:cNvSpPr>
            <p:nvPr/>
          </p:nvSpPr>
          <p:spPr bwMode="auto">
            <a:xfrm>
              <a:off x="48" y="48"/>
              <a:ext cx="768" cy="63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algn="ctr" eaLnBrk="0" fontAlgn="base" hangingPunct="0">
                <a:spcBef>
                  <a:spcPct val="50000"/>
                </a:spcBef>
                <a:spcAft>
                  <a:spcPct val="0"/>
                </a:spcAft>
                <a:buNone/>
              </a:pPr>
              <a:r>
                <a:rPr lang="zh-CN" altLang="en-US" sz="2000" b="1">
                  <a:solidFill>
                    <a:srgbClr val="FF3300"/>
                  </a:solidFill>
                </a:rPr>
                <a:t>中央处理器</a:t>
              </a:r>
            </a:p>
            <a:p>
              <a:pPr algn="ctr" eaLnBrk="0" fontAlgn="base" hangingPunct="0">
                <a:spcBef>
                  <a:spcPct val="50000"/>
                </a:spcBef>
                <a:spcAft>
                  <a:spcPct val="0"/>
                </a:spcAft>
                <a:buNone/>
              </a:pPr>
              <a:r>
                <a:rPr lang="zh-CN" altLang="en-US" sz="2000" b="1">
                  <a:solidFill>
                    <a:srgbClr val="FF3300"/>
                  </a:solidFill>
                </a:rPr>
                <a:t>（</a:t>
              </a:r>
              <a:r>
                <a:rPr lang="en-US" altLang="zh-CN" sz="2000" b="1">
                  <a:solidFill>
                    <a:srgbClr val="FF3300"/>
                  </a:solidFill>
                </a:rPr>
                <a:t>CPU）</a:t>
              </a:r>
            </a:p>
          </p:txBody>
        </p:sp>
      </p:grpSp>
      <p:sp>
        <p:nvSpPr>
          <p:cNvPr id="93200" name="Line 36"/>
          <p:cNvSpPr>
            <a:spLocks noChangeShapeType="1"/>
          </p:cNvSpPr>
          <p:nvPr/>
        </p:nvSpPr>
        <p:spPr bwMode="auto">
          <a:xfrm flipV="1">
            <a:off x="4213225" y="2636840"/>
            <a:ext cx="0" cy="504825"/>
          </a:xfrm>
          <a:prstGeom prst="line">
            <a:avLst/>
          </a:prstGeom>
          <a:noFill/>
          <a:ln w="57150">
            <a:solidFill>
              <a:srgbClr val="6600FF"/>
            </a:solidFill>
            <a:miter lim="800000"/>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0" fontAlgn="base" hangingPunct="0">
              <a:spcBef>
                <a:spcPct val="0"/>
              </a:spcBef>
              <a:spcAft>
                <a:spcPct val="0"/>
              </a:spcAft>
            </a:pPr>
            <a:endParaRPr lang="zh-CN" altLang="en-US" b="1">
              <a:solidFill>
                <a:srgbClr val="000000"/>
              </a:solidFill>
              <a:latin typeface="Times New Roman" panose="02020603050405020304" pitchFamily="18" charset="0"/>
              <a:ea typeface="宋体" panose="02010600030101010101" pitchFamily="2" charset="-122"/>
            </a:endParaRPr>
          </a:p>
        </p:txBody>
      </p:sp>
      <p:sp>
        <p:nvSpPr>
          <p:cNvPr id="93201" name="Line 36"/>
          <p:cNvSpPr>
            <a:spLocks noChangeShapeType="1"/>
          </p:cNvSpPr>
          <p:nvPr/>
        </p:nvSpPr>
        <p:spPr bwMode="auto">
          <a:xfrm flipV="1">
            <a:off x="4211638" y="3717927"/>
            <a:ext cx="0" cy="504825"/>
          </a:xfrm>
          <a:prstGeom prst="line">
            <a:avLst/>
          </a:prstGeom>
          <a:noFill/>
          <a:ln w="57150">
            <a:solidFill>
              <a:srgbClr val="6600FF"/>
            </a:solidFill>
            <a:miter lim="800000"/>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0" fontAlgn="base" hangingPunct="0">
              <a:spcBef>
                <a:spcPct val="0"/>
              </a:spcBef>
              <a:spcAft>
                <a:spcPct val="0"/>
              </a:spcAft>
            </a:pPr>
            <a:endParaRPr lang="zh-CN" altLang="en-US" b="1">
              <a:solidFill>
                <a:srgbClr val="000000"/>
              </a:solidFill>
              <a:latin typeface="Times New Roman" panose="02020603050405020304" pitchFamily="18" charset="0"/>
              <a:ea typeface="宋体" panose="02010600030101010101" pitchFamily="2" charset="-122"/>
            </a:endParaRPr>
          </a:p>
        </p:txBody>
      </p:sp>
      <p:sp>
        <p:nvSpPr>
          <p:cNvPr id="13324" name="Line 4"/>
          <p:cNvSpPr>
            <a:spLocks noChangeShapeType="1"/>
          </p:cNvSpPr>
          <p:nvPr/>
        </p:nvSpPr>
        <p:spPr bwMode="auto">
          <a:xfrm>
            <a:off x="3048002" y="2473325"/>
            <a:ext cx="549275" cy="0"/>
          </a:xfrm>
          <a:prstGeom prst="line">
            <a:avLst/>
          </a:prstGeom>
          <a:noFill/>
          <a:ln w="57150">
            <a:solidFill>
              <a:srgbClr val="6600FF"/>
            </a:solidFill>
            <a:bevel/>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0" fontAlgn="base" hangingPunct="0">
              <a:spcBef>
                <a:spcPct val="0"/>
              </a:spcBef>
              <a:spcAft>
                <a:spcPct val="0"/>
              </a:spcAft>
            </a:pPr>
            <a:endParaRPr lang="zh-CN" altLang="en-US" b="1">
              <a:solidFill>
                <a:srgbClr val="000000"/>
              </a:solidFill>
              <a:latin typeface="Times New Roman" panose="02020603050405020304" pitchFamily="18" charset="0"/>
              <a:ea typeface="宋体" panose="02010600030101010101" pitchFamily="2" charset="-122"/>
            </a:endParaRPr>
          </a:p>
        </p:txBody>
      </p:sp>
      <p:sp>
        <p:nvSpPr>
          <p:cNvPr id="13325" name="Line 5"/>
          <p:cNvSpPr>
            <a:spLocks noChangeShapeType="1"/>
          </p:cNvSpPr>
          <p:nvPr/>
        </p:nvSpPr>
        <p:spPr bwMode="auto">
          <a:xfrm>
            <a:off x="5314950" y="2473325"/>
            <a:ext cx="704850" cy="0"/>
          </a:xfrm>
          <a:prstGeom prst="line">
            <a:avLst/>
          </a:prstGeom>
          <a:noFill/>
          <a:ln w="57150">
            <a:solidFill>
              <a:srgbClr val="6600FF"/>
            </a:solidFill>
            <a:bevel/>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0" fontAlgn="base" hangingPunct="0">
              <a:spcBef>
                <a:spcPct val="0"/>
              </a:spcBef>
              <a:spcAft>
                <a:spcPct val="0"/>
              </a:spcAft>
            </a:pPr>
            <a:endParaRPr lang="zh-CN" altLang="en-US" b="1">
              <a:solidFill>
                <a:srgbClr val="000000"/>
              </a:solidFill>
              <a:latin typeface="Times New Roman" panose="02020603050405020304" pitchFamily="18" charset="0"/>
              <a:ea typeface="宋体" panose="02010600030101010101" pitchFamily="2" charset="-122"/>
            </a:endParaRPr>
          </a:p>
        </p:txBody>
      </p:sp>
      <p:sp>
        <p:nvSpPr>
          <p:cNvPr id="13326" name="Line 6"/>
          <p:cNvSpPr>
            <a:spLocks noChangeShapeType="1"/>
          </p:cNvSpPr>
          <p:nvPr/>
        </p:nvSpPr>
        <p:spPr bwMode="auto">
          <a:xfrm flipH="1">
            <a:off x="1912940" y="4664075"/>
            <a:ext cx="1017587" cy="0"/>
          </a:xfrm>
          <a:prstGeom prst="line">
            <a:avLst/>
          </a:prstGeom>
          <a:noFill/>
          <a:ln w="38100">
            <a:solidFill>
              <a:schemeClr val="tx1"/>
            </a:solidFill>
            <a:prstDash val="dash"/>
            <a:bevel/>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0" fontAlgn="base" hangingPunct="0">
              <a:spcBef>
                <a:spcPct val="0"/>
              </a:spcBef>
              <a:spcAft>
                <a:spcPct val="0"/>
              </a:spcAft>
            </a:pPr>
            <a:endParaRPr lang="zh-CN" altLang="en-US" b="1">
              <a:solidFill>
                <a:srgbClr val="000000"/>
              </a:solidFill>
              <a:latin typeface="Times New Roman" panose="02020603050405020304" pitchFamily="18" charset="0"/>
              <a:ea typeface="宋体" panose="02010600030101010101" pitchFamily="2" charset="-122"/>
            </a:endParaRPr>
          </a:p>
        </p:txBody>
      </p:sp>
      <p:sp>
        <p:nvSpPr>
          <p:cNvPr id="13327" name="Line 9"/>
          <p:cNvSpPr>
            <a:spLocks noChangeShapeType="1"/>
          </p:cNvSpPr>
          <p:nvPr/>
        </p:nvSpPr>
        <p:spPr bwMode="auto">
          <a:xfrm flipV="1">
            <a:off x="7002463" y="2735263"/>
            <a:ext cx="0" cy="1928812"/>
          </a:xfrm>
          <a:prstGeom prst="line">
            <a:avLst/>
          </a:prstGeom>
          <a:noFill/>
          <a:ln w="38100">
            <a:solidFill>
              <a:schemeClr val="tx1"/>
            </a:solidFill>
            <a:prstDash val="dash"/>
            <a:bevel/>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0" fontAlgn="base" hangingPunct="0">
              <a:spcBef>
                <a:spcPct val="0"/>
              </a:spcBef>
              <a:spcAft>
                <a:spcPct val="0"/>
              </a:spcAft>
            </a:pPr>
            <a:endParaRPr lang="zh-CN" altLang="en-US" b="1">
              <a:solidFill>
                <a:srgbClr val="000000"/>
              </a:solidFill>
              <a:latin typeface="Times New Roman" panose="02020603050405020304" pitchFamily="18" charset="0"/>
              <a:ea typeface="宋体" panose="02010600030101010101" pitchFamily="2" charset="-122"/>
            </a:endParaRPr>
          </a:p>
        </p:txBody>
      </p:sp>
      <p:grpSp>
        <p:nvGrpSpPr>
          <p:cNvPr id="13328" name="Group 12"/>
          <p:cNvGrpSpPr>
            <a:grpSpLocks/>
          </p:cNvGrpSpPr>
          <p:nvPr/>
        </p:nvGrpSpPr>
        <p:grpSpPr bwMode="auto">
          <a:xfrm>
            <a:off x="1371600" y="2133600"/>
            <a:ext cx="1676400" cy="609600"/>
            <a:chOff x="0" y="0"/>
            <a:chExt cx="912" cy="336"/>
          </a:xfrm>
        </p:grpSpPr>
        <p:sp>
          <p:nvSpPr>
            <p:cNvPr id="13338" name="Rectangle 13"/>
            <p:cNvSpPr>
              <a:spLocks noChangeArrowheads="1"/>
            </p:cNvSpPr>
            <p:nvPr/>
          </p:nvSpPr>
          <p:spPr bwMode="auto">
            <a:xfrm>
              <a:off x="0" y="0"/>
              <a:ext cx="912" cy="336"/>
            </a:xfrm>
            <a:prstGeom prst="rect">
              <a:avLst/>
            </a:prstGeom>
            <a:gradFill rotWithShape="0">
              <a:gsLst>
                <a:gs pos="0">
                  <a:srgbClr val="C27C00"/>
                </a:gs>
                <a:gs pos="50000">
                  <a:srgbClr val="412900"/>
                </a:gs>
                <a:gs pos="100000">
                  <a:srgbClr val="C27C00"/>
                </a:gs>
              </a:gsLst>
              <a:lin ang="18900000" scaled="1"/>
            </a:gradFill>
            <a:ln w="28575">
              <a:solidFill>
                <a:srgbClr val="FFB735"/>
              </a:solidFill>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buNone/>
              </a:pPr>
              <a:endParaRPr lang="zh-CN" altLang="zh-CN" sz="1800" b="1">
                <a:solidFill>
                  <a:srgbClr val="000000"/>
                </a:solidFill>
              </a:endParaRPr>
            </a:p>
          </p:txBody>
        </p:sp>
        <p:sp>
          <p:nvSpPr>
            <p:cNvPr id="13339" name="Text Box 14"/>
            <p:cNvSpPr txBox="1">
              <a:spLocks noChangeArrowheads="1"/>
            </p:cNvSpPr>
            <p:nvPr/>
          </p:nvSpPr>
          <p:spPr bwMode="auto">
            <a:xfrm>
              <a:off x="48" y="48"/>
              <a:ext cx="768" cy="2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algn="ctr" eaLnBrk="0" fontAlgn="base" hangingPunct="0">
                <a:spcBef>
                  <a:spcPct val="50000"/>
                </a:spcBef>
                <a:spcAft>
                  <a:spcPct val="0"/>
                </a:spcAft>
                <a:buNone/>
              </a:pPr>
              <a:r>
                <a:rPr lang="zh-CN" altLang="en-US" sz="2200" b="1">
                  <a:solidFill>
                    <a:srgbClr val="FFFFFF"/>
                  </a:solidFill>
                </a:rPr>
                <a:t>输入设备</a:t>
              </a:r>
            </a:p>
          </p:txBody>
        </p:sp>
      </p:grpSp>
      <p:sp>
        <p:nvSpPr>
          <p:cNvPr id="13329" name="Line 8"/>
          <p:cNvSpPr>
            <a:spLocks noChangeShapeType="1"/>
          </p:cNvSpPr>
          <p:nvPr/>
        </p:nvSpPr>
        <p:spPr bwMode="auto">
          <a:xfrm flipV="1">
            <a:off x="1912938" y="2735263"/>
            <a:ext cx="0" cy="1928812"/>
          </a:xfrm>
          <a:prstGeom prst="line">
            <a:avLst/>
          </a:prstGeom>
          <a:noFill/>
          <a:ln w="38100">
            <a:solidFill>
              <a:schemeClr val="tx1"/>
            </a:solidFill>
            <a:prstDash val="dash"/>
            <a:bevel/>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0" fontAlgn="base" hangingPunct="0">
              <a:spcBef>
                <a:spcPct val="0"/>
              </a:spcBef>
              <a:spcAft>
                <a:spcPct val="0"/>
              </a:spcAft>
            </a:pPr>
            <a:endParaRPr lang="zh-CN" altLang="en-US" b="1">
              <a:solidFill>
                <a:srgbClr val="000000"/>
              </a:solidFill>
              <a:latin typeface="Times New Roman" panose="02020603050405020304" pitchFamily="18" charset="0"/>
              <a:ea typeface="宋体" panose="02010600030101010101" pitchFamily="2" charset="-122"/>
            </a:endParaRPr>
          </a:p>
        </p:txBody>
      </p:sp>
      <p:sp>
        <p:nvSpPr>
          <p:cNvPr id="13330" name="Line 7"/>
          <p:cNvSpPr>
            <a:spLocks noChangeShapeType="1"/>
          </p:cNvSpPr>
          <p:nvPr/>
        </p:nvSpPr>
        <p:spPr bwMode="auto">
          <a:xfrm>
            <a:off x="5435600" y="4652963"/>
            <a:ext cx="1568450" cy="11112"/>
          </a:xfrm>
          <a:prstGeom prst="line">
            <a:avLst/>
          </a:prstGeom>
          <a:noFill/>
          <a:ln w="38100">
            <a:solidFill>
              <a:schemeClr val="tx1"/>
            </a:solidFill>
            <a:prstDash val="dash"/>
            <a:bevel/>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0" fontAlgn="base" hangingPunct="0">
              <a:spcBef>
                <a:spcPct val="0"/>
              </a:spcBef>
              <a:spcAft>
                <a:spcPct val="0"/>
              </a:spcAft>
            </a:pPr>
            <a:endParaRPr lang="zh-CN" altLang="en-US" b="1">
              <a:solidFill>
                <a:srgbClr val="000000"/>
              </a:solidFill>
              <a:latin typeface="Times New Roman" panose="02020603050405020304" pitchFamily="18" charset="0"/>
              <a:ea typeface="宋体" panose="02010600030101010101" pitchFamily="2" charset="-122"/>
            </a:endParaRPr>
          </a:p>
        </p:txBody>
      </p:sp>
      <p:grpSp>
        <p:nvGrpSpPr>
          <p:cNvPr id="13331" name="Group 15"/>
          <p:cNvGrpSpPr>
            <a:grpSpLocks/>
          </p:cNvGrpSpPr>
          <p:nvPr/>
        </p:nvGrpSpPr>
        <p:grpSpPr bwMode="auto">
          <a:xfrm>
            <a:off x="6019800" y="2133600"/>
            <a:ext cx="1676400" cy="609600"/>
            <a:chOff x="0" y="0"/>
            <a:chExt cx="912" cy="336"/>
          </a:xfrm>
        </p:grpSpPr>
        <p:sp>
          <p:nvSpPr>
            <p:cNvPr id="13336" name="Rectangle 16"/>
            <p:cNvSpPr>
              <a:spLocks noChangeArrowheads="1"/>
            </p:cNvSpPr>
            <p:nvPr/>
          </p:nvSpPr>
          <p:spPr bwMode="auto">
            <a:xfrm>
              <a:off x="0" y="0"/>
              <a:ext cx="912" cy="336"/>
            </a:xfrm>
            <a:prstGeom prst="rect">
              <a:avLst/>
            </a:prstGeom>
            <a:gradFill rotWithShape="0">
              <a:gsLst>
                <a:gs pos="0">
                  <a:srgbClr val="C27C00"/>
                </a:gs>
                <a:gs pos="50000">
                  <a:srgbClr val="412900"/>
                </a:gs>
                <a:gs pos="100000">
                  <a:srgbClr val="C27C00"/>
                </a:gs>
              </a:gsLst>
              <a:lin ang="18900000" scaled="1"/>
            </a:gradFill>
            <a:ln w="28575">
              <a:solidFill>
                <a:srgbClr val="FFB735"/>
              </a:solidFill>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buNone/>
              </a:pPr>
              <a:endParaRPr lang="zh-CN" altLang="zh-CN" sz="1800" b="1">
                <a:solidFill>
                  <a:srgbClr val="000000"/>
                </a:solidFill>
              </a:endParaRPr>
            </a:p>
          </p:txBody>
        </p:sp>
        <p:sp>
          <p:nvSpPr>
            <p:cNvPr id="13337" name="Text Box 17"/>
            <p:cNvSpPr txBox="1">
              <a:spLocks noChangeArrowheads="1"/>
            </p:cNvSpPr>
            <p:nvPr/>
          </p:nvSpPr>
          <p:spPr bwMode="auto">
            <a:xfrm>
              <a:off x="48" y="48"/>
              <a:ext cx="768" cy="2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algn="ctr" eaLnBrk="0" fontAlgn="base" hangingPunct="0">
                <a:spcBef>
                  <a:spcPct val="50000"/>
                </a:spcBef>
                <a:spcAft>
                  <a:spcPct val="0"/>
                </a:spcAft>
                <a:buNone/>
              </a:pPr>
              <a:r>
                <a:rPr lang="zh-CN" altLang="en-US" sz="2200" b="1">
                  <a:solidFill>
                    <a:srgbClr val="FFFFFF"/>
                  </a:solidFill>
                </a:rPr>
                <a:t>输出设备</a:t>
              </a:r>
            </a:p>
          </p:txBody>
        </p:sp>
      </p:grpSp>
      <p:sp>
        <p:nvSpPr>
          <p:cNvPr id="93214" name="Line 36"/>
          <p:cNvSpPr>
            <a:spLocks noChangeShapeType="1"/>
          </p:cNvSpPr>
          <p:nvPr/>
        </p:nvSpPr>
        <p:spPr bwMode="auto">
          <a:xfrm flipV="1">
            <a:off x="5219700" y="2709863"/>
            <a:ext cx="1588" cy="1439862"/>
          </a:xfrm>
          <a:prstGeom prst="line">
            <a:avLst/>
          </a:prstGeom>
          <a:noFill/>
          <a:ln w="57150">
            <a:solidFill>
              <a:srgbClr val="6600FF"/>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0" fontAlgn="base" hangingPunct="0">
              <a:spcBef>
                <a:spcPct val="0"/>
              </a:spcBef>
              <a:spcAft>
                <a:spcPct val="0"/>
              </a:spcAft>
            </a:pPr>
            <a:endParaRPr lang="zh-CN" altLang="en-US" b="1">
              <a:solidFill>
                <a:srgbClr val="000000"/>
              </a:solidFill>
              <a:latin typeface="Times New Roman" panose="02020603050405020304" pitchFamily="18" charset="0"/>
              <a:ea typeface="宋体" panose="02010600030101010101" pitchFamily="2" charset="-122"/>
            </a:endParaRPr>
          </a:p>
        </p:txBody>
      </p:sp>
      <p:sp>
        <p:nvSpPr>
          <p:cNvPr id="13333" name="Text Box 31"/>
          <p:cNvSpPr txBox="1">
            <a:spLocks noChangeArrowheads="1"/>
          </p:cNvSpPr>
          <p:nvPr/>
        </p:nvSpPr>
        <p:spPr bwMode="auto">
          <a:xfrm>
            <a:off x="539752" y="5229227"/>
            <a:ext cx="7921625" cy="1311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buNone/>
            </a:pPr>
            <a:r>
              <a:rPr lang="zh-CN" altLang="en-US" sz="2000" b="1">
                <a:solidFill>
                  <a:srgbClr val="000000"/>
                </a:solidFill>
                <a:latin typeface="宋体" panose="02010600030101010101" pitchFamily="2" charset="-122"/>
                <a:cs typeface="Times New Roman" panose="02020603050405020304" pitchFamily="18" charset="0"/>
              </a:rPr>
              <a:t>高速缓存（</a:t>
            </a:r>
            <a:r>
              <a:rPr lang="en-US" altLang="zh-CN" sz="2000" b="1">
                <a:solidFill>
                  <a:srgbClr val="000000"/>
                </a:solidFill>
                <a:latin typeface="宋体" panose="02010600030101010101" pitchFamily="2" charset="-122"/>
                <a:cs typeface="Times New Roman" panose="02020603050405020304" pitchFamily="18" charset="0"/>
              </a:rPr>
              <a:t>Cache</a:t>
            </a:r>
            <a:r>
              <a:rPr lang="zh-CN" altLang="en-US" sz="2000" b="1">
                <a:solidFill>
                  <a:srgbClr val="000000"/>
                </a:solidFill>
                <a:latin typeface="宋体" panose="02010600030101010101" pitchFamily="2" charset="-122"/>
                <a:cs typeface="Times New Roman" panose="02020603050405020304" pitchFamily="18" charset="0"/>
              </a:rPr>
              <a:t>）</a:t>
            </a:r>
            <a:r>
              <a:rPr lang="zh-CN" altLang="en-US" sz="2000" b="1">
                <a:solidFill>
                  <a:srgbClr val="000000"/>
                </a:solidFill>
                <a:latin typeface="宋体" panose="02010600030101010101" pitchFamily="2" charset="-122"/>
              </a:rPr>
              <a:t>是</a:t>
            </a:r>
            <a:r>
              <a:rPr lang="zh-CN" altLang="en-US" sz="2000" b="1">
                <a:solidFill>
                  <a:srgbClr val="000000"/>
                </a:solidFill>
                <a:latin typeface="宋体" panose="02010600030101010101" pitchFamily="2" charset="-122"/>
                <a:cs typeface="Times New Roman" panose="02020603050405020304" pitchFamily="18" charset="0"/>
              </a:rPr>
              <a:t>在</a:t>
            </a:r>
            <a:r>
              <a:rPr lang="en-US" altLang="zh-CN" sz="2000" b="1">
                <a:solidFill>
                  <a:srgbClr val="000000"/>
                </a:solidFill>
                <a:latin typeface="宋体" panose="02010600030101010101" pitchFamily="2" charset="-122"/>
                <a:cs typeface="Times New Roman" panose="02020603050405020304" pitchFamily="18" charset="0"/>
              </a:rPr>
              <a:t>CPU</a:t>
            </a:r>
            <a:r>
              <a:rPr lang="zh-CN" altLang="en-US" sz="2000" b="1">
                <a:solidFill>
                  <a:srgbClr val="000000"/>
                </a:solidFill>
                <a:latin typeface="宋体" panose="02010600030101010101" pitchFamily="2" charset="-122"/>
                <a:cs typeface="Times New Roman" panose="02020603050405020304" pitchFamily="18" charset="0"/>
              </a:rPr>
              <a:t>和内存之间增设</a:t>
            </a:r>
            <a:r>
              <a:rPr lang="zh-CN" altLang="en-US" sz="2000" b="1">
                <a:solidFill>
                  <a:srgbClr val="000000"/>
                </a:solidFill>
                <a:latin typeface="宋体" panose="02010600030101010101" pitchFamily="2" charset="-122"/>
              </a:rPr>
              <a:t>的存储介质</a:t>
            </a:r>
            <a:r>
              <a:rPr lang="zh-CN" altLang="en-US" sz="2000" b="1">
                <a:solidFill>
                  <a:srgbClr val="000000"/>
                </a:solidFill>
                <a:latin typeface="宋体" panose="02010600030101010101" pitchFamily="2" charset="-122"/>
                <a:cs typeface="Times New Roman" panose="02020603050405020304" pitchFamily="18" charset="0"/>
              </a:rPr>
              <a:t>，它的读取速度比系统内存快很多</a:t>
            </a:r>
            <a:r>
              <a:rPr lang="zh-CN" altLang="en-US" sz="2000" b="1">
                <a:solidFill>
                  <a:srgbClr val="000000"/>
                </a:solidFill>
                <a:latin typeface="宋体" panose="02010600030101010101" pitchFamily="2" charset="-122"/>
              </a:rPr>
              <a:t>。</a:t>
            </a:r>
          </a:p>
          <a:p>
            <a:pPr fontAlgn="base">
              <a:spcBef>
                <a:spcPct val="0"/>
              </a:spcBef>
              <a:spcAft>
                <a:spcPct val="0"/>
              </a:spcAft>
              <a:buNone/>
            </a:pPr>
            <a:r>
              <a:rPr lang="zh-CN" altLang="en-US" sz="2000" b="1">
                <a:solidFill>
                  <a:srgbClr val="000000"/>
                </a:solidFill>
                <a:latin typeface="宋体" panose="02010600030101010101" pitchFamily="2" charset="-122"/>
                <a:cs typeface="Times New Roman" panose="02020603050405020304" pitchFamily="18" charset="0"/>
              </a:rPr>
              <a:t>在高速缓存中保存着</a:t>
            </a:r>
            <a:r>
              <a:rPr lang="en-US" altLang="zh-CN" sz="2000" b="1">
                <a:solidFill>
                  <a:srgbClr val="000000"/>
                </a:solidFill>
                <a:latin typeface="宋体" panose="02010600030101010101" pitchFamily="2" charset="-122"/>
                <a:cs typeface="Times New Roman" panose="02020603050405020304" pitchFamily="18" charset="0"/>
              </a:rPr>
              <a:t>CPU</a:t>
            </a:r>
            <a:r>
              <a:rPr lang="zh-CN" altLang="en-US" sz="2000" b="1">
                <a:solidFill>
                  <a:srgbClr val="000000"/>
                </a:solidFill>
                <a:latin typeface="宋体" panose="02010600030101010101" pitchFamily="2" charset="-122"/>
                <a:cs typeface="Times New Roman" panose="02020603050405020304" pitchFamily="18" charset="0"/>
              </a:rPr>
              <a:t>近期执行程序时所使用的内存副本，因而</a:t>
            </a:r>
            <a:r>
              <a:rPr lang="en-US" altLang="zh-CN" sz="2000" b="1">
                <a:solidFill>
                  <a:srgbClr val="000000"/>
                </a:solidFill>
                <a:latin typeface="宋体" panose="02010600030101010101" pitchFamily="2" charset="-122"/>
                <a:cs typeface="Times New Roman" panose="02020603050405020304" pitchFamily="18" charset="0"/>
              </a:rPr>
              <a:t>CPU</a:t>
            </a:r>
            <a:r>
              <a:rPr lang="zh-CN" altLang="en-US" sz="2000" b="1">
                <a:solidFill>
                  <a:srgbClr val="000000"/>
                </a:solidFill>
                <a:latin typeface="宋体" panose="02010600030101010101" pitchFamily="2" charset="-122"/>
                <a:cs typeface="Times New Roman" panose="02020603050405020304" pitchFamily="18" charset="0"/>
              </a:rPr>
              <a:t>执行程序过程中所需要的信息可以从高速缓存中获得。</a:t>
            </a:r>
            <a:endParaRPr lang="zh-CN" altLang="en-US" sz="2000" b="1">
              <a:solidFill>
                <a:srgbClr val="000000"/>
              </a:solidFill>
            </a:endParaRPr>
          </a:p>
        </p:txBody>
      </p:sp>
      <p:sp>
        <p:nvSpPr>
          <p:cNvPr id="93216" name="Rectangle 38"/>
          <p:cNvSpPr>
            <a:spLocks noChangeArrowheads="1"/>
          </p:cNvSpPr>
          <p:nvPr/>
        </p:nvSpPr>
        <p:spPr bwMode="auto">
          <a:xfrm>
            <a:off x="3419477" y="1123950"/>
            <a:ext cx="2232025" cy="2738438"/>
          </a:xfrm>
          <a:prstGeom prst="rect">
            <a:avLst/>
          </a:prstGeom>
          <a:noFill/>
          <a:ln w="9525">
            <a:solidFill>
              <a:srgbClr val="FF3300"/>
            </a:solidFill>
            <a:prstDash val="dash"/>
            <a:bevel/>
            <a:headEnd/>
            <a:tailEnd/>
          </a:ln>
          <a:effectLst>
            <a:prstShdw prst="shdw17" dist="17961" dir="13500000">
              <a:srgbClr val="991F00"/>
            </a:prstShdw>
          </a:effectLst>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buNone/>
            </a:pPr>
            <a:endParaRPr lang="zh-CN" altLang="zh-CN" sz="1800" b="1">
              <a:solidFill>
                <a:srgbClr val="000000"/>
              </a:solidFill>
            </a:endParaRPr>
          </a:p>
        </p:txBody>
      </p:sp>
      <p:sp>
        <p:nvSpPr>
          <p:cNvPr id="13335" name="Text Box 33"/>
          <p:cNvSpPr txBox="1">
            <a:spLocks noChangeArrowheads="1"/>
          </p:cNvSpPr>
          <p:nvPr/>
        </p:nvSpPr>
        <p:spPr bwMode="auto">
          <a:xfrm>
            <a:off x="300038" y="1296988"/>
            <a:ext cx="297656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buNone/>
            </a:pPr>
            <a:r>
              <a:rPr lang="zh-CN" altLang="en-US" b="1">
                <a:solidFill>
                  <a:srgbClr val="000000"/>
                </a:solidFill>
              </a:rPr>
              <a:t>高速缓存（cache）</a:t>
            </a:r>
          </a:p>
        </p:txBody>
      </p:sp>
    </p:spTree>
    <p:extLst>
      <p:ext uri="{BB962C8B-B14F-4D97-AF65-F5344CB8AC3E}">
        <p14:creationId xmlns:p14="http://schemas.microsoft.com/office/powerpoint/2010/main" val="194448116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0" presetClass="entr" presetSubtype="0" fill="hold" nodeType="clickEffect">
                                  <p:stCondLst>
                                    <p:cond delay="0"/>
                                  </p:stCondLst>
                                  <p:childTnLst>
                                    <p:set>
                                      <p:cBhvr>
                                        <p:cTn id="6" dur="1" fill="hold">
                                          <p:stCondLst>
                                            <p:cond delay="0"/>
                                          </p:stCondLst>
                                        </p:cTn>
                                        <p:tgtEl>
                                          <p:spTgt spid="93192"/>
                                        </p:tgtEl>
                                        <p:attrNameLst>
                                          <p:attrName>style.visibility</p:attrName>
                                        </p:attrNameLst>
                                      </p:cBhvr>
                                      <p:to>
                                        <p:strVal val="visible"/>
                                      </p:to>
                                    </p:set>
                                    <p:animEffect transition="in" filter="wedge">
                                      <p:cBhvr>
                                        <p:cTn id="7" dur="1000"/>
                                        <p:tgtEl>
                                          <p:spTgt spid="93192"/>
                                        </p:tgtEl>
                                      </p:cBhvr>
                                    </p:animEffect>
                                  </p:childTnLst>
                                </p:cTn>
                              </p:par>
                              <p:par>
                                <p:cTn id="8" presetID="20" presetClass="entr" presetSubtype="0" fill="hold" nodeType="withEffect">
                                  <p:stCondLst>
                                    <p:cond delay="0"/>
                                  </p:stCondLst>
                                  <p:childTnLst>
                                    <p:set>
                                      <p:cBhvr>
                                        <p:cTn id="9" dur="1" fill="hold">
                                          <p:stCondLst>
                                            <p:cond delay="0"/>
                                          </p:stCondLst>
                                        </p:cTn>
                                        <p:tgtEl>
                                          <p:spTgt spid="93195"/>
                                        </p:tgtEl>
                                        <p:attrNameLst>
                                          <p:attrName>style.visibility</p:attrName>
                                        </p:attrNameLst>
                                      </p:cBhvr>
                                      <p:to>
                                        <p:strVal val="visible"/>
                                      </p:to>
                                    </p:set>
                                    <p:animEffect transition="in" filter="wedge">
                                      <p:cBhvr>
                                        <p:cTn id="10" dur="1000"/>
                                        <p:tgtEl>
                                          <p:spTgt spid="93195"/>
                                        </p:tgtEl>
                                      </p:cBhvr>
                                    </p:animEffect>
                                  </p:childTnLst>
                                </p:cTn>
                              </p:par>
                              <p:par>
                                <p:cTn id="11" presetID="20" presetClass="entr" presetSubtype="0" fill="hold" nodeType="withEffect">
                                  <p:stCondLst>
                                    <p:cond delay="0"/>
                                  </p:stCondLst>
                                  <p:childTnLst>
                                    <p:set>
                                      <p:cBhvr>
                                        <p:cTn id="12" dur="1" fill="hold">
                                          <p:stCondLst>
                                            <p:cond delay="0"/>
                                          </p:stCondLst>
                                        </p:cTn>
                                        <p:tgtEl>
                                          <p:spTgt spid="93189"/>
                                        </p:tgtEl>
                                        <p:attrNameLst>
                                          <p:attrName>style.visibility</p:attrName>
                                        </p:attrNameLst>
                                      </p:cBhvr>
                                      <p:to>
                                        <p:strVal val="visible"/>
                                      </p:to>
                                    </p:set>
                                    <p:animEffect transition="in" filter="wedge">
                                      <p:cBhvr>
                                        <p:cTn id="13" dur="1000"/>
                                        <p:tgtEl>
                                          <p:spTgt spid="93189"/>
                                        </p:tgtEl>
                                      </p:cBhvr>
                                    </p:animEffect>
                                  </p:childTnLst>
                                </p:cTn>
                              </p:par>
                              <p:par>
                                <p:cTn id="14" presetID="20" presetClass="entr" presetSubtype="0" fill="hold" nodeType="withEffect">
                                  <p:stCondLst>
                                    <p:cond delay="0"/>
                                  </p:stCondLst>
                                  <p:childTnLst>
                                    <p:set>
                                      <p:cBhvr>
                                        <p:cTn id="15" dur="1" fill="hold">
                                          <p:stCondLst>
                                            <p:cond delay="0"/>
                                          </p:stCondLst>
                                        </p:cTn>
                                        <p:tgtEl>
                                          <p:spTgt spid="93200"/>
                                        </p:tgtEl>
                                        <p:attrNameLst>
                                          <p:attrName>style.visibility</p:attrName>
                                        </p:attrNameLst>
                                      </p:cBhvr>
                                      <p:to>
                                        <p:strVal val="visible"/>
                                      </p:to>
                                    </p:set>
                                    <p:animEffect transition="in" filter="wedge">
                                      <p:cBhvr>
                                        <p:cTn id="16" dur="1000"/>
                                        <p:tgtEl>
                                          <p:spTgt spid="93200"/>
                                        </p:tgtEl>
                                      </p:cBhvr>
                                    </p:animEffect>
                                  </p:childTnLst>
                                </p:cTn>
                              </p:par>
                              <p:par>
                                <p:cTn id="17" presetID="20" presetClass="entr" presetSubtype="0" fill="hold" nodeType="withEffect">
                                  <p:stCondLst>
                                    <p:cond delay="0"/>
                                  </p:stCondLst>
                                  <p:childTnLst>
                                    <p:set>
                                      <p:cBhvr>
                                        <p:cTn id="18" dur="1" fill="hold">
                                          <p:stCondLst>
                                            <p:cond delay="0"/>
                                          </p:stCondLst>
                                        </p:cTn>
                                        <p:tgtEl>
                                          <p:spTgt spid="93201"/>
                                        </p:tgtEl>
                                        <p:attrNameLst>
                                          <p:attrName>style.visibility</p:attrName>
                                        </p:attrNameLst>
                                      </p:cBhvr>
                                      <p:to>
                                        <p:strVal val="visible"/>
                                      </p:to>
                                    </p:set>
                                    <p:animEffect transition="in" filter="wedge">
                                      <p:cBhvr>
                                        <p:cTn id="19" dur="1000"/>
                                        <p:tgtEl>
                                          <p:spTgt spid="93201"/>
                                        </p:tgtEl>
                                      </p:cBhvr>
                                    </p:animEffect>
                                  </p:childTnLst>
                                </p:cTn>
                              </p:par>
                              <p:par>
                                <p:cTn id="20" presetID="20" presetClass="entr" presetSubtype="0" fill="hold" nodeType="withEffect">
                                  <p:stCondLst>
                                    <p:cond delay="0"/>
                                  </p:stCondLst>
                                  <p:childTnLst>
                                    <p:set>
                                      <p:cBhvr>
                                        <p:cTn id="21" dur="1" fill="hold">
                                          <p:stCondLst>
                                            <p:cond delay="0"/>
                                          </p:stCondLst>
                                        </p:cTn>
                                        <p:tgtEl>
                                          <p:spTgt spid="93214"/>
                                        </p:tgtEl>
                                        <p:attrNameLst>
                                          <p:attrName>style.visibility</p:attrName>
                                        </p:attrNameLst>
                                      </p:cBhvr>
                                      <p:to>
                                        <p:strVal val="visible"/>
                                      </p:to>
                                    </p:set>
                                    <p:animEffect transition="in" filter="wedge">
                                      <p:cBhvr>
                                        <p:cTn id="22" dur="1000"/>
                                        <p:tgtEl>
                                          <p:spTgt spid="93214"/>
                                        </p:tgtEl>
                                      </p:cBhvr>
                                    </p:animEffect>
                                  </p:childTnLst>
                                </p:cTn>
                              </p:par>
                              <p:par>
                                <p:cTn id="23" presetID="20" presetClass="entr" presetSubtype="0" fill="hold" grpId="0" nodeType="withEffect">
                                  <p:stCondLst>
                                    <p:cond delay="0"/>
                                  </p:stCondLst>
                                  <p:childTnLst>
                                    <p:set>
                                      <p:cBhvr>
                                        <p:cTn id="24" dur="1" fill="hold">
                                          <p:stCondLst>
                                            <p:cond delay="0"/>
                                          </p:stCondLst>
                                        </p:cTn>
                                        <p:tgtEl>
                                          <p:spTgt spid="93216"/>
                                        </p:tgtEl>
                                        <p:attrNameLst>
                                          <p:attrName>style.visibility</p:attrName>
                                        </p:attrNameLst>
                                      </p:cBhvr>
                                      <p:to>
                                        <p:strVal val="visible"/>
                                      </p:to>
                                    </p:set>
                                    <p:animEffect transition="in" filter="wedge">
                                      <p:cBhvr>
                                        <p:cTn id="25" dur="1000"/>
                                        <p:tgtEl>
                                          <p:spTgt spid="932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216" grpId="0" bldLvl="0" animBg="1"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灯片编号占位符 6"/>
          <p:cNvSpPr txBox="1">
            <a:spLocks noGrp="1" noChangeArrowheads="1"/>
          </p:cNvSpPr>
          <p:nvPr/>
        </p:nvSpPr>
        <p:spPr bwMode="auto">
          <a:xfrm>
            <a:off x="6934200" y="5995988"/>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algn="r" fontAlgn="base">
              <a:spcBef>
                <a:spcPct val="50000"/>
              </a:spcBef>
              <a:spcAft>
                <a:spcPct val="0"/>
              </a:spcAft>
              <a:buNone/>
            </a:pPr>
            <a:fld id="{D8A0E4C0-1339-4EDE-8ED3-F0D1161C7D3D}" type="slidenum">
              <a:rPr lang="zh-CN" altLang="en-US" sz="1400" b="1">
                <a:solidFill>
                  <a:srgbClr val="000000"/>
                </a:solidFill>
              </a:rPr>
              <a:pPr algn="r" fontAlgn="base">
                <a:spcBef>
                  <a:spcPct val="50000"/>
                </a:spcBef>
                <a:spcAft>
                  <a:spcPct val="0"/>
                </a:spcAft>
                <a:buNone/>
              </a:pPr>
              <a:t>9</a:t>
            </a:fld>
            <a:endParaRPr lang="en-US" altLang="zh-CN" sz="1400" b="1">
              <a:solidFill>
                <a:srgbClr val="000000"/>
              </a:solidFill>
            </a:endParaRPr>
          </a:p>
        </p:txBody>
      </p:sp>
      <p:sp>
        <p:nvSpPr>
          <p:cNvPr id="14339" name="Rectangle 2"/>
          <p:cNvSpPr>
            <a:spLocks noGrp="1" noChangeArrowheads="1"/>
          </p:cNvSpPr>
          <p:nvPr>
            <p:ph type="title" idx="4294967295"/>
          </p:nvPr>
        </p:nvSpPr>
        <p:spPr/>
        <p:txBody>
          <a:bodyPr/>
          <a:lstStyle/>
          <a:p>
            <a:pPr eaLnBrk="1" hangingPunct="1"/>
            <a:r>
              <a:rPr lang="zh-CN" altLang="en-US" b="1" dirty="0" smtClean="0"/>
              <a:t>计算机的基本组成和原理</a:t>
            </a:r>
          </a:p>
        </p:txBody>
      </p:sp>
      <p:sp>
        <p:nvSpPr>
          <p:cNvPr id="14340" name="Rectangle 3"/>
          <p:cNvSpPr>
            <a:spLocks noGrp="1" noChangeArrowheads="1"/>
          </p:cNvSpPr>
          <p:nvPr>
            <p:ph type="body" sz="half" idx="4294967295"/>
          </p:nvPr>
        </p:nvSpPr>
        <p:spPr>
          <a:xfrm>
            <a:off x="685800" y="1319215"/>
            <a:ext cx="3810000" cy="4611687"/>
          </a:xfrm>
        </p:spPr>
        <p:txBody>
          <a:bodyPr/>
          <a:lstStyle/>
          <a:p>
            <a:pPr eaLnBrk="1" hangingPunct="1">
              <a:lnSpc>
                <a:spcPct val="90000"/>
              </a:lnSpc>
            </a:pPr>
            <a:r>
              <a:rPr lang="zh-CN" altLang="en-US" sz="2400" b="1">
                <a:solidFill>
                  <a:srgbClr val="FF3300"/>
                </a:solidFill>
              </a:rPr>
              <a:t>寄存器</a:t>
            </a:r>
            <a:r>
              <a:rPr lang="zh-CN" altLang="en-US" sz="2400" b="1"/>
              <a:t>：用于临时存放数据的少量高速专用存储器，存取速度比主存快。主要存在于</a:t>
            </a:r>
            <a:r>
              <a:rPr lang="en-US" altLang="zh-CN" sz="2400" b="1"/>
              <a:t>CPU</a:t>
            </a:r>
            <a:r>
              <a:rPr lang="zh-CN" altLang="en-US" sz="2400" b="1"/>
              <a:t>、输入输出设备中。</a:t>
            </a:r>
          </a:p>
          <a:p>
            <a:pPr eaLnBrk="1" hangingPunct="1">
              <a:lnSpc>
                <a:spcPct val="90000"/>
              </a:lnSpc>
            </a:pPr>
            <a:r>
              <a:rPr lang="zh-CN" altLang="en-US" sz="2400" b="1">
                <a:solidFill>
                  <a:schemeClr val="accent2"/>
                </a:solidFill>
              </a:rPr>
              <a:t>存储地址寄存器（</a:t>
            </a:r>
            <a:r>
              <a:rPr lang="en-US" altLang="zh-CN" sz="2400" b="1"/>
              <a:t>MAR</a:t>
            </a:r>
            <a:r>
              <a:rPr lang="zh-CN" altLang="en-US" sz="2400" b="1"/>
              <a:t>）存放待访问的存储单元的地址。</a:t>
            </a:r>
          </a:p>
          <a:p>
            <a:pPr eaLnBrk="1" hangingPunct="1">
              <a:lnSpc>
                <a:spcPct val="90000"/>
              </a:lnSpc>
            </a:pPr>
            <a:r>
              <a:rPr lang="zh-CN" altLang="en-US" sz="2400" b="1">
                <a:solidFill>
                  <a:schemeClr val="accent2"/>
                </a:solidFill>
              </a:rPr>
              <a:t>存储数据寄存器</a:t>
            </a:r>
            <a:r>
              <a:rPr lang="zh-CN" altLang="en-US" sz="2400" b="1"/>
              <a:t>（</a:t>
            </a:r>
            <a:r>
              <a:rPr lang="en-US" altLang="zh-CN" sz="2400" b="1"/>
              <a:t>MDR</a:t>
            </a:r>
            <a:r>
              <a:rPr lang="zh-CN" altLang="en-US" sz="2400" b="1"/>
              <a:t>）缓存主存储器与</a:t>
            </a:r>
            <a:r>
              <a:rPr lang="en-US" altLang="zh-CN" sz="2400" b="1"/>
              <a:t>CPU</a:t>
            </a:r>
            <a:r>
              <a:rPr lang="zh-CN" altLang="en-US" sz="2400" b="1"/>
              <a:t>交换的读写数据。</a:t>
            </a:r>
            <a:endParaRPr lang="en-US" altLang="zh-CN" sz="2400" b="1"/>
          </a:p>
        </p:txBody>
      </p:sp>
      <p:graphicFrame>
        <p:nvGraphicFramePr>
          <p:cNvPr id="14341" name="Object 4"/>
          <p:cNvGraphicFramePr>
            <a:graphicFrameLocks noGrp="1" noChangeAspect="1"/>
          </p:cNvGraphicFramePr>
          <p:nvPr>
            <p:ph sz="half" idx="4294967295"/>
          </p:nvPr>
        </p:nvGraphicFramePr>
        <p:xfrm>
          <a:off x="4787902" y="1555752"/>
          <a:ext cx="3167063" cy="2371725"/>
        </p:xfrm>
        <a:graphic>
          <a:graphicData uri="http://schemas.openxmlformats.org/presentationml/2006/ole">
            <mc:AlternateContent xmlns:mc="http://schemas.openxmlformats.org/markup-compatibility/2006">
              <mc:Choice xmlns:v="urn:schemas-microsoft-com:vml" Requires="v">
                <p:oleObj spid="_x0000_s1029" r:id="rId3" imgW="2027876" imgH="1517252" progId="Visio.Drawing.6">
                  <p:embed/>
                </p:oleObj>
              </mc:Choice>
              <mc:Fallback>
                <p:oleObj r:id="rId3" imgW="2027876" imgH="1517252" progId="Visio.Drawing.6">
                  <p:embed/>
                  <p:pic>
                    <p:nvPicPr>
                      <p:cNvPr id="14341"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87902" y="1555752"/>
                        <a:ext cx="3167063" cy="2371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4342" name="Text Box 7"/>
          <p:cNvSpPr txBox="1">
            <a:spLocks noChangeArrowheads="1"/>
          </p:cNvSpPr>
          <p:nvPr/>
        </p:nvSpPr>
        <p:spPr bwMode="auto">
          <a:xfrm>
            <a:off x="5940425" y="5692777"/>
            <a:ext cx="863600" cy="366713"/>
          </a:xfrm>
          <a:prstGeom prst="rect">
            <a:avLst/>
          </a:prstGeom>
          <a:noFill/>
          <a:ln w="9525">
            <a:solidFill>
              <a:schemeClr val="tx1"/>
            </a:solidFill>
            <a:miter lim="800000"/>
            <a:headEnd/>
            <a:tailEnd/>
          </a:ln>
          <a:effectLst>
            <a:prstShdw prst="shdw17" dist="17961" dir="13500000">
              <a:srgbClr val="999999"/>
            </a:prstShdw>
          </a:effectLst>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fontAlgn="base">
              <a:spcBef>
                <a:spcPct val="50000"/>
              </a:spcBef>
              <a:spcAft>
                <a:spcPct val="0"/>
              </a:spcAft>
              <a:buNone/>
            </a:pPr>
            <a:r>
              <a:rPr lang="en-US" altLang="zh-CN" sz="1800" b="1">
                <a:solidFill>
                  <a:srgbClr val="000000"/>
                </a:solidFill>
              </a:rPr>
              <a:t>MAR</a:t>
            </a:r>
          </a:p>
        </p:txBody>
      </p:sp>
      <p:sp>
        <p:nvSpPr>
          <p:cNvPr id="14343" name="Text Box 9"/>
          <p:cNvSpPr txBox="1">
            <a:spLocks noChangeArrowheads="1"/>
          </p:cNvSpPr>
          <p:nvPr/>
        </p:nvSpPr>
        <p:spPr bwMode="auto">
          <a:xfrm>
            <a:off x="6948488" y="5692777"/>
            <a:ext cx="863600" cy="366713"/>
          </a:xfrm>
          <a:prstGeom prst="rect">
            <a:avLst/>
          </a:prstGeom>
          <a:noFill/>
          <a:ln w="9525">
            <a:solidFill>
              <a:schemeClr val="tx1"/>
            </a:solidFill>
            <a:miter lim="800000"/>
            <a:headEnd/>
            <a:tailEnd/>
          </a:ln>
          <a:effectLst>
            <a:prstShdw prst="shdw17" dist="17961" dir="13500000">
              <a:srgbClr val="999999"/>
            </a:prstShdw>
          </a:effectLst>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fontAlgn="base">
              <a:spcBef>
                <a:spcPct val="50000"/>
              </a:spcBef>
              <a:spcAft>
                <a:spcPct val="0"/>
              </a:spcAft>
              <a:buNone/>
            </a:pPr>
            <a:r>
              <a:rPr lang="en-US" altLang="zh-CN" sz="1800" b="1">
                <a:solidFill>
                  <a:srgbClr val="000000"/>
                </a:solidFill>
              </a:rPr>
              <a:t>MDR</a:t>
            </a:r>
          </a:p>
        </p:txBody>
      </p:sp>
      <p:sp>
        <p:nvSpPr>
          <p:cNvPr id="14344" name="Rectangle 10"/>
          <p:cNvSpPr>
            <a:spLocks noChangeArrowheads="1"/>
          </p:cNvSpPr>
          <p:nvPr/>
        </p:nvSpPr>
        <p:spPr bwMode="auto">
          <a:xfrm>
            <a:off x="4716465" y="1484313"/>
            <a:ext cx="3887787" cy="2520950"/>
          </a:xfrm>
          <a:prstGeom prst="rect">
            <a:avLst/>
          </a:prstGeom>
          <a:noFill/>
          <a:ln w="22225">
            <a:solidFill>
              <a:schemeClr val="tx1"/>
            </a:solidFill>
            <a:miter lim="800000"/>
            <a:headEnd/>
            <a:tailEnd/>
          </a:ln>
          <a:effectLst>
            <a:prstShdw prst="shdw17" dist="17961" dir="13500000">
              <a:srgbClr val="000000"/>
            </a:prstShdw>
          </a:effectLst>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buNone/>
            </a:pPr>
            <a:endParaRPr lang="zh-CN" altLang="en-US" sz="1800" b="1">
              <a:solidFill>
                <a:srgbClr val="000000"/>
              </a:solidFill>
            </a:endParaRPr>
          </a:p>
        </p:txBody>
      </p:sp>
      <p:grpSp>
        <p:nvGrpSpPr>
          <p:cNvPr id="14345" name="Group 12"/>
          <p:cNvGrpSpPr>
            <a:grpSpLocks/>
          </p:cNvGrpSpPr>
          <p:nvPr/>
        </p:nvGrpSpPr>
        <p:grpSpPr bwMode="auto">
          <a:xfrm>
            <a:off x="4859340" y="549277"/>
            <a:ext cx="3241675" cy="620713"/>
            <a:chOff x="0" y="0"/>
            <a:chExt cx="912" cy="336"/>
          </a:xfrm>
        </p:grpSpPr>
        <p:sp>
          <p:nvSpPr>
            <p:cNvPr id="14361" name="Rectangle 13"/>
            <p:cNvSpPr>
              <a:spLocks noChangeArrowheads="1"/>
            </p:cNvSpPr>
            <p:nvPr/>
          </p:nvSpPr>
          <p:spPr bwMode="auto">
            <a:xfrm>
              <a:off x="0" y="0"/>
              <a:ext cx="912" cy="336"/>
            </a:xfrm>
            <a:prstGeom prst="rect">
              <a:avLst/>
            </a:prstGeom>
            <a:gradFill rotWithShape="0">
              <a:gsLst>
                <a:gs pos="0">
                  <a:srgbClr val="C27C00"/>
                </a:gs>
                <a:gs pos="50000">
                  <a:srgbClr val="412900"/>
                </a:gs>
                <a:gs pos="100000">
                  <a:srgbClr val="C27C00"/>
                </a:gs>
              </a:gsLst>
              <a:lin ang="18900000" scaled="1"/>
            </a:gradFill>
            <a:ln w="28575">
              <a:solidFill>
                <a:srgbClr val="FFB735"/>
              </a:solidFill>
              <a:miter lim="800000"/>
              <a:headEnd/>
              <a:tailEnd/>
            </a:ln>
          </p:spPr>
          <p:txBody>
            <a:bodyPr wrap="none" anchor="ct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buNone/>
              </a:pPr>
              <a:endParaRPr lang="zh-CN" altLang="zh-CN" sz="1800" b="1">
                <a:solidFill>
                  <a:srgbClr val="000000"/>
                </a:solidFill>
              </a:endParaRPr>
            </a:p>
          </p:txBody>
        </p:sp>
        <p:sp>
          <p:nvSpPr>
            <p:cNvPr id="14362" name="Text Box 14"/>
            <p:cNvSpPr txBox="1">
              <a:spLocks noChangeArrowheads="1"/>
            </p:cNvSpPr>
            <p:nvPr/>
          </p:nvSpPr>
          <p:spPr bwMode="auto">
            <a:xfrm>
              <a:off x="48" y="48"/>
              <a:ext cx="768" cy="2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algn="ctr" eaLnBrk="0" fontAlgn="base" hangingPunct="0">
                <a:spcBef>
                  <a:spcPct val="50000"/>
                </a:spcBef>
                <a:spcAft>
                  <a:spcPct val="0"/>
                </a:spcAft>
                <a:buNone/>
              </a:pPr>
              <a:r>
                <a:rPr lang="zh-CN" altLang="en-US" b="1">
                  <a:solidFill>
                    <a:srgbClr val="FFFFFF"/>
                  </a:solidFill>
                </a:rPr>
                <a:t>主存储器的组成</a:t>
              </a:r>
              <a:endParaRPr lang="en-US" altLang="zh-CN" b="1">
                <a:solidFill>
                  <a:srgbClr val="FFFFFF"/>
                </a:solidFill>
              </a:endParaRPr>
            </a:p>
          </p:txBody>
        </p:sp>
      </p:grpSp>
      <p:sp>
        <p:nvSpPr>
          <p:cNvPr id="14346" name="Text Box 15"/>
          <p:cNvSpPr txBox="1">
            <a:spLocks noChangeArrowheads="1"/>
          </p:cNvSpPr>
          <p:nvPr/>
        </p:nvSpPr>
        <p:spPr bwMode="auto">
          <a:xfrm>
            <a:off x="7948300" y="1844677"/>
            <a:ext cx="492443" cy="1105431"/>
          </a:xfrm>
          <a:prstGeom prst="rect">
            <a:avLst/>
          </a:prstGeom>
          <a:noFill/>
          <a:ln>
            <a:noFill/>
          </a:ln>
          <a:effectLst>
            <a:prstShdw prst="shdw17" dist="17961" dir="13500000">
              <a:srgbClr val="999999"/>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none">
            <a:spAutoFit/>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buNone/>
            </a:pPr>
            <a:r>
              <a:rPr lang="zh-CN" altLang="en-US" sz="2000" b="1">
                <a:solidFill>
                  <a:srgbClr val="000000"/>
                </a:solidFill>
              </a:rPr>
              <a:t>存储单元</a:t>
            </a:r>
          </a:p>
        </p:txBody>
      </p:sp>
      <p:sp>
        <p:nvSpPr>
          <p:cNvPr id="14347" name="TextBox 17"/>
          <p:cNvSpPr txBox="1">
            <a:spLocks noChangeArrowheads="1"/>
          </p:cNvSpPr>
          <p:nvPr/>
        </p:nvSpPr>
        <p:spPr bwMode="auto">
          <a:xfrm>
            <a:off x="5292725" y="5405440"/>
            <a:ext cx="2808288" cy="9223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buNone/>
            </a:pPr>
            <a:r>
              <a:rPr lang="en-US" altLang="zh-CN" sz="1800" b="1">
                <a:solidFill>
                  <a:srgbClr val="000000"/>
                </a:solidFill>
              </a:rPr>
              <a:t>CPU</a:t>
            </a:r>
          </a:p>
          <a:p>
            <a:pPr fontAlgn="base">
              <a:spcBef>
                <a:spcPct val="0"/>
              </a:spcBef>
              <a:spcAft>
                <a:spcPct val="0"/>
              </a:spcAft>
              <a:buNone/>
            </a:pPr>
            <a:endParaRPr lang="en-US" altLang="zh-CN" sz="1800" b="1">
              <a:solidFill>
                <a:srgbClr val="000000"/>
              </a:solidFill>
            </a:endParaRPr>
          </a:p>
          <a:p>
            <a:pPr fontAlgn="base">
              <a:spcBef>
                <a:spcPct val="0"/>
              </a:spcBef>
              <a:spcAft>
                <a:spcPct val="0"/>
              </a:spcAft>
              <a:buNone/>
            </a:pPr>
            <a:endParaRPr lang="zh-CN" altLang="en-US" sz="1800" b="1">
              <a:solidFill>
                <a:srgbClr val="000000"/>
              </a:solidFill>
            </a:endParaRPr>
          </a:p>
        </p:txBody>
      </p:sp>
      <p:cxnSp>
        <p:nvCxnSpPr>
          <p:cNvPr id="14348" name="直接连接符 19"/>
          <p:cNvCxnSpPr>
            <a:cxnSpLocks noChangeShapeType="1"/>
          </p:cNvCxnSpPr>
          <p:nvPr/>
        </p:nvCxnSpPr>
        <p:spPr bwMode="auto">
          <a:xfrm>
            <a:off x="4716463" y="4468813"/>
            <a:ext cx="3816350" cy="0"/>
          </a:xfrm>
          <a:prstGeom prst="line">
            <a:avLst/>
          </a:prstGeom>
          <a:noFill/>
          <a:ln w="9525">
            <a:solidFill>
              <a:schemeClr val="tx1"/>
            </a:solidFill>
            <a:round/>
            <a:headEnd/>
            <a:tailEnd/>
          </a:ln>
          <a:effectLst>
            <a:prstShdw prst="shdw17" dist="17961" dir="13500000">
              <a:srgbClr val="000000"/>
            </a:prstShdw>
          </a:effectLst>
          <a:extLst>
            <a:ext uri="{909E8E84-426E-40DD-AFC4-6F175D3DCCD1}">
              <a14:hiddenFill xmlns:a14="http://schemas.microsoft.com/office/drawing/2010/main">
                <a:noFill/>
              </a14:hiddenFill>
            </a:ext>
          </a:extLst>
        </p:spPr>
      </p:cxnSp>
      <p:cxnSp>
        <p:nvCxnSpPr>
          <p:cNvPr id="14349" name="直接连接符 21"/>
          <p:cNvCxnSpPr>
            <a:cxnSpLocks noChangeShapeType="1"/>
          </p:cNvCxnSpPr>
          <p:nvPr/>
        </p:nvCxnSpPr>
        <p:spPr bwMode="auto">
          <a:xfrm>
            <a:off x="4716465" y="4756150"/>
            <a:ext cx="3887787" cy="0"/>
          </a:xfrm>
          <a:prstGeom prst="line">
            <a:avLst/>
          </a:prstGeom>
          <a:noFill/>
          <a:ln w="9525">
            <a:solidFill>
              <a:schemeClr val="tx1"/>
            </a:solidFill>
            <a:round/>
            <a:headEnd/>
            <a:tailEnd/>
          </a:ln>
          <a:effectLst>
            <a:prstShdw prst="shdw17" dist="17961" dir="13500000">
              <a:srgbClr val="000000"/>
            </a:prstShdw>
          </a:effectLst>
          <a:extLst>
            <a:ext uri="{909E8E84-426E-40DD-AFC4-6F175D3DCCD1}">
              <a14:hiddenFill xmlns:a14="http://schemas.microsoft.com/office/drawing/2010/main">
                <a:noFill/>
              </a14:hiddenFill>
            </a:ext>
          </a:extLst>
        </p:spPr>
      </p:cxnSp>
      <p:cxnSp>
        <p:nvCxnSpPr>
          <p:cNvPr id="14350" name="直接连接符 22"/>
          <p:cNvCxnSpPr>
            <a:cxnSpLocks noChangeShapeType="1"/>
          </p:cNvCxnSpPr>
          <p:nvPr/>
        </p:nvCxnSpPr>
        <p:spPr bwMode="auto">
          <a:xfrm>
            <a:off x="4787900" y="5045075"/>
            <a:ext cx="3887788" cy="0"/>
          </a:xfrm>
          <a:prstGeom prst="line">
            <a:avLst/>
          </a:prstGeom>
          <a:noFill/>
          <a:ln w="9525">
            <a:solidFill>
              <a:schemeClr val="tx1"/>
            </a:solidFill>
            <a:round/>
            <a:headEnd/>
            <a:tailEnd/>
          </a:ln>
          <a:effectLst>
            <a:prstShdw prst="shdw17" dist="17961" dir="13500000">
              <a:srgbClr val="000000"/>
            </a:prstShdw>
          </a:effectLst>
          <a:extLst>
            <a:ext uri="{909E8E84-426E-40DD-AFC4-6F175D3DCCD1}">
              <a14:hiddenFill xmlns:a14="http://schemas.microsoft.com/office/drawing/2010/main">
                <a:noFill/>
              </a14:hiddenFill>
            </a:ext>
          </a:extLst>
        </p:spPr>
      </p:cxnSp>
      <p:cxnSp>
        <p:nvCxnSpPr>
          <p:cNvPr id="14351" name="直接箭头连接符 24"/>
          <p:cNvCxnSpPr>
            <a:cxnSpLocks noChangeShapeType="1"/>
          </p:cNvCxnSpPr>
          <p:nvPr/>
        </p:nvCxnSpPr>
        <p:spPr bwMode="auto">
          <a:xfrm rot="5400000" flipH="1" flipV="1">
            <a:off x="6046788" y="5368927"/>
            <a:ext cx="649288" cy="1587"/>
          </a:xfrm>
          <a:prstGeom prst="straightConnector1">
            <a:avLst/>
          </a:prstGeom>
          <a:noFill/>
          <a:ln w="9525">
            <a:solidFill>
              <a:srgbClr val="C00000"/>
            </a:solidFill>
            <a:round/>
            <a:headEnd/>
            <a:tailEnd type="arrow" w="med" len="med"/>
          </a:ln>
          <a:effectLst>
            <a:prstShdw prst="shdw17" dist="17961" dir="13500000">
              <a:srgbClr val="000000"/>
            </a:prstShdw>
          </a:effectLst>
          <a:extLst>
            <a:ext uri="{909E8E84-426E-40DD-AFC4-6F175D3DCCD1}">
              <a14:hiddenFill xmlns:a14="http://schemas.microsoft.com/office/drawing/2010/main">
                <a:noFill/>
              </a14:hiddenFill>
            </a:ext>
          </a:extLst>
        </p:spPr>
      </p:cxnSp>
      <p:sp>
        <p:nvSpPr>
          <p:cNvPr id="14352" name="TextBox 25"/>
          <p:cNvSpPr txBox="1">
            <a:spLocks noChangeArrowheads="1"/>
          </p:cNvSpPr>
          <p:nvPr/>
        </p:nvSpPr>
        <p:spPr bwMode="auto">
          <a:xfrm>
            <a:off x="7848600" y="4427540"/>
            <a:ext cx="12954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buNone/>
            </a:pPr>
            <a:r>
              <a:rPr lang="zh-CN" altLang="en-US" sz="1800" b="1">
                <a:solidFill>
                  <a:srgbClr val="000000"/>
                </a:solidFill>
              </a:rPr>
              <a:t>数据总线</a:t>
            </a:r>
          </a:p>
        </p:txBody>
      </p:sp>
      <p:sp>
        <p:nvSpPr>
          <p:cNvPr id="14353" name="TextBox 26"/>
          <p:cNvSpPr txBox="1">
            <a:spLocks noChangeArrowheads="1"/>
          </p:cNvSpPr>
          <p:nvPr/>
        </p:nvSpPr>
        <p:spPr bwMode="auto">
          <a:xfrm>
            <a:off x="7848600" y="4005265"/>
            <a:ext cx="12954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buNone/>
            </a:pPr>
            <a:r>
              <a:rPr lang="zh-CN" altLang="en-US" sz="1800" b="1">
                <a:solidFill>
                  <a:srgbClr val="000000"/>
                </a:solidFill>
              </a:rPr>
              <a:t>控制总线</a:t>
            </a:r>
          </a:p>
        </p:txBody>
      </p:sp>
      <p:sp>
        <p:nvSpPr>
          <p:cNvPr id="14354" name="TextBox 27"/>
          <p:cNvSpPr txBox="1">
            <a:spLocks noChangeArrowheads="1"/>
          </p:cNvSpPr>
          <p:nvPr/>
        </p:nvSpPr>
        <p:spPr bwMode="auto">
          <a:xfrm>
            <a:off x="7848600" y="4716463"/>
            <a:ext cx="12954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buNone/>
            </a:pPr>
            <a:r>
              <a:rPr lang="zh-CN" altLang="en-US" sz="1800" b="1">
                <a:solidFill>
                  <a:srgbClr val="000000"/>
                </a:solidFill>
              </a:rPr>
              <a:t>地址总线</a:t>
            </a:r>
          </a:p>
        </p:txBody>
      </p:sp>
      <p:cxnSp>
        <p:nvCxnSpPr>
          <p:cNvPr id="14355" name="直接箭头连接符 29"/>
          <p:cNvCxnSpPr>
            <a:cxnSpLocks noChangeShapeType="1"/>
          </p:cNvCxnSpPr>
          <p:nvPr/>
        </p:nvCxnSpPr>
        <p:spPr bwMode="auto">
          <a:xfrm rot="5400000">
            <a:off x="6984208" y="5191919"/>
            <a:ext cx="936625" cy="1588"/>
          </a:xfrm>
          <a:prstGeom prst="straightConnector1">
            <a:avLst/>
          </a:prstGeom>
          <a:noFill/>
          <a:ln w="9525">
            <a:solidFill>
              <a:schemeClr val="accent2"/>
            </a:solidFill>
            <a:round/>
            <a:headEnd type="triangle" w="med" len="med"/>
            <a:tailEnd type="triangle" w="med" len="med"/>
          </a:ln>
          <a:effectLst>
            <a:prstShdw prst="shdw17" dist="17961" dir="13500000">
              <a:srgbClr val="000000"/>
            </a:prstShdw>
          </a:effectLst>
          <a:extLst>
            <a:ext uri="{909E8E84-426E-40DD-AFC4-6F175D3DCCD1}">
              <a14:hiddenFill xmlns:a14="http://schemas.microsoft.com/office/drawing/2010/main">
                <a:noFill/>
              </a14:hiddenFill>
            </a:ext>
          </a:extLst>
        </p:spPr>
      </p:cxnSp>
      <p:cxnSp>
        <p:nvCxnSpPr>
          <p:cNvPr id="14356" name="直接箭头连接符 30"/>
          <p:cNvCxnSpPr>
            <a:cxnSpLocks noChangeShapeType="1"/>
          </p:cNvCxnSpPr>
          <p:nvPr/>
        </p:nvCxnSpPr>
        <p:spPr bwMode="auto">
          <a:xfrm rot="5400000">
            <a:off x="7308852" y="4364038"/>
            <a:ext cx="719137" cy="1588"/>
          </a:xfrm>
          <a:prstGeom prst="straightConnector1">
            <a:avLst/>
          </a:prstGeom>
          <a:noFill/>
          <a:ln w="9525">
            <a:solidFill>
              <a:schemeClr val="accent2"/>
            </a:solidFill>
            <a:round/>
            <a:headEnd type="triangle" w="med" len="med"/>
            <a:tailEnd type="triangle" w="med" len="med"/>
          </a:ln>
          <a:effectLst>
            <a:prstShdw prst="shdw17" dist="17961" dir="13500000">
              <a:srgbClr val="000000"/>
            </a:prstShdw>
          </a:effectLst>
          <a:extLst>
            <a:ext uri="{909E8E84-426E-40DD-AFC4-6F175D3DCCD1}">
              <a14:hiddenFill xmlns:a14="http://schemas.microsoft.com/office/drawing/2010/main">
                <a:noFill/>
              </a14:hiddenFill>
            </a:ext>
          </a:extLst>
        </p:spPr>
      </p:cxnSp>
      <p:cxnSp>
        <p:nvCxnSpPr>
          <p:cNvPr id="14357" name="直接箭头连接符 32"/>
          <p:cNvCxnSpPr>
            <a:cxnSpLocks noChangeShapeType="1"/>
          </p:cNvCxnSpPr>
          <p:nvPr/>
        </p:nvCxnSpPr>
        <p:spPr bwMode="auto">
          <a:xfrm rot="5400000" flipH="1" flipV="1">
            <a:off x="6156326" y="4508502"/>
            <a:ext cx="1008062" cy="1587"/>
          </a:xfrm>
          <a:prstGeom prst="straightConnector1">
            <a:avLst/>
          </a:prstGeom>
          <a:noFill/>
          <a:ln w="9525">
            <a:solidFill>
              <a:srgbClr val="C00000"/>
            </a:solidFill>
            <a:round/>
            <a:headEnd/>
            <a:tailEnd type="arrow" w="med" len="med"/>
          </a:ln>
          <a:effectLst>
            <a:prstShdw prst="shdw17" dist="17961" dir="13500000">
              <a:srgbClr val="000000"/>
            </a:prstShdw>
          </a:effectLst>
          <a:extLst>
            <a:ext uri="{909E8E84-426E-40DD-AFC4-6F175D3DCCD1}">
              <a14:hiddenFill xmlns:a14="http://schemas.microsoft.com/office/drawing/2010/main">
                <a:noFill/>
              </a14:hiddenFill>
            </a:ext>
          </a:extLst>
        </p:spPr>
      </p:cxnSp>
      <p:cxnSp>
        <p:nvCxnSpPr>
          <p:cNvPr id="14358" name="直接箭头连接符 35"/>
          <p:cNvCxnSpPr>
            <a:cxnSpLocks noChangeShapeType="1"/>
          </p:cNvCxnSpPr>
          <p:nvPr/>
        </p:nvCxnSpPr>
        <p:spPr bwMode="auto">
          <a:xfrm rot="5400000" flipH="1" flipV="1">
            <a:off x="5183983" y="4977607"/>
            <a:ext cx="936625" cy="1588"/>
          </a:xfrm>
          <a:prstGeom prst="straightConnector1">
            <a:avLst/>
          </a:prstGeom>
          <a:noFill/>
          <a:ln w="9525">
            <a:solidFill>
              <a:schemeClr val="tx1"/>
            </a:solidFill>
            <a:round/>
            <a:headEnd/>
            <a:tailEnd type="arrow" w="med" len="med"/>
          </a:ln>
          <a:effectLst>
            <a:prstShdw prst="shdw17" dist="17961" dir="13500000">
              <a:srgbClr val="000000"/>
            </a:prstShdw>
          </a:effectLst>
          <a:extLst>
            <a:ext uri="{909E8E84-426E-40DD-AFC4-6F175D3DCCD1}">
              <a14:hiddenFill xmlns:a14="http://schemas.microsoft.com/office/drawing/2010/main">
                <a:noFill/>
              </a14:hiddenFill>
            </a:ext>
          </a:extLst>
        </p:spPr>
      </p:cxnSp>
      <p:cxnSp>
        <p:nvCxnSpPr>
          <p:cNvPr id="14359" name="直接箭头连接符 37"/>
          <p:cNvCxnSpPr>
            <a:cxnSpLocks noChangeShapeType="1"/>
          </p:cNvCxnSpPr>
          <p:nvPr/>
        </p:nvCxnSpPr>
        <p:spPr bwMode="auto">
          <a:xfrm rot="5400000" flipH="1" flipV="1">
            <a:off x="5614196" y="4256884"/>
            <a:ext cx="504825" cy="1587"/>
          </a:xfrm>
          <a:prstGeom prst="straightConnector1">
            <a:avLst/>
          </a:prstGeom>
          <a:noFill/>
          <a:ln w="9525">
            <a:solidFill>
              <a:schemeClr val="tx1"/>
            </a:solidFill>
            <a:round/>
            <a:headEnd/>
            <a:tailEnd type="arrow" w="med" len="med"/>
          </a:ln>
          <a:effectLst>
            <a:prstShdw prst="shdw17" dist="17961" dir="13500000">
              <a:srgbClr val="000000"/>
            </a:prstShdw>
          </a:effectLst>
          <a:extLst>
            <a:ext uri="{909E8E84-426E-40DD-AFC4-6F175D3DCCD1}">
              <a14:hiddenFill xmlns:a14="http://schemas.microsoft.com/office/drawing/2010/main">
                <a:noFill/>
              </a14:hiddenFill>
            </a:ext>
          </a:extLst>
        </p:spPr>
      </p:cxnSp>
      <p:sp>
        <p:nvSpPr>
          <p:cNvPr id="14360" name="TextBox 38"/>
          <p:cNvSpPr txBox="1">
            <a:spLocks noChangeArrowheads="1"/>
          </p:cNvSpPr>
          <p:nvPr/>
        </p:nvSpPr>
        <p:spPr bwMode="auto">
          <a:xfrm>
            <a:off x="4716465" y="4071940"/>
            <a:ext cx="129698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buNone/>
            </a:pPr>
            <a:r>
              <a:rPr lang="zh-CN" altLang="en-US" sz="1800" b="1">
                <a:solidFill>
                  <a:srgbClr val="000000"/>
                </a:solidFill>
              </a:rPr>
              <a:t>读</a:t>
            </a:r>
            <a:r>
              <a:rPr lang="en-US" altLang="zh-CN" sz="1800" b="1">
                <a:solidFill>
                  <a:srgbClr val="000000"/>
                </a:solidFill>
              </a:rPr>
              <a:t>/</a:t>
            </a:r>
            <a:r>
              <a:rPr lang="zh-CN" altLang="en-US" sz="1800" b="1">
                <a:solidFill>
                  <a:srgbClr val="000000"/>
                </a:solidFill>
              </a:rPr>
              <a:t>写信号</a:t>
            </a:r>
          </a:p>
        </p:txBody>
      </p:sp>
    </p:spTree>
    <p:extLst>
      <p:ext uri="{BB962C8B-B14F-4D97-AF65-F5344CB8AC3E}">
        <p14:creationId xmlns:p14="http://schemas.microsoft.com/office/powerpoint/2010/main" val="1171809753"/>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1_计算导论与程序设计">
  <a:themeElements>
    <a:clrScheme name="计算导论与程序设计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计算导论与程序设计">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0">
          <a:gsLst>
            <a:gs pos="0">
              <a:srgbClr val="C27C00"/>
            </a:gs>
            <a:gs pos="50000">
              <a:srgbClr val="412900"/>
            </a:gs>
            <a:gs pos="100000">
              <a:srgbClr val="C27C00"/>
            </a:gs>
          </a:gsLst>
          <a:lin ang="18900000" scaled="1"/>
        </a:gradFill>
        <a:ln w="28575" cap="flat" cmpd="sng" algn="ctr">
          <a:solidFill>
            <a:srgbClr val="FFB735"/>
          </a:solidFill>
          <a:prstDash val="solid"/>
          <a:bevel/>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en-US" altLang="zh-CN" sz="1800" b="1"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gradFill rotWithShape="0">
          <a:gsLst>
            <a:gs pos="0">
              <a:srgbClr val="C27C00"/>
            </a:gs>
            <a:gs pos="50000">
              <a:srgbClr val="412900"/>
            </a:gs>
            <a:gs pos="100000">
              <a:srgbClr val="C27C00"/>
            </a:gs>
          </a:gsLst>
          <a:lin ang="18900000" scaled="1"/>
        </a:gradFill>
        <a:ln w="28575" cap="flat" cmpd="sng" algn="ctr">
          <a:solidFill>
            <a:srgbClr val="FFB735"/>
          </a:solidFill>
          <a:prstDash val="solid"/>
          <a:bevel/>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en-US" altLang="zh-CN" sz="1800" b="1"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计算导论与程序设计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计算导论与程序设计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计算导论与程序设计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计算导论与程序设计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计算导论与程序设计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计算导论与程序设计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计算导论与程序设计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计算导论与程序设计">
  <a:themeElements>
    <a:clrScheme name="计算导论与程序设计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计算导论与程序设计">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0">
          <a:gsLst>
            <a:gs pos="0">
              <a:srgbClr val="C27C00"/>
            </a:gs>
            <a:gs pos="50000">
              <a:srgbClr val="412900"/>
            </a:gs>
            <a:gs pos="100000">
              <a:srgbClr val="C27C00"/>
            </a:gs>
          </a:gsLst>
          <a:lin ang="18900000" scaled="1"/>
        </a:gradFill>
        <a:ln w="28575" cap="flat" cmpd="sng" algn="ctr">
          <a:solidFill>
            <a:srgbClr val="FFB735"/>
          </a:solidFill>
          <a:prstDash val="solid"/>
          <a:bevel/>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en-US" altLang="zh-CN" sz="1800" b="1"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gradFill rotWithShape="0">
          <a:gsLst>
            <a:gs pos="0">
              <a:srgbClr val="C27C00"/>
            </a:gs>
            <a:gs pos="50000">
              <a:srgbClr val="412900"/>
            </a:gs>
            <a:gs pos="100000">
              <a:srgbClr val="C27C00"/>
            </a:gs>
          </a:gsLst>
          <a:lin ang="18900000" scaled="1"/>
        </a:gradFill>
        <a:ln w="28575" cap="flat" cmpd="sng" algn="ctr">
          <a:solidFill>
            <a:srgbClr val="FFB735"/>
          </a:solidFill>
          <a:prstDash val="solid"/>
          <a:bevel/>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en-US" altLang="zh-CN" sz="1800" b="1"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计算导论与程序设计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计算导论与程序设计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计算导论与程序设计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计算导论与程序设计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计算导论与程序设计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计算导论与程序设计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计算导论与程序设计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2.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3.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4.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5.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6.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7.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8.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9.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docProps/app.xml><?xml version="1.0" encoding="utf-8"?>
<Properties xmlns="http://schemas.openxmlformats.org/officeDocument/2006/extended-properties" xmlns:vt="http://schemas.openxmlformats.org/officeDocument/2006/docPropsVTypes">
  <TotalTime>44</TotalTime>
  <Words>5186</Words>
  <Application>Microsoft Office PowerPoint</Application>
  <PresentationFormat>全屏显示(4:3)</PresentationFormat>
  <Paragraphs>512</Paragraphs>
  <Slides>46</Slides>
  <Notes>9</Notes>
  <HiddenSlides>0</HiddenSlides>
  <MMClips>0</MMClips>
  <ScaleCrop>false</ScaleCrop>
  <HeadingPairs>
    <vt:vector size="8" baseType="variant">
      <vt:variant>
        <vt:lpstr>已用的字体</vt:lpstr>
      </vt:variant>
      <vt:variant>
        <vt:i4>11</vt:i4>
      </vt:variant>
      <vt:variant>
        <vt:lpstr>主题</vt:lpstr>
      </vt:variant>
      <vt:variant>
        <vt:i4>2</vt:i4>
      </vt:variant>
      <vt:variant>
        <vt:lpstr>嵌入 OLE 服务器</vt:lpstr>
      </vt:variant>
      <vt:variant>
        <vt:i4>2</vt:i4>
      </vt:variant>
      <vt:variant>
        <vt:lpstr>幻灯片标题</vt:lpstr>
      </vt:variant>
      <vt:variant>
        <vt:i4>46</vt:i4>
      </vt:variant>
    </vt:vector>
  </HeadingPairs>
  <TitlesOfParts>
    <vt:vector size="61" baseType="lpstr">
      <vt:lpstr>ËÎÌå</vt:lpstr>
      <vt:lpstr>等线</vt:lpstr>
      <vt:lpstr>黑体</vt:lpstr>
      <vt:lpstr>楷体_GB2312</vt:lpstr>
      <vt:lpstr>隶书</vt:lpstr>
      <vt:lpstr>宋体</vt:lpstr>
      <vt:lpstr>微软雅黑</vt:lpstr>
      <vt:lpstr>Arial</vt:lpstr>
      <vt:lpstr>Tahoma</vt:lpstr>
      <vt:lpstr>Times New Roman</vt:lpstr>
      <vt:lpstr>Wingdings</vt:lpstr>
      <vt:lpstr>1_计算导论与程序设计</vt:lpstr>
      <vt:lpstr>计算导论与程序设计</vt:lpstr>
      <vt:lpstr>Visio.Drawing.6</vt:lpstr>
      <vt:lpstr>Microsoft Word Picture</vt:lpstr>
      <vt:lpstr>PowerPoint 演示文稿</vt:lpstr>
      <vt:lpstr>   计算机的基本组成和原理</vt:lpstr>
      <vt:lpstr>   计算机的基本组成和原理</vt:lpstr>
      <vt:lpstr>计算机的基本组成和原理</vt:lpstr>
      <vt:lpstr>计算机的基本组成和原理</vt:lpstr>
      <vt:lpstr>计算机的基本组成和原理</vt:lpstr>
      <vt:lpstr>计算机的基本组成和原理</vt:lpstr>
      <vt:lpstr>计算机的基本组成和原理</vt:lpstr>
      <vt:lpstr>计算机的基本组成和原理</vt:lpstr>
      <vt:lpstr>PowerPoint 演示文稿</vt:lpstr>
      <vt:lpstr>计算机的基本组成和原理</vt:lpstr>
      <vt:lpstr>PowerPoint 演示文稿</vt:lpstr>
      <vt:lpstr>计算机的基本组成和原理</vt:lpstr>
      <vt:lpstr>计算机的基本组成和原理</vt:lpstr>
      <vt:lpstr>PowerPoint 演示文稿</vt:lpstr>
      <vt:lpstr>PowerPoint 演示文稿</vt:lpstr>
      <vt:lpstr>PowerPoint 演示文稿</vt:lpstr>
      <vt:lpstr>PowerPoint 演示文稿</vt:lpstr>
      <vt:lpstr>PowerPoint 演示文稿</vt:lpstr>
      <vt:lpstr>PowerPoint 演示文稿</vt:lpstr>
      <vt:lpstr>计算机的基本组成和原理</vt:lpstr>
      <vt:lpstr>计算机的基本组成和原理</vt:lpstr>
      <vt:lpstr>计算机的基本组成和原理</vt:lpstr>
      <vt:lpstr>计算机的基本组成和原理</vt:lpstr>
      <vt:lpstr>计算机的基本组成和原理</vt:lpstr>
      <vt:lpstr>计算机的基本组成和原理</vt:lpstr>
      <vt:lpstr>计算机的基本组成和原理</vt:lpstr>
      <vt:lpstr>计算机的基本组成和原理</vt:lpstr>
      <vt:lpstr>计算机的基本组成和原理</vt:lpstr>
      <vt:lpstr>计算机的基本组成和原理</vt:lpstr>
      <vt:lpstr>计算机的基本组成和原理</vt:lpstr>
      <vt:lpstr>PowerPoint 演示文稿</vt:lpstr>
      <vt:lpstr>PowerPoint 演示文稿</vt:lpstr>
      <vt:lpstr>计算机的基本组成和原理</vt:lpstr>
      <vt:lpstr>PowerPoint 演示文稿</vt:lpstr>
      <vt:lpstr>计算机的基本组成和原理</vt:lpstr>
      <vt:lpstr>思考：下图中各线的含义？</vt:lpstr>
      <vt:lpstr>计算机的基本组成和原理</vt:lpstr>
      <vt:lpstr>计算机的基本组成和原理</vt:lpstr>
      <vt:lpstr>PowerPoint 演示文稿</vt:lpstr>
      <vt:lpstr>PowerPoint 演示文稿</vt:lpstr>
      <vt:lpstr>PowerPoint 演示文稿</vt:lpstr>
      <vt:lpstr>PowerPoint 演示文稿</vt:lpstr>
      <vt:lpstr>PowerPoint 演示文稿</vt:lpstr>
      <vt:lpstr>计算机的基本组成和原理</vt:lpstr>
      <vt:lpstr>PowerPoint 演示文稿</vt:lpstr>
    </vt:vector>
  </TitlesOfParts>
  <Company>SDWM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第一章  计算机系统概述 </dc:title>
  <dc:creator>SDWM</dc:creator>
  <cp:lastModifiedBy>yuanbaoku</cp:lastModifiedBy>
  <cp:revision>4</cp:revision>
  <dcterms:created xsi:type="dcterms:W3CDTF">2016-09-25T14:19:05Z</dcterms:created>
  <dcterms:modified xsi:type="dcterms:W3CDTF">2019-01-08T01:16:56Z</dcterms:modified>
</cp:coreProperties>
</file>