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handoutMasterIdLst>
    <p:handoutMasterId r:id="rId73"/>
  </p:handoutMasterIdLst>
  <p:sldIdLst>
    <p:sldId id="438" r:id="rId2"/>
    <p:sldId id="525" r:id="rId3"/>
    <p:sldId id="590" r:id="rId4"/>
    <p:sldId id="591" r:id="rId5"/>
    <p:sldId id="467" r:id="rId6"/>
    <p:sldId id="469" r:id="rId7"/>
    <p:sldId id="470" r:id="rId8"/>
    <p:sldId id="594" r:id="rId9"/>
    <p:sldId id="589" r:id="rId10"/>
    <p:sldId id="599" r:id="rId11"/>
    <p:sldId id="592" r:id="rId12"/>
    <p:sldId id="593" r:id="rId13"/>
    <p:sldId id="471" r:id="rId14"/>
    <p:sldId id="472" r:id="rId15"/>
    <p:sldId id="597" r:id="rId16"/>
    <p:sldId id="474" r:id="rId17"/>
    <p:sldId id="595" r:id="rId18"/>
    <p:sldId id="475" r:id="rId19"/>
    <p:sldId id="526"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596" r:id="rId43"/>
    <p:sldId id="499" r:id="rId44"/>
    <p:sldId id="500" r:id="rId45"/>
    <p:sldId id="501" r:id="rId46"/>
    <p:sldId id="598" r:id="rId47"/>
    <p:sldId id="503" r:id="rId48"/>
    <p:sldId id="504" r:id="rId49"/>
    <p:sldId id="505" r:id="rId50"/>
    <p:sldId id="506" r:id="rId51"/>
    <p:sldId id="507" r:id="rId52"/>
    <p:sldId id="508" r:id="rId53"/>
    <p:sldId id="528" r:id="rId54"/>
    <p:sldId id="509" r:id="rId55"/>
    <p:sldId id="510" r:id="rId56"/>
    <p:sldId id="511" r:id="rId57"/>
    <p:sldId id="512" r:id="rId58"/>
    <p:sldId id="513" r:id="rId59"/>
    <p:sldId id="514" r:id="rId60"/>
    <p:sldId id="515" r:id="rId61"/>
    <p:sldId id="516" r:id="rId62"/>
    <p:sldId id="517" r:id="rId63"/>
    <p:sldId id="518" r:id="rId64"/>
    <p:sldId id="519" r:id="rId65"/>
    <p:sldId id="520" r:id="rId66"/>
    <p:sldId id="521" r:id="rId67"/>
    <p:sldId id="522" r:id="rId68"/>
    <p:sldId id="523" r:id="rId69"/>
    <p:sldId id="524" r:id="rId70"/>
    <p:sldId id="439" r:id="rId7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2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9966FF"/>
    <a:srgbClr val="2D35D3"/>
    <a:srgbClr val="3366FF"/>
    <a:srgbClr val="99CCFF"/>
    <a:srgbClr val="CCEC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0" autoAdjust="0"/>
    <p:restoredTop sz="83516" autoAdjust="0"/>
  </p:normalViewPr>
  <p:slideViewPr>
    <p:cSldViewPr showGuides="1">
      <p:cViewPr varScale="1">
        <p:scale>
          <a:sx n="79" d="100"/>
          <a:sy n="79" d="100"/>
        </p:scale>
        <p:origin x="1080" y="45"/>
      </p:cViewPr>
      <p:guideLst>
        <p:guide orient="horz" pos="427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pPr lvl="0" algn="r" eaLnBrk="1" hangingPunct="1"/>
              <a:t>‹#›</a:t>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996" name="Rectangle 4"/>
          <p:cNvSpPr>
            <a:spLocks noGrp="1" noRot="1" noChangeAspec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pPr lvl="0" algn="r" eaLnBrk="1" hangingPunct="1"/>
              <a:t>‹#›</a:t>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75106" name="Rectangle 7"/>
          <p:cNvSpPr txBox="1">
            <a:spLocks noGrp="1"/>
          </p:cNvSpPr>
          <p:nvPr/>
        </p:nvSpPr>
        <p:spPr>
          <a:xfrm>
            <a:off x="3862388" y="9445625"/>
            <a:ext cx="2952750" cy="496888"/>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4</a:t>
            </a:fld>
            <a:endParaRPr lang="zh-CN" altLang="en-US" dirty="0"/>
          </a:p>
        </p:txBody>
      </p:sp>
      <p:sp>
        <p:nvSpPr>
          <p:cNvPr id="175107" name="Rectangle 2"/>
          <p:cNvSpPr>
            <a:spLocks noGrp="1" noRot="1" noChangeAspect="1" noTextEdit="1"/>
          </p:cNvSpPr>
          <p:nvPr>
            <p:ph type="sldImg"/>
          </p:nvPr>
        </p:nvSpPr>
        <p:spPr/>
      </p:sp>
      <p:sp>
        <p:nvSpPr>
          <p:cNvPr id="175108" name="Rectangle 3"/>
          <p:cNvSpPr>
            <a:spLocks noGrp="1"/>
          </p:cNvSpPr>
          <p:nvPr>
            <p:ph type="body" idx="1"/>
          </p:nvPr>
        </p:nvSpPr>
        <p:spPr/>
        <p:txBody>
          <a:bodyPr wrap="square" lIns="91440" tIns="45720" rIns="91440" bIns="45720" anchor="t"/>
          <a:lstStyle/>
          <a:p>
            <a:pPr lvl="0" eaLnBrk="1" hangingPunct="1"/>
            <a:r>
              <a:rPr lang="zh-CN" altLang="en-US" dirty="0"/>
              <a:t>系统总线分成：数据总线、地址总线和控制总线三种，其中数据总线用来在输入输出设备和存储器、存储器和</a:t>
            </a:r>
            <a:r>
              <a:rPr lang="en-US" altLang="zh-CN" dirty="0"/>
              <a:t>CPU</a:t>
            </a:r>
            <a:r>
              <a:rPr lang="zh-CN" altLang="en-US" dirty="0"/>
              <a:t>之间传送数据；控制总线用来传送</a:t>
            </a:r>
            <a:r>
              <a:rPr lang="en-US" altLang="zh-CN" dirty="0"/>
              <a:t>CPU</a:t>
            </a:r>
            <a:r>
              <a:rPr lang="zh-CN" altLang="en-US" dirty="0"/>
              <a:t>向存储器、输入输出设备发出的控制信号；地址总线用来向存储器或者输入输出设备传送待输入输出的数据的地址。</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12</a:t>
            </a:fld>
            <a:endParaRPr lang="zh-CN" altLang="en-US" dirty="0"/>
          </a:p>
        </p:txBody>
      </p:sp>
      <p:sp>
        <p:nvSpPr>
          <p:cNvPr id="88067" name="Rectangle 2"/>
          <p:cNvSpPr>
            <a:spLocks noGrp="1" noRot="1" noChangeAspect="1" noTextEdit="1"/>
          </p:cNvSpPr>
          <p:nvPr>
            <p:ph type="sldImg"/>
          </p:nvPr>
        </p:nvSpPr>
        <p:spPr>
          <a:ln/>
        </p:spPr>
      </p:sp>
      <p:sp>
        <p:nvSpPr>
          <p:cNvPr id="88068" name="Rectangle 3"/>
          <p:cNvSpPr>
            <a:spLocks noGrp="1"/>
          </p:cNvSpPr>
          <p:nvPr>
            <p:ph type="body" idx="1"/>
          </p:nvPr>
        </p:nvSpPr>
        <p:spPr>
          <a:ln/>
        </p:spPr>
        <p:txBody>
          <a:bodyPr wrap="square" lIns="91440" tIns="45720" rIns="91440" bIns="45720" anchor="t"/>
          <a:lstStyle/>
          <a:p>
            <a:pPr lvl="0" eaLnBrk="1" hangingPunct="1"/>
            <a:endParaRPr lang="en-US" altLang="zh-CN" dirty="0"/>
          </a:p>
        </p:txBody>
      </p:sp>
    </p:spTree>
    <p:extLst>
      <p:ext uri="{BB962C8B-B14F-4D97-AF65-F5344CB8AC3E}">
        <p14:creationId xmlns:p14="http://schemas.microsoft.com/office/powerpoint/2010/main" val="374739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13</a:t>
            </a:fld>
            <a:endParaRPr lang="zh-CN" altLang="en-US" dirty="0"/>
          </a:p>
        </p:txBody>
      </p:sp>
      <p:sp>
        <p:nvSpPr>
          <p:cNvPr id="88067" name="Rectangle 2"/>
          <p:cNvSpPr>
            <a:spLocks noGrp="1" noRot="1" noChangeAspect="1" noTextEdit="1"/>
          </p:cNvSpPr>
          <p:nvPr>
            <p:ph type="sldImg"/>
          </p:nvPr>
        </p:nvSpPr>
        <p:spPr>
          <a:ln/>
        </p:spPr>
      </p:sp>
      <p:sp>
        <p:nvSpPr>
          <p:cNvPr id="88068" name="Rectangle 3"/>
          <p:cNvSpPr>
            <a:spLocks noGrp="1"/>
          </p:cNvSpPr>
          <p:nvPr>
            <p:ph type="body" idx="1"/>
          </p:nvPr>
        </p:nvSpPr>
        <p:spPr>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95619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数据类型的好处：</a:t>
            </a:r>
            <a:endParaRPr lang="en-US" altLang="zh-CN" dirty="0"/>
          </a:p>
          <a:p>
            <a:r>
              <a:rPr lang="zh-CN" altLang="en-US" dirty="0"/>
              <a:t>命名和组织概念；</a:t>
            </a:r>
            <a:endParaRPr lang="en-US" altLang="zh-CN" dirty="0"/>
          </a:p>
          <a:p>
            <a:r>
              <a:rPr lang="zh-CN" altLang="en-US" dirty="0"/>
              <a:t>确保内存中的比特序列被正确理解；</a:t>
            </a:r>
            <a:endParaRPr lang="en-US" altLang="zh-CN" dirty="0"/>
          </a:p>
          <a:p>
            <a:r>
              <a:rPr lang="zh-CN" altLang="en-US" dirty="0"/>
              <a:t>向编译器提供程序中操作的数据信息。</a:t>
            </a:r>
          </a:p>
        </p:txBody>
      </p:sp>
    </p:spTree>
    <p:extLst>
      <p:ext uri="{BB962C8B-B14F-4D97-AF65-F5344CB8AC3E}">
        <p14:creationId xmlns:p14="http://schemas.microsoft.com/office/powerpoint/2010/main" val="153857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21</a:t>
            </a:fld>
            <a:endParaRPr lang="zh-CN" altLang="en-US" dirty="0"/>
          </a:p>
        </p:txBody>
      </p:sp>
      <p:sp>
        <p:nvSpPr>
          <p:cNvPr id="89091" name="Rectangle 2"/>
          <p:cNvSpPr>
            <a:spLocks noGrp="1" noRot="1" noChangeAspect="1" noTextEdit="1"/>
          </p:cNvSpPr>
          <p:nvPr>
            <p:ph type="sldImg"/>
          </p:nvPr>
        </p:nvSpPr>
        <p:spPr>
          <a:ln/>
        </p:spPr>
      </p:sp>
      <p:sp>
        <p:nvSpPr>
          <p:cNvPr id="89092" name="Rectangle 3"/>
          <p:cNvSpPr>
            <a:spLocks noGrp="1"/>
          </p:cNvSpPr>
          <p:nvPr>
            <p:ph type="body" idx="1"/>
          </p:nvPr>
        </p:nvSpPr>
        <p:spPr>
          <a:ln/>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45</a:t>
            </a:fld>
            <a:endParaRPr lang="zh-CN" altLang="en-US" dirty="0"/>
          </a:p>
        </p:txBody>
      </p:sp>
      <p:sp>
        <p:nvSpPr>
          <p:cNvPr id="90115" name="Rectangle 2"/>
          <p:cNvSpPr>
            <a:spLocks noGrp="1" noRot="1" noChangeAspect="1" noTextEdit="1"/>
          </p:cNvSpPr>
          <p:nvPr>
            <p:ph type="sldImg"/>
          </p:nvPr>
        </p:nvSpPr>
        <p:spPr>
          <a:ln/>
        </p:spPr>
      </p:sp>
      <p:sp>
        <p:nvSpPr>
          <p:cNvPr id="90116" name="Rectangle 3"/>
          <p:cNvSpPr>
            <a:spLocks noGrp="1"/>
          </p:cNvSpPr>
          <p:nvPr>
            <p:ph type="body" idx="1"/>
          </p:nvPr>
        </p:nvSpPr>
        <p:spPr>
          <a:ln/>
        </p:spPr>
        <p:txBody>
          <a:bodyPr wrap="square" lIns="91440" tIns="45720" rIns="91440" bIns="45720" anchor="t"/>
          <a:lstStyle/>
          <a:p>
            <a:pPr lvl="0" eaLnBrk="1" hangingPunct="1"/>
            <a:r>
              <a:rPr lang="zh-CN" altLang="en-US" dirty="0"/>
              <a:t>为何有了</a:t>
            </a:r>
            <a:r>
              <a:rPr lang="en-US" altLang="zh-CN" dirty="0"/>
              <a:t>define</a:t>
            </a:r>
            <a:r>
              <a:rPr lang="zh-CN" altLang="en-US" dirty="0"/>
              <a:t>还使用</a:t>
            </a:r>
            <a:r>
              <a:rPr lang="en-US" altLang="zh-CN" dirty="0"/>
              <a:t>const</a:t>
            </a:r>
            <a:r>
              <a:rPr lang="zh-CN" altLang="en-US" dirty="0"/>
              <a:t>变量：</a:t>
            </a:r>
          </a:p>
          <a:p>
            <a:pPr lvl="0" eaLnBrk="1" hangingPunct="1"/>
            <a:r>
              <a:rPr lang="zh-CN" altLang="en-US" dirty="0"/>
              <a:t>如果一个值是不确定的，只能在运行时才确定，且该值在运行过程中不可修改，则使用</a:t>
            </a:r>
            <a:r>
              <a:rPr lang="en-US" altLang="zh-CN" dirty="0"/>
              <a:t>const</a:t>
            </a:r>
            <a:r>
              <a:rPr lang="zh-CN" altLang="en-US" dirty="0"/>
              <a:t>变量</a:t>
            </a:r>
          </a:p>
          <a:p>
            <a:pPr lvl="0" eaLnBrk="1" hangingPunct="1"/>
            <a:endParaRPr lang="zh-CN" altLang="en-US" dirty="0"/>
          </a:p>
          <a:p>
            <a:pPr lvl="0" eaLnBrk="1" hangingPunct="1"/>
            <a:r>
              <a:rPr lang="en-US" altLang="zh-CN" dirty="0"/>
              <a:t>Define</a:t>
            </a:r>
            <a:r>
              <a:rPr lang="zh-CN" altLang="en-US" dirty="0"/>
              <a:t>常量和</a:t>
            </a:r>
            <a:r>
              <a:rPr lang="en-US" altLang="zh-CN" dirty="0"/>
              <a:t>const</a:t>
            </a:r>
            <a:r>
              <a:rPr lang="zh-CN" altLang="en-US" dirty="0"/>
              <a:t>常量的区别：</a:t>
            </a:r>
          </a:p>
          <a:p>
            <a:pPr lvl="0" eaLnBrk="1" hangingPunct="1"/>
            <a:r>
              <a:rPr lang="zh-CN" altLang="en-US" b="1" dirty="0"/>
              <a:t>两者之间的区别：</a:t>
            </a:r>
            <a:br>
              <a:rPr lang="zh-CN" altLang="en-US" dirty="0"/>
            </a:br>
            <a:r>
              <a:rPr lang="zh-CN" altLang="en-US" dirty="0"/>
              <a:t>    内存空间的分配上。</a:t>
            </a:r>
            <a:r>
              <a:rPr lang="en-US" altLang="zh-CN" dirty="0"/>
              <a:t>define</a:t>
            </a:r>
            <a:r>
              <a:rPr lang="zh-CN" altLang="en-US" dirty="0"/>
              <a:t>进行宏定义的时候，不会分配内存空间，编译时会在</a:t>
            </a:r>
            <a:r>
              <a:rPr lang="en-US" altLang="zh-CN" dirty="0"/>
              <a:t>main</a:t>
            </a:r>
            <a:r>
              <a:rPr lang="zh-CN" altLang="en-US" dirty="0"/>
              <a:t>函数里进行替换，只是单纯的替换，不会进行任何检查</a:t>
            </a:r>
            <a:r>
              <a:rPr lang="en-US" altLang="zh-CN" dirty="0"/>
              <a:t>,</a:t>
            </a:r>
            <a:r>
              <a:rPr lang="zh-CN" altLang="en-US" dirty="0"/>
              <a:t>比如类型，语句结构等，即宏定义常量只是纯粹的置放关系，如</a:t>
            </a:r>
            <a:r>
              <a:rPr lang="en-US" altLang="zh-CN" dirty="0"/>
              <a:t>#define null 0</a:t>
            </a:r>
            <a:r>
              <a:rPr lang="zh-CN" altLang="en-US" dirty="0"/>
              <a:t>；编译器在遇到</a:t>
            </a:r>
            <a:r>
              <a:rPr lang="en-US" altLang="zh-CN" dirty="0"/>
              <a:t>null</a:t>
            </a:r>
            <a:r>
              <a:rPr lang="zh-CN" altLang="en-US" dirty="0"/>
              <a:t>时总是用</a:t>
            </a:r>
            <a:r>
              <a:rPr lang="en-US" altLang="zh-CN" dirty="0"/>
              <a:t>0</a:t>
            </a:r>
            <a:r>
              <a:rPr lang="zh-CN" altLang="en-US" dirty="0"/>
              <a:t>代替</a:t>
            </a:r>
            <a:r>
              <a:rPr lang="en-US" altLang="zh-CN" dirty="0"/>
              <a:t>null</a:t>
            </a:r>
            <a:r>
              <a:rPr lang="zh-CN" altLang="en-US" dirty="0"/>
              <a:t>它没有数据类型（还有疑问请找</a:t>
            </a:r>
            <a:r>
              <a:rPr lang="en-US" altLang="zh-CN" dirty="0"/>
              <a:t>C</a:t>
            </a:r>
            <a:r>
              <a:rPr lang="zh-CN" altLang="en-US" dirty="0"/>
              <a:t>语言书籍看预处理部分或者看</a:t>
            </a:r>
            <a:r>
              <a:rPr lang="en-US" altLang="zh-CN" dirty="0"/>
              <a:t>MSDN.</a:t>
            </a:r>
            <a:r>
              <a:rPr lang="zh-CN" altLang="en-US" dirty="0"/>
              <a:t>而</a:t>
            </a:r>
            <a:r>
              <a:rPr lang="en-US" altLang="zh-CN" dirty="0"/>
              <a:t>const</a:t>
            </a:r>
            <a:r>
              <a:rPr lang="zh-CN" altLang="en-US" dirty="0"/>
              <a:t>定义的常量具有数据类型，定义数据类型的常量便于编译器进行数据检查，使程序可能出现错误进行排查</a:t>
            </a:r>
            <a:r>
              <a:rPr lang="en-US" altLang="zh-CN" dirty="0"/>
              <a:t>,</a:t>
            </a:r>
            <a:r>
              <a:rPr lang="zh-CN" altLang="en-US" dirty="0"/>
              <a:t>所以</a:t>
            </a:r>
            <a:r>
              <a:rPr lang="en-US" altLang="zh-CN" dirty="0"/>
              <a:t>const</a:t>
            </a:r>
            <a:r>
              <a:rPr lang="zh-CN" altLang="en-US" dirty="0"/>
              <a:t>与</a:t>
            </a:r>
            <a:r>
              <a:rPr lang="en-US" altLang="zh-CN" dirty="0"/>
              <a:t>define</a:t>
            </a:r>
            <a:r>
              <a:rPr lang="zh-CN" altLang="en-US" dirty="0"/>
              <a:t>之间的区别在于</a:t>
            </a:r>
            <a:r>
              <a:rPr lang="en-US" altLang="zh-CN" dirty="0"/>
              <a:t>const</a:t>
            </a:r>
            <a:r>
              <a:rPr lang="zh-CN" altLang="en-US" dirty="0"/>
              <a:t>定义常量排除了程序之间的不安全性</a:t>
            </a:r>
            <a:r>
              <a:rPr lang="en-US" altLang="zh-CN" dirty="0"/>
              <a:t>. </a:t>
            </a:r>
            <a:br>
              <a:rPr lang="en-US" altLang="zh-CN" dirty="0"/>
            </a:br>
            <a:br>
              <a:rPr lang="en-US" altLang="zh-CN" dirty="0"/>
            </a:b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59</a:t>
            </a:fld>
            <a:endParaRPr lang="zh-CN" altLang="en-US" dirty="0"/>
          </a:p>
        </p:txBody>
      </p:sp>
      <p:sp>
        <p:nvSpPr>
          <p:cNvPr id="91139" name="Rectangle 2"/>
          <p:cNvSpPr>
            <a:spLocks noGrp="1" noRot="1" noChangeAspect="1" noTextEdit="1"/>
          </p:cNvSpPr>
          <p:nvPr>
            <p:ph type="sldImg"/>
          </p:nvPr>
        </p:nvSpPr>
        <p:spPr>
          <a:ln/>
        </p:spPr>
      </p:sp>
      <p:sp>
        <p:nvSpPr>
          <p:cNvPr id="91140" name="Rectangle 3"/>
          <p:cNvSpPr>
            <a:spLocks noGrp="1"/>
          </p:cNvSpPr>
          <p:nvPr>
            <p:ph type="body" idx="1"/>
          </p:nvPr>
        </p:nvSpPr>
        <p:spPr>
          <a:ln/>
        </p:spPr>
        <p:txBody>
          <a:bodyPr wrap="square" lIns="91440" tIns="45720" rIns="91440" bIns="45720" anchor="t"/>
          <a:lstStyle/>
          <a:p>
            <a:pPr lvl="0" eaLnBrk="1" hangingPunct="1"/>
            <a:r>
              <a:rPr lang="zh-CN" altLang="en-US" dirty="0"/>
              <a:t>输入整数：整数之间建议以空格进行分隔，控制符可以是</a:t>
            </a:r>
            <a:r>
              <a:rPr lang="en-US" altLang="zh-CN" sz="2800" b="1" dirty="0">
                <a:latin typeface="宋体" panose="02010600030101010101" pitchFamily="2" charset="-122"/>
                <a:cs typeface="Times New Roman" panose="02020603050405020304" pitchFamily="18" charset="0"/>
              </a:rPr>
              <a:t>%d </a:t>
            </a:r>
            <a:r>
              <a:rPr lang="en-US" altLang="zh-CN" sz="2800" b="1" dirty="0">
                <a:latin typeface="宋体" panose="02010600030101010101" pitchFamily="2" charset="-122"/>
              </a:rPr>
              <a:t>%d</a:t>
            </a:r>
            <a:r>
              <a:rPr lang="zh-CN" altLang="en-US" dirty="0"/>
              <a:t> 或者</a:t>
            </a:r>
            <a:r>
              <a:rPr lang="en-US" altLang="zh-CN" sz="2800" b="1" dirty="0">
                <a:latin typeface="宋体" panose="02010600030101010101" pitchFamily="2" charset="-122"/>
                <a:cs typeface="Times New Roman" panose="02020603050405020304" pitchFamily="18" charset="0"/>
              </a:rPr>
              <a:t>%d</a:t>
            </a:r>
            <a:r>
              <a:rPr lang="en-US" altLang="zh-CN" sz="2800" b="1" dirty="0">
                <a:latin typeface="宋体" panose="02010600030101010101" pitchFamily="2" charset="-122"/>
              </a:rPr>
              <a:t>%d</a:t>
            </a:r>
            <a:r>
              <a:rPr lang="zh-CN" altLang="en-US" dirty="0"/>
              <a:t> ；</a:t>
            </a:r>
          </a:p>
          <a:p>
            <a:pPr lvl="0" eaLnBrk="1" hangingPunct="1"/>
            <a:r>
              <a:rPr lang="zh-CN" altLang="en-US" dirty="0"/>
              <a:t>整数和字符混合：建议以空格进行分隔，控制符可以是</a:t>
            </a:r>
            <a:r>
              <a:rPr lang="en-US" altLang="zh-CN" sz="2800" b="1" dirty="0">
                <a:latin typeface="宋体" panose="02010600030101010101" pitchFamily="2" charset="-122"/>
                <a:cs typeface="Times New Roman" panose="02020603050405020304" pitchFamily="18" charset="0"/>
              </a:rPr>
              <a:t>%d </a:t>
            </a:r>
            <a:r>
              <a:rPr lang="en-US" altLang="zh-CN" sz="2800" b="1" dirty="0">
                <a:latin typeface="宋体" panose="02010600030101010101" pitchFamily="2" charset="-122"/>
              </a:rPr>
              <a:t>%c</a:t>
            </a:r>
            <a:r>
              <a:rPr lang="zh-CN" altLang="en-US" dirty="0"/>
              <a:t> 。注意：如果</a:t>
            </a:r>
            <a:r>
              <a:rPr lang="en-US" altLang="zh-CN" sz="2800" b="1" dirty="0">
                <a:latin typeface="宋体" panose="02010600030101010101" pitchFamily="2" charset="-122"/>
                <a:cs typeface="Times New Roman" panose="02020603050405020304" pitchFamily="18" charset="0"/>
              </a:rPr>
              <a:t>scanf(</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%d</a:t>
            </a:r>
            <a:r>
              <a:rPr lang="en-US" altLang="zh-CN" sz="2800" b="1" dirty="0">
                <a:latin typeface="宋体" panose="02010600030101010101" pitchFamily="2" charset="-122"/>
              </a:rPr>
              <a:t>%c</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,&amp;age</a:t>
            </a:r>
            <a:r>
              <a:rPr lang="en-US" altLang="zh-CN" sz="2800" b="1" dirty="0">
                <a:latin typeface="宋体" panose="02010600030101010101" pitchFamily="2" charset="-122"/>
              </a:rPr>
              <a:t>,&amp;sex</a:t>
            </a:r>
            <a:r>
              <a:rPr lang="en-US" altLang="zh-CN" sz="2800" b="1" dirty="0">
                <a:latin typeface="宋体" panose="02010600030101010101" pitchFamily="2" charset="-122"/>
                <a:cs typeface="Times New Roman" panose="02020603050405020304" pitchFamily="18" charset="0"/>
              </a:rPr>
              <a:t>)</a:t>
            </a:r>
            <a:r>
              <a:rPr lang="en-US" altLang="zh-CN" sz="2800" b="1" dirty="0">
                <a:latin typeface="宋体" panose="02010600030101010101" pitchFamily="2" charset="-122"/>
              </a:rPr>
              <a:t> ，</a:t>
            </a:r>
            <a:r>
              <a:rPr lang="zh-CN" altLang="en-US" sz="2800" b="1" dirty="0">
                <a:latin typeface="宋体" panose="02010600030101010101" pitchFamily="2" charset="-122"/>
              </a:rPr>
              <a:t>而输入是12 </a:t>
            </a:r>
            <a:r>
              <a:rPr lang="en-US" altLang="zh-CN" sz="2800" b="1" dirty="0">
                <a:latin typeface="宋体" panose="02010600030101010101" pitchFamily="2" charset="-122"/>
              </a:rPr>
              <a:t>m，</a:t>
            </a:r>
            <a:r>
              <a:rPr lang="zh-CN" altLang="en-US" sz="2800" b="1" dirty="0">
                <a:latin typeface="宋体" panose="02010600030101010101" pitchFamily="2" charset="-122"/>
              </a:rPr>
              <a:t>则</a:t>
            </a:r>
            <a:r>
              <a:rPr lang="en-US" altLang="zh-CN" sz="2800" b="1" dirty="0">
                <a:latin typeface="宋体" panose="02010600030101010101" pitchFamily="2" charset="-122"/>
              </a:rPr>
              <a:t>sex</a:t>
            </a:r>
            <a:r>
              <a:rPr lang="zh-CN" altLang="en-US" sz="2800" b="1" dirty="0">
                <a:latin typeface="宋体" panose="02010600030101010101" pitchFamily="2" charset="-122"/>
              </a:rPr>
              <a:t>的值将是空格！对于</a:t>
            </a:r>
            <a:r>
              <a:rPr lang="en-US" altLang="zh-CN" sz="2800" b="1" dirty="0">
                <a:latin typeface="宋体" panose="02010600030101010101" pitchFamily="2" charset="-122"/>
                <a:cs typeface="Times New Roman" panose="02020603050405020304" pitchFamily="18" charset="0"/>
              </a:rPr>
              <a:t>scanf(</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%d </a:t>
            </a:r>
            <a:r>
              <a:rPr lang="en-US" altLang="zh-CN" sz="2800" b="1" dirty="0">
                <a:latin typeface="宋体" panose="02010600030101010101" pitchFamily="2" charset="-122"/>
              </a:rPr>
              <a:t>%c</a:t>
            </a:r>
            <a:r>
              <a:rPr lang="en-US" altLang="zh-CN" sz="2800" b="1" dirty="0">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,&amp;age</a:t>
            </a:r>
            <a:r>
              <a:rPr lang="en-US" altLang="zh-CN" sz="2800" b="1" dirty="0">
                <a:latin typeface="宋体" panose="02010600030101010101" pitchFamily="2" charset="-122"/>
              </a:rPr>
              <a:t>,&amp;sex</a:t>
            </a:r>
            <a:r>
              <a:rPr lang="en-US" altLang="zh-CN" sz="2800" b="1" dirty="0">
                <a:latin typeface="宋体" panose="02010600030101010101" pitchFamily="2" charset="-122"/>
                <a:cs typeface="Times New Roman" panose="02020603050405020304" pitchFamily="18" charset="0"/>
              </a:rPr>
              <a:t>)</a:t>
            </a:r>
            <a:r>
              <a:rPr lang="zh-CN" altLang="en-US" sz="2800" b="1" dirty="0">
                <a:latin typeface="宋体" panose="02010600030101010101" pitchFamily="2" charset="-122"/>
                <a:cs typeface="Times New Roman" panose="02020603050405020304" pitchFamily="18" charset="0"/>
              </a:rPr>
              <a:t>，</a:t>
            </a:r>
            <a:r>
              <a:rPr lang="zh-CN" altLang="en-US" sz="2800" b="1" dirty="0">
                <a:latin typeface="宋体" panose="02010600030101010101" pitchFamily="2" charset="-122"/>
              </a:rPr>
              <a:t>若输入12 和</a:t>
            </a:r>
            <a:r>
              <a:rPr lang="en-US" altLang="zh-CN" sz="2800" b="1" dirty="0">
                <a:latin typeface="宋体" panose="02010600030101010101" pitchFamily="2" charset="-122"/>
              </a:rPr>
              <a:t>m</a:t>
            </a:r>
            <a:r>
              <a:rPr lang="zh-CN" altLang="en-US" sz="2800" b="1" dirty="0">
                <a:latin typeface="宋体" panose="02010600030101010101" pitchFamily="2" charset="-122"/>
              </a:rPr>
              <a:t>之间包含多个空格，则还是</a:t>
            </a:r>
            <a:r>
              <a:rPr lang="en-US" altLang="zh-CN" sz="2800" b="1" dirty="0">
                <a:latin typeface="宋体" panose="02010600030101010101" pitchFamily="2" charset="-122"/>
              </a:rPr>
              <a:t>age＝12，sex＝m</a:t>
            </a:r>
            <a:r>
              <a:rPr lang="en-US" altLang="zh-CN" dirty="0"/>
              <a:t>。</a:t>
            </a:r>
          </a:p>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689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263650" y="404813"/>
            <a:ext cx="7772400" cy="720725"/>
          </a:xfrm>
          <a:prstGeom prst="rect">
            <a:avLst/>
          </a:prstGeom>
          <a:noFill/>
          <a:ln w="9525">
            <a:noFill/>
          </a:ln>
        </p:spPr>
        <p:txBody>
          <a:bodyPr anchor="ctr"/>
          <a:lstStyle/>
          <a:p>
            <a:pPr lvl="0"/>
            <a:r>
              <a:rPr lang="zh-CN" altLang="zh-CN" dirty="0"/>
              <a:t>单击以编辑</a:t>
            </a:r>
            <a:r>
              <a:rPr lang="zh-CN" altLang="en-US" dirty="0"/>
              <a:t>母版标题样式</a:t>
            </a:r>
          </a:p>
        </p:txBody>
      </p:sp>
      <p:sp>
        <p:nvSpPr>
          <p:cNvPr id="1027" name="Rectangle 3"/>
          <p:cNvSpPr>
            <a:spLocks noGrp="1"/>
          </p:cNvSpPr>
          <p:nvPr>
            <p:ph type="body" idx="1"/>
          </p:nvPr>
        </p:nvSpPr>
        <p:spPr>
          <a:xfrm>
            <a:off x="685800" y="1319213"/>
            <a:ext cx="7772400" cy="4611687"/>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1188"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pPr marL="0" marR="0" lvl="0" indent="0" algn="l" defTabSz="914400" rtl="0" eaLnBrk="1" fontAlgn="base" latinLnBrk="0" hangingPunct="1">
              <a:lnSpc>
                <a:spcPct val="100000"/>
              </a:lnSpc>
              <a:spcBef>
                <a:spcPct val="50000"/>
              </a:spcBef>
              <a:spcAft>
                <a:spcPct val="0"/>
              </a:spcAft>
              <a:buClrTx/>
              <a:buSzTx/>
              <a:buFontTx/>
              <a:buNone/>
              <a:defRPr/>
            </a:pPr>
            <a:fld id="{9A0D483D-8922-4745-89DE-6879B2E6ECC5}"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defRPr/>
              </a:pPr>
              <a:t>2022/9/14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1189"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1190"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defRPr sz="1400"/>
            </a:lvl1pPr>
          </a:lstStyle>
          <a:p>
            <a:pPr lvl="0" eaLnBrk="1" hangingPunct="1">
              <a:spcBef>
                <a:spcPct val="50000"/>
              </a:spcBef>
            </a:pPr>
            <a:fld id="{9A0DB2DC-4C9A-4742-B13C-FB6460FD3503}" type="slidenum">
              <a:rPr lang="zh-CN" altLang="en-US" dirty="0">
                <a:latin typeface="Times New Roman" panose="02020603050405020304" pitchFamily="18" charset="0"/>
              </a:rPr>
              <a:pPr lvl="0" eaLnBrk="1" hangingPunct="1">
                <a:spcBef>
                  <a:spcPct val="50000"/>
                </a:spcBef>
              </a:pPr>
              <a:t>‹#›</a:t>
            </a:fld>
            <a:endParaRPr lang="zh-CN" altLang="en-US" dirty="0">
              <a:latin typeface="Times New Roman" panose="02020603050405020304" pitchFamily="18" charset="0"/>
            </a:endParaRPr>
          </a:p>
        </p:txBody>
      </p:sp>
      <p:grpSp>
        <p:nvGrpSpPr>
          <p:cNvPr id="1031" name="Group 7"/>
          <p:cNvGrpSpPr/>
          <p:nvPr/>
        </p:nvGrpSpPr>
        <p:grpSpPr>
          <a:xfrm>
            <a:off x="0" y="6553200"/>
            <a:ext cx="9144000" cy="301625"/>
            <a:chOff x="0" y="4032"/>
            <a:chExt cx="5760" cy="288"/>
          </a:xfrm>
        </p:grpSpPr>
        <p:sp>
          <p:nvSpPr>
            <p:cNvPr id="1035"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lvl1pPr eaLnBrk="0" hangingPunct="0">
                <a:defRPr kumimoji="1"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p>
          </p:txBody>
        </p:sp>
        <p:sp>
          <p:nvSpPr>
            <p:cNvPr id="1036" name="Line 9"/>
            <p:cNvSpPr/>
            <p:nvPr/>
          </p:nvSpPr>
          <p:spPr>
            <a:xfrm>
              <a:off x="4464" y="4032"/>
              <a:ext cx="288" cy="288"/>
            </a:xfrm>
            <a:prstGeom prst="line">
              <a:avLst/>
            </a:prstGeom>
            <a:ln w="57150" cap="flat" cmpd="sng">
              <a:solidFill>
                <a:srgbClr val="FFFFFF"/>
              </a:solidFill>
              <a:prstDash val="solid"/>
              <a:headEnd type="none" w="med" len="med"/>
              <a:tailEnd type="none" w="med" len="med"/>
            </a:ln>
          </p:spPr>
        </p:sp>
        <p:sp>
          <p:nvSpPr>
            <p:cNvPr id="1037" name="Line 10"/>
            <p:cNvSpPr/>
            <p:nvPr/>
          </p:nvSpPr>
          <p:spPr>
            <a:xfrm>
              <a:off x="4176" y="4032"/>
              <a:ext cx="336" cy="288"/>
            </a:xfrm>
            <a:prstGeom prst="line">
              <a:avLst/>
            </a:prstGeom>
            <a:ln w="57150" cap="flat" cmpd="sng">
              <a:solidFill>
                <a:srgbClr val="FFFFFF"/>
              </a:solidFill>
              <a:prstDash val="solid"/>
              <a:headEnd type="none" w="med" len="med"/>
              <a:tailEnd type="none" w="med" len="med"/>
            </a:ln>
          </p:spPr>
        </p:sp>
        <p:sp>
          <p:nvSpPr>
            <p:cNvPr id="1038" name="Line 11"/>
            <p:cNvSpPr/>
            <p:nvPr/>
          </p:nvSpPr>
          <p:spPr>
            <a:xfrm>
              <a:off x="4704" y="4032"/>
              <a:ext cx="336" cy="288"/>
            </a:xfrm>
            <a:prstGeom prst="line">
              <a:avLst/>
            </a:prstGeom>
            <a:ln w="57150" cap="flat" cmpd="sng">
              <a:solidFill>
                <a:srgbClr val="FFFFFF"/>
              </a:solidFill>
              <a:prstDash val="solid"/>
              <a:headEnd type="none" w="med" len="med"/>
              <a:tailEnd type="none" w="med" len="med"/>
            </a:ln>
          </p:spPr>
        </p:sp>
        <p:sp>
          <p:nvSpPr>
            <p:cNvPr id="1039" name="Line 12"/>
            <p:cNvSpPr/>
            <p:nvPr/>
          </p:nvSpPr>
          <p:spPr>
            <a:xfrm>
              <a:off x="5376" y="4032"/>
              <a:ext cx="384" cy="288"/>
            </a:xfrm>
            <a:prstGeom prst="line">
              <a:avLst/>
            </a:prstGeom>
            <a:ln w="57150" cap="flat" cmpd="sng">
              <a:solidFill>
                <a:srgbClr val="FFFFFF"/>
              </a:solidFill>
              <a:prstDash val="solid"/>
              <a:headEnd type="none" w="med" len="med"/>
              <a:tailEnd type="none" w="med" len="med"/>
            </a:ln>
          </p:spPr>
        </p:sp>
        <p:sp>
          <p:nvSpPr>
            <p:cNvPr id="1040" name="Line 13"/>
            <p:cNvSpPr/>
            <p:nvPr/>
          </p:nvSpPr>
          <p:spPr>
            <a:xfrm>
              <a:off x="5184" y="4032"/>
              <a:ext cx="384" cy="288"/>
            </a:xfrm>
            <a:prstGeom prst="line">
              <a:avLst/>
            </a:prstGeom>
            <a:ln w="57150" cap="flat" cmpd="sng">
              <a:solidFill>
                <a:srgbClr val="FFFFFF"/>
              </a:solidFill>
              <a:prstDash val="solid"/>
              <a:headEnd type="none" w="med" len="med"/>
              <a:tailEnd type="none" w="med" len="med"/>
            </a:ln>
          </p:spPr>
        </p:sp>
        <p:sp>
          <p:nvSpPr>
            <p:cNvPr id="1041" name="Line 14"/>
            <p:cNvSpPr/>
            <p:nvPr/>
          </p:nvSpPr>
          <p:spPr>
            <a:xfrm>
              <a:off x="5568" y="4032"/>
              <a:ext cx="192" cy="144"/>
            </a:xfrm>
            <a:prstGeom prst="line">
              <a:avLst/>
            </a:prstGeom>
            <a:ln w="57150" cap="flat" cmpd="sng">
              <a:solidFill>
                <a:srgbClr val="FFFFFF"/>
              </a:solidFill>
              <a:prstDash val="solid"/>
              <a:headEnd type="none" w="med" len="med"/>
              <a:tailEnd type="none" w="med" len="med"/>
            </a:ln>
          </p:spPr>
        </p:sp>
        <p:sp>
          <p:nvSpPr>
            <p:cNvPr id="1042" name="Line 15"/>
            <p:cNvSpPr/>
            <p:nvPr/>
          </p:nvSpPr>
          <p:spPr>
            <a:xfrm>
              <a:off x="4992" y="4032"/>
              <a:ext cx="336" cy="288"/>
            </a:xfrm>
            <a:prstGeom prst="line">
              <a:avLst/>
            </a:prstGeom>
            <a:ln w="57150" cap="flat" cmpd="sng">
              <a:solidFill>
                <a:srgbClr val="FFFFFF"/>
              </a:solidFill>
              <a:prstDash val="solid"/>
              <a:headEnd type="none" w="med" len="med"/>
              <a:tailEnd type="none" w="med" len="med"/>
            </a:ln>
          </p:spPr>
        </p:sp>
      </p:grpSp>
      <p:sp>
        <p:nvSpPr>
          <p:cNvPr id="1032" name="Line 16"/>
          <p:cNvSpPr/>
          <p:nvPr/>
        </p:nvSpPr>
        <p:spPr>
          <a:xfrm>
            <a:off x="468313" y="1176338"/>
            <a:ext cx="8458200" cy="0"/>
          </a:xfrm>
          <a:prstGeom prst="line">
            <a:avLst/>
          </a:prstGeom>
          <a:ln w="57150" cap="flat" cmpd="sng">
            <a:solidFill>
              <a:srgbClr val="33CCCC"/>
            </a:solidFill>
            <a:prstDash val="solid"/>
            <a:headEnd type="none" w="med" len="med"/>
            <a:tailEnd type="none" w="med" len="med"/>
          </a:ln>
        </p:spPr>
      </p:sp>
      <p:sp>
        <p:nvSpPr>
          <p:cNvPr id="1033" name="Text Box 17"/>
          <p:cNvSpPr txBox="1">
            <a:spLocks noChangeArrowheads="1"/>
          </p:cNvSpPr>
          <p:nvPr/>
        </p:nvSpPr>
        <p:spPr bwMode="auto">
          <a:xfrm>
            <a:off x="457200" y="2514600"/>
            <a:ext cx="83058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pic>
        <p:nvPicPr>
          <p:cNvPr id="1034" name="Picture 18" descr="bupt"/>
          <p:cNvPicPr>
            <a:picLocks noChangeAspect="1"/>
          </p:cNvPicPr>
          <p:nvPr/>
        </p:nvPicPr>
        <p:blipFill>
          <a:blip r:embed="rId15" cstate="print"/>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r" rtl="0" eaLnBrk="0" fontAlgn="base" hangingPunct="0">
        <a:spcBef>
          <a:spcPct val="0"/>
        </a:spcBef>
        <a:spcAft>
          <a:spcPct val="0"/>
        </a:spcAft>
        <a:defRPr kumimoji="1" sz="3200">
          <a:solidFill>
            <a:srgbClr val="FF3300"/>
          </a:solidFill>
          <a:latin typeface="+mj-lt"/>
          <a:ea typeface="+mj-ea"/>
          <a:cs typeface="+mj-cs"/>
        </a:defRPr>
      </a:lvl1pPr>
      <a:lvl2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eaLnBrk="0" fontAlgn="base" hangingPunct="0">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7.tmp"/><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4.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7.tmp"/><Relationship Id="rId2" Type="http://schemas.openxmlformats.org/officeDocument/2006/relationships/tags" Target="../tags/tag23.xml"/><Relationship Id="rId16"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a:t>
            </a:fld>
            <a:endParaRPr lang="zh-CN" altLang="en-US" sz="1400" b="1" dirty="0"/>
          </a:p>
        </p:txBody>
      </p:sp>
      <p:grpSp>
        <p:nvGrpSpPr>
          <p:cNvPr id="2051" name="Group 5"/>
          <p:cNvGrpSpPr/>
          <p:nvPr/>
        </p:nvGrpSpPr>
        <p:grpSpPr>
          <a:xfrm>
            <a:off x="1071245" y="2133600"/>
            <a:ext cx="7138670" cy="2043524"/>
            <a:chOff x="1344" y="1152"/>
            <a:chExt cx="2880" cy="1476"/>
          </a:xfrm>
        </p:grpSpPr>
        <p:sp>
          <p:nvSpPr>
            <p:cNvPr id="2053" name="Rectangle 6"/>
            <p:cNvSpPr/>
            <p:nvPr/>
          </p:nvSpPr>
          <p:spPr>
            <a:xfrm>
              <a:off x="1344" y="1152"/>
              <a:ext cx="2880" cy="1476"/>
            </a:xfrm>
            <a:prstGeom prst="rect">
              <a:avLst/>
            </a:prstGeom>
            <a:gradFill rotWithShape="0">
              <a:gsLst>
                <a:gs pos="0">
                  <a:srgbClr val="3E040E"/>
                </a:gs>
                <a:gs pos="50000">
                  <a:srgbClr val="CF0E30"/>
                </a:gs>
                <a:gs pos="100000">
                  <a:srgbClr val="3E040E"/>
                </a:gs>
              </a:gsLst>
              <a:lin ang="2700000" scaled="1"/>
              <a:tileRect/>
            </a:gradFill>
            <a:ln w="28575" cap="flat" cmpd="sng">
              <a:solidFill>
                <a:srgbClr val="F6829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2054" name="Text Box 7"/>
            <p:cNvSpPr txBox="1"/>
            <p:nvPr/>
          </p:nvSpPr>
          <p:spPr>
            <a:xfrm>
              <a:off x="1344" y="1200"/>
              <a:ext cx="2880" cy="106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l">
                <a:spcBef>
                  <a:spcPct val="50000"/>
                </a:spcBef>
                <a:buNone/>
              </a:pPr>
              <a:r>
                <a:rPr lang="zh-CN" altLang="en-US" sz="3600" b="1" dirty="0">
                  <a:solidFill>
                    <a:schemeClr val="bg1"/>
                  </a:solidFill>
                  <a:latin typeface="微软雅黑" panose="020B0503020204020204" charset="-122"/>
                  <a:ea typeface="微软雅黑" panose="020B0503020204020204" charset="-122"/>
                </a:rPr>
                <a:t>单元一：程序设计语言</a:t>
              </a:r>
            </a:p>
            <a:p>
              <a:pPr marL="0" lvl="0" indent="0" algn="l">
                <a:spcBef>
                  <a:spcPct val="50000"/>
                </a:spcBef>
                <a:buNone/>
              </a:pPr>
              <a:r>
                <a:rPr lang="zh-CN" altLang="en-US" sz="3600" b="1" dirty="0">
                  <a:solidFill>
                    <a:schemeClr val="bg1"/>
                  </a:solidFill>
                </a:rPr>
                <a:t>第二章  程序设计语言初步（一）</a:t>
              </a:r>
            </a:p>
          </p:txBody>
        </p:sp>
      </p:grpSp>
      <p:pic>
        <p:nvPicPr>
          <p:cNvPr id="2052" name="Picture 8" descr="地球"/>
          <p:cNvPicPr>
            <a:picLocks noChangeAspect="1"/>
          </p:cNvPicPr>
          <p:nvPr/>
        </p:nvPicPr>
        <p:blipFill>
          <a:blip r:embed="rId2" cstate="print"/>
          <a:stretch>
            <a:fillRect/>
          </a:stretch>
        </p:blipFill>
        <p:spPr>
          <a:xfrm>
            <a:off x="6443663" y="4292600"/>
            <a:ext cx="1584325" cy="1514475"/>
          </a:xfrm>
          <a:prstGeom prst="rect">
            <a:avLst/>
          </a:prstGeom>
          <a:noFill/>
          <a:ln w="9525">
            <a:noFill/>
          </a:ln>
        </p:spPr>
      </p:pic>
      <p:sp>
        <p:nvSpPr>
          <p:cNvPr id="2" name="文本框 1"/>
          <p:cNvSpPr txBox="1"/>
          <p:nvPr/>
        </p:nvSpPr>
        <p:spPr>
          <a:xfrm>
            <a:off x="5040630" y="501015"/>
            <a:ext cx="3295650" cy="521970"/>
          </a:xfrm>
          <a:prstGeom prst="rect">
            <a:avLst/>
          </a:prstGeom>
          <a:noFill/>
        </p:spPr>
        <p:txBody>
          <a:bodyPr wrap="square" rtlCol="0">
            <a:spAutoFit/>
          </a:bodyPr>
          <a:lstStyle/>
          <a:p>
            <a:r>
              <a:rPr lang="zh-CN" altLang="en-US" sz="2800" dirty="0"/>
              <a:t>计算机学院</a:t>
            </a:r>
            <a:r>
              <a:rPr lang="en-US" altLang="zh-CN" sz="2800" dirty="0"/>
              <a:t>2022</a:t>
            </a:r>
            <a:r>
              <a:rPr lang="zh-CN" altLang="en-US" sz="2800" dirty="0"/>
              <a:t>版</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6E653960-0235-4EF5-8316-CEDD04BEBBEA}"/>
              </a:ext>
            </a:extLst>
          </p:cNvPr>
          <p:cNvSpPr>
            <a:spLocks noGrp="1" noChangeArrowheads="1"/>
          </p:cNvSpPr>
          <p:nvPr>
            <p:ph type="title"/>
          </p:nvPr>
        </p:nvSpPr>
        <p:spPr/>
        <p:txBody>
          <a:bodyPr/>
          <a:lstStyle/>
          <a:p>
            <a:r>
              <a:rPr lang="zh-CN" altLang="en-US" b="1"/>
              <a:t>当前主要编程语言的流行程度</a:t>
            </a:r>
          </a:p>
        </p:txBody>
      </p:sp>
      <p:sp>
        <p:nvSpPr>
          <p:cNvPr id="36867" name="灯片编号占位符 3">
            <a:extLst>
              <a:ext uri="{FF2B5EF4-FFF2-40B4-BE49-F238E27FC236}">
                <a16:creationId xmlns:a16="http://schemas.microsoft.com/office/drawing/2014/main" id="{83679C3E-648B-4904-9AD4-968C1465A5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B0E271C-FB20-4FD5-AE34-BB67A6B378DE}" type="slidenum">
              <a:rPr lang="zh-CN" altLang="en-US" sz="1400" smtClean="0"/>
              <a:pPr>
                <a:spcBef>
                  <a:spcPct val="50000"/>
                </a:spcBef>
                <a:buFontTx/>
                <a:buNone/>
              </a:pPr>
              <a:t>10</a:t>
            </a:fld>
            <a:endParaRPr lang="en-US" altLang="zh-CN" sz="1400"/>
          </a:p>
        </p:txBody>
      </p:sp>
      <p:sp>
        <p:nvSpPr>
          <p:cNvPr id="36868" name="矩形 2">
            <a:extLst>
              <a:ext uri="{FF2B5EF4-FFF2-40B4-BE49-F238E27FC236}">
                <a16:creationId xmlns:a16="http://schemas.microsoft.com/office/drawing/2014/main" id="{FAAB006B-C78D-40C8-9EB2-38068524B30A}"/>
              </a:ext>
            </a:extLst>
          </p:cNvPr>
          <p:cNvSpPr>
            <a:spLocks noChangeArrowheads="1"/>
          </p:cNvSpPr>
          <p:nvPr/>
        </p:nvSpPr>
        <p:spPr bwMode="auto">
          <a:xfrm>
            <a:off x="395288" y="1268413"/>
            <a:ext cx="143986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https://spectrum.ieee.org/top-programming-languages-2022</a:t>
            </a:r>
            <a:endParaRPr lang="zh-CN" altLang="en-US" sz="2400"/>
          </a:p>
        </p:txBody>
      </p:sp>
      <p:pic>
        <p:nvPicPr>
          <p:cNvPr id="36869" name="图片 1">
            <a:extLst>
              <a:ext uri="{FF2B5EF4-FFF2-40B4-BE49-F238E27FC236}">
                <a16:creationId xmlns:a16="http://schemas.microsoft.com/office/drawing/2014/main" id="{48567A78-75BF-403E-A342-53BCEFF12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304925"/>
            <a:ext cx="70008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p:cNvSpPr>
          <p:nvPr>
            <p:ph type="sldNum" sz="quarter" idx="12"/>
          </p:nvPr>
        </p:nvSpPr>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11</a:t>
            </a:fld>
            <a:endParaRPr lang="zh-CN" altLang="en-US" sz="1400" b="1" dirty="0"/>
          </a:p>
        </p:txBody>
      </p:sp>
      <p:sp>
        <p:nvSpPr>
          <p:cNvPr id="21507" name="Rectangle 2"/>
          <p:cNvSpPr>
            <a:spLocks noGrp="1"/>
          </p:cNvSpPr>
          <p:nvPr>
            <p:ph type="title"/>
          </p:nvPr>
        </p:nvSpPr>
        <p:spPr/>
        <p:txBody>
          <a:bodyPr vert="horz" wrap="square" lIns="91440" tIns="45720" rIns="91440" bIns="45720" anchor="ctr"/>
          <a:lstStyle/>
          <a:p>
            <a:pPr eaLnBrk="1" hangingPunct="1"/>
            <a:r>
              <a:rPr lang="zh-CN" altLang="en-US" b="1" dirty="0">
                <a:latin typeface="宋体" panose="02010600030101010101" pitchFamily="2" charset="-122"/>
              </a:rPr>
              <a:t>提纲</a:t>
            </a:r>
          </a:p>
        </p:txBody>
      </p:sp>
      <p:sp>
        <p:nvSpPr>
          <p:cNvPr id="21508" name="Rectangle 3"/>
          <p:cNvSpPr>
            <a:spLocks noGrp="1"/>
          </p:cNvSpPr>
          <p:nvPr>
            <p:ph idx="1"/>
          </p:nvPr>
        </p:nvSpPr>
        <p:spPr>
          <a:xfrm>
            <a:off x="755650" y="1484313"/>
            <a:ext cx="7772400" cy="4114800"/>
          </a:xfrm>
        </p:spPr>
        <p:txBody>
          <a:bodyPr vert="horz" wrap="square" lIns="91440" tIns="45720" rIns="91440" bIns="45720" anchor="t"/>
          <a:lstStyle/>
          <a:p>
            <a:pPr eaLnBrk="1" hangingPunct="1">
              <a:lnSpc>
                <a:spcPct val="150000"/>
              </a:lnSpc>
              <a:buNone/>
            </a:pPr>
            <a:r>
              <a:rPr lang="zh-CN" altLang="en-US" b="1" dirty="0">
                <a:solidFill>
                  <a:schemeClr val="tx1"/>
                </a:solidFill>
                <a:latin typeface="黑体" panose="02010609060101010101" pitchFamily="49" charset="-122"/>
                <a:ea typeface="黑体" panose="02010609060101010101" pitchFamily="49" charset="-122"/>
              </a:rPr>
              <a:t>2.1  关于计算机和</a:t>
            </a:r>
            <a:r>
              <a:rPr lang="en-US" altLang="zh-CN" b="1" dirty="0">
                <a:solidFill>
                  <a:schemeClr val="tx1"/>
                </a:solidFill>
                <a:latin typeface="黑体" panose="02010609060101010101" pitchFamily="49" charset="-122"/>
                <a:ea typeface="黑体" panose="02010609060101010101" pitchFamily="49" charset="-122"/>
              </a:rPr>
              <a:t>C</a:t>
            </a:r>
            <a:r>
              <a:rPr lang="zh-CN" altLang="en-US" b="1" dirty="0">
                <a:solidFill>
                  <a:schemeClr val="tx1"/>
                </a:solidFill>
                <a:latin typeface="黑体" panose="02010609060101010101" pitchFamily="49" charset="-122"/>
                <a:ea typeface="黑体" panose="02010609060101010101" pitchFamily="49" charset="-122"/>
              </a:rPr>
              <a:t>语言 </a:t>
            </a:r>
          </a:p>
          <a:p>
            <a:pPr eaLnBrk="1" hangingPunct="1">
              <a:lnSpc>
                <a:spcPct val="150000"/>
              </a:lnSpc>
              <a:buNone/>
            </a:pPr>
            <a:r>
              <a:rPr lang="en-US" altLang="zh-CN" b="1" dirty="0">
                <a:solidFill>
                  <a:srgbClr val="FF0000"/>
                </a:solidFill>
                <a:latin typeface="黑体" panose="02010609060101010101" pitchFamily="49" charset="-122"/>
                <a:ea typeface="黑体" panose="02010609060101010101" pitchFamily="49" charset="-122"/>
              </a:rPr>
              <a:t>2.2  </a:t>
            </a:r>
            <a:r>
              <a:rPr lang="zh-CN" altLang="en-US" b="1" dirty="0">
                <a:solidFill>
                  <a:srgbClr val="FF0000"/>
                </a:solidFill>
                <a:latin typeface="黑体" panose="02010609060101010101" pitchFamily="49" charset="-122"/>
                <a:ea typeface="黑体" panose="02010609060101010101" pitchFamily="49" charset="-122"/>
              </a:rPr>
              <a:t>标识符（</a:t>
            </a:r>
            <a:r>
              <a:rPr lang="en-US" altLang="zh-CN" b="1" dirty="0">
                <a:solidFill>
                  <a:srgbClr val="FF0000"/>
                </a:solidFill>
                <a:latin typeface="黑体" panose="02010609060101010101" pitchFamily="49" charset="-122"/>
                <a:ea typeface="黑体" panose="02010609060101010101" pitchFamily="49" charset="-122"/>
              </a:rPr>
              <a:t>identifier</a:t>
            </a:r>
            <a:r>
              <a:rPr lang="zh-CN" altLang="en-US" b="1" dirty="0">
                <a:solidFill>
                  <a:schemeClr val="tx1"/>
                </a:solidFill>
                <a:latin typeface="黑体" panose="02010609060101010101" pitchFamily="49" charset="-122"/>
                <a:ea typeface="黑体" panose="02010609060101010101" pitchFamily="49" charset="-122"/>
              </a:rPr>
              <a:t>）</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2.2.1  </a:t>
            </a:r>
            <a:r>
              <a:rPr lang="zh-CN" altLang="en-US" b="1" dirty="0">
                <a:solidFill>
                  <a:schemeClr val="tx1"/>
                </a:solidFill>
                <a:latin typeface="黑体" panose="02010609060101010101" pitchFamily="49" charset="-122"/>
                <a:ea typeface="黑体" panose="02010609060101010101" pitchFamily="49" charset="-122"/>
              </a:rPr>
              <a:t>数据类型</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2.2.2  </a:t>
            </a:r>
            <a:r>
              <a:rPr lang="zh-CN" altLang="en-US" b="1" dirty="0">
                <a:solidFill>
                  <a:schemeClr val="tx1"/>
                </a:solidFill>
                <a:latin typeface="黑体" panose="02010609060101010101" pitchFamily="49" charset="-122"/>
                <a:ea typeface="黑体" panose="02010609060101010101" pitchFamily="49" charset="-122"/>
              </a:rPr>
              <a:t>变量</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2.2.3  </a:t>
            </a:r>
            <a:r>
              <a:rPr lang="zh-CN" altLang="en-US" b="1" dirty="0">
                <a:solidFill>
                  <a:schemeClr val="tx1"/>
                </a:solidFill>
                <a:latin typeface="黑体" panose="02010609060101010101" pitchFamily="49" charset="-122"/>
                <a:ea typeface="黑体" panose="02010609060101010101" pitchFamily="49" charset="-122"/>
              </a:rPr>
              <a:t>常量</a:t>
            </a:r>
          </a:p>
          <a:p>
            <a:pPr eaLnBrk="1" hangingPunct="1">
              <a:lnSpc>
                <a:spcPct val="150000"/>
              </a:lnSpc>
              <a:buNone/>
            </a:pPr>
            <a:r>
              <a:rPr lang="en-US" altLang="zh-CN" b="1" dirty="0">
                <a:latin typeface="黑体" panose="02010609060101010101" pitchFamily="49" charset="-122"/>
                <a:ea typeface="黑体" panose="02010609060101010101" pitchFamily="49" charset="-122"/>
              </a:rPr>
              <a:t>2.3  </a:t>
            </a:r>
            <a:r>
              <a:rPr lang="zh-CN" altLang="en-US" b="1" dirty="0">
                <a:latin typeface="黑体" panose="02010609060101010101" pitchFamily="49" charset="-122"/>
                <a:ea typeface="黑体" panose="02010609060101010101" pitchFamily="49" charset="-122"/>
              </a:rPr>
              <a:t>输入与输出</a:t>
            </a:r>
          </a:p>
        </p:txBody>
      </p:sp>
      <p:sp>
        <p:nvSpPr>
          <p:cNvPr id="2" name="TextBox 1"/>
          <p:cNvSpPr txBox="1"/>
          <p:nvPr/>
        </p:nvSpPr>
        <p:spPr>
          <a:xfrm>
            <a:off x="5003800" y="3284538"/>
            <a:ext cx="3671888" cy="831850"/>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讨论：程序语言中数据如何表示、存储和操作</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12</a:t>
            </a:fld>
            <a:endParaRPr lang="zh-CN" altLang="en-US" sz="1400" b="1" dirty="0"/>
          </a:p>
        </p:txBody>
      </p:sp>
      <p:sp>
        <p:nvSpPr>
          <p:cNvPr id="204822" name="Text Box 22"/>
          <p:cNvSpPr txBox="1"/>
          <p:nvPr/>
        </p:nvSpPr>
        <p:spPr>
          <a:xfrm>
            <a:off x="723900" y="1539875"/>
            <a:ext cx="7962900" cy="452431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3200" b="1" i="1" dirty="0">
                <a:solidFill>
                  <a:srgbClr val="FF3300"/>
                </a:solidFill>
                <a:latin typeface="宋体" panose="02010600030101010101" pitchFamily="2" charset="-122"/>
              </a:rPr>
              <a:t>本节要点：</a:t>
            </a:r>
            <a:endParaRPr lang="en-US" altLang="zh-CN" sz="3200" b="1" i="1" dirty="0">
              <a:solidFill>
                <a:srgbClr val="FF3300"/>
              </a:solidFill>
              <a:latin typeface="宋体" panose="02010600030101010101" pitchFamily="2" charset="-122"/>
            </a:endParaRPr>
          </a:p>
          <a:p>
            <a:pPr marL="0" lvl="0" indent="0" eaLnBrk="1" hangingPunct="1">
              <a:spcBef>
                <a:spcPct val="50000"/>
              </a:spcBef>
              <a:buNone/>
            </a:pPr>
            <a:r>
              <a:rPr lang="en-US" altLang="zh-CN" sz="3200" b="1" dirty="0">
                <a:solidFill>
                  <a:srgbClr val="FF3300"/>
                </a:solidFill>
                <a:latin typeface="宋体" panose="02010600030101010101" pitchFamily="2" charset="-122"/>
              </a:rPr>
              <a:t>1</a:t>
            </a:r>
            <a:r>
              <a:rPr lang="zh-CN" altLang="en-US" sz="3200" b="1" dirty="0">
                <a:solidFill>
                  <a:srgbClr val="FF3300"/>
                </a:solidFill>
                <a:latin typeface="宋体" panose="02010600030101010101" pitchFamily="2" charset="-122"/>
              </a:rPr>
              <a:t>、基于已知的代数思维，计算采用代数的方式，处理各种不同类型的数据；</a:t>
            </a:r>
            <a:endParaRPr lang="en-US" altLang="zh-CN" sz="3200" b="1" dirty="0">
              <a:solidFill>
                <a:srgbClr val="FF3300"/>
              </a:solidFill>
              <a:latin typeface="宋体" panose="02010600030101010101" pitchFamily="2" charset="-122"/>
            </a:endParaRPr>
          </a:p>
          <a:p>
            <a:pPr marL="0" lvl="0" indent="0" eaLnBrk="1" hangingPunct="1">
              <a:spcBef>
                <a:spcPct val="50000"/>
              </a:spcBef>
              <a:buNone/>
            </a:pPr>
            <a:r>
              <a:rPr lang="en-US" altLang="zh-CN" sz="3200" b="1" dirty="0">
                <a:solidFill>
                  <a:srgbClr val="FF3300"/>
                </a:solidFill>
                <a:latin typeface="宋体" panose="02010600030101010101" pitchFamily="2" charset="-122"/>
              </a:rPr>
              <a:t>2</a:t>
            </a:r>
            <a:r>
              <a:rPr lang="zh-CN" altLang="en-US" sz="3200" b="1" dirty="0">
                <a:solidFill>
                  <a:srgbClr val="FF3300"/>
                </a:solidFill>
                <a:latin typeface="宋体" panose="02010600030101010101" pitchFamily="2" charset="-122"/>
              </a:rPr>
              <a:t>、应用代数方式，数据包括：变量和常量，如何表示、定义、操作？；</a:t>
            </a:r>
            <a:endParaRPr lang="en-US" altLang="zh-CN" sz="3200" b="1" dirty="0">
              <a:solidFill>
                <a:srgbClr val="FF3300"/>
              </a:solidFill>
              <a:latin typeface="宋体" panose="02010600030101010101" pitchFamily="2" charset="-122"/>
            </a:endParaRPr>
          </a:p>
          <a:p>
            <a:pPr marL="0" lvl="0" indent="0" eaLnBrk="1" hangingPunct="1">
              <a:spcBef>
                <a:spcPct val="50000"/>
              </a:spcBef>
              <a:buNone/>
            </a:pPr>
            <a:r>
              <a:rPr lang="en-US" altLang="zh-CN" sz="3200" b="1" dirty="0">
                <a:solidFill>
                  <a:srgbClr val="FF3300"/>
                </a:solidFill>
                <a:latin typeface="宋体" panose="02010600030101010101" pitchFamily="2" charset="-122"/>
              </a:rPr>
              <a:t>3</a:t>
            </a:r>
            <a:r>
              <a:rPr lang="zh-CN" altLang="en-US" sz="3200" b="1" dirty="0">
                <a:solidFill>
                  <a:srgbClr val="FF3300"/>
                </a:solidFill>
                <a:latin typeface="宋体" panose="02010600030101010101" pitchFamily="2" charset="-122"/>
              </a:rPr>
              <a:t>、结合程序语言的概念，单词</a:t>
            </a:r>
            <a:r>
              <a:rPr lang="en-US" altLang="zh-CN" sz="3200" b="1" dirty="0">
                <a:solidFill>
                  <a:srgbClr val="FF3300"/>
                </a:solidFill>
                <a:latin typeface="宋体" panose="02010600030101010101" pitchFamily="2" charset="-122"/>
              </a:rPr>
              <a:t>+</a:t>
            </a:r>
            <a:r>
              <a:rPr lang="zh-CN" altLang="en-US" sz="3200" b="1" dirty="0">
                <a:solidFill>
                  <a:srgbClr val="FF3300"/>
                </a:solidFill>
                <a:latin typeface="宋体" panose="02010600030101010101" pitchFamily="2" charset="-122"/>
              </a:rPr>
              <a:t>语法；</a:t>
            </a:r>
            <a:endParaRPr lang="en-US" altLang="zh-CN" sz="3200" b="1" dirty="0">
              <a:solidFill>
                <a:srgbClr val="FF3300"/>
              </a:solidFill>
              <a:latin typeface="宋体" panose="02010600030101010101" pitchFamily="2" charset="-122"/>
            </a:endParaRPr>
          </a:p>
          <a:p>
            <a:pPr marL="0" lvl="0" indent="0" eaLnBrk="1" hangingPunct="1">
              <a:spcBef>
                <a:spcPct val="50000"/>
              </a:spcBef>
              <a:buNone/>
            </a:pPr>
            <a:endParaRPr lang="en-US" altLang="zh-CN" sz="3200" b="1" dirty="0">
              <a:latin typeface="宋体" panose="02010600030101010101" pitchFamily="2" charset="-122"/>
            </a:endParaRPr>
          </a:p>
        </p:txBody>
      </p:sp>
      <p:sp>
        <p:nvSpPr>
          <p:cNvPr id="26629" name="Rectangle 29"/>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Tree>
    <p:extLst>
      <p:ext uri="{BB962C8B-B14F-4D97-AF65-F5344CB8AC3E}">
        <p14:creationId xmlns:p14="http://schemas.microsoft.com/office/powerpoint/2010/main" val="1346705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2"/>
                                        </p:tgtEl>
                                        <p:attrNameLst>
                                          <p:attrName>style.visibility</p:attrName>
                                        </p:attrNameLst>
                                      </p:cBhvr>
                                      <p:to>
                                        <p:strVal val="visible"/>
                                      </p:to>
                                    </p:set>
                                    <p:animEffect transition="in" filter="dissolve">
                                      <p:cBhvr>
                                        <p:cTn id="7" dur="500"/>
                                        <p:tgtEl>
                                          <p:spTgt spid="20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13</a:t>
            </a:fld>
            <a:endParaRPr lang="zh-CN" altLang="en-US" sz="1400" b="1" dirty="0"/>
          </a:p>
        </p:txBody>
      </p:sp>
      <p:sp>
        <p:nvSpPr>
          <p:cNvPr id="204822" name="Text Box 22"/>
          <p:cNvSpPr txBox="1"/>
          <p:nvPr/>
        </p:nvSpPr>
        <p:spPr>
          <a:xfrm>
            <a:off x="723900" y="1539875"/>
            <a:ext cx="796290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3200" b="1" i="1" dirty="0">
                <a:solidFill>
                  <a:srgbClr val="FF3300"/>
                </a:solidFill>
                <a:latin typeface="宋体" panose="02010600030101010101" pitchFamily="2" charset="-122"/>
              </a:rPr>
              <a:t>标识符</a:t>
            </a:r>
            <a:r>
              <a:rPr lang="zh-CN" altLang="en-US" sz="3200" b="1" dirty="0">
                <a:latin typeface="宋体" panose="02010600030101010101" pitchFamily="2" charset="-122"/>
              </a:rPr>
              <a:t>是由程序员</a:t>
            </a:r>
            <a:r>
              <a:rPr lang="zh-CN" altLang="en-US" sz="3200" b="1" dirty="0">
                <a:solidFill>
                  <a:schemeClr val="accent2"/>
                </a:solidFill>
                <a:latin typeface="黑体" panose="02010609060101010101" pitchFamily="49" charset="-122"/>
                <a:ea typeface="黑体" panose="02010609060101010101" pitchFamily="49" charset="-122"/>
              </a:rPr>
              <a:t>定义的单词</a:t>
            </a:r>
            <a:r>
              <a:rPr lang="zh-CN" altLang="en-US" sz="3200" b="1" dirty="0">
                <a:latin typeface="宋体" panose="02010600030101010101" pitchFamily="2" charset="-122"/>
              </a:rPr>
              <a:t>，用来给程序中的数据、函数和其他用户自定义对象</a:t>
            </a:r>
            <a:r>
              <a:rPr lang="zh-CN" altLang="en-US" sz="3200" b="1" dirty="0">
                <a:solidFill>
                  <a:schemeClr val="accent2"/>
                </a:solidFill>
                <a:latin typeface="黑体" panose="02010609060101010101" pitchFamily="49" charset="-122"/>
                <a:ea typeface="黑体" panose="02010609060101010101" pitchFamily="49" charset="-122"/>
              </a:rPr>
              <a:t>命名</a:t>
            </a:r>
            <a:r>
              <a:rPr lang="zh-CN" altLang="en-US" sz="3200" b="1" dirty="0">
                <a:latin typeface="宋体" panose="02010600030101010101" pitchFamily="2" charset="-122"/>
              </a:rPr>
              <a:t>。</a:t>
            </a:r>
            <a:endParaRPr lang="en-US" altLang="zh-CN" sz="3200" b="1" dirty="0">
              <a:latin typeface="宋体" panose="02010600030101010101" pitchFamily="2" charset="-122"/>
            </a:endParaRPr>
          </a:p>
        </p:txBody>
      </p:sp>
      <p:sp>
        <p:nvSpPr>
          <p:cNvPr id="204828" name="Text Box 28"/>
          <p:cNvSpPr txBox="1"/>
          <p:nvPr/>
        </p:nvSpPr>
        <p:spPr>
          <a:xfrm>
            <a:off x="876300" y="3322638"/>
            <a:ext cx="7962900" cy="2062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3200" b="1" dirty="0">
                <a:latin typeface="宋体" panose="02010600030101010101" pitchFamily="2" charset="-122"/>
              </a:rPr>
              <a:t>程序设计语言本身会定义一些专用单词，称之为</a:t>
            </a:r>
            <a:r>
              <a:rPr lang="zh-CN" altLang="en-US" sz="3200" b="1" i="1" dirty="0">
                <a:solidFill>
                  <a:srgbClr val="6600FF"/>
                </a:solidFill>
                <a:latin typeface="宋体" panose="02010600030101010101" pitchFamily="2" charset="-122"/>
              </a:rPr>
              <a:t>保留字</a:t>
            </a:r>
            <a:r>
              <a:rPr lang="zh-CN" altLang="en-US" sz="3200" b="1" dirty="0">
                <a:latin typeface="宋体" panose="02010600030101010101" pitchFamily="2" charset="-122"/>
              </a:rPr>
              <a:t>或</a:t>
            </a:r>
            <a:r>
              <a:rPr lang="zh-CN" altLang="en-US" sz="3200" b="1" i="1" dirty="0">
                <a:solidFill>
                  <a:srgbClr val="6600FF"/>
                </a:solidFill>
                <a:latin typeface="宋体" panose="02010600030101010101" pitchFamily="2" charset="-122"/>
              </a:rPr>
              <a:t>关键字</a:t>
            </a:r>
            <a:r>
              <a:rPr lang="zh-CN" altLang="en-US" sz="3200" b="1" dirty="0">
                <a:latin typeface="宋体" panose="02010600030101010101" pitchFamily="2" charset="-122"/>
              </a:rPr>
              <a:t>，它们</a:t>
            </a:r>
            <a:r>
              <a:rPr lang="zh-CN" altLang="en-US" sz="3200" b="1" dirty="0">
                <a:latin typeface="宋体" panose="02010600030101010101" pitchFamily="2" charset="-122"/>
                <a:cs typeface="Times New Roman" panose="02020603050405020304" pitchFamily="18" charset="0"/>
              </a:rPr>
              <a:t>具有特定含义，</a:t>
            </a:r>
            <a:r>
              <a:rPr lang="zh-CN" altLang="en-US" sz="3200" b="1" dirty="0">
                <a:latin typeface="宋体" panose="02010600030101010101" pitchFamily="2" charset="-122"/>
              </a:rPr>
              <a:t>程序员不能另做他用。如：</a:t>
            </a:r>
            <a:r>
              <a:rPr lang="en-US" altLang="zh-CN" sz="3200" b="1" dirty="0">
                <a:latin typeface="宋体" panose="02010600030101010101" pitchFamily="2" charset="-122"/>
              </a:rPr>
              <a:t>C</a:t>
            </a:r>
            <a:r>
              <a:rPr lang="zh-CN" altLang="en-US" sz="3200" b="1" dirty="0">
                <a:latin typeface="宋体" panose="02010600030101010101" pitchFamily="2" charset="-122"/>
              </a:rPr>
              <a:t>语言规定了</a:t>
            </a:r>
            <a:r>
              <a:rPr lang="en-US" altLang="zh-CN" sz="3200" b="1" dirty="0">
                <a:latin typeface="宋体" panose="02010600030101010101" pitchFamily="2" charset="-122"/>
              </a:rPr>
              <a:t>32</a:t>
            </a:r>
            <a:r>
              <a:rPr lang="zh-CN" altLang="en-US" sz="3200" b="1" dirty="0">
                <a:latin typeface="宋体" panose="02010600030101010101" pitchFamily="2" charset="-122"/>
              </a:rPr>
              <a:t>个关键字。</a:t>
            </a:r>
          </a:p>
        </p:txBody>
      </p:sp>
      <p:sp>
        <p:nvSpPr>
          <p:cNvPr id="26629" name="Rectangle 29"/>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2"/>
                                        </p:tgtEl>
                                        <p:attrNameLst>
                                          <p:attrName>style.visibility</p:attrName>
                                        </p:attrNameLst>
                                      </p:cBhvr>
                                      <p:to>
                                        <p:strVal val="visible"/>
                                      </p:to>
                                    </p:set>
                                    <p:animEffect transition="in" filter="dissolve">
                                      <p:cBhvr>
                                        <p:cTn id="7" dur="500"/>
                                        <p:tgtEl>
                                          <p:spTgt spid="2048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28"/>
                                        </p:tgtEl>
                                        <p:attrNameLst>
                                          <p:attrName>style.visibility</p:attrName>
                                        </p:attrNameLst>
                                      </p:cBhvr>
                                      <p:to>
                                        <p:strVal val="visible"/>
                                      </p:to>
                                    </p:set>
                                    <p:animEffect transition="in" filter="dissolve">
                                      <p:cBhvr>
                                        <p:cTn id="12" dur="500"/>
                                        <p:tgtEl>
                                          <p:spTgt spid="20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2" grpId="0"/>
      <p:bldP spid="2048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14</a:t>
            </a:fld>
            <a:endParaRPr lang="zh-CN" altLang="en-US" sz="1400" b="1" dirty="0"/>
          </a:p>
        </p:txBody>
      </p:sp>
      <p:sp>
        <p:nvSpPr>
          <p:cNvPr id="27651" name="Rectangle 2"/>
          <p:cNvSpPr>
            <a:spLocks noGrp="1"/>
          </p:cNvSpPr>
          <p:nvPr>
            <p:ph type="title"/>
          </p:nvPr>
        </p:nvSpPr>
        <p:spPr>
          <a:ln/>
        </p:spPr>
        <p:txBody>
          <a:bodyPr vert="horz" wrap="square" lIns="91440" tIns="45720" rIns="91440" bIns="45720" anchor="ctr"/>
          <a:lstStyle/>
          <a:p>
            <a:pPr eaLnBrk="1" hangingPunct="1"/>
            <a:endParaRPr lang="zh-CN" altLang="en-US" dirty="0"/>
          </a:p>
        </p:txBody>
      </p:sp>
      <p:sp>
        <p:nvSpPr>
          <p:cNvPr id="27652" name="Rectangle 3"/>
          <p:cNvSpPr>
            <a:spLocks noGrp="1"/>
          </p:cNvSpPr>
          <p:nvPr>
            <p:ph idx="1"/>
          </p:nvPr>
        </p:nvSpPr>
        <p:spPr>
          <a:ln/>
        </p:spPr>
        <p:txBody>
          <a:bodyPr vert="horz" wrap="square" lIns="91440" tIns="45720" rIns="91440" bIns="45720" anchor="t"/>
          <a:lstStyle/>
          <a:p>
            <a:pPr eaLnBrk="1" hangingPunct="1">
              <a:lnSpc>
                <a:spcPct val="90000"/>
              </a:lnSpc>
              <a:buNone/>
            </a:pPr>
            <a:r>
              <a:rPr lang="en-US" altLang="zh-CN" b="1" dirty="0"/>
              <a:t>C</a:t>
            </a:r>
            <a:r>
              <a:rPr lang="zh-CN" altLang="en-US" b="1" dirty="0"/>
              <a:t>语言规定的</a:t>
            </a:r>
            <a:r>
              <a:rPr lang="en-US" altLang="zh-CN" b="1" dirty="0"/>
              <a:t>32</a:t>
            </a:r>
            <a:r>
              <a:rPr lang="zh-CN" altLang="en-US" b="1" dirty="0"/>
              <a:t>个关键字（</a:t>
            </a:r>
            <a:r>
              <a:rPr lang="en-US" altLang="zh-CN" b="1" dirty="0"/>
              <a:t>ANSI C</a:t>
            </a:r>
            <a:r>
              <a:rPr lang="zh-CN" altLang="en-US" b="1" dirty="0"/>
              <a:t>）：</a:t>
            </a:r>
          </a:p>
          <a:p>
            <a:pPr eaLnBrk="1" hangingPunct="1">
              <a:lnSpc>
                <a:spcPct val="90000"/>
              </a:lnSpc>
              <a:buNone/>
            </a:pPr>
            <a:r>
              <a:rPr lang="en-US" altLang="zh-CN" b="1" dirty="0"/>
              <a:t>auto   	double  	 int    		struct  </a:t>
            </a:r>
          </a:p>
          <a:p>
            <a:pPr eaLnBrk="1" hangingPunct="1">
              <a:lnSpc>
                <a:spcPct val="90000"/>
              </a:lnSpc>
              <a:buNone/>
            </a:pPr>
            <a:r>
              <a:rPr lang="en-US" altLang="zh-CN" b="1" dirty="0"/>
              <a:t>break   	else   		long   	switch  </a:t>
            </a:r>
          </a:p>
          <a:p>
            <a:pPr eaLnBrk="1" hangingPunct="1">
              <a:lnSpc>
                <a:spcPct val="90000"/>
              </a:lnSpc>
              <a:buNone/>
            </a:pPr>
            <a:r>
              <a:rPr lang="en-US" altLang="zh-CN" b="1" dirty="0"/>
              <a:t>case  		enum   	register   	typedef</a:t>
            </a:r>
          </a:p>
          <a:p>
            <a:pPr eaLnBrk="1" hangingPunct="1">
              <a:lnSpc>
                <a:spcPct val="90000"/>
              </a:lnSpc>
              <a:buNone/>
            </a:pPr>
            <a:r>
              <a:rPr lang="en-US" altLang="zh-CN" b="1" dirty="0"/>
              <a:t>char   	extern   	return   	union  </a:t>
            </a:r>
          </a:p>
          <a:p>
            <a:pPr eaLnBrk="1" hangingPunct="1">
              <a:lnSpc>
                <a:spcPct val="90000"/>
              </a:lnSpc>
              <a:buNone/>
            </a:pPr>
            <a:r>
              <a:rPr lang="en-US" altLang="zh-CN" b="1" dirty="0"/>
              <a:t>const   	float   	short   	unsigned  </a:t>
            </a:r>
          </a:p>
          <a:p>
            <a:pPr eaLnBrk="1" hangingPunct="1">
              <a:lnSpc>
                <a:spcPct val="90000"/>
              </a:lnSpc>
              <a:buNone/>
            </a:pPr>
            <a:r>
              <a:rPr lang="en-US" altLang="zh-CN" b="1" dirty="0"/>
              <a:t>continue   	for   		signed   	void </a:t>
            </a:r>
          </a:p>
          <a:p>
            <a:pPr eaLnBrk="1" hangingPunct="1">
              <a:lnSpc>
                <a:spcPct val="90000"/>
              </a:lnSpc>
              <a:buNone/>
            </a:pPr>
            <a:r>
              <a:rPr lang="en-US" altLang="zh-CN" b="1" dirty="0"/>
              <a:t>default   	goto   	sizeof   	volatile</a:t>
            </a:r>
          </a:p>
          <a:p>
            <a:pPr eaLnBrk="1" hangingPunct="1">
              <a:lnSpc>
                <a:spcPct val="90000"/>
              </a:lnSpc>
              <a:buNone/>
            </a:pPr>
            <a:r>
              <a:rPr lang="en-US" altLang="zh-CN" b="1" dirty="0"/>
              <a:t>do   		if   		static   	while</a:t>
            </a:r>
          </a:p>
          <a:p>
            <a:pPr eaLnBrk="1" hangingPunct="1">
              <a:lnSpc>
                <a:spcPct val="90000"/>
              </a:lnSpc>
              <a:buNone/>
            </a:pPr>
            <a:endParaRPr lang="en-US" altLang="zh-CN" b="1"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15</a:t>
            </a:fld>
            <a:endParaRPr lang="zh-CN" altLang="en-US" sz="1400" b="1" dirty="0"/>
          </a:p>
        </p:txBody>
      </p:sp>
      <p:sp>
        <p:nvSpPr>
          <p:cNvPr id="28675" name="Rectangle 9"/>
          <p:cNvSpPr/>
          <p:nvPr/>
        </p:nvSpPr>
        <p:spPr>
          <a:xfrm>
            <a:off x="270694" y="1215724"/>
            <a:ext cx="8568506" cy="52014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#include &lt;</a:t>
            </a:r>
            <a:r>
              <a:rPr lang="en-US" altLang="zh-CN" sz="2000" b="1" dirty="0" err="1"/>
              <a:t>stdio.h</a:t>
            </a:r>
            <a:r>
              <a:rPr lang="en-US" altLang="zh-CN" sz="2000" b="1" dirty="0"/>
              <a:t>&gt; </a:t>
            </a:r>
          </a:p>
          <a:p>
            <a:pPr marL="0" lvl="0" indent="0" eaLnBrk="1" hangingPunct="1">
              <a:buNone/>
            </a:pPr>
            <a:endParaRPr lang="en-US" altLang="zh-CN" sz="2000" b="1" dirty="0"/>
          </a:p>
          <a:p>
            <a:pPr marL="0" lvl="0" indent="0" eaLnBrk="1" hangingPunct="1">
              <a:buNone/>
            </a:pPr>
            <a:r>
              <a:rPr lang="en-US" altLang="zh-CN" sz="2000" b="1" dirty="0" err="1"/>
              <a:t>int</a:t>
            </a:r>
            <a:r>
              <a:rPr lang="en-US" altLang="zh-CN" sz="2000" b="1" dirty="0"/>
              <a:t> main()</a:t>
            </a:r>
          </a:p>
          <a:p>
            <a:pPr marL="0" lvl="0" indent="0" eaLnBrk="1" hangingPunct="1">
              <a:buNone/>
            </a:pPr>
            <a:r>
              <a:rPr lang="en-US" altLang="zh-CN" sz="2000" b="1" dirty="0"/>
              <a:t>{</a:t>
            </a:r>
          </a:p>
          <a:p>
            <a:pPr marL="0" indent="0" eaLnBrk="1" hangingPunct="1">
              <a:buNone/>
            </a:pPr>
            <a:r>
              <a:rPr lang="en-US" altLang="zh-CN" sz="2000" b="1" dirty="0"/>
              <a:t>	</a:t>
            </a:r>
            <a:r>
              <a:rPr lang="en-US" altLang="zh-CN" sz="2000" b="1" dirty="0" err="1">
                <a:solidFill>
                  <a:srgbClr val="6600FF"/>
                </a:solidFill>
              </a:rPr>
              <a:t>int</a:t>
            </a:r>
            <a:r>
              <a:rPr lang="en-US" altLang="zh-CN" sz="2000" b="1" dirty="0"/>
              <a:t>	</a:t>
            </a:r>
            <a:r>
              <a:rPr lang="en-US" altLang="zh-CN" sz="2000" b="1" dirty="0">
                <a:solidFill>
                  <a:srgbClr val="FF3300"/>
                </a:solidFill>
              </a:rPr>
              <a:t>number1;	</a:t>
            </a:r>
            <a:r>
              <a:rPr lang="en-US" altLang="zh-CN" sz="2000" b="1" dirty="0"/>
              <a:t>/*</a:t>
            </a:r>
            <a:r>
              <a:rPr lang="zh-CN" altLang="en-US" sz="2000" b="1" dirty="0"/>
              <a:t>变量声明*</a:t>
            </a:r>
            <a:r>
              <a:rPr lang="en-US" altLang="zh-CN" sz="2000" b="1" dirty="0"/>
              <a:t>/</a:t>
            </a:r>
            <a:endParaRPr lang="en-US" altLang="zh-CN" sz="2000" b="1" dirty="0">
              <a:solidFill>
                <a:srgbClr val="FF3300"/>
              </a:solidFill>
            </a:endParaRPr>
          </a:p>
          <a:p>
            <a:pPr marL="0" lvl="0" indent="0" eaLnBrk="1" hangingPunct="1">
              <a:buNone/>
            </a:pPr>
            <a:r>
              <a:rPr lang="en-US" altLang="zh-CN" sz="2000" b="1" dirty="0"/>
              <a:t>	</a:t>
            </a:r>
            <a:r>
              <a:rPr lang="en-US" altLang="zh-CN" sz="2000" b="1" dirty="0" err="1"/>
              <a:t>int</a:t>
            </a:r>
            <a:r>
              <a:rPr lang="en-US" altLang="zh-CN" sz="2000" b="1" dirty="0"/>
              <a:t>	</a:t>
            </a:r>
            <a:r>
              <a:rPr lang="en-US" altLang="zh-CN" sz="2000" b="1" dirty="0">
                <a:solidFill>
                  <a:srgbClr val="FF3300"/>
                </a:solidFill>
              </a:rPr>
              <a:t>number2; </a:t>
            </a:r>
          </a:p>
          <a:p>
            <a:pPr marL="0" lvl="0" indent="0" eaLnBrk="1" hangingPunct="1">
              <a:buNone/>
            </a:pPr>
            <a:r>
              <a:rPr lang="en-US" altLang="zh-CN" sz="2000" b="1" dirty="0"/>
              <a:t>	</a:t>
            </a:r>
            <a:r>
              <a:rPr lang="en-US" altLang="zh-CN" sz="2000" b="1" dirty="0" err="1"/>
              <a:t>int</a:t>
            </a:r>
            <a:r>
              <a:rPr lang="en-US" altLang="zh-CN" sz="2000" b="1" dirty="0"/>
              <a:t>	</a:t>
            </a:r>
            <a:r>
              <a:rPr lang="en-US" altLang="zh-CN" sz="2000" b="1" dirty="0">
                <a:solidFill>
                  <a:srgbClr val="FF3300"/>
                </a:solidFill>
              </a:rPr>
              <a:t>result;</a:t>
            </a:r>
          </a:p>
          <a:p>
            <a:pPr marL="0" lvl="0" indent="0" eaLnBrk="1" hangingPunct="1">
              <a:buNone/>
            </a:pPr>
            <a:r>
              <a:rPr lang="en-US" altLang="zh-CN" sz="2000" b="1" dirty="0"/>
              <a:t>	</a:t>
            </a:r>
          </a:p>
          <a:p>
            <a:pPr marL="0" lvl="0" indent="0" eaLnBrk="1" hangingPunct="1">
              <a:buNone/>
            </a:pPr>
            <a:r>
              <a:rPr lang="en-US" altLang="zh-CN" sz="2000" b="1" dirty="0"/>
              <a:t>	</a:t>
            </a:r>
            <a:r>
              <a:rPr lang="en-US" altLang="zh-CN" sz="2000" b="1" dirty="0" err="1"/>
              <a:t>printf</a:t>
            </a:r>
            <a:r>
              <a:rPr lang="en-US" altLang="zh-CN" sz="2000" b="1" dirty="0"/>
              <a:t>("please input the two numbers:\n");</a:t>
            </a:r>
          </a:p>
          <a:p>
            <a:pPr marL="0" lvl="0" indent="0" eaLnBrk="1" hangingPunct="1">
              <a:buNone/>
            </a:pPr>
            <a:r>
              <a:rPr lang="en-US" altLang="zh-CN" sz="2000" b="1" dirty="0"/>
              <a:t>   	 </a:t>
            </a:r>
            <a:r>
              <a:rPr lang="en-US" altLang="zh-CN" sz="2000" b="1" dirty="0" err="1"/>
              <a:t>scanf</a:t>
            </a:r>
            <a:r>
              <a:rPr lang="en-US" altLang="zh-CN" sz="2000" b="1" dirty="0"/>
              <a:t>( "%</a:t>
            </a:r>
            <a:r>
              <a:rPr lang="en-US" altLang="zh-CN" sz="2000" b="1" dirty="0" err="1"/>
              <a:t>d%d</a:t>
            </a:r>
            <a:r>
              <a:rPr lang="en-US" altLang="zh-CN" sz="2000" b="1" dirty="0"/>
              <a:t>" , &amp;number1 , &amp;number2 );//</a:t>
            </a:r>
            <a:r>
              <a:rPr lang="zh-CN" altLang="en-US" sz="2000" b="1" dirty="0"/>
              <a:t>读取乘数和被乘数</a:t>
            </a:r>
          </a:p>
          <a:p>
            <a:pPr marL="0" lvl="0" indent="0" eaLnBrk="1" hangingPunct="1">
              <a:buNone/>
            </a:pPr>
            <a:r>
              <a:rPr lang="zh-CN" altLang="en-US" sz="2000" b="1" dirty="0"/>
              <a:t>    </a:t>
            </a:r>
            <a:r>
              <a:rPr lang="en-US" altLang="zh-CN" sz="2000" b="1" dirty="0"/>
              <a:t>	result = number1 * number2; 		//</a:t>
            </a:r>
            <a:r>
              <a:rPr lang="zh-CN" altLang="en-US" sz="2000" b="1" dirty="0"/>
              <a:t>两数相乘</a:t>
            </a:r>
          </a:p>
          <a:p>
            <a:pPr marL="0" lvl="0" indent="0" eaLnBrk="1" hangingPunct="1">
              <a:buNone/>
            </a:pPr>
            <a:r>
              <a:rPr lang="zh-CN" altLang="en-US" sz="2000" b="1" dirty="0"/>
              <a:t>    </a:t>
            </a:r>
            <a:r>
              <a:rPr lang="en-US" altLang="zh-CN" sz="2000" b="1" dirty="0"/>
              <a:t>	</a:t>
            </a:r>
            <a:r>
              <a:rPr lang="en-US" altLang="zh-CN" sz="2000" b="1" dirty="0" err="1"/>
              <a:t>printf</a:t>
            </a:r>
            <a:r>
              <a:rPr lang="en-US" altLang="zh-CN" sz="2000" b="1" dirty="0"/>
              <a:t>("the result is : %d\n", result);	//</a:t>
            </a:r>
            <a:r>
              <a:rPr lang="zh-CN" altLang="en-US" sz="2000" b="1" dirty="0"/>
              <a:t>输出结果</a:t>
            </a:r>
          </a:p>
          <a:p>
            <a:pPr marL="0" lvl="0" indent="0" eaLnBrk="1" hangingPunct="1">
              <a:buNone/>
            </a:pPr>
            <a:r>
              <a:rPr lang="zh-CN" altLang="en-US" sz="2000" b="1" dirty="0"/>
              <a:t>    </a:t>
            </a:r>
            <a:r>
              <a:rPr lang="en-US" altLang="zh-CN" sz="2000" b="1" dirty="0"/>
              <a:t>	</a:t>
            </a:r>
            <a:r>
              <a:rPr lang="en-US" altLang="zh-CN" sz="2000" b="1" dirty="0">
                <a:solidFill>
                  <a:srgbClr val="6600FF"/>
                </a:solidFill>
              </a:rPr>
              <a:t>return</a:t>
            </a:r>
            <a:r>
              <a:rPr lang="en-US" altLang="zh-CN" sz="2000" b="1" dirty="0"/>
              <a:t> 0;</a:t>
            </a:r>
          </a:p>
          <a:p>
            <a:pPr marL="0" lvl="0" indent="0" eaLnBrk="1" hangingPunct="1">
              <a:buNone/>
            </a:pPr>
            <a:r>
              <a:rPr lang="en-US" altLang="zh-CN" sz="2000" b="1" dirty="0"/>
              <a:t>} </a:t>
            </a:r>
          </a:p>
        </p:txBody>
      </p:sp>
      <p:sp>
        <p:nvSpPr>
          <p:cNvPr id="28676" name="AutoShape 10"/>
          <p:cNvSpPr/>
          <p:nvPr/>
        </p:nvSpPr>
        <p:spPr>
          <a:xfrm>
            <a:off x="3120658" y="1700808"/>
            <a:ext cx="1439863" cy="720725"/>
          </a:xfrm>
          <a:prstGeom prst="wedgeRoundRectCallout">
            <a:avLst>
              <a:gd name="adj1" fmla="val -88810"/>
              <a:gd name="adj2" fmla="val 88769"/>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用户自定义标识符</a:t>
            </a:r>
          </a:p>
        </p:txBody>
      </p:sp>
      <p:sp>
        <p:nvSpPr>
          <p:cNvPr id="28677" name="AutoShape 11"/>
          <p:cNvSpPr/>
          <p:nvPr/>
        </p:nvSpPr>
        <p:spPr>
          <a:xfrm>
            <a:off x="19290" y="3492586"/>
            <a:ext cx="1042988" cy="647700"/>
          </a:xfrm>
          <a:prstGeom prst="wedgeRoundRectCallout">
            <a:avLst>
              <a:gd name="adj1" fmla="val 79986"/>
              <a:gd name="adj2" fmla="val -111028"/>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1800" b="1" dirty="0"/>
              <a:t>C</a:t>
            </a:r>
            <a:r>
              <a:rPr lang="zh-CN" altLang="en-US" sz="1800" b="1" dirty="0"/>
              <a:t>语言关键字</a:t>
            </a:r>
          </a:p>
        </p:txBody>
      </p:sp>
      <p:sp>
        <p:nvSpPr>
          <p:cNvPr id="28678" name="Rectangle 12"/>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Tree>
    <p:extLst>
      <p:ext uri="{BB962C8B-B14F-4D97-AF65-F5344CB8AC3E}">
        <p14:creationId xmlns:p14="http://schemas.microsoft.com/office/powerpoint/2010/main" val="33769037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16</a:t>
            </a:fld>
            <a:endParaRPr lang="zh-CN" altLang="en-US" sz="1400" b="1" dirty="0"/>
          </a:p>
        </p:txBody>
      </p:sp>
      <p:sp>
        <p:nvSpPr>
          <p:cNvPr id="273412" name="Text Box 4"/>
          <p:cNvSpPr txBox="1"/>
          <p:nvPr/>
        </p:nvSpPr>
        <p:spPr>
          <a:xfrm>
            <a:off x="539750" y="1412875"/>
            <a:ext cx="7962900" cy="3937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不同的程序设计语言标识符格式可能不同。</a:t>
            </a:r>
          </a:p>
          <a:p>
            <a:pPr marL="0" lvl="0" indent="0" eaLnBrk="1" hangingPunct="1">
              <a:spcBef>
                <a:spcPct val="50000"/>
              </a:spcBef>
              <a:buClr>
                <a:srgbClr val="6600FF"/>
              </a:buClr>
              <a:buSzPct val="50000"/>
              <a:buFont typeface="Wingdings" panose="05000000000000000000" pitchFamily="2" charset="2"/>
              <a:buChar char="u"/>
            </a:pPr>
            <a:r>
              <a:rPr lang="en-US" altLang="zh-CN" b="1" dirty="0">
                <a:latin typeface="宋体" panose="02010600030101010101" pitchFamily="2" charset="-122"/>
              </a:rPr>
              <a:t> C</a:t>
            </a:r>
            <a:r>
              <a:rPr lang="zh-CN" altLang="en-US" b="1" dirty="0">
                <a:latin typeface="宋体" panose="02010600030101010101" pitchFamily="2" charset="-122"/>
              </a:rPr>
              <a:t>语言规定（</a:t>
            </a:r>
            <a:r>
              <a:rPr lang="zh-CN" altLang="en-US" b="1" dirty="0">
                <a:solidFill>
                  <a:srgbClr val="FF0000"/>
                </a:solidFill>
                <a:latin typeface="宋体" panose="02010600030101010101" pitchFamily="2" charset="-122"/>
              </a:rPr>
              <a:t>语法</a:t>
            </a:r>
            <a:r>
              <a:rPr lang="zh-CN" altLang="en-US" b="1" dirty="0">
                <a:latin typeface="宋体" panose="02010600030101010101" pitchFamily="2" charset="-122"/>
              </a:rPr>
              <a:t>）：</a:t>
            </a:r>
            <a:r>
              <a:rPr lang="zh-CN" altLang="en-US" b="1" u="sng" dirty="0">
                <a:latin typeface="宋体" panose="02010600030101010101" pitchFamily="2" charset="-122"/>
              </a:rPr>
              <a:t>标识符由大写字母</a:t>
            </a:r>
            <a:r>
              <a:rPr lang="en-US" altLang="zh-CN" b="1" u="sng" dirty="0">
                <a:latin typeface="宋体" panose="02010600030101010101" pitchFamily="2" charset="-122"/>
              </a:rPr>
              <a:t>A</a:t>
            </a:r>
            <a:r>
              <a:rPr lang="zh-CN" altLang="en-US" b="1" u="sng" dirty="0">
                <a:latin typeface="宋体" panose="02010600030101010101" pitchFamily="2" charset="-122"/>
              </a:rPr>
              <a:t>到</a:t>
            </a:r>
            <a:r>
              <a:rPr lang="en-US" altLang="zh-CN" b="1" u="sng" dirty="0">
                <a:latin typeface="宋体" panose="02010600030101010101" pitchFamily="2" charset="-122"/>
              </a:rPr>
              <a:t>Z、</a:t>
            </a:r>
            <a:r>
              <a:rPr lang="zh-CN" altLang="en-US" b="1" u="sng" dirty="0">
                <a:latin typeface="宋体" panose="02010600030101010101" pitchFamily="2" charset="-122"/>
              </a:rPr>
              <a:t>小写字母</a:t>
            </a:r>
            <a:r>
              <a:rPr lang="en-US" altLang="zh-CN" b="1" u="sng" dirty="0">
                <a:latin typeface="宋体" panose="02010600030101010101" pitchFamily="2" charset="-122"/>
              </a:rPr>
              <a:t>a</a:t>
            </a:r>
            <a:r>
              <a:rPr lang="zh-CN" altLang="en-US" b="1" u="sng" dirty="0">
                <a:latin typeface="宋体" panose="02010600030101010101" pitchFamily="2" charset="-122"/>
              </a:rPr>
              <a:t>到</a:t>
            </a:r>
            <a:r>
              <a:rPr lang="en-US" altLang="zh-CN" b="1" u="sng" dirty="0">
                <a:latin typeface="宋体" panose="02010600030101010101" pitchFamily="2" charset="-122"/>
              </a:rPr>
              <a:t>z、</a:t>
            </a:r>
            <a:r>
              <a:rPr lang="zh-CN" altLang="en-US" b="1" u="sng" dirty="0">
                <a:latin typeface="宋体" panose="02010600030101010101" pitchFamily="2" charset="-122"/>
              </a:rPr>
              <a:t>数字0到9和下划线组成，且第一个字符必须是字母或下划线，随后的字符必须是字母、数字或下划线。且大小写敏感</a:t>
            </a:r>
            <a:r>
              <a:rPr lang="zh-CN" altLang="en-US" b="1" dirty="0">
                <a:latin typeface="宋体" panose="02010600030101010101" pitchFamily="2" charset="-122"/>
              </a:rPr>
              <a:t>，如</a:t>
            </a:r>
            <a:r>
              <a:rPr lang="en-US" altLang="zh-CN" b="1" dirty="0">
                <a:latin typeface="宋体" panose="02010600030101010101" pitchFamily="2" charset="-122"/>
              </a:rPr>
              <a:t>age</a:t>
            </a:r>
            <a:r>
              <a:rPr lang="zh-CN" altLang="en-US" b="1" dirty="0">
                <a:latin typeface="宋体" panose="02010600030101010101" pitchFamily="2" charset="-122"/>
              </a:rPr>
              <a:t>和</a:t>
            </a:r>
            <a:r>
              <a:rPr lang="en-US" altLang="zh-CN" b="1" dirty="0">
                <a:latin typeface="宋体" panose="02010600030101010101" pitchFamily="2" charset="-122"/>
              </a:rPr>
              <a:t>Age</a:t>
            </a:r>
            <a:r>
              <a:rPr lang="zh-CN" altLang="en-US" b="1" dirty="0">
                <a:latin typeface="宋体" panose="02010600030101010101" pitchFamily="2" charset="-122"/>
              </a:rPr>
              <a:t>是两个不同的标识符。</a:t>
            </a:r>
          </a:p>
          <a:p>
            <a:pPr marL="0" lvl="0" indent="0" eaLnBrk="1" hangingPunct="1">
              <a:spcBef>
                <a:spcPct val="50000"/>
              </a:spcBef>
              <a:buClr>
                <a:srgbClr val="6600FF"/>
              </a:buClr>
              <a:buSzPct val="50000"/>
              <a:buFont typeface="Wingdings" panose="05000000000000000000" pitchFamily="2" charset="2"/>
              <a:buChar char="u"/>
            </a:pPr>
            <a:r>
              <a:rPr lang="en-US" altLang="zh-CN" b="1" dirty="0"/>
              <a:t> PASCAL</a:t>
            </a:r>
            <a:r>
              <a:rPr lang="zh-CN" altLang="en-US" b="1" dirty="0"/>
              <a:t>语言规定：和</a:t>
            </a:r>
            <a:r>
              <a:rPr lang="en-US" altLang="zh-CN" b="1" dirty="0"/>
              <a:t>C</a:t>
            </a:r>
            <a:r>
              <a:rPr lang="zh-CN" altLang="en-US" b="1" dirty="0"/>
              <a:t>语言类似，只是要求第一个字符只能是字母（比</a:t>
            </a:r>
            <a:r>
              <a:rPr lang="en-US" altLang="zh-CN" b="1" dirty="0"/>
              <a:t>C</a:t>
            </a:r>
            <a:r>
              <a:rPr lang="zh-CN" altLang="en-US" b="1" dirty="0"/>
              <a:t>语言约束更强）。</a:t>
            </a:r>
          </a:p>
        </p:txBody>
      </p:sp>
      <p:sp>
        <p:nvSpPr>
          <p:cNvPr id="29700" name="Rectangle 6"/>
          <p:cNvSpPr>
            <a:spLocks noGrp="1"/>
          </p:cNvSpPr>
          <p:nvPr>
            <p:ph type="title"/>
          </p:nvPr>
        </p:nvSpPr>
        <p:spPr>
          <a:ln/>
        </p:spPr>
        <p:txBody>
          <a:bodyPr vert="horz" wrap="square" lIns="91440" tIns="45720" rIns="91440" bIns="45720" anchor="ctr"/>
          <a:lstStyle/>
          <a:p>
            <a:pPr eaLnBrk="1" hangingPunct="1"/>
            <a:r>
              <a:rPr lang="en-US" altLang="zh-CN" b="1" dirty="0"/>
              <a:t>2.2 </a:t>
            </a:r>
            <a:r>
              <a:rPr lang="zh-CN" altLang="en-US" b="1" dirty="0"/>
              <a:t>标识符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3412">
                                            <p:txEl>
                                              <p:pRg st="1" end="1"/>
                                            </p:txEl>
                                          </p:spTgt>
                                        </p:tgtEl>
                                        <p:attrNameLst>
                                          <p:attrName>style.visibility</p:attrName>
                                        </p:attrNameLst>
                                      </p:cBhvr>
                                      <p:to>
                                        <p:strVal val="visible"/>
                                      </p:to>
                                    </p:set>
                                    <p:animEffect transition="in" filter="dissolve">
                                      <p:cBhvr>
                                        <p:cTn id="7" dur="500"/>
                                        <p:tgtEl>
                                          <p:spTgt spid="2734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3412">
                                            <p:txEl>
                                              <p:pRg st="2" end="2"/>
                                            </p:txEl>
                                          </p:spTgt>
                                        </p:tgtEl>
                                        <p:attrNameLst>
                                          <p:attrName>style.visibility</p:attrName>
                                        </p:attrNameLst>
                                      </p:cBhvr>
                                      <p:to>
                                        <p:strVal val="visible"/>
                                      </p:to>
                                    </p:set>
                                    <p:animEffect transition="in" filter="dissolve">
                                      <p:cBhvr>
                                        <p:cTn id="12" dur="500"/>
                                        <p:tgtEl>
                                          <p:spTgt spid="273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89000" y="1218170"/>
            <a:ext cx="7315200" cy="84978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以下哪些是合法的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语言标识符</a:t>
            </a:r>
          </a:p>
        </p:txBody>
      </p:sp>
      <p:sp>
        <p:nvSpPr>
          <p:cNvPr id="6" name="文本框 5"/>
          <p:cNvSpPr txBox="1"/>
          <p:nvPr>
            <p:custDataLst>
              <p:tags r:id="rId3"/>
            </p:custDataLst>
          </p:nvPr>
        </p:nvSpPr>
        <p:spPr>
          <a:xfrm>
            <a:off x="1617186" y="20189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617186" y="25904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class_no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617186" y="31619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name1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617186" y="373348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Name1%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7"/>
            </p:custDataLst>
          </p:nvPr>
        </p:nvSpPr>
        <p:spPr bwMode="auto">
          <a:xfrm>
            <a:off x="902811" y="208327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bwMode="auto">
          <a:xfrm>
            <a:off x="902811" y="265477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bwMode="auto">
          <a:xfrm>
            <a:off x="902811" y="322627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bwMode="auto">
          <a:xfrm>
            <a:off x="902811" y="379777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474936" y="5685994"/>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p:cNvSpPr txBox="1"/>
          <p:nvPr>
            <p:custDataLst>
              <p:tags r:id="rId12"/>
            </p:custDataLst>
          </p:nvPr>
        </p:nvSpPr>
        <p:spPr>
          <a:xfrm>
            <a:off x="1617602" y="4369276"/>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2name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p:cNvSpPr>
            <a:spLocks noChangeAspect="1"/>
          </p:cNvSpPr>
          <p:nvPr>
            <p:custDataLst>
              <p:tags r:id="rId13"/>
            </p:custDataLst>
          </p:nvPr>
        </p:nvSpPr>
        <p:spPr bwMode="auto">
          <a:xfrm>
            <a:off x="902811" y="436927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E</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文本框 22"/>
          <p:cNvSpPr txBox="1"/>
          <p:nvPr>
            <p:custDataLst>
              <p:tags r:id="rId14"/>
            </p:custDataLst>
          </p:nvPr>
        </p:nvSpPr>
        <p:spPr>
          <a:xfrm>
            <a:off x="1617186" y="4903629"/>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#name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矩形 23"/>
          <p:cNvSpPr>
            <a:spLocks noChangeAspect="1"/>
          </p:cNvSpPr>
          <p:nvPr>
            <p:custDataLst>
              <p:tags r:id="rId15"/>
            </p:custDataLst>
          </p:nvPr>
        </p:nvSpPr>
        <p:spPr bwMode="auto">
          <a:xfrm>
            <a:off x="902811" y="494077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F</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6"/>
            </p:custDataLst>
          </p:nvPr>
        </p:nvGrpSpPr>
        <p:grpSpPr>
          <a:xfrm>
            <a:off x="0" y="0"/>
            <a:ext cx="9144000" cy="1340768"/>
            <a:chOff x="0" y="0"/>
            <a:chExt cx="9144000" cy="635000"/>
          </a:xfrm>
        </p:grpSpPr>
        <p:sp>
          <p:nvSpPr>
            <p:cNvPr id="15" name="TitleBackground"/>
            <p:cNvSpPr/>
            <p:nvPr>
              <p:custDataLst>
                <p:tags r:id="rId1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8" dist="17961" dir="13500000">
                <a:schemeClr val="tx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ColorBlock"/>
            <p:cNvSpPr/>
            <p:nvPr>
              <p:custDataLst>
                <p:tags r:id="rId1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8" dist="17961" dir="13500000">
                <a:schemeClr val="tx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7" name="TypeText"/>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21"/>
              </p:custDataLst>
            </p:nvPr>
          </p:nvSpPr>
          <p:spPr>
            <a:xfrm>
              <a:off x="1525905" y="51728"/>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7"/>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088118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18</a:t>
            </a:fld>
            <a:endParaRPr lang="zh-CN" altLang="en-US" sz="1400" b="1" dirty="0"/>
          </a:p>
        </p:txBody>
      </p:sp>
      <p:sp>
        <p:nvSpPr>
          <p:cNvPr id="232452" name="Text Box 4"/>
          <p:cNvSpPr txBox="1"/>
          <p:nvPr/>
        </p:nvSpPr>
        <p:spPr>
          <a:xfrm>
            <a:off x="723900" y="1341438"/>
            <a:ext cx="7962900" cy="2135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i="1" dirty="0">
                <a:solidFill>
                  <a:srgbClr val="FF3300"/>
                </a:solidFill>
                <a:latin typeface="宋体" panose="02010600030101010101" pitchFamily="2" charset="-122"/>
              </a:rPr>
              <a:t>数据</a:t>
            </a:r>
            <a:r>
              <a:rPr lang="zh-CN" altLang="en-US" b="1" dirty="0">
                <a:latin typeface="宋体" panose="02010600030101010101" pitchFamily="2" charset="-122"/>
              </a:rPr>
              <a:t>是计算机处理的对象。</a:t>
            </a:r>
          </a:p>
          <a:p>
            <a:pPr marL="0" lvl="0" indent="0" eaLnBrk="1" hangingPunct="1">
              <a:spcBef>
                <a:spcPct val="50000"/>
              </a:spcBef>
              <a:buNone/>
            </a:pPr>
            <a:r>
              <a:rPr lang="zh-CN" altLang="en-US" b="1" dirty="0">
                <a:latin typeface="宋体" panose="02010600030101010101" pitchFamily="2" charset="-122"/>
              </a:rPr>
              <a:t>数据依据其本身的特点可以归为不同的类：</a:t>
            </a:r>
            <a:r>
              <a:rPr lang="zh-CN" altLang="en-US" b="1" dirty="0">
                <a:solidFill>
                  <a:schemeClr val="accent2"/>
                </a:solidFill>
                <a:latin typeface="宋体" panose="02010600030101010101" pitchFamily="2" charset="-122"/>
              </a:rPr>
              <a:t>整数、小数、字符、字符串</a:t>
            </a:r>
            <a:r>
              <a:rPr lang="zh-CN" altLang="en-US" b="1" dirty="0">
                <a:latin typeface="宋体" panose="02010600030101010101" pitchFamily="2" charset="-122"/>
              </a:rPr>
              <a:t>等。</a:t>
            </a:r>
          </a:p>
          <a:p>
            <a:pPr marL="0" lvl="0" indent="0" eaLnBrk="1" hangingPunct="1">
              <a:spcBef>
                <a:spcPct val="50000"/>
              </a:spcBef>
              <a:buNone/>
            </a:pPr>
            <a:r>
              <a:rPr lang="zh-CN" altLang="en-US" sz="2400" b="1" i="1" dirty="0"/>
              <a:t>（高级程序语言特点：按照人对于数据的表达方式）</a:t>
            </a:r>
            <a:r>
              <a:rPr lang="zh-CN" altLang="en-US" sz="2400" b="1" dirty="0">
                <a:latin typeface="宋体" panose="02010600030101010101" pitchFamily="2" charset="-122"/>
              </a:rPr>
              <a:t> </a:t>
            </a:r>
            <a:endParaRPr lang="en-US" altLang="zh-CN" sz="2400" b="1" dirty="0">
              <a:latin typeface="宋体" panose="02010600030101010101" pitchFamily="2" charset="-122"/>
            </a:endParaRPr>
          </a:p>
        </p:txBody>
      </p:sp>
      <p:sp>
        <p:nvSpPr>
          <p:cNvPr id="232456" name="Text Box 8"/>
          <p:cNvSpPr txBox="1"/>
          <p:nvPr/>
        </p:nvSpPr>
        <p:spPr>
          <a:xfrm>
            <a:off x="684213" y="3644900"/>
            <a:ext cx="79629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程序设计语言应该具备区分各种类型数据的能力，于是引入了数据类型的概念。</a:t>
            </a:r>
          </a:p>
        </p:txBody>
      </p:sp>
      <p:sp>
        <p:nvSpPr>
          <p:cNvPr id="30725" name="Rectangle 13"/>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p>
        </p:txBody>
      </p:sp>
      <p:pic>
        <p:nvPicPr>
          <p:cNvPr id="2" name="图片 1"/>
          <p:cNvPicPr>
            <a:picLocks noChangeAspect="1"/>
          </p:cNvPicPr>
          <p:nvPr/>
        </p:nvPicPr>
        <p:blipFill>
          <a:blip r:embed="rId3" cstate="print"/>
          <a:stretch>
            <a:fillRect/>
          </a:stretch>
        </p:blipFill>
        <p:spPr>
          <a:xfrm>
            <a:off x="1835697" y="4919462"/>
            <a:ext cx="3396704" cy="542331"/>
          </a:xfrm>
          <a:prstGeom prst="rect">
            <a:avLst/>
          </a:prstGeom>
        </p:spPr>
      </p:pic>
      <p:sp>
        <p:nvSpPr>
          <p:cNvPr id="7" name="AutoShape 11"/>
          <p:cNvSpPr/>
          <p:nvPr/>
        </p:nvSpPr>
        <p:spPr>
          <a:xfrm>
            <a:off x="792708" y="5676900"/>
            <a:ext cx="1187003" cy="647700"/>
          </a:xfrm>
          <a:prstGeom prst="wedgeRoundRectCallout">
            <a:avLst>
              <a:gd name="adj1" fmla="val 79986"/>
              <a:gd name="adj2" fmla="val -111028"/>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1800" b="1" dirty="0"/>
              <a:t>C</a:t>
            </a:r>
            <a:r>
              <a:rPr lang="zh-CN" altLang="en-US" sz="1800" b="1" dirty="0"/>
              <a:t>语言</a:t>
            </a:r>
            <a:endParaRPr lang="en-US" altLang="zh-CN" sz="1800" b="1" dirty="0"/>
          </a:p>
          <a:p>
            <a:pPr marL="0" lvl="0" indent="0" algn="ctr" eaLnBrk="1" hangingPunct="1">
              <a:buNone/>
            </a:pPr>
            <a:r>
              <a:rPr lang="zh-CN" altLang="en-US" sz="1800" b="1" dirty="0"/>
              <a:t>数据类型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dissolve">
                                      <p:cBhvr>
                                        <p:cTn id="7" dur="500"/>
                                        <p:tgtEl>
                                          <p:spTgt spid="2324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2456"/>
                                        </p:tgtEl>
                                        <p:attrNameLst>
                                          <p:attrName>style.visibility</p:attrName>
                                        </p:attrNameLst>
                                      </p:cBhvr>
                                      <p:to>
                                        <p:strVal val="visible"/>
                                      </p:to>
                                    </p:set>
                                    <p:animEffect transition="in" filter="dissolve">
                                      <p:cBhvr>
                                        <p:cTn id="12" dur="500"/>
                                        <p:tgtEl>
                                          <p:spTgt spid="232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341438"/>
            <a:ext cx="7772400" cy="46116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数据类型包括三层含义：</a:t>
            </a:r>
            <a:endParaRPr kumimoji="0" lang="en-US" altLang="zh-CN" sz="2800" b="0"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400050" marR="0" lvl="1" indent="0" algn="l" defTabSz="914400" rtl="0" eaLnBrk="0" fontAlgn="base" latinLnBrk="0" hangingPunct="0">
              <a:lnSpc>
                <a:spcPct val="15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1</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、定义了一系列的逻辑表达</a:t>
            </a: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值</a:t>
            </a: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a:t>
            </a:r>
            <a:r>
              <a:rPr kumimoji="0" lang="zh-CN" altLang="en-US" sz="2800" b="1" i="0" u="none" strike="noStrike" kern="0" cap="none" spc="0" normalizeH="0" baseline="0" noProof="0" dirty="0">
                <a:ln>
                  <a:noFill/>
                </a:ln>
                <a:solidFill>
                  <a:srgbClr val="FF3300"/>
                </a:solidFill>
                <a:effectLst/>
                <a:uLnTx/>
                <a:uFillTx/>
                <a:latin typeface="宋体" panose="02010600030101010101" pitchFamily="2" charset="-122"/>
                <a:ea typeface="+mn-ea"/>
              </a:rPr>
              <a:t>属于该类型的数据能够取值的范围</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）比如：整数类形</a:t>
            </a:r>
            <a:endPar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endParaRPr>
          </a:p>
          <a:p>
            <a:pPr marL="400050" marR="0" lvl="1" indent="0" algn="l" defTabSz="914400" rtl="0" eaLnBrk="0" fontAlgn="base" latinLnBrk="0" hangingPunct="0">
              <a:lnSpc>
                <a:spcPct val="15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2</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、存储空间大小 （占用多少字节，二进制）</a:t>
            </a:r>
            <a:endPar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endParaRPr>
          </a:p>
          <a:p>
            <a:pPr marL="400050" marR="0" lvl="1" indent="0" algn="l" defTabSz="914400" rtl="0" eaLnBrk="0" fontAlgn="base" latinLnBrk="0" hangingPunct="0">
              <a:lnSpc>
                <a:spcPct val="15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rPr>
              <a:t>3</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、以及能应用于这些值上的一系列操作（</a:t>
            </a:r>
            <a:r>
              <a:rPr kumimoji="0" lang="zh-CN" altLang="en-US" sz="2800" b="1" i="0" u="none" strike="noStrike" kern="0" cap="none" spc="0" normalizeH="0" baseline="0" noProof="0" dirty="0">
                <a:ln>
                  <a:noFill/>
                </a:ln>
                <a:solidFill>
                  <a:srgbClr val="FF3300"/>
                </a:solidFill>
                <a:effectLst/>
                <a:uLnTx/>
                <a:uFillTx/>
                <a:latin typeface="宋体" panose="02010600030101010101" pitchFamily="2" charset="-122"/>
                <a:ea typeface="+mn-ea"/>
              </a:rPr>
              <a:t>数据操作</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rPr>
              <a:t>）。</a:t>
            </a:r>
            <a:endPar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endParaRPr>
          </a:p>
          <a:p>
            <a:pPr marL="400050" lvl="1" indent="0">
              <a:lnSpc>
                <a:spcPct val="150000"/>
              </a:lnSpc>
              <a:buFontTx/>
              <a:buNone/>
              <a:defRPr/>
            </a:pPr>
            <a:r>
              <a:rPr kumimoji="0" lang="zh-CN" altLang="en-US" b="1" dirty="0">
                <a:latin typeface="宋体" panose="02010600030101010101" pitchFamily="2" charset="-122"/>
              </a:rPr>
              <a:t>比如：整数的加减乘除</a:t>
            </a:r>
            <a:r>
              <a:rPr kumimoji="0" lang="zh-CN" altLang="en-US" b="1" i="0" u="none" strike="noStrike" kern="0" cap="none" spc="0" normalizeH="0" baseline="0" noProof="0" dirty="0">
                <a:ln>
                  <a:noFill/>
                </a:ln>
                <a:solidFill>
                  <a:schemeClr val="tx1"/>
                </a:solidFill>
                <a:effectLst/>
                <a:uLnTx/>
                <a:uFillTx/>
                <a:latin typeface="宋体" panose="02010600030101010101" pitchFamily="2" charset="-122"/>
                <a:ea typeface="+mn-ea"/>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31747" name="灯片编号占位符 3"/>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spcBef>
                <a:spcPct val="50000"/>
              </a:spcBef>
            </a:pPr>
            <a:fld id="{9A0DB2DC-4C9A-4742-B13C-FB6460FD3503}" type="slidenum">
              <a:rPr lang="zh-CN" altLang="en-US" sz="1400" dirty="0"/>
              <a:pPr lvl="0" algn="r" eaLnBrk="1" hangingPunct="1">
                <a:spcBef>
                  <a:spcPct val="50000"/>
                </a:spcBef>
              </a:pPr>
              <a:t>19</a:t>
            </a:fld>
            <a:endParaRPr lang="zh-CN" altLang="en-US" sz="1400" dirty="0"/>
          </a:p>
        </p:txBody>
      </p:sp>
      <p:sp>
        <p:nvSpPr>
          <p:cNvPr id="5" name="爆炸形 1 4"/>
          <p:cNvSpPr/>
          <p:nvPr/>
        </p:nvSpPr>
        <p:spPr bwMode="auto">
          <a:xfrm>
            <a:off x="4951412" y="4767888"/>
            <a:ext cx="3887788" cy="1812925"/>
          </a:xfrm>
          <a:prstGeom prst="irregularSeal1">
            <a:avLst/>
          </a:prstGeom>
          <a:solidFill>
            <a:schemeClr val="accent2"/>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rot="0" spcFirstLastPara="0" vertOverflow="overflow" horzOverflow="overflow" vert="horz" wrap="none" lIns="91440" tIns="45720" rIns="91440" bIns="45720" numCol="1" spcCol="0" rtlCol="0" fromWordArt="0" anchor="ctr" anchorCtr="0" forceAA="0" compatLnSpc="1">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数据类型三要素</a:t>
            </a:r>
          </a:p>
        </p:txBody>
      </p:sp>
      <p:sp>
        <p:nvSpPr>
          <p:cNvPr id="31749" name="Rectangle 13"/>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a:t>
            </a:fld>
            <a:endParaRPr lang="zh-CN" altLang="en-US" sz="1400" b="1" dirty="0"/>
          </a:p>
        </p:txBody>
      </p:sp>
      <p:sp>
        <p:nvSpPr>
          <p:cNvPr id="21507" name="Rectangle 2"/>
          <p:cNvSpPr>
            <a:spLocks noGrp="1"/>
          </p:cNvSpPr>
          <p:nvPr>
            <p:ph type="title"/>
          </p:nvPr>
        </p:nvSpPr>
        <p:spPr>
          <a:ln/>
        </p:spPr>
        <p:txBody>
          <a:bodyPr vert="horz" wrap="square" lIns="91440" tIns="45720" rIns="91440" bIns="45720" anchor="ctr"/>
          <a:lstStyle/>
          <a:p>
            <a:pPr eaLnBrk="1" hangingPunct="1"/>
            <a:r>
              <a:rPr lang="zh-CN" altLang="en-US" b="1" dirty="0">
                <a:latin typeface="宋体" panose="02010600030101010101" pitchFamily="2" charset="-122"/>
              </a:rPr>
              <a:t>提纲</a:t>
            </a:r>
          </a:p>
        </p:txBody>
      </p:sp>
      <p:sp>
        <p:nvSpPr>
          <p:cNvPr id="21508" name="Rectangle 3"/>
          <p:cNvSpPr>
            <a:spLocks noGrp="1"/>
          </p:cNvSpPr>
          <p:nvPr>
            <p:ph idx="1"/>
          </p:nvPr>
        </p:nvSpPr>
        <p:spPr>
          <a:xfrm>
            <a:off x="755650" y="1484313"/>
            <a:ext cx="7772400" cy="4114800"/>
          </a:xfrm>
          <a:ln/>
        </p:spPr>
        <p:txBody>
          <a:bodyPr vert="horz" wrap="square" lIns="91440" tIns="45720" rIns="91440" bIns="45720" anchor="t"/>
          <a:lstStyle/>
          <a:p>
            <a:pPr eaLnBrk="1" hangingPunct="1">
              <a:lnSpc>
                <a:spcPct val="150000"/>
              </a:lnSpc>
              <a:buNone/>
            </a:pPr>
            <a:r>
              <a:rPr lang="zh-CN" altLang="en-US" b="1" dirty="0">
                <a:solidFill>
                  <a:srgbClr val="FF0000"/>
                </a:solidFill>
                <a:latin typeface="黑体" panose="02010609060101010101" pitchFamily="49" charset="-122"/>
                <a:ea typeface="黑体" panose="02010609060101010101" pitchFamily="49" charset="-122"/>
              </a:rPr>
              <a:t>2.1  关于计算机和</a:t>
            </a:r>
            <a:r>
              <a:rPr lang="en-US" altLang="zh-CN" b="1" dirty="0">
                <a:solidFill>
                  <a:srgbClr val="FF0000"/>
                </a:solidFill>
                <a:latin typeface="黑体" panose="02010609060101010101" pitchFamily="49" charset="-122"/>
                <a:ea typeface="黑体" panose="02010609060101010101" pitchFamily="49" charset="-122"/>
              </a:rPr>
              <a:t>C</a:t>
            </a:r>
            <a:r>
              <a:rPr lang="zh-CN" altLang="en-US" b="1" dirty="0">
                <a:solidFill>
                  <a:srgbClr val="FF0000"/>
                </a:solidFill>
                <a:latin typeface="黑体" panose="02010609060101010101" pitchFamily="49" charset="-122"/>
                <a:ea typeface="黑体" panose="02010609060101010101" pitchFamily="49" charset="-122"/>
              </a:rPr>
              <a:t>语言 </a:t>
            </a:r>
          </a:p>
          <a:p>
            <a:pPr eaLnBrk="1" hangingPunct="1">
              <a:lnSpc>
                <a:spcPct val="150000"/>
              </a:lnSpc>
              <a:buNone/>
            </a:pPr>
            <a:r>
              <a:rPr lang="en-US" altLang="zh-CN" b="1" dirty="0">
                <a:solidFill>
                  <a:schemeClr val="tx1"/>
                </a:solidFill>
                <a:latin typeface="黑体" panose="02010609060101010101" pitchFamily="49" charset="-122"/>
                <a:ea typeface="黑体" panose="02010609060101010101" pitchFamily="49" charset="-122"/>
              </a:rPr>
              <a:t>2.2  </a:t>
            </a:r>
            <a:r>
              <a:rPr lang="zh-CN" altLang="en-US" b="1" dirty="0">
                <a:solidFill>
                  <a:schemeClr val="tx1"/>
                </a:solidFill>
                <a:latin typeface="黑体" panose="02010609060101010101" pitchFamily="49" charset="-122"/>
                <a:ea typeface="黑体" panose="02010609060101010101" pitchFamily="49" charset="-122"/>
              </a:rPr>
              <a:t>标识符（</a:t>
            </a:r>
            <a:r>
              <a:rPr lang="en-US" altLang="zh-CN" b="1" dirty="0">
                <a:solidFill>
                  <a:schemeClr val="tx1"/>
                </a:solidFill>
                <a:latin typeface="黑体" panose="02010609060101010101" pitchFamily="49" charset="-122"/>
                <a:ea typeface="黑体" panose="02010609060101010101" pitchFamily="49" charset="-122"/>
              </a:rPr>
              <a:t>identifier</a:t>
            </a:r>
            <a:r>
              <a:rPr lang="zh-CN" altLang="en-US" b="1" dirty="0">
                <a:solidFill>
                  <a:schemeClr val="tx1"/>
                </a:solidFill>
                <a:latin typeface="黑体" panose="02010609060101010101" pitchFamily="49" charset="-122"/>
                <a:ea typeface="黑体" panose="02010609060101010101" pitchFamily="49" charset="-122"/>
              </a:rPr>
              <a:t>）</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2.2.1  </a:t>
            </a:r>
            <a:r>
              <a:rPr lang="zh-CN" altLang="en-US" b="1" dirty="0">
                <a:solidFill>
                  <a:schemeClr val="tx1"/>
                </a:solidFill>
                <a:latin typeface="黑体" panose="02010609060101010101" pitchFamily="49" charset="-122"/>
                <a:ea typeface="黑体" panose="02010609060101010101" pitchFamily="49" charset="-122"/>
              </a:rPr>
              <a:t>数据类型</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2.2.2  </a:t>
            </a:r>
            <a:r>
              <a:rPr lang="zh-CN" altLang="en-US" b="1" dirty="0">
                <a:solidFill>
                  <a:schemeClr val="tx1"/>
                </a:solidFill>
                <a:latin typeface="黑体" panose="02010609060101010101" pitchFamily="49" charset="-122"/>
                <a:ea typeface="黑体" panose="02010609060101010101" pitchFamily="49" charset="-122"/>
              </a:rPr>
              <a:t>变量</a:t>
            </a:r>
          </a:p>
          <a:p>
            <a:pPr eaLnBrk="1" hangingPunct="1">
              <a:buNone/>
            </a:pPr>
            <a:r>
              <a:rPr lang="en-US" altLang="zh-CN" b="1" dirty="0">
                <a:solidFill>
                  <a:schemeClr val="tx1"/>
                </a:solidFill>
                <a:latin typeface="黑体" panose="02010609060101010101" pitchFamily="49" charset="-122"/>
                <a:ea typeface="黑体" panose="02010609060101010101" pitchFamily="49" charset="-122"/>
              </a:rPr>
              <a:t>		2.2.3  </a:t>
            </a:r>
            <a:r>
              <a:rPr lang="zh-CN" altLang="en-US" b="1" dirty="0">
                <a:solidFill>
                  <a:schemeClr val="tx1"/>
                </a:solidFill>
                <a:latin typeface="黑体" panose="02010609060101010101" pitchFamily="49" charset="-122"/>
                <a:ea typeface="黑体" panose="02010609060101010101" pitchFamily="49" charset="-122"/>
              </a:rPr>
              <a:t>常量</a:t>
            </a:r>
          </a:p>
          <a:p>
            <a:pPr eaLnBrk="1" hangingPunct="1">
              <a:lnSpc>
                <a:spcPct val="150000"/>
              </a:lnSpc>
              <a:buNone/>
            </a:pPr>
            <a:r>
              <a:rPr lang="en-US" altLang="zh-CN" b="1" dirty="0">
                <a:latin typeface="黑体" panose="02010609060101010101" pitchFamily="49" charset="-122"/>
                <a:ea typeface="黑体" panose="02010609060101010101" pitchFamily="49" charset="-122"/>
              </a:rPr>
              <a:t>2.3  </a:t>
            </a:r>
            <a:r>
              <a:rPr lang="zh-CN" altLang="en-US" b="1" dirty="0">
                <a:latin typeface="黑体" panose="02010609060101010101" pitchFamily="49" charset="-122"/>
                <a:ea typeface="黑体" panose="02010609060101010101" pitchFamily="49" charset="-122"/>
              </a:rPr>
              <a:t>输入与输出</a:t>
            </a:r>
          </a:p>
        </p:txBody>
      </p:sp>
      <p:sp>
        <p:nvSpPr>
          <p:cNvPr id="2" name="TextBox 1"/>
          <p:cNvSpPr txBox="1"/>
          <p:nvPr/>
        </p:nvSpPr>
        <p:spPr>
          <a:xfrm>
            <a:off x="5003800" y="3284538"/>
            <a:ext cx="3671888" cy="831850"/>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讨论：程序语言中数据如何表示、存储和操作</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20</a:t>
            </a:fld>
            <a:endParaRPr lang="zh-CN" altLang="en-US" sz="1400" b="1" dirty="0"/>
          </a:p>
        </p:txBody>
      </p:sp>
      <p:sp>
        <p:nvSpPr>
          <p:cNvPr id="234499" name="Rectangle 3"/>
          <p:cNvSpPr>
            <a:spLocks noGrp="1"/>
          </p:cNvSpPr>
          <p:nvPr>
            <p:ph idx="1"/>
          </p:nvPr>
        </p:nvSpPr>
        <p:spPr>
          <a:xfrm>
            <a:off x="530225" y="3316288"/>
            <a:ext cx="7773988" cy="3208337"/>
          </a:xfrm>
          <a:ln/>
        </p:spPr>
        <p:txBody>
          <a:bodyPr vert="horz" wrap="square" lIns="91440" tIns="45720" rIns="91440" bIns="45720" anchor="t"/>
          <a:lstStyle/>
          <a:p>
            <a:pPr eaLnBrk="1" hangingPunct="1">
              <a:lnSpc>
                <a:spcPct val="150000"/>
              </a:lnSpc>
              <a:buClr>
                <a:srgbClr val="6600FF"/>
              </a:buClr>
              <a:buSzPct val="60000"/>
              <a:buFont typeface="Wingdings" panose="05000000000000000000" pitchFamily="2" charset="2"/>
              <a:buChar char="u"/>
            </a:pPr>
            <a:r>
              <a:rPr lang="zh-CN" altLang="en-US" b="1" dirty="0">
                <a:latin typeface="宋体" panose="02010600030101010101" pitchFamily="2" charset="-122"/>
              </a:rPr>
              <a:t>整数是由符号和一个或多个数字组成的正数、</a:t>
            </a:r>
            <a:r>
              <a:rPr lang="en-US" altLang="zh-CN" b="1" dirty="0">
                <a:latin typeface="宋体" panose="02010600030101010101" pitchFamily="2" charset="-122"/>
              </a:rPr>
              <a:t>0</a:t>
            </a:r>
            <a:r>
              <a:rPr lang="zh-CN" altLang="en-US" b="1" dirty="0">
                <a:latin typeface="宋体" panose="02010600030101010101" pitchFamily="2" charset="-122"/>
              </a:rPr>
              <a:t>或负数，又称为带符号的自然数</a:t>
            </a:r>
            <a:r>
              <a:rPr lang="zh-CN" altLang="en-US" b="1" dirty="0"/>
              <a:t> </a:t>
            </a:r>
            <a:r>
              <a:rPr lang="zh-CN" altLang="en-US" b="1" dirty="0">
                <a:latin typeface="宋体" panose="02010600030101010101" pitchFamily="2" charset="-122"/>
              </a:rPr>
              <a:t>，如+12,-38。</a:t>
            </a:r>
          </a:p>
          <a:p>
            <a:pPr eaLnBrk="1" hangingPunct="1">
              <a:lnSpc>
                <a:spcPct val="150000"/>
              </a:lnSpc>
              <a:buClr>
                <a:srgbClr val="6600FF"/>
              </a:buClr>
              <a:buSzPct val="60000"/>
              <a:buFont typeface="Wingdings" panose="05000000000000000000" pitchFamily="2" charset="2"/>
              <a:buChar char="u"/>
            </a:pPr>
            <a:r>
              <a:rPr lang="zh-CN" altLang="en-US" b="1" dirty="0"/>
              <a:t>注意：在数学中，整数是一个无限集合，但对于计算机来说，只能表示它的一个有限子集</a:t>
            </a:r>
            <a:r>
              <a:rPr lang="zh-CN" altLang="en-US" b="1" dirty="0">
                <a:solidFill>
                  <a:srgbClr val="FF3300"/>
                </a:solidFill>
              </a:rPr>
              <a:t>（取决于存储空间的大小）</a:t>
            </a:r>
            <a:r>
              <a:rPr lang="zh-CN" altLang="en-US" dirty="0"/>
              <a:t> 。</a:t>
            </a:r>
          </a:p>
        </p:txBody>
      </p:sp>
      <p:grpSp>
        <p:nvGrpSpPr>
          <p:cNvPr id="32772" name="Group 6"/>
          <p:cNvGrpSpPr/>
          <p:nvPr/>
        </p:nvGrpSpPr>
        <p:grpSpPr>
          <a:xfrm>
            <a:off x="684213" y="2492375"/>
            <a:ext cx="2057400" cy="642938"/>
            <a:chOff x="720" y="2043"/>
            <a:chExt cx="912" cy="405"/>
          </a:xfrm>
        </p:grpSpPr>
        <p:pic>
          <p:nvPicPr>
            <p:cNvPr id="32775" name="Picture 4" descr="13"/>
            <p:cNvPicPr>
              <a:picLocks noChangeAspect="1"/>
            </p:cNvPicPr>
            <p:nvPr/>
          </p:nvPicPr>
          <p:blipFill>
            <a:blip r:embed="rId2" cstate="print">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32776" name="Text Box 5"/>
            <p:cNvSpPr txBox="1"/>
            <p:nvPr/>
          </p:nvSpPr>
          <p:spPr>
            <a:xfrm>
              <a:off x="864" y="2064"/>
              <a:ext cx="67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整型</a:t>
              </a:r>
            </a:p>
          </p:txBody>
        </p:sp>
      </p:grpSp>
      <p:sp>
        <p:nvSpPr>
          <p:cNvPr id="32773" name="Rectangle 18"/>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p>
        </p:txBody>
      </p:sp>
      <p:sp>
        <p:nvSpPr>
          <p:cNvPr id="32774" name="Text Box 20"/>
          <p:cNvSpPr txBox="1"/>
          <p:nvPr/>
        </p:nvSpPr>
        <p:spPr>
          <a:xfrm>
            <a:off x="611188" y="1341438"/>
            <a:ext cx="7962900"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程序设计语言一般包含四种</a:t>
            </a:r>
            <a:r>
              <a:rPr lang="zh-CN" altLang="en-US" b="1" dirty="0">
                <a:solidFill>
                  <a:srgbClr val="FF3300"/>
                </a:solidFill>
                <a:latin typeface="宋体" panose="02010600030101010101" pitchFamily="2" charset="-122"/>
              </a:rPr>
              <a:t>标准数据类型</a:t>
            </a:r>
            <a:r>
              <a:rPr lang="zh-CN" altLang="en-US" b="1" dirty="0">
                <a:solidFill>
                  <a:schemeClr val="accent2"/>
                </a:solidFill>
                <a:latin typeface="宋体" panose="02010600030101010101" pitchFamily="2" charset="-122"/>
              </a:rPr>
              <a:t>：整型、字符型、浮点型和布尔型</a:t>
            </a:r>
            <a:r>
              <a:rPr lang="zh-CN" altLang="en-US" b="1" dirty="0">
                <a:solidFill>
                  <a:srgbClr val="FF3300"/>
                </a:solidFill>
                <a:latin typeface="宋体" panose="02010600030101010101" pitchFamily="2" charset="-122"/>
              </a:rPr>
              <a:t>（补充）</a:t>
            </a:r>
            <a:r>
              <a:rPr lang="zh-CN" altLang="en-US" b="1" dirty="0">
                <a:latin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dissolve">
                                      <p:cBhvr>
                                        <p:cTn id="7" dur="500"/>
                                        <p:tgtEl>
                                          <p:spTgt spid="23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xEl>
                                              <p:pRg st="1" end="1"/>
                                            </p:txEl>
                                          </p:spTgt>
                                        </p:tgtEl>
                                        <p:attrNameLst>
                                          <p:attrName>style.visibility</p:attrName>
                                        </p:attrNameLst>
                                      </p:cBhvr>
                                      <p:to>
                                        <p:strVal val="visible"/>
                                      </p:to>
                                    </p:set>
                                    <p:animEffect transition="in" filter="dissolve">
                                      <p:cBhvr>
                                        <p:cTn id="12" dur="500"/>
                                        <p:tgtEl>
                                          <p:spTgt spid="2344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21</a:t>
            </a:fld>
            <a:endParaRPr lang="zh-CN" altLang="en-US" sz="1400" b="1" dirty="0"/>
          </a:p>
        </p:txBody>
      </p:sp>
      <p:sp>
        <p:nvSpPr>
          <p:cNvPr id="33795"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数据类型－整型</a:t>
            </a:r>
          </a:p>
        </p:txBody>
      </p:sp>
      <p:sp>
        <p:nvSpPr>
          <p:cNvPr id="33796" name="Rectangle 3"/>
          <p:cNvSpPr>
            <a:spLocks noGrp="1"/>
          </p:cNvSpPr>
          <p:nvPr>
            <p:ph idx="1"/>
          </p:nvPr>
        </p:nvSpPr>
        <p:spPr>
          <a:xfrm>
            <a:off x="684213" y="1412875"/>
            <a:ext cx="8280400" cy="4968875"/>
          </a:xfrm>
          <a:ln/>
        </p:spPr>
        <p:txBody>
          <a:bodyPr vert="horz" wrap="square" lIns="91440" tIns="45720" rIns="91440" bIns="45720" anchor="t"/>
          <a:lstStyle/>
          <a:p>
            <a:pPr eaLnBrk="1" hangingPunct="1">
              <a:lnSpc>
                <a:spcPct val="90000"/>
              </a:lnSpc>
              <a:buNone/>
            </a:pPr>
            <a:r>
              <a:rPr lang="zh-CN" altLang="en-US" b="1" dirty="0"/>
              <a:t>整型数据占用的内存单元数：</a:t>
            </a:r>
          </a:p>
          <a:p>
            <a:pPr eaLnBrk="1" hangingPunct="1">
              <a:lnSpc>
                <a:spcPct val="150000"/>
              </a:lnSpc>
              <a:buClr>
                <a:srgbClr val="6600FF"/>
              </a:buClr>
              <a:buSzPct val="60000"/>
              <a:buFont typeface="Wingdings" panose="05000000000000000000" pitchFamily="2" charset="2"/>
              <a:buChar char="u"/>
            </a:pPr>
            <a:r>
              <a:rPr lang="en-US" altLang="zh-CN" sz="2400" b="1" dirty="0"/>
              <a:t>C</a:t>
            </a:r>
            <a:r>
              <a:rPr lang="zh-CN" altLang="en-US" sz="2400" b="1" dirty="0"/>
              <a:t>语言中整型数据细分为四类：</a:t>
            </a:r>
            <a:r>
              <a:rPr lang="en-US" altLang="zh-CN" sz="2400" b="1" dirty="0"/>
              <a:t>short int</a:t>
            </a:r>
            <a:r>
              <a:rPr lang="zh-CN" altLang="en-US" sz="2400" b="1" dirty="0"/>
              <a:t>、</a:t>
            </a:r>
            <a:r>
              <a:rPr lang="en-US" altLang="zh-CN" sz="2400" b="1" dirty="0"/>
              <a:t>int</a:t>
            </a:r>
            <a:r>
              <a:rPr lang="zh-CN" altLang="en-US" sz="2400" b="1" dirty="0"/>
              <a:t>、</a:t>
            </a:r>
            <a:r>
              <a:rPr lang="en-US" altLang="zh-CN" sz="2400" b="1" dirty="0"/>
              <a:t>long int</a:t>
            </a:r>
            <a:r>
              <a:rPr lang="zh-CN" altLang="en-US" sz="2400" b="1" dirty="0"/>
              <a:t>和</a:t>
            </a:r>
            <a:r>
              <a:rPr lang="en-US" altLang="zh-CN" sz="2400" b="1" dirty="0"/>
              <a:t>long long int</a:t>
            </a:r>
            <a:r>
              <a:rPr lang="zh-CN" altLang="en-US" sz="2400" b="1" dirty="0"/>
              <a:t>。</a:t>
            </a:r>
            <a:r>
              <a:rPr lang="zh-CN" altLang="en-US" sz="2400" b="1" dirty="0">
                <a:solidFill>
                  <a:srgbClr val="FF3300"/>
                </a:solidFill>
              </a:rPr>
              <a:t>（不同的教材可能会不同）</a:t>
            </a:r>
          </a:p>
          <a:p>
            <a:pPr eaLnBrk="1" hangingPunct="1">
              <a:lnSpc>
                <a:spcPct val="150000"/>
              </a:lnSpc>
              <a:buClr>
                <a:srgbClr val="6600FF"/>
              </a:buClr>
              <a:buSzPct val="60000"/>
              <a:buFont typeface="Wingdings" panose="05000000000000000000" pitchFamily="2" charset="2"/>
              <a:buChar char="u"/>
            </a:pPr>
            <a:r>
              <a:rPr lang="en-US" altLang="zh-CN" sz="2400" b="1" dirty="0"/>
              <a:t>C</a:t>
            </a:r>
            <a:r>
              <a:rPr lang="zh-CN" altLang="en-US" sz="2400" b="1" dirty="0"/>
              <a:t>语言标准没有规定每一种整数类型占用的内存空间大小（</a:t>
            </a:r>
            <a:r>
              <a:rPr lang="zh-CN" altLang="en-US" sz="2400" b="1" dirty="0">
                <a:solidFill>
                  <a:srgbClr val="FF3300"/>
                </a:solidFill>
              </a:rPr>
              <a:t>即数的范围</a:t>
            </a:r>
            <a:r>
              <a:rPr lang="zh-CN" altLang="en-US" sz="2400" b="1" dirty="0"/>
              <a:t>），只是约束到：</a:t>
            </a:r>
            <a:r>
              <a:rPr lang="en-US" altLang="zh-CN" sz="2400" b="1" dirty="0"/>
              <a:t>short int</a:t>
            </a:r>
            <a:r>
              <a:rPr lang="zh-CN" altLang="en-US" sz="2400" b="1" dirty="0"/>
              <a:t>和</a:t>
            </a:r>
            <a:r>
              <a:rPr lang="en-US" altLang="zh-CN" sz="2400" b="1" dirty="0"/>
              <a:t>int</a:t>
            </a:r>
            <a:r>
              <a:rPr lang="zh-CN" altLang="en-US" sz="2400" b="1" dirty="0"/>
              <a:t>至少要占据</a:t>
            </a:r>
            <a:r>
              <a:rPr lang="en-US" altLang="zh-CN" sz="2400" b="1" dirty="0"/>
              <a:t>16</a:t>
            </a:r>
            <a:r>
              <a:rPr lang="zh-CN" altLang="en-US" sz="2400" b="1" dirty="0"/>
              <a:t>位（</a:t>
            </a:r>
            <a:r>
              <a:rPr lang="en-US" altLang="zh-CN" sz="2400" b="1" dirty="0"/>
              <a:t>2</a:t>
            </a:r>
            <a:r>
              <a:rPr lang="zh-CN" altLang="en-US" sz="2400" b="1" dirty="0"/>
              <a:t>字节），而</a:t>
            </a:r>
            <a:r>
              <a:rPr lang="en-US" altLang="zh-CN" sz="2400" b="1" dirty="0"/>
              <a:t>long</a:t>
            </a:r>
            <a:r>
              <a:rPr lang="zh-CN" altLang="en-US" sz="2400" b="1" dirty="0"/>
              <a:t>数据至少要有</a:t>
            </a:r>
            <a:r>
              <a:rPr lang="en-US" altLang="zh-CN" sz="2400" b="1" dirty="0"/>
              <a:t>32</a:t>
            </a:r>
            <a:r>
              <a:rPr lang="zh-CN" altLang="en-US" sz="2400" b="1" dirty="0"/>
              <a:t>位（</a:t>
            </a:r>
            <a:r>
              <a:rPr lang="en-US" altLang="zh-CN" sz="2400" b="1" dirty="0"/>
              <a:t>4</a:t>
            </a:r>
            <a:r>
              <a:rPr lang="zh-CN" altLang="en-US" sz="2400" b="1" dirty="0"/>
              <a:t>字节）；且数据长度上，</a:t>
            </a:r>
            <a:r>
              <a:rPr lang="en-US" altLang="zh-CN" sz="2400" b="1" dirty="0"/>
              <a:t>short int&lt;=int&lt;=long</a:t>
            </a:r>
            <a:r>
              <a:rPr lang="zh-CN" altLang="en-US" sz="2400" b="1" dirty="0"/>
              <a:t> </a:t>
            </a:r>
            <a:r>
              <a:rPr lang="en-US" altLang="zh-CN" sz="2400" b="1" dirty="0"/>
              <a:t>int &lt;= long</a:t>
            </a:r>
            <a:r>
              <a:rPr lang="zh-CN" altLang="en-US" sz="2400" b="1" dirty="0"/>
              <a:t> </a:t>
            </a:r>
            <a:r>
              <a:rPr lang="en-US" altLang="zh-CN" sz="2400" b="1" dirty="0"/>
              <a:t>long</a:t>
            </a:r>
            <a:r>
              <a:rPr lang="zh-CN" altLang="en-US" sz="2400" b="1" dirty="0"/>
              <a:t>  </a:t>
            </a:r>
            <a:r>
              <a:rPr lang="en-US" altLang="zh-CN" sz="2400" b="1" dirty="0"/>
              <a:t>int </a:t>
            </a:r>
            <a:r>
              <a:rPr lang="zh-CN" altLang="en-US" sz="2400" b="1" dirty="0"/>
              <a:t>。 </a:t>
            </a:r>
          </a:p>
          <a:p>
            <a:pPr eaLnBrk="1" hangingPunct="1">
              <a:lnSpc>
                <a:spcPct val="150000"/>
              </a:lnSpc>
              <a:buClr>
                <a:srgbClr val="6600FF"/>
              </a:buClr>
              <a:buSzPct val="60000"/>
              <a:buFont typeface="Wingdings" panose="05000000000000000000" pitchFamily="2" charset="2"/>
              <a:buChar char="u"/>
            </a:pPr>
            <a:r>
              <a:rPr lang="zh-CN" altLang="en-US" sz="2400" b="1" dirty="0"/>
              <a:t>每一种整数类型占用的内存字节数由编译器根据所用机器的硬件情况来决定。</a:t>
            </a:r>
          </a:p>
          <a:p>
            <a:pPr eaLnBrk="1" hangingPunct="1">
              <a:lnSpc>
                <a:spcPct val="90000"/>
              </a:lnSpc>
              <a:buClr>
                <a:srgbClr val="6600FF"/>
              </a:buClr>
              <a:buSzPct val="60000"/>
              <a:buFont typeface="Wingdings" panose="05000000000000000000" pitchFamily="2" charset="2"/>
              <a:buNone/>
            </a:pPr>
            <a:endParaRPr lang="zh-CN" altLang="en-US" b="1"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22</a:t>
            </a:fld>
            <a:endParaRPr lang="zh-CN" altLang="en-US" sz="1400" b="1" dirty="0"/>
          </a:p>
        </p:txBody>
      </p:sp>
      <p:sp>
        <p:nvSpPr>
          <p:cNvPr id="34819" name="Rectangle 4"/>
          <p:cNvSpPr/>
          <p:nvPr/>
        </p:nvSpPr>
        <p:spPr>
          <a:xfrm>
            <a:off x="395288" y="1484313"/>
            <a:ext cx="8532812" cy="43211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整型数据所允许的运算包括：</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二目算术运算</a:t>
            </a:r>
            <a:r>
              <a:rPr lang="zh-CN" altLang="en-US" b="1" dirty="0">
                <a:latin typeface="宋体" panose="02010600030101010101" pitchFamily="2" charset="-122"/>
              </a:rPr>
              <a:t> ：</a:t>
            </a:r>
            <a:r>
              <a:rPr lang="en-US" altLang="zh-CN" b="1" dirty="0">
                <a:latin typeface="宋体" panose="02010600030101010101" pitchFamily="2" charset="-122"/>
              </a:rPr>
              <a:t>+、-、*、/、％（</a:t>
            </a:r>
            <a:r>
              <a:rPr lang="zh-CN" altLang="en-US" b="1" dirty="0">
                <a:latin typeface="宋体" panose="02010600030101010101" pitchFamily="2" charset="-122"/>
              </a:rPr>
              <a:t>取余) ；</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注意：两个整数进行二目运算后结果还是整数 	如：</a:t>
            </a:r>
            <a:r>
              <a:rPr lang="en-US" altLang="zh-CN" b="1" dirty="0">
                <a:latin typeface="宋体" panose="02010600030101010101" pitchFamily="2" charset="-122"/>
              </a:rPr>
              <a:t>125 / 10 = 12</a:t>
            </a:r>
            <a:r>
              <a:rPr lang="zh-CN" altLang="en-US" b="1" dirty="0">
                <a:latin typeface="宋体" panose="02010600030101010101" pitchFamily="2" charset="-122"/>
              </a:rPr>
              <a:t>（</a:t>
            </a:r>
            <a:r>
              <a:rPr lang="zh-CN" altLang="en-US" b="1" dirty="0">
                <a:solidFill>
                  <a:srgbClr val="FF3300"/>
                </a:solidFill>
                <a:latin typeface="宋体" panose="02010600030101010101" pitchFamily="2" charset="-122"/>
              </a:rPr>
              <a:t>余数</a:t>
            </a:r>
            <a:r>
              <a:rPr lang="en-US" altLang="zh-CN" b="1" dirty="0">
                <a:solidFill>
                  <a:srgbClr val="FF3300"/>
                </a:solidFill>
                <a:latin typeface="宋体" panose="02010600030101010101" pitchFamily="2" charset="-122"/>
              </a:rPr>
              <a:t>5</a:t>
            </a:r>
            <a:r>
              <a:rPr lang="zh-CN" altLang="en-US" b="1" dirty="0">
                <a:solidFill>
                  <a:srgbClr val="FF3300"/>
                </a:solidFill>
                <a:latin typeface="宋体" panose="02010600030101010101" pitchFamily="2" charset="-122"/>
              </a:rPr>
              <a:t>被舍弃</a:t>
            </a:r>
            <a:r>
              <a:rPr lang="zh-CN" altLang="en-US" b="1" dirty="0">
                <a:latin typeface="宋体" panose="02010600030101010101" pitchFamily="2" charset="-122"/>
              </a:rPr>
              <a:t>）</a:t>
            </a:r>
            <a:r>
              <a:rPr lang="en-US" altLang="zh-CN" b="1" dirty="0">
                <a:latin typeface="宋体" panose="02010600030101010101" pitchFamily="2" charset="-122"/>
              </a:rPr>
              <a:t>,</a:t>
            </a:r>
          </a:p>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		    125 % 10 = 5</a:t>
            </a: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单目算术运算</a:t>
            </a:r>
            <a:r>
              <a:rPr lang="zh-CN" altLang="en-US" b="1" dirty="0">
                <a:latin typeface="宋体" panose="02010600030101010101" pitchFamily="2" charset="-122"/>
              </a:rPr>
              <a:t> ：取负值等；</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关系运算</a:t>
            </a:r>
            <a:r>
              <a:rPr lang="zh-CN" altLang="en-US" b="1" dirty="0">
                <a:latin typeface="宋体" panose="02010600030101010101" pitchFamily="2" charset="-122"/>
              </a:rPr>
              <a:t>：&lt;，&lt;=，&gt;，&gt;=，==(相等），</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!=（不相等）</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en-US" altLang="zh-CN" b="1" dirty="0">
                <a:solidFill>
                  <a:srgbClr val="FF3300"/>
                </a:solidFill>
                <a:latin typeface="宋体" panose="02010600030101010101" pitchFamily="2" charset="-122"/>
              </a:rPr>
              <a:t>C</a:t>
            </a:r>
            <a:r>
              <a:rPr lang="zh-CN" altLang="en-US" b="1" dirty="0">
                <a:solidFill>
                  <a:srgbClr val="FF3300"/>
                </a:solidFill>
                <a:latin typeface="宋体" panose="02010600030101010101" pitchFamily="2" charset="-122"/>
              </a:rPr>
              <a:t>语言中关系运算结果为</a:t>
            </a:r>
            <a:r>
              <a:rPr lang="en-US" altLang="zh-CN" b="1" dirty="0">
                <a:solidFill>
                  <a:srgbClr val="FF3300"/>
                </a:solidFill>
                <a:latin typeface="宋体" panose="02010600030101010101" pitchFamily="2" charset="-122"/>
              </a:rPr>
              <a:t>1</a:t>
            </a:r>
            <a:r>
              <a:rPr lang="zh-CN" altLang="en-US" b="1" dirty="0">
                <a:solidFill>
                  <a:srgbClr val="FF3300"/>
                </a:solidFill>
                <a:latin typeface="宋体" panose="02010600030101010101" pitchFamily="2" charset="-122"/>
              </a:rPr>
              <a:t>（真）或</a:t>
            </a:r>
            <a:r>
              <a:rPr lang="en-US" altLang="zh-CN" b="1" dirty="0">
                <a:solidFill>
                  <a:srgbClr val="FF3300"/>
                </a:solidFill>
                <a:latin typeface="宋体" panose="02010600030101010101" pitchFamily="2" charset="-122"/>
              </a:rPr>
              <a:t>0</a:t>
            </a:r>
            <a:r>
              <a:rPr lang="zh-CN" altLang="en-US" b="1" dirty="0">
                <a:solidFill>
                  <a:srgbClr val="FF3300"/>
                </a:solidFill>
                <a:latin typeface="宋体" panose="02010600030101010101" pitchFamily="2" charset="-122"/>
              </a:rPr>
              <a:t>（假）	</a:t>
            </a:r>
          </a:p>
          <a:p>
            <a:pPr marL="342900" lvl="0" indent="-342900" eaLnBrk="1" hangingPunct="1">
              <a:lnSpc>
                <a:spcPct val="90000"/>
              </a:lnSpc>
              <a:buClr>
                <a:schemeClr val="accent2"/>
              </a:buClr>
              <a:buSzPct val="75000"/>
              <a:buFont typeface="Monotype Sorts" pitchFamily="2" charset="2"/>
              <a:buNone/>
            </a:pPr>
            <a:endParaRPr lang="zh-CN" altLang="en-US" sz="900" b="1" dirty="0">
              <a:solidFill>
                <a:srgbClr val="FF3300"/>
              </a:solidFill>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  </a:t>
            </a:r>
            <a:endParaRPr lang="zh-CN" altLang="en-US" b="1" i="1" dirty="0">
              <a:solidFill>
                <a:srgbClr val="FF3300"/>
              </a:solidFill>
            </a:endParaRPr>
          </a:p>
        </p:txBody>
      </p:sp>
      <p:sp>
        <p:nvSpPr>
          <p:cNvPr id="34820" name="Rectangle 5"/>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数据类型－整型</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23</a:t>
            </a:fld>
            <a:endParaRPr lang="zh-CN" altLang="en-US" sz="1400" b="1" dirty="0"/>
          </a:p>
        </p:txBody>
      </p:sp>
      <p:grpSp>
        <p:nvGrpSpPr>
          <p:cNvPr id="35843" name="Group 7"/>
          <p:cNvGrpSpPr/>
          <p:nvPr/>
        </p:nvGrpSpPr>
        <p:grpSpPr>
          <a:xfrm>
            <a:off x="685800" y="1143000"/>
            <a:ext cx="2133600" cy="685800"/>
            <a:chOff x="720" y="2043"/>
            <a:chExt cx="912" cy="405"/>
          </a:xfrm>
        </p:grpSpPr>
        <p:pic>
          <p:nvPicPr>
            <p:cNvPr id="35846" name="Picture 8" descr="13"/>
            <p:cNvPicPr>
              <a:picLocks noChangeAspect="1"/>
            </p:cNvPicPr>
            <p:nvPr/>
          </p:nvPicPr>
          <p:blipFill>
            <a:blip r:embed="rId2" cstate="print">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35847" name="Text Box 9"/>
            <p:cNvSpPr txBox="1"/>
            <p:nvPr/>
          </p:nvSpPr>
          <p:spPr>
            <a:xfrm>
              <a:off x="864" y="2064"/>
              <a:ext cx="672" cy="30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字符型</a:t>
              </a:r>
            </a:p>
          </p:txBody>
        </p:sp>
      </p:grpSp>
      <p:sp>
        <p:nvSpPr>
          <p:cNvPr id="235530" name="Rectangle 10"/>
          <p:cNvSpPr/>
          <p:nvPr/>
        </p:nvSpPr>
        <p:spPr>
          <a:xfrm>
            <a:off x="539750" y="1844675"/>
            <a:ext cx="8353425" cy="40322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150000"/>
              </a:lnSpc>
              <a:buClr>
                <a:schemeClr val="accent2"/>
              </a:buClr>
              <a:buSzPct val="75000"/>
              <a:buFont typeface="Monotype Sorts" pitchFamily="2" charset="2"/>
              <a:buChar char="u"/>
            </a:pPr>
            <a:r>
              <a:rPr lang="zh-CN" altLang="en-US" sz="2400" b="1" dirty="0">
                <a:latin typeface="宋体" panose="02010600030101010101" pitchFamily="2" charset="-122"/>
              </a:rPr>
              <a:t>字符数据包括</a:t>
            </a:r>
            <a:r>
              <a:rPr lang="en-US" altLang="zh-CN" sz="2400" b="1" dirty="0"/>
              <a:t>26*2</a:t>
            </a:r>
            <a:r>
              <a:rPr lang="zh-CN" altLang="en-US" sz="2400" b="1" dirty="0"/>
              <a:t>个字母（大小写）</a:t>
            </a:r>
            <a:r>
              <a:rPr lang="en-US" altLang="zh-CN" sz="2400" b="1" dirty="0"/>
              <a:t>+10</a:t>
            </a:r>
            <a:r>
              <a:rPr lang="zh-CN" altLang="en-US" sz="2400" b="1" dirty="0"/>
              <a:t>个数字</a:t>
            </a:r>
            <a:r>
              <a:rPr lang="en-US" altLang="zh-CN" sz="2400" b="1" dirty="0"/>
              <a:t>+</a:t>
            </a:r>
            <a:r>
              <a:rPr lang="zh-CN" altLang="en-US" sz="2400" b="1" dirty="0"/>
              <a:t>其它显示符号，总共</a:t>
            </a:r>
            <a:r>
              <a:rPr lang="en-US" altLang="zh-CN" sz="2400" b="1" dirty="0"/>
              <a:t>95</a:t>
            </a:r>
            <a:r>
              <a:rPr lang="zh-CN" altLang="en-US" sz="2400" b="1" dirty="0"/>
              <a:t>种；还有</a:t>
            </a:r>
            <a:r>
              <a:rPr lang="en-US" altLang="zh-CN" sz="2400" b="1" dirty="0"/>
              <a:t>33</a:t>
            </a:r>
            <a:r>
              <a:rPr lang="zh-CN" altLang="en-US" sz="2400" b="1" dirty="0"/>
              <a:t>种控制符号，总共</a:t>
            </a:r>
            <a:r>
              <a:rPr lang="en-US" altLang="zh-CN" sz="2400" b="1" dirty="0"/>
              <a:t>128</a:t>
            </a:r>
            <a:r>
              <a:rPr lang="zh-CN" altLang="en-US" sz="2400" b="1" dirty="0"/>
              <a:t>种符号； </a:t>
            </a:r>
          </a:p>
          <a:p>
            <a:pPr marL="342900" lvl="0" indent="-342900" eaLnBrk="1" hangingPunct="1">
              <a:lnSpc>
                <a:spcPct val="150000"/>
              </a:lnSpc>
              <a:buClr>
                <a:schemeClr val="accent2"/>
              </a:buClr>
              <a:buSzPct val="75000"/>
              <a:buFont typeface="Monotype Sorts" pitchFamily="2" charset="2"/>
              <a:buChar char="u"/>
            </a:pPr>
            <a:r>
              <a:rPr lang="zh-CN" altLang="en-US" sz="2400" b="1" dirty="0"/>
              <a:t>字符型数据在内存中的存储：实际存放的是一个整数值。多数计算机系统采用</a:t>
            </a:r>
            <a:r>
              <a:rPr lang="en-US" altLang="zh-CN" sz="2400" b="1" dirty="0"/>
              <a:t>ASCII</a:t>
            </a:r>
            <a:r>
              <a:rPr lang="zh-CN" altLang="en-US" sz="2400" b="1" dirty="0"/>
              <a:t>（</a:t>
            </a:r>
            <a:r>
              <a:rPr lang="en-US" altLang="zh-CN" sz="2400" b="1" i="1" dirty="0"/>
              <a:t>American Standard Code for Information Interchange</a:t>
            </a:r>
            <a:r>
              <a:rPr lang="zh-CN" altLang="en-US" sz="2400" b="1" dirty="0"/>
              <a:t>）标准编码模式来对字符进行编码 。每个字符占用</a:t>
            </a:r>
            <a:r>
              <a:rPr lang="en-US" altLang="zh-CN" sz="2400" b="1" dirty="0"/>
              <a:t>8</a:t>
            </a:r>
            <a:r>
              <a:rPr lang="zh-CN" altLang="en-US" sz="2400" b="1" dirty="0"/>
              <a:t>位内存（</a:t>
            </a:r>
            <a:r>
              <a:rPr lang="en-US" altLang="zh-CN" sz="2400" b="1" dirty="0"/>
              <a:t>1</a:t>
            </a:r>
            <a:r>
              <a:rPr lang="zh-CN" altLang="en-US" sz="2400" b="1" dirty="0"/>
              <a:t>个字节）；</a:t>
            </a:r>
          </a:p>
        </p:txBody>
      </p:sp>
      <p:sp>
        <p:nvSpPr>
          <p:cNvPr id="35845" name="Rectangle 15"/>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r>
              <a:rPr lang="en-US" altLang="zh-CN" b="1" dirty="0"/>
              <a:t>-</a:t>
            </a:r>
            <a:r>
              <a:rPr lang="zh-CN" altLang="en-US" b="1" dirty="0"/>
              <a:t>字符型</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30">
                                            <p:txEl>
                                              <p:pRg st="1" end="1"/>
                                            </p:txEl>
                                          </p:spTgt>
                                        </p:tgtEl>
                                        <p:attrNameLst>
                                          <p:attrName>style.visibility</p:attrName>
                                        </p:attrNameLst>
                                      </p:cBhvr>
                                      <p:to>
                                        <p:strVal val="visible"/>
                                      </p:to>
                                    </p:set>
                                    <p:animEffect transition="in" filter="dissolve">
                                      <p:cBhvr>
                                        <p:cTn id="7" dur="500"/>
                                        <p:tgtEl>
                                          <p:spTgt spid="2355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24</a:t>
            </a:fld>
            <a:endParaRPr lang="zh-CN" altLang="en-US" sz="1400" b="1" dirty="0"/>
          </a:p>
        </p:txBody>
      </p:sp>
      <p:sp>
        <p:nvSpPr>
          <p:cNvPr id="36867" name="Text Box 376"/>
          <p:cNvSpPr txBox="1"/>
          <p:nvPr/>
        </p:nvSpPr>
        <p:spPr>
          <a:xfrm>
            <a:off x="2133600" y="333375"/>
            <a:ext cx="434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en-US" altLang="zh-CN" sz="2400" b="1" dirty="0"/>
              <a:t>ASCII</a:t>
            </a:r>
            <a:r>
              <a:rPr lang="zh-CN" altLang="en-US" sz="2400" b="1" dirty="0"/>
              <a:t>表</a:t>
            </a:r>
          </a:p>
        </p:txBody>
      </p:sp>
      <p:graphicFrame>
        <p:nvGraphicFramePr>
          <p:cNvPr id="353773" name="Group 1517"/>
          <p:cNvGraphicFramePr>
            <a:graphicFrameLocks noGrp="1"/>
          </p:cNvGraphicFramePr>
          <p:nvPr>
            <p:ph idx="1"/>
          </p:nvPr>
        </p:nvGraphicFramePr>
        <p:xfrm>
          <a:off x="685800" y="836613"/>
          <a:ext cx="8350250" cy="5711852"/>
        </p:xfrm>
        <a:graphic>
          <a:graphicData uri="http://schemas.openxmlformats.org/drawingml/2006/table">
            <a:tbl>
              <a:tblPr/>
              <a:tblGrid>
                <a:gridCol w="1217613">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68362">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826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869950">
                  <a:extLst>
                    <a:ext uri="{9D8B030D-6E8A-4147-A177-3AD203B41FA5}">
                      <a16:colId xmlns:a16="http://schemas.microsoft.com/office/drawing/2014/main" val="20008"/>
                    </a:ext>
                  </a:extLst>
                </a:gridCol>
              </a:tblGrid>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             H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0111</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DLE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SP</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SOH</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STX</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ETX</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EOT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DC4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ENQ</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BEL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ETB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EM</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7596">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ESC</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FF</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1110</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5264">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1111</a:t>
                      </a:r>
                    </a:p>
                  </a:txBody>
                  <a:tcPr marT="45713" marB="4571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SI</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US</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_</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DEL</a:t>
                      </a:r>
                    </a:p>
                  </a:txBody>
                  <a:tcPr marT="45713" marB="4571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37051" name="Line 1406"/>
          <p:cNvSpPr/>
          <p:nvPr/>
        </p:nvSpPr>
        <p:spPr>
          <a:xfrm>
            <a:off x="684213" y="836613"/>
            <a:ext cx="1150937" cy="288925"/>
          </a:xfrm>
          <a:prstGeom prst="line">
            <a:avLst/>
          </a:prstGeom>
          <a:ln w="9525" cap="flat" cmpd="sng">
            <a:solidFill>
              <a:schemeClr val="tx1"/>
            </a:solidFill>
            <a:prstDash val="solid"/>
            <a:headEnd type="none" w="med" len="med"/>
            <a:tailEnd type="none" w="med" len="med"/>
          </a:ln>
        </p:spPr>
      </p:sp>
      <p:grpSp>
        <p:nvGrpSpPr>
          <p:cNvPr id="2" name="Group 1491"/>
          <p:cNvGrpSpPr/>
          <p:nvPr/>
        </p:nvGrpSpPr>
        <p:grpSpPr>
          <a:xfrm>
            <a:off x="3708400" y="1916113"/>
            <a:ext cx="4679950" cy="2952750"/>
            <a:chOff x="975" y="1389"/>
            <a:chExt cx="2721" cy="1724"/>
          </a:xfrm>
        </p:grpSpPr>
        <p:sp>
          <p:nvSpPr>
            <p:cNvPr id="37057" name="Rectangle 1492"/>
            <p:cNvSpPr/>
            <p:nvPr/>
          </p:nvSpPr>
          <p:spPr>
            <a:xfrm>
              <a:off x="975" y="1389"/>
              <a:ext cx="2676" cy="1724"/>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37058" name="Group 1493"/>
            <p:cNvGrpSpPr/>
            <p:nvPr/>
          </p:nvGrpSpPr>
          <p:grpSpPr>
            <a:xfrm>
              <a:off x="1066" y="1570"/>
              <a:ext cx="2630" cy="1406"/>
              <a:chOff x="1565" y="1888"/>
              <a:chExt cx="2812" cy="1406"/>
            </a:xfrm>
          </p:grpSpPr>
          <p:grpSp>
            <p:nvGrpSpPr>
              <p:cNvPr id="37059" name="Group 1494"/>
              <p:cNvGrpSpPr/>
              <p:nvPr/>
            </p:nvGrpSpPr>
            <p:grpSpPr>
              <a:xfrm>
                <a:off x="1565" y="1888"/>
                <a:ext cx="2812" cy="1343"/>
                <a:chOff x="1292" y="1162"/>
                <a:chExt cx="2858" cy="1343"/>
              </a:xfrm>
            </p:grpSpPr>
            <p:sp>
              <p:nvSpPr>
                <p:cNvPr id="37061" name="Rectangle 1495"/>
                <p:cNvSpPr/>
                <p:nvPr/>
              </p:nvSpPr>
              <p:spPr>
                <a:xfrm>
                  <a:off x="2336" y="1525"/>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2" name="Rectangle 1496"/>
                <p:cNvSpPr/>
                <p:nvPr/>
              </p:nvSpPr>
              <p:spPr>
                <a:xfrm>
                  <a:off x="2336" y="1525"/>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3" name="Rectangle 1497"/>
                <p:cNvSpPr/>
                <p:nvPr/>
              </p:nvSpPr>
              <p:spPr>
                <a:xfrm>
                  <a:off x="3447" y="1538"/>
                  <a:ext cx="703" cy="14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37064" name="Rectangle 1498"/>
                <p:cNvSpPr/>
                <p:nvPr/>
              </p:nvSpPr>
              <p:spPr>
                <a:xfrm>
                  <a:off x="2336" y="1708"/>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5" name="Rectangle 1499"/>
                <p:cNvSpPr/>
                <p:nvPr/>
              </p:nvSpPr>
              <p:spPr>
                <a:xfrm>
                  <a:off x="2336" y="1708"/>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6" name="Rectangle 1500"/>
                <p:cNvSpPr/>
                <p:nvPr/>
              </p:nvSpPr>
              <p:spPr>
                <a:xfrm>
                  <a:off x="2336" y="1893"/>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7" name="Rectangle 1501"/>
                <p:cNvSpPr/>
                <p:nvPr/>
              </p:nvSpPr>
              <p:spPr>
                <a:xfrm>
                  <a:off x="2336" y="1893"/>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68" name="Rectangle 1502"/>
                <p:cNvSpPr/>
                <p:nvPr/>
              </p:nvSpPr>
              <p:spPr>
                <a:xfrm>
                  <a:off x="3436" y="1853"/>
                  <a:ext cx="357" cy="14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37069" name="Rectangle 1503"/>
                <p:cNvSpPr/>
                <p:nvPr/>
              </p:nvSpPr>
              <p:spPr>
                <a:xfrm>
                  <a:off x="2336" y="2260"/>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37070" name="Rectangle 1504"/>
                <p:cNvSpPr/>
                <p:nvPr/>
              </p:nvSpPr>
              <p:spPr>
                <a:xfrm>
                  <a:off x="2336" y="2260"/>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71" name="Rectangle 1505"/>
                <p:cNvSpPr/>
                <p:nvPr/>
              </p:nvSpPr>
              <p:spPr>
                <a:xfrm>
                  <a:off x="3435" y="2291"/>
                  <a:ext cx="703" cy="14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37072" name="Rectangle 1506"/>
                <p:cNvSpPr/>
                <p:nvPr/>
              </p:nvSpPr>
              <p:spPr>
                <a:xfrm>
                  <a:off x="3436" y="2072"/>
                  <a:ext cx="357" cy="14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37073" name="Rectangle 1507"/>
                <p:cNvSpPr/>
                <p:nvPr/>
              </p:nvSpPr>
              <p:spPr>
                <a:xfrm>
                  <a:off x="3436" y="1689"/>
                  <a:ext cx="357" cy="14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37074" name="Rectangle 1508"/>
                <p:cNvSpPr/>
                <p:nvPr/>
              </p:nvSpPr>
              <p:spPr>
                <a:xfrm>
                  <a:off x="2517" y="1689"/>
                  <a:ext cx="642" cy="17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01000001</a:t>
                  </a:r>
                </a:p>
              </p:txBody>
            </p:sp>
            <p:sp>
              <p:nvSpPr>
                <p:cNvPr id="37075" name="Line 1509"/>
                <p:cNvSpPr/>
                <p:nvPr/>
              </p:nvSpPr>
              <p:spPr>
                <a:xfrm flipV="1">
                  <a:off x="2336" y="2069"/>
                  <a:ext cx="544" cy="3"/>
                </a:xfrm>
                <a:prstGeom prst="line">
                  <a:avLst/>
                </a:prstGeom>
                <a:ln w="9525" cap="flat" cmpd="sng">
                  <a:solidFill>
                    <a:schemeClr val="tx1"/>
                  </a:solidFill>
                  <a:prstDash val="solid"/>
                  <a:headEnd type="none" w="med" len="med"/>
                  <a:tailEnd type="none" w="med" len="med"/>
                </a:ln>
              </p:spPr>
            </p:sp>
            <p:sp>
              <p:nvSpPr>
                <p:cNvPr id="37076" name="Line 1510"/>
                <p:cNvSpPr/>
                <p:nvPr/>
              </p:nvSpPr>
              <p:spPr>
                <a:xfrm>
                  <a:off x="2880" y="2069"/>
                  <a:ext cx="446" cy="3"/>
                </a:xfrm>
                <a:prstGeom prst="line">
                  <a:avLst/>
                </a:prstGeom>
                <a:ln w="9525" cap="flat" cmpd="sng">
                  <a:solidFill>
                    <a:schemeClr val="tx1"/>
                  </a:solidFill>
                  <a:prstDash val="solid"/>
                  <a:headEnd type="none" w="med" len="med"/>
                  <a:tailEnd type="none" w="med" len="med"/>
                </a:ln>
              </p:spPr>
            </p:sp>
            <p:sp>
              <p:nvSpPr>
                <p:cNvPr id="37077" name="Text Box 1511"/>
                <p:cNvSpPr txBox="1"/>
                <p:nvPr/>
              </p:nvSpPr>
              <p:spPr>
                <a:xfrm>
                  <a:off x="2395" y="1162"/>
                  <a:ext cx="1361" cy="2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sp>
              <p:nvSpPr>
                <p:cNvPr id="37078" name="AutoShape 1512"/>
                <p:cNvSpPr/>
                <p:nvPr/>
              </p:nvSpPr>
              <p:spPr>
                <a:xfrm>
                  <a:off x="1292" y="1616"/>
                  <a:ext cx="771" cy="589"/>
                </a:xfrm>
                <a:prstGeom prst="wedgeRoundRectCallout">
                  <a:avLst>
                    <a:gd name="adj1" fmla="val 86315"/>
                    <a:gd name="adj2" fmla="val -14685"/>
                    <a:gd name="adj3" fmla="val 16667"/>
                  </a:avLst>
                </a:prstGeom>
                <a:gradFill rotWithShape="1">
                  <a:gsLst>
                    <a:gs pos="0">
                      <a:srgbClr val="000082">
                        <a:alpha val="100000"/>
                      </a:srgbClr>
                    </a:gs>
                    <a:gs pos="30000">
                      <a:srgbClr val="66008F">
                        <a:alpha val="100000"/>
                      </a:srgbClr>
                    </a:gs>
                    <a:gs pos="64999">
                      <a:srgbClr val="BA0066">
                        <a:alpha val="100000"/>
                      </a:srgbClr>
                    </a:gs>
                    <a:gs pos="89999">
                      <a:srgbClr val="FF0000">
                        <a:alpha val="100000"/>
                      </a:srgbClr>
                    </a:gs>
                    <a:gs pos="100000">
                      <a:srgbClr val="FF8200">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solidFill>
                        <a:schemeClr val="bg1"/>
                      </a:solidFill>
                    </a:rPr>
                    <a:t>该存储区存放字符</a:t>
                  </a:r>
                  <a:r>
                    <a:rPr lang="zh-CN" altLang="en-US" sz="1800" b="1" dirty="0">
                      <a:solidFill>
                        <a:schemeClr val="bg1"/>
                      </a:solidFill>
                      <a:latin typeface="宋体" panose="02010600030101010101" pitchFamily="2" charset="-122"/>
                    </a:rPr>
                    <a:t>‘</a:t>
                  </a:r>
                  <a:r>
                    <a:rPr lang="en-US" altLang="zh-CN" sz="1800" b="1" dirty="0">
                      <a:solidFill>
                        <a:schemeClr val="bg1"/>
                      </a:solidFill>
                    </a:rPr>
                    <a:t>A</a:t>
                  </a:r>
                  <a:r>
                    <a:rPr lang="en-US" altLang="zh-CN" sz="1800" b="1" dirty="0">
                      <a:solidFill>
                        <a:schemeClr val="bg1"/>
                      </a:solidFill>
                      <a:latin typeface="宋体" panose="02010600030101010101" pitchFamily="2" charset="-122"/>
                    </a:rPr>
                    <a:t>’</a:t>
                  </a:r>
                  <a:endParaRPr lang="en-US" altLang="zh-CN" sz="1800" b="1" dirty="0">
                    <a:solidFill>
                      <a:schemeClr val="bg1"/>
                    </a:solidFill>
                  </a:endParaRPr>
                </a:p>
              </p:txBody>
            </p:sp>
          </p:grpSp>
          <p:sp>
            <p:nvSpPr>
              <p:cNvPr id="37060" name="Rectangle 1513"/>
              <p:cNvSpPr/>
              <p:nvPr/>
            </p:nvSpPr>
            <p:spPr>
              <a:xfrm>
                <a:off x="3470" y="2024"/>
                <a:ext cx="816" cy="1270"/>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grpSp>
      <p:sp>
        <p:nvSpPr>
          <p:cNvPr id="37054" name="Oval 1518"/>
          <p:cNvSpPr/>
          <p:nvPr/>
        </p:nvSpPr>
        <p:spPr>
          <a:xfrm>
            <a:off x="5795963" y="1555750"/>
            <a:ext cx="431800" cy="288925"/>
          </a:xfrm>
          <a:prstGeom prst="ellipse">
            <a:avLst/>
          </a:prstGeom>
          <a:noFill/>
          <a:ln w="9525"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37055" name="Line 1519"/>
          <p:cNvSpPr/>
          <p:nvPr/>
        </p:nvSpPr>
        <p:spPr>
          <a:xfrm>
            <a:off x="5724525" y="1125538"/>
            <a:ext cx="504825" cy="0"/>
          </a:xfrm>
          <a:prstGeom prst="line">
            <a:avLst/>
          </a:prstGeom>
          <a:ln w="28575" cap="flat" cmpd="sng">
            <a:solidFill>
              <a:srgbClr val="2D35D3"/>
            </a:solidFill>
            <a:prstDash val="solid"/>
            <a:headEnd type="none" w="med" len="med"/>
            <a:tailEnd type="none" w="med" len="med"/>
          </a:ln>
        </p:spPr>
      </p:sp>
      <p:sp>
        <p:nvSpPr>
          <p:cNvPr id="37056" name="Line 1520"/>
          <p:cNvSpPr/>
          <p:nvPr/>
        </p:nvSpPr>
        <p:spPr>
          <a:xfrm>
            <a:off x="827088" y="1773238"/>
            <a:ext cx="504825" cy="0"/>
          </a:xfrm>
          <a:prstGeom prst="line">
            <a:avLst/>
          </a:prstGeom>
          <a:ln w="28575" cap="flat" cmpd="sng">
            <a:solidFill>
              <a:srgbClr val="2D35D3"/>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25</a:t>
            </a:fld>
            <a:endParaRPr lang="zh-CN" altLang="en-US" sz="1400" b="1" dirty="0"/>
          </a:p>
        </p:txBody>
      </p:sp>
      <p:sp>
        <p:nvSpPr>
          <p:cNvPr id="37891" name="Rectangle 4"/>
          <p:cNvSpPr/>
          <p:nvPr/>
        </p:nvSpPr>
        <p:spPr>
          <a:xfrm>
            <a:off x="900113" y="1219200"/>
            <a:ext cx="7772400" cy="2209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ASCII（</a:t>
            </a:r>
            <a:r>
              <a:rPr lang="en-US" altLang="zh-CN" b="1" dirty="0"/>
              <a:t>‘</a:t>
            </a:r>
            <a:r>
              <a:rPr lang="en-US" altLang="zh-CN" b="1" dirty="0">
                <a:latin typeface="宋体" panose="02010600030101010101" pitchFamily="2" charset="-122"/>
              </a:rPr>
              <a:t>A</a:t>
            </a:r>
            <a:r>
              <a:rPr lang="en-US" altLang="zh-CN" b="1" dirty="0"/>
              <a:t>’</a:t>
            </a:r>
            <a:r>
              <a:rPr lang="en-US" altLang="zh-CN" b="1" dirty="0">
                <a:latin typeface="宋体" panose="02010600030101010101" pitchFamily="2" charset="-122"/>
              </a:rPr>
              <a:t>）=65  </a:t>
            </a:r>
            <a:r>
              <a:rPr lang="en-US" altLang="zh-CN" b="1" dirty="0"/>
              <a:t>‘</a:t>
            </a:r>
            <a:r>
              <a:rPr lang="en-US" altLang="zh-CN" b="1" dirty="0">
                <a:latin typeface="宋体" panose="02010600030101010101" pitchFamily="2" charset="-122"/>
              </a:rPr>
              <a:t>A</a:t>
            </a:r>
            <a:r>
              <a:rPr lang="en-US" altLang="zh-CN" b="1" dirty="0"/>
              <a:t>’</a:t>
            </a:r>
            <a:r>
              <a:rPr lang="zh-CN" altLang="en-US" b="1" dirty="0">
                <a:latin typeface="宋体" panose="02010600030101010101" pitchFamily="2" charset="-122"/>
              </a:rPr>
              <a:t>的</a:t>
            </a:r>
            <a:r>
              <a:rPr lang="en-US" altLang="zh-CN" b="1" dirty="0">
                <a:latin typeface="宋体" panose="02010600030101010101" pitchFamily="2" charset="-122"/>
              </a:rPr>
              <a:t>ASCII</a:t>
            </a:r>
            <a:r>
              <a:rPr lang="zh-CN" altLang="en-US" b="1" dirty="0">
                <a:latin typeface="宋体" panose="02010600030101010101" pitchFamily="2" charset="-122"/>
              </a:rPr>
              <a:t>值是</a:t>
            </a:r>
            <a:r>
              <a:rPr lang="en-US" altLang="zh-CN" b="1" dirty="0">
                <a:latin typeface="宋体" panose="02010600030101010101" pitchFamily="2" charset="-122"/>
              </a:rPr>
              <a:t>65		</a:t>
            </a:r>
          </a:p>
          <a:p>
            <a:pPr marL="342900" lvl="0" indent="-34290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ASCII（</a:t>
            </a:r>
            <a:r>
              <a:rPr lang="en-US" altLang="zh-CN" b="1" dirty="0"/>
              <a:t>‘</a:t>
            </a:r>
            <a:r>
              <a:rPr lang="en-US" altLang="zh-CN" b="1" dirty="0">
                <a:latin typeface="宋体" panose="02010600030101010101" pitchFamily="2" charset="-122"/>
              </a:rPr>
              <a:t>a</a:t>
            </a:r>
            <a:r>
              <a:rPr lang="en-US" altLang="zh-CN" b="1" dirty="0"/>
              <a:t>’</a:t>
            </a:r>
            <a:r>
              <a:rPr lang="en-US" altLang="zh-CN" b="1" dirty="0">
                <a:latin typeface="宋体" panose="02010600030101010101" pitchFamily="2" charset="-122"/>
              </a:rPr>
              <a:t>）=97 </a:t>
            </a: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规律：大写字母的</a:t>
            </a:r>
            <a:r>
              <a:rPr lang="en-US" altLang="zh-CN" b="1" dirty="0">
                <a:latin typeface="宋体" panose="02010600030101010101" pitchFamily="2" charset="-122"/>
              </a:rPr>
              <a:t>ASCII</a:t>
            </a:r>
            <a:r>
              <a:rPr lang="zh-CN" altLang="en-US" b="1" dirty="0">
                <a:latin typeface="宋体" panose="02010600030101010101" pitchFamily="2" charset="-122"/>
              </a:rPr>
              <a:t>编码＋32＝小写字母的</a:t>
            </a:r>
            <a:r>
              <a:rPr lang="en-US" altLang="zh-CN" b="1" dirty="0">
                <a:latin typeface="宋体" panose="02010600030101010101" pitchFamily="2" charset="-122"/>
              </a:rPr>
              <a:t>ASCII</a:t>
            </a:r>
            <a:r>
              <a:rPr lang="zh-CN" altLang="en-US" b="1" dirty="0">
                <a:latin typeface="宋体" panose="02010600030101010101" pitchFamily="2" charset="-122"/>
              </a:rPr>
              <a:t>编码</a:t>
            </a: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endParaRPr lang="zh-CN" altLang="en-US" b="1" dirty="0">
              <a:latin typeface="宋体" panose="02010600030101010101" pitchFamily="2" charset="-122"/>
            </a:endParaRPr>
          </a:p>
          <a:p>
            <a:pPr marL="342900" lvl="0" indent="-342900" eaLnBrk="1" hangingPunct="1">
              <a:lnSpc>
                <a:spcPct val="90000"/>
              </a:lnSpc>
              <a:buClr>
                <a:schemeClr val="accent2"/>
              </a:buClr>
              <a:buSzPct val="75000"/>
              <a:buFont typeface="Monotype Sorts" pitchFamily="2" charset="2"/>
              <a:buNone/>
            </a:pPr>
            <a:r>
              <a:rPr lang="zh-CN" altLang="en-US" b="1" dirty="0"/>
              <a:t> </a:t>
            </a:r>
          </a:p>
        </p:txBody>
      </p:sp>
      <p:sp>
        <p:nvSpPr>
          <p:cNvPr id="37892" name="Rectangle 8"/>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数据类型－字符型</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26</a:t>
            </a:fld>
            <a:endParaRPr lang="zh-CN" altLang="en-US" sz="1400" b="1" dirty="0"/>
          </a:p>
        </p:txBody>
      </p:sp>
      <p:sp>
        <p:nvSpPr>
          <p:cNvPr id="38915"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数据类型－字符型</a:t>
            </a:r>
          </a:p>
        </p:txBody>
      </p:sp>
      <p:sp>
        <p:nvSpPr>
          <p:cNvPr id="38916" name="Rectangle 3"/>
          <p:cNvSpPr>
            <a:spLocks noGrp="1"/>
          </p:cNvSpPr>
          <p:nvPr>
            <p:ph idx="1"/>
          </p:nvPr>
        </p:nvSpPr>
        <p:spPr>
          <a:xfrm>
            <a:off x="685800" y="4149725"/>
            <a:ext cx="7772400" cy="2374900"/>
          </a:xfrm>
          <a:ln/>
        </p:spPr>
        <p:txBody>
          <a:bodyPr vert="horz" wrap="square" lIns="91440" tIns="45720" rIns="91440" bIns="45720" anchor="t"/>
          <a:lstStyle/>
          <a:p>
            <a:pPr eaLnBrk="1" hangingPunct="1">
              <a:lnSpc>
                <a:spcPct val="150000"/>
              </a:lnSpc>
              <a:buNone/>
            </a:pPr>
            <a:r>
              <a:rPr lang="zh-CN" altLang="en-US" sz="2400" b="1" dirty="0">
                <a:solidFill>
                  <a:schemeClr val="accent2"/>
                </a:solidFill>
              </a:rPr>
              <a:t>关系运算</a:t>
            </a:r>
            <a:r>
              <a:rPr lang="zh-CN" altLang="en-US" sz="2400" b="1" dirty="0"/>
              <a:t>（按照</a:t>
            </a:r>
            <a:r>
              <a:rPr lang="en-US" altLang="zh-CN" sz="2400" b="1" dirty="0"/>
              <a:t>ASCII</a:t>
            </a:r>
            <a:r>
              <a:rPr lang="zh-CN" altLang="en-US" sz="2400" b="1" dirty="0"/>
              <a:t>大小）：</a:t>
            </a:r>
          </a:p>
          <a:p>
            <a:pPr eaLnBrk="1" hangingPunct="1">
              <a:lnSpc>
                <a:spcPct val="150000"/>
              </a:lnSpc>
              <a:buNone/>
            </a:pPr>
            <a:r>
              <a:rPr lang="zh-CN" altLang="en-US" sz="2400" b="1" dirty="0"/>
              <a:t>	&lt;，&lt;=，&gt;，&gt;=， = =，!=	</a:t>
            </a:r>
          </a:p>
          <a:p>
            <a:pPr eaLnBrk="1" hangingPunct="1">
              <a:lnSpc>
                <a:spcPct val="150000"/>
              </a:lnSpc>
              <a:buClr>
                <a:schemeClr val="accent2"/>
              </a:buClr>
              <a:buSzPct val="75000"/>
              <a:buFont typeface="Monotype Sorts" pitchFamily="2" charset="2"/>
              <a:buNone/>
            </a:pPr>
            <a:r>
              <a:rPr lang="zh-CN" altLang="en-US" sz="2400" b="1" dirty="0"/>
              <a:t>例如：</a:t>
            </a:r>
            <a:r>
              <a:rPr lang="zh-CN" altLang="en-US"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en-US" altLang="zh-CN" sz="2400" b="1" dirty="0"/>
              <a:t>&lt; </a:t>
            </a:r>
            <a:r>
              <a:rPr lang="en-US" altLang="zh-CN"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en-US" altLang="zh-CN" sz="2400" b="1" dirty="0"/>
              <a:t>  </a:t>
            </a:r>
            <a:r>
              <a:rPr lang="zh-CN" altLang="en-US" sz="2400" b="1" dirty="0"/>
              <a:t>结果为真，因为</a:t>
            </a:r>
            <a:r>
              <a:rPr lang="zh-CN" altLang="en-US"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zh-CN" altLang="en-US" sz="2400" b="1" dirty="0"/>
              <a:t>的</a:t>
            </a:r>
            <a:r>
              <a:rPr lang="en-US" altLang="zh-CN" sz="2400" b="1" dirty="0"/>
              <a:t>ASCII</a:t>
            </a:r>
            <a:r>
              <a:rPr lang="zh-CN" altLang="en-US" sz="2400" b="1" dirty="0"/>
              <a:t>是</a:t>
            </a:r>
            <a:r>
              <a:rPr lang="en-US" altLang="zh-CN" sz="2400" b="1" dirty="0"/>
              <a:t>65</a:t>
            </a:r>
            <a:r>
              <a:rPr lang="zh-CN" altLang="en-US" sz="2400" b="1" dirty="0"/>
              <a:t> ，</a:t>
            </a:r>
            <a:r>
              <a:rPr lang="zh-CN" altLang="en-US" sz="2400" b="1" dirty="0">
                <a:latin typeface="宋体" panose="02010600030101010101" pitchFamily="2" charset="-122"/>
              </a:rPr>
              <a:t>‘</a:t>
            </a:r>
            <a:r>
              <a:rPr lang="en-US" altLang="zh-CN" sz="2400" b="1" dirty="0"/>
              <a:t>a</a:t>
            </a:r>
            <a:r>
              <a:rPr lang="en-US" altLang="zh-CN" sz="2400" b="1" dirty="0">
                <a:latin typeface="宋体" panose="02010600030101010101" pitchFamily="2" charset="-122"/>
              </a:rPr>
              <a:t>’</a:t>
            </a:r>
            <a:r>
              <a:rPr lang="zh-CN" altLang="en-US" sz="2400" b="1" dirty="0"/>
              <a:t>的</a:t>
            </a:r>
            <a:r>
              <a:rPr lang="en-US" altLang="zh-CN" sz="2400" b="1" dirty="0"/>
              <a:t>ASCII</a:t>
            </a:r>
            <a:r>
              <a:rPr lang="zh-CN" altLang="en-US" sz="2400" b="1" dirty="0"/>
              <a:t>是</a:t>
            </a:r>
            <a:r>
              <a:rPr lang="en-US" altLang="zh-CN" sz="2400" b="1" dirty="0"/>
              <a:t>97 </a:t>
            </a:r>
            <a:r>
              <a:rPr lang="zh-CN" altLang="en-US" sz="2400" b="1" dirty="0"/>
              <a:t>，</a:t>
            </a:r>
            <a:r>
              <a:rPr lang="en-US" altLang="zh-CN" sz="2400" b="1" dirty="0"/>
              <a:t>65&lt;97</a:t>
            </a:r>
          </a:p>
          <a:p>
            <a:pPr eaLnBrk="1" hangingPunct="1">
              <a:lnSpc>
                <a:spcPct val="150000"/>
              </a:lnSpc>
            </a:pPr>
            <a:endParaRPr lang="zh-CN" altLang="en-US" sz="2400" dirty="0"/>
          </a:p>
        </p:txBody>
      </p:sp>
      <p:sp>
        <p:nvSpPr>
          <p:cNvPr id="38917" name="Text Box 4"/>
          <p:cNvSpPr txBox="1"/>
          <p:nvPr/>
        </p:nvSpPr>
        <p:spPr>
          <a:xfrm>
            <a:off x="395288" y="1268413"/>
            <a:ext cx="8353425" cy="39576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字符型所允许的运算包括（</a:t>
            </a:r>
            <a:r>
              <a:rPr lang="zh-CN" altLang="en-US" b="1" dirty="0">
                <a:solidFill>
                  <a:srgbClr val="FF3300"/>
                </a:solidFill>
                <a:latin typeface="宋体" panose="02010600030101010101" pitchFamily="2" charset="-122"/>
              </a:rPr>
              <a:t>将字符型数据当作整型数据对待</a:t>
            </a:r>
            <a:r>
              <a:rPr lang="zh-CN" altLang="en-US" b="1" dirty="0">
                <a:latin typeface="宋体" panose="02010600030101010101" pitchFamily="2" charset="-122"/>
              </a:rPr>
              <a:t>）：</a:t>
            </a:r>
          </a:p>
          <a:p>
            <a:pPr marL="0" lvl="0" indent="0" eaLnBrk="1" hangingPunct="1">
              <a:lnSpc>
                <a:spcPct val="15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sz="2400" b="1" dirty="0">
                <a:solidFill>
                  <a:schemeClr val="accent2"/>
                </a:solidFill>
                <a:latin typeface="宋体" panose="02010600030101010101" pitchFamily="2" charset="-122"/>
              </a:rPr>
              <a:t>算术运算</a:t>
            </a:r>
            <a:r>
              <a:rPr lang="zh-CN" altLang="en-US" sz="2400" b="1" dirty="0">
                <a:latin typeface="宋体" panose="02010600030101010101" pitchFamily="2" charset="-122"/>
              </a:rPr>
              <a:t>：</a:t>
            </a:r>
            <a:r>
              <a:rPr lang="en-US" altLang="zh-CN" sz="2400" b="1" dirty="0">
                <a:latin typeface="宋体" panose="02010600030101010101" pitchFamily="2" charset="-122"/>
              </a:rPr>
              <a:t>ch2=ch1-32 (</a:t>
            </a:r>
            <a:r>
              <a:rPr lang="zh-CN" altLang="en-US" sz="2400" b="1" dirty="0">
                <a:latin typeface="宋体" panose="02010600030101010101" pitchFamily="2" charset="-122"/>
              </a:rPr>
              <a:t>若</a:t>
            </a:r>
            <a:r>
              <a:rPr lang="en-US" altLang="zh-CN" sz="2400" b="1" dirty="0">
                <a:latin typeface="宋体" panose="02010600030101010101" pitchFamily="2" charset="-122"/>
              </a:rPr>
              <a:t>ch1</a:t>
            </a:r>
            <a:r>
              <a:rPr lang="zh-CN" altLang="en-US" sz="2400" b="1" dirty="0">
                <a:latin typeface="宋体" panose="02010600030101010101" pitchFamily="2" charset="-122"/>
              </a:rPr>
              <a:t>值为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则</a:t>
            </a:r>
            <a:r>
              <a:rPr lang="en-US" altLang="zh-CN" sz="2400" b="1" dirty="0">
                <a:latin typeface="宋体" panose="02010600030101010101" pitchFamily="2" charset="-122"/>
              </a:rPr>
              <a:t>ch2</a:t>
            </a:r>
            <a:r>
              <a:rPr lang="zh-CN" altLang="en-US" sz="2400" b="1" dirty="0">
                <a:latin typeface="宋体" panose="02010600030101010101" pitchFamily="2" charset="-122"/>
              </a:rPr>
              <a:t>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p>
          <a:p>
            <a:pPr marL="0" lvl="0" indent="0" eaLnBrk="1" hangingPunct="1">
              <a:lnSpc>
                <a:spcPct val="150000"/>
              </a:lnSpc>
              <a:buClr>
                <a:schemeClr val="accent2"/>
              </a:buClr>
              <a:buSzPct val="75000"/>
              <a:buFont typeface="Monotype Sorts"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ch2=ch1-1 (</a:t>
            </a:r>
            <a:r>
              <a:rPr lang="zh-CN" altLang="en-US" sz="2400" b="1" dirty="0">
                <a:latin typeface="宋体" panose="02010600030101010101" pitchFamily="2" charset="-122"/>
              </a:rPr>
              <a:t>若</a:t>
            </a:r>
            <a:r>
              <a:rPr lang="en-US" altLang="zh-CN" sz="2400" b="1" dirty="0">
                <a:latin typeface="宋体" panose="02010600030101010101" pitchFamily="2" charset="-122"/>
              </a:rPr>
              <a:t>ch1</a:t>
            </a:r>
            <a:r>
              <a:rPr lang="zh-CN" altLang="en-US" sz="2400" b="1" dirty="0">
                <a:latin typeface="宋体" panose="02010600030101010101" pitchFamily="2" charset="-122"/>
              </a:rPr>
              <a:t>值为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则</a:t>
            </a:r>
            <a:r>
              <a:rPr lang="en-US" altLang="zh-CN" sz="2400" b="1" dirty="0">
                <a:latin typeface="宋体" panose="02010600030101010101" pitchFamily="2" charset="-122"/>
              </a:rPr>
              <a:t>ch2</a:t>
            </a:r>
            <a:r>
              <a:rPr lang="zh-CN" altLang="en-US" sz="2400" b="1" dirty="0">
                <a:latin typeface="宋体" panose="02010600030101010101" pitchFamily="2" charset="-122"/>
              </a:rPr>
              <a:t>为</a:t>
            </a:r>
            <a:r>
              <a:rPr lang="en-US" altLang="zh-CN" sz="2400" b="1" dirty="0"/>
              <a:t>‘</a:t>
            </a:r>
            <a:r>
              <a:rPr lang="en-US" altLang="zh-CN" sz="2400" b="1" dirty="0">
                <a:latin typeface="宋体" panose="02010600030101010101" pitchFamily="2" charset="-122"/>
              </a:rPr>
              <a:t>a</a:t>
            </a:r>
            <a:r>
              <a:rPr lang="en-US" altLang="zh-CN" sz="2400" b="1" dirty="0"/>
              <a:t>’</a:t>
            </a:r>
            <a:r>
              <a:rPr lang="en-US" altLang="zh-CN" sz="2400" b="1" dirty="0">
                <a:latin typeface="宋体" panose="02010600030101010101" pitchFamily="2" charset="-122"/>
              </a:rPr>
              <a:t>)</a:t>
            </a:r>
          </a:p>
          <a:p>
            <a:pPr marL="0" lvl="0" indent="0" eaLnBrk="1" hangingPunct="1">
              <a:lnSpc>
                <a:spcPct val="150000"/>
              </a:lnSpc>
              <a:buClr>
                <a:schemeClr val="accent2"/>
              </a:buClr>
              <a:buSzPct val="75000"/>
              <a:buFont typeface="Monotype Sorts" pitchFamily="2" charset="2"/>
              <a:buNone/>
            </a:pPr>
            <a:r>
              <a:rPr lang="zh-CN" altLang="en-US" sz="2400" b="1" dirty="0">
                <a:latin typeface="宋体" panose="02010600030101010101" pitchFamily="2" charset="-122"/>
              </a:rPr>
              <a:t> 		 </a:t>
            </a:r>
            <a:r>
              <a:rPr lang="en-US" altLang="zh-CN" sz="2400" b="1" dirty="0">
                <a:latin typeface="宋体" panose="02010600030101010101" pitchFamily="2" charset="-122"/>
              </a:rPr>
              <a:t>ch2=ch1</a:t>
            </a:r>
            <a:r>
              <a:rPr lang="zh-CN" altLang="en-US" sz="2400" b="1" dirty="0">
                <a:latin typeface="宋体" panose="02010600030101010101" pitchFamily="2" charset="-122"/>
              </a:rPr>
              <a:t>＋</a:t>
            </a:r>
            <a:r>
              <a:rPr lang="en-US" altLang="zh-CN" sz="2400" b="1" dirty="0">
                <a:latin typeface="宋体" panose="02010600030101010101" pitchFamily="2" charset="-122"/>
              </a:rPr>
              <a:t>1 (</a:t>
            </a:r>
            <a:r>
              <a:rPr lang="zh-CN" altLang="en-US" sz="2400" b="1" dirty="0">
                <a:latin typeface="宋体" panose="02010600030101010101" pitchFamily="2" charset="-122"/>
              </a:rPr>
              <a:t>若</a:t>
            </a:r>
            <a:r>
              <a:rPr lang="en-US" altLang="zh-CN" sz="2400" b="1" dirty="0">
                <a:latin typeface="宋体" panose="02010600030101010101" pitchFamily="2" charset="-122"/>
              </a:rPr>
              <a:t>ch1</a:t>
            </a:r>
            <a:r>
              <a:rPr lang="zh-CN" altLang="en-US" sz="2400" b="1" dirty="0">
                <a:latin typeface="宋体" panose="02010600030101010101" pitchFamily="2" charset="-122"/>
              </a:rPr>
              <a:t>值为</a:t>
            </a:r>
            <a:r>
              <a:rPr lang="zh-CN" altLang="en-US" sz="2400" b="1" dirty="0"/>
              <a:t>‘</a:t>
            </a:r>
            <a:r>
              <a:rPr lang="en-US" altLang="zh-CN" sz="2400" b="1" dirty="0">
                <a:latin typeface="宋体" panose="02010600030101010101" pitchFamily="2" charset="-122"/>
              </a:rPr>
              <a:t>b</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则</a:t>
            </a:r>
            <a:r>
              <a:rPr lang="en-US" altLang="zh-CN" sz="2400" b="1" dirty="0">
                <a:latin typeface="宋体" panose="02010600030101010101" pitchFamily="2" charset="-122"/>
              </a:rPr>
              <a:t>ch2</a:t>
            </a:r>
            <a:r>
              <a:rPr lang="zh-CN" altLang="en-US" sz="2400" b="1" dirty="0">
                <a:latin typeface="宋体" panose="02010600030101010101" pitchFamily="2" charset="-122"/>
              </a:rPr>
              <a:t>为</a:t>
            </a:r>
            <a:r>
              <a:rPr lang="en-US" altLang="zh-CN" sz="2400" b="1" dirty="0"/>
              <a:t>‘</a:t>
            </a:r>
            <a:r>
              <a:rPr lang="en-US" altLang="zh-CN" sz="2400" b="1" dirty="0">
                <a:latin typeface="宋体" panose="02010600030101010101" pitchFamily="2" charset="-122"/>
              </a:rPr>
              <a:t>c</a:t>
            </a:r>
            <a:r>
              <a:rPr lang="en-US" altLang="zh-CN" sz="2400" b="1" dirty="0"/>
              <a:t>’</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50000"/>
              </a:lnSpc>
              <a:buClr>
                <a:schemeClr val="accent2"/>
              </a:buClr>
              <a:buSzPct val="75000"/>
              <a:buFont typeface="Monotype Sorts" pitchFamily="2" charset="2"/>
              <a:buNone/>
            </a:pPr>
            <a:r>
              <a:rPr lang="zh-CN" altLang="en-US" sz="2400" b="1" dirty="0">
                <a:latin typeface="宋体" panose="02010600030101010101" pitchFamily="2" charset="-122"/>
              </a:rPr>
              <a:t>  </a:t>
            </a:r>
          </a:p>
          <a:p>
            <a:pPr marL="0" lvl="0" indent="0" eaLnBrk="1" hangingPunct="1">
              <a:lnSpc>
                <a:spcPct val="90000"/>
              </a:lnSpc>
              <a:buClr>
                <a:schemeClr val="accent2"/>
              </a:buClr>
              <a:buSzPct val="75000"/>
              <a:buFont typeface="Monotype Sorts" pitchFamily="2" charset="2"/>
              <a:buNone/>
            </a:pPr>
            <a:r>
              <a:rPr lang="en-US" altLang="zh-CN" b="1" dirty="0">
                <a:latin typeface="宋体" panose="02010600030101010101" pitchFamily="2" charset="-122"/>
              </a:rPr>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27</a:t>
            </a:fld>
            <a:endParaRPr lang="zh-CN" altLang="en-US" sz="1400" b="1" dirty="0"/>
          </a:p>
        </p:txBody>
      </p:sp>
      <p:grpSp>
        <p:nvGrpSpPr>
          <p:cNvPr id="39939" name="Group 4"/>
          <p:cNvGrpSpPr/>
          <p:nvPr/>
        </p:nvGrpSpPr>
        <p:grpSpPr>
          <a:xfrm>
            <a:off x="685800" y="1143000"/>
            <a:ext cx="2057400" cy="609600"/>
            <a:chOff x="720" y="2043"/>
            <a:chExt cx="912" cy="405"/>
          </a:xfrm>
        </p:grpSpPr>
        <p:pic>
          <p:nvPicPr>
            <p:cNvPr id="39943" name="Picture 5" descr="13"/>
            <p:cNvPicPr>
              <a:picLocks noChangeAspect="1"/>
            </p:cNvPicPr>
            <p:nvPr/>
          </p:nvPicPr>
          <p:blipFill>
            <a:blip r:embed="rId3" cstate="print">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39944" name="Text Box 6"/>
            <p:cNvSpPr txBox="1"/>
            <p:nvPr/>
          </p:nvSpPr>
          <p:spPr>
            <a:xfrm>
              <a:off x="864" y="2064"/>
              <a:ext cx="672" cy="3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浮点型</a:t>
              </a:r>
            </a:p>
          </p:txBody>
        </p:sp>
      </p:grpSp>
      <p:sp>
        <p:nvSpPr>
          <p:cNvPr id="236551" name="Text Box 7"/>
          <p:cNvSpPr txBox="1"/>
          <p:nvPr/>
        </p:nvSpPr>
        <p:spPr>
          <a:xfrm>
            <a:off x="827088" y="1844675"/>
            <a:ext cx="7848600" cy="4229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150000"/>
              </a:lnSpc>
              <a:spcBef>
                <a:spcPct val="50000"/>
              </a:spcBef>
              <a:buClr>
                <a:srgbClr val="6600FF"/>
              </a:buClr>
              <a:buSzPct val="60000"/>
              <a:buFont typeface="Wingdings" panose="05000000000000000000" pitchFamily="2" charset="2"/>
              <a:buChar char="u"/>
            </a:pPr>
            <a:r>
              <a:rPr lang="zh-CN" altLang="en-US" sz="2400" b="1" dirty="0">
                <a:latin typeface="宋体" panose="02010600030101010101" pitchFamily="2" charset="-122"/>
              </a:rPr>
              <a:t> 浮点型是带小数部分的数字类型</a:t>
            </a:r>
            <a:r>
              <a:rPr lang="zh-CN" altLang="en-US" sz="2400" b="1" dirty="0"/>
              <a:t> ，如3.14，</a:t>
            </a:r>
            <a:r>
              <a:rPr lang="en-US" altLang="zh-CN" sz="2400" b="1" dirty="0"/>
              <a:t>1.575E5</a:t>
            </a:r>
            <a:r>
              <a:rPr lang="zh-CN" altLang="en-US" sz="2400" b="1" dirty="0"/>
              <a:t>（科学计数法，即</a:t>
            </a:r>
            <a:r>
              <a:rPr lang="en-US" altLang="zh-CN" sz="2400" b="1" dirty="0"/>
              <a:t> 1.575*       )</a:t>
            </a:r>
            <a:r>
              <a:rPr lang="zh-CN" altLang="en-US" sz="2400" b="1" dirty="0"/>
              <a:t>。</a:t>
            </a:r>
          </a:p>
          <a:p>
            <a:pPr marL="0" lvl="0" indent="0" eaLnBrk="1" hangingPunct="1">
              <a:lnSpc>
                <a:spcPct val="150000"/>
              </a:lnSpc>
              <a:spcBef>
                <a:spcPct val="50000"/>
              </a:spcBef>
              <a:buClr>
                <a:srgbClr val="6600FF"/>
              </a:buClr>
              <a:buSzPct val="60000"/>
              <a:buFont typeface="Wingdings" panose="05000000000000000000" pitchFamily="2" charset="2"/>
              <a:buChar char="u"/>
            </a:pPr>
            <a:r>
              <a:rPr lang="zh-CN" altLang="en-US" sz="2400" b="1" dirty="0"/>
              <a:t>抽象地讲，浮点型数据的值域是全体实数，但是由于计算机表示方面的原因，计算机只能表示它的一个有限子集。</a:t>
            </a:r>
          </a:p>
          <a:p>
            <a:pPr marL="0" lvl="0" indent="0" eaLnBrk="1" hangingPunct="1">
              <a:lnSpc>
                <a:spcPct val="150000"/>
              </a:lnSpc>
              <a:buClr>
                <a:srgbClr val="6600FF"/>
              </a:buClr>
              <a:buSzPct val="60000"/>
              <a:buFont typeface="Wingdings" panose="05000000000000000000" pitchFamily="2" charset="2"/>
              <a:buChar char="u"/>
            </a:pPr>
            <a:r>
              <a:rPr lang="en-US" altLang="zh-CN" sz="2400" b="1" dirty="0"/>
              <a:t>  </a:t>
            </a:r>
            <a:r>
              <a:rPr lang="zh-CN" altLang="en-US" sz="2400" b="1" dirty="0"/>
              <a:t>同样由于计算机表示方面的原因，实数在计算机内部的表示有时是不准确的。例如，存储圆周率时，只能表示成近似的值。</a:t>
            </a:r>
            <a:endParaRPr lang="zh-CN" altLang="en-US" sz="2400" b="1" dirty="0">
              <a:latin typeface="宋体" panose="02010600030101010101" pitchFamily="2" charset="-122"/>
            </a:endParaRPr>
          </a:p>
        </p:txBody>
      </p:sp>
      <p:sp>
        <p:nvSpPr>
          <p:cNvPr id="39941" name="Rectangle 10"/>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r>
              <a:rPr lang="en-US" altLang="zh-CN" b="1" dirty="0"/>
              <a:t>-</a:t>
            </a:r>
            <a:r>
              <a:rPr lang="zh-CN" altLang="en-US" b="1" dirty="0"/>
              <a:t>浮点数</a:t>
            </a:r>
          </a:p>
        </p:txBody>
      </p:sp>
      <p:graphicFrame>
        <p:nvGraphicFramePr>
          <p:cNvPr id="39942" name="Object 11"/>
          <p:cNvGraphicFramePr>
            <a:graphicFrameLocks noGrp="1" noChangeAspect="1"/>
          </p:cNvGraphicFramePr>
          <p:nvPr>
            <p:ph idx="1"/>
          </p:nvPr>
        </p:nvGraphicFramePr>
        <p:xfrm>
          <a:off x="4283968" y="2492896"/>
          <a:ext cx="504825" cy="449263"/>
        </p:xfrm>
        <a:graphic>
          <a:graphicData uri="http://schemas.openxmlformats.org/presentationml/2006/ole">
            <mc:AlternateContent xmlns:mc="http://schemas.openxmlformats.org/markup-compatibility/2006">
              <mc:Choice xmlns:v="urn:schemas-microsoft-com:vml" Requires="v">
                <p:oleObj spid="_x0000_s3122" r:id="rId4" imgW="228501" imgH="203112" progId="Equation.3">
                  <p:embed/>
                </p:oleObj>
              </mc:Choice>
              <mc:Fallback>
                <p:oleObj r:id="rId4" imgW="228501" imgH="203112" progId="Equation.3">
                  <p:embed/>
                  <p:pic>
                    <p:nvPicPr>
                      <p:cNvPr id="0" name="Picture 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492896"/>
                        <a:ext cx="5048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6551">
                                            <p:txEl>
                                              <p:pRg st="2" end="2"/>
                                            </p:txEl>
                                          </p:spTgt>
                                        </p:tgtEl>
                                        <p:attrNameLst>
                                          <p:attrName>style.visibility</p:attrName>
                                        </p:attrNameLst>
                                      </p:cBhvr>
                                      <p:to>
                                        <p:strVal val="visible"/>
                                      </p:to>
                                    </p:set>
                                    <p:animEffect transition="in" filter="dissolve">
                                      <p:cBhvr>
                                        <p:cTn id="7" dur="500"/>
                                        <p:tgtEl>
                                          <p:spTgt spid="2365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28</a:t>
            </a:fld>
            <a:endParaRPr lang="zh-CN" altLang="en-US" sz="1400" b="1" dirty="0"/>
          </a:p>
        </p:txBody>
      </p:sp>
      <p:sp>
        <p:nvSpPr>
          <p:cNvPr id="40963"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a:t>
            </a:r>
            <a:r>
              <a:rPr lang="en-US" altLang="zh-CN" b="1" dirty="0"/>
              <a:t>-</a:t>
            </a:r>
            <a:r>
              <a:rPr lang="zh-CN" altLang="en-US" b="1" dirty="0"/>
              <a:t>浮点数</a:t>
            </a:r>
          </a:p>
        </p:txBody>
      </p:sp>
      <p:sp>
        <p:nvSpPr>
          <p:cNvPr id="40964" name="Rectangle 3"/>
          <p:cNvSpPr>
            <a:spLocks noGrp="1"/>
          </p:cNvSpPr>
          <p:nvPr>
            <p:ph idx="1"/>
          </p:nvPr>
        </p:nvSpPr>
        <p:spPr>
          <a:ln/>
        </p:spPr>
        <p:txBody>
          <a:bodyPr vert="horz" wrap="square" lIns="91440" tIns="45720" rIns="91440" bIns="45720" anchor="t"/>
          <a:lstStyle/>
          <a:p>
            <a:pPr eaLnBrk="1" hangingPunct="1">
              <a:lnSpc>
                <a:spcPct val="150000"/>
              </a:lnSpc>
              <a:buClr>
                <a:srgbClr val="6600FF"/>
              </a:buClr>
              <a:buSzPct val="60000"/>
              <a:buFont typeface="Wingdings" panose="05000000000000000000" pitchFamily="2" charset="2"/>
              <a:buChar char="u"/>
            </a:pPr>
            <a:r>
              <a:rPr lang="en-US" altLang="zh-CN" b="1" dirty="0"/>
              <a:t>C</a:t>
            </a:r>
            <a:r>
              <a:rPr lang="zh-CN" altLang="en-US" b="1" dirty="0"/>
              <a:t>语言支持三种不同长度的浮点数据类型：</a:t>
            </a:r>
            <a:r>
              <a:rPr lang="en-US" altLang="zh-CN" b="1" dirty="0"/>
              <a:t>float、double</a:t>
            </a:r>
            <a:r>
              <a:rPr lang="zh-CN" altLang="en-US" b="1" dirty="0"/>
              <a:t>和</a:t>
            </a:r>
            <a:r>
              <a:rPr lang="en-US" altLang="zh-CN" b="1" dirty="0"/>
              <a:t>long double。 </a:t>
            </a:r>
            <a:r>
              <a:rPr lang="zh-CN" altLang="en-US" b="1" dirty="0"/>
              <a:t>其中</a:t>
            </a:r>
            <a:r>
              <a:rPr lang="en-US" altLang="zh-CN" b="1" dirty="0"/>
              <a:t>float</a:t>
            </a:r>
            <a:r>
              <a:rPr lang="zh-CN" altLang="en-US" b="1" dirty="0"/>
              <a:t>一般占</a:t>
            </a:r>
            <a:r>
              <a:rPr lang="en-US" altLang="zh-CN" b="1" dirty="0"/>
              <a:t>32</a:t>
            </a:r>
            <a:r>
              <a:rPr lang="zh-CN" altLang="en-US" b="1" dirty="0"/>
              <a:t>位</a:t>
            </a:r>
            <a:r>
              <a:rPr lang="en-US" altLang="zh-CN" b="1" dirty="0"/>
              <a:t>(</a:t>
            </a:r>
            <a:r>
              <a:rPr lang="zh-CN" altLang="en-US" b="1" dirty="0"/>
              <a:t>４字节）；</a:t>
            </a:r>
            <a:r>
              <a:rPr lang="en-US" altLang="zh-CN" b="1" dirty="0"/>
              <a:t>double</a:t>
            </a:r>
            <a:r>
              <a:rPr lang="zh-CN" altLang="en-US" b="1" dirty="0"/>
              <a:t>一般占</a:t>
            </a:r>
            <a:r>
              <a:rPr lang="en-US" altLang="zh-CN" b="1" dirty="0"/>
              <a:t>64</a:t>
            </a:r>
            <a:r>
              <a:rPr lang="zh-CN" altLang="en-US" b="1" dirty="0"/>
              <a:t>位（ 8字节）， </a:t>
            </a:r>
            <a:r>
              <a:rPr lang="en-US" altLang="zh-CN" b="1" dirty="0"/>
              <a:t>long double</a:t>
            </a:r>
            <a:r>
              <a:rPr lang="zh-CN" altLang="en-US" b="1" dirty="0"/>
              <a:t>占</a:t>
            </a:r>
            <a:r>
              <a:rPr lang="en-US" altLang="zh-CN" b="1" dirty="0"/>
              <a:t>128</a:t>
            </a:r>
            <a:r>
              <a:rPr lang="zh-CN" altLang="en-US" b="1" dirty="0"/>
              <a:t>位（ </a:t>
            </a:r>
            <a:r>
              <a:rPr lang="en-US" altLang="zh-CN" b="1" dirty="0"/>
              <a:t>16</a:t>
            </a:r>
            <a:r>
              <a:rPr lang="zh-CN" altLang="en-US" b="1" dirty="0"/>
              <a:t>字节）。</a:t>
            </a:r>
          </a:p>
          <a:p>
            <a:pPr eaLnBrk="1" hangingPunct="1">
              <a:lnSpc>
                <a:spcPct val="150000"/>
              </a:lnSpc>
              <a:buClr>
                <a:srgbClr val="6600FF"/>
              </a:buClr>
              <a:buSzPct val="60000"/>
              <a:buFont typeface="Wingdings" panose="05000000000000000000" pitchFamily="2" charset="2"/>
              <a:buChar char="u"/>
            </a:pPr>
            <a:r>
              <a:rPr lang="zh-CN" altLang="en-US" b="1" dirty="0"/>
              <a:t>三者区别：越后面的类型运算精度越高，值域越大，但占用的内存单元越多。</a:t>
            </a:r>
          </a:p>
          <a:p>
            <a:pPr eaLnBrk="1" hangingPunct="1">
              <a:lnSpc>
                <a:spcPct val="150000"/>
              </a:lnSpc>
              <a:buChar char="•"/>
            </a:pP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29</a:t>
            </a:fld>
            <a:endParaRPr lang="zh-CN" altLang="en-US" sz="1400" b="1" dirty="0"/>
          </a:p>
        </p:txBody>
      </p:sp>
      <p:sp>
        <p:nvSpPr>
          <p:cNvPr id="358404" name="Rectangle 4"/>
          <p:cNvSpPr/>
          <p:nvPr/>
        </p:nvSpPr>
        <p:spPr>
          <a:xfrm>
            <a:off x="539750" y="1412875"/>
            <a:ext cx="7848600" cy="280828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浮点型所允许的运算包括：</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二目算术运算</a:t>
            </a:r>
            <a:r>
              <a:rPr lang="zh-CN" altLang="en-US" b="1" dirty="0">
                <a:latin typeface="宋体" panose="02010600030101010101" pitchFamily="2" charset="-122"/>
              </a:rPr>
              <a:t> ：</a:t>
            </a:r>
            <a:r>
              <a:rPr lang="en-US" altLang="zh-CN" b="1" dirty="0">
                <a:latin typeface="宋体" panose="02010600030101010101" pitchFamily="2" charset="-122"/>
              </a:rPr>
              <a:t>+、-、*、/</a:t>
            </a:r>
            <a:r>
              <a:rPr lang="zh-CN" altLang="en-US" b="1" dirty="0">
                <a:latin typeface="宋体" panose="02010600030101010101" pitchFamily="2" charset="-122"/>
              </a:rPr>
              <a:t>；</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浮点型数据进行二目运算结果还是浮点型。 如：</a:t>
            </a:r>
            <a:r>
              <a:rPr lang="en-US" altLang="zh-CN" b="1" dirty="0">
                <a:latin typeface="宋体" panose="02010600030101010101" pitchFamily="2" charset="-122"/>
              </a:rPr>
              <a:t>12.0/5.0=2.4</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单目算术运算</a:t>
            </a:r>
            <a:r>
              <a:rPr lang="zh-CN" altLang="en-US" b="1" dirty="0">
                <a:latin typeface="宋体" panose="02010600030101010101" pitchFamily="2" charset="-122"/>
              </a:rPr>
              <a:t> ：取负值</a:t>
            </a:r>
          </a:p>
          <a:p>
            <a:pPr marL="342900" lvl="0" indent="-342900" eaLnBrk="1" hangingPunct="1">
              <a:lnSpc>
                <a:spcPct val="90000"/>
              </a:lnSpc>
              <a:buClr>
                <a:schemeClr val="accent2"/>
              </a:buClr>
              <a:buSzPct val="75000"/>
              <a:buFont typeface="Monotype Sorts" pitchFamily="2" charset="2"/>
              <a:buNone/>
            </a:pPr>
            <a:r>
              <a:rPr lang="zh-CN" altLang="en-US" b="1" dirty="0">
                <a:latin typeface="宋体" panose="02010600030101010101" pitchFamily="2" charset="-122"/>
              </a:rPr>
              <a:t>  </a:t>
            </a:r>
            <a:r>
              <a:rPr lang="zh-CN" altLang="en-US" b="1" dirty="0">
                <a:solidFill>
                  <a:srgbClr val="6600FF"/>
                </a:solidFill>
                <a:latin typeface="宋体" panose="02010600030101010101" pitchFamily="2" charset="-122"/>
              </a:rPr>
              <a:t>关系运算</a:t>
            </a:r>
            <a:r>
              <a:rPr lang="zh-CN" altLang="en-US" b="1" dirty="0">
                <a:latin typeface="宋体" panose="02010600030101010101" pitchFamily="2" charset="-122"/>
              </a:rPr>
              <a:t>：&lt;，&lt;=，&gt;，&gt;=，= =，!=	</a:t>
            </a:r>
            <a:r>
              <a:rPr lang="zh-CN" altLang="en-US" b="1" dirty="0"/>
              <a:t> </a:t>
            </a:r>
          </a:p>
        </p:txBody>
      </p:sp>
      <p:sp>
        <p:nvSpPr>
          <p:cNvPr id="41988" name="Rectangle 5"/>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数据类型－浮点型</a:t>
            </a:r>
          </a:p>
        </p:txBody>
      </p:sp>
      <p:sp>
        <p:nvSpPr>
          <p:cNvPr id="358407" name="Text Box 7"/>
          <p:cNvSpPr txBox="1"/>
          <p:nvPr/>
        </p:nvSpPr>
        <p:spPr>
          <a:xfrm>
            <a:off x="539750" y="4365625"/>
            <a:ext cx="7993063"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注意：要避免做两个实数相等或不相等的比较。由于计算机表示方面的近似性，会使得本来应该相等的两个数不等。建议在比较两个浮点数</a:t>
            </a:r>
            <a:r>
              <a:rPr lang="en-US" altLang="zh-CN" sz="2400" b="1" dirty="0"/>
              <a:t>X</a:t>
            </a:r>
            <a:r>
              <a:rPr lang="zh-CN" altLang="en-US" sz="2400" b="1" dirty="0"/>
              <a:t>和</a:t>
            </a:r>
            <a:r>
              <a:rPr lang="en-US" altLang="zh-CN" sz="2400" b="1" dirty="0"/>
              <a:t>Y</a:t>
            </a:r>
            <a:r>
              <a:rPr lang="zh-CN" altLang="en-US" sz="2400" b="1" dirty="0"/>
              <a:t>是否相等时使用</a:t>
            </a:r>
            <a:r>
              <a:rPr lang="en-US" altLang="zh-CN" sz="2400" b="1" dirty="0"/>
              <a:t>|X-Y|&lt;∑,</a:t>
            </a:r>
            <a:r>
              <a:rPr lang="zh-CN" altLang="en-US" sz="2400" b="1" dirty="0"/>
              <a:t>其中</a:t>
            </a:r>
            <a:r>
              <a:rPr lang="en-US" altLang="zh-CN" sz="2400" b="1" dirty="0"/>
              <a:t>∑</a:t>
            </a:r>
            <a:r>
              <a:rPr lang="zh-CN" altLang="en-US" sz="2400" b="1" dirty="0"/>
              <a:t>是一个绝对值较小的正浮点数。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dissolve">
                                      <p:cBhvr>
                                        <p:cTn id="7" dur="500"/>
                                        <p:tgtEl>
                                          <p:spTgt spid="3584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07"/>
                                        </p:tgtEl>
                                        <p:attrNameLst>
                                          <p:attrName>style.visibility</p:attrName>
                                        </p:attrNameLst>
                                      </p:cBhvr>
                                      <p:to>
                                        <p:strVal val="visible"/>
                                      </p:to>
                                    </p:set>
                                    <p:animEffect transition="in" filter="dissolve">
                                      <p:cBhvr>
                                        <p:cTn id="12" dur="500"/>
                                        <p:tgtEl>
                                          <p:spTgt spid="35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p:bldP spid="3584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nvSpPr>
        <p:spPr>
          <a:xfrm>
            <a:off x="6934200" y="63246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50000"/>
              </a:spcBef>
              <a:buNone/>
            </a:pPr>
            <a:fld id="{9A0DB2DC-4C9A-4742-B13C-FB6460FD3503}" type="slidenum">
              <a:rPr lang="zh-CN" altLang="en-US" sz="1400" b="1" dirty="0"/>
              <a:pPr marL="0" lvl="0" indent="0" algn="r" eaLnBrk="1" hangingPunct="1">
                <a:spcBef>
                  <a:spcPct val="50000"/>
                </a:spcBef>
                <a:buNone/>
              </a:pPr>
              <a:t>3</a:t>
            </a:fld>
            <a:endParaRPr lang="zh-CN" altLang="en-US" sz="1400" b="1" dirty="0"/>
          </a:p>
        </p:txBody>
      </p:sp>
      <p:sp>
        <p:nvSpPr>
          <p:cNvPr id="69636" name="Rectangle 3"/>
          <p:cNvSpPr>
            <a:spLocks noGrp="1"/>
          </p:cNvSpPr>
          <p:nvPr>
            <p:ph type="body"/>
          </p:nvPr>
        </p:nvSpPr>
        <p:spPr>
          <a:xfrm>
            <a:off x="762000" y="1319213"/>
            <a:ext cx="7696200" cy="939800"/>
          </a:xfrm>
        </p:spPr>
        <p:txBody>
          <a:bodyPr vert="horz" wrap="square" lIns="91440" tIns="45720" rIns="91440" bIns="45720" anchor="t"/>
          <a:lstStyle/>
          <a:p>
            <a:pPr eaLnBrk="1" hangingPunct="1">
              <a:buNone/>
            </a:pPr>
            <a:r>
              <a:rPr lang="zh-CN" altLang="en-US" sz="3200" b="1" dirty="0"/>
              <a:t>一、信息处理的步骤		</a:t>
            </a:r>
          </a:p>
        </p:txBody>
      </p:sp>
      <p:sp>
        <p:nvSpPr>
          <p:cNvPr id="87045" name="Text Box 4"/>
          <p:cNvSpPr txBox="1"/>
          <p:nvPr/>
        </p:nvSpPr>
        <p:spPr>
          <a:xfrm>
            <a:off x="838200" y="3124200"/>
            <a:ext cx="7766050" cy="2965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914400" lvl="2" indent="0" algn="just" eaLnBrk="1" hangingPunct="1">
              <a:lnSpc>
                <a:spcPct val="90000"/>
              </a:lnSpc>
              <a:buClr>
                <a:srgbClr val="6600FF"/>
              </a:buClr>
              <a:buSzPct val="100000"/>
              <a:buChar char="Ø"/>
            </a:pPr>
            <a:r>
              <a:rPr lang="zh-CN" altLang="en-US" sz="2800" b="1" i="1" u="sng" dirty="0">
                <a:solidFill>
                  <a:srgbClr val="2D35D3"/>
                </a:solidFill>
              </a:rPr>
              <a:t>接收</a:t>
            </a:r>
            <a:r>
              <a:rPr lang="zh-CN" altLang="en-US" sz="2800" b="1" dirty="0"/>
              <a:t>信息</a:t>
            </a:r>
            <a:r>
              <a:rPr lang="zh-CN" altLang="en-US" sz="2000" b="1" dirty="0"/>
              <a:t>（眼、耳、鼻、舌、身 ）</a:t>
            </a:r>
          </a:p>
          <a:p>
            <a:pPr marL="914400" lvl="2" indent="0" algn="just" eaLnBrk="1" hangingPunct="1">
              <a:lnSpc>
                <a:spcPct val="90000"/>
              </a:lnSpc>
              <a:buClr>
                <a:srgbClr val="6600FF"/>
              </a:buClr>
              <a:buSzPct val="100000"/>
              <a:buChar char="Ø"/>
            </a:pPr>
            <a:r>
              <a:rPr lang="zh-CN" altLang="en-US" sz="2800" b="1" i="1" u="sng" dirty="0">
                <a:solidFill>
                  <a:srgbClr val="2D35D3"/>
                </a:solidFill>
              </a:rPr>
              <a:t>存储</a:t>
            </a:r>
            <a:r>
              <a:rPr lang="zh-CN" altLang="en-US" sz="2800" b="1" dirty="0"/>
              <a:t>信息</a:t>
            </a:r>
            <a:r>
              <a:rPr lang="zh-CN" altLang="en-US" sz="2000" b="1" dirty="0"/>
              <a:t>（大脑、便条、书籍、录音磁带</a:t>
            </a:r>
            <a:r>
              <a:rPr lang="en-US" altLang="zh-CN" sz="2000" b="1" dirty="0"/>
              <a:t>… </a:t>
            </a:r>
            <a:r>
              <a:rPr lang="zh-CN" altLang="en-US" sz="2000" b="1" dirty="0"/>
              <a:t>）</a:t>
            </a:r>
          </a:p>
          <a:p>
            <a:pPr marL="914400" lvl="2" indent="0" algn="just" eaLnBrk="1" hangingPunct="1">
              <a:lnSpc>
                <a:spcPct val="90000"/>
              </a:lnSpc>
              <a:buClr>
                <a:srgbClr val="6600FF"/>
              </a:buClr>
              <a:buSzPct val="100000"/>
              <a:buChar char="Ø"/>
            </a:pPr>
            <a:r>
              <a:rPr lang="zh-CN" altLang="en-US" sz="2800" b="1" i="1" u="sng" dirty="0">
                <a:solidFill>
                  <a:srgbClr val="2D35D3"/>
                </a:solidFill>
              </a:rPr>
              <a:t>处理</a:t>
            </a:r>
            <a:r>
              <a:rPr lang="zh-CN" altLang="en-US" sz="2800" b="1" dirty="0"/>
              <a:t>信息</a:t>
            </a:r>
            <a:r>
              <a:rPr lang="zh-CN" altLang="en-US" sz="2000" b="1" dirty="0"/>
              <a:t>（分类、分析、推理、计算</a:t>
            </a:r>
            <a:r>
              <a:rPr lang="en-US" altLang="zh-CN" sz="2000" b="1" dirty="0"/>
              <a:t>… </a:t>
            </a:r>
            <a:r>
              <a:rPr lang="zh-CN" altLang="en-US" sz="2000" b="1" dirty="0"/>
              <a:t>）</a:t>
            </a:r>
          </a:p>
          <a:p>
            <a:pPr marL="914400" lvl="2" indent="0" algn="just" eaLnBrk="1" hangingPunct="1">
              <a:lnSpc>
                <a:spcPct val="90000"/>
              </a:lnSpc>
              <a:buClr>
                <a:srgbClr val="6600FF"/>
              </a:buClr>
              <a:buSzPct val="100000"/>
              <a:buChar char="Ø"/>
            </a:pPr>
            <a:r>
              <a:rPr lang="zh-CN" altLang="en-US" sz="2800" b="1" i="1" u="sng" dirty="0">
                <a:solidFill>
                  <a:srgbClr val="2D35D3"/>
                </a:solidFill>
              </a:rPr>
              <a:t>输出</a:t>
            </a:r>
            <a:r>
              <a:rPr lang="zh-CN" altLang="en-US" sz="2800" b="1" dirty="0"/>
              <a:t>信息</a:t>
            </a:r>
            <a:r>
              <a:rPr lang="zh-CN" altLang="en-US" sz="1800" b="1" dirty="0"/>
              <a:t>（当面陈述、书面报告、打电话</a:t>
            </a:r>
            <a:r>
              <a:rPr lang="en-US" altLang="zh-CN" sz="1800" b="1" dirty="0"/>
              <a:t>… </a:t>
            </a:r>
            <a:r>
              <a:rPr lang="zh-CN" altLang="en-US" sz="1800" b="1" dirty="0"/>
              <a:t>）</a:t>
            </a:r>
            <a:endParaRPr lang="en-US" altLang="zh-CN" sz="2800" b="1" i="1" u="sng" dirty="0">
              <a:solidFill>
                <a:srgbClr val="2D35D3"/>
              </a:solidFill>
            </a:endParaRPr>
          </a:p>
          <a:p>
            <a:pPr marL="914400" lvl="2" indent="0" algn="just" eaLnBrk="1" hangingPunct="1">
              <a:lnSpc>
                <a:spcPct val="90000"/>
              </a:lnSpc>
              <a:buClr>
                <a:srgbClr val="6600FF"/>
              </a:buClr>
              <a:buSzPct val="100000"/>
              <a:buChar char="Ø"/>
            </a:pPr>
            <a:r>
              <a:rPr lang="zh-CN" altLang="en-US" sz="2800" b="1" dirty="0"/>
              <a:t> 信息处理的</a:t>
            </a:r>
            <a:r>
              <a:rPr lang="zh-CN" altLang="en-US" sz="2800" b="1" i="1" u="sng" dirty="0">
                <a:solidFill>
                  <a:srgbClr val="2D35D3"/>
                </a:solidFill>
              </a:rPr>
              <a:t>控制</a:t>
            </a:r>
            <a:r>
              <a:rPr lang="zh-CN" altLang="en-US" sz="2000" b="1" dirty="0"/>
              <a:t>（操作何时开始、何时结束、操作顺序）</a:t>
            </a:r>
            <a:endParaRPr lang="en-US" altLang="zh-CN" sz="2000" b="1" dirty="0"/>
          </a:p>
          <a:p>
            <a:pPr marL="914400" lvl="2" indent="0" algn="just" eaLnBrk="1" hangingPunct="1">
              <a:lnSpc>
                <a:spcPct val="90000"/>
              </a:lnSpc>
              <a:buClr>
                <a:srgbClr val="6600FF"/>
              </a:buClr>
              <a:buSzPct val="75000"/>
              <a:buChar char="Ø"/>
            </a:pPr>
            <a:endParaRPr lang="en-US" altLang="zh-CN" sz="2000" dirty="0"/>
          </a:p>
        </p:txBody>
      </p:sp>
      <p:sp>
        <p:nvSpPr>
          <p:cNvPr id="69638" name="Text Box 5"/>
          <p:cNvSpPr txBox="1"/>
          <p:nvPr/>
        </p:nvSpPr>
        <p:spPr>
          <a:xfrm>
            <a:off x="1258888" y="1989138"/>
            <a:ext cx="70866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buClr>
                <a:schemeClr val="accent2"/>
              </a:buClr>
              <a:buSzPct val="75000"/>
              <a:buFont typeface="Monotype Sorts" pitchFamily="2" charset="2"/>
              <a:buNone/>
            </a:pPr>
            <a:r>
              <a:rPr lang="zh-CN" altLang="en-US" b="1" dirty="0"/>
              <a:t>计算机的本质是模拟人类的信息处理过程；</a:t>
            </a:r>
            <a:endParaRPr lang="en-US" altLang="zh-CN" b="1" dirty="0"/>
          </a:p>
        </p:txBody>
      </p:sp>
      <p:sp>
        <p:nvSpPr>
          <p:cNvPr id="87047" name="Text Box 6"/>
          <p:cNvSpPr txBox="1"/>
          <p:nvPr/>
        </p:nvSpPr>
        <p:spPr>
          <a:xfrm>
            <a:off x="1258888" y="2565400"/>
            <a:ext cx="70866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buClr>
                <a:schemeClr val="accent2"/>
              </a:buClr>
              <a:buSzPct val="75000"/>
              <a:buFont typeface="Monotype Sorts" pitchFamily="2" charset="2"/>
              <a:buNone/>
            </a:pPr>
            <a:r>
              <a:rPr lang="zh-CN" altLang="en-US" b="1" dirty="0"/>
              <a:t>人类的信息处理过程 ：</a:t>
            </a:r>
            <a:endParaRPr lang="en-US" altLang="zh-CN" b="1" dirty="0"/>
          </a:p>
        </p:txBody>
      </p:sp>
      <p:grpSp>
        <p:nvGrpSpPr>
          <p:cNvPr id="87048" name="Group 11"/>
          <p:cNvGrpSpPr/>
          <p:nvPr/>
        </p:nvGrpSpPr>
        <p:grpSpPr>
          <a:xfrm>
            <a:off x="1156970" y="5768975"/>
            <a:ext cx="7056120" cy="891540"/>
            <a:chOff x="0" y="0"/>
            <a:chExt cx="3901" cy="681"/>
          </a:xfrm>
        </p:grpSpPr>
        <p:sp>
          <p:nvSpPr>
            <p:cNvPr id="69641" name="AutoShape 9"/>
            <p:cNvSpPr/>
            <p:nvPr/>
          </p:nvSpPr>
          <p:spPr>
            <a:xfrm>
              <a:off x="0" y="0"/>
              <a:ext cx="3901" cy="681"/>
            </a:xfrm>
            <a:prstGeom prst="bevel">
              <a:avLst>
                <a:gd name="adj" fmla="val 12500"/>
              </a:avLst>
            </a:prstGeom>
            <a:gradFill rotWithShape="1">
              <a:gsLst>
                <a:gs pos="0">
                  <a:srgbClr val="CCCCFF">
                    <a:alpha val="100000"/>
                  </a:srgbClr>
                </a:gs>
                <a:gs pos="17999">
                  <a:srgbClr val="99CCFF">
                    <a:alpha val="100000"/>
                  </a:srgbClr>
                </a:gs>
                <a:gs pos="36000">
                  <a:srgbClr val="9966FF">
                    <a:alpha val="100000"/>
                  </a:srgbClr>
                </a:gs>
                <a:gs pos="61000">
                  <a:srgbClr val="CC99FF">
                    <a:alpha val="100000"/>
                  </a:srgbClr>
                </a:gs>
                <a:gs pos="82001">
                  <a:srgbClr val="99CCFF">
                    <a:alpha val="100000"/>
                  </a:srgbClr>
                </a:gs>
                <a:gs pos="100000">
                  <a:srgbClr val="CCCCFF">
                    <a:alpha val="100000"/>
                  </a:srgbClr>
                </a:gs>
              </a:gsLst>
              <a:lin ang="5400000" scaled="1"/>
              <a:tileRect/>
            </a:gra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69642" name="Text Box 10"/>
            <p:cNvSpPr txBox="1"/>
            <p:nvPr/>
          </p:nvSpPr>
          <p:spPr>
            <a:xfrm>
              <a:off x="227" y="181"/>
              <a:ext cx="3538" cy="40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eaLnBrk="1" hangingPunct="1">
                <a:lnSpc>
                  <a:spcPct val="90000"/>
                </a:lnSpc>
                <a:buClr>
                  <a:schemeClr val="accent2"/>
                </a:buClr>
                <a:buSzPct val="75000"/>
                <a:buFont typeface="Monotype Sorts" pitchFamily="2" charset="2"/>
                <a:buNone/>
              </a:pPr>
              <a:r>
                <a:rPr lang="zh-CN" altLang="en-US" sz="3200" b="1" i="1" dirty="0">
                  <a:solidFill>
                    <a:srgbClr val="CC3300"/>
                  </a:solidFill>
                </a:rPr>
                <a:t>计算机的信息处理过程要与此类似</a:t>
              </a:r>
              <a:endParaRPr lang="en-US" altLang="zh-CN" sz="3200" b="1" i="1" dirty="0">
                <a:solidFill>
                  <a:srgbClr val="CC3300"/>
                </a:solidFill>
              </a:endParaRPr>
            </a:p>
          </p:txBody>
        </p:sp>
      </p:grpSp>
      <p:sp>
        <p:nvSpPr>
          <p:cNvPr id="2" name="文本框 1"/>
          <p:cNvSpPr txBox="1"/>
          <p:nvPr/>
        </p:nvSpPr>
        <p:spPr>
          <a:xfrm>
            <a:off x="2716205" y="397641"/>
            <a:ext cx="6211416" cy="584775"/>
          </a:xfrm>
          <a:prstGeom prst="rect">
            <a:avLst/>
          </a:prstGeom>
          <a:noFill/>
        </p:spPr>
        <p:txBody>
          <a:bodyPr wrap="square" rtlCol="0">
            <a:spAutoFit/>
          </a:bodyPr>
          <a:lstStyle/>
          <a:p>
            <a:r>
              <a:rPr kumimoji="1" lang="en-US" altLang="zh-CN" sz="3200" kern="0" dirty="0">
                <a:solidFill>
                  <a:srgbClr val="FF3300"/>
                </a:solidFill>
                <a:latin typeface="Times New Roman"/>
                <a:ea typeface="宋体"/>
                <a:cs typeface="+mj-cs"/>
              </a:rPr>
              <a:t>2.1   </a:t>
            </a:r>
            <a:r>
              <a:rPr kumimoji="1" lang="zh-CN" altLang="en-US" sz="3200" kern="0" dirty="0">
                <a:solidFill>
                  <a:srgbClr val="FF3300"/>
                </a:solidFill>
                <a:latin typeface="Times New Roman"/>
                <a:ea typeface="宋体"/>
                <a:cs typeface="+mj-cs"/>
              </a:rPr>
              <a:t>关于计算机和程序设计语言</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slide(fromRight)">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7045">
                                            <p:txEl>
                                              <p:pRg st="0" end="0"/>
                                            </p:txEl>
                                          </p:spTgt>
                                        </p:tgtEl>
                                        <p:attrNameLst>
                                          <p:attrName>style.visibility</p:attrName>
                                        </p:attrNameLst>
                                      </p:cBhvr>
                                      <p:to>
                                        <p:strVal val="visible"/>
                                      </p:to>
                                    </p:set>
                                    <p:animEffect transition="in" filter="dissolve">
                                      <p:cBhvr>
                                        <p:cTn id="12" dur="500"/>
                                        <p:tgtEl>
                                          <p:spTgt spid="870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7045">
                                            <p:txEl>
                                              <p:pRg st="1" end="1"/>
                                            </p:txEl>
                                          </p:spTgt>
                                        </p:tgtEl>
                                        <p:attrNameLst>
                                          <p:attrName>style.visibility</p:attrName>
                                        </p:attrNameLst>
                                      </p:cBhvr>
                                      <p:to>
                                        <p:strVal val="visible"/>
                                      </p:to>
                                    </p:set>
                                    <p:animEffect transition="in" filter="dissolve">
                                      <p:cBhvr>
                                        <p:cTn id="17" dur="500"/>
                                        <p:tgtEl>
                                          <p:spTgt spid="870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7045">
                                            <p:txEl>
                                              <p:pRg st="2" end="2"/>
                                            </p:txEl>
                                          </p:spTgt>
                                        </p:tgtEl>
                                        <p:attrNameLst>
                                          <p:attrName>style.visibility</p:attrName>
                                        </p:attrNameLst>
                                      </p:cBhvr>
                                      <p:to>
                                        <p:strVal val="visible"/>
                                      </p:to>
                                    </p:set>
                                    <p:animEffect transition="in" filter="dissolve">
                                      <p:cBhvr>
                                        <p:cTn id="22" dur="500"/>
                                        <p:tgtEl>
                                          <p:spTgt spid="870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7045">
                                            <p:txEl>
                                              <p:pRg st="3" end="3"/>
                                            </p:txEl>
                                          </p:spTgt>
                                        </p:tgtEl>
                                        <p:attrNameLst>
                                          <p:attrName>style.visibility</p:attrName>
                                        </p:attrNameLst>
                                      </p:cBhvr>
                                      <p:to>
                                        <p:strVal val="visible"/>
                                      </p:to>
                                    </p:set>
                                    <p:animEffect transition="in" filter="dissolve">
                                      <p:cBhvr>
                                        <p:cTn id="27" dur="500"/>
                                        <p:tgtEl>
                                          <p:spTgt spid="870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7045">
                                            <p:txEl>
                                              <p:pRg st="4" end="4"/>
                                            </p:txEl>
                                          </p:spTgt>
                                        </p:tgtEl>
                                        <p:attrNameLst>
                                          <p:attrName>style.visibility</p:attrName>
                                        </p:attrNameLst>
                                      </p:cBhvr>
                                      <p:to>
                                        <p:strVal val="visible"/>
                                      </p:to>
                                    </p:set>
                                    <p:animEffect transition="in" filter="dissolve">
                                      <p:cBhvr>
                                        <p:cTn id="32" dur="500"/>
                                        <p:tgtEl>
                                          <p:spTgt spid="870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7048"/>
                                        </p:tgtEl>
                                        <p:attrNameLst>
                                          <p:attrName>style.visibility</p:attrName>
                                        </p:attrNameLst>
                                      </p:cBhvr>
                                      <p:to>
                                        <p:strVal val="visible"/>
                                      </p:to>
                                    </p:set>
                                    <p:animEffect transition="in" filter="dissolve">
                                      <p:cBhvr>
                                        <p:cTn id="3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30</a:t>
            </a:fld>
            <a:endParaRPr lang="zh-CN" altLang="en-US" sz="1400" b="1" dirty="0"/>
          </a:p>
        </p:txBody>
      </p:sp>
      <p:sp>
        <p:nvSpPr>
          <p:cNvPr id="43011" name="Rectangle 2"/>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数据类型－布尔型（补充）</a:t>
            </a:r>
          </a:p>
        </p:txBody>
      </p:sp>
      <p:sp>
        <p:nvSpPr>
          <p:cNvPr id="43012" name="Rectangle 3"/>
          <p:cNvSpPr>
            <a:spLocks noGrp="1"/>
          </p:cNvSpPr>
          <p:nvPr>
            <p:ph idx="1"/>
          </p:nvPr>
        </p:nvSpPr>
        <p:spPr>
          <a:ln/>
        </p:spPr>
        <p:txBody>
          <a:bodyPr vert="horz" wrap="square" lIns="91440" tIns="45720" rIns="91440" bIns="45720" anchor="t"/>
          <a:lstStyle/>
          <a:p>
            <a:pPr eaLnBrk="1" hangingPunct="1"/>
            <a:endParaRPr lang="zh-CN" altLang="en-US" b="1" u="sng" dirty="0">
              <a:solidFill>
                <a:schemeClr val="accent2"/>
              </a:solidFill>
            </a:endParaRPr>
          </a:p>
          <a:p>
            <a:pPr eaLnBrk="1" hangingPunct="1"/>
            <a:r>
              <a:rPr lang="zh-CN" altLang="en-US" b="1" u="sng" dirty="0">
                <a:solidFill>
                  <a:schemeClr val="accent2"/>
                </a:solidFill>
              </a:rPr>
              <a:t>布尔类型数据</a:t>
            </a:r>
            <a:r>
              <a:rPr lang="zh-CN" altLang="en-US" b="1" u="sng" dirty="0"/>
              <a:t>：</a:t>
            </a:r>
            <a:r>
              <a:rPr lang="zh-CN" altLang="en-US" b="1" dirty="0"/>
              <a:t>取值只有两种，真（</a:t>
            </a:r>
            <a:r>
              <a:rPr lang="en-US" altLang="zh-CN" b="1" dirty="0"/>
              <a:t>True</a:t>
            </a:r>
            <a:r>
              <a:rPr lang="zh-CN" altLang="en-US" b="1" dirty="0"/>
              <a:t>）或者假（</a:t>
            </a:r>
            <a:r>
              <a:rPr lang="en-US" altLang="zh-CN" b="1" dirty="0"/>
              <a:t>False</a:t>
            </a:r>
            <a:r>
              <a:rPr lang="zh-CN" altLang="en-US" b="1" dirty="0"/>
              <a:t>）。允许的运算包括：与、或、非。</a:t>
            </a:r>
          </a:p>
          <a:p>
            <a:pPr eaLnBrk="1" hangingPunct="1"/>
            <a:r>
              <a:rPr lang="zh-CN" altLang="en-US" b="1" dirty="0"/>
              <a:t>绝大多数程序设计语言中有</a:t>
            </a:r>
            <a:r>
              <a:rPr lang="zh-CN" altLang="en-US" b="1" u="sng" dirty="0">
                <a:solidFill>
                  <a:schemeClr val="accent2"/>
                </a:solidFill>
              </a:rPr>
              <a:t>布尔类型</a:t>
            </a:r>
            <a:r>
              <a:rPr lang="zh-CN" altLang="en-US" b="1" dirty="0"/>
              <a:t>这种数据类型，如</a:t>
            </a:r>
            <a:r>
              <a:rPr lang="en-US" altLang="zh-CN" b="1" dirty="0"/>
              <a:t>Pascal</a:t>
            </a:r>
            <a:r>
              <a:rPr lang="zh-CN" altLang="en-US" b="1" dirty="0"/>
              <a:t>语言。但是</a:t>
            </a:r>
            <a:r>
              <a:rPr lang="en-US" altLang="zh-CN" b="1" dirty="0"/>
              <a:t>C</a:t>
            </a:r>
            <a:r>
              <a:rPr lang="zh-CN" altLang="en-US" b="1" dirty="0"/>
              <a:t>语言没有定义这种数据类型。（</a:t>
            </a:r>
            <a:r>
              <a:rPr lang="en-US" altLang="zh-CN" b="1" dirty="0"/>
              <a:t>C99</a:t>
            </a:r>
            <a:r>
              <a:rPr lang="zh-CN" altLang="en-US" b="1" dirty="0"/>
              <a:t>以后也有布尔类型）</a:t>
            </a:r>
          </a:p>
        </p:txBody>
      </p:sp>
      <p:grpSp>
        <p:nvGrpSpPr>
          <p:cNvPr id="43013" name="Group 4"/>
          <p:cNvGrpSpPr/>
          <p:nvPr/>
        </p:nvGrpSpPr>
        <p:grpSpPr>
          <a:xfrm>
            <a:off x="685800" y="1143000"/>
            <a:ext cx="2057400" cy="609600"/>
            <a:chOff x="720" y="2043"/>
            <a:chExt cx="912" cy="405"/>
          </a:xfrm>
        </p:grpSpPr>
        <p:pic>
          <p:nvPicPr>
            <p:cNvPr id="43014" name="Picture 5" descr="13"/>
            <p:cNvPicPr>
              <a:picLocks noChangeAspect="1"/>
            </p:cNvPicPr>
            <p:nvPr/>
          </p:nvPicPr>
          <p:blipFill>
            <a:blip r:embed="rId2" cstate="print">
              <a:clrChange>
                <a:clrFrom>
                  <a:srgbClr val="FFFFFF"/>
                </a:clrFrom>
                <a:clrTo>
                  <a:srgbClr val="FFFFFF">
                    <a:alpha val="0"/>
                  </a:srgbClr>
                </a:clrTo>
              </a:clrChange>
            </a:blip>
            <a:stretch>
              <a:fillRect/>
            </a:stretch>
          </p:blipFill>
          <p:spPr>
            <a:xfrm>
              <a:off x="720" y="2043"/>
              <a:ext cx="912" cy="405"/>
            </a:xfrm>
            <a:prstGeom prst="rect">
              <a:avLst/>
            </a:prstGeom>
            <a:noFill/>
            <a:ln w="9525">
              <a:noFill/>
            </a:ln>
          </p:spPr>
        </p:pic>
        <p:sp>
          <p:nvSpPr>
            <p:cNvPr id="43015" name="Text Box 6"/>
            <p:cNvSpPr txBox="1"/>
            <p:nvPr/>
          </p:nvSpPr>
          <p:spPr>
            <a:xfrm>
              <a:off x="864" y="2064"/>
              <a:ext cx="672" cy="3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b="1" dirty="0"/>
                <a:t>布尔型</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31</a:t>
            </a:fld>
            <a:endParaRPr lang="zh-CN" altLang="en-US" sz="1400" b="1" dirty="0"/>
          </a:p>
        </p:txBody>
      </p:sp>
      <p:sp>
        <p:nvSpPr>
          <p:cNvPr id="44035" name="Text Box 4"/>
          <p:cNvSpPr txBox="1"/>
          <p:nvPr/>
        </p:nvSpPr>
        <p:spPr>
          <a:xfrm>
            <a:off x="755650" y="1628775"/>
            <a:ext cx="7924800" cy="440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150000"/>
              </a:lnSpc>
              <a:spcBef>
                <a:spcPct val="50000"/>
              </a:spcBef>
              <a:buNone/>
            </a:pPr>
            <a:r>
              <a:rPr lang="zh-CN" altLang="en-US" sz="3200" b="1" dirty="0">
                <a:latin typeface="宋体" panose="02010600030101010101" pitchFamily="2" charset="-122"/>
              </a:rPr>
              <a:t>标准类型是原子的、不可再分的。程序员可以以标准类型为基本构件，构造出</a:t>
            </a:r>
            <a:r>
              <a:rPr lang="zh-CN" altLang="en-US" sz="3200" b="1" dirty="0">
                <a:solidFill>
                  <a:srgbClr val="6600FF"/>
                </a:solidFill>
                <a:latin typeface="宋体" panose="02010600030101010101" pitchFamily="2" charset="-122"/>
              </a:rPr>
              <a:t>复杂</a:t>
            </a:r>
            <a:r>
              <a:rPr lang="zh-CN" altLang="en-US" sz="3200" b="1" dirty="0">
                <a:latin typeface="宋体" panose="02010600030101010101" pitchFamily="2" charset="-122"/>
              </a:rPr>
              <a:t>的数据类型。如</a:t>
            </a:r>
            <a:r>
              <a:rPr lang="en-US" altLang="zh-CN" sz="3200" b="1" dirty="0">
                <a:latin typeface="宋体" panose="02010600030101010101" pitchFamily="2" charset="-122"/>
              </a:rPr>
              <a:t>C</a:t>
            </a:r>
            <a:r>
              <a:rPr lang="zh-CN" altLang="en-US" sz="3200" b="1" dirty="0">
                <a:latin typeface="宋体" panose="02010600030101010101" pitchFamily="2" charset="-122"/>
              </a:rPr>
              <a:t>语言有：结构、数组、联合、文件等复杂数据类型；</a:t>
            </a:r>
            <a:r>
              <a:rPr lang="en-US" altLang="zh-CN" sz="3200" b="1" dirty="0">
                <a:latin typeface="宋体" panose="02010600030101010101" pitchFamily="2" charset="-122"/>
              </a:rPr>
              <a:t>PASCAL</a:t>
            </a:r>
            <a:r>
              <a:rPr lang="zh-CN" altLang="en-US" sz="3200" b="1" dirty="0">
                <a:latin typeface="宋体" panose="02010600030101010101" pitchFamily="2" charset="-122"/>
              </a:rPr>
              <a:t>语言有：结构、数组、集合、文件等复杂数据类型。 </a:t>
            </a:r>
          </a:p>
          <a:p>
            <a:pPr marL="0" lvl="0" indent="0" algn="just" eaLnBrk="1" hangingPunct="1">
              <a:lnSpc>
                <a:spcPct val="150000"/>
              </a:lnSpc>
              <a:spcBef>
                <a:spcPct val="50000"/>
              </a:spcBef>
              <a:buNone/>
            </a:pPr>
            <a:endParaRPr lang="zh-CN" altLang="en-US" sz="2000" dirty="0"/>
          </a:p>
        </p:txBody>
      </p:sp>
      <p:sp>
        <p:nvSpPr>
          <p:cNvPr id="44036" name="Rectangle 6"/>
          <p:cNvSpPr>
            <a:spLocks noGrp="1"/>
          </p:cNvSpPr>
          <p:nvPr>
            <p:ph type="title"/>
          </p:nvPr>
        </p:nvSpPr>
        <p:spPr>
          <a:ln/>
        </p:spPr>
        <p:txBody>
          <a:bodyPr vert="horz" wrap="square" lIns="91440" tIns="45720" rIns="91440" bIns="45720" anchor="ctr"/>
          <a:lstStyle/>
          <a:p>
            <a:pPr eaLnBrk="1" hangingPunct="1"/>
            <a:r>
              <a:rPr lang="en-US" altLang="zh-CN" b="1" dirty="0"/>
              <a:t>2.2.1 </a:t>
            </a:r>
            <a:r>
              <a:rPr lang="zh-CN" altLang="en-US" b="1" dirty="0"/>
              <a:t>数据类型－复杂数据类型</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32</a:t>
            </a:fld>
            <a:endParaRPr lang="zh-CN" altLang="en-US" sz="1400" b="1" dirty="0"/>
          </a:p>
        </p:txBody>
      </p:sp>
      <p:sp>
        <p:nvSpPr>
          <p:cNvPr id="45059" name="Rectangle 4"/>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45060" name="Line 5"/>
          <p:cNvSpPr/>
          <p:nvPr/>
        </p:nvSpPr>
        <p:spPr>
          <a:xfrm>
            <a:off x="1109663" y="5483225"/>
            <a:ext cx="685800" cy="0"/>
          </a:xfrm>
          <a:prstGeom prst="line">
            <a:avLst/>
          </a:prstGeom>
          <a:ln w="57150" cap="flat" cmpd="sng">
            <a:solidFill>
              <a:srgbClr val="6600FF"/>
            </a:solidFill>
            <a:prstDash val="solid"/>
            <a:headEnd type="none" w="med" len="med"/>
            <a:tailEnd type="triangle" w="med" len="med"/>
          </a:ln>
        </p:spPr>
      </p:sp>
      <p:sp>
        <p:nvSpPr>
          <p:cNvPr id="45061" name="Line 6"/>
          <p:cNvSpPr/>
          <p:nvPr/>
        </p:nvSpPr>
        <p:spPr>
          <a:xfrm flipV="1">
            <a:off x="1109663" y="5864225"/>
            <a:ext cx="685800" cy="0"/>
          </a:xfrm>
          <a:prstGeom prst="line">
            <a:avLst/>
          </a:prstGeom>
          <a:ln w="38100" cap="flat" cmpd="sng">
            <a:solidFill>
              <a:srgbClr val="402000"/>
            </a:solidFill>
            <a:prstDash val="dash"/>
            <a:headEnd type="none" w="med" len="med"/>
            <a:tailEnd type="triangle" w="med" len="med"/>
          </a:ln>
        </p:spPr>
      </p:sp>
      <p:sp>
        <p:nvSpPr>
          <p:cNvPr id="45062" name="Text Box 7"/>
          <p:cNvSpPr txBox="1"/>
          <p:nvPr/>
        </p:nvSpPr>
        <p:spPr>
          <a:xfrm>
            <a:off x="1947863" y="531495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45063" name="Text Box 8"/>
          <p:cNvSpPr txBox="1"/>
          <p:nvPr/>
        </p:nvSpPr>
        <p:spPr>
          <a:xfrm>
            <a:off x="1947863" y="569595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45064" name="Line 9"/>
          <p:cNvSpPr/>
          <p:nvPr/>
        </p:nvSpPr>
        <p:spPr>
          <a:xfrm>
            <a:off x="2252663" y="2012950"/>
            <a:ext cx="549275" cy="0"/>
          </a:xfrm>
          <a:prstGeom prst="line">
            <a:avLst/>
          </a:prstGeom>
          <a:ln w="57150" cap="flat" cmpd="sng">
            <a:solidFill>
              <a:srgbClr val="6600FF"/>
            </a:solidFill>
            <a:prstDash val="solid"/>
            <a:headEnd type="none" w="med" len="med"/>
            <a:tailEnd type="triangle" w="med" len="med"/>
          </a:ln>
        </p:spPr>
      </p:sp>
      <p:sp>
        <p:nvSpPr>
          <p:cNvPr id="45065" name="Line 10"/>
          <p:cNvSpPr/>
          <p:nvPr/>
        </p:nvSpPr>
        <p:spPr>
          <a:xfrm>
            <a:off x="4519613" y="2012950"/>
            <a:ext cx="704850" cy="0"/>
          </a:xfrm>
          <a:prstGeom prst="line">
            <a:avLst/>
          </a:prstGeom>
          <a:ln w="57150" cap="flat" cmpd="sng">
            <a:solidFill>
              <a:srgbClr val="6600FF"/>
            </a:solidFill>
            <a:prstDash val="solid"/>
            <a:headEnd type="none" w="med" len="med"/>
            <a:tailEnd type="triangle" w="med" len="med"/>
          </a:ln>
        </p:spPr>
      </p:sp>
      <p:sp>
        <p:nvSpPr>
          <p:cNvPr id="45066" name="Line 11"/>
          <p:cNvSpPr/>
          <p:nvPr/>
        </p:nvSpPr>
        <p:spPr>
          <a:xfrm flipH="1">
            <a:off x="1117600" y="4203700"/>
            <a:ext cx="1017588" cy="0"/>
          </a:xfrm>
          <a:prstGeom prst="line">
            <a:avLst/>
          </a:prstGeom>
          <a:ln w="38100" cap="flat" cmpd="sng">
            <a:solidFill>
              <a:schemeClr val="tx1"/>
            </a:solidFill>
            <a:prstDash val="dash"/>
            <a:headEnd type="none" w="med" len="med"/>
            <a:tailEnd type="none" w="med" len="med"/>
          </a:ln>
        </p:spPr>
      </p:sp>
      <p:sp>
        <p:nvSpPr>
          <p:cNvPr id="45067" name="Line 12"/>
          <p:cNvSpPr/>
          <p:nvPr/>
        </p:nvSpPr>
        <p:spPr>
          <a:xfrm>
            <a:off x="5424488" y="4203700"/>
            <a:ext cx="782637" cy="0"/>
          </a:xfrm>
          <a:prstGeom prst="line">
            <a:avLst/>
          </a:prstGeom>
          <a:ln w="38100" cap="flat" cmpd="sng">
            <a:solidFill>
              <a:schemeClr val="tx1"/>
            </a:solidFill>
            <a:prstDash val="dash"/>
            <a:headEnd type="none" w="med" len="med"/>
            <a:tailEnd type="none" w="med" len="med"/>
          </a:ln>
        </p:spPr>
      </p:sp>
      <p:sp>
        <p:nvSpPr>
          <p:cNvPr id="45068" name="Line 13"/>
          <p:cNvSpPr/>
          <p:nvPr/>
        </p:nvSpPr>
        <p:spPr>
          <a:xfrm flipV="1">
            <a:off x="1117600" y="2274888"/>
            <a:ext cx="0" cy="1928812"/>
          </a:xfrm>
          <a:prstGeom prst="line">
            <a:avLst/>
          </a:prstGeom>
          <a:ln w="38100" cap="flat" cmpd="sng">
            <a:solidFill>
              <a:schemeClr val="tx1"/>
            </a:solidFill>
            <a:prstDash val="dash"/>
            <a:headEnd type="none" w="med" len="med"/>
            <a:tailEnd type="triangle" w="med" len="med"/>
          </a:ln>
        </p:spPr>
      </p:sp>
      <p:sp>
        <p:nvSpPr>
          <p:cNvPr id="45069" name="Line 14"/>
          <p:cNvSpPr/>
          <p:nvPr/>
        </p:nvSpPr>
        <p:spPr>
          <a:xfrm flipV="1">
            <a:off x="6207125" y="2274888"/>
            <a:ext cx="0" cy="1928812"/>
          </a:xfrm>
          <a:prstGeom prst="line">
            <a:avLst/>
          </a:prstGeom>
          <a:ln w="38100" cap="flat" cmpd="sng">
            <a:solidFill>
              <a:schemeClr val="tx1"/>
            </a:solidFill>
            <a:prstDash val="dash"/>
            <a:headEnd type="none" w="med" len="med"/>
            <a:tailEnd type="triangle" w="med" len="med"/>
          </a:ln>
        </p:spPr>
      </p:sp>
      <p:sp>
        <p:nvSpPr>
          <p:cNvPr id="45070" name="Line 15"/>
          <p:cNvSpPr/>
          <p:nvPr/>
        </p:nvSpPr>
        <p:spPr>
          <a:xfrm flipV="1">
            <a:off x="3152775" y="2274888"/>
            <a:ext cx="0" cy="614362"/>
          </a:xfrm>
          <a:prstGeom prst="line">
            <a:avLst/>
          </a:prstGeom>
          <a:ln w="57150" cap="flat" cmpd="sng">
            <a:solidFill>
              <a:srgbClr val="6600FF"/>
            </a:solidFill>
            <a:prstDash val="solid"/>
            <a:headEnd type="triangle" w="med" len="med"/>
            <a:tailEnd type="triangle" w="med" len="med"/>
          </a:ln>
        </p:spPr>
      </p:sp>
      <p:sp>
        <p:nvSpPr>
          <p:cNvPr id="45071" name="Line 16"/>
          <p:cNvSpPr/>
          <p:nvPr/>
        </p:nvSpPr>
        <p:spPr>
          <a:xfrm flipV="1">
            <a:off x="4424363" y="2274888"/>
            <a:ext cx="0" cy="614362"/>
          </a:xfrm>
          <a:prstGeom prst="line">
            <a:avLst/>
          </a:prstGeom>
          <a:ln w="38100" cap="flat" cmpd="sng">
            <a:solidFill>
              <a:schemeClr val="tx1"/>
            </a:solidFill>
            <a:prstDash val="dash"/>
            <a:headEnd type="none" w="med" len="med"/>
            <a:tailEnd type="triangle" w="med" len="med"/>
          </a:ln>
        </p:spPr>
      </p:sp>
      <p:grpSp>
        <p:nvGrpSpPr>
          <p:cNvPr id="45072" name="Group 17"/>
          <p:cNvGrpSpPr/>
          <p:nvPr/>
        </p:nvGrpSpPr>
        <p:grpSpPr>
          <a:xfrm>
            <a:off x="576263" y="1673225"/>
            <a:ext cx="1676400" cy="609600"/>
            <a:chOff x="4368" y="3168"/>
            <a:chExt cx="912" cy="336"/>
          </a:xfrm>
        </p:grpSpPr>
        <p:sp>
          <p:nvSpPr>
            <p:cNvPr id="45095" name="Rectangle 18"/>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96" name="Text Box 19"/>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输入设备</a:t>
              </a:r>
            </a:p>
          </p:txBody>
        </p:sp>
      </p:grpSp>
      <p:grpSp>
        <p:nvGrpSpPr>
          <p:cNvPr id="45073" name="Group 20"/>
          <p:cNvGrpSpPr/>
          <p:nvPr/>
        </p:nvGrpSpPr>
        <p:grpSpPr>
          <a:xfrm>
            <a:off x="5224463" y="1673225"/>
            <a:ext cx="1676400" cy="609600"/>
            <a:chOff x="4368" y="3168"/>
            <a:chExt cx="912" cy="336"/>
          </a:xfrm>
        </p:grpSpPr>
        <p:sp>
          <p:nvSpPr>
            <p:cNvPr id="45093" name="Rectangle 21"/>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94" name="Text Box 22"/>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输出设备</a:t>
              </a:r>
            </a:p>
          </p:txBody>
        </p:sp>
      </p:grpSp>
      <p:grpSp>
        <p:nvGrpSpPr>
          <p:cNvPr id="45074" name="Group 23"/>
          <p:cNvGrpSpPr/>
          <p:nvPr/>
        </p:nvGrpSpPr>
        <p:grpSpPr>
          <a:xfrm>
            <a:off x="2862263" y="1673225"/>
            <a:ext cx="1676400" cy="609600"/>
            <a:chOff x="4368" y="3168"/>
            <a:chExt cx="912" cy="336"/>
          </a:xfrm>
        </p:grpSpPr>
        <p:sp>
          <p:nvSpPr>
            <p:cNvPr id="45091" name="Rectangle 24"/>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endParaRPr lang="zh-CN" altLang="en-US" sz="1800" b="1" dirty="0">
                <a:solidFill>
                  <a:srgbClr val="FF3300"/>
                </a:solidFill>
              </a:endParaRPr>
            </a:p>
          </p:txBody>
        </p:sp>
        <p:sp>
          <p:nvSpPr>
            <p:cNvPr id="45092" name="Text Box 25"/>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rgbClr val="FF3300"/>
                  </a:solidFill>
                </a:rPr>
                <a:t>存储器</a:t>
              </a:r>
            </a:p>
          </p:txBody>
        </p:sp>
      </p:grpSp>
      <p:sp>
        <p:nvSpPr>
          <p:cNvPr id="45075" name="Rectangle 26"/>
          <p:cNvSpPr/>
          <p:nvPr/>
        </p:nvSpPr>
        <p:spPr>
          <a:xfrm>
            <a:off x="2024063" y="2892425"/>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45076" name="Group 27"/>
          <p:cNvGrpSpPr/>
          <p:nvPr/>
        </p:nvGrpSpPr>
        <p:grpSpPr>
          <a:xfrm>
            <a:off x="2024063" y="2892425"/>
            <a:ext cx="3048000" cy="461963"/>
            <a:chOff x="4368" y="3168"/>
            <a:chExt cx="912" cy="340"/>
          </a:xfrm>
        </p:grpSpPr>
        <p:sp>
          <p:nvSpPr>
            <p:cNvPr id="45089" name="Rectangle 28"/>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90" name="Text Box 29"/>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chemeClr val="bg1"/>
                  </a:solidFill>
                </a:rPr>
                <a:t>中央处理器（</a:t>
              </a:r>
              <a:r>
                <a:rPr lang="en-US" altLang="zh-CN" sz="2000" b="1" dirty="0">
                  <a:solidFill>
                    <a:schemeClr val="bg1"/>
                  </a:solidFill>
                </a:rPr>
                <a:t>CPU）</a:t>
              </a:r>
            </a:p>
          </p:txBody>
        </p:sp>
      </p:grpSp>
      <p:grpSp>
        <p:nvGrpSpPr>
          <p:cNvPr id="45077" name="Group 30"/>
          <p:cNvGrpSpPr/>
          <p:nvPr/>
        </p:nvGrpSpPr>
        <p:grpSpPr>
          <a:xfrm>
            <a:off x="3243263" y="3578225"/>
            <a:ext cx="1676400" cy="609600"/>
            <a:chOff x="4368" y="3168"/>
            <a:chExt cx="912" cy="336"/>
          </a:xfrm>
        </p:grpSpPr>
        <p:sp>
          <p:nvSpPr>
            <p:cNvPr id="45087" name="Rectangle 31"/>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88" name="Text Box 32"/>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45078" name="Group 33"/>
          <p:cNvGrpSpPr/>
          <p:nvPr/>
        </p:nvGrpSpPr>
        <p:grpSpPr>
          <a:xfrm>
            <a:off x="3243263" y="4416425"/>
            <a:ext cx="1676400" cy="609600"/>
            <a:chOff x="4368" y="3168"/>
            <a:chExt cx="912" cy="336"/>
          </a:xfrm>
        </p:grpSpPr>
        <p:sp>
          <p:nvSpPr>
            <p:cNvPr id="45085" name="Rectangle 34"/>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5086" name="Text Box 35"/>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45079" name="Line 36"/>
          <p:cNvSpPr/>
          <p:nvPr/>
        </p:nvSpPr>
        <p:spPr>
          <a:xfrm>
            <a:off x="4083050" y="5513388"/>
            <a:ext cx="685800" cy="0"/>
          </a:xfrm>
          <a:prstGeom prst="line">
            <a:avLst/>
          </a:prstGeom>
          <a:ln w="57150" cap="flat" cmpd="sng">
            <a:solidFill>
              <a:srgbClr val="FF3300"/>
            </a:solidFill>
            <a:prstDash val="solid"/>
            <a:headEnd type="none" w="med" len="med"/>
            <a:tailEnd type="triangle" w="med" len="med"/>
          </a:ln>
        </p:spPr>
      </p:sp>
      <p:sp>
        <p:nvSpPr>
          <p:cNvPr id="45080" name="Line 37"/>
          <p:cNvSpPr/>
          <p:nvPr/>
        </p:nvSpPr>
        <p:spPr>
          <a:xfrm flipV="1">
            <a:off x="3921125" y="2247900"/>
            <a:ext cx="0" cy="614363"/>
          </a:xfrm>
          <a:prstGeom prst="line">
            <a:avLst/>
          </a:prstGeom>
          <a:ln w="57150" cap="flat" cmpd="sng">
            <a:solidFill>
              <a:srgbClr val="FF3300"/>
            </a:solidFill>
            <a:prstDash val="solid"/>
            <a:headEnd type="none" w="med" len="med"/>
            <a:tailEnd type="triangle" w="med" len="med"/>
          </a:ln>
        </p:spPr>
      </p:sp>
      <p:sp>
        <p:nvSpPr>
          <p:cNvPr id="373798" name="AutoShape 38"/>
          <p:cNvSpPr/>
          <p:nvPr/>
        </p:nvSpPr>
        <p:spPr>
          <a:xfrm>
            <a:off x="2840038" y="620713"/>
            <a:ext cx="2449512" cy="720725"/>
          </a:xfrm>
          <a:prstGeom prst="wedgeRoundRectCallout">
            <a:avLst>
              <a:gd name="adj1" fmla="val -28546"/>
              <a:gd name="adj2" fmla="val 92509"/>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t>输入数据、中间运算结果、最终结果</a:t>
            </a:r>
            <a:endParaRPr lang="zh-CN" altLang="en-US" sz="2400" b="1" dirty="0">
              <a:solidFill>
                <a:srgbClr val="FF3300"/>
              </a:solidFill>
            </a:endParaRPr>
          </a:p>
        </p:txBody>
      </p:sp>
      <p:sp>
        <p:nvSpPr>
          <p:cNvPr id="373802" name="Text Box 42"/>
          <p:cNvSpPr txBox="1"/>
          <p:nvPr/>
        </p:nvSpPr>
        <p:spPr>
          <a:xfrm>
            <a:off x="6516688" y="2420938"/>
            <a:ext cx="2376487"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6600FF"/>
                </a:solidFill>
              </a:rPr>
              <a:t>程序需要将输入数据、中间运算结果以及最终结果暂时保存在内存单元中。</a:t>
            </a:r>
          </a:p>
        </p:txBody>
      </p:sp>
      <p:sp>
        <p:nvSpPr>
          <p:cNvPr id="45083" name="Text Box 43"/>
          <p:cNvSpPr txBox="1"/>
          <p:nvPr/>
        </p:nvSpPr>
        <p:spPr>
          <a:xfrm>
            <a:off x="4859338" y="5373688"/>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373804" name="Text Box 44"/>
          <p:cNvSpPr txBox="1"/>
          <p:nvPr/>
        </p:nvSpPr>
        <p:spPr>
          <a:xfrm>
            <a:off x="6516688" y="4365625"/>
            <a:ext cx="2268537" cy="1187450"/>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FF3300"/>
                </a:solidFill>
              </a:rPr>
              <a:t>程序如何实现从内存单元存取数据？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3802"/>
                                        </p:tgtEl>
                                        <p:attrNameLst>
                                          <p:attrName>style.visibility</p:attrName>
                                        </p:attrNameLst>
                                      </p:cBhvr>
                                      <p:to>
                                        <p:strVal val="visible"/>
                                      </p:to>
                                    </p:set>
                                    <p:animEffect transition="in" filter="dissolve">
                                      <p:cBhvr>
                                        <p:cTn id="7" dur="500"/>
                                        <p:tgtEl>
                                          <p:spTgt spid="3738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3798"/>
                                        </p:tgtEl>
                                        <p:attrNameLst>
                                          <p:attrName>style.visibility</p:attrName>
                                        </p:attrNameLst>
                                      </p:cBhvr>
                                      <p:to>
                                        <p:strVal val="visible"/>
                                      </p:to>
                                    </p:set>
                                    <p:animEffect transition="in" filter="dissolve">
                                      <p:cBhvr>
                                        <p:cTn id="12" dur="500"/>
                                        <p:tgtEl>
                                          <p:spTgt spid="3737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3804"/>
                                        </p:tgtEl>
                                        <p:attrNameLst>
                                          <p:attrName>style.visibility</p:attrName>
                                        </p:attrNameLst>
                                      </p:cBhvr>
                                      <p:to>
                                        <p:strVal val="visible"/>
                                      </p:to>
                                    </p:set>
                                    <p:animEffect transition="in" filter="dissolve">
                                      <p:cBhvr>
                                        <p:cTn id="17" dur="500"/>
                                        <p:tgtEl>
                                          <p:spTgt spid="37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8" grpId="0" animBg="1"/>
      <p:bldP spid="373802" grpId="0"/>
      <p:bldP spid="37380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33</a:t>
            </a:fld>
            <a:endParaRPr lang="zh-CN" altLang="en-US" sz="1400" b="1" dirty="0"/>
          </a:p>
        </p:txBody>
      </p:sp>
      <p:sp>
        <p:nvSpPr>
          <p:cNvPr id="46083" name="Rectangle 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46084" name="Text Box 4"/>
          <p:cNvSpPr>
            <a:spLocks noGrp="1"/>
          </p:cNvSpPr>
          <p:nvPr>
            <p:ph idx="1"/>
          </p:nvPr>
        </p:nvSpPr>
        <p:spPr>
          <a:xfrm>
            <a:off x="468313" y="1319213"/>
            <a:ext cx="8424862" cy="4611687"/>
          </a:xfrm>
          <a:ln/>
        </p:spPr>
        <p:txBody>
          <a:bodyPr vert="horz" wrap="square" lIns="91440" tIns="45720" rIns="91440" bIns="45720" anchor="t"/>
          <a:lstStyle/>
          <a:p>
            <a:pPr>
              <a:lnSpc>
                <a:spcPct val="150000"/>
              </a:lnSpc>
              <a:spcBef>
                <a:spcPct val="50000"/>
              </a:spcBef>
            </a:pPr>
            <a:r>
              <a:rPr lang="zh-CN" altLang="en-US" b="1" dirty="0"/>
              <a:t>程序运行时，通过内存地址对内存数据进行读写；</a:t>
            </a:r>
          </a:p>
          <a:p>
            <a:pPr>
              <a:lnSpc>
                <a:spcPct val="150000"/>
              </a:lnSpc>
              <a:spcBef>
                <a:spcPct val="50000"/>
              </a:spcBef>
            </a:pPr>
            <a:r>
              <a:rPr lang="zh-CN" altLang="en-US" b="1" dirty="0"/>
              <a:t>程序员写源程序时，如果也是直接使用内存地址来读写内存数据，会很麻烦！</a:t>
            </a:r>
          </a:p>
          <a:p>
            <a:pPr>
              <a:lnSpc>
                <a:spcPct val="150000"/>
              </a:lnSpc>
              <a:spcBef>
                <a:spcPct val="50000"/>
              </a:spcBef>
            </a:pPr>
            <a:r>
              <a:rPr lang="zh-CN" altLang="en-US" b="1" dirty="0"/>
              <a:t>如果用</a:t>
            </a:r>
            <a:r>
              <a:rPr lang="zh-CN" altLang="en-US" b="1" dirty="0">
                <a:solidFill>
                  <a:schemeClr val="accent2"/>
                </a:solidFill>
              </a:rPr>
              <a:t>名字来代替地址</a:t>
            </a:r>
            <a:r>
              <a:rPr lang="zh-CN" altLang="en-US" b="1" dirty="0"/>
              <a:t>，在程序中出现的是代表内存空间的名字，让编译器来跟踪数据实际存放的物理内存地址，就可以简化编程－－</a:t>
            </a:r>
            <a:r>
              <a:rPr lang="zh-CN" altLang="en-US" b="1" dirty="0">
                <a:solidFill>
                  <a:srgbClr val="FF3300"/>
                </a:solidFill>
              </a:rPr>
              <a:t>变量；</a:t>
            </a:r>
          </a:p>
        </p:txBody>
      </p:sp>
      <p:pic>
        <p:nvPicPr>
          <p:cNvPr id="5" name="图片 4"/>
          <p:cNvPicPr>
            <a:picLocks noChangeAspect="1"/>
          </p:cNvPicPr>
          <p:nvPr/>
        </p:nvPicPr>
        <p:blipFill>
          <a:blip r:embed="rId2" cstate="print"/>
          <a:stretch>
            <a:fillRect/>
          </a:stretch>
        </p:blipFill>
        <p:spPr>
          <a:xfrm>
            <a:off x="1753146" y="5782269"/>
            <a:ext cx="3396704" cy="542331"/>
          </a:xfrm>
          <a:prstGeom prst="rect">
            <a:avLst/>
          </a:prstGeom>
        </p:spPr>
      </p:pic>
      <p:sp>
        <p:nvSpPr>
          <p:cNvPr id="6" name="AutoShape 11"/>
          <p:cNvSpPr/>
          <p:nvPr/>
        </p:nvSpPr>
        <p:spPr>
          <a:xfrm>
            <a:off x="5841181" y="5557829"/>
            <a:ext cx="1187003" cy="867768"/>
          </a:xfrm>
          <a:prstGeom prst="wedgeRoundRectCallout">
            <a:avLst>
              <a:gd name="adj1" fmla="val -130911"/>
              <a:gd name="adj2" fmla="val -2185"/>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2000" b="1" dirty="0"/>
              <a:t>C</a:t>
            </a:r>
            <a:r>
              <a:rPr lang="zh-CN" altLang="en-US" sz="2000" b="1" dirty="0"/>
              <a:t>语言</a:t>
            </a:r>
            <a:endParaRPr lang="en-US" altLang="zh-CN" sz="2000" b="1" dirty="0"/>
          </a:p>
          <a:p>
            <a:pPr marL="0" lvl="0" indent="0" algn="ctr" eaLnBrk="1" hangingPunct="1">
              <a:buNone/>
            </a:pPr>
            <a:r>
              <a:rPr lang="zh-CN" altLang="en-US" sz="2000" b="1" dirty="0"/>
              <a:t>变量</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34</a:t>
            </a:fld>
            <a:endParaRPr lang="zh-CN" altLang="en-US" sz="1400" b="1" dirty="0"/>
          </a:p>
        </p:txBody>
      </p:sp>
      <p:sp>
        <p:nvSpPr>
          <p:cNvPr id="47107" name="Text Box 4"/>
          <p:cNvSpPr txBox="1"/>
          <p:nvPr/>
        </p:nvSpPr>
        <p:spPr>
          <a:xfrm>
            <a:off x="723900" y="1268413"/>
            <a:ext cx="7962900" cy="2492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lnSpc>
                <a:spcPct val="150000"/>
              </a:lnSpc>
              <a:spcBef>
                <a:spcPct val="50000"/>
              </a:spcBef>
            </a:pPr>
            <a:r>
              <a:rPr lang="zh-CN" altLang="en-US" sz="2400" b="1" dirty="0">
                <a:latin typeface="宋体" panose="02010600030101010101" pitchFamily="2" charset="-122"/>
              </a:rPr>
              <a:t>变量用来代表内存存储空间，该存储空间用来存放被加工的数据或处理的结果。源程序中对变量的操作（读和赋值）实际上是对存储空间的读写操作。</a:t>
            </a:r>
          </a:p>
          <a:p>
            <a:pPr marL="0" lvl="0" indent="0" eaLnBrk="1" hangingPunct="1">
              <a:lnSpc>
                <a:spcPct val="150000"/>
              </a:lnSpc>
              <a:spcBef>
                <a:spcPct val="50000"/>
              </a:spcBef>
            </a:pPr>
            <a:r>
              <a:rPr lang="zh-CN" altLang="en-US" sz="2400" b="1" dirty="0">
                <a:latin typeface="宋体" panose="02010600030101010101" pitchFamily="2" charset="-122"/>
              </a:rPr>
              <a:t>变量具有三个重要属性：名称、值和数据类型。</a:t>
            </a:r>
          </a:p>
        </p:txBody>
      </p:sp>
      <p:grpSp>
        <p:nvGrpSpPr>
          <p:cNvPr id="47108" name="Group 48"/>
          <p:cNvGrpSpPr/>
          <p:nvPr/>
        </p:nvGrpSpPr>
        <p:grpSpPr>
          <a:xfrm>
            <a:off x="1116013" y="3694113"/>
            <a:ext cx="2879725" cy="2881312"/>
            <a:chOff x="793" y="2341"/>
            <a:chExt cx="1814" cy="1815"/>
          </a:xfrm>
        </p:grpSpPr>
        <p:grpSp>
          <p:nvGrpSpPr>
            <p:cNvPr id="47111" name="Group 12"/>
            <p:cNvGrpSpPr/>
            <p:nvPr/>
          </p:nvGrpSpPr>
          <p:grpSpPr>
            <a:xfrm>
              <a:off x="793" y="2614"/>
              <a:ext cx="1814" cy="1542"/>
              <a:chOff x="3651" y="1298"/>
              <a:chExt cx="1497" cy="1279"/>
            </a:xfrm>
          </p:grpSpPr>
          <p:sp>
            <p:nvSpPr>
              <p:cNvPr id="47113" name="Rectangle 13"/>
              <p:cNvSpPr/>
              <p:nvPr/>
            </p:nvSpPr>
            <p:spPr>
              <a:xfrm>
                <a:off x="3651" y="1298"/>
                <a:ext cx="822" cy="15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4" name="Rectangle 14"/>
              <p:cNvSpPr/>
              <p:nvPr/>
            </p:nvSpPr>
            <p:spPr>
              <a:xfrm>
                <a:off x="3651" y="1298"/>
                <a:ext cx="822" cy="15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5" name="Rectangle 15"/>
              <p:cNvSpPr/>
              <p:nvPr/>
            </p:nvSpPr>
            <p:spPr>
              <a:xfrm>
                <a:off x="4568" y="1309"/>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47116" name="Rectangle 16"/>
              <p:cNvSpPr/>
              <p:nvPr/>
            </p:nvSpPr>
            <p:spPr>
              <a:xfrm>
                <a:off x="3651" y="1450"/>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7" name="Rectangle 17"/>
              <p:cNvSpPr/>
              <p:nvPr/>
            </p:nvSpPr>
            <p:spPr>
              <a:xfrm>
                <a:off x="3651" y="1450"/>
                <a:ext cx="822" cy="15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8" name="Rectangle 18"/>
              <p:cNvSpPr/>
              <p:nvPr/>
            </p:nvSpPr>
            <p:spPr>
              <a:xfrm>
                <a:off x="3651" y="1603"/>
                <a:ext cx="822" cy="33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19" name="Rectangle 19"/>
              <p:cNvSpPr/>
              <p:nvPr/>
            </p:nvSpPr>
            <p:spPr>
              <a:xfrm>
                <a:off x="3651" y="1603"/>
                <a:ext cx="822" cy="330"/>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0" name="Rectangle 20"/>
              <p:cNvSpPr/>
              <p:nvPr/>
            </p:nvSpPr>
            <p:spPr>
              <a:xfrm>
                <a:off x="4558" y="1570"/>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47121" name="Rectangle 21"/>
              <p:cNvSpPr/>
              <p:nvPr/>
            </p:nvSpPr>
            <p:spPr>
              <a:xfrm>
                <a:off x="3651" y="1908"/>
                <a:ext cx="822" cy="20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47122" name="Rectangle 22"/>
              <p:cNvSpPr/>
              <p:nvPr/>
            </p:nvSpPr>
            <p:spPr>
              <a:xfrm>
                <a:off x="3651" y="1908"/>
                <a:ext cx="822" cy="203"/>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3" name="Rectangle 23"/>
              <p:cNvSpPr/>
              <p:nvPr/>
            </p:nvSpPr>
            <p:spPr>
              <a:xfrm>
                <a:off x="3651" y="2111"/>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4" name="Rectangle 24"/>
              <p:cNvSpPr/>
              <p:nvPr/>
            </p:nvSpPr>
            <p:spPr>
              <a:xfrm>
                <a:off x="3651" y="2423"/>
                <a:ext cx="822" cy="15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5" name="Rectangle 25"/>
              <p:cNvSpPr/>
              <p:nvPr/>
            </p:nvSpPr>
            <p:spPr>
              <a:xfrm>
                <a:off x="3651" y="1888"/>
                <a:ext cx="822" cy="689"/>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7126" name="Rectangle 26"/>
              <p:cNvSpPr/>
              <p:nvPr/>
            </p:nvSpPr>
            <p:spPr>
              <a:xfrm>
                <a:off x="4558" y="1933"/>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47127" name="Rectangle 27"/>
              <p:cNvSpPr/>
              <p:nvPr/>
            </p:nvSpPr>
            <p:spPr>
              <a:xfrm>
                <a:off x="4558" y="2069"/>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47128" name="Rectangle 28"/>
              <p:cNvSpPr/>
              <p:nvPr/>
            </p:nvSpPr>
            <p:spPr>
              <a:xfrm>
                <a:off x="4558" y="2414"/>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47129" name="Rectangle 29"/>
              <p:cNvSpPr/>
              <p:nvPr/>
            </p:nvSpPr>
            <p:spPr>
              <a:xfrm>
                <a:off x="4558" y="2251"/>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47130" name="Rectangle 30"/>
              <p:cNvSpPr/>
              <p:nvPr/>
            </p:nvSpPr>
            <p:spPr>
              <a:xfrm>
                <a:off x="4558" y="1752"/>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47131" name="Rectangle 31"/>
              <p:cNvSpPr/>
              <p:nvPr/>
            </p:nvSpPr>
            <p:spPr>
              <a:xfrm>
                <a:off x="4558" y="1434"/>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47132" name="Rectangle 32"/>
              <p:cNvSpPr/>
              <p:nvPr/>
            </p:nvSpPr>
            <p:spPr>
              <a:xfrm>
                <a:off x="3969" y="1434"/>
                <a:ext cx="141"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47133" name="Line 33"/>
              <p:cNvSpPr/>
              <p:nvPr/>
            </p:nvSpPr>
            <p:spPr>
              <a:xfrm>
                <a:off x="3651" y="1752"/>
                <a:ext cx="136" cy="0"/>
              </a:xfrm>
              <a:prstGeom prst="line">
                <a:avLst/>
              </a:prstGeom>
              <a:ln w="9525" cap="flat" cmpd="sng">
                <a:solidFill>
                  <a:schemeClr val="tx1"/>
                </a:solidFill>
                <a:prstDash val="solid"/>
                <a:headEnd type="none" w="med" len="med"/>
                <a:tailEnd type="none" w="med" len="med"/>
              </a:ln>
            </p:spPr>
          </p:sp>
          <p:sp>
            <p:nvSpPr>
              <p:cNvPr id="47134" name="Line 34"/>
              <p:cNvSpPr/>
              <p:nvPr/>
            </p:nvSpPr>
            <p:spPr>
              <a:xfrm>
                <a:off x="4332" y="1752"/>
                <a:ext cx="136" cy="0"/>
              </a:xfrm>
              <a:prstGeom prst="line">
                <a:avLst/>
              </a:prstGeom>
              <a:ln w="9525" cap="flat" cmpd="sng">
                <a:solidFill>
                  <a:schemeClr val="tx1"/>
                </a:solidFill>
                <a:prstDash val="solid"/>
                <a:headEnd type="none" w="med" len="med"/>
                <a:tailEnd type="none" w="med" len="med"/>
              </a:ln>
            </p:spPr>
          </p:sp>
          <p:sp>
            <p:nvSpPr>
              <p:cNvPr id="47135" name="Rectangle 35"/>
              <p:cNvSpPr/>
              <p:nvPr/>
            </p:nvSpPr>
            <p:spPr>
              <a:xfrm>
                <a:off x="3969" y="1688"/>
                <a:ext cx="152"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47136" name="Line 36"/>
              <p:cNvSpPr/>
              <p:nvPr/>
            </p:nvSpPr>
            <p:spPr>
              <a:xfrm>
                <a:off x="3651" y="2069"/>
                <a:ext cx="136" cy="0"/>
              </a:xfrm>
              <a:prstGeom prst="line">
                <a:avLst/>
              </a:prstGeom>
              <a:ln w="9525" cap="flat" cmpd="sng">
                <a:solidFill>
                  <a:schemeClr val="tx1"/>
                </a:solidFill>
                <a:prstDash val="solid"/>
                <a:headEnd type="none" w="med" len="med"/>
                <a:tailEnd type="none" w="med" len="med"/>
              </a:ln>
            </p:spPr>
          </p:sp>
          <p:sp>
            <p:nvSpPr>
              <p:cNvPr id="47137" name="Line 37"/>
              <p:cNvSpPr/>
              <p:nvPr/>
            </p:nvSpPr>
            <p:spPr>
              <a:xfrm>
                <a:off x="4332" y="2069"/>
                <a:ext cx="136" cy="0"/>
              </a:xfrm>
              <a:prstGeom prst="line">
                <a:avLst/>
              </a:prstGeom>
              <a:ln w="9525" cap="flat" cmpd="sng">
                <a:solidFill>
                  <a:schemeClr val="tx1"/>
                </a:solidFill>
                <a:prstDash val="solid"/>
                <a:headEnd type="none" w="med" len="med"/>
                <a:tailEnd type="none" w="med" len="med"/>
              </a:ln>
            </p:spPr>
          </p:sp>
          <p:sp>
            <p:nvSpPr>
              <p:cNvPr id="47138" name="Line 38"/>
              <p:cNvSpPr/>
              <p:nvPr/>
            </p:nvSpPr>
            <p:spPr>
              <a:xfrm>
                <a:off x="3651" y="2251"/>
                <a:ext cx="136" cy="0"/>
              </a:xfrm>
              <a:prstGeom prst="line">
                <a:avLst/>
              </a:prstGeom>
              <a:ln w="9525" cap="flat" cmpd="sng">
                <a:solidFill>
                  <a:schemeClr val="tx1"/>
                </a:solidFill>
                <a:prstDash val="solid"/>
                <a:headEnd type="none" w="med" len="med"/>
                <a:tailEnd type="none" w="med" len="med"/>
              </a:ln>
            </p:spPr>
          </p:sp>
          <p:sp>
            <p:nvSpPr>
              <p:cNvPr id="47139" name="Line 39"/>
              <p:cNvSpPr/>
              <p:nvPr/>
            </p:nvSpPr>
            <p:spPr>
              <a:xfrm>
                <a:off x="4332" y="2251"/>
                <a:ext cx="136" cy="0"/>
              </a:xfrm>
              <a:prstGeom prst="line">
                <a:avLst/>
              </a:prstGeom>
              <a:ln w="9525" cap="flat" cmpd="sng">
                <a:solidFill>
                  <a:schemeClr val="tx1"/>
                </a:solidFill>
                <a:prstDash val="solid"/>
                <a:headEnd type="none" w="med" len="med"/>
                <a:tailEnd type="none" w="med" len="med"/>
              </a:ln>
            </p:spPr>
          </p:sp>
          <p:sp>
            <p:nvSpPr>
              <p:cNvPr id="47140" name="Line 40"/>
              <p:cNvSpPr/>
              <p:nvPr/>
            </p:nvSpPr>
            <p:spPr>
              <a:xfrm>
                <a:off x="3651" y="2432"/>
                <a:ext cx="136" cy="0"/>
              </a:xfrm>
              <a:prstGeom prst="line">
                <a:avLst/>
              </a:prstGeom>
              <a:ln w="9525" cap="flat" cmpd="sng">
                <a:solidFill>
                  <a:schemeClr val="tx1"/>
                </a:solidFill>
                <a:prstDash val="solid"/>
                <a:headEnd type="none" w="med" len="med"/>
                <a:tailEnd type="none" w="med" len="med"/>
              </a:ln>
            </p:spPr>
          </p:sp>
          <p:sp>
            <p:nvSpPr>
              <p:cNvPr id="47141" name="Line 41"/>
              <p:cNvSpPr/>
              <p:nvPr/>
            </p:nvSpPr>
            <p:spPr>
              <a:xfrm>
                <a:off x="4332" y="2432"/>
                <a:ext cx="136" cy="0"/>
              </a:xfrm>
              <a:prstGeom prst="line">
                <a:avLst/>
              </a:prstGeom>
              <a:ln w="9525" cap="flat" cmpd="sng">
                <a:solidFill>
                  <a:schemeClr val="tx1"/>
                </a:solidFill>
                <a:prstDash val="solid"/>
                <a:headEnd type="none" w="med" len="med"/>
                <a:tailEnd type="none" w="med" len="med"/>
              </a:ln>
            </p:spPr>
          </p:sp>
          <p:sp>
            <p:nvSpPr>
              <p:cNvPr id="47142" name="Rectangle 42"/>
              <p:cNvSpPr/>
              <p:nvPr/>
            </p:nvSpPr>
            <p:spPr>
              <a:xfrm>
                <a:off x="3923" y="2142"/>
                <a:ext cx="236"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grpSp>
        <p:sp>
          <p:nvSpPr>
            <p:cNvPr id="47112" name="Text Box 43"/>
            <p:cNvSpPr txBox="1"/>
            <p:nvPr/>
          </p:nvSpPr>
          <p:spPr>
            <a:xfrm>
              <a:off x="1020" y="2341"/>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t>内存</a:t>
              </a:r>
            </a:p>
          </p:txBody>
        </p:sp>
      </p:grpSp>
      <p:sp>
        <p:nvSpPr>
          <p:cNvPr id="222252" name="Text Box 44"/>
          <p:cNvSpPr txBox="1"/>
          <p:nvPr/>
        </p:nvSpPr>
        <p:spPr>
          <a:xfrm>
            <a:off x="3635375" y="4175125"/>
            <a:ext cx="5256213"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6600FF"/>
                </a:solidFill>
              </a:rPr>
              <a:t>用</a:t>
            </a:r>
            <a:r>
              <a:rPr lang="en-US" altLang="zh-CN" b="1" dirty="0">
                <a:solidFill>
                  <a:srgbClr val="6600FF"/>
                </a:solidFill>
              </a:rPr>
              <a:t>sex</a:t>
            </a:r>
            <a:r>
              <a:rPr lang="zh-CN" altLang="en-US" b="1" dirty="0">
                <a:solidFill>
                  <a:srgbClr val="6600FF"/>
                </a:solidFill>
              </a:rPr>
              <a:t>代表地址为</a:t>
            </a:r>
            <a:r>
              <a:rPr lang="en-US" altLang="zh-CN" b="1" dirty="0">
                <a:solidFill>
                  <a:srgbClr val="6600FF"/>
                </a:solidFill>
              </a:rPr>
              <a:t>2001H</a:t>
            </a:r>
            <a:r>
              <a:rPr lang="zh-CN" altLang="en-US" b="1" dirty="0">
                <a:solidFill>
                  <a:srgbClr val="6600FF"/>
                </a:solidFill>
              </a:rPr>
              <a:t>的内存单元，</a:t>
            </a:r>
            <a:r>
              <a:rPr lang="en-US" altLang="zh-CN" b="1" dirty="0">
                <a:solidFill>
                  <a:srgbClr val="6600FF"/>
                </a:solidFill>
              </a:rPr>
              <a:t>score</a:t>
            </a:r>
            <a:r>
              <a:rPr lang="zh-CN" altLang="en-US" b="1" dirty="0">
                <a:solidFill>
                  <a:srgbClr val="6600FF"/>
                </a:solidFill>
              </a:rPr>
              <a:t>代表地址为</a:t>
            </a:r>
            <a:r>
              <a:rPr lang="en-US" altLang="zh-CN" b="1" dirty="0">
                <a:solidFill>
                  <a:srgbClr val="6600FF"/>
                </a:solidFill>
              </a:rPr>
              <a:t>2004H</a:t>
            </a:r>
            <a:r>
              <a:rPr lang="zh-CN" altLang="en-US" b="1" dirty="0">
                <a:solidFill>
                  <a:srgbClr val="6600FF"/>
                </a:solidFill>
              </a:rPr>
              <a:t>～</a:t>
            </a:r>
            <a:r>
              <a:rPr lang="en-US" altLang="zh-CN" b="1" dirty="0">
                <a:solidFill>
                  <a:srgbClr val="6600FF"/>
                </a:solidFill>
              </a:rPr>
              <a:t>2007H</a:t>
            </a:r>
            <a:r>
              <a:rPr lang="zh-CN" altLang="en-US" b="1" dirty="0">
                <a:solidFill>
                  <a:srgbClr val="6600FF"/>
                </a:solidFill>
              </a:rPr>
              <a:t>的一片内存空间。用变量来实现对这些内存空间数据的存取。</a:t>
            </a:r>
          </a:p>
        </p:txBody>
      </p:sp>
      <p:sp>
        <p:nvSpPr>
          <p:cNvPr id="47110" name="Rectangle 47"/>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252"/>
                                        </p:tgtEl>
                                        <p:attrNameLst>
                                          <p:attrName>style.visibility</p:attrName>
                                        </p:attrNameLst>
                                      </p:cBhvr>
                                      <p:to>
                                        <p:strVal val="visible"/>
                                      </p:to>
                                    </p:set>
                                    <p:animEffect transition="in" filter="dissolve">
                                      <p:cBhvr>
                                        <p:cTn id="7" dur="500"/>
                                        <p:tgtEl>
                                          <p:spTgt spid="222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35</a:t>
            </a:fld>
            <a:endParaRPr lang="zh-CN" altLang="en-US" sz="1400" b="1" dirty="0"/>
          </a:p>
        </p:txBody>
      </p:sp>
      <p:sp>
        <p:nvSpPr>
          <p:cNvPr id="48131" name="Rectangle 3"/>
          <p:cNvSpPr>
            <a:spLocks noGrp="1"/>
          </p:cNvSpPr>
          <p:nvPr>
            <p:ph idx="1"/>
          </p:nvPr>
        </p:nvSpPr>
        <p:spPr>
          <a:xfrm>
            <a:off x="685800" y="1219200"/>
            <a:ext cx="7772400" cy="685800"/>
          </a:xfrm>
          <a:ln/>
        </p:spPr>
        <p:txBody>
          <a:bodyPr vert="horz" wrap="square" lIns="91440" tIns="45720" rIns="91440" bIns="45720" anchor="t"/>
          <a:lstStyle/>
          <a:p>
            <a:pPr eaLnBrk="1" hangingPunct="1">
              <a:lnSpc>
                <a:spcPct val="90000"/>
              </a:lnSpc>
              <a:buNone/>
            </a:pPr>
            <a:r>
              <a:rPr lang="zh-CN" altLang="en-US" b="1" dirty="0">
                <a:latin typeface="宋体" panose="02010600030101010101" pitchFamily="2" charset="-122"/>
              </a:rPr>
              <a:t>一、变量定义</a:t>
            </a:r>
          </a:p>
          <a:p>
            <a:pPr eaLnBrk="1" hangingPunct="1">
              <a:lnSpc>
                <a:spcPct val="90000"/>
              </a:lnSpc>
              <a:buNone/>
            </a:pPr>
            <a:r>
              <a:rPr lang="zh-CN" altLang="en-US" b="1" dirty="0"/>
              <a:t> </a:t>
            </a:r>
          </a:p>
        </p:txBody>
      </p:sp>
      <p:sp>
        <p:nvSpPr>
          <p:cNvPr id="241668" name="Text Box 4"/>
          <p:cNvSpPr txBox="1"/>
          <p:nvPr/>
        </p:nvSpPr>
        <p:spPr>
          <a:xfrm>
            <a:off x="762000" y="1773238"/>
            <a:ext cx="8131175" cy="487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使用变量来对内存数据进行存取前，必须</a:t>
            </a:r>
            <a:r>
              <a:rPr lang="zh-CN" altLang="en-US" b="1" dirty="0">
                <a:solidFill>
                  <a:srgbClr val="6600FF"/>
                </a:solidFill>
                <a:latin typeface="宋体" panose="02010600030101010101" pitchFamily="2" charset="-122"/>
              </a:rPr>
              <a:t>先定义变量，</a:t>
            </a:r>
            <a:r>
              <a:rPr lang="zh-CN" altLang="en-US" b="1" dirty="0">
                <a:latin typeface="宋体" panose="02010600030101010101" pitchFamily="2" charset="-122"/>
              </a:rPr>
              <a:t>目的是</a:t>
            </a:r>
            <a:r>
              <a:rPr lang="zh-CN" altLang="en-US" b="1" u="sng" dirty="0">
                <a:solidFill>
                  <a:srgbClr val="FF3300"/>
                </a:solidFill>
                <a:latin typeface="宋体" panose="02010600030101010101" pitchFamily="2" charset="-122"/>
              </a:rPr>
              <a:t>建立变量和存储空间的对应关系</a:t>
            </a:r>
            <a:r>
              <a:rPr lang="zh-CN" altLang="en-US" b="1" dirty="0">
                <a:latin typeface="宋体" panose="02010600030101010101" pitchFamily="2" charset="-122"/>
              </a:rPr>
              <a:t>。</a:t>
            </a:r>
          </a:p>
          <a:p>
            <a:pPr marL="0" lvl="0" indent="0" algn="just"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变量定义指明</a:t>
            </a:r>
            <a:r>
              <a:rPr lang="zh-CN" altLang="en-US" b="1" dirty="0">
                <a:solidFill>
                  <a:srgbClr val="000099"/>
                </a:solidFill>
                <a:latin typeface="宋体" panose="02010600030101010101" pitchFamily="2" charset="-122"/>
              </a:rPr>
              <a:t>变量的名称</a:t>
            </a:r>
            <a:r>
              <a:rPr lang="zh-CN" altLang="en-US" b="1" dirty="0">
                <a:latin typeface="宋体" panose="02010600030101010101" pitchFamily="2" charset="-122"/>
              </a:rPr>
              <a:t>和</a:t>
            </a:r>
            <a:r>
              <a:rPr lang="zh-CN" altLang="en-US" b="1" dirty="0">
                <a:solidFill>
                  <a:srgbClr val="000099"/>
                </a:solidFill>
                <a:latin typeface="宋体" panose="02010600030101010101" pitchFamily="2" charset="-122"/>
              </a:rPr>
              <a:t>数据类型（</a:t>
            </a:r>
            <a:r>
              <a:rPr lang="zh-CN" altLang="en-US" b="1" dirty="0">
                <a:solidFill>
                  <a:srgbClr val="FF3300"/>
                </a:solidFill>
                <a:latin typeface="宋体" panose="02010600030101010101" pitchFamily="2" charset="-122"/>
              </a:rPr>
              <a:t>变量代表的存储空间存放的数据的类型</a:t>
            </a:r>
            <a:r>
              <a:rPr lang="zh-CN" altLang="en-US" b="1" dirty="0">
                <a:solidFill>
                  <a:srgbClr val="000099"/>
                </a:solidFill>
                <a:latin typeface="宋体" panose="02010600030101010101" pitchFamily="2" charset="-122"/>
              </a:rPr>
              <a:t>）</a:t>
            </a:r>
            <a:r>
              <a:rPr lang="zh-CN" altLang="en-US" b="1" dirty="0">
                <a:latin typeface="宋体" panose="02010600030101010101" pitchFamily="2" charset="-122"/>
              </a:rPr>
              <a:t>。</a:t>
            </a:r>
            <a:r>
              <a:rPr lang="zh-CN" altLang="en-US" b="1" dirty="0"/>
              <a:t>变量的名称要有意义，</a:t>
            </a:r>
            <a:r>
              <a:rPr lang="zh-CN" altLang="en-US" b="1" dirty="0">
                <a:latin typeface="宋体" panose="02010600030101010101" pitchFamily="2" charset="-122"/>
              </a:rPr>
              <a:t>要</a:t>
            </a:r>
            <a:r>
              <a:rPr lang="zh-CN" altLang="en-US" b="1" dirty="0"/>
              <a:t>遵循标识符命名原则，虽然可以为任意长度，但</a:t>
            </a:r>
            <a:r>
              <a:rPr lang="en-US" altLang="zh-CN" b="1" dirty="0"/>
              <a:t>C</a:t>
            </a:r>
            <a:r>
              <a:rPr lang="zh-CN" altLang="en-US" b="1" dirty="0"/>
              <a:t>编译器只认为前</a:t>
            </a:r>
            <a:r>
              <a:rPr lang="en-US" altLang="zh-CN" b="1" dirty="0"/>
              <a:t>31</a:t>
            </a:r>
            <a:r>
              <a:rPr lang="zh-CN" altLang="en-US" b="1" dirty="0"/>
              <a:t>个字符有效。变量类型可以告诉编译器应该留出几个字节用于保存数据。</a:t>
            </a:r>
            <a:endParaRPr lang="zh-CN" altLang="en-US" b="1" dirty="0">
              <a:latin typeface="宋体" panose="02010600030101010101" pitchFamily="2" charset="-122"/>
            </a:endParaRPr>
          </a:p>
          <a:p>
            <a:pPr marL="0" lvl="0" indent="0" eaLnBrk="1" hangingPunct="1">
              <a:buClr>
                <a:srgbClr val="6600FF"/>
              </a:buClr>
              <a:buSzPct val="50000"/>
              <a:buFont typeface="Wingdings" panose="05000000000000000000" pitchFamily="2" charset="2"/>
              <a:buChar char="u"/>
            </a:pPr>
            <a:r>
              <a:rPr lang="zh-CN" altLang="en-US" b="1" dirty="0"/>
              <a:t>  不同语言中变量定义的写法不一样，</a:t>
            </a:r>
            <a:r>
              <a:rPr lang="en-US" altLang="zh-CN" b="1" dirty="0"/>
              <a:t>C</a:t>
            </a:r>
            <a:r>
              <a:rPr lang="zh-CN" altLang="en-US" b="1" dirty="0"/>
              <a:t>语言格式：</a:t>
            </a:r>
            <a:r>
              <a:rPr lang="zh-CN" altLang="en-US" b="1" dirty="0">
                <a:solidFill>
                  <a:srgbClr val="000099"/>
                </a:solidFill>
              </a:rPr>
              <a:t>	数据类型  变量名</a:t>
            </a:r>
            <a:r>
              <a:rPr lang="en-US" altLang="zh-CN" b="1" dirty="0">
                <a:solidFill>
                  <a:srgbClr val="000099"/>
                </a:solidFill>
              </a:rPr>
              <a:t>1[,</a:t>
            </a:r>
            <a:r>
              <a:rPr lang="zh-CN" altLang="en-US" b="1" dirty="0">
                <a:solidFill>
                  <a:srgbClr val="000099"/>
                </a:solidFill>
              </a:rPr>
              <a:t>变量名</a:t>
            </a:r>
            <a:r>
              <a:rPr lang="en-US" altLang="zh-CN" b="1" dirty="0">
                <a:solidFill>
                  <a:srgbClr val="000099"/>
                </a:solidFill>
              </a:rPr>
              <a:t>2</a:t>
            </a:r>
            <a:r>
              <a:rPr lang="zh-CN" altLang="en-US" b="1" dirty="0">
                <a:solidFill>
                  <a:srgbClr val="000099"/>
                </a:solidFill>
              </a:rPr>
              <a:t>，</a:t>
            </a:r>
            <a:r>
              <a:rPr lang="en-US" altLang="zh-CN" b="1" dirty="0">
                <a:solidFill>
                  <a:srgbClr val="000099"/>
                </a:solidFill>
                <a:latin typeface="宋体" panose="02010600030101010101" pitchFamily="2" charset="-122"/>
              </a:rPr>
              <a:t>…</a:t>
            </a:r>
            <a:r>
              <a:rPr lang="en-US" altLang="zh-CN" b="1" dirty="0">
                <a:solidFill>
                  <a:srgbClr val="000099"/>
                </a:solidFill>
              </a:rPr>
              <a:t>]</a:t>
            </a:r>
            <a:r>
              <a:rPr lang="zh-CN" altLang="en-US" b="1" dirty="0">
                <a:solidFill>
                  <a:srgbClr val="000099"/>
                </a:solidFill>
              </a:rPr>
              <a:t>；</a:t>
            </a:r>
          </a:p>
          <a:p>
            <a:pPr marL="0" lvl="0" indent="0" algn="just" eaLnBrk="1" hangingPunct="1">
              <a:spcBef>
                <a:spcPct val="50000"/>
              </a:spcBef>
              <a:buClr>
                <a:srgbClr val="6600FF"/>
              </a:buClr>
              <a:buSzPct val="50000"/>
              <a:buFont typeface="Wingdings" panose="05000000000000000000" pitchFamily="2" charset="2"/>
              <a:buChar char="u"/>
            </a:pPr>
            <a:endParaRPr lang="zh-CN" altLang="en-US" b="1" dirty="0"/>
          </a:p>
        </p:txBody>
      </p:sp>
      <p:sp>
        <p:nvSpPr>
          <p:cNvPr id="48133" name="Rectangle 6"/>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241748" name="Text Box 84"/>
          <p:cNvSpPr txBox="1"/>
          <p:nvPr/>
        </p:nvSpPr>
        <p:spPr>
          <a:xfrm>
            <a:off x="1619250" y="5300663"/>
            <a:ext cx="6264275" cy="538162"/>
          </a:xfrm>
          <a:prstGeom prst="rect">
            <a:avLst/>
          </a:prstGeom>
          <a:solidFill>
            <a:srgbClr val="CCFFFF"/>
          </a:solidFill>
          <a:ln w="19050"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思考：变量定义时要指明哪些内容？</a:t>
            </a:r>
          </a:p>
        </p:txBody>
      </p:sp>
      <p:grpSp>
        <p:nvGrpSpPr>
          <p:cNvPr id="2" name="Group 119"/>
          <p:cNvGrpSpPr/>
          <p:nvPr/>
        </p:nvGrpSpPr>
        <p:grpSpPr>
          <a:xfrm>
            <a:off x="3203575" y="260350"/>
            <a:ext cx="2520950" cy="1584325"/>
            <a:chOff x="2472" y="119"/>
            <a:chExt cx="1607" cy="957"/>
          </a:xfrm>
        </p:grpSpPr>
        <p:sp>
          <p:nvSpPr>
            <p:cNvPr id="48140" name="AutoShape 120"/>
            <p:cNvSpPr/>
            <p:nvPr/>
          </p:nvSpPr>
          <p:spPr>
            <a:xfrm rot="-5400000">
              <a:off x="2797" y="-206"/>
              <a:ext cx="957" cy="1607"/>
            </a:xfrm>
            <a:prstGeom prst="foldedCorner">
              <a:avLst>
                <a:gd name="adj" fmla="val 19903"/>
              </a:avLst>
            </a:prstGeom>
            <a:solidFill>
              <a:srgbClr val="CCFFCC"/>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8141" name="Text Box 121"/>
            <p:cNvSpPr txBox="1"/>
            <p:nvPr/>
          </p:nvSpPr>
          <p:spPr>
            <a:xfrm>
              <a:off x="2491" y="211"/>
              <a:ext cx="1444" cy="865"/>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en-US" altLang="zh-CN" sz="2400" b="1" dirty="0"/>
                <a:t>char  sex；</a:t>
              </a:r>
            </a:p>
            <a:p>
              <a:pPr marL="0" lvl="0" indent="0" algn="just" eaLnBrk="1" hangingPunct="1">
                <a:spcBef>
                  <a:spcPct val="0"/>
                </a:spcBef>
                <a:buNone/>
              </a:pPr>
              <a:r>
                <a:rPr lang="en-US" altLang="zh-CN" sz="2400" b="1" dirty="0"/>
                <a:t>int  age1,age2</a:t>
              </a:r>
              <a:r>
                <a:rPr lang="zh-CN" altLang="en-US" sz="2400" b="1" dirty="0"/>
                <a:t>；</a:t>
              </a:r>
            </a:p>
            <a:p>
              <a:pPr marL="0" lvl="0" indent="0" algn="just" eaLnBrk="1" hangingPunct="1">
                <a:spcBef>
                  <a:spcPct val="0"/>
                </a:spcBef>
                <a:buNone/>
              </a:pPr>
              <a:r>
                <a:rPr lang="en-US" altLang="zh-CN" sz="2400" b="1" dirty="0"/>
                <a:t>int  height;</a:t>
              </a:r>
            </a:p>
            <a:p>
              <a:pPr marL="0" lvl="0" indent="0" algn="just" eaLnBrk="1" hangingPunct="1">
                <a:spcBef>
                  <a:spcPct val="0"/>
                </a:spcBef>
                <a:buNone/>
              </a:pPr>
              <a:r>
                <a:rPr lang="en-US" altLang="zh-CN" sz="2400" b="1" dirty="0"/>
                <a:t>float  score</a:t>
              </a:r>
              <a:r>
                <a:rPr lang="zh-CN" altLang="en-US" sz="2400" b="1" dirty="0"/>
                <a:t>；</a:t>
              </a:r>
            </a:p>
          </p:txBody>
        </p:sp>
      </p:grpSp>
      <p:sp>
        <p:nvSpPr>
          <p:cNvPr id="241786" name="AutoShape 122"/>
          <p:cNvSpPr/>
          <p:nvPr/>
        </p:nvSpPr>
        <p:spPr>
          <a:xfrm>
            <a:off x="1800225" y="188913"/>
            <a:ext cx="1258888" cy="358775"/>
          </a:xfrm>
          <a:prstGeom prst="wedgeRoundRectCallout">
            <a:avLst>
              <a:gd name="adj1" fmla="val 72949"/>
              <a:gd name="adj2" fmla="val 81856"/>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数据类型</a:t>
            </a:r>
          </a:p>
        </p:txBody>
      </p:sp>
      <p:sp>
        <p:nvSpPr>
          <p:cNvPr id="241787" name="AutoShape 123"/>
          <p:cNvSpPr/>
          <p:nvPr/>
        </p:nvSpPr>
        <p:spPr>
          <a:xfrm>
            <a:off x="5435600" y="115888"/>
            <a:ext cx="1008063" cy="431800"/>
          </a:xfrm>
          <a:prstGeom prst="wedgeRoundRectCallout">
            <a:avLst>
              <a:gd name="adj1" fmla="val -146065"/>
              <a:gd name="adj2" fmla="val 56250"/>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变量名</a:t>
            </a:r>
          </a:p>
        </p:txBody>
      </p:sp>
      <p:sp>
        <p:nvSpPr>
          <p:cNvPr id="241788" name="AutoShape 124"/>
          <p:cNvSpPr/>
          <p:nvPr/>
        </p:nvSpPr>
        <p:spPr>
          <a:xfrm>
            <a:off x="5724525" y="1341438"/>
            <a:ext cx="1223963" cy="431800"/>
          </a:xfrm>
          <a:prstGeom prst="wedgeRoundRectCallout">
            <a:avLst>
              <a:gd name="adj1" fmla="val -117315"/>
              <a:gd name="adj2" fmla="val -23162"/>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分号必须</a:t>
            </a:r>
          </a:p>
        </p:txBody>
      </p:sp>
      <p:sp>
        <p:nvSpPr>
          <p:cNvPr id="241789" name="AutoShape 125"/>
          <p:cNvSpPr/>
          <p:nvPr/>
        </p:nvSpPr>
        <p:spPr>
          <a:xfrm>
            <a:off x="6011863" y="620713"/>
            <a:ext cx="1728787" cy="647700"/>
          </a:xfrm>
          <a:prstGeom prst="wedgeRoundRectCallout">
            <a:avLst>
              <a:gd name="adj1" fmla="val -95912"/>
              <a:gd name="adj2" fmla="val 19361"/>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多个同类型变量用逗号分割</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1748"/>
                                        </p:tgtEl>
                                        <p:attrNameLst>
                                          <p:attrName>style.visibility</p:attrName>
                                        </p:attrNameLst>
                                      </p:cBhvr>
                                      <p:to>
                                        <p:strVal val="visible"/>
                                      </p:to>
                                    </p:set>
                                    <p:animEffect transition="in" filter="dissolve">
                                      <p:cBhvr>
                                        <p:cTn id="7" dur="500"/>
                                        <p:tgtEl>
                                          <p:spTgt spid="2417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668">
                                            <p:txEl>
                                              <p:pRg st="1" end="1"/>
                                            </p:txEl>
                                          </p:spTgt>
                                        </p:tgtEl>
                                        <p:attrNameLst>
                                          <p:attrName>style.visibility</p:attrName>
                                        </p:attrNameLst>
                                      </p:cBhvr>
                                      <p:to>
                                        <p:strVal val="visible"/>
                                      </p:to>
                                    </p:set>
                                    <p:animEffect transition="in" filter="dissolve">
                                      <p:cBhvr>
                                        <p:cTn id="12" dur="500"/>
                                        <p:tgtEl>
                                          <p:spTgt spid="2416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174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1668">
                                            <p:txEl>
                                              <p:pRg st="2" end="2"/>
                                            </p:txEl>
                                          </p:spTgt>
                                        </p:tgtEl>
                                        <p:attrNameLst>
                                          <p:attrName>style.visibility</p:attrName>
                                        </p:attrNameLst>
                                      </p:cBhvr>
                                      <p:to>
                                        <p:strVal val="visible"/>
                                      </p:to>
                                    </p:set>
                                    <p:animEffect transition="in" filter="dissolve">
                                      <p:cBhvr>
                                        <p:cTn id="21" dur="500"/>
                                        <p:tgtEl>
                                          <p:spTgt spid="24166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1787"/>
                                        </p:tgtEl>
                                        <p:attrNameLst>
                                          <p:attrName>style.visibility</p:attrName>
                                        </p:attrNameLst>
                                      </p:cBhvr>
                                      <p:to>
                                        <p:strVal val="visible"/>
                                      </p:to>
                                    </p:set>
                                    <p:animEffect transition="in" filter="dissolve">
                                      <p:cBhvr>
                                        <p:cTn id="31" dur="500"/>
                                        <p:tgtEl>
                                          <p:spTgt spid="24178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41786"/>
                                        </p:tgtEl>
                                        <p:attrNameLst>
                                          <p:attrName>style.visibility</p:attrName>
                                        </p:attrNameLst>
                                      </p:cBhvr>
                                      <p:to>
                                        <p:strVal val="visible"/>
                                      </p:to>
                                    </p:set>
                                    <p:animEffect transition="in" filter="dissolve">
                                      <p:cBhvr>
                                        <p:cTn id="36" dur="500"/>
                                        <p:tgtEl>
                                          <p:spTgt spid="24178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1788"/>
                                        </p:tgtEl>
                                        <p:attrNameLst>
                                          <p:attrName>style.visibility</p:attrName>
                                        </p:attrNameLst>
                                      </p:cBhvr>
                                      <p:to>
                                        <p:strVal val="visible"/>
                                      </p:to>
                                    </p:set>
                                    <p:animEffect transition="in" filter="dissolve">
                                      <p:cBhvr>
                                        <p:cTn id="41" dur="500"/>
                                        <p:tgtEl>
                                          <p:spTgt spid="24178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1789"/>
                                        </p:tgtEl>
                                        <p:attrNameLst>
                                          <p:attrName>style.visibility</p:attrName>
                                        </p:attrNameLst>
                                      </p:cBhvr>
                                      <p:to>
                                        <p:strVal val="visible"/>
                                      </p:to>
                                    </p:set>
                                    <p:animEffect transition="in" filter="dissolve">
                                      <p:cBhvr>
                                        <p:cTn id="46" dur="500"/>
                                        <p:tgtEl>
                                          <p:spTgt spid="241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48" grpId="0" animBg="1"/>
      <p:bldP spid="241748" grpId="1" animBg="1"/>
      <p:bldP spid="241786" grpId="0" animBg="1"/>
      <p:bldP spid="241787" grpId="0" animBg="1"/>
      <p:bldP spid="241788" grpId="0" animBg="1"/>
      <p:bldP spid="24178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36</a:t>
            </a:fld>
            <a:endParaRPr lang="zh-CN" altLang="en-US" sz="1400" b="1" dirty="0"/>
          </a:p>
        </p:txBody>
      </p:sp>
      <p:sp>
        <p:nvSpPr>
          <p:cNvPr id="332840" name="Text Box 40"/>
          <p:cNvSpPr txBox="1"/>
          <p:nvPr/>
        </p:nvSpPr>
        <p:spPr>
          <a:xfrm>
            <a:off x="323850" y="4149725"/>
            <a:ext cx="5327650"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FF3300"/>
                </a:solidFill>
              </a:rPr>
              <a:t>注意，变量定义仅引起内存存储空间分配，但此时变量中存储的值一般是无意义的（特殊情况除外）！</a:t>
            </a:r>
          </a:p>
        </p:txBody>
      </p:sp>
      <p:sp>
        <p:nvSpPr>
          <p:cNvPr id="49156" name="Text Box 41"/>
          <p:cNvSpPr txBox="1"/>
          <p:nvPr/>
        </p:nvSpPr>
        <p:spPr>
          <a:xfrm>
            <a:off x="468313" y="1341438"/>
            <a:ext cx="806450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变量定义将引起内存空间的分配。定义后，变量就用来代表内存中的一片存储单元（存储单元个数取决于变量类型）。</a:t>
            </a:r>
          </a:p>
        </p:txBody>
      </p:sp>
      <p:sp>
        <p:nvSpPr>
          <p:cNvPr id="49157" name="Rectangle 4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grpSp>
        <p:nvGrpSpPr>
          <p:cNvPr id="2" name="Group 43"/>
          <p:cNvGrpSpPr/>
          <p:nvPr/>
        </p:nvGrpSpPr>
        <p:grpSpPr>
          <a:xfrm>
            <a:off x="5508625" y="2133600"/>
            <a:ext cx="3384550" cy="3024188"/>
            <a:chOff x="2880" y="2024"/>
            <a:chExt cx="2132" cy="1905"/>
          </a:xfrm>
        </p:grpSpPr>
        <p:sp>
          <p:nvSpPr>
            <p:cNvPr id="49162" name="Rectangle 44"/>
            <p:cNvSpPr/>
            <p:nvPr/>
          </p:nvSpPr>
          <p:spPr>
            <a:xfrm>
              <a:off x="3198" y="2387"/>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3" name="Rectangle 45"/>
            <p:cNvSpPr/>
            <p:nvPr/>
          </p:nvSpPr>
          <p:spPr>
            <a:xfrm>
              <a:off x="3198" y="2387"/>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4" name="Rectangle 46"/>
            <p:cNvSpPr/>
            <p:nvPr/>
          </p:nvSpPr>
          <p:spPr>
            <a:xfrm>
              <a:off x="4309" y="2400"/>
              <a:ext cx="703" cy="1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49165" name="Rectangle 47"/>
            <p:cNvSpPr/>
            <p:nvPr/>
          </p:nvSpPr>
          <p:spPr>
            <a:xfrm>
              <a:off x="3198" y="2570"/>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6" name="Rectangle 48"/>
            <p:cNvSpPr/>
            <p:nvPr/>
          </p:nvSpPr>
          <p:spPr>
            <a:xfrm>
              <a:off x="3198" y="2570"/>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7" name="Rectangle 49"/>
            <p:cNvSpPr/>
            <p:nvPr/>
          </p:nvSpPr>
          <p:spPr>
            <a:xfrm>
              <a:off x="3198" y="2755"/>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8" name="Rectangle 50"/>
            <p:cNvSpPr/>
            <p:nvPr/>
          </p:nvSpPr>
          <p:spPr>
            <a:xfrm>
              <a:off x="3198" y="2755"/>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9" name="Rectangle 51"/>
            <p:cNvSpPr/>
            <p:nvPr/>
          </p:nvSpPr>
          <p:spPr>
            <a:xfrm>
              <a:off x="4297" y="271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49170" name="Rectangle 52"/>
            <p:cNvSpPr/>
            <p:nvPr/>
          </p:nvSpPr>
          <p:spPr>
            <a:xfrm>
              <a:off x="3198" y="3122"/>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49171" name="Rectangle 53"/>
            <p:cNvSpPr/>
            <p:nvPr/>
          </p:nvSpPr>
          <p:spPr>
            <a:xfrm>
              <a:off x="3198" y="3122"/>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2" name="Rectangle 54"/>
            <p:cNvSpPr/>
            <p:nvPr/>
          </p:nvSpPr>
          <p:spPr>
            <a:xfrm>
              <a:off x="3198" y="3367"/>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3" name="Rectangle 55"/>
            <p:cNvSpPr/>
            <p:nvPr/>
          </p:nvSpPr>
          <p:spPr>
            <a:xfrm>
              <a:off x="3198" y="3743"/>
              <a:ext cx="996" cy="186"/>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4" name="Rectangle 56"/>
            <p:cNvSpPr/>
            <p:nvPr/>
          </p:nvSpPr>
          <p:spPr>
            <a:xfrm>
              <a:off x="3198" y="3098"/>
              <a:ext cx="996" cy="831"/>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75" name="Rectangle 57"/>
            <p:cNvSpPr/>
            <p:nvPr/>
          </p:nvSpPr>
          <p:spPr>
            <a:xfrm>
              <a:off x="4297" y="3153"/>
              <a:ext cx="703" cy="154"/>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49176" name="Rectangle 58"/>
            <p:cNvSpPr/>
            <p:nvPr/>
          </p:nvSpPr>
          <p:spPr>
            <a:xfrm>
              <a:off x="4297" y="3317"/>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49177" name="Rectangle 59"/>
            <p:cNvSpPr/>
            <p:nvPr/>
          </p:nvSpPr>
          <p:spPr>
            <a:xfrm>
              <a:off x="4297" y="3732"/>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49178" name="Rectangle 60"/>
            <p:cNvSpPr/>
            <p:nvPr/>
          </p:nvSpPr>
          <p:spPr>
            <a:xfrm>
              <a:off x="4297" y="3536"/>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49179" name="Rectangle 61"/>
            <p:cNvSpPr/>
            <p:nvPr/>
          </p:nvSpPr>
          <p:spPr>
            <a:xfrm>
              <a:off x="4297" y="2934"/>
              <a:ext cx="356" cy="1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49180" name="Rectangle 62"/>
            <p:cNvSpPr/>
            <p:nvPr/>
          </p:nvSpPr>
          <p:spPr>
            <a:xfrm>
              <a:off x="4297" y="2551"/>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49181" name="Rectangle 63"/>
            <p:cNvSpPr/>
            <p:nvPr/>
          </p:nvSpPr>
          <p:spPr>
            <a:xfrm>
              <a:off x="2935" y="2551"/>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49182" name="Line 64"/>
            <p:cNvSpPr/>
            <p:nvPr/>
          </p:nvSpPr>
          <p:spPr>
            <a:xfrm>
              <a:off x="3198" y="2934"/>
              <a:ext cx="165" cy="0"/>
            </a:xfrm>
            <a:prstGeom prst="line">
              <a:avLst/>
            </a:prstGeom>
            <a:ln w="9525" cap="flat" cmpd="sng">
              <a:solidFill>
                <a:schemeClr val="tx1"/>
              </a:solidFill>
              <a:prstDash val="solid"/>
              <a:headEnd type="none" w="med" len="med"/>
              <a:tailEnd type="none" w="med" len="med"/>
            </a:ln>
          </p:spPr>
        </p:sp>
        <p:sp>
          <p:nvSpPr>
            <p:cNvPr id="49183" name="Line 65"/>
            <p:cNvSpPr/>
            <p:nvPr/>
          </p:nvSpPr>
          <p:spPr>
            <a:xfrm>
              <a:off x="4023" y="2934"/>
              <a:ext cx="165" cy="0"/>
            </a:xfrm>
            <a:prstGeom prst="line">
              <a:avLst/>
            </a:prstGeom>
            <a:ln w="9525" cap="flat" cmpd="sng">
              <a:solidFill>
                <a:schemeClr val="tx1"/>
              </a:solidFill>
              <a:prstDash val="solid"/>
              <a:headEnd type="none" w="med" len="med"/>
              <a:tailEnd type="none" w="med" len="med"/>
            </a:ln>
          </p:spPr>
        </p:sp>
        <p:sp>
          <p:nvSpPr>
            <p:cNvPr id="49184" name="Rectangle 66"/>
            <p:cNvSpPr/>
            <p:nvPr/>
          </p:nvSpPr>
          <p:spPr>
            <a:xfrm>
              <a:off x="2935" y="2857"/>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49185" name="Line 67"/>
            <p:cNvSpPr/>
            <p:nvPr/>
          </p:nvSpPr>
          <p:spPr>
            <a:xfrm>
              <a:off x="3198" y="3317"/>
              <a:ext cx="165" cy="0"/>
            </a:xfrm>
            <a:prstGeom prst="line">
              <a:avLst/>
            </a:prstGeom>
            <a:ln w="9525" cap="flat" cmpd="sng">
              <a:solidFill>
                <a:schemeClr val="tx1"/>
              </a:solidFill>
              <a:prstDash val="solid"/>
              <a:headEnd type="none" w="med" len="med"/>
              <a:tailEnd type="none" w="med" len="med"/>
            </a:ln>
          </p:spPr>
        </p:sp>
        <p:sp>
          <p:nvSpPr>
            <p:cNvPr id="49186" name="Line 68"/>
            <p:cNvSpPr/>
            <p:nvPr/>
          </p:nvSpPr>
          <p:spPr>
            <a:xfrm>
              <a:off x="4023" y="3317"/>
              <a:ext cx="165" cy="0"/>
            </a:xfrm>
            <a:prstGeom prst="line">
              <a:avLst/>
            </a:prstGeom>
            <a:ln w="9525" cap="flat" cmpd="sng">
              <a:solidFill>
                <a:schemeClr val="tx1"/>
              </a:solidFill>
              <a:prstDash val="solid"/>
              <a:headEnd type="none" w="med" len="med"/>
              <a:tailEnd type="none" w="med" len="med"/>
            </a:ln>
          </p:spPr>
        </p:sp>
        <p:sp>
          <p:nvSpPr>
            <p:cNvPr id="49187" name="Line 69"/>
            <p:cNvSpPr/>
            <p:nvPr/>
          </p:nvSpPr>
          <p:spPr>
            <a:xfrm>
              <a:off x="3198" y="3536"/>
              <a:ext cx="165" cy="0"/>
            </a:xfrm>
            <a:prstGeom prst="line">
              <a:avLst/>
            </a:prstGeom>
            <a:ln w="9525" cap="flat" cmpd="sng">
              <a:solidFill>
                <a:schemeClr val="tx1"/>
              </a:solidFill>
              <a:prstDash val="solid"/>
              <a:headEnd type="none" w="med" len="med"/>
              <a:tailEnd type="none" w="med" len="med"/>
            </a:ln>
          </p:spPr>
        </p:sp>
        <p:sp>
          <p:nvSpPr>
            <p:cNvPr id="49188" name="Line 70"/>
            <p:cNvSpPr/>
            <p:nvPr/>
          </p:nvSpPr>
          <p:spPr>
            <a:xfrm>
              <a:off x="4023" y="3536"/>
              <a:ext cx="165" cy="0"/>
            </a:xfrm>
            <a:prstGeom prst="line">
              <a:avLst/>
            </a:prstGeom>
            <a:ln w="9525" cap="flat" cmpd="sng">
              <a:solidFill>
                <a:schemeClr val="tx1"/>
              </a:solidFill>
              <a:prstDash val="solid"/>
              <a:headEnd type="none" w="med" len="med"/>
              <a:tailEnd type="none" w="med" len="med"/>
            </a:ln>
          </p:spPr>
        </p:sp>
        <p:sp>
          <p:nvSpPr>
            <p:cNvPr id="49189" name="Line 71"/>
            <p:cNvSpPr/>
            <p:nvPr/>
          </p:nvSpPr>
          <p:spPr>
            <a:xfrm>
              <a:off x="3198" y="3754"/>
              <a:ext cx="165" cy="0"/>
            </a:xfrm>
            <a:prstGeom prst="line">
              <a:avLst/>
            </a:prstGeom>
            <a:ln w="9525" cap="flat" cmpd="sng">
              <a:solidFill>
                <a:schemeClr val="tx1"/>
              </a:solidFill>
              <a:prstDash val="solid"/>
              <a:headEnd type="none" w="med" len="med"/>
              <a:tailEnd type="none" w="med" len="med"/>
            </a:ln>
          </p:spPr>
        </p:sp>
        <p:sp>
          <p:nvSpPr>
            <p:cNvPr id="49190" name="Line 72"/>
            <p:cNvSpPr/>
            <p:nvPr/>
          </p:nvSpPr>
          <p:spPr>
            <a:xfrm>
              <a:off x="4023" y="3754"/>
              <a:ext cx="165" cy="0"/>
            </a:xfrm>
            <a:prstGeom prst="line">
              <a:avLst/>
            </a:prstGeom>
            <a:ln w="9525" cap="flat" cmpd="sng">
              <a:solidFill>
                <a:schemeClr val="tx1"/>
              </a:solidFill>
              <a:prstDash val="solid"/>
              <a:headEnd type="none" w="med" len="med"/>
              <a:tailEnd type="none" w="med" len="med"/>
            </a:ln>
          </p:spPr>
        </p:sp>
        <p:sp>
          <p:nvSpPr>
            <p:cNvPr id="49191" name="Rectangle 73"/>
            <p:cNvSpPr/>
            <p:nvPr/>
          </p:nvSpPr>
          <p:spPr>
            <a:xfrm>
              <a:off x="2880" y="3405"/>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sp>
          <p:nvSpPr>
            <p:cNvPr id="49192" name="Text Box 74"/>
            <p:cNvSpPr txBox="1"/>
            <p:nvPr/>
          </p:nvSpPr>
          <p:spPr>
            <a:xfrm>
              <a:off x="3243" y="2024"/>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grpSp>
        <p:nvGrpSpPr>
          <p:cNvPr id="3" name="Group 78"/>
          <p:cNvGrpSpPr/>
          <p:nvPr/>
        </p:nvGrpSpPr>
        <p:grpSpPr>
          <a:xfrm>
            <a:off x="1403350" y="2703513"/>
            <a:ext cx="2551113" cy="1519237"/>
            <a:chOff x="2472" y="119"/>
            <a:chExt cx="1607" cy="957"/>
          </a:xfrm>
        </p:grpSpPr>
        <p:sp>
          <p:nvSpPr>
            <p:cNvPr id="49160" name="AutoShape 79"/>
            <p:cNvSpPr/>
            <p:nvPr/>
          </p:nvSpPr>
          <p:spPr>
            <a:xfrm rot="-5400000">
              <a:off x="2797" y="-206"/>
              <a:ext cx="957" cy="1607"/>
            </a:xfrm>
            <a:prstGeom prst="foldedCorner">
              <a:avLst>
                <a:gd name="adj" fmla="val 19903"/>
              </a:avLst>
            </a:prstGeom>
            <a:solidFill>
              <a:srgbClr val="CCFFCC"/>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49161" name="Text Box 80"/>
            <p:cNvSpPr txBox="1"/>
            <p:nvPr/>
          </p:nvSpPr>
          <p:spPr>
            <a:xfrm>
              <a:off x="2491" y="211"/>
              <a:ext cx="1444" cy="865"/>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en-US" altLang="zh-CN" sz="2400" b="1" dirty="0"/>
                <a:t>char  sex；</a:t>
              </a:r>
            </a:p>
            <a:p>
              <a:pPr marL="0" lvl="0" indent="0" algn="just" eaLnBrk="1" hangingPunct="1">
                <a:spcBef>
                  <a:spcPct val="0"/>
                </a:spcBef>
                <a:buNone/>
              </a:pPr>
              <a:r>
                <a:rPr lang="en-US" altLang="zh-CN" sz="2400" b="1" dirty="0"/>
                <a:t>int  age</a:t>
              </a:r>
              <a:r>
                <a:rPr lang="zh-CN" altLang="en-US" sz="2400" b="1" dirty="0"/>
                <a:t>；</a:t>
              </a:r>
            </a:p>
            <a:p>
              <a:pPr marL="0" lvl="0" indent="0" algn="just" eaLnBrk="1" hangingPunct="1">
                <a:spcBef>
                  <a:spcPct val="0"/>
                </a:spcBef>
                <a:buNone/>
              </a:pPr>
              <a:r>
                <a:rPr lang="en-US" altLang="zh-CN" sz="2400" b="1" dirty="0"/>
                <a:t>float  score</a:t>
              </a:r>
              <a:r>
                <a:rPr lang="zh-CN" altLang="en-US" sz="2400" b="1" dirty="0"/>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32840"/>
                                        </p:tgtEl>
                                        <p:attrNameLst>
                                          <p:attrName>style.visibility</p:attrName>
                                        </p:attrNameLst>
                                      </p:cBhvr>
                                      <p:to>
                                        <p:strVal val="visible"/>
                                      </p:to>
                                    </p:set>
                                    <p:animEffect transition="in" filter="slide(fromBottom)">
                                      <p:cBhvr>
                                        <p:cTn id="17" dur="500"/>
                                        <p:tgtEl>
                                          <p:spTgt spid="3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37</a:t>
            </a:fld>
            <a:endParaRPr lang="zh-CN" altLang="en-US" sz="1400" b="1" dirty="0"/>
          </a:p>
        </p:txBody>
      </p:sp>
      <p:sp>
        <p:nvSpPr>
          <p:cNvPr id="50179" name="Rectangle 4"/>
          <p:cNvSpPr>
            <a:spLocks noGrp="1"/>
          </p:cNvSpPr>
          <p:nvPr>
            <p:ph idx="1"/>
          </p:nvPr>
        </p:nvSpPr>
        <p:spPr>
          <a:xfrm>
            <a:off x="685800" y="1219200"/>
            <a:ext cx="7772400" cy="685800"/>
          </a:xfrm>
          <a:ln/>
        </p:spPr>
        <p:txBody>
          <a:bodyPr vert="horz" wrap="square" lIns="92075" tIns="46038" rIns="92075" bIns="46038" anchor="t"/>
          <a:lstStyle/>
          <a:p>
            <a:pPr eaLnBrk="1" hangingPunct="1">
              <a:lnSpc>
                <a:spcPct val="90000"/>
              </a:lnSpc>
              <a:buNone/>
            </a:pPr>
            <a:r>
              <a:rPr lang="zh-CN" altLang="en-US" b="1" dirty="0">
                <a:latin typeface="宋体" panose="02010600030101010101" pitchFamily="2" charset="-122"/>
              </a:rPr>
              <a:t>二、变量赋值</a:t>
            </a:r>
            <a:endParaRPr lang="zh-CN" altLang="en-US" b="1" dirty="0"/>
          </a:p>
        </p:txBody>
      </p:sp>
      <p:sp>
        <p:nvSpPr>
          <p:cNvPr id="243720" name="Text Box 8"/>
          <p:cNvSpPr txBox="1"/>
          <p:nvPr/>
        </p:nvSpPr>
        <p:spPr>
          <a:xfrm>
            <a:off x="1258888" y="2997200"/>
            <a:ext cx="3313112" cy="18335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b="1" dirty="0"/>
              <a:t>C</a:t>
            </a:r>
            <a:r>
              <a:rPr lang="zh-CN" altLang="en-US" b="1" dirty="0"/>
              <a:t>语言示例：</a:t>
            </a:r>
          </a:p>
          <a:p>
            <a:pPr marL="0" lvl="0" indent="0" eaLnBrk="1" hangingPunct="1">
              <a:buNone/>
            </a:pPr>
            <a:r>
              <a:rPr lang="en-US" altLang="zh-CN" sz="2400" b="1" dirty="0"/>
              <a:t>     char  sex；</a:t>
            </a:r>
          </a:p>
          <a:p>
            <a:pPr marL="0" lvl="0" indent="0" eaLnBrk="1" hangingPunct="1">
              <a:buNone/>
            </a:pPr>
            <a:r>
              <a:rPr lang="en-US" altLang="zh-CN" sz="2400" b="1" dirty="0"/>
              <a:t>     int  age；</a:t>
            </a:r>
          </a:p>
          <a:p>
            <a:pPr marL="0" lvl="0" indent="0" eaLnBrk="1" hangingPunct="1">
              <a:buNone/>
            </a:pPr>
            <a:r>
              <a:rPr lang="en-US" altLang="zh-CN" sz="2400" b="1" dirty="0"/>
              <a:t>     float  score;</a:t>
            </a:r>
          </a:p>
        </p:txBody>
      </p:sp>
      <p:sp>
        <p:nvSpPr>
          <p:cNvPr id="50181" name="Text Box 10"/>
          <p:cNvSpPr txBox="1"/>
          <p:nvPr/>
        </p:nvSpPr>
        <p:spPr>
          <a:xfrm>
            <a:off x="1223963" y="1773238"/>
            <a:ext cx="83883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变量赋值：把一个值写入变量代表的存储空间。</a:t>
            </a:r>
            <a:endParaRPr lang="en-US" altLang="zh-CN" b="1" dirty="0"/>
          </a:p>
        </p:txBody>
      </p:sp>
      <p:sp>
        <p:nvSpPr>
          <p:cNvPr id="50182" name="Text Box 11"/>
          <p:cNvSpPr txBox="1"/>
          <p:nvPr/>
        </p:nvSpPr>
        <p:spPr>
          <a:xfrm>
            <a:off x="1187450" y="2420938"/>
            <a:ext cx="7416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b="1" dirty="0"/>
              <a:t>C</a:t>
            </a:r>
            <a:r>
              <a:rPr lang="zh-CN" altLang="en-US" b="1" dirty="0"/>
              <a:t>语言变量赋值格式：</a:t>
            </a:r>
            <a:r>
              <a:rPr lang="zh-CN" altLang="en-US" b="1" dirty="0">
                <a:solidFill>
                  <a:srgbClr val="000099"/>
                </a:solidFill>
              </a:rPr>
              <a:t>变量名</a:t>
            </a:r>
            <a:r>
              <a:rPr lang="en-US" altLang="zh-CN" b="1" dirty="0">
                <a:solidFill>
                  <a:srgbClr val="000099"/>
                </a:solidFill>
              </a:rPr>
              <a:t>=</a:t>
            </a:r>
            <a:r>
              <a:rPr lang="zh-CN" altLang="en-US" b="1" dirty="0">
                <a:solidFill>
                  <a:srgbClr val="000099"/>
                </a:solidFill>
              </a:rPr>
              <a:t>表达式</a:t>
            </a:r>
            <a:endParaRPr lang="en-US" altLang="zh-CN" b="1" dirty="0">
              <a:solidFill>
                <a:srgbClr val="000099"/>
              </a:solidFill>
            </a:endParaRPr>
          </a:p>
        </p:txBody>
      </p:sp>
      <p:sp>
        <p:nvSpPr>
          <p:cNvPr id="243759" name="Text Box 47"/>
          <p:cNvSpPr txBox="1"/>
          <p:nvPr/>
        </p:nvSpPr>
        <p:spPr>
          <a:xfrm>
            <a:off x="1619250" y="4652963"/>
            <a:ext cx="3313113"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sz="2400" b="1" dirty="0">
                <a:solidFill>
                  <a:srgbClr val="000099"/>
                </a:solidFill>
              </a:rPr>
              <a:t>sex=‘F’;</a:t>
            </a:r>
            <a:endParaRPr lang="zh-CN" altLang="en-US" sz="2400" b="1" dirty="0">
              <a:solidFill>
                <a:srgbClr val="000099"/>
              </a:solidFill>
            </a:endParaRPr>
          </a:p>
          <a:p>
            <a:pPr marL="0" lvl="0" indent="0" algn="just" eaLnBrk="1" hangingPunct="1">
              <a:spcBef>
                <a:spcPct val="50000"/>
              </a:spcBef>
              <a:buNone/>
            </a:pPr>
            <a:r>
              <a:rPr lang="en-US" altLang="zh-CN" sz="2400" b="1" dirty="0">
                <a:solidFill>
                  <a:srgbClr val="000099"/>
                </a:solidFill>
              </a:rPr>
              <a:t>age = 18; </a:t>
            </a:r>
          </a:p>
          <a:p>
            <a:pPr marL="0" lvl="0" indent="0" algn="just" eaLnBrk="1" hangingPunct="1">
              <a:spcBef>
                <a:spcPct val="50000"/>
              </a:spcBef>
              <a:buNone/>
            </a:pPr>
            <a:r>
              <a:rPr lang="en-US" altLang="zh-CN" sz="2400" b="1" dirty="0">
                <a:solidFill>
                  <a:srgbClr val="000099"/>
                </a:solidFill>
              </a:rPr>
              <a:t>score= 89.5;</a:t>
            </a:r>
          </a:p>
        </p:txBody>
      </p:sp>
      <p:grpSp>
        <p:nvGrpSpPr>
          <p:cNvPr id="2" name="Group 81"/>
          <p:cNvGrpSpPr/>
          <p:nvPr/>
        </p:nvGrpSpPr>
        <p:grpSpPr>
          <a:xfrm>
            <a:off x="4716463" y="3068638"/>
            <a:ext cx="3384550" cy="3024187"/>
            <a:chOff x="2880" y="2024"/>
            <a:chExt cx="2132" cy="1905"/>
          </a:xfrm>
        </p:grpSpPr>
        <p:sp>
          <p:nvSpPr>
            <p:cNvPr id="50192" name="Rectangle 50"/>
            <p:cNvSpPr/>
            <p:nvPr/>
          </p:nvSpPr>
          <p:spPr>
            <a:xfrm>
              <a:off x="3198" y="2387"/>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3" name="Rectangle 51"/>
            <p:cNvSpPr/>
            <p:nvPr/>
          </p:nvSpPr>
          <p:spPr>
            <a:xfrm>
              <a:off x="3198" y="2387"/>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4" name="Rectangle 52"/>
            <p:cNvSpPr/>
            <p:nvPr/>
          </p:nvSpPr>
          <p:spPr>
            <a:xfrm>
              <a:off x="4309" y="2400"/>
              <a:ext cx="703" cy="15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0195" name="Rectangle 53"/>
            <p:cNvSpPr/>
            <p:nvPr/>
          </p:nvSpPr>
          <p:spPr>
            <a:xfrm>
              <a:off x="3198" y="2570"/>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6" name="Rectangle 54"/>
            <p:cNvSpPr/>
            <p:nvPr/>
          </p:nvSpPr>
          <p:spPr>
            <a:xfrm>
              <a:off x="3198" y="2570"/>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7" name="Rectangle 55"/>
            <p:cNvSpPr/>
            <p:nvPr/>
          </p:nvSpPr>
          <p:spPr>
            <a:xfrm>
              <a:off x="3198" y="2755"/>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8" name="Rectangle 56"/>
            <p:cNvSpPr/>
            <p:nvPr/>
          </p:nvSpPr>
          <p:spPr>
            <a:xfrm>
              <a:off x="3198" y="2755"/>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199" name="Rectangle 57"/>
            <p:cNvSpPr/>
            <p:nvPr/>
          </p:nvSpPr>
          <p:spPr>
            <a:xfrm>
              <a:off x="4297" y="271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0200" name="Rectangle 58"/>
            <p:cNvSpPr/>
            <p:nvPr/>
          </p:nvSpPr>
          <p:spPr>
            <a:xfrm>
              <a:off x="3198" y="3122"/>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0201" name="Rectangle 59"/>
            <p:cNvSpPr/>
            <p:nvPr/>
          </p:nvSpPr>
          <p:spPr>
            <a:xfrm>
              <a:off x="3198" y="3122"/>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2" name="Rectangle 60"/>
            <p:cNvSpPr/>
            <p:nvPr/>
          </p:nvSpPr>
          <p:spPr>
            <a:xfrm>
              <a:off x="3198" y="3367"/>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3" name="Rectangle 61"/>
            <p:cNvSpPr/>
            <p:nvPr/>
          </p:nvSpPr>
          <p:spPr>
            <a:xfrm>
              <a:off x="3198" y="3743"/>
              <a:ext cx="996" cy="186"/>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4" name="Rectangle 62"/>
            <p:cNvSpPr/>
            <p:nvPr/>
          </p:nvSpPr>
          <p:spPr>
            <a:xfrm>
              <a:off x="3198" y="3098"/>
              <a:ext cx="996" cy="831"/>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0205" name="Rectangle 63"/>
            <p:cNvSpPr/>
            <p:nvPr/>
          </p:nvSpPr>
          <p:spPr>
            <a:xfrm>
              <a:off x="4297" y="3153"/>
              <a:ext cx="703" cy="154"/>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0206" name="Rectangle 64"/>
            <p:cNvSpPr/>
            <p:nvPr/>
          </p:nvSpPr>
          <p:spPr>
            <a:xfrm>
              <a:off x="4297" y="3317"/>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0207" name="Rectangle 65"/>
            <p:cNvSpPr/>
            <p:nvPr/>
          </p:nvSpPr>
          <p:spPr>
            <a:xfrm>
              <a:off x="4297" y="3732"/>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0208" name="Rectangle 66"/>
            <p:cNvSpPr/>
            <p:nvPr/>
          </p:nvSpPr>
          <p:spPr>
            <a:xfrm>
              <a:off x="4297" y="3536"/>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0209" name="Rectangle 67"/>
            <p:cNvSpPr/>
            <p:nvPr/>
          </p:nvSpPr>
          <p:spPr>
            <a:xfrm>
              <a:off x="4297" y="2934"/>
              <a:ext cx="356" cy="15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0210" name="Rectangle 68"/>
            <p:cNvSpPr/>
            <p:nvPr/>
          </p:nvSpPr>
          <p:spPr>
            <a:xfrm>
              <a:off x="4297" y="2551"/>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0211" name="Rectangle 69"/>
            <p:cNvSpPr/>
            <p:nvPr/>
          </p:nvSpPr>
          <p:spPr>
            <a:xfrm>
              <a:off x="2935" y="2551"/>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50212" name="Line 70"/>
            <p:cNvSpPr/>
            <p:nvPr/>
          </p:nvSpPr>
          <p:spPr>
            <a:xfrm>
              <a:off x="3198" y="2934"/>
              <a:ext cx="165" cy="0"/>
            </a:xfrm>
            <a:prstGeom prst="line">
              <a:avLst/>
            </a:prstGeom>
            <a:ln w="9525" cap="flat" cmpd="sng">
              <a:solidFill>
                <a:schemeClr val="tx1"/>
              </a:solidFill>
              <a:prstDash val="solid"/>
              <a:headEnd type="none" w="med" len="med"/>
              <a:tailEnd type="none" w="med" len="med"/>
            </a:ln>
          </p:spPr>
        </p:sp>
        <p:sp>
          <p:nvSpPr>
            <p:cNvPr id="50213" name="Line 71"/>
            <p:cNvSpPr/>
            <p:nvPr/>
          </p:nvSpPr>
          <p:spPr>
            <a:xfrm>
              <a:off x="4023" y="2934"/>
              <a:ext cx="165" cy="0"/>
            </a:xfrm>
            <a:prstGeom prst="line">
              <a:avLst/>
            </a:prstGeom>
            <a:ln w="9525" cap="flat" cmpd="sng">
              <a:solidFill>
                <a:schemeClr val="tx1"/>
              </a:solidFill>
              <a:prstDash val="solid"/>
              <a:headEnd type="none" w="med" len="med"/>
              <a:tailEnd type="none" w="med" len="med"/>
            </a:ln>
          </p:spPr>
        </p:sp>
        <p:sp>
          <p:nvSpPr>
            <p:cNvPr id="50214" name="Rectangle 72"/>
            <p:cNvSpPr/>
            <p:nvPr/>
          </p:nvSpPr>
          <p:spPr>
            <a:xfrm>
              <a:off x="2935" y="2857"/>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50215" name="Line 73"/>
            <p:cNvSpPr/>
            <p:nvPr/>
          </p:nvSpPr>
          <p:spPr>
            <a:xfrm>
              <a:off x="3198" y="3317"/>
              <a:ext cx="165" cy="0"/>
            </a:xfrm>
            <a:prstGeom prst="line">
              <a:avLst/>
            </a:prstGeom>
            <a:ln w="9525" cap="flat" cmpd="sng">
              <a:solidFill>
                <a:schemeClr val="tx1"/>
              </a:solidFill>
              <a:prstDash val="solid"/>
              <a:headEnd type="none" w="med" len="med"/>
              <a:tailEnd type="none" w="med" len="med"/>
            </a:ln>
          </p:spPr>
        </p:sp>
        <p:sp>
          <p:nvSpPr>
            <p:cNvPr id="50216" name="Line 74"/>
            <p:cNvSpPr/>
            <p:nvPr/>
          </p:nvSpPr>
          <p:spPr>
            <a:xfrm>
              <a:off x="4023" y="3317"/>
              <a:ext cx="165" cy="0"/>
            </a:xfrm>
            <a:prstGeom prst="line">
              <a:avLst/>
            </a:prstGeom>
            <a:ln w="9525" cap="flat" cmpd="sng">
              <a:solidFill>
                <a:schemeClr val="tx1"/>
              </a:solidFill>
              <a:prstDash val="solid"/>
              <a:headEnd type="none" w="med" len="med"/>
              <a:tailEnd type="none" w="med" len="med"/>
            </a:ln>
          </p:spPr>
        </p:sp>
        <p:sp>
          <p:nvSpPr>
            <p:cNvPr id="50217" name="Line 75"/>
            <p:cNvSpPr/>
            <p:nvPr/>
          </p:nvSpPr>
          <p:spPr>
            <a:xfrm>
              <a:off x="3198" y="3536"/>
              <a:ext cx="165" cy="0"/>
            </a:xfrm>
            <a:prstGeom prst="line">
              <a:avLst/>
            </a:prstGeom>
            <a:ln w="9525" cap="flat" cmpd="sng">
              <a:solidFill>
                <a:schemeClr val="tx1"/>
              </a:solidFill>
              <a:prstDash val="solid"/>
              <a:headEnd type="none" w="med" len="med"/>
              <a:tailEnd type="none" w="med" len="med"/>
            </a:ln>
          </p:spPr>
        </p:sp>
        <p:sp>
          <p:nvSpPr>
            <p:cNvPr id="50218" name="Line 76"/>
            <p:cNvSpPr/>
            <p:nvPr/>
          </p:nvSpPr>
          <p:spPr>
            <a:xfrm>
              <a:off x="4023" y="3536"/>
              <a:ext cx="165" cy="0"/>
            </a:xfrm>
            <a:prstGeom prst="line">
              <a:avLst/>
            </a:prstGeom>
            <a:ln w="9525" cap="flat" cmpd="sng">
              <a:solidFill>
                <a:schemeClr val="tx1"/>
              </a:solidFill>
              <a:prstDash val="solid"/>
              <a:headEnd type="none" w="med" len="med"/>
              <a:tailEnd type="none" w="med" len="med"/>
            </a:ln>
          </p:spPr>
        </p:sp>
        <p:sp>
          <p:nvSpPr>
            <p:cNvPr id="50219" name="Line 77"/>
            <p:cNvSpPr/>
            <p:nvPr/>
          </p:nvSpPr>
          <p:spPr>
            <a:xfrm>
              <a:off x="3198" y="3754"/>
              <a:ext cx="165" cy="0"/>
            </a:xfrm>
            <a:prstGeom prst="line">
              <a:avLst/>
            </a:prstGeom>
            <a:ln w="9525" cap="flat" cmpd="sng">
              <a:solidFill>
                <a:schemeClr val="tx1"/>
              </a:solidFill>
              <a:prstDash val="solid"/>
              <a:headEnd type="none" w="med" len="med"/>
              <a:tailEnd type="none" w="med" len="med"/>
            </a:ln>
          </p:spPr>
        </p:sp>
        <p:sp>
          <p:nvSpPr>
            <p:cNvPr id="50220" name="Line 78"/>
            <p:cNvSpPr/>
            <p:nvPr/>
          </p:nvSpPr>
          <p:spPr>
            <a:xfrm>
              <a:off x="4023" y="3754"/>
              <a:ext cx="165" cy="0"/>
            </a:xfrm>
            <a:prstGeom prst="line">
              <a:avLst/>
            </a:prstGeom>
            <a:ln w="9525" cap="flat" cmpd="sng">
              <a:solidFill>
                <a:schemeClr val="tx1"/>
              </a:solidFill>
              <a:prstDash val="solid"/>
              <a:headEnd type="none" w="med" len="med"/>
              <a:tailEnd type="none" w="med" len="med"/>
            </a:ln>
          </p:spPr>
        </p:sp>
        <p:sp>
          <p:nvSpPr>
            <p:cNvPr id="50221" name="Rectangle 79"/>
            <p:cNvSpPr/>
            <p:nvPr/>
          </p:nvSpPr>
          <p:spPr>
            <a:xfrm>
              <a:off x="2880" y="3405"/>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sp>
          <p:nvSpPr>
            <p:cNvPr id="50222" name="Text Box 80"/>
            <p:cNvSpPr txBox="1"/>
            <p:nvPr/>
          </p:nvSpPr>
          <p:spPr>
            <a:xfrm>
              <a:off x="3243" y="2024"/>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sp>
        <p:nvSpPr>
          <p:cNvPr id="243865" name="AutoShape 153"/>
          <p:cNvSpPr/>
          <p:nvPr/>
        </p:nvSpPr>
        <p:spPr>
          <a:xfrm>
            <a:off x="3348038" y="3141663"/>
            <a:ext cx="1871662" cy="574675"/>
          </a:xfrm>
          <a:prstGeom prst="wedgeRoundRectCallout">
            <a:avLst>
              <a:gd name="adj1" fmla="val 49917"/>
              <a:gd name="adj2" fmla="val 105801"/>
              <a:gd name="adj3" fmla="val 16667"/>
            </a:avLst>
          </a:prstGeom>
          <a:gradFill rotWithShape="1">
            <a:gsLst>
              <a:gs pos="0">
                <a:srgbClr val="000000">
                  <a:alpha val="100000"/>
                </a:srgbClr>
              </a:gs>
              <a:gs pos="39999">
                <a:srgbClr val="0A128C">
                  <a:alpha val="100000"/>
                </a:srgbClr>
              </a:gs>
              <a:gs pos="70000">
                <a:srgbClr val="181CC7">
                  <a:alpha val="100000"/>
                </a:srgbClr>
              </a:gs>
              <a:gs pos="88000">
                <a:srgbClr val="7005D4">
                  <a:alpha val="100000"/>
                </a:srgbClr>
              </a:gs>
              <a:gs pos="100000">
                <a:srgbClr val="8C3D91">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en-US" altLang="zh-CN" sz="1600" b="1" dirty="0">
                <a:solidFill>
                  <a:schemeClr val="bg1"/>
                </a:solidFill>
              </a:rPr>
              <a:t>ASCII(</a:t>
            </a:r>
            <a:r>
              <a:rPr lang="en-US" altLang="zh-CN" sz="1600" b="1" dirty="0">
                <a:solidFill>
                  <a:schemeClr val="bg1"/>
                </a:solidFill>
                <a:latin typeface="宋体" panose="02010600030101010101" pitchFamily="2" charset="-122"/>
              </a:rPr>
              <a:t>‘</a:t>
            </a:r>
            <a:r>
              <a:rPr lang="en-US" altLang="zh-CN" sz="1600" b="1" dirty="0">
                <a:solidFill>
                  <a:schemeClr val="bg1"/>
                </a:solidFill>
              </a:rPr>
              <a:t>F</a:t>
            </a:r>
            <a:r>
              <a:rPr lang="en-US" altLang="zh-CN" sz="1600" b="1" dirty="0">
                <a:solidFill>
                  <a:schemeClr val="bg1"/>
                </a:solidFill>
                <a:latin typeface="宋体" panose="02010600030101010101" pitchFamily="2" charset="-122"/>
              </a:rPr>
              <a:t>’</a:t>
            </a:r>
            <a:r>
              <a:rPr lang="en-US" altLang="zh-CN" sz="1600" b="1" dirty="0">
                <a:solidFill>
                  <a:schemeClr val="bg1"/>
                </a:solidFill>
              </a:rPr>
              <a:t>)=70)</a:t>
            </a:r>
          </a:p>
        </p:txBody>
      </p:sp>
      <p:sp>
        <p:nvSpPr>
          <p:cNvPr id="243866" name="Rectangle 154"/>
          <p:cNvSpPr/>
          <p:nvPr/>
        </p:nvSpPr>
        <p:spPr>
          <a:xfrm>
            <a:off x="5870575" y="3933825"/>
            <a:ext cx="257175" cy="3079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70</a:t>
            </a:r>
          </a:p>
        </p:txBody>
      </p:sp>
      <p:sp>
        <p:nvSpPr>
          <p:cNvPr id="243867" name="Rectangle 155"/>
          <p:cNvSpPr/>
          <p:nvPr/>
        </p:nvSpPr>
        <p:spPr>
          <a:xfrm>
            <a:off x="5870575" y="4419600"/>
            <a:ext cx="254000"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18</a:t>
            </a:r>
          </a:p>
        </p:txBody>
      </p:sp>
      <p:sp>
        <p:nvSpPr>
          <p:cNvPr id="243868" name="Rectangle 156"/>
          <p:cNvSpPr/>
          <p:nvPr/>
        </p:nvSpPr>
        <p:spPr>
          <a:xfrm>
            <a:off x="5783263" y="5289550"/>
            <a:ext cx="444500"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89.5</a:t>
            </a:r>
          </a:p>
        </p:txBody>
      </p:sp>
      <p:sp>
        <p:nvSpPr>
          <p:cNvPr id="243869" name="AutoShape 157"/>
          <p:cNvSpPr/>
          <p:nvPr/>
        </p:nvSpPr>
        <p:spPr>
          <a:xfrm>
            <a:off x="6877050" y="2997200"/>
            <a:ext cx="1223963" cy="431800"/>
          </a:xfrm>
          <a:prstGeom prst="wedgeRoundRectCallout">
            <a:avLst>
              <a:gd name="adj1" fmla="val -103176"/>
              <a:gd name="adj2" fmla="val 194486"/>
              <a:gd name="adj3" fmla="val 16667"/>
            </a:avLst>
          </a:prstGeom>
          <a:gradFill rotWithShape="1">
            <a:gsLst>
              <a:gs pos="0">
                <a:srgbClr val="000082">
                  <a:alpha val="100000"/>
                </a:srgbClr>
              </a:gs>
              <a:gs pos="30000">
                <a:srgbClr val="66008F">
                  <a:alpha val="100000"/>
                </a:srgbClr>
              </a:gs>
              <a:gs pos="64999">
                <a:srgbClr val="BA0066">
                  <a:alpha val="100000"/>
                </a:srgbClr>
              </a:gs>
              <a:gs pos="89999">
                <a:srgbClr val="FF0000">
                  <a:alpha val="100000"/>
                </a:srgbClr>
              </a:gs>
              <a:gs pos="100000">
                <a:srgbClr val="FF8200">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solidFill>
                  <a:schemeClr val="bg1"/>
                </a:solidFill>
              </a:rPr>
              <a:t>变量的值</a:t>
            </a:r>
          </a:p>
        </p:txBody>
      </p:sp>
      <p:sp>
        <p:nvSpPr>
          <p:cNvPr id="50190" name="Rectangle 159"/>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243870" name="Text Box 158"/>
          <p:cNvSpPr txBox="1"/>
          <p:nvPr/>
        </p:nvSpPr>
        <p:spPr>
          <a:xfrm>
            <a:off x="1979613" y="3028950"/>
            <a:ext cx="6192837" cy="831850"/>
          </a:xfrm>
          <a:prstGeom prst="rect">
            <a:avLst/>
          </a:prstGeom>
          <a:solidFill>
            <a:srgbClr val="CCFFCC"/>
          </a:solidFill>
          <a:ln w="9525" cap="flat" cmpd="sng">
            <a:solidFill>
              <a:srgbClr val="00FF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表达式是由</a:t>
            </a:r>
            <a:r>
              <a:rPr lang="zh-CN" altLang="en-US" sz="2400" b="1" u="sng" dirty="0">
                <a:solidFill>
                  <a:srgbClr val="FF3300"/>
                </a:solidFill>
              </a:rPr>
              <a:t>运算符、操作数和括号</a:t>
            </a:r>
            <a:r>
              <a:rPr lang="zh-CN" altLang="en-US" sz="2400" b="1" dirty="0"/>
              <a:t>组成的、</a:t>
            </a:r>
            <a:r>
              <a:rPr lang="zh-CN" altLang="en-US" sz="2400" b="1" u="sng" dirty="0">
                <a:solidFill>
                  <a:srgbClr val="6600FF"/>
                </a:solidFill>
              </a:rPr>
              <a:t>计算求值</a:t>
            </a:r>
            <a:r>
              <a:rPr lang="zh-CN" altLang="en-US" sz="2400" b="1" dirty="0"/>
              <a:t>的基本单位。如：</a:t>
            </a:r>
            <a:r>
              <a:rPr lang="en-US" altLang="zh-CN" sz="2400" b="1" dirty="0"/>
              <a:t>age*(i+10)</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3870"/>
                                        </p:tgtEl>
                                        <p:attrNameLst>
                                          <p:attrName>style.visibility</p:attrName>
                                        </p:attrNameLst>
                                      </p:cBhvr>
                                      <p:to>
                                        <p:strVal val="visible"/>
                                      </p:to>
                                    </p:set>
                                    <p:animEffect transition="in" filter="wedge">
                                      <p:cBhvr>
                                        <p:cTn id="7" dur="500"/>
                                        <p:tgtEl>
                                          <p:spTgt spid="2438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4387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43720"/>
                                        </p:tgtEl>
                                        <p:attrNameLst>
                                          <p:attrName>style.visibility</p:attrName>
                                        </p:attrNameLst>
                                      </p:cBhvr>
                                      <p:to>
                                        <p:strVal val="visible"/>
                                      </p:to>
                                    </p:set>
                                    <p:animEffect transition="in" filter="dissolve">
                                      <p:cBhvr>
                                        <p:cTn id="16" dur="500"/>
                                        <p:tgtEl>
                                          <p:spTgt spid="24372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lide(fromRigh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3759"/>
                                        </p:tgtEl>
                                        <p:attrNameLst>
                                          <p:attrName>style.visibility</p:attrName>
                                        </p:attrNameLst>
                                      </p:cBhvr>
                                      <p:to>
                                        <p:strVal val="visible"/>
                                      </p:to>
                                    </p:set>
                                    <p:animEffect transition="in" filter="dissolve">
                                      <p:cBhvr>
                                        <p:cTn id="26" dur="500"/>
                                        <p:tgtEl>
                                          <p:spTgt spid="24375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3866"/>
                                        </p:tgtEl>
                                        <p:attrNameLst>
                                          <p:attrName>style.visibility</p:attrName>
                                        </p:attrNameLst>
                                      </p:cBhvr>
                                      <p:to>
                                        <p:strVal val="visible"/>
                                      </p:to>
                                    </p:set>
                                    <p:animEffect transition="in" filter="dissolve">
                                      <p:cBhvr>
                                        <p:cTn id="31" dur="500"/>
                                        <p:tgtEl>
                                          <p:spTgt spid="24386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3867"/>
                                        </p:tgtEl>
                                        <p:attrNameLst>
                                          <p:attrName>style.visibility</p:attrName>
                                        </p:attrNameLst>
                                      </p:cBhvr>
                                      <p:to>
                                        <p:strVal val="visible"/>
                                      </p:to>
                                    </p:set>
                                    <p:animEffect transition="in" filter="dissolve">
                                      <p:cBhvr>
                                        <p:cTn id="34" dur="500"/>
                                        <p:tgtEl>
                                          <p:spTgt spid="24386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3868"/>
                                        </p:tgtEl>
                                        <p:attrNameLst>
                                          <p:attrName>style.visibility</p:attrName>
                                        </p:attrNameLst>
                                      </p:cBhvr>
                                      <p:to>
                                        <p:strVal val="visible"/>
                                      </p:to>
                                    </p:set>
                                    <p:animEffect transition="in" filter="dissolve">
                                      <p:cBhvr>
                                        <p:cTn id="37" dur="500"/>
                                        <p:tgtEl>
                                          <p:spTgt spid="2438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3865"/>
                                        </p:tgtEl>
                                        <p:attrNameLst>
                                          <p:attrName>style.visibility</p:attrName>
                                        </p:attrNameLst>
                                      </p:cBhvr>
                                      <p:to>
                                        <p:strVal val="visible"/>
                                      </p:to>
                                    </p:set>
                                    <p:animEffect transition="in" filter="dissolve">
                                      <p:cBhvr>
                                        <p:cTn id="42" dur="500"/>
                                        <p:tgtEl>
                                          <p:spTgt spid="2438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3869"/>
                                        </p:tgtEl>
                                        <p:attrNameLst>
                                          <p:attrName>style.visibility</p:attrName>
                                        </p:attrNameLst>
                                      </p:cBhvr>
                                      <p:to>
                                        <p:strVal val="visible"/>
                                      </p:to>
                                    </p:set>
                                    <p:animEffect transition="in" filter="dissolve">
                                      <p:cBhvr>
                                        <p:cTn id="47" dur="500"/>
                                        <p:tgtEl>
                                          <p:spTgt spid="243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0" grpId="0"/>
      <p:bldP spid="243759" grpId="0"/>
      <p:bldP spid="243865" grpId="0" animBg="1"/>
      <p:bldP spid="243866" grpId="0"/>
      <p:bldP spid="243867" grpId="0"/>
      <p:bldP spid="243868" grpId="0"/>
      <p:bldP spid="243869" grpId="0" animBg="1"/>
      <p:bldP spid="243870" grpId="0" animBg="1"/>
      <p:bldP spid="24387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38</a:t>
            </a:fld>
            <a:endParaRPr lang="zh-CN" altLang="en-US" sz="1400" b="1" dirty="0"/>
          </a:p>
        </p:txBody>
      </p:sp>
      <p:sp>
        <p:nvSpPr>
          <p:cNvPr id="51203" name="Rectangle 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51204" name="Text Box 4"/>
          <p:cNvSpPr>
            <a:spLocks noGrp="1"/>
          </p:cNvSpPr>
          <p:nvPr>
            <p:ph idx="1"/>
          </p:nvPr>
        </p:nvSpPr>
        <p:spPr>
          <a:xfrm>
            <a:off x="755650" y="1341438"/>
            <a:ext cx="7993063" cy="4824412"/>
          </a:xfrm>
          <a:ln/>
        </p:spPr>
        <p:txBody>
          <a:bodyPr vert="horz" wrap="square" lIns="91440" tIns="45720" rIns="91440" bIns="45720" anchor="t"/>
          <a:lstStyle/>
          <a:p>
            <a:pPr eaLnBrk="1" hangingPunct="1"/>
            <a:r>
              <a:rPr lang="zh-CN" altLang="en-US" b="1" dirty="0"/>
              <a:t>变量使用特点</a:t>
            </a:r>
          </a:p>
          <a:p>
            <a:pPr lvl="1" eaLnBrk="1" hangingPunct="1"/>
            <a:r>
              <a:rPr lang="zh-CN" altLang="en-US" b="1" dirty="0"/>
              <a:t>对变量的操作：定义变量、读变量、写变量</a:t>
            </a:r>
          </a:p>
          <a:p>
            <a:pPr lvl="1" eaLnBrk="1" hangingPunct="1"/>
            <a:r>
              <a:rPr lang="zh-CN" altLang="en-US" b="1" dirty="0"/>
              <a:t>先定义，后使用。</a:t>
            </a:r>
            <a:r>
              <a:rPr lang="en-US" altLang="zh-CN" b="1" dirty="0"/>
              <a:t> </a:t>
            </a:r>
            <a:r>
              <a:rPr lang="zh-CN" altLang="en-US" b="1" dirty="0"/>
              <a:t>如未定义就使用，则在编译时被查出，认为非法。</a:t>
            </a:r>
          </a:p>
          <a:p>
            <a:pPr lvl="1" eaLnBrk="1" hangingPunct="1"/>
            <a:r>
              <a:rPr lang="zh-CN" altLang="en-US" b="1" dirty="0"/>
              <a:t>变量未被赋值前，值一般是无意义的。</a:t>
            </a:r>
            <a:endParaRPr lang="en-US" altLang="zh-CN" b="1" dirty="0"/>
          </a:p>
          <a:p>
            <a:pPr lvl="1" eaLnBrk="1" hangingPunct="1"/>
            <a:r>
              <a:rPr lang="zh-CN" altLang="en-US" b="1" dirty="0"/>
              <a:t>对变量赋值过程是</a:t>
            </a:r>
            <a:r>
              <a:rPr lang="zh-CN" altLang="en-US" b="1" dirty="0">
                <a:latin typeface="宋体" panose="02010600030101010101" pitchFamily="2" charset="-122"/>
              </a:rPr>
              <a:t>“</a:t>
            </a:r>
            <a:r>
              <a:rPr lang="zh-CN" altLang="en-US" b="1" dirty="0"/>
              <a:t>覆盖</a:t>
            </a:r>
            <a:r>
              <a:rPr lang="zh-CN" altLang="en-US" b="1" dirty="0">
                <a:latin typeface="宋体" panose="02010600030101010101" pitchFamily="2" charset="-122"/>
              </a:rPr>
              <a:t>”</a:t>
            </a:r>
            <a:r>
              <a:rPr lang="zh-CN" altLang="en-US" b="1" dirty="0"/>
              <a:t>过程，用新值去替换旧值。</a:t>
            </a:r>
          </a:p>
          <a:p>
            <a:pPr lvl="1" eaLnBrk="1" hangingPunct="1"/>
            <a:r>
              <a:rPr lang="zh-CN" altLang="en-US" b="1" dirty="0"/>
              <a:t>读取变量代表的存储空间数据（</a:t>
            </a:r>
            <a:r>
              <a:rPr lang="zh-CN" altLang="en-US" b="1" dirty="0">
                <a:solidFill>
                  <a:srgbClr val="FF3300"/>
                </a:solidFill>
              </a:rPr>
              <a:t>又称读取变量的值</a:t>
            </a:r>
            <a:r>
              <a:rPr lang="zh-CN" altLang="en-US" b="1" dirty="0"/>
              <a:t>）：</a:t>
            </a:r>
            <a:r>
              <a:rPr lang="en-US" altLang="zh-CN" b="1" dirty="0"/>
              <a:t>age=age+1; </a:t>
            </a:r>
            <a:r>
              <a:rPr lang="zh-CN" altLang="en-US" b="1" dirty="0"/>
              <a:t>将变量</a:t>
            </a:r>
            <a:r>
              <a:rPr lang="en-US" altLang="zh-CN" b="1" dirty="0"/>
              <a:t>age</a:t>
            </a:r>
            <a:r>
              <a:rPr lang="zh-CN" altLang="en-US" b="1" dirty="0"/>
              <a:t>的值加</a:t>
            </a:r>
            <a:r>
              <a:rPr lang="en-US" altLang="zh-CN" b="1" dirty="0"/>
              <a:t>1</a:t>
            </a:r>
          </a:p>
          <a:p>
            <a:pPr lvl="1" eaLnBrk="1" hangingPunct="1"/>
            <a:r>
              <a:rPr lang="zh-CN" altLang="en-US" b="1" dirty="0"/>
              <a:t>读取变量的值时，该变量保持不变。</a:t>
            </a:r>
          </a:p>
          <a:p>
            <a:pPr eaLnBrk="1" hangingPunct="1">
              <a:buNone/>
            </a:pPr>
            <a:r>
              <a:rPr lang="zh-CN" altLang="en-US" b="1" dirty="0"/>
              <a: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39</a:t>
            </a:fld>
            <a:endParaRPr lang="zh-CN" altLang="en-US" sz="1400" b="1" dirty="0"/>
          </a:p>
        </p:txBody>
      </p:sp>
      <p:sp>
        <p:nvSpPr>
          <p:cNvPr id="52227" name="Text Box 4"/>
          <p:cNvSpPr txBox="1"/>
          <p:nvPr/>
        </p:nvSpPr>
        <p:spPr>
          <a:xfrm>
            <a:off x="1042988" y="1628775"/>
            <a:ext cx="7010400" cy="3382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b="1" dirty="0">
                <a:latin typeface="宋体" panose="02010600030101010101" pitchFamily="2" charset="-122"/>
                <a:cs typeface="Times New Roman" panose="02020603050405020304" pitchFamily="18" charset="0"/>
              </a:rPr>
              <a:t>C</a:t>
            </a:r>
            <a:r>
              <a:rPr lang="zh-CN" altLang="en-US" b="1" dirty="0">
                <a:latin typeface="宋体" panose="02010600030101010101" pitchFamily="2" charset="-122"/>
              </a:rPr>
              <a:t>语言允许变量在定义时进行初始化。初始化语句用来给变量赋初始值。例如：</a:t>
            </a:r>
          </a:p>
          <a:p>
            <a:pPr marL="0" lvl="0" indent="0" algn="just" eaLnBrk="1" hangingPunct="1">
              <a:spcBef>
                <a:spcPct val="50000"/>
              </a:spcBef>
              <a:buNone/>
            </a:pPr>
            <a:r>
              <a:rPr lang="en-US" altLang="zh-CN" b="1" dirty="0"/>
              <a:t>char  sex；</a:t>
            </a:r>
            <a:endParaRPr lang="zh-CN" altLang="en-US" b="1" dirty="0">
              <a:cs typeface="Times New Roman" panose="02020603050405020304" pitchFamily="18" charset="0"/>
            </a:endParaRPr>
          </a:p>
          <a:p>
            <a:pPr marL="0" lvl="0" indent="0" algn="just" eaLnBrk="1" hangingPunct="1">
              <a:spcBef>
                <a:spcPct val="50000"/>
              </a:spcBef>
              <a:buNone/>
            </a:pPr>
            <a:r>
              <a:rPr lang="en-US" altLang="zh-CN" b="1" dirty="0"/>
              <a:t>int age = 16;//</a:t>
            </a:r>
            <a:r>
              <a:rPr lang="zh-CN" altLang="en-US" b="1" dirty="0"/>
              <a:t>变量初始化</a:t>
            </a:r>
          </a:p>
          <a:p>
            <a:pPr marL="0" lvl="0" indent="0" eaLnBrk="1" hangingPunct="1">
              <a:buNone/>
            </a:pPr>
            <a:r>
              <a:rPr lang="en-US" altLang="zh-CN" b="1" dirty="0"/>
              <a:t>float  score;</a:t>
            </a:r>
          </a:p>
          <a:p>
            <a:pPr marL="0" lvl="0" indent="0" algn="just" eaLnBrk="1" hangingPunct="1">
              <a:spcBef>
                <a:spcPct val="50000"/>
              </a:spcBef>
              <a:buNone/>
            </a:pPr>
            <a:r>
              <a:rPr lang="en-US" altLang="zh-CN" b="1" dirty="0"/>
              <a:t> </a:t>
            </a:r>
          </a:p>
        </p:txBody>
      </p:sp>
      <p:sp>
        <p:nvSpPr>
          <p:cNvPr id="52228" name="Rectangle 5"/>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grpSp>
        <p:nvGrpSpPr>
          <p:cNvPr id="2" name="Group 45"/>
          <p:cNvGrpSpPr/>
          <p:nvPr/>
        </p:nvGrpSpPr>
        <p:grpSpPr>
          <a:xfrm>
            <a:off x="5364163" y="2420938"/>
            <a:ext cx="3478212" cy="3024187"/>
            <a:chOff x="2925" y="1843"/>
            <a:chExt cx="2191" cy="1905"/>
          </a:xfrm>
        </p:grpSpPr>
        <p:grpSp>
          <p:nvGrpSpPr>
            <p:cNvPr id="52230" name="Group 8"/>
            <p:cNvGrpSpPr/>
            <p:nvPr/>
          </p:nvGrpSpPr>
          <p:grpSpPr>
            <a:xfrm>
              <a:off x="3302" y="1843"/>
              <a:ext cx="1814" cy="1905"/>
              <a:chOff x="3651" y="935"/>
              <a:chExt cx="1814" cy="1905"/>
            </a:xfrm>
          </p:grpSpPr>
          <p:grpSp>
            <p:nvGrpSpPr>
              <p:cNvPr id="52234" name="Group 9"/>
              <p:cNvGrpSpPr/>
              <p:nvPr/>
            </p:nvGrpSpPr>
            <p:grpSpPr>
              <a:xfrm>
                <a:off x="3651" y="1298"/>
                <a:ext cx="1814" cy="1542"/>
                <a:chOff x="3651" y="1298"/>
                <a:chExt cx="1497" cy="1279"/>
              </a:xfrm>
            </p:grpSpPr>
            <p:sp>
              <p:nvSpPr>
                <p:cNvPr id="52236" name="Rectangle 10"/>
                <p:cNvSpPr/>
                <p:nvPr/>
              </p:nvSpPr>
              <p:spPr>
                <a:xfrm>
                  <a:off x="3651" y="1298"/>
                  <a:ext cx="822" cy="15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37" name="Rectangle 11"/>
                <p:cNvSpPr/>
                <p:nvPr/>
              </p:nvSpPr>
              <p:spPr>
                <a:xfrm>
                  <a:off x="3651" y="1298"/>
                  <a:ext cx="822" cy="15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38" name="Rectangle 12"/>
                <p:cNvSpPr/>
                <p:nvPr/>
              </p:nvSpPr>
              <p:spPr>
                <a:xfrm>
                  <a:off x="4568" y="1309"/>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2239" name="Rectangle 13"/>
                <p:cNvSpPr/>
                <p:nvPr/>
              </p:nvSpPr>
              <p:spPr>
                <a:xfrm>
                  <a:off x="3651" y="1450"/>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0" name="Rectangle 14"/>
                <p:cNvSpPr/>
                <p:nvPr/>
              </p:nvSpPr>
              <p:spPr>
                <a:xfrm>
                  <a:off x="3651" y="1450"/>
                  <a:ext cx="822" cy="15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1" name="Rectangle 15"/>
                <p:cNvSpPr/>
                <p:nvPr/>
              </p:nvSpPr>
              <p:spPr>
                <a:xfrm>
                  <a:off x="3651" y="1603"/>
                  <a:ext cx="822" cy="33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2" name="Rectangle 16"/>
                <p:cNvSpPr/>
                <p:nvPr/>
              </p:nvSpPr>
              <p:spPr>
                <a:xfrm>
                  <a:off x="3651" y="1603"/>
                  <a:ext cx="822" cy="330"/>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3" name="Rectangle 17"/>
                <p:cNvSpPr/>
                <p:nvPr/>
              </p:nvSpPr>
              <p:spPr>
                <a:xfrm>
                  <a:off x="4558" y="1570"/>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2244" name="Rectangle 18"/>
                <p:cNvSpPr/>
                <p:nvPr/>
              </p:nvSpPr>
              <p:spPr>
                <a:xfrm>
                  <a:off x="3651" y="1908"/>
                  <a:ext cx="822" cy="20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2245" name="Rectangle 19"/>
                <p:cNvSpPr/>
                <p:nvPr/>
              </p:nvSpPr>
              <p:spPr>
                <a:xfrm>
                  <a:off x="3651" y="1908"/>
                  <a:ext cx="822" cy="203"/>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6" name="Rectangle 20"/>
                <p:cNvSpPr/>
                <p:nvPr/>
              </p:nvSpPr>
              <p:spPr>
                <a:xfrm>
                  <a:off x="3651" y="2111"/>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7" name="Rectangle 21"/>
                <p:cNvSpPr/>
                <p:nvPr/>
              </p:nvSpPr>
              <p:spPr>
                <a:xfrm>
                  <a:off x="3651" y="2423"/>
                  <a:ext cx="822" cy="15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8" name="Rectangle 22"/>
                <p:cNvSpPr/>
                <p:nvPr/>
              </p:nvSpPr>
              <p:spPr>
                <a:xfrm>
                  <a:off x="3651" y="1888"/>
                  <a:ext cx="822" cy="689"/>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2249" name="Rectangle 23"/>
                <p:cNvSpPr/>
                <p:nvPr/>
              </p:nvSpPr>
              <p:spPr>
                <a:xfrm>
                  <a:off x="4558" y="1933"/>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2250" name="Rectangle 24"/>
                <p:cNvSpPr/>
                <p:nvPr/>
              </p:nvSpPr>
              <p:spPr>
                <a:xfrm>
                  <a:off x="4558" y="2069"/>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2251" name="Rectangle 25"/>
                <p:cNvSpPr/>
                <p:nvPr/>
              </p:nvSpPr>
              <p:spPr>
                <a:xfrm>
                  <a:off x="4558" y="2414"/>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2252" name="Rectangle 26"/>
                <p:cNvSpPr/>
                <p:nvPr/>
              </p:nvSpPr>
              <p:spPr>
                <a:xfrm>
                  <a:off x="4558" y="2251"/>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2253" name="Rectangle 27"/>
                <p:cNvSpPr/>
                <p:nvPr/>
              </p:nvSpPr>
              <p:spPr>
                <a:xfrm>
                  <a:off x="4558" y="1752"/>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2254" name="Rectangle 28"/>
                <p:cNvSpPr/>
                <p:nvPr/>
              </p:nvSpPr>
              <p:spPr>
                <a:xfrm>
                  <a:off x="4558" y="1434"/>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2255" name="Rectangle 29"/>
                <p:cNvSpPr/>
                <p:nvPr/>
              </p:nvSpPr>
              <p:spPr>
                <a:xfrm>
                  <a:off x="3969" y="1434"/>
                  <a:ext cx="1"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en-US" altLang="zh-CN" sz="2000" b="1" dirty="0">
                    <a:solidFill>
                      <a:srgbClr val="FF3300"/>
                    </a:solidFill>
                  </a:endParaRPr>
                </a:p>
              </p:txBody>
            </p:sp>
            <p:sp>
              <p:nvSpPr>
                <p:cNvPr id="52256" name="Line 30"/>
                <p:cNvSpPr/>
                <p:nvPr/>
              </p:nvSpPr>
              <p:spPr>
                <a:xfrm>
                  <a:off x="3651" y="1752"/>
                  <a:ext cx="136" cy="0"/>
                </a:xfrm>
                <a:prstGeom prst="line">
                  <a:avLst/>
                </a:prstGeom>
                <a:ln w="9525" cap="flat" cmpd="sng">
                  <a:solidFill>
                    <a:schemeClr val="tx1"/>
                  </a:solidFill>
                  <a:prstDash val="solid"/>
                  <a:headEnd type="none" w="med" len="med"/>
                  <a:tailEnd type="none" w="med" len="med"/>
                </a:ln>
              </p:spPr>
            </p:sp>
            <p:sp>
              <p:nvSpPr>
                <p:cNvPr id="52257" name="Line 31"/>
                <p:cNvSpPr/>
                <p:nvPr/>
              </p:nvSpPr>
              <p:spPr>
                <a:xfrm>
                  <a:off x="4332" y="1752"/>
                  <a:ext cx="136" cy="0"/>
                </a:xfrm>
                <a:prstGeom prst="line">
                  <a:avLst/>
                </a:prstGeom>
                <a:ln w="9525" cap="flat" cmpd="sng">
                  <a:solidFill>
                    <a:schemeClr val="tx1"/>
                  </a:solidFill>
                  <a:prstDash val="solid"/>
                  <a:headEnd type="none" w="med" len="med"/>
                  <a:tailEnd type="none" w="med" len="med"/>
                </a:ln>
              </p:spPr>
            </p:sp>
            <p:sp>
              <p:nvSpPr>
                <p:cNvPr id="52258" name="Rectangle 32"/>
                <p:cNvSpPr/>
                <p:nvPr/>
              </p:nvSpPr>
              <p:spPr>
                <a:xfrm>
                  <a:off x="3969" y="1688"/>
                  <a:ext cx="132"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16</a:t>
                  </a:r>
                </a:p>
              </p:txBody>
            </p:sp>
            <p:sp>
              <p:nvSpPr>
                <p:cNvPr id="52259" name="Line 33"/>
                <p:cNvSpPr/>
                <p:nvPr/>
              </p:nvSpPr>
              <p:spPr>
                <a:xfrm>
                  <a:off x="3651" y="2069"/>
                  <a:ext cx="136" cy="0"/>
                </a:xfrm>
                <a:prstGeom prst="line">
                  <a:avLst/>
                </a:prstGeom>
                <a:ln w="9525" cap="flat" cmpd="sng">
                  <a:solidFill>
                    <a:schemeClr val="tx1"/>
                  </a:solidFill>
                  <a:prstDash val="solid"/>
                  <a:headEnd type="none" w="med" len="med"/>
                  <a:tailEnd type="none" w="med" len="med"/>
                </a:ln>
              </p:spPr>
            </p:sp>
            <p:sp>
              <p:nvSpPr>
                <p:cNvPr id="52260" name="Line 34"/>
                <p:cNvSpPr/>
                <p:nvPr/>
              </p:nvSpPr>
              <p:spPr>
                <a:xfrm>
                  <a:off x="4332" y="2069"/>
                  <a:ext cx="136" cy="0"/>
                </a:xfrm>
                <a:prstGeom prst="line">
                  <a:avLst/>
                </a:prstGeom>
                <a:ln w="9525" cap="flat" cmpd="sng">
                  <a:solidFill>
                    <a:schemeClr val="tx1"/>
                  </a:solidFill>
                  <a:prstDash val="solid"/>
                  <a:headEnd type="none" w="med" len="med"/>
                  <a:tailEnd type="none" w="med" len="med"/>
                </a:ln>
              </p:spPr>
            </p:sp>
            <p:sp>
              <p:nvSpPr>
                <p:cNvPr id="52261" name="Line 35"/>
                <p:cNvSpPr/>
                <p:nvPr/>
              </p:nvSpPr>
              <p:spPr>
                <a:xfrm>
                  <a:off x="3651" y="2251"/>
                  <a:ext cx="136" cy="0"/>
                </a:xfrm>
                <a:prstGeom prst="line">
                  <a:avLst/>
                </a:prstGeom>
                <a:ln w="9525" cap="flat" cmpd="sng">
                  <a:solidFill>
                    <a:schemeClr val="tx1"/>
                  </a:solidFill>
                  <a:prstDash val="solid"/>
                  <a:headEnd type="none" w="med" len="med"/>
                  <a:tailEnd type="none" w="med" len="med"/>
                </a:ln>
              </p:spPr>
            </p:sp>
            <p:sp>
              <p:nvSpPr>
                <p:cNvPr id="52262" name="Line 36"/>
                <p:cNvSpPr/>
                <p:nvPr/>
              </p:nvSpPr>
              <p:spPr>
                <a:xfrm>
                  <a:off x="4332" y="2251"/>
                  <a:ext cx="136" cy="0"/>
                </a:xfrm>
                <a:prstGeom prst="line">
                  <a:avLst/>
                </a:prstGeom>
                <a:ln w="9525" cap="flat" cmpd="sng">
                  <a:solidFill>
                    <a:schemeClr val="tx1"/>
                  </a:solidFill>
                  <a:prstDash val="solid"/>
                  <a:headEnd type="none" w="med" len="med"/>
                  <a:tailEnd type="none" w="med" len="med"/>
                </a:ln>
              </p:spPr>
            </p:sp>
            <p:sp>
              <p:nvSpPr>
                <p:cNvPr id="52263" name="Line 37"/>
                <p:cNvSpPr/>
                <p:nvPr/>
              </p:nvSpPr>
              <p:spPr>
                <a:xfrm>
                  <a:off x="3651" y="2432"/>
                  <a:ext cx="136" cy="0"/>
                </a:xfrm>
                <a:prstGeom prst="line">
                  <a:avLst/>
                </a:prstGeom>
                <a:ln w="9525" cap="flat" cmpd="sng">
                  <a:solidFill>
                    <a:schemeClr val="tx1"/>
                  </a:solidFill>
                  <a:prstDash val="solid"/>
                  <a:headEnd type="none" w="med" len="med"/>
                  <a:tailEnd type="none" w="med" len="med"/>
                </a:ln>
              </p:spPr>
            </p:sp>
            <p:sp>
              <p:nvSpPr>
                <p:cNvPr id="52264" name="Line 38"/>
                <p:cNvSpPr/>
                <p:nvPr/>
              </p:nvSpPr>
              <p:spPr>
                <a:xfrm>
                  <a:off x="4332" y="2432"/>
                  <a:ext cx="136" cy="0"/>
                </a:xfrm>
                <a:prstGeom prst="line">
                  <a:avLst/>
                </a:prstGeom>
                <a:ln w="9525" cap="flat" cmpd="sng">
                  <a:solidFill>
                    <a:schemeClr val="tx1"/>
                  </a:solidFill>
                  <a:prstDash val="solid"/>
                  <a:headEnd type="none" w="med" len="med"/>
                  <a:tailEnd type="none" w="med" len="med"/>
                </a:ln>
              </p:spPr>
            </p:sp>
            <p:sp>
              <p:nvSpPr>
                <p:cNvPr id="52265" name="Rectangle 39"/>
                <p:cNvSpPr/>
                <p:nvPr/>
              </p:nvSpPr>
              <p:spPr>
                <a:xfrm>
                  <a:off x="3923" y="2142"/>
                  <a:ext cx="1" cy="16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en-US" altLang="zh-CN" sz="2000" b="1" dirty="0">
                    <a:solidFill>
                      <a:srgbClr val="FF3300"/>
                    </a:solidFill>
                  </a:endParaRPr>
                </a:p>
              </p:txBody>
            </p:sp>
          </p:grpSp>
          <p:sp>
            <p:nvSpPr>
              <p:cNvPr id="52235" name="Text Box 40"/>
              <p:cNvSpPr txBox="1"/>
              <p:nvPr/>
            </p:nvSpPr>
            <p:spPr>
              <a:xfrm>
                <a:off x="3696" y="935"/>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sp>
          <p:nvSpPr>
            <p:cNvPr id="52231" name="Rectangle 42"/>
            <p:cNvSpPr/>
            <p:nvPr/>
          </p:nvSpPr>
          <p:spPr>
            <a:xfrm>
              <a:off x="2980" y="2387"/>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52232" name="Rectangle 43"/>
            <p:cNvSpPr/>
            <p:nvPr/>
          </p:nvSpPr>
          <p:spPr>
            <a:xfrm>
              <a:off x="2980" y="2693"/>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52233" name="Rectangle 44"/>
            <p:cNvSpPr/>
            <p:nvPr/>
          </p:nvSpPr>
          <p:spPr>
            <a:xfrm>
              <a:off x="2925" y="3241"/>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txBox="1">
            <a:spLocks noGrp="1"/>
          </p:cNvSpPr>
          <p:nvPr/>
        </p:nvSpPr>
        <p:spPr>
          <a:xfrm>
            <a:off x="6934200" y="63246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50000"/>
              </a:spcBef>
              <a:buNone/>
            </a:pPr>
            <a:fld id="{9A0DB2DC-4C9A-4742-B13C-FB6460FD3503}" type="slidenum">
              <a:rPr lang="zh-CN" altLang="en-US" sz="1400" b="1" dirty="0"/>
              <a:pPr marL="0" lvl="0" indent="0" algn="r" eaLnBrk="1" hangingPunct="1">
                <a:spcBef>
                  <a:spcPct val="50000"/>
                </a:spcBef>
                <a:buNone/>
              </a:pPr>
              <a:t>4</a:t>
            </a:fld>
            <a:endParaRPr lang="zh-CN" altLang="en-US" sz="1400" b="1" dirty="0"/>
          </a:p>
        </p:txBody>
      </p:sp>
      <p:sp>
        <p:nvSpPr>
          <p:cNvPr id="70660" name="Rectangle 3"/>
          <p:cNvSpPr>
            <a:spLocks noGrp="1"/>
          </p:cNvSpPr>
          <p:nvPr>
            <p:ph type="body"/>
          </p:nvPr>
        </p:nvSpPr>
        <p:spPr>
          <a:xfrm>
            <a:off x="685800" y="1319213"/>
            <a:ext cx="7772400" cy="939800"/>
          </a:xfrm>
        </p:spPr>
        <p:txBody>
          <a:bodyPr vert="horz" wrap="square" lIns="91440" tIns="45720" rIns="91440" bIns="45720" anchor="t"/>
          <a:lstStyle/>
          <a:p>
            <a:pPr eaLnBrk="1" hangingPunct="1">
              <a:buNone/>
            </a:pPr>
            <a:r>
              <a:rPr lang="zh-CN" altLang="en-US" b="1" dirty="0"/>
              <a:t>二、计算机基本组成</a:t>
            </a:r>
            <a:r>
              <a:rPr lang="en-US" altLang="zh-CN" dirty="0"/>
              <a:t>-</a:t>
            </a:r>
            <a:r>
              <a:rPr lang="zh-CN" altLang="en-US" b="1" dirty="0"/>
              <a:t>冯诺依曼机</a:t>
            </a:r>
          </a:p>
          <a:p>
            <a:pPr eaLnBrk="1" hangingPunct="1">
              <a:buNone/>
            </a:pPr>
            <a:endParaRPr lang="zh-CN" altLang="en-US" dirty="0"/>
          </a:p>
        </p:txBody>
      </p:sp>
      <p:sp>
        <p:nvSpPr>
          <p:cNvPr id="70661" name="Line 55"/>
          <p:cNvSpPr/>
          <p:nvPr/>
        </p:nvSpPr>
        <p:spPr>
          <a:xfrm>
            <a:off x="179388" y="5037138"/>
            <a:ext cx="685800" cy="0"/>
          </a:xfrm>
          <a:prstGeom prst="line">
            <a:avLst/>
          </a:prstGeom>
          <a:ln w="57150" cap="flat" cmpd="sng">
            <a:solidFill>
              <a:srgbClr val="6600FF"/>
            </a:solidFill>
            <a:prstDash val="solid"/>
            <a:headEnd type="none" w="med" len="med"/>
            <a:tailEnd type="triangle" w="med" len="med"/>
          </a:ln>
        </p:spPr>
      </p:sp>
      <p:sp>
        <p:nvSpPr>
          <p:cNvPr id="70662" name="Line 56"/>
          <p:cNvSpPr/>
          <p:nvPr/>
        </p:nvSpPr>
        <p:spPr>
          <a:xfrm flipV="1">
            <a:off x="179388" y="5418138"/>
            <a:ext cx="685800" cy="0"/>
          </a:xfrm>
          <a:prstGeom prst="line">
            <a:avLst/>
          </a:prstGeom>
          <a:ln w="38100" cap="flat" cmpd="sng">
            <a:solidFill>
              <a:srgbClr val="402000"/>
            </a:solidFill>
            <a:prstDash val="dash"/>
            <a:headEnd type="none" w="med" len="med"/>
            <a:tailEnd type="triangle" w="med" len="med"/>
          </a:ln>
        </p:spPr>
      </p:sp>
      <p:sp>
        <p:nvSpPr>
          <p:cNvPr id="70663" name="Text Box 57"/>
          <p:cNvSpPr txBox="1"/>
          <p:nvPr/>
        </p:nvSpPr>
        <p:spPr>
          <a:xfrm>
            <a:off x="1017588" y="4868863"/>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数据总线</a:t>
            </a:r>
            <a:r>
              <a:rPr lang="zh-CN" altLang="en-US" sz="2400" b="1" dirty="0"/>
              <a:t> </a:t>
            </a:r>
            <a:endParaRPr lang="en-US" altLang="zh-CN" sz="2400" b="1" dirty="0"/>
          </a:p>
        </p:txBody>
      </p:sp>
      <p:sp>
        <p:nvSpPr>
          <p:cNvPr id="70664" name="Text Box 58"/>
          <p:cNvSpPr txBox="1"/>
          <p:nvPr/>
        </p:nvSpPr>
        <p:spPr>
          <a:xfrm>
            <a:off x="1017588" y="5249863"/>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控制路线</a:t>
            </a:r>
            <a:r>
              <a:rPr lang="zh-CN" altLang="en-US" sz="2400" b="1" dirty="0"/>
              <a:t> </a:t>
            </a:r>
            <a:endParaRPr lang="en-US" altLang="zh-CN" sz="2400" b="1" dirty="0"/>
          </a:p>
        </p:txBody>
      </p:sp>
      <p:sp>
        <p:nvSpPr>
          <p:cNvPr id="70665" name="Line 35"/>
          <p:cNvSpPr/>
          <p:nvPr/>
        </p:nvSpPr>
        <p:spPr>
          <a:xfrm>
            <a:off x="3048000" y="2473325"/>
            <a:ext cx="549275" cy="0"/>
          </a:xfrm>
          <a:prstGeom prst="line">
            <a:avLst/>
          </a:prstGeom>
          <a:ln w="57150" cap="flat" cmpd="sng">
            <a:solidFill>
              <a:srgbClr val="6600FF"/>
            </a:solidFill>
            <a:prstDash val="solid"/>
            <a:headEnd type="none" w="med" len="med"/>
            <a:tailEnd type="triangle" w="med" len="med"/>
          </a:ln>
        </p:spPr>
      </p:sp>
      <p:sp>
        <p:nvSpPr>
          <p:cNvPr id="70666" name="Line 36"/>
          <p:cNvSpPr/>
          <p:nvPr/>
        </p:nvSpPr>
        <p:spPr>
          <a:xfrm>
            <a:off x="5314950" y="2473325"/>
            <a:ext cx="704850" cy="0"/>
          </a:xfrm>
          <a:prstGeom prst="line">
            <a:avLst/>
          </a:prstGeom>
          <a:ln w="57150" cap="flat" cmpd="sng">
            <a:solidFill>
              <a:srgbClr val="6600FF"/>
            </a:solidFill>
            <a:prstDash val="solid"/>
            <a:headEnd type="none" w="med" len="med"/>
            <a:tailEnd type="triangle" w="med" len="med"/>
          </a:ln>
        </p:spPr>
      </p:sp>
      <p:sp>
        <p:nvSpPr>
          <p:cNvPr id="70667" name="Line 37"/>
          <p:cNvSpPr/>
          <p:nvPr/>
        </p:nvSpPr>
        <p:spPr>
          <a:xfrm flipH="1">
            <a:off x="1912938" y="4437063"/>
            <a:ext cx="1017587" cy="0"/>
          </a:xfrm>
          <a:prstGeom prst="line">
            <a:avLst/>
          </a:prstGeom>
          <a:ln w="38100" cap="flat" cmpd="sng">
            <a:solidFill>
              <a:schemeClr val="tx1"/>
            </a:solidFill>
            <a:prstDash val="dash"/>
            <a:headEnd type="none" w="med" len="med"/>
            <a:tailEnd type="none" w="med" len="med"/>
          </a:ln>
        </p:spPr>
      </p:sp>
      <p:sp>
        <p:nvSpPr>
          <p:cNvPr id="70668" name="Line 38"/>
          <p:cNvSpPr/>
          <p:nvPr/>
        </p:nvSpPr>
        <p:spPr>
          <a:xfrm>
            <a:off x="6219825" y="4664075"/>
            <a:ext cx="782638" cy="0"/>
          </a:xfrm>
          <a:prstGeom prst="line">
            <a:avLst/>
          </a:prstGeom>
          <a:ln w="38100" cap="flat" cmpd="sng">
            <a:solidFill>
              <a:schemeClr val="tx1"/>
            </a:solidFill>
            <a:prstDash val="dash"/>
            <a:headEnd type="none" w="med" len="med"/>
            <a:tailEnd type="none" w="med" len="med"/>
          </a:ln>
        </p:spPr>
      </p:sp>
      <p:sp>
        <p:nvSpPr>
          <p:cNvPr id="70669" name="Line 47"/>
          <p:cNvSpPr/>
          <p:nvPr/>
        </p:nvSpPr>
        <p:spPr>
          <a:xfrm flipV="1">
            <a:off x="1908175" y="2724150"/>
            <a:ext cx="4763" cy="1712913"/>
          </a:xfrm>
          <a:prstGeom prst="line">
            <a:avLst/>
          </a:prstGeom>
          <a:ln w="38100" cap="flat" cmpd="sng">
            <a:solidFill>
              <a:schemeClr val="tx1"/>
            </a:solidFill>
            <a:prstDash val="dash"/>
            <a:headEnd type="none" w="med" len="med"/>
            <a:tailEnd type="triangle" w="med" len="med"/>
          </a:ln>
        </p:spPr>
      </p:sp>
      <p:sp>
        <p:nvSpPr>
          <p:cNvPr id="70670" name="Line 48"/>
          <p:cNvSpPr/>
          <p:nvPr/>
        </p:nvSpPr>
        <p:spPr>
          <a:xfrm flipV="1">
            <a:off x="7002463" y="2735263"/>
            <a:ext cx="0" cy="1928812"/>
          </a:xfrm>
          <a:prstGeom prst="line">
            <a:avLst/>
          </a:prstGeom>
          <a:ln w="38100" cap="flat" cmpd="sng">
            <a:solidFill>
              <a:schemeClr val="tx1"/>
            </a:solidFill>
            <a:prstDash val="dash"/>
            <a:headEnd type="none" w="med" len="med"/>
            <a:tailEnd type="triangle" w="med" len="med"/>
          </a:ln>
        </p:spPr>
      </p:sp>
      <p:sp>
        <p:nvSpPr>
          <p:cNvPr id="70671" name="Line 49"/>
          <p:cNvSpPr/>
          <p:nvPr/>
        </p:nvSpPr>
        <p:spPr>
          <a:xfrm flipV="1">
            <a:off x="3948113" y="2735263"/>
            <a:ext cx="0" cy="614362"/>
          </a:xfrm>
          <a:prstGeom prst="line">
            <a:avLst/>
          </a:prstGeom>
          <a:ln w="57150" cap="flat" cmpd="sng">
            <a:solidFill>
              <a:srgbClr val="6600FF"/>
            </a:solidFill>
            <a:prstDash val="solid"/>
            <a:headEnd type="triangle" w="med" len="med"/>
            <a:tailEnd type="triangle" w="med" len="med"/>
          </a:ln>
        </p:spPr>
      </p:sp>
      <p:sp>
        <p:nvSpPr>
          <p:cNvPr id="70672" name="Line 51"/>
          <p:cNvSpPr/>
          <p:nvPr/>
        </p:nvSpPr>
        <p:spPr>
          <a:xfrm flipV="1">
            <a:off x="5003800" y="2708275"/>
            <a:ext cx="0" cy="614363"/>
          </a:xfrm>
          <a:prstGeom prst="line">
            <a:avLst/>
          </a:prstGeom>
          <a:ln w="38100" cap="flat" cmpd="sng">
            <a:solidFill>
              <a:schemeClr val="tx1"/>
            </a:solidFill>
            <a:prstDash val="dash"/>
            <a:headEnd type="none" w="med" len="med"/>
            <a:tailEnd type="triangle" w="med" len="med"/>
          </a:ln>
        </p:spPr>
      </p:sp>
      <p:grpSp>
        <p:nvGrpSpPr>
          <p:cNvPr id="70673" name="Group 61"/>
          <p:cNvGrpSpPr/>
          <p:nvPr/>
        </p:nvGrpSpPr>
        <p:grpSpPr>
          <a:xfrm>
            <a:off x="1371600" y="2133600"/>
            <a:ext cx="1676400" cy="609600"/>
            <a:chOff x="0" y="0"/>
            <a:chExt cx="912" cy="336"/>
          </a:xfrm>
        </p:grpSpPr>
        <p:sp>
          <p:nvSpPr>
            <p:cNvPr id="70701" name="Rectangle 59"/>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702" name="Text Box 60"/>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输入设备</a:t>
              </a:r>
            </a:p>
          </p:txBody>
        </p:sp>
      </p:grpSp>
      <p:grpSp>
        <p:nvGrpSpPr>
          <p:cNvPr id="70674" name="Group 62"/>
          <p:cNvGrpSpPr/>
          <p:nvPr/>
        </p:nvGrpSpPr>
        <p:grpSpPr>
          <a:xfrm>
            <a:off x="6019800" y="2133600"/>
            <a:ext cx="1676400" cy="609600"/>
            <a:chOff x="0" y="0"/>
            <a:chExt cx="912" cy="336"/>
          </a:xfrm>
        </p:grpSpPr>
        <p:sp>
          <p:nvSpPr>
            <p:cNvPr id="70699" name="Rectangle 63"/>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700" name="Text Box 64"/>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输出设备</a:t>
              </a:r>
            </a:p>
          </p:txBody>
        </p:sp>
      </p:grpSp>
      <p:grpSp>
        <p:nvGrpSpPr>
          <p:cNvPr id="70675" name="Group 65"/>
          <p:cNvGrpSpPr/>
          <p:nvPr/>
        </p:nvGrpSpPr>
        <p:grpSpPr>
          <a:xfrm>
            <a:off x="3657600" y="2133600"/>
            <a:ext cx="1676400" cy="609600"/>
            <a:chOff x="0" y="0"/>
            <a:chExt cx="912" cy="336"/>
          </a:xfrm>
        </p:grpSpPr>
        <p:sp>
          <p:nvSpPr>
            <p:cNvPr id="70697" name="Rectangle 66"/>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8" name="Text Box 67"/>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存储器</a:t>
              </a:r>
            </a:p>
          </p:txBody>
        </p:sp>
      </p:grpSp>
      <p:sp>
        <p:nvSpPr>
          <p:cNvPr id="70676" name="Rectangle 71"/>
          <p:cNvSpPr/>
          <p:nvPr/>
        </p:nvSpPr>
        <p:spPr>
          <a:xfrm>
            <a:off x="2819400" y="3352800"/>
            <a:ext cx="3352800" cy="2362200"/>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grpSp>
        <p:nvGrpSpPr>
          <p:cNvPr id="70677" name="Group 72"/>
          <p:cNvGrpSpPr/>
          <p:nvPr/>
        </p:nvGrpSpPr>
        <p:grpSpPr>
          <a:xfrm>
            <a:off x="2819400" y="3352800"/>
            <a:ext cx="3048000" cy="461963"/>
            <a:chOff x="0" y="0"/>
            <a:chExt cx="912" cy="340"/>
          </a:xfrm>
        </p:grpSpPr>
        <p:sp>
          <p:nvSpPr>
            <p:cNvPr id="70695" name="Rectangle 73"/>
            <p:cNvSpPr/>
            <p:nvPr/>
          </p:nvSpPr>
          <p:spPr>
            <a:xfrm>
              <a:off x="0" y="0"/>
              <a:ext cx="912" cy="336"/>
            </a:xfrm>
            <a:prstGeom prst="rect">
              <a:avLst/>
            </a:prstGeom>
            <a:noFill/>
            <a:ln w="9525">
              <a:noFill/>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6" name="Text Box 74"/>
            <p:cNvSpPr txBox="1"/>
            <p:nvPr/>
          </p:nvSpPr>
          <p:spPr>
            <a:xfrm>
              <a:off x="48" y="48"/>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000" b="1" dirty="0">
                  <a:solidFill>
                    <a:srgbClr val="FFFF00"/>
                  </a:solidFill>
                </a:rPr>
                <a:t>中央处理器（</a:t>
              </a:r>
              <a:r>
                <a:rPr lang="en-US" altLang="zh-CN" sz="2000" b="1" dirty="0">
                  <a:solidFill>
                    <a:srgbClr val="FFFF00"/>
                  </a:solidFill>
                </a:rPr>
                <a:t>CPU）</a:t>
              </a:r>
            </a:p>
          </p:txBody>
        </p:sp>
      </p:grpSp>
      <p:grpSp>
        <p:nvGrpSpPr>
          <p:cNvPr id="70678" name="Group 75"/>
          <p:cNvGrpSpPr/>
          <p:nvPr/>
        </p:nvGrpSpPr>
        <p:grpSpPr>
          <a:xfrm>
            <a:off x="4038600" y="4038600"/>
            <a:ext cx="1676400" cy="609600"/>
            <a:chOff x="0" y="0"/>
            <a:chExt cx="912" cy="336"/>
          </a:xfrm>
        </p:grpSpPr>
        <p:sp>
          <p:nvSpPr>
            <p:cNvPr id="70693" name="Rectangle 76"/>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4" name="Text Box 77"/>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运算部件</a:t>
              </a:r>
            </a:p>
          </p:txBody>
        </p:sp>
      </p:grpSp>
      <p:grpSp>
        <p:nvGrpSpPr>
          <p:cNvPr id="70679" name="Group 78"/>
          <p:cNvGrpSpPr/>
          <p:nvPr/>
        </p:nvGrpSpPr>
        <p:grpSpPr>
          <a:xfrm>
            <a:off x="4038600" y="4876800"/>
            <a:ext cx="1676400" cy="609600"/>
            <a:chOff x="0" y="0"/>
            <a:chExt cx="912" cy="336"/>
          </a:xfrm>
        </p:grpSpPr>
        <p:sp>
          <p:nvSpPr>
            <p:cNvPr id="70691" name="Rectangle 79"/>
            <p:cNvSpPr/>
            <p:nvPr/>
          </p:nvSpPr>
          <p:spPr>
            <a:xfrm>
              <a:off x="0" y="0"/>
              <a:ext cx="912" cy="336"/>
            </a:xfrm>
            <a:prstGeom prst="rect">
              <a:avLst/>
            </a:prstGeom>
            <a:gradFill rotWithShape="0">
              <a:gsLst>
                <a:gs pos="0">
                  <a:srgbClr val="C27C00"/>
                </a:gs>
                <a:gs pos="50000">
                  <a:srgbClr val="412900"/>
                </a:gs>
                <a:gs pos="100000">
                  <a:srgbClr val="C27C00"/>
                </a:gs>
              </a:gsLst>
              <a:lin ang="189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None/>
              </a:pPr>
              <a:endParaRPr lang="zh-CN" altLang="zh-CN" sz="1800" b="1" dirty="0"/>
            </a:p>
          </p:txBody>
        </p:sp>
        <p:sp>
          <p:nvSpPr>
            <p:cNvPr id="70692" name="Text Box 80"/>
            <p:cNvSpPr txBox="1"/>
            <p:nvPr/>
          </p:nvSpPr>
          <p:spPr>
            <a:xfrm>
              <a:off x="48" y="48"/>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algn="ctr">
                <a:spcBef>
                  <a:spcPct val="50000"/>
                </a:spcBef>
                <a:buNone/>
              </a:pPr>
              <a:r>
                <a:rPr lang="zh-CN" altLang="en-US" sz="2200" b="1" dirty="0">
                  <a:solidFill>
                    <a:schemeClr val="bg1"/>
                  </a:solidFill>
                </a:rPr>
                <a:t>控制部件</a:t>
              </a:r>
            </a:p>
          </p:txBody>
        </p:sp>
      </p:grpSp>
      <p:sp>
        <p:nvSpPr>
          <p:cNvPr id="70680" name="Line 92"/>
          <p:cNvSpPr/>
          <p:nvPr/>
        </p:nvSpPr>
        <p:spPr>
          <a:xfrm>
            <a:off x="6743700" y="5110163"/>
            <a:ext cx="685800" cy="0"/>
          </a:xfrm>
          <a:prstGeom prst="line">
            <a:avLst/>
          </a:prstGeom>
          <a:ln w="57150" cap="flat" cmpd="sng">
            <a:solidFill>
              <a:srgbClr val="FF3300"/>
            </a:solidFill>
            <a:prstDash val="solid"/>
            <a:headEnd type="none" w="med" len="med"/>
            <a:tailEnd type="triangle" w="med" len="med"/>
          </a:ln>
        </p:spPr>
      </p:sp>
      <p:sp>
        <p:nvSpPr>
          <p:cNvPr id="70681" name="Text Box 94"/>
          <p:cNvSpPr txBox="1"/>
          <p:nvPr/>
        </p:nvSpPr>
        <p:spPr>
          <a:xfrm>
            <a:off x="7373938" y="4941888"/>
            <a:ext cx="2743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 地址总线</a:t>
            </a:r>
            <a:r>
              <a:rPr lang="zh-CN" altLang="en-US" sz="2400" b="1" dirty="0"/>
              <a:t> </a:t>
            </a:r>
            <a:endParaRPr lang="en-US" altLang="zh-CN" sz="2400" b="1" dirty="0"/>
          </a:p>
        </p:txBody>
      </p:sp>
      <p:sp>
        <p:nvSpPr>
          <p:cNvPr id="70682" name="Line 96"/>
          <p:cNvSpPr/>
          <p:nvPr/>
        </p:nvSpPr>
        <p:spPr>
          <a:xfrm flipV="1">
            <a:off x="4500563" y="2708275"/>
            <a:ext cx="0" cy="614363"/>
          </a:xfrm>
          <a:prstGeom prst="line">
            <a:avLst/>
          </a:prstGeom>
          <a:ln w="57150" cap="flat" cmpd="sng">
            <a:solidFill>
              <a:srgbClr val="FF3300"/>
            </a:solidFill>
            <a:prstDash val="solid"/>
            <a:headEnd type="none" w="med" len="med"/>
            <a:tailEnd type="triangle" w="med" len="med"/>
          </a:ln>
        </p:spPr>
      </p:sp>
      <p:grpSp>
        <p:nvGrpSpPr>
          <p:cNvPr id="70683" name="Group 99"/>
          <p:cNvGrpSpPr/>
          <p:nvPr/>
        </p:nvGrpSpPr>
        <p:grpSpPr>
          <a:xfrm>
            <a:off x="5724525" y="1052513"/>
            <a:ext cx="3529013" cy="866775"/>
            <a:chOff x="0" y="0"/>
            <a:chExt cx="729" cy="546"/>
          </a:xfrm>
        </p:grpSpPr>
        <p:pic>
          <p:nvPicPr>
            <p:cNvPr id="70689" name="Picture 100" descr="3"/>
            <p:cNvPicPr>
              <a:picLocks noChangeAspect="1"/>
            </p:cNvPicPr>
            <p:nvPr/>
          </p:nvPicPr>
          <p:blipFill>
            <a:blip r:embed="rId3" cstate="print">
              <a:clrChange>
                <a:clrFrom>
                  <a:srgbClr val="FFFFFF"/>
                </a:clrFrom>
                <a:clrTo>
                  <a:srgbClr val="FFFFFF">
                    <a:alpha val="0"/>
                  </a:srgbClr>
                </a:clrTo>
              </a:clrChange>
            </a:blip>
            <a:stretch>
              <a:fillRect/>
            </a:stretch>
          </p:blipFill>
          <p:spPr>
            <a:xfrm>
              <a:off x="0" y="0"/>
              <a:ext cx="729" cy="546"/>
            </a:xfrm>
            <a:prstGeom prst="rect">
              <a:avLst/>
            </a:prstGeom>
            <a:noFill/>
            <a:ln w="9525">
              <a:noFill/>
            </a:ln>
          </p:spPr>
        </p:pic>
        <p:sp>
          <p:nvSpPr>
            <p:cNvPr id="70690" name="Text Box 101"/>
            <p:cNvSpPr txBox="1"/>
            <p:nvPr/>
          </p:nvSpPr>
          <p:spPr>
            <a:xfrm>
              <a:off x="91" y="91"/>
              <a:ext cx="635" cy="2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2000" b="1" dirty="0"/>
                <a:t>先不用关注连线的含义</a:t>
              </a:r>
            </a:p>
          </p:txBody>
        </p:sp>
      </p:grpSp>
      <p:sp>
        <p:nvSpPr>
          <p:cNvPr id="88106" name="Text Box 106"/>
          <p:cNvSpPr txBox="1"/>
          <p:nvPr/>
        </p:nvSpPr>
        <p:spPr>
          <a:xfrm>
            <a:off x="755650" y="2205038"/>
            <a:ext cx="647700" cy="6413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t>接收信息</a:t>
            </a:r>
          </a:p>
        </p:txBody>
      </p:sp>
      <p:sp>
        <p:nvSpPr>
          <p:cNvPr id="88107" name="Text Box 107"/>
          <p:cNvSpPr txBox="1"/>
          <p:nvPr/>
        </p:nvSpPr>
        <p:spPr>
          <a:xfrm>
            <a:off x="7667625" y="2133600"/>
            <a:ext cx="647700" cy="6413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t>输出信息</a:t>
            </a:r>
          </a:p>
        </p:txBody>
      </p:sp>
      <p:sp>
        <p:nvSpPr>
          <p:cNvPr id="88108" name="Text Box 108"/>
          <p:cNvSpPr txBox="1"/>
          <p:nvPr/>
        </p:nvSpPr>
        <p:spPr>
          <a:xfrm>
            <a:off x="3779838" y="1700213"/>
            <a:ext cx="1728787" cy="366712"/>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t>存储信息</a:t>
            </a:r>
          </a:p>
        </p:txBody>
      </p:sp>
      <p:sp>
        <p:nvSpPr>
          <p:cNvPr id="88109" name="Text Box 109"/>
          <p:cNvSpPr txBox="1"/>
          <p:nvPr/>
        </p:nvSpPr>
        <p:spPr>
          <a:xfrm>
            <a:off x="2916238" y="4221163"/>
            <a:ext cx="1728787" cy="366712"/>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solidFill>
                  <a:schemeClr val="bg1"/>
                </a:solidFill>
              </a:rPr>
              <a:t>处理信息</a:t>
            </a:r>
          </a:p>
        </p:txBody>
      </p:sp>
      <p:sp>
        <p:nvSpPr>
          <p:cNvPr id="88110" name="Text Box 110"/>
          <p:cNvSpPr txBox="1"/>
          <p:nvPr/>
        </p:nvSpPr>
        <p:spPr>
          <a:xfrm>
            <a:off x="2989263" y="4941888"/>
            <a:ext cx="1150937" cy="641350"/>
          </a:xfrm>
          <a:prstGeom prst="rect">
            <a:avLst/>
          </a:prstGeom>
          <a:noFill/>
          <a:ln w="9525">
            <a:noFill/>
          </a:ln>
          <a:effectLst>
            <a:prstShdw prst="shdw17" dist="17961" dir="13499999">
              <a:srgbClr val="999999"/>
            </a:prstShdw>
          </a:effectLst>
        </p:spPr>
        <p:txBody>
          <a:bodyPr>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None/>
            </a:pPr>
            <a:r>
              <a:rPr lang="zh-CN" altLang="en-US" sz="1800" b="1" dirty="0">
                <a:solidFill>
                  <a:schemeClr val="bg1"/>
                </a:solidFill>
              </a:rPr>
              <a:t>处理过程的控制</a:t>
            </a:r>
          </a:p>
        </p:txBody>
      </p:sp>
      <p:sp>
        <p:nvSpPr>
          <p:cNvPr id="3" name="文本框 2"/>
          <p:cNvSpPr txBox="1"/>
          <p:nvPr/>
        </p:nvSpPr>
        <p:spPr>
          <a:xfrm>
            <a:off x="2627784" y="332656"/>
            <a:ext cx="6046316" cy="584775"/>
          </a:xfrm>
          <a:prstGeom prst="rect">
            <a:avLst/>
          </a:prstGeom>
          <a:noFill/>
        </p:spPr>
        <p:txBody>
          <a:bodyPr wrap="square" rtlCol="0">
            <a:spAutoFit/>
          </a:bodyPr>
          <a:lstStyle/>
          <a:p>
            <a:r>
              <a:rPr kumimoji="1" lang="en-US" altLang="zh-CN" sz="3200" kern="0" dirty="0">
                <a:solidFill>
                  <a:srgbClr val="FF3300"/>
                </a:solidFill>
                <a:latin typeface="Times New Roman"/>
                <a:ea typeface="宋体"/>
                <a:cs typeface="+mj-cs"/>
              </a:rPr>
              <a:t>2.1   </a:t>
            </a:r>
            <a:r>
              <a:rPr kumimoji="1" lang="zh-CN" altLang="en-US" sz="3200" kern="0" dirty="0">
                <a:solidFill>
                  <a:srgbClr val="FF3300"/>
                </a:solidFill>
                <a:latin typeface="Times New Roman"/>
                <a:ea typeface="宋体"/>
                <a:cs typeface="+mj-cs"/>
              </a:rPr>
              <a:t>关于计算机和程序设计语言</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06"/>
                                        </p:tgtEl>
                                        <p:attrNameLst>
                                          <p:attrName>style.visibility</p:attrName>
                                        </p:attrNameLst>
                                      </p:cBhvr>
                                      <p:to>
                                        <p:strVal val="visible"/>
                                      </p:to>
                                    </p:set>
                                    <p:anim calcmode="lin" valueType="num">
                                      <p:cBhvr additive="base">
                                        <p:cTn id="7" dur="500" fill="hold"/>
                                        <p:tgtEl>
                                          <p:spTgt spid="88106"/>
                                        </p:tgtEl>
                                        <p:attrNameLst>
                                          <p:attrName>ppt_x</p:attrName>
                                        </p:attrNameLst>
                                      </p:cBhvr>
                                      <p:tavLst>
                                        <p:tav tm="0">
                                          <p:val>
                                            <p:strVal val="0-#ppt_w/2"/>
                                          </p:val>
                                        </p:tav>
                                        <p:tav tm="100000">
                                          <p:val>
                                            <p:strVal val="#ppt_x"/>
                                          </p:val>
                                        </p:tav>
                                      </p:tavLst>
                                    </p:anim>
                                    <p:anim calcmode="lin" valueType="num">
                                      <p:cBhvr additive="base">
                                        <p:cTn id="8" dur="500" fill="hold"/>
                                        <p:tgtEl>
                                          <p:spTgt spid="88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8108"/>
                                        </p:tgtEl>
                                        <p:attrNameLst>
                                          <p:attrName>style.visibility</p:attrName>
                                        </p:attrNameLst>
                                      </p:cBhvr>
                                      <p:to>
                                        <p:strVal val="visible"/>
                                      </p:to>
                                    </p:set>
                                    <p:anim calcmode="lin" valueType="num">
                                      <p:cBhvr additive="base">
                                        <p:cTn id="13" dur="500" fill="hold"/>
                                        <p:tgtEl>
                                          <p:spTgt spid="88108"/>
                                        </p:tgtEl>
                                        <p:attrNameLst>
                                          <p:attrName>ppt_x</p:attrName>
                                        </p:attrNameLst>
                                      </p:cBhvr>
                                      <p:tavLst>
                                        <p:tav tm="0">
                                          <p:val>
                                            <p:strVal val="#ppt_x"/>
                                          </p:val>
                                        </p:tav>
                                        <p:tav tm="100000">
                                          <p:val>
                                            <p:strVal val="#ppt_x"/>
                                          </p:val>
                                        </p:tav>
                                      </p:tavLst>
                                    </p:anim>
                                    <p:anim calcmode="lin" valueType="num">
                                      <p:cBhvr additive="base">
                                        <p:cTn id="14" dur="500" fill="hold"/>
                                        <p:tgtEl>
                                          <p:spTgt spid="8810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109"/>
                                        </p:tgtEl>
                                        <p:attrNameLst>
                                          <p:attrName>style.visibility</p:attrName>
                                        </p:attrNameLst>
                                      </p:cBhvr>
                                      <p:to>
                                        <p:strVal val="visible"/>
                                      </p:to>
                                    </p:set>
                                    <p:anim calcmode="lin" valueType="num">
                                      <p:cBhvr additive="base">
                                        <p:cTn id="19" dur="500" fill="hold"/>
                                        <p:tgtEl>
                                          <p:spTgt spid="88109"/>
                                        </p:tgtEl>
                                        <p:attrNameLst>
                                          <p:attrName>ppt_x</p:attrName>
                                        </p:attrNameLst>
                                      </p:cBhvr>
                                      <p:tavLst>
                                        <p:tav tm="0">
                                          <p:val>
                                            <p:strVal val="0-#ppt_w/2"/>
                                          </p:val>
                                        </p:tav>
                                        <p:tav tm="100000">
                                          <p:val>
                                            <p:strVal val="#ppt_x"/>
                                          </p:val>
                                        </p:tav>
                                      </p:tavLst>
                                    </p:anim>
                                    <p:anim calcmode="lin" valueType="num">
                                      <p:cBhvr additive="base">
                                        <p:cTn id="20" dur="500" fill="hold"/>
                                        <p:tgtEl>
                                          <p:spTgt spid="881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8107"/>
                                        </p:tgtEl>
                                        <p:attrNameLst>
                                          <p:attrName>style.visibility</p:attrName>
                                        </p:attrNameLst>
                                      </p:cBhvr>
                                      <p:to>
                                        <p:strVal val="visible"/>
                                      </p:to>
                                    </p:set>
                                    <p:anim calcmode="lin" valueType="num">
                                      <p:cBhvr additive="base">
                                        <p:cTn id="25" dur="500" fill="hold"/>
                                        <p:tgtEl>
                                          <p:spTgt spid="88107"/>
                                        </p:tgtEl>
                                        <p:attrNameLst>
                                          <p:attrName>ppt_x</p:attrName>
                                        </p:attrNameLst>
                                      </p:cBhvr>
                                      <p:tavLst>
                                        <p:tav tm="0">
                                          <p:val>
                                            <p:strVal val="1+#ppt_w/2"/>
                                          </p:val>
                                        </p:tav>
                                        <p:tav tm="100000">
                                          <p:val>
                                            <p:strVal val="#ppt_x"/>
                                          </p:val>
                                        </p:tav>
                                      </p:tavLst>
                                    </p:anim>
                                    <p:anim calcmode="lin" valueType="num">
                                      <p:cBhvr additive="base">
                                        <p:cTn id="26" dur="500" fill="hold"/>
                                        <p:tgtEl>
                                          <p:spTgt spid="881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110"/>
                                        </p:tgtEl>
                                        <p:attrNameLst>
                                          <p:attrName>style.visibility</p:attrName>
                                        </p:attrNameLst>
                                      </p:cBhvr>
                                      <p:to>
                                        <p:strVal val="visible"/>
                                      </p:to>
                                    </p:set>
                                    <p:anim calcmode="lin" valueType="num">
                                      <p:cBhvr additive="base">
                                        <p:cTn id="31" dur="500" fill="hold"/>
                                        <p:tgtEl>
                                          <p:spTgt spid="88110"/>
                                        </p:tgtEl>
                                        <p:attrNameLst>
                                          <p:attrName>ppt_x</p:attrName>
                                        </p:attrNameLst>
                                      </p:cBhvr>
                                      <p:tavLst>
                                        <p:tav tm="0">
                                          <p:val>
                                            <p:strVal val="#ppt_x"/>
                                          </p:val>
                                        </p:tav>
                                        <p:tav tm="100000">
                                          <p:val>
                                            <p:strVal val="#ppt_x"/>
                                          </p:val>
                                        </p:tav>
                                      </p:tavLst>
                                    </p:anim>
                                    <p:anim calcmode="lin" valueType="num">
                                      <p:cBhvr additive="base">
                                        <p:cTn id="32" dur="500" fill="hold"/>
                                        <p:tgtEl>
                                          <p:spTgt spid="88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6" grpId="0" bldLvl="0" animBg="1"/>
      <p:bldP spid="88107" grpId="0" bldLvl="0" animBg="1"/>
      <p:bldP spid="88108" grpId="0" bldLvl="0" animBg="1"/>
      <p:bldP spid="88109" grpId="0" bldLvl="0" animBg="1"/>
      <p:bldP spid="881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40</a:t>
            </a:fld>
            <a:endParaRPr lang="zh-CN" altLang="en-US" sz="1400" b="1" dirty="0"/>
          </a:p>
        </p:txBody>
      </p:sp>
      <p:sp>
        <p:nvSpPr>
          <p:cNvPr id="53251" name="Rectangle 2"/>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53252" name="Rectangle 3"/>
          <p:cNvSpPr>
            <a:spLocks noGrp="1"/>
          </p:cNvSpPr>
          <p:nvPr>
            <p:ph idx="1"/>
          </p:nvPr>
        </p:nvSpPr>
        <p:spPr>
          <a:ln/>
        </p:spPr>
        <p:txBody>
          <a:bodyPr vert="horz" wrap="square" lIns="91440" tIns="45720" rIns="91440" bIns="45720" anchor="t"/>
          <a:lstStyle/>
          <a:p>
            <a:pPr eaLnBrk="1" hangingPunct="1">
              <a:buNone/>
            </a:pPr>
            <a:r>
              <a:rPr lang="zh-CN" altLang="en-US" b="1" dirty="0"/>
              <a:t>试解释下列操作的含义</a:t>
            </a:r>
          </a:p>
          <a:p>
            <a:pPr eaLnBrk="1" hangingPunct="1"/>
            <a:r>
              <a:rPr lang="zh-CN" altLang="en-US" b="1" dirty="0"/>
              <a:t>读取变量的值</a:t>
            </a:r>
          </a:p>
          <a:p>
            <a:pPr eaLnBrk="1" hangingPunct="1"/>
            <a:r>
              <a:rPr lang="zh-CN" altLang="en-US" b="1" dirty="0"/>
              <a:t>写入变量</a:t>
            </a:r>
          </a:p>
          <a:p>
            <a:pPr eaLnBrk="1" hangingPunct="1"/>
            <a:r>
              <a:rPr lang="zh-CN" altLang="en-US" b="1" dirty="0"/>
              <a:t>给变量赋值</a:t>
            </a:r>
          </a:p>
          <a:p>
            <a:pPr eaLnBrk="1" hangingPunct="1"/>
            <a:r>
              <a:rPr lang="zh-CN" altLang="en-US" b="1" dirty="0"/>
              <a:t>修改变量的值</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41</a:t>
            </a:fld>
            <a:endParaRPr lang="zh-CN" altLang="en-US" sz="1400" b="1" dirty="0"/>
          </a:p>
        </p:txBody>
      </p:sp>
      <p:sp>
        <p:nvSpPr>
          <p:cNvPr id="54275" name="Rectangle 4"/>
          <p:cNvSpPr/>
          <p:nvPr/>
        </p:nvSpPr>
        <p:spPr>
          <a:xfrm>
            <a:off x="467544" y="1164240"/>
            <a:ext cx="8371656" cy="52014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#include &lt;</a:t>
            </a:r>
            <a:r>
              <a:rPr lang="en-US" altLang="zh-CN" sz="2000" b="1" dirty="0" err="1"/>
              <a:t>stdio.h</a:t>
            </a:r>
            <a:r>
              <a:rPr lang="en-US" altLang="zh-CN" sz="2000" b="1" dirty="0"/>
              <a:t>&gt; </a:t>
            </a:r>
          </a:p>
          <a:p>
            <a:pPr marL="0" lvl="0" indent="0" eaLnBrk="1" hangingPunct="1">
              <a:buNone/>
            </a:pPr>
            <a:endParaRPr lang="en-US" altLang="zh-CN" sz="2000" b="1" dirty="0"/>
          </a:p>
          <a:p>
            <a:pPr marL="0" lvl="0" indent="0" eaLnBrk="1" hangingPunct="1">
              <a:buNone/>
            </a:pPr>
            <a:r>
              <a:rPr lang="en-US" altLang="zh-CN" sz="2000" b="1" dirty="0" err="1"/>
              <a:t>int</a:t>
            </a:r>
            <a:r>
              <a:rPr lang="en-US" altLang="zh-CN" sz="2000" b="1" dirty="0"/>
              <a:t> main()</a:t>
            </a:r>
          </a:p>
          <a:p>
            <a:pPr marL="0" lvl="0" indent="0" eaLnBrk="1" hangingPunct="1">
              <a:buNone/>
            </a:pPr>
            <a:r>
              <a:rPr lang="en-US" altLang="zh-CN" sz="2000" b="1" dirty="0"/>
              <a:t>{</a:t>
            </a:r>
          </a:p>
          <a:p>
            <a:pPr marL="0" indent="0" eaLnBrk="1" hangingPunct="1">
              <a:buNone/>
            </a:pPr>
            <a:r>
              <a:rPr lang="en-US" altLang="zh-CN" sz="2000" b="1" dirty="0"/>
              <a:t>	</a:t>
            </a:r>
            <a:r>
              <a:rPr lang="en-US" altLang="zh-CN" sz="2000" b="1" dirty="0" err="1">
                <a:solidFill>
                  <a:srgbClr val="6600FF"/>
                </a:solidFill>
              </a:rPr>
              <a:t>int</a:t>
            </a:r>
            <a:r>
              <a:rPr lang="en-US" altLang="zh-CN" sz="2000" b="1" dirty="0"/>
              <a:t>	</a:t>
            </a:r>
            <a:r>
              <a:rPr lang="en-US" altLang="zh-CN" sz="2000" b="1" dirty="0">
                <a:solidFill>
                  <a:srgbClr val="FF3300"/>
                </a:solidFill>
              </a:rPr>
              <a:t>number1;	</a:t>
            </a:r>
            <a:r>
              <a:rPr lang="en-US" altLang="zh-CN" sz="2000" b="1" dirty="0"/>
              <a:t>/*</a:t>
            </a:r>
            <a:r>
              <a:rPr lang="zh-CN" altLang="en-US" sz="2000" b="1" dirty="0"/>
              <a:t>变量声明*</a:t>
            </a:r>
            <a:r>
              <a:rPr lang="en-US" altLang="zh-CN" sz="2000" b="1" dirty="0"/>
              <a:t>/</a:t>
            </a:r>
            <a:endParaRPr lang="en-US" altLang="zh-CN" sz="2000" b="1" dirty="0">
              <a:solidFill>
                <a:srgbClr val="FF3300"/>
              </a:solidFill>
            </a:endParaRPr>
          </a:p>
          <a:p>
            <a:pPr marL="0" lvl="0" indent="0" eaLnBrk="1" hangingPunct="1">
              <a:buNone/>
            </a:pPr>
            <a:r>
              <a:rPr lang="en-US" altLang="zh-CN" sz="2000" b="1" dirty="0"/>
              <a:t>	</a:t>
            </a:r>
            <a:r>
              <a:rPr lang="en-US" altLang="zh-CN" sz="2000" b="1" dirty="0" err="1"/>
              <a:t>int</a:t>
            </a:r>
            <a:r>
              <a:rPr lang="en-US" altLang="zh-CN" sz="2000" b="1" dirty="0"/>
              <a:t>	</a:t>
            </a:r>
            <a:r>
              <a:rPr lang="en-US" altLang="zh-CN" sz="2000" b="1" dirty="0">
                <a:solidFill>
                  <a:srgbClr val="FF3300"/>
                </a:solidFill>
              </a:rPr>
              <a:t>number2; </a:t>
            </a:r>
          </a:p>
          <a:p>
            <a:pPr marL="0" lvl="0" indent="0" eaLnBrk="1" hangingPunct="1">
              <a:buNone/>
            </a:pPr>
            <a:r>
              <a:rPr lang="en-US" altLang="zh-CN" sz="2000" b="1" dirty="0"/>
              <a:t>	</a:t>
            </a:r>
            <a:r>
              <a:rPr lang="en-US" altLang="zh-CN" sz="2000" b="1" dirty="0" err="1"/>
              <a:t>int</a:t>
            </a:r>
            <a:r>
              <a:rPr lang="en-US" altLang="zh-CN" sz="2000" b="1" dirty="0"/>
              <a:t>	</a:t>
            </a:r>
            <a:r>
              <a:rPr lang="en-US" altLang="zh-CN" sz="2000" b="1" dirty="0">
                <a:solidFill>
                  <a:srgbClr val="FF3300"/>
                </a:solidFill>
              </a:rPr>
              <a:t>result;</a:t>
            </a:r>
          </a:p>
          <a:p>
            <a:pPr marL="0" lvl="0" indent="0" eaLnBrk="1" hangingPunct="1">
              <a:buNone/>
            </a:pPr>
            <a:r>
              <a:rPr lang="en-US" altLang="zh-CN" sz="2000" b="1" dirty="0"/>
              <a:t>	</a:t>
            </a:r>
          </a:p>
          <a:p>
            <a:pPr marL="0" lvl="0" indent="0" eaLnBrk="1" hangingPunct="1">
              <a:buNone/>
            </a:pPr>
            <a:r>
              <a:rPr lang="en-US" altLang="zh-CN" sz="2000" b="1" dirty="0"/>
              <a:t>	</a:t>
            </a:r>
            <a:r>
              <a:rPr lang="en-US" altLang="zh-CN" sz="2000" b="1" dirty="0" err="1"/>
              <a:t>printf</a:t>
            </a:r>
            <a:r>
              <a:rPr lang="en-US" altLang="zh-CN" sz="2000" b="1" dirty="0"/>
              <a:t>("please input the two numbers:\n");</a:t>
            </a:r>
          </a:p>
          <a:p>
            <a:pPr marL="0" lvl="0" indent="0" eaLnBrk="1" hangingPunct="1">
              <a:buNone/>
            </a:pPr>
            <a:r>
              <a:rPr lang="en-US" altLang="zh-CN" sz="2000" b="1" dirty="0"/>
              <a:t>   	 </a:t>
            </a:r>
            <a:r>
              <a:rPr lang="en-US" altLang="zh-CN" sz="2000" b="1" dirty="0" err="1"/>
              <a:t>scanf</a:t>
            </a:r>
            <a:r>
              <a:rPr lang="en-US" altLang="zh-CN" sz="2000" b="1" dirty="0"/>
              <a:t>( "%</a:t>
            </a:r>
            <a:r>
              <a:rPr lang="en-US" altLang="zh-CN" sz="2000" b="1" dirty="0" err="1"/>
              <a:t>d%d</a:t>
            </a:r>
            <a:r>
              <a:rPr lang="en-US" altLang="zh-CN" sz="2000" b="1" dirty="0"/>
              <a:t>" , &amp;number1 , &amp;number2 );//</a:t>
            </a:r>
            <a:r>
              <a:rPr lang="zh-CN" altLang="en-US" sz="2000" b="1" dirty="0"/>
              <a:t>读取乘数和被乘数</a:t>
            </a:r>
          </a:p>
          <a:p>
            <a:pPr marL="0" lvl="0" indent="0" eaLnBrk="1" hangingPunct="1">
              <a:buNone/>
            </a:pPr>
            <a:r>
              <a:rPr lang="zh-CN" altLang="en-US" sz="2000" b="1" dirty="0"/>
              <a:t>    </a:t>
            </a:r>
            <a:r>
              <a:rPr lang="en-US" altLang="zh-CN" sz="2000" b="1" dirty="0"/>
              <a:t>	result = number1 * number2; 		//</a:t>
            </a:r>
            <a:r>
              <a:rPr lang="zh-CN" altLang="en-US" sz="2000" b="1" dirty="0"/>
              <a:t>两数相乘</a:t>
            </a:r>
          </a:p>
          <a:p>
            <a:pPr marL="0" lvl="0" indent="0" eaLnBrk="1" hangingPunct="1">
              <a:buNone/>
            </a:pPr>
            <a:r>
              <a:rPr lang="zh-CN" altLang="en-US" sz="2000" b="1" dirty="0"/>
              <a:t>    </a:t>
            </a:r>
            <a:r>
              <a:rPr lang="en-US" altLang="zh-CN" sz="2000" b="1" dirty="0"/>
              <a:t>	</a:t>
            </a:r>
            <a:r>
              <a:rPr lang="en-US" altLang="zh-CN" sz="2000" b="1" dirty="0" err="1"/>
              <a:t>printf</a:t>
            </a:r>
            <a:r>
              <a:rPr lang="en-US" altLang="zh-CN" sz="2000" b="1" dirty="0"/>
              <a:t>("the result is : %d\n", result);	//</a:t>
            </a:r>
            <a:r>
              <a:rPr lang="zh-CN" altLang="en-US" sz="2000" b="1" dirty="0"/>
              <a:t>输出结果</a:t>
            </a:r>
          </a:p>
          <a:p>
            <a:pPr marL="0" lvl="0" indent="0" eaLnBrk="1" hangingPunct="1">
              <a:buNone/>
            </a:pPr>
            <a:r>
              <a:rPr lang="zh-CN" altLang="en-US" sz="2000" b="1" dirty="0"/>
              <a:t>    </a:t>
            </a:r>
            <a:r>
              <a:rPr lang="en-US" altLang="zh-CN" sz="2000" b="1" dirty="0"/>
              <a:t>	</a:t>
            </a:r>
            <a:r>
              <a:rPr lang="en-US" altLang="zh-CN" sz="2000" b="1" dirty="0">
                <a:solidFill>
                  <a:srgbClr val="6600FF"/>
                </a:solidFill>
              </a:rPr>
              <a:t>return</a:t>
            </a:r>
            <a:r>
              <a:rPr lang="en-US" altLang="zh-CN" sz="2000" b="1" dirty="0"/>
              <a:t> 0;</a:t>
            </a:r>
          </a:p>
          <a:p>
            <a:pPr marL="0" lvl="0" indent="0" eaLnBrk="1" hangingPunct="1">
              <a:buNone/>
            </a:pPr>
            <a:r>
              <a:rPr lang="en-US" altLang="zh-CN" sz="2000" b="1" dirty="0"/>
              <a:t>} </a:t>
            </a:r>
          </a:p>
        </p:txBody>
      </p:sp>
      <p:sp>
        <p:nvSpPr>
          <p:cNvPr id="54276" name="Rectangle 7"/>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sp>
        <p:nvSpPr>
          <p:cNvPr id="54277" name="Rectangle 8"/>
          <p:cNvSpPr/>
          <p:nvPr/>
        </p:nvSpPr>
        <p:spPr>
          <a:xfrm>
            <a:off x="5940425" y="1196975"/>
            <a:ext cx="2663825" cy="1800225"/>
          </a:xfrm>
          <a:prstGeom prst="rect">
            <a:avLst/>
          </a:prstGeom>
          <a:gradFill rotWithShape="1">
            <a:gsLst>
              <a:gs pos="0">
                <a:schemeClr val="accent1"/>
              </a:gs>
              <a:gs pos="100000">
                <a:srgbClr val="FFFF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r>
              <a:rPr lang="en-US" altLang="zh-CN" sz="2400" b="1" dirty="0"/>
              <a:t>/**/:</a:t>
            </a:r>
            <a:r>
              <a:rPr lang="zh-CN" altLang="en-US" sz="2400" b="1" dirty="0"/>
              <a:t>注释</a:t>
            </a:r>
            <a:endParaRPr lang="en-US" altLang="zh-CN" sz="2400" b="1" dirty="0"/>
          </a:p>
          <a:p>
            <a:pPr marL="342900" lvl="0" indent="-342900" eaLnBrk="1" hangingPunct="1"/>
            <a:r>
              <a:rPr lang="en-US" altLang="zh-CN" sz="2400" b="1" dirty="0"/>
              <a:t>main</a:t>
            </a:r>
            <a:r>
              <a:rPr lang="zh-CN" altLang="en-US" sz="2400" b="1" dirty="0"/>
              <a:t>（）函数</a:t>
            </a:r>
          </a:p>
          <a:p>
            <a:pPr marL="342900" lvl="0" indent="-342900" eaLnBrk="1" hangingPunct="1"/>
            <a:r>
              <a:rPr lang="zh-CN" altLang="en-US" sz="2400" b="1" dirty="0"/>
              <a:t>变量定义部分</a:t>
            </a:r>
          </a:p>
          <a:p>
            <a:pPr marL="342900" lvl="0" indent="-342900" eaLnBrk="1" hangingPunct="1"/>
            <a:r>
              <a:rPr lang="zh-CN" altLang="en-US" sz="2400" b="1" dirty="0"/>
              <a:t>操作部分</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431406"/>
            <a:ext cx="7315200" cy="128183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请选择正确的变量定义</a:t>
            </a: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float f ;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‘A’, ‘B’ ;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char  a ;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6"/>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7"/>
            </p:custDataLst>
          </p:nvPr>
        </p:nvSpPr>
        <p:spPr bwMode="auto">
          <a:xfrm>
            <a:off x="1114425" y="37076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8"/>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bwMode="auto">
          <a:xfrm>
            <a:off x="6228184" y="5949280"/>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0"/>
            </p:custDataLst>
          </p:nvPr>
        </p:nvGrpSpPr>
        <p:grpSpPr>
          <a:xfrm>
            <a:off x="0" y="0"/>
            <a:ext cx="9144000" cy="1217094"/>
            <a:chOff x="0" y="0"/>
            <a:chExt cx="9144000" cy="635000"/>
          </a:xfrm>
        </p:grpSpPr>
        <p:sp>
          <p:nvSpPr>
            <p:cNvPr id="15"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8" dist="17961" dir="13500000">
                <a:schemeClr val="tx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8" dist="17961" dir="13500000">
                <a:schemeClr val="tx1">
                  <a:gamma/>
                  <a:shade val="60000"/>
                  <a:invGamma/>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15"/>
              </p:custDataLst>
            </p:nvPr>
          </p:nvSpPr>
          <p:spPr>
            <a:xfrm>
              <a:off x="1525905" y="56984"/>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2678278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43</a:t>
            </a:fld>
            <a:endParaRPr lang="zh-CN" altLang="en-US" sz="1400" b="1" dirty="0"/>
          </a:p>
        </p:txBody>
      </p:sp>
      <p:grpSp>
        <p:nvGrpSpPr>
          <p:cNvPr id="56323" name="Group 20"/>
          <p:cNvGrpSpPr/>
          <p:nvPr/>
        </p:nvGrpSpPr>
        <p:grpSpPr>
          <a:xfrm>
            <a:off x="684213" y="3429000"/>
            <a:ext cx="3960812" cy="2376488"/>
            <a:chOff x="144" y="1056"/>
            <a:chExt cx="2940" cy="1776"/>
          </a:xfrm>
        </p:grpSpPr>
        <p:grpSp>
          <p:nvGrpSpPr>
            <p:cNvPr id="56365" name="Group 5"/>
            <p:cNvGrpSpPr/>
            <p:nvPr/>
          </p:nvGrpSpPr>
          <p:grpSpPr>
            <a:xfrm>
              <a:off x="825" y="1697"/>
              <a:ext cx="1894" cy="1135"/>
              <a:chOff x="2316" y="10356"/>
              <a:chExt cx="2004" cy="1380"/>
            </a:xfrm>
          </p:grpSpPr>
          <p:sp>
            <p:nvSpPr>
              <p:cNvPr id="56368" name="AutoShape 6"/>
              <p:cNvSpPr/>
              <p:nvPr/>
            </p:nvSpPr>
            <p:spPr>
              <a:xfrm rot="-5400000">
                <a:off x="2628" y="10044"/>
                <a:ext cx="1380" cy="2004"/>
              </a:xfrm>
              <a:prstGeom prst="foldedCorner">
                <a:avLst>
                  <a:gd name="adj" fmla="val 19903"/>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69" name="Text Box 7"/>
              <p:cNvSpPr txBox="1"/>
              <p:nvPr/>
            </p:nvSpPr>
            <p:spPr>
              <a:xfrm>
                <a:off x="2340" y="10488"/>
                <a:ext cx="1800" cy="1248"/>
              </a:xfrm>
              <a:prstGeom prst="rect">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en-US" altLang="zh-CN" sz="2400" b="1" dirty="0"/>
                  <a:t>char  sex；</a:t>
                </a:r>
              </a:p>
              <a:p>
                <a:pPr marL="0" lvl="0" indent="0" algn="just" eaLnBrk="1" hangingPunct="1">
                  <a:spcBef>
                    <a:spcPct val="0"/>
                  </a:spcBef>
                  <a:buNone/>
                </a:pPr>
                <a:r>
                  <a:rPr lang="en-US" altLang="zh-CN" sz="2400" b="1" dirty="0"/>
                  <a:t>int  age；</a:t>
                </a:r>
              </a:p>
              <a:p>
                <a:pPr marL="0" lvl="0" indent="0" algn="just" eaLnBrk="1" hangingPunct="1">
                  <a:spcBef>
                    <a:spcPct val="0"/>
                  </a:spcBef>
                  <a:buNone/>
                </a:pPr>
                <a:r>
                  <a:rPr lang="en-US" altLang="zh-CN" sz="2400" b="1" dirty="0"/>
                  <a:t>float  score</a:t>
                </a:r>
                <a:r>
                  <a:rPr lang="zh-CN" altLang="en-US" sz="2400" b="1" dirty="0"/>
                  <a:t>；</a:t>
                </a:r>
              </a:p>
            </p:txBody>
          </p:sp>
        </p:grpSp>
        <p:sp>
          <p:nvSpPr>
            <p:cNvPr id="56366" name="AutoShape 8"/>
            <p:cNvSpPr/>
            <p:nvPr/>
          </p:nvSpPr>
          <p:spPr>
            <a:xfrm>
              <a:off x="144" y="1056"/>
              <a:ext cx="1287" cy="513"/>
            </a:xfrm>
            <a:prstGeom prst="wedgeEllipseCallout">
              <a:avLst>
                <a:gd name="adj1" fmla="val 26856"/>
                <a:gd name="adj2" fmla="val 114421"/>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zh-CN" altLang="en-US" sz="2000" b="1" dirty="0"/>
                <a:t>变量类型</a:t>
              </a:r>
            </a:p>
          </p:txBody>
        </p:sp>
        <p:sp>
          <p:nvSpPr>
            <p:cNvPr id="56367" name="AutoShape 9"/>
            <p:cNvSpPr/>
            <p:nvPr/>
          </p:nvSpPr>
          <p:spPr>
            <a:xfrm>
              <a:off x="1584" y="1056"/>
              <a:ext cx="1500" cy="513"/>
            </a:xfrm>
            <a:prstGeom prst="wedgeEllipseCallout">
              <a:avLst>
                <a:gd name="adj1" fmla="val -54662"/>
                <a:gd name="adj2" fmla="val 112662"/>
              </a:avLst>
            </a:prstGeom>
            <a:gradFill rotWithShape="0">
              <a:gsLst>
                <a:gs pos="0">
                  <a:srgbClr val="DCEBF5">
                    <a:alpha val="100000"/>
                  </a:srgbClr>
                </a:gs>
                <a:gs pos="8000">
                  <a:srgbClr val="83A7C3">
                    <a:alpha val="100000"/>
                  </a:srgbClr>
                </a:gs>
                <a:gs pos="13000">
                  <a:srgbClr val="768FB9">
                    <a:alpha val="100000"/>
                  </a:srgbClr>
                </a:gs>
                <a:gs pos="21001">
                  <a:srgbClr val="83A7C3">
                    <a:alpha val="100000"/>
                  </a:srgbClr>
                </a:gs>
                <a:gs pos="52000">
                  <a:srgbClr val="FFFFFF">
                    <a:alpha val="100000"/>
                  </a:srgbClr>
                </a:gs>
                <a:gs pos="56000">
                  <a:srgbClr val="9C6563">
                    <a:alpha val="100000"/>
                  </a:srgbClr>
                </a:gs>
                <a:gs pos="58000">
                  <a:srgbClr val="80302D">
                    <a:alpha val="100000"/>
                  </a:srgbClr>
                </a:gs>
                <a:gs pos="71001">
                  <a:srgbClr val="C0524E">
                    <a:alpha val="100000"/>
                  </a:srgbClr>
                </a:gs>
                <a:gs pos="94000">
                  <a:srgbClr val="EBDAD4">
                    <a:alpha val="100000"/>
                  </a:srgbClr>
                </a:gs>
                <a:gs pos="100000">
                  <a:srgbClr val="55261C">
                    <a:alpha val="100000"/>
                  </a:srgbClr>
                </a:gs>
              </a:gsLst>
              <a:lin ang="5400000" scaled="1"/>
              <a:tileRect/>
            </a:gra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0"/>
                </a:spcBef>
                <a:buNone/>
              </a:pPr>
              <a:r>
                <a:rPr lang="zh-CN" altLang="en-US" sz="2000" b="1" dirty="0"/>
                <a:t>变量名</a:t>
              </a:r>
            </a:p>
          </p:txBody>
        </p:sp>
      </p:grpSp>
      <p:sp>
        <p:nvSpPr>
          <p:cNvPr id="56324" name="Text Box 30"/>
          <p:cNvSpPr txBox="1"/>
          <p:nvPr/>
        </p:nvSpPr>
        <p:spPr>
          <a:xfrm>
            <a:off x="323850" y="1125538"/>
            <a:ext cx="8569325" cy="1587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总结：</a:t>
            </a:r>
          </a:p>
          <a:p>
            <a:pPr marL="0" lvl="0" indent="0" algn="just" eaLnBrk="1" hangingPunct="1">
              <a:spcBef>
                <a:spcPct val="50000"/>
              </a:spcBef>
              <a:buNone/>
            </a:pPr>
            <a:r>
              <a:rPr lang="zh-CN" altLang="en-US" b="1" dirty="0"/>
              <a:t>变量三要素：变量名（</a:t>
            </a:r>
            <a:r>
              <a:rPr lang="zh-CN" altLang="en-US" b="1" dirty="0">
                <a:solidFill>
                  <a:srgbClr val="FF3300"/>
                </a:solidFill>
              </a:rPr>
              <a:t>存储区地址</a:t>
            </a:r>
            <a:r>
              <a:rPr lang="zh-CN" altLang="en-US" b="1" dirty="0"/>
              <a:t>）、变量类型（</a:t>
            </a:r>
            <a:r>
              <a:rPr lang="zh-CN" altLang="en-US" b="1" dirty="0">
                <a:solidFill>
                  <a:srgbClr val="FF3300"/>
                </a:solidFill>
              </a:rPr>
              <a:t>存储区存放的数据的类型</a:t>
            </a:r>
            <a:r>
              <a:rPr lang="zh-CN" altLang="en-US" b="1" dirty="0"/>
              <a:t>）、变量值（</a:t>
            </a:r>
            <a:r>
              <a:rPr lang="zh-CN" altLang="en-US" b="1" dirty="0">
                <a:solidFill>
                  <a:srgbClr val="FF3300"/>
                </a:solidFill>
              </a:rPr>
              <a:t>存储内容</a:t>
            </a:r>
            <a:r>
              <a:rPr lang="zh-CN" altLang="en-US" b="1" dirty="0"/>
              <a:t>）</a:t>
            </a:r>
            <a:endParaRPr lang="en-US" altLang="zh-CN" b="1" dirty="0"/>
          </a:p>
        </p:txBody>
      </p:sp>
      <p:sp>
        <p:nvSpPr>
          <p:cNvPr id="56325" name="Rectangle 31"/>
          <p:cNvSpPr>
            <a:spLocks noGrp="1"/>
          </p:cNvSpPr>
          <p:nvPr>
            <p:ph type="title"/>
          </p:nvPr>
        </p:nvSpPr>
        <p:spPr>
          <a:ln/>
        </p:spPr>
        <p:txBody>
          <a:bodyPr vert="horz" wrap="square" lIns="91440" tIns="45720" rIns="91440" bIns="45720" anchor="ctr"/>
          <a:lstStyle/>
          <a:p>
            <a:pPr eaLnBrk="1" hangingPunct="1"/>
            <a:r>
              <a:rPr lang="en-US" altLang="zh-CN" b="1" dirty="0"/>
              <a:t>2.2.2 </a:t>
            </a:r>
            <a:r>
              <a:rPr lang="zh-CN" altLang="en-US" b="1" dirty="0"/>
              <a:t>变量</a:t>
            </a:r>
          </a:p>
        </p:txBody>
      </p:sp>
      <p:grpSp>
        <p:nvGrpSpPr>
          <p:cNvPr id="56326" name="Group 147"/>
          <p:cNvGrpSpPr/>
          <p:nvPr/>
        </p:nvGrpSpPr>
        <p:grpSpPr>
          <a:xfrm>
            <a:off x="4643438" y="2852738"/>
            <a:ext cx="3478212" cy="3168650"/>
            <a:chOff x="734" y="1298"/>
            <a:chExt cx="2191" cy="1996"/>
          </a:xfrm>
        </p:grpSpPr>
        <p:grpSp>
          <p:nvGrpSpPr>
            <p:cNvPr id="56327" name="Group 148"/>
            <p:cNvGrpSpPr/>
            <p:nvPr/>
          </p:nvGrpSpPr>
          <p:grpSpPr>
            <a:xfrm>
              <a:off x="1111" y="1298"/>
              <a:ext cx="1814" cy="1996"/>
              <a:chOff x="3696" y="1071"/>
              <a:chExt cx="1814" cy="1996"/>
            </a:xfrm>
          </p:grpSpPr>
          <p:grpSp>
            <p:nvGrpSpPr>
              <p:cNvPr id="56331" name="Group 149"/>
              <p:cNvGrpSpPr/>
              <p:nvPr/>
            </p:nvGrpSpPr>
            <p:grpSpPr>
              <a:xfrm>
                <a:off x="3696" y="1162"/>
                <a:ext cx="1814" cy="1905"/>
                <a:chOff x="3651" y="935"/>
                <a:chExt cx="1814" cy="1905"/>
              </a:xfrm>
            </p:grpSpPr>
            <p:grpSp>
              <p:nvGrpSpPr>
                <p:cNvPr id="56333" name="Group 150"/>
                <p:cNvGrpSpPr/>
                <p:nvPr/>
              </p:nvGrpSpPr>
              <p:grpSpPr>
                <a:xfrm>
                  <a:off x="3651" y="1298"/>
                  <a:ext cx="1814" cy="1542"/>
                  <a:chOff x="3651" y="1298"/>
                  <a:chExt cx="1497" cy="1279"/>
                </a:xfrm>
              </p:grpSpPr>
              <p:sp>
                <p:nvSpPr>
                  <p:cNvPr id="56335" name="Rectangle 151"/>
                  <p:cNvSpPr/>
                  <p:nvPr/>
                </p:nvSpPr>
                <p:spPr>
                  <a:xfrm>
                    <a:off x="3651" y="1298"/>
                    <a:ext cx="822" cy="15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36" name="Rectangle 152"/>
                  <p:cNvSpPr/>
                  <p:nvPr/>
                </p:nvSpPr>
                <p:spPr>
                  <a:xfrm>
                    <a:off x="3651" y="1298"/>
                    <a:ext cx="822" cy="15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37" name="Rectangle 153"/>
                  <p:cNvSpPr/>
                  <p:nvPr/>
                </p:nvSpPr>
                <p:spPr>
                  <a:xfrm>
                    <a:off x="4568" y="1309"/>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6338" name="Rectangle 154"/>
                  <p:cNvSpPr/>
                  <p:nvPr/>
                </p:nvSpPr>
                <p:spPr>
                  <a:xfrm>
                    <a:off x="3651" y="1450"/>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39" name="Rectangle 155"/>
                  <p:cNvSpPr/>
                  <p:nvPr/>
                </p:nvSpPr>
                <p:spPr>
                  <a:xfrm>
                    <a:off x="3651" y="1450"/>
                    <a:ext cx="822" cy="15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0" name="Rectangle 156"/>
                  <p:cNvSpPr/>
                  <p:nvPr/>
                </p:nvSpPr>
                <p:spPr>
                  <a:xfrm>
                    <a:off x="3651" y="1603"/>
                    <a:ext cx="822" cy="33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1" name="Rectangle 157"/>
                  <p:cNvSpPr/>
                  <p:nvPr/>
                </p:nvSpPr>
                <p:spPr>
                  <a:xfrm>
                    <a:off x="3651" y="1603"/>
                    <a:ext cx="822" cy="330"/>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2" name="Rectangle 158"/>
                  <p:cNvSpPr/>
                  <p:nvPr/>
                </p:nvSpPr>
                <p:spPr>
                  <a:xfrm>
                    <a:off x="4558" y="1570"/>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6343" name="Rectangle 159"/>
                  <p:cNvSpPr/>
                  <p:nvPr/>
                </p:nvSpPr>
                <p:spPr>
                  <a:xfrm>
                    <a:off x="3651" y="1908"/>
                    <a:ext cx="822" cy="20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6344" name="Rectangle 160"/>
                  <p:cNvSpPr/>
                  <p:nvPr/>
                </p:nvSpPr>
                <p:spPr>
                  <a:xfrm>
                    <a:off x="3651" y="1908"/>
                    <a:ext cx="822" cy="203"/>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5" name="Rectangle 161"/>
                  <p:cNvSpPr/>
                  <p:nvPr/>
                </p:nvSpPr>
                <p:spPr>
                  <a:xfrm>
                    <a:off x="3651" y="2111"/>
                    <a:ext cx="822" cy="15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6" name="Rectangle 162"/>
                  <p:cNvSpPr/>
                  <p:nvPr/>
                </p:nvSpPr>
                <p:spPr>
                  <a:xfrm>
                    <a:off x="3651" y="2423"/>
                    <a:ext cx="822" cy="15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7" name="Rectangle 163"/>
                  <p:cNvSpPr/>
                  <p:nvPr/>
                </p:nvSpPr>
                <p:spPr>
                  <a:xfrm>
                    <a:off x="3651" y="1888"/>
                    <a:ext cx="822" cy="689"/>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6348" name="Rectangle 164"/>
                  <p:cNvSpPr/>
                  <p:nvPr/>
                </p:nvSpPr>
                <p:spPr>
                  <a:xfrm>
                    <a:off x="4558" y="1933"/>
                    <a:ext cx="580" cy="12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6349" name="Rectangle 165"/>
                  <p:cNvSpPr/>
                  <p:nvPr/>
                </p:nvSpPr>
                <p:spPr>
                  <a:xfrm>
                    <a:off x="4558" y="2069"/>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6350" name="Rectangle 166"/>
                  <p:cNvSpPr/>
                  <p:nvPr/>
                </p:nvSpPr>
                <p:spPr>
                  <a:xfrm>
                    <a:off x="4558" y="2414"/>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6351" name="Rectangle 167"/>
                  <p:cNvSpPr/>
                  <p:nvPr/>
                </p:nvSpPr>
                <p:spPr>
                  <a:xfrm>
                    <a:off x="4558" y="2251"/>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6352" name="Rectangle 168"/>
                  <p:cNvSpPr/>
                  <p:nvPr/>
                </p:nvSpPr>
                <p:spPr>
                  <a:xfrm>
                    <a:off x="4558" y="1752"/>
                    <a:ext cx="294" cy="12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6353" name="Rectangle 169"/>
                  <p:cNvSpPr/>
                  <p:nvPr/>
                </p:nvSpPr>
                <p:spPr>
                  <a:xfrm>
                    <a:off x="4558" y="1434"/>
                    <a:ext cx="294" cy="12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6354" name="Rectangle 170"/>
                  <p:cNvSpPr/>
                  <p:nvPr/>
                </p:nvSpPr>
                <p:spPr>
                  <a:xfrm>
                    <a:off x="3969" y="1434"/>
                    <a:ext cx="132"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70</a:t>
                    </a:r>
                  </a:p>
                </p:txBody>
              </p:sp>
              <p:sp>
                <p:nvSpPr>
                  <p:cNvPr id="56355" name="Line 171"/>
                  <p:cNvSpPr/>
                  <p:nvPr/>
                </p:nvSpPr>
                <p:spPr>
                  <a:xfrm>
                    <a:off x="3651" y="1752"/>
                    <a:ext cx="136" cy="0"/>
                  </a:xfrm>
                  <a:prstGeom prst="line">
                    <a:avLst/>
                  </a:prstGeom>
                  <a:ln w="9525" cap="flat" cmpd="sng">
                    <a:solidFill>
                      <a:schemeClr val="tx1"/>
                    </a:solidFill>
                    <a:prstDash val="solid"/>
                    <a:headEnd type="none" w="med" len="med"/>
                    <a:tailEnd type="none" w="med" len="med"/>
                  </a:ln>
                </p:spPr>
              </p:sp>
              <p:sp>
                <p:nvSpPr>
                  <p:cNvPr id="56356" name="Line 172"/>
                  <p:cNvSpPr/>
                  <p:nvPr/>
                </p:nvSpPr>
                <p:spPr>
                  <a:xfrm>
                    <a:off x="4332" y="1752"/>
                    <a:ext cx="136" cy="0"/>
                  </a:xfrm>
                  <a:prstGeom prst="line">
                    <a:avLst/>
                  </a:prstGeom>
                  <a:ln w="9525" cap="flat" cmpd="sng">
                    <a:solidFill>
                      <a:schemeClr val="tx1"/>
                    </a:solidFill>
                    <a:prstDash val="solid"/>
                    <a:headEnd type="none" w="med" len="med"/>
                    <a:tailEnd type="none" w="med" len="med"/>
                  </a:ln>
                </p:spPr>
              </p:sp>
              <p:sp>
                <p:nvSpPr>
                  <p:cNvPr id="56357" name="Rectangle 173"/>
                  <p:cNvSpPr/>
                  <p:nvPr/>
                </p:nvSpPr>
                <p:spPr>
                  <a:xfrm>
                    <a:off x="3969" y="1688"/>
                    <a:ext cx="132" cy="1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18</a:t>
                    </a:r>
                  </a:p>
                </p:txBody>
              </p:sp>
              <p:sp>
                <p:nvSpPr>
                  <p:cNvPr id="56358" name="Line 174"/>
                  <p:cNvSpPr/>
                  <p:nvPr/>
                </p:nvSpPr>
                <p:spPr>
                  <a:xfrm>
                    <a:off x="3651" y="2069"/>
                    <a:ext cx="136" cy="0"/>
                  </a:xfrm>
                  <a:prstGeom prst="line">
                    <a:avLst/>
                  </a:prstGeom>
                  <a:ln w="9525" cap="flat" cmpd="sng">
                    <a:solidFill>
                      <a:schemeClr val="tx1"/>
                    </a:solidFill>
                    <a:prstDash val="solid"/>
                    <a:headEnd type="none" w="med" len="med"/>
                    <a:tailEnd type="none" w="med" len="med"/>
                  </a:ln>
                </p:spPr>
              </p:sp>
              <p:sp>
                <p:nvSpPr>
                  <p:cNvPr id="56359" name="Line 175"/>
                  <p:cNvSpPr/>
                  <p:nvPr/>
                </p:nvSpPr>
                <p:spPr>
                  <a:xfrm>
                    <a:off x="4332" y="2069"/>
                    <a:ext cx="136" cy="0"/>
                  </a:xfrm>
                  <a:prstGeom prst="line">
                    <a:avLst/>
                  </a:prstGeom>
                  <a:ln w="9525" cap="flat" cmpd="sng">
                    <a:solidFill>
                      <a:schemeClr val="tx1"/>
                    </a:solidFill>
                    <a:prstDash val="solid"/>
                    <a:headEnd type="none" w="med" len="med"/>
                    <a:tailEnd type="none" w="med" len="med"/>
                  </a:ln>
                </p:spPr>
              </p:sp>
              <p:sp>
                <p:nvSpPr>
                  <p:cNvPr id="56360" name="Line 176"/>
                  <p:cNvSpPr/>
                  <p:nvPr/>
                </p:nvSpPr>
                <p:spPr>
                  <a:xfrm>
                    <a:off x="3651" y="2251"/>
                    <a:ext cx="136" cy="0"/>
                  </a:xfrm>
                  <a:prstGeom prst="line">
                    <a:avLst/>
                  </a:prstGeom>
                  <a:ln w="9525" cap="flat" cmpd="sng">
                    <a:solidFill>
                      <a:schemeClr val="tx1"/>
                    </a:solidFill>
                    <a:prstDash val="solid"/>
                    <a:headEnd type="none" w="med" len="med"/>
                    <a:tailEnd type="none" w="med" len="med"/>
                  </a:ln>
                </p:spPr>
              </p:sp>
              <p:sp>
                <p:nvSpPr>
                  <p:cNvPr id="56361" name="Line 177"/>
                  <p:cNvSpPr/>
                  <p:nvPr/>
                </p:nvSpPr>
                <p:spPr>
                  <a:xfrm>
                    <a:off x="4332" y="2251"/>
                    <a:ext cx="136" cy="0"/>
                  </a:xfrm>
                  <a:prstGeom prst="line">
                    <a:avLst/>
                  </a:prstGeom>
                  <a:ln w="9525" cap="flat" cmpd="sng">
                    <a:solidFill>
                      <a:schemeClr val="tx1"/>
                    </a:solidFill>
                    <a:prstDash val="solid"/>
                    <a:headEnd type="none" w="med" len="med"/>
                    <a:tailEnd type="none" w="med" len="med"/>
                  </a:ln>
                </p:spPr>
              </p:sp>
              <p:sp>
                <p:nvSpPr>
                  <p:cNvPr id="56362" name="Line 178"/>
                  <p:cNvSpPr/>
                  <p:nvPr/>
                </p:nvSpPr>
                <p:spPr>
                  <a:xfrm>
                    <a:off x="3651" y="2432"/>
                    <a:ext cx="136" cy="0"/>
                  </a:xfrm>
                  <a:prstGeom prst="line">
                    <a:avLst/>
                  </a:prstGeom>
                  <a:ln w="9525" cap="flat" cmpd="sng">
                    <a:solidFill>
                      <a:schemeClr val="tx1"/>
                    </a:solidFill>
                    <a:prstDash val="solid"/>
                    <a:headEnd type="none" w="med" len="med"/>
                    <a:tailEnd type="none" w="med" len="med"/>
                  </a:ln>
                </p:spPr>
              </p:sp>
              <p:sp>
                <p:nvSpPr>
                  <p:cNvPr id="56363" name="Line 179"/>
                  <p:cNvSpPr/>
                  <p:nvPr/>
                </p:nvSpPr>
                <p:spPr>
                  <a:xfrm>
                    <a:off x="4332" y="2432"/>
                    <a:ext cx="136" cy="0"/>
                  </a:xfrm>
                  <a:prstGeom prst="line">
                    <a:avLst/>
                  </a:prstGeom>
                  <a:ln w="9525" cap="flat" cmpd="sng">
                    <a:solidFill>
                      <a:schemeClr val="tx1"/>
                    </a:solidFill>
                    <a:prstDash val="solid"/>
                    <a:headEnd type="none" w="med" len="med"/>
                    <a:tailEnd type="none" w="med" len="med"/>
                  </a:ln>
                </p:spPr>
              </p:sp>
              <p:sp>
                <p:nvSpPr>
                  <p:cNvPr id="56364" name="Rectangle 180"/>
                  <p:cNvSpPr/>
                  <p:nvPr/>
                </p:nvSpPr>
                <p:spPr>
                  <a:xfrm>
                    <a:off x="3923" y="2142"/>
                    <a:ext cx="231" cy="16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FF3300"/>
                        </a:solidFill>
                      </a:rPr>
                      <a:t>89.5</a:t>
                    </a:r>
                  </a:p>
                </p:txBody>
              </p:sp>
            </p:grpSp>
            <p:sp>
              <p:nvSpPr>
                <p:cNvPr id="56334" name="Text Box 181"/>
                <p:cNvSpPr txBox="1"/>
                <p:nvPr/>
              </p:nvSpPr>
              <p:spPr>
                <a:xfrm>
                  <a:off x="3696" y="935"/>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grpSp>
          <p:sp>
            <p:nvSpPr>
              <p:cNvPr id="56332" name="AutoShape 182"/>
              <p:cNvSpPr/>
              <p:nvPr/>
            </p:nvSpPr>
            <p:spPr>
              <a:xfrm>
                <a:off x="4604" y="1071"/>
                <a:ext cx="771" cy="272"/>
              </a:xfrm>
              <a:prstGeom prst="wedgeRoundRectCallout">
                <a:avLst>
                  <a:gd name="adj1" fmla="val -45199"/>
                  <a:gd name="adj2" fmla="val 110296"/>
                  <a:gd name="adj3" fmla="val 16667"/>
                </a:avLst>
              </a:prstGeom>
              <a:gradFill rotWithShape="1">
                <a:gsLst>
                  <a:gs pos="0">
                    <a:srgbClr val="000082">
                      <a:alpha val="100000"/>
                    </a:srgbClr>
                  </a:gs>
                  <a:gs pos="30000">
                    <a:srgbClr val="66008F">
                      <a:alpha val="100000"/>
                    </a:srgbClr>
                  </a:gs>
                  <a:gs pos="64999">
                    <a:srgbClr val="BA0066">
                      <a:alpha val="100000"/>
                    </a:srgbClr>
                  </a:gs>
                  <a:gs pos="89999">
                    <a:srgbClr val="FF0000">
                      <a:alpha val="100000"/>
                    </a:srgbClr>
                  </a:gs>
                  <a:gs pos="100000">
                    <a:srgbClr val="FF8200">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solidFill>
                      <a:schemeClr val="bg1"/>
                    </a:solidFill>
                  </a:rPr>
                  <a:t>变量的值</a:t>
                </a:r>
              </a:p>
            </p:txBody>
          </p:sp>
        </p:grpSp>
        <p:sp>
          <p:nvSpPr>
            <p:cNvPr id="56328" name="Rectangle 183"/>
            <p:cNvSpPr/>
            <p:nvPr/>
          </p:nvSpPr>
          <p:spPr>
            <a:xfrm>
              <a:off x="789" y="1933"/>
              <a:ext cx="171"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sex</a:t>
              </a:r>
              <a:endParaRPr lang="en-US" altLang="zh-CN" sz="1600" b="1" dirty="0"/>
            </a:p>
          </p:txBody>
        </p:sp>
        <p:sp>
          <p:nvSpPr>
            <p:cNvPr id="56329" name="Rectangle 184"/>
            <p:cNvSpPr/>
            <p:nvPr/>
          </p:nvSpPr>
          <p:spPr>
            <a:xfrm>
              <a:off x="789" y="2239"/>
              <a:ext cx="185" cy="15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age</a:t>
              </a:r>
              <a:endParaRPr lang="en-US" altLang="zh-CN" sz="1600" b="1" dirty="0"/>
            </a:p>
          </p:txBody>
        </p:sp>
        <p:sp>
          <p:nvSpPr>
            <p:cNvPr id="56330" name="Rectangle 185"/>
            <p:cNvSpPr/>
            <p:nvPr/>
          </p:nvSpPr>
          <p:spPr>
            <a:xfrm>
              <a:off x="734" y="2787"/>
              <a:ext cx="28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score</a:t>
              </a:r>
              <a:endParaRPr lang="en-US" altLang="zh-CN" sz="1600" b="1" dirty="0"/>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44</a:t>
            </a:fld>
            <a:endParaRPr lang="zh-CN" altLang="en-US" sz="1400" b="1" dirty="0"/>
          </a:p>
        </p:txBody>
      </p:sp>
      <p:sp>
        <p:nvSpPr>
          <p:cNvPr id="223240" name="Text Box 8"/>
          <p:cNvSpPr txBox="1"/>
          <p:nvPr/>
        </p:nvSpPr>
        <p:spPr>
          <a:xfrm>
            <a:off x="647700" y="2246313"/>
            <a:ext cx="8172450" cy="2443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solidFill>
                  <a:srgbClr val="000099"/>
                </a:solidFill>
                <a:latin typeface="宋体" panose="02010600030101010101" pitchFamily="2" charset="-122"/>
              </a:rPr>
              <a:t>一、</a:t>
            </a:r>
            <a:r>
              <a:rPr lang="zh-CN" altLang="en-US" b="1" u="sng" dirty="0">
                <a:solidFill>
                  <a:srgbClr val="000099"/>
                </a:solidFill>
                <a:latin typeface="宋体" panose="02010600030101010101" pitchFamily="2" charset="-122"/>
              </a:rPr>
              <a:t>文字常量</a:t>
            </a:r>
            <a:endParaRPr lang="zh-CN" altLang="en-US" b="1" u="sng" dirty="0">
              <a:solidFill>
                <a:srgbClr val="000099"/>
              </a:solidFill>
              <a:latin typeface="宋体" panose="02010600030101010101" pitchFamily="2" charset="-122"/>
              <a:cs typeface="Times New Roman" panose="02020603050405020304" pitchFamily="18" charset="0"/>
            </a:endParaRPr>
          </a:p>
          <a:p>
            <a:pPr marL="0" lvl="0" indent="0" algn="just" eaLnBrk="1" hangingPunct="1">
              <a:spcBef>
                <a:spcPct val="50000"/>
              </a:spcBef>
              <a:buNone/>
            </a:pPr>
            <a:r>
              <a:rPr lang="zh-CN" altLang="en-US" b="1" dirty="0">
                <a:latin typeface="宋体" panose="02010600030101010101" pitchFamily="2" charset="-122"/>
              </a:rPr>
              <a:t>   文字常量是指在程序中未被命名的值。</a:t>
            </a:r>
          </a:p>
          <a:p>
            <a:pPr marL="0" lvl="0" indent="0" algn="just" eaLnBrk="1" hangingPunct="1">
              <a:spcBef>
                <a:spcPct val="50000"/>
              </a:spcBef>
              <a:buNone/>
            </a:pPr>
            <a:r>
              <a:rPr lang="zh-CN" altLang="en-US" b="1" dirty="0">
                <a:latin typeface="宋体" panose="02010600030101010101" pitchFamily="2" charset="-122"/>
              </a:rPr>
              <a:t>例：</a:t>
            </a:r>
            <a:r>
              <a:rPr lang="en-US" altLang="zh-CN" b="1" dirty="0"/>
              <a:t>circumference = 2 * </a:t>
            </a:r>
            <a:r>
              <a:rPr lang="zh-CN" altLang="en-US" b="1" dirty="0"/>
              <a:t>（</a:t>
            </a:r>
            <a:r>
              <a:rPr lang="en-US" altLang="zh-CN" b="1" dirty="0"/>
              <a:t>length + width</a:t>
            </a:r>
            <a:r>
              <a:rPr lang="zh-CN" altLang="en-US" b="1" dirty="0"/>
              <a:t>）</a:t>
            </a:r>
            <a:r>
              <a:rPr lang="en-US" altLang="zh-CN" b="1" dirty="0"/>
              <a:t>; </a:t>
            </a:r>
            <a:endParaRPr lang="zh-CN" altLang="en-US" b="1" dirty="0"/>
          </a:p>
          <a:p>
            <a:pPr marL="0" lvl="0" indent="0" algn="just" eaLnBrk="1" hangingPunct="1">
              <a:spcBef>
                <a:spcPct val="50000"/>
              </a:spcBef>
              <a:buNone/>
            </a:pPr>
            <a:r>
              <a:rPr lang="zh-CN" altLang="en-US" b="1" dirty="0">
                <a:latin typeface="宋体" panose="02010600030101010101" pitchFamily="2" charset="-122"/>
                <a:cs typeface="Times New Roman" panose="02020603050405020304" pitchFamily="18" charset="0"/>
              </a:rPr>
              <a:t>  其中2</a:t>
            </a:r>
            <a:r>
              <a:rPr lang="zh-CN" altLang="en-US" b="1" dirty="0">
                <a:latin typeface="宋体" panose="02010600030101010101" pitchFamily="2" charset="-122"/>
              </a:rPr>
              <a:t>就是一个文字常量，</a:t>
            </a:r>
            <a:r>
              <a:rPr lang="en-US" altLang="zh-CN" b="1" dirty="0">
                <a:latin typeface="宋体" panose="02010600030101010101" pitchFamily="2" charset="-122"/>
                <a:cs typeface="Times New Roman" panose="02020603050405020304" pitchFamily="18" charset="0"/>
              </a:rPr>
              <a:t>length</a:t>
            </a:r>
            <a:r>
              <a:rPr lang="zh-CN" altLang="en-US" b="1" dirty="0">
                <a:latin typeface="宋体" panose="02010600030101010101" pitchFamily="2" charset="-122"/>
              </a:rPr>
              <a:t>和</a:t>
            </a:r>
            <a:r>
              <a:rPr lang="en-US" altLang="zh-CN" b="1" dirty="0">
                <a:latin typeface="宋体" panose="02010600030101010101" pitchFamily="2" charset="-122"/>
                <a:cs typeface="Times New Roman" panose="02020603050405020304" pitchFamily="18" charset="0"/>
              </a:rPr>
              <a:t>width</a:t>
            </a:r>
            <a:r>
              <a:rPr lang="zh-CN" altLang="en-US" b="1" dirty="0">
                <a:latin typeface="宋体" panose="02010600030101010101" pitchFamily="2" charset="-122"/>
              </a:rPr>
              <a:t>是变量</a:t>
            </a:r>
          </a:p>
        </p:txBody>
      </p:sp>
      <p:sp>
        <p:nvSpPr>
          <p:cNvPr id="223241" name="Text Box 9"/>
          <p:cNvSpPr txBox="1"/>
          <p:nvPr/>
        </p:nvSpPr>
        <p:spPr>
          <a:xfrm>
            <a:off x="914400" y="1484313"/>
            <a:ext cx="7467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t>三类常量：</a:t>
            </a:r>
            <a:r>
              <a:rPr lang="zh-CN" altLang="en-US" b="1" u="sng" dirty="0"/>
              <a:t>文字常量</a:t>
            </a:r>
            <a:r>
              <a:rPr lang="zh-CN" altLang="en-US" b="1" dirty="0"/>
              <a:t>、</a:t>
            </a:r>
            <a:r>
              <a:rPr lang="zh-CN" altLang="en-US" b="1" u="sng" dirty="0"/>
              <a:t>命名常量</a:t>
            </a:r>
            <a:r>
              <a:rPr lang="zh-CN" altLang="en-US" b="1" dirty="0"/>
              <a:t>、</a:t>
            </a:r>
            <a:r>
              <a:rPr lang="zh-CN" altLang="en-US" b="1" u="sng" dirty="0"/>
              <a:t>符号常量</a:t>
            </a:r>
          </a:p>
        </p:txBody>
      </p:sp>
      <p:sp>
        <p:nvSpPr>
          <p:cNvPr id="57349" name="Rectangle 10"/>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41"/>
                                        </p:tgtEl>
                                        <p:attrNameLst>
                                          <p:attrName>style.visibility</p:attrName>
                                        </p:attrNameLst>
                                      </p:cBhvr>
                                      <p:to>
                                        <p:strVal val="visible"/>
                                      </p:to>
                                    </p:set>
                                    <p:animEffect transition="in" filter="dissolve">
                                      <p:cBhvr>
                                        <p:cTn id="7" dur="500"/>
                                        <p:tgtEl>
                                          <p:spTgt spid="2232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3240"/>
                                        </p:tgtEl>
                                        <p:attrNameLst>
                                          <p:attrName>style.visibility</p:attrName>
                                        </p:attrNameLst>
                                      </p:cBhvr>
                                      <p:to>
                                        <p:strVal val="visible"/>
                                      </p:to>
                                    </p:set>
                                    <p:animEffect transition="in" filter="dissolve">
                                      <p:cBhvr>
                                        <p:cTn id="12" dur="500"/>
                                        <p:tgtEl>
                                          <p:spTgt spid="223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0" grpId="0"/>
      <p:bldP spid="2232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45</a:t>
            </a:fld>
            <a:endParaRPr lang="zh-CN" altLang="en-US" sz="1400" b="1" dirty="0"/>
          </a:p>
        </p:txBody>
      </p:sp>
      <p:sp>
        <p:nvSpPr>
          <p:cNvPr id="244739" name="Rectangle 3"/>
          <p:cNvSpPr>
            <a:spLocks noGrp="1"/>
          </p:cNvSpPr>
          <p:nvPr>
            <p:ph idx="1"/>
          </p:nvPr>
        </p:nvSpPr>
        <p:spPr>
          <a:xfrm>
            <a:off x="685800" y="1319213"/>
            <a:ext cx="7772400" cy="1893887"/>
          </a:xfrm>
          <a:ln/>
        </p:spPr>
        <p:txBody>
          <a:bodyPr vert="horz" wrap="square" lIns="91440" tIns="45720" rIns="91440" bIns="45720" anchor="t"/>
          <a:lstStyle/>
          <a:p>
            <a:pPr algn="just" eaLnBrk="1" hangingPunct="1">
              <a:buNone/>
            </a:pPr>
            <a:r>
              <a:rPr lang="zh-CN" altLang="en-US" b="1" dirty="0">
                <a:solidFill>
                  <a:srgbClr val="000099"/>
                </a:solidFill>
                <a:latin typeface="宋体" panose="02010600030101010101" pitchFamily="2" charset="-122"/>
              </a:rPr>
              <a:t>二、</a:t>
            </a:r>
            <a:r>
              <a:rPr lang="zh-CN" altLang="en-US" b="1" u="sng" dirty="0">
                <a:solidFill>
                  <a:srgbClr val="000099"/>
                </a:solidFill>
                <a:latin typeface="宋体" panose="02010600030101010101" pitchFamily="2" charset="-122"/>
              </a:rPr>
              <a:t>命名常量</a:t>
            </a:r>
            <a:endParaRPr lang="zh-CN" altLang="en-US" b="1" u="sng" dirty="0">
              <a:solidFill>
                <a:srgbClr val="000099"/>
              </a:solidFill>
              <a:latin typeface="宋体" panose="02010600030101010101" pitchFamily="2" charset="-122"/>
              <a:cs typeface="Times New Roman" panose="02020603050405020304" pitchFamily="18" charset="0"/>
            </a:endParaRPr>
          </a:p>
          <a:p>
            <a:pPr algn="just" eaLnBrk="1" hangingPunct="1">
              <a:buNone/>
            </a:pPr>
            <a:r>
              <a:rPr lang="zh-CN" altLang="en-US" b="1" dirty="0">
                <a:latin typeface="宋体" panose="02010600030101010101" pitchFamily="2" charset="-122"/>
              </a:rPr>
              <a:t>	和变量类似，命名常量也是</a:t>
            </a:r>
            <a:r>
              <a:rPr lang="zh-CN" altLang="en-US" b="1" u="sng" dirty="0">
                <a:solidFill>
                  <a:srgbClr val="000099"/>
                </a:solidFill>
                <a:latin typeface="宋体" panose="02010600030101010101" pitchFamily="2" charset="-122"/>
              </a:rPr>
              <a:t>内存存储空间的名字</a:t>
            </a:r>
            <a:r>
              <a:rPr lang="zh-CN" altLang="en-US" b="1" dirty="0">
                <a:latin typeface="宋体" panose="02010600030101010101" pitchFamily="2" charset="-122"/>
              </a:rPr>
              <a:t>，代表一片内存存储空间，但一旦赋值便</a:t>
            </a:r>
            <a:r>
              <a:rPr lang="zh-CN" altLang="en-US" b="1" u="sng" dirty="0">
                <a:solidFill>
                  <a:srgbClr val="000099"/>
                </a:solidFill>
                <a:latin typeface="宋体" panose="02010600030101010101" pitchFamily="2" charset="-122"/>
              </a:rPr>
              <a:t>不允许程序去改变该存储空间中的数据</a:t>
            </a:r>
            <a:r>
              <a:rPr lang="zh-CN" altLang="en-US" b="1" dirty="0">
                <a:latin typeface="宋体" panose="02010600030101010101" pitchFamily="2" charset="-122"/>
              </a:rPr>
              <a:t>。</a:t>
            </a:r>
          </a:p>
          <a:p>
            <a:pPr algn="just" eaLnBrk="1" hangingPunct="1">
              <a:buNone/>
            </a:pPr>
            <a:endParaRPr lang="zh-CN" altLang="en-US" sz="900" b="1" dirty="0">
              <a:latin typeface="宋体" panose="02010600030101010101" pitchFamily="2" charset="-122"/>
            </a:endParaRPr>
          </a:p>
          <a:p>
            <a:pPr algn="just" eaLnBrk="1" hangingPunct="1">
              <a:buNone/>
            </a:pPr>
            <a:r>
              <a:rPr lang="en-US" altLang="zh-CN" b="1" dirty="0">
                <a:latin typeface="宋体" panose="02010600030101010101" pitchFamily="2" charset="-122"/>
                <a:cs typeface="Times New Roman" panose="02020603050405020304" pitchFamily="18" charset="0"/>
              </a:rPr>
              <a:t>  C</a:t>
            </a:r>
            <a:r>
              <a:rPr lang="zh-CN" altLang="en-US" b="1" dirty="0">
                <a:latin typeface="宋体" panose="02010600030101010101" pitchFamily="2" charset="-122"/>
              </a:rPr>
              <a:t>语言中定义一个命名常量：</a:t>
            </a:r>
          </a:p>
          <a:p>
            <a:pPr algn="just" eaLnBrk="1" hangingPunct="1">
              <a:buNone/>
            </a:pPr>
            <a:r>
              <a:rPr lang="zh-CN" altLang="en-US" b="1" dirty="0">
                <a:latin typeface="宋体" panose="02010600030101010101" pitchFamily="2" charset="-122"/>
              </a:rPr>
              <a:t>  </a:t>
            </a:r>
            <a:r>
              <a:rPr lang="en-US" altLang="zh-CN" b="1" dirty="0" err="1">
                <a:latin typeface="宋体" panose="02010600030101010101" pitchFamily="2" charset="-122"/>
              </a:rPr>
              <a:t>int</a:t>
            </a:r>
            <a:r>
              <a:rPr lang="en-US" altLang="zh-CN" b="1" dirty="0">
                <a:latin typeface="宋体" panose="02010600030101010101" pitchFamily="2" charset="-122"/>
              </a:rPr>
              <a:t> main</a:t>
            </a:r>
            <a:r>
              <a:rPr lang="zh-CN" altLang="en-US" b="1" dirty="0">
                <a:latin typeface="宋体" panose="02010600030101010101" pitchFamily="2" charset="-122"/>
              </a:rPr>
              <a:t>（）</a:t>
            </a:r>
            <a:endParaRPr lang="zh-CN" altLang="en-US" b="1" dirty="0">
              <a:latin typeface="宋体" panose="02010600030101010101" pitchFamily="2" charset="-122"/>
              <a:cs typeface="Times New Roman" panose="02020603050405020304" pitchFamily="18" charset="0"/>
            </a:endParaRPr>
          </a:p>
          <a:p>
            <a:pPr algn="just" eaLnBrk="1" hangingPunct="1">
              <a:buNone/>
            </a:pPr>
            <a:r>
              <a:rPr lang="en-US" altLang="zh-CN" b="1" dirty="0">
                <a:latin typeface="宋体" panose="02010600030101010101" pitchFamily="2" charset="-122"/>
                <a:cs typeface="Times New Roman" panose="02020603050405020304" pitchFamily="18" charset="0"/>
              </a:rPr>
              <a:t>	{</a:t>
            </a:r>
          </a:p>
          <a:p>
            <a:pPr algn="just" eaLnBrk="1" hangingPunct="1">
              <a:buNone/>
            </a:pPr>
            <a:r>
              <a:rPr lang="en-US" altLang="zh-CN" b="1" dirty="0">
                <a:latin typeface="宋体" panose="02010600030101010101" pitchFamily="2" charset="-122"/>
                <a:cs typeface="Times New Roman" panose="02020603050405020304" pitchFamily="18" charset="0"/>
              </a:rPr>
              <a:t>    </a:t>
            </a:r>
            <a:r>
              <a:rPr lang="en-US" altLang="zh-CN" b="1" dirty="0">
                <a:solidFill>
                  <a:srgbClr val="FF3300"/>
                </a:solidFill>
                <a:latin typeface="宋体" panose="02010600030101010101" pitchFamily="2" charset="-122"/>
                <a:cs typeface="Times New Roman" panose="02020603050405020304" pitchFamily="18" charset="0"/>
              </a:rPr>
              <a:t>const </a:t>
            </a:r>
            <a:r>
              <a:rPr lang="en-US" altLang="zh-CN" b="1" dirty="0">
                <a:solidFill>
                  <a:srgbClr val="FF3300"/>
                </a:solidFill>
                <a:latin typeface="宋体" panose="02010600030101010101" pitchFamily="2" charset="-122"/>
              </a:rPr>
              <a:t>float </a:t>
            </a:r>
            <a:r>
              <a:rPr lang="en-US" altLang="zh-CN" b="1" dirty="0">
                <a:solidFill>
                  <a:srgbClr val="FF3300"/>
                </a:solidFill>
                <a:latin typeface="宋体" panose="02010600030101010101" pitchFamily="2" charset="-122"/>
                <a:cs typeface="Times New Roman" panose="02020603050405020304" pitchFamily="18" charset="0"/>
              </a:rPr>
              <a:t>pi = 3.14;</a:t>
            </a:r>
          </a:p>
          <a:p>
            <a:pPr algn="just" eaLnBrk="1" hangingPunct="1">
              <a:buNone/>
            </a:pPr>
            <a:r>
              <a:rPr lang="zh-CN" altLang="en-US" b="1" dirty="0">
                <a:latin typeface="宋体" panose="02010600030101010101" pitchFamily="2" charset="-122"/>
                <a:cs typeface="Times New Roman" panose="02020603050405020304" pitchFamily="18" charset="0"/>
              </a:rPr>
              <a:t>    </a:t>
            </a:r>
            <a:r>
              <a:rPr lang="en-US" altLang="zh-CN" b="1" dirty="0">
                <a:latin typeface="宋体" panose="02010600030101010101" pitchFamily="2" charset="-122"/>
                <a:ea typeface="Times New Roman" panose="02020603050405020304" pitchFamily="18" charset="0"/>
              </a:rPr>
              <a:t>……</a:t>
            </a:r>
            <a:endParaRPr lang="en-US" altLang="zh-CN" b="1" dirty="0">
              <a:latin typeface="宋体" panose="02010600030101010101" pitchFamily="2" charset="-122"/>
              <a:cs typeface="Times New Roman" panose="02020603050405020304" pitchFamily="18" charset="0"/>
            </a:endParaRPr>
          </a:p>
          <a:p>
            <a:pPr algn="just" eaLnBrk="1" hangingPunct="1">
              <a:buNone/>
            </a:pPr>
            <a:r>
              <a:rPr lang="en-US" altLang="zh-CN" b="1" dirty="0">
                <a:latin typeface="宋体" panose="02010600030101010101" pitchFamily="2" charset="-122"/>
                <a:cs typeface="Times New Roman" panose="02020603050405020304" pitchFamily="18" charset="0"/>
              </a:rPr>
              <a:t>  }</a:t>
            </a:r>
            <a:endParaRPr lang="en-US" altLang="zh-CN" b="1" dirty="0"/>
          </a:p>
        </p:txBody>
      </p:sp>
      <p:sp>
        <p:nvSpPr>
          <p:cNvPr id="58372" name="Rectangle 5"/>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grpSp>
        <p:nvGrpSpPr>
          <p:cNvPr id="2" name="Group 46"/>
          <p:cNvGrpSpPr/>
          <p:nvPr/>
        </p:nvGrpSpPr>
        <p:grpSpPr>
          <a:xfrm>
            <a:off x="5862349" y="3372178"/>
            <a:ext cx="3281651" cy="2951163"/>
            <a:chOff x="3392" y="2336"/>
            <a:chExt cx="1997" cy="1775"/>
          </a:xfrm>
        </p:grpSpPr>
        <p:sp>
          <p:nvSpPr>
            <p:cNvPr id="58375" name="Rectangle 10"/>
            <p:cNvSpPr/>
            <p:nvPr/>
          </p:nvSpPr>
          <p:spPr>
            <a:xfrm>
              <a:off x="3575" y="2569"/>
              <a:ext cx="996" cy="183"/>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76" name="Rectangle 11"/>
            <p:cNvSpPr/>
            <p:nvPr/>
          </p:nvSpPr>
          <p:spPr>
            <a:xfrm>
              <a:off x="3575" y="2569"/>
              <a:ext cx="996" cy="183"/>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77" name="Rectangle 12"/>
            <p:cNvSpPr/>
            <p:nvPr/>
          </p:nvSpPr>
          <p:spPr>
            <a:xfrm>
              <a:off x="4686" y="2582"/>
              <a:ext cx="703" cy="14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58378" name="Rectangle 13"/>
            <p:cNvSpPr/>
            <p:nvPr/>
          </p:nvSpPr>
          <p:spPr>
            <a:xfrm>
              <a:off x="3575" y="2752"/>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79" name="Rectangle 14"/>
            <p:cNvSpPr/>
            <p:nvPr/>
          </p:nvSpPr>
          <p:spPr>
            <a:xfrm>
              <a:off x="3575" y="2752"/>
              <a:ext cx="996" cy="18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0" name="Rectangle 15"/>
            <p:cNvSpPr/>
            <p:nvPr/>
          </p:nvSpPr>
          <p:spPr>
            <a:xfrm>
              <a:off x="3575" y="2937"/>
              <a:ext cx="996" cy="398"/>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1" name="Rectangle 16"/>
            <p:cNvSpPr/>
            <p:nvPr/>
          </p:nvSpPr>
          <p:spPr>
            <a:xfrm>
              <a:off x="3575" y="2937"/>
              <a:ext cx="996" cy="398"/>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2" name="Rectangle 17"/>
            <p:cNvSpPr/>
            <p:nvPr/>
          </p:nvSpPr>
          <p:spPr>
            <a:xfrm>
              <a:off x="4674" y="2897"/>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58383" name="Rectangle 18"/>
            <p:cNvSpPr/>
            <p:nvPr/>
          </p:nvSpPr>
          <p:spPr>
            <a:xfrm>
              <a:off x="3575" y="3304"/>
              <a:ext cx="996" cy="245"/>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58384" name="Rectangle 19"/>
            <p:cNvSpPr/>
            <p:nvPr/>
          </p:nvSpPr>
          <p:spPr>
            <a:xfrm>
              <a:off x="3575" y="3304"/>
              <a:ext cx="996" cy="245"/>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5" name="Rectangle 20"/>
            <p:cNvSpPr/>
            <p:nvPr/>
          </p:nvSpPr>
          <p:spPr>
            <a:xfrm>
              <a:off x="3575" y="3549"/>
              <a:ext cx="996" cy="18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6" name="Rectangle 21"/>
            <p:cNvSpPr/>
            <p:nvPr/>
          </p:nvSpPr>
          <p:spPr>
            <a:xfrm>
              <a:off x="3575" y="3925"/>
              <a:ext cx="996" cy="186"/>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7" name="Rectangle 22"/>
            <p:cNvSpPr/>
            <p:nvPr/>
          </p:nvSpPr>
          <p:spPr>
            <a:xfrm>
              <a:off x="3575" y="3280"/>
              <a:ext cx="996" cy="831"/>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58388" name="Rectangle 23"/>
            <p:cNvSpPr/>
            <p:nvPr/>
          </p:nvSpPr>
          <p:spPr>
            <a:xfrm>
              <a:off x="4674" y="3335"/>
              <a:ext cx="703" cy="14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58389" name="Rectangle 24"/>
            <p:cNvSpPr/>
            <p:nvPr/>
          </p:nvSpPr>
          <p:spPr>
            <a:xfrm>
              <a:off x="4674" y="3499"/>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58390" name="Rectangle 25"/>
            <p:cNvSpPr/>
            <p:nvPr/>
          </p:nvSpPr>
          <p:spPr>
            <a:xfrm>
              <a:off x="4674" y="3914"/>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58391" name="Rectangle 26"/>
            <p:cNvSpPr/>
            <p:nvPr/>
          </p:nvSpPr>
          <p:spPr>
            <a:xfrm>
              <a:off x="4674" y="3718"/>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58392" name="Rectangle 27"/>
            <p:cNvSpPr/>
            <p:nvPr/>
          </p:nvSpPr>
          <p:spPr>
            <a:xfrm>
              <a:off x="4674" y="3116"/>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58393" name="Rectangle 28"/>
            <p:cNvSpPr/>
            <p:nvPr/>
          </p:nvSpPr>
          <p:spPr>
            <a:xfrm>
              <a:off x="4674" y="2733"/>
              <a:ext cx="344"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58394" name="Line 30"/>
            <p:cNvSpPr/>
            <p:nvPr/>
          </p:nvSpPr>
          <p:spPr>
            <a:xfrm flipV="1">
              <a:off x="3575" y="3113"/>
              <a:ext cx="983" cy="3"/>
            </a:xfrm>
            <a:prstGeom prst="line">
              <a:avLst/>
            </a:prstGeom>
            <a:ln w="9525" cap="flat" cmpd="sng">
              <a:solidFill>
                <a:schemeClr val="tx1"/>
              </a:solidFill>
              <a:prstDash val="solid"/>
              <a:headEnd type="none" w="med" len="med"/>
              <a:tailEnd type="none" w="med" len="med"/>
            </a:ln>
          </p:spPr>
        </p:sp>
        <p:sp>
          <p:nvSpPr>
            <p:cNvPr id="58395" name="Line 33"/>
            <p:cNvSpPr/>
            <p:nvPr/>
          </p:nvSpPr>
          <p:spPr>
            <a:xfrm>
              <a:off x="3575" y="3499"/>
              <a:ext cx="165" cy="0"/>
            </a:xfrm>
            <a:prstGeom prst="line">
              <a:avLst/>
            </a:prstGeom>
            <a:ln w="9525" cap="flat" cmpd="sng">
              <a:solidFill>
                <a:schemeClr val="tx1"/>
              </a:solidFill>
              <a:prstDash val="solid"/>
              <a:headEnd type="none" w="med" len="med"/>
              <a:tailEnd type="none" w="med" len="med"/>
            </a:ln>
          </p:spPr>
        </p:sp>
        <p:sp>
          <p:nvSpPr>
            <p:cNvPr id="58396" name="Line 34"/>
            <p:cNvSpPr/>
            <p:nvPr/>
          </p:nvSpPr>
          <p:spPr>
            <a:xfrm>
              <a:off x="4400" y="3499"/>
              <a:ext cx="165" cy="0"/>
            </a:xfrm>
            <a:prstGeom prst="line">
              <a:avLst/>
            </a:prstGeom>
            <a:ln w="9525" cap="flat" cmpd="sng">
              <a:solidFill>
                <a:schemeClr val="tx1"/>
              </a:solidFill>
              <a:prstDash val="solid"/>
              <a:headEnd type="none" w="med" len="med"/>
              <a:tailEnd type="none" w="med" len="med"/>
            </a:ln>
          </p:spPr>
        </p:sp>
        <p:sp>
          <p:nvSpPr>
            <p:cNvPr id="58397" name="Line 35"/>
            <p:cNvSpPr/>
            <p:nvPr/>
          </p:nvSpPr>
          <p:spPr>
            <a:xfrm>
              <a:off x="3575" y="3718"/>
              <a:ext cx="165" cy="0"/>
            </a:xfrm>
            <a:prstGeom prst="line">
              <a:avLst/>
            </a:prstGeom>
            <a:ln w="9525" cap="flat" cmpd="sng">
              <a:solidFill>
                <a:schemeClr val="tx1"/>
              </a:solidFill>
              <a:prstDash val="solid"/>
              <a:headEnd type="none" w="med" len="med"/>
              <a:tailEnd type="none" w="med" len="med"/>
            </a:ln>
          </p:spPr>
        </p:sp>
        <p:sp>
          <p:nvSpPr>
            <p:cNvPr id="58398" name="Line 36"/>
            <p:cNvSpPr/>
            <p:nvPr/>
          </p:nvSpPr>
          <p:spPr>
            <a:xfrm>
              <a:off x="4400" y="3718"/>
              <a:ext cx="165" cy="0"/>
            </a:xfrm>
            <a:prstGeom prst="line">
              <a:avLst/>
            </a:prstGeom>
            <a:ln w="9525" cap="flat" cmpd="sng">
              <a:solidFill>
                <a:schemeClr val="tx1"/>
              </a:solidFill>
              <a:prstDash val="solid"/>
              <a:headEnd type="none" w="med" len="med"/>
              <a:tailEnd type="none" w="med" len="med"/>
            </a:ln>
          </p:spPr>
        </p:sp>
        <p:sp>
          <p:nvSpPr>
            <p:cNvPr id="58399" name="Line 37"/>
            <p:cNvSpPr/>
            <p:nvPr/>
          </p:nvSpPr>
          <p:spPr>
            <a:xfrm>
              <a:off x="3575" y="3936"/>
              <a:ext cx="165" cy="0"/>
            </a:xfrm>
            <a:prstGeom prst="line">
              <a:avLst/>
            </a:prstGeom>
            <a:ln w="9525" cap="flat" cmpd="sng">
              <a:solidFill>
                <a:schemeClr val="tx1"/>
              </a:solidFill>
              <a:prstDash val="solid"/>
              <a:headEnd type="none" w="med" len="med"/>
              <a:tailEnd type="none" w="med" len="med"/>
            </a:ln>
          </p:spPr>
        </p:sp>
        <p:sp>
          <p:nvSpPr>
            <p:cNvPr id="58400" name="Line 38"/>
            <p:cNvSpPr/>
            <p:nvPr/>
          </p:nvSpPr>
          <p:spPr>
            <a:xfrm>
              <a:off x="4400" y="3936"/>
              <a:ext cx="165" cy="0"/>
            </a:xfrm>
            <a:prstGeom prst="line">
              <a:avLst/>
            </a:prstGeom>
            <a:ln w="9525" cap="flat" cmpd="sng">
              <a:solidFill>
                <a:schemeClr val="tx1"/>
              </a:solidFill>
              <a:prstDash val="solid"/>
              <a:headEnd type="none" w="med" len="med"/>
              <a:tailEnd type="none" w="med" len="med"/>
            </a:ln>
          </p:spPr>
        </p:sp>
        <p:sp>
          <p:nvSpPr>
            <p:cNvPr id="58401" name="Rectangle 39"/>
            <p:cNvSpPr/>
            <p:nvPr/>
          </p:nvSpPr>
          <p:spPr>
            <a:xfrm>
              <a:off x="3905" y="3587"/>
              <a:ext cx="217" cy="14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FF3300"/>
                  </a:solidFill>
                </a:rPr>
                <a:t>3.14</a:t>
              </a:r>
            </a:p>
          </p:txBody>
        </p:sp>
        <p:sp>
          <p:nvSpPr>
            <p:cNvPr id="58402" name="Text Box 40"/>
            <p:cNvSpPr txBox="1"/>
            <p:nvPr/>
          </p:nvSpPr>
          <p:spPr>
            <a:xfrm>
              <a:off x="3620" y="2336"/>
              <a:ext cx="1361" cy="23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sp>
          <p:nvSpPr>
            <p:cNvPr id="58403" name="Rectangle 44"/>
            <p:cNvSpPr/>
            <p:nvPr/>
          </p:nvSpPr>
          <p:spPr>
            <a:xfrm>
              <a:off x="3392" y="3413"/>
              <a:ext cx="128" cy="18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pi</a:t>
              </a:r>
              <a:endParaRPr lang="en-US" altLang="zh-CN" sz="2000" b="1" dirty="0"/>
            </a:p>
          </p:txBody>
        </p:sp>
      </p:grpSp>
      <p:sp>
        <p:nvSpPr>
          <p:cNvPr id="244783" name="AutoShape 47"/>
          <p:cNvSpPr/>
          <p:nvPr/>
        </p:nvSpPr>
        <p:spPr>
          <a:xfrm>
            <a:off x="2627313" y="4149725"/>
            <a:ext cx="1800225" cy="792163"/>
          </a:xfrm>
          <a:prstGeom prst="wedgeRoundRectCallout">
            <a:avLst>
              <a:gd name="adj1" fmla="val -79981"/>
              <a:gd name="adj2" fmla="val 62023"/>
              <a:gd name="adj3" fmla="val 16667"/>
            </a:avLst>
          </a:prstGeom>
          <a:gradFill rotWithShape="1">
            <a:gsLst>
              <a:gs pos="0">
                <a:schemeClr val="accent1"/>
              </a:gs>
              <a:gs pos="100000">
                <a:srgbClr val="9966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chemeClr val="bg1"/>
                </a:solidFill>
              </a:rPr>
              <a:t>说明</a:t>
            </a:r>
            <a:r>
              <a:rPr lang="en-US" altLang="zh-CN" sz="2000" b="1" dirty="0">
                <a:solidFill>
                  <a:schemeClr val="bg1"/>
                </a:solidFill>
              </a:rPr>
              <a:t>pi</a:t>
            </a:r>
            <a:r>
              <a:rPr lang="zh-CN" altLang="en-US" sz="2000" b="1" dirty="0">
                <a:solidFill>
                  <a:schemeClr val="bg1"/>
                </a:solidFill>
              </a:rPr>
              <a:t>是个命名常量</a:t>
            </a:r>
            <a:r>
              <a:rPr lang="en-US" altLang="zh-CN" sz="2000" b="1" dirty="0">
                <a:solidFill>
                  <a:schemeClr val="bg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4739">
                                            <p:txEl>
                                              <p:pRg st="3" end="3"/>
                                            </p:txEl>
                                          </p:spTgt>
                                        </p:tgtEl>
                                        <p:attrNameLst>
                                          <p:attrName>style.visibility</p:attrName>
                                        </p:attrNameLst>
                                      </p:cBhvr>
                                      <p:to>
                                        <p:strVal val="visible"/>
                                      </p:to>
                                    </p:set>
                                    <p:animEffect transition="in" filter="dissolve">
                                      <p:cBhvr>
                                        <p:cTn id="7" dur="500"/>
                                        <p:tgtEl>
                                          <p:spTgt spid="2447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4739">
                                            <p:txEl>
                                              <p:pRg st="4" end="4"/>
                                            </p:txEl>
                                          </p:spTgt>
                                        </p:tgtEl>
                                        <p:attrNameLst>
                                          <p:attrName>style.visibility</p:attrName>
                                        </p:attrNameLst>
                                      </p:cBhvr>
                                      <p:to>
                                        <p:strVal val="visible"/>
                                      </p:to>
                                    </p:set>
                                    <p:animEffect transition="in" filter="dissolve">
                                      <p:cBhvr>
                                        <p:cTn id="12" dur="500"/>
                                        <p:tgtEl>
                                          <p:spTgt spid="244739">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44739">
                                            <p:txEl>
                                              <p:pRg st="5" end="5"/>
                                            </p:txEl>
                                          </p:spTgt>
                                        </p:tgtEl>
                                        <p:attrNameLst>
                                          <p:attrName>style.visibility</p:attrName>
                                        </p:attrNameLst>
                                      </p:cBhvr>
                                      <p:to>
                                        <p:strVal val="visible"/>
                                      </p:to>
                                    </p:set>
                                    <p:animEffect transition="in" filter="dissolve">
                                      <p:cBhvr>
                                        <p:cTn id="15" dur="500"/>
                                        <p:tgtEl>
                                          <p:spTgt spid="244739">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44739">
                                            <p:txEl>
                                              <p:pRg st="6" end="6"/>
                                            </p:txEl>
                                          </p:spTgt>
                                        </p:tgtEl>
                                        <p:attrNameLst>
                                          <p:attrName>style.visibility</p:attrName>
                                        </p:attrNameLst>
                                      </p:cBhvr>
                                      <p:to>
                                        <p:strVal val="visible"/>
                                      </p:to>
                                    </p:set>
                                    <p:animEffect transition="in" filter="dissolve">
                                      <p:cBhvr>
                                        <p:cTn id="18" dur="500"/>
                                        <p:tgtEl>
                                          <p:spTgt spid="244739">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44739">
                                            <p:txEl>
                                              <p:pRg st="7" end="7"/>
                                            </p:txEl>
                                          </p:spTgt>
                                        </p:tgtEl>
                                        <p:attrNameLst>
                                          <p:attrName>style.visibility</p:attrName>
                                        </p:attrNameLst>
                                      </p:cBhvr>
                                      <p:to>
                                        <p:strVal val="visible"/>
                                      </p:to>
                                    </p:set>
                                    <p:animEffect transition="in" filter="dissolve">
                                      <p:cBhvr>
                                        <p:cTn id="21" dur="500"/>
                                        <p:tgtEl>
                                          <p:spTgt spid="244739">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44739">
                                            <p:txEl>
                                              <p:pRg st="8" end="8"/>
                                            </p:txEl>
                                          </p:spTgt>
                                        </p:tgtEl>
                                        <p:attrNameLst>
                                          <p:attrName>style.visibility</p:attrName>
                                        </p:attrNameLst>
                                      </p:cBhvr>
                                      <p:to>
                                        <p:strVal val="visible"/>
                                      </p:to>
                                    </p:set>
                                    <p:animEffect transition="in" filter="dissolve">
                                      <p:cBhvr>
                                        <p:cTn id="24" dur="500"/>
                                        <p:tgtEl>
                                          <p:spTgt spid="244739">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44783"/>
                                        </p:tgtEl>
                                        <p:attrNameLst>
                                          <p:attrName>style.visibility</p:attrName>
                                        </p:attrNameLst>
                                      </p:cBhvr>
                                      <p:to>
                                        <p:strVal val="visible"/>
                                      </p:to>
                                    </p:set>
                                    <p:animEffect transition="in" filter="dissolve">
                                      <p:cBhvr>
                                        <p:cTn id="34" dur="500"/>
                                        <p:tgtEl>
                                          <p:spTgt spid="244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46</a:t>
            </a:fld>
            <a:endParaRPr lang="zh-CN" altLang="en-US" sz="1400" b="1" dirty="0"/>
          </a:p>
        </p:txBody>
      </p:sp>
      <p:sp>
        <p:nvSpPr>
          <p:cNvPr id="59395" name="Rectangle 4"/>
          <p:cNvSpPr/>
          <p:nvPr/>
        </p:nvSpPr>
        <p:spPr>
          <a:xfrm>
            <a:off x="395536" y="1212800"/>
            <a:ext cx="8640960" cy="533684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400" b="1" dirty="0"/>
              <a:t>#include &lt;</a:t>
            </a:r>
            <a:r>
              <a:rPr lang="en-US" altLang="zh-CN" sz="2400" b="1" dirty="0" err="1"/>
              <a:t>stdio.h</a:t>
            </a:r>
            <a:r>
              <a:rPr lang="en-US" altLang="zh-CN" sz="2400" b="1" dirty="0"/>
              <a:t>&gt; </a:t>
            </a:r>
          </a:p>
          <a:p>
            <a:pPr marL="0" lvl="0" indent="0" eaLnBrk="1" hangingPunct="1">
              <a:buNone/>
            </a:pPr>
            <a:r>
              <a:rPr lang="en-US" altLang="zh-CN" sz="2400" b="1" dirty="0" err="1"/>
              <a:t>int</a:t>
            </a:r>
            <a:r>
              <a:rPr lang="en-US" altLang="zh-CN" sz="2400" b="1" dirty="0"/>
              <a:t>	main()</a:t>
            </a:r>
          </a:p>
          <a:p>
            <a:pPr marL="0" lvl="0" indent="0" eaLnBrk="1" hangingPunct="1">
              <a:buNone/>
            </a:pPr>
            <a:r>
              <a:rPr lang="en-US" altLang="zh-CN" sz="2400" b="1" dirty="0"/>
              <a:t>{</a:t>
            </a:r>
          </a:p>
          <a:p>
            <a:pPr marL="0" indent="0" eaLnBrk="1" hangingPunct="1">
              <a:buNone/>
            </a:pPr>
            <a:r>
              <a:rPr lang="en-US" altLang="zh-CN" sz="2400" b="1" dirty="0"/>
              <a:t>	</a:t>
            </a:r>
            <a:r>
              <a:rPr lang="en-US" altLang="zh-CN" sz="2400" b="1" dirty="0" err="1">
                <a:solidFill>
                  <a:srgbClr val="FF0000"/>
                </a:solidFill>
              </a:rPr>
              <a:t>const</a:t>
            </a:r>
            <a:r>
              <a:rPr lang="en-US" altLang="zh-CN" sz="2400" b="1" dirty="0">
                <a:solidFill>
                  <a:srgbClr val="FF0000"/>
                </a:solidFill>
              </a:rPr>
              <a:t> float pi=3.14;/*</a:t>
            </a:r>
            <a:r>
              <a:rPr lang="zh-CN" altLang="en-US" sz="2400" b="1" dirty="0">
                <a:solidFill>
                  <a:srgbClr val="FF0000"/>
                </a:solidFill>
              </a:rPr>
              <a:t>常量定义*</a:t>
            </a:r>
            <a:r>
              <a:rPr lang="en-US" altLang="zh-CN" sz="2400" b="1" dirty="0">
                <a:solidFill>
                  <a:srgbClr val="FF0000"/>
                </a:solidFill>
              </a:rPr>
              <a:t>/</a:t>
            </a:r>
          </a:p>
          <a:p>
            <a:pPr marL="0" lvl="0" indent="0" eaLnBrk="1" hangingPunct="1">
              <a:buNone/>
            </a:pPr>
            <a:r>
              <a:rPr lang="en-US" altLang="zh-CN" sz="2400" b="1" dirty="0"/>
              <a:t>	float radius , area;   /*</a:t>
            </a:r>
            <a:r>
              <a:rPr lang="zh-CN" altLang="en-US" sz="2400" b="1" dirty="0"/>
              <a:t>变量定义*</a:t>
            </a:r>
            <a:r>
              <a:rPr lang="en-US" altLang="zh-CN" sz="2400" b="1" dirty="0"/>
              <a:t>/</a:t>
            </a:r>
          </a:p>
          <a:p>
            <a:pPr marL="0" lvl="0" indent="0" eaLnBrk="1" hangingPunct="1">
              <a:buNone/>
            </a:pPr>
            <a:endParaRPr lang="en-US" altLang="zh-CN" sz="2400" b="1" dirty="0"/>
          </a:p>
          <a:p>
            <a:pPr marL="0" lvl="0" indent="0" eaLnBrk="1" hangingPunct="1">
              <a:buNone/>
            </a:pPr>
            <a:r>
              <a:rPr lang="en-US" altLang="zh-CN" sz="2400" b="1" dirty="0"/>
              <a:t>	</a:t>
            </a:r>
            <a:r>
              <a:rPr lang="en-US" altLang="zh-CN" sz="2400" b="1" dirty="0" err="1"/>
              <a:t>printf</a:t>
            </a:r>
            <a:r>
              <a:rPr lang="en-US" altLang="zh-CN" sz="2400" b="1" dirty="0"/>
              <a:t>("please input the radius:\n"); /*</a:t>
            </a:r>
            <a:r>
              <a:rPr lang="zh-CN" altLang="en-US" sz="2400" b="1" dirty="0"/>
              <a:t>显示提示信息*</a:t>
            </a:r>
            <a:r>
              <a:rPr lang="en-US" altLang="zh-CN" sz="2400" b="1" dirty="0"/>
              <a:t>/</a:t>
            </a:r>
          </a:p>
          <a:p>
            <a:pPr marL="0" lvl="0" indent="0" eaLnBrk="1" hangingPunct="1">
              <a:buNone/>
            </a:pPr>
            <a:r>
              <a:rPr lang="en-US" altLang="zh-CN" sz="2400" b="1" dirty="0"/>
              <a:t>	</a:t>
            </a:r>
            <a:r>
              <a:rPr lang="en-US" altLang="zh-CN" sz="2400" b="1" dirty="0" err="1"/>
              <a:t>scanf</a:t>
            </a:r>
            <a:r>
              <a:rPr lang="en-US" altLang="zh-CN" sz="2400" b="1" dirty="0"/>
              <a:t>("%f",  &amp;radius);	 /*</a:t>
            </a:r>
            <a:r>
              <a:rPr lang="zh-CN" altLang="en-US" sz="2400" b="1" dirty="0"/>
              <a:t>从键盘读取半径*</a:t>
            </a:r>
            <a:r>
              <a:rPr lang="en-US" altLang="zh-CN" sz="2400" b="1" dirty="0"/>
              <a:t>/</a:t>
            </a:r>
          </a:p>
          <a:p>
            <a:pPr marL="0" lvl="0" indent="0" eaLnBrk="1" hangingPunct="1">
              <a:buNone/>
            </a:pPr>
            <a:r>
              <a:rPr lang="en-US" altLang="zh-CN" sz="2400" b="1" dirty="0"/>
              <a:t>	area = </a:t>
            </a:r>
            <a:r>
              <a:rPr lang="en-US" altLang="zh-CN" sz="2400" b="1" dirty="0">
                <a:solidFill>
                  <a:srgbClr val="FF0000"/>
                </a:solidFill>
              </a:rPr>
              <a:t>pi</a:t>
            </a:r>
            <a:r>
              <a:rPr lang="en-US" altLang="zh-CN" sz="2400" b="1" dirty="0"/>
              <a:t> * radius * radius;    /*</a:t>
            </a:r>
            <a:r>
              <a:rPr lang="zh-CN" altLang="en-US" sz="2400" b="1" dirty="0"/>
              <a:t>赋值运算*</a:t>
            </a:r>
            <a:r>
              <a:rPr lang="en-US" altLang="zh-CN" sz="2400" b="1" dirty="0"/>
              <a:t>/</a:t>
            </a:r>
          </a:p>
          <a:p>
            <a:pPr marL="0" lvl="0" indent="0" eaLnBrk="1" hangingPunct="1">
              <a:buNone/>
            </a:pPr>
            <a:r>
              <a:rPr lang="en-US" altLang="zh-CN" sz="2400" b="1" dirty="0"/>
              <a:t>	</a:t>
            </a:r>
            <a:r>
              <a:rPr lang="en-US" altLang="zh-CN" sz="2400" b="1" dirty="0" err="1"/>
              <a:t>printf</a:t>
            </a:r>
            <a:r>
              <a:rPr lang="en-US" altLang="zh-CN" sz="2400" b="1" dirty="0"/>
              <a:t>("the area is : %f\n"   ,  area); /*</a:t>
            </a:r>
            <a:r>
              <a:rPr lang="zh-CN" altLang="en-US" sz="2400" b="1" dirty="0"/>
              <a:t>输出结果*</a:t>
            </a:r>
            <a:r>
              <a:rPr lang="en-US" altLang="zh-CN" sz="2400" b="1" dirty="0"/>
              <a:t>/</a:t>
            </a:r>
          </a:p>
          <a:p>
            <a:pPr marL="0" lvl="0" indent="0" eaLnBrk="1" hangingPunct="1">
              <a:buNone/>
            </a:pPr>
            <a:r>
              <a:rPr lang="en-US" altLang="zh-CN" sz="2400" b="1" dirty="0"/>
              <a:t>	return 0;</a:t>
            </a:r>
          </a:p>
          <a:p>
            <a:pPr marL="0" lvl="0" indent="0" eaLnBrk="1" hangingPunct="1">
              <a:buNone/>
            </a:pPr>
            <a:r>
              <a:rPr lang="en-US" altLang="zh-CN" sz="2400" b="1" dirty="0"/>
              <a:t>} </a:t>
            </a:r>
          </a:p>
        </p:txBody>
      </p:sp>
    </p:spTree>
    <p:extLst>
      <p:ext uri="{BB962C8B-B14F-4D97-AF65-F5344CB8AC3E}">
        <p14:creationId xmlns:p14="http://schemas.microsoft.com/office/powerpoint/2010/main" val="15830960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47</a:t>
            </a:fld>
            <a:endParaRPr lang="zh-CN" altLang="en-US" sz="1400" b="1" dirty="0"/>
          </a:p>
        </p:txBody>
      </p:sp>
      <p:sp>
        <p:nvSpPr>
          <p:cNvPr id="245763" name="Rectangle 3"/>
          <p:cNvSpPr>
            <a:spLocks noGrp="1"/>
          </p:cNvSpPr>
          <p:nvPr>
            <p:ph idx="1"/>
          </p:nvPr>
        </p:nvSpPr>
        <p:spPr>
          <a:xfrm>
            <a:off x="762000" y="1905000"/>
            <a:ext cx="8058150" cy="4332288"/>
          </a:xfrm>
          <a:ln/>
        </p:spPr>
        <p:txBody>
          <a:bodyPr vert="horz" wrap="square" lIns="91440" tIns="45720" rIns="91440" bIns="45720" anchor="t"/>
          <a:lstStyle/>
          <a:p>
            <a:pPr algn="just" eaLnBrk="1" hangingPunct="1">
              <a:lnSpc>
                <a:spcPct val="90000"/>
              </a:lnSpc>
            </a:pPr>
            <a:r>
              <a:rPr lang="zh-CN" altLang="en-US" b="1" dirty="0">
                <a:latin typeface="宋体" panose="02010600030101010101" pitchFamily="2" charset="-122"/>
              </a:rPr>
              <a:t>符号常量是仅含有符号名称的值。</a:t>
            </a:r>
          </a:p>
          <a:p>
            <a:pPr algn="just" eaLnBrk="1" hangingPunct="1">
              <a:lnSpc>
                <a:spcPct val="90000"/>
              </a:lnSpc>
              <a:buNone/>
            </a:pPr>
            <a:r>
              <a:rPr lang="en-US" altLang="zh-CN" b="1" dirty="0">
                <a:latin typeface="宋体" panose="02010600030101010101" pitchFamily="2" charset="-122"/>
                <a:cs typeface="Times New Roman" panose="02020603050405020304" pitchFamily="18" charset="0"/>
              </a:rPr>
              <a:t>	C</a:t>
            </a:r>
            <a:r>
              <a:rPr lang="zh-CN" altLang="en-US" b="1" dirty="0">
                <a:latin typeface="宋体" panose="02010600030101010101" pitchFamily="2" charset="-122"/>
              </a:rPr>
              <a:t>语言符号常量定义：</a:t>
            </a:r>
            <a:r>
              <a:rPr lang="zh-CN" altLang="en-US" b="1" dirty="0">
                <a:solidFill>
                  <a:schemeClr val="accent2"/>
                </a:solidFill>
              </a:rPr>
              <a:t>#</a:t>
            </a:r>
            <a:r>
              <a:rPr lang="en-US" altLang="zh-CN" b="1" dirty="0">
                <a:solidFill>
                  <a:schemeClr val="accent2"/>
                </a:solidFill>
              </a:rPr>
              <a:t>define  </a:t>
            </a:r>
            <a:r>
              <a:rPr lang="zh-CN" altLang="en-US" b="1" dirty="0">
                <a:solidFill>
                  <a:schemeClr val="accent2"/>
                </a:solidFill>
              </a:rPr>
              <a:t>标识符   替换文本</a:t>
            </a:r>
            <a:endParaRPr lang="zh-CN" altLang="en-US" b="1" dirty="0">
              <a:solidFill>
                <a:schemeClr val="accent2"/>
              </a:solidFill>
              <a:latin typeface="宋体" panose="02010600030101010101" pitchFamily="2" charset="-122"/>
              <a:cs typeface="Times New Roman" panose="02020603050405020304" pitchFamily="18" charset="0"/>
            </a:endParaRPr>
          </a:p>
          <a:p>
            <a:pPr eaLnBrk="1" hangingPunct="1">
              <a:lnSpc>
                <a:spcPct val="90000"/>
              </a:lnSpc>
              <a:buNone/>
            </a:pPr>
            <a:r>
              <a:rPr lang="en-US" altLang="zh-CN" sz="3200" b="1" dirty="0">
                <a:solidFill>
                  <a:srgbClr val="FF3300"/>
                </a:solidFill>
              </a:rPr>
              <a:t>           #define  PI  3.14 </a:t>
            </a:r>
            <a:endParaRPr lang="en-US" altLang="zh-CN" b="1" dirty="0"/>
          </a:p>
          <a:p>
            <a:pPr eaLnBrk="1" hangingPunct="1">
              <a:lnSpc>
                <a:spcPct val="90000"/>
              </a:lnSpc>
              <a:buNone/>
            </a:pPr>
            <a:r>
              <a:rPr lang="zh-CN" altLang="en-US" b="1" dirty="0"/>
              <a:t>            </a:t>
            </a:r>
            <a:r>
              <a:rPr lang="en-US" altLang="zh-CN" sz="3200" b="1" dirty="0"/>
              <a:t>area = </a:t>
            </a:r>
            <a:r>
              <a:rPr lang="en-US" altLang="zh-CN" sz="3200" b="1" dirty="0">
                <a:solidFill>
                  <a:srgbClr val="FF3300"/>
                </a:solidFill>
              </a:rPr>
              <a:t>PI</a:t>
            </a:r>
            <a:r>
              <a:rPr lang="en-US" altLang="zh-CN" sz="3200" b="1" dirty="0"/>
              <a:t>* radius * radius; </a:t>
            </a:r>
            <a:r>
              <a:rPr lang="en-US" altLang="zh-CN" b="1" dirty="0">
                <a:latin typeface="宋体" panose="02010600030101010101" pitchFamily="2" charset="-122"/>
              </a:rPr>
              <a:t>……</a:t>
            </a:r>
          </a:p>
          <a:p>
            <a:pPr algn="just" eaLnBrk="1" hangingPunct="1">
              <a:lnSpc>
                <a:spcPct val="90000"/>
              </a:lnSpc>
            </a:pPr>
            <a:r>
              <a:rPr lang="zh-CN" altLang="en-US" b="1" dirty="0">
                <a:latin typeface="宋体" panose="02010600030101010101" pitchFamily="2" charset="-122"/>
              </a:rPr>
              <a:t>编译时，预处理程序能够将所有出现该符号名称的地方用</a:t>
            </a:r>
            <a:r>
              <a:rPr lang="zh-CN" altLang="en-US" b="1" dirty="0">
                <a:solidFill>
                  <a:srgbClr val="FF3300"/>
                </a:solidFill>
                <a:latin typeface="宋体" panose="02010600030101010101" pitchFamily="2" charset="-122"/>
              </a:rPr>
              <a:t>值</a:t>
            </a:r>
            <a:r>
              <a:rPr lang="zh-CN" altLang="en-US" b="1" dirty="0">
                <a:latin typeface="宋体" panose="02010600030101010101" pitchFamily="2" charset="-122"/>
              </a:rPr>
              <a:t>替换</a:t>
            </a:r>
            <a:r>
              <a:rPr lang="en-US" altLang="zh-CN" b="1" dirty="0">
                <a:latin typeface="宋体" panose="02010600030101010101" pitchFamily="2" charset="-122"/>
              </a:rPr>
              <a:t>: </a:t>
            </a:r>
          </a:p>
          <a:p>
            <a:pPr algn="just" eaLnBrk="1" hangingPunct="1">
              <a:lnSpc>
                <a:spcPct val="90000"/>
              </a:lnSpc>
              <a:buNone/>
            </a:pPr>
            <a:r>
              <a:rPr lang="en-US" altLang="zh-CN" sz="3200" b="1" dirty="0"/>
              <a:t>		area = </a:t>
            </a:r>
            <a:r>
              <a:rPr lang="en-US" altLang="zh-CN" sz="3200" b="1" dirty="0">
                <a:solidFill>
                  <a:srgbClr val="FF3300"/>
                </a:solidFill>
              </a:rPr>
              <a:t>3.14 </a:t>
            </a:r>
            <a:r>
              <a:rPr lang="en-US" altLang="zh-CN" sz="3200" b="1" dirty="0"/>
              <a:t>* radius * radius</a:t>
            </a:r>
            <a:r>
              <a:rPr lang="en-US" altLang="zh-CN" b="1" dirty="0"/>
              <a:t> </a:t>
            </a:r>
            <a:r>
              <a:rPr lang="zh-CN" altLang="en-US" b="1" dirty="0"/>
              <a:t>；</a:t>
            </a:r>
            <a:endParaRPr lang="zh-CN" altLang="en-US" b="1" dirty="0">
              <a:latin typeface="宋体" panose="02010600030101010101" pitchFamily="2" charset="-122"/>
            </a:endParaRPr>
          </a:p>
          <a:p>
            <a:pPr algn="just" eaLnBrk="1" hangingPunct="1">
              <a:lnSpc>
                <a:spcPct val="90000"/>
              </a:lnSpc>
            </a:pPr>
            <a:r>
              <a:rPr lang="zh-CN" altLang="en-US" b="1" dirty="0"/>
              <a:t>使用符号常量的好处：使程序易读性好、容易维护。 </a:t>
            </a:r>
            <a:endParaRPr lang="zh-CN" altLang="en-US" b="1" dirty="0">
              <a:latin typeface="宋体" panose="02010600030101010101" pitchFamily="2" charset="-122"/>
            </a:endParaRPr>
          </a:p>
          <a:p>
            <a:pPr algn="just" eaLnBrk="1" hangingPunct="1">
              <a:lnSpc>
                <a:spcPct val="90000"/>
              </a:lnSpc>
              <a:buNone/>
            </a:pPr>
            <a:endParaRPr lang="zh-CN" altLang="en-US" b="1" dirty="0">
              <a:latin typeface="宋体" panose="02010600030101010101" pitchFamily="2" charset="-122"/>
              <a:ea typeface="Times New Roman" panose="02020603050405020304" pitchFamily="18" charset="0"/>
            </a:endParaRPr>
          </a:p>
        </p:txBody>
      </p:sp>
      <p:sp>
        <p:nvSpPr>
          <p:cNvPr id="60420" name="Text Box 5"/>
          <p:cNvSpPr txBox="1"/>
          <p:nvPr/>
        </p:nvSpPr>
        <p:spPr>
          <a:xfrm>
            <a:off x="609600" y="1295400"/>
            <a:ext cx="44196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lnSpc>
                <a:spcPct val="90000"/>
              </a:lnSpc>
              <a:buClr>
                <a:schemeClr val="accent2"/>
              </a:buClr>
              <a:buSzPct val="75000"/>
              <a:buFont typeface="Monotype Sorts" pitchFamily="2" charset="2"/>
              <a:buNone/>
            </a:pPr>
            <a:r>
              <a:rPr lang="zh-CN" altLang="en-US" b="1" dirty="0">
                <a:solidFill>
                  <a:srgbClr val="000099"/>
                </a:solidFill>
                <a:latin typeface="宋体" panose="02010600030101010101" pitchFamily="2" charset="-122"/>
              </a:rPr>
              <a:t>三、</a:t>
            </a:r>
            <a:r>
              <a:rPr lang="zh-CN" altLang="en-US" b="1" u="sng" dirty="0">
                <a:solidFill>
                  <a:srgbClr val="000099"/>
                </a:solidFill>
                <a:latin typeface="宋体" panose="02010600030101010101" pitchFamily="2" charset="-122"/>
              </a:rPr>
              <a:t>符号常量</a:t>
            </a:r>
            <a:endParaRPr lang="zh-CN" altLang="en-US" sz="2000" u="sng" dirty="0">
              <a:solidFill>
                <a:srgbClr val="000099"/>
              </a:solidFill>
            </a:endParaRPr>
          </a:p>
        </p:txBody>
      </p:sp>
      <p:sp>
        <p:nvSpPr>
          <p:cNvPr id="60421" name="Rectangle 6"/>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dissolve">
                                      <p:cBhvr>
                                        <p:cTn id="7" dur="500"/>
                                        <p:tgtEl>
                                          <p:spTgt spid="24576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5763">
                                            <p:txEl>
                                              <p:pRg st="1" end="1"/>
                                            </p:txEl>
                                          </p:spTgt>
                                        </p:tgtEl>
                                        <p:attrNameLst>
                                          <p:attrName>style.visibility</p:attrName>
                                        </p:attrNameLst>
                                      </p:cBhvr>
                                      <p:to>
                                        <p:strVal val="visible"/>
                                      </p:to>
                                    </p:set>
                                    <p:animEffect transition="in" filter="dissolve">
                                      <p:cBhvr>
                                        <p:cTn id="10" dur="500"/>
                                        <p:tgtEl>
                                          <p:spTgt spid="24576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45763">
                                            <p:txEl>
                                              <p:pRg st="2" end="2"/>
                                            </p:txEl>
                                          </p:spTgt>
                                        </p:tgtEl>
                                        <p:attrNameLst>
                                          <p:attrName>style.visibility</p:attrName>
                                        </p:attrNameLst>
                                      </p:cBhvr>
                                      <p:to>
                                        <p:strVal val="visible"/>
                                      </p:to>
                                    </p:set>
                                    <p:animEffect transition="in" filter="dissolve">
                                      <p:cBhvr>
                                        <p:cTn id="13" dur="500"/>
                                        <p:tgtEl>
                                          <p:spTgt spid="24576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45763">
                                            <p:txEl>
                                              <p:pRg st="3" end="3"/>
                                            </p:txEl>
                                          </p:spTgt>
                                        </p:tgtEl>
                                        <p:attrNameLst>
                                          <p:attrName>style.visibility</p:attrName>
                                        </p:attrNameLst>
                                      </p:cBhvr>
                                      <p:to>
                                        <p:strVal val="visible"/>
                                      </p:to>
                                    </p:set>
                                    <p:animEffect transition="in" filter="dissolve">
                                      <p:cBhvr>
                                        <p:cTn id="16" dur="500"/>
                                        <p:tgtEl>
                                          <p:spTgt spid="2457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5763">
                                            <p:txEl>
                                              <p:pRg st="4" end="4"/>
                                            </p:txEl>
                                          </p:spTgt>
                                        </p:tgtEl>
                                        <p:attrNameLst>
                                          <p:attrName>style.visibility</p:attrName>
                                        </p:attrNameLst>
                                      </p:cBhvr>
                                      <p:to>
                                        <p:strVal val="visible"/>
                                      </p:to>
                                    </p:set>
                                    <p:animEffect transition="in" filter="dissolve">
                                      <p:cBhvr>
                                        <p:cTn id="21" dur="500"/>
                                        <p:tgtEl>
                                          <p:spTgt spid="2457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45763">
                                            <p:txEl>
                                              <p:pRg st="5" end="5"/>
                                            </p:txEl>
                                          </p:spTgt>
                                        </p:tgtEl>
                                        <p:attrNameLst>
                                          <p:attrName>style.visibility</p:attrName>
                                        </p:attrNameLst>
                                      </p:cBhvr>
                                      <p:to>
                                        <p:strVal val="visible"/>
                                      </p:to>
                                    </p:set>
                                    <p:animEffect transition="in" filter="dissolve">
                                      <p:cBhvr>
                                        <p:cTn id="26" dur="500"/>
                                        <p:tgtEl>
                                          <p:spTgt spid="2457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45763">
                                            <p:txEl>
                                              <p:pRg st="6" end="6"/>
                                            </p:txEl>
                                          </p:spTgt>
                                        </p:tgtEl>
                                        <p:attrNameLst>
                                          <p:attrName>style.visibility</p:attrName>
                                        </p:attrNameLst>
                                      </p:cBhvr>
                                      <p:to>
                                        <p:strVal val="visible"/>
                                      </p:to>
                                    </p:set>
                                    <p:animEffect transition="in" filter="dissolve">
                                      <p:cBhvr>
                                        <p:cTn id="31" dur="500"/>
                                        <p:tgtEl>
                                          <p:spTgt spid="245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48</a:t>
            </a:fld>
            <a:endParaRPr lang="zh-CN" altLang="en-US" sz="1400" b="1" dirty="0"/>
          </a:p>
        </p:txBody>
      </p:sp>
      <p:sp>
        <p:nvSpPr>
          <p:cNvPr id="61443" name="Rectangle 2"/>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
        <p:nvSpPr>
          <p:cNvPr id="61444" name="Rectangle 3"/>
          <p:cNvSpPr>
            <a:spLocks noGrp="1"/>
          </p:cNvSpPr>
          <p:nvPr>
            <p:ph idx="1"/>
          </p:nvPr>
        </p:nvSpPr>
        <p:spPr>
          <a:xfrm>
            <a:off x="684213" y="1341438"/>
            <a:ext cx="7772400" cy="5133975"/>
          </a:xfrm>
          <a:ln/>
        </p:spPr>
        <p:txBody>
          <a:bodyPr vert="horz" wrap="square" lIns="91440" tIns="45720" rIns="91440" bIns="45720" anchor="t"/>
          <a:lstStyle/>
          <a:p>
            <a:pPr eaLnBrk="1" hangingPunct="1">
              <a:lnSpc>
                <a:spcPct val="80000"/>
              </a:lnSpc>
              <a:buNone/>
            </a:pPr>
            <a:r>
              <a:rPr lang="en-US" altLang="zh-CN" sz="2400" b="1" dirty="0"/>
              <a:t>#include &lt;</a:t>
            </a:r>
            <a:r>
              <a:rPr lang="en-US" altLang="zh-CN" sz="2400" b="1" dirty="0" err="1"/>
              <a:t>stdio.h</a:t>
            </a:r>
            <a:r>
              <a:rPr lang="en-US" altLang="zh-CN" sz="2400" b="1" dirty="0"/>
              <a:t>&gt; </a:t>
            </a:r>
          </a:p>
          <a:p>
            <a:pPr eaLnBrk="1" hangingPunct="1">
              <a:lnSpc>
                <a:spcPct val="80000"/>
              </a:lnSpc>
              <a:buNone/>
            </a:pPr>
            <a:r>
              <a:rPr lang="en-US" altLang="zh-CN" sz="2400" b="1" dirty="0">
                <a:solidFill>
                  <a:srgbClr val="FF0000"/>
                </a:solidFill>
              </a:rPr>
              <a:t>#define PI 3.14  //</a:t>
            </a:r>
            <a:r>
              <a:rPr lang="zh-CN" altLang="en-US" sz="2400" b="1" dirty="0">
                <a:solidFill>
                  <a:srgbClr val="FF0000"/>
                </a:solidFill>
              </a:rPr>
              <a:t>常量定义，注意结束处无分号</a:t>
            </a:r>
          </a:p>
          <a:p>
            <a:pPr eaLnBrk="1" hangingPunct="1">
              <a:lnSpc>
                <a:spcPct val="80000"/>
              </a:lnSpc>
              <a:buNone/>
            </a:pPr>
            <a:r>
              <a:rPr lang="en-US" altLang="zh-CN" sz="2400" b="1" dirty="0" err="1"/>
              <a:t>int</a:t>
            </a:r>
            <a:r>
              <a:rPr lang="en-US" altLang="zh-CN" sz="2400" b="1" dirty="0"/>
              <a:t> main()</a:t>
            </a:r>
          </a:p>
          <a:p>
            <a:pPr eaLnBrk="1" hangingPunct="1">
              <a:lnSpc>
                <a:spcPct val="80000"/>
              </a:lnSpc>
              <a:buNone/>
            </a:pPr>
            <a:r>
              <a:rPr lang="en-US" altLang="zh-CN" sz="2400" b="1" dirty="0"/>
              <a:t>{</a:t>
            </a:r>
          </a:p>
          <a:p>
            <a:pPr eaLnBrk="1" hangingPunct="1">
              <a:lnSpc>
                <a:spcPct val="80000"/>
              </a:lnSpc>
              <a:buNone/>
            </a:pPr>
            <a:r>
              <a:rPr lang="en-US" altLang="zh-CN" sz="2400" b="1" dirty="0"/>
              <a:t>	float radius;   /*</a:t>
            </a:r>
            <a:r>
              <a:rPr lang="zh-CN" altLang="en-US" sz="2400" b="1" dirty="0"/>
              <a:t>变量定义*</a:t>
            </a:r>
            <a:r>
              <a:rPr lang="en-US" altLang="zh-CN" sz="2400" b="1" dirty="0"/>
              <a:t>/</a:t>
            </a:r>
          </a:p>
          <a:p>
            <a:pPr eaLnBrk="1" hangingPunct="1">
              <a:lnSpc>
                <a:spcPct val="80000"/>
              </a:lnSpc>
              <a:buNone/>
            </a:pPr>
            <a:r>
              <a:rPr lang="en-US" altLang="zh-CN" sz="2400" b="1" dirty="0"/>
              <a:t>	float area;</a:t>
            </a:r>
          </a:p>
          <a:p>
            <a:pPr eaLnBrk="1" hangingPunct="1">
              <a:lnSpc>
                <a:spcPct val="80000"/>
              </a:lnSpc>
              <a:buNone/>
            </a:pPr>
            <a:endParaRPr lang="en-US" altLang="zh-CN" sz="2400" b="1" dirty="0"/>
          </a:p>
          <a:p>
            <a:pPr eaLnBrk="1" hangingPunct="1">
              <a:lnSpc>
                <a:spcPct val="80000"/>
              </a:lnSpc>
              <a:buNone/>
            </a:pPr>
            <a:r>
              <a:rPr lang="en-US" altLang="zh-CN" sz="2400" b="1" dirty="0"/>
              <a:t>	</a:t>
            </a:r>
            <a:r>
              <a:rPr lang="en-US" altLang="zh-CN" sz="2400" b="1" dirty="0" err="1"/>
              <a:t>printf</a:t>
            </a:r>
            <a:r>
              <a:rPr lang="en-US" altLang="zh-CN" sz="2400" b="1" dirty="0"/>
              <a:t>("please input the radius:\n"); /*</a:t>
            </a:r>
            <a:r>
              <a:rPr lang="zh-CN" altLang="en-US" sz="2400" b="1" dirty="0"/>
              <a:t>显示提示信息*</a:t>
            </a:r>
            <a:r>
              <a:rPr lang="en-US" altLang="zh-CN" sz="2400" b="1" dirty="0"/>
              <a:t>/</a:t>
            </a:r>
          </a:p>
          <a:p>
            <a:pPr eaLnBrk="1" hangingPunct="1">
              <a:lnSpc>
                <a:spcPct val="80000"/>
              </a:lnSpc>
              <a:buNone/>
            </a:pPr>
            <a:r>
              <a:rPr lang="en-US" altLang="zh-CN" sz="2400" b="1" dirty="0"/>
              <a:t>	</a:t>
            </a:r>
            <a:r>
              <a:rPr lang="en-US" altLang="zh-CN" sz="2400" b="1" dirty="0" err="1"/>
              <a:t>scanf</a:t>
            </a:r>
            <a:r>
              <a:rPr lang="en-US" altLang="zh-CN" sz="2400" b="1" dirty="0"/>
              <a:t>("%f" , &amp;radius); /*</a:t>
            </a:r>
            <a:r>
              <a:rPr lang="zh-CN" altLang="en-US" sz="2400" b="1" dirty="0"/>
              <a:t>从键盘读取半径*</a:t>
            </a:r>
            <a:r>
              <a:rPr lang="en-US" altLang="zh-CN" sz="2400" b="1" dirty="0"/>
              <a:t>/</a:t>
            </a:r>
          </a:p>
          <a:p>
            <a:pPr eaLnBrk="1" hangingPunct="1">
              <a:lnSpc>
                <a:spcPct val="80000"/>
              </a:lnSpc>
              <a:buNone/>
            </a:pPr>
            <a:endParaRPr lang="en-US" altLang="zh-CN" sz="2400" b="1" dirty="0"/>
          </a:p>
          <a:p>
            <a:pPr eaLnBrk="1" hangingPunct="1">
              <a:lnSpc>
                <a:spcPct val="80000"/>
              </a:lnSpc>
              <a:buNone/>
            </a:pPr>
            <a:r>
              <a:rPr lang="en-US" altLang="zh-CN" sz="2400" b="1" dirty="0"/>
              <a:t>	area = </a:t>
            </a:r>
            <a:r>
              <a:rPr lang="en-US" altLang="zh-CN" sz="2400" b="1" dirty="0">
                <a:solidFill>
                  <a:srgbClr val="FF0000"/>
                </a:solidFill>
              </a:rPr>
              <a:t>PI</a:t>
            </a:r>
            <a:r>
              <a:rPr lang="en-US" altLang="zh-CN" sz="2400" b="1" dirty="0"/>
              <a:t> * radius * radius;    /*</a:t>
            </a:r>
            <a:r>
              <a:rPr lang="zh-CN" altLang="en-US" sz="2400" b="1" dirty="0"/>
              <a:t>赋值运算*</a:t>
            </a:r>
            <a:r>
              <a:rPr lang="en-US" altLang="zh-CN" sz="2400" b="1" dirty="0"/>
              <a:t>/</a:t>
            </a:r>
          </a:p>
          <a:p>
            <a:pPr eaLnBrk="1" hangingPunct="1">
              <a:lnSpc>
                <a:spcPct val="80000"/>
              </a:lnSpc>
              <a:buNone/>
            </a:pPr>
            <a:r>
              <a:rPr lang="en-US" altLang="zh-CN" sz="2400" b="1" dirty="0"/>
              <a:t>	</a:t>
            </a:r>
            <a:r>
              <a:rPr lang="en-US" altLang="zh-CN" sz="2400" b="1" dirty="0" err="1"/>
              <a:t>printf</a:t>
            </a:r>
            <a:r>
              <a:rPr lang="en-US" altLang="zh-CN" sz="2400" b="1" dirty="0"/>
              <a:t>("the area is : %f\n ", area); /*</a:t>
            </a:r>
            <a:r>
              <a:rPr lang="zh-CN" altLang="en-US" sz="2400" b="1" dirty="0"/>
              <a:t>输出结果*</a:t>
            </a:r>
            <a:r>
              <a:rPr lang="en-US" altLang="zh-CN" sz="2400" b="1" dirty="0"/>
              <a:t>/</a:t>
            </a:r>
          </a:p>
          <a:p>
            <a:pPr eaLnBrk="1" hangingPunct="1">
              <a:lnSpc>
                <a:spcPct val="80000"/>
              </a:lnSpc>
              <a:buNone/>
            </a:pPr>
            <a:endParaRPr lang="en-US" altLang="zh-CN" sz="2400" b="1" dirty="0"/>
          </a:p>
          <a:p>
            <a:pPr eaLnBrk="1" hangingPunct="1">
              <a:lnSpc>
                <a:spcPct val="80000"/>
              </a:lnSpc>
              <a:buNone/>
            </a:pPr>
            <a:r>
              <a:rPr lang="en-US" altLang="zh-CN" sz="2400" b="1" dirty="0"/>
              <a:t>	return 0;</a:t>
            </a:r>
          </a:p>
          <a:p>
            <a:pPr eaLnBrk="1" hangingPunct="1">
              <a:lnSpc>
                <a:spcPct val="80000"/>
              </a:lnSpc>
              <a:buNone/>
            </a:pPr>
            <a:r>
              <a:rPr lang="en-US" altLang="zh-CN" sz="2400" b="1" dirty="0"/>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49</a:t>
            </a:fld>
            <a:endParaRPr lang="zh-CN" altLang="en-US" sz="1400" b="1" dirty="0"/>
          </a:p>
        </p:txBody>
      </p:sp>
      <p:sp>
        <p:nvSpPr>
          <p:cNvPr id="62467" name="Rectangle 2"/>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
        <p:nvSpPr>
          <p:cNvPr id="62468" name="Rectangle 3"/>
          <p:cNvSpPr>
            <a:spLocks noGrp="1"/>
          </p:cNvSpPr>
          <p:nvPr>
            <p:ph idx="1"/>
          </p:nvPr>
        </p:nvSpPr>
        <p:spPr>
          <a:xfrm>
            <a:off x="685800" y="1319213"/>
            <a:ext cx="7772400" cy="814387"/>
          </a:xfrm>
          <a:ln/>
        </p:spPr>
        <p:txBody>
          <a:bodyPr vert="horz" wrap="square" lIns="91440" tIns="45720" rIns="91440" bIns="45720" anchor="t"/>
          <a:lstStyle/>
          <a:p>
            <a:pPr eaLnBrk="1" hangingPunct="1"/>
            <a:r>
              <a:rPr lang="zh-CN" altLang="en-US" b="1" dirty="0"/>
              <a:t>思考：命名常量和符号常量的区别</a:t>
            </a:r>
          </a:p>
        </p:txBody>
      </p:sp>
      <p:sp>
        <p:nvSpPr>
          <p:cNvPr id="481284" name="Rectangle 4"/>
          <p:cNvSpPr/>
          <p:nvPr/>
        </p:nvSpPr>
        <p:spPr>
          <a:xfrm>
            <a:off x="971550" y="2420938"/>
            <a:ext cx="7772400" cy="8143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342900" lvl="0" indent="-342900" eaLnBrk="1" hangingPunct="1"/>
            <a:r>
              <a:rPr lang="zh-CN" altLang="en-US" b="1" dirty="0"/>
              <a:t>内存分配上（命名常量会在内存的程序运行数据区分配到内存，而符号常量不会）</a:t>
            </a:r>
          </a:p>
          <a:p>
            <a:pPr marL="342900" lvl="0" indent="-342900" eaLnBrk="1" hangingPunct="1"/>
            <a:r>
              <a:rPr lang="zh-CN" altLang="en-US" b="1" dirty="0"/>
              <a:t>类型定义上（命名常量精确定义了数据类型，排除了程序的不安全性；而符号常量只是简单的替换，并采用系统默认类型，存在不安全性）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box(in)">
                                      <p:cBhvr>
                                        <p:cTn id="7" dur="500"/>
                                        <p:tgtEl>
                                          <p:spTgt spid="481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a:t>
            </a:fld>
            <a:endParaRPr lang="zh-CN" altLang="en-US" sz="1400" b="1" dirty="0"/>
          </a:p>
        </p:txBody>
      </p:sp>
      <p:sp>
        <p:nvSpPr>
          <p:cNvPr id="22531" name="Rectangle 2"/>
          <p:cNvSpPr>
            <a:spLocks noGrp="1"/>
          </p:cNvSpPr>
          <p:nvPr>
            <p:ph type="title"/>
          </p:nvPr>
        </p:nvSpPr>
        <p:spPr>
          <a:ln/>
        </p:spPr>
        <p:txBody>
          <a:bodyPr vert="horz" wrap="square" lIns="91440" tIns="45720" rIns="91440" bIns="45720" anchor="ctr"/>
          <a:lstStyle/>
          <a:p>
            <a:r>
              <a:rPr lang="en-US" altLang="zh-CN" b="1" dirty="0"/>
              <a:t>2.1   </a:t>
            </a:r>
            <a:r>
              <a:rPr lang="zh-CN" altLang="en-US" b="1" dirty="0"/>
              <a:t>关于计算机和程序设计语言</a:t>
            </a:r>
          </a:p>
        </p:txBody>
      </p:sp>
      <p:pic>
        <p:nvPicPr>
          <p:cNvPr id="22532" name="Picture 6" descr="页面"/>
          <p:cNvPicPr>
            <a:picLocks noChangeAspect="1"/>
          </p:cNvPicPr>
          <p:nvPr/>
        </p:nvPicPr>
        <p:blipFill>
          <a:blip r:embed="rId2" cstate="print"/>
          <a:stretch>
            <a:fillRect/>
          </a:stretch>
        </p:blipFill>
        <p:spPr>
          <a:xfrm>
            <a:off x="6659563" y="5157788"/>
            <a:ext cx="1676400" cy="573087"/>
          </a:xfrm>
          <a:prstGeom prst="rect">
            <a:avLst/>
          </a:prstGeom>
          <a:noFill/>
          <a:ln w="9525">
            <a:noFill/>
          </a:ln>
        </p:spPr>
      </p:pic>
      <p:sp>
        <p:nvSpPr>
          <p:cNvPr id="22533" name="Text Box 9"/>
          <p:cNvSpPr txBox="1"/>
          <p:nvPr/>
        </p:nvSpPr>
        <p:spPr>
          <a:xfrm>
            <a:off x="0" y="1268413"/>
            <a:ext cx="5543550" cy="46688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914400" lvl="2" indent="0" eaLnBrk="1" hangingPunct="1">
              <a:buSzPct val="100000"/>
              <a:buChar char="•"/>
            </a:pPr>
            <a:r>
              <a:rPr lang="zh-CN" altLang="en-US" sz="3200" b="1" dirty="0"/>
              <a:t>标识符 		</a:t>
            </a:r>
          </a:p>
          <a:p>
            <a:pPr marL="914400" lvl="2" indent="0" eaLnBrk="1" hangingPunct="1">
              <a:buSzPct val="100000"/>
              <a:buChar char="•"/>
            </a:pPr>
            <a:r>
              <a:rPr lang="zh-CN" altLang="en-US" sz="3200" b="1" dirty="0"/>
              <a:t>数据类型	</a:t>
            </a:r>
          </a:p>
          <a:p>
            <a:pPr marL="914400" lvl="2" indent="0" eaLnBrk="1" hangingPunct="1">
              <a:buSzPct val="100000"/>
              <a:buChar char="•"/>
            </a:pPr>
            <a:r>
              <a:rPr lang="zh-CN" altLang="en-US" sz="3200" b="1" dirty="0"/>
              <a:t>变量</a:t>
            </a:r>
          </a:p>
          <a:p>
            <a:pPr marL="914400" lvl="2" indent="0" eaLnBrk="1" hangingPunct="1">
              <a:buSzPct val="100000"/>
              <a:buChar char="•"/>
            </a:pPr>
            <a:r>
              <a:rPr lang="zh-CN" altLang="en-US" sz="3200" b="1" dirty="0"/>
              <a:t>常量</a:t>
            </a:r>
          </a:p>
          <a:p>
            <a:pPr marL="914400" lvl="2" indent="0" eaLnBrk="1" hangingPunct="1">
              <a:buSzPct val="100000"/>
              <a:buChar char="•"/>
            </a:pPr>
            <a:r>
              <a:rPr lang="zh-CN" altLang="en-US" sz="3200" b="1" dirty="0"/>
              <a:t>输入和输出</a:t>
            </a:r>
          </a:p>
          <a:p>
            <a:pPr marL="914400" lvl="2" indent="0" eaLnBrk="1" hangingPunct="1">
              <a:buSzPct val="100000"/>
              <a:buChar char="•"/>
            </a:pPr>
            <a:r>
              <a:rPr lang="zh-CN" altLang="en-US" sz="3200" b="1" dirty="0"/>
              <a:t>表达式</a:t>
            </a:r>
          </a:p>
          <a:p>
            <a:pPr marL="914400" lvl="2" indent="0" eaLnBrk="1" hangingPunct="1">
              <a:buSzPct val="100000"/>
              <a:buChar char="•"/>
            </a:pPr>
            <a:r>
              <a:rPr lang="zh-CN" altLang="en-US" sz="3200" b="1" dirty="0"/>
              <a:t>语句</a:t>
            </a:r>
          </a:p>
          <a:p>
            <a:pPr marL="914400" lvl="2" indent="0" eaLnBrk="1" hangingPunct="1">
              <a:buSzPct val="100000"/>
              <a:buChar char="•"/>
            </a:pPr>
            <a:r>
              <a:rPr lang="zh-CN" altLang="en-US" sz="3200" b="1" dirty="0"/>
              <a:t>函数</a:t>
            </a:r>
            <a:endParaRPr lang="en-US" altLang="zh-CN" sz="3200" b="1" dirty="0"/>
          </a:p>
        </p:txBody>
      </p:sp>
      <p:sp>
        <p:nvSpPr>
          <p:cNvPr id="22534" name="Text Box 11"/>
          <p:cNvSpPr txBox="1"/>
          <p:nvPr/>
        </p:nvSpPr>
        <p:spPr>
          <a:xfrm>
            <a:off x="6030595" y="1268413"/>
            <a:ext cx="2808288" cy="2893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6600FF"/>
                </a:solidFill>
              </a:rPr>
              <a:t>程序设计语言（包括</a:t>
            </a:r>
            <a:r>
              <a:rPr lang="en-US" altLang="zh-CN" b="1" dirty="0">
                <a:solidFill>
                  <a:srgbClr val="6600FF"/>
                </a:solidFill>
              </a:rPr>
              <a:t>C</a:t>
            </a:r>
            <a:r>
              <a:rPr lang="zh-CN" altLang="en-US" b="1" dirty="0">
                <a:solidFill>
                  <a:srgbClr val="6600FF"/>
                </a:solidFill>
              </a:rPr>
              <a:t>语言）对应计算机的组成结构都有相应的语言成分支持。 </a:t>
            </a:r>
          </a:p>
          <a:p>
            <a:pPr marL="0" lvl="0" indent="0" eaLnBrk="1" hangingPunct="1">
              <a:spcBef>
                <a:spcPct val="50000"/>
              </a:spcBef>
              <a:buNone/>
            </a:pPr>
            <a:endParaRPr lang="zh-CN" altLang="en-US" b="1" dirty="0">
              <a:solidFill>
                <a:srgbClr val="6600FF"/>
              </a:solidFill>
            </a:endParaRPr>
          </a:p>
        </p:txBody>
      </p:sp>
      <p:sp>
        <p:nvSpPr>
          <p:cNvPr id="62476" name="Text Box 12"/>
          <p:cNvSpPr txBox="1"/>
          <p:nvPr/>
        </p:nvSpPr>
        <p:spPr>
          <a:xfrm>
            <a:off x="3924300" y="2420938"/>
            <a:ext cx="1727200" cy="528637"/>
          </a:xfrm>
          <a:prstGeom prst="rect">
            <a:avLst/>
          </a:prstGeom>
          <a:solidFill>
            <a:srgbClr val="CCFFFF"/>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数据成分</a:t>
            </a:r>
          </a:p>
        </p:txBody>
      </p:sp>
      <p:sp>
        <p:nvSpPr>
          <p:cNvPr id="62478" name="Rectangle 14"/>
          <p:cNvSpPr/>
          <p:nvPr/>
        </p:nvSpPr>
        <p:spPr>
          <a:xfrm>
            <a:off x="827405" y="1268730"/>
            <a:ext cx="2665095" cy="2303145"/>
          </a:xfrm>
          <a:prstGeom prst="rect">
            <a:avLst/>
          </a:prstGeom>
          <a:solidFill>
            <a:srgbClr val="CCFFCC">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79" name="Rectangle 15"/>
          <p:cNvSpPr/>
          <p:nvPr/>
        </p:nvSpPr>
        <p:spPr>
          <a:xfrm>
            <a:off x="827088" y="3644900"/>
            <a:ext cx="2665412" cy="503238"/>
          </a:xfrm>
          <a:prstGeom prst="rect">
            <a:avLst/>
          </a:prstGeom>
          <a:solidFill>
            <a:srgbClr val="FFFF99">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0" name="Rectangle 16"/>
          <p:cNvSpPr/>
          <p:nvPr/>
        </p:nvSpPr>
        <p:spPr>
          <a:xfrm>
            <a:off x="827088" y="4292600"/>
            <a:ext cx="2665412" cy="503238"/>
          </a:xfrm>
          <a:prstGeom prst="rect">
            <a:avLst/>
          </a:prstGeom>
          <a:solidFill>
            <a:srgbClr val="C0C0C0">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2" name="Rectangle 18"/>
          <p:cNvSpPr/>
          <p:nvPr/>
        </p:nvSpPr>
        <p:spPr>
          <a:xfrm>
            <a:off x="827088" y="4868863"/>
            <a:ext cx="2665412" cy="503237"/>
          </a:xfrm>
          <a:prstGeom prst="rect">
            <a:avLst/>
          </a:prstGeom>
          <a:solidFill>
            <a:srgbClr val="99CC00">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3" name="Text Box 19"/>
          <p:cNvSpPr txBox="1"/>
          <p:nvPr/>
        </p:nvSpPr>
        <p:spPr>
          <a:xfrm>
            <a:off x="3924300" y="3644900"/>
            <a:ext cx="1727200" cy="528638"/>
          </a:xfrm>
          <a:prstGeom prst="rect">
            <a:avLst/>
          </a:prstGeom>
          <a:solidFill>
            <a:srgbClr val="FFFF99"/>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传输成分</a:t>
            </a:r>
          </a:p>
        </p:txBody>
      </p:sp>
      <p:sp>
        <p:nvSpPr>
          <p:cNvPr id="62484" name="Text Box 20"/>
          <p:cNvSpPr txBox="1"/>
          <p:nvPr/>
        </p:nvSpPr>
        <p:spPr>
          <a:xfrm>
            <a:off x="3924300" y="4292600"/>
            <a:ext cx="1727200" cy="528638"/>
          </a:xfrm>
          <a:prstGeom prst="rect">
            <a:avLst/>
          </a:prstGeom>
          <a:solidFill>
            <a:srgbClr val="C0C0C0"/>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运算成分</a:t>
            </a:r>
          </a:p>
        </p:txBody>
      </p:sp>
      <p:sp>
        <p:nvSpPr>
          <p:cNvPr id="62485" name="Text Box 21"/>
          <p:cNvSpPr txBox="1"/>
          <p:nvPr/>
        </p:nvSpPr>
        <p:spPr>
          <a:xfrm>
            <a:off x="3924300" y="4868863"/>
            <a:ext cx="1727200" cy="528637"/>
          </a:xfrm>
          <a:prstGeom prst="rect">
            <a:avLst/>
          </a:prstGeom>
          <a:solidFill>
            <a:srgbClr val="99CC00"/>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控制成分</a:t>
            </a:r>
          </a:p>
        </p:txBody>
      </p:sp>
      <p:sp>
        <p:nvSpPr>
          <p:cNvPr id="62486" name="AutoShape 22"/>
          <p:cNvSpPr/>
          <p:nvPr/>
        </p:nvSpPr>
        <p:spPr>
          <a:xfrm>
            <a:off x="3563938" y="2636838"/>
            <a:ext cx="360362" cy="144462"/>
          </a:xfrm>
          <a:prstGeom prst="rightArrow">
            <a:avLst>
              <a:gd name="adj1" fmla="val 50000"/>
              <a:gd name="adj2" fmla="val 62362"/>
            </a:avLst>
          </a:prstGeom>
          <a:solidFill>
            <a:srgbClr val="CC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7" name="AutoShape 23"/>
          <p:cNvSpPr/>
          <p:nvPr/>
        </p:nvSpPr>
        <p:spPr>
          <a:xfrm>
            <a:off x="3563938" y="3860800"/>
            <a:ext cx="360362" cy="144463"/>
          </a:xfrm>
          <a:prstGeom prst="rightArrow">
            <a:avLst>
              <a:gd name="adj1" fmla="val 50000"/>
              <a:gd name="adj2" fmla="val 62362"/>
            </a:avLst>
          </a:prstGeom>
          <a:solidFill>
            <a:srgbClr val="FFFF99"/>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8" name="AutoShape 24"/>
          <p:cNvSpPr/>
          <p:nvPr/>
        </p:nvSpPr>
        <p:spPr>
          <a:xfrm>
            <a:off x="3563938" y="4437063"/>
            <a:ext cx="360362" cy="144462"/>
          </a:xfrm>
          <a:prstGeom prst="rightArrow">
            <a:avLst>
              <a:gd name="adj1" fmla="val 50000"/>
              <a:gd name="adj2" fmla="val 62362"/>
            </a:avLst>
          </a:prstGeom>
          <a:solidFill>
            <a:srgbClr val="C0C0C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89" name="AutoShape 25"/>
          <p:cNvSpPr/>
          <p:nvPr/>
        </p:nvSpPr>
        <p:spPr>
          <a:xfrm>
            <a:off x="3563938" y="5084763"/>
            <a:ext cx="360362" cy="144462"/>
          </a:xfrm>
          <a:prstGeom prst="rightArrow">
            <a:avLst>
              <a:gd name="adj1" fmla="val 50000"/>
              <a:gd name="adj2" fmla="val 62362"/>
            </a:avLst>
          </a:prstGeom>
          <a:solidFill>
            <a:srgbClr val="99CC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90" name="Rectangle 26"/>
          <p:cNvSpPr/>
          <p:nvPr/>
        </p:nvSpPr>
        <p:spPr>
          <a:xfrm>
            <a:off x="827088" y="5492750"/>
            <a:ext cx="2665412" cy="503238"/>
          </a:xfrm>
          <a:prstGeom prst="rect">
            <a:avLst/>
          </a:prstGeom>
          <a:solidFill>
            <a:srgbClr val="C0C0C0">
              <a:alpha val="47058"/>
            </a:srgbClr>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2491" name="Text Box 27"/>
          <p:cNvSpPr txBox="1"/>
          <p:nvPr/>
        </p:nvSpPr>
        <p:spPr>
          <a:xfrm>
            <a:off x="3924300" y="5492750"/>
            <a:ext cx="1727200" cy="528638"/>
          </a:xfrm>
          <a:prstGeom prst="rect">
            <a:avLst/>
          </a:prstGeom>
          <a:solidFill>
            <a:srgbClr val="C0C0C0"/>
          </a:solidFill>
          <a:ln w="9525" cap="flat" cmpd="sng">
            <a:solidFill>
              <a:srgbClr val="008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运算成分</a:t>
            </a:r>
          </a:p>
        </p:txBody>
      </p:sp>
      <p:sp>
        <p:nvSpPr>
          <p:cNvPr id="62492" name="AutoShape 28"/>
          <p:cNvSpPr/>
          <p:nvPr/>
        </p:nvSpPr>
        <p:spPr>
          <a:xfrm>
            <a:off x="3563938" y="5637213"/>
            <a:ext cx="360362" cy="144462"/>
          </a:xfrm>
          <a:prstGeom prst="rightArrow">
            <a:avLst>
              <a:gd name="adj1" fmla="val 50000"/>
              <a:gd name="adj2" fmla="val 62362"/>
            </a:avLst>
          </a:prstGeom>
          <a:solidFill>
            <a:srgbClr val="C0C0C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78"/>
                                        </p:tgtEl>
                                        <p:attrNameLst>
                                          <p:attrName>style.visibility</p:attrName>
                                        </p:attrNameLst>
                                      </p:cBhvr>
                                      <p:to>
                                        <p:strVal val="visible"/>
                                      </p:to>
                                    </p:set>
                                    <p:animEffect transition="in" filter="dissolve">
                                      <p:cBhvr>
                                        <p:cTn id="7" dur="500"/>
                                        <p:tgtEl>
                                          <p:spTgt spid="624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486"/>
                                        </p:tgtEl>
                                        <p:attrNameLst>
                                          <p:attrName>style.visibility</p:attrName>
                                        </p:attrNameLst>
                                      </p:cBhvr>
                                      <p:to>
                                        <p:strVal val="visible"/>
                                      </p:to>
                                    </p:set>
                                    <p:animEffect transition="in" filter="dissolve">
                                      <p:cBhvr>
                                        <p:cTn id="10" dur="500"/>
                                        <p:tgtEl>
                                          <p:spTgt spid="624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2476"/>
                                        </p:tgtEl>
                                        <p:attrNameLst>
                                          <p:attrName>style.visibility</p:attrName>
                                        </p:attrNameLst>
                                      </p:cBhvr>
                                      <p:to>
                                        <p:strVal val="visible"/>
                                      </p:to>
                                    </p:set>
                                    <p:animEffect transition="in" filter="dissolve">
                                      <p:cBhvr>
                                        <p:cTn id="13" dur="500"/>
                                        <p:tgtEl>
                                          <p:spTgt spid="6247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2479"/>
                                        </p:tgtEl>
                                        <p:attrNameLst>
                                          <p:attrName>style.visibility</p:attrName>
                                        </p:attrNameLst>
                                      </p:cBhvr>
                                      <p:to>
                                        <p:strVal val="visible"/>
                                      </p:to>
                                    </p:set>
                                    <p:animEffect transition="in" filter="dissolve">
                                      <p:cBhvr>
                                        <p:cTn id="18" dur="500"/>
                                        <p:tgtEl>
                                          <p:spTgt spid="6247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2487"/>
                                        </p:tgtEl>
                                        <p:attrNameLst>
                                          <p:attrName>style.visibility</p:attrName>
                                        </p:attrNameLst>
                                      </p:cBhvr>
                                      <p:to>
                                        <p:strVal val="visible"/>
                                      </p:to>
                                    </p:set>
                                    <p:animEffect transition="in" filter="dissolve">
                                      <p:cBhvr>
                                        <p:cTn id="21" dur="500"/>
                                        <p:tgtEl>
                                          <p:spTgt spid="6248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2483"/>
                                        </p:tgtEl>
                                        <p:attrNameLst>
                                          <p:attrName>style.visibility</p:attrName>
                                        </p:attrNameLst>
                                      </p:cBhvr>
                                      <p:to>
                                        <p:strVal val="visible"/>
                                      </p:to>
                                    </p:set>
                                    <p:animEffect transition="in" filter="dissolve">
                                      <p:cBhvr>
                                        <p:cTn id="24" dur="500"/>
                                        <p:tgtEl>
                                          <p:spTgt spid="6248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2480"/>
                                        </p:tgtEl>
                                        <p:attrNameLst>
                                          <p:attrName>style.visibility</p:attrName>
                                        </p:attrNameLst>
                                      </p:cBhvr>
                                      <p:to>
                                        <p:strVal val="visible"/>
                                      </p:to>
                                    </p:set>
                                    <p:anim calcmode="lin" valueType="num">
                                      <p:cBhvr additive="base">
                                        <p:cTn id="29" dur="500" fill="hold"/>
                                        <p:tgtEl>
                                          <p:spTgt spid="62480"/>
                                        </p:tgtEl>
                                        <p:attrNameLst>
                                          <p:attrName>ppt_x</p:attrName>
                                        </p:attrNameLst>
                                      </p:cBhvr>
                                      <p:tavLst>
                                        <p:tav tm="0">
                                          <p:val>
                                            <p:strVal val="0-#ppt_w/2"/>
                                          </p:val>
                                        </p:tav>
                                        <p:tav tm="100000">
                                          <p:val>
                                            <p:strVal val="#ppt_x"/>
                                          </p:val>
                                        </p:tav>
                                      </p:tavLst>
                                    </p:anim>
                                    <p:anim calcmode="lin" valueType="num">
                                      <p:cBhvr additive="base">
                                        <p:cTn id="30" dur="500" fill="hold"/>
                                        <p:tgtEl>
                                          <p:spTgt spid="6248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2488"/>
                                        </p:tgtEl>
                                        <p:attrNameLst>
                                          <p:attrName>style.visibility</p:attrName>
                                        </p:attrNameLst>
                                      </p:cBhvr>
                                      <p:to>
                                        <p:strVal val="visible"/>
                                      </p:to>
                                    </p:set>
                                    <p:anim calcmode="lin" valueType="num">
                                      <p:cBhvr additive="base">
                                        <p:cTn id="33" dur="500" fill="hold"/>
                                        <p:tgtEl>
                                          <p:spTgt spid="62488"/>
                                        </p:tgtEl>
                                        <p:attrNameLst>
                                          <p:attrName>ppt_x</p:attrName>
                                        </p:attrNameLst>
                                      </p:cBhvr>
                                      <p:tavLst>
                                        <p:tav tm="0">
                                          <p:val>
                                            <p:strVal val="0-#ppt_w/2"/>
                                          </p:val>
                                        </p:tav>
                                        <p:tav tm="100000">
                                          <p:val>
                                            <p:strVal val="#ppt_x"/>
                                          </p:val>
                                        </p:tav>
                                      </p:tavLst>
                                    </p:anim>
                                    <p:anim calcmode="lin" valueType="num">
                                      <p:cBhvr additive="base">
                                        <p:cTn id="34" dur="500" fill="hold"/>
                                        <p:tgtEl>
                                          <p:spTgt spid="6248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2484"/>
                                        </p:tgtEl>
                                        <p:attrNameLst>
                                          <p:attrName>style.visibility</p:attrName>
                                        </p:attrNameLst>
                                      </p:cBhvr>
                                      <p:to>
                                        <p:strVal val="visible"/>
                                      </p:to>
                                    </p:set>
                                    <p:anim calcmode="lin" valueType="num">
                                      <p:cBhvr additive="base">
                                        <p:cTn id="37" dur="500" fill="hold"/>
                                        <p:tgtEl>
                                          <p:spTgt spid="62484"/>
                                        </p:tgtEl>
                                        <p:attrNameLst>
                                          <p:attrName>ppt_x</p:attrName>
                                        </p:attrNameLst>
                                      </p:cBhvr>
                                      <p:tavLst>
                                        <p:tav tm="0">
                                          <p:val>
                                            <p:strVal val="0-#ppt_w/2"/>
                                          </p:val>
                                        </p:tav>
                                        <p:tav tm="100000">
                                          <p:val>
                                            <p:strVal val="#ppt_x"/>
                                          </p:val>
                                        </p:tav>
                                      </p:tavLst>
                                    </p:anim>
                                    <p:anim calcmode="lin" valueType="num">
                                      <p:cBhvr additive="base">
                                        <p:cTn id="38" dur="500" fill="hold"/>
                                        <p:tgtEl>
                                          <p:spTgt spid="6248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2490"/>
                                        </p:tgtEl>
                                        <p:attrNameLst>
                                          <p:attrName>style.visibility</p:attrName>
                                        </p:attrNameLst>
                                      </p:cBhvr>
                                      <p:to>
                                        <p:strVal val="visible"/>
                                      </p:to>
                                    </p:set>
                                    <p:anim calcmode="lin" valueType="num">
                                      <p:cBhvr additive="base">
                                        <p:cTn id="43" dur="500" fill="hold"/>
                                        <p:tgtEl>
                                          <p:spTgt spid="62490"/>
                                        </p:tgtEl>
                                        <p:attrNameLst>
                                          <p:attrName>ppt_x</p:attrName>
                                        </p:attrNameLst>
                                      </p:cBhvr>
                                      <p:tavLst>
                                        <p:tav tm="0">
                                          <p:val>
                                            <p:strVal val="0-#ppt_w/2"/>
                                          </p:val>
                                        </p:tav>
                                        <p:tav tm="100000">
                                          <p:val>
                                            <p:strVal val="#ppt_x"/>
                                          </p:val>
                                        </p:tav>
                                      </p:tavLst>
                                    </p:anim>
                                    <p:anim calcmode="lin" valueType="num">
                                      <p:cBhvr additive="base">
                                        <p:cTn id="44" dur="500" fill="hold"/>
                                        <p:tgtEl>
                                          <p:spTgt spid="6249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2492"/>
                                        </p:tgtEl>
                                        <p:attrNameLst>
                                          <p:attrName>style.visibility</p:attrName>
                                        </p:attrNameLst>
                                      </p:cBhvr>
                                      <p:to>
                                        <p:strVal val="visible"/>
                                      </p:to>
                                    </p:set>
                                    <p:anim calcmode="lin" valueType="num">
                                      <p:cBhvr additive="base">
                                        <p:cTn id="47" dur="500" fill="hold"/>
                                        <p:tgtEl>
                                          <p:spTgt spid="62492"/>
                                        </p:tgtEl>
                                        <p:attrNameLst>
                                          <p:attrName>ppt_x</p:attrName>
                                        </p:attrNameLst>
                                      </p:cBhvr>
                                      <p:tavLst>
                                        <p:tav tm="0">
                                          <p:val>
                                            <p:strVal val="0-#ppt_w/2"/>
                                          </p:val>
                                        </p:tav>
                                        <p:tav tm="100000">
                                          <p:val>
                                            <p:strVal val="#ppt_x"/>
                                          </p:val>
                                        </p:tav>
                                      </p:tavLst>
                                    </p:anim>
                                    <p:anim calcmode="lin" valueType="num">
                                      <p:cBhvr additive="base">
                                        <p:cTn id="48" dur="500" fill="hold"/>
                                        <p:tgtEl>
                                          <p:spTgt spid="6249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62491"/>
                                        </p:tgtEl>
                                        <p:attrNameLst>
                                          <p:attrName>style.visibility</p:attrName>
                                        </p:attrNameLst>
                                      </p:cBhvr>
                                      <p:to>
                                        <p:strVal val="visible"/>
                                      </p:to>
                                    </p:set>
                                    <p:anim calcmode="lin" valueType="num">
                                      <p:cBhvr additive="base">
                                        <p:cTn id="51" dur="500" fill="hold"/>
                                        <p:tgtEl>
                                          <p:spTgt spid="62491"/>
                                        </p:tgtEl>
                                        <p:attrNameLst>
                                          <p:attrName>ppt_x</p:attrName>
                                        </p:attrNameLst>
                                      </p:cBhvr>
                                      <p:tavLst>
                                        <p:tav tm="0">
                                          <p:val>
                                            <p:strVal val="0-#ppt_w/2"/>
                                          </p:val>
                                        </p:tav>
                                        <p:tav tm="100000">
                                          <p:val>
                                            <p:strVal val="#ppt_x"/>
                                          </p:val>
                                        </p:tav>
                                      </p:tavLst>
                                    </p:anim>
                                    <p:anim calcmode="lin" valueType="num">
                                      <p:cBhvr additive="base">
                                        <p:cTn id="52" dur="500" fill="hold"/>
                                        <p:tgtEl>
                                          <p:spTgt spid="6249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2482"/>
                                        </p:tgtEl>
                                        <p:attrNameLst>
                                          <p:attrName>style.visibility</p:attrName>
                                        </p:attrNameLst>
                                      </p:cBhvr>
                                      <p:to>
                                        <p:strVal val="visible"/>
                                      </p:to>
                                    </p:set>
                                    <p:anim calcmode="lin" valueType="num">
                                      <p:cBhvr additive="base">
                                        <p:cTn id="57" dur="500" fill="hold"/>
                                        <p:tgtEl>
                                          <p:spTgt spid="62482"/>
                                        </p:tgtEl>
                                        <p:attrNameLst>
                                          <p:attrName>ppt_x</p:attrName>
                                        </p:attrNameLst>
                                      </p:cBhvr>
                                      <p:tavLst>
                                        <p:tav tm="0">
                                          <p:val>
                                            <p:strVal val="#ppt_x"/>
                                          </p:val>
                                        </p:tav>
                                        <p:tav tm="100000">
                                          <p:val>
                                            <p:strVal val="#ppt_x"/>
                                          </p:val>
                                        </p:tav>
                                      </p:tavLst>
                                    </p:anim>
                                    <p:anim calcmode="lin" valueType="num">
                                      <p:cBhvr additive="base">
                                        <p:cTn id="58" dur="500" fill="hold"/>
                                        <p:tgtEl>
                                          <p:spTgt spid="6248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2489"/>
                                        </p:tgtEl>
                                        <p:attrNameLst>
                                          <p:attrName>style.visibility</p:attrName>
                                        </p:attrNameLst>
                                      </p:cBhvr>
                                      <p:to>
                                        <p:strVal val="visible"/>
                                      </p:to>
                                    </p:set>
                                    <p:anim calcmode="lin" valueType="num">
                                      <p:cBhvr additive="base">
                                        <p:cTn id="61" dur="500" fill="hold"/>
                                        <p:tgtEl>
                                          <p:spTgt spid="62489"/>
                                        </p:tgtEl>
                                        <p:attrNameLst>
                                          <p:attrName>ppt_x</p:attrName>
                                        </p:attrNameLst>
                                      </p:cBhvr>
                                      <p:tavLst>
                                        <p:tav tm="0">
                                          <p:val>
                                            <p:strVal val="#ppt_x"/>
                                          </p:val>
                                        </p:tav>
                                        <p:tav tm="100000">
                                          <p:val>
                                            <p:strVal val="#ppt_x"/>
                                          </p:val>
                                        </p:tav>
                                      </p:tavLst>
                                    </p:anim>
                                    <p:anim calcmode="lin" valueType="num">
                                      <p:cBhvr additive="base">
                                        <p:cTn id="62" dur="500" fill="hold"/>
                                        <p:tgtEl>
                                          <p:spTgt spid="6248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2485"/>
                                        </p:tgtEl>
                                        <p:attrNameLst>
                                          <p:attrName>style.visibility</p:attrName>
                                        </p:attrNameLst>
                                      </p:cBhvr>
                                      <p:to>
                                        <p:strVal val="visible"/>
                                      </p:to>
                                    </p:set>
                                    <p:anim calcmode="lin" valueType="num">
                                      <p:cBhvr additive="base">
                                        <p:cTn id="65" dur="500" fill="hold"/>
                                        <p:tgtEl>
                                          <p:spTgt spid="62485"/>
                                        </p:tgtEl>
                                        <p:attrNameLst>
                                          <p:attrName>ppt_x</p:attrName>
                                        </p:attrNameLst>
                                      </p:cBhvr>
                                      <p:tavLst>
                                        <p:tav tm="0">
                                          <p:val>
                                            <p:strVal val="#ppt_x"/>
                                          </p:val>
                                        </p:tav>
                                        <p:tav tm="100000">
                                          <p:val>
                                            <p:strVal val="#ppt_x"/>
                                          </p:val>
                                        </p:tav>
                                      </p:tavLst>
                                    </p:anim>
                                    <p:anim calcmode="lin" valueType="num">
                                      <p:cBhvr additive="base">
                                        <p:cTn id="66" dur="500" fill="hold"/>
                                        <p:tgtEl>
                                          <p:spTgt spid="62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6" grpId="0" animBg="1"/>
      <p:bldP spid="62478" grpId="0" bldLvl="0" animBg="1"/>
      <p:bldP spid="62479" grpId="0" animBg="1"/>
      <p:bldP spid="62480" grpId="0" animBg="1"/>
      <p:bldP spid="62482" grpId="0" animBg="1"/>
      <p:bldP spid="62483" grpId="0" animBg="1"/>
      <p:bldP spid="62484" grpId="0" animBg="1"/>
      <p:bldP spid="62485" grpId="0" animBg="1"/>
      <p:bldP spid="62486" grpId="0" animBg="1"/>
      <p:bldP spid="62487" grpId="0" animBg="1"/>
      <p:bldP spid="62488" grpId="0" animBg="1"/>
      <p:bldP spid="62489" grpId="0" animBg="1"/>
      <p:bldP spid="62490" grpId="0" animBg="1"/>
      <p:bldP spid="62491" grpId="0" animBg="1"/>
      <p:bldP spid="6249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50</a:t>
            </a:fld>
            <a:endParaRPr lang="zh-CN" altLang="en-US" sz="1400" b="1" dirty="0"/>
          </a:p>
        </p:txBody>
      </p:sp>
      <p:sp>
        <p:nvSpPr>
          <p:cNvPr id="224261" name="Rectangle 5"/>
          <p:cNvSpPr>
            <a:spLocks noGrp="1"/>
          </p:cNvSpPr>
          <p:nvPr>
            <p:ph idx="1"/>
          </p:nvPr>
        </p:nvSpPr>
        <p:spPr>
          <a:xfrm>
            <a:off x="468313" y="1412875"/>
            <a:ext cx="8207375" cy="4752975"/>
          </a:xfrm>
          <a:ln/>
        </p:spPr>
        <p:txBody>
          <a:bodyPr vert="horz" wrap="square" lIns="92075" tIns="46038" rIns="92075" bIns="46038" anchor="t"/>
          <a:lstStyle/>
          <a:p>
            <a:pPr algn="just" eaLnBrk="1" hangingPunct="1">
              <a:buNone/>
            </a:pPr>
            <a:r>
              <a:rPr lang="zh-CN" altLang="en-US" sz="2400" b="1" dirty="0">
                <a:latin typeface="宋体" panose="02010600030101010101" pitchFamily="2" charset="-122"/>
              </a:rPr>
              <a:t>四、常量的类型</a:t>
            </a:r>
            <a:endParaRPr lang="zh-CN" altLang="en-US" sz="2400" b="1" dirty="0">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rPr>
              <a:t>	和变量一样，常量也有类型。大多数程序设计语言使用整型、浮点型、字符型和字符串型常量。</a:t>
            </a:r>
          </a:p>
          <a:p>
            <a:pPr algn="just" eaLnBrk="1" hangingPunct="1">
              <a:buNone/>
            </a:pPr>
            <a:r>
              <a:rPr lang="en-US" altLang="zh-CN" sz="2400" b="1" dirty="0">
                <a:latin typeface="宋体" panose="02010600030101010101" pitchFamily="2" charset="-122"/>
                <a:cs typeface="Times New Roman" panose="02020603050405020304" pitchFamily="18" charset="0"/>
              </a:rPr>
              <a:t>	C</a:t>
            </a:r>
            <a:r>
              <a:rPr lang="zh-CN" altLang="en-US" sz="2400" b="1" dirty="0">
                <a:latin typeface="宋体" panose="02010600030101010101" pitchFamily="2" charset="-122"/>
              </a:rPr>
              <a:t>语言中四种常量：</a:t>
            </a:r>
            <a:endParaRPr lang="zh-CN" altLang="en-US" sz="2400" b="1" dirty="0">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15		</a:t>
            </a:r>
            <a:r>
              <a:rPr lang="zh-CN" altLang="en-US" sz="2400" b="1" u="sng" dirty="0">
                <a:solidFill>
                  <a:srgbClr val="6600FF"/>
                </a:solidFill>
                <a:latin typeface="宋体" panose="02010600030101010101" pitchFamily="2" charset="-122"/>
              </a:rPr>
              <a:t>整型常量</a:t>
            </a:r>
            <a:endParaRPr lang="zh-CN" altLang="en-US" sz="2400" b="1" u="sng" dirty="0">
              <a:solidFill>
                <a:srgbClr val="6600FF"/>
              </a:solidFill>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15.4		</a:t>
            </a:r>
            <a:r>
              <a:rPr lang="zh-CN" altLang="en-US" sz="2400" b="1" u="sng" dirty="0">
                <a:solidFill>
                  <a:srgbClr val="6600FF"/>
                </a:solidFill>
                <a:latin typeface="宋体" panose="02010600030101010101" pitchFamily="2" charset="-122"/>
              </a:rPr>
              <a:t>浮点型常量</a:t>
            </a:r>
            <a:endParaRPr lang="zh-CN" altLang="en-US" sz="2400" b="1" u="sng" dirty="0">
              <a:solidFill>
                <a:srgbClr val="6600FF"/>
              </a:solidFill>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A’		</a:t>
            </a:r>
            <a:r>
              <a:rPr lang="zh-CN" altLang="en-US" sz="2400" b="1" u="sng" dirty="0">
                <a:solidFill>
                  <a:srgbClr val="6600FF"/>
                </a:solidFill>
                <a:latin typeface="宋体" panose="02010600030101010101" pitchFamily="2" charset="-122"/>
              </a:rPr>
              <a:t>字符型常量 （用单引号括起字符）</a:t>
            </a:r>
            <a:endParaRPr lang="zh-CN" altLang="en-US" sz="2400" b="1" u="sng" dirty="0">
              <a:solidFill>
                <a:srgbClr val="6600FF"/>
              </a:solidFill>
              <a:latin typeface="宋体" panose="02010600030101010101" pitchFamily="2" charset="-122"/>
              <a:cs typeface="Times New Roman" panose="02020603050405020304" pitchFamily="18" charset="0"/>
            </a:endParaRPr>
          </a:p>
          <a:p>
            <a:pPr algn="just" eaLnBrk="1" hangingPunct="1">
              <a:buNone/>
            </a:pPr>
            <a:r>
              <a:rPr lang="zh-CN" altLang="en-US" sz="2400" b="1" dirty="0">
                <a:latin typeface="宋体" panose="02010600030101010101" pitchFamily="2" charset="-122"/>
                <a:cs typeface="Times New Roman" panose="02020603050405020304" pitchFamily="18" charset="0"/>
              </a:rPr>
              <a:t>		“</a:t>
            </a:r>
            <a:r>
              <a:rPr lang="en-US" altLang="zh-CN" sz="2400" b="1" dirty="0">
                <a:latin typeface="宋体" panose="02010600030101010101" pitchFamily="2" charset="-122"/>
                <a:cs typeface="Times New Roman" panose="02020603050405020304" pitchFamily="18" charset="0"/>
              </a:rPr>
              <a:t>Hello” </a:t>
            </a:r>
            <a:r>
              <a:rPr lang="zh-CN" altLang="en-US" sz="2400" b="1" u="sng" dirty="0">
                <a:solidFill>
                  <a:srgbClr val="6600FF"/>
                </a:solidFill>
                <a:latin typeface="宋体" panose="02010600030101010101" pitchFamily="2" charset="-122"/>
              </a:rPr>
              <a:t>字符串型常量（用双引号括起字符序列）</a:t>
            </a:r>
          </a:p>
          <a:p>
            <a:pPr algn="just" eaLnBrk="1" hangingPunct="1">
              <a:buNone/>
            </a:pPr>
            <a:endParaRPr lang="zh-CN" altLang="en-US" sz="2400" b="1" dirty="0">
              <a:solidFill>
                <a:srgbClr val="6600FF"/>
              </a:solidFill>
              <a:latin typeface="宋体" panose="02010600030101010101" pitchFamily="2" charset="-122"/>
            </a:endParaRPr>
          </a:p>
          <a:p>
            <a:pPr algn="just" eaLnBrk="1" hangingPunct="1">
              <a:buNone/>
            </a:pPr>
            <a:r>
              <a:rPr lang="zh-CN" altLang="en-US" sz="2400" b="1" dirty="0">
                <a:solidFill>
                  <a:srgbClr val="6600FF"/>
                </a:solidFill>
                <a:latin typeface="宋体" panose="02010600030101010101" pitchFamily="2" charset="-122"/>
              </a:rPr>
              <a:t>文字常量和符号常量的值体现了常量的类型</a:t>
            </a:r>
          </a:p>
          <a:p>
            <a:pPr algn="just" eaLnBrk="1" hangingPunct="1">
              <a:buNone/>
            </a:pPr>
            <a:endParaRPr lang="zh-CN" altLang="en-US" sz="2400" b="1" dirty="0">
              <a:latin typeface="宋体" panose="02010600030101010101" pitchFamily="2" charset="-122"/>
            </a:endParaRPr>
          </a:p>
        </p:txBody>
      </p:sp>
      <p:sp>
        <p:nvSpPr>
          <p:cNvPr id="63492" name="Rectangle 7"/>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4261">
                                            <p:txEl>
                                              <p:pRg st="2" end="2"/>
                                            </p:txEl>
                                          </p:spTgt>
                                        </p:tgtEl>
                                        <p:attrNameLst>
                                          <p:attrName>style.visibility</p:attrName>
                                        </p:attrNameLst>
                                      </p:cBhvr>
                                      <p:to>
                                        <p:strVal val="visible"/>
                                      </p:to>
                                    </p:set>
                                    <p:animEffect transition="in" filter="dissolve">
                                      <p:cBhvr>
                                        <p:cTn id="7" dur="500"/>
                                        <p:tgtEl>
                                          <p:spTgt spid="22426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4261">
                                            <p:txEl>
                                              <p:pRg st="3" end="3"/>
                                            </p:txEl>
                                          </p:spTgt>
                                        </p:tgtEl>
                                        <p:attrNameLst>
                                          <p:attrName>style.visibility</p:attrName>
                                        </p:attrNameLst>
                                      </p:cBhvr>
                                      <p:to>
                                        <p:strVal val="visible"/>
                                      </p:to>
                                    </p:set>
                                    <p:animEffect transition="in" filter="dissolve">
                                      <p:cBhvr>
                                        <p:cTn id="10" dur="500"/>
                                        <p:tgtEl>
                                          <p:spTgt spid="224261">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4261">
                                            <p:txEl>
                                              <p:pRg st="4" end="4"/>
                                            </p:txEl>
                                          </p:spTgt>
                                        </p:tgtEl>
                                        <p:attrNameLst>
                                          <p:attrName>style.visibility</p:attrName>
                                        </p:attrNameLst>
                                      </p:cBhvr>
                                      <p:to>
                                        <p:strVal val="visible"/>
                                      </p:to>
                                    </p:set>
                                    <p:animEffect transition="in" filter="dissolve">
                                      <p:cBhvr>
                                        <p:cTn id="13" dur="500"/>
                                        <p:tgtEl>
                                          <p:spTgt spid="224261">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4261">
                                            <p:txEl>
                                              <p:pRg st="5" end="5"/>
                                            </p:txEl>
                                          </p:spTgt>
                                        </p:tgtEl>
                                        <p:attrNameLst>
                                          <p:attrName>style.visibility</p:attrName>
                                        </p:attrNameLst>
                                      </p:cBhvr>
                                      <p:to>
                                        <p:strVal val="visible"/>
                                      </p:to>
                                    </p:set>
                                    <p:animEffect transition="in" filter="dissolve">
                                      <p:cBhvr>
                                        <p:cTn id="16" dur="500"/>
                                        <p:tgtEl>
                                          <p:spTgt spid="224261">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24261">
                                            <p:txEl>
                                              <p:pRg st="6" end="6"/>
                                            </p:txEl>
                                          </p:spTgt>
                                        </p:tgtEl>
                                        <p:attrNameLst>
                                          <p:attrName>style.visibility</p:attrName>
                                        </p:attrNameLst>
                                      </p:cBhvr>
                                      <p:to>
                                        <p:strVal val="visible"/>
                                      </p:to>
                                    </p:set>
                                    <p:animEffect transition="in" filter="dissolve">
                                      <p:cBhvr>
                                        <p:cTn id="19" dur="500"/>
                                        <p:tgtEl>
                                          <p:spTgt spid="224261">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24261">
                                            <p:txEl>
                                              <p:pRg st="8" end="8"/>
                                            </p:txEl>
                                          </p:spTgt>
                                        </p:tgtEl>
                                        <p:attrNameLst>
                                          <p:attrName>style.visibility</p:attrName>
                                        </p:attrNameLst>
                                      </p:cBhvr>
                                      <p:to>
                                        <p:strVal val="visible"/>
                                      </p:to>
                                    </p:set>
                                    <p:animEffect transition="in" filter="dissolve">
                                      <p:cBhvr>
                                        <p:cTn id="22" dur="500"/>
                                        <p:tgtEl>
                                          <p:spTgt spid="22426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4261">
                                            <p:txEl>
                                              <p:pRg st="8" end="8"/>
                                            </p:txEl>
                                          </p:spTgt>
                                        </p:tgtEl>
                                        <p:attrNameLst>
                                          <p:attrName>style.visibility</p:attrName>
                                        </p:attrNameLst>
                                      </p:cBhvr>
                                      <p:to>
                                        <p:strVal val="visible"/>
                                      </p:to>
                                    </p:set>
                                    <p:animEffect transition="in" filter="dissolve">
                                      <p:cBhvr>
                                        <p:cTn id="27" dur="500"/>
                                        <p:tgtEl>
                                          <p:spTgt spid="2242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51</a:t>
            </a:fld>
            <a:endParaRPr lang="zh-CN" altLang="en-US" sz="1400" b="1" dirty="0"/>
          </a:p>
        </p:txBody>
      </p:sp>
      <p:sp>
        <p:nvSpPr>
          <p:cNvPr id="64515" name="Rectangle 3"/>
          <p:cNvSpPr>
            <a:spLocks noGrp="1"/>
          </p:cNvSpPr>
          <p:nvPr>
            <p:ph idx="1"/>
          </p:nvPr>
        </p:nvSpPr>
        <p:spPr>
          <a:xfrm>
            <a:off x="685800" y="1319213"/>
            <a:ext cx="7772400" cy="5538787"/>
          </a:xfrm>
          <a:ln/>
        </p:spPr>
        <p:txBody>
          <a:bodyPr vert="horz" wrap="square" lIns="91440" tIns="45720" rIns="91440" bIns="45720" anchor="t"/>
          <a:lstStyle/>
          <a:p>
            <a:pPr eaLnBrk="1" hangingPunct="1">
              <a:lnSpc>
                <a:spcPct val="90000"/>
              </a:lnSpc>
            </a:pPr>
            <a:r>
              <a:rPr lang="zh-CN" altLang="en-US" b="1" dirty="0"/>
              <a:t>如果整型常量以</a:t>
            </a:r>
            <a:r>
              <a:rPr lang="en-US" altLang="zh-CN" b="1" dirty="0"/>
              <a:t>0</a:t>
            </a:r>
            <a:r>
              <a:rPr lang="zh-CN" altLang="en-US" b="1" dirty="0"/>
              <a:t>开头，</a:t>
            </a:r>
            <a:r>
              <a:rPr lang="en-US" altLang="zh-CN" b="1" dirty="0"/>
              <a:t>C</a:t>
            </a:r>
            <a:r>
              <a:rPr lang="zh-CN" altLang="en-US" b="1" dirty="0"/>
              <a:t>编译器会认为该常量是八进制数。如</a:t>
            </a:r>
            <a:r>
              <a:rPr lang="en-US" altLang="zh-CN" b="1" dirty="0"/>
              <a:t>040</a:t>
            </a:r>
            <a:r>
              <a:rPr lang="zh-CN" altLang="en-US" b="1" dirty="0"/>
              <a:t>即十进制的</a:t>
            </a:r>
            <a:r>
              <a:rPr lang="en-US" altLang="zh-CN" b="1" dirty="0"/>
              <a:t>32</a:t>
            </a:r>
            <a:r>
              <a:rPr lang="zh-CN" altLang="en-US" b="1" dirty="0"/>
              <a:t>。</a:t>
            </a:r>
          </a:p>
          <a:p>
            <a:pPr eaLnBrk="1" hangingPunct="1">
              <a:lnSpc>
                <a:spcPct val="90000"/>
              </a:lnSpc>
            </a:pPr>
            <a:r>
              <a:rPr lang="zh-CN" altLang="en-US" b="1" dirty="0"/>
              <a:t>如果整型常量以</a:t>
            </a:r>
            <a:r>
              <a:rPr lang="en-US" altLang="zh-CN" b="1" dirty="0"/>
              <a:t>0x</a:t>
            </a:r>
            <a:r>
              <a:rPr lang="zh-CN" altLang="en-US" b="1" dirty="0"/>
              <a:t>开头，</a:t>
            </a:r>
            <a:r>
              <a:rPr lang="en-US" altLang="zh-CN" b="1" dirty="0"/>
              <a:t>C</a:t>
            </a:r>
            <a:r>
              <a:rPr lang="zh-CN" altLang="en-US" b="1" dirty="0"/>
              <a:t>编译器会认为该常量是十六进制数。如</a:t>
            </a:r>
            <a:r>
              <a:rPr lang="en-US" altLang="zh-CN" b="1" dirty="0"/>
              <a:t>0xFF</a:t>
            </a:r>
            <a:r>
              <a:rPr lang="zh-CN" altLang="en-US" b="1" dirty="0"/>
              <a:t>即十进制的</a:t>
            </a:r>
            <a:r>
              <a:rPr lang="en-US" altLang="zh-CN" b="1" dirty="0"/>
              <a:t>255</a:t>
            </a:r>
            <a:r>
              <a:rPr lang="zh-CN" altLang="en-US" b="1" dirty="0"/>
              <a:t>。</a:t>
            </a:r>
            <a:endParaRPr lang="en-US" altLang="zh-CN" b="1" dirty="0"/>
          </a:p>
          <a:p>
            <a:pPr eaLnBrk="1" hangingPunct="1">
              <a:lnSpc>
                <a:spcPct val="90000"/>
              </a:lnSpc>
            </a:pPr>
            <a:endParaRPr lang="en-US" altLang="zh-CN" b="1" dirty="0"/>
          </a:p>
          <a:p>
            <a:pPr eaLnBrk="1" hangingPunct="1">
              <a:lnSpc>
                <a:spcPct val="90000"/>
              </a:lnSpc>
              <a:buNone/>
            </a:pPr>
            <a:r>
              <a:rPr lang="en-US" altLang="zh-CN" sz="2400" b="1" dirty="0"/>
              <a:t>#include &lt;</a:t>
            </a:r>
            <a:r>
              <a:rPr lang="en-US" altLang="zh-CN" sz="2400" b="1" dirty="0" err="1"/>
              <a:t>stdio.h</a:t>
            </a:r>
            <a:r>
              <a:rPr lang="en-US" altLang="zh-CN" sz="2400" b="1" dirty="0"/>
              <a:t>&gt; </a:t>
            </a:r>
          </a:p>
          <a:p>
            <a:pPr eaLnBrk="1" hangingPunct="1">
              <a:lnSpc>
                <a:spcPct val="90000"/>
              </a:lnSpc>
              <a:buNone/>
            </a:pPr>
            <a:r>
              <a:rPr lang="en-US" altLang="zh-CN" sz="2400" b="1" dirty="0"/>
              <a:t>#define X 040</a:t>
            </a:r>
          </a:p>
          <a:p>
            <a:pPr eaLnBrk="1" hangingPunct="1">
              <a:lnSpc>
                <a:spcPct val="90000"/>
              </a:lnSpc>
              <a:buNone/>
            </a:pPr>
            <a:r>
              <a:rPr lang="en-US" altLang="zh-CN" sz="2400" b="1" dirty="0"/>
              <a:t>#define Y 0XFF</a:t>
            </a:r>
          </a:p>
          <a:p>
            <a:pPr eaLnBrk="1" hangingPunct="1">
              <a:lnSpc>
                <a:spcPct val="90000"/>
              </a:lnSpc>
              <a:buNone/>
            </a:pPr>
            <a:r>
              <a:rPr lang="en-US" altLang="zh-CN" sz="2400" b="1" dirty="0" err="1"/>
              <a:t>int</a:t>
            </a:r>
            <a:r>
              <a:rPr lang="en-US" altLang="zh-CN" sz="2400" b="1" dirty="0"/>
              <a:t> main()</a:t>
            </a:r>
          </a:p>
          <a:p>
            <a:pPr eaLnBrk="1" hangingPunct="1">
              <a:lnSpc>
                <a:spcPct val="90000"/>
              </a:lnSpc>
              <a:buNone/>
            </a:pPr>
            <a:r>
              <a:rPr lang="en-US" altLang="zh-CN" sz="2400" b="1" dirty="0"/>
              <a:t>{</a:t>
            </a:r>
          </a:p>
          <a:p>
            <a:pPr eaLnBrk="1" hangingPunct="1">
              <a:lnSpc>
                <a:spcPct val="90000"/>
              </a:lnSpc>
              <a:buNone/>
            </a:pPr>
            <a:r>
              <a:rPr lang="en-US" altLang="zh-CN" sz="2400" b="1" dirty="0"/>
              <a:t>   </a:t>
            </a:r>
            <a:r>
              <a:rPr lang="en-US" altLang="zh-CN" sz="2400" b="1" dirty="0" err="1"/>
              <a:t>printf</a:t>
            </a:r>
            <a:r>
              <a:rPr lang="en-US" altLang="zh-CN" sz="2400" b="1" dirty="0"/>
              <a:t>("X=%</a:t>
            </a:r>
            <a:r>
              <a:rPr lang="en-US" altLang="zh-CN" sz="2400" b="1" dirty="0" err="1"/>
              <a:t>d,Y</a:t>
            </a:r>
            <a:r>
              <a:rPr lang="en-US" altLang="zh-CN" sz="2400" b="1" dirty="0"/>
              <a:t>=%d", X , Y);</a:t>
            </a:r>
          </a:p>
          <a:p>
            <a:pPr eaLnBrk="1" hangingPunct="1">
              <a:lnSpc>
                <a:spcPct val="90000"/>
              </a:lnSpc>
              <a:buNone/>
            </a:pPr>
            <a:r>
              <a:rPr lang="en-US" altLang="zh-CN" sz="2400" b="1" dirty="0"/>
              <a:t>   return 0;</a:t>
            </a:r>
          </a:p>
          <a:p>
            <a:pPr eaLnBrk="1" hangingPunct="1">
              <a:lnSpc>
                <a:spcPct val="90000"/>
              </a:lnSpc>
              <a:buNone/>
            </a:pPr>
            <a:r>
              <a:rPr lang="en-US" altLang="zh-CN" sz="2400" b="1" dirty="0"/>
              <a:t>} </a:t>
            </a:r>
          </a:p>
        </p:txBody>
      </p:sp>
      <p:sp>
        <p:nvSpPr>
          <p:cNvPr id="64516" name="Rectangle 4"/>
          <p:cNvSpPr>
            <a:spLocks noGrp="1"/>
          </p:cNvSpPr>
          <p:nvPr>
            <p:ph type="title"/>
          </p:nvPr>
        </p:nvSpPr>
        <p:spPr>
          <a:ln/>
        </p:spPr>
        <p:txBody>
          <a:bodyPr vert="horz" wrap="square" lIns="91440" tIns="45720" rIns="91440" bIns="45720" anchor="ctr"/>
          <a:lstStyle/>
          <a:p>
            <a:pPr eaLnBrk="1" hangingPunct="1"/>
            <a:r>
              <a:rPr lang="en-US" altLang="zh-CN" b="1" dirty="0"/>
              <a:t>2.2.3 </a:t>
            </a:r>
            <a:r>
              <a:rPr lang="zh-CN" altLang="en-US" b="1" dirty="0"/>
              <a:t>常量</a:t>
            </a:r>
          </a:p>
        </p:txBody>
      </p:sp>
      <p:sp>
        <p:nvSpPr>
          <p:cNvPr id="371717" name="Text Box 5"/>
          <p:cNvSpPr txBox="1"/>
          <p:nvPr/>
        </p:nvSpPr>
        <p:spPr>
          <a:xfrm>
            <a:off x="3654425" y="5963444"/>
            <a:ext cx="5184775" cy="528638"/>
          </a:xfrm>
          <a:prstGeom prst="rect">
            <a:avLst/>
          </a:prstGeom>
          <a:solidFill>
            <a:srgbClr val="CCFFFF"/>
          </a:solid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b="1" dirty="0"/>
              <a:t>X=32,Y=255</a:t>
            </a:r>
            <a:r>
              <a:rPr lang="zh-CN" altLang="en-US" b="1" dirty="0"/>
              <a:t>请按任意键继续 </a:t>
            </a:r>
            <a:r>
              <a:rPr lang="en-US" altLang="zh-CN" b="1" dirty="0"/>
              <a:t>. . .</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dissolve">
                                      <p:cBhvr>
                                        <p:cTn id="7" dur="500"/>
                                        <p:tgtEl>
                                          <p:spTgt spid="3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52</a:t>
            </a:fld>
            <a:endParaRPr lang="zh-CN" altLang="en-US" sz="1400" b="1" dirty="0"/>
          </a:p>
        </p:txBody>
      </p:sp>
      <p:sp>
        <p:nvSpPr>
          <p:cNvPr id="65539" name="Rectangle 2"/>
          <p:cNvSpPr>
            <a:spLocks noGrp="1"/>
          </p:cNvSpPr>
          <p:nvPr>
            <p:ph type="title"/>
          </p:nvPr>
        </p:nvSpPr>
        <p:spPr>
          <a:ln/>
        </p:spPr>
        <p:txBody>
          <a:bodyPr vert="horz" wrap="square" lIns="91440" tIns="45720" rIns="91440" bIns="45720" anchor="ctr"/>
          <a:lstStyle/>
          <a:p>
            <a:pPr eaLnBrk="1" hangingPunct="1"/>
            <a:r>
              <a:rPr lang="zh-CN" altLang="en-US" b="1" dirty="0"/>
              <a:t>常量小测试</a:t>
            </a:r>
          </a:p>
        </p:txBody>
      </p:sp>
      <p:sp>
        <p:nvSpPr>
          <p:cNvPr id="65540" name="Rectangle 3"/>
          <p:cNvSpPr>
            <a:spLocks noGrp="1"/>
          </p:cNvSpPr>
          <p:nvPr>
            <p:ph idx="1"/>
          </p:nvPr>
        </p:nvSpPr>
        <p:spPr>
          <a:ln/>
        </p:spPr>
        <p:txBody>
          <a:bodyPr vert="horz" wrap="square" lIns="91440" tIns="45720" rIns="91440" bIns="45720" anchor="t"/>
          <a:lstStyle/>
          <a:p>
            <a:pPr eaLnBrk="1" hangingPunct="1"/>
            <a:r>
              <a:rPr lang="zh-CN" altLang="en-US" b="1" dirty="0"/>
              <a:t>下述常量定义哪些是错误的？为什么？</a:t>
            </a:r>
          </a:p>
          <a:p>
            <a:pPr lvl="1" eaLnBrk="1" hangingPunct="1">
              <a:buNone/>
            </a:pPr>
            <a:r>
              <a:rPr lang="en-US" altLang="zh-CN" b="1" dirty="0"/>
              <a:t>#define ratio =1/3 	 </a:t>
            </a:r>
          </a:p>
          <a:p>
            <a:pPr lvl="1" eaLnBrk="1" hangingPunct="1">
              <a:buNone/>
            </a:pPr>
            <a:r>
              <a:rPr lang="en-US" altLang="zh-CN" b="1" dirty="0"/>
              <a:t>#define ratio 1/3;</a:t>
            </a:r>
          </a:p>
          <a:p>
            <a:pPr lvl="1" eaLnBrk="1" hangingPunct="1">
              <a:buNone/>
            </a:pPr>
            <a:r>
              <a:rPr lang="en-US" altLang="zh-CN" b="1" dirty="0"/>
              <a:t>#define 1st_character '$'</a:t>
            </a:r>
          </a:p>
          <a:p>
            <a:pPr lvl="1" eaLnBrk="1" hangingPunct="1">
              <a:buNone/>
            </a:pPr>
            <a:r>
              <a:rPr lang="en-US" altLang="zh-CN" b="1" dirty="0"/>
              <a:t>#define if 7</a:t>
            </a:r>
          </a:p>
          <a:p>
            <a:pPr lvl="1" eaLnBrk="1" hangingPunct="1">
              <a:buNone/>
            </a:pPr>
            <a:endParaRPr lang="en-US" altLang="zh-CN" b="1" dirty="0"/>
          </a:p>
          <a:p>
            <a:pPr eaLnBrk="1" hangingPunct="1">
              <a:buNone/>
            </a:pPr>
            <a:endParaRPr lang="en-US" altLang="zh-CN" b="1" dirty="0"/>
          </a:p>
        </p:txBody>
      </p:sp>
      <p:sp>
        <p:nvSpPr>
          <p:cNvPr id="413700" name="Text Box 4"/>
          <p:cNvSpPr txBox="1"/>
          <p:nvPr/>
        </p:nvSpPr>
        <p:spPr>
          <a:xfrm>
            <a:off x="4932363" y="1773238"/>
            <a:ext cx="3743325" cy="4473575"/>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457200" lvl="0" indent="-457200" eaLnBrk="1" hangingPunct="1">
              <a:spcBef>
                <a:spcPct val="50000"/>
              </a:spcBef>
              <a:buAutoNum type="arabicPeriod"/>
            </a:pPr>
            <a:r>
              <a:rPr lang="zh-CN" altLang="en-US" sz="2400" b="1" dirty="0"/>
              <a:t>不能有＝号；否则会用</a:t>
            </a:r>
            <a:r>
              <a:rPr lang="en-US" altLang="zh-CN" sz="2400" b="1" dirty="0"/>
              <a:t>=1/3</a:t>
            </a:r>
            <a:r>
              <a:rPr lang="zh-CN" altLang="en-US" sz="2400" b="1" dirty="0"/>
              <a:t>替换</a:t>
            </a:r>
            <a:r>
              <a:rPr lang="en-US" altLang="zh-CN" sz="2400" b="1" dirty="0"/>
              <a:t>ratio</a:t>
            </a:r>
          </a:p>
          <a:p>
            <a:pPr marL="457200" lvl="0" indent="-457200" eaLnBrk="1" hangingPunct="1">
              <a:spcBef>
                <a:spcPct val="50000"/>
              </a:spcBef>
              <a:buAutoNum type="arabicPeriod"/>
            </a:pPr>
            <a:r>
              <a:rPr lang="zh-CN" altLang="en-US" sz="2400" b="1" dirty="0"/>
              <a:t>不能有语句结束符；号</a:t>
            </a:r>
          </a:p>
          <a:p>
            <a:pPr marL="457200" lvl="0" indent="-457200" eaLnBrk="1" hangingPunct="1">
              <a:spcBef>
                <a:spcPct val="50000"/>
              </a:spcBef>
              <a:buAutoNum type="arabicPeriod"/>
            </a:pPr>
            <a:r>
              <a:rPr lang="zh-CN" altLang="en-US" sz="2400" b="1" dirty="0"/>
              <a:t>标识符只能以字符或者下划线开头</a:t>
            </a:r>
          </a:p>
          <a:p>
            <a:pPr marL="457200" lvl="0" indent="-457200" eaLnBrk="1" hangingPunct="1">
              <a:spcBef>
                <a:spcPct val="50000"/>
              </a:spcBef>
              <a:buAutoNum type="arabicPeriod"/>
            </a:pPr>
            <a:r>
              <a:rPr lang="en-US" altLang="zh-CN" sz="2400" b="1" dirty="0"/>
              <a:t>if</a:t>
            </a:r>
            <a:r>
              <a:rPr lang="zh-CN" altLang="en-US" sz="2400" b="1" dirty="0"/>
              <a:t>是</a:t>
            </a:r>
            <a:r>
              <a:rPr lang="en-US" altLang="zh-CN" sz="2400" b="1" dirty="0"/>
              <a:t>C</a:t>
            </a:r>
            <a:r>
              <a:rPr lang="zh-CN" altLang="en-US" sz="2400" b="1" dirty="0"/>
              <a:t>语言规定的关键字，有特定含义，用户不能随便使用</a:t>
            </a:r>
          </a:p>
          <a:p>
            <a:pPr marL="457200" lvl="0" indent="-457200" eaLnBrk="1" hangingPunct="1">
              <a:spcBef>
                <a:spcPct val="50000"/>
              </a:spcBef>
              <a:buAutoNum type="arabicPeriod"/>
            </a:pPr>
            <a:r>
              <a:rPr lang="zh-CN" altLang="en-US" sz="2400" b="1" dirty="0"/>
              <a:t>习惯上，常量名一般采用大写字母。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3700"/>
                                        </p:tgtEl>
                                        <p:attrNameLst>
                                          <p:attrName>style.visibility</p:attrName>
                                        </p:attrNameLst>
                                      </p:cBhvr>
                                      <p:to>
                                        <p:strVal val="visible"/>
                                      </p:to>
                                    </p:set>
                                    <p:animEffect transition="in" filter="dissolve">
                                      <p:cBhvr>
                                        <p:cTn id="7" dur="500"/>
                                        <p:tgtEl>
                                          <p:spTgt spid="41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53</a:t>
            </a:fld>
            <a:endParaRPr lang="zh-CN" altLang="en-US" sz="1400" b="1" dirty="0"/>
          </a:p>
        </p:txBody>
      </p:sp>
      <p:sp>
        <p:nvSpPr>
          <p:cNvPr id="66563" name="Rectangle 2"/>
          <p:cNvSpPr>
            <a:spLocks noGrp="1"/>
          </p:cNvSpPr>
          <p:nvPr>
            <p:ph type="title"/>
          </p:nvPr>
        </p:nvSpPr>
        <p:spPr>
          <a:ln/>
        </p:spPr>
        <p:txBody>
          <a:bodyPr vert="horz" wrap="square" lIns="91440" tIns="45720" rIns="91440" bIns="45720" anchor="ctr"/>
          <a:lstStyle/>
          <a:p>
            <a:pPr eaLnBrk="1" hangingPunct="1"/>
            <a:r>
              <a:rPr lang="zh-CN" altLang="en-US" b="1" dirty="0">
                <a:latin typeface="宋体" panose="02010600030101010101" pitchFamily="2" charset="-122"/>
              </a:rPr>
              <a:t>提纲</a:t>
            </a:r>
          </a:p>
        </p:txBody>
      </p:sp>
      <p:sp>
        <p:nvSpPr>
          <p:cNvPr id="66564" name="Rectangle 3"/>
          <p:cNvSpPr>
            <a:spLocks noGrp="1"/>
          </p:cNvSpPr>
          <p:nvPr>
            <p:ph idx="1"/>
          </p:nvPr>
        </p:nvSpPr>
        <p:spPr>
          <a:xfrm>
            <a:off x="755650" y="1484313"/>
            <a:ext cx="7772400" cy="4114800"/>
          </a:xfrm>
          <a:ln/>
        </p:spPr>
        <p:txBody>
          <a:bodyPr vert="horz" wrap="square" lIns="91440" tIns="45720" rIns="91440" bIns="45720" anchor="t"/>
          <a:lstStyle/>
          <a:p>
            <a:pPr eaLnBrk="1" hangingPunct="1">
              <a:lnSpc>
                <a:spcPct val="150000"/>
              </a:lnSpc>
              <a:buNone/>
            </a:pPr>
            <a:r>
              <a:rPr lang="zh-CN" altLang="en-US" b="1" dirty="0">
                <a:latin typeface="黑体" panose="02010609060101010101" pitchFamily="49" charset="-122"/>
                <a:ea typeface="黑体" panose="02010609060101010101" pitchFamily="49" charset="-122"/>
              </a:rPr>
              <a:t>2.1  关于计算机和</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 </a:t>
            </a:r>
          </a:p>
          <a:p>
            <a:pPr eaLnBrk="1" hangingPunct="1">
              <a:lnSpc>
                <a:spcPct val="150000"/>
              </a:lnSpc>
              <a:buNone/>
            </a:pPr>
            <a:r>
              <a:rPr lang="en-US" altLang="zh-CN" b="1" dirty="0">
                <a:latin typeface="黑体" panose="02010609060101010101" pitchFamily="49" charset="-122"/>
                <a:ea typeface="黑体" panose="02010609060101010101" pitchFamily="49" charset="-122"/>
              </a:rPr>
              <a:t>2.2  </a:t>
            </a:r>
            <a:r>
              <a:rPr lang="zh-CN" altLang="en-US" b="1" dirty="0">
                <a:latin typeface="黑体" panose="02010609060101010101" pitchFamily="49" charset="-122"/>
                <a:ea typeface="黑体" panose="02010609060101010101" pitchFamily="49" charset="-122"/>
              </a:rPr>
              <a:t>标识符（</a:t>
            </a:r>
            <a:r>
              <a:rPr lang="en-US" altLang="zh-CN" b="1" dirty="0">
                <a:latin typeface="黑体" panose="02010609060101010101" pitchFamily="49" charset="-122"/>
                <a:ea typeface="黑体" panose="02010609060101010101" pitchFamily="49" charset="-122"/>
              </a:rPr>
              <a:t>identifier</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eaLnBrk="1" hangingPunct="1">
              <a:buNone/>
            </a:pPr>
            <a:r>
              <a:rPr lang="en-US" altLang="zh-CN" b="1" dirty="0">
                <a:latin typeface="黑体" panose="02010609060101010101" pitchFamily="49" charset="-122"/>
                <a:ea typeface="黑体" panose="02010609060101010101" pitchFamily="49" charset="-122"/>
              </a:rPr>
              <a:t>		2.2.1  </a:t>
            </a:r>
            <a:r>
              <a:rPr lang="zh-CN" altLang="en-US" b="1" dirty="0">
                <a:latin typeface="黑体" panose="02010609060101010101" pitchFamily="49" charset="-122"/>
                <a:ea typeface="黑体" panose="02010609060101010101" pitchFamily="49" charset="-122"/>
              </a:rPr>
              <a:t>数据类型</a:t>
            </a:r>
            <a:endParaRPr lang="en-US" altLang="zh-CN" b="1" dirty="0">
              <a:latin typeface="黑体" panose="02010609060101010101" pitchFamily="49" charset="-122"/>
              <a:ea typeface="黑体" panose="02010609060101010101" pitchFamily="49" charset="-122"/>
            </a:endParaRPr>
          </a:p>
          <a:p>
            <a:pPr eaLnBrk="1" hangingPunct="1">
              <a:buNone/>
            </a:pPr>
            <a:r>
              <a:rPr lang="en-US" altLang="zh-CN" b="1" dirty="0">
                <a:latin typeface="黑体" panose="02010609060101010101" pitchFamily="49" charset="-122"/>
                <a:ea typeface="黑体" panose="02010609060101010101" pitchFamily="49" charset="-122"/>
              </a:rPr>
              <a:t>		2.2.2  </a:t>
            </a:r>
            <a:r>
              <a:rPr lang="zh-CN" altLang="en-US" b="1" dirty="0">
                <a:latin typeface="黑体" panose="02010609060101010101" pitchFamily="49" charset="-122"/>
                <a:ea typeface="黑体" panose="02010609060101010101" pitchFamily="49" charset="-122"/>
              </a:rPr>
              <a:t>变量</a:t>
            </a:r>
            <a:endParaRPr lang="en-US" altLang="zh-CN" b="1" dirty="0">
              <a:latin typeface="黑体" panose="02010609060101010101" pitchFamily="49" charset="-122"/>
              <a:ea typeface="黑体" panose="02010609060101010101" pitchFamily="49" charset="-122"/>
            </a:endParaRPr>
          </a:p>
          <a:p>
            <a:pPr eaLnBrk="1" hangingPunct="1">
              <a:buNone/>
            </a:pPr>
            <a:r>
              <a:rPr lang="en-US" altLang="zh-CN" b="1" dirty="0">
                <a:latin typeface="黑体" panose="02010609060101010101" pitchFamily="49" charset="-122"/>
                <a:ea typeface="黑体" panose="02010609060101010101" pitchFamily="49" charset="-122"/>
              </a:rPr>
              <a:t>		2.2.3  </a:t>
            </a:r>
            <a:r>
              <a:rPr lang="zh-CN" altLang="en-US" b="1" dirty="0">
                <a:latin typeface="黑体" panose="02010609060101010101" pitchFamily="49" charset="-122"/>
                <a:ea typeface="黑体" panose="02010609060101010101" pitchFamily="49" charset="-122"/>
              </a:rPr>
              <a:t>常量</a:t>
            </a:r>
            <a:endParaRPr lang="en-US" altLang="zh-CN" b="1" dirty="0">
              <a:latin typeface="黑体" panose="02010609060101010101" pitchFamily="49" charset="-122"/>
              <a:ea typeface="黑体" panose="02010609060101010101" pitchFamily="49" charset="-122"/>
            </a:endParaRPr>
          </a:p>
          <a:p>
            <a:pPr eaLnBrk="1" hangingPunct="1">
              <a:lnSpc>
                <a:spcPct val="150000"/>
              </a:lnSpc>
              <a:buNone/>
            </a:pPr>
            <a:r>
              <a:rPr lang="en-US" altLang="zh-CN" b="1" dirty="0">
                <a:solidFill>
                  <a:srgbClr val="FF0000"/>
                </a:solidFill>
                <a:latin typeface="黑体" panose="02010609060101010101" pitchFamily="49" charset="-122"/>
                <a:ea typeface="黑体" panose="02010609060101010101" pitchFamily="49" charset="-122"/>
              </a:rPr>
              <a:t>2.3  </a:t>
            </a:r>
            <a:r>
              <a:rPr lang="zh-CN" altLang="en-US" b="1" dirty="0">
                <a:solidFill>
                  <a:srgbClr val="FF0000"/>
                </a:solidFill>
                <a:latin typeface="黑体" panose="02010609060101010101" pitchFamily="49" charset="-122"/>
                <a:ea typeface="黑体" panose="02010609060101010101" pitchFamily="49" charset="-122"/>
              </a:rPr>
              <a:t>输入与输出</a:t>
            </a:r>
          </a:p>
        </p:txBody>
      </p:sp>
      <p:sp>
        <p:nvSpPr>
          <p:cNvPr id="2" name="TextBox 1"/>
          <p:cNvSpPr txBox="1"/>
          <p:nvPr/>
        </p:nvSpPr>
        <p:spPr>
          <a:xfrm>
            <a:off x="5003800" y="3284538"/>
            <a:ext cx="3671888" cy="831850"/>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讨论：程序语言中数据如何表示、存储和操作</a:t>
            </a:r>
          </a:p>
        </p:txBody>
      </p:sp>
      <p:sp>
        <p:nvSpPr>
          <p:cNvPr id="6" name="TextBox 5"/>
          <p:cNvSpPr txBox="1"/>
          <p:nvPr/>
        </p:nvSpPr>
        <p:spPr>
          <a:xfrm>
            <a:off x="4284663" y="5013325"/>
            <a:ext cx="3671888" cy="461963"/>
          </a:xfrm>
          <a:prstGeom prst="rect">
            <a:avLst/>
          </a:prstGeom>
          <a:solidFill>
            <a:schemeClr val="accent3">
              <a:lumMod val="85000"/>
            </a:schemeClr>
          </a:solidFill>
        </p:spPr>
        <p:txBody>
          <a:bodyPr wrap="square" rtlCol="0">
            <a:spAutoFit/>
          </a:bodyPr>
          <a:lstStyle/>
          <a:p>
            <a:pPr marR="0" defTabSz="914400">
              <a:buClrTx/>
              <a:buSzTx/>
              <a:buFontTx/>
              <a:buNone/>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讨论：程序语言中的操作</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54</a:t>
            </a:fld>
            <a:endParaRPr lang="zh-CN" altLang="en-US" sz="1400" b="1" dirty="0"/>
          </a:p>
        </p:txBody>
      </p:sp>
      <p:sp>
        <p:nvSpPr>
          <p:cNvPr id="67587" name="Line 4"/>
          <p:cNvSpPr/>
          <p:nvPr/>
        </p:nvSpPr>
        <p:spPr>
          <a:xfrm>
            <a:off x="1217613" y="5078413"/>
            <a:ext cx="685800" cy="0"/>
          </a:xfrm>
          <a:prstGeom prst="line">
            <a:avLst/>
          </a:prstGeom>
          <a:ln w="57150" cap="flat" cmpd="sng">
            <a:solidFill>
              <a:srgbClr val="6600FF"/>
            </a:solidFill>
            <a:prstDash val="solid"/>
            <a:headEnd type="none" w="med" len="med"/>
            <a:tailEnd type="triangle" w="med" len="med"/>
          </a:ln>
        </p:spPr>
      </p:sp>
      <p:sp>
        <p:nvSpPr>
          <p:cNvPr id="67588" name="Line 5"/>
          <p:cNvSpPr/>
          <p:nvPr/>
        </p:nvSpPr>
        <p:spPr>
          <a:xfrm flipV="1">
            <a:off x="1217613" y="5459413"/>
            <a:ext cx="685800" cy="0"/>
          </a:xfrm>
          <a:prstGeom prst="line">
            <a:avLst/>
          </a:prstGeom>
          <a:ln w="38100" cap="flat" cmpd="sng">
            <a:solidFill>
              <a:srgbClr val="402000"/>
            </a:solidFill>
            <a:prstDash val="dash"/>
            <a:headEnd type="none" w="med" len="med"/>
            <a:tailEnd type="triangle" w="med" len="med"/>
          </a:ln>
        </p:spPr>
      </p:sp>
      <p:sp>
        <p:nvSpPr>
          <p:cNvPr id="67589" name="Text Box 6"/>
          <p:cNvSpPr txBox="1"/>
          <p:nvPr/>
        </p:nvSpPr>
        <p:spPr>
          <a:xfrm>
            <a:off x="2055813" y="4910138"/>
            <a:ext cx="16843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67590" name="Text Box 7"/>
          <p:cNvSpPr txBox="1"/>
          <p:nvPr/>
        </p:nvSpPr>
        <p:spPr>
          <a:xfrm>
            <a:off x="2055813" y="5291138"/>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67591" name="Line 8"/>
          <p:cNvSpPr/>
          <p:nvPr/>
        </p:nvSpPr>
        <p:spPr>
          <a:xfrm>
            <a:off x="2360613" y="1608138"/>
            <a:ext cx="549275" cy="0"/>
          </a:xfrm>
          <a:prstGeom prst="line">
            <a:avLst/>
          </a:prstGeom>
          <a:ln w="57150" cap="flat" cmpd="sng">
            <a:solidFill>
              <a:srgbClr val="6600FF"/>
            </a:solidFill>
            <a:prstDash val="solid"/>
            <a:headEnd type="none" w="med" len="med"/>
            <a:tailEnd type="triangle" w="med" len="med"/>
          </a:ln>
        </p:spPr>
      </p:sp>
      <p:sp>
        <p:nvSpPr>
          <p:cNvPr id="67592" name="Line 9"/>
          <p:cNvSpPr/>
          <p:nvPr/>
        </p:nvSpPr>
        <p:spPr>
          <a:xfrm>
            <a:off x="4627563" y="1608138"/>
            <a:ext cx="704850" cy="0"/>
          </a:xfrm>
          <a:prstGeom prst="line">
            <a:avLst/>
          </a:prstGeom>
          <a:ln w="57150" cap="flat" cmpd="sng">
            <a:solidFill>
              <a:srgbClr val="6600FF"/>
            </a:solidFill>
            <a:prstDash val="solid"/>
            <a:headEnd type="none" w="med" len="med"/>
            <a:tailEnd type="triangle" w="med" len="med"/>
          </a:ln>
        </p:spPr>
      </p:sp>
      <p:sp>
        <p:nvSpPr>
          <p:cNvPr id="67593" name="Line 10"/>
          <p:cNvSpPr/>
          <p:nvPr/>
        </p:nvSpPr>
        <p:spPr>
          <a:xfrm flipH="1">
            <a:off x="1225550" y="3798888"/>
            <a:ext cx="1017588" cy="0"/>
          </a:xfrm>
          <a:prstGeom prst="line">
            <a:avLst/>
          </a:prstGeom>
          <a:ln w="38100" cap="flat" cmpd="sng">
            <a:solidFill>
              <a:schemeClr val="tx1"/>
            </a:solidFill>
            <a:prstDash val="dash"/>
            <a:headEnd type="none" w="med" len="med"/>
            <a:tailEnd type="none" w="med" len="med"/>
          </a:ln>
        </p:spPr>
      </p:sp>
      <p:sp>
        <p:nvSpPr>
          <p:cNvPr id="67594" name="Line 11"/>
          <p:cNvSpPr/>
          <p:nvPr/>
        </p:nvSpPr>
        <p:spPr>
          <a:xfrm>
            <a:off x="5532438" y="3798888"/>
            <a:ext cx="782637" cy="0"/>
          </a:xfrm>
          <a:prstGeom prst="line">
            <a:avLst/>
          </a:prstGeom>
          <a:ln w="38100" cap="flat" cmpd="sng">
            <a:solidFill>
              <a:schemeClr val="tx1"/>
            </a:solidFill>
            <a:prstDash val="dash"/>
            <a:headEnd type="none" w="med" len="med"/>
            <a:tailEnd type="none" w="med" len="med"/>
          </a:ln>
        </p:spPr>
      </p:sp>
      <p:sp>
        <p:nvSpPr>
          <p:cNvPr id="67595" name="Line 12"/>
          <p:cNvSpPr/>
          <p:nvPr/>
        </p:nvSpPr>
        <p:spPr>
          <a:xfrm flipV="1">
            <a:off x="1225550" y="1870075"/>
            <a:ext cx="0" cy="1928813"/>
          </a:xfrm>
          <a:prstGeom prst="line">
            <a:avLst/>
          </a:prstGeom>
          <a:ln w="38100" cap="flat" cmpd="sng">
            <a:solidFill>
              <a:schemeClr val="tx1"/>
            </a:solidFill>
            <a:prstDash val="dash"/>
            <a:headEnd type="none" w="med" len="med"/>
            <a:tailEnd type="triangle" w="med" len="med"/>
          </a:ln>
        </p:spPr>
      </p:sp>
      <p:sp>
        <p:nvSpPr>
          <p:cNvPr id="67596" name="Line 13"/>
          <p:cNvSpPr/>
          <p:nvPr/>
        </p:nvSpPr>
        <p:spPr>
          <a:xfrm flipV="1">
            <a:off x="6315075" y="1870075"/>
            <a:ext cx="0" cy="1928813"/>
          </a:xfrm>
          <a:prstGeom prst="line">
            <a:avLst/>
          </a:prstGeom>
          <a:ln w="38100" cap="flat" cmpd="sng">
            <a:solidFill>
              <a:schemeClr val="tx1"/>
            </a:solidFill>
            <a:prstDash val="dash"/>
            <a:headEnd type="none" w="med" len="med"/>
            <a:tailEnd type="triangle" w="med" len="med"/>
          </a:ln>
        </p:spPr>
      </p:sp>
      <p:sp>
        <p:nvSpPr>
          <p:cNvPr id="67597" name="Line 14"/>
          <p:cNvSpPr/>
          <p:nvPr/>
        </p:nvSpPr>
        <p:spPr>
          <a:xfrm flipV="1">
            <a:off x="3260725" y="1870075"/>
            <a:ext cx="0" cy="614363"/>
          </a:xfrm>
          <a:prstGeom prst="line">
            <a:avLst/>
          </a:prstGeom>
          <a:ln w="57150" cap="flat" cmpd="sng">
            <a:solidFill>
              <a:srgbClr val="6600FF"/>
            </a:solidFill>
            <a:prstDash val="solid"/>
            <a:headEnd type="triangle" w="med" len="med"/>
            <a:tailEnd type="triangle" w="med" len="med"/>
          </a:ln>
        </p:spPr>
      </p:sp>
      <p:sp>
        <p:nvSpPr>
          <p:cNvPr id="67598" name="Line 15"/>
          <p:cNvSpPr/>
          <p:nvPr/>
        </p:nvSpPr>
        <p:spPr>
          <a:xfrm flipV="1">
            <a:off x="4532313" y="1870075"/>
            <a:ext cx="0" cy="614363"/>
          </a:xfrm>
          <a:prstGeom prst="line">
            <a:avLst/>
          </a:prstGeom>
          <a:ln w="38100" cap="flat" cmpd="sng">
            <a:solidFill>
              <a:schemeClr val="tx1"/>
            </a:solidFill>
            <a:prstDash val="dash"/>
            <a:headEnd type="none" w="med" len="med"/>
            <a:tailEnd type="triangle" w="med" len="med"/>
          </a:ln>
        </p:spPr>
      </p:sp>
      <p:grpSp>
        <p:nvGrpSpPr>
          <p:cNvPr id="67599" name="Group 16"/>
          <p:cNvGrpSpPr/>
          <p:nvPr/>
        </p:nvGrpSpPr>
        <p:grpSpPr>
          <a:xfrm>
            <a:off x="684213" y="1268413"/>
            <a:ext cx="1676400" cy="609600"/>
            <a:chOff x="4368" y="3168"/>
            <a:chExt cx="912" cy="336"/>
          </a:xfrm>
        </p:grpSpPr>
        <p:sp>
          <p:nvSpPr>
            <p:cNvPr id="67623" name="Rectangle 17"/>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24" name="Text Box 18"/>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rgbClr val="FF3300"/>
                  </a:solidFill>
                </a:rPr>
                <a:t>输入设备</a:t>
              </a:r>
            </a:p>
          </p:txBody>
        </p:sp>
      </p:grpSp>
      <p:grpSp>
        <p:nvGrpSpPr>
          <p:cNvPr id="67600" name="Group 19"/>
          <p:cNvGrpSpPr/>
          <p:nvPr/>
        </p:nvGrpSpPr>
        <p:grpSpPr>
          <a:xfrm>
            <a:off x="5332413" y="1268413"/>
            <a:ext cx="1676400" cy="609600"/>
            <a:chOff x="4368" y="3168"/>
            <a:chExt cx="912" cy="336"/>
          </a:xfrm>
        </p:grpSpPr>
        <p:sp>
          <p:nvSpPr>
            <p:cNvPr id="67621" name="Rectangle 2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22" name="Text Box 2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rgbClr val="FF3300"/>
                  </a:solidFill>
                </a:rPr>
                <a:t>输出设备</a:t>
              </a:r>
            </a:p>
          </p:txBody>
        </p:sp>
      </p:grpSp>
      <p:grpSp>
        <p:nvGrpSpPr>
          <p:cNvPr id="67601" name="Group 22"/>
          <p:cNvGrpSpPr/>
          <p:nvPr/>
        </p:nvGrpSpPr>
        <p:grpSpPr>
          <a:xfrm>
            <a:off x="2970213" y="1268413"/>
            <a:ext cx="1676400" cy="609600"/>
            <a:chOff x="4368" y="3168"/>
            <a:chExt cx="912" cy="336"/>
          </a:xfrm>
        </p:grpSpPr>
        <p:sp>
          <p:nvSpPr>
            <p:cNvPr id="67619" name="Rectangle 2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20" name="Text Box 2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存储器</a:t>
              </a:r>
            </a:p>
          </p:txBody>
        </p:sp>
      </p:grpSp>
      <p:sp>
        <p:nvSpPr>
          <p:cNvPr id="67602" name="Rectangle 25"/>
          <p:cNvSpPr/>
          <p:nvPr/>
        </p:nvSpPr>
        <p:spPr>
          <a:xfrm>
            <a:off x="2132013" y="2487613"/>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67603" name="Group 26"/>
          <p:cNvGrpSpPr/>
          <p:nvPr/>
        </p:nvGrpSpPr>
        <p:grpSpPr>
          <a:xfrm>
            <a:off x="2132013" y="2487613"/>
            <a:ext cx="3048000" cy="461962"/>
            <a:chOff x="4368" y="3168"/>
            <a:chExt cx="912" cy="340"/>
          </a:xfrm>
        </p:grpSpPr>
        <p:sp>
          <p:nvSpPr>
            <p:cNvPr id="67617" name="Rectangle 27"/>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18" name="Text Box 28"/>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chemeClr val="bg1"/>
                  </a:solidFill>
                </a:rPr>
                <a:t>中央处理器（</a:t>
              </a:r>
              <a:r>
                <a:rPr lang="en-US" altLang="zh-CN" sz="2000" b="1" dirty="0">
                  <a:solidFill>
                    <a:schemeClr val="bg1"/>
                  </a:solidFill>
                </a:rPr>
                <a:t>CPU）</a:t>
              </a:r>
            </a:p>
          </p:txBody>
        </p:sp>
      </p:grpSp>
      <p:grpSp>
        <p:nvGrpSpPr>
          <p:cNvPr id="67604" name="Group 29"/>
          <p:cNvGrpSpPr/>
          <p:nvPr/>
        </p:nvGrpSpPr>
        <p:grpSpPr>
          <a:xfrm>
            <a:off x="3351213" y="3173413"/>
            <a:ext cx="1676400" cy="609600"/>
            <a:chOff x="4368" y="3168"/>
            <a:chExt cx="912" cy="336"/>
          </a:xfrm>
        </p:grpSpPr>
        <p:sp>
          <p:nvSpPr>
            <p:cNvPr id="67615" name="Rectangle 3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16" name="Text Box 3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67605" name="Group 32"/>
          <p:cNvGrpSpPr/>
          <p:nvPr/>
        </p:nvGrpSpPr>
        <p:grpSpPr>
          <a:xfrm>
            <a:off x="3351213" y="4011613"/>
            <a:ext cx="1676400" cy="609600"/>
            <a:chOff x="4368" y="3168"/>
            <a:chExt cx="912" cy="336"/>
          </a:xfrm>
        </p:grpSpPr>
        <p:sp>
          <p:nvSpPr>
            <p:cNvPr id="67613" name="Rectangle 3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67614" name="Text Box 3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67606" name="Line 35"/>
          <p:cNvSpPr/>
          <p:nvPr/>
        </p:nvSpPr>
        <p:spPr>
          <a:xfrm>
            <a:off x="3668713" y="5108575"/>
            <a:ext cx="685800" cy="0"/>
          </a:xfrm>
          <a:prstGeom prst="line">
            <a:avLst/>
          </a:prstGeom>
          <a:ln w="57150" cap="flat" cmpd="sng">
            <a:solidFill>
              <a:srgbClr val="FF3300"/>
            </a:solidFill>
            <a:prstDash val="solid"/>
            <a:headEnd type="none" w="med" len="med"/>
            <a:tailEnd type="triangle" w="med" len="med"/>
          </a:ln>
        </p:spPr>
      </p:sp>
      <p:sp>
        <p:nvSpPr>
          <p:cNvPr id="67607" name="Line 36"/>
          <p:cNvSpPr/>
          <p:nvPr/>
        </p:nvSpPr>
        <p:spPr>
          <a:xfrm flipV="1">
            <a:off x="4029075" y="1843088"/>
            <a:ext cx="0" cy="614362"/>
          </a:xfrm>
          <a:prstGeom prst="line">
            <a:avLst/>
          </a:prstGeom>
          <a:ln w="57150" cap="flat" cmpd="sng">
            <a:solidFill>
              <a:srgbClr val="FF3300"/>
            </a:solidFill>
            <a:prstDash val="solid"/>
            <a:headEnd type="none" w="med" len="med"/>
            <a:tailEnd type="triangle" w="med" len="med"/>
          </a:ln>
        </p:spPr>
      </p:sp>
      <p:sp>
        <p:nvSpPr>
          <p:cNvPr id="67608" name="Text Box 41"/>
          <p:cNvSpPr txBox="1"/>
          <p:nvPr/>
        </p:nvSpPr>
        <p:spPr>
          <a:xfrm>
            <a:off x="4441825" y="4932363"/>
            <a:ext cx="16843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67609" name="Rectangle 42"/>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p>
        </p:txBody>
      </p:sp>
      <p:sp>
        <p:nvSpPr>
          <p:cNvPr id="67610" name="Text Box 43"/>
          <p:cNvSpPr txBox="1"/>
          <p:nvPr/>
        </p:nvSpPr>
        <p:spPr>
          <a:xfrm>
            <a:off x="6045200" y="4292600"/>
            <a:ext cx="19431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endParaRPr lang="en-US" altLang="zh-CN" sz="1800" b="1" dirty="0"/>
          </a:p>
        </p:txBody>
      </p:sp>
      <p:sp>
        <p:nvSpPr>
          <p:cNvPr id="374828" name="Text Box 44"/>
          <p:cNvSpPr txBox="1"/>
          <p:nvPr/>
        </p:nvSpPr>
        <p:spPr>
          <a:xfrm>
            <a:off x="6372225" y="2133600"/>
            <a:ext cx="2879725"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6600FF"/>
                </a:solidFill>
              </a:rPr>
              <a:t>一个真正有用的程序一般会从输入设备接收数据、并将运算结果输出到输出设备中。</a:t>
            </a:r>
          </a:p>
        </p:txBody>
      </p:sp>
      <p:sp>
        <p:nvSpPr>
          <p:cNvPr id="374829" name="Text Box 45"/>
          <p:cNvSpPr txBox="1"/>
          <p:nvPr/>
        </p:nvSpPr>
        <p:spPr>
          <a:xfrm>
            <a:off x="6156325" y="2205038"/>
            <a:ext cx="2987675" cy="2282825"/>
          </a:xfrm>
          <a:prstGeom prst="rect">
            <a:avLst/>
          </a:prstGeom>
          <a:gradFill rotWithShape="1">
            <a:gsLst>
              <a:gs pos="0">
                <a:srgbClr val="9966FF"/>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为了实现和输入输出设备的通信，程序必须要有</a:t>
            </a:r>
            <a:r>
              <a:rPr lang="zh-CN" altLang="en-US" sz="2400" b="1" dirty="0">
                <a:solidFill>
                  <a:srgbClr val="FF3300"/>
                </a:solidFill>
              </a:rPr>
              <a:t>输入和输出语句</a:t>
            </a:r>
            <a:r>
              <a:rPr lang="zh-CN" altLang="en-US" sz="2400" b="1" dirty="0"/>
              <a:t>。一个既无输入又无输出的程序是没有用的。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4828"/>
                                        </p:tgtEl>
                                        <p:attrNameLst>
                                          <p:attrName>style.visibility</p:attrName>
                                        </p:attrNameLst>
                                      </p:cBhvr>
                                      <p:to>
                                        <p:strVal val="visible"/>
                                      </p:to>
                                    </p:set>
                                    <p:animEffect transition="in" filter="dissolve">
                                      <p:cBhvr>
                                        <p:cTn id="7" dur="500"/>
                                        <p:tgtEl>
                                          <p:spTgt spid="3748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374829"/>
                                        </p:tgtEl>
                                        <p:attrNameLst>
                                          <p:attrName>style.visibility</p:attrName>
                                        </p:attrNameLst>
                                      </p:cBhvr>
                                      <p:to>
                                        <p:strVal val="visible"/>
                                      </p:to>
                                    </p:set>
                                    <p:animEffect transition="in" filter="slide(fromRight)">
                                      <p:cBhvr>
                                        <p:cTn id="12" dur="500"/>
                                        <p:tgtEl>
                                          <p:spTgt spid="37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28" grpId="0"/>
      <p:bldP spid="3748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55</a:t>
            </a:fld>
            <a:endParaRPr lang="zh-CN" altLang="en-US" sz="1400" b="1" dirty="0"/>
          </a:p>
        </p:txBody>
      </p:sp>
      <p:sp>
        <p:nvSpPr>
          <p:cNvPr id="246787" name="Rectangle 3"/>
          <p:cNvSpPr>
            <a:spLocks noGrp="1"/>
          </p:cNvSpPr>
          <p:nvPr>
            <p:ph idx="1"/>
          </p:nvPr>
        </p:nvSpPr>
        <p:spPr>
          <a:ln/>
        </p:spPr>
        <p:txBody>
          <a:bodyPr vert="horz" wrap="square" lIns="91440" tIns="45720" rIns="91440" bIns="45720" anchor="t"/>
          <a:lstStyle/>
          <a:p>
            <a:pPr eaLnBrk="1" hangingPunct="1">
              <a:buNone/>
            </a:pPr>
            <a:r>
              <a:rPr lang="en-US" altLang="zh-CN" b="1" dirty="0">
                <a:latin typeface="宋体" panose="02010600030101010101" pitchFamily="2" charset="-122"/>
              </a:rPr>
              <a:t>	</a:t>
            </a:r>
            <a:r>
              <a:rPr lang="zh-CN" altLang="en-US" b="1" dirty="0">
                <a:latin typeface="宋体" panose="02010600030101010101" pitchFamily="2" charset="-122"/>
              </a:rPr>
              <a:t>输入和输出语句最基本的功能在于从外界环境将值读入一个变量，或者将一个值写出到外界环境中。</a:t>
            </a:r>
            <a:r>
              <a:rPr lang="zh-CN" altLang="en-US" b="1" dirty="0"/>
              <a:t> </a:t>
            </a:r>
            <a:endParaRPr lang="en-US" altLang="zh-CN" b="1" dirty="0"/>
          </a:p>
          <a:p>
            <a:pPr eaLnBrk="1" hangingPunct="1">
              <a:buNone/>
            </a:pPr>
            <a:endParaRPr lang="en-US" altLang="zh-CN" b="1" dirty="0"/>
          </a:p>
          <a:p>
            <a:pPr eaLnBrk="1" hangingPunct="1">
              <a:buNone/>
            </a:pPr>
            <a:endParaRPr lang="en-US" altLang="zh-CN" b="1" dirty="0"/>
          </a:p>
          <a:p>
            <a:pPr eaLnBrk="1" hangingPunct="1">
              <a:buNone/>
            </a:pPr>
            <a:r>
              <a:rPr lang="en-US" altLang="zh-CN" b="1" dirty="0"/>
              <a:t>	</a:t>
            </a:r>
            <a:r>
              <a:rPr lang="zh-CN" altLang="en-US" b="1" dirty="0"/>
              <a:t>语句： 是程序设计语言中的操作命令。</a:t>
            </a:r>
            <a:endParaRPr lang="en-US" altLang="zh-CN" b="1" dirty="0"/>
          </a:p>
          <a:p>
            <a:pPr eaLnBrk="1" hangingPunct="1">
              <a:buNone/>
            </a:pPr>
            <a:endParaRPr lang="en-US" altLang="zh-CN" b="1" dirty="0"/>
          </a:p>
          <a:p>
            <a:pPr eaLnBrk="1" hangingPunct="1">
              <a:buNone/>
            </a:pPr>
            <a:r>
              <a:rPr lang="en-US" altLang="zh-CN" b="1" dirty="0"/>
              <a:t>	</a:t>
            </a:r>
            <a:r>
              <a:rPr lang="zh-CN" altLang="en-US" b="1" dirty="0"/>
              <a:t>操作命（指）令：包括运算、传送、转移等。</a:t>
            </a:r>
          </a:p>
        </p:txBody>
      </p:sp>
      <p:sp>
        <p:nvSpPr>
          <p:cNvPr id="68612" name="Rectangle 7"/>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dissolve">
                                      <p:cBhvr>
                                        <p:cTn id="7" dur="500"/>
                                        <p:tgtEl>
                                          <p:spTgt spid="246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6787">
                                            <p:txEl>
                                              <p:pRg st="3" end="3"/>
                                            </p:txEl>
                                          </p:spTgt>
                                        </p:tgtEl>
                                        <p:attrNameLst>
                                          <p:attrName>style.visibility</p:attrName>
                                        </p:attrNameLst>
                                      </p:cBhvr>
                                      <p:to>
                                        <p:strVal val="visible"/>
                                      </p:to>
                                    </p:set>
                                    <p:animEffect transition="in" filter="dissolve">
                                      <p:cBhvr>
                                        <p:cTn id="12" dur="500"/>
                                        <p:tgtEl>
                                          <p:spTgt spid="2467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6787">
                                            <p:txEl>
                                              <p:pRg st="5" end="5"/>
                                            </p:txEl>
                                          </p:spTgt>
                                        </p:tgtEl>
                                        <p:attrNameLst>
                                          <p:attrName>style.visibility</p:attrName>
                                        </p:attrNameLst>
                                      </p:cBhvr>
                                      <p:to>
                                        <p:strVal val="visible"/>
                                      </p:to>
                                    </p:set>
                                    <p:animEffect transition="in" filter="dissolve">
                                      <p:cBhvr>
                                        <p:cTn id="17" dur="500"/>
                                        <p:tgtEl>
                                          <p:spTgt spid="246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56</a:t>
            </a:fld>
            <a:endParaRPr lang="zh-CN" altLang="en-US" sz="1400" b="1" dirty="0"/>
          </a:p>
        </p:txBody>
      </p:sp>
      <p:sp>
        <p:nvSpPr>
          <p:cNvPr id="69635" name="Rectangle 3"/>
          <p:cNvSpPr>
            <a:spLocks noGrp="1"/>
          </p:cNvSpPr>
          <p:nvPr>
            <p:ph idx="1"/>
          </p:nvPr>
        </p:nvSpPr>
        <p:spPr>
          <a:xfrm>
            <a:off x="250825" y="1295400"/>
            <a:ext cx="8893175" cy="981075"/>
          </a:xfrm>
          <a:ln/>
        </p:spPr>
        <p:txBody>
          <a:bodyPr vert="horz" wrap="square" lIns="91440" tIns="45720" rIns="91440" bIns="45720" anchor="t"/>
          <a:lstStyle/>
          <a:p>
            <a:pPr eaLnBrk="1" hangingPunct="1">
              <a:lnSpc>
                <a:spcPct val="90000"/>
              </a:lnSpc>
              <a:buNone/>
            </a:pPr>
            <a:r>
              <a:rPr lang="zh-CN" altLang="en-US" b="1" dirty="0"/>
              <a:t>一、输入</a:t>
            </a:r>
          </a:p>
          <a:p>
            <a:pPr eaLnBrk="1" hangingPunct="1">
              <a:lnSpc>
                <a:spcPct val="90000"/>
              </a:lnSpc>
              <a:buNone/>
            </a:pPr>
            <a:r>
              <a:rPr lang="zh-CN" altLang="en-US" b="1" dirty="0">
                <a:latin typeface="宋体" panose="02010600030101010101" pitchFamily="2" charset="-122"/>
              </a:rPr>
              <a:t>  通过输入语句或者预先定义的函数可以从外界接收值。</a:t>
            </a:r>
            <a:endParaRPr lang="zh-CN" altLang="en-US" b="1" dirty="0"/>
          </a:p>
        </p:txBody>
      </p:sp>
      <p:sp>
        <p:nvSpPr>
          <p:cNvPr id="247812" name="Text Box 4"/>
          <p:cNvSpPr txBox="1"/>
          <p:nvPr/>
        </p:nvSpPr>
        <p:spPr>
          <a:xfrm>
            <a:off x="539750" y="2276475"/>
            <a:ext cx="8316913" cy="385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sz="2600" b="1" dirty="0">
                <a:latin typeface="宋体" panose="02010600030101010101" pitchFamily="2" charset="-122"/>
                <a:cs typeface="Times New Roman" panose="02020603050405020304" pitchFamily="18" charset="0"/>
              </a:rPr>
              <a:t>C</a:t>
            </a:r>
            <a:r>
              <a:rPr lang="zh-CN" altLang="en-US" sz="2600" b="1" dirty="0">
                <a:latin typeface="宋体" panose="02010600030101010101" pitchFamily="2" charset="-122"/>
              </a:rPr>
              <a:t>语言输入函数举例：</a:t>
            </a:r>
          </a:p>
          <a:p>
            <a:pPr marL="0" lvl="0" indent="0" algn="just" eaLnBrk="1" hangingPunct="1">
              <a:buClr>
                <a:schemeClr val="accent2"/>
              </a:buClr>
              <a:buSzPct val="75000"/>
              <a:buFont typeface="Monotype Sorts" pitchFamily="2" charset="2"/>
              <a:buNone/>
            </a:pPr>
            <a:r>
              <a:rPr lang="en-US" altLang="zh-CN" sz="2600" b="1" dirty="0">
                <a:latin typeface="宋体" panose="02010600030101010101" pitchFamily="2" charset="-122"/>
              </a:rPr>
              <a:t>    </a:t>
            </a:r>
            <a:r>
              <a:rPr lang="en-US" altLang="zh-CN" sz="2600" b="1" dirty="0">
                <a:solidFill>
                  <a:srgbClr val="6600FF"/>
                </a:solidFill>
              </a:rPr>
              <a:t>scanf(</a:t>
            </a:r>
            <a:r>
              <a:rPr lang="zh-CN" altLang="en-US" sz="2600" b="1" dirty="0">
                <a:solidFill>
                  <a:srgbClr val="6600FF"/>
                </a:solidFill>
              </a:rPr>
              <a:t>格式控制串，输入项地址表);</a:t>
            </a:r>
          </a:p>
          <a:p>
            <a:pPr marL="0" lvl="0" indent="0" algn="just" eaLnBrk="1" hangingPunct="1">
              <a:buClr>
                <a:schemeClr val="accent2"/>
              </a:buClr>
              <a:buSzPct val="75000"/>
              <a:buFont typeface="Monotype Sorts" pitchFamily="2" charset="2"/>
              <a:buNone/>
            </a:pPr>
            <a:r>
              <a:rPr lang="zh-CN" altLang="en-US" sz="2400" b="1" dirty="0">
                <a:solidFill>
                  <a:srgbClr val="2D35D3"/>
                </a:solidFill>
              </a:rPr>
              <a:t>格式控制串</a:t>
            </a:r>
            <a:r>
              <a:rPr lang="zh-CN" altLang="en-US" sz="2400" b="1" dirty="0"/>
              <a:t>：含有各种以百分号开头的格式控制符。</a:t>
            </a:r>
          </a:p>
          <a:p>
            <a:pPr marL="0" lvl="0" indent="0" algn="just" eaLnBrk="1" hangingPunct="1">
              <a:buClr>
                <a:schemeClr val="accent2"/>
              </a:buClr>
              <a:buSzPct val="75000"/>
              <a:buFont typeface="Monotype Sorts" pitchFamily="2" charset="2"/>
              <a:buNone/>
            </a:pPr>
            <a:r>
              <a:rPr lang="zh-CN" altLang="en-US" sz="2400" b="1" dirty="0">
                <a:solidFill>
                  <a:srgbClr val="2D35D3"/>
                </a:solidFill>
              </a:rPr>
              <a:t>输入项地址表</a:t>
            </a:r>
            <a:r>
              <a:rPr lang="zh-CN" altLang="en-US" sz="2400" b="1" dirty="0"/>
              <a:t>：有逗号分隔开的若干输入表项组成，每一个表项是一个变量的地址。</a:t>
            </a:r>
          </a:p>
          <a:p>
            <a:pPr marL="0" lvl="0" indent="0" algn="just" eaLnBrk="1" hangingPunct="1">
              <a:buClr>
                <a:schemeClr val="accent2"/>
              </a:buClr>
              <a:buSzPct val="75000"/>
              <a:buFont typeface="Monotype Sorts" pitchFamily="2" charset="2"/>
              <a:buNone/>
            </a:pPr>
            <a:r>
              <a:rPr lang="en-US" altLang="zh-CN" sz="2400" b="1" dirty="0">
                <a:solidFill>
                  <a:srgbClr val="2D35D3"/>
                </a:solidFill>
              </a:rPr>
              <a:t>scanf</a:t>
            </a:r>
            <a:r>
              <a:rPr lang="zh-CN" altLang="en-US" sz="2400" b="1" dirty="0">
                <a:solidFill>
                  <a:srgbClr val="2D35D3"/>
                </a:solidFill>
              </a:rPr>
              <a:t>函数的作用</a:t>
            </a:r>
            <a:r>
              <a:rPr lang="zh-CN" altLang="en-US" sz="2400" b="1" dirty="0"/>
              <a:t>：从标准输入设备（键盘）上读取一系列数据，按格式控制串的要求进行转换并送到输入项地址表所列的逐变量中。</a:t>
            </a:r>
          </a:p>
          <a:p>
            <a:pPr marL="0" lvl="0" indent="0" algn="just" eaLnBrk="1" hangingPunct="1">
              <a:buClr>
                <a:schemeClr val="accent2"/>
              </a:buClr>
              <a:buSzPct val="75000"/>
              <a:buFont typeface="Monotype Sorts" pitchFamily="2" charset="2"/>
              <a:buNone/>
            </a:pPr>
            <a:r>
              <a:rPr lang="zh-CN" altLang="en-US" sz="2600" b="1" dirty="0">
                <a:solidFill>
                  <a:srgbClr val="FF3300"/>
                </a:solidFill>
              </a:rPr>
              <a:t>       </a:t>
            </a:r>
            <a:endParaRPr lang="en-US" altLang="zh-CN" sz="2600" b="1" dirty="0">
              <a:solidFill>
                <a:srgbClr val="FF3300"/>
              </a:solidFill>
            </a:endParaRPr>
          </a:p>
        </p:txBody>
      </p:sp>
      <p:sp>
        <p:nvSpPr>
          <p:cNvPr id="69637" name="Rectangle 9"/>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xEl>
                                              <p:pRg st="0" end="0"/>
                                            </p:txEl>
                                          </p:spTgt>
                                        </p:tgtEl>
                                        <p:attrNameLst>
                                          <p:attrName>style.visibility</p:attrName>
                                        </p:attrNameLst>
                                      </p:cBhvr>
                                      <p:to>
                                        <p:strVal val="visible"/>
                                      </p:to>
                                    </p:set>
                                    <p:animEffect transition="in" filter="dissolve">
                                      <p:cBhvr>
                                        <p:cTn id="7" dur="500"/>
                                        <p:tgtEl>
                                          <p:spTgt spid="24781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47812">
                                            <p:txEl>
                                              <p:pRg st="1" end="1"/>
                                            </p:txEl>
                                          </p:spTgt>
                                        </p:tgtEl>
                                        <p:attrNameLst>
                                          <p:attrName>style.visibility</p:attrName>
                                        </p:attrNameLst>
                                      </p:cBhvr>
                                      <p:to>
                                        <p:strVal val="visible"/>
                                      </p:to>
                                    </p:set>
                                    <p:animEffect transition="in" filter="dissolve">
                                      <p:cBhvr>
                                        <p:cTn id="10" dur="500"/>
                                        <p:tgtEl>
                                          <p:spTgt spid="24781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47812">
                                            <p:txEl>
                                              <p:pRg st="2" end="2"/>
                                            </p:txEl>
                                          </p:spTgt>
                                        </p:tgtEl>
                                        <p:attrNameLst>
                                          <p:attrName>style.visibility</p:attrName>
                                        </p:attrNameLst>
                                      </p:cBhvr>
                                      <p:to>
                                        <p:strVal val="visible"/>
                                      </p:to>
                                    </p:set>
                                    <p:animEffect transition="in" filter="dissolve">
                                      <p:cBhvr>
                                        <p:cTn id="13" dur="500"/>
                                        <p:tgtEl>
                                          <p:spTgt spid="24781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47812">
                                            <p:txEl>
                                              <p:pRg st="3" end="3"/>
                                            </p:txEl>
                                          </p:spTgt>
                                        </p:tgtEl>
                                        <p:attrNameLst>
                                          <p:attrName>style.visibility</p:attrName>
                                        </p:attrNameLst>
                                      </p:cBhvr>
                                      <p:to>
                                        <p:strVal val="visible"/>
                                      </p:to>
                                    </p:set>
                                    <p:animEffect transition="in" filter="dissolve">
                                      <p:cBhvr>
                                        <p:cTn id="16" dur="500"/>
                                        <p:tgtEl>
                                          <p:spTgt spid="24781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47812">
                                            <p:txEl>
                                              <p:pRg st="4" end="4"/>
                                            </p:txEl>
                                          </p:spTgt>
                                        </p:tgtEl>
                                        <p:attrNameLst>
                                          <p:attrName>style.visibility</p:attrName>
                                        </p:attrNameLst>
                                      </p:cBhvr>
                                      <p:to>
                                        <p:strVal val="visible"/>
                                      </p:to>
                                    </p:set>
                                    <p:animEffect transition="in" filter="dissolve">
                                      <p:cBhvr>
                                        <p:cTn id="19" dur="500"/>
                                        <p:tgtEl>
                                          <p:spTgt spid="247812">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47812">
                                            <p:txEl>
                                              <p:pRg st="5" end="5"/>
                                            </p:txEl>
                                          </p:spTgt>
                                        </p:tgtEl>
                                        <p:attrNameLst>
                                          <p:attrName>style.visibility</p:attrName>
                                        </p:attrNameLst>
                                      </p:cBhvr>
                                      <p:to>
                                        <p:strVal val="visible"/>
                                      </p:to>
                                    </p:set>
                                    <p:animEffect transition="in" filter="dissolve">
                                      <p:cBhvr>
                                        <p:cTn id="22" dur="500"/>
                                        <p:tgtEl>
                                          <p:spTgt spid="2478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57</a:t>
            </a:fld>
            <a:endParaRPr lang="zh-CN" altLang="en-US" sz="1400" b="1" dirty="0"/>
          </a:p>
        </p:txBody>
      </p:sp>
      <p:sp>
        <p:nvSpPr>
          <p:cNvPr id="70659" name="Text Box 4"/>
          <p:cNvSpPr txBox="1"/>
          <p:nvPr/>
        </p:nvSpPr>
        <p:spPr>
          <a:xfrm>
            <a:off x="684213" y="1412875"/>
            <a:ext cx="7848600" cy="3651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sz="2600" b="1" dirty="0">
                <a:solidFill>
                  <a:srgbClr val="FF3300"/>
                </a:solidFill>
              </a:rPr>
              <a:t>  scanf(</a:t>
            </a:r>
            <a:r>
              <a:rPr lang="en-US" altLang="zh-CN" sz="2600" b="1" dirty="0">
                <a:solidFill>
                  <a:srgbClr val="FF3300"/>
                </a:solidFill>
                <a:latin typeface="宋体" panose="02010600030101010101" pitchFamily="2" charset="-122"/>
              </a:rPr>
              <a:t>“</a:t>
            </a:r>
            <a:r>
              <a:rPr lang="en-US" altLang="zh-CN" sz="2600" b="1" dirty="0">
                <a:solidFill>
                  <a:srgbClr val="FF3300"/>
                </a:solidFill>
              </a:rPr>
              <a:t>%d</a:t>
            </a:r>
            <a:r>
              <a:rPr lang="en-US" altLang="zh-CN" sz="2600" b="1" dirty="0">
                <a:solidFill>
                  <a:srgbClr val="FF3300"/>
                </a:solidFill>
                <a:latin typeface="宋体" panose="02010600030101010101" pitchFamily="2" charset="-122"/>
              </a:rPr>
              <a:t>”</a:t>
            </a:r>
            <a:r>
              <a:rPr lang="en-US" altLang="zh-CN" sz="2600" b="1" dirty="0">
                <a:solidFill>
                  <a:srgbClr val="FF3300"/>
                </a:solidFill>
              </a:rPr>
              <a:t>,&amp;number1);</a:t>
            </a:r>
          </a:p>
          <a:p>
            <a:pPr marL="0" lvl="0" indent="0" algn="just" eaLnBrk="1" hangingPunct="1">
              <a:buClr>
                <a:schemeClr val="accent2"/>
              </a:buClr>
              <a:buSzPct val="50000"/>
              <a:buFont typeface="Wingdings" panose="05000000000000000000" pitchFamily="2" charset="2"/>
              <a:buChar char="u"/>
            </a:pPr>
            <a:r>
              <a:rPr lang="zh-CN" altLang="en-US" sz="2600" b="1" dirty="0">
                <a:latin typeface="宋体" panose="02010600030101010101" pitchFamily="2" charset="-122"/>
              </a:rPr>
              <a:t>当程序执行该语句时，等待用户从键盘输入数据并转换成一个整数，存储到变量</a:t>
            </a:r>
            <a:r>
              <a:rPr lang="en-US" altLang="zh-CN" sz="2600" b="1" dirty="0"/>
              <a:t>number1</a:t>
            </a:r>
            <a:r>
              <a:rPr lang="zh-CN" altLang="en-US" sz="2600" b="1" dirty="0">
                <a:latin typeface="宋体" panose="02010600030101010101" pitchFamily="2" charset="-122"/>
              </a:rPr>
              <a:t>中。</a:t>
            </a:r>
          </a:p>
          <a:p>
            <a:pPr marL="0" lvl="0" indent="0" eaLnBrk="1" hangingPunct="1">
              <a:buClr>
                <a:schemeClr val="accent2"/>
              </a:buClr>
              <a:buSzPct val="50000"/>
              <a:buFont typeface="Wingdings" panose="05000000000000000000" pitchFamily="2" charset="2"/>
              <a:buChar char="u"/>
            </a:pPr>
            <a:r>
              <a:rPr lang="zh-CN" altLang="en-US" sz="2600" b="1" dirty="0">
                <a:solidFill>
                  <a:srgbClr val="6600FF"/>
                </a:solidFill>
                <a:latin typeface="宋体" panose="02010600030101010101" pitchFamily="2" charset="-122"/>
              </a:rPr>
              <a:t>％</a:t>
            </a:r>
            <a:r>
              <a:rPr lang="en-US" altLang="zh-CN" sz="2600" b="1" dirty="0">
                <a:solidFill>
                  <a:srgbClr val="6600FF"/>
                </a:solidFill>
              </a:rPr>
              <a:t>d</a:t>
            </a:r>
            <a:r>
              <a:rPr lang="zh-CN" altLang="en-US" sz="2600" b="1" dirty="0">
                <a:solidFill>
                  <a:srgbClr val="6600FF"/>
                </a:solidFill>
              </a:rPr>
              <a:t>：</a:t>
            </a:r>
            <a:r>
              <a:rPr lang="zh-CN" altLang="en-US" sz="2600" b="1" dirty="0"/>
              <a:t>转换说明符（</a:t>
            </a:r>
            <a:r>
              <a:rPr lang="en-US" altLang="zh-CN" sz="2600" b="1" dirty="0"/>
              <a:t>conversion specifier</a:t>
            </a:r>
            <a:r>
              <a:rPr lang="zh-CN" altLang="en-US" sz="2600" b="1" dirty="0"/>
              <a:t>），用于</a:t>
            </a:r>
            <a:r>
              <a:rPr lang="zh-CN" altLang="en-US" sz="2600" b="1" dirty="0">
                <a:latin typeface="宋体" panose="02010600030101010101" pitchFamily="2" charset="-122"/>
              </a:rPr>
              <a:t>告诉程序键入的数据要转换成一个整数；</a:t>
            </a:r>
          </a:p>
          <a:p>
            <a:pPr marL="0" lvl="0" indent="0" eaLnBrk="1" hangingPunct="1">
              <a:buClr>
                <a:schemeClr val="accent2"/>
              </a:buClr>
              <a:buSzPct val="50000"/>
              <a:buFont typeface="Wingdings" panose="05000000000000000000" pitchFamily="2" charset="2"/>
              <a:buChar char="u"/>
            </a:pPr>
            <a:r>
              <a:rPr lang="en-US" altLang="zh-CN" sz="2600" b="1" dirty="0">
                <a:solidFill>
                  <a:srgbClr val="6600FF"/>
                </a:solidFill>
              </a:rPr>
              <a:t>&amp;</a:t>
            </a:r>
            <a:r>
              <a:rPr lang="zh-CN" altLang="en-US" sz="2600" b="1" dirty="0">
                <a:solidFill>
                  <a:srgbClr val="6600FF"/>
                </a:solidFill>
              </a:rPr>
              <a:t>：</a:t>
            </a:r>
            <a:r>
              <a:rPr lang="zh-CN" altLang="en-US" sz="2600" b="1" dirty="0"/>
              <a:t>取变量地址的运算符， </a:t>
            </a:r>
            <a:r>
              <a:rPr lang="en-US" altLang="zh-CN" sz="2600" b="1" dirty="0">
                <a:latin typeface="宋体" panose="02010600030101010101" pitchFamily="2" charset="-122"/>
                <a:cs typeface="Times New Roman" panose="02020603050405020304" pitchFamily="18" charset="0"/>
              </a:rPr>
              <a:t>&amp;</a:t>
            </a:r>
            <a:r>
              <a:rPr lang="en-US" altLang="zh-CN" sz="2600" b="1" dirty="0"/>
              <a:t>number1</a:t>
            </a:r>
            <a:r>
              <a:rPr lang="zh-CN" altLang="en-US" sz="2600" b="1" dirty="0">
                <a:latin typeface="宋体" panose="02010600030101010101" pitchFamily="2" charset="-122"/>
              </a:rPr>
              <a:t>表示变量	</a:t>
            </a:r>
            <a:r>
              <a:rPr lang="en-US" altLang="zh-CN" sz="2600" b="1" dirty="0"/>
              <a:t>number1</a:t>
            </a:r>
            <a:r>
              <a:rPr lang="zh-CN" altLang="en-US" sz="2600" b="1" dirty="0">
                <a:latin typeface="宋体" panose="02010600030101010101" pitchFamily="2" charset="-122"/>
              </a:rPr>
              <a:t>的</a:t>
            </a:r>
            <a:r>
              <a:rPr lang="zh-CN" altLang="en-US" sz="2600" b="1" dirty="0">
                <a:solidFill>
                  <a:srgbClr val="FF3300"/>
                </a:solidFill>
                <a:latin typeface="宋体" panose="02010600030101010101" pitchFamily="2" charset="-122"/>
              </a:rPr>
              <a:t>首</a:t>
            </a:r>
            <a:r>
              <a:rPr lang="zh-CN" altLang="en-US" sz="2600" b="1" dirty="0">
                <a:latin typeface="宋体" panose="02010600030101010101" pitchFamily="2" charset="-122"/>
              </a:rPr>
              <a:t>地址</a:t>
            </a:r>
            <a:r>
              <a:rPr lang="zh-CN" altLang="en-US" b="1" dirty="0">
                <a:latin typeface="宋体" panose="02010600030101010101" pitchFamily="2" charset="-122"/>
              </a:rPr>
              <a:t>。</a:t>
            </a:r>
          </a:p>
          <a:p>
            <a:pPr marL="0" lvl="0" indent="0" eaLnBrk="1" hangingPunct="1">
              <a:buClr>
                <a:schemeClr val="accent2"/>
              </a:buClr>
              <a:buSzPct val="75000"/>
              <a:buFont typeface="Monotype Sorts" pitchFamily="2" charset="2"/>
              <a:buNone/>
            </a:pPr>
            <a:r>
              <a:rPr lang="zh-CN" altLang="en-US" b="1" dirty="0">
                <a:solidFill>
                  <a:srgbClr val="FF3300"/>
                </a:solidFill>
                <a:latin typeface="宋体" panose="02010600030101010101" pitchFamily="2" charset="-122"/>
              </a:rPr>
              <a:t>注意：书写程序时不要遗漏</a:t>
            </a:r>
            <a:r>
              <a:rPr lang="en-US" altLang="zh-CN" b="1" dirty="0">
                <a:solidFill>
                  <a:srgbClr val="FF3300"/>
                </a:solidFill>
                <a:latin typeface="宋体" panose="02010600030101010101" pitchFamily="2" charset="-122"/>
              </a:rPr>
              <a:t>&amp;.</a:t>
            </a:r>
          </a:p>
        </p:txBody>
      </p:sp>
      <p:sp>
        <p:nvSpPr>
          <p:cNvPr id="70660" name="Rectangle 5"/>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365574" name="Text Box 6"/>
          <p:cNvSpPr txBox="1">
            <a:spLocks noChangeArrowheads="1"/>
          </p:cNvSpPr>
          <p:nvPr/>
        </p:nvSpPr>
        <p:spPr bwMode="auto">
          <a:xfrm>
            <a:off x="684213" y="5075238"/>
            <a:ext cx="7991475" cy="946150"/>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常用的转换说明符：％</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 </a:t>
            </a:r>
            <a:r>
              <a:rPr kumimoji="0" lang="zh-CN" altLang="en-US"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整型；％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：字符型；％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：浮点型</a:t>
            </a:r>
          </a:p>
        </p:txBody>
      </p:sp>
      <p:sp>
        <p:nvSpPr>
          <p:cNvPr id="70662" name="AutoShape 7"/>
          <p:cNvSpPr/>
          <p:nvPr/>
        </p:nvSpPr>
        <p:spPr>
          <a:xfrm>
            <a:off x="1331913" y="765175"/>
            <a:ext cx="1800225" cy="433388"/>
          </a:xfrm>
          <a:prstGeom prst="wedgeRoundRectCallout">
            <a:avLst>
              <a:gd name="adj1" fmla="val 2468"/>
              <a:gd name="adj2" fmla="val 104944"/>
              <a:gd name="adj3" fmla="val 16667"/>
            </a:avLst>
          </a:prstGeom>
          <a:gradFill rotWithShape="1">
            <a:gsLst>
              <a:gs pos="0">
                <a:schemeClr val="accent1"/>
              </a:gs>
              <a:gs pos="100000">
                <a:srgbClr val="9966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chemeClr val="bg1"/>
                </a:solidFill>
              </a:rPr>
              <a:t>格式控制串</a:t>
            </a:r>
            <a:endParaRPr lang="en-US" altLang="zh-CN" sz="2000" b="1" dirty="0">
              <a:solidFill>
                <a:schemeClr val="bg1"/>
              </a:solidFill>
            </a:endParaRPr>
          </a:p>
        </p:txBody>
      </p:sp>
      <p:sp>
        <p:nvSpPr>
          <p:cNvPr id="70663" name="AutoShape 8"/>
          <p:cNvSpPr/>
          <p:nvPr/>
        </p:nvSpPr>
        <p:spPr>
          <a:xfrm>
            <a:off x="3276600" y="692150"/>
            <a:ext cx="2016125" cy="433388"/>
          </a:xfrm>
          <a:prstGeom prst="wedgeRoundRectCallout">
            <a:avLst>
              <a:gd name="adj1" fmla="val -31968"/>
              <a:gd name="adj2" fmla="val 154764"/>
              <a:gd name="adj3" fmla="val 16667"/>
            </a:avLst>
          </a:prstGeom>
          <a:gradFill rotWithShape="1">
            <a:gsLst>
              <a:gs pos="0">
                <a:schemeClr val="accent1"/>
              </a:gs>
              <a:gs pos="100000">
                <a:srgbClr val="9966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chemeClr val="bg1"/>
                </a:solidFill>
              </a:rPr>
              <a:t>输入项地址表</a:t>
            </a:r>
            <a:endParaRPr lang="en-US" altLang="zh-CN" sz="2000" b="1" dirty="0">
              <a:solidFill>
                <a:schemeClr val="bg1"/>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58</a:t>
            </a:fld>
            <a:endParaRPr lang="zh-CN" altLang="en-US" sz="1400" b="1" dirty="0"/>
          </a:p>
        </p:txBody>
      </p:sp>
      <p:sp>
        <p:nvSpPr>
          <p:cNvPr id="71683" name="Rectangle 2"/>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472067" name="Rectangle 3"/>
          <p:cNvSpPr>
            <a:spLocks noGrp="1"/>
          </p:cNvSpPr>
          <p:nvPr>
            <p:ph idx="1"/>
          </p:nvPr>
        </p:nvSpPr>
        <p:spPr>
          <a:ln/>
        </p:spPr>
        <p:txBody>
          <a:bodyPr vert="horz" wrap="square" lIns="91440" tIns="45720" rIns="91440" bIns="45720" anchor="t"/>
          <a:lstStyle/>
          <a:p>
            <a:pPr eaLnBrk="1" hangingPunct="1">
              <a:buNone/>
            </a:pPr>
            <a:r>
              <a:rPr lang="zh-CN" altLang="en-US" sz="2400" b="1" dirty="0"/>
              <a:t>设</a:t>
            </a:r>
            <a:r>
              <a:rPr lang="en-US" altLang="zh-CN" sz="2400" b="1" dirty="0"/>
              <a:t>age</a:t>
            </a:r>
            <a:r>
              <a:rPr lang="zh-CN" altLang="en-US" sz="2400" b="1" dirty="0"/>
              <a:t>为</a:t>
            </a:r>
            <a:r>
              <a:rPr lang="en-US" altLang="zh-CN" sz="2400" b="1" dirty="0"/>
              <a:t>int</a:t>
            </a:r>
            <a:r>
              <a:rPr lang="zh-CN" altLang="en-US" sz="2400" b="1" dirty="0"/>
              <a:t>型变量，</a:t>
            </a:r>
            <a:r>
              <a:rPr lang="en-US" altLang="zh-CN" sz="2400" b="1" dirty="0"/>
              <a:t>sex</a:t>
            </a:r>
            <a:r>
              <a:rPr lang="zh-CN" altLang="en-US" sz="2400" b="1" dirty="0"/>
              <a:t>、</a:t>
            </a:r>
            <a:r>
              <a:rPr lang="en-US" altLang="zh-CN" sz="2400" b="1" dirty="0"/>
              <a:t>ch</a:t>
            </a:r>
            <a:r>
              <a:rPr lang="zh-CN" altLang="en-US" sz="2400" b="1" dirty="0"/>
              <a:t>为</a:t>
            </a:r>
            <a:r>
              <a:rPr lang="en-US" altLang="zh-CN" sz="2400" b="1" dirty="0"/>
              <a:t>char</a:t>
            </a:r>
            <a:r>
              <a:rPr lang="zh-CN" altLang="en-US" sz="2400" b="1" dirty="0"/>
              <a:t>型变量，</a:t>
            </a:r>
            <a:r>
              <a:rPr lang="en-US" altLang="zh-CN" sz="2400" b="1" dirty="0"/>
              <a:t>height</a:t>
            </a:r>
            <a:r>
              <a:rPr lang="zh-CN" altLang="en-US" sz="2400" b="1" dirty="0"/>
              <a:t>为</a:t>
            </a:r>
            <a:r>
              <a:rPr lang="en-US" altLang="zh-CN" sz="2400" b="1" dirty="0"/>
              <a:t>float</a:t>
            </a:r>
            <a:r>
              <a:rPr lang="zh-CN" altLang="en-US" sz="2400" b="1" dirty="0"/>
              <a:t>型变量。</a:t>
            </a:r>
          </a:p>
          <a:p>
            <a:pPr eaLnBrk="1" hangingPunct="1">
              <a:buNone/>
            </a:pPr>
            <a:r>
              <a:rPr lang="zh-CN" altLang="en-US" sz="2400" b="1" dirty="0"/>
              <a:t>输入数据为：</a:t>
            </a:r>
            <a:r>
              <a:rPr lang="en-US" altLang="zh-CN" sz="2400" b="1" dirty="0"/>
              <a:t>20M1.65</a:t>
            </a:r>
          </a:p>
          <a:p>
            <a:pPr eaLnBrk="1" hangingPunct="1">
              <a:buNone/>
            </a:pPr>
            <a:endParaRPr lang="en-US" altLang="zh-CN" sz="800" b="1" dirty="0"/>
          </a:p>
          <a:p>
            <a:pPr eaLnBrk="1" hangingPunct="1">
              <a:buNone/>
            </a:pPr>
            <a:r>
              <a:rPr lang="zh-CN" altLang="en-US" sz="2400" b="1" dirty="0"/>
              <a:t>若希望</a:t>
            </a:r>
            <a:r>
              <a:rPr lang="en-US" altLang="zh-CN" sz="2400" b="1" dirty="0"/>
              <a:t>age</a:t>
            </a:r>
            <a:r>
              <a:rPr lang="zh-CN" altLang="en-US" sz="2400" b="1" dirty="0"/>
              <a:t>得到值</a:t>
            </a:r>
            <a:r>
              <a:rPr lang="en-US" altLang="zh-CN" sz="2400" b="1" dirty="0"/>
              <a:t>20</a:t>
            </a:r>
            <a:r>
              <a:rPr lang="zh-CN" altLang="en-US" sz="2400" b="1" dirty="0"/>
              <a:t>，</a:t>
            </a:r>
            <a:r>
              <a:rPr lang="en-US" altLang="zh-CN" sz="2400" b="1" dirty="0"/>
              <a:t>sex</a:t>
            </a:r>
            <a:r>
              <a:rPr lang="zh-CN" altLang="en-US" sz="2400" b="1" dirty="0"/>
              <a:t>得到值</a:t>
            </a:r>
            <a:r>
              <a:rPr lang="zh-CN" altLang="en-US" sz="2400" b="1" dirty="0">
                <a:latin typeface="宋体" panose="02010600030101010101" pitchFamily="2" charset="-122"/>
              </a:rPr>
              <a:t>‘</a:t>
            </a:r>
            <a:r>
              <a:rPr lang="en-US" altLang="zh-CN" sz="2400" b="1" dirty="0"/>
              <a:t>M</a:t>
            </a:r>
            <a:r>
              <a:rPr lang="en-US" altLang="zh-CN" sz="2400" b="1" dirty="0">
                <a:latin typeface="宋体" panose="02010600030101010101" pitchFamily="2" charset="-122"/>
              </a:rPr>
              <a:t>’</a:t>
            </a:r>
            <a:r>
              <a:rPr lang="zh-CN" altLang="en-US" sz="2400" b="1" dirty="0"/>
              <a:t>，</a:t>
            </a:r>
            <a:r>
              <a:rPr lang="en-US" altLang="zh-CN" sz="2400" b="1" dirty="0"/>
              <a:t>height</a:t>
            </a:r>
            <a:r>
              <a:rPr lang="zh-CN" altLang="en-US" sz="2400" b="1" dirty="0"/>
              <a:t>得到值</a:t>
            </a:r>
            <a:r>
              <a:rPr lang="en-US" altLang="zh-CN" sz="2400" b="1" dirty="0"/>
              <a:t>1.65</a:t>
            </a:r>
            <a:r>
              <a:rPr lang="zh-CN" altLang="en-US" sz="2400" b="1" dirty="0"/>
              <a:t>，则函数调用为： </a:t>
            </a:r>
            <a:r>
              <a:rPr lang="en-US" altLang="zh-CN" sz="2400" b="1" dirty="0"/>
              <a:t>scanf(</a:t>
            </a:r>
            <a:r>
              <a:rPr lang="en-US" altLang="zh-CN" sz="2400" b="1" dirty="0">
                <a:latin typeface="宋体" panose="02010600030101010101" pitchFamily="2" charset="-122"/>
              </a:rPr>
              <a:t>“</a:t>
            </a:r>
            <a:r>
              <a:rPr lang="en-US" altLang="zh-CN" sz="2400" b="1" dirty="0"/>
              <a:t>%d%c%f</a:t>
            </a:r>
            <a:r>
              <a:rPr lang="en-US" altLang="zh-CN" sz="2400" b="1" dirty="0">
                <a:latin typeface="宋体" panose="02010600030101010101" pitchFamily="2" charset="-122"/>
              </a:rPr>
              <a:t>”</a:t>
            </a:r>
            <a:r>
              <a:rPr lang="en-US" altLang="zh-CN" sz="2400" b="1" dirty="0"/>
              <a:t>,&amp;age,&amp;sex, &amp;height); </a:t>
            </a:r>
          </a:p>
          <a:p>
            <a:pPr eaLnBrk="1" hangingPunct="1">
              <a:buNone/>
            </a:pPr>
            <a:endParaRPr lang="en-US" altLang="zh-CN" sz="800" b="1" dirty="0"/>
          </a:p>
          <a:p>
            <a:pPr eaLnBrk="1" hangingPunct="1">
              <a:buNone/>
            </a:pPr>
            <a:r>
              <a:rPr lang="zh-CN" altLang="en-US" sz="2400" b="1" dirty="0"/>
              <a:t>若希望</a:t>
            </a:r>
            <a:r>
              <a:rPr lang="en-US" altLang="zh-CN" sz="2400" b="1" dirty="0"/>
              <a:t>ch</a:t>
            </a:r>
            <a:r>
              <a:rPr lang="zh-CN" altLang="en-US" sz="2400" b="1" dirty="0"/>
              <a:t>得到字符值</a:t>
            </a:r>
            <a:r>
              <a:rPr lang="zh-CN" altLang="en-US" sz="2400" b="1" dirty="0">
                <a:latin typeface="宋体" panose="02010600030101010101" pitchFamily="2" charset="-122"/>
              </a:rPr>
              <a:t>‘</a:t>
            </a:r>
            <a:r>
              <a:rPr lang="en-US" altLang="zh-CN" sz="2400" b="1" dirty="0"/>
              <a:t>2</a:t>
            </a:r>
            <a:r>
              <a:rPr lang="en-US" altLang="zh-CN" sz="2400" b="1" dirty="0">
                <a:latin typeface="宋体" panose="02010600030101010101" pitchFamily="2" charset="-122"/>
              </a:rPr>
              <a:t>’</a:t>
            </a:r>
            <a:r>
              <a:rPr lang="zh-CN" altLang="en-US" sz="2400" b="1" dirty="0"/>
              <a:t>， </a:t>
            </a:r>
            <a:r>
              <a:rPr lang="en-US" altLang="zh-CN" sz="2400" b="1" dirty="0"/>
              <a:t>age</a:t>
            </a:r>
            <a:r>
              <a:rPr lang="zh-CN" altLang="en-US" sz="2400" b="1" dirty="0"/>
              <a:t>得到整型值</a:t>
            </a:r>
            <a:r>
              <a:rPr lang="en-US" altLang="zh-CN" sz="2400" b="1" dirty="0"/>
              <a:t>0</a:t>
            </a:r>
            <a:r>
              <a:rPr lang="zh-CN" altLang="en-US" sz="2400" b="1" dirty="0"/>
              <a:t>， </a:t>
            </a:r>
            <a:r>
              <a:rPr lang="en-US" altLang="zh-CN" sz="2400" b="1" dirty="0"/>
              <a:t>sex</a:t>
            </a:r>
            <a:r>
              <a:rPr lang="zh-CN" altLang="en-US" sz="2400" b="1" dirty="0"/>
              <a:t>得到字符值</a:t>
            </a:r>
            <a:r>
              <a:rPr lang="zh-CN" altLang="en-US" sz="2400" b="1" dirty="0">
                <a:latin typeface="宋体" panose="02010600030101010101" pitchFamily="2" charset="-122"/>
              </a:rPr>
              <a:t>‘</a:t>
            </a:r>
            <a:r>
              <a:rPr lang="en-US" altLang="zh-CN" sz="2400" b="1" dirty="0"/>
              <a:t>M</a:t>
            </a:r>
            <a:r>
              <a:rPr lang="en-US" altLang="zh-CN" sz="2400" b="1" dirty="0">
                <a:latin typeface="宋体" panose="02010600030101010101" pitchFamily="2" charset="-122"/>
              </a:rPr>
              <a:t>’</a:t>
            </a:r>
            <a:r>
              <a:rPr lang="zh-CN" altLang="en-US" sz="2400" b="1" dirty="0"/>
              <a:t>， </a:t>
            </a:r>
            <a:r>
              <a:rPr lang="en-US" altLang="zh-CN" sz="2400" b="1" dirty="0"/>
              <a:t>height</a:t>
            </a:r>
            <a:r>
              <a:rPr lang="zh-CN" altLang="en-US" sz="2400" b="1" dirty="0"/>
              <a:t>得到浮点值</a:t>
            </a:r>
            <a:r>
              <a:rPr lang="en-US" altLang="zh-CN" sz="2400" b="1" dirty="0"/>
              <a:t>1.65</a:t>
            </a:r>
            <a:r>
              <a:rPr lang="zh-CN" altLang="en-US" sz="2400" b="1" dirty="0"/>
              <a:t>，则函数调用为：</a:t>
            </a:r>
          </a:p>
          <a:p>
            <a:pPr eaLnBrk="1" hangingPunct="1">
              <a:buNone/>
            </a:pPr>
            <a:r>
              <a:rPr lang="zh-CN" altLang="en-US" sz="2400" b="1" dirty="0"/>
              <a:t>	 </a:t>
            </a:r>
            <a:r>
              <a:rPr lang="en-US" altLang="zh-CN" sz="2400" b="1" dirty="0"/>
              <a:t>scanf(</a:t>
            </a:r>
            <a:r>
              <a:rPr lang="en-US" altLang="zh-CN" sz="2400" b="1" dirty="0">
                <a:latin typeface="宋体" panose="02010600030101010101" pitchFamily="2" charset="-122"/>
              </a:rPr>
              <a:t>“</a:t>
            </a:r>
            <a:r>
              <a:rPr lang="en-US" altLang="zh-CN" sz="2400" b="1" dirty="0"/>
              <a:t>%c%d%c%f</a:t>
            </a:r>
            <a:r>
              <a:rPr lang="en-US" altLang="zh-CN" sz="2400" b="1" dirty="0">
                <a:latin typeface="宋体" panose="02010600030101010101" pitchFamily="2" charset="-122"/>
              </a:rPr>
              <a:t>”</a:t>
            </a:r>
            <a:r>
              <a:rPr lang="en-US" altLang="zh-CN" sz="2400" b="1" dirty="0"/>
              <a:t>,&amp;ch, &amp;age, &amp;sex, &amp;height); </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2067">
                                            <p:txEl>
                                              <p:pRg st="3" end="3"/>
                                            </p:txEl>
                                          </p:spTgt>
                                        </p:tgtEl>
                                        <p:attrNameLst>
                                          <p:attrName>style.visibility</p:attrName>
                                        </p:attrNameLst>
                                      </p:cBhvr>
                                      <p:to>
                                        <p:strVal val="visible"/>
                                      </p:to>
                                    </p:set>
                                    <p:animEffect transition="in" filter="dissolve">
                                      <p:cBhvr>
                                        <p:cTn id="7" dur="500"/>
                                        <p:tgtEl>
                                          <p:spTgt spid="472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2067">
                                            <p:txEl>
                                              <p:pRg st="5" end="5"/>
                                            </p:txEl>
                                          </p:spTgt>
                                        </p:tgtEl>
                                        <p:attrNameLst>
                                          <p:attrName>style.visibility</p:attrName>
                                        </p:attrNameLst>
                                      </p:cBhvr>
                                      <p:to>
                                        <p:strVal val="visible"/>
                                      </p:to>
                                    </p:set>
                                    <p:animEffect transition="in" filter="dissolve">
                                      <p:cBhvr>
                                        <p:cTn id="12" dur="500"/>
                                        <p:tgtEl>
                                          <p:spTgt spid="472067">
                                            <p:txEl>
                                              <p:pRg st="5" end="5"/>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72067">
                                            <p:txEl>
                                              <p:pRg st="6" end="6"/>
                                            </p:txEl>
                                          </p:spTgt>
                                        </p:tgtEl>
                                        <p:attrNameLst>
                                          <p:attrName>style.visibility</p:attrName>
                                        </p:attrNameLst>
                                      </p:cBhvr>
                                      <p:to>
                                        <p:strVal val="visible"/>
                                      </p:to>
                                    </p:set>
                                    <p:animEffect transition="in" filter="dissolve">
                                      <p:cBhvr>
                                        <p:cTn id="15" dur="500"/>
                                        <p:tgtEl>
                                          <p:spTgt spid="472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59</a:t>
            </a:fld>
            <a:endParaRPr lang="zh-CN" altLang="en-US" sz="1400" b="1" dirty="0"/>
          </a:p>
        </p:txBody>
      </p:sp>
      <p:sp>
        <p:nvSpPr>
          <p:cNvPr id="72707" name="Text Box 2052"/>
          <p:cNvSpPr txBox="1"/>
          <p:nvPr/>
        </p:nvSpPr>
        <p:spPr>
          <a:xfrm>
            <a:off x="332110" y="3111280"/>
            <a:ext cx="77343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zh-CN" altLang="en-US" sz="2600" b="1" dirty="0">
                <a:latin typeface="宋体" panose="02010600030101010101" pitchFamily="2" charset="-122"/>
              </a:rPr>
              <a:t>用</a:t>
            </a:r>
            <a:r>
              <a:rPr lang="en-US" altLang="zh-CN" sz="2600" b="1" dirty="0">
                <a:latin typeface="宋体" panose="02010600030101010101" pitchFamily="2" charset="-122"/>
              </a:rPr>
              <a:t>scanf</a:t>
            </a:r>
            <a:r>
              <a:rPr lang="zh-CN" altLang="en-US" sz="2600" b="1" dirty="0">
                <a:latin typeface="宋体" panose="02010600030101010101" pitchFamily="2" charset="-122"/>
              </a:rPr>
              <a:t>语句从键盘同时读入年龄和性别：</a:t>
            </a:r>
          </a:p>
        </p:txBody>
      </p:sp>
      <p:sp>
        <p:nvSpPr>
          <p:cNvPr id="72708" name="Text Box 2054"/>
          <p:cNvSpPr txBox="1"/>
          <p:nvPr/>
        </p:nvSpPr>
        <p:spPr>
          <a:xfrm>
            <a:off x="501095" y="4132591"/>
            <a:ext cx="4648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b="1" dirty="0" err="1">
                <a:latin typeface="宋体" panose="02010600030101010101" pitchFamily="2" charset="-122"/>
                <a:cs typeface="Times New Roman" panose="02020603050405020304" pitchFamily="18" charset="0"/>
              </a:rPr>
              <a:t>scanf</a:t>
            </a:r>
            <a:r>
              <a:rPr lang="en-US" altLang="zh-CN" b="1" dirty="0">
                <a:latin typeface="宋体" panose="02010600030101010101" pitchFamily="2" charset="-122"/>
                <a:cs typeface="Times New Roman" panose="02020603050405020304" pitchFamily="18" charset="0"/>
              </a:rPr>
              <a:t>(</a:t>
            </a:r>
            <a:r>
              <a:rPr lang="en-US" altLang="zh-CN" b="1" dirty="0"/>
              <a:t>"</a:t>
            </a:r>
            <a:r>
              <a:rPr lang="en-US" altLang="zh-CN" b="1" dirty="0">
                <a:latin typeface="宋体" panose="02010600030101010101" pitchFamily="2" charset="-122"/>
                <a:cs typeface="Times New Roman" panose="02020603050405020304" pitchFamily="18" charset="0"/>
              </a:rPr>
              <a:t>%d </a:t>
            </a:r>
            <a:r>
              <a:rPr lang="en-US" altLang="zh-CN" b="1" dirty="0">
                <a:latin typeface="宋体" panose="02010600030101010101" pitchFamily="2" charset="-122"/>
              </a:rPr>
              <a:t>%</a:t>
            </a:r>
            <a:r>
              <a:rPr lang="en-US" altLang="zh-CN" b="1" dirty="0" err="1">
                <a:latin typeface="宋体" panose="02010600030101010101" pitchFamily="2" charset="-122"/>
              </a:rPr>
              <a:t>c</a:t>
            </a:r>
            <a:r>
              <a:rPr lang="en-US" altLang="zh-CN" b="1" dirty="0" err="1"/>
              <a:t>"</a:t>
            </a:r>
            <a:r>
              <a:rPr lang="en-US" altLang="zh-CN" b="1" dirty="0" err="1">
                <a:latin typeface="宋体" panose="02010600030101010101" pitchFamily="2" charset="-122"/>
                <a:cs typeface="Times New Roman" panose="02020603050405020304" pitchFamily="18" charset="0"/>
              </a:rPr>
              <a:t>,&amp;age</a:t>
            </a:r>
            <a:r>
              <a:rPr lang="en-US" altLang="zh-CN" b="1" dirty="0" err="1">
                <a:latin typeface="宋体" panose="02010600030101010101" pitchFamily="2" charset="-122"/>
              </a:rPr>
              <a:t>,&amp;sex</a:t>
            </a:r>
            <a:r>
              <a:rPr lang="en-US" altLang="zh-CN" b="1" dirty="0">
                <a:latin typeface="宋体" panose="02010600030101010101" pitchFamily="2" charset="-122"/>
                <a:cs typeface="Times New Roman" panose="02020603050405020304" pitchFamily="18" charset="0"/>
              </a:rPr>
              <a:t>);</a:t>
            </a:r>
            <a:endParaRPr lang="zh-CN" altLang="en-US" b="1" dirty="0">
              <a:latin typeface="宋体" panose="02010600030101010101" pitchFamily="2" charset="-122"/>
              <a:ea typeface="Times New Roman" panose="02020603050405020304" pitchFamily="18" charset="0"/>
            </a:endParaRPr>
          </a:p>
        </p:txBody>
      </p:sp>
      <p:sp>
        <p:nvSpPr>
          <p:cNvPr id="72709" name="Text Box 2058"/>
          <p:cNvSpPr txBox="1"/>
          <p:nvPr/>
        </p:nvSpPr>
        <p:spPr>
          <a:xfrm>
            <a:off x="474986" y="3604226"/>
            <a:ext cx="4800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b="1" dirty="0" err="1">
                <a:latin typeface="宋体" panose="02010600030101010101" pitchFamily="2" charset="-122"/>
                <a:cs typeface="Times New Roman" panose="02020603050405020304" pitchFamily="18" charset="0"/>
              </a:rPr>
              <a:t>scanf</a:t>
            </a:r>
            <a:r>
              <a:rPr lang="en-US" altLang="zh-CN" b="1" dirty="0">
                <a:latin typeface="宋体" panose="02010600030101010101" pitchFamily="2" charset="-122"/>
                <a:cs typeface="Times New Roman" panose="02020603050405020304" pitchFamily="18" charset="0"/>
              </a:rPr>
              <a:t>(</a:t>
            </a:r>
            <a:r>
              <a:rPr lang="en-US" altLang="zh-CN" b="1" dirty="0"/>
              <a:t>"</a:t>
            </a:r>
            <a:r>
              <a:rPr lang="en-US" altLang="zh-CN" b="1" dirty="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d,</a:t>
            </a:r>
            <a:r>
              <a:rPr lang="en-US" altLang="zh-CN" b="1" dirty="0" err="1">
                <a:latin typeface="宋体" panose="02010600030101010101" pitchFamily="2" charset="-122"/>
              </a:rPr>
              <a:t>%c</a:t>
            </a:r>
            <a:r>
              <a:rPr lang="en-US" altLang="zh-CN" b="1" dirty="0" err="1"/>
              <a:t>"</a:t>
            </a:r>
            <a:r>
              <a:rPr lang="en-US" altLang="zh-CN" b="1" dirty="0" err="1">
                <a:latin typeface="宋体" panose="02010600030101010101" pitchFamily="2" charset="-122"/>
                <a:cs typeface="Times New Roman" panose="02020603050405020304" pitchFamily="18" charset="0"/>
              </a:rPr>
              <a:t>,&amp;age</a:t>
            </a:r>
            <a:r>
              <a:rPr lang="en-US" altLang="zh-CN" b="1" dirty="0" err="1">
                <a:latin typeface="宋体" panose="02010600030101010101" pitchFamily="2" charset="-122"/>
              </a:rPr>
              <a:t>,&amp;sex</a:t>
            </a:r>
            <a:r>
              <a:rPr lang="en-US" altLang="zh-CN" b="1" dirty="0">
                <a:latin typeface="宋体" panose="02010600030101010101" pitchFamily="2" charset="-122"/>
                <a:cs typeface="Times New Roman" panose="02020603050405020304" pitchFamily="18" charset="0"/>
              </a:rPr>
              <a:t>);</a:t>
            </a:r>
            <a:endParaRPr lang="en-US" altLang="zh-CN" b="1" dirty="0">
              <a:latin typeface="宋体" panose="02010600030101010101" pitchFamily="2" charset="-122"/>
              <a:ea typeface="Times New Roman" panose="02020603050405020304" pitchFamily="18" charset="0"/>
            </a:endParaRPr>
          </a:p>
        </p:txBody>
      </p:sp>
      <p:sp>
        <p:nvSpPr>
          <p:cNvPr id="72710" name="Rectangle 2074"/>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72711" name="Text Box 2057"/>
          <p:cNvSpPr txBox="1"/>
          <p:nvPr/>
        </p:nvSpPr>
        <p:spPr>
          <a:xfrm>
            <a:off x="5588323" y="4117755"/>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sz="2400" b="1" dirty="0">
                <a:solidFill>
                  <a:schemeClr val="accent2"/>
                </a:solidFill>
              </a:rPr>
              <a:t>10      </a:t>
            </a:r>
            <a:r>
              <a:rPr lang="en-US" altLang="zh-CN" sz="2400" b="1" dirty="0">
                <a:solidFill>
                  <a:schemeClr val="accent2"/>
                </a:solidFill>
              </a:rPr>
              <a:t>S</a:t>
            </a:r>
          </a:p>
        </p:txBody>
      </p:sp>
      <p:grpSp>
        <p:nvGrpSpPr>
          <p:cNvPr id="72712" name="Group 2063"/>
          <p:cNvGrpSpPr/>
          <p:nvPr/>
        </p:nvGrpSpPr>
        <p:grpSpPr>
          <a:xfrm>
            <a:off x="6080448" y="4262218"/>
            <a:ext cx="228600" cy="152400"/>
            <a:chOff x="1488" y="3648"/>
            <a:chExt cx="144" cy="96"/>
          </a:xfrm>
        </p:grpSpPr>
        <p:sp>
          <p:nvSpPr>
            <p:cNvPr id="72727" name="Line 2064"/>
            <p:cNvSpPr/>
            <p:nvPr/>
          </p:nvSpPr>
          <p:spPr>
            <a:xfrm>
              <a:off x="1488" y="3648"/>
              <a:ext cx="0" cy="96"/>
            </a:xfrm>
            <a:prstGeom prst="line">
              <a:avLst/>
            </a:prstGeom>
            <a:ln w="9525" cap="flat" cmpd="sng">
              <a:solidFill>
                <a:srgbClr val="000000"/>
              </a:solidFill>
              <a:prstDash val="solid"/>
              <a:headEnd type="none" w="med" len="med"/>
              <a:tailEnd type="none" w="med" len="med"/>
            </a:ln>
          </p:spPr>
        </p:sp>
        <p:sp>
          <p:nvSpPr>
            <p:cNvPr id="72728" name="Line 2065"/>
            <p:cNvSpPr/>
            <p:nvPr/>
          </p:nvSpPr>
          <p:spPr>
            <a:xfrm>
              <a:off x="1488" y="3744"/>
              <a:ext cx="144" cy="0"/>
            </a:xfrm>
            <a:prstGeom prst="line">
              <a:avLst/>
            </a:prstGeom>
            <a:ln w="9525" cap="flat" cmpd="sng">
              <a:solidFill>
                <a:srgbClr val="000000"/>
              </a:solidFill>
              <a:prstDash val="solid"/>
              <a:headEnd type="none" w="med" len="med"/>
              <a:tailEnd type="none" w="med" len="med"/>
            </a:ln>
          </p:spPr>
        </p:sp>
        <p:sp>
          <p:nvSpPr>
            <p:cNvPr id="72729" name="Line 2066"/>
            <p:cNvSpPr/>
            <p:nvPr/>
          </p:nvSpPr>
          <p:spPr>
            <a:xfrm>
              <a:off x="1632" y="3648"/>
              <a:ext cx="0" cy="96"/>
            </a:xfrm>
            <a:prstGeom prst="line">
              <a:avLst/>
            </a:prstGeom>
            <a:ln w="9525" cap="flat" cmpd="sng">
              <a:solidFill>
                <a:srgbClr val="000000"/>
              </a:solidFill>
              <a:prstDash val="solid"/>
              <a:headEnd type="none" w="med" len="med"/>
              <a:tailEnd type="none" w="med" len="med"/>
            </a:ln>
          </p:spPr>
        </p:sp>
      </p:grpSp>
      <p:grpSp>
        <p:nvGrpSpPr>
          <p:cNvPr id="72713" name="Group 2078"/>
          <p:cNvGrpSpPr/>
          <p:nvPr/>
        </p:nvGrpSpPr>
        <p:grpSpPr>
          <a:xfrm>
            <a:off x="6596385" y="4262218"/>
            <a:ext cx="144463" cy="144462"/>
            <a:chOff x="4558" y="3158"/>
            <a:chExt cx="91" cy="91"/>
          </a:xfrm>
        </p:grpSpPr>
        <p:sp>
          <p:nvSpPr>
            <p:cNvPr id="72725" name="Line 2076"/>
            <p:cNvSpPr/>
            <p:nvPr/>
          </p:nvSpPr>
          <p:spPr>
            <a:xfrm flipH="1">
              <a:off x="4558" y="3249"/>
              <a:ext cx="91" cy="0"/>
            </a:xfrm>
            <a:prstGeom prst="line">
              <a:avLst/>
            </a:prstGeom>
            <a:ln w="9525" cap="flat" cmpd="sng">
              <a:solidFill>
                <a:schemeClr val="tx1"/>
              </a:solidFill>
              <a:prstDash val="solid"/>
              <a:headEnd type="none" w="med" len="med"/>
              <a:tailEnd type="triangle" w="med" len="med"/>
            </a:ln>
          </p:spPr>
        </p:sp>
        <p:sp>
          <p:nvSpPr>
            <p:cNvPr id="72726" name="Line 2077"/>
            <p:cNvSpPr/>
            <p:nvPr/>
          </p:nvSpPr>
          <p:spPr>
            <a:xfrm>
              <a:off x="4649" y="3158"/>
              <a:ext cx="0" cy="91"/>
            </a:xfrm>
            <a:prstGeom prst="line">
              <a:avLst/>
            </a:prstGeom>
            <a:ln w="9525" cap="flat" cmpd="sng">
              <a:solidFill>
                <a:schemeClr val="tx1"/>
              </a:solidFill>
              <a:prstDash val="solid"/>
              <a:headEnd type="none" w="med" len="med"/>
              <a:tailEnd type="none" w="med" len="med"/>
            </a:ln>
          </p:spPr>
        </p:sp>
      </p:grpSp>
      <p:sp>
        <p:nvSpPr>
          <p:cNvPr id="72714" name="Text Box 2056"/>
          <p:cNvSpPr txBox="1"/>
          <p:nvPr/>
        </p:nvSpPr>
        <p:spPr>
          <a:xfrm>
            <a:off x="5542285" y="3646268"/>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sz="2400" b="1" dirty="0">
                <a:solidFill>
                  <a:schemeClr val="accent2"/>
                </a:solidFill>
              </a:rPr>
              <a:t>10，</a:t>
            </a:r>
            <a:r>
              <a:rPr lang="en-US" altLang="zh-CN" sz="2400" b="1" dirty="0">
                <a:solidFill>
                  <a:schemeClr val="accent2"/>
                </a:solidFill>
              </a:rPr>
              <a:t>S</a:t>
            </a:r>
          </a:p>
        </p:txBody>
      </p:sp>
      <p:grpSp>
        <p:nvGrpSpPr>
          <p:cNvPr id="72715" name="Group 2079"/>
          <p:cNvGrpSpPr/>
          <p:nvPr/>
        </p:nvGrpSpPr>
        <p:grpSpPr>
          <a:xfrm>
            <a:off x="6451923" y="3733580"/>
            <a:ext cx="144462" cy="144463"/>
            <a:chOff x="4558" y="3158"/>
            <a:chExt cx="91" cy="91"/>
          </a:xfrm>
        </p:grpSpPr>
        <p:sp>
          <p:nvSpPr>
            <p:cNvPr id="72723" name="Line 2080"/>
            <p:cNvSpPr/>
            <p:nvPr/>
          </p:nvSpPr>
          <p:spPr>
            <a:xfrm flipH="1">
              <a:off x="4558" y="3249"/>
              <a:ext cx="91" cy="0"/>
            </a:xfrm>
            <a:prstGeom prst="line">
              <a:avLst/>
            </a:prstGeom>
            <a:ln w="9525" cap="flat" cmpd="sng">
              <a:solidFill>
                <a:schemeClr val="tx1"/>
              </a:solidFill>
              <a:prstDash val="solid"/>
              <a:headEnd type="none" w="med" len="med"/>
              <a:tailEnd type="triangle" w="med" len="med"/>
            </a:ln>
          </p:spPr>
        </p:sp>
        <p:sp>
          <p:nvSpPr>
            <p:cNvPr id="72724" name="Line 2081"/>
            <p:cNvSpPr/>
            <p:nvPr/>
          </p:nvSpPr>
          <p:spPr>
            <a:xfrm>
              <a:off x="4649" y="3158"/>
              <a:ext cx="0" cy="91"/>
            </a:xfrm>
            <a:prstGeom prst="line">
              <a:avLst/>
            </a:prstGeom>
            <a:ln w="9525" cap="flat" cmpd="sng">
              <a:solidFill>
                <a:schemeClr val="tx1"/>
              </a:solidFill>
              <a:prstDash val="solid"/>
              <a:headEnd type="none" w="med" len="med"/>
              <a:tailEnd type="none" w="med" len="med"/>
            </a:ln>
          </p:spPr>
        </p:sp>
      </p:grpSp>
      <p:sp>
        <p:nvSpPr>
          <p:cNvPr id="72716" name="Text Box 2084"/>
          <p:cNvSpPr txBox="1"/>
          <p:nvPr/>
        </p:nvSpPr>
        <p:spPr>
          <a:xfrm>
            <a:off x="684213" y="1125538"/>
            <a:ext cx="8135937" cy="1878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pPr>
            <a:r>
              <a:rPr lang="zh-CN" altLang="en-US" sz="2600" b="1" dirty="0"/>
              <a:t>格式控制串中除了转换说明符，还可以包含其他字符。</a:t>
            </a:r>
          </a:p>
          <a:p>
            <a:pPr marL="0" lvl="0" indent="0" eaLnBrk="1" hangingPunct="1">
              <a:spcBef>
                <a:spcPct val="50000"/>
              </a:spcBef>
            </a:pPr>
            <a:r>
              <a:rPr lang="zh-CN" altLang="en-US" sz="2600" b="1" dirty="0"/>
              <a:t>从键盘输入的内容要和格式控制串匹配。如果在格式控制串中除了转换说明符以外还有其它字符，则在输入数据时应输入与这些字符相同的字符。如：</a:t>
            </a:r>
          </a:p>
        </p:txBody>
      </p:sp>
      <p:sp>
        <p:nvSpPr>
          <p:cNvPr id="72717" name="AutoShape 2085"/>
          <p:cNvSpPr/>
          <p:nvPr/>
        </p:nvSpPr>
        <p:spPr>
          <a:xfrm>
            <a:off x="7099623" y="3662143"/>
            <a:ext cx="792162" cy="431800"/>
          </a:xfrm>
          <a:prstGeom prst="wedgeRoundRectCallout">
            <a:avLst>
              <a:gd name="adj1" fmla="val -153005"/>
              <a:gd name="adj2" fmla="val 76472"/>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1800" b="1" dirty="0"/>
              <a:t>空格</a:t>
            </a:r>
          </a:p>
        </p:txBody>
      </p:sp>
      <p:sp>
        <p:nvSpPr>
          <p:cNvPr id="72718" name="Text Box 2086"/>
          <p:cNvSpPr txBox="1"/>
          <p:nvPr/>
        </p:nvSpPr>
        <p:spPr>
          <a:xfrm>
            <a:off x="474986" y="4574955"/>
            <a:ext cx="6553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en-US" altLang="zh-CN" b="1" dirty="0" err="1">
                <a:latin typeface="宋体" panose="02010600030101010101" pitchFamily="2" charset="-122"/>
                <a:cs typeface="Times New Roman" panose="02020603050405020304" pitchFamily="18" charset="0"/>
              </a:rPr>
              <a:t>scanf</a:t>
            </a:r>
            <a:r>
              <a:rPr lang="en-US" altLang="zh-CN" b="1" dirty="0">
                <a:latin typeface="宋体" panose="02010600030101010101" pitchFamily="2" charset="-122"/>
                <a:cs typeface="Times New Roman" panose="02020603050405020304" pitchFamily="18" charset="0"/>
              </a:rPr>
              <a:t>(</a:t>
            </a:r>
            <a:r>
              <a:rPr lang="en-US" altLang="zh-CN" b="1" dirty="0"/>
              <a:t>"</a:t>
            </a:r>
            <a:r>
              <a:rPr lang="en-US" altLang="zh-CN" b="1" dirty="0">
                <a:latin typeface="宋体" panose="02010600030101010101" pitchFamily="2" charset="-122"/>
                <a:cs typeface="Times New Roman" panose="02020603050405020304" pitchFamily="18" charset="0"/>
              </a:rPr>
              <a:t>age=%d, sex=</a:t>
            </a:r>
            <a:r>
              <a:rPr lang="en-US" altLang="zh-CN" b="1" dirty="0">
                <a:latin typeface="宋体" panose="02010600030101010101" pitchFamily="2" charset="-122"/>
              </a:rPr>
              <a:t>%</a:t>
            </a:r>
            <a:r>
              <a:rPr lang="en-US" altLang="zh-CN" b="1" dirty="0" err="1">
                <a:latin typeface="宋体" panose="02010600030101010101" pitchFamily="2" charset="-122"/>
              </a:rPr>
              <a:t>c</a:t>
            </a:r>
            <a:r>
              <a:rPr lang="en-US" altLang="zh-CN" b="1" dirty="0" err="1"/>
              <a:t>"</a:t>
            </a:r>
            <a:r>
              <a:rPr lang="en-US" altLang="zh-CN" b="1" dirty="0" err="1">
                <a:latin typeface="宋体" panose="02010600030101010101" pitchFamily="2" charset="-122"/>
                <a:cs typeface="Times New Roman" panose="02020603050405020304" pitchFamily="18" charset="0"/>
              </a:rPr>
              <a:t>,&amp;age</a:t>
            </a:r>
            <a:r>
              <a:rPr lang="en-US" altLang="zh-CN" b="1" dirty="0" err="1">
                <a:latin typeface="宋体" panose="02010600030101010101" pitchFamily="2" charset="-122"/>
              </a:rPr>
              <a:t>,&amp;sex</a:t>
            </a:r>
            <a:r>
              <a:rPr lang="en-US" altLang="zh-CN" b="1" dirty="0">
                <a:latin typeface="宋体" panose="02010600030101010101" pitchFamily="2" charset="-122"/>
                <a:cs typeface="Times New Roman" panose="02020603050405020304" pitchFamily="18" charset="0"/>
              </a:rPr>
              <a:t>);</a:t>
            </a:r>
            <a:endParaRPr lang="zh-CN" altLang="en-US" b="1" dirty="0">
              <a:latin typeface="宋体" panose="02010600030101010101" pitchFamily="2" charset="-122"/>
              <a:ea typeface="Times New Roman" panose="02020603050405020304" pitchFamily="18" charset="0"/>
            </a:endParaRPr>
          </a:p>
        </p:txBody>
      </p:sp>
      <p:sp>
        <p:nvSpPr>
          <p:cNvPr id="72719" name="Text Box 2097"/>
          <p:cNvSpPr txBox="1"/>
          <p:nvPr/>
        </p:nvSpPr>
        <p:spPr>
          <a:xfrm>
            <a:off x="6756799" y="4574133"/>
            <a:ext cx="25923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accent2"/>
                </a:solidFill>
              </a:rPr>
              <a:t>age=10</a:t>
            </a:r>
            <a:r>
              <a:rPr lang="zh-CN" altLang="en-US" sz="2400" b="1" dirty="0">
                <a:solidFill>
                  <a:schemeClr val="accent2"/>
                </a:solidFill>
              </a:rPr>
              <a:t>，</a:t>
            </a:r>
            <a:r>
              <a:rPr lang="en-US" altLang="zh-CN" sz="2400" b="1" dirty="0">
                <a:solidFill>
                  <a:schemeClr val="accent2"/>
                </a:solidFill>
              </a:rPr>
              <a:t>sex=S</a:t>
            </a:r>
          </a:p>
        </p:txBody>
      </p:sp>
      <p:grpSp>
        <p:nvGrpSpPr>
          <p:cNvPr id="72720" name="Group 2098"/>
          <p:cNvGrpSpPr/>
          <p:nvPr/>
        </p:nvGrpSpPr>
        <p:grpSpPr>
          <a:xfrm>
            <a:off x="7747323" y="5198843"/>
            <a:ext cx="144462" cy="144462"/>
            <a:chOff x="4558" y="3158"/>
            <a:chExt cx="91" cy="91"/>
          </a:xfrm>
        </p:grpSpPr>
        <p:sp>
          <p:nvSpPr>
            <p:cNvPr id="72721" name="Line 2099"/>
            <p:cNvSpPr/>
            <p:nvPr/>
          </p:nvSpPr>
          <p:spPr>
            <a:xfrm flipH="1">
              <a:off x="4558" y="3249"/>
              <a:ext cx="91" cy="0"/>
            </a:xfrm>
            <a:prstGeom prst="line">
              <a:avLst/>
            </a:prstGeom>
            <a:ln w="9525" cap="flat" cmpd="sng">
              <a:solidFill>
                <a:schemeClr val="tx1"/>
              </a:solidFill>
              <a:prstDash val="solid"/>
              <a:headEnd type="none" w="med" len="med"/>
              <a:tailEnd type="triangle" w="med" len="med"/>
            </a:ln>
          </p:spPr>
        </p:sp>
        <p:sp>
          <p:nvSpPr>
            <p:cNvPr id="72722" name="Line 2100"/>
            <p:cNvSpPr/>
            <p:nvPr/>
          </p:nvSpPr>
          <p:spPr>
            <a:xfrm>
              <a:off x="4649" y="3158"/>
              <a:ext cx="0" cy="91"/>
            </a:xfrm>
            <a:prstGeom prst="line">
              <a:avLst/>
            </a:prstGeom>
            <a:ln w="9525" cap="flat" cmpd="sng">
              <a:solidFill>
                <a:schemeClr val="tx1"/>
              </a:solidFill>
              <a:prstDash val="solid"/>
              <a:headEnd type="none" w="med" len="med"/>
              <a:tailEnd type="none" w="med" len="med"/>
            </a:ln>
          </p:spPr>
        </p:sp>
      </p:grpSp>
      <p:sp>
        <p:nvSpPr>
          <p:cNvPr id="26" name="Text Box 5"/>
          <p:cNvSpPr txBox="1"/>
          <p:nvPr/>
        </p:nvSpPr>
        <p:spPr>
          <a:xfrm>
            <a:off x="363277" y="5174812"/>
            <a:ext cx="8515672" cy="1384995"/>
          </a:xfrm>
          <a:prstGeom prst="rect">
            <a:avLst/>
          </a:prstGeom>
          <a:solidFill>
            <a:srgbClr val="CCFFFF"/>
          </a:solidFill>
          <a:ln w="9525" cap="flat" cmpd="sng">
            <a:solidFill>
              <a:srgbClr val="000000"/>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当用</a:t>
            </a:r>
            <a:r>
              <a:rPr lang="en-US" altLang="zh-CN" b="1" dirty="0" err="1"/>
              <a:t>scanf</a:t>
            </a:r>
            <a:r>
              <a:rPr lang="zh-CN" altLang="en-US" b="1" dirty="0"/>
              <a:t>函数从键盘读入数据时，建议不要像例子那样在格式控制串中加逗号、空格等字符。只写转换说明符即可，如：</a:t>
            </a:r>
            <a:r>
              <a:rPr lang="en-US" altLang="zh-CN" b="1" dirty="0" err="1"/>
              <a:t>scanf</a:t>
            </a:r>
            <a:r>
              <a:rPr lang="en-US" altLang="zh-CN" b="1" dirty="0"/>
              <a:t>( "%</a:t>
            </a:r>
            <a:r>
              <a:rPr lang="en-US" altLang="zh-CN" b="1" dirty="0" err="1"/>
              <a:t>d%c</a:t>
            </a:r>
            <a:r>
              <a:rPr lang="en-US" altLang="zh-CN" b="1" dirty="0"/>
              <a:t>", &amp;age , &amp;sex );</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a:t>
            </a:fld>
            <a:endParaRPr lang="zh-CN" altLang="en-US" sz="1400" b="1" dirty="0"/>
          </a:p>
        </p:txBody>
      </p:sp>
      <p:sp>
        <p:nvSpPr>
          <p:cNvPr id="429060" name="Line 4"/>
          <p:cNvSpPr/>
          <p:nvPr/>
        </p:nvSpPr>
        <p:spPr>
          <a:xfrm>
            <a:off x="496888" y="5083175"/>
            <a:ext cx="685800" cy="0"/>
          </a:xfrm>
          <a:prstGeom prst="line">
            <a:avLst/>
          </a:prstGeom>
          <a:ln w="57150" cap="flat" cmpd="sng">
            <a:solidFill>
              <a:srgbClr val="6600FF"/>
            </a:solidFill>
            <a:prstDash val="solid"/>
            <a:headEnd type="none" w="med" len="med"/>
            <a:tailEnd type="triangle" w="med" len="med"/>
          </a:ln>
        </p:spPr>
      </p:sp>
      <p:sp>
        <p:nvSpPr>
          <p:cNvPr id="429061" name="Line 5"/>
          <p:cNvSpPr/>
          <p:nvPr/>
        </p:nvSpPr>
        <p:spPr>
          <a:xfrm flipV="1">
            <a:off x="496888" y="5464175"/>
            <a:ext cx="685800" cy="0"/>
          </a:xfrm>
          <a:prstGeom prst="line">
            <a:avLst/>
          </a:prstGeom>
          <a:ln w="38100" cap="flat" cmpd="sng">
            <a:solidFill>
              <a:srgbClr val="402000"/>
            </a:solidFill>
            <a:prstDash val="dash"/>
            <a:headEnd type="none" w="med" len="med"/>
            <a:tailEnd type="triangle" w="med" len="med"/>
          </a:ln>
        </p:spPr>
      </p:sp>
      <p:sp>
        <p:nvSpPr>
          <p:cNvPr id="429062" name="Text Box 6"/>
          <p:cNvSpPr txBox="1"/>
          <p:nvPr/>
        </p:nvSpPr>
        <p:spPr>
          <a:xfrm>
            <a:off x="1335088" y="4914900"/>
            <a:ext cx="14684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429063" name="Text Box 7"/>
          <p:cNvSpPr txBox="1"/>
          <p:nvPr/>
        </p:nvSpPr>
        <p:spPr>
          <a:xfrm>
            <a:off x="1335088" y="529590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429064" name="Line 8"/>
          <p:cNvSpPr/>
          <p:nvPr/>
        </p:nvSpPr>
        <p:spPr>
          <a:xfrm>
            <a:off x="1639888" y="1612900"/>
            <a:ext cx="549275" cy="0"/>
          </a:xfrm>
          <a:prstGeom prst="line">
            <a:avLst/>
          </a:prstGeom>
          <a:ln w="57150" cap="flat" cmpd="sng">
            <a:solidFill>
              <a:srgbClr val="6600FF"/>
            </a:solidFill>
            <a:prstDash val="solid"/>
            <a:headEnd type="none" w="med" len="med"/>
            <a:tailEnd type="triangle" w="med" len="med"/>
          </a:ln>
        </p:spPr>
      </p:sp>
      <p:sp>
        <p:nvSpPr>
          <p:cNvPr id="429065" name="Line 9"/>
          <p:cNvSpPr/>
          <p:nvPr/>
        </p:nvSpPr>
        <p:spPr>
          <a:xfrm>
            <a:off x="3906838" y="1612900"/>
            <a:ext cx="704850" cy="0"/>
          </a:xfrm>
          <a:prstGeom prst="line">
            <a:avLst/>
          </a:prstGeom>
          <a:ln w="57150" cap="flat" cmpd="sng">
            <a:solidFill>
              <a:srgbClr val="6600FF"/>
            </a:solidFill>
            <a:prstDash val="solid"/>
            <a:headEnd type="none" w="med" len="med"/>
            <a:tailEnd type="triangle" w="med" len="med"/>
          </a:ln>
        </p:spPr>
      </p:sp>
      <p:sp>
        <p:nvSpPr>
          <p:cNvPr id="429066" name="Line 10"/>
          <p:cNvSpPr/>
          <p:nvPr/>
        </p:nvSpPr>
        <p:spPr>
          <a:xfrm flipH="1">
            <a:off x="504825" y="3803650"/>
            <a:ext cx="1017588" cy="0"/>
          </a:xfrm>
          <a:prstGeom prst="line">
            <a:avLst/>
          </a:prstGeom>
          <a:ln w="38100" cap="flat" cmpd="sng">
            <a:solidFill>
              <a:schemeClr val="tx1"/>
            </a:solidFill>
            <a:prstDash val="dash"/>
            <a:headEnd type="none" w="med" len="med"/>
            <a:tailEnd type="none" w="med" len="med"/>
          </a:ln>
        </p:spPr>
      </p:sp>
      <p:sp>
        <p:nvSpPr>
          <p:cNvPr id="429067" name="Line 11"/>
          <p:cNvSpPr/>
          <p:nvPr/>
        </p:nvSpPr>
        <p:spPr>
          <a:xfrm>
            <a:off x="4811713" y="3803650"/>
            <a:ext cx="782637" cy="0"/>
          </a:xfrm>
          <a:prstGeom prst="line">
            <a:avLst/>
          </a:prstGeom>
          <a:ln w="38100" cap="flat" cmpd="sng">
            <a:solidFill>
              <a:schemeClr val="tx1"/>
            </a:solidFill>
            <a:prstDash val="dash"/>
            <a:headEnd type="none" w="med" len="med"/>
            <a:tailEnd type="none" w="med" len="med"/>
          </a:ln>
        </p:spPr>
      </p:sp>
      <p:sp>
        <p:nvSpPr>
          <p:cNvPr id="429068" name="Line 12"/>
          <p:cNvSpPr/>
          <p:nvPr/>
        </p:nvSpPr>
        <p:spPr>
          <a:xfrm flipV="1">
            <a:off x="504825" y="1874838"/>
            <a:ext cx="0" cy="1928812"/>
          </a:xfrm>
          <a:prstGeom prst="line">
            <a:avLst/>
          </a:prstGeom>
          <a:ln w="38100" cap="flat" cmpd="sng">
            <a:solidFill>
              <a:schemeClr val="tx1"/>
            </a:solidFill>
            <a:prstDash val="dash"/>
            <a:headEnd type="none" w="med" len="med"/>
            <a:tailEnd type="triangle" w="med" len="med"/>
          </a:ln>
        </p:spPr>
      </p:sp>
      <p:sp>
        <p:nvSpPr>
          <p:cNvPr id="429069" name="Line 13"/>
          <p:cNvSpPr/>
          <p:nvPr/>
        </p:nvSpPr>
        <p:spPr>
          <a:xfrm flipV="1">
            <a:off x="5594350" y="1874838"/>
            <a:ext cx="0" cy="1928812"/>
          </a:xfrm>
          <a:prstGeom prst="line">
            <a:avLst/>
          </a:prstGeom>
          <a:ln w="38100" cap="flat" cmpd="sng">
            <a:solidFill>
              <a:schemeClr val="tx1"/>
            </a:solidFill>
            <a:prstDash val="dash"/>
            <a:headEnd type="none" w="med" len="med"/>
            <a:tailEnd type="triangle" w="med" len="med"/>
          </a:ln>
        </p:spPr>
      </p:sp>
      <p:sp>
        <p:nvSpPr>
          <p:cNvPr id="429070" name="Line 14"/>
          <p:cNvSpPr/>
          <p:nvPr/>
        </p:nvSpPr>
        <p:spPr>
          <a:xfrm flipV="1">
            <a:off x="2540000" y="1874838"/>
            <a:ext cx="0" cy="614362"/>
          </a:xfrm>
          <a:prstGeom prst="line">
            <a:avLst/>
          </a:prstGeom>
          <a:ln w="57150" cap="flat" cmpd="sng">
            <a:solidFill>
              <a:srgbClr val="6600FF"/>
            </a:solidFill>
            <a:prstDash val="solid"/>
            <a:headEnd type="triangle" w="med" len="med"/>
            <a:tailEnd type="triangle" w="med" len="med"/>
          </a:ln>
        </p:spPr>
      </p:sp>
      <p:sp>
        <p:nvSpPr>
          <p:cNvPr id="429071" name="Line 15"/>
          <p:cNvSpPr/>
          <p:nvPr/>
        </p:nvSpPr>
        <p:spPr>
          <a:xfrm flipV="1">
            <a:off x="3811588" y="1874838"/>
            <a:ext cx="0" cy="614362"/>
          </a:xfrm>
          <a:prstGeom prst="line">
            <a:avLst/>
          </a:prstGeom>
          <a:ln w="38100" cap="flat" cmpd="sng">
            <a:solidFill>
              <a:schemeClr val="tx1"/>
            </a:solidFill>
            <a:prstDash val="dash"/>
            <a:headEnd type="none" w="med" len="med"/>
            <a:tailEnd type="triangle" w="med" len="med"/>
          </a:ln>
        </p:spPr>
      </p:sp>
      <p:grpSp>
        <p:nvGrpSpPr>
          <p:cNvPr id="2" name="Group 16"/>
          <p:cNvGrpSpPr/>
          <p:nvPr/>
        </p:nvGrpSpPr>
        <p:grpSpPr>
          <a:xfrm>
            <a:off x="-36512" y="1273175"/>
            <a:ext cx="1676400" cy="609600"/>
            <a:chOff x="4368" y="3168"/>
            <a:chExt cx="912" cy="336"/>
          </a:xfrm>
        </p:grpSpPr>
        <p:sp>
          <p:nvSpPr>
            <p:cNvPr id="24614" name="Rectangle 17"/>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15" name="Text Box 18"/>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输入设备</a:t>
              </a:r>
            </a:p>
          </p:txBody>
        </p:sp>
      </p:grpSp>
      <p:grpSp>
        <p:nvGrpSpPr>
          <p:cNvPr id="3" name="Group 19"/>
          <p:cNvGrpSpPr/>
          <p:nvPr/>
        </p:nvGrpSpPr>
        <p:grpSpPr>
          <a:xfrm>
            <a:off x="4611688" y="1273175"/>
            <a:ext cx="1676400" cy="609600"/>
            <a:chOff x="4368" y="3168"/>
            <a:chExt cx="912" cy="336"/>
          </a:xfrm>
        </p:grpSpPr>
        <p:sp>
          <p:nvSpPr>
            <p:cNvPr id="24612" name="Rectangle 2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13" name="Text Box 2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输出设备</a:t>
              </a:r>
            </a:p>
          </p:txBody>
        </p:sp>
      </p:grpSp>
      <p:grpSp>
        <p:nvGrpSpPr>
          <p:cNvPr id="4" name="Group 22"/>
          <p:cNvGrpSpPr/>
          <p:nvPr/>
        </p:nvGrpSpPr>
        <p:grpSpPr>
          <a:xfrm>
            <a:off x="2249488" y="1273175"/>
            <a:ext cx="1676400" cy="609600"/>
            <a:chOff x="4368" y="3168"/>
            <a:chExt cx="912" cy="336"/>
          </a:xfrm>
        </p:grpSpPr>
        <p:sp>
          <p:nvSpPr>
            <p:cNvPr id="24610" name="Rectangle 2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11" name="Text Box 2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存储器</a:t>
              </a:r>
            </a:p>
          </p:txBody>
        </p:sp>
      </p:grpSp>
      <p:sp>
        <p:nvSpPr>
          <p:cNvPr id="429081" name="Rectangle 25"/>
          <p:cNvSpPr/>
          <p:nvPr/>
        </p:nvSpPr>
        <p:spPr>
          <a:xfrm>
            <a:off x="1411288" y="2492375"/>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5" name="Group 26"/>
          <p:cNvGrpSpPr/>
          <p:nvPr/>
        </p:nvGrpSpPr>
        <p:grpSpPr>
          <a:xfrm>
            <a:off x="1411288" y="2492375"/>
            <a:ext cx="3048000" cy="461963"/>
            <a:chOff x="4368" y="3168"/>
            <a:chExt cx="912" cy="340"/>
          </a:xfrm>
        </p:grpSpPr>
        <p:sp>
          <p:nvSpPr>
            <p:cNvPr id="24608" name="Rectangle 27"/>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09" name="Text Box 28"/>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FF3300"/>
                  </a:solidFill>
                </a:rPr>
                <a:t>中央处理器（</a:t>
              </a:r>
              <a:r>
                <a:rPr lang="en-US" altLang="zh-CN" sz="2000" b="1" dirty="0">
                  <a:solidFill>
                    <a:srgbClr val="FF3300"/>
                  </a:solidFill>
                </a:rPr>
                <a:t>CPU）</a:t>
              </a:r>
            </a:p>
          </p:txBody>
        </p:sp>
      </p:grpSp>
      <p:grpSp>
        <p:nvGrpSpPr>
          <p:cNvPr id="6" name="Group 29"/>
          <p:cNvGrpSpPr/>
          <p:nvPr/>
        </p:nvGrpSpPr>
        <p:grpSpPr>
          <a:xfrm>
            <a:off x="2630488" y="3178175"/>
            <a:ext cx="1676400" cy="609600"/>
            <a:chOff x="4368" y="3168"/>
            <a:chExt cx="912" cy="336"/>
          </a:xfrm>
        </p:grpSpPr>
        <p:sp>
          <p:nvSpPr>
            <p:cNvPr id="24606" name="Rectangle 3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07" name="Text Box 3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7" name="Group 32"/>
          <p:cNvGrpSpPr/>
          <p:nvPr/>
        </p:nvGrpSpPr>
        <p:grpSpPr>
          <a:xfrm>
            <a:off x="2630488" y="4016375"/>
            <a:ext cx="1676400" cy="609600"/>
            <a:chOff x="4368" y="3168"/>
            <a:chExt cx="912" cy="336"/>
          </a:xfrm>
        </p:grpSpPr>
        <p:sp>
          <p:nvSpPr>
            <p:cNvPr id="24604" name="Rectangle 3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4605" name="Text Box 3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429091" name="Line 35"/>
          <p:cNvSpPr/>
          <p:nvPr/>
        </p:nvSpPr>
        <p:spPr>
          <a:xfrm>
            <a:off x="3470275" y="5113338"/>
            <a:ext cx="685800" cy="0"/>
          </a:xfrm>
          <a:prstGeom prst="line">
            <a:avLst/>
          </a:prstGeom>
          <a:ln w="57150" cap="flat" cmpd="sng">
            <a:solidFill>
              <a:srgbClr val="FF3300"/>
            </a:solidFill>
            <a:prstDash val="solid"/>
            <a:headEnd type="none" w="med" len="med"/>
            <a:tailEnd type="triangle" w="med" len="med"/>
          </a:ln>
        </p:spPr>
      </p:sp>
      <p:sp>
        <p:nvSpPr>
          <p:cNvPr id="429092" name="Line 36"/>
          <p:cNvSpPr/>
          <p:nvPr/>
        </p:nvSpPr>
        <p:spPr>
          <a:xfrm flipV="1">
            <a:off x="3308350" y="1847850"/>
            <a:ext cx="0" cy="614363"/>
          </a:xfrm>
          <a:prstGeom prst="line">
            <a:avLst/>
          </a:prstGeom>
          <a:ln w="57150" cap="flat" cmpd="sng">
            <a:solidFill>
              <a:srgbClr val="FF3300"/>
            </a:solidFill>
            <a:prstDash val="solid"/>
            <a:headEnd type="none" w="med" len="med"/>
            <a:tailEnd type="triangle" w="med" len="med"/>
          </a:ln>
        </p:spPr>
      </p:sp>
      <p:sp>
        <p:nvSpPr>
          <p:cNvPr id="429096" name="Text Box 40"/>
          <p:cNvSpPr txBox="1"/>
          <p:nvPr/>
        </p:nvSpPr>
        <p:spPr>
          <a:xfrm>
            <a:off x="4071938" y="4900613"/>
            <a:ext cx="14684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24601" name="Rectangle 43"/>
          <p:cNvSpPr>
            <a:spLocks noGrp="1"/>
          </p:cNvSpPr>
          <p:nvPr>
            <p:ph type="title"/>
          </p:nvPr>
        </p:nvSpPr>
        <p:spPr>
          <a:xfrm>
            <a:off x="1979613" y="260350"/>
            <a:ext cx="6840537" cy="720725"/>
          </a:xfrm>
          <a:ln/>
        </p:spPr>
        <p:txBody>
          <a:bodyPr vert="horz" wrap="square" lIns="91440" tIns="45720" rIns="91440" bIns="45720" anchor="ctr"/>
          <a:lstStyle/>
          <a:p>
            <a:pPr algn="ctr" eaLnBrk="1" hangingPunct="1"/>
            <a:r>
              <a:rPr lang="zh-CN" altLang="en-US" sz="2800" dirty="0"/>
              <a:t> </a:t>
            </a:r>
            <a:r>
              <a:rPr lang="zh-CN" altLang="en-US" sz="2800" b="1" dirty="0"/>
              <a:t>实例：编一个程序，从键盘读入两个整数，要求在屏幕上输出相乘运算结果。</a:t>
            </a:r>
          </a:p>
        </p:txBody>
      </p:sp>
      <p:sp>
        <p:nvSpPr>
          <p:cNvPr id="429100" name="Text Box 44"/>
          <p:cNvSpPr txBox="1"/>
          <p:nvPr/>
        </p:nvSpPr>
        <p:spPr>
          <a:xfrm>
            <a:off x="5724525" y="1773238"/>
            <a:ext cx="3384550" cy="4216400"/>
          </a:xfrm>
          <a:prstGeom prst="rect">
            <a:avLst/>
          </a:prstGeom>
          <a:solidFill>
            <a:srgbClr val="66FFFF"/>
          </a:solidFill>
          <a:ln w="9525" cap="flat" cmpd="sng">
            <a:solidFill>
              <a:srgbClr val="66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t>处理步骤：</a:t>
            </a:r>
          </a:p>
          <a:p>
            <a:pPr marL="0" lvl="0" indent="0" eaLnBrk="1" hangingPunct="1">
              <a:spcBef>
                <a:spcPct val="50000"/>
              </a:spcBef>
              <a:buNone/>
            </a:pPr>
            <a:r>
              <a:rPr lang="en-US" altLang="zh-CN" sz="2000" b="1" dirty="0"/>
              <a:t>1.</a:t>
            </a:r>
            <a:r>
              <a:rPr lang="zh-CN" altLang="en-US" sz="2000" b="1" dirty="0"/>
              <a:t>控制部件发命令从键盘读取数据并存储到内存储器中（</a:t>
            </a:r>
            <a:r>
              <a:rPr lang="zh-CN" altLang="en-US" sz="2000" b="1" dirty="0">
                <a:solidFill>
                  <a:srgbClr val="FF3300"/>
                </a:solidFill>
              </a:rPr>
              <a:t>输入</a:t>
            </a:r>
            <a:r>
              <a:rPr lang="zh-CN" altLang="en-US" sz="2000" b="1" dirty="0"/>
              <a:t>）。</a:t>
            </a:r>
          </a:p>
          <a:p>
            <a:pPr marL="0" lvl="0" indent="0" eaLnBrk="1" hangingPunct="1">
              <a:spcBef>
                <a:spcPct val="50000"/>
              </a:spcBef>
              <a:buNone/>
            </a:pPr>
            <a:r>
              <a:rPr lang="en-US" altLang="zh-CN" sz="2000" b="1" dirty="0"/>
              <a:t>2.</a:t>
            </a:r>
            <a:r>
              <a:rPr lang="zh-CN" altLang="en-US" sz="2000" b="1" dirty="0"/>
              <a:t>控制部件发命令从内存储器中取出这两个数，置入运算部件的寄存器中，让运算器执行乘法运算，运算结果写回存储器中（</a:t>
            </a:r>
            <a:r>
              <a:rPr lang="zh-CN" altLang="en-US" sz="2000" b="1" dirty="0">
                <a:solidFill>
                  <a:srgbClr val="FF3300"/>
                </a:solidFill>
              </a:rPr>
              <a:t>处理</a:t>
            </a:r>
            <a:r>
              <a:rPr lang="zh-CN" altLang="en-US" sz="2000" b="1" dirty="0"/>
              <a:t>）。</a:t>
            </a:r>
          </a:p>
          <a:p>
            <a:pPr marL="0" lvl="0" indent="0" eaLnBrk="1" hangingPunct="1">
              <a:spcBef>
                <a:spcPct val="50000"/>
              </a:spcBef>
              <a:buNone/>
            </a:pPr>
            <a:r>
              <a:rPr lang="en-US" altLang="zh-CN" sz="2000" b="1" dirty="0"/>
              <a:t>3.</a:t>
            </a:r>
            <a:r>
              <a:rPr lang="zh-CN" altLang="en-US" sz="2000" b="1" dirty="0"/>
              <a:t>控制部件发命令将存储在内存储器中的结果输出到显示器上（</a:t>
            </a:r>
            <a:r>
              <a:rPr lang="zh-CN" altLang="en-US" sz="2000" b="1" dirty="0">
                <a:solidFill>
                  <a:srgbClr val="FF3300"/>
                </a:solidFill>
              </a:rPr>
              <a:t>输出</a:t>
            </a:r>
            <a:r>
              <a:rPr lang="zh-CN" altLang="en-US" sz="2000" b="1" dirty="0"/>
              <a:t>）。</a:t>
            </a:r>
          </a:p>
        </p:txBody>
      </p:sp>
      <p:sp>
        <p:nvSpPr>
          <p:cNvPr id="429102" name="Text Box 46"/>
          <p:cNvSpPr txBox="1"/>
          <p:nvPr/>
        </p:nvSpPr>
        <p:spPr>
          <a:xfrm>
            <a:off x="323850" y="3573463"/>
            <a:ext cx="5327650" cy="2416175"/>
          </a:xfrm>
          <a:prstGeom prst="rect">
            <a:avLst/>
          </a:prstGeom>
          <a:solidFill>
            <a:srgbClr val="FFFFCC"/>
          </a:solidFill>
          <a:ln w="9525" cap="flat" cmpd="sng">
            <a:solidFill>
              <a:srgbClr val="2D35D3"/>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zh-CN" altLang="en-US" sz="2000" b="1" dirty="0"/>
              <a:t>需要考虑的问题：</a:t>
            </a:r>
          </a:p>
          <a:p>
            <a:pPr marL="0" lvl="0" indent="0" eaLnBrk="1" hangingPunct="1">
              <a:buNone/>
            </a:pPr>
            <a:r>
              <a:rPr lang="en-US" altLang="zh-CN" sz="2000" b="1" dirty="0"/>
              <a:t>1.</a:t>
            </a:r>
            <a:r>
              <a:rPr lang="zh-CN" altLang="en-US" sz="2000" b="1" dirty="0">
                <a:solidFill>
                  <a:srgbClr val="FF3300"/>
                </a:solidFill>
              </a:rPr>
              <a:t>输入</a:t>
            </a:r>
            <a:r>
              <a:rPr lang="zh-CN" altLang="en-US" sz="2000" b="1" dirty="0"/>
              <a:t>：如何从键盘读取这两个数并将其存放到内存中？程序如何约束输入的必须是整数？</a:t>
            </a:r>
          </a:p>
          <a:p>
            <a:pPr marL="0" lvl="0" indent="0" eaLnBrk="1" hangingPunct="1">
              <a:buNone/>
            </a:pPr>
            <a:r>
              <a:rPr lang="en-US" altLang="zh-CN" sz="2000" b="1" dirty="0"/>
              <a:t>2.</a:t>
            </a:r>
            <a:r>
              <a:rPr lang="zh-CN" altLang="en-US" sz="2000" b="1" dirty="0">
                <a:solidFill>
                  <a:srgbClr val="FF3300"/>
                </a:solidFill>
              </a:rPr>
              <a:t>处理</a:t>
            </a:r>
            <a:r>
              <a:rPr lang="zh-CN" altLang="en-US" sz="2000" b="1" dirty="0"/>
              <a:t>：计算时如何读取内存中的这两个数？如何实现计算？计算结果如何写回内存？</a:t>
            </a:r>
          </a:p>
          <a:p>
            <a:pPr marL="0" lvl="0" indent="0" eaLnBrk="1" hangingPunct="1">
              <a:buNone/>
            </a:pPr>
            <a:r>
              <a:rPr lang="en-US" altLang="zh-CN" sz="2000" b="1" dirty="0"/>
              <a:t>3.</a:t>
            </a:r>
            <a:r>
              <a:rPr lang="zh-CN" altLang="en-US" sz="2000" b="1" dirty="0">
                <a:solidFill>
                  <a:srgbClr val="FF3300"/>
                </a:solidFill>
              </a:rPr>
              <a:t>输出</a:t>
            </a:r>
            <a:r>
              <a:rPr lang="zh-CN" altLang="en-US" sz="2000" b="1" dirty="0"/>
              <a:t>：如何将内存中的计算结果输出到显示器？</a:t>
            </a:r>
            <a:endParaRPr lang="en-US" altLang="zh-CN"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dissolve">
                                      <p:cBhvr>
                                        <p:cTn id="7" dur="500"/>
                                        <p:tgtEl>
                                          <p:spTgt spid="429060"/>
                                        </p:tgtEl>
                                      </p:cBhvr>
                                    </p:animEffect>
                                  </p:childTnLst>
                                </p:cTn>
                              </p:par>
                              <p:par>
                                <p:cTn id="8" presetID="9" presetClass="entr" presetSubtype="0" fill="hold" nodeType="withEffect">
                                  <p:stCondLst>
                                    <p:cond delay="0"/>
                                  </p:stCondLst>
                                  <p:childTnLst>
                                    <p:set>
                                      <p:cBhvr>
                                        <p:cTn id="9" dur="1" fill="hold">
                                          <p:stCondLst>
                                            <p:cond delay="0"/>
                                          </p:stCondLst>
                                        </p:cTn>
                                        <p:tgtEl>
                                          <p:spTgt spid="429061"/>
                                        </p:tgtEl>
                                        <p:attrNameLst>
                                          <p:attrName>style.visibility</p:attrName>
                                        </p:attrNameLst>
                                      </p:cBhvr>
                                      <p:to>
                                        <p:strVal val="visible"/>
                                      </p:to>
                                    </p:set>
                                    <p:animEffect transition="in" filter="dissolve">
                                      <p:cBhvr>
                                        <p:cTn id="10" dur="500"/>
                                        <p:tgtEl>
                                          <p:spTgt spid="42906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9062"/>
                                        </p:tgtEl>
                                        <p:attrNameLst>
                                          <p:attrName>style.visibility</p:attrName>
                                        </p:attrNameLst>
                                      </p:cBhvr>
                                      <p:to>
                                        <p:strVal val="visible"/>
                                      </p:to>
                                    </p:set>
                                    <p:animEffect transition="in" filter="dissolve">
                                      <p:cBhvr>
                                        <p:cTn id="13" dur="500"/>
                                        <p:tgtEl>
                                          <p:spTgt spid="42906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9063"/>
                                        </p:tgtEl>
                                        <p:attrNameLst>
                                          <p:attrName>style.visibility</p:attrName>
                                        </p:attrNameLst>
                                      </p:cBhvr>
                                      <p:to>
                                        <p:strVal val="visible"/>
                                      </p:to>
                                    </p:set>
                                    <p:animEffect transition="in" filter="dissolve">
                                      <p:cBhvr>
                                        <p:cTn id="16" dur="500"/>
                                        <p:tgtEl>
                                          <p:spTgt spid="429063"/>
                                        </p:tgtEl>
                                      </p:cBhvr>
                                    </p:animEffect>
                                  </p:childTnLst>
                                </p:cTn>
                              </p:par>
                              <p:par>
                                <p:cTn id="17" presetID="9" presetClass="entr" presetSubtype="0" fill="hold" nodeType="withEffect">
                                  <p:stCondLst>
                                    <p:cond delay="0"/>
                                  </p:stCondLst>
                                  <p:childTnLst>
                                    <p:set>
                                      <p:cBhvr>
                                        <p:cTn id="18" dur="1" fill="hold">
                                          <p:stCondLst>
                                            <p:cond delay="0"/>
                                          </p:stCondLst>
                                        </p:cTn>
                                        <p:tgtEl>
                                          <p:spTgt spid="429064"/>
                                        </p:tgtEl>
                                        <p:attrNameLst>
                                          <p:attrName>style.visibility</p:attrName>
                                        </p:attrNameLst>
                                      </p:cBhvr>
                                      <p:to>
                                        <p:strVal val="visible"/>
                                      </p:to>
                                    </p:set>
                                    <p:animEffect transition="in" filter="dissolve">
                                      <p:cBhvr>
                                        <p:cTn id="19" dur="500"/>
                                        <p:tgtEl>
                                          <p:spTgt spid="429064"/>
                                        </p:tgtEl>
                                      </p:cBhvr>
                                    </p:animEffect>
                                  </p:childTnLst>
                                </p:cTn>
                              </p:par>
                              <p:par>
                                <p:cTn id="20" presetID="9" presetClass="entr" presetSubtype="0" fill="hold" nodeType="withEffect">
                                  <p:stCondLst>
                                    <p:cond delay="0"/>
                                  </p:stCondLst>
                                  <p:childTnLst>
                                    <p:set>
                                      <p:cBhvr>
                                        <p:cTn id="21" dur="1" fill="hold">
                                          <p:stCondLst>
                                            <p:cond delay="0"/>
                                          </p:stCondLst>
                                        </p:cTn>
                                        <p:tgtEl>
                                          <p:spTgt spid="429065"/>
                                        </p:tgtEl>
                                        <p:attrNameLst>
                                          <p:attrName>style.visibility</p:attrName>
                                        </p:attrNameLst>
                                      </p:cBhvr>
                                      <p:to>
                                        <p:strVal val="visible"/>
                                      </p:to>
                                    </p:set>
                                    <p:animEffect transition="in" filter="dissolve">
                                      <p:cBhvr>
                                        <p:cTn id="22" dur="500"/>
                                        <p:tgtEl>
                                          <p:spTgt spid="429065"/>
                                        </p:tgtEl>
                                      </p:cBhvr>
                                    </p:animEffect>
                                  </p:childTnLst>
                                </p:cTn>
                              </p:par>
                              <p:par>
                                <p:cTn id="23" presetID="9" presetClass="entr" presetSubtype="0" fill="hold" nodeType="withEffect">
                                  <p:stCondLst>
                                    <p:cond delay="0"/>
                                  </p:stCondLst>
                                  <p:childTnLst>
                                    <p:set>
                                      <p:cBhvr>
                                        <p:cTn id="24" dur="1" fill="hold">
                                          <p:stCondLst>
                                            <p:cond delay="0"/>
                                          </p:stCondLst>
                                        </p:cTn>
                                        <p:tgtEl>
                                          <p:spTgt spid="429066"/>
                                        </p:tgtEl>
                                        <p:attrNameLst>
                                          <p:attrName>style.visibility</p:attrName>
                                        </p:attrNameLst>
                                      </p:cBhvr>
                                      <p:to>
                                        <p:strVal val="visible"/>
                                      </p:to>
                                    </p:set>
                                    <p:animEffect transition="in" filter="dissolve">
                                      <p:cBhvr>
                                        <p:cTn id="25" dur="500"/>
                                        <p:tgtEl>
                                          <p:spTgt spid="429066"/>
                                        </p:tgtEl>
                                      </p:cBhvr>
                                    </p:animEffect>
                                  </p:childTnLst>
                                </p:cTn>
                              </p:par>
                              <p:par>
                                <p:cTn id="26" presetID="9" presetClass="entr" presetSubtype="0" fill="hold" nodeType="withEffect">
                                  <p:stCondLst>
                                    <p:cond delay="0"/>
                                  </p:stCondLst>
                                  <p:childTnLst>
                                    <p:set>
                                      <p:cBhvr>
                                        <p:cTn id="27" dur="1" fill="hold">
                                          <p:stCondLst>
                                            <p:cond delay="0"/>
                                          </p:stCondLst>
                                        </p:cTn>
                                        <p:tgtEl>
                                          <p:spTgt spid="429067"/>
                                        </p:tgtEl>
                                        <p:attrNameLst>
                                          <p:attrName>style.visibility</p:attrName>
                                        </p:attrNameLst>
                                      </p:cBhvr>
                                      <p:to>
                                        <p:strVal val="visible"/>
                                      </p:to>
                                    </p:set>
                                    <p:animEffect transition="in" filter="dissolve">
                                      <p:cBhvr>
                                        <p:cTn id="28" dur="500"/>
                                        <p:tgtEl>
                                          <p:spTgt spid="429067"/>
                                        </p:tgtEl>
                                      </p:cBhvr>
                                    </p:animEffect>
                                  </p:childTnLst>
                                </p:cTn>
                              </p:par>
                              <p:par>
                                <p:cTn id="29" presetID="9" presetClass="entr" presetSubtype="0" fill="hold" nodeType="withEffect">
                                  <p:stCondLst>
                                    <p:cond delay="0"/>
                                  </p:stCondLst>
                                  <p:childTnLst>
                                    <p:set>
                                      <p:cBhvr>
                                        <p:cTn id="30" dur="1" fill="hold">
                                          <p:stCondLst>
                                            <p:cond delay="0"/>
                                          </p:stCondLst>
                                        </p:cTn>
                                        <p:tgtEl>
                                          <p:spTgt spid="429068"/>
                                        </p:tgtEl>
                                        <p:attrNameLst>
                                          <p:attrName>style.visibility</p:attrName>
                                        </p:attrNameLst>
                                      </p:cBhvr>
                                      <p:to>
                                        <p:strVal val="visible"/>
                                      </p:to>
                                    </p:set>
                                    <p:animEffect transition="in" filter="dissolve">
                                      <p:cBhvr>
                                        <p:cTn id="31" dur="500"/>
                                        <p:tgtEl>
                                          <p:spTgt spid="429068"/>
                                        </p:tgtEl>
                                      </p:cBhvr>
                                    </p:animEffect>
                                  </p:childTnLst>
                                </p:cTn>
                              </p:par>
                              <p:par>
                                <p:cTn id="32" presetID="9" presetClass="entr" presetSubtype="0" fill="hold" nodeType="withEffect">
                                  <p:stCondLst>
                                    <p:cond delay="0"/>
                                  </p:stCondLst>
                                  <p:childTnLst>
                                    <p:set>
                                      <p:cBhvr>
                                        <p:cTn id="33" dur="1" fill="hold">
                                          <p:stCondLst>
                                            <p:cond delay="0"/>
                                          </p:stCondLst>
                                        </p:cTn>
                                        <p:tgtEl>
                                          <p:spTgt spid="429069"/>
                                        </p:tgtEl>
                                        <p:attrNameLst>
                                          <p:attrName>style.visibility</p:attrName>
                                        </p:attrNameLst>
                                      </p:cBhvr>
                                      <p:to>
                                        <p:strVal val="visible"/>
                                      </p:to>
                                    </p:set>
                                    <p:animEffect transition="in" filter="dissolve">
                                      <p:cBhvr>
                                        <p:cTn id="34" dur="500"/>
                                        <p:tgtEl>
                                          <p:spTgt spid="429069"/>
                                        </p:tgtEl>
                                      </p:cBhvr>
                                    </p:animEffect>
                                  </p:childTnLst>
                                </p:cTn>
                              </p:par>
                              <p:par>
                                <p:cTn id="35" presetID="9" presetClass="entr" presetSubtype="0" fill="hold" nodeType="withEffect">
                                  <p:stCondLst>
                                    <p:cond delay="0"/>
                                  </p:stCondLst>
                                  <p:childTnLst>
                                    <p:set>
                                      <p:cBhvr>
                                        <p:cTn id="36" dur="1" fill="hold">
                                          <p:stCondLst>
                                            <p:cond delay="0"/>
                                          </p:stCondLst>
                                        </p:cTn>
                                        <p:tgtEl>
                                          <p:spTgt spid="429070"/>
                                        </p:tgtEl>
                                        <p:attrNameLst>
                                          <p:attrName>style.visibility</p:attrName>
                                        </p:attrNameLst>
                                      </p:cBhvr>
                                      <p:to>
                                        <p:strVal val="visible"/>
                                      </p:to>
                                    </p:set>
                                    <p:animEffect transition="in" filter="dissolve">
                                      <p:cBhvr>
                                        <p:cTn id="37" dur="500"/>
                                        <p:tgtEl>
                                          <p:spTgt spid="429070"/>
                                        </p:tgtEl>
                                      </p:cBhvr>
                                    </p:animEffect>
                                  </p:childTnLst>
                                </p:cTn>
                              </p:par>
                              <p:par>
                                <p:cTn id="38" presetID="9" presetClass="entr" presetSubtype="0" fill="hold" nodeType="withEffect">
                                  <p:stCondLst>
                                    <p:cond delay="0"/>
                                  </p:stCondLst>
                                  <p:childTnLst>
                                    <p:set>
                                      <p:cBhvr>
                                        <p:cTn id="39" dur="1" fill="hold">
                                          <p:stCondLst>
                                            <p:cond delay="0"/>
                                          </p:stCondLst>
                                        </p:cTn>
                                        <p:tgtEl>
                                          <p:spTgt spid="429071"/>
                                        </p:tgtEl>
                                        <p:attrNameLst>
                                          <p:attrName>style.visibility</p:attrName>
                                        </p:attrNameLst>
                                      </p:cBhvr>
                                      <p:to>
                                        <p:strVal val="visible"/>
                                      </p:to>
                                    </p:set>
                                    <p:animEffect transition="in" filter="dissolve">
                                      <p:cBhvr>
                                        <p:cTn id="40" dur="500"/>
                                        <p:tgtEl>
                                          <p:spTgt spid="429071"/>
                                        </p:tgtEl>
                                      </p:cBhvr>
                                    </p:animEffect>
                                  </p:childTnLst>
                                </p:cTn>
                              </p:par>
                              <p:par>
                                <p:cTn id="41" presetID="9"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par>
                                <p:cTn id="44" presetID="9"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29081"/>
                                        </p:tgtEl>
                                        <p:attrNameLst>
                                          <p:attrName>style.visibility</p:attrName>
                                        </p:attrNameLst>
                                      </p:cBhvr>
                                      <p:to>
                                        <p:strVal val="visible"/>
                                      </p:to>
                                    </p:set>
                                    <p:animEffect transition="in" filter="dissolve">
                                      <p:cBhvr>
                                        <p:cTn id="52" dur="500"/>
                                        <p:tgtEl>
                                          <p:spTgt spid="429081"/>
                                        </p:tgtEl>
                                      </p:cBhvr>
                                    </p:animEffect>
                                  </p:childTnLst>
                                </p:cTn>
                              </p:par>
                              <p:par>
                                <p:cTn id="53" presetID="9"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dissolve">
                                      <p:cBhvr>
                                        <p:cTn id="55" dur="500"/>
                                        <p:tgtEl>
                                          <p:spTgt spid="5"/>
                                        </p:tgtEl>
                                      </p:cBhvr>
                                    </p:animEffect>
                                  </p:childTnLst>
                                </p:cTn>
                              </p:par>
                              <p:par>
                                <p:cTn id="56" presetID="9"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dissolve">
                                      <p:cBhvr>
                                        <p:cTn id="58" dur="500"/>
                                        <p:tgtEl>
                                          <p:spTgt spid="6"/>
                                        </p:tgtEl>
                                      </p:cBhvr>
                                    </p:animEffect>
                                  </p:childTnLst>
                                </p:cTn>
                              </p:par>
                              <p:par>
                                <p:cTn id="59" presetID="9"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dissolve">
                                      <p:cBhvr>
                                        <p:cTn id="61" dur="500"/>
                                        <p:tgtEl>
                                          <p:spTgt spid="7"/>
                                        </p:tgtEl>
                                      </p:cBhvr>
                                    </p:animEffect>
                                  </p:childTnLst>
                                </p:cTn>
                              </p:par>
                              <p:par>
                                <p:cTn id="62" presetID="9" presetClass="entr" presetSubtype="0" fill="hold" nodeType="withEffect">
                                  <p:stCondLst>
                                    <p:cond delay="0"/>
                                  </p:stCondLst>
                                  <p:childTnLst>
                                    <p:set>
                                      <p:cBhvr>
                                        <p:cTn id="63" dur="1" fill="hold">
                                          <p:stCondLst>
                                            <p:cond delay="0"/>
                                          </p:stCondLst>
                                        </p:cTn>
                                        <p:tgtEl>
                                          <p:spTgt spid="429091"/>
                                        </p:tgtEl>
                                        <p:attrNameLst>
                                          <p:attrName>style.visibility</p:attrName>
                                        </p:attrNameLst>
                                      </p:cBhvr>
                                      <p:to>
                                        <p:strVal val="visible"/>
                                      </p:to>
                                    </p:set>
                                    <p:animEffect transition="in" filter="dissolve">
                                      <p:cBhvr>
                                        <p:cTn id="64" dur="500"/>
                                        <p:tgtEl>
                                          <p:spTgt spid="429091"/>
                                        </p:tgtEl>
                                      </p:cBhvr>
                                    </p:animEffect>
                                  </p:childTnLst>
                                </p:cTn>
                              </p:par>
                              <p:par>
                                <p:cTn id="65" presetID="9" presetClass="entr" presetSubtype="0" fill="hold" nodeType="withEffect">
                                  <p:stCondLst>
                                    <p:cond delay="0"/>
                                  </p:stCondLst>
                                  <p:childTnLst>
                                    <p:set>
                                      <p:cBhvr>
                                        <p:cTn id="66" dur="1" fill="hold">
                                          <p:stCondLst>
                                            <p:cond delay="0"/>
                                          </p:stCondLst>
                                        </p:cTn>
                                        <p:tgtEl>
                                          <p:spTgt spid="429092"/>
                                        </p:tgtEl>
                                        <p:attrNameLst>
                                          <p:attrName>style.visibility</p:attrName>
                                        </p:attrNameLst>
                                      </p:cBhvr>
                                      <p:to>
                                        <p:strVal val="visible"/>
                                      </p:to>
                                    </p:set>
                                    <p:animEffect transition="in" filter="dissolve">
                                      <p:cBhvr>
                                        <p:cTn id="67" dur="500"/>
                                        <p:tgtEl>
                                          <p:spTgt spid="42909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29096"/>
                                        </p:tgtEl>
                                        <p:attrNameLst>
                                          <p:attrName>style.visibility</p:attrName>
                                        </p:attrNameLst>
                                      </p:cBhvr>
                                      <p:to>
                                        <p:strVal val="visible"/>
                                      </p:to>
                                    </p:set>
                                    <p:animEffect transition="in" filter="dissolve">
                                      <p:cBhvr>
                                        <p:cTn id="70" dur="500"/>
                                        <p:tgtEl>
                                          <p:spTgt spid="42909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429100"/>
                                        </p:tgtEl>
                                        <p:attrNameLst>
                                          <p:attrName>style.visibility</p:attrName>
                                        </p:attrNameLst>
                                      </p:cBhvr>
                                      <p:to>
                                        <p:strVal val="visible"/>
                                      </p:to>
                                    </p:set>
                                    <p:animEffect transition="in" filter="dissolve">
                                      <p:cBhvr>
                                        <p:cTn id="75" dur="500"/>
                                        <p:tgtEl>
                                          <p:spTgt spid="42910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429102"/>
                                        </p:tgtEl>
                                        <p:attrNameLst>
                                          <p:attrName>style.visibility</p:attrName>
                                        </p:attrNameLst>
                                      </p:cBhvr>
                                      <p:to>
                                        <p:strVal val="visible"/>
                                      </p:to>
                                    </p:set>
                                    <p:animEffect transition="in" filter="dissolve">
                                      <p:cBhvr>
                                        <p:cTn id="80" dur="500"/>
                                        <p:tgtEl>
                                          <p:spTgt spid="429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2" grpId="0"/>
      <p:bldP spid="429063" grpId="0"/>
      <p:bldP spid="429081" grpId="0" animBg="1"/>
      <p:bldP spid="429096" grpId="0"/>
      <p:bldP spid="429100" grpId="0" animBg="1"/>
      <p:bldP spid="42910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60</a:t>
            </a:fld>
            <a:endParaRPr lang="zh-CN" altLang="en-US" sz="1400" b="1" dirty="0"/>
          </a:p>
        </p:txBody>
      </p:sp>
      <p:sp>
        <p:nvSpPr>
          <p:cNvPr id="73731" name="Rectangle 4"/>
          <p:cNvSpPr>
            <a:spLocks noGrp="1"/>
          </p:cNvSpPr>
          <p:nvPr>
            <p:ph idx="1"/>
          </p:nvPr>
        </p:nvSpPr>
        <p:spPr>
          <a:xfrm>
            <a:off x="323850" y="1295400"/>
            <a:ext cx="8634413" cy="1125538"/>
          </a:xfrm>
          <a:ln/>
        </p:spPr>
        <p:txBody>
          <a:bodyPr vert="horz" wrap="square" lIns="92075" tIns="46038" rIns="92075" bIns="46038" anchor="t"/>
          <a:lstStyle/>
          <a:p>
            <a:pPr eaLnBrk="1" hangingPunct="1">
              <a:buNone/>
            </a:pPr>
            <a:r>
              <a:rPr lang="zh-CN" altLang="en-US" b="1" dirty="0"/>
              <a:t>二、输出</a:t>
            </a:r>
          </a:p>
          <a:p>
            <a:pPr algn="just" eaLnBrk="1" hangingPunct="1">
              <a:buNone/>
            </a:pPr>
            <a:r>
              <a:rPr lang="zh-CN" altLang="en-US" b="1" dirty="0">
                <a:latin typeface="宋体" panose="02010600030101010101" pitchFamily="2" charset="-122"/>
              </a:rPr>
              <a:t> 通过语句或者预先定义的函数可以将值输出到外界。</a:t>
            </a:r>
            <a:endParaRPr lang="zh-CN" altLang="en-US" b="1" dirty="0"/>
          </a:p>
        </p:txBody>
      </p:sp>
      <p:sp>
        <p:nvSpPr>
          <p:cNvPr id="248837" name="Text Box 5"/>
          <p:cNvSpPr txBox="1">
            <a:spLocks noChangeArrowheads="1"/>
          </p:cNvSpPr>
          <p:nvPr/>
        </p:nvSpPr>
        <p:spPr bwMode="auto">
          <a:xfrm>
            <a:off x="533400" y="2349500"/>
            <a:ext cx="8070850" cy="3765550"/>
          </a:xfrm>
          <a:prstGeom prst="rect">
            <a:avLst/>
          </a:prstGeom>
          <a:noFill/>
          <a:ln w="9525">
            <a:noFill/>
            <a:miter lim="800000"/>
          </a:ln>
          <a:effectLst/>
        </p:spPr>
        <p:txBody>
          <a:bodyPr>
            <a:spAutoFit/>
          </a:bodyPr>
          <a:lstStyle/>
          <a:p>
            <a:pPr marR="0" algn="just" defTabSz="914400">
              <a:spcBef>
                <a:spcPct val="20000"/>
              </a:spcBef>
              <a:buClr>
                <a:schemeClr val="accent2"/>
              </a:buClr>
              <a:buSzPct val="75000"/>
              <a:buFont typeface="Monotype Sorts" pitchFamily="2" charset="2"/>
              <a:buNone/>
              <a:defRPr/>
            </a:pPr>
            <a:r>
              <a:rPr kumimoji="0" lang="en-US" altLang="zh-CN" sz="2800" kern="1200" cap="none" spc="0" normalizeH="0" baseline="0" noProof="0">
                <a:latin typeface="宋体" panose="02010600030101010101" pitchFamily="2" charset="-122"/>
                <a:ea typeface="宋体" panose="02010600030101010101" pitchFamily="2" charset="-122"/>
                <a:cs typeface="Times New Roman" panose="02020603050405020304" pitchFamily="18" charset="0"/>
              </a:rPr>
              <a:t>C</a:t>
            </a:r>
            <a:r>
              <a:rPr kumimoji="0" lang="zh-CN" altLang="en-US" sz="2800" kern="1200" cap="none" spc="0" normalizeH="0" baseline="0" noProof="0">
                <a:latin typeface="宋体" panose="02010600030101010101" pitchFamily="2" charset="-122"/>
                <a:ea typeface="宋体" panose="02010600030101010101" pitchFamily="2" charset="-122"/>
                <a:cs typeface="+mn-cs"/>
              </a:rPr>
              <a:t>输出函数举例：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printf(</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格式控制串，输出项表);</a:t>
            </a:r>
          </a:p>
          <a:p>
            <a:pPr marR="0" algn="just" defTabSz="914400">
              <a:spcBef>
                <a:spcPct val="20000"/>
              </a:spcBef>
              <a:buClr>
                <a:schemeClr val="accent2"/>
              </a:buClr>
              <a:buSzPct val="75000"/>
              <a:buFont typeface="Monotype Sorts" pitchFamily="2" charset="2"/>
              <a:buNone/>
              <a:defRPr/>
            </a:pPr>
            <a:r>
              <a:rPr kumimoji="0" lang="zh-CN" altLang="en-US" sz="2800" kern="1200" cap="none" spc="0" normalizeH="0" baseline="0" noProof="0">
                <a:solidFill>
                  <a:schemeClr val="accent2"/>
                </a:solidFill>
                <a:latin typeface="宋体" panose="02010600030101010101" pitchFamily="2" charset="-122"/>
                <a:ea typeface="宋体" panose="02010600030101010101" pitchFamily="2" charset="-122"/>
                <a:cs typeface="+mn-cs"/>
              </a:rPr>
              <a:t>功能：</a:t>
            </a:r>
            <a:r>
              <a:rPr kumimoji="0" lang="zh-CN" altLang="en-US" sz="2800" kern="1200" cap="none" spc="0" normalizeH="0" baseline="0" noProof="0">
                <a:latin typeface="宋体" panose="02010600030101010101" pitchFamily="2" charset="-122"/>
                <a:ea typeface="宋体" panose="02010600030101010101" pitchFamily="2" charset="-122"/>
                <a:cs typeface="+mn-cs"/>
              </a:rPr>
              <a:t>将字符串显示在标准输出设备（一般为显示器）上。程序员可以将常量、变量、表达式、函数调用作为待输出字符串的一部分。</a:t>
            </a:r>
          </a:p>
          <a:p>
            <a:pPr marR="0" algn="just" defTabSz="914400">
              <a:spcBef>
                <a:spcPct val="20000"/>
              </a:spcBef>
              <a:buClr>
                <a:schemeClr val="accent2"/>
              </a:buClr>
              <a:buSzPct val="75000"/>
              <a:buFont typeface="Monotype Sorts" pitchFamily="2" charset="2"/>
              <a:buNone/>
              <a:defRPr/>
            </a:pPr>
            <a:r>
              <a:rPr kumimoji="0" lang="zh-CN" altLang="en-US" sz="2800" kern="1200" cap="none" spc="0" normalizeH="0" baseline="0" noProof="0">
                <a:solidFill>
                  <a:schemeClr val="accent2"/>
                </a:solidFill>
                <a:latin typeface="Times New Roman" panose="02020603050405020304" pitchFamily="18" charset="0"/>
                <a:ea typeface="宋体" panose="02010600030101010101" pitchFamily="2" charset="-122"/>
                <a:cs typeface="+mn-cs"/>
              </a:rPr>
              <a:t>格式控制串：</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包含了某些要直接显示的字符，也包含一些转换说明符。</a:t>
            </a:r>
            <a:endParaRPr kumimoji="0" lang="zh-CN" altLang="en-US" sz="2800" kern="1200" cap="none" spc="0" normalizeH="0" baseline="0" noProof="0">
              <a:latin typeface="宋体" panose="02010600030101010101" pitchFamily="2" charset="-122"/>
              <a:ea typeface="宋体" panose="02010600030101010101" pitchFamily="2" charset="-122"/>
              <a:cs typeface="+mn-cs"/>
            </a:endParaRPr>
          </a:p>
          <a:p>
            <a:pPr marR="0" algn="just" defTabSz="914400">
              <a:spcBef>
                <a:spcPct val="20000"/>
              </a:spcBef>
              <a:buClr>
                <a:schemeClr val="accent2"/>
              </a:buClr>
              <a:buSzPct val="75000"/>
              <a:buFont typeface="Monotype Sorts" pitchFamily="2" charset="2"/>
              <a:buNone/>
              <a:defRPr/>
            </a:pPr>
            <a:r>
              <a:rPr kumimoji="0" lang="zh-CN" altLang="en-US" sz="2800" kern="1200" cap="none" spc="0" normalizeH="0" baseline="0" noProof="0">
                <a:solidFill>
                  <a:schemeClr val="accent2"/>
                </a:solidFill>
                <a:latin typeface="宋体" panose="02010600030101010101" pitchFamily="2" charset="-122"/>
                <a:ea typeface="宋体" panose="02010600030101010101" pitchFamily="2" charset="-122"/>
                <a:cs typeface="+mn-cs"/>
              </a:rPr>
              <a:t>输出项表：</a:t>
            </a:r>
            <a:r>
              <a:rPr kumimoji="0" lang="zh-CN" altLang="en-US" sz="2800" kern="1200" cap="none" spc="0" normalizeH="0" baseline="0" noProof="0">
                <a:latin typeface="宋体" panose="02010600030101010101" pitchFamily="2" charset="-122"/>
                <a:ea typeface="宋体" panose="02010600030101010101" pitchFamily="2" charset="-122"/>
                <a:cs typeface="+mn-cs"/>
              </a:rPr>
              <a:t>可以是常量、变量、表达式、函数调用。</a:t>
            </a:r>
          </a:p>
        </p:txBody>
      </p:sp>
      <p:sp>
        <p:nvSpPr>
          <p:cNvPr id="73733" name="Rectangle 10"/>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Effect transition="in" filter="dissolve">
                                      <p:cBhvr>
                                        <p:cTn id="7" dur="500"/>
                                        <p:tgtEl>
                                          <p:spTgt spid="248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61</a:t>
            </a:fld>
            <a:endParaRPr lang="zh-CN" altLang="en-US" sz="1400" b="1" dirty="0"/>
          </a:p>
        </p:txBody>
      </p:sp>
      <p:sp>
        <p:nvSpPr>
          <p:cNvPr id="74755" name="Text Box 4"/>
          <p:cNvSpPr txBox="1"/>
          <p:nvPr/>
        </p:nvSpPr>
        <p:spPr>
          <a:xfrm>
            <a:off x="539750" y="1628775"/>
            <a:ext cx="8135938" cy="2398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buClr>
                <a:schemeClr val="accent2"/>
              </a:buClr>
              <a:buSzPct val="75000"/>
              <a:buFont typeface="Monotype Sorts" pitchFamily="2" charset="2"/>
              <a:buNone/>
            </a:pPr>
            <a:r>
              <a:rPr lang="zh-CN" altLang="en-US" b="1" dirty="0">
                <a:latin typeface="宋体" panose="02010600030101010101" pitchFamily="2" charset="-122"/>
              </a:rPr>
              <a:t>如：	</a:t>
            </a:r>
            <a:r>
              <a:rPr lang="en-US" altLang="zh-CN" b="1" dirty="0">
                <a:latin typeface="宋体" panose="02010600030101010101" pitchFamily="2" charset="-122"/>
                <a:cs typeface="Times New Roman" panose="02020603050405020304" pitchFamily="18" charset="0"/>
              </a:rPr>
              <a:t>printf</a:t>
            </a:r>
            <a:r>
              <a:rPr lang="en-US" altLang="zh-CN" b="1" dirty="0">
                <a:latin typeface="宋体" panose="02010600030101010101" pitchFamily="2" charset="-122"/>
              </a:rPr>
              <a:t>（</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Your age is : %d</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,age</a:t>
            </a:r>
            <a:r>
              <a:rPr lang="en-US" altLang="zh-CN" b="1" dirty="0">
                <a:latin typeface="宋体" panose="02010600030101010101" pitchFamily="2" charset="-122"/>
              </a:rPr>
              <a:t>）</a:t>
            </a:r>
            <a:r>
              <a:rPr lang="en-US" altLang="zh-CN" b="1" dirty="0">
                <a:latin typeface="宋体" panose="02010600030101010101" pitchFamily="2" charset="-122"/>
                <a:cs typeface="Times New Roman" panose="02020603050405020304" pitchFamily="18" charset="0"/>
              </a:rPr>
              <a:t>;</a:t>
            </a:r>
          </a:p>
          <a:p>
            <a:pPr marL="0" lvl="0" indent="0" algn="just" eaLnBrk="1" hangingPunct="1">
              <a:buClr>
                <a:schemeClr val="accent2"/>
              </a:buClr>
              <a:buSzPct val="75000"/>
              <a:buFont typeface="Monotype Sorts" pitchFamily="2" charset="2"/>
              <a:buNone/>
            </a:pPr>
            <a:r>
              <a:rPr lang="zh-CN" altLang="en-US" b="1" dirty="0">
                <a:latin typeface="宋体" panose="02010600030101010101" pitchFamily="2" charset="-122"/>
              </a:rPr>
              <a:t>注意，在输出时转换说明符</a:t>
            </a:r>
            <a:r>
              <a:rPr lang="zh-CN" altLang="en-US" b="1" dirty="0">
                <a:solidFill>
                  <a:srgbClr val="FF3300"/>
                </a:solidFill>
                <a:latin typeface="宋体" panose="02010600030101010101" pitchFamily="2" charset="-122"/>
              </a:rPr>
              <a:t>%</a:t>
            </a:r>
            <a:r>
              <a:rPr lang="en-US" altLang="zh-CN" b="1" dirty="0">
                <a:solidFill>
                  <a:srgbClr val="FF3300"/>
                </a:solidFill>
                <a:latin typeface="宋体" panose="02010600030101010101" pitchFamily="2" charset="-122"/>
              </a:rPr>
              <a:t>d</a:t>
            </a:r>
            <a:r>
              <a:rPr lang="zh-CN" altLang="en-US" b="1" dirty="0">
                <a:latin typeface="宋体" panose="02010600030101010101" pitchFamily="2" charset="-122"/>
              </a:rPr>
              <a:t>不输出，而是被变量</a:t>
            </a:r>
            <a:r>
              <a:rPr lang="en-US" altLang="zh-CN" b="1" dirty="0">
                <a:latin typeface="宋体" panose="02010600030101010101" pitchFamily="2" charset="-122"/>
              </a:rPr>
              <a:t>age</a:t>
            </a:r>
            <a:r>
              <a:rPr lang="zh-CN" altLang="en-US" b="1" dirty="0">
                <a:latin typeface="宋体" panose="02010600030101010101" pitchFamily="2" charset="-122"/>
              </a:rPr>
              <a:t>的值代替。假设变量</a:t>
            </a:r>
            <a:r>
              <a:rPr lang="en-US" altLang="zh-CN" b="1" dirty="0">
                <a:latin typeface="宋体" panose="02010600030101010101" pitchFamily="2" charset="-122"/>
              </a:rPr>
              <a:t>age</a:t>
            </a:r>
            <a:r>
              <a:rPr lang="zh-CN" altLang="en-US" b="1" dirty="0">
                <a:latin typeface="宋体" panose="02010600030101010101" pitchFamily="2" charset="-122"/>
              </a:rPr>
              <a:t>的值是18，则显示器上将输出字符串</a:t>
            </a:r>
            <a:r>
              <a:rPr lang="zh-CN" altLang="en-US" b="1" dirty="0"/>
              <a:t>“</a:t>
            </a:r>
            <a:r>
              <a:rPr lang="en-US" altLang="zh-CN" b="1" dirty="0">
                <a:solidFill>
                  <a:srgbClr val="000099"/>
                </a:solidFill>
                <a:latin typeface="宋体" panose="02010600030101010101" pitchFamily="2" charset="-122"/>
              </a:rPr>
              <a:t>Your age is : 18</a:t>
            </a:r>
            <a:r>
              <a:rPr lang="en-US" altLang="zh-CN" b="1" dirty="0"/>
              <a:t>”</a:t>
            </a:r>
            <a:r>
              <a:rPr lang="en-US" altLang="zh-CN" b="1" dirty="0">
                <a:latin typeface="宋体" panose="02010600030101010101" pitchFamily="2" charset="-122"/>
              </a:rPr>
              <a:t> </a:t>
            </a:r>
          </a:p>
          <a:p>
            <a:pPr marL="0" lvl="0" indent="0" algn="just" eaLnBrk="1" hangingPunct="1">
              <a:buClr>
                <a:schemeClr val="accent2"/>
              </a:buClr>
              <a:buSzPct val="75000"/>
              <a:buFont typeface="Monotype Sorts" pitchFamily="2" charset="2"/>
              <a:buNone/>
            </a:pPr>
            <a:r>
              <a:rPr lang="zh-CN" altLang="en-US" b="1" dirty="0">
                <a:solidFill>
                  <a:srgbClr val="FF3300"/>
                </a:solidFill>
                <a:latin typeface="宋体" panose="02010600030101010101" pitchFamily="2" charset="-122"/>
              </a:rPr>
              <a:t>注意：此处变量</a:t>
            </a:r>
            <a:r>
              <a:rPr lang="en-US" altLang="zh-CN" b="1" dirty="0">
                <a:solidFill>
                  <a:srgbClr val="FF3300"/>
                </a:solidFill>
                <a:latin typeface="宋体" panose="02010600030101010101" pitchFamily="2" charset="-122"/>
              </a:rPr>
              <a:t>age</a:t>
            </a:r>
            <a:r>
              <a:rPr lang="zh-CN" altLang="en-US" b="1" dirty="0">
                <a:solidFill>
                  <a:srgbClr val="FF3300"/>
                </a:solidFill>
                <a:latin typeface="宋体" panose="02010600030101010101" pitchFamily="2" charset="-122"/>
              </a:rPr>
              <a:t>前面没有</a:t>
            </a:r>
            <a:r>
              <a:rPr lang="en-US" altLang="zh-CN" b="1" dirty="0">
                <a:solidFill>
                  <a:srgbClr val="FF3300"/>
                </a:solidFill>
                <a:latin typeface="宋体" panose="02010600030101010101" pitchFamily="2" charset="-122"/>
              </a:rPr>
              <a:t>&amp;!</a:t>
            </a:r>
            <a:endParaRPr lang="zh-CN" altLang="en-US" b="1" dirty="0">
              <a:solidFill>
                <a:srgbClr val="FF3300"/>
              </a:solidFill>
              <a:latin typeface="宋体" panose="02010600030101010101" pitchFamily="2" charset="-122"/>
            </a:endParaRPr>
          </a:p>
        </p:txBody>
      </p:sp>
      <p:sp>
        <p:nvSpPr>
          <p:cNvPr id="74756" name="Rectangle 5"/>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366598" name="Text Box 6"/>
          <p:cNvSpPr txBox="1"/>
          <p:nvPr/>
        </p:nvSpPr>
        <p:spPr>
          <a:xfrm>
            <a:off x="3635375" y="4252887"/>
            <a:ext cx="5400675" cy="1801812"/>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上机练习：如果上述语句改写成</a:t>
            </a:r>
          </a:p>
          <a:p>
            <a:pPr marL="0" lvl="0" indent="0" eaLnBrk="1" hangingPunct="1">
              <a:spcBef>
                <a:spcPct val="50000"/>
              </a:spcBef>
              <a:buNone/>
            </a:pPr>
            <a:r>
              <a:rPr lang="en-US" altLang="zh-CN" b="1" dirty="0"/>
              <a:t>printf（</a:t>
            </a:r>
            <a:r>
              <a:rPr lang="en-US" altLang="zh-CN" b="1" dirty="0">
                <a:latin typeface="宋体" panose="02010600030101010101" pitchFamily="2" charset="-122"/>
              </a:rPr>
              <a:t>”</a:t>
            </a:r>
            <a:r>
              <a:rPr lang="en-US" altLang="zh-CN" b="1" dirty="0"/>
              <a:t>Your age is :</a:t>
            </a:r>
            <a:r>
              <a:rPr lang="en-US" altLang="zh-CN" b="1" dirty="0">
                <a:latin typeface="宋体" panose="02010600030101010101" pitchFamily="2" charset="-122"/>
              </a:rPr>
              <a:t>”</a:t>
            </a:r>
            <a:r>
              <a:rPr lang="en-US" altLang="zh-CN" b="1" dirty="0"/>
              <a:t>, age）;</a:t>
            </a:r>
          </a:p>
          <a:p>
            <a:pPr marL="0" lvl="0" indent="0" eaLnBrk="1" hangingPunct="1">
              <a:spcBef>
                <a:spcPct val="50000"/>
              </a:spcBef>
              <a:buNone/>
            </a:pPr>
            <a:r>
              <a:rPr lang="zh-CN" altLang="en-US" b="1" dirty="0"/>
              <a:t>输出将是怎样？</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6598"/>
                                        </p:tgtEl>
                                        <p:attrNameLst>
                                          <p:attrName>style.visibility</p:attrName>
                                        </p:attrNameLst>
                                      </p:cBhvr>
                                      <p:to>
                                        <p:strVal val="visible"/>
                                      </p:to>
                                    </p:set>
                                    <p:animEffect transition="in" filter="dissolve">
                                      <p:cBhvr>
                                        <p:cTn id="7" dur="500"/>
                                        <p:tgtEl>
                                          <p:spTgt spid="36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62</a:t>
            </a:fld>
            <a:endParaRPr lang="zh-CN" altLang="en-US" sz="1400" b="1" dirty="0"/>
          </a:p>
        </p:txBody>
      </p:sp>
      <p:sp>
        <p:nvSpPr>
          <p:cNvPr id="75779" name="Rectangle 2"/>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75780" name="Rectangle 3"/>
          <p:cNvSpPr>
            <a:spLocks noGrp="1"/>
          </p:cNvSpPr>
          <p:nvPr>
            <p:ph idx="1"/>
          </p:nvPr>
        </p:nvSpPr>
        <p:spPr>
          <a:ln/>
        </p:spPr>
        <p:txBody>
          <a:bodyPr vert="horz" wrap="square" lIns="91440" tIns="45720" rIns="91440" bIns="45720" anchor="t"/>
          <a:lstStyle/>
          <a:p>
            <a:pPr eaLnBrk="1" hangingPunct="1">
              <a:buNone/>
            </a:pPr>
            <a:r>
              <a:rPr lang="zh-CN" altLang="en-US" b="1" dirty="0"/>
              <a:t>可以用</a:t>
            </a:r>
            <a:r>
              <a:rPr lang="en-US" altLang="zh-CN" b="1" dirty="0"/>
              <a:t>printf</a:t>
            </a:r>
            <a:r>
              <a:rPr lang="zh-CN" altLang="en-US" b="1" dirty="0"/>
              <a:t>语句输出常量、变量、表达式、函数调用的值：</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the agerage score is %d</a:t>
            </a:r>
            <a:r>
              <a:rPr lang="en-US" altLang="zh-CN" sz="2400" b="1" dirty="0">
                <a:latin typeface="宋体" panose="02010600030101010101" pitchFamily="2" charset="-122"/>
              </a:rPr>
              <a:t>”</a:t>
            </a:r>
            <a:r>
              <a:rPr lang="en-US" altLang="zh-CN" sz="2400" b="1" dirty="0"/>
              <a:t>,</a:t>
            </a:r>
            <a:r>
              <a:rPr lang="en-US" altLang="zh-CN" sz="2400" b="1" dirty="0">
                <a:solidFill>
                  <a:schemeClr val="accent2"/>
                </a:solidFill>
              </a:rPr>
              <a:t>SCORE</a:t>
            </a:r>
            <a:r>
              <a:rPr lang="en-US" altLang="zh-CN" sz="2400" b="1" dirty="0"/>
              <a:t>);//</a:t>
            </a:r>
            <a:r>
              <a:rPr lang="zh-CN" altLang="en-US" sz="2400" b="1" dirty="0"/>
              <a:t>输出常量</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your age is %d</a:t>
            </a:r>
            <a:r>
              <a:rPr lang="en-US" altLang="zh-CN" sz="2400" b="1" dirty="0">
                <a:latin typeface="宋体" panose="02010600030101010101" pitchFamily="2" charset="-122"/>
              </a:rPr>
              <a:t>”</a:t>
            </a:r>
            <a:r>
              <a:rPr lang="en-US" altLang="zh-CN" sz="2400" b="1" dirty="0"/>
              <a:t>,</a:t>
            </a:r>
            <a:r>
              <a:rPr lang="en-US" altLang="zh-CN" sz="2400" b="1" dirty="0">
                <a:solidFill>
                  <a:schemeClr val="accent2"/>
                </a:solidFill>
              </a:rPr>
              <a:t>age</a:t>
            </a:r>
            <a:r>
              <a:rPr lang="en-US" altLang="zh-CN" sz="2400" b="1" dirty="0"/>
              <a:t>); //</a:t>
            </a:r>
            <a:r>
              <a:rPr lang="zh-CN" altLang="en-US" sz="2400" b="1" dirty="0"/>
              <a:t>输出变量</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the value of (2+3)&lt;10 is:%d\n</a:t>
            </a:r>
            <a:r>
              <a:rPr lang="en-US" altLang="zh-CN" sz="2400" b="1" dirty="0">
                <a:latin typeface="宋体" panose="02010600030101010101" pitchFamily="2" charset="-122"/>
              </a:rPr>
              <a:t>”</a:t>
            </a:r>
            <a:r>
              <a:rPr lang="en-US" altLang="zh-CN" sz="2400" b="1" dirty="0"/>
              <a:t>,</a:t>
            </a:r>
            <a:r>
              <a:rPr lang="en-US" altLang="zh-CN" sz="2400" b="1" dirty="0">
                <a:solidFill>
                  <a:schemeClr val="accent2"/>
                </a:solidFill>
              </a:rPr>
              <a:t>(2+3)&lt;10</a:t>
            </a:r>
            <a:r>
              <a:rPr lang="en-US" altLang="zh-CN" sz="2400" b="1" dirty="0"/>
              <a:t>);//</a:t>
            </a:r>
            <a:r>
              <a:rPr lang="zh-CN" altLang="en-US" sz="2400" b="1" dirty="0"/>
              <a:t>输出表达式的值</a:t>
            </a:r>
          </a:p>
          <a:p>
            <a:pPr eaLnBrk="1" hangingPunct="1">
              <a:buNone/>
            </a:pPr>
            <a:r>
              <a:rPr lang="en-US" altLang="zh-CN" sz="2400" b="1" dirty="0"/>
              <a:t>printf(</a:t>
            </a:r>
            <a:r>
              <a:rPr lang="en-US" altLang="zh-CN" sz="2400" b="1" dirty="0">
                <a:latin typeface="宋体" panose="02010600030101010101" pitchFamily="2" charset="-122"/>
              </a:rPr>
              <a:t>“</a:t>
            </a:r>
            <a:r>
              <a:rPr lang="en-US" altLang="zh-CN" sz="2400" b="1" dirty="0"/>
              <a:t>the sin value of π/3 is :%f</a:t>
            </a:r>
            <a:r>
              <a:rPr lang="en-US" altLang="zh-CN" sz="2400" b="1" dirty="0">
                <a:latin typeface="宋体" panose="02010600030101010101" pitchFamily="2" charset="-122"/>
              </a:rPr>
              <a:t>”</a:t>
            </a:r>
            <a:r>
              <a:rPr lang="en-US" altLang="zh-CN" sz="2400" b="1" dirty="0"/>
              <a:t>, </a:t>
            </a:r>
            <a:r>
              <a:rPr lang="en-US" altLang="zh-CN" sz="2400" b="1" dirty="0">
                <a:solidFill>
                  <a:schemeClr val="accent2"/>
                </a:solidFill>
              </a:rPr>
              <a:t>sin(π/3)</a:t>
            </a:r>
            <a:r>
              <a:rPr lang="en-US" altLang="zh-CN" sz="2400" b="1" dirty="0"/>
              <a:t>); //</a:t>
            </a:r>
            <a:r>
              <a:rPr lang="zh-CN" altLang="en-US" sz="2400" b="1" dirty="0"/>
              <a:t>输出函数返回值</a:t>
            </a:r>
          </a:p>
          <a:p>
            <a:pPr eaLnBrk="1" hangingPunct="1"/>
            <a:endParaRPr lang="zh-CN" altLang="en-US" sz="2400"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63</a:t>
            </a:fld>
            <a:endParaRPr lang="zh-CN" altLang="en-US" sz="1400" b="1" dirty="0"/>
          </a:p>
        </p:txBody>
      </p:sp>
      <p:sp>
        <p:nvSpPr>
          <p:cNvPr id="76803" name="Text Box 2053"/>
          <p:cNvSpPr txBox="1"/>
          <p:nvPr/>
        </p:nvSpPr>
        <p:spPr>
          <a:xfrm>
            <a:off x="914400" y="2514600"/>
            <a:ext cx="7772400" cy="3373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just" eaLnBrk="1" hangingPunct="1">
              <a:spcBef>
                <a:spcPct val="50000"/>
              </a:spcBef>
              <a:buNone/>
            </a:pPr>
            <a:r>
              <a:rPr lang="zh-CN" altLang="en-US" b="1" dirty="0">
                <a:latin typeface="宋体" panose="02010600030101010101" pitchFamily="2" charset="-122"/>
                <a:cs typeface="Times New Roman" panose="02020603050405020304" pitchFamily="18" charset="0"/>
              </a:rPr>
              <a:t>若想同时输出年龄和性别，则语句可写为：</a:t>
            </a:r>
          </a:p>
          <a:p>
            <a:pPr marL="0" lvl="0" indent="0" algn="just" eaLnBrk="1" hangingPunct="1">
              <a:spcBef>
                <a:spcPct val="50000"/>
              </a:spcBef>
              <a:buNone/>
            </a:pPr>
            <a:r>
              <a:rPr lang="en-US" altLang="zh-CN" b="1" dirty="0">
                <a:latin typeface="宋体" panose="02010600030101010101" pitchFamily="2" charset="-122"/>
                <a:cs typeface="Times New Roman" panose="02020603050405020304" pitchFamily="18" charset="0"/>
              </a:rPr>
              <a:t>printf</a:t>
            </a:r>
            <a:r>
              <a:rPr lang="en-US" altLang="zh-CN" b="1" dirty="0">
                <a:latin typeface="宋体" panose="02010600030101010101" pitchFamily="2" charset="-122"/>
              </a:rPr>
              <a:t>（</a:t>
            </a:r>
            <a:r>
              <a:rPr lang="en-US" altLang="zh-CN" b="1" dirty="0">
                <a:latin typeface="宋体" panose="02010600030101010101" pitchFamily="2" charset="-122"/>
                <a:cs typeface="Times New Roman" panose="02020603050405020304" pitchFamily="18" charset="0"/>
              </a:rPr>
              <a:t> </a:t>
            </a:r>
            <a:r>
              <a:rPr lang="zh-CN" altLang="en-US"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 Your age is : %d</a:t>
            </a:r>
            <a:r>
              <a:rPr lang="en-US" altLang="zh-CN" b="1" dirty="0">
                <a:latin typeface="宋体" panose="02010600030101010101" pitchFamily="2" charset="-122"/>
              </a:rPr>
              <a:t>，your sex is :  %c</a:t>
            </a:r>
            <a:r>
              <a:rPr lang="en-US" altLang="zh-CN" b="1" dirty="0">
                <a:cs typeface="Times New Roman" panose="02020603050405020304" pitchFamily="18" charset="0"/>
              </a:rPr>
              <a:t>”</a:t>
            </a:r>
            <a:r>
              <a:rPr lang="en-US" altLang="zh-CN" b="1" dirty="0">
                <a:latin typeface="宋体" panose="02010600030101010101" pitchFamily="2" charset="-122"/>
                <a:cs typeface="Times New Roman" panose="02020603050405020304" pitchFamily="18" charset="0"/>
              </a:rPr>
              <a:t>,age,sex</a:t>
            </a:r>
            <a:r>
              <a:rPr lang="en-US" altLang="zh-CN" b="1" dirty="0">
                <a:latin typeface="宋体" panose="02010600030101010101" pitchFamily="2" charset="-122"/>
              </a:rPr>
              <a:t>）;</a:t>
            </a:r>
          </a:p>
          <a:p>
            <a:pPr marL="0" lvl="0" indent="0" algn="just" eaLnBrk="1" hangingPunct="1">
              <a:spcBef>
                <a:spcPct val="50000"/>
              </a:spcBef>
              <a:buNone/>
            </a:pPr>
            <a:endParaRPr lang="zh-CN" altLang="en-US" sz="900" b="1" dirty="0">
              <a:latin typeface="宋体" panose="02010600030101010101" pitchFamily="2" charset="-122"/>
            </a:endParaRPr>
          </a:p>
          <a:p>
            <a:pPr marL="0" lvl="0" indent="0" algn="just" eaLnBrk="1" hangingPunct="1">
              <a:buClr>
                <a:schemeClr val="accent2"/>
              </a:buClr>
              <a:buSzPct val="75000"/>
              <a:buFont typeface="Monotype Sorts" pitchFamily="2" charset="2"/>
              <a:buNone/>
            </a:pPr>
            <a:r>
              <a:rPr lang="zh-CN" altLang="en-US" b="1" dirty="0">
                <a:latin typeface="宋体" panose="02010600030101010101" pitchFamily="2" charset="-122"/>
              </a:rPr>
              <a:t>显示器上将输出字符串</a:t>
            </a:r>
            <a:r>
              <a:rPr lang="zh-CN" altLang="en-US" b="1" dirty="0"/>
              <a:t>“</a:t>
            </a:r>
            <a:r>
              <a:rPr lang="en-US" altLang="zh-CN" b="1" dirty="0">
                <a:latin typeface="宋体" panose="02010600030101010101" pitchFamily="2" charset="-122"/>
              </a:rPr>
              <a:t>Your age is : 18, your sex is : F</a:t>
            </a:r>
            <a:r>
              <a:rPr lang="en-US" altLang="zh-CN" b="1" dirty="0"/>
              <a:t>”</a:t>
            </a:r>
            <a:r>
              <a:rPr lang="en-US" altLang="zh-CN" b="1" dirty="0">
                <a:latin typeface="宋体" panose="02010600030101010101" pitchFamily="2" charset="-122"/>
              </a:rPr>
              <a:t> </a:t>
            </a:r>
          </a:p>
          <a:p>
            <a:pPr marL="0" lvl="0" indent="0" algn="just" eaLnBrk="1" hangingPunct="1">
              <a:spcBef>
                <a:spcPct val="50000"/>
              </a:spcBef>
              <a:buNone/>
            </a:pPr>
            <a:endParaRPr lang="zh-CN" altLang="en-US" b="1" dirty="0">
              <a:latin typeface="宋体" panose="02010600030101010101" pitchFamily="2" charset="-122"/>
            </a:endParaRPr>
          </a:p>
        </p:txBody>
      </p:sp>
      <p:sp>
        <p:nvSpPr>
          <p:cNvPr id="76804" name="Rectangle 2054"/>
          <p:cNvSpPr>
            <a:spLocks noGrp="1"/>
          </p:cNvSpPr>
          <p:nvPr>
            <p:ph type="title"/>
          </p:nvPr>
        </p:nvSpPr>
        <p:spPr>
          <a:ln/>
        </p:spPr>
        <p:txBody>
          <a:bodyPr vert="horz" wrap="square" lIns="91440" tIns="45720" rIns="91440" bIns="45720" anchor="ctr"/>
          <a:lstStyle/>
          <a:p>
            <a:pPr eaLnBrk="1" hangingPunct="1"/>
            <a:r>
              <a:rPr lang="en-US" altLang="zh-CN" b="1" dirty="0"/>
              <a:t>2.3 </a:t>
            </a:r>
            <a:r>
              <a:rPr lang="zh-CN" altLang="en-US" b="1" dirty="0"/>
              <a:t>输入和输出（</a:t>
            </a:r>
            <a:r>
              <a:rPr lang="en-US" altLang="zh-CN" b="1" dirty="0"/>
              <a:t>I/O)</a:t>
            </a:r>
            <a:endParaRPr lang="zh-CN" altLang="en-US" b="1" dirty="0"/>
          </a:p>
        </p:txBody>
      </p:sp>
      <p:sp>
        <p:nvSpPr>
          <p:cNvPr id="304135" name="Text Box 2055"/>
          <p:cNvSpPr txBox="1">
            <a:spLocks noChangeArrowheads="1"/>
          </p:cNvSpPr>
          <p:nvPr/>
        </p:nvSpPr>
        <p:spPr bwMode="auto">
          <a:xfrm>
            <a:off x="684213" y="1268413"/>
            <a:ext cx="7991475" cy="116046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常用的转换说明符：</a:t>
            </a:r>
          </a:p>
          <a:p>
            <a:pPr marR="0" defTabSz="914400">
              <a:spcBef>
                <a:spcPct val="50000"/>
              </a:spcBef>
              <a:buClrTx/>
              <a:buSzTx/>
              <a:buFontTx/>
              <a:buNone/>
              <a:defRPr/>
            </a:pP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 </a:t>
            </a:r>
            <a:r>
              <a:rPr kumimoji="0" lang="zh-CN" altLang="en-US"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整型；％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：字符型；％</a:t>
            </a:r>
            <a:r>
              <a:rPr kumimoji="0" lang="en-US" altLang="zh-CN"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r>
              <a:rPr kumimoji="0" lang="zh-CN" altLang="en-US" sz="2800" kern="1200" cap="none" spc="0" normalizeH="0" baseline="0" noProof="0">
                <a:solidFill>
                  <a:srgbClr val="66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：浮点型</a:t>
            </a:r>
          </a:p>
        </p:txBody>
      </p:sp>
      <p:sp>
        <p:nvSpPr>
          <p:cNvPr id="304136" name="Text Box 2056"/>
          <p:cNvSpPr txBox="1"/>
          <p:nvPr/>
        </p:nvSpPr>
        <p:spPr>
          <a:xfrm>
            <a:off x="900113" y="5300663"/>
            <a:ext cx="7848600" cy="461665"/>
          </a:xfrm>
          <a:prstGeom prst="rect">
            <a:avLst/>
          </a:prstGeom>
          <a:solidFill>
            <a:srgbClr val="CCFFFF"/>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输入输出详细格式同学可参见</a:t>
            </a:r>
            <a:r>
              <a:rPr lang="en-US" altLang="zh-CN" sz="2400" b="1" dirty="0"/>
              <a:t>《C</a:t>
            </a:r>
            <a:r>
              <a:rPr lang="zh-CN" altLang="en-US" sz="2400" b="1" dirty="0"/>
              <a:t> </a:t>
            </a:r>
            <a:r>
              <a:rPr lang="en-US" altLang="zh-CN" sz="2400" b="1" dirty="0"/>
              <a:t>Primer Plus》</a:t>
            </a:r>
            <a:r>
              <a:rPr lang="zh-CN" altLang="en-US" sz="2400" b="1"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4136"/>
                                        </p:tgtEl>
                                        <p:attrNameLst>
                                          <p:attrName>style.visibility</p:attrName>
                                        </p:attrNameLst>
                                      </p:cBhvr>
                                      <p:to>
                                        <p:strVal val="visible"/>
                                      </p:to>
                                    </p:set>
                                    <p:animEffect transition="in" filter="dissolve">
                                      <p:cBhvr>
                                        <p:cTn id="7" dur="500"/>
                                        <p:tgtEl>
                                          <p:spTgt spid="30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64</a:t>
            </a:fld>
            <a:endParaRPr lang="zh-CN" altLang="en-US" sz="1400" b="1" dirty="0"/>
          </a:p>
        </p:txBody>
      </p:sp>
      <p:sp>
        <p:nvSpPr>
          <p:cNvPr id="278536" name="Rectangle 8"/>
          <p:cNvSpPr/>
          <p:nvPr/>
        </p:nvSpPr>
        <p:spPr>
          <a:xfrm>
            <a:off x="468313" y="1125538"/>
            <a:ext cx="8351837" cy="545380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200" b="1" dirty="0"/>
              <a:t>#include &lt;stdio.h&gt; </a:t>
            </a:r>
          </a:p>
          <a:p>
            <a:pPr marL="0" lvl="0" indent="0" eaLnBrk="1" hangingPunct="1">
              <a:buNone/>
            </a:pPr>
            <a:endParaRPr lang="en-US" altLang="zh-CN" sz="800" b="1" dirty="0"/>
          </a:p>
          <a:p>
            <a:pPr marL="0" lvl="0" indent="0" eaLnBrk="1" hangingPunct="1">
              <a:buNone/>
            </a:pPr>
            <a:r>
              <a:rPr lang="en-US" altLang="zh-CN" sz="2200" b="1" dirty="0" err="1"/>
              <a:t>int</a:t>
            </a:r>
            <a:r>
              <a:rPr lang="en-US" altLang="zh-CN" sz="2200" b="1" dirty="0"/>
              <a:t> main()</a:t>
            </a:r>
          </a:p>
          <a:p>
            <a:pPr marL="0" lvl="0" indent="0" eaLnBrk="1" hangingPunct="1">
              <a:buNone/>
            </a:pPr>
            <a:r>
              <a:rPr lang="en-US" altLang="zh-CN" sz="2200" b="1" dirty="0"/>
              <a:t>{</a:t>
            </a:r>
          </a:p>
          <a:p>
            <a:pPr marL="0" lvl="0" indent="0" eaLnBrk="1" hangingPunct="1">
              <a:buNone/>
            </a:pPr>
            <a:r>
              <a:rPr lang="en-US" altLang="zh-CN" sz="2200" b="1" dirty="0">
                <a:latin typeface="宋体" panose="02010600030101010101" pitchFamily="2" charset="-122"/>
              </a:rPr>
              <a:t> </a:t>
            </a:r>
            <a:r>
              <a:rPr lang="en-US" altLang="zh-CN" sz="2200" b="1" dirty="0"/>
              <a:t>     int number1;   /*</a:t>
            </a:r>
            <a:r>
              <a:rPr lang="zh-CN" altLang="en-US" sz="2200" b="1" dirty="0"/>
              <a:t>存放整数</a:t>
            </a:r>
            <a:r>
              <a:rPr lang="en-US" altLang="zh-CN" sz="2200" b="1" dirty="0"/>
              <a:t>1*/</a:t>
            </a:r>
          </a:p>
          <a:p>
            <a:pPr marL="0" lvl="0" indent="0" eaLnBrk="1" hangingPunct="1">
              <a:buNone/>
            </a:pPr>
            <a:r>
              <a:rPr lang="en-US" altLang="zh-CN" sz="2200" b="1" dirty="0">
                <a:latin typeface="宋体" panose="02010600030101010101" pitchFamily="2" charset="-122"/>
              </a:rPr>
              <a:t> </a:t>
            </a:r>
            <a:r>
              <a:rPr lang="en-US" altLang="zh-CN" sz="2200" b="1" dirty="0"/>
              <a:t>     int number2; </a:t>
            </a:r>
            <a:r>
              <a:rPr lang="en-US" altLang="zh-CN" sz="1800" b="1" dirty="0"/>
              <a:t>/*</a:t>
            </a:r>
            <a:r>
              <a:rPr lang="zh-CN" altLang="en-US" sz="1800" b="1" dirty="0"/>
              <a:t>存放整数</a:t>
            </a:r>
            <a:r>
              <a:rPr lang="en-US" altLang="zh-CN" sz="1800" b="1" dirty="0"/>
              <a:t>2*/</a:t>
            </a:r>
            <a:endParaRPr lang="en-US" altLang="zh-CN" sz="2200" b="1" dirty="0"/>
          </a:p>
          <a:p>
            <a:pPr marL="0" lvl="0" indent="0" eaLnBrk="1" hangingPunct="1">
              <a:buNone/>
            </a:pPr>
            <a:r>
              <a:rPr lang="en-US" altLang="zh-CN" sz="2200" b="1" dirty="0">
                <a:latin typeface="宋体" panose="02010600030101010101" pitchFamily="2" charset="-122"/>
              </a:rPr>
              <a:t> </a:t>
            </a:r>
            <a:r>
              <a:rPr lang="en-US" altLang="zh-CN" sz="2200" b="1" dirty="0"/>
              <a:t>     int result; </a:t>
            </a:r>
            <a:r>
              <a:rPr lang="en-US" altLang="zh-CN" sz="1800" b="1" dirty="0"/>
              <a:t>/*</a:t>
            </a:r>
            <a:r>
              <a:rPr lang="zh-CN" altLang="en-US" sz="1800" b="1" dirty="0"/>
              <a:t>存放结果</a:t>
            </a:r>
            <a:r>
              <a:rPr lang="en-US" altLang="zh-CN" sz="1800" b="1" dirty="0"/>
              <a:t>*/</a:t>
            </a:r>
            <a:endParaRPr lang="en-US" altLang="zh-CN" sz="2200" b="1" dirty="0"/>
          </a:p>
          <a:p>
            <a:pPr marL="0" lvl="0" indent="0" eaLnBrk="1" hangingPunct="1">
              <a:buNone/>
            </a:pPr>
            <a:endParaRPr lang="en-US" altLang="zh-CN" sz="800" b="1" dirty="0"/>
          </a:p>
          <a:p>
            <a:pPr marL="0" lvl="0" indent="0" eaLnBrk="1" hangingPunct="1">
              <a:buNone/>
            </a:pPr>
            <a:r>
              <a:rPr lang="en-US" altLang="zh-CN" sz="2200" b="1" dirty="0">
                <a:latin typeface="宋体" panose="02010600030101010101" pitchFamily="2" charset="-122"/>
              </a:rPr>
              <a:t> </a:t>
            </a:r>
            <a:r>
              <a:rPr lang="en-US" altLang="zh-CN" sz="2200" b="1" dirty="0"/>
              <a:t>     </a:t>
            </a:r>
            <a:r>
              <a:rPr lang="en-US" altLang="zh-CN" sz="2200" b="1" dirty="0" err="1">
                <a:solidFill>
                  <a:srgbClr val="6600FF"/>
                </a:solidFill>
              </a:rPr>
              <a:t>printf</a:t>
            </a:r>
            <a:r>
              <a:rPr lang="en-US" altLang="zh-CN" sz="2200" b="1" dirty="0">
                <a:solidFill>
                  <a:srgbClr val="6600FF"/>
                </a:solidFill>
              </a:rPr>
              <a:t>("please input the two numbers:</a:t>
            </a:r>
            <a:r>
              <a:rPr lang="en-US" altLang="zh-CN" sz="2200" b="1" dirty="0">
                <a:solidFill>
                  <a:srgbClr val="FF3300"/>
                </a:solidFill>
              </a:rPr>
              <a:t>\n</a:t>
            </a:r>
            <a:r>
              <a:rPr lang="en-US" altLang="zh-CN" sz="2200" b="1" dirty="0">
                <a:solidFill>
                  <a:srgbClr val="6600FF"/>
                </a:solidFill>
              </a:rPr>
              <a:t>");</a:t>
            </a:r>
            <a:r>
              <a:rPr lang="en-US" altLang="zh-CN" sz="2200" b="1" dirty="0"/>
              <a:t> /*</a:t>
            </a:r>
            <a:r>
              <a:rPr lang="zh-CN" altLang="en-US" sz="2200" b="1" dirty="0"/>
              <a:t>显示提示信息*</a:t>
            </a:r>
            <a:r>
              <a:rPr lang="en-US" altLang="zh-CN" sz="2200" b="1" dirty="0"/>
              <a:t>/</a:t>
            </a:r>
          </a:p>
          <a:p>
            <a:pPr marL="0" lvl="0" indent="0" eaLnBrk="1" hangingPunct="1">
              <a:buNone/>
            </a:pPr>
            <a:r>
              <a:rPr lang="en-US" altLang="zh-CN" sz="2200" b="1" dirty="0"/>
              <a:t>       </a:t>
            </a:r>
            <a:r>
              <a:rPr lang="en-US" altLang="zh-CN" sz="2200" b="1" dirty="0" err="1">
                <a:solidFill>
                  <a:srgbClr val="6600FF"/>
                </a:solidFill>
              </a:rPr>
              <a:t>scanf</a:t>
            </a:r>
            <a:r>
              <a:rPr lang="en-US" altLang="zh-CN" sz="2200" b="1" dirty="0">
                <a:solidFill>
                  <a:srgbClr val="6600FF"/>
                </a:solidFill>
              </a:rPr>
              <a:t>("</a:t>
            </a:r>
            <a:r>
              <a:rPr lang="en-US" altLang="zh-CN" sz="2200" b="1" dirty="0">
                <a:solidFill>
                  <a:srgbClr val="FF3300"/>
                </a:solidFill>
              </a:rPr>
              <a:t>%d %d</a:t>
            </a:r>
            <a:r>
              <a:rPr lang="en-US" altLang="zh-CN" sz="2200" b="1" dirty="0">
                <a:solidFill>
                  <a:srgbClr val="6600FF"/>
                </a:solidFill>
              </a:rPr>
              <a:t>", &amp;number1, &amp;number2);</a:t>
            </a:r>
            <a:r>
              <a:rPr lang="en-US" altLang="zh-CN" sz="2200" b="1" dirty="0"/>
              <a:t> /*</a:t>
            </a:r>
            <a:r>
              <a:rPr lang="zh-CN" altLang="en-US" sz="2200" b="1" dirty="0"/>
              <a:t>读取整数*</a:t>
            </a:r>
            <a:r>
              <a:rPr lang="en-US" altLang="zh-CN" sz="2200" b="1" dirty="0"/>
              <a:t>/</a:t>
            </a:r>
          </a:p>
          <a:p>
            <a:pPr marL="0" lvl="0" indent="0" eaLnBrk="1" hangingPunct="1">
              <a:buNone/>
            </a:pPr>
            <a:endParaRPr lang="en-US" altLang="zh-CN" sz="800" b="1" dirty="0"/>
          </a:p>
          <a:p>
            <a:pPr marL="0" lvl="0" indent="0" eaLnBrk="1" hangingPunct="1">
              <a:buNone/>
            </a:pPr>
            <a:r>
              <a:rPr lang="en-US" altLang="zh-CN" sz="2200" b="1" dirty="0"/>
              <a:t>      result = number1 * number2;   /*</a:t>
            </a:r>
            <a:r>
              <a:rPr lang="zh-CN" altLang="en-US" sz="2200" b="1" dirty="0"/>
              <a:t>赋值运算*</a:t>
            </a:r>
            <a:r>
              <a:rPr lang="en-US" altLang="zh-CN" sz="2200" b="1" dirty="0"/>
              <a:t>/</a:t>
            </a:r>
          </a:p>
          <a:p>
            <a:pPr marL="0" lvl="0" indent="0" eaLnBrk="1" hangingPunct="1">
              <a:buNone/>
            </a:pPr>
            <a:r>
              <a:rPr lang="en-US" altLang="zh-CN" sz="2200" b="1" dirty="0">
                <a:latin typeface="宋体" panose="02010600030101010101" pitchFamily="2" charset="-122"/>
              </a:rPr>
              <a:t>  </a:t>
            </a:r>
            <a:r>
              <a:rPr lang="en-US" altLang="zh-CN" sz="2200" b="1" dirty="0"/>
              <a:t>  </a:t>
            </a:r>
            <a:r>
              <a:rPr lang="en-US" altLang="zh-CN" sz="2200" b="1" dirty="0" err="1">
                <a:solidFill>
                  <a:srgbClr val="6600FF"/>
                </a:solidFill>
              </a:rPr>
              <a:t>printf</a:t>
            </a:r>
            <a:r>
              <a:rPr lang="en-US" altLang="zh-CN" sz="2200" b="1" dirty="0">
                <a:solidFill>
                  <a:srgbClr val="6600FF"/>
                </a:solidFill>
              </a:rPr>
              <a:t>（"the result is : </a:t>
            </a:r>
            <a:r>
              <a:rPr lang="en-US" altLang="zh-CN" sz="2200" b="1" dirty="0">
                <a:solidFill>
                  <a:srgbClr val="FF3300"/>
                </a:solidFill>
              </a:rPr>
              <a:t>%d</a:t>
            </a:r>
            <a:r>
              <a:rPr lang="en-US" altLang="zh-CN" sz="2200" b="1" dirty="0">
                <a:solidFill>
                  <a:srgbClr val="6600FF"/>
                </a:solidFill>
              </a:rPr>
              <a:t>\n ",  result）;</a:t>
            </a:r>
            <a:r>
              <a:rPr lang="en-US" altLang="zh-CN" sz="2200" b="1" dirty="0"/>
              <a:t> /*</a:t>
            </a:r>
            <a:r>
              <a:rPr lang="zh-CN" altLang="en-US" sz="2200" b="1" dirty="0"/>
              <a:t>输出结果*</a:t>
            </a:r>
            <a:r>
              <a:rPr lang="en-US" altLang="zh-CN" sz="2200" b="1" dirty="0"/>
              <a:t>/</a:t>
            </a:r>
          </a:p>
          <a:p>
            <a:pPr marL="0" lvl="0" indent="0" eaLnBrk="1" hangingPunct="1">
              <a:buNone/>
            </a:pPr>
            <a:r>
              <a:rPr lang="en-US" altLang="zh-CN" sz="2200" b="1" dirty="0">
                <a:latin typeface="宋体" panose="02010600030101010101" pitchFamily="2" charset="-122"/>
              </a:rPr>
              <a:t>  </a:t>
            </a:r>
            <a:r>
              <a:rPr lang="en-US" altLang="zh-CN" sz="2200" b="1" dirty="0"/>
              <a:t>  return 0;</a:t>
            </a:r>
          </a:p>
          <a:p>
            <a:pPr marL="0" lvl="0" indent="0" eaLnBrk="1" hangingPunct="1">
              <a:buNone/>
            </a:pPr>
            <a:r>
              <a:rPr lang="en-US" altLang="zh-CN" sz="2200" b="1" dirty="0"/>
              <a:t>} </a:t>
            </a:r>
          </a:p>
        </p:txBody>
      </p:sp>
      <p:sp>
        <p:nvSpPr>
          <p:cNvPr id="278540" name="AutoShape 12"/>
          <p:cNvSpPr/>
          <p:nvPr/>
        </p:nvSpPr>
        <p:spPr>
          <a:xfrm>
            <a:off x="323850" y="4437063"/>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1" name="AutoShape 13"/>
          <p:cNvSpPr/>
          <p:nvPr/>
        </p:nvSpPr>
        <p:spPr>
          <a:xfrm>
            <a:off x="323850" y="4941888"/>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2" name="AutoShape 14"/>
          <p:cNvSpPr/>
          <p:nvPr/>
        </p:nvSpPr>
        <p:spPr>
          <a:xfrm>
            <a:off x="323850" y="5373688"/>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5" name="AutoShape 17"/>
          <p:cNvSpPr/>
          <p:nvPr/>
        </p:nvSpPr>
        <p:spPr>
          <a:xfrm>
            <a:off x="395288" y="4005263"/>
            <a:ext cx="360362"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547" name="Rectangle 19"/>
          <p:cNvSpPr/>
          <p:nvPr/>
        </p:nvSpPr>
        <p:spPr>
          <a:xfrm>
            <a:off x="8096250" y="706438"/>
            <a:ext cx="11557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2000H</a:t>
            </a:r>
            <a:endParaRPr lang="zh-CN" altLang="en-US" sz="1600" b="1" dirty="0"/>
          </a:p>
        </p:txBody>
      </p:sp>
      <p:sp>
        <p:nvSpPr>
          <p:cNvPr id="278548" name="Rectangle 20"/>
          <p:cNvSpPr/>
          <p:nvPr/>
        </p:nvSpPr>
        <p:spPr>
          <a:xfrm>
            <a:off x="8077200" y="1957388"/>
            <a:ext cx="11557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2004H</a:t>
            </a:r>
            <a:endParaRPr lang="en-US" altLang="zh-CN" sz="1600" b="1" dirty="0"/>
          </a:p>
        </p:txBody>
      </p:sp>
      <p:sp>
        <p:nvSpPr>
          <p:cNvPr id="278573" name="Rectangle 45"/>
          <p:cNvSpPr/>
          <p:nvPr/>
        </p:nvSpPr>
        <p:spPr>
          <a:xfrm>
            <a:off x="5468938" y="2673350"/>
            <a:ext cx="619125"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result</a:t>
            </a:r>
            <a:endParaRPr lang="en-US" altLang="zh-CN" sz="2000" b="1" dirty="0"/>
          </a:p>
        </p:txBody>
      </p:sp>
      <p:grpSp>
        <p:nvGrpSpPr>
          <p:cNvPr id="2" name="Group 76"/>
          <p:cNvGrpSpPr/>
          <p:nvPr/>
        </p:nvGrpSpPr>
        <p:grpSpPr>
          <a:xfrm>
            <a:off x="6300788" y="188913"/>
            <a:ext cx="2386012" cy="3059112"/>
            <a:chOff x="3941" y="119"/>
            <a:chExt cx="1503" cy="1927"/>
          </a:xfrm>
        </p:grpSpPr>
        <p:sp>
          <p:nvSpPr>
            <p:cNvPr id="77859" name="Rectangle 22"/>
            <p:cNvSpPr/>
            <p:nvPr/>
          </p:nvSpPr>
          <p:spPr>
            <a:xfrm>
              <a:off x="3950" y="431"/>
              <a:ext cx="1031" cy="192"/>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0" name="Rectangle 23"/>
            <p:cNvSpPr/>
            <p:nvPr/>
          </p:nvSpPr>
          <p:spPr>
            <a:xfrm>
              <a:off x="3950" y="431"/>
              <a:ext cx="1031" cy="192"/>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1" name="Rectangle 24"/>
            <p:cNvSpPr/>
            <p:nvPr/>
          </p:nvSpPr>
          <p:spPr>
            <a:xfrm>
              <a:off x="3950" y="623"/>
              <a:ext cx="1031" cy="19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2" name="Rectangle 25"/>
            <p:cNvSpPr/>
            <p:nvPr/>
          </p:nvSpPr>
          <p:spPr>
            <a:xfrm>
              <a:off x="3950" y="623"/>
              <a:ext cx="1031" cy="194"/>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3" name="Rectangle 26"/>
            <p:cNvSpPr/>
            <p:nvPr/>
          </p:nvSpPr>
          <p:spPr>
            <a:xfrm>
              <a:off x="3950" y="817"/>
              <a:ext cx="1031" cy="416"/>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4" name="Rectangle 27"/>
            <p:cNvSpPr/>
            <p:nvPr/>
          </p:nvSpPr>
          <p:spPr>
            <a:xfrm>
              <a:off x="3950" y="817"/>
              <a:ext cx="1031" cy="416"/>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5" name="Rectangle 28"/>
            <p:cNvSpPr/>
            <p:nvPr/>
          </p:nvSpPr>
          <p:spPr>
            <a:xfrm>
              <a:off x="5088" y="77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2002H</a:t>
              </a:r>
              <a:endParaRPr lang="en-US" altLang="zh-CN" sz="1600" b="1" dirty="0"/>
            </a:p>
          </p:txBody>
        </p:sp>
        <p:sp>
          <p:nvSpPr>
            <p:cNvPr id="77866" name="Rectangle 29"/>
            <p:cNvSpPr/>
            <p:nvPr/>
          </p:nvSpPr>
          <p:spPr>
            <a:xfrm>
              <a:off x="3950" y="1201"/>
              <a:ext cx="1031" cy="256"/>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endParaRPr lang="zh-CN" altLang="en-US" sz="1800" b="1" dirty="0"/>
            </a:p>
          </p:txBody>
        </p:sp>
        <p:sp>
          <p:nvSpPr>
            <p:cNvPr id="77867" name="Rectangle 30"/>
            <p:cNvSpPr/>
            <p:nvPr/>
          </p:nvSpPr>
          <p:spPr>
            <a:xfrm>
              <a:off x="3950" y="1201"/>
              <a:ext cx="1031" cy="256"/>
            </a:xfrm>
            <a:prstGeom prst="rect">
              <a:avLst/>
            </a:prstGeom>
            <a:no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8" name="Rectangle 31"/>
            <p:cNvSpPr/>
            <p:nvPr/>
          </p:nvSpPr>
          <p:spPr>
            <a:xfrm>
              <a:off x="3950" y="1457"/>
              <a:ext cx="1031" cy="194"/>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69" name="Rectangle 32"/>
            <p:cNvSpPr/>
            <p:nvPr/>
          </p:nvSpPr>
          <p:spPr>
            <a:xfrm>
              <a:off x="3950" y="1851"/>
              <a:ext cx="1031" cy="195"/>
            </a:xfrm>
            <a:prstGeom prst="rect">
              <a:avLst/>
            </a:prstGeom>
            <a:solidFill>
              <a:srgbClr val="E6E6E6"/>
            </a:soli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70" name="Rectangle 33"/>
            <p:cNvSpPr/>
            <p:nvPr/>
          </p:nvSpPr>
          <p:spPr>
            <a:xfrm>
              <a:off x="3950" y="1176"/>
              <a:ext cx="1031" cy="870"/>
            </a:xfrm>
            <a:prstGeom prst="rect">
              <a:avLst/>
            </a:prstGeom>
            <a:gradFill rotWithShape="1">
              <a:gsLst>
                <a:gs pos="0">
                  <a:srgbClr val="9966FF"/>
                </a:gs>
                <a:gs pos="100000">
                  <a:schemeClr val="bg1"/>
                </a:gs>
              </a:gsLst>
              <a:lin ang="5400000" scaled="1"/>
              <a:tileRect/>
            </a:gra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77871" name="Rectangle 34"/>
            <p:cNvSpPr/>
            <p:nvPr/>
          </p:nvSpPr>
          <p:spPr>
            <a:xfrm>
              <a:off x="5088" y="1405"/>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2005H</a:t>
              </a:r>
              <a:endParaRPr lang="en-US" altLang="zh-CN" sz="1600" b="1" dirty="0"/>
            </a:p>
          </p:txBody>
        </p:sp>
        <p:sp>
          <p:nvSpPr>
            <p:cNvPr id="77872" name="Rectangle 35"/>
            <p:cNvSpPr/>
            <p:nvPr/>
          </p:nvSpPr>
          <p:spPr>
            <a:xfrm>
              <a:off x="5088" y="1840"/>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2007H</a:t>
              </a:r>
              <a:endParaRPr lang="en-US" altLang="zh-CN" sz="1600" b="1" dirty="0"/>
            </a:p>
          </p:txBody>
        </p:sp>
        <p:sp>
          <p:nvSpPr>
            <p:cNvPr id="77873" name="Rectangle 36"/>
            <p:cNvSpPr/>
            <p:nvPr/>
          </p:nvSpPr>
          <p:spPr>
            <a:xfrm>
              <a:off x="5088" y="1634"/>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2006H</a:t>
              </a:r>
              <a:endParaRPr lang="en-US" altLang="zh-CN" sz="1600" b="1" dirty="0"/>
            </a:p>
          </p:txBody>
        </p:sp>
        <p:sp>
          <p:nvSpPr>
            <p:cNvPr id="77874" name="Rectangle 37"/>
            <p:cNvSpPr/>
            <p:nvPr/>
          </p:nvSpPr>
          <p:spPr>
            <a:xfrm>
              <a:off x="5088" y="1004"/>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2003H</a:t>
              </a:r>
              <a:endParaRPr lang="en-US" altLang="zh-CN" sz="1600" b="1" dirty="0"/>
            </a:p>
          </p:txBody>
        </p:sp>
        <p:sp>
          <p:nvSpPr>
            <p:cNvPr id="77875" name="Rectangle 38"/>
            <p:cNvSpPr/>
            <p:nvPr/>
          </p:nvSpPr>
          <p:spPr>
            <a:xfrm>
              <a:off x="5088" y="603"/>
              <a:ext cx="356" cy="15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1600" b="1" dirty="0">
                  <a:solidFill>
                    <a:srgbClr val="000000"/>
                  </a:solidFill>
                </a:rPr>
                <a:t>2001H</a:t>
              </a:r>
              <a:endParaRPr lang="en-US" altLang="zh-CN" sz="1600" b="1" dirty="0"/>
            </a:p>
          </p:txBody>
        </p:sp>
        <p:sp>
          <p:nvSpPr>
            <p:cNvPr id="77876" name="Line 39"/>
            <p:cNvSpPr/>
            <p:nvPr/>
          </p:nvSpPr>
          <p:spPr>
            <a:xfrm>
              <a:off x="3950" y="1405"/>
              <a:ext cx="171" cy="0"/>
            </a:xfrm>
            <a:prstGeom prst="line">
              <a:avLst/>
            </a:prstGeom>
            <a:ln w="9525" cap="flat" cmpd="sng">
              <a:solidFill>
                <a:schemeClr val="tx1"/>
              </a:solidFill>
              <a:prstDash val="solid"/>
              <a:headEnd type="none" w="med" len="med"/>
              <a:tailEnd type="none" w="med" len="med"/>
            </a:ln>
          </p:spPr>
        </p:sp>
        <p:sp>
          <p:nvSpPr>
            <p:cNvPr id="77877" name="Line 40"/>
            <p:cNvSpPr/>
            <p:nvPr/>
          </p:nvSpPr>
          <p:spPr>
            <a:xfrm>
              <a:off x="4804" y="1405"/>
              <a:ext cx="171" cy="0"/>
            </a:xfrm>
            <a:prstGeom prst="line">
              <a:avLst/>
            </a:prstGeom>
            <a:ln w="9525" cap="flat" cmpd="sng">
              <a:solidFill>
                <a:schemeClr val="tx1"/>
              </a:solidFill>
              <a:prstDash val="solid"/>
              <a:headEnd type="none" w="med" len="med"/>
              <a:tailEnd type="none" w="med" len="med"/>
            </a:ln>
          </p:spPr>
        </p:sp>
        <p:sp>
          <p:nvSpPr>
            <p:cNvPr id="77878" name="Line 41"/>
            <p:cNvSpPr/>
            <p:nvPr/>
          </p:nvSpPr>
          <p:spPr>
            <a:xfrm>
              <a:off x="3950" y="1634"/>
              <a:ext cx="1016" cy="5"/>
            </a:xfrm>
            <a:prstGeom prst="line">
              <a:avLst/>
            </a:prstGeom>
            <a:ln w="9525" cap="flat" cmpd="sng">
              <a:solidFill>
                <a:schemeClr val="tx1"/>
              </a:solidFill>
              <a:prstDash val="solid"/>
              <a:headEnd type="none" w="med" len="med"/>
              <a:tailEnd type="none" w="med" len="med"/>
            </a:ln>
          </p:spPr>
        </p:sp>
        <p:sp>
          <p:nvSpPr>
            <p:cNvPr id="77879" name="Line 42"/>
            <p:cNvSpPr/>
            <p:nvPr/>
          </p:nvSpPr>
          <p:spPr>
            <a:xfrm>
              <a:off x="3950" y="1863"/>
              <a:ext cx="171" cy="0"/>
            </a:xfrm>
            <a:prstGeom prst="line">
              <a:avLst/>
            </a:prstGeom>
            <a:ln w="9525" cap="flat" cmpd="sng">
              <a:solidFill>
                <a:schemeClr val="tx1"/>
              </a:solidFill>
              <a:prstDash val="solid"/>
              <a:headEnd type="none" w="med" len="med"/>
              <a:tailEnd type="none" w="med" len="med"/>
            </a:ln>
          </p:spPr>
        </p:sp>
        <p:sp>
          <p:nvSpPr>
            <p:cNvPr id="77880" name="Line 43"/>
            <p:cNvSpPr/>
            <p:nvPr/>
          </p:nvSpPr>
          <p:spPr>
            <a:xfrm>
              <a:off x="4804" y="1863"/>
              <a:ext cx="171" cy="0"/>
            </a:xfrm>
            <a:prstGeom prst="line">
              <a:avLst/>
            </a:prstGeom>
            <a:ln w="9525" cap="flat" cmpd="sng">
              <a:solidFill>
                <a:schemeClr val="tx1"/>
              </a:solidFill>
              <a:prstDash val="solid"/>
              <a:headEnd type="none" w="med" len="med"/>
              <a:tailEnd type="none" w="med" len="med"/>
            </a:ln>
          </p:spPr>
        </p:sp>
        <p:sp>
          <p:nvSpPr>
            <p:cNvPr id="77881" name="Text Box 44"/>
            <p:cNvSpPr txBox="1"/>
            <p:nvPr/>
          </p:nvSpPr>
          <p:spPr>
            <a:xfrm>
              <a:off x="3997" y="119"/>
              <a:ext cx="1409"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b="1" dirty="0">
                  <a:solidFill>
                    <a:srgbClr val="000099"/>
                  </a:solidFill>
                </a:rPr>
                <a:t>存储空间</a:t>
              </a:r>
            </a:p>
          </p:txBody>
        </p:sp>
        <p:sp>
          <p:nvSpPr>
            <p:cNvPr id="77882" name="Line 46"/>
            <p:cNvSpPr/>
            <p:nvPr/>
          </p:nvSpPr>
          <p:spPr>
            <a:xfrm>
              <a:off x="3941" y="1004"/>
              <a:ext cx="171" cy="0"/>
            </a:xfrm>
            <a:prstGeom prst="line">
              <a:avLst/>
            </a:prstGeom>
            <a:ln w="9525" cap="flat" cmpd="sng">
              <a:solidFill>
                <a:schemeClr val="tx1"/>
              </a:solidFill>
              <a:prstDash val="solid"/>
              <a:headEnd type="none" w="med" len="med"/>
              <a:tailEnd type="none" w="med" len="med"/>
            </a:ln>
          </p:spPr>
        </p:sp>
        <p:sp>
          <p:nvSpPr>
            <p:cNvPr id="77883" name="Line 47"/>
            <p:cNvSpPr/>
            <p:nvPr/>
          </p:nvSpPr>
          <p:spPr>
            <a:xfrm>
              <a:off x="4795" y="1004"/>
              <a:ext cx="171" cy="0"/>
            </a:xfrm>
            <a:prstGeom prst="line">
              <a:avLst/>
            </a:prstGeom>
            <a:ln w="9525" cap="flat" cmpd="sng">
              <a:solidFill>
                <a:schemeClr val="tx1"/>
              </a:solidFill>
              <a:prstDash val="solid"/>
              <a:headEnd type="none" w="med" len="med"/>
              <a:tailEnd type="none" w="med" len="med"/>
            </a:ln>
          </p:spPr>
        </p:sp>
      </p:grpSp>
      <p:sp>
        <p:nvSpPr>
          <p:cNvPr id="278576" name="Rectangle 48"/>
          <p:cNvSpPr/>
          <p:nvPr/>
        </p:nvSpPr>
        <p:spPr>
          <a:xfrm>
            <a:off x="5253038" y="1449388"/>
            <a:ext cx="987425"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number1</a:t>
            </a:r>
            <a:endParaRPr lang="en-US" altLang="zh-CN" sz="2000" b="1" dirty="0"/>
          </a:p>
        </p:txBody>
      </p:sp>
      <p:sp>
        <p:nvSpPr>
          <p:cNvPr id="278577" name="Rectangle 49"/>
          <p:cNvSpPr/>
          <p:nvPr/>
        </p:nvSpPr>
        <p:spPr>
          <a:xfrm>
            <a:off x="5253038" y="2097088"/>
            <a:ext cx="987425" cy="30480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rPr>
              <a:t>number2</a:t>
            </a:r>
            <a:endParaRPr lang="en-US" altLang="zh-CN" sz="2000" b="1" dirty="0"/>
          </a:p>
        </p:txBody>
      </p:sp>
      <p:sp>
        <p:nvSpPr>
          <p:cNvPr id="77838" name="Text Box 52"/>
          <p:cNvSpPr txBox="1"/>
          <p:nvPr/>
        </p:nvSpPr>
        <p:spPr>
          <a:xfrm>
            <a:off x="-180975" y="138113"/>
            <a:ext cx="594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endParaRPr lang="zh-CN" altLang="en-US" sz="2400" b="1" dirty="0"/>
          </a:p>
        </p:txBody>
      </p:sp>
      <p:pic>
        <p:nvPicPr>
          <p:cNvPr id="77839" name="Picture 53" descr="圆角底"/>
          <p:cNvPicPr>
            <a:picLocks noChangeAspect="1"/>
          </p:cNvPicPr>
          <p:nvPr/>
        </p:nvPicPr>
        <p:blipFill>
          <a:blip r:embed="rId2" cstate="print"/>
          <a:stretch>
            <a:fillRect/>
          </a:stretch>
        </p:blipFill>
        <p:spPr>
          <a:xfrm>
            <a:off x="187325" y="46038"/>
            <a:ext cx="5329238" cy="1511300"/>
          </a:xfrm>
          <a:prstGeom prst="rect">
            <a:avLst/>
          </a:prstGeom>
          <a:noFill/>
          <a:ln w="9525">
            <a:noFill/>
          </a:ln>
        </p:spPr>
      </p:pic>
      <p:grpSp>
        <p:nvGrpSpPr>
          <p:cNvPr id="3" name="Group 54"/>
          <p:cNvGrpSpPr/>
          <p:nvPr/>
        </p:nvGrpSpPr>
        <p:grpSpPr>
          <a:xfrm>
            <a:off x="314325" y="622300"/>
            <a:ext cx="1330325" cy="457200"/>
            <a:chOff x="1100" y="2024"/>
            <a:chExt cx="838" cy="288"/>
          </a:xfrm>
        </p:grpSpPr>
        <p:sp>
          <p:nvSpPr>
            <p:cNvPr id="77855" name="Text Box 55"/>
            <p:cNvSpPr txBox="1"/>
            <p:nvPr/>
          </p:nvSpPr>
          <p:spPr>
            <a:xfrm>
              <a:off x="1100" y="2024"/>
              <a:ext cx="79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cs typeface="Times New Roman" panose="02020603050405020304" pitchFamily="18" charset="0"/>
                </a:rPr>
                <a:t>10 20</a:t>
              </a:r>
              <a:endParaRPr lang="zh-CN" altLang="en-US" sz="2400" b="1" dirty="0">
                <a:latin typeface="宋体" panose="02010600030101010101" pitchFamily="2" charset="-122"/>
                <a:ea typeface="Times New Roman" panose="02020603050405020304" pitchFamily="18" charset="0"/>
              </a:endParaRPr>
            </a:p>
          </p:txBody>
        </p:sp>
        <p:grpSp>
          <p:nvGrpSpPr>
            <p:cNvPr id="77856" name="Group 56"/>
            <p:cNvGrpSpPr/>
            <p:nvPr/>
          </p:nvGrpSpPr>
          <p:grpSpPr>
            <a:xfrm>
              <a:off x="1746" y="2063"/>
              <a:ext cx="192" cy="192"/>
              <a:chOff x="4512" y="1344"/>
              <a:chExt cx="192" cy="192"/>
            </a:xfrm>
          </p:grpSpPr>
          <p:sp>
            <p:nvSpPr>
              <p:cNvPr id="77857" name="Line 57"/>
              <p:cNvSpPr/>
              <p:nvPr/>
            </p:nvSpPr>
            <p:spPr>
              <a:xfrm>
                <a:off x="4704" y="1344"/>
                <a:ext cx="0" cy="192"/>
              </a:xfrm>
              <a:prstGeom prst="line">
                <a:avLst/>
              </a:prstGeom>
              <a:ln w="9525" cap="flat" cmpd="sng">
                <a:solidFill>
                  <a:schemeClr val="tx1"/>
                </a:solidFill>
                <a:prstDash val="solid"/>
                <a:headEnd type="none" w="med" len="med"/>
                <a:tailEnd type="none" w="med" len="med"/>
              </a:ln>
            </p:spPr>
          </p:sp>
          <p:sp>
            <p:nvSpPr>
              <p:cNvPr id="77858" name="Line 58"/>
              <p:cNvSpPr/>
              <p:nvPr/>
            </p:nvSpPr>
            <p:spPr>
              <a:xfrm flipH="1">
                <a:off x="4512" y="1536"/>
                <a:ext cx="192" cy="0"/>
              </a:xfrm>
              <a:prstGeom prst="line">
                <a:avLst/>
              </a:prstGeom>
              <a:ln w="9525" cap="flat" cmpd="sng">
                <a:solidFill>
                  <a:schemeClr val="tx1"/>
                </a:solidFill>
                <a:prstDash val="solid"/>
                <a:headEnd type="none" w="med" len="med"/>
                <a:tailEnd type="triangle" w="med" len="med"/>
              </a:ln>
            </p:spPr>
          </p:sp>
        </p:grpSp>
      </p:grpSp>
      <p:sp>
        <p:nvSpPr>
          <p:cNvPr id="278591" name="Text Box 63"/>
          <p:cNvSpPr txBox="1"/>
          <p:nvPr/>
        </p:nvSpPr>
        <p:spPr>
          <a:xfrm>
            <a:off x="314325" y="138113"/>
            <a:ext cx="5524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cs typeface="Times New Roman" panose="02020603050405020304" pitchFamily="18" charset="0"/>
              </a:rPr>
              <a:t>please input the two numbers:</a:t>
            </a:r>
            <a:endParaRPr lang="en-US" altLang="zh-CN" sz="2400" b="1" dirty="0">
              <a:latin typeface="宋体" panose="02010600030101010101" pitchFamily="2" charset="-122"/>
              <a:ea typeface="Times New Roman" panose="02020603050405020304" pitchFamily="18" charset="0"/>
            </a:endParaRPr>
          </a:p>
        </p:txBody>
      </p:sp>
      <p:sp>
        <p:nvSpPr>
          <p:cNvPr id="278596" name="Text Box 68"/>
          <p:cNvSpPr txBox="1"/>
          <p:nvPr/>
        </p:nvSpPr>
        <p:spPr>
          <a:xfrm>
            <a:off x="352425" y="1054100"/>
            <a:ext cx="3810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cs typeface="Times New Roman" panose="02020603050405020304" pitchFamily="18" charset="0"/>
              </a:rPr>
              <a:t>the result is : 200</a:t>
            </a:r>
            <a:endParaRPr lang="zh-CN" altLang="en-US" sz="2400" b="1" dirty="0">
              <a:latin typeface="宋体" panose="02010600030101010101" pitchFamily="2" charset="-122"/>
              <a:ea typeface="Times New Roman" panose="02020603050405020304" pitchFamily="18" charset="0"/>
            </a:endParaRPr>
          </a:p>
        </p:txBody>
      </p:sp>
      <p:grpSp>
        <p:nvGrpSpPr>
          <p:cNvPr id="5" name="Group 71"/>
          <p:cNvGrpSpPr/>
          <p:nvPr/>
        </p:nvGrpSpPr>
        <p:grpSpPr>
          <a:xfrm>
            <a:off x="6907213" y="1341438"/>
            <a:ext cx="866775" cy="1079500"/>
            <a:chOff x="4285" y="845"/>
            <a:chExt cx="546" cy="680"/>
          </a:xfrm>
        </p:grpSpPr>
        <p:sp>
          <p:nvSpPr>
            <p:cNvPr id="77853" name="Text Box 69"/>
            <p:cNvSpPr txBox="1"/>
            <p:nvPr/>
          </p:nvSpPr>
          <p:spPr>
            <a:xfrm>
              <a:off x="4285" y="845"/>
              <a:ext cx="54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solidFill>
                    <a:srgbClr val="FF3300"/>
                  </a:solidFill>
                </a:rPr>
                <a:t>10</a:t>
              </a:r>
            </a:p>
          </p:txBody>
        </p:sp>
        <p:sp>
          <p:nvSpPr>
            <p:cNvPr id="77854" name="Text Box 70"/>
            <p:cNvSpPr txBox="1"/>
            <p:nvPr/>
          </p:nvSpPr>
          <p:spPr>
            <a:xfrm>
              <a:off x="4286" y="1237"/>
              <a:ext cx="54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solidFill>
                    <a:srgbClr val="FF3300"/>
                  </a:solidFill>
                </a:rPr>
                <a:t>20</a:t>
              </a:r>
            </a:p>
          </p:txBody>
        </p:sp>
      </p:grpSp>
      <p:sp>
        <p:nvSpPr>
          <p:cNvPr id="278600" name="Text Box 72"/>
          <p:cNvSpPr txBox="1"/>
          <p:nvPr/>
        </p:nvSpPr>
        <p:spPr>
          <a:xfrm>
            <a:off x="6837363" y="2708275"/>
            <a:ext cx="7921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en-US" altLang="zh-CN" sz="2400" b="1" dirty="0">
                <a:solidFill>
                  <a:srgbClr val="FF3300"/>
                </a:solidFill>
              </a:rPr>
              <a:t>200</a:t>
            </a:r>
          </a:p>
        </p:txBody>
      </p:sp>
      <p:sp>
        <p:nvSpPr>
          <p:cNvPr id="278601" name="AutoShape 73"/>
          <p:cNvSpPr/>
          <p:nvPr/>
        </p:nvSpPr>
        <p:spPr>
          <a:xfrm>
            <a:off x="323850" y="5732463"/>
            <a:ext cx="360363" cy="144462"/>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cap="flat" cmpd="sng">
            <a:solidFill>
              <a:srgbClr val="FF3300">
                <a:alpha val="100000"/>
              </a:srgbClr>
            </a:solidFill>
            <a:prstDash val="solid"/>
            <a:miter lim="800000"/>
            <a:headEnd type="none" w="med" len="med"/>
            <a:tailEnd type="none" w="med" len="med"/>
          </a:ln>
        </p:spPr>
        <p:txBody>
          <a:bodyPr/>
          <a:lstStyle/>
          <a:p>
            <a:endParaRPr lang="zh-CN" altLang="en-US"/>
          </a:p>
        </p:txBody>
      </p:sp>
      <p:sp>
        <p:nvSpPr>
          <p:cNvPr id="278605" name="Line 77"/>
          <p:cNvSpPr/>
          <p:nvPr/>
        </p:nvSpPr>
        <p:spPr>
          <a:xfrm>
            <a:off x="6334125" y="1585913"/>
            <a:ext cx="1584325" cy="0"/>
          </a:xfrm>
          <a:prstGeom prst="line">
            <a:avLst/>
          </a:prstGeom>
          <a:ln w="9525" cap="flat" cmpd="sng">
            <a:solidFill>
              <a:schemeClr val="tx1"/>
            </a:solidFill>
            <a:prstDash val="solid"/>
            <a:headEnd type="none" w="med" len="med"/>
            <a:tailEnd type="none" w="med" len="med"/>
          </a:ln>
        </p:spPr>
      </p:sp>
      <p:sp>
        <p:nvSpPr>
          <p:cNvPr id="278606" name="Line 78"/>
          <p:cNvSpPr/>
          <p:nvPr/>
        </p:nvSpPr>
        <p:spPr>
          <a:xfrm>
            <a:off x="6334125" y="2233613"/>
            <a:ext cx="1584325" cy="0"/>
          </a:xfrm>
          <a:prstGeom prst="line">
            <a:avLst/>
          </a:prstGeom>
          <a:ln w="9525" cap="flat" cmpd="sng">
            <a:solidFill>
              <a:schemeClr val="tx1"/>
            </a:solidFill>
            <a:prstDash val="solid"/>
            <a:headEnd type="none" w="med" len="med"/>
            <a:tailEnd type="none" w="med" len="med"/>
          </a:ln>
        </p:spPr>
      </p:sp>
      <p:sp>
        <p:nvSpPr>
          <p:cNvPr id="278607" name="Line 79"/>
          <p:cNvSpPr/>
          <p:nvPr/>
        </p:nvSpPr>
        <p:spPr>
          <a:xfrm>
            <a:off x="6334125" y="2954338"/>
            <a:ext cx="1584325" cy="0"/>
          </a:xfrm>
          <a:prstGeom prst="line">
            <a:avLst/>
          </a:prstGeom>
          <a:ln w="9525" cap="flat" cmpd="sng">
            <a:solidFill>
              <a:schemeClr val="tx1"/>
            </a:solidFill>
            <a:prstDash val="solid"/>
            <a:headEnd type="none" w="med" len="med"/>
            <a:tailEnd type="none" w="med" len="med"/>
          </a:ln>
        </p:spPr>
      </p:sp>
      <p:sp>
        <p:nvSpPr>
          <p:cNvPr id="310277" name="Rectangle 1029"/>
          <p:cNvSpPr>
            <a:spLocks noGrp="1"/>
          </p:cNvSpPr>
          <p:nvPr>
            <p:ph idx="1"/>
          </p:nvPr>
        </p:nvSpPr>
        <p:spPr>
          <a:xfrm>
            <a:off x="468313" y="239713"/>
            <a:ext cx="4678362" cy="1173162"/>
          </a:xfrm>
          <a:ln/>
        </p:spPr>
        <p:txBody>
          <a:bodyPr vert="horz" wrap="square" lIns="91440" tIns="45720" rIns="91440" bIns="45720" anchor="t"/>
          <a:lstStyle/>
          <a:p>
            <a:pPr eaLnBrk="1" hangingPunct="1"/>
            <a:r>
              <a:rPr lang="zh-CN" altLang="en-US" b="1" dirty="0"/>
              <a:t>任务描述：输入两个整数，求两数之积并输出。</a:t>
            </a:r>
            <a:endParaRPr lang="en-US" altLang="zh-CN" b="1" dirty="0"/>
          </a:p>
        </p:txBody>
      </p:sp>
      <p:sp>
        <p:nvSpPr>
          <p:cNvPr id="310279" name="AutoShape 1031"/>
          <p:cNvSpPr/>
          <p:nvPr/>
        </p:nvSpPr>
        <p:spPr>
          <a:xfrm>
            <a:off x="5746266" y="675947"/>
            <a:ext cx="3276600" cy="5184775"/>
          </a:xfrm>
          <a:prstGeom prst="wedgeRoundRectCallout">
            <a:avLst>
              <a:gd name="adj1" fmla="val -82366"/>
              <a:gd name="adj2" fmla="val 6889"/>
              <a:gd name="adj3" fmla="val 16667"/>
            </a:avLst>
          </a:prstGeom>
          <a:gradFill rotWithShape="1">
            <a:gsLst>
              <a:gs pos="0">
                <a:schemeClr val="accent1"/>
              </a:gs>
              <a:gs pos="100000">
                <a:srgbClr val="FFFFFF"/>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zh-CN" altLang="en-US" sz="2200" b="1" dirty="0"/>
              <a:t>编译后，源程序中出现</a:t>
            </a:r>
            <a:r>
              <a:rPr lang="en-US" altLang="zh-CN" sz="2200" b="1" dirty="0"/>
              <a:t>number1</a:t>
            </a:r>
            <a:r>
              <a:rPr lang="zh-CN" altLang="en-US" sz="2200" b="1" dirty="0"/>
              <a:t>、</a:t>
            </a:r>
            <a:r>
              <a:rPr lang="en-US" altLang="zh-CN" sz="2200" b="1" dirty="0"/>
              <a:t>number2</a:t>
            </a:r>
            <a:r>
              <a:rPr lang="zh-CN" altLang="en-US" sz="2200" b="1" dirty="0"/>
              <a:t>和</a:t>
            </a:r>
            <a:r>
              <a:rPr lang="en-US" altLang="zh-CN" sz="2200" b="1" dirty="0"/>
              <a:t>result</a:t>
            </a:r>
            <a:r>
              <a:rPr lang="zh-CN" altLang="en-US" sz="2200" b="1" dirty="0"/>
              <a:t>的地方将会用内存相对地址（非真正物理地址）替换。思考：何时、在哪里得到真正的物理地址？</a:t>
            </a:r>
          </a:p>
          <a:p>
            <a:pPr marL="0" lvl="0" indent="0" eaLnBrk="1" hangingPunct="1">
              <a:buNone/>
            </a:pPr>
            <a:r>
              <a:rPr lang="zh-CN" altLang="en-US" sz="2200" b="1" dirty="0"/>
              <a:t>编译程序怎么处理变量？操作系统怎么分配内存？如何得到物理地址？深入学习：</a:t>
            </a:r>
            <a:r>
              <a:rPr lang="en-US" altLang="zh-CN" sz="2200" b="1" dirty="0">
                <a:solidFill>
                  <a:srgbClr val="FF3300"/>
                </a:solidFill>
              </a:rPr>
              <a:t>《</a:t>
            </a:r>
            <a:r>
              <a:rPr lang="zh-CN" altLang="en-US" sz="2200" b="1" dirty="0">
                <a:solidFill>
                  <a:srgbClr val="FF3300"/>
                </a:solidFill>
              </a:rPr>
              <a:t>编译原理</a:t>
            </a:r>
            <a:r>
              <a:rPr lang="en-US" altLang="zh-CN" sz="2200" b="1" dirty="0">
                <a:solidFill>
                  <a:srgbClr val="FF3300"/>
                </a:solidFill>
              </a:rPr>
              <a:t>》</a:t>
            </a:r>
            <a:r>
              <a:rPr lang="zh-CN" altLang="en-US" sz="2200" b="1" dirty="0">
                <a:solidFill>
                  <a:srgbClr val="FF3300"/>
                </a:solidFill>
              </a:rPr>
              <a:t>＋</a:t>
            </a:r>
            <a:r>
              <a:rPr lang="en-US" altLang="zh-CN" sz="2200" b="1" dirty="0">
                <a:solidFill>
                  <a:srgbClr val="FF3300"/>
                </a:solidFill>
              </a:rPr>
              <a:t>《</a:t>
            </a:r>
            <a:r>
              <a:rPr lang="zh-CN" altLang="en-US" sz="2200" b="1" dirty="0">
                <a:solidFill>
                  <a:srgbClr val="FF3300"/>
                </a:solidFill>
              </a:rPr>
              <a:t>操作系统</a:t>
            </a:r>
            <a:r>
              <a:rPr lang="en-US" altLang="zh-CN" sz="2200" b="1" dirty="0">
                <a:solidFill>
                  <a:srgbClr val="FF3300"/>
                </a:solidFill>
              </a:rPr>
              <a:t>》</a:t>
            </a:r>
            <a:r>
              <a:rPr lang="zh-CN" altLang="en-US" sz="2200" b="1" dirty="0">
                <a:solidFill>
                  <a:srgbClr val="FF3300"/>
                </a:solidFill>
              </a:rPr>
              <a:t>＋</a:t>
            </a:r>
            <a:r>
              <a:rPr lang="en-US" altLang="zh-CN" sz="2200" b="1" dirty="0">
                <a:solidFill>
                  <a:srgbClr val="FF3300"/>
                </a:solidFill>
              </a:rPr>
              <a:t>《</a:t>
            </a:r>
            <a:r>
              <a:rPr lang="zh-CN" altLang="en-US" sz="2200" b="1" dirty="0">
                <a:solidFill>
                  <a:srgbClr val="FF3300"/>
                </a:solidFill>
              </a:rPr>
              <a:t>计算机组成原理</a:t>
            </a:r>
            <a:r>
              <a:rPr lang="en-US" altLang="zh-CN" sz="2200" b="1" dirty="0">
                <a:solidFill>
                  <a:srgbClr val="FF3300"/>
                </a:solidFill>
              </a:rPr>
              <a:t>》</a:t>
            </a:r>
          </a:p>
        </p:txBody>
      </p:sp>
      <p:sp>
        <p:nvSpPr>
          <p:cNvPr id="310280" name="Text Box 1032"/>
          <p:cNvSpPr txBox="1"/>
          <p:nvPr/>
        </p:nvSpPr>
        <p:spPr>
          <a:xfrm>
            <a:off x="611188" y="260350"/>
            <a:ext cx="504031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假设操作系统已经分配如下内存空间用于存放操作数和结果</a:t>
            </a:r>
          </a:p>
        </p:txBody>
      </p:sp>
      <p:sp>
        <p:nvSpPr>
          <p:cNvPr id="310281" name="Text Box 1033"/>
          <p:cNvSpPr txBox="1"/>
          <p:nvPr/>
        </p:nvSpPr>
        <p:spPr>
          <a:xfrm>
            <a:off x="1187450" y="476250"/>
            <a:ext cx="34559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t>程序运行过程演示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028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10277">
                                            <p:txEl>
                                              <p:pRg st="0" end="0"/>
                                            </p:txEl>
                                          </p:spTgt>
                                        </p:tgtEl>
                                        <p:attrNameLst>
                                          <p:attrName>style.visibility</p:attrName>
                                        </p:attrNameLst>
                                      </p:cBhvr>
                                      <p:to>
                                        <p:strVal val="visible"/>
                                      </p:to>
                                    </p:set>
                                    <p:animEffect transition="in" filter="dissolve">
                                      <p:cBhvr>
                                        <p:cTn id="11" dur="500"/>
                                        <p:tgtEl>
                                          <p:spTgt spid="31027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310277">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8536"/>
                                        </p:tgtEl>
                                        <p:attrNameLst>
                                          <p:attrName>style.visibility</p:attrName>
                                        </p:attrNameLst>
                                      </p:cBhvr>
                                      <p:to>
                                        <p:strVal val="visible"/>
                                      </p:to>
                                    </p:set>
                                    <p:animEffect transition="in" filter="dissolve">
                                      <p:cBhvr>
                                        <p:cTn id="20" dur="500"/>
                                        <p:tgtEl>
                                          <p:spTgt spid="27853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10279"/>
                                        </p:tgtEl>
                                        <p:attrNameLst>
                                          <p:attrName>style.visibility</p:attrName>
                                        </p:attrNameLst>
                                      </p:cBhvr>
                                      <p:to>
                                        <p:strVal val="visible"/>
                                      </p:to>
                                    </p:set>
                                    <p:animEffect transition="in" filter="dissolve">
                                      <p:cBhvr>
                                        <p:cTn id="25" dur="500"/>
                                        <p:tgtEl>
                                          <p:spTgt spid="31027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1027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78547"/>
                                        </p:tgtEl>
                                        <p:attrNameLst>
                                          <p:attrName>style.visibility</p:attrName>
                                        </p:attrNameLst>
                                      </p:cBhvr>
                                      <p:to>
                                        <p:strVal val="visible"/>
                                      </p:to>
                                    </p:set>
                                    <p:animEffect transition="in" filter="dissolve">
                                      <p:cBhvr>
                                        <p:cTn id="34" dur="500"/>
                                        <p:tgtEl>
                                          <p:spTgt spid="2785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8548"/>
                                        </p:tgtEl>
                                        <p:attrNameLst>
                                          <p:attrName>style.visibility</p:attrName>
                                        </p:attrNameLst>
                                      </p:cBhvr>
                                      <p:to>
                                        <p:strVal val="visible"/>
                                      </p:to>
                                    </p:set>
                                    <p:animEffect transition="in" filter="dissolve">
                                      <p:cBhvr>
                                        <p:cTn id="37" dur="500"/>
                                        <p:tgtEl>
                                          <p:spTgt spid="2785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10280"/>
                                        </p:tgtEl>
                                        <p:attrNameLst>
                                          <p:attrName>style.visibility</p:attrName>
                                        </p:attrNameLst>
                                      </p:cBhvr>
                                      <p:to>
                                        <p:strVal val="visible"/>
                                      </p:to>
                                    </p:set>
                                    <p:animEffect transition="in" filter="dissolve">
                                      <p:cBhvr>
                                        <p:cTn id="42" dur="500"/>
                                        <p:tgtEl>
                                          <p:spTgt spid="310280"/>
                                        </p:tgtEl>
                                      </p:cBhvr>
                                    </p:animEffect>
                                  </p:childTnLst>
                                </p:cTn>
                              </p:par>
                              <p:par>
                                <p:cTn id="43" presetID="9"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dissolve">
                                      <p:cBhvr>
                                        <p:cTn id="45" dur="500"/>
                                        <p:tgtEl>
                                          <p:spTgt spid="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8576"/>
                                        </p:tgtEl>
                                        <p:attrNameLst>
                                          <p:attrName>style.visibility</p:attrName>
                                        </p:attrNameLst>
                                      </p:cBhvr>
                                      <p:to>
                                        <p:strVal val="visible"/>
                                      </p:to>
                                    </p:set>
                                    <p:animEffect transition="in" filter="dissolve">
                                      <p:cBhvr>
                                        <p:cTn id="48" dur="500"/>
                                        <p:tgtEl>
                                          <p:spTgt spid="27857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8577"/>
                                        </p:tgtEl>
                                        <p:attrNameLst>
                                          <p:attrName>style.visibility</p:attrName>
                                        </p:attrNameLst>
                                      </p:cBhvr>
                                      <p:to>
                                        <p:strVal val="visible"/>
                                      </p:to>
                                    </p:set>
                                    <p:animEffect transition="in" filter="dissolve">
                                      <p:cBhvr>
                                        <p:cTn id="51" dur="500"/>
                                        <p:tgtEl>
                                          <p:spTgt spid="27857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8573"/>
                                        </p:tgtEl>
                                        <p:attrNameLst>
                                          <p:attrName>style.visibility</p:attrName>
                                        </p:attrNameLst>
                                      </p:cBhvr>
                                      <p:to>
                                        <p:strVal val="visible"/>
                                      </p:to>
                                    </p:set>
                                    <p:animEffect transition="in" filter="dissolve">
                                      <p:cBhvr>
                                        <p:cTn id="54" dur="500"/>
                                        <p:tgtEl>
                                          <p:spTgt spid="27857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1028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278545"/>
                                        </p:tgtEl>
                                        <p:attrNameLst>
                                          <p:attrName>style.visibility</p:attrName>
                                        </p:attrNameLst>
                                      </p:cBhvr>
                                      <p:to>
                                        <p:strVal val="visible"/>
                                      </p:to>
                                    </p:set>
                                    <p:animEffect transition="in" filter="slide(fromLeft)">
                                      <p:cBhvr>
                                        <p:cTn id="63" dur="500"/>
                                        <p:tgtEl>
                                          <p:spTgt spid="278545"/>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78591"/>
                                        </p:tgtEl>
                                        <p:attrNameLst>
                                          <p:attrName>style.visibility</p:attrName>
                                        </p:attrNameLst>
                                      </p:cBhvr>
                                      <p:to>
                                        <p:strVal val="visible"/>
                                      </p:to>
                                    </p:set>
                                    <p:animEffect transition="in" filter="dissolve">
                                      <p:cBhvr>
                                        <p:cTn id="68" dur="500"/>
                                        <p:tgtEl>
                                          <p:spTgt spid="27859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27854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278540"/>
                                        </p:tgtEl>
                                        <p:attrNameLst>
                                          <p:attrName>style.visibility</p:attrName>
                                        </p:attrNameLst>
                                      </p:cBhvr>
                                      <p:to>
                                        <p:strVal val="visible"/>
                                      </p:to>
                                    </p:set>
                                    <p:animEffect transition="in" filter="slide(fromLeft)">
                                      <p:cBhvr>
                                        <p:cTn id="77" dur="500"/>
                                        <p:tgtEl>
                                          <p:spTgt spid="27854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dissolve">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278540"/>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nodeType="clickEffect">
                                  <p:stCondLst>
                                    <p:cond delay="0"/>
                                  </p:stCondLst>
                                  <p:childTnLst>
                                    <p:set>
                                      <p:cBhvr>
                                        <p:cTn id="95" dur="1" fill="hold">
                                          <p:stCondLst>
                                            <p:cond delay="0"/>
                                          </p:stCondLst>
                                        </p:cTn>
                                        <p:tgtEl>
                                          <p:spTgt spid="278541"/>
                                        </p:tgtEl>
                                        <p:attrNameLst>
                                          <p:attrName>style.visibility</p:attrName>
                                        </p:attrNameLst>
                                      </p:cBhvr>
                                      <p:to>
                                        <p:strVal val="visible"/>
                                      </p:to>
                                    </p:set>
                                    <p:animEffect transition="in" filter="slide(fromLeft)">
                                      <p:cBhvr>
                                        <p:cTn id="96" dur="500"/>
                                        <p:tgtEl>
                                          <p:spTgt spid="27854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78600"/>
                                        </p:tgtEl>
                                        <p:attrNameLst>
                                          <p:attrName>style.visibility</p:attrName>
                                        </p:attrNameLst>
                                      </p:cBhvr>
                                      <p:to>
                                        <p:strVal val="visible"/>
                                      </p:to>
                                    </p:set>
                                    <p:animEffect transition="in" filter="dissolve">
                                      <p:cBhvr>
                                        <p:cTn id="101" dur="500"/>
                                        <p:tgtEl>
                                          <p:spTgt spid="278600"/>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27854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2" presetClass="entr" presetSubtype="8" fill="hold" nodeType="clickEffect">
                                  <p:stCondLst>
                                    <p:cond delay="0"/>
                                  </p:stCondLst>
                                  <p:childTnLst>
                                    <p:set>
                                      <p:cBhvr>
                                        <p:cTn id="109" dur="1" fill="hold">
                                          <p:stCondLst>
                                            <p:cond delay="0"/>
                                          </p:stCondLst>
                                        </p:cTn>
                                        <p:tgtEl>
                                          <p:spTgt spid="278542"/>
                                        </p:tgtEl>
                                        <p:attrNameLst>
                                          <p:attrName>style.visibility</p:attrName>
                                        </p:attrNameLst>
                                      </p:cBhvr>
                                      <p:to>
                                        <p:strVal val="visible"/>
                                      </p:to>
                                    </p:set>
                                    <p:animEffect transition="in" filter="slide(fromLeft)">
                                      <p:cBhvr>
                                        <p:cTn id="110" dur="500"/>
                                        <p:tgtEl>
                                          <p:spTgt spid="278542"/>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278596"/>
                                        </p:tgtEl>
                                        <p:attrNameLst>
                                          <p:attrName>style.visibility</p:attrName>
                                        </p:attrNameLst>
                                      </p:cBhvr>
                                      <p:to>
                                        <p:strVal val="visible"/>
                                      </p:to>
                                    </p:set>
                                    <p:animEffect transition="in" filter="dissolve">
                                      <p:cBhvr>
                                        <p:cTn id="115" dur="500"/>
                                        <p:tgtEl>
                                          <p:spTgt spid="27859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278542"/>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2" presetClass="entr" presetSubtype="8" fill="hold" nodeType="clickEffect">
                                  <p:stCondLst>
                                    <p:cond delay="0"/>
                                  </p:stCondLst>
                                  <p:childTnLst>
                                    <p:set>
                                      <p:cBhvr>
                                        <p:cTn id="123" dur="1" fill="hold">
                                          <p:stCondLst>
                                            <p:cond delay="0"/>
                                          </p:stCondLst>
                                        </p:cTn>
                                        <p:tgtEl>
                                          <p:spTgt spid="278601"/>
                                        </p:tgtEl>
                                        <p:attrNameLst>
                                          <p:attrName>style.visibility</p:attrName>
                                        </p:attrNameLst>
                                      </p:cBhvr>
                                      <p:to>
                                        <p:strVal val="visible"/>
                                      </p:to>
                                    </p:set>
                                    <p:animEffect transition="in" filter="slide(fromLeft)">
                                      <p:cBhvr>
                                        <p:cTn id="124" dur="500"/>
                                        <p:tgtEl>
                                          <p:spTgt spid="278601"/>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27860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278607"/>
                                        </p:tgtEl>
                                        <p:attrNameLst>
                                          <p:attrName>style.visibility</p:attrName>
                                        </p:attrNameLst>
                                      </p:cBhvr>
                                      <p:to>
                                        <p:strVal val="visible"/>
                                      </p:to>
                                    </p:set>
                                    <p:animEffect transition="in" filter="dissolve">
                                      <p:cBhvr>
                                        <p:cTn id="135" dur="500"/>
                                        <p:tgtEl>
                                          <p:spTgt spid="278607"/>
                                        </p:tgtEl>
                                      </p:cBhvr>
                                    </p:animEffect>
                                  </p:childTnLst>
                                </p:cTn>
                              </p:par>
                              <p:par>
                                <p:cTn id="136" presetID="9" presetClass="entr" presetSubtype="0" fill="hold" nodeType="withEffect">
                                  <p:stCondLst>
                                    <p:cond delay="0"/>
                                  </p:stCondLst>
                                  <p:childTnLst>
                                    <p:set>
                                      <p:cBhvr>
                                        <p:cTn id="137" dur="1" fill="hold">
                                          <p:stCondLst>
                                            <p:cond delay="0"/>
                                          </p:stCondLst>
                                        </p:cTn>
                                        <p:tgtEl>
                                          <p:spTgt spid="278606"/>
                                        </p:tgtEl>
                                        <p:attrNameLst>
                                          <p:attrName>style.visibility</p:attrName>
                                        </p:attrNameLst>
                                      </p:cBhvr>
                                      <p:to>
                                        <p:strVal val="visible"/>
                                      </p:to>
                                    </p:set>
                                    <p:animEffect transition="in" filter="dissolve">
                                      <p:cBhvr>
                                        <p:cTn id="138" dur="500"/>
                                        <p:tgtEl>
                                          <p:spTgt spid="278606"/>
                                        </p:tgtEl>
                                      </p:cBhvr>
                                    </p:animEffect>
                                  </p:childTnLst>
                                </p:cTn>
                              </p:par>
                              <p:par>
                                <p:cTn id="139" presetID="9" presetClass="entr" presetSubtype="0" fill="hold" nodeType="withEffect">
                                  <p:stCondLst>
                                    <p:cond delay="0"/>
                                  </p:stCondLst>
                                  <p:childTnLst>
                                    <p:set>
                                      <p:cBhvr>
                                        <p:cTn id="140" dur="1" fill="hold">
                                          <p:stCondLst>
                                            <p:cond delay="0"/>
                                          </p:stCondLst>
                                        </p:cTn>
                                        <p:tgtEl>
                                          <p:spTgt spid="278605"/>
                                        </p:tgtEl>
                                        <p:attrNameLst>
                                          <p:attrName>style.visibility</p:attrName>
                                        </p:attrNameLst>
                                      </p:cBhvr>
                                      <p:to>
                                        <p:strVal val="visible"/>
                                      </p:to>
                                    </p:set>
                                    <p:animEffect transition="in" filter="dissolve">
                                      <p:cBhvr>
                                        <p:cTn id="141" dur="500"/>
                                        <p:tgtEl>
                                          <p:spTgt spid="278605"/>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278576"/>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278577"/>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2785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p:bldP spid="278547" grpId="0"/>
      <p:bldP spid="278548" grpId="0"/>
      <p:bldP spid="278573" grpId="0"/>
      <p:bldP spid="278573" grpId="1"/>
      <p:bldP spid="278576" grpId="0"/>
      <p:bldP spid="278576" grpId="1"/>
      <p:bldP spid="278577" grpId="0"/>
      <p:bldP spid="278577" grpId="1"/>
      <p:bldP spid="278591" grpId="0"/>
      <p:bldP spid="278596" grpId="0"/>
      <p:bldP spid="278600" grpId="0"/>
      <p:bldP spid="278600" grpId="1"/>
      <p:bldP spid="310277" grpId="0" build="p"/>
      <p:bldP spid="310277" grpId="1" build="p"/>
      <p:bldP spid="310279" grpId="0" animBg="1"/>
      <p:bldP spid="310279" grpId="1" animBg="1"/>
      <p:bldP spid="310280" grpId="0"/>
      <p:bldP spid="310280" grpId="1"/>
      <p:bldP spid="31028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65</a:t>
            </a:fld>
            <a:endParaRPr lang="zh-CN" altLang="en-US" sz="1400" b="1" dirty="0"/>
          </a:p>
        </p:txBody>
      </p:sp>
      <p:sp>
        <p:nvSpPr>
          <p:cNvPr id="78851" name="Rectangle 2"/>
          <p:cNvSpPr>
            <a:spLocks noGrp="1"/>
          </p:cNvSpPr>
          <p:nvPr>
            <p:ph type="title"/>
          </p:nvPr>
        </p:nvSpPr>
        <p:spPr>
          <a:ln/>
        </p:spPr>
        <p:txBody>
          <a:bodyPr vert="horz" wrap="square" lIns="91440" tIns="45720" rIns="91440" bIns="45720" anchor="ctr"/>
          <a:lstStyle/>
          <a:p>
            <a:pPr eaLnBrk="1" hangingPunct="1"/>
            <a:r>
              <a:rPr lang="zh-CN" altLang="en-US" b="1" dirty="0"/>
              <a:t>找出以下程序的错误</a:t>
            </a:r>
          </a:p>
        </p:txBody>
      </p:sp>
      <p:sp>
        <p:nvSpPr>
          <p:cNvPr id="78852" name="Rectangle 3"/>
          <p:cNvSpPr>
            <a:spLocks noGrp="1"/>
          </p:cNvSpPr>
          <p:nvPr>
            <p:ph idx="1"/>
          </p:nvPr>
        </p:nvSpPr>
        <p:spPr>
          <a:xfrm>
            <a:off x="179388" y="1319213"/>
            <a:ext cx="8134350" cy="4611687"/>
          </a:xfrm>
          <a:ln/>
        </p:spPr>
        <p:txBody>
          <a:bodyPr vert="horz" wrap="square" lIns="91440" tIns="45720" rIns="91440" bIns="45720" anchor="t"/>
          <a:lstStyle/>
          <a:p>
            <a:pPr marL="533400" indent="-533400" eaLnBrk="1" hangingPunct="1">
              <a:lnSpc>
                <a:spcPct val="90000"/>
              </a:lnSpc>
              <a:buAutoNum type="arabicPeriod"/>
            </a:pPr>
            <a:r>
              <a:rPr lang="en-US" altLang="zh-CN" b="1" dirty="0">
                <a:solidFill>
                  <a:schemeClr val="accent2"/>
                </a:solidFill>
              </a:rPr>
              <a:t>#include&lt;</a:t>
            </a:r>
            <a:r>
              <a:rPr lang="en-US" altLang="zh-CN" b="1" dirty="0" err="1">
                <a:solidFill>
                  <a:schemeClr val="accent2"/>
                </a:solidFill>
              </a:rPr>
              <a:t>stdio.h</a:t>
            </a:r>
            <a:r>
              <a:rPr lang="en-US" altLang="zh-CN" b="1" dirty="0">
                <a:solidFill>
                  <a:schemeClr val="accent2"/>
                </a:solidFill>
              </a:rPr>
              <a:t>&gt;</a:t>
            </a:r>
          </a:p>
          <a:p>
            <a:pPr marL="533400" indent="-533400" eaLnBrk="1" hangingPunct="1">
              <a:lnSpc>
                <a:spcPct val="90000"/>
              </a:lnSpc>
              <a:buAutoNum type="arabicPeriod"/>
            </a:pPr>
            <a:r>
              <a:rPr lang="en-US" altLang="zh-CN" b="1" dirty="0" err="1">
                <a:solidFill>
                  <a:schemeClr val="accent2"/>
                </a:solidFill>
              </a:rPr>
              <a:t>int</a:t>
            </a:r>
            <a:r>
              <a:rPr lang="en-US" altLang="zh-CN" b="1" dirty="0">
                <a:solidFill>
                  <a:schemeClr val="accent2"/>
                </a:solidFill>
              </a:rPr>
              <a:t> main()</a:t>
            </a:r>
          </a:p>
          <a:p>
            <a:pPr marL="533400" indent="-533400" eaLnBrk="1" hangingPunct="1">
              <a:lnSpc>
                <a:spcPct val="90000"/>
              </a:lnSpc>
              <a:buAutoNum type="arabicPeriod"/>
            </a:pPr>
            <a:r>
              <a:rPr lang="en-US" altLang="zh-CN" b="1" dirty="0">
                <a:solidFill>
                  <a:schemeClr val="accent2"/>
                </a:solidFill>
              </a:rPr>
              <a:t>{</a:t>
            </a:r>
          </a:p>
          <a:p>
            <a:pPr marL="533400" indent="-533400" eaLnBrk="1" hangingPunct="1">
              <a:lnSpc>
                <a:spcPct val="90000"/>
              </a:lnSpc>
              <a:buAutoNum type="arabicPeriod"/>
            </a:pPr>
            <a:r>
              <a:rPr lang="en-US" altLang="zh-CN" b="1" dirty="0">
                <a:solidFill>
                  <a:schemeClr val="accent2"/>
                </a:solidFill>
              </a:rPr>
              <a:t>	</a:t>
            </a:r>
            <a:r>
              <a:rPr lang="en-US" altLang="zh-CN" b="1" dirty="0" err="1">
                <a:solidFill>
                  <a:schemeClr val="accent2"/>
                </a:solidFill>
              </a:rPr>
              <a:t>printf</a:t>
            </a:r>
            <a:r>
              <a:rPr lang="en-US" altLang="zh-CN" b="1" dirty="0">
                <a:solidFill>
                  <a:schemeClr val="accent2"/>
                </a:solidFill>
              </a:rPr>
              <a:t>("input age and height\n");</a:t>
            </a:r>
          </a:p>
          <a:p>
            <a:pPr marL="533400" indent="-533400" eaLnBrk="1" hangingPunct="1">
              <a:lnSpc>
                <a:spcPct val="90000"/>
              </a:lnSpc>
              <a:buAutoNum type="arabicPeriod"/>
            </a:pPr>
            <a:r>
              <a:rPr lang="en-US" altLang="zh-CN" b="1" dirty="0">
                <a:solidFill>
                  <a:schemeClr val="accent2"/>
                </a:solidFill>
              </a:rPr>
              <a:t>    </a:t>
            </a:r>
            <a:r>
              <a:rPr lang="en-US" altLang="zh-CN" b="1" dirty="0" err="1">
                <a:solidFill>
                  <a:schemeClr val="accent2"/>
                </a:solidFill>
              </a:rPr>
              <a:t>scanf</a:t>
            </a:r>
            <a:r>
              <a:rPr lang="en-US" altLang="zh-CN" b="1" dirty="0">
                <a:solidFill>
                  <a:schemeClr val="accent2"/>
                </a:solidFill>
              </a:rPr>
              <a:t>("age =%d", age );</a:t>
            </a:r>
          </a:p>
          <a:p>
            <a:pPr marL="533400" indent="-533400" eaLnBrk="1" hangingPunct="1">
              <a:lnSpc>
                <a:spcPct val="90000"/>
              </a:lnSpc>
              <a:buAutoNum type="arabicPeriod"/>
            </a:pPr>
            <a:r>
              <a:rPr lang="en-US" altLang="zh-CN" b="1" dirty="0">
                <a:solidFill>
                  <a:schemeClr val="accent2"/>
                </a:solidFill>
              </a:rPr>
              <a:t>    </a:t>
            </a:r>
            <a:r>
              <a:rPr lang="en-US" altLang="zh-CN" b="1" dirty="0" err="1">
                <a:solidFill>
                  <a:schemeClr val="accent2"/>
                </a:solidFill>
              </a:rPr>
              <a:t>scanf</a:t>
            </a:r>
            <a:r>
              <a:rPr lang="en-US" altLang="zh-CN" b="1" dirty="0">
                <a:solidFill>
                  <a:schemeClr val="accent2"/>
                </a:solidFill>
              </a:rPr>
              <a:t>("%f", height);</a:t>
            </a:r>
          </a:p>
          <a:p>
            <a:pPr marL="533400" indent="-533400" eaLnBrk="1" hangingPunct="1">
              <a:lnSpc>
                <a:spcPct val="90000"/>
              </a:lnSpc>
              <a:buAutoNum type="arabicPeriod"/>
            </a:pPr>
            <a:r>
              <a:rPr lang="en-US" altLang="zh-CN" b="1" dirty="0">
                <a:solidFill>
                  <a:schemeClr val="accent2"/>
                </a:solidFill>
              </a:rPr>
              <a:t>    </a:t>
            </a:r>
            <a:r>
              <a:rPr lang="en-US" altLang="zh-CN" b="1" dirty="0" err="1">
                <a:solidFill>
                  <a:schemeClr val="accent2"/>
                </a:solidFill>
              </a:rPr>
              <a:t>printf</a:t>
            </a:r>
            <a:r>
              <a:rPr lang="en-US" altLang="zh-CN" b="1" dirty="0">
                <a:solidFill>
                  <a:schemeClr val="accent2"/>
                </a:solidFill>
              </a:rPr>
              <a:t>("age =%d, height=%</a:t>
            </a:r>
            <a:r>
              <a:rPr lang="en-US" altLang="zh-CN" b="1" dirty="0" err="1">
                <a:solidFill>
                  <a:schemeClr val="accent2"/>
                </a:solidFill>
              </a:rPr>
              <a:t>f",age</a:t>
            </a:r>
            <a:r>
              <a:rPr lang="en-US" altLang="zh-CN" b="1" dirty="0">
                <a:solidFill>
                  <a:schemeClr val="accent2"/>
                </a:solidFill>
              </a:rPr>
              <a:t>);//</a:t>
            </a:r>
            <a:r>
              <a:rPr lang="zh-CN" altLang="en-US" b="1" dirty="0">
                <a:solidFill>
                  <a:schemeClr val="accent2"/>
                </a:solidFill>
              </a:rPr>
              <a:t>输出</a:t>
            </a:r>
          </a:p>
          <a:p>
            <a:pPr marL="533400" indent="-533400" eaLnBrk="1" hangingPunct="1">
              <a:lnSpc>
                <a:spcPct val="90000"/>
              </a:lnSpc>
              <a:buAutoNum type="arabicPeriod"/>
            </a:pPr>
            <a:r>
              <a:rPr lang="en-US" altLang="zh-CN" b="1" dirty="0">
                <a:solidFill>
                  <a:schemeClr val="accent2"/>
                </a:solidFill>
              </a:rPr>
              <a:t>    return 0;</a:t>
            </a:r>
          </a:p>
          <a:p>
            <a:pPr marL="533400" indent="-533400" eaLnBrk="1" hangingPunct="1">
              <a:lnSpc>
                <a:spcPct val="90000"/>
              </a:lnSpc>
              <a:buAutoNum type="arabicPeriod"/>
            </a:pPr>
            <a:r>
              <a:rPr lang="en-US" altLang="zh-CN" b="1" dirty="0">
                <a:solidFill>
                  <a:schemeClr val="accent2"/>
                </a:solidFill>
              </a:rPr>
              <a:t>}</a:t>
            </a:r>
          </a:p>
        </p:txBody>
      </p:sp>
      <p:sp>
        <p:nvSpPr>
          <p:cNvPr id="417796" name="Text Box 4"/>
          <p:cNvSpPr txBox="1"/>
          <p:nvPr/>
        </p:nvSpPr>
        <p:spPr>
          <a:xfrm>
            <a:off x="1260475" y="260648"/>
            <a:ext cx="7775575" cy="2443163"/>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457200" lvl="0" indent="-457200" eaLnBrk="1" hangingPunct="1">
              <a:spcBef>
                <a:spcPct val="50000"/>
              </a:spcBef>
              <a:buAutoNum type="arabicPeriod"/>
            </a:pPr>
            <a:r>
              <a:rPr lang="zh-CN" altLang="en-US" b="1" dirty="0"/>
              <a:t>变量</a:t>
            </a:r>
            <a:r>
              <a:rPr lang="en-US" altLang="zh-CN" b="1" dirty="0"/>
              <a:t>age</a:t>
            </a:r>
            <a:r>
              <a:rPr lang="zh-CN" altLang="en-US" b="1" dirty="0"/>
              <a:t>和</a:t>
            </a:r>
            <a:r>
              <a:rPr lang="en-US" altLang="zh-CN" b="1" dirty="0"/>
              <a:t>height</a:t>
            </a:r>
            <a:r>
              <a:rPr lang="zh-CN" altLang="en-US" b="1" dirty="0"/>
              <a:t>未定义就使用；</a:t>
            </a:r>
          </a:p>
          <a:p>
            <a:pPr marL="457200" lvl="0" indent="-457200" eaLnBrk="1" hangingPunct="1">
              <a:spcBef>
                <a:spcPct val="50000"/>
              </a:spcBef>
              <a:buAutoNum type="arabicPeriod"/>
            </a:pPr>
            <a:r>
              <a:rPr lang="en-US" altLang="zh-CN" b="1" dirty="0" err="1"/>
              <a:t>scanf</a:t>
            </a:r>
            <a:r>
              <a:rPr lang="en-US" altLang="zh-CN" b="1" dirty="0"/>
              <a:t>(("%d",&amp; age)</a:t>
            </a:r>
          </a:p>
          <a:p>
            <a:pPr marL="457200" lvl="0" indent="-457200" eaLnBrk="1" hangingPunct="1">
              <a:spcBef>
                <a:spcPct val="50000"/>
              </a:spcBef>
              <a:buNone/>
            </a:pPr>
            <a:r>
              <a:rPr lang="en-US" altLang="zh-CN" b="1" dirty="0"/>
              <a:t>      </a:t>
            </a:r>
            <a:r>
              <a:rPr lang="en-US" altLang="zh-CN" b="1" dirty="0" err="1"/>
              <a:t>scanf</a:t>
            </a:r>
            <a:r>
              <a:rPr lang="en-US" altLang="zh-CN" b="1" dirty="0"/>
              <a:t>("%</a:t>
            </a:r>
            <a:r>
              <a:rPr lang="en-US" altLang="zh-CN" b="1" dirty="0" err="1"/>
              <a:t>f",&amp;height</a:t>
            </a:r>
            <a:r>
              <a:rPr lang="en-US" altLang="zh-CN" b="1" dirty="0"/>
              <a:t>);</a:t>
            </a:r>
          </a:p>
          <a:p>
            <a:pPr marL="457200" lvl="0" indent="-457200" eaLnBrk="1" hangingPunct="1">
              <a:spcBef>
                <a:spcPct val="50000"/>
              </a:spcBef>
              <a:buNone/>
            </a:pPr>
            <a:r>
              <a:rPr lang="en-US" altLang="zh-CN" b="1" dirty="0"/>
              <a:t>3. </a:t>
            </a:r>
            <a:r>
              <a:rPr lang="en-US" altLang="zh-CN" b="1" dirty="0" err="1"/>
              <a:t>printf</a:t>
            </a:r>
            <a:r>
              <a:rPr lang="en-US" altLang="zh-CN" b="1" dirty="0"/>
              <a:t>("age=%d, height=%</a:t>
            </a:r>
            <a:r>
              <a:rPr lang="en-US" altLang="zh-CN" b="1" dirty="0" err="1"/>
              <a:t>f",age</a:t>
            </a:r>
            <a:r>
              <a:rPr lang="en-US" altLang="zh-CN" sz="1800" b="1" dirty="0"/>
              <a:t> , </a:t>
            </a:r>
            <a:r>
              <a:rPr lang="en-US" altLang="zh-CN" b="1" dirty="0"/>
              <a:t>height);</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dissolve">
                                      <p:cBhvr>
                                        <p:cTn id="7" dur="500"/>
                                        <p:tgtEl>
                                          <p:spTgt spid="41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66</a:t>
            </a:fld>
            <a:endParaRPr lang="zh-CN" altLang="en-US" sz="1400" b="1" dirty="0"/>
          </a:p>
        </p:txBody>
      </p:sp>
      <p:sp>
        <p:nvSpPr>
          <p:cNvPr id="79875" name="Rectangle 2"/>
          <p:cNvSpPr>
            <a:spLocks noGrp="1"/>
          </p:cNvSpPr>
          <p:nvPr>
            <p:ph type="title"/>
          </p:nvPr>
        </p:nvSpPr>
        <p:spPr>
          <a:ln/>
        </p:spPr>
        <p:txBody>
          <a:bodyPr vert="horz" wrap="square" lIns="91440" tIns="45720" rIns="91440" bIns="45720" anchor="ctr"/>
          <a:lstStyle/>
          <a:p>
            <a:pPr eaLnBrk="1" hangingPunct="1"/>
            <a:r>
              <a:rPr lang="zh-CN" altLang="en-US" dirty="0"/>
              <a:t>修正后的程序</a:t>
            </a:r>
          </a:p>
        </p:txBody>
      </p:sp>
      <p:sp>
        <p:nvSpPr>
          <p:cNvPr id="79876" name="Rectangle 3"/>
          <p:cNvSpPr>
            <a:spLocks noGrp="1"/>
          </p:cNvSpPr>
          <p:nvPr>
            <p:ph idx="1"/>
          </p:nvPr>
        </p:nvSpPr>
        <p:spPr>
          <a:xfrm>
            <a:off x="685800" y="1319213"/>
            <a:ext cx="8153400" cy="4611687"/>
          </a:xfrm>
          <a:ln/>
        </p:spPr>
        <p:txBody>
          <a:bodyPr vert="horz" wrap="square" lIns="91440" tIns="45720" rIns="91440" bIns="45720" anchor="t"/>
          <a:lstStyle/>
          <a:p>
            <a:pPr marL="457200" indent="-457200" eaLnBrk="1" hangingPunct="1">
              <a:lnSpc>
                <a:spcPct val="80000"/>
              </a:lnSpc>
              <a:buNone/>
            </a:pPr>
            <a:r>
              <a:rPr lang="en-US" altLang="zh-CN" b="1" dirty="0"/>
              <a:t>#include&lt;</a:t>
            </a:r>
            <a:r>
              <a:rPr lang="en-US" altLang="zh-CN" b="1" dirty="0" err="1"/>
              <a:t>stdio.h</a:t>
            </a:r>
            <a:r>
              <a:rPr lang="en-US" altLang="zh-CN" b="1" dirty="0"/>
              <a:t>&gt;</a:t>
            </a:r>
          </a:p>
          <a:p>
            <a:pPr marL="457200" indent="-457200" eaLnBrk="1" hangingPunct="1">
              <a:lnSpc>
                <a:spcPct val="80000"/>
              </a:lnSpc>
              <a:buNone/>
            </a:pPr>
            <a:r>
              <a:rPr lang="en-US" altLang="zh-CN" b="1" dirty="0" err="1"/>
              <a:t>int</a:t>
            </a:r>
            <a:r>
              <a:rPr lang="en-US" altLang="zh-CN" b="1" dirty="0"/>
              <a:t> main()</a:t>
            </a:r>
          </a:p>
          <a:p>
            <a:pPr marL="457200" indent="-457200" eaLnBrk="1" hangingPunct="1">
              <a:lnSpc>
                <a:spcPct val="80000"/>
              </a:lnSpc>
              <a:buNone/>
            </a:pPr>
            <a:r>
              <a:rPr lang="en-US" altLang="zh-CN" b="1" dirty="0"/>
              <a:t>{</a:t>
            </a:r>
          </a:p>
          <a:p>
            <a:pPr marL="457200" indent="-457200" eaLnBrk="1" hangingPunct="1">
              <a:lnSpc>
                <a:spcPct val="80000"/>
              </a:lnSpc>
              <a:buNone/>
            </a:pPr>
            <a:r>
              <a:rPr lang="en-US" altLang="zh-CN" b="1" dirty="0"/>
              <a:t>    </a:t>
            </a:r>
            <a:r>
              <a:rPr lang="en-US" altLang="zh-CN" b="1" dirty="0" err="1"/>
              <a:t>int</a:t>
            </a:r>
            <a:r>
              <a:rPr lang="en-US" altLang="zh-CN" b="1" dirty="0"/>
              <a:t> age;</a:t>
            </a:r>
          </a:p>
          <a:p>
            <a:pPr marL="457200" indent="-457200" eaLnBrk="1" hangingPunct="1">
              <a:lnSpc>
                <a:spcPct val="80000"/>
              </a:lnSpc>
              <a:buNone/>
            </a:pPr>
            <a:r>
              <a:rPr lang="en-US" altLang="zh-CN" b="1" dirty="0"/>
              <a:t>    float height;//</a:t>
            </a:r>
            <a:r>
              <a:rPr lang="zh-CN" altLang="en-US" b="1" dirty="0"/>
              <a:t>变量定义</a:t>
            </a:r>
          </a:p>
          <a:p>
            <a:pPr marL="457200" indent="-457200" eaLnBrk="1" hangingPunct="1">
              <a:lnSpc>
                <a:spcPct val="80000"/>
              </a:lnSpc>
              <a:buNone/>
            </a:pPr>
            <a:r>
              <a:rPr lang="en-US" altLang="zh-CN" b="1" dirty="0"/>
              <a:t>    </a:t>
            </a:r>
            <a:r>
              <a:rPr lang="en-US" altLang="zh-CN" b="1" dirty="0" err="1"/>
              <a:t>printf</a:t>
            </a:r>
            <a:r>
              <a:rPr lang="en-US" altLang="zh-CN" b="1" dirty="0"/>
              <a:t>("input age and height\n"); //</a:t>
            </a:r>
            <a:r>
              <a:rPr lang="zh-CN" altLang="en-US" b="1" dirty="0"/>
              <a:t>输入提示</a:t>
            </a:r>
          </a:p>
          <a:p>
            <a:pPr marL="457200" indent="-457200" eaLnBrk="1" hangingPunct="1">
              <a:lnSpc>
                <a:spcPct val="80000"/>
              </a:lnSpc>
              <a:buNone/>
            </a:pPr>
            <a:r>
              <a:rPr lang="en-US" altLang="zh-CN" b="1" dirty="0"/>
              <a:t>    </a:t>
            </a:r>
            <a:r>
              <a:rPr lang="en-US" altLang="zh-CN" b="1" dirty="0" err="1"/>
              <a:t>scanf</a:t>
            </a:r>
            <a:r>
              <a:rPr lang="en-US" altLang="zh-CN" b="1" dirty="0"/>
              <a:t>("</a:t>
            </a:r>
            <a:r>
              <a:rPr lang="en-US" altLang="zh-CN" b="1" dirty="0">
                <a:latin typeface="宋体" panose="02010600030101010101" pitchFamily="2" charset="-122"/>
              </a:rPr>
              <a:t>age=</a:t>
            </a:r>
            <a:r>
              <a:rPr lang="en-US" altLang="zh-CN" b="1" dirty="0"/>
              <a:t>%d", &amp;age); //</a:t>
            </a:r>
            <a:r>
              <a:rPr lang="zh-CN" altLang="en-US" b="1" dirty="0"/>
              <a:t>键盘输入变量</a:t>
            </a:r>
            <a:r>
              <a:rPr lang="en-US" altLang="zh-CN" b="1" dirty="0"/>
              <a:t>age</a:t>
            </a:r>
            <a:r>
              <a:rPr lang="zh-CN" altLang="en-US" b="1" dirty="0"/>
              <a:t>的值</a:t>
            </a:r>
          </a:p>
          <a:p>
            <a:pPr marL="457200" indent="-457200" eaLnBrk="1" hangingPunct="1">
              <a:lnSpc>
                <a:spcPct val="80000"/>
              </a:lnSpc>
              <a:buNone/>
            </a:pPr>
            <a:r>
              <a:rPr lang="en-US" altLang="zh-CN" b="1" dirty="0"/>
              <a:t>    scanf("%f",&amp;height);</a:t>
            </a:r>
          </a:p>
          <a:p>
            <a:pPr marL="457200" indent="-457200" eaLnBrk="1" hangingPunct="1">
              <a:lnSpc>
                <a:spcPct val="80000"/>
              </a:lnSpc>
              <a:buNone/>
            </a:pPr>
            <a:r>
              <a:rPr lang="en-US" altLang="zh-CN" b="1" dirty="0"/>
              <a:t>    </a:t>
            </a:r>
            <a:r>
              <a:rPr lang="en-US" altLang="zh-CN" b="1" dirty="0" err="1"/>
              <a:t>printf</a:t>
            </a:r>
            <a:r>
              <a:rPr lang="en-US" altLang="zh-CN" b="1" dirty="0"/>
              <a:t>("age=%d, height=%</a:t>
            </a:r>
            <a:r>
              <a:rPr lang="en-US" altLang="zh-CN" b="1" dirty="0" err="1"/>
              <a:t>f",age</a:t>
            </a:r>
            <a:r>
              <a:rPr lang="en-US" altLang="zh-CN" b="1" dirty="0"/>
              <a:t>, height);//</a:t>
            </a:r>
            <a:r>
              <a:rPr lang="zh-CN" altLang="en-US" b="1" dirty="0"/>
              <a:t>输出</a:t>
            </a:r>
            <a:r>
              <a:rPr lang="en-US" altLang="zh-CN" b="1" dirty="0"/>
              <a:t> </a:t>
            </a:r>
          </a:p>
          <a:p>
            <a:pPr marL="457200" indent="-457200" eaLnBrk="1" hangingPunct="1">
              <a:lnSpc>
                <a:spcPct val="80000"/>
              </a:lnSpc>
              <a:buNone/>
            </a:pPr>
            <a:r>
              <a:rPr lang="en-US" altLang="zh-CN" b="1" dirty="0"/>
              <a:t>	</a:t>
            </a:r>
          </a:p>
          <a:p>
            <a:pPr marL="457200" indent="-457200" eaLnBrk="1" hangingPunct="1">
              <a:lnSpc>
                <a:spcPct val="80000"/>
              </a:lnSpc>
              <a:buNone/>
            </a:pPr>
            <a:r>
              <a:rPr lang="en-US" altLang="zh-CN" b="1" dirty="0"/>
              <a:t>    return 0;</a:t>
            </a:r>
          </a:p>
          <a:p>
            <a:pPr marL="457200" indent="-457200" eaLnBrk="1" hangingPunct="1">
              <a:lnSpc>
                <a:spcPct val="80000"/>
              </a:lnSpc>
              <a:buNone/>
            </a:pPr>
            <a:r>
              <a:rPr lang="en-US" altLang="zh-CN" b="1" dirty="0"/>
              <a:t>}</a:t>
            </a:r>
            <a:endParaRPr lang="zh-CN" altLang="en-US" b="1" dirty="0"/>
          </a:p>
        </p:txBody>
      </p:sp>
      <p:sp>
        <p:nvSpPr>
          <p:cNvPr id="459780" name="Text Box 4"/>
          <p:cNvSpPr txBox="1"/>
          <p:nvPr/>
        </p:nvSpPr>
        <p:spPr>
          <a:xfrm>
            <a:off x="1835150" y="188640"/>
            <a:ext cx="7200900" cy="2570163"/>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zh-CN" altLang="en-US" b="1" dirty="0"/>
              <a:t>运行结果：</a:t>
            </a:r>
          </a:p>
          <a:p>
            <a:pPr marL="0" lvl="0" indent="0" eaLnBrk="1" hangingPunct="1">
              <a:buNone/>
            </a:pPr>
            <a:r>
              <a:rPr lang="en-US" altLang="zh-CN" b="1" dirty="0"/>
              <a:t>input age and height</a:t>
            </a:r>
          </a:p>
          <a:p>
            <a:pPr marL="0" lvl="0" indent="0" eaLnBrk="1" hangingPunct="1">
              <a:buNone/>
            </a:pPr>
            <a:r>
              <a:rPr lang="en-US" altLang="zh-CN" b="1" dirty="0"/>
              <a:t>age=10</a:t>
            </a:r>
          </a:p>
          <a:p>
            <a:pPr marL="0" lvl="0" indent="0" eaLnBrk="1" hangingPunct="1">
              <a:buNone/>
            </a:pPr>
            <a:r>
              <a:rPr lang="en-US" altLang="zh-CN" b="1" dirty="0"/>
              <a:t>1.65</a:t>
            </a:r>
          </a:p>
          <a:p>
            <a:pPr marL="0" lvl="0" indent="0" eaLnBrk="1" hangingPunct="1">
              <a:buNone/>
            </a:pPr>
            <a:r>
              <a:rPr lang="en-US" altLang="zh-CN" b="1" dirty="0"/>
              <a:t>age=10, height=1.65</a:t>
            </a:r>
            <a:r>
              <a:rPr lang="zh-CN" altLang="en-US" b="1" dirty="0"/>
              <a:t>请按任意键继续</a:t>
            </a:r>
            <a:r>
              <a:rPr lang="en-US" altLang="zh-CN" b="1" dirty="0"/>
              <a:t>. . .</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dissolve">
                                      <p:cBhvr>
                                        <p:cTn id="7" dur="500"/>
                                        <p:tgtEl>
                                          <p:spTgt spid="45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67</a:t>
            </a:fld>
            <a:endParaRPr lang="zh-CN" altLang="en-US" sz="1400" b="1" dirty="0"/>
          </a:p>
        </p:txBody>
      </p:sp>
      <p:sp>
        <p:nvSpPr>
          <p:cNvPr id="80899" name="Rectangle 2"/>
          <p:cNvSpPr>
            <a:spLocks noGrp="1"/>
          </p:cNvSpPr>
          <p:nvPr>
            <p:ph type="title"/>
          </p:nvPr>
        </p:nvSpPr>
        <p:spPr>
          <a:xfrm>
            <a:off x="2555875" y="115888"/>
            <a:ext cx="6516688" cy="1081087"/>
          </a:xfrm>
          <a:gradFill rotWithShape="1">
            <a:gsLst>
              <a:gs pos="0">
                <a:schemeClr val="accent1">
                  <a:alpha val="100000"/>
                </a:schemeClr>
              </a:gs>
              <a:gs pos="100000">
                <a:srgbClr val="FFFFFF">
                  <a:alpha val="100000"/>
                </a:srgbClr>
              </a:gs>
            </a:gsLst>
            <a:lin ang="5400000" scaled="1"/>
            <a:tileRect/>
          </a:gradFill>
          <a:ln/>
        </p:spPr>
        <p:txBody>
          <a:bodyPr vert="horz" wrap="square" lIns="91440" tIns="45720" rIns="91440" bIns="45720" anchor="ctr"/>
          <a:lstStyle/>
          <a:p>
            <a:pPr algn="l" eaLnBrk="1" hangingPunct="1"/>
            <a:r>
              <a:rPr lang="zh-CN" altLang="en-US" sz="2400" b="1" dirty="0">
                <a:solidFill>
                  <a:schemeClr val="tx1"/>
                </a:solidFill>
              </a:rPr>
              <a:t>输入输出练习：定义三个变量，分别是整型、浮点型、字符型。要求从键盘输入三个值存放到这三个变量里，并且输出这三个变量。   </a:t>
            </a:r>
          </a:p>
        </p:txBody>
      </p:sp>
      <p:sp>
        <p:nvSpPr>
          <p:cNvPr id="403459" name="Rectangle 3"/>
          <p:cNvSpPr>
            <a:spLocks noGrp="1"/>
          </p:cNvSpPr>
          <p:nvPr>
            <p:ph idx="1"/>
          </p:nvPr>
        </p:nvSpPr>
        <p:spPr>
          <a:xfrm>
            <a:off x="685800" y="1319213"/>
            <a:ext cx="7990656" cy="4918075"/>
          </a:xfrm>
          <a:ln/>
        </p:spPr>
        <p:txBody>
          <a:bodyPr vert="horz" wrap="square" lIns="91440" tIns="45720" rIns="91440" bIns="45720" anchor="t"/>
          <a:lstStyle/>
          <a:p>
            <a:pPr eaLnBrk="1" hangingPunct="1">
              <a:lnSpc>
                <a:spcPct val="80000"/>
              </a:lnSpc>
              <a:buNone/>
            </a:pPr>
            <a:r>
              <a:rPr lang="en-US" altLang="zh-CN" b="1" dirty="0"/>
              <a:t>#include&lt;stdio.h&gt;</a:t>
            </a:r>
          </a:p>
          <a:p>
            <a:pPr eaLnBrk="1" hangingPunct="1">
              <a:lnSpc>
                <a:spcPct val="80000"/>
              </a:lnSpc>
              <a:buNone/>
            </a:pPr>
            <a:r>
              <a:rPr lang="en-US" altLang="zh-CN" b="1" dirty="0" err="1"/>
              <a:t>int</a:t>
            </a:r>
            <a:r>
              <a:rPr lang="en-US" altLang="zh-CN" b="1" dirty="0"/>
              <a:t> main()</a:t>
            </a:r>
          </a:p>
          <a:p>
            <a:pPr eaLnBrk="1" hangingPunct="1">
              <a:lnSpc>
                <a:spcPct val="80000"/>
              </a:lnSpc>
              <a:buNone/>
            </a:pPr>
            <a:r>
              <a:rPr lang="en-US" altLang="zh-CN" b="1" dirty="0"/>
              <a:t>{</a:t>
            </a:r>
          </a:p>
          <a:p>
            <a:pPr eaLnBrk="1" hangingPunct="1">
              <a:lnSpc>
                <a:spcPct val="80000"/>
              </a:lnSpc>
              <a:buNone/>
            </a:pPr>
            <a:r>
              <a:rPr lang="en-US" altLang="zh-CN" b="1" dirty="0"/>
              <a:t>     int i;</a:t>
            </a:r>
          </a:p>
          <a:p>
            <a:pPr eaLnBrk="1" hangingPunct="1">
              <a:lnSpc>
                <a:spcPct val="80000"/>
              </a:lnSpc>
              <a:buNone/>
            </a:pPr>
            <a:r>
              <a:rPr lang="en-US" altLang="zh-CN" b="1" dirty="0"/>
              <a:t>     float f;</a:t>
            </a:r>
          </a:p>
          <a:p>
            <a:pPr eaLnBrk="1" hangingPunct="1">
              <a:lnSpc>
                <a:spcPct val="80000"/>
              </a:lnSpc>
              <a:buNone/>
            </a:pPr>
            <a:r>
              <a:rPr lang="en-US" altLang="zh-CN" b="1" dirty="0"/>
              <a:t>     char c;</a:t>
            </a:r>
          </a:p>
          <a:p>
            <a:pPr eaLnBrk="1" hangingPunct="1">
              <a:lnSpc>
                <a:spcPct val="80000"/>
              </a:lnSpc>
              <a:buNone/>
            </a:pPr>
            <a:endParaRPr lang="en-US" altLang="zh-CN" b="1" dirty="0"/>
          </a:p>
          <a:p>
            <a:pPr eaLnBrk="1" hangingPunct="1">
              <a:lnSpc>
                <a:spcPct val="80000"/>
              </a:lnSpc>
              <a:buNone/>
            </a:pPr>
            <a:r>
              <a:rPr lang="en-US" altLang="zh-CN" b="1" dirty="0"/>
              <a:t>     </a:t>
            </a:r>
            <a:r>
              <a:rPr lang="en-US" altLang="zh-CN" b="1" dirty="0" err="1"/>
              <a:t>scanf</a:t>
            </a:r>
            <a:r>
              <a:rPr lang="en-US" altLang="zh-CN" b="1" dirty="0"/>
              <a:t>("%</a:t>
            </a:r>
            <a:r>
              <a:rPr lang="en-US" altLang="zh-CN" b="1" dirty="0" err="1"/>
              <a:t>d%f%c</a:t>
            </a:r>
            <a:r>
              <a:rPr lang="en-US" altLang="zh-CN" b="1" dirty="0"/>
              <a:t>", &amp;i, &amp;f, &amp;c  );</a:t>
            </a:r>
          </a:p>
          <a:p>
            <a:pPr eaLnBrk="1" hangingPunct="1">
              <a:lnSpc>
                <a:spcPct val="80000"/>
              </a:lnSpc>
              <a:buNone/>
            </a:pPr>
            <a:r>
              <a:rPr lang="en-US" altLang="zh-CN" b="1" dirty="0"/>
              <a:t>     </a:t>
            </a:r>
            <a:r>
              <a:rPr lang="en-US" altLang="zh-CN" b="1" dirty="0" err="1"/>
              <a:t>printf</a:t>
            </a:r>
            <a:r>
              <a:rPr lang="en-US" altLang="zh-CN" b="1" dirty="0"/>
              <a:t>("the result is:\n");</a:t>
            </a:r>
          </a:p>
          <a:p>
            <a:pPr eaLnBrk="1" hangingPunct="1">
              <a:lnSpc>
                <a:spcPct val="80000"/>
              </a:lnSpc>
              <a:buNone/>
            </a:pPr>
            <a:r>
              <a:rPr lang="en-US" altLang="zh-CN" b="1" dirty="0"/>
              <a:t>     </a:t>
            </a:r>
            <a:r>
              <a:rPr lang="en-US" altLang="zh-CN" b="1" dirty="0" err="1"/>
              <a:t>printf</a:t>
            </a:r>
            <a:r>
              <a:rPr lang="en-US" altLang="zh-CN" b="1" dirty="0"/>
              <a:t>("</a:t>
            </a:r>
            <a:r>
              <a:rPr lang="en-US" altLang="zh-CN" b="1" dirty="0" err="1"/>
              <a:t>i</a:t>
            </a:r>
            <a:r>
              <a:rPr lang="en-US" altLang="zh-CN" b="1" dirty="0"/>
              <a:t>=%d,f=%f,c=%c",i, f, c);</a:t>
            </a:r>
          </a:p>
          <a:p>
            <a:pPr eaLnBrk="1" hangingPunct="1">
              <a:lnSpc>
                <a:spcPct val="80000"/>
              </a:lnSpc>
              <a:buNone/>
            </a:pPr>
            <a:r>
              <a:rPr lang="en-US" altLang="zh-CN" b="1" dirty="0"/>
              <a:t>     return 0;</a:t>
            </a:r>
            <a:endParaRPr lang="zh-CN" altLang="en-US" b="1" dirty="0"/>
          </a:p>
          <a:p>
            <a:pPr eaLnBrk="1" hangingPunct="1">
              <a:lnSpc>
                <a:spcPct val="80000"/>
              </a:lnSpc>
              <a:buNone/>
            </a:pPr>
            <a:r>
              <a:rPr lang="en-US" altLang="zh-CN" b="1" dirty="0"/>
              <a:t>}</a:t>
            </a:r>
          </a:p>
          <a:p>
            <a:pPr eaLnBrk="1" hangingPunct="1">
              <a:lnSpc>
                <a:spcPct val="80000"/>
              </a:lnSpc>
              <a:buNone/>
            </a:pPr>
            <a:endParaRPr lang="en-US" altLang="zh-CN" sz="2400" b="1" dirty="0"/>
          </a:p>
        </p:txBody>
      </p:sp>
      <p:sp>
        <p:nvSpPr>
          <p:cNvPr id="403461" name="Text Box 5"/>
          <p:cNvSpPr txBox="1"/>
          <p:nvPr/>
        </p:nvSpPr>
        <p:spPr>
          <a:xfrm>
            <a:off x="4230687" y="1844824"/>
            <a:ext cx="4608513"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说明：本程序中变量的命名没做到见名知义，这在同学们以后的编程中要注意避免。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Effect transition="in" filter="dissolve">
                                      <p:cBhvr>
                                        <p:cTn id="7" dur="500"/>
                                        <p:tgtEl>
                                          <p:spTgt spid="403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3459">
                                            <p:txEl>
                                              <p:pRg st="1" end="1"/>
                                            </p:txEl>
                                          </p:spTgt>
                                        </p:tgtEl>
                                        <p:attrNameLst>
                                          <p:attrName>style.visibility</p:attrName>
                                        </p:attrNameLst>
                                      </p:cBhvr>
                                      <p:to>
                                        <p:strVal val="visible"/>
                                      </p:to>
                                    </p:set>
                                    <p:animEffect transition="in" filter="dissolve">
                                      <p:cBhvr>
                                        <p:cTn id="12" dur="500"/>
                                        <p:tgtEl>
                                          <p:spTgt spid="403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3459">
                                            <p:txEl>
                                              <p:pRg st="2" end="2"/>
                                            </p:txEl>
                                          </p:spTgt>
                                        </p:tgtEl>
                                        <p:attrNameLst>
                                          <p:attrName>style.visibility</p:attrName>
                                        </p:attrNameLst>
                                      </p:cBhvr>
                                      <p:to>
                                        <p:strVal val="visible"/>
                                      </p:to>
                                    </p:set>
                                    <p:animEffect transition="in" filter="dissolve">
                                      <p:cBhvr>
                                        <p:cTn id="17" dur="500"/>
                                        <p:tgtEl>
                                          <p:spTgt spid="403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3459">
                                            <p:txEl>
                                              <p:pRg st="3" end="3"/>
                                            </p:txEl>
                                          </p:spTgt>
                                        </p:tgtEl>
                                        <p:attrNameLst>
                                          <p:attrName>style.visibility</p:attrName>
                                        </p:attrNameLst>
                                      </p:cBhvr>
                                      <p:to>
                                        <p:strVal val="visible"/>
                                      </p:to>
                                    </p:set>
                                    <p:animEffect transition="in" filter="dissolve">
                                      <p:cBhvr>
                                        <p:cTn id="22" dur="500"/>
                                        <p:tgtEl>
                                          <p:spTgt spid="403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3459">
                                            <p:txEl>
                                              <p:pRg st="4" end="4"/>
                                            </p:txEl>
                                          </p:spTgt>
                                        </p:tgtEl>
                                        <p:attrNameLst>
                                          <p:attrName>style.visibility</p:attrName>
                                        </p:attrNameLst>
                                      </p:cBhvr>
                                      <p:to>
                                        <p:strVal val="visible"/>
                                      </p:to>
                                    </p:set>
                                    <p:animEffect transition="in" filter="dissolve">
                                      <p:cBhvr>
                                        <p:cTn id="27" dur="500"/>
                                        <p:tgtEl>
                                          <p:spTgt spid="403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3459">
                                            <p:txEl>
                                              <p:pRg st="5" end="5"/>
                                            </p:txEl>
                                          </p:spTgt>
                                        </p:tgtEl>
                                        <p:attrNameLst>
                                          <p:attrName>style.visibility</p:attrName>
                                        </p:attrNameLst>
                                      </p:cBhvr>
                                      <p:to>
                                        <p:strVal val="visible"/>
                                      </p:to>
                                    </p:set>
                                    <p:animEffect transition="in" filter="dissolve">
                                      <p:cBhvr>
                                        <p:cTn id="32" dur="500"/>
                                        <p:tgtEl>
                                          <p:spTgt spid="403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03459">
                                            <p:txEl>
                                              <p:pRg st="7" end="7"/>
                                            </p:txEl>
                                          </p:spTgt>
                                        </p:tgtEl>
                                        <p:attrNameLst>
                                          <p:attrName>style.visibility</p:attrName>
                                        </p:attrNameLst>
                                      </p:cBhvr>
                                      <p:to>
                                        <p:strVal val="visible"/>
                                      </p:to>
                                    </p:set>
                                    <p:animEffect transition="in" filter="dissolve">
                                      <p:cBhvr>
                                        <p:cTn id="37" dur="500"/>
                                        <p:tgtEl>
                                          <p:spTgt spid="40345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03459">
                                            <p:txEl>
                                              <p:pRg st="8" end="8"/>
                                            </p:txEl>
                                          </p:spTgt>
                                        </p:tgtEl>
                                        <p:attrNameLst>
                                          <p:attrName>style.visibility</p:attrName>
                                        </p:attrNameLst>
                                      </p:cBhvr>
                                      <p:to>
                                        <p:strVal val="visible"/>
                                      </p:to>
                                    </p:set>
                                    <p:animEffect transition="in" filter="dissolve">
                                      <p:cBhvr>
                                        <p:cTn id="42" dur="500"/>
                                        <p:tgtEl>
                                          <p:spTgt spid="40345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03459">
                                            <p:txEl>
                                              <p:pRg st="9" end="9"/>
                                            </p:txEl>
                                          </p:spTgt>
                                        </p:tgtEl>
                                        <p:attrNameLst>
                                          <p:attrName>style.visibility</p:attrName>
                                        </p:attrNameLst>
                                      </p:cBhvr>
                                      <p:to>
                                        <p:strVal val="visible"/>
                                      </p:to>
                                    </p:set>
                                    <p:animEffect transition="in" filter="dissolve">
                                      <p:cBhvr>
                                        <p:cTn id="47" dur="500"/>
                                        <p:tgtEl>
                                          <p:spTgt spid="40345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03459">
                                            <p:txEl>
                                              <p:pRg st="10" end="10"/>
                                            </p:txEl>
                                          </p:spTgt>
                                        </p:tgtEl>
                                        <p:attrNameLst>
                                          <p:attrName>style.visibility</p:attrName>
                                        </p:attrNameLst>
                                      </p:cBhvr>
                                      <p:to>
                                        <p:strVal val="visible"/>
                                      </p:to>
                                    </p:set>
                                    <p:animEffect transition="in" filter="dissolve">
                                      <p:cBhvr>
                                        <p:cTn id="52" dur="500"/>
                                        <p:tgtEl>
                                          <p:spTgt spid="40345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03459">
                                            <p:txEl>
                                              <p:pRg st="11" end="11"/>
                                            </p:txEl>
                                          </p:spTgt>
                                        </p:tgtEl>
                                        <p:attrNameLst>
                                          <p:attrName>style.visibility</p:attrName>
                                        </p:attrNameLst>
                                      </p:cBhvr>
                                      <p:to>
                                        <p:strVal val="visible"/>
                                      </p:to>
                                    </p:set>
                                    <p:animEffect transition="in" filter="dissolve">
                                      <p:cBhvr>
                                        <p:cTn id="57" dur="500"/>
                                        <p:tgtEl>
                                          <p:spTgt spid="403459">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403461"/>
                                        </p:tgtEl>
                                        <p:attrNameLst>
                                          <p:attrName>style.visibility</p:attrName>
                                        </p:attrNameLst>
                                      </p:cBhvr>
                                      <p:to>
                                        <p:strVal val="visible"/>
                                      </p:to>
                                    </p:set>
                                    <p:animEffect transition="in" filter="diamond(in)">
                                      <p:cBhvr>
                                        <p:cTn id="62" dur="500"/>
                                        <p:tgtEl>
                                          <p:spTgt spid="40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P spid="40346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68</a:t>
            </a:fld>
            <a:endParaRPr lang="zh-CN" altLang="en-US" sz="1400" b="1" dirty="0"/>
          </a:p>
        </p:txBody>
      </p:sp>
      <p:sp>
        <p:nvSpPr>
          <p:cNvPr id="81923" name="Rectangle 3"/>
          <p:cNvSpPr>
            <a:spLocks noGrp="1"/>
          </p:cNvSpPr>
          <p:nvPr>
            <p:ph idx="1"/>
          </p:nvPr>
        </p:nvSpPr>
        <p:spPr>
          <a:xfrm>
            <a:off x="467544" y="1341438"/>
            <a:ext cx="7989887" cy="5133975"/>
          </a:xfrm>
          <a:ln/>
        </p:spPr>
        <p:txBody>
          <a:bodyPr vert="horz" wrap="square" lIns="91440" tIns="45720" rIns="91440" bIns="45720" anchor="t"/>
          <a:lstStyle/>
          <a:p>
            <a:pPr eaLnBrk="1" hangingPunct="1">
              <a:lnSpc>
                <a:spcPct val="80000"/>
              </a:lnSpc>
              <a:buNone/>
            </a:pPr>
            <a:r>
              <a:rPr lang="en-US" altLang="zh-CN" sz="2400" b="1" dirty="0"/>
              <a:t>#include&lt;stdio.h&gt;</a:t>
            </a:r>
          </a:p>
          <a:p>
            <a:pPr eaLnBrk="1" hangingPunct="1">
              <a:lnSpc>
                <a:spcPct val="80000"/>
              </a:lnSpc>
              <a:buNone/>
            </a:pPr>
            <a:r>
              <a:rPr lang="en-US" altLang="zh-CN" sz="2400" b="1" dirty="0" err="1"/>
              <a:t>int</a:t>
            </a:r>
            <a:r>
              <a:rPr lang="en-US" altLang="zh-CN" sz="2400" b="1" dirty="0"/>
              <a:t> main()</a:t>
            </a:r>
          </a:p>
          <a:p>
            <a:pPr eaLnBrk="1" hangingPunct="1">
              <a:lnSpc>
                <a:spcPct val="80000"/>
              </a:lnSpc>
              <a:buNone/>
            </a:pPr>
            <a:r>
              <a:rPr lang="en-US" altLang="zh-CN" sz="2400" b="1" dirty="0"/>
              <a:t>{</a:t>
            </a:r>
          </a:p>
          <a:p>
            <a:pPr eaLnBrk="1" hangingPunct="1">
              <a:lnSpc>
                <a:spcPct val="80000"/>
              </a:lnSpc>
              <a:buNone/>
            </a:pPr>
            <a:r>
              <a:rPr lang="en-US" altLang="zh-CN" sz="2400" b="1" dirty="0"/>
              <a:t>     int i;</a:t>
            </a:r>
          </a:p>
          <a:p>
            <a:pPr eaLnBrk="1" hangingPunct="1">
              <a:lnSpc>
                <a:spcPct val="80000"/>
              </a:lnSpc>
              <a:buNone/>
            </a:pPr>
            <a:r>
              <a:rPr lang="en-US" altLang="zh-CN" sz="2400" b="1" dirty="0"/>
              <a:t>     float f;</a:t>
            </a:r>
          </a:p>
          <a:p>
            <a:pPr eaLnBrk="1" hangingPunct="1">
              <a:lnSpc>
                <a:spcPct val="80000"/>
              </a:lnSpc>
              <a:buNone/>
            </a:pPr>
            <a:r>
              <a:rPr lang="en-US" altLang="zh-CN" sz="2400" b="1" dirty="0"/>
              <a:t>     char c;</a:t>
            </a:r>
          </a:p>
          <a:p>
            <a:pPr eaLnBrk="1" hangingPunct="1">
              <a:lnSpc>
                <a:spcPct val="80000"/>
              </a:lnSpc>
              <a:buNone/>
            </a:pPr>
            <a:endParaRPr lang="en-US" altLang="zh-CN" sz="2400" b="1" dirty="0"/>
          </a:p>
          <a:p>
            <a:pPr eaLnBrk="1" hangingPunct="1">
              <a:lnSpc>
                <a:spcPct val="80000"/>
              </a:lnSpc>
              <a:buNone/>
            </a:pPr>
            <a:r>
              <a:rPr lang="en-US" altLang="zh-CN" sz="2400" b="1" dirty="0"/>
              <a:t>     printf("input i,f\n");</a:t>
            </a:r>
          </a:p>
          <a:p>
            <a:pPr eaLnBrk="1" hangingPunct="1">
              <a:lnSpc>
                <a:spcPct val="80000"/>
              </a:lnSpc>
              <a:buNone/>
            </a:pPr>
            <a:r>
              <a:rPr lang="en-US" altLang="zh-CN" sz="2400" b="1" dirty="0"/>
              <a:t>     scanf("%</a:t>
            </a:r>
            <a:r>
              <a:rPr lang="en-US" altLang="zh-CN" sz="2400" b="1" dirty="0" err="1"/>
              <a:t>d%f</a:t>
            </a:r>
            <a:r>
              <a:rPr lang="en-US" altLang="zh-CN" sz="2400" b="1" dirty="0"/>
              <a:t>", &amp;i,&amp;f );</a:t>
            </a:r>
          </a:p>
          <a:p>
            <a:pPr eaLnBrk="1" hangingPunct="1">
              <a:lnSpc>
                <a:spcPct val="80000"/>
              </a:lnSpc>
              <a:buNone/>
            </a:pPr>
            <a:r>
              <a:rPr lang="en-US" altLang="zh-CN" sz="2400" b="1" dirty="0"/>
              <a:t>     printf("input c\n");</a:t>
            </a:r>
          </a:p>
          <a:p>
            <a:pPr eaLnBrk="1" hangingPunct="1">
              <a:lnSpc>
                <a:spcPct val="80000"/>
              </a:lnSpc>
              <a:buNone/>
            </a:pPr>
            <a:r>
              <a:rPr lang="en-US" altLang="zh-CN" sz="2400" b="1" dirty="0"/>
              <a:t>     scanf("%c", &amp;c );</a:t>
            </a:r>
          </a:p>
          <a:p>
            <a:pPr eaLnBrk="1" hangingPunct="1">
              <a:lnSpc>
                <a:spcPct val="80000"/>
              </a:lnSpc>
              <a:buNone/>
            </a:pPr>
            <a:r>
              <a:rPr lang="en-US" altLang="zh-CN" sz="2400" b="1" dirty="0"/>
              <a:t>     printf("the result is:\n"); </a:t>
            </a:r>
          </a:p>
          <a:p>
            <a:pPr eaLnBrk="1" hangingPunct="1">
              <a:lnSpc>
                <a:spcPct val="80000"/>
              </a:lnSpc>
              <a:buNone/>
            </a:pPr>
            <a:r>
              <a:rPr lang="en-US" altLang="zh-CN" sz="2400" b="1" dirty="0"/>
              <a:t>     printf("i=%d,f=%f,c=%c",</a:t>
            </a:r>
            <a:r>
              <a:rPr lang="en-US" altLang="zh-CN" sz="2400" b="1" dirty="0" err="1"/>
              <a:t>i,f,c</a:t>
            </a:r>
            <a:r>
              <a:rPr lang="en-US" altLang="zh-CN" sz="2400" b="1" dirty="0"/>
              <a:t>);</a:t>
            </a:r>
          </a:p>
          <a:p>
            <a:pPr eaLnBrk="1" hangingPunct="1">
              <a:lnSpc>
                <a:spcPct val="80000"/>
              </a:lnSpc>
              <a:buNone/>
            </a:pPr>
            <a:r>
              <a:rPr lang="en-US" altLang="zh-CN" sz="2400" b="1" dirty="0"/>
              <a:t>     return 0;</a:t>
            </a:r>
          </a:p>
          <a:p>
            <a:pPr eaLnBrk="1" hangingPunct="1">
              <a:lnSpc>
                <a:spcPct val="80000"/>
              </a:lnSpc>
              <a:buNone/>
            </a:pPr>
            <a:r>
              <a:rPr lang="en-US" altLang="zh-CN" sz="2400" b="1" dirty="0"/>
              <a:t>}</a:t>
            </a:r>
            <a:endParaRPr lang="zh-CN" altLang="en-US" sz="2000" b="1" dirty="0"/>
          </a:p>
        </p:txBody>
      </p:sp>
      <p:sp>
        <p:nvSpPr>
          <p:cNvPr id="81924" name="Text Box 4"/>
          <p:cNvSpPr txBox="1"/>
          <p:nvPr/>
        </p:nvSpPr>
        <p:spPr>
          <a:xfrm>
            <a:off x="2843213" y="388938"/>
            <a:ext cx="5905500" cy="519112"/>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b="1" dirty="0">
                <a:solidFill>
                  <a:srgbClr val="FF3300"/>
                </a:solidFill>
              </a:rPr>
              <a:t>请同学们观察本程序的输出是什么？</a:t>
            </a:r>
          </a:p>
        </p:txBody>
      </p:sp>
      <p:sp>
        <p:nvSpPr>
          <p:cNvPr id="407557" name="Text Box 5"/>
          <p:cNvSpPr txBox="1"/>
          <p:nvPr/>
        </p:nvSpPr>
        <p:spPr>
          <a:xfrm>
            <a:off x="5076825" y="1341438"/>
            <a:ext cx="2808288" cy="2677656"/>
          </a:xfrm>
          <a:prstGeom prst="rect">
            <a:avLst/>
          </a:prstGeom>
          <a:gradFill rotWithShape="1">
            <a:gsLst>
              <a:gs pos="0">
                <a:srgbClr val="9966FF"/>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400" b="1" dirty="0"/>
              <a:t>input i,f</a:t>
            </a:r>
          </a:p>
          <a:p>
            <a:pPr marL="0" lvl="0" indent="0" eaLnBrk="1" hangingPunct="1">
              <a:buNone/>
            </a:pPr>
            <a:r>
              <a:rPr lang="en-US" altLang="zh-CN" sz="2400" b="1" dirty="0"/>
              <a:t>10 3.14</a:t>
            </a:r>
          </a:p>
          <a:p>
            <a:pPr marL="0" lvl="0" indent="0" eaLnBrk="1" hangingPunct="1">
              <a:buNone/>
            </a:pPr>
            <a:r>
              <a:rPr lang="en-US" altLang="zh-CN" sz="2400" b="1" dirty="0"/>
              <a:t>input c</a:t>
            </a:r>
          </a:p>
          <a:p>
            <a:pPr marL="0" lvl="0" indent="0" eaLnBrk="1" hangingPunct="1">
              <a:buNone/>
            </a:pPr>
            <a:r>
              <a:rPr lang="en-US" altLang="zh-CN" sz="2400" b="1" dirty="0"/>
              <a:t>the result is: </a:t>
            </a:r>
          </a:p>
          <a:p>
            <a:pPr marL="0" lvl="0" indent="0" eaLnBrk="1" hangingPunct="1">
              <a:buNone/>
            </a:pPr>
            <a:r>
              <a:rPr lang="en-US" altLang="zh-CN" sz="2400" b="1" dirty="0"/>
              <a:t>i=10,f=3.140000,c=</a:t>
            </a:r>
          </a:p>
          <a:p>
            <a:pPr marL="0" lvl="0" indent="0" eaLnBrk="1" hangingPunct="1">
              <a:buNone/>
            </a:pPr>
            <a:r>
              <a:rPr lang="zh-CN" altLang="en-US" sz="2400" b="1" dirty="0"/>
              <a:t>请按任意键继续 </a:t>
            </a:r>
            <a:r>
              <a:rPr lang="en-US" altLang="zh-CN" sz="2400" b="1" dirty="0"/>
              <a:t>. . .</a:t>
            </a:r>
            <a:endParaRPr lang="zh-CN" altLang="en-US" sz="2400" b="1" dirty="0"/>
          </a:p>
        </p:txBody>
      </p:sp>
      <p:grpSp>
        <p:nvGrpSpPr>
          <p:cNvPr id="2" name="Group 9"/>
          <p:cNvGrpSpPr/>
          <p:nvPr/>
        </p:nvGrpSpPr>
        <p:grpSpPr>
          <a:xfrm>
            <a:off x="6156325" y="1844675"/>
            <a:ext cx="144463" cy="215900"/>
            <a:chOff x="5193" y="2931"/>
            <a:chExt cx="91" cy="136"/>
          </a:xfrm>
        </p:grpSpPr>
        <p:sp>
          <p:nvSpPr>
            <p:cNvPr id="81929" name="Line 7"/>
            <p:cNvSpPr/>
            <p:nvPr/>
          </p:nvSpPr>
          <p:spPr>
            <a:xfrm>
              <a:off x="5284" y="2931"/>
              <a:ext cx="0" cy="136"/>
            </a:xfrm>
            <a:prstGeom prst="line">
              <a:avLst/>
            </a:prstGeom>
            <a:ln w="28575" cap="flat" cmpd="sng">
              <a:solidFill>
                <a:srgbClr val="FF3300"/>
              </a:solidFill>
              <a:prstDash val="solid"/>
              <a:headEnd type="none" w="med" len="med"/>
              <a:tailEnd type="none" w="med" len="med"/>
            </a:ln>
          </p:spPr>
        </p:sp>
        <p:sp>
          <p:nvSpPr>
            <p:cNvPr id="81930" name="Line 8"/>
            <p:cNvSpPr/>
            <p:nvPr/>
          </p:nvSpPr>
          <p:spPr>
            <a:xfrm flipH="1">
              <a:off x="5193" y="3067"/>
              <a:ext cx="91" cy="0"/>
            </a:xfrm>
            <a:prstGeom prst="line">
              <a:avLst/>
            </a:prstGeom>
            <a:ln w="28575" cap="flat" cmpd="sng">
              <a:solidFill>
                <a:srgbClr val="FF3300"/>
              </a:solidFill>
              <a:prstDash val="solid"/>
              <a:headEnd type="none" w="med" len="med"/>
              <a:tailEnd type="triangle" w="med" len="med"/>
            </a:ln>
          </p:spPr>
        </p:sp>
      </p:grpSp>
      <p:sp>
        <p:nvSpPr>
          <p:cNvPr id="407562" name="Text Box 10"/>
          <p:cNvSpPr txBox="1"/>
          <p:nvPr/>
        </p:nvSpPr>
        <p:spPr>
          <a:xfrm>
            <a:off x="4932363" y="4149725"/>
            <a:ext cx="3816350" cy="822325"/>
          </a:xfrm>
          <a:prstGeom prst="rect">
            <a:avLst/>
          </a:prstGeom>
          <a:gradFill rotWithShape="1">
            <a:gsLst>
              <a:gs pos="0">
                <a:schemeClr val="accent1"/>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solidFill>
                  <a:srgbClr val="FF3300"/>
                </a:solidFill>
              </a:rPr>
              <a:t>程序并没有给用户输入字符数据的机会。为什么？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7557">
                                            <p:txEl>
                                              <p:pRg st="0" end="0"/>
                                            </p:txEl>
                                          </p:spTgt>
                                        </p:tgtEl>
                                        <p:attrNameLst>
                                          <p:attrName>style.visibility</p:attrName>
                                        </p:attrNameLst>
                                      </p:cBhvr>
                                      <p:to>
                                        <p:strVal val="visible"/>
                                      </p:to>
                                    </p:set>
                                    <p:animEffect transition="in" filter="dissolve">
                                      <p:cBhvr>
                                        <p:cTn id="7" dur="500"/>
                                        <p:tgtEl>
                                          <p:spTgt spid="407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7557">
                                            <p:txEl>
                                              <p:pRg st="1" end="1"/>
                                            </p:txEl>
                                          </p:spTgt>
                                        </p:tgtEl>
                                        <p:attrNameLst>
                                          <p:attrName>style.visibility</p:attrName>
                                        </p:attrNameLst>
                                      </p:cBhvr>
                                      <p:to>
                                        <p:strVal val="visible"/>
                                      </p:to>
                                    </p:set>
                                    <p:animEffect transition="in" filter="dissolve">
                                      <p:cBhvr>
                                        <p:cTn id="12" dur="500"/>
                                        <p:tgtEl>
                                          <p:spTgt spid="407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7557">
                                            <p:txEl>
                                              <p:pRg st="2" end="2"/>
                                            </p:txEl>
                                          </p:spTgt>
                                        </p:tgtEl>
                                        <p:attrNameLst>
                                          <p:attrName>style.visibility</p:attrName>
                                        </p:attrNameLst>
                                      </p:cBhvr>
                                      <p:to>
                                        <p:strVal val="visible"/>
                                      </p:to>
                                    </p:set>
                                    <p:animEffect transition="in" filter="dissolve">
                                      <p:cBhvr>
                                        <p:cTn id="22" dur="500"/>
                                        <p:tgtEl>
                                          <p:spTgt spid="4075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7557">
                                            <p:txEl>
                                              <p:pRg st="3" end="3"/>
                                            </p:txEl>
                                          </p:spTgt>
                                        </p:tgtEl>
                                        <p:attrNameLst>
                                          <p:attrName>style.visibility</p:attrName>
                                        </p:attrNameLst>
                                      </p:cBhvr>
                                      <p:to>
                                        <p:strVal val="visible"/>
                                      </p:to>
                                    </p:set>
                                    <p:animEffect transition="in" filter="dissolve">
                                      <p:cBhvr>
                                        <p:cTn id="27" dur="500"/>
                                        <p:tgtEl>
                                          <p:spTgt spid="407557">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07557">
                                            <p:txEl>
                                              <p:pRg st="4" end="4"/>
                                            </p:txEl>
                                          </p:spTgt>
                                        </p:tgtEl>
                                        <p:attrNameLst>
                                          <p:attrName>style.visibility</p:attrName>
                                        </p:attrNameLst>
                                      </p:cBhvr>
                                      <p:to>
                                        <p:strVal val="visible"/>
                                      </p:to>
                                    </p:set>
                                    <p:animEffect transition="in" filter="dissolve">
                                      <p:cBhvr>
                                        <p:cTn id="30" dur="500"/>
                                        <p:tgtEl>
                                          <p:spTgt spid="407557">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07557">
                                            <p:txEl>
                                              <p:pRg st="5" end="5"/>
                                            </p:txEl>
                                          </p:spTgt>
                                        </p:tgtEl>
                                        <p:attrNameLst>
                                          <p:attrName>style.visibility</p:attrName>
                                        </p:attrNameLst>
                                      </p:cBhvr>
                                      <p:to>
                                        <p:strVal val="visible"/>
                                      </p:to>
                                    </p:set>
                                    <p:animEffect transition="in" filter="dissolve">
                                      <p:cBhvr>
                                        <p:cTn id="33" dur="500"/>
                                        <p:tgtEl>
                                          <p:spTgt spid="40755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07562"/>
                                        </p:tgtEl>
                                        <p:attrNameLst>
                                          <p:attrName>style.visibility</p:attrName>
                                        </p:attrNameLst>
                                      </p:cBhvr>
                                      <p:to>
                                        <p:strVal val="visible"/>
                                      </p:to>
                                    </p:set>
                                    <p:animEffect transition="in" filter="dissolve">
                                      <p:cBhvr>
                                        <p:cTn id="38" dur="500"/>
                                        <p:tgtEl>
                                          <p:spTgt spid="40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69</a:t>
            </a:fld>
            <a:endParaRPr lang="zh-CN" altLang="en-US" sz="1400" b="1" dirty="0"/>
          </a:p>
        </p:txBody>
      </p:sp>
      <p:sp>
        <p:nvSpPr>
          <p:cNvPr id="82947" name="Rectangle 2"/>
          <p:cNvSpPr>
            <a:spLocks noGrp="1"/>
          </p:cNvSpPr>
          <p:nvPr>
            <p:ph type="title"/>
          </p:nvPr>
        </p:nvSpPr>
        <p:spPr>
          <a:xfrm>
            <a:off x="1371600" y="333375"/>
            <a:ext cx="7772400" cy="720725"/>
          </a:xfrm>
          <a:gradFill rotWithShape="1">
            <a:gsLst>
              <a:gs pos="0">
                <a:schemeClr val="accent1">
                  <a:alpha val="100000"/>
                </a:schemeClr>
              </a:gs>
              <a:gs pos="100000">
                <a:srgbClr val="FFFFFF">
                  <a:alpha val="100000"/>
                </a:srgbClr>
              </a:gs>
            </a:gsLst>
            <a:lin ang="5400000" scaled="1"/>
            <a:tileRect/>
          </a:gradFill>
          <a:ln/>
        </p:spPr>
        <p:txBody>
          <a:bodyPr vert="horz" wrap="square" lIns="91440" tIns="45720" rIns="91440" bIns="45720" anchor="ctr"/>
          <a:lstStyle/>
          <a:p>
            <a:pPr eaLnBrk="1" hangingPunct="1"/>
            <a:r>
              <a:rPr lang="zh-CN" altLang="en-US" b="1" dirty="0"/>
              <a:t>解决方法：用</a:t>
            </a:r>
            <a:r>
              <a:rPr lang="en-US" altLang="zh-CN" b="1" dirty="0"/>
              <a:t>getchar</a:t>
            </a:r>
            <a:r>
              <a:rPr lang="zh-CN" altLang="en-US" b="1" dirty="0"/>
              <a:t>函数来读取回车符</a:t>
            </a:r>
            <a:endParaRPr lang="en-US" altLang="zh-CN" b="1" dirty="0"/>
          </a:p>
        </p:txBody>
      </p:sp>
      <p:sp>
        <p:nvSpPr>
          <p:cNvPr id="82948" name="Rectangle 3"/>
          <p:cNvSpPr>
            <a:spLocks noGrp="1"/>
          </p:cNvSpPr>
          <p:nvPr>
            <p:ph idx="1"/>
          </p:nvPr>
        </p:nvSpPr>
        <p:spPr>
          <a:xfrm>
            <a:off x="467544" y="1246899"/>
            <a:ext cx="7772400" cy="5543550"/>
          </a:xfrm>
          <a:ln/>
        </p:spPr>
        <p:txBody>
          <a:bodyPr vert="horz" wrap="square" lIns="91440" tIns="45720" rIns="91440" bIns="45720" anchor="t"/>
          <a:lstStyle/>
          <a:p>
            <a:pPr eaLnBrk="1" hangingPunct="1">
              <a:lnSpc>
                <a:spcPct val="90000"/>
              </a:lnSpc>
              <a:buNone/>
            </a:pPr>
            <a:r>
              <a:rPr lang="en-US" altLang="zh-CN" sz="2400" b="1" dirty="0" err="1"/>
              <a:t>int</a:t>
            </a:r>
            <a:r>
              <a:rPr lang="en-US" altLang="zh-CN" sz="2400" b="1" dirty="0"/>
              <a:t> main()</a:t>
            </a:r>
          </a:p>
          <a:p>
            <a:pPr eaLnBrk="1" hangingPunct="1">
              <a:lnSpc>
                <a:spcPct val="90000"/>
              </a:lnSpc>
              <a:buNone/>
            </a:pPr>
            <a:r>
              <a:rPr lang="en-US" altLang="zh-CN" sz="2400" b="1" dirty="0"/>
              <a:t>{</a:t>
            </a:r>
          </a:p>
          <a:p>
            <a:pPr eaLnBrk="1" hangingPunct="1">
              <a:lnSpc>
                <a:spcPct val="90000"/>
              </a:lnSpc>
              <a:buNone/>
            </a:pPr>
            <a:r>
              <a:rPr lang="en-US" altLang="zh-CN" sz="2400" b="1" dirty="0"/>
              <a:t>     int i;</a:t>
            </a:r>
          </a:p>
          <a:p>
            <a:pPr eaLnBrk="1" hangingPunct="1">
              <a:lnSpc>
                <a:spcPct val="90000"/>
              </a:lnSpc>
              <a:buNone/>
            </a:pPr>
            <a:r>
              <a:rPr lang="en-US" altLang="zh-CN" sz="2400" b="1" dirty="0"/>
              <a:t>     float f;</a:t>
            </a:r>
          </a:p>
          <a:p>
            <a:pPr eaLnBrk="1" hangingPunct="1">
              <a:lnSpc>
                <a:spcPct val="90000"/>
              </a:lnSpc>
              <a:buNone/>
            </a:pPr>
            <a:r>
              <a:rPr lang="en-US" altLang="zh-CN" sz="2400" b="1" dirty="0"/>
              <a:t>     char c;</a:t>
            </a:r>
          </a:p>
          <a:p>
            <a:pPr eaLnBrk="1" hangingPunct="1">
              <a:lnSpc>
                <a:spcPct val="90000"/>
              </a:lnSpc>
              <a:buNone/>
            </a:pPr>
            <a:r>
              <a:rPr lang="en-US" altLang="zh-CN" sz="2400" b="1" dirty="0"/>
              <a:t>     printf("input i,f\n");</a:t>
            </a:r>
          </a:p>
          <a:p>
            <a:pPr eaLnBrk="1" hangingPunct="1">
              <a:lnSpc>
                <a:spcPct val="90000"/>
              </a:lnSpc>
              <a:buNone/>
            </a:pPr>
            <a:r>
              <a:rPr lang="en-US" altLang="zh-CN" sz="2400" b="1" dirty="0"/>
              <a:t>     scanf("%</a:t>
            </a:r>
            <a:r>
              <a:rPr lang="en-US" altLang="zh-CN" sz="2400" b="1" dirty="0" err="1"/>
              <a:t>d%f</a:t>
            </a:r>
            <a:r>
              <a:rPr lang="en-US" altLang="zh-CN" sz="2400" b="1" dirty="0"/>
              <a:t>", &amp;i,&amp;f );</a:t>
            </a:r>
          </a:p>
          <a:p>
            <a:pPr eaLnBrk="1" hangingPunct="1">
              <a:lnSpc>
                <a:spcPct val="90000"/>
              </a:lnSpc>
              <a:buNone/>
            </a:pPr>
            <a:r>
              <a:rPr lang="en-US" altLang="zh-CN" sz="2400" b="1" dirty="0">
                <a:solidFill>
                  <a:srgbClr val="FF3300"/>
                </a:solidFill>
              </a:rPr>
              <a:t>     getchar(); </a:t>
            </a:r>
            <a:r>
              <a:rPr lang="en-US" altLang="zh-CN" sz="2400" b="1" dirty="0"/>
              <a:t>/*</a:t>
            </a:r>
            <a:r>
              <a:rPr lang="zh-CN" altLang="en-US" sz="2400" b="1" dirty="0"/>
              <a:t>将存于缓冲区的回车符读入*</a:t>
            </a:r>
            <a:r>
              <a:rPr lang="en-US" altLang="zh-CN" sz="2400" b="1" dirty="0"/>
              <a:t>/ </a:t>
            </a:r>
          </a:p>
          <a:p>
            <a:pPr eaLnBrk="1" hangingPunct="1">
              <a:lnSpc>
                <a:spcPct val="90000"/>
              </a:lnSpc>
              <a:buNone/>
            </a:pPr>
            <a:r>
              <a:rPr lang="en-US" altLang="zh-CN" sz="2400" b="1" dirty="0"/>
              <a:t>     printf("input c\n");</a:t>
            </a:r>
          </a:p>
          <a:p>
            <a:pPr eaLnBrk="1" hangingPunct="1">
              <a:lnSpc>
                <a:spcPct val="90000"/>
              </a:lnSpc>
              <a:buNone/>
            </a:pPr>
            <a:r>
              <a:rPr lang="en-US" altLang="zh-CN" sz="2400" b="1" dirty="0"/>
              <a:t>     scanf("%c", &amp;c );</a:t>
            </a:r>
          </a:p>
          <a:p>
            <a:pPr eaLnBrk="1" hangingPunct="1">
              <a:lnSpc>
                <a:spcPct val="90000"/>
              </a:lnSpc>
              <a:buNone/>
            </a:pPr>
            <a:r>
              <a:rPr lang="en-US" altLang="zh-CN" sz="2400" b="1" dirty="0"/>
              <a:t>     printf("the result is:</a:t>
            </a:r>
            <a:r>
              <a:rPr lang="zh-CN" altLang="en-US" sz="2400" b="1" dirty="0"/>
              <a:t>结果是</a:t>
            </a:r>
            <a:r>
              <a:rPr lang="en-US" altLang="zh-CN" sz="2400" b="1" dirty="0"/>
              <a:t>\n"); </a:t>
            </a:r>
          </a:p>
          <a:p>
            <a:pPr eaLnBrk="1" hangingPunct="1">
              <a:lnSpc>
                <a:spcPct val="90000"/>
              </a:lnSpc>
              <a:buNone/>
            </a:pPr>
            <a:r>
              <a:rPr lang="en-US" altLang="zh-CN" sz="2400" b="1" dirty="0"/>
              <a:t>     printf("i=%d,f=%f,c=%c",</a:t>
            </a:r>
            <a:r>
              <a:rPr lang="en-US" altLang="zh-CN" sz="2400" b="1" dirty="0" err="1"/>
              <a:t>i,f,c</a:t>
            </a:r>
            <a:r>
              <a:rPr lang="en-US" altLang="zh-CN" sz="2400" b="1" dirty="0"/>
              <a:t>);</a:t>
            </a:r>
          </a:p>
          <a:p>
            <a:pPr eaLnBrk="1" hangingPunct="1">
              <a:lnSpc>
                <a:spcPct val="90000"/>
              </a:lnSpc>
              <a:buNone/>
            </a:pPr>
            <a:r>
              <a:rPr lang="en-US" altLang="zh-CN" sz="2400" b="1" dirty="0"/>
              <a:t>     return 0 ;</a:t>
            </a:r>
          </a:p>
          <a:p>
            <a:pPr eaLnBrk="1" hangingPunct="1">
              <a:lnSpc>
                <a:spcPct val="90000"/>
              </a:lnSpc>
              <a:buNone/>
            </a:pPr>
            <a:r>
              <a:rPr lang="en-US" altLang="zh-CN" sz="2400" b="1" dirty="0"/>
              <a:t>}</a:t>
            </a:r>
          </a:p>
          <a:p>
            <a:pPr eaLnBrk="1" hangingPunct="1">
              <a:lnSpc>
                <a:spcPct val="90000"/>
              </a:lnSpc>
              <a:buNone/>
            </a:pPr>
            <a:endParaRPr lang="zh-CN" altLang="en-US" sz="2000" b="1" dirty="0"/>
          </a:p>
        </p:txBody>
      </p:sp>
      <p:sp>
        <p:nvSpPr>
          <p:cNvPr id="404484" name="Text Box 4"/>
          <p:cNvSpPr txBox="1"/>
          <p:nvPr/>
        </p:nvSpPr>
        <p:spPr>
          <a:xfrm>
            <a:off x="4500563" y="1341438"/>
            <a:ext cx="4464050" cy="2246769"/>
          </a:xfrm>
          <a:prstGeom prst="rect">
            <a:avLst/>
          </a:prstGeom>
          <a:gradFill rotWithShape="1">
            <a:gsLst>
              <a:gs pos="0">
                <a:srgbClr val="9966FF"/>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r>
              <a:rPr lang="en-US" altLang="zh-CN" sz="2000" b="1" dirty="0"/>
              <a:t>input i,f</a:t>
            </a:r>
          </a:p>
          <a:p>
            <a:pPr marL="0" lvl="0" indent="0" eaLnBrk="1" hangingPunct="1">
              <a:buNone/>
            </a:pPr>
            <a:r>
              <a:rPr lang="en-US" altLang="zh-CN" sz="2000" b="1" dirty="0"/>
              <a:t>10 3.14</a:t>
            </a:r>
          </a:p>
          <a:p>
            <a:pPr marL="0" lvl="0" indent="0" eaLnBrk="1" hangingPunct="1">
              <a:buNone/>
            </a:pPr>
            <a:r>
              <a:rPr lang="en-US" altLang="zh-CN" sz="2000" b="1" dirty="0"/>
              <a:t>input c</a:t>
            </a:r>
          </a:p>
          <a:p>
            <a:pPr marL="0" lvl="0" indent="0" eaLnBrk="1" hangingPunct="1">
              <a:buNone/>
            </a:pPr>
            <a:r>
              <a:rPr lang="en-US" altLang="zh-CN" sz="2000" b="1" dirty="0"/>
              <a:t>y</a:t>
            </a:r>
          </a:p>
          <a:p>
            <a:pPr marL="0" lvl="0" indent="0" eaLnBrk="1" hangingPunct="1">
              <a:buNone/>
            </a:pPr>
            <a:r>
              <a:rPr lang="en-US" altLang="zh-CN" sz="2000" b="1" dirty="0"/>
              <a:t>the result is: </a:t>
            </a:r>
          </a:p>
          <a:p>
            <a:pPr marL="0" lvl="0" indent="0" eaLnBrk="1" hangingPunct="1">
              <a:buNone/>
            </a:pPr>
            <a:r>
              <a:rPr lang="en-US" altLang="zh-CN" sz="2000" b="1" dirty="0"/>
              <a:t>i=10,f=3.140000,c=y</a:t>
            </a:r>
            <a:r>
              <a:rPr lang="zh-CN" altLang="en-US" sz="2000" b="1" dirty="0"/>
              <a:t>请按任意键继续 </a:t>
            </a:r>
            <a:r>
              <a:rPr lang="en-US" altLang="zh-CN" sz="2000" b="1" dirty="0"/>
              <a:t>. . .</a:t>
            </a:r>
            <a:endParaRPr lang="zh-CN" altLang="en-US" sz="2000" b="1" dirty="0"/>
          </a:p>
        </p:txBody>
      </p:sp>
      <p:grpSp>
        <p:nvGrpSpPr>
          <p:cNvPr id="2" name="Group 5"/>
          <p:cNvGrpSpPr/>
          <p:nvPr/>
        </p:nvGrpSpPr>
        <p:grpSpPr>
          <a:xfrm>
            <a:off x="5364163" y="1700213"/>
            <a:ext cx="144462" cy="215900"/>
            <a:chOff x="5193" y="2931"/>
            <a:chExt cx="91" cy="136"/>
          </a:xfrm>
        </p:grpSpPr>
        <p:sp>
          <p:nvSpPr>
            <p:cNvPr id="82953" name="Line 6"/>
            <p:cNvSpPr/>
            <p:nvPr/>
          </p:nvSpPr>
          <p:spPr>
            <a:xfrm>
              <a:off x="5284" y="2931"/>
              <a:ext cx="0" cy="136"/>
            </a:xfrm>
            <a:prstGeom prst="line">
              <a:avLst/>
            </a:prstGeom>
            <a:ln w="28575" cap="flat" cmpd="sng">
              <a:solidFill>
                <a:srgbClr val="FF3300"/>
              </a:solidFill>
              <a:prstDash val="solid"/>
              <a:headEnd type="none" w="med" len="med"/>
              <a:tailEnd type="none" w="med" len="med"/>
            </a:ln>
          </p:spPr>
        </p:sp>
        <p:sp>
          <p:nvSpPr>
            <p:cNvPr id="82954" name="Line 7"/>
            <p:cNvSpPr/>
            <p:nvPr/>
          </p:nvSpPr>
          <p:spPr>
            <a:xfrm flipH="1">
              <a:off x="5193" y="3067"/>
              <a:ext cx="91" cy="0"/>
            </a:xfrm>
            <a:prstGeom prst="line">
              <a:avLst/>
            </a:prstGeom>
            <a:ln w="28575" cap="flat" cmpd="sng">
              <a:solidFill>
                <a:srgbClr val="FF3300"/>
              </a:solidFill>
              <a:prstDash val="solid"/>
              <a:headEnd type="none" w="med" len="med"/>
              <a:tailEnd type="triangle" w="med" len="med"/>
            </a:ln>
          </p:spPr>
        </p:sp>
      </p:grpSp>
      <p:sp>
        <p:nvSpPr>
          <p:cNvPr id="404488" name="Text Box 8"/>
          <p:cNvSpPr txBox="1"/>
          <p:nvPr/>
        </p:nvSpPr>
        <p:spPr>
          <a:xfrm>
            <a:off x="5364163" y="3716338"/>
            <a:ext cx="1727200" cy="457200"/>
          </a:xfrm>
          <a:prstGeom prst="rect">
            <a:avLst/>
          </a:prstGeom>
          <a:gradFill rotWithShape="1">
            <a:gsLst>
              <a:gs pos="0">
                <a:srgbClr val="FF3300"/>
              </a:gs>
              <a:gs pos="100000">
                <a:srgbClr val="FFFFFF"/>
              </a:gs>
            </a:gsLst>
            <a:lin ang="5400000" scaled="1"/>
            <a:tileRect/>
          </a:gra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结果正确！</a:t>
            </a:r>
          </a:p>
        </p:txBody>
      </p:sp>
      <p:sp>
        <p:nvSpPr>
          <p:cNvPr id="404489" name="Text Box 9"/>
          <p:cNvSpPr txBox="1"/>
          <p:nvPr/>
        </p:nvSpPr>
        <p:spPr>
          <a:xfrm>
            <a:off x="5148263" y="4508500"/>
            <a:ext cx="3744912" cy="1200329"/>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400" b="1" dirty="0"/>
              <a:t>此外，还可以用</a:t>
            </a:r>
            <a:r>
              <a:rPr lang="en-US" altLang="zh-CN" sz="2400" b="1" dirty="0"/>
              <a:t>fflush</a:t>
            </a:r>
            <a:r>
              <a:rPr lang="zh-CN" altLang="en-US" sz="2400" b="1" dirty="0"/>
              <a:t>函数来清空键盘缓冲区。要求自学。</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animEffect transition="in" filter="dissolve">
                                      <p:cBhvr>
                                        <p:cTn id="7" dur="500"/>
                                        <p:tgtEl>
                                          <p:spTgt spid="404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4484">
                                            <p:txEl>
                                              <p:pRg st="1" end="1"/>
                                            </p:txEl>
                                          </p:spTgt>
                                        </p:tgtEl>
                                        <p:attrNameLst>
                                          <p:attrName>style.visibility</p:attrName>
                                        </p:attrNameLst>
                                      </p:cBhvr>
                                      <p:to>
                                        <p:strVal val="visible"/>
                                      </p:to>
                                    </p:set>
                                    <p:animEffect transition="in" filter="dissolve">
                                      <p:cBhvr>
                                        <p:cTn id="12" dur="500"/>
                                        <p:tgtEl>
                                          <p:spTgt spid="404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4484">
                                            <p:txEl>
                                              <p:pRg st="2" end="2"/>
                                            </p:txEl>
                                          </p:spTgt>
                                        </p:tgtEl>
                                        <p:attrNameLst>
                                          <p:attrName>style.visibility</p:attrName>
                                        </p:attrNameLst>
                                      </p:cBhvr>
                                      <p:to>
                                        <p:strVal val="visible"/>
                                      </p:to>
                                    </p:set>
                                    <p:animEffect transition="in" filter="dissolve">
                                      <p:cBhvr>
                                        <p:cTn id="22" dur="500"/>
                                        <p:tgtEl>
                                          <p:spTgt spid="40448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4484">
                                            <p:txEl>
                                              <p:pRg st="3" end="3"/>
                                            </p:txEl>
                                          </p:spTgt>
                                        </p:tgtEl>
                                        <p:attrNameLst>
                                          <p:attrName>style.visibility</p:attrName>
                                        </p:attrNameLst>
                                      </p:cBhvr>
                                      <p:to>
                                        <p:strVal val="visible"/>
                                      </p:to>
                                    </p:set>
                                    <p:animEffect transition="in" filter="dissolve">
                                      <p:cBhvr>
                                        <p:cTn id="27" dur="500"/>
                                        <p:tgtEl>
                                          <p:spTgt spid="40448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04484">
                                            <p:txEl>
                                              <p:pRg st="4" end="4"/>
                                            </p:txEl>
                                          </p:spTgt>
                                        </p:tgtEl>
                                        <p:attrNameLst>
                                          <p:attrName>style.visibility</p:attrName>
                                        </p:attrNameLst>
                                      </p:cBhvr>
                                      <p:to>
                                        <p:strVal val="visible"/>
                                      </p:to>
                                    </p:set>
                                    <p:animEffect transition="in" filter="dissolve">
                                      <p:cBhvr>
                                        <p:cTn id="32" dur="500"/>
                                        <p:tgtEl>
                                          <p:spTgt spid="40448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04484">
                                            <p:txEl>
                                              <p:pRg st="5" end="5"/>
                                            </p:txEl>
                                          </p:spTgt>
                                        </p:tgtEl>
                                        <p:attrNameLst>
                                          <p:attrName>style.visibility</p:attrName>
                                        </p:attrNameLst>
                                      </p:cBhvr>
                                      <p:to>
                                        <p:strVal val="visible"/>
                                      </p:to>
                                    </p:set>
                                    <p:animEffect transition="in" filter="dissolve">
                                      <p:cBhvr>
                                        <p:cTn id="37" dur="500"/>
                                        <p:tgtEl>
                                          <p:spTgt spid="40448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04488"/>
                                        </p:tgtEl>
                                        <p:attrNameLst>
                                          <p:attrName>style.visibility</p:attrName>
                                        </p:attrNameLst>
                                      </p:cBhvr>
                                      <p:to>
                                        <p:strVal val="visible"/>
                                      </p:to>
                                    </p:set>
                                    <p:animEffect transition="in" filter="dissolve">
                                      <p:cBhvr>
                                        <p:cTn id="42" dur="500"/>
                                        <p:tgtEl>
                                          <p:spTgt spid="40448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04489"/>
                                        </p:tgtEl>
                                        <p:attrNameLst>
                                          <p:attrName>style.visibility</p:attrName>
                                        </p:attrNameLst>
                                      </p:cBhvr>
                                      <p:to>
                                        <p:strVal val="visible"/>
                                      </p:to>
                                    </p:set>
                                    <p:animEffect transition="in" filter="dissolve">
                                      <p:cBhvr>
                                        <p:cTn id="47" dur="500"/>
                                        <p:tgtEl>
                                          <p:spTgt spid="404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8" grpId="0" animBg="1"/>
      <p:bldP spid="4044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7</a:t>
            </a:fld>
            <a:endParaRPr lang="zh-CN" altLang="en-US" sz="1400" b="1" dirty="0"/>
          </a:p>
        </p:txBody>
      </p:sp>
      <p:sp>
        <p:nvSpPr>
          <p:cNvPr id="25603" name="Line 4"/>
          <p:cNvSpPr/>
          <p:nvPr/>
        </p:nvSpPr>
        <p:spPr>
          <a:xfrm>
            <a:off x="1905000" y="5483225"/>
            <a:ext cx="685800" cy="0"/>
          </a:xfrm>
          <a:prstGeom prst="line">
            <a:avLst/>
          </a:prstGeom>
          <a:ln w="57150" cap="flat" cmpd="sng">
            <a:solidFill>
              <a:srgbClr val="6600FF"/>
            </a:solidFill>
            <a:prstDash val="solid"/>
            <a:headEnd type="none" w="med" len="med"/>
            <a:tailEnd type="triangle" w="med" len="med"/>
          </a:ln>
        </p:spPr>
      </p:sp>
      <p:sp>
        <p:nvSpPr>
          <p:cNvPr id="25604" name="Line 5"/>
          <p:cNvSpPr/>
          <p:nvPr/>
        </p:nvSpPr>
        <p:spPr>
          <a:xfrm flipV="1">
            <a:off x="1905000" y="5864225"/>
            <a:ext cx="685800" cy="0"/>
          </a:xfrm>
          <a:prstGeom prst="line">
            <a:avLst/>
          </a:prstGeom>
          <a:ln w="38100" cap="flat" cmpd="sng">
            <a:solidFill>
              <a:srgbClr val="402000"/>
            </a:solidFill>
            <a:prstDash val="dash"/>
            <a:headEnd type="none" w="med" len="med"/>
            <a:tailEnd type="triangle" w="med" len="med"/>
          </a:ln>
        </p:spPr>
      </p:sp>
      <p:sp>
        <p:nvSpPr>
          <p:cNvPr id="25605" name="Text Box 6"/>
          <p:cNvSpPr txBox="1"/>
          <p:nvPr/>
        </p:nvSpPr>
        <p:spPr>
          <a:xfrm>
            <a:off x="2743200" y="5314950"/>
            <a:ext cx="14684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数据总线</a:t>
            </a:r>
            <a:r>
              <a:rPr lang="zh-CN" altLang="en-US" sz="2000" dirty="0"/>
              <a:t> </a:t>
            </a:r>
            <a:endParaRPr lang="en-US" altLang="zh-CN" sz="2000" dirty="0"/>
          </a:p>
        </p:txBody>
      </p:sp>
      <p:sp>
        <p:nvSpPr>
          <p:cNvPr id="25606" name="Text Box 7"/>
          <p:cNvSpPr txBox="1"/>
          <p:nvPr/>
        </p:nvSpPr>
        <p:spPr>
          <a:xfrm>
            <a:off x="2743200" y="5695950"/>
            <a:ext cx="2743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控制路线</a:t>
            </a:r>
            <a:r>
              <a:rPr lang="zh-CN" altLang="en-US" sz="2000" dirty="0"/>
              <a:t> </a:t>
            </a:r>
            <a:endParaRPr lang="en-US" altLang="zh-CN" sz="2000" dirty="0"/>
          </a:p>
        </p:txBody>
      </p:sp>
      <p:sp>
        <p:nvSpPr>
          <p:cNvPr id="25607" name="Line 8"/>
          <p:cNvSpPr/>
          <p:nvPr/>
        </p:nvSpPr>
        <p:spPr>
          <a:xfrm>
            <a:off x="3048000" y="2012950"/>
            <a:ext cx="549275" cy="0"/>
          </a:xfrm>
          <a:prstGeom prst="line">
            <a:avLst/>
          </a:prstGeom>
          <a:ln w="57150" cap="flat" cmpd="sng">
            <a:solidFill>
              <a:srgbClr val="6600FF"/>
            </a:solidFill>
            <a:prstDash val="solid"/>
            <a:headEnd type="none" w="med" len="med"/>
            <a:tailEnd type="triangle" w="med" len="med"/>
          </a:ln>
        </p:spPr>
      </p:sp>
      <p:sp>
        <p:nvSpPr>
          <p:cNvPr id="25608" name="Line 9"/>
          <p:cNvSpPr/>
          <p:nvPr/>
        </p:nvSpPr>
        <p:spPr>
          <a:xfrm>
            <a:off x="5314950" y="2012950"/>
            <a:ext cx="704850" cy="0"/>
          </a:xfrm>
          <a:prstGeom prst="line">
            <a:avLst/>
          </a:prstGeom>
          <a:ln w="57150" cap="flat" cmpd="sng">
            <a:solidFill>
              <a:srgbClr val="6600FF"/>
            </a:solidFill>
            <a:prstDash val="solid"/>
            <a:headEnd type="none" w="med" len="med"/>
            <a:tailEnd type="triangle" w="med" len="med"/>
          </a:ln>
        </p:spPr>
      </p:sp>
      <p:sp>
        <p:nvSpPr>
          <p:cNvPr id="25609" name="Line 10"/>
          <p:cNvSpPr/>
          <p:nvPr/>
        </p:nvSpPr>
        <p:spPr>
          <a:xfrm flipH="1">
            <a:off x="1912938" y="4203700"/>
            <a:ext cx="1017587" cy="0"/>
          </a:xfrm>
          <a:prstGeom prst="line">
            <a:avLst/>
          </a:prstGeom>
          <a:ln w="38100" cap="flat" cmpd="sng">
            <a:solidFill>
              <a:schemeClr val="tx1"/>
            </a:solidFill>
            <a:prstDash val="dash"/>
            <a:headEnd type="none" w="med" len="med"/>
            <a:tailEnd type="none" w="med" len="med"/>
          </a:ln>
        </p:spPr>
      </p:sp>
      <p:sp>
        <p:nvSpPr>
          <p:cNvPr id="25610" name="Line 11"/>
          <p:cNvSpPr/>
          <p:nvPr/>
        </p:nvSpPr>
        <p:spPr>
          <a:xfrm>
            <a:off x="6219825" y="4203700"/>
            <a:ext cx="782638" cy="0"/>
          </a:xfrm>
          <a:prstGeom prst="line">
            <a:avLst/>
          </a:prstGeom>
          <a:ln w="38100" cap="flat" cmpd="sng">
            <a:solidFill>
              <a:schemeClr val="tx1"/>
            </a:solidFill>
            <a:prstDash val="dash"/>
            <a:headEnd type="none" w="med" len="med"/>
            <a:tailEnd type="none" w="med" len="med"/>
          </a:ln>
        </p:spPr>
      </p:sp>
      <p:sp>
        <p:nvSpPr>
          <p:cNvPr id="25611" name="Line 12"/>
          <p:cNvSpPr/>
          <p:nvPr/>
        </p:nvSpPr>
        <p:spPr>
          <a:xfrm flipV="1">
            <a:off x="1912938" y="2274888"/>
            <a:ext cx="0" cy="1928812"/>
          </a:xfrm>
          <a:prstGeom prst="line">
            <a:avLst/>
          </a:prstGeom>
          <a:ln w="38100" cap="flat" cmpd="sng">
            <a:solidFill>
              <a:schemeClr val="tx1"/>
            </a:solidFill>
            <a:prstDash val="dash"/>
            <a:headEnd type="none" w="med" len="med"/>
            <a:tailEnd type="triangle" w="med" len="med"/>
          </a:ln>
        </p:spPr>
      </p:sp>
      <p:sp>
        <p:nvSpPr>
          <p:cNvPr id="25612" name="Line 13"/>
          <p:cNvSpPr/>
          <p:nvPr/>
        </p:nvSpPr>
        <p:spPr>
          <a:xfrm flipV="1">
            <a:off x="7002463" y="2274888"/>
            <a:ext cx="0" cy="1928812"/>
          </a:xfrm>
          <a:prstGeom prst="line">
            <a:avLst/>
          </a:prstGeom>
          <a:ln w="38100" cap="flat" cmpd="sng">
            <a:solidFill>
              <a:schemeClr val="tx1"/>
            </a:solidFill>
            <a:prstDash val="dash"/>
            <a:headEnd type="none" w="med" len="med"/>
            <a:tailEnd type="triangle" w="med" len="med"/>
          </a:ln>
        </p:spPr>
      </p:sp>
      <p:sp>
        <p:nvSpPr>
          <p:cNvPr id="25613" name="Line 14"/>
          <p:cNvSpPr/>
          <p:nvPr/>
        </p:nvSpPr>
        <p:spPr>
          <a:xfrm flipV="1">
            <a:off x="3948113" y="2274888"/>
            <a:ext cx="0" cy="614362"/>
          </a:xfrm>
          <a:prstGeom prst="line">
            <a:avLst/>
          </a:prstGeom>
          <a:ln w="57150" cap="flat" cmpd="sng">
            <a:solidFill>
              <a:srgbClr val="6600FF"/>
            </a:solidFill>
            <a:prstDash val="solid"/>
            <a:headEnd type="triangle" w="med" len="med"/>
            <a:tailEnd type="triangle" w="med" len="med"/>
          </a:ln>
        </p:spPr>
      </p:sp>
      <p:sp>
        <p:nvSpPr>
          <p:cNvPr id="25614" name="Line 15"/>
          <p:cNvSpPr/>
          <p:nvPr/>
        </p:nvSpPr>
        <p:spPr>
          <a:xfrm flipV="1">
            <a:off x="5219700" y="2274888"/>
            <a:ext cx="0" cy="614362"/>
          </a:xfrm>
          <a:prstGeom prst="line">
            <a:avLst/>
          </a:prstGeom>
          <a:ln w="38100" cap="flat" cmpd="sng">
            <a:solidFill>
              <a:schemeClr val="tx1"/>
            </a:solidFill>
            <a:prstDash val="dash"/>
            <a:headEnd type="none" w="med" len="med"/>
            <a:tailEnd type="triangle" w="med" len="med"/>
          </a:ln>
        </p:spPr>
      </p:sp>
      <p:grpSp>
        <p:nvGrpSpPr>
          <p:cNvPr id="25615" name="Group 16"/>
          <p:cNvGrpSpPr/>
          <p:nvPr/>
        </p:nvGrpSpPr>
        <p:grpSpPr>
          <a:xfrm>
            <a:off x="1371600" y="1673225"/>
            <a:ext cx="1676400" cy="609600"/>
            <a:chOff x="4368" y="3168"/>
            <a:chExt cx="912" cy="336"/>
          </a:xfrm>
        </p:grpSpPr>
        <p:sp>
          <p:nvSpPr>
            <p:cNvPr id="25639" name="Rectangle 17"/>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40" name="Text Box 18"/>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输入设备</a:t>
              </a:r>
            </a:p>
          </p:txBody>
        </p:sp>
      </p:grpSp>
      <p:grpSp>
        <p:nvGrpSpPr>
          <p:cNvPr id="25616" name="Group 19"/>
          <p:cNvGrpSpPr/>
          <p:nvPr/>
        </p:nvGrpSpPr>
        <p:grpSpPr>
          <a:xfrm>
            <a:off x="6019800" y="1673225"/>
            <a:ext cx="1676400" cy="609600"/>
            <a:chOff x="4368" y="3168"/>
            <a:chExt cx="912" cy="336"/>
          </a:xfrm>
        </p:grpSpPr>
        <p:sp>
          <p:nvSpPr>
            <p:cNvPr id="25637" name="Rectangle 2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8" name="Text Box 2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输出设备</a:t>
              </a:r>
            </a:p>
          </p:txBody>
        </p:sp>
      </p:grpSp>
      <p:grpSp>
        <p:nvGrpSpPr>
          <p:cNvPr id="25617" name="Group 22"/>
          <p:cNvGrpSpPr/>
          <p:nvPr/>
        </p:nvGrpSpPr>
        <p:grpSpPr>
          <a:xfrm>
            <a:off x="3657600" y="1673225"/>
            <a:ext cx="1676400" cy="609600"/>
            <a:chOff x="4368" y="3168"/>
            <a:chExt cx="912" cy="336"/>
          </a:xfrm>
        </p:grpSpPr>
        <p:sp>
          <p:nvSpPr>
            <p:cNvPr id="25635" name="Rectangle 2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6" name="Text Box 2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存储器</a:t>
              </a:r>
            </a:p>
          </p:txBody>
        </p:sp>
      </p:grpSp>
      <p:sp>
        <p:nvSpPr>
          <p:cNvPr id="25618" name="Rectangle 25"/>
          <p:cNvSpPr/>
          <p:nvPr/>
        </p:nvSpPr>
        <p:spPr>
          <a:xfrm>
            <a:off x="2819400" y="2892425"/>
            <a:ext cx="3352800" cy="2362200"/>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grpSp>
        <p:nvGrpSpPr>
          <p:cNvPr id="25619" name="Group 26"/>
          <p:cNvGrpSpPr/>
          <p:nvPr/>
        </p:nvGrpSpPr>
        <p:grpSpPr>
          <a:xfrm>
            <a:off x="2819400" y="2892425"/>
            <a:ext cx="3048000" cy="461963"/>
            <a:chOff x="4368" y="3168"/>
            <a:chExt cx="912" cy="340"/>
          </a:xfrm>
        </p:grpSpPr>
        <p:sp>
          <p:nvSpPr>
            <p:cNvPr id="25633" name="Rectangle 27"/>
            <p:cNvSpPr/>
            <p:nvPr/>
          </p:nvSpPr>
          <p:spPr>
            <a:xfrm>
              <a:off x="4368" y="3168"/>
              <a:ext cx="912" cy="336"/>
            </a:xfrm>
            <a:prstGeom prst="rect">
              <a:avLst/>
            </a:prstGeom>
            <a:noFill/>
            <a:ln w="28575">
              <a:noFill/>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4" name="Text Box 28"/>
            <p:cNvSpPr txBox="1"/>
            <p:nvPr/>
          </p:nvSpPr>
          <p:spPr>
            <a:xfrm>
              <a:off x="4416" y="3216"/>
              <a:ext cx="768" cy="2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FF3300"/>
                  </a:solidFill>
                </a:rPr>
                <a:t>中央处理器（</a:t>
              </a:r>
              <a:r>
                <a:rPr lang="en-US" altLang="zh-CN" sz="2000" b="1" dirty="0">
                  <a:solidFill>
                    <a:srgbClr val="FF3300"/>
                  </a:solidFill>
                </a:rPr>
                <a:t>CPU）</a:t>
              </a:r>
            </a:p>
          </p:txBody>
        </p:sp>
      </p:grpSp>
      <p:grpSp>
        <p:nvGrpSpPr>
          <p:cNvPr id="25620" name="Group 29"/>
          <p:cNvGrpSpPr/>
          <p:nvPr/>
        </p:nvGrpSpPr>
        <p:grpSpPr>
          <a:xfrm>
            <a:off x="4038600" y="3578225"/>
            <a:ext cx="1676400" cy="609600"/>
            <a:chOff x="4368" y="3168"/>
            <a:chExt cx="912" cy="336"/>
          </a:xfrm>
        </p:grpSpPr>
        <p:sp>
          <p:nvSpPr>
            <p:cNvPr id="25631" name="Rectangle 30"/>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2" name="Text Box 31"/>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运算部件</a:t>
              </a:r>
            </a:p>
          </p:txBody>
        </p:sp>
      </p:grpSp>
      <p:grpSp>
        <p:nvGrpSpPr>
          <p:cNvPr id="25621" name="Group 32"/>
          <p:cNvGrpSpPr/>
          <p:nvPr/>
        </p:nvGrpSpPr>
        <p:grpSpPr>
          <a:xfrm>
            <a:off x="4038600" y="4416425"/>
            <a:ext cx="1676400" cy="609600"/>
            <a:chOff x="4368" y="3168"/>
            <a:chExt cx="912" cy="336"/>
          </a:xfrm>
        </p:grpSpPr>
        <p:sp>
          <p:nvSpPr>
            <p:cNvPr id="25629" name="Rectangle 33"/>
            <p:cNvSpPr/>
            <p:nvPr/>
          </p:nvSpPr>
          <p:spPr>
            <a:xfrm>
              <a:off x="4368" y="3168"/>
              <a:ext cx="912" cy="336"/>
            </a:xfrm>
            <a:prstGeom prst="rect">
              <a:avLst/>
            </a:prstGeom>
            <a:gradFill rotWithShape="0">
              <a:gsLst>
                <a:gs pos="0">
                  <a:srgbClr val="412900"/>
                </a:gs>
                <a:gs pos="50000">
                  <a:srgbClr val="C27C00"/>
                </a:gs>
                <a:gs pos="100000">
                  <a:srgbClr val="412900"/>
                </a:gs>
              </a:gsLst>
              <a:lin ang="2700000" scaled="1"/>
              <a:tileRect/>
            </a:gradFill>
            <a:ln w="28575" cap="flat" cmpd="sng">
              <a:solidFill>
                <a:srgbClr val="FFB735"/>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buNone/>
              </a:pPr>
              <a:endParaRPr lang="zh-CN" altLang="en-US" sz="1800" b="1" dirty="0"/>
            </a:p>
          </p:txBody>
        </p:sp>
        <p:sp>
          <p:nvSpPr>
            <p:cNvPr id="25630" name="Text Box 34"/>
            <p:cNvSpPr txBox="1"/>
            <p:nvPr/>
          </p:nvSpPr>
          <p:spPr>
            <a:xfrm>
              <a:off x="4416" y="3216"/>
              <a:ext cx="768" cy="2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spcBef>
                  <a:spcPct val="50000"/>
                </a:spcBef>
                <a:buNone/>
              </a:pPr>
              <a:r>
                <a:rPr lang="zh-CN" altLang="en-US" sz="2200" b="1" dirty="0">
                  <a:solidFill>
                    <a:schemeClr val="bg1"/>
                  </a:solidFill>
                </a:rPr>
                <a:t>控制部件</a:t>
              </a:r>
            </a:p>
          </p:txBody>
        </p:sp>
      </p:grpSp>
      <p:sp>
        <p:nvSpPr>
          <p:cNvPr id="25622" name="Line 35"/>
          <p:cNvSpPr/>
          <p:nvPr/>
        </p:nvSpPr>
        <p:spPr>
          <a:xfrm>
            <a:off x="4878388" y="5513388"/>
            <a:ext cx="685800" cy="0"/>
          </a:xfrm>
          <a:prstGeom prst="line">
            <a:avLst/>
          </a:prstGeom>
          <a:ln w="57150" cap="flat" cmpd="sng">
            <a:solidFill>
              <a:srgbClr val="FF3300"/>
            </a:solidFill>
            <a:prstDash val="solid"/>
            <a:headEnd type="none" w="med" len="med"/>
            <a:tailEnd type="triangle" w="med" len="med"/>
          </a:ln>
        </p:spPr>
      </p:sp>
      <p:sp>
        <p:nvSpPr>
          <p:cNvPr id="25623" name="Line 36"/>
          <p:cNvSpPr/>
          <p:nvPr/>
        </p:nvSpPr>
        <p:spPr>
          <a:xfrm flipV="1">
            <a:off x="4716463" y="2247900"/>
            <a:ext cx="0" cy="614363"/>
          </a:xfrm>
          <a:prstGeom prst="line">
            <a:avLst/>
          </a:prstGeom>
          <a:ln w="57150" cap="flat" cmpd="sng">
            <a:solidFill>
              <a:srgbClr val="FF3300"/>
            </a:solidFill>
            <a:prstDash val="solid"/>
            <a:headEnd type="none" w="med" len="med"/>
            <a:tailEnd type="triangle" w="med" len="med"/>
          </a:ln>
        </p:spPr>
      </p:sp>
      <p:sp>
        <p:nvSpPr>
          <p:cNvPr id="372773" name="AutoShape 37"/>
          <p:cNvSpPr/>
          <p:nvPr/>
        </p:nvSpPr>
        <p:spPr>
          <a:xfrm>
            <a:off x="3851275" y="0"/>
            <a:ext cx="1800225" cy="1341438"/>
          </a:xfrm>
          <a:prstGeom prst="wedgeRoundRectCallout">
            <a:avLst>
              <a:gd name="adj1" fmla="val -20810"/>
              <a:gd name="adj2" fmla="val 72838"/>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内存中数据的存取</a:t>
            </a:r>
            <a:r>
              <a:rPr lang="en-US" altLang="zh-CN" sz="2000" b="1" dirty="0">
                <a:solidFill>
                  <a:srgbClr val="FF3300"/>
                </a:solidFill>
              </a:rPr>
              <a:t>:</a:t>
            </a:r>
            <a:r>
              <a:rPr lang="zh-CN" altLang="en-US" sz="2000" b="1" dirty="0"/>
              <a:t>变量、常量、</a:t>
            </a:r>
          </a:p>
          <a:p>
            <a:pPr marL="0" lvl="0" indent="0" algn="ctr" eaLnBrk="1" hangingPunct="1">
              <a:buNone/>
            </a:pPr>
            <a:r>
              <a:rPr lang="zh-CN" altLang="en-US" sz="2000" b="1" dirty="0"/>
              <a:t>数据类型</a:t>
            </a:r>
          </a:p>
        </p:txBody>
      </p:sp>
      <p:sp>
        <p:nvSpPr>
          <p:cNvPr id="372774" name="AutoShape 38"/>
          <p:cNvSpPr/>
          <p:nvPr/>
        </p:nvSpPr>
        <p:spPr>
          <a:xfrm>
            <a:off x="1619250" y="765175"/>
            <a:ext cx="1512888" cy="647700"/>
          </a:xfrm>
          <a:prstGeom prst="wedgeRoundRectCallout">
            <a:avLst>
              <a:gd name="adj1" fmla="val -12750"/>
              <a:gd name="adj2" fmla="val 94852"/>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输入</a:t>
            </a:r>
            <a:r>
              <a:rPr lang="en-US" altLang="zh-CN" sz="2000" b="1" dirty="0"/>
              <a:t>:</a:t>
            </a:r>
            <a:r>
              <a:rPr lang="zh-CN" altLang="en-US" sz="2000" b="1" dirty="0"/>
              <a:t>输入语句</a:t>
            </a:r>
          </a:p>
        </p:txBody>
      </p:sp>
      <p:sp>
        <p:nvSpPr>
          <p:cNvPr id="372775" name="AutoShape 39"/>
          <p:cNvSpPr/>
          <p:nvPr/>
        </p:nvSpPr>
        <p:spPr>
          <a:xfrm>
            <a:off x="6516688" y="765175"/>
            <a:ext cx="1511300" cy="574675"/>
          </a:xfrm>
          <a:prstGeom prst="wedgeRoundRectCallout">
            <a:avLst>
              <a:gd name="adj1" fmla="val -1681"/>
              <a:gd name="adj2" fmla="val 110222"/>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输出</a:t>
            </a:r>
            <a:r>
              <a:rPr lang="en-US" altLang="zh-CN" sz="2000" b="1" dirty="0">
                <a:solidFill>
                  <a:srgbClr val="FF3300"/>
                </a:solidFill>
              </a:rPr>
              <a:t>:</a:t>
            </a:r>
            <a:r>
              <a:rPr lang="zh-CN" altLang="en-US" sz="2000" b="1" dirty="0"/>
              <a:t>输出语句</a:t>
            </a:r>
          </a:p>
        </p:txBody>
      </p:sp>
      <p:sp>
        <p:nvSpPr>
          <p:cNvPr id="25627" name="Text Box 42"/>
          <p:cNvSpPr txBox="1"/>
          <p:nvPr/>
        </p:nvSpPr>
        <p:spPr>
          <a:xfrm>
            <a:off x="5480050" y="5300663"/>
            <a:ext cx="14684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None/>
            </a:pPr>
            <a:r>
              <a:rPr lang="zh-CN" altLang="en-US" sz="2000" dirty="0">
                <a:latin typeface="宋体" panose="02010600030101010101" pitchFamily="2" charset="-122"/>
              </a:rPr>
              <a:t>地址总线</a:t>
            </a:r>
            <a:r>
              <a:rPr lang="zh-CN" altLang="en-US" sz="2000" dirty="0"/>
              <a:t> </a:t>
            </a:r>
            <a:endParaRPr lang="en-US" altLang="zh-CN" sz="2000" dirty="0"/>
          </a:p>
        </p:txBody>
      </p:sp>
      <p:sp>
        <p:nvSpPr>
          <p:cNvPr id="372780" name="AutoShape 44"/>
          <p:cNvSpPr/>
          <p:nvPr/>
        </p:nvSpPr>
        <p:spPr>
          <a:xfrm>
            <a:off x="7164388" y="3068638"/>
            <a:ext cx="1728787" cy="1873250"/>
          </a:xfrm>
          <a:prstGeom prst="wedgeRoundRectCallout">
            <a:avLst>
              <a:gd name="adj1" fmla="val -107472"/>
              <a:gd name="adj2" fmla="val -9287"/>
              <a:gd name="adj3" fmla="val 16667"/>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algn="ctr" eaLnBrk="1" hangingPunct="1">
              <a:buNone/>
            </a:pPr>
            <a:r>
              <a:rPr lang="zh-CN" altLang="en-US" sz="2000" b="1" dirty="0">
                <a:solidFill>
                  <a:srgbClr val="FF3300"/>
                </a:solidFill>
              </a:rPr>
              <a:t>计算的实现</a:t>
            </a:r>
            <a:r>
              <a:rPr lang="en-US" altLang="zh-CN" sz="2000" b="1" dirty="0">
                <a:solidFill>
                  <a:srgbClr val="FF3300"/>
                </a:solidFill>
              </a:rPr>
              <a:t>:</a:t>
            </a:r>
          </a:p>
          <a:p>
            <a:pPr marL="0" lvl="0" indent="0" algn="ctr" eaLnBrk="1" hangingPunct="1">
              <a:buNone/>
            </a:pPr>
            <a:r>
              <a:rPr lang="zh-CN" altLang="en-US" sz="2000" b="1" dirty="0"/>
              <a:t>运算符</a:t>
            </a:r>
          </a:p>
          <a:p>
            <a:pPr marL="0" lvl="0" indent="0" algn="ctr" eaLnBrk="1" hangingPunct="1">
              <a:buNone/>
            </a:pPr>
            <a:r>
              <a:rPr lang="zh-CN" altLang="en-US" sz="2000" b="1" dirty="0"/>
              <a:t>表达式</a:t>
            </a:r>
          </a:p>
          <a:p>
            <a:pPr marL="0" lvl="0" indent="0" algn="ctr" eaLnBrk="1" hangingPunct="1">
              <a:buNone/>
            </a:pPr>
            <a:r>
              <a:rPr lang="zh-CN" altLang="en-US" sz="2000" b="1" dirty="0"/>
              <a:t>语句</a:t>
            </a:r>
          </a:p>
          <a:p>
            <a:pPr marL="0" lvl="0" indent="0" algn="ctr" eaLnBrk="1" hangingPunct="1">
              <a:buNone/>
            </a:pPr>
            <a:r>
              <a:rPr lang="zh-CN" altLang="en-US" sz="2000" b="1" dirty="0"/>
              <a:t>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774"/>
                                        </p:tgtEl>
                                        <p:attrNameLst>
                                          <p:attrName>style.visibility</p:attrName>
                                        </p:attrNameLst>
                                      </p:cBhvr>
                                      <p:to>
                                        <p:strVal val="visible"/>
                                      </p:to>
                                    </p:set>
                                    <p:animEffect transition="in" filter="dissolve">
                                      <p:cBhvr>
                                        <p:cTn id="7" dur="500"/>
                                        <p:tgtEl>
                                          <p:spTgt spid="3727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2773"/>
                                        </p:tgtEl>
                                        <p:attrNameLst>
                                          <p:attrName>style.visibility</p:attrName>
                                        </p:attrNameLst>
                                      </p:cBhvr>
                                      <p:to>
                                        <p:strVal val="visible"/>
                                      </p:to>
                                    </p:set>
                                    <p:animEffect transition="in" filter="dissolve">
                                      <p:cBhvr>
                                        <p:cTn id="12" dur="500"/>
                                        <p:tgtEl>
                                          <p:spTgt spid="3727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2780"/>
                                        </p:tgtEl>
                                        <p:attrNameLst>
                                          <p:attrName>style.visibility</p:attrName>
                                        </p:attrNameLst>
                                      </p:cBhvr>
                                      <p:to>
                                        <p:strVal val="visible"/>
                                      </p:to>
                                    </p:set>
                                    <p:animEffect transition="in" filter="dissolve">
                                      <p:cBhvr>
                                        <p:cTn id="17" dur="500"/>
                                        <p:tgtEl>
                                          <p:spTgt spid="3727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2775"/>
                                        </p:tgtEl>
                                        <p:attrNameLst>
                                          <p:attrName>style.visibility</p:attrName>
                                        </p:attrNameLst>
                                      </p:cBhvr>
                                      <p:to>
                                        <p:strVal val="visible"/>
                                      </p:to>
                                    </p:set>
                                    <p:animEffect transition="in" filter="dissolve">
                                      <p:cBhvr>
                                        <p:cTn id="22" dur="500"/>
                                        <p:tgtEl>
                                          <p:spTgt spid="37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3" grpId="0" animBg="1"/>
      <p:bldP spid="372774" grpId="0" animBg="1"/>
      <p:bldP spid="372775" grpId="0" animBg="1"/>
      <p:bldP spid="37278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70</a:t>
            </a:fld>
            <a:endParaRPr lang="zh-CN" altLang="en-US" sz="1400" b="1" dirty="0"/>
          </a:p>
        </p:txBody>
      </p:sp>
      <p:graphicFrame>
        <p:nvGraphicFramePr>
          <p:cNvPr id="83971" name="Object 4"/>
          <p:cNvGraphicFramePr>
            <a:graphicFrameLocks noGrp="1" noChangeAspect="1"/>
          </p:cNvGraphicFramePr>
          <p:nvPr>
            <p:ph/>
          </p:nvPr>
        </p:nvGraphicFramePr>
        <p:xfrm>
          <a:off x="3348038" y="2349500"/>
          <a:ext cx="2293937" cy="2136775"/>
        </p:xfrm>
        <a:graphic>
          <a:graphicData uri="http://schemas.openxmlformats.org/presentationml/2006/ole">
            <mc:AlternateContent xmlns:mc="http://schemas.openxmlformats.org/markup-compatibility/2006">
              <mc:Choice xmlns:v="urn:schemas-microsoft-com:vml" Requires="v">
                <p:oleObj spid="_x0000_s4139" r:id="rId3" imgW="1132027" imgH="1054303" progId="">
                  <p:embed/>
                </p:oleObj>
              </mc:Choice>
              <mc:Fallback>
                <p:oleObj r:id="rId3" imgW="1132027" imgH="1054303" progId="">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349500"/>
                        <a:ext cx="2293937"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a:ln/>
        </p:spPr>
        <p:txBody>
          <a:bodyPr/>
          <a:lstStyle/>
          <a:p>
            <a:pPr marL="0" indent="0" algn="r" eaLnBrk="1" hangingPunct="1">
              <a:spcBef>
                <a:spcPct val="50000"/>
              </a:spcBef>
              <a:buNone/>
            </a:pPr>
            <a:fld id="{9A0DB2DC-4C9A-4742-B13C-FB6460FD3503}" type="slidenum">
              <a:rPr lang="zh-CN" altLang="en-US" sz="1400" b="1" dirty="0"/>
              <a:pPr marL="0" indent="0" algn="r" eaLnBrk="1" hangingPunct="1">
                <a:spcBef>
                  <a:spcPct val="50000"/>
                </a:spcBef>
                <a:buNone/>
              </a:pPr>
              <a:t>8</a:t>
            </a:fld>
            <a:endParaRPr lang="zh-CN" altLang="en-US" sz="1400" b="1" dirty="0"/>
          </a:p>
        </p:txBody>
      </p:sp>
      <p:sp>
        <p:nvSpPr>
          <p:cNvPr id="273412" name="Text Box 4"/>
          <p:cNvSpPr txBox="1"/>
          <p:nvPr/>
        </p:nvSpPr>
        <p:spPr>
          <a:xfrm>
            <a:off x="539750" y="1412875"/>
            <a:ext cx="8496300" cy="477053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stStyle>
          <a:p>
            <a:pPr marL="0" lvl="0" indent="0"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a:t>
            </a:r>
            <a:r>
              <a:rPr lang="en-US" altLang="zh-CN" b="1" dirty="0">
                <a:latin typeface="宋体" panose="02010600030101010101" pitchFamily="2" charset="-122"/>
              </a:rPr>
              <a:t>C</a:t>
            </a:r>
            <a:r>
              <a:rPr lang="zh-CN" altLang="en-US" b="1" dirty="0">
                <a:latin typeface="宋体" panose="02010600030101010101" pitchFamily="2" charset="-122"/>
              </a:rPr>
              <a:t>语言是一门通用计算机编程语言</a:t>
            </a:r>
            <a:endParaRPr lang="en-US" altLang="zh-CN" b="1" dirty="0">
              <a:latin typeface="宋体" panose="02010600030101010101" pitchFamily="2" charset="-122"/>
            </a:endParaRPr>
          </a:p>
          <a:p>
            <a:pPr marL="0" lvl="0" indent="0"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历史悠久，战功卓著</a:t>
            </a:r>
            <a:endParaRPr lang="en-US" altLang="zh-CN" b="1" dirty="0">
              <a:latin typeface="宋体" panose="02010600030101010101" pitchFamily="2" charset="-122"/>
            </a:endParaRPr>
          </a:p>
          <a:p>
            <a:pPr marL="400050" lvl="1" indent="0" eaLnBrk="1" hangingPunct="1">
              <a:spcBef>
                <a:spcPct val="50000"/>
              </a:spcBef>
              <a:buClr>
                <a:srgbClr val="6600FF"/>
              </a:buClr>
              <a:buSzPct val="50000"/>
              <a:buFont typeface="Wingdings" panose="05000000000000000000" pitchFamily="2" charset="2"/>
              <a:buChar char="u"/>
            </a:pPr>
            <a:r>
              <a:rPr lang="en-US" altLang="zh-CN" sz="2400" dirty="0">
                <a:latin typeface="宋体" panose="02010600030101010101" pitchFamily="2" charset="-122"/>
              </a:rPr>
              <a:t>ANSI C</a:t>
            </a:r>
            <a:r>
              <a:rPr lang="zh-CN" altLang="en-US" sz="2400" dirty="0">
                <a:latin typeface="宋体" panose="02010600030101010101" pitchFamily="2" charset="-122"/>
              </a:rPr>
              <a:t>，</a:t>
            </a:r>
            <a:r>
              <a:rPr lang="en-US" altLang="zh-CN" sz="2400" dirty="0">
                <a:latin typeface="宋体" panose="02010600030101010101" pitchFamily="2" charset="-122"/>
              </a:rPr>
              <a:t>C99</a:t>
            </a:r>
            <a:r>
              <a:rPr lang="zh-CN" altLang="en-US" sz="2400" dirty="0">
                <a:latin typeface="宋体" panose="02010600030101010101" pitchFamily="2" charset="-122"/>
              </a:rPr>
              <a:t>，</a:t>
            </a:r>
            <a:r>
              <a:rPr lang="en-US" altLang="zh-CN" sz="2400" dirty="0">
                <a:latin typeface="宋体" panose="02010600030101010101" pitchFamily="2" charset="-122"/>
              </a:rPr>
              <a:t>C11</a:t>
            </a:r>
            <a:endParaRPr lang="en-US" altLang="zh-CN" sz="2400" b="1" dirty="0">
              <a:latin typeface="宋体" panose="02010600030101010101" pitchFamily="2" charset="-122"/>
            </a:endParaRPr>
          </a:p>
          <a:p>
            <a:pPr marL="0" lvl="0" indent="0" eaLnBrk="1" hangingPunct="1">
              <a:spcBef>
                <a:spcPct val="50000"/>
              </a:spcBef>
              <a:buClr>
                <a:srgbClr val="6600FF"/>
              </a:buClr>
              <a:buSzPct val="50000"/>
              <a:buFont typeface="Wingdings" panose="05000000000000000000" pitchFamily="2" charset="2"/>
              <a:buChar char="u"/>
            </a:pPr>
            <a:r>
              <a:rPr lang="en-US" altLang="zh-CN" b="1" dirty="0">
                <a:latin typeface="宋体" panose="02010600030101010101" pitchFamily="2" charset="-122"/>
              </a:rPr>
              <a:t> </a:t>
            </a:r>
            <a:r>
              <a:rPr lang="zh-CN" altLang="en-US" b="1" dirty="0">
                <a:latin typeface="宋体" panose="02010600030101010101" pitchFamily="2" charset="-122"/>
              </a:rPr>
              <a:t>上天入地无所不能</a:t>
            </a:r>
            <a:endParaRPr lang="en-US" altLang="zh-CN" b="1" dirty="0">
              <a:latin typeface="宋体" panose="02010600030101010101" pitchFamily="2" charset="-122"/>
            </a:endParaRPr>
          </a:p>
          <a:p>
            <a:pPr marL="0" lvl="0" indent="0" eaLnBrk="1" hangingPunct="1">
              <a:spcBef>
                <a:spcPct val="50000"/>
              </a:spcBef>
              <a:buClr>
                <a:srgbClr val="6600FF"/>
              </a:buClr>
              <a:buSzPct val="50000"/>
              <a:buFont typeface="Wingdings" panose="05000000000000000000" pitchFamily="2" charset="2"/>
              <a:buChar char="u"/>
            </a:pPr>
            <a:r>
              <a:rPr lang="en-US" altLang="zh-CN" b="1" dirty="0">
                <a:latin typeface="宋体" panose="02010600030101010101" pitchFamily="2" charset="-122"/>
              </a:rPr>
              <a:t> </a:t>
            </a:r>
            <a:r>
              <a:rPr lang="zh-CN" altLang="en-US" b="1" dirty="0">
                <a:latin typeface="宋体" panose="02010600030101010101" pitchFamily="2" charset="-122"/>
              </a:rPr>
              <a:t>很多流行的语言、新语言都借鉴了它的思想、语法</a:t>
            </a:r>
            <a:endParaRPr lang="en-US" altLang="zh-CN" b="1" dirty="0">
              <a:latin typeface="宋体" panose="02010600030101010101" pitchFamily="2" charset="-122"/>
            </a:endParaRPr>
          </a:p>
          <a:p>
            <a:pPr marL="0" lvl="0" indent="0" eaLnBrk="1" hangingPunct="1">
              <a:spcBef>
                <a:spcPct val="50000"/>
              </a:spcBef>
              <a:buClr>
                <a:srgbClr val="6600FF"/>
              </a:buClr>
              <a:buSzPct val="50000"/>
              <a:buFont typeface="Wingdings" panose="05000000000000000000" pitchFamily="2" charset="2"/>
              <a:buChar char="u"/>
            </a:pPr>
            <a:r>
              <a:rPr lang="zh-CN" altLang="en-US" b="1" dirty="0">
                <a:latin typeface="宋体" panose="02010600030101010101" pitchFamily="2" charset="-122"/>
              </a:rPr>
              <a:t> 现状</a:t>
            </a:r>
            <a:endParaRPr lang="en-US" altLang="zh-CN" b="1" dirty="0">
              <a:latin typeface="宋体" panose="02010600030101010101" pitchFamily="2" charset="-122"/>
            </a:endParaRPr>
          </a:p>
          <a:p>
            <a:pPr marL="400050" lvl="1" indent="0" eaLnBrk="1" hangingPunct="1">
              <a:spcBef>
                <a:spcPct val="50000"/>
              </a:spcBef>
              <a:buClr>
                <a:srgbClr val="6600FF"/>
              </a:buClr>
              <a:buSzPct val="50000"/>
              <a:buFont typeface="Wingdings" panose="05000000000000000000" pitchFamily="2" charset="2"/>
              <a:buChar char="u"/>
            </a:pPr>
            <a:r>
              <a:rPr lang="zh-CN" altLang="en-US" sz="2400" b="1" dirty="0">
                <a:latin typeface="宋体" panose="02010600030101010101" pitchFamily="2" charset="-122"/>
              </a:rPr>
              <a:t>嵌入式领域和系统级编程占主流</a:t>
            </a:r>
          </a:p>
          <a:p>
            <a:pPr marL="400050" lvl="1" indent="0" eaLnBrk="1" hangingPunct="1">
              <a:spcBef>
                <a:spcPct val="50000"/>
              </a:spcBef>
              <a:buClr>
                <a:srgbClr val="6600FF"/>
              </a:buClr>
              <a:buSzPct val="50000"/>
              <a:buFont typeface="Wingdings" panose="05000000000000000000" pitchFamily="2" charset="2"/>
              <a:buChar char="u"/>
            </a:pPr>
            <a:r>
              <a:rPr lang="zh-CN" altLang="en-US" sz="2400" b="1" dirty="0">
                <a:latin typeface="宋体" panose="02010600030101010101" pitchFamily="2" charset="-122"/>
              </a:rPr>
              <a:t>桌面应用不多</a:t>
            </a:r>
            <a:endParaRPr lang="en-US" altLang="zh-CN" sz="2400" b="1" dirty="0">
              <a:latin typeface="宋体" panose="02010600030101010101" pitchFamily="2" charset="-122"/>
            </a:endParaRPr>
          </a:p>
        </p:txBody>
      </p:sp>
      <p:sp>
        <p:nvSpPr>
          <p:cNvPr id="29700" name="Rectangle 6"/>
          <p:cNvSpPr>
            <a:spLocks noGrp="1"/>
          </p:cNvSpPr>
          <p:nvPr>
            <p:ph type="title"/>
          </p:nvPr>
        </p:nvSpPr>
        <p:spPr>
          <a:ln/>
        </p:spPr>
        <p:txBody>
          <a:bodyPr vert="horz" wrap="square" lIns="91440" tIns="45720" rIns="91440" bIns="45720" anchor="ctr"/>
          <a:lstStyle/>
          <a:p>
            <a:pPr eaLnBrk="1" hangingPunct="1"/>
            <a:r>
              <a:rPr lang="zh-CN" altLang="en-US" b="1" dirty="0"/>
              <a:t>先聊点</a:t>
            </a:r>
            <a:r>
              <a:rPr lang="en-US" altLang="zh-CN" b="1" dirty="0"/>
              <a:t>C</a:t>
            </a:r>
            <a:r>
              <a:rPr lang="zh-CN" altLang="en-US" b="1" dirty="0"/>
              <a:t>语言</a:t>
            </a:r>
          </a:p>
        </p:txBody>
      </p:sp>
    </p:spTree>
    <p:extLst>
      <p:ext uri="{BB962C8B-B14F-4D97-AF65-F5344CB8AC3E}">
        <p14:creationId xmlns:p14="http://schemas.microsoft.com/office/powerpoint/2010/main" val="22564323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1D84204B-0DED-47CC-BA40-7355A4439A59}"/>
              </a:ext>
            </a:extLst>
          </p:cNvPr>
          <p:cNvSpPr>
            <a:spLocks noGrp="1" noChangeArrowheads="1"/>
          </p:cNvSpPr>
          <p:nvPr>
            <p:ph type="title"/>
          </p:nvPr>
        </p:nvSpPr>
        <p:spPr/>
        <p:txBody>
          <a:bodyPr/>
          <a:lstStyle/>
          <a:p>
            <a:r>
              <a:rPr lang="zh-CN" altLang="en-US" b="1"/>
              <a:t>当前主要编程语言的流行程度</a:t>
            </a:r>
          </a:p>
        </p:txBody>
      </p:sp>
      <p:sp>
        <p:nvSpPr>
          <p:cNvPr id="35843" name="灯片编号占位符 3">
            <a:extLst>
              <a:ext uri="{FF2B5EF4-FFF2-40B4-BE49-F238E27FC236}">
                <a16:creationId xmlns:a16="http://schemas.microsoft.com/office/drawing/2014/main" id="{F945A94A-BD97-442C-B297-C8152E1E40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AB428DD1-4E46-43BA-9B19-038B776DA4AA}" type="slidenum">
              <a:rPr lang="zh-CN" altLang="en-US" sz="1400" smtClean="0"/>
              <a:pPr>
                <a:spcBef>
                  <a:spcPct val="50000"/>
                </a:spcBef>
                <a:buFontTx/>
                <a:buNone/>
              </a:pPr>
              <a:t>9</a:t>
            </a:fld>
            <a:endParaRPr lang="en-US" altLang="zh-CN" sz="1400"/>
          </a:p>
        </p:txBody>
      </p:sp>
      <p:sp>
        <p:nvSpPr>
          <p:cNvPr id="35844" name="矩形 5">
            <a:extLst>
              <a:ext uri="{FF2B5EF4-FFF2-40B4-BE49-F238E27FC236}">
                <a16:creationId xmlns:a16="http://schemas.microsoft.com/office/drawing/2014/main" id="{0BFD2751-F164-4FCC-8754-3368330B928D}"/>
              </a:ext>
            </a:extLst>
          </p:cNvPr>
          <p:cNvSpPr>
            <a:spLocks noChangeArrowheads="1"/>
          </p:cNvSpPr>
          <p:nvPr/>
        </p:nvSpPr>
        <p:spPr bwMode="auto">
          <a:xfrm>
            <a:off x="468313" y="1201738"/>
            <a:ext cx="368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https://www.tiobe.com/tiobe-index/</a:t>
            </a:r>
          </a:p>
        </p:txBody>
      </p:sp>
      <p:pic>
        <p:nvPicPr>
          <p:cNvPr id="35845" name="图片 1">
            <a:extLst>
              <a:ext uri="{FF2B5EF4-FFF2-40B4-BE49-F238E27FC236}">
                <a16:creationId xmlns:a16="http://schemas.microsoft.com/office/drawing/2014/main" id="{A0214ED9-D5CC-4BDD-89DD-06D1479F07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1773238"/>
            <a:ext cx="8299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699</TotalTime>
  <Words>6611</Words>
  <Application>Microsoft Office PowerPoint</Application>
  <PresentationFormat>全屏显示(4:3)</PresentationFormat>
  <Paragraphs>1003</Paragraphs>
  <Slides>70</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9" baseType="lpstr">
      <vt:lpstr>Microsoft Yahei</vt:lpstr>
      <vt:lpstr>黑体</vt:lpstr>
      <vt:lpstr>宋体</vt:lpstr>
      <vt:lpstr>微软雅黑</vt:lpstr>
      <vt:lpstr>Monotype Sorts</vt:lpstr>
      <vt:lpstr>Times New Roman</vt:lpstr>
      <vt:lpstr>Wingdings</vt:lpstr>
      <vt:lpstr>经分互动规范介绍</vt:lpstr>
      <vt:lpstr>Equation.3</vt:lpstr>
      <vt:lpstr>PowerPoint 演示文稿</vt:lpstr>
      <vt:lpstr>提纲</vt:lpstr>
      <vt:lpstr>PowerPoint 演示文稿</vt:lpstr>
      <vt:lpstr>PowerPoint 演示文稿</vt:lpstr>
      <vt:lpstr>2.1   关于计算机和程序设计语言</vt:lpstr>
      <vt:lpstr> 实例：编一个程序，从键盘读入两个整数，要求在屏幕上输出相乘运算结果。</vt:lpstr>
      <vt:lpstr>PowerPoint 演示文稿</vt:lpstr>
      <vt:lpstr>先聊点C语言</vt:lpstr>
      <vt:lpstr>当前主要编程语言的流行程度</vt:lpstr>
      <vt:lpstr>当前主要编程语言的流行程度</vt:lpstr>
      <vt:lpstr>提纲</vt:lpstr>
      <vt:lpstr>2.2 标识符</vt:lpstr>
      <vt:lpstr>2.2 标识符</vt:lpstr>
      <vt:lpstr>PowerPoint 演示文稿</vt:lpstr>
      <vt:lpstr>2.2 标识符</vt:lpstr>
      <vt:lpstr>2.2 标识符</vt:lpstr>
      <vt:lpstr>PowerPoint 演示文稿</vt:lpstr>
      <vt:lpstr>2.2.1  数据类型</vt:lpstr>
      <vt:lpstr>2.2.1  数据类型</vt:lpstr>
      <vt:lpstr>2.2.1  数据类型</vt:lpstr>
      <vt:lpstr>2.2.1  数据类型－整型</vt:lpstr>
      <vt:lpstr>2.2.1  数据类型－整型</vt:lpstr>
      <vt:lpstr>2.2.1  数据类型-字符型</vt:lpstr>
      <vt:lpstr>PowerPoint 演示文稿</vt:lpstr>
      <vt:lpstr>2.2.1  数据类型－字符型</vt:lpstr>
      <vt:lpstr>2.2.1  数据类型－字符型</vt:lpstr>
      <vt:lpstr>2.2.1  数据类型-浮点数</vt:lpstr>
      <vt:lpstr>2.2.1 数据类型-浮点数</vt:lpstr>
      <vt:lpstr>2.2.1  数据类型－浮点型</vt:lpstr>
      <vt:lpstr>2.2.1  数据类型－布尔型（补充）</vt:lpstr>
      <vt:lpstr>2.2.1 数据类型－复杂数据类型</vt:lpstr>
      <vt:lpstr>2.2.2  变量</vt:lpstr>
      <vt:lpstr>2.2.2  变量</vt:lpstr>
      <vt:lpstr>2.2.2  变量</vt:lpstr>
      <vt:lpstr>2.2.2  变量</vt:lpstr>
      <vt:lpstr>2.2.2  变量</vt:lpstr>
      <vt:lpstr>2.2.2 变量</vt:lpstr>
      <vt:lpstr>2.2.2  变量</vt:lpstr>
      <vt:lpstr>2.2.2  变量</vt:lpstr>
      <vt:lpstr>2.2.2  变量</vt:lpstr>
      <vt:lpstr>2.2.2 变量</vt:lpstr>
      <vt:lpstr>PowerPoint 演示文稿</vt:lpstr>
      <vt:lpstr>2.2.2 变量</vt:lpstr>
      <vt:lpstr>2.2.3  常量</vt:lpstr>
      <vt:lpstr>2.2.3  常量</vt:lpstr>
      <vt:lpstr>PowerPoint 演示文稿</vt:lpstr>
      <vt:lpstr>2.2.3 常量</vt:lpstr>
      <vt:lpstr>2.2.3  常量</vt:lpstr>
      <vt:lpstr>2.2.3 常量</vt:lpstr>
      <vt:lpstr>2.2.3 常量</vt:lpstr>
      <vt:lpstr>2.2.3 常量</vt:lpstr>
      <vt:lpstr>常量小测试</vt:lpstr>
      <vt:lpstr>提纲</vt:lpstr>
      <vt:lpstr>2.3  输入和输出（I/O)</vt:lpstr>
      <vt:lpstr>2.3 输入和输出（I/O)</vt:lpstr>
      <vt:lpstr>2.3 输入和输出（I/O)</vt:lpstr>
      <vt:lpstr>2.3 输入和输出（I/O)</vt:lpstr>
      <vt:lpstr>2.3 输入和输出（I/O)</vt:lpstr>
      <vt:lpstr>2.3 输入和输出（I/O)</vt:lpstr>
      <vt:lpstr>2.3 输入和输出（I/O)</vt:lpstr>
      <vt:lpstr>2.3 输入和输出（I/O)</vt:lpstr>
      <vt:lpstr>2.3 输入和输出（I/O)</vt:lpstr>
      <vt:lpstr>2.3 输入和输出（I/O)</vt:lpstr>
      <vt:lpstr>PowerPoint 演示文稿</vt:lpstr>
      <vt:lpstr>找出以下程序的错误</vt:lpstr>
      <vt:lpstr>修正后的程序</vt:lpstr>
      <vt:lpstr>输入输出练习：定义三个变量，分别是整型、浮点型、字符型。要求从键盘输入三个值存放到这三个变量里，并且输出这三个变量。   </vt:lpstr>
      <vt:lpstr>PowerPoint 演示文稿</vt:lpstr>
      <vt:lpstr>解决方法：用getchar函数来读取回车符</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计算机导轮与程序设计</dc:title>
  <dc:creator>cyzhou</dc:creator>
  <cp:lastModifiedBy>86199</cp:lastModifiedBy>
  <cp:revision>740</cp:revision>
  <dcterms:created xsi:type="dcterms:W3CDTF">2001-07-15T23:49:29Z</dcterms:created>
  <dcterms:modified xsi:type="dcterms:W3CDTF">2022-09-14T10:54:02Z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