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629" r:id="rId3"/>
    <p:sldId id="745" r:id="rId4"/>
    <p:sldId id="747" r:id="rId5"/>
    <p:sldId id="467" r:id="rId6"/>
    <p:sldId id="659" r:id="rId7"/>
    <p:sldId id="612" r:id="rId8"/>
    <p:sldId id="444" r:id="rId9"/>
    <p:sldId id="595" r:id="rId10"/>
    <p:sldId id="540" r:id="rId11"/>
    <p:sldId id="748" r:id="rId12"/>
    <p:sldId id="550" r:id="rId13"/>
    <p:sldId id="469" r:id="rId14"/>
    <p:sldId id="549" r:id="rId15"/>
    <p:sldId id="445" r:id="rId16"/>
    <p:sldId id="596" r:id="rId17"/>
    <p:sldId id="551" r:id="rId18"/>
    <p:sldId id="619" r:id="rId19"/>
    <p:sldId id="446" r:id="rId20"/>
    <p:sldId id="557" r:id="rId21"/>
    <p:sldId id="572" r:id="rId22"/>
    <p:sldId id="749" r:id="rId23"/>
    <p:sldId id="581" r:id="rId24"/>
    <p:sldId id="655" r:id="rId25"/>
    <p:sldId id="468" r:id="rId26"/>
    <p:sldId id="470" r:id="rId27"/>
    <p:sldId id="543" r:id="rId28"/>
    <p:sldId id="472" r:id="rId29"/>
    <p:sldId id="473" r:id="rId30"/>
    <p:sldId id="474" r:id="rId31"/>
    <p:sldId id="570" r:id="rId32"/>
    <p:sldId id="750" r:id="rId33"/>
    <p:sldId id="569" r:id="rId34"/>
    <p:sldId id="575" r:id="rId35"/>
    <p:sldId id="599" r:id="rId36"/>
    <p:sldId id="614" r:id="rId37"/>
    <p:sldId id="476" r:id="rId38"/>
    <p:sldId id="477" r:id="rId39"/>
    <p:sldId id="478" r:id="rId40"/>
    <p:sldId id="479" r:id="rId41"/>
    <p:sldId id="621" r:id="rId42"/>
    <p:sldId id="482" r:id="rId43"/>
    <p:sldId id="627" r:id="rId44"/>
    <p:sldId id="576" r:id="rId45"/>
    <p:sldId id="577" r:id="rId46"/>
    <p:sldId id="615" r:id="rId47"/>
    <p:sldId id="622" r:id="rId48"/>
    <p:sldId id="628" r:id="rId49"/>
    <p:sldId id="624" r:id="rId50"/>
    <p:sldId id="625" r:id="rId51"/>
    <p:sldId id="617" r:id="rId52"/>
    <p:sldId id="623" r:id="rId53"/>
    <p:sldId id="598" r:id="rId54"/>
    <p:sldId id="480" r:id="rId55"/>
    <p:sldId id="483" r:id="rId56"/>
    <p:sldId id="485" r:id="rId57"/>
    <p:sldId id="597" r:id="rId58"/>
    <p:sldId id="604" r:id="rId59"/>
    <p:sldId id="656" r:id="rId60"/>
    <p:sldId id="554" r:id="rId61"/>
    <p:sldId id="555" r:id="rId62"/>
    <p:sldId id="605" r:id="rId63"/>
    <p:sldId id="566" r:id="rId64"/>
    <p:sldId id="567" r:id="rId65"/>
    <p:sldId id="556" r:id="rId66"/>
  </p:sldIdLst>
  <p:sldSz cx="9144000" cy="6858000" type="screen4x3"/>
  <p:notesSz cx="6788150" cy="9917113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9966FF"/>
    <a:srgbClr val="2D35D3"/>
    <a:srgbClr val="3366FF"/>
    <a:srgbClr val="99CCFF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/>
    <p:restoredTop sz="90293" autoAdjust="0"/>
  </p:normalViewPr>
  <p:slideViewPr>
    <p:cSldViewPr showGuides="1">
      <p:cViewPr varScale="1">
        <p:scale>
          <a:sx n="85" d="100"/>
          <a:sy n="85" d="100"/>
        </p:scale>
        <p:origin x="708" y="54"/>
      </p:cViewPr>
      <p:guideLst>
        <p:guide orient="horz" pos="427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7762" cy="3717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84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.cn/wiki/%E7%A8%8B%E5%BA%8F%E5%91%9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iki.cn/w/index.php?title=%E5%9F%BA%E6%9C%AC%E6%88%90%E5%88%86&amp;action=ed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6513" y="9421813"/>
            <a:ext cx="2941637" cy="4953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904875" y="4710113"/>
            <a:ext cx="4978400" cy="446246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一种计算机语言让</a:t>
            </a:r>
            <a:r>
              <a:rPr lang="zh-CN" altLang="en-US" dirty="0">
                <a:hlinkClick r:id="rId3" tooltip="程序员"/>
              </a:rPr>
              <a:t>程序员</a:t>
            </a:r>
            <a:r>
              <a:rPr lang="zh-CN" altLang="en-US" dirty="0"/>
              <a:t>能够准确地定义计算机所需要使用的数据，并精确地定义在不同情况下所应当采取的行动。 </a:t>
            </a:r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用于书写计算机程序的语言。语言的基础是一组记号和一组规则。根据规则由记号构成的记号串的总体就是语言 。在程序设计语言中，这些记号串就是程序。程序设计语言有</a:t>
            </a:r>
            <a:r>
              <a:rPr lang="en-US" altLang="zh-CN" dirty="0"/>
              <a:t>3</a:t>
            </a:r>
            <a:r>
              <a:rPr lang="zh-CN" altLang="en-US" dirty="0"/>
              <a:t>个方面的因素，即语法、语义和 语用。语法表示程 序的结构或形式，亦即表示构成语言的各个记号之间的组合规律 ，但不涉及这些记号的特定含义，也不涉及使用者。语义表示程序的含义，亦即表示按照各种方法所表示的各个记号的特定含义，但不涉及使用者。语用表示程序与使用者的关系 。 </a:t>
            </a:r>
            <a:endParaRPr lang="zh-CN" altLang="en-US" dirty="0">
              <a:hlinkClick r:id="rId4" tooltip="基本成分"/>
            </a:endParaRPr>
          </a:p>
          <a:p>
            <a:pPr lvl="0" eaLnBrk="1" hangingPunct="1"/>
            <a:r>
              <a:rPr lang="zh-CN" altLang="en-US" dirty="0">
                <a:hlinkClick r:id="rId4" tooltip="基本成分"/>
              </a:rPr>
              <a:t>基本成分</a:t>
            </a:r>
            <a:r>
              <a:rPr lang="zh-CN" altLang="en-US" dirty="0"/>
              <a:t> 语言的种类千差万别。但是，一般说来，基本成分不外</a:t>
            </a:r>
            <a:r>
              <a:rPr lang="en-US" altLang="zh-CN" dirty="0"/>
              <a:t>4</a:t>
            </a:r>
            <a:r>
              <a:rPr lang="zh-CN" altLang="en-US" dirty="0"/>
              <a:t>种。① 数据成分。用以描述程 序中所涉及的数据。②运算成分。用以描述程序中所包含的运算。③控制成分。用以表达程序中的控制构造。④传输成分。用以表达程序中数据的传输。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2022/9/20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1" name="Group 7"/>
          <p:cNvGrpSpPr/>
          <p:nvPr/>
        </p:nvGrpSpPr>
        <p:grpSpPr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</a:t>
              </a:r>
            </a:p>
          </p:txBody>
        </p:sp>
        <p:sp>
          <p:nvSpPr>
            <p:cNvPr id="1036" name="Line 9"/>
            <p:cNvSpPr/>
            <p:nvPr/>
          </p:nvSpPr>
          <p:spPr>
            <a:xfrm>
              <a:off x="4464" y="4032"/>
              <a:ext cx="288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7" name="Line 10"/>
            <p:cNvSpPr/>
            <p:nvPr/>
          </p:nvSpPr>
          <p:spPr>
            <a:xfrm>
              <a:off x="4176" y="4032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8" name="Line 11"/>
            <p:cNvSpPr/>
            <p:nvPr/>
          </p:nvSpPr>
          <p:spPr>
            <a:xfrm>
              <a:off x="4704" y="4032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9" name="Line 12"/>
            <p:cNvSpPr/>
            <p:nvPr/>
          </p:nvSpPr>
          <p:spPr>
            <a:xfrm>
              <a:off x="5376" y="4032"/>
              <a:ext cx="384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0" name="Line 13"/>
            <p:cNvSpPr/>
            <p:nvPr/>
          </p:nvSpPr>
          <p:spPr>
            <a:xfrm>
              <a:off x="5184" y="4032"/>
              <a:ext cx="384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1" name="Line 14"/>
            <p:cNvSpPr/>
            <p:nvPr/>
          </p:nvSpPr>
          <p:spPr>
            <a:xfrm>
              <a:off x="5568" y="4032"/>
              <a:ext cx="192" cy="144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2" name="Line 15"/>
            <p:cNvSpPr/>
            <p:nvPr/>
          </p:nvSpPr>
          <p:spPr>
            <a:xfrm>
              <a:off x="4992" y="4032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2" name="Line 16"/>
          <p:cNvSpPr/>
          <p:nvPr/>
        </p:nvSpPr>
        <p:spPr>
          <a:xfrm>
            <a:off x="468313" y="1176338"/>
            <a:ext cx="8458200" cy="0"/>
          </a:xfrm>
          <a:prstGeom prst="line">
            <a:avLst/>
          </a:prstGeom>
          <a:ln w="571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4" name="Picture 18" descr="bup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.tmp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</a:t>
            </a:fld>
            <a:endParaRPr lang="zh-CN" altLang="en-US" sz="1400" b="1" dirty="0"/>
          </a:p>
        </p:txBody>
      </p:sp>
      <p:grpSp>
        <p:nvGrpSpPr>
          <p:cNvPr id="2051" name="Group 2061"/>
          <p:cNvGrpSpPr/>
          <p:nvPr/>
        </p:nvGrpSpPr>
        <p:grpSpPr>
          <a:xfrm>
            <a:off x="981710" y="1815465"/>
            <a:ext cx="7308850" cy="1987550"/>
            <a:chOff x="1486" y="1393"/>
            <a:chExt cx="2752" cy="1212"/>
          </a:xfrm>
        </p:grpSpPr>
        <p:sp>
          <p:nvSpPr>
            <p:cNvPr id="2053" name="Rectangle 2062"/>
            <p:cNvSpPr/>
            <p:nvPr/>
          </p:nvSpPr>
          <p:spPr>
            <a:xfrm>
              <a:off x="1502" y="1393"/>
              <a:ext cx="2736" cy="1212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  <a:tileRect/>
            </a:gradFill>
            <a:ln w="28575" cap="flat" cmpd="sng">
              <a:solidFill>
                <a:srgbClr val="F6829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054" name="Text Box 2063"/>
            <p:cNvSpPr txBox="1"/>
            <p:nvPr/>
          </p:nvSpPr>
          <p:spPr>
            <a:xfrm>
              <a:off x="1486" y="1436"/>
              <a:ext cx="2674" cy="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l">
                <a:spcBef>
                  <a:spcPct val="50000"/>
                </a:spcBef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单元一：程序设计语言</a:t>
              </a:r>
            </a:p>
            <a:p>
              <a:pPr marL="0" lvl="0" indent="0" algn="l">
                <a:spcBef>
                  <a:spcPct val="50000"/>
                </a:spcBef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第三章  程序设计语言初步（二）</a:t>
              </a:r>
            </a:p>
          </p:txBody>
        </p:sp>
      </p:grpSp>
      <p:pic>
        <p:nvPicPr>
          <p:cNvPr id="2052" name="Picture 2064" descr="地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4531678"/>
            <a:ext cx="1752600" cy="1674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40630" y="501015"/>
            <a:ext cx="329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计算机学院</a:t>
            </a:r>
            <a:r>
              <a:rPr lang="en-US" altLang="zh-CN" sz="2800" dirty="0"/>
              <a:t>2022</a:t>
            </a:r>
            <a:r>
              <a:rPr lang="zh-CN" altLang="en-US" sz="2800" dirty="0"/>
              <a:t>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10</a:t>
            </a:fld>
            <a:endParaRPr lang="zh-CN" altLang="en-US" sz="1400" b="1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95288" y="1319213"/>
            <a:ext cx="8209160" cy="4611687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在</a:t>
            </a:r>
            <a:r>
              <a:rPr lang="en-US" altLang="zh-CN" b="1" dirty="0"/>
              <a:t>C</a:t>
            </a:r>
            <a:r>
              <a:rPr lang="zh-CN" altLang="en-US" b="1" dirty="0"/>
              <a:t>语言中，算术运算的操作数可以是整数、字符或者浮点数。如果表达式中的操作数全是字符或者整数，则表达式的值为整数；如果操作数至少有一个是浮点数，则表达式的值为浮点数。</a:t>
            </a:r>
          </a:p>
          <a:p>
            <a:pPr eaLnBrk="1" hangingPunct="1">
              <a:buNone/>
            </a:pP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算术表达式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1366520"/>
            <a:ext cx="7315200" cy="448278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求以下表达式的值：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 / 20 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102%20 =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/ 2 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1.0 / 2 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 =‘A’+ 32  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//x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为整数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823075" y="600932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100076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69302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417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12</a:t>
            </a:fld>
            <a:endParaRPr lang="zh-CN" altLang="en-US" sz="1400" b="1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算术表达式</a:t>
            </a:r>
          </a:p>
        </p:txBody>
      </p:sp>
      <p:sp>
        <p:nvSpPr>
          <p:cNvPr id="3768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/>
              <a:t>C</a:t>
            </a:r>
            <a:r>
              <a:rPr lang="zh-CN" altLang="en-US" b="1" dirty="0"/>
              <a:t>语言中，整型、字符型、浮点型数据可以进行</a:t>
            </a:r>
            <a:r>
              <a:rPr lang="zh-CN" altLang="en-US" b="1" u="sng" dirty="0">
                <a:solidFill>
                  <a:srgbClr val="6600FF"/>
                </a:solidFill>
              </a:rPr>
              <a:t>混合运算</a:t>
            </a:r>
            <a:r>
              <a:rPr lang="en-US" altLang="zh-CN" b="1" dirty="0"/>
              <a:t>. </a:t>
            </a:r>
            <a:r>
              <a:rPr lang="zh-CN" altLang="en-US" b="1" dirty="0">
                <a:solidFill>
                  <a:srgbClr val="FF3300"/>
                </a:solidFill>
              </a:rPr>
              <a:t>如：</a:t>
            </a:r>
            <a:r>
              <a:rPr lang="en-US" altLang="zh-CN" b="1" dirty="0">
                <a:solidFill>
                  <a:srgbClr val="FF3300"/>
                </a:solidFill>
              </a:rPr>
              <a:t>5+1.0+'A'=71.000000</a:t>
            </a:r>
          </a:p>
          <a:p>
            <a:pPr eaLnBrk="1" hangingPunct="1">
              <a:buNone/>
            </a:pPr>
            <a:r>
              <a:rPr lang="zh-CN" altLang="en-US" b="1" dirty="0"/>
              <a:t>	混合运算涉及到</a:t>
            </a:r>
            <a:r>
              <a:rPr lang="zh-CN" altLang="en-US" b="1" dirty="0">
                <a:solidFill>
                  <a:srgbClr val="FF3300"/>
                </a:solidFill>
              </a:rPr>
              <a:t>数据类型的转换</a:t>
            </a:r>
            <a:r>
              <a:rPr lang="zh-CN" altLang="en-US" b="1" dirty="0"/>
              <a:t>。</a:t>
            </a:r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/>
            <a:r>
              <a:rPr lang="zh-CN" altLang="en-US" b="1" dirty="0"/>
              <a:t>自加运算符</a:t>
            </a:r>
            <a:r>
              <a:rPr lang="en-US" altLang="zh-CN" b="1" dirty="0"/>
              <a:t>++</a:t>
            </a:r>
            <a:r>
              <a:rPr lang="zh-CN" altLang="en-US" b="1" dirty="0"/>
              <a:t>和自加运算符</a:t>
            </a:r>
            <a:r>
              <a:rPr lang="en-US" altLang="zh-CN" b="1" dirty="0"/>
              <a:t>--</a:t>
            </a:r>
            <a:r>
              <a:rPr lang="zh-CN" altLang="en-US" b="1" dirty="0"/>
              <a:t>是</a:t>
            </a:r>
            <a:r>
              <a:rPr lang="en-US" altLang="zh-CN" b="1" dirty="0"/>
              <a:t>C</a:t>
            </a:r>
            <a:r>
              <a:rPr lang="zh-CN" altLang="en-US" b="1" dirty="0"/>
              <a:t>语言特有的运算符。</a:t>
            </a:r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13</a:t>
            </a:fld>
            <a:endParaRPr lang="zh-CN" altLang="en-US" sz="1400" b="1" dirty="0"/>
          </a:p>
        </p:txBody>
      </p:sp>
      <p:sp>
        <p:nvSpPr>
          <p:cNvPr id="11267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251908" name="Rectangle 4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134350" cy="4989512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二、关系运算符和关系表达式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关系运算符：用于比较两个数据的大小关系。</a:t>
            </a: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关系表达式：用关系运算符将两个表达式连接起来构成的表达式，如</a:t>
            </a:r>
            <a:r>
              <a:rPr lang="en-US" altLang="zh-CN" b="1" dirty="0">
                <a:latin typeface="宋体" panose="02010600030101010101" pitchFamily="2" charset="-122"/>
              </a:rPr>
              <a:t>(2＋3)&lt;10 </a:t>
            </a:r>
            <a:r>
              <a:rPr lang="zh-CN" altLang="en-US" b="1" dirty="0">
                <a:latin typeface="宋体" panose="02010600030101010101" pitchFamily="2" charset="-122"/>
              </a:rPr>
              <a:t>；运算结果是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逻辑“真”</a:t>
            </a:r>
            <a:r>
              <a:rPr lang="zh-CN" altLang="en-US" b="1" dirty="0">
                <a:latin typeface="宋体" panose="02010600030101010101" pitchFamily="2" charset="-122"/>
              </a:rPr>
              <a:t>或者“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假”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语言中，若运算结果是逻辑“真</a:t>
            </a:r>
            <a:r>
              <a:rPr lang="en-US" altLang="zh-CN" b="1" dirty="0"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，则关系表达式的值为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；若为逻辑“假”，则值为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351253" name="Group 21"/>
          <p:cNvGraphicFramePr>
            <a:graphicFrameLocks noGrp="1"/>
          </p:cNvGraphicFramePr>
          <p:nvPr>
            <p:ph sz="half" idx="1"/>
          </p:nvPr>
        </p:nvGraphicFramePr>
        <p:xfrm>
          <a:off x="2484438" y="2349500"/>
          <a:ext cx="5111750" cy="1371600"/>
        </p:xfrm>
        <a:graphic>
          <a:graphicData uri="http://schemas.openxmlformats.org/drawingml/2006/table">
            <a:tbl>
              <a:tblPr/>
              <a:tblGrid>
                <a:gridCol w="23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（小于等于）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（大于）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（大于等于）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＝＝（等于）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！＝（不等于）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14</a:t>
            </a:fld>
            <a:endParaRPr lang="zh-CN" altLang="en-US" sz="1400" b="1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关系表达式</a:t>
            </a:r>
          </a:p>
        </p:txBody>
      </p:sp>
      <p:sp>
        <p:nvSpPr>
          <p:cNvPr id="375811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8569325" cy="3671888"/>
          </a:xfr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思考：以下语句的输出结果是什么？</a:t>
            </a:r>
          </a:p>
          <a:p>
            <a:pPr eaLnBrk="1" hangingPunct="1">
              <a:buNone/>
            </a:pPr>
            <a:r>
              <a:rPr lang="en-US" altLang="zh-CN" b="1" dirty="0"/>
              <a:t>printf("the value of (2+3)&lt;10 is:%d\n",(2+3)&lt;10);</a:t>
            </a:r>
          </a:p>
          <a:p>
            <a:pPr eaLnBrk="1" hangingPunct="1">
              <a:buNone/>
            </a:pPr>
            <a:r>
              <a:rPr lang="en-US" altLang="zh-CN" b="1" dirty="0"/>
              <a:t>printf("the value of (2+3)==10 is:%d\n",(2+3)==10);</a:t>
            </a:r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the value of  (2+3)&lt;10 is:</a:t>
            </a:r>
            <a:r>
              <a:rPr lang="en-US" altLang="zh-CN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None/>
            </a:pPr>
            <a:r>
              <a:rPr lang="en-US" altLang="zh-CN" b="1" dirty="0"/>
              <a:t>the value of  (2+3)==10 is:</a:t>
            </a:r>
            <a:r>
              <a:rPr lang="en-US" altLang="zh-CN" b="1" dirty="0">
                <a:solidFill>
                  <a:srgbClr val="FF3300"/>
                </a:solidFill>
              </a:rPr>
              <a:t>0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15</a:t>
            </a:fld>
            <a:endParaRPr lang="zh-CN" altLang="en-US" sz="1400" b="1" dirty="0"/>
          </a:p>
        </p:txBody>
      </p:sp>
      <p:sp>
        <p:nvSpPr>
          <p:cNvPr id="13315" name="Rectangle 1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3.6 </a:t>
            </a:r>
            <a:r>
              <a:rPr lang="zh-CN" altLang="en-US" b="1" dirty="0"/>
              <a:t>表达式</a:t>
            </a:r>
          </a:p>
        </p:txBody>
      </p:sp>
      <p:sp>
        <p:nvSpPr>
          <p:cNvPr id="13316" name="Rectangle 9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207375" cy="4611687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三、逻辑运算符和逻辑表达式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逻辑运算符：与、或、非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3317" name="Text Box 10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350232" name="Group 24"/>
          <p:cNvGraphicFramePr>
            <a:graphicFrameLocks noGrp="1"/>
          </p:cNvGraphicFramePr>
          <p:nvPr>
            <p:ph sz="half" idx="1"/>
          </p:nvPr>
        </p:nvGraphicFramePr>
        <p:xfrm>
          <a:off x="971550" y="2235200"/>
          <a:ext cx="7416800" cy="3287714"/>
        </p:xfrm>
        <a:graphic>
          <a:graphicData uri="http://schemas.openxmlformats.org/drawingml/2006/table">
            <a:tbl>
              <a:tblPr/>
              <a:tblGrid>
                <a:gridCol w="16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（与）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a&amp;&amp;b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：当且仅当操作数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的值都为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如何判断操作数是否为真？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（或）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a||b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：当且仅当操作数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值都为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！（非）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!a: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772" name="AutoShape 25"/>
          <p:cNvSpPr/>
          <p:nvPr/>
        </p:nvSpPr>
        <p:spPr>
          <a:xfrm>
            <a:off x="5508625" y="260350"/>
            <a:ext cx="3384550" cy="1439863"/>
          </a:xfrm>
          <a:prstGeom prst="wedgeRectCallout">
            <a:avLst>
              <a:gd name="adj1" fmla="val -25750"/>
              <a:gd name="adj2" fmla="val 84509"/>
            </a:avLst>
          </a:prstGeom>
          <a:solidFill>
            <a:srgbClr val="CCFFFF"/>
          </a:solidFill>
          <a:ln w="9525" cap="flat" cmpd="sng">
            <a:solidFill>
              <a:srgbClr val="2D35D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/>
              <a:t>C</a:t>
            </a:r>
            <a:r>
              <a:rPr lang="zh-CN" altLang="en-US" b="1" dirty="0"/>
              <a:t>语言中，只要操作数值为非</a:t>
            </a:r>
            <a:r>
              <a:rPr lang="en-US" altLang="zh-CN" b="1" dirty="0"/>
              <a:t>0</a:t>
            </a:r>
            <a:r>
              <a:rPr lang="zh-CN" altLang="en-US" b="1" dirty="0"/>
              <a:t>，即为真。值为</a:t>
            </a:r>
            <a:r>
              <a:rPr lang="en-US" altLang="zh-CN" b="1" dirty="0"/>
              <a:t>0</a:t>
            </a:r>
            <a:r>
              <a:rPr lang="zh-CN" altLang="en-US" b="1" dirty="0"/>
              <a:t>，即为假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16</a:t>
            </a:fld>
            <a:endParaRPr lang="zh-CN" altLang="en-US" sz="1400" b="1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989888" cy="46116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逻辑表达式：用逻辑运算符将表达式（一般为关系表达式）连接起来构成的表达式 ；运算结果是逻辑“真”或者“假”；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语言中，若运算结果是逻辑“真</a:t>
            </a:r>
            <a:r>
              <a:rPr lang="en-US" altLang="zh-CN" b="1" dirty="0"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，则逻辑表达式的值为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；若为逻辑“假”，则值为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逻辑表达式求值的两个要点：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判断操作数值是“真”还是“假”；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当逻辑表达式求值结束后，将运算结果的逻辑“真”或“假”转换为整型值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17</a:t>
            </a:fld>
            <a:endParaRPr lang="zh-CN" altLang="en-US" sz="1400" b="1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390148" name="Text Box 4"/>
          <p:cNvSpPr txBox="1"/>
          <p:nvPr/>
        </p:nvSpPr>
        <p:spPr>
          <a:xfrm>
            <a:off x="323528" y="1216354"/>
            <a:ext cx="5689600" cy="533684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int main()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{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int a=1,b=2,c=4,f;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6600FF"/>
                </a:solidFill>
              </a:rPr>
              <a:t>    printf(</a:t>
            </a:r>
            <a:r>
              <a:rPr lang="en-US" altLang="zh-CN" sz="2400" b="1" dirty="0">
                <a:solidFill>
                  <a:srgbClr val="6600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6600FF"/>
                </a:solidFill>
              </a:rPr>
              <a:t>a=%d,b=%d,c=%d\n</a:t>
            </a:r>
            <a:r>
              <a:rPr lang="en-US" altLang="zh-CN" sz="1800" b="1" dirty="0">
                <a:solidFill>
                  <a:srgbClr val="6600FF"/>
                </a:solidFill>
              </a:rPr>
              <a:t>"</a:t>
            </a:r>
            <a:r>
              <a:rPr lang="en-US" altLang="zh-CN" sz="2400" b="1" dirty="0">
                <a:solidFill>
                  <a:srgbClr val="6600FF"/>
                </a:solidFill>
              </a:rPr>
              <a:t>,a,b,c); 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f=(a&lt;b)&amp;&amp;(b&lt;c);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6600FF"/>
                </a:solidFill>
              </a:rPr>
              <a:t>printf(</a:t>
            </a:r>
            <a:r>
              <a:rPr lang="en-US" altLang="zh-CN" sz="2400" b="1" dirty="0">
                <a:solidFill>
                  <a:srgbClr val="6600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6600FF"/>
                </a:solidFill>
              </a:rPr>
              <a:t>f=(a&lt;b)&amp;&amp;(b&lt;c),f</a:t>
            </a:r>
            <a:r>
              <a:rPr lang="zh-CN" altLang="en-US" sz="2400" b="1" dirty="0">
                <a:solidFill>
                  <a:srgbClr val="6600FF"/>
                </a:solidFill>
              </a:rPr>
              <a:t>为</a:t>
            </a:r>
            <a:r>
              <a:rPr lang="en-US" altLang="zh-CN" sz="2400" b="1" dirty="0">
                <a:solidFill>
                  <a:srgbClr val="6600FF"/>
                </a:solidFill>
              </a:rPr>
              <a:t>%d\n",f);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f=(a&gt;b)||(b&gt;c);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6600FF"/>
                </a:solidFill>
              </a:rPr>
              <a:t>printf("f=(a&gt;b)||(b&gt;c),f</a:t>
            </a:r>
            <a:r>
              <a:rPr lang="zh-CN" altLang="en-US" sz="1800" b="1" dirty="0">
                <a:solidFill>
                  <a:srgbClr val="6600FF"/>
                </a:solidFill>
              </a:rPr>
              <a:t>为</a:t>
            </a:r>
            <a:r>
              <a:rPr lang="en-US" altLang="zh-CN" sz="2400" b="1" dirty="0">
                <a:solidFill>
                  <a:srgbClr val="6600FF"/>
                </a:solidFill>
              </a:rPr>
              <a:t>%d\n",f);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6600FF"/>
                </a:solidFill>
              </a:rPr>
              <a:t>    printf("!(a&gt;b) is: %d\n",!(a&gt;b));</a:t>
            </a:r>
          </a:p>
          <a:p>
            <a:pPr marL="0" lvl="0" indent="0" eaLnBrk="1" hangingPunct="1">
              <a:buNone/>
            </a:pPr>
            <a:r>
              <a:rPr lang="en-US" altLang="zh-CN" sz="1800" b="1" dirty="0">
                <a:solidFill>
                  <a:srgbClr val="6600FF"/>
                </a:solidFill>
              </a:rPr>
              <a:t>     </a:t>
            </a:r>
            <a:r>
              <a:rPr lang="en-US" altLang="zh-CN" sz="2400" b="1" dirty="0">
                <a:solidFill>
                  <a:srgbClr val="6600FF"/>
                </a:solidFill>
              </a:rPr>
              <a:t>printf("! a is: %d\n",! a));</a:t>
            </a:r>
            <a:r>
              <a:rPr lang="en-US" altLang="zh-CN" sz="2400" b="1" dirty="0"/>
              <a:t>    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return 0</a:t>
            </a:r>
            <a:r>
              <a:rPr lang="zh-CN" altLang="en-US" sz="2400" b="1" dirty="0"/>
              <a:t>；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390149" name="Text Box 5"/>
          <p:cNvSpPr txBox="1"/>
          <p:nvPr/>
        </p:nvSpPr>
        <p:spPr>
          <a:xfrm>
            <a:off x="5867400" y="2636838"/>
            <a:ext cx="3276600" cy="2647950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输出结果？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a=1,b=2,c=4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f=(a&lt;b)&amp;&amp;(b&lt;c),f</a:t>
            </a:r>
            <a:r>
              <a:rPr lang="zh-CN" altLang="en-US" sz="1800" b="1" dirty="0"/>
              <a:t>为</a:t>
            </a:r>
            <a:r>
              <a:rPr lang="en-US" altLang="zh-CN" sz="2400" b="1" dirty="0">
                <a:solidFill>
                  <a:srgbClr val="FF3300"/>
                </a:solidFill>
              </a:rPr>
              <a:t>1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f=(a&gt;b)||(b&gt;c),f</a:t>
            </a:r>
            <a:r>
              <a:rPr lang="zh-CN" altLang="en-US" sz="1800" b="1" dirty="0"/>
              <a:t>为</a:t>
            </a:r>
            <a:r>
              <a:rPr lang="en-US" altLang="zh-CN" sz="2400" b="1" dirty="0">
                <a:solidFill>
                  <a:srgbClr val="FF3300"/>
                </a:solidFill>
              </a:rPr>
              <a:t>0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!(a&gt;b) is: </a:t>
            </a:r>
            <a:r>
              <a:rPr lang="en-US" altLang="zh-CN" sz="2400" b="1" dirty="0">
                <a:solidFill>
                  <a:srgbClr val="FF3300"/>
                </a:solidFill>
              </a:rPr>
              <a:t>1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!a is: </a:t>
            </a:r>
            <a:r>
              <a:rPr lang="en-US" altLang="zh-CN" sz="2400" b="1" dirty="0">
                <a:solidFill>
                  <a:srgbClr val="FF33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18</a:t>
            </a:fld>
            <a:endParaRPr lang="zh-CN" altLang="en-US" sz="1400" b="1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注意连续的关系运算：</a:t>
            </a:r>
          </a:p>
          <a:p>
            <a:pPr lvl="1" eaLnBrk="1" hangingPunct="1"/>
            <a:r>
              <a:rPr lang="zh-CN" altLang="en-US" b="1" dirty="0"/>
              <a:t>数学上的</a:t>
            </a:r>
            <a:r>
              <a:rPr lang="en-US" altLang="zh-CN" b="1" dirty="0"/>
              <a:t>a&lt;b&lt;c</a:t>
            </a:r>
            <a:r>
              <a:rPr lang="zh-CN" altLang="en-US" b="1" dirty="0"/>
              <a:t>，在</a:t>
            </a:r>
            <a:r>
              <a:rPr lang="en-US" altLang="zh-CN" b="1" dirty="0"/>
              <a:t>C</a:t>
            </a:r>
            <a:r>
              <a:rPr lang="zh-CN" altLang="en-US" b="1" dirty="0"/>
              <a:t>语言中虽然也允许这么写，但其含义数学中完全不同。</a:t>
            </a:r>
          </a:p>
          <a:p>
            <a:pPr lvl="1" eaLnBrk="1" hangingPunct="1">
              <a:buNone/>
            </a:pPr>
            <a:r>
              <a:rPr lang="zh-CN" altLang="en-US" b="1" dirty="0"/>
              <a:t>    请思考：在</a:t>
            </a:r>
            <a:r>
              <a:rPr lang="en-US" altLang="zh-CN" b="1" dirty="0"/>
              <a:t>C</a:t>
            </a:r>
            <a:r>
              <a:rPr lang="zh-CN" altLang="en-US" b="1" dirty="0"/>
              <a:t>程序中的表达式</a:t>
            </a:r>
            <a:r>
              <a:rPr lang="en-US" altLang="zh-CN" b="1" dirty="0"/>
              <a:t>3&lt;5&lt;2</a:t>
            </a:r>
            <a:r>
              <a:rPr lang="zh-CN" altLang="en-US" b="1" dirty="0"/>
              <a:t>的值？</a:t>
            </a:r>
          </a:p>
          <a:p>
            <a:pPr lvl="1" eaLnBrk="1" hangingPunct="1"/>
            <a:r>
              <a:rPr lang="zh-CN" altLang="en-US" b="1" dirty="0"/>
              <a:t>数学中的该类表达式在</a:t>
            </a:r>
            <a:r>
              <a:rPr lang="en-US" altLang="zh-CN" b="1" dirty="0"/>
              <a:t>C</a:t>
            </a:r>
            <a:r>
              <a:rPr lang="zh-CN" altLang="en-US" b="1" dirty="0"/>
              <a:t>语言中应该写成：</a:t>
            </a:r>
          </a:p>
          <a:p>
            <a:pPr lvl="1" eaLnBrk="1" hangingPunct="1">
              <a:buNone/>
            </a:pPr>
            <a:r>
              <a:rPr lang="zh-CN" altLang="en-US" b="1" dirty="0"/>
              <a:t>		</a:t>
            </a:r>
            <a:r>
              <a:rPr lang="en-US" altLang="zh-CN" b="1" dirty="0"/>
              <a:t>(a &lt; b) &amp;&amp; (b &lt; c)</a:t>
            </a:r>
          </a:p>
          <a:p>
            <a:pPr lvl="1" eaLnBrk="1" hangingPunct="1">
              <a:buNone/>
            </a:pPr>
            <a:r>
              <a:rPr lang="zh-CN" altLang="en-US" b="1" dirty="0"/>
              <a:t>     这里的括号不是必须的，但是加上会更清  晰。</a:t>
            </a:r>
          </a:p>
          <a:p>
            <a:pPr lvl="1" eaLnBrk="1" hangingPunct="1">
              <a:buNone/>
            </a:pPr>
            <a:endParaRPr lang="zh-CN" altLang="en-US" b="1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19</a:t>
            </a:fld>
            <a:endParaRPr lang="zh-CN" altLang="en-US" sz="1400" b="1" dirty="0"/>
          </a:p>
        </p:txBody>
      </p:sp>
      <p:sp>
        <p:nvSpPr>
          <p:cNvPr id="17411" name="Rectangle 8"/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15240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四、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赋值运算符和赋值表达式</a:t>
            </a:r>
            <a:r>
              <a:rPr lang="zh-CN" altLang="en-US" b="1" dirty="0"/>
              <a:t>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赋值运算符：用于将值存储到变量中；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赋值表达式：带有赋值运算符的表达式 ；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赋值表达式的值为赋值后赋值号左边变量的值；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7412" name="Text Box 9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413" name="Rectangle 1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  <a:r>
              <a:rPr lang="en-US" altLang="zh-CN" b="1" dirty="0"/>
              <a:t>-</a:t>
            </a:r>
            <a:r>
              <a:rPr lang="zh-CN" altLang="en-US" sz="2800" b="1" dirty="0">
                <a:solidFill>
                  <a:srgbClr val="2D35D3"/>
                </a:solidFill>
              </a:rPr>
              <a:t>赋值表达式</a:t>
            </a:r>
          </a:p>
        </p:txBody>
      </p:sp>
      <p:pic>
        <p:nvPicPr>
          <p:cNvPr id="1741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068638"/>
            <a:ext cx="8699500" cy="324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</a:t>
            </a:fld>
            <a:endParaRPr lang="zh-CN" altLang="en-US" sz="1400" b="1" dirty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 表达式 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expression)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 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statement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20</a:t>
            </a:fld>
            <a:endParaRPr lang="zh-CN" altLang="en-US" sz="1400" b="1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398339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847013" cy="498951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运算符优先级问题：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 		表达式</a:t>
            </a:r>
            <a:r>
              <a:rPr lang="en-US" altLang="zh-CN" b="1" dirty="0"/>
              <a:t>a&gt;20 &amp;&amp; a%5==0</a:t>
            </a:r>
            <a:r>
              <a:rPr lang="zh-CN" altLang="en-US" b="1" dirty="0"/>
              <a:t>的值？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优先级：</a:t>
            </a:r>
            <a:r>
              <a:rPr lang="zh-CN" altLang="en-US" b="1" dirty="0">
                <a:solidFill>
                  <a:srgbClr val="FF3300"/>
                </a:solidFill>
              </a:rPr>
              <a:t>算术运算符 </a:t>
            </a:r>
            <a:r>
              <a:rPr lang="zh-CN" altLang="en-US" b="1" dirty="0">
                <a:solidFill>
                  <a:srgbClr val="2D35D3"/>
                </a:solidFill>
              </a:rPr>
              <a:t>高于</a:t>
            </a:r>
            <a:r>
              <a:rPr lang="zh-CN" altLang="en-US" b="1" dirty="0">
                <a:solidFill>
                  <a:srgbClr val="FF3300"/>
                </a:solidFill>
              </a:rPr>
              <a:t> 关系运算符 </a:t>
            </a:r>
            <a:r>
              <a:rPr lang="zh-CN" altLang="en-US" b="1" dirty="0">
                <a:solidFill>
                  <a:srgbClr val="2D35D3"/>
                </a:solidFill>
              </a:rPr>
              <a:t>高于</a:t>
            </a:r>
            <a:r>
              <a:rPr lang="zh-CN" altLang="en-US" b="1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            逻辑运算符 </a:t>
            </a:r>
            <a:r>
              <a:rPr lang="zh-CN" altLang="en-US" b="1" dirty="0">
                <a:solidFill>
                  <a:srgbClr val="2D35D3"/>
                </a:solidFill>
              </a:rPr>
              <a:t>高于</a:t>
            </a:r>
            <a:r>
              <a:rPr lang="zh-CN" altLang="en-US" b="1" dirty="0">
                <a:solidFill>
                  <a:srgbClr val="FF3300"/>
                </a:solidFill>
              </a:rPr>
              <a:t> 赋值运算符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如：</a:t>
            </a:r>
            <a:r>
              <a:rPr lang="en-US" altLang="zh-CN" b="1" dirty="0"/>
              <a:t>i= a&gt;20 &amp;&amp; a%5 ==0</a:t>
            </a:r>
            <a:r>
              <a:rPr lang="zh-CN" altLang="en-US" b="1" dirty="0"/>
              <a:t>相当于：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			i=( </a:t>
            </a:r>
            <a:r>
              <a:rPr lang="en-US" altLang="zh-CN" b="1" dirty="0">
                <a:solidFill>
                  <a:srgbClr val="2D35D3"/>
                </a:solidFill>
              </a:rPr>
              <a:t>(a&gt;20)</a:t>
            </a:r>
            <a:r>
              <a:rPr lang="en-US" altLang="zh-CN" b="1" dirty="0"/>
              <a:t> &amp;&amp; </a:t>
            </a:r>
            <a:r>
              <a:rPr lang="en-US" altLang="zh-CN" b="1" dirty="0">
                <a:solidFill>
                  <a:srgbClr val="2D35D3"/>
                </a:solidFill>
              </a:rPr>
              <a:t>(</a:t>
            </a:r>
            <a:r>
              <a:rPr lang="en-US" altLang="zh-CN" b="1" dirty="0">
                <a:solidFill>
                  <a:srgbClr val="FF3300"/>
                </a:solidFill>
              </a:rPr>
              <a:t>(a%5)</a:t>
            </a:r>
            <a:r>
              <a:rPr lang="en-US" altLang="zh-CN" b="1" dirty="0">
                <a:solidFill>
                  <a:srgbClr val="2D35D3"/>
                </a:solidFill>
              </a:rPr>
              <a:t> ==0)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	如何理解：对算术运算结果进行关系运算，关系运算结果进行逻辑运算，以上运算结果赋值给变量（赋值运算）。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21</a:t>
            </a:fld>
            <a:endParaRPr lang="zh-CN" altLang="en-US" sz="1400" b="1" dirty="0"/>
          </a:p>
        </p:txBody>
      </p:sp>
      <p:sp>
        <p:nvSpPr>
          <p:cNvPr id="19459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表达式小测试</a:t>
            </a:r>
          </a:p>
        </p:txBody>
      </p:sp>
      <p:sp>
        <p:nvSpPr>
          <p:cNvPr id="41472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5110163" cy="49180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将下列描述表示为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语言表达式：</a:t>
            </a:r>
          </a:p>
          <a:p>
            <a:pPr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）整数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被整数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整除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即余数为</a:t>
            </a:r>
            <a:r>
              <a:rPr lang="en-US" altLang="zh-CN" sz="2400" b="1" dirty="0"/>
              <a:t>0)</a:t>
            </a:r>
            <a:r>
              <a:rPr lang="zh-CN" altLang="en-US" sz="2400" b="1" dirty="0"/>
              <a:t>；</a:t>
            </a:r>
          </a:p>
          <a:p>
            <a:pPr eaLnBrk="1" hangingPunct="1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）整数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是偶数；</a:t>
            </a:r>
          </a:p>
          <a:p>
            <a:pPr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y     [-100,-10],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y      [10,100]</a:t>
            </a:r>
            <a:r>
              <a:rPr lang="zh-CN" altLang="en-US" sz="2400" b="1" dirty="0"/>
              <a:t>；</a:t>
            </a:r>
          </a:p>
          <a:p>
            <a:pPr eaLnBrk="1" hangingPunct="1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）判断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年是否是闰年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闰年的条件：</a:t>
            </a:r>
          </a:p>
          <a:p>
            <a:pPr eaLnBrk="1" hangingPunct="1">
              <a:buNone/>
            </a:pPr>
            <a:r>
              <a:rPr lang="en-US" altLang="zh-CN" sz="2400" b="1" dirty="0"/>
              <a:t>	a</a:t>
            </a:r>
            <a:r>
              <a:rPr lang="zh-CN" altLang="en-US" sz="2400" b="1" dirty="0"/>
              <a:t>）能被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整除但不能被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整除；或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）能被</a:t>
            </a:r>
            <a:r>
              <a:rPr lang="en-US" altLang="zh-CN" sz="2400" b="1" dirty="0"/>
              <a:t>400</a:t>
            </a:r>
            <a:r>
              <a:rPr lang="zh-CN" altLang="en-US" sz="2400" b="1" dirty="0"/>
              <a:t>整除；</a:t>
            </a:r>
          </a:p>
          <a:p>
            <a:pPr eaLnBrk="1" hangingPunct="1"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）将整型变量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相除后的结果赋值给整型变量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；</a:t>
            </a:r>
          </a:p>
        </p:txBody>
      </p:sp>
      <p:graphicFrame>
        <p:nvGraphicFramePr>
          <p:cNvPr id="1946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2636838"/>
          <a:ext cx="374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r:id="rId3" imgW="127000" imgH="152400" progId="Equation.3">
                  <p:embed/>
                </p:oleObj>
              </mc:Choice>
              <mc:Fallback>
                <p:oleObj r:id="rId3" imgW="127000" imgH="152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635375" y="2636838"/>
                        <a:ext cx="374650" cy="449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"/>
          <p:cNvGraphicFramePr>
            <a:graphicFrameLocks noChangeAspect="1"/>
          </p:cNvGraphicFramePr>
          <p:nvPr/>
        </p:nvGraphicFramePr>
        <p:xfrm>
          <a:off x="1331913" y="2636838"/>
          <a:ext cx="374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5" imgW="127000" imgH="152400" progId="Equation.3">
                  <p:embed/>
                </p:oleObj>
              </mc:Choice>
              <mc:Fallback>
                <p:oleObj r:id="rId5" imgW="127000" imgH="152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636838"/>
                        <a:ext cx="3746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2" name="Text Box 12"/>
          <p:cNvSpPr txBox="1"/>
          <p:nvPr/>
        </p:nvSpPr>
        <p:spPr>
          <a:xfrm>
            <a:off x="5580063" y="1195841"/>
            <a:ext cx="3455987" cy="53863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i%j==0</a:t>
            </a:r>
            <a:endParaRPr lang="zh-CN" altLang="en-US" sz="2400" b="1" dirty="0"/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m%2==0</a:t>
            </a: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y&lt;-100 ||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y&gt;-10 &amp;&amp; y&lt;10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|| y&gt;100</a:t>
            </a: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x%4==0 &amp;&amp; x%100!=0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||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x%100==0 &amp;&amp; x%400=0</a:t>
            </a:r>
            <a:r>
              <a:rPr lang="zh-CN" altLang="en-US" sz="2400" b="1" dirty="0"/>
              <a:t>）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</a:rPr>
              <a:t>x%4==0 &amp;&amp; x%100!=0</a:t>
            </a:r>
            <a:r>
              <a:rPr lang="zh-CN" altLang="en-US" sz="2400" b="1" dirty="0">
                <a:solidFill>
                  <a:srgbClr val="FF3300"/>
                </a:solidFill>
              </a:rPr>
              <a:t>） </a:t>
            </a:r>
            <a:r>
              <a:rPr lang="en-US" altLang="zh-CN" sz="2400" b="1" dirty="0">
                <a:solidFill>
                  <a:srgbClr val="FF3300"/>
                </a:solidFill>
              </a:rPr>
              <a:t>|| </a:t>
            </a:r>
            <a:r>
              <a:rPr lang="zh-CN" altLang="en-US" sz="2400" b="1" dirty="0">
                <a:solidFill>
                  <a:srgbClr val="FF3300"/>
                </a:solidFill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</a:rPr>
              <a:t>x%400=0</a:t>
            </a:r>
            <a:r>
              <a:rPr lang="zh-CN" altLang="en-US" sz="2400" b="1" dirty="0">
                <a:solidFill>
                  <a:srgbClr val="FF3300"/>
                </a:solidFill>
              </a:rPr>
              <a:t>）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5.  t=i/j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49310" y="1296332"/>
            <a:ext cx="7867195" cy="508499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‘A’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‘a’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‘S’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ASCII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97, 83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，请请写出程序运行结果（依次填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个空）：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char	ch1 = 'A', ch2 = 'S' 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c,%d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\n", ch1 , ch1);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c,%d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\n", ch2 , ch2);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c,%d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\n", ch1 + 32, ch1 + 32 );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("%d\n",  ch1 &lt; ch2 );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d%c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\n", ch1 - ch2 , ch1 - ch2 );</a:t>
            </a:r>
          </a:p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7236296" y="58052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1131748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61281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37032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23</a:t>
            </a:fld>
            <a:endParaRPr lang="zh-CN" altLang="en-US" sz="1400" b="1" dirty="0"/>
          </a:p>
        </p:txBody>
      </p:sp>
      <p:sp>
        <p:nvSpPr>
          <p:cNvPr id="21507" name="Text Box 4"/>
          <p:cNvSpPr txBox="1"/>
          <p:nvPr/>
        </p:nvSpPr>
        <p:spPr>
          <a:xfrm>
            <a:off x="755650" y="1412875"/>
            <a:ext cx="7632700" cy="523875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请写出判断一个字符</a:t>
            </a:r>
            <a:r>
              <a:rPr lang="en-US" altLang="zh-CN" b="1" dirty="0"/>
              <a:t>c</a:t>
            </a:r>
            <a:r>
              <a:rPr lang="zh-CN" altLang="en-US" b="1" dirty="0"/>
              <a:t>是否是字母的逻辑表达式：</a:t>
            </a:r>
          </a:p>
        </p:txBody>
      </p:sp>
      <p:sp>
        <p:nvSpPr>
          <p:cNvPr id="425989" name="Text Box 5"/>
          <p:cNvSpPr txBox="1"/>
          <p:nvPr/>
        </p:nvSpPr>
        <p:spPr>
          <a:xfrm>
            <a:off x="468313" y="4076700"/>
            <a:ext cx="8567737" cy="523220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/>
              <a:t>(c &gt;=</a:t>
            </a:r>
            <a:r>
              <a:rPr lang="en-US" altLang="zh-CN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&amp;&amp; c &lt;=</a:t>
            </a:r>
            <a:r>
              <a:rPr lang="en-US" altLang="zh-CN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z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) || (c &gt;=</a:t>
            </a:r>
            <a:r>
              <a:rPr lang="zh-CN" altLang="en-US" b="1" dirty="0"/>
              <a:t>‘</a:t>
            </a:r>
            <a:r>
              <a:rPr lang="en-US" altLang="zh-CN" b="1" dirty="0"/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&amp;&amp; c &lt;=</a:t>
            </a:r>
            <a:r>
              <a:rPr lang="en-US" altLang="zh-CN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Z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) </a:t>
            </a:r>
          </a:p>
        </p:txBody>
      </p:sp>
      <p:sp>
        <p:nvSpPr>
          <p:cNvPr id="21509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字符型数据操作测试</a:t>
            </a:r>
          </a:p>
        </p:txBody>
      </p:sp>
      <p:sp>
        <p:nvSpPr>
          <p:cNvPr id="425991" name="Text Box 7"/>
          <p:cNvSpPr txBox="1"/>
          <p:nvPr/>
        </p:nvSpPr>
        <p:spPr>
          <a:xfrm>
            <a:off x="468313" y="4941888"/>
            <a:ext cx="8351837" cy="519112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请思考：</a:t>
            </a:r>
            <a:r>
              <a:rPr lang="en-US" altLang="zh-CN" b="1" dirty="0"/>
              <a:t>1</a:t>
            </a:r>
            <a:r>
              <a:rPr lang="zh-CN" altLang="en-US" b="1" dirty="0"/>
              <a:t>和</a:t>
            </a:r>
            <a:r>
              <a:rPr lang="zh-CN" altLang="en-US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zh-CN" altLang="en-US" b="1" dirty="0"/>
              <a:t>的区别</a:t>
            </a:r>
          </a:p>
        </p:txBody>
      </p:sp>
      <p:sp>
        <p:nvSpPr>
          <p:cNvPr id="7" name="矩形 6"/>
          <p:cNvSpPr/>
          <p:nvPr/>
        </p:nvSpPr>
        <p:spPr>
          <a:xfrm>
            <a:off x="785813" y="2143125"/>
            <a:ext cx="7572375" cy="13843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分析：只要是字母，则其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肯定介于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ASCII(‘a’)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ASCII(‘z’)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之间，或者介于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ASCII(‘A’)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ASCII(‘Z’)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nimBg="1"/>
      <p:bldP spid="42599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24</a:t>
            </a:fld>
            <a:endParaRPr lang="zh-CN" altLang="en-US" sz="1400" b="1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.1  表达式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25</a:t>
            </a:fld>
            <a:endParaRPr lang="zh-CN" altLang="en-US" sz="1400" b="1" dirty="0"/>
          </a:p>
        </p:txBody>
      </p:sp>
      <p:sp>
        <p:nvSpPr>
          <p:cNvPr id="250894" name="Rectangle 14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2989263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 语句（</a:t>
            </a:r>
            <a:r>
              <a:rPr lang="en-US" altLang="zh-CN" b="1" dirty="0"/>
              <a:t>statement</a:t>
            </a:r>
            <a:r>
              <a:rPr lang="zh-CN" altLang="en-US" b="1" dirty="0"/>
              <a:t>）用于向计算机发出操作指令。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 一条语句经编译后产生一条或多条机器指令。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一个实际的程序可能包括若干条语句。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b="1" dirty="0"/>
              <a:t>C</a:t>
            </a:r>
            <a:r>
              <a:rPr lang="zh-CN" altLang="en-US" b="1" dirty="0"/>
              <a:t>语言规定了6类语句：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6600FF"/>
                </a:solidFill>
              </a:rPr>
              <a:t>表达式语句、复合语句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6600FF"/>
                </a:solidFill>
              </a:rPr>
              <a:t>选择语句、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		循环语句</a:t>
            </a:r>
            <a:r>
              <a:rPr lang="zh-CN" altLang="en-US" b="1" dirty="0"/>
              <a:t>、标记语句、跳转语句 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b="1" dirty="0"/>
          </a:p>
        </p:txBody>
      </p:sp>
      <p:sp>
        <p:nvSpPr>
          <p:cNvPr id="23556" name="Rectangle 1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0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0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0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26</a:t>
            </a:fld>
            <a:endParaRPr lang="zh-CN" altLang="en-US" sz="1400" b="1" dirty="0"/>
          </a:p>
        </p:txBody>
      </p:sp>
      <p:sp>
        <p:nvSpPr>
          <p:cNvPr id="252932" name="Rectangle 4"/>
          <p:cNvSpPr>
            <a:spLocks noGrp="1"/>
          </p:cNvSpPr>
          <p:nvPr>
            <p:ph idx="1"/>
          </p:nvPr>
        </p:nvSpPr>
        <p:spPr>
          <a:xfrm>
            <a:off x="468313" y="1484313"/>
            <a:ext cx="8447087" cy="20574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一、</a:t>
            </a:r>
            <a:r>
              <a:rPr lang="zh-CN" altLang="en-US" b="1" dirty="0">
                <a:latin typeface="宋体" panose="02010600030101010101" pitchFamily="2" charset="-122"/>
              </a:rPr>
              <a:t>表达式语句</a:t>
            </a:r>
            <a:r>
              <a:rPr lang="zh-CN" altLang="en-US" b="1" dirty="0"/>
              <a:t>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表达式：算术表达式、关系表达式、逻辑表达式、 		赋值表达式。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表达式语句：</a:t>
            </a:r>
            <a:r>
              <a:rPr lang="zh-CN" altLang="en-US" b="1" dirty="0">
                <a:solidFill>
                  <a:srgbClr val="000099"/>
                </a:solidFill>
              </a:rPr>
              <a:t>在一个表达式末尾加上分号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solidFill>
                  <a:srgbClr val="000099"/>
                </a:solidFill>
              </a:rPr>
              <a:t>（分号是</a:t>
            </a:r>
            <a:r>
              <a:rPr lang="en-US" altLang="zh-CN" b="1" dirty="0">
                <a:solidFill>
                  <a:srgbClr val="000099"/>
                </a:solidFill>
              </a:rPr>
              <a:t>C</a:t>
            </a:r>
            <a:r>
              <a:rPr lang="zh-CN" altLang="en-US" b="1" dirty="0">
                <a:solidFill>
                  <a:srgbClr val="000099"/>
                </a:solidFill>
              </a:rPr>
              <a:t>语言中语句的结束符）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252934" name="Text Box 6"/>
          <p:cNvSpPr txBox="1"/>
          <p:nvPr/>
        </p:nvSpPr>
        <p:spPr>
          <a:xfrm>
            <a:off x="611188" y="3933825"/>
            <a:ext cx="8532812" cy="222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/>
              <a:t>&lt;j;</a:t>
            </a:r>
            <a:r>
              <a:rPr lang="zh-CN" altLang="en-US" b="1" dirty="0"/>
              <a:t>（一个表达式语句，但无意义）</a:t>
            </a: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i = i + 10 * j;</a:t>
            </a:r>
            <a:r>
              <a:rPr lang="zh-CN" altLang="en-US" b="1" dirty="0"/>
              <a:t>（赋值表达式语句） 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printf(“age=%d</a:t>
            </a:r>
            <a:r>
              <a:rPr lang="zh-CN" altLang="en-US" b="1" dirty="0"/>
              <a:t>”</a:t>
            </a:r>
            <a:r>
              <a:rPr lang="en-US" altLang="zh-CN" b="1" dirty="0"/>
              <a:t>,getage());</a:t>
            </a:r>
            <a:r>
              <a:rPr lang="zh-CN" altLang="en-US" b="1" dirty="0"/>
              <a:t>（表达式语句，表达式为函数调用）</a:t>
            </a:r>
          </a:p>
        </p:txBody>
      </p:sp>
      <p:sp>
        <p:nvSpPr>
          <p:cNvPr id="24581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27</a:t>
            </a:fld>
            <a:endParaRPr lang="zh-CN" altLang="en-US" sz="1400" b="1" dirty="0"/>
          </a:p>
        </p:txBody>
      </p:sp>
      <p:sp>
        <p:nvSpPr>
          <p:cNvPr id="368644" name="Text Box 4"/>
          <p:cNvSpPr txBox="1"/>
          <p:nvPr/>
        </p:nvSpPr>
        <p:spPr>
          <a:xfrm>
            <a:off x="755650" y="1557338"/>
            <a:ext cx="7696200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如果表达式涉及到赋值（存在赋值运算符或运算符</a:t>
            </a:r>
            <a:r>
              <a:rPr lang="zh-CN" altLang="en-US" b="1" dirty="0"/>
              <a:t>++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dirty="0"/>
              <a:t>--，如</a:t>
            </a:r>
            <a:r>
              <a:rPr lang="en-US" altLang="zh-CN" b="1" dirty="0"/>
              <a:t>i = i + 10 * j; </a:t>
            </a:r>
            <a:r>
              <a:rPr lang="zh-CN" altLang="en-US" b="1" dirty="0">
                <a:latin typeface="宋体" panose="02010600030101010101" pitchFamily="2" charset="-122"/>
              </a:rPr>
              <a:t>），则将计算得到的值保存到变量中。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如果不涉及赋值（如语句</a:t>
            </a:r>
            <a:r>
              <a:rPr lang="en-US" altLang="zh-CN" b="1" dirty="0"/>
              <a:t>i&lt;j;</a:t>
            </a:r>
            <a:r>
              <a:rPr lang="zh-CN" altLang="en-US" b="1" dirty="0">
                <a:latin typeface="宋体" panose="02010600030101010101" pitchFamily="2" charset="-122"/>
              </a:rPr>
              <a:t>），则值将被丢弃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5604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28</a:t>
            </a:fld>
            <a:endParaRPr lang="zh-CN" altLang="en-US" sz="1400" b="1" dirty="0"/>
          </a:p>
        </p:txBody>
      </p:sp>
      <p:sp>
        <p:nvSpPr>
          <p:cNvPr id="26627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20574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二、</a:t>
            </a:r>
            <a:r>
              <a:rPr lang="zh-CN" altLang="en-US" b="1" dirty="0">
                <a:latin typeface="宋体" panose="02010600030101010101" pitchFamily="2" charset="-122"/>
              </a:rPr>
              <a:t>复合语句</a:t>
            </a:r>
            <a:r>
              <a:rPr lang="zh-CN" altLang="en-US" b="1" dirty="0"/>
              <a:t> </a:t>
            </a:r>
          </a:p>
          <a:p>
            <a:pPr algn="just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复合语句是包含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零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个或多个语句</a:t>
            </a:r>
            <a:r>
              <a:rPr lang="zh-CN" altLang="en-US" b="1" dirty="0">
                <a:latin typeface="宋体" panose="02010600030101010101" pitchFamily="2" charset="-122"/>
              </a:rPr>
              <a:t>的代码单元，使得一组语句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成为一个整体</a:t>
            </a:r>
            <a:r>
              <a:rPr lang="zh-CN" altLang="en-US" b="1" dirty="0">
                <a:latin typeface="宋体" panose="02010600030101010101" pitchFamily="2" charset="-122"/>
              </a:rPr>
              <a:t>，也被称为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块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4981" name="Text Box 5"/>
          <p:cNvSpPr txBox="1"/>
          <p:nvPr/>
        </p:nvSpPr>
        <p:spPr>
          <a:xfrm>
            <a:off x="755650" y="2924175"/>
            <a:ext cx="7696200" cy="2740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语言中，复合语句由</a:t>
            </a:r>
            <a:r>
              <a:rPr lang="zh-CN" altLang="en-US" b="1" u="sng" dirty="0">
                <a:solidFill>
                  <a:srgbClr val="2D35D3"/>
                </a:solidFill>
                <a:latin typeface="宋体" panose="02010600030101010101" pitchFamily="2" charset="-122"/>
              </a:rPr>
              <a:t>一个左花括号、可选语句段、一个右花括号</a:t>
            </a:r>
            <a:r>
              <a:rPr lang="zh-CN" altLang="en-US" b="1" dirty="0">
                <a:latin typeface="宋体" panose="02010600030101010101" pitchFamily="2" charset="-122"/>
              </a:rPr>
              <a:t>组成。如：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 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i = 1;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		j = 2 * i;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	   }</a:t>
            </a:r>
          </a:p>
        </p:txBody>
      </p:sp>
      <p:sp>
        <p:nvSpPr>
          <p:cNvPr id="26629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29</a:t>
            </a:fld>
            <a:endParaRPr lang="zh-CN" altLang="en-US" sz="1400" b="1" dirty="0"/>
          </a:p>
        </p:txBody>
      </p:sp>
      <p:sp>
        <p:nvSpPr>
          <p:cNvPr id="27651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三、</a:t>
            </a:r>
            <a:r>
              <a:rPr lang="zh-CN" altLang="en-US" b="1" dirty="0">
                <a:latin typeface="宋体" panose="02010600030101010101" pitchFamily="2" charset="-122"/>
              </a:rPr>
              <a:t>选择语句</a:t>
            </a:r>
            <a:r>
              <a:rPr lang="zh-CN" altLang="en-US" b="1" dirty="0"/>
              <a:t> </a:t>
            </a:r>
          </a:p>
        </p:txBody>
      </p:sp>
      <p:sp>
        <p:nvSpPr>
          <p:cNvPr id="27652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393218" name="Text Box 2"/>
          <p:cNvSpPr txBox="1"/>
          <p:nvPr/>
        </p:nvSpPr>
        <p:spPr>
          <a:xfrm>
            <a:off x="755650" y="1844675"/>
            <a:ext cx="7696200" cy="320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latin typeface="宋体" panose="02010600030101010101" pitchFamily="2" charset="-122"/>
              </a:rPr>
              <a:t> 在写程序时，有时往往需要测试某一个条件  是否成立，然后根据测试结果来控制程序后续执行路径。此时要用到选择语句。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b="1" dirty="0">
                <a:latin typeface="宋体" panose="02010600030101010101" pitchFamily="2" charset="-122"/>
              </a:rPr>
              <a:t> C</a:t>
            </a:r>
            <a:r>
              <a:rPr lang="zh-CN" altLang="en-US" b="1" dirty="0">
                <a:latin typeface="宋体" panose="02010600030101010101" pitchFamily="2" charset="-122"/>
              </a:rPr>
              <a:t>语言中选择语句有：</a:t>
            </a:r>
          </a:p>
          <a:p>
            <a:pPr marL="0" lvl="0" indent="0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/>
              <a:t>1）</a:t>
            </a:r>
            <a:r>
              <a:rPr lang="en-US" altLang="zh-CN" b="1" dirty="0"/>
              <a:t>if-else </a:t>
            </a:r>
            <a:r>
              <a:rPr lang="zh-CN" altLang="en-US" b="1" dirty="0"/>
              <a:t>语句</a:t>
            </a:r>
          </a:p>
          <a:p>
            <a:pPr marL="0" lvl="0" indent="0" eaLnBrk="1" hangingPunct="1">
              <a:buNone/>
            </a:pPr>
            <a:r>
              <a:rPr lang="en-US" altLang="zh-CN" b="1" dirty="0"/>
              <a:t>    2）switch</a:t>
            </a:r>
            <a:r>
              <a:rPr lang="zh-CN" altLang="en-US" b="1" dirty="0"/>
              <a:t>语句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</a:t>
            </a:fld>
            <a:endParaRPr lang="zh-CN" altLang="en-US" sz="1400" b="1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pic>
        <p:nvPicPr>
          <p:cNvPr id="22532" name="Picture 6" descr="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63" y="5157788"/>
            <a:ext cx="1676400" cy="573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Text Box 9"/>
          <p:cNvSpPr txBox="1"/>
          <p:nvPr/>
        </p:nvSpPr>
        <p:spPr>
          <a:xfrm>
            <a:off x="0" y="1268413"/>
            <a:ext cx="5543550" cy="4668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标识符 		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数据类型	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变量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常量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输入和输出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表达式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语句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函数</a:t>
            </a:r>
            <a:endParaRPr lang="en-US" altLang="zh-CN" sz="3200" b="1" dirty="0"/>
          </a:p>
        </p:txBody>
      </p:sp>
      <p:sp>
        <p:nvSpPr>
          <p:cNvPr id="22534" name="Text Box 11"/>
          <p:cNvSpPr txBox="1"/>
          <p:nvPr/>
        </p:nvSpPr>
        <p:spPr>
          <a:xfrm>
            <a:off x="5923915" y="1488123"/>
            <a:ext cx="2808288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本章结合</a:t>
            </a:r>
            <a:r>
              <a:rPr lang="en-US" altLang="zh-CN" b="1" dirty="0">
                <a:solidFill>
                  <a:srgbClr val="6600FF"/>
                </a:solidFill>
              </a:rPr>
              <a:t>C</a:t>
            </a:r>
            <a:r>
              <a:rPr lang="zh-CN" altLang="en-US" b="1" dirty="0">
                <a:solidFill>
                  <a:srgbClr val="6600FF"/>
                </a:solidFill>
              </a:rPr>
              <a:t>语言向大家介绍结构化程序设计语言的基本概念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b="1" dirty="0">
              <a:solidFill>
                <a:srgbClr val="6600FF"/>
              </a:solidFill>
            </a:endParaRPr>
          </a:p>
        </p:txBody>
      </p:sp>
      <p:sp>
        <p:nvSpPr>
          <p:cNvPr id="62476" name="Text Box 12"/>
          <p:cNvSpPr txBox="1"/>
          <p:nvPr/>
        </p:nvSpPr>
        <p:spPr>
          <a:xfrm>
            <a:off x="3924300" y="2420938"/>
            <a:ext cx="1727200" cy="5286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数据成分</a:t>
            </a:r>
          </a:p>
        </p:txBody>
      </p:sp>
      <p:sp>
        <p:nvSpPr>
          <p:cNvPr id="62478" name="Rectangle 14"/>
          <p:cNvSpPr/>
          <p:nvPr/>
        </p:nvSpPr>
        <p:spPr>
          <a:xfrm>
            <a:off x="827405" y="1268730"/>
            <a:ext cx="2665095" cy="2303145"/>
          </a:xfrm>
          <a:prstGeom prst="rect">
            <a:avLst/>
          </a:prstGeom>
          <a:solidFill>
            <a:srgbClr val="CCFFCC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79" name="Rectangle 15"/>
          <p:cNvSpPr/>
          <p:nvPr/>
        </p:nvSpPr>
        <p:spPr>
          <a:xfrm>
            <a:off x="827088" y="3644900"/>
            <a:ext cx="2665412" cy="503238"/>
          </a:xfrm>
          <a:prstGeom prst="rect">
            <a:avLst/>
          </a:prstGeom>
          <a:solidFill>
            <a:srgbClr val="FFFF99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0" name="Rectangle 16"/>
          <p:cNvSpPr/>
          <p:nvPr/>
        </p:nvSpPr>
        <p:spPr>
          <a:xfrm>
            <a:off x="827088" y="4292600"/>
            <a:ext cx="2665412" cy="503238"/>
          </a:xfrm>
          <a:prstGeom prst="rect">
            <a:avLst/>
          </a:prstGeom>
          <a:solidFill>
            <a:srgbClr val="C0C0C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2" name="Rectangle 18"/>
          <p:cNvSpPr/>
          <p:nvPr/>
        </p:nvSpPr>
        <p:spPr>
          <a:xfrm>
            <a:off x="827088" y="4868863"/>
            <a:ext cx="2665412" cy="503237"/>
          </a:xfrm>
          <a:prstGeom prst="rect">
            <a:avLst/>
          </a:prstGeom>
          <a:solidFill>
            <a:srgbClr val="99CC0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3" name="Text Box 19"/>
          <p:cNvSpPr txBox="1"/>
          <p:nvPr/>
        </p:nvSpPr>
        <p:spPr>
          <a:xfrm>
            <a:off x="3924300" y="3644900"/>
            <a:ext cx="1727200" cy="5286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传输成分</a:t>
            </a:r>
          </a:p>
        </p:txBody>
      </p:sp>
      <p:sp>
        <p:nvSpPr>
          <p:cNvPr id="62484" name="Text Box 20"/>
          <p:cNvSpPr txBox="1"/>
          <p:nvPr/>
        </p:nvSpPr>
        <p:spPr>
          <a:xfrm>
            <a:off x="3924300" y="4292600"/>
            <a:ext cx="1727200" cy="528638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运算成分</a:t>
            </a:r>
          </a:p>
        </p:txBody>
      </p:sp>
      <p:sp>
        <p:nvSpPr>
          <p:cNvPr id="62485" name="Text Box 21"/>
          <p:cNvSpPr txBox="1"/>
          <p:nvPr/>
        </p:nvSpPr>
        <p:spPr>
          <a:xfrm>
            <a:off x="3924300" y="4868863"/>
            <a:ext cx="1727200" cy="528637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控制成分</a:t>
            </a:r>
          </a:p>
        </p:txBody>
      </p:sp>
      <p:sp>
        <p:nvSpPr>
          <p:cNvPr id="62486" name="AutoShape 22"/>
          <p:cNvSpPr/>
          <p:nvPr/>
        </p:nvSpPr>
        <p:spPr>
          <a:xfrm>
            <a:off x="3563938" y="2636838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7" name="AutoShape 23"/>
          <p:cNvSpPr/>
          <p:nvPr/>
        </p:nvSpPr>
        <p:spPr>
          <a:xfrm>
            <a:off x="3563938" y="3860800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8" name="AutoShape 24"/>
          <p:cNvSpPr/>
          <p:nvPr/>
        </p:nvSpPr>
        <p:spPr>
          <a:xfrm>
            <a:off x="3563938" y="4437063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9" name="AutoShape 25"/>
          <p:cNvSpPr/>
          <p:nvPr/>
        </p:nvSpPr>
        <p:spPr>
          <a:xfrm>
            <a:off x="3563938" y="5084763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90" name="Rectangle 26"/>
          <p:cNvSpPr/>
          <p:nvPr/>
        </p:nvSpPr>
        <p:spPr>
          <a:xfrm>
            <a:off x="827088" y="5492750"/>
            <a:ext cx="2665412" cy="503238"/>
          </a:xfrm>
          <a:prstGeom prst="rect">
            <a:avLst/>
          </a:prstGeom>
          <a:solidFill>
            <a:srgbClr val="C0C0C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91" name="Text Box 27"/>
          <p:cNvSpPr txBox="1"/>
          <p:nvPr/>
        </p:nvSpPr>
        <p:spPr>
          <a:xfrm>
            <a:off x="3924300" y="5492750"/>
            <a:ext cx="1727200" cy="528638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运算成分</a:t>
            </a:r>
          </a:p>
        </p:txBody>
      </p:sp>
      <p:sp>
        <p:nvSpPr>
          <p:cNvPr id="62492" name="AutoShape 28"/>
          <p:cNvSpPr/>
          <p:nvPr/>
        </p:nvSpPr>
        <p:spPr>
          <a:xfrm>
            <a:off x="3563938" y="5637213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 bldLvl="0" animBg="1"/>
      <p:bldP spid="62478" grpId="0" bldLvl="0" animBg="1"/>
      <p:bldP spid="62479" grpId="0" bldLvl="0" animBg="1"/>
      <p:bldP spid="62480" grpId="0" bldLvl="0" animBg="1"/>
      <p:bldP spid="62482" grpId="0" bldLvl="0" animBg="1"/>
      <p:bldP spid="62483" grpId="0" bldLvl="0" animBg="1"/>
      <p:bldP spid="62484" grpId="0" bldLvl="0" animBg="1"/>
      <p:bldP spid="62485" grpId="0" bldLvl="0" animBg="1"/>
      <p:bldP spid="62486" grpId="0" bldLvl="0" animBg="1"/>
      <p:bldP spid="62487" grpId="0" bldLvl="0" animBg="1"/>
      <p:bldP spid="62488" grpId="0" bldLvl="0" animBg="1"/>
      <p:bldP spid="62489" grpId="0" bldLvl="0" animBg="1"/>
      <p:bldP spid="62490" grpId="0" bldLvl="0" animBg="1"/>
      <p:bldP spid="62491" grpId="0" bldLvl="0" animBg="1"/>
      <p:bldP spid="6249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30</a:t>
            </a:fld>
            <a:endParaRPr lang="zh-CN" altLang="en-US" sz="1400" b="1" dirty="0"/>
          </a:p>
        </p:txBody>
      </p:sp>
      <p:sp>
        <p:nvSpPr>
          <p:cNvPr id="28675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1）</a:t>
            </a:r>
            <a:r>
              <a:rPr lang="en-US" altLang="zh-CN" b="1" dirty="0">
                <a:latin typeface="宋体" panose="02010600030101010101" pitchFamily="2" charset="-122"/>
              </a:rPr>
              <a:t>if-else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sp>
        <p:nvSpPr>
          <p:cNvPr id="28676" name="Text Box 5"/>
          <p:cNvSpPr txBox="1"/>
          <p:nvPr/>
        </p:nvSpPr>
        <p:spPr>
          <a:xfrm>
            <a:off x="800100" y="1981200"/>
            <a:ext cx="76962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实现双路选择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28677" name="Text Box 7"/>
          <p:cNvSpPr txBox="1"/>
          <p:nvPr/>
        </p:nvSpPr>
        <p:spPr>
          <a:xfrm>
            <a:off x="6705600" y="2743200"/>
            <a:ext cx="1827213" cy="24860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b="1" dirty="0"/>
              <a:t>if (</a:t>
            </a:r>
            <a:r>
              <a:rPr lang="zh-CN" altLang="en-US" b="1" dirty="0"/>
              <a:t>表达式</a:t>
            </a:r>
            <a:r>
              <a:rPr lang="en-US" altLang="zh-CN" b="1" dirty="0"/>
              <a:t>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b="1" dirty="0"/>
              <a:t>    语句</a:t>
            </a:r>
            <a:r>
              <a:rPr lang="en-US" altLang="zh-CN" b="1" dirty="0"/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b="1" dirty="0"/>
              <a:t>else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b="1" dirty="0"/>
              <a:t>     语句2</a:t>
            </a:r>
          </a:p>
        </p:txBody>
      </p:sp>
      <p:sp>
        <p:nvSpPr>
          <p:cNvPr id="28678" name="Text Box 8"/>
          <p:cNvSpPr txBox="1"/>
          <p:nvPr/>
        </p:nvSpPr>
        <p:spPr>
          <a:xfrm>
            <a:off x="6732588" y="5445125"/>
            <a:ext cx="2057400" cy="49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/>
              <a:t>b）C</a:t>
            </a:r>
            <a:r>
              <a:rPr lang="zh-CN" altLang="en-US" sz="2400" b="1" dirty="0"/>
              <a:t>语句</a:t>
            </a:r>
          </a:p>
        </p:txBody>
      </p:sp>
      <p:grpSp>
        <p:nvGrpSpPr>
          <p:cNvPr id="28679" name="Group 9"/>
          <p:cNvGrpSpPr/>
          <p:nvPr/>
        </p:nvGrpSpPr>
        <p:grpSpPr>
          <a:xfrm>
            <a:off x="762000" y="2514600"/>
            <a:ext cx="5029200" cy="3505200"/>
            <a:chOff x="2520" y="8304"/>
            <a:chExt cx="3600" cy="3120"/>
          </a:xfrm>
        </p:grpSpPr>
        <p:sp>
          <p:nvSpPr>
            <p:cNvPr id="28681" name="Text Box 10"/>
            <p:cNvSpPr txBox="1"/>
            <p:nvPr/>
          </p:nvSpPr>
          <p:spPr>
            <a:xfrm>
              <a:off x="3600" y="10956"/>
              <a:ext cx="19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a) </a:t>
              </a:r>
              <a:r>
                <a:rPr lang="zh-CN" altLang="en-US" sz="2000" b="1" dirty="0"/>
                <a:t>流程图</a:t>
              </a:r>
            </a:p>
          </p:txBody>
        </p:sp>
        <p:grpSp>
          <p:nvGrpSpPr>
            <p:cNvPr id="28682" name="Group 11"/>
            <p:cNvGrpSpPr/>
            <p:nvPr/>
          </p:nvGrpSpPr>
          <p:grpSpPr>
            <a:xfrm>
              <a:off x="2520" y="8304"/>
              <a:ext cx="3600" cy="2652"/>
              <a:chOff x="2520" y="8304"/>
              <a:chExt cx="3600" cy="2652"/>
            </a:xfrm>
          </p:grpSpPr>
          <p:grpSp>
            <p:nvGrpSpPr>
              <p:cNvPr id="28683" name="Group 12"/>
              <p:cNvGrpSpPr/>
              <p:nvPr/>
            </p:nvGrpSpPr>
            <p:grpSpPr>
              <a:xfrm>
                <a:off x="2700" y="8304"/>
                <a:ext cx="3420" cy="2652"/>
                <a:chOff x="2700" y="8304"/>
                <a:chExt cx="3420" cy="2652"/>
              </a:xfrm>
            </p:grpSpPr>
            <p:sp>
              <p:nvSpPr>
                <p:cNvPr id="28688" name="Line 13"/>
                <p:cNvSpPr/>
                <p:nvPr/>
              </p:nvSpPr>
              <p:spPr>
                <a:xfrm>
                  <a:off x="3240" y="9084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689" name="Line 14"/>
                <p:cNvSpPr/>
                <p:nvPr/>
              </p:nvSpPr>
              <p:spPr>
                <a:xfrm>
                  <a:off x="5040" y="9084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690" name="Line 15"/>
                <p:cNvSpPr/>
                <p:nvPr/>
              </p:nvSpPr>
              <p:spPr>
                <a:xfrm>
                  <a:off x="4320" y="8304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8691" name="AutoShape 16"/>
                <p:cNvSpPr/>
                <p:nvPr/>
              </p:nvSpPr>
              <p:spPr>
                <a:xfrm>
                  <a:off x="3600" y="8772"/>
                  <a:ext cx="1440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表达式</a:t>
                  </a:r>
                </a:p>
              </p:txBody>
            </p:sp>
            <p:sp>
              <p:nvSpPr>
                <p:cNvPr id="28692" name="Line 17"/>
                <p:cNvSpPr/>
                <p:nvPr/>
              </p:nvSpPr>
              <p:spPr>
                <a:xfrm>
                  <a:off x="3240" y="908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693" name="Line 18"/>
                <p:cNvSpPr/>
                <p:nvPr/>
              </p:nvSpPr>
              <p:spPr>
                <a:xfrm>
                  <a:off x="5400" y="908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8694" name="Group 19"/>
                <p:cNvGrpSpPr/>
                <p:nvPr/>
              </p:nvGrpSpPr>
              <p:grpSpPr>
                <a:xfrm>
                  <a:off x="3240" y="10176"/>
                  <a:ext cx="2160" cy="780"/>
                  <a:chOff x="2340" y="14700"/>
                  <a:chExt cx="2160" cy="780"/>
                </a:xfrm>
              </p:grpSpPr>
              <p:sp>
                <p:nvSpPr>
                  <p:cNvPr id="28699" name="Line 20"/>
                  <p:cNvSpPr/>
                  <p:nvPr/>
                </p:nvSpPr>
                <p:spPr>
                  <a:xfrm>
                    <a:off x="2340" y="14700"/>
                    <a:ext cx="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700" name="Line 21"/>
                  <p:cNvSpPr/>
                  <p:nvPr/>
                </p:nvSpPr>
                <p:spPr>
                  <a:xfrm>
                    <a:off x="4500" y="14700"/>
                    <a:ext cx="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28701" name="Group 22"/>
                  <p:cNvGrpSpPr/>
                  <p:nvPr/>
                </p:nvGrpSpPr>
                <p:grpSpPr>
                  <a:xfrm>
                    <a:off x="2340" y="15012"/>
                    <a:ext cx="2160" cy="468"/>
                    <a:chOff x="2340" y="15012"/>
                    <a:chExt cx="2160" cy="468"/>
                  </a:xfrm>
                </p:grpSpPr>
                <p:sp>
                  <p:nvSpPr>
                    <p:cNvPr id="28702" name="Line 23"/>
                    <p:cNvSpPr/>
                    <p:nvPr/>
                  </p:nvSpPr>
                  <p:spPr>
                    <a:xfrm>
                      <a:off x="2340" y="15012"/>
                      <a:ext cx="108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28703" name="Line 24"/>
                    <p:cNvSpPr/>
                    <p:nvPr/>
                  </p:nvSpPr>
                  <p:spPr>
                    <a:xfrm flipH="1">
                      <a:off x="3420" y="15012"/>
                      <a:ext cx="108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28704" name="Line 25"/>
                    <p:cNvSpPr/>
                    <p:nvPr/>
                  </p:nvSpPr>
                  <p:spPr>
                    <a:xfrm>
                      <a:off x="3420" y="15012"/>
                      <a:ext cx="0" cy="468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</p:grpSp>
            </p:grpSp>
            <p:sp>
              <p:nvSpPr>
                <p:cNvPr id="28695" name="Text Box 26"/>
                <p:cNvSpPr txBox="1"/>
                <p:nvPr/>
              </p:nvSpPr>
              <p:spPr>
                <a:xfrm>
                  <a:off x="2700" y="9708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      语句</a:t>
                  </a:r>
                  <a:r>
                    <a:rPr lang="en-US" altLang="zh-CN" sz="2000" b="1" dirty="0"/>
                    <a:t>1</a:t>
                  </a:r>
                </a:p>
              </p:txBody>
            </p:sp>
            <p:sp>
              <p:nvSpPr>
                <p:cNvPr id="28696" name="Text Box 27"/>
                <p:cNvSpPr txBox="1"/>
                <p:nvPr/>
              </p:nvSpPr>
              <p:spPr>
                <a:xfrm>
                  <a:off x="4860" y="9708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   语句2</a:t>
                  </a:r>
                </a:p>
              </p:txBody>
            </p:sp>
            <p:sp>
              <p:nvSpPr>
                <p:cNvPr id="28697" name="Text Box 28"/>
                <p:cNvSpPr txBox="1"/>
                <p:nvPr/>
              </p:nvSpPr>
              <p:spPr>
                <a:xfrm>
                  <a:off x="2880" y="861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真（非0）</a:t>
                  </a:r>
                </a:p>
              </p:txBody>
            </p:sp>
            <p:sp>
              <p:nvSpPr>
                <p:cNvPr id="28698" name="Text Box 29"/>
                <p:cNvSpPr txBox="1"/>
                <p:nvPr/>
              </p:nvSpPr>
              <p:spPr>
                <a:xfrm>
                  <a:off x="4860" y="861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假（为0）</a:t>
                  </a:r>
                </a:p>
              </p:txBody>
            </p:sp>
          </p:grpSp>
          <p:sp>
            <p:nvSpPr>
              <p:cNvPr id="28684" name="Line 30"/>
              <p:cNvSpPr/>
              <p:nvPr/>
            </p:nvSpPr>
            <p:spPr>
              <a:xfrm>
                <a:off x="2520" y="8460"/>
                <a:ext cx="0" cy="218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8685" name="Line 31"/>
              <p:cNvSpPr/>
              <p:nvPr/>
            </p:nvSpPr>
            <p:spPr>
              <a:xfrm>
                <a:off x="6120" y="8460"/>
                <a:ext cx="0" cy="218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8686" name="Line 32"/>
              <p:cNvSpPr/>
              <p:nvPr/>
            </p:nvSpPr>
            <p:spPr>
              <a:xfrm>
                <a:off x="2520" y="10644"/>
                <a:ext cx="36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8687" name="Line 33"/>
              <p:cNvSpPr/>
              <p:nvPr/>
            </p:nvSpPr>
            <p:spPr>
              <a:xfrm>
                <a:off x="2520" y="8460"/>
                <a:ext cx="36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sp>
        <p:nvSpPr>
          <p:cNvPr id="28680" name="Rectangle 36"/>
          <p:cNvSpPr>
            <a:spLocks noGrp="1"/>
          </p:cNvSpPr>
          <p:nvPr>
            <p:ph type="title"/>
          </p:nvPr>
        </p:nvSpPr>
        <p:spPr>
          <a:xfrm>
            <a:off x="1371600" y="404813"/>
            <a:ext cx="7772400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31</a:t>
            </a:fld>
            <a:endParaRPr lang="zh-CN" altLang="en-US" sz="1400" b="1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412675" name="Rectangle 3"/>
          <p:cNvSpPr>
            <a:spLocks noGrp="1"/>
          </p:cNvSpPr>
          <p:nvPr>
            <p:ph idx="1"/>
          </p:nvPr>
        </p:nvSpPr>
        <p:spPr>
          <a:xfrm>
            <a:off x="539750" y="1319213"/>
            <a:ext cx="7918450" cy="4918075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algn="just" eaLnBrk="1" hangingPunct="1">
              <a:lnSpc>
                <a:spcPct val="90000"/>
              </a:lnSpc>
              <a:buAutoNum type="arabicPeriod"/>
            </a:pPr>
            <a:r>
              <a:rPr lang="en-US" altLang="zh-CN" b="1" dirty="0"/>
              <a:t>if-else</a:t>
            </a:r>
            <a:r>
              <a:rPr lang="zh-CN" altLang="en-US" b="1" dirty="0"/>
              <a:t>语句中的</a:t>
            </a:r>
            <a:r>
              <a:rPr lang="zh-CN" altLang="en-US" b="1" dirty="0">
                <a:latin typeface="宋体" panose="02010600030101010101" pitchFamily="2" charset="-122"/>
              </a:rPr>
              <a:t>“</a:t>
            </a:r>
            <a:r>
              <a:rPr lang="zh-CN" altLang="en-US" b="1" dirty="0"/>
              <a:t>表达式</a:t>
            </a:r>
            <a:r>
              <a:rPr lang="zh-CN" altLang="en-US" b="1" dirty="0">
                <a:latin typeface="宋体" panose="02010600030101010101" pitchFamily="2" charset="-122"/>
              </a:rPr>
              <a:t>”</a:t>
            </a:r>
            <a:r>
              <a:rPr lang="zh-CN" altLang="en-US" b="1" dirty="0"/>
              <a:t>必须用</a:t>
            </a:r>
            <a:r>
              <a:rPr lang="zh-CN" altLang="en-US" b="1" dirty="0">
                <a:latin typeface="宋体" panose="02010600030101010101" pitchFamily="2" charset="-122"/>
              </a:rPr>
              <a:t>“</a:t>
            </a:r>
            <a:r>
              <a:rPr lang="zh-CN" altLang="en-US" b="1" dirty="0"/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”</a:t>
            </a:r>
            <a:r>
              <a:rPr lang="zh-CN" altLang="en-US" b="1" dirty="0"/>
              <a:t>和</a:t>
            </a:r>
            <a:r>
              <a:rPr lang="zh-CN" altLang="en-US" b="1" dirty="0">
                <a:latin typeface="宋体" panose="02010600030101010101" pitchFamily="2" charset="-122"/>
              </a:rPr>
              <a:t>“</a:t>
            </a:r>
            <a:r>
              <a:rPr lang="zh-CN" altLang="en-US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”</a:t>
            </a:r>
            <a:r>
              <a:rPr lang="zh-CN" altLang="en-US" b="1" dirty="0"/>
              <a:t>括起来；表达式可以是任一种表达式，关系表达式和逻辑表达式较常见；表达式的值为非零时，为“真”，否则为“假”。</a:t>
            </a: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zh-CN" altLang="en-US" b="1" dirty="0"/>
              <a:t>语句可以是任何语句：表达式语句、复合语句、选择语句和循环语句。</a:t>
            </a:r>
          </a:p>
          <a:p>
            <a:pPr marL="533400" indent="-533400" algn="just" eaLnBrk="1" hangingPunct="1">
              <a:lnSpc>
                <a:spcPct val="90000"/>
              </a:lnSpc>
              <a:buAutoNum type="arabicPeriod"/>
            </a:pPr>
            <a:r>
              <a:rPr lang="en-US" altLang="zh-CN" b="1" dirty="0"/>
              <a:t>else</a:t>
            </a:r>
            <a:r>
              <a:rPr lang="zh-CN" altLang="en-US" b="1" dirty="0"/>
              <a:t>子句是</a:t>
            </a:r>
            <a:r>
              <a:rPr lang="en-US" altLang="zh-CN" b="1" dirty="0"/>
              <a:t>if</a:t>
            </a:r>
            <a:r>
              <a:rPr lang="zh-CN" altLang="en-US" b="1" dirty="0"/>
              <a:t>语句的一部分，必须与</a:t>
            </a:r>
            <a:r>
              <a:rPr lang="en-US" altLang="zh-CN" b="1" dirty="0"/>
              <a:t>if</a:t>
            </a:r>
            <a:r>
              <a:rPr lang="zh-CN" altLang="en-US" b="1" dirty="0"/>
              <a:t>配对使用，不能单独使用。</a:t>
            </a:r>
          </a:p>
          <a:p>
            <a:pPr marL="533400" indent="-533400" algn="just" eaLnBrk="1" hangingPunct="1">
              <a:lnSpc>
                <a:spcPct val="90000"/>
              </a:lnSpc>
              <a:buAutoNum type="arabicPeriod"/>
            </a:pPr>
            <a:r>
              <a:rPr lang="zh-CN" altLang="en-US" b="1" dirty="0"/>
              <a:t>可以没有</a:t>
            </a:r>
            <a:r>
              <a:rPr lang="en-US" altLang="zh-CN" b="1" dirty="0"/>
              <a:t>else</a:t>
            </a:r>
            <a:r>
              <a:rPr lang="zh-CN" altLang="en-US" b="1" dirty="0"/>
              <a:t>子句（但必须有</a:t>
            </a:r>
            <a:r>
              <a:rPr lang="en-US" altLang="zh-CN" b="1" dirty="0"/>
              <a:t>if</a:t>
            </a:r>
            <a:r>
              <a:rPr lang="zh-CN" altLang="en-US" b="1" dirty="0"/>
              <a:t>子句），即：</a:t>
            </a:r>
          </a:p>
          <a:p>
            <a:pPr marL="533400" indent="-533400" algn="just" eaLnBrk="1" hangingPunct="1">
              <a:lnSpc>
                <a:spcPct val="90000"/>
              </a:lnSpc>
              <a:buNone/>
            </a:pPr>
            <a:r>
              <a:rPr lang="zh-CN" altLang="en-US" b="1" dirty="0"/>
              <a:t>			</a:t>
            </a:r>
            <a:r>
              <a:rPr lang="en-US" altLang="zh-CN" b="1" dirty="0"/>
              <a:t>if(</a:t>
            </a:r>
            <a:r>
              <a:rPr lang="zh-CN" altLang="en-US" b="1" dirty="0"/>
              <a:t>表达式</a:t>
            </a:r>
            <a:r>
              <a:rPr lang="en-US" altLang="zh-CN" b="1" dirty="0"/>
              <a:t>)</a:t>
            </a:r>
          </a:p>
          <a:p>
            <a:pPr marL="533400" indent="-533400" algn="just" eaLnBrk="1" hangingPunct="1">
              <a:lnSpc>
                <a:spcPct val="90000"/>
              </a:lnSpc>
              <a:buNone/>
            </a:pPr>
            <a:r>
              <a:rPr lang="en-US" altLang="zh-CN" b="1" dirty="0"/>
              <a:t>			      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32</a:t>
            </a:fld>
            <a:endParaRPr lang="zh-CN" altLang="en-US" sz="1400" b="1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021561" y="204788"/>
            <a:ext cx="7094537" cy="863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/>
              <a:t>例</a:t>
            </a:r>
            <a:r>
              <a:rPr lang="en-US" altLang="zh-CN" sz="2400" b="1" dirty="0"/>
              <a:t>3.3  </a:t>
            </a:r>
            <a:r>
              <a:rPr lang="zh-CN" altLang="en-US" sz="2400" b="1" dirty="0"/>
              <a:t>输入一个整数，判别它是否能被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整除。若能被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YES</a:t>
            </a:r>
            <a:r>
              <a:rPr lang="zh-CN" altLang="en-US" sz="2400" b="1" dirty="0"/>
              <a:t>；若不能被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NO</a:t>
            </a:r>
            <a:r>
              <a:rPr lang="zh-CN" altLang="en-US" sz="2400" b="1" dirty="0"/>
              <a:t>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sp>
        <p:nvSpPr>
          <p:cNvPr id="258055" name="Text Box 7"/>
          <p:cNvSpPr txBox="1"/>
          <p:nvPr/>
        </p:nvSpPr>
        <p:spPr>
          <a:xfrm>
            <a:off x="179388" y="1196975"/>
            <a:ext cx="8785225" cy="53368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#include&lt;stdio.h&gt;</a:t>
            </a:r>
          </a:p>
          <a:p>
            <a:pPr marL="0" lvl="0" indent="0" eaLnBrk="1" hangingPunct="1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 )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{ 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 int n;  /*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用于存放输入的整数*</a:t>
            </a:r>
            <a:r>
              <a:rPr lang="en-US" altLang="zh-CN" sz="2400" b="1" dirty="0"/>
              <a:t>/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 printf("input n: "); /*</a:t>
            </a:r>
            <a:r>
              <a:rPr lang="zh-CN" altLang="en-US" sz="2400" b="1" dirty="0"/>
              <a:t>输入提示*</a:t>
            </a:r>
            <a:r>
              <a:rPr lang="en-US" altLang="zh-CN" sz="2400" b="1" dirty="0"/>
              <a:t>/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 scanf("%d",&amp;n); /*</a:t>
            </a:r>
            <a:r>
              <a:rPr lang="zh-CN" altLang="en-US" sz="2400" b="1" dirty="0"/>
              <a:t>输入整数到变量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中*</a:t>
            </a:r>
            <a:r>
              <a:rPr lang="en-US" altLang="zh-CN" sz="2400" b="1" dirty="0"/>
              <a:t>/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FF3300"/>
                </a:solidFill>
              </a:rPr>
              <a:t>if  (n % 3 == 0)  /*</a:t>
            </a:r>
            <a:r>
              <a:rPr lang="zh-CN" altLang="en-US" sz="2400" b="1" dirty="0">
                <a:solidFill>
                  <a:srgbClr val="FF3300"/>
                </a:solidFill>
              </a:rPr>
              <a:t>判断</a:t>
            </a:r>
            <a:r>
              <a:rPr lang="en-US" altLang="zh-CN" sz="2400" b="1" dirty="0">
                <a:solidFill>
                  <a:srgbClr val="FF3300"/>
                </a:solidFill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</a:rPr>
              <a:t>能否被</a:t>
            </a:r>
            <a:r>
              <a:rPr lang="en-US" altLang="zh-CN" sz="2400" b="1" dirty="0">
                <a:solidFill>
                  <a:srgbClr val="FF3300"/>
                </a:solidFill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</a:rPr>
              <a:t>整除*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 printf("n=%d YES\n",n);/*</a:t>
            </a:r>
            <a:r>
              <a:rPr lang="zh-CN" altLang="en-US" sz="2400" b="1" dirty="0">
                <a:solidFill>
                  <a:srgbClr val="FF3300"/>
                </a:solidFill>
              </a:rPr>
              <a:t>若</a:t>
            </a:r>
            <a:r>
              <a:rPr lang="en-US" altLang="zh-CN" sz="2400" b="1" dirty="0">
                <a:solidFill>
                  <a:srgbClr val="FF3300"/>
                </a:solidFill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</a:rPr>
              <a:t>能被</a:t>
            </a:r>
            <a:r>
              <a:rPr lang="en-US" altLang="zh-CN" sz="2400" b="1" dirty="0">
                <a:solidFill>
                  <a:srgbClr val="FF3300"/>
                </a:solidFill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</a:rPr>
              <a:t>整除，则输出</a:t>
            </a:r>
            <a:r>
              <a:rPr lang="en-US" altLang="zh-CN" sz="2400" b="1" dirty="0">
                <a:solidFill>
                  <a:srgbClr val="FF3300"/>
                </a:solidFill>
              </a:rPr>
              <a:t>YES*/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else 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 printf("n=%d NO\n",n); /*</a:t>
            </a:r>
            <a:r>
              <a:rPr lang="zh-CN" altLang="en-US" sz="2400" b="1" dirty="0">
                <a:solidFill>
                  <a:srgbClr val="FF3300"/>
                </a:solidFill>
              </a:rPr>
              <a:t>若</a:t>
            </a:r>
            <a:r>
              <a:rPr lang="en-US" altLang="zh-CN" sz="2400" b="1" dirty="0">
                <a:solidFill>
                  <a:srgbClr val="FF3300"/>
                </a:solidFill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</a:rPr>
              <a:t>不能被</a:t>
            </a:r>
            <a:r>
              <a:rPr lang="en-US" altLang="zh-CN" sz="2400" b="1" dirty="0">
                <a:solidFill>
                  <a:srgbClr val="FF3300"/>
                </a:solidFill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</a:rPr>
              <a:t>整除，则输出</a:t>
            </a:r>
            <a:r>
              <a:rPr lang="en-US" altLang="zh-CN" sz="2400" b="1" dirty="0">
                <a:solidFill>
                  <a:srgbClr val="FF3300"/>
                </a:solidFill>
              </a:rPr>
              <a:t>NO*/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 return 0;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}</a:t>
            </a:r>
            <a:endParaRPr lang="en-US" altLang="zh-CN" sz="1800" b="1" dirty="0"/>
          </a:p>
        </p:txBody>
      </p:sp>
      <p:pic>
        <p:nvPicPr>
          <p:cNvPr id="258056" name="Picture 8" descr="圆角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268413"/>
            <a:ext cx="3024188" cy="1511300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258057" name="Text Box 9"/>
          <p:cNvSpPr txBox="1"/>
          <p:nvPr/>
        </p:nvSpPr>
        <p:spPr>
          <a:xfrm>
            <a:off x="6154738" y="1412875"/>
            <a:ext cx="1335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input n: 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7523163" y="1412875"/>
            <a:ext cx="754062" cy="457200"/>
            <a:chOff x="996" y="2598"/>
            <a:chExt cx="475" cy="288"/>
          </a:xfrm>
        </p:grpSpPr>
        <p:sp>
          <p:nvSpPr>
            <p:cNvPr id="30730" name="Text Box 11"/>
            <p:cNvSpPr txBox="1"/>
            <p:nvPr/>
          </p:nvSpPr>
          <p:spPr>
            <a:xfrm>
              <a:off x="996" y="2598"/>
              <a:ext cx="4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grpSp>
          <p:nvGrpSpPr>
            <p:cNvPr id="30731" name="Group 12"/>
            <p:cNvGrpSpPr/>
            <p:nvPr/>
          </p:nvGrpSpPr>
          <p:grpSpPr>
            <a:xfrm>
              <a:off x="1279" y="2607"/>
              <a:ext cx="192" cy="192"/>
              <a:chOff x="4512" y="1344"/>
              <a:chExt cx="192" cy="192"/>
            </a:xfrm>
          </p:grpSpPr>
          <p:sp>
            <p:nvSpPr>
              <p:cNvPr id="30732" name="Line 13"/>
              <p:cNvSpPr/>
              <p:nvPr/>
            </p:nvSpPr>
            <p:spPr>
              <a:xfrm>
                <a:off x="4704" y="134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3" name="Line 14"/>
              <p:cNvSpPr/>
              <p:nvPr/>
            </p:nvSpPr>
            <p:spPr>
              <a:xfrm flipH="1">
                <a:off x="4512" y="153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8063" name="Text Box 15"/>
          <p:cNvSpPr txBox="1"/>
          <p:nvPr/>
        </p:nvSpPr>
        <p:spPr>
          <a:xfrm>
            <a:off x="6154738" y="1773238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n=20 NO</a:t>
            </a:r>
            <a:endParaRPr lang="zh-CN" altLang="en-US" sz="2400" b="1" dirty="0"/>
          </a:p>
        </p:txBody>
      </p:sp>
      <p:sp>
        <p:nvSpPr>
          <p:cNvPr id="258065" name="Text Box 17"/>
          <p:cNvSpPr txBox="1"/>
          <p:nvPr/>
        </p:nvSpPr>
        <p:spPr>
          <a:xfrm>
            <a:off x="6156325" y="2205038"/>
            <a:ext cx="2808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/>
              <a:t>请按任意键继续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858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8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8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8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8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8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8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8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8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/>
      <p:bldP spid="258063" grpId="0"/>
      <p:bldP spid="2580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33</a:t>
            </a:fld>
            <a:endParaRPr lang="zh-CN" altLang="en-US" sz="1400" b="1" dirty="0"/>
          </a:p>
        </p:txBody>
      </p:sp>
      <p:sp>
        <p:nvSpPr>
          <p:cNvPr id="411651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773988" cy="52784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 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int n;  /*</a:t>
            </a:r>
            <a:r>
              <a:rPr lang="zh-CN" altLang="en-US" sz="2000" b="1" dirty="0"/>
              <a:t>定义变量</a:t>
            </a:r>
            <a:r>
              <a:rPr lang="en-US" altLang="zh-CN" sz="2000" b="1" dirty="0"/>
              <a:t>n*/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printf("input n:"); /*</a:t>
            </a:r>
            <a:r>
              <a:rPr lang="zh-CN" altLang="en-US" sz="2000" b="1" dirty="0"/>
              <a:t>输入提示*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scanf("%d",&amp;n); /*</a:t>
            </a:r>
            <a:r>
              <a:rPr lang="zh-CN" altLang="en-US" sz="2000" b="1" dirty="0"/>
              <a:t>输入整数到变量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中*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if (n &lt;= 0)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printf("\nerror input!the number should be positive");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if (n % 3 == 0)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  printf("\nn=%d,YES",n); 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en-US" altLang="zh-CN" sz="2000" b="1" dirty="0">
                <a:solidFill>
                  <a:srgbClr val="FF3300"/>
                </a:solidFill>
              </a:rPr>
              <a:t>YES*/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  printf("\nn=%d,NO",n);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不能被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en-US" altLang="zh-CN" sz="2000" b="1" dirty="0">
                <a:solidFill>
                  <a:srgbClr val="FF3300"/>
                </a:solidFill>
              </a:rPr>
              <a:t>NO*/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b="1" dirty="0"/>
          </a:p>
        </p:txBody>
      </p:sp>
      <p:sp>
        <p:nvSpPr>
          <p:cNvPr id="411653" name="AutoShape 5"/>
          <p:cNvSpPr/>
          <p:nvPr/>
        </p:nvSpPr>
        <p:spPr>
          <a:xfrm>
            <a:off x="3059113" y="5300663"/>
            <a:ext cx="1728787" cy="720725"/>
          </a:xfrm>
          <a:prstGeom prst="wedgeRoundRectCallout">
            <a:avLst>
              <a:gd name="adj1" fmla="val -131819"/>
              <a:gd name="adj2" fmla="val -109032"/>
              <a:gd name="adj3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/>
              <a:t>else</a:t>
            </a:r>
            <a:r>
              <a:rPr lang="zh-CN" altLang="en-US" sz="2000" b="1" dirty="0"/>
              <a:t>和离它最近的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匹配</a:t>
            </a:r>
          </a:p>
        </p:txBody>
      </p:sp>
      <p:sp>
        <p:nvSpPr>
          <p:cNvPr id="31749" name="Rectangle 7"/>
          <p:cNvSpPr/>
          <p:nvPr/>
        </p:nvSpPr>
        <p:spPr>
          <a:xfrm>
            <a:off x="2049463" y="44449"/>
            <a:ext cx="6987033" cy="1090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sz="2400" b="1" dirty="0"/>
              <a:t>改动：输入一个</a:t>
            </a:r>
            <a:r>
              <a:rPr lang="zh-CN" altLang="en-US" sz="2400" b="1" dirty="0">
                <a:solidFill>
                  <a:srgbClr val="FF3300"/>
                </a:solidFill>
              </a:rPr>
              <a:t>正整数</a:t>
            </a:r>
            <a:r>
              <a:rPr lang="zh-CN" altLang="en-US" sz="2400" b="1" dirty="0"/>
              <a:t>，判别它是否能被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整除。若输入的不是正整数，则提示出错；否则，若能被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YES</a:t>
            </a:r>
            <a:r>
              <a:rPr lang="zh-CN" altLang="en-US" sz="2400" b="1" dirty="0"/>
              <a:t>；若不能被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NO</a:t>
            </a:r>
            <a:r>
              <a:rPr lang="zh-CN" altLang="en-US" sz="2400" b="1" dirty="0"/>
              <a:t>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sp>
        <p:nvSpPr>
          <p:cNvPr id="411656" name="AutoShape 8"/>
          <p:cNvSpPr/>
          <p:nvPr/>
        </p:nvSpPr>
        <p:spPr>
          <a:xfrm>
            <a:off x="3995738" y="3429000"/>
            <a:ext cx="4392612" cy="649288"/>
          </a:xfrm>
          <a:prstGeom prst="wedgeRoundRectCallout">
            <a:avLst>
              <a:gd name="adj1" fmla="val -92898"/>
              <a:gd name="adj2" fmla="val 57824"/>
              <a:gd name="adj3" fmla="val 16667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）通过缩进来更好地展示代码结构；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if-else</a:t>
            </a:r>
            <a:r>
              <a:rPr lang="zh-CN" altLang="en-US" sz="1800" b="1" dirty="0"/>
              <a:t>是一条语句，不用加</a:t>
            </a:r>
            <a:r>
              <a:rPr lang="en-US" altLang="zh-CN" sz="1800" b="1" dirty="0"/>
              <a:t>{}</a:t>
            </a:r>
          </a:p>
        </p:txBody>
      </p:sp>
      <p:sp>
        <p:nvSpPr>
          <p:cNvPr id="411657" name="Rectangle 9"/>
          <p:cNvSpPr/>
          <p:nvPr/>
        </p:nvSpPr>
        <p:spPr>
          <a:xfrm>
            <a:off x="1116013" y="4076700"/>
            <a:ext cx="7272337" cy="1223963"/>
          </a:xfrm>
          <a:prstGeom prst="rect">
            <a:avLst/>
          </a:prstGeom>
          <a:noFill/>
          <a:ln w="1587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1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1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  <p:bldP spid="411653" grpId="0" animBg="1"/>
      <p:bldP spid="411656" grpId="0" animBg="1"/>
      <p:bldP spid="4116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34</a:t>
            </a:fld>
            <a:endParaRPr lang="zh-CN" altLang="en-US" sz="1400" b="1" dirty="0"/>
          </a:p>
        </p:txBody>
      </p:sp>
      <p:sp>
        <p:nvSpPr>
          <p:cNvPr id="32771" name="Rectangle 4"/>
          <p:cNvSpPr>
            <a:spLocks noGrp="1"/>
          </p:cNvSpPr>
          <p:nvPr>
            <p:ph idx="1"/>
          </p:nvPr>
        </p:nvSpPr>
        <p:spPr>
          <a:xfrm>
            <a:off x="323528" y="1237221"/>
            <a:ext cx="8641085" cy="5544579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 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int n;  /*</a:t>
            </a:r>
            <a:r>
              <a:rPr lang="zh-CN" altLang="en-US" sz="2400" b="1" dirty="0"/>
              <a:t>定义变量</a:t>
            </a:r>
            <a:r>
              <a:rPr lang="en-US" altLang="zh-CN" sz="2400" b="1" dirty="0"/>
              <a:t>n*/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printf("input n:"); /*</a:t>
            </a:r>
            <a:r>
              <a:rPr lang="zh-CN" altLang="en-US" sz="2400" b="1" dirty="0"/>
              <a:t>输入提示*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scanf("%d",&amp;n); /*</a:t>
            </a:r>
            <a:r>
              <a:rPr lang="zh-CN" altLang="en-US" sz="2400" b="1" dirty="0"/>
              <a:t>输入整数到变量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中*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if(n &lt;= 0)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 printf("\nerror input!the number should be positive");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else  </a:t>
            </a:r>
            <a:r>
              <a:rPr lang="en-US" altLang="zh-CN" sz="2400" b="1" dirty="0">
                <a:solidFill>
                  <a:srgbClr val="FF3300"/>
                </a:solidFill>
              </a:rPr>
              <a:t>if (n % 3 == 0)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printf("\nn=%d,YES",n);  /*</a:t>
            </a:r>
            <a:r>
              <a:rPr lang="zh-CN" altLang="en-US" sz="2400" b="1" dirty="0">
                <a:solidFill>
                  <a:srgbClr val="FF3300"/>
                </a:solidFill>
              </a:rPr>
              <a:t>若</a:t>
            </a:r>
            <a:r>
              <a:rPr lang="en-US" altLang="zh-CN" sz="2400" b="1" dirty="0">
                <a:solidFill>
                  <a:srgbClr val="FF3300"/>
                </a:solidFill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</a:rPr>
              <a:t>能被</a:t>
            </a:r>
            <a:r>
              <a:rPr lang="en-US" altLang="zh-CN" sz="2400" b="1" dirty="0">
                <a:solidFill>
                  <a:srgbClr val="FF3300"/>
                </a:solidFill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</a:rPr>
              <a:t>整除，则输出</a:t>
            </a:r>
            <a:r>
              <a:rPr lang="en-US" altLang="zh-CN" sz="2400" b="1" dirty="0">
                <a:solidFill>
                  <a:srgbClr val="FF3300"/>
                </a:solidFill>
              </a:rPr>
              <a:t>YES*/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printf("\nn=%d,NO",n); /*</a:t>
            </a:r>
            <a:r>
              <a:rPr lang="zh-CN" altLang="en-US" sz="2400" b="1" dirty="0">
                <a:solidFill>
                  <a:srgbClr val="FF3300"/>
                </a:solidFill>
              </a:rPr>
              <a:t>若</a:t>
            </a:r>
            <a:r>
              <a:rPr lang="en-US" altLang="zh-CN" sz="2400" b="1" dirty="0">
                <a:solidFill>
                  <a:srgbClr val="FF3300"/>
                </a:solidFill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</a:rPr>
              <a:t>不能被</a:t>
            </a:r>
            <a:r>
              <a:rPr lang="en-US" altLang="zh-CN" sz="2400" b="1" dirty="0">
                <a:solidFill>
                  <a:srgbClr val="FF3300"/>
                </a:solidFill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</a:rPr>
              <a:t>整除，则输出</a:t>
            </a:r>
            <a:r>
              <a:rPr lang="en-US" altLang="zh-CN" sz="2400" b="1" dirty="0">
                <a:solidFill>
                  <a:srgbClr val="FF3300"/>
                </a:solidFill>
              </a:rPr>
              <a:t>NO*/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b="1" dirty="0"/>
          </a:p>
        </p:txBody>
      </p:sp>
      <p:sp>
        <p:nvSpPr>
          <p:cNvPr id="32772" name="Text Box 5"/>
          <p:cNvSpPr txBox="1"/>
          <p:nvPr/>
        </p:nvSpPr>
        <p:spPr>
          <a:xfrm>
            <a:off x="3132138" y="404813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嵌套的</a:t>
            </a:r>
            <a:r>
              <a:rPr lang="en-US" altLang="zh-CN" b="1" dirty="0">
                <a:solidFill>
                  <a:srgbClr val="FF3300"/>
                </a:solidFill>
              </a:rPr>
              <a:t>if</a:t>
            </a:r>
            <a:r>
              <a:rPr lang="zh-CN" altLang="en-US" b="1" dirty="0">
                <a:solidFill>
                  <a:srgbClr val="FF3300"/>
                </a:solidFill>
              </a:rPr>
              <a:t>－</a:t>
            </a:r>
            <a:r>
              <a:rPr lang="en-US" altLang="zh-CN" b="1" dirty="0">
                <a:solidFill>
                  <a:srgbClr val="FF3300"/>
                </a:solidFill>
              </a:rPr>
              <a:t>else</a:t>
            </a:r>
            <a:r>
              <a:rPr lang="zh-CN" altLang="en-US" b="1" dirty="0">
                <a:solidFill>
                  <a:srgbClr val="FF3300"/>
                </a:solidFill>
              </a:rPr>
              <a:t>语句的另外一种写法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35</a:t>
            </a:fld>
            <a:endParaRPr lang="zh-CN" altLang="en-US" sz="1400" b="1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</a:p>
          <a:p>
            <a:pPr lvl="2" eaLnBrk="1" hangingPunct="1">
              <a:buNone/>
            </a:pPr>
            <a:r>
              <a:rPr lang="zh-CN" altLang="en-US" b="1" dirty="0"/>
              <a:t>输入一个字符，如果是小写字母，则输出为：</a:t>
            </a:r>
            <a:r>
              <a:rPr lang="en-US" altLang="zh-CN" b="1" dirty="0"/>
              <a:t>this is a lower-case letter;</a:t>
            </a:r>
            <a:r>
              <a:rPr lang="zh-CN" altLang="en-US" b="1" dirty="0"/>
              <a:t>如果是大写字母，则输出为： </a:t>
            </a:r>
            <a:r>
              <a:rPr lang="en-US" altLang="zh-CN" b="1" dirty="0"/>
              <a:t>this is a upper-case letter</a:t>
            </a:r>
            <a:r>
              <a:rPr lang="zh-CN" altLang="en-US" b="1" dirty="0"/>
              <a:t>；如果是数字，则输出为： </a:t>
            </a:r>
            <a:r>
              <a:rPr lang="en-US" altLang="zh-CN" b="1" dirty="0"/>
              <a:t>this is a digit</a:t>
            </a:r>
            <a:r>
              <a:rPr lang="zh-CN" altLang="en-US" b="1" dirty="0"/>
              <a:t>；若是其他，则输出为：</a:t>
            </a:r>
            <a:r>
              <a:rPr lang="en-US" altLang="zh-CN" b="1" dirty="0"/>
              <a:t>this is neither a letter nor a digit.</a:t>
            </a:r>
          </a:p>
          <a:p>
            <a:pPr lvl="1" eaLnBrk="1" hangingPunct="1">
              <a:buNone/>
            </a:pPr>
            <a:endParaRPr lang="en-US" altLang="zh-CN" b="1" dirty="0"/>
          </a:p>
        </p:txBody>
      </p:sp>
      <p:pic>
        <p:nvPicPr>
          <p:cNvPr id="33797" name="Picture 4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724400"/>
            <a:ext cx="1008063" cy="100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36</a:t>
            </a:fld>
            <a:endParaRPr lang="zh-CN" altLang="en-US" sz="1400" b="1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611560" y="1125538"/>
            <a:ext cx="7772400" cy="50625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char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;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printf("input a char:");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scanf("%c",&amp;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if (ch &gt;= 'a' &amp;&amp; ch &lt;= 'z')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printf("this is a lower-case letter");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else if (ch &gt;= 'A' &amp;&amp; ch &lt;= 'Z')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printf("this is a upper-case letter");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else if (ch &gt;= '0' &amp;&amp; ch &lt;= '9')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printf("this is a digit");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printf("this is neither a letter nor a digit");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  <a:endParaRPr lang="zh-CN" altLang="en-US" sz="1400" b="1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37</a:t>
            </a:fld>
            <a:endParaRPr lang="zh-CN" altLang="en-US" sz="1400" b="1" dirty="0"/>
          </a:p>
        </p:txBody>
      </p:sp>
      <p:sp>
        <p:nvSpPr>
          <p:cNvPr id="35843" name="Rectangle 4"/>
          <p:cNvSpPr>
            <a:spLocks noGrp="1"/>
          </p:cNvSpPr>
          <p:nvPr>
            <p:ph idx="1"/>
          </p:nvPr>
        </p:nvSpPr>
        <p:spPr>
          <a:xfrm>
            <a:off x="4953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2）</a:t>
            </a:r>
            <a:r>
              <a:rPr lang="en-US" altLang="zh-CN" b="1" dirty="0">
                <a:latin typeface="宋体" panose="02010600030101010101" pitchFamily="2" charset="-122"/>
              </a:rPr>
              <a:t>switch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sp>
        <p:nvSpPr>
          <p:cNvPr id="35844" name="Text Box 5"/>
          <p:cNvSpPr txBox="1"/>
          <p:nvPr/>
        </p:nvSpPr>
        <p:spPr>
          <a:xfrm>
            <a:off x="800100" y="1905000"/>
            <a:ext cx="2324100" cy="253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实现多路选择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常量表达式的值必须是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语言中的整型、字符型或者枚举类型。 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5845" name="Text Box 36"/>
          <p:cNvSpPr txBox="1"/>
          <p:nvPr/>
        </p:nvSpPr>
        <p:spPr>
          <a:xfrm>
            <a:off x="3276600" y="1268413"/>
            <a:ext cx="3846513" cy="401478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switch (</a:t>
            </a:r>
            <a:r>
              <a:rPr lang="zh-CN" altLang="en-US" sz="2000" b="1" dirty="0"/>
              <a:t>表达式)</a:t>
            </a:r>
            <a:r>
              <a:rPr lang="en-US" altLang="zh-CN" sz="2000" b="1" dirty="0"/>
              <a:t>{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case </a:t>
            </a:r>
            <a:r>
              <a:rPr lang="zh-CN" altLang="en-US" sz="2000" b="1" dirty="0"/>
              <a:t>常量表达式1: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语句1[</a:t>
            </a:r>
            <a:r>
              <a:rPr lang="en-US" altLang="zh-CN" sz="2000" b="1" dirty="0"/>
              <a:t>break;]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case </a:t>
            </a:r>
            <a:r>
              <a:rPr lang="zh-CN" altLang="en-US" sz="2000" b="1" dirty="0"/>
              <a:t>常量表达式</a:t>
            </a:r>
            <a:r>
              <a:rPr lang="en-US" altLang="zh-CN" sz="2000" b="1" dirty="0"/>
              <a:t>2: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语句2[</a:t>
            </a:r>
            <a:r>
              <a:rPr lang="en-US" altLang="zh-CN" sz="2000" b="1" dirty="0"/>
              <a:t>break;]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       ······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case </a:t>
            </a:r>
            <a:r>
              <a:rPr lang="zh-CN" altLang="en-US" sz="2000" b="1" dirty="0"/>
              <a:t>常量表达式</a:t>
            </a:r>
            <a:r>
              <a:rPr lang="en-US" altLang="zh-CN" sz="2000" b="1" dirty="0"/>
              <a:t>n: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</a:t>
            </a:r>
            <a:r>
              <a:rPr lang="en-US" altLang="zh-CN" sz="2000" b="1" dirty="0"/>
              <a:t>n[break;]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default：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</a:t>
            </a:r>
            <a:r>
              <a:rPr lang="en-US" altLang="zh-CN" sz="2000" b="1" dirty="0"/>
              <a:t>n＋1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</p:txBody>
      </p:sp>
      <p:sp>
        <p:nvSpPr>
          <p:cNvPr id="35846" name="AutoShape 37"/>
          <p:cNvSpPr/>
          <p:nvPr/>
        </p:nvSpPr>
        <p:spPr>
          <a:xfrm>
            <a:off x="7296150" y="1484313"/>
            <a:ext cx="1847850" cy="1147762"/>
          </a:xfrm>
          <a:prstGeom prst="wedgeEllipseCallout">
            <a:avLst>
              <a:gd name="adj1" fmla="val -83676"/>
              <a:gd name="adj2" fmla="val 36861"/>
            </a:avLst>
          </a:prstGeom>
          <a:gradFill rotWithShape="1">
            <a:gsLst>
              <a:gs pos="0">
                <a:srgbClr val="000082">
                  <a:alpha val="100000"/>
                </a:srgbClr>
              </a:gs>
              <a:gs pos="30000">
                <a:srgbClr val="66008F">
                  <a:alpha val="100000"/>
                </a:srgbClr>
              </a:gs>
              <a:gs pos="64999">
                <a:srgbClr val="BA0066">
                  <a:alpha val="100000"/>
                </a:srgbClr>
              </a:gs>
              <a:gs pos="89999">
                <a:srgbClr val="FF0000">
                  <a:alpha val="100000"/>
                </a:srgbClr>
              </a:gs>
              <a:gs pos="100000">
                <a:srgbClr val="FF820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方括号表示其内的语句可选</a:t>
            </a:r>
          </a:p>
        </p:txBody>
      </p:sp>
      <p:sp>
        <p:nvSpPr>
          <p:cNvPr id="35847" name="Text Box 38"/>
          <p:cNvSpPr txBox="1"/>
          <p:nvPr/>
        </p:nvSpPr>
        <p:spPr>
          <a:xfrm>
            <a:off x="3708400" y="5373688"/>
            <a:ext cx="3497263" cy="481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图3．5  </a:t>
            </a:r>
            <a:r>
              <a:rPr lang="en-US" altLang="zh-CN" sz="2000" b="1" dirty="0"/>
              <a:t>switch</a:t>
            </a:r>
            <a:r>
              <a:rPr lang="zh-CN" altLang="en-US" sz="2000" b="1" dirty="0"/>
              <a:t>语句</a:t>
            </a:r>
          </a:p>
        </p:txBody>
      </p:sp>
      <p:sp>
        <p:nvSpPr>
          <p:cNvPr id="35848" name="Rectangle 4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38</a:t>
            </a:fld>
            <a:endParaRPr lang="zh-CN" altLang="en-US" sz="1400" b="1" dirty="0"/>
          </a:p>
        </p:txBody>
      </p:sp>
      <p:sp>
        <p:nvSpPr>
          <p:cNvPr id="36867" name="Text Box 5"/>
          <p:cNvSpPr txBox="1"/>
          <p:nvPr/>
        </p:nvSpPr>
        <p:spPr>
          <a:xfrm>
            <a:off x="800100" y="2047875"/>
            <a:ext cx="76962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switch (sex){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        case 0:printf(“hello, boy!");break;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        case 1:printf(" hello, girl ");break;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        default:printf(“invalid sex”);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36868" name="Text Box 7"/>
          <p:cNvSpPr txBox="1"/>
          <p:nvPr/>
        </p:nvSpPr>
        <p:spPr>
          <a:xfrm>
            <a:off x="304800" y="136207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switch</a:t>
            </a:r>
            <a:r>
              <a:rPr lang="zh-CN" altLang="en-US" b="1" dirty="0"/>
              <a:t>语句实例：</a:t>
            </a:r>
          </a:p>
        </p:txBody>
      </p:sp>
      <p:sp>
        <p:nvSpPr>
          <p:cNvPr id="36869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39</a:t>
            </a:fld>
            <a:endParaRPr lang="zh-CN" altLang="en-US" sz="1400" b="1" dirty="0"/>
          </a:p>
        </p:txBody>
      </p:sp>
      <p:sp>
        <p:nvSpPr>
          <p:cNvPr id="37891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四、循环结构</a:t>
            </a:r>
            <a:r>
              <a:rPr lang="zh-CN" altLang="en-US" b="1" dirty="0">
                <a:latin typeface="宋体" panose="02010600030101010101" pitchFamily="2" charset="-122"/>
              </a:rPr>
              <a:t>语句</a:t>
            </a:r>
            <a:r>
              <a:rPr lang="zh-CN" altLang="en-US" b="1" dirty="0"/>
              <a:t> </a:t>
            </a:r>
          </a:p>
        </p:txBody>
      </p:sp>
      <p:sp>
        <p:nvSpPr>
          <p:cNvPr id="37892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37893" name="Text Box 1031"/>
          <p:cNvSpPr txBox="1"/>
          <p:nvPr/>
        </p:nvSpPr>
        <p:spPr>
          <a:xfrm>
            <a:off x="755650" y="2060575"/>
            <a:ext cx="7696200" cy="4576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latin typeface="宋体" panose="02010600030101010101" pitchFamily="2" charset="-122"/>
              </a:rPr>
              <a:t> 有时程序中需要多次运行同一段代码（重复做相同的事情）。这种控制结构称为循环结构。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在循环结构中，需要刻画出重复执行的是哪些动作（循环体），以及什么条件下需要重复（循环条件）。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b="1" dirty="0">
                <a:latin typeface="宋体" panose="02010600030101010101" pitchFamily="2" charset="-122"/>
              </a:rPr>
              <a:t> C</a:t>
            </a:r>
            <a:r>
              <a:rPr lang="zh-CN" altLang="en-US" b="1" dirty="0">
                <a:latin typeface="宋体" panose="02010600030101010101" pitchFamily="2" charset="-122"/>
              </a:rPr>
              <a:t>语言提供了三类用于实现循环结构的语句：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1）</a:t>
            </a:r>
            <a:r>
              <a:rPr lang="en-US" altLang="zh-CN" b="1" dirty="0"/>
              <a:t>while </a:t>
            </a:r>
          </a:p>
          <a:p>
            <a:pPr marL="457200" lvl="1" indent="0" eaLnBrk="1" hangingPunct="1">
              <a:buNone/>
            </a:pPr>
            <a:r>
              <a:rPr lang="en-US" altLang="zh-CN" b="1" dirty="0"/>
              <a:t>2）do-while</a:t>
            </a:r>
          </a:p>
          <a:p>
            <a:pPr marL="457200" lvl="1" indent="0" eaLnBrk="1" hangingPunct="1">
              <a:buNone/>
            </a:pPr>
            <a:r>
              <a:rPr lang="en-US" altLang="zh-CN" b="1" dirty="0"/>
              <a:t>3）for</a:t>
            </a:r>
            <a:endParaRPr lang="zh-CN" altLang="en-US" b="1" dirty="0"/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</a:t>
            </a:fld>
            <a:endParaRPr lang="zh-CN" altLang="en-US" sz="1400" b="1" dirty="0"/>
          </a:p>
        </p:txBody>
      </p:sp>
      <p:sp>
        <p:nvSpPr>
          <p:cNvPr id="25603" name="Line 4"/>
          <p:cNvSpPr/>
          <p:nvPr/>
        </p:nvSpPr>
        <p:spPr>
          <a:xfrm>
            <a:off x="1905000" y="5483225"/>
            <a:ext cx="685800" cy="0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4" name="Line 5"/>
          <p:cNvSpPr/>
          <p:nvPr/>
        </p:nvSpPr>
        <p:spPr>
          <a:xfrm flipV="1">
            <a:off x="1905000" y="5864225"/>
            <a:ext cx="685800" cy="0"/>
          </a:xfrm>
          <a:prstGeom prst="line">
            <a:avLst/>
          </a:prstGeom>
          <a:ln w="38100" cap="flat" cmpd="sng">
            <a:solidFill>
              <a:srgbClr val="402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05" name="Text Box 6"/>
          <p:cNvSpPr txBox="1"/>
          <p:nvPr/>
        </p:nvSpPr>
        <p:spPr>
          <a:xfrm>
            <a:off x="2743200" y="5314950"/>
            <a:ext cx="1468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数据总线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25606" name="Text Box 7"/>
          <p:cNvSpPr txBox="1"/>
          <p:nvPr/>
        </p:nvSpPr>
        <p:spPr>
          <a:xfrm>
            <a:off x="2743200" y="5695950"/>
            <a:ext cx="2743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控制路线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25607" name="Line 8"/>
          <p:cNvSpPr/>
          <p:nvPr/>
        </p:nvSpPr>
        <p:spPr>
          <a:xfrm>
            <a:off x="3048000" y="2012950"/>
            <a:ext cx="549275" cy="0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8" name="Line 9"/>
          <p:cNvSpPr/>
          <p:nvPr/>
        </p:nvSpPr>
        <p:spPr>
          <a:xfrm>
            <a:off x="5314950" y="2012950"/>
            <a:ext cx="704850" cy="0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9" name="Line 10"/>
          <p:cNvSpPr/>
          <p:nvPr/>
        </p:nvSpPr>
        <p:spPr>
          <a:xfrm flipH="1">
            <a:off x="1912938" y="4203700"/>
            <a:ext cx="101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5610" name="Line 11"/>
          <p:cNvSpPr/>
          <p:nvPr/>
        </p:nvSpPr>
        <p:spPr>
          <a:xfrm>
            <a:off x="6219825" y="4203700"/>
            <a:ext cx="7826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5611" name="Line 12"/>
          <p:cNvSpPr/>
          <p:nvPr/>
        </p:nvSpPr>
        <p:spPr>
          <a:xfrm flipV="1">
            <a:off x="1912938" y="2274888"/>
            <a:ext cx="0" cy="1928812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12" name="Line 13"/>
          <p:cNvSpPr/>
          <p:nvPr/>
        </p:nvSpPr>
        <p:spPr>
          <a:xfrm flipV="1">
            <a:off x="7002463" y="2274888"/>
            <a:ext cx="0" cy="1928812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13" name="Line 14"/>
          <p:cNvSpPr/>
          <p:nvPr/>
        </p:nvSpPr>
        <p:spPr>
          <a:xfrm flipV="1">
            <a:off x="3948113" y="2274888"/>
            <a:ext cx="0" cy="614362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5614" name="Line 15"/>
          <p:cNvSpPr/>
          <p:nvPr/>
        </p:nvSpPr>
        <p:spPr>
          <a:xfrm flipV="1">
            <a:off x="5219700" y="2274888"/>
            <a:ext cx="0" cy="614362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25615" name="Group 16"/>
          <p:cNvGrpSpPr/>
          <p:nvPr/>
        </p:nvGrpSpPr>
        <p:grpSpPr>
          <a:xfrm>
            <a:off x="1371600" y="1673225"/>
            <a:ext cx="1676400" cy="609600"/>
            <a:chOff x="4368" y="3168"/>
            <a:chExt cx="912" cy="336"/>
          </a:xfrm>
        </p:grpSpPr>
        <p:sp>
          <p:nvSpPr>
            <p:cNvPr id="25639" name="Rectangle 17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40" name="Text Box 18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输入设备</a:t>
              </a:r>
            </a:p>
          </p:txBody>
        </p:sp>
      </p:grpSp>
      <p:grpSp>
        <p:nvGrpSpPr>
          <p:cNvPr id="25616" name="Group 19"/>
          <p:cNvGrpSpPr/>
          <p:nvPr/>
        </p:nvGrpSpPr>
        <p:grpSpPr>
          <a:xfrm>
            <a:off x="6019800" y="1673225"/>
            <a:ext cx="1676400" cy="609600"/>
            <a:chOff x="4368" y="3168"/>
            <a:chExt cx="912" cy="336"/>
          </a:xfrm>
        </p:grpSpPr>
        <p:sp>
          <p:nvSpPr>
            <p:cNvPr id="25637" name="Rectangle 20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8" name="Text Box 21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输出设备</a:t>
              </a:r>
            </a:p>
          </p:txBody>
        </p:sp>
      </p:grpSp>
      <p:grpSp>
        <p:nvGrpSpPr>
          <p:cNvPr id="25617" name="Group 22"/>
          <p:cNvGrpSpPr/>
          <p:nvPr/>
        </p:nvGrpSpPr>
        <p:grpSpPr>
          <a:xfrm>
            <a:off x="3657600" y="1673225"/>
            <a:ext cx="1676400" cy="609600"/>
            <a:chOff x="4368" y="3168"/>
            <a:chExt cx="912" cy="336"/>
          </a:xfrm>
        </p:grpSpPr>
        <p:sp>
          <p:nvSpPr>
            <p:cNvPr id="25635" name="Rectangle 23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6" name="Text Box 24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存储器</a:t>
              </a:r>
            </a:p>
          </p:txBody>
        </p:sp>
      </p:grpSp>
      <p:sp>
        <p:nvSpPr>
          <p:cNvPr id="25618" name="Rectangle 25"/>
          <p:cNvSpPr/>
          <p:nvPr/>
        </p:nvSpPr>
        <p:spPr>
          <a:xfrm>
            <a:off x="2819400" y="2892425"/>
            <a:ext cx="3352800" cy="2362200"/>
          </a:xfrm>
          <a:prstGeom prst="rect">
            <a:avLst/>
          </a:prstGeom>
          <a:gradFill rotWithShape="0">
            <a:gsLst>
              <a:gs pos="0">
                <a:srgbClr val="412900"/>
              </a:gs>
              <a:gs pos="50000">
                <a:srgbClr val="C27C00"/>
              </a:gs>
              <a:gs pos="100000">
                <a:srgbClr val="412900"/>
              </a:gs>
            </a:gsLst>
            <a:lin ang="2700000" scaled="1"/>
            <a:tileRect/>
          </a:gradFill>
          <a:ln w="28575" cap="flat" cmpd="sng">
            <a:solidFill>
              <a:srgbClr val="FFB73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grpSp>
        <p:nvGrpSpPr>
          <p:cNvPr id="25619" name="Group 26"/>
          <p:cNvGrpSpPr/>
          <p:nvPr/>
        </p:nvGrpSpPr>
        <p:grpSpPr>
          <a:xfrm>
            <a:off x="2819400" y="2892425"/>
            <a:ext cx="3048000" cy="461963"/>
            <a:chOff x="4368" y="3168"/>
            <a:chExt cx="912" cy="340"/>
          </a:xfrm>
        </p:grpSpPr>
        <p:sp>
          <p:nvSpPr>
            <p:cNvPr id="25633" name="Rectangle 27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4" name="Text Box 28"/>
            <p:cNvSpPr txBox="1"/>
            <p:nvPr/>
          </p:nvSpPr>
          <p:spPr>
            <a:xfrm>
              <a:off x="4416" y="3216"/>
              <a:ext cx="768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FF3300"/>
                  </a:solidFill>
                </a:rPr>
                <a:t>中央处理器（</a:t>
              </a:r>
              <a:r>
                <a:rPr lang="en-US" altLang="zh-CN" sz="2000" b="1" dirty="0">
                  <a:solidFill>
                    <a:srgbClr val="FF3300"/>
                  </a:solidFill>
                </a:rPr>
                <a:t>CPU）</a:t>
              </a:r>
            </a:p>
          </p:txBody>
        </p:sp>
      </p:grpSp>
      <p:grpSp>
        <p:nvGrpSpPr>
          <p:cNvPr id="25620" name="Group 29"/>
          <p:cNvGrpSpPr/>
          <p:nvPr/>
        </p:nvGrpSpPr>
        <p:grpSpPr>
          <a:xfrm>
            <a:off x="4038600" y="3578225"/>
            <a:ext cx="1676400" cy="609600"/>
            <a:chOff x="4368" y="3168"/>
            <a:chExt cx="912" cy="336"/>
          </a:xfrm>
        </p:grpSpPr>
        <p:sp>
          <p:nvSpPr>
            <p:cNvPr id="25631" name="Rectangle 30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2" name="Text Box 31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运算部件</a:t>
              </a:r>
            </a:p>
          </p:txBody>
        </p:sp>
      </p:grpSp>
      <p:grpSp>
        <p:nvGrpSpPr>
          <p:cNvPr id="25621" name="Group 32"/>
          <p:cNvGrpSpPr/>
          <p:nvPr/>
        </p:nvGrpSpPr>
        <p:grpSpPr>
          <a:xfrm>
            <a:off x="4038600" y="4416425"/>
            <a:ext cx="1676400" cy="609600"/>
            <a:chOff x="4368" y="3168"/>
            <a:chExt cx="912" cy="336"/>
          </a:xfrm>
        </p:grpSpPr>
        <p:sp>
          <p:nvSpPr>
            <p:cNvPr id="25629" name="Rectangle 33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0" name="Text Box 34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控制部件</a:t>
              </a:r>
            </a:p>
          </p:txBody>
        </p:sp>
      </p:grpSp>
      <p:sp>
        <p:nvSpPr>
          <p:cNvPr id="25622" name="Line 35"/>
          <p:cNvSpPr/>
          <p:nvPr/>
        </p:nvSpPr>
        <p:spPr>
          <a:xfrm>
            <a:off x="4878388" y="5513388"/>
            <a:ext cx="6858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3" name="Line 36"/>
          <p:cNvSpPr/>
          <p:nvPr/>
        </p:nvSpPr>
        <p:spPr>
          <a:xfrm flipV="1">
            <a:off x="4716463" y="2247900"/>
            <a:ext cx="0" cy="614363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2773" name="AutoShape 37"/>
          <p:cNvSpPr/>
          <p:nvPr/>
        </p:nvSpPr>
        <p:spPr>
          <a:xfrm>
            <a:off x="3851275" y="0"/>
            <a:ext cx="1800225" cy="1341438"/>
          </a:xfrm>
          <a:prstGeom prst="wedgeRoundRectCallout">
            <a:avLst>
              <a:gd name="adj1" fmla="val -20810"/>
              <a:gd name="adj2" fmla="val 72838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内存中数据的存取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  <a:r>
              <a:rPr lang="zh-CN" altLang="en-US" sz="2000" b="1" dirty="0"/>
              <a:t>变量、常量、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数据类型</a:t>
            </a:r>
          </a:p>
        </p:txBody>
      </p:sp>
      <p:sp>
        <p:nvSpPr>
          <p:cNvPr id="372774" name="AutoShape 38"/>
          <p:cNvSpPr/>
          <p:nvPr/>
        </p:nvSpPr>
        <p:spPr>
          <a:xfrm>
            <a:off x="1619250" y="765175"/>
            <a:ext cx="1512888" cy="647700"/>
          </a:xfrm>
          <a:prstGeom prst="wedgeRoundRectCallout">
            <a:avLst>
              <a:gd name="adj1" fmla="val -12750"/>
              <a:gd name="adj2" fmla="val 94852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输入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输入语句</a:t>
            </a:r>
          </a:p>
        </p:txBody>
      </p:sp>
      <p:sp>
        <p:nvSpPr>
          <p:cNvPr id="372775" name="AutoShape 39"/>
          <p:cNvSpPr/>
          <p:nvPr/>
        </p:nvSpPr>
        <p:spPr>
          <a:xfrm>
            <a:off x="6516688" y="765175"/>
            <a:ext cx="1511300" cy="574675"/>
          </a:xfrm>
          <a:prstGeom prst="wedgeRoundRectCallout">
            <a:avLst>
              <a:gd name="adj1" fmla="val -1681"/>
              <a:gd name="adj2" fmla="val 110222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输出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  <a:r>
              <a:rPr lang="zh-CN" altLang="en-US" sz="2000" b="1" dirty="0"/>
              <a:t>输出语句</a:t>
            </a:r>
          </a:p>
        </p:txBody>
      </p:sp>
      <p:sp>
        <p:nvSpPr>
          <p:cNvPr id="25627" name="Text Box 42"/>
          <p:cNvSpPr txBox="1"/>
          <p:nvPr/>
        </p:nvSpPr>
        <p:spPr>
          <a:xfrm>
            <a:off x="5480050" y="5300663"/>
            <a:ext cx="1468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地址总线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72780" name="AutoShape 44"/>
          <p:cNvSpPr/>
          <p:nvPr/>
        </p:nvSpPr>
        <p:spPr>
          <a:xfrm>
            <a:off x="7164388" y="3068638"/>
            <a:ext cx="1728787" cy="1873250"/>
          </a:xfrm>
          <a:prstGeom prst="wedgeRoundRectCallout">
            <a:avLst>
              <a:gd name="adj1" fmla="val -107472"/>
              <a:gd name="adj2" fmla="val -9287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计算的实现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运算符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表达式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语句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146596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3" grpId="0" animBg="1"/>
      <p:bldP spid="372774" grpId="0" animBg="1"/>
      <p:bldP spid="372775" grpId="0" animBg="1"/>
      <p:bldP spid="3727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40</a:t>
            </a:fld>
            <a:endParaRPr lang="zh-CN" altLang="en-US" sz="1400" b="1" dirty="0"/>
          </a:p>
        </p:txBody>
      </p:sp>
      <p:sp>
        <p:nvSpPr>
          <p:cNvPr id="38915" name="Rectangle 4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1）</a:t>
            </a:r>
            <a:r>
              <a:rPr lang="en-US" altLang="zh-CN" b="1" dirty="0">
                <a:latin typeface="宋体" panose="02010600030101010101" pitchFamily="2" charset="-122"/>
              </a:rPr>
              <a:t>while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38916" name="Group 10"/>
          <p:cNvGrpSpPr/>
          <p:nvPr/>
        </p:nvGrpSpPr>
        <p:grpSpPr>
          <a:xfrm>
            <a:off x="1258888" y="1916113"/>
            <a:ext cx="6629400" cy="4114800"/>
            <a:chOff x="2520" y="7368"/>
            <a:chExt cx="5940" cy="3588"/>
          </a:xfrm>
        </p:grpSpPr>
        <p:grpSp>
          <p:nvGrpSpPr>
            <p:cNvPr id="38921" name="Group 11"/>
            <p:cNvGrpSpPr/>
            <p:nvPr/>
          </p:nvGrpSpPr>
          <p:grpSpPr>
            <a:xfrm>
              <a:off x="2616" y="7368"/>
              <a:ext cx="2964" cy="2826"/>
              <a:chOff x="2616" y="7368"/>
              <a:chExt cx="2964" cy="2826"/>
            </a:xfrm>
          </p:grpSpPr>
          <p:sp>
            <p:nvSpPr>
              <p:cNvPr id="38926" name="Rectangle 12"/>
              <p:cNvSpPr/>
              <p:nvPr/>
            </p:nvSpPr>
            <p:spPr>
              <a:xfrm>
                <a:off x="2700" y="7680"/>
                <a:ext cx="2700" cy="232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              </a:t>
                </a:r>
              </a:p>
            </p:txBody>
          </p:sp>
          <p:sp>
            <p:nvSpPr>
              <p:cNvPr id="38927" name="Line 13"/>
              <p:cNvSpPr/>
              <p:nvPr/>
            </p:nvSpPr>
            <p:spPr>
              <a:xfrm>
                <a:off x="4320" y="9396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8928" name="Group 14"/>
              <p:cNvGrpSpPr/>
              <p:nvPr/>
            </p:nvGrpSpPr>
            <p:grpSpPr>
              <a:xfrm>
                <a:off x="2714" y="7368"/>
                <a:ext cx="2866" cy="2808"/>
                <a:chOff x="2714" y="7368"/>
                <a:chExt cx="2866" cy="2808"/>
              </a:xfrm>
            </p:grpSpPr>
            <p:sp>
              <p:nvSpPr>
                <p:cNvPr id="38930" name="Line 15"/>
                <p:cNvSpPr/>
                <p:nvPr/>
              </p:nvSpPr>
              <p:spPr>
                <a:xfrm>
                  <a:off x="3600" y="9708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1" name="Line 16"/>
                <p:cNvSpPr/>
                <p:nvPr/>
              </p:nvSpPr>
              <p:spPr>
                <a:xfrm flipV="1">
                  <a:off x="4680" y="8772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2" name="Rectangle 17"/>
                <p:cNvSpPr/>
                <p:nvPr/>
              </p:nvSpPr>
              <p:spPr>
                <a:xfrm>
                  <a:off x="4140" y="8304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语句</a:t>
                  </a:r>
                </a:p>
              </p:txBody>
            </p:sp>
            <p:sp>
              <p:nvSpPr>
                <p:cNvPr id="38933" name="Line 18"/>
                <p:cNvSpPr/>
                <p:nvPr/>
              </p:nvSpPr>
              <p:spPr>
                <a:xfrm flipH="1">
                  <a:off x="3600" y="7992"/>
                  <a:ext cx="10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4" name="Line 19"/>
                <p:cNvSpPr/>
                <p:nvPr/>
              </p:nvSpPr>
              <p:spPr>
                <a:xfrm>
                  <a:off x="3600" y="7368"/>
                  <a:ext cx="0" cy="171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5" name="Line 20"/>
                <p:cNvSpPr/>
                <p:nvPr/>
              </p:nvSpPr>
              <p:spPr>
                <a:xfrm flipV="1">
                  <a:off x="4680" y="7992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6" name="AutoShape 21"/>
                <p:cNvSpPr/>
                <p:nvPr/>
              </p:nvSpPr>
              <p:spPr>
                <a:xfrm>
                  <a:off x="2714" y="9084"/>
                  <a:ext cx="1742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表达式</a:t>
                  </a:r>
                </a:p>
              </p:txBody>
            </p:sp>
            <p:sp>
              <p:nvSpPr>
                <p:cNvPr id="38937" name="Text Box 22"/>
                <p:cNvSpPr txBox="1"/>
                <p:nvPr/>
              </p:nvSpPr>
              <p:spPr>
                <a:xfrm>
                  <a:off x="4320" y="9084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真（非0）</a:t>
                  </a:r>
                </a:p>
              </p:txBody>
            </p:sp>
          </p:grpSp>
          <p:sp>
            <p:nvSpPr>
              <p:cNvPr id="38929" name="Text Box 23"/>
              <p:cNvSpPr txBox="1"/>
              <p:nvPr/>
            </p:nvSpPr>
            <p:spPr>
              <a:xfrm>
                <a:off x="2616" y="9726"/>
                <a:ext cx="12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假（为0）</a:t>
                </a:r>
              </a:p>
            </p:txBody>
          </p:sp>
        </p:grpSp>
        <p:sp>
          <p:nvSpPr>
            <p:cNvPr id="38922" name="Text Box 24"/>
            <p:cNvSpPr txBox="1"/>
            <p:nvPr/>
          </p:nvSpPr>
          <p:spPr>
            <a:xfrm>
              <a:off x="4140" y="10488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图3．6  </a:t>
              </a:r>
              <a:r>
                <a:rPr lang="en-US" altLang="zh-CN" sz="2000" b="1" dirty="0"/>
                <a:t>while</a:t>
              </a:r>
              <a:r>
                <a:rPr lang="zh-CN" altLang="en-US" sz="2000" b="1" dirty="0"/>
                <a:t>语句</a:t>
              </a:r>
            </a:p>
          </p:txBody>
        </p:sp>
        <p:sp>
          <p:nvSpPr>
            <p:cNvPr id="38923" name="Text Box 25"/>
            <p:cNvSpPr txBox="1"/>
            <p:nvPr/>
          </p:nvSpPr>
          <p:spPr>
            <a:xfrm>
              <a:off x="6300" y="7680"/>
              <a:ext cx="2160" cy="2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while (</a:t>
              </a:r>
              <a:r>
                <a:rPr lang="zh-CN" altLang="en-US" sz="2400" b="1" dirty="0"/>
                <a:t>表达式)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        </a:t>
              </a:r>
              <a:r>
                <a:rPr lang="zh-CN" altLang="en-US" sz="2400" b="1" dirty="0"/>
                <a:t>语句</a:t>
              </a:r>
            </a:p>
          </p:txBody>
        </p:sp>
        <p:sp>
          <p:nvSpPr>
            <p:cNvPr id="38924" name="Text Box 26"/>
            <p:cNvSpPr txBox="1"/>
            <p:nvPr/>
          </p:nvSpPr>
          <p:spPr>
            <a:xfrm>
              <a:off x="2520" y="10176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a) </a:t>
              </a:r>
              <a:r>
                <a:rPr lang="zh-CN" altLang="en-US" sz="2000" b="1" dirty="0"/>
                <a:t>流程图</a:t>
              </a:r>
            </a:p>
          </p:txBody>
        </p:sp>
        <p:sp>
          <p:nvSpPr>
            <p:cNvPr id="38925" name="Text Box 27"/>
            <p:cNvSpPr txBox="1"/>
            <p:nvPr/>
          </p:nvSpPr>
          <p:spPr>
            <a:xfrm>
              <a:off x="6120" y="10176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b) C</a:t>
              </a:r>
              <a:r>
                <a:rPr lang="zh-CN" altLang="en-US" sz="2000" b="1" dirty="0"/>
                <a:t>语句</a:t>
              </a:r>
            </a:p>
          </p:txBody>
        </p:sp>
      </p:grpSp>
      <p:sp>
        <p:nvSpPr>
          <p:cNvPr id="38917" name="Rectangle 2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3.7 </a:t>
            </a:r>
            <a:r>
              <a:rPr lang="zh-CN" altLang="en-US" b="1" dirty="0"/>
              <a:t>语句</a:t>
            </a:r>
          </a:p>
        </p:txBody>
      </p:sp>
      <p:sp>
        <p:nvSpPr>
          <p:cNvPr id="38918" name="Text Box 30"/>
          <p:cNvSpPr txBox="1"/>
          <p:nvPr/>
        </p:nvSpPr>
        <p:spPr>
          <a:xfrm>
            <a:off x="3779838" y="260350"/>
            <a:ext cx="5184775" cy="1768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此处的表达式可以为任意一种表达式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语句为任意类语句；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如果表达式值为真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），则执行语句；执行完后再测试表达式，如果仍为真（非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），则再次执行语句；直到表达式为假（为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）。</a:t>
            </a:r>
          </a:p>
        </p:txBody>
      </p:sp>
      <p:sp>
        <p:nvSpPr>
          <p:cNvPr id="262176" name="AutoShape 32"/>
          <p:cNvSpPr/>
          <p:nvPr/>
        </p:nvSpPr>
        <p:spPr>
          <a:xfrm>
            <a:off x="4067175" y="2060575"/>
            <a:ext cx="1368425" cy="865188"/>
          </a:xfrm>
          <a:prstGeom prst="wedgeRoundRectCallout">
            <a:avLst>
              <a:gd name="adj1" fmla="val -46403"/>
              <a:gd name="adj2" fmla="val 75319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循环体：重复执行的工作</a:t>
            </a:r>
          </a:p>
        </p:txBody>
      </p:sp>
      <p:sp>
        <p:nvSpPr>
          <p:cNvPr id="262177" name="AutoShape 33"/>
          <p:cNvSpPr/>
          <p:nvPr/>
        </p:nvSpPr>
        <p:spPr>
          <a:xfrm>
            <a:off x="3779838" y="4724400"/>
            <a:ext cx="1439862" cy="506413"/>
          </a:xfrm>
          <a:prstGeom prst="wedgeRoundRectCallout">
            <a:avLst>
              <a:gd name="adj1" fmla="val -109866"/>
              <a:gd name="adj2" fmla="val -124606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循环条件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6" grpId="0" animBg="1"/>
      <p:bldP spid="2621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41</a:t>
            </a:fld>
            <a:endParaRPr lang="zh-CN" altLang="en-US" sz="1400" b="1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while</a:t>
            </a:r>
            <a:r>
              <a:rPr lang="zh-CN" altLang="en-US" sz="2800" b="1" dirty="0">
                <a:solidFill>
                  <a:schemeClr val="tx1"/>
                </a:solidFill>
              </a:rPr>
              <a:t>语句实例：输出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之间的整数（</a:t>
            </a:r>
            <a:r>
              <a:rPr lang="en-US" altLang="zh-CN" sz="2800" b="1" dirty="0">
                <a:solidFill>
                  <a:schemeClr val="tx1"/>
                </a:solidFill>
              </a:rPr>
              <a:t>N&gt;0)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73092" name="Text Box 4"/>
          <p:cNvSpPr>
            <a:spLocks noGrp="1"/>
          </p:cNvSpPr>
          <p:nvPr>
            <p:ph idx="1"/>
          </p:nvPr>
        </p:nvSpPr>
        <p:spPr>
          <a:xfrm>
            <a:off x="685800" y="1319213"/>
            <a:ext cx="5326063" cy="4611687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解题思路：</a:t>
            </a:r>
          </a:p>
          <a:p>
            <a:pPr marL="533400" indent="-5334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/>
              <a:t>题目本质上就是要反复输出一个数，因此可以考虑使用循环结构。</a:t>
            </a:r>
          </a:p>
          <a:p>
            <a:pPr marL="533400" indent="-5334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/>
              <a:t>由于每次输出的值不同，但是有规律（加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），因此可以考虑把要输出的值保存到变量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中，每一次循环即是输出变量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的值。每次输出后令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值加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</a:p>
          <a:p>
            <a:pPr marL="533400" indent="-5334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i</a:t>
            </a:r>
            <a:r>
              <a:rPr lang="zh-CN" altLang="en-US" sz="2400" b="1" dirty="0"/>
              <a:t>初始值为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sp>
        <p:nvSpPr>
          <p:cNvPr id="39941" name="Rectangle 5"/>
          <p:cNvSpPr/>
          <p:nvPr/>
        </p:nvSpPr>
        <p:spPr>
          <a:xfrm>
            <a:off x="6264275" y="1773238"/>
            <a:ext cx="1581150" cy="290512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2" name="Rectangle 6"/>
          <p:cNvSpPr/>
          <p:nvPr/>
        </p:nvSpPr>
        <p:spPr>
          <a:xfrm>
            <a:off x="6264275" y="1773238"/>
            <a:ext cx="1581150" cy="290512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3" name="Rectangle 7"/>
          <p:cNvSpPr/>
          <p:nvPr/>
        </p:nvSpPr>
        <p:spPr>
          <a:xfrm>
            <a:off x="8027988" y="1793875"/>
            <a:ext cx="1116012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2000H</a:t>
            </a:r>
            <a:endParaRPr lang="zh-CN" altLang="en-US" sz="1600" b="1" dirty="0"/>
          </a:p>
        </p:txBody>
      </p:sp>
      <p:sp>
        <p:nvSpPr>
          <p:cNvPr id="39944" name="Rectangle 8"/>
          <p:cNvSpPr/>
          <p:nvPr/>
        </p:nvSpPr>
        <p:spPr>
          <a:xfrm>
            <a:off x="6264275" y="2063750"/>
            <a:ext cx="1581150" cy="293688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5" name="Rectangle 9"/>
          <p:cNvSpPr/>
          <p:nvPr/>
        </p:nvSpPr>
        <p:spPr>
          <a:xfrm>
            <a:off x="6264275" y="2063750"/>
            <a:ext cx="1581150" cy="293688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6" name="Rectangle 10"/>
          <p:cNvSpPr/>
          <p:nvPr/>
        </p:nvSpPr>
        <p:spPr>
          <a:xfrm>
            <a:off x="6264275" y="2357438"/>
            <a:ext cx="1581150" cy="6318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7" name="Rectangle 11"/>
          <p:cNvSpPr/>
          <p:nvPr/>
        </p:nvSpPr>
        <p:spPr>
          <a:xfrm>
            <a:off x="6264275" y="2357438"/>
            <a:ext cx="1581150" cy="631825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8" name="Rectangle 12"/>
          <p:cNvSpPr/>
          <p:nvPr/>
        </p:nvSpPr>
        <p:spPr>
          <a:xfrm>
            <a:off x="8008938" y="2293938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2002H</a:t>
            </a:r>
            <a:endParaRPr lang="en-US" altLang="zh-CN" sz="1600" b="1" dirty="0"/>
          </a:p>
        </p:txBody>
      </p:sp>
      <p:sp>
        <p:nvSpPr>
          <p:cNvPr id="39949" name="Rectangle 13"/>
          <p:cNvSpPr/>
          <p:nvPr/>
        </p:nvSpPr>
        <p:spPr>
          <a:xfrm>
            <a:off x="6264275" y="2940050"/>
            <a:ext cx="1581150" cy="388938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/>
          </a:p>
        </p:txBody>
      </p:sp>
      <p:sp>
        <p:nvSpPr>
          <p:cNvPr id="39950" name="Rectangle 14"/>
          <p:cNvSpPr/>
          <p:nvPr/>
        </p:nvSpPr>
        <p:spPr>
          <a:xfrm>
            <a:off x="6264275" y="2940050"/>
            <a:ext cx="1581150" cy="388938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51" name="Rectangle 15"/>
          <p:cNvSpPr/>
          <p:nvPr/>
        </p:nvSpPr>
        <p:spPr>
          <a:xfrm>
            <a:off x="8008938" y="2989263"/>
            <a:ext cx="1116012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2004H</a:t>
            </a:r>
            <a:endParaRPr lang="en-US" altLang="zh-CN" sz="1600" b="1" dirty="0"/>
          </a:p>
        </p:txBody>
      </p:sp>
      <p:sp>
        <p:nvSpPr>
          <p:cNvPr id="39952" name="Rectangle 16"/>
          <p:cNvSpPr/>
          <p:nvPr/>
        </p:nvSpPr>
        <p:spPr>
          <a:xfrm>
            <a:off x="8008938" y="2641600"/>
            <a:ext cx="565150" cy="242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2003H</a:t>
            </a:r>
            <a:endParaRPr lang="en-US" altLang="zh-CN" sz="1600" b="1" dirty="0"/>
          </a:p>
        </p:txBody>
      </p:sp>
      <p:sp>
        <p:nvSpPr>
          <p:cNvPr id="39953" name="Rectangle 17"/>
          <p:cNvSpPr/>
          <p:nvPr/>
        </p:nvSpPr>
        <p:spPr>
          <a:xfrm>
            <a:off x="8008938" y="2033588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2001H</a:t>
            </a:r>
            <a:endParaRPr lang="en-US" altLang="zh-CN" sz="1600" b="1" dirty="0"/>
          </a:p>
        </p:txBody>
      </p:sp>
      <p:sp>
        <p:nvSpPr>
          <p:cNvPr id="39954" name="Rectangle 18"/>
          <p:cNvSpPr/>
          <p:nvPr/>
        </p:nvSpPr>
        <p:spPr>
          <a:xfrm>
            <a:off x="6875463" y="2033588"/>
            <a:ext cx="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39955" name="Line 19"/>
          <p:cNvSpPr/>
          <p:nvPr/>
        </p:nvSpPr>
        <p:spPr>
          <a:xfrm>
            <a:off x="6264275" y="2641600"/>
            <a:ext cx="261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6" name="Line 20"/>
          <p:cNvSpPr/>
          <p:nvPr/>
        </p:nvSpPr>
        <p:spPr>
          <a:xfrm>
            <a:off x="7573963" y="2641600"/>
            <a:ext cx="2619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7" name="Rectangle 21"/>
          <p:cNvSpPr/>
          <p:nvPr/>
        </p:nvSpPr>
        <p:spPr>
          <a:xfrm>
            <a:off x="6788150" y="3389313"/>
            <a:ext cx="1588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39958" name="Text Box 22"/>
          <p:cNvSpPr txBox="1"/>
          <p:nvPr/>
        </p:nvSpPr>
        <p:spPr>
          <a:xfrm>
            <a:off x="6335713" y="1196975"/>
            <a:ext cx="21605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99"/>
                </a:solidFill>
              </a:rPr>
              <a:t>存储空间</a:t>
            </a:r>
          </a:p>
        </p:txBody>
      </p:sp>
      <p:sp>
        <p:nvSpPr>
          <p:cNvPr id="39959" name="Rectangle 23"/>
          <p:cNvSpPr/>
          <p:nvPr/>
        </p:nvSpPr>
        <p:spPr>
          <a:xfrm>
            <a:off x="5953125" y="2420938"/>
            <a:ext cx="98425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i</a:t>
            </a:r>
            <a:endParaRPr lang="en-US" altLang="zh-CN" b="1" dirty="0"/>
          </a:p>
        </p:txBody>
      </p:sp>
      <p:sp>
        <p:nvSpPr>
          <p:cNvPr id="473112" name="Rectangle 24"/>
          <p:cNvSpPr/>
          <p:nvPr/>
        </p:nvSpPr>
        <p:spPr>
          <a:xfrm>
            <a:off x="6961188" y="2563813"/>
            <a:ext cx="127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73113" name="Rectangle 25"/>
          <p:cNvSpPr/>
          <p:nvPr/>
        </p:nvSpPr>
        <p:spPr>
          <a:xfrm>
            <a:off x="6961188" y="2563813"/>
            <a:ext cx="127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73114" name="Rectangle 26"/>
          <p:cNvSpPr/>
          <p:nvPr/>
        </p:nvSpPr>
        <p:spPr>
          <a:xfrm>
            <a:off x="6961188" y="2563813"/>
            <a:ext cx="127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73115" name="Rectangle 27"/>
          <p:cNvSpPr/>
          <p:nvPr/>
        </p:nvSpPr>
        <p:spPr>
          <a:xfrm>
            <a:off x="6889750" y="2563813"/>
            <a:ext cx="254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build="p"/>
      <p:bldP spid="473112" grpId="0"/>
      <p:bldP spid="473112" grpId="1"/>
      <p:bldP spid="473113" grpId="0"/>
      <p:bldP spid="473113" grpId="1"/>
      <p:bldP spid="473114" grpId="0"/>
      <p:bldP spid="473114" grpId="1"/>
      <p:bldP spid="4731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42</a:t>
            </a:fld>
            <a:endParaRPr lang="zh-CN" altLang="en-US" sz="1400" b="1" dirty="0"/>
          </a:p>
        </p:txBody>
      </p:sp>
      <p:sp>
        <p:nvSpPr>
          <p:cNvPr id="265219" name="Rectangle 3"/>
          <p:cNvSpPr>
            <a:spLocks noGrp="1"/>
          </p:cNvSpPr>
          <p:nvPr>
            <p:ph idx="1"/>
          </p:nvPr>
        </p:nvSpPr>
        <p:spPr>
          <a:xfrm>
            <a:off x="755650" y="1196975"/>
            <a:ext cx="7772400" cy="48958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#define N 10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 int i;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i = 0</a:t>
            </a:r>
            <a:r>
              <a:rPr lang="zh-CN" altLang="en-US" sz="2400" b="1" dirty="0"/>
              <a:t>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FF3300"/>
                </a:solidFill>
              </a:rPr>
              <a:t>while (i &lt;= N 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	     printf("%d ", i);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   i = i + 1;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40964" name="Text Box 5"/>
          <p:cNvSpPr txBox="1"/>
          <p:nvPr/>
        </p:nvSpPr>
        <p:spPr>
          <a:xfrm>
            <a:off x="2051050" y="260350"/>
            <a:ext cx="8353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while</a:t>
            </a:r>
            <a:r>
              <a:rPr lang="zh-CN" altLang="en-US" b="1" dirty="0"/>
              <a:t>语句实例：输出</a:t>
            </a:r>
            <a:r>
              <a:rPr lang="en-US" altLang="zh-CN" b="1" dirty="0"/>
              <a:t>0</a:t>
            </a:r>
            <a:r>
              <a:rPr lang="zh-CN" altLang="en-US" b="1" dirty="0"/>
              <a:t>～</a:t>
            </a:r>
            <a:r>
              <a:rPr lang="en-US" altLang="zh-CN" b="1" dirty="0"/>
              <a:t>N</a:t>
            </a:r>
            <a:r>
              <a:rPr lang="zh-CN" altLang="en-US" b="1" dirty="0"/>
              <a:t>之间的整数（</a:t>
            </a:r>
            <a:r>
              <a:rPr lang="en-US" altLang="zh-CN" b="1" dirty="0"/>
              <a:t>N&gt;0)</a:t>
            </a:r>
            <a:endParaRPr lang="zh-CN" altLang="en-US" b="1" dirty="0"/>
          </a:p>
        </p:txBody>
      </p:sp>
      <p:sp>
        <p:nvSpPr>
          <p:cNvPr id="295007" name="Text Box 1119"/>
          <p:cNvSpPr txBox="1"/>
          <p:nvPr/>
        </p:nvSpPr>
        <p:spPr>
          <a:xfrm>
            <a:off x="4349750" y="2826884"/>
            <a:ext cx="4178300" cy="3214687"/>
          </a:xfrm>
          <a:prstGeom prst="rect">
            <a:avLst/>
          </a:prstGeom>
          <a:solidFill>
            <a:srgbClr val="66FFFF"/>
          </a:solidFill>
          <a:ln w="1905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循环初始化；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（循环条件）</a:t>
            </a:r>
            <a:r>
              <a:rPr lang="en-US" altLang="zh-CN" sz="2400" b="1" dirty="0"/>
              <a:t>{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本次循环本职工作；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修改相关变量，为下一次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循环做准备；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295008" name="Text Box 1120"/>
          <p:cNvSpPr txBox="1"/>
          <p:nvPr/>
        </p:nvSpPr>
        <p:spPr>
          <a:xfrm>
            <a:off x="3924300" y="1125538"/>
            <a:ext cx="5219700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循环体：每次循环做相同的操作，只是操作的是不同的数据。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循环问题分析要点：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07" grpId="0" animBg="1"/>
      <p:bldP spid="2950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43</a:t>
            </a:fld>
            <a:endParaRPr lang="zh-CN" altLang="en-US" sz="1400" b="1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263650" y="188913"/>
            <a:ext cx="7772400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5368925" y="1196975"/>
            <a:ext cx="7772400" cy="46116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程序运行效果：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-24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请输入正整数：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-5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5</a:t>
            </a:r>
          </a:p>
          <a:p>
            <a:pPr eaLnBrk="1" hangingPunct="1"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1042988" y="1484313"/>
            <a:ext cx="3313112" cy="27368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2</a:t>
            </a:r>
            <a:r>
              <a:rPr lang="zh-CN" altLang="en-US" b="1" dirty="0"/>
              <a:t>：输入一个正整数。若输入的不是正整数，则提示出错信息，并请用户重新输入，直到输入一个正整数。</a:t>
            </a:r>
          </a:p>
        </p:txBody>
      </p:sp>
      <p:sp>
        <p:nvSpPr>
          <p:cNvPr id="482309" name="Text Box 5"/>
          <p:cNvSpPr txBox="1"/>
          <p:nvPr/>
        </p:nvSpPr>
        <p:spPr>
          <a:xfrm>
            <a:off x="250825" y="4718050"/>
            <a:ext cx="8713788" cy="101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分析：只要输入不是正整数，就给出提示信息，要求重新输入；</a:t>
            </a:r>
            <a:r>
              <a:rPr lang="zh-CN" altLang="en-US" sz="3200" b="1" dirty="0">
                <a:solidFill>
                  <a:srgbClr val="FF3300"/>
                </a:solidFill>
              </a:rPr>
              <a:t>反复</a:t>
            </a:r>
            <a:r>
              <a:rPr lang="zh-CN" altLang="en-US" b="1" dirty="0">
                <a:solidFill>
                  <a:schemeClr val="accent2"/>
                </a:solidFill>
              </a:rPr>
              <a:t>这么做，因此可以使用循环结构。</a:t>
            </a:r>
          </a:p>
        </p:txBody>
      </p:sp>
      <p:sp>
        <p:nvSpPr>
          <p:cNvPr id="41991" name="Line 6"/>
          <p:cNvSpPr/>
          <p:nvPr/>
        </p:nvSpPr>
        <p:spPr>
          <a:xfrm flipH="1">
            <a:off x="6089650" y="2276475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2" name="Line 7"/>
          <p:cNvSpPr/>
          <p:nvPr/>
        </p:nvSpPr>
        <p:spPr>
          <a:xfrm flipH="1">
            <a:off x="6018213" y="3355975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3" name="Line 8"/>
          <p:cNvSpPr/>
          <p:nvPr/>
        </p:nvSpPr>
        <p:spPr>
          <a:xfrm flipH="1">
            <a:off x="5802313" y="4364038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41994" name="Picture 9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573463"/>
            <a:ext cx="1008063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44</a:t>
            </a:fld>
            <a:endParaRPr lang="zh-CN" altLang="en-US" sz="1400" b="1" dirty="0"/>
          </a:p>
        </p:txBody>
      </p:sp>
      <p:sp>
        <p:nvSpPr>
          <p:cNvPr id="420867" name="Rectangle 3"/>
          <p:cNvSpPr>
            <a:spLocks noGrp="1"/>
          </p:cNvSpPr>
          <p:nvPr>
            <p:ph idx="1"/>
          </p:nvPr>
        </p:nvSpPr>
        <p:spPr>
          <a:xfrm>
            <a:off x="3635375" y="1412875"/>
            <a:ext cx="5688013" cy="46116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程序主体：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main() 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int num;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</a:rPr>
              <a:t>printf(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:\n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);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chemeClr val="accent2"/>
                </a:solidFill>
              </a:rPr>
              <a:t>scanf(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accent2"/>
                </a:solidFill>
              </a:rPr>
              <a:t>%d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,&amp;num);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>
                <a:solidFill>
                  <a:srgbClr val="FF3300"/>
                </a:solidFill>
              </a:rPr>
              <a:t>while (num &lt;= 0){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      printf(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:\n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);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      scanf(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accent2"/>
                </a:solidFill>
              </a:rPr>
              <a:t>%d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,&amp;num);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</a:t>
            </a:r>
            <a:r>
              <a:rPr lang="en-US" altLang="zh-CN" b="1" dirty="0">
                <a:solidFill>
                  <a:srgbClr val="FF33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练习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：输入一个正整数。</a:t>
            </a:r>
          </a:p>
        </p:txBody>
      </p:sp>
      <p:sp>
        <p:nvSpPr>
          <p:cNvPr id="43013" name="Text Box 5"/>
          <p:cNvSpPr txBox="1"/>
          <p:nvPr/>
        </p:nvSpPr>
        <p:spPr>
          <a:xfrm>
            <a:off x="323850" y="1773238"/>
            <a:ext cx="3313113" cy="3035300"/>
          </a:xfrm>
          <a:prstGeom prst="rect">
            <a:avLst/>
          </a:prstGeom>
          <a:solidFill>
            <a:srgbClr val="66FFFF"/>
          </a:solidFill>
          <a:ln w="222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循环初始化；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（循环条件）</a:t>
            </a:r>
            <a:r>
              <a:rPr lang="en-US" altLang="zh-CN" sz="2400" b="1" dirty="0"/>
              <a:t>{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本次循环本职工作；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修改相关变量，为下 一次循环做准备；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43014" name="Text Box 6"/>
          <p:cNvSpPr txBox="1"/>
          <p:nvPr/>
        </p:nvSpPr>
        <p:spPr>
          <a:xfrm>
            <a:off x="179388" y="1268413"/>
            <a:ext cx="3097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循环结构分析：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45</a:t>
            </a:fld>
            <a:endParaRPr lang="zh-CN" altLang="en-US" sz="1400" b="1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683568" y="2067025"/>
            <a:ext cx="7772400" cy="44861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 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{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int num;  /*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num</a:t>
            </a:r>
            <a:r>
              <a:rPr lang="zh-CN" altLang="en-US" sz="2400" b="1" dirty="0"/>
              <a:t>存储读入的整数*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printf("input n(n&gt;0):"); /*</a:t>
            </a:r>
            <a:r>
              <a:rPr lang="zh-CN" altLang="en-US" sz="2400" b="1" dirty="0"/>
              <a:t>输入提示*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scanf("%d",&amp;num); /*</a:t>
            </a:r>
            <a:r>
              <a:rPr lang="zh-CN" altLang="en-US" sz="2400" b="1" dirty="0"/>
              <a:t>输入整数到变量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中*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while ( num&lt;=0 ){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printf("\nerror input!the number should be positive");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printf("\ninput n(n&gt;0):");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scanf("%d",&amp;num);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}</a:t>
            </a:r>
            <a:endParaRPr lang="zh-CN" altLang="en-US" sz="2400" b="1" dirty="0"/>
          </a:p>
        </p:txBody>
      </p:sp>
      <p:sp>
        <p:nvSpPr>
          <p:cNvPr id="44036" name="Rectangle 4"/>
          <p:cNvSpPr>
            <a:spLocks noGrp="1"/>
          </p:cNvSpPr>
          <p:nvPr>
            <p:ph type="title"/>
          </p:nvPr>
        </p:nvSpPr>
        <p:spPr>
          <a:xfrm>
            <a:off x="2627313" y="44450"/>
            <a:ext cx="6443662" cy="1511300"/>
          </a:xfrm>
          <a:solidFill>
            <a:srgbClr val="CCFFFF">
              <a:alpha val="100000"/>
            </a:srgbClr>
          </a:solidFill>
          <a:ln w="22225">
            <a:solidFill>
              <a:srgbClr val="339966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</a:rPr>
              <a:t>练习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：输入一个正整数，判别它是否能被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整除。若输入的不是正整数，则提示出错信息，并请用户重新输入；否则，若能被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整除，输出</a:t>
            </a:r>
            <a:r>
              <a:rPr lang="en-US" altLang="zh-CN" sz="2400" b="1" dirty="0">
                <a:solidFill>
                  <a:schemeClr val="tx1"/>
                </a:solidFill>
              </a:rPr>
              <a:t>YES</a:t>
            </a:r>
            <a:r>
              <a:rPr lang="zh-CN" altLang="en-US" sz="2400" b="1" dirty="0">
                <a:solidFill>
                  <a:schemeClr val="tx1"/>
                </a:solidFill>
              </a:rPr>
              <a:t>；若不能被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整除，输出</a:t>
            </a:r>
            <a:r>
              <a:rPr lang="en-US" altLang="zh-CN" sz="2400" b="1" dirty="0">
                <a:solidFill>
                  <a:schemeClr val="tx1"/>
                </a:solidFill>
              </a:rPr>
              <a:t>NO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44037" name="Picture 5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0"/>
            <a:ext cx="1008063" cy="100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46</a:t>
            </a:fld>
            <a:endParaRPr lang="zh-CN" altLang="en-US" sz="1400" b="1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练习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：判断正整数能否被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整除。</a:t>
            </a: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b="1" dirty="0"/>
              <a:t>if (num%3==0) /*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整除，则输出</a:t>
            </a:r>
            <a:r>
              <a:rPr lang="en-US" altLang="zh-CN" sz="2400" b="1" dirty="0"/>
              <a:t>YES</a:t>
            </a:r>
            <a:r>
              <a:rPr lang="en-US" altLang="zh-CN" sz="2400" b="1" dirty="0">
                <a:latin typeface="宋体" panose="02010600030101010101" pitchFamily="2" charset="-122"/>
              </a:rPr>
              <a:t>”</a:t>
            </a:r>
            <a:r>
              <a:rPr lang="en-US" altLang="zh-CN" sz="2400" b="1" dirty="0"/>
              <a:t>*/</a:t>
            </a:r>
          </a:p>
          <a:p>
            <a:pPr eaLnBrk="1" hangingPunct="1">
              <a:buNone/>
            </a:pPr>
            <a:r>
              <a:rPr lang="en-US" altLang="zh-CN" sz="2400" b="1" dirty="0"/>
              <a:t>          printf("\nnum=%d,YES",num); </a:t>
            </a:r>
          </a:p>
          <a:p>
            <a:pPr eaLnBrk="1" hangingPunct="1">
              <a:buNone/>
            </a:pPr>
            <a:r>
              <a:rPr lang="en-US" altLang="zh-CN" sz="2400" b="1" dirty="0"/>
              <a:t>    else  /*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整除，则输出</a:t>
            </a:r>
            <a:r>
              <a:rPr lang="zh-CN" altLang="en-US" sz="2400" b="1" dirty="0">
                <a:latin typeface="宋体" panose="02010600030101010101" pitchFamily="2" charset="-122"/>
              </a:rPr>
              <a:t>“</a:t>
            </a:r>
            <a:r>
              <a:rPr lang="en-US" altLang="zh-CN" sz="2400" b="1" dirty="0"/>
              <a:t>NO</a:t>
            </a:r>
            <a:r>
              <a:rPr lang="en-US" altLang="zh-CN" sz="2400" b="1" dirty="0">
                <a:latin typeface="宋体" panose="02010600030101010101" pitchFamily="2" charset="-122"/>
              </a:rPr>
              <a:t>”</a:t>
            </a:r>
            <a:r>
              <a:rPr lang="en-US" altLang="zh-CN" sz="2400" b="1" dirty="0"/>
              <a:t>*/</a:t>
            </a:r>
          </a:p>
          <a:p>
            <a:pPr eaLnBrk="1" hangingPunct="1">
              <a:buNone/>
            </a:pPr>
            <a:r>
              <a:rPr lang="en-US" altLang="zh-CN" sz="2400" b="1" dirty="0"/>
              <a:t>          printf("\nnum=%d,NO",num); </a:t>
            </a:r>
          </a:p>
          <a:p>
            <a:pPr eaLnBrk="1" hangingPunct="1">
              <a:buNone/>
            </a:pPr>
            <a:r>
              <a:rPr lang="en-US" altLang="zh-CN" sz="2400" b="1" dirty="0"/>
              <a:t>   </a:t>
            </a:r>
          </a:p>
          <a:p>
            <a:pPr eaLnBrk="1" hangingPunct="1">
              <a:buNone/>
            </a:pPr>
            <a:r>
              <a:rPr lang="en-US" altLang="zh-CN" sz="2400" b="1" dirty="0"/>
              <a:t>   return 0</a:t>
            </a:r>
            <a:r>
              <a:rPr lang="zh-CN" altLang="en-US" sz="2400" b="1" dirty="0"/>
              <a:t>；</a:t>
            </a:r>
          </a:p>
          <a:p>
            <a:pPr eaLnBrk="1" hangingPunct="1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47</a:t>
            </a:fld>
            <a:endParaRPr lang="zh-CN" altLang="en-US" sz="1400" b="1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75139" name="Rectangle 3"/>
          <p:cNvSpPr>
            <a:spLocks noGrp="1"/>
          </p:cNvSpPr>
          <p:nvPr>
            <p:ph idx="1"/>
          </p:nvPr>
        </p:nvSpPr>
        <p:spPr>
          <a:xfrm>
            <a:off x="539750" y="1989138"/>
            <a:ext cx="7772400" cy="396081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分析：</a:t>
            </a:r>
            <a:r>
              <a:rPr lang="zh-CN" altLang="en-US" sz="2400" b="1" dirty="0">
                <a:solidFill>
                  <a:schemeClr val="accent2"/>
                </a:solidFill>
              </a:rPr>
              <a:t>假设只能使用求两个数的和的加法运算。如何利用这个基本能力求得</a:t>
            </a:r>
            <a:r>
              <a:rPr lang="en-US" altLang="zh-CN" sz="2400" b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个数的和？考虑到：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)=a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+a</a:t>
            </a:r>
            <a:r>
              <a:rPr lang="en-US" altLang="zh-CN" sz="2400" b="1" baseline="-25000" dirty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a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)=sum(a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)+a</a:t>
            </a:r>
            <a:r>
              <a:rPr lang="en-US" altLang="zh-CN" sz="2400" b="1" baseline="-25000" dirty="0"/>
              <a:t>3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n</a:t>
            </a:r>
            <a:r>
              <a:rPr lang="en-US" altLang="zh-CN" sz="2400" b="1" dirty="0"/>
              <a:t>)=sum(a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)+a</a:t>
            </a:r>
            <a:r>
              <a:rPr lang="en-US" altLang="zh-CN" sz="2400" b="1" baseline="-25000" dirty="0"/>
              <a:t>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那就是进行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次的两数求和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每一次的求和都是把一个数加到已经得到的和中。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因此可以考虑使用循环结构解题。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endParaRPr lang="zh-CN" altLang="en-US" sz="2400" b="1" dirty="0"/>
          </a:p>
        </p:txBody>
      </p:sp>
      <p:sp>
        <p:nvSpPr>
          <p:cNvPr id="46085" name="Text Box 6"/>
          <p:cNvSpPr txBox="1"/>
          <p:nvPr/>
        </p:nvSpPr>
        <p:spPr>
          <a:xfrm>
            <a:off x="395288" y="1341438"/>
            <a:ext cx="8280400" cy="503237"/>
          </a:xfrm>
          <a:prstGeom prst="rect">
            <a:avLst/>
          </a:prstGeom>
          <a:solidFill>
            <a:srgbClr val="CCFFFF"/>
          </a:solidFill>
          <a:ln w="222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4</a:t>
            </a:r>
            <a:r>
              <a:rPr lang="zh-CN" altLang="en-US" b="1" dirty="0"/>
              <a:t>：输入一个正整数</a:t>
            </a:r>
            <a:r>
              <a:rPr lang="en-US" altLang="zh-CN" b="1" dirty="0"/>
              <a:t>n</a:t>
            </a:r>
            <a:r>
              <a:rPr lang="zh-CN" altLang="en-US" b="1" dirty="0"/>
              <a:t>，求</a:t>
            </a:r>
            <a:r>
              <a:rPr lang="en-US" altLang="zh-CN" b="1" dirty="0"/>
              <a:t>1~n</a:t>
            </a:r>
            <a:r>
              <a:rPr lang="zh-CN" altLang="en-US" b="1" dirty="0"/>
              <a:t>之间的整数的和。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48</a:t>
            </a:fld>
            <a:endParaRPr lang="zh-CN" altLang="en-US" sz="1400" b="1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练习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：求</a:t>
            </a:r>
            <a:r>
              <a:rPr lang="en-US" altLang="zh-CN" b="1" dirty="0">
                <a:solidFill>
                  <a:schemeClr val="tx1"/>
                </a:solidFill>
              </a:rPr>
              <a:t>1~n</a:t>
            </a:r>
            <a:r>
              <a:rPr lang="zh-CN" altLang="en-US" b="1" dirty="0">
                <a:solidFill>
                  <a:schemeClr val="tx1"/>
                </a:solidFill>
              </a:rPr>
              <a:t>之间的整数的和</a:t>
            </a: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每一次求和，两个数都是在变的，因此需要使用变量来保存这两个数。假设用变量</a:t>
            </a:r>
            <a:r>
              <a:rPr lang="en-US" altLang="zh-CN" b="1" dirty="0"/>
              <a:t>sum</a:t>
            </a:r>
            <a:r>
              <a:rPr lang="zh-CN" altLang="en-US" b="1" dirty="0"/>
              <a:t>来保存已经求得的和，</a:t>
            </a:r>
            <a:r>
              <a:rPr lang="en-US" altLang="zh-CN" b="1" dirty="0"/>
              <a:t>i</a:t>
            </a:r>
            <a:r>
              <a:rPr lang="zh-CN" altLang="en-US" b="1" dirty="0"/>
              <a:t>保存另一个数。</a:t>
            </a:r>
            <a:endParaRPr lang="en-US" altLang="zh-CN" b="1" dirty="0"/>
          </a:p>
        </p:txBody>
      </p:sp>
      <p:sp>
        <p:nvSpPr>
          <p:cNvPr id="112645" name="Text Box 4"/>
          <p:cNvSpPr txBox="1"/>
          <p:nvPr/>
        </p:nvSpPr>
        <p:spPr>
          <a:xfrm>
            <a:off x="5435600" y="306863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/>
              <a:t>1</a:t>
            </a:r>
          </a:p>
        </p:txBody>
      </p:sp>
      <p:sp>
        <p:nvSpPr>
          <p:cNvPr id="47110" name="Text Box 5"/>
          <p:cNvSpPr txBox="1"/>
          <p:nvPr/>
        </p:nvSpPr>
        <p:spPr>
          <a:xfrm>
            <a:off x="5364163" y="263683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sum</a:t>
            </a:r>
          </a:p>
        </p:txBody>
      </p:sp>
      <p:sp>
        <p:nvSpPr>
          <p:cNvPr id="112647" name="Text Box 6"/>
          <p:cNvSpPr txBox="1"/>
          <p:nvPr/>
        </p:nvSpPr>
        <p:spPr>
          <a:xfrm>
            <a:off x="6731000" y="306863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/>
              <a:t>2</a:t>
            </a:r>
          </a:p>
        </p:txBody>
      </p:sp>
      <p:sp>
        <p:nvSpPr>
          <p:cNvPr id="47112" name="Text Box 7"/>
          <p:cNvSpPr txBox="1"/>
          <p:nvPr/>
        </p:nvSpPr>
        <p:spPr>
          <a:xfrm>
            <a:off x="6659563" y="263683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</a:t>
            </a:r>
          </a:p>
        </p:txBody>
      </p:sp>
      <p:sp>
        <p:nvSpPr>
          <p:cNvPr id="47113" name="Text Box 8"/>
          <p:cNvSpPr txBox="1"/>
          <p:nvPr/>
        </p:nvSpPr>
        <p:spPr>
          <a:xfrm>
            <a:off x="3635375" y="3068638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初始状态</a:t>
            </a:r>
          </a:p>
        </p:txBody>
      </p:sp>
      <p:sp>
        <p:nvSpPr>
          <p:cNvPr id="112650" name="Text Box 9"/>
          <p:cNvSpPr txBox="1"/>
          <p:nvPr/>
        </p:nvSpPr>
        <p:spPr>
          <a:xfrm>
            <a:off x="5435600" y="3860800"/>
            <a:ext cx="6477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2651" name="Text Box 10"/>
          <p:cNvSpPr txBox="1"/>
          <p:nvPr/>
        </p:nvSpPr>
        <p:spPr>
          <a:xfrm>
            <a:off x="5364163" y="34290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sum</a:t>
            </a:r>
          </a:p>
        </p:txBody>
      </p:sp>
      <p:sp>
        <p:nvSpPr>
          <p:cNvPr id="112652" name="Text Box 11"/>
          <p:cNvSpPr txBox="1"/>
          <p:nvPr/>
        </p:nvSpPr>
        <p:spPr>
          <a:xfrm>
            <a:off x="6731000" y="3860800"/>
            <a:ext cx="6477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2653" name="Text Box 12"/>
          <p:cNvSpPr txBox="1"/>
          <p:nvPr/>
        </p:nvSpPr>
        <p:spPr>
          <a:xfrm>
            <a:off x="6659563" y="34290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</a:t>
            </a:r>
          </a:p>
        </p:txBody>
      </p:sp>
      <p:sp>
        <p:nvSpPr>
          <p:cNvPr id="112654" name="Text Box 13"/>
          <p:cNvSpPr txBox="1"/>
          <p:nvPr/>
        </p:nvSpPr>
        <p:spPr>
          <a:xfrm>
            <a:off x="1044575" y="3716338"/>
            <a:ext cx="4391025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次求和：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加入</a:t>
            </a:r>
            <a:r>
              <a:rPr lang="en-US" altLang="zh-CN" sz="2400" b="1" dirty="0"/>
              <a:t>sum</a:t>
            </a:r>
            <a:r>
              <a:rPr lang="zh-CN" altLang="en-US" sz="2400" b="1" dirty="0"/>
              <a:t>中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/>
          </a:p>
        </p:txBody>
      </p:sp>
      <p:sp>
        <p:nvSpPr>
          <p:cNvPr id="112655" name="Text Box 14"/>
          <p:cNvSpPr txBox="1"/>
          <p:nvPr/>
        </p:nvSpPr>
        <p:spPr>
          <a:xfrm>
            <a:off x="5435600" y="463708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12656" name="Text Box 15"/>
          <p:cNvSpPr txBox="1"/>
          <p:nvPr/>
        </p:nvSpPr>
        <p:spPr>
          <a:xfrm>
            <a:off x="5364163" y="420528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sum</a:t>
            </a:r>
          </a:p>
        </p:txBody>
      </p:sp>
      <p:sp>
        <p:nvSpPr>
          <p:cNvPr id="112657" name="Text Box 16"/>
          <p:cNvSpPr txBox="1"/>
          <p:nvPr/>
        </p:nvSpPr>
        <p:spPr>
          <a:xfrm>
            <a:off x="6731000" y="463708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12658" name="Text Box 17"/>
          <p:cNvSpPr txBox="1"/>
          <p:nvPr/>
        </p:nvSpPr>
        <p:spPr>
          <a:xfrm>
            <a:off x="6659563" y="420528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</a:t>
            </a:r>
          </a:p>
        </p:txBody>
      </p:sp>
      <p:sp>
        <p:nvSpPr>
          <p:cNvPr id="112659" name="Text Box 18"/>
          <p:cNvSpPr txBox="1"/>
          <p:nvPr/>
        </p:nvSpPr>
        <p:spPr>
          <a:xfrm>
            <a:off x="1044575" y="4492625"/>
            <a:ext cx="424815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次求和：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加入</a:t>
            </a:r>
            <a:r>
              <a:rPr lang="en-US" altLang="zh-CN" sz="2400" b="1" dirty="0"/>
              <a:t>sum</a:t>
            </a:r>
            <a:r>
              <a:rPr lang="zh-CN" altLang="en-US" sz="2400" b="1" dirty="0"/>
              <a:t>中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7" grpId="0" animBg="1"/>
      <p:bldP spid="112650" grpId="0" animBg="1"/>
      <p:bldP spid="112651" grpId="0"/>
      <p:bldP spid="112652" grpId="0" animBg="1"/>
      <p:bldP spid="112653" grpId="0"/>
      <p:bldP spid="112654" grpId="0"/>
      <p:bldP spid="112655" grpId="0" animBg="1"/>
      <p:bldP spid="112656" grpId="0"/>
      <p:bldP spid="112657" grpId="0" animBg="1"/>
      <p:bldP spid="112658" grpId="0"/>
      <p:bldP spid="1126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49</a:t>
            </a:fld>
            <a:endParaRPr lang="zh-CN" altLang="en-US" sz="1400" b="1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练习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：求</a:t>
            </a:r>
            <a:r>
              <a:rPr lang="en-US" altLang="zh-CN" b="1" dirty="0">
                <a:solidFill>
                  <a:schemeClr val="tx1"/>
                </a:solidFill>
              </a:rPr>
              <a:t>1~n</a:t>
            </a:r>
            <a:r>
              <a:rPr lang="zh-CN" altLang="en-US" b="1" dirty="0">
                <a:solidFill>
                  <a:schemeClr val="tx1"/>
                </a:solidFill>
              </a:rPr>
              <a:t>之间的整数的和</a:t>
            </a:r>
          </a:p>
        </p:txBody>
      </p:sp>
      <p:sp>
        <p:nvSpPr>
          <p:cNvPr id="477188" name="Text Box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循环初始化</a:t>
            </a:r>
            <a:r>
              <a:rPr lang="en-US" altLang="zh-CN" b="1" dirty="0"/>
              <a:t>: i, sum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i = 2;sum = 1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循环条件：</a:t>
            </a:r>
          </a:p>
          <a:p>
            <a:pPr eaLnBrk="1" hangingPunct="1">
              <a:buNone/>
            </a:pPr>
            <a:r>
              <a:rPr lang="en-US" altLang="zh-CN" b="1" dirty="0"/>
              <a:t>while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FF3300"/>
                </a:solidFill>
              </a:rPr>
              <a:t>i &lt;= n</a:t>
            </a:r>
            <a:r>
              <a:rPr lang="zh-CN" altLang="en-US" b="1" dirty="0"/>
              <a:t>）</a:t>
            </a:r>
            <a:r>
              <a:rPr lang="en-US" altLang="zh-CN" b="1" dirty="0"/>
              <a:t>{</a:t>
            </a:r>
          </a:p>
          <a:p>
            <a:pPr eaLnBrk="1" hangingPunct="1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本次循环本职工作：</a:t>
            </a:r>
          </a:p>
          <a:p>
            <a:pPr eaLnBrk="1" hangingPunct="1">
              <a:buNone/>
            </a:pPr>
            <a:r>
              <a:rPr lang="zh-CN" altLang="en-US" b="1" dirty="0"/>
              <a:t>          </a:t>
            </a:r>
            <a:r>
              <a:rPr lang="zh-CN" altLang="en-US" b="1" dirty="0">
                <a:solidFill>
                  <a:srgbClr val="FF3300"/>
                </a:solidFill>
              </a:rPr>
              <a:t>求两数之和 </a:t>
            </a:r>
            <a:r>
              <a:rPr lang="en-US" altLang="zh-CN" b="1" dirty="0">
                <a:solidFill>
                  <a:srgbClr val="FF3300"/>
                </a:solidFill>
              </a:rPr>
              <a:t>sum = sum + i</a:t>
            </a:r>
            <a:r>
              <a:rPr lang="zh-CN" altLang="en-US" b="1" dirty="0"/>
              <a:t>；</a:t>
            </a:r>
          </a:p>
          <a:p>
            <a:pPr eaLnBrk="1" hangingPunct="1">
              <a:buNone/>
            </a:pPr>
            <a:r>
              <a:rPr lang="zh-CN" altLang="en-US" b="1" dirty="0"/>
              <a:t>    修改相关变量，为下一次循环做准备：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      i = i + 1;</a:t>
            </a:r>
          </a:p>
          <a:p>
            <a:pPr eaLnBrk="1" hangingPunct="1">
              <a:buNone/>
            </a:pPr>
            <a:r>
              <a:rPr lang="en-US" altLang="zh-CN" b="1" dirty="0"/>
              <a:t>}</a:t>
            </a:r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</a:t>
            </a:fld>
            <a:endParaRPr lang="zh-CN" altLang="en-US" sz="1400" b="1" dirty="0"/>
          </a:p>
        </p:txBody>
      </p:sp>
      <p:sp>
        <p:nvSpPr>
          <p:cNvPr id="4099" name="Rectangle 4"/>
          <p:cNvSpPr>
            <a:spLocks noGrp="1"/>
          </p:cNvSpPr>
          <p:nvPr>
            <p:ph idx="1"/>
          </p:nvPr>
        </p:nvSpPr>
        <p:spPr>
          <a:xfrm>
            <a:off x="539750" y="1341438"/>
            <a:ext cx="7772400" cy="4895850"/>
          </a:xfrm>
          <a:ln/>
        </p:spPr>
        <p:txBody>
          <a:bodyPr vert="horz" wrap="square" lIns="92075" tIns="46038" rIns="92075" bIns="46038" anchor="t"/>
          <a:lstStyle/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</a:rPr>
              <a:t>表达式（</a:t>
            </a:r>
            <a:r>
              <a:rPr lang="en-US" altLang="zh-CN" sz="2400" b="1" dirty="0">
                <a:latin typeface="宋体" panose="02010600030101010101" pitchFamily="2" charset="-122"/>
              </a:rPr>
              <a:t>expression</a:t>
            </a:r>
            <a:r>
              <a:rPr lang="zh-CN" altLang="en-US" sz="2400" b="1" dirty="0">
                <a:latin typeface="宋体" panose="02010600030101010101" pitchFamily="2" charset="-122"/>
              </a:rPr>
              <a:t>）是由</a:t>
            </a:r>
            <a:r>
              <a:rPr lang="zh-CN" altLang="en-US" sz="2400" b="1" u="sng" dirty="0">
                <a:solidFill>
                  <a:srgbClr val="FF3300"/>
                </a:solidFill>
                <a:latin typeface="宋体" panose="02010600030101010101" pitchFamily="2" charset="-122"/>
              </a:rPr>
              <a:t>运算符、操作数和括号</a:t>
            </a:r>
            <a:r>
              <a:rPr lang="zh-CN" altLang="en-US" sz="2400" b="1" dirty="0">
                <a:latin typeface="宋体" panose="02010600030101010101" pitchFamily="2" charset="-122"/>
              </a:rPr>
              <a:t>组成的、</a:t>
            </a:r>
            <a:r>
              <a:rPr lang="zh-CN" altLang="en-US" sz="2400" b="1" u="sng" dirty="0">
                <a:solidFill>
                  <a:srgbClr val="6600FF"/>
                </a:solidFill>
                <a:latin typeface="宋体" panose="02010600030101010101" pitchFamily="2" charset="-122"/>
              </a:rPr>
              <a:t>计算求值</a:t>
            </a:r>
            <a:r>
              <a:rPr lang="zh-CN" altLang="en-US" sz="2400" b="1" dirty="0">
                <a:latin typeface="宋体" panose="02010600030101010101" pitchFamily="2" charset="-122"/>
              </a:rPr>
              <a:t>的基本单位。</a:t>
            </a:r>
          </a:p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</a:rPr>
              <a:t>操作数可以是：</a:t>
            </a:r>
            <a:r>
              <a:rPr lang="zh-CN" altLang="en-US" sz="2400" b="1" dirty="0"/>
              <a:t>常量、变量、函数调用和表达式；</a:t>
            </a:r>
          </a:p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</a:rPr>
              <a:t>表达式举例：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2        </a:t>
            </a:r>
            <a:r>
              <a:rPr lang="zh-CN" altLang="en-US" sz="2400" b="1" dirty="0">
                <a:latin typeface="宋体" panose="02010600030101010101" pitchFamily="2" charset="-122"/>
              </a:rPr>
              <a:t>表达式无运算符，操作数为常量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i		  </a:t>
            </a:r>
            <a:r>
              <a:rPr lang="zh-CN" altLang="en-US" sz="2400" b="1" dirty="0">
                <a:latin typeface="宋体" panose="02010600030101010101" pitchFamily="2" charset="-122"/>
              </a:rPr>
              <a:t>表达式无运算符，操作数为变量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sin(int) </a:t>
            </a:r>
            <a:r>
              <a:rPr lang="zh-CN" altLang="en-US" sz="2400" b="1" dirty="0">
                <a:latin typeface="宋体" panose="02010600030101010101" pitchFamily="2" charset="-122"/>
              </a:rPr>
              <a:t>表达式无运算符，操作数为函数调用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2 + i              </a:t>
            </a:r>
            <a:r>
              <a:rPr lang="zh-CN" altLang="en-US" sz="2400" b="1" dirty="0">
                <a:latin typeface="宋体" panose="02010600030101010101" pitchFamily="2" charset="-122"/>
              </a:rPr>
              <a:t>操作数为常量和变量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i * cos(int)    </a:t>
            </a:r>
            <a:r>
              <a:rPr lang="zh-CN" altLang="en-US" sz="2400" b="1" dirty="0">
                <a:latin typeface="宋体" panose="02010600030101010101" pitchFamily="2" charset="-122"/>
              </a:rPr>
              <a:t>操作数为变量和函数调用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2+ i * sin(int) </a:t>
            </a:r>
            <a:r>
              <a:rPr lang="zh-CN" altLang="en-US" sz="2400" b="1" dirty="0">
                <a:latin typeface="宋体" panose="02010600030101010101" pitchFamily="2" charset="-122"/>
              </a:rPr>
              <a:t>加法运算的第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/>
              <a:t>操作数仍为表达式</a:t>
            </a:r>
          </a:p>
        </p:txBody>
      </p:sp>
      <p:sp>
        <p:nvSpPr>
          <p:cNvPr id="4100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50</a:t>
            </a:fld>
            <a:endParaRPr lang="zh-CN" altLang="en-US" sz="1400" b="1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练习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：求</a:t>
            </a:r>
            <a:r>
              <a:rPr lang="en-US" altLang="zh-CN" b="1" dirty="0">
                <a:solidFill>
                  <a:schemeClr val="tx1"/>
                </a:solidFill>
              </a:rPr>
              <a:t>1~n</a:t>
            </a:r>
            <a:r>
              <a:rPr lang="zh-CN" altLang="en-US" b="1" dirty="0">
                <a:solidFill>
                  <a:schemeClr val="tx1"/>
                </a:solidFill>
              </a:rPr>
              <a:t>之间的整数的和</a:t>
            </a: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65626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int n,i;//n:</a:t>
            </a:r>
            <a:r>
              <a:rPr lang="zh-CN" altLang="en-US" sz="2400" b="1" dirty="0"/>
              <a:t>存放读取的整数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int sum; //</a:t>
            </a:r>
            <a:r>
              <a:rPr lang="zh-CN" altLang="en-US" sz="2400" b="1" dirty="0"/>
              <a:t>存放求得的和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printf("input n(n&gt;0):"); /*</a:t>
            </a:r>
            <a:r>
              <a:rPr lang="zh-CN" altLang="en-US" sz="2400" b="1" dirty="0"/>
              <a:t>输入提示*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scanf("%d",&amp;n); /*</a:t>
            </a:r>
            <a:r>
              <a:rPr lang="zh-CN" altLang="en-US" sz="2400" b="1" dirty="0"/>
              <a:t>输入整数到变量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中*</a:t>
            </a:r>
            <a:r>
              <a:rPr lang="en-US" altLang="zh-CN" sz="2400" b="1" dirty="0"/>
              <a:t>/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i = 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sum = 1;//</a:t>
            </a:r>
            <a:r>
              <a:rPr lang="zh-CN" altLang="en-US" sz="2400" b="1" dirty="0"/>
              <a:t>循环初始化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while(i &lt;= n){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sum = sum + i;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 i = i + 1;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}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printf("sum is:%d\n",sum);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b="1" dirty="0"/>
          </a:p>
        </p:txBody>
      </p:sp>
      <p:sp>
        <p:nvSpPr>
          <p:cNvPr id="49157" name="Rectangle 4"/>
          <p:cNvSpPr/>
          <p:nvPr/>
        </p:nvSpPr>
        <p:spPr>
          <a:xfrm>
            <a:off x="827584" y="3717032"/>
            <a:ext cx="3600400" cy="2160240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51</a:t>
            </a:fld>
            <a:endParaRPr lang="zh-CN" altLang="en-US" sz="1400" b="1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5</a:t>
            </a:r>
            <a:r>
              <a:rPr lang="zh-CN" altLang="en-US" b="1" dirty="0"/>
              <a:t>：  打印三角形 （要求采用循环结构）</a:t>
            </a:r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                   *                      （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*</a:t>
            </a:r>
            <a:r>
              <a:rPr lang="zh-CN" altLang="en-US" b="1" dirty="0"/>
              <a:t>）</a:t>
            </a:r>
          </a:p>
          <a:p>
            <a:pPr eaLnBrk="1" hangingPunct="1">
              <a:buNone/>
            </a:pPr>
            <a:r>
              <a:rPr lang="zh-CN" altLang="en-US" b="1" dirty="0"/>
              <a:t>                   **</a:t>
            </a:r>
            <a:r>
              <a:rPr lang="en-US" altLang="zh-CN" b="1" dirty="0"/>
              <a:t>		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个*）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                   ***                  （</a:t>
            </a:r>
            <a:r>
              <a:rPr lang="en-US" altLang="zh-CN" b="1" dirty="0"/>
              <a:t>3</a:t>
            </a:r>
            <a:r>
              <a:rPr lang="zh-CN" altLang="en-US" b="1" dirty="0"/>
              <a:t>个*）</a:t>
            </a:r>
          </a:p>
          <a:p>
            <a:pPr eaLnBrk="1" hangingPunct="1">
              <a:buNone/>
            </a:pPr>
            <a:r>
              <a:rPr lang="en-US" altLang="zh-CN" b="1" dirty="0"/>
              <a:t>                   </a:t>
            </a:r>
            <a:endParaRPr lang="zh-CN" altLang="en-US" b="1" dirty="0"/>
          </a:p>
        </p:txBody>
      </p:sp>
      <p:pic>
        <p:nvPicPr>
          <p:cNvPr id="50181" name="Picture 4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573463"/>
            <a:ext cx="1008063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52</a:t>
            </a:fld>
            <a:endParaRPr lang="zh-CN" altLang="en-US" sz="1400" b="1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5</a:t>
            </a:r>
            <a:r>
              <a:rPr lang="zh-CN" altLang="en-US" b="1" dirty="0"/>
              <a:t>：  打印三角形</a:t>
            </a:r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xfrm>
            <a:off x="683568" y="1122362"/>
            <a:ext cx="7920880" cy="5402981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 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#define LINES 5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int line;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int count;  // </a:t>
            </a:r>
            <a:r>
              <a:rPr lang="zh-CN" altLang="en-US" sz="2000" b="1" dirty="0"/>
              <a:t>计数器， 用于记录每行需要打印的‘*’个数</a:t>
            </a:r>
            <a:r>
              <a:rPr lang="en-US" altLang="zh-CN" sz="2000" b="1" dirty="0"/>
              <a:t>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line=1;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while (line&lt;=LINES){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//</a:t>
            </a:r>
            <a:r>
              <a:rPr lang="zh-CN" altLang="en-US" sz="2000" b="1" dirty="0"/>
              <a:t>输出第</a:t>
            </a:r>
            <a:r>
              <a:rPr lang="en-US" altLang="zh-CN" sz="2000" b="1" dirty="0"/>
              <a:t>line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line</a:t>
            </a:r>
            <a:r>
              <a:rPr lang="zh-CN" altLang="en-US" sz="2000" b="1" dirty="0"/>
              <a:t>个*号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count=1;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while(count&lt;=line)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  printf("*");//</a:t>
            </a:r>
            <a:r>
              <a:rPr lang="zh-CN" altLang="en-US" sz="2000" b="1" dirty="0"/>
              <a:t>输出第</a:t>
            </a:r>
            <a:r>
              <a:rPr lang="en-US" altLang="zh-CN" sz="2000" b="1" dirty="0"/>
              <a:t>count</a:t>
            </a:r>
            <a:r>
              <a:rPr lang="zh-CN" altLang="en-US" sz="2000" b="1" dirty="0"/>
              <a:t>个*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count = count+1;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printf("\n");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line=line+1;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}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53</a:t>
            </a:fld>
            <a:endParaRPr lang="zh-CN" altLang="en-US" sz="1400" b="1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6</a:t>
            </a:r>
            <a:r>
              <a:rPr lang="zh-CN" altLang="en-US" b="1" dirty="0"/>
              <a:t>：</a:t>
            </a:r>
          </a:p>
          <a:p>
            <a:pPr lvl="1" eaLnBrk="1" hangingPunct="1"/>
            <a:r>
              <a:rPr lang="zh-CN" altLang="en-US" b="1" dirty="0"/>
              <a:t>输入起止年份，输出这两年之间的闰年。用</a:t>
            </a:r>
            <a:r>
              <a:rPr lang="en-US" altLang="zh-CN" b="1" dirty="0"/>
              <a:t>while</a:t>
            </a:r>
            <a:r>
              <a:rPr lang="zh-CN" altLang="en-US" b="1" dirty="0"/>
              <a:t>结构实现。闰年的条件是：</a:t>
            </a:r>
          </a:p>
          <a:p>
            <a:pPr lvl="1" eaLnBrk="1" hangingPunct="1">
              <a:buNone/>
            </a:pPr>
            <a:r>
              <a:rPr lang="en-US" altLang="zh-CN" b="1" dirty="0"/>
              <a:t>	a</a:t>
            </a:r>
            <a:r>
              <a:rPr lang="zh-CN" altLang="en-US" b="1" dirty="0"/>
              <a:t>）能被</a:t>
            </a:r>
            <a:r>
              <a:rPr lang="en-US" altLang="zh-CN" b="1" dirty="0"/>
              <a:t>4</a:t>
            </a:r>
            <a:r>
              <a:rPr lang="zh-CN" altLang="en-US" b="1" dirty="0"/>
              <a:t>整除但不能被</a:t>
            </a:r>
            <a:r>
              <a:rPr lang="en-US" altLang="zh-CN" b="1" dirty="0"/>
              <a:t>100</a:t>
            </a:r>
            <a:r>
              <a:rPr lang="zh-CN" altLang="en-US" b="1" dirty="0"/>
              <a:t>整除；或</a:t>
            </a:r>
            <a:r>
              <a:rPr lang="en-US" altLang="zh-CN" b="1" dirty="0"/>
              <a:t>b</a:t>
            </a:r>
            <a:r>
              <a:rPr lang="zh-CN" altLang="en-US" b="1" dirty="0"/>
              <a:t>）能被</a:t>
            </a:r>
            <a:r>
              <a:rPr lang="en-US" altLang="zh-CN" b="1" dirty="0"/>
              <a:t>100</a:t>
            </a:r>
            <a:r>
              <a:rPr lang="zh-CN" altLang="en-US" b="1" dirty="0"/>
              <a:t>整除且能被</a:t>
            </a:r>
            <a:r>
              <a:rPr lang="en-US" altLang="zh-CN" b="1" dirty="0"/>
              <a:t>400</a:t>
            </a:r>
            <a:r>
              <a:rPr lang="zh-CN" altLang="en-US" b="1" dirty="0"/>
              <a:t>整除； </a:t>
            </a:r>
          </a:p>
        </p:txBody>
      </p:sp>
      <p:pic>
        <p:nvPicPr>
          <p:cNvPr id="52229" name="Picture 4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89363"/>
            <a:ext cx="1008063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54</a:t>
            </a:fld>
            <a:endParaRPr lang="zh-CN" altLang="en-US" sz="1400" b="1" dirty="0"/>
          </a:p>
        </p:txBody>
      </p:sp>
      <p:sp>
        <p:nvSpPr>
          <p:cNvPr id="53251" name="Rectangle 4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2）</a:t>
            </a:r>
            <a:r>
              <a:rPr lang="en-US" altLang="zh-CN" b="1" dirty="0"/>
              <a:t>do-</a:t>
            </a:r>
            <a:r>
              <a:rPr lang="en-US" altLang="zh-CN" b="1" dirty="0">
                <a:latin typeface="宋体" panose="02010600030101010101" pitchFamily="2" charset="-122"/>
              </a:rPr>
              <a:t>while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53252" name="Group 23"/>
          <p:cNvGrpSpPr/>
          <p:nvPr/>
        </p:nvGrpSpPr>
        <p:grpSpPr>
          <a:xfrm>
            <a:off x="876300" y="1981200"/>
            <a:ext cx="6667500" cy="4038600"/>
            <a:chOff x="2520" y="10956"/>
            <a:chExt cx="5940" cy="3744"/>
          </a:xfrm>
        </p:grpSpPr>
        <p:sp>
          <p:nvSpPr>
            <p:cNvPr id="53255" name="Text Box 24"/>
            <p:cNvSpPr txBox="1"/>
            <p:nvPr/>
          </p:nvSpPr>
          <p:spPr>
            <a:xfrm>
              <a:off x="4320" y="14232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图3．7  </a:t>
              </a:r>
              <a:r>
                <a:rPr lang="en-US" altLang="zh-CN" sz="2000" b="1" dirty="0"/>
                <a:t>do-while</a:t>
              </a:r>
              <a:r>
                <a:rPr lang="zh-CN" altLang="en-US" sz="2000" b="1" dirty="0"/>
                <a:t>语句</a:t>
              </a:r>
            </a:p>
          </p:txBody>
        </p:sp>
        <p:grpSp>
          <p:nvGrpSpPr>
            <p:cNvPr id="53256" name="Group 25"/>
            <p:cNvGrpSpPr/>
            <p:nvPr/>
          </p:nvGrpSpPr>
          <p:grpSpPr>
            <a:xfrm>
              <a:off x="2520" y="10956"/>
              <a:ext cx="3060" cy="3432"/>
              <a:chOff x="6120" y="7368"/>
              <a:chExt cx="3060" cy="3432"/>
            </a:xfrm>
          </p:grpSpPr>
          <p:sp>
            <p:nvSpPr>
              <p:cNvPr id="53259" name="Text Box 26"/>
              <p:cNvSpPr txBox="1"/>
              <p:nvPr/>
            </p:nvSpPr>
            <p:spPr>
              <a:xfrm>
                <a:off x="6480" y="10332"/>
                <a:ext cx="234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a）</a:t>
                </a:r>
                <a:r>
                  <a:rPr lang="zh-CN" altLang="en-US" sz="2000" b="1" dirty="0"/>
                  <a:t>流程图</a:t>
                </a:r>
              </a:p>
            </p:txBody>
          </p:sp>
          <p:grpSp>
            <p:nvGrpSpPr>
              <p:cNvPr id="53260" name="Group 27"/>
              <p:cNvGrpSpPr/>
              <p:nvPr/>
            </p:nvGrpSpPr>
            <p:grpSpPr>
              <a:xfrm>
                <a:off x="6120" y="7368"/>
                <a:ext cx="3060" cy="2964"/>
                <a:chOff x="5400" y="6744"/>
                <a:chExt cx="3060" cy="2964"/>
              </a:xfrm>
            </p:grpSpPr>
            <p:grpSp>
              <p:nvGrpSpPr>
                <p:cNvPr id="53261" name="Group 28"/>
                <p:cNvGrpSpPr/>
                <p:nvPr/>
              </p:nvGrpSpPr>
              <p:grpSpPr>
                <a:xfrm>
                  <a:off x="5400" y="6744"/>
                  <a:ext cx="3060" cy="2964"/>
                  <a:chOff x="6300" y="7056"/>
                  <a:chExt cx="3060" cy="2964"/>
                </a:xfrm>
              </p:grpSpPr>
              <p:grpSp>
                <p:nvGrpSpPr>
                  <p:cNvPr id="53263" name="Group 29"/>
                  <p:cNvGrpSpPr/>
                  <p:nvPr/>
                </p:nvGrpSpPr>
                <p:grpSpPr>
                  <a:xfrm>
                    <a:off x="6300" y="7056"/>
                    <a:ext cx="3060" cy="2878"/>
                    <a:chOff x="6300" y="7368"/>
                    <a:chExt cx="3060" cy="2878"/>
                  </a:xfrm>
                </p:grpSpPr>
                <p:sp>
                  <p:nvSpPr>
                    <p:cNvPr id="53265" name="Rectangle 30"/>
                    <p:cNvSpPr/>
                    <p:nvPr/>
                  </p:nvSpPr>
                  <p:spPr>
                    <a:xfrm>
                      <a:off x="6300" y="7680"/>
                      <a:ext cx="3060" cy="2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dash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                  </a:t>
                      </a:r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             </a:t>
                      </a:r>
                    </a:p>
                  </p:txBody>
                </p:sp>
                <p:sp>
                  <p:nvSpPr>
                    <p:cNvPr id="53266" name="Line 31"/>
                    <p:cNvSpPr/>
                    <p:nvPr/>
                  </p:nvSpPr>
                  <p:spPr>
                    <a:xfrm>
                      <a:off x="7380" y="7368"/>
                      <a:ext cx="0" cy="93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3267" name="Rectangle 32"/>
                    <p:cNvSpPr/>
                    <p:nvPr/>
                  </p:nvSpPr>
                  <p:spPr>
                    <a:xfrm>
                      <a:off x="6840" y="8304"/>
                      <a:ext cx="1080" cy="4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语句</a:t>
                      </a:r>
                    </a:p>
                  </p:txBody>
                </p:sp>
                <p:sp>
                  <p:nvSpPr>
                    <p:cNvPr id="53268" name="Line 33"/>
                    <p:cNvSpPr/>
                    <p:nvPr/>
                  </p:nvSpPr>
                  <p:spPr>
                    <a:xfrm>
                      <a:off x="7380" y="8772"/>
                      <a:ext cx="0" cy="468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grpSp>
                  <p:nvGrpSpPr>
                    <p:cNvPr id="53269" name="Group 34"/>
                    <p:cNvGrpSpPr/>
                    <p:nvPr/>
                  </p:nvGrpSpPr>
                  <p:grpSpPr>
                    <a:xfrm>
                      <a:off x="8100" y="7836"/>
                      <a:ext cx="720" cy="1716"/>
                      <a:chOff x="8100" y="7836"/>
                      <a:chExt cx="720" cy="1716"/>
                    </a:xfrm>
                  </p:grpSpPr>
                  <p:sp>
                    <p:nvSpPr>
                      <p:cNvPr id="53273" name="Line 35"/>
                      <p:cNvSpPr/>
                      <p:nvPr/>
                    </p:nvSpPr>
                    <p:spPr>
                      <a:xfrm>
                        <a:off x="8100" y="9552"/>
                        <a:ext cx="720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3274" name="Line 36"/>
                      <p:cNvSpPr/>
                      <p:nvPr/>
                    </p:nvSpPr>
                    <p:spPr>
                      <a:xfrm flipV="1">
                        <a:off x="8820" y="7836"/>
                        <a:ext cx="0" cy="1716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53270" name="Line 37"/>
                    <p:cNvSpPr/>
                    <p:nvPr/>
                  </p:nvSpPr>
                  <p:spPr>
                    <a:xfrm flipH="1">
                      <a:off x="7380" y="7836"/>
                      <a:ext cx="144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3271" name="AutoShape 38"/>
                    <p:cNvSpPr/>
                    <p:nvPr/>
                  </p:nvSpPr>
                  <p:spPr>
                    <a:xfrm>
                      <a:off x="6449" y="9240"/>
                      <a:ext cx="1860" cy="624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/>
                        <a:t>表达式</a:t>
                      </a:r>
                    </a:p>
                  </p:txBody>
                </p:sp>
                <p:sp>
                  <p:nvSpPr>
                    <p:cNvPr id="53272" name="Text Box 39"/>
                    <p:cNvSpPr txBox="1"/>
                    <p:nvPr/>
                  </p:nvSpPr>
                  <p:spPr>
                    <a:xfrm>
                      <a:off x="6321" y="9778"/>
                      <a:ext cx="126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假（为0）</a:t>
                      </a:r>
                    </a:p>
                  </p:txBody>
                </p:sp>
              </p:grpSp>
              <p:sp>
                <p:nvSpPr>
                  <p:cNvPr id="53264" name="Line 40"/>
                  <p:cNvSpPr/>
                  <p:nvPr/>
                </p:nvSpPr>
                <p:spPr>
                  <a:xfrm>
                    <a:off x="7380" y="9552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53262" name="Text Box 41"/>
                <p:cNvSpPr txBox="1"/>
                <p:nvPr/>
              </p:nvSpPr>
              <p:spPr>
                <a:xfrm>
                  <a:off x="7200" y="861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dirty="0"/>
                    <a:t>真（非0）</a:t>
                  </a:r>
                </a:p>
              </p:txBody>
            </p:sp>
          </p:grpSp>
        </p:grpSp>
        <p:sp>
          <p:nvSpPr>
            <p:cNvPr id="53257" name="Text Box 42"/>
            <p:cNvSpPr txBox="1"/>
            <p:nvPr/>
          </p:nvSpPr>
          <p:spPr>
            <a:xfrm>
              <a:off x="6300" y="11268"/>
              <a:ext cx="2160" cy="24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do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    语句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while (</a:t>
              </a:r>
              <a:r>
                <a:rPr lang="zh-CN" altLang="en-US" sz="2400" b="1" dirty="0"/>
                <a:t>表达式)</a:t>
              </a:r>
              <a:r>
                <a:rPr lang="en-US" altLang="zh-CN" sz="2400" b="1" dirty="0"/>
                <a:t>;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53258" name="Text Box 43"/>
            <p:cNvSpPr txBox="1"/>
            <p:nvPr/>
          </p:nvSpPr>
          <p:spPr>
            <a:xfrm>
              <a:off x="6120" y="13920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b) C</a:t>
              </a:r>
              <a:r>
                <a:rPr lang="zh-CN" altLang="en-US" sz="2000" b="1" dirty="0"/>
                <a:t>语句</a:t>
              </a:r>
            </a:p>
          </p:txBody>
        </p:sp>
      </p:grpSp>
      <p:sp>
        <p:nvSpPr>
          <p:cNvPr id="53253" name="Rectangle 4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53254" name="Text Box 2059"/>
          <p:cNvSpPr txBox="1"/>
          <p:nvPr/>
        </p:nvSpPr>
        <p:spPr>
          <a:xfrm>
            <a:off x="4140200" y="1412875"/>
            <a:ext cx="3671888" cy="457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语句组至少会做一次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55</a:t>
            </a:fld>
            <a:endParaRPr lang="zh-CN" altLang="en-US" sz="1400" b="1" dirty="0"/>
          </a:p>
        </p:txBody>
      </p:sp>
      <p:sp>
        <p:nvSpPr>
          <p:cNvPr id="54275" name="Text Box 6"/>
          <p:cNvSpPr txBox="1"/>
          <p:nvPr/>
        </p:nvSpPr>
        <p:spPr>
          <a:xfrm>
            <a:off x="1333500" y="260350"/>
            <a:ext cx="83518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do-while</a:t>
            </a:r>
            <a:r>
              <a:rPr lang="zh-CN" altLang="en-US" b="1" dirty="0"/>
              <a:t>语句实例： 输出</a:t>
            </a:r>
            <a:r>
              <a:rPr lang="en-US" altLang="zh-CN" b="1" dirty="0"/>
              <a:t>0</a:t>
            </a:r>
            <a:r>
              <a:rPr lang="zh-CN" altLang="en-US" b="1" dirty="0"/>
              <a:t>～</a:t>
            </a:r>
            <a:r>
              <a:rPr lang="en-US" altLang="zh-CN" b="1" dirty="0"/>
              <a:t>N</a:t>
            </a:r>
            <a:r>
              <a:rPr lang="zh-CN" altLang="en-US" b="1" dirty="0"/>
              <a:t>之间的整数（</a:t>
            </a:r>
            <a:r>
              <a:rPr lang="en-US" altLang="zh-CN" b="1" dirty="0"/>
              <a:t>N&gt;0)</a:t>
            </a:r>
            <a:r>
              <a:rPr lang="zh-CN" altLang="en-US" b="1" dirty="0"/>
              <a:t>。</a:t>
            </a:r>
          </a:p>
        </p:txBody>
      </p:sp>
      <p:sp>
        <p:nvSpPr>
          <p:cNvPr id="266249" name="Rectangle 9"/>
          <p:cNvSpPr>
            <a:spLocks noGrp="1"/>
          </p:cNvSpPr>
          <p:nvPr>
            <p:ph idx="1"/>
          </p:nvPr>
        </p:nvSpPr>
        <p:spPr>
          <a:xfrm>
            <a:off x="755576" y="1267180"/>
            <a:ext cx="7772400" cy="4608513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#include&lt;stdio.h&gt;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#define N 10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altLang="zh-CN" b="1" dirty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{  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     int i=0;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FF3300"/>
                </a:solidFill>
              </a:rPr>
              <a:t>do{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	  printf("%d",i);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     i = i+1;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  } while (i&lt;= N ) 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      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     return 0;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119813" name="AutoShape 1031"/>
          <p:cNvSpPr/>
          <p:nvPr/>
        </p:nvSpPr>
        <p:spPr>
          <a:xfrm>
            <a:off x="4609306" y="4437112"/>
            <a:ext cx="1800225" cy="792162"/>
          </a:xfrm>
          <a:prstGeom prst="wedgeRoundRectCallout">
            <a:avLst>
              <a:gd name="adj1" fmla="val -79981"/>
              <a:gd name="adj2" fmla="val 62023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9966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注意此处有语句结束符</a:t>
            </a:r>
            <a:r>
              <a:rPr lang="en-US" altLang="zh-CN" sz="2000" b="1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6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6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6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6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56</a:t>
            </a:fld>
            <a:endParaRPr lang="zh-CN" altLang="en-US" sz="1400" b="1" dirty="0"/>
          </a:p>
        </p:txBody>
      </p:sp>
      <p:sp>
        <p:nvSpPr>
          <p:cNvPr id="55299" name="Rectangle 4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3）</a:t>
            </a:r>
            <a:r>
              <a:rPr lang="en-US" altLang="zh-CN" b="1" dirty="0"/>
              <a:t>for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55300" name="Group 5"/>
          <p:cNvGrpSpPr/>
          <p:nvPr/>
        </p:nvGrpSpPr>
        <p:grpSpPr>
          <a:xfrm>
            <a:off x="755650" y="2060575"/>
            <a:ext cx="4868863" cy="3733800"/>
            <a:chOff x="3420" y="6588"/>
            <a:chExt cx="3420" cy="2496"/>
          </a:xfrm>
        </p:grpSpPr>
        <p:sp>
          <p:nvSpPr>
            <p:cNvPr id="55304" name="Text Box 6"/>
            <p:cNvSpPr txBox="1"/>
            <p:nvPr/>
          </p:nvSpPr>
          <p:spPr>
            <a:xfrm>
              <a:off x="3420" y="6588"/>
              <a:ext cx="3420" cy="202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for (</a:t>
              </a:r>
              <a:r>
                <a:rPr lang="zh-CN" altLang="en-US" sz="2400" b="1" dirty="0"/>
                <a:t>表达式1；表达式2；表达式3)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      语句</a:t>
              </a:r>
            </a:p>
          </p:txBody>
        </p:sp>
        <p:sp>
          <p:nvSpPr>
            <p:cNvPr id="55305" name="Text Box 7"/>
            <p:cNvSpPr txBox="1"/>
            <p:nvPr/>
          </p:nvSpPr>
          <p:spPr>
            <a:xfrm>
              <a:off x="3780" y="8616"/>
              <a:ext cx="25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图3．8  </a:t>
              </a:r>
              <a:r>
                <a:rPr lang="en-US" altLang="zh-CN" sz="2400" b="1" dirty="0"/>
                <a:t>for</a:t>
              </a:r>
              <a:r>
                <a:rPr lang="zh-CN" altLang="en-US" sz="2400" b="1" dirty="0"/>
                <a:t>语句</a:t>
              </a:r>
            </a:p>
          </p:txBody>
        </p:sp>
      </p:grpSp>
      <p:sp>
        <p:nvSpPr>
          <p:cNvPr id="55301" name="Text Box 1032"/>
          <p:cNvSpPr txBox="1"/>
          <p:nvPr/>
        </p:nvSpPr>
        <p:spPr>
          <a:xfrm>
            <a:off x="5651500" y="2133600"/>
            <a:ext cx="3419475" cy="2657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表达式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循环初始化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（表达式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{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语句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  表达式</a:t>
            </a:r>
            <a:r>
              <a:rPr lang="en-US" altLang="zh-CN" sz="2400" b="1" dirty="0"/>
              <a:t>3;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55302" name="Text Box 1033"/>
          <p:cNvSpPr txBox="1"/>
          <p:nvPr/>
        </p:nvSpPr>
        <p:spPr>
          <a:xfrm>
            <a:off x="5867400" y="1700213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相当于：</a:t>
            </a:r>
          </a:p>
        </p:txBody>
      </p:sp>
      <p:sp>
        <p:nvSpPr>
          <p:cNvPr id="55303" name="Text Box 1034"/>
          <p:cNvSpPr txBox="1"/>
          <p:nvPr/>
        </p:nvSpPr>
        <p:spPr>
          <a:xfrm>
            <a:off x="1692275" y="147638"/>
            <a:ext cx="7451725" cy="155257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先处理表达式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；然后判断表达式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是否成立，若成立，则运行语句，然后执行表达式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，完成一次循环；然后再判断表达式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是否成立，若成立，则执行语句，然后执行表达式</a:t>
            </a:r>
            <a:r>
              <a:rPr lang="en-US" altLang="zh-CN" sz="2400" b="1" dirty="0"/>
              <a:t>3 </a:t>
            </a:r>
            <a:r>
              <a:rPr lang="en-US" altLang="zh-CN" sz="2400" b="1" dirty="0">
                <a:latin typeface="宋体" panose="02010600030101010101" pitchFamily="2" charset="-122"/>
              </a:rPr>
              <a:t>……</a:t>
            </a:r>
            <a:r>
              <a:rPr lang="zh-CN" altLang="en-US" sz="2400" b="1" dirty="0"/>
              <a:t>若表达式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不成立，退出循环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57</a:t>
            </a:fld>
            <a:endParaRPr lang="zh-CN" altLang="en-US" sz="1400" b="1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For</a:t>
            </a:r>
            <a:r>
              <a:rPr lang="zh-CN" altLang="en-US" sz="2800" b="1" dirty="0">
                <a:solidFill>
                  <a:schemeClr val="tx1"/>
                </a:solidFill>
              </a:rPr>
              <a:t>语句实例： 输出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之间的整数（</a:t>
            </a:r>
            <a:r>
              <a:rPr lang="en-US" altLang="zh-CN" sz="2800" b="1" dirty="0">
                <a:solidFill>
                  <a:schemeClr val="tx1"/>
                </a:solidFill>
              </a:rPr>
              <a:t>N&gt;0)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#define N 10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int i;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FF3300"/>
                </a:solidFill>
              </a:rPr>
              <a:t>for(i=0;i&lt;=N;i=i+1)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      </a:t>
            </a:r>
            <a:r>
              <a:rPr lang="en-US" altLang="zh-CN" b="1" dirty="0">
                <a:solidFill>
                  <a:srgbClr val="FF3300"/>
                </a:solidFill>
              </a:rPr>
              <a:t>printf(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rgbClr val="FF3300"/>
                </a:solidFill>
              </a:rPr>
              <a:t>%d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rgbClr val="FF3300"/>
                </a:solidFill>
              </a:rPr>
              <a:t>,i);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58</a:t>
            </a:fld>
            <a:endParaRPr lang="zh-CN" altLang="en-US" sz="1400" b="1" dirty="0"/>
          </a:p>
        </p:txBody>
      </p:sp>
      <p:sp>
        <p:nvSpPr>
          <p:cNvPr id="453637" name="Rectangle 5"/>
          <p:cNvSpPr>
            <a:spLocks noGrp="1"/>
          </p:cNvSpPr>
          <p:nvPr>
            <p:ph idx="1"/>
          </p:nvPr>
        </p:nvSpPr>
        <p:spPr>
          <a:xfrm>
            <a:off x="685800" y="1916113"/>
            <a:ext cx="7772400" cy="4419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/>
              <a:t>表达式1和表达式3可以是用逗号格开的表达式列表。如：</a:t>
            </a:r>
            <a:r>
              <a:rPr lang="en-US" altLang="zh-CN" sz="2400" b="1" dirty="0"/>
              <a:t>for(i=1, j=50;i&lt;=10&amp;&amp;j&gt;=20;i++, j-= 5 )</a:t>
            </a:r>
          </a:p>
          <a:p>
            <a:pPr eaLnBrk="1" hangingPunct="1"/>
            <a:r>
              <a:rPr lang="zh-CN" altLang="en-US" sz="2400" b="1" dirty="0"/>
              <a:t>在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结构中，表达式1和表达式3部分应该只放置包含控制变量的表达式。对其他变量的操作应该放在循环体之前或循环体之后；</a:t>
            </a:r>
          </a:p>
          <a:p>
            <a:pPr eaLnBrk="1" hangingPunct="1"/>
            <a:r>
              <a:rPr lang="en-US" altLang="zh-CN" sz="2400" b="1" dirty="0"/>
              <a:t>for</a:t>
            </a:r>
            <a:r>
              <a:rPr lang="zh-CN" altLang="en-US" sz="2400" b="1" dirty="0"/>
              <a:t>结构中的三个表达式是可有可无的：如果在程序的其他地方初始化了控制变量，则可以省去表达式1；如果省略了表达式2，则假定条件为真，建立了一个“无限循环”；如果在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结构体中计算了递增（递减）表达式或者不需要递增（递减）表达式，则可以省去表达式3。</a:t>
            </a:r>
          </a:p>
        </p:txBody>
      </p:sp>
      <p:sp>
        <p:nvSpPr>
          <p:cNvPr id="57348" name="Text Box 6"/>
          <p:cNvSpPr txBox="1"/>
          <p:nvPr/>
        </p:nvSpPr>
        <p:spPr>
          <a:xfrm>
            <a:off x="1219200" y="1295400"/>
            <a:ext cx="5181600" cy="495300"/>
          </a:xfrm>
          <a:prstGeom prst="rect">
            <a:avLst/>
          </a:prstGeom>
          <a:solidFill>
            <a:srgbClr val="C0C0C0"/>
          </a:solidFill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</a:rPr>
              <a:t>for （</a:t>
            </a:r>
            <a:r>
              <a:rPr lang="zh-CN" altLang="en-US" sz="2400" b="1" dirty="0">
                <a:solidFill>
                  <a:srgbClr val="990099"/>
                </a:solidFill>
              </a:rPr>
              <a:t>表达式1; 表达式2; 表达式3）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59</a:t>
            </a:fld>
            <a:endParaRPr lang="zh-CN" altLang="en-US" sz="1400" b="1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.1  表达式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0825" y="1319213"/>
            <a:ext cx="8642350" cy="4611687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表达式的定义是一个递归的形式，由下面四条规则构成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）常量、变量、函数调用是表达式。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</a:t>
            </a:r>
            <a:r>
              <a:rPr lang="en-US" altLang="zh-CN" sz="2400" dirty="0"/>
              <a:t>Ω</a:t>
            </a:r>
            <a:r>
              <a:rPr lang="zh-CN" altLang="en-US" sz="2400" dirty="0"/>
              <a:t>是表达式，则</a:t>
            </a:r>
            <a:r>
              <a:rPr lang="en-US" altLang="zh-CN" sz="2400" dirty="0"/>
              <a:t>(Ω)</a:t>
            </a:r>
            <a:r>
              <a:rPr lang="zh-CN" altLang="en-US" sz="2400" dirty="0"/>
              <a:t>是表达式；如果</a:t>
            </a:r>
            <a:r>
              <a:rPr lang="en-US" altLang="zh-CN" sz="2400" dirty="0"/>
              <a:t>θ</a:t>
            </a:r>
            <a:r>
              <a:rPr lang="zh-CN" altLang="en-US" sz="2400" dirty="0"/>
              <a:t>是单目运算符，</a:t>
            </a:r>
            <a:r>
              <a:rPr lang="en-US" altLang="zh-CN" sz="2400" dirty="0"/>
              <a:t>θ</a:t>
            </a:r>
            <a:r>
              <a:rPr lang="zh-CN" altLang="en-US" sz="2400" dirty="0"/>
              <a:t>允许前缀形式，则</a:t>
            </a:r>
            <a:r>
              <a:rPr lang="en-US" altLang="zh-CN" sz="2400" dirty="0"/>
              <a:t>θΩ</a:t>
            </a:r>
            <a:r>
              <a:rPr lang="zh-CN" altLang="en-US" sz="2400" dirty="0"/>
              <a:t>是表达式；如果</a:t>
            </a:r>
            <a:r>
              <a:rPr lang="en-US" altLang="zh-CN" sz="2400" dirty="0"/>
              <a:t>θ</a:t>
            </a:r>
            <a:r>
              <a:rPr lang="zh-CN" altLang="en-US" sz="2400" dirty="0"/>
              <a:t>允许后缀形式，</a:t>
            </a:r>
            <a:r>
              <a:rPr lang="en-US" altLang="zh-CN" sz="2400" dirty="0"/>
              <a:t>Ωθ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）如果</a:t>
            </a:r>
            <a:r>
              <a:rPr lang="en-US" altLang="zh-CN" sz="2400" dirty="0"/>
              <a:t>Ωl</a:t>
            </a:r>
            <a:r>
              <a:rPr lang="zh-CN" altLang="en-US" sz="2400" dirty="0"/>
              <a:t>、</a:t>
            </a:r>
            <a:r>
              <a:rPr lang="en-US" altLang="zh-CN" sz="2400" dirty="0"/>
              <a:t>Ω2</a:t>
            </a:r>
            <a:r>
              <a:rPr lang="zh-CN" altLang="en-US" sz="2400" dirty="0"/>
              <a:t>、</a:t>
            </a:r>
            <a:r>
              <a:rPr lang="en-US" altLang="zh-CN" sz="2400" dirty="0"/>
              <a:t>Ω3</a:t>
            </a:r>
            <a:r>
              <a:rPr lang="zh-CN" altLang="en-US" sz="2400" dirty="0"/>
              <a:t>是表达式，</a:t>
            </a:r>
            <a:r>
              <a:rPr lang="en-US" altLang="zh-CN" sz="2400" dirty="0"/>
              <a:t>θ</a:t>
            </a:r>
            <a:r>
              <a:rPr lang="zh-CN" altLang="en-US" sz="2400" dirty="0"/>
              <a:t>是双目运算符，则</a:t>
            </a:r>
            <a:r>
              <a:rPr lang="en-US" altLang="zh-CN" sz="2400" dirty="0"/>
              <a:t>ΩlθΩ2</a:t>
            </a:r>
            <a:r>
              <a:rPr lang="zh-CN" altLang="en-US" sz="2400" dirty="0"/>
              <a:t>是表达式；</a:t>
            </a:r>
            <a:r>
              <a:rPr lang="en-US" altLang="zh-CN" sz="2400" dirty="0"/>
              <a:t>θ1</a:t>
            </a:r>
            <a:r>
              <a:rPr lang="zh-CN" altLang="en-US" sz="2400" dirty="0"/>
              <a:t>和</a:t>
            </a:r>
            <a:r>
              <a:rPr lang="en-US" altLang="zh-CN" sz="2400" dirty="0"/>
              <a:t>θ2</a:t>
            </a:r>
            <a:r>
              <a:rPr lang="zh-CN" altLang="en-US" sz="2400" dirty="0"/>
              <a:t>构成三目运算符，则</a:t>
            </a:r>
            <a:r>
              <a:rPr lang="en-US" altLang="zh-CN" sz="2400" dirty="0"/>
              <a:t>Ωlθ1Ω2θ2Ω3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）只有有限次的使用上述规则得到的有限长度的字符串式子，才是表达式。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</a:t>
            </a:fld>
            <a:endParaRPr lang="zh-CN" altLang="en-US" sz="1400" b="1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60</a:t>
            </a:fld>
            <a:endParaRPr lang="zh-CN" altLang="en-US" sz="1400" b="1" dirty="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3.3 </a:t>
            </a:r>
            <a:r>
              <a:rPr lang="zh-CN" altLang="en-US" b="1" dirty="0"/>
              <a:t>函数</a:t>
            </a: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600" b="1" u="sng" dirty="0"/>
              <a:t>是封装并给以命名的一段程序代码</a:t>
            </a:r>
            <a:r>
              <a:rPr lang="zh-CN" altLang="en-US" sz="2600" b="1" dirty="0"/>
              <a:t>，完成明确的功能，可供调用。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600" b="1" dirty="0"/>
              <a:t>是</a:t>
            </a:r>
            <a:r>
              <a:rPr lang="en-US" altLang="zh-CN" sz="2600" b="1" dirty="0"/>
              <a:t>C</a:t>
            </a:r>
            <a:r>
              <a:rPr lang="zh-CN" altLang="en-US" sz="2600" b="1" dirty="0"/>
              <a:t>语言程序设计的</a:t>
            </a:r>
            <a:r>
              <a:rPr lang="zh-CN" altLang="en-US" sz="2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基本单位</a:t>
            </a:r>
            <a:r>
              <a:rPr lang="zh-CN" altLang="en-US" sz="2600" b="1" dirty="0"/>
              <a:t>。一个</a:t>
            </a:r>
            <a:r>
              <a:rPr lang="en-US" altLang="zh-CN" sz="2600" b="1" dirty="0"/>
              <a:t>C</a:t>
            </a:r>
            <a:r>
              <a:rPr lang="zh-CN" altLang="en-US" sz="2600" b="1" dirty="0"/>
              <a:t>语言程序是由一个主函数（</a:t>
            </a:r>
            <a:r>
              <a:rPr lang="en-US" altLang="zh-CN" sz="2600" b="1" dirty="0"/>
              <a:t>main</a:t>
            </a:r>
            <a:r>
              <a:rPr lang="zh-CN" altLang="en-US" sz="2600" b="1" dirty="0"/>
              <a:t>）和其他若干个子函数组成的。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/>
              <a:t>程序的运行都从主函数开始，也是由主函数结束。主函数可以调用其他函数（子函数）来完成一些特定任务，而子函数还可以调用其他子函数。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/>
              <a:t>主函数由操作系统调用，其他函数由主函数调用，当主函数执行结束，控制便交还给操作系统。 </a:t>
            </a:r>
          </a:p>
          <a:p>
            <a:pPr eaLnBrk="1" hangingPunct="1">
              <a:lnSpc>
                <a:spcPct val="90000"/>
              </a:lnSpc>
              <a:buChar char="•"/>
            </a:pPr>
            <a:endParaRPr lang="zh-CN" altLang="en-US" sz="2600" b="1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61</a:t>
            </a:fld>
            <a:endParaRPr lang="zh-CN" altLang="en-US" sz="1400" b="1" dirty="0"/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1083298" y="384398"/>
            <a:ext cx="7772400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3.3 </a:t>
            </a:r>
            <a:r>
              <a:rPr lang="zh-CN" altLang="en-US" b="1" dirty="0"/>
              <a:t>函数</a:t>
            </a: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609774" y="1967136"/>
            <a:ext cx="7772400" cy="461168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 &lt;stdio.h&gt;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int number1;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int number2;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int result;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printf(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please input the two numbers:\n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scanf(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%d %d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,&amp;number1,&amp;number2);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result = number1 * number2;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 </a:t>
            </a:r>
            <a:r>
              <a:rPr lang="en-US" altLang="zh-CN" sz="2000" b="1" dirty="0"/>
              <a:t>  printf（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the result is : %d\n 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, result）;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 </a:t>
            </a:r>
            <a:r>
              <a:rPr lang="en-US" altLang="zh-CN" sz="2000" b="1" dirty="0"/>
              <a:t>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 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dirty="0"/>
          </a:p>
        </p:txBody>
      </p:sp>
      <p:sp>
        <p:nvSpPr>
          <p:cNvPr id="395268" name="AutoShape 4"/>
          <p:cNvSpPr/>
          <p:nvPr/>
        </p:nvSpPr>
        <p:spPr>
          <a:xfrm>
            <a:off x="3632374" y="3284761"/>
            <a:ext cx="1584325" cy="503237"/>
          </a:xfrm>
          <a:prstGeom prst="wedgeRoundRectCallout">
            <a:avLst>
              <a:gd name="adj1" fmla="val -100500"/>
              <a:gd name="adj2" fmla="val 29810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400" b="1" dirty="0"/>
              <a:t>局部定义</a:t>
            </a:r>
          </a:p>
        </p:txBody>
      </p:sp>
      <p:sp>
        <p:nvSpPr>
          <p:cNvPr id="395269" name="AutoShape 5"/>
          <p:cNvSpPr/>
          <p:nvPr/>
        </p:nvSpPr>
        <p:spPr>
          <a:xfrm>
            <a:off x="6872462" y="4364261"/>
            <a:ext cx="863600" cy="431800"/>
          </a:xfrm>
          <a:prstGeom prst="wedgeRoundRectCallout">
            <a:avLst>
              <a:gd name="adj1" fmla="val -114338"/>
              <a:gd name="adj2" fmla="val 152574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400" b="1" dirty="0"/>
              <a:t>语句</a:t>
            </a:r>
          </a:p>
        </p:txBody>
      </p:sp>
      <p:sp>
        <p:nvSpPr>
          <p:cNvPr id="395270" name="AutoShape 6"/>
          <p:cNvSpPr/>
          <p:nvPr/>
        </p:nvSpPr>
        <p:spPr>
          <a:xfrm>
            <a:off x="2581933" y="2583338"/>
            <a:ext cx="1008062" cy="431800"/>
          </a:xfrm>
          <a:prstGeom prst="wedgeRoundRectCallout">
            <a:avLst>
              <a:gd name="adj1" fmla="val -124644"/>
              <a:gd name="adj2" fmla="val 1102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函数头</a:t>
            </a:r>
          </a:p>
        </p:txBody>
      </p:sp>
      <p:grpSp>
        <p:nvGrpSpPr>
          <p:cNvPr id="60424" name="Group 14"/>
          <p:cNvGrpSpPr/>
          <p:nvPr/>
        </p:nvGrpSpPr>
        <p:grpSpPr>
          <a:xfrm>
            <a:off x="4495974" y="1916336"/>
            <a:ext cx="3960813" cy="1563687"/>
            <a:chOff x="2789" y="890"/>
            <a:chExt cx="2177" cy="851"/>
          </a:xfrm>
        </p:grpSpPr>
        <p:sp>
          <p:nvSpPr>
            <p:cNvPr id="60429" name="Text Box 7"/>
            <p:cNvSpPr txBox="1"/>
            <p:nvPr/>
          </p:nvSpPr>
          <p:spPr>
            <a:xfrm>
              <a:off x="2789" y="1071"/>
              <a:ext cx="409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函数</a:t>
              </a:r>
            </a:p>
          </p:txBody>
        </p:sp>
        <p:sp>
          <p:nvSpPr>
            <p:cNvPr id="60430" name="Text Box 8"/>
            <p:cNvSpPr txBox="1"/>
            <p:nvPr/>
          </p:nvSpPr>
          <p:spPr>
            <a:xfrm>
              <a:off x="3424" y="890"/>
              <a:ext cx="590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函数头</a:t>
              </a:r>
            </a:p>
          </p:txBody>
        </p:sp>
        <p:sp>
          <p:nvSpPr>
            <p:cNvPr id="60431" name="Text Box 9"/>
            <p:cNvSpPr txBox="1"/>
            <p:nvPr/>
          </p:nvSpPr>
          <p:spPr>
            <a:xfrm>
              <a:off x="3424" y="1298"/>
              <a:ext cx="589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函数体</a:t>
              </a:r>
            </a:p>
          </p:txBody>
        </p:sp>
        <p:sp>
          <p:nvSpPr>
            <p:cNvPr id="60432" name="Text Box 10"/>
            <p:cNvSpPr txBox="1"/>
            <p:nvPr/>
          </p:nvSpPr>
          <p:spPr>
            <a:xfrm>
              <a:off x="4195" y="1162"/>
              <a:ext cx="771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局部定义</a:t>
              </a:r>
            </a:p>
          </p:txBody>
        </p:sp>
        <p:sp>
          <p:nvSpPr>
            <p:cNvPr id="60433" name="Text Box 11"/>
            <p:cNvSpPr txBox="1"/>
            <p:nvPr/>
          </p:nvSpPr>
          <p:spPr>
            <a:xfrm>
              <a:off x="4195" y="1525"/>
              <a:ext cx="771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语句</a:t>
              </a:r>
            </a:p>
          </p:txBody>
        </p:sp>
        <p:sp>
          <p:nvSpPr>
            <p:cNvPr id="60434" name="AutoShape 12"/>
            <p:cNvSpPr/>
            <p:nvPr/>
          </p:nvSpPr>
          <p:spPr>
            <a:xfrm>
              <a:off x="3243" y="981"/>
              <a:ext cx="136" cy="453"/>
            </a:xfrm>
            <a:prstGeom prst="leftBrace">
              <a:avLst>
                <a:gd name="adj1" fmla="val 27757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60435" name="AutoShape 13"/>
            <p:cNvSpPr/>
            <p:nvPr/>
          </p:nvSpPr>
          <p:spPr>
            <a:xfrm>
              <a:off x="4014" y="1253"/>
              <a:ext cx="136" cy="453"/>
            </a:xfrm>
            <a:prstGeom prst="leftBrace">
              <a:avLst>
                <a:gd name="adj1" fmla="val 27757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</p:grpSp>
      <p:sp>
        <p:nvSpPr>
          <p:cNvPr id="60425" name="Text Box 15"/>
          <p:cNvSpPr txBox="1"/>
          <p:nvPr/>
        </p:nvSpPr>
        <p:spPr>
          <a:xfrm>
            <a:off x="824087" y="1268636"/>
            <a:ext cx="6804025" cy="519112"/>
          </a:xfrm>
          <a:prstGeom prst="rect">
            <a:avLst/>
          </a:prstGeom>
          <a:gradFill rotWithShape="1">
            <a:gsLst>
              <a:gs pos="0">
                <a:srgbClr val="FC9FCB">
                  <a:alpha val="100000"/>
                </a:srgbClr>
              </a:gs>
              <a:gs pos="13000">
                <a:srgbClr val="F8B049">
                  <a:alpha val="100000"/>
                </a:srgbClr>
              </a:gs>
              <a:gs pos="21001">
                <a:srgbClr val="F8B049">
                  <a:alpha val="100000"/>
                </a:srgbClr>
              </a:gs>
              <a:gs pos="63000">
                <a:srgbClr val="FEE7F2">
                  <a:alpha val="100000"/>
                </a:srgbClr>
              </a:gs>
              <a:gs pos="67000">
                <a:srgbClr val="F952A0">
                  <a:alpha val="100000"/>
                </a:srgbClr>
              </a:gs>
              <a:gs pos="69000">
                <a:srgbClr val="C50849">
                  <a:alpha val="100000"/>
                </a:srgbClr>
              </a:gs>
              <a:gs pos="82001">
                <a:srgbClr val="B43E85">
                  <a:alpha val="100000"/>
                </a:srgbClr>
              </a:gs>
              <a:gs pos="100000">
                <a:srgbClr val="F8B049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关于函数的更详细内容将在后面专门介绍</a:t>
            </a:r>
          </a:p>
        </p:txBody>
      </p:sp>
      <p:sp>
        <p:nvSpPr>
          <p:cNvPr id="395281" name="Rectangle 17"/>
          <p:cNvSpPr/>
          <p:nvPr/>
        </p:nvSpPr>
        <p:spPr>
          <a:xfrm>
            <a:off x="968549" y="3213323"/>
            <a:ext cx="1871663" cy="1006475"/>
          </a:xfrm>
          <a:prstGeom prst="rect">
            <a:avLst/>
          </a:prstGeom>
          <a:solidFill>
            <a:srgbClr val="CCFFCC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5282" name="Rectangle 18"/>
          <p:cNvSpPr/>
          <p:nvPr/>
        </p:nvSpPr>
        <p:spPr>
          <a:xfrm>
            <a:off x="966962" y="4437286"/>
            <a:ext cx="5257800" cy="1873250"/>
          </a:xfrm>
          <a:prstGeom prst="rect">
            <a:avLst/>
          </a:prstGeom>
          <a:solidFill>
            <a:srgbClr val="C0C0C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5283" name="Rectangle 19"/>
          <p:cNvSpPr/>
          <p:nvPr/>
        </p:nvSpPr>
        <p:spPr>
          <a:xfrm>
            <a:off x="679624" y="2564036"/>
            <a:ext cx="1152054" cy="360362"/>
          </a:xfrm>
          <a:prstGeom prst="rect">
            <a:avLst/>
          </a:prstGeom>
          <a:solidFill>
            <a:srgbClr val="FFFF99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9" grpId="0" animBg="1"/>
      <p:bldP spid="395270" grpId="0" animBg="1"/>
      <p:bldP spid="395281" grpId="0" animBg="1"/>
      <p:bldP spid="395282" grpId="0" animBg="1"/>
      <p:bldP spid="39528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62</a:t>
            </a:fld>
            <a:endParaRPr lang="zh-CN" altLang="en-US" sz="1400" b="1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2271713" y="404813"/>
            <a:ext cx="6567487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3.3 </a:t>
            </a:r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1693863" y="1319213"/>
            <a:ext cx="7145337" cy="48466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include 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sum(int num1,int num2);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main(void)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latin typeface="宋体" panose="02010600030101010101" pitchFamily="2" charset="-122"/>
              </a:rPr>
              <a:t>·····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total = sum(x,y);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sum(int num1,int num2)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return (num1 + num2)</a:t>
            </a:r>
            <a:r>
              <a:rPr lang="zh-CN" altLang="en-US" sz="2400" b="1" dirty="0"/>
              <a:t>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 </a:t>
            </a:r>
            <a:endParaRPr lang="zh-CN" altLang="en-US" sz="2400" b="1" dirty="0"/>
          </a:p>
        </p:txBody>
      </p:sp>
      <p:sp>
        <p:nvSpPr>
          <p:cNvPr id="61445" name="AutoShape 4"/>
          <p:cNvSpPr/>
          <p:nvPr/>
        </p:nvSpPr>
        <p:spPr>
          <a:xfrm>
            <a:off x="5075238" y="2924175"/>
            <a:ext cx="1296987" cy="574675"/>
          </a:xfrm>
          <a:prstGeom prst="wedgeRoundRectCallout">
            <a:avLst>
              <a:gd name="adj1" fmla="val -109977"/>
              <a:gd name="adj2" fmla="val 26796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函数调用</a:t>
            </a:r>
          </a:p>
        </p:txBody>
      </p:sp>
      <p:sp>
        <p:nvSpPr>
          <p:cNvPr id="61446" name="AutoShape 5"/>
          <p:cNvSpPr/>
          <p:nvPr/>
        </p:nvSpPr>
        <p:spPr>
          <a:xfrm>
            <a:off x="6156325" y="5084763"/>
            <a:ext cx="1296988" cy="574675"/>
          </a:xfrm>
          <a:prstGeom prst="wedgeRoundRectCallout">
            <a:avLst>
              <a:gd name="adj1" fmla="val -109606"/>
              <a:gd name="adj2" fmla="val 3866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函数定义</a:t>
            </a:r>
          </a:p>
        </p:txBody>
      </p:sp>
      <p:sp>
        <p:nvSpPr>
          <p:cNvPr id="454662" name="AutoShape 6"/>
          <p:cNvSpPr/>
          <p:nvPr/>
        </p:nvSpPr>
        <p:spPr>
          <a:xfrm>
            <a:off x="5940425" y="1268413"/>
            <a:ext cx="1296988" cy="574675"/>
          </a:xfrm>
          <a:prstGeom prst="wedgeRoundRectCallout">
            <a:avLst>
              <a:gd name="adj1" fmla="val -98472"/>
              <a:gd name="adj2" fmla="val 59944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函数声明</a:t>
            </a:r>
          </a:p>
        </p:txBody>
      </p:sp>
      <p:sp>
        <p:nvSpPr>
          <p:cNvPr id="454663" name="AutoShape 7"/>
          <p:cNvSpPr/>
          <p:nvPr/>
        </p:nvSpPr>
        <p:spPr>
          <a:xfrm>
            <a:off x="5580063" y="2060575"/>
            <a:ext cx="1728787" cy="720725"/>
          </a:xfrm>
          <a:prstGeom prst="wedgeRoundRectCallout">
            <a:avLst>
              <a:gd name="adj1" fmla="val -153764"/>
              <a:gd name="adj2" fmla="val -16958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1800" b="1" dirty="0"/>
              <a:t>void</a:t>
            </a:r>
            <a:r>
              <a:rPr lang="zh-CN" altLang="en-US" sz="1800" b="1" dirty="0"/>
              <a:t>：函数不接收任何参数</a:t>
            </a:r>
          </a:p>
        </p:txBody>
      </p:sp>
      <p:sp>
        <p:nvSpPr>
          <p:cNvPr id="61449" name="AutoShape 8"/>
          <p:cNvSpPr/>
          <p:nvPr/>
        </p:nvSpPr>
        <p:spPr>
          <a:xfrm>
            <a:off x="250825" y="4221163"/>
            <a:ext cx="1296988" cy="574675"/>
          </a:xfrm>
          <a:prstGeom prst="wedgeRoundRectCallout">
            <a:avLst>
              <a:gd name="adj1" fmla="val 66032"/>
              <a:gd name="adj2" fmla="val 50829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返回值类型</a:t>
            </a:r>
          </a:p>
        </p:txBody>
      </p:sp>
      <p:sp>
        <p:nvSpPr>
          <p:cNvPr id="61450" name="AutoShape 9"/>
          <p:cNvSpPr/>
          <p:nvPr/>
        </p:nvSpPr>
        <p:spPr>
          <a:xfrm>
            <a:off x="6084888" y="4149725"/>
            <a:ext cx="1296987" cy="574675"/>
          </a:xfrm>
          <a:prstGeom prst="wedgeRoundRectCallout">
            <a:avLst>
              <a:gd name="adj1" fmla="val -140944"/>
              <a:gd name="adj2" fmla="val 49171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2" grpId="0" animBg="1"/>
      <p:bldP spid="45466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63</a:t>
            </a:fld>
            <a:endParaRPr lang="zh-CN" altLang="en-US" sz="1400" b="1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总结与回顾</a:t>
            </a:r>
          </a:p>
        </p:txBody>
      </p:sp>
      <p:sp>
        <p:nvSpPr>
          <p:cNvPr id="408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掌握了：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输入、输出语句；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表达式；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赋值语句；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在此基础上再增加：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控制结构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在此基础上增加：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函数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b="1" dirty="0"/>
          </a:p>
        </p:txBody>
      </p:sp>
      <p:sp>
        <p:nvSpPr>
          <p:cNvPr id="408580" name="Text Box 4"/>
          <p:cNvSpPr txBox="1"/>
          <p:nvPr/>
        </p:nvSpPr>
        <p:spPr>
          <a:xfrm>
            <a:off x="3995738" y="1773238"/>
            <a:ext cx="4824412" cy="519112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00000">
                <a:srgbClr val="F8B04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就可以编写简单的程序；</a:t>
            </a:r>
            <a:endParaRPr lang="en-US" altLang="zh-CN" b="1" dirty="0"/>
          </a:p>
        </p:txBody>
      </p:sp>
      <p:sp>
        <p:nvSpPr>
          <p:cNvPr id="408581" name="Text Box 5"/>
          <p:cNvSpPr txBox="1"/>
          <p:nvPr/>
        </p:nvSpPr>
        <p:spPr>
          <a:xfrm>
            <a:off x="3995738" y="3284538"/>
            <a:ext cx="4897437" cy="519112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00000">
                <a:srgbClr val="F8B04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就可以编写任意复杂的程序；</a:t>
            </a:r>
            <a:endParaRPr lang="en-US" altLang="zh-CN" b="1" dirty="0"/>
          </a:p>
        </p:txBody>
      </p:sp>
      <p:sp>
        <p:nvSpPr>
          <p:cNvPr id="408582" name="Text Box 6"/>
          <p:cNvSpPr txBox="1"/>
          <p:nvPr/>
        </p:nvSpPr>
        <p:spPr>
          <a:xfrm>
            <a:off x="3995738" y="4581525"/>
            <a:ext cx="4824412" cy="946150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00000">
                <a:srgbClr val="F8B04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就可以编写易于管理、理解和维护的程序；</a:t>
            </a:r>
            <a:endParaRPr lang="en-US" altLang="zh-CN" b="1" dirty="0"/>
          </a:p>
        </p:txBody>
      </p:sp>
      <p:sp>
        <p:nvSpPr>
          <p:cNvPr id="408583" name="AutoShape 7"/>
          <p:cNvSpPr/>
          <p:nvPr/>
        </p:nvSpPr>
        <p:spPr>
          <a:xfrm>
            <a:off x="6156325" y="2420938"/>
            <a:ext cx="358775" cy="792162"/>
          </a:xfrm>
          <a:prstGeom prst="downArrow">
            <a:avLst>
              <a:gd name="adj1" fmla="val 50000"/>
              <a:gd name="adj2" fmla="val 55199"/>
            </a:avLst>
          </a:prstGeom>
          <a:noFill/>
          <a:ln w="254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408584" name="AutoShape 8"/>
          <p:cNvSpPr/>
          <p:nvPr/>
        </p:nvSpPr>
        <p:spPr>
          <a:xfrm>
            <a:off x="6156325" y="3860800"/>
            <a:ext cx="360363" cy="720725"/>
          </a:xfrm>
          <a:prstGeom prst="downArrow">
            <a:avLst>
              <a:gd name="adj1" fmla="val 50000"/>
              <a:gd name="adj2" fmla="val 49999"/>
            </a:avLst>
          </a:prstGeom>
          <a:noFill/>
          <a:ln w="254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  <p:bldP spid="408581" grpId="0" animBg="1"/>
      <p:bldP spid="408582" grpId="0" animBg="1"/>
      <p:bldP spid="408583" grpId="0" animBg="1"/>
      <p:bldP spid="4085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64</a:t>
            </a:fld>
            <a:endParaRPr lang="zh-CN" altLang="en-US" sz="1400" b="1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09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思考题：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为什么说高级语言是与机器无关的？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同一个</a:t>
            </a:r>
            <a:r>
              <a:rPr lang="en-US" altLang="zh-CN" b="1" dirty="0"/>
              <a:t>C</a:t>
            </a:r>
            <a:r>
              <a:rPr lang="zh-CN" altLang="en-US" b="1" dirty="0"/>
              <a:t>语言程序，如果想在两台具有不同指令系统的机器上运行，编译后得到的目标程序是否一样？能否用同一个编译器进行编译？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65</a:t>
            </a:fld>
            <a:endParaRPr lang="zh-CN" altLang="en-US" sz="1400" b="1" dirty="0"/>
          </a:p>
        </p:txBody>
      </p:sp>
      <p:graphicFrame>
        <p:nvGraphicFramePr>
          <p:cNvPr id="92163" name="Object 4"/>
          <p:cNvGraphicFramePr>
            <a:graphicFrameLocks noGrp="1" noChangeAspect="1"/>
          </p:cNvGraphicFramePr>
          <p:nvPr>
            <p:ph/>
          </p:nvPr>
        </p:nvGraphicFramePr>
        <p:xfrm>
          <a:off x="3635375" y="2420938"/>
          <a:ext cx="2232025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3" imgW="1132205" imgH="1054100" progId="MS_ClipArt_Gallery.2">
                  <p:embed/>
                </p:oleObj>
              </mc:Choice>
              <mc:Fallback>
                <p:oleObj r:id="rId3" imgW="1132205" imgH="1054100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635375" y="2420938"/>
                        <a:ext cx="2232025" cy="2078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7</a:t>
            </a:fld>
            <a:endParaRPr lang="zh-CN" altLang="en-US" sz="1400" b="1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典型的几类运算符和表达式 ：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	算术运算符和算术表达式；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       关系运算符和关系表达式；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	逻辑运算符和逻辑表达式 ；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	赋值运算符和赋值表达式 ；</a:t>
            </a:r>
          </a:p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8</a:t>
            </a:fld>
            <a:endParaRPr lang="zh-CN" altLang="en-US" sz="1400" b="1" dirty="0"/>
          </a:p>
        </p:txBody>
      </p:sp>
      <p:sp>
        <p:nvSpPr>
          <p:cNvPr id="7171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226308" name="Rectangle 4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134350" cy="203835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一、算术运算符和算术表达式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算术运算符：＋、－、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、％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取余</a:t>
            </a:r>
            <a:r>
              <a:rPr lang="en-US" altLang="zh-CN" b="1" dirty="0">
                <a:latin typeface="宋体" panose="02010600030101010101" pitchFamily="2" charset="-122"/>
              </a:rPr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等；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算术表达式：由算术运算符、操作数和括号构成的表达式。如：（2 + 8</a:t>
            </a:r>
            <a:r>
              <a:rPr lang="en-US" altLang="zh-CN" b="1" dirty="0">
                <a:latin typeface="宋体" panose="02010600030101010101" pitchFamily="2" charset="-122"/>
              </a:rPr>
              <a:t>.2 / 3</a:t>
            </a:r>
            <a:r>
              <a:rPr lang="zh-CN" altLang="en-US" b="1" dirty="0">
                <a:latin typeface="宋体" panose="02010600030101010101" pitchFamily="2" charset="-122"/>
              </a:rPr>
              <a:t>）* 4 ，10 ％ 4（余数为2</a:t>
            </a:r>
            <a:r>
              <a:rPr lang="en-US" altLang="zh-CN" b="1" dirty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7173" name="Text Box 5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26353" name="Group 49"/>
          <p:cNvGraphicFramePr>
            <a:graphicFrameLocks noGrp="1"/>
          </p:cNvGraphicFramePr>
          <p:nvPr>
            <p:ph sz="half" idx="1"/>
          </p:nvPr>
        </p:nvGraphicFramePr>
        <p:xfrm>
          <a:off x="1476375" y="2349500"/>
          <a:ext cx="5184775" cy="1958975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*（乘）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（除，取商）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（取模）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 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自加，加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（自减，减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9</a:t>
            </a:fld>
            <a:endParaRPr lang="zh-CN" altLang="en-US" sz="1400" b="1" dirty="0"/>
          </a:p>
        </p:txBody>
      </p:sp>
      <p:sp>
        <p:nvSpPr>
          <p:cNvPr id="8195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算术表达式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sz="half" idx="1"/>
          </p:nvPr>
        </p:nvSpPr>
        <p:spPr>
          <a:xfrm>
            <a:off x="4572001" y="2781301"/>
            <a:ext cx="4032250" cy="863724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(b*b-4*a*c)/(2*a)</a:t>
            </a:r>
          </a:p>
        </p:txBody>
      </p:sp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1331913" y="2565400"/>
          <a:ext cx="165576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3" imgW="558800" imgH="419100" progId="Equation.3">
                  <p:embed/>
                </p:oleObj>
              </mc:Choice>
              <mc:Fallback>
                <p:oleObj r:id="rId3" imgW="5588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65400"/>
                        <a:ext cx="1655762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0"/>
          <p:cNvSpPr txBox="1"/>
          <p:nvPr/>
        </p:nvSpPr>
        <p:spPr>
          <a:xfrm>
            <a:off x="827088" y="1484313"/>
            <a:ext cx="77771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要注意编程序式，程序中对算术表达式的书写和平时的书写方式可能是不一样的：</a:t>
            </a:r>
          </a:p>
        </p:txBody>
      </p:sp>
      <p:sp>
        <p:nvSpPr>
          <p:cNvPr id="8199" name="AutoShape 11"/>
          <p:cNvSpPr/>
          <p:nvPr/>
        </p:nvSpPr>
        <p:spPr>
          <a:xfrm>
            <a:off x="3492500" y="2997200"/>
            <a:ext cx="792163" cy="215900"/>
          </a:xfrm>
          <a:prstGeom prst="rightArrow">
            <a:avLst>
              <a:gd name="adj1" fmla="val 50000"/>
              <a:gd name="adj2" fmla="val 91727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8200" name="Text Box 12"/>
          <p:cNvSpPr txBox="1"/>
          <p:nvPr/>
        </p:nvSpPr>
        <p:spPr>
          <a:xfrm>
            <a:off x="2843213" y="2420938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在程序中要写成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caseSensitive&quot;:false,&quot;fuzzyMatch&quot;:false,&quot;Score&quot;:1.0,&quot;answers&quot;:[&quot;5&quot;]},{&quot;num&quot;:2,&quot;caseSensitive&quot;:false,&quot;fuzzyMatch&quot;:false,&quot;Score&quot;:1.0,&quot;answers&quot;:[&quot;2&quot;]},{&quot;num&quot;:3,&quot;caseSensitive&quot;:false,&quot;fuzzyMatch&quot;:false,&quot;Score&quot;:1.0,&quot;answers&quot;:[&quot;0&quot;]},{&quot;num&quot;:4,&quot;caseSensitive&quot;:false,&quot;fuzzyMatch&quot;:false,&quot;Score&quot;:1.0,&quot;answers&quot;:[&quot;0.5&quot;]},{&quot;num&quot;:5,&quot;caseSensitive&quot;:false,&quot;fuzzyMatch&quot;:false,&quot;Score&quot;:1.0,&quot;answers&quot;:[&quot;97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false"/>
  <p:tag name="PROBLEMSCORE" val="5.0"/>
  <p:tag name="PROBLEMBLANK" val="[{&quot;num&quot;:1,&quot;caseSensitive&quot;:true,&quot;fuzzyMatch&quot;:false,&quot;Score&quot;:1.0,&quot;answers&quot;:[&quot;A,65&quot;]},{&quot;num&quot;:2,&quot;caseSensitive&quot;:true,&quot;fuzzyMatch&quot;:false,&quot;Score&quot;:1.0,&quot;answers&quot;:[&quot;S,83&quot;]},{&quot;num&quot;:3,&quot;caseSensitive&quot;:true,&quot;fuzzyMatch&quot;:false,&quot;Score&quot;:1.0,&quot;answers&quot;:[&quot;a,97&quot;]},{&quot;num&quot;:4,&quot;caseSensitive&quot;:false,&quot;fuzzyMatch&quot;:false,&quot;Score&quot;:1.0,&quot;answers&quot;:[&quot;1&quot;]},{&quot;num&quot;:5,&quot;caseSensitive&quot;:false,&quot;fuzzyMatch&quot;:true,&quot;Score&quot;:1.0,&quot;answers&quot;:[&quot;-18&quot;]}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490</TotalTime>
  <Words>5856</Words>
  <Application>Microsoft Office PowerPoint</Application>
  <PresentationFormat>全屏显示(4:3)</PresentationFormat>
  <Paragraphs>774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Microsoft Yahei</vt:lpstr>
      <vt:lpstr>Monotype Sorts</vt:lpstr>
      <vt:lpstr>黑体</vt:lpstr>
      <vt:lpstr>宋体</vt:lpstr>
      <vt:lpstr>微软雅黑</vt:lpstr>
      <vt:lpstr>Times New Roman</vt:lpstr>
      <vt:lpstr>Wingdings</vt:lpstr>
      <vt:lpstr>经分互动规范介绍</vt:lpstr>
      <vt:lpstr>Equation.3</vt:lpstr>
      <vt:lpstr>MS_ClipArt_Gallery.2</vt:lpstr>
      <vt:lpstr>PowerPoint 演示文稿</vt:lpstr>
      <vt:lpstr>提纲</vt:lpstr>
      <vt:lpstr>提纲</vt:lpstr>
      <vt:lpstr>PowerPoint 演示文稿</vt:lpstr>
      <vt:lpstr>3.1 表达式</vt:lpstr>
      <vt:lpstr>3.1 表达式</vt:lpstr>
      <vt:lpstr>3.1 表达式</vt:lpstr>
      <vt:lpstr>3.1 表达式</vt:lpstr>
      <vt:lpstr>3.1 表达式－算术表达式</vt:lpstr>
      <vt:lpstr>3.1 表达式－算术表达式</vt:lpstr>
      <vt:lpstr>PowerPoint 演示文稿</vt:lpstr>
      <vt:lpstr>3.1 表达式－算术表达式</vt:lpstr>
      <vt:lpstr>3.1 表达式</vt:lpstr>
      <vt:lpstr>3.1 表达式－关系表达式</vt:lpstr>
      <vt:lpstr>3.6 表达式</vt:lpstr>
      <vt:lpstr>3.1 表达式－逻辑表达式</vt:lpstr>
      <vt:lpstr>3.1 表达式－逻辑表达式</vt:lpstr>
      <vt:lpstr>3.1 表达式－逻辑表达式</vt:lpstr>
      <vt:lpstr>3.1 表达式-赋值表达式</vt:lpstr>
      <vt:lpstr>3.1 表达式</vt:lpstr>
      <vt:lpstr>表达式小测试</vt:lpstr>
      <vt:lpstr>PowerPoint 演示文稿</vt:lpstr>
      <vt:lpstr>字符型数据操作测试</vt:lpstr>
      <vt:lpstr>提纲</vt:lpstr>
      <vt:lpstr>3.2 语句</vt:lpstr>
      <vt:lpstr>3.2 语句</vt:lpstr>
      <vt:lpstr>3.2 语句</vt:lpstr>
      <vt:lpstr>3.2 语句</vt:lpstr>
      <vt:lpstr>3.2 语句</vt:lpstr>
      <vt:lpstr>3.2 语句</vt:lpstr>
      <vt:lpstr>3.2 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语句</vt:lpstr>
      <vt:lpstr>3.2 语句</vt:lpstr>
      <vt:lpstr>3.2 语句</vt:lpstr>
      <vt:lpstr>3.7 语句</vt:lpstr>
      <vt:lpstr>while语句实例：输出0～N之间的整数（N&gt;0) </vt:lpstr>
      <vt:lpstr>PowerPoint 演示文稿</vt:lpstr>
      <vt:lpstr>PowerPoint 演示文稿</vt:lpstr>
      <vt:lpstr>练习2：输入一个正整数。</vt:lpstr>
      <vt:lpstr>练习3：输入一个正整数，判别它是否能被3整除。若输入的不是正整数，则提示出错信息，并请用户重新输入；否则，若能被3整除，输出YES；若不能被3整除，输出NO。</vt:lpstr>
      <vt:lpstr>练习3：判断正整数能否被3整除。</vt:lpstr>
      <vt:lpstr>PowerPoint 演示文稿</vt:lpstr>
      <vt:lpstr>练习4：求1~n之间的整数的和</vt:lpstr>
      <vt:lpstr>练习4：求1~n之间的整数的和</vt:lpstr>
      <vt:lpstr>练习4：求1~n之间的整数的和</vt:lpstr>
      <vt:lpstr>PowerPoint 演示文稿</vt:lpstr>
      <vt:lpstr>练习5：  打印三角形</vt:lpstr>
      <vt:lpstr>PowerPoint 演示文稿</vt:lpstr>
      <vt:lpstr>3.2 语句</vt:lpstr>
      <vt:lpstr>PowerPoint 演示文稿</vt:lpstr>
      <vt:lpstr>PowerPoint 演示文稿</vt:lpstr>
      <vt:lpstr>For语句实例： 输出0～N之间的整数（N&gt;0)。</vt:lpstr>
      <vt:lpstr>PowerPoint 演示文稿</vt:lpstr>
      <vt:lpstr>提纲</vt:lpstr>
      <vt:lpstr>3.3 函数</vt:lpstr>
      <vt:lpstr>3.3 函数</vt:lpstr>
      <vt:lpstr>3.3 函数</vt:lpstr>
      <vt:lpstr>总结与回顾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计算机导轮与程序设计</dc:title>
  <dc:creator>cyzhou</dc:creator>
  <cp:lastModifiedBy>86199</cp:lastModifiedBy>
  <cp:revision>2088</cp:revision>
  <dcterms:created xsi:type="dcterms:W3CDTF">2001-07-15T23:49:29Z</dcterms:created>
  <dcterms:modified xsi:type="dcterms:W3CDTF">2022-09-20T00:50:13Z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