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12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3" autoAdjust="0"/>
    <p:restoredTop sz="85785" autoAdjust="0"/>
  </p:normalViewPr>
  <p:slideViewPr>
    <p:cSldViewPr snapToGrid="0">
      <p:cViewPr varScale="1">
        <p:scale>
          <a:sx n="81" d="100"/>
          <a:sy n="81" d="100"/>
        </p:scale>
        <p:origin x="1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3EA43-A0C0-4A58-BDD3-B4FBED7C98C1}" type="datetimeFigureOut">
              <a:rPr lang="zh-CN" altLang="en-US" smtClean="0"/>
              <a:pPr/>
              <a:t>2022/10/4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9A4DF-89C4-45E4-B556-E70787993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0E079DC-5342-4FD6-9C61-51581254A8A9}" type="slidenum">
              <a:rPr kumimoji="0" lang="zh-CN" altLang="en-US" sz="2800" b="0" i="0" u="none" strike="noStrike" kern="1200" cap="none" spc="0" normalizeH="0" baseline="0" noProof="1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28600" indent="-228600" eaLnBrk="1" hangingPunct="1"/>
            <a:r>
              <a:rPr lang="zh-CN" altLang="en-US"/>
              <a:t>本章重点：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/>
              <a:t>算法的概念、算法的设计实践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/>
              <a:t>C</a:t>
            </a:r>
            <a:r>
              <a:rPr lang="zh-CN" altLang="en-US"/>
              <a:t>语言中的数据类型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/>
              <a:t>if</a:t>
            </a:r>
            <a:r>
              <a:rPr lang="zh-CN" altLang="en-US"/>
              <a:t>、</a:t>
            </a:r>
            <a:r>
              <a:rPr lang="en-US" altLang="zh-CN"/>
              <a:t>while</a:t>
            </a:r>
            <a:r>
              <a:rPr lang="zh-CN" altLang="en-US"/>
              <a:t>选择结构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/>
              <a:t>自顶向下、逐步细化的结构化程序设计方法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/>
              <a:t>掌握运算符的优先级和结合性</a:t>
            </a:r>
          </a:p>
        </p:txBody>
      </p:sp>
    </p:spTree>
    <p:extLst>
      <p:ext uri="{BB962C8B-B14F-4D97-AF65-F5344CB8AC3E}">
        <p14:creationId xmlns:p14="http://schemas.microsoft.com/office/powerpoint/2010/main" val="286616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F6FD2E7-4D22-41EB-B57E-E03454FDDFD5}" type="slidenum">
              <a:rPr kumimoji="0" lang="zh-CN" altLang="en-US" sz="2800" b="0" i="0" u="none" strike="noStrike" kern="1200" cap="none" spc="0" normalizeH="0" baseline="0" noProof="1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）通过描述活动和过程来描述算法；</a:t>
            </a: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4185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9A4DF-89C4-45E4-B556-E70787993F8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38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576AA8B-40F7-4417-95E1-F5A9E3150243}" type="slidenum">
              <a:rPr kumimoji="0" lang="zh-CN" altLang="en-US" sz="2800" b="0" i="0" u="none" strike="noStrike" kern="1200" cap="none" spc="0" normalizeH="0" baseline="0" noProof="1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23</a:t>
            </a:fld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i</a:t>
            </a:r>
            <a:r>
              <a:rPr lang="zh-CN" altLang="en-US" b="1"/>
              <a:t>只需</a:t>
            </a:r>
            <a:r>
              <a:rPr lang="en-US" altLang="zh-CN" b="1"/>
              <a:t>2</a:t>
            </a:r>
            <a:r>
              <a:rPr lang="zh-CN" altLang="en-US" b="1"/>
              <a:t>到根号</a:t>
            </a:r>
            <a:r>
              <a:rPr lang="en-US" altLang="zh-CN" b="1"/>
              <a:t>n</a:t>
            </a:r>
            <a:r>
              <a:rPr lang="zh-CN" altLang="en-US" b="1"/>
              <a:t>之间的整数整除即可。原因分析：如果担心存在大于根号</a:t>
            </a:r>
            <a:r>
              <a:rPr lang="en-US" altLang="zh-CN" b="1"/>
              <a:t>n</a:t>
            </a:r>
            <a:r>
              <a:rPr lang="zh-CN" altLang="en-US" b="1"/>
              <a:t>的数</a:t>
            </a:r>
            <a:r>
              <a:rPr lang="en-US" altLang="zh-CN" b="1"/>
              <a:t>r</a:t>
            </a:r>
            <a:r>
              <a:rPr lang="zh-CN" altLang="en-US" b="1"/>
              <a:t>能整除</a:t>
            </a:r>
            <a:r>
              <a:rPr lang="en-US" altLang="zh-CN" b="1"/>
              <a:t>n</a:t>
            </a:r>
            <a:r>
              <a:rPr lang="zh-CN" altLang="en-US" b="1"/>
              <a:t>，则假设</a:t>
            </a:r>
            <a:r>
              <a:rPr lang="en-US" altLang="zh-CN" b="1"/>
              <a:t>n=m*r,</a:t>
            </a:r>
            <a:r>
              <a:rPr lang="zh-CN" altLang="en-US" b="1"/>
              <a:t>且</a:t>
            </a:r>
            <a:r>
              <a:rPr lang="en-US" altLang="zh-CN" b="1"/>
              <a:t>m&lt;</a:t>
            </a:r>
            <a:r>
              <a:rPr lang="zh-CN" altLang="en-US" b="1"/>
              <a:t>根号</a:t>
            </a:r>
            <a:r>
              <a:rPr lang="en-US" altLang="zh-CN" b="1"/>
              <a:t>n</a:t>
            </a:r>
            <a:r>
              <a:rPr lang="zh-CN" altLang="en-US" b="1"/>
              <a:t>，</a:t>
            </a:r>
            <a:r>
              <a:rPr lang="en-US" altLang="zh-CN" b="1"/>
              <a:t>r&gt;</a:t>
            </a:r>
            <a:r>
              <a:rPr lang="zh-CN" altLang="en-US" b="1"/>
              <a:t>根号</a:t>
            </a:r>
            <a:r>
              <a:rPr lang="en-US" altLang="zh-CN" b="1"/>
              <a:t>n</a:t>
            </a:r>
            <a:r>
              <a:rPr lang="zh-CN" altLang="en-US" b="1"/>
              <a:t>，则若</a:t>
            </a:r>
            <a:r>
              <a:rPr lang="en-US" altLang="zh-CN" b="1"/>
              <a:t>r</a:t>
            </a:r>
            <a:r>
              <a:rPr lang="zh-CN" altLang="en-US" b="1"/>
              <a:t>能整除</a:t>
            </a:r>
            <a:r>
              <a:rPr lang="en-US" altLang="zh-CN" b="1"/>
              <a:t>n</a:t>
            </a:r>
            <a:r>
              <a:rPr lang="zh-CN" altLang="en-US" b="1"/>
              <a:t>，则</a:t>
            </a:r>
            <a:r>
              <a:rPr lang="en-US" altLang="zh-CN" b="1"/>
              <a:t>m</a:t>
            </a:r>
            <a:r>
              <a:rPr lang="zh-CN" altLang="en-US" b="1"/>
              <a:t>必整除</a:t>
            </a:r>
            <a:r>
              <a:rPr lang="en-US" altLang="zh-CN" b="1"/>
              <a:t>n</a:t>
            </a:r>
            <a:r>
              <a:rPr lang="zh-CN" altLang="en-US" b="1"/>
              <a:t>，因此在检测到</a:t>
            </a:r>
            <a:r>
              <a:rPr lang="en-US" altLang="zh-CN" b="1"/>
              <a:t>m</a:t>
            </a:r>
            <a:r>
              <a:rPr lang="zh-CN" altLang="en-US" b="1"/>
              <a:t>时就表示不是质数而退出循环，不需要再去检测</a:t>
            </a:r>
            <a:r>
              <a:rPr lang="en-US" altLang="zh-CN" b="1"/>
              <a:t>r</a:t>
            </a:r>
            <a:r>
              <a:rPr lang="zh-CN" altLang="en-US" b="1"/>
              <a:t>了。</a:t>
            </a:r>
          </a:p>
        </p:txBody>
      </p:sp>
    </p:spTree>
    <p:extLst>
      <p:ext uri="{BB962C8B-B14F-4D97-AF65-F5344CB8AC3E}">
        <p14:creationId xmlns:p14="http://schemas.microsoft.com/office/powerpoint/2010/main" val="1596375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0E079DC-5342-4FD6-9C61-51581254A8A9}" type="slidenum">
              <a:rPr kumimoji="0" lang="zh-CN" altLang="en-US" sz="2800" b="0" i="0" u="none" strike="noStrike" kern="1200" cap="none" spc="0" normalizeH="0" baseline="0" noProof="1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24</a:t>
            </a:fld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28600" indent="-228600" eaLnBrk="1" hangingPunct="1"/>
            <a:r>
              <a:rPr lang="zh-CN" altLang="en-US" dirty="0"/>
              <a:t>本章重点：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 dirty="0"/>
              <a:t>算法的概念、算法的设计实践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/>
              <a:t>C</a:t>
            </a:r>
            <a:r>
              <a:rPr lang="zh-CN" altLang="en-US" dirty="0"/>
              <a:t>语言中的数据类型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选择结构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 dirty="0"/>
              <a:t>自顶向下、逐步细化的结构化程序设计方法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 dirty="0"/>
              <a:t>掌握运算符的优先级和结合性</a:t>
            </a:r>
          </a:p>
        </p:txBody>
      </p:sp>
    </p:spTree>
    <p:extLst>
      <p:ext uri="{BB962C8B-B14F-4D97-AF65-F5344CB8AC3E}">
        <p14:creationId xmlns:p14="http://schemas.microsoft.com/office/powerpoint/2010/main" val="1483065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4755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ln>
            <a:solidFill>
              <a:srgbClr val="000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73FB85E-1898-46F6-9254-CC3C7DB89218}" type="slidenum">
              <a:rPr kumimoji="0" lang="zh-CN" altLang="zh-CN" sz="2800" b="0" i="0" u="none" strike="noStrike" kern="1200" cap="none" spc="0" normalizeH="0" baseline="0" noProof="1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38</a:t>
            </a:fld>
            <a:endParaRPr kumimoji="0" lang="zh-CN" altLang="zh-CN" sz="28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074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0E079DC-5342-4FD6-9C61-51581254A8A9}" type="slidenum">
              <a:rPr kumimoji="0" lang="zh-CN" altLang="en-US" sz="2800" b="0" i="0" u="none" strike="noStrike" kern="1200" cap="none" spc="0" normalizeH="0" baseline="0" noProof="1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41</a:t>
            </a:fld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28600" indent="-228600" eaLnBrk="1" hangingPunct="1"/>
            <a:r>
              <a:rPr lang="zh-CN" altLang="en-US"/>
              <a:t>本章重点：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/>
              <a:t>算法的概念、算法的设计实践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/>
              <a:t>C</a:t>
            </a:r>
            <a:r>
              <a:rPr lang="zh-CN" altLang="en-US"/>
              <a:t>语言中的数据类型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/>
              <a:t>if</a:t>
            </a:r>
            <a:r>
              <a:rPr lang="zh-CN" altLang="en-US"/>
              <a:t>、</a:t>
            </a:r>
            <a:r>
              <a:rPr lang="en-US" altLang="zh-CN"/>
              <a:t>while</a:t>
            </a:r>
            <a:r>
              <a:rPr lang="zh-CN" altLang="en-US"/>
              <a:t>选择结构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/>
              <a:t>自顶向下、逐步细化的结构化程序设计方法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/>
              <a:t>掌握运算符的优先级和结合性</a:t>
            </a:r>
          </a:p>
        </p:txBody>
      </p:sp>
    </p:spTree>
    <p:extLst>
      <p:ext uri="{BB962C8B-B14F-4D97-AF65-F5344CB8AC3E}">
        <p14:creationId xmlns:p14="http://schemas.microsoft.com/office/powerpoint/2010/main" val="336736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39EAD25D-1C9F-4D70-B41D-6A96048656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2988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71C92F4D-379D-4B09-9705-8179E5F7B5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6551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64651" y="404814"/>
            <a:ext cx="2783416" cy="55260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04814"/>
            <a:ext cx="8147051" cy="55260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44157EC-9F7A-42E5-946D-A5B1353397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19154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404814"/>
            <a:ext cx="11133667" cy="55260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120EF0CE-FB65-46AC-962B-7AAF0004A4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03053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4867" y="404814"/>
            <a:ext cx="10363200" cy="720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319214"/>
            <a:ext cx="5080000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19214"/>
            <a:ext cx="5080000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24EEED3-E6CA-4FB0-870D-C912E9D80C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78407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4867" y="404814"/>
            <a:ext cx="10363200" cy="720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319214"/>
            <a:ext cx="5080000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19213"/>
            <a:ext cx="5080000" cy="2228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700464"/>
            <a:ext cx="5080000" cy="22304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5BCAFF7-6B35-43DF-8860-F16398E0A4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9453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684867" y="404814"/>
            <a:ext cx="10363200" cy="720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319213"/>
            <a:ext cx="5080000" cy="2228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19213"/>
            <a:ext cx="5080000" cy="2228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4400" y="3700464"/>
            <a:ext cx="5080000" cy="22304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700464"/>
            <a:ext cx="5080000" cy="22304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21F63714-9DA7-4330-9101-E7D5E6770C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9991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4867" y="404814"/>
            <a:ext cx="10363200" cy="720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319214"/>
            <a:ext cx="5080000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19213"/>
            <a:ext cx="5080000" cy="2228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700464"/>
            <a:ext cx="5080000" cy="22304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E4467E96-3971-45F9-9274-B1BF4305C6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2344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C10BD8E-FDF6-48A7-8C3F-A644E1AADD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59032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A9D1E20-1F47-4050-A0D4-5D4E4A26DD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7109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319214"/>
            <a:ext cx="508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19214"/>
            <a:ext cx="508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E0C4ADD-3CAC-452B-B7F9-697D2833A7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2401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E9154A6-11C7-46E2-ADDF-CF35473798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8283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7B888AF9-A5A8-433B-9EBD-6B8F80ABC5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8419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7F665D43-6E73-4E5B-B7F5-3FE39F1B30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74057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8E65547-968B-4D4C-8CA9-653DAB22E4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9630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0BF7F47-E82C-4BF3-BE5D-A4C8A3ADF9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86124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84867" y="404814"/>
            <a:ext cx="103632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1319214"/>
            <a:ext cx="103632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0833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buFontTx/>
              <a:buNone/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1" noProof="1" dirty="0">
                <a:cs typeface="+mn-ea"/>
              </a:defRPr>
            </a:lvl1pPr>
          </a:lstStyle>
          <a:p>
            <a:pPr>
              <a:defRPr/>
            </a:pPr>
            <a:fld id="{AACBA423-689D-413C-8F75-DF03F572467F}" type="slidenum">
              <a:rPr lang="zh-CN" altLang="en-US"/>
              <a:pPr>
                <a:defRPr/>
              </a:pPr>
              <a:t>‹#›</a:t>
            </a:fld>
            <a:endParaRPr lang="en-US" altLang="zh-CN">
              <a:cs typeface="+mn-cs"/>
            </a:endParaRPr>
          </a:p>
        </p:txBody>
      </p:sp>
      <p:grpSp>
        <p:nvGrpSpPr>
          <p:cNvPr id="1030" name="Group 7"/>
          <p:cNvGrpSpPr>
            <a:grpSpLocks/>
          </p:cNvGrpSpPr>
          <p:nvPr/>
        </p:nvGrpSpPr>
        <p:grpSpPr bwMode="auto">
          <a:xfrm>
            <a:off x="0" y="6553201"/>
            <a:ext cx="12192000" cy="301625"/>
            <a:chOff x="0" y="4032"/>
            <a:chExt cx="5760" cy="288"/>
          </a:xfrm>
        </p:grpSpPr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/>
                <a:t>                  </a:t>
              </a:r>
            </a:p>
          </p:txBody>
        </p:sp>
        <p:sp>
          <p:nvSpPr>
            <p:cNvPr id="1032" name="Line 9"/>
            <p:cNvSpPr>
              <a:spLocks noChangeShapeType="1"/>
            </p:cNvSpPr>
            <p:nvPr/>
          </p:nvSpPr>
          <p:spPr bwMode="auto">
            <a:xfrm>
              <a:off x="4464" y="4032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800"/>
            </a:p>
          </p:txBody>
        </p:sp>
        <p:sp>
          <p:nvSpPr>
            <p:cNvPr id="4" name="Line 10"/>
            <p:cNvSpPr>
              <a:spLocks noChangeShapeType="1"/>
            </p:cNvSpPr>
            <p:nvPr/>
          </p:nvSpPr>
          <p:spPr bwMode="auto">
            <a:xfrm>
              <a:off x="4176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800"/>
            </a:p>
          </p:txBody>
        </p:sp>
        <p:sp>
          <p:nvSpPr>
            <p:cNvPr id="2" name="Line 11"/>
            <p:cNvSpPr>
              <a:spLocks noChangeShapeType="1"/>
            </p:cNvSpPr>
            <p:nvPr/>
          </p:nvSpPr>
          <p:spPr bwMode="auto">
            <a:xfrm>
              <a:off x="4704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800"/>
            </a:p>
          </p:txBody>
        </p:sp>
        <p:sp>
          <p:nvSpPr>
            <p:cNvPr id="1035" name="Line 12"/>
            <p:cNvSpPr>
              <a:spLocks noChangeShapeType="1"/>
            </p:cNvSpPr>
            <p:nvPr/>
          </p:nvSpPr>
          <p:spPr bwMode="auto">
            <a:xfrm>
              <a:off x="5376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800"/>
            </a:p>
          </p:txBody>
        </p:sp>
        <p:sp>
          <p:nvSpPr>
            <p:cNvPr id="1036" name="Line 13"/>
            <p:cNvSpPr>
              <a:spLocks noChangeShapeType="1"/>
            </p:cNvSpPr>
            <p:nvPr/>
          </p:nvSpPr>
          <p:spPr bwMode="auto">
            <a:xfrm>
              <a:off x="5184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800"/>
            </a:p>
          </p:txBody>
        </p:sp>
        <p:sp>
          <p:nvSpPr>
            <p:cNvPr id="1037" name="Line 14"/>
            <p:cNvSpPr>
              <a:spLocks noChangeShapeType="1"/>
            </p:cNvSpPr>
            <p:nvPr/>
          </p:nvSpPr>
          <p:spPr bwMode="auto">
            <a:xfrm>
              <a:off x="5568" y="4032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800"/>
            </a:p>
          </p:txBody>
        </p:sp>
        <p:sp>
          <p:nvSpPr>
            <p:cNvPr id="1038" name="Line 15"/>
            <p:cNvSpPr>
              <a:spLocks noChangeShapeType="1"/>
            </p:cNvSpPr>
            <p:nvPr/>
          </p:nvSpPr>
          <p:spPr bwMode="auto">
            <a:xfrm>
              <a:off x="4992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800"/>
            </a:p>
          </p:txBody>
        </p:sp>
      </p:grpSp>
      <p:sp>
        <p:nvSpPr>
          <p:cNvPr id="1039" name="Line 16"/>
          <p:cNvSpPr>
            <a:spLocks noChangeShapeType="1"/>
          </p:cNvSpPr>
          <p:nvPr/>
        </p:nvSpPr>
        <p:spPr bwMode="auto">
          <a:xfrm>
            <a:off x="624417" y="1176338"/>
            <a:ext cx="112776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800"/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609600" y="2514600"/>
            <a:ext cx="11074400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3200" b="1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en-US" sz="3200" b="1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en-US" sz="3200" b="1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en-US" sz="3200" b="1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en-US" sz="3200" b="1">
              <a:solidFill>
                <a:srgbClr val="FFFFFF"/>
              </a:solidFill>
            </a:endParaRPr>
          </a:p>
        </p:txBody>
      </p:sp>
      <p:pic>
        <p:nvPicPr>
          <p:cNvPr id="1033" name="Picture 18" descr="bupt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8" y="228600"/>
            <a:ext cx="2626783" cy="661988"/>
          </a:xfrm>
          <a:prstGeom prst="rect">
            <a:avLst/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85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D772F5F6-08B1-452C-A1DD-01AB1CEABD13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1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0483" name="Group 5"/>
          <p:cNvGrpSpPr>
            <a:grpSpLocks/>
          </p:cNvGrpSpPr>
          <p:nvPr/>
        </p:nvGrpSpPr>
        <p:grpSpPr bwMode="auto">
          <a:xfrm>
            <a:off x="2783633" y="1988840"/>
            <a:ext cx="6869113" cy="1872350"/>
            <a:chOff x="1488" y="1152"/>
            <a:chExt cx="2736" cy="1239"/>
          </a:xfrm>
        </p:grpSpPr>
        <p:sp>
          <p:nvSpPr>
            <p:cNvPr id="20485" name="Rectangle 6"/>
            <p:cNvSpPr>
              <a:spLocks noChangeArrowheads="1"/>
            </p:cNvSpPr>
            <p:nvPr/>
          </p:nvSpPr>
          <p:spPr bwMode="auto">
            <a:xfrm>
              <a:off x="1488" y="1152"/>
              <a:ext cx="2736" cy="1239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486" name="Text Box 7"/>
            <p:cNvSpPr txBox="1">
              <a:spLocks noChangeArrowheads="1"/>
            </p:cNvSpPr>
            <p:nvPr/>
          </p:nvSpPr>
          <p:spPr bwMode="auto">
            <a:xfrm>
              <a:off x="1536" y="1200"/>
              <a:ext cx="261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3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单元二：计算与算法</a:t>
              </a:r>
              <a:endParaRPr lang="en-US" altLang="zh-CN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3600" b="1" dirty="0">
                  <a:solidFill>
                    <a:srgbClr val="FFFFFF"/>
                  </a:solidFill>
                </a:rPr>
                <a:t>第四章  计算过程与算法（一）</a:t>
              </a:r>
            </a:p>
          </p:txBody>
        </p:sp>
      </p:grpSp>
      <p:pic>
        <p:nvPicPr>
          <p:cNvPr id="20484" name="Picture 8" descr="地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4" y="4508501"/>
            <a:ext cx="15843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62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计算过程与算法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319214"/>
            <a:ext cx="8352928" cy="4611687"/>
          </a:xfrm>
        </p:spPr>
        <p:txBody>
          <a:bodyPr/>
          <a:lstStyle/>
          <a:p>
            <a:r>
              <a:rPr lang="zh-CN" altLang="en-US" b="1" dirty="0"/>
              <a:t>算法与程序的区别</a:t>
            </a:r>
            <a:endParaRPr lang="en-US" altLang="zh-CN" b="1" dirty="0"/>
          </a:p>
          <a:p>
            <a:pPr lvl="1"/>
            <a:r>
              <a:rPr lang="zh-CN" altLang="en-US" b="1" dirty="0"/>
              <a:t>算法：面向人对问题求解的方法的表达；</a:t>
            </a:r>
            <a:endParaRPr lang="en-US" altLang="zh-CN" b="1" dirty="0"/>
          </a:p>
          <a:p>
            <a:pPr lvl="1"/>
            <a:r>
              <a:rPr lang="zh-CN" altLang="en-US" b="1" dirty="0"/>
              <a:t>程序：面向机器用计算机语言实现并运行；</a:t>
            </a:r>
            <a:endParaRPr lang="en-US" altLang="zh-CN" b="1" dirty="0"/>
          </a:p>
          <a:p>
            <a:endParaRPr lang="en-US" altLang="zh-CN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</a:rPr>
              <a:t>1</a:t>
            </a:r>
            <a:r>
              <a:rPr lang="zh-CN" altLang="en-US" b="1" dirty="0">
                <a:solidFill>
                  <a:srgbClr val="000066"/>
                </a:solidFill>
              </a:rPr>
              <a:t>）算法设计：不使用程序设计语言，而使用一种较简单明了的表达方式（例如自然语言）设计出</a:t>
            </a:r>
            <a:r>
              <a:rPr lang="zh-CN" altLang="en-US" b="1" dirty="0">
                <a:solidFill>
                  <a:srgbClr val="FF0000"/>
                </a:solidFill>
              </a:rPr>
              <a:t>求解问题</a:t>
            </a:r>
            <a:r>
              <a:rPr lang="zh-CN" altLang="en-US" b="1" dirty="0">
                <a:solidFill>
                  <a:srgbClr val="000066"/>
                </a:solidFill>
              </a:rPr>
              <a:t>的步骤序列</a:t>
            </a:r>
            <a:r>
              <a:rPr lang="en-US" altLang="zh-CN" b="1" dirty="0">
                <a:solidFill>
                  <a:srgbClr val="000066"/>
                </a:solidFill>
              </a:rPr>
              <a:t>---</a:t>
            </a:r>
            <a:r>
              <a:rPr lang="zh-CN" altLang="en-US" b="1" dirty="0">
                <a:solidFill>
                  <a:srgbClr val="CC0000"/>
                </a:solidFill>
              </a:rPr>
              <a:t>算法</a:t>
            </a:r>
            <a:r>
              <a:rPr lang="zh-CN" altLang="en-US" b="1" dirty="0">
                <a:solidFill>
                  <a:srgbClr val="000066"/>
                </a:solidFill>
              </a:rPr>
              <a:t>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</a:rPr>
              <a:t>2</a:t>
            </a:r>
            <a:r>
              <a:rPr lang="zh-CN" altLang="en-US" b="1" dirty="0">
                <a:solidFill>
                  <a:srgbClr val="000066"/>
                </a:solidFill>
              </a:rPr>
              <a:t>）程序编写：根据设计并描述好的算法，使用某种程序设计语言编写对应于该算法的程序 。</a:t>
            </a:r>
          </a:p>
          <a:p>
            <a:endParaRPr lang="en-US" altLang="zh-CN" b="1" dirty="0"/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996578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935DCA6F-D52B-4770-BFB3-7C16B86FD76E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11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4.1    </a:t>
            </a:r>
            <a:r>
              <a:rPr lang="zh-CN" altLang="en-US" b="1"/>
              <a:t>算法的概念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19214"/>
            <a:ext cx="8134350" cy="5278437"/>
          </a:xfrm>
          <a:ln>
            <a:miter/>
          </a:ln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None/>
              <a:defRPr/>
            </a:pPr>
            <a:r>
              <a:rPr kumimoji="1" lang="zh-CN" altLang="en-US" b="1" dirty="0"/>
              <a:t>四</a:t>
            </a:r>
            <a:r>
              <a:rPr kumimoji="1" lang="en-US" altLang="zh-CN" b="1" dirty="0"/>
              <a:t>. </a:t>
            </a:r>
            <a:r>
              <a:rPr kumimoji="1" lang="zh-CN" altLang="en-US" b="1" dirty="0"/>
              <a:t>计算机算法及其特性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1" lang="zh-CN" altLang="en-US" b="1" dirty="0"/>
              <a:t>什么是计算机可执行的操作；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1" lang="zh-CN" altLang="en-US" b="1" dirty="0"/>
              <a:t>要在</a:t>
            </a:r>
            <a:r>
              <a:rPr kumimoji="1" lang="zh-CN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计算机能力集上</a:t>
            </a:r>
            <a:r>
              <a:rPr kumimoji="1" lang="zh-CN" altLang="en-US" b="1" dirty="0"/>
              <a:t>进行算法设计；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anose="05000000000000000000" pitchFamily="2" charset="2"/>
              <a:buChar char="u"/>
              <a:defRPr/>
            </a:pPr>
            <a:endParaRPr kumimoji="1" lang="zh-CN" altLang="en-US" sz="800" b="1" dirty="0"/>
          </a:p>
          <a:p>
            <a:pPr marL="990600" lvl="1" indent="-533400" algn="just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1" lang="zh-CN" altLang="en-US" b="1" dirty="0">
                <a:latin typeface="宋体" panose="02010600030101010101" pitchFamily="2" charset="-122"/>
              </a:rPr>
              <a:t>算法必须具备的五个特性：</a:t>
            </a:r>
          </a:p>
          <a:p>
            <a:pPr marL="1447800" lvl="2" indent="-533400" algn="just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600" b="1" dirty="0">
                <a:solidFill>
                  <a:srgbClr val="000066"/>
                </a:solidFill>
                <a:latin typeface="宋体" panose="02010600030101010101" pitchFamily="2" charset="-122"/>
              </a:rPr>
              <a:t>可执行性：</a:t>
            </a:r>
            <a:r>
              <a:rPr kumimoji="1" lang="zh-CN" altLang="en-US" sz="2600" b="1" dirty="0">
                <a:solidFill>
                  <a:srgbClr val="000066"/>
                </a:solidFill>
              </a:rPr>
              <a:t>算法中的每一个步骤都是计算机可执行的（在计算机能力集范围内） ；</a:t>
            </a:r>
            <a:endParaRPr kumimoji="1" lang="zh-CN" altLang="en-US" sz="2600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1447800" lvl="2" indent="-533400" algn="just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600" b="1" dirty="0">
                <a:solidFill>
                  <a:srgbClr val="000066"/>
                </a:solidFill>
                <a:latin typeface="宋体" panose="02010600030101010101" pitchFamily="2" charset="-122"/>
              </a:rPr>
              <a:t>确定性：</a:t>
            </a:r>
            <a:r>
              <a:rPr kumimoji="1" lang="zh-CN" altLang="en-US" sz="2600" b="1" dirty="0">
                <a:solidFill>
                  <a:srgbClr val="000066"/>
                </a:solidFill>
              </a:rPr>
              <a:t>算法中的每一个步骤，必须是明确定义的，不得有任何歧义性 ；</a:t>
            </a:r>
            <a:endParaRPr kumimoji="1" lang="zh-CN" altLang="en-US" sz="2600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1447800" lvl="2" indent="-533400" algn="just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600" b="1" dirty="0">
                <a:solidFill>
                  <a:srgbClr val="000066"/>
                </a:solidFill>
                <a:latin typeface="宋体" panose="02010600030101010101" pitchFamily="2" charset="-122"/>
              </a:rPr>
              <a:t>有穷性：</a:t>
            </a:r>
            <a:r>
              <a:rPr kumimoji="1" lang="zh-CN" altLang="en-US" sz="2600" b="1" dirty="0">
                <a:solidFill>
                  <a:srgbClr val="000066"/>
                </a:solidFill>
              </a:rPr>
              <a:t>算法必须在执行有穷步之后结束； </a:t>
            </a:r>
            <a:endParaRPr kumimoji="1" lang="zh-CN" altLang="en-US" sz="2600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1447800" lvl="2" indent="-533400" algn="just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600" b="1" dirty="0">
                <a:solidFill>
                  <a:srgbClr val="000066"/>
                </a:solidFill>
                <a:latin typeface="宋体" panose="02010600030101010101" pitchFamily="2" charset="-122"/>
              </a:rPr>
              <a:t>有输入信息的说明：对加工对象提要求；</a:t>
            </a:r>
            <a:endParaRPr kumimoji="1" lang="en-US" altLang="zh-CN" sz="2600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1447800" lvl="2" indent="-533400" algn="just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600" b="1" dirty="0">
                <a:solidFill>
                  <a:srgbClr val="000066"/>
                </a:solidFill>
                <a:latin typeface="宋体" panose="02010600030101010101" pitchFamily="2" charset="-122"/>
              </a:rPr>
              <a:t>有输出信息的步骤</a:t>
            </a:r>
            <a:r>
              <a:rPr kumimoji="1" lang="zh-CN" altLang="en-US" sz="2600" b="1" dirty="0">
                <a:solidFill>
                  <a:srgbClr val="000066"/>
                </a:solidFill>
              </a:rPr>
              <a:t> ：至少要输出问题答案。</a:t>
            </a:r>
            <a:endParaRPr kumimoji="1" lang="en-US" altLang="zh-CN" sz="2600" b="1" dirty="0">
              <a:solidFill>
                <a:srgbClr val="000066"/>
              </a:solidFill>
            </a:endParaRPr>
          </a:p>
          <a:p>
            <a:pPr marL="533400" indent="-533400" algn="just" eaLnBrk="1" hangingPunct="1">
              <a:lnSpc>
                <a:spcPct val="90000"/>
              </a:lnSpc>
              <a:buNone/>
              <a:defRPr/>
            </a:pP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93682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F472F6B3-B908-48A2-ADB9-30228236111F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12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>
          <a:xfrm>
            <a:off x="2209801" y="1319214"/>
            <a:ext cx="7847013" cy="48466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CC0000"/>
                </a:solidFill>
              </a:rPr>
              <a:t>练习</a:t>
            </a:r>
            <a:r>
              <a:rPr lang="en-US" altLang="zh-CN" b="1" dirty="0">
                <a:solidFill>
                  <a:srgbClr val="CC0000"/>
                </a:solidFill>
              </a:rPr>
              <a:t>1</a:t>
            </a:r>
            <a:r>
              <a:rPr lang="zh-CN" altLang="en-US" b="1" dirty="0">
                <a:solidFill>
                  <a:srgbClr val="CC0000"/>
                </a:solidFill>
              </a:rPr>
              <a:t>：输入若干整数，求出最大值、最小值。</a:t>
            </a:r>
            <a:endParaRPr lang="zh-CN" altLang="en-US" b="1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b="1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ea typeface="黑体" panose="02010609060101010101" pitchFamily="49" charset="-122"/>
              </a:rPr>
              <a:t>79 32 24 25 91 51 39 42 70 62 38 67 72 66 96 81 92 16 71 42 56 12 90 47 34 16 62 64 41 72 20 59 73 36 84 44 68 47 93 57 45 14 76 72 90 79 61 44 93 89 52 69 62 87 43 19 91 88 34 42 57 76 89 90 43 34 42 67 87 47 13</a:t>
            </a:r>
          </a:p>
          <a:p>
            <a:pPr eaLnBrk="1" hangingPunct="1">
              <a:lnSpc>
                <a:spcPct val="90000"/>
              </a:lnSpc>
            </a:pPr>
            <a:endParaRPr lang="zh-CN" altLang="en-US" b="1" dirty="0"/>
          </a:p>
          <a:p>
            <a:pPr eaLnBrk="1" hangingPunct="1">
              <a:lnSpc>
                <a:spcPct val="9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265178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F472F6B3-B908-48A2-ADB9-30228236111F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13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>
          <a:xfrm>
            <a:off x="2209801" y="1319214"/>
            <a:ext cx="8207374" cy="48466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CC0000"/>
                </a:solidFill>
              </a:rPr>
              <a:t>练习</a:t>
            </a:r>
            <a:r>
              <a:rPr lang="en-US" altLang="zh-CN" b="1" dirty="0">
                <a:solidFill>
                  <a:srgbClr val="CC0000"/>
                </a:solidFill>
              </a:rPr>
              <a:t>1</a:t>
            </a:r>
            <a:r>
              <a:rPr lang="zh-CN" altLang="en-US" b="1" dirty="0">
                <a:solidFill>
                  <a:srgbClr val="CC0000"/>
                </a:solidFill>
              </a:rPr>
              <a:t>：输入若干个整数，求出最大值、最小值。</a:t>
            </a:r>
            <a:endParaRPr lang="zh-CN" altLang="en-US" b="1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ea typeface="黑体" panose="02010609060101010101" pitchFamily="49" charset="-122"/>
              </a:rPr>
              <a:t>算法思路：采用迭代计算的方法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    以求最大值为例，即：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ea typeface="黑体" panose="02010609060101010101" pitchFamily="49" charset="-122"/>
              </a:rPr>
              <a:t>Max(N</a:t>
            </a:r>
            <a:r>
              <a:rPr lang="en-US" altLang="zh-CN" b="1" baseline="-25000" dirty="0">
                <a:ea typeface="黑体" panose="02010609060101010101" pitchFamily="49" charset="-122"/>
              </a:rPr>
              <a:t>1</a:t>
            </a:r>
            <a:r>
              <a:rPr lang="en-US" altLang="zh-CN" b="1" dirty="0">
                <a:ea typeface="黑体" panose="02010609060101010101" pitchFamily="49" charset="-122"/>
              </a:rPr>
              <a:t>)=N</a:t>
            </a:r>
            <a:r>
              <a:rPr lang="en-US" altLang="zh-CN" b="1" baseline="-25000" dirty="0">
                <a:ea typeface="黑体" panose="02010609060101010101" pitchFamily="49" charset="-122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ea typeface="黑体" panose="02010609060101010101" pitchFamily="49" charset="-122"/>
              </a:rPr>
              <a:t>Max(N</a:t>
            </a:r>
            <a:r>
              <a:rPr lang="en-US" altLang="zh-CN" b="1" baseline="-25000" dirty="0">
                <a:ea typeface="黑体" panose="02010609060101010101" pitchFamily="49" charset="-122"/>
              </a:rPr>
              <a:t>2</a:t>
            </a:r>
            <a:r>
              <a:rPr lang="en-US" altLang="zh-CN" b="1" dirty="0">
                <a:ea typeface="黑体" panose="02010609060101010101" pitchFamily="49" charset="-122"/>
              </a:rPr>
              <a:t>,N</a:t>
            </a:r>
            <a:r>
              <a:rPr lang="en-US" altLang="zh-CN" b="1" baseline="-25000" dirty="0">
                <a:ea typeface="黑体" panose="02010609060101010101" pitchFamily="49" charset="-122"/>
              </a:rPr>
              <a:t>1</a:t>
            </a:r>
            <a:r>
              <a:rPr lang="en-US" altLang="zh-CN" b="1" dirty="0">
                <a:ea typeface="黑体" panose="02010609060101010101" pitchFamily="49" charset="-122"/>
              </a:rPr>
              <a:t>)= N</a:t>
            </a:r>
            <a:r>
              <a:rPr lang="en-US" altLang="zh-CN" b="1" baseline="-25000" dirty="0">
                <a:ea typeface="黑体" panose="02010609060101010101" pitchFamily="49" charset="-122"/>
              </a:rPr>
              <a:t>1  </a:t>
            </a:r>
            <a:r>
              <a:rPr lang="en-US" altLang="zh-CN" b="1" dirty="0">
                <a:ea typeface="黑体" panose="02010609060101010101" pitchFamily="49" charset="-122"/>
              </a:rPr>
              <a:t> if </a:t>
            </a:r>
            <a:r>
              <a:rPr lang="en-US" altLang="zh-CN" b="1" baseline="-25000" dirty="0">
                <a:ea typeface="黑体" panose="02010609060101010101" pitchFamily="49" charset="-122"/>
              </a:rPr>
              <a:t> </a:t>
            </a:r>
            <a:r>
              <a:rPr lang="en-US" altLang="zh-CN" b="1" dirty="0">
                <a:ea typeface="黑体" panose="02010609060101010101" pitchFamily="49" charset="-122"/>
              </a:rPr>
              <a:t>N</a:t>
            </a:r>
            <a:r>
              <a:rPr lang="en-US" altLang="zh-CN" b="1" baseline="-25000" dirty="0">
                <a:ea typeface="黑体" panose="02010609060101010101" pitchFamily="49" charset="-122"/>
              </a:rPr>
              <a:t>2</a:t>
            </a:r>
            <a:r>
              <a:rPr lang="en-US" altLang="zh-CN" b="1" dirty="0">
                <a:ea typeface="黑体" panose="02010609060101010101" pitchFamily="49" charset="-122"/>
              </a:rPr>
              <a:t>&lt;N</a:t>
            </a:r>
            <a:r>
              <a:rPr lang="en-US" altLang="zh-CN" b="1" baseline="-25000" dirty="0">
                <a:ea typeface="黑体" panose="02010609060101010101" pitchFamily="49" charset="-122"/>
              </a:rPr>
              <a:t>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ea typeface="黑体" panose="02010609060101010101" pitchFamily="49" charset="-122"/>
              </a:rPr>
              <a:t>			         = N</a:t>
            </a:r>
            <a:r>
              <a:rPr lang="en-US" altLang="zh-CN" b="1" baseline="-25000" dirty="0">
                <a:ea typeface="黑体" panose="02010609060101010101" pitchFamily="49" charset="-122"/>
              </a:rPr>
              <a:t>2   </a:t>
            </a:r>
            <a:r>
              <a:rPr lang="en-US" altLang="zh-CN" b="1" dirty="0">
                <a:ea typeface="黑体" panose="02010609060101010101" pitchFamily="49" charset="-122"/>
              </a:rPr>
              <a:t>if  N</a:t>
            </a:r>
            <a:r>
              <a:rPr lang="en-US" altLang="zh-CN" b="1" baseline="-25000" dirty="0">
                <a:ea typeface="黑体" panose="02010609060101010101" pitchFamily="49" charset="-122"/>
              </a:rPr>
              <a:t>2</a:t>
            </a:r>
            <a:r>
              <a:rPr lang="en-US" altLang="zh-CN" b="1" dirty="0">
                <a:ea typeface="黑体" panose="02010609060101010101" pitchFamily="49" charset="-122"/>
              </a:rPr>
              <a:t>&gt;=N</a:t>
            </a:r>
            <a:r>
              <a:rPr lang="en-US" altLang="zh-CN" b="1" baseline="-25000" dirty="0">
                <a:ea typeface="黑体" panose="02010609060101010101" pitchFamily="49" charset="-122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ea typeface="黑体" panose="02010609060101010101" pitchFamily="49" charset="-122"/>
              </a:rPr>
              <a:t>Max(N</a:t>
            </a:r>
            <a:r>
              <a:rPr lang="en-US" altLang="zh-CN" b="1" baseline="-25000" dirty="0">
                <a:ea typeface="黑体" panose="02010609060101010101" pitchFamily="49" charset="-122"/>
              </a:rPr>
              <a:t>3</a:t>
            </a:r>
            <a:r>
              <a:rPr lang="en-US" altLang="zh-CN" b="1" dirty="0">
                <a:ea typeface="黑体" panose="02010609060101010101" pitchFamily="49" charset="-122"/>
              </a:rPr>
              <a:t>,N</a:t>
            </a:r>
            <a:r>
              <a:rPr lang="en-US" altLang="zh-CN" b="1" baseline="-25000" dirty="0">
                <a:ea typeface="黑体" panose="02010609060101010101" pitchFamily="49" charset="-122"/>
              </a:rPr>
              <a:t>2</a:t>
            </a:r>
            <a:r>
              <a:rPr lang="en-US" altLang="zh-CN" b="1" dirty="0">
                <a:ea typeface="黑体" panose="02010609060101010101" pitchFamily="49" charset="-122"/>
              </a:rPr>
              <a:t>,N</a:t>
            </a:r>
            <a:r>
              <a:rPr lang="en-US" altLang="zh-CN" b="1" baseline="-25000" dirty="0">
                <a:ea typeface="黑体" panose="02010609060101010101" pitchFamily="49" charset="-122"/>
              </a:rPr>
              <a:t>1</a:t>
            </a:r>
            <a:r>
              <a:rPr lang="en-US" altLang="zh-CN" b="1" dirty="0">
                <a:ea typeface="黑体" panose="02010609060101010101" pitchFamily="49" charset="-122"/>
              </a:rPr>
              <a:t>)= Max( N</a:t>
            </a:r>
            <a:r>
              <a:rPr lang="en-US" altLang="zh-CN" b="1" baseline="-25000" dirty="0">
                <a:ea typeface="黑体" panose="02010609060101010101" pitchFamily="49" charset="-122"/>
              </a:rPr>
              <a:t>3</a:t>
            </a:r>
            <a:r>
              <a:rPr lang="en-US" altLang="zh-CN" b="1" dirty="0">
                <a:ea typeface="黑体" panose="02010609060101010101" pitchFamily="49" charset="-122"/>
              </a:rPr>
              <a:t>, Max(N</a:t>
            </a:r>
            <a:r>
              <a:rPr lang="en-US" altLang="zh-CN" b="1" baseline="-25000" dirty="0">
                <a:ea typeface="黑体" panose="02010609060101010101" pitchFamily="49" charset="-122"/>
              </a:rPr>
              <a:t>2</a:t>
            </a:r>
            <a:r>
              <a:rPr lang="en-US" altLang="zh-CN" b="1" dirty="0">
                <a:ea typeface="黑体" panose="02010609060101010101" pitchFamily="49" charset="-122"/>
              </a:rPr>
              <a:t>,N</a:t>
            </a:r>
            <a:r>
              <a:rPr lang="en-US" altLang="zh-CN" b="1" baseline="-25000" dirty="0">
                <a:ea typeface="黑体" panose="02010609060101010101" pitchFamily="49" charset="-122"/>
              </a:rPr>
              <a:t>1</a:t>
            </a:r>
            <a:r>
              <a:rPr lang="en-US" altLang="zh-CN" b="1" dirty="0">
                <a:ea typeface="黑体" panose="02010609060101010101" pitchFamily="49" charset="-122"/>
              </a:rPr>
              <a:t>)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ea typeface="黑体" panose="02010609060101010101" pitchFamily="49" charset="-122"/>
              </a:rPr>
              <a:t>….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ea typeface="黑体" panose="02010609060101010101" pitchFamily="49" charset="-122"/>
              </a:rPr>
              <a:t>Max(</a:t>
            </a:r>
            <a:r>
              <a:rPr lang="en-US" altLang="zh-CN" b="1" dirty="0" err="1">
                <a:ea typeface="黑体" panose="02010609060101010101" pitchFamily="49" charset="-122"/>
              </a:rPr>
              <a:t>N</a:t>
            </a:r>
            <a:r>
              <a:rPr lang="en-US" altLang="zh-CN" b="1" baseline="-25000" dirty="0" err="1">
                <a:ea typeface="黑体" panose="02010609060101010101" pitchFamily="49" charset="-122"/>
              </a:rPr>
              <a:t>n</a:t>
            </a:r>
            <a:r>
              <a:rPr lang="en-US" altLang="zh-CN" b="1" baseline="-25000" dirty="0">
                <a:ea typeface="黑体" panose="02010609060101010101" pitchFamily="49" charset="-122"/>
              </a:rPr>
              <a:t> </a:t>
            </a:r>
            <a:r>
              <a:rPr lang="en-US" altLang="zh-CN" b="1" dirty="0">
                <a:ea typeface="黑体" panose="02010609060101010101" pitchFamily="49" charset="-122"/>
              </a:rPr>
              <a:t>, N</a:t>
            </a:r>
            <a:r>
              <a:rPr lang="en-US" altLang="zh-CN" b="1" baseline="-25000" dirty="0">
                <a:ea typeface="黑体" panose="02010609060101010101" pitchFamily="49" charset="-122"/>
              </a:rPr>
              <a:t>n-1 ,…</a:t>
            </a:r>
            <a:r>
              <a:rPr lang="en-US" altLang="zh-CN" b="1" dirty="0">
                <a:ea typeface="黑体" panose="02010609060101010101" pitchFamily="49" charset="-122"/>
              </a:rPr>
              <a:t>,N</a:t>
            </a:r>
            <a:r>
              <a:rPr lang="en-US" altLang="zh-CN" b="1" baseline="-25000" dirty="0">
                <a:ea typeface="黑体" panose="02010609060101010101" pitchFamily="49" charset="-122"/>
              </a:rPr>
              <a:t>2</a:t>
            </a:r>
            <a:r>
              <a:rPr lang="en-US" altLang="zh-CN" b="1" dirty="0">
                <a:ea typeface="黑体" panose="02010609060101010101" pitchFamily="49" charset="-122"/>
              </a:rPr>
              <a:t>,N</a:t>
            </a:r>
            <a:r>
              <a:rPr lang="en-US" altLang="zh-CN" b="1" baseline="-25000" dirty="0">
                <a:ea typeface="黑体" panose="02010609060101010101" pitchFamily="49" charset="-122"/>
              </a:rPr>
              <a:t>1</a:t>
            </a:r>
            <a:r>
              <a:rPr lang="en-US" altLang="zh-CN" b="1" dirty="0">
                <a:ea typeface="黑体" panose="02010609060101010101" pitchFamily="49" charset="-122"/>
              </a:rPr>
              <a:t>) </a:t>
            </a:r>
            <a:r>
              <a:rPr lang="zh-CN" altLang="en-US" b="1" dirty="0">
                <a:ea typeface="黑体" panose="02010609060101010101" pitchFamily="49" charset="-122"/>
              </a:rPr>
              <a:t>＝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ea typeface="黑体" panose="02010609060101010101" pitchFamily="49" charset="-122"/>
              </a:rPr>
              <a:t>			Max(</a:t>
            </a:r>
            <a:r>
              <a:rPr lang="en-US" altLang="zh-CN" b="1" dirty="0" err="1">
                <a:ea typeface="黑体" panose="02010609060101010101" pitchFamily="49" charset="-122"/>
              </a:rPr>
              <a:t>N</a:t>
            </a:r>
            <a:r>
              <a:rPr lang="en-US" altLang="zh-CN" b="1" baseline="-25000" dirty="0" err="1">
                <a:ea typeface="黑体" panose="02010609060101010101" pitchFamily="49" charset="-122"/>
              </a:rPr>
              <a:t>n</a:t>
            </a:r>
            <a:r>
              <a:rPr lang="en-US" altLang="zh-CN" b="1" baseline="-25000" dirty="0">
                <a:ea typeface="黑体" panose="02010609060101010101" pitchFamily="49" charset="-122"/>
              </a:rPr>
              <a:t> </a:t>
            </a:r>
            <a:r>
              <a:rPr lang="en-US" altLang="zh-CN" b="1" dirty="0">
                <a:ea typeface="黑体" panose="02010609060101010101" pitchFamily="49" charset="-122"/>
              </a:rPr>
              <a:t>,Max(N</a:t>
            </a:r>
            <a:r>
              <a:rPr lang="en-US" altLang="zh-CN" b="1" baseline="-25000" dirty="0">
                <a:ea typeface="黑体" panose="02010609060101010101" pitchFamily="49" charset="-122"/>
              </a:rPr>
              <a:t>n-1 ,…</a:t>
            </a:r>
            <a:r>
              <a:rPr lang="en-US" altLang="zh-CN" b="1" dirty="0">
                <a:ea typeface="黑体" panose="02010609060101010101" pitchFamily="49" charset="-122"/>
              </a:rPr>
              <a:t>,N</a:t>
            </a:r>
            <a:r>
              <a:rPr lang="en-US" altLang="zh-CN" b="1" baseline="-25000" dirty="0">
                <a:ea typeface="黑体" panose="02010609060101010101" pitchFamily="49" charset="-122"/>
              </a:rPr>
              <a:t>2</a:t>
            </a:r>
            <a:r>
              <a:rPr lang="en-US" altLang="zh-CN" b="1" dirty="0">
                <a:ea typeface="黑体" panose="02010609060101010101" pitchFamily="49" charset="-122"/>
              </a:rPr>
              <a:t>,N</a:t>
            </a:r>
            <a:r>
              <a:rPr lang="en-US" altLang="zh-CN" b="1" baseline="-25000" dirty="0">
                <a:ea typeface="黑体" panose="02010609060101010101" pitchFamily="49" charset="-122"/>
              </a:rPr>
              <a:t>1</a:t>
            </a:r>
            <a:r>
              <a:rPr lang="en-US" altLang="zh-CN" b="1" dirty="0">
                <a:ea typeface="黑体" panose="02010609060101010101" pitchFamily="49" charset="-122"/>
              </a:rPr>
              <a:t>))</a:t>
            </a:r>
          </a:p>
          <a:p>
            <a:pPr eaLnBrk="1" hangingPunct="1">
              <a:lnSpc>
                <a:spcPct val="90000"/>
              </a:lnSpc>
            </a:pPr>
            <a:endParaRPr lang="zh-CN" altLang="en-US" b="1" dirty="0"/>
          </a:p>
          <a:p>
            <a:pPr eaLnBrk="1" hangingPunct="1">
              <a:lnSpc>
                <a:spcPct val="90000"/>
              </a:lnSpc>
            </a:pPr>
            <a:endParaRPr lang="zh-CN" altLang="en-US" b="1" dirty="0"/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>
            <a:off x="7104064" y="4149725"/>
            <a:ext cx="1800225" cy="431800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5448301" y="5589588"/>
            <a:ext cx="2879725" cy="431800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798" name="AutoShape 10"/>
          <p:cNvSpPr>
            <a:spLocks noChangeArrowheads="1"/>
          </p:cNvSpPr>
          <p:nvPr/>
        </p:nvSpPr>
        <p:spPr bwMode="auto">
          <a:xfrm>
            <a:off x="7680325" y="2205039"/>
            <a:ext cx="2736850" cy="1584325"/>
          </a:xfrm>
          <a:prstGeom prst="wedgeRectCallout">
            <a:avLst>
              <a:gd name="adj1" fmla="val -34338"/>
              <a:gd name="adj2" fmla="val 71144"/>
            </a:avLst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定义变量</a:t>
            </a:r>
            <a:r>
              <a:rPr lang="en-US" altLang="zh-CN" sz="2000" b="1">
                <a:solidFill>
                  <a:srgbClr val="000000"/>
                </a:solidFill>
              </a:rPr>
              <a:t>max</a:t>
            </a:r>
            <a:r>
              <a:rPr lang="zh-CN" altLang="en-US" sz="2000" b="1">
                <a:solidFill>
                  <a:srgbClr val="000000"/>
                </a:solidFill>
              </a:rPr>
              <a:t>来存储前</a:t>
            </a:r>
            <a:r>
              <a:rPr lang="en-US" altLang="zh-CN" sz="2000" b="1">
                <a:solidFill>
                  <a:srgbClr val="000000"/>
                </a:solidFill>
              </a:rPr>
              <a:t>n-1</a:t>
            </a:r>
            <a:r>
              <a:rPr lang="zh-CN" altLang="en-US" sz="2000" b="1">
                <a:solidFill>
                  <a:srgbClr val="000000"/>
                </a:solidFill>
              </a:rPr>
              <a:t>个整数的最大值。第</a:t>
            </a:r>
            <a:r>
              <a:rPr lang="en-US" altLang="zh-CN" sz="2000" b="1">
                <a:solidFill>
                  <a:srgbClr val="000000"/>
                </a:solidFill>
              </a:rPr>
              <a:t>n</a:t>
            </a:r>
            <a:r>
              <a:rPr lang="zh-CN" altLang="en-US" sz="2000" b="1">
                <a:solidFill>
                  <a:srgbClr val="000000"/>
                </a:solidFill>
              </a:rPr>
              <a:t>个数将和</a:t>
            </a:r>
            <a:r>
              <a:rPr lang="en-US" altLang="zh-CN" sz="2000" b="1">
                <a:solidFill>
                  <a:srgbClr val="000000"/>
                </a:solidFill>
              </a:rPr>
              <a:t>max</a:t>
            </a:r>
            <a:r>
              <a:rPr lang="zh-CN" altLang="en-US" sz="2000" b="1">
                <a:solidFill>
                  <a:srgbClr val="000000"/>
                </a:solidFill>
              </a:rPr>
              <a:t>比较，决定前</a:t>
            </a:r>
            <a:r>
              <a:rPr lang="en-US" altLang="zh-CN" sz="2000" b="1">
                <a:solidFill>
                  <a:srgbClr val="000000"/>
                </a:solidFill>
              </a:rPr>
              <a:t>n</a:t>
            </a:r>
            <a:r>
              <a:rPr lang="zh-CN" altLang="en-US" sz="2000" b="1">
                <a:solidFill>
                  <a:srgbClr val="000000"/>
                </a:solidFill>
              </a:rPr>
              <a:t>个数的最大值。</a:t>
            </a:r>
          </a:p>
        </p:txBody>
      </p:sp>
      <p:sp>
        <p:nvSpPr>
          <p:cNvPr id="395275" name="Text Box 11"/>
          <p:cNvSpPr txBox="1">
            <a:spLocks noChangeArrowheads="1"/>
          </p:cNvSpPr>
          <p:nvPr/>
        </p:nvSpPr>
        <p:spPr bwMode="auto">
          <a:xfrm>
            <a:off x="6203950" y="0"/>
            <a:ext cx="4464050" cy="1728788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</a:rPr>
              <a:t>整个问题就被转变为求</a:t>
            </a:r>
            <a:r>
              <a:rPr lang="en-US" altLang="zh-CN" sz="2400" b="1" dirty="0">
                <a:solidFill>
                  <a:srgbClr val="000000"/>
                </a:solidFill>
              </a:rPr>
              <a:t>n-1</a:t>
            </a:r>
            <a:r>
              <a:rPr lang="zh-CN" altLang="en-US" sz="2400" b="1" dirty="0">
                <a:solidFill>
                  <a:srgbClr val="000000"/>
                </a:solidFill>
              </a:rPr>
              <a:t>次两个数的最大值。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</a:rPr>
              <a:t>每一次都是读入一个数，再和之前求得的最大数去比较。</a:t>
            </a:r>
          </a:p>
        </p:txBody>
      </p:sp>
    </p:spTree>
    <p:extLst>
      <p:ext uri="{BB962C8B-B14F-4D97-AF65-F5344CB8AC3E}">
        <p14:creationId xmlns:p14="http://schemas.microsoft.com/office/powerpoint/2010/main" val="1928369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4ABD613A-B36F-4361-9BC2-AE69A1FF0715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14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992313" y="1484314"/>
            <a:ext cx="3313112" cy="5286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3333CC"/>
                </a:solidFill>
              </a:rPr>
              <a:t>循环条件</a:t>
            </a:r>
            <a:r>
              <a:rPr lang="zh-CN" altLang="en-US" b="1">
                <a:solidFill>
                  <a:srgbClr val="000000"/>
                </a:solidFill>
              </a:rPr>
              <a:t>：</a:t>
            </a:r>
            <a:r>
              <a:rPr lang="en-US" altLang="zh-CN" b="1">
                <a:solidFill>
                  <a:srgbClr val="000000"/>
                </a:solidFill>
              </a:rPr>
              <a:t>i&lt;</a:t>
            </a:r>
            <a:r>
              <a:rPr lang="zh-CN" altLang="en-US" b="1">
                <a:solidFill>
                  <a:srgbClr val="000000"/>
                </a:solidFill>
              </a:rPr>
              <a:t>＝</a:t>
            </a:r>
            <a:r>
              <a:rPr lang="en-US" altLang="zh-CN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1992313" y="2420938"/>
            <a:ext cx="5256212" cy="267765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3333CC"/>
                </a:solidFill>
              </a:rPr>
              <a:t>循环体：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    </a:t>
            </a:r>
            <a:r>
              <a:rPr lang="zh-CN" altLang="en-US" b="1">
                <a:solidFill>
                  <a:srgbClr val="000000"/>
                </a:solidFill>
              </a:rPr>
              <a:t>读入第</a:t>
            </a:r>
            <a:r>
              <a:rPr lang="en-US" altLang="zh-CN" b="1">
                <a:solidFill>
                  <a:srgbClr val="000000"/>
                </a:solidFill>
              </a:rPr>
              <a:t>i</a:t>
            </a:r>
            <a:r>
              <a:rPr lang="zh-CN" altLang="en-US" b="1">
                <a:solidFill>
                  <a:srgbClr val="000000"/>
                </a:solidFill>
              </a:rPr>
              <a:t>个整数</a:t>
            </a:r>
            <a:r>
              <a:rPr lang="en-US" altLang="zh-CN" b="1">
                <a:solidFill>
                  <a:srgbClr val="000000"/>
                </a:solidFill>
              </a:rPr>
              <a:t>n</a:t>
            </a:r>
            <a:endParaRPr lang="zh-CN" altLang="en-US" b="1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     </a:t>
            </a:r>
            <a:r>
              <a:rPr lang="en-US" altLang="zh-CN" b="1">
                <a:solidFill>
                  <a:srgbClr val="000000"/>
                </a:solidFill>
              </a:rPr>
              <a:t>n</a:t>
            </a:r>
            <a:r>
              <a:rPr lang="zh-CN" altLang="en-US" b="1">
                <a:solidFill>
                  <a:srgbClr val="000000"/>
                </a:solidFill>
              </a:rPr>
              <a:t>和之前最大值、最小值比较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          </a:t>
            </a:r>
            <a:r>
              <a:rPr lang="zh-CN" altLang="en-US" sz="2400" b="1">
                <a:solidFill>
                  <a:srgbClr val="FF3300"/>
                </a:solidFill>
              </a:rPr>
              <a:t>如果</a:t>
            </a:r>
            <a:r>
              <a:rPr lang="en-US" altLang="zh-CN" sz="2400" b="1">
                <a:solidFill>
                  <a:srgbClr val="FF3300"/>
                </a:solidFill>
              </a:rPr>
              <a:t>n&gt;max,</a:t>
            </a:r>
            <a:r>
              <a:rPr lang="zh-CN" altLang="en-US" sz="2400" b="1">
                <a:solidFill>
                  <a:srgbClr val="FF3300"/>
                </a:solidFill>
              </a:rPr>
              <a:t>则</a:t>
            </a:r>
            <a:r>
              <a:rPr lang="en-US" altLang="zh-CN" sz="2400" b="1">
                <a:solidFill>
                  <a:srgbClr val="FF3300"/>
                </a:solidFill>
              </a:rPr>
              <a:t>max=n</a:t>
            </a:r>
            <a:r>
              <a:rPr lang="zh-CN" altLang="en-US" sz="2400" b="1">
                <a:solidFill>
                  <a:srgbClr val="FF3300"/>
                </a:solidFill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3300"/>
                </a:solidFill>
              </a:rPr>
              <a:t>            否则，如果</a:t>
            </a:r>
            <a:r>
              <a:rPr lang="en-US" altLang="zh-CN" sz="2400" b="1">
                <a:solidFill>
                  <a:srgbClr val="FF3300"/>
                </a:solidFill>
              </a:rPr>
              <a:t>n&lt;min,</a:t>
            </a:r>
            <a:r>
              <a:rPr lang="zh-CN" altLang="en-US" sz="2400" b="1">
                <a:solidFill>
                  <a:srgbClr val="FF3300"/>
                </a:solidFill>
              </a:rPr>
              <a:t>则</a:t>
            </a:r>
            <a:r>
              <a:rPr lang="en-US" altLang="zh-CN" sz="2400" b="1">
                <a:solidFill>
                  <a:srgbClr val="FF3300"/>
                </a:solidFill>
              </a:rPr>
              <a:t>min=n</a:t>
            </a:r>
            <a:r>
              <a:rPr lang="zh-CN" altLang="en-US" b="1">
                <a:solidFill>
                  <a:srgbClr val="FF3300"/>
                </a:solidFill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    i=i+1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7464426" y="1484314"/>
            <a:ext cx="2881313" cy="24526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3333CC"/>
                </a:solidFill>
              </a:rPr>
              <a:t>循环初始化：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读入一整数</a:t>
            </a:r>
            <a:r>
              <a:rPr lang="en-US" altLang="zh-CN" b="1">
                <a:solidFill>
                  <a:srgbClr val="000000"/>
                </a:solidFill>
              </a:rPr>
              <a:t>n;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min</a:t>
            </a:r>
            <a:r>
              <a:rPr lang="zh-CN" altLang="en-US" b="1">
                <a:solidFill>
                  <a:srgbClr val="000000"/>
                </a:solidFill>
              </a:rPr>
              <a:t>＝</a:t>
            </a:r>
            <a:r>
              <a:rPr lang="en-US" altLang="zh-CN" b="1">
                <a:solidFill>
                  <a:srgbClr val="000000"/>
                </a:solidFill>
              </a:rPr>
              <a:t>n; max=n;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i</a:t>
            </a:r>
            <a:r>
              <a:rPr lang="zh-CN" altLang="en-US" b="1">
                <a:solidFill>
                  <a:srgbClr val="000000"/>
                </a:solidFill>
              </a:rPr>
              <a:t>＝</a:t>
            </a:r>
            <a:r>
              <a:rPr lang="en-US" altLang="zh-CN" b="1">
                <a:solidFill>
                  <a:srgbClr val="000000"/>
                </a:solidFill>
              </a:rPr>
              <a:t>2</a:t>
            </a:r>
            <a:r>
              <a:rPr lang="zh-CN" altLang="en-US" b="1">
                <a:solidFill>
                  <a:srgbClr val="000000"/>
                </a:solidFill>
              </a:rPr>
              <a:t>；</a:t>
            </a:r>
            <a:endParaRPr lang="en-US" altLang="zh-CN" b="1">
              <a:solidFill>
                <a:srgbClr val="000000"/>
              </a:solidFill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7427914" y="4581526"/>
            <a:ext cx="324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请写出本题源程序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5918D8F-8273-4758-9C7B-9CB7E8A0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4867" y="404814"/>
            <a:ext cx="10363200" cy="72072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</a:rPr>
              <a:t>输入若干个（假设</a:t>
            </a:r>
            <a:r>
              <a:rPr lang="en-US" altLang="zh-CN" sz="2800" b="1" dirty="0">
                <a:solidFill>
                  <a:srgbClr val="CC0000"/>
                </a:solidFill>
              </a:rPr>
              <a:t>10</a:t>
            </a:r>
            <a:r>
              <a:rPr lang="zh-CN" altLang="en-US" sz="2800" b="1" dirty="0">
                <a:solidFill>
                  <a:srgbClr val="CC0000"/>
                </a:solidFill>
              </a:rPr>
              <a:t>个）整数，求出最大值、最小值</a:t>
            </a:r>
          </a:p>
        </p:txBody>
      </p:sp>
    </p:spTree>
    <p:extLst>
      <p:ext uri="{BB962C8B-B14F-4D97-AF65-F5344CB8AC3E}">
        <p14:creationId xmlns:p14="http://schemas.microsoft.com/office/powerpoint/2010/main" val="256264815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1249749F-05A6-45ED-ABD9-A9D88F4B9949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15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/>
              <a:t>源程序：</a:t>
            </a:r>
            <a:r>
              <a:rPr lang="zh-CN" altLang="en-US" sz="2800" b="1" dirty="0">
                <a:solidFill>
                  <a:srgbClr val="CC0000"/>
                </a:solidFill>
              </a:rPr>
              <a:t>输入若干个整数，求出最大值、最小值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1132113" y="1419225"/>
            <a:ext cx="9987644" cy="51339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/>
              <a:t>#include&lt;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 </a:t>
            </a:r>
          </a:p>
          <a:p>
            <a:pPr eaLnBrk="1" hangingPunct="1">
              <a:buFontTx/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main()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, n, count, max, min;/*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循环计数；</a:t>
            </a:r>
            <a:r>
              <a:rPr lang="en-US" altLang="zh-CN" sz="2400" b="1" dirty="0"/>
              <a:t>n:</a:t>
            </a:r>
            <a:r>
              <a:rPr lang="zh-CN" altLang="en-US" sz="2400" b="1" dirty="0"/>
              <a:t>读取的数；</a:t>
            </a:r>
            <a:r>
              <a:rPr lang="en-US" altLang="zh-CN" sz="2400" b="1" dirty="0"/>
              <a:t>count:</a:t>
            </a:r>
            <a:r>
              <a:rPr lang="zh-CN" altLang="en-US" sz="2400" b="1" dirty="0"/>
              <a:t>整 数个 			数，</a:t>
            </a:r>
            <a:r>
              <a:rPr lang="en-US" altLang="zh-CN" sz="2400" b="1" dirty="0"/>
              <a:t>max:</a:t>
            </a:r>
            <a:r>
              <a:rPr lang="zh-CN" altLang="en-US" sz="2400" b="1" dirty="0"/>
              <a:t>当前最大值</a:t>
            </a:r>
            <a:r>
              <a:rPr lang="en-US" altLang="zh-CN" sz="2400" b="1" dirty="0"/>
              <a:t>; min:</a:t>
            </a:r>
            <a:r>
              <a:rPr lang="zh-CN" altLang="en-US" sz="2400" b="1" dirty="0"/>
              <a:t>当前最小值*</a:t>
            </a:r>
            <a:r>
              <a:rPr lang="en-US" altLang="zh-CN" sz="2400" b="1" dirty="0"/>
              <a:t>/	       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("input the count of the numbers:");//</a:t>
            </a:r>
            <a:r>
              <a:rPr lang="zh-CN" altLang="en-US" sz="2400" b="1" dirty="0"/>
              <a:t>输入整数个数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("%</a:t>
            </a:r>
            <a:r>
              <a:rPr lang="en-US" altLang="zh-CN" sz="2400" b="1" dirty="0" err="1"/>
              <a:t>d",&amp;count</a:t>
            </a:r>
            <a:r>
              <a:rPr lang="en-US" altLang="zh-CN" sz="2400" b="1" dirty="0"/>
              <a:t>);   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("input %d numbers:\</a:t>
            </a:r>
            <a:r>
              <a:rPr lang="en-US" altLang="zh-CN" sz="2400" b="1" dirty="0" err="1"/>
              <a:t>n",count</a:t>
            </a:r>
            <a:r>
              <a:rPr lang="en-US" altLang="zh-CN" sz="2400" b="1" dirty="0"/>
              <a:t>);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("%d", &amp;n);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max = n ; //</a:t>
            </a:r>
            <a:r>
              <a:rPr lang="zh-CN" altLang="en-US" sz="2400" b="1" dirty="0"/>
              <a:t>将第一个数作为最大值和最小值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</a:t>
            </a:r>
            <a:r>
              <a:rPr lang="en-US" altLang="zh-CN" sz="2400" b="1" dirty="0"/>
              <a:t>min = n ;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2; //</a:t>
            </a:r>
            <a:r>
              <a:rPr lang="zh-CN" altLang="en-US" sz="2400" b="1" dirty="0"/>
              <a:t>代表接下去要读取的是第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个数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019416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D6793A8C-A6F3-49EC-BEA1-F77427C4649D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16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297740" y="381217"/>
            <a:ext cx="8271102" cy="720725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源程序：</a:t>
            </a:r>
            <a:r>
              <a:rPr lang="zh-CN" altLang="en-US" sz="2800" b="1" dirty="0">
                <a:solidFill>
                  <a:srgbClr val="CC0000"/>
                </a:solidFill>
              </a:rPr>
              <a:t>输入若干个整数，求出最大值、最小值</a:t>
            </a:r>
            <a:endParaRPr lang="en-US" altLang="zh-CN" sz="2800" b="1" dirty="0">
              <a:solidFill>
                <a:srgbClr val="CC0000"/>
              </a:solidFill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1017814" y="1419225"/>
            <a:ext cx="7772400" cy="4905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while (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count 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("%</a:t>
            </a:r>
            <a:r>
              <a:rPr lang="en-US" altLang="zh-CN" sz="2400" b="1" dirty="0" err="1"/>
              <a:t>d",&amp;n</a:t>
            </a:r>
            <a:r>
              <a:rPr lang="en-US" altLang="zh-CN" sz="2400" b="1" dirty="0"/>
              <a:t>);   //</a:t>
            </a:r>
            <a:r>
              <a:rPr lang="zh-CN" altLang="en-US" sz="2400" b="1" dirty="0"/>
              <a:t>读取第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个数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if (n &gt; max) //</a:t>
            </a:r>
            <a:r>
              <a:rPr lang="zh-CN" altLang="en-US" sz="2400" b="1" dirty="0"/>
              <a:t>求最大数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/>
              <a:t>         </a:t>
            </a:r>
            <a:r>
              <a:rPr lang="en-US" altLang="zh-CN" sz="2400" b="1" dirty="0"/>
              <a:t>max = 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else if (n &lt; min) //</a:t>
            </a:r>
            <a:r>
              <a:rPr lang="zh-CN" altLang="en-US" sz="2400" b="1" dirty="0"/>
              <a:t>求最小数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/>
              <a:t>         </a:t>
            </a:r>
            <a:r>
              <a:rPr lang="en-US" altLang="zh-CN" sz="2400" b="1" dirty="0"/>
              <a:t>min=n;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=i+1;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("max number is %d\</a:t>
            </a:r>
            <a:r>
              <a:rPr lang="en-US" altLang="zh-CN" sz="2400" b="1" dirty="0" err="1"/>
              <a:t>n",max</a:t>
            </a:r>
            <a:r>
              <a:rPr lang="en-US" altLang="zh-CN" sz="2400" b="1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("min number is %d\</a:t>
            </a:r>
            <a:r>
              <a:rPr lang="en-US" altLang="zh-CN" sz="2400" b="1" dirty="0" err="1"/>
              <a:t>n",min</a:t>
            </a:r>
            <a:r>
              <a:rPr lang="en-US" altLang="zh-CN" sz="2400" b="1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6456364" y="2276475"/>
            <a:ext cx="4211637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FF"/>
                </a:solidFill>
              </a:rPr>
              <a:t>input the count of the numbers:5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FF"/>
                </a:solidFill>
              </a:rPr>
              <a:t>input 5 numbers: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FF"/>
                </a:solidFill>
              </a:rPr>
              <a:t>25 40 78 90 10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FF"/>
                </a:solidFill>
              </a:rPr>
              <a:t>max number is 90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FF"/>
                </a:solidFill>
              </a:rPr>
              <a:t>min number is 10</a:t>
            </a: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6456363" y="4724401"/>
            <a:ext cx="3816350" cy="1196975"/>
          </a:xfrm>
          <a:prstGeom prst="rect">
            <a:avLst/>
          </a:prstGeom>
          <a:solidFill>
            <a:srgbClr val="00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思考：为何一次性输入</a:t>
            </a:r>
            <a:r>
              <a:rPr lang="en-US" altLang="zh-CN" sz="2400" b="1">
                <a:solidFill>
                  <a:srgbClr val="000000"/>
                </a:solidFill>
              </a:rPr>
              <a:t>5</a:t>
            </a:r>
            <a:r>
              <a:rPr lang="zh-CN" altLang="en-US" sz="2400" b="1">
                <a:solidFill>
                  <a:srgbClr val="000000"/>
                </a:solidFill>
              </a:rPr>
              <a:t>个整数，也会使程序正确运行？</a:t>
            </a:r>
          </a:p>
        </p:txBody>
      </p:sp>
    </p:spTree>
    <p:extLst>
      <p:ext uri="{BB962C8B-B14F-4D97-AF65-F5344CB8AC3E}">
        <p14:creationId xmlns:p14="http://schemas.microsoft.com/office/powerpoint/2010/main" val="1196652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2" grpId="0" bldLvl="0" animBg="1"/>
      <p:bldP spid="43213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1DC8B173-278A-4453-9231-92E7291B1878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17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7891" name="Rectangle 4"/>
          <p:cNvSpPr>
            <a:spLocks noGrp="1" noChangeArrowheads="1"/>
          </p:cNvSpPr>
          <p:nvPr>
            <p:ph idx="1"/>
          </p:nvPr>
        </p:nvSpPr>
        <p:spPr>
          <a:xfrm>
            <a:off x="1919288" y="1268413"/>
            <a:ext cx="8280400" cy="99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/>
              <a:t>例2  输入</a:t>
            </a:r>
            <a:r>
              <a:rPr lang="en-US" altLang="zh-CN" b="1"/>
              <a:t>120</a:t>
            </a:r>
            <a:r>
              <a:rPr lang="zh-CN" altLang="en-US" b="1"/>
              <a:t>个学生的学号和成绩，要求将他们之中成绩在60分以上者的学号和成绩打印出来。</a:t>
            </a:r>
          </a:p>
          <a:p>
            <a:pPr eaLnBrk="1" hangingPunct="1">
              <a:buFontTx/>
              <a:buNone/>
            </a:pPr>
            <a:endParaRPr lang="zh-CN" altLang="en-US" b="1"/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2063751" y="2852739"/>
            <a:ext cx="8316913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zh-CN" altLang="en-US" sz="2400" b="1">
                <a:solidFill>
                  <a:srgbClr val="9900FF"/>
                </a:solidFill>
              </a:rPr>
              <a:t>循环结束条件</a:t>
            </a:r>
            <a:r>
              <a:rPr lang="en-US" altLang="zh-CN" sz="2400" b="1">
                <a:solidFill>
                  <a:srgbClr val="000066"/>
                </a:solidFill>
              </a:rPr>
              <a:t>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zh-CN" altLang="en-US" sz="2400" b="1">
                <a:solidFill>
                  <a:srgbClr val="000066"/>
                </a:solidFill>
              </a:rPr>
              <a:t>已经处理了</a:t>
            </a:r>
            <a:r>
              <a:rPr lang="en-US" altLang="zh-CN" sz="2400" b="1">
                <a:solidFill>
                  <a:srgbClr val="000066"/>
                </a:solidFill>
              </a:rPr>
              <a:t>120</a:t>
            </a:r>
            <a:r>
              <a:rPr lang="zh-CN" altLang="en-US" sz="2400" b="1">
                <a:solidFill>
                  <a:srgbClr val="000066"/>
                </a:solidFill>
              </a:rPr>
              <a:t>个学生的信息。为了计数当前输入的是第几个学生的信息，可以引入变量</a:t>
            </a:r>
            <a:r>
              <a:rPr lang="en-US" altLang="zh-CN" sz="2400" b="1">
                <a:solidFill>
                  <a:srgbClr val="CC0000"/>
                </a:solidFill>
              </a:rPr>
              <a:t>i</a:t>
            </a:r>
            <a:r>
              <a:rPr lang="zh-CN" altLang="en-US" sz="2400" b="1">
                <a:solidFill>
                  <a:srgbClr val="000066"/>
                </a:solidFill>
              </a:rPr>
              <a:t>，用于表示当前处理的学生顺序。</a:t>
            </a:r>
            <a:endParaRPr lang="en-US" altLang="zh-CN" sz="2400" b="1">
              <a:solidFill>
                <a:srgbClr val="000066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endParaRPr lang="zh-CN" altLang="en-US" sz="800" b="1">
              <a:solidFill>
                <a:srgbClr val="000066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zh-CN" altLang="en-US" sz="2400" b="1">
                <a:solidFill>
                  <a:srgbClr val="9900FF"/>
                </a:solidFill>
              </a:rPr>
              <a:t>循环体</a:t>
            </a:r>
            <a:r>
              <a:rPr lang="en-US" altLang="zh-CN" sz="2400" b="1">
                <a:solidFill>
                  <a:srgbClr val="000066"/>
                </a:solidFill>
              </a:rPr>
              <a:t>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en-US" altLang="zh-CN" sz="2400" b="1">
                <a:solidFill>
                  <a:srgbClr val="CC0000"/>
                </a:solidFill>
              </a:rPr>
              <a:t>1</a:t>
            </a:r>
            <a:r>
              <a:rPr lang="zh-CN" altLang="en-US" sz="2400" b="1">
                <a:solidFill>
                  <a:srgbClr val="CC0000"/>
                </a:solidFill>
              </a:rPr>
              <a:t>：</a:t>
            </a:r>
            <a:r>
              <a:rPr lang="zh-CN" altLang="en-US" sz="2400" b="1">
                <a:solidFill>
                  <a:srgbClr val="000066"/>
                </a:solidFill>
              </a:rPr>
              <a:t>读入第</a:t>
            </a:r>
            <a:r>
              <a:rPr lang="en-US" altLang="zh-CN" sz="2400" b="1">
                <a:solidFill>
                  <a:srgbClr val="000066"/>
                </a:solidFill>
              </a:rPr>
              <a:t>i</a:t>
            </a:r>
            <a:r>
              <a:rPr lang="zh-CN" altLang="en-US" sz="2400" b="1">
                <a:solidFill>
                  <a:srgbClr val="000066"/>
                </a:solidFill>
              </a:rPr>
              <a:t>个学生的学号和成绩（抽象出变量</a:t>
            </a:r>
            <a:r>
              <a:rPr lang="en-US" altLang="zh-CN" sz="2400" b="1">
                <a:solidFill>
                  <a:srgbClr val="CC0000"/>
                </a:solidFill>
              </a:rPr>
              <a:t>num</a:t>
            </a:r>
            <a:r>
              <a:rPr lang="zh-CN" altLang="en-US" sz="2400" b="1">
                <a:solidFill>
                  <a:srgbClr val="000066"/>
                </a:solidFill>
              </a:rPr>
              <a:t>和</a:t>
            </a:r>
            <a:r>
              <a:rPr lang="en-US" altLang="zh-CN" sz="2400" b="1">
                <a:solidFill>
                  <a:srgbClr val="CC0000"/>
                </a:solidFill>
              </a:rPr>
              <a:t>score</a:t>
            </a:r>
            <a:r>
              <a:rPr lang="zh-CN" altLang="en-US" sz="2400" b="1">
                <a:solidFill>
                  <a:srgbClr val="000066"/>
                </a:solidFill>
              </a:rPr>
              <a:t>）</a:t>
            </a:r>
            <a:r>
              <a:rPr lang="en-US" altLang="zh-CN" sz="2400" b="1">
                <a:solidFill>
                  <a:srgbClr val="000066"/>
                </a:solidFill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en-US" altLang="zh-CN" sz="2400" b="1">
                <a:solidFill>
                  <a:srgbClr val="CC0000"/>
                </a:solidFill>
              </a:rPr>
              <a:t>2</a:t>
            </a:r>
            <a:r>
              <a:rPr lang="zh-CN" altLang="en-US" sz="2400" b="1">
                <a:solidFill>
                  <a:srgbClr val="CC0000"/>
                </a:solidFill>
              </a:rPr>
              <a:t>：</a:t>
            </a:r>
            <a:r>
              <a:rPr lang="zh-CN" altLang="en-US" sz="2400" b="1">
                <a:solidFill>
                  <a:srgbClr val="000066"/>
                </a:solidFill>
              </a:rPr>
              <a:t>如果</a:t>
            </a:r>
            <a:r>
              <a:rPr lang="en-US" altLang="zh-CN" sz="2400" b="1">
                <a:solidFill>
                  <a:srgbClr val="000066"/>
                </a:solidFill>
              </a:rPr>
              <a:t>score ≥60，</a:t>
            </a:r>
            <a:r>
              <a:rPr lang="zh-CN" altLang="en-US" sz="2400" b="1">
                <a:solidFill>
                  <a:srgbClr val="000066"/>
                </a:solidFill>
              </a:rPr>
              <a:t>则打印</a:t>
            </a:r>
            <a:r>
              <a:rPr lang="en-US" altLang="zh-CN" sz="2400" b="1">
                <a:solidFill>
                  <a:srgbClr val="000066"/>
                </a:solidFill>
              </a:rPr>
              <a:t>num</a:t>
            </a:r>
            <a:r>
              <a:rPr lang="zh-CN" altLang="en-US" sz="2400" b="1">
                <a:solidFill>
                  <a:srgbClr val="000066"/>
                </a:solidFill>
              </a:rPr>
              <a:t>和</a:t>
            </a:r>
            <a:r>
              <a:rPr lang="en-US" altLang="zh-CN" sz="2400" b="1">
                <a:solidFill>
                  <a:srgbClr val="000066"/>
                </a:solidFill>
              </a:rPr>
              <a:t>score ，</a:t>
            </a:r>
            <a:r>
              <a:rPr lang="zh-CN" altLang="en-US" sz="2400" b="1">
                <a:solidFill>
                  <a:srgbClr val="000066"/>
                </a:solidFill>
              </a:rPr>
              <a:t>否则不打印</a:t>
            </a:r>
            <a:r>
              <a:rPr lang="en-US" altLang="zh-CN" sz="2400" b="1">
                <a:solidFill>
                  <a:srgbClr val="000066"/>
                </a:solidFill>
              </a:rPr>
              <a:t>;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en-US" altLang="zh-CN" sz="2400" b="1">
                <a:solidFill>
                  <a:srgbClr val="CC0000"/>
                </a:solidFill>
              </a:rPr>
              <a:t>3</a:t>
            </a:r>
            <a:r>
              <a:rPr lang="zh-CN" altLang="en-US" sz="2400" b="1">
                <a:solidFill>
                  <a:srgbClr val="CC0000"/>
                </a:solidFill>
              </a:rPr>
              <a:t>：</a:t>
            </a:r>
            <a:r>
              <a:rPr lang="en-US" altLang="zh-CN" sz="2400" b="1">
                <a:solidFill>
                  <a:srgbClr val="000066"/>
                </a:solidFill>
              </a:rPr>
              <a:t>i+1=&gt;i</a:t>
            </a:r>
            <a:r>
              <a:rPr lang="zh-CN" altLang="en-US" sz="2400" b="1">
                <a:solidFill>
                  <a:srgbClr val="000066"/>
                </a:solidFill>
              </a:rPr>
              <a:t>；</a:t>
            </a:r>
            <a:endParaRPr lang="en-US" altLang="zh-CN" sz="2400" b="1">
              <a:solidFill>
                <a:srgbClr val="000066"/>
              </a:solidFill>
            </a:endParaRPr>
          </a:p>
        </p:txBody>
      </p:sp>
      <p:sp>
        <p:nvSpPr>
          <p:cNvPr id="37893" name="Text Box 15"/>
          <p:cNvSpPr txBox="1">
            <a:spLocks noChangeArrowheads="1"/>
          </p:cNvSpPr>
          <p:nvPr/>
        </p:nvSpPr>
        <p:spPr bwMode="auto">
          <a:xfrm>
            <a:off x="1919289" y="2349500"/>
            <a:ext cx="856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问题分析：就是反复输入处理每一个学生的信息，处理</a:t>
            </a:r>
            <a:r>
              <a:rPr lang="en-US" altLang="zh-CN" sz="2400" b="1">
                <a:solidFill>
                  <a:srgbClr val="000000"/>
                </a:solidFill>
              </a:rPr>
              <a:t>120</a:t>
            </a:r>
            <a:r>
              <a:rPr lang="zh-CN" altLang="en-US" sz="2400" b="1">
                <a:solidFill>
                  <a:srgbClr val="000000"/>
                </a:solidFill>
              </a:rPr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3248900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4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4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F2676C26-7489-4345-81D9-27C228A91312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18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033714" y="260350"/>
            <a:ext cx="7634287" cy="99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/>
              <a:t>输入</a:t>
            </a:r>
            <a:r>
              <a:rPr lang="en-US" altLang="zh-CN" b="1"/>
              <a:t>120</a:t>
            </a:r>
            <a:r>
              <a:rPr lang="zh-CN" altLang="en-US" b="1"/>
              <a:t>个学生的学号和成绩，要求将他们之中成绩在60分以上者的学号和成绩打印出来。</a:t>
            </a:r>
          </a:p>
          <a:p>
            <a:pPr eaLnBrk="1" hangingPunct="1">
              <a:buFontTx/>
              <a:buNone/>
            </a:pPr>
            <a:endParaRPr lang="zh-CN" altLang="en-US" b="1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416050" y="1268413"/>
            <a:ext cx="9251950" cy="20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</a:pPr>
            <a:r>
              <a:rPr lang="en-US" altLang="zh-CN" sz="2400" b="1">
                <a:solidFill>
                  <a:srgbClr val="000066"/>
                </a:solidFill>
                <a:latin typeface="宋体" panose="02010600030101010101" pitchFamily="2" charset="-122"/>
              </a:rPr>
              <a:t>S1：1=&gt;i；</a:t>
            </a:r>
          </a:p>
          <a:p>
            <a:pPr lvl="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S2：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读入第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个学生的学号和成绩分别到变量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num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score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中；</a:t>
            </a:r>
          </a:p>
          <a:p>
            <a:pPr lvl="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S3：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如果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score ≥60，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则打印</a:t>
            </a:r>
            <a:r>
              <a:rPr lang="en-US" altLang="zh-CN" sz="2400" b="1">
                <a:solidFill>
                  <a:srgbClr val="000000"/>
                </a:solidFill>
              </a:rPr>
              <a:t>num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b="1">
                <a:solidFill>
                  <a:srgbClr val="000000"/>
                </a:solidFill>
              </a:rPr>
              <a:t>score 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  <a:p>
            <a:pPr lvl="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S4：i+1=&gt;i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  <a:p>
            <a:pPr lvl="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</a:pPr>
            <a:r>
              <a:rPr lang="en-US" altLang="zh-CN" sz="2400" b="1">
                <a:solidFill>
                  <a:srgbClr val="000066"/>
                </a:solidFill>
              </a:rPr>
              <a:t>S5</a:t>
            </a:r>
            <a:r>
              <a:rPr lang="en-US" altLang="zh-CN" sz="2400" b="1">
                <a:solidFill>
                  <a:srgbClr val="000066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b="1">
                <a:solidFill>
                  <a:srgbClr val="000066"/>
                </a:solidFill>
                <a:latin typeface="宋体" panose="02010600030101010101" pitchFamily="2" charset="-122"/>
              </a:rPr>
              <a:t>如果</a:t>
            </a:r>
            <a:r>
              <a:rPr lang="en-US" altLang="zh-CN" sz="2400" b="1">
                <a:solidFill>
                  <a:srgbClr val="CC0000"/>
                </a:solidFill>
                <a:latin typeface="宋体" panose="02010600030101010101" pitchFamily="2" charset="-122"/>
              </a:rPr>
              <a:t>i≤120</a:t>
            </a:r>
            <a:r>
              <a:rPr lang="en-US" altLang="zh-CN" sz="2400" b="1">
                <a:solidFill>
                  <a:srgbClr val="000066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400" b="1">
                <a:solidFill>
                  <a:srgbClr val="000066"/>
                </a:solidFill>
                <a:latin typeface="宋体" panose="02010600030101010101" pitchFamily="2" charset="-122"/>
              </a:rPr>
              <a:t>则返回</a:t>
            </a:r>
            <a:r>
              <a:rPr lang="en-US" altLang="zh-CN" sz="2400" b="1">
                <a:solidFill>
                  <a:srgbClr val="000066"/>
                </a:solidFill>
                <a:latin typeface="宋体" panose="02010600030101010101" pitchFamily="2" charset="-122"/>
              </a:rPr>
              <a:t>S2，</a:t>
            </a:r>
            <a:r>
              <a:rPr lang="zh-CN" altLang="en-US" sz="2400" b="1">
                <a:solidFill>
                  <a:srgbClr val="000066"/>
                </a:solidFill>
                <a:latin typeface="宋体" panose="02010600030101010101" pitchFamily="2" charset="-122"/>
              </a:rPr>
              <a:t>继续执行；否则，算法结束。</a:t>
            </a:r>
            <a:endParaRPr lang="zh-CN" altLang="en-US" sz="2400" b="1">
              <a:solidFill>
                <a:srgbClr val="000066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28826" y="1895476"/>
            <a:ext cx="360363" cy="1173163"/>
            <a:chOff x="288" y="2112"/>
            <a:chExt cx="720" cy="1296"/>
          </a:xfrm>
        </p:grpSpPr>
        <p:sp>
          <p:nvSpPr>
            <p:cNvPr id="38923" name="Line 9"/>
            <p:cNvSpPr>
              <a:spLocks noChangeShapeType="1"/>
            </p:cNvSpPr>
            <p:nvPr/>
          </p:nvSpPr>
          <p:spPr bwMode="auto">
            <a:xfrm flipH="1">
              <a:off x="288" y="3408"/>
              <a:ext cx="72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4" name="Line 10"/>
            <p:cNvSpPr>
              <a:spLocks noChangeShapeType="1"/>
            </p:cNvSpPr>
            <p:nvPr/>
          </p:nvSpPr>
          <p:spPr bwMode="auto">
            <a:xfrm>
              <a:off x="288" y="2112"/>
              <a:ext cx="0" cy="129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5" name="Line 11"/>
            <p:cNvSpPr>
              <a:spLocks noChangeShapeType="1"/>
            </p:cNvSpPr>
            <p:nvPr/>
          </p:nvSpPr>
          <p:spPr bwMode="auto">
            <a:xfrm>
              <a:off x="288" y="2112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028826" y="1895475"/>
            <a:ext cx="360363" cy="812800"/>
            <a:chOff x="288" y="2112"/>
            <a:chExt cx="720" cy="1296"/>
          </a:xfrm>
        </p:grpSpPr>
        <p:sp>
          <p:nvSpPr>
            <p:cNvPr id="38920" name="Line 16"/>
            <p:cNvSpPr>
              <a:spLocks noChangeShapeType="1"/>
            </p:cNvSpPr>
            <p:nvPr/>
          </p:nvSpPr>
          <p:spPr bwMode="auto">
            <a:xfrm flipH="1">
              <a:off x="288" y="3408"/>
              <a:ext cx="72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1" name="Line 17"/>
            <p:cNvSpPr>
              <a:spLocks noChangeShapeType="1"/>
            </p:cNvSpPr>
            <p:nvPr/>
          </p:nvSpPr>
          <p:spPr bwMode="auto">
            <a:xfrm>
              <a:off x="288" y="2112"/>
              <a:ext cx="0" cy="129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2" name="Line 18"/>
            <p:cNvSpPr>
              <a:spLocks noChangeShapeType="1"/>
            </p:cNvSpPr>
            <p:nvPr/>
          </p:nvSpPr>
          <p:spPr bwMode="auto">
            <a:xfrm>
              <a:off x="288" y="2112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2782888" y="3500438"/>
            <a:ext cx="5473700" cy="1801812"/>
          </a:xfrm>
          <a:prstGeom prst="rect">
            <a:avLst/>
          </a:prstGeom>
          <a:solidFill>
            <a:srgbClr val="99CC00"/>
          </a:solidFill>
          <a:ln>
            <a:noFill/>
          </a:ln>
          <a:effectLst>
            <a:prstShdw prst="shdw17" dist="17961" dir="13500000">
              <a:srgbClr val="5C7A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循环处理模式：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	处理本次循环要做的任务；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	为下一次循环做准备；</a:t>
            </a:r>
          </a:p>
        </p:txBody>
      </p:sp>
    </p:spTree>
    <p:extLst>
      <p:ext uri="{BB962C8B-B14F-4D97-AF65-F5344CB8AC3E}">
        <p14:creationId xmlns:p14="http://schemas.microsoft.com/office/powerpoint/2010/main" val="2627678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8C241E70-3929-40CA-96C2-E41BAF8A94F7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19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4.1    </a:t>
            </a:r>
            <a:r>
              <a:rPr lang="zh-CN" altLang="en-US" b="1"/>
              <a:t>算法的概念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951139" y="1243013"/>
            <a:ext cx="10544176" cy="55387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	no, total, count ;//no:</a:t>
            </a:r>
            <a:r>
              <a:rPr lang="zh-CN" altLang="en-US" sz="2000" b="1" dirty="0"/>
              <a:t>学号。</a:t>
            </a:r>
            <a:r>
              <a:rPr lang="en-US" altLang="zh-CN" sz="2000" b="1" dirty="0"/>
              <a:t>total:</a:t>
            </a:r>
            <a:r>
              <a:rPr lang="zh-CN" altLang="en-US" sz="2000" b="1" dirty="0"/>
              <a:t>总学生数。</a:t>
            </a:r>
            <a:r>
              <a:rPr lang="en-US" altLang="zh-CN" sz="2000" b="1" dirty="0"/>
              <a:t>count</a:t>
            </a:r>
            <a:r>
              <a:rPr lang="zh-CN" altLang="en-US" sz="2000" b="1" dirty="0"/>
              <a:t>：计数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float	score;	//</a:t>
            </a:r>
            <a:r>
              <a:rPr lang="zh-CN" altLang="en-US" sz="2000" b="1" dirty="0"/>
              <a:t>成绩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	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("how many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numbers do you want to input:\n");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</a:t>
            </a:r>
            <a:r>
              <a:rPr lang="en-US" altLang="zh-CN" sz="2000" b="1" dirty="0" err="1"/>
              <a:t>d",&amp;total</a:t>
            </a:r>
            <a:r>
              <a:rPr lang="en-US" altLang="zh-CN" sz="2000" b="1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count 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while( count &lt;= total ){//</a:t>
            </a:r>
            <a:r>
              <a:rPr lang="zh-CN" altLang="en-US" sz="2000" b="1" dirty="0"/>
              <a:t>进入循环体之前的</a:t>
            </a:r>
            <a:r>
              <a:rPr lang="en-US" altLang="zh-CN" sz="2000" b="1" dirty="0"/>
              <a:t>count</a:t>
            </a:r>
            <a:r>
              <a:rPr lang="zh-CN" altLang="en-US" sz="2000" b="1" dirty="0"/>
              <a:t>代表下一个要读取的是第几个学生信息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	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("input no and score(</a:t>
            </a:r>
            <a:r>
              <a:rPr lang="en-US" altLang="zh-CN" sz="2000" b="1" dirty="0" err="1"/>
              <a:t>no,score</a:t>
            </a:r>
            <a:r>
              <a:rPr lang="en-US" altLang="zh-CN" sz="2000" b="1" dirty="0"/>
              <a:t>):\n");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     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</a:t>
            </a:r>
            <a:r>
              <a:rPr lang="en-US" altLang="zh-CN" sz="2000" b="1" dirty="0" err="1"/>
              <a:t>d%f</a:t>
            </a:r>
            <a:r>
              <a:rPr lang="en-US" altLang="zh-CN" sz="2000" b="1" dirty="0"/>
              <a:t>", &amp;no, &amp;score);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     if( score &gt;= 60 )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  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("no:%d\</a:t>
            </a:r>
            <a:r>
              <a:rPr lang="en-US" altLang="zh-CN" sz="2000" b="1" dirty="0" err="1"/>
              <a:t>tscore</a:t>
            </a:r>
            <a:r>
              <a:rPr lang="en-US" altLang="zh-CN" sz="2000" b="1" dirty="0"/>
              <a:t>:%f\n", no, score);	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     count=count+1;   	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}	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62628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54296D47-49B8-4B5C-98B5-4B724829EEF9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2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2208213" y="1341439"/>
            <a:ext cx="7772400" cy="4611687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zh-CN" b="1" u="sng" dirty="0">
                <a:solidFill>
                  <a:srgbClr val="C00000"/>
                </a:solidFill>
              </a:rPr>
              <a:t>4.1  </a:t>
            </a:r>
            <a:r>
              <a:rPr lang="zh-CN" altLang="en-US" b="1" u="sng" dirty="0">
                <a:solidFill>
                  <a:srgbClr val="C00000"/>
                </a:solidFill>
              </a:rPr>
              <a:t>计算过程与算法</a:t>
            </a:r>
          </a:p>
          <a:p>
            <a:pPr eaLnBrk="1" hangingPunct="1">
              <a:buNone/>
            </a:pPr>
            <a:r>
              <a:rPr lang="en-US" altLang="zh-CN" b="1" dirty="0"/>
              <a:t>4.2  </a:t>
            </a:r>
            <a:r>
              <a:rPr lang="zh-CN" altLang="en-US" b="1" dirty="0"/>
              <a:t>算法的基本组成</a:t>
            </a:r>
          </a:p>
          <a:p>
            <a:pPr eaLnBrk="1" hangingPunct="1">
              <a:buNone/>
            </a:pPr>
            <a:r>
              <a:rPr lang="en-US" altLang="zh-CN" b="1" dirty="0"/>
              <a:t>4.3  </a:t>
            </a:r>
            <a:r>
              <a:rPr lang="zh-CN" altLang="en-US" b="1" dirty="0"/>
              <a:t>算法的描述方法</a:t>
            </a:r>
          </a:p>
          <a:p>
            <a:pPr eaLnBrk="1" hangingPunct="1">
              <a:buNone/>
            </a:pPr>
            <a:r>
              <a:rPr lang="en-US" altLang="zh-CN" b="1" dirty="0"/>
              <a:t>4.4  </a:t>
            </a:r>
            <a:r>
              <a:rPr lang="zh-CN" altLang="en-US" b="1" dirty="0"/>
              <a:t>计算模型（迭代递推）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4.5  </a:t>
            </a:r>
            <a:r>
              <a:rPr lang="zh-CN" altLang="en-US" b="1" dirty="0"/>
              <a:t>计算模型（穷举法）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4.6  </a:t>
            </a:r>
            <a:r>
              <a:rPr lang="zh-CN" altLang="en-US" b="1" dirty="0"/>
              <a:t>算法的基本方法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4.7  </a:t>
            </a:r>
            <a:r>
              <a:rPr lang="zh-CN" altLang="en-US" b="1" dirty="0"/>
              <a:t>自动机计算模型</a:t>
            </a:r>
          </a:p>
          <a:p>
            <a:pPr eaLnBrk="1" hangingPunct="1">
              <a:buFontTx/>
              <a:buNone/>
            </a:pPr>
            <a:endParaRPr lang="zh-CN" altLang="en-US" b="1" dirty="0"/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88227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1E001A90-7643-4B14-B591-68D9581C98B8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20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40963" name="Rectangle 4"/>
          <p:cNvSpPr>
            <a:spLocks noGrp="1" noChangeArrowheads="1"/>
          </p:cNvSpPr>
          <p:nvPr>
            <p:ph idx="1"/>
          </p:nvPr>
        </p:nvSpPr>
        <p:spPr>
          <a:xfrm>
            <a:off x="2209800" y="1319214"/>
            <a:ext cx="8134350" cy="1101725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/>
              <a:t>例3  一个大于或等于</a:t>
            </a:r>
            <a:r>
              <a:rPr lang="en-US" altLang="zh-CN" b="1"/>
              <a:t>3</a:t>
            </a:r>
            <a:r>
              <a:rPr lang="zh-CN" altLang="en-US" b="1"/>
              <a:t>的正整数，判断它是否为一个素数（质数）</a:t>
            </a:r>
            <a:r>
              <a:rPr lang="zh-CN" altLang="en-US"/>
              <a:t> </a:t>
            </a:r>
            <a:r>
              <a:rPr lang="zh-CN" altLang="en-US" b="1"/>
              <a:t>。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2495550" y="1844675"/>
            <a:ext cx="7696200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66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000066"/>
                </a:solidFill>
              </a:rPr>
              <a:t>所谓质数，比</a:t>
            </a:r>
            <a:r>
              <a:rPr lang="en-US" altLang="zh-CN" b="1">
                <a:solidFill>
                  <a:srgbClr val="000066"/>
                </a:solidFill>
              </a:rPr>
              <a:t>1</a:t>
            </a:r>
            <a:r>
              <a:rPr lang="zh-CN" altLang="en-US" b="1">
                <a:solidFill>
                  <a:srgbClr val="000066"/>
                </a:solidFill>
              </a:rPr>
              <a:t>大的自然数中，除了</a:t>
            </a:r>
            <a:r>
              <a:rPr lang="en-US" altLang="zh-CN" b="1">
                <a:solidFill>
                  <a:srgbClr val="000066"/>
                </a:solidFill>
              </a:rPr>
              <a:t>1</a:t>
            </a:r>
            <a:r>
              <a:rPr lang="zh-CN" altLang="en-US" b="1">
                <a:solidFill>
                  <a:srgbClr val="000066"/>
                </a:solidFill>
              </a:rPr>
              <a:t>和该数本身外，不能被其他任何自然数整除的数。例如，</a:t>
            </a:r>
            <a:r>
              <a:rPr lang="en-US" altLang="zh-CN" b="1">
                <a:solidFill>
                  <a:srgbClr val="000066"/>
                </a:solidFill>
              </a:rPr>
              <a:t>13</a:t>
            </a:r>
            <a:r>
              <a:rPr lang="zh-CN" altLang="en-US" b="1">
                <a:solidFill>
                  <a:srgbClr val="000066"/>
                </a:solidFill>
              </a:rPr>
              <a:t>是素数（质数）。因为它不能被</a:t>
            </a:r>
            <a:r>
              <a:rPr lang="en-US" altLang="zh-CN" b="1">
                <a:solidFill>
                  <a:srgbClr val="000066"/>
                </a:solidFill>
              </a:rPr>
              <a:t>2</a:t>
            </a:r>
            <a:r>
              <a:rPr lang="zh-CN" altLang="en-US" b="1">
                <a:solidFill>
                  <a:srgbClr val="000066"/>
                </a:solidFill>
              </a:rPr>
              <a:t>，</a:t>
            </a:r>
            <a:r>
              <a:rPr lang="en-US" altLang="zh-CN" b="1">
                <a:solidFill>
                  <a:srgbClr val="000066"/>
                </a:solidFill>
              </a:rPr>
              <a:t>3</a:t>
            </a:r>
            <a:r>
              <a:rPr lang="zh-CN" altLang="en-US" b="1">
                <a:solidFill>
                  <a:srgbClr val="000066"/>
                </a:solidFill>
              </a:rPr>
              <a:t>，</a:t>
            </a:r>
            <a:r>
              <a:rPr lang="en-US" altLang="zh-CN" b="1">
                <a:solidFill>
                  <a:srgbClr val="000066"/>
                </a:solidFill>
              </a:rPr>
              <a:t>4</a:t>
            </a:r>
            <a:r>
              <a:rPr lang="zh-CN" altLang="en-US" b="1">
                <a:solidFill>
                  <a:srgbClr val="000066"/>
                </a:solidFill>
              </a:rPr>
              <a:t>，</a:t>
            </a:r>
            <a:r>
              <a:rPr lang="en-US" altLang="zh-CN" b="1">
                <a:solidFill>
                  <a:srgbClr val="000066"/>
                </a:solidFill>
              </a:rPr>
              <a:t>…</a:t>
            </a:r>
            <a:r>
              <a:rPr lang="zh-CN" altLang="en-US" b="1">
                <a:solidFill>
                  <a:srgbClr val="000066"/>
                </a:solidFill>
              </a:rPr>
              <a:t>，</a:t>
            </a:r>
            <a:r>
              <a:rPr lang="en-US" altLang="zh-CN" b="1">
                <a:solidFill>
                  <a:srgbClr val="000066"/>
                </a:solidFill>
              </a:rPr>
              <a:t>12</a:t>
            </a:r>
            <a:r>
              <a:rPr lang="zh-CN" altLang="en-US" b="1">
                <a:solidFill>
                  <a:srgbClr val="000066"/>
                </a:solidFill>
              </a:rPr>
              <a:t>整除。</a:t>
            </a:r>
            <a:endParaRPr lang="zh-CN" altLang="en-US">
              <a:solidFill>
                <a:srgbClr val="000000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000066"/>
                </a:solidFill>
              </a:rPr>
              <a:t>由于素数在当代的密码学中扮演了中心的作用，所以该问题具有重要意义。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000066"/>
                </a:solidFill>
              </a:rPr>
              <a:t>判断一个数</a:t>
            </a:r>
            <a:r>
              <a:rPr lang="en-US" altLang="zh-CN" b="1">
                <a:solidFill>
                  <a:srgbClr val="000066"/>
                </a:solidFill>
              </a:rPr>
              <a:t>n</a:t>
            </a:r>
            <a:r>
              <a:rPr lang="zh-CN" altLang="en-US" b="1">
                <a:solidFill>
                  <a:srgbClr val="000066"/>
                </a:solidFill>
              </a:rPr>
              <a:t>（</a:t>
            </a:r>
            <a:r>
              <a:rPr lang="en-US" altLang="zh-CN" b="1">
                <a:solidFill>
                  <a:srgbClr val="000066"/>
                </a:solidFill>
              </a:rPr>
              <a:t>n≥3</a:t>
            </a:r>
            <a:r>
              <a:rPr lang="zh-CN" altLang="en-US" b="1">
                <a:solidFill>
                  <a:srgbClr val="000066"/>
                </a:solidFill>
              </a:rPr>
              <a:t>）是否为质数：将</a:t>
            </a:r>
            <a:r>
              <a:rPr lang="en-US" altLang="zh-CN" b="1">
                <a:solidFill>
                  <a:srgbClr val="000066"/>
                </a:solidFill>
              </a:rPr>
              <a:t>n</a:t>
            </a:r>
            <a:r>
              <a:rPr lang="zh-CN" altLang="en-US" b="1">
                <a:solidFill>
                  <a:srgbClr val="000066"/>
                </a:solidFill>
              </a:rPr>
              <a:t>作为被除数，将</a:t>
            </a:r>
            <a:r>
              <a:rPr lang="en-US" altLang="zh-CN" b="1">
                <a:solidFill>
                  <a:srgbClr val="000066"/>
                </a:solidFill>
              </a:rPr>
              <a:t>2</a:t>
            </a:r>
            <a:r>
              <a:rPr lang="zh-CN" altLang="en-US" b="1">
                <a:solidFill>
                  <a:srgbClr val="000066"/>
                </a:solidFill>
              </a:rPr>
              <a:t>到（</a:t>
            </a:r>
            <a:r>
              <a:rPr lang="en-US" altLang="zh-CN" b="1">
                <a:solidFill>
                  <a:srgbClr val="000066"/>
                </a:solidFill>
              </a:rPr>
              <a:t>n-1</a:t>
            </a:r>
            <a:r>
              <a:rPr lang="zh-CN" altLang="en-US" b="1">
                <a:solidFill>
                  <a:srgbClr val="000066"/>
                </a:solidFill>
              </a:rPr>
              <a:t>）各个整数依次作为除数，如果都不能被整除，则</a:t>
            </a:r>
            <a:r>
              <a:rPr lang="en-US" altLang="zh-CN" b="1">
                <a:solidFill>
                  <a:srgbClr val="000066"/>
                </a:solidFill>
              </a:rPr>
              <a:t>n</a:t>
            </a:r>
            <a:r>
              <a:rPr lang="zh-CN" altLang="en-US" b="1">
                <a:solidFill>
                  <a:srgbClr val="000066"/>
                </a:solidFill>
              </a:rPr>
              <a:t>为素数。</a:t>
            </a:r>
          </a:p>
        </p:txBody>
      </p:sp>
      <p:sp>
        <p:nvSpPr>
          <p:cNvPr id="4096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4.1    </a:t>
            </a:r>
            <a:r>
              <a:rPr lang="zh-CN" altLang="en-US" b="1"/>
              <a:t>算法的概念</a:t>
            </a:r>
          </a:p>
        </p:txBody>
      </p:sp>
    </p:spTree>
    <p:extLst>
      <p:ext uri="{BB962C8B-B14F-4D97-AF65-F5344CB8AC3E}">
        <p14:creationId xmlns:p14="http://schemas.microsoft.com/office/powerpoint/2010/main" val="282315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9427743F-6193-433B-86E7-0DB7251605A3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21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判断质数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19213"/>
            <a:ext cx="7342188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/>
              <a:t>看</a:t>
            </a:r>
            <a:r>
              <a:rPr lang="en-US" altLang="zh-CN" b="1"/>
              <a:t>n</a:t>
            </a:r>
            <a:r>
              <a:rPr lang="zh-CN" altLang="en-US" b="1"/>
              <a:t>能否被</a:t>
            </a:r>
            <a:r>
              <a:rPr lang="en-US" altLang="zh-CN" b="1">
                <a:solidFill>
                  <a:srgbClr val="000066"/>
                </a:solidFill>
              </a:rPr>
              <a:t>2</a:t>
            </a:r>
            <a:r>
              <a:rPr lang="zh-CN" altLang="en-US" b="1">
                <a:solidFill>
                  <a:srgbClr val="000066"/>
                </a:solidFill>
              </a:rPr>
              <a:t>到（</a:t>
            </a:r>
            <a:r>
              <a:rPr lang="en-US" altLang="zh-CN" b="1">
                <a:solidFill>
                  <a:srgbClr val="000066"/>
                </a:solidFill>
              </a:rPr>
              <a:t>n-1</a:t>
            </a:r>
            <a:r>
              <a:rPr lang="zh-CN" altLang="en-US" b="1">
                <a:solidFill>
                  <a:srgbClr val="000066"/>
                </a:solidFill>
              </a:rPr>
              <a:t>）之间的各个整数整除：</a:t>
            </a:r>
            <a:r>
              <a:rPr lang="zh-CN" altLang="en-US" b="1"/>
              <a:t>     </a:t>
            </a: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2208213" y="1773238"/>
            <a:ext cx="77771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990099"/>
                </a:solidFill>
              </a:rPr>
              <a:t>变量抽象：</a:t>
            </a:r>
            <a:r>
              <a:rPr lang="en-US" altLang="zh-CN" b="1">
                <a:solidFill>
                  <a:srgbClr val="FF3300"/>
                </a:solidFill>
              </a:rPr>
              <a:t>n</a:t>
            </a:r>
            <a:r>
              <a:rPr lang="zh-CN" altLang="en-US" b="1">
                <a:solidFill>
                  <a:srgbClr val="990099"/>
                </a:solidFill>
              </a:rPr>
              <a:t>：存放被判断的整数；</a:t>
            </a:r>
            <a:r>
              <a:rPr lang="en-US" altLang="zh-CN" b="1">
                <a:solidFill>
                  <a:srgbClr val="FF3300"/>
                </a:solidFill>
              </a:rPr>
              <a:t>i</a:t>
            </a:r>
            <a:r>
              <a:rPr lang="zh-CN" altLang="en-US" b="1">
                <a:solidFill>
                  <a:srgbClr val="990099"/>
                </a:solidFill>
              </a:rPr>
              <a:t>：存放除 	数，取值为</a:t>
            </a:r>
            <a:r>
              <a:rPr lang="en-US" altLang="zh-CN" b="1">
                <a:solidFill>
                  <a:srgbClr val="990099"/>
                </a:solidFill>
              </a:rPr>
              <a:t>[2,n-1]；</a:t>
            </a:r>
            <a:r>
              <a:rPr lang="en-US" altLang="zh-CN" b="1">
                <a:solidFill>
                  <a:srgbClr val="FF3300"/>
                </a:solidFill>
              </a:rPr>
              <a:t>r</a:t>
            </a:r>
            <a:r>
              <a:rPr lang="en-US" altLang="zh-CN" b="1">
                <a:solidFill>
                  <a:srgbClr val="990099"/>
                </a:solidFill>
              </a:rPr>
              <a:t>：</a:t>
            </a:r>
            <a:r>
              <a:rPr lang="zh-CN" altLang="en-US" b="1">
                <a:solidFill>
                  <a:srgbClr val="990099"/>
                </a:solidFill>
              </a:rPr>
              <a:t>存放</a:t>
            </a:r>
            <a:r>
              <a:rPr lang="en-US" altLang="zh-CN" b="1">
                <a:solidFill>
                  <a:srgbClr val="990099"/>
                </a:solidFill>
              </a:rPr>
              <a:t>n/i</a:t>
            </a:r>
            <a:r>
              <a:rPr lang="zh-CN" altLang="en-US" b="1">
                <a:solidFill>
                  <a:srgbClr val="990099"/>
                </a:solidFill>
              </a:rPr>
              <a:t>得到的余数</a:t>
            </a:r>
          </a:p>
        </p:txBody>
      </p:sp>
      <p:sp>
        <p:nvSpPr>
          <p:cNvPr id="390149" name="Text Box 5"/>
          <p:cNvSpPr txBox="1">
            <a:spLocks noChangeArrowheads="1"/>
          </p:cNvSpPr>
          <p:nvPr/>
        </p:nvSpPr>
        <p:spPr bwMode="auto">
          <a:xfrm>
            <a:off x="2279651" y="4078288"/>
            <a:ext cx="7777163" cy="18526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990099"/>
                </a:solidFill>
              </a:rPr>
              <a:t>循环体：</a:t>
            </a:r>
          </a:p>
          <a:p>
            <a:pPr lvl="2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</a:pPr>
            <a:r>
              <a:rPr lang="en-US" altLang="zh-CN" b="1">
                <a:solidFill>
                  <a:srgbClr val="000000"/>
                </a:solidFill>
              </a:rPr>
              <a:t>n</a:t>
            </a:r>
            <a:r>
              <a:rPr lang="zh-CN" altLang="en-US" b="1">
                <a:solidFill>
                  <a:srgbClr val="000000"/>
                </a:solidFill>
              </a:rPr>
              <a:t>被</a:t>
            </a:r>
            <a:r>
              <a:rPr lang="en-US" altLang="zh-CN" b="1">
                <a:solidFill>
                  <a:srgbClr val="000000"/>
                </a:solidFill>
              </a:rPr>
              <a:t>i</a:t>
            </a:r>
            <a:r>
              <a:rPr lang="zh-CN" altLang="en-US" b="1">
                <a:solidFill>
                  <a:srgbClr val="000000"/>
                </a:solidFill>
              </a:rPr>
              <a:t>除，得余数</a:t>
            </a:r>
            <a:r>
              <a:rPr lang="en-US" altLang="zh-CN" b="1">
                <a:solidFill>
                  <a:srgbClr val="000000"/>
                </a:solidFill>
              </a:rPr>
              <a:t>r；</a:t>
            </a:r>
            <a:r>
              <a:rPr lang="zh-CN" altLang="en-US" b="1">
                <a:solidFill>
                  <a:srgbClr val="000000"/>
                </a:solidFill>
              </a:rPr>
              <a:t>即</a:t>
            </a:r>
            <a:r>
              <a:rPr lang="en-US" altLang="zh-CN" b="1">
                <a:solidFill>
                  <a:srgbClr val="000000"/>
                </a:solidFill>
              </a:rPr>
              <a:t>n mod i=&gt;r</a:t>
            </a:r>
            <a:r>
              <a:rPr lang="zh-CN" altLang="en-US" b="1">
                <a:solidFill>
                  <a:srgbClr val="000000"/>
                </a:solidFill>
              </a:rPr>
              <a:t>；</a:t>
            </a:r>
          </a:p>
          <a:p>
            <a:pPr lvl="2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</a:pPr>
            <a:r>
              <a:rPr lang="zh-CN" altLang="en-US" b="1">
                <a:solidFill>
                  <a:srgbClr val="000000"/>
                </a:solidFill>
              </a:rPr>
              <a:t>如果</a:t>
            </a:r>
            <a:r>
              <a:rPr lang="en-US" altLang="zh-CN" b="1">
                <a:solidFill>
                  <a:srgbClr val="000000"/>
                </a:solidFill>
              </a:rPr>
              <a:t>r=0，</a:t>
            </a:r>
            <a:r>
              <a:rPr lang="zh-CN" altLang="en-US" b="1">
                <a:solidFill>
                  <a:srgbClr val="000000"/>
                </a:solidFill>
              </a:rPr>
              <a:t>表示</a:t>
            </a:r>
            <a:r>
              <a:rPr lang="en-US" altLang="zh-CN" b="1">
                <a:solidFill>
                  <a:srgbClr val="000000"/>
                </a:solidFill>
              </a:rPr>
              <a:t>n</a:t>
            </a:r>
            <a:r>
              <a:rPr lang="zh-CN" altLang="en-US" b="1">
                <a:solidFill>
                  <a:srgbClr val="000000"/>
                </a:solidFill>
              </a:rPr>
              <a:t>能被</a:t>
            </a:r>
            <a:r>
              <a:rPr lang="en-US" altLang="zh-CN" b="1">
                <a:solidFill>
                  <a:srgbClr val="000000"/>
                </a:solidFill>
              </a:rPr>
              <a:t>i</a:t>
            </a:r>
            <a:r>
              <a:rPr lang="zh-CN" altLang="en-US" b="1">
                <a:solidFill>
                  <a:srgbClr val="000000"/>
                </a:solidFill>
              </a:rPr>
              <a:t>整除，则打印	</a:t>
            </a:r>
            <a:r>
              <a:rPr lang="en-US" altLang="zh-CN" b="1">
                <a:solidFill>
                  <a:srgbClr val="000000"/>
                </a:solidFill>
              </a:rPr>
              <a:t>n“</a:t>
            </a:r>
            <a:r>
              <a:rPr lang="zh-CN" altLang="en-US" b="1">
                <a:solidFill>
                  <a:srgbClr val="000000"/>
                </a:solidFill>
              </a:rPr>
              <a:t>不是素数”，算法结束；否则</a:t>
            </a:r>
            <a:r>
              <a:rPr lang="en-US" altLang="zh-CN" b="1">
                <a:solidFill>
                  <a:srgbClr val="000000"/>
                </a:solidFill>
              </a:rPr>
              <a:t>i+1=&gt;i</a:t>
            </a:r>
            <a:r>
              <a:rPr lang="zh-CN" altLang="en-US" b="1">
                <a:solidFill>
                  <a:srgbClr val="000000"/>
                </a:solidFill>
              </a:rPr>
              <a:t>；</a:t>
            </a:r>
            <a:endParaRPr lang="zh-CN" altLang="en-US" b="1">
              <a:solidFill>
                <a:srgbClr val="990099"/>
              </a:solidFill>
            </a:endParaRPr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2279651" y="2781300"/>
            <a:ext cx="2519363" cy="11699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990099"/>
                </a:solidFill>
              </a:rPr>
              <a:t>循环条件：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990099"/>
                </a:solidFill>
              </a:rPr>
              <a:t>           </a:t>
            </a:r>
            <a:r>
              <a:rPr lang="en-US" altLang="zh-CN" b="1">
                <a:solidFill>
                  <a:srgbClr val="000000"/>
                </a:solidFill>
              </a:rPr>
              <a:t>i&lt;=n-1</a:t>
            </a:r>
          </a:p>
        </p:txBody>
      </p:sp>
      <p:sp>
        <p:nvSpPr>
          <p:cNvPr id="390151" name="Text Box 7"/>
          <p:cNvSpPr txBox="1">
            <a:spLocks noChangeArrowheads="1"/>
          </p:cNvSpPr>
          <p:nvPr/>
        </p:nvSpPr>
        <p:spPr bwMode="auto">
          <a:xfrm>
            <a:off x="5808663" y="2781300"/>
            <a:ext cx="2519362" cy="11699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990099"/>
                </a:solidFill>
              </a:rPr>
              <a:t>循环初始化：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990099"/>
                </a:solidFill>
              </a:rPr>
              <a:t>           </a:t>
            </a:r>
            <a:r>
              <a:rPr lang="en-US" altLang="zh-CN" b="1">
                <a:solidFill>
                  <a:srgbClr val="000000"/>
                </a:solidFill>
              </a:rPr>
              <a:t>i=2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2424114" y="4292600"/>
            <a:ext cx="7056437" cy="5286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问题：当</a:t>
            </a:r>
            <a:r>
              <a:rPr lang="en-US" altLang="zh-CN" b="1">
                <a:solidFill>
                  <a:srgbClr val="000000"/>
                </a:solidFill>
              </a:rPr>
              <a:t>r</a:t>
            </a:r>
            <a:r>
              <a:rPr lang="zh-CN" altLang="en-US" b="1">
                <a:solidFill>
                  <a:srgbClr val="000000"/>
                </a:solidFill>
              </a:rPr>
              <a:t>为</a:t>
            </a:r>
            <a:r>
              <a:rPr lang="en-US" altLang="zh-CN" b="1">
                <a:solidFill>
                  <a:srgbClr val="000000"/>
                </a:solidFill>
              </a:rPr>
              <a:t>0</a:t>
            </a:r>
            <a:r>
              <a:rPr lang="zh-CN" altLang="en-US" b="1">
                <a:solidFill>
                  <a:srgbClr val="000000"/>
                </a:solidFill>
              </a:rPr>
              <a:t>时如何退出循环，结束算法？</a:t>
            </a:r>
          </a:p>
        </p:txBody>
      </p:sp>
    </p:spTree>
    <p:extLst>
      <p:ext uri="{BB962C8B-B14F-4D97-AF65-F5344CB8AC3E}">
        <p14:creationId xmlns:p14="http://schemas.microsoft.com/office/powerpoint/2010/main" val="377672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0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0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0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0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1044C7F1-0890-4B59-A407-F79B7C05C9D6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22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判断质数</a:t>
            </a: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2135188" y="1341439"/>
            <a:ext cx="77771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990099"/>
                </a:solidFill>
              </a:rPr>
              <a:t>设置一个标记变量</a:t>
            </a:r>
            <a:r>
              <a:rPr lang="en-US" altLang="zh-CN" b="1">
                <a:solidFill>
                  <a:srgbClr val="990099"/>
                </a:solidFill>
              </a:rPr>
              <a:t>isPrim</a:t>
            </a:r>
            <a:r>
              <a:rPr lang="zh-CN" altLang="en-US" b="1">
                <a:solidFill>
                  <a:srgbClr val="990099"/>
                </a:solidFill>
              </a:rPr>
              <a:t>，初始值为</a:t>
            </a:r>
            <a:r>
              <a:rPr lang="en-US" altLang="zh-CN" b="1">
                <a:solidFill>
                  <a:srgbClr val="990099"/>
                </a:solidFill>
              </a:rPr>
              <a:t>1</a:t>
            </a:r>
            <a:r>
              <a:rPr lang="zh-CN" altLang="en-US" b="1">
                <a:solidFill>
                  <a:srgbClr val="990099"/>
                </a:solidFill>
              </a:rPr>
              <a:t>，当</a:t>
            </a:r>
            <a:r>
              <a:rPr lang="en-US" altLang="zh-CN" b="1">
                <a:solidFill>
                  <a:srgbClr val="990099"/>
                </a:solidFill>
              </a:rPr>
              <a:t>r</a:t>
            </a:r>
            <a:r>
              <a:rPr lang="zh-CN" altLang="en-US" b="1">
                <a:solidFill>
                  <a:srgbClr val="990099"/>
                </a:solidFill>
              </a:rPr>
              <a:t>为</a:t>
            </a:r>
            <a:r>
              <a:rPr lang="en-US" altLang="zh-CN" b="1">
                <a:solidFill>
                  <a:srgbClr val="990099"/>
                </a:solidFill>
              </a:rPr>
              <a:t>0</a:t>
            </a:r>
            <a:r>
              <a:rPr lang="zh-CN" altLang="en-US" b="1">
                <a:solidFill>
                  <a:srgbClr val="990099"/>
                </a:solidFill>
              </a:rPr>
              <a:t>时使</a:t>
            </a:r>
            <a:r>
              <a:rPr lang="en-US" altLang="zh-CN" b="1">
                <a:solidFill>
                  <a:srgbClr val="990099"/>
                </a:solidFill>
              </a:rPr>
              <a:t>isPrim</a:t>
            </a:r>
            <a:r>
              <a:rPr lang="zh-CN" altLang="en-US" b="1">
                <a:solidFill>
                  <a:srgbClr val="990099"/>
                </a:solidFill>
              </a:rPr>
              <a:t>值为</a:t>
            </a:r>
            <a:r>
              <a:rPr lang="en-US" altLang="zh-CN" b="1">
                <a:solidFill>
                  <a:srgbClr val="990099"/>
                </a:solidFill>
              </a:rPr>
              <a:t>0</a:t>
            </a:r>
            <a:r>
              <a:rPr lang="zh-CN" altLang="en-US" b="1">
                <a:solidFill>
                  <a:srgbClr val="990099"/>
                </a:solidFill>
              </a:rPr>
              <a:t>，在循环条件中加入对该变量值的判断，以决定是否提前退出循环</a:t>
            </a:r>
          </a:p>
        </p:txBody>
      </p:sp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2279651" y="4078288"/>
            <a:ext cx="7777163" cy="18526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990099"/>
                </a:solidFill>
              </a:rPr>
              <a:t>循环体：</a:t>
            </a:r>
          </a:p>
          <a:p>
            <a:pPr lvl="2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</a:pPr>
            <a:r>
              <a:rPr lang="en-US" altLang="zh-CN" b="1">
                <a:solidFill>
                  <a:srgbClr val="000000"/>
                </a:solidFill>
              </a:rPr>
              <a:t>n</a:t>
            </a:r>
            <a:r>
              <a:rPr lang="zh-CN" altLang="en-US" b="1">
                <a:solidFill>
                  <a:srgbClr val="000000"/>
                </a:solidFill>
              </a:rPr>
              <a:t>被</a:t>
            </a:r>
            <a:r>
              <a:rPr lang="en-US" altLang="zh-CN" b="1">
                <a:solidFill>
                  <a:srgbClr val="000000"/>
                </a:solidFill>
              </a:rPr>
              <a:t>i</a:t>
            </a:r>
            <a:r>
              <a:rPr lang="zh-CN" altLang="en-US" b="1">
                <a:solidFill>
                  <a:srgbClr val="000000"/>
                </a:solidFill>
              </a:rPr>
              <a:t>除，得余数</a:t>
            </a:r>
            <a:r>
              <a:rPr lang="en-US" altLang="zh-CN" b="1">
                <a:solidFill>
                  <a:srgbClr val="000000"/>
                </a:solidFill>
              </a:rPr>
              <a:t>r；</a:t>
            </a:r>
            <a:r>
              <a:rPr lang="zh-CN" altLang="en-US" b="1">
                <a:solidFill>
                  <a:srgbClr val="000000"/>
                </a:solidFill>
              </a:rPr>
              <a:t>即</a:t>
            </a:r>
            <a:r>
              <a:rPr lang="en-US" altLang="zh-CN" b="1">
                <a:solidFill>
                  <a:srgbClr val="000000"/>
                </a:solidFill>
              </a:rPr>
              <a:t>n mod i=&gt;r</a:t>
            </a:r>
            <a:r>
              <a:rPr lang="zh-CN" altLang="en-US" b="1">
                <a:solidFill>
                  <a:srgbClr val="000000"/>
                </a:solidFill>
              </a:rPr>
              <a:t>；</a:t>
            </a:r>
          </a:p>
          <a:p>
            <a:pPr lvl="2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</a:pPr>
            <a:r>
              <a:rPr lang="zh-CN" altLang="en-US" b="1">
                <a:solidFill>
                  <a:srgbClr val="000000"/>
                </a:solidFill>
              </a:rPr>
              <a:t>如果</a:t>
            </a:r>
            <a:r>
              <a:rPr lang="en-US" altLang="zh-CN" b="1">
                <a:solidFill>
                  <a:srgbClr val="000000"/>
                </a:solidFill>
              </a:rPr>
              <a:t>r=0，</a:t>
            </a:r>
            <a:r>
              <a:rPr lang="zh-CN" altLang="en-US" b="1">
                <a:solidFill>
                  <a:srgbClr val="000000"/>
                </a:solidFill>
              </a:rPr>
              <a:t>表示</a:t>
            </a:r>
            <a:r>
              <a:rPr lang="en-US" altLang="zh-CN" b="1">
                <a:solidFill>
                  <a:srgbClr val="000000"/>
                </a:solidFill>
              </a:rPr>
              <a:t>n</a:t>
            </a:r>
            <a:r>
              <a:rPr lang="zh-CN" altLang="en-US" b="1">
                <a:solidFill>
                  <a:srgbClr val="000000"/>
                </a:solidFill>
              </a:rPr>
              <a:t>能被</a:t>
            </a:r>
            <a:r>
              <a:rPr lang="en-US" altLang="zh-CN" b="1">
                <a:solidFill>
                  <a:srgbClr val="000000"/>
                </a:solidFill>
              </a:rPr>
              <a:t>i</a:t>
            </a:r>
            <a:r>
              <a:rPr lang="zh-CN" altLang="en-US" b="1">
                <a:solidFill>
                  <a:srgbClr val="000000"/>
                </a:solidFill>
              </a:rPr>
              <a:t>整除，则打印	</a:t>
            </a:r>
            <a:r>
              <a:rPr lang="en-US" altLang="zh-CN" b="1">
                <a:solidFill>
                  <a:srgbClr val="000000"/>
                </a:solidFill>
              </a:rPr>
              <a:t>n“</a:t>
            </a:r>
            <a:r>
              <a:rPr lang="zh-CN" altLang="en-US" b="1">
                <a:solidFill>
                  <a:srgbClr val="000000"/>
                </a:solidFill>
              </a:rPr>
              <a:t>不是素数”，令</a:t>
            </a:r>
            <a:r>
              <a:rPr lang="en-US" altLang="zh-CN" b="1">
                <a:solidFill>
                  <a:srgbClr val="000000"/>
                </a:solidFill>
              </a:rPr>
              <a:t>isPrim=0</a:t>
            </a:r>
            <a:r>
              <a:rPr lang="zh-CN" altLang="en-US" b="1">
                <a:solidFill>
                  <a:srgbClr val="000000"/>
                </a:solidFill>
              </a:rPr>
              <a:t>；否则</a:t>
            </a:r>
            <a:r>
              <a:rPr lang="en-US" altLang="zh-CN" b="1">
                <a:solidFill>
                  <a:srgbClr val="000000"/>
                </a:solidFill>
              </a:rPr>
              <a:t>i+1=&gt;i</a:t>
            </a:r>
            <a:r>
              <a:rPr lang="zh-CN" altLang="en-US" b="1">
                <a:solidFill>
                  <a:srgbClr val="000000"/>
                </a:solidFill>
              </a:rPr>
              <a:t>；</a:t>
            </a:r>
            <a:endParaRPr lang="zh-CN" altLang="en-US" b="1">
              <a:solidFill>
                <a:srgbClr val="990099"/>
              </a:solidFill>
            </a:endParaRPr>
          </a:p>
        </p:txBody>
      </p:sp>
      <p:sp>
        <p:nvSpPr>
          <p:cNvPr id="43014" name="Text Box 8"/>
          <p:cNvSpPr txBox="1">
            <a:spLocks noChangeArrowheads="1"/>
          </p:cNvSpPr>
          <p:nvPr/>
        </p:nvSpPr>
        <p:spPr bwMode="auto">
          <a:xfrm>
            <a:off x="2279651" y="2781300"/>
            <a:ext cx="3744913" cy="11699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990099"/>
                </a:solidFill>
              </a:rPr>
              <a:t>循环条件：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990099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</a:rPr>
              <a:t>i&lt;=n-1 &amp;&amp; isPrim==1</a:t>
            </a: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7391401" y="2781300"/>
            <a:ext cx="2519363" cy="11699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990099"/>
                </a:solidFill>
              </a:rPr>
              <a:t>循环初始化：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990099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</a:rPr>
              <a:t>i=2;isPrim=1;</a:t>
            </a:r>
            <a:endParaRPr lang="zh-CN" alt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0423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7996F98B-78A0-45BC-A4FB-16304DCBE86A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23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2114550" y="1341439"/>
            <a:ext cx="796290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S1：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输入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的值；</a:t>
            </a:r>
          </a:p>
          <a:p>
            <a:pPr lvl="2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S2：i=2</a:t>
            </a:r>
            <a:r>
              <a:rPr lang="en-US" altLang="zh-CN" b="1">
                <a:solidFill>
                  <a:srgbClr val="3333CC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1800" b="1">
                <a:solidFill>
                  <a:srgbClr val="3333CC"/>
                </a:solidFill>
              </a:rPr>
              <a:t>/* i </a:t>
            </a:r>
            <a:r>
              <a:rPr lang="zh-CN" altLang="en-US" sz="1800" b="1">
                <a:solidFill>
                  <a:srgbClr val="3333CC"/>
                </a:solidFill>
              </a:rPr>
              <a:t>是除数 *</a:t>
            </a:r>
            <a:r>
              <a:rPr lang="en-US" altLang="zh-CN" sz="1800" b="1">
                <a:solidFill>
                  <a:srgbClr val="3333CC"/>
                </a:solidFill>
              </a:rPr>
              <a:t>/</a:t>
            </a:r>
            <a:endParaRPr lang="en-US" altLang="zh-CN" b="1">
              <a:solidFill>
                <a:srgbClr val="3333CC"/>
              </a:solidFill>
              <a:latin typeface="宋体" panose="02010600030101010101" pitchFamily="2" charset="-122"/>
            </a:endParaRPr>
          </a:p>
          <a:p>
            <a:pPr lvl="2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S3：n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被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除，得余数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r；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即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n mod i=&gt;r</a:t>
            </a:r>
          </a:p>
          <a:p>
            <a:pPr lvl="2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S4：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如果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r=0，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表示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能被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整除，则打印	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</a:rPr>
              <a:t>“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不是素数</a:t>
            </a:r>
            <a:r>
              <a:rPr lang="zh-CN" altLang="en-US" b="1">
                <a:solidFill>
                  <a:srgbClr val="000000"/>
                </a:solidFill>
              </a:rPr>
              <a:t>”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，算法结束；否则执行	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S5；</a:t>
            </a:r>
          </a:p>
          <a:p>
            <a:pPr lvl="2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S5：i+1=&gt;i；</a:t>
            </a:r>
          </a:p>
          <a:p>
            <a:pPr lvl="2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S6：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如果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i≤n-1，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S3；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否则，打印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</a:rPr>
              <a:t>“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是素数</a:t>
            </a:r>
            <a:r>
              <a:rPr lang="zh-CN" altLang="en-US" b="1">
                <a:solidFill>
                  <a:srgbClr val="000000"/>
                </a:solidFill>
              </a:rPr>
              <a:t>”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，算法结束。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66988" y="2484439"/>
            <a:ext cx="404812" cy="2211387"/>
            <a:chOff x="288" y="2112"/>
            <a:chExt cx="720" cy="1296"/>
          </a:xfrm>
        </p:grpSpPr>
        <p:sp>
          <p:nvSpPr>
            <p:cNvPr id="44046" name="Line 7"/>
            <p:cNvSpPr>
              <a:spLocks noChangeShapeType="1"/>
            </p:cNvSpPr>
            <p:nvPr/>
          </p:nvSpPr>
          <p:spPr bwMode="auto">
            <a:xfrm flipH="1">
              <a:off x="288" y="3408"/>
              <a:ext cx="72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7" name="Line 8"/>
            <p:cNvSpPr>
              <a:spLocks noChangeShapeType="1"/>
            </p:cNvSpPr>
            <p:nvPr/>
          </p:nvSpPr>
          <p:spPr bwMode="auto">
            <a:xfrm>
              <a:off x="288" y="2112"/>
              <a:ext cx="0" cy="129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8" name="Line 9"/>
            <p:cNvSpPr>
              <a:spLocks noChangeShapeType="1"/>
            </p:cNvSpPr>
            <p:nvPr/>
          </p:nvSpPr>
          <p:spPr bwMode="auto">
            <a:xfrm>
              <a:off x="288" y="2112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03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/>
              <a:t>n</a:t>
            </a:r>
            <a:r>
              <a:rPr lang="zh-CN" altLang="en-US" sz="2800" b="1"/>
              <a:t>：被判断的整数；</a:t>
            </a:r>
            <a:r>
              <a:rPr lang="en-US" altLang="zh-CN" sz="2800" b="1"/>
              <a:t>i</a:t>
            </a:r>
            <a:r>
              <a:rPr lang="zh-CN" altLang="en-US" sz="2800" b="1"/>
              <a:t>：被除数</a:t>
            </a:r>
            <a:r>
              <a:rPr lang="en-US" altLang="zh-CN" sz="2800" b="1"/>
              <a:t>；</a:t>
            </a:r>
            <a:br>
              <a:rPr lang="en-US" altLang="zh-CN" sz="2800" b="1"/>
            </a:br>
            <a:r>
              <a:rPr lang="en-US" altLang="zh-CN" sz="2800" b="1"/>
              <a:t>r：</a:t>
            </a:r>
            <a:r>
              <a:rPr lang="zh-CN" altLang="en-US" sz="2800" b="1"/>
              <a:t>存放</a:t>
            </a:r>
            <a:r>
              <a:rPr lang="en-US" altLang="zh-CN" sz="2800" b="1"/>
              <a:t>n/i</a:t>
            </a:r>
            <a:r>
              <a:rPr lang="zh-CN" altLang="en-US" sz="2800" b="1"/>
              <a:t>得到的余数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566988" y="2535238"/>
            <a:ext cx="404812" cy="1706562"/>
            <a:chOff x="288" y="2112"/>
            <a:chExt cx="720" cy="1296"/>
          </a:xfrm>
        </p:grpSpPr>
        <p:sp>
          <p:nvSpPr>
            <p:cNvPr id="44043" name="Line 16"/>
            <p:cNvSpPr>
              <a:spLocks noChangeShapeType="1"/>
            </p:cNvSpPr>
            <p:nvPr/>
          </p:nvSpPr>
          <p:spPr bwMode="auto">
            <a:xfrm flipH="1">
              <a:off x="288" y="3408"/>
              <a:ext cx="72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4" name="Line 17"/>
            <p:cNvSpPr>
              <a:spLocks noChangeShapeType="1"/>
            </p:cNvSpPr>
            <p:nvPr/>
          </p:nvSpPr>
          <p:spPr bwMode="auto">
            <a:xfrm>
              <a:off x="288" y="2112"/>
              <a:ext cx="0" cy="129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5" name="Line 18"/>
            <p:cNvSpPr>
              <a:spLocks noChangeShapeType="1"/>
            </p:cNvSpPr>
            <p:nvPr/>
          </p:nvSpPr>
          <p:spPr bwMode="auto">
            <a:xfrm>
              <a:off x="288" y="2112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039" name="Rectangle 23"/>
          <p:cNvSpPr>
            <a:spLocks noChangeArrowheads="1"/>
          </p:cNvSpPr>
          <p:nvPr/>
        </p:nvSpPr>
        <p:spPr bwMode="auto">
          <a:xfrm>
            <a:off x="1524000" y="3053090"/>
            <a:ext cx="309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279651" y="5373688"/>
            <a:ext cx="7993063" cy="482600"/>
            <a:chOff x="476" y="3385"/>
            <a:chExt cx="5035" cy="304"/>
          </a:xfrm>
        </p:grpSpPr>
        <p:sp>
          <p:nvSpPr>
            <p:cNvPr id="44041" name="Text Box 19"/>
            <p:cNvSpPr txBox="1">
              <a:spLocks noChangeArrowheads="1"/>
            </p:cNvSpPr>
            <p:nvPr/>
          </p:nvSpPr>
          <p:spPr bwMode="auto">
            <a:xfrm>
              <a:off x="476" y="3385"/>
              <a:ext cx="50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事实上，</a:t>
              </a:r>
              <a:r>
                <a:rPr lang="en-US" altLang="zh-CN" sz="2400" b="1">
                  <a:solidFill>
                    <a:srgbClr val="000000"/>
                  </a:solidFill>
                </a:rPr>
                <a:t>i</a:t>
              </a:r>
              <a:r>
                <a:rPr lang="zh-CN" altLang="en-US" sz="2400" b="1">
                  <a:solidFill>
                    <a:srgbClr val="000000"/>
                  </a:solidFill>
                </a:rPr>
                <a:t>只需</a:t>
              </a:r>
              <a:r>
                <a:rPr lang="en-US" altLang="zh-CN" sz="2400" b="1">
                  <a:solidFill>
                    <a:srgbClr val="000000"/>
                  </a:solidFill>
                </a:rPr>
                <a:t>2</a:t>
              </a:r>
              <a:r>
                <a:rPr lang="zh-CN" altLang="en-US" sz="2400" b="1">
                  <a:solidFill>
                    <a:srgbClr val="000000"/>
                  </a:solidFill>
                </a:rPr>
                <a:t>到        之间的整数整除即可。</a:t>
              </a:r>
            </a:p>
          </p:txBody>
        </p:sp>
        <p:graphicFrame>
          <p:nvGraphicFramePr>
            <p:cNvPr id="44042" name="Object 22"/>
            <p:cNvGraphicFramePr>
              <a:graphicFrameLocks noChangeAspect="1"/>
            </p:cNvGraphicFramePr>
            <p:nvPr/>
          </p:nvGraphicFramePr>
          <p:xfrm>
            <a:off x="2064" y="3385"/>
            <a:ext cx="31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r:id="rId4" imgW="241615" imgH="228898" progId="Equation.3">
                    <p:embed/>
                  </p:oleObj>
                </mc:Choice>
                <mc:Fallback>
                  <p:oleObj r:id="rId4" imgW="241615" imgH="228898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385"/>
                          <a:ext cx="31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83597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9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9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54296D47-49B8-4B5C-98B5-4B724829EEF9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24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2208213" y="1341439"/>
            <a:ext cx="7772400" cy="4611687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zh-CN" b="1" dirty="0"/>
              <a:t>4.1  </a:t>
            </a:r>
            <a:r>
              <a:rPr lang="zh-CN" altLang="en-US" b="1" dirty="0"/>
              <a:t>计算过程与算法</a:t>
            </a:r>
          </a:p>
          <a:p>
            <a:pPr eaLnBrk="1" hangingPunct="1">
              <a:buNone/>
            </a:pPr>
            <a:r>
              <a:rPr lang="en-US" altLang="zh-CN" b="1" u="sng" dirty="0">
                <a:solidFill>
                  <a:srgbClr val="FF0000"/>
                </a:solidFill>
              </a:rPr>
              <a:t>4.2  </a:t>
            </a:r>
            <a:r>
              <a:rPr lang="zh-CN" altLang="en-US" b="1" u="sng" dirty="0">
                <a:solidFill>
                  <a:srgbClr val="FF0000"/>
                </a:solidFill>
              </a:rPr>
              <a:t>算法的基本组成</a:t>
            </a:r>
          </a:p>
          <a:p>
            <a:pPr eaLnBrk="1" hangingPunct="1">
              <a:buNone/>
            </a:pPr>
            <a:r>
              <a:rPr lang="en-US" altLang="zh-CN" b="1" dirty="0"/>
              <a:t>4.3  </a:t>
            </a:r>
            <a:r>
              <a:rPr lang="zh-CN" altLang="en-US" b="1" dirty="0"/>
              <a:t>算法的描述方法</a:t>
            </a:r>
          </a:p>
          <a:p>
            <a:pPr eaLnBrk="1" hangingPunct="1">
              <a:buNone/>
            </a:pPr>
            <a:r>
              <a:rPr lang="en-US" altLang="zh-CN" b="1" dirty="0"/>
              <a:t>4.4  </a:t>
            </a:r>
            <a:r>
              <a:rPr lang="zh-CN" altLang="en-US" b="1" dirty="0"/>
              <a:t>计算模型（迭代递推）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4.5  </a:t>
            </a:r>
            <a:r>
              <a:rPr lang="zh-CN" altLang="en-US" b="1" dirty="0"/>
              <a:t>计算模型（穷举法）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4.6  </a:t>
            </a:r>
            <a:r>
              <a:rPr lang="zh-CN" altLang="en-US" b="1" dirty="0"/>
              <a:t>算法的基本方法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4.7  </a:t>
            </a:r>
            <a:r>
              <a:rPr lang="zh-CN" altLang="en-US" b="1" dirty="0"/>
              <a:t>自动机计算模型</a:t>
            </a:r>
          </a:p>
          <a:p>
            <a:pPr eaLnBrk="1" hangingPunct="1">
              <a:buFontTx/>
              <a:buNone/>
            </a:pPr>
            <a:endParaRPr lang="zh-CN" altLang="en-US" b="1" dirty="0"/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65511068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BAF76C8B-32D1-4947-96BC-889E70C00030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25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63491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/>
              <a:t>4.3 </a:t>
            </a:r>
            <a:r>
              <a:rPr lang="zh-CN" altLang="en-US" b="1" dirty="0"/>
              <a:t>算法的基本组成要素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63492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/>
              <a:t>数据对象的定义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表达式（算术、关系、逻辑）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三个基本操作（赋值、输入、输出）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三种控制结构</a:t>
            </a:r>
            <a:r>
              <a:rPr lang="en-US" altLang="zh-CN" b="1" dirty="0"/>
              <a:t>(</a:t>
            </a:r>
            <a:r>
              <a:rPr lang="zh-CN" altLang="en-US" b="1" dirty="0"/>
              <a:t>顺序、分支、循环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en-US" b="1" dirty="0"/>
              <a:t>函数调用（子程序）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>
              <a:buFontTx/>
              <a:buNone/>
            </a:pPr>
            <a:r>
              <a:rPr lang="zh-CN" altLang="en-US" b="1" dirty="0"/>
              <a:t>	</a:t>
            </a:r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dirty="0"/>
              <a:t>           </a:t>
            </a:r>
          </a:p>
        </p:txBody>
      </p:sp>
      <p:sp>
        <p:nvSpPr>
          <p:cNvPr id="141351" name="Rectangle 39"/>
          <p:cNvSpPr>
            <a:spLocks noChangeArrowheads="1"/>
          </p:cNvSpPr>
          <p:nvPr/>
        </p:nvSpPr>
        <p:spPr bwMode="auto">
          <a:xfrm>
            <a:off x="1524000" y="2400628"/>
            <a:ext cx="309700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353" name="Rectangle 41"/>
          <p:cNvSpPr>
            <a:spLocks noChangeArrowheads="1"/>
          </p:cNvSpPr>
          <p:nvPr/>
        </p:nvSpPr>
        <p:spPr bwMode="auto">
          <a:xfrm>
            <a:off x="1524000" y="2205365"/>
            <a:ext cx="309700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355" name="Rectangle 43"/>
          <p:cNvSpPr>
            <a:spLocks noChangeArrowheads="1"/>
          </p:cNvSpPr>
          <p:nvPr/>
        </p:nvSpPr>
        <p:spPr bwMode="auto">
          <a:xfrm>
            <a:off x="1524000" y="2205365"/>
            <a:ext cx="309700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54879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65730" y="2186862"/>
            <a:ext cx="4791075" cy="14935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50" b="1" noProof="1">
                <a:ln w="11430"/>
                <a:gradFill>
                  <a:gsLst>
                    <a:gs pos="0">
                      <a:srgbClr val="2D2DB9">
                        <a:tint val="90000"/>
                        <a:satMod val="120000"/>
                      </a:srgbClr>
                    </a:gs>
                    <a:gs pos="25000">
                      <a:srgbClr val="2D2DB9">
                        <a:tint val="93000"/>
                        <a:satMod val="120000"/>
                      </a:srgbClr>
                    </a:gs>
                    <a:gs pos="50000">
                      <a:srgbClr val="2D2DB9">
                        <a:shade val="89000"/>
                        <a:satMod val="110000"/>
                      </a:srgbClr>
                    </a:gs>
                    <a:gs pos="75000">
                      <a:srgbClr val="2D2DB9">
                        <a:tint val="93000"/>
                        <a:satMod val="120000"/>
                      </a:srgbClr>
                    </a:gs>
                    <a:gs pos="100000">
                      <a:srgbClr val="2D2DB9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问题</a:t>
            </a:r>
            <a:r>
              <a:rPr lang="en-US" altLang="zh-CN" sz="4050" b="1" noProof="1">
                <a:ln w="11430"/>
                <a:gradFill>
                  <a:gsLst>
                    <a:gs pos="0">
                      <a:srgbClr val="2D2DB9">
                        <a:tint val="90000"/>
                        <a:satMod val="120000"/>
                      </a:srgbClr>
                    </a:gs>
                    <a:gs pos="25000">
                      <a:srgbClr val="2D2DB9">
                        <a:tint val="93000"/>
                        <a:satMod val="120000"/>
                      </a:srgbClr>
                    </a:gs>
                    <a:gs pos="50000">
                      <a:srgbClr val="2D2DB9">
                        <a:shade val="89000"/>
                        <a:satMod val="110000"/>
                      </a:srgbClr>
                    </a:gs>
                    <a:gs pos="75000">
                      <a:srgbClr val="2D2DB9">
                        <a:tint val="93000"/>
                        <a:satMod val="120000"/>
                      </a:srgbClr>
                    </a:gs>
                    <a:gs pos="100000">
                      <a:srgbClr val="2D2DB9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1:</a:t>
            </a:r>
            <a:endParaRPr lang="en-US" altLang="zh-CN" sz="4050" b="1" noProof="1">
              <a:ln w="11430"/>
              <a:gradFill>
                <a:gsLst>
                  <a:gs pos="0">
                    <a:srgbClr val="2D2DB9">
                      <a:tint val="90000"/>
                      <a:satMod val="120000"/>
                    </a:srgbClr>
                  </a:gs>
                  <a:gs pos="25000">
                    <a:srgbClr val="2D2DB9">
                      <a:tint val="93000"/>
                      <a:satMod val="120000"/>
                    </a:srgbClr>
                  </a:gs>
                  <a:gs pos="50000">
                    <a:srgbClr val="2D2DB9">
                      <a:shade val="89000"/>
                      <a:satMod val="110000"/>
                    </a:srgbClr>
                  </a:gs>
                  <a:gs pos="75000">
                    <a:srgbClr val="2D2DB9">
                      <a:tint val="93000"/>
                      <a:satMod val="120000"/>
                    </a:srgbClr>
                  </a:gs>
                  <a:gs pos="100000">
                    <a:srgbClr val="2D2DB9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zh-CN" altLang="en-US" sz="4050" b="1" noProof="1">
                <a:ln w="11430"/>
                <a:gradFill>
                  <a:gsLst>
                    <a:gs pos="0">
                      <a:srgbClr val="2D2DB9">
                        <a:tint val="90000"/>
                        <a:satMod val="120000"/>
                      </a:srgbClr>
                    </a:gs>
                    <a:gs pos="25000">
                      <a:srgbClr val="2D2DB9">
                        <a:tint val="93000"/>
                        <a:satMod val="120000"/>
                      </a:srgbClr>
                    </a:gs>
                    <a:gs pos="50000">
                      <a:srgbClr val="2D2DB9">
                        <a:shade val="89000"/>
                        <a:satMod val="110000"/>
                      </a:srgbClr>
                    </a:gs>
                    <a:gs pos="75000">
                      <a:srgbClr val="2D2DB9">
                        <a:tint val="93000"/>
                        <a:satMod val="120000"/>
                      </a:srgbClr>
                    </a:gs>
                    <a:gs pos="100000">
                      <a:srgbClr val="2D2DB9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你会吃蟹黄汤包吗</a:t>
            </a:r>
            <a:r>
              <a:rPr lang="en-US" altLang="zh-CN" sz="4050" b="1" noProof="1">
                <a:ln w="11430"/>
                <a:gradFill>
                  <a:gsLst>
                    <a:gs pos="0">
                      <a:srgbClr val="2D2DB9">
                        <a:tint val="90000"/>
                        <a:satMod val="120000"/>
                      </a:srgbClr>
                    </a:gs>
                    <a:gs pos="25000">
                      <a:srgbClr val="2D2DB9">
                        <a:tint val="93000"/>
                        <a:satMod val="120000"/>
                      </a:srgbClr>
                    </a:gs>
                    <a:gs pos="50000">
                      <a:srgbClr val="2D2DB9">
                        <a:shade val="89000"/>
                        <a:satMod val="110000"/>
                      </a:srgbClr>
                    </a:gs>
                    <a:gs pos="75000">
                      <a:srgbClr val="2D2DB9">
                        <a:tint val="93000"/>
                        <a:satMod val="120000"/>
                      </a:srgbClr>
                    </a:gs>
                    <a:gs pos="100000">
                      <a:srgbClr val="2D2DB9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?</a:t>
            </a:r>
            <a:endParaRPr sz="2100" noProof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3303588" y="4162425"/>
            <a:ext cx="59245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轻轻提</a:t>
            </a:r>
            <a:r>
              <a:rPr lang="en-US" altLang="zh-CN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慢慢移</a:t>
            </a:r>
            <a:r>
              <a:rPr lang="en-US" altLang="zh-CN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先开窗</a:t>
            </a:r>
            <a:r>
              <a:rPr lang="en-US" altLang="zh-CN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再喝汤。</a:t>
            </a: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文本框 2"/>
          <p:cNvSpPr txBox="1">
            <a:spLocks noChangeArrowheads="1"/>
          </p:cNvSpPr>
          <p:nvPr/>
        </p:nvSpPr>
        <p:spPr bwMode="auto">
          <a:xfrm>
            <a:off x="7332663" y="6070600"/>
            <a:ext cx="3135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sym typeface="宋体" panose="02010600030101010101" pitchFamily="2" charset="-122"/>
              </a:rPr>
              <a:t>-</a:t>
            </a:r>
            <a:r>
              <a:rPr lang="zh-CN" altLang="en-US" sz="2400">
                <a:solidFill>
                  <a:srgbClr val="FF0000"/>
                </a:solidFill>
                <a:sym typeface="宋体" panose="02010600030101010101" pitchFamily="2" charset="-122"/>
              </a:rPr>
              <a:t>引自南大陈道蓄讲义</a:t>
            </a:r>
          </a:p>
        </p:txBody>
      </p:sp>
    </p:spTree>
    <p:extLst>
      <p:ext uri="{BB962C8B-B14F-4D97-AF65-F5344CB8AC3E}">
        <p14:creationId xmlns:p14="http://schemas.microsoft.com/office/powerpoint/2010/main" val="1029106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吃一只蟹黄汤包的“算法”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/>
              <a:t>顺序很重要：</a:t>
            </a:r>
            <a:r>
              <a:rPr lang="en-US" altLang="zh-CN" noProof="1"/>
              <a:t>---</a:t>
            </a:r>
            <a:r>
              <a:rPr lang="zh-CN" altLang="en-US" noProof="1"/>
              <a:t>顺序结构</a:t>
            </a:r>
            <a:endParaRPr lang="en-US" altLang="zh-CN" noProof="1"/>
          </a:p>
          <a:p>
            <a:pPr marL="858520" lvl="1" indent="-514350">
              <a:buFont typeface="+mj-lt"/>
              <a:buAutoNum type="arabicPeriod"/>
              <a:defRPr/>
            </a:pPr>
            <a:r>
              <a:rPr lang="zh-CN" altLang="en-US" noProof="1"/>
              <a:t>将包子从蒸笼中轻轻提起，</a:t>
            </a:r>
            <a:r>
              <a:rPr lang="en-US" altLang="zh-CN" noProof="1"/>
              <a:t>and then</a:t>
            </a:r>
          </a:p>
          <a:p>
            <a:pPr marL="858520" lvl="1" indent="-514350">
              <a:buFont typeface="+mj-lt"/>
              <a:buAutoNum type="arabicPeriod"/>
              <a:defRPr/>
            </a:pPr>
            <a:r>
              <a:rPr lang="zh-CN" altLang="en-US" noProof="1"/>
              <a:t>将包子慢慢移动到面前的小碟子中，</a:t>
            </a:r>
            <a:r>
              <a:rPr lang="en-US" altLang="zh-CN" noProof="1"/>
              <a:t>and then </a:t>
            </a:r>
          </a:p>
          <a:p>
            <a:pPr marL="858520" lvl="1" indent="-514350">
              <a:buFont typeface="+mj-lt"/>
              <a:buAutoNum type="arabicPeriod"/>
              <a:defRPr/>
            </a:pPr>
            <a:r>
              <a:rPr lang="zh-CN" altLang="en-US" noProof="1"/>
              <a:t>在包子的正上方咬开一个小口，</a:t>
            </a:r>
            <a:r>
              <a:rPr lang="en-US" altLang="zh-CN" noProof="1"/>
              <a:t>and then</a:t>
            </a:r>
          </a:p>
          <a:p>
            <a:pPr marL="858520" lvl="1" indent="-514350">
              <a:buFont typeface="+mj-lt"/>
              <a:buAutoNum type="arabicPeriod"/>
              <a:defRPr/>
            </a:pPr>
            <a:r>
              <a:rPr lang="zh-CN" altLang="en-US" noProof="1"/>
              <a:t>通过小口吸食包子里的汤</a:t>
            </a:r>
            <a:r>
              <a:rPr lang="en-US" altLang="zh-CN" noProof="1"/>
              <a:t>(</a:t>
            </a:r>
            <a:r>
              <a:rPr lang="zh-CN" altLang="en-US" noProof="1"/>
              <a:t>当心别烫着</a:t>
            </a:r>
            <a:r>
              <a:rPr lang="en-US" altLang="zh-CN" noProof="1"/>
              <a:t>)</a:t>
            </a:r>
            <a:r>
              <a:rPr lang="zh-CN" altLang="en-US" noProof="1"/>
              <a:t>，</a:t>
            </a:r>
            <a:r>
              <a:rPr lang="en-US" altLang="zh-CN" noProof="1"/>
              <a:t>and then</a:t>
            </a:r>
          </a:p>
          <a:p>
            <a:pPr marL="858520" lvl="1" indent="-514350">
              <a:buFont typeface="+mj-lt"/>
              <a:buAutoNum type="arabicPeriod"/>
              <a:defRPr/>
            </a:pPr>
            <a:r>
              <a:rPr lang="zh-CN" altLang="en-US" noProof="1"/>
              <a:t>将包子送入口中。</a:t>
            </a:r>
            <a:endParaRPr lang="en-US" altLang="zh-CN" noProof="1"/>
          </a:p>
          <a:p>
            <a:pPr marL="344170" lvl="1" indent="0">
              <a:buNone/>
              <a:defRPr/>
            </a:pPr>
            <a:r>
              <a:rPr lang="zh-CN" altLang="en-US" noProof="1"/>
              <a:t>完成！</a:t>
            </a:r>
          </a:p>
        </p:txBody>
      </p:sp>
      <p:sp>
        <p:nvSpPr>
          <p:cNvPr id="62468" name="文本框 1"/>
          <p:cNvSpPr txBox="1">
            <a:spLocks noChangeArrowheads="1"/>
          </p:cNvSpPr>
          <p:nvPr/>
        </p:nvSpPr>
        <p:spPr bwMode="auto">
          <a:xfrm>
            <a:off x="7392989" y="5876925"/>
            <a:ext cx="313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sym typeface="宋体" panose="02010600030101010101" pitchFamily="2" charset="-122"/>
              </a:rPr>
              <a:t>-</a:t>
            </a:r>
            <a:r>
              <a:rPr lang="zh-CN" altLang="en-US" sz="2400">
                <a:solidFill>
                  <a:srgbClr val="FF0000"/>
                </a:solidFill>
                <a:sym typeface="宋体" panose="02010600030101010101" pitchFamily="2" charset="-122"/>
              </a:rPr>
              <a:t>引自南大陈道蓄讲义</a:t>
            </a:r>
          </a:p>
        </p:txBody>
      </p:sp>
    </p:spTree>
    <p:extLst>
      <p:ext uri="{BB962C8B-B14F-4D97-AF65-F5344CB8AC3E}">
        <p14:creationId xmlns:p14="http://schemas.microsoft.com/office/powerpoint/2010/main" val="3160211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BAF76C8B-32D1-4947-96BC-889E70C00030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28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63491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/>
              <a:t>4.2 </a:t>
            </a:r>
            <a:r>
              <a:rPr lang="zh-CN" altLang="en-US" b="1" dirty="0"/>
              <a:t>算法的基本组成要素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63492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endParaRPr lang="en-US" altLang="zh-CN" b="1" dirty="0"/>
          </a:p>
          <a:p>
            <a:pPr eaLnBrk="1" hangingPunct="1">
              <a:buFontTx/>
              <a:buNone/>
            </a:pPr>
            <a:r>
              <a:rPr lang="zh-CN" altLang="en-US" b="1" dirty="0"/>
              <a:t>	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              </a:t>
            </a:r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	</a:t>
            </a:r>
            <a:r>
              <a:rPr lang="zh-CN" altLang="en-US" b="1" dirty="0"/>
              <a:t>	</a:t>
            </a:r>
            <a:r>
              <a:rPr lang="zh-CN" altLang="en-US" b="1" dirty="0">
                <a:solidFill>
                  <a:srgbClr val="000066"/>
                </a:solidFill>
              </a:rPr>
              <a:t>顺序结构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                              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        </a:t>
            </a:r>
          </a:p>
        </p:txBody>
      </p:sp>
      <p:sp>
        <p:nvSpPr>
          <p:cNvPr id="141351" name="Rectangle 39"/>
          <p:cNvSpPr>
            <a:spLocks noChangeArrowheads="1"/>
          </p:cNvSpPr>
          <p:nvPr/>
        </p:nvSpPr>
        <p:spPr bwMode="auto">
          <a:xfrm>
            <a:off x="1524000" y="2400628"/>
            <a:ext cx="309700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3494" name="Object 38"/>
          <p:cNvGraphicFramePr>
            <a:graphicFrameLocks noChangeAspect="1"/>
          </p:cNvGraphicFramePr>
          <p:nvPr/>
        </p:nvGraphicFramePr>
        <p:xfrm>
          <a:off x="3017839" y="2420938"/>
          <a:ext cx="1470025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3" imgW="898550" imgH="1535278" progId="">
                  <p:embed/>
                </p:oleObj>
              </mc:Choice>
              <mc:Fallback>
                <p:oleObj r:id="rId3" imgW="898550" imgH="1535278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9" y="2420938"/>
                        <a:ext cx="1470025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53" name="Rectangle 41"/>
          <p:cNvSpPr>
            <a:spLocks noChangeArrowheads="1"/>
          </p:cNvSpPr>
          <p:nvPr/>
        </p:nvSpPr>
        <p:spPr bwMode="auto">
          <a:xfrm>
            <a:off x="1524000" y="2205365"/>
            <a:ext cx="309700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355" name="Rectangle 43"/>
          <p:cNvSpPr>
            <a:spLocks noChangeArrowheads="1"/>
          </p:cNvSpPr>
          <p:nvPr/>
        </p:nvSpPr>
        <p:spPr bwMode="auto">
          <a:xfrm>
            <a:off x="1524000" y="2205365"/>
            <a:ext cx="309700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7" name="Text Box 44"/>
          <p:cNvSpPr txBox="1">
            <a:spLocks noChangeArrowheads="1"/>
          </p:cNvSpPr>
          <p:nvPr/>
        </p:nvSpPr>
        <p:spPr bwMode="auto">
          <a:xfrm>
            <a:off x="5519739" y="2924176"/>
            <a:ext cx="3671887" cy="138499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zh-CN" altLang="en-US" sz="2400" b="1" dirty="0">
                <a:solidFill>
                  <a:srgbClr val="000000"/>
                </a:solidFill>
              </a:rPr>
              <a:t>按书写顺序执行的操作构成的程序段。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6157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7986" y="2024844"/>
            <a:ext cx="5394425" cy="133882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50" b="1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问题</a:t>
            </a:r>
            <a:r>
              <a:rPr lang="en-US" altLang="zh-CN" sz="4050" b="1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</a:t>
            </a:r>
            <a:r>
              <a:rPr lang="zh-CN" altLang="en-US" sz="4050" b="1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50" b="1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你如何确保过程无误？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2903539" y="3752850"/>
            <a:ext cx="68294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假如我们认为在步骤</a:t>
            </a:r>
            <a:r>
              <a:rPr lang="en-US" altLang="zh-CN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执行前要确保前面的结果是正确的，可以在相应的地方设个“监视哨” </a:t>
            </a:r>
            <a:r>
              <a:rPr lang="en-US" altLang="zh-CN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</a:t>
            </a:r>
            <a:r>
              <a:rPr lang="zh-CN" altLang="en-US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“</a:t>
            </a:r>
            <a:r>
              <a:rPr lang="en-US" altLang="zh-CN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guard</a:t>
            </a:r>
            <a:r>
              <a:rPr lang="zh-CN" altLang="en-US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”。</a:t>
            </a: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516" name="文本框 2"/>
          <p:cNvSpPr txBox="1">
            <a:spLocks noChangeArrowheads="1"/>
          </p:cNvSpPr>
          <p:nvPr/>
        </p:nvSpPr>
        <p:spPr bwMode="auto">
          <a:xfrm>
            <a:off x="7389813" y="549275"/>
            <a:ext cx="3135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sym typeface="宋体" panose="02010600030101010101" pitchFamily="2" charset="-122"/>
              </a:rPr>
              <a:t>-</a:t>
            </a:r>
            <a:r>
              <a:rPr lang="zh-CN" altLang="en-US" sz="2400">
                <a:solidFill>
                  <a:srgbClr val="FF0000"/>
                </a:solidFill>
                <a:sym typeface="宋体" panose="02010600030101010101" pitchFamily="2" charset="-122"/>
              </a:rPr>
              <a:t>引自南大陈道蓄讲义</a:t>
            </a:r>
          </a:p>
        </p:txBody>
      </p:sp>
    </p:spTree>
    <p:extLst>
      <p:ext uri="{BB962C8B-B14F-4D97-AF65-F5344CB8AC3E}">
        <p14:creationId xmlns:p14="http://schemas.microsoft.com/office/powerpoint/2010/main" val="2178680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E3363521-749E-4380-A5E0-DFE2AF953E6D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3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4.1    </a:t>
            </a:r>
            <a:r>
              <a:rPr lang="zh-CN" altLang="en-US" b="1" dirty="0"/>
              <a:t>计算过程与算法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1775520" y="1319214"/>
            <a:ext cx="8424936" cy="4611687"/>
          </a:xfrm>
          <a:ln>
            <a:miter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kumimoji="1" lang="zh-CN" altLang="en-US" sz="3200" b="1" dirty="0"/>
              <a:t>一</a:t>
            </a:r>
            <a:r>
              <a:rPr kumimoji="1" lang="en-US" altLang="zh-CN" sz="3200" b="1" dirty="0"/>
              <a:t>. </a:t>
            </a:r>
            <a:r>
              <a:rPr kumimoji="1" lang="zh-CN" altLang="en-US" sz="3200" b="1" dirty="0"/>
              <a:t>计算</a:t>
            </a:r>
          </a:p>
          <a:p>
            <a:pPr lvl="1" eaLnBrk="1" hangingPunct="1">
              <a:buClr>
                <a:srgbClr val="CC0000"/>
              </a:buClr>
              <a:defRPr/>
            </a:pPr>
            <a:r>
              <a:rPr kumimoji="1" lang="zh-CN" altLang="en-US" b="1" dirty="0"/>
              <a:t>计算机求解问题的本质是：</a:t>
            </a:r>
            <a:r>
              <a:rPr kumimoji="1" lang="zh-CN" altLang="en-US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什么可计算</a:t>
            </a:r>
            <a:r>
              <a:rPr kumimoji="1" lang="en-US" altLang="zh-CN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kumimoji="1" lang="zh-CN" altLang="en-US" b="1" dirty="0"/>
          </a:p>
          <a:p>
            <a:pPr lvl="1" eaLnBrk="1" hangingPunct="1">
              <a:buClr>
                <a:srgbClr val="CC0000"/>
              </a:buClr>
              <a:defRPr/>
            </a:pPr>
            <a:r>
              <a:rPr kumimoji="1" lang="zh-CN" altLang="en-US" b="1" dirty="0"/>
              <a:t>计算可以看作一个过程</a:t>
            </a:r>
            <a:r>
              <a:rPr kumimoji="1" lang="en-US" altLang="zh-CN" b="1" dirty="0"/>
              <a:t>, </a:t>
            </a:r>
            <a:r>
              <a:rPr kumimoji="1" lang="zh-CN" altLang="en-US" b="1" dirty="0"/>
              <a:t>描述为从一个符号行</a:t>
            </a:r>
            <a:r>
              <a:rPr kumimoji="1" lang="zh-CN" altLang="en-US" b="1" dirty="0">
                <a:sym typeface="Symbol" panose="05050102010706020507" charset="0"/>
              </a:rPr>
              <a:t></a:t>
            </a:r>
            <a:r>
              <a:rPr kumimoji="1" lang="zh-CN" altLang="en-US" b="1" dirty="0"/>
              <a:t> 得出另一个符号行</a:t>
            </a:r>
            <a:r>
              <a:rPr kumimoji="1" lang="zh-CN" altLang="en-US" b="1" dirty="0">
                <a:sym typeface="Symbol" panose="05050102010706020507" charset="0"/>
              </a:rPr>
              <a:t></a:t>
            </a:r>
            <a:r>
              <a:rPr kumimoji="1" lang="en-US" altLang="zh-CN" b="1" dirty="0"/>
              <a:t>. ---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CC0000"/>
              </a:buClr>
              <a:defRPr/>
            </a:pPr>
            <a:r>
              <a:rPr kumimoji="1" lang="en-US" altLang="zh-CN" b="1" dirty="0"/>
              <a:t>“</a:t>
            </a:r>
            <a:r>
              <a:rPr kumimoji="1" lang="zh-CN" altLang="en-US" b="1" dirty="0"/>
              <a:t>计算</a:t>
            </a:r>
            <a:r>
              <a:rPr kumimoji="1" lang="en-US" altLang="zh-CN" b="1" dirty="0"/>
              <a:t>”</a:t>
            </a:r>
            <a:r>
              <a:rPr kumimoji="1" lang="zh-CN" altLang="en-US" b="1" dirty="0"/>
              <a:t>就是遵循一定的规则</a:t>
            </a:r>
            <a:r>
              <a:rPr kumimoji="1" lang="en-US" altLang="zh-CN" b="1" dirty="0"/>
              <a:t>, </a:t>
            </a:r>
            <a:r>
              <a:rPr kumimoji="1" lang="zh-CN" altLang="en-US" b="1" dirty="0"/>
              <a:t>用刻板、机械的动作进行的过程 。</a:t>
            </a:r>
            <a:r>
              <a:rPr kumimoji="1" lang="en-US" altLang="zh-CN" b="1" dirty="0"/>
              <a:t>---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基于规则的变换</a:t>
            </a:r>
          </a:p>
          <a:p>
            <a:pPr lvl="2" eaLnBrk="1" hangingPunct="1">
              <a:buClr>
                <a:srgbClr val="CC0000"/>
              </a:buClr>
              <a:defRPr/>
            </a:pPr>
            <a:r>
              <a:rPr kumimoji="1" lang="zh-CN" altLang="en-US" b="1" dirty="0"/>
              <a:t>例：对输入行</a:t>
            </a:r>
            <a:r>
              <a:rPr kumimoji="1" lang="en-US" altLang="zh-CN" b="1" dirty="0"/>
              <a:t>12+3</a:t>
            </a:r>
            <a:r>
              <a:rPr kumimoji="1" lang="zh-CN" altLang="en-US" b="1" dirty="0"/>
              <a:t>进行计算，得出</a:t>
            </a:r>
            <a:r>
              <a:rPr kumimoji="1" lang="en-US" altLang="zh-CN" b="1" dirty="0"/>
              <a:t>15</a:t>
            </a:r>
            <a:r>
              <a:rPr kumimoji="1" lang="zh-CN" altLang="en-US" b="1" dirty="0"/>
              <a:t>。</a:t>
            </a:r>
          </a:p>
          <a:p>
            <a:pPr lvl="2" eaLnBrk="1" hangingPunct="1">
              <a:buClr>
                <a:srgbClr val="CC0000"/>
              </a:buClr>
              <a:defRPr/>
            </a:pPr>
            <a:r>
              <a:rPr kumimoji="1" lang="zh-CN" altLang="en-US" b="1" dirty="0"/>
              <a:t>例：对一行汉字进行计算，得出英文。</a:t>
            </a:r>
          </a:p>
          <a:p>
            <a:pPr lvl="2" eaLnBrk="1" hangingPunct="1">
              <a:buClr>
                <a:srgbClr val="CC0000"/>
              </a:buClr>
              <a:defRPr/>
            </a:pPr>
            <a:r>
              <a:rPr kumimoji="1" lang="zh-CN" altLang="en-US" b="1" dirty="0"/>
              <a:t>例：输入公理和规则，得出结论（定理证明）</a:t>
            </a:r>
          </a:p>
        </p:txBody>
      </p:sp>
    </p:spTree>
    <p:extLst>
      <p:ext uri="{BB962C8B-B14F-4D97-AF65-F5344CB8AC3E}">
        <p14:creationId xmlns:p14="http://schemas.microsoft.com/office/powerpoint/2010/main" val="397208927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文本框 2"/>
          <p:cNvSpPr txBox="1">
            <a:spLocks noChangeArrowheads="1"/>
          </p:cNvSpPr>
          <p:nvPr/>
        </p:nvSpPr>
        <p:spPr bwMode="auto">
          <a:xfrm>
            <a:off x="3960813" y="404813"/>
            <a:ext cx="6565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FF0000"/>
                </a:solidFill>
                <a:sym typeface="宋体" panose="02010600030101010101" pitchFamily="2" charset="-122"/>
              </a:rPr>
              <a:t>监视过程的正确性 </a:t>
            </a:r>
          </a:p>
        </p:txBody>
      </p:sp>
      <p:grpSp>
        <p:nvGrpSpPr>
          <p:cNvPr id="65539" name="组合 21"/>
          <p:cNvGrpSpPr>
            <a:grpSpLocks/>
          </p:cNvGrpSpPr>
          <p:nvPr/>
        </p:nvGrpSpPr>
        <p:grpSpPr bwMode="auto">
          <a:xfrm>
            <a:off x="2139951" y="1243014"/>
            <a:ext cx="4468813" cy="5100637"/>
            <a:chOff x="971" y="1957"/>
            <a:chExt cx="7037" cy="8034"/>
          </a:xfrm>
        </p:grpSpPr>
        <p:sp>
          <p:nvSpPr>
            <p:cNvPr id="65540" name="圆角矩形 2"/>
            <p:cNvSpPr>
              <a:spLocks noChangeArrowheads="1"/>
            </p:cNvSpPr>
            <p:nvPr/>
          </p:nvSpPr>
          <p:spPr bwMode="auto">
            <a:xfrm>
              <a:off x="3161" y="1957"/>
              <a:ext cx="1616" cy="65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</a:rPr>
                <a:t>开始</a:t>
              </a:r>
            </a:p>
          </p:txBody>
        </p:sp>
        <p:sp>
          <p:nvSpPr>
            <p:cNvPr id="65541" name="矩形 3"/>
            <p:cNvSpPr>
              <a:spLocks noChangeArrowheads="1"/>
            </p:cNvSpPr>
            <p:nvPr/>
          </p:nvSpPr>
          <p:spPr bwMode="auto">
            <a:xfrm>
              <a:off x="2634" y="3059"/>
              <a:ext cx="2670" cy="72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</a:rPr>
                <a:t>轻轻提</a:t>
              </a:r>
            </a:p>
          </p:txBody>
        </p:sp>
        <p:sp>
          <p:nvSpPr>
            <p:cNvPr id="65542" name="矩形 4"/>
            <p:cNvSpPr>
              <a:spLocks noChangeArrowheads="1"/>
            </p:cNvSpPr>
            <p:nvPr/>
          </p:nvSpPr>
          <p:spPr bwMode="auto">
            <a:xfrm>
              <a:off x="2634" y="4234"/>
              <a:ext cx="2670" cy="72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</a:rPr>
                <a:t>慢慢移</a:t>
              </a:r>
            </a:p>
          </p:txBody>
        </p:sp>
        <p:sp>
          <p:nvSpPr>
            <p:cNvPr id="65543" name="矩形 5"/>
            <p:cNvSpPr>
              <a:spLocks noChangeArrowheads="1"/>
            </p:cNvSpPr>
            <p:nvPr/>
          </p:nvSpPr>
          <p:spPr bwMode="auto">
            <a:xfrm>
              <a:off x="2624" y="5343"/>
              <a:ext cx="2670" cy="72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</a:rPr>
                <a:t>先开窗</a:t>
              </a:r>
            </a:p>
          </p:txBody>
        </p:sp>
        <p:sp>
          <p:nvSpPr>
            <p:cNvPr id="65544" name="矩形 6"/>
            <p:cNvSpPr>
              <a:spLocks noChangeArrowheads="1"/>
            </p:cNvSpPr>
            <p:nvPr/>
          </p:nvSpPr>
          <p:spPr bwMode="auto">
            <a:xfrm>
              <a:off x="971" y="7663"/>
              <a:ext cx="2670" cy="72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</a:rPr>
                <a:t>再喝汤</a:t>
              </a:r>
            </a:p>
          </p:txBody>
        </p:sp>
        <p:sp>
          <p:nvSpPr>
            <p:cNvPr id="65545" name="矩形 7"/>
            <p:cNvSpPr>
              <a:spLocks noChangeArrowheads="1"/>
            </p:cNvSpPr>
            <p:nvPr/>
          </p:nvSpPr>
          <p:spPr bwMode="auto">
            <a:xfrm>
              <a:off x="971" y="8604"/>
              <a:ext cx="2670" cy="72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</a:rPr>
                <a:t>吃包子</a:t>
              </a:r>
            </a:p>
          </p:txBody>
        </p:sp>
        <p:sp>
          <p:nvSpPr>
            <p:cNvPr id="65546" name="圆角矩形 8"/>
            <p:cNvSpPr>
              <a:spLocks noChangeArrowheads="1"/>
            </p:cNvSpPr>
            <p:nvPr/>
          </p:nvSpPr>
          <p:spPr bwMode="auto">
            <a:xfrm>
              <a:off x="6392" y="9341"/>
              <a:ext cx="1616" cy="65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</a:rPr>
                <a:t>结束</a:t>
              </a:r>
            </a:p>
          </p:txBody>
        </p:sp>
        <p:sp>
          <p:nvSpPr>
            <p:cNvPr id="65547" name="菱形 9"/>
            <p:cNvSpPr>
              <a:spLocks noChangeArrowheads="1"/>
            </p:cNvSpPr>
            <p:nvPr/>
          </p:nvSpPr>
          <p:spPr bwMode="auto">
            <a:xfrm>
              <a:off x="2577" y="6455"/>
              <a:ext cx="3066" cy="830"/>
            </a:xfrm>
            <a:prstGeom prst="diamond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</a:rPr>
                <a:t>正确</a:t>
              </a:r>
              <a:r>
                <a:rPr lang="en-US" altLang="zh-CN" sz="2400">
                  <a:solidFill>
                    <a:srgbClr val="000000"/>
                  </a:solidFill>
                </a:rPr>
                <a:t>?</a:t>
              </a:r>
            </a:p>
          </p:txBody>
        </p:sp>
        <p:cxnSp>
          <p:nvCxnSpPr>
            <p:cNvPr id="65548" name="直接箭头连接符 10"/>
            <p:cNvCxnSpPr>
              <a:cxnSpLocks noChangeShapeType="1"/>
              <a:stCxn id="65540" idx="2"/>
              <a:endCxn id="65541" idx="0"/>
            </p:cNvCxnSpPr>
            <p:nvPr/>
          </p:nvCxnSpPr>
          <p:spPr bwMode="auto">
            <a:xfrm>
              <a:off x="3969" y="2607"/>
              <a:ext cx="0" cy="452"/>
            </a:xfrm>
            <a:prstGeom prst="straightConnector1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49" name="直接箭头连接符 11"/>
            <p:cNvCxnSpPr>
              <a:cxnSpLocks noChangeShapeType="1"/>
              <a:stCxn id="65541" idx="2"/>
              <a:endCxn id="65542" idx="0"/>
            </p:cNvCxnSpPr>
            <p:nvPr/>
          </p:nvCxnSpPr>
          <p:spPr bwMode="auto">
            <a:xfrm>
              <a:off x="3969" y="3783"/>
              <a:ext cx="0" cy="451"/>
            </a:xfrm>
            <a:prstGeom prst="straightConnector1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0" name="直接箭头连接符 12"/>
            <p:cNvCxnSpPr>
              <a:cxnSpLocks noChangeShapeType="1"/>
              <a:stCxn id="65541" idx="2"/>
              <a:endCxn id="65542" idx="0"/>
            </p:cNvCxnSpPr>
            <p:nvPr/>
          </p:nvCxnSpPr>
          <p:spPr bwMode="auto">
            <a:xfrm>
              <a:off x="3959" y="4958"/>
              <a:ext cx="0" cy="452"/>
            </a:xfrm>
            <a:prstGeom prst="straightConnector1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1" name="直接箭头连接符 13"/>
            <p:cNvCxnSpPr>
              <a:cxnSpLocks noChangeShapeType="1"/>
              <a:stCxn id="65541" idx="2"/>
              <a:endCxn id="65542" idx="0"/>
            </p:cNvCxnSpPr>
            <p:nvPr/>
          </p:nvCxnSpPr>
          <p:spPr bwMode="auto">
            <a:xfrm>
              <a:off x="3969" y="6003"/>
              <a:ext cx="0" cy="452"/>
            </a:xfrm>
            <a:prstGeom prst="straightConnector1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2" name="直接箭头连接符 14"/>
            <p:cNvCxnSpPr>
              <a:cxnSpLocks noChangeShapeType="1"/>
              <a:stCxn id="65541" idx="2"/>
              <a:endCxn id="65542" idx="0"/>
            </p:cNvCxnSpPr>
            <p:nvPr/>
          </p:nvCxnSpPr>
          <p:spPr bwMode="auto">
            <a:xfrm>
              <a:off x="2097" y="6874"/>
              <a:ext cx="0" cy="794"/>
            </a:xfrm>
            <a:prstGeom prst="straightConnector1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3" name="直接箭头连接符 15"/>
            <p:cNvCxnSpPr>
              <a:cxnSpLocks noChangeShapeType="1"/>
              <a:stCxn id="65541" idx="2"/>
              <a:endCxn id="65542" idx="0"/>
            </p:cNvCxnSpPr>
            <p:nvPr/>
          </p:nvCxnSpPr>
          <p:spPr bwMode="auto">
            <a:xfrm>
              <a:off x="7200" y="6761"/>
              <a:ext cx="0" cy="2521"/>
            </a:xfrm>
            <a:prstGeom prst="straightConnector1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4" name="直接连接符 16"/>
            <p:cNvCxnSpPr>
              <a:cxnSpLocks noChangeShapeType="1"/>
              <a:stCxn id="65541" idx="2"/>
              <a:endCxn id="65547" idx="1"/>
            </p:cNvCxnSpPr>
            <p:nvPr/>
          </p:nvCxnSpPr>
          <p:spPr bwMode="auto">
            <a:xfrm flipV="1">
              <a:off x="1983" y="6870"/>
              <a:ext cx="594" cy="4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5" name="直接连接符 17"/>
            <p:cNvCxnSpPr>
              <a:cxnSpLocks noChangeShapeType="1"/>
              <a:stCxn id="65541" idx="2"/>
              <a:endCxn id="65547" idx="1"/>
            </p:cNvCxnSpPr>
            <p:nvPr/>
          </p:nvCxnSpPr>
          <p:spPr bwMode="auto">
            <a:xfrm>
              <a:off x="5643" y="6870"/>
              <a:ext cx="1557" cy="4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6" name="直接箭头连接符 18"/>
            <p:cNvCxnSpPr>
              <a:cxnSpLocks noChangeShapeType="1"/>
              <a:stCxn id="65541" idx="2"/>
              <a:endCxn id="65547" idx="1"/>
            </p:cNvCxnSpPr>
            <p:nvPr/>
          </p:nvCxnSpPr>
          <p:spPr bwMode="auto">
            <a:xfrm>
              <a:off x="2097" y="8387"/>
              <a:ext cx="0" cy="301"/>
            </a:xfrm>
            <a:prstGeom prst="straightConnector1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7" name="直接箭头连接符 19"/>
            <p:cNvCxnSpPr>
              <a:cxnSpLocks noChangeShapeType="1"/>
              <a:stCxn id="65541" idx="2"/>
              <a:endCxn id="65547" idx="1"/>
            </p:cNvCxnSpPr>
            <p:nvPr/>
          </p:nvCxnSpPr>
          <p:spPr bwMode="auto">
            <a:xfrm>
              <a:off x="2120" y="9328"/>
              <a:ext cx="0" cy="451"/>
            </a:xfrm>
            <a:prstGeom prst="straightConnector1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8" name="直接连接符 20"/>
            <p:cNvCxnSpPr>
              <a:cxnSpLocks noChangeShapeType="1"/>
              <a:stCxn id="65541" idx="2"/>
              <a:endCxn id="65546" idx="1"/>
            </p:cNvCxnSpPr>
            <p:nvPr/>
          </p:nvCxnSpPr>
          <p:spPr bwMode="auto">
            <a:xfrm flipV="1">
              <a:off x="2120" y="9666"/>
              <a:ext cx="4272" cy="113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2701373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1DFB25CB-3B15-4B2D-9610-83A33EC72727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31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graphicFrame>
        <p:nvGraphicFramePr>
          <p:cNvPr id="66563" name="Object 4"/>
          <p:cNvGraphicFramePr>
            <a:graphicFrameLocks noChangeAspect="1"/>
          </p:cNvGraphicFramePr>
          <p:nvPr/>
        </p:nvGraphicFramePr>
        <p:xfrm>
          <a:off x="3071814" y="1268413"/>
          <a:ext cx="2835275" cy="295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r:id="rId3" imgW="1850136" imgH="1927860" progId="">
                  <p:embed/>
                </p:oleObj>
              </mc:Choice>
              <mc:Fallback>
                <p:oleObj r:id="rId3" imgW="1850136" imgH="192786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268413"/>
                        <a:ext cx="2835275" cy="295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5"/>
          <p:cNvGraphicFramePr>
            <a:graphicFrameLocks noChangeAspect="1"/>
          </p:cNvGraphicFramePr>
          <p:nvPr/>
        </p:nvGraphicFramePr>
        <p:xfrm>
          <a:off x="5664200" y="1268413"/>
          <a:ext cx="2890838" cy="295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r:id="rId5" imgW="1886102" imgH="1927860" progId="">
                  <p:embed/>
                </p:oleObj>
              </mc:Choice>
              <mc:Fallback>
                <p:oleObj r:id="rId5" imgW="1886102" imgH="192786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1268413"/>
                        <a:ext cx="2890838" cy="295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8183564" y="2492376"/>
            <a:ext cx="2124075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66"/>
                </a:solidFill>
              </a:rPr>
              <a:t>选择结构</a:t>
            </a:r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2566988" y="4149725"/>
            <a:ext cx="7416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 根据给定的表达式是否成立而选择执行操作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或操作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。如果表达式成立，则执行</a:t>
            </a:r>
            <a:r>
              <a:rPr lang="zh-CN" altLang="en-US" sz="2400" b="1">
                <a:solidFill>
                  <a:srgbClr val="000000"/>
                </a:solidFill>
              </a:rPr>
              <a:t>操作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；如果表达式不成立，则执行</a:t>
            </a:r>
            <a:r>
              <a:rPr lang="zh-CN" altLang="en-US" sz="2400" b="1">
                <a:solidFill>
                  <a:srgbClr val="000000"/>
                </a:solidFill>
              </a:rPr>
              <a:t>操作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rgbClr val="000000"/>
                </a:solidFill>
              </a:rPr>
              <a:t>操作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可以为空。</a:t>
            </a:r>
          </a:p>
        </p:txBody>
      </p:sp>
      <p:sp>
        <p:nvSpPr>
          <p:cNvPr id="66567" name="Rectangle 8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/>
              <a:t>4.2 </a:t>
            </a:r>
            <a:r>
              <a:rPr lang="zh-CN" altLang="en-US" b="1" dirty="0"/>
              <a:t>算法的基本组成要素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5587435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4276" y="2135504"/>
            <a:ext cx="6820535" cy="2114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zh-CN" altLang="en-US" sz="4050" b="1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问题</a:t>
            </a:r>
            <a:r>
              <a:rPr lang="en-US" altLang="zh-CN" sz="4050" b="1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3</a:t>
            </a:r>
            <a:r>
              <a:rPr lang="zh-CN" altLang="en-US" sz="4050" b="1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：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zh-CN" altLang="en-US" sz="4050" b="1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但是我们并不只是吃一只，那怎么办呢？</a:t>
            </a:r>
          </a:p>
        </p:txBody>
      </p:sp>
      <p:sp>
        <p:nvSpPr>
          <p:cNvPr id="67587" name="文本框 2"/>
          <p:cNvSpPr txBox="1">
            <a:spLocks noChangeArrowheads="1"/>
          </p:cNvSpPr>
          <p:nvPr/>
        </p:nvSpPr>
        <p:spPr bwMode="auto">
          <a:xfrm>
            <a:off x="7389813" y="549275"/>
            <a:ext cx="3135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sym typeface="宋体" panose="02010600030101010101" pitchFamily="2" charset="-122"/>
              </a:rPr>
              <a:t>-</a:t>
            </a:r>
            <a:r>
              <a:rPr lang="zh-CN" altLang="en-US" sz="2400">
                <a:solidFill>
                  <a:srgbClr val="FF0000"/>
                </a:solidFill>
                <a:sym typeface="宋体" panose="02010600030101010101" pitchFamily="2" charset="-122"/>
              </a:rPr>
              <a:t>引自南大陈道蓄讲义</a:t>
            </a:r>
          </a:p>
        </p:txBody>
      </p:sp>
    </p:spTree>
    <p:extLst>
      <p:ext uri="{BB962C8B-B14F-4D97-AF65-F5344CB8AC3E}">
        <p14:creationId xmlns:p14="http://schemas.microsoft.com/office/powerpoint/2010/main" val="315764241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文本框 2"/>
          <p:cNvSpPr txBox="1">
            <a:spLocks noChangeArrowheads="1"/>
          </p:cNvSpPr>
          <p:nvPr/>
        </p:nvSpPr>
        <p:spPr bwMode="auto">
          <a:xfrm>
            <a:off x="3960813" y="404814"/>
            <a:ext cx="6565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FF0000"/>
                </a:solidFill>
                <a:sym typeface="宋体" panose="02010600030101010101" pitchFamily="2" charset="-122"/>
              </a:rPr>
              <a:t>策略一：控制数量 </a:t>
            </a:r>
          </a:p>
        </p:txBody>
      </p:sp>
      <p:sp>
        <p:nvSpPr>
          <p:cNvPr id="68611" name="TextBox 2"/>
          <p:cNvSpPr txBox="1">
            <a:spLocks noChangeArrowheads="1"/>
          </p:cNvSpPr>
          <p:nvPr/>
        </p:nvSpPr>
        <p:spPr bwMode="auto">
          <a:xfrm>
            <a:off x="2217738" y="2016125"/>
            <a:ext cx="2881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假如规定吃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只：</a:t>
            </a: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Box 32"/>
          <p:cNvSpPr txBox="1">
            <a:spLocks noChangeArrowheads="1"/>
          </p:cNvSpPr>
          <p:nvPr/>
        </p:nvSpPr>
        <p:spPr bwMode="auto">
          <a:xfrm>
            <a:off x="7432676" y="1339850"/>
            <a:ext cx="284956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endParaRPr lang="en-US" altLang="zh-CN" b="1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这个过程的“结构”与计数器的初始值没有关系！</a:t>
            </a: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8613" name="图片 58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5" y="1503363"/>
            <a:ext cx="3238500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文本框 59"/>
          <p:cNvSpPr txBox="1">
            <a:spLocks noChangeArrowheads="1"/>
          </p:cNvSpPr>
          <p:nvPr/>
        </p:nvSpPr>
        <p:spPr bwMode="auto">
          <a:xfrm>
            <a:off x="7392989" y="5876925"/>
            <a:ext cx="313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sym typeface="宋体" panose="02010600030101010101" pitchFamily="2" charset="-122"/>
              </a:rPr>
              <a:t>-</a:t>
            </a:r>
            <a:r>
              <a:rPr lang="zh-CN" altLang="en-US" sz="2400">
                <a:solidFill>
                  <a:srgbClr val="FF0000"/>
                </a:solidFill>
                <a:sym typeface="宋体" panose="02010600030101010101" pitchFamily="2" charset="-122"/>
              </a:rPr>
              <a:t>引自南大陈道蓄讲义</a:t>
            </a:r>
          </a:p>
        </p:txBody>
      </p:sp>
    </p:spTree>
    <p:extLst>
      <p:ext uri="{BB962C8B-B14F-4D97-AF65-F5344CB8AC3E}">
        <p14:creationId xmlns:p14="http://schemas.microsoft.com/office/powerpoint/2010/main" val="2674189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策略二：吃饱为止</a:t>
            </a:r>
            <a:endParaRPr lang="en-US" altLang="zh-CN"/>
          </a:p>
        </p:txBody>
      </p:sp>
      <p:sp>
        <p:nvSpPr>
          <p:cNvPr id="24" name="Rectangle 23"/>
          <p:cNvSpPr/>
          <p:nvPr/>
        </p:nvSpPr>
        <p:spPr>
          <a:xfrm>
            <a:off x="4967605" y="4453255"/>
            <a:ext cx="4692015" cy="119888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cap="all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问题</a:t>
            </a:r>
            <a:r>
              <a:rPr lang="en-US" altLang="zh-CN" sz="2400" b="1" cap="all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</a:t>
            </a:r>
            <a:r>
              <a:rPr lang="zh-CN" altLang="en-US" sz="2400" b="1" cap="all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cap="all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如果即使饱了，也希望至少品尝一只，该怎么办？</a:t>
            </a:r>
          </a:p>
        </p:txBody>
      </p:sp>
      <p:pic>
        <p:nvPicPr>
          <p:cNvPr id="69636" name="图片 4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6" y="1339851"/>
            <a:ext cx="6080125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文本框 5"/>
          <p:cNvSpPr txBox="1">
            <a:spLocks noChangeArrowheads="1"/>
          </p:cNvSpPr>
          <p:nvPr/>
        </p:nvSpPr>
        <p:spPr bwMode="auto">
          <a:xfrm>
            <a:off x="7392989" y="5949950"/>
            <a:ext cx="313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sym typeface="宋体" panose="02010600030101010101" pitchFamily="2" charset="-122"/>
              </a:rPr>
              <a:t>-</a:t>
            </a:r>
            <a:r>
              <a:rPr lang="zh-CN" altLang="en-US" sz="2400">
                <a:solidFill>
                  <a:srgbClr val="FF0000"/>
                </a:solidFill>
                <a:sym typeface="宋体" panose="02010600030101010101" pitchFamily="2" charset="-122"/>
              </a:rPr>
              <a:t>引自南大陈道蓄讲义</a:t>
            </a:r>
          </a:p>
        </p:txBody>
      </p:sp>
    </p:spTree>
    <p:extLst>
      <p:ext uri="{BB962C8B-B14F-4D97-AF65-F5344CB8AC3E}">
        <p14:creationId xmlns:p14="http://schemas.microsoft.com/office/powerpoint/2010/main" val="2365030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CC2EE38F-06F7-4DDD-AD83-C713CCE6E852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35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524000" y="430540"/>
            <a:ext cx="309700" cy="52322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524000" y="2959101"/>
            <a:ext cx="596900" cy="24447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524000" y="5260975"/>
            <a:ext cx="184150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0662" name="Group 13"/>
          <p:cNvGrpSpPr>
            <a:grpSpLocks/>
          </p:cNvGrpSpPr>
          <p:nvPr/>
        </p:nvGrpSpPr>
        <p:grpSpPr bwMode="auto">
          <a:xfrm>
            <a:off x="2424113" y="1052513"/>
            <a:ext cx="3384550" cy="3687762"/>
            <a:chOff x="1156" y="935"/>
            <a:chExt cx="2132" cy="2323"/>
          </a:xfrm>
        </p:grpSpPr>
        <p:graphicFrame>
          <p:nvGraphicFramePr>
            <p:cNvPr id="70668" name="Object 5"/>
            <p:cNvGraphicFramePr>
              <a:graphicFrameLocks noChangeAspect="1"/>
            </p:cNvGraphicFramePr>
            <p:nvPr/>
          </p:nvGraphicFramePr>
          <p:xfrm>
            <a:off x="1247" y="935"/>
            <a:ext cx="1652" cy="19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" r:id="rId3" imgW="1876958" imgH="2262226" progId="">
                    <p:embed/>
                  </p:oleObj>
                </mc:Choice>
                <mc:Fallback>
                  <p:oleObj r:id="rId3" imgW="1876958" imgH="2262226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935"/>
                          <a:ext cx="1652" cy="19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9" name="Text Box 9"/>
            <p:cNvSpPr txBox="1">
              <a:spLocks noChangeArrowheads="1"/>
            </p:cNvSpPr>
            <p:nvPr/>
          </p:nvSpPr>
          <p:spPr bwMode="auto">
            <a:xfrm>
              <a:off x="1156" y="2931"/>
              <a:ext cx="2132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     </a:t>
              </a:r>
              <a:r>
                <a:rPr lang="zh-CN" altLang="en-US" b="1">
                  <a:solidFill>
                    <a:srgbClr val="000066"/>
                  </a:solidFill>
                </a:rPr>
                <a:t>当型循环结构</a:t>
              </a:r>
            </a:p>
          </p:txBody>
        </p:sp>
      </p:grpSp>
      <p:sp>
        <p:nvSpPr>
          <p:cNvPr id="70663" name="Rectangle 10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/>
              <a:t>4.2 </a:t>
            </a:r>
            <a:r>
              <a:rPr lang="zh-CN" altLang="en-US" b="1" dirty="0"/>
              <a:t>算法的基本组成要素</a:t>
            </a:r>
            <a:r>
              <a:rPr lang="en-US" altLang="zh-CN" b="1" dirty="0"/>
              <a:t>  </a:t>
            </a:r>
            <a:endParaRPr lang="zh-CN" altLang="en-US" b="1" dirty="0"/>
          </a:p>
        </p:txBody>
      </p:sp>
      <p:sp>
        <p:nvSpPr>
          <p:cNvPr id="267275" name="Text Box 11"/>
          <p:cNvSpPr txBox="1">
            <a:spLocks noChangeArrowheads="1"/>
          </p:cNvSpPr>
          <p:nvPr/>
        </p:nvSpPr>
        <p:spPr bwMode="auto">
          <a:xfrm>
            <a:off x="2208214" y="4797426"/>
            <a:ext cx="8207375" cy="116046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C</a:t>
            </a:r>
            <a:r>
              <a:rPr lang="zh-CN" altLang="en-US" b="1">
                <a:solidFill>
                  <a:srgbClr val="000000"/>
                </a:solidFill>
              </a:rPr>
              <a:t>语言无直到型循环结构。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比较：直到型循环结构和</a:t>
            </a:r>
            <a:r>
              <a:rPr lang="en-US" altLang="zh-CN" b="1">
                <a:solidFill>
                  <a:srgbClr val="000000"/>
                </a:solidFill>
              </a:rPr>
              <a:t>C</a:t>
            </a:r>
            <a:r>
              <a:rPr lang="zh-CN" altLang="en-US" b="1">
                <a:solidFill>
                  <a:srgbClr val="000000"/>
                </a:solidFill>
              </a:rPr>
              <a:t>语言中的</a:t>
            </a:r>
            <a:r>
              <a:rPr lang="en-US" altLang="zh-CN" b="1">
                <a:solidFill>
                  <a:srgbClr val="000000"/>
                </a:solidFill>
              </a:rPr>
              <a:t>do-while</a:t>
            </a:r>
            <a:r>
              <a:rPr lang="zh-CN" altLang="en-US" b="1">
                <a:solidFill>
                  <a:srgbClr val="000000"/>
                </a:solidFill>
              </a:rPr>
              <a:t>结构？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951538" y="981076"/>
            <a:ext cx="3384550" cy="3744913"/>
            <a:chOff x="3152" y="890"/>
            <a:chExt cx="2132" cy="2359"/>
          </a:xfrm>
        </p:grpSpPr>
        <p:graphicFrame>
          <p:nvGraphicFramePr>
            <p:cNvPr id="70666" name="Object 4"/>
            <p:cNvGraphicFramePr>
              <a:graphicFrameLocks noChangeAspect="1"/>
            </p:cNvGraphicFramePr>
            <p:nvPr/>
          </p:nvGraphicFramePr>
          <p:xfrm>
            <a:off x="3470" y="890"/>
            <a:ext cx="1505" cy="2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" r:id="rId5" imgW="1689506" imgH="2287829" progId="">
                    <p:embed/>
                  </p:oleObj>
                </mc:Choice>
                <mc:Fallback>
                  <p:oleObj r:id="rId5" imgW="1689506" imgH="2287829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890"/>
                          <a:ext cx="1505" cy="20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7" name="Text Box 12"/>
            <p:cNvSpPr txBox="1">
              <a:spLocks noChangeArrowheads="1"/>
            </p:cNvSpPr>
            <p:nvPr/>
          </p:nvSpPr>
          <p:spPr bwMode="auto">
            <a:xfrm>
              <a:off x="3152" y="2922"/>
              <a:ext cx="2132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     </a:t>
              </a:r>
              <a:r>
                <a:rPr lang="zh-CN" altLang="en-US" b="1">
                  <a:solidFill>
                    <a:srgbClr val="000066"/>
                  </a:solidFill>
                </a:rPr>
                <a:t>直到型循环结构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365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如何确定循环过程是正确的？</a:t>
            </a:r>
            <a:endParaRPr lang="en-US" altLang="zh-CN"/>
          </a:p>
        </p:txBody>
      </p:sp>
      <p:sp>
        <p:nvSpPr>
          <p:cNvPr id="7168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063751" y="1268413"/>
            <a:ext cx="8194675" cy="3211512"/>
          </a:xfrm>
        </p:spPr>
        <p:txBody>
          <a:bodyPr/>
          <a:lstStyle/>
          <a:p>
            <a:r>
              <a:rPr lang="zh-CN" altLang="en-US"/>
              <a:t>循环不变式</a:t>
            </a:r>
            <a:endParaRPr lang="en-US" altLang="zh-CN"/>
          </a:p>
          <a:p>
            <a:pPr lvl="1"/>
            <a:r>
              <a:rPr lang="zh-CN" altLang="en-US"/>
              <a:t>这是一个逻辑表达式</a:t>
            </a:r>
            <a:endParaRPr lang="en-US" altLang="zh-CN"/>
          </a:p>
          <a:p>
            <a:pPr lvl="1"/>
            <a:r>
              <a:rPr lang="zh-CN" altLang="en-US"/>
              <a:t>在循环体中它应该始终为“真”</a:t>
            </a:r>
            <a:endParaRPr lang="en-US" altLang="zh-CN"/>
          </a:p>
          <a:p>
            <a:pPr lvl="2"/>
            <a:r>
              <a:rPr lang="zh-CN" altLang="en-US"/>
              <a:t>例如：用一个逐项累加的循环计算</a:t>
            </a:r>
            <a:r>
              <a:rPr lang="en-US" altLang="zh-CN" i="1"/>
              <a:t>a</a:t>
            </a:r>
            <a:r>
              <a:rPr lang="en-US" altLang="zh-CN"/>
              <a:t>*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zh-CN" altLang="en-US"/>
              <a:t>循环不变式可以是：“存放中间结果的量的值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/>
              <a:t>*</a:t>
            </a:r>
            <a:r>
              <a:rPr lang="zh-CN" altLang="en-US"/>
              <a:t>循环变量的当前值”</a:t>
            </a:r>
            <a:endParaRPr lang="en-US" altLang="zh-CN"/>
          </a:p>
        </p:txBody>
      </p:sp>
      <p:sp>
        <p:nvSpPr>
          <p:cNvPr id="4" name="Rectangle 3"/>
          <p:cNvSpPr/>
          <p:nvPr/>
        </p:nvSpPr>
        <p:spPr>
          <a:xfrm>
            <a:off x="2422525" y="4436744"/>
            <a:ext cx="6134100" cy="14916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700" b="1" noProof="1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969696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问题</a:t>
            </a:r>
            <a:r>
              <a:rPr lang="en-US" altLang="zh-CN" sz="2700" b="1" noProof="1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969696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5</a:t>
            </a:r>
            <a:r>
              <a:rPr lang="zh-CN" altLang="en-US" sz="2700" b="1" noProof="1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969696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：</a:t>
            </a:r>
            <a:endParaRPr lang="en-US" altLang="zh-CN" sz="2700" b="1" noProof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96969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zh-CN" altLang="en-US" sz="2700" b="1" noProof="1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969696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你能为上述两种吃蟹黄汤包的策略选定一个循环不变式吗？</a:t>
            </a:r>
            <a:endParaRPr lang="en-US" altLang="zh-CN" sz="2700" b="1" noProof="1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96969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5" name="文本框 1"/>
          <p:cNvSpPr txBox="1">
            <a:spLocks noChangeArrowheads="1"/>
          </p:cNvSpPr>
          <p:nvPr/>
        </p:nvSpPr>
        <p:spPr bwMode="auto">
          <a:xfrm>
            <a:off x="7392989" y="5876925"/>
            <a:ext cx="313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sym typeface="宋体" panose="02010600030101010101" pitchFamily="2" charset="-122"/>
              </a:rPr>
              <a:t>-</a:t>
            </a:r>
            <a:r>
              <a:rPr lang="zh-CN" altLang="en-US" sz="2400">
                <a:solidFill>
                  <a:srgbClr val="FF0000"/>
                </a:solidFill>
                <a:sym typeface="宋体" panose="02010600030101010101" pitchFamily="2" charset="-122"/>
              </a:rPr>
              <a:t>引自南大陈道蓄讲义</a:t>
            </a:r>
          </a:p>
        </p:txBody>
      </p:sp>
    </p:spTree>
    <p:extLst>
      <p:ext uri="{BB962C8B-B14F-4D97-AF65-F5344CB8AC3E}">
        <p14:creationId xmlns:p14="http://schemas.microsoft.com/office/powerpoint/2010/main" val="35924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有人知道饱不饱，但有人不知道！</a:t>
            </a:r>
            <a:endParaRPr lang="en-US" altLang="zh-CN"/>
          </a:p>
        </p:txBody>
      </p:sp>
      <p:sp>
        <p:nvSpPr>
          <p:cNvPr id="18437" name="Rectangle 18436"/>
          <p:cNvSpPr/>
          <p:nvPr/>
        </p:nvSpPr>
        <p:spPr>
          <a:xfrm>
            <a:off x="6706235" y="1911351"/>
            <a:ext cx="3352800" cy="149161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700" b="1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问题</a:t>
            </a:r>
            <a:r>
              <a:rPr lang="en-US" altLang="zh-CN" sz="2700" b="1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</a:t>
            </a:r>
            <a:r>
              <a:rPr lang="zh-CN" altLang="en-US" sz="2700" b="1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：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zh-CN" altLang="en-US" sz="2700" b="1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如果要判断的不止是两种可能，那怎么办？</a:t>
            </a:r>
          </a:p>
        </p:txBody>
      </p:sp>
      <p:pic>
        <p:nvPicPr>
          <p:cNvPr id="72708" name="图片 9" descr="图片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843088"/>
            <a:ext cx="5602287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文本框 11"/>
          <p:cNvSpPr txBox="1">
            <a:spLocks noChangeArrowheads="1"/>
          </p:cNvSpPr>
          <p:nvPr/>
        </p:nvSpPr>
        <p:spPr bwMode="auto">
          <a:xfrm>
            <a:off x="7392989" y="5876925"/>
            <a:ext cx="313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sym typeface="宋体" panose="02010600030101010101" pitchFamily="2" charset="-122"/>
              </a:rPr>
              <a:t>-</a:t>
            </a:r>
            <a:r>
              <a:rPr lang="zh-CN" altLang="en-US" sz="2400">
                <a:solidFill>
                  <a:srgbClr val="FF0000"/>
                </a:solidFill>
                <a:sym typeface="宋体" panose="02010600030101010101" pitchFamily="2" charset="-122"/>
              </a:rPr>
              <a:t>引自南大陈道蓄讲义</a:t>
            </a:r>
          </a:p>
        </p:txBody>
      </p:sp>
    </p:spTree>
    <p:extLst>
      <p:ext uri="{BB962C8B-B14F-4D97-AF65-F5344CB8AC3E}">
        <p14:creationId xmlns:p14="http://schemas.microsoft.com/office/powerpoint/2010/main" val="897671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 noChangeArrowheads="1"/>
          </p:cNvSpPr>
          <p:nvPr>
            <p:ph type="title"/>
          </p:nvPr>
        </p:nvSpPr>
        <p:spPr>
          <a:xfrm>
            <a:off x="4224338" y="333375"/>
            <a:ext cx="6172200" cy="742950"/>
          </a:xfrm>
        </p:spPr>
        <p:txBody>
          <a:bodyPr/>
          <a:lstStyle/>
          <a:p>
            <a:r>
              <a:rPr lang="zh-CN" altLang="en-US"/>
              <a:t>分类定量控制</a:t>
            </a:r>
            <a:endParaRPr lang="en-US" altLang="zh-CN"/>
          </a:p>
        </p:txBody>
      </p:sp>
      <p:pic>
        <p:nvPicPr>
          <p:cNvPr id="73731" name="图片 1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6" y="1484313"/>
            <a:ext cx="7305675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文本框 3"/>
          <p:cNvSpPr txBox="1">
            <a:spLocks noChangeArrowheads="1"/>
          </p:cNvSpPr>
          <p:nvPr/>
        </p:nvSpPr>
        <p:spPr bwMode="auto">
          <a:xfrm>
            <a:off x="7392989" y="5876925"/>
            <a:ext cx="313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sym typeface="宋体" panose="02010600030101010101" pitchFamily="2" charset="-122"/>
              </a:rPr>
              <a:t>-</a:t>
            </a:r>
            <a:r>
              <a:rPr lang="zh-CN" altLang="en-US" sz="2400">
                <a:solidFill>
                  <a:srgbClr val="FF0000"/>
                </a:solidFill>
                <a:sym typeface="宋体" panose="02010600030101010101" pitchFamily="2" charset="-122"/>
              </a:rPr>
              <a:t>引自南大陈道蓄讲义</a:t>
            </a:r>
          </a:p>
        </p:txBody>
      </p:sp>
    </p:spTree>
    <p:extLst>
      <p:ext uri="{BB962C8B-B14F-4D97-AF65-F5344CB8AC3E}">
        <p14:creationId xmlns:p14="http://schemas.microsoft.com/office/powerpoint/2010/main" val="144651886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子程序（过程、函数）</a:t>
            </a:r>
          </a:p>
        </p:txBody>
      </p:sp>
      <p:sp>
        <p:nvSpPr>
          <p:cNvPr id="7577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>
                <a:latin typeface="宋体" panose="02010600030101010101" pitchFamily="2" charset="-122"/>
              </a:rPr>
              <a:t>问题</a:t>
            </a:r>
            <a:r>
              <a:rPr lang="en-US" altLang="zh-CN" b="1">
                <a:latin typeface="宋体" panose="02010600030101010101" pitchFamily="2" charset="-122"/>
              </a:rPr>
              <a:t>7</a:t>
            </a:r>
            <a:r>
              <a:rPr lang="zh-CN" altLang="en-US" b="1">
                <a:latin typeface="宋体" panose="02010600030101010101" pitchFamily="2" charset="-122"/>
              </a:rPr>
              <a:t>：可不可以将吃一只汤包的算法封装为函数，将策略选择封装为函数？</a:t>
            </a:r>
          </a:p>
          <a:p>
            <a:pPr marL="0" indent="0">
              <a:buNone/>
            </a:pPr>
            <a:endParaRPr lang="zh-CN" altLang="en-US" b="1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/>
          </a:p>
          <a:p>
            <a:pPr marL="33338" lvl="2" indent="0">
              <a:buNone/>
            </a:pPr>
            <a:endParaRPr lang="zh-CN" altLang="en-US"/>
          </a:p>
          <a:p>
            <a:pPr marL="33338" lvl="2" indent="0">
              <a:buNone/>
            </a:pPr>
            <a:endParaRPr lang="zh-CN" altLang="en-US"/>
          </a:p>
          <a:p>
            <a:pPr marL="33338" lvl="2" indent="0">
              <a:buNone/>
            </a:pPr>
            <a:endParaRPr lang="zh-CN" altLang="en-US"/>
          </a:p>
          <a:p>
            <a:pPr marL="33338" lvl="2" indent="0">
              <a:buNone/>
            </a:pPr>
            <a:r>
              <a:rPr lang="zh-CN" altLang="en-US" b="1"/>
              <a:t>问题</a:t>
            </a:r>
            <a:r>
              <a:rPr lang="en-US" altLang="zh-CN" b="1"/>
              <a:t>8</a:t>
            </a:r>
            <a:r>
              <a:rPr lang="zh-CN" altLang="en-US" b="1"/>
              <a:t>：函数通常都有一种叫</a:t>
            </a:r>
            <a:r>
              <a:rPr lang="en-US" altLang="zh-CN" b="1"/>
              <a:t>“</a:t>
            </a:r>
            <a:r>
              <a:rPr lang="zh-CN" altLang="en-US" b="1"/>
              <a:t>形式参数</a:t>
            </a:r>
            <a:r>
              <a:rPr lang="en-US" altLang="zh-CN" b="1"/>
              <a:t>”</a:t>
            </a:r>
            <a:r>
              <a:rPr lang="zh-CN" altLang="en-US" b="1"/>
              <a:t>的东西，你能从</a:t>
            </a:r>
            <a:r>
              <a:rPr lang="en-US" altLang="zh-CN" b="1"/>
              <a:t>“</a:t>
            </a:r>
            <a:r>
              <a:rPr lang="zh-CN" altLang="en-US" b="1"/>
              <a:t>函数的参数</a:t>
            </a:r>
            <a:r>
              <a:rPr lang="en-US" altLang="zh-CN" b="1"/>
              <a:t>”</a:t>
            </a:r>
            <a:r>
              <a:rPr lang="zh-CN" altLang="en-US" b="1"/>
              <a:t>中想到什么？</a:t>
            </a:r>
          </a:p>
        </p:txBody>
      </p:sp>
      <p:grpSp>
        <p:nvGrpSpPr>
          <p:cNvPr id="75780" name="组合 21"/>
          <p:cNvGrpSpPr>
            <a:grpSpLocks/>
          </p:cNvGrpSpPr>
          <p:nvPr/>
        </p:nvGrpSpPr>
        <p:grpSpPr bwMode="auto">
          <a:xfrm>
            <a:off x="2343150" y="2322514"/>
            <a:ext cx="2800350" cy="2484437"/>
            <a:chOff x="971" y="1957"/>
            <a:chExt cx="7037" cy="8034"/>
          </a:xfrm>
        </p:grpSpPr>
        <p:sp>
          <p:nvSpPr>
            <p:cNvPr id="75785" name="圆角矩形 1"/>
            <p:cNvSpPr>
              <a:spLocks noChangeArrowheads="1"/>
            </p:cNvSpPr>
            <p:nvPr/>
          </p:nvSpPr>
          <p:spPr bwMode="auto">
            <a:xfrm>
              <a:off x="3161" y="1957"/>
              <a:ext cx="1616" cy="65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rgbClr val="000000"/>
                  </a:solidFill>
                </a:rPr>
                <a:t>开始</a:t>
              </a:r>
            </a:p>
          </p:txBody>
        </p:sp>
        <p:sp>
          <p:nvSpPr>
            <p:cNvPr id="75786" name="矩形 3"/>
            <p:cNvSpPr>
              <a:spLocks noChangeArrowheads="1"/>
            </p:cNvSpPr>
            <p:nvPr/>
          </p:nvSpPr>
          <p:spPr bwMode="auto">
            <a:xfrm>
              <a:off x="2634" y="3059"/>
              <a:ext cx="2670" cy="72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rgbClr val="000000"/>
                  </a:solidFill>
                </a:rPr>
                <a:t>轻轻提</a:t>
              </a:r>
            </a:p>
          </p:txBody>
        </p:sp>
        <p:sp>
          <p:nvSpPr>
            <p:cNvPr id="75787" name="矩形 4"/>
            <p:cNvSpPr>
              <a:spLocks noChangeArrowheads="1"/>
            </p:cNvSpPr>
            <p:nvPr/>
          </p:nvSpPr>
          <p:spPr bwMode="auto">
            <a:xfrm>
              <a:off x="2634" y="4234"/>
              <a:ext cx="2670" cy="72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rgbClr val="000000"/>
                  </a:solidFill>
                </a:rPr>
                <a:t>慢慢移</a:t>
              </a:r>
            </a:p>
          </p:txBody>
        </p:sp>
        <p:sp>
          <p:nvSpPr>
            <p:cNvPr id="75788" name="矩形 5"/>
            <p:cNvSpPr>
              <a:spLocks noChangeArrowheads="1"/>
            </p:cNvSpPr>
            <p:nvPr/>
          </p:nvSpPr>
          <p:spPr bwMode="auto">
            <a:xfrm>
              <a:off x="2624" y="5343"/>
              <a:ext cx="2670" cy="72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rgbClr val="000000"/>
                  </a:solidFill>
                </a:rPr>
                <a:t>先开窗</a:t>
              </a:r>
            </a:p>
          </p:txBody>
        </p:sp>
        <p:sp>
          <p:nvSpPr>
            <p:cNvPr id="75789" name="矩形 6"/>
            <p:cNvSpPr>
              <a:spLocks noChangeArrowheads="1"/>
            </p:cNvSpPr>
            <p:nvPr/>
          </p:nvSpPr>
          <p:spPr bwMode="auto">
            <a:xfrm>
              <a:off x="971" y="7663"/>
              <a:ext cx="2670" cy="72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rgbClr val="000000"/>
                  </a:solidFill>
                </a:rPr>
                <a:t>再喝汤</a:t>
              </a:r>
            </a:p>
          </p:txBody>
        </p:sp>
        <p:sp>
          <p:nvSpPr>
            <p:cNvPr id="75790" name="矩形 7"/>
            <p:cNvSpPr>
              <a:spLocks noChangeArrowheads="1"/>
            </p:cNvSpPr>
            <p:nvPr/>
          </p:nvSpPr>
          <p:spPr bwMode="auto">
            <a:xfrm>
              <a:off x="971" y="8604"/>
              <a:ext cx="2670" cy="72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rgbClr val="000000"/>
                  </a:solidFill>
                </a:rPr>
                <a:t>吃包子</a:t>
              </a:r>
            </a:p>
          </p:txBody>
        </p:sp>
        <p:sp>
          <p:nvSpPr>
            <p:cNvPr id="75791" name="圆角矩形 8"/>
            <p:cNvSpPr>
              <a:spLocks noChangeArrowheads="1"/>
            </p:cNvSpPr>
            <p:nvPr/>
          </p:nvSpPr>
          <p:spPr bwMode="auto">
            <a:xfrm>
              <a:off x="6392" y="9341"/>
              <a:ext cx="1616" cy="65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rgbClr val="000000"/>
                  </a:solidFill>
                </a:rPr>
                <a:t>结束</a:t>
              </a:r>
            </a:p>
          </p:txBody>
        </p:sp>
        <p:sp>
          <p:nvSpPr>
            <p:cNvPr id="75792" name="菱形 9"/>
            <p:cNvSpPr>
              <a:spLocks noChangeArrowheads="1"/>
            </p:cNvSpPr>
            <p:nvPr/>
          </p:nvSpPr>
          <p:spPr bwMode="auto">
            <a:xfrm>
              <a:off x="2577" y="6455"/>
              <a:ext cx="3066" cy="830"/>
            </a:xfrm>
            <a:prstGeom prst="diamond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1400">
                  <a:solidFill>
                    <a:srgbClr val="000000"/>
                  </a:solidFill>
                </a:rPr>
                <a:t>正确</a:t>
              </a:r>
              <a:r>
                <a:rPr lang="en-US" altLang="zh-CN" sz="1400">
                  <a:solidFill>
                    <a:srgbClr val="000000"/>
                  </a:solidFill>
                </a:rPr>
                <a:t>?</a:t>
              </a:r>
            </a:p>
          </p:txBody>
        </p:sp>
        <p:cxnSp>
          <p:nvCxnSpPr>
            <p:cNvPr id="75793" name="直接箭头连接符 10"/>
            <p:cNvCxnSpPr>
              <a:cxnSpLocks noChangeShapeType="1"/>
              <a:stCxn id="75785" idx="2"/>
              <a:endCxn id="75786" idx="0"/>
            </p:cNvCxnSpPr>
            <p:nvPr/>
          </p:nvCxnSpPr>
          <p:spPr bwMode="auto">
            <a:xfrm>
              <a:off x="3969" y="2607"/>
              <a:ext cx="0" cy="452"/>
            </a:xfrm>
            <a:prstGeom prst="straightConnector1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94" name="直接箭头连接符 11"/>
            <p:cNvCxnSpPr>
              <a:cxnSpLocks noChangeShapeType="1"/>
              <a:stCxn id="75786" idx="2"/>
              <a:endCxn id="75787" idx="0"/>
            </p:cNvCxnSpPr>
            <p:nvPr/>
          </p:nvCxnSpPr>
          <p:spPr bwMode="auto">
            <a:xfrm>
              <a:off x="3969" y="3783"/>
              <a:ext cx="0" cy="451"/>
            </a:xfrm>
            <a:prstGeom prst="straightConnector1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95" name="直接箭头连接符 12"/>
            <p:cNvCxnSpPr>
              <a:cxnSpLocks noChangeShapeType="1"/>
              <a:stCxn id="75786" idx="2"/>
              <a:endCxn id="75787" idx="0"/>
            </p:cNvCxnSpPr>
            <p:nvPr/>
          </p:nvCxnSpPr>
          <p:spPr bwMode="auto">
            <a:xfrm>
              <a:off x="3959" y="4958"/>
              <a:ext cx="0" cy="452"/>
            </a:xfrm>
            <a:prstGeom prst="straightConnector1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96" name="直接箭头连接符 13"/>
            <p:cNvCxnSpPr>
              <a:cxnSpLocks noChangeShapeType="1"/>
              <a:stCxn id="75786" idx="2"/>
              <a:endCxn id="75787" idx="0"/>
            </p:cNvCxnSpPr>
            <p:nvPr/>
          </p:nvCxnSpPr>
          <p:spPr bwMode="auto">
            <a:xfrm>
              <a:off x="3969" y="6003"/>
              <a:ext cx="0" cy="452"/>
            </a:xfrm>
            <a:prstGeom prst="straightConnector1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97" name="直接箭头连接符 14"/>
            <p:cNvCxnSpPr>
              <a:cxnSpLocks noChangeShapeType="1"/>
              <a:stCxn id="75786" idx="2"/>
              <a:endCxn id="75787" idx="0"/>
            </p:cNvCxnSpPr>
            <p:nvPr/>
          </p:nvCxnSpPr>
          <p:spPr bwMode="auto">
            <a:xfrm>
              <a:off x="2097" y="6874"/>
              <a:ext cx="0" cy="794"/>
            </a:xfrm>
            <a:prstGeom prst="straightConnector1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98" name="直接箭头连接符 15"/>
            <p:cNvCxnSpPr>
              <a:cxnSpLocks noChangeShapeType="1"/>
              <a:stCxn id="75786" idx="2"/>
              <a:endCxn id="75787" idx="0"/>
            </p:cNvCxnSpPr>
            <p:nvPr/>
          </p:nvCxnSpPr>
          <p:spPr bwMode="auto">
            <a:xfrm>
              <a:off x="7200" y="6761"/>
              <a:ext cx="0" cy="2521"/>
            </a:xfrm>
            <a:prstGeom prst="straightConnector1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99" name="直接连接符 16"/>
            <p:cNvCxnSpPr>
              <a:cxnSpLocks noChangeShapeType="1"/>
              <a:stCxn id="75786" idx="2"/>
              <a:endCxn id="75792" idx="1"/>
            </p:cNvCxnSpPr>
            <p:nvPr/>
          </p:nvCxnSpPr>
          <p:spPr bwMode="auto">
            <a:xfrm flipV="1">
              <a:off x="1983" y="6870"/>
              <a:ext cx="594" cy="4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0" name="直接连接符 17"/>
            <p:cNvCxnSpPr>
              <a:cxnSpLocks noChangeShapeType="1"/>
              <a:stCxn id="75786" idx="2"/>
              <a:endCxn id="75792" idx="1"/>
            </p:cNvCxnSpPr>
            <p:nvPr/>
          </p:nvCxnSpPr>
          <p:spPr bwMode="auto">
            <a:xfrm>
              <a:off x="5643" y="6870"/>
              <a:ext cx="1557" cy="4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1" name="直接箭头连接符 18"/>
            <p:cNvCxnSpPr>
              <a:cxnSpLocks noChangeShapeType="1"/>
              <a:stCxn id="75786" idx="2"/>
              <a:endCxn id="75792" idx="1"/>
            </p:cNvCxnSpPr>
            <p:nvPr/>
          </p:nvCxnSpPr>
          <p:spPr bwMode="auto">
            <a:xfrm>
              <a:off x="2097" y="8387"/>
              <a:ext cx="0" cy="301"/>
            </a:xfrm>
            <a:prstGeom prst="straightConnector1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2" name="直接箭头连接符 19"/>
            <p:cNvCxnSpPr>
              <a:cxnSpLocks noChangeShapeType="1"/>
              <a:stCxn id="75786" idx="2"/>
              <a:endCxn id="75792" idx="1"/>
            </p:cNvCxnSpPr>
            <p:nvPr/>
          </p:nvCxnSpPr>
          <p:spPr bwMode="auto">
            <a:xfrm>
              <a:off x="2120" y="9328"/>
              <a:ext cx="0" cy="451"/>
            </a:xfrm>
            <a:prstGeom prst="straightConnector1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3" name="直接连接符 20"/>
            <p:cNvCxnSpPr>
              <a:cxnSpLocks noChangeShapeType="1"/>
              <a:stCxn id="75786" idx="2"/>
              <a:endCxn id="75791" idx="1"/>
            </p:cNvCxnSpPr>
            <p:nvPr/>
          </p:nvCxnSpPr>
          <p:spPr bwMode="auto">
            <a:xfrm flipV="1">
              <a:off x="2120" y="9666"/>
              <a:ext cx="4272" cy="113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75781" name="图片 58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8" y="1712914"/>
            <a:ext cx="2379662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2" name="燕尾形箭头 22"/>
          <p:cNvSpPr>
            <a:spLocks noChangeArrowheads="1"/>
          </p:cNvSpPr>
          <p:nvPr/>
        </p:nvSpPr>
        <p:spPr bwMode="auto">
          <a:xfrm rot="20760000">
            <a:off x="6026151" y="3398839"/>
            <a:ext cx="1895475" cy="346075"/>
          </a:xfrm>
          <a:prstGeom prst="notchedRightArrow">
            <a:avLst>
              <a:gd name="adj1" fmla="val 50000"/>
              <a:gd name="adj2" fmla="val 49953"/>
            </a:avLst>
          </a:prstGeom>
          <a:noFill/>
          <a:ln w="952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5783" name="右大括号 23"/>
          <p:cNvSpPr>
            <a:spLocks/>
          </p:cNvSpPr>
          <p:nvPr/>
        </p:nvSpPr>
        <p:spPr bwMode="auto">
          <a:xfrm>
            <a:off x="5305425" y="2401888"/>
            <a:ext cx="527050" cy="2303462"/>
          </a:xfrm>
          <a:prstGeom prst="rightBrace">
            <a:avLst>
              <a:gd name="adj1" fmla="val 8296"/>
              <a:gd name="adj2" fmla="val 50000"/>
            </a:avLst>
          </a:prstGeom>
          <a:noFill/>
          <a:ln w="952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5784" name="圆角矩形 24"/>
          <p:cNvSpPr>
            <a:spLocks noChangeArrowheads="1"/>
          </p:cNvSpPr>
          <p:nvPr/>
        </p:nvSpPr>
        <p:spPr bwMode="auto">
          <a:xfrm>
            <a:off x="7823200" y="2852739"/>
            <a:ext cx="1728788" cy="7207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5029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2B119BB5-8A1F-4F1F-9BB1-EE24B68CDE99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4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341438"/>
            <a:ext cx="8207375" cy="4983162"/>
          </a:xfrm>
        </p:spPr>
        <p:txBody>
          <a:bodyPr/>
          <a:lstStyle/>
          <a:p>
            <a:pPr eaLnBrk="1" hangingPunct="1"/>
            <a:r>
              <a:rPr lang="zh-CN" altLang="en-US" b="1" dirty="0"/>
              <a:t>例</a:t>
            </a:r>
            <a:r>
              <a:rPr lang="en-US" altLang="zh-CN" b="1" dirty="0"/>
              <a:t>1</a:t>
            </a:r>
            <a:r>
              <a:rPr lang="zh-CN" altLang="en-US" b="1" dirty="0"/>
              <a:t>：编程计算：</a:t>
            </a:r>
            <a:r>
              <a:rPr lang="zh-CN" altLang="en-US" b="1" dirty="0">
                <a:solidFill>
                  <a:srgbClr val="FF3300"/>
                </a:solidFill>
              </a:rPr>
              <a:t>求1×2×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…</a:t>
            </a:r>
            <a:r>
              <a:rPr lang="zh-CN" altLang="en-US" b="1" dirty="0">
                <a:solidFill>
                  <a:srgbClr val="FF3300"/>
                </a:solidFill>
              </a:rPr>
              <a:t>×</a:t>
            </a:r>
            <a:r>
              <a:rPr lang="en-US" altLang="zh-CN" b="1" dirty="0">
                <a:solidFill>
                  <a:srgbClr val="FF3300"/>
                </a:solidFill>
              </a:rPr>
              <a:t>n</a:t>
            </a:r>
            <a:r>
              <a:rPr lang="zh-CN" altLang="en-US" dirty="0">
                <a:solidFill>
                  <a:srgbClr val="FF3300"/>
                </a:solidFill>
              </a:rPr>
              <a:t> ，即</a:t>
            </a:r>
            <a:r>
              <a:rPr lang="en-US" altLang="zh-CN" dirty="0">
                <a:solidFill>
                  <a:srgbClr val="FF3300"/>
                </a:solidFill>
              </a:rPr>
              <a:t>n</a:t>
            </a:r>
            <a:r>
              <a:rPr lang="zh-CN" altLang="en-US" dirty="0">
                <a:solidFill>
                  <a:srgbClr val="FF3300"/>
                </a:solidFill>
              </a:rPr>
              <a:t>！</a:t>
            </a:r>
          </a:p>
          <a:p>
            <a:pPr eaLnBrk="1" hangingPunct="1"/>
            <a:r>
              <a:rPr lang="zh-CN" altLang="en-US" b="1" dirty="0"/>
              <a:t>分析：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设置</a:t>
            </a:r>
            <a:r>
              <a:rPr lang="en-US" altLang="zh-CN" b="1" dirty="0"/>
              <a:t>2</a:t>
            </a:r>
            <a:r>
              <a:rPr lang="zh-CN" altLang="en-US" b="1" dirty="0"/>
              <a:t>个变量：</a:t>
            </a:r>
            <a:r>
              <a:rPr lang="en-US" altLang="zh-CN" b="1" dirty="0" err="1"/>
              <a:t>i</a:t>
            </a:r>
            <a:r>
              <a:rPr lang="zh-CN" altLang="en-US" b="1" dirty="0"/>
              <a:t>计数器初始值为</a:t>
            </a:r>
            <a:r>
              <a:rPr lang="en-US" altLang="zh-CN" b="1" dirty="0"/>
              <a:t>1</a:t>
            </a:r>
            <a:r>
              <a:rPr lang="zh-CN" altLang="en-US" b="1" dirty="0"/>
              <a:t>，</a:t>
            </a:r>
            <a:r>
              <a:rPr lang="en-US" altLang="zh-CN" b="1" dirty="0"/>
              <a:t>p</a:t>
            </a:r>
            <a:r>
              <a:rPr lang="zh-CN" altLang="en-US" b="1" dirty="0"/>
              <a:t>保存计算结果初始值为</a:t>
            </a:r>
            <a:r>
              <a:rPr lang="en-US" altLang="zh-CN" b="1" dirty="0"/>
              <a:t>1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核心操作就是两数相乘</a:t>
            </a:r>
            <a:r>
              <a:rPr lang="en-US" altLang="zh-CN" b="1" dirty="0"/>
              <a:t>p=</a:t>
            </a:r>
            <a:r>
              <a:rPr lang="en-US" altLang="zh-CN" b="1" dirty="0" err="1"/>
              <a:t>i×p</a:t>
            </a:r>
            <a:r>
              <a:rPr lang="zh-CN" altLang="en-US" b="1" dirty="0"/>
              <a:t> ，反复相乘</a:t>
            </a:r>
            <a:r>
              <a:rPr lang="en-US" altLang="zh-CN" b="1" dirty="0"/>
              <a:t>10</a:t>
            </a:r>
            <a:r>
              <a:rPr lang="zh-CN" altLang="en-US" b="1" dirty="0"/>
              <a:t>次，，每相乘一次</a:t>
            </a:r>
            <a:r>
              <a:rPr lang="en-US" altLang="zh-CN" b="1" dirty="0" err="1"/>
              <a:t>i</a:t>
            </a:r>
            <a:r>
              <a:rPr lang="zh-CN" altLang="en-US" b="1" dirty="0"/>
              <a:t>的值加</a:t>
            </a:r>
            <a:r>
              <a:rPr lang="en-US" altLang="zh-CN" b="1" dirty="0"/>
              <a:t>1</a:t>
            </a:r>
            <a:r>
              <a:rPr lang="zh-CN" altLang="en-US" b="1" dirty="0"/>
              <a:t>。</a:t>
            </a:r>
          </a:p>
          <a:p>
            <a:pPr eaLnBrk="1" hangingPunct="1"/>
            <a:r>
              <a:rPr lang="zh-CN" altLang="en-US" b="1" dirty="0"/>
              <a:t>根据上述分析，本题可利用循环结构求解：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	第</a:t>
            </a:r>
            <a:r>
              <a:rPr lang="en-US" altLang="zh-CN" b="1" dirty="0"/>
              <a:t>1</a:t>
            </a:r>
            <a:r>
              <a:rPr lang="zh-CN" altLang="en-US" b="1" dirty="0"/>
              <a:t>次循环用于求</a:t>
            </a:r>
            <a:r>
              <a:rPr lang="en-US" altLang="zh-CN" b="1" dirty="0"/>
              <a:t>1</a:t>
            </a:r>
            <a:r>
              <a:rPr lang="zh-CN" altLang="en-US" b="1" dirty="0"/>
              <a:t>！，第</a:t>
            </a:r>
            <a:r>
              <a:rPr lang="en-US" altLang="zh-CN" b="1" dirty="0"/>
              <a:t>2</a:t>
            </a:r>
            <a:r>
              <a:rPr lang="zh-CN" altLang="en-US" b="1" dirty="0"/>
              <a:t>次循环在第</a:t>
            </a:r>
            <a:r>
              <a:rPr lang="en-US" altLang="zh-CN" b="1" dirty="0"/>
              <a:t>1</a:t>
            </a:r>
            <a:r>
              <a:rPr lang="zh-CN" altLang="en-US" b="1" dirty="0"/>
              <a:t>次循环基础上求</a:t>
            </a:r>
            <a:r>
              <a:rPr lang="en-US" altLang="zh-CN" b="1" dirty="0"/>
              <a:t>2</a:t>
            </a:r>
            <a:r>
              <a:rPr lang="zh-CN" altLang="en-US" b="1" dirty="0"/>
              <a:t>！，</a:t>
            </a:r>
            <a:r>
              <a:rPr lang="en-US" altLang="zh-CN" b="1" dirty="0"/>
              <a:t>…,</a:t>
            </a:r>
            <a:r>
              <a:rPr lang="zh-CN" altLang="en-US" b="1" dirty="0"/>
              <a:t>第</a:t>
            </a:r>
            <a:r>
              <a:rPr lang="en-US" altLang="zh-CN" b="1" dirty="0"/>
              <a:t>n</a:t>
            </a:r>
            <a:r>
              <a:rPr lang="zh-CN" altLang="en-US" b="1" dirty="0"/>
              <a:t>次循环在第</a:t>
            </a:r>
            <a:r>
              <a:rPr lang="en-US" altLang="zh-CN" b="1" dirty="0"/>
              <a:t>n-1</a:t>
            </a:r>
            <a:r>
              <a:rPr lang="zh-CN" altLang="en-US" b="1" dirty="0"/>
              <a:t>次循环基础上求</a:t>
            </a:r>
            <a:r>
              <a:rPr lang="en-US" altLang="zh-CN" b="1" dirty="0"/>
              <a:t>n</a:t>
            </a:r>
            <a:r>
              <a:rPr lang="zh-CN" altLang="en-US" b="1" dirty="0"/>
              <a:t>！</a:t>
            </a:r>
          </a:p>
          <a:p>
            <a:pPr eaLnBrk="1" hangingPunct="1"/>
            <a:endParaRPr lang="zh-CN" altLang="en-US" b="1" dirty="0"/>
          </a:p>
          <a:p>
            <a:pPr eaLnBrk="1" hangingPunct="1"/>
            <a:endParaRPr lang="zh-CN" altLang="en-US" dirty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863976" y="333375"/>
            <a:ext cx="64801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6489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9454" y="1501776"/>
            <a:ext cx="8213090" cy="122999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问题</a:t>
            </a: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你能总结一下采用</a:t>
            </a: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subroutine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的好处吗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/>
        </p:nvSpPr>
        <p:spPr bwMode="auto">
          <a:xfrm>
            <a:off x="1989138" y="3722689"/>
            <a:ext cx="7772400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3338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70C0"/>
                </a:solidFill>
              </a:rPr>
              <a:t>函数的优点：复用、封装、抽象。</a:t>
            </a:r>
          </a:p>
          <a:p>
            <a:pPr lvl="2" eaLnBrk="0" fontAlgn="base" hangingPunct="0">
              <a:spcBef>
                <a:spcPct val="20000"/>
              </a:spcBef>
              <a:spcAft>
                <a:spcPct val="0"/>
              </a:spcAft>
              <a:buSzPct val="65000"/>
            </a:pPr>
            <a:r>
              <a:rPr lang="zh-CN" altLang="en-US" b="1">
                <a:solidFill>
                  <a:srgbClr val="0070C0"/>
                </a:solidFill>
              </a:rPr>
              <a:t>丰富了算法的结构：顺序、分支、循环、调用。</a:t>
            </a:r>
          </a:p>
        </p:txBody>
      </p:sp>
    </p:spTree>
    <p:extLst>
      <p:ext uri="{BB962C8B-B14F-4D97-AF65-F5344CB8AC3E}">
        <p14:creationId xmlns:p14="http://schemas.microsoft.com/office/powerpoint/2010/main" val="3500831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54296D47-49B8-4B5C-98B5-4B724829EEF9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41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2208213" y="1341439"/>
            <a:ext cx="7772400" cy="4611687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zh-CN" b="1" dirty="0"/>
              <a:t>4.1  </a:t>
            </a:r>
            <a:r>
              <a:rPr lang="zh-CN" altLang="en-US" b="1" dirty="0"/>
              <a:t>计算过程与算法</a:t>
            </a:r>
          </a:p>
          <a:p>
            <a:pPr eaLnBrk="1" hangingPunct="1">
              <a:buNone/>
            </a:pPr>
            <a:r>
              <a:rPr lang="en-US" altLang="zh-CN" b="1" dirty="0"/>
              <a:t>4.2  </a:t>
            </a:r>
            <a:r>
              <a:rPr lang="zh-CN" altLang="en-US" b="1" dirty="0"/>
              <a:t>算法的基本组成</a:t>
            </a:r>
          </a:p>
          <a:p>
            <a:pPr eaLnBrk="1" hangingPunct="1">
              <a:buNone/>
            </a:pPr>
            <a:r>
              <a:rPr lang="en-US" altLang="zh-CN" b="1" u="sng" dirty="0">
                <a:solidFill>
                  <a:srgbClr val="FF0000"/>
                </a:solidFill>
              </a:rPr>
              <a:t>4.3  </a:t>
            </a:r>
            <a:r>
              <a:rPr lang="zh-CN" altLang="en-US" b="1" u="sng" dirty="0">
                <a:solidFill>
                  <a:srgbClr val="FF0000"/>
                </a:solidFill>
              </a:rPr>
              <a:t>算法的描述方法</a:t>
            </a:r>
          </a:p>
          <a:p>
            <a:pPr eaLnBrk="1" hangingPunct="1">
              <a:buNone/>
            </a:pPr>
            <a:r>
              <a:rPr lang="en-US" altLang="zh-CN" b="1" dirty="0"/>
              <a:t>4.4  </a:t>
            </a:r>
            <a:r>
              <a:rPr lang="zh-CN" altLang="en-US" b="1" dirty="0"/>
              <a:t>计算模型（迭代递推）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4.5  </a:t>
            </a:r>
            <a:r>
              <a:rPr lang="zh-CN" altLang="en-US" b="1" dirty="0"/>
              <a:t>计算模型（穷举法）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4.6  </a:t>
            </a:r>
            <a:r>
              <a:rPr lang="zh-CN" altLang="en-US" b="1" dirty="0"/>
              <a:t>算法的基本方法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4.7  </a:t>
            </a:r>
            <a:r>
              <a:rPr lang="zh-CN" altLang="en-US" b="1" dirty="0"/>
              <a:t>自动机计算模型</a:t>
            </a:r>
          </a:p>
          <a:p>
            <a:pPr eaLnBrk="1" hangingPunct="1">
              <a:buFontTx/>
              <a:buNone/>
            </a:pPr>
            <a:endParaRPr lang="zh-CN" altLang="en-US" b="1" dirty="0"/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99746064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9D83642C-8183-4531-A92E-FC573F218754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42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2714625" y="244475"/>
            <a:ext cx="7772400" cy="11049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4.3  </a:t>
            </a:r>
            <a:r>
              <a:rPr lang="zh-CN" altLang="en-US" b="1" dirty="0"/>
              <a:t>算法的描述</a:t>
            </a:r>
          </a:p>
        </p:txBody>
      </p:sp>
      <p:sp>
        <p:nvSpPr>
          <p:cNvPr id="79876" name="Rectangle 5"/>
          <p:cNvSpPr>
            <a:spLocks noGrp="1" noChangeArrowheads="1"/>
          </p:cNvSpPr>
          <p:nvPr>
            <p:ph idx="1"/>
          </p:nvPr>
        </p:nvSpPr>
        <p:spPr>
          <a:xfrm>
            <a:off x="2362200" y="914400"/>
            <a:ext cx="7772400" cy="44196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Tx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zh-CN" altLang="en-US" b="1">
                <a:latin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用自然语言描述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900" b="1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 用流程图描述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900" b="1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 用</a:t>
            </a:r>
            <a:r>
              <a:rPr lang="en-US" altLang="zh-CN" b="1">
                <a:solidFill>
                  <a:schemeClr val="accent2"/>
                </a:solidFill>
                <a:latin typeface="宋体" panose="02010600030101010101" pitchFamily="2" charset="-122"/>
              </a:rPr>
              <a:t>N-S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流程图描述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900" b="1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 用伪码描述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1000" b="1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 用计算机语言描述 </a:t>
            </a:r>
          </a:p>
        </p:txBody>
      </p:sp>
    </p:spTree>
    <p:extLst>
      <p:ext uri="{BB962C8B-B14F-4D97-AF65-F5344CB8AC3E}">
        <p14:creationId xmlns:p14="http://schemas.microsoft.com/office/powerpoint/2010/main" val="88511501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D984086C-20FC-4533-B446-1F96430F7B99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43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4.3  </a:t>
            </a:r>
            <a:r>
              <a:rPr lang="zh-CN" altLang="en-US" b="1" dirty="0"/>
              <a:t>算法的描述</a:t>
            </a:r>
            <a:r>
              <a:rPr lang="zh-CN" altLang="en-US" sz="3600" b="1" dirty="0">
                <a:latin typeface="宋体" panose="02010600030101010101" pitchFamily="2" charset="-122"/>
              </a:rPr>
              <a:t>－</a:t>
            </a:r>
            <a:r>
              <a:rPr lang="zh-CN" altLang="en-US" b="1" dirty="0">
                <a:solidFill>
                  <a:srgbClr val="FF9900"/>
                </a:solidFill>
              </a:rPr>
              <a:t>自然语言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1319214"/>
            <a:ext cx="7315200" cy="461168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b="1"/>
          </a:p>
          <a:p>
            <a:pPr eaLnBrk="1" hangingPunct="1"/>
            <a:r>
              <a:rPr lang="zh-CN" altLang="en-US" b="1"/>
              <a:t>文字冗长；</a:t>
            </a:r>
          </a:p>
          <a:p>
            <a:pPr eaLnBrk="1" hangingPunct="1">
              <a:buFontTx/>
              <a:buNone/>
            </a:pPr>
            <a:endParaRPr lang="zh-CN" altLang="en-US" b="1"/>
          </a:p>
          <a:p>
            <a:pPr eaLnBrk="1" hangingPunct="1"/>
            <a:r>
              <a:rPr lang="zh-CN" altLang="en-US" b="1"/>
              <a:t> 不严格，易产生歧义（二义性）；</a:t>
            </a:r>
          </a:p>
          <a:p>
            <a:pPr eaLnBrk="1" hangingPunct="1">
              <a:buFontTx/>
              <a:buNone/>
            </a:pPr>
            <a:endParaRPr lang="zh-CN" altLang="en-US" b="1"/>
          </a:p>
          <a:p>
            <a:pPr eaLnBrk="1" hangingPunct="1"/>
            <a:r>
              <a:rPr lang="zh-CN" altLang="en-US" b="1"/>
              <a:t> 不方便描述分支和循环结构；</a:t>
            </a:r>
          </a:p>
        </p:txBody>
      </p:sp>
    </p:spTree>
    <p:extLst>
      <p:ext uri="{BB962C8B-B14F-4D97-AF65-F5344CB8AC3E}">
        <p14:creationId xmlns:p14="http://schemas.microsoft.com/office/powerpoint/2010/main" val="171383451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2BEC403E-CC79-4928-9B25-3EE4AEE807A4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44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4.3  </a:t>
            </a:r>
            <a:r>
              <a:rPr lang="zh-CN" altLang="en-US" b="1" dirty="0"/>
              <a:t>算法的描述</a:t>
            </a:r>
            <a:r>
              <a:rPr lang="zh-CN" altLang="en-US" sz="3600" b="1" dirty="0">
                <a:latin typeface="宋体" panose="02010600030101010101" pitchFamily="2" charset="-122"/>
              </a:rPr>
              <a:t>－</a:t>
            </a:r>
            <a:r>
              <a:rPr lang="zh-CN" altLang="en-US" b="1" dirty="0">
                <a:solidFill>
                  <a:srgbClr val="FF9900"/>
                </a:solidFill>
              </a:rPr>
              <a:t>流程图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2279650" y="1268414"/>
            <a:ext cx="7772400" cy="4611687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 流程图的基本元素（</a:t>
            </a:r>
            <a:r>
              <a:rPr lang="en-US" altLang="zh-CN" b="1">
                <a:latin typeface="宋体" panose="02010600030101010101" pitchFamily="2" charset="-122"/>
              </a:rPr>
              <a:t>ANSI</a:t>
            </a:r>
            <a:r>
              <a:rPr lang="zh-CN" altLang="en-US" b="1">
                <a:latin typeface="宋体" panose="02010600030101010101" pitchFamily="2" charset="-122"/>
              </a:rPr>
              <a:t>规定）</a:t>
            </a:r>
            <a:r>
              <a:rPr lang="zh-CN" altLang="en-US"/>
              <a:t> </a:t>
            </a:r>
          </a:p>
        </p:txBody>
      </p:sp>
      <p:sp>
        <p:nvSpPr>
          <p:cNvPr id="81925" name="AutoShape 4"/>
          <p:cNvSpPr>
            <a:spLocks noChangeArrowheads="1"/>
          </p:cNvSpPr>
          <p:nvPr/>
        </p:nvSpPr>
        <p:spPr bwMode="auto">
          <a:xfrm>
            <a:off x="3276600" y="2438401"/>
            <a:ext cx="685800" cy="396875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1926" name="AutoShape 5"/>
          <p:cNvSpPr>
            <a:spLocks noChangeArrowheads="1"/>
          </p:cNvSpPr>
          <p:nvPr/>
        </p:nvSpPr>
        <p:spPr bwMode="auto">
          <a:xfrm>
            <a:off x="4876800" y="2438401"/>
            <a:ext cx="800100" cy="396875"/>
          </a:xfrm>
          <a:prstGeom prst="flowChartInputOutpu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1927" name="AutoShape 6"/>
          <p:cNvSpPr>
            <a:spLocks noChangeArrowheads="1"/>
          </p:cNvSpPr>
          <p:nvPr/>
        </p:nvSpPr>
        <p:spPr bwMode="auto">
          <a:xfrm>
            <a:off x="6324600" y="2438401"/>
            <a:ext cx="914400" cy="39687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1928" name="AutoShape 7"/>
          <p:cNvSpPr>
            <a:spLocks noChangeArrowheads="1"/>
          </p:cNvSpPr>
          <p:nvPr/>
        </p:nvSpPr>
        <p:spPr bwMode="auto">
          <a:xfrm>
            <a:off x="7848600" y="2438401"/>
            <a:ext cx="685800" cy="3968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1929" name="Line 8"/>
          <p:cNvSpPr>
            <a:spLocks noChangeShapeType="1"/>
          </p:cNvSpPr>
          <p:nvPr/>
        </p:nvSpPr>
        <p:spPr bwMode="auto">
          <a:xfrm>
            <a:off x="3429000" y="3733801"/>
            <a:ext cx="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30" name="Line 9"/>
          <p:cNvSpPr>
            <a:spLocks noChangeShapeType="1"/>
          </p:cNvSpPr>
          <p:nvPr/>
        </p:nvSpPr>
        <p:spPr bwMode="auto">
          <a:xfrm>
            <a:off x="3733800" y="403860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31" name="Oval 10"/>
          <p:cNvSpPr>
            <a:spLocks noChangeArrowheads="1"/>
          </p:cNvSpPr>
          <p:nvPr/>
        </p:nvSpPr>
        <p:spPr bwMode="auto">
          <a:xfrm>
            <a:off x="5181600" y="3886200"/>
            <a:ext cx="228600" cy="1984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1932" name="Line 11"/>
          <p:cNvSpPr>
            <a:spLocks noChangeShapeType="1"/>
          </p:cNvSpPr>
          <p:nvPr/>
        </p:nvSpPr>
        <p:spPr bwMode="auto">
          <a:xfrm>
            <a:off x="6781800" y="3810001"/>
            <a:ext cx="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33" name="Line 12"/>
          <p:cNvSpPr>
            <a:spLocks noChangeShapeType="1"/>
          </p:cNvSpPr>
          <p:nvPr/>
        </p:nvSpPr>
        <p:spPr bwMode="auto">
          <a:xfrm>
            <a:off x="6781800" y="38100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34" name="Line 13"/>
          <p:cNvSpPr>
            <a:spLocks noChangeShapeType="1"/>
          </p:cNvSpPr>
          <p:nvPr/>
        </p:nvSpPr>
        <p:spPr bwMode="auto">
          <a:xfrm>
            <a:off x="6781800" y="41910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35" name="Line 14"/>
          <p:cNvSpPr>
            <a:spLocks noChangeShapeType="1"/>
          </p:cNvSpPr>
          <p:nvPr/>
        </p:nvSpPr>
        <p:spPr bwMode="auto">
          <a:xfrm>
            <a:off x="6324600" y="39624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36" name="Text Box 15"/>
          <p:cNvSpPr txBox="1">
            <a:spLocks noChangeArrowheads="1"/>
          </p:cNvSpPr>
          <p:nvPr/>
        </p:nvSpPr>
        <p:spPr bwMode="auto">
          <a:xfrm>
            <a:off x="3124200" y="3048001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3333CC"/>
                </a:solidFill>
                <a:latin typeface="宋体" panose="02010600030101010101" pitchFamily="2" charset="-122"/>
              </a:rPr>
              <a:t>起止框</a:t>
            </a:r>
          </a:p>
        </p:txBody>
      </p:sp>
      <p:sp>
        <p:nvSpPr>
          <p:cNvPr id="81937" name="Text Box 16"/>
          <p:cNvSpPr txBox="1">
            <a:spLocks noChangeArrowheads="1"/>
          </p:cNvSpPr>
          <p:nvPr/>
        </p:nvSpPr>
        <p:spPr bwMode="auto">
          <a:xfrm>
            <a:off x="4724400" y="3124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81938" name="Text Box 17"/>
          <p:cNvSpPr txBox="1">
            <a:spLocks noChangeArrowheads="1"/>
          </p:cNvSpPr>
          <p:nvPr/>
        </p:nvSpPr>
        <p:spPr bwMode="auto">
          <a:xfrm>
            <a:off x="4648200" y="3048001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3333CC"/>
                </a:solidFill>
                <a:latin typeface="宋体" panose="02010600030101010101" pitchFamily="2" charset="-122"/>
              </a:rPr>
              <a:t>输入/出框</a:t>
            </a:r>
          </a:p>
        </p:txBody>
      </p:sp>
      <p:sp>
        <p:nvSpPr>
          <p:cNvPr id="81939" name="Text Box 18"/>
          <p:cNvSpPr txBox="1">
            <a:spLocks noChangeArrowheads="1"/>
          </p:cNvSpPr>
          <p:nvPr/>
        </p:nvSpPr>
        <p:spPr bwMode="auto">
          <a:xfrm>
            <a:off x="6248400" y="3048001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3333CC"/>
                </a:solidFill>
                <a:latin typeface="宋体" panose="02010600030101010101" pitchFamily="2" charset="-122"/>
              </a:rPr>
              <a:t>判断框</a:t>
            </a:r>
          </a:p>
        </p:txBody>
      </p:sp>
      <p:sp>
        <p:nvSpPr>
          <p:cNvPr id="81940" name="Text Box 19"/>
          <p:cNvSpPr txBox="1">
            <a:spLocks noChangeArrowheads="1"/>
          </p:cNvSpPr>
          <p:nvPr/>
        </p:nvSpPr>
        <p:spPr bwMode="auto">
          <a:xfrm>
            <a:off x="7772400" y="3048001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3333CC"/>
                </a:solidFill>
                <a:latin typeface="宋体" panose="02010600030101010101" pitchFamily="2" charset="-122"/>
              </a:rPr>
              <a:t>处理框</a:t>
            </a:r>
          </a:p>
        </p:txBody>
      </p:sp>
      <p:sp>
        <p:nvSpPr>
          <p:cNvPr id="81941" name="Text Box 20"/>
          <p:cNvSpPr txBox="1">
            <a:spLocks noChangeArrowheads="1"/>
          </p:cNvSpPr>
          <p:nvPr/>
        </p:nvSpPr>
        <p:spPr bwMode="auto">
          <a:xfrm>
            <a:off x="3276600" y="4572001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3333CC"/>
                </a:solidFill>
                <a:latin typeface="宋体" panose="02010600030101010101" pitchFamily="2" charset="-122"/>
              </a:rPr>
              <a:t>流程线 </a:t>
            </a:r>
            <a:endParaRPr lang="zh-CN" altLang="en-US" sz="2000">
              <a:solidFill>
                <a:srgbClr val="3333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42" name="Text Box 21"/>
          <p:cNvSpPr txBox="1">
            <a:spLocks noChangeArrowheads="1"/>
          </p:cNvSpPr>
          <p:nvPr/>
        </p:nvSpPr>
        <p:spPr bwMode="auto">
          <a:xfrm>
            <a:off x="4800600" y="4572001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3333CC"/>
                </a:solidFill>
                <a:latin typeface="宋体" panose="02010600030101010101" pitchFamily="2" charset="-122"/>
              </a:rPr>
              <a:t>连接点 </a:t>
            </a:r>
            <a:endParaRPr lang="zh-CN" altLang="en-US" sz="2000">
              <a:solidFill>
                <a:srgbClr val="3333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43" name="Text Box 22"/>
          <p:cNvSpPr txBox="1">
            <a:spLocks noChangeArrowheads="1"/>
          </p:cNvSpPr>
          <p:nvPr/>
        </p:nvSpPr>
        <p:spPr bwMode="auto">
          <a:xfrm>
            <a:off x="6324600" y="4572001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3333CC"/>
                </a:solidFill>
                <a:latin typeface="宋体" panose="02010600030101010101" pitchFamily="2" charset="-122"/>
              </a:rPr>
              <a:t>注释框 </a:t>
            </a:r>
            <a:endParaRPr lang="zh-CN" altLang="en-US" sz="2000">
              <a:solidFill>
                <a:srgbClr val="3333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8678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DF43321E-0E14-4236-92B8-E9A904763969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45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82947" name="Text Box 21"/>
          <p:cNvSpPr txBox="1">
            <a:spLocks noChangeArrowheads="1"/>
          </p:cNvSpPr>
          <p:nvPr/>
        </p:nvSpPr>
        <p:spPr bwMode="auto">
          <a:xfrm>
            <a:off x="2063750" y="1196976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求</a:t>
            </a:r>
            <a:r>
              <a:rPr lang="en-US" altLang="zh-CN" b="1">
                <a:solidFill>
                  <a:srgbClr val="000000"/>
                </a:solidFill>
              </a:rPr>
              <a:t>10</a:t>
            </a:r>
            <a:r>
              <a:rPr lang="zh-CN" altLang="en-US" b="1">
                <a:solidFill>
                  <a:srgbClr val="000000"/>
                </a:solidFill>
              </a:rPr>
              <a:t>！流程图</a:t>
            </a:r>
          </a:p>
        </p:txBody>
      </p:sp>
      <p:graphicFrame>
        <p:nvGraphicFramePr>
          <p:cNvPr id="82948" name="Object 30"/>
          <p:cNvGraphicFramePr>
            <a:graphicFrameLocks noChangeAspect="1"/>
          </p:cNvGraphicFramePr>
          <p:nvPr/>
        </p:nvGraphicFramePr>
        <p:xfrm>
          <a:off x="3935414" y="612775"/>
          <a:ext cx="6732587" cy="598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3" imgW="5430622" imgH="6520891" progId="">
                  <p:embed/>
                </p:oleObj>
              </mc:Choice>
              <mc:Fallback>
                <p:oleObj r:id="rId3" imgW="5430622" imgH="6520891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612775"/>
                        <a:ext cx="6732587" cy="598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34"/>
          <p:cNvSpPr txBox="1">
            <a:spLocks noChangeArrowheads="1"/>
          </p:cNvSpPr>
          <p:nvPr/>
        </p:nvSpPr>
        <p:spPr bwMode="auto">
          <a:xfrm>
            <a:off x="1919289" y="2420938"/>
            <a:ext cx="2232025" cy="9461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66"/>
                </a:solidFill>
              </a:rPr>
              <a:t>使用当型循环结构描述</a:t>
            </a:r>
          </a:p>
        </p:txBody>
      </p:sp>
    </p:spTree>
    <p:extLst>
      <p:ext uri="{BB962C8B-B14F-4D97-AF65-F5344CB8AC3E}">
        <p14:creationId xmlns:p14="http://schemas.microsoft.com/office/powerpoint/2010/main" val="371368966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AA04FDE4-874F-4565-91BF-C2CACB416ED2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46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524000" y="919490"/>
            <a:ext cx="309700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3632201" y="88900"/>
          <a:ext cx="6640513" cy="676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3" imgW="6582601" imgH="6808821" progId="">
                  <p:embed/>
                </p:oleObj>
              </mc:Choice>
              <mc:Fallback>
                <p:oleObj r:id="rId3" imgW="6582601" imgH="6808821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1" y="88900"/>
                        <a:ext cx="6640513" cy="676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Text Box 6"/>
          <p:cNvSpPr txBox="1">
            <a:spLocks noChangeArrowheads="1"/>
          </p:cNvSpPr>
          <p:nvPr/>
        </p:nvSpPr>
        <p:spPr bwMode="auto">
          <a:xfrm>
            <a:off x="1524000" y="1196976"/>
            <a:ext cx="4876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打印学生序号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及成绩流程图</a:t>
            </a:r>
          </a:p>
        </p:txBody>
      </p:sp>
    </p:spTree>
    <p:extLst>
      <p:ext uri="{BB962C8B-B14F-4D97-AF65-F5344CB8AC3E}">
        <p14:creationId xmlns:p14="http://schemas.microsoft.com/office/powerpoint/2010/main" val="368315190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9D18B1B1-C358-4001-B9BE-228C47A64330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47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84995" name="Text Box 37"/>
          <p:cNvSpPr txBox="1">
            <a:spLocks noChangeArrowheads="1"/>
          </p:cNvSpPr>
          <p:nvPr/>
        </p:nvSpPr>
        <p:spPr bwMode="auto">
          <a:xfrm>
            <a:off x="1992313" y="1844676"/>
            <a:ext cx="1223962" cy="1200329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判断质数的流程图</a:t>
            </a:r>
          </a:p>
        </p:txBody>
      </p:sp>
      <p:sp>
        <p:nvSpPr>
          <p:cNvPr id="84996" name="Rectangle 40"/>
          <p:cNvSpPr>
            <a:spLocks noChangeArrowheads="1"/>
          </p:cNvSpPr>
          <p:nvPr/>
        </p:nvSpPr>
        <p:spPr bwMode="auto">
          <a:xfrm>
            <a:off x="6019800" y="3357563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9307" name="Rectangle 43"/>
          <p:cNvSpPr>
            <a:spLocks noChangeArrowheads="1"/>
          </p:cNvSpPr>
          <p:nvPr/>
        </p:nvSpPr>
        <p:spPr bwMode="auto">
          <a:xfrm>
            <a:off x="1524000" y="1162378"/>
            <a:ext cx="309700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4998" name="Object 47"/>
          <p:cNvGraphicFramePr>
            <a:graphicFrameLocks noGrp="1" noChangeAspect="1"/>
          </p:cNvGraphicFramePr>
          <p:nvPr>
            <p:ph idx="4294967295"/>
          </p:nvPr>
        </p:nvGraphicFramePr>
        <p:xfrm>
          <a:off x="4151313" y="1"/>
          <a:ext cx="5676900" cy="652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r:id="rId3" imgW="5493106" imgH="6801917" progId="">
                  <p:embed/>
                </p:oleObj>
              </mc:Choice>
              <mc:Fallback>
                <p:oleObj r:id="rId3" imgW="5493106" imgH="6801917" progId="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1"/>
                        <a:ext cx="5676900" cy="652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Text Box 49"/>
          <p:cNvSpPr txBox="1">
            <a:spLocks noChangeArrowheads="1"/>
          </p:cNvSpPr>
          <p:nvPr/>
        </p:nvSpPr>
        <p:spPr bwMode="auto">
          <a:xfrm>
            <a:off x="1774825" y="3213100"/>
            <a:ext cx="2376488" cy="9461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66"/>
                </a:solidFill>
              </a:rPr>
              <a:t>使用直到型循环结构描述</a:t>
            </a:r>
          </a:p>
        </p:txBody>
      </p:sp>
      <p:sp>
        <p:nvSpPr>
          <p:cNvPr id="85000" name="AutoShape 50"/>
          <p:cNvSpPr>
            <a:spLocks noChangeArrowheads="1"/>
          </p:cNvSpPr>
          <p:nvPr/>
        </p:nvSpPr>
        <p:spPr bwMode="auto">
          <a:xfrm>
            <a:off x="2782889" y="1196975"/>
            <a:ext cx="1296987" cy="609600"/>
          </a:xfrm>
          <a:prstGeom prst="wedgeRoundRectCallout">
            <a:avLst>
              <a:gd name="adj1" fmla="val 100796"/>
              <a:gd name="adj2" fmla="val 210676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800" b="1">
                <a:solidFill>
                  <a:srgbClr val="000000"/>
                </a:solidFill>
              </a:rPr>
              <a:t>判断</a:t>
            </a:r>
            <a:r>
              <a:rPr lang="en-US" altLang="zh-CN" sz="1800" b="1">
                <a:solidFill>
                  <a:srgbClr val="000000"/>
                </a:solidFill>
              </a:rPr>
              <a:t>r</a:t>
            </a:r>
            <a:r>
              <a:rPr lang="zh-CN" altLang="en-US" sz="1800" b="1">
                <a:solidFill>
                  <a:srgbClr val="000000"/>
                </a:solidFill>
              </a:rPr>
              <a:t>是否为</a:t>
            </a:r>
            <a:r>
              <a:rPr lang="en-US" altLang="zh-CN" sz="18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5001" name="AutoShape 51"/>
          <p:cNvSpPr>
            <a:spLocks noChangeArrowheads="1"/>
          </p:cNvSpPr>
          <p:nvPr/>
        </p:nvSpPr>
        <p:spPr bwMode="auto">
          <a:xfrm>
            <a:off x="2351089" y="4868864"/>
            <a:ext cx="1584325" cy="936625"/>
          </a:xfrm>
          <a:prstGeom prst="wedgeRoundRectCallout">
            <a:avLst>
              <a:gd name="adj1" fmla="val 119241"/>
              <a:gd name="adj2" fmla="val -86440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800" b="1">
                <a:solidFill>
                  <a:srgbClr val="000000"/>
                </a:solidFill>
              </a:rPr>
              <a:t>条件成立则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800" b="1">
                <a:solidFill>
                  <a:srgbClr val="000000"/>
                </a:solidFill>
              </a:rPr>
              <a:t>跳出循环</a:t>
            </a:r>
            <a:endParaRPr lang="en-US" altLang="zh-CN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4301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AF79E605-631F-4C1F-B76E-2BD35546FB15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48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5188" y="1268414"/>
            <a:ext cx="7993062" cy="936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/>
              <a:t>练习：将以上流程图改成用当型循环结构表示。</a:t>
            </a:r>
          </a:p>
        </p:txBody>
      </p:sp>
      <p:graphicFrame>
        <p:nvGraphicFramePr>
          <p:cNvPr id="331783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575050" y="115889"/>
          <a:ext cx="4535488" cy="645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3" imgW="4548530" imgH="6469685" progId="">
                  <p:embed/>
                </p:oleObj>
              </mc:Choice>
              <mc:Fallback>
                <p:oleObj r:id="rId3" imgW="4548530" imgH="6469685" progId="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15889"/>
                        <a:ext cx="4535488" cy="645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6" name="Text Box 10"/>
          <p:cNvSpPr txBox="1">
            <a:spLocks noChangeArrowheads="1"/>
          </p:cNvSpPr>
          <p:nvPr/>
        </p:nvSpPr>
        <p:spPr bwMode="auto">
          <a:xfrm>
            <a:off x="7896225" y="2349500"/>
            <a:ext cx="2260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3300"/>
                </a:solidFill>
              </a:rPr>
              <a:t>该流程图中循环结构有两个出口！违反单入单出原则！</a:t>
            </a:r>
          </a:p>
        </p:txBody>
      </p:sp>
      <p:sp>
        <p:nvSpPr>
          <p:cNvPr id="331787" name="Oval 11"/>
          <p:cNvSpPr>
            <a:spLocks noChangeArrowheads="1"/>
          </p:cNvSpPr>
          <p:nvPr/>
        </p:nvSpPr>
        <p:spPr bwMode="auto">
          <a:xfrm>
            <a:off x="7104063" y="4868863"/>
            <a:ext cx="576262" cy="2159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1788" name="Oval 12"/>
          <p:cNvSpPr>
            <a:spLocks noChangeArrowheads="1"/>
          </p:cNvSpPr>
          <p:nvPr/>
        </p:nvSpPr>
        <p:spPr bwMode="auto">
          <a:xfrm>
            <a:off x="5519738" y="4868863"/>
            <a:ext cx="576262" cy="2159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1789" name="Text Box 13"/>
          <p:cNvSpPr txBox="1">
            <a:spLocks noChangeArrowheads="1"/>
          </p:cNvSpPr>
          <p:nvPr/>
        </p:nvSpPr>
        <p:spPr bwMode="auto">
          <a:xfrm>
            <a:off x="8183563" y="4724401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3333CC"/>
                </a:solidFill>
              </a:rPr>
              <a:t>如何改进？</a:t>
            </a:r>
          </a:p>
        </p:txBody>
      </p:sp>
    </p:spTree>
    <p:extLst>
      <p:ext uri="{BB962C8B-B14F-4D97-AF65-F5344CB8AC3E}">
        <p14:creationId xmlns:p14="http://schemas.microsoft.com/office/powerpoint/2010/main" val="3211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  <p:bldP spid="331786" grpId="0"/>
      <p:bldP spid="331787" grpId="0" animBg="1"/>
      <p:bldP spid="331788" grpId="0" animBg="1"/>
      <p:bldP spid="33178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49EA59DA-7144-465E-B0C2-1B21AA9DF529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49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1524000" y="1009978"/>
            <a:ext cx="309700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7044" name="Object 6"/>
          <p:cNvGraphicFramePr>
            <a:graphicFrameLocks noChangeAspect="1"/>
          </p:cNvGraphicFramePr>
          <p:nvPr/>
        </p:nvGraphicFramePr>
        <p:xfrm>
          <a:off x="3000375" y="0"/>
          <a:ext cx="6059488" cy="659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r:id="rId3" imgW="6366662" imgH="7636764" progId="">
                  <p:embed/>
                </p:oleObj>
              </mc:Choice>
              <mc:Fallback>
                <p:oleObj r:id="rId3" imgW="6366662" imgH="7636764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0"/>
                        <a:ext cx="6059488" cy="659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8"/>
          <p:cNvSpPr txBox="1">
            <a:spLocks noChangeArrowheads="1"/>
          </p:cNvSpPr>
          <p:nvPr/>
        </p:nvSpPr>
        <p:spPr bwMode="auto">
          <a:xfrm>
            <a:off x="7175501" y="4724401"/>
            <a:ext cx="2735263" cy="83099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改进后的流程图：单入单出</a:t>
            </a:r>
          </a:p>
        </p:txBody>
      </p:sp>
      <p:sp>
        <p:nvSpPr>
          <p:cNvPr id="87046" name="Text Box 9"/>
          <p:cNvSpPr txBox="1">
            <a:spLocks noChangeArrowheads="1"/>
          </p:cNvSpPr>
          <p:nvPr/>
        </p:nvSpPr>
        <p:spPr bwMode="auto">
          <a:xfrm>
            <a:off x="1524000" y="1844676"/>
            <a:ext cx="1873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    设置标志位</a:t>
            </a:r>
            <a:r>
              <a:rPr lang="en-US" altLang="zh-CN" sz="2400" b="1">
                <a:solidFill>
                  <a:srgbClr val="000000"/>
                </a:solidFill>
              </a:rPr>
              <a:t>isPrim</a:t>
            </a:r>
          </a:p>
        </p:txBody>
      </p:sp>
    </p:spTree>
    <p:extLst>
      <p:ext uri="{BB962C8B-B14F-4D97-AF65-F5344CB8AC3E}">
        <p14:creationId xmlns:p14="http://schemas.microsoft.com/office/powerpoint/2010/main" val="1262058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AE9B215B-FEAC-4477-83D0-2A7FBF3BB37C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5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例</a:t>
            </a:r>
            <a:r>
              <a:rPr lang="en-US" altLang="zh-CN" b="1" dirty="0"/>
              <a:t>1</a:t>
            </a:r>
            <a:r>
              <a:rPr lang="zh-CN" altLang="en-US" b="1" dirty="0"/>
              <a:t>：编程计算</a:t>
            </a:r>
            <a:r>
              <a:rPr lang="en-US" altLang="zh-CN" b="1" dirty="0"/>
              <a:t>n</a:t>
            </a:r>
            <a:r>
              <a:rPr lang="zh-CN" altLang="en-US" b="1" dirty="0"/>
              <a:t>！源程序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1855514" y="1223736"/>
            <a:ext cx="9182599" cy="555806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#include&lt;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n,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, p; //n</a:t>
            </a:r>
            <a:r>
              <a:rPr lang="zh-CN" altLang="en-US" sz="2400" b="1" dirty="0"/>
              <a:t>：存储要求阶乘的数；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：存储求得的阶乘；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	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("input n:\n");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("%</a:t>
            </a:r>
            <a:r>
              <a:rPr lang="en-US" altLang="zh-CN" sz="2400" b="1" dirty="0" err="1"/>
              <a:t>d",&amp;n</a:t>
            </a:r>
            <a:r>
              <a:rPr lang="en-US" altLang="zh-CN" sz="2400" b="1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lang="en-US" altLang="zh-CN" sz="2400" b="1" dirty="0" err="1">
                <a:solidFill>
                  <a:srgbClr val="FF0000"/>
                </a:solidFill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</a:rPr>
              <a:t>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p=1;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while (</a:t>
            </a:r>
            <a:r>
              <a:rPr lang="en-US" altLang="zh-CN" sz="2400" b="1" dirty="0" err="1">
                <a:solidFill>
                  <a:srgbClr val="FF0000"/>
                </a:solidFill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</a:rPr>
              <a:t> &lt;= n){	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   p=</a:t>
            </a:r>
            <a:r>
              <a:rPr lang="en-US" altLang="zh-CN" sz="2400" b="1" dirty="0" err="1">
                <a:solidFill>
                  <a:srgbClr val="FF0000"/>
                </a:solidFill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</a:rPr>
              <a:t>*p;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   </a:t>
            </a:r>
            <a:r>
              <a:rPr lang="en-US" altLang="zh-CN" sz="2400" b="1" dirty="0" err="1">
                <a:solidFill>
                  <a:srgbClr val="FF0000"/>
                </a:solidFill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</a:rPr>
              <a:t>=i+1;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("%d!=%d",</a:t>
            </a:r>
            <a:r>
              <a:rPr lang="en-US" altLang="zh-CN" sz="2400" b="1" dirty="0" err="1"/>
              <a:t>n,p</a:t>
            </a:r>
            <a:r>
              <a:rPr lang="en-US" altLang="zh-CN" sz="2400" b="1" dirty="0"/>
              <a:t>);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265142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91C233B9-887B-4AF0-88BB-7E9C65797A2D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50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pic>
        <p:nvPicPr>
          <p:cNvPr id="88067" name="Picture 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382" y="1819265"/>
            <a:ext cx="4824413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8" name="Text Box 98"/>
          <p:cNvSpPr txBox="1">
            <a:spLocks noChangeArrowheads="1"/>
          </p:cNvSpPr>
          <p:nvPr/>
        </p:nvSpPr>
        <p:spPr bwMode="auto">
          <a:xfrm>
            <a:off x="1861117" y="5891235"/>
            <a:ext cx="8674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</a:rPr>
              <a:t>连接点（小圆圈）：用于将画在不同地方的流程线连接起来 </a:t>
            </a:r>
          </a:p>
        </p:txBody>
      </p:sp>
      <p:sp>
        <p:nvSpPr>
          <p:cNvPr id="330851" name="Freeform 99"/>
          <p:cNvSpPr>
            <a:spLocks noChangeArrowheads="1"/>
          </p:cNvSpPr>
          <p:nvPr/>
        </p:nvSpPr>
        <p:spPr bwMode="auto">
          <a:xfrm>
            <a:off x="4399469" y="1901816"/>
            <a:ext cx="1295400" cy="2651125"/>
          </a:xfrm>
          <a:custGeom>
            <a:avLst/>
            <a:gdLst>
              <a:gd name="T0" fmla="*/ 0 w 907"/>
              <a:gd name="T1" fmla="*/ 2640013 h 1670"/>
              <a:gd name="T2" fmla="*/ 324207 w 907"/>
              <a:gd name="T3" fmla="*/ 2495550 h 1670"/>
              <a:gd name="T4" fmla="*/ 582716 w 907"/>
              <a:gd name="T5" fmla="*/ 1703388 h 1670"/>
              <a:gd name="T6" fmla="*/ 841224 w 907"/>
              <a:gd name="T7" fmla="*/ 263525 h 1670"/>
              <a:gd name="T8" fmla="*/ 1295400 w 907"/>
              <a:gd name="T9" fmla="*/ 120650 h 1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7" h="1670">
                <a:moveTo>
                  <a:pt x="0" y="1663"/>
                </a:moveTo>
                <a:cubicBezTo>
                  <a:pt x="79" y="1666"/>
                  <a:pt x="159" y="1670"/>
                  <a:pt x="227" y="1572"/>
                </a:cubicBezTo>
                <a:cubicBezTo>
                  <a:pt x="295" y="1474"/>
                  <a:pt x="348" y="1307"/>
                  <a:pt x="408" y="1073"/>
                </a:cubicBezTo>
                <a:cubicBezTo>
                  <a:pt x="468" y="839"/>
                  <a:pt x="506" y="332"/>
                  <a:pt x="589" y="166"/>
                </a:cubicBezTo>
                <a:cubicBezTo>
                  <a:pt x="672" y="0"/>
                  <a:pt x="861" y="91"/>
                  <a:pt x="907" y="76"/>
                </a:cubicBez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0852" name="Freeform 100"/>
          <p:cNvSpPr>
            <a:spLocks noChangeArrowheads="1"/>
          </p:cNvSpPr>
          <p:nvPr/>
        </p:nvSpPr>
        <p:spPr bwMode="auto">
          <a:xfrm>
            <a:off x="4975731" y="2814628"/>
            <a:ext cx="935038" cy="2447925"/>
          </a:xfrm>
          <a:custGeom>
            <a:avLst/>
            <a:gdLst>
              <a:gd name="T0" fmla="*/ 935038 w 635"/>
              <a:gd name="T1" fmla="*/ 2447925 h 1542"/>
              <a:gd name="T2" fmla="*/ 267995 w 635"/>
              <a:gd name="T3" fmla="*/ 1943100 h 1542"/>
              <a:gd name="T4" fmla="*/ 400520 w 635"/>
              <a:gd name="T5" fmla="*/ 287338 h 1542"/>
              <a:gd name="T6" fmla="*/ 0 w 635"/>
              <a:gd name="T7" fmla="*/ 215900 h 15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5" h="1542">
                <a:moveTo>
                  <a:pt x="635" y="1542"/>
                </a:moveTo>
                <a:cubicBezTo>
                  <a:pt x="438" y="1496"/>
                  <a:pt x="242" y="1451"/>
                  <a:pt x="182" y="1224"/>
                </a:cubicBezTo>
                <a:cubicBezTo>
                  <a:pt x="122" y="997"/>
                  <a:pt x="302" y="362"/>
                  <a:pt x="272" y="181"/>
                </a:cubicBezTo>
                <a:cubicBezTo>
                  <a:pt x="242" y="0"/>
                  <a:pt x="121" y="68"/>
                  <a:pt x="0" y="136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0853" name="Freeform 101"/>
          <p:cNvSpPr>
            <a:spLocks noChangeArrowheads="1"/>
          </p:cNvSpPr>
          <p:nvPr/>
        </p:nvSpPr>
        <p:spPr bwMode="auto">
          <a:xfrm>
            <a:off x="3162807" y="1301740"/>
            <a:ext cx="4621213" cy="2087562"/>
          </a:xfrm>
          <a:custGeom>
            <a:avLst/>
            <a:gdLst>
              <a:gd name="T0" fmla="*/ 515938 w 2911"/>
              <a:gd name="T1" fmla="*/ 2087562 h 1224"/>
              <a:gd name="T2" fmla="*/ 588963 w 2911"/>
              <a:gd name="T3" fmla="*/ 308700 h 1224"/>
              <a:gd name="T4" fmla="*/ 4044950 w 2911"/>
              <a:gd name="T5" fmla="*/ 231951 h 1224"/>
              <a:gd name="T6" fmla="*/ 4044950 w 2911"/>
              <a:gd name="T7" fmla="*/ 619105 h 12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11" h="1224">
                <a:moveTo>
                  <a:pt x="325" y="1224"/>
                </a:moveTo>
                <a:cubicBezTo>
                  <a:pt x="162" y="793"/>
                  <a:pt x="0" y="362"/>
                  <a:pt x="371" y="181"/>
                </a:cubicBezTo>
                <a:cubicBezTo>
                  <a:pt x="742" y="0"/>
                  <a:pt x="2185" y="106"/>
                  <a:pt x="2548" y="136"/>
                </a:cubicBezTo>
                <a:cubicBezTo>
                  <a:pt x="2911" y="166"/>
                  <a:pt x="2548" y="325"/>
                  <a:pt x="2548" y="363"/>
                </a:cubicBezTo>
              </a:path>
            </a:pathLst>
          </a:cu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0855" name="Freeform 103"/>
          <p:cNvSpPr>
            <a:spLocks noChangeArrowheads="1"/>
          </p:cNvSpPr>
          <p:nvPr/>
        </p:nvSpPr>
        <p:spPr bwMode="auto">
          <a:xfrm>
            <a:off x="5118606" y="2081203"/>
            <a:ext cx="1944688" cy="1884363"/>
          </a:xfrm>
          <a:custGeom>
            <a:avLst/>
            <a:gdLst>
              <a:gd name="T0" fmla="*/ 0 w 1225"/>
              <a:gd name="T1" fmla="*/ 1884363 h 1187"/>
              <a:gd name="T2" fmla="*/ 360363 w 1225"/>
              <a:gd name="T3" fmla="*/ 300038 h 1187"/>
              <a:gd name="T4" fmla="*/ 1944688 w 1225"/>
              <a:gd name="T5" fmla="*/ 84138 h 1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5" h="1187">
                <a:moveTo>
                  <a:pt x="0" y="1187"/>
                </a:moveTo>
                <a:cubicBezTo>
                  <a:pt x="11" y="782"/>
                  <a:pt x="23" y="378"/>
                  <a:pt x="227" y="189"/>
                </a:cubicBezTo>
                <a:cubicBezTo>
                  <a:pt x="431" y="0"/>
                  <a:pt x="1059" y="76"/>
                  <a:pt x="1225" y="53"/>
                </a:cubicBezTo>
              </a:path>
            </a:pathLst>
          </a:cu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877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3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3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3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1D6B2B05-0777-4CA1-B1CB-E33752596391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51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2209801" y="1319214"/>
            <a:ext cx="8062913" cy="4611687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传统流程图的弊端</a:t>
            </a:r>
            <a:r>
              <a:rPr lang="zh-CN" altLang="en-US" b="1"/>
              <a:t> </a:t>
            </a:r>
          </a:p>
          <a:p>
            <a:pPr eaLnBrk="1" hangingPunct="1"/>
            <a:endParaRPr lang="zh-CN" altLang="en-US" sz="900" b="1"/>
          </a:p>
          <a:p>
            <a:pPr lvl="1" eaLnBrk="1" hangingPunct="1"/>
            <a:r>
              <a:rPr lang="zh-CN" altLang="en-US" b="1">
                <a:latin typeface="宋体" panose="02010600030101010101" pitchFamily="2" charset="-122"/>
              </a:rPr>
              <a:t> 对流程线的使用没有严格限制，阅读困难；</a:t>
            </a:r>
          </a:p>
          <a:p>
            <a:pPr lvl="1" eaLnBrk="1" hangingPunct="1"/>
            <a:r>
              <a:rPr lang="zh-CN" altLang="en-US" sz="900" b="1">
                <a:latin typeface="宋体" panose="02010600030101010101" pitchFamily="2" charset="-122"/>
              </a:rPr>
              <a:t>	 </a:t>
            </a:r>
          </a:p>
          <a:p>
            <a:pPr lvl="1" eaLnBrk="1" hangingPunct="1"/>
            <a:r>
              <a:rPr lang="zh-CN" altLang="en-US" b="1">
                <a:latin typeface="宋体" panose="02010600030101010101" pitchFamily="2" charset="-122"/>
              </a:rPr>
              <a:t> 不能保证算法结构的单入单出特性；</a:t>
            </a:r>
          </a:p>
          <a:p>
            <a:pPr lvl="1" eaLnBrk="1" hangingPunct="1"/>
            <a:r>
              <a:rPr lang="zh-CN" altLang="en-US" sz="900" b="1"/>
              <a:t>	  </a:t>
            </a:r>
          </a:p>
          <a:p>
            <a:pPr lvl="1" eaLnBrk="1" hangingPunct="1"/>
            <a:r>
              <a:rPr lang="zh-CN" altLang="en-US" b="1"/>
              <a:t>   占用篇幅较多 </a:t>
            </a:r>
            <a:r>
              <a:rPr lang="zh-CN" altLang="en-US" b="1">
                <a:latin typeface="宋体" panose="02010600030101010101" pitchFamily="2" charset="-122"/>
              </a:rPr>
              <a:t>；</a:t>
            </a:r>
          </a:p>
          <a:p>
            <a:pPr eaLnBrk="1" hangingPunct="1">
              <a:buFontTx/>
              <a:buNone/>
            </a:pPr>
            <a:endParaRPr lang="zh-CN" altLang="en-US" b="1">
              <a:latin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 </a:t>
            </a:r>
            <a:r>
              <a:rPr lang="zh-CN" altLang="en-US" b="1"/>
              <a:t> </a:t>
            </a: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/>
              <a:t>4.3  </a:t>
            </a:r>
            <a:r>
              <a:rPr lang="zh-CN" altLang="en-US" b="1" dirty="0"/>
              <a:t>算法的描述</a:t>
            </a:r>
            <a:r>
              <a:rPr lang="zh-CN" altLang="en-US" sz="3600" b="1" dirty="0">
                <a:latin typeface="宋体" panose="02010600030101010101" pitchFamily="2" charset="-122"/>
              </a:rPr>
              <a:t>－</a:t>
            </a:r>
            <a:r>
              <a:rPr lang="en-US" altLang="zh-CN" sz="3600" b="1" dirty="0">
                <a:solidFill>
                  <a:srgbClr val="FF9900"/>
                </a:solidFill>
                <a:latin typeface="宋体" panose="02010600030101010101" pitchFamily="2" charset="-122"/>
              </a:rPr>
              <a:t>N-S</a:t>
            </a:r>
            <a:r>
              <a:rPr lang="zh-CN" altLang="en-US" b="1" dirty="0">
                <a:solidFill>
                  <a:srgbClr val="FF9900"/>
                </a:solidFill>
              </a:rPr>
              <a:t>流程图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2711450" y="4005263"/>
            <a:ext cx="6948488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66"/>
                </a:solidFill>
              </a:rPr>
              <a:t>必须限制箭头的滥用，让流程只能顺序执行下去！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66"/>
                </a:solidFill>
              </a:rPr>
              <a:t>保证结构化原则的流程描述工具－</a:t>
            </a:r>
            <a:r>
              <a:rPr lang="en-US" altLang="zh-CN" b="1">
                <a:solidFill>
                  <a:srgbClr val="000066"/>
                </a:solidFill>
              </a:rPr>
              <a:t>N-S</a:t>
            </a:r>
            <a:r>
              <a:rPr lang="zh-CN" altLang="en-US" b="1">
                <a:solidFill>
                  <a:srgbClr val="000066"/>
                </a:solidFill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697963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E750748F-A76E-4A29-B1FC-AF08E83600FE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52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/>
              <a:t>   </a:t>
            </a:r>
            <a:r>
              <a:rPr lang="zh-CN" altLang="en-US" b="1"/>
              <a:t>基本结构</a:t>
            </a:r>
            <a:endParaRPr lang="en-US" altLang="zh-CN" b="1"/>
          </a:p>
        </p:txBody>
      </p:sp>
      <p:sp>
        <p:nvSpPr>
          <p:cNvPr id="90116" name="Rectangle 33"/>
          <p:cNvSpPr>
            <a:spLocks noChangeArrowheads="1"/>
          </p:cNvSpPr>
          <p:nvPr/>
        </p:nvSpPr>
        <p:spPr bwMode="auto">
          <a:xfrm>
            <a:off x="3867150" y="249555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0117" name="Rectangle 35"/>
          <p:cNvSpPr>
            <a:spLocks noChangeArrowheads="1"/>
          </p:cNvSpPr>
          <p:nvPr/>
        </p:nvSpPr>
        <p:spPr bwMode="auto">
          <a:xfrm>
            <a:off x="3981450" y="2652713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0118" name="Rectangle 37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/>
              <a:t>4.3  </a:t>
            </a:r>
            <a:r>
              <a:rPr lang="zh-CN" altLang="en-US" b="1" dirty="0"/>
              <a:t>算法的描述</a:t>
            </a:r>
            <a:r>
              <a:rPr lang="zh-CN" altLang="en-US" sz="3600" b="1" dirty="0">
                <a:latin typeface="宋体" panose="02010600030101010101" pitchFamily="2" charset="-122"/>
              </a:rPr>
              <a:t>－</a:t>
            </a:r>
            <a:r>
              <a:rPr lang="en-US" altLang="zh-CN" sz="3600" b="1" dirty="0">
                <a:solidFill>
                  <a:srgbClr val="FF9900"/>
                </a:solidFill>
                <a:latin typeface="宋体" panose="02010600030101010101" pitchFamily="2" charset="-122"/>
              </a:rPr>
              <a:t>N-S</a:t>
            </a:r>
            <a:r>
              <a:rPr lang="zh-CN" altLang="en-US" b="1" dirty="0">
                <a:solidFill>
                  <a:srgbClr val="FF9900"/>
                </a:solidFill>
              </a:rPr>
              <a:t>流程图</a:t>
            </a:r>
          </a:p>
        </p:txBody>
      </p:sp>
      <p:graphicFrame>
        <p:nvGraphicFramePr>
          <p:cNvPr id="90119" name="Object 39"/>
          <p:cNvGraphicFramePr>
            <a:graphicFrameLocks noChangeAspect="1"/>
          </p:cNvGraphicFramePr>
          <p:nvPr/>
        </p:nvGraphicFramePr>
        <p:xfrm>
          <a:off x="2171701" y="1773238"/>
          <a:ext cx="5508625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r:id="rId3" imgW="4822546" imgH="2104034" progId="">
                  <p:embed/>
                </p:oleObj>
              </mc:Choice>
              <mc:Fallback>
                <p:oleObj r:id="rId3" imgW="4822546" imgH="2104034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1" y="1773238"/>
                        <a:ext cx="5508625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38"/>
          <p:cNvGraphicFramePr>
            <a:graphicFrameLocks noChangeAspect="1"/>
          </p:cNvGraphicFramePr>
          <p:nvPr/>
        </p:nvGraphicFramePr>
        <p:xfrm>
          <a:off x="2135189" y="3860801"/>
          <a:ext cx="5938837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r:id="rId5" imgW="4714646" imgH="1762658" progId="">
                  <p:embed/>
                </p:oleObj>
              </mc:Choice>
              <mc:Fallback>
                <p:oleObj r:id="rId5" imgW="4714646" imgH="1762658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3860801"/>
                        <a:ext cx="5938837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72" name="Rectangle 40"/>
          <p:cNvSpPr>
            <a:spLocks noChangeArrowheads="1"/>
          </p:cNvSpPr>
          <p:nvPr/>
        </p:nvSpPr>
        <p:spPr bwMode="auto">
          <a:xfrm>
            <a:off x="1524000" y="1314778"/>
            <a:ext cx="309700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73" name="Rectangle 41"/>
          <p:cNvSpPr>
            <a:spLocks noChangeArrowheads="1"/>
          </p:cNvSpPr>
          <p:nvPr/>
        </p:nvSpPr>
        <p:spPr bwMode="auto">
          <a:xfrm>
            <a:off x="1524000" y="3290888"/>
            <a:ext cx="18415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74" name="Rectangle 42"/>
          <p:cNvSpPr>
            <a:spLocks noChangeArrowheads="1"/>
          </p:cNvSpPr>
          <p:nvPr/>
        </p:nvSpPr>
        <p:spPr bwMode="auto">
          <a:xfrm>
            <a:off x="1524000" y="5053013"/>
            <a:ext cx="18415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4" name="Text Box 45"/>
          <p:cNvSpPr txBox="1">
            <a:spLocks noChangeArrowheads="1"/>
          </p:cNvSpPr>
          <p:nvPr/>
        </p:nvSpPr>
        <p:spPr bwMode="auto">
          <a:xfrm>
            <a:off x="7824789" y="1844676"/>
            <a:ext cx="2447925" cy="39354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p</a:t>
            </a:r>
            <a:r>
              <a:rPr lang="zh-CN" altLang="en-US" sz="2400" b="1">
                <a:solidFill>
                  <a:srgbClr val="000000"/>
                </a:solidFill>
              </a:rPr>
              <a:t>、</a:t>
            </a:r>
            <a:r>
              <a:rPr lang="en-US" altLang="zh-CN" sz="2400" b="1">
                <a:solidFill>
                  <a:srgbClr val="000000"/>
                </a:solidFill>
              </a:rPr>
              <a:t>p1</a:t>
            </a:r>
            <a:r>
              <a:rPr lang="zh-CN" altLang="en-US" sz="2400" b="1">
                <a:solidFill>
                  <a:srgbClr val="000000"/>
                </a:solidFill>
              </a:rPr>
              <a:t>表示的是判断条件；</a:t>
            </a:r>
            <a:r>
              <a:rPr lang="en-US" altLang="zh-CN" sz="2400" b="1">
                <a:solidFill>
                  <a:srgbClr val="000000"/>
                </a:solidFill>
              </a:rPr>
              <a:t>A</a:t>
            </a:r>
            <a:r>
              <a:rPr lang="zh-CN" altLang="en-US" sz="2400" b="1">
                <a:solidFill>
                  <a:srgbClr val="000000"/>
                </a:solidFill>
              </a:rPr>
              <a:t>、</a:t>
            </a:r>
            <a:r>
              <a:rPr lang="en-US" altLang="zh-CN" sz="2400" b="1">
                <a:solidFill>
                  <a:srgbClr val="000000"/>
                </a:solidFill>
              </a:rPr>
              <a:t>B</a:t>
            </a:r>
            <a:r>
              <a:rPr lang="zh-CN" altLang="en-US" sz="2400" b="1">
                <a:solidFill>
                  <a:srgbClr val="000000"/>
                </a:solidFill>
              </a:rPr>
              <a:t>框是操作；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注意：</a:t>
            </a:r>
            <a:r>
              <a:rPr lang="en-US" altLang="zh-CN" sz="2400" b="1">
                <a:solidFill>
                  <a:srgbClr val="000000"/>
                </a:solidFill>
              </a:rPr>
              <a:t>A</a:t>
            </a:r>
            <a:r>
              <a:rPr lang="zh-CN" altLang="en-US" sz="2400" b="1">
                <a:solidFill>
                  <a:srgbClr val="000000"/>
                </a:solidFill>
              </a:rPr>
              <a:t>、</a:t>
            </a:r>
            <a:r>
              <a:rPr lang="en-US" altLang="zh-CN" sz="2400" b="1">
                <a:solidFill>
                  <a:srgbClr val="000000"/>
                </a:solidFill>
              </a:rPr>
              <a:t>B</a:t>
            </a:r>
            <a:r>
              <a:rPr lang="zh-CN" altLang="en-US" sz="2400" b="1">
                <a:solidFill>
                  <a:srgbClr val="000000"/>
                </a:solidFill>
              </a:rPr>
              <a:t>框可以是一个简单的操作（如读入数据或打印输出等），也可以是三种基本结构之一</a:t>
            </a:r>
          </a:p>
        </p:txBody>
      </p:sp>
      <p:sp>
        <p:nvSpPr>
          <p:cNvPr id="90125" name="Text Box 46"/>
          <p:cNvSpPr txBox="1">
            <a:spLocks noChangeArrowheads="1"/>
          </p:cNvSpPr>
          <p:nvPr/>
        </p:nvSpPr>
        <p:spPr bwMode="auto">
          <a:xfrm>
            <a:off x="2711450" y="3429000"/>
            <a:ext cx="18732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3333CC"/>
                </a:solidFill>
              </a:rPr>
              <a:t>顺序结构</a:t>
            </a:r>
          </a:p>
        </p:txBody>
      </p:sp>
      <p:sp>
        <p:nvSpPr>
          <p:cNvPr id="90126" name="Text Box 47"/>
          <p:cNvSpPr txBox="1">
            <a:spLocks noChangeArrowheads="1"/>
          </p:cNvSpPr>
          <p:nvPr/>
        </p:nvSpPr>
        <p:spPr bwMode="auto">
          <a:xfrm>
            <a:off x="5448300" y="3429000"/>
            <a:ext cx="18732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3333CC"/>
                </a:solidFill>
              </a:rPr>
              <a:t>选择结构</a:t>
            </a:r>
          </a:p>
        </p:txBody>
      </p:sp>
      <p:sp>
        <p:nvSpPr>
          <p:cNvPr id="90127" name="Text Box 48"/>
          <p:cNvSpPr txBox="1">
            <a:spLocks noChangeArrowheads="1"/>
          </p:cNvSpPr>
          <p:nvPr/>
        </p:nvSpPr>
        <p:spPr bwMode="auto">
          <a:xfrm>
            <a:off x="2782889" y="5300663"/>
            <a:ext cx="2376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3333CC"/>
                </a:solidFill>
              </a:rPr>
              <a:t>当型循环结构</a:t>
            </a:r>
          </a:p>
        </p:txBody>
      </p:sp>
      <p:sp>
        <p:nvSpPr>
          <p:cNvPr id="90128" name="Text Box 49"/>
          <p:cNvSpPr txBox="1">
            <a:spLocks noChangeArrowheads="1"/>
          </p:cNvSpPr>
          <p:nvPr/>
        </p:nvSpPr>
        <p:spPr bwMode="auto">
          <a:xfrm>
            <a:off x="5448300" y="5300663"/>
            <a:ext cx="2376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3333CC"/>
                </a:solidFill>
              </a:rPr>
              <a:t>直到型循环结构</a:t>
            </a:r>
          </a:p>
        </p:txBody>
      </p:sp>
    </p:spTree>
    <p:extLst>
      <p:ext uri="{BB962C8B-B14F-4D97-AF65-F5344CB8AC3E}">
        <p14:creationId xmlns:p14="http://schemas.microsoft.com/office/powerpoint/2010/main" val="12537540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45640582-9648-48A4-9FAE-8F6C94CBDFD5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53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91139" name="Text Box 11"/>
          <p:cNvSpPr txBox="1">
            <a:spLocks noChangeArrowheads="1"/>
          </p:cNvSpPr>
          <p:nvPr/>
        </p:nvSpPr>
        <p:spPr bwMode="auto">
          <a:xfrm>
            <a:off x="2566988" y="134143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例1  求</a:t>
            </a:r>
            <a:r>
              <a:rPr lang="en-US" altLang="zh-CN" b="1">
                <a:solidFill>
                  <a:srgbClr val="000000"/>
                </a:solidFill>
              </a:rPr>
              <a:t>10!</a:t>
            </a:r>
            <a:r>
              <a:rPr lang="zh-CN" altLang="en-US" b="1">
                <a:solidFill>
                  <a:srgbClr val="000000"/>
                </a:solidFill>
              </a:rPr>
              <a:t>的</a:t>
            </a:r>
            <a:r>
              <a:rPr lang="en-US" altLang="zh-CN" b="1">
                <a:solidFill>
                  <a:srgbClr val="000000"/>
                </a:solidFill>
              </a:rPr>
              <a:t>N-S</a:t>
            </a:r>
            <a:r>
              <a:rPr lang="zh-CN" altLang="en-US" b="1">
                <a:solidFill>
                  <a:srgbClr val="000000"/>
                </a:solidFill>
              </a:rPr>
              <a:t>流程图</a:t>
            </a:r>
          </a:p>
        </p:txBody>
      </p:sp>
      <p:sp>
        <p:nvSpPr>
          <p:cNvPr id="91140" name="Rectangle 14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/>
              <a:t>4.3  </a:t>
            </a:r>
            <a:r>
              <a:rPr lang="zh-CN" altLang="en-US" b="1" dirty="0"/>
              <a:t>算法的描述</a:t>
            </a:r>
            <a:r>
              <a:rPr lang="zh-CN" altLang="en-US" sz="3600" b="1" dirty="0">
                <a:latin typeface="宋体" panose="02010600030101010101" pitchFamily="2" charset="-122"/>
              </a:rPr>
              <a:t>－</a:t>
            </a:r>
            <a:r>
              <a:rPr lang="en-US" altLang="zh-CN" sz="3600" b="1" dirty="0">
                <a:solidFill>
                  <a:srgbClr val="FF9900"/>
                </a:solidFill>
                <a:latin typeface="宋体" panose="02010600030101010101" pitchFamily="2" charset="-122"/>
              </a:rPr>
              <a:t>N-S</a:t>
            </a:r>
            <a:r>
              <a:rPr lang="zh-CN" altLang="en-US" b="1" dirty="0">
                <a:solidFill>
                  <a:srgbClr val="FF9900"/>
                </a:solidFill>
              </a:rPr>
              <a:t>流程图</a:t>
            </a:r>
          </a:p>
        </p:txBody>
      </p:sp>
      <p:sp>
        <p:nvSpPr>
          <p:cNvPr id="121872" name="Rectangle 16"/>
          <p:cNvSpPr>
            <a:spLocks noChangeArrowheads="1"/>
          </p:cNvSpPr>
          <p:nvPr/>
        </p:nvSpPr>
        <p:spPr bwMode="auto">
          <a:xfrm>
            <a:off x="1524000" y="2019628"/>
            <a:ext cx="309700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1142" name="Object 15"/>
          <p:cNvGraphicFramePr>
            <a:graphicFrameLocks noChangeAspect="1"/>
          </p:cNvGraphicFramePr>
          <p:nvPr/>
        </p:nvGraphicFramePr>
        <p:xfrm>
          <a:off x="2530476" y="1989139"/>
          <a:ext cx="8137525" cy="354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3" imgW="5923909" imgH="2578640" progId="">
                  <p:embed/>
                </p:oleObj>
              </mc:Choice>
              <mc:Fallback>
                <p:oleObj r:id="rId3" imgW="5923909" imgH="257864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6" y="1989139"/>
                        <a:ext cx="8137525" cy="354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332133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83977031-0C15-4AA3-AE23-543C2E23D42D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54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92163" name="Text Box 4"/>
          <p:cNvSpPr txBox="1">
            <a:spLocks noChangeArrowheads="1"/>
          </p:cNvSpPr>
          <p:nvPr/>
        </p:nvSpPr>
        <p:spPr bwMode="auto">
          <a:xfrm>
            <a:off x="2590800" y="1371601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例2 打印学生成绩</a:t>
            </a:r>
            <a:r>
              <a:rPr lang="en-US" altLang="zh-CN" b="1">
                <a:solidFill>
                  <a:srgbClr val="000000"/>
                </a:solidFill>
              </a:rPr>
              <a:t>N-S</a:t>
            </a:r>
            <a:r>
              <a:rPr lang="zh-CN" altLang="en-US" b="1">
                <a:solidFill>
                  <a:srgbClr val="000000"/>
                </a:solidFill>
              </a:rPr>
              <a:t>流程图</a:t>
            </a:r>
          </a:p>
        </p:txBody>
      </p:sp>
      <p:sp>
        <p:nvSpPr>
          <p:cNvPr id="92164" name="Rectangle 8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/>
              <a:t>4.3  </a:t>
            </a:r>
            <a:r>
              <a:rPr lang="zh-CN" altLang="en-US" b="1" dirty="0"/>
              <a:t>算法的描述</a:t>
            </a:r>
            <a:r>
              <a:rPr lang="zh-CN" altLang="en-US" sz="3600" b="1" dirty="0">
                <a:latin typeface="宋体" panose="02010600030101010101" pitchFamily="2" charset="-122"/>
              </a:rPr>
              <a:t>－</a:t>
            </a:r>
            <a:r>
              <a:rPr lang="en-US" altLang="zh-CN" sz="3600" b="1" dirty="0">
                <a:solidFill>
                  <a:srgbClr val="FF9900"/>
                </a:solidFill>
                <a:latin typeface="宋体" panose="02010600030101010101" pitchFamily="2" charset="-122"/>
              </a:rPr>
              <a:t>N-S</a:t>
            </a:r>
            <a:r>
              <a:rPr lang="zh-CN" altLang="en-US" b="1" dirty="0">
                <a:solidFill>
                  <a:srgbClr val="FF9900"/>
                </a:solidFill>
              </a:rPr>
              <a:t>流程图</a:t>
            </a:r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1524000" y="1776740"/>
            <a:ext cx="309700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166" name="Object 11"/>
          <p:cNvGraphicFramePr>
            <a:graphicFrameLocks noChangeAspect="1"/>
          </p:cNvGraphicFramePr>
          <p:nvPr/>
        </p:nvGraphicFramePr>
        <p:xfrm>
          <a:off x="2424113" y="1989138"/>
          <a:ext cx="7092950" cy="374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r:id="rId3" imgW="5404670" imgH="2853447" progId="">
                  <p:embed/>
                </p:oleObj>
              </mc:Choice>
              <mc:Fallback>
                <p:oleObj r:id="rId3" imgW="5404670" imgH="2853447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989138"/>
                        <a:ext cx="7092950" cy="374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59159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fld id="{4CE3BAD5-18DE-4DD3-A70A-D45A2A1EB621}" type="slidenum">
              <a:rPr lang="zh-CN" altLang="en-US" sz="1400" dirty="0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t>55</a:t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1847850" y="1341438"/>
            <a:ext cx="289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zh-CN" altLang="en-US" b="1">
                <a:solidFill>
                  <a:srgbClr val="000000"/>
                </a:solidFill>
              </a:rPr>
              <a:t>例</a:t>
            </a:r>
            <a:r>
              <a:rPr kumimoji="0" lang="en-US" altLang="zh-CN" b="1">
                <a:solidFill>
                  <a:srgbClr val="000000"/>
                </a:solidFill>
              </a:rPr>
              <a:t>3 </a:t>
            </a:r>
            <a:r>
              <a:rPr kumimoji="0" lang="zh-CN" altLang="en-US" b="1">
                <a:solidFill>
                  <a:srgbClr val="000000"/>
                </a:solidFill>
              </a:rPr>
              <a:t>判断质数的</a:t>
            </a:r>
            <a:r>
              <a:rPr kumimoji="0" lang="en-US" altLang="zh-CN" b="1">
                <a:solidFill>
                  <a:srgbClr val="000000"/>
                </a:solidFill>
              </a:rPr>
              <a:t>N-S</a:t>
            </a:r>
            <a:r>
              <a:rPr kumimoji="0" lang="zh-CN" altLang="en-US" b="1">
                <a:solidFill>
                  <a:srgbClr val="000000"/>
                </a:solidFill>
              </a:rPr>
              <a:t>流程图</a:t>
            </a:r>
          </a:p>
        </p:txBody>
      </p:sp>
      <p:sp>
        <p:nvSpPr>
          <p:cNvPr id="59396" name="Rectangle 8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11049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/>
              <a:t>4.3  </a:t>
            </a:r>
            <a:r>
              <a:rPr lang="zh-CN" altLang="en-US" b="1"/>
              <a:t>算法的描述方法</a:t>
            </a:r>
            <a:r>
              <a:rPr lang="zh-CN" altLang="en-US" sz="3600" b="1">
                <a:latin typeface="宋体" panose="02010600030101010101" pitchFamily="2" charset="-122"/>
              </a:rPr>
              <a:t>－</a:t>
            </a:r>
            <a:r>
              <a:rPr lang="en-US" altLang="zh-CN" sz="3600" b="1">
                <a:solidFill>
                  <a:srgbClr val="FF9900"/>
                </a:solidFill>
                <a:latin typeface="宋体" panose="02010600030101010101" pitchFamily="2" charset="-122"/>
              </a:rPr>
              <a:t>N-S</a:t>
            </a:r>
            <a:r>
              <a:rPr lang="zh-CN" altLang="en-US" b="1">
                <a:solidFill>
                  <a:srgbClr val="FF9900"/>
                </a:solidFill>
              </a:rPr>
              <a:t>流程图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1524000" y="1629103"/>
            <a:ext cx="309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9398" name="Object 10"/>
          <p:cNvGraphicFramePr>
            <a:graphicFrameLocks noChangeAspect="1"/>
          </p:cNvGraphicFramePr>
          <p:nvPr/>
        </p:nvGraphicFramePr>
        <p:xfrm>
          <a:off x="2530476" y="1484314"/>
          <a:ext cx="8137525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Visio" r:id="rId3" imgW="6634390" imgH="3870257" progId="">
                  <p:embed/>
                </p:oleObj>
              </mc:Choice>
              <mc:Fallback>
                <p:oleObj name="Visio" r:id="rId3" imgW="6634390" imgH="3870257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6" y="1484314"/>
                        <a:ext cx="8137525" cy="475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62838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2FB226BB-E437-47C6-80E2-7F0E0D327E91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56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4.3  </a:t>
            </a:r>
            <a:r>
              <a:rPr lang="zh-CN" altLang="en-US" b="1" dirty="0"/>
              <a:t>算法的描述</a:t>
            </a:r>
            <a:r>
              <a:rPr lang="zh-CN" altLang="en-US" sz="3600" b="1" dirty="0">
                <a:latin typeface="宋体" panose="02010600030101010101" pitchFamily="2" charset="-122"/>
              </a:rPr>
              <a:t>－</a:t>
            </a:r>
            <a:r>
              <a:rPr lang="zh-CN" altLang="en-US" b="1" dirty="0">
                <a:solidFill>
                  <a:srgbClr val="FF9900"/>
                </a:solidFill>
              </a:rPr>
              <a:t>伪码描述</a:t>
            </a:r>
            <a:endParaRPr lang="en-US" altLang="zh-CN" b="1" dirty="0">
              <a:solidFill>
                <a:srgbClr val="FF9900"/>
              </a:solidFill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2351088" y="1412875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/>
              <a:t>流程图和</a:t>
            </a:r>
            <a:r>
              <a:rPr lang="en-US" altLang="zh-CN" b="1"/>
              <a:t>N-S</a:t>
            </a:r>
            <a:r>
              <a:rPr lang="zh-CN" altLang="en-US" b="1"/>
              <a:t>图画起来比较费事，适合于表示算法，而在算法设计中使用不是很理想。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/>
              <a:t>伪码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/>
              <a:t>         用</a:t>
            </a:r>
            <a:r>
              <a:rPr lang="zh-CN" altLang="en-US" b="1">
                <a:solidFill>
                  <a:srgbClr val="3333CC"/>
                </a:solidFill>
              </a:rPr>
              <a:t>介于自然语言和程序设计语言之间的文字和符号来描述算法。</a:t>
            </a:r>
            <a:endParaRPr lang="en-US" altLang="zh-CN" b="1">
              <a:solidFill>
                <a:srgbClr val="3333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b="1"/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8256589" y="616585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hlinkClick r:id="rId2" action="ppaction://hlinksldjump"/>
              </a:rPr>
              <a:t>【</a:t>
            </a:r>
            <a:r>
              <a:rPr lang="zh-CN" altLang="en-US" sz="2400">
                <a:solidFill>
                  <a:srgbClr val="000000"/>
                </a:solidFill>
                <a:hlinkClick r:id="rId2" action="ppaction://hlinksldjump"/>
              </a:rPr>
              <a:t>返回</a:t>
            </a:r>
            <a:r>
              <a:rPr lang="en-US" altLang="zh-CN" sz="2400">
                <a:solidFill>
                  <a:srgbClr val="000000"/>
                </a:solidFill>
                <a:hlinkClick r:id="rId2" action="ppaction://hlinksldjump"/>
              </a:rPr>
              <a:t>】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566989" y="3789363"/>
            <a:ext cx="3887787" cy="20574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3333CC"/>
                </a:solidFill>
              </a:rPr>
              <a:t>IF</a:t>
            </a:r>
            <a:r>
              <a:rPr lang="en-US" altLang="zh-CN" b="1">
                <a:solidFill>
                  <a:srgbClr val="000000"/>
                </a:solidFill>
              </a:rPr>
              <a:t> x is positive </a:t>
            </a:r>
            <a:r>
              <a:rPr lang="en-US" altLang="zh-CN" b="1">
                <a:solidFill>
                  <a:srgbClr val="3333CC"/>
                </a:solidFill>
              </a:rPr>
              <a:t>THEN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    print x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3333CC"/>
                </a:solidFill>
              </a:rPr>
              <a:t>ELSE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     print y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600825" y="3500438"/>
            <a:ext cx="3887788" cy="299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CC"/>
                </a:solidFill>
              </a:rPr>
              <a:t>WHILE</a:t>
            </a:r>
            <a:r>
              <a:rPr lang="en-US" altLang="zh-CN" b="1">
                <a:solidFill>
                  <a:srgbClr val="000000"/>
                </a:solidFill>
              </a:rPr>
              <a:t> i&lt;</a:t>
            </a:r>
            <a:r>
              <a:rPr lang="zh-CN" altLang="en-US" b="1">
                <a:solidFill>
                  <a:srgbClr val="000000"/>
                </a:solidFill>
              </a:rPr>
              <a:t>＝</a:t>
            </a:r>
            <a:r>
              <a:rPr lang="en-US" altLang="zh-CN" b="1">
                <a:solidFill>
                  <a:srgbClr val="000000"/>
                </a:solidFill>
              </a:rPr>
              <a:t>120</a:t>
            </a:r>
            <a:endParaRPr lang="en-US" altLang="zh-CN" b="1">
              <a:solidFill>
                <a:srgbClr val="3333CC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{    input  score;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     </a:t>
            </a:r>
            <a:r>
              <a:rPr lang="en-US" altLang="zh-CN" b="1">
                <a:solidFill>
                  <a:srgbClr val="3333CC"/>
                </a:solidFill>
              </a:rPr>
              <a:t>IF</a:t>
            </a:r>
            <a:r>
              <a:rPr lang="en-US" altLang="zh-CN" b="1">
                <a:solidFill>
                  <a:srgbClr val="000000"/>
                </a:solidFill>
              </a:rPr>
              <a:t> score&gt;60 </a:t>
            </a:r>
            <a:r>
              <a:rPr lang="en-US" altLang="zh-CN" b="1">
                <a:solidFill>
                  <a:srgbClr val="3333CC"/>
                </a:solidFill>
              </a:rPr>
              <a:t>THEN</a:t>
            </a:r>
            <a:r>
              <a:rPr lang="en-US" altLang="zh-CN" b="1">
                <a:solidFill>
                  <a:srgbClr val="000000"/>
                </a:solidFill>
              </a:rPr>
              <a:t>   	print score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     i</a:t>
            </a:r>
            <a:r>
              <a:rPr lang="zh-CN" altLang="en-US" b="1">
                <a:solidFill>
                  <a:srgbClr val="000000"/>
                </a:solidFill>
              </a:rPr>
              <a:t>加</a:t>
            </a:r>
            <a:r>
              <a:rPr lang="en-US" altLang="zh-CN" b="1">
                <a:solidFill>
                  <a:srgbClr val="000000"/>
                </a:solidFill>
              </a:rPr>
              <a:t>1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7295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F9EFF66A-74D2-4D13-A4E4-5DEF17B5E767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6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675687" cy="51133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/>
              <a:t>定义两个变量</a:t>
            </a:r>
            <a:r>
              <a:rPr lang="en-US" altLang="zh-CN" b="1" dirty="0"/>
              <a:t>p</a:t>
            </a:r>
            <a:r>
              <a:rPr lang="zh-CN" altLang="en-US" b="1" dirty="0"/>
              <a:t>和</a:t>
            </a:r>
            <a:r>
              <a:rPr lang="en-US" altLang="zh-CN" b="1" dirty="0" err="1"/>
              <a:t>i，p</a:t>
            </a:r>
            <a:r>
              <a:rPr lang="zh-CN" altLang="en-US" b="1" dirty="0"/>
              <a:t>代表阶乘结果</a:t>
            </a:r>
            <a:r>
              <a:rPr lang="en-US" altLang="zh-CN" b="1" dirty="0"/>
              <a:t>,</a:t>
            </a:r>
            <a:r>
              <a:rPr lang="en-US" altLang="zh-CN" b="1" dirty="0" err="1"/>
              <a:t>i</a:t>
            </a:r>
            <a:r>
              <a:rPr lang="zh-CN" altLang="en-US" b="1" dirty="0"/>
              <a:t>代表本次循环要求的是</a:t>
            </a:r>
            <a:r>
              <a:rPr lang="en-US" altLang="zh-CN" b="1" dirty="0" err="1"/>
              <a:t>i</a:t>
            </a:r>
            <a:r>
              <a:rPr lang="en-US" altLang="zh-CN" b="1" dirty="0"/>
              <a:t>!</a:t>
            </a:r>
            <a:r>
              <a:rPr lang="zh-CN" altLang="en-US" b="1" dirty="0"/>
              <a:t>；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                 </a:t>
            </a:r>
          </a:p>
        </p:txBody>
      </p:sp>
      <p:sp>
        <p:nvSpPr>
          <p:cNvPr id="389127" name="Text Box 7"/>
          <p:cNvSpPr txBox="1">
            <a:spLocks noChangeArrowheads="1"/>
          </p:cNvSpPr>
          <p:nvPr/>
        </p:nvSpPr>
        <p:spPr bwMode="auto">
          <a:xfrm>
            <a:off x="6311901" y="2420939"/>
            <a:ext cx="3313113" cy="5286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</a:rPr>
              <a:t>循环条件：</a:t>
            </a:r>
            <a:r>
              <a:rPr lang="en-US" altLang="zh-CN" b="1" dirty="0" err="1">
                <a:solidFill>
                  <a:srgbClr val="000000"/>
                </a:solidFill>
              </a:rPr>
              <a:t>i</a:t>
            </a:r>
            <a:r>
              <a:rPr lang="en-US" altLang="zh-CN" b="1" dirty="0">
                <a:solidFill>
                  <a:srgbClr val="000000"/>
                </a:solidFill>
              </a:rPr>
              <a:t>&lt;</a:t>
            </a:r>
            <a:r>
              <a:rPr lang="zh-CN" altLang="en-US" b="1" dirty="0">
                <a:solidFill>
                  <a:srgbClr val="000000"/>
                </a:solidFill>
              </a:rPr>
              <a:t>＝</a:t>
            </a:r>
            <a:r>
              <a:rPr lang="en-US" altLang="zh-CN" b="1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30725" name="Text Box 8"/>
          <p:cNvSpPr txBox="1">
            <a:spLocks noChangeArrowheads="1"/>
          </p:cNvSpPr>
          <p:nvPr/>
        </p:nvSpPr>
        <p:spPr bwMode="auto">
          <a:xfrm>
            <a:off x="1992314" y="2435225"/>
            <a:ext cx="4105275" cy="181588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循环体：</a:t>
            </a:r>
            <a:r>
              <a:rPr lang="en-US" altLang="zh-CN" b="1">
                <a:solidFill>
                  <a:srgbClr val="000000"/>
                </a:solidFill>
              </a:rPr>
              <a:t>p=i*p</a:t>
            </a:r>
            <a:r>
              <a:rPr lang="zh-CN" altLang="en-US" b="1">
                <a:solidFill>
                  <a:srgbClr val="000000"/>
                </a:solidFill>
              </a:rPr>
              <a:t>；</a:t>
            </a:r>
            <a:r>
              <a:rPr lang="en-US" altLang="zh-CN" b="1">
                <a:solidFill>
                  <a:srgbClr val="000000"/>
                </a:solidFill>
              </a:rPr>
              <a:t>(</a:t>
            </a:r>
            <a:r>
              <a:rPr lang="zh-CN" altLang="en-US" b="1">
                <a:solidFill>
                  <a:srgbClr val="000000"/>
                </a:solidFill>
              </a:rPr>
              <a:t>求</a:t>
            </a:r>
            <a:r>
              <a:rPr lang="en-US" altLang="zh-CN" b="1">
                <a:solidFill>
                  <a:srgbClr val="000000"/>
                </a:solidFill>
              </a:rPr>
              <a:t>i</a:t>
            </a:r>
            <a:r>
              <a:rPr lang="zh-CN" altLang="en-US" b="1">
                <a:solidFill>
                  <a:srgbClr val="000000"/>
                </a:solidFill>
              </a:rPr>
              <a:t>！</a:t>
            </a:r>
            <a:r>
              <a:rPr lang="en-US" altLang="zh-CN" b="1">
                <a:solidFill>
                  <a:srgbClr val="000000"/>
                </a:solidFill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                i=i+1;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0726" name="AutoShape 9"/>
          <p:cNvSpPr>
            <a:spLocks noChangeArrowheads="1"/>
          </p:cNvSpPr>
          <p:nvPr/>
        </p:nvSpPr>
        <p:spPr bwMode="auto">
          <a:xfrm>
            <a:off x="3143251" y="3211514"/>
            <a:ext cx="574675" cy="504825"/>
          </a:xfrm>
          <a:prstGeom prst="wedgeRoundRectCallout">
            <a:avLst>
              <a:gd name="adj1" fmla="val 30940"/>
              <a:gd name="adj2" fmla="val -105032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i!</a:t>
            </a:r>
          </a:p>
        </p:txBody>
      </p:sp>
      <p:sp>
        <p:nvSpPr>
          <p:cNvPr id="30727" name="AutoShape 10"/>
          <p:cNvSpPr>
            <a:spLocks noChangeArrowheads="1"/>
          </p:cNvSpPr>
          <p:nvPr/>
        </p:nvSpPr>
        <p:spPr bwMode="auto">
          <a:xfrm>
            <a:off x="4151314" y="3211514"/>
            <a:ext cx="1152525" cy="504825"/>
          </a:xfrm>
          <a:prstGeom prst="wedgeRoundRectCallout">
            <a:avLst>
              <a:gd name="adj1" fmla="val -38704"/>
              <a:gd name="adj2" fmla="val -111005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(i-1)!</a:t>
            </a:r>
          </a:p>
        </p:txBody>
      </p:sp>
      <p:sp>
        <p:nvSpPr>
          <p:cNvPr id="3072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/>
              <a:t>例1  求1×2×</a:t>
            </a:r>
            <a:r>
              <a:rPr lang="zh-CN" altLang="en-US" sz="3600" b="1" dirty="0">
                <a:latin typeface="宋体" panose="02010600030101010101" pitchFamily="2" charset="-122"/>
              </a:rPr>
              <a:t>…</a:t>
            </a:r>
            <a:r>
              <a:rPr lang="zh-CN" altLang="en-US" sz="3600" b="1" dirty="0"/>
              <a:t>×</a:t>
            </a:r>
            <a:r>
              <a:rPr lang="en-US" altLang="zh-CN" sz="3600" b="1" dirty="0"/>
              <a:t>n</a:t>
            </a:r>
            <a:r>
              <a:rPr lang="zh-CN" altLang="en-US" sz="3600" dirty="0"/>
              <a:t> ，即</a:t>
            </a:r>
            <a:r>
              <a:rPr lang="en-US" altLang="zh-CN" sz="3600" dirty="0"/>
              <a:t> n</a:t>
            </a:r>
            <a:r>
              <a:rPr lang="zh-CN" altLang="en-US" sz="3600" dirty="0"/>
              <a:t>！</a:t>
            </a:r>
          </a:p>
        </p:txBody>
      </p:sp>
      <p:sp>
        <p:nvSpPr>
          <p:cNvPr id="389132" name="Text Box 12"/>
          <p:cNvSpPr txBox="1">
            <a:spLocks noChangeArrowheads="1"/>
          </p:cNvSpPr>
          <p:nvPr/>
        </p:nvSpPr>
        <p:spPr bwMode="auto">
          <a:xfrm>
            <a:off x="6311901" y="3357564"/>
            <a:ext cx="3313113" cy="5286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</a:rPr>
              <a:t>初始化：</a:t>
            </a:r>
            <a:r>
              <a:rPr lang="en-US" altLang="zh-CN" b="1" dirty="0" err="1">
                <a:solidFill>
                  <a:srgbClr val="000000"/>
                </a:solidFill>
              </a:rPr>
              <a:t>i</a:t>
            </a:r>
            <a:r>
              <a:rPr lang="en-US" altLang="zh-CN" b="1" dirty="0">
                <a:solidFill>
                  <a:srgbClr val="000000"/>
                </a:solidFill>
              </a:rPr>
              <a:t>=1</a:t>
            </a:r>
            <a:r>
              <a:rPr lang="zh-CN" altLang="en-US" b="1" dirty="0">
                <a:solidFill>
                  <a:srgbClr val="000000"/>
                </a:solidFill>
              </a:rPr>
              <a:t>；</a:t>
            </a:r>
            <a:r>
              <a:rPr lang="en-US" altLang="zh-CN" b="1" dirty="0">
                <a:solidFill>
                  <a:srgbClr val="000000"/>
                </a:solidFill>
              </a:rPr>
              <a:t>p=1</a:t>
            </a:r>
          </a:p>
        </p:txBody>
      </p:sp>
      <p:sp>
        <p:nvSpPr>
          <p:cNvPr id="30730" name="Text Box 14"/>
          <p:cNvSpPr txBox="1">
            <a:spLocks noChangeArrowheads="1"/>
          </p:cNvSpPr>
          <p:nvPr/>
        </p:nvSpPr>
        <p:spPr bwMode="auto">
          <a:xfrm>
            <a:off x="1919289" y="4724401"/>
            <a:ext cx="8353425" cy="9556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由于本次循环求得的</a:t>
            </a:r>
            <a:r>
              <a:rPr lang="en-US" altLang="zh-CN" b="1">
                <a:solidFill>
                  <a:srgbClr val="000000"/>
                </a:solidFill>
              </a:rPr>
              <a:t>i*p</a:t>
            </a:r>
            <a:r>
              <a:rPr lang="zh-CN" altLang="en-US" b="1">
                <a:solidFill>
                  <a:srgbClr val="000000"/>
                </a:solidFill>
              </a:rPr>
              <a:t>的值将作为下次循环</a:t>
            </a:r>
            <a:r>
              <a:rPr lang="en-US" altLang="zh-CN" b="1">
                <a:solidFill>
                  <a:srgbClr val="000000"/>
                </a:solidFill>
              </a:rPr>
              <a:t>p</a:t>
            </a:r>
            <a:r>
              <a:rPr lang="zh-CN" altLang="en-US" b="1">
                <a:solidFill>
                  <a:srgbClr val="000000"/>
                </a:solidFill>
              </a:rPr>
              <a:t>的值，故本次循环将</a:t>
            </a:r>
            <a:r>
              <a:rPr lang="en-US" altLang="zh-CN" b="1">
                <a:solidFill>
                  <a:srgbClr val="000000"/>
                </a:solidFill>
              </a:rPr>
              <a:t>i*p</a:t>
            </a:r>
            <a:r>
              <a:rPr lang="zh-CN" altLang="en-US" b="1">
                <a:solidFill>
                  <a:srgbClr val="000000"/>
                </a:solidFill>
              </a:rPr>
              <a:t>赋值给</a:t>
            </a:r>
            <a:r>
              <a:rPr lang="en-US" altLang="zh-CN" b="1">
                <a:solidFill>
                  <a:srgbClr val="000000"/>
                </a:solidFill>
              </a:rPr>
              <a:t>p</a:t>
            </a:r>
            <a:r>
              <a:rPr lang="zh-CN" altLang="en-US" b="1">
                <a:solidFill>
                  <a:srgbClr val="000000"/>
                </a:solidFill>
              </a:rPr>
              <a:t>，为下一次循环做准备。</a:t>
            </a:r>
          </a:p>
        </p:txBody>
      </p:sp>
    </p:spTree>
    <p:extLst>
      <p:ext uri="{BB962C8B-B14F-4D97-AF65-F5344CB8AC3E}">
        <p14:creationId xmlns:p14="http://schemas.microsoft.com/office/powerpoint/2010/main" val="3406488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7" grpId="0" bldLvl="0" animBg="1"/>
      <p:bldP spid="38913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58D44CFA-F9EB-485C-82F3-94FF4398C206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7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4.1    </a:t>
            </a:r>
            <a:r>
              <a:rPr lang="zh-CN" altLang="en-US" b="1" dirty="0"/>
              <a:t>计算过程与算法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200" b="1" dirty="0"/>
              <a:t>二</a:t>
            </a:r>
            <a:r>
              <a:rPr lang="en-US" altLang="zh-CN" sz="3200" b="1" dirty="0"/>
              <a:t>. </a:t>
            </a:r>
            <a:r>
              <a:rPr lang="zh-CN" altLang="en-US" sz="3200" b="1" dirty="0"/>
              <a:t>计算过程（算法）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/>
              <a:t>	对复杂问题，直接写出能解决该问题的计算机程序是困难的，为此，人们在进行程序设计时先分析问题、理清计算思路、并对计算过程进行描述。然后再转换为计算机语言实现的程序。</a:t>
            </a:r>
          </a:p>
        </p:txBody>
      </p:sp>
    </p:spTree>
    <p:extLst>
      <p:ext uri="{BB962C8B-B14F-4D97-AF65-F5344CB8AC3E}">
        <p14:creationId xmlns:p14="http://schemas.microsoft.com/office/powerpoint/2010/main" val="115979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charRg st="58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charRg st="58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charRg st="9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3171">
                                            <p:txEl>
                                              <p:charRg st="95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A12B2ED4-00D5-4768-A4B9-DB7BDFAA92E0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8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2782889" y="1268413"/>
            <a:ext cx="7634287" cy="2870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5C00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66"/>
                </a:solidFill>
              </a:rPr>
              <a:t>S1：</a:t>
            </a:r>
            <a:r>
              <a:rPr lang="zh-CN" altLang="en-US" sz="2600" b="1" dirty="0">
                <a:solidFill>
                  <a:srgbClr val="000066"/>
                </a:solidFill>
              </a:rPr>
              <a:t>读入整数</a:t>
            </a:r>
            <a:r>
              <a:rPr lang="en-US" altLang="zh-CN" sz="2600" b="1" dirty="0">
                <a:solidFill>
                  <a:srgbClr val="000066"/>
                </a:solidFill>
              </a:rPr>
              <a:t>n; 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66"/>
                </a:solidFill>
              </a:rPr>
              <a:t>S2：</a:t>
            </a:r>
            <a:r>
              <a:rPr lang="zh-CN" altLang="en-US" sz="2600" b="1" dirty="0">
                <a:solidFill>
                  <a:srgbClr val="000066"/>
                </a:solidFill>
              </a:rPr>
              <a:t>使</a:t>
            </a:r>
            <a:r>
              <a:rPr lang="en-US" altLang="zh-CN" sz="2600" b="1" dirty="0" err="1">
                <a:solidFill>
                  <a:srgbClr val="000066"/>
                </a:solidFill>
              </a:rPr>
              <a:t>i</a:t>
            </a:r>
            <a:r>
              <a:rPr lang="en-US" altLang="zh-CN" sz="2600" b="1" dirty="0">
                <a:solidFill>
                  <a:srgbClr val="000066"/>
                </a:solidFill>
              </a:rPr>
              <a:t>=1</a:t>
            </a:r>
            <a:r>
              <a:rPr lang="zh-CN" altLang="en-US" sz="2600" b="1" dirty="0">
                <a:solidFill>
                  <a:srgbClr val="000066"/>
                </a:solidFill>
              </a:rPr>
              <a:t>； </a:t>
            </a:r>
            <a:r>
              <a:rPr lang="en-US" altLang="zh-CN" sz="2600" b="1" dirty="0">
                <a:solidFill>
                  <a:srgbClr val="000066"/>
                </a:solidFill>
              </a:rPr>
              <a:t>p=1</a:t>
            </a:r>
            <a:r>
              <a:rPr lang="zh-CN" altLang="en-US" sz="2600" b="1" dirty="0">
                <a:solidFill>
                  <a:srgbClr val="000066"/>
                </a:solidFill>
              </a:rPr>
              <a:t> </a:t>
            </a:r>
            <a:r>
              <a:rPr lang="en-US" altLang="zh-CN" sz="2000" b="1" dirty="0">
                <a:solidFill>
                  <a:srgbClr val="3333CC"/>
                </a:solidFill>
              </a:rPr>
              <a:t>；/*</a:t>
            </a:r>
            <a:r>
              <a:rPr lang="zh-CN" altLang="en-US" sz="2000" b="1" dirty="0">
                <a:solidFill>
                  <a:srgbClr val="3333CC"/>
                </a:solidFill>
              </a:rPr>
              <a:t>变量初始化，</a:t>
            </a:r>
            <a:r>
              <a:rPr lang="en-US" altLang="zh-CN" sz="2000" b="1" dirty="0" err="1">
                <a:solidFill>
                  <a:srgbClr val="3333CC"/>
                </a:solidFill>
              </a:rPr>
              <a:t>i</a:t>
            </a:r>
            <a:r>
              <a:rPr lang="zh-CN" altLang="en-US" sz="2000" b="1" dirty="0">
                <a:solidFill>
                  <a:srgbClr val="3333CC"/>
                </a:solidFill>
              </a:rPr>
              <a:t>是计数，</a:t>
            </a:r>
            <a:r>
              <a:rPr lang="en-US" altLang="zh-CN" sz="2000" b="1" dirty="0">
                <a:solidFill>
                  <a:srgbClr val="3333CC"/>
                </a:solidFill>
              </a:rPr>
              <a:t>p</a:t>
            </a:r>
            <a:r>
              <a:rPr lang="zh-CN" altLang="en-US" sz="2000" b="1" dirty="0">
                <a:solidFill>
                  <a:srgbClr val="3333CC"/>
                </a:solidFill>
              </a:rPr>
              <a:t>保存阶乘结果*</a:t>
            </a:r>
            <a:r>
              <a:rPr lang="en-US" altLang="zh-CN" sz="2000" b="1" dirty="0">
                <a:solidFill>
                  <a:srgbClr val="3333CC"/>
                </a:solidFill>
              </a:rPr>
              <a:t>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66"/>
                </a:solidFill>
              </a:rPr>
              <a:t>S3：</a:t>
            </a:r>
            <a:r>
              <a:rPr lang="zh-CN" altLang="en-US" sz="2600" b="1" dirty="0">
                <a:solidFill>
                  <a:srgbClr val="000066"/>
                </a:solidFill>
              </a:rPr>
              <a:t>执行</a:t>
            </a:r>
            <a:r>
              <a:rPr lang="en-US" altLang="zh-CN" sz="2600" b="1" dirty="0" err="1">
                <a:solidFill>
                  <a:srgbClr val="000066"/>
                </a:solidFill>
              </a:rPr>
              <a:t>i×p</a:t>
            </a:r>
            <a:r>
              <a:rPr lang="en-US" altLang="zh-CN" sz="2600" b="1" dirty="0">
                <a:solidFill>
                  <a:srgbClr val="000066"/>
                </a:solidFill>
              </a:rPr>
              <a:t>，</a:t>
            </a:r>
            <a:r>
              <a:rPr lang="zh-CN" altLang="en-US" sz="2600" b="1" dirty="0">
                <a:solidFill>
                  <a:srgbClr val="000066"/>
                </a:solidFill>
              </a:rPr>
              <a:t>乘积仍放在变量</a:t>
            </a:r>
            <a:r>
              <a:rPr lang="en-US" altLang="zh-CN" sz="2600" b="1" dirty="0">
                <a:solidFill>
                  <a:srgbClr val="000066"/>
                </a:solidFill>
              </a:rPr>
              <a:t>p</a:t>
            </a:r>
            <a:r>
              <a:rPr lang="zh-CN" altLang="en-US" sz="2600" b="1" dirty="0">
                <a:solidFill>
                  <a:srgbClr val="000066"/>
                </a:solidFill>
              </a:rPr>
              <a:t>中，即</a:t>
            </a:r>
            <a:r>
              <a:rPr lang="en-US" altLang="zh-CN" sz="2600" b="1" dirty="0" err="1">
                <a:solidFill>
                  <a:srgbClr val="000066"/>
                </a:solidFill>
              </a:rPr>
              <a:t>i×p</a:t>
            </a:r>
            <a:r>
              <a:rPr lang="en-US" altLang="zh-CN" sz="2600" b="1" dirty="0">
                <a:solidFill>
                  <a:srgbClr val="000066"/>
                </a:solidFill>
              </a:rPr>
              <a:t> =&gt;p；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66"/>
                </a:solidFill>
              </a:rPr>
              <a:t>S4：</a:t>
            </a:r>
            <a:r>
              <a:rPr lang="zh-CN" altLang="en-US" sz="2600" b="1" dirty="0">
                <a:solidFill>
                  <a:srgbClr val="000066"/>
                </a:solidFill>
              </a:rPr>
              <a:t>使</a:t>
            </a:r>
            <a:r>
              <a:rPr lang="en-US" altLang="zh-CN" sz="2600" b="1" dirty="0" err="1">
                <a:solidFill>
                  <a:srgbClr val="000066"/>
                </a:solidFill>
              </a:rPr>
              <a:t>i</a:t>
            </a:r>
            <a:r>
              <a:rPr lang="zh-CN" altLang="en-US" sz="2600" b="1" dirty="0">
                <a:solidFill>
                  <a:srgbClr val="000066"/>
                </a:solidFill>
              </a:rPr>
              <a:t>的值加1，即</a:t>
            </a:r>
            <a:r>
              <a:rPr lang="en-US" altLang="zh-CN" sz="2600" b="1" dirty="0">
                <a:solidFill>
                  <a:srgbClr val="000066"/>
                </a:solidFill>
              </a:rPr>
              <a:t>i+1=&gt;</a:t>
            </a:r>
            <a:r>
              <a:rPr lang="en-US" altLang="zh-CN" sz="2600" b="1" dirty="0" err="1">
                <a:solidFill>
                  <a:srgbClr val="000066"/>
                </a:solidFill>
              </a:rPr>
              <a:t>i</a:t>
            </a:r>
            <a:r>
              <a:rPr lang="en-US" altLang="zh-CN" sz="2600" b="1" dirty="0">
                <a:solidFill>
                  <a:srgbClr val="000066"/>
                </a:solidFill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66"/>
                </a:solidFill>
              </a:rPr>
              <a:t>S5：</a:t>
            </a:r>
            <a:r>
              <a:rPr lang="zh-CN" altLang="en-US" sz="2600" b="1" dirty="0">
                <a:solidFill>
                  <a:srgbClr val="000066"/>
                </a:solidFill>
              </a:rPr>
              <a:t>如果</a:t>
            </a:r>
            <a:r>
              <a:rPr lang="en-US" altLang="zh-CN" sz="2600" b="1" dirty="0" err="1">
                <a:solidFill>
                  <a:srgbClr val="000066"/>
                </a:solidFill>
              </a:rPr>
              <a:t>i</a:t>
            </a:r>
            <a:r>
              <a:rPr lang="en-US" altLang="zh-CN" sz="2600" b="1" dirty="0">
                <a:solidFill>
                  <a:srgbClr val="000066"/>
                </a:solidFill>
              </a:rPr>
              <a:t>&lt;=n</a:t>
            </a:r>
            <a:r>
              <a:rPr lang="zh-CN" altLang="en-US" sz="2600" b="1" dirty="0">
                <a:solidFill>
                  <a:srgbClr val="000066"/>
                </a:solidFill>
              </a:rPr>
              <a:t>，返回重新执行步骤</a:t>
            </a:r>
            <a:r>
              <a:rPr lang="en-US" altLang="zh-CN" sz="2600" b="1" dirty="0">
                <a:solidFill>
                  <a:srgbClr val="000066"/>
                </a:solidFill>
              </a:rPr>
              <a:t>S3</a:t>
            </a:r>
            <a:r>
              <a:rPr lang="zh-CN" altLang="en-US" sz="2600" b="1" dirty="0">
                <a:solidFill>
                  <a:srgbClr val="000066"/>
                </a:solidFill>
              </a:rPr>
              <a:t>以及其后的步骤</a:t>
            </a:r>
            <a:r>
              <a:rPr lang="en-US" altLang="zh-CN" sz="2600" b="1" dirty="0">
                <a:solidFill>
                  <a:srgbClr val="000066"/>
                </a:solidFill>
              </a:rPr>
              <a:t>S4</a:t>
            </a:r>
            <a:r>
              <a:rPr lang="zh-CN" altLang="en-US" sz="2600" b="1" dirty="0">
                <a:solidFill>
                  <a:srgbClr val="000066"/>
                </a:solidFill>
              </a:rPr>
              <a:t>和</a:t>
            </a:r>
            <a:r>
              <a:rPr lang="en-US" altLang="zh-CN" sz="2600" b="1" dirty="0">
                <a:solidFill>
                  <a:srgbClr val="000066"/>
                </a:solidFill>
              </a:rPr>
              <a:t>S5；</a:t>
            </a:r>
            <a:r>
              <a:rPr lang="zh-CN" altLang="en-US" sz="2600" b="1" dirty="0">
                <a:solidFill>
                  <a:srgbClr val="000066"/>
                </a:solidFill>
              </a:rPr>
              <a:t>否则，执行</a:t>
            </a:r>
            <a:r>
              <a:rPr lang="en-US" altLang="zh-CN" sz="2600" b="1" dirty="0">
                <a:solidFill>
                  <a:srgbClr val="000066"/>
                </a:solidFill>
              </a:rPr>
              <a:t>S6</a:t>
            </a:r>
            <a:r>
              <a:rPr lang="zh-CN" altLang="en-US" sz="2600" b="1" dirty="0">
                <a:solidFill>
                  <a:srgbClr val="000066"/>
                </a:solidFill>
              </a:rPr>
              <a:t>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66"/>
                </a:solidFill>
              </a:rPr>
              <a:t>S6</a:t>
            </a:r>
            <a:r>
              <a:rPr lang="zh-CN" altLang="en-US" sz="2600" b="1" dirty="0">
                <a:solidFill>
                  <a:srgbClr val="000066"/>
                </a:solidFill>
              </a:rPr>
              <a:t>： 最后输出计算得到</a:t>
            </a:r>
            <a:r>
              <a:rPr lang="en-US" altLang="zh-CN" sz="2600" b="1" dirty="0">
                <a:solidFill>
                  <a:srgbClr val="000066"/>
                </a:solidFill>
              </a:rPr>
              <a:t>p</a:t>
            </a:r>
            <a:r>
              <a:rPr lang="zh-CN" altLang="en-US" sz="2600" b="1" dirty="0">
                <a:solidFill>
                  <a:srgbClr val="000066"/>
                </a:solidFill>
              </a:rPr>
              <a:t>的值</a:t>
            </a:r>
            <a:r>
              <a:rPr lang="en-US" altLang="zh-CN" sz="2600" b="1" dirty="0">
                <a:solidFill>
                  <a:srgbClr val="000066"/>
                </a:solidFill>
              </a:rPr>
              <a:t>(n</a:t>
            </a:r>
            <a:r>
              <a:rPr lang="zh-CN" altLang="en-US" sz="2600" b="1" dirty="0">
                <a:solidFill>
                  <a:srgbClr val="000066"/>
                </a:solidFill>
              </a:rPr>
              <a:t>！的值</a:t>
            </a:r>
            <a:r>
              <a:rPr lang="en-US" altLang="zh-CN" sz="2600" b="1" dirty="0">
                <a:solidFill>
                  <a:srgbClr val="000066"/>
                </a:solidFill>
              </a:rPr>
              <a:t>)</a:t>
            </a:r>
            <a:r>
              <a:rPr lang="zh-CN" altLang="en-US" sz="2600" b="1" dirty="0">
                <a:solidFill>
                  <a:srgbClr val="000066"/>
                </a:solidFill>
              </a:rPr>
              <a:t>。</a:t>
            </a:r>
            <a:r>
              <a:rPr lang="zh-CN" altLang="en-US" sz="2600" dirty="0">
                <a:solidFill>
                  <a:srgbClr val="000066"/>
                </a:solidFill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351088" y="2347913"/>
            <a:ext cx="527050" cy="774700"/>
            <a:chOff x="288" y="2112"/>
            <a:chExt cx="720" cy="1296"/>
          </a:xfrm>
        </p:grpSpPr>
        <p:sp>
          <p:nvSpPr>
            <p:cNvPr id="31755" name="Line 35"/>
            <p:cNvSpPr>
              <a:spLocks noChangeShapeType="1"/>
            </p:cNvSpPr>
            <p:nvPr/>
          </p:nvSpPr>
          <p:spPr bwMode="auto">
            <a:xfrm flipH="1">
              <a:off x="288" y="3408"/>
              <a:ext cx="72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6" name="Line 36"/>
            <p:cNvSpPr>
              <a:spLocks noChangeShapeType="1"/>
            </p:cNvSpPr>
            <p:nvPr/>
          </p:nvSpPr>
          <p:spPr bwMode="auto">
            <a:xfrm>
              <a:off x="288" y="2112"/>
              <a:ext cx="0" cy="12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7" name="Line 37"/>
            <p:cNvSpPr>
              <a:spLocks noChangeShapeType="1"/>
            </p:cNvSpPr>
            <p:nvPr/>
          </p:nvSpPr>
          <p:spPr bwMode="auto">
            <a:xfrm>
              <a:off x="288" y="2112"/>
              <a:ext cx="67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749" name="Rectangle 38"/>
          <p:cNvSpPr>
            <a:spLocks noChangeArrowheads="1"/>
          </p:cNvSpPr>
          <p:nvPr/>
        </p:nvSpPr>
        <p:spPr bwMode="auto">
          <a:xfrm>
            <a:off x="3719514" y="476250"/>
            <a:ext cx="64801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3300"/>
                </a:solidFill>
              </a:rPr>
              <a:t>求1×2×</a:t>
            </a: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…</a:t>
            </a:r>
            <a:r>
              <a:rPr lang="zh-CN" altLang="en-US" sz="3200" b="1" dirty="0">
                <a:solidFill>
                  <a:srgbClr val="FF3300"/>
                </a:solidFill>
              </a:rPr>
              <a:t>×</a:t>
            </a:r>
            <a:r>
              <a:rPr lang="en-US" altLang="zh-CN" sz="3200" b="1" dirty="0">
                <a:solidFill>
                  <a:srgbClr val="FF3300"/>
                </a:solidFill>
              </a:rPr>
              <a:t>n </a:t>
            </a:r>
            <a:r>
              <a:rPr lang="zh-CN" altLang="en-US" sz="3200" b="1" dirty="0">
                <a:solidFill>
                  <a:srgbClr val="FF3300"/>
                </a:solidFill>
              </a:rPr>
              <a:t>算法思路：</a:t>
            </a:r>
            <a:endParaRPr lang="zh-CN" altLang="en-US" sz="3200" dirty="0">
              <a:solidFill>
                <a:srgbClr val="FF3300"/>
              </a:solidFill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2351088" y="2349501"/>
            <a:ext cx="527050" cy="358775"/>
            <a:chOff x="288" y="2112"/>
            <a:chExt cx="720" cy="1296"/>
          </a:xfrm>
        </p:grpSpPr>
        <p:sp>
          <p:nvSpPr>
            <p:cNvPr id="31752" name="Line 46"/>
            <p:cNvSpPr>
              <a:spLocks noChangeShapeType="1"/>
            </p:cNvSpPr>
            <p:nvPr/>
          </p:nvSpPr>
          <p:spPr bwMode="auto">
            <a:xfrm flipH="1">
              <a:off x="288" y="3408"/>
              <a:ext cx="72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3" name="Line 47"/>
            <p:cNvSpPr>
              <a:spLocks noChangeShapeType="1"/>
            </p:cNvSpPr>
            <p:nvPr/>
          </p:nvSpPr>
          <p:spPr bwMode="auto">
            <a:xfrm>
              <a:off x="288" y="2112"/>
              <a:ext cx="0" cy="12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4" name="Line 48"/>
            <p:cNvSpPr>
              <a:spLocks noChangeShapeType="1"/>
            </p:cNvSpPr>
            <p:nvPr/>
          </p:nvSpPr>
          <p:spPr bwMode="auto">
            <a:xfrm>
              <a:off x="288" y="2112"/>
              <a:ext cx="67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4738" name="Text Box 50"/>
          <p:cNvSpPr txBox="1">
            <a:spLocks noChangeArrowheads="1"/>
          </p:cNvSpPr>
          <p:nvPr/>
        </p:nvSpPr>
        <p:spPr bwMode="auto">
          <a:xfrm>
            <a:off x="1957389" y="4797152"/>
            <a:ext cx="8459787" cy="13827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“迭代”和“循环”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zh-CN" altLang="en-US" b="1">
                <a:solidFill>
                  <a:srgbClr val="000000"/>
                </a:solidFill>
              </a:rPr>
              <a:t>：在程序设计中，重复执行同样操作的过程称为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b="1">
                <a:solidFill>
                  <a:srgbClr val="000000"/>
                </a:solidFill>
              </a:rPr>
              <a:t>迭代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b="1">
                <a:solidFill>
                  <a:srgbClr val="000000"/>
                </a:solidFill>
              </a:rPr>
              <a:t>。程序中被重复执行的程序段称为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b="1">
                <a:solidFill>
                  <a:srgbClr val="000000"/>
                </a:solidFill>
              </a:rPr>
              <a:t>循环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b="1">
                <a:solidFill>
                  <a:srgbClr val="000000"/>
                </a:solidFill>
              </a:rPr>
              <a:t>。</a:t>
            </a:r>
            <a:endParaRPr lang="en-US" altLang="zh-C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29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4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46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3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64502EED-4B30-4A6B-A70C-AD85FA9914BE}" type="slidenum">
              <a:rPr lang="zh-CN" altLang="en-US" sz="1400" dirty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9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135188" y="1196975"/>
            <a:ext cx="8001000" cy="1333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200" b="1" dirty="0"/>
              <a:t>三</a:t>
            </a:r>
            <a:r>
              <a:rPr lang="en-US" altLang="zh-CN" sz="3200" b="1" dirty="0"/>
              <a:t>.</a:t>
            </a:r>
            <a:r>
              <a:rPr lang="zh-CN" altLang="en-US" sz="3200" b="1" dirty="0"/>
              <a:t>算法</a:t>
            </a:r>
            <a:r>
              <a:rPr lang="en-US" altLang="zh-CN" sz="3200" b="1" dirty="0"/>
              <a:t>(Algorithm)</a:t>
            </a:r>
            <a:r>
              <a:rPr lang="zh-CN" altLang="en-US" sz="3200" b="1" dirty="0"/>
              <a:t>的概念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3333CC"/>
                </a:solidFill>
              </a:rPr>
              <a:t>	算法：</a:t>
            </a:r>
            <a:r>
              <a:rPr lang="zh-CN" altLang="en-US" b="1" dirty="0"/>
              <a:t>是解决问题的步骤序列（操作序列）。 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2560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4.1    </a:t>
            </a:r>
            <a:r>
              <a:rPr lang="zh-CN" altLang="en-US" b="1" dirty="0"/>
              <a:t>计算过程算法的概念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3216275" y="2497138"/>
            <a:ext cx="2592388" cy="3668712"/>
          </a:xfrm>
          <a:prstGeom prst="rect">
            <a:avLst/>
          </a:prstGeom>
          <a:solidFill>
            <a:srgbClr val="808080"/>
          </a:solidFill>
          <a:ln>
            <a:noFill/>
          </a:ln>
          <a:effectLst>
            <a:prstShdw prst="shdw17" dist="17961" dir="13500000">
              <a:srgbClr val="4D4D4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1800" b="1">
                <a:solidFill>
                  <a:srgbClr val="000000"/>
                </a:solidFill>
              </a:rPr>
              <a:t>起床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1800" b="1">
                <a:solidFill>
                  <a:srgbClr val="000000"/>
                </a:solidFill>
              </a:rPr>
              <a:t>穿衣、叠被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1800" b="1">
                <a:solidFill>
                  <a:srgbClr val="000000"/>
                </a:solidFill>
              </a:rPr>
              <a:t>去水房洗漱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1800" b="1">
                <a:solidFill>
                  <a:srgbClr val="000000"/>
                </a:solidFill>
              </a:rPr>
              <a:t>回宿舍放洗漱用品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1800" b="1">
                <a:solidFill>
                  <a:srgbClr val="000000"/>
                </a:solidFill>
              </a:rPr>
              <a:t>骑车去食堂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1800" b="1">
                <a:solidFill>
                  <a:srgbClr val="000000"/>
                </a:solidFill>
              </a:rPr>
              <a:t>排队买饭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1800" b="1">
                <a:solidFill>
                  <a:srgbClr val="000000"/>
                </a:solidFill>
              </a:rPr>
              <a:t>吃饭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1800" b="1">
                <a:solidFill>
                  <a:srgbClr val="000000"/>
                </a:solidFill>
              </a:rPr>
              <a:t>交回餐具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zh-CN" altLang="en-US" sz="1800" b="1">
                <a:solidFill>
                  <a:srgbClr val="000000"/>
                </a:solidFill>
              </a:rPr>
              <a:t>骑车去教室</a:t>
            </a:r>
          </a:p>
        </p:txBody>
      </p:sp>
      <p:sp>
        <p:nvSpPr>
          <p:cNvPr id="86028" name="AutoShape 12"/>
          <p:cNvSpPr>
            <a:spLocks noChangeArrowheads="1"/>
          </p:cNvSpPr>
          <p:nvPr/>
        </p:nvSpPr>
        <p:spPr bwMode="auto">
          <a:xfrm>
            <a:off x="1631950" y="2781300"/>
            <a:ext cx="1403350" cy="863600"/>
          </a:xfrm>
          <a:prstGeom prst="wedgeRoundRectCallout">
            <a:avLst>
              <a:gd name="adj1" fmla="val 59954"/>
              <a:gd name="adj2" fmla="val 70037"/>
              <a:gd name="adj3" fmla="val 16667"/>
            </a:avLst>
          </a:prstGeom>
          <a:solidFill>
            <a:srgbClr val="99CC00"/>
          </a:solidFill>
          <a:ln>
            <a:noFill/>
          </a:ln>
          <a:effectLst>
            <a:prstShdw prst="shdw17" dist="17961" dir="13500000">
              <a:srgbClr val="5C7A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描述的是活动和过程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6167438" y="4324351"/>
            <a:ext cx="2449512" cy="1192213"/>
          </a:xfrm>
          <a:prstGeom prst="rect">
            <a:avLst/>
          </a:prstGeom>
          <a:solidFill>
            <a:srgbClr val="969696"/>
          </a:solidFill>
          <a:ln>
            <a:noFill/>
          </a:ln>
          <a:effectLst>
            <a:prstShdw prst="shdw17" dist="17961" dir="13500000">
              <a:srgbClr val="5A5A5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en-US" altLang="zh-CN" sz="1800" b="1">
                <a:solidFill>
                  <a:srgbClr val="000000"/>
                </a:solidFill>
              </a:rPr>
              <a:t>7:20</a:t>
            </a:r>
            <a:r>
              <a:rPr lang="zh-CN" altLang="en-US" sz="1800" b="1">
                <a:solidFill>
                  <a:srgbClr val="000000"/>
                </a:solidFill>
              </a:rPr>
              <a:t>前离开宿舍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en-US" altLang="zh-CN" sz="1800" b="1">
                <a:solidFill>
                  <a:srgbClr val="000000"/>
                </a:solidFill>
              </a:rPr>
              <a:t>7:50</a:t>
            </a:r>
            <a:r>
              <a:rPr lang="zh-CN" altLang="en-US" sz="1800" b="1">
                <a:solidFill>
                  <a:srgbClr val="000000"/>
                </a:solidFill>
              </a:rPr>
              <a:t>前离开食堂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en-US" altLang="zh-CN" sz="1800" b="1">
                <a:solidFill>
                  <a:srgbClr val="000000"/>
                </a:solidFill>
              </a:rPr>
              <a:t>8:00</a:t>
            </a:r>
            <a:r>
              <a:rPr lang="zh-CN" altLang="en-US" sz="1800" b="1">
                <a:solidFill>
                  <a:srgbClr val="000000"/>
                </a:solidFill>
              </a:rPr>
              <a:t>前进入教室</a:t>
            </a:r>
          </a:p>
        </p:txBody>
      </p:sp>
      <p:sp>
        <p:nvSpPr>
          <p:cNvPr id="86030" name="AutoShape 14"/>
          <p:cNvSpPr>
            <a:spLocks noChangeArrowheads="1"/>
          </p:cNvSpPr>
          <p:nvPr/>
        </p:nvSpPr>
        <p:spPr bwMode="auto">
          <a:xfrm>
            <a:off x="6240464" y="2493963"/>
            <a:ext cx="2663825" cy="1223962"/>
          </a:xfrm>
          <a:prstGeom prst="wedgeRoundRectCallout">
            <a:avLst>
              <a:gd name="adj1" fmla="val -6259"/>
              <a:gd name="adj2" fmla="val 96435"/>
              <a:gd name="adj3" fmla="val 16667"/>
            </a:avLst>
          </a:prstGeom>
          <a:solidFill>
            <a:srgbClr val="99CC00"/>
          </a:solidFill>
          <a:ln>
            <a:noFill/>
          </a:ln>
          <a:effectLst>
            <a:prstShdw prst="shdw17" dist="17961" dir="13500000">
              <a:srgbClr val="5C7A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描述的是操作执行后的状态，通过状态的转移来描述所执行的操作。</a:t>
            </a:r>
          </a:p>
        </p:txBody>
      </p:sp>
      <p:sp>
        <p:nvSpPr>
          <p:cNvPr id="86033" name="AutoShape 17"/>
          <p:cNvSpPr>
            <a:spLocks/>
          </p:cNvSpPr>
          <p:nvPr/>
        </p:nvSpPr>
        <p:spPr bwMode="auto">
          <a:xfrm>
            <a:off x="8904288" y="3860801"/>
            <a:ext cx="1763712" cy="720725"/>
          </a:xfrm>
          <a:prstGeom prst="accentCallout1">
            <a:avLst>
              <a:gd name="adj1" fmla="val 15861"/>
              <a:gd name="adj2" fmla="val -4319"/>
              <a:gd name="adj3" fmla="val 85681"/>
              <a:gd name="adj4" fmla="val -33843"/>
            </a:avLst>
          </a:prstGeom>
          <a:noFill/>
          <a:ln w="19050">
            <a:solidFill>
              <a:srgbClr val="333333"/>
            </a:solidFill>
            <a:miter lim="800000"/>
            <a:headEnd/>
            <a:tailEnd type="arrow" w="med" len="med"/>
          </a:ln>
          <a:effectLst>
            <a:prstShdw prst="shdw17" dist="17961" dir="13500000">
              <a:srgbClr val="1F1F1F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b="1">
                <a:solidFill>
                  <a:srgbClr val="000066"/>
                </a:solidFill>
              </a:rPr>
              <a:t>可能的活动：起床、穿衣叠被、洗漱等</a:t>
            </a:r>
          </a:p>
        </p:txBody>
      </p:sp>
      <p:sp>
        <p:nvSpPr>
          <p:cNvPr id="86034" name="AutoShape 18"/>
          <p:cNvSpPr>
            <a:spLocks/>
          </p:cNvSpPr>
          <p:nvPr/>
        </p:nvSpPr>
        <p:spPr bwMode="auto">
          <a:xfrm>
            <a:off x="8940801" y="5013326"/>
            <a:ext cx="1763713" cy="720725"/>
          </a:xfrm>
          <a:prstGeom prst="accentCallout1">
            <a:avLst>
              <a:gd name="adj1" fmla="val 15861"/>
              <a:gd name="adj2" fmla="val -4319"/>
              <a:gd name="adj3" fmla="val -11676"/>
              <a:gd name="adj4" fmla="val -36903"/>
            </a:avLst>
          </a:prstGeom>
          <a:noFill/>
          <a:ln w="19050">
            <a:solidFill>
              <a:srgbClr val="333333"/>
            </a:solidFill>
            <a:miter lim="800000"/>
            <a:headEnd/>
            <a:tailEnd type="arrow" w="med" len="med"/>
          </a:ln>
          <a:effectLst>
            <a:prstShdw prst="shdw17" dist="17961" dir="13500000">
              <a:srgbClr val="1F1F1F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b="1">
                <a:solidFill>
                  <a:srgbClr val="000066"/>
                </a:solidFill>
              </a:rPr>
              <a:t>可能的活动：骑车到食堂、排队买饭、吃饭、交回餐具</a:t>
            </a:r>
          </a:p>
        </p:txBody>
      </p:sp>
    </p:spTree>
    <p:extLst>
      <p:ext uri="{BB962C8B-B14F-4D97-AF65-F5344CB8AC3E}">
        <p14:creationId xmlns:p14="http://schemas.microsoft.com/office/powerpoint/2010/main" val="2747795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7" grpId="0" animBg="1"/>
      <p:bldP spid="86028" grpId="0" animBg="1"/>
      <p:bldP spid="86029" grpId="0" animBg="1"/>
      <p:bldP spid="86030" grpId="0" animBg="1"/>
      <p:bldP spid="86033" grpId="0" animBg="1"/>
      <p:bldP spid="86034" grpId="0" animBg="1"/>
    </p:bldLst>
  </p:timing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4061</Words>
  <Application>Microsoft Office PowerPoint</Application>
  <PresentationFormat>宽屏</PresentationFormat>
  <Paragraphs>504</Paragraphs>
  <Slides>56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等线</vt:lpstr>
      <vt:lpstr>黑体</vt:lpstr>
      <vt:lpstr>华文楷体</vt:lpstr>
      <vt:lpstr>华文新魏</vt:lpstr>
      <vt:lpstr>宋体</vt:lpstr>
      <vt:lpstr>微软雅黑</vt:lpstr>
      <vt:lpstr>Arial</vt:lpstr>
      <vt:lpstr>Symbol</vt:lpstr>
      <vt:lpstr>Times New Roman</vt:lpstr>
      <vt:lpstr>Wingdings</vt:lpstr>
      <vt:lpstr>经分互动规范介绍</vt:lpstr>
      <vt:lpstr>Equation.3</vt:lpstr>
      <vt:lpstr>Visio</vt:lpstr>
      <vt:lpstr>PowerPoint 演示文稿</vt:lpstr>
      <vt:lpstr>提纲</vt:lpstr>
      <vt:lpstr>4.1    计算过程与算法</vt:lpstr>
      <vt:lpstr>PowerPoint 演示文稿</vt:lpstr>
      <vt:lpstr>例1：编程计算n！源程序</vt:lpstr>
      <vt:lpstr>例1  求1×2×…×n ，即 n！</vt:lpstr>
      <vt:lpstr>4.1    计算过程与算法</vt:lpstr>
      <vt:lpstr>PowerPoint 演示文稿</vt:lpstr>
      <vt:lpstr>4.1    计算过程算法的概念</vt:lpstr>
      <vt:lpstr>4.1 计算过程与算法</vt:lpstr>
      <vt:lpstr>4.1    算法的概念</vt:lpstr>
      <vt:lpstr>PowerPoint 演示文稿</vt:lpstr>
      <vt:lpstr>PowerPoint 演示文稿</vt:lpstr>
      <vt:lpstr>输入若干个（假设10个）整数，求出最大值、最小值</vt:lpstr>
      <vt:lpstr>源程序：输入若干个整数，求出最大值、最小值</vt:lpstr>
      <vt:lpstr>源程序：输入若干个整数，求出最大值、最小值</vt:lpstr>
      <vt:lpstr>PowerPoint 演示文稿</vt:lpstr>
      <vt:lpstr>PowerPoint 演示文稿</vt:lpstr>
      <vt:lpstr>4.1    算法的概念</vt:lpstr>
      <vt:lpstr>4.1    算法的概念</vt:lpstr>
      <vt:lpstr>判断质数</vt:lpstr>
      <vt:lpstr>判断质数</vt:lpstr>
      <vt:lpstr>n：被判断的整数；i：被除数； r：存放n/i得到的余数</vt:lpstr>
      <vt:lpstr>提纲</vt:lpstr>
      <vt:lpstr>4.3 算法的基本组成要素 </vt:lpstr>
      <vt:lpstr>PowerPoint 演示文稿</vt:lpstr>
      <vt:lpstr>吃一只蟹黄汤包的“算法”</vt:lpstr>
      <vt:lpstr>4.2 算法的基本组成要素 </vt:lpstr>
      <vt:lpstr>PowerPoint 演示文稿</vt:lpstr>
      <vt:lpstr>PowerPoint 演示文稿</vt:lpstr>
      <vt:lpstr>4.2 算法的基本组成要素 </vt:lpstr>
      <vt:lpstr>PowerPoint 演示文稿</vt:lpstr>
      <vt:lpstr>PowerPoint 演示文稿</vt:lpstr>
      <vt:lpstr>策略二：吃饱为止</vt:lpstr>
      <vt:lpstr>4.2 算法的基本组成要素  </vt:lpstr>
      <vt:lpstr>如何确定循环过程是正确的？</vt:lpstr>
      <vt:lpstr>有人知道饱不饱，但有人不知道！</vt:lpstr>
      <vt:lpstr>分类定量控制</vt:lpstr>
      <vt:lpstr>子程序（过程、函数）</vt:lpstr>
      <vt:lpstr>PowerPoint 演示文稿</vt:lpstr>
      <vt:lpstr>提纲</vt:lpstr>
      <vt:lpstr>4.3  算法的描述</vt:lpstr>
      <vt:lpstr>4.3  算法的描述－自然语言</vt:lpstr>
      <vt:lpstr>4.3  算法的描述－流程图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  算法的描述－N-S流程图</vt:lpstr>
      <vt:lpstr>4.3  算法的描述－N-S流程图</vt:lpstr>
      <vt:lpstr>4.3  算法的描述－N-S流程图</vt:lpstr>
      <vt:lpstr>4.3  算法的描述－N-S流程图</vt:lpstr>
      <vt:lpstr>4.3  算法的描述方法－N-S流程图</vt:lpstr>
      <vt:lpstr>4.3  算法的描述－伪码描述</vt:lpstr>
    </vt:vector>
  </TitlesOfParts>
  <Company>SDWM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 zhang</dc:creator>
  <cp:lastModifiedBy>86199</cp:lastModifiedBy>
  <cp:revision>17</cp:revision>
  <dcterms:created xsi:type="dcterms:W3CDTF">2017-10-30T04:14:04Z</dcterms:created>
  <dcterms:modified xsi:type="dcterms:W3CDTF">2022-10-04T00:22:38Z</dcterms:modified>
</cp:coreProperties>
</file>