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handoutMasterIdLst>
    <p:handoutMasterId r:id="rId118"/>
  </p:handoutMasterIdLst>
  <p:sldIdLst>
    <p:sldId id="256" r:id="rId2"/>
    <p:sldId id="257" r:id="rId3"/>
    <p:sldId id="258" r:id="rId4"/>
    <p:sldId id="296" r:id="rId5"/>
    <p:sldId id="286" r:id="rId6"/>
    <p:sldId id="941" r:id="rId7"/>
    <p:sldId id="418" r:id="rId8"/>
    <p:sldId id="417" r:id="rId9"/>
    <p:sldId id="268" r:id="rId10"/>
    <p:sldId id="336" r:id="rId11"/>
    <p:sldId id="337" r:id="rId12"/>
    <p:sldId id="942" r:id="rId13"/>
    <p:sldId id="434" r:id="rId14"/>
    <p:sldId id="269" r:id="rId15"/>
    <p:sldId id="672" r:id="rId16"/>
    <p:sldId id="350" r:id="rId17"/>
    <p:sldId id="347" r:id="rId18"/>
    <p:sldId id="348" r:id="rId19"/>
    <p:sldId id="374" r:id="rId20"/>
    <p:sldId id="353" r:id="rId21"/>
    <p:sldId id="767" r:id="rId22"/>
    <p:sldId id="468" r:id="rId23"/>
    <p:sldId id="768" r:id="rId24"/>
    <p:sldId id="528" r:id="rId25"/>
    <p:sldId id="263" r:id="rId26"/>
    <p:sldId id="673" r:id="rId27"/>
    <p:sldId id="674" r:id="rId28"/>
    <p:sldId id="351" r:id="rId29"/>
    <p:sldId id="769" r:id="rId30"/>
    <p:sldId id="770" r:id="rId31"/>
    <p:sldId id="771" r:id="rId32"/>
    <p:sldId id="772" r:id="rId33"/>
    <p:sldId id="773" r:id="rId34"/>
    <p:sldId id="774" r:id="rId35"/>
    <p:sldId id="525" r:id="rId36"/>
    <p:sldId id="675" r:id="rId37"/>
    <p:sldId id="676" r:id="rId38"/>
    <p:sldId id="264" r:id="rId39"/>
    <p:sldId id="943" r:id="rId40"/>
    <p:sldId id="302" r:id="rId41"/>
    <p:sldId id="339" r:id="rId42"/>
    <p:sldId id="303" r:id="rId43"/>
    <p:sldId id="340" r:id="rId44"/>
    <p:sldId id="440" r:id="rId45"/>
    <p:sldId id="305" r:id="rId46"/>
    <p:sldId id="412" r:id="rId47"/>
    <p:sldId id="411" r:id="rId48"/>
    <p:sldId id="413" r:id="rId49"/>
    <p:sldId id="414" r:id="rId50"/>
    <p:sldId id="939" r:id="rId51"/>
    <p:sldId id="862" r:id="rId52"/>
    <p:sldId id="863" r:id="rId53"/>
    <p:sldId id="864" r:id="rId54"/>
    <p:sldId id="865" r:id="rId55"/>
    <p:sldId id="866" r:id="rId56"/>
    <p:sldId id="867" r:id="rId57"/>
    <p:sldId id="868" r:id="rId58"/>
    <p:sldId id="869" r:id="rId59"/>
    <p:sldId id="870" r:id="rId60"/>
    <p:sldId id="871" r:id="rId61"/>
    <p:sldId id="940" r:id="rId62"/>
    <p:sldId id="352" r:id="rId63"/>
    <p:sldId id="472" r:id="rId64"/>
    <p:sldId id="473" r:id="rId65"/>
    <p:sldId id="474" r:id="rId66"/>
    <p:sldId id="872" r:id="rId67"/>
    <p:sldId id="873" r:id="rId68"/>
    <p:sldId id="874" r:id="rId69"/>
    <p:sldId id="875" r:id="rId70"/>
    <p:sldId id="876" r:id="rId71"/>
    <p:sldId id="877" r:id="rId72"/>
    <p:sldId id="944" r:id="rId73"/>
    <p:sldId id="301" r:id="rId74"/>
    <p:sldId id="475" r:id="rId75"/>
    <p:sldId id="415" r:id="rId76"/>
    <p:sldId id="284" r:id="rId77"/>
    <p:sldId id="416" r:id="rId78"/>
    <p:sldId id="677" r:id="rId79"/>
    <p:sldId id="678" r:id="rId80"/>
    <p:sldId id="680" r:id="rId81"/>
    <p:sldId id="315" r:id="rId82"/>
    <p:sldId id="356" r:id="rId83"/>
    <p:sldId id="480" r:id="rId84"/>
    <p:sldId id="478" r:id="rId85"/>
    <p:sldId id="516" r:id="rId86"/>
    <p:sldId id="518" r:id="rId87"/>
    <p:sldId id="517" r:id="rId88"/>
    <p:sldId id="367" r:id="rId89"/>
    <p:sldId id="945" r:id="rId90"/>
    <p:sldId id="522" r:id="rId91"/>
    <p:sldId id="313" r:id="rId92"/>
    <p:sldId id="401" r:id="rId93"/>
    <p:sldId id="332" r:id="rId94"/>
    <p:sldId id="333" r:id="rId95"/>
    <p:sldId id="523" r:id="rId96"/>
    <p:sldId id="476" r:id="rId97"/>
    <p:sldId id="442" r:id="rId98"/>
    <p:sldId id="524" r:id="rId99"/>
    <p:sldId id="529" r:id="rId100"/>
    <p:sldId id="312" r:id="rId101"/>
    <p:sldId id="325" r:id="rId102"/>
    <p:sldId id="326" r:id="rId103"/>
    <p:sldId id="330" r:id="rId104"/>
    <p:sldId id="446" r:id="rId105"/>
    <p:sldId id="310" r:id="rId106"/>
    <p:sldId id="342" r:id="rId107"/>
    <p:sldId id="331" r:id="rId108"/>
    <p:sldId id="946" r:id="rId109"/>
    <p:sldId id="947" r:id="rId110"/>
    <p:sldId id="483" r:id="rId111"/>
    <p:sldId id="484" r:id="rId112"/>
    <p:sldId id="343" r:id="rId113"/>
    <p:sldId id="346" r:id="rId114"/>
    <p:sldId id="485" r:id="rId115"/>
    <p:sldId id="530" r:id="rId116"/>
  </p:sldIdLst>
  <p:sldSz cx="9144000" cy="6858000" type="screen4x3"/>
  <p:notesSz cx="6858000" cy="9144000"/>
  <p:defaultTextStyle>
    <a:defPPr>
      <a:defRPr lang="en-US"/>
    </a:defPPr>
    <a:lvl1pPr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1pPr>
    <a:lvl2pPr marL="4572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2pPr>
    <a:lvl3pPr marL="9144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3pPr>
    <a:lvl4pPr marL="13716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4pPr>
    <a:lvl5pPr marL="18288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0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0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0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0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xmlns="">
        <p15:guide id="1" orient="horz" pos="2170">
          <p15:clr>
            <a:srgbClr val="A4A3A4"/>
          </p15:clr>
        </p15:guide>
        <p15:guide id="2" pos="2880">
          <p15:clr>
            <a:srgbClr val="A4A3A4"/>
          </p15:clr>
        </p15:guide>
      </p15:sldGuideLst>
    </p:ext>
    <p:ext uri="{2D200454-40CA-4A62-9FC3-DE9A4176ACB9}">
      <p15:notesGuideLst xmlns:p15="http://schemas.microsoft.com/office/powerpoint/2012/main" xmlns="">
        <p15:guide id="1" orient="horz" pos="289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99"/>
    <a:srgbClr val="CCFFFF"/>
    <a:srgbClr val="000099"/>
    <a:srgbClr val="FFFF66"/>
    <a:srgbClr val="FF0000"/>
    <a:srgbClr val="FF66CC"/>
    <a:srgbClr val="990099"/>
    <a:srgbClr val="66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27" autoAdjust="0"/>
    <p:restoredTop sz="84800" autoAdjust="0"/>
  </p:normalViewPr>
  <p:slideViewPr>
    <p:cSldViewPr>
      <p:cViewPr varScale="1">
        <p:scale>
          <a:sx n="81" d="100"/>
          <a:sy n="81" d="100"/>
        </p:scale>
        <p:origin x="-963" y="-42"/>
      </p:cViewPr>
      <p:guideLst>
        <p:guide orient="horz" pos="217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598"/>
    </p:cViewPr>
  </p:sorterViewPr>
  <p:notesViewPr>
    <p:cSldViewPr>
      <p:cViewPr varScale="1">
        <p:scale>
          <a:sx n="62" d="100"/>
          <a:sy n="62" d="100"/>
        </p:scale>
        <p:origin x="-2436" y="-90"/>
      </p:cViewPr>
      <p:guideLst>
        <p:guide orient="horz" pos="2893"/>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buFontTx/>
              <a:buNone/>
              <a:defRPr sz="1200"/>
            </a:lvl1pPr>
          </a:lstStyle>
          <a:p>
            <a:pPr>
              <a:defRPr/>
            </a:pPr>
            <a:endParaRPr lang="zh-CN" altLang="en-US"/>
          </a:p>
        </p:txBody>
      </p:sp>
      <p:sp>
        <p:nvSpPr>
          <p:cNvPr id="1300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buFontTx/>
              <a:buNone/>
              <a:defRPr sz="1200"/>
            </a:lvl1pPr>
          </a:lstStyle>
          <a:p>
            <a:pPr>
              <a:defRPr/>
            </a:pPr>
            <a:endParaRPr lang="en-US" altLang="zh-CN"/>
          </a:p>
        </p:txBody>
      </p:sp>
      <p:sp>
        <p:nvSpPr>
          <p:cNvPr id="1300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buFontTx/>
              <a:buNone/>
              <a:defRPr sz="1200"/>
            </a:lvl1pPr>
          </a:lstStyle>
          <a:p>
            <a:pPr>
              <a:defRPr/>
            </a:pPr>
            <a:endParaRPr lang="en-US" altLang="zh-CN"/>
          </a:p>
        </p:txBody>
      </p:sp>
      <p:sp>
        <p:nvSpPr>
          <p:cNvPr id="1300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FontTx/>
              <a:buNone/>
              <a:defRPr sz="1200"/>
            </a:lvl1pPr>
          </a:lstStyle>
          <a:p>
            <a:pPr>
              <a:defRPr/>
            </a:pPr>
            <a:fld id="{3A1D5920-E781-45E2-AC47-9045A780A24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buFontTx/>
              <a:buNone/>
              <a:defRPr sz="1200"/>
            </a:lvl1pPr>
          </a:lstStyle>
          <a:p>
            <a:pPr>
              <a:defRPr/>
            </a:pPr>
            <a:endParaRPr lang="zh-CN" altLang="en-US"/>
          </a:p>
        </p:txBody>
      </p:sp>
      <p:sp>
        <p:nvSpPr>
          <p:cNvPr id="849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buFontTx/>
              <a:buNone/>
              <a:defRPr sz="1200"/>
            </a:lvl1pPr>
          </a:lstStyle>
          <a:p>
            <a:pPr>
              <a:defRPr/>
            </a:pPr>
            <a:endParaRPr lang="en-US" altLang="zh-CN"/>
          </a:p>
        </p:txBody>
      </p:sp>
      <p:sp>
        <p:nvSpPr>
          <p:cNvPr id="168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49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49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buFontTx/>
              <a:buNone/>
              <a:defRPr sz="1200"/>
            </a:lvl1pPr>
          </a:lstStyle>
          <a:p>
            <a:pPr>
              <a:defRPr/>
            </a:pPr>
            <a:endParaRPr lang="en-US" altLang="zh-CN"/>
          </a:p>
        </p:txBody>
      </p:sp>
      <p:sp>
        <p:nvSpPr>
          <p:cNvPr id="849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FontTx/>
              <a:buNone/>
              <a:defRPr sz="1200"/>
            </a:lvl1pPr>
          </a:lstStyle>
          <a:p>
            <a:pPr>
              <a:defRPr/>
            </a:pPr>
            <a:fld id="{445D2F3F-009E-4C69-B954-65C8D576346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6706353-0EDA-4BC7-80C2-5A7BFEFF0BDC}" type="slidenum">
              <a:rPr lang="zh-CN" altLang="en-US" smtClean="0"/>
              <a:pPr eaLnBrk="1" hangingPunct="1">
                <a:spcBef>
                  <a:spcPct val="0"/>
                </a:spcBef>
              </a:pPr>
              <a:t>1</a:t>
            </a:fld>
            <a:endParaRPr lang="en-US" altLang="zh-CN" smtClean="0"/>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B21FA4B-8B66-47ED-B86E-D8CC2E354B8F}" type="slidenum">
              <a:rPr lang="zh-CN" altLang="en-US" smtClean="0"/>
              <a:pPr eaLnBrk="1" hangingPunct="1">
                <a:spcBef>
                  <a:spcPct val="0"/>
                </a:spcBef>
              </a:pPr>
              <a:t>76</a:t>
            </a:fld>
            <a:endParaRPr lang="en-US" altLang="zh-CN" smtClean="0"/>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p:sp>
      <p:sp>
        <p:nvSpPr>
          <p:cNvPr id="172035" name="备注占位符 2"/>
          <p:cNvSpPr>
            <a:spLocks noGrp="1"/>
          </p:cNvSpPr>
          <p:nvPr>
            <p:ph type="body" idx="1"/>
          </p:nvPr>
        </p:nvSpPr>
        <p:spPr>
          <a:noFill/>
        </p:spPr>
        <p:txBody>
          <a:bodyPr/>
          <a:lstStyle/>
          <a:p>
            <a:r>
              <a:rPr lang="zh-CN" altLang="en-US" dirty="0" smtClean="0"/>
              <a:t>说明：</a:t>
            </a:r>
            <a:endParaRPr lang="en-US" altLang="zh-CN" dirty="0" smtClean="0"/>
          </a:p>
          <a:p>
            <a:r>
              <a:rPr lang="en-US" altLang="zh-CN" dirty="0" smtClean="0"/>
              <a:t>b[j]</a:t>
            </a:r>
            <a:r>
              <a:rPr lang="zh-CN" altLang="en-US" dirty="0" smtClean="0"/>
              <a:t>的内存地址是：</a:t>
            </a:r>
            <a:r>
              <a:rPr lang="en-US" altLang="zh-CN" dirty="0" err="1" smtClean="0"/>
              <a:t>b+j</a:t>
            </a:r>
            <a:r>
              <a:rPr lang="en-US" altLang="zh-CN" dirty="0" smtClean="0"/>
              <a:t>*</a:t>
            </a:r>
            <a:r>
              <a:rPr lang="en-US" altLang="zh-CN" dirty="0" err="1" smtClean="0"/>
              <a:t>sizeof</a:t>
            </a:r>
            <a:r>
              <a:rPr lang="en-US" altLang="zh-CN" dirty="0" smtClean="0"/>
              <a:t>(</a:t>
            </a:r>
            <a:r>
              <a:rPr lang="en-US" altLang="zh-CN" dirty="0" err="1" smtClean="0"/>
              <a:t>int</a:t>
            </a:r>
            <a:r>
              <a:rPr lang="en-US" altLang="zh-CN" dirty="0" smtClean="0"/>
              <a:t>)</a:t>
            </a:r>
          </a:p>
          <a:p>
            <a:r>
              <a:rPr lang="en-US" altLang="zh-CN" dirty="0" smtClean="0"/>
              <a:t>a[j]</a:t>
            </a:r>
            <a:r>
              <a:rPr lang="zh-CN" altLang="en-US" dirty="0" smtClean="0"/>
              <a:t>的内存地址是：</a:t>
            </a:r>
            <a:r>
              <a:rPr lang="en-US" altLang="zh-CN" dirty="0" err="1" smtClean="0"/>
              <a:t>a+j</a:t>
            </a:r>
            <a:r>
              <a:rPr lang="en-US" altLang="zh-CN" dirty="0" smtClean="0"/>
              <a:t>*</a:t>
            </a:r>
            <a:r>
              <a:rPr lang="en-US" altLang="zh-CN" dirty="0" err="1" smtClean="0"/>
              <a:t>sizeof</a:t>
            </a:r>
            <a:r>
              <a:rPr lang="en-US" altLang="zh-CN" dirty="0" smtClean="0"/>
              <a:t>(</a:t>
            </a:r>
            <a:r>
              <a:rPr lang="en-US" altLang="zh-CN" dirty="0" err="1" smtClean="0"/>
              <a:t>int</a:t>
            </a:r>
            <a:r>
              <a:rPr lang="en-US" altLang="zh-CN" dirty="0" smtClean="0"/>
              <a:t>)</a:t>
            </a:r>
          </a:p>
          <a:p>
            <a:r>
              <a:rPr lang="zh-CN" altLang="en-US" dirty="0" smtClean="0"/>
              <a:t>而</a:t>
            </a:r>
            <a:r>
              <a:rPr lang="en-US" altLang="zh-CN" dirty="0" smtClean="0"/>
              <a:t>a</a:t>
            </a:r>
            <a:r>
              <a:rPr lang="zh-CN" altLang="en-US" dirty="0" smtClean="0"/>
              <a:t>和</a:t>
            </a:r>
            <a:r>
              <a:rPr lang="en-US" altLang="zh-CN" dirty="0" smtClean="0"/>
              <a:t>b</a:t>
            </a:r>
            <a:r>
              <a:rPr lang="zh-CN" altLang="en-US" dirty="0" smtClean="0"/>
              <a:t>的值相等，所以</a:t>
            </a:r>
            <a:r>
              <a:rPr lang="en-US" altLang="zh-CN" dirty="0" smtClean="0"/>
              <a:t>a[j]</a:t>
            </a:r>
            <a:r>
              <a:rPr lang="zh-CN" altLang="en-US" dirty="0" smtClean="0"/>
              <a:t>和</a:t>
            </a:r>
            <a:r>
              <a:rPr lang="en-US" altLang="zh-CN" dirty="0" smtClean="0"/>
              <a:t>b[j] </a:t>
            </a:r>
            <a:r>
              <a:rPr lang="zh-CN" altLang="en-US" dirty="0" smtClean="0"/>
              <a:t>是同一个元素</a:t>
            </a:r>
            <a:endParaRPr lang="en-US" altLang="zh-CN" dirty="0" smtClean="0"/>
          </a:p>
          <a:p>
            <a:endParaRPr lang="en-US" altLang="zh-CN" dirty="0" smtClean="0"/>
          </a:p>
          <a:p>
            <a:r>
              <a:rPr lang="en-US" altLang="zh-CN" b="1" dirty="0" smtClean="0"/>
              <a:t>void </a:t>
            </a:r>
            <a:r>
              <a:rPr lang="en-US" altLang="zh-CN" b="1" dirty="0" err="1" smtClean="0"/>
              <a:t>modifyArray</a:t>
            </a:r>
            <a:r>
              <a:rPr lang="en-US" altLang="zh-CN" b="1" dirty="0" smtClean="0"/>
              <a:t>(</a:t>
            </a:r>
            <a:r>
              <a:rPr lang="en-US" altLang="zh-CN" b="1" dirty="0" err="1" smtClean="0"/>
              <a:t>int</a:t>
            </a:r>
            <a:r>
              <a:rPr lang="en-US" altLang="zh-CN" b="1" dirty="0" smtClean="0"/>
              <a:t> b[],</a:t>
            </a:r>
            <a:r>
              <a:rPr lang="en-US" altLang="zh-CN" b="1" dirty="0" err="1" smtClean="0"/>
              <a:t>int</a:t>
            </a:r>
            <a:r>
              <a:rPr lang="en-US" altLang="zh-CN" b="1" dirty="0" smtClean="0"/>
              <a:t> size)</a:t>
            </a:r>
            <a:r>
              <a:rPr lang="zh-CN" altLang="en-US" b="1" dirty="0" smtClean="0"/>
              <a:t>中实际是：</a:t>
            </a:r>
            <a:endParaRPr lang="en-US" altLang="zh-CN" b="1" dirty="0" smtClean="0"/>
          </a:p>
          <a:p>
            <a:r>
              <a:rPr lang="en-US" altLang="zh-CN" b="1" dirty="0" smtClean="0"/>
              <a:t>void </a:t>
            </a:r>
            <a:r>
              <a:rPr lang="en-US" altLang="zh-CN" b="1" dirty="0" err="1" smtClean="0"/>
              <a:t>modifyArray</a:t>
            </a:r>
            <a:r>
              <a:rPr lang="en-US" altLang="zh-CN" b="1" dirty="0" smtClean="0"/>
              <a:t>(</a:t>
            </a:r>
            <a:r>
              <a:rPr lang="en-US" altLang="zh-CN" b="1" dirty="0" err="1" smtClean="0"/>
              <a:t>int</a:t>
            </a:r>
            <a:r>
              <a:rPr lang="en-US" altLang="zh-CN" b="1" dirty="0" smtClean="0"/>
              <a:t> * </a:t>
            </a:r>
            <a:r>
              <a:rPr lang="en-US" altLang="zh-CN" b="1" dirty="0" err="1" smtClean="0"/>
              <a:t>b,int</a:t>
            </a:r>
            <a:r>
              <a:rPr lang="en-US" altLang="zh-CN" b="1" dirty="0" smtClean="0"/>
              <a:t> size)</a:t>
            </a:r>
          </a:p>
          <a:p>
            <a:endParaRPr lang="en-US" altLang="zh-CN" b="1" dirty="0" smtClean="0"/>
          </a:p>
          <a:p>
            <a:endParaRPr lang="zh-CN" altLang="en-US" dirty="0" smtClean="0"/>
          </a:p>
        </p:txBody>
      </p:sp>
      <p:sp>
        <p:nvSpPr>
          <p:cNvPr id="172036"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FC32154-F6DE-4ACB-B89E-83000B096A3C}" type="slidenum">
              <a:rPr lang="zh-CN" altLang="en-US" smtClean="0"/>
              <a:pPr eaLnBrk="1" hangingPunct="1">
                <a:spcBef>
                  <a:spcPct val="0"/>
                </a:spcBef>
              </a:pPr>
              <a:t>77</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E39D1CF-0F2B-4F64-B478-C37F00A6BCF6}" type="slidenum">
              <a:rPr lang="zh-CN" altLang="en-US" smtClean="0"/>
              <a:pPr eaLnBrk="1" hangingPunct="1">
                <a:spcBef>
                  <a:spcPct val="0"/>
                </a:spcBef>
              </a:pPr>
              <a:t>91</a:t>
            </a:fld>
            <a:endParaRPr lang="en-US" altLang="zh-CN" smtClean="0"/>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a:lstStyle/>
          <a:p>
            <a:pPr eaLnBrk="1" hangingPunct="1"/>
            <a:r>
              <a:rPr lang="zh-CN" altLang="en-US" smtClean="0"/>
              <a:t>关键点：找出第</a:t>
            </a:r>
            <a:r>
              <a:rPr lang="en-US" altLang="zh-CN" smtClean="0"/>
              <a:t>pass</a:t>
            </a:r>
            <a:r>
              <a:rPr lang="zh-CN" altLang="en-US" smtClean="0"/>
              <a:t>趟要赋值的下标</a:t>
            </a:r>
            <a:r>
              <a:rPr lang="en-US" altLang="zh-CN" smtClean="0"/>
              <a:t>x</a:t>
            </a:r>
          </a:p>
          <a:p>
            <a:pPr eaLnBrk="1" hangingPunct="1"/>
            <a:r>
              <a:rPr lang="zh-CN" altLang="en-US" smtClean="0"/>
              <a:t>第</a:t>
            </a:r>
            <a:r>
              <a:rPr lang="en-US" altLang="zh-CN" smtClean="0"/>
              <a:t>pass</a:t>
            </a:r>
            <a:r>
              <a:rPr lang="zh-CN" altLang="en-US" smtClean="0"/>
              <a:t>趟下标为</a:t>
            </a:r>
            <a:r>
              <a:rPr lang="en-US" altLang="zh-CN" smtClean="0"/>
              <a:t>elementCount－1</a:t>
            </a:r>
            <a:r>
              <a:rPr lang="zh-CN" altLang="en-US" smtClean="0"/>
              <a:t> 和</a:t>
            </a:r>
            <a:r>
              <a:rPr lang="en-US" altLang="zh-CN" smtClean="0"/>
              <a:t>x</a:t>
            </a:r>
            <a:r>
              <a:rPr lang="zh-CN" altLang="en-US" smtClean="0"/>
              <a:t>的数组元素之间的元素个数是：（</a:t>
            </a:r>
            <a:r>
              <a:rPr lang="en-US" altLang="zh-CN" smtClean="0"/>
              <a:t>elementCount－1）－x＋1</a:t>
            </a:r>
          </a:p>
          <a:p>
            <a:pPr eaLnBrk="1" hangingPunct="1"/>
            <a:r>
              <a:rPr lang="zh-CN" altLang="en-US" smtClean="0"/>
              <a:t>而下标为</a:t>
            </a:r>
            <a:r>
              <a:rPr lang="en-US" altLang="zh-CN" smtClean="0"/>
              <a:t>elementCount－1</a:t>
            </a:r>
            <a:r>
              <a:rPr lang="zh-CN" altLang="en-US" smtClean="0"/>
              <a:t> 和</a:t>
            </a:r>
            <a:r>
              <a:rPr lang="en-US" altLang="zh-CN" smtClean="0"/>
              <a:t>x</a:t>
            </a:r>
            <a:r>
              <a:rPr lang="zh-CN" altLang="en-US" smtClean="0"/>
              <a:t>的数组元素之间的元素个数是</a:t>
            </a:r>
            <a:r>
              <a:rPr lang="en-US" altLang="zh-CN" smtClean="0"/>
              <a:t>pass</a:t>
            </a:r>
            <a:r>
              <a:rPr lang="zh-CN" altLang="en-US" smtClean="0"/>
              <a:t>个，由等式（</a:t>
            </a:r>
            <a:r>
              <a:rPr lang="en-US" altLang="zh-CN" smtClean="0"/>
              <a:t>elementCount－1）－x＋1</a:t>
            </a:r>
          </a:p>
          <a:p>
            <a:pPr eaLnBrk="1" hangingPunct="1"/>
            <a:r>
              <a:rPr lang="zh-CN" altLang="en-US" smtClean="0"/>
              <a:t>＝</a:t>
            </a:r>
            <a:r>
              <a:rPr lang="en-US" altLang="zh-CN" smtClean="0"/>
              <a:t>pass</a:t>
            </a:r>
            <a:r>
              <a:rPr lang="zh-CN" altLang="en-US" smtClean="0"/>
              <a:t>可得</a:t>
            </a:r>
            <a:r>
              <a:rPr lang="en-US" altLang="zh-CN" smtClean="0"/>
              <a:t>x＝ elementCount－pass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p:sp>
      <p:sp>
        <p:nvSpPr>
          <p:cNvPr id="177155" name="备注占位符 2"/>
          <p:cNvSpPr>
            <a:spLocks noGrp="1"/>
          </p:cNvSpPr>
          <p:nvPr>
            <p:ph type="body" idx="1"/>
          </p:nvPr>
        </p:nvSpPr>
        <p:spPr>
          <a:noFill/>
        </p:spPr>
        <p:txBody>
          <a:bodyPr/>
          <a:lstStyle/>
          <a:p>
            <a:endParaRPr lang="zh-CN" altLang="en-US" smtClean="0"/>
          </a:p>
        </p:txBody>
      </p:sp>
      <p:sp>
        <p:nvSpPr>
          <p:cNvPr id="177156"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C0A8730-245F-4637-B071-4B29F182BF7C}" type="slidenum">
              <a:rPr lang="zh-CN" altLang="en-US" smtClean="0"/>
              <a:pPr eaLnBrk="1" hangingPunct="1">
                <a:spcBef>
                  <a:spcPct val="0"/>
                </a:spcBef>
              </a:pPr>
              <a:t>98</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0A0CD573-0D49-40E5-93E7-DC3FCED26C56}" type="slidenum">
              <a:rPr lang="zh-CN" altLang="en-US"/>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2494583B-E286-4AE6-9615-05A90E07B793}" type="slidenum">
              <a:rPr lang="zh-CN" altLang="en-US"/>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658E0632-ACB6-4DFF-AFB3-6D1FFBB56EBB}" type="slidenum">
              <a:rPr lang="zh-CN" altLang="en-US"/>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04813"/>
            <a:ext cx="8350250" cy="5526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B5A118F0-02F8-4E30-94D3-5331A22F9A64}" type="slidenum">
              <a:rPr lang="zh-CN" altLang="en-US"/>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319213"/>
            <a:ext cx="3810000" cy="4611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319213"/>
            <a:ext cx="3810000" cy="22288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00463"/>
            <a:ext cx="3810000" cy="22304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ftr" sz="quarter" idx="10"/>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FFD265FB-3B64-48F5-8911-E58D77906461}" type="slidenum">
              <a:rPr lang="zh-CN" altLang="en-US"/>
              <a:pPr>
                <a:defRPr/>
              </a:pPr>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319213"/>
            <a:ext cx="3810000" cy="4611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BC4FB8C4-260F-4946-A15E-45F800611AC4}" type="slidenum">
              <a:rPr lang="zh-CN" altLang="en-US"/>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CFCF81A-63DF-425F-8382-179C6EBDE7B5}" type="slidenum">
              <a:rPr lang="zh-CN" altLang="en-US"/>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B9C5B4C6-FA0B-43F5-9B36-C09E90DCCB56}" type="slidenum">
              <a:rPr lang="zh-CN" altLang="en-US"/>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42B816D3-0A73-4BB0-AF78-3AE6E035861B}" type="slidenum">
              <a:rPr lang="zh-CN" altLang="en-US"/>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C22DCD31-C104-402E-B1B7-C115A793F457}" type="slidenum">
              <a:rPr lang="zh-CN" altLang="en-US"/>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AE71CB8-5422-4627-929F-D04EDEDC5496}" type="slidenum">
              <a:rPr lang="zh-CN" altLang="en-US"/>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A65ED743-0921-459D-BB2C-FAFFDF8127E6}" type="slidenum">
              <a:rPr lang="zh-CN" altLang="en-US"/>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B9103091-4486-4721-8A48-5461B5FBD4CC}" type="slidenum">
              <a:rPr lang="zh-CN" altLang="en-US"/>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8756985-8F54-43AA-9E3F-A0C553F902D7}" type="slidenum">
              <a:rPr lang="zh-CN" altLang="en-US"/>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smtClean="0"/>
              <a:t>单击以编辑</a:t>
            </a:r>
            <a:r>
              <a:rPr lang="zh-CN" altLang="en-US" smtClean="0"/>
              <a:t>母版标题样式</a:t>
            </a:r>
          </a:p>
        </p:txBody>
      </p:sp>
      <p:sp>
        <p:nvSpPr>
          <p:cNvPr id="1027" name="Rectangle 3"/>
          <p:cNvSpPr>
            <a:spLocks noGrp="1" noChangeArrowheads="1"/>
          </p:cNvSpPr>
          <p:nvPr>
            <p:ph type="body" idx="1"/>
          </p:nvPr>
        </p:nvSpPr>
        <p:spPr bwMode="auto">
          <a:xfrm>
            <a:off x="685800" y="1319213"/>
            <a:ext cx="7772400" cy="46116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7637" name="Rectangle 5"/>
          <p:cNvSpPr>
            <a:spLocks noGrp="1" noChangeArrowheads="1"/>
          </p:cNvSpPr>
          <p:nvPr>
            <p:ph type="ftr" sz="quarter" idx="3"/>
          </p:nvPr>
        </p:nvSpPr>
        <p:spPr bwMode="auto">
          <a:xfrm>
            <a:off x="3124200" y="6083300"/>
            <a:ext cx="28956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lstStyle>
            <a:lvl1pPr algn="ctr">
              <a:spcBef>
                <a:spcPct val="50000"/>
              </a:spcBef>
              <a:buFontTx/>
              <a:buNone/>
              <a:defRPr sz="1400"/>
            </a:lvl1pPr>
          </a:lstStyle>
          <a:p>
            <a:pPr>
              <a:defRPr/>
            </a:pPr>
            <a:endParaRPr lang="en-US" altLang="zh-CN"/>
          </a:p>
        </p:txBody>
      </p:sp>
      <p:sp>
        <p:nvSpPr>
          <p:cNvPr id="197638" name="Rectangle 6"/>
          <p:cNvSpPr>
            <a:spLocks noGrp="1" noChangeArrowheads="1"/>
          </p:cNvSpPr>
          <p:nvPr>
            <p:ph type="sldNum" sz="quarter" idx="4"/>
          </p:nvPr>
        </p:nvSpPr>
        <p:spPr bwMode="auto">
          <a:xfrm>
            <a:off x="6934200" y="6324600"/>
            <a:ext cx="1905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lstStyle>
            <a:lvl1pPr algn="r">
              <a:spcBef>
                <a:spcPct val="50000"/>
              </a:spcBef>
              <a:buFontTx/>
              <a:buNone/>
              <a:defRPr sz="1400" b="1"/>
            </a:lvl1pPr>
          </a:lstStyle>
          <a:p>
            <a:pPr>
              <a:defRPr/>
            </a:pPr>
            <a:fld id="{528C3BB1-4401-40CC-883B-BDFB3B36ED38}" type="slidenum">
              <a:rPr lang="zh-CN" altLang="en-US"/>
              <a:pPr>
                <a:defRPr/>
              </a:pPr>
              <a:t>‹#›</a:t>
            </a:fld>
            <a:endParaRPr lang="en-US" altLang="zh-CN"/>
          </a:p>
        </p:txBody>
      </p:sp>
      <p:grpSp>
        <p:nvGrpSpPr>
          <p:cNvPr id="1030" name="Group 7"/>
          <p:cNvGrpSpPr/>
          <p:nvPr/>
        </p:nvGrpSpPr>
        <p:grpSpPr bwMode="auto">
          <a:xfrm>
            <a:off x="0" y="6553200"/>
            <a:ext cx="9144000" cy="301625"/>
            <a:chOff x="0" y="4032"/>
            <a:chExt cx="5760" cy="288"/>
          </a:xfrm>
        </p:grpSpPr>
        <p:sp>
          <p:nvSpPr>
            <p:cNvPr id="103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lvl1pPr eaLnBrk="0" hangingPunct="0">
                <a:defRPr kumimoji="1" sz="2000">
                  <a:solidFill>
                    <a:schemeClr val="tx1"/>
                  </a:solidFill>
                  <a:latin typeface="Times New Roman" pitchFamily="18" charset="0"/>
                  <a:ea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zh-CN" altLang="en-US" sz="2400" smtClean="0"/>
                <a:t>                  </a:t>
              </a:r>
            </a:p>
          </p:txBody>
        </p:sp>
        <p:sp>
          <p:nvSpPr>
            <p:cNvPr id="1035" name="Line 9"/>
            <p:cNvSpPr>
              <a:spLocks noChangeShapeType="1"/>
            </p:cNvSpPr>
            <p:nvPr/>
          </p:nvSpPr>
          <p:spPr bwMode="auto">
            <a:xfrm>
              <a:off x="4464" y="4032"/>
              <a:ext cx="288" cy="288"/>
            </a:xfrm>
            <a:prstGeom prst="line">
              <a:avLst/>
            </a:prstGeom>
            <a:noFill/>
            <a:ln w="57150">
              <a:solidFill>
                <a:srgbClr val="FFFFFF"/>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036" name="Line 10"/>
            <p:cNvSpPr>
              <a:spLocks noChangeShapeType="1"/>
            </p:cNvSpPr>
            <p:nvPr/>
          </p:nvSpPr>
          <p:spPr bwMode="auto">
            <a:xfrm>
              <a:off x="4176" y="4032"/>
              <a:ext cx="336" cy="288"/>
            </a:xfrm>
            <a:prstGeom prst="line">
              <a:avLst/>
            </a:prstGeom>
            <a:noFill/>
            <a:ln w="57150">
              <a:solidFill>
                <a:srgbClr val="FFFFFF"/>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037" name="Line 11"/>
            <p:cNvSpPr>
              <a:spLocks noChangeShapeType="1"/>
            </p:cNvSpPr>
            <p:nvPr/>
          </p:nvSpPr>
          <p:spPr bwMode="auto">
            <a:xfrm>
              <a:off x="4704" y="4032"/>
              <a:ext cx="336" cy="288"/>
            </a:xfrm>
            <a:prstGeom prst="line">
              <a:avLst/>
            </a:prstGeom>
            <a:noFill/>
            <a:ln w="57150">
              <a:solidFill>
                <a:srgbClr val="FFFFFF"/>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038" name="Line 12"/>
            <p:cNvSpPr>
              <a:spLocks noChangeShapeType="1"/>
            </p:cNvSpPr>
            <p:nvPr/>
          </p:nvSpPr>
          <p:spPr bwMode="auto">
            <a:xfrm>
              <a:off x="5376" y="4032"/>
              <a:ext cx="384" cy="288"/>
            </a:xfrm>
            <a:prstGeom prst="line">
              <a:avLst/>
            </a:prstGeom>
            <a:noFill/>
            <a:ln w="57150">
              <a:solidFill>
                <a:srgbClr val="FFFFFF"/>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039" name="Line 13"/>
            <p:cNvSpPr>
              <a:spLocks noChangeShapeType="1"/>
            </p:cNvSpPr>
            <p:nvPr/>
          </p:nvSpPr>
          <p:spPr bwMode="auto">
            <a:xfrm>
              <a:off x="5184" y="4032"/>
              <a:ext cx="384" cy="288"/>
            </a:xfrm>
            <a:prstGeom prst="line">
              <a:avLst/>
            </a:prstGeom>
            <a:noFill/>
            <a:ln w="57150">
              <a:solidFill>
                <a:srgbClr val="FFFFFF"/>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040" name="Line 14"/>
            <p:cNvSpPr>
              <a:spLocks noChangeShapeType="1"/>
            </p:cNvSpPr>
            <p:nvPr/>
          </p:nvSpPr>
          <p:spPr bwMode="auto">
            <a:xfrm>
              <a:off x="5568" y="4032"/>
              <a:ext cx="192" cy="144"/>
            </a:xfrm>
            <a:prstGeom prst="line">
              <a:avLst/>
            </a:prstGeom>
            <a:noFill/>
            <a:ln w="57150">
              <a:solidFill>
                <a:srgbClr val="FFFFFF"/>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041" name="Line 15"/>
            <p:cNvSpPr>
              <a:spLocks noChangeShapeType="1"/>
            </p:cNvSpPr>
            <p:nvPr/>
          </p:nvSpPr>
          <p:spPr bwMode="auto">
            <a:xfrm>
              <a:off x="4992" y="4032"/>
              <a:ext cx="336" cy="288"/>
            </a:xfrm>
            <a:prstGeom prst="line">
              <a:avLst/>
            </a:prstGeom>
            <a:noFill/>
            <a:ln w="57150">
              <a:solidFill>
                <a:srgbClr val="FFFFFF"/>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1031" name="Line 16"/>
          <p:cNvSpPr>
            <a:spLocks noChangeShapeType="1"/>
          </p:cNvSpPr>
          <p:nvPr/>
        </p:nvSpPr>
        <p:spPr bwMode="auto">
          <a:xfrm>
            <a:off x="468313" y="1176338"/>
            <a:ext cx="8458200" cy="0"/>
          </a:xfrm>
          <a:prstGeom prst="line">
            <a:avLst/>
          </a:prstGeom>
          <a:noFill/>
          <a:ln w="57150">
            <a:solidFill>
              <a:srgbClr val="33CCCC"/>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32" name="Text Box 17"/>
          <p:cNvSpPr txBox="1">
            <a:spLocks noChangeArrowheads="1"/>
          </p:cNvSpPr>
          <p:nvPr/>
        </p:nvSpPr>
        <p:spPr bwMode="auto">
          <a:xfrm>
            <a:off x="457200" y="2514600"/>
            <a:ext cx="8305800" cy="350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en-US" sz="3200" b="1" smtClean="0">
              <a:solidFill>
                <a:srgbClr val="FFFFFF"/>
              </a:solidFill>
            </a:endParaRPr>
          </a:p>
          <a:p>
            <a:pPr eaLnBrk="1" hangingPunct="1">
              <a:spcBef>
                <a:spcPct val="50000"/>
              </a:spcBef>
              <a:buFontTx/>
              <a:buNone/>
              <a:defRPr/>
            </a:pPr>
            <a:endParaRPr lang="zh-CN" altLang="en-US" sz="3200" b="1" smtClean="0">
              <a:solidFill>
                <a:srgbClr val="FFFFFF"/>
              </a:solidFill>
            </a:endParaRPr>
          </a:p>
          <a:p>
            <a:pPr eaLnBrk="1" hangingPunct="1">
              <a:spcBef>
                <a:spcPct val="50000"/>
              </a:spcBef>
              <a:buFontTx/>
              <a:buNone/>
              <a:defRPr/>
            </a:pPr>
            <a:endParaRPr lang="zh-CN" altLang="en-US" sz="3200" b="1" smtClean="0">
              <a:solidFill>
                <a:srgbClr val="FFFFFF"/>
              </a:solidFill>
            </a:endParaRPr>
          </a:p>
          <a:p>
            <a:pPr eaLnBrk="1" hangingPunct="1">
              <a:spcBef>
                <a:spcPct val="50000"/>
              </a:spcBef>
              <a:buFontTx/>
              <a:buNone/>
              <a:defRPr/>
            </a:pPr>
            <a:endParaRPr lang="zh-CN" altLang="en-US" sz="3200" b="1" smtClean="0">
              <a:solidFill>
                <a:srgbClr val="FFFFFF"/>
              </a:solidFill>
            </a:endParaRPr>
          </a:p>
          <a:p>
            <a:pPr eaLnBrk="1" hangingPunct="1">
              <a:spcBef>
                <a:spcPct val="50000"/>
              </a:spcBef>
              <a:buFontTx/>
              <a:buNone/>
              <a:defRPr/>
            </a:pPr>
            <a:endParaRPr lang="zh-CN" altLang="en-US" sz="3200" b="1" smtClean="0">
              <a:solidFill>
                <a:srgbClr val="FFFFFF"/>
              </a:solidFill>
            </a:endParaRPr>
          </a:p>
        </p:txBody>
      </p:sp>
      <p:pic>
        <p:nvPicPr>
          <p:cNvPr id="1033" name="Picture 18" descr="bupt"/>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timing>
    <p:tnLst>
      <p:par>
        <p:cTn id="1" dur="indefinite" restart="never" nodeType="tmRoot"/>
      </p:par>
    </p:tnLst>
  </p:timing>
  <p:hf hdr="0" ftr="0" dt="0"/>
  <p:txStyles>
    <p:titleStyle>
      <a:lvl1pPr algn="r" rtl="0" eaLnBrk="0" fontAlgn="base" hangingPunct="0">
        <a:spcBef>
          <a:spcPct val="0"/>
        </a:spcBef>
        <a:spcAft>
          <a:spcPct val="0"/>
        </a:spcAft>
        <a:defRPr kumimoji="1" sz="3200">
          <a:solidFill>
            <a:srgbClr val="FF3300"/>
          </a:solidFill>
          <a:latin typeface="+mj-lt"/>
          <a:ea typeface="+mj-ea"/>
          <a:cs typeface="+mj-cs"/>
        </a:defRPr>
      </a:lvl1pPr>
      <a:lvl2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5pPr>
      <a:lvl6pPr marL="457200" algn="r" rtl="0" fontAlgn="base">
        <a:spcBef>
          <a:spcPct val="0"/>
        </a:spcBef>
        <a:spcAft>
          <a:spcPct val="0"/>
        </a:spcAft>
        <a:defRPr kumimoji="1" sz="3200">
          <a:solidFill>
            <a:srgbClr val="FF3300"/>
          </a:solidFill>
          <a:latin typeface="Times New Roman" pitchFamily="18" charset="0"/>
          <a:ea typeface="宋体" pitchFamily="2" charset="-122"/>
        </a:defRPr>
      </a:lvl6pPr>
      <a:lvl7pPr marL="914400" algn="r" rtl="0" fontAlgn="base">
        <a:spcBef>
          <a:spcPct val="0"/>
        </a:spcBef>
        <a:spcAft>
          <a:spcPct val="0"/>
        </a:spcAft>
        <a:defRPr kumimoji="1" sz="3200">
          <a:solidFill>
            <a:srgbClr val="FF3300"/>
          </a:solidFill>
          <a:latin typeface="Times New Roman" pitchFamily="18" charset="0"/>
          <a:ea typeface="宋体" pitchFamily="2" charset="-122"/>
        </a:defRPr>
      </a:lvl7pPr>
      <a:lvl8pPr marL="1371600" algn="r" rtl="0" fontAlgn="base">
        <a:spcBef>
          <a:spcPct val="0"/>
        </a:spcBef>
        <a:spcAft>
          <a:spcPct val="0"/>
        </a:spcAft>
        <a:defRPr kumimoji="1" sz="3200">
          <a:solidFill>
            <a:srgbClr val="FF3300"/>
          </a:solidFill>
          <a:latin typeface="Times New Roman" pitchFamily="18" charset="0"/>
          <a:ea typeface="宋体" pitchFamily="2" charset="-122"/>
        </a:defRPr>
      </a:lvl8pPr>
      <a:lvl9pPr marL="1828800" algn="r" rtl="0" fontAlgn="base">
        <a:spcBef>
          <a:spcPct val="0"/>
        </a:spcBef>
        <a:spcAft>
          <a:spcPct val="0"/>
        </a:spcAft>
        <a:defRPr kumimoji="1" sz="3200">
          <a:solidFill>
            <a:srgbClr val="FF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02.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file:///D:\70&#12289;WorkingFolder-My\&#19978;&#35838;&#35762;&#20041;\&#35745;&#31639;&#26426;&#23548;&#35770;&#19982;&#31243;&#24207;&#35774;&#35745;(06~07)\4&#12289;&#20856;&#22411;&#20363;&#39064;(C&#35821;&#35328;)\3&#12289;&#25968;&#32452;\P195&#39029;6.18.c"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slide" Target="slide91.x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60564E8-6F9D-4D50-A1EB-C277FCE6E4C9}" type="slidenum">
              <a:rPr lang="zh-CN" altLang="en-US" sz="1400" smtClean="0"/>
              <a:pPr eaLnBrk="1" hangingPunct="1"/>
              <a:t>1</a:t>
            </a:fld>
            <a:endParaRPr lang="en-US" altLang="zh-CN" sz="1400" smtClean="0"/>
          </a:p>
        </p:txBody>
      </p:sp>
      <p:grpSp>
        <p:nvGrpSpPr>
          <p:cNvPr id="2051" name="Group 4"/>
          <p:cNvGrpSpPr/>
          <p:nvPr/>
        </p:nvGrpSpPr>
        <p:grpSpPr bwMode="auto">
          <a:xfrm>
            <a:off x="1619250" y="1917699"/>
            <a:ext cx="5903913" cy="1625159"/>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3E040E"/>
                </a:gs>
                <a:gs pos="50000">
                  <a:srgbClr val="CF0E30"/>
                </a:gs>
                <a:gs pos="100000">
                  <a:srgbClr val="3E040E"/>
                </a:gs>
              </a:gsLst>
              <a:lin ang="2700000" scaled="1"/>
            </a:gradFill>
            <a:ln w="28575">
              <a:solidFill>
                <a:srgbClr val="F68295"/>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54" name="Text Box 6"/>
            <p:cNvSpPr txBox="1">
              <a:spLocks noChangeArrowheads="1"/>
            </p:cNvSpPr>
            <p:nvPr/>
          </p:nvSpPr>
          <p:spPr bwMode="auto">
            <a:xfrm>
              <a:off x="1536" y="1200"/>
              <a:ext cx="2612" cy="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a:spcBef>
                  <a:spcPct val="50000"/>
                </a:spcBef>
                <a:buFontTx/>
                <a:buNone/>
              </a:pPr>
              <a:r>
                <a:rPr lang="zh-CN" altLang="en-US" sz="3600" b="1" dirty="0" smtClean="0">
                  <a:solidFill>
                    <a:schemeClr val="bg1"/>
                  </a:solidFill>
                  <a:latin typeface="微软雅黑" panose="020B0503020204020204" pitchFamily="34" charset="-122"/>
                  <a:ea typeface="微软雅黑" panose="020B0503020204020204" pitchFamily="34" charset="-122"/>
                </a:rPr>
                <a:t>单元四：数据结构初步</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spcBef>
                  <a:spcPct val="50000"/>
                </a:spcBef>
                <a:buFontTx/>
                <a:buNone/>
              </a:pPr>
              <a:r>
                <a:rPr lang="zh-CN" altLang="en-US" sz="3600" b="1" dirty="0" smtClean="0">
                  <a:solidFill>
                    <a:schemeClr val="bg1"/>
                  </a:solidFill>
                  <a:latin typeface="微软雅黑" panose="020B0503020204020204" pitchFamily="34" charset="-122"/>
                  <a:ea typeface="微软雅黑" panose="020B0503020204020204" pitchFamily="34" charset="-122"/>
                </a:rPr>
                <a:t>第七章  </a:t>
              </a:r>
              <a:r>
                <a:rPr lang="zh-CN" altLang="en-US" sz="3600" b="1" dirty="0">
                  <a:solidFill>
                    <a:schemeClr val="bg1"/>
                  </a:solidFill>
                  <a:latin typeface="微软雅黑" panose="020B0503020204020204" pitchFamily="34" charset="-122"/>
                  <a:ea typeface="微软雅黑" panose="020B0503020204020204" pitchFamily="34" charset="-122"/>
                </a:rPr>
                <a:t>数组</a:t>
              </a:r>
            </a:p>
          </p:txBody>
        </p:sp>
      </p:grpSp>
      <p:pic>
        <p:nvPicPr>
          <p:cNvPr id="2052" name="Picture 7" descr="地球"/>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91363" y="4940300"/>
            <a:ext cx="1584325" cy="151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文本框 1"/>
          <p:cNvSpPr txBox="1"/>
          <p:nvPr/>
        </p:nvSpPr>
        <p:spPr>
          <a:xfrm>
            <a:off x="1015365" y="3980815"/>
            <a:ext cx="7084695" cy="1240790"/>
          </a:xfrm>
          <a:prstGeom prst="rect">
            <a:avLst/>
          </a:prstGeom>
          <a:noFill/>
        </p:spPr>
        <p:txBody>
          <a:bodyPr wrap="square" rtlCol="0">
            <a:spAutoFit/>
          </a:bodyPr>
          <a:lstStyle/>
          <a:p>
            <a:pPr indent="0">
              <a:buNone/>
            </a:pPr>
            <a:r>
              <a:rPr lang="zh-CN" altLang="en-US" sz="2400" b="1" dirty="0" smtClean="0"/>
              <a:t>内容取自：《</a:t>
            </a:r>
            <a:r>
              <a:rPr lang="en-US" altLang="zh-CN" sz="2400" b="1" dirty="0" smtClean="0"/>
              <a:t>C Primer Plus</a:t>
            </a:r>
            <a:r>
              <a:rPr lang="zh-CN" altLang="en-US" sz="2400" b="1" dirty="0" smtClean="0"/>
              <a:t>（第五版）中文版</a:t>
            </a:r>
          </a:p>
          <a:p>
            <a:r>
              <a:rPr lang="en-US" altLang="zh-CN" sz="2400" b="1" dirty="0" smtClean="0"/>
              <a:t>6.11 </a:t>
            </a:r>
            <a:r>
              <a:rPr lang="zh-CN" altLang="en-US" sz="2400" b="1" dirty="0" smtClean="0"/>
              <a:t>数组</a:t>
            </a:r>
          </a:p>
          <a:p>
            <a:r>
              <a:rPr lang="en-US" altLang="zh-CN" sz="2400" b="1" dirty="0" smtClean="0"/>
              <a:t>10.1 </a:t>
            </a:r>
            <a:r>
              <a:rPr lang="zh-CN" altLang="en-US" sz="2400" b="1" dirty="0" smtClean="0"/>
              <a:t>数组</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420C7C0-87B8-4B01-974D-5F125239AB9E}" type="slidenum">
              <a:rPr lang="zh-CN" altLang="en-US" sz="1400" smtClean="0"/>
              <a:pPr eaLnBrk="1" hangingPunct="1"/>
              <a:t>10</a:t>
            </a:fld>
            <a:endParaRPr lang="en-US" altLang="zh-CN" sz="1400" smtClean="0"/>
          </a:p>
        </p:txBody>
      </p:sp>
      <p:sp>
        <p:nvSpPr>
          <p:cNvPr id="11267" name="Rectangle 3"/>
          <p:cNvSpPr>
            <a:spLocks noGrp="1" noChangeArrowheads="1"/>
          </p:cNvSpPr>
          <p:nvPr>
            <p:ph type="body" idx="1"/>
          </p:nvPr>
        </p:nvSpPr>
        <p:spPr>
          <a:xfrm>
            <a:off x="468313" y="1319213"/>
            <a:ext cx="8675687" cy="2139950"/>
          </a:xfrm>
        </p:spPr>
        <p:txBody>
          <a:bodyPr/>
          <a:lstStyle/>
          <a:p>
            <a:pPr eaLnBrk="1" hangingPunct="1">
              <a:buFontTx/>
              <a:buNone/>
            </a:pPr>
            <a:r>
              <a:rPr lang="en-US" altLang="zh-CN" b="1" dirty="0" smtClean="0"/>
              <a:t>3. </a:t>
            </a:r>
            <a:r>
              <a:rPr lang="zh-CN" altLang="en-US" b="1" dirty="0" smtClean="0"/>
              <a:t>数组元素的访问（操作）</a:t>
            </a:r>
          </a:p>
          <a:p>
            <a:pPr lvl="1" eaLnBrk="1" hangingPunct="1"/>
            <a:r>
              <a:rPr lang="zh-CN" altLang="en-US" b="1" dirty="0" smtClean="0">
                <a:solidFill>
                  <a:srgbClr val="FF0000"/>
                </a:solidFill>
                <a:latin typeface="微软雅黑" pitchFamily="34" charset="-122"/>
                <a:ea typeface="微软雅黑" pitchFamily="34" charset="-122"/>
              </a:rPr>
              <a:t>数组名</a:t>
            </a:r>
            <a:r>
              <a:rPr lang="en-US" altLang="zh-CN" b="1" dirty="0" smtClean="0">
                <a:solidFill>
                  <a:srgbClr val="FF0000"/>
                </a:solidFill>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元素序号</a:t>
            </a:r>
            <a:r>
              <a:rPr lang="en-US" altLang="zh-CN" b="1" dirty="0" smtClean="0">
                <a:solidFill>
                  <a:srgbClr val="FF0000"/>
                </a:solidFill>
                <a:latin typeface="微软雅黑" pitchFamily="34" charset="-122"/>
                <a:ea typeface="微软雅黑" pitchFamily="34" charset="-122"/>
              </a:rPr>
              <a:t>]</a:t>
            </a:r>
            <a:r>
              <a:rPr lang="zh-CN" altLang="en-US" b="1" dirty="0" smtClean="0"/>
              <a:t>。其中元素序号又称下标。</a:t>
            </a:r>
          </a:p>
          <a:p>
            <a:pPr lvl="1" eaLnBrk="1" hangingPunct="1"/>
            <a:r>
              <a:rPr lang="zh-CN" altLang="en-US" b="1" dirty="0" smtClean="0"/>
              <a:t>注意：第一个元素的序号为0，因此</a:t>
            </a:r>
            <a:r>
              <a:rPr lang="en-US" altLang="zh-CN" b="1" dirty="0" smtClean="0"/>
              <a:t>c[0]</a:t>
            </a:r>
            <a:r>
              <a:rPr lang="zh-CN" altLang="en-US" b="1" dirty="0" smtClean="0"/>
              <a:t>引用数组</a:t>
            </a:r>
            <a:r>
              <a:rPr lang="en-US" altLang="zh-CN" b="1" dirty="0" smtClean="0"/>
              <a:t>c</a:t>
            </a:r>
            <a:r>
              <a:rPr lang="zh-CN" altLang="en-US" b="1" dirty="0" smtClean="0"/>
              <a:t>的第一个元素。</a:t>
            </a:r>
            <a:r>
              <a:rPr lang="en-US" altLang="zh-CN" b="1" dirty="0" smtClean="0"/>
              <a:t>c[i-1]</a:t>
            </a:r>
            <a:r>
              <a:rPr lang="zh-CN" altLang="en-US" b="1" dirty="0" smtClean="0"/>
              <a:t>引用第</a:t>
            </a:r>
            <a:r>
              <a:rPr lang="en-US" altLang="zh-CN" b="1" dirty="0" err="1" smtClean="0"/>
              <a:t>i</a:t>
            </a:r>
            <a:r>
              <a:rPr lang="zh-CN" altLang="en-US" b="1" dirty="0" smtClean="0"/>
              <a:t>个元素。</a:t>
            </a:r>
          </a:p>
          <a:p>
            <a:pPr eaLnBrk="1" hangingPunct="1">
              <a:buFontTx/>
              <a:buNone/>
            </a:pPr>
            <a:endParaRPr lang="zh-CN" altLang="en-US" b="1" dirty="0" smtClean="0"/>
          </a:p>
        </p:txBody>
      </p:sp>
      <p:sp>
        <p:nvSpPr>
          <p:cNvPr id="11268" name="Rectangle 11"/>
          <p:cNvSpPr>
            <a:spLocks noGrp="1" noChangeArrowheads="1"/>
          </p:cNvSpPr>
          <p:nvPr>
            <p:ph type="title"/>
          </p:nvPr>
        </p:nvSpPr>
        <p:spPr>
          <a:xfrm>
            <a:off x="1263650" y="404813"/>
            <a:ext cx="7575550" cy="720725"/>
          </a:xfrm>
          <a:noFill/>
        </p:spPr>
        <p:txBody>
          <a:bodyPr/>
          <a:lstStyle/>
          <a:p>
            <a:pPr eaLnBrk="1" hangingPunct="1"/>
            <a:r>
              <a:rPr lang="en-US" altLang="zh-CN" b="1" dirty="0"/>
              <a:t>7</a:t>
            </a:r>
            <a:r>
              <a:rPr lang="zh-CN" altLang="en-US" b="1" dirty="0"/>
              <a:t>.</a:t>
            </a:r>
            <a:r>
              <a:rPr lang="en-US" altLang="zh-CN" b="1" dirty="0"/>
              <a:t>2  </a:t>
            </a:r>
            <a:r>
              <a:rPr lang="zh-CN" altLang="en-US" b="1" dirty="0"/>
              <a:t>数组</a:t>
            </a:r>
            <a:r>
              <a:rPr lang="en-US" altLang="zh-CN" b="1" dirty="0"/>
              <a:t>--</a:t>
            </a:r>
            <a:r>
              <a:rPr lang="zh-CN" altLang="en-US" b="1" dirty="0"/>
              <a:t>数据存储结构</a:t>
            </a:r>
            <a:endParaRPr lang="zh-CN" altLang="en-US" b="1" dirty="0" smtClean="0"/>
          </a:p>
        </p:txBody>
      </p:sp>
      <p:grpSp>
        <p:nvGrpSpPr>
          <p:cNvPr id="11269" name="Group 16"/>
          <p:cNvGrpSpPr/>
          <p:nvPr/>
        </p:nvGrpSpPr>
        <p:grpSpPr bwMode="auto">
          <a:xfrm>
            <a:off x="3851275" y="3213100"/>
            <a:ext cx="2879725" cy="3435350"/>
            <a:chOff x="2336" y="1781"/>
            <a:chExt cx="1814" cy="2164"/>
          </a:xfrm>
        </p:grpSpPr>
        <p:pic>
          <p:nvPicPr>
            <p:cNvPr id="11270"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08" y="2189"/>
              <a:ext cx="1542" cy="14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572" name="Line 12"/>
            <p:cNvSpPr>
              <a:spLocks noChangeShapeType="1"/>
            </p:cNvSpPr>
            <p:nvPr/>
          </p:nvSpPr>
          <p:spPr bwMode="auto">
            <a:xfrm flipH="1" flipV="1">
              <a:off x="2698" y="3459"/>
              <a:ext cx="1" cy="198"/>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xmlns="">
                  <a:noFill/>
                </a14:hiddenFill>
              </a:ext>
            </a:extLst>
          </p:spPr>
          <p:txBody>
            <a:bodyPr wrap="none" anchor="ctr"/>
            <a:lstStyle/>
            <a:p>
              <a:pPr>
                <a:defRPr/>
              </a:pPr>
              <a:endParaRPr lang="zh-CN" altLang="en-US"/>
            </a:p>
          </p:txBody>
        </p:sp>
        <p:sp>
          <p:nvSpPr>
            <p:cNvPr id="194573" name="Text Box 13"/>
            <p:cNvSpPr txBox="1">
              <a:spLocks noChangeArrowheads="1"/>
            </p:cNvSpPr>
            <p:nvPr/>
          </p:nvSpPr>
          <p:spPr bwMode="auto">
            <a:xfrm>
              <a:off x="2336" y="3657"/>
              <a:ext cx="817" cy="288"/>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chemeClr val="accent2"/>
                  </a:solidFill>
                </a:rPr>
                <a:t>数组名</a:t>
              </a:r>
            </a:p>
          </p:txBody>
        </p:sp>
        <p:sp>
          <p:nvSpPr>
            <p:cNvPr id="194574" name="Line 14"/>
            <p:cNvSpPr>
              <a:spLocks noChangeShapeType="1"/>
            </p:cNvSpPr>
            <p:nvPr/>
          </p:nvSpPr>
          <p:spPr bwMode="auto">
            <a:xfrm>
              <a:off x="2971" y="2007"/>
              <a:ext cx="0" cy="182"/>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xmlns="">
                  <a:noFill/>
                </a14:hiddenFill>
              </a:ext>
            </a:extLst>
          </p:spPr>
          <p:txBody>
            <a:bodyPr wrap="none" anchor="ctr"/>
            <a:lstStyle/>
            <a:p>
              <a:pPr>
                <a:defRPr/>
              </a:pPr>
              <a:endParaRPr lang="zh-CN" altLang="en-US"/>
            </a:p>
          </p:txBody>
        </p:sp>
        <p:sp>
          <p:nvSpPr>
            <p:cNvPr id="194575" name="Text Box 15"/>
            <p:cNvSpPr txBox="1">
              <a:spLocks noChangeArrowheads="1"/>
            </p:cNvSpPr>
            <p:nvPr/>
          </p:nvSpPr>
          <p:spPr bwMode="auto">
            <a:xfrm>
              <a:off x="2653" y="1781"/>
              <a:ext cx="953" cy="288"/>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chemeClr val="accent2"/>
                  </a:solidFill>
                </a:rPr>
                <a:t>元素下标</a:t>
              </a:r>
            </a:p>
          </p:txBody>
        </p:sp>
      </p:gr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5275FA8-1809-4364-9FCB-CEDBDA99479C}" type="slidenum">
              <a:rPr lang="zh-CN" altLang="en-US" sz="1400" smtClean="0"/>
              <a:pPr eaLnBrk="1" hangingPunct="1"/>
              <a:t>100</a:t>
            </a:fld>
            <a:endParaRPr lang="en-US" altLang="zh-CN" sz="1400" smtClean="0"/>
          </a:p>
        </p:txBody>
      </p:sp>
      <p:sp>
        <p:nvSpPr>
          <p:cNvPr id="97283" name="Rectangle 3"/>
          <p:cNvSpPr>
            <a:spLocks noChangeArrowheads="1"/>
          </p:cNvSpPr>
          <p:nvPr/>
        </p:nvSpPr>
        <p:spPr bwMode="auto">
          <a:xfrm>
            <a:off x="684213" y="1341438"/>
            <a:ext cx="8077200"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marL="0" indent="0" eaLnBrk="1" hangingPunct="1">
              <a:buNone/>
            </a:pPr>
            <a:r>
              <a:rPr lang="zh-CN" altLang="en-US" b="1" dirty="0" smtClean="0"/>
              <a:t>数组</a:t>
            </a:r>
            <a:r>
              <a:rPr lang="zh-CN" altLang="en-US" b="1" dirty="0"/>
              <a:t>排序（</a:t>
            </a:r>
            <a:r>
              <a:rPr lang="zh-CN" altLang="en-US" b="1" dirty="0">
                <a:solidFill>
                  <a:srgbClr val="003399"/>
                </a:solidFill>
              </a:rPr>
              <a:t>选择排序</a:t>
            </a:r>
            <a:r>
              <a:rPr lang="zh-CN" altLang="en-US" b="1" dirty="0"/>
              <a:t>）</a:t>
            </a:r>
          </a:p>
          <a:p>
            <a:pPr eaLnBrk="1" hangingPunct="1">
              <a:buFont typeface="Wingdings" pitchFamily="2" charset="2"/>
              <a:buNone/>
            </a:pPr>
            <a:r>
              <a:rPr lang="zh-CN" altLang="en-US" b="1" dirty="0"/>
              <a:t>降序排序算法设计思路</a:t>
            </a:r>
            <a:r>
              <a:rPr lang="en-US" altLang="zh-CN" b="1" dirty="0">
                <a:hlinkClick r:id="rId2" action="ppaction://hlinksldjump"/>
              </a:rPr>
              <a:t>[</a:t>
            </a:r>
            <a:r>
              <a:rPr lang="zh-CN" altLang="en-US" b="1" dirty="0">
                <a:hlinkClick r:id="rId2" action="ppaction://hlinksldjump"/>
              </a:rPr>
              <a:t>链接</a:t>
            </a:r>
            <a:r>
              <a:rPr lang="en-US" altLang="zh-CN" b="1" dirty="0">
                <a:hlinkClick r:id="rId2" action="ppaction://hlinksldjump"/>
              </a:rPr>
              <a:t>]</a:t>
            </a:r>
            <a:r>
              <a:rPr lang="zh-CN" altLang="en-US" b="1" dirty="0"/>
              <a:t>：</a:t>
            </a:r>
          </a:p>
          <a:p>
            <a:pPr eaLnBrk="1" hangingPunct="1">
              <a:buFont typeface="Wingdings" pitchFamily="2" charset="2"/>
              <a:buNone/>
            </a:pPr>
            <a:r>
              <a:rPr lang="zh-CN" altLang="en-US" b="1" dirty="0"/>
              <a:t>	从</a:t>
            </a:r>
            <a:r>
              <a:rPr lang="en-US" altLang="zh-CN" b="1" dirty="0"/>
              <a:t>a[0]~a[size-1]</a:t>
            </a:r>
            <a:r>
              <a:rPr lang="zh-CN" altLang="en-US" b="1" dirty="0"/>
              <a:t>这段元素中找最大元素</a:t>
            </a:r>
            <a:r>
              <a:rPr lang="en-US" altLang="zh-CN" b="1" dirty="0"/>
              <a:t>a[max]</a:t>
            </a:r>
            <a:r>
              <a:rPr lang="zh-CN" altLang="en-US" b="1" dirty="0"/>
              <a:t>，</a:t>
            </a:r>
            <a:r>
              <a:rPr lang="en-US" altLang="zh-CN" b="1" dirty="0"/>
              <a:t>a[0]</a:t>
            </a:r>
            <a:r>
              <a:rPr lang="zh-CN" altLang="en-US" b="1" dirty="0"/>
              <a:t>和</a:t>
            </a:r>
            <a:r>
              <a:rPr lang="en-US" altLang="zh-CN" b="1" dirty="0"/>
              <a:t>a[max]</a:t>
            </a:r>
            <a:r>
              <a:rPr lang="zh-CN" altLang="en-US" b="1" dirty="0"/>
              <a:t>交换；接着，从</a:t>
            </a:r>
            <a:r>
              <a:rPr lang="en-US" altLang="zh-CN" b="1" dirty="0"/>
              <a:t>a[1]~a[size-1]</a:t>
            </a:r>
            <a:r>
              <a:rPr lang="zh-CN" altLang="en-US" b="1" dirty="0"/>
              <a:t>这段元素中找最大元素</a:t>
            </a:r>
            <a:r>
              <a:rPr lang="en-US" altLang="zh-CN" b="1" dirty="0"/>
              <a:t>a[max]</a:t>
            </a:r>
            <a:r>
              <a:rPr lang="zh-CN" altLang="en-US" b="1" dirty="0"/>
              <a:t>，</a:t>
            </a:r>
            <a:r>
              <a:rPr lang="en-US" altLang="zh-CN" b="1" dirty="0"/>
              <a:t>a[1]</a:t>
            </a:r>
            <a:r>
              <a:rPr lang="zh-CN" altLang="en-US" b="1" dirty="0"/>
              <a:t>和</a:t>
            </a:r>
            <a:r>
              <a:rPr lang="en-US" altLang="zh-CN" b="1" dirty="0"/>
              <a:t>a[max]</a:t>
            </a:r>
            <a:r>
              <a:rPr lang="zh-CN" altLang="en-US" b="1" dirty="0"/>
              <a:t>交换；依次类推，直到第</a:t>
            </a:r>
            <a:r>
              <a:rPr lang="en-US" altLang="zh-CN" b="1" dirty="0"/>
              <a:t>N-1</a:t>
            </a:r>
            <a:r>
              <a:rPr lang="zh-CN" altLang="en-US" b="1" dirty="0"/>
              <a:t>个元素为止。</a:t>
            </a:r>
          </a:p>
        </p:txBody>
      </p:sp>
      <p:sp>
        <p:nvSpPr>
          <p:cNvPr id="154628" name="Rectangle 4"/>
          <p:cNvSpPr>
            <a:spLocks noChangeArrowheads="1"/>
          </p:cNvSpPr>
          <p:nvPr/>
        </p:nvSpPr>
        <p:spPr bwMode="auto">
          <a:xfrm>
            <a:off x="755650" y="4149725"/>
            <a:ext cx="80772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b="1"/>
              <a:t>程序设计考虑：</a:t>
            </a:r>
          </a:p>
          <a:p>
            <a:pPr eaLnBrk="1" hangingPunct="1">
              <a:buFont typeface="Wingdings" pitchFamily="2" charset="2"/>
              <a:buNone/>
            </a:pPr>
            <a:r>
              <a:rPr lang="zh-CN" altLang="en-US" b="1"/>
              <a:t>    利用查找数组最大元素的函数对线性表降序排序</a:t>
            </a:r>
          </a:p>
        </p:txBody>
      </p:sp>
      <p:sp>
        <p:nvSpPr>
          <p:cNvPr id="154632" name="Rectangle 8"/>
          <p:cNvSpPr>
            <a:spLocks noChangeArrowheads="1"/>
          </p:cNvSpPr>
          <p:nvPr/>
        </p:nvSpPr>
        <p:spPr bwMode="auto">
          <a:xfrm>
            <a:off x="762000" y="5410200"/>
            <a:ext cx="80772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2400" b="1">
                <a:hlinkClick r:id="rId3" action="ppaction://hlinksldjump"/>
              </a:rPr>
              <a:t>算法设计</a:t>
            </a:r>
            <a:endParaRPr lang="zh-CN" altLang="en-US" sz="2400" b="1"/>
          </a:p>
        </p:txBody>
      </p:sp>
      <p:sp>
        <p:nvSpPr>
          <p:cNvPr id="97286" name="Rectangle 9"/>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0000"/>
                </a:solidFill>
              </a:rPr>
              <a:t>7.6 </a:t>
            </a:r>
            <a:r>
              <a:rPr lang="zh-CN" altLang="en-US" sz="3200" b="1" dirty="0">
                <a:solidFill>
                  <a:srgbClr val="FF0000"/>
                </a:solidFill>
              </a:rPr>
              <a:t>数组的排序与查找算法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dissolve">
                                      <p:cBhvr>
                                        <p:cTn id="7" dur="500"/>
                                        <p:tgtEl>
                                          <p:spTgt spid="1546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4632"/>
                                        </p:tgtEl>
                                        <p:attrNameLst>
                                          <p:attrName>style.visibility</p:attrName>
                                        </p:attrNameLst>
                                      </p:cBhvr>
                                      <p:to>
                                        <p:strVal val="visible"/>
                                      </p:to>
                                    </p:set>
                                    <p:animEffect transition="in" filter="dissolve">
                                      <p:cBhvr>
                                        <p:cTn id="12" dur="500"/>
                                        <p:tgtEl>
                                          <p:spTgt spid="15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P spid="154632"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00A77B4A-DD27-4097-9AE9-2DBBC3848B89}" type="slidenum">
              <a:rPr lang="zh-CN" altLang="en-US" sz="1400" smtClean="0"/>
              <a:pPr eaLnBrk="1" hangingPunct="1"/>
              <a:t>101</a:t>
            </a:fld>
            <a:endParaRPr lang="en-US" altLang="zh-CN" sz="1400" smtClean="0"/>
          </a:p>
        </p:txBody>
      </p:sp>
      <p:graphicFrame>
        <p:nvGraphicFramePr>
          <p:cNvPr id="98307" name="Object 1066"/>
          <p:cNvGraphicFramePr>
            <a:graphicFrameLocks noChangeAspect="1"/>
          </p:cNvGraphicFramePr>
          <p:nvPr/>
        </p:nvGraphicFramePr>
        <p:xfrm>
          <a:off x="1295400" y="1143000"/>
          <a:ext cx="7086600" cy="1549400"/>
        </p:xfrm>
        <a:graphic>
          <a:graphicData uri="http://schemas.openxmlformats.org/presentationml/2006/ole">
            <p:oleObj spid="_x0000_s98433" name="位图图像" r:id="rId3" imgW="3486637" imgH="762106" progId="PBrush">
              <p:embed/>
            </p:oleObj>
          </a:graphicData>
        </a:graphic>
      </p:graphicFrame>
      <p:grpSp>
        <p:nvGrpSpPr>
          <p:cNvPr id="169008" name="Group 1072"/>
          <p:cNvGrpSpPr/>
          <p:nvPr/>
        </p:nvGrpSpPr>
        <p:grpSpPr bwMode="auto">
          <a:xfrm>
            <a:off x="1371600" y="2895600"/>
            <a:ext cx="6934200" cy="1524000"/>
            <a:chOff x="864" y="1824"/>
            <a:chExt cx="4368" cy="960"/>
          </a:xfrm>
        </p:grpSpPr>
        <p:graphicFrame>
          <p:nvGraphicFramePr>
            <p:cNvPr id="98313" name="Object 1067"/>
            <p:cNvGraphicFramePr>
              <a:graphicFrameLocks noChangeAspect="1"/>
            </p:cNvGraphicFramePr>
            <p:nvPr/>
          </p:nvGraphicFramePr>
          <p:xfrm>
            <a:off x="864" y="1824"/>
            <a:ext cx="4368" cy="914"/>
          </p:xfrm>
          <a:graphic>
            <a:graphicData uri="http://schemas.openxmlformats.org/presentationml/2006/ole">
              <p:oleObj spid="_x0000_s98434" name="位图图像" r:id="rId4" imgW="3323810" imgH="695238" progId="PBrush">
                <p:embed/>
              </p:oleObj>
            </a:graphicData>
          </a:graphic>
        </p:graphicFrame>
        <p:sp>
          <p:nvSpPr>
            <p:cNvPr id="98314" name="AutoShape 1071"/>
            <p:cNvSpPr>
              <a:spLocks noChangeArrowheads="1"/>
            </p:cNvSpPr>
            <p:nvPr/>
          </p:nvSpPr>
          <p:spPr bwMode="auto">
            <a:xfrm>
              <a:off x="1344" y="2640"/>
              <a:ext cx="96" cy="144"/>
            </a:xfrm>
            <a:prstGeom prst="upArrow">
              <a:avLst>
                <a:gd name="adj1" fmla="val 50000"/>
                <a:gd name="adj2" fmla="val 37500"/>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010" name="Group 1074"/>
          <p:cNvGrpSpPr/>
          <p:nvPr/>
        </p:nvGrpSpPr>
        <p:grpSpPr bwMode="auto">
          <a:xfrm>
            <a:off x="1524000" y="4495800"/>
            <a:ext cx="6858000" cy="1600200"/>
            <a:chOff x="960" y="2832"/>
            <a:chExt cx="4320" cy="1008"/>
          </a:xfrm>
        </p:grpSpPr>
        <p:graphicFrame>
          <p:nvGraphicFramePr>
            <p:cNvPr id="98311" name="Object 1068"/>
            <p:cNvGraphicFramePr>
              <a:graphicFrameLocks noChangeAspect="1"/>
            </p:cNvGraphicFramePr>
            <p:nvPr/>
          </p:nvGraphicFramePr>
          <p:xfrm>
            <a:off x="960" y="2832"/>
            <a:ext cx="4320" cy="882"/>
          </p:xfrm>
          <a:graphic>
            <a:graphicData uri="http://schemas.openxmlformats.org/presentationml/2006/ole">
              <p:oleObj spid="_x0000_s98435" name="位图图像" r:id="rId5" imgW="3315163" imgH="676369" progId="PBrush">
                <p:embed/>
              </p:oleObj>
            </a:graphicData>
          </a:graphic>
        </p:graphicFrame>
        <p:sp>
          <p:nvSpPr>
            <p:cNvPr id="98312" name="AutoShape 1073"/>
            <p:cNvSpPr>
              <a:spLocks noChangeArrowheads="1"/>
            </p:cNvSpPr>
            <p:nvPr/>
          </p:nvSpPr>
          <p:spPr bwMode="auto">
            <a:xfrm>
              <a:off x="2112" y="3648"/>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8310" name="Rectangle 107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0000"/>
                </a:solidFill>
              </a:rPr>
              <a:t>7.6 </a:t>
            </a:r>
            <a:r>
              <a:rPr lang="zh-CN" altLang="en-US" sz="3200" b="1" dirty="0">
                <a:solidFill>
                  <a:srgbClr val="FF0000"/>
                </a:solidFill>
              </a:rPr>
              <a:t>数组的排序与查找算法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9008"/>
                                        </p:tgtEl>
                                        <p:attrNameLst>
                                          <p:attrName>style.visibility</p:attrName>
                                        </p:attrNameLst>
                                      </p:cBhvr>
                                      <p:to>
                                        <p:strVal val="visible"/>
                                      </p:to>
                                    </p:set>
                                    <p:animEffect transition="in" filter="dissolve">
                                      <p:cBhvr>
                                        <p:cTn id="7" dur="500"/>
                                        <p:tgtEl>
                                          <p:spTgt spid="1690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9010"/>
                                        </p:tgtEl>
                                        <p:attrNameLst>
                                          <p:attrName>style.visibility</p:attrName>
                                        </p:attrNameLst>
                                      </p:cBhvr>
                                      <p:to>
                                        <p:strVal val="visible"/>
                                      </p:to>
                                    </p:set>
                                    <p:animEffect transition="in" filter="dissolve">
                                      <p:cBhvr>
                                        <p:cTn id="12" dur="500"/>
                                        <p:tgtEl>
                                          <p:spTgt spid="169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F14A195-ED5C-47AC-8BF4-E8649695F74B}" type="slidenum">
              <a:rPr lang="zh-CN" altLang="en-US" sz="1400" smtClean="0"/>
              <a:pPr eaLnBrk="1" hangingPunct="1"/>
              <a:t>102</a:t>
            </a:fld>
            <a:endParaRPr lang="en-US" altLang="zh-CN" sz="1400" smtClean="0"/>
          </a:p>
        </p:txBody>
      </p:sp>
      <p:sp>
        <p:nvSpPr>
          <p:cNvPr id="99331" name="Text Box 1029"/>
          <p:cNvSpPr txBox="1">
            <a:spLocks noChangeArrowheads="1"/>
          </p:cNvSpPr>
          <p:nvPr/>
        </p:nvSpPr>
        <p:spPr bwMode="auto">
          <a:xfrm>
            <a:off x="1143000" y="6096000"/>
            <a:ext cx="167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a:t>
            </a:r>
            <a:r>
              <a:rPr lang="zh-CN" altLang="en-US" sz="2400">
                <a:hlinkClick r:id="rId3" action="ppaction://hlinksldjump"/>
              </a:rPr>
              <a:t>返回</a:t>
            </a:r>
            <a:r>
              <a:rPr lang="zh-CN" altLang="en-US" sz="2400"/>
              <a:t>】</a:t>
            </a:r>
          </a:p>
        </p:txBody>
      </p:sp>
      <p:grpSp>
        <p:nvGrpSpPr>
          <p:cNvPr id="99332" name="Group 1034"/>
          <p:cNvGrpSpPr/>
          <p:nvPr/>
        </p:nvGrpSpPr>
        <p:grpSpPr bwMode="auto">
          <a:xfrm>
            <a:off x="1371600" y="1371600"/>
            <a:ext cx="6400800" cy="1447800"/>
            <a:chOff x="864" y="864"/>
            <a:chExt cx="4032" cy="912"/>
          </a:xfrm>
        </p:grpSpPr>
        <p:graphicFrame>
          <p:nvGraphicFramePr>
            <p:cNvPr id="99340" name="Object 1028"/>
            <p:cNvGraphicFramePr>
              <a:graphicFrameLocks noChangeAspect="1"/>
            </p:cNvGraphicFramePr>
            <p:nvPr/>
          </p:nvGraphicFramePr>
          <p:xfrm>
            <a:off x="864" y="864"/>
            <a:ext cx="4032" cy="788"/>
          </p:xfrm>
          <a:graphic>
            <a:graphicData uri="http://schemas.openxmlformats.org/presentationml/2006/ole">
              <p:oleObj spid="_x0000_s99460" name="位图图像" r:id="rId4" imgW="3362794" imgH="657317" progId="PBrush">
                <p:embed/>
              </p:oleObj>
            </a:graphicData>
          </a:graphic>
        </p:graphicFrame>
        <p:sp>
          <p:nvSpPr>
            <p:cNvPr id="99341" name="AutoShape 1031"/>
            <p:cNvSpPr>
              <a:spLocks noChangeArrowheads="1"/>
            </p:cNvSpPr>
            <p:nvPr/>
          </p:nvSpPr>
          <p:spPr bwMode="auto">
            <a:xfrm>
              <a:off x="2544" y="1584"/>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995" name="Group 1035"/>
          <p:cNvGrpSpPr/>
          <p:nvPr/>
        </p:nvGrpSpPr>
        <p:grpSpPr bwMode="auto">
          <a:xfrm>
            <a:off x="1447800" y="2971800"/>
            <a:ext cx="6362700" cy="1447800"/>
            <a:chOff x="912" y="1872"/>
            <a:chExt cx="4008" cy="912"/>
          </a:xfrm>
        </p:grpSpPr>
        <p:graphicFrame>
          <p:nvGraphicFramePr>
            <p:cNvPr id="99338" name="Object 1026"/>
            <p:cNvGraphicFramePr>
              <a:graphicFrameLocks noChangeAspect="1"/>
            </p:cNvGraphicFramePr>
            <p:nvPr/>
          </p:nvGraphicFramePr>
          <p:xfrm>
            <a:off x="912" y="1872"/>
            <a:ext cx="4008" cy="840"/>
          </p:xfrm>
          <a:graphic>
            <a:graphicData uri="http://schemas.openxmlformats.org/presentationml/2006/ole">
              <p:oleObj spid="_x0000_s99461" name="位图图像" r:id="rId5" imgW="3362794" imgH="704948" progId="PBrush">
                <p:embed/>
              </p:oleObj>
            </a:graphicData>
          </a:graphic>
        </p:graphicFrame>
        <p:sp>
          <p:nvSpPr>
            <p:cNvPr id="99339" name="AutoShape 1032"/>
            <p:cNvSpPr>
              <a:spLocks noChangeArrowheads="1"/>
            </p:cNvSpPr>
            <p:nvPr/>
          </p:nvSpPr>
          <p:spPr bwMode="auto">
            <a:xfrm>
              <a:off x="3168" y="2592"/>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996" name="Group 1036"/>
          <p:cNvGrpSpPr/>
          <p:nvPr/>
        </p:nvGrpSpPr>
        <p:grpSpPr bwMode="auto">
          <a:xfrm>
            <a:off x="1295400" y="4648200"/>
            <a:ext cx="6553200" cy="1371600"/>
            <a:chOff x="816" y="2928"/>
            <a:chExt cx="4128" cy="864"/>
          </a:xfrm>
        </p:grpSpPr>
        <p:graphicFrame>
          <p:nvGraphicFramePr>
            <p:cNvPr id="99336" name="Object 1027"/>
            <p:cNvGraphicFramePr>
              <a:graphicFrameLocks noChangeAspect="1"/>
            </p:cNvGraphicFramePr>
            <p:nvPr/>
          </p:nvGraphicFramePr>
          <p:xfrm>
            <a:off x="816" y="2928"/>
            <a:ext cx="4128" cy="844"/>
          </p:xfrm>
          <a:graphic>
            <a:graphicData uri="http://schemas.openxmlformats.org/presentationml/2006/ole">
              <p:oleObj spid="_x0000_s99462" name="位图图像" r:id="rId6" imgW="3400900" imgH="695238" progId="PBrush">
                <p:embed/>
              </p:oleObj>
            </a:graphicData>
          </a:graphic>
        </p:graphicFrame>
        <p:sp>
          <p:nvSpPr>
            <p:cNvPr id="99337" name="AutoShape 1033"/>
            <p:cNvSpPr>
              <a:spLocks noChangeArrowheads="1"/>
            </p:cNvSpPr>
            <p:nvPr/>
          </p:nvSpPr>
          <p:spPr bwMode="auto">
            <a:xfrm>
              <a:off x="3792" y="3600"/>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9335" name="Rectangle 1037"/>
          <p:cNvSpPr>
            <a:spLocks noChangeArrowheads="1"/>
          </p:cNvSpPr>
          <p:nvPr/>
        </p:nvSpPr>
        <p:spPr bwMode="auto">
          <a:xfrm>
            <a:off x="1263650" y="404813"/>
            <a:ext cx="7412806"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zh-CN" altLang="en-US" sz="3200" b="1" dirty="0" smtClean="0">
                <a:solidFill>
                  <a:srgbClr val="FF3300"/>
                </a:solidFill>
              </a:rPr>
              <a:t>选择</a:t>
            </a:r>
            <a:r>
              <a:rPr lang="zh-CN" altLang="en-US" sz="3200" b="1" dirty="0">
                <a:solidFill>
                  <a:srgbClr val="FF3300"/>
                </a:solidFill>
              </a:rPr>
              <a:t>排序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9995"/>
                                        </p:tgtEl>
                                        <p:attrNameLst>
                                          <p:attrName>style.visibility</p:attrName>
                                        </p:attrNameLst>
                                      </p:cBhvr>
                                      <p:to>
                                        <p:strVal val="visible"/>
                                      </p:to>
                                    </p:set>
                                    <p:animEffect transition="in" filter="dissolve">
                                      <p:cBhvr>
                                        <p:cTn id="7" dur="500"/>
                                        <p:tgtEl>
                                          <p:spTgt spid="1699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9996"/>
                                        </p:tgtEl>
                                        <p:attrNameLst>
                                          <p:attrName>style.visibility</p:attrName>
                                        </p:attrNameLst>
                                      </p:cBhvr>
                                      <p:to>
                                        <p:strVal val="visible"/>
                                      </p:to>
                                    </p:set>
                                    <p:animEffect transition="in" filter="dissolve">
                                      <p:cBhvr>
                                        <p:cTn id="12" dur="500"/>
                                        <p:tgtEl>
                                          <p:spTgt spid="169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F3B038A-BF90-4D67-B089-5613977A21E9}" type="slidenum">
              <a:rPr lang="zh-CN" altLang="en-US" sz="1400" smtClean="0"/>
              <a:pPr eaLnBrk="1" hangingPunct="1"/>
              <a:t>103</a:t>
            </a:fld>
            <a:endParaRPr lang="en-US" altLang="zh-CN" sz="1400" smtClean="0"/>
          </a:p>
        </p:txBody>
      </p:sp>
      <p:graphicFrame>
        <p:nvGraphicFramePr>
          <p:cNvPr id="100355" name="Object 1031"/>
          <p:cNvGraphicFramePr>
            <a:graphicFrameLocks noChangeAspect="1"/>
          </p:cNvGraphicFramePr>
          <p:nvPr/>
        </p:nvGraphicFramePr>
        <p:xfrm>
          <a:off x="1403350" y="908050"/>
          <a:ext cx="5715000" cy="5126038"/>
        </p:xfrm>
        <a:graphic>
          <a:graphicData uri="http://schemas.openxmlformats.org/presentationml/2006/ole">
            <p:oleObj spid="_x0000_s100400" name="位图图像" r:id="rId3" imgW="3153215" imgH="2828571" progId="PBrush">
              <p:embed/>
            </p:oleObj>
          </a:graphicData>
        </a:graphic>
      </p:graphicFrame>
      <p:sp>
        <p:nvSpPr>
          <p:cNvPr id="174090" name="Text Box 1034"/>
          <p:cNvSpPr txBox="1">
            <a:spLocks noChangeArrowheads="1"/>
          </p:cNvSpPr>
          <p:nvPr/>
        </p:nvSpPr>
        <p:spPr bwMode="auto">
          <a:xfrm>
            <a:off x="2411413" y="188913"/>
            <a:ext cx="6121400" cy="822325"/>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zh-CN" altLang="en-US" sz="2400" b="1"/>
              <a:t>每循环一次，确定</a:t>
            </a:r>
            <a:r>
              <a:rPr lang="en-US" altLang="zh-CN" sz="2400" b="1"/>
              <a:t>a[i]</a:t>
            </a:r>
            <a:r>
              <a:rPr lang="zh-CN" altLang="en-US" sz="2400" b="1"/>
              <a:t>的值</a:t>
            </a:r>
            <a:r>
              <a:rPr lang="en-US" altLang="zh-CN" sz="2400" b="1"/>
              <a:t>,i</a:t>
            </a:r>
            <a:r>
              <a:rPr lang="zh-CN" altLang="en-US" sz="2400" b="1"/>
              <a:t>取值范围：</a:t>
            </a:r>
            <a:r>
              <a:rPr lang="en-US" altLang="zh-CN" sz="2400" b="1"/>
              <a:t>0</a:t>
            </a:r>
            <a:r>
              <a:rPr lang="zh-CN" altLang="en-US" sz="2400" b="1"/>
              <a:t>～</a:t>
            </a:r>
            <a:r>
              <a:rPr lang="en-US" altLang="zh-CN" sz="2400" b="1"/>
              <a:t>elementCount-2</a:t>
            </a:r>
          </a:p>
        </p:txBody>
      </p:sp>
      <p:sp>
        <p:nvSpPr>
          <p:cNvPr id="174092" name="Rectangle 1036"/>
          <p:cNvSpPr>
            <a:spLocks noChangeArrowheads="1"/>
          </p:cNvSpPr>
          <p:nvPr/>
        </p:nvSpPr>
        <p:spPr bwMode="auto">
          <a:xfrm>
            <a:off x="7164388" y="3068638"/>
            <a:ext cx="215900" cy="215900"/>
          </a:xfrm>
          <a:prstGeom prst="rect">
            <a:avLst/>
          </a:prstGeom>
          <a:solidFill>
            <a:schemeClr val="bg1"/>
          </a:solidFill>
          <a:ln>
            <a:noFill/>
          </a:ln>
          <a:effectLst>
            <a:prstShdw prst="shdw18" dist="17961" dir="13500000">
              <a:schemeClr val="bg1">
                <a:gamma/>
                <a:shade val="60000"/>
                <a:invGamma/>
              </a:schemeClr>
            </a:prst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defRPr/>
            </a:pPr>
            <a:endParaRPr lang="zh-CN" altLang="en-US"/>
          </a:p>
        </p:txBody>
      </p:sp>
      <p:sp>
        <p:nvSpPr>
          <p:cNvPr id="100358" name="Line 1040"/>
          <p:cNvSpPr>
            <a:spLocks noChangeShapeType="1"/>
          </p:cNvSpPr>
          <p:nvPr/>
        </p:nvSpPr>
        <p:spPr bwMode="auto">
          <a:xfrm flipH="1">
            <a:off x="4035425" y="3716338"/>
            <a:ext cx="71438" cy="217487"/>
          </a:xfrm>
          <a:prstGeom prst="line">
            <a:avLst/>
          </a:prstGeom>
          <a:noFill/>
          <a:ln w="38100">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8378841-0625-4063-A6BF-B6D4E9FB3369}" type="slidenum">
              <a:rPr lang="zh-CN" altLang="en-US" sz="1400" smtClean="0"/>
              <a:pPr eaLnBrk="1" hangingPunct="1"/>
              <a:t>104</a:t>
            </a:fld>
            <a:endParaRPr lang="en-US" altLang="zh-CN" sz="1400" smtClean="0"/>
          </a:p>
        </p:txBody>
      </p:sp>
      <p:sp>
        <p:nvSpPr>
          <p:cNvPr id="101379" name="Rectangle 2"/>
          <p:cNvSpPr>
            <a:spLocks noGrp="1" noChangeArrowheads="1"/>
          </p:cNvSpPr>
          <p:nvPr>
            <p:ph type="title"/>
          </p:nvPr>
        </p:nvSpPr>
        <p:spPr/>
        <p:txBody>
          <a:bodyPr/>
          <a:lstStyle/>
          <a:p>
            <a:pPr eaLnBrk="1" hangingPunct="1"/>
            <a:r>
              <a:rPr lang="zh-CN" altLang="en-US" b="1" dirty="0" smtClean="0"/>
              <a:t>选择排序</a:t>
            </a:r>
          </a:p>
        </p:txBody>
      </p:sp>
      <p:sp>
        <p:nvSpPr>
          <p:cNvPr id="101380" name="Rectangle 3"/>
          <p:cNvSpPr>
            <a:spLocks noGrp="1" noChangeArrowheads="1"/>
          </p:cNvSpPr>
          <p:nvPr>
            <p:ph type="body" idx="1"/>
          </p:nvPr>
        </p:nvSpPr>
        <p:spPr>
          <a:xfrm>
            <a:off x="685800" y="1319213"/>
            <a:ext cx="7772400" cy="4989512"/>
          </a:xfrm>
        </p:spPr>
        <p:txBody>
          <a:bodyPr/>
          <a:lstStyle/>
          <a:p>
            <a:pPr eaLnBrk="1" hangingPunct="1">
              <a:lnSpc>
                <a:spcPct val="80000"/>
              </a:lnSpc>
              <a:buFontTx/>
              <a:buNone/>
            </a:pPr>
            <a:r>
              <a:rPr lang="en-US" altLang="zh-CN" sz="2200" b="1" smtClean="0">
                <a:solidFill>
                  <a:schemeClr val="accent2"/>
                </a:solidFill>
              </a:rPr>
              <a:t>/* </a:t>
            </a:r>
            <a:r>
              <a:rPr lang="zh-CN" altLang="en-US" sz="2200" b="1" smtClean="0">
                <a:solidFill>
                  <a:schemeClr val="accent2"/>
                </a:solidFill>
              </a:rPr>
              <a:t>函数功能：选择排序（降序）</a:t>
            </a:r>
          </a:p>
          <a:p>
            <a:pPr eaLnBrk="1" hangingPunct="1">
              <a:lnSpc>
                <a:spcPct val="80000"/>
              </a:lnSpc>
              <a:buFontTx/>
              <a:buNone/>
            </a:pPr>
            <a:r>
              <a:rPr lang="zh-CN" altLang="en-US" sz="2200" b="1" smtClean="0">
                <a:solidFill>
                  <a:schemeClr val="accent2"/>
                </a:solidFill>
              </a:rPr>
              <a:t>   参数说明：数组，数组中已有元素个数*</a:t>
            </a:r>
            <a:r>
              <a:rPr lang="en-US" altLang="zh-CN" sz="2200" b="1" smtClean="0">
                <a:solidFill>
                  <a:schemeClr val="accent2"/>
                </a:solidFill>
              </a:rPr>
              <a:t>/ </a:t>
            </a:r>
          </a:p>
          <a:p>
            <a:pPr eaLnBrk="1" hangingPunct="1">
              <a:lnSpc>
                <a:spcPct val="80000"/>
              </a:lnSpc>
              <a:buFontTx/>
              <a:buNone/>
            </a:pPr>
            <a:r>
              <a:rPr lang="en-US" altLang="zh-CN" sz="2200" b="1" smtClean="0"/>
              <a:t>void selectSortDown(int data[],int elementCount)  </a:t>
            </a:r>
          </a:p>
          <a:p>
            <a:pPr eaLnBrk="1" hangingPunct="1">
              <a:lnSpc>
                <a:spcPct val="80000"/>
              </a:lnSpc>
              <a:buFontTx/>
              <a:buNone/>
            </a:pPr>
            <a:r>
              <a:rPr lang="en-US" altLang="zh-CN" sz="2200" b="1" smtClean="0"/>
              <a:t>{</a:t>
            </a:r>
          </a:p>
          <a:p>
            <a:pPr eaLnBrk="1" hangingPunct="1">
              <a:lnSpc>
                <a:spcPct val="80000"/>
              </a:lnSpc>
              <a:buFontTx/>
              <a:buNone/>
            </a:pPr>
            <a:r>
              <a:rPr lang="en-US" altLang="zh-CN" sz="2200" b="1" smtClean="0"/>
              <a:t>	int i,maxLoc,temp;</a:t>
            </a:r>
          </a:p>
          <a:p>
            <a:pPr eaLnBrk="1" hangingPunct="1">
              <a:lnSpc>
                <a:spcPct val="80000"/>
              </a:lnSpc>
              <a:buFontTx/>
              <a:buNone/>
            </a:pPr>
            <a:r>
              <a:rPr lang="en-US" altLang="zh-CN" sz="1200" b="1" smtClean="0"/>
              <a:t>	</a:t>
            </a:r>
          </a:p>
          <a:p>
            <a:pPr eaLnBrk="1" hangingPunct="1">
              <a:lnSpc>
                <a:spcPct val="80000"/>
              </a:lnSpc>
              <a:buFontTx/>
              <a:buNone/>
            </a:pPr>
            <a:r>
              <a:rPr lang="en-US" altLang="zh-CN" sz="2200" b="1" smtClean="0"/>
              <a:t>	for (i = 0; i &lt;= elementCount-2; i++){</a:t>
            </a:r>
          </a:p>
          <a:p>
            <a:pPr eaLnBrk="1" hangingPunct="1">
              <a:lnSpc>
                <a:spcPct val="80000"/>
              </a:lnSpc>
              <a:buFontTx/>
              <a:buNone/>
            </a:pPr>
            <a:r>
              <a:rPr lang="en-US" altLang="zh-CN" sz="2200" b="1" smtClean="0"/>
              <a:t>		maxLoc = findMax(data,i,elementCount - 1);</a:t>
            </a:r>
          </a:p>
          <a:p>
            <a:pPr eaLnBrk="1" hangingPunct="1">
              <a:lnSpc>
                <a:spcPct val="80000"/>
              </a:lnSpc>
              <a:buFontTx/>
              <a:buNone/>
            </a:pPr>
            <a:r>
              <a:rPr lang="en-US" altLang="zh-CN" sz="2200" b="1" smtClean="0"/>
              <a:t>		if (i != maxLoc){ </a:t>
            </a:r>
          </a:p>
          <a:p>
            <a:pPr eaLnBrk="1" hangingPunct="1">
              <a:lnSpc>
                <a:spcPct val="80000"/>
              </a:lnSpc>
              <a:buFontTx/>
              <a:buNone/>
            </a:pPr>
            <a:r>
              <a:rPr lang="en-US" altLang="zh-CN" sz="2200" b="1" smtClean="0"/>
              <a:t>		   temp = data[i];</a:t>
            </a:r>
          </a:p>
          <a:p>
            <a:pPr eaLnBrk="1" hangingPunct="1">
              <a:lnSpc>
                <a:spcPct val="80000"/>
              </a:lnSpc>
              <a:buFontTx/>
              <a:buNone/>
            </a:pPr>
            <a:r>
              <a:rPr lang="en-US" altLang="zh-CN" sz="2200" b="1" smtClean="0"/>
              <a:t>		   data[i] = data[maxLoc];</a:t>
            </a:r>
          </a:p>
          <a:p>
            <a:pPr eaLnBrk="1" hangingPunct="1">
              <a:lnSpc>
                <a:spcPct val="80000"/>
              </a:lnSpc>
              <a:buFontTx/>
              <a:buNone/>
            </a:pPr>
            <a:r>
              <a:rPr lang="en-US" altLang="zh-CN" sz="2200" b="1" smtClean="0"/>
              <a:t>		   data[maxLoc] = temp;</a:t>
            </a:r>
          </a:p>
          <a:p>
            <a:pPr eaLnBrk="1" hangingPunct="1">
              <a:lnSpc>
                <a:spcPct val="80000"/>
              </a:lnSpc>
              <a:buFontTx/>
              <a:buNone/>
            </a:pPr>
            <a:r>
              <a:rPr lang="en-US" altLang="zh-CN" sz="2200" b="1" smtClean="0"/>
              <a:t>		}        </a:t>
            </a:r>
          </a:p>
          <a:p>
            <a:pPr eaLnBrk="1" hangingPunct="1">
              <a:lnSpc>
                <a:spcPct val="80000"/>
              </a:lnSpc>
              <a:buFontTx/>
              <a:buNone/>
            </a:pPr>
            <a:r>
              <a:rPr lang="en-US" altLang="zh-CN" sz="2200" b="1" smtClean="0"/>
              <a:t>	} </a:t>
            </a:r>
          </a:p>
          <a:p>
            <a:pPr eaLnBrk="1" hangingPunct="1">
              <a:lnSpc>
                <a:spcPct val="80000"/>
              </a:lnSpc>
              <a:buFontTx/>
              <a:buNone/>
            </a:pPr>
            <a:r>
              <a:rPr lang="en-US" altLang="zh-CN" sz="2200" b="1" smtClean="0"/>
              <a:t>}   </a:t>
            </a:r>
          </a:p>
          <a:p>
            <a:pPr eaLnBrk="1" hangingPunct="1">
              <a:lnSpc>
                <a:spcPct val="80000"/>
              </a:lnSpc>
              <a:buFontTx/>
              <a:buNone/>
            </a:pPr>
            <a:endParaRPr lang="zh-CN" altLang="en-US" sz="2200" b="1" smtClean="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080A9C52-D712-4977-978B-4563FB441C05}" type="slidenum">
              <a:rPr lang="zh-CN" altLang="en-US" sz="1400" smtClean="0"/>
              <a:pPr eaLnBrk="1" hangingPunct="1"/>
              <a:t>105</a:t>
            </a:fld>
            <a:endParaRPr lang="en-US" altLang="zh-CN" sz="1400" smtClean="0"/>
          </a:p>
        </p:txBody>
      </p:sp>
      <p:sp>
        <p:nvSpPr>
          <p:cNvPr id="152579" name="Rectangle 3"/>
          <p:cNvSpPr>
            <a:spLocks noChangeArrowheads="1"/>
          </p:cNvSpPr>
          <p:nvPr/>
        </p:nvSpPr>
        <p:spPr bwMode="auto">
          <a:xfrm>
            <a:off x="684213" y="1268413"/>
            <a:ext cx="8077200"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a:buNone/>
              <a:defRPr/>
            </a:pPr>
            <a:r>
              <a:rPr lang="zh-CN" altLang="en-US" sz="2800" b="1" i="1" dirty="0" smtClean="0">
                <a:solidFill>
                  <a:srgbClr val="003399"/>
                </a:solidFill>
                <a:effectLst>
                  <a:outerShdw blurRad="38100" dist="38100" dir="2700000" algn="tl">
                    <a:srgbClr val="C0C0C0"/>
                  </a:outerShdw>
                </a:effectLst>
              </a:rPr>
              <a:t>查找</a:t>
            </a:r>
            <a:r>
              <a:rPr lang="zh-CN" altLang="en-US" sz="2800" b="1" i="1" dirty="0">
                <a:solidFill>
                  <a:srgbClr val="003399"/>
                </a:solidFill>
                <a:effectLst>
                  <a:outerShdw blurRad="38100" dist="38100" dir="2700000" algn="tl">
                    <a:srgbClr val="C0C0C0"/>
                  </a:outerShdw>
                </a:effectLst>
              </a:rPr>
              <a:t>表中最大元素的下标</a:t>
            </a:r>
          </a:p>
          <a:p>
            <a:pPr marL="342900" indent="-342900">
              <a:buFont typeface="Wingdings" pitchFamily="2" charset="2"/>
              <a:buNone/>
              <a:defRPr/>
            </a:pPr>
            <a:r>
              <a:rPr lang="zh-CN" altLang="en-US" sz="2800" b="1" dirty="0"/>
              <a:t>函数设计考虑：</a:t>
            </a:r>
          </a:p>
          <a:p>
            <a:pPr marL="342900" indent="-342900">
              <a:buFont typeface="Wingdings" pitchFamily="2" charset="2"/>
              <a:buNone/>
              <a:defRPr/>
            </a:pPr>
            <a:r>
              <a:rPr lang="zh-CN" altLang="en-US" sz="2800" b="1" dirty="0"/>
              <a:t>   </a:t>
            </a:r>
            <a:r>
              <a:rPr lang="zh-CN" altLang="en-US" sz="2800" b="1" i="1" u="sng" dirty="0">
                <a:solidFill>
                  <a:srgbClr val="003399"/>
                </a:solidFill>
              </a:rPr>
              <a:t>参数设计</a:t>
            </a:r>
            <a:r>
              <a:rPr lang="zh-CN" altLang="en-US" sz="2800" b="1" dirty="0"/>
              <a:t>：</a:t>
            </a:r>
          </a:p>
          <a:p>
            <a:pPr marL="742950" lvl="1" indent="-285750">
              <a:buFont typeface="Wingdings" pitchFamily="2" charset="2"/>
              <a:buChar char="Ø"/>
              <a:defRPr/>
            </a:pPr>
            <a:r>
              <a:rPr lang="zh-CN" altLang="en-US" sz="2800" b="1" dirty="0"/>
              <a:t>数组作为参数传入；</a:t>
            </a:r>
          </a:p>
          <a:p>
            <a:pPr marL="742950" lvl="1" indent="-285750">
              <a:buFont typeface="Wingdings" pitchFamily="2" charset="2"/>
              <a:buChar char="Ø"/>
              <a:defRPr/>
            </a:pPr>
            <a:r>
              <a:rPr lang="zh-CN" altLang="en-US" sz="2800" b="1" dirty="0"/>
              <a:t>查找起始位置作为参数传入；</a:t>
            </a:r>
          </a:p>
          <a:p>
            <a:pPr marL="742950" lvl="1" indent="-285750">
              <a:buFont typeface="Wingdings" pitchFamily="2" charset="2"/>
              <a:buChar char="Ø"/>
              <a:defRPr/>
            </a:pPr>
            <a:r>
              <a:rPr lang="zh-CN" altLang="en-US" sz="2800" b="1" dirty="0"/>
              <a:t>查找结束位置作为参数传入；</a:t>
            </a:r>
          </a:p>
          <a:p>
            <a:pPr marL="342900" indent="-342900">
              <a:buFont typeface="Wingdings" pitchFamily="2" charset="2"/>
              <a:buNone/>
              <a:defRPr/>
            </a:pPr>
            <a:r>
              <a:rPr lang="zh-CN" altLang="en-US" sz="2800" b="1" dirty="0"/>
              <a:t>   </a:t>
            </a:r>
            <a:r>
              <a:rPr lang="zh-CN" altLang="en-US" sz="2800" b="1" i="1" u="sng" dirty="0">
                <a:solidFill>
                  <a:srgbClr val="003399"/>
                </a:solidFill>
              </a:rPr>
              <a:t>返回结果</a:t>
            </a:r>
            <a:r>
              <a:rPr lang="zh-CN" altLang="en-US" sz="2800" b="1" dirty="0"/>
              <a:t>：最大元素的位置（下标）</a:t>
            </a:r>
          </a:p>
          <a:p>
            <a:pPr marL="342900" indent="-342900">
              <a:buFont typeface="Wingdings" pitchFamily="2" charset="2"/>
              <a:buNone/>
              <a:defRPr/>
            </a:pPr>
            <a:r>
              <a:rPr lang="zh-CN" altLang="en-US" sz="2800" b="1" dirty="0"/>
              <a:t>   </a:t>
            </a:r>
            <a:r>
              <a:rPr lang="zh-CN" altLang="en-US" sz="2800" b="1" i="1" u="sng" dirty="0">
                <a:solidFill>
                  <a:srgbClr val="003399"/>
                </a:solidFill>
              </a:rPr>
              <a:t>功能设计</a:t>
            </a:r>
            <a:r>
              <a:rPr lang="zh-CN" altLang="en-US" sz="2800" b="1" dirty="0"/>
              <a:t>：顺序对数组的元素逐个处理（比较）。</a:t>
            </a:r>
          </a:p>
          <a:p>
            <a:pPr marL="1143000" lvl="2" indent="-228600">
              <a:buSzPct val="65000"/>
              <a:buFont typeface="Wingdings" pitchFamily="2" charset="2"/>
              <a:buNone/>
              <a:defRPr/>
            </a:pPr>
            <a:endParaRPr lang="zh-CN" altLang="en-US" sz="2800" b="1" dirty="0"/>
          </a:p>
        </p:txBody>
      </p:sp>
      <p:sp>
        <p:nvSpPr>
          <p:cNvPr id="102404"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0000"/>
                </a:solidFill>
              </a:rPr>
              <a:t>7.6 </a:t>
            </a:r>
            <a:r>
              <a:rPr lang="zh-CN" altLang="en-US" sz="3200" b="1" dirty="0">
                <a:solidFill>
                  <a:srgbClr val="FF0000"/>
                </a:solidFill>
              </a:rPr>
              <a:t>数组的排序与查找算法</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2C57B8E-36D6-4CB4-BFE9-DBDF7E2F3CB6}" type="slidenum">
              <a:rPr lang="zh-CN" altLang="en-US" sz="1400" smtClean="0"/>
              <a:pPr eaLnBrk="1" hangingPunct="1"/>
              <a:t>106</a:t>
            </a:fld>
            <a:endParaRPr lang="en-US" altLang="zh-CN" sz="1400" smtClean="0"/>
          </a:p>
        </p:txBody>
      </p:sp>
      <p:sp>
        <p:nvSpPr>
          <p:cNvPr id="103427" name="Rectangle 3"/>
          <p:cNvSpPr>
            <a:spLocks noGrp="1" noChangeArrowheads="1"/>
          </p:cNvSpPr>
          <p:nvPr>
            <p:ph type="body" idx="1"/>
          </p:nvPr>
        </p:nvSpPr>
        <p:spPr>
          <a:xfrm>
            <a:off x="501650" y="1196975"/>
            <a:ext cx="8642350" cy="4611688"/>
          </a:xfrm>
        </p:spPr>
        <p:txBody>
          <a:bodyPr/>
          <a:lstStyle/>
          <a:p>
            <a:pPr eaLnBrk="1" hangingPunct="1">
              <a:lnSpc>
                <a:spcPct val="90000"/>
              </a:lnSpc>
              <a:buFontTx/>
              <a:buNone/>
            </a:pPr>
            <a:r>
              <a:rPr lang="en-US" altLang="zh-CN" sz="2200" b="1" smtClean="0"/>
              <a:t>/* 函数功能：找数组中的最大值元素，并返回其下标 </a:t>
            </a:r>
          </a:p>
          <a:p>
            <a:pPr eaLnBrk="1" hangingPunct="1">
              <a:lnSpc>
                <a:spcPct val="90000"/>
              </a:lnSpc>
              <a:buFontTx/>
              <a:buNone/>
            </a:pPr>
            <a:r>
              <a:rPr lang="en-US" altLang="zh-CN" sz="2200" b="1" smtClean="0"/>
              <a:t>   参数说明：数组名，查找起始位置下标，查找终止位置下标*/</a:t>
            </a:r>
          </a:p>
          <a:p>
            <a:pPr eaLnBrk="1" hangingPunct="1">
              <a:lnSpc>
                <a:spcPct val="90000"/>
              </a:lnSpc>
              <a:buFontTx/>
              <a:buNone/>
            </a:pPr>
            <a:r>
              <a:rPr lang="en-US" altLang="zh-CN" sz="2600" b="1" smtClean="0"/>
              <a:t>int findMax(int data[], int startLoc, int endLoc)</a:t>
            </a:r>
          </a:p>
          <a:p>
            <a:pPr eaLnBrk="1" hangingPunct="1">
              <a:lnSpc>
                <a:spcPct val="90000"/>
              </a:lnSpc>
              <a:buFontTx/>
              <a:buNone/>
            </a:pPr>
            <a:r>
              <a:rPr lang="en-US" altLang="zh-CN" sz="2600" b="1" smtClean="0"/>
              <a:t>{</a:t>
            </a:r>
          </a:p>
          <a:p>
            <a:pPr eaLnBrk="1" hangingPunct="1">
              <a:lnSpc>
                <a:spcPct val="90000"/>
              </a:lnSpc>
              <a:buFontTx/>
              <a:buNone/>
            </a:pPr>
            <a:r>
              <a:rPr lang="en-US" altLang="zh-CN" sz="2600" b="1" smtClean="0"/>
              <a:t>	int i, maxloc;</a:t>
            </a:r>
          </a:p>
          <a:p>
            <a:pPr eaLnBrk="1" hangingPunct="1">
              <a:lnSpc>
                <a:spcPct val="90000"/>
              </a:lnSpc>
              <a:buFontTx/>
              <a:buNone/>
            </a:pPr>
            <a:r>
              <a:rPr lang="en-US" altLang="zh-CN" sz="800" b="1" smtClean="0"/>
              <a:t>	</a:t>
            </a:r>
          </a:p>
          <a:p>
            <a:pPr eaLnBrk="1" hangingPunct="1">
              <a:lnSpc>
                <a:spcPct val="90000"/>
              </a:lnSpc>
              <a:buFontTx/>
              <a:buNone/>
            </a:pPr>
            <a:r>
              <a:rPr lang="en-US" altLang="zh-CN" sz="2600" b="1" smtClean="0"/>
              <a:t>	maxloc = startLoc;</a:t>
            </a:r>
          </a:p>
          <a:p>
            <a:pPr eaLnBrk="1" hangingPunct="1">
              <a:lnSpc>
                <a:spcPct val="90000"/>
              </a:lnSpc>
              <a:buFontTx/>
              <a:buNone/>
            </a:pPr>
            <a:r>
              <a:rPr lang="en-US" altLang="zh-CN" sz="2600" b="1" smtClean="0"/>
              <a:t>	for (i = startLoc+1; i &lt;= endLoc; i++)</a:t>
            </a:r>
          </a:p>
          <a:p>
            <a:pPr eaLnBrk="1" hangingPunct="1">
              <a:lnSpc>
                <a:spcPct val="90000"/>
              </a:lnSpc>
              <a:buFontTx/>
              <a:buNone/>
            </a:pPr>
            <a:r>
              <a:rPr lang="en-US" altLang="zh-CN" sz="2600" b="1" smtClean="0"/>
              <a:t>	    if (data[i] &gt; data[maxloc]) </a:t>
            </a:r>
          </a:p>
          <a:p>
            <a:pPr eaLnBrk="1" hangingPunct="1">
              <a:lnSpc>
                <a:spcPct val="90000"/>
              </a:lnSpc>
              <a:buFontTx/>
              <a:buNone/>
            </a:pPr>
            <a:r>
              <a:rPr lang="en-US" altLang="zh-CN" sz="2600" b="1" smtClean="0"/>
              <a:t>		    maxloc = i;</a:t>
            </a:r>
          </a:p>
          <a:p>
            <a:pPr eaLnBrk="1" hangingPunct="1">
              <a:lnSpc>
                <a:spcPct val="90000"/>
              </a:lnSpc>
              <a:buFontTx/>
              <a:buNone/>
            </a:pPr>
            <a:r>
              <a:rPr lang="en-US" altLang="zh-CN" sz="800" b="1" smtClean="0"/>
              <a:t>	</a:t>
            </a:r>
          </a:p>
          <a:p>
            <a:pPr eaLnBrk="1" hangingPunct="1">
              <a:lnSpc>
                <a:spcPct val="90000"/>
              </a:lnSpc>
              <a:buFontTx/>
              <a:buNone/>
            </a:pPr>
            <a:r>
              <a:rPr lang="en-US" altLang="zh-CN" sz="2600" b="1" smtClean="0"/>
              <a:t>	return maxloc;</a:t>
            </a:r>
          </a:p>
          <a:p>
            <a:pPr eaLnBrk="1" hangingPunct="1">
              <a:lnSpc>
                <a:spcPct val="90000"/>
              </a:lnSpc>
              <a:buFontTx/>
              <a:buNone/>
            </a:pPr>
            <a:r>
              <a:rPr lang="en-US" altLang="zh-CN" sz="2600" b="1" smtClean="0"/>
              <a:t>}</a:t>
            </a:r>
            <a:endParaRPr lang="zh-CN" altLang="en-US" sz="2600" b="1" smtClean="0"/>
          </a:p>
        </p:txBody>
      </p:sp>
      <p:sp>
        <p:nvSpPr>
          <p:cNvPr id="203780"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p>
            <a:pPr algn="r" eaLnBrk="1" hangingPunct="1">
              <a:spcBef>
                <a:spcPct val="0"/>
              </a:spcBef>
              <a:buFontTx/>
              <a:buNone/>
            </a:pPr>
            <a:r>
              <a:rPr lang="en-US" altLang="zh-CN" sz="3200" b="1" dirty="0">
                <a:solidFill>
                  <a:srgbClr val="FF0000"/>
                </a:solidFill>
              </a:rPr>
              <a:t>7.6 </a:t>
            </a:r>
            <a:r>
              <a:rPr lang="zh-CN" altLang="en-US" sz="3200" b="1" dirty="0">
                <a:solidFill>
                  <a:srgbClr val="FF0000"/>
                </a:solidFill>
              </a:rPr>
              <a:t>数组的排序与查找算法</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C9B93E2-F3E9-4AF3-B6EB-F1A0A86FF100}" type="slidenum">
              <a:rPr lang="zh-CN" altLang="en-US" sz="1400" smtClean="0"/>
              <a:pPr eaLnBrk="1" hangingPunct="1"/>
              <a:t>107</a:t>
            </a:fld>
            <a:endParaRPr lang="en-US" altLang="zh-CN" sz="1400" smtClean="0"/>
          </a:p>
        </p:txBody>
      </p:sp>
      <p:graphicFrame>
        <p:nvGraphicFramePr>
          <p:cNvPr id="104452" name="Object 1033"/>
          <p:cNvGraphicFramePr>
            <a:graphicFrameLocks noChangeAspect="1"/>
          </p:cNvGraphicFramePr>
          <p:nvPr>
            <p:extLst>
              <p:ext uri="{D42A27DB-BD31-4B8C-83A1-F6EECF244321}">
                <p14:modId xmlns:p14="http://schemas.microsoft.com/office/powerpoint/2010/main" xmlns="" val="2319137849"/>
              </p:ext>
            </p:extLst>
          </p:nvPr>
        </p:nvGraphicFramePr>
        <p:xfrm>
          <a:off x="1682750" y="1282700"/>
          <a:ext cx="5943600" cy="5041900"/>
        </p:xfrm>
        <a:graphic>
          <a:graphicData uri="http://schemas.openxmlformats.org/presentationml/2006/ole">
            <p:oleObj spid="_x0000_s104495" name="位图图像" r:id="rId3" imgW="3266667" imgH="2771429" progId="PBrush">
              <p:embed/>
            </p:oleObj>
          </a:graphicData>
        </a:graphic>
      </p:graphicFrame>
      <p:sp>
        <p:nvSpPr>
          <p:cNvPr id="104453" name="Line 1036"/>
          <p:cNvSpPr>
            <a:spLocks noChangeShapeType="1"/>
          </p:cNvSpPr>
          <p:nvPr/>
        </p:nvSpPr>
        <p:spPr bwMode="auto">
          <a:xfrm flipH="1">
            <a:off x="4583113" y="2924175"/>
            <a:ext cx="71437" cy="217488"/>
          </a:xfrm>
          <a:prstGeom prst="line">
            <a:avLst/>
          </a:prstGeom>
          <a:noFill/>
          <a:ln w="2857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CA9CFF5-787C-4046-A6CA-67261A9E4CD5}" type="slidenum">
              <a:rPr lang="zh-CN" altLang="en-US" sz="1400" smtClean="0"/>
              <a:pPr eaLnBrk="1" hangingPunct="1"/>
              <a:t>108</a:t>
            </a:fld>
            <a:endParaRPr lang="en-US" altLang="zh-CN" sz="1400" smtClean="0"/>
          </a:p>
        </p:txBody>
      </p:sp>
      <p:sp>
        <p:nvSpPr>
          <p:cNvPr id="73731" name="Rectangle 2"/>
          <p:cNvSpPr>
            <a:spLocks noGrp="1" noChangeArrowheads="1"/>
          </p:cNvSpPr>
          <p:nvPr>
            <p:ph type="title"/>
          </p:nvPr>
        </p:nvSpPr>
        <p:spPr/>
        <p:txBody>
          <a:bodyPr/>
          <a:lstStyle/>
          <a:p>
            <a:pPr eaLnBrk="1" hangingPunct="1"/>
            <a:r>
              <a:rPr lang="en-US" altLang="zh-CN" b="1" dirty="0" smtClean="0"/>
              <a:t>7.6 </a:t>
            </a:r>
            <a:r>
              <a:rPr lang="zh-CN" altLang="en-US" b="1" dirty="0" smtClean="0"/>
              <a:t>数组的排序与查找算法</a:t>
            </a:r>
          </a:p>
        </p:txBody>
      </p:sp>
      <p:sp>
        <p:nvSpPr>
          <p:cNvPr id="418819"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zh-CN" altLang="en-US" b="1" i="1" dirty="0" smtClean="0">
                <a:solidFill>
                  <a:srgbClr val="003399"/>
                </a:solidFill>
                <a:effectLst>
                  <a:outerShdw blurRad="38100" dist="38100" dir="2700000" algn="tl">
                    <a:srgbClr val="C0C0C0"/>
                  </a:outerShdw>
                </a:effectLst>
              </a:rPr>
              <a:t>查找数组元素</a:t>
            </a:r>
            <a:endParaRPr lang="zh-CN" altLang="en-US" sz="2400" b="1" dirty="0" smtClean="0"/>
          </a:p>
          <a:p>
            <a:pPr eaLnBrk="1" hangingPunct="1">
              <a:lnSpc>
                <a:spcPct val="90000"/>
              </a:lnSpc>
              <a:buFont typeface="Wingdings" pitchFamily="2" charset="2"/>
              <a:buNone/>
              <a:defRPr/>
            </a:pPr>
            <a:r>
              <a:rPr lang="zh-CN" altLang="en-US" sz="2400" b="1" dirty="0" smtClean="0"/>
              <a:t>设计一个函数，查找某个元素在数组中的下标并返回。若存在多个符合条件的元素，则只返回第一个符合条件元素的下标。</a:t>
            </a:r>
          </a:p>
          <a:p>
            <a:pPr eaLnBrk="1" hangingPunct="1">
              <a:lnSpc>
                <a:spcPct val="90000"/>
              </a:lnSpc>
              <a:buFont typeface="Wingdings" pitchFamily="2" charset="2"/>
              <a:buNone/>
              <a:defRPr/>
            </a:pPr>
            <a:r>
              <a:rPr lang="zh-CN" altLang="en-US" sz="2400" b="1" dirty="0" smtClean="0"/>
              <a:t>函数设计考虑：</a:t>
            </a:r>
          </a:p>
          <a:p>
            <a:pPr eaLnBrk="1" hangingPunct="1">
              <a:lnSpc>
                <a:spcPct val="90000"/>
              </a:lnSpc>
              <a:buFont typeface="Wingdings" pitchFamily="2" charset="2"/>
              <a:buNone/>
              <a:defRPr/>
            </a:pPr>
            <a:r>
              <a:rPr lang="zh-CN" altLang="en-US" sz="2400" b="1" dirty="0" smtClean="0"/>
              <a:t>   </a:t>
            </a:r>
            <a:r>
              <a:rPr lang="zh-CN" altLang="en-US" sz="2400" b="1" i="1" u="sng" dirty="0" smtClean="0">
                <a:solidFill>
                  <a:srgbClr val="003399"/>
                </a:solidFill>
                <a:effectLst>
                  <a:outerShdw blurRad="38100" dist="38100" dir="2700000" algn="tl">
                    <a:srgbClr val="C0C0C0"/>
                  </a:outerShdw>
                </a:effectLst>
              </a:rPr>
              <a:t>参数设计</a:t>
            </a:r>
            <a:r>
              <a:rPr lang="zh-CN" altLang="en-US" sz="2400" b="1" dirty="0" smtClean="0">
                <a:solidFill>
                  <a:srgbClr val="003399"/>
                </a:solidFill>
                <a:effectLst>
                  <a:outerShdw blurRad="38100" dist="38100" dir="2700000" algn="tl">
                    <a:srgbClr val="C0C0C0"/>
                  </a:outerShdw>
                </a:effectLst>
              </a:rPr>
              <a:t>：</a:t>
            </a:r>
          </a:p>
          <a:p>
            <a:pPr lvl="1" eaLnBrk="1" hangingPunct="1">
              <a:lnSpc>
                <a:spcPct val="90000"/>
              </a:lnSpc>
              <a:buFont typeface="Wingdings" pitchFamily="2" charset="2"/>
              <a:buChar char="Ø"/>
              <a:defRPr/>
            </a:pPr>
            <a:r>
              <a:rPr lang="zh-CN" altLang="en-US" sz="2400" b="1" dirty="0" smtClean="0"/>
              <a:t>数组名为参数传入</a:t>
            </a:r>
          </a:p>
          <a:p>
            <a:pPr lvl="1" eaLnBrk="1" hangingPunct="1">
              <a:lnSpc>
                <a:spcPct val="90000"/>
              </a:lnSpc>
              <a:buFont typeface="Wingdings" pitchFamily="2" charset="2"/>
              <a:buChar char="Ø"/>
              <a:defRPr/>
            </a:pPr>
            <a:r>
              <a:rPr lang="zh-CN" altLang="en-US" sz="2400" b="1" dirty="0" smtClean="0"/>
              <a:t>查找起始位置作为参数传入；</a:t>
            </a:r>
          </a:p>
          <a:p>
            <a:pPr lvl="1" eaLnBrk="1" hangingPunct="1">
              <a:lnSpc>
                <a:spcPct val="90000"/>
              </a:lnSpc>
              <a:buFont typeface="Wingdings" pitchFamily="2" charset="2"/>
              <a:buChar char="Ø"/>
              <a:defRPr/>
            </a:pPr>
            <a:r>
              <a:rPr lang="zh-CN" altLang="en-US" sz="2400" b="1" dirty="0" smtClean="0"/>
              <a:t>查找结束位置作为参数传入； </a:t>
            </a:r>
          </a:p>
          <a:p>
            <a:pPr lvl="1" eaLnBrk="1" hangingPunct="1">
              <a:lnSpc>
                <a:spcPct val="90000"/>
              </a:lnSpc>
              <a:buFont typeface="Wingdings" pitchFamily="2" charset="2"/>
              <a:buChar char="Ø"/>
              <a:defRPr/>
            </a:pPr>
            <a:r>
              <a:rPr lang="zh-CN" altLang="en-US" sz="2400" b="1" dirty="0" smtClean="0"/>
              <a:t>要查找的值作为参数传入；</a:t>
            </a:r>
          </a:p>
          <a:p>
            <a:pPr lvl="1" eaLnBrk="1" hangingPunct="1">
              <a:lnSpc>
                <a:spcPct val="90000"/>
              </a:lnSpc>
              <a:buFont typeface="Wingdings" pitchFamily="2" charset="2"/>
              <a:buNone/>
              <a:defRPr/>
            </a:pPr>
            <a:r>
              <a:rPr lang="zh-CN" altLang="en-US" sz="2400" b="1" i="1" u="sng" dirty="0" smtClean="0">
                <a:solidFill>
                  <a:srgbClr val="003399"/>
                </a:solidFill>
                <a:effectLst>
                  <a:outerShdw blurRad="38100" dist="38100" dir="2700000" algn="tl">
                    <a:srgbClr val="C0C0C0"/>
                  </a:outerShdw>
                </a:effectLst>
              </a:rPr>
              <a:t>返回结果</a:t>
            </a:r>
            <a:r>
              <a:rPr lang="zh-CN" altLang="en-US" sz="2400" b="1" dirty="0" smtClean="0"/>
              <a:t>：若找到，则返回元素下标，否则返回</a:t>
            </a:r>
            <a:r>
              <a:rPr lang="en-US" altLang="zh-CN" sz="2400" b="1" dirty="0" smtClean="0"/>
              <a:t>-1 </a:t>
            </a:r>
            <a:r>
              <a:rPr lang="zh-CN" altLang="en-US" sz="2400" b="1" dirty="0" smtClean="0"/>
              <a:t>；</a:t>
            </a:r>
            <a:endParaRPr lang="en-US" altLang="zh-CN" sz="2400" b="1" dirty="0" smtClean="0"/>
          </a:p>
        </p:txBody>
      </p:sp>
    </p:spTree>
    <p:extLst>
      <p:ext uri="{BB962C8B-B14F-4D97-AF65-F5344CB8AC3E}">
        <p14:creationId xmlns:p14="http://schemas.microsoft.com/office/powerpoint/2010/main" xmlns="" val="2038532462"/>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B4F2914-5614-4D5C-9DFB-59ABE98A9FF2}" type="slidenum">
              <a:rPr lang="zh-CN" altLang="en-US" sz="1400" smtClean="0"/>
              <a:pPr eaLnBrk="1" hangingPunct="1"/>
              <a:t>109</a:t>
            </a:fld>
            <a:endParaRPr lang="en-US" altLang="zh-CN" sz="1400" smtClean="0"/>
          </a:p>
        </p:txBody>
      </p:sp>
      <p:sp>
        <p:nvSpPr>
          <p:cNvPr id="74755" name="Rectangle 2"/>
          <p:cNvSpPr>
            <a:spLocks noGrp="1" noChangeArrowheads="1"/>
          </p:cNvSpPr>
          <p:nvPr>
            <p:ph type="title"/>
          </p:nvPr>
        </p:nvSpPr>
        <p:spPr/>
        <p:txBody>
          <a:bodyPr/>
          <a:lstStyle/>
          <a:p>
            <a:pPr eaLnBrk="1" hangingPunct="1"/>
            <a:r>
              <a:rPr lang="en-US" altLang="zh-CN" b="1" dirty="0"/>
              <a:t>7.6 </a:t>
            </a:r>
            <a:r>
              <a:rPr lang="zh-CN" altLang="en-US" b="1" dirty="0"/>
              <a:t>数组的排序与查找算法</a:t>
            </a:r>
            <a:endParaRPr lang="zh-CN" altLang="en-US" b="1" dirty="0" smtClean="0"/>
          </a:p>
        </p:txBody>
      </p:sp>
      <p:sp>
        <p:nvSpPr>
          <p:cNvPr id="322563" name="Rectangle 3"/>
          <p:cNvSpPr>
            <a:spLocks noGrp="1" noChangeArrowheads="1"/>
          </p:cNvSpPr>
          <p:nvPr>
            <p:ph type="body" idx="1"/>
          </p:nvPr>
        </p:nvSpPr>
        <p:spPr>
          <a:xfrm>
            <a:off x="323850" y="1341438"/>
            <a:ext cx="7772400" cy="4611687"/>
          </a:xfrm>
        </p:spPr>
        <p:txBody>
          <a:bodyPr/>
          <a:lstStyle/>
          <a:p>
            <a:pPr eaLnBrk="1" hangingPunct="1">
              <a:lnSpc>
                <a:spcPct val="90000"/>
              </a:lnSpc>
              <a:buFontTx/>
              <a:buNone/>
            </a:pPr>
            <a:r>
              <a:rPr lang="en-US" altLang="zh-CN" sz="2000" b="1" smtClean="0"/>
              <a:t>/* </a:t>
            </a:r>
            <a:r>
              <a:rPr lang="zh-CN" altLang="en-US" sz="2000" b="1" smtClean="0"/>
              <a:t>函数功能：在数组的</a:t>
            </a:r>
            <a:r>
              <a:rPr lang="en-US" altLang="zh-CN" sz="2000" b="1" smtClean="0"/>
              <a:t>data[startLoc]~data[endLoc]</a:t>
            </a:r>
            <a:r>
              <a:rPr lang="zh-CN" altLang="en-US" sz="2000" b="1" smtClean="0"/>
              <a:t>这段数组元素中查找某个元素 ，如果找到则返回该元素的下标，否则返回</a:t>
            </a:r>
            <a:r>
              <a:rPr lang="en-US" altLang="zh-CN" sz="2000" b="1" smtClean="0"/>
              <a:t>-1</a:t>
            </a:r>
            <a:r>
              <a:rPr lang="zh-CN" altLang="en-US" sz="2000" b="1" smtClean="0"/>
              <a:t>。*</a:t>
            </a:r>
            <a:r>
              <a:rPr lang="en-US" altLang="zh-CN" sz="2000" b="1" smtClean="0"/>
              <a:t>/ </a:t>
            </a:r>
          </a:p>
          <a:p>
            <a:pPr eaLnBrk="1" hangingPunct="1">
              <a:lnSpc>
                <a:spcPct val="90000"/>
              </a:lnSpc>
              <a:buFontTx/>
              <a:buNone/>
            </a:pPr>
            <a:r>
              <a:rPr lang="en-US" altLang="zh-CN" sz="2000" b="1" smtClean="0"/>
              <a:t>int findElement(const int data[],int startLoc, int endLoc, int element)</a:t>
            </a:r>
          </a:p>
          <a:p>
            <a:pPr eaLnBrk="1" hangingPunct="1">
              <a:lnSpc>
                <a:spcPct val="90000"/>
              </a:lnSpc>
              <a:buFontTx/>
              <a:buNone/>
            </a:pPr>
            <a:r>
              <a:rPr lang="en-US" altLang="zh-CN" sz="2000" b="1" smtClean="0"/>
              <a:t>{</a:t>
            </a:r>
          </a:p>
          <a:p>
            <a:pPr eaLnBrk="1" hangingPunct="1">
              <a:lnSpc>
                <a:spcPct val="90000"/>
              </a:lnSpc>
              <a:buFontTx/>
              <a:buNone/>
            </a:pPr>
            <a:r>
              <a:rPr lang="en-US" altLang="zh-CN" sz="2000" b="1" smtClean="0"/>
              <a:t>    int i</a:t>
            </a:r>
            <a:r>
              <a:rPr lang="zh-CN" altLang="en-US" sz="2000" b="1" smtClean="0"/>
              <a:t>；</a:t>
            </a:r>
          </a:p>
          <a:p>
            <a:pPr eaLnBrk="1" hangingPunct="1">
              <a:lnSpc>
                <a:spcPct val="90000"/>
              </a:lnSpc>
              <a:buFontTx/>
              <a:buNone/>
            </a:pPr>
            <a:r>
              <a:rPr lang="en-US" altLang="zh-CN" sz="2000" b="1" smtClean="0"/>
              <a:t>    i = startLoc;</a:t>
            </a:r>
          </a:p>
          <a:p>
            <a:pPr eaLnBrk="1" hangingPunct="1">
              <a:lnSpc>
                <a:spcPct val="90000"/>
              </a:lnSpc>
              <a:buFontTx/>
              <a:buNone/>
            </a:pPr>
            <a:r>
              <a:rPr lang="en-US" altLang="zh-CN" sz="800" b="1" smtClean="0"/>
              <a:t>    </a:t>
            </a:r>
          </a:p>
          <a:p>
            <a:pPr eaLnBrk="1" hangingPunct="1">
              <a:lnSpc>
                <a:spcPct val="90000"/>
              </a:lnSpc>
              <a:buFontTx/>
              <a:buNone/>
            </a:pPr>
            <a:r>
              <a:rPr lang="en-US" altLang="zh-CN" sz="2000" b="1" smtClean="0"/>
              <a:t>    while ( i  &lt;= endLoc &amp;&amp; data[i]  != element)</a:t>
            </a:r>
          </a:p>
          <a:p>
            <a:pPr eaLnBrk="1" hangingPunct="1">
              <a:lnSpc>
                <a:spcPct val="90000"/>
              </a:lnSpc>
              <a:buFontTx/>
              <a:buNone/>
            </a:pPr>
            <a:r>
              <a:rPr lang="en-US" altLang="zh-CN" sz="2000" b="1" smtClean="0"/>
              <a:t>          i++;</a:t>
            </a:r>
          </a:p>
          <a:p>
            <a:pPr eaLnBrk="1" hangingPunct="1">
              <a:lnSpc>
                <a:spcPct val="90000"/>
              </a:lnSpc>
              <a:buFontTx/>
              <a:buNone/>
            </a:pPr>
            <a:r>
              <a:rPr lang="en-US" altLang="zh-CN" sz="800" b="1" smtClean="0"/>
              <a:t>        </a:t>
            </a:r>
          </a:p>
          <a:p>
            <a:pPr eaLnBrk="1" hangingPunct="1">
              <a:lnSpc>
                <a:spcPct val="90000"/>
              </a:lnSpc>
              <a:buFontTx/>
              <a:buNone/>
            </a:pPr>
            <a:r>
              <a:rPr lang="en-US" altLang="zh-CN" sz="2000" b="1" smtClean="0"/>
              <a:t>    if ( i &lt;= endLoc)/*</a:t>
            </a:r>
            <a:r>
              <a:rPr lang="zh-CN" altLang="en-US" sz="2000" b="1" smtClean="0"/>
              <a:t>若找到，思考：能否写成</a:t>
            </a:r>
            <a:r>
              <a:rPr lang="en-US" altLang="zh-CN" sz="2000" b="1" smtClean="0"/>
              <a:t>if(data[i]==element)?</a:t>
            </a:r>
            <a:r>
              <a:rPr lang="zh-CN" altLang="en-US" sz="2000" b="1" smtClean="0"/>
              <a:t> *</a:t>
            </a:r>
            <a:r>
              <a:rPr lang="en-US" altLang="zh-CN" sz="2000" b="1" smtClean="0"/>
              <a:t>/</a:t>
            </a:r>
          </a:p>
          <a:p>
            <a:pPr eaLnBrk="1" hangingPunct="1">
              <a:lnSpc>
                <a:spcPct val="90000"/>
              </a:lnSpc>
              <a:buFontTx/>
              <a:buNone/>
            </a:pPr>
            <a:r>
              <a:rPr lang="en-US" altLang="zh-CN" sz="2000" b="1" smtClean="0"/>
              <a:t>         return i;</a:t>
            </a:r>
          </a:p>
          <a:p>
            <a:pPr eaLnBrk="1" hangingPunct="1">
              <a:lnSpc>
                <a:spcPct val="90000"/>
              </a:lnSpc>
              <a:buFontTx/>
              <a:buNone/>
            </a:pPr>
            <a:r>
              <a:rPr lang="en-US" altLang="zh-CN" sz="2000" b="1" smtClean="0"/>
              <a:t>    else </a:t>
            </a:r>
          </a:p>
          <a:p>
            <a:pPr eaLnBrk="1" hangingPunct="1">
              <a:lnSpc>
                <a:spcPct val="90000"/>
              </a:lnSpc>
              <a:buFontTx/>
              <a:buNone/>
            </a:pPr>
            <a:r>
              <a:rPr lang="en-US" altLang="zh-CN" sz="2000" b="1" smtClean="0"/>
              <a:t>         return -1;</a:t>
            </a:r>
          </a:p>
          <a:p>
            <a:pPr eaLnBrk="1" hangingPunct="1">
              <a:lnSpc>
                <a:spcPct val="90000"/>
              </a:lnSpc>
              <a:buFontTx/>
              <a:buNone/>
            </a:pPr>
            <a:r>
              <a:rPr lang="en-US" altLang="zh-CN" sz="2000" b="1" smtClean="0"/>
              <a:t>}</a:t>
            </a:r>
            <a:endParaRPr lang="zh-CN" altLang="en-US" sz="2000" b="1" smtClean="0"/>
          </a:p>
        </p:txBody>
      </p:sp>
      <p:grpSp>
        <p:nvGrpSpPr>
          <p:cNvPr id="322565" name="Group 5"/>
          <p:cNvGrpSpPr/>
          <p:nvPr/>
        </p:nvGrpSpPr>
        <p:grpSpPr bwMode="auto">
          <a:xfrm>
            <a:off x="5543550" y="2420938"/>
            <a:ext cx="3600450" cy="1728787"/>
            <a:chOff x="2064" y="2931"/>
            <a:chExt cx="2268" cy="1089"/>
          </a:xfrm>
        </p:grpSpPr>
        <p:sp>
          <p:nvSpPr>
            <p:cNvPr id="74758" name="Rectangle 6"/>
            <p:cNvSpPr>
              <a:spLocks noChangeArrowheads="1"/>
            </p:cNvSpPr>
            <p:nvPr/>
          </p:nvSpPr>
          <p:spPr bwMode="auto">
            <a:xfrm>
              <a:off x="2064" y="3249"/>
              <a:ext cx="2268" cy="771"/>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59" name="Rectangle 7"/>
            <p:cNvSpPr>
              <a:spLocks noChangeArrowheads="1"/>
            </p:cNvSpPr>
            <p:nvPr/>
          </p:nvSpPr>
          <p:spPr bwMode="auto">
            <a:xfrm>
              <a:off x="2563" y="3702"/>
              <a:ext cx="1769" cy="318"/>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60" name="Text Box 8"/>
            <p:cNvSpPr txBox="1">
              <a:spLocks noChangeArrowheads="1"/>
            </p:cNvSpPr>
            <p:nvPr/>
          </p:nvSpPr>
          <p:spPr bwMode="auto">
            <a:xfrm>
              <a:off x="2110" y="3385"/>
              <a:ext cx="2177" cy="231"/>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t>i</a:t>
              </a:r>
              <a:r>
                <a:rPr lang="zh-CN" altLang="en-US" sz="2000" b="1"/>
                <a:t>未越界且</a:t>
              </a:r>
              <a:r>
                <a:rPr lang="en-US" altLang="zh-CN" sz="2000" b="1"/>
                <a:t>a[i]</a:t>
              </a:r>
              <a:r>
                <a:rPr lang="zh-CN" altLang="en-US" sz="2000" b="1"/>
                <a:t>不符合查找要求</a:t>
              </a:r>
            </a:p>
          </p:txBody>
        </p:sp>
        <p:sp>
          <p:nvSpPr>
            <p:cNvPr id="74761" name="Text Box 9"/>
            <p:cNvSpPr txBox="1">
              <a:spLocks noChangeArrowheads="1"/>
            </p:cNvSpPr>
            <p:nvPr/>
          </p:nvSpPr>
          <p:spPr bwMode="auto">
            <a:xfrm>
              <a:off x="2745" y="3755"/>
              <a:ext cx="771" cy="265"/>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i++</a:t>
              </a:r>
            </a:p>
          </p:txBody>
        </p:sp>
        <p:sp>
          <p:nvSpPr>
            <p:cNvPr id="74762" name="Rectangle 10"/>
            <p:cNvSpPr>
              <a:spLocks noChangeArrowheads="1"/>
            </p:cNvSpPr>
            <p:nvPr/>
          </p:nvSpPr>
          <p:spPr bwMode="auto">
            <a:xfrm>
              <a:off x="2064" y="2931"/>
              <a:ext cx="2268" cy="318"/>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63" name="Text Box 11"/>
            <p:cNvSpPr txBox="1">
              <a:spLocks noChangeArrowheads="1"/>
            </p:cNvSpPr>
            <p:nvPr/>
          </p:nvSpPr>
          <p:spPr bwMode="auto">
            <a:xfrm>
              <a:off x="2246" y="2938"/>
              <a:ext cx="1314" cy="265"/>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i = </a:t>
              </a:r>
              <a:r>
                <a:rPr lang="zh-CN" altLang="en-US" sz="2000" b="1"/>
                <a:t>下标初始值</a:t>
              </a:r>
            </a:p>
          </p:txBody>
        </p:sp>
      </p:grpSp>
    </p:spTree>
    <p:extLst>
      <p:ext uri="{BB962C8B-B14F-4D97-AF65-F5344CB8AC3E}">
        <p14:creationId xmlns:p14="http://schemas.microsoft.com/office/powerpoint/2010/main" xmlns="" val="2189309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barn(inHorizontal)">
                                      <p:cBhvr>
                                        <p:cTn id="7" dur="500"/>
                                        <p:tgtEl>
                                          <p:spTgt spid="32256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2563">
                                            <p:txEl>
                                              <p:pRg st="0" end="0"/>
                                            </p:txEl>
                                          </p:spTgt>
                                        </p:tgtEl>
                                        <p:attrNameLst>
                                          <p:attrName>style.visibility</p:attrName>
                                        </p:attrNameLst>
                                      </p:cBhvr>
                                      <p:to>
                                        <p:strVal val="visible"/>
                                      </p:to>
                                    </p:set>
                                    <p:animEffect transition="in" filter="box(in)">
                                      <p:cBhvr>
                                        <p:cTn id="12" dur="500"/>
                                        <p:tgtEl>
                                          <p:spTgt spid="3225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2563">
                                            <p:txEl>
                                              <p:pRg st="1" end="1"/>
                                            </p:txEl>
                                          </p:spTgt>
                                        </p:tgtEl>
                                        <p:attrNameLst>
                                          <p:attrName>style.visibility</p:attrName>
                                        </p:attrNameLst>
                                      </p:cBhvr>
                                      <p:to>
                                        <p:strVal val="visible"/>
                                      </p:to>
                                    </p:set>
                                    <p:animEffect transition="in" filter="box(in)">
                                      <p:cBhvr>
                                        <p:cTn id="17" dur="500"/>
                                        <p:tgtEl>
                                          <p:spTgt spid="3225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2563">
                                            <p:txEl>
                                              <p:pRg st="2" end="2"/>
                                            </p:txEl>
                                          </p:spTgt>
                                        </p:tgtEl>
                                        <p:attrNameLst>
                                          <p:attrName>style.visibility</p:attrName>
                                        </p:attrNameLst>
                                      </p:cBhvr>
                                      <p:to>
                                        <p:strVal val="visible"/>
                                      </p:to>
                                    </p:set>
                                    <p:animEffect transition="in" filter="box(in)">
                                      <p:cBhvr>
                                        <p:cTn id="22" dur="500"/>
                                        <p:tgtEl>
                                          <p:spTgt spid="3225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22563">
                                            <p:txEl>
                                              <p:pRg st="3" end="3"/>
                                            </p:txEl>
                                          </p:spTgt>
                                        </p:tgtEl>
                                        <p:attrNameLst>
                                          <p:attrName>style.visibility</p:attrName>
                                        </p:attrNameLst>
                                      </p:cBhvr>
                                      <p:to>
                                        <p:strVal val="visible"/>
                                      </p:to>
                                    </p:set>
                                    <p:animEffect transition="in" filter="box(in)">
                                      <p:cBhvr>
                                        <p:cTn id="27" dur="500"/>
                                        <p:tgtEl>
                                          <p:spTgt spid="3225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22563">
                                            <p:txEl>
                                              <p:pRg st="4" end="4"/>
                                            </p:txEl>
                                          </p:spTgt>
                                        </p:tgtEl>
                                        <p:attrNameLst>
                                          <p:attrName>style.visibility</p:attrName>
                                        </p:attrNameLst>
                                      </p:cBhvr>
                                      <p:to>
                                        <p:strVal val="visible"/>
                                      </p:to>
                                    </p:set>
                                    <p:animEffect transition="in" filter="box(in)">
                                      <p:cBhvr>
                                        <p:cTn id="32" dur="500"/>
                                        <p:tgtEl>
                                          <p:spTgt spid="3225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2563">
                                            <p:txEl>
                                              <p:pRg st="5" end="5"/>
                                            </p:txEl>
                                          </p:spTgt>
                                        </p:tgtEl>
                                        <p:attrNameLst>
                                          <p:attrName>style.visibility</p:attrName>
                                        </p:attrNameLst>
                                      </p:cBhvr>
                                      <p:to>
                                        <p:strVal val="visible"/>
                                      </p:to>
                                    </p:set>
                                    <p:animEffect transition="in" filter="box(in)">
                                      <p:cBhvr>
                                        <p:cTn id="37" dur="500"/>
                                        <p:tgtEl>
                                          <p:spTgt spid="3225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22563">
                                            <p:txEl>
                                              <p:pRg st="6" end="6"/>
                                            </p:txEl>
                                          </p:spTgt>
                                        </p:tgtEl>
                                        <p:attrNameLst>
                                          <p:attrName>style.visibility</p:attrName>
                                        </p:attrNameLst>
                                      </p:cBhvr>
                                      <p:to>
                                        <p:strVal val="visible"/>
                                      </p:to>
                                    </p:set>
                                    <p:animEffect transition="in" filter="box(in)">
                                      <p:cBhvr>
                                        <p:cTn id="42" dur="500"/>
                                        <p:tgtEl>
                                          <p:spTgt spid="32256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2563">
                                            <p:txEl>
                                              <p:pRg st="7" end="7"/>
                                            </p:txEl>
                                          </p:spTgt>
                                        </p:tgtEl>
                                        <p:attrNameLst>
                                          <p:attrName>style.visibility</p:attrName>
                                        </p:attrNameLst>
                                      </p:cBhvr>
                                      <p:to>
                                        <p:strVal val="visible"/>
                                      </p:to>
                                    </p:set>
                                    <p:animEffect transition="in" filter="box(in)">
                                      <p:cBhvr>
                                        <p:cTn id="47" dur="500"/>
                                        <p:tgtEl>
                                          <p:spTgt spid="32256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22563">
                                            <p:txEl>
                                              <p:pRg st="8" end="8"/>
                                            </p:txEl>
                                          </p:spTgt>
                                        </p:tgtEl>
                                        <p:attrNameLst>
                                          <p:attrName>style.visibility</p:attrName>
                                        </p:attrNameLst>
                                      </p:cBhvr>
                                      <p:to>
                                        <p:strVal val="visible"/>
                                      </p:to>
                                    </p:set>
                                    <p:animEffect transition="in" filter="box(in)">
                                      <p:cBhvr>
                                        <p:cTn id="52" dur="500"/>
                                        <p:tgtEl>
                                          <p:spTgt spid="32256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22563">
                                            <p:txEl>
                                              <p:pRg st="9" end="9"/>
                                            </p:txEl>
                                          </p:spTgt>
                                        </p:tgtEl>
                                        <p:attrNameLst>
                                          <p:attrName>style.visibility</p:attrName>
                                        </p:attrNameLst>
                                      </p:cBhvr>
                                      <p:to>
                                        <p:strVal val="visible"/>
                                      </p:to>
                                    </p:set>
                                    <p:animEffect transition="in" filter="box(in)">
                                      <p:cBhvr>
                                        <p:cTn id="57" dur="500"/>
                                        <p:tgtEl>
                                          <p:spTgt spid="32256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22563">
                                            <p:txEl>
                                              <p:pRg st="10" end="10"/>
                                            </p:txEl>
                                          </p:spTgt>
                                        </p:tgtEl>
                                        <p:attrNameLst>
                                          <p:attrName>style.visibility</p:attrName>
                                        </p:attrNameLst>
                                      </p:cBhvr>
                                      <p:to>
                                        <p:strVal val="visible"/>
                                      </p:to>
                                    </p:set>
                                    <p:animEffect transition="in" filter="box(in)">
                                      <p:cBhvr>
                                        <p:cTn id="62" dur="500"/>
                                        <p:tgtEl>
                                          <p:spTgt spid="32256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22563">
                                            <p:txEl>
                                              <p:pRg st="11" end="11"/>
                                            </p:txEl>
                                          </p:spTgt>
                                        </p:tgtEl>
                                        <p:attrNameLst>
                                          <p:attrName>style.visibility</p:attrName>
                                        </p:attrNameLst>
                                      </p:cBhvr>
                                      <p:to>
                                        <p:strVal val="visible"/>
                                      </p:to>
                                    </p:set>
                                    <p:animEffect transition="in" filter="box(in)">
                                      <p:cBhvr>
                                        <p:cTn id="67" dur="500"/>
                                        <p:tgtEl>
                                          <p:spTgt spid="32256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322563">
                                            <p:txEl>
                                              <p:pRg st="12" end="12"/>
                                            </p:txEl>
                                          </p:spTgt>
                                        </p:tgtEl>
                                        <p:attrNameLst>
                                          <p:attrName>style.visibility</p:attrName>
                                        </p:attrNameLst>
                                      </p:cBhvr>
                                      <p:to>
                                        <p:strVal val="visible"/>
                                      </p:to>
                                    </p:set>
                                    <p:animEffect transition="in" filter="box(in)">
                                      <p:cBhvr>
                                        <p:cTn id="72" dur="500"/>
                                        <p:tgtEl>
                                          <p:spTgt spid="32256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322563">
                                            <p:txEl>
                                              <p:pRg st="13" end="13"/>
                                            </p:txEl>
                                          </p:spTgt>
                                        </p:tgtEl>
                                        <p:attrNameLst>
                                          <p:attrName>style.visibility</p:attrName>
                                        </p:attrNameLst>
                                      </p:cBhvr>
                                      <p:to>
                                        <p:strVal val="visible"/>
                                      </p:to>
                                    </p:set>
                                    <p:animEffect transition="in" filter="box(in)">
                                      <p:cBhvr>
                                        <p:cTn id="77" dur="500"/>
                                        <p:tgtEl>
                                          <p:spTgt spid="3225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9ED1E63-77EB-4FF4-947D-7A5CB9A2A8E8}" type="slidenum">
              <a:rPr lang="zh-CN" altLang="en-US" sz="1400" smtClean="0"/>
              <a:pPr eaLnBrk="1" hangingPunct="1"/>
              <a:t>11</a:t>
            </a:fld>
            <a:endParaRPr lang="en-US" altLang="zh-CN" sz="1400" smtClean="0"/>
          </a:p>
        </p:txBody>
      </p:sp>
      <p:sp>
        <p:nvSpPr>
          <p:cNvPr id="12291" name="Rectangle 3"/>
          <p:cNvSpPr>
            <a:spLocks noGrp="1" noChangeArrowheads="1"/>
          </p:cNvSpPr>
          <p:nvPr>
            <p:ph type="body" idx="1"/>
          </p:nvPr>
        </p:nvSpPr>
        <p:spPr>
          <a:xfrm>
            <a:off x="685800" y="1319213"/>
            <a:ext cx="6550025" cy="4611687"/>
          </a:xfrm>
        </p:spPr>
        <p:txBody>
          <a:bodyPr/>
          <a:lstStyle/>
          <a:p>
            <a:pPr eaLnBrk="1" hangingPunct="1">
              <a:buFontTx/>
              <a:buNone/>
            </a:pPr>
            <a:r>
              <a:rPr lang="zh-CN" altLang="en-US" b="1" dirty="0" smtClean="0"/>
              <a:t>（</a:t>
            </a:r>
            <a:r>
              <a:rPr lang="en-US" altLang="zh-CN" b="1" dirty="0" smtClean="0"/>
              <a:t>3</a:t>
            </a:r>
            <a:r>
              <a:rPr lang="en-US" altLang="zh-CN" b="1" dirty="0"/>
              <a:t>.</a:t>
            </a:r>
            <a:r>
              <a:rPr lang="zh-CN" altLang="en-US" b="1" dirty="0" smtClean="0"/>
              <a:t>续）下标运算符</a:t>
            </a:r>
            <a:r>
              <a:rPr lang="zh-CN" altLang="en-US" b="1" dirty="0" smtClean="0">
                <a:latin typeface="宋体" pitchFamily="2" charset="-122"/>
              </a:rPr>
              <a:t>“</a:t>
            </a:r>
            <a:r>
              <a:rPr lang="zh-CN" altLang="en-US" b="1" dirty="0" smtClean="0"/>
              <a:t>[ ]</a:t>
            </a:r>
            <a:r>
              <a:rPr lang="zh-CN" altLang="en-US" b="1" dirty="0" smtClean="0">
                <a:latin typeface="宋体" pitchFamily="2" charset="-122"/>
              </a:rPr>
              <a:t>”</a:t>
            </a:r>
            <a:r>
              <a:rPr lang="zh-CN" altLang="en-US" b="1" dirty="0" smtClean="0"/>
              <a:t>（数组操作）</a:t>
            </a:r>
          </a:p>
          <a:p>
            <a:pPr lvl="1" eaLnBrk="1" hangingPunct="1"/>
            <a:r>
              <a:rPr lang="zh-CN" altLang="en-US" b="1" dirty="0" smtClean="0"/>
              <a:t>在赋值语句</a:t>
            </a:r>
            <a:r>
              <a:rPr lang="zh-CN" altLang="en-US" b="1" dirty="0" smtClean="0">
                <a:solidFill>
                  <a:schemeClr val="accent2"/>
                </a:solidFill>
              </a:rPr>
              <a:t>右边</a:t>
            </a:r>
            <a:r>
              <a:rPr lang="zh-CN" altLang="en-US" b="1" dirty="0" smtClean="0"/>
              <a:t>时，该操作从数组元素中检索数据；</a:t>
            </a:r>
          </a:p>
          <a:p>
            <a:pPr lvl="1" eaLnBrk="1" hangingPunct="1">
              <a:buFontTx/>
              <a:buNone/>
            </a:pPr>
            <a:r>
              <a:rPr lang="zh-CN" altLang="en-US" b="1" dirty="0" smtClean="0"/>
              <a:t>    例：</a:t>
            </a:r>
            <a:r>
              <a:rPr lang="en-US" altLang="zh-CN" b="1" dirty="0" smtClean="0"/>
              <a:t>x=c[1]</a:t>
            </a:r>
            <a:r>
              <a:rPr lang="zh-CN" altLang="en-US" b="1" dirty="0" smtClean="0"/>
              <a:t>；</a:t>
            </a:r>
            <a:r>
              <a:rPr lang="en-US" altLang="zh-CN" b="1" dirty="0" smtClean="0"/>
              <a:t>//</a:t>
            </a:r>
            <a:r>
              <a:rPr lang="zh-CN" altLang="en-US" b="1" dirty="0" smtClean="0"/>
              <a:t>读取下标为</a:t>
            </a:r>
            <a:r>
              <a:rPr lang="en-US" altLang="zh-CN" b="1" dirty="0" smtClean="0"/>
              <a:t>1</a:t>
            </a:r>
            <a:r>
              <a:rPr lang="zh-CN" altLang="en-US" b="1" dirty="0" smtClean="0"/>
              <a:t>的数组		        元素的值，赋给变量</a:t>
            </a:r>
            <a:r>
              <a:rPr lang="en-US" altLang="zh-CN" b="1" dirty="0" smtClean="0"/>
              <a:t>x</a:t>
            </a:r>
            <a:r>
              <a:rPr lang="zh-CN" altLang="en-US" b="1" dirty="0" smtClean="0"/>
              <a:t>；</a:t>
            </a:r>
          </a:p>
          <a:p>
            <a:pPr lvl="1" eaLnBrk="1" hangingPunct="1"/>
            <a:r>
              <a:rPr lang="zh-CN" altLang="en-US" b="1" dirty="0" smtClean="0"/>
              <a:t>在左边时，指对数组元素的赋值。</a:t>
            </a:r>
          </a:p>
          <a:p>
            <a:pPr lvl="1" eaLnBrk="1" hangingPunct="1">
              <a:buFontTx/>
              <a:buNone/>
            </a:pPr>
            <a:r>
              <a:rPr lang="zh-CN" altLang="en-US" b="1" dirty="0" smtClean="0"/>
              <a:t>		例：</a:t>
            </a:r>
            <a:r>
              <a:rPr lang="en-US" altLang="zh-CN" b="1" dirty="0" smtClean="0"/>
              <a:t>c[2]=x*3+5;//</a:t>
            </a:r>
            <a:r>
              <a:rPr lang="zh-CN" altLang="en-US" b="1" dirty="0" smtClean="0"/>
              <a:t>将赋值表达式右 		      边的值赋给下标为</a:t>
            </a:r>
            <a:r>
              <a:rPr lang="en-US" altLang="zh-CN" b="1" dirty="0" smtClean="0"/>
              <a:t>2</a:t>
            </a:r>
            <a:r>
              <a:rPr lang="zh-CN" altLang="en-US" b="1" dirty="0" smtClean="0"/>
              <a:t>的数组元素</a:t>
            </a:r>
          </a:p>
          <a:p>
            <a:pPr eaLnBrk="1" hangingPunct="1">
              <a:buFontTx/>
              <a:buNone/>
            </a:pPr>
            <a:endParaRPr lang="zh-CN" altLang="en-US" sz="2400" b="1" dirty="0" smtClean="0"/>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19925" y="1484313"/>
            <a:ext cx="2016125" cy="195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3" name="Rectangle 8"/>
          <p:cNvSpPr>
            <a:spLocks noGrp="1" noChangeArrowheads="1"/>
          </p:cNvSpPr>
          <p:nvPr>
            <p:ph type="title"/>
          </p:nvPr>
        </p:nvSpPr>
        <p:spPr>
          <a:noFill/>
        </p:spPr>
        <p:txBody>
          <a:bodyPr/>
          <a:lstStyle/>
          <a:p>
            <a:pPr eaLnBrk="1" hangingPunct="1"/>
            <a:r>
              <a:rPr lang="en-US" altLang="zh-CN" b="1" dirty="0"/>
              <a:t>7</a:t>
            </a:r>
            <a:r>
              <a:rPr lang="zh-CN" altLang="en-US" b="1" dirty="0"/>
              <a:t>.</a:t>
            </a:r>
            <a:r>
              <a:rPr lang="en-US" altLang="zh-CN" b="1" dirty="0"/>
              <a:t>2  </a:t>
            </a:r>
            <a:r>
              <a:rPr lang="zh-CN" altLang="en-US" b="1" dirty="0"/>
              <a:t>数组</a:t>
            </a:r>
            <a:r>
              <a:rPr lang="en-US" altLang="zh-CN" b="1" dirty="0"/>
              <a:t>--</a:t>
            </a:r>
            <a:r>
              <a:rPr lang="zh-CN" altLang="en-US" b="1" dirty="0"/>
              <a:t>数据存储结构</a:t>
            </a:r>
            <a:endParaRPr lang="zh-CN" altLang="en-US" b="1" dirty="0" smtClean="0"/>
          </a:p>
        </p:txBody>
      </p:sp>
      <p:sp>
        <p:nvSpPr>
          <p:cNvPr id="2" name="TextBox 1"/>
          <p:cNvSpPr txBox="1"/>
          <p:nvPr/>
        </p:nvSpPr>
        <p:spPr>
          <a:xfrm>
            <a:off x="3203847" y="5805264"/>
            <a:ext cx="4824139" cy="480131"/>
          </a:xfrm>
          <a:prstGeom prst="rect">
            <a:avLst/>
          </a:prstGeom>
          <a:solidFill>
            <a:schemeClr val="accent3">
              <a:lumMod val="85000"/>
            </a:schemeClr>
          </a:solidFill>
        </p:spPr>
        <p:txBody>
          <a:bodyPr wrap="square" rtlCol="0">
            <a:spAutoFit/>
          </a:bodyPr>
          <a:lstStyle/>
          <a:p>
            <a:pPr>
              <a:buNone/>
            </a:pPr>
            <a:r>
              <a:rPr lang="zh-CN" altLang="en-US" sz="2800" b="1" dirty="0" smtClean="0">
                <a:solidFill>
                  <a:srgbClr val="FF0000"/>
                </a:solidFill>
                <a:latin typeface="微软雅黑" pitchFamily="34" charset="-122"/>
                <a:ea typeface="微软雅黑" pitchFamily="34" charset="-122"/>
              </a:rPr>
              <a:t>切记：数组是一</a:t>
            </a:r>
            <a:r>
              <a:rPr lang="zh-CN" altLang="en-US" sz="2800" b="1" dirty="0">
                <a:solidFill>
                  <a:srgbClr val="FF0000"/>
                </a:solidFill>
                <a:latin typeface="微软雅黑" pitchFamily="34" charset="-122"/>
                <a:ea typeface="微软雅黑" pitchFamily="34" charset="-122"/>
              </a:rPr>
              <a:t>种存储结构。</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5A49977-AB8C-4885-9280-9C86654F38F5}" type="slidenum">
              <a:rPr lang="zh-CN" altLang="en-US" sz="1400" smtClean="0"/>
              <a:pPr eaLnBrk="1" hangingPunct="1"/>
              <a:t>110</a:t>
            </a:fld>
            <a:endParaRPr lang="en-US" altLang="zh-CN" sz="1400" smtClean="0"/>
          </a:p>
        </p:txBody>
      </p:sp>
      <p:sp>
        <p:nvSpPr>
          <p:cNvPr id="105475" name="Rectangle 2"/>
          <p:cNvSpPr>
            <a:spLocks noGrp="1" noChangeArrowheads="1"/>
          </p:cNvSpPr>
          <p:nvPr>
            <p:ph type="title"/>
          </p:nvPr>
        </p:nvSpPr>
        <p:spPr/>
        <p:txBody>
          <a:bodyPr/>
          <a:lstStyle/>
          <a:p>
            <a:pPr eaLnBrk="1" hangingPunct="1"/>
            <a:r>
              <a:rPr lang="en-US" altLang="zh-CN" b="1" dirty="0">
                <a:solidFill>
                  <a:srgbClr val="FF0000"/>
                </a:solidFill>
              </a:rPr>
              <a:t>7.6 </a:t>
            </a:r>
            <a:r>
              <a:rPr lang="zh-CN" altLang="en-US" b="1" dirty="0">
                <a:solidFill>
                  <a:srgbClr val="FF0000"/>
                </a:solidFill>
              </a:rPr>
              <a:t>数组的排序与查找算法</a:t>
            </a:r>
          </a:p>
        </p:txBody>
      </p:sp>
      <p:sp>
        <p:nvSpPr>
          <p:cNvPr id="105476" name="Rectangle 3"/>
          <p:cNvSpPr>
            <a:spLocks noGrp="1" noChangeArrowheads="1"/>
          </p:cNvSpPr>
          <p:nvPr>
            <p:ph type="body" idx="1"/>
          </p:nvPr>
        </p:nvSpPr>
        <p:spPr/>
        <p:txBody>
          <a:bodyPr/>
          <a:lstStyle/>
          <a:p>
            <a:pPr eaLnBrk="1" hangingPunct="1">
              <a:lnSpc>
                <a:spcPct val="80000"/>
              </a:lnSpc>
              <a:buFontTx/>
              <a:buNone/>
            </a:pPr>
            <a:r>
              <a:rPr kumimoji="0" lang="zh-CN" altLang="en-US" sz="2400" b="1" dirty="0" smtClean="0">
                <a:solidFill>
                  <a:schemeClr val="accent2"/>
                </a:solidFill>
              </a:rPr>
              <a:t>线性查找</a:t>
            </a:r>
            <a:r>
              <a:rPr kumimoji="0" lang="zh-CN" altLang="en-US" sz="2400" b="1" dirty="0" smtClean="0"/>
              <a:t>（假设数组元素是无序排列的）</a:t>
            </a:r>
          </a:p>
          <a:p>
            <a:pPr eaLnBrk="1" hangingPunct="1">
              <a:lnSpc>
                <a:spcPct val="80000"/>
              </a:lnSpc>
              <a:buFontTx/>
              <a:buNone/>
            </a:pPr>
            <a:r>
              <a:rPr kumimoji="0" lang="zh-CN" altLang="en-US" sz="2400" b="1" dirty="0" smtClean="0"/>
              <a:t>        从第一个元素开始依次找，直到找到或全部找完但没有找到。</a:t>
            </a:r>
            <a:endParaRPr lang="en-US" altLang="zh-CN" sz="800" dirty="0" smtClean="0"/>
          </a:p>
          <a:p>
            <a:pPr eaLnBrk="1" hangingPunct="1">
              <a:lnSpc>
                <a:spcPct val="80000"/>
              </a:lnSpc>
              <a:buFontTx/>
              <a:buNone/>
            </a:pPr>
            <a:r>
              <a:rPr lang="en-US" altLang="zh-CN" sz="2400" b="1" dirty="0" err="1" smtClean="0"/>
              <a:t>int</a:t>
            </a:r>
            <a:r>
              <a:rPr lang="en-US" altLang="zh-CN" sz="2400" b="1" dirty="0" smtClean="0"/>
              <a:t> </a:t>
            </a:r>
            <a:r>
              <a:rPr lang="en-US" altLang="zh-CN" sz="2400" b="1" dirty="0" err="1" smtClean="0"/>
              <a:t>linearSearch</a:t>
            </a:r>
            <a:r>
              <a:rPr lang="en-US" altLang="zh-CN" sz="2400" b="1" dirty="0" smtClean="0"/>
              <a:t>(</a:t>
            </a:r>
            <a:r>
              <a:rPr lang="en-US" altLang="zh-CN" sz="2400" b="1" dirty="0" err="1" smtClean="0"/>
              <a:t>int</a:t>
            </a:r>
            <a:r>
              <a:rPr lang="en-US" altLang="zh-CN" sz="2400" b="1" dirty="0" smtClean="0"/>
              <a:t> array[],</a:t>
            </a:r>
            <a:r>
              <a:rPr lang="en-US" altLang="zh-CN" sz="2400" b="1" dirty="0" err="1" smtClean="0"/>
              <a:t>int</a:t>
            </a:r>
            <a:r>
              <a:rPr lang="en-US" altLang="zh-CN" sz="2400" b="1" dirty="0" smtClean="0"/>
              <a:t> </a:t>
            </a:r>
            <a:r>
              <a:rPr lang="en-US" altLang="zh-CN" sz="2400" b="1" dirty="0" err="1" smtClean="0"/>
              <a:t>key,int</a:t>
            </a:r>
            <a:r>
              <a:rPr lang="en-US" altLang="zh-CN" sz="2400" b="1" dirty="0" smtClean="0"/>
              <a:t> size)</a:t>
            </a:r>
          </a:p>
          <a:p>
            <a:pPr eaLnBrk="1" hangingPunct="1">
              <a:lnSpc>
                <a:spcPct val="80000"/>
              </a:lnSpc>
              <a:buFontTx/>
              <a:buNone/>
            </a:pPr>
            <a:r>
              <a:rPr lang="en-US" altLang="zh-CN" sz="2400" b="1" dirty="0" smtClean="0"/>
              <a:t>{</a:t>
            </a:r>
          </a:p>
          <a:p>
            <a:pPr eaLnBrk="1" hangingPunct="1">
              <a:lnSpc>
                <a:spcPct val="80000"/>
              </a:lnSpc>
              <a:buFontTx/>
              <a:buNone/>
            </a:pPr>
            <a:r>
              <a:rPr lang="en-US" altLang="zh-CN" sz="2400" b="1" dirty="0" smtClean="0"/>
              <a:t>   </a:t>
            </a:r>
            <a:r>
              <a:rPr lang="en-US" altLang="zh-CN" sz="2400" b="1" dirty="0" err="1" smtClean="0"/>
              <a:t>int</a:t>
            </a:r>
            <a:r>
              <a:rPr lang="en-US" altLang="zh-CN" sz="2400" b="1" dirty="0" smtClean="0"/>
              <a:t> </a:t>
            </a:r>
            <a:r>
              <a:rPr lang="en-US" altLang="zh-CN" sz="2400" b="1" dirty="0" err="1" smtClean="0"/>
              <a:t>n,found</a:t>
            </a:r>
            <a:r>
              <a:rPr lang="en-US" altLang="zh-CN" sz="2400" b="1" dirty="0" smtClean="0"/>
              <a:t>;</a:t>
            </a:r>
          </a:p>
          <a:p>
            <a:pPr eaLnBrk="1" hangingPunct="1">
              <a:lnSpc>
                <a:spcPct val="80000"/>
              </a:lnSpc>
              <a:buFontTx/>
              <a:buNone/>
            </a:pPr>
            <a:endParaRPr lang="en-US" altLang="zh-CN" sz="800" b="1" dirty="0" smtClean="0"/>
          </a:p>
          <a:p>
            <a:pPr eaLnBrk="1" hangingPunct="1">
              <a:lnSpc>
                <a:spcPct val="80000"/>
              </a:lnSpc>
              <a:buFontTx/>
              <a:buNone/>
            </a:pPr>
            <a:r>
              <a:rPr lang="en-US" altLang="zh-CN" sz="2400" b="1" dirty="0" smtClean="0"/>
              <a:t>   for (n = 0, found = -1; n &lt;= size-1 &amp;&amp; found == -1; n++)</a:t>
            </a:r>
          </a:p>
          <a:p>
            <a:pPr eaLnBrk="1" hangingPunct="1">
              <a:lnSpc>
                <a:spcPct val="80000"/>
              </a:lnSpc>
              <a:buFontTx/>
              <a:buNone/>
            </a:pPr>
            <a:r>
              <a:rPr lang="en-US" altLang="zh-CN" sz="2400" b="1" dirty="0" smtClean="0"/>
              <a:t>      if (array[n] == key)</a:t>
            </a:r>
          </a:p>
          <a:p>
            <a:pPr eaLnBrk="1" hangingPunct="1">
              <a:lnSpc>
                <a:spcPct val="80000"/>
              </a:lnSpc>
              <a:buFontTx/>
              <a:buNone/>
            </a:pPr>
            <a:r>
              <a:rPr lang="en-US" altLang="zh-CN" sz="2400" b="1" dirty="0" smtClean="0"/>
              <a:t>         found </a:t>
            </a:r>
            <a:r>
              <a:rPr lang="en-US" altLang="zh-CN" sz="2400" b="1" smtClean="0"/>
              <a:t>= n;</a:t>
            </a:r>
            <a:endParaRPr lang="en-US" altLang="zh-CN" sz="2400" b="1" dirty="0" smtClean="0"/>
          </a:p>
          <a:p>
            <a:pPr eaLnBrk="1" hangingPunct="1">
              <a:lnSpc>
                <a:spcPct val="80000"/>
              </a:lnSpc>
              <a:buFontTx/>
              <a:buNone/>
            </a:pPr>
            <a:r>
              <a:rPr lang="en-US" altLang="zh-CN" sz="800" b="1" dirty="0" smtClean="0"/>
              <a:t>         </a:t>
            </a:r>
          </a:p>
          <a:p>
            <a:pPr eaLnBrk="1" hangingPunct="1">
              <a:lnSpc>
                <a:spcPct val="80000"/>
              </a:lnSpc>
              <a:buFontTx/>
              <a:buNone/>
            </a:pPr>
            <a:r>
              <a:rPr lang="en-US" altLang="zh-CN" sz="2400" b="1" dirty="0" smtClean="0"/>
              <a:t>   return found;</a:t>
            </a:r>
          </a:p>
          <a:p>
            <a:pPr eaLnBrk="1" hangingPunct="1">
              <a:lnSpc>
                <a:spcPct val="80000"/>
              </a:lnSpc>
              <a:buFontTx/>
              <a:buNone/>
            </a:pPr>
            <a:r>
              <a:rPr lang="en-US" altLang="zh-CN" sz="2400" b="1" dirty="0" smtClean="0"/>
              <a:t>}</a:t>
            </a:r>
            <a:endParaRPr lang="zh-CN" altLang="en-US" sz="2400" b="1" dirty="0" smtClean="0"/>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F985DC8-7B3F-49A8-9E9B-FD8C2F4EB92D}" type="slidenum">
              <a:rPr lang="zh-CN" altLang="en-US" sz="1400" smtClean="0"/>
              <a:pPr eaLnBrk="1" hangingPunct="1"/>
              <a:t>111</a:t>
            </a:fld>
            <a:endParaRPr lang="en-US" altLang="zh-CN" sz="1400" smtClean="0"/>
          </a:p>
        </p:txBody>
      </p:sp>
      <p:sp>
        <p:nvSpPr>
          <p:cNvPr id="106499" name="Rectangle 2"/>
          <p:cNvSpPr>
            <a:spLocks noGrp="1" noChangeArrowheads="1"/>
          </p:cNvSpPr>
          <p:nvPr>
            <p:ph type="title"/>
          </p:nvPr>
        </p:nvSpPr>
        <p:spPr/>
        <p:txBody>
          <a:bodyPr/>
          <a:lstStyle/>
          <a:p>
            <a:pPr eaLnBrk="1" hangingPunct="1"/>
            <a:r>
              <a:rPr lang="en-US" altLang="zh-CN" b="1" dirty="0">
                <a:solidFill>
                  <a:srgbClr val="FF0000"/>
                </a:solidFill>
              </a:rPr>
              <a:t>7.6 </a:t>
            </a:r>
            <a:r>
              <a:rPr lang="zh-CN" altLang="en-US" b="1" dirty="0">
                <a:solidFill>
                  <a:srgbClr val="FF0000"/>
                </a:solidFill>
              </a:rPr>
              <a:t>数组的排序与查找算法</a:t>
            </a:r>
          </a:p>
        </p:txBody>
      </p:sp>
      <p:sp>
        <p:nvSpPr>
          <p:cNvPr id="106500" name="Rectangle 3"/>
          <p:cNvSpPr>
            <a:spLocks noGrp="1" noChangeArrowheads="1"/>
          </p:cNvSpPr>
          <p:nvPr>
            <p:ph type="body" idx="1"/>
          </p:nvPr>
        </p:nvSpPr>
        <p:spPr/>
        <p:txBody>
          <a:bodyPr/>
          <a:lstStyle/>
          <a:p>
            <a:pPr eaLnBrk="1" hangingPunct="1">
              <a:lnSpc>
                <a:spcPct val="90000"/>
              </a:lnSpc>
              <a:buFontTx/>
              <a:buNone/>
            </a:pPr>
            <a:endParaRPr lang="en-US" altLang="zh-CN" sz="2400" smtClean="0"/>
          </a:p>
          <a:p>
            <a:pPr eaLnBrk="1" hangingPunct="1">
              <a:lnSpc>
                <a:spcPct val="90000"/>
              </a:lnSpc>
              <a:buFontTx/>
              <a:buNone/>
            </a:pPr>
            <a:r>
              <a:rPr lang="en-US" altLang="zh-CN" sz="2400" b="1" smtClean="0"/>
              <a:t>int linearSearch(int array[],int key,int size)</a:t>
            </a:r>
          </a:p>
          <a:p>
            <a:pPr eaLnBrk="1" hangingPunct="1">
              <a:lnSpc>
                <a:spcPct val="90000"/>
              </a:lnSpc>
              <a:buFontTx/>
              <a:buNone/>
            </a:pPr>
            <a:r>
              <a:rPr lang="en-US" altLang="zh-CN" sz="2400" b="1" smtClean="0"/>
              <a:t>{</a:t>
            </a:r>
          </a:p>
          <a:p>
            <a:pPr eaLnBrk="1" hangingPunct="1">
              <a:lnSpc>
                <a:spcPct val="90000"/>
              </a:lnSpc>
              <a:buFontTx/>
              <a:buNone/>
            </a:pPr>
            <a:r>
              <a:rPr lang="en-US" altLang="zh-CN" sz="2400" b="1" smtClean="0"/>
              <a:t>   int n;</a:t>
            </a:r>
          </a:p>
          <a:p>
            <a:pPr eaLnBrk="1" hangingPunct="1">
              <a:lnSpc>
                <a:spcPct val="90000"/>
              </a:lnSpc>
              <a:buFontTx/>
              <a:buNone/>
            </a:pPr>
            <a:r>
              <a:rPr lang="en-US" altLang="zh-CN" sz="2400" b="1" smtClean="0"/>
              <a:t>   </a:t>
            </a:r>
          </a:p>
          <a:p>
            <a:pPr eaLnBrk="1" hangingPunct="1">
              <a:lnSpc>
                <a:spcPct val="90000"/>
              </a:lnSpc>
              <a:buFontTx/>
              <a:buNone/>
            </a:pPr>
            <a:r>
              <a:rPr lang="en-US" altLang="zh-CN" sz="2400" b="1" smtClean="0"/>
              <a:t>   for (n = 0; n &lt;= size-1; n++)</a:t>
            </a:r>
          </a:p>
          <a:p>
            <a:pPr eaLnBrk="1" hangingPunct="1">
              <a:lnSpc>
                <a:spcPct val="90000"/>
              </a:lnSpc>
              <a:buFontTx/>
              <a:buNone/>
            </a:pPr>
            <a:r>
              <a:rPr lang="en-US" altLang="zh-CN" sz="2400" b="1" smtClean="0"/>
              <a:t>      if (array[n] == key)</a:t>
            </a:r>
          </a:p>
          <a:p>
            <a:pPr eaLnBrk="1" hangingPunct="1">
              <a:lnSpc>
                <a:spcPct val="90000"/>
              </a:lnSpc>
              <a:buFontTx/>
              <a:buNone/>
            </a:pPr>
            <a:r>
              <a:rPr lang="en-US" altLang="zh-CN" sz="2400" b="1" smtClean="0"/>
              <a:t>         return n;</a:t>
            </a:r>
          </a:p>
          <a:p>
            <a:pPr eaLnBrk="1" hangingPunct="1">
              <a:lnSpc>
                <a:spcPct val="90000"/>
              </a:lnSpc>
              <a:buFontTx/>
              <a:buNone/>
            </a:pPr>
            <a:r>
              <a:rPr lang="en-US" altLang="zh-CN" sz="2400" b="1" smtClean="0"/>
              <a:t>         </a:t>
            </a:r>
          </a:p>
          <a:p>
            <a:pPr eaLnBrk="1" hangingPunct="1">
              <a:lnSpc>
                <a:spcPct val="90000"/>
              </a:lnSpc>
              <a:buFontTx/>
              <a:buNone/>
            </a:pPr>
            <a:r>
              <a:rPr lang="en-US" altLang="zh-CN" sz="2400" b="1" smtClean="0"/>
              <a:t>   return -1;</a:t>
            </a:r>
          </a:p>
          <a:p>
            <a:pPr eaLnBrk="1" hangingPunct="1">
              <a:lnSpc>
                <a:spcPct val="90000"/>
              </a:lnSpc>
              <a:buFontTx/>
              <a:buNone/>
            </a:pPr>
            <a:r>
              <a:rPr lang="en-US" altLang="zh-CN" sz="2400" b="1" smtClean="0"/>
              <a:t>}</a:t>
            </a:r>
            <a:endParaRPr lang="zh-CN" altLang="en-US" sz="2400" b="1" smtClean="0"/>
          </a:p>
          <a:p>
            <a:pPr eaLnBrk="1" hangingPunct="1">
              <a:lnSpc>
                <a:spcPct val="90000"/>
              </a:lnSpc>
            </a:pPr>
            <a:endParaRPr lang="zh-CN" altLang="en-US" sz="2000" b="1" smtClean="0"/>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540F66B-B9F9-4E34-AA4F-60FC86F215B6}" type="slidenum">
              <a:rPr lang="zh-CN" altLang="en-US" sz="1400" smtClean="0"/>
              <a:pPr eaLnBrk="1" hangingPunct="1"/>
              <a:t>112</a:t>
            </a:fld>
            <a:endParaRPr lang="en-US" altLang="zh-CN" sz="1400" smtClean="0"/>
          </a:p>
        </p:txBody>
      </p:sp>
      <p:sp>
        <p:nvSpPr>
          <p:cNvPr id="107523" name="Rectangle 2"/>
          <p:cNvSpPr>
            <a:spLocks noGrp="1" noChangeArrowheads="1"/>
          </p:cNvSpPr>
          <p:nvPr>
            <p:ph type="title"/>
          </p:nvPr>
        </p:nvSpPr>
        <p:spPr/>
        <p:txBody>
          <a:bodyPr/>
          <a:lstStyle/>
          <a:p>
            <a:pPr eaLnBrk="1" hangingPunct="1"/>
            <a:r>
              <a:rPr lang="en-US" altLang="zh-CN" b="1" dirty="0">
                <a:solidFill>
                  <a:srgbClr val="FF0000"/>
                </a:solidFill>
              </a:rPr>
              <a:t>7.6 </a:t>
            </a:r>
            <a:r>
              <a:rPr lang="zh-CN" altLang="en-US" b="1" dirty="0">
                <a:solidFill>
                  <a:srgbClr val="FF0000"/>
                </a:solidFill>
              </a:rPr>
              <a:t>数组的排序与查找算法</a:t>
            </a:r>
          </a:p>
        </p:txBody>
      </p:sp>
      <p:grpSp>
        <p:nvGrpSpPr>
          <p:cNvPr id="204804" name="Group 4"/>
          <p:cNvGrpSpPr/>
          <p:nvPr/>
        </p:nvGrpSpPr>
        <p:grpSpPr bwMode="auto">
          <a:xfrm>
            <a:off x="1130300" y="2773363"/>
            <a:ext cx="7391400" cy="914400"/>
            <a:chOff x="576" y="1056"/>
            <a:chExt cx="4656" cy="576"/>
          </a:xfrm>
        </p:grpSpPr>
        <p:sp>
          <p:nvSpPr>
            <p:cNvPr id="107561" name="Text Box 5"/>
            <p:cNvSpPr txBox="1">
              <a:spLocks noChangeArrowheads="1"/>
            </p:cNvSpPr>
            <p:nvPr/>
          </p:nvSpPr>
          <p:spPr bwMode="auto">
            <a:xfrm>
              <a:off x="624" y="1056"/>
              <a:ext cx="4320" cy="294"/>
            </a:xfrm>
            <a:prstGeom prst="rect">
              <a:avLst/>
            </a:prstGeom>
            <a:noFill/>
            <a:ln w="9525">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en-US" sz="2400" b="1"/>
            </a:p>
          </p:txBody>
        </p:sp>
        <p:sp>
          <p:nvSpPr>
            <p:cNvPr id="107562" name="Line 6"/>
            <p:cNvSpPr>
              <a:spLocks noChangeShapeType="1"/>
            </p:cNvSpPr>
            <p:nvPr/>
          </p:nvSpPr>
          <p:spPr bwMode="auto">
            <a:xfrm>
              <a:off x="2496" y="1056"/>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63" name="Line 7"/>
            <p:cNvSpPr>
              <a:spLocks noChangeShapeType="1"/>
            </p:cNvSpPr>
            <p:nvPr/>
          </p:nvSpPr>
          <p:spPr bwMode="auto">
            <a:xfrm>
              <a:off x="2784" y="1056"/>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64" name="Line 8"/>
            <p:cNvSpPr>
              <a:spLocks noChangeShapeType="1"/>
            </p:cNvSpPr>
            <p:nvPr/>
          </p:nvSpPr>
          <p:spPr bwMode="auto">
            <a:xfrm>
              <a:off x="912" y="1056"/>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65" name="Line 9"/>
            <p:cNvSpPr>
              <a:spLocks noChangeShapeType="1"/>
            </p:cNvSpPr>
            <p:nvPr/>
          </p:nvSpPr>
          <p:spPr bwMode="auto">
            <a:xfrm>
              <a:off x="4656" y="1056"/>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66" name="Text Box 10"/>
            <p:cNvSpPr txBox="1">
              <a:spLocks noChangeArrowheads="1"/>
            </p:cNvSpPr>
            <p:nvPr/>
          </p:nvSpPr>
          <p:spPr bwMode="auto">
            <a:xfrm>
              <a:off x="576" y="1344"/>
              <a:ext cx="38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left</a:t>
              </a:r>
            </a:p>
          </p:txBody>
        </p:sp>
        <p:sp>
          <p:nvSpPr>
            <p:cNvPr id="107567" name="Text Box 11"/>
            <p:cNvSpPr txBox="1">
              <a:spLocks noChangeArrowheads="1"/>
            </p:cNvSpPr>
            <p:nvPr/>
          </p:nvSpPr>
          <p:spPr bwMode="auto">
            <a:xfrm>
              <a:off x="4608" y="1344"/>
              <a:ext cx="62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right</a:t>
              </a:r>
            </a:p>
          </p:txBody>
        </p:sp>
        <p:sp>
          <p:nvSpPr>
            <p:cNvPr id="107568" name="Text Box 12"/>
            <p:cNvSpPr txBox="1">
              <a:spLocks noChangeArrowheads="1"/>
            </p:cNvSpPr>
            <p:nvPr/>
          </p:nvSpPr>
          <p:spPr bwMode="auto">
            <a:xfrm>
              <a:off x="2448" y="1344"/>
              <a:ext cx="62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mid</a:t>
              </a:r>
            </a:p>
          </p:txBody>
        </p:sp>
      </p:grpSp>
      <p:sp>
        <p:nvSpPr>
          <p:cNvPr id="204813" name="Text Box 13"/>
          <p:cNvSpPr txBox="1">
            <a:spLocks noChangeArrowheads="1"/>
          </p:cNvSpPr>
          <p:nvPr/>
        </p:nvSpPr>
        <p:spPr bwMode="auto">
          <a:xfrm>
            <a:off x="684213" y="1484313"/>
            <a:ext cx="8077200" cy="864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Clr>
                <a:schemeClr val="accent2"/>
              </a:buClr>
              <a:buSzPct val="75000"/>
              <a:buFont typeface="Monotype Sorts" charset="2"/>
              <a:buNone/>
            </a:pPr>
            <a:r>
              <a:rPr kumimoji="0" lang="zh-CN" altLang="en-US" b="1">
                <a:solidFill>
                  <a:schemeClr val="accent2"/>
                </a:solidFill>
              </a:rPr>
              <a:t>折半查找</a:t>
            </a:r>
            <a:r>
              <a:rPr kumimoji="0" lang="zh-CN" altLang="en-US" b="1"/>
              <a:t>（要求数组元素是已排序的，假设是升序排序的）</a:t>
            </a:r>
            <a:endParaRPr lang="zh-CN" altLang="en-US" b="1"/>
          </a:p>
        </p:txBody>
      </p:sp>
      <p:sp>
        <p:nvSpPr>
          <p:cNvPr id="204815" name="Text Box 15"/>
          <p:cNvSpPr txBox="1">
            <a:spLocks noChangeArrowheads="1"/>
          </p:cNvSpPr>
          <p:nvPr/>
        </p:nvSpPr>
        <p:spPr bwMode="auto">
          <a:xfrm>
            <a:off x="901700" y="3687763"/>
            <a:ext cx="8001000"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在下标为</a:t>
            </a:r>
            <a:r>
              <a:rPr lang="en-US" altLang="zh-CN" sz="2400" b="1"/>
              <a:t>left～right</a:t>
            </a:r>
            <a:r>
              <a:rPr lang="zh-CN" altLang="en-US" sz="2400" b="1"/>
              <a:t>的元素中查找值为</a:t>
            </a:r>
            <a:r>
              <a:rPr lang="en-US" altLang="zh-CN" sz="2400" b="1"/>
              <a:t>key</a:t>
            </a:r>
            <a:r>
              <a:rPr lang="zh-CN" altLang="en-US" sz="2400" b="1"/>
              <a:t>的元素下标：</a:t>
            </a:r>
            <a:endParaRPr lang="en-US" altLang="zh-CN" sz="2400" b="1"/>
          </a:p>
          <a:p>
            <a:pPr eaLnBrk="1" hangingPunct="1">
              <a:buFontTx/>
              <a:buNone/>
            </a:pPr>
            <a:r>
              <a:rPr lang="zh-CN" altLang="en-US" sz="2400" b="1">
                <a:solidFill>
                  <a:schemeClr val="accent2"/>
                </a:solidFill>
              </a:rPr>
              <a:t>先求出</a:t>
            </a:r>
            <a:r>
              <a:rPr lang="en-US" altLang="zh-CN" sz="2400" b="1">
                <a:solidFill>
                  <a:schemeClr val="accent2"/>
                </a:solidFill>
              </a:rPr>
              <a:t>mid＝(left+right)/2; </a:t>
            </a:r>
            <a:r>
              <a:rPr lang="zh-CN" altLang="en-US" sz="2400" b="1">
                <a:solidFill>
                  <a:schemeClr val="accent2"/>
                </a:solidFill>
              </a:rPr>
              <a:t>若</a:t>
            </a:r>
            <a:r>
              <a:rPr lang="en-US" altLang="zh-CN" sz="2400" b="1">
                <a:solidFill>
                  <a:schemeClr val="accent2"/>
                </a:solidFill>
              </a:rPr>
              <a:t>key == a[mid],</a:t>
            </a:r>
            <a:r>
              <a:rPr lang="zh-CN" altLang="en-US" sz="2400" b="1">
                <a:solidFill>
                  <a:schemeClr val="accent2"/>
                </a:solidFill>
              </a:rPr>
              <a:t>说明找到；</a:t>
            </a:r>
          </a:p>
          <a:p>
            <a:pPr eaLnBrk="1" hangingPunct="1">
              <a:buFontTx/>
              <a:buNone/>
            </a:pPr>
            <a:r>
              <a:rPr lang="zh-CN" altLang="en-US" sz="2400" b="1">
                <a:solidFill>
                  <a:schemeClr val="accent2"/>
                </a:solidFill>
              </a:rPr>
              <a:t>若</a:t>
            </a:r>
            <a:r>
              <a:rPr lang="en-US" altLang="zh-CN" sz="2400" b="1">
                <a:solidFill>
                  <a:schemeClr val="accent2"/>
                </a:solidFill>
              </a:rPr>
              <a:t>key &lt; a[mid],</a:t>
            </a:r>
            <a:r>
              <a:rPr lang="zh-CN" altLang="en-US" sz="2400" b="1">
                <a:solidFill>
                  <a:schemeClr val="accent2"/>
                </a:solidFill>
              </a:rPr>
              <a:t>说明</a:t>
            </a:r>
            <a:r>
              <a:rPr lang="en-US" altLang="zh-CN" sz="2400" b="1">
                <a:solidFill>
                  <a:schemeClr val="accent2"/>
                </a:solidFill>
              </a:rPr>
              <a:t>key</a:t>
            </a:r>
            <a:r>
              <a:rPr lang="zh-CN" altLang="en-US" sz="2400" b="1">
                <a:solidFill>
                  <a:schemeClr val="accent2"/>
                </a:solidFill>
              </a:rPr>
              <a:t>可能在下标为</a:t>
            </a:r>
            <a:r>
              <a:rPr lang="en-US" altLang="zh-CN" sz="2400" b="1">
                <a:solidFill>
                  <a:schemeClr val="accent2"/>
                </a:solidFill>
              </a:rPr>
              <a:t>left~mid-1</a:t>
            </a:r>
            <a:r>
              <a:rPr lang="zh-CN" altLang="en-US" sz="2400" b="1">
                <a:solidFill>
                  <a:schemeClr val="accent2"/>
                </a:solidFill>
              </a:rPr>
              <a:t>的这段元素中，修正查找范围，继续查找。</a:t>
            </a:r>
          </a:p>
          <a:p>
            <a:pPr eaLnBrk="1" hangingPunct="1">
              <a:buFontTx/>
              <a:buNone/>
            </a:pPr>
            <a:r>
              <a:rPr lang="zh-CN" altLang="en-US" sz="2400" b="1">
                <a:solidFill>
                  <a:schemeClr val="accent2"/>
                </a:solidFill>
              </a:rPr>
              <a:t>若</a:t>
            </a:r>
            <a:r>
              <a:rPr lang="en-US" altLang="zh-CN" sz="2400" b="1">
                <a:solidFill>
                  <a:schemeClr val="accent2"/>
                </a:solidFill>
              </a:rPr>
              <a:t>key &gt; a[mid],</a:t>
            </a:r>
            <a:r>
              <a:rPr lang="zh-CN" altLang="en-US" sz="2400" b="1">
                <a:solidFill>
                  <a:schemeClr val="accent2"/>
                </a:solidFill>
              </a:rPr>
              <a:t>说明</a:t>
            </a:r>
            <a:r>
              <a:rPr lang="en-US" altLang="zh-CN" sz="2400" b="1">
                <a:solidFill>
                  <a:schemeClr val="accent2"/>
                </a:solidFill>
              </a:rPr>
              <a:t>key</a:t>
            </a:r>
            <a:r>
              <a:rPr lang="zh-CN" altLang="en-US" sz="2400" b="1">
                <a:solidFill>
                  <a:schemeClr val="accent2"/>
                </a:solidFill>
              </a:rPr>
              <a:t>可能在下标为</a:t>
            </a:r>
            <a:r>
              <a:rPr lang="en-US" altLang="zh-CN" sz="2400" b="1">
                <a:solidFill>
                  <a:schemeClr val="accent2"/>
                </a:solidFill>
              </a:rPr>
              <a:t>mid+1~right</a:t>
            </a:r>
            <a:r>
              <a:rPr lang="zh-CN" altLang="en-US" sz="2400" b="1">
                <a:solidFill>
                  <a:schemeClr val="accent2"/>
                </a:solidFill>
              </a:rPr>
              <a:t>的这段元素中，修正查找范围，继续查找。通过大范围缩减查找范围来提高有序表的查找速度。</a:t>
            </a:r>
          </a:p>
        </p:txBody>
      </p:sp>
      <p:sp>
        <p:nvSpPr>
          <p:cNvPr id="204816" name="Line 16"/>
          <p:cNvSpPr>
            <a:spLocks noChangeShapeType="1"/>
          </p:cNvSpPr>
          <p:nvPr/>
        </p:nvSpPr>
        <p:spPr bwMode="auto">
          <a:xfrm flipH="1">
            <a:off x="4178300" y="2773363"/>
            <a:ext cx="228600" cy="2286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17" name="Line 17"/>
          <p:cNvSpPr>
            <a:spLocks noChangeShapeType="1"/>
          </p:cNvSpPr>
          <p:nvPr/>
        </p:nvSpPr>
        <p:spPr bwMode="auto">
          <a:xfrm flipH="1">
            <a:off x="4330700" y="2925763"/>
            <a:ext cx="304800" cy="304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18" name="Line 18"/>
          <p:cNvSpPr>
            <a:spLocks noChangeShapeType="1"/>
          </p:cNvSpPr>
          <p:nvPr/>
        </p:nvSpPr>
        <p:spPr bwMode="auto">
          <a:xfrm flipH="1">
            <a:off x="4178300" y="2773363"/>
            <a:ext cx="4572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19" name="AutoShape 19"/>
          <p:cNvSpPr/>
          <p:nvPr/>
        </p:nvSpPr>
        <p:spPr bwMode="auto">
          <a:xfrm rot="-5323588">
            <a:off x="6161087" y="866776"/>
            <a:ext cx="454025" cy="3352800"/>
          </a:xfrm>
          <a:prstGeom prst="rightBrace">
            <a:avLst>
              <a:gd name="adj1" fmla="val 61538"/>
              <a:gd name="adj2" fmla="val 50000"/>
            </a:avLst>
          </a:prstGeom>
          <a:noFill/>
          <a:ln w="28575">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4820" name="AutoShape 20"/>
          <p:cNvSpPr/>
          <p:nvPr/>
        </p:nvSpPr>
        <p:spPr bwMode="auto">
          <a:xfrm rot="-5323588">
            <a:off x="2465387" y="1052513"/>
            <a:ext cx="454025" cy="2971800"/>
          </a:xfrm>
          <a:prstGeom prst="rightBrace">
            <a:avLst>
              <a:gd name="adj1" fmla="val 54545"/>
              <a:gd name="adj2" fmla="val 50000"/>
            </a:avLst>
          </a:prstGeom>
          <a:noFill/>
          <a:ln w="28575">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4821" name="Line 21"/>
          <p:cNvSpPr>
            <a:spLocks noChangeShapeType="1"/>
          </p:cNvSpPr>
          <p:nvPr/>
        </p:nvSpPr>
        <p:spPr bwMode="auto">
          <a:xfrm>
            <a:off x="3644900" y="2773363"/>
            <a:ext cx="4572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22" name="Line 22"/>
          <p:cNvSpPr>
            <a:spLocks noChangeShapeType="1"/>
          </p:cNvSpPr>
          <p:nvPr/>
        </p:nvSpPr>
        <p:spPr bwMode="auto">
          <a:xfrm>
            <a:off x="31877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23" name="Line 23"/>
          <p:cNvSpPr>
            <a:spLocks noChangeShapeType="1"/>
          </p:cNvSpPr>
          <p:nvPr/>
        </p:nvSpPr>
        <p:spPr bwMode="auto">
          <a:xfrm>
            <a:off x="27305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24" name="Line 24"/>
          <p:cNvSpPr>
            <a:spLocks noChangeShapeType="1"/>
          </p:cNvSpPr>
          <p:nvPr/>
        </p:nvSpPr>
        <p:spPr bwMode="auto">
          <a:xfrm>
            <a:off x="34163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25" name="Line 25"/>
          <p:cNvSpPr>
            <a:spLocks noChangeShapeType="1"/>
          </p:cNvSpPr>
          <p:nvPr/>
        </p:nvSpPr>
        <p:spPr bwMode="auto">
          <a:xfrm>
            <a:off x="29591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26" name="Line 26"/>
          <p:cNvSpPr>
            <a:spLocks noChangeShapeType="1"/>
          </p:cNvSpPr>
          <p:nvPr/>
        </p:nvSpPr>
        <p:spPr bwMode="auto">
          <a:xfrm>
            <a:off x="25019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27" name="Line 27"/>
          <p:cNvSpPr>
            <a:spLocks noChangeShapeType="1"/>
          </p:cNvSpPr>
          <p:nvPr/>
        </p:nvSpPr>
        <p:spPr bwMode="auto">
          <a:xfrm>
            <a:off x="21971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28" name="Line 28"/>
          <p:cNvSpPr>
            <a:spLocks noChangeShapeType="1"/>
          </p:cNvSpPr>
          <p:nvPr/>
        </p:nvSpPr>
        <p:spPr bwMode="auto">
          <a:xfrm>
            <a:off x="18923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29" name="Line 29"/>
          <p:cNvSpPr>
            <a:spLocks noChangeShapeType="1"/>
          </p:cNvSpPr>
          <p:nvPr/>
        </p:nvSpPr>
        <p:spPr bwMode="auto">
          <a:xfrm>
            <a:off x="16637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30" name="Line 30"/>
          <p:cNvSpPr>
            <a:spLocks noChangeShapeType="1"/>
          </p:cNvSpPr>
          <p:nvPr/>
        </p:nvSpPr>
        <p:spPr bwMode="auto">
          <a:xfrm>
            <a:off x="14351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31" name="Line 31"/>
          <p:cNvSpPr>
            <a:spLocks noChangeShapeType="1"/>
          </p:cNvSpPr>
          <p:nvPr/>
        </p:nvSpPr>
        <p:spPr bwMode="auto">
          <a:xfrm>
            <a:off x="12065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32" name="Line 32"/>
          <p:cNvSpPr>
            <a:spLocks noChangeShapeType="1"/>
          </p:cNvSpPr>
          <p:nvPr/>
        </p:nvSpPr>
        <p:spPr bwMode="auto">
          <a:xfrm>
            <a:off x="1206500" y="3001963"/>
            <a:ext cx="304800" cy="2286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33" name="Line 33"/>
          <p:cNvSpPr>
            <a:spLocks noChangeShapeType="1"/>
          </p:cNvSpPr>
          <p:nvPr/>
        </p:nvSpPr>
        <p:spPr bwMode="auto">
          <a:xfrm>
            <a:off x="3873500" y="2773363"/>
            <a:ext cx="304800" cy="2286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34" name="Line 34"/>
          <p:cNvSpPr>
            <a:spLocks noChangeShapeType="1"/>
          </p:cNvSpPr>
          <p:nvPr/>
        </p:nvSpPr>
        <p:spPr bwMode="auto">
          <a:xfrm>
            <a:off x="7073900" y="2773363"/>
            <a:ext cx="4572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35" name="Line 35"/>
          <p:cNvSpPr>
            <a:spLocks noChangeShapeType="1"/>
          </p:cNvSpPr>
          <p:nvPr/>
        </p:nvSpPr>
        <p:spPr bwMode="auto">
          <a:xfrm>
            <a:off x="66167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36" name="Line 36"/>
          <p:cNvSpPr>
            <a:spLocks noChangeShapeType="1"/>
          </p:cNvSpPr>
          <p:nvPr/>
        </p:nvSpPr>
        <p:spPr bwMode="auto">
          <a:xfrm>
            <a:off x="61595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37" name="Line 37"/>
          <p:cNvSpPr>
            <a:spLocks noChangeShapeType="1"/>
          </p:cNvSpPr>
          <p:nvPr/>
        </p:nvSpPr>
        <p:spPr bwMode="auto">
          <a:xfrm>
            <a:off x="68453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38" name="Line 38"/>
          <p:cNvSpPr>
            <a:spLocks noChangeShapeType="1"/>
          </p:cNvSpPr>
          <p:nvPr/>
        </p:nvSpPr>
        <p:spPr bwMode="auto">
          <a:xfrm>
            <a:off x="63881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39" name="Line 39"/>
          <p:cNvSpPr>
            <a:spLocks noChangeShapeType="1"/>
          </p:cNvSpPr>
          <p:nvPr/>
        </p:nvSpPr>
        <p:spPr bwMode="auto">
          <a:xfrm>
            <a:off x="59309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40" name="Line 40"/>
          <p:cNvSpPr>
            <a:spLocks noChangeShapeType="1"/>
          </p:cNvSpPr>
          <p:nvPr/>
        </p:nvSpPr>
        <p:spPr bwMode="auto">
          <a:xfrm>
            <a:off x="56261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41" name="Line 41"/>
          <p:cNvSpPr>
            <a:spLocks noChangeShapeType="1"/>
          </p:cNvSpPr>
          <p:nvPr/>
        </p:nvSpPr>
        <p:spPr bwMode="auto">
          <a:xfrm>
            <a:off x="53213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42" name="Line 42"/>
          <p:cNvSpPr>
            <a:spLocks noChangeShapeType="1"/>
          </p:cNvSpPr>
          <p:nvPr/>
        </p:nvSpPr>
        <p:spPr bwMode="auto">
          <a:xfrm>
            <a:off x="50927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43" name="Line 43"/>
          <p:cNvSpPr>
            <a:spLocks noChangeShapeType="1"/>
          </p:cNvSpPr>
          <p:nvPr/>
        </p:nvSpPr>
        <p:spPr bwMode="auto">
          <a:xfrm>
            <a:off x="48641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44" name="Line 44"/>
          <p:cNvSpPr>
            <a:spLocks noChangeShapeType="1"/>
          </p:cNvSpPr>
          <p:nvPr/>
        </p:nvSpPr>
        <p:spPr bwMode="auto">
          <a:xfrm>
            <a:off x="4635500" y="2773363"/>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45" name="Line 45"/>
          <p:cNvSpPr>
            <a:spLocks noChangeShapeType="1"/>
          </p:cNvSpPr>
          <p:nvPr/>
        </p:nvSpPr>
        <p:spPr bwMode="auto">
          <a:xfrm>
            <a:off x="4635500" y="3001963"/>
            <a:ext cx="304800" cy="2286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46" name="Line 46"/>
          <p:cNvSpPr>
            <a:spLocks noChangeShapeType="1"/>
          </p:cNvSpPr>
          <p:nvPr/>
        </p:nvSpPr>
        <p:spPr bwMode="auto">
          <a:xfrm>
            <a:off x="7302500" y="2773363"/>
            <a:ext cx="4572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47" name="Line 47"/>
          <p:cNvSpPr>
            <a:spLocks noChangeShapeType="1"/>
          </p:cNvSpPr>
          <p:nvPr/>
        </p:nvSpPr>
        <p:spPr bwMode="auto">
          <a:xfrm>
            <a:off x="7454900" y="2773363"/>
            <a:ext cx="4572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48" name="Line 48"/>
          <p:cNvSpPr>
            <a:spLocks noChangeShapeType="1"/>
          </p:cNvSpPr>
          <p:nvPr/>
        </p:nvSpPr>
        <p:spPr bwMode="auto">
          <a:xfrm>
            <a:off x="7607300" y="2773363"/>
            <a:ext cx="4572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4849" name="Line 49"/>
          <p:cNvSpPr>
            <a:spLocks noChangeShapeType="1"/>
          </p:cNvSpPr>
          <p:nvPr/>
        </p:nvSpPr>
        <p:spPr bwMode="auto">
          <a:xfrm>
            <a:off x="7759700" y="2773363"/>
            <a:ext cx="304800" cy="2286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804"/>
                                        </p:tgtEl>
                                        <p:attrNameLst>
                                          <p:attrName>style.visibility</p:attrName>
                                        </p:attrNameLst>
                                      </p:cBhvr>
                                      <p:to>
                                        <p:strVal val="visible"/>
                                      </p:to>
                                    </p:set>
                                    <p:animEffect transition="in" filter="dissolve">
                                      <p:cBhvr>
                                        <p:cTn id="7" dur="500"/>
                                        <p:tgtEl>
                                          <p:spTgt spid="2048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4813"/>
                                        </p:tgtEl>
                                        <p:attrNameLst>
                                          <p:attrName>style.visibility</p:attrName>
                                        </p:attrNameLst>
                                      </p:cBhvr>
                                      <p:to>
                                        <p:strVal val="visible"/>
                                      </p:to>
                                    </p:set>
                                    <p:animEffect transition="in" filter="dissolve">
                                      <p:cBhvr>
                                        <p:cTn id="10" dur="500"/>
                                        <p:tgtEl>
                                          <p:spTgt spid="2048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4815"/>
                                        </p:tgtEl>
                                        <p:attrNameLst>
                                          <p:attrName>style.visibility</p:attrName>
                                        </p:attrNameLst>
                                      </p:cBhvr>
                                      <p:to>
                                        <p:strVal val="visible"/>
                                      </p:to>
                                    </p:set>
                                    <p:animEffect transition="in" filter="dissolve">
                                      <p:cBhvr>
                                        <p:cTn id="13" dur="500"/>
                                        <p:tgtEl>
                                          <p:spTgt spid="2048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04816"/>
                                        </p:tgtEl>
                                        <p:attrNameLst>
                                          <p:attrName>style.visibility</p:attrName>
                                        </p:attrNameLst>
                                      </p:cBhvr>
                                      <p:to>
                                        <p:strVal val="visible"/>
                                      </p:to>
                                    </p:set>
                                    <p:animEffect transition="in" filter="dissolve">
                                      <p:cBhvr>
                                        <p:cTn id="16" dur="500"/>
                                        <p:tgtEl>
                                          <p:spTgt spid="2048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4817"/>
                                        </p:tgtEl>
                                        <p:attrNameLst>
                                          <p:attrName>style.visibility</p:attrName>
                                        </p:attrNameLst>
                                      </p:cBhvr>
                                      <p:to>
                                        <p:strVal val="visible"/>
                                      </p:to>
                                    </p:set>
                                    <p:animEffect transition="in" filter="dissolve">
                                      <p:cBhvr>
                                        <p:cTn id="19" dur="500"/>
                                        <p:tgtEl>
                                          <p:spTgt spid="2048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4818"/>
                                        </p:tgtEl>
                                        <p:attrNameLst>
                                          <p:attrName>style.visibility</p:attrName>
                                        </p:attrNameLst>
                                      </p:cBhvr>
                                      <p:to>
                                        <p:strVal val="visible"/>
                                      </p:to>
                                    </p:set>
                                    <p:animEffect transition="in" filter="dissolve">
                                      <p:cBhvr>
                                        <p:cTn id="22" dur="500"/>
                                        <p:tgtEl>
                                          <p:spTgt spid="2048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4819"/>
                                        </p:tgtEl>
                                        <p:attrNameLst>
                                          <p:attrName>style.visibility</p:attrName>
                                        </p:attrNameLst>
                                      </p:cBhvr>
                                      <p:to>
                                        <p:strVal val="visible"/>
                                      </p:to>
                                    </p:set>
                                    <p:animEffect transition="in" filter="dissolve">
                                      <p:cBhvr>
                                        <p:cTn id="25" dur="500"/>
                                        <p:tgtEl>
                                          <p:spTgt spid="2048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4820"/>
                                        </p:tgtEl>
                                        <p:attrNameLst>
                                          <p:attrName>style.visibility</p:attrName>
                                        </p:attrNameLst>
                                      </p:cBhvr>
                                      <p:to>
                                        <p:strVal val="visible"/>
                                      </p:to>
                                    </p:set>
                                    <p:animEffect transition="in" filter="dissolve">
                                      <p:cBhvr>
                                        <p:cTn id="28" dur="500"/>
                                        <p:tgtEl>
                                          <p:spTgt spid="2048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04821"/>
                                        </p:tgtEl>
                                        <p:attrNameLst>
                                          <p:attrName>style.visibility</p:attrName>
                                        </p:attrNameLst>
                                      </p:cBhvr>
                                      <p:to>
                                        <p:strVal val="visible"/>
                                      </p:to>
                                    </p:set>
                                    <p:animEffect transition="in" filter="dissolve">
                                      <p:cBhvr>
                                        <p:cTn id="31" dur="500"/>
                                        <p:tgtEl>
                                          <p:spTgt spid="2048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4822"/>
                                        </p:tgtEl>
                                        <p:attrNameLst>
                                          <p:attrName>style.visibility</p:attrName>
                                        </p:attrNameLst>
                                      </p:cBhvr>
                                      <p:to>
                                        <p:strVal val="visible"/>
                                      </p:to>
                                    </p:set>
                                    <p:animEffect transition="in" filter="dissolve">
                                      <p:cBhvr>
                                        <p:cTn id="34" dur="500"/>
                                        <p:tgtEl>
                                          <p:spTgt spid="20482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04823"/>
                                        </p:tgtEl>
                                        <p:attrNameLst>
                                          <p:attrName>style.visibility</p:attrName>
                                        </p:attrNameLst>
                                      </p:cBhvr>
                                      <p:to>
                                        <p:strVal val="visible"/>
                                      </p:to>
                                    </p:set>
                                    <p:animEffect transition="in" filter="dissolve">
                                      <p:cBhvr>
                                        <p:cTn id="37" dur="500"/>
                                        <p:tgtEl>
                                          <p:spTgt spid="20482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04824"/>
                                        </p:tgtEl>
                                        <p:attrNameLst>
                                          <p:attrName>style.visibility</p:attrName>
                                        </p:attrNameLst>
                                      </p:cBhvr>
                                      <p:to>
                                        <p:strVal val="visible"/>
                                      </p:to>
                                    </p:set>
                                    <p:animEffect transition="in" filter="dissolve">
                                      <p:cBhvr>
                                        <p:cTn id="40" dur="500"/>
                                        <p:tgtEl>
                                          <p:spTgt spid="20482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4825"/>
                                        </p:tgtEl>
                                        <p:attrNameLst>
                                          <p:attrName>style.visibility</p:attrName>
                                        </p:attrNameLst>
                                      </p:cBhvr>
                                      <p:to>
                                        <p:strVal val="visible"/>
                                      </p:to>
                                    </p:set>
                                    <p:animEffect transition="in" filter="dissolve">
                                      <p:cBhvr>
                                        <p:cTn id="43" dur="500"/>
                                        <p:tgtEl>
                                          <p:spTgt spid="2048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4826"/>
                                        </p:tgtEl>
                                        <p:attrNameLst>
                                          <p:attrName>style.visibility</p:attrName>
                                        </p:attrNameLst>
                                      </p:cBhvr>
                                      <p:to>
                                        <p:strVal val="visible"/>
                                      </p:to>
                                    </p:set>
                                    <p:animEffect transition="in" filter="dissolve">
                                      <p:cBhvr>
                                        <p:cTn id="46" dur="500"/>
                                        <p:tgtEl>
                                          <p:spTgt spid="20482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4827"/>
                                        </p:tgtEl>
                                        <p:attrNameLst>
                                          <p:attrName>style.visibility</p:attrName>
                                        </p:attrNameLst>
                                      </p:cBhvr>
                                      <p:to>
                                        <p:strVal val="visible"/>
                                      </p:to>
                                    </p:set>
                                    <p:animEffect transition="in" filter="dissolve">
                                      <p:cBhvr>
                                        <p:cTn id="49" dur="500"/>
                                        <p:tgtEl>
                                          <p:spTgt spid="20482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4828"/>
                                        </p:tgtEl>
                                        <p:attrNameLst>
                                          <p:attrName>style.visibility</p:attrName>
                                        </p:attrNameLst>
                                      </p:cBhvr>
                                      <p:to>
                                        <p:strVal val="visible"/>
                                      </p:to>
                                    </p:set>
                                    <p:animEffect transition="in" filter="dissolve">
                                      <p:cBhvr>
                                        <p:cTn id="52" dur="500"/>
                                        <p:tgtEl>
                                          <p:spTgt spid="20482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4829"/>
                                        </p:tgtEl>
                                        <p:attrNameLst>
                                          <p:attrName>style.visibility</p:attrName>
                                        </p:attrNameLst>
                                      </p:cBhvr>
                                      <p:to>
                                        <p:strVal val="visible"/>
                                      </p:to>
                                    </p:set>
                                    <p:animEffect transition="in" filter="dissolve">
                                      <p:cBhvr>
                                        <p:cTn id="55" dur="500"/>
                                        <p:tgtEl>
                                          <p:spTgt spid="20482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4830"/>
                                        </p:tgtEl>
                                        <p:attrNameLst>
                                          <p:attrName>style.visibility</p:attrName>
                                        </p:attrNameLst>
                                      </p:cBhvr>
                                      <p:to>
                                        <p:strVal val="visible"/>
                                      </p:to>
                                    </p:set>
                                    <p:animEffect transition="in" filter="dissolve">
                                      <p:cBhvr>
                                        <p:cTn id="58" dur="500"/>
                                        <p:tgtEl>
                                          <p:spTgt spid="20483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04831"/>
                                        </p:tgtEl>
                                        <p:attrNameLst>
                                          <p:attrName>style.visibility</p:attrName>
                                        </p:attrNameLst>
                                      </p:cBhvr>
                                      <p:to>
                                        <p:strVal val="visible"/>
                                      </p:to>
                                    </p:set>
                                    <p:animEffect transition="in" filter="dissolve">
                                      <p:cBhvr>
                                        <p:cTn id="61" dur="500"/>
                                        <p:tgtEl>
                                          <p:spTgt spid="20483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04832"/>
                                        </p:tgtEl>
                                        <p:attrNameLst>
                                          <p:attrName>style.visibility</p:attrName>
                                        </p:attrNameLst>
                                      </p:cBhvr>
                                      <p:to>
                                        <p:strVal val="visible"/>
                                      </p:to>
                                    </p:set>
                                    <p:animEffect transition="in" filter="dissolve">
                                      <p:cBhvr>
                                        <p:cTn id="64" dur="500"/>
                                        <p:tgtEl>
                                          <p:spTgt spid="20483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04833"/>
                                        </p:tgtEl>
                                        <p:attrNameLst>
                                          <p:attrName>style.visibility</p:attrName>
                                        </p:attrNameLst>
                                      </p:cBhvr>
                                      <p:to>
                                        <p:strVal val="visible"/>
                                      </p:to>
                                    </p:set>
                                    <p:animEffect transition="in" filter="dissolve">
                                      <p:cBhvr>
                                        <p:cTn id="67" dur="500"/>
                                        <p:tgtEl>
                                          <p:spTgt spid="20483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04834"/>
                                        </p:tgtEl>
                                        <p:attrNameLst>
                                          <p:attrName>style.visibility</p:attrName>
                                        </p:attrNameLst>
                                      </p:cBhvr>
                                      <p:to>
                                        <p:strVal val="visible"/>
                                      </p:to>
                                    </p:set>
                                    <p:animEffect transition="in" filter="dissolve">
                                      <p:cBhvr>
                                        <p:cTn id="70" dur="500"/>
                                        <p:tgtEl>
                                          <p:spTgt spid="20483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4835"/>
                                        </p:tgtEl>
                                        <p:attrNameLst>
                                          <p:attrName>style.visibility</p:attrName>
                                        </p:attrNameLst>
                                      </p:cBhvr>
                                      <p:to>
                                        <p:strVal val="visible"/>
                                      </p:to>
                                    </p:set>
                                    <p:animEffect transition="in" filter="dissolve">
                                      <p:cBhvr>
                                        <p:cTn id="73" dur="500"/>
                                        <p:tgtEl>
                                          <p:spTgt spid="20483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04836"/>
                                        </p:tgtEl>
                                        <p:attrNameLst>
                                          <p:attrName>style.visibility</p:attrName>
                                        </p:attrNameLst>
                                      </p:cBhvr>
                                      <p:to>
                                        <p:strVal val="visible"/>
                                      </p:to>
                                    </p:set>
                                    <p:animEffect transition="in" filter="dissolve">
                                      <p:cBhvr>
                                        <p:cTn id="76" dur="500"/>
                                        <p:tgtEl>
                                          <p:spTgt spid="20483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04837"/>
                                        </p:tgtEl>
                                        <p:attrNameLst>
                                          <p:attrName>style.visibility</p:attrName>
                                        </p:attrNameLst>
                                      </p:cBhvr>
                                      <p:to>
                                        <p:strVal val="visible"/>
                                      </p:to>
                                    </p:set>
                                    <p:animEffect transition="in" filter="dissolve">
                                      <p:cBhvr>
                                        <p:cTn id="79" dur="500"/>
                                        <p:tgtEl>
                                          <p:spTgt spid="20483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04838"/>
                                        </p:tgtEl>
                                        <p:attrNameLst>
                                          <p:attrName>style.visibility</p:attrName>
                                        </p:attrNameLst>
                                      </p:cBhvr>
                                      <p:to>
                                        <p:strVal val="visible"/>
                                      </p:to>
                                    </p:set>
                                    <p:animEffect transition="in" filter="dissolve">
                                      <p:cBhvr>
                                        <p:cTn id="82" dur="500"/>
                                        <p:tgtEl>
                                          <p:spTgt spid="204838"/>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4839"/>
                                        </p:tgtEl>
                                        <p:attrNameLst>
                                          <p:attrName>style.visibility</p:attrName>
                                        </p:attrNameLst>
                                      </p:cBhvr>
                                      <p:to>
                                        <p:strVal val="visible"/>
                                      </p:to>
                                    </p:set>
                                    <p:animEffect transition="in" filter="dissolve">
                                      <p:cBhvr>
                                        <p:cTn id="85" dur="500"/>
                                        <p:tgtEl>
                                          <p:spTgt spid="204839"/>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04840"/>
                                        </p:tgtEl>
                                        <p:attrNameLst>
                                          <p:attrName>style.visibility</p:attrName>
                                        </p:attrNameLst>
                                      </p:cBhvr>
                                      <p:to>
                                        <p:strVal val="visible"/>
                                      </p:to>
                                    </p:set>
                                    <p:animEffect transition="in" filter="dissolve">
                                      <p:cBhvr>
                                        <p:cTn id="88" dur="500"/>
                                        <p:tgtEl>
                                          <p:spTgt spid="204840"/>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04841"/>
                                        </p:tgtEl>
                                        <p:attrNameLst>
                                          <p:attrName>style.visibility</p:attrName>
                                        </p:attrNameLst>
                                      </p:cBhvr>
                                      <p:to>
                                        <p:strVal val="visible"/>
                                      </p:to>
                                    </p:set>
                                    <p:animEffect transition="in" filter="dissolve">
                                      <p:cBhvr>
                                        <p:cTn id="91" dur="500"/>
                                        <p:tgtEl>
                                          <p:spTgt spid="20484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04842"/>
                                        </p:tgtEl>
                                        <p:attrNameLst>
                                          <p:attrName>style.visibility</p:attrName>
                                        </p:attrNameLst>
                                      </p:cBhvr>
                                      <p:to>
                                        <p:strVal val="visible"/>
                                      </p:to>
                                    </p:set>
                                    <p:animEffect transition="in" filter="dissolve">
                                      <p:cBhvr>
                                        <p:cTn id="94" dur="500"/>
                                        <p:tgtEl>
                                          <p:spTgt spid="20484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04843"/>
                                        </p:tgtEl>
                                        <p:attrNameLst>
                                          <p:attrName>style.visibility</p:attrName>
                                        </p:attrNameLst>
                                      </p:cBhvr>
                                      <p:to>
                                        <p:strVal val="visible"/>
                                      </p:to>
                                    </p:set>
                                    <p:animEffect transition="in" filter="dissolve">
                                      <p:cBhvr>
                                        <p:cTn id="97" dur="500"/>
                                        <p:tgtEl>
                                          <p:spTgt spid="20484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04844"/>
                                        </p:tgtEl>
                                        <p:attrNameLst>
                                          <p:attrName>style.visibility</p:attrName>
                                        </p:attrNameLst>
                                      </p:cBhvr>
                                      <p:to>
                                        <p:strVal val="visible"/>
                                      </p:to>
                                    </p:set>
                                    <p:animEffect transition="in" filter="dissolve">
                                      <p:cBhvr>
                                        <p:cTn id="100" dur="500"/>
                                        <p:tgtEl>
                                          <p:spTgt spid="20484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04845"/>
                                        </p:tgtEl>
                                        <p:attrNameLst>
                                          <p:attrName>style.visibility</p:attrName>
                                        </p:attrNameLst>
                                      </p:cBhvr>
                                      <p:to>
                                        <p:strVal val="visible"/>
                                      </p:to>
                                    </p:set>
                                    <p:animEffect transition="in" filter="dissolve">
                                      <p:cBhvr>
                                        <p:cTn id="103" dur="500"/>
                                        <p:tgtEl>
                                          <p:spTgt spid="20484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04846"/>
                                        </p:tgtEl>
                                        <p:attrNameLst>
                                          <p:attrName>style.visibility</p:attrName>
                                        </p:attrNameLst>
                                      </p:cBhvr>
                                      <p:to>
                                        <p:strVal val="visible"/>
                                      </p:to>
                                    </p:set>
                                    <p:animEffect transition="in" filter="dissolve">
                                      <p:cBhvr>
                                        <p:cTn id="106" dur="500"/>
                                        <p:tgtEl>
                                          <p:spTgt spid="20484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04847"/>
                                        </p:tgtEl>
                                        <p:attrNameLst>
                                          <p:attrName>style.visibility</p:attrName>
                                        </p:attrNameLst>
                                      </p:cBhvr>
                                      <p:to>
                                        <p:strVal val="visible"/>
                                      </p:to>
                                    </p:set>
                                    <p:animEffect transition="in" filter="dissolve">
                                      <p:cBhvr>
                                        <p:cTn id="109" dur="500"/>
                                        <p:tgtEl>
                                          <p:spTgt spid="20484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04848"/>
                                        </p:tgtEl>
                                        <p:attrNameLst>
                                          <p:attrName>style.visibility</p:attrName>
                                        </p:attrNameLst>
                                      </p:cBhvr>
                                      <p:to>
                                        <p:strVal val="visible"/>
                                      </p:to>
                                    </p:set>
                                    <p:animEffect transition="in" filter="dissolve">
                                      <p:cBhvr>
                                        <p:cTn id="112" dur="500"/>
                                        <p:tgtEl>
                                          <p:spTgt spid="204848"/>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04849"/>
                                        </p:tgtEl>
                                        <p:attrNameLst>
                                          <p:attrName>style.visibility</p:attrName>
                                        </p:attrNameLst>
                                      </p:cBhvr>
                                      <p:to>
                                        <p:strVal val="visible"/>
                                      </p:to>
                                    </p:set>
                                    <p:animEffect transition="in" filter="dissolve">
                                      <p:cBhvr>
                                        <p:cTn id="115" dur="500"/>
                                        <p:tgtEl>
                                          <p:spTgt spid="204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bldLvl="0" animBg="1"/>
      <p:bldP spid="204815" grpId="0"/>
      <p:bldP spid="204816" grpId="0" animBg="1"/>
      <p:bldP spid="204817" grpId="0" animBg="1"/>
      <p:bldP spid="204818" grpId="0" animBg="1"/>
      <p:bldP spid="204819" grpId="0" animBg="1"/>
      <p:bldP spid="204820" grpId="0" animBg="1"/>
      <p:bldP spid="204821" grpId="0" animBg="1"/>
      <p:bldP spid="204822" grpId="0" animBg="1"/>
      <p:bldP spid="204823" grpId="0" animBg="1"/>
      <p:bldP spid="204824" grpId="0" animBg="1"/>
      <p:bldP spid="204825" grpId="0" animBg="1"/>
      <p:bldP spid="204826" grpId="0" animBg="1"/>
      <p:bldP spid="204827" grpId="0" animBg="1"/>
      <p:bldP spid="204828" grpId="0" animBg="1"/>
      <p:bldP spid="204829" grpId="0" animBg="1"/>
      <p:bldP spid="204830" grpId="0" animBg="1"/>
      <p:bldP spid="204831" grpId="0" animBg="1"/>
      <p:bldP spid="204832" grpId="0" animBg="1"/>
      <p:bldP spid="204833" grpId="0" animBg="1"/>
      <p:bldP spid="204834" grpId="0" animBg="1"/>
      <p:bldP spid="204835" grpId="0" animBg="1"/>
      <p:bldP spid="204836" grpId="0" animBg="1"/>
      <p:bldP spid="204837" grpId="0" animBg="1"/>
      <p:bldP spid="204838" grpId="0" animBg="1"/>
      <p:bldP spid="204839" grpId="0" animBg="1"/>
      <p:bldP spid="204840" grpId="0" animBg="1"/>
      <p:bldP spid="204841" grpId="0" animBg="1"/>
      <p:bldP spid="204842" grpId="0" animBg="1"/>
      <p:bldP spid="204843" grpId="0" animBg="1"/>
      <p:bldP spid="204844" grpId="0" animBg="1"/>
      <p:bldP spid="204845" grpId="0" animBg="1"/>
      <p:bldP spid="204846" grpId="0" animBg="1"/>
      <p:bldP spid="204847" grpId="0" animBg="1"/>
      <p:bldP spid="204848" grpId="0" animBg="1"/>
      <p:bldP spid="204849"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DF42D98-0DCE-4DD1-832A-269D7FD8875A}" type="slidenum">
              <a:rPr lang="zh-CN" altLang="en-US" sz="1400" smtClean="0"/>
              <a:pPr eaLnBrk="1" hangingPunct="1"/>
              <a:t>113</a:t>
            </a:fld>
            <a:endParaRPr lang="en-US" altLang="zh-CN" sz="1400" smtClean="0"/>
          </a:p>
        </p:txBody>
      </p:sp>
      <p:sp>
        <p:nvSpPr>
          <p:cNvPr id="108547" name="Rectangle 4"/>
          <p:cNvSpPr>
            <a:spLocks noGrp="1" noChangeArrowheads="1"/>
          </p:cNvSpPr>
          <p:nvPr>
            <p:ph type="body" idx="1"/>
          </p:nvPr>
        </p:nvSpPr>
        <p:spPr>
          <a:xfrm>
            <a:off x="1655763" y="260350"/>
            <a:ext cx="7812087" cy="533400"/>
          </a:xfrm>
          <a:noFill/>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eaLnBrk="1" hangingPunct="1">
              <a:lnSpc>
                <a:spcPct val="90000"/>
              </a:lnSpc>
              <a:buFontTx/>
              <a:buNone/>
            </a:pPr>
            <a:r>
              <a:rPr lang="zh-CN" altLang="en-US" smtClean="0"/>
              <a:t>在下标为</a:t>
            </a:r>
            <a:r>
              <a:rPr lang="en-US" altLang="zh-CN" smtClean="0"/>
              <a:t>left～right</a:t>
            </a:r>
            <a:r>
              <a:rPr lang="zh-CN" altLang="en-US" smtClean="0"/>
              <a:t>的元素中查找值为</a:t>
            </a:r>
            <a:r>
              <a:rPr lang="en-US" altLang="zh-CN" smtClean="0"/>
              <a:t>key</a:t>
            </a:r>
            <a:r>
              <a:rPr lang="zh-CN" altLang="en-US" smtClean="0"/>
              <a:t>的元素下标。例如：查找3 。</a:t>
            </a:r>
            <a:r>
              <a:rPr lang="en-US" altLang="zh-CN" smtClean="0"/>
              <a:t>mid＝(left+right)/2;</a:t>
            </a:r>
            <a:endParaRPr lang="zh-CN" altLang="en-US" smtClean="0"/>
          </a:p>
          <a:p>
            <a:pPr eaLnBrk="1" hangingPunct="1">
              <a:lnSpc>
                <a:spcPct val="90000"/>
              </a:lnSpc>
              <a:buFontTx/>
              <a:buNone/>
            </a:pPr>
            <a:endParaRPr lang="zh-CN" altLang="en-US" sz="2000" b="1" smtClean="0"/>
          </a:p>
        </p:txBody>
      </p:sp>
      <p:grpSp>
        <p:nvGrpSpPr>
          <p:cNvPr id="207877" name="Group 5"/>
          <p:cNvGrpSpPr/>
          <p:nvPr/>
        </p:nvGrpSpPr>
        <p:grpSpPr bwMode="auto">
          <a:xfrm>
            <a:off x="1504950" y="2198688"/>
            <a:ext cx="914400" cy="838200"/>
            <a:chOff x="384" y="2016"/>
            <a:chExt cx="576" cy="528"/>
          </a:xfrm>
        </p:grpSpPr>
        <p:sp>
          <p:nvSpPr>
            <p:cNvPr id="108613" name="Line 6"/>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614" name="Text Box 7"/>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880" name="Group 8"/>
          <p:cNvGrpSpPr/>
          <p:nvPr/>
        </p:nvGrpSpPr>
        <p:grpSpPr bwMode="auto">
          <a:xfrm>
            <a:off x="3790950" y="2198688"/>
            <a:ext cx="914400" cy="838200"/>
            <a:chOff x="1968" y="2016"/>
            <a:chExt cx="576" cy="528"/>
          </a:xfrm>
        </p:grpSpPr>
        <p:sp>
          <p:nvSpPr>
            <p:cNvPr id="108611" name="Line 9"/>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612" name="Text Box 10"/>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883" name="Group 11"/>
          <p:cNvGrpSpPr/>
          <p:nvPr/>
        </p:nvGrpSpPr>
        <p:grpSpPr bwMode="auto">
          <a:xfrm>
            <a:off x="2647950" y="2198688"/>
            <a:ext cx="685800" cy="838200"/>
            <a:chOff x="1200" y="2016"/>
            <a:chExt cx="432" cy="528"/>
          </a:xfrm>
        </p:grpSpPr>
        <p:sp>
          <p:nvSpPr>
            <p:cNvPr id="108609" name="Line 12"/>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610" name="Text Box 13"/>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886" name="Group 14"/>
          <p:cNvGrpSpPr/>
          <p:nvPr/>
        </p:nvGrpSpPr>
        <p:grpSpPr bwMode="auto">
          <a:xfrm>
            <a:off x="285750" y="1284288"/>
            <a:ext cx="4343400" cy="923925"/>
            <a:chOff x="96" y="1104"/>
            <a:chExt cx="2736" cy="582"/>
          </a:xfrm>
        </p:grpSpPr>
        <p:grpSp>
          <p:nvGrpSpPr>
            <p:cNvPr id="108601" name="Group 15"/>
            <p:cNvGrpSpPr/>
            <p:nvPr/>
          </p:nvGrpSpPr>
          <p:grpSpPr bwMode="auto">
            <a:xfrm>
              <a:off x="864" y="1104"/>
              <a:ext cx="1968" cy="582"/>
              <a:chOff x="864" y="1104"/>
              <a:chExt cx="1968" cy="582"/>
            </a:xfrm>
          </p:grpSpPr>
          <p:sp>
            <p:nvSpPr>
              <p:cNvPr id="108603" name="Text Box 16"/>
              <p:cNvSpPr txBox="1">
                <a:spLocks noChangeArrowheads="1"/>
              </p:cNvSpPr>
              <p:nvPr/>
            </p:nvSpPr>
            <p:spPr bwMode="auto">
              <a:xfrm>
                <a:off x="960" y="1392"/>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1     4     5     7      9   </a:t>
                </a:r>
              </a:p>
            </p:txBody>
          </p:sp>
          <p:sp>
            <p:nvSpPr>
              <p:cNvPr id="108604" name="Line 17"/>
              <p:cNvSpPr>
                <a:spLocks noChangeShapeType="1"/>
              </p:cNvSpPr>
              <p:nvPr/>
            </p:nvSpPr>
            <p:spPr bwMode="auto">
              <a:xfrm>
                <a:off x="2304" y="1392"/>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605" name="Line 18"/>
              <p:cNvSpPr>
                <a:spLocks noChangeShapeType="1"/>
              </p:cNvSpPr>
              <p:nvPr/>
            </p:nvSpPr>
            <p:spPr bwMode="auto">
              <a:xfrm>
                <a:off x="1920" y="1392"/>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606" name="Line 19"/>
              <p:cNvSpPr>
                <a:spLocks noChangeShapeType="1"/>
              </p:cNvSpPr>
              <p:nvPr/>
            </p:nvSpPr>
            <p:spPr bwMode="auto">
              <a:xfrm>
                <a:off x="1584" y="1392"/>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607" name="Line 20"/>
              <p:cNvSpPr>
                <a:spLocks noChangeShapeType="1"/>
              </p:cNvSpPr>
              <p:nvPr/>
            </p:nvSpPr>
            <p:spPr bwMode="auto">
              <a:xfrm>
                <a:off x="1248" y="1392"/>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608" name="Text Box 21"/>
              <p:cNvSpPr txBox="1">
                <a:spLocks noChangeArrowheads="1"/>
              </p:cNvSpPr>
              <p:nvPr/>
            </p:nvSpPr>
            <p:spPr bwMode="auto">
              <a:xfrm>
                <a:off x="864" y="1104"/>
                <a:ext cx="196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sp>
          <p:nvSpPr>
            <p:cNvPr id="108602" name="Text Box 22"/>
            <p:cNvSpPr txBox="1">
              <a:spLocks noChangeArrowheads="1"/>
            </p:cNvSpPr>
            <p:nvPr/>
          </p:nvSpPr>
          <p:spPr bwMode="auto">
            <a:xfrm>
              <a:off x="96" y="1296"/>
              <a:ext cx="72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第一趟</a:t>
              </a:r>
            </a:p>
          </p:txBody>
        </p:sp>
      </p:grpSp>
      <p:grpSp>
        <p:nvGrpSpPr>
          <p:cNvPr id="207895" name="Group 23"/>
          <p:cNvGrpSpPr/>
          <p:nvPr/>
        </p:nvGrpSpPr>
        <p:grpSpPr bwMode="auto">
          <a:xfrm>
            <a:off x="1504950" y="4103688"/>
            <a:ext cx="914400" cy="838200"/>
            <a:chOff x="384" y="2016"/>
            <a:chExt cx="576" cy="528"/>
          </a:xfrm>
        </p:grpSpPr>
        <p:sp>
          <p:nvSpPr>
            <p:cNvPr id="108599" name="Line 24"/>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600" name="Text Box 25"/>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898" name="Group 26"/>
          <p:cNvGrpSpPr/>
          <p:nvPr/>
        </p:nvGrpSpPr>
        <p:grpSpPr bwMode="auto">
          <a:xfrm>
            <a:off x="2114550" y="4103688"/>
            <a:ext cx="914400" cy="838200"/>
            <a:chOff x="1968" y="2016"/>
            <a:chExt cx="576" cy="528"/>
          </a:xfrm>
        </p:grpSpPr>
        <p:sp>
          <p:nvSpPr>
            <p:cNvPr id="108597" name="Line 27"/>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98" name="Text Box 28"/>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01" name="Group 29"/>
          <p:cNvGrpSpPr/>
          <p:nvPr/>
        </p:nvGrpSpPr>
        <p:grpSpPr bwMode="auto">
          <a:xfrm>
            <a:off x="1504950" y="4789488"/>
            <a:ext cx="685800" cy="838200"/>
            <a:chOff x="1200" y="2016"/>
            <a:chExt cx="432" cy="528"/>
          </a:xfrm>
        </p:grpSpPr>
        <p:sp>
          <p:nvSpPr>
            <p:cNvPr id="108595" name="Line 30"/>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96" name="Text Box 31"/>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904" name="Group 32"/>
          <p:cNvGrpSpPr/>
          <p:nvPr/>
        </p:nvGrpSpPr>
        <p:grpSpPr bwMode="auto">
          <a:xfrm>
            <a:off x="6762750" y="2198688"/>
            <a:ext cx="914400" cy="838200"/>
            <a:chOff x="384" y="2016"/>
            <a:chExt cx="576" cy="528"/>
          </a:xfrm>
        </p:grpSpPr>
        <p:sp>
          <p:nvSpPr>
            <p:cNvPr id="108593" name="Line 33"/>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94" name="Text Box 34"/>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907" name="Group 35"/>
          <p:cNvGrpSpPr/>
          <p:nvPr/>
        </p:nvGrpSpPr>
        <p:grpSpPr bwMode="auto">
          <a:xfrm>
            <a:off x="6838950" y="2884488"/>
            <a:ext cx="914400" cy="838200"/>
            <a:chOff x="1968" y="2016"/>
            <a:chExt cx="576" cy="528"/>
          </a:xfrm>
        </p:grpSpPr>
        <p:sp>
          <p:nvSpPr>
            <p:cNvPr id="108591" name="Line 36"/>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92" name="Text Box 37"/>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10" name="Group 38"/>
          <p:cNvGrpSpPr/>
          <p:nvPr/>
        </p:nvGrpSpPr>
        <p:grpSpPr bwMode="auto">
          <a:xfrm>
            <a:off x="6838950" y="3646488"/>
            <a:ext cx="685800" cy="838200"/>
            <a:chOff x="1200" y="2016"/>
            <a:chExt cx="432" cy="528"/>
          </a:xfrm>
        </p:grpSpPr>
        <p:sp>
          <p:nvSpPr>
            <p:cNvPr id="108589" name="Line 39"/>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90" name="Text Box 40"/>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913" name="Group 41"/>
          <p:cNvGrpSpPr/>
          <p:nvPr/>
        </p:nvGrpSpPr>
        <p:grpSpPr bwMode="auto">
          <a:xfrm>
            <a:off x="6076950" y="5399088"/>
            <a:ext cx="914400" cy="838200"/>
            <a:chOff x="1968" y="2016"/>
            <a:chExt cx="576" cy="528"/>
          </a:xfrm>
        </p:grpSpPr>
        <p:sp>
          <p:nvSpPr>
            <p:cNvPr id="108587" name="Line 42"/>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88" name="Text Box 43"/>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16" name="Group 44"/>
          <p:cNvGrpSpPr/>
          <p:nvPr/>
        </p:nvGrpSpPr>
        <p:grpSpPr bwMode="auto">
          <a:xfrm>
            <a:off x="6762750" y="5399088"/>
            <a:ext cx="914400" cy="838200"/>
            <a:chOff x="384" y="2016"/>
            <a:chExt cx="576" cy="528"/>
          </a:xfrm>
        </p:grpSpPr>
        <p:sp>
          <p:nvSpPr>
            <p:cNvPr id="108585" name="Line 45"/>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86" name="Text Box 46"/>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919" name="Group 47"/>
          <p:cNvGrpSpPr/>
          <p:nvPr/>
        </p:nvGrpSpPr>
        <p:grpSpPr bwMode="auto">
          <a:xfrm>
            <a:off x="285750" y="3113088"/>
            <a:ext cx="4267200" cy="923925"/>
            <a:chOff x="96" y="2256"/>
            <a:chExt cx="2688" cy="582"/>
          </a:xfrm>
        </p:grpSpPr>
        <p:sp>
          <p:nvSpPr>
            <p:cNvPr id="108578" name="Text Box 48"/>
            <p:cNvSpPr txBox="1">
              <a:spLocks noChangeArrowheads="1"/>
            </p:cNvSpPr>
            <p:nvPr/>
          </p:nvSpPr>
          <p:spPr bwMode="auto">
            <a:xfrm>
              <a:off x="96" y="2496"/>
              <a:ext cx="72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第二趟</a:t>
              </a:r>
            </a:p>
          </p:txBody>
        </p:sp>
        <p:sp>
          <p:nvSpPr>
            <p:cNvPr id="108579" name="Text Box 49"/>
            <p:cNvSpPr txBox="1">
              <a:spLocks noChangeArrowheads="1"/>
            </p:cNvSpPr>
            <p:nvPr/>
          </p:nvSpPr>
          <p:spPr bwMode="auto">
            <a:xfrm>
              <a:off x="912" y="2544"/>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1     4     </a:t>
              </a:r>
            </a:p>
          </p:txBody>
        </p:sp>
        <p:sp>
          <p:nvSpPr>
            <p:cNvPr id="108580" name="Line 50"/>
            <p:cNvSpPr>
              <a:spLocks noChangeShapeType="1"/>
            </p:cNvSpPr>
            <p:nvPr/>
          </p:nvSpPr>
          <p:spPr bwMode="auto">
            <a:xfrm>
              <a:off x="2256" y="2544"/>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81" name="Line 51"/>
            <p:cNvSpPr>
              <a:spLocks noChangeShapeType="1"/>
            </p:cNvSpPr>
            <p:nvPr/>
          </p:nvSpPr>
          <p:spPr bwMode="auto">
            <a:xfrm>
              <a:off x="1872" y="2544"/>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82" name="Line 52"/>
            <p:cNvSpPr>
              <a:spLocks noChangeShapeType="1"/>
            </p:cNvSpPr>
            <p:nvPr/>
          </p:nvSpPr>
          <p:spPr bwMode="auto">
            <a:xfrm>
              <a:off x="1536" y="2544"/>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83" name="Line 53"/>
            <p:cNvSpPr>
              <a:spLocks noChangeShapeType="1"/>
            </p:cNvSpPr>
            <p:nvPr/>
          </p:nvSpPr>
          <p:spPr bwMode="auto">
            <a:xfrm>
              <a:off x="1200" y="2544"/>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84" name="Text Box 54"/>
            <p:cNvSpPr txBox="1">
              <a:spLocks noChangeArrowheads="1"/>
            </p:cNvSpPr>
            <p:nvPr/>
          </p:nvSpPr>
          <p:spPr bwMode="auto">
            <a:xfrm>
              <a:off x="816" y="2256"/>
              <a:ext cx="196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grpSp>
        <p:nvGrpSpPr>
          <p:cNvPr id="207927" name="Group 55"/>
          <p:cNvGrpSpPr/>
          <p:nvPr/>
        </p:nvGrpSpPr>
        <p:grpSpPr bwMode="auto">
          <a:xfrm>
            <a:off x="5010150" y="1274763"/>
            <a:ext cx="4343400" cy="923925"/>
            <a:chOff x="3072" y="1098"/>
            <a:chExt cx="2736" cy="582"/>
          </a:xfrm>
        </p:grpSpPr>
        <p:sp>
          <p:nvSpPr>
            <p:cNvPr id="108571" name="Text Box 56"/>
            <p:cNvSpPr txBox="1">
              <a:spLocks noChangeArrowheads="1"/>
            </p:cNvSpPr>
            <p:nvPr/>
          </p:nvSpPr>
          <p:spPr bwMode="auto">
            <a:xfrm>
              <a:off x="3072" y="1296"/>
              <a:ext cx="72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第三趟</a:t>
              </a:r>
            </a:p>
          </p:txBody>
        </p:sp>
        <p:sp>
          <p:nvSpPr>
            <p:cNvPr id="108572" name="Text Box 57"/>
            <p:cNvSpPr txBox="1">
              <a:spLocks noChangeArrowheads="1"/>
            </p:cNvSpPr>
            <p:nvPr/>
          </p:nvSpPr>
          <p:spPr bwMode="auto">
            <a:xfrm>
              <a:off x="3936" y="1386"/>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       4     </a:t>
              </a:r>
            </a:p>
          </p:txBody>
        </p:sp>
        <p:sp>
          <p:nvSpPr>
            <p:cNvPr id="108573" name="Line 58"/>
            <p:cNvSpPr>
              <a:spLocks noChangeShapeType="1"/>
            </p:cNvSpPr>
            <p:nvPr/>
          </p:nvSpPr>
          <p:spPr bwMode="auto">
            <a:xfrm>
              <a:off x="5280" y="1386"/>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74" name="Line 59"/>
            <p:cNvSpPr>
              <a:spLocks noChangeShapeType="1"/>
            </p:cNvSpPr>
            <p:nvPr/>
          </p:nvSpPr>
          <p:spPr bwMode="auto">
            <a:xfrm>
              <a:off x="4896" y="1386"/>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75" name="Line 60"/>
            <p:cNvSpPr>
              <a:spLocks noChangeShapeType="1"/>
            </p:cNvSpPr>
            <p:nvPr/>
          </p:nvSpPr>
          <p:spPr bwMode="auto">
            <a:xfrm>
              <a:off x="4560" y="1386"/>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76" name="Line 61"/>
            <p:cNvSpPr>
              <a:spLocks noChangeShapeType="1"/>
            </p:cNvSpPr>
            <p:nvPr/>
          </p:nvSpPr>
          <p:spPr bwMode="auto">
            <a:xfrm>
              <a:off x="4224" y="1386"/>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77" name="Text Box 62"/>
            <p:cNvSpPr txBox="1">
              <a:spLocks noChangeArrowheads="1"/>
            </p:cNvSpPr>
            <p:nvPr/>
          </p:nvSpPr>
          <p:spPr bwMode="auto">
            <a:xfrm>
              <a:off x="3840" y="1098"/>
              <a:ext cx="196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grpSp>
        <p:nvGrpSpPr>
          <p:cNvPr id="207935" name="Group 63"/>
          <p:cNvGrpSpPr/>
          <p:nvPr/>
        </p:nvGrpSpPr>
        <p:grpSpPr bwMode="auto">
          <a:xfrm>
            <a:off x="4933950" y="4398963"/>
            <a:ext cx="4267200" cy="923925"/>
            <a:chOff x="3024" y="3066"/>
            <a:chExt cx="2688" cy="582"/>
          </a:xfrm>
        </p:grpSpPr>
        <p:sp>
          <p:nvSpPr>
            <p:cNvPr id="108564" name="Text Box 64"/>
            <p:cNvSpPr txBox="1">
              <a:spLocks noChangeArrowheads="1"/>
            </p:cNvSpPr>
            <p:nvPr/>
          </p:nvSpPr>
          <p:spPr bwMode="auto">
            <a:xfrm>
              <a:off x="3024" y="3258"/>
              <a:ext cx="72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第四趟</a:t>
              </a:r>
            </a:p>
          </p:txBody>
        </p:sp>
        <p:sp>
          <p:nvSpPr>
            <p:cNvPr id="108565" name="Text Box 65"/>
            <p:cNvSpPr txBox="1">
              <a:spLocks noChangeArrowheads="1"/>
            </p:cNvSpPr>
            <p:nvPr/>
          </p:nvSpPr>
          <p:spPr bwMode="auto">
            <a:xfrm>
              <a:off x="3840" y="3354"/>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       4     </a:t>
              </a:r>
            </a:p>
          </p:txBody>
        </p:sp>
        <p:sp>
          <p:nvSpPr>
            <p:cNvPr id="108566" name="Line 66"/>
            <p:cNvSpPr>
              <a:spLocks noChangeShapeType="1"/>
            </p:cNvSpPr>
            <p:nvPr/>
          </p:nvSpPr>
          <p:spPr bwMode="auto">
            <a:xfrm>
              <a:off x="5184" y="3354"/>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67" name="Line 67"/>
            <p:cNvSpPr>
              <a:spLocks noChangeShapeType="1"/>
            </p:cNvSpPr>
            <p:nvPr/>
          </p:nvSpPr>
          <p:spPr bwMode="auto">
            <a:xfrm>
              <a:off x="4800" y="3354"/>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68" name="Line 68"/>
            <p:cNvSpPr>
              <a:spLocks noChangeShapeType="1"/>
            </p:cNvSpPr>
            <p:nvPr/>
          </p:nvSpPr>
          <p:spPr bwMode="auto">
            <a:xfrm>
              <a:off x="4464" y="3354"/>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69" name="Line 69"/>
            <p:cNvSpPr>
              <a:spLocks noChangeShapeType="1"/>
            </p:cNvSpPr>
            <p:nvPr/>
          </p:nvSpPr>
          <p:spPr bwMode="auto">
            <a:xfrm>
              <a:off x="4128" y="3354"/>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8570" name="Text Box 70"/>
            <p:cNvSpPr txBox="1">
              <a:spLocks noChangeArrowheads="1"/>
            </p:cNvSpPr>
            <p:nvPr/>
          </p:nvSpPr>
          <p:spPr bwMode="auto">
            <a:xfrm>
              <a:off x="3744" y="3066"/>
              <a:ext cx="196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sp>
        <p:nvSpPr>
          <p:cNvPr id="207948" name="Text Box 76"/>
          <p:cNvSpPr txBox="1">
            <a:spLocks noChangeArrowheads="1"/>
          </p:cNvSpPr>
          <p:nvPr/>
        </p:nvSpPr>
        <p:spPr bwMode="auto">
          <a:xfrm>
            <a:off x="1547813" y="5805488"/>
            <a:ext cx="3960812" cy="822325"/>
          </a:xfrm>
          <a:prstGeom prst="rect">
            <a:avLst/>
          </a:prstGeom>
          <a:solidFill>
            <a:schemeClr val="hlink"/>
          </a:solidFill>
          <a:ln>
            <a:noFill/>
          </a:ln>
          <a:effectLst>
            <a:prstShdw prst="shdw18" dist="17961" dir="13500000">
              <a:schemeClr val="hlink">
                <a:gamma/>
                <a:shade val="60000"/>
                <a:invGamma/>
              </a:schemeClr>
            </a:prstShdw>
          </a:effectLst>
          <a:extLs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zh-CN" altLang="en-US" sz="2400" b="1"/>
              <a:t>循环结束条件：</a:t>
            </a:r>
            <a:r>
              <a:rPr lang="en-US" altLang="zh-CN" sz="2400" b="1"/>
              <a:t>left&gt;right </a:t>
            </a:r>
            <a:r>
              <a:rPr lang="zh-CN" altLang="en-US" sz="2400" b="1"/>
              <a:t>或者已经找到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7886"/>
                                        </p:tgtEl>
                                        <p:attrNameLst>
                                          <p:attrName>style.visibility</p:attrName>
                                        </p:attrNameLst>
                                      </p:cBhvr>
                                      <p:to>
                                        <p:strVal val="visible"/>
                                      </p:to>
                                    </p:set>
                                    <p:animEffect transition="in" filter="dissolve">
                                      <p:cBhvr>
                                        <p:cTn id="7" dur="500"/>
                                        <p:tgtEl>
                                          <p:spTgt spid="2078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7877"/>
                                        </p:tgtEl>
                                        <p:attrNameLst>
                                          <p:attrName>style.visibility</p:attrName>
                                        </p:attrNameLst>
                                      </p:cBhvr>
                                      <p:to>
                                        <p:strVal val="visible"/>
                                      </p:to>
                                    </p:set>
                                    <p:animEffect transition="in" filter="dissolve">
                                      <p:cBhvr>
                                        <p:cTn id="12" dur="500"/>
                                        <p:tgtEl>
                                          <p:spTgt spid="2078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7880"/>
                                        </p:tgtEl>
                                        <p:attrNameLst>
                                          <p:attrName>style.visibility</p:attrName>
                                        </p:attrNameLst>
                                      </p:cBhvr>
                                      <p:to>
                                        <p:strVal val="visible"/>
                                      </p:to>
                                    </p:set>
                                    <p:animEffect transition="in" filter="dissolve">
                                      <p:cBhvr>
                                        <p:cTn id="17" dur="500"/>
                                        <p:tgtEl>
                                          <p:spTgt spid="2078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7883"/>
                                        </p:tgtEl>
                                        <p:attrNameLst>
                                          <p:attrName>style.visibility</p:attrName>
                                        </p:attrNameLst>
                                      </p:cBhvr>
                                      <p:to>
                                        <p:strVal val="visible"/>
                                      </p:to>
                                    </p:set>
                                    <p:animEffect transition="in" filter="dissolve">
                                      <p:cBhvr>
                                        <p:cTn id="22" dur="500"/>
                                        <p:tgtEl>
                                          <p:spTgt spid="20788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7919"/>
                                        </p:tgtEl>
                                        <p:attrNameLst>
                                          <p:attrName>style.visibility</p:attrName>
                                        </p:attrNameLst>
                                      </p:cBhvr>
                                      <p:to>
                                        <p:strVal val="visible"/>
                                      </p:to>
                                    </p:set>
                                    <p:anim calcmode="lin" valueType="num">
                                      <p:cBhvr additive="base">
                                        <p:cTn id="27" dur="500" fill="hold"/>
                                        <p:tgtEl>
                                          <p:spTgt spid="207919"/>
                                        </p:tgtEl>
                                        <p:attrNameLst>
                                          <p:attrName>ppt_x</p:attrName>
                                        </p:attrNameLst>
                                      </p:cBhvr>
                                      <p:tavLst>
                                        <p:tav tm="0">
                                          <p:val>
                                            <p:strVal val="0-#ppt_w/2"/>
                                          </p:val>
                                        </p:tav>
                                        <p:tav tm="100000">
                                          <p:val>
                                            <p:strVal val="#ppt_x"/>
                                          </p:val>
                                        </p:tav>
                                      </p:tavLst>
                                    </p:anim>
                                    <p:anim calcmode="lin" valueType="num">
                                      <p:cBhvr additive="base">
                                        <p:cTn id="28" dur="500" fill="hold"/>
                                        <p:tgtEl>
                                          <p:spTgt spid="20791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07895"/>
                                        </p:tgtEl>
                                        <p:attrNameLst>
                                          <p:attrName>style.visibility</p:attrName>
                                        </p:attrNameLst>
                                      </p:cBhvr>
                                      <p:to>
                                        <p:strVal val="visible"/>
                                      </p:to>
                                    </p:set>
                                    <p:animEffect transition="in" filter="dissolve">
                                      <p:cBhvr>
                                        <p:cTn id="33" dur="500"/>
                                        <p:tgtEl>
                                          <p:spTgt spid="20789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07898"/>
                                        </p:tgtEl>
                                        <p:attrNameLst>
                                          <p:attrName>style.visibility</p:attrName>
                                        </p:attrNameLst>
                                      </p:cBhvr>
                                      <p:to>
                                        <p:strVal val="visible"/>
                                      </p:to>
                                    </p:set>
                                    <p:animEffect transition="in" filter="dissolve">
                                      <p:cBhvr>
                                        <p:cTn id="38" dur="500"/>
                                        <p:tgtEl>
                                          <p:spTgt spid="20789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07901"/>
                                        </p:tgtEl>
                                        <p:attrNameLst>
                                          <p:attrName>style.visibility</p:attrName>
                                        </p:attrNameLst>
                                      </p:cBhvr>
                                      <p:to>
                                        <p:strVal val="visible"/>
                                      </p:to>
                                    </p:set>
                                    <p:animEffect transition="in" filter="dissolve">
                                      <p:cBhvr>
                                        <p:cTn id="43" dur="500"/>
                                        <p:tgtEl>
                                          <p:spTgt spid="207901"/>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07927"/>
                                        </p:tgtEl>
                                        <p:attrNameLst>
                                          <p:attrName>style.visibility</p:attrName>
                                        </p:attrNameLst>
                                      </p:cBhvr>
                                      <p:to>
                                        <p:strVal val="visible"/>
                                      </p:to>
                                    </p:set>
                                    <p:anim calcmode="lin" valueType="num">
                                      <p:cBhvr additive="base">
                                        <p:cTn id="48" dur="500" fill="hold"/>
                                        <p:tgtEl>
                                          <p:spTgt spid="207927"/>
                                        </p:tgtEl>
                                        <p:attrNameLst>
                                          <p:attrName>ppt_x</p:attrName>
                                        </p:attrNameLst>
                                      </p:cBhvr>
                                      <p:tavLst>
                                        <p:tav tm="0">
                                          <p:val>
                                            <p:strVal val="0-#ppt_w/2"/>
                                          </p:val>
                                        </p:tav>
                                        <p:tav tm="100000">
                                          <p:val>
                                            <p:strVal val="#ppt_x"/>
                                          </p:val>
                                        </p:tav>
                                      </p:tavLst>
                                    </p:anim>
                                    <p:anim calcmode="lin" valueType="num">
                                      <p:cBhvr additive="base">
                                        <p:cTn id="49" dur="500" fill="hold"/>
                                        <p:tgtEl>
                                          <p:spTgt spid="207927"/>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207904"/>
                                        </p:tgtEl>
                                        <p:attrNameLst>
                                          <p:attrName>style.visibility</p:attrName>
                                        </p:attrNameLst>
                                      </p:cBhvr>
                                      <p:to>
                                        <p:strVal val="visible"/>
                                      </p:to>
                                    </p:set>
                                    <p:animEffect transition="in" filter="dissolve">
                                      <p:cBhvr>
                                        <p:cTn id="54" dur="500"/>
                                        <p:tgtEl>
                                          <p:spTgt spid="20790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07907"/>
                                        </p:tgtEl>
                                        <p:attrNameLst>
                                          <p:attrName>style.visibility</p:attrName>
                                        </p:attrNameLst>
                                      </p:cBhvr>
                                      <p:to>
                                        <p:strVal val="visible"/>
                                      </p:to>
                                    </p:set>
                                    <p:animEffect transition="in" filter="dissolve">
                                      <p:cBhvr>
                                        <p:cTn id="59" dur="500"/>
                                        <p:tgtEl>
                                          <p:spTgt spid="20790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207910"/>
                                        </p:tgtEl>
                                        <p:attrNameLst>
                                          <p:attrName>style.visibility</p:attrName>
                                        </p:attrNameLst>
                                      </p:cBhvr>
                                      <p:to>
                                        <p:strVal val="visible"/>
                                      </p:to>
                                    </p:set>
                                    <p:animEffect transition="in" filter="dissolve">
                                      <p:cBhvr>
                                        <p:cTn id="64" dur="500"/>
                                        <p:tgtEl>
                                          <p:spTgt spid="207910"/>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207935"/>
                                        </p:tgtEl>
                                        <p:attrNameLst>
                                          <p:attrName>style.visibility</p:attrName>
                                        </p:attrNameLst>
                                      </p:cBhvr>
                                      <p:to>
                                        <p:strVal val="visible"/>
                                      </p:to>
                                    </p:set>
                                    <p:anim calcmode="lin" valueType="num">
                                      <p:cBhvr additive="base">
                                        <p:cTn id="69" dur="500" fill="hold"/>
                                        <p:tgtEl>
                                          <p:spTgt spid="207935"/>
                                        </p:tgtEl>
                                        <p:attrNameLst>
                                          <p:attrName>ppt_x</p:attrName>
                                        </p:attrNameLst>
                                      </p:cBhvr>
                                      <p:tavLst>
                                        <p:tav tm="0">
                                          <p:val>
                                            <p:strVal val="0-#ppt_w/2"/>
                                          </p:val>
                                        </p:tav>
                                        <p:tav tm="100000">
                                          <p:val>
                                            <p:strVal val="#ppt_x"/>
                                          </p:val>
                                        </p:tav>
                                      </p:tavLst>
                                    </p:anim>
                                    <p:anim calcmode="lin" valueType="num">
                                      <p:cBhvr additive="base">
                                        <p:cTn id="70" dur="500" fill="hold"/>
                                        <p:tgtEl>
                                          <p:spTgt spid="207935"/>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207916"/>
                                        </p:tgtEl>
                                        <p:attrNameLst>
                                          <p:attrName>style.visibility</p:attrName>
                                        </p:attrNameLst>
                                      </p:cBhvr>
                                      <p:to>
                                        <p:strVal val="visible"/>
                                      </p:to>
                                    </p:set>
                                    <p:anim calcmode="lin" valueType="num">
                                      <p:cBhvr additive="base">
                                        <p:cTn id="75" dur="500" fill="hold"/>
                                        <p:tgtEl>
                                          <p:spTgt spid="207916"/>
                                        </p:tgtEl>
                                        <p:attrNameLst>
                                          <p:attrName>ppt_x</p:attrName>
                                        </p:attrNameLst>
                                      </p:cBhvr>
                                      <p:tavLst>
                                        <p:tav tm="0">
                                          <p:val>
                                            <p:strVal val="0-#ppt_w/2"/>
                                          </p:val>
                                        </p:tav>
                                        <p:tav tm="100000">
                                          <p:val>
                                            <p:strVal val="#ppt_x"/>
                                          </p:val>
                                        </p:tav>
                                      </p:tavLst>
                                    </p:anim>
                                    <p:anim calcmode="lin" valueType="num">
                                      <p:cBhvr additive="base">
                                        <p:cTn id="76" dur="500" fill="hold"/>
                                        <p:tgtEl>
                                          <p:spTgt spid="207916"/>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07913"/>
                                        </p:tgtEl>
                                        <p:attrNameLst>
                                          <p:attrName>style.visibility</p:attrName>
                                        </p:attrNameLst>
                                      </p:cBhvr>
                                      <p:to>
                                        <p:strVal val="visible"/>
                                      </p:to>
                                    </p:set>
                                    <p:animEffect transition="in" filter="dissolve">
                                      <p:cBhvr>
                                        <p:cTn id="81" dur="500"/>
                                        <p:tgtEl>
                                          <p:spTgt spid="20791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07948"/>
                                        </p:tgtEl>
                                        <p:attrNameLst>
                                          <p:attrName>style.visibility</p:attrName>
                                        </p:attrNameLst>
                                      </p:cBhvr>
                                      <p:to>
                                        <p:strVal val="visible"/>
                                      </p:to>
                                    </p:set>
                                    <p:animEffect transition="in" filter="dissolve">
                                      <p:cBhvr>
                                        <p:cTn id="86" dur="500"/>
                                        <p:tgtEl>
                                          <p:spTgt spid="207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4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15306D4-2158-4632-BE09-8A972E10DB21}" type="slidenum">
              <a:rPr lang="zh-CN" altLang="en-US" sz="1400" smtClean="0"/>
              <a:pPr eaLnBrk="1" hangingPunct="1"/>
              <a:t>114</a:t>
            </a:fld>
            <a:endParaRPr lang="en-US" altLang="zh-CN" sz="1400" smtClean="0"/>
          </a:p>
        </p:txBody>
      </p:sp>
      <p:sp>
        <p:nvSpPr>
          <p:cNvPr id="109571" name="Rectangle 2"/>
          <p:cNvSpPr>
            <a:spLocks noGrp="1" noChangeArrowheads="1"/>
          </p:cNvSpPr>
          <p:nvPr>
            <p:ph type="title"/>
          </p:nvPr>
        </p:nvSpPr>
        <p:spPr>
          <a:xfrm>
            <a:off x="1263650" y="404813"/>
            <a:ext cx="7412806" cy="720725"/>
          </a:xfrm>
        </p:spPr>
        <p:txBody>
          <a:bodyPr/>
          <a:lstStyle/>
          <a:p>
            <a:pPr eaLnBrk="1" hangingPunct="1"/>
            <a:r>
              <a:rPr lang="zh-CN" altLang="en-US" b="1" dirty="0" smtClean="0"/>
              <a:t>折半查找</a:t>
            </a:r>
          </a:p>
        </p:txBody>
      </p:sp>
      <p:sp>
        <p:nvSpPr>
          <p:cNvPr id="109572" name="Rectangle 3"/>
          <p:cNvSpPr>
            <a:spLocks noGrp="1" noChangeArrowheads="1"/>
          </p:cNvSpPr>
          <p:nvPr>
            <p:ph type="body" idx="1"/>
          </p:nvPr>
        </p:nvSpPr>
        <p:spPr/>
        <p:txBody>
          <a:bodyPr/>
          <a:lstStyle/>
          <a:p>
            <a:pPr eaLnBrk="1" hangingPunct="1">
              <a:lnSpc>
                <a:spcPct val="80000"/>
              </a:lnSpc>
              <a:buFontTx/>
              <a:buNone/>
            </a:pPr>
            <a:r>
              <a:rPr lang="en-US" altLang="zh-CN" sz="2000" b="1" smtClean="0"/>
              <a:t>int binarySearch(int a[],int searchKey,int low,int high)</a:t>
            </a:r>
          </a:p>
          <a:p>
            <a:pPr eaLnBrk="1" hangingPunct="1">
              <a:lnSpc>
                <a:spcPct val="80000"/>
              </a:lnSpc>
              <a:buFontTx/>
              <a:buNone/>
            </a:pPr>
            <a:r>
              <a:rPr lang="en-US" altLang="zh-CN" sz="2000" b="1" smtClean="0"/>
              <a:t>{</a:t>
            </a:r>
          </a:p>
          <a:p>
            <a:pPr eaLnBrk="1" hangingPunct="1">
              <a:lnSpc>
                <a:spcPct val="80000"/>
              </a:lnSpc>
              <a:buFontTx/>
              <a:buNone/>
            </a:pPr>
            <a:r>
              <a:rPr lang="en-US" altLang="zh-CN" sz="2000" b="1" smtClean="0"/>
              <a:t>   int middle;</a:t>
            </a:r>
          </a:p>
          <a:p>
            <a:pPr eaLnBrk="1" hangingPunct="1">
              <a:lnSpc>
                <a:spcPct val="80000"/>
              </a:lnSpc>
              <a:buFontTx/>
              <a:buNone/>
            </a:pPr>
            <a:r>
              <a:rPr lang="en-US" altLang="zh-CN" sz="800" b="1" smtClean="0"/>
              <a:t>   </a:t>
            </a:r>
          </a:p>
          <a:p>
            <a:pPr eaLnBrk="1" hangingPunct="1">
              <a:lnSpc>
                <a:spcPct val="80000"/>
              </a:lnSpc>
              <a:buFontTx/>
              <a:buNone/>
            </a:pPr>
            <a:r>
              <a:rPr lang="en-US" altLang="zh-CN" sz="2000" b="1" smtClean="0"/>
              <a:t>   while(low &lt;= high){</a:t>
            </a:r>
          </a:p>
          <a:p>
            <a:pPr eaLnBrk="1" hangingPunct="1">
              <a:lnSpc>
                <a:spcPct val="80000"/>
              </a:lnSpc>
              <a:buFontTx/>
              <a:buNone/>
            </a:pPr>
            <a:r>
              <a:rPr lang="en-US" altLang="zh-CN" sz="2000" b="1" smtClean="0"/>
              <a:t>      middle = (low + high)/2;</a:t>
            </a:r>
          </a:p>
          <a:p>
            <a:pPr eaLnBrk="1" hangingPunct="1">
              <a:lnSpc>
                <a:spcPct val="80000"/>
              </a:lnSpc>
              <a:buFontTx/>
              <a:buNone/>
            </a:pPr>
            <a:r>
              <a:rPr lang="en-US" altLang="zh-CN" sz="2000" b="1" smtClean="0"/>
              <a:t>      if (searchKey == a[middle])</a:t>
            </a:r>
          </a:p>
          <a:p>
            <a:pPr eaLnBrk="1" hangingPunct="1">
              <a:lnSpc>
                <a:spcPct val="80000"/>
              </a:lnSpc>
              <a:buFontTx/>
              <a:buNone/>
            </a:pPr>
            <a:r>
              <a:rPr lang="en-US" altLang="zh-CN" sz="2000" b="1" smtClean="0"/>
              <a:t>         return middle;</a:t>
            </a:r>
          </a:p>
          <a:p>
            <a:pPr eaLnBrk="1" hangingPunct="1">
              <a:lnSpc>
                <a:spcPct val="80000"/>
              </a:lnSpc>
              <a:buFontTx/>
              <a:buNone/>
            </a:pPr>
            <a:r>
              <a:rPr lang="en-US" altLang="zh-CN" sz="2000" b="1" smtClean="0"/>
              <a:t>      else if(searchKey &lt; a[middle])</a:t>
            </a:r>
          </a:p>
          <a:p>
            <a:pPr eaLnBrk="1" hangingPunct="1">
              <a:lnSpc>
                <a:spcPct val="80000"/>
              </a:lnSpc>
              <a:buFontTx/>
              <a:buNone/>
            </a:pPr>
            <a:r>
              <a:rPr lang="en-US" altLang="zh-CN" sz="2000" b="1" smtClean="0"/>
              <a:t>          high = middle - 1;</a:t>
            </a:r>
          </a:p>
          <a:p>
            <a:pPr eaLnBrk="1" hangingPunct="1">
              <a:lnSpc>
                <a:spcPct val="80000"/>
              </a:lnSpc>
              <a:buFontTx/>
              <a:buNone/>
            </a:pPr>
            <a:r>
              <a:rPr lang="en-US" altLang="zh-CN" sz="2000" b="1" smtClean="0"/>
              <a:t>      else</a:t>
            </a:r>
          </a:p>
          <a:p>
            <a:pPr eaLnBrk="1" hangingPunct="1">
              <a:lnSpc>
                <a:spcPct val="80000"/>
              </a:lnSpc>
              <a:buFontTx/>
              <a:buNone/>
            </a:pPr>
            <a:r>
              <a:rPr lang="en-US" altLang="zh-CN" sz="2000" b="1" smtClean="0"/>
              <a:t>          low = middle + 1;</a:t>
            </a:r>
          </a:p>
          <a:p>
            <a:pPr eaLnBrk="1" hangingPunct="1">
              <a:lnSpc>
                <a:spcPct val="80000"/>
              </a:lnSpc>
              <a:buFontTx/>
              <a:buNone/>
            </a:pPr>
            <a:r>
              <a:rPr lang="en-US" altLang="zh-CN" sz="2000" b="1" smtClean="0"/>
              <a:t>   }</a:t>
            </a:r>
          </a:p>
          <a:p>
            <a:pPr eaLnBrk="1" hangingPunct="1">
              <a:lnSpc>
                <a:spcPct val="80000"/>
              </a:lnSpc>
              <a:buFontTx/>
              <a:buNone/>
            </a:pPr>
            <a:r>
              <a:rPr lang="en-US" altLang="zh-CN" sz="800" b="1" smtClean="0"/>
              <a:t>   </a:t>
            </a:r>
          </a:p>
          <a:p>
            <a:pPr eaLnBrk="1" hangingPunct="1">
              <a:lnSpc>
                <a:spcPct val="80000"/>
              </a:lnSpc>
              <a:buFontTx/>
              <a:buNone/>
            </a:pPr>
            <a:r>
              <a:rPr lang="en-US" altLang="zh-CN" sz="2000" b="1" smtClean="0"/>
              <a:t>   return -1;</a:t>
            </a:r>
          </a:p>
          <a:p>
            <a:pPr eaLnBrk="1" hangingPunct="1">
              <a:lnSpc>
                <a:spcPct val="80000"/>
              </a:lnSpc>
              <a:buFontTx/>
              <a:buNone/>
            </a:pPr>
            <a:r>
              <a:rPr lang="en-US" altLang="zh-CN" sz="2000" b="1" smtClean="0"/>
              <a:t>}</a:t>
            </a:r>
            <a:endParaRPr lang="zh-CN" altLang="en-US" sz="2000" b="1" smtClean="0"/>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内容占位符 2"/>
          <p:cNvSpPr>
            <a:spLocks noGrp="1"/>
          </p:cNvSpPr>
          <p:nvPr>
            <p:ph idx="1"/>
          </p:nvPr>
        </p:nvSpPr>
        <p:spPr>
          <a:xfrm>
            <a:off x="611188" y="1268413"/>
            <a:ext cx="7772400" cy="5876925"/>
          </a:xfrm>
        </p:spPr>
        <p:txBody>
          <a:bodyPr/>
          <a:lstStyle/>
          <a:p>
            <a:pPr marL="0" indent="0">
              <a:buFontTx/>
              <a:buNone/>
            </a:pPr>
            <a:r>
              <a:rPr lang="en-US" altLang="zh-CN" sz="2000" b="1" smtClean="0"/>
              <a:t>int binarySearch(int a[],int searchKey,int low,int high)</a:t>
            </a:r>
          </a:p>
          <a:p>
            <a:pPr marL="0" indent="0">
              <a:buFontTx/>
              <a:buNone/>
            </a:pPr>
            <a:r>
              <a:rPr lang="en-US" altLang="zh-CN" sz="2000" b="1" smtClean="0"/>
              <a:t>{</a:t>
            </a:r>
          </a:p>
          <a:p>
            <a:pPr marL="0" indent="0">
              <a:buFontTx/>
              <a:buNone/>
            </a:pPr>
            <a:r>
              <a:rPr lang="en-US" altLang="zh-CN" sz="2000" b="1" smtClean="0"/>
              <a:t>   int middle;</a:t>
            </a:r>
          </a:p>
          <a:p>
            <a:pPr marL="0" indent="0">
              <a:buFontTx/>
              <a:buNone/>
            </a:pPr>
            <a:r>
              <a:rPr lang="en-US" altLang="zh-CN" sz="2000" b="1" smtClean="0"/>
              <a:t>   middle = (low + high)/2;</a:t>
            </a:r>
          </a:p>
          <a:p>
            <a:pPr marL="0" indent="0">
              <a:buFontTx/>
              <a:buNone/>
            </a:pPr>
            <a:r>
              <a:rPr lang="en-US" altLang="zh-CN" sz="2000" b="1" smtClean="0"/>
              <a:t>   while(low &lt;= high &amp;&amp; a[middle]!=searchKey){</a:t>
            </a:r>
          </a:p>
          <a:p>
            <a:pPr marL="0" indent="0">
              <a:buFontTx/>
              <a:buNone/>
            </a:pPr>
            <a:r>
              <a:rPr lang="en-US" altLang="zh-CN" sz="2000" b="1" smtClean="0"/>
              <a:t>      </a:t>
            </a:r>
            <a:r>
              <a:rPr lang="en-US" altLang="zh-CN" sz="2400" b="1" smtClean="0"/>
              <a:t>if(searchKey</a:t>
            </a:r>
            <a:r>
              <a:rPr lang="en-US" altLang="zh-CN" sz="2000" b="1" smtClean="0"/>
              <a:t> &lt; a[middle])</a:t>
            </a:r>
          </a:p>
          <a:p>
            <a:pPr marL="0" indent="0">
              <a:buFontTx/>
              <a:buNone/>
            </a:pPr>
            <a:r>
              <a:rPr lang="en-US" altLang="zh-CN" sz="2000" b="1" smtClean="0"/>
              <a:t>             high = middle - 1;</a:t>
            </a:r>
          </a:p>
          <a:p>
            <a:pPr marL="0" indent="0">
              <a:buFontTx/>
              <a:buNone/>
            </a:pPr>
            <a:r>
              <a:rPr lang="en-US" altLang="zh-CN" sz="2000" b="1" smtClean="0"/>
              <a:t>      else</a:t>
            </a:r>
          </a:p>
          <a:p>
            <a:pPr marL="0" indent="0">
              <a:buFontTx/>
              <a:buNone/>
            </a:pPr>
            <a:r>
              <a:rPr lang="en-US" altLang="zh-CN" sz="2000" b="1" smtClean="0"/>
              <a:t>            low = middle + 1;</a:t>
            </a:r>
          </a:p>
          <a:p>
            <a:pPr marL="0" indent="0">
              <a:buFontTx/>
              <a:buNone/>
            </a:pPr>
            <a:r>
              <a:rPr lang="en-US" altLang="zh-CN" sz="2000" b="1" smtClean="0"/>
              <a:t>      middle = (low + high)/2;</a:t>
            </a:r>
          </a:p>
          <a:p>
            <a:pPr marL="0" indent="0">
              <a:buFontTx/>
              <a:buNone/>
            </a:pPr>
            <a:r>
              <a:rPr lang="en-US" altLang="zh-CN" sz="2000" b="1" smtClean="0"/>
              <a:t>   }</a:t>
            </a:r>
          </a:p>
          <a:p>
            <a:pPr marL="0" indent="0">
              <a:buFontTx/>
              <a:buNone/>
            </a:pPr>
            <a:r>
              <a:rPr lang="en-US" altLang="zh-CN" sz="2000" b="1" smtClean="0"/>
              <a:t>  if (low &gt; high)  return -1;</a:t>
            </a:r>
          </a:p>
          <a:p>
            <a:pPr marL="0" indent="0">
              <a:buFontTx/>
              <a:buNone/>
            </a:pPr>
            <a:r>
              <a:rPr lang="en-US" altLang="zh-CN" sz="2000" b="1" smtClean="0"/>
              <a:t>  else    return middle;</a:t>
            </a:r>
          </a:p>
          <a:p>
            <a:pPr marL="0" indent="0">
              <a:buFontTx/>
              <a:buNone/>
            </a:pPr>
            <a:r>
              <a:rPr lang="en-US" altLang="zh-CN" sz="2000" b="1" smtClean="0"/>
              <a:t>}</a:t>
            </a:r>
            <a:endParaRPr lang="zh-CN" altLang="en-US" sz="2000" b="1" smtClean="0"/>
          </a:p>
        </p:txBody>
      </p:sp>
      <p:sp>
        <p:nvSpPr>
          <p:cNvPr id="110596" name="灯片编号占位符 3"/>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5826B40-1E07-4B2F-95E4-89DE9D24F2F3}" type="slidenum">
              <a:rPr lang="zh-CN" altLang="en-US" sz="1400" smtClean="0"/>
              <a:pPr eaLnBrk="1" hangingPunct="1"/>
              <a:t>115</a:t>
            </a:fld>
            <a:endParaRPr lang="en-US" altLang="zh-CN" sz="1400" smtClean="0"/>
          </a:p>
        </p:txBody>
      </p:sp>
      <p:sp>
        <p:nvSpPr>
          <p:cNvPr id="109571" name="Rectangle 2"/>
          <p:cNvSpPr>
            <a:spLocks noGrp="1" noChangeArrowheads="1"/>
          </p:cNvSpPr>
          <p:nvPr>
            <p:ph type="title"/>
          </p:nvPr>
        </p:nvSpPr>
        <p:spPr>
          <a:xfrm>
            <a:off x="1263650" y="404813"/>
            <a:ext cx="7575550" cy="720725"/>
          </a:xfrm>
        </p:spPr>
        <p:txBody>
          <a:bodyPr/>
          <a:lstStyle/>
          <a:p>
            <a:pPr eaLnBrk="1" hangingPunct="1"/>
            <a:r>
              <a:rPr lang="zh-CN" altLang="en-US" b="1" dirty="0" smtClean="0"/>
              <a:t>折半查找</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pPr eaLnBrk="1" hangingPunct="1"/>
              <a:t>12</a:t>
            </a:fld>
            <a:endParaRPr lang="en-US" altLang="zh-CN" sz="1400" smtClean="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  </a:t>
            </a:r>
            <a:r>
              <a:rPr lang="zh-CN" altLang="en-US" b="1" dirty="0" smtClean="0">
                <a:latin typeface="微软雅黑" panose="020B0503020204020204" pitchFamily="34" charset="-122"/>
                <a:ea typeface="微软雅黑" panose="020B0503020204020204" pitchFamily="34" charset="-122"/>
              </a:rPr>
              <a:t>数组</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数据的存储结构</a:t>
            </a:r>
          </a:p>
          <a:p>
            <a:pPr eaLnBrk="1" hangingPunct="1">
              <a:lnSpc>
                <a:spcPct val="150000"/>
              </a:lnSpc>
              <a:buFontTx/>
              <a:buNone/>
            </a:pPr>
            <a:r>
              <a:rPr lang="en-US" altLang="zh-CN" sz="3200" b="1" dirty="0">
                <a:solidFill>
                  <a:srgbClr val="FF0000"/>
                </a:solidFill>
                <a:latin typeface="微软雅黑" panose="020B0503020204020204" pitchFamily="34" charset="-122"/>
                <a:ea typeface="微软雅黑" panose="020B0503020204020204" pitchFamily="34" charset="-122"/>
              </a:rPr>
              <a:t>7</a:t>
            </a:r>
            <a:r>
              <a:rPr lang="en-US" altLang="zh-CN" sz="3200" b="1" dirty="0" smtClean="0">
                <a:solidFill>
                  <a:srgbClr val="FF0000"/>
                </a:solidFill>
                <a:latin typeface="微软雅黑" panose="020B0503020204020204" pitchFamily="34" charset="-122"/>
                <a:ea typeface="微软雅黑" panose="020B0503020204020204" pitchFamily="34" charset="-122"/>
              </a:rPr>
              <a:t>.3  </a:t>
            </a:r>
            <a:r>
              <a:rPr lang="zh-CN" altLang="en-US" sz="3200" b="1" dirty="0" smtClean="0">
                <a:solidFill>
                  <a:srgbClr val="FF0000"/>
                </a:solidFill>
                <a:latin typeface="微软雅黑" panose="020B0503020204020204" pitchFamily="34" charset="-122"/>
                <a:ea typeface="微软雅黑" panose="020B0503020204020204" pitchFamily="34" charset="-122"/>
              </a:rPr>
              <a:t>数组的声明、操作和使用</a:t>
            </a:r>
            <a:endParaRPr lang="en-US" altLang="zh-CN" sz="3200" b="1" dirty="0" smtClean="0">
              <a:solidFill>
                <a:srgbClr val="FF0000"/>
              </a:solidFill>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smtClean="0">
                <a:latin typeface="微软雅黑" panose="020B0503020204020204" pitchFamily="34" charset="-122"/>
                <a:ea typeface="微软雅黑" panose="020B0503020204020204" pitchFamily="34" charset="-122"/>
              </a:rPr>
              <a:t>7.4  </a:t>
            </a:r>
            <a:r>
              <a:rPr lang="zh-CN" altLang="en-US" b="1" dirty="0" smtClean="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smtClean="0">
                <a:latin typeface="微软雅黑" panose="020B0503020204020204" pitchFamily="34" charset="-122"/>
                <a:ea typeface="微软雅黑" panose="020B0503020204020204" pitchFamily="34" charset="-122"/>
              </a:rPr>
              <a:t>7.5  </a:t>
            </a:r>
            <a:r>
              <a:rPr lang="zh-CN" altLang="en-US" b="1" dirty="0" smtClean="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数组的排序、查找算法</a:t>
            </a:r>
          </a:p>
          <a:p>
            <a:pPr eaLnBrk="1" hangingPunct="1">
              <a:lnSpc>
                <a:spcPct val="150000"/>
              </a:lnSpc>
              <a:buFontTx/>
              <a:buNone/>
            </a:pPr>
            <a:endParaRPr lang="en-US" altLang="zh-CN"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smtClean="0"/>
              <a:t>提纲</a:t>
            </a:r>
          </a:p>
        </p:txBody>
      </p:sp>
      <p:pic>
        <p:nvPicPr>
          <p:cNvPr id="3077" name="Picture 8" descr="页面"/>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063570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89F1B10-FA8A-47AD-B53E-9DA00DDB02F7}" type="slidenum">
              <a:rPr lang="zh-CN" altLang="en-US" sz="1400" smtClean="0"/>
              <a:pPr eaLnBrk="1" hangingPunct="1"/>
              <a:t>13</a:t>
            </a:fld>
            <a:endParaRPr lang="en-US" altLang="zh-CN" sz="1400" smtClean="0"/>
          </a:p>
        </p:txBody>
      </p:sp>
      <p:sp>
        <p:nvSpPr>
          <p:cNvPr id="13315" name="Rectangle 4"/>
          <p:cNvSpPr>
            <a:spLocks noGrp="1" noChangeArrowheads="1"/>
          </p:cNvSpPr>
          <p:nvPr>
            <p:ph type="body" idx="1"/>
          </p:nvPr>
        </p:nvSpPr>
        <p:spPr>
          <a:noFill/>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eaLnBrk="1" hangingPunct="1">
              <a:buFontTx/>
              <a:buNone/>
            </a:pPr>
            <a:r>
              <a:rPr lang="en-US" altLang="zh-CN" sz="3200" b="1" dirty="0">
                <a:solidFill>
                  <a:srgbClr val="FF0000"/>
                </a:solidFill>
              </a:rPr>
              <a:t>7</a:t>
            </a:r>
            <a:r>
              <a:rPr lang="en-US" altLang="zh-CN" sz="3200" b="1" dirty="0" smtClean="0">
                <a:solidFill>
                  <a:srgbClr val="FF0000"/>
                </a:solidFill>
              </a:rPr>
              <a:t>.3  </a:t>
            </a:r>
            <a:r>
              <a:rPr lang="zh-CN" altLang="en-US" sz="3200" b="1" dirty="0" smtClean="0">
                <a:solidFill>
                  <a:srgbClr val="FF0000"/>
                </a:solidFill>
              </a:rPr>
              <a:t>数组的声明、操作和使用</a:t>
            </a:r>
          </a:p>
          <a:p>
            <a:pPr eaLnBrk="1" hangingPunct="1">
              <a:buFontTx/>
              <a:buNone/>
            </a:pPr>
            <a:r>
              <a:rPr lang="zh-CN" altLang="en-US" sz="3200" b="1" dirty="0" smtClean="0">
                <a:solidFill>
                  <a:srgbClr val="FF0000"/>
                </a:solidFill>
              </a:rPr>
              <a:t>	   </a:t>
            </a:r>
            <a:r>
              <a:rPr lang="en-US" altLang="zh-CN" sz="3200" b="1" dirty="0">
                <a:solidFill>
                  <a:srgbClr val="FF0000"/>
                </a:solidFill>
              </a:rPr>
              <a:t>7</a:t>
            </a:r>
            <a:r>
              <a:rPr lang="en-US" altLang="zh-CN" sz="3200" b="1" dirty="0" smtClean="0">
                <a:solidFill>
                  <a:srgbClr val="FF0000"/>
                </a:solidFill>
              </a:rPr>
              <a:t>.3.1 </a:t>
            </a:r>
            <a:r>
              <a:rPr lang="zh-CN" altLang="en-US" sz="3200" b="1" dirty="0" smtClean="0">
                <a:solidFill>
                  <a:srgbClr val="FF0000"/>
                </a:solidFill>
              </a:rPr>
              <a:t>数组的声明</a:t>
            </a:r>
          </a:p>
          <a:p>
            <a:pPr eaLnBrk="1" hangingPunct="1">
              <a:buFontTx/>
              <a:buNone/>
            </a:pPr>
            <a:r>
              <a:rPr lang="zh-CN" altLang="en-US" sz="3200" b="1" dirty="0" smtClean="0">
                <a:solidFill>
                  <a:srgbClr val="FF0000"/>
                </a:solidFill>
              </a:rPr>
              <a:t>       </a:t>
            </a:r>
            <a:r>
              <a:rPr lang="en-US" altLang="zh-CN" sz="3200" b="1" dirty="0">
                <a:solidFill>
                  <a:srgbClr val="FF0000"/>
                </a:solidFill>
              </a:rPr>
              <a:t>7</a:t>
            </a:r>
            <a:r>
              <a:rPr lang="en-US" altLang="zh-CN" sz="3200" b="1" dirty="0" smtClean="0">
                <a:solidFill>
                  <a:srgbClr val="FF0000"/>
                </a:solidFill>
              </a:rPr>
              <a:t>.3.2 </a:t>
            </a:r>
            <a:r>
              <a:rPr lang="zh-CN" altLang="en-US" sz="3200" b="1" dirty="0" smtClean="0">
                <a:solidFill>
                  <a:srgbClr val="FF0000"/>
                </a:solidFill>
              </a:rPr>
              <a:t>数组的初始化</a:t>
            </a:r>
          </a:p>
          <a:p>
            <a:pPr eaLnBrk="1" hangingPunct="1">
              <a:buFontTx/>
              <a:buNone/>
            </a:pPr>
            <a:r>
              <a:rPr lang="zh-CN" altLang="en-US" sz="3200" b="1" dirty="0" smtClean="0">
                <a:solidFill>
                  <a:srgbClr val="FF0000"/>
                </a:solidFill>
              </a:rPr>
              <a:t>       </a:t>
            </a:r>
            <a:r>
              <a:rPr lang="en-US" altLang="zh-CN" sz="3200" b="1" dirty="0">
                <a:solidFill>
                  <a:srgbClr val="FF0000"/>
                </a:solidFill>
              </a:rPr>
              <a:t>7</a:t>
            </a:r>
            <a:r>
              <a:rPr lang="en-US" altLang="zh-CN" sz="3200" b="1" dirty="0" smtClean="0">
                <a:solidFill>
                  <a:srgbClr val="FF0000"/>
                </a:solidFill>
              </a:rPr>
              <a:t>.3.3 </a:t>
            </a:r>
            <a:r>
              <a:rPr lang="zh-CN" altLang="en-US" sz="3200" b="1" dirty="0" smtClean="0">
                <a:solidFill>
                  <a:srgbClr val="FF0000"/>
                </a:solidFill>
              </a:rPr>
              <a:t>数组逐元素操作</a:t>
            </a:r>
          </a:p>
          <a:p>
            <a:pPr eaLnBrk="1" hangingPunct="1">
              <a:buFontTx/>
              <a:buNone/>
            </a:pPr>
            <a:r>
              <a:rPr lang="zh-CN" altLang="en-US" sz="3200" b="1" dirty="0" smtClean="0">
                <a:solidFill>
                  <a:srgbClr val="FF0000"/>
                </a:solidFill>
              </a:rPr>
              <a:t>      </a:t>
            </a:r>
          </a:p>
          <a:p>
            <a:pPr eaLnBrk="1" hangingPunct="1">
              <a:buFontTx/>
              <a:buNone/>
            </a:pPr>
            <a:endParaRPr lang="en-US" altLang="zh-CN" sz="3200" b="1" dirty="0" smtClean="0"/>
          </a:p>
          <a:p>
            <a:pPr eaLnBrk="1" hangingPunct="1">
              <a:buFontTx/>
              <a:buNone/>
            </a:pPr>
            <a:endParaRPr lang="zh-CN" altLang="en-US" sz="3200" b="1" dirty="0" smtClean="0"/>
          </a:p>
          <a:p>
            <a:pPr eaLnBrk="1" hangingPunct="1">
              <a:buFontTx/>
              <a:buNone/>
            </a:pPr>
            <a:endParaRPr lang="zh-CN" altLang="en-US" sz="3200" b="1" dirty="0" smtClean="0"/>
          </a:p>
          <a:p>
            <a:pPr eaLnBrk="1" hangingPunct="1">
              <a:buFontTx/>
              <a:buNone/>
            </a:pPr>
            <a:endParaRPr lang="zh-CN" altLang="en-US" sz="3200" b="1" dirty="0" smtClean="0"/>
          </a:p>
        </p:txBody>
      </p:sp>
      <p:sp>
        <p:nvSpPr>
          <p:cNvPr id="13316" name="Rectangle 5"/>
          <p:cNvSpPr>
            <a:spLocks noGrp="1" noChangeArrowheads="1"/>
          </p:cNvSpPr>
          <p:nvPr>
            <p:ph type="title"/>
          </p:nvPr>
        </p:nvSpPr>
        <p:spPr>
          <a:noFill/>
        </p:spPr>
        <p:txBody>
          <a:bodyPr/>
          <a:lstStyle/>
          <a:p>
            <a:pPr eaLnBrk="1" hangingPunct="1"/>
            <a:r>
              <a:rPr lang="zh-CN" altLang="en-US" b="1" smtClean="0"/>
              <a:t>提纲</a:t>
            </a:r>
          </a:p>
        </p:txBody>
      </p:sp>
      <p:pic>
        <p:nvPicPr>
          <p:cNvPr id="13317" name="Picture 6" descr="页面"/>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2051720" y="3933056"/>
            <a:ext cx="4464496" cy="662554"/>
          </a:xfrm>
          <a:prstGeom prst="rect">
            <a:avLst/>
          </a:prstGeom>
          <a:solidFill>
            <a:schemeClr val="accent3">
              <a:lumMod val="85000"/>
            </a:schemeClr>
          </a:solidFill>
        </p:spPr>
        <p:txBody>
          <a:bodyPr wrap="square" rtlCol="0">
            <a:spAutoFit/>
          </a:bodyPr>
          <a:lstStyle/>
          <a:p>
            <a:pPr>
              <a:lnSpc>
                <a:spcPct val="150000"/>
              </a:lnSpc>
              <a:buNone/>
            </a:pPr>
            <a:r>
              <a:rPr lang="en-US" altLang="zh-CN" sz="2800" b="1" dirty="0" smtClean="0">
                <a:latin typeface="微软雅黑" pitchFamily="34" charset="-122"/>
                <a:ea typeface="微软雅黑" pitchFamily="34" charset="-122"/>
              </a:rPr>
              <a:t>C</a:t>
            </a:r>
            <a:r>
              <a:rPr lang="zh-CN" altLang="en-US" sz="2800" b="1" dirty="0" smtClean="0">
                <a:latin typeface="微软雅黑" pitchFamily="34" charset="-122"/>
                <a:ea typeface="微软雅黑" pitchFamily="34" charset="-122"/>
              </a:rPr>
              <a:t>语言中如何使用数组呢？</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1205CC7-6887-4BA6-996B-1DCA8AFA3730}" type="slidenum">
              <a:rPr lang="zh-CN" altLang="en-US" sz="1400" smtClean="0"/>
              <a:pPr eaLnBrk="1" hangingPunct="1"/>
              <a:t>14</a:t>
            </a:fld>
            <a:endParaRPr lang="en-US" altLang="zh-CN" sz="1400" smtClean="0"/>
          </a:p>
        </p:txBody>
      </p:sp>
      <p:sp>
        <p:nvSpPr>
          <p:cNvPr id="14339" name="Rectangle 5"/>
          <p:cNvSpPr>
            <a:spLocks noGrp="1" noChangeArrowheads="1"/>
          </p:cNvSpPr>
          <p:nvPr>
            <p:ph type="body" idx="1"/>
          </p:nvPr>
        </p:nvSpPr>
        <p:spPr>
          <a:xfrm>
            <a:off x="179388" y="1341438"/>
            <a:ext cx="8964612" cy="1727200"/>
          </a:xfrm>
          <a:noFill/>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eaLnBrk="1" hangingPunct="1">
              <a:buFontTx/>
              <a:buNone/>
            </a:pPr>
            <a:r>
              <a:rPr lang="zh-CN" altLang="en-US" b="1" dirty="0" smtClean="0"/>
              <a:t>一、数组的声明： （</a:t>
            </a:r>
            <a:r>
              <a:rPr lang="en-US" altLang="zh-CN" b="1" dirty="0" smtClean="0">
                <a:solidFill>
                  <a:srgbClr val="FF0000"/>
                </a:solidFill>
              </a:rPr>
              <a:t>C99</a:t>
            </a:r>
            <a:r>
              <a:rPr lang="zh-CN" altLang="en-US" b="1" dirty="0" smtClean="0">
                <a:solidFill>
                  <a:srgbClr val="FF0000"/>
                </a:solidFill>
              </a:rPr>
              <a:t>标准之前</a:t>
            </a:r>
            <a:r>
              <a:rPr lang="zh-CN" altLang="en-US" b="1" dirty="0" smtClean="0"/>
              <a:t>）</a:t>
            </a:r>
          </a:p>
          <a:p>
            <a:pPr lvl="1" eaLnBrk="1" hangingPunct="1">
              <a:buFontTx/>
              <a:buNone/>
            </a:pPr>
            <a:r>
              <a:rPr lang="zh-CN" altLang="en-US" b="1" dirty="0" smtClean="0"/>
              <a:t>语法格式：</a:t>
            </a:r>
            <a:r>
              <a:rPr lang="zh-CN" altLang="en-US" b="1" dirty="0" smtClean="0">
                <a:solidFill>
                  <a:schemeClr val="accent2"/>
                </a:solidFill>
              </a:rPr>
              <a:t>元素类型名  数组名[整型</a:t>
            </a:r>
            <a:r>
              <a:rPr lang="zh-CN" altLang="en-US" b="1" dirty="0" smtClean="0">
                <a:solidFill>
                  <a:srgbClr val="FF0000"/>
                </a:solidFill>
              </a:rPr>
              <a:t>常量</a:t>
            </a:r>
            <a:r>
              <a:rPr lang="zh-CN" altLang="en-US" b="1" dirty="0" smtClean="0">
                <a:solidFill>
                  <a:schemeClr val="accent2"/>
                </a:solidFill>
              </a:rPr>
              <a:t>表达式]；</a:t>
            </a:r>
          </a:p>
          <a:p>
            <a:pPr eaLnBrk="1" hangingPunct="1">
              <a:spcBef>
                <a:spcPct val="0"/>
              </a:spcBef>
              <a:buFontTx/>
              <a:buNone/>
            </a:pPr>
            <a:r>
              <a:rPr lang="zh-CN" altLang="en-US" b="1" dirty="0" smtClean="0">
                <a:solidFill>
                  <a:schemeClr val="accent2"/>
                </a:solidFill>
              </a:rPr>
              <a:t>     </a:t>
            </a:r>
            <a:r>
              <a:rPr lang="zh-CN" altLang="en-US" sz="2400" b="1" dirty="0" smtClean="0">
                <a:solidFill>
                  <a:schemeClr val="accent2"/>
                </a:solidFill>
              </a:rPr>
              <a:t>元素类型名</a:t>
            </a:r>
            <a:r>
              <a:rPr lang="zh-CN" altLang="en-US" sz="2400" b="1" dirty="0" smtClean="0"/>
              <a:t> 可以是整型、字符型、浮点型、结构和指针。</a:t>
            </a:r>
          </a:p>
          <a:p>
            <a:pPr eaLnBrk="1" hangingPunct="1">
              <a:spcBef>
                <a:spcPct val="0"/>
              </a:spcBef>
              <a:buFontTx/>
              <a:buNone/>
            </a:pPr>
            <a:r>
              <a:rPr lang="zh-CN" altLang="en-US" sz="2400" b="1" dirty="0" smtClean="0"/>
              <a:t>      </a:t>
            </a:r>
            <a:r>
              <a:rPr lang="zh-CN" altLang="en-US" sz="2400" b="1" dirty="0" smtClean="0">
                <a:solidFill>
                  <a:srgbClr val="003399"/>
                </a:solidFill>
              </a:rPr>
              <a:t>常量表达式</a:t>
            </a:r>
            <a:r>
              <a:rPr lang="zh-CN" altLang="en-US" sz="2400" b="1" dirty="0" smtClean="0"/>
              <a:t>说明数组元素的个数，运算结果必须为整型。</a:t>
            </a:r>
            <a:endParaRPr lang="en-US" altLang="zh-CN" sz="2400" b="1" dirty="0" smtClean="0"/>
          </a:p>
          <a:p>
            <a:pPr lvl="1" eaLnBrk="1" hangingPunct="1">
              <a:buFontTx/>
              <a:buNone/>
            </a:pPr>
            <a:r>
              <a:rPr lang="en-US" altLang="zh-CN" dirty="0" smtClean="0"/>
              <a:t>	</a:t>
            </a:r>
            <a:endParaRPr lang="en-US" altLang="zh-CN" sz="900" dirty="0" smtClean="0"/>
          </a:p>
          <a:p>
            <a:pPr lvl="1" eaLnBrk="1" hangingPunct="1">
              <a:buFontTx/>
              <a:buNone/>
            </a:pPr>
            <a:r>
              <a:rPr lang="en-US" altLang="zh-CN" dirty="0" smtClean="0"/>
              <a:t>		       </a:t>
            </a:r>
            <a:endParaRPr lang="zh-CN" altLang="en-US" dirty="0" smtClean="0"/>
          </a:p>
        </p:txBody>
      </p:sp>
      <p:sp>
        <p:nvSpPr>
          <p:cNvPr id="14340" name="Rectangle 5"/>
          <p:cNvSpPr>
            <a:spLocks noGrp="1" noChangeArrowheads="1"/>
          </p:cNvSpPr>
          <p:nvPr>
            <p:ph type="title"/>
          </p:nvPr>
        </p:nvSpPr>
        <p:spPr>
          <a:noFill/>
        </p:spPr>
        <p:txBody>
          <a:bodyPr/>
          <a:lstStyle/>
          <a:p>
            <a:pPr eaLnBrk="1" hangingPunct="1"/>
            <a:r>
              <a:rPr lang="en-US" altLang="zh-CN" b="1" dirty="0"/>
              <a:t>7</a:t>
            </a:r>
            <a:r>
              <a:rPr lang="en-US" altLang="zh-CN" b="1" dirty="0" smtClean="0"/>
              <a:t>.3.1</a:t>
            </a:r>
            <a:r>
              <a:rPr lang="zh-CN" altLang="en-US" b="1" dirty="0" smtClean="0"/>
              <a:t> </a:t>
            </a:r>
            <a:r>
              <a:rPr lang="zh-CN" altLang="en-US" b="1" u="sng" dirty="0" smtClean="0"/>
              <a:t>数组的声明</a:t>
            </a:r>
          </a:p>
        </p:txBody>
      </p:sp>
      <p:sp>
        <p:nvSpPr>
          <p:cNvPr id="14341" name="Rectangle 44"/>
          <p:cNvSpPr>
            <a:spLocks noChangeArrowheads="1"/>
          </p:cNvSpPr>
          <p:nvPr/>
        </p:nvSpPr>
        <p:spPr bwMode="auto">
          <a:xfrm>
            <a:off x="8172450" y="3470275"/>
            <a:ext cx="1116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grpSp>
        <p:nvGrpSpPr>
          <p:cNvPr id="133200" name="Group 80"/>
          <p:cNvGrpSpPr/>
          <p:nvPr/>
        </p:nvGrpSpPr>
        <p:grpSpPr bwMode="auto">
          <a:xfrm>
            <a:off x="5722938" y="3103563"/>
            <a:ext cx="3065462" cy="2938462"/>
            <a:chOff x="3605" y="1521"/>
            <a:chExt cx="1931" cy="1851"/>
          </a:xfrm>
        </p:grpSpPr>
        <p:sp>
          <p:nvSpPr>
            <p:cNvPr id="14346" name="Rectangle 47"/>
            <p:cNvSpPr>
              <a:spLocks noChangeArrowheads="1"/>
            </p:cNvSpPr>
            <p:nvPr/>
          </p:nvSpPr>
          <p:spPr bwMode="auto">
            <a:xfrm>
              <a:off x="4105" y="1755"/>
              <a:ext cx="996" cy="398"/>
            </a:xfrm>
            <a:prstGeom prst="rect">
              <a:avLst/>
            </a:prstGeom>
            <a:noFill/>
            <a:ln w="1587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47" name="Rectangle 50"/>
            <p:cNvSpPr>
              <a:spLocks noChangeArrowheads="1"/>
            </p:cNvSpPr>
            <p:nvPr/>
          </p:nvSpPr>
          <p:spPr bwMode="auto">
            <a:xfrm>
              <a:off x="5148" y="3022"/>
              <a:ext cx="388"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200CH</a:t>
              </a:r>
              <a:endParaRPr lang="en-US" altLang="zh-CN" sz="1600" b="1"/>
            </a:p>
          </p:txBody>
        </p:sp>
        <p:sp>
          <p:nvSpPr>
            <p:cNvPr id="14348" name="Rectangle 53"/>
            <p:cNvSpPr>
              <a:spLocks noChangeArrowheads="1"/>
            </p:cNvSpPr>
            <p:nvPr/>
          </p:nvSpPr>
          <p:spPr bwMode="auto">
            <a:xfrm>
              <a:off x="5152" y="2569"/>
              <a:ext cx="359"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sp>
          <p:nvSpPr>
            <p:cNvPr id="14349" name="Rectangle 54"/>
            <p:cNvSpPr>
              <a:spLocks noChangeArrowheads="1"/>
            </p:cNvSpPr>
            <p:nvPr/>
          </p:nvSpPr>
          <p:spPr bwMode="auto">
            <a:xfrm>
              <a:off x="5148" y="2115"/>
              <a:ext cx="359"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sp>
          <p:nvSpPr>
            <p:cNvPr id="14350" name="Rectangle 55"/>
            <p:cNvSpPr>
              <a:spLocks noChangeArrowheads="1"/>
            </p:cNvSpPr>
            <p:nvPr/>
          </p:nvSpPr>
          <p:spPr bwMode="auto">
            <a:xfrm>
              <a:off x="3605" y="1769"/>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sp>
          <p:nvSpPr>
            <p:cNvPr id="14351" name="Rectangle 57"/>
            <p:cNvSpPr>
              <a:spLocks noChangeArrowheads="1"/>
            </p:cNvSpPr>
            <p:nvPr/>
          </p:nvSpPr>
          <p:spPr bwMode="auto">
            <a:xfrm>
              <a:off x="4105" y="1755"/>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2" name="Text Box 60"/>
            <p:cNvSpPr txBox="1">
              <a:spLocks noChangeArrowheads="1"/>
            </p:cNvSpPr>
            <p:nvPr/>
          </p:nvSpPr>
          <p:spPr bwMode="auto">
            <a:xfrm>
              <a:off x="4150" y="1521"/>
              <a:ext cx="136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sp>
          <p:nvSpPr>
            <p:cNvPr id="14353" name="Rectangle 62"/>
            <p:cNvSpPr>
              <a:spLocks noChangeArrowheads="1"/>
            </p:cNvSpPr>
            <p:nvPr/>
          </p:nvSpPr>
          <p:spPr bwMode="auto">
            <a:xfrm>
              <a:off x="4104" y="215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4" name="Rectangle 66"/>
            <p:cNvSpPr>
              <a:spLocks noChangeArrowheads="1"/>
            </p:cNvSpPr>
            <p:nvPr/>
          </p:nvSpPr>
          <p:spPr bwMode="auto">
            <a:xfrm>
              <a:off x="4104" y="2566"/>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5" name="Rectangle 70"/>
            <p:cNvSpPr>
              <a:spLocks noChangeArrowheads="1"/>
            </p:cNvSpPr>
            <p:nvPr/>
          </p:nvSpPr>
          <p:spPr bwMode="auto">
            <a:xfrm>
              <a:off x="4104" y="2974"/>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6" name="Rectangle 75"/>
            <p:cNvSpPr>
              <a:spLocks noChangeArrowheads="1"/>
            </p:cNvSpPr>
            <p:nvPr/>
          </p:nvSpPr>
          <p:spPr bwMode="auto">
            <a:xfrm>
              <a:off x="3605" y="2160"/>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4357" name="Rectangle 76"/>
            <p:cNvSpPr>
              <a:spLocks noChangeArrowheads="1"/>
            </p:cNvSpPr>
            <p:nvPr/>
          </p:nvSpPr>
          <p:spPr bwMode="auto">
            <a:xfrm>
              <a:off x="3615" y="2569"/>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4358" name="Rectangle 77"/>
            <p:cNvSpPr>
              <a:spLocks noChangeArrowheads="1"/>
            </p:cNvSpPr>
            <p:nvPr/>
          </p:nvSpPr>
          <p:spPr bwMode="auto">
            <a:xfrm>
              <a:off x="3605" y="3021"/>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grpSp>
      <p:sp>
        <p:nvSpPr>
          <p:cNvPr id="133198" name="Text Box 78"/>
          <p:cNvSpPr txBox="1">
            <a:spLocks noChangeArrowheads="1"/>
          </p:cNvSpPr>
          <p:nvPr/>
        </p:nvSpPr>
        <p:spPr bwMode="auto">
          <a:xfrm>
            <a:off x="611188" y="3402013"/>
            <a:ext cx="2087562" cy="2419124"/>
          </a:xfrm>
          <a:prstGeom prst="rect">
            <a:avLst/>
          </a:prstGeom>
          <a:solidFill>
            <a:schemeClr val="folHlink"/>
          </a:solidFill>
          <a:ln>
            <a:noFill/>
          </a:ln>
          <a:effectLst>
            <a:prstShdw prst="shdw18" dist="17961" dir="13500000">
              <a:schemeClr val="folHlink">
                <a:gamma/>
                <a:shade val="60000"/>
                <a:invGamma/>
              </a:schemeClr>
            </a:prstShdw>
          </a:effectLst>
          <a:extLs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0"/>
              </a:spcBef>
              <a:buFontTx/>
              <a:buNone/>
              <a:defRPr/>
            </a:pPr>
            <a:r>
              <a:rPr lang="zh-CN" altLang="en-US" sz="2400" b="1" dirty="0"/>
              <a:t>例如：</a:t>
            </a:r>
          </a:p>
          <a:p>
            <a:pPr>
              <a:spcBef>
                <a:spcPct val="0"/>
              </a:spcBef>
              <a:buFontTx/>
              <a:buNone/>
              <a:defRPr/>
            </a:pPr>
            <a:r>
              <a:rPr lang="en-US" altLang="zh-CN" sz="2400" b="1" dirty="0" err="1" smtClean="0"/>
              <a:t>int</a:t>
            </a:r>
            <a:r>
              <a:rPr lang="en-US" altLang="zh-CN" sz="2400" b="1" dirty="0" smtClean="0"/>
              <a:t> main</a:t>
            </a:r>
            <a:r>
              <a:rPr lang="en-US" altLang="zh-CN" sz="2400" b="1" dirty="0"/>
              <a:t>()</a:t>
            </a:r>
          </a:p>
          <a:p>
            <a:pPr>
              <a:spcBef>
                <a:spcPct val="0"/>
              </a:spcBef>
              <a:buFontTx/>
              <a:buNone/>
              <a:defRPr/>
            </a:pPr>
            <a:r>
              <a:rPr lang="en-US" altLang="zh-CN" sz="2400" b="1" dirty="0"/>
              <a:t>{</a:t>
            </a:r>
          </a:p>
          <a:p>
            <a:pPr>
              <a:spcBef>
                <a:spcPct val="0"/>
              </a:spcBef>
              <a:buFontTx/>
              <a:buNone/>
              <a:defRPr/>
            </a:pPr>
            <a:r>
              <a:rPr lang="en-US" altLang="zh-CN" sz="2400" b="1" dirty="0"/>
              <a:t>    </a:t>
            </a:r>
            <a:r>
              <a:rPr lang="en-US" altLang="zh-CN" sz="2400" b="1" dirty="0" err="1"/>
              <a:t>int</a:t>
            </a:r>
            <a:r>
              <a:rPr lang="en-US" altLang="zh-CN" sz="2400" b="1" dirty="0"/>
              <a:t> score[4];  </a:t>
            </a:r>
          </a:p>
          <a:p>
            <a:pPr>
              <a:spcBef>
                <a:spcPct val="0"/>
              </a:spcBef>
              <a:buFontTx/>
              <a:buNone/>
              <a:defRPr/>
            </a:pPr>
            <a:r>
              <a:rPr lang="zh-CN" altLang="en-US" sz="2400" b="1" dirty="0"/>
              <a:t>    </a:t>
            </a:r>
            <a:r>
              <a:rPr lang="en-US" altLang="zh-CN" sz="2400" b="1" dirty="0"/>
              <a:t>……</a:t>
            </a:r>
          </a:p>
          <a:p>
            <a:pPr>
              <a:spcBef>
                <a:spcPct val="0"/>
              </a:spcBef>
              <a:buFontTx/>
              <a:buNone/>
              <a:defRPr/>
            </a:pPr>
            <a:r>
              <a:rPr lang="en-US" altLang="zh-CN" sz="2400" b="1" dirty="0"/>
              <a:t>}</a:t>
            </a:r>
          </a:p>
          <a:p>
            <a:pPr>
              <a:spcBef>
                <a:spcPct val="0"/>
              </a:spcBef>
              <a:buFontTx/>
              <a:buNone/>
              <a:defRPr/>
            </a:pPr>
            <a:r>
              <a:rPr lang="zh-CN" altLang="en-US" sz="2400" b="1" dirty="0"/>
              <a:t>  </a:t>
            </a:r>
          </a:p>
        </p:txBody>
      </p:sp>
      <p:sp>
        <p:nvSpPr>
          <p:cNvPr id="133199" name="Text Box 79"/>
          <p:cNvSpPr txBox="1">
            <a:spLocks noChangeArrowheads="1"/>
          </p:cNvSpPr>
          <p:nvPr/>
        </p:nvSpPr>
        <p:spPr bwMode="auto">
          <a:xfrm>
            <a:off x="2916238" y="3444875"/>
            <a:ext cx="2663825" cy="2419124"/>
          </a:xfrm>
          <a:prstGeom prst="rect">
            <a:avLst/>
          </a:prstGeom>
          <a:solidFill>
            <a:schemeClr val="folHlink"/>
          </a:solidFill>
          <a:ln>
            <a:noFill/>
          </a:ln>
          <a:effectLst>
            <a:prstShdw prst="shdw18" dist="17961" dir="13500000">
              <a:schemeClr val="folHlink">
                <a:gamma/>
                <a:shade val="60000"/>
                <a:invGamma/>
              </a:schemeClr>
            </a:prstShdw>
          </a:effectLst>
          <a:extLs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0"/>
              </a:spcBef>
              <a:buFontTx/>
              <a:buNone/>
              <a:defRPr/>
            </a:pPr>
            <a:r>
              <a:rPr lang="zh-CN" altLang="en-US" sz="2400" b="1" dirty="0"/>
              <a:t>或者</a:t>
            </a:r>
          </a:p>
          <a:p>
            <a:pPr>
              <a:spcBef>
                <a:spcPct val="0"/>
              </a:spcBef>
              <a:buFontTx/>
              <a:buNone/>
              <a:defRPr/>
            </a:pPr>
            <a:r>
              <a:rPr lang="en-US" altLang="zh-CN" sz="2400" b="1" dirty="0"/>
              <a:t>#define SIZE 4</a:t>
            </a:r>
          </a:p>
          <a:p>
            <a:pPr>
              <a:spcBef>
                <a:spcPct val="0"/>
              </a:spcBef>
              <a:buFontTx/>
              <a:buNone/>
              <a:defRPr/>
            </a:pPr>
            <a:r>
              <a:rPr lang="en-US" altLang="zh-CN" sz="2400" b="1" dirty="0" err="1" smtClean="0"/>
              <a:t>int</a:t>
            </a:r>
            <a:r>
              <a:rPr lang="en-US" altLang="zh-CN" sz="2400" b="1" dirty="0" smtClean="0"/>
              <a:t> main</a:t>
            </a:r>
            <a:r>
              <a:rPr lang="en-US" altLang="zh-CN" sz="2400" b="1" dirty="0"/>
              <a:t>()</a:t>
            </a:r>
          </a:p>
          <a:p>
            <a:pPr>
              <a:spcBef>
                <a:spcPct val="0"/>
              </a:spcBef>
              <a:buFontTx/>
              <a:buNone/>
              <a:defRPr/>
            </a:pPr>
            <a:r>
              <a:rPr lang="en-US" altLang="zh-CN" sz="2400" b="1" dirty="0"/>
              <a:t>{ </a:t>
            </a:r>
          </a:p>
          <a:p>
            <a:pPr>
              <a:spcBef>
                <a:spcPct val="0"/>
              </a:spcBef>
              <a:buFontTx/>
              <a:buNone/>
              <a:defRPr/>
            </a:pPr>
            <a:r>
              <a:rPr lang="en-US" altLang="zh-CN" sz="2400" b="1" dirty="0"/>
              <a:t>     </a:t>
            </a:r>
            <a:r>
              <a:rPr lang="en-US" altLang="zh-CN" sz="2400" b="1" dirty="0" err="1"/>
              <a:t>int</a:t>
            </a:r>
            <a:r>
              <a:rPr lang="en-US" altLang="zh-CN" sz="2400" b="1" dirty="0"/>
              <a:t> score[SIZE]; </a:t>
            </a:r>
          </a:p>
          <a:p>
            <a:pPr>
              <a:spcBef>
                <a:spcPct val="0"/>
              </a:spcBef>
              <a:buFontTx/>
              <a:buNone/>
              <a:defRPr/>
            </a:pPr>
            <a:r>
              <a:rPr lang="en-US" altLang="zh-CN" sz="2400" b="1" dirty="0"/>
              <a:t>     …… </a:t>
            </a:r>
          </a:p>
          <a:p>
            <a:pPr>
              <a:spcBef>
                <a:spcPct val="0"/>
              </a:spcBef>
              <a:buFontTx/>
              <a:buNone/>
              <a:defRPr/>
            </a:pPr>
            <a:r>
              <a:rPr lang="en-US" altLang="zh-CN" sz="2400" b="1" dirty="0"/>
              <a:t> }</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200"/>
                                        </p:tgtEl>
                                        <p:attrNameLst>
                                          <p:attrName>style.visibility</p:attrName>
                                        </p:attrNameLst>
                                      </p:cBhvr>
                                      <p:to>
                                        <p:strVal val="visible"/>
                                      </p:to>
                                    </p:set>
                                    <p:animEffect transition="in" filter="dissolve">
                                      <p:cBhvr>
                                        <p:cTn id="7" dur="500"/>
                                        <p:tgtEl>
                                          <p:spTgt spid="133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7</a:t>
            </a:r>
            <a:r>
              <a:rPr lang="en-US" altLang="zh-CN" b="1" dirty="0" smtClean="0">
                <a:sym typeface="+mn-ea"/>
              </a:rPr>
              <a:t>.3.1</a:t>
            </a:r>
            <a:r>
              <a:rPr lang="zh-CN" altLang="en-US" b="1" dirty="0" smtClean="0">
                <a:sym typeface="+mn-ea"/>
              </a:rPr>
              <a:t> </a:t>
            </a:r>
            <a:r>
              <a:rPr lang="zh-CN" altLang="en-US" b="1" u="sng" dirty="0" smtClean="0">
                <a:sym typeface="+mn-ea"/>
              </a:rPr>
              <a:t>数组的声明</a:t>
            </a:r>
            <a:endParaRPr lang="zh-CN" altLang="en-US" dirty="0"/>
          </a:p>
        </p:txBody>
      </p:sp>
      <p:sp>
        <p:nvSpPr>
          <p:cNvPr id="3" name="内容占位符 2"/>
          <p:cNvSpPr>
            <a:spLocks noGrp="1"/>
          </p:cNvSpPr>
          <p:nvPr>
            <p:ph idx="1"/>
          </p:nvPr>
        </p:nvSpPr>
        <p:spPr/>
        <p:txBody>
          <a:bodyPr/>
          <a:lstStyle/>
          <a:p>
            <a:pPr marL="0" indent="0">
              <a:buNone/>
            </a:pPr>
            <a:r>
              <a:rPr lang="zh-CN" altLang="en-US" b="1" smtClean="0">
                <a:sym typeface="+mn-ea"/>
              </a:rPr>
              <a:t>一、数组的声明：</a:t>
            </a:r>
            <a:r>
              <a:rPr lang="zh-CN" altLang="en-US" b="1" smtClean="0">
                <a:solidFill>
                  <a:srgbClr val="FF0000"/>
                </a:solidFill>
                <a:sym typeface="+mn-ea"/>
              </a:rPr>
              <a:t>（</a:t>
            </a:r>
            <a:r>
              <a:rPr lang="en-US" altLang="zh-CN">
                <a:solidFill>
                  <a:srgbClr val="FF0000"/>
                </a:solidFill>
                <a:sym typeface="+mn-ea"/>
              </a:rPr>
              <a:t>C99</a:t>
            </a:r>
            <a:r>
              <a:rPr lang="zh-CN" altLang="en-US">
                <a:solidFill>
                  <a:srgbClr val="FF0000"/>
                </a:solidFill>
                <a:sym typeface="+mn-ea"/>
              </a:rPr>
              <a:t>标准）</a:t>
            </a:r>
          </a:p>
          <a:p>
            <a:pPr marL="0" indent="0">
              <a:buNone/>
            </a:pPr>
            <a:r>
              <a:rPr lang="zh-CN" altLang="en-US"/>
              <a:t>   允许声明变长数组</a:t>
            </a:r>
          </a:p>
          <a:p>
            <a:pPr marL="0" indent="0">
              <a:buNone/>
            </a:pPr>
            <a:r>
              <a:rPr lang="zh-CN" altLang="en-US" b="1" smtClean="0">
                <a:solidFill>
                  <a:schemeClr val="accent2"/>
                </a:solidFill>
                <a:sym typeface="+mn-ea"/>
              </a:rPr>
              <a:t>   元素类型名  数组名[整型表达式]；</a:t>
            </a:r>
          </a:p>
          <a:p>
            <a:pPr marL="457200" lvl="1" indent="0">
              <a:buNone/>
            </a:pPr>
            <a:r>
              <a:rPr lang="zh-CN" altLang="en-US"/>
              <a:t>	int n;</a:t>
            </a:r>
          </a:p>
          <a:p>
            <a:pPr marL="457200" lvl="1" indent="0">
              <a:buNone/>
            </a:pPr>
            <a:r>
              <a:rPr lang="zh-CN" altLang="en-US"/>
              <a:t>	scanf("%d",&amp;n);</a:t>
            </a:r>
          </a:p>
          <a:p>
            <a:pPr marL="457200" lvl="1" indent="0">
              <a:buNone/>
            </a:pPr>
            <a:r>
              <a:rPr lang="zh-CN" altLang="en-US"/>
              <a:t>	int score[n];</a:t>
            </a:r>
            <a:r>
              <a:rPr lang="en-US" altLang="zh-CN"/>
              <a:t>//</a:t>
            </a:r>
            <a:r>
              <a:rPr lang="zh-CN" altLang="en-US">
                <a:solidFill>
                  <a:srgbClr val="FF0000"/>
                </a:solidFill>
              </a:rPr>
              <a:t>数组长度为变量</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pPr>
                <a:defRPr/>
              </a:pPr>
              <a:t>15</a:t>
            </a:fld>
            <a:endParaRPr lang="en-US" altLang="zh-CN"/>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05AA101-E0E3-461E-9F21-79ABF83918B0}" type="slidenum">
              <a:rPr lang="zh-CN" altLang="en-US" sz="1400" smtClean="0"/>
              <a:pPr eaLnBrk="1" hangingPunct="1"/>
              <a:t>16</a:t>
            </a:fld>
            <a:endParaRPr lang="en-US" altLang="zh-CN" sz="1400" smtClean="0"/>
          </a:p>
        </p:txBody>
      </p:sp>
      <p:sp>
        <p:nvSpPr>
          <p:cNvPr id="212996" name="Text Box 4"/>
          <p:cNvSpPr txBox="1">
            <a:spLocks noChangeArrowheads="1"/>
          </p:cNvSpPr>
          <p:nvPr/>
        </p:nvSpPr>
        <p:spPr bwMode="auto">
          <a:xfrm>
            <a:off x="250825" y="1196975"/>
            <a:ext cx="5761038" cy="2973122"/>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marL="457200" indent="-457200">
              <a:spcBef>
                <a:spcPct val="0"/>
              </a:spcBef>
              <a:defRPr sz="2400">
                <a:solidFill>
                  <a:schemeClr val="tx1"/>
                </a:solidFill>
                <a:latin typeface="Times New Roman" pitchFamily="18" charset="0"/>
              </a:defRPr>
            </a:lvl1pPr>
            <a:lvl2pPr marL="914400" indent="-457200">
              <a:spcBef>
                <a:spcPct val="0"/>
              </a:spcBef>
              <a:defRPr sz="2400">
                <a:solidFill>
                  <a:schemeClr val="tx1"/>
                </a:solidFill>
                <a:latin typeface="Times New Roman" pitchFamily="18" charset="0"/>
              </a:defRPr>
            </a:lvl2pPr>
            <a:lvl3pPr marL="1371600" indent="-457200">
              <a:spcBef>
                <a:spcPct val="0"/>
              </a:spcBef>
              <a:defRPr sz="2400">
                <a:solidFill>
                  <a:schemeClr val="tx1"/>
                </a:solidFill>
                <a:latin typeface="Times New Roman" pitchFamily="18" charset="0"/>
              </a:defRPr>
            </a:lvl3pPr>
            <a:lvl4pPr marL="1828800" indent="-457200">
              <a:spcBef>
                <a:spcPct val="0"/>
              </a:spcBef>
              <a:defRPr sz="2400">
                <a:solidFill>
                  <a:schemeClr val="tx1"/>
                </a:solidFill>
                <a:latin typeface="Times New Roman" pitchFamily="18" charset="0"/>
              </a:defRPr>
            </a:lvl4pPr>
            <a:lvl5pPr marL="2286000" indent="-457200">
              <a:spcBef>
                <a:spcPct val="0"/>
              </a:spcBef>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defRPr/>
            </a:pPr>
            <a:r>
              <a:rPr lang="zh-CN" altLang="en-US" b="1" dirty="0" smtClean="0"/>
              <a:t>数组中各元素的类型相同；</a:t>
            </a:r>
          </a:p>
          <a:p>
            <a:pPr marL="0" indent="0">
              <a:buNone/>
              <a:defRPr/>
            </a:pPr>
            <a:r>
              <a:rPr lang="en-US" altLang="zh-CN" b="1" dirty="0" smtClean="0"/>
              <a:t>2.  C</a:t>
            </a:r>
            <a:r>
              <a:rPr lang="zh-CN" altLang="en-US" b="1" dirty="0" smtClean="0"/>
              <a:t>语言中数组下标</a:t>
            </a:r>
            <a:r>
              <a:rPr lang="zh-CN" altLang="en-US" b="1" dirty="0" smtClean="0">
                <a:solidFill>
                  <a:schemeClr val="accent2"/>
                </a:solidFill>
              </a:rPr>
              <a:t>从</a:t>
            </a:r>
            <a:r>
              <a:rPr lang="en-US" altLang="zh-CN" b="1" dirty="0" smtClean="0">
                <a:solidFill>
                  <a:schemeClr val="accent2"/>
                </a:solidFill>
              </a:rPr>
              <a:t>0</a:t>
            </a:r>
            <a:r>
              <a:rPr lang="zh-CN" altLang="en-US" b="1" dirty="0" smtClean="0">
                <a:solidFill>
                  <a:schemeClr val="accent2"/>
                </a:solidFill>
              </a:rPr>
              <a:t>开始</a:t>
            </a:r>
            <a:r>
              <a:rPr lang="zh-CN" altLang="en-US" b="1" dirty="0" smtClean="0"/>
              <a:t>，</a:t>
            </a:r>
            <a:r>
              <a:rPr lang="en-US" altLang="zh-CN" b="1" dirty="0" smtClean="0"/>
              <a:t>score[0]</a:t>
            </a:r>
            <a:r>
              <a:rPr lang="zh-CN" altLang="en-US" b="1" dirty="0" smtClean="0"/>
              <a:t>表示第</a:t>
            </a:r>
            <a:r>
              <a:rPr lang="en-US" altLang="zh-CN" b="1" dirty="0" smtClean="0"/>
              <a:t>1</a:t>
            </a:r>
            <a:r>
              <a:rPr lang="zh-CN" altLang="en-US" b="1" dirty="0" smtClean="0"/>
              <a:t>个数组元素，</a:t>
            </a:r>
            <a:r>
              <a:rPr lang="en-US" altLang="zh-CN" b="1" dirty="0" smtClean="0"/>
              <a:t>score[</a:t>
            </a:r>
            <a:r>
              <a:rPr lang="en-US" altLang="zh-CN" b="1" dirty="0" err="1" smtClean="0"/>
              <a:t>i</a:t>
            </a:r>
            <a:r>
              <a:rPr lang="en-US" altLang="zh-CN" b="1" dirty="0" smtClean="0"/>
              <a:t>]</a:t>
            </a:r>
            <a:r>
              <a:rPr lang="zh-CN" altLang="en-US" b="1" dirty="0" smtClean="0"/>
              <a:t>表示第</a:t>
            </a:r>
            <a:r>
              <a:rPr lang="en-US" altLang="zh-CN" b="1" dirty="0" smtClean="0"/>
              <a:t>i-1</a:t>
            </a:r>
            <a:r>
              <a:rPr lang="zh-CN" altLang="en-US" b="1" dirty="0" smtClean="0"/>
              <a:t>个数组元素</a:t>
            </a:r>
            <a:r>
              <a:rPr lang="en-US" altLang="zh-CN" b="1" dirty="0" smtClean="0"/>
              <a:t>(</a:t>
            </a:r>
            <a:r>
              <a:rPr lang="en-US" altLang="zh-CN" b="1" dirty="0" err="1" smtClean="0"/>
              <a:t>i</a:t>
            </a:r>
            <a:r>
              <a:rPr lang="zh-CN" altLang="en-US" b="1" dirty="0" smtClean="0"/>
              <a:t>是变量</a:t>
            </a:r>
            <a:r>
              <a:rPr lang="en-US" altLang="zh-CN" b="1" dirty="0" smtClean="0"/>
              <a:t>)</a:t>
            </a:r>
            <a:r>
              <a:rPr lang="zh-CN" altLang="en-US" b="1" dirty="0" smtClean="0"/>
              <a:t>。</a:t>
            </a:r>
          </a:p>
          <a:p>
            <a:pPr>
              <a:spcBef>
                <a:spcPct val="20000"/>
              </a:spcBef>
              <a:buFontTx/>
              <a:buNone/>
              <a:defRPr/>
            </a:pPr>
            <a:r>
              <a:rPr lang="en-US" altLang="zh-CN" b="1" dirty="0" smtClean="0"/>
              <a:t>3. </a:t>
            </a:r>
            <a:r>
              <a:rPr lang="zh-CN" altLang="en-US" b="1" dirty="0" smtClean="0"/>
              <a:t>允许在同一个类型说明中，说明多个数组和多个变量。例如：</a:t>
            </a:r>
          </a:p>
          <a:p>
            <a:pPr>
              <a:spcBef>
                <a:spcPct val="20000"/>
              </a:spcBef>
              <a:buFontTx/>
              <a:buNone/>
              <a:defRPr/>
            </a:pPr>
            <a:r>
              <a:rPr lang="en-US" altLang="zh-CN" b="1" dirty="0" smtClean="0"/>
              <a:t>       </a:t>
            </a:r>
            <a:r>
              <a:rPr lang="en-US" altLang="zh-CN" b="1" dirty="0" err="1" smtClean="0">
                <a:solidFill>
                  <a:schemeClr val="accent2"/>
                </a:solidFill>
              </a:rPr>
              <a:t>int</a:t>
            </a:r>
            <a:r>
              <a:rPr lang="en-US" altLang="zh-CN" b="1" dirty="0" smtClean="0">
                <a:solidFill>
                  <a:schemeClr val="accent2"/>
                </a:solidFill>
              </a:rPr>
              <a:t> </a:t>
            </a:r>
            <a:r>
              <a:rPr lang="en-US" altLang="zh-CN" b="1" dirty="0" err="1" smtClean="0">
                <a:solidFill>
                  <a:schemeClr val="accent2"/>
                </a:solidFill>
              </a:rPr>
              <a:t>num</a:t>
            </a:r>
            <a:r>
              <a:rPr lang="en-US" altLang="zh-CN" b="1" dirty="0" smtClean="0">
                <a:solidFill>
                  <a:schemeClr val="accent2"/>
                </a:solidFill>
              </a:rPr>
              <a:t>, students[150],  score[4];</a:t>
            </a:r>
          </a:p>
          <a:p>
            <a:pPr>
              <a:spcBef>
                <a:spcPct val="20000"/>
              </a:spcBef>
              <a:buFontTx/>
              <a:buNone/>
              <a:defRPr/>
            </a:pPr>
            <a:r>
              <a:rPr lang="zh-CN" altLang="en-US" b="1" dirty="0" smtClean="0"/>
              <a:t>      但注意数组名不能和其他变量名相同。</a:t>
            </a:r>
          </a:p>
        </p:txBody>
      </p:sp>
      <p:sp>
        <p:nvSpPr>
          <p:cNvPr id="15364" name="Rectangle 40"/>
          <p:cNvSpPr>
            <a:spLocks noGrp="1" noChangeArrowheads="1"/>
          </p:cNvSpPr>
          <p:nvPr>
            <p:ph type="title"/>
          </p:nvPr>
        </p:nvSpPr>
        <p:spPr>
          <a:noFill/>
        </p:spPr>
        <p:txBody>
          <a:bodyPr/>
          <a:lstStyle/>
          <a:p>
            <a:pPr eaLnBrk="1" hangingPunct="1"/>
            <a:r>
              <a:rPr lang="en-US" altLang="zh-CN" b="1" dirty="0"/>
              <a:t>7</a:t>
            </a:r>
            <a:r>
              <a:rPr lang="en-US" altLang="zh-CN" b="1" dirty="0" smtClean="0"/>
              <a:t>.3.1</a:t>
            </a:r>
            <a:r>
              <a:rPr lang="zh-CN" altLang="en-US" b="1" dirty="0" smtClean="0"/>
              <a:t> </a:t>
            </a:r>
            <a:r>
              <a:rPr lang="zh-CN" altLang="en-US" b="1" u="sng" dirty="0" smtClean="0"/>
              <a:t>数组的声明</a:t>
            </a:r>
            <a:endParaRPr lang="zh-CN" altLang="en-US" b="1" dirty="0" smtClean="0"/>
          </a:p>
        </p:txBody>
      </p:sp>
      <p:sp>
        <p:nvSpPr>
          <p:cNvPr id="15365" name="Rectangle 44"/>
          <p:cNvSpPr>
            <a:spLocks noChangeArrowheads="1"/>
          </p:cNvSpPr>
          <p:nvPr/>
        </p:nvSpPr>
        <p:spPr bwMode="auto">
          <a:xfrm>
            <a:off x="8496300" y="1577975"/>
            <a:ext cx="1116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grpSp>
        <p:nvGrpSpPr>
          <p:cNvPr id="38" name="Group 80"/>
          <p:cNvGrpSpPr/>
          <p:nvPr/>
        </p:nvGrpSpPr>
        <p:grpSpPr bwMode="auto">
          <a:xfrm>
            <a:off x="6046788" y="1211263"/>
            <a:ext cx="3065462" cy="2938462"/>
            <a:chOff x="3605" y="1521"/>
            <a:chExt cx="1931" cy="1851"/>
          </a:xfrm>
        </p:grpSpPr>
        <p:sp>
          <p:nvSpPr>
            <p:cNvPr id="15367" name="Rectangle 47"/>
            <p:cNvSpPr>
              <a:spLocks noChangeArrowheads="1"/>
            </p:cNvSpPr>
            <p:nvPr/>
          </p:nvSpPr>
          <p:spPr bwMode="auto">
            <a:xfrm>
              <a:off x="4105" y="1755"/>
              <a:ext cx="996" cy="398"/>
            </a:xfrm>
            <a:prstGeom prst="rect">
              <a:avLst/>
            </a:prstGeom>
            <a:noFill/>
            <a:ln w="1587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68" name="Rectangle 50"/>
            <p:cNvSpPr>
              <a:spLocks noChangeArrowheads="1"/>
            </p:cNvSpPr>
            <p:nvPr/>
          </p:nvSpPr>
          <p:spPr bwMode="auto">
            <a:xfrm>
              <a:off x="5148" y="3022"/>
              <a:ext cx="388"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200CH</a:t>
              </a:r>
              <a:endParaRPr lang="en-US" altLang="zh-CN" sz="1600" b="1"/>
            </a:p>
          </p:txBody>
        </p:sp>
        <p:sp>
          <p:nvSpPr>
            <p:cNvPr id="15369" name="Rectangle 53"/>
            <p:cNvSpPr>
              <a:spLocks noChangeArrowheads="1"/>
            </p:cNvSpPr>
            <p:nvPr/>
          </p:nvSpPr>
          <p:spPr bwMode="auto">
            <a:xfrm>
              <a:off x="5152" y="2569"/>
              <a:ext cx="359"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sp>
          <p:nvSpPr>
            <p:cNvPr id="15370" name="Rectangle 54"/>
            <p:cNvSpPr>
              <a:spLocks noChangeArrowheads="1"/>
            </p:cNvSpPr>
            <p:nvPr/>
          </p:nvSpPr>
          <p:spPr bwMode="auto">
            <a:xfrm>
              <a:off x="5148" y="2115"/>
              <a:ext cx="359"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sp>
          <p:nvSpPr>
            <p:cNvPr id="15371" name="Rectangle 55"/>
            <p:cNvSpPr>
              <a:spLocks noChangeArrowheads="1"/>
            </p:cNvSpPr>
            <p:nvPr/>
          </p:nvSpPr>
          <p:spPr bwMode="auto">
            <a:xfrm>
              <a:off x="3605" y="1769"/>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sp>
          <p:nvSpPr>
            <p:cNvPr id="15372" name="Rectangle 57"/>
            <p:cNvSpPr>
              <a:spLocks noChangeArrowheads="1"/>
            </p:cNvSpPr>
            <p:nvPr/>
          </p:nvSpPr>
          <p:spPr bwMode="auto">
            <a:xfrm>
              <a:off x="4105" y="1755"/>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3" name="Text Box 60"/>
            <p:cNvSpPr txBox="1">
              <a:spLocks noChangeArrowheads="1"/>
            </p:cNvSpPr>
            <p:nvPr/>
          </p:nvSpPr>
          <p:spPr bwMode="auto">
            <a:xfrm>
              <a:off x="4150" y="1521"/>
              <a:ext cx="136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sp>
          <p:nvSpPr>
            <p:cNvPr id="15374" name="Rectangle 62"/>
            <p:cNvSpPr>
              <a:spLocks noChangeArrowheads="1"/>
            </p:cNvSpPr>
            <p:nvPr/>
          </p:nvSpPr>
          <p:spPr bwMode="auto">
            <a:xfrm>
              <a:off x="4104" y="215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5" name="Rectangle 66"/>
            <p:cNvSpPr>
              <a:spLocks noChangeArrowheads="1"/>
            </p:cNvSpPr>
            <p:nvPr/>
          </p:nvSpPr>
          <p:spPr bwMode="auto">
            <a:xfrm>
              <a:off x="4104" y="2566"/>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6" name="Rectangle 70"/>
            <p:cNvSpPr>
              <a:spLocks noChangeArrowheads="1"/>
            </p:cNvSpPr>
            <p:nvPr/>
          </p:nvSpPr>
          <p:spPr bwMode="auto">
            <a:xfrm>
              <a:off x="4104" y="2974"/>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7" name="Rectangle 75"/>
            <p:cNvSpPr>
              <a:spLocks noChangeArrowheads="1"/>
            </p:cNvSpPr>
            <p:nvPr/>
          </p:nvSpPr>
          <p:spPr bwMode="auto">
            <a:xfrm>
              <a:off x="3605" y="2160"/>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5378" name="Rectangle 76"/>
            <p:cNvSpPr>
              <a:spLocks noChangeArrowheads="1"/>
            </p:cNvSpPr>
            <p:nvPr/>
          </p:nvSpPr>
          <p:spPr bwMode="auto">
            <a:xfrm>
              <a:off x="3615" y="2569"/>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5379" name="Rectangle 77"/>
            <p:cNvSpPr>
              <a:spLocks noChangeArrowheads="1"/>
            </p:cNvSpPr>
            <p:nvPr/>
          </p:nvSpPr>
          <p:spPr bwMode="auto">
            <a:xfrm>
              <a:off x="3605" y="3021"/>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grpSp>
      <p:sp>
        <p:nvSpPr>
          <p:cNvPr id="2" name="TextBox 1"/>
          <p:cNvSpPr txBox="1"/>
          <p:nvPr/>
        </p:nvSpPr>
        <p:spPr>
          <a:xfrm>
            <a:off x="688813" y="4509120"/>
            <a:ext cx="5323050" cy="1938992"/>
          </a:xfrm>
          <a:prstGeom prst="rect">
            <a:avLst/>
          </a:prstGeom>
          <a:solidFill>
            <a:schemeClr val="accent3">
              <a:lumMod val="85000"/>
            </a:schemeClr>
          </a:solidFill>
        </p:spPr>
        <p:txBody>
          <a:bodyPr wrap="square" rtlCol="0">
            <a:spAutoFit/>
          </a:bodyPr>
          <a:lstStyle/>
          <a:p>
            <a:r>
              <a:rPr lang="zh-CN" altLang="en-US" b="1" dirty="0">
                <a:latin typeface="微软雅黑" pitchFamily="34" charset="-122"/>
                <a:ea typeface="微软雅黑" pitchFamily="34" charset="-122"/>
              </a:rPr>
              <a:t>数组元素的引用：</a:t>
            </a:r>
          </a:p>
          <a:p>
            <a:pPr>
              <a:buNone/>
            </a:pPr>
            <a:r>
              <a:rPr lang="zh-CN" altLang="en-US" b="1" dirty="0" smtClean="0">
                <a:latin typeface="微软雅黑" pitchFamily="34" charset="-122"/>
                <a:ea typeface="微软雅黑" pitchFamily="34" charset="-122"/>
              </a:rPr>
              <a:t>     数组</a:t>
            </a:r>
            <a:r>
              <a:rPr lang="zh-CN" altLang="en-US" b="1" dirty="0">
                <a:latin typeface="微软雅黑" pitchFamily="34" charset="-122"/>
                <a:ea typeface="微软雅黑" pitchFamily="34" charset="-122"/>
              </a:rPr>
              <a:t>名</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下标</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，如</a:t>
            </a:r>
            <a:r>
              <a:rPr lang="en-US" altLang="zh-CN" b="1" dirty="0">
                <a:latin typeface="微软雅黑" pitchFamily="34" charset="-122"/>
                <a:ea typeface="微软雅黑" pitchFamily="34" charset="-122"/>
              </a:rPr>
              <a:t>score[0</a:t>
            </a:r>
            <a:r>
              <a:rPr lang="en-US" altLang="zh-CN" b="1" dirty="0" smtClean="0">
                <a:latin typeface="微软雅黑" pitchFamily="34" charset="-122"/>
                <a:ea typeface="微软雅黑" pitchFamily="34" charset="-122"/>
              </a:rPr>
              <a:t>];</a:t>
            </a:r>
          </a:p>
          <a:p>
            <a:r>
              <a:rPr lang="zh-CN" altLang="en-US" b="1" dirty="0">
                <a:latin typeface="微软雅黑" pitchFamily="34" charset="-122"/>
                <a:ea typeface="微软雅黑" pitchFamily="34" charset="-122"/>
              </a:rPr>
              <a:t>下标必须是整数或者整数表达式。注意：表达式中的操作数可以是常量、变量、函数调用或表达式。</a:t>
            </a:r>
          </a:p>
          <a:p>
            <a:endParaRPr lang="en-US" altLang="zh-CN" b="1"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BC22237-575E-4893-9CD4-ACEAD313EA45}" type="slidenum">
              <a:rPr lang="zh-CN" altLang="en-US" sz="1400" smtClean="0"/>
              <a:pPr eaLnBrk="1" hangingPunct="1"/>
              <a:t>17</a:t>
            </a:fld>
            <a:endParaRPr lang="en-US" altLang="zh-CN" sz="1400" smtClean="0"/>
          </a:p>
        </p:txBody>
      </p:sp>
      <p:sp>
        <p:nvSpPr>
          <p:cNvPr id="16387" name="Rectangle 2"/>
          <p:cNvSpPr>
            <a:spLocks noGrp="1" noChangeArrowheads="1"/>
          </p:cNvSpPr>
          <p:nvPr>
            <p:ph type="title"/>
          </p:nvPr>
        </p:nvSpPr>
        <p:spPr/>
        <p:txBody>
          <a:bodyPr/>
          <a:lstStyle/>
          <a:p>
            <a:pPr eaLnBrk="1" hangingPunct="1"/>
            <a:r>
              <a:rPr lang="en-US" altLang="zh-CN" b="1" dirty="0"/>
              <a:t>7</a:t>
            </a:r>
            <a:r>
              <a:rPr lang="en-US" altLang="zh-CN" b="1" dirty="0" smtClean="0"/>
              <a:t>.3.2</a:t>
            </a:r>
            <a:r>
              <a:rPr lang="zh-CN" altLang="en-US" b="1" dirty="0" smtClean="0"/>
              <a:t> </a:t>
            </a:r>
            <a:r>
              <a:rPr lang="zh-CN" altLang="en-US" b="1" u="sng" dirty="0" smtClean="0"/>
              <a:t>数组的初始化</a:t>
            </a:r>
            <a:endParaRPr lang="en-US" altLang="zh-CN" b="1" u="sng" dirty="0" smtClean="0"/>
          </a:p>
        </p:txBody>
      </p:sp>
      <p:sp>
        <p:nvSpPr>
          <p:cNvPr id="16388" name="Rectangle 3"/>
          <p:cNvSpPr>
            <a:spLocks noGrp="1" noChangeArrowheads="1"/>
          </p:cNvSpPr>
          <p:nvPr>
            <p:ph type="body" idx="1"/>
          </p:nvPr>
        </p:nvSpPr>
        <p:spPr>
          <a:xfrm>
            <a:off x="-107950" y="1409700"/>
            <a:ext cx="8893175" cy="4611688"/>
          </a:xfrm>
        </p:spPr>
        <p:txBody>
          <a:bodyPr/>
          <a:lstStyle/>
          <a:p>
            <a:pPr lvl="1" eaLnBrk="1" hangingPunct="1">
              <a:buFontTx/>
              <a:buNone/>
            </a:pPr>
            <a:r>
              <a:rPr lang="zh-CN" altLang="en-US" b="1" smtClean="0"/>
              <a:t>二</a:t>
            </a:r>
            <a:r>
              <a:rPr lang="en-US" altLang="zh-CN" b="1" smtClean="0"/>
              <a:t>. </a:t>
            </a:r>
            <a:r>
              <a:rPr lang="zh-CN" altLang="en-US" b="1" smtClean="0"/>
              <a:t>数组的初始化</a:t>
            </a:r>
            <a:endParaRPr lang="en-US" altLang="zh-CN" b="1" smtClean="0"/>
          </a:p>
          <a:p>
            <a:pPr lvl="1" eaLnBrk="1" hangingPunct="1">
              <a:buFontTx/>
              <a:buNone/>
            </a:pPr>
            <a:r>
              <a:rPr lang="en-US" altLang="zh-CN" b="1" smtClean="0"/>
              <a:t> C</a:t>
            </a:r>
            <a:r>
              <a:rPr lang="zh-CN" altLang="en-US" b="1" smtClean="0"/>
              <a:t>语言中可利用声明语句对数组元素的值进行初始化</a:t>
            </a:r>
            <a:r>
              <a:rPr lang="zh-CN" altLang="en-US" smtClean="0"/>
              <a:t>:</a:t>
            </a:r>
          </a:p>
          <a:p>
            <a:pPr eaLnBrk="1" hangingPunct="1">
              <a:buFontTx/>
              <a:buNone/>
            </a:pPr>
            <a:r>
              <a:rPr lang="zh-CN" altLang="en-US" b="1" smtClean="0">
                <a:latin typeface="System" charset="-122"/>
                <a:ea typeface="System" charset="-122"/>
              </a:rPr>
              <a:t>	  </a:t>
            </a:r>
            <a:r>
              <a:rPr lang="zh-CN" altLang="en-US" sz="2600" b="1" smtClean="0">
                <a:solidFill>
                  <a:schemeClr val="accent2"/>
                </a:solidFill>
                <a:latin typeface="System" charset="-122"/>
                <a:ea typeface="System" charset="-122"/>
              </a:rPr>
              <a:t>元素类型名 数组名[整型表达式]={值，值</a:t>
            </a:r>
            <a:r>
              <a:rPr lang="zh-CN" altLang="en-US" sz="2600" b="1" smtClean="0">
                <a:solidFill>
                  <a:schemeClr val="accent2"/>
                </a:solidFill>
                <a:latin typeface="宋体" pitchFamily="2" charset="-122"/>
                <a:ea typeface="System" charset="-122"/>
              </a:rPr>
              <a:t>……</a:t>
            </a:r>
            <a:r>
              <a:rPr lang="zh-CN" altLang="en-US" sz="2600" b="1" smtClean="0">
                <a:solidFill>
                  <a:schemeClr val="accent2"/>
                </a:solidFill>
                <a:latin typeface="System" charset="-122"/>
                <a:ea typeface="System" charset="-122"/>
              </a:rPr>
              <a:t>值}；</a:t>
            </a:r>
            <a:endParaRPr lang="zh-CN" altLang="en-US" sz="2600" smtClean="0">
              <a:solidFill>
                <a:schemeClr val="accent2"/>
              </a:solidFill>
            </a:endParaRPr>
          </a:p>
          <a:p>
            <a:pPr lvl="1" eaLnBrk="1" hangingPunct="1">
              <a:buFontTx/>
              <a:buNone/>
            </a:pPr>
            <a:r>
              <a:rPr lang="zh-CN" altLang="en-US" b="1" smtClean="0"/>
              <a:t>例如：</a:t>
            </a:r>
          </a:p>
          <a:p>
            <a:pPr lvl="1" eaLnBrk="1" hangingPunct="1">
              <a:buFontTx/>
              <a:buNone/>
            </a:pPr>
            <a:r>
              <a:rPr lang="en-US" altLang="zh-CN" b="1" smtClean="0"/>
              <a:t>    int score[4]={65, 78, 54, 91};</a:t>
            </a:r>
          </a:p>
          <a:p>
            <a:pPr lvl="1" eaLnBrk="1" hangingPunct="1">
              <a:buFontTx/>
              <a:buNone/>
            </a:pPr>
            <a:endParaRPr lang="en-US" altLang="zh-CN" b="1" smtClean="0"/>
          </a:p>
          <a:p>
            <a:pPr lvl="1" eaLnBrk="1" hangingPunct="1">
              <a:buFontTx/>
              <a:buNone/>
            </a:pPr>
            <a:r>
              <a:rPr lang="zh-CN" altLang="en-US" b="1" smtClean="0">
                <a:latin typeface="System" charset="-122"/>
                <a:ea typeface="System" charset="-122"/>
              </a:rPr>
              <a:t> </a:t>
            </a:r>
            <a:endParaRPr lang="zh-CN" altLang="en-US" smtClean="0"/>
          </a:p>
        </p:txBody>
      </p:sp>
      <p:sp>
        <p:nvSpPr>
          <p:cNvPr id="208900" name="Text Box 4"/>
          <p:cNvSpPr txBox="1">
            <a:spLocks noChangeArrowheads="1"/>
          </p:cNvSpPr>
          <p:nvPr/>
        </p:nvSpPr>
        <p:spPr bwMode="auto">
          <a:xfrm>
            <a:off x="0" y="4005263"/>
            <a:ext cx="4716463" cy="201453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lvl="1">
              <a:buFontTx/>
              <a:buNone/>
              <a:defRPr/>
            </a:pPr>
            <a:r>
              <a:rPr lang="zh-CN" altLang="en-US" sz="2800" b="1"/>
              <a:t>数组初始化是在编译阶段进行的。这样将减少运行时间，提高效率。</a:t>
            </a:r>
            <a:endParaRPr lang="en-US" altLang="zh-CN" sz="2800"/>
          </a:p>
          <a:p>
            <a:pPr>
              <a:spcBef>
                <a:spcPct val="50000"/>
              </a:spcBef>
              <a:buFontTx/>
              <a:buNone/>
              <a:defRPr/>
            </a:pPr>
            <a:endParaRPr lang="zh-CN" altLang="en-US" sz="2800" b="1"/>
          </a:p>
        </p:txBody>
      </p:sp>
      <p:grpSp>
        <p:nvGrpSpPr>
          <p:cNvPr id="16390" name="Group 46"/>
          <p:cNvGrpSpPr/>
          <p:nvPr/>
        </p:nvGrpSpPr>
        <p:grpSpPr bwMode="auto">
          <a:xfrm>
            <a:off x="5219700" y="2781300"/>
            <a:ext cx="3673475" cy="3148013"/>
            <a:chOff x="3288" y="1752"/>
            <a:chExt cx="2314" cy="1983"/>
          </a:xfrm>
        </p:grpSpPr>
        <p:sp>
          <p:nvSpPr>
            <p:cNvPr id="16391" name="Rectangle 6"/>
            <p:cNvSpPr>
              <a:spLocks noChangeArrowheads="1"/>
            </p:cNvSpPr>
            <p:nvPr/>
          </p:nvSpPr>
          <p:spPr bwMode="auto">
            <a:xfrm>
              <a:off x="4899" y="2140"/>
              <a:ext cx="703"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16392" name="Rectangle 11"/>
            <p:cNvSpPr>
              <a:spLocks noChangeArrowheads="1"/>
            </p:cNvSpPr>
            <p:nvPr/>
          </p:nvSpPr>
          <p:spPr bwMode="auto">
            <a:xfrm>
              <a:off x="4887" y="2969"/>
              <a:ext cx="70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16393" name="Group 45"/>
            <p:cNvGrpSpPr/>
            <p:nvPr/>
          </p:nvGrpSpPr>
          <p:grpSpPr bwMode="auto">
            <a:xfrm>
              <a:off x="3288" y="1752"/>
              <a:ext cx="1955" cy="1983"/>
              <a:chOff x="3288" y="1752"/>
              <a:chExt cx="1955" cy="1983"/>
            </a:xfrm>
          </p:grpSpPr>
          <p:sp>
            <p:nvSpPr>
              <p:cNvPr id="16394" name="Rectangle 9"/>
              <p:cNvSpPr>
                <a:spLocks noChangeArrowheads="1"/>
              </p:cNvSpPr>
              <p:nvPr/>
            </p:nvSpPr>
            <p:spPr bwMode="auto">
              <a:xfrm>
                <a:off x="3788" y="2118"/>
                <a:ext cx="996" cy="398"/>
              </a:xfrm>
              <a:prstGeom prst="rect">
                <a:avLst/>
              </a:prstGeom>
              <a:noFill/>
              <a:ln w="1587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395" name="Rectangle 10"/>
              <p:cNvSpPr>
                <a:spLocks noChangeArrowheads="1"/>
              </p:cNvSpPr>
              <p:nvPr/>
            </p:nvSpPr>
            <p:spPr bwMode="auto">
              <a:xfrm>
                <a:off x="4887" y="2550"/>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16396" name="Rectangle 12"/>
              <p:cNvSpPr>
                <a:spLocks noChangeArrowheads="1"/>
              </p:cNvSpPr>
              <p:nvPr/>
            </p:nvSpPr>
            <p:spPr bwMode="auto">
              <a:xfrm>
                <a:off x="4887" y="3157"/>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16397" name="Rectangle 13"/>
              <p:cNvSpPr>
                <a:spLocks noChangeArrowheads="1"/>
              </p:cNvSpPr>
              <p:nvPr/>
            </p:nvSpPr>
            <p:spPr bwMode="auto">
              <a:xfrm>
                <a:off x="4887" y="3548"/>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16398" name="Rectangle 14"/>
              <p:cNvSpPr>
                <a:spLocks noChangeArrowheads="1"/>
              </p:cNvSpPr>
              <p:nvPr/>
            </p:nvSpPr>
            <p:spPr bwMode="auto">
              <a:xfrm>
                <a:off x="4887" y="3352"/>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16399" name="Rectangle 15"/>
              <p:cNvSpPr>
                <a:spLocks noChangeArrowheads="1"/>
              </p:cNvSpPr>
              <p:nvPr/>
            </p:nvSpPr>
            <p:spPr bwMode="auto">
              <a:xfrm>
                <a:off x="4887" y="2750"/>
                <a:ext cx="356"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16400" name="Rectangle 16"/>
              <p:cNvSpPr>
                <a:spLocks noChangeArrowheads="1"/>
              </p:cNvSpPr>
              <p:nvPr/>
            </p:nvSpPr>
            <p:spPr bwMode="auto">
              <a:xfrm>
                <a:off x="4887" y="2341"/>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16401" name="Rectangle 17"/>
              <p:cNvSpPr>
                <a:spLocks noChangeArrowheads="1"/>
              </p:cNvSpPr>
              <p:nvPr/>
            </p:nvSpPr>
            <p:spPr bwMode="auto">
              <a:xfrm>
                <a:off x="3288" y="2132"/>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16402" name="Group 18"/>
              <p:cNvGrpSpPr/>
              <p:nvPr/>
            </p:nvGrpSpPr>
            <p:grpSpPr bwMode="auto">
              <a:xfrm>
                <a:off x="3788" y="2118"/>
                <a:ext cx="996" cy="398"/>
                <a:chOff x="2019" y="1848"/>
                <a:chExt cx="996" cy="398"/>
              </a:xfrm>
            </p:grpSpPr>
            <p:sp>
              <p:nvSpPr>
                <p:cNvPr id="16423" name="Rectangle 19"/>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24" name="Line 20"/>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6425" name="Line 21"/>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sp>
            <p:nvSpPr>
              <p:cNvPr id="16403" name="Text Box 22"/>
              <p:cNvSpPr txBox="1">
                <a:spLocks noChangeArrowheads="1"/>
              </p:cNvSpPr>
              <p:nvPr/>
            </p:nvSpPr>
            <p:spPr bwMode="auto">
              <a:xfrm>
                <a:off x="3833" y="1752"/>
                <a:ext cx="136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grpSp>
            <p:nvGrpSpPr>
              <p:cNvPr id="16404" name="Group 23"/>
              <p:cNvGrpSpPr/>
              <p:nvPr/>
            </p:nvGrpSpPr>
            <p:grpSpPr bwMode="auto">
              <a:xfrm>
                <a:off x="3787" y="2521"/>
                <a:ext cx="996" cy="398"/>
                <a:chOff x="2019" y="1848"/>
                <a:chExt cx="996" cy="398"/>
              </a:xfrm>
            </p:grpSpPr>
            <p:sp>
              <p:nvSpPr>
                <p:cNvPr id="16420" name="Rectangle 24"/>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21" name="Line 25"/>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6422" name="Line 26"/>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grpSp>
            <p:nvGrpSpPr>
              <p:cNvPr id="16405" name="Group 27"/>
              <p:cNvGrpSpPr/>
              <p:nvPr/>
            </p:nvGrpSpPr>
            <p:grpSpPr bwMode="auto">
              <a:xfrm>
                <a:off x="3787" y="2929"/>
                <a:ext cx="996" cy="398"/>
                <a:chOff x="2019" y="1848"/>
                <a:chExt cx="996" cy="398"/>
              </a:xfrm>
            </p:grpSpPr>
            <p:sp>
              <p:nvSpPr>
                <p:cNvPr id="16417" name="Rectangle 28"/>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18" name="Line 29"/>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6419" name="Line 30"/>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grpSp>
            <p:nvGrpSpPr>
              <p:cNvPr id="16406" name="Group 31"/>
              <p:cNvGrpSpPr/>
              <p:nvPr/>
            </p:nvGrpSpPr>
            <p:grpSpPr bwMode="auto">
              <a:xfrm>
                <a:off x="3787" y="3337"/>
                <a:ext cx="996" cy="398"/>
                <a:chOff x="2019" y="1848"/>
                <a:chExt cx="996" cy="398"/>
              </a:xfrm>
            </p:grpSpPr>
            <p:sp>
              <p:nvSpPr>
                <p:cNvPr id="16414" name="Rectangle 32"/>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15" name="Line 33"/>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6416" name="Line 34"/>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sp>
            <p:nvSpPr>
              <p:cNvPr id="16407" name="Rectangle 37"/>
              <p:cNvSpPr>
                <a:spLocks noChangeArrowheads="1"/>
              </p:cNvSpPr>
              <p:nvPr/>
            </p:nvSpPr>
            <p:spPr bwMode="auto">
              <a:xfrm>
                <a:off x="3288" y="2523"/>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6408" name="Rectangle 38"/>
              <p:cNvSpPr>
                <a:spLocks noChangeArrowheads="1"/>
              </p:cNvSpPr>
              <p:nvPr/>
            </p:nvSpPr>
            <p:spPr bwMode="auto">
              <a:xfrm>
                <a:off x="3298" y="2932"/>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6409" name="Rectangle 39"/>
              <p:cNvSpPr>
                <a:spLocks noChangeArrowheads="1"/>
              </p:cNvSpPr>
              <p:nvPr/>
            </p:nvSpPr>
            <p:spPr bwMode="auto">
              <a:xfrm>
                <a:off x="3288" y="3384"/>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08936" name="Text Box 40"/>
              <p:cNvSpPr txBox="1">
                <a:spLocks noChangeArrowheads="1"/>
              </p:cNvSpPr>
              <p:nvPr/>
            </p:nvSpPr>
            <p:spPr bwMode="auto">
              <a:xfrm>
                <a:off x="4105"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65</a:t>
                </a:r>
              </a:p>
            </p:txBody>
          </p:sp>
          <p:sp>
            <p:nvSpPr>
              <p:cNvPr id="208937" name="Text Box 41"/>
              <p:cNvSpPr txBox="1">
                <a:spLocks noChangeArrowheads="1"/>
              </p:cNvSpPr>
              <p:nvPr/>
            </p:nvSpPr>
            <p:spPr bwMode="auto">
              <a:xfrm>
                <a:off x="4105"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78</a:t>
                </a:r>
              </a:p>
            </p:txBody>
          </p:sp>
          <p:sp>
            <p:nvSpPr>
              <p:cNvPr id="208938" name="Text Box 42"/>
              <p:cNvSpPr txBox="1">
                <a:spLocks noChangeArrowheads="1"/>
              </p:cNvSpPr>
              <p:nvPr/>
            </p:nvSpPr>
            <p:spPr bwMode="auto">
              <a:xfrm>
                <a:off x="4105"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54</a:t>
                </a:r>
              </a:p>
            </p:txBody>
          </p:sp>
          <p:sp>
            <p:nvSpPr>
              <p:cNvPr id="208939" name="Text Box 43"/>
              <p:cNvSpPr txBox="1">
                <a:spLocks noChangeArrowheads="1"/>
              </p:cNvSpPr>
              <p:nvPr/>
            </p:nvSpPr>
            <p:spPr bwMode="auto">
              <a:xfrm>
                <a:off x="4105"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91</a:t>
                </a:r>
              </a:p>
            </p:txBody>
          </p:sp>
        </p:gr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F12679C-871C-4A3E-B0E2-BB382A571D90}" type="slidenum">
              <a:rPr lang="zh-CN" altLang="en-US" sz="1400" smtClean="0"/>
              <a:pPr eaLnBrk="1" hangingPunct="1"/>
              <a:t>18</a:t>
            </a:fld>
            <a:endParaRPr lang="en-US" altLang="zh-CN" sz="1400" smtClean="0"/>
          </a:p>
        </p:txBody>
      </p:sp>
      <p:sp>
        <p:nvSpPr>
          <p:cNvPr id="17411" name="Rectangle 2"/>
          <p:cNvSpPr>
            <a:spLocks noGrp="1" noChangeArrowheads="1"/>
          </p:cNvSpPr>
          <p:nvPr>
            <p:ph type="title"/>
          </p:nvPr>
        </p:nvSpPr>
        <p:spPr/>
        <p:txBody>
          <a:bodyPr/>
          <a:lstStyle/>
          <a:p>
            <a:pPr eaLnBrk="1" hangingPunct="1"/>
            <a:r>
              <a:rPr lang="en-US" altLang="zh-CN" b="1" dirty="0"/>
              <a:t>7</a:t>
            </a:r>
            <a:r>
              <a:rPr lang="en-US" altLang="zh-CN" b="1" dirty="0" smtClean="0"/>
              <a:t>.3.2</a:t>
            </a:r>
            <a:r>
              <a:rPr lang="zh-CN" altLang="en-US" b="1" dirty="0" smtClean="0"/>
              <a:t> </a:t>
            </a:r>
            <a:r>
              <a:rPr lang="zh-CN" altLang="en-US" b="1" u="sng" dirty="0" smtClean="0"/>
              <a:t>数组的初始化</a:t>
            </a:r>
          </a:p>
        </p:txBody>
      </p:sp>
      <p:sp>
        <p:nvSpPr>
          <p:cNvPr id="209923" name="Rectangle 3"/>
          <p:cNvSpPr>
            <a:spLocks noGrp="1" noChangeArrowheads="1"/>
          </p:cNvSpPr>
          <p:nvPr>
            <p:ph type="body" idx="1"/>
          </p:nvPr>
        </p:nvSpPr>
        <p:spPr/>
        <p:txBody>
          <a:bodyPr/>
          <a:lstStyle/>
          <a:p>
            <a:pPr eaLnBrk="1" hangingPunct="1">
              <a:buFontTx/>
              <a:buNone/>
              <a:defRPr/>
            </a:pPr>
            <a:r>
              <a:rPr lang="en-US" altLang="zh-CN" sz="3000" b="1" smtClean="0">
                <a:solidFill>
                  <a:srgbClr val="003399"/>
                </a:solidFill>
                <a:effectLst>
                  <a:outerShdw blurRad="38100" dist="38100" dir="2700000" algn="tl">
                    <a:srgbClr val="C0C0C0"/>
                  </a:outerShdw>
                </a:effectLst>
              </a:rPr>
              <a:t>1. </a:t>
            </a:r>
            <a:r>
              <a:rPr lang="zh-CN" altLang="en-US" sz="3000" b="1" smtClean="0">
                <a:solidFill>
                  <a:srgbClr val="003399"/>
                </a:solidFill>
                <a:effectLst>
                  <a:outerShdw blurRad="38100" dist="38100" dir="2700000" algn="tl">
                    <a:srgbClr val="C0C0C0"/>
                  </a:outerShdw>
                </a:effectLst>
              </a:rPr>
              <a:t>若在定义一个</a:t>
            </a:r>
            <a:r>
              <a:rPr lang="zh-CN" altLang="en-US" sz="3000" b="1" smtClean="0">
                <a:effectLst>
                  <a:outerShdw blurRad="38100" dist="38100" dir="2700000" algn="tl">
                    <a:srgbClr val="C0C0C0"/>
                  </a:outerShdw>
                </a:effectLst>
              </a:rPr>
              <a:t>整型数组</a:t>
            </a:r>
            <a:r>
              <a:rPr lang="zh-CN" altLang="en-US" sz="3000" b="1" smtClean="0">
                <a:solidFill>
                  <a:srgbClr val="003399"/>
                </a:solidFill>
                <a:effectLst>
                  <a:outerShdw blurRad="38100" dist="38100" dir="2700000" algn="tl">
                    <a:srgbClr val="C0C0C0"/>
                  </a:outerShdw>
                </a:effectLst>
              </a:rPr>
              <a:t>的同时赋初值，如果初始化值的个数小于数组元素的个数，剩余的元素被自动初始化为0。</a:t>
            </a:r>
          </a:p>
          <a:p>
            <a:pPr eaLnBrk="1" hangingPunct="1">
              <a:buFontTx/>
              <a:buNone/>
              <a:defRPr/>
            </a:pPr>
            <a:r>
              <a:rPr lang="en-US" altLang="zh-CN" sz="3000" b="1" smtClean="0"/>
              <a:t>      </a:t>
            </a:r>
            <a:r>
              <a:rPr lang="zh-CN" altLang="en-US" sz="3000" b="1" smtClean="0"/>
              <a:t>例如：</a:t>
            </a:r>
            <a:r>
              <a:rPr lang="en-US" altLang="zh-CN" sz="3000" b="1" smtClean="0"/>
              <a:t>int score[4]={80};</a:t>
            </a:r>
          </a:p>
          <a:p>
            <a:pPr eaLnBrk="1" hangingPunct="1">
              <a:buFontTx/>
              <a:buNone/>
              <a:defRPr/>
            </a:pPr>
            <a:r>
              <a:rPr lang="en-US" altLang="zh-CN" sz="800" b="1" i="1" smtClean="0"/>
              <a:t>     </a:t>
            </a:r>
          </a:p>
        </p:txBody>
      </p:sp>
      <p:grpSp>
        <p:nvGrpSpPr>
          <p:cNvPr id="17413" name="Group 77"/>
          <p:cNvGrpSpPr/>
          <p:nvPr/>
        </p:nvGrpSpPr>
        <p:grpSpPr bwMode="auto">
          <a:xfrm>
            <a:off x="5219700" y="2781300"/>
            <a:ext cx="3673475" cy="3148013"/>
            <a:chOff x="3288" y="1752"/>
            <a:chExt cx="2314" cy="1983"/>
          </a:xfrm>
        </p:grpSpPr>
        <p:sp>
          <p:nvSpPr>
            <p:cNvPr id="17415" name="Rectangle 78"/>
            <p:cNvSpPr>
              <a:spLocks noChangeArrowheads="1"/>
            </p:cNvSpPr>
            <p:nvPr/>
          </p:nvSpPr>
          <p:spPr bwMode="auto">
            <a:xfrm>
              <a:off x="4899" y="2140"/>
              <a:ext cx="703"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17416" name="Rectangle 79"/>
            <p:cNvSpPr>
              <a:spLocks noChangeArrowheads="1"/>
            </p:cNvSpPr>
            <p:nvPr/>
          </p:nvSpPr>
          <p:spPr bwMode="auto">
            <a:xfrm>
              <a:off x="4887" y="2969"/>
              <a:ext cx="70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17417" name="Group 80"/>
            <p:cNvGrpSpPr/>
            <p:nvPr/>
          </p:nvGrpSpPr>
          <p:grpSpPr bwMode="auto">
            <a:xfrm>
              <a:off x="3288" y="1752"/>
              <a:ext cx="1955" cy="1983"/>
              <a:chOff x="3288" y="1752"/>
              <a:chExt cx="1955" cy="1983"/>
            </a:xfrm>
          </p:grpSpPr>
          <p:sp>
            <p:nvSpPr>
              <p:cNvPr id="17418" name="Rectangle 81"/>
              <p:cNvSpPr>
                <a:spLocks noChangeArrowheads="1"/>
              </p:cNvSpPr>
              <p:nvPr/>
            </p:nvSpPr>
            <p:spPr bwMode="auto">
              <a:xfrm>
                <a:off x="3788" y="2118"/>
                <a:ext cx="996" cy="398"/>
              </a:xfrm>
              <a:prstGeom prst="rect">
                <a:avLst/>
              </a:prstGeom>
              <a:noFill/>
              <a:ln w="1587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19" name="Rectangle 82"/>
              <p:cNvSpPr>
                <a:spLocks noChangeArrowheads="1"/>
              </p:cNvSpPr>
              <p:nvPr/>
            </p:nvSpPr>
            <p:spPr bwMode="auto">
              <a:xfrm>
                <a:off x="4887" y="2550"/>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17420" name="Rectangle 83"/>
              <p:cNvSpPr>
                <a:spLocks noChangeArrowheads="1"/>
              </p:cNvSpPr>
              <p:nvPr/>
            </p:nvSpPr>
            <p:spPr bwMode="auto">
              <a:xfrm>
                <a:off x="4887" y="3157"/>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17421" name="Rectangle 84"/>
              <p:cNvSpPr>
                <a:spLocks noChangeArrowheads="1"/>
              </p:cNvSpPr>
              <p:nvPr/>
            </p:nvSpPr>
            <p:spPr bwMode="auto">
              <a:xfrm>
                <a:off x="4887" y="3548"/>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17422" name="Rectangle 85"/>
              <p:cNvSpPr>
                <a:spLocks noChangeArrowheads="1"/>
              </p:cNvSpPr>
              <p:nvPr/>
            </p:nvSpPr>
            <p:spPr bwMode="auto">
              <a:xfrm>
                <a:off x="4887" y="3352"/>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17423" name="Rectangle 86"/>
              <p:cNvSpPr>
                <a:spLocks noChangeArrowheads="1"/>
              </p:cNvSpPr>
              <p:nvPr/>
            </p:nvSpPr>
            <p:spPr bwMode="auto">
              <a:xfrm>
                <a:off x="4887" y="2750"/>
                <a:ext cx="356"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17424" name="Rectangle 87"/>
              <p:cNvSpPr>
                <a:spLocks noChangeArrowheads="1"/>
              </p:cNvSpPr>
              <p:nvPr/>
            </p:nvSpPr>
            <p:spPr bwMode="auto">
              <a:xfrm>
                <a:off x="4887" y="2341"/>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17425" name="Rectangle 88"/>
              <p:cNvSpPr>
                <a:spLocks noChangeArrowheads="1"/>
              </p:cNvSpPr>
              <p:nvPr/>
            </p:nvSpPr>
            <p:spPr bwMode="auto">
              <a:xfrm>
                <a:off x="3288" y="2132"/>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17426" name="Group 89"/>
              <p:cNvGrpSpPr/>
              <p:nvPr/>
            </p:nvGrpSpPr>
            <p:grpSpPr bwMode="auto">
              <a:xfrm>
                <a:off x="3788" y="2118"/>
                <a:ext cx="996" cy="398"/>
                <a:chOff x="2019" y="1848"/>
                <a:chExt cx="996" cy="398"/>
              </a:xfrm>
            </p:grpSpPr>
            <p:sp>
              <p:nvSpPr>
                <p:cNvPr id="17447" name="Rectangle 90"/>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8" name="Line 91"/>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7449" name="Line 92"/>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sp>
            <p:nvSpPr>
              <p:cNvPr id="17427" name="Text Box 93"/>
              <p:cNvSpPr txBox="1">
                <a:spLocks noChangeArrowheads="1"/>
              </p:cNvSpPr>
              <p:nvPr/>
            </p:nvSpPr>
            <p:spPr bwMode="auto">
              <a:xfrm>
                <a:off x="3833" y="1752"/>
                <a:ext cx="136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grpSp>
            <p:nvGrpSpPr>
              <p:cNvPr id="17428" name="Group 94"/>
              <p:cNvGrpSpPr/>
              <p:nvPr/>
            </p:nvGrpSpPr>
            <p:grpSpPr bwMode="auto">
              <a:xfrm>
                <a:off x="3787" y="2521"/>
                <a:ext cx="996" cy="398"/>
                <a:chOff x="2019" y="1848"/>
                <a:chExt cx="996" cy="398"/>
              </a:xfrm>
            </p:grpSpPr>
            <p:sp>
              <p:nvSpPr>
                <p:cNvPr id="17444" name="Rectangle 95"/>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5" name="Line 96"/>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7446" name="Line 97"/>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grpSp>
            <p:nvGrpSpPr>
              <p:cNvPr id="17429" name="Group 98"/>
              <p:cNvGrpSpPr/>
              <p:nvPr/>
            </p:nvGrpSpPr>
            <p:grpSpPr bwMode="auto">
              <a:xfrm>
                <a:off x="3787" y="2929"/>
                <a:ext cx="996" cy="398"/>
                <a:chOff x="2019" y="1848"/>
                <a:chExt cx="996" cy="398"/>
              </a:xfrm>
            </p:grpSpPr>
            <p:sp>
              <p:nvSpPr>
                <p:cNvPr id="17441" name="Rectangle 99"/>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2" name="Line 100"/>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7443" name="Line 101"/>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grpSp>
            <p:nvGrpSpPr>
              <p:cNvPr id="17430" name="Group 102"/>
              <p:cNvGrpSpPr/>
              <p:nvPr/>
            </p:nvGrpSpPr>
            <p:grpSpPr bwMode="auto">
              <a:xfrm>
                <a:off x="3787" y="3337"/>
                <a:ext cx="996" cy="398"/>
                <a:chOff x="2019" y="1848"/>
                <a:chExt cx="996" cy="398"/>
              </a:xfrm>
            </p:grpSpPr>
            <p:sp>
              <p:nvSpPr>
                <p:cNvPr id="17438" name="Rectangle 103"/>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39" name="Line 104"/>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7440" name="Line 105"/>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sp>
            <p:nvSpPr>
              <p:cNvPr id="17431" name="Rectangle 106"/>
              <p:cNvSpPr>
                <a:spLocks noChangeArrowheads="1"/>
              </p:cNvSpPr>
              <p:nvPr/>
            </p:nvSpPr>
            <p:spPr bwMode="auto">
              <a:xfrm>
                <a:off x="3288" y="2523"/>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7432" name="Rectangle 107"/>
              <p:cNvSpPr>
                <a:spLocks noChangeArrowheads="1"/>
              </p:cNvSpPr>
              <p:nvPr/>
            </p:nvSpPr>
            <p:spPr bwMode="auto">
              <a:xfrm>
                <a:off x="3298" y="2932"/>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7433" name="Rectangle 108"/>
              <p:cNvSpPr>
                <a:spLocks noChangeArrowheads="1"/>
              </p:cNvSpPr>
              <p:nvPr/>
            </p:nvSpPr>
            <p:spPr bwMode="auto">
              <a:xfrm>
                <a:off x="3288" y="3384"/>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10029" name="Text Box 109"/>
              <p:cNvSpPr txBox="1">
                <a:spLocks noChangeArrowheads="1"/>
              </p:cNvSpPr>
              <p:nvPr/>
            </p:nvSpPr>
            <p:spPr bwMode="auto">
              <a:xfrm>
                <a:off x="4105"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80</a:t>
                </a:r>
              </a:p>
            </p:txBody>
          </p:sp>
          <p:sp>
            <p:nvSpPr>
              <p:cNvPr id="210030" name="Text Box 110"/>
              <p:cNvSpPr txBox="1">
                <a:spLocks noChangeArrowheads="1"/>
              </p:cNvSpPr>
              <p:nvPr/>
            </p:nvSpPr>
            <p:spPr bwMode="auto">
              <a:xfrm>
                <a:off x="4105"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sp>
            <p:nvSpPr>
              <p:cNvPr id="210031" name="Text Box 111"/>
              <p:cNvSpPr txBox="1">
                <a:spLocks noChangeArrowheads="1"/>
              </p:cNvSpPr>
              <p:nvPr/>
            </p:nvSpPr>
            <p:spPr bwMode="auto">
              <a:xfrm>
                <a:off x="4105"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sp>
            <p:nvSpPr>
              <p:cNvPr id="210032" name="Text Box 112"/>
              <p:cNvSpPr txBox="1">
                <a:spLocks noChangeArrowheads="1"/>
              </p:cNvSpPr>
              <p:nvPr/>
            </p:nvSpPr>
            <p:spPr bwMode="auto">
              <a:xfrm>
                <a:off x="4105"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grpSp>
      </p:grpSp>
      <p:sp>
        <p:nvSpPr>
          <p:cNvPr id="210033" name="Text Box 113"/>
          <p:cNvSpPr txBox="1">
            <a:spLocks noChangeArrowheads="1"/>
          </p:cNvSpPr>
          <p:nvPr/>
        </p:nvSpPr>
        <p:spPr bwMode="auto">
          <a:xfrm>
            <a:off x="757238" y="3644900"/>
            <a:ext cx="4319587" cy="2227263"/>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buFontTx/>
              <a:buNone/>
              <a:defRPr/>
            </a:pPr>
            <a:r>
              <a:rPr lang="zh-CN" altLang="en-US" sz="2800" b="1" i="1"/>
              <a:t>注意</a:t>
            </a:r>
            <a:r>
              <a:rPr lang="zh-CN" altLang="en-US" sz="2800" b="1"/>
              <a:t>：整型数组各元素不会自动初始化为0，至少要把第一个数组元素初始化为</a:t>
            </a:r>
            <a:r>
              <a:rPr lang="en-US" altLang="zh-CN" sz="2800" b="1"/>
              <a:t>0</a:t>
            </a:r>
            <a:r>
              <a:rPr lang="zh-CN" altLang="en-US" sz="2800" b="1"/>
              <a:t>，才能使剩下的元素自动初始化为0。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0033"/>
                                        </p:tgtEl>
                                        <p:attrNameLst>
                                          <p:attrName>style.visibility</p:attrName>
                                        </p:attrNameLst>
                                      </p:cBhvr>
                                      <p:to>
                                        <p:strVal val="visible"/>
                                      </p:to>
                                    </p:set>
                                    <p:animEffect transition="in" filter="dissolve">
                                      <p:cBhvr>
                                        <p:cTn id="7" dur="500"/>
                                        <p:tgtEl>
                                          <p:spTgt spid="210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5176725-599D-45D6-A948-C1FCC43DD166}" type="slidenum">
              <a:rPr lang="zh-CN" altLang="en-US" sz="1400" smtClean="0"/>
              <a:pPr eaLnBrk="1" hangingPunct="1"/>
              <a:t>19</a:t>
            </a:fld>
            <a:endParaRPr lang="en-US" altLang="zh-CN" sz="1400" smtClean="0"/>
          </a:p>
        </p:txBody>
      </p:sp>
      <p:sp>
        <p:nvSpPr>
          <p:cNvPr id="18435" name="Rectangle 2"/>
          <p:cNvSpPr>
            <a:spLocks noGrp="1" noChangeArrowheads="1"/>
          </p:cNvSpPr>
          <p:nvPr>
            <p:ph type="title"/>
          </p:nvPr>
        </p:nvSpPr>
        <p:spPr/>
        <p:txBody>
          <a:bodyPr/>
          <a:lstStyle/>
          <a:p>
            <a:pPr eaLnBrk="1" hangingPunct="1"/>
            <a:r>
              <a:rPr lang="en-US" altLang="zh-CN" b="1" dirty="0"/>
              <a:t>7</a:t>
            </a:r>
            <a:r>
              <a:rPr lang="en-US" altLang="zh-CN" b="1" dirty="0" smtClean="0"/>
              <a:t>.3.2</a:t>
            </a:r>
            <a:r>
              <a:rPr lang="zh-CN" altLang="en-US" b="1" dirty="0" smtClean="0"/>
              <a:t> </a:t>
            </a:r>
            <a:r>
              <a:rPr lang="zh-CN" altLang="en-US" b="1" u="sng" dirty="0" smtClean="0"/>
              <a:t>数组的初始化</a:t>
            </a:r>
          </a:p>
        </p:txBody>
      </p:sp>
      <p:sp>
        <p:nvSpPr>
          <p:cNvPr id="243715" name="Rectangle 3"/>
          <p:cNvSpPr>
            <a:spLocks noGrp="1" noChangeArrowheads="1"/>
          </p:cNvSpPr>
          <p:nvPr>
            <p:ph type="body" idx="1"/>
          </p:nvPr>
        </p:nvSpPr>
        <p:spPr/>
        <p:txBody>
          <a:bodyPr/>
          <a:lstStyle/>
          <a:p>
            <a:pPr eaLnBrk="1" hangingPunct="1">
              <a:buFontTx/>
              <a:buNone/>
              <a:defRPr/>
            </a:pPr>
            <a:r>
              <a:rPr lang="en-US" altLang="zh-CN" sz="3000" b="1" smtClean="0">
                <a:solidFill>
                  <a:srgbClr val="003399"/>
                </a:solidFill>
                <a:effectLst>
                  <a:outerShdw blurRad="38100" dist="38100" dir="2700000" algn="tl">
                    <a:srgbClr val="C0C0C0"/>
                  </a:outerShdw>
                </a:effectLst>
              </a:rPr>
              <a:t>2. </a:t>
            </a:r>
            <a:r>
              <a:rPr lang="zh-CN" altLang="en-US" sz="3000" b="1" smtClean="0">
                <a:solidFill>
                  <a:srgbClr val="003399"/>
                </a:solidFill>
                <a:effectLst>
                  <a:outerShdw blurRad="38100" dist="38100" dir="2700000" algn="tl">
                    <a:srgbClr val="C0C0C0"/>
                  </a:outerShdw>
                </a:effectLst>
              </a:rPr>
              <a:t>若在定义一个</a:t>
            </a:r>
            <a:r>
              <a:rPr lang="zh-CN" altLang="en-US" sz="3000" b="1" smtClean="0">
                <a:effectLst>
                  <a:outerShdw blurRad="38100" dist="38100" dir="2700000" algn="tl">
                    <a:srgbClr val="C0C0C0"/>
                  </a:outerShdw>
                </a:effectLst>
              </a:rPr>
              <a:t>浮点型数组</a:t>
            </a:r>
            <a:r>
              <a:rPr lang="zh-CN" altLang="en-US" sz="3000" b="1" smtClean="0">
                <a:solidFill>
                  <a:srgbClr val="003399"/>
                </a:solidFill>
                <a:effectLst>
                  <a:outerShdw blurRad="38100" dist="38100" dir="2700000" algn="tl">
                    <a:srgbClr val="C0C0C0"/>
                  </a:outerShdw>
                </a:effectLst>
              </a:rPr>
              <a:t>的同时赋初值，如果初始化值的个数小于数组元素的个数，剩余的元素被自动初始化为0</a:t>
            </a:r>
            <a:r>
              <a:rPr lang="en-US" altLang="zh-CN" sz="3000" b="1" smtClean="0">
                <a:solidFill>
                  <a:srgbClr val="003399"/>
                </a:solidFill>
                <a:effectLst>
                  <a:outerShdw blurRad="38100" dist="38100" dir="2700000" algn="tl">
                    <a:srgbClr val="C0C0C0"/>
                  </a:outerShdw>
                </a:effectLst>
              </a:rPr>
              <a:t>.000000</a:t>
            </a:r>
            <a:r>
              <a:rPr lang="zh-CN" altLang="en-US" sz="3000" b="1" smtClean="0">
                <a:solidFill>
                  <a:srgbClr val="003399"/>
                </a:solidFill>
                <a:effectLst>
                  <a:outerShdw blurRad="38100" dist="38100" dir="2700000" algn="tl">
                    <a:srgbClr val="C0C0C0"/>
                  </a:outerShdw>
                </a:effectLst>
              </a:rPr>
              <a:t>。</a:t>
            </a:r>
          </a:p>
          <a:p>
            <a:pPr eaLnBrk="1" hangingPunct="1">
              <a:buFontTx/>
              <a:buNone/>
              <a:defRPr/>
            </a:pPr>
            <a:r>
              <a:rPr lang="zh-CN" altLang="en-US" sz="3000" b="1" smtClean="0">
                <a:solidFill>
                  <a:srgbClr val="003399"/>
                </a:solidFill>
                <a:effectLst>
                  <a:outerShdw blurRad="38100" dist="38100" dir="2700000" algn="tl">
                    <a:srgbClr val="C0C0C0"/>
                  </a:outerShdw>
                </a:effectLst>
              </a:rPr>
              <a:t>   如：</a:t>
            </a:r>
            <a:r>
              <a:rPr lang="en-US" altLang="zh-CN" sz="3000" b="1" smtClean="0"/>
              <a:t>float score[4]={85.5};</a:t>
            </a:r>
          </a:p>
          <a:p>
            <a:pPr eaLnBrk="1" hangingPunct="1">
              <a:buFontTx/>
              <a:buNone/>
              <a:defRPr/>
            </a:pPr>
            <a:r>
              <a:rPr lang="en-US" altLang="zh-CN" sz="800" b="1" i="1" smtClean="0"/>
              <a:t>     </a:t>
            </a:r>
            <a:endParaRPr lang="zh-CN" altLang="en-US" sz="3000" b="1" smtClean="0">
              <a:solidFill>
                <a:srgbClr val="003399"/>
              </a:solidFill>
              <a:effectLst>
                <a:outerShdw blurRad="38100" dist="38100" dir="2700000" algn="tl">
                  <a:srgbClr val="C0C0C0"/>
                </a:outerShdw>
              </a:effectLst>
            </a:endParaRPr>
          </a:p>
          <a:p>
            <a:pPr eaLnBrk="1" hangingPunct="1">
              <a:buFontTx/>
              <a:buNone/>
              <a:defRPr/>
            </a:pPr>
            <a:r>
              <a:rPr lang="zh-CN" altLang="en-US" sz="3000" b="1" smtClean="0">
                <a:solidFill>
                  <a:srgbClr val="003399"/>
                </a:solidFill>
                <a:effectLst>
                  <a:outerShdw blurRad="38100" dist="38100" dir="2700000" algn="tl">
                    <a:srgbClr val="C0C0C0"/>
                  </a:outerShdw>
                </a:effectLst>
              </a:rPr>
              <a:t>   关于</a:t>
            </a:r>
            <a:r>
              <a:rPr lang="zh-CN" altLang="en-US" sz="3000" b="1" smtClean="0">
                <a:effectLst>
                  <a:outerShdw blurRad="38100" dist="38100" dir="2700000" algn="tl">
                    <a:srgbClr val="C0C0C0"/>
                  </a:outerShdw>
                </a:effectLst>
              </a:rPr>
              <a:t>字符型数组</a:t>
            </a:r>
            <a:r>
              <a:rPr lang="zh-CN" altLang="en-US" sz="3000" b="1" smtClean="0">
                <a:solidFill>
                  <a:srgbClr val="003399"/>
                </a:solidFill>
                <a:effectLst>
                  <a:outerShdw blurRad="38100" dist="38100" dir="2700000" algn="tl">
                    <a:srgbClr val="C0C0C0"/>
                  </a:outerShdw>
                </a:effectLst>
              </a:rPr>
              <a:t>后面再讲。</a:t>
            </a:r>
            <a:endParaRPr lang="en-US" altLang="zh-CN" sz="3000" b="1" smtClean="0">
              <a:solidFill>
                <a:srgbClr val="003399"/>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pPr eaLnBrk="1" hangingPunct="1"/>
              <a:t>2</a:t>
            </a:fld>
            <a:endParaRPr lang="en-US" altLang="zh-CN" sz="1400" smtClean="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sz="3200" b="1" dirty="0">
                <a:solidFill>
                  <a:srgbClr val="FF0000"/>
                </a:solidFill>
                <a:latin typeface="微软雅黑" panose="020B0503020204020204" pitchFamily="34" charset="-122"/>
                <a:ea typeface="微软雅黑" panose="020B0503020204020204" pitchFamily="34" charset="-122"/>
              </a:rPr>
              <a:t>7</a:t>
            </a:r>
            <a:r>
              <a:rPr lang="zh-CN" altLang="en-US" sz="3200" b="1" dirty="0" smtClean="0">
                <a:solidFill>
                  <a:srgbClr val="FF0000"/>
                </a:solidFill>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  </a:t>
            </a:r>
            <a:r>
              <a:rPr lang="zh-CN" altLang="en-US" b="1" dirty="0" smtClean="0">
                <a:latin typeface="微软雅黑" panose="020B0503020204020204" pitchFamily="34" charset="-122"/>
                <a:ea typeface="微软雅黑" panose="020B0503020204020204" pitchFamily="34" charset="-122"/>
              </a:rPr>
              <a:t>数组</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数据的存储结构</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en-US" altLang="zh-CN" b="1" dirty="0" smtClean="0">
                <a:latin typeface="微软雅黑" panose="020B0503020204020204" pitchFamily="34" charset="-122"/>
                <a:ea typeface="微软雅黑" panose="020B0503020204020204" pitchFamily="34" charset="-122"/>
              </a:rPr>
              <a:t>.3  </a:t>
            </a:r>
            <a:r>
              <a:rPr lang="zh-CN" altLang="en-US" b="1" dirty="0" smtClean="0">
                <a:latin typeface="微软雅黑" panose="020B0503020204020204" pitchFamily="34" charset="-122"/>
                <a:ea typeface="微软雅黑" panose="020B0503020204020204" pitchFamily="34" charset="-122"/>
              </a:rPr>
              <a:t>数组的声明、操作和使用</a:t>
            </a:r>
            <a:endParaRPr lang="en-US" altLang="zh-CN"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smtClean="0">
                <a:latin typeface="微软雅黑" panose="020B0503020204020204" pitchFamily="34" charset="-122"/>
                <a:ea typeface="微软雅黑" panose="020B0503020204020204" pitchFamily="34" charset="-122"/>
              </a:rPr>
              <a:t>7.4  </a:t>
            </a:r>
            <a:r>
              <a:rPr lang="zh-CN" altLang="en-US" b="1" dirty="0" smtClean="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smtClean="0">
                <a:latin typeface="微软雅黑" panose="020B0503020204020204" pitchFamily="34" charset="-122"/>
                <a:ea typeface="微软雅黑" panose="020B0503020204020204" pitchFamily="34" charset="-122"/>
              </a:rPr>
              <a:t>7.5  </a:t>
            </a:r>
            <a:r>
              <a:rPr lang="zh-CN" altLang="en-US" b="1" dirty="0" smtClean="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数组的排序、查找算法</a:t>
            </a:r>
          </a:p>
          <a:p>
            <a:pPr eaLnBrk="1" hangingPunct="1">
              <a:lnSpc>
                <a:spcPct val="150000"/>
              </a:lnSpc>
              <a:buFontTx/>
              <a:buNone/>
            </a:pPr>
            <a:endParaRPr lang="en-US" altLang="zh-CN"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smtClean="0"/>
              <a:t>提纲</a:t>
            </a:r>
          </a:p>
        </p:txBody>
      </p:sp>
      <p:pic>
        <p:nvPicPr>
          <p:cNvPr id="3077" name="Picture 8" descr="页面"/>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1BE7645-34A4-45EE-8D98-32D3AF324E55}" type="slidenum">
              <a:rPr lang="zh-CN" altLang="en-US" sz="1400" smtClean="0"/>
              <a:pPr eaLnBrk="1" hangingPunct="1"/>
              <a:t>20</a:t>
            </a:fld>
            <a:endParaRPr lang="en-US" altLang="zh-CN" sz="1400" smtClean="0"/>
          </a:p>
        </p:txBody>
      </p:sp>
      <p:sp>
        <p:nvSpPr>
          <p:cNvPr id="19459" name="Rectangle 2"/>
          <p:cNvSpPr>
            <a:spLocks noGrp="1" noChangeArrowheads="1"/>
          </p:cNvSpPr>
          <p:nvPr>
            <p:ph type="title"/>
          </p:nvPr>
        </p:nvSpPr>
        <p:spPr/>
        <p:txBody>
          <a:bodyPr/>
          <a:lstStyle/>
          <a:p>
            <a:pPr eaLnBrk="1" hangingPunct="1"/>
            <a:r>
              <a:rPr lang="en-US" altLang="zh-CN" b="1" dirty="0"/>
              <a:t>7</a:t>
            </a:r>
            <a:r>
              <a:rPr lang="en-US" altLang="zh-CN" b="1" dirty="0" smtClean="0"/>
              <a:t>.3.2</a:t>
            </a:r>
            <a:r>
              <a:rPr lang="zh-CN" altLang="en-US" b="1" dirty="0" smtClean="0"/>
              <a:t> </a:t>
            </a:r>
            <a:r>
              <a:rPr lang="zh-CN" altLang="en-US" b="1" u="sng" dirty="0" smtClean="0"/>
              <a:t>数组的初始化</a:t>
            </a:r>
          </a:p>
        </p:txBody>
      </p:sp>
      <p:sp>
        <p:nvSpPr>
          <p:cNvPr id="19460" name="Rectangle 3"/>
          <p:cNvSpPr>
            <a:spLocks noGrp="1" noChangeArrowheads="1"/>
          </p:cNvSpPr>
          <p:nvPr>
            <p:ph type="body" idx="1"/>
          </p:nvPr>
        </p:nvSpPr>
        <p:spPr>
          <a:xfrm>
            <a:off x="685800" y="1319213"/>
            <a:ext cx="8134350" cy="4611687"/>
          </a:xfrm>
        </p:spPr>
        <p:txBody>
          <a:bodyPr/>
          <a:lstStyle/>
          <a:p>
            <a:pPr eaLnBrk="1" hangingPunct="1">
              <a:buFontTx/>
              <a:buNone/>
            </a:pPr>
            <a:r>
              <a:rPr lang="en-US" altLang="zh-CN" b="1" smtClean="0"/>
              <a:t>3. </a:t>
            </a:r>
            <a:r>
              <a:rPr lang="zh-CN" altLang="en-US" b="1" smtClean="0"/>
              <a:t>如果初始化元素个数大于数组长度，则编译会报错，例如：</a:t>
            </a:r>
          </a:p>
          <a:p>
            <a:pPr eaLnBrk="1" hangingPunct="1">
              <a:buFontTx/>
              <a:buNone/>
            </a:pPr>
            <a:r>
              <a:rPr lang="en-US" altLang="zh-CN" b="1" smtClean="0"/>
              <a:t>    int score[4]={65, 78, 54, 91,60};</a:t>
            </a:r>
          </a:p>
          <a:p>
            <a:pPr eaLnBrk="1" hangingPunct="1">
              <a:buFontTx/>
              <a:buNone/>
            </a:pPr>
            <a:endParaRPr lang="zh-CN" altLang="en-US" b="1" smtClean="0"/>
          </a:p>
          <a:p>
            <a:pPr eaLnBrk="1" hangingPunct="1">
              <a:buFontTx/>
              <a:buNone/>
            </a:pPr>
            <a:r>
              <a:rPr lang="en-US" altLang="zh-CN" b="1" smtClean="0"/>
              <a:t>4. </a:t>
            </a:r>
            <a:r>
              <a:rPr lang="zh-CN" altLang="en-US" b="1" smtClean="0"/>
              <a:t>如果在声明带有初始化值列表的数组时省略数组的大小，那么数组元素的个数就是初始化值列表中的元素个数。</a:t>
            </a:r>
          </a:p>
          <a:p>
            <a:pPr eaLnBrk="1" hangingPunct="1">
              <a:buFontTx/>
              <a:buNone/>
            </a:pPr>
            <a:r>
              <a:rPr lang="en-US" altLang="zh-CN" b="1" smtClean="0"/>
              <a:t>    int score[]={65, 78, 54, 91,60};//score</a:t>
            </a:r>
            <a:r>
              <a:rPr lang="zh-CN" altLang="en-US" b="1" smtClean="0"/>
              <a:t>有</a:t>
            </a:r>
            <a:r>
              <a:rPr lang="en-US" altLang="zh-CN" b="1" smtClean="0"/>
              <a:t>5</a:t>
            </a:r>
            <a:r>
              <a:rPr lang="zh-CN" altLang="en-US" b="1" smtClean="0"/>
              <a:t>个元素</a:t>
            </a:r>
            <a:endParaRPr lang="en-US" altLang="zh-CN" b="1" smtClean="0"/>
          </a:p>
          <a:p>
            <a:pPr eaLnBrk="1" hangingPunct="1">
              <a:buFontTx/>
              <a:buNone/>
            </a:pPr>
            <a:r>
              <a:rPr lang="en-US" altLang="zh-CN" b="1" smtClean="0"/>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b="1" dirty="0"/>
              <a:t>5. C99</a:t>
            </a:r>
            <a:r>
              <a:rPr lang="zh-CN" altLang="zh-CN" b="1" dirty="0"/>
              <a:t>新特性：</a:t>
            </a:r>
            <a:r>
              <a:rPr lang="zh-CN" altLang="en-US" b="1" dirty="0"/>
              <a:t>在初始化列表中使用带有方括号的元素下标可以初始化某个特定的元素</a:t>
            </a:r>
          </a:p>
          <a:p>
            <a:pPr marL="0" indent="0">
              <a:buNone/>
            </a:pPr>
            <a:r>
              <a:rPr lang="en-US" altLang="zh-CN" sz="2400" b="1" dirty="0" smtClean="0">
                <a:sym typeface="+mn-ea"/>
              </a:rPr>
              <a:t>   </a:t>
            </a:r>
            <a:r>
              <a:rPr lang="en-US" altLang="zh-CN" sz="2400" b="1" dirty="0" err="1" smtClean="0">
                <a:sym typeface="+mn-ea"/>
              </a:rPr>
              <a:t>int</a:t>
            </a:r>
            <a:r>
              <a:rPr lang="en-US" altLang="zh-CN" sz="2400" b="1" dirty="0" smtClean="0">
                <a:sym typeface="+mn-ea"/>
              </a:rPr>
              <a:t> score[]=</a:t>
            </a:r>
            <a:r>
              <a:rPr lang="en-US" altLang="zh-CN" sz="2400" b="1" dirty="0"/>
              <a:t>{</a:t>
            </a:r>
            <a:r>
              <a:rPr lang="en-US" altLang="zh-CN" sz="2400" b="1" dirty="0">
                <a:solidFill>
                  <a:srgbClr val="FF0000"/>
                </a:solidFill>
              </a:rPr>
              <a:t>[4]=60</a:t>
            </a:r>
            <a:r>
              <a:rPr lang="en-US" altLang="zh-CN" sz="2400" b="1" dirty="0"/>
              <a:t>};</a:t>
            </a:r>
            <a:r>
              <a:rPr lang="en-US" altLang="zh-CN" sz="2400" b="1" dirty="0">
                <a:solidFill>
                  <a:srgbClr val="003399"/>
                </a:solidFill>
              </a:rPr>
              <a:t>//</a:t>
            </a:r>
            <a:r>
              <a:rPr lang="zh-CN" altLang="zh-CN" sz="2400" b="1" dirty="0">
                <a:solidFill>
                  <a:srgbClr val="003399"/>
                </a:solidFill>
              </a:rPr>
              <a:t>把</a:t>
            </a:r>
            <a:r>
              <a:rPr lang="en-US" altLang="zh-CN" sz="2400" b="1" dirty="0">
                <a:solidFill>
                  <a:srgbClr val="003399"/>
                </a:solidFill>
              </a:rPr>
              <a:t>score[4]</a:t>
            </a:r>
            <a:r>
              <a:rPr lang="zh-CN" altLang="en-US" sz="2400" b="1" dirty="0">
                <a:solidFill>
                  <a:srgbClr val="003399"/>
                </a:solidFill>
              </a:rPr>
              <a:t>初始化为</a:t>
            </a:r>
            <a:r>
              <a:rPr lang="en-US" altLang="zh-CN" sz="2400" b="1" dirty="0">
                <a:solidFill>
                  <a:srgbClr val="003399"/>
                </a:solidFill>
              </a:rPr>
              <a:t>60</a:t>
            </a:r>
          </a:p>
          <a:p>
            <a:pPr marL="0" indent="0">
              <a:buNone/>
            </a:pPr>
            <a:r>
              <a:rPr lang="en-US" altLang="zh-CN" sz="2400" b="1" dirty="0" smtClean="0">
                <a:sym typeface="+mn-ea"/>
              </a:rPr>
              <a:t>   </a:t>
            </a:r>
            <a:r>
              <a:rPr lang="en-US" altLang="zh-CN" sz="2400" b="1" dirty="0" err="1" smtClean="0">
                <a:sym typeface="+mn-ea"/>
              </a:rPr>
              <a:t>int</a:t>
            </a:r>
            <a:r>
              <a:rPr lang="en-US" altLang="zh-CN" sz="2400" b="1" dirty="0" smtClean="0">
                <a:sym typeface="+mn-ea"/>
              </a:rPr>
              <a:t> days[MONTHS]={31,28,</a:t>
            </a:r>
            <a:r>
              <a:rPr lang="en-US" altLang="zh-CN" sz="2400" b="1" dirty="0" smtClean="0">
                <a:solidFill>
                  <a:srgbClr val="FF0000"/>
                </a:solidFill>
                <a:sym typeface="+mn-ea"/>
              </a:rPr>
              <a:t>[4]=31</a:t>
            </a:r>
            <a:r>
              <a:rPr lang="en-US" altLang="zh-CN" sz="2400" b="1" dirty="0" smtClean="0">
                <a:sym typeface="+mn-ea"/>
              </a:rPr>
              <a:t>,30,31,</a:t>
            </a:r>
            <a:r>
              <a:rPr lang="en-US" altLang="zh-CN" sz="2400" b="1" dirty="0" smtClean="0">
                <a:solidFill>
                  <a:srgbClr val="FF0000"/>
                </a:solidFill>
                <a:sym typeface="+mn-ea"/>
              </a:rPr>
              <a:t>[1]=29</a:t>
            </a:r>
            <a:r>
              <a:rPr lang="en-US" altLang="zh-CN" sz="2400" b="1" dirty="0" smtClean="0">
                <a:sym typeface="+mn-ea"/>
              </a:rPr>
              <a:t>};</a:t>
            </a:r>
          </a:p>
          <a:p>
            <a:pPr marL="0" indent="0">
              <a:buNone/>
            </a:pPr>
            <a:r>
              <a:rPr lang="en-US" altLang="zh-CN" sz="2400" b="1" dirty="0" smtClean="0">
                <a:sym typeface="+mn-ea"/>
              </a:rPr>
              <a:t>  </a:t>
            </a:r>
            <a:r>
              <a:rPr lang="en-US" altLang="zh-CN" sz="2400" b="1" dirty="0" smtClean="0">
                <a:solidFill>
                  <a:srgbClr val="003399"/>
                </a:solidFill>
                <a:sym typeface="+mn-ea"/>
              </a:rPr>
              <a:t>//days</a:t>
            </a:r>
            <a:r>
              <a:rPr lang="zh-CN" altLang="zh-CN" sz="2400" b="1" dirty="0" smtClean="0">
                <a:solidFill>
                  <a:srgbClr val="003399"/>
                </a:solidFill>
                <a:sym typeface="+mn-ea"/>
              </a:rPr>
              <a:t>元素依次为：</a:t>
            </a:r>
            <a:r>
              <a:rPr lang="en-US" altLang="zh-CN" sz="2400" b="1" dirty="0" smtClean="0">
                <a:solidFill>
                  <a:srgbClr val="003399"/>
                </a:solidFill>
                <a:sym typeface="+mn-ea"/>
              </a:rPr>
              <a:t>31,29,0,0,31,30,31,0,0,0,0,0</a:t>
            </a:r>
          </a:p>
          <a:p>
            <a:endParaRPr lang="en-US" altLang="zh-CN" sz="2400" b="1" dirty="0" smtClean="0">
              <a:solidFill>
                <a:srgbClr val="003399"/>
              </a:solidFill>
              <a:sym typeface="+mn-ea"/>
            </a:endParaRP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pPr>
                <a:defRPr/>
              </a:pPr>
              <a:t>21</a:t>
            </a:fld>
            <a:endParaRPr lang="en-US" altLang="zh-C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F76F358-FC4A-413C-8C96-6284C3ADD36F}" type="slidenum">
              <a:rPr lang="zh-CN" altLang="en-US" sz="1400" smtClean="0"/>
              <a:pPr eaLnBrk="1" hangingPunct="1"/>
              <a:t>22</a:t>
            </a:fld>
            <a:endParaRPr lang="en-US" altLang="zh-CN" sz="1400" smtClean="0"/>
          </a:p>
        </p:txBody>
      </p:sp>
      <p:sp>
        <p:nvSpPr>
          <p:cNvPr id="20483" name="Rectangle 2"/>
          <p:cNvSpPr>
            <a:spLocks noGrp="1" noChangeArrowheads="1"/>
          </p:cNvSpPr>
          <p:nvPr>
            <p:ph type="title"/>
          </p:nvPr>
        </p:nvSpPr>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
        <p:nvSpPr>
          <p:cNvPr id="20484" name="Rectangle 3"/>
          <p:cNvSpPr>
            <a:spLocks noGrp="1" noChangeArrowheads="1"/>
          </p:cNvSpPr>
          <p:nvPr>
            <p:ph type="body" idx="1"/>
          </p:nvPr>
        </p:nvSpPr>
        <p:spPr/>
        <p:txBody>
          <a:bodyPr/>
          <a:lstStyle/>
          <a:p>
            <a:pPr eaLnBrk="1" hangingPunct="1">
              <a:lnSpc>
                <a:spcPct val="90000"/>
              </a:lnSpc>
            </a:pPr>
            <a:r>
              <a:rPr lang="zh-CN" altLang="en-US" b="1" dirty="0" smtClean="0"/>
              <a:t>数组元素和普通的基本类型变量一样，对基本类型变量的所有操作</a:t>
            </a:r>
            <a:r>
              <a:rPr lang="en-US" altLang="zh-CN" b="1" dirty="0" smtClean="0"/>
              <a:t>(</a:t>
            </a:r>
            <a:r>
              <a:rPr lang="zh-CN" altLang="en-US" b="1" dirty="0" smtClean="0"/>
              <a:t>读、赋值、取地址等</a:t>
            </a:r>
            <a:r>
              <a:rPr lang="en-US" altLang="zh-CN" b="1" dirty="0" smtClean="0"/>
              <a:t>)</a:t>
            </a:r>
            <a:r>
              <a:rPr lang="zh-CN" altLang="en-US" b="1" dirty="0" smtClean="0"/>
              <a:t>同样适用于数组元素，基本变量能出现的地方数组元素也可以出现。</a:t>
            </a:r>
            <a:endParaRPr lang="en-US" altLang="zh-CN" b="1" dirty="0" smtClean="0"/>
          </a:p>
          <a:p>
            <a:pPr eaLnBrk="1" hangingPunct="1">
              <a:lnSpc>
                <a:spcPct val="90000"/>
              </a:lnSpc>
            </a:pPr>
            <a:endParaRPr lang="zh-CN" altLang="en-US" b="1" dirty="0" smtClean="0"/>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4584" y="3212976"/>
            <a:ext cx="7357816" cy="2756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a:t>
            </a:r>
            <a:r>
              <a:rPr lang="en-US" altLang="zh-CN" b="1" dirty="0" smtClean="0"/>
              <a:t>.3.3</a:t>
            </a:r>
            <a:r>
              <a:rPr lang="zh-CN" altLang="en-US" b="1" dirty="0" smtClean="0"/>
              <a:t> </a:t>
            </a:r>
            <a:r>
              <a:rPr lang="zh-CN" altLang="en-US" b="1" u="sng" dirty="0"/>
              <a:t>数组的逐元素操作</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en-US" altLang="zh-CN" b="1" dirty="0"/>
              <a:t>C</a:t>
            </a:r>
            <a:r>
              <a:rPr lang="zh-CN" altLang="en-US" b="1" dirty="0"/>
              <a:t>语言规定数组元素不能整体引用，每次只能引用数组的一个元素。例如，不能用赋值运算对数组进行整体赋值。因为在</a:t>
            </a:r>
            <a:r>
              <a:rPr lang="en-US" altLang="zh-CN" b="1" dirty="0"/>
              <a:t>C</a:t>
            </a:r>
            <a:r>
              <a:rPr lang="zh-CN" altLang="en-US" b="1" dirty="0"/>
              <a:t>语言中，</a:t>
            </a:r>
            <a:r>
              <a:rPr lang="zh-CN" altLang="en-US" b="1" dirty="0">
                <a:solidFill>
                  <a:srgbClr val="003399"/>
                </a:solidFill>
              </a:rPr>
              <a:t>数组名具有特殊含义，它代表数组的首地址</a:t>
            </a:r>
            <a:r>
              <a:rPr lang="zh-CN" altLang="en-US" b="1" dirty="0"/>
              <a:t>。</a:t>
            </a:r>
          </a:p>
          <a:p>
            <a:pPr eaLnBrk="1" hangingPunct="1">
              <a:lnSpc>
                <a:spcPct val="90000"/>
              </a:lnSpc>
              <a:buFontTx/>
              <a:buNone/>
            </a:pPr>
            <a:r>
              <a:rPr lang="zh-CN" altLang="en-US" b="1" dirty="0"/>
              <a:t>     </a:t>
            </a:r>
            <a:r>
              <a:rPr lang="en-US" altLang="zh-CN" b="1" dirty="0" err="1"/>
              <a:t>int</a:t>
            </a:r>
            <a:r>
              <a:rPr lang="en-US" altLang="zh-CN" b="1" dirty="0"/>
              <a:t> a[5];</a:t>
            </a:r>
          </a:p>
          <a:p>
            <a:pPr eaLnBrk="1" hangingPunct="1">
              <a:lnSpc>
                <a:spcPct val="90000"/>
              </a:lnSpc>
              <a:buFontTx/>
              <a:buNone/>
            </a:pPr>
            <a:r>
              <a:rPr lang="en-US" altLang="zh-CN" b="1" dirty="0"/>
              <a:t>     a = {1,2,3,4,5};//</a:t>
            </a:r>
            <a:r>
              <a:rPr lang="zh-CN" altLang="en-US" b="1" dirty="0"/>
              <a:t>错误</a:t>
            </a:r>
          </a:p>
          <a:p>
            <a:endParaRPr lang="zh-CN" altLang="en-US" dirty="0"/>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smtClean="0"/>
              <a:pPr>
                <a:defRPr/>
              </a:pPr>
              <a:t>23</a:t>
            </a:fld>
            <a:endParaRPr lang="en-US" altLang="zh-CN"/>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smtClean="0"/>
          </a:p>
        </p:txBody>
      </p:sp>
      <p:sp>
        <p:nvSpPr>
          <p:cNvPr id="21507" name="内容占位符 2"/>
          <p:cNvSpPr>
            <a:spLocks noGrp="1"/>
          </p:cNvSpPr>
          <p:nvPr>
            <p:ph idx="1"/>
          </p:nvPr>
        </p:nvSpPr>
        <p:spPr>
          <a:xfrm>
            <a:off x="214282" y="1357298"/>
            <a:ext cx="8929718" cy="4611687"/>
          </a:xfrm>
        </p:spPr>
        <p:txBody>
          <a:bodyPr/>
          <a:lstStyle/>
          <a:p>
            <a:pPr eaLnBrk="1" hangingPunct="1">
              <a:buFont typeface="Wingdings" pitchFamily="2" charset="2"/>
              <a:buNone/>
            </a:pPr>
            <a:r>
              <a:rPr lang="zh-CN" altLang="en-US" sz="2400" b="1" dirty="0" smtClean="0"/>
              <a:t>数组名实际上是数组的首元素地址</a:t>
            </a:r>
          </a:p>
          <a:p>
            <a:pPr eaLnBrk="1" hangingPunct="1">
              <a:buFont typeface="Wingdings" pitchFamily="2" charset="2"/>
              <a:buNone/>
            </a:pPr>
            <a:r>
              <a:rPr lang="zh-CN" altLang="en-US" b="1" dirty="0" smtClean="0"/>
              <a:t>      </a:t>
            </a:r>
            <a:r>
              <a:rPr lang="en-US" altLang="zh-CN" b="1" dirty="0" err="1" smtClean="0"/>
              <a:t>int</a:t>
            </a:r>
            <a:r>
              <a:rPr lang="en-US" altLang="zh-CN" b="1" dirty="0" smtClean="0"/>
              <a:t> </a:t>
            </a:r>
            <a:r>
              <a:rPr lang="en-US" altLang="zh-CN" dirty="0" smtClean="0"/>
              <a:t>main()</a:t>
            </a:r>
          </a:p>
          <a:p>
            <a:pPr lvl="1" eaLnBrk="1" hangingPunct="1">
              <a:buFontTx/>
              <a:buNone/>
            </a:pPr>
            <a:r>
              <a:rPr lang="en-US" altLang="zh-CN" dirty="0" smtClean="0"/>
              <a:t>{</a:t>
            </a:r>
          </a:p>
          <a:p>
            <a:pPr lvl="1" eaLnBrk="1" hangingPunct="1">
              <a:buFontTx/>
              <a:buNone/>
            </a:pPr>
            <a:r>
              <a:rPr lang="en-US" altLang="zh-CN" dirty="0" smtClean="0"/>
              <a:t>   char array[5];</a:t>
            </a:r>
          </a:p>
          <a:p>
            <a:pPr lvl="1" eaLnBrk="1" hangingPunct="1">
              <a:buNone/>
            </a:pPr>
            <a:r>
              <a:rPr lang="en-US" altLang="zh-CN" dirty="0" smtClean="0"/>
              <a:t>   </a:t>
            </a:r>
            <a:r>
              <a:rPr lang="en-US" altLang="zh-CN" dirty="0" err="1" smtClean="0"/>
              <a:t>printf</a:t>
            </a:r>
            <a:r>
              <a:rPr lang="en-US" altLang="zh-CN" dirty="0" smtClean="0"/>
              <a:t>("array = %p &amp;array[0] = %p", array , &amp;array[0])</a:t>
            </a:r>
            <a:r>
              <a:rPr lang="en-US" altLang="zh-CN" dirty="0"/>
              <a:t>;</a:t>
            </a:r>
            <a:r>
              <a:rPr lang="en-US" altLang="zh-CN" dirty="0" smtClean="0"/>
              <a:t> </a:t>
            </a:r>
          </a:p>
          <a:p>
            <a:pPr lvl="1" eaLnBrk="1" hangingPunct="1">
              <a:buFontTx/>
              <a:buNone/>
            </a:pPr>
            <a:r>
              <a:rPr lang="en-US" altLang="zh-CN" dirty="0" smtClean="0"/>
              <a:t>   return 0;</a:t>
            </a:r>
          </a:p>
          <a:p>
            <a:pPr lvl="1" eaLnBrk="1" hangingPunct="1">
              <a:buFontTx/>
              <a:buNone/>
            </a:pPr>
            <a:r>
              <a:rPr lang="en-US" altLang="zh-CN" dirty="0" smtClean="0"/>
              <a:t>}</a:t>
            </a:r>
            <a:r>
              <a:rPr lang="en-US" altLang="zh-CN" sz="2400" dirty="0" smtClean="0"/>
              <a:t>	</a:t>
            </a:r>
            <a:endParaRPr lang="zh-CN" altLang="en-US" sz="2400" b="1" dirty="0" smtClean="0">
              <a:latin typeface="System" charset="-122"/>
              <a:ea typeface="System" charset="-122"/>
            </a:endParaRPr>
          </a:p>
          <a:p>
            <a:endParaRPr lang="zh-CN" altLang="en-US" dirty="0" smtClean="0"/>
          </a:p>
        </p:txBody>
      </p:sp>
      <p:sp>
        <p:nvSpPr>
          <p:cNvPr id="21508" name="灯片编号占位符 3"/>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CB1BE3E-A1D0-4259-B720-5608D5528AEE}" type="slidenum">
              <a:rPr lang="zh-CN" altLang="en-US" sz="1400" smtClean="0"/>
              <a:pPr eaLnBrk="1" hangingPunct="1"/>
              <a:t>24</a:t>
            </a:fld>
            <a:endParaRPr lang="en-US" altLang="zh-CN" sz="1400" smtClean="0"/>
          </a:p>
        </p:txBody>
      </p:sp>
      <p:sp>
        <p:nvSpPr>
          <p:cNvPr id="21509" name="Text Box 7"/>
          <p:cNvSpPr txBox="1">
            <a:spLocks noChangeArrowheads="1"/>
          </p:cNvSpPr>
          <p:nvPr/>
        </p:nvSpPr>
        <p:spPr bwMode="auto">
          <a:xfrm>
            <a:off x="5643570" y="4357694"/>
            <a:ext cx="2303463" cy="793750"/>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dirty="0">
                <a:solidFill>
                  <a:schemeClr val="bg1"/>
                </a:solidFill>
              </a:rPr>
              <a:t>array = FFF0</a:t>
            </a:r>
          </a:p>
          <a:p>
            <a:pPr eaLnBrk="1" hangingPunct="1">
              <a:spcBef>
                <a:spcPct val="50000"/>
              </a:spcBef>
              <a:buFontTx/>
              <a:buNone/>
            </a:pPr>
            <a:r>
              <a:rPr lang="en-US" altLang="zh-CN" sz="2000" dirty="0">
                <a:solidFill>
                  <a:schemeClr val="bg1"/>
                </a:solidFill>
              </a:rPr>
              <a:t>&amp;array[0] = FFF0</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0E53259-7E91-4503-9018-57B946D16775}" type="slidenum">
              <a:rPr lang="zh-CN" altLang="en-US" sz="1400" smtClean="0"/>
              <a:pPr eaLnBrk="1" hangingPunct="1"/>
              <a:t>25</a:t>
            </a:fld>
            <a:endParaRPr lang="en-US" altLang="zh-CN" sz="1400" smtClean="0"/>
          </a:p>
        </p:txBody>
      </p:sp>
      <p:sp>
        <p:nvSpPr>
          <p:cNvPr id="92163" name="Rectangle 3"/>
          <p:cNvSpPr>
            <a:spLocks noGrp="1" noChangeArrowheads="1"/>
          </p:cNvSpPr>
          <p:nvPr>
            <p:ph type="body" idx="1"/>
          </p:nvPr>
        </p:nvSpPr>
        <p:spPr>
          <a:xfrm>
            <a:off x="611188" y="1268413"/>
            <a:ext cx="7772400" cy="5029200"/>
          </a:xfrm>
        </p:spPr>
        <p:txBody>
          <a:bodyPr/>
          <a:lstStyle/>
          <a:p>
            <a:pPr eaLnBrk="1" hangingPunct="1">
              <a:lnSpc>
                <a:spcPct val="90000"/>
              </a:lnSpc>
              <a:buFontTx/>
              <a:buNone/>
              <a:defRPr/>
            </a:pPr>
            <a:r>
              <a:rPr lang="zh-CN" altLang="en-US" b="1" dirty="0" smtClean="0"/>
              <a:t>三、数组的逐元素操作：</a:t>
            </a:r>
          </a:p>
          <a:p>
            <a:pPr lvl="1" eaLnBrk="1" hangingPunct="1">
              <a:lnSpc>
                <a:spcPct val="90000"/>
              </a:lnSpc>
              <a:buFontTx/>
              <a:buNone/>
              <a:defRPr/>
            </a:pPr>
            <a:r>
              <a:rPr lang="zh-CN" altLang="en-US" b="1" dirty="0" smtClean="0">
                <a:solidFill>
                  <a:srgbClr val="003399"/>
                </a:solidFill>
                <a:effectLst>
                  <a:outerShdw blurRad="38100" dist="38100" dir="2700000" algn="tl">
                    <a:srgbClr val="C0C0C0"/>
                  </a:outerShdw>
                </a:effectLst>
              </a:rPr>
              <a:t>一般情况下</a:t>
            </a:r>
            <a:r>
              <a:rPr lang="en-US" altLang="zh-CN" b="1" dirty="0" smtClean="0">
                <a:solidFill>
                  <a:srgbClr val="003399"/>
                </a:solidFill>
                <a:effectLst>
                  <a:outerShdw blurRad="38100" dist="38100" dir="2700000" algn="tl">
                    <a:srgbClr val="C0C0C0"/>
                  </a:outerShdw>
                </a:effectLst>
              </a:rPr>
              <a:t>(</a:t>
            </a:r>
            <a:r>
              <a:rPr lang="zh-CN" altLang="en-US" b="1" dirty="0" smtClean="0">
                <a:solidFill>
                  <a:srgbClr val="003399"/>
                </a:solidFill>
                <a:effectLst>
                  <a:outerShdw blurRad="38100" dist="38100" dir="2700000" algn="tl">
                    <a:srgbClr val="C0C0C0"/>
                  </a:outerShdw>
                </a:effectLst>
              </a:rPr>
              <a:t>字符数组会有例外</a:t>
            </a:r>
            <a:r>
              <a:rPr lang="en-US" altLang="zh-CN" b="1" dirty="0" smtClean="0">
                <a:solidFill>
                  <a:srgbClr val="003399"/>
                </a:solidFill>
                <a:effectLst>
                  <a:outerShdw blurRad="38100" dist="38100" dir="2700000" algn="tl">
                    <a:srgbClr val="C0C0C0"/>
                  </a:outerShdw>
                </a:effectLst>
              </a:rPr>
              <a:t>)</a:t>
            </a:r>
            <a:r>
              <a:rPr lang="zh-CN" altLang="en-US" b="1" dirty="0" smtClean="0">
                <a:solidFill>
                  <a:srgbClr val="003399"/>
                </a:solidFill>
                <a:effectLst>
                  <a:outerShdw blurRad="38100" dist="38100" dir="2700000" algn="tl">
                    <a:srgbClr val="C0C0C0"/>
                  </a:outerShdw>
                </a:effectLst>
              </a:rPr>
              <a:t>，无法对数组进行整体操作，例如整体赋值或者输出。要采用循环控制结构对数组的元素逐个进行操作和处理。</a:t>
            </a:r>
            <a:endParaRPr lang="en-US" altLang="zh-CN" b="1" dirty="0" smtClean="0">
              <a:solidFill>
                <a:srgbClr val="003399"/>
              </a:solidFill>
              <a:effectLst>
                <a:outerShdw blurRad="38100" dist="38100" dir="2700000" algn="tl">
                  <a:srgbClr val="C0C0C0"/>
                </a:outerShdw>
              </a:effectLst>
            </a:endParaRPr>
          </a:p>
          <a:p>
            <a:pPr eaLnBrk="1" hangingPunct="1">
              <a:lnSpc>
                <a:spcPct val="90000"/>
              </a:lnSpc>
              <a:buFontTx/>
              <a:buNone/>
              <a:defRPr/>
            </a:pPr>
            <a:endParaRPr lang="en-US" altLang="zh-CN" b="1" dirty="0">
              <a:solidFill>
                <a:srgbClr val="003399"/>
              </a:solidFill>
              <a:effectLst>
                <a:outerShdw blurRad="38100" dist="38100" dir="2700000" algn="tl">
                  <a:srgbClr val="C0C0C0"/>
                </a:outerShdw>
              </a:effectLst>
            </a:endParaRPr>
          </a:p>
          <a:p>
            <a:pPr eaLnBrk="1" hangingPunct="1">
              <a:lnSpc>
                <a:spcPct val="90000"/>
              </a:lnSpc>
              <a:buFontTx/>
              <a:buNone/>
              <a:defRPr/>
            </a:pPr>
            <a:endParaRPr lang="en-US" altLang="zh-CN" b="1" dirty="0" smtClean="0">
              <a:solidFill>
                <a:srgbClr val="003399"/>
              </a:solidFill>
              <a:effectLst>
                <a:outerShdw blurRad="38100" dist="38100" dir="2700000" algn="tl">
                  <a:srgbClr val="C0C0C0"/>
                </a:outerShdw>
              </a:effectLst>
            </a:endParaRPr>
          </a:p>
          <a:p>
            <a:pPr eaLnBrk="1" hangingPunct="1">
              <a:lnSpc>
                <a:spcPct val="90000"/>
              </a:lnSpc>
              <a:buFontTx/>
              <a:buNone/>
              <a:defRPr/>
            </a:pPr>
            <a:r>
              <a:rPr lang="zh-CN" altLang="en-US" b="1" dirty="0" smtClean="0"/>
              <a:t>例</a:t>
            </a:r>
            <a:r>
              <a:rPr lang="en-US" altLang="zh-CN" b="1" dirty="0" smtClean="0"/>
              <a:t>1</a:t>
            </a:r>
            <a:r>
              <a:rPr lang="zh-CN" altLang="en-US" b="1" dirty="0" smtClean="0"/>
              <a:t>：读入</a:t>
            </a:r>
            <a:r>
              <a:rPr lang="en-US" altLang="zh-CN" b="1" dirty="0" smtClean="0"/>
              <a:t>10</a:t>
            </a:r>
            <a:r>
              <a:rPr lang="zh-CN" altLang="en-US" b="1" dirty="0" smtClean="0"/>
              <a:t>个分数然后进行处理</a:t>
            </a:r>
          </a:p>
          <a:p>
            <a:pPr marL="0" lvl="1" eaLnBrk="1" hangingPunct="1">
              <a:lnSpc>
                <a:spcPct val="90000"/>
              </a:lnSpc>
              <a:buFontTx/>
              <a:buNone/>
              <a:defRPr/>
            </a:pPr>
            <a:r>
              <a:rPr lang="zh-CN" altLang="en-US" b="1" dirty="0" smtClean="0">
                <a:sym typeface="+mn-ea"/>
              </a:rPr>
              <a:t>请同学们体会下标运算符的使用，以及数组元素的值和数组元素下标的区别。</a:t>
            </a:r>
            <a:endParaRPr lang="zh-CN" altLang="en-US" b="1" dirty="0" smtClean="0"/>
          </a:p>
          <a:p>
            <a:pPr lvl="1" eaLnBrk="1" hangingPunct="1">
              <a:lnSpc>
                <a:spcPct val="90000"/>
              </a:lnSpc>
              <a:buFontTx/>
              <a:buNone/>
              <a:defRPr/>
            </a:pPr>
            <a:endParaRPr lang="zh-CN" altLang="en-US" b="1" i="1" dirty="0" smtClean="0"/>
          </a:p>
        </p:txBody>
      </p:sp>
      <p:sp>
        <p:nvSpPr>
          <p:cNvPr id="22532" name="Rectangle 8"/>
          <p:cNvSpPr>
            <a:spLocks noGrp="1" noChangeArrowheads="1"/>
          </p:cNvSpPr>
          <p:nvPr>
            <p:ph type="title"/>
          </p:nvPr>
        </p:nvSpPr>
        <p:spPr>
          <a:noFill/>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#include &lt;stdio.h&gt;</a:t>
            </a:r>
          </a:p>
          <a:p>
            <a:pPr marL="0" indent="0">
              <a:buNone/>
            </a:pPr>
            <a:r>
              <a:rPr lang="zh-CN" altLang="en-US" sz="2200" b="1" dirty="0"/>
              <a:t>#define SIZE 10</a:t>
            </a:r>
          </a:p>
          <a:p>
            <a:pPr marL="0" indent="0">
              <a:buNone/>
            </a:pPr>
            <a:r>
              <a:rPr lang="zh-CN" altLang="en-US" sz="2200" b="1" dirty="0"/>
              <a:t>#define PAR 72</a:t>
            </a:r>
          </a:p>
          <a:p>
            <a:pPr marL="0" indent="0">
              <a:buNone/>
            </a:pPr>
            <a:r>
              <a:rPr lang="zh-CN" altLang="en-US" sz="2200" b="1" dirty="0"/>
              <a:t>int main(void)</a:t>
            </a:r>
          </a:p>
          <a:p>
            <a:pPr marL="0" indent="0">
              <a:buNone/>
            </a:pPr>
            <a:r>
              <a:rPr lang="zh-CN" altLang="en-US" sz="2200" b="1" dirty="0"/>
              <a:t>{</a:t>
            </a:r>
          </a:p>
          <a:p>
            <a:pPr marL="0" indent="0">
              <a:buNone/>
            </a:pPr>
            <a:r>
              <a:rPr lang="zh-CN" altLang="en-US" sz="2200" b="1" dirty="0"/>
              <a:t>    int index, score[SIZE];</a:t>
            </a:r>
          </a:p>
          <a:p>
            <a:pPr marL="0" indent="0">
              <a:buNone/>
            </a:pPr>
            <a:r>
              <a:rPr lang="zh-CN" altLang="en-US" sz="2200" b="1" dirty="0"/>
              <a:t>    int sum = 0;</a:t>
            </a:r>
          </a:p>
          <a:p>
            <a:pPr marL="0" indent="0">
              <a:buNone/>
            </a:pPr>
            <a:r>
              <a:rPr lang="zh-CN" altLang="en-US" sz="2200" b="1" dirty="0"/>
              <a:t>    float average;</a:t>
            </a:r>
          </a:p>
          <a:p>
            <a:pPr marL="0" indent="0">
              <a:buNone/>
            </a:pPr>
            <a:r>
              <a:rPr lang="zh-CN" altLang="en-US" sz="800" b="1" dirty="0"/>
              <a:t>   </a:t>
            </a:r>
          </a:p>
          <a:p>
            <a:pPr marL="0" indent="0">
              <a:buNone/>
            </a:pPr>
            <a:r>
              <a:rPr lang="zh-CN" altLang="en-US" sz="2200" b="1" dirty="0"/>
              <a:t>    printf("Enter %d golf scores:\n", SIZE);</a:t>
            </a:r>
          </a:p>
          <a:p>
            <a:pPr marL="0" indent="0">
              <a:buNone/>
            </a:pPr>
            <a:r>
              <a:rPr lang="zh-CN" altLang="en-US" sz="2200" b="1" dirty="0"/>
              <a:t>    for (index = 0; index &lt; SIZE; index++)</a:t>
            </a:r>
          </a:p>
          <a:p>
            <a:pPr marL="0" indent="0">
              <a:buNone/>
            </a:pPr>
            <a:r>
              <a:rPr lang="zh-CN" altLang="en-US" sz="2200" b="1" dirty="0"/>
              <a:t>        scanf("%d", </a:t>
            </a:r>
            <a:r>
              <a:rPr lang="zh-CN" altLang="en-US" sz="2200" b="1" dirty="0">
                <a:solidFill>
                  <a:srgbClr val="FF0000"/>
                </a:solidFill>
              </a:rPr>
              <a:t>&amp;score[index]</a:t>
            </a:r>
            <a:r>
              <a:rPr lang="zh-CN" altLang="en-US" sz="2200" b="1" dirty="0"/>
              <a:t>);  </a:t>
            </a:r>
            <a:r>
              <a:rPr lang="zh-CN" altLang="en-US" sz="2200" b="1" dirty="0">
                <a:solidFill>
                  <a:srgbClr val="003399"/>
                </a:solidFill>
              </a:rPr>
              <a:t>// read in the ten scores</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pPr>
                <a:defRPr/>
              </a:pPr>
              <a:t>26</a:t>
            </a:fld>
            <a:endParaRPr lang="en-US" altLang="zh-CN"/>
          </a:p>
        </p:txBody>
      </p:sp>
      <p:sp>
        <p:nvSpPr>
          <p:cNvPr id="24581" name="Text Box 4"/>
          <p:cNvSpPr txBox="1">
            <a:spLocks noChangeArrowheads="1"/>
          </p:cNvSpPr>
          <p:nvPr/>
        </p:nvSpPr>
        <p:spPr bwMode="auto">
          <a:xfrm>
            <a:off x="5147628" y="2348548"/>
            <a:ext cx="3744912" cy="1338262"/>
          </a:xfrm>
          <a:prstGeom prst="rect">
            <a:avLst/>
          </a:prstGeom>
          <a:solidFill>
            <a:srgbClr val="CCFFFF"/>
          </a:solidFill>
          <a:ln w="9525">
            <a:solidFill>
              <a:srgbClr val="339966"/>
            </a:solidFill>
            <a:miter lim="800000"/>
          </a:ln>
          <a:effectLst>
            <a:prstShdw prst="shdw17" dist="17961" dir="13500000">
              <a:srgbClr val="1F5C3D"/>
            </a:prstShdw>
          </a:effec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1800" b="1"/>
              <a:t>定义常量</a:t>
            </a:r>
            <a:r>
              <a:rPr lang="en-US" altLang="zh-CN" sz="1800" b="1"/>
              <a:t>SIZE</a:t>
            </a:r>
            <a:r>
              <a:rPr lang="zh-CN" altLang="en-US" sz="1800" b="1"/>
              <a:t>，用于表示数组长度，便于程序的阅读和修改。</a:t>
            </a:r>
          </a:p>
          <a:p>
            <a:pPr eaLnBrk="1" hangingPunct="1">
              <a:spcBef>
                <a:spcPct val="50000"/>
              </a:spcBef>
              <a:buFontTx/>
              <a:buNone/>
            </a:pPr>
            <a:r>
              <a:rPr lang="zh-CN" altLang="en-US" sz="1800" b="1"/>
              <a:t>注意书写习惯：常量名全部大写，变量名小写</a:t>
            </a:r>
            <a:endParaRPr lang="en-US" altLang="zh-CN" sz="1800" b="1"/>
          </a:p>
        </p:txBody>
      </p:sp>
      <p:sp>
        <p:nvSpPr>
          <p:cNvPr id="22532" name="Rectangle 8"/>
          <p:cNvSpPr>
            <a:spLocks noGrp="1" noChangeArrowheads="1"/>
          </p:cNvSpPr>
          <p:nvPr>
            <p:ph type="title"/>
          </p:nvPr>
        </p:nvSpPr>
        <p:spPr>
          <a:noFill/>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435" y="1319530"/>
            <a:ext cx="8038465" cy="4611370"/>
          </a:xfrm>
        </p:spPr>
        <p:txBody>
          <a:bodyPr/>
          <a:lstStyle/>
          <a:p>
            <a:pPr marL="0" indent="0">
              <a:buNone/>
            </a:pPr>
            <a:r>
              <a:rPr lang="zh-CN" altLang="en-US" sz="2200" b="1" dirty="0"/>
              <a:t>    printf("The scores read in are as follows:\n");</a:t>
            </a:r>
          </a:p>
          <a:p>
            <a:pPr marL="0" indent="0">
              <a:buNone/>
            </a:pPr>
            <a:r>
              <a:rPr lang="zh-CN" altLang="en-US" sz="2200" b="1" dirty="0"/>
              <a:t>    for (index = 0; index &lt; SIZE; index++)</a:t>
            </a:r>
          </a:p>
          <a:p>
            <a:pPr marL="0" indent="0">
              <a:buNone/>
            </a:pPr>
            <a:r>
              <a:rPr lang="zh-CN" altLang="en-US" sz="2200" b="1" dirty="0"/>
              <a:t>        printf("%5d", </a:t>
            </a:r>
            <a:r>
              <a:rPr lang="zh-CN" altLang="en-US" sz="2200" b="1" dirty="0">
                <a:solidFill>
                  <a:srgbClr val="FF0000"/>
                </a:solidFill>
              </a:rPr>
              <a:t>score[index]</a:t>
            </a:r>
            <a:r>
              <a:rPr lang="zh-CN" altLang="en-US" sz="2200" b="1" dirty="0"/>
              <a:t>); </a:t>
            </a:r>
            <a:r>
              <a:rPr lang="zh-CN" altLang="en-US" sz="2200" b="1" dirty="0">
                <a:solidFill>
                  <a:srgbClr val="000099"/>
                </a:solidFill>
              </a:rPr>
              <a:t>// verify input</a:t>
            </a:r>
          </a:p>
          <a:p>
            <a:pPr marL="0" indent="0">
              <a:buNone/>
            </a:pPr>
            <a:r>
              <a:rPr lang="zh-CN" altLang="en-US" sz="2200" b="1" dirty="0"/>
              <a:t>    printf("\n");</a:t>
            </a:r>
          </a:p>
          <a:p>
            <a:pPr marL="0" indent="0">
              <a:buNone/>
            </a:pPr>
            <a:endParaRPr lang="zh-CN" altLang="en-US" sz="800" b="1" dirty="0"/>
          </a:p>
          <a:p>
            <a:pPr marL="0" indent="0">
              <a:buNone/>
            </a:pPr>
            <a:r>
              <a:rPr lang="zh-CN" altLang="en-US" sz="2200" b="1" dirty="0"/>
              <a:t>    for (index = 0; index &lt; SIZE; index++)</a:t>
            </a:r>
          </a:p>
          <a:p>
            <a:pPr marL="0" indent="0">
              <a:buNone/>
            </a:pPr>
            <a:r>
              <a:rPr lang="zh-CN" altLang="en-US" sz="2200" b="1" dirty="0"/>
              <a:t>        sum += </a:t>
            </a:r>
            <a:r>
              <a:rPr lang="zh-CN" altLang="en-US" sz="2200" b="1" dirty="0">
                <a:solidFill>
                  <a:srgbClr val="FF0000"/>
                </a:solidFill>
              </a:rPr>
              <a:t>score[index]</a:t>
            </a:r>
            <a:r>
              <a:rPr lang="zh-CN" altLang="en-US" sz="2200" b="1" dirty="0"/>
              <a:t>;        </a:t>
            </a:r>
            <a:r>
              <a:rPr lang="zh-CN" altLang="en-US" sz="2200" b="1" dirty="0">
                <a:solidFill>
                  <a:srgbClr val="000099"/>
                </a:solidFill>
              </a:rPr>
              <a:t> // add them up</a:t>
            </a:r>
          </a:p>
          <a:p>
            <a:pPr marL="0" indent="0">
              <a:buNone/>
            </a:pPr>
            <a:r>
              <a:rPr lang="zh-CN" altLang="en-US" sz="2200" b="1" dirty="0"/>
              <a:t>    average = (float) sum / SIZE;   </a:t>
            </a:r>
            <a:r>
              <a:rPr lang="zh-CN" altLang="en-US" sz="2200" b="1" dirty="0">
                <a:solidFill>
                  <a:srgbClr val="000099"/>
                </a:solidFill>
              </a:rPr>
              <a:t> // time-honored method</a:t>
            </a:r>
          </a:p>
          <a:p>
            <a:pPr marL="0" indent="0">
              <a:buNone/>
            </a:pPr>
            <a:endParaRPr lang="zh-CN" altLang="en-US" sz="800" b="1" dirty="0">
              <a:solidFill>
                <a:srgbClr val="000099"/>
              </a:solidFill>
            </a:endParaRPr>
          </a:p>
          <a:p>
            <a:pPr marL="0" indent="0">
              <a:buNone/>
            </a:pPr>
            <a:r>
              <a:rPr lang="zh-CN" altLang="en-US" sz="2200" b="1" dirty="0"/>
              <a:t>    printf("Sum of scores = %d, average = %.2f\n", sum, average);</a:t>
            </a:r>
          </a:p>
          <a:p>
            <a:pPr marL="0" indent="0">
              <a:buNone/>
            </a:pPr>
            <a:r>
              <a:rPr lang="zh-CN" altLang="en-US" sz="2200" b="1" dirty="0"/>
              <a:t>    printf("That's a handicap of %.0f.\n", average - PAR);</a:t>
            </a:r>
          </a:p>
          <a:p>
            <a:pPr marL="0" indent="0">
              <a:buNone/>
            </a:pPr>
            <a:r>
              <a:rPr lang="zh-CN" altLang="en-US" sz="800" b="1" dirty="0"/>
              <a:t>  </a:t>
            </a:r>
          </a:p>
          <a:p>
            <a:pPr marL="0" indent="0">
              <a:buNone/>
            </a:pPr>
            <a:r>
              <a:rPr lang="zh-CN" altLang="en-US" sz="2200" b="1" dirty="0"/>
              <a:t>    return 0;</a:t>
            </a:r>
          </a:p>
          <a:p>
            <a:pPr marL="0" indent="0">
              <a:buNone/>
            </a:pPr>
            <a:r>
              <a:rPr lang="zh-CN" altLang="en-US" sz="2200" b="1" dirty="0"/>
              <a:t>}</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pPr>
                <a:defRPr/>
              </a:pPr>
              <a:t>27</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B6E7B69-FA51-41C3-B478-C254F10C048D}" type="slidenum">
              <a:rPr lang="zh-CN" altLang="en-US" sz="1400" smtClean="0"/>
              <a:pPr eaLnBrk="1" hangingPunct="1"/>
              <a:t>28</a:t>
            </a:fld>
            <a:endParaRPr lang="en-US" altLang="zh-CN" sz="1400" smtClean="0"/>
          </a:p>
        </p:txBody>
      </p:sp>
      <p:sp>
        <p:nvSpPr>
          <p:cNvPr id="27651" name="Rectangle 2"/>
          <p:cNvSpPr>
            <a:spLocks noGrp="1" noChangeArrowheads="1"/>
          </p:cNvSpPr>
          <p:nvPr>
            <p:ph type="title"/>
          </p:nvPr>
        </p:nvSpPr>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
        <p:nvSpPr>
          <p:cNvPr id="27652" name="Rectangle 3"/>
          <p:cNvSpPr>
            <a:spLocks noGrp="1" noChangeArrowheads="1"/>
          </p:cNvSpPr>
          <p:nvPr>
            <p:ph type="body" idx="1"/>
          </p:nvPr>
        </p:nvSpPr>
        <p:spPr>
          <a:xfrm>
            <a:off x="179388" y="1196975"/>
            <a:ext cx="8496300" cy="4611688"/>
          </a:xfrm>
        </p:spPr>
        <p:txBody>
          <a:bodyPr/>
          <a:lstStyle/>
          <a:p>
            <a:pPr eaLnBrk="1" hangingPunct="1"/>
            <a:r>
              <a:rPr lang="zh-CN" altLang="en-US" sz="2600" b="1" dirty="0" smtClean="0"/>
              <a:t>注意</a:t>
            </a:r>
            <a:r>
              <a:rPr lang="zh-CN" altLang="en-US" sz="2600" b="1" dirty="0" smtClean="0">
                <a:solidFill>
                  <a:srgbClr val="FF0000"/>
                </a:solidFill>
              </a:rPr>
              <a:t>越界控制</a:t>
            </a:r>
            <a:r>
              <a:rPr lang="zh-CN" altLang="en-US" sz="2600" b="1" dirty="0" smtClean="0"/>
              <a:t>：不要引用超出数组范围的数组元素。出于执行速度的考虑，系统运行时不会自动检测元素下标是否越界，因此编写程序时要格外小心，由编程人员自己确保对元素的正确引用，以免因下标越界对其他存储单元中数据造成破坏。</a:t>
            </a:r>
          </a:p>
          <a:p>
            <a:pPr eaLnBrk="1" hangingPunct="1"/>
            <a:endParaRPr lang="zh-CN" altLang="en-US" sz="2600" b="1" dirty="0" smtClean="0"/>
          </a:p>
        </p:txBody>
      </p:sp>
      <p:sp>
        <p:nvSpPr>
          <p:cNvPr id="214053" name="Text Box 37"/>
          <p:cNvSpPr txBox="1">
            <a:spLocks noChangeArrowheads="1"/>
          </p:cNvSpPr>
          <p:nvPr/>
        </p:nvSpPr>
        <p:spPr bwMode="auto">
          <a:xfrm>
            <a:off x="755650" y="3429000"/>
            <a:ext cx="4824413" cy="2671763"/>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0"/>
              </a:spcBef>
              <a:buFontTx/>
              <a:buNone/>
              <a:defRPr/>
            </a:pPr>
            <a:r>
              <a:rPr lang="zh-CN" altLang="en-US" sz="2600" b="1"/>
              <a:t>如：</a:t>
            </a:r>
          </a:p>
          <a:p>
            <a:pPr>
              <a:spcBef>
                <a:spcPct val="0"/>
              </a:spcBef>
              <a:buFontTx/>
              <a:buNone/>
              <a:defRPr/>
            </a:pPr>
            <a:r>
              <a:rPr lang="en-US" altLang="zh-CN" sz="2600" b="1"/>
              <a:t> int score[4]={65, 78, 54, 91};</a:t>
            </a:r>
            <a:endParaRPr lang="en-US" altLang="zh-CN" sz="2600"/>
          </a:p>
          <a:p>
            <a:pPr>
              <a:spcBef>
                <a:spcPct val="0"/>
              </a:spcBef>
              <a:buFontTx/>
              <a:buNone/>
              <a:defRPr/>
            </a:pPr>
            <a:r>
              <a:rPr lang="en-US" altLang="zh-CN" sz="2600" b="1"/>
              <a:t> printf(“%d”, </a:t>
            </a:r>
            <a:r>
              <a:rPr lang="en-US" altLang="zh-CN" sz="2400" b="1"/>
              <a:t>score</a:t>
            </a:r>
            <a:r>
              <a:rPr lang="en-US" altLang="zh-CN" sz="2600" b="1"/>
              <a:t>[4]);  </a:t>
            </a:r>
            <a:r>
              <a:rPr lang="en-US" altLang="zh-CN" sz="2600" b="1">
                <a:solidFill>
                  <a:srgbClr val="FF0000"/>
                </a:solidFill>
              </a:rPr>
              <a:t>/*</a:t>
            </a:r>
            <a:r>
              <a:rPr lang="zh-CN" altLang="en-US" sz="2600" b="1">
                <a:solidFill>
                  <a:srgbClr val="FF0000"/>
                </a:solidFill>
              </a:rPr>
              <a:t>编译不会报错，但是输出结果是未知的*</a:t>
            </a:r>
            <a:r>
              <a:rPr lang="en-US" altLang="zh-CN" sz="2600" b="1">
                <a:solidFill>
                  <a:srgbClr val="FF0000"/>
                </a:solidFill>
              </a:rPr>
              <a:t>/</a:t>
            </a:r>
            <a:endParaRPr lang="zh-CN" altLang="en-US" sz="2600" b="1">
              <a:solidFill>
                <a:srgbClr val="FF0000"/>
              </a:solidFill>
            </a:endParaRPr>
          </a:p>
          <a:p>
            <a:pPr>
              <a:spcBef>
                <a:spcPct val="50000"/>
              </a:spcBef>
              <a:buFontTx/>
              <a:buNone/>
              <a:defRPr/>
            </a:pPr>
            <a:endParaRPr lang="zh-CN" altLang="en-US" sz="2600" b="1">
              <a:solidFill>
                <a:srgbClr val="FF0000"/>
              </a:solidFill>
            </a:endParaRPr>
          </a:p>
        </p:txBody>
      </p:sp>
      <p:grpSp>
        <p:nvGrpSpPr>
          <p:cNvPr id="214098" name="Group 82"/>
          <p:cNvGrpSpPr/>
          <p:nvPr/>
        </p:nvGrpSpPr>
        <p:grpSpPr bwMode="auto">
          <a:xfrm>
            <a:off x="5481638" y="2852738"/>
            <a:ext cx="3662362" cy="3800475"/>
            <a:chOff x="3453" y="1752"/>
            <a:chExt cx="2307" cy="2394"/>
          </a:xfrm>
        </p:grpSpPr>
        <p:sp>
          <p:nvSpPr>
            <p:cNvPr id="27655" name="Rectangle 39"/>
            <p:cNvSpPr>
              <a:spLocks noChangeArrowheads="1"/>
            </p:cNvSpPr>
            <p:nvPr/>
          </p:nvSpPr>
          <p:spPr bwMode="auto">
            <a:xfrm>
              <a:off x="5057" y="2140"/>
              <a:ext cx="703"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27656" name="Rectangle 40"/>
            <p:cNvSpPr>
              <a:spLocks noChangeArrowheads="1"/>
            </p:cNvSpPr>
            <p:nvPr/>
          </p:nvSpPr>
          <p:spPr bwMode="auto">
            <a:xfrm>
              <a:off x="5045" y="2969"/>
              <a:ext cx="70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27657" name="Group 81"/>
            <p:cNvGrpSpPr/>
            <p:nvPr/>
          </p:nvGrpSpPr>
          <p:grpSpPr bwMode="auto">
            <a:xfrm>
              <a:off x="3453" y="1752"/>
              <a:ext cx="1967" cy="2394"/>
              <a:chOff x="3446" y="1752"/>
              <a:chExt cx="1967" cy="2394"/>
            </a:xfrm>
          </p:grpSpPr>
          <p:sp>
            <p:nvSpPr>
              <p:cNvPr id="27658" name="Rectangle 42"/>
              <p:cNvSpPr>
                <a:spLocks noChangeArrowheads="1"/>
              </p:cNvSpPr>
              <p:nvPr/>
            </p:nvSpPr>
            <p:spPr bwMode="auto">
              <a:xfrm>
                <a:off x="3946" y="2118"/>
                <a:ext cx="996" cy="398"/>
              </a:xfrm>
              <a:prstGeom prst="rect">
                <a:avLst/>
              </a:prstGeom>
              <a:noFill/>
              <a:ln w="1587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59" name="Rectangle 43"/>
              <p:cNvSpPr>
                <a:spLocks noChangeArrowheads="1"/>
              </p:cNvSpPr>
              <p:nvPr/>
            </p:nvSpPr>
            <p:spPr bwMode="auto">
              <a:xfrm>
                <a:off x="5045" y="2550"/>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27660" name="Rectangle 44"/>
              <p:cNvSpPr>
                <a:spLocks noChangeArrowheads="1"/>
              </p:cNvSpPr>
              <p:nvPr/>
            </p:nvSpPr>
            <p:spPr bwMode="auto">
              <a:xfrm>
                <a:off x="5045" y="3157"/>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27661" name="Rectangle 45"/>
              <p:cNvSpPr>
                <a:spLocks noChangeArrowheads="1"/>
              </p:cNvSpPr>
              <p:nvPr/>
            </p:nvSpPr>
            <p:spPr bwMode="auto">
              <a:xfrm>
                <a:off x="5045" y="3548"/>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27662" name="Rectangle 46"/>
              <p:cNvSpPr>
                <a:spLocks noChangeArrowheads="1"/>
              </p:cNvSpPr>
              <p:nvPr/>
            </p:nvSpPr>
            <p:spPr bwMode="auto">
              <a:xfrm>
                <a:off x="5045" y="3352"/>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27663" name="Rectangle 47"/>
              <p:cNvSpPr>
                <a:spLocks noChangeArrowheads="1"/>
              </p:cNvSpPr>
              <p:nvPr/>
            </p:nvSpPr>
            <p:spPr bwMode="auto">
              <a:xfrm>
                <a:off x="5045" y="2750"/>
                <a:ext cx="356"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27664" name="Rectangle 48"/>
              <p:cNvSpPr>
                <a:spLocks noChangeArrowheads="1"/>
              </p:cNvSpPr>
              <p:nvPr/>
            </p:nvSpPr>
            <p:spPr bwMode="auto">
              <a:xfrm>
                <a:off x="5045" y="2341"/>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27665" name="Rectangle 49"/>
              <p:cNvSpPr>
                <a:spLocks noChangeArrowheads="1"/>
              </p:cNvSpPr>
              <p:nvPr/>
            </p:nvSpPr>
            <p:spPr bwMode="auto">
              <a:xfrm>
                <a:off x="3446" y="2132"/>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27666" name="Group 50"/>
              <p:cNvGrpSpPr/>
              <p:nvPr/>
            </p:nvGrpSpPr>
            <p:grpSpPr bwMode="auto">
              <a:xfrm>
                <a:off x="3946" y="2118"/>
                <a:ext cx="996" cy="398"/>
                <a:chOff x="2019" y="1848"/>
                <a:chExt cx="996" cy="398"/>
              </a:xfrm>
            </p:grpSpPr>
            <p:sp>
              <p:nvSpPr>
                <p:cNvPr id="27694" name="Rectangle 51"/>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95" name="Line 52"/>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7696" name="Line 53"/>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sp>
            <p:nvSpPr>
              <p:cNvPr id="27667" name="Text Box 54"/>
              <p:cNvSpPr txBox="1">
                <a:spLocks noChangeArrowheads="1"/>
              </p:cNvSpPr>
              <p:nvPr/>
            </p:nvSpPr>
            <p:spPr bwMode="auto">
              <a:xfrm>
                <a:off x="3991" y="1752"/>
                <a:ext cx="136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grpSp>
            <p:nvGrpSpPr>
              <p:cNvPr id="27668" name="Group 55"/>
              <p:cNvGrpSpPr/>
              <p:nvPr/>
            </p:nvGrpSpPr>
            <p:grpSpPr bwMode="auto">
              <a:xfrm>
                <a:off x="3945" y="2521"/>
                <a:ext cx="996" cy="398"/>
                <a:chOff x="2019" y="1848"/>
                <a:chExt cx="996" cy="398"/>
              </a:xfrm>
            </p:grpSpPr>
            <p:sp>
              <p:nvSpPr>
                <p:cNvPr id="27691" name="Rectangle 56"/>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92" name="Line 57"/>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7693" name="Line 58"/>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grpSp>
            <p:nvGrpSpPr>
              <p:cNvPr id="27669" name="Group 59"/>
              <p:cNvGrpSpPr/>
              <p:nvPr/>
            </p:nvGrpSpPr>
            <p:grpSpPr bwMode="auto">
              <a:xfrm>
                <a:off x="3945" y="2929"/>
                <a:ext cx="996" cy="398"/>
                <a:chOff x="2019" y="1848"/>
                <a:chExt cx="996" cy="398"/>
              </a:xfrm>
            </p:grpSpPr>
            <p:sp>
              <p:nvSpPr>
                <p:cNvPr id="27688" name="Rectangle 60"/>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9" name="Line 61"/>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7690" name="Line 62"/>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grpSp>
            <p:nvGrpSpPr>
              <p:cNvPr id="27670" name="Group 63"/>
              <p:cNvGrpSpPr/>
              <p:nvPr/>
            </p:nvGrpSpPr>
            <p:grpSpPr bwMode="auto">
              <a:xfrm>
                <a:off x="3945" y="3337"/>
                <a:ext cx="996" cy="398"/>
                <a:chOff x="2019" y="1848"/>
                <a:chExt cx="996" cy="398"/>
              </a:xfrm>
            </p:grpSpPr>
            <p:sp>
              <p:nvSpPr>
                <p:cNvPr id="27685" name="Rectangle 64"/>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6" name="Line 65"/>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7687" name="Line 66"/>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sp>
            <p:nvSpPr>
              <p:cNvPr id="27671" name="Rectangle 67"/>
              <p:cNvSpPr>
                <a:spLocks noChangeArrowheads="1"/>
              </p:cNvSpPr>
              <p:nvPr/>
            </p:nvSpPr>
            <p:spPr bwMode="auto">
              <a:xfrm>
                <a:off x="3446" y="2523"/>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27672" name="Rectangle 68"/>
              <p:cNvSpPr>
                <a:spLocks noChangeArrowheads="1"/>
              </p:cNvSpPr>
              <p:nvPr/>
            </p:nvSpPr>
            <p:spPr bwMode="auto">
              <a:xfrm>
                <a:off x="3456" y="2932"/>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27673" name="Rectangle 69"/>
              <p:cNvSpPr>
                <a:spLocks noChangeArrowheads="1"/>
              </p:cNvSpPr>
              <p:nvPr/>
            </p:nvSpPr>
            <p:spPr bwMode="auto">
              <a:xfrm>
                <a:off x="3446" y="3384"/>
                <a:ext cx="43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14086" name="Text Box 70"/>
              <p:cNvSpPr txBox="1">
                <a:spLocks noChangeArrowheads="1"/>
              </p:cNvSpPr>
              <p:nvPr/>
            </p:nvSpPr>
            <p:spPr bwMode="auto">
              <a:xfrm>
                <a:off x="4263"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65</a:t>
                </a:r>
              </a:p>
            </p:txBody>
          </p:sp>
          <p:sp>
            <p:nvSpPr>
              <p:cNvPr id="214087" name="Text Box 71"/>
              <p:cNvSpPr txBox="1">
                <a:spLocks noChangeArrowheads="1"/>
              </p:cNvSpPr>
              <p:nvPr/>
            </p:nvSpPr>
            <p:spPr bwMode="auto">
              <a:xfrm>
                <a:off x="4263"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78</a:t>
                </a:r>
              </a:p>
            </p:txBody>
          </p:sp>
          <p:sp>
            <p:nvSpPr>
              <p:cNvPr id="214088" name="Text Box 72"/>
              <p:cNvSpPr txBox="1">
                <a:spLocks noChangeArrowheads="1"/>
              </p:cNvSpPr>
              <p:nvPr/>
            </p:nvSpPr>
            <p:spPr bwMode="auto">
              <a:xfrm>
                <a:off x="4263"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54</a:t>
                </a:r>
              </a:p>
            </p:txBody>
          </p:sp>
          <p:sp>
            <p:nvSpPr>
              <p:cNvPr id="214089" name="Text Box 73"/>
              <p:cNvSpPr txBox="1">
                <a:spLocks noChangeArrowheads="1"/>
              </p:cNvSpPr>
              <p:nvPr/>
            </p:nvSpPr>
            <p:spPr bwMode="auto">
              <a:xfrm>
                <a:off x="4263"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91</a:t>
                </a:r>
              </a:p>
            </p:txBody>
          </p:sp>
          <p:grpSp>
            <p:nvGrpSpPr>
              <p:cNvPr id="27678" name="Group 74"/>
              <p:cNvGrpSpPr/>
              <p:nvPr/>
            </p:nvGrpSpPr>
            <p:grpSpPr bwMode="auto">
              <a:xfrm>
                <a:off x="3943" y="3748"/>
                <a:ext cx="996" cy="398"/>
                <a:chOff x="2019" y="1848"/>
                <a:chExt cx="996" cy="398"/>
              </a:xfrm>
            </p:grpSpPr>
            <p:sp>
              <p:nvSpPr>
                <p:cNvPr id="27682" name="Rectangle 75"/>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3" name="Line 76"/>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7684" name="Line 77"/>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sp>
            <p:nvSpPr>
              <p:cNvPr id="214094" name="Text Box 78"/>
              <p:cNvSpPr txBox="1">
                <a:spLocks noChangeArrowheads="1"/>
              </p:cNvSpPr>
              <p:nvPr/>
            </p:nvSpPr>
            <p:spPr bwMode="auto">
              <a:xfrm>
                <a:off x="4241" y="3793"/>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zh-CN" altLang="en-US" sz="2800" b="1">
                    <a:solidFill>
                      <a:srgbClr val="FF0000"/>
                    </a:solidFill>
                  </a:rPr>
                  <a:t>？</a:t>
                </a:r>
              </a:p>
            </p:txBody>
          </p:sp>
          <p:sp>
            <p:nvSpPr>
              <p:cNvPr id="27680" name="Rectangle 79"/>
              <p:cNvSpPr>
                <a:spLocks noChangeArrowheads="1"/>
              </p:cNvSpPr>
              <p:nvPr/>
            </p:nvSpPr>
            <p:spPr bwMode="auto">
              <a:xfrm>
                <a:off x="5057" y="3956"/>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2009H</a:t>
                </a:r>
                <a:endParaRPr lang="en-US" altLang="zh-CN" sz="1600" b="1"/>
              </a:p>
            </p:txBody>
          </p:sp>
          <p:sp>
            <p:nvSpPr>
              <p:cNvPr id="27681" name="Rectangle 80"/>
              <p:cNvSpPr>
                <a:spLocks noChangeArrowheads="1"/>
              </p:cNvSpPr>
              <p:nvPr/>
            </p:nvSpPr>
            <p:spPr bwMode="auto">
              <a:xfrm>
                <a:off x="5057" y="3760"/>
                <a:ext cx="356"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4053"/>
                                        </p:tgtEl>
                                        <p:attrNameLst>
                                          <p:attrName>style.visibility</p:attrName>
                                        </p:attrNameLst>
                                      </p:cBhvr>
                                      <p:to>
                                        <p:strVal val="visible"/>
                                      </p:to>
                                    </p:set>
                                    <p:animEffect transition="in" filter="dissolve">
                                      <p:cBhvr>
                                        <p:cTn id="7" dur="500"/>
                                        <p:tgtEl>
                                          <p:spTgt spid="214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4098"/>
                                        </p:tgtEl>
                                        <p:attrNameLst>
                                          <p:attrName>style.visibility</p:attrName>
                                        </p:attrNameLst>
                                      </p:cBhvr>
                                      <p:to>
                                        <p:strVal val="visible"/>
                                      </p:to>
                                    </p:set>
                                    <p:animEffect transition="in" filter="dissolve">
                                      <p:cBhvr>
                                        <p:cTn id="12" dur="500"/>
                                        <p:tgtEl>
                                          <p:spTgt spid="2140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5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F51DDEF-E2E2-4831-9A3A-7399E9921A48}" type="slidenum">
              <a:rPr lang="zh-CN" altLang="en-US" sz="1400" smtClean="0">
                <a:solidFill>
                  <a:srgbClr val="000000"/>
                </a:solidFill>
              </a:rPr>
              <a:pPr eaLnBrk="1" hangingPunct="1"/>
              <a:t>29</a:t>
            </a:fld>
            <a:endParaRPr lang="en-US" altLang="zh-CN" sz="1400" smtClean="0">
              <a:solidFill>
                <a:srgbClr val="000000"/>
              </a:solidFill>
            </a:endParaRPr>
          </a:p>
        </p:txBody>
      </p:sp>
      <p:sp>
        <p:nvSpPr>
          <p:cNvPr id="32771" name="Rectangle 2"/>
          <p:cNvSpPr>
            <a:spLocks noGrp="1" noChangeArrowheads="1"/>
          </p:cNvSpPr>
          <p:nvPr>
            <p:ph type="title"/>
          </p:nvPr>
        </p:nvSpPr>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
        <p:nvSpPr>
          <p:cNvPr id="32772" name="Rectangle 3"/>
          <p:cNvSpPr>
            <a:spLocks noGrp="1" noChangeArrowheads="1"/>
          </p:cNvSpPr>
          <p:nvPr>
            <p:ph type="body" idx="1"/>
          </p:nvPr>
        </p:nvSpPr>
        <p:spPr/>
        <p:txBody>
          <a:bodyPr/>
          <a:lstStyle/>
          <a:p>
            <a:pPr marL="0" indent="0" eaLnBrk="1" hangingPunct="1">
              <a:buNone/>
            </a:pPr>
            <a:r>
              <a:rPr lang="zh-CN" altLang="en-US" b="1" dirty="0" smtClean="0"/>
              <a:t>练习</a:t>
            </a:r>
            <a:r>
              <a:rPr lang="en-US" altLang="zh-CN" b="1" dirty="0"/>
              <a:t>2</a:t>
            </a:r>
            <a:r>
              <a:rPr lang="en-US" altLang="zh-CN" b="1" dirty="0" smtClean="0"/>
              <a:t>.   </a:t>
            </a:r>
            <a:r>
              <a:rPr lang="zh-CN" altLang="en-US" b="1" dirty="0" smtClean="0"/>
              <a:t>定义一个能容纳</a:t>
            </a:r>
            <a:r>
              <a:rPr lang="en-US" altLang="zh-CN" b="1" dirty="0" smtClean="0"/>
              <a:t>10</a:t>
            </a:r>
            <a:r>
              <a:rPr lang="zh-CN" altLang="en-US" b="1" dirty="0" smtClean="0"/>
              <a:t>个元素的整形数组</a:t>
            </a:r>
            <a:r>
              <a:rPr lang="en-US" altLang="zh-CN" b="1" dirty="0" smtClean="0"/>
              <a:t>a</a:t>
            </a:r>
            <a:r>
              <a:rPr lang="zh-CN" altLang="en-US" b="1" dirty="0" smtClean="0"/>
              <a:t>，从键盘读取</a:t>
            </a:r>
            <a:r>
              <a:rPr lang="en-US" altLang="zh-CN" b="1" dirty="0" smtClean="0"/>
              <a:t>9</a:t>
            </a:r>
            <a:r>
              <a:rPr lang="zh-CN" altLang="en-US" b="1" dirty="0" smtClean="0"/>
              <a:t>个整数存放到前</a:t>
            </a:r>
            <a:r>
              <a:rPr lang="en-US" altLang="zh-CN" b="1" dirty="0" smtClean="0"/>
              <a:t>9</a:t>
            </a:r>
            <a:r>
              <a:rPr lang="zh-CN" altLang="en-US" b="1" dirty="0" smtClean="0"/>
              <a:t>个数组元素中。</a:t>
            </a:r>
            <a:endParaRPr lang="en-US" altLang="zh-CN" b="1" dirty="0" smtClean="0"/>
          </a:p>
          <a:p>
            <a:pPr marL="0" indent="0" eaLnBrk="1" hangingPunct="1">
              <a:buNone/>
            </a:pPr>
            <a:r>
              <a:rPr lang="en-US" altLang="zh-CN" b="1" dirty="0" smtClean="0"/>
              <a:t>1</a:t>
            </a:r>
            <a:r>
              <a:rPr lang="zh-CN" altLang="en-US" b="1" dirty="0" smtClean="0"/>
              <a:t>）从键盘读取一个整数</a:t>
            </a:r>
            <a:r>
              <a:rPr lang="en-US" altLang="zh-CN" b="1" dirty="0" smtClean="0"/>
              <a:t>n</a:t>
            </a:r>
            <a:r>
              <a:rPr lang="zh-CN" altLang="en-US" b="1" dirty="0" smtClean="0"/>
              <a:t>和位置</a:t>
            </a:r>
            <a:r>
              <a:rPr lang="en-US" altLang="zh-CN" b="1" dirty="0" smtClean="0"/>
              <a:t>p(0&lt;=p&lt;=8)</a:t>
            </a:r>
            <a:r>
              <a:rPr lang="zh-CN" altLang="en-US" b="1" dirty="0" smtClean="0"/>
              <a:t>，插入</a:t>
            </a:r>
            <a:r>
              <a:rPr lang="en-US" altLang="zh-CN" b="1" dirty="0" smtClean="0"/>
              <a:t>n</a:t>
            </a:r>
            <a:r>
              <a:rPr lang="zh-CN" altLang="en-US" b="1" dirty="0" smtClean="0"/>
              <a:t>到数组</a:t>
            </a:r>
            <a:r>
              <a:rPr lang="en-US" altLang="zh-CN" b="1" dirty="0" smtClean="0"/>
              <a:t>a</a:t>
            </a:r>
            <a:r>
              <a:rPr lang="zh-CN" altLang="en-US" b="1" dirty="0" smtClean="0"/>
              <a:t>中，插入位置：下标</a:t>
            </a:r>
            <a:r>
              <a:rPr lang="en-US" altLang="zh-CN" b="1" dirty="0" smtClean="0"/>
              <a:t>p</a:t>
            </a:r>
            <a:r>
              <a:rPr lang="zh-CN" altLang="en-US" b="1" dirty="0" smtClean="0"/>
              <a:t>。要求插入点及后续的数组元素都要后移动。 </a:t>
            </a:r>
            <a:endParaRPr lang="en-US" altLang="zh-CN" b="1" dirty="0" smtClean="0"/>
          </a:p>
          <a:p>
            <a:pPr eaLnBrk="1" hangingPunct="1">
              <a:buFontTx/>
              <a:buNone/>
            </a:pPr>
            <a:r>
              <a:rPr lang="en-US" altLang="zh-CN" b="1" dirty="0" smtClean="0"/>
              <a:t>2</a:t>
            </a:r>
            <a:r>
              <a:rPr lang="zh-CN" altLang="en-US" b="1" dirty="0" smtClean="0"/>
              <a:t>）然后，从键盘再次读取位置</a:t>
            </a:r>
            <a:r>
              <a:rPr lang="en-US" altLang="zh-CN" b="1" dirty="0" smtClean="0"/>
              <a:t>p(0&lt;=p&lt;=8)</a:t>
            </a:r>
            <a:r>
              <a:rPr lang="zh-CN" altLang="en-US" b="1" dirty="0" smtClean="0"/>
              <a:t>，删除数组</a:t>
            </a:r>
            <a:r>
              <a:rPr lang="en-US" altLang="zh-CN" b="1" dirty="0" smtClean="0"/>
              <a:t>a</a:t>
            </a:r>
            <a:r>
              <a:rPr lang="zh-CN" altLang="en-US" b="1" dirty="0" smtClean="0"/>
              <a:t>中下标为</a:t>
            </a:r>
            <a:r>
              <a:rPr lang="en-US" altLang="zh-CN" b="1" dirty="0" smtClean="0"/>
              <a:t>p</a:t>
            </a:r>
            <a:r>
              <a:rPr lang="zh-CN" altLang="en-US" b="1" dirty="0" smtClean="0"/>
              <a:t>的元素。要求被删除的数组元素之后的元素都要前移。</a:t>
            </a:r>
            <a:endParaRPr lang="en-US" altLang="zh-CN" b="1"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447E0C7-0EAA-4105-B9CF-922E6A5940F3}" type="slidenum">
              <a:rPr lang="zh-CN" altLang="en-US" sz="1400" smtClean="0"/>
              <a:pPr eaLnBrk="1" hangingPunct="1"/>
              <a:t>3</a:t>
            </a:fld>
            <a:endParaRPr lang="en-US" altLang="zh-CN" sz="1400" smtClean="0"/>
          </a:p>
        </p:txBody>
      </p:sp>
      <p:sp>
        <p:nvSpPr>
          <p:cNvPr id="4099" name="Rectangle 3"/>
          <p:cNvSpPr>
            <a:spLocks noGrp="1" noChangeArrowheads="1"/>
          </p:cNvSpPr>
          <p:nvPr>
            <p:ph type="body" idx="1"/>
          </p:nvPr>
        </p:nvSpPr>
        <p:spPr>
          <a:xfrm>
            <a:off x="838200" y="1371600"/>
            <a:ext cx="7772400" cy="4953000"/>
          </a:xfrm>
        </p:spPr>
        <p:txBody>
          <a:bodyPr/>
          <a:lstStyle/>
          <a:p>
            <a:pPr marL="533400" indent="-533400" algn="just" eaLnBrk="1" hangingPunct="1">
              <a:buFontTx/>
              <a:buNone/>
            </a:pPr>
            <a:r>
              <a:rPr lang="zh-CN" altLang="en-US" b="1" smtClean="0"/>
              <a:t>1．高级语言的基本能力</a:t>
            </a:r>
          </a:p>
          <a:p>
            <a:pPr marL="990600" lvl="1" indent="-533400" algn="just" eaLnBrk="1" hangingPunct="1">
              <a:buFontTx/>
              <a:buNone/>
            </a:pPr>
            <a:r>
              <a:rPr lang="zh-CN" altLang="en-US" b="1" smtClean="0"/>
              <a:t>－ 简单数据类型（整型/实型/字符型）</a:t>
            </a:r>
          </a:p>
          <a:p>
            <a:pPr marL="990600" lvl="1" indent="-533400" algn="just" eaLnBrk="1" hangingPunct="1">
              <a:buFontTx/>
              <a:buNone/>
            </a:pPr>
            <a:r>
              <a:rPr lang="zh-CN" altLang="en-US" b="1" smtClean="0"/>
              <a:t>－ 程序控制结构（顺序/分支/循环、子程序调用）</a:t>
            </a:r>
          </a:p>
          <a:p>
            <a:pPr marL="533400" indent="-533400" algn="just" eaLnBrk="1" hangingPunct="1">
              <a:buFontTx/>
              <a:buNone/>
            </a:pPr>
            <a:r>
              <a:rPr lang="zh-CN" altLang="en-US" b="1" smtClean="0"/>
              <a:t>2．算法与算法设计的基本方法</a:t>
            </a:r>
          </a:p>
          <a:p>
            <a:pPr marL="533400" indent="-533400" algn="just" eaLnBrk="1" hangingPunct="1">
              <a:buFontTx/>
              <a:buNone/>
            </a:pPr>
            <a:r>
              <a:rPr lang="zh-CN" altLang="en-US" b="1" smtClean="0"/>
              <a:t>	－ 算法是求解问题的基本思路和步骤。</a:t>
            </a:r>
          </a:p>
          <a:p>
            <a:pPr marL="990600" lvl="1" indent="-533400" algn="just" eaLnBrk="1" hangingPunct="1">
              <a:buFont typeface="Monotype Sorts" charset="2"/>
              <a:buNone/>
            </a:pPr>
            <a:r>
              <a:rPr lang="zh-CN" altLang="en-US" b="1" smtClean="0"/>
              <a:t> － 采用自顶向下/逐步求精的算法设计方法。</a:t>
            </a:r>
          </a:p>
          <a:p>
            <a:pPr marL="533400" indent="-533400" eaLnBrk="1" hangingPunct="1">
              <a:buFontTx/>
              <a:buNone/>
            </a:pPr>
            <a:r>
              <a:rPr lang="en-US" altLang="zh-CN" b="1" smtClean="0"/>
              <a:t>3</a:t>
            </a:r>
            <a:r>
              <a:rPr lang="zh-CN" altLang="en-US" b="1" smtClean="0"/>
              <a:t>．</a:t>
            </a:r>
            <a:r>
              <a:rPr lang="zh-CN" altLang="en-US" b="1" smtClean="0">
                <a:solidFill>
                  <a:schemeClr val="accent2"/>
                </a:solidFill>
              </a:rPr>
              <a:t>数据类型+算法=程序</a:t>
            </a:r>
          </a:p>
          <a:p>
            <a:pPr marL="990600" lvl="1" indent="-533400" algn="just" eaLnBrk="1" hangingPunct="1">
              <a:buFont typeface="Monotype Sorts" charset="2"/>
              <a:buNone/>
            </a:pPr>
            <a:endParaRPr lang="zh-CN" altLang="en-US" b="1" smtClean="0"/>
          </a:p>
          <a:p>
            <a:pPr marL="533400" indent="-533400" algn="just" eaLnBrk="1" hangingPunct="1">
              <a:buFont typeface="Monotype Sorts" charset="2"/>
              <a:buAutoNum type="arabicPeriod"/>
            </a:pPr>
            <a:endParaRPr lang="zh-CN" altLang="en-US" b="1" smtClean="0"/>
          </a:p>
        </p:txBody>
      </p:sp>
      <p:sp>
        <p:nvSpPr>
          <p:cNvPr id="4100" name="Rectangle 8"/>
          <p:cNvSpPr>
            <a:spLocks noGrp="1" noChangeArrowheads="1"/>
          </p:cNvSpPr>
          <p:nvPr>
            <p:ph type="title"/>
          </p:nvPr>
        </p:nvSpPr>
        <p:spPr>
          <a:noFill/>
        </p:spPr>
        <p:txBody>
          <a:bodyPr/>
          <a:lstStyle/>
          <a:p>
            <a:pPr eaLnBrk="1" hangingPunct="1"/>
            <a:r>
              <a:rPr lang="en-US" altLang="zh-CN" b="1" dirty="0"/>
              <a:t>7</a:t>
            </a:r>
            <a:r>
              <a:rPr lang="en-US" altLang="zh-CN" b="1" dirty="0" smtClean="0"/>
              <a:t>.1 </a:t>
            </a:r>
            <a:r>
              <a:rPr lang="zh-CN" altLang="en-US" b="1" dirty="0" smtClean="0"/>
              <a:t>总结与回顾</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41279F4-69B7-4BD1-B0BA-1E4F13CC4900}" type="slidenum">
              <a:rPr lang="zh-CN" altLang="en-US" sz="1400" smtClean="0">
                <a:solidFill>
                  <a:srgbClr val="000000"/>
                </a:solidFill>
              </a:rPr>
              <a:pPr eaLnBrk="1" hangingPunct="1"/>
              <a:t>30</a:t>
            </a:fld>
            <a:endParaRPr lang="en-US" altLang="zh-CN" sz="1400" smtClean="0">
              <a:solidFill>
                <a:srgbClr val="000000"/>
              </a:solidFill>
            </a:endParaRPr>
          </a:p>
        </p:txBody>
      </p:sp>
      <p:sp>
        <p:nvSpPr>
          <p:cNvPr id="33795" name="Rectangle 2"/>
          <p:cNvSpPr>
            <a:spLocks noGrp="1" noChangeArrowheads="1"/>
          </p:cNvSpPr>
          <p:nvPr>
            <p:ph type="title"/>
          </p:nvPr>
        </p:nvSpPr>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
        <p:nvSpPr>
          <p:cNvPr id="33796" name="Rectangle 3"/>
          <p:cNvSpPr>
            <a:spLocks noGrp="1" noChangeArrowheads="1"/>
          </p:cNvSpPr>
          <p:nvPr>
            <p:ph type="body" idx="1"/>
          </p:nvPr>
        </p:nvSpPr>
        <p:spPr/>
        <p:txBody>
          <a:bodyPr/>
          <a:lstStyle/>
          <a:p>
            <a:pPr eaLnBrk="1" hangingPunct="1"/>
            <a:endParaRPr lang="zh-CN" altLang="en-US" smtClean="0"/>
          </a:p>
        </p:txBody>
      </p:sp>
      <p:pic>
        <p:nvPicPr>
          <p:cNvPr id="33797"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79613" y="1557338"/>
            <a:ext cx="4321175" cy="771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798"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79613" y="3068638"/>
            <a:ext cx="424815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9" name="Line 6"/>
          <p:cNvSpPr>
            <a:spLocks noChangeShapeType="1"/>
          </p:cNvSpPr>
          <p:nvPr/>
        </p:nvSpPr>
        <p:spPr bwMode="auto">
          <a:xfrm>
            <a:off x="3348038" y="2276475"/>
            <a:ext cx="719137" cy="8651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xmlns="">
                <a:noFill/>
              </a14:hiddenFill>
            </a:ext>
          </a:extLst>
        </p:spPr>
        <p:txBody>
          <a:bodyPr wrap="none" anchor="ctr"/>
          <a:lstStyle/>
          <a:p>
            <a:endParaRPr lang="zh-CN" altLang="en-US">
              <a:solidFill>
                <a:srgbClr val="000000"/>
              </a:solidFill>
            </a:endParaRPr>
          </a:p>
        </p:txBody>
      </p:sp>
      <p:sp>
        <p:nvSpPr>
          <p:cNvPr id="33800" name="Line 7"/>
          <p:cNvSpPr>
            <a:spLocks noChangeShapeType="1"/>
          </p:cNvSpPr>
          <p:nvPr/>
        </p:nvSpPr>
        <p:spPr bwMode="auto">
          <a:xfrm>
            <a:off x="4716463" y="2276475"/>
            <a:ext cx="719137" cy="8651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xmlns="">
                <a:noFill/>
              </a14:hiddenFill>
            </a:ext>
          </a:extLst>
        </p:spPr>
        <p:txBody>
          <a:bodyPr wrap="none" anchor="ctr"/>
          <a:lstStyle/>
          <a:p>
            <a:endParaRPr lang="zh-CN" altLang="en-US">
              <a:solidFill>
                <a:srgbClr val="000000"/>
              </a:solidFill>
            </a:endParaRPr>
          </a:p>
        </p:txBody>
      </p:sp>
      <p:sp>
        <p:nvSpPr>
          <p:cNvPr id="250888" name="Text Box 8"/>
          <p:cNvSpPr txBox="1">
            <a:spLocks noChangeArrowheads="1"/>
          </p:cNvSpPr>
          <p:nvPr/>
        </p:nvSpPr>
        <p:spPr bwMode="auto">
          <a:xfrm>
            <a:off x="6372225" y="2133600"/>
            <a:ext cx="24479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rgbClr val="000000"/>
                </a:solidFill>
              </a:rPr>
              <a:t>插入元素</a:t>
            </a:r>
          </a:p>
        </p:txBody>
      </p:sp>
      <p:pic>
        <p:nvPicPr>
          <p:cNvPr id="33802" name="Picture 9"/>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08175" y="4292600"/>
            <a:ext cx="4333875" cy="170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803" name="Line 10"/>
          <p:cNvSpPr>
            <a:spLocks noChangeShapeType="1"/>
          </p:cNvSpPr>
          <p:nvPr/>
        </p:nvSpPr>
        <p:spPr bwMode="auto">
          <a:xfrm>
            <a:off x="3348038" y="4724400"/>
            <a:ext cx="288925" cy="2174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xmlns="">
                <a:noFill/>
              </a14:hiddenFill>
            </a:ext>
          </a:extLst>
        </p:spPr>
        <p:txBody>
          <a:bodyPr wrap="none" anchor="ctr"/>
          <a:lstStyle/>
          <a:p>
            <a:endParaRPr lang="zh-CN" altLang="en-US">
              <a:solidFill>
                <a:srgbClr val="000000"/>
              </a:solidFill>
            </a:endParaRPr>
          </a:p>
        </p:txBody>
      </p:sp>
      <p:sp>
        <p:nvSpPr>
          <p:cNvPr id="33804" name="Line 11"/>
          <p:cNvSpPr>
            <a:spLocks noChangeShapeType="1"/>
          </p:cNvSpPr>
          <p:nvPr/>
        </p:nvSpPr>
        <p:spPr bwMode="auto">
          <a:xfrm flipH="1">
            <a:off x="3421063" y="4724400"/>
            <a:ext cx="287337" cy="2174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xmlns="">
                <a:noFill/>
              </a14:hiddenFill>
            </a:ext>
          </a:extLst>
        </p:spPr>
        <p:txBody>
          <a:bodyPr wrap="none" anchor="ctr"/>
          <a:lstStyle/>
          <a:p>
            <a:endParaRPr lang="zh-CN" altLang="en-US">
              <a:solidFill>
                <a:srgbClr val="000000"/>
              </a:solidFill>
            </a:endParaRPr>
          </a:p>
        </p:txBody>
      </p:sp>
      <p:sp>
        <p:nvSpPr>
          <p:cNvPr id="33805" name="Line 12"/>
          <p:cNvSpPr>
            <a:spLocks noChangeShapeType="1"/>
          </p:cNvSpPr>
          <p:nvPr/>
        </p:nvSpPr>
        <p:spPr bwMode="auto">
          <a:xfrm flipH="1">
            <a:off x="3492500" y="4941888"/>
            <a:ext cx="360363" cy="360362"/>
          </a:xfrm>
          <a:prstGeom prst="line">
            <a:avLst/>
          </a:prstGeom>
          <a:noFill/>
          <a:ln w="9525">
            <a:solidFill>
              <a:srgbClr val="FF0000"/>
            </a:solidFill>
            <a:round/>
            <a:tailEnd type="triangle" w="med" len="med"/>
          </a:ln>
          <a:effectLst>
            <a:prstShdw prst="shdw17" dist="17961" dir="13500000">
              <a:srgbClr val="990000"/>
            </a:prstShdw>
          </a:effectLst>
          <a:extLst>
            <a:ext uri="{909E8E84-426E-40DD-AFC4-6F175D3DCCD1}">
              <a14:hiddenFill xmlns:a14="http://schemas.microsoft.com/office/drawing/2010/main" xmlns="">
                <a:noFill/>
              </a14:hiddenFill>
            </a:ext>
          </a:extLst>
        </p:spPr>
        <p:txBody>
          <a:bodyPr wrap="none" anchor="ctr"/>
          <a:lstStyle/>
          <a:p>
            <a:endParaRPr lang="zh-CN" altLang="en-US">
              <a:solidFill>
                <a:srgbClr val="000000"/>
              </a:solidFill>
            </a:endParaRPr>
          </a:p>
        </p:txBody>
      </p:sp>
      <p:sp>
        <p:nvSpPr>
          <p:cNvPr id="250893" name="Text Box 13"/>
          <p:cNvSpPr txBox="1">
            <a:spLocks noChangeArrowheads="1"/>
          </p:cNvSpPr>
          <p:nvPr/>
        </p:nvSpPr>
        <p:spPr bwMode="auto">
          <a:xfrm>
            <a:off x="6372225" y="4797425"/>
            <a:ext cx="18002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rgbClr val="000000"/>
                </a:solidFill>
              </a:rPr>
              <a:t>删除元素</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A219AD9-F44E-40EC-A767-1BBB6E194BD7}" type="slidenum">
              <a:rPr lang="zh-CN" altLang="en-US" sz="1400" smtClean="0">
                <a:solidFill>
                  <a:srgbClr val="000000"/>
                </a:solidFill>
              </a:rPr>
              <a:pPr eaLnBrk="1" hangingPunct="1"/>
              <a:t>31</a:t>
            </a:fld>
            <a:endParaRPr lang="en-US" altLang="zh-CN" sz="1400" smtClean="0">
              <a:solidFill>
                <a:srgbClr val="000000"/>
              </a:solidFill>
            </a:endParaRPr>
          </a:p>
        </p:txBody>
      </p:sp>
      <p:sp>
        <p:nvSpPr>
          <p:cNvPr id="34819" name="Rectangle 2"/>
          <p:cNvSpPr>
            <a:spLocks noGrp="1" noChangeArrowheads="1"/>
          </p:cNvSpPr>
          <p:nvPr>
            <p:ph type="title"/>
          </p:nvPr>
        </p:nvSpPr>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
        <p:nvSpPr>
          <p:cNvPr id="34820" name="Rectangle 3"/>
          <p:cNvSpPr>
            <a:spLocks noGrp="1" noChangeArrowheads="1"/>
          </p:cNvSpPr>
          <p:nvPr>
            <p:ph type="body" idx="1"/>
          </p:nvPr>
        </p:nvSpPr>
        <p:spPr>
          <a:xfrm>
            <a:off x="395288" y="1319213"/>
            <a:ext cx="8207375" cy="4611687"/>
          </a:xfrm>
        </p:spPr>
        <p:txBody>
          <a:bodyPr/>
          <a:lstStyle/>
          <a:p>
            <a:pPr eaLnBrk="1" hangingPunct="1">
              <a:buFontTx/>
              <a:buNone/>
            </a:pPr>
            <a:r>
              <a:rPr lang="zh-CN" altLang="en-US" sz="2400" b="1" smtClean="0">
                <a:solidFill>
                  <a:srgbClr val="003399"/>
                </a:solidFill>
              </a:rPr>
              <a:t> </a:t>
            </a:r>
            <a:r>
              <a:rPr lang="en-US" altLang="zh-CN" sz="2400" b="1" smtClean="0">
                <a:solidFill>
                  <a:srgbClr val="003399"/>
                </a:solidFill>
              </a:rPr>
              <a:t>//</a:t>
            </a:r>
            <a:r>
              <a:rPr lang="zh-CN" altLang="en-US" sz="2400" b="1" smtClean="0">
                <a:solidFill>
                  <a:srgbClr val="003399"/>
                </a:solidFill>
              </a:rPr>
              <a:t>插入</a:t>
            </a:r>
            <a:r>
              <a:rPr lang="en-US" altLang="zh-CN" sz="2400" b="1" smtClean="0">
                <a:solidFill>
                  <a:srgbClr val="003399"/>
                </a:solidFill>
              </a:rPr>
              <a:t>num</a:t>
            </a:r>
            <a:r>
              <a:rPr lang="zh-CN" altLang="en-US" sz="2400" b="1" smtClean="0">
                <a:solidFill>
                  <a:srgbClr val="003399"/>
                </a:solidFill>
              </a:rPr>
              <a:t>到下标为</a:t>
            </a:r>
            <a:r>
              <a:rPr lang="en-US" altLang="zh-CN" sz="2400" b="1" smtClean="0">
                <a:solidFill>
                  <a:srgbClr val="003399"/>
                </a:solidFill>
              </a:rPr>
              <a:t>p</a:t>
            </a:r>
            <a:r>
              <a:rPr lang="zh-CN" altLang="en-US" sz="2400" b="1" smtClean="0">
                <a:solidFill>
                  <a:srgbClr val="003399"/>
                </a:solidFill>
              </a:rPr>
              <a:t>的数组元素中 </a:t>
            </a:r>
          </a:p>
          <a:p>
            <a:pPr eaLnBrk="1" hangingPunct="1">
              <a:buFontTx/>
              <a:buNone/>
            </a:pPr>
            <a:r>
              <a:rPr lang="zh-CN" altLang="en-US" sz="2400" b="1" smtClean="0"/>
              <a:t>   </a:t>
            </a:r>
            <a:r>
              <a:rPr lang="en-US" altLang="zh-CN" sz="2400" b="1" smtClean="0"/>
              <a:t>for(i=SIZE-2;i&gt;=p;i--)</a:t>
            </a:r>
            <a:r>
              <a:rPr lang="en-US" altLang="zh-CN" sz="2400" b="1" smtClean="0">
                <a:solidFill>
                  <a:srgbClr val="003399"/>
                </a:solidFill>
              </a:rPr>
              <a:t>//</a:t>
            </a:r>
            <a:r>
              <a:rPr lang="zh-CN" altLang="en-US" sz="2000" b="1" smtClean="0">
                <a:solidFill>
                  <a:srgbClr val="003399"/>
                </a:solidFill>
              </a:rPr>
              <a:t>下标为</a:t>
            </a:r>
            <a:r>
              <a:rPr lang="en-US" altLang="zh-CN" sz="2000" b="1" smtClean="0">
                <a:solidFill>
                  <a:srgbClr val="003399"/>
                </a:solidFill>
              </a:rPr>
              <a:t>SIZE-2</a:t>
            </a:r>
            <a:r>
              <a:rPr lang="zh-CN" altLang="en-US" sz="2000" b="1" smtClean="0">
                <a:solidFill>
                  <a:srgbClr val="003399"/>
                </a:solidFill>
              </a:rPr>
              <a:t>～</a:t>
            </a:r>
            <a:r>
              <a:rPr lang="en-US" altLang="zh-CN" sz="2000" b="1" smtClean="0">
                <a:solidFill>
                  <a:srgbClr val="003399"/>
                </a:solidFill>
              </a:rPr>
              <a:t>p</a:t>
            </a:r>
            <a:r>
              <a:rPr lang="zh-CN" altLang="en-US" sz="2000" b="1" smtClean="0">
                <a:solidFill>
                  <a:srgbClr val="003399"/>
                </a:solidFill>
              </a:rPr>
              <a:t>的数组元素依次后挪 </a:t>
            </a:r>
          </a:p>
          <a:p>
            <a:pPr eaLnBrk="1" hangingPunct="1">
              <a:buFontTx/>
              <a:buNone/>
            </a:pPr>
            <a:r>
              <a:rPr lang="zh-CN" altLang="en-US" sz="2400" b="1" smtClean="0"/>
              <a:t>	   </a:t>
            </a:r>
            <a:r>
              <a:rPr lang="en-US" altLang="zh-CN" sz="2400" b="1" smtClean="0"/>
              <a:t>a[i+1]=a[i];</a:t>
            </a:r>
          </a:p>
          <a:p>
            <a:pPr eaLnBrk="1" hangingPunct="1">
              <a:buFontTx/>
              <a:buNone/>
            </a:pPr>
            <a:r>
              <a:rPr lang="en-US" altLang="zh-CN" sz="2400" b="1" smtClean="0"/>
              <a:t>   a[p]=num;</a:t>
            </a:r>
            <a:r>
              <a:rPr lang="en-US" altLang="zh-CN" sz="2400" b="1" smtClean="0">
                <a:solidFill>
                  <a:srgbClr val="003399"/>
                </a:solidFill>
              </a:rPr>
              <a:t>//</a:t>
            </a:r>
            <a:r>
              <a:rPr lang="zh-CN" altLang="en-US" sz="2400" b="1" smtClean="0">
                <a:solidFill>
                  <a:srgbClr val="003399"/>
                </a:solidFill>
              </a:rPr>
              <a:t>插入</a:t>
            </a:r>
            <a:r>
              <a:rPr lang="en-US" altLang="zh-CN" sz="2400" b="1" smtClean="0">
                <a:solidFill>
                  <a:srgbClr val="003399"/>
                </a:solidFill>
              </a:rPr>
              <a:t>num</a:t>
            </a:r>
            <a:r>
              <a:rPr lang="zh-CN" altLang="en-US" sz="2400" b="1" smtClean="0">
                <a:solidFill>
                  <a:srgbClr val="003399"/>
                </a:solidFill>
              </a:rPr>
              <a:t>到下标为</a:t>
            </a:r>
            <a:r>
              <a:rPr lang="en-US" altLang="zh-CN" sz="2400" b="1" smtClean="0">
                <a:solidFill>
                  <a:srgbClr val="003399"/>
                </a:solidFill>
              </a:rPr>
              <a:t>p</a:t>
            </a:r>
            <a:r>
              <a:rPr lang="zh-CN" altLang="en-US" sz="2400" b="1" smtClean="0">
                <a:solidFill>
                  <a:srgbClr val="003399"/>
                </a:solidFill>
              </a:rPr>
              <a:t>的数组元素中 </a:t>
            </a:r>
          </a:p>
          <a:p>
            <a:pPr eaLnBrk="1" hangingPunct="1">
              <a:buFontTx/>
              <a:buNone/>
            </a:pPr>
            <a:endParaRPr lang="zh-CN" altLang="en-US" sz="2400" b="1" smtClean="0">
              <a:solidFill>
                <a:srgbClr val="003399"/>
              </a:solidFill>
            </a:endParaRPr>
          </a:p>
          <a:p>
            <a:pPr eaLnBrk="1" hangingPunct="1">
              <a:buFontTx/>
              <a:buNone/>
            </a:pPr>
            <a:r>
              <a:rPr lang="zh-CN" altLang="en-US" sz="2400" b="1" smtClean="0"/>
              <a:t> </a:t>
            </a:r>
            <a:r>
              <a:rPr lang="en-US" altLang="zh-CN" sz="2400" b="1" smtClean="0">
                <a:solidFill>
                  <a:srgbClr val="003399"/>
                </a:solidFill>
              </a:rPr>
              <a:t>//</a:t>
            </a:r>
            <a:r>
              <a:rPr lang="zh-CN" altLang="en-US" sz="2400" b="1" smtClean="0">
                <a:solidFill>
                  <a:srgbClr val="003399"/>
                </a:solidFill>
              </a:rPr>
              <a:t>删除下标为</a:t>
            </a:r>
            <a:r>
              <a:rPr lang="en-US" altLang="zh-CN" sz="2400" b="1" smtClean="0">
                <a:solidFill>
                  <a:srgbClr val="003399"/>
                </a:solidFill>
              </a:rPr>
              <a:t>p</a:t>
            </a:r>
            <a:r>
              <a:rPr lang="zh-CN" altLang="en-US" sz="2400" b="1" smtClean="0">
                <a:solidFill>
                  <a:srgbClr val="003399"/>
                </a:solidFill>
              </a:rPr>
              <a:t>的数组元素中内容 </a:t>
            </a:r>
          </a:p>
          <a:p>
            <a:pPr eaLnBrk="1" hangingPunct="1">
              <a:buFontTx/>
              <a:buNone/>
            </a:pPr>
            <a:r>
              <a:rPr lang="en-US" altLang="zh-CN" sz="2400" b="1" smtClean="0"/>
              <a:t>for(i=p+1;i&lt;=SIZE-1;i</a:t>
            </a:r>
            <a:r>
              <a:rPr lang="en-US" altLang="zh-CN" sz="2000" b="1" smtClean="0"/>
              <a:t>++)</a:t>
            </a:r>
            <a:r>
              <a:rPr lang="en-US" altLang="zh-CN" sz="2000" b="1" smtClean="0">
                <a:solidFill>
                  <a:srgbClr val="003399"/>
                </a:solidFill>
              </a:rPr>
              <a:t>//</a:t>
            </a:r>
            <a:r>
              <a:rPr lang="zh-CN" altLang="en-US" sz="2000" b="1" smtClean="0">
                <a:solidFill>
                  <a:srgbClr val="003399"/>
                </a:solidFill>
              </a:rPr>
              <a:t>下标为</a:t>
            </a:r>
            <a:r>
              <a:rPr lang="en-US" altLang="zh-CN" sz="2000" b="1" smtClean="0">
                <a:solidFill>
                  <a:srgbClr val="003399"/>
                </a:solidFill>
              </a:rPr>
              <a:t>p+1</a:t>
            </a:r>
            <a:r>
              <a:rPr lang="zh-CN" altLang="en-US" sz="2000" b="1" smtClean="0">
                <a:solidFill>
                  <a:srgbClr val="003399"/>
                </a:solidFill>
              </a:rPr>
              <a:t>～</a:t>
            </a:r>
            <a:r>
              <a:rPr lang="en-US" altLang="zh-CN" sz="2000" b="1" smtClean="0">
                <a:solidFill>
                  <a:srgbClr val="003399"/>
                </a:solidFill>
              </a:rPr>
              <a:t>SIZE-1</a:t>
            </a:r>
            <a:r>
              <a:rPr lang="zh-CN" altLang="en-US" sz="2000" b="1" smtClean="0">
                <a:solidFill>
                  <a:srgbClr val="003399"/>
                </a:solidFill>
              </a:rPr>
              <a:t>的数组元素依次前挪</a:t>
            </a:r>
          </a:p>
          <a:p>
            <a:pPr eaLnBrk="1" hangingPunct="1">
              <a:buFontTx/>
              <a:buNone/>
            </a:pPr>
            <a:r>
              <a:rPr lang="zh-CN" altLang="en-US" sz="2400" b="1" smtClean="0"/>
              <a:t>	   </a:t>
            </a:r>
            <a:r>
              <a:rPr lang="en-US" altLang="zh-CN" sz="2400" b="1" smtClean="0"/>
              <a:t>a[i-1]=a[i];</a:t>
            </a:r>
            <a:endParaRPr lang="zh-CN" altLang="en-US" sz="2400" b="1"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673BE88-2002-4A27-8290-EC9311BD9839}" type="slidenum">
              <a:rPr lang="zh-CN" altLang="en-US" sz="1400" smtClean="0">
                <a:solidFill>
                  <a:srgbClr val="000000"/>
                </a:solidFill>
              </a:rPr>
              <a:pPr eaLnBrk="1" hangingPunct="1"/>
              <a:t>32</a:t>
            </a:fld>
            <a:endParaRPr lang="en-US" altLang="zh-CN" sz="1400" smtClean="0">
              <a:solidFill>
                <a:srgbClr val="000000"/>
              </a:solidFill>
            </a:endParaRPr>
          </a:p>
        </p:txBody>
      </p:sp>
      <p:sp>
        <p:nvSpPr>
          <p:cNvPr id="35844" name="Rectangle 3"/>
          <p:cNvSpPr>
            <a:spLocks noGrp="1" noChangeArrowheads="1"/>
          </p:cNvSpPr>
          <p:nvPr>
            <p:ph type="body" idx="1"/>
          </p:nvPr>
        </p:nvSpPr>
        <p:spPr/>
        <p:txBody>
          <a:bodyPr/>
          <a:lstStyle/>
          <a:p>
            <a:pPr eaLnBrk="1" hangingPunct="1">
              <a:lnSpc>
                <a:spcPct val="80000"/>
              </a:lnSpc>
              <a:buFontTx/>
              <a:buNone/>
            </a:pPr>
            <a:r>
              <a:rPr lang="en-US" altLang="zh-CN" sz="2000" b="1" dirty="0" err="1" smtClean="0"/>
              <a:t>int</a:t>
            </a:r>
            <a:r>
              <a:rPr lang="en-US" altLang="zh-CN" sz="2000" b="1" dirty="0" smtClean="0"/>
              <a:t> main(void)</a:t>
            </a:r>
          </a:p>
          <a:p>
            <a:pPr eaLnBrk="1" hangingPunct="1">
              <a:lnSpc>
                <a:spcPct val="80000"/>
              </a:lnSpc>
              <a:buFontTx/>
              <a:buNone/>
            </a:pPr>
            <a:r>
              <a:rPr lang="en-US" altLang="zh-CN" sz="2000" b="1" dirty="0" smtClean="0"/>
              <a:t>{</a:t>
            </a:r>
          </a:p>
          <a:p>
            <a:pPr eaLnBrk="1" hangingPunct="1">
              <a:lnSpc>
                <a:spcPct val="80000"/>
              </a:lnSpc>
              <a:buFontTx/>
              <a:buNone/>
            </a:pPr>
            <a:r>
              <a:rPr lang="en-US" altLang="zh-CN" sz="2000" b="1" dirty="0" smtClean="0"/>
              <a:t>   </a:t>
            </a:r>
            <a:r>
              <a:rPr lang="en-US" altLang="zh-CN" sz="2000" b="1" dirty="0" err="1" smtClean="0"/>
              <a:t>int</a:t>
            </a:r>
            <a:r>
              <a:rPr lang="en-US" altLang="zh-CN" sz="2000" b="1" dirty="0" smtClean="0"/>
              <a:t> a[SIZE],</a:t>
            </a:r>
            <a:r>
              <a:rPr lang="en-US" altLang="zh-CN" sz="2000" b="1" dirty="0" err="1" smtClean="0"/>
              <a:t>i,p,num</a:t>
            </a:r>
            <a:r>
              <a:rPr lang="en-US" altLang="zh-CN" sz="2000" b="1" dirty="0" smtClean="0"/>
              <a:t>;</a:t>
            </a:r>
          </a:p>
          <a:p>
            <a:pPr eaLnBrk="1" hangingPunct="1">
              <a:lnSpc>
                <a:spcPct val="80000"/>
              </a:lnSpc>
              <a:buFontTx/>
              <a:buNone/>
            </a:pPr>
            <a:r>
              <a:rPr lang="en-US" altLang="zh-CN" sz="2000" b="1" smtClean="0"/>
              <a:t>   </a:t>
            </a:r>
            <a:endParaRPr lang="en-US" altLang="zh-CN" sz="2000" b="1" dirty="0" smtClean="0"/>
          </a:p>
          <a:p>
            <a:pPr eaLnBrk="1" hangingPunct="1">
              <a:lnSpc>
                <a:spcPct val="80000"/>
              </a:lnSpc>
              <a:buFontTx/>
              <a:buNone/>
            </a:pPr>
            <a:r>
              <a:rPr lang="en-US" altLang="zh-CN" sz="2000" b="1" dirty="0" smtClean="0"/>
              <a:t>   </a:t>
            </a:r>
            <a:r>
              <a:rPr lang="en-US" altLang="zh-CN" sz="2000" b="1" dirty="0" smtClean="0">
                <a:solidFill>
                  <a:srgbClr val="003399"/>
                </a:solidFill>
              </a:rPr>
              <a:t>//</a:t>
            </a:r>
            <a:r>
              <a:rPr lang="zh-CN" altLang="en-US" sz="2000" b="1" dirty="0" smtClean="0">
                <a:solidFill>
                  <a:srgbClr val="003399"/>
                </a:solidFill>
              </a:rPr>
              <a:t>往数组中前</a:t>
            </a:r>
            <a:r>
              <a:rPr lang="en-US" altLang="zh-CN" sz="2000" b="1" dirty="0" smtClean="0">
                <a:solidFill>
                  <a:srgbClr val="003399"/>
                </a:solidFill>
              </a:rPr>
              <a:t>SIZE-1</a:t>
            </a:r>
            <a:r>
              <a:rPr lang="zh-CN" altLang="en-US" sz="2000" b="1" dirty="0" smtClean="0">
                <a:solidFill>
                  <a:srgbClr val="003399"/>
                </a:solidFill>
              </a:rPr>
              <a:t>个元素赋值 </a:t>
            </a:r>
          </a:p>
          <a:p>
            <a:pPr eaLnBrk="1" hangingPunct="1">
              <a:lnSpc>
                <a:spcPct val="80000"/>
              </a:lnSpc>
              <a:buFontTx/>
              <a:buNone/>
            </a:pPr>
            <a:r>
              <a:rPr lang="zh-CN" altLang="en-US" sz="2000" b="1" dirty="0" smtClean="0"/>
              <a:t>   </a:t>
            </a:r>
            <a:r>
              <a:rPr lang="en-US" altLang="zh-CN" sz="2000" b="1" dirty="0" err="1" smtClean="0"/>
              <a:t>printf</a:t>
            </a:r>
            <a:r>
              <a:rPr lang="en-US" altLang="zh-CN" sz="2000" b="1" dirty="0" smtClean="0"/>
              <a:t>("input %d numbers\n",SIZE-1); </a:t>
            </a:r>
          </a:p>
          <a:p>
            <a:pPr eaLnBrk="1" hangingPunct="1">
              <a:lnSpc>
                <a:spcPct val="80000"/>
              </a:lnSpc>
              <a:buFontTx/>
              <a:buNone/>
            </a:pPr>
            <a:r>
              <a:rPr lang="en-US" altLang="zh-CN" sz="2000" b="1" dirty="0" smtClean="0"/>
              <a:t>   for(</a:t>
            </a:r>
            <a:r>
              <a:rPr lang="en-US" altLang="zh-CN" sz="2000" b="1" dirty="0" err="1" smtClean="0"/>
              <a:t>i</a:t>
            </a:r>
            <a:r>
              <a:rPr lang="en-US" altLang="zh-CN" sz="2000" b="1" dirty="0" smtClean="0"/>
              <a:t>=0;i&lt;=SIZE-2;i++)</a:t>
            </a:r>
          </a:p>
          <a:p>
            <a:pPr eaLnBrk="1" hangingPunct="1">
              <a:lnSpc>
                <a:spcPct val="80000"/>
              </a:lnSpc>
              <a:buFontTx/>
              <a:buNone/>
            </a:pPr>
            <a:r>
              <a:rPr lang="en-US" altLang="zh-CN" sz="2000" b="1" dirty="0" smtClean="0"/>
              <a:t>      </a:t>
            </a:r>
            <a:r>
              <a:rPr lang="en-US" altLang="zh-CN" sz="2000" b="1" dirty="0" err="1" smtClean="0"/>
              <a:t>scanf</a:t>
            </a:r>
            <a:r>
              <a:rPr lang="en-US" altLang="zh-CN" sz="2000" b="1" dirty="0" smtClean="0"/>
              <a:t>("%</a:t>
            </a:r>
            <a:r>
              <a:rPr lang="en-US" altLang="zh-CN" sz="2000" b="1" dirty="0" err="1" smtClean="0"/>
              <a:t>d",&amp;a</a:t>
            </a:r>
            <a:r>
              <a:rPr lang="en-US" altLang="zh-CN" sz="2000" b="1" dirty="0" smtClean="0"/>
              <a:t>[</a:t>
            </a:r>
            <a:r>
              <a:rPr lang="en-US" altLang="zh-CN" sz="2000" b="1" dirty="0" err="1" smtClean="0"/>
              <a:t>i</a:t>
            </a:r>
            <a:r>
              <a:rPr lang="en-US" altLang="zh-CN" sz="2000" b="1" dirty="0" smtClean="0"/>
              <a:t>]);</a:t>
            </a:r>
          </a:p>
          <a:p>
            <a:pPr eaLnBrk="1" hangingPunct="1">
              <a:lnSpc>
                <a:spcPct val="80000"/>
              </a:lnSpc>
              <a:buFontTx/>
              <a:buNone/>
            </a:pPr>
            <a:endParaRPr lang="en-US" altLang="zh-CN" sz="2000" b="1" dirty="0" smtClean="0"/>
          </a:p>
          <a:p>
            <a:pPr eaLnBrk="1" hangingPunct="1">
              <a:lnSpc>
                <a:spcPct val="80000"/>
              </a:lnSpc>
              <a:buFontTx/>
              <a:buNone/>
            </a:pPr>
            <a:r>
              <a:rPr lang="en-US" altLang="zh-CN" sz="2000" b="1" dirty="0" smtClean="0">
                <a:solidFill>
                  <a:srgbClr val="003399"/>
                </a:solidFill>
              </a:rPr>
              <a:t>	//</a:t>
            </a:r>
            <a:r>
              <a:rPr lang="zh-CN" altLang="en-US" sz="2000" b="1" dirty="0" smtClean="0">
                <a:solidFill>
                  <a:srgbClr val="003399"/>
                </a:solidFill>
              </a:rPr>
              <a:t>输出数组</a:t>
            </a:r>
          </a:p>
          <a:p>
            <a:pPr eaLnBrk="1" hangingPunct="1">
              <a:lnSpc>
                <a:spcPct val="80000"/>
              </a:lnSpc>
              <a:buFontTx/>
              <a:buNone/>
            </a:pPr>
            <a:r>
              <a:rPr lang="zh-CN" altLang="en-US" sz="2000" b="1" dirty="0" smtClean="0"/>
              <a:t>   </a:t>
            </a:r>
            <a:r>
              <a:rPr lang="en-US" altLang="zh-CN" sz="2000" b="1" dirty="0" err="1" smtClean="0"/>
              <a:t>printf</a:t>
            </a:r>
            <a:r>
              <a:rPr lang="en-US" altLang="zh-CN" sz="2000" b="1" dirty="0" smtClean="0"/>
              <a:t>("before </a:t>
            </a:r>
            <a:r>
              <a:rPr lang="en-US" altLang="zh-CN" sz="2000" b="1" dirty="0" err="1" smtClean="0"/>
              <a:t>insert,the</a:t>
            </a:r>
            <a:r>
              <a:rPr lang="en-US" altLang="zh-CN" sz="2000" b="1" dirty="0" smtClean="0"/>
              <a:t> array is:\n"); 	</a:t>
            </a:r>
          </a:p>
          <a:p>
            <a:pPr eaLnBrk="1" hangingPunct="1">
              <a:lnSpc>
                <a:spcPct val="80000"/>
              </a:lnSpc>
              <a:buFontTx/>
              <a:buNone/>
            </a:pPr>
            <a:r>
              <a:rPr lang="en-US" altLang="zh-CN" sz="2000" b="1" dirty="0" smtClean="0"/>
              <a:t>   for(</a:t>
            </a:r>
            <a:r>
              <a:rPr lang="en-US" altLang="zh-CN" sz="2000" b="1" dirty="0" err="1" smtClean="0"/>
              <a:t>i</a:t>
            </a:r>
            <a:r>
              <a:rPr lang="en-US" altLang="zh-CN" sz="2000" b="1" dirty="0" smtClean="0"/>
              <a:t>=0;i&lt;=SIZE-2;i++)</a:t>
            </a:r>
          </a:p>
          <a:p>
            <a:pPr eaLnBrk="1" hangingPunct="1">
              <a:lnSpc>
                <a:spcPct val="80000"/>
              </a:lnSpc>
              <a:buFontTx/>
              <a:buNone/>
            </a:pPr>
            <a:r>
              <a:rPr lang="en-US" altLang="zh-CN" sz="2000" b="1" dirty="0" smtClean="0"/>
              <a:t>      </a:t>
            </a:r>
            <a:r>
              <a:rPr lang="en-US" altLang="zh-CN" sz="2000" b="1" dirty="0" err="1" smtClean="0"/>
              <a:t>printf</a:t>
            </a:r>
            <a:r>
              <a:rPr lang="en-US" altLang="zh-CN" sz="2000" b="1" dirty="0" smtClean="0"/>
              <a:t>("%d\</a:t>
            </a:r>
            <a:r>
              <a:rPr lang="en-US" altLang="zh-CN" sz="2000" b="1" dirty="0" err="1" smtClean="0"/>
              <a:t>t",a</a:t>
            </a:r>
            <a:r>
              <a:rPr lang="en-US" altLang="zh-CN" sz="2000" b="1" dirty="0" smtClean="0"/>
              <a:t>[</a:t>
            </a:r>
            <a:r>
              <a:rPr lang="en-US" altLang="zh-CN" sz="2000" b="1" dirty="0" err="1" smtClean="0"/>
              <a:t>i</a:t>
            </a:r>
            <a:r>
              <a:rPr lang="en-US" altLang="zh-CN" sz="2000" b="1" dirty="0" smtClean="0"/>
              <a:t>]);</a:t>
            </a:r>
            <a:endParaRPr lang="zh-CN" altLang="en-US" sz="2000" b="1" dirty="0" smtClean="0"/>
          </a:p>
        </p:txBody>
      </p:sp>
      <p:sp>
        <p:nvSpPr>
          <p:cNvPr id="22532" name="Rectangle 8"/>
          <p:cNvSpPr>
            <a:spLocks noGrp="1" noChangeArrowheads="1"/>
          </p:cNvSpPr>
          <p:nvPr>
            <p:ph type="title"/>
          </p:nvPr>
        </p:nvSpPr>
        <p:spPr>
          <a:noFill/>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C9C0D49-7874-4D0C-AD30-C59D87CEEE64}" type="slidenum">
              <a:rPr lang="zh-CN" altLang="en-US" sz="1400" smtClean="0">
                <a:solidFill>
                  <a:srgbClr val="000000"/>
                </a:solidFill>
              </a:rPr>
              <a:pPr eaLnBrk="1" hangingPunct="1"/>
              <a:t>33</a:t>
            </a:fld>
            <a:endParaRPr lang="en-US" altLang="zh-CN" sz="1400" smtClean="0">
              <a:solidFill>
                <a:srgbClr val="000000"/>
              </a:solidFill>
            </a:endParaRPr>
          </a:p>
        </p:txBody>
      </p:sp>
      <p:sp>
        <p:nvSpPr>
          <p:cNvPr id="36868" name="Rectangle 3"/>
          <p:cNvSpPr>
            <a:spLocks noGrp="1" noChangeArrowheads="1"/>
          </p:cNvSpPr>
          <p:nvPr>
            <p:ph type="body" idx="1"/>
          </p:nvPr>
        </p:nvSpPr>
        <p:spPr>
          <a:xfrm>
            <a:off x="250825" y="1319213"/>
            <a:ext cx="8893175" cy="4611687"/>
          </a:xfrm>
        </p:spPr>
        <p:txBody>
          <a:bodyPr/>
          <a:lstStyle/>
          <a:p>
            <a:pPr eaLnBrk="1" hangingPunct="1">
              <a:lnSpc>
                <a:spcPct val="90000"/>
              </a:lnSpc>
              <a:buFontTx/>
              <a:buNone/>
            </a:pPr>
            <a:r>
              <a:rPr lang="zh-CN" altLang="en-US" sz="2000" b="1" dirty="0" smtClean="0">
                <a:solidFill>
                  <a:srgbClr val="003399"/>
                </a:solidFill>
              </a:rPr>
              <a:t> </a:t>
            </a:r>
            <a:r>
              <a:rPr lang="en-US" altLang="zh-CN" sz="2000" b="1" dirty="0" smtClean="0">
                <a:solidFill>
                  <a:srgbClr val="003399"/>
                </a:solidFill>
              </a:rPr>
              <a:t>//</a:t>
            </a:r>
            <a:r>
              <a:rPr lang="zh-CN" altLang="en-US" sz="2000" b="1" dirty="0" smtClean="0">
                <a:solidFill>
                  <a:srgbClr val="003399"/>
                </a:solidFill>
              </a:rPr>
              <a:t>读入要插入的元素以及位置下标 </a:t>
            </a:r>
          </a:p>
          <a:p>
            <a:pPr eaLnBrk="1" hangingPunct="1">
              <a:lnSpc>
                <a:spcPct val="90000"/>
              </a:lnSpc>
              <a:buFontTx/>
              <a:buNone/>
            </a:pPr>
            <a:r>
              <a:rPr lang="zh-CN" altLang="en-US" sz="2000" b="1" dirty="0" smtClean="0"/>
              <a:t>   </a:t>
            </a:r>
            <a:endParaRPr lang="zh-CN" altLang="en-US" sz="2000" b="1" dirty="0" smtClean="0">
              <a:solidFill>
                <a:srgbClr val="003399"/>
              </a:solidFill>
            </a:endParaRPr>
          </a:p>
          <a:p>
            <a:pPr eaLnBrk="1" hangingPunct="1">
              <a:lnSpc>
                <a:spcPct val="90000"/>
              </a:lnSpc>
              <a:buFontTx/>
              <a:buNone/>
            </a:pPr>
            <a:r>
              <a:rPr lang="zh-CN" altLang="en-US" sz="2000" b="1" dirty="0" smtClean="0"/>
              <a:t>   </a:t>
            </a:r>
            <a:r>
              <a:rPr lang="en-US" altLang="zh-CN" sz="2000" b="1" dirty="0" err="1" smtClean="0"/>
              <a:t>printf</a:t>
            </a:r>
            <a:r>
              <a:rPr lang="en-US" altLang="zh-CN" sz="2000" b="1" dirty="0" smtClean="0"/>
              <a:t>("input number to add:\n"); </a:t>
            </a:r>
          </a:p>
          <a:p>
            <a:pPr eaLnBrk="1" hangingPunct="1">
              <a:lnSpc>
                <a:spcPct val="90000"/>
              </a:lnSpc>
              <a:buFontTx/>
              <a:buNone/>
            </a:pPr>
            <a:r>
              <a:rPr lang="en-US" altLang="zh-CN" sz="2000" b="1" dirty="0" smtClean="0"/>
              <a:t>   </a:t>
            </a:r>
            <a:r>
              <a:rPr lang="en-US" altLang="zh-CN" sz="2000" b="1" dirty="0" err="1" smtClean="0"/>
              <a:t>scanf</a:t>
            </a:r>
            <a:r>
              <a:rPr lang="en-US" altLang="zh-CN" sz="2000" b="1" dirty="0" smtClean="0"/>
              <a:t>("%d",&amp;</a:t>
            </a:r>
            <a:r>
              <a:rPr lang="en-US" altLang="zh-CN" sz="2000" b="1" dirty="0" err="1" smtClean="0"/>
              <a:t>num</a:t>
            </a:r>
            <a:r>
              <a:rPr lang="en-US" altLang="zh-CN" sz="2000" b="1" dirty="0" smtClean="0"/>
              <a:t>);</a:t>
            </a:r>
          </a:p>
          <a:p>
            <a:pPr eaLnBrk="1" hangingPunct="1">
              <a:lnSpc>
                <a:spcPct val="90000"/>
              </a:lnSpc>
              <a:buFontTx/>
              <a:buNone/>
            </a:pPr>
            <a:r>
              <a:rPr lang="en-US" altLang="zh-CN" sz="2000" b="1" dirty="0" smtClean="0"/>
              <a:t>   </a:t>
            </a:r>
            <a:r>
              <a:rPr lang="en-US" altLang="zh-CN" sz="2000" b="1" dirty="0" err="1" smtClean="0"/>
              <a:t>printf</a:t>
            </a:r>
            <a:r>
              <a:rPr lang="en-US" altLang="zh-CN" sz="2000" b="1" dirty="0" smtClean="0"/>
              <a:t>("input position(&lt;=%d):\n",SIZE-2); </a:t>
            </a:r>
          </a:p>
          <a:p>
            <a:pPr eaLnBrk="1" hangingPunct="1">
              <a:lnSpc>
                <a:spcPct val="90000"/>
              </a:lnSpc>
              <a:buFontTx/>
              <a:buNone/>
            </a:pPr>
            <a:r>
              <a:rPr lang="en-US" altLang="zh-CN" sz="2000" b="1" dirty="0" smtClean="0"/>
              <a:t>   </a:t>
            </a:r>
            <a:r>
              <a:rPr lang="en-US" altLang="zh-CN" sz="2000" b="1" dirty="0" err="1" smtClean="0"/>
              <a:t>scanf</a:t>
            </a:r>
            <a:r>
              <a:rPr lang="en-US" altLang="zh-CN" sz="2000" b="1" dirty="0" smtClean="0"/>
              <a:t>("%</a:t>
            </a:r>
            <a:r>
              <a:rPr lang="en-US" altLang="zh-CN" sz="2000" b="1" dirty="0" err="1" smtClean="0"/>
              <a:t>d",&amp;p</a:t>
            </a:r>
            <a:r>
              <a:rPr lang="en-US" altLang="zh-CN" sz="2000" b="1" dirty="0" smtClean="0"/>
              <a:t>);   </a:t>
            </a:r>
          </a:p>
          <a:p>
            <a:pPr eaLnBrk="1" hangingPunct="1">
              <a:lnSpc>
                <a:spcPct val="90000"/>
              </a:lnSpc>
              <a:buFontTx/>
              <a:buNone/>
            </a:pPr>
            <a:r>
              <a:rPr lang="en-US" altLang="zh-CN" sz="2000" b="1" dirty="0" smtClean="0"/>
              <a:t>   </a:t>
            </a:r>
          </a:p>
          <a:p>
            <a:pPr eaLnBrk="1" hangingPunct="1">
              <a:lnSpc>
                <a:spcPct val="90000"/>
              </a:lnSpc>
              <a:buFontTx/>
              <a:buNone/>
            </a:pPr>
            <a:r>
              <a:rPr lang="en-US" altLang="zh-CN" sz="2000" b="1" dirty="0" smtClean="0">
                <a:solidFill>
                  <a:srgbClr val="003399"/>
                </a:solidFill>
              </a:rPr>
              <a:t>   //</a:t>
            </a:r>
            <a:r>
              <a:rPr lang="zh-CN" altLang="en-US" sz="2000" b="1" dirty="0" smtClean="0">
                <a:solidFill>
                  <a:srgbClr val="003399"/>
                </a:solidFill>
              </a:rPr>
              <a:t>插入 元素</a:t>
            </a:r>
          </a:p>
          <a:p>
            <a:pPr eaLnBrk="1" hangingPunct="1">
              <a:lnSpc>
                <a:spcPct val="90000"/>
              </a:lnSpc>
              <a:buFontTx/>
              <a:buNone/>
            </a:pPr>
            <a:r>
              <a:rPr lang="zh-CN" altLang="en-US" sz="2000" b="1" dirty="0" smtClean="0"/>
              <a:t>   </a:t>
            </a:r>
            <a:r>
              <a:rPr lang="en-US" altLang="zh-CN" sz="2000" b="1" dirty="0" smtClean="0"/>
              <a:t>for(</a:t>
            </a:r>
            <a:r>
              <a:rPr lang="en-US" altLang="zh-CN" sz="2000" b="1" dirty="0" err="1" smtClean="0"/>
              <a:t>i</a:t>
            </a:r>
            <a:r>
              <a:rPr lang="en-US" altLang="zh-CN" sz="2000" b="1" dirty="0" smtClean="0"/>
              <a:t>=SIZE-2;i&gt;=</a:t>
            </a:r>
            <a:r>
              <a:rPr lang="en-US" altLang="zh-CN" sz="2000" b="1" dirty="0" err="1" smtClean="0"/>
              <a:t>p;i</a:t>
            </a:r>
            <a:r>
              <a:rPr lang="en-US" altLang="zh-CN" sz="2000" b="1" dirty="0" smtClean="0"/>
              <a:t>--)</a:t>
            </a:r>
            <a:r>
              <a:rPr lang="en-US" altLang="zh-CN" sz="2000" b="1" dirty="0" smtClean="0">
                <a:solidFill>
                  <a:srgbClr val="003399"/>
                </a:solidFill>
              </a:rPr>
              <a:t>//</a:t>
            </a:r>
            <a:r>
              <a:rPr lang="zh-CN" altLang="en-US" sz="2000" b="1" dirty="0" smtClean="0">
                <a:solidFill>
                  <a:srgbClr val="003399"/>
                </a:solidFill>
              </a:rPr>
              <a:t>下标为</a:t>
            </a:r>
            <a:r>
              <a:rPr lang="en-US" altLang="zh-CN" sz="2000" b="1" dirty="0" smtClean="0">
                <a:solidFill>
                  <a:srgbClr val="003399"/>
                </a:solidFill>
              </a:rPr>
              <a:t>SIZE-2</a:t>
            </a:r>
            <a:r>
              <a:rPr lang="zh-CN" altLang="en-US" sz="2000" b="1" dirty="0" smtClean="0">
                <a:solidFill>
                  <a:srgbClr val="003399"/>
                </a:solidFill>
              </a:rPr>
              <a:t>～</a:t>
            </a:r>
            <a:r>
              <a:rPr lang="en-US" altLang="zh-CN" sz="2000" b="1" dirty="0" smtClean="0">
                <a:solidFill>
                  <a:srgbClr val="003399"/>
                </a:solidFill>
              </a:rPr>
              <a:t>p</a:t>
            </a:r>
            <a:r>
              <a:rPr lang="zh-CN" altLang="en-US" sz="2000" b="1" dirty="0" smtClean="0">
                <a:solidFill>
                  <a:srgbClr val="003399"/>
                </a:solidFill>
              </a:rPr>
              <a:t>的数组元素依次后挪 </a:t>
            </a:r>
          </a:p>
          <a:p>
            <a:pPr eaLnBrk="1" hangingPunct="1">
              <a:lnSpc>
                <a:spcPct val="90000"/>
              </a:lnSpc>
              <a:buFontTx/>
              <a:buNone/>
            </a:pPr>
            <a:r>
              <a:rPr lang="zh-CN" altLang="en-US" sz="2000" b="1" dirty="0" smtClean="0"/>
              <a:t>	   </a:t>
            </a:r>
            <a:r>
              <a:rPr lang="en-US" altLang="zh-CN" sz="2000" b="1" dirty="0" smtClean="0"/>
              <a:t>a[i+1]=a[</a:t>
            </a:r>
            <a:r>
              <a:rPr lang="en-US" altLang="zh-CN" sz="2000" b="1" dirty="0" err="1" smtClean="0"/>
              <a:t>i</a:t>
            </a:r>
            <a:r>
              <a:rPr lang="en-US" altLang="zh-CN" sz="2000" b="1" dirty="0" smtClean="0"/>
              <a:t>];</a:t>
            </a:r>
          </a:p>
          <a:p>
            <a:pPr eaLnBrk="1" hangingPunct="1">
              <a:lnSpc>
                <a:spcPct val="90000"/>
              </a:lnSpc>
              <a:buFontTx/>
              <a:buNone/>
            </a:pPr>
            <a:r>
              <a:rPr lang="en-US" altLang="zh-CN" sz="2000" b="1" dirty="0" smtClean="0"/>
              <a:t>   a[p]=</a:t>
            </a:r>
            <a:r>
              <a:rPr lang="en-US" altLang="zh-CN" sz="2000" b="1" dirty="0" err="1" smtClean="0"/>
              <a:t>num</a:t>
            </a:r>
            <a:r>
              <a:rPr lang="en-US" altLang="zh-CN" sz="2000" b="1" dirty="0" smtClean="0"/>
              <a:t>;</a:t>
            </a:r>
            <a:r>
              <a:rPr lang="en-US" altLang="zh-CN" sz="2000" b="1" dirty="0" smtClean="0">
                <a:solidFill>
                  <a:srgbClr val="003399"/>
                </a:solidFill>
              </a:rPr>
              <a:t>//</a:t>
            </a:r>
            <a:r>
              <a:rPr lang="zh-CN" altLang="en-US" sz="2000" b="1" dirty="0" smtClean="0">
                <a:solidFill>
                  <a:srgbClr val="003399"/>
                </a:solidFill>
              </a:rPr>
              <a:t>插入</a:t>
            </a:r>
            <a:r>
              <a:rPr lang="en-US" altLang="zh-CN" sz="2000" b="1" dirty="0" err="1" smtClean="0">
                <a:solidFill>
                  <a:srgbClr val="003399"/>
                </a:solidFill>
              </a:rPr>
              <a:t>num</a:t>
            </a:r>
            <a:r>
              <a:rPr lang="zh-CN" altLang="en-US" sz="2000" b="1" dirty="0" smtClean="0">
                <a:solidFill>
                  <a:srgbClr val="003399"/>
                </a:solidFill>
              </a:rPr>
              <a:t>到下标为</a:t>
            </a:r>
            <a:r>
              <a:rPr lang="en-US" altLang="zh-CN" sz="2000" b="1" dirty="0" smtClean="0">
                <a:solidFill>
                  <a:srgbClr val="003399"/>
                </a:solidFill>
              </a:rPr>
              <a:t>p</a:t>
            </a:r>
            <a:r>
              <a:rPr lang="zh-CN" altLang="en-US" sz="2000" b="1" dirty="0" smtClean="0">
                <a:solidFill>
                  <a:srgbClr val="003399"/>
                </a:solidFill>
              </a:rPr>
              <a:t>的数组元素中 </a:t>
            </a:r>
          </a:p>
        </p:txBody>
      </p:sp>
      <p:sp>
        <p:nvSpPr>
          <p:cNvPr id="22532" name="Rectangle 8"/>
          <p:cNvSpPr>
            <a:spLocks noGrp="1" noChangeArrowheads="1"/>
          </p:cNvSpPr>
          <p:nvPr>
            <p:ph type="title"/>
          </p:nvPr>
        </p:nvSpPr>
        <p:spPr>
          <a:noFill/>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0C93A12-7236-4B0D-BEBA-2E1365371C8F}" type="slidenum">
              <a:rPr lang="zh-CN" altLang="en-US" sz="1400" smtClean="0">
                <a:solidFill>
                  <a:srgbClr val="000000"/>
                </a:solidFill>
              </a:rPr>
              <a:pPr eaLnBrk="1" hangingPunct="1"/>
              <a:t>34</a:t>
            </a:fld>
            <a:endParaRPr lang="en-US" altLang="zh-CN" sz="1400" smtClean="0">
              <a:solidFill>
                <a:srgbClr val="000000"/>
              </a:solidFill>
            </a:endParaRPr>
          </a:p>
        </p:txBody>
      </p:sp>
      <p:sp>
        <p:nvSpPr>
          <p:cNvPr id="37892" name="Rectangle 3"/>
          <p:cNvSpPr>
            <a:spLocks noGrp="1" noChangeArrowheads="1"/>
          </p:cNvSpPr>
          <p:nvPr>
            <p:ph type="body" idx="1"/>
          </p:nvPr>
        </p:nvSpPr>
        <p:spPr>
          <a:xfrm>
            <a:off x="685800" y="1319213"/>
            <a:ext cx="8458200" cy="5062537"/>
          </a:xfrm>
        </p:spPr>
        <p:txBody>
          <a:bodyPr/>
          <a:lstStyle/>
          <a:p>
            <a:pPr eaLnBrk="1" hangingPunct="1">
              <a:buFontTx/>
              <a:buNone/>
            </a:pPr>
            <a:r>
              <a:rPr lang="zh-CN" altLang="en-US" sz="2000" b="1" smtClean="0"/>
              <a:t>	</a:t>
            </a:r>
            <a:r>
              <a:rPr lang="en-US" altLang="zh-CN" sz="2000" b="1" smtClean="0">
                <a:solidFill>
                  <a:srgbClr val="003399"/>
                </a:solidFill>
              </a:rPr>
              <a:t>//</a:t>
            </a:r>
            <a:r>
              <a:rPr lang="zh-CN" altLang="en-US" sz="2000" b="1" smtClean="0">
                <a:solidFill>
                  <a:srgbClr val="003399"/>
                </a:solidFill>
              </a:rPr>
              <a:t>读入要删除的元素下标 </a:t>
            </a:r>
          </a:p>
          <a:p>
            <a:pPr eaLnBrk="1" hangingPunct="1">
              <a:buFontTx/>
              <a:buNone/>
            </a:pPr>
            <a:r>
              <a:rPr lang="zh-CN" altLang="en-US" sz="2000" b="1" smtClean="0"/>
              <a:t>   </a:t>
            </a:r>
            <a:r>
              <a:rPr lang="en-US" altLang="zh-CN" sz="2000" b="1" smtClean="0"/>
              <a:t>printf("\ninput number position to delete:\n"); </a:t>
            </a:r>
          </a:p>
          <a:p>
            <a:pPr eaLnBrk="1" hangingPunct="1">
              <a:buFontTx/>
              <a:buNone/>
            </a:pPr>
            <a:r>
              <a:rPr lang="en-US" altLang="zh-CN" sz="2000" b="1" smtClean="0"/>
              <a:t>   scanf("%d",&amp;p); </a:t>
            </a:r>
          </a:p>
          <a:p>
            <a:pPr eaLnBrk="1" hangingPunct="1">
              <a:buFontTx/>
              <a:buNone/>
            </a:pPr>
            <a:r>
              <a:rPr lang="en-US" altLang="zh-CN" sz="2000" b="1" smtClean="0"/>
              <a:t>   </a:t>
            </a:r>
          </a:p>
          <a:p>
            <a:pPr eaLnBrk="1" hangingPunct="1">
              <a:buFontTx/>
              <a:buNone/>
            </a:pPr>
            <a:r>
              <a:rPr lang="en-US" altLang="zh-CN" sz="2000" b="1" smtClean="0"/>
              <a:t>   for(i=p+1;i&lt;=SIZE-1;i++)</a:t>
            </a:r>
            <a:r>
              <a:rPr lang="en-US" altLang="zh-CN" sz="2000" b="1" smtClean="0">
                <a:solidFill>
                  <a:srgbClr val="003399"/>
                </a:solidFill>
              </a:rPr>
              <a:t>//</a:t>
            </a:r>
            <a:r>
              <a:rPr lang="zh-CN" altLang="en-US" sz="2000" b="1" smtClean="0">
                <a:solidFill>
                  <a:srgbClr val="003399"/>
                </a:solidFill>
              </a:rPr>
              <a:t>下标为</a:t>
            </a:r>
            <a:r>
              <a:rPr lang="en-US" altLang="zh-CN" sz="2000" b="1" smtClean="0">
                <a:solidFill>
                  <a:srgbClr val="003399"/>
                </a:solidFill>
              </a:rPr>
              <a:t>p+1</a:t>
            </a:r>
            <a:r>
              <a:rPr lang="zh-CN" altLang="en-US" sz="2000" b="1" smtClean="0">
                <a:solidFill>
                  <a:srgbClr val="003399"/>
                </a:solidFill>
              </a:rPr>
              <a:t>～</a:t>
            </a:r>
            <a:r>
              <a:rPr lang="en-US" altLang="zh-CN" sz="2000" b="1" smtClean="0">
                <a:solidFill>
                  <a:srgbClr val="003399"/>
                </a:solidFill>
              </a:rPr>
              <a:t>SIZE-1</a:t>
            </a:r>
            <a:r>
              <a:rPr lang="zh-CN" altLang="en-US" sz="2000" b="1" smtClean="0">
                <a:solidFill>
                  <a:srgbClr val="003399"/>
                </a:solidFill>
              </a:rPr>
              <a:t>的数组元素依次前挪</a:t>
            </a:r>
          </a:p>
          <a:p>
            <a:pPr eaLnBrk="1" hangingPunct="1">
              <a:buFontTx/>
              <a:buNone/>
            </a:pPr>
            <a:r>
              <a:rPr lang="zh-CN" altLang="en-US" sz="2000" b="1" smtClean="0"/>
              <a:t>	   </a:t>
            </a:r>
            <a:r>
              <a:rPr lang="en-US" altLang="zh-CN" sz="2000" b="1" smtClean="0"/>
              <a:t>a[i-1]=a[i];</a:t>
            </a:r>
          </a:p>
          <a:p>
            <a:pPr eaLnBrk="1" hangingPunct="1">
              <a:buFontTx/>
              <a:buNone/>
            </a:pPr>
            <a:r>
              <a:rPr lang="zh-CN" altLang="en-US" sz="2000" b="1" smtClean="0"/>
              <a:t>   </a:t>
            </a:r>
            <a:r>
              <a:rPr lang="en-US" altLang="zh-CN" sz="2000" b="1" smtClean="0"/>
              <a:t>printf("after delete,the array is:\n"); 	   </a:t>
            </a:r>
          </a:p>
          <a:p>
            <a:pPr eaLnBrk="1" hangingPunct="1">
              <a:buFontTx/>
              <a:buNone/>
            </a:pPr>
            <a:r>
              <a:rPr lang="en-US" altLang="zh-CN" sz="2000" b="1" smtClean="0"/>
              <a:t>   for(i=0;i&lt;=SIZE-2;i++)</a:t>
            </a:r>
          </a:p>
          <a:p>
            <a:pPr eaLnBrk="1" hangingPunct="1">
              <a:buFontTx/>
              <a:buNone/>
            </a:pPr>
            <a:r>
              <a:rPr lang="en-US" altLang="zh-CN" sz="2000" b="1" smtClean="0"/>
              <a:t>        printf("%d\t",a[i]);	 </a:t>
            </a:r>
          </a:p>
          <a:p>
            <a:pPr eaLnBrk="1" hangingPunct="1">
              <a:buFontTx/>
              <a:buNone/>
            </a:pPr>
            <a:endParaRPr lang="en-US" altLang="zh-CN" sz="2000" b="1" smtClean="0"/>
          </a:p>
          <a:p>
            <a:pPr eaLnBrk="1" hangingPunct="1">
              <a:buFontTx/>
              <a:buNone/>
            </a:pPr>
            <a:r>
              <a:rPr lang="en-US" altLang="zh-CN" sz="2000" b="1" smtClean="0"/>
              <a:t>    return 0</a:t>
            </a:r>
            <a:r>
              <a:rPr lang="zh-CN" altLang="en-US" sz="2000" b="1" smtClean="0"/>
              <a:t>；						</a:t>
            </a:r>
          </a:p>
          <a:p>
            <a:pPr eaLnBrk="1" hangingPunct="1">
              <a:buFontTx/>
              <a:buNone/>
            </a:pPr>
            <a:r>
              <a:rPr lang="en-US" altLang="zh-CN" sz="2000" b="1" smtClean="0"/>
              <a:t>} </a:t>
            </a:r>
            <a:endParaRPr lang="zh-CN" altLang="en-US" sz="2000" b="1" smtClean="0"/>
          </a:p>
        </p:txBody>
      </p:sp>
      <p:sp>
        <p:nvSpPr>
          <p:cNvPr id="22532" name="Rectangle 8"/>
          <p:cNvSpPr>
            <a:spLocks noGrp="1" noChangeArrowheads="1"/>
          </p:cNvSpPr>
          <p:nvPr>
            <p:ph type="title"/>
          </p:nvPr>
        </p:nvSpPr>
        <p:spPr>
          <a:noFill/>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A1E3432-4B27-4F1C-8A4E-E9798B1E1C30}" type="slidenum">
              <a:rPr lang="zh-CN" altLang="en-US" sz="1400" smtClean="0"/>
              <a:pPr eaLnBrk="1" hangingPunct="1"/>
              <a:t>35</a:t>
            </a:fld>
            <a:endParaRPr lang="en-US" altLang="zh-CN" sz="1400" smtClean="0"/>
          </a:p>
        </p:txBody>
      </p:sp>
      <p:sp>
        <p:nvSpPr>
          <p:cNvPr id="28675" name="Rectangle 2"/>
          <p:cNvSpPr>
            <a:spLocks noGrp="1" noChangeArrowheads="1"/>
          </p:cNvSpPr>
          <p:nvPr>
            <p:ph type="title"/>
          </p:nvPr>
        </p:nvSpPr>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
        <p:nvSpPr>
          <p:cNvPr id="27652" name="Text Box 4"/>
          <p:cNvSpPr>
            <a:spLocks noGrp="1" noChangeArrowheads="1"/>
          </p:cNvSpPr>
          <p:nvPr>
            <p:ph type="body" idx="1"/>
          </p:nvPr>
        </p:nvSpPr>
        <p:spPr>
          <a:noFill/>
          <a:extLst>
            <a:ext uri="{91240B29-F687-4F45-9708-019B960494DF}">
              <a14:hiddenLine xmlns:a14="http://schemas.microsoft.com/office/drawing/2010/main" xmlns="" w="9525">
                <a:solidFill>
                  <a:schemeClr val="tx1"/>
                </a:solidFill>
                <a:prstDash val="solid"/>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eaLnBrk="1" hangingPunct="1">
              <a:buFontTx/>
              <a:buNone/>
            </a:pPr>
            <a:r>
              <a:rPr lang="zh-CN" altLang="en-US" sz="2600" b="1" dirty="0" smtClean="0"/>
              <a:t>例</a:t>
            </a:r>
            <a:r>
              <a:rPr lang="en-US" altLang="zh-CN" sz="2600" b="1" dirty="0"/>
              <a:t>3</a:t>
            </a:r>
            <a:r>
              <a:rPr lang="en-US" altLang="zh-CN" sz="2600" b="1" dirty="0" smtClean="0"/>
              <a:t>.  40</a:t>
            </a:r>
            <a:r>
              <a:rPr lang="zh-CN" altLang="en-US" sz="2600" b="1" dirty="0" smtClean="0"/>
              <a:t>位学生为餐厅打分，分数分为</a:t>
            </a:r>
            <a:r>
              <a:rPr lang="en-US" altLang="zh-CN" sz="2600" b="1" dirty="0" smtClean="0"/>
              <a:t>1~10</a:t>
            </a:r>
            <a:r>
              <a:rPr lang="zh-CN" altLang="en-US" sz="2600" b="1" dirty="0" smtClean="0"/>
              <a:t>的</a:t>
            </a:r>
            <a:r>
              <a:rPr lang="en-US" altLang="zh-CN" sz="2600" b="1" dirty="0" smtClean="0"/>
              <a:t>10</a:t>
            </a:r>
            <a:r>
              <a:rPr lang="zh-CN" altLang="en-US" sz="2600" b="1" dirty="0" smtClean="0"/>
              <a:t>个等级，要求统计出各个分值的打分人数；</a:t>
            </a:r>
          </a:p>
          <a:p>
            <a:pPr eaLnBrk="1" hangingPunct="1">
              <a:lnSpc>
                <a:spcPct val="90000"/>
              </a:lnSpc>
              <a:spcBef>
                <a:spcPct val="50000"/>
              </a:spcBef>
            </a:pPr>
            <a:r>
              <a:rPr lang="zh-CN" altLang="en-US" sz="2600" b="1" dirty="0" smtClean="0"/>
              <a:t>分析：</a:t>
            </a:r>
          </a:p>
          <a:p>
            <a:pPr lvl="1" eaLnBrk="1" hangingPunct="1">
              <a:lnSpc>
                <a:spcPct val="90000"/>
              </a:lnSpc>
              <a:spcBef>
                <a:spcPct val="50000"/>
              </a:spcBef>
            </a:pPr>
            <a:r>
              <a:rPr lang="en-US" altLang="zh-CN" sz="2600" b="1" dirty="0" smtClean="0"/>
              <a:t>40</a:t>
            </a:r>
            <a:r>
              <a:rPr lang="zh-CN" altLang="en-US" sz="2600" b="1" dirty="0" smtClean="0"/>
              <a:t>个学生的打分分值构成了一个线性表，可以用一个长为</a:t>
            </a:r>
            <a:r>
              <a:rPr lang="en-US" altLang="zh-CN" sz="2600" b="1" dirty="0" smtClean="0"/>
              <a:t>40</a:t>
            </a:r>
            <a:r>
              <a:rPr lang="zh-CN" altLang="en-US" sz="2600" b="1" dirty="0" smtClean="0"/>
              <a:t>的整型数组来存放；</a:t>
            </a:r>
          </a:p>
          <a:p>
            <a:pPr marL="457200" lvl="1" indent="0" eaLnBrk="1" hangingPunct="1">
              <a:lnSpc>
                <a:spcPct val="90000"/>
              </a:lnSpc>
              <a:spcBef>
                <a:spcPct val="50000"/>
              </a:spcBef>
              <a:buNone/>
            </a:pPr>
            <a:r>
              <a:rPr lang="zh-CN" altLang="en-US" sz="2600" b="1" dirty="0">
                <a:solidFill>
                  <a:srgbClr val="003399"/>
                </a:solidFill>
                <a:sym typeface="+mn-ea"/>
              </a:rPr>
              <a:t>    int response[</a:t>
            </a:r>
            <a:r>
              <a:rPr lang="en-US" altLang="zh-CN" sz="2600" b="1" dirty="0">
                <a:solidFill>
                  <a:srgbClr val="003399"/>
                </a:solidFill>
                <a:sym typeface="+mn-ea"/>
              </a:rPr>
              <a:t>40</a:t>
            </a:r>
            <a:r>
              <a:rPr lang="zh-CN" altLang="en-US" sz="2600" b="1" dirty="0">
                <a:solidFill>
                  <a:srgbClr val="003399"/>
                </a:solidFill>
                <a:sym typeface="+mn-ea"/>
              </a:rPr>
              <a:t>]</a:t>
            </a:r>
            <a:endParaRPr lang="zh-CN" altLang="en-US" sz="2600" b="1" dirty="0" smtClean="0">
              <a:solidFill>
                <a:srgbClr val="003399"/>
              </a:solidFill>
              <a:sym typeface="+mn-ea"/>
            </a:endParaRPr>
          </a:p>
          <a:p>
            <a:pPr lvl="1" eaLnBrk="1" hangingPunct="1">
              <a:lnSpc>
                <a:spcPct val="90000"/>
              </a:lnSpc>
              <a:spcBef>
                <a:spcPct val="50000"/>
              </a:spcBef>
            </a:pPr>
            <a:r>
              <a:rPr lang="zh-CN" altLang="en-US" sz="2600" b="1" dirty="0" smtClean="0"/>
              <a:t>假设</a:t>
            </a:r>
            <a:r>
              <a:rPr lang="en-US" altLang="zh-CN" sz="2600" b="1" dirty="0" err="1" smtClean="0"/>
              <a:t>a</a:t>
            </a:r>
            <a:r>
              <a:rPr lang="en-US" altLang="zh-CN" sz="2600" b="1" baseline="-25000" dirty="0" err="1" smtClean="0"/>
              <a:t>i</a:t>
            </a:r>
            <a:r>
              <a:rPr lang="zh-CN" altLang="en-US" sz="2600" b="1" dirty="0" smtClean="0"/>
              <a:t>代表分值为</a:t>
            </a:r>
            <a:r>
              <a:rPr lang="en-US" altLang="zh-CN" sz="2600" b="1" dirty="0" err="1" smtClean="0"/>
              <a:t>i</a:t>
            </a:r>
            <a:r>
              <a:rPr lang="zh-CN" altLang="en-US" sz="2600" b="1" dirty="0" smtClean="0"/>
              <a:t>的票数，则</a:t>
            </a:r>
            <a:r>
              <a:rPr lang="en-US" altLang="zh-CN" sz="2600" b="1" dirty="0" smtClean="0"/>
              <a:t>(a</a:t>
            </a:r>
            <a:r>
              <a:rPr lang="en-US" altLang="zh-CN" sz="2600" b="1" baseline="-25000" dirty="0" smtClean="0"/>
              <a:t>1</a:t>
            </a:r>
            <a:r>
              <a:rPr lang="en-US" altLang="zh-CN" sz="2600" b="1" dirty="0" smtClean="0"/>
              <a:t>,a</a:t>
            </a:r>
            <a:r>
              <a:rPr lang="en-US" altLang="zh-CN" sz="2600" b="1" baseline="-25000" dirty="0" smtClean="0"/>
              <a:t>2</a:t>
            </a:r>
            <a:r>
              <a:rPr lang="en-US" altLang="zh-CN" sz="2600" b="1" dirty="0" smtClean="0"/>
              <a:t>,</a:t>
            </a:r>
            <a:r>
              <a:rPr lang="en-US" altLang="zh-CN" sz="2600" b="1" dirty="0" smtClean="0">
                <a:latin typeface="宋体" pitchFamily="2" charset="-122"/>
              </a:rPr>
              <a:t>…</a:t>
            </a:r>
            <a:r>
              <a:rPr lang="en-US" altLang="zh-CN" sz="2600" b="1" dirty="0" smtClean="0"/>
              <a:t>,a</a:t>
            </a:r>
            <a:r>
              <a:rPr lang="en-US" altLang="zh-CN" sz="2600" b="1" baseline="-25000" dirty="0" smtClean="0"/>
              <a:t>10</a:t>
            </a:r>
            <a:r>
              <a:rPr lang="en-US" altLang="zh-CN" sz="2600" b="1" dirty="0" smtClean="0"/>
              <a:t>)</a:t>
            </a:r>
            <a:r>
              <a:rPr lang="zh-CN" altLang="en-US" sz="2600" b="1" dirty="0" smtClean="0"/>
              <a:t>构成一个线性表，可以用一个长度为</a:t>
            </a:r>
            <a:r>
              <a:rPr lang="en-US" altLang="zh-CN" sz="2600" b="1" dirty="0" smtClean="0"/>
              <a:t>10</a:t>
            </a:r>
            <a:r>
              <a:rPr lang="zh-CN" altLang="en-US" sz="2600" b="1" dirty="0" smtClean="0"/>
              <a:t>的整型数组来存放。</a:t>
            </a:r>
            <a:r>
              <a:rPr lang="zh-CN" altLang="en-US" b="1" dirty="0">
                <a:solidFill>
                  <a:srgbClr val="003399"/>
                </a:solidFill>
                <a:sym typeface="+mn-ea"/>
              </a:rPr>
              <a:t>int frequency</a:t>
            </a:r>
            <a:r>
              <a:rPr lang="en-US" altLang="zh-CN" b="1" dirty="0">
                <a:solidFill>
                  <a:srgbClr val="003399"/>
                </a:solidFill>
                <a:sym typeface="+mn-ea"/>
              </a:rPr>
              <a: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Effect transition="in" filter="barn(inVertical)">
                                      <p:cBhvr>
                                        <p:cTn id="7" dur="500"/>
                                        <p:tgtEl>
                                          <p:spTgt spid="27652">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7652">
                                            <p:txEl>
                                              <p:pRg st="3" end="3"/>
                                            </p:txEl>
                                          </p:spTgt>
                                        </p:tgtEl>
                                        <p:attrNameLst>
                                          <p:attrName>style.visibility</p:attrName>
                                        </p:attrNameLst>
                                      </p:cBhvr>
                                      <p:to>
                                        <p:strVal val="visible"/>
                                      </p:to>
                                    </p:set>
                                    <p:animEffect transition="in" filter="barn(inVertical)">
                                      <p:cBhvr>
                                        <p:cTn id="10" dur="500"/>
                                        <p:tgtEl>
                                          <p:spTgt spid="27652">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7652">
                                            <p:txEl>
                                              <p:pRg st="3" end="3"/>
                                            </p:txEl>
                                          </p:spTgt>
                                        </p:tgtEl>
                                        <p:attrNameLst>
                                          <p:attrName>style.visibility</p:attrName>
                                        </p:attrNameLst>
                                      </p:cBhvr>
                                      <p:to>
                                        <p:strVal val="visible"/>
                                      </p:to>
                                    </p:set>
                                    <p:animEffect transition="in" filter="barn(inVertical)">
                                      <p:cBhvr>
                                        <p:cTn id="13" dur="500"/>
                                        <p:tgtEl>
                                          <p:spTgt spid="27652">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7652">
                                            <p:txEl>
                                              <p:pRg st="4" end="4"/>
                                            </p:txEl>
                                          </p:spTgt>
                                        </p:tgtEl>
                                        <p:attrNameLst>
                                          <p:attrName>style.visibility</p:attrName>
                                        </p:attrNameLst>
                                      </p:cBhvr>
                                      <p:to>
                                        <p:strVal val="visible"/>
                                      </p:to>
                                    </p:set>
                                    <p:animEffect transition="in" filter="barn(inVertical)">
                                      <p:cBhvr>
                                        <p:cTn id="16" dur="500"/>
                                        <p:tgtEl>
                                          <p:spTgt spid="276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#include &lt;stdio.h&gt;</a:t>
            </a:r>
          </a:p>
          <a:p>
            <a:pPr marL="0" indent="0">
              <a:buNone/>
            </a:pPr>
            <a:r>
              <a:rPr lang="zh-CN" altLang="en-US" sz="2200" b="1" dirty="0"/>
              <a:t>#define RESPONSE_SIZE </a:t>
            </a:r>
            <a:r>
              <a:rPr lang="en-US" altLang="zh-CN" sz="2200" b="1" dirty="0"/>
              <a:t>40</a:t>
            </a:r>
          </a:p>
          <a:p>
            <a:pPr marL="0" indent="0">
              <a:buNone/>
            </a:pPr>
            <a:r>
              <a:rPr lang="zh-CN" altLang="en-US" sz="2200" b="1" dirty="0"/>
              <a:t>#define FREQUENCY_SIZE 11 </a:t>
            </a:r>
          </a:p>
          <a:p>
            <a:pPr marL="0" indent="0">
              <a:buNone/>
            </a:pPr>
            <a:r>
              <a:rPr lang="zh-CN" altLang="en-US" sz="2200" b="1" dirty="0"/>
              <a:t>int main(void)</a:t>
            </a:r>
          </a:p>
          <a:p>
            <a:pPr marL="0" indent="0">
              <a:buNone/>
            </a:pPr>
            <a:r>
              <a:rPr lang="zh-CN" altLang="en-US" sz="2200" b="1" dirty="0"/>
              <a:t>{ </a:t>
            </a:r>
          </a:p>
          <a:p>
            <a:pPr marL="0" indent="0">
              <a:buNone/>
            </a:pPr>
            <a:r>
              <a:rPr lang="zh-CN" altLang="en-US" sz="2200" b="1" dirty="0"/>
              <a:t>   int response[RESPONSE_SIZE]; </a:t>
            </a:r>
            <a:r>
              <a:rPr lang="en-US" altLang="zh-CN" sz="2200" b="1" dirty="0">
                <a:solidFill>
                  <a:srgbClr val="003399"/>
                </a:solidFill>
              </a:rPr>
              <a:t>//</a:t>
            </a:r>
            <a:r>
              <a:rPr lang="zh-CN" altLang="en-US" sz="2200" b="1" dirty="0">
                <a:solidFill>
                  <a:srgbClr val="003399"/>
                </a:solidFill>
              </a:rPr>
              <a:t>存放学生评分</a:t>
            </a:r>
          </a:p>
          <a:p>
            <a:pPr marL="0" lvl="1" indent="0">
              <a:buNone/>
            </a:pPr>
            <a:r>
              <a:rPr lang="zh-CN" altLang="en-US" sz="2200" b="1" dirty="0"/>
              <a:t>   int frequency[FREQUENCY_SIZE]={0};</a:t>
            </a:r>
            <a:r>
              <a:rPr lang="en-US" altLang="zh-CN" sz="2200" b="1" dirty="0"/>
              <a:t>/*</a:t>
            </a:r>
            <a:r>
              <a:rPr lang="zh-CN" altLang="en-US" sz="2200" b="1" dirty="0" smtClean="0">
                <a:solidFill>
                  <a:srgbClr val="003399"/>
                </a:solidFill>
                <a:sym typeface="+mn-ea"/>
              </a:rPr>
              <a:t>存放1～10之间各</a:t>
            </a:r>
            <a:r>
              <a:rPr lang="en-US" altLang="zh-CN" sz="2200" b="1" dirty="0" smtClean="0">
                <a:solidFill>
                  <a:srgbClr val="003399"/>
                </a:solidFill>
                <a:sym typeface="+mn-ea"/>
              </a:rPr>
              <a:t>	    			</a:t>
            </a:r>
            <a:r>
              <a:rPr lang="zh-CN" altLang="en-US" sz="2200" b="1" dirty="0" smtClean="0">
                <a:solidFill>
                  <a:srgbClr val="003399"/>
                </a:solidFill>
                <a:sym typeface="+mn-ea"/>
              </a:rPr>
              <a:t>种等级分值的统计票数</a:t>
            </a:r>
            <a:r>
              <a:rPr lang="en-US" altLang="zh-CN" sz="2200" b="1" dirty="0" smtClean="0">
                <a:solidFill>
                  <a:srgbClr val="003399"/>
                </a:solidFill>
                <a:sym typeface="+mn-ea"/>
              </a:rPr>
              <a:t>*/</a:t>
            </a:r>
            <a:endParaRPr lang="zh-CN" altLang="en-US" sz="2200" b="1" dirty="0" smtClean="0">
              <a:solidFill>
                <a:srgbClr val="003399"/>
              </a:solidFill>
              <a:sym typeface="+mn-ea"/>
            </a:endParaRPr>
          </a:p>
          <a:p>
            <a:pPr marL="0" indent="0">
              <a:buNone/>
            </a:pPr>
            <a:r>
              <a:rPr lang="zh-CN" altLang="en-US" sz="2200" b="1" dirty="0"/>
              <a:t>   int answer,rating;</a:t>
            </a:r>
          </a:p>
          <a:p>
            <a:pPr marL="0" indent="0">
              <a:buNone/>
            </a:pPr>
            <a:r>
              <a:rPr lang="zh-CN" altLang="en-US" sz="2200" b="1" dirty="0"/>
              <a:t>   </a:t>
            </a:r>
          </a:p>
          <a:p>
            <a:pPr marL="0" indent="0">
              <a:buNone/>
            </a:pPr>
            <a:r>
              <a:rPr lang="zh-CN" altLang="en-US" sz="2200" b="1" dirty="0"/>
              <a:t>   for(answer=0;answer&lt;RESPONSE_SIZE;answer++)</a:t>
            </a:r>
          </a:p>
          <a:p>
            <a:pPr marL="0" indent="0">
              <a:buNone/>
            </a:pPr>
            <a:r>
              <a:rPr lang="zh-CN" altLang="en-US" sz="2200" b="1" dirty="0"/>
              <a:t>       </a:t>
            </a:r>
            <a:r>
              <a:rPr lang="en-US" altLang="zh-CN" sz="2200" b="1" dirty="0" err="1" smtClean="0"/>
              <a:t>scanf</a:t>
            </a:r>
            <a:r>
              <a:rPr lang="zh-CN" altLang="en-US" sz="2200" b="1" dirty="0" smtClean="0"/>
              <a:t>("%</a:t>
            </a:r>
            <a:r>
              <a:rPr lang="zh-CN" altLang="en-US" sz="2200" b="1" dirty="0"/>
              <a:t>d",&amp;response[answer]);/</a:t>
            </a:r>
            <a:r>
              <a:rPr lang="zh-CN" altLang="en-US" sz="2200" b="1" dirty="0">
                <a:solidFill>
                  <a:srgbClr val="003399"/>
                </a:solidFill>
              </a:rPr>
              <a:t>/读取打分 </a:t>
            </a:r>
          </a:p>
          <a:p>
            <a:pPr marL="0" indent="0">
              <a:buNone/>
            </a:pPr>
            <a:r>
              <a:rPr lang="zh-CN" altLang="en-US" sz="2200" b="1" dirty="0"/>
              <a:t>    </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pPr>
                <a:defRPr/>
              </a:pPr>
              <a:t>36</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   for(answer=0;answer&lt;RESPONSE_SIZE;answer++)</a:t>
            </a:r>
          </a:p>
          <a:p>
            <a:pPr marL="0" indent="0">
              <a:buNone/>
            </a:pPr>
            <a:r>
              <a:rPr lang="zh-CN" altLang="en-US" sz="2200" b="1" dirty="0"/>
              <a:t>	       ++frequency[response[answer]];</a:t>
            </a:r>
            <a:r>
              <a:rPr lang="zh-CN" altLang="en-US" sz="2200" b="1" dirty="0">
                <a:solidFill>
                  <a:srgbClr val="003399"/>
                </a:solidFill>
              </a:rPr>
              <a:t>//统计</a:t>
            </a:r>
            <a:r>
              <a:rPr lang="zh-CN" altLang="en-US" sz="2200" b="1" dirty="0"/>
              <a:t> </a:t>
            </a:r>
          </a:p>
          <a:p>
            <a:pPr marL="0" indent="0">
              <a:buNone/>
            </a:pPr>
            <a:endParaRPr lang="zh-CN" altLang="en-US" sz="2200" b="1" dirty="0"/>
          </a:p>
          <a:p>
            <a:pPr marL="0" indent="0">
              <a:buNone/>
            </a:pPr>
            <a:r>
              <a:rPr lang="zh-CN" altLang="en-US" sz="2200" b="1" dirty="0"/>
              <a:t>   for(rating=1;rating&lt;FREQUENCY_SIZE;rating++)</a:t>
            </a:r>
          </a:p>
          <a:p>
            <a:pPr marL="0" indent="0">
              <a:buNone/>
            </a:pPr>
            <a:r>
              <a:rPr lang="zh-CN" altLang="en-US" sz="2200" b="1" dirty="0"/>
              <a:t>      printf("%d-%d\n",rating,frequency[rating]);</a:t>
            </a:r>
            <a:r>
              <a:rPr lang="zh-CN" altLang="en-US" sz="2200" b="1" dirty="0">
                <a:solidFill>
                  <a:srgbClr val="003399"/>
                </a:solidFill>
              </a:rPr>
              <a:t>//输出结果 </a:t>
            </a:r>
          </a:p>
          <a:p>
            <a:pPr marL="0" indent="0">
              <a:buNone/>
            </a:pPr>
            <a:r>
              <a:rPr lang="zh-CN" altLang="en-US" sz="2200" b="1" dirty="0"/>
              <a:t>      </a:t>
            </a:r>
          </a:p>
          <a:p>
            <a:pPr marL="0" indent="0">
              <a:buNone/>
            </a:pPr>
            <a:r>
              <a:rPr lang="zh-CN" altLang="en-US" sz="2200" b="1" dirty="0"/>
              <a:t>   return 0;</a:t>
            </a:r>
          </a:p>
          <a:p>
            <a:pPr marL="0" indent="0">
              <a:buNone/>
            </a:pPr>
            <a:r>
              <a:rPr lang="zh-CN" altLang="en-US" sz="2200" b="1" dirty="0"/>
              <a:t>} </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pPr>
                <a:defRPr/>
              </a:pPr>
              <a:t>37</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7177772-DAB3-4CFE-9B8E-528B23E54C7C}" type="slidenum">
              <a:rPr lang="zh-CN" altLang="en-US" sz="1400" smtClean="0"/>
              <a:pPr eaLnBrk="1" hangingPunct="1"/>
              <a:t>38</a:t>
            </a:fld>
            <a:endParaRPr lang="en-US" altLang="zh-CN" sz="1400" smtClean="0"/>
          </a:p>
        </p:txBody>
      </p:sp>
      <p:sp>
        <p:nvSpPr>
          <p:cNvPr id="93187" name="Rectangle 3"/>
          <p:cNvSpPr>
            <a:spLocks noGrp="1" noChangeArrowheads="1"/>
          </p:cNvSpPr>
          <p:nvPr>
            <p:ph type="body" idx="1"/>
          </p:nvPr>
        </p:nvSpPr>
        <p:spPr>
          <a:xfrm>
            <a:off x="611188" y="1268413"/>
            <a:ext cx="7993062" cy="5029200"/>
          </a:xfrm>
        </p:spPr>
        <p:txBody>
          <a:bodyPr/>
          <a:lstStyle/>
          <a:p>
            <a:pPr marL="609600" indent="-609600" eaLnBrk="1" hangingPunct="1">
              <a:buFont typeface="Monotype Sorts" charset="2"/>
              <a:buAutoNum type="arabicPeriod"/>
            </a:pPr>
            <a:r>
              <a:rPr lang="en-US" altLang="zh-CN" sz="2400" b="1" dirty="0" err="1" smtClean="0"/>
              <a:t>int</a:t>
            </a:r>
            <a:r>
              <a:rPr lang="en-US" altLang="zh-CN" sz="2400" b="1" dirty="0" smtClean="0"/>
              <a:t> response[RESPONSE_SIZE] </a:t>
            </a:r>
            <a:r>
              <a:rPr lang="zh-CN" altLang="en-US" sz="2400" b="1" dirty="0" smtClean="0"/>
              <a:t>存放40个学生的评分</a:t>
            </a:r>
          </a:p>
          <a:p>
            <a:pPr marL="1066800" lvl="1" indent="-609600" eaLnBrk="1" hangingPunct="1">
              <a:buFontTx/>
              <a:buNone/>
            </a:pPr>
            <a:r>
              <a:rPr lang="en-US" altLang="zh-CN" sz="2400" b="1" dirty="0" smtClean="0"/>
              <a:t>  </a:t>
            </a:r>
            <a:r>
              <a:rPr lang="en-US" altLang="zh-CN" sz="2400" b="1" dirty="0" err="1" smtClean="0"/>
              <a:t>int</a:t>
            </a:r>
            <a:r>
              <a:rPr lang="en-US" altLang="zh-CN" sz="2400" b="1" dirty="0" smtClean="0"/>
              <a:t> frequency[FREQUENCY_SIZE] </a:t>
            </a:r>
            <a:r>
              <a:rPr lang="zh-CN" altLang="en-US" sz="2400" b="1" dirty="0" smtClean="0"/>
              <a:t>存放1～10之间各种等级分值的统计票数</a:t>
            </a:r>
          </a:p>
          <a:p>
            <a:pPr marL="609600" indent="-609600" eaLnBrk="1" hangingPunct="1">
              <a:buFont typeface="Monotype Sorts" charset="2"/>
              <a:buAutoNum type="arabicPeriod"/>
            </a:pPr>
            <a:r>
              <a:rPr lang="en-US" altLang="zh-CN" sz="2400" b="1" dirty="0" smtClean="0"/>
              <a:t>response[answer] </a:t>
            </a:r>
            <a:r>
              <a:rPr lang="zh-CN" altLang="en-US" sz="2400" b="1" dirty="0" smtClean="0"/>
              <a:t>某个学生的评分值，取值为1~10</a:t>
            </a:r>
          </a:p>
          <a:p>
            <a:pPr marL="609600" indent="-609600" eaLnBrk="1" hangingPunct="1">
              <a:buFont typeface="Monotype Sorts" charset="2"/>
              <a:buAutoNum type="arabicPeriod"/>
            </a:pPr>
            <a:r>
              <a:rPr lang="en-US" altLang="zh-CN" sz="2400" b="1" dirty="0" smtClean="0"/>
              <a:t>frequency[rating] </a:t>
            </a:r>
            <a:r>
              <a:rPr lang="zh-CN" altLang="en-US" sz="2400" b="1" dirty="0" smtClean="0"/>
              <a:t>某一分值的统计结果</a:t>
            </a:r>
          </a:p>
          <a:p>
            <a:pPr marL="609600" indent="-609600" eaLnBrk="1" hangingPunct="1">
              <a:buFont typeface="Monotype Sorts" charset="2"/>
              <a:buAutoNum type="arabicPeriod"/>
            </a:pPr>
            <a:r>
              <a:rPr lang="en-US" altLang="zh-CN" sz="2400" b="1" dirty="0" smtClean="0"/>
              <a:t>++frequency[response[answer]] </a:t>
            </a:r>
            <a:r>
              <a:rPr lang="zh-CN" altLang="en-US" sz="2400" b="1" dirty="0" smtClean="0"/>
              <a:t>根据某个学生的评分值将该分值的统计结果加</a:t>
            </a:r>
            <a:r>
              <a:rPr lang="en-US" altLang="zh-CN" sz="2400" b="1" dirty="0" smtClean="0"/>
              <a:t>1</a:t>
            </a:r>
            <a:r>
              <a:rPr lang="zh-CN" altLang="en-US" sz="2400" b="1" dirty="0" smtClean="0"/>
              <a:t>。</a:t>
            </a:r>
          </a:p>
          <a:p>
            <a:pPr marL="609600" indent="-609600" eaLnBrk="1" hangingPunct="1">
              <a:buFont typeface="Monotype Sorts" charset="2"/>
              <a:buAutoNum type="arabicPeriod"/>
            </a:pPr>
            <a:r>
              <a:rPr lang="zh-CN" altLang="en-US" sz="2400" b="1" dirty="0" smtClean="0"/>
              <a:t>为什么要将</a:t>
            </a:r>
            <a:r>
              <a:rPr lang="en-US" altLang="zh-CN" sz="2400" b="1" dirty="0" smtClean="0"/>
              <a:t>FREQUENCY_SIZE</a:t>
            </a:r>
            <a:r>
              <a:rPr lang="zh-CN" altLang="en-US" sz="2400" b="1" dirty="0" smtClean="0"/>
              <a:t>定义为11呢？</a:t>
            </a:r>
          </a:p>
          <a:p>
            <a:pPr marL="1066800" lvl="1" indent="-609600" eaLnBrk="1" hangingPunct="1">
              <a:buFont typeface="Monotype Sorts" charset="2"/>
              <a:buNone/>
            </a:pPr>
            <a:r>
              <a:rPr lang="zh-CN" altLang="en-US" sz="2400" b="1" dirty="0" smtClean="0">
                <a:latin typeface="宋体" pitchFamily="2" charset="-122"/>
              </a:rPr>
              <a:t>“</a:t>
            </a:r>
            <a:r>
              <a:rPr lang="zh-CN" altLang="en-US" sz="2400" b="1" dirty="0" smtClean="0"/>
              <a:t>将数组的下标值与评分值对应</a:t>
            </a:r>
            <a:r>
              <a:rPr lang="zh-CN" altLang="en-US" sz="2400" b="1" dirty="0" smtClean="0">
                <a:latin typeface="宋体" pitchFamily="2" charset="-122"/>
              </a:rPr>
              <a:t>”</a:t>
            </a:r>
            <a:r>
              <a:rPr lang="zh-CN" altLang="en-US" sz="2400" b="1" dirty="0" smtClean="0"/>
              <a:t>。使用</a:t>
            </a:r>
            <a:r>
              <a:rPr lang="en-US" altLang="zh-CN" sz="2400" b="1" dirty="0" smtClean="0"/>
              <a:t>frequency[1]~frequency[10]</a:t>
            </a:r>
            <a:endParaRPr lang="zh-CN" altLang="en-US" sz="2400" b="1" dirty="0" smtClean="0"/>
          </a:p>
        </p:txBody>
      </p:sp>
      <p:sp>
        <p:nvSpPr>
          <p:cNvPr id="29700" name="Rectangle 21"/>
          <p:cNvSpPr>
            <a:spLocks noGrp="1" noChangeArrowheads="1"/>
          </p:cNvSpPr>
          <p:nvPr>
            <p:ph type="title"/>
          </p:nvPr>
        </p:nvSpPr>
        <p:spPr>
          <a:noFill/>
        </p:spPr>
        <p:txBody>
          <a:bodyPr/>
          <a:lstStyle/>
          <a:p>
            <a:pPr eaLnBrk="1" hangingPunct="1"/>
            <a:r>
              <a:rPr lang="en-US" altLang="zh-CN" b="1" dirty="0"/>
              <a:t>7</a:t>
            </a:r>
            <a:r>
              <a:rPr lang="en-US" altLang="zh-CN" b="1" dirty="0" smtClean="0"/>
              <a:t>.3.3</a:t>
            </a:r>
            <a:r>
              <a:rPr lang="zh-CN" altLang="en-US" b="1" dirty="0" smtClean="0"/>
              <a:t> </a:t>
            </a:r>
            <a:r>
              <a:rPr lang="zh-CN" altLang="en-US" b="1" u="sng" dirty="0" smtClean="0"/>
              <a:t>数组的逐元素操作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linds(horizontal)">
                                      <p:cBhvr>
                                        <p:cTn id="7" dur="500"/>
                                        <p:tgtEl>
                                          <p:spTgt spid="931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10" dur="500"/>
                                        <p:tgtEl>
                                          <p:spTgt spid="931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15" dur="500"/>
                                        <p:tgtEl>
                                          <p:spTgt spid="931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20" dur="500"/>
                                        <p:tgtEl>
                                          <p:spTgt spid="931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25" dur="500"/>
                                        <p:tgtEl>
                                          <p:spTgt spid="9318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3187">
                                            <p:txEl>
                                              <p:pRg st="5" end="5"/>
                                            </p:txEl>
                                          </p:spTgt>
                                        </p:tgtEl>
                                        <p:attrNameLst>
                                          <p:attrName>style.visibility</p:attrName>
                                        </p:attrNameLst>
                                      </p:cBhvr>
                                      <p:to>
                                        <p:strVal val="visible"/>
                                      </p:to>
                                    </p:set>
                                    <p:animEffect transition="in" filter="blinds(horizontal)">
                                      <p:cBhvr>
                                        <p:cTn id="30" dur="500"/>
                                        <p:tgtEl>
                                          <p:spTgt spid="93187">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3187">
                                            <p:txEl>
                                              <p:pRg st="6" end="6"/>
                                            </p:txEl>
                                          </p:spTgt>
                                        </p:tgtEl>
                                        <p:attrNameLst>
                                          <p:attrName>style.visibility</p:attrName>
                                        </p:attrNameLst>
                                      </p:cBhvr>
                                      <p:to>
                                        <p:strVal val="visible"/>
                                      </p:to>
                                    </p:set>
                                    <p:animEffect transition="in" filter="blinds(horizontal)">
                                      <p:cBhvr>
                                        <p:cTn id="33" dur="500"/>
                                        <p:tgtEl>
                                          <p:spTgt spid="93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pPr eaLnBrk="1" hangingPunct="1"/>
              <a:t>39</a:t>
            </a:fld>
            <a:endParaRPr lang="en-US" altLang="zh-CN" sz="1400" smtClean="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  </a:t>
            </a:r>
            <a:r>
              <a:rPr lang="zh-CN" altLang="en-US" b="1" dirty="0" smtClean="0">
                <a:latin typeface="微软雅黑" panose="020B0503020204020204" pitchFamily="34" charset="-122"/>
                <a:ea typeface="微软雅黑" panose="020B0503020204020204" pitchFamily="34" charset="-122"/>
              </a:rPr>
              <a:t>数组</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数据的存储结构</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en-US" altLang="zh-CN" b="1" dirty="0" smtClean="0">
                <a:latin typeface="微软雅黑" panose="020B0503020204020204" pitchFamily="34" charset="-122"/>
                <a:ea typeface="微软雅黑" panose="020B0503020204020204" pitchFamily="34" charset="-122"/>
              </a:rPr>
              <a:t>.3  </a:t>
            </a:r>
            <a:r>
              <a:rPr lang="zh-CN" altLang="en-US" b="1" dirty="0" smtClean="0">
                <a:latin typeface="微软雅黑" panose="020B0503020204020204" pitchFamily="34" charset="-122"/>
                <a:ea typeface="微软雅黑" panose="020B0503020204020204" pitchFamily="34" charset="-122"/>
              </a:rPr>
              <a:t>数组的声明、操作和使用</a:t>
            </a:r>
            <a:endParaRPr lang="en-US" altLang="zh-CN"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sz="3200" b="1" dirty="0" smtClean="0">
                <a:solidFill>
                  <a:srgbClr val="FF0000"/>
                </a:solidFill>
                <a:latin typeface="微软雅黑" panose="020B0503020204020204" pitchFamily="34" charset="-122"/>
                <a:ea typeface="微软雅黑" panose="020B0503020204020204" pitchFamily="34" charset="-122"/>
              </a:rPr>
              <a:t>7.4  </a:t>
            </a:r>
            <a:r>
              <a:rPr lang="zh-CN" altLang="en-US" sz="3200" b="1" dirty="0" smtClean="0">
                <a:solidFill>
                  <a:srgbClr val="FF0000"/>
                </a:solidFill>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smtClean="0">
                <a:latin typeface="微软雅黑" panose="020B0503020204020204" pitchFamily="34" charset="-122"/>
                <a:ea typeface="微软雅黑" panose="020B0503020204020204" pitchFamily="34" charset="-122"/>
              </a:rPr>
              <a:t>7.5  </a:t>
            </a:r>
            <a:r>
              <a:rPr lang="zh-CN" altLang="en-US" b="1" dirty="0" smtClean="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数组的排序、查找算法</a:t>
            </a:r>
          </a:p>
          <a:p>
            <a:pPr eaLnBrk="1" hangingPunct="1">
              <a:lnSpc>
                <a:spcPct val="150000"/>
              </a:lnSpc>
              <a:buFontTx/>
              <a:buNone/>
            </a:pPr>
            <a:endParaRPr lang="en-US" altLang="zh-CN"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smtClean="0"/>
              <a:t>提纲</a:t>
            </a:r>
          </a:p>
        </p:txBody>
      </p:sp>
      <p:pic>
        <p:nvPicPr>
          <p:cNvPr id="3077" name="Picture 8" descr="页面"/>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199434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09CCCE5-B6D5-4A6F-84CB-6E2F80436CAC}" type="slidenum">
              <a:rPr lang="zh-CN" altLang="en-US" sz="1400" smtClean="0"/>
              <a:pPr eaLnBrk="1" hangingPunct="1"/>
              <a:t>4</a:t>
            </a:fld>
            <a:endParaRPr lang="en-US" altLang="zh-CN" sz="1400" smtClean="0"/>
          </a:p>
        </p:txBody>
      </p:sp>
      <p:sp>
        <p:nvSpPr>
          <p:cNvPr id="5123" name="Rectangle 1027"/>
          <p:cNvSpPr>
            <a:spLocks noGrp="1" noChangeArrowheads="1"/>
          </p:cNvSpPr>
          <p:nvPr>
            <p:ph type="body" idx="1"/>
          </p:nvPr>
        </p:nvSpPr>
        <p:spPr>
          <a:xfrm>
            <a:off x="685800" y="1319213"/>
            <a:ext cx="7989888" cy="4611687"/>
          </a:xfrm>
        </p:spPr>
        <p:txBody>
          <a:bodyPr/>
          <a:lstStyle/>
          <a:p>
            <a:pPr marL="609600" indent="-609600" eaLnBrk="1" hangingPunct="1">
              <a:buFontTx/>
              <a:buNone/>
            </a:pPr>
            <a:r>
              <a:rPr lang="en-US" altLang="zh-CN" b="1" dirty="0" smtClean="0"/>
              <a:t>4</a:t>
            </a:r>
            <a:r>
              <a:rPr lang="zh-CN" altLang="en-US" b="1" dirty="0" smtClean="0"/>
              <a:t>．数据类型的内涵（三要素）</a:t>
            </a:r>
          </a:p>
          <a:p>
            <a:pPr marL="1066800" lvl="1" indent="-609600" eaLnBrk="1" hangingPunct="1"/>
            <a:r>
              <a:rPr lang="zh-CN" altLang="en-US" b="1" dirty="0" smtClean="0"/>
              <a:t>数据的抽象（定义）</a:t>
            </a:r>
          </a:p>
          <a:p>
            <a:pPr marL="1524000" lvl="2" indent="-609600" eaLnBrk="1" hangingPunct="1"/>
            <a:r>
              <a:rPr lang="zh-CN" altLang="en-US" b="1" dirty="0" smtClean="0"/>
              <a:t>整数/实数/字符等是对客观世界事物（数据）的抽象，逻辑表达。</a:t>
            </a:r>
          </a:p>
          <a:p>
            <a:pPr marL="1066800" lvl="1" indent="-609600" eaLnBrk="1" hangingPunct="1"/>
            <a:r>
              <a:rPr lang="zh-CN" altLang="en-US" b="1" dirty="0" smtClean="0"/>
              <a:t>数据的存储空间（范围）</a:t>
            </a:r>
          </a:p>
          <a:p>
            <a:pPr marL="1524000" lvl="2" indent="-609600" eaLnBrk="1" hangingPunct="1"/>
            <a:r>
              <a:rPr lang="zh-CN" altLang="en-US" b="1" dirty="0" smtClean="0"/>
              <a:t>长整型、短整形、浮点数、字符等数据所分配的存储空间各不相同。</a:t>
            </a:r>
          </a:p>
          <a:p>
            <a:pPr marL="1066800" lvl="1" indent="-609600" eaLnBrk="1" hangingPunct="1"/>
            <a:r>
              <a:rPr lang="zh-CN" altLang="en-US" b="1" dirty="0" smtClean="0"/>
              <a:t>数据的操作</a:t>
            </a:r>
          </a:p>
          <a:p>
            <a:pPr marL="1524000" lvl="2" indent="-609600" eaLnBrk="1" hangingPunct="1"/>
            <a:r>
              <a:rPr lang="zh-CN" altLang="en-US" b="1" dirty="0" smtClean="0"/>
              <a:t>算术、逻辑、关系运算。</a:t>
            </a:r>
          </a:p>
        </p:txBody>
      </p:sp>
      <p:sp>
        <p:nvSpPr>
          <p:cNvPr id="5124" name="Rectangle 11"/>
          <p:cNvSpPr>
            <a:spLocks noGrp="1" noChangeArrowheads="1"/>
          </p:cNvSpPr>
          <p:nvPr>
            <p:ph type="title"/>
          </p:nvPr>
        </p:nvSpPr>
        <p:spPr>
          <a:noFill/>
        </p:spPr>
        <p:txBody>
          <a:bodyPr/>
          <a:lstStyle/>
          <a:p>
            <a:pPr eaLnBrk="1" hangingPunct="1"/>
            <a:r>
              <a:rPr lang="en-US" altLang="zh-CN" b="1" dirty="0"/>
              <a:t>7</a:t>
            </a:r>
            <a:r>
              <a:rPr lang="en-US" altLang="zh-CN" b="1" dirty="0" smtClean="0"/>
              <a:t>.1 </a:t>
            </a:r>
            <a:r>
              <a:rPr lang="zh-CN" altLang="en-US" b="1" dirty="0" smtClean="0"/>
              <a:t>总结与回顾</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1137E26-C924-4293-9960-E9A492D157AC}" type="slidenum">
              <a:rPr lang="zh-CN" altLang="en-US" sz="1400" smtClean="0"/>
              <a:pPr eaLnBrk="1" hangingPunct="1"/>
              <a:t>40</a:t>
            </a:fld>
            <a:endParaRPr lang="en-US" altLang="zh-CN" sz="1400" smtClean="0"/>
          </a:p>
        </p:txBody>
      </p:sp>
      <p:sp>
        <p:nvSpPr>
          <p:cNvPr id="38915" name="Rectangle 3"/>
          <p:cNvSpPr>
            <a:spLocks noChangeArrowheads="1"/>
          </p:cNvSpPr>
          <p:nvPr/>
        </p:nvSpPr>
        <p:spPr bwMode="auto">
          <a:xfrm>
            <a:off x="685800" y="1295400"/>
            <a:ext cx="7989888"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600" b="1" dirty="0"/>
              <a:t> </a:t>
            </a:r>
            <a:r>
              <a:rPr lang="zh-CN" altLang="en-US" sz="2600" b="1" dirty="0"/>
              <a:t>四、字符数组（字符串）</a:t>
            </a:r>
          </a:p>
          <a:p>
            <a:pPr eaLnBrk="1" hangingPunct="1">
              <a:buFont typeface="Wingdings" pitchFamily="2" charset="2"/>
              <a:buChar char="Ø"/>
            </a:pPr>
            <a:r>
              <a:rPr lang="zh-CN" altLang="en-US" sz="2600" b="1" dirty="0">
                <a:latin typeface="System" charset="-122"/>
                <a:ea typeface="System" charset="-122"/>
              </a:rPr>
              <a:t>假设有一个字符串</a:t>
            </a:r>
            <a:r>
              <a:rPr lang="zh-CN" altLang="en-US" sz="2600" b="1" dirty="0">
                <a:latin typeface="宋体" pitchFamily="2" charset="-122"/>
                <a:ea typeface="System" charset="-122"/>
              </a:rPr>
              <a:t>“</a:t>
            </a:r>
            <a:r>
              <a:rPr lang="en-US" altLang="zh-CN" sz="2600" b="1" dirty="0" smtClean="0">
                <a:latin typeface="System" charset="-122"/>
                <a:ea typeface="System" charset="-122"/>
              </a:rPr>
              <a:t>first</a:t>
            </a:r>
            <a:r>
              <a:rPr lang="zh-CN" altLang="en-US" sz="2600" b="1" dirty="0" smtClean="0">
                <a:latin typeface="宋体" pitchFamily="2" charset="-122"/>
                <a:ea typeface="System" charset="-122"/>
              </a:rPr>
              <a:t>“</a:t>
            </a:r>
            <a:r>
              <a:rPr lang="zh-CN" altLang="en-US" sz="2600" b="1" dirty="0" smtClean="0">
                <a:latin typeface="System" charset="-122"/>
                <a:ea typeface="System" charset="-122"/>
              </a:rPr>
              <a:t>，</a:t>
            </a:r>
            <a:r>
              <a:rPr lang="zh-CN" altLang="en-US" sz="2600" b="1" dirty="0">
                <a:latin typeface="System" charset="-122"/>
                <a:ea typeface="System" charset="-122"/>
              </a:rPr>
              <a:t>能否用一个变量存放？</a:t>
            </a:r>
          </a:p>
          <a:p>
            <a:pPr eaLnBrk="1" hangingPunct="1">
              <a:buFont typeface="Wingdings" pitchFamily="2" charset="2"/>
              <a:buChar char="Ø"/>
            </a:pPr>
            <a:r>
              <a:rPr lang="zh-CN" altLang="en-US" sz="2600" b="1" dirty="0">
                <a:latin typeface="System" charset="-122"/>
                <a:ea typeface="System" charset="-122"/>
              </a:rPr>
              <a:t>在Ｃ语言中没有专门的字符串变量。通常用一个字符数组来存放一个字符串,并以字符</a:t>
            </a:r>
            <a:r>
              <a:rPr lang="zh-CN" altLang="en-US" sz="2600" b="1" dirty="0" smtClean="0">
                <a:latin typeface="宋体" pitchFamily="2" charset="-122"/>
                <a:ea typeface="System" charset="-122"/>
              </a:rPr>
              <a:t>‘</a:t>
            </a:r>
            <a:r>
              <a:rPr lang="en-US" altLang="zh-CN" sz="2600" b="1" dirty="0" smtClean="0"/>
              <a:t>\0</a:t>
            </a:r>
            <a:r>
              <a:rPr lang="zh-CN" altLang="en-US" sz="2600" b="1" dirty="0" smtClean="0">
                <a:latin typeface="宋体" pitchFamily="2" charset="-122"/>
                <a:ea typeface="System" charset="-122"/>
              </a:rPr>
              <a:t>‘ </a:t>
            </a:r>
            <a:r>
              <a:rPr lang="zh-CN" altLang="en-US" sz="2600" b="1" dirty="0" smtClean="0">
                <a:latin typeface="System" charset="-122"/>
                <a:ea typeface="System" charset="-122"/>
              </a:rPr>
              <a:t>作为</a:t>
            </a:r>
            <a:r>
              <a:rPr lang="zh-CN" altLang="en-US" sz="2600" b="1" dirty="0">
                <a:latin typeface="System" charset="-122"/>
                <a:ea typeface="System" charset="-122"/>
              </a:rPr>
              <a:t>字符串的结束符</a:t>
            </a:r>
            <a:r>
              <a:rPr lang="zh-CN" altLang="en-US" sz="2600" b="1" dirty="0" smtClean="0">
                <a:latin typeface="System" charset="-122"/>
                <a:ea typeface="System" charset="-122"/>
              </a:rPr>
              <a:t>。</a:t>
            </a:r>
            <a:r>
              <a:rPr lang="zh-CN" altLang="en-US" sz="2600" b="1" dirty="0" smtClean="0">
                <a:latin typeface="宋体" pitchFamily="2" charset="-122"/>
                <a:ea typeface="System" charset="-122"/>
              </a:rPr>
              <a:t>‘</a:t>
            </a:r>
            <a:r>
              <a:rPr lang="en-US" altLang="zh-CN" sz="2600" b="1" dirty="0" smtClean="0"/>
              <a:t>\0</a:t>
            </a:r>
            <a:r>
              <a:rPr lang="zh-CN" altLang="en-US" sz="2600" b="1" dirty="0" smtClean="0">
                <a:latin typeface="宋体" pitchFamily="2" charset="-122"/>
                <a:ea typeface="System" charset="-122"/>
              </a:rPr>
              <a:t>‘</a:t>
            </a:r>
            <a:r>
              <a:rPr lang="zh-CN" altLang="en-US" sz="2600" b="1" dirty="0" smtClean="0"/>
              <a:t>对应</a:t>
            </a:r>
            <a:r>
              <a:rPr lang="zh-CN" altLang="en-US" sz="2600" b="1" dirty="0"/>
              <a:t>的</a:t>
            </a:r>
            <a:r>
              <a:rPr lang="en-US" altLang="zh-CN" sz="2600" b="1" dirty="0"/>
              <a:t>ASCII</a:t>
            </a:r>
            <a:r>
              <a:rPr lang="zh-CN" altLang="en-US" sz="2600" b="1" dirty="0"/>
              <a:t>码为</a:t>
            </a:r>
            <a:r>
              <a:rPr lang="en-US" altLang="zh-CN" sz="2600" b="1" dirty="0"/>
              <a:t>0</a:t>
            </a:r>
            <a:r>
              <a:rPr lang="zh-CN" altLang="en-US" sz="2600" b="1" dirty="0"/>
              <a:t>。</a:t>
            </a:r>
            <a:endParaRPr lang="zh-CN" altLang="en-US" sz="2600" b="1" dirty="0">
              <a:latin typeface="System" charset="-122"/>
              <a:ea typeface="System" charset="-122"/>
            </a:endParaRPr>
          </a:p>
          <a:p>
            <a:pPr eaLnBrk="1" hangingPunct="1">
              <a:buFont typeface="Wingdings" pitchFamily="2" charset="2"/>
              <a:buChar char="Ø"/>
            </a:pPr>
            <a:endParaRPr lang="zh-CN" altLang="en-US" sz="2600" b="1" dirty="0">
              <a:latin typeface="System" charset="-122"/>
              <a:ea typeface="System" charset="-122"/>
            </a:endParaRPr>
          </a:p>
          <a:p>
            <a:pPr eaLnBrk="1" hangingPunct="1">
              <a:buFont typeface="Wingdings" pitchFamily="2" charset="2"/>
              <a:buChar char="Ø"/>
            </a:pPr>
            <a:endParaRPr lang="en-US" altLang="zh-CN" sz="2600" b="1" dirty="0" smtClean="0">
              <a:latin typeface="System" charset="-122"/>
              <a:ea typeface="System" charset="-122"/>
            </a:endParaRPr>
          </a:p>
          <a:p>
            <a:pPr eaLnBrk="1" hangingPunct="1">
              <a:buFont typeface="Wingdings" pitchFamily="2" charset="2"/>
              <a:buChar char="Ø"/>
            </a:pPr>
            <a:endParaRPr lang="zh-CN" altLang="en-US" sz="2600" b="1" dirty="0">
              <a:latin typeface="System" charset="-122"/>
              <a:ea typeface="System" charset="-122"/>
            </a:endParaRPr>
          </a:p>
          <a:p>
            <a:pPr eaLnBrk="1" hangingPunct="1">
              <a:buFont typeface="Wingdings" pitchFamily="2" charset="2"/>
              <a:buChar char="Ø"/>
            </a:pPr>
            <a:r>
              <a:rPr lang="zh-CN" altLang="en-US" sz="2600" b="1" dirty="0">
                <a:latin typeface="System" charset="-122"/>
                <a:ea typeface="System" charset="-122"/>
              </a:rPr>
              <a:t>在声明一个容纳字符串的字符数组时，数组的大小应足以容纳字符串中的字符以及字符串结束符</a:t>
            </a:r>
            <a:r>
              <a:rPr lang="zh-CN" altLang="en-US" sz="2600" b="1" dirty="0" smtClean="0">
                <a:latin typeface="宋体" pitchFamily="2" charset="-122"/>
                <a:ea typeface="System" charset="-122"/>
              </a:rPr>
              <a:t>‘</a:t>
            </a:r>
            <a:r>
              <a:rPr lang="en-US" altLang="zh-CN" sz="2600" b="1" dirty="0" smtClean="0">
                <a:latin typeface="宋体" pitchFamily="2" charset="-122"/>
                <a:ea typeface="System" charset="-122"/>
              </a:rPr>
              <a:t>\</a:t>
            </a:r>
            <a:r>
              <a:rPr lang="en-US" altLang="zh-CN" sz="2600" b="1" dirty="0" smtClean="0">
                <a:latin typeface="System" charset="-122"/>
                <a:ea typeface="System" charset="-122"/>
              </a:rPr>
              <a:t>0</a:t>
            </a:r>
            <a:r>
              <a:rPr lang="zh-CN" altLang="en-US" sz="2600" b="1" dirty="0" smtClean="0">
                <a:latin typeface="宋体" pitchFamily="2" charset="-122"/>
                <a:ea typeface="System" charset="-122"/>
              </a:rPr>
              <a:t>‘</a:t>
            </a:r>
            <a:r>
              <a:rPr lang="zh-CN" altLang="en-US" sz="2600" b="1" dirty="0" smtClean="0">
                <a:latin typeface="System" charset="-122"/>
                <a:ea typeface="System" charset="-122"/>
              </a:rPr>
              <a:t>。</a:t>
            </a:r>
            <a:endParaRPr lang="zh-CN" altLang="en-US" sz="2600" b="1" dirty="0">
              <a:latin typeface="System" charset="-122"/>
              <a:ea typeface="System" charset="-122"/>
            </a:endParaRPr>
          </a:p>
          <a:p>
            <a:pPr eaLnBrk="1" hangingPunct="1">
              <a:buFont typeface="Wingdings" pitchFamily="2" charset="2"/>
              <a:buChar char="Ø"/>
            </a:pPr>
            <a:endParaRPr lang="zh-CN" altLang="en-US" sz="2600" b="1" dirty="0">
              <a:latin typeface="System" charset="-122"/>
              <a:ea typeface="System" charset="-122"/>
            </a:endParaRPr>
          </a:p>
        </p:txBody>
      </p:sp>
      <p:graphicFrame>
        <p:nvGraphicFramePr>
          <p:cNvPr id="38916" name="Object 6"/>
          <p:cNvGraphicFramePr>
            <a:graphicFrameLocks noChangeAspect="1"/>
          </p:cNvGraphicFramePr>
          <p:nvPr/>
        </p:nvGraphicFramePr>
        <p:xfrm>
          <a:off x="2411730" y="3572510"/>
          <a:ext cx="3743325" cy="963613"/>
        </p:xfrm>
        <a:graphic>
          <a:graphicData uri="http://schemas.openxmlformats.org/presentationml/2006/ole">
            <p:oleObj spid="_x0000_s38960" name="位图图像" r:id="rId3" imgW="1666667" imgH="428798" progId="PBrush">
              <p:embed/>
            </p:oleObj>
          </a:graphicData>
        </a:graphic>
      </p:graphicFrame>
      <p:sp>
        <p:nvSpPr>
          <p:cNvPr id="38917" name="Rectangle 7"/>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a:t>
            </a:r>
            <a:r>
              <a:rPr lang="en-US" altLang="zh-CN" sz="3200" b="1" dirty="0" smtClean="0">
                <a:solidFill>
                  <a:srgbClr val="FF3300"/>
                </a:solidFill>
              </a:rPr>
              <a:t>.4</a:t>
            </a:r>
            <a:r>
              <a:rPr lang="zh-CN" altLang="en-US" sz="3200" b="1" dirty="0" smtClean="0">
                <a:solidFill>
                  <a:srgbClr val="FF3300"/>
                </a:solidFill>
              </a:rPr>
              <a:t> </a:t>
            </a:r>
            <a:r>
              <a:rPr lang="zh-CN" altLang="en-US" sz="3200" b="1" u="sng" dirty="0">
                <a:solidFill>
                  <a:srgbClr val="FF3300"/>
                </a:solidFill>
              </a:rPr>
              <a:t>字符数组</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47E5DEC-3818-4493-90E0-0CB88EC69569}" type="slidenum">
              <a:rPr lang="zh-CN" altLang="en-US" sz="1400" smtClean="0"/>
              <a:pPr eaLnBrk="1" hangingPunct="1"/>
              <a:t>41</a:t>
            </a:fld>
            <a:endParaRPr lang="en-US" altLang="zh-CN" sz="1400" smtClean="0"/>
          </a:p>
        </p:txBody>
      </p:sp>
      <p:sp>
        <p:nvSpPr>
          <p:cNvPr id="200707" name="Rectangle 3"/>
          <p:cNvSpPr>
            <a:spLocks noGrp="1" noChangeArrowheads="1"/>
          </p:cNvSpPr>
          <p:nvPr>
            <p:ph type="body" idx="1"/>
          </p:nvPr>
        </p:nvSpPr>
        <p:spPr>
          <a:xfrm>
            <a:off x="685800" y="1319213"/>
            <a:ext cx="8278813" cy="4989512"/>
          </a:xfrm>
        </p:spPr>
        <p:txBody>
          <a:bodyPr/>
          <a:lstStyle/>
          <a:p>
            <a:pPr eaLnBrk="1" hangingPunct="1">
              <a:lnSpc>
                <a:spcPct val="80000"/>
              </a:lnSpc>
              <a:buFont typeface="Wingdings" pitchFamily="2" charset="2"/>
              <a:buChar char="Ø"/>
              <a:defRPr/>
            </a:pPr>
            <a:r>
              <a:rPr lang="zh-CN" altLang="en-US" b="1" dirty="0" smtClean="0">
                <a:latin typeface="System" charset="-122"/>
                <a:ea typeface="System" charset="-122"/>
              </a:rPr>
              <a:t>字符数组初始化</a:t>
            </a:r>
          </a:p>
          <a:p>
            <a:pPr eaLnBrk="1" hangingPunct="1">
              <a:lnSpc>
                <a:spcPct val="80000"/>
              </a:lnSpc>
              <a:buFontTx/>
              <a:buNone/>
              <a:defRPr/>
            </a:pPr>
            <a:r>
              <a:rPr lang="zh-CN" altLang="en-US" sz="2600" b="1" dirty="0" smtClean="0">
                <a:latin typeface="System" charset="-122"/>
                <a:ea typeface="System" charset="-122"/>
              </a:rPr>
              <a:t>  三种方式：    </a:t>
            </a:r>
          </a:p>
          <a:p>
            <a:pPr eaLnBrk="1" hangingPunct="1">
              <a:lnSpc>
                <a:spcPct val="80000"/>
              </a:lnSpc>
              <a:buNone/>
              <a:defRPr/>
            </a:pPr>
            <a:r>
              <a:rPr lang="en-US" altLang="zh-CN" sz="2600" b="1" dirty="0" smtClean="0">
                <a:latin typeface="System" charset="-122"/>
                <a:ea typeface="System" charset="-122"/>
              </a:rPr>
              <a:t>   </a:t>
            </a:r>
            <a:r>
              <a:rPr lang="en-US" dirty="0" smtClean="0">
                <a:solidFill>
                  <a:srgbClr val="003399"/>
                </a:solidFill>
              </a:rPr>
              <a:t>char a[]={'f', '</a:t>
            </a:r>
            <a:r>
              <a:rPr lang="en-US" dirty="0" err="1" smtClean="0">
                <a:solidFill>
                  <a:srgbClr val="003399"/>
                </a:solidFill>
              </a:rPr>
              <a:t>i</a:t>
            </a:r>
            <a:r>
              <a:rPr lang="en-US" dirty="0" smtClean="0">
                <a:solidFill>
                  <a:srgbClr val="003399"/>
                </a:solidFill>
              </a:rPr>
              <a:t>', '</a:t>
            </a:r>
            <a:r>
              <a:rPr lang="en-US" dirty="0" err="1" smtClean="0">
                <a:solidFill>
                  <a:srgbClr val="003399"/>
                </a:solidFill>
              </a:rPr>
              <a:t>r','s','t</a:t>
            </a:r>
            <a:r>
              <a:rPr lang="en-US" dirty="0" smtClean="0">
                <a:solidFill>
                  <a:srgbClr val="003399"/>
                </a:solidFill>
              </a:rPr>
              <a:t>', '\0'};</a:t>
            </a:r>
            <a:endParaRPr lang="en-US" altLang="zh-CN" sz="2600" b="1" dirty="0" smtClean="0">
              <a:solidFill>
                <a:srgbClr val="003399"/>
              </a:solidFill>
              <a:effectLst>
                <a:outerShdw blurRad="38100" dist="38100" dir="2700000" algn="tl">
                  <a:srgbClr val="C0C0C0"/>
                </a:outerShdw>
              </a:effectLst>
              <a:latin typeface="System" charset="-122"/>
              <a:ea typeface="System" charset="-122"/>
            </a:endParaRPr>
          </a:p>
          <a:p>
            <a:pPr eaLnBrk="1" hangingPunct="1">
              <a:lnSpc>
                <a:spcPct val="80000"/>
              </a:lnSpc>
              <a:buNone/>
              <a:defRPr/>
            </a:pPr>
            <a:r>
              <a:rPr lang="zh-CN" altLang="en-US" sz="2600" b="1" dirty="0" smtClean="0">
                <a:latin typeface="System" charset="-122"/>
                <a:ea typeface="System" charset="-122"/>
              </a:rPr>
              <a:t>  也可写为：</a:t>
            </a:r>
            <a:r>
              <a:rPr lang="en-US" dirty="0" smtClean="0">
                <a:solidFill>
                  <a:srgbClr val="003399"/>
                </a:solidFill>
              </a:rPr>
              <a:t>char a[]={"first"};</a:t>
            </a:r>
            <a:r>
              <a:rPr lang="en-US" altLang="zh-CN" dirty="0" smtClean="0">
                <a:solidFill>
                  <a:srgbClr val="003399"/>
                </a:solidFill>
              </a:rPr>
              <a:t>   </a:t>
            </a:r>
          </a:p>
          <a:p>
            <a:pPr eaLnBrk="1" hangingPunct="1">
              <a:lnSpc>
                <a:spcPct val="80000"/>
              </a:lnSpc>
              <a:buNone/>
              <a:defRPr/>
            </a:pPr>
            <a:r>
              <a:rPr lang="zh-CN" altLang="en-US" sz="2600" b="1" dirty="0" smtClean="0">
                <a:latin typeface="System" charset="-122"/>
                <a:ea typeface="System" charset="-122"/>
              </a:rPr>
              <a:t>  或去掉{}写为：</a:t>
            </a:r>
            <a:r>
              <a:rPr lang="en-US" smtClean="0">
                <a:solidFill>
                  <a:srgbClr val="003399"/>
                </a:solidFill>
              </a:rPr>
              <a:t>char a[]="</a:t>
            </a:r>
            <a:r>
              <a:rPr lang="en-US" dirty="0" smtClean="0">
                <a:solidFill>
                  <a:srgbClr val="003399"/>
                </a:solidFill>
              </a:rPr>
              <a:t>first";</a:t>
            </a:r>
            <a:endParaRPr lang="en-US" altLang="zh-CN" dirty="0" smtClean="0">
              <a:solidFill>
                <a:srgbClr val="003399"/>
              </a:solidFill>
            </a:endParaRPr>
          </a:p>
          <a:p>
            <a:pPr eaLnBrk="1" hangingPunct="1">
              <a:lnSpc>
                <a:spcPct val="80000"/>
              </a:lnSpc>
              <a:buFontTx/>
              <a:buNone/>
              <a:defRPr/>
            </a:pPr>
            <a:r>
              <a:rPr lang="zh-CN" altLang="en-US" sz="2600" b="1" dirty="0" smtClean="0">
                <a:latin typeface="System" charset="-122"/>
                <a:ea typeface="System" charset="-122"/>
              </a:rPr>
              <a:t>内存中存放形式为：</a:t>
            </a:r>
          </a:p>
          <a:p>
            <a:pPr eaLnBrk="1" hangingPunct="1">
              <a:lnSpc>
                <a:spcPct val="80000"/>
              </a:lnSpc>
              <a:buFontTx/>
              <a:buNone/>
              <a:defRPr/>
            </a:pPr>
            <a:endParaRPr lang="zh-CN" altLang="en-US" sz="2600" b="1" dirty="0" smtClean="0">
              <a:latin typeface="System" charset="-122"/>
              <a:ea typeface="System" charset="-122"/>
            </a:endParaRPr>
          </a:p>
          <a:p>
            <a:pPr eaLnBrk="1" hangingPunct="1">
              <a:lnSpc>
                <a:spcPct val="80000"/>
              </a:lnSpc>
              <a:buFontTx/>
              <a:buNone/>
              <a:defRPr/>
            </a:pPr>
            <a:endParaRPr lang="en-US" altLang="zh-CN" sz="2600" b="1" dirty="0" smtClean="0">
              <a:latin typeface="System" charset="-122"/>
              <a:ea typeface="System" charset="-122"/>
            </a:endParaRPr>
          </a:p>
          <a:p>
            <a:pPr eaLnBrk="1" hangingPunct="1">
              <a:lnSpc>
                <a:spcPct val="80000"/>
              </a:lnSpc>
              <a:buFontTx/>
              <a:buNone/>
              <a:defRPr/>
            </a:pPr>
            <a:endParaRPr lang="en-US" altLang="zh-CN" sz="2600" b="1" dirty="0" smtClean="0">
              <a:latin typeface="System" charset="-122"/>
              <a:ea typeface="System" charset="-122"/>
            </a:endParaRPr>
          </a:p>
          <a:p>
            <a:pPr eaLnBrk="1" hangingPunct="1">
              <a:lnSpc>
                <a:spcPct val="80000"/>
              </a:lnSpc>
              <a:buFontTx/>
              <a:buNone/>
              <a:defRPr/>
            </a:pPr>
            <a:r>
              <a:rPr lang="zh-CN" altLang="en-US" sz="2600" b="1" dirty="0" smtClean="0">
                <a:latin typeface="System" charset="-122"/>
                <a:ea typeface="System" charset="-122"/>
              </a:rPr>
              <a:t>后两种初始化情况中，</a:t>
            </a:r>
            <a:r>
              <a:rPr lang="zh-CN" altLang="en-US" sz="2600" b="1" dirty="0" smtClean="0">
                <a:latin typeface="宋体"/>
                <a:ea typeface="System" charset="-122"/>
              </a:rPr>
              <a:t>‘</a:t>
            </a:r>
            <a:r>
              <a:rPr lang="en-US" altLang="zh-CN" sz="2600" b="1" dirty="0" smtClean="0">
                <a:latin typeface="宋体"/>
                <a:ea typeface="System" charset="-122"/>
              </a:rPr>
              <a:t>\</a:t>
            </a:r>
            <a:r>
              <a:rPr lang="en-US" altLang="zh-CN" sz="2600" b="1" dirty="0" smtClean="0">
                <a:latin typeface="System" charset="-122"/>
                <a:ea typeface="System" charset="-122"/>
              </a:rPr>
              <a:t>0</a:t>
            </a:r>
            <a:r>
              <a:rPr lang="zh-CN" altLang="en-US" sz="2600" b="1" dirty="0" smtClean="0">
                <a:latin typeface="宋体"/>
                <a:ea typeface="System" charset="-122"/>
              </a:rPr>
              <a:t>‘ </a:t>
            </a:r>
            <a:r>
              <a:rPr lang="zh-CN" altLang="en-US" sz="2600" b="1" dirty="0" smtClean="0">
                <a:latin typeface="System" charset="-122"/>
                <a:ea typeface="System" charset="-122"/>
              </a:rPr>
              <a:t>是系统自动加上的。</a:t>
            </a:r>
          </a:p>
          <a:p>
            <a:pPr eaLnBrk="1" hangingPunct="1">
              <a:lnSpc>
                <a:spcPct val="80000"/>
              </a:lnSpc>
              <a:buFontTx/>
              <a:buNone/>
              <a:defRPr/>
            </a:pPr>
            <a:r>
              <a:rPr lang="zh-CN" altLang="en-US" sz="2600" b="1" dirty="0" smtClean="0">
                <a:latin typeface="System" charset="-122"/>
                <a:ea typeface="System" charset="-122"/>
              </a:rPr>
              <a:t>上述声明中没有指定数组的长度，编译器会根据字符串的长度来确定数组的长度（字符串长度</a:t>
            </a:r>
            <a:r>
              <a:rPr lang="en-US" altLang="zh-CN" sz="2600" b="1" dirty="0" smtClean="0">
                <a:latin typeface="System" charset="-122"/>
                <a:ea typeface="System" charset="-122"/>
              </a:rPr>
              <a:t>+1</a:t>
            </a:r>
            <a:r>
              <a:rPr lang="zh-CN" altLang="en-US" sz="2600" b="1" dirty="0" smtClean="0">
                <a:latin typeface="System" charset="-122"/>
                <a:ea typeface="System" charset="-122"/>
              </a:rPr>
              <a:t>）。</a:t>
            </a:r>
            <a:endParaRPr lang="en-US" altLang="zh-CN" sz="2600" b="1" dirty="0" smtClean="0">
              <a:latin typeface="System" charset="-122"/>
              <a:ea typeface="System" charset="-122"/>
            </a:endParaRPr>
          </a:p>
          <a:p>
            <a:pPr eaLnBrk="1" hangingPunct="1">
              <a:lnSpc>
                <a:spcPct val="80000"/>
              </a:lnSpc>
              <a:buFontTx/>
              <a:buNone/>
              <a:defRPr/>
            </a:pPr>
            <a:endParaRPr lang="zh-CN" altLang="en-US" sz="2600" dirty="0" smtClean="0"/>
          </a:p>
        </p:txBody>
      </p:sp>
      <p:pic>
        <p:nvPicPr>
          <p:cNvPr id="20070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57620" y="3714752"/>
            <a:ext cx="3743325" cy="963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41" name="Rectangle 6"/>
          <p:cNvSpPr>
            <a:spLocks noGrp="1" noChangeArrowheads="1"/>
          </p:cNvSpPr>
          <p:nvPr>
            <p:ph type="title"/>
          </p:nvPr>
        </p:nvSpPr>
        <p:spPr>
          <a:noFill/>
        </p:spPr>
        <p:txBody>
          <a:bodyPr/>
          <a:lstStyle/>
          <a:p>
            <a:pPr eaLnBrk="1" hangingPunct="1"/>
            <a:r>
              <a:rPr lang="en-US" altLang="zh-CN" b="1" dirty="0"/>
              <a:t>7.4</a:t>
            </a:r>
            <a:r>
              <a:rPr lang="zh-CN" altLang="en-US" b="1" dirty="0"/>
              <a:t> </a:t>
            </a:r>
            <a:r>
              <a:rPr lang="zh-CN" altLang="en-US" b="1" u="sng" dirty="0"/>
              <a:t>字符数组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0707">
                                            <p:txEl>
                                              <p:pRg st="3" end="3"/>
                                            </p:txEl>
                                          </p:spTgt>
                                        </p:tgtEl>
                                        <p:attrNameLst>
                                          <p:attrName>style.visibility</p:attrName>
                                        </p:attrNameLst>
                                      </p:cBhvr>
                                      <p:to>
                                        <p:strVal val="visible"/>
                                      </p:to>
                                    </p:set>
                                    <p:animEffect transition="in" filter="dissolve">
                                      <p:cBhvr>
                                        <p:cTn id="7" dur="500"/>
                                        <p:tgtEl>
                                          <p:spTgt spid="20070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0707">
                                            <p:txEl>
                                              <p:pRg st="4" end="4"/>
                                            </p:txEl>
                                          </p:spTgt>
                                        </p:tgtEl>
                                        <p:attrNameLst>
                                          <p:attrName>style.visibility</p:attrName>
                                        </p:attrNameLst>
                                      </p:cBhvr>
                                      <p:to>
                                        <p:strVal val="visible"/>
                                      </p:to>
                                    </p:set>
                                    <p:animEffect transition="in" filter="dissolve">
                                      <p:cBhvr>
                                        <p:cTn id="12" dur="500"/>
                                        <p:tgtEl>
                                          <p:spTgt spid="20070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0707">
                                            <p:txEl>
                                              <p:pRg st="5" end="5"/>
                                            </p:txEl>
                                          </p:spTgt>
                                        </p:tgtEl>
                                        <p:attrNameLst>
                                          <p:attrName>style.visibility</p:attrName>
                                        </p:attrNameLst>
                                      </p:cBhvr>
                                      <p:to>
                                        <p:strVal val="visible"/>
                                      </p:to>
                                    </p:set>
                                    <p:animEffect transition="in" filter="dissolve">
                                      <p:cBhvr>
                                        <p:cTn id="17" dur="500"/>
                                        <p:tgtEl>
                                          <p:spTgt spid="20070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dissolve">
                                      <p:cBhvr>
                                        <p:cTn id="22" dur="500"/>
                                        <p:tgtEl>
                                          <p:spTgt spid="20070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0707">
                                            <p:txEl>
                                              <p:pRg st="9" end="9"/>
                                            </p:txEl>
                                          </p:spTgt>
                                        </p:tgtEl>
                                        <p:attrNameLst>
                                          <p:attrName>style.visibility</p:attrName>
                                        </p:attrNameLst>
                                      </p:cBhvr>
                                      <p:to>
                                        <p:strVal val="visible"/>
                                      </p:to>
                                    </p:set>
                                    <p:animEffect transition="in" filter="dissolve">
                                      <p:cBhvr>
                                        <p:cTn id="27" dur="500"/>
                                        <p:tgtEl>
                                          <p:spTgt spid="20070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0707">
                                            <p:txEl>
                                              <p:pRg st="10" end="10"/>
                                            </p:txEl>
                                          </p:spTgt>
                                        </p:tgtEl>
                                        <p:attrNameLst>
                                          <p:attrName>style.visibility</p:attrName>
                                        </p:attrNameLst>
                                      </p:cBhvr>
                                      <p:to>
                                        <p:strVal val="visible"/>
                                      </p:to>
                                    </p:set>
                                    <p:animEffect transition="in" filter="dissolve">
                                      <p:cBhvr>
                                        <p:cTn id="32" dur="500"/>
                                        <p:tgtEl>
                                          <p:spTgt spid="2007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73F1F4E-84F7-4C26-95C4-E5AA92269A57}" type="slidenum">
              <a:rPr lang="zh-CN" altLang="en-US" sz="1400" smtClean="0"/>
              <a:pPr eaLnBrk="1" hangingPunct="1"/>
              <a:t>42</a:t>
            </a:fld>
            <a:endParaRPr lang="en-US" altLang="zh-CN" sz="1400" smtClean="0"/>
          </a:p>
        </p:txBody>
      </p:sp>
      <p:sp>
        <p:nvSpPr>
          <p:cNvPr id="140291" name="Rectangle 3"/>
          <p:cNvSpPr>
            <a:spLocks noChangeArrowheads="1"/>
          </p:cNvSpPr>
          <p:nvPr/>
        </p:nvSpPr>
        <p:spPr bwMode="auto">
          <a:xfrm>
            <a:off x="0" y="1447800"/>
            <a:ext cx="8820150"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sz="3100" b="1">
                <a:latin typeface="System" charset="-122"/>
                <a:ea typeface="System" charset="-122"/>
              </a:rPr>
              <a:t>   注意：对一个字符数组，如果不作初始化赋值，则</a:t>
            </a:r>
            <a:r>
              <a:rPr lang="zh-CN" altLang="en-US" sz="3100" b="1">
                <a:solidFill>
                  <a:schemeClr val="accent2"/>
                </a:solidFill>
                <a:latin typeface="System" charset="-122"/>
                <a:ea typeface="System" charset="-122"/>
              </a:rPr>
              <a:t>必须</a:t>
            </a:r>
            <a:r>
              <a:rPr lang="zh-CN" altLang="en-US" sz="3100" b="1">
                <a:latin typeface="System" charset="-122"/>
                <a:ea typeface="System" charset="-122"/>
              </a:rPr>
              <a:t>说明数组长度,否则编译出错!</a:t>
            </a:r>
            <a:endParaRPr lang="zh-CN" altLang="en-US" b="1">
              <a:latin typeface="System" charset="-122"/>
              <a:ea typeface="System" charset="-122"/>
            </a:endParaRPr>
          </a:p>
          <a:p>
            <a:pPr eaLnBrk="1" hangingPunct="1">
              <a:buFontTx/>
              <a:buNone/>
            </a:pPr>
            <a:endParaRPr lang="zh-CN" altLang="en-US" sz="900" b="1">
              <a:latin typeface="System" charset="-122"/>
              <a:ea typeface="System" charset="-122"/>
            </a:endParaRPr>
          </a:p>
          <a:p>
            <a:pPr eaLnBrk="1" hangingPunct="1">
              <a:buFontTx/>
              <a:buNone/>
            </a:pPr>
            <a:r>
              <a:rPr lang="zh-CN" altLang="en-US" b="1">
                <a:latin typeface="System" charset="-122"/>
                <a:ea typeface="System" charset="-122"/>
              </a:rPr>
              <a:t>   在采用字符串方式后，字符数组的输入输出有以下几种方式：</a:t>
            </a:r>
          </a:p>
          <a:p>
            <a:pPr eaLnBrk="1" hangingPunct="1">
              <a:buFontTx/>
              <a:buNone/>
            </a:pPr>
            <a:r>
              <a:rPr lang="zh-CN" altLang="en-US" b="1">
                <a:latin typeface="System" charset="-122"/>
                <a:ea typeface="System" charset="-122"/>
              </a:rPr>
              <a:t>   </a:t>
            </a:r>
            <a:r>
              <a:rPr lang="en-US" altLang="zh-CN" b="1">
                <a:latin typeface="System" charset="-122"/>
                <a:ea typeface="System" charset="-122"/>
              </a:rPr>
              <a:t>1.</a:t>
            </a:r>
            <a:r>
              <a:rPr lang="zh-CN" altLang="en-US" b="1">
                <a:latin typeface="System" charset="-122"/>
                <a:ea typeface="System" charset="-122"/>
              </a:rPr>
              <a:t>定义字符数组时进行初始化。</a:t>
            </a:r>
          </a:p>
          <a:p>
            <a:pPr eaLnBrk="1" hangingPunct="1">
              <a:buFontTx/>
              <a:buNone/>
            </a:pPr>
            <a:r>
              <a:rPr lang="zh-CN" altLang="en-US" b="1">
                <a:latin typeface="System" charset="-122"/>
                <a:ea typeface="System" charset="-122"/>
              </a:rPr>
              <a:t>   </a:t>
            </a:r>
            <a:r>
              <a:rPr lang="en-US" altLang="zh-CN" b="1">
                <a:latin typeface="System" charset="-122"/>
                <a:ea typeface="System" charset="-122"/>
              </a:rPr>
              <a:t>2.</a:t>
            </a:r>
            <a:r>
              <a:rPr lang="zh-CN" altLang="en-US" b="1">
                <a:latin typeface="System" charset="-122"/>
                <a:ea typeface="System" charset="-122"/>
              </a:rPr>
              <a:t>使用循环语句逐个地输入、输出每个字符。</a:t>
            </a:r>
            <a:endParaRPr lang="en-US" altLang="zh-CN" b="1">
              <a:latin typeface="System" charset="-122"/>
              <a:ea typeface="System" charset="-122"/>
            </a:endParaRPr>
          </a:p>
          <a:p>
            <a:pPr eaLnBrk="1" hangingPunct="1">
              <a:buFontTx/>
              <a:buNone/>
            </a:pPr>
            <a:r>
              <a:rPr lang="zh-CN" altLang="en-US" b="1">
                <a:latin typeface="System" charset="-122"/>
                <a:ea typeface="System" charset="-122"/>
              </a:rPr>
              <a:t>   </a:t>
            </a:r>
            <a:r>
              <a:rPr lang="en-US" altLang="zh-CN" b="1">
                <a:latin typeface="System" charset="-122"/>
                <a:ea typeface="System" charset="-122"/>
              </a:rPr>
              <a:t>3.</a:t>
            </a:r>
            <a:r>
              <a:rPr lang="zh-CN" altLang="en-US" b="1">
                <a:latin typeface="System" charset="-122"/>
                <a:ea typeface="System" charset="-122"/>
              </a:rPr>
              <a:t>用</a:t>
            </a:r>
            <a:r>
              <a:rPr lang="en-US" altLang="zh-CN" b="1">
                <a:latin typeface="System" charset="-122"/>
                <a:ea typeface="System" charset="-122"/>
              </a:rPr>
              <a:t>printf</a:t>
            </a:r>
            <a:r>
              <a:rPr lang="zh-CN" altLang="en-US" b="1">
                <a:latin typeface="System" charset="-122"/>
                <a:ea typeface="System" charset="-122"/>
              </a:rPr>
              <a:t>函数</a:t>
            </a:r>
            <a:r>
              <a:rPr lang="en-US" altLang="zh-CN" b="1">
                <a:latin typeface="System" charset="-122"/>
                <a:ea typeface="System" charset="-122"/>
              </a:rPr>
              <a:t>/scanf</a:t>
            </a:r>
            <a:r>
              <a:rPr lang="zh-CN" altLang="en-US" b="1">
                <a:latin typeface="System" charset="-122"/>
                <a:ea typeface="System" charset="-122"/>
              </a:rPr>
              <a:t>函数、</a:t>
            </a:r>
            <a:r>
              <a:rPr lang="en-US" altLang="zh-CN" b="1">
                <a:latin typeface="System" charset="-122"/>
                <a:ea typeface="System" charset="-122"/>
              </a:rPr>
              <a:t>gets</a:t>
            </a:r>
            <a:r>
              <a:rPr lang="zh-CN" altLang="en-US" b="1">
                <a:latin typeface="System" charset="-122"/>
                <a:ea typeface="System" charset="-122"/>
              </a:rPr>
              <a:t>函数</a:t>
            </a:r>
            <a:r>
              <a:rPr lang="en-US" altLang="zh-CN" b="1">
                <a:latin typeface="System" charset="-122"/>
                <a:ea typeface="System" charset="-122"/>
              </a:rPr>
              <a:t>/puts</a:t>
            </a:r>
            <a:r>
              <a:rPr lang="zh-CN" altLang="en-US" b="1">
                <a:latin typeface="System" charset="-122"/>
                <a:ea typeface="System" charset="-122"/>
              </a:rPr>
              <a:t>函数一次性输出、输入一个字符数组中的所有字符。</a:t>
            </a:r>
          </a:p>
          <a:p>
            <a:pPr eaLnBrk="1" hangingPunct="1">
              <a:buFontTx/>
              <a:buNone/>
            </a:pPr>
            <a:r>
              <a:rPr lang="en-US" altLang="zh-CN" b="1"/>
              <a:t>       </a:t>
            </a:r>
            <a:endParaRPr lang="zh-CN" altLang="en-US" b="1"/>
          </a:p>
        </p:txBody>
      </p:sp>
      <p:sp>
        <p:nvSpPr>
          <p:cNvPr id="40964"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7.4</a:t>
            </a:r>
            <a:r>
              <a:rPr lang="zh-CN" altLang="en-US" sz="3200" b="1" dirty="0">
                <a:solidFill>
                  <a:srgbClr val="FF3300"/>
                </a:solidFill>
              </a:rPr>
              <a:t> </a:t>
            </a:r>
            <a:r>
              <a:rPr lang="zh-CN" altLang="en-US" sz="3200" b="1" u="sng" dirty="0">
                <a:solidFill>
                  <a:srgbClr val="FF3300"/>
                </a:solidFill>
              </a:rPr>
              <a:t>字符数组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blinds(horizontal)">
                                      <p:cBhvr>
                                        <p:cTn id="7" dur="500"/>
                                        <p:tgtEl>
                                          <p:spTgt spid="140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1">
                                            <p:txEl>
                                              <p:pRg st="2" end="2"/>
                                            </p:txEl>
                                          </p:spTgt>
                                        </p:tgtEl>
                                        <p:attrNameLst>
                                          <p:attrName>style.visibility</p:attrName>
                                        </p:attrNameLst>
                                      </p:cBhvr>
                                      <p:to>
                                        <p:strVal val="visible"/>
                                      </p:to>
                                    </p:set>
                                    <p:animEffect transition="in" filter="blinds(horizontal)">
                                      <p:cBhvr>
                                        <p:cTn id="12" dur="500"/>
                                        <p:tgtEl>
                                          <p:spTgt spid="140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1">
                                            <p:txEl>
                                              <p:pRg st="3" end="3"/>
                                            </p:txEl>
                                          </p:spTgt>
                                        </p:tgtEl>
                                        <p:attrNameLst>
                                          <p:attrName>style.visibility</p:attrName>
                                        </p:attrNameLst>
                                      </p:cBhvr>
                                      <p:to>
                                        <p:strVal val="visible"/>
                                      </p:to>
                                    </p:set>
                                    <p:animEffect transition="in" filter="blinds(horizontal)">
                                      <p:cBhvr>
                                        <p:cTn id="17" dur="500"/>
                                        <p:tgtEl>
                                          <p:spTgt spid="140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291">
                                            <p:txEl>
                                              <p:pRg st="4" end="4"/>
                                            </p:txEl>
                                          </p:spTgt>
                                        </p:tgtEl>
                                        <p:attrNameLst>
                                          <p:attrName>style.visibility</p:attrName>
                                        </p:attrNameLst>
                                      </p:cBhvr>
                                      <p:to>
                                        <p:strVal val="visible"/>
                                      </p:to>
                                    </p:set>
                                    <p:animEffect transition="in" filter="blinds(horizontal)">
                                      <p:cBhvr>
                                        <p:cTn id="22" dur="500"/>
                                        <p:tgtEl>
                                          <p:spTgt spid="1402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blinds(horizontal)">
                                      <p:cBhvr>
                                        <p:cTn id="27" dur="500"/>
                                        <p:tgtEl>
                                          <p:spTgt spid="1402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291">
                                            <p:txEl>
                                              <p:pRg st="6" end="6"/>
                                            </p:txEl>
                                          </p:spTgt>
                                        </p:tgtEl>
                                        <p:attrNameLst>
                                          <p:attrName>style.visibility</p:attrName>
                                        </p:attrNameLst>
                                      </p:cBhvr>
                                      <p:to>
                                        <p:strVal val="visible"/>
                                      </p:to>
                                    </p:set>
                                    <p:animEffect transition="in" filter="blinds(horizontal)">
                                      <p:cBhvr>
                                        <p:cTn id="32"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F7A671C-E6B7-4A38-AE0F-EAF10353B87C}" type="slidenum">
              <a:rPr lang="zh-CN" altLang="en-US" sz="1400" smtClean="0"/>
              <a:pPr eaLnBrk="1" hangingPunct="1"/>
              <a:t>43</a:t>
            </a:fld>
            <a:endParaRPr lang="en-US" altLang="zh-CN" sz="1400" smtClean="0"/>
          </a:p>
        </p:txBody>
      </p:sp>
      <p:sp>
        <p:nvSpPr>
          <p:cNvPr id="41987" name="Rectangle 2"/>
          <p:cNvSpPr>
            <a:spLocks noGrp="1" noChangeArrowheads="1"/>
          </p:cNvSpPr>
          <p:nvPr>
            <p:ph type="title"/>
          </p:nvPr>
        </p:nvSpPr>
        <p:spPr>
          <a:xfrm>
            <a:off x="2627313" y="333375"/>
            <a:ext cx="6188075" cy="720725"/>
          </a:xfrm>
        </p:spPr>
        <p:txBody>
          <a:bodyPr/>
          <a:lstStyle/>
          <a:p>
            <a:pPr algn="l" eaLnBrk="1" hangingPunct="1"/>
            <a:r>
              <a:rPr lang="zh-CN" altLang="en-US" sz="2800" b="1" smtClean="0">
                <a:latin typeface="System" charset="-122"/>
                <a:ea typeface="System" charset="-122"/>
              </a:rPr>
              <a:t>用</a:t>
            </a:r>
            <a:r>
              <a:rPr lang="en-US" altLang="zh-CN" sz="2800" b="1" smtClean="0">
                <a:latin typeface="System" charset="-122"/>
                <a:ea typeface="System" charset="-122"/>
              </a:rPr>
              <a:t>printf</a:t>
            </a:r>
            <a:r>
              <a:rPr lang="zh-CN" altLang="en-US" sz="2800" b="1" smtClean="0">
                <a:latin typeface="System" charset="-122"/>
                <a:ea typeface="System" charset="-122"/>
              </a:rPr>
              <a:t>函数和</a:t>
            </a:r>
            <a:r>
              <a:rPr lang="en-US" altLang="zh-CN" sz="2800" b="1" smtClean="0">
                <a:latin typeface="System" charset="-122"/>
                <a:ea typeface="System" charset="-122"/>
              </a:rPr>
              <a:t>scanf</a:t>
            </a:r>
            <a:r>
              <a:rPr lang="zh-CN" altLang="en-US" sz="2800" b="1" smtClean="0">
                <a:latin typeface="System" charset="-122"/>
                <a:ea typeface="System" charset="-122"/>
              </a:rPr>
              <a:t>函数一次性输出、输入一个字符数组中的所有字符</a:t>
            </a:r>
          </a:p>
        </p:txBody>
      </p:sp>
      <p:sp>
        <p:nvSpPr>
          <p:cNvPr id="41988" name="Rectangle 3"/>
          <p:cNvSpPr>
            <a:spLocks noGrp="1" noChangeArrowheads="1"/>
          </p:cNvSpPr>
          <p:nvPr>
            <p:ph type="body" idx="1"/>
          </p:nvPr>
        </p:nvSpPr>
        <p:spPr>
          <a:xfrm>
            <a:off x="611188" y="1196975"/>
            <a:ext cx="7989887" cy="5349875"/>
          </a:xfrm>
        </p:spPr>
        <p:txBody>
          <a:bodyPr/>
          <a:lstStyle/>
          <a:p>
            <a:pPr eaLnBrk="1" hangingPunct="1">
              <a:lnSpc>
                <a:spcPct val="80000"/>
              </a:lnSpc>
              <a:buFontTx/>
              <a:buNone/>
            </a:pPr>
            <a:r>
              <a:rPr lang="en-US" altLang="zh-CN" sz="2400" b="1" dirty="0" err="1" smtClean="0">
                <a:latin typeface="+mn-ea"/>
              </a:rPr>
              <a:t>int</a:t>
            </a:r>
            <a:r>
              <a:rPr lang="en-US" altLang="zh-CN" sz="2400" b="1" dirty="0" smtClean="0">
                <a:latin typeface="+mn-ea"/>
              </a:rPr>
              <a:t> main()</a:t>
            </a:r>
          </a:p>
          <a:p>
            <a:pPr eaLnBrk="1" hangingPunct="1">
              <a:lnSpc>
                <a:spcPct val="80000"/>
              </a:lnSpc>
              <a:buFontTx/>
              <a:buNone/>
            </a:pPr>
            <a:r>
              <a:rPr lang="en-US" altLang="zh-CN" sz="2400" b="1" dirty="0" smtClean="0">
                <a:latin typeface="+mn-ea"/>
              </a:rPr>
              <a:t>{</a:t>
            </a:r>
          </a:p>
          <a:p>
            <a:pPr eaLnBrk="1" hangingPunct="1">
              <a:lnSpc>
                <a:spcPct val="80000"/>
              </a:lnSpc>
              <a:buFontTx/>
              <a:buNone/>
            </a:pPr>
            <a:r>
              <a:rPr lang="en-US" altLang="zh-CN" sz="2400" b="1" dirty="0" smtClean="0">
                <a:latin typeface="+mn-ea"/>
              </a:rPr>
              <a:t>  char </a:t>
            </a:r>
            <a:r>
              <a:rPr lang="en-US" altLang="zh-CN" sz="2400" b="1" dirty="0" err="1" smtClean="0">
                <a:latin typeface="+mn-ea"/>
              </a:rPr>
              <a:t>st</a:t>
            </a:r>
            <a:r>
              <a:rPr lang="en-US" altLang="zh-CN" sz="2400" b="1" dirty="0" smtClean="0">
                <a:latin typeface="+mn-ea"/>
              </a:rPr>
              <a:t>[200];</a:t>
            </a:r>
          </a:p>
          <a:p>
            <a:pPr eaLnBrk="1" hangingPunct="1">
              <a:lnSpc>
                <a:spcPct val="80000"/>
              </a:lnSpc>
              <a:buFontTx/>
              <a:buNone/>
            </a:pPr>
            <a:r>
              <a:rPr lang="en-US" altLang="zh-CN" sz="2400" b="1" dirty="0" smtClean="0">
                <a:latin typeface="+mn-ea"/>
              </a:rPr>
              <a:t>  </a:t>
            </a:r>
            <a:r>
              <a:rPr lang="en-US" altLang="zh-CN" sz="2400" b="1" dirty="0" err="1" smtClean="0">
                <a:latin typeface="+mn-ea"/>
              </a:rPr>
              <a:t>printf</a:t>
            </a:r>
            <a:r>
              <a:rPr lang="en-US" altLang="zh-CN" sz="2400" b="1" dirty="0" smtClean="0">
                <a:latin typeface="+mn-ea"/>
              </a:rPr>
              <a:t>("input string: \n");</a:t>
            </a:r>
          </a:p>
          <a:p>
            <a:pPr eaLnBrk="1" hangingPunct="1">
              <a:lnSpc>
                <a:spcPct val="80000"/>
              </a:lnSpc>
              <a:buNone/>
            </a:pPr>
            <a:r>
              <a:rPr lang="en-US" altLang="zh-CN" sz="2400" b="1" dirty="0" smtClean="0">
                <a:latin typeface="+mn-ea"/>
              </a:rPr>
              <a:t>  </a:t>
            </a:r>
            <a:r>
              <a:rPr lang="en-US" altLang="zh-CN" sz="2400" b="1" dirty="0" err="1" smtClean="0">
                <a:latin typeface="+mn-ea"/>
              </a:rPr>
              <a:t>scanf</a:t>
            </a:r>
            <a:r>
              <a:rPr lang="en-US" altLang="zh-CN" sz="2400" b="1" dirty="0" smtClean="0">
                <a:latin typeface="+mn-ea"/>
              </a:rPr>
              <a:t>("%</a:t>
            </a:r>
            <a:r>
              <a:rPr lang="en-US" altLang="zh-CN" sz="2400" b="1" dirty="0" err="1" smtClean="0">
                <a:latin typeface="+mn-ea"/>
              </a:rPr>
              <a:t>s",</a:t>
            </a:r>
            <a:r>
              <a:rPr lang="en-US" altLang="zh-CN" sz="2400" b="1" dirty="0" err="1" smtClean="0">
                <a:solidFill>
                  <a:srgbClr val="FF0000"/>
                </a:solidFill>
                <a:latin typeface="+mn-ea"/>
              </a:rPr>
              <a:t>st</a:t>
            </a:r>
            <a:r>
              <a:rPr lang="en-US" altLang="zh-CN" sz="2400" b="1" dirty="0" smtClean="0">
                <a:latin typeface="+mn-ea"/>
              </a:rPr>
              <a:t>);  </a:t>
            </a:r>
            <a:r>
              <a:rPr lang="en-US" altLang="zh-CN" sz="2400" b="1" dirty="0" smtClean="0">
                <a:solidFill>
                  <a:srgbClr val="FF0000"/>
                </a:solidFill>
                <a:latin typeface="+mn-ea"/>
              </a:rPr>
              <a:t>/*</a:t>
            </a:r>
            <a:r>
              <a:rPr lang="zh-CN" altLang="en-US" sz="2400" b="1" dirty="0" smtClean="0">
                <a:solidFill>
                  <a:srgbClr val="FF0000"/>
                </a:solidFill>
                <a:latin typeface="+mn-ea"/>
              </a:rPr>
              <a:t>注意:是</a:t>
            </a:r>
            <a:r>
              <a:rPr lang="en-US" altLang="zh-CN" sz="2400" b="1" dirty="0" err="1" smtClean="0">
                <a:solidFill>
                  <a:srgbClr val="FF0000"/>
                </a:solidFill>
                <a:latin typeface="+mn-ea"/>
              </a:rPr>
              <a:t>st</a:t>
            </a:r>
            <a:r>
              <a:rPr lang="zh-CN" altLang="en-US" sz="2400" b="1" dirty="0" smtClean="0">
                <a:solidFill>
                  <a:srgbClr val="FF0000"/>
                </a:solidFill>
                <a:latin typeface="+mn-ea"/>
              </a:rPr>
              <a:t>而不是&amp;</a:t>
            </a:r>
            <a:r>
              <a:rPr lang="en-US" altLang="zh-CN" sz="2400" b="1" dirty="0" err="1" smtClean="0">
                <a:solidFill>
                  <a:srgbClr val="FF0000"/>
                </a:solidFill>
                <a:latin typeface="+mn-ea"/>
              </a:rPr>
              <a:t>st</a:t>
            </a:r>
            <a:r>
              <a:rPr lang="en-US" altLang="zh-CN" sz="2400" b="1" dirty="0" smtClean="0">
                <a:solidFill>
                  <a:srgbClr val="FF0000"/>
                </a:solidFill>
                <a:latin typeface="+mn-ea"/>
              </a:rPr>
              <a:t>!</a:t>
            </a:r>
            <a:r>
              <a:rPr lang="zh-CN" altLang="en-US" sz="2400" b="1" dirty="0" smtClean="0">
                <a:solidFill>
                  <a:srgbClr val="FF0000"/>
                </a:solidFill>
                <a:latin typeface="+mn-ea"/>
              </a:rPr>
              <a:t>因为数组				名代表了数组的首地址*</a:t>
            </a:r>
            <a:r>
              <a:rPr lang="en-US" altLang="zh-CN" sz="2400" b="1" dirty="0" smtClean="0">
                <a:solidFill>
                  <a:srgbClr val="FF0000"/>
                </a:solidFill>
                <a:latin typeface="+mn-ea"/>
              </a:rPr>
              <a:t>/</a:t>
            </a:r>
          </a:p>
          <a:p>
            <a:pPr eaLnBrk="1" hangingPunct="1">
              <a:lnSpc>
                <a:spcPct val="80000"/>
              </a:lnSpc>
              <a:buNone/>
            </a:pPr>
            <a:r>
              <a:rPr lang="en-US" altLang="zh-CN" sz="2400" b="1" dirty="0" smtClean="0">
                <a:latin typeface="+mn-ea"/>
              </a:rPr>
              <a:t>  </a:t>
            </a:r>
            <a:r>
              <a:rPr lang="en-US" altLang="zh-CN" sz="2400" b="1" dirty="0" err="1" smtClean="0">
                <a:latin typeface="+mn-ea"/>
              </a:rPr>
              <a:t>printf</a:t>
            </a:r>
            <a:r>
              <a:rPr lang="en-US" altLang="zh-CN" sz="2400" b="1" dirty="0" smtClean="0">
                <a:latin typeface="+mn-ea"/>
              </a:rPr>
              <a:t>("%s" , </a:t>
            </a:r>
            <a:r>
              <a:rPr lang="en-US" altLang="zh-CN" sz="2400" b="1" dirty="0" err="1" smtClean="0">
                <a:solidFill>
                  <a:srgbClr val="FF0000"/>
                </a:solidFill>
                <a:latin typeface="+mn-ea"/>
              </a:rPr>
              <a:t>st</a:t>
            </a:r>
            <a:r>
              <a:rPr lang="en-US" altLang="zh-CN" sz="2400" b="1" dirty="0" smtClean="0">
                <a:latin typeface="+mn-ea"/>
              </a:rPr>
              <a:t>); </a:t>
            </a:r>
            <a:r>
              <a:rPr lang="en-US" altLang="zh-CN" sz="2400" b="1" dirty="0" smtClean="0">
                <a:solidFill>
                  <a:srgbClr val="FF0000"/>
                </a:solidFill>
                <a:latin typeface="+mn-ea"/>
              </a:rPr>
              <a:t>/*</a:t>
            </a:r>
            <a:r>
              <a:rPr lang="zh-CN" altLang="en-US" sz="2400" b="1" dirty="0" smtClean="0">
                <a:solidFill>
                  <a:srgbClr val="FF0000"/>
                </a:solidFill>
                <a:latin typeface="+mn-ea"/>
              </a:rPr>
              <a:t>注意：转换说明符是</a:t>
            </a:r>
            <a:r>
              <a:rPr lang="en-US" altLang="zh-CN" sz="2400" b="1" dirty="0" smtClean="0">
                <a:solidFill>
                  <a:srgbClr val="FF0000"/>
                </a:solidFill>
                <a:latin typeface="+mn-ea"/>
              </a:rPr>
              <a:t>%s*/</a:t>
            </a:r>
          </a:p>
          <a:p>
            <a:pPr eaLnBrk="1" hangingPunct="1">
              <a:lnSpc>
                <a:spcPct val="80000"/>
              </a:lnSpc>
              <a:buFontTx/>
              <a:buNone/>
            </a:pPr>
            <a:r>
              <a:rPr lang="en-US" altLang="zh-CN" sz="2400" b="1" dirty="0" smtClean="0">
                <a:latin typeface="+mn-ea"/>
              </a:rPr>
              <a:t>}    </a:t>
            </a:r>
            <a:endParaRPr lang="zh-CN" altLang="en-US" sz="2400" b="1" dirty="0" smtClean="0">
              <a:latin typeface="+mn-ea"/>
            </a:endParaRPr>
          </a:p>
          <a:p>
            <a:pPr eaLnBrk="1" hangingPunct="1">
              <a:lnSpc>
                <a:spcPct val="80000"/>
              </a:lnSpc>
              <a:buFontTx/>
              <a:buNone/>
            </a:pPr>
            <a:r>
              <a:rPr lang="en-US" altLang="zh-CN" sz="2400" b="1" dirty="0" err="1" smtClean="0">
                <a:latin typeface="+mn-ea"/>
              </a:rPr>
              <a:t>scanf</a:t>
            </a:r>
            <a:r>
              <a:rPr lang="zh-CN" altLang="en-US" sz="2400" b="1" dirty="0" smtClean="0">
                <a:latin typeface="+mn-ea"/>
              </a:rPr>
              <a:t>函数读取用户键入的字符到字符数组，直到遇到</a:t>
            </a:r>
            <a:r>
              <a:rPr lang="zh-CN" altLang="en-US" sz="2400" b="1" dirty="0" smtClean="0">
                <a:solidFill>
                  <a:schemeClr val="accent2"/>
                </a:solidFill>
                <a:latin typeface="+mn-ea"/>
              </a:rPr>
              <a:t>空格、回车、或文件结束符（</a:t>
            </a:r>
            <a:r>
              <a:rPr lang="en-US" altLang="zh-CN" sz="2400" b="1" dirty="0" smtClean="0">
                <a:solidFill>
                  <a:schemeClr val="accent2"/>
                </a:solidFill>
                <a:latin typeface="+mn-ea"/>
              </a:rPr>
              <a:t>EOF</a:t>
            </a:r>
            <a:r>
              <a:rPr lang="zh-CN" altLang="en-US" sz="2400" b="1" dirty="0" smtClean="0">
                <a:solidFill>
                  <a:schemeClr val="accent2"/>
                </a:solidFill>
                <a:latin typeface="+mn-ea"/>
              </a:rPr>
              <a:t>）</a:t>
            </a:r>
            <a:r>
              <a:rPr lang="zh-CN" altLang="en-US" sz="2400" b="1" dirty="0" smtClean="0">
                <a:latin typeface="+mn-ea"/>
              </a:rPr>
              <a:t>为止。</a:t>
            </a:r>
            <a:r>
              <a:rPr lang="zh-CN" altLang="en-US" sz="2400" b="1" dirty="0" smtClean="0">
                <a:solidFill>
                  <a:srgbClr val="FF0000"/>
                </a:solidFill>
                <a:latin typeface="+mn-ea"/>
              </a:rPr>
              <a:t>空格、回车、或文件结束符被丢弃，最后一个字符读入后往字符数组中写入结束符‘</a:t>
            </a:r>
            <a:r>
              <a:rPr lang="en-US" altLang="zh-CN" sz="2400" b="1" dirty="0" smtClean="0">
                <a:solidFill>
                  <a:srgbClr val="FF0000"/>
                </a:solidFill>
                <a:latin typeface="+mn-ea"/>
              </a:rPr>
              <a:t>\0’</a:t>
            </a:r>
            <a:r>
              <a:rPr lang="zh-CN" altLang="en-US" sz="2400" b="1" dirty="0" smtClean="0">
                <a:solidFill>
                  <a:srgbClr val="FF0000"/>
                </a:solidFill>
                <a:latin typeface="+mn-ea"/>
              </a:rPr>
              <a:t>。 </a:t>
            </a:r>
            <a:r>
              <a:rPr lang="en-US" altLang="zh-CN" sz="2400" b="1" dirty="0" err="1" smtClean="0">
                <a:latin typeface="+mn-ea"/>
              </a:rPr>
              <a:t>printf</a:t>
            </a:r>
            <a:r>
              <a:rPr lang="zh-CN" altLang="en-US" sz="2400" b="1" dirty="0" smtClean="0">
                <a:latin typeface="+mn-ea"/>
              </a:rPr>
              <a:t>输出时‘</a:t>
            </a:r>
            <a:r>
              <a:rPr lang="en-US" altLang="zh-CN" sz="2400" b="1" dirty="0" smtClean="0">
                <a:latin typeface="+mn-ea"/>
              </a:rPr>
              <a:t>\0’</a:t>
            </a:r>
            <a:r>
              <a:rPr lang="zh-CN" altLang="en-US" sz="2400" b="1" dirty="0" smtClean="0">
                <a:latin typeface="+mn-ea"/>
              </a:rPr>
              <a:t>不输出。</a:t>
            </a:r>
          </a:p>
          <a:p>
            <a:pPr eaLnBrk="1" hangingPunct="1">
              <a:lnSpc>
                <a:spcPct val="80000"/>
              </a:lnSpc>
              <a:buFontTx/>
              <a:buNone/>
            </a:pPr>
            <a:r>
              <a:rPr lang="zh-CN" altLang="en-US" sz="2400" b="1" dirty="0" smtClean="0">
                <a:latin typeface="+mn-ea"/>
              </a:rPr>
              <a:t>注意：</a:t>
            </a:r>
            <a:r>
              <a:rPr lang="en-US" altLang="zh-CN" sz="2400" b="1" dirty="0" err="1" smtClean="0">
                <a:latin typeface="+mn-ea"/>
              </a:rPr>
              <a:t>scanf</a:t>
            </a:r>
            <a:r>
              <a:rPr lang="zh-CN" altLang="en-US" sz="2400" b="1" dirty="0" smtClean="0">
                <a:latin typeface="+mn-ea"/>
              </a:rPr>
              <a:t>不关心字符数组的大小，所以它往数组中写字符时，所写入的字符可能超出数组的范围。程序员必须自己控制。</a:t>
            </a:r>
            <a:endParaRPr lang="en-US" altLang="zh-CN" sz="2400" b="1" dirty="0" smtClean="0">
              <a:latin typeface="+mn-ea"/>
            </a:endParaRPr>
          </a:p>
          <a:p>
            <a:pPr eaLnBrk="1" hangingPunct="1">
              <a:lnSpc>
                <a:spcPct val="80000"/>
              </a:lnSpc>
              <a:buFontTx/>
              <a:buNone/>
            </a:pPr>
            <a:endParaRPr lang="zh-CN" altLang="en-US" sz="2400" dirty="0" smtClean="0">
              <a:latin typeface="+mn-ea"/>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529728F-5769-4BBF-B79D-6635B31E00BE}" type="slidenum">
              <a:rPr lang="zh-CN" altLang="en-US" sz="1400" smtClean="0"/>
              <a:pPr eaLnBrk="1" hangingPunct="1"/>
              <a:t>44</a:t>
            </a:fld>
            <a:endParaRPr lang="en-US" altLang="zh-CN" sz="1400" smtClean="0"/>
          </a:p>
        </p:txBody>
      </p:sp>
      <p:sp>
        <p:nvSpPr>
          <p:cNvPr id="43011" name="Text Box 4"/>
          <p:cNvSpPr txBox="1">
            <a:spLocks noChangeArrowheads="1"/>
          </p:cNvSpPr>
          <p:nvPr/>
        </p:nvSpPr>
        <p:spPr bwMode="auto">
          <a:xfrm>
            <a:off x="1258888" y="1522413"/>
            <a:ext cx="7200900" cy="1223962"/>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a:solidFill>
                  <a:schemeClr val="bg1"/>
                </a:solidFill>
              </a:rPr>
              <a:t>input string:</a:t>
            </a:r>
          </a:p>
          <a:p>
            <a:pPr eaLnBrk="1" hangingPunct="1">
              <a:buFontTx/>
              <a:buNone/>
            </a:pPr>
            <a:r>
              <a:rPr lang="en-US" altLang="zh-CN" sz="2400">
                <a:solidFill>
                  <a:schemeClr val="bg1"/>
                </a:solidFill>
              </a:rPr>
              <a:t>aaaaa  aaaaaaaaaaaaaaaaaaaaaaaaaaaaaaaaaaaaaaaaaaaa</a:t>
            </a:r>
          </a:p>
          <a:p>
            <a:pPr eaLnBrk="1" hangingPunct="1">
              <a:buFontTx/>
              <a:buNone/>
            </a:pPr>
            <a:r>
              <a:rPr lang="en-US" altLang="zh-CN" sz="2400">
                <a:solidFill>
                  <a:schemeClr val="bg1"/>
                </a:solidFill>
              </a:rPr>
              <a:t>aaaaa</a:t>
            </a: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
        <p:nvSpPr>
          <p:cNvPr id="43012" name="Text Box 5"/>
          <p:cNvSpPr txBox="1">
            <a:spLocks noChangeArrowheads="1"/>
          </p:cNvSpPr>
          <p:nvPr/>
        </p:nvSpPr>
        <p:spPr bwMode="auto">
          <a:xfrm>
            <a:off x="-180975" y="1412875"/>
            <a:ext cx="1403350" cy="1628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b="1">
                <a:latin typeface="楷体_GB2312" pitchFamily="49" charset="-122"/>
                <a:ea typeface="楷体_GB2312" pitchFamily="49" charset="-122"/>
              </a:rPr>
              <a:t>  遇空格结束读取</a:t>
            </a:r>
          </a:p>
        </p:txBody>
      </p:sp>
      <p:grpSp>
        <p:nvGrpSpPr>
          <p:cNvPr id="43013" name="Group 6"/>
          <p:cNvGrpSpPr/>
          <p:nvPr/>
        </p:nvGrpSpPr>
        <p:grpSpPr bwMode="auto">
          <a:xfrm>
            <a:off x="1116013" y="3035300"/>
            <a:ext cx="5472112" cy="504825"/>
            <a:chOff x="612" y="3475"/>
            <a:chExt cx="3447" cy="318"/>
          </a:xfrm>
        </p:grpSpPr>
        <p:sp>
          <p:nvSpPr>
            <p:cNvPr id="43019" name="Rectangle 7"/>
            <p:cNvSpPr>
              <a:spLocks noChangeArrowheads="1"/>
            </p:cNvSpPr>
            <p:nvPr/>
          </p:nvSpPr>
          <p:spPr bwMode="auto">
            <a:xfrm>
              <a:off x="703" y="3475"/>
              <a:ext cx="3356" cy="31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3020" name="Line 8"/>
            <p:cNvSpPr>
              <a:spLocks noChangeShapeType="1"/>
            </p:cNvSpPr>
            <p:nvPr/>
          </p:nvSpPr>
          <p:spPr bwMode="auto">
            <a:xfrm>
              <a:off x="1111" y="3475"/>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3021" name="Line 9"/>
            <p:cNvSpPr>
              <a:spLocks noChangeShapeType="1"/>
            </p:cNvSpPr>
            <p:nvPr/>
          </p:nvSpPr>
          <p:spPr bwMode="auto">
            <a:xfrm>
              <a:off x="1474" y="3475"/>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3022" name="Line 10"/>
            <p:cNvSpPr>
              <a:spLocks noChangeShapeType="1"/>
            </p:cNvSpPr>
            <p:nvPr/>
          </p:nvSpPr>
          <p:spPr bwMode="auto">
            <a:xfrm>
              <a:off x="1837" y="3475"/>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3023" name="Line 11"/>
            <p:cNvSpPr>
              <a:spLocks noChangeShapeType="1"/>
            </p:cNvSpPr>
            <p:nvPr/>
          </p:nvSpPr>
          <p:spPr bwMode="auto">
            <a:xfrm>
              <a:off x="2200" y="3475"/>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3024" name="Line 12"/>
            <p:cNvSpPr>
              <a:spLocks noChangeShapeType="1"/>
            </p:cNvSpPr>
            <p:nvPr/>
          </p:nvSpPr>
          <p:spPr bwMode="auto">
            <a:xfrm>
              <a:off x="2562" y="3475"/>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3025" name="Text Box 13"/>
            <p:cNvSpPr txBox="1">
              <a:spLocks noChangeArrowheads="1"/>
            </p:cNvSpPr>
            <p:nvPr/>
          </p:nvSpPr>
          <p:spPr bwMode="auto">
            <a:xfrm>
              <a:off x="612" y="3475"/>
              <a:ext cx="590"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6" name="Text Box 14"/>
            <p:cNvSpPr txBox="1">
              <a:spLocks noChangeArrowheads="1"/>
            </p:cNvSpPr>
            <p:nvPr/>
          </p:nvSpPr>
          <p:spPr bwMode="auto">
            <a:xfrm>
              <a:off x="1020" y="3475"/>
              <a:ext cx="590"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7" name="Text Box 15"/>
            <p:cNvSpPr txBox="1">
              <a:spLocks noChangeArrowheads="1"/>
            </p:cNvSpPr>
            <p:nvPr/>
          </p:nvSpPr>
          <p:spPr bwMode="auto">
            <a:xfrm>
              <a:off x="1338" y="3475"/>
              <a:ext cx="590"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8" name="Text Box 16"/>
            <p:cNvSpPr txBox="1">
              <a:spLocks noChangeArrowheads="1"/>
            </p:cNvSpPr>
            <p:nvPr/>
          </p:nvSpPr>
          <p:spPr bwMode="auto">
            <a:xfrm>
              <a:off x="1701" y="3483"/>
              <a:ext cx="590"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9" name="Text Box 17"/>
            <p:cNvSpPr txBox="1">
              <a:spLocks noChangeArrowheads="1"/>
            </p:cNvSpPr>
            <p:nvPr/>
          </p:nvSpPr>
          <p:spPr bwMode="auto">
            <a:xfrm>
              <a:off x="2109" y="3475"/>
              <a:ext cx="590"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30" name="Line 18"/>
            <p:cNvSpPr>
              <a:spLocks noChangeShapeType="1"/>
            </p:cNvSpPr>
            <p:nvPr/>
          </p:nvSpPr>
          <p:spPr bwMode="auto">
            <a:xfrm>
              <a:off x="2880" y="3475"/>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3031" name="Text Box 19"/>
            <p:cNvSpPr txBox="1">
              <a:spLocks noChangeArrowheads="1"/>
            </p:cNvSpPr>
            <p:nvPr/>
          </p:nvSpPr>
          <p:spPr bwMode="auto">
            <a:xfrm>
              <a:off x="2381" y="3475"/>
              <a:ext cx="681"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3032" name="Text Box 20"/>
            <p:cNvSpPr txBox="1">
              <a:spLocks noChangeArrowheads="1"/>
            </p:cNvSpPr>
            <p:nvPr/>
          </p:nvSpPr>
          <p:spPr bwMode="auto">
            <a:xfrm>
              <a:off x="2971" y="3517"/>
              <a:ext cx="77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grpSp>
      <p:sp>
        <p:nvSpPr>
          <p:cNvPr id="314389" name="Text Box 21"/>
          <p:cNvSpPr txBox="1">
            <a:spLocks noChangeArrowheads="1"/>
          </p:cNvSpPr>
          <p:nvPr/>
        </p:nvSpPr>
        <p:spPr bwMode="auto">
          <a:xfrm>
            <a:off x="1258888" y="3922713"/>
            <a:ext cx="7200900" cy="2027237"/>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a:solidFill>
                  <a:schemeClr val="bg1"/>
                </a:solidFill>
              </a:rPr>
              <a:t>input string:</a:t>
            </a:r>
          </a:p>
          <a:p>
            <a:pPr eaLnBrk="1" hangingPunct="1">
              <a:buFontTx/>
              <a:buNone/>
            </a:pPr>
            <a:r>
              <a:rPr lang="en-US" altLang="zh-CN" sz="2400">
                <a:solidFill>
                  <a:schemeClr val="bg1"/>
                </a:solidFill>
              </a:rPr>
              <a:t>aaaaaaaaaaaaaaaaaaaaaaaaaaaaaaaaaaaaaaaaaaaaaaaaaaaa</a:t>
            </a:r>
          </a:p>
          <a:p>
            <a:pPr eaLnBrk="1" hangingPunct="1">
              <a:buFontTx/>
              <a:buNone/>
            </a:pPr>
            <a:r>
              <a:rPr lang="en-US" altLang="zh-CN" sz="2400">
                <a:solidFill>
                  <a:schemeClr val="bg1"/>
                </a:solidFill>
              </a:rPr>
              <a:t>aaaaaaaaaaaaa</a:t>
            </a:r>
          </a:p>
          <a:p>
            <a:pPr eaLnBrk="1" hangingPunct="1">
              <a:buFontTx/>
              <a:buNone/>
            </a:pPr>
            <a:r>
              <a:rPr lang="en-US" altLang="zh-CN" sz="2400">
                <a:solidFill>
                  <a:schemeClr val="bg1"/>
                </a:solidFill>
              </a:rPr>
              <a:t>aaaaaaaaaaaaaaaaaaaaaaaaaaaaaaaaaaaaaaaaaaaaaaaaaaaa</a:t>
            </a:r>
          </a:p>
          <a:p>
            <a:pPr eaLnBrk="1" hangingPunct="1">
              <a:buFontTx/>
              <a:buNone/>
            </a:pPr>
            <a:r>
              <a:rPr lang="en-US" altLang="zh-CN" sz="2400">
                <a:solidFill>
                  <a:schemeClr val="bg1"/>
                </a:solidFill>
              </a:rPr>
              <a:t>aaaaaaaaaaaaa</a:t>
            </a: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
        <p:nvSpPr>
          <p:cNvPr id="314390" name="Text Box 22"/>
          <p:cNvSpPr txBox="1">
            <a:spLocks noChangeArrowheads="1"/>
          </p:cNvSpPr>
          <p:nvPr/>
        </p:nvSpPr>
        <p:spPr bwMode="auto">
          <a:xfrm>
            <a:off x="-179388" y="4067175"/>
            <a:ext cx="1403351" cy="1628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b="1">
                <a:latin typeface="楷体_GB2312" pitchFamily="49" charset="-122"/>
                <a:ea typeface="楷体_GB2312" pitchFamily="49" charset="-122"/>
              </a:rPr>
              <a:t>  遇回车结束读取</a:t>
            </a:r>
          </a:p>
        </p:txBody>
      </p:sp>
      <p:sp>
        <p:nvSpPr>
          <p:cNvPr id="43016" name="Rectangle 23"/>
          <p:cNvSpPr>
            <a:spLocks noGrp="1" noChangeArrowheads="1"/>
          </p:cNvSpPr>
          <p:nvPr>
            <p:ph type="title"/>
          </p:nvPr>
        </p:nvSpPr>
        <p:spPr>
          <a:noFill/>
        </p:spPr>
        <p:txBody>
          <a:bodyPr/>
          <a:lstStyle/>
          <a:p>
            <a:pPr eaLnBrk="1" hangingPunct="1"/>
            <a:r>
              <a:rPr lang="en-US" altLang="zh-CN" b="1" dirty="0"/>
              <a:t>7.4</a:t>
            </a:r>
            <a:r>
              <a:rPr lang="zh-CN" altLang="en-US" b="1" dirty="0"/>
              <a:t> </a:t>
            </a:r>
            <a:r>
              <a:rPr lang="zh-CN" altLang="en-US" b="1" u="sng" dirty="0"/>
              <a:t>字符数组</a:t>
            </a:r>
          </a:p>
        </p:txBody>
      </p:sp>
      <p:sp>
        <p:nvSpPr>
          <p:cNvPr id="43017" name="Line 24"/>
          <p:cNvSpPr>
            <a:spLocks noChangeShapeType="1"/>
          </p:cNvSpPr>
          <p:nvPr/>
        </p:nvSpPr>
        <p:spPr bwMode="auto">
          <a:xfrm flipH="1">
            <a:off x="8172450" y="1989138"/>
            <a:ext cx="144463" cy="288925"/>
          </a:xfrm>
          <a:prstGeom prst="line">
            <a:avLst/>
          </a:prstGeom>
          <a:noFill/>
          <a:ln w="9525">
            <a:solidFill>
              <a:schemeClr val="bg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314393" name="Line 25"/>
          <p:cNvSpPr>
            <a:spLocks noChangeShapeType="1"/>
          </p:cNvSpPr>
          <p:nvPr/>
        </p:nvSpPr>
        <p:spPr bwMode="auto">
          <a:xfrm flipH="1">
            <a:off x="3132138" y="4797425"/>
            <a:ext cx="144462" cy="288925"/>
          </a:xfrm>
          <a:prstGeom prst="line">
            <a:avLst/>
          </a:prstGeom>
          <a:noFill/>
          <a:ln w="9525">
            <a:solidFill>
              <a:schemeClr val="bg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4389"/>
                                        </p:tgtEl>
                                        <p:attrNameLst>
                                          <p:attrName>style.visibility</p:attrName>
                                        </p:attrNameLst>
                                      </p:cBhvr>
                                      <p:to>
                                        <p:strVal val="visible"/>
                                      </p:to>
                                    </p:set>
                                    <p:animEffect transition="in" filter="dissolve">
                                      <p:cBhvr>
                                        <p:cTn id="7" dur="500"/>
                                        <p:tgtEl>
                                          <p:spTgt spid="3143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4393"/>
                                        </p:tgtEl>
                                        <p:attrNameLst>
                                          <p:attrName>style.visibility</p:attrName>
                                        </p:attrNameLst>
                                      </p:cBhvr>
                                      <p:to>
                                        <p:strVal val="visible"/>
                                      </p:to>
                                    </p:set>
                                    <p:animEffect transition="in" filter="dissolve">
                                      <p:cBhvr>
                                        <p:cTn id="10" dur="500"/>
                                        <p:tgtEl>
                                          <p:spTgt spid="31439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4390"/>
                                        </p:tgtEl>
                                        <p:attrNameLst>
                                          <p:attrName>style.visibility</p:attrName>
                                        </p:attrNameLst>
                                      </p:cBhvr>
                                      <p:to>
                                        <p:strVal val="visible"/>
                                      </p:to>
                                    </p:set>
                                    <p:animEffect transition="in" filter="dissolve">
                                      <p:cBhvr>
                                        <p:cTn id="13" dur="500"/>
                                        <p:tgtEl>
                                          <p:spTgt spid="31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9" grpId="0" animBg="1"/>
      <p:bldP spid="314390" grpId="0"/>
      <p:bldP spid="31439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8C05803-2FCF-4659-BF46-AC25501E096B}" type="slidenum">
              <a:rPr lang="zh-CN" altLang="en-US" sz="1400" smtClean="0"/>
              <a:pPr eaLnBrk="1" hangingPunct="1"/>
              <a:t>45</a:t>
            </a:fld>
            <a:endParaRPr lang="en-US" altLang="zh-CN" sz="1400" smtClean="0"/>
          </a:p>
        </p:txBody>
      </p:sp>
      <p:sp>
        <p:nvSpPr>
          <p:cNvPr id="44035" name="Rectangle 3"/>
          <p:cNvSpPr>
            <a:spLocks noChangeArrowheads="1"/>
          </p:cNvSpPr>
          <p:nvPr/>
        </p:nvSpPr>
        <p:spPr bwMode="auto">
          <a:xfrm>
            <a:off x="-36513" y="1447800"/>
            <a:ext cx="8640763"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b="1">
                <a:latin typeface="System" charset="-122"/>
                <a:ea typeface="System" charset="-122"/>
              </a:rPr>
              <a:t>	scanf(</a:t>
            </a:r>
            <a:r>
              <a:rPr lang="en-US" altLang="zh-CN" b="1">
                <a:latin typeface="宋体" pitchFamily="2" charset="-122"/>
                <a:ea typeface="System" charset="-122"/>
              </a:rPr>
              <a:t>“</a:t>
            </a:r>
            <a:r>
              <a:rPr lang="en-US" altLang="zh-CN" b="1">
                <a:latin typeface="System" charset="-122"/>
                <a:ea typeface="System" charset="-122"/>
              </a:rPr>
              <a:t>%s</a:t>
            </a:r>
            <a:r>
              <a:rPr lang="en-US" altLang="zh-CN" b="1">
                <a:latin typeface="宋体" pitchFamily="2" charset="-122"/>
                <a:ea typeface="System" charset="-122"/>
              </a:rPr>
              <a:t>”</a:t>
            </a:r>
            <a:r>
              <a:rPr lang="en-US" altLang="zh-CN" b="1">
                <a:latin typeface="System" charset="-122"/>
                <a:ea typeface="System" charset="-122"/>
              </a:rPr>
              <a:t>,</a:t>
            </a:r>
            <a:r>
              <a:rPr lang="en-US" altLang="zh-CN" b="1">
                <a:solidFill>
                  <a:srgbClr val="003399"/>
                </a:solidFill>
                <a:latin typeface="System" charset="-122"/>
                <a:ea typeface="System" charset="-122"/>
              </a:rPr>
              <a:t>&amp;st[1]</a:t>
            </a:r>
            <a:r>
              <a:rPr lang="en-US" altLang="zh-CN" b="1">
                <a:latin typeface="System" charset="-122"/>
                <a:ea typeface="System" charset="-122"/>
              </a:rPr>
              <a:t>);  /*</a:t>
            </a:r>
            <a:r>
              <a:rPr lang="zh-CN" altLang="en-US" b="1">
                <a:latin typeface="System" charset="-122"/>
                <a:ea typeface="System" charset="-122"/>
              </a:rPr>
              <a:t>将输入存放到字符数组第二个单元起的连续单元中</a:t>
            </a:r>
            <a:r>
              <a:rPr lang="en-US" altLang="zh-CN" b="1">
                <a:latin typeface="System" charset="-122"/>
                <a:ea typeface="System" charset="-122"/>
              </a:rPr>
              <a:t>*/</a:t>
            </a:r>
          </a:p>
          <a:p>
            <a:pPr eaLnBrk="1" hangingPunct="1">
              <a:buFontTx/>
              <a:buNone/>
            </a:pPr>
            <a:r>
              <a:rPr lang="en-US" altLang="zh-CN" b="1">
                <a:latin typeface="System" charset="-122"/>
                <a:ea typeface="System" charset="-122"/>
              </a:rPr>
              <a:t>   printf(</a:t>
            </a:r>
            <a:r>
              <a:rPr lang="en-US" altLang="zh-CN" b="1">
                <a:latin typeface="宋体" pitchFamily="2" charset="-122"/>
                <a:ea typeface="System" charset="-122"/>
              </a:rPr>
              <a:t>“</a:t>
            </a:r>
            <a:r>
              <a:rPr lang="en-US" altLang="zh-CN" b="1">
                <a:latin typeface="System" charset="-122"/>
                <a:ea typeface="System" charset="-122"/>
              </a:rPr>
              <a:t>%s</a:t>
            </a:r>
            <a:r>
              <a:rPr lang="en-US" altLang="zh-CN" b="1">
                <a:latin typeface="宋体" pitchFamily="2" charset="-122"/>
                <a:ea typeface="System" charset="-122"/>
              </a:rPr>
              <a:t>”</a:t>
            </a:r>
            <a:r>
              <a:rPr lang="zh-CN" altLang="en-US" b="1">
                <a:latin typeface="System" charset="-122"/>
                <a:ea typeface="System" charset="-122"/>
              </a:rPr>
              <a:t>，</a:t>
            </a:r>
            <a:r>
              <a:rPr lang="en-US" altLang="zh-CN" b="1">
                <a:solidFill>
                  <a:srgbClr val="003399"/>
                </a:solidFill>
                <a:latin typeface="System" charset="-122"/>
                <a:ea typeface="System" charset="-122"/>
              </a:rPr>
              <a:t>&amp;st[1]</a:t>
            </a:r>
            <a:r>
              <a:rPr lang="en-US" altLang="zh-CN" b="1">
                <a:latin typeface="System" charset="-122"/>
                <a:ea typeface="System" charset="-122"/>
              </a:rPr>
              <a:t>);/*</a:t>
            </a:r>
            <a:r>
              <a:rPr lang="zh-CN" altLang="en-US" b="1">
                <a:latin typeface="System" charset="-122"/>
                <a:ea typeface="System" charset="-122"/>
              </a:rPr>
              <a:t>输出字符数组中从第二个字符开始的所有字符。</a:t>
            </a:r>
            <a:r>
              <a:rPr lang="zh-CN" altLang="en-US" b="1">
                <a:solidFill>
                  <a:srgbClr val="FF0000"/>
                </a:solidFill>
                <a:latin typeface="System" charset="-122"/>
                <a:ea typeface="System" charset="-122"/>
              </a:rPr>
              <a:t>注意必须有&amp;,否则出错!</a:t>
            </a:r>
            <a:r>
              <a:rPr lang="en-US" altLang="zh-CN" b="1">
                <a:latin typeface="System" charset="-122"/>
                <a:ea typeface="System" charset="-122"/>
              </a:rPr>
              <a:t>*/</a:t>
            </a:r>
          </a:p>
          <a:p>
            <a:pPr eaLnBrk="1" hangingPunct="1">
              <a:buFontTx/>
              <a:buNone/>
            </a:pPr>
            <a:endParaRPr lang="zh-CN" altLang="en-US" b="1">
              <a:latin typeface="System" charset="-122"/>
              <a:ea typeface="System" charset="-122"/>
            </a:endParaRPr>
          </a:p>
        </p:txBody>
      </p:sp>
      <p:sp>
        <p:nvSpPr>
          <p:cNvPr id="44036"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7.4</a:t>
            </a:r>
            <a:r>
              <a:rPr lang="zh-CN" altLang="en-US" sz="3200" b="1" dirty="0">
                <a:solidFill>
                  <a:srgbClr val="FF3300"/>
                </a:solidFill>
              </a:rPr>
              <a:t> </a:t>
            </a:r>
            <a:r>
              <a:rPr lang="zh-CN" altLang="en-US" sz="3200" b="1" u="sng" dirty="0">
                <a:solidFill>
                  <a:srgbClr val="FF3300"/>
                </a:solidFill>
              </a:rPr>
              <a:t>字符数组</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4DB1C21-09A1-47B8-B1D6-1B012C737C0B}" type="slidenum">
              <a:rPr lang="zh-CN" altLang="en-US" sz="1400" smtClean="0"/>
              <a:pPr eaLnBrk="1" hangingPunct="1"/>
              <a:t>46</a:t>
            </a:fld>
            <a:endParaRPr lang="en-US" altLang="zh-CN" sz="1400" smtClean="0"/>
          </a:p>
        </p:txBody>
      </p:sp>
      <p:sp>
        <p:nvSpPr>
          <p:cNvPr id="45059"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5060" name="Rectangle 3"/>
          <p:cNvSpPr>
            <a:spLocks noGrp="1" noChangeArrowheads="1"/>
          </p:cNvSpPr>
          <p:nvPr>
            <p:ph type="body" idx="1"/>
          </p:nvPr>
        </p:nvSpPr>
        <p:spPr>
          <a:xfrm>
            <a:off x="685800" y="1319213"/>
            <a:ext cx="7772400" cy="4918075"/>
          </a:xfrm>
        </p:spPr>
        <p:txBody>
          <a:bodyPr/>
          <a:lstStyle/>
          <a:p>
            <a:pPr eaLnBrk="1" hangingPunct="1">
              <a:lnSpc>
                <a:spcPct val="90000"/>
              </a:lnSpc>
              <a:buFontTx/>
              <a:buNone/>
            </a:pPr>
            <a:r>
              <a:rPr lang="zh-CN" altLang="en-US" sz="2600" b="1" smtClean="0"/>
              <a:t>读、写一行字符：</a:t>
            </a:r>
          </a:p>
          <a:p>
            <a:pPr eaLnBrk="1" hangingPunct="1">
              <a:lnSpc>
                <a:spcPct val="90000"/>
              </a:lnSpc>
            </a:pPr>
            <a:r>
              <a:rPr lang="en-US" altLang="zh-CN" sz="2600" b="1" smtClean="0"/>
              <a:t>char * gets(char * s);</a:t>
            </a:r>
          </a:p>
          <a:p>
            <a:pPr eaLnBrk="1" hangingPunct="1">
              <a:lnSpc>
                <a:spcPct val="90000"/>
              </a:lnSpc>
              <a:buFontTx/>
              <a:buNone/>
            </a:pPr>
            <a:r>
              <a:rPr lang="zh-CN" altLang="en-US" sz="2600" b="1" smtClean="0"/>
              <a:t>    从标准输入设备（如键盘）读取字符到</a:t>
            </a:r>
            <a:r>
              <a:rPr lang="en-US" altLang="zh-CN" sz="2600" b="1" smtClean="0"/>
              <a:t>s</a:t>
            </a:r>
            <a:r>
              <a:rPr lang="zh-CN" altLang="en-US" sz="2600" b="1" smtClean="0"/>
              <a:t>所指向的数组中，直到读到文件末尾或者新行符</a:t>
            </a:r>
            <a:r>
              <a:rPr lang="zh-CN" altLang="en-US" sz="2600" b="1" smtClean="0">
                <a:latin typeface="宋体" pitchFamily="2" charset="-122"/>
              </a:rPr>
              <a:t>‘</a:t>
            </a:r>
            <a:r>
              <a:rPr lang="en-US" altLang="zh-CN" sz="2600" b="1" smtClean="0"/>
              <a:t>\n</a:t>
            </a:r>
            <a:r>
              <a:rPr lang="en-US" altLang="zh-CN" sz="2600" b="1" smtClean="0">
                <a:latin typeface="宋体" pitchFamily="2" charset="-122"/>
              </a:rPr>
              <a:t>’</a:t>
            </a:r>
            <a:r>
              <a:rPr lang="zh-CN" altLang="en-US" sz="2600" b="1" smtClean="0"/>
              <a:t>。新行符被丢弃，最后一个字符读入后写入一个 </a:t>
            </a:r>
            <a:r>
              <a:rPr lang="zh-CN" altLang="en-US" sz="2600" b="1" smtClean="0">
                <a:latin typeface="宋体" pitchFamily="2" charset="-122"/>
              </a:rPr>
              <a:t>‘</a:t>
            </a:r>
            <a:r>
              <a:rPr lang="en-US" altLang="zh-CN" sz="2600" b="1" smtClean="0"/>
              <a:t>\0</a:t>
            </a:r>
            <a:r>
              <a:rPr lang="en-US" altLang="zh-CN" sz="2600" b="1" smtClean="0">
                <a:latin typeface="宋体" pitchFamily="2" charset="-122"/>
              </a:rPr>
              <a:t>’</a:t>
            </a:r>
            <a:r>
              <a:rPr lang="zh-CN" altLang="en-US" sz="2600" b="1" smtClean="0"/>
              <a:t>。若成功则返回</a:t>
            </a:r>
            <a:r>
              <a:rPr lang="en-US" altLang="zh-CN" sz="2600" b="1" smtClean="0"/>
              <a:t>s</a:t>
            </a:r>
            <a:r>
              <a:rPr lang="zh-CN" altLang="en-US" sz="2600" b="1" smtClean="0"/>
              <a:t>，若无字符读入数组或者读取失败返回空指针</a:t>
            </a:r>
            <a:r>
              <a:rPr lang="en-US" altLang="zh-CN" sz="2600" b="1" smtClean="0"/>
              <a:t>NULL</a:t>
            </a:r>
            <a:r>
              <a:rPr lang="zh-CN" altLang="en-US" sz="2600" b="1" smtClean="0"/>
              <a:t>。</a:t>
            </a:r>
          </a:p>
          <a:p>
            <a:pPr eaLnBrk="1" hangingPunct="1">
              <a:lnSpc>
                <a:spcPct val="90000"/>
              </a:lnSpc>
            </a:pPr>
            <a:r>
              <a:rPr lang="en-US" altLang="zh-CN" sz="2600" b="1" smtClean="0"/>
              <a:t>int puts(const char * s);</a:t>
            </a:r>
          </a:p>
          <a:p>
            <a:pPr eaLnBrk="1" hangingPunct="1">
              <a:lnSpc>
                <a:spcPct val="90000"/>
              </a:lnSpc>
              <a:buFontTx/>
              <a:buNone/>
            </a:pPr>
            <a:r>
              <a:rPr lang="en-US" altLang="zh-CN" sz="2600" b="1" smtClean="0"/>
              <a:t>	</a:t>
            </a:r>
            <a:r>
              <a:rPr lang="zh-CN" altLang="en-US" sz="2600" b="1" smtClean="0"/>
              <a:t>将</a:t>
            </a:r>
            <a:r>
              <a:rPr lang="en-US" altLang="zh-CN" sz="2600" b="1" smtClean="0"/>
              <a:t>s</a:t>
            </a:r>
            <a:r>
              <a:rPr lang="zh-CN" altLang="en-US" sz="2600" b="1" smtClean="0"/>
              <a:t>所指向的字符串输出到标准输出设备（如显示器），并在输出中添加一个新行符</a:t>
            </a:r>
            <a:r>
              <a:rPr lang="zh-CN" altLang="en-US" sz="2600" b="1" smtClean="0">
                <a:latin typeface="宋体" pitchFamily="2" charset="-122"/>
              </a:rPr>
              <a:t>‘</a:t>
            </a:r>
            <a:r>
              <a:rPr lang="en-US" altLang="zh-CN" sz="2600" b="1" smtClean="0"/>
              <a:t>\n</a:t>
            </a:r>
            <a:r>
              <a:rPr lang="en-US" altLang="zh-CN" sz="2600" b="1" smtClean="0">
                <a:latin typeface="宋体" pitchFamily="2" charset="-122"/>
              </a:rPr>
              <a:t>’</a:t>
            </a:r>
            <a:r>
              <a:rPr lang="en-US" altLang="zh-CN" sz="2600" b="1" smtClean="0"/>
              <a:t> </a:t>
            </a:r>
            <a:r>
              <a:rPr lang="zh-CN" altLang="en-US" sz="2600" b="1" smtClean="0"/>
              <a:t>。终止字符串的 </a:t>
            </a:r>
            <a:r>
              <a:rPr lang="zh-CN" altLang="en-US" sz="2600" b="1" smtClean="0">
                <a:latin typeface="宋体" pitchFamily="2" charset="-122"/>
              </a:rPr>
              <a:t>‘</a:t>
            </a:r>
            <a:r>
              <a:rPr lang="en-US" altLang="zh-CN" sz="2600" b="1" smtClean="0"/>
              <a:t>\0</a:t>
            </a:r>
            <a:r>
              <a:rPr lang="en-US" altLang="zh-CN" sz="2600" b="1" smtClean="0">
                <a:latin typeface="宋体" pitchFamily="2" charset="-122"/>
              </a:rPr>
              <a:t>’</a:t>
            </a:r>
            <a:r>
              <a:rPr lang="zh-CN" altLang="en-US" sz="2600" b="1" smtClean="0"/>
              <a:t>不被输出。</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1632031-FE8D-4EDA-9883-D10141126EE9}" type="slidenum">
              <a:rPr lang="zh-CN" altLang="en-US" sz="1400" smtClean="0"/>
              <a:pPr eaLnBrk="1" hangingPunct="1"/>
              <a:t>47</a:t>
            </a:fld>
            <a:endParaRPr lang="en-US" altLang="zh-CN" sz="1400" smtClean="0"/>
          </a:p>
        </p:txBody>
      </p:sp>
      <p:sp>
        <p:nvSpPr>
          <p:cNvPr id="46083"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6084" name="Rectangle 3"/>
          <p:cNvSpPr>
            <a:spLocks noGrp="1" noChangeArrowheads="1"/>
          </p:cNvSpPr>
          <p:nvPr>
            <p:ph type="body" idx="1"/>
          </p:nvPr>
        </p:nvSpPr>
        <p:spPr>
          <a:xfrm>
            <a:off x="685800" y="1319213"/>
            <a:ext cx="7772400" cy="4989512"/>
          </a:xfrm>
        </p:spPr>
        <p:txBody>
          <a:bodyPr/>
          <a:lstStyle/>
          <a:p>
            <a:pPr eaLnBrk="1" hangingPunct="1">
              <a:lnSpc>
                <a:spcPct val="90000"/>
              </a:lnSpc>
              <a:buFontTx/>
              <a:buNone/>
            </a:pPr>
            <a:r>
              <a:rPr lang="en-US" altLang="zh-CN" b="1" dirty="0" err="1" smtClean="0"/>
              <a:t>int</a:t>
            </a:r>
            <a:r>
              <a:rPr lang="en-US" altLang="zh-CN" b="1" dirty="0" smtClean="0"/>
              <a:t> main()</a:t>
            </a:r>
          </a:p>
          <a:p>
            <a:pPr eaLnBrk="1" hangingPunct="1">
              <a:lnSpc>
                <a:spcPct val="90000"/>
              </a:lnSpc>
              <a:buFontTx/>
              <a:buNone/>
            </a:pPr>
            <a:r>
              <a:rPr lang="en-US" altLang="zh-CN" b="1" dirty="0" smtClean="0"/>
              <a:t>{</a:t>
            </a:r>
          </a:p>
          <a:p>
            <a:pPr eaLnBrk="1" hangingPunct="1">
              <a:lnSpc>
                <a:spcPct val="90000"/>
              </a:lnSpc>
              <a:buFontTx/>
              <a:buNone/>
            </a:pPr>
            <a:r>
              <a:rPr lang="en-US" altLang="zh-CN" b="1" dirty="0" smtClean="0"/>
              <a:t>    char </a:t>
            </a:r>
            <a:r>
              <a:rPr lang="en-US" altLang="zh-CN" b="1" dirty="0" err="1" smtClean="0"/>
              <a:t>st</a:t>
            </a:r>
            <a:r>
              <a:rPr lang="en-US" altLang="zh-CN" b="1" dirty="0" smtClean="0"/>
              <a:t>[15];</a:t>
            </a:r>
          </a:p>
          <a:p>
            <a:pPr eaLnBrk="1" hangingPunct="1">
              <a:lnSpc>
                <a:spcPct val="90000"/>
              </a:lnSpc>
              <a:buFontTx/>
              <a:buNone/>
            </a:pPr>
            <a:r>
              <a:rPr lang="en-US" altLang="zh-CN" b="1" dirty="0" smtClean="0"/>
              <a:t>    </a:t>
            </a:r>
            <a:r>
              <a:rPr lang="en-US" altLang="zh-CN" b="1" dirty="0" err="1" smtClean="0"/>
              <a:t>printf</a:t>
            </a:r>
            <a:r>
              <a:rPr lang="en-US" altLang="zh-CN" b="1" dirty="0" smtClean="0"/>
              <a:t>("input string:\n");</a:t>
            </a:r>
          </a:p>
          <a:p>
            <a:pPr eaLnBrk="1" hangingPunct="1">
              <a:lnSpc>
                <a:spcPct val="90000"/>
              </a:lnSpc>
              <a:buFontTx/>
              <a:buNone/>
            </a:pPr>
            <a:r>
              <a:rPr lang="en-US" altLang="zh-CN" b="1" dirty="0" smtClean="0"/>
              <a:t>    gets(</a:t>
            </a:r>
            <a:r>
              <a:rPr lang="en-US" altLang="zh-CN" b="1" dirty="0" err="1" smtClean="0"/>
              <a:t>st</a:t>
            </a:r>
            <a:r>
              <a:rPr lang="en-US" altLang="zh-CN" b="1" dirty="0" smtClean="0"/>
              <a:t>); //</a:t>
            </a:r>
            <a:r>
              <a:rPr lang="zh-CN" altLang="en-US" b="1" dirty="0" smtClean="0"/>
              <a:t>读一行字符</a:t>
            </a:r>
          </a:p>
          <a:p>
            <a:pPr eaLnBrk="1" hangingPunct="1">
              <a:lnSpc>
                <a:spcPct val="90000"/>
              </a:lnSpc>
              <a:buFontTx/>
              <a:buNone/>
            </a:pPr>
            <a:r>
              <a:rPr lang="zh-CN" altLang="en-US" b="1" dirty="0" smtClean="0"/>
              <a:t>    </a:t>
            </a:r>
            <a:r>
              <a:rPr lang="en-US" altLang="zh-CN" b="1" dirty="0" smtClean="0"/>
              <a:t>puts(</a:t>
            </a:r>
            <a:r>
              <a:rPr lang="en-US" altLang="zh-CN" b="1" dirty="0" err="1" smtClean="0"/>
              <a:t>st</a:t>
            </a:r>
            <a:r>
              <a:rPr lang="en-US" altLang="zh-CN" b="1" dirty="0" smtClean="0"/>
              <a:t>);//</a:t>
            </a:r>
            <a:r>
              <a:rPr lang="zh-CN" altLang="en-US" b="1" dirty="0" smtClean="0"/>
              <a:t>写一行字符</a:t>
            </a:r>
          </a:p>
          <a:p>
            <a:pPr eaLnBrk="1" hangingPunct="1">
              <a:lnSpc>
                <a:spcPct val="90000"/>
              </a:lnSpc>
              <a:buFontTx/>
              <a:buNone/>
            </a:pPr>
            <a:r>
              <a:rPr lang="zh-CN" altLang="en-US" b="1" dirty="0" smtClean="0"/>
              <a:t>    </a:t>
            </a:r>
            <a:endParaRPr lang="en-US" altLang="zh-CN" b="1" dirty="0" smtClean="0"/>
          </a:p>
          <a:p>
            <a:pPr eaLnBrk="1" hangingPunct="1">
              <a:lnSpc>
                <a:spcPct val="90000"/>
              </a:lnSpc>
              <a:buFontTx/>
              <a:buNone/>
            </a:pPr>
            <a:r>
              <a:rPr lang="en-US" altLang="zh-CN" b="1" dirty="0" smtClean="0"/>
              <a:t>    return 0;</a:t>
            </a:r>
          </a:p>
          <a:p>
            <a:pPr eaLnBrk="1" hangingPunct="1">
              <a:lnSpc>
                <a:spcPct val="90000"/>
              </a:lnSpc>
              <a:buFontTx/>
              <a:buNone/>
            </a:pPr>
            <a:r>
              <a:rPr lang="en-US" altLang="zh-CN" b="1" dirty="0" smtClean="0"/>
              <a:t>}</a:t>
            </a:r>
          </a:p>
          <a:p>
            <a:pPr eaLnBrk="1" hangingPunct="1">
              <a:lnSpc>
                <a:spcPct val="90000"/>
              </a:lnSpc>
              <a:buFontTx/>
              <a:buNone/>
            </a:pPr>
            <a:r>
              <a:rPr lang="en-US" altLang="zh-CN" dirty="0" smtClean="0"/>
              <a:t>   </a:t>
            </a:r>
          </a:p>
        </p:txBody>
      </p:sp>
      <p:sp>
        <p:nvSpPr>
          <p:cNvPr id="46085" name="Text Box 4"/>
          <p:cNvSpPr txBox="1">
            <a:spLocks noChangeArrowheads="1"/>
          </p:cNvSpPr>
          <p:nvPr/>
        </p:nvSpPr>
        <p:spPr bwMode="auto">
          <a:xfrm>
            <a:off x="5508625" y="2492375"/>
            <a:ext cx="3384550" cy="1895475"/>
          </a:xfrm>
          <a:prstGeom prst="rect">
            <a:avLst/>
          </a:prstGeom>
          <a:solidFill>
            <a:schemeClr val="tx1"/>
          </a:solid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a:solidFill>
                  <a:schemeClr val="bg1"/>
                </a:solidFill>
              </a:rPr>
              <a:t>input string:</a:t>
            </a:r>
          </a:p>
          <a:p>
            <a:pPr eaLnBrk="1" hangingPunct="1">
              <a:buFontTx/>
              <a:buNone/>
            </a:pPr>
            <a:r>
              <a:rPr lang="en-US" altLang="zh-CN">
                <a:solidFill>
                  <a:schemeClr val="bg1"/>
                </a:solidFill>
              </a:rPr>
              <a:t>hello</a:t>
            </a:r>
          </a:p>
          <a:p>
            <a:pPr eaLnBrk="1" hangingPunct="1">
              <a:buFontTx/>
              <a:buNone/>
            </a:pPr>
            <a:r>
              <a:rPr lang="en-US" altLang="zh-CN">
                <a:solidFill>
                  <a:schemeClr val="bg1"/>
                </a:solidFill>
              </a:rPr>
              <a:t>hello</a:t>
            </a:r>
          </a:p>
          <a:p>
            <a:pPr eaLnBrk="1" hangingPunct="1">
              <a:buFontTx/>
              <a:buNone/>
            </a:pPr>
            <a:r>
              <a:rPr lang="zh-CN" altLang="en-US">
                <a:solidFill>
                  <a:schemeClr val="bg1"/>
                </a:solidFill>
              </a:rPr>
              <a:t>请按任意键继续</a:t>
            </a:r>
            <a:r>
              <a:rPr lang="en-US" altLang="zh-CN">
                <a:solidFill>
                  <a:schemeClr val="bg1"/>
                </a:solidFill>
              </a:rPr>
              <a:t>. . .</a:t>
            </a:r>
            <a:endParaRPr lang="zh-CN" altLang="en-US">
              <a:solidFill>
                <a:schemeClr val="bg1"/>
              </a:solidFill>
            </a:endParaRPr>
          </a:p>
        </p:txBody>
      </p:sp>
      <p:sp>
        <p:nvSpPr>
          <p:cNvPr id="46086" name="Line 5"/>
          <p:cNvSpPr>
            <a:spLocks noChangeShapeType="1"/>
          </p:cNvSpPr>
          <p:nvPr/>
        </p:nvSpPr>
        <p:spPr bwMode="auto">
          <a:xfrm flipH="1">
            <a:off x="6372225" y="3068638"/>
            <a:ext cx="144463" cy="288925"/>
          </a:xfrm>
          <a:prstGeom prst="line">
            <a:avLst/>
          </a:prstGeom>
          <a:noFill/>
          <a:ln w="28575">
            <a:solidFill>
              <a:schemeClr val="bg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nvGrpSpPr>
          <p:cNvPr id="46087" name="Group 21"/>
          <p:cNvGrpSpPr/>
          <p:nvPr/>
        </p:nvGrpSpPr>
        <p:grpSpPr bwMode="auto">
          <a:xfrm>
            <a:off x="3670300" y="4724400"/>
            <a:ext cx="5294313" cy="504825"/>
            <a:chOff x="2176" y="2750"/>
            <a:chExt cx="3335" cy="318"/>
          </a:xfrm>
        </p:grpSpPr>
        <p:sp>
          <p:nvSpPr>
            <p:cNvPr id="46088" name="Rectangle 7"/>
            <p:cNvSpPr>
              <a:spLocks noChangeArrowheads="1"/>
            </p:cNvSpPr>
            <p:nvPr/>
          </p:nvSpPr>
          <p:spPr bwMode="auto">
            <a:xfrm>
              <a:off x="2271" y="2750"/>
              <a:ext cx="3240" cy="31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6089" name="Line 8"/>
            <p:cNvSpPr>
              <a:spLocks noChangeShapeType="1"/>
            </p:cNvSpPr>
            <p:nvPr/>
          </p:nvSpPr>
          <p:spPr bwMode="auto">
            <a:xfrm>
              <a:off x="2695" y="2750"/>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6090" name="Line 9"/>
            <p:cNvSpPr>
              <a:spLocks noChangeShapeType="1"/>
            </p:cNvSpPr>
            <p:nvPr/>
          </p:nvSpPr>
          <p:spPr bwMode="auto">
            <a:xfrm>
              <a:off x="3072" y="2750"/>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6091" name="Line 10"/>
            <p:cNvSpPr>
              <a:spLocks noChangeShapeType="1"/>
            </p:cNvSpPr>
            <p:nvPr/>
          </p:nvSpPr>
          <p:spPr bwMode="auto">
            <a:xfrm>
              <a:off x="3450" y="2750"/>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6092" name="Line 11"/>
            <p:cNvSpPr>
              <a:spLocks noChangeShapeType="1"/>
            </p:cNvSpPr>
            <p:nvPr/>
          </p:nvSpPr>
          <p:spPr bwMode="auto">
            <a:xfrm>
              <a:off x="3827" y="2750"/>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6093" name="Line 12"/>
            <p:cNvSpPr>
              <a:spLocks noChangeShapeType="1"/>
            </p:cNvSpPr>
            <p:nvPr/>
          </p:nvSpPr>
          <p:spPr bwMode="auto">
            <a:xfrm>
              <a:off x="4204" y="2750"/>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6094" name="Text Box 13"/>
            <p:cNvSpPr txBox="1">
              <a:spLocks noChangeArrowheads="1"/>
            </p:cNvSpPr>
            <p:nvPr/>
          </p:nvSpPr>
          <p:spPr bwMode="auto">
            <a:xfrm>
              <a:off x="2176" y="2750"/>
              <a:ext cx="613"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h</a:t>
              </a:r>
              <a:r>
                <a:rPr lang="en-US" altLang="zh-CN" sz="2400">
                  <a:latin typeface="宋体" pitchFamily="2" charset="-122"/>
                </a:rPr>
                <a:t>’</a:t>
              </a:r>
              <a:endParaRPr lang="en-US" altLang="zh-CN" sz="2400"/>
            </a:p>
          </p:txBody>
        </p:sp>
        <p:sp>
          <p:nvSpPr>
            <p:cNvPr id="46095" name="Text Box 14"/>
            <p:cNvSpPr txBox="1">
              <a:spLocks noChangeArrowheads="1"/>
            </p:cNvSpPr>
            <p:nvPr/>
          </p:nvSpPr>
          <p:spPr bwMode="auto">
            <a:xfrm>
              <a:off x="2600" y="2750"/>
              <a:ext cx="614"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e</a:t>
              </a:r>
              <a:r>
                <a:rPr lang="en-US" altLang="zh-CN" sz="2400">
                  <a:latin typeface="宋体" pitchFamily="2" charset="-122"/>
                </a:rPr>
                <a:t>’</a:t>
              </a:r>
              <a:endParaRPr lang="en-US" altLang="zh-CN" sz="2400"/>
            </a:p>
          </p:txBody>
        </p:sp>
        <p:sp>
          <p:nvSpPr>
            <p:cNvPr id="46096" name="Text Box 15"/>
            <p:cNvSpPr txBox="1">
              <a:spLocks noChangeArrowheads="1"/>
            </p:cNvSpPr>
            <p:nvPr/>
          </p:nvSpPr>
          <p:spPr bwMode="auto">
            <a:xfrm>
              <a:off x="2931" y="2750"/>
              <a:ext cx="613"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l</a:t>
              </a:r>
              <a:r>
                <a:rPr lang="en-US" altLang="zh-CN" sz="2400">
                  <a:latin typeface="宋体" pitchFamily="2" charset="-122"/>
                </a:rPr>
                <a:t>’</a:t>
              </a:r>
              <a:endParaRPr lang="en-US" altLang="zh-CN" sz="2400"/>
            </a:p>
          </p:txBody>
        </p:sp>
        <p:sp>
          <p:nvSpPr>
            <p:cNvPr id="46097" name="Text Box 16"/>
            <p:cNvSpPr txBox="1">
              <a:spLocks noChangeArrowheads="1"/>
            </p:cNvSpPr>
            <p:nvPr/>
          </p:nvSpPr>
          <p:spPr bwMode="auto">
            <a:xfrm>
              <a:off x="3308" y="2758"/>
              <a:ext cx="614"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l</a:t>
              </a:r>
              <a:r>
                <a:rPr lang="en-US" altLang="zh-CN" sz="2400">
                  <a:latin typeface="宋体" pitchFamily="2" charset="-122"/>
                </a:rPr>
                <a:t>’</a:t>
              </a:r>
              <a:endParaRPr lang="en-US" altLang="zh-CN" sz="2400"/>
            </a:p>
          </p:txBody>
        </p:sp>
        <p:sp>
          <p:nvSpPr>
            <p:cNvPr id="46098" name="Text Box 17"/>
            <p:cNvSpPr txBox="1">
              <a:spLocks noChangeArrowheads="1"/>
            </p:cNvSpPr>
            <p:nvPr/>
          </p:nvSpPr>
          <p:spPr bwMode="auto">
            <a:xfrm>
              <a:off x="3732" y="2750"/>
              <a:ext cx="614"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o</a:t>
              </a:r>
              <a:r>
                <a:rPr lang="en-US" altLang="zh-CN" sz="2400">
                  <a:latin typeface="宋体" pitchFamily="2" charset="-122"/>
                </a:rPr>
                <a:t>’</a:t>
              </a:r>
              <a:endParaRPr lang="en-US" altLang="zh-CN" sz="2400"/>
            </a:p>
          </p:txBody>
        </p:sp>
        <p:sp>
          <p:nvSpPr>
            <p:cNvPr id="46099" name="Line 18"/>
            <p:cNvSpPr>
              <a:spLocks noChangeShapeType="1"/>
            </p:cNvSpPr>
            <p:nvPr/>
          </p:nvSpPr>
          <p:spPr bwMode="auto">
            <a:xfrm>
              <a:off x="4534" y="2750"/>
              <a:ext cx="0" cy="31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6100" name="Text Box 19"/>
            <p:cNvSpPr txBox="1">
              <a:spLocks noChangeArrowheads="1"/>
            </p:cNvSpPr>
            <p:nvPr/>
          </p:nvSpPr>
          <p:spPr bwMode="auto">
            <a:xfrm>
              <a:off x="4032" y="2750"/>
              <a:ext cx="708"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6101" name="Text Box 20"/>
            <p:cNvSpPr txBox="1">
              <a:spLocks noChangeArrowheads="1"/>
            </p:cNvSpPr>
            <p:nvPr/>
          </p:nvSpPr>
          <p:spPr bwMode="auto">
            <a:xfrm>
              <a:off x="4629" y="2792"/>
              <a:ext cx="8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gr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53BC176-6061-4B29-9CAC-33B74816F591}" type="slidenum">
              <a:rPr lang="zh-CN" altLang="en-US" sz="1400" smtClean="0"/>
              <a:pPr eaLnBrk="1" hangingPunct="1"/>
              <a:t>48</a:t>
            </a:fld>
            <a:endParaRPr lang="en-US" altLang="zh-CN" sz="1400" smtClean="0"/>
          </a:p>
        </p:txBody>
      </p:sp>
      <p:sp>
        <p:nvSpPr>
          <p:cNvPr id="47107"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7108" name="Rectangle 3"/>
          <p:cNvSpPr>
            <a:spLocks noGrp="1" noChangeArrowheads="1"/>
          </p:cNvSpPr>
          <p:nvPr>
            <p:ph type="body" idx="1"/>
          </p:nvPr>
        </p:nvSpPr>
        <p:spPr>
          <a:xfrm>
            <a:off x="685800" y="1319213"/>
            <a:ext cx="7772400" cy="4989512"/>
          </a:xfrm>
        </p:spPr>
        <p:txBody>
          <a:bodyPr/>
          <a:lstStyle/>
          <a:p>
            <a:pPr eaLnBrk="1" hangingPunct="1">
              <a:buFontTx/>
              <a:buNone/>
            </a:pPr>
            <a:r>
              <a:rPr lang="en-US" altLang="zh-CN" b="1" dirty="0" err="1" smtClean="0">
                <a:latin typeface="System" charset="-122"/>
                <a:ea typeface="System" charset="-122"/>
              </a:rPr>
              <a:t>scanf</a:t>
            </a:r>
            <a:r>
              <a:rPr lang="zh-CN" altLang="en-US" b="1" dirty="0" smtClean="0">
                <a:latin typeface="System" charset="-122"/>
                <a:ea typeface="System" charset="-122"/>
              </a:rPr>
              <a:t>和</a:t>
            </a:r>
            <a:r>
              <a:rPr lang="en-US" altLang="zh-CN" b="1" dirty="0" smtClean="0">
                <a:latin typeface="System" charset="-122"/>
                <a:ea typeface="System" charset="-122"/>
              </a:rPr>
              <a:t>gets</a:t>
            </a:r>
            <a:r>
              <a:rPr lang="zh-CN" altLang="en-US" b="1" dirty="0" smtClean="0">
                <a:latin typeface="System" charset="-122"/>
                <a:ea typeface="System" charset="-122"/>
              </a:rPr>
              <a:t>在读取一行数据时的区别：</a:t>
            </a:r>
          </a:p>
          <a:p>
            <a:pPr eaLnBrk="1" hangingPunct="1">
              <a:buFontTx/>
              <a:buNone/>
            </a:pPr>
            <a:r>
              <a:rPr lang="en-US" altLang="zh-CN" sz="2400" b="1" dirty="0" err="1" smtClean="0">
                <a:latin typeface="System" charset="-122"/>
                <a:ea typeface="System" charset="-122"/>
              </a:rPr>
              <a:t>int</a:t>
            </a:r>
            <a:r>
              <a:rPr lang="en-US" altLang="zh-CN" sz="2400" b="1" dirty="0" smtClean="0">
                <a:latin typeface="System" charset="-122"/>
                <a:ea typeface="System" charset="-122"/>
              </a:rPr>
              <a:t> main()</a:t>
            </a:r>
          </a:p>
          <a:p>
            <a:pPr eaLnBrk="1" hangingPunct="1">
              <a:buFontTx/>
              <a:buNone/>
            </a:pPr>
            <a:r>
              <a:rPr lang="en-US" altLang="zh-CN" sz="2400" b="1" dirty="0" smtClean="0">
                <a:latin typeface="System" charset="-122"/>
                <a:ea typeface="System" charset="-122"/>
              </a:rPr>
              <a:t>{</a:t>
            </a:r>
          </a:p>
          <a:p>
            <a:pPr lvl="1" eaLnBrk="1" hangingPunct="1">
              <a:buFontTx/>
              <a:buNone/>
            </a:pPr>
            <a:r>
              <a:rPr lang="en-US" altLang="zh-CN" sz="2400" b="1" dirty="0" smtClean="0"/>
              <a:t>char </a:t>
            </a:r>
            <a:r>
              <a:rPr lang="en-US" altLang="zh-CN" sz="2400" b="1" dirty="0" err="1" smtClean="0"/>
              <a:t>str</a:t>
            </a:r>
            <a:r>
              <a:rPr lang="en-US" altLang="zh-CN" sz="2400" b="1" dirty="0" smtClean="0"/>
              <a:t>[10];</a:t>
            </a:r>
          </a:p>
          <a:p>
            <a:pPr lvl="1" eaLnBrk="1" hangingPunct="1">
              <a:buFontTx/>
              <a:buNone/>
            </a:pPr>
            <a:r>
              <a:rPr lang="en-US" altLang="zh-CN" sz="2400" b="1" dirty="0" smtClean="0">
                <a:solidFill>
                  <a:schemeClr val="accent2"/>
                </a:solidFill>
              </a:rPr>
              <a:t>gets(</a:t>
            </a:r>
            <a:r>
              <a:rPr lang="en-US" altLang="zh-CN" sz="2400" b="1" dirty="0" err="1" smtClean="0">
                <a:solidFill>
                  <a:schemeClr val="accent2"/>
                </a:solidFill>
              </a:rPr>
              <a:t>str</a:t>
            </a:r>
            <a:r>
              <a:rPr lang="en-US" altLang="zh-CN" sz="2400" b="1" dirty="0" smtClean="0">
                <a:solidFill>
                  <a:schemeClr val="accent2"/>
                </a:solidFill>
              </a:rPr>
              <a:t>);</a:t>
            </a:r>
          </a:p>
          <a:p>
            <a:pPr lvl="1" eaLnBrk="1" hangingPunct="1">
              <a:buFontTx/>
              <a:buNone/>
            </a:pPr>
            <a:r>
              <a:rPr lang="en-US" altLang="zh-CN" sz="2400" b="1" dirty="0" smtClean="0"/>
              <a:t>if (</a:t>
            </a:r>
            <a:r>
              <a:rPr lang="en-US" altLang="zh-CN" sz="2400" b="1" dirty="0" err="1" smtClean="0"/>
              <a:t>str</a:t>
            </a:r>
            <a:r>
              <a:rPr lang="en-US" altLang="zh-CN" sz="2400" b="1" dirty="0" smtClean="0"/>
              <a:t>[0]=='\0')</a:t>
            </a:r>
          </a:p>
          <a:p>
            <a:pPr lvl="1" eaLnBrk="1" hangingPunct="1">
              <a:buFontTx/>
              <a:buNone/>
            </a:pPr>
            <a:r>
              <a:rPr lang="en-US" altLang="zh-CN" sz="2400" b="1" dirty="0" smtClean="0"/>
              <a:t>      </a:t>
            </a:r>
            <a:r>
              <a:rPr lang="en-US" altLang="zh-CN" sz="2400" b="1" dirty="0" err="1" smtClean="0"/>
              <a:t>printf</a:t>
            </a:r>
            <a:r>
              <a:rPr lang="en-US" altLang="zh-CN" sz="2400" b="1" dirty="0" smtClean="0"/>
              <a:t>("is null");   </a:t>
            </a:r>
          </a:p>
          <a:p>
            <a:pPr lvl="1" eaLnBrk="1" hangingPunct="1">
              <a:buFontTx/>
              <a:buNone/>
            </a:pPr>
            <a:r>
              <a:rPr lang="en-US" altLang="zh-CN" sz="2400" b="1" dirty="0" smtClean="0"/>
              <a:t>return 0;</a:t>
            </a:r>
          </a:p>
          <a:p>
            <a:pPr eaLnBrk="1" hangingPunct="1">
              <a:buFontTx/>
              <a:buNone/>
            </a:pPr>
            <a:r>
              <a:rPr lang="en-US" altLang="zh-CN" sz="2400" b="1" dirty="0" smtClean="0"/>
              <a:t>}</a:t>
            </a:r>
          </a:p>
        </p:txBody>
      </p:sp>
      <p:sp>
        <p:nvSpPr>
          <p:cNvPr id="47109" name="Rectangle 4"/>
          <p:cNvSpPr>
            <a:spLocks noChangeArrowheads="1"/>
          </p:cNvSpPr>
          <p:nvPr/>
        </p:nvSpPr>
        <p:spPr bwMode="auto">
          <a:xfrm>
            <a:off x="3924300" y="2636838"/>
            <a:ext cx="4572000" cy="946150"/>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endParaRPr lang="zh-CN" altLang="en-US" b="1">
              <a:solidFill>
                <a:schemeClr val="bg1"/>
              </a:solidFill>
            </a:endParaRPr>
          </a:p>
          <a:p>
            <a:pPr eaLnBrk="1" hangingPunct="1">
              <a:buFontTx/>
              <a:buNone/>
            </a:pPr>
            <a:r>
              <a:rPr lang="en-US" altLang="zh-CN" b="1">
                <a:solidFill>
                  <a:schemeClr val="bg1"/>
                </a:solidFill>
              </a:rPr>
              <a:t>is null</a:t>
            </a:r>
            <a:r>
              <a:rPr lang="zh-CN" altLang="en-US" b="1">
                <a:solidFill>
                  <a:schemeClr val="bg1"/>
                </a:solidFill>
              </a:rPr>
              <a:t>请按任意键继续</a:t>
            </a:r>
            <a:r>
              <a:rPr lang="en-US" altLang="zh-CN" b="1">
                <a:solidFill>
                  <a:schemeClr val="bg1"/>
                </a:solidFill>
              </a:rPr>
              <a:t>. . .</a:t>
            </a:r>
            <a:endParaRPr lang="zh-CN" altLang="en-US" b="1">
              <a:solidFill>
                <a:schemeClr val="bg1"/>
              </a:solidFill>
            </a:endParaRPr>
          </a:p>
        </p:txBody>
      </p:sp>
      <p:sp>
        <p:nvSpPr>
          <p:cNvPr id="47110" name="Line 6"/>
          <p:cNvSpPr>
            <a:spLocks noChangeShapeType="1"/>
          </p:cNvSpPr>
          <p:nvPr/>
        </p:nvSpPr>
        <p:spPr bwMode="auto">
          <a:xfrm flipH="1">
            <a:off x="4067175" y="2781300"/>
            <a:ext cx="215900" cy="287338"/>
          </a:xfrm>
          <a:prstGeom prst="line">
            <a:avLst/>
          </a:prstGeom>
          <a:noFill/>
          <a:ln w="9525">
            <a:solidFill>
              <a:schemeClr val="bg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7111" name="Text Box 7"/>
          <p:cNvSpPr txBox="1">
            <a:spLocks noChangeArrowheads="1"/>
          </p:cNvSpPr>
          <p:nvPr/>
        </p:nvSpPr>
        <p:spPr bwMode="auto">
          <a:xfrm>
            <a:off x="3995738" y="3789363"/>
            <a:ext cx="4679950" cy="749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   使用</a:t>
            </a:r>
            <a:r>
              <a:rPr lang="en-US" altLang="zh-CN" sz="2400" b="1"/>
              <a:t>gets</a:t>
            </a:r>
            <a:r>
              <a:rPr lang="zh-CN" altLang="en-US" sz="2400" b="1"/>
              <a:t>，若只是输入回车，则未读取任何字符到数组。</a:t>
            </a:r>
          </a:p>
        </p:txBody>
      </p:sp>
      <p:sp>
        <p:nvSpPr>
          <p:cNvPr id="47112" name="Rectangle 9"/>
          <p:cNvSpPr>
            <a:spLocks noChangeArrowheads="1"/>
          </p:cNvSpPr>
          <p:nvPr/>
        </p:nvSpPr>
        <p:spPr bwMode="auto">
          <a:xfrm>
            <a:off x="4000500" y="4724400"/>
            <a:ext cx="5143500" cy="504825"/>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7113" name="Line 10"/>
          <p:cNvSpPr>
            <a:spLocks noChangeShapeType="1"/>
          </p:cNvSpPr>
          <p:nvPr/>
        </p:nvSpPr>
        <p:spPr bwMode="auto">
          <a:xfrm>
            <a:off x="4673600" y="4724400"/>
            <a:ext cx="0" cy="50482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7114" name="Line 11"/>
          <p:cNvSpPr>
            <a:spLocks noChangeShapeType="1"/>
          </p:cNvSpPr>
          <p:nvPr/>
        </p:nvSpPr>
        <p:spPr bwMode="auto">
          <a:xfrm>
            <a:off x="5272088" y="4724400"/>
            <a:ext cx="0" cy="50482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7115" name="Line 12"/>
          <p:cNvSpPr>
            <a:spLocks noChangeShapeType="1"/>
          </p:cNvSpPr>
          <p:nvPr/>
        </p:nvSpPr>
        <p:spPr bwMode="auto">
          <a:xfrm>
            <a:off x="5872163" y="4724400"/>
            <a:ext cx="0" cy="50482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7116" name="Line 13"/>
          <p:cNvSpPr>
            <a:spLocks noChangeShapeType="1"/>
          </p:cNvSpPr>
          <p:nvPr/>
        </p:nvSpPr>
        <p:spPr bwMode="auto">
          <a:xfrm>
            <a:off x="6470650" y="4724400"/>
            <a:ext cx="0" cy="50482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7117" name="Line 14"/>
          <p:cNvSpPr>
            <a:spLocks noChangeShapeType="1"/>
          </p:cNvSpPr>
          <p:nvPr/>
        </p:nvSpPr>
        <p:spPr bwMode="auto">
          <a:xfrm>
            <a:off x="7069138" y="4724400"/>
            <a:ext cx="0" cy="50482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7118" name="Text Box 15"/>
          <p:cNvSpPr txBox="1">
            <a:spLocks noChangeArrowheads="1"/>
          </p:cNvSpPr>
          <p:nvPr/>
        </p:nvSpPr>
        <p:spPr bwMode="auto">
          <a:xfrm>
            <a:off x="3816350" y="4724400"/>
            <a:ext cx="1187450"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7119" name="Line 20"/>
          <p:cNvSpPr>
            <a:spLocks noChangeShapeType="1"/>
          </p:cNvSpPr>
          <p:nvPr/>
        </p:nvSpPr>
        <p:spPr bwMode="auto">
          <a:xfrm>
            <a:off x="7593013" y="4724400"/>
            <a:ext cx="0" cy="50482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7120" name="Text Box 22"/>
          <p:cNvSpPr txBox="1">
            <a:spLocks noChangeArrowheads="1"/>
          </p:cNvSpPr>
          <p:nvPr/>
        </p:nvSpPr>
        <p:spPr bwMode="auto">
          <a:xfrm>
            <a:off x="7743825" y="4791075"/>
            <a:ext cx="12715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5AB0C24-C5AB-4096-95D6-2DE6459D25A8}" type="slidenum">
              <a:rPr lang="zh-CN" altLang="en-US" sz="1400" smtClean="0"/>
              <a:pPr eaLnBrk="1" hangingPunct="1"/>
              <a:t>49</a:t>
            </a:fld>
            <a:endParaRPr lang="en-US" altLang="zh-CN" sz="1400" smtClean="0"/>
          </a:p>
        </p:txBody>
      </p:sp>
      <p:sp>
        <p:nvSpPr>
          <p:cNvPr id="48131"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8132" name="Rectangle 3"/>
          <p:cNvSpPr>
            <a:spLocks noGrp="1" noChangeArrowheads="1"/>
          </p:cNvSpPr>
          <p:nvPr>
            <p:ph type="body" idx="1"/>
          </p:nvPr>
        </p:nvSpPr>
        <p:spPr/>
        <p:txBody>
          <a:bodyPr/>
          <a:lstStyle/>
          <a:p>
            <a:pPr eaLnBrk="1" hangingPunct="1">
              <a:buFontTx/>
              <a:buNone/>
            </a:pPr>
            <a:r>
              <a:rPr lang="en-US" altLang="zh-CN" sz="2400" b="1" dirty="0" err="1" smtClean="0">
                <a:latin typeface="System" charset="-122"/>
                <a:ea typeface="System" charset="-122"/>
              </a:rPr>
              <a:t>int</a:t>
            </a:r>
            <a:r>
              <a:rPr lang="en-US" altLang="zh-CN" sz="2400" b="1" dirty="0" smtClean="0">
                <a:latin typeface="System" charset="-122"/>
                <a:ea typeface="System" charset="-122"/>
              </a:rPr>
              <a:t> main()</a:t>
            </a:r>
          </a:p>
          <a:p>
            <a:pPr eaLnBrk="1" hangingPunct="1">
              <a:buFontTx/>
              <a:buNone/>
            </a:pPr>
            <a:r>
              <a:rPr lang="en-US" altLang="zh-CN" sz="2400" b="1" dirty="0" smtClean="0">
                <a:latin typeface="System" charset="-122"/>
                <a:ea typeface="System" charset="-122"/>
              </a:rPr>
              <a:t>{</a:t>
            </a:r>
          </a:p>
          <a:p>
            <a:pPr lvl="1" eaLnBrk="1" hangingPunct="1">
              <a:buFontTx/>
              <a:buNone/>
            </a:pPr>
            <a:r>
              <a:rPr lang="en-US" altLang="zh-CN" sz="2400" b="1" dirty="0" smtClean="0"/>
              <a:t>  char </a:t>
            </a:r>
            <a:r>
              <a:rPr lang="en-US" altLang="zh-CN" sz="2400" b="1" dirty="0" err="1" smtClean="0"/>
              <a:t>str</a:t>
            </a:r>
            <a:r>
              <a:rPr lang="en-US" altLang="zh-CN" sz="2400" b="1" dirty="0" smtClean="0"/>
              <a:t>[10]; </a:t>
            </a:r>
          </a:p>
          <a:p>
            <a:pPr lvl="1" eaLnBrk="1" hangingPunct="1">
              <a:buFontTx/>
              <a:buNone/>
            </a:pPr>
            <a:r>
              <a:rPr lang="en-US" altLang="zh-CN" sz="2400" b="1" dirty="0" smtClean="0"/>
              <a:t>  </a:t>
            </a:r>
            <a:r>
              <a:rPr lang="en-US" altLang="zh-CN" sz="2400" b="1" dirty="0" err="1" smtClean="0">
                <a:solidFill>
                  <a:schemeClr val="accent2"/>
                </a:solidFill>
              </a:rPr>
              <a:t>scanf</a:t>
            </a:r>
            <a:r>
              <a:rPr lang="en-US" altLang="zh-CN" sz="2400" b="1" dirty="0" smtClean="0">
                <a:solidFill>
                  <a:schemeClr val="accent2"/>
                </a:solidFill>
              </a:rPr>
              <a:t>("%</a:t>
            </a:r>
            <a:r>
              <a:rPr lang="en-US" altLang="zh-CN" sz="2400" b="1" dirty="0" err="1" smtClean="0">
                <a:solidFill>
                  <a:schemeClr val="accent2"/>
                </a:solidFill>
              </a:rPr>
              <a:t>s",str</a:t>
            </a:r>
            <a:r>
              <a:rPr lang="en-US" altLang="zh-CN" sz="2400" b="1" dirty="0" smtClean="0">
                <a:solidFill>
                  <a:schemeClr val="accent2"/>
                </a:solidFill>
              </a:rPr>
              <a:t>); </a:t>
            </a:r>
          </a:p>
          <a:p>
            <a:pPr lvl="1" eaLnBrk="1" hangingPunct="1">
              <a:buFontTx/>
              <a:buNone/>
            </a:pPr>
            <a:r>
              <a:rPr lang="en-US" altLang="zh-CN" sz="2400" b="1" dirty="0" smtClean="0"/>
              <a:t>   if (</a:t>
            </a:r>
            <a:r>
              <a:rPr lang="en-US" altLang="zh-CN" sz="2400" b="1" dirty="0" err="1" smtClean="0"/>
              <a:t>str</a:t>
            </a:r>
            <a:r>
              <a:rPr lang="en-US" altLang="zh-CN" sz="2400" b="1" dirty="0" smtClean="0"/>
              <a:t>[0]=='\n')</a:t>
            </a:r>
          </a:p>
          <a:p>
            <a:pPr lvl="1" eaLnBrk="1" hangingPunct="1">
              <a:buFontTx/>
              <a:buNone/>
            </a:pPr>
            <a:r>
              <a:rPr lang="en-US" altLang="zh-CN" sz="2400" b="1" dirty="0" smtClean="0"/>
              <a:t>       </a:t>
            </a:r>
            <a:r>
              <a:rPr lang="en-US" altLang="zh-CN" sz="2400" b="1" dirty="0" err="1" smtClean="0"/>
              <a:t>printf</a:t>
            </a:r>
            <a:r>
              <a:rPr lang="en-US" altLang="zh-CN" sz="2400" b="1" dirty="0" smtClean="0"/>
              <a:t>("is enter");</a:t>
            </a:r>
          </a:p>
          <a:p>
            <a:pPr lvl="1" eaLnBrk="1" hangingPunct="1">
              <a:buFontTx/>
              <a:buNone/>
            </a:pPr>
            <a:r>
              <a:rPr lang="en-US" altLang="zh-CN" sz="2400" b="1" dirty="0" smtClean="0"/>
              <a:t>   else if (</a:t>
            </a:r>
            <a:r>
              <a:rPr lang="en-US" altLang="zh-CN" sz="2400" b="1" dirty="0" err="1" smtClean="0"/>
              <a:t>str</a:t>
            </a:r>
            <a:r>
              <a:rPr lang="en-US" altLang="zh-CN" sz="2400" b="1" dirty="0" smtClean="0"/>
              <a:t>[0]=='\0')</a:t>
            </a:r>
          </a:p>
          <a:p>
            <a:pPr lvl="1" eaLnBrk="1" hangingPunct="1">
              <a:buFontTx/>
              <a:buNone/>
            </a:pPr>
            <a:r>
              <a:rPr lang="en-US" altLang="zh-CN" sz="2400" b="1" dirty="0" smtClean="0"/>
              <a:t>       </a:t>
            </a:r>
            <a:r>
              <a:rPr lang="en-US" altLang="zh-CN" sz="2400" b="1" dirty="0" err="1" smtClean="0"/>
              <a:t>printf</a:t>
            </a:r>
            <a:r>
              <a:rPr lang="en-US" altLang="zh-CN" sz="2400" b="1" dirty="0" smtClean="0"/>
              <a:t>("is null");</a:t>
            </a:r>
          </a:p>
          <a:p>
            <a:pPr lvl="1" eaLnBrk="1" hangingPunct="1">
              <a:buFontTx/>
              <a:buNone/>
            </a:pPr>
            <a:r>
              <a:rPr lang="en-US" altLang="zh-CN" sz="2400" b="1" dirty="0" smtClean="0"/>
              <a:t>   return 0;</a:t>
            </a:r>
          </a:p>
          <a:p>
            <a:pPr lvl="1" eaLnBrk="1" hangingPunct="1">
              <a:buFontTx/>
              <a:buNone/>
            </a:pPr>
            <a:r>
              <a:rPr lang="en-US" altLang="zh-CN" sz="2400" b="1" dirty="0" smtClean="0"/>
              <a:t>}</a:t>
            </a:r>
          </a:p>
          <a:p>
            <a:pPr eaLnBrk="1" hangingPunct="1"/>
            <a:endParaRPr lang="zh-CN" altLang="en-US" sz="2400" b="1" dirty="0" smtClean="0"/>
          </a:p>
        </p:txBody>
      </p:sp>
      <p:sp>
        <p:nvSpPr>
          <p:cNvPr id="48133" name="Text Box 8"/>
          <p:cNvSpPr txBox="1">
            <a:spLocks noChangeArrowheads="1"/>
          </p:cNvSpPr>
          <p:nvPr/>
        </p:nvSpPr>
        <p:spPr bwMode="auto">
          <a:xfrm>
            <a:off x="4357686" y="3786190"/>
            <a:ext cx="4643438"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dirty="0"/>
              <a:t>   使用</a:t>
            </a:r>
            <a:r>
              <a:rPr lang="en-US" altLang="zh-CN" sz="2400" b="1" dirty="0" err="1"/>
              <a:t>scanf</a:t>
            </a:r>
            <a:r>
              <a:rPr lang="zh-CN" altLang="en-US" sz="2400" b="1" dirty="0"/>
              <a:t>，若只是输入回车或者空格，则程序一直在等待，直到输入一个非回车、非空格字符。</a:t>
            </a:r>
            <a:endParaRPr lang="en-US" altLang="zh-CN" sz="2400" b="1" dirty="0"/>
          </a:p>
          <a:p>
            <a:pPr eaLnBrk="1" hangingPunct="1">
              <a:spcBef>
                <a:spcPct val="50000"/>
              </a:spcBef>
              <a:buFontTx/>
              <a:buNone/>
            </a:pPr>
            <a:r>
              <a:rPr lang="en-US" altLang="zh-CN" sz="2400" b="1" dirty="0"/>
              <a:t>   </a:t>
            </a:r>
            <a:r>
              <a:rPr lang="zh-CN" altLang="en-US" sz="2400" b="1" dirty="0"/>
              <a:t>即：</a:t>
            </a:r>
            <a:r>
              <a:rPr lang="en-US" altLang="zh-CN" sz="2400" b="1" dirty="0" err="1"/>
              <a:t>scanf</a:t>
            </a:r>
            <a:r>
              <a:rPr lang="zh-CN" altLang="en-US" sz="2400" b="1" dirty="0"/>
              <a:t>无法实现空行的读取！</a:t>
            </a:r>
          </a:p>
        </p:txBody>
      </p:sp>
      <p:grpSp>
        <p:nvGrpSpPr>
          <p:cNvPr id="48134" name="Group 14"/>
          <p:cNvGrpSpPr/>
          <p:nvPr/>
        </p:nvGrpSpPr>
        <p:grpSpPr bwMode="auto">
          <a:xfrm>
            <a:off x="4932363" y="1484313"/>
            <a:ext cx="3744912" cy="1558925"/>
            <a:chOff x="3107" y="935"/>
            <a:chExt cx="2359" cy="982"/>
          </a:xfrm>
        </p:grpSpPr>
        <p:sp>
          <p:nvSpPr>
            <p:cNvPr id="48135" name="Rectangle 4"/>
            <p:cNvSpPr>
              <a:spLocks noChangeArrowheads="1"/>
            </p:cNvSpPr>
            <p:nvPr/>
          </p:nvSpPr>
          <p:spPr bwMode="auto">
            <a:xfrm>
              <a:off x="3107" y="935"/>
              <a:ext cx="2359" cy="982"/>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endParaRPr lang="zh-CN" altLang="en-US" sz="2400">
                <a:solidFill>
                  <a:schemeClr val="bg1"/>
                </a:solidFill>
              </a:endParaRPr>
            </a:p>
            <a:p>
              <a:pPr eaLnBrk="1" hangingPunct="1">
                <a:buFontTx/>
                <a:buNone/>
              </a:pPr>
              <a:endParaRPr lang="zh-CN" altLang="en-US" sz="2400">
                <a:solidFill>
                  <a:schemeClr val="bg1"/>
                </a:solidFill>
              </a:endParaRPr>
            </a:p>
            <a:p>
              <a:pPr eaLnBrk="1" hangingPunct="1">
                <a:buFontTx/>
                <a:buNone/>
              </a:pPr>
              <a:r>
                <a:rPr lang="en-US" altLang="zh-CN" sz="2000">
                  <a:solidFill>
                    <a:schemeClr val="bg1"/>
                  </a:solidFill>
                </a:rPr>
                <a:t>W</a:t>
              </a:r>
            </a:p>
            <a:p>
              <a:pPr eaLnBrk="1" hangingPunct="1">
                <a:buFontTx/>
                <a:buNone/>
              </a:pP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
          <p:nvSpPr>
            <p:cNvPr id="48136" name="Line 5"/>
            <p:cNvSpPr>
              <a:spLocks noChangeShapeType="1"/>
            </p:cNvSpPr>
            <p:nvPr/>
          </p:nvSpPr>
          <p:spPr bwMode="auto">
            <a:xfrm flipH="1">
              <a:off x="3288" y="1524"/>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8137" name="Line 6"/>
            <p:cNvSpPr>
              <a:spLocks noChangeShapeType="1"/>
            </p:cNvSpPr>
            <p:nvPr/>
          </p:nvSpPr>
          <p:spPr bwMode="auto">
            <a:xfrm flipH="1">
              <a:off x="3469" y="1298"/>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8138" name="Line 7"/>
            <p:cNvSpPr>
              <a:spLocks noChangeShapeType="1"/>
            </p:cNvSpPr>
            <p:nvPr/>
          </p:nvSpPr>
          <p:spPr bwMode="auto">
            <a:xfrm flipH="1">
              <a:off x="3197" y="1025"/>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nvGrpSpPr>
            <p:cNvPr id="48139" name="Group 12"/>
            <p:cNvGrpSpPr/>
            <p:nvPr/>
          </p:nvGrpSpPr>
          <p:grpSpPr bwMode="auto">
            <a:xfrm>
              <a:off x="3198" y="1343"/>
              <a:ext cx="181" cy="136"/>
              <a:chOff x="1338" y="3884"/>
              <a:chExt cx="181" cy="136"/>
            </a:xfrm>
          </p:grpSpPr>
          <p:sp>
            <p:nvSpPr>
              <p:cNvPr id="48140" name="Line 9"/>
              <p:cNvSpPr>
                <a:spLocks noChangeShapeType="1"/>
              </p:cNvSpPr>
              <p:nvPr/>
            </p:nvSpPr>
            <p:spPr bwMode="auto">
              <a:xfrm>
                <a:off x="1338" y="3884"/>
                <a:ext cx="0" cy="136"/>
              </a:xfrm>
              <a:prstGeom prst="line">
                <a:avLst/>
              </a:prstGeom>
              <a:noFill/>
              <a:ln w="9525">
                <a:solidFill>
                  <a:schemeClr val="bg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8141" name="Line 10"/>
              <p:cNvSpPr>
                <a:spLocks noChangeShapeType="1"/>
              </p:cNvSpPr>
              <p:nvPr/>
            </p:nvSpPr>
            <p:spPr bwMode="auto">
              <a:xfrm>
                <a:off x="1338" y="4020"/>
                <a:ext cx="181" cy="0"/>
              </a:xfrm>
              <a:prstGeom prst="line">
                <a:avLst/>
              </a:prstGeom>
              <a:noFill/>
              <a:ln w="9525">
                <a:solidFill>
                  <a:schemeClr val="bg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8142" name="Line 11"/>
              <p:cNvSpPr>
                <a:spLocks noChangeShapeType="1"/>
              </p:cNvSpPr>
              <p:nvPr/>
            </p:nvSpPr>
            <p:spPr bwMode="auto">
              <a:xfrm>
                <a:off x="1519" y="3884"/>
                <a:ext cx="0" cy="136"/>
              </a:xfrm>
              <a:prstGeom prst="line">
                <a:avLst/>
              </a:prstGeom>
              <a:noFill/>
              <a:ln w="9525">
                <a:solidFill>
                  <a:schemeClr val="bg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7C00993-4206-4102-8797-6897CCF07C1C}" type="slidenum">
              <a:rPr lang="zh-CN" altLang="en-US" sz="1400" smtClean="0"/>
              <a:pPr eaLnBrk="1" hangingPunct="1"/>
              <a:t>5</a:t>
            </a:fld>
            <a:endParaRPr lang="en-US" altLang="zh-CN" sz="1400" smtClean="0"/>
          </a:p>
        </p:txBody>
      </p:sp>
      <p:sp>
        <p:nvSpPr>
          <p:cNvPr id="6147" name="Rectangle 1034"/>
          <p:cNvSpPr>
            <a:spLocks noGrp="1" noChangeArrowheads="1"/>
          </p:cNvSpPr>
          <p:nvPr>
            <p:ph type="body" idx="1"/>
          </p:nvPr>
        </p:nvSpPr>
        <p:spPr>
          <a:xfrm>
            <a:off x="685800" y="1319213"/>
            <a:ext cx="7772400" cy="4989512"/>
          </a:xfrm>
          <a:noFill/>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609600" indent="-609600" eaLnBrk="1" hangingPunct="1">
              <a:buFontTx/>
              <a:buNone/>
            </a:pPr>
            <a:r>
              <a:rPr lang="zh-CN" altLang="en-US" b="1" dirty="0" smtClean="0"/>
              <a:t>5．求解问题的局限：</a:t>
            </a:r>
          </a:p>
          <a:p>
            <a:pPr marL="1066800" lvl="1" indent="-609600" eaLnBrk="1" hangingPunct="1"/>
            <a:r>
              <a:rPr lang="zh-CN" altLang="en-US" b="1" dirty="0" smtClean="0"/>
              <a:t>数据抽象的局限</a:t>
            </a:r>
          </a:p>
          <a:p>
            <a:pPr marL="1524000" lvl="2" indent="-609600" eaLnBrk="1" hangingPunct="1"/>
            <a:r>
              <a:rPr lang="zh-CN" altLang="en-US" b="1" dirty="0" smtClean="0"/>
              <a:t>很多客观世界的事物很难抽象到简单的数据类型上。比如：数列或级数的抽象。</a:t>
            </a:r>
            <a:endParaRPr lang="en-US" altLang="zh-CN" b="1" dirty="0" smtClean="0"/>
          </a:p>
          <a:p>
            <a:pPr marL="1123950" lvl="1" indent="-609600" eaLnBrk="1" hangingPunct="1"/>
            <a:r>
              <a:rPr lang="zh-CN" altLang="en-US" b="1" dirty="0" smtClean="0"/>
              <a:t>存储能力的局限（狗熊掰棒子</a:t>
            </a:r>
            <a:r>
              <a:rPr lang="zh-CN" altLang="en-US" b="1" dirty="0"/>
              <a:t>）</a:t>
            </a:r>
            <a:endParaRPr lang="zh-CN" altLang="en-US" b="1" dirty="0" smtClean="0"/>
          </a:p>
          <a:p>
            <a:pPr marL="1066800" lvl="1" indent="-609600" eaLnBrk="1" hangingPunct="1"/>
            <a:r>
              <a:rPr lang="zh-CN" altLang="en-US" b="1" dirty="0" smtClean="0"/>
              <a:t>处理能力的局限</a:t>
            </a:r>
          </a:p>
          <a:p>
            <a:pPr marL="1524000" lvl="2" indent="-609600" eaLnBrk="1" hangingPunct="1"/>
            <a:r>
              <a:rPr lang="zh-CN" altLang="en-US" b="1" dirty="0" smtClean="0"/>
              <a:t>比如对任意数列的排序和查找问题，依照目前的能力尚不能够进行处理。</a:t>
            </a:r>
          </a:p>
          <a:p>
            <a:pPr marL="609600" indent="-609600" eaLnBrk="1" hangingPunct="1"/>
            <a:r>
              <a:rPr lang="zh-CN" altLang="en-US" b="1" dirty="0" smtClean="0"/>
              <a:t>解决上述问题的基本思路：</a:t>
            </a:r>
          </a:p>
          <a:p>
            <a:pPr marL="1066800" lvl="1" indent="-609600" eaLnBrk="1" hangingPunct="1">
              <a:buFontTx/>
              <a:buNone/>
            </a:pPr>
            <a:r>
              <a:rPr lang="zh-CN" altLang="en-US" b="1" dirty="0" smtClean="0"/>
              <a:t>　增强数据的表达、存储和处理能力。</a:t>
            </a:r>
          </a:p>
        </p:txBody>
      </p:sp>
      <p:sp>
        <p:nvSpPr>
          <p:cNvPr id="6148" name="Rectangle 10"/>
          <p:cNvSpPr>
            <a:spLocks noGrp="1" noChangeArrowheads="1"/>
          </p:cNvSpPr>
          <p:nvPr>
            <p:ph type="title"/>
          </p:nvPr>
        </p:nvSpPr>
        <p:spPr>
          <a:noFill/>
        </p:spPr>
        <p:txBody>
          <a:bodyPr/>
          <a:lstStyle/>
          <a:p>
            <a:pPr eaLnBrk="1" hangingPunct="1"/>
            <a:r>
              <a:rPr lang="en-US" altLang="zh-CN" b="1" dirty="0"/>
              <a:t>7</a:t>
            </a:r>
            <a:r>
              <a:rPr lang="en-US" altLang="zh-CN" b="1" dirty="0" smtClean="0"/>
              <a:t>.1 </a:t>
            </a:r>
            <a:r>
              <a:rPr lang="zh-CN" altLang="en-US" b="1" dirty="0" smtClean="0"/>
              <a:t>总结与回顾</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文本框 1001473"/>
          <p:cNvSpPr txBox="1"/>
          <p:nvPr/>
        </p:nvSpPr>
        <p:spPr>
          <a:xfrm>
            <a:off x="322898" y="1268730"/>
            <a:ext cx="8077200" cy="4340225"/>
          </a:xfrm>
          <a:prstGeom prst="rect">
            <a:avLst/>
          </a:prstGeom>
          <a:noFill/>
          <a:ln w="9525">
            <a:noFill/>
            <a:miter/>
          </a:ln>
        </p:spPr>
        <p:txBody>
          <a:bodyPr>
            <a:spAutoFit/>
          </a:bodyPr>
          <a:lstStyle/>
          <a:p>
            <a:pPr lvl="0" algn="l">
              <a:lnSpc>
                <a:spcPct val="110000"/>
              </a:lnSpc>
              <a:spcBef>
                <a:spcPct val="10000"/>
              </a:spcBef>
              <a:spcAft>
                <a:spcPct val="10000"/>
              </a:spcAft>
            </a:pPr>
            <a:r>
              <a:rPr lang="zh-CN" altLang="en-US" sz="3200" b="1" dirty="0">
                <a:latin typeface="宋体" pitchFamily="2" charset="-122"/>
                <a:ea typeface="宋体" pitchFamily="2" charset="-122"/>
              </a:rPr>
              <a:t>用</a:t>
            </a:r>
            <a:r>
              <a:rPr lang="en-US" altLang="zh-CN" sz="3200" b="1" dirty="0">
                <a:latin typeface="宋体" pitchFamily="2" charset="-122"/>
                <a:ea typeface="宋体" pitchFamily="2" charset="-122"/>
              </a:rPr>
              <a:t>puts</a:t>
            </a:r>
            <a:r>
              <a:rPr lang="zh-CN" altLang="en-US" sz="3200" b="1" dirty="0">
                <a:latin typeface="宋体" pitchFamily="2" charset="-122"/>
                <a:ea typeface="宋体" pitchFamily="2" charset="-122"/>
              </a:rPr>
              <a:t>函数输出的字符串中可以包含转义字符。</a:t>
            </a:r>
            <a:r>
              <a:rPr lang="zh-CN" altLang="en-US" sz="3200" b="1" dirty="0">
                <a:solidFill>
                  <a:srgbClr val="CC0000"/>
                </a:solidFill>
                <a:latin typeface="宋体" pitchFamily="2" charset="-122"/>
                <a:ea typeface="宋体" pitchFamily="2" charset="-122"/>
              </a:rPr>
              <a:t>例如：</a:t>
            </a:r>
          </a:p>
          <a:p>
            <a:pPr lvl="0" algn="l">
              <a:lnSpc>
                <a:spcPct val="110000"/>
              </a:lnSpc>
              <a:spcBef>
                <a:spcPct val="10000"/>
              </a:spcBef>
              <a:spcAft>
                <a:spcPct val="10000"/>
              </a:spcAft>
            </a:pPr>
            <a:r>
              <a:rPr lang="en-US" altLang="zh-CN" sz="3200" dirty="0" err="1">
                <a:latin typeface="宋体" pitchFamily="2" charset="-122"/>
                <a:ea typeface="宋体" pitchFamily="2" charset="-122"/>
              </a:rPr>
              <a:t>char str</a:t>
            </a:r>
            <a:r>
              <a:rPr lang="zh-CN" altLang="en-US" sz="3200" dirty="0" err="1">
                <a:latin typeface="宋体" pitchFamily="2" charset="-122"/>
                <a:ea typeface="宋体" pitchFamily="2" charset="-122"/>
              </a:rPr>
              <a:t>［］</a:t>
            </a:r>
            <a:r>
              <a:rPr lang="en-US" altLang="zh-CN" sz="3200" dirty="0" err="1">
                <a:latin typeface="宋体" pitchFamily="2" charset="-122"/>
                <a:ea typeface="宋体" pitchFamily="2" charset="-122"/>
              </a:rPr>
              <a:t>={″China\nBeijing</a:t>
            </a:r>
            <a:r>
              <a:rPr lang="en-US" altLang="zh-CN" sz="3200">
                <a:latin typeface="宋体" pitchFamily="2" charset="-122"/>
                <a:ea typeface="宋体" pitchFamily="2" charset="-122"/>
              </a:rPr>
              <a:t>″};</a:t>
            </a:r>
          </a:p>
          <a:p>
            <a:pPr lvl="0" algn="l">
              <a:lnSpc>
                <a:spcPct val="110000"/>
              </a:lnSpc>
              <a:spcBef>
                <a:spcPct val="10000"/>
              </a:spcBef>
              <a:spcAft>
                <a:spcPct val="10000"/>
              </a:spcAft>
            </a:pPr>
            <a:r>
              <a:rPr lang="en-US" altLang="zh-CN" sz="3200" dirty="0" err="1">
                <a:latin typeface="宋体" pitchFamily="2" charset="-122"/>
                <a:ea typeface="宋体" pitchFamily="2" charset="-122"/>
              </a:rPr>
              <a:t>puts(str</a:t>
            </a:r>
            <a:r>
              <a:rPr lang="en-US" altLang="zh-CN" sz="3200">
                <a:latin typeface="宋体" pitchFamily="2" charset="-122"/>
                <a:ea typeface="宋体" pitchFamily="2" charset="-122"/>
              </a:rPr>
              <a:t>);</a:t>
            </a:r>
          </a:p>
          <a:p>
            <a:pPr lvl="0" algn="l">
              <a:lnSpc>
                <a:spcPct val="110000"/>
              </a:lnSpc>
              <a:spcBef>
                <a:spcPct val="10000"/>
              </a:spcBef>
              <a:spcAft>
                <a:spcPct val="10000"/>
              </a:spcAft>
            </a:pPr>
            <a:r>
              <a:rPr lang="zh-CN" altLang="en-US" sz="3200" b="1" dirty="0">
                <a:latin typeface="宋体" pitchFamily="2" charset="-122"/>
                <a:ea typeface="宋体" pitchFamily="2" charset="-122"/>
              </a:rPr>
              <a:t>输出结果</a:t>
            </a:r>
            <a:r>
              <a:rPr lang="zh-CN" altLang="en-US" sz="3200" b="1">
                <a:latin typeface="宋体" pitchFamily="2" charset="-122"/>
                <a:ea typeface="宋体" pitchFamily="2" charset="-122"/>
              </a:rPr>
              <a:t>：</a:t>
            </a:r>
          </a:p>
          <a:p>
            <a:pPr lvl="0" algn="l">
              <a:lnSpc>
                <a:spcPct val="110000"/>
              </a:lnSpc>
              <a:spcBef>
                <a:spcPct val="10000"/>
              </a:spcBef>
              <a:spcAft>
                <a:spcPct val="10000"/>
              </a:spcAft>
            </a:pPr>
            <a:r>
              <a:rPr lang="en-US" altLang="zh-CN" sz="3200">
                <a:latin typeface="宋体" pitchFamily="2" charset="-122"/>
                <a:ea typeface="宋体" pitchFamily="2" charset="-122"/>
              </a:rPr>
              <a:t>China</a:t>
            </a:r>
          </a:p>
          <a:p>
            <a:pPr lvl="0" algn="l">
              <a:lnSpc>
                <a:spcPct val="110000"/>
              </a:lnSpc>
              <a:spcBef>
                <a:spcPct val="10000"/>
              </a:spcBef>
              <a:spcAft>
                <a:spcPct val="10000"/>
              </a:spcAft>
            </a:pPr>
            <a:r>
              <a:rPr lang="en-US" altLang="zh-CN" sz="3200">
                <a:latin typeface="宋体" pitchFamily="2" charset="-122"/>
                <a:ea typeface="宋体" pitchFamily="2" charset="-122"/>
              </a:rPr>
              <a:t>Beijing</a:t>
            </a:r>
            <a:r>
              <a:rPr lang="en-US" altLang="zh-CN" sz="3200">
                <a:solidFill>
                  <a:srgbClr val="006600"/>
                </a:solidFill>
                <a:latin typeface="宋体" pitchFamily="2" charset="-122"/>
                <a:ea typeface="宋体" pitchFamily="2" charset="-122"/>
              </a:rPr>
              <a:t>                  </a:t>
            </a:r>
            <a:endParaRPr lang="en-US" altLang="zh-CN" sz="3200">
              <a:latin typeface="Times New Roman" pitchFamily="18" charset="0"/>
              <a:ea typeface="宋体" pitchFamily="2" charset="-122"/>
            </a:endParaRPr>
          </a:p>
        </p:txBody>
      </p:sp>
      <p:sp>
        <p:nvSpPr>
          <p:cNvPr id="1001475" name="文本框 1001474"/>
          <p:cNvSpPr txBox="1"/>
          <p:nvPr/>
        </p:nvSpPr>
        <p:spPr>
          <a:xfrm>
            <a:off x="3492500" y="2995613"/>
            <a:ext cx="4133850" cy="2181225"/>
          </a:xfrm>
          <a:prstGeom prst="rect">
            <a:avLst/>
          </a:prstGeom>
          <a:solidFill>
            <a:srgbClr val="F3FFF3"/>
          </a:solidFill>
          <a:ln w="38100" cap="flat" cmpd="sng">
            <a:solidFill>
              <a:schemeClr val="bg2"/>
            </a:solidFill>
            <a:prstDash val="solid"/>
            <a:miter/>
            <a:headEnd type="none" w="med" len="med"/>
            <a:tailEnd type="none" w="med" len="med"/>
          </a:ln>
        </p:spPr>
        <p:txBody>
          <a:bodyPr wrap="none" anchor="t">
            <a:spAutoFit/>
          </a:bodyPr>
          <a:lstStyle/>
          <a:p>
            <a:pPr lvl="0" algn="l">
              <a:lnSpc>
                <a:spcPct val="120000"/>
              </a:lnSpc>
            </a:pPr>
            <a:r>
              <a:rPr lang="zh-CN" altLang="en-US" sz="2800" dirty="0">
                <a:latin typeface="宋体" pitchFamily="2" charset="-122"/>
                <a:ea typeface="宋体" pitchFamily="2" charset="-122"/>
              </a:rPr>
              <a:t>在输出时，将字符串</a:t>
            </a:r>
          </a:p>
          <a:p>
            <a:pPr lvl="0" algn="l">
              <a:lnSpc>
                <a:spcPct val="120000"/>
              </a:lnSpc>
            </a:pPr>
            <a:r>
              <a:rPr lang="zh-CN" altLang="en-US" sz="2800" dirty="0">
                <a:latin typeface="宋体" pitchFamily="2" charset="-122"/>
                <a:ea typeface="宋体" pitchFamily="2" charset="-122"/>
              </a:rPr>
              <a:t>结束标志</a:t>
            </a:r>
            <a:r>
              <a:rPr lang="en-US" altLang="zh-CN" sz="2800">
                <a:latin typeface="宋体" pitchFamily="2" charset="-122"/>
                <a:ea typeface="宋体" pitchFamily="2" charset="-122"/>
              </a:rPr>
              <a:t>′</a:t>
            </a:r>
            <a:r>
              <a:rPr lang="zh-CN" altLang="en-US" sz="2800">
                <a:latin typeface="宋体" pitchFamily="2" charset="-122"/>
                <a:ea typeface="宋体" pitchFamily="2" charset="-122"/>
              </a:rPr>
              <a:t>＼</a:t>
            </a:r>
            <a:r>
              <a:rPr lang="en-US" altLang="zh-CN" sz="2800">
                <a:latin typeface="Times New Roman" pitchFamily="18" charset="0"/>
                <a:ea typeface="宋体" pitchFamily="2" charset="-122"/>
              </a:rPr>
              <a:t>0</a:t>
            </a:r>
            <a:r>
              <a:rPr lang="en-US" altLang="zh-CN" sz="2800">
                <a:latin typeface="宋体" pitchFamily="2" charset="-122"/>
                <a:ea typeface="宋体" pitchFamily="2" charset="-122"/>
              </a:rPr>
              <a:t>′</a:t>
            </a:r>
          </a:p>
          <a:p>
            <a:pPr lvl="0" algn="l">
              <a:lnSpc>
                <a:spcPct val="120000"/>
              </a:lnSpc>
            </a:pPr>
            <a:r>
              <a:rPr lang="zh-CN" altLang="en-US" sz="2800" dirty="0">
                <a:latin typeface="宋体" pitchFamily="2" charset="-122"/>
                <a:ea typeface="宋体" pitchFamily="2" charset="-122"/>
              </a:rPr>
              <a:t>转换成</a:t>
            </a:r>
            <a:r>
              <a:rPr lang="en-US" altLang="zh-CN" sz="2800">
                <a:latin typeface="宋体" pitchFamily="2" charset="-122"/>
                <a:ea typeface="宋体" pitchFamily="2" charset="-122"/>
              </a:rPr>
              <a:t>′</a:t>
            </a:r>
            <a:r>
              <a:rPr lang="zh-CN" altLang="en-US" sz="2800">
                <a:latin typeface="宋体" pitchFamily="2" charset="-122"/>
                <a:ea typeface="宋体" pitchFamily="2" charset="-122"/>
              </a:rPr>
              <a:t>＼</a:t>
            </a:r>
            <a:r>
              <a:rPr lang="en-US" altLang="zh-CN" sz="2800">
                <a:latin typeface="Times New Roman" pitchFamily="18" charset="0"/>
                <a:ea typeface="宋体" pitchFamily="2" charset="-122"/>
              </a:rPr>
              <a:t>n</a:t>
            </a:r>
            <a:r>
              <a:rPr lang="en-US" altLang="zh-CN" sz="2800">
                <a:latin typeface="宋体" pitchFamily="2" charset="-122"/>
                <a:ea typeface="宋体" pitchFamily="2" charset="-122"/>
              </a:rPr>
              <a:t>′</a:t>
            </a:r>
            <a:r>
              <a:rPr lang="zh-CN" altLang="en-US" sz="2800">
                <a:latin typeface="宋体" pitchFamily="2" charset="-122"/>
                <a:ea typeface="宋体" pitchFamily="2" charset="-122"/>
              </a:rPr>
              <a:t>，</a:t>
            </a:r>
          </a:p>
          <a:p>
            <a:pPr lvl="0" algn="l">
              <a:lnSpc>
                <a:spcPct val="120000"/>
              </a:lnSpc>
            </a:pPr>
            <a:r>
              <a:rPr lang="zh-CN" altLang="en-US" sz="2800" dirty="0">
                <a:latin typeface="宋体" pitchFamily="2" charset="-122"/>
                <a:ea typeface="宋体" pitchFamily="2" charset="-122"/>
              </a:rPr>
              <a:t>即输出完字符串后换行。</a:t>
            </a:r>
            <a:endParaRPr lang="zh-CN" altLang="en-US" sz="2800">
              <a:latin typeface="宋体" pitchFamily="2" charset="-122"/>
              <a:ea typeface="宋体" pitchFamily="2" charset="-122"/>
            </a:endParaRPr>
          </a:p>
        </p:txBody>
      </p:sp>
      <p:grpSp>
        <p:nvGrpSpPr>
          <p:cNvPr id="1001476" name="组合 1001475"/>
          <p:cNvGrpSpPr/>
          <p:nvPr/>
        </p:nvGrpSpPr>
        <p:grpSpPr>
          <a:xfrm>
            <a:off x="4860032" y="2538413"/>
            <a:ext cx="381000" cy="457200"/>
            <a:chOff x="3072" y="1584"/>
            <a:chExt cx="240" cy="288"/>
          </a:xfrm>
        </p:grpSpPr>
        <p:sp>
          <p:nvSpPr>
            <p:cNvPr id="1001477" name="直接连接符 1001476"/>
            <p:cNvSpPr/>
            <p:nvPr/>
          </p:nvSpPr>
          <p:spPr>
            <a:xfrm>
              <a:off x="3072" y="1584"/>
              <a:ext cx="240" cy="0"/>
            </a:xfrm>
            <a:prstGeom prst="line">
              <a:avLst/>
            </a:prstGeom>
            <a:ln w="57150" cap="flat" cmpd="sng">
              <a:solidFill>
                <a:srgbClr val="CC3300"/>
              </a:solidFill>
              <a:prstDash val="solid"/>
              <a:headEnd type="none" w="med" len="med"/>
              <a:tailEnd type="none" w="med" len="med"/>
            </a:ln>
          </p:spPr>
          <p:txBody>
            <a:bodyPr/>
            <a:lstStyle/>
            <a:p>
              <a:endParaRPr lang="zh-CN" altLang="en-US"/>
            </a:p>
          </p:txBody>
        </p:sp>
        <p:sp>
          <p:nvSpPr>
            <p:cNvPr id="1001478" name="直接连接符 1001477"/>
            <p:cNvSpPr/>
            <p:nvPr/>
          </p:nvSpPr>
          <p:spPr>
            <a:xfrm>
              <a:off x="3072" y="1584"/>
              <a:ext cx="0" cy="288"/>
            </a:xfrm>
            <a:prstGeom prst="line">
              <a:avLst/>
            </a:prstGeom>
            <a:ln w="57150" cap="flat" cmpd="sng">
              <a:solidFill>
                <a:srgbClr val="CC3300"/>
              </a:solidFill>
              <a:prstDash val="solid"/>
              <a:headEnd type="none" w="med" len="med"/>
              <a:tailEnd type="none" w="med" len="med"/>
            </a:ln>
          </p:spPr>
          <p:txBody>
            <a:bodyPr/>
            <a:lstStyle/>
            <a:p>
              <a:endParaRPr lang="zh-CN" altLang="en-US"/>
            </a:p>
          </p:txBody>
        </p:sp>
        <p:sp>
          <p:nvSpPr>
            <p:cNvPr id="1001479" name="直接连接符 1001478"/>
            <p:cNvSpPr/>
            <p:nvPr/>
          </p:nvSpPr>
          <p:spPr>
            <a:xfrm>
              <a:off x="3312" y="1584"/>
              <a:ext cx="0" cy="288"/>
            </a:xfrm>
            <a:prstGeom prst="line">
              <a:avLst/>
            </a:prstGeom>
            <a:ln w="57150" cap="flat" cmpd="sng">
              <a:solidFill>
                <a:srgbClr val="CC3300"/>
              </a:solidFill>
              <a:prstDash val="solid"/>
              <a:headEnd type="none" w="med" len="med"/>
              <a:tailEnd type="none" w="med" len="med"/>
            </a:ln>
          </p:spPr>
          <p:txBody>
            <a:bodyPr/>
            <a:lstStyle/>
            <a:p>
              <a:endParaRPr lang="zh-CN" altLang="en-US"/>
            </a:p>
          </p:txBody>
        </p:sp>
        <p:sp>
          <p:nvSpPr>
            <p:cNvPr id="1001480" name="直接连接符 1001479"/>
            <p:cNvSpPr/>
            <p:nvPr/>
          </p:nvSpPr>
          <p:spPr>
            <a:xfrm>
              <a:off x="3072" y="1872"/>
              <a:ext cx="240" cy="0"/>
            </a:xfrm>
            <a:prstGeom prst="line">
              <a:avLst/>
            </a:prstGeom>
            <a:ln w="57150" cap="flat" cmpd="sng">
              <a:solidFill>
                <a:srgbClr val="CC3300"/>
              </a:solidFill>
              <a:prstDash val="solid"/>
              <a:headEnd type="none" w="med" len="med"/>
              <a:tailEnd type="none" w="med" len="med"/>
            </a:ln>
          </p:spPr>
          <p:txBody>
            <a:bodyPr/>
            <a:lstStyle/>
            <a:p>
              <a:endParaRPr lang="zh-CN" altLang="en-US"/>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01474"/>
                                        </p:tgtEl>
                                        <p:attrNameLst>
                                          <p:attrName>style.visibility</p:attrName>
                                        </p:attrNameLst>
                                      </p:cBhvr>
                                      <p:to>
                                        <p:strVal val="visible"/>
                                      </p:to>
                                    </p:set>
                                    <p:anim calcmode="lin" valueType="num">
                                      <p:cBhvr additive="base">
                                        <p:cTn id="7" dur="500" fill="hold"/>
                                        <p:tgtEl>
                                          <p:spTgt spid="1001474"/>
                                        </p:tgtEl>
                                        <p:attrNameLst>
                                          <p:attrName>ppt_x</p:attrName>
                                        </p:attrNameLst>
                                      </p:cBhvr>
                                      <p:tavLst>
                                        <p:tav tm="0">
                                          <p:val>
                                            <p:strVal val="0-#ppt_w/2"/>
                                          </p:val>
                                        </p:tav>
                                        <p:tav tm="100000">
                                          <p:val>
                                            <p:strVal val="#ppt_x"/>
                                          </p:val>
                                        </p:tav>
                                      </p:tavLst>
                                    </p:anim>
                                    <p:anim calcmode="lin" valueType="num">
                                      <p:cBhvr additive="base">
                                        <p:cTn id="8" dur="500" fill="hold"/>
                                        <p:tgtEl>
                                          <p:spTgt spid="10014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nodeType="clickEffect">
                                  <p:stCondLst>
                                    <p:cond delay="0"/>
                                  </p:stCondLst>
                                  <p:childTnLst>
                                    <p:set>
                                      <p:cBhvr>
                                        <p:cTn id="12" dur="1" fill="hold">
                                          <p:stCondLst>
                                            <p:cond delay="0"/>
                                          </p:stCondLst>
                                        </p:cTn>
                                        <p:tgtEl>
                                          <p:spTgt spid="1001476"/>
                                        </p:tgtEl>
                                        <p:attrNameLst>
                                          <p:attrName>style.visibility</p:attrName>
                                        </p:attrNameLst>
                                      </p:cBhvr>
                                      <p:to>
                                        <p:strVal val="visible"/>
                                      </p:to>
                                    </p:set>
                                    <p:anim calcmode="lin" valueType="num">
                                      <p:cBhvr>
                                        <p:cTn id="13" dur="5000" fill="hold"/>
                                        <p:tgtEl>
                                          <p:spTgt spid="1001476"/>
                                        </p:tgtEl>
                                        <p:attrNameLst>
                                          <p:attrName>ppt_w</p:attrName>
                                        </p:attrNameLst>
                                      </p:cBhvr>
                                      <p:tavLst>
                                        <p:tav tm="0" fmla="#ppt_w*sin(2.5*pi*$)">
                                          <p:val>
                                            <p:fltVal val="0"/>
                                          </p:val>
                                        </p:tav>
                                        <p:tav tm="100000">
                                          <p:val>
                                            <p:fltVal val="1"/>
                                          </p:val>
                                        </p:tav>
                                      </p:tavLst>
                                    </p:anim>
                                    <p:anim calcmode="lin" valueType="num">
                                      <p:cBhvr>
                                        <p:cTn id="14" dur="5000" fill="hold"/>
                                        <p:tgtEl>
                                          <p:spTgt spid="1001476"/>
                                        </p:tgtEl>
                                        <p:attrNameLst>
                                          <p:attrName>ppt_h</p:attrName>
                                        </p:attrNameLst>
                                      </p:cBhvr>
                                      <p:tavLst>
                                        <p:tav tm="0">
                                          <p:val>
                                            <p:strVal val="#ppt_h"/>
                                          </p:val>
                                        </p:tav>
                                        <p:tav tm="100000">
                                          <p:val>
                                            <p:strVal val="#ppt_h"/>
                                          </p:val>
                                        </p:tav>
                                      </p:tavLst>
                                    </p:anim>
                                  </p:childTnLst>
                                </p:cTn>
                              </p:par>
                            </p:childTnLst>
                          </p:cTn>
                        </p:par>
                        <p:par>
                          <p:cTn id="15" fill="hold">
                            <p:stCondLst>
                              <p:cond delay="5000"/>
                            </p:stCondLst>
                            <p:childTnLst>
                              <p:par>
                                <p:cTn id="16" presetID="2" presetClass="entr" presetSubtype="2" fill="hold" grpId="0" nodeType="afterEffect">
                                  <p:stCondLst>
                                    <p:cond delay="0"/>
                                  </p:stCondLst>
                                  <p:childTnLst>
                                    <p:set>
                                      <p:cBhvr>
                                        <p:cTn id="17" dur="1" fill="hold">
                                          <p:stCondLst>
                                            <p:cond delay="0"/>
                                          </p:stCondLst>
                                        </p:cTn>
                                        <p:tgtEl>
                                          <p:spTgt spid="1001475"/>
                                        </p:tgtEl>
                                        <p:attrNameLst>
                                          <p:attrName>style.visibility</p:attrName>
                                        </p:attrNameLst>
                                      </p:cBhvr>
                                      <p:to>
                                        <p:strVal val="visible"/>
                                      </p:to>
                                    </p:set>
                                    <p:anim calcmode="lin" valueType="num">
                                      <p:cBhvr additive="base">
                                        <p:cTn id="18" dur="500" fill="hold"/>
                                        <p:tgtEl>
                                          <p:spTgt spid="1001475"/>
                                        </p:tgtEl>
                                        <p:attrNameLst>
                                          <p:attrName>ppt_x</p:attrName>
                                        </p:attrNameLst>
                                      </p:cBhvr>
                                      <p:tavLst>
                                        <p:tav tm="0">
                                          <p:val>
                                            <p:strVal val="1+#ppt_w/2"/>
                                          </p:val>
                                        </p:tav>
                                        <p:tav tm="100000">
                                          <p:val>
                                            <p:strVal val="#ppt_x"/>
                                          </p:val>
                                        </p:tav>
                                      </p:tavLst>
                                    </p:anim>
                                    <p:anim calcmode="lin" valueType="num">
                                      <p:cBhvr additive="base">
                                        <p:cTn id="19" dur="500" fill="hold"/>
                                        <p:tgtEl>
                                          <p:spTgt spid="10014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4" grpId="0"/>
      <p:bldP spid="100147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文本框 1004545"/>
          <p:cNvSpPr txBox="1"/>
          <p:nvPr/>
        </p:nvSpPr>
        <p:spPr>
          <a:xfrm>
            <a:off x="304800" y="549275"/>
            <a:ext cx="8839200" cy="4575175"/>
          </a:xfrm>
          <a:prstGeom prst="rect">
            <a:avLst/>
          </a:prstGeom>
          <a:noFill/>
          <a:ln w="9525">
            <a:noFill/>
            <a:miter/>
          </a:ln>
        </p:spPr>
        <p:txBody>
          <a:bodyPr>
            <a:spAutoFit/>
          </a:bodyPr>
          <a:lstStyle/>
          <a:p>
            <a:pPr lvl="0" algn="l">
              <a:lnSpc>
                <a:spcPct val="140000"/>
              </a:lnSpc>
              <a:spcBef>
                <a:spcPct val="20000"/>
              </a:spcBef>
              <a:spcAft>
                <a:spcPct val="20000"/>
              </a:spcAft>
            </a:pPr>
            <a:r>
              <a:rPr lang="en-US" altLang="zh-CN" sz="3200" b="1" dirty="0" err="1">
                <a:latin typeface="宋体" pitchFamily="2" charset="-122"/>
                <a:ea typeface="宋体" pitchFamily="2" charset="-122"/>
              </a:rPr>
              <a:t>3. strcat</a:t>
            </a:r>
            <a:r>
              <a:rPr lang="zh-CN" altLang="en-US" sz="3200" b="1" dirty="0">
                <a:latin typeface="宋体" pitchFamily="2" charset="-122"/>
                <a:ea typeface="宋体" pitchFamily="2" charset="-122"/>
              </a:rPr>
              <a:t>函数</a:t>
            </a:r>
            <a:endParaRPr lang="zh-CN" altLang="en-US" sz="3200" dirty="0">
              <a:latin typeface="宋体" pitchFamily="2" charset="-122"/>
              <a:ea typeface="宋体" pitchFamily="2" charset="-122"/>
            </a:endParaRPr>
          </a:p>
          <a:p>
            <a:pPr lvl="0" algn="l">
              <a:lnSpc>
                <a:spcPct val="140000"/>
              </a:lnSpc>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solidFill>
                  <a:srgbClr val="CC0000"/>
                </a:solidFill>
                <a:latin typeface="宋体" pitchFamily="2" charset="-122"/>
                <a:ea typeface="宋体" pitchFamily="2" charset="-122"/>
              </a:rPr>
              <a:t>strcat</a:t>
            </a:r>
            <a:r>
              <a:rPr lang="en-US" altLang="zh-CN" sz="3200" b="1" dirty="0">
                <a:solidFill>
                  <a:srgbClr val="CC0000"/>
                </a:solidFill>
                <a:latin typeface="宋体" pitchFamily="2" charset="-122"/>
                <a:ea typeface="宋体" pitchFamily="2" charset="-122"/>
              </a:rPr>
              <a:t>(</a:t>
            </a:r>
            <a:r>
              <a:rPr lang="zh-CN" altLang="en-US" sz="3200" b="1" dirty="0">
                <a:solidFill>
                  <a:srgbClr val="CC0000"/>
                </a:solidFill>
                <a:latin typeface="宋体" pitchFamily="2" charset="-122"/>
                <a:ea typeface="宋体" pitchFamily="2" charset="-122"/>
              </a:rPr>
              <a:t>字符数组</a:t>
            </a:r>
            <a:r>
              <a:rPr lang="en-US" altLang="zh-CN" sz="3200" b="1" dirty="0">
                <a:solidFill>
                  <a:srgbClr val="CC0000"/>
                </a:solidFill>
                <a:latin typeface="宋体" pitchFamily="2" charset="-122"/>
                <a:ea typeface="宋体" pitchFamily="2" charset="-122"/>
              </a:rPr>
              <a:t>1</a:t>
            </a:r>
            <a:r>
              <a:rPr lang="zh-CN" altLang="en-US" sz="3200" b="1" dirty="0">
                <a:solidFill>
                  <a:srgbClr val="CC0000"/>
                </a:solidFill>
                <a:latin typeface="宋体" pitchFamily="2" charset="-122"/>
                <a:ea typeface="宋体" pitchFamily="2" charset="-122"/>
              </a:rPr>
              <a:t>，字符数组</a:t>
            </a:r>
            <a:r>
              <a:rPr lang="en-US" altLang="zh-CN" sz="3200" b="1">
                <a:solidFill>
                  <a:srgbClr val="CC0000"/>
                </a:solidFill>
                <a:latin typeface="宋体" pitchFamily="2" charset="-122"/>
                <a:ea typeface="宋体" pitchFamily="2" charset="-122"/>
              </a:rPr>
              <a:t>2)</a:t>
            </a:r>
            <a:endParaRPr lang="en-US" altLang="zh-CN" sz="3200">
              <a:solidFill>
                <a:srgbClr val="CC0000"/>
              </a:solidFill>
              <a:latin typeface="宋体" pitchFamily="2" charset="-122"/>
              <a:ea typeface="宋体" pitchFamily="2" charset="-122"/>
            </a:endParaRPr>
          </a:p>
          <a:p>
            <a:pPr lvl="0" algn="l">
              <a:lnSpc>
                <a:spcPct val="140000"/>
              </a:lnSpc>
              <a:spcBef>
                <a:spcPct val="20000"/>
              </a:spcBef>
              <a:spcAft>
                <a:spcPct val="20000"/>
              </a:spcAft>
            </a:pPr>
            <a:r>
              <a:rPr lang="en-US" altLang="zh-CN" sz="3200" dirty="0" err="1">
                <a:latin typeface="宋体" pitchFamily="2" charset="-122"/>
                <a:ea typeface="宋体" pitchFamily="2" charset="-122"/>
              </a:rPr>
              <a:t>Strcat</a:t>
            </a:r>
            <a:r>
              <a:rPr lang="zh-CN" altLang="en-US" sz="3200" dirty="0">
                <a:latin typeface="宋体" pitchFamily="2" charset="-122"/>
                <a:ea typeface="宋体" pitchFamily="2" charset="-122"/>
              </a:rPr>
              <a:t>的作用是连接两个字符数组中的字符串，把字符串</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接到字符串</a:t>
            </a:r>
            <a:r>
              <a:rPr lang="en-US" altLang="zh-CN" sz="3200" dirty="0">
                <a:latin typeface="宋体" pitchFamily="2" charset="-122"/>
                <a:ea typeface="宋体" pitchFamily="2" charset="-122"/>
              </a:rPr>
              <a:t>1</a:t>
            </a:r>
            <a:r>
              <a:rPr lang="zh-CN" altLang="en-US" sz="3200" dirty="0">
                <a:latin typeface="宋体" pitchFamily="2" charset="-122"/>
                <a:ea typeface="宋体" pitchFamily="2" charset="-122"/>
              </a:rPr>
              <a:t>的后面，结果放在字符数组</a:t>
            </a:r>
            <a:r>
              <a:rPr lang="en-US" altLang="zh-CN" sz="3200" dirty="0">
                <a:latin typeface="宋体" pitchFamily="2" charset="-122"/>
                <a:ea typeface="宋体" pitchFamily="2" charset="-122"/>
              </a:rPr>
              <a:t>1</a:t>
            </a:r>
            <a:r>
              <a:rPr lang="zh-CN" altLang="en-US" sz="3200" dirty="0">
                <a:latin typeface="宋体" pitchFamily="2" charset="-122"/>
                <a:ea typeface="宋体" pitchFamily="2" charset="-122"/>
              </a:rPr>
              <a:t>中，函数调用后得到一个函数值</a:t>
            </a:r>
            <a:r>
              <a:rPr lang="en-US" altLang="zh-CN" sz="3200" dirty="0">
                <a:latin typeface="宋体" pitchFamily="2" charset="-122"/>
                <a:ea typeface="宋体" pitchFamily="2" charset="-122"/>
              </a:rPr>
              <a:t>——</a:t>
            </a:r>
            <a:r>
              <a:rPr lang="zh-CN" altLang="en-US" sz="3200" dirty="0">
                <a:latin typeface="宋体" pitchFamily="2" charset="-122"/>
                <a:ea typeface="宋体" pitchFamily="2" charset="-122"/>
              </a:rPr>
              <a:t>字符数组</a:t>
            </a:r>
            <a:r>
              <a:rPr lang="en-US" altLang="zh-CN" sz="3200" dirty="0">
                <a:latin typeface="宋体" pitchFamily="2" charset="-122"/>
                <a:ea typeface="宋体" pitchFamily="2" charset="-122"/>
              </a:rPr>
              <a:t>1</a:t>
            </a:r>
            <a:r>
              <a:rPr lang="zh-CN" altLang="en-US" sz="3200" dirty="0">
                <a:latin typeface="宋体" pitchFamily="2" charset="-122"/>
                <a:ea typeface="宋体" pitchFamily="2" charset="-122"/>
              </a:rPr>
              <a:t>的地址。</a:t>
            </a:r>
            <a:endParaRPr lang="zh-CN" altLang="en-US" sz="3200">
              <a:latin typeface="Times New Roman" pitchFamily="18" charset="0"/>
              <a:ea typeface="宋体"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4546"/>
                                        </p:tgtEl>
                                        <p:attrNameLst>
                                          <p:attrName>style.visibility</p:attrName>
                                        </p:attrNameLst>
                                      </p:cBhvr>
                                      <p:to>
                                        <p:strVal val="visible"/>
                                      </p:to>
                                    </p:set>
                                    <p:animEffect transition="in" filter="wipe(left)">
                                      <p:cBhvr>
                                        <p:cTn id="7" dur="500"/>
                                        <p:tgtEl>
                                          <p:spTgt spid="1004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文本框 1005569"/>
          <p:cNvSpPr txBox="1"/>
          <p:nvPr/>
        </p:nvSpPr>
        <p:spPr>
          <a:xfrm>
            <a:off x="179388" y="476250"/>
            <a:ext cx="8839200" cy="4672048"/>
          </a:xfrm>
          <a:prstGeom prst="rect">
            <a:avLst/>
          </a:prstGeom>
          <a:noFill/>
          <a:ln w="9525">
            <a:noFill/>
            <a:miter/>
          </a:ln>
        </p:spPr>
        <p:txBody>
          <a:bodyPr>
            <a:spAutoFit/>
          </a:bodyPr>
          <a:lstStyle/>
          <a:p>
            <a:pPr lvl="0" algn="l">
              <a:spcBef>
                <a:spcPct val="20000"/>
              </a:spcBef>
              <a:spcAft>
                <a:spcPct val="20000"/>
              </a:spcAft>
            </a:pPr>
            <a:r>
              <a:rPr lang="zh-CN" altLang="en-US" sz="3200" b="1" dirty="0">
                <a:solidFill>
                  <a:srgbClr val="CC0000"/>
                </a:solidFill>
                <a:latin typeface="宋体" pitchFamily="2" charset="-122"/>
                <a:ea typeface="宋体" pitchFamily="2" charset="-122"/>
              </a:rPr>
              <a:t>例如：</a:t>
            </a:r>
          </a:p>
          <a:p>
            <a:pPr lvl="0" algn="l">
              <a:lnSpc>
                <a:spcPct val="120000"/>
              </a:lnSpc>
            </a:pPr>
            <a:r>
              <a:rPr lang="en-US" altLang="zh-CN" sz="3200" dirty="0">
                <a:latin typeface="宋体" pitchFamily="2" charset="-122"/>
                <a:ea typeface="宋体" pitchFamily="2" charset="-122"/>
              </a:rPr>
              <a:t>char str1</a:t>
            </a:r>
            <a:r>
              <a:rPr lang="zh-CN" altLang="en-US" sz="3200" dirty="0">
                <a:latin typeface="宋体" pitchFamily="2" charset="-122"/>
                <a:ea typeface="宋体" pitchFamily="2" charset="-122"/>
              </a:rPr>
              <a:t>［</a:t>
            </a:r>
            <a:r>
              <a:rPr lang="en-US" altLang="zh-CN" sz="3200" dirty="0">
                <a:latin typeface="宋体" pitchFamily="2" charset="-122"/>
                <a:ea typeface="宋体" pitchFamily="2" charset="-122"/>
              </a:rPr>
              <a:t>30</a:t>
            </a:r>
            <a:r>
              <a:rPr lang="zh-CN" altLang="en-US" sz="3200" dirty="0">
                <a:latin typeface="宋体" pitchFamily="2" charset="-122"/>
                <a:ea typeface="宋体" pitchFamily="2" charset="-122"/>
              </a:rPr>
              <a:t>］</a:t>
            </a:r>
            <a:r>
              <a:rPr lang="en-US" altLang="zh-CN" sz="3200" dirty="0">
                <a:latin typeface="宋体" pitchFamily="2" charset="-122"/>
                <a:ea typeface="宋体" pitchFamily="2" charset="-122"/>
              </a:rPr>
              <a:t>={″People′s  Republic  of  ″};</a:t>
            </a:r>
          </a:p>
          <a:p>
            <a:pPr lvl="0" algn="l">
              <a:lnSpc>
                <a:spcPct val="120000"/>
              </a:lnSpc>
            </a:pPr>
            <a:r>
              <a:rPr lang="en-US" altLang="zh-CN" sz="3200" b="1" dirty="0">
                <a:latin typeface="宋体" pitchFamily="2" charset="-122"/>
                <a:ea typeface="宋体" pitchFamily="2" charset="-122"/>
              </a:rPr>
              <a:t>char str2</a:t>
            </a: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={″China″};</a:t>
            </a:r>
          </a:p>
          <a:p>
            <a:pPr lvl="0" algn="l">
              <a:lnSpc>
                <a:spcPct val="120000"/>
              </a:lnSpc>
            </a:pPr>
            <a:r>
              <a:rPr lang="en-US" altLang="zh-CN" sz="3200" b="1" dirty="0" err="1" smtClean="0">
                <a:latin typeface="宋体" pitchFamily="2" charset="-122"/>
                <a:ea typeface="宋体" pitchFamily="2" charset="-122"/>
              </a:rPr>
              <a:t>printf</a:t>
            </a:r>
            <a:r>
              <a:rPr lang="en-US" altLang="zh-CN" sz="3200" b="1" dirty="0" smtClean="0">
                <a:latin typeface="宋体" pitchFamily="2" charset="-122"/>
                <a:ea typeface="宋体" pitchFamily="2" charset="-122"/>
              </a:rPr>
              <a:t>(″%</a:t>
            </a:r>
            <a:r>
              <a:rPr lang="en-US" altLang="zh-CN" sz="3200" b="1" dirty="0">
                <a:latin typeface="宋体" pitchFamily="2" charset="-122"/>
                <a:ea typeface="宋体" pitchFamily="2" charset="-122"/>
              </a:rPr>
              <a:t>s″</a:t>
            </a:r>
            <a:r>
              <a:rPr lang="zh-CN" altLang="en-US" sz="3200" b="1" dirty="0">
                <a:latin typeface="宋体" pitchFamily="2" charset="-122"/>
                <a:ea typeface="宋体" pitchFamily="2" charset="-122"/>
              </a:rPr>
              <a:t>，</a:t>
            </a:r>
            <a:r>
              <a:rPr lang="en-US" altLang="zh-CN" sz="3200" b="1" dirty="0" err="1">
                <a:latin typeface="宋体" pitchFamily="2" charset="-122"/>
                <a:ea typeface="宋体" pitchFamily="2" charset="-122"/>
              </a:rPr>
              <a:t>strcat</a:t>
            </a:r>
            <a:r>
              <a:rPr lang="en-US" altLang="zh-CN" sz="3200" b="1" dirty="0">
                <a:latin typeface="宋体" pitchFamily="2" charset="-122"/>
                <a:ea typeface="宋体" pitchFamily="2" charset="-122"/>
              </a:rPr>
              <a:t>(str1</a:t>
            </a: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str2));</a:t>
            </a:r>
            <a:r>
              <a:rPr lang="en-US" altLang="zh-CN" sz="3200" dirty="0">
                <a:latin typeface="宋体" pitchFamily="2" charset="-122"/>
                <a:ea typeface="宋体" pitchFamily="2" charset="-122"/>
              </a:rPr>
              <a:t>  </a:t>
            </a:r>
          </a:p>
          <a:p>
            <a:pPr lvl="0" algn="l">
              <a:lnSpc>
                <a:spcPct val="120000"/>
              </a:lnSpc>
            </a:pPr>
            <a:r>
              <a:rPr lang="zh-CN" altLang="en-US" sz="3200" dirty="0">
                <a:latin typeface="宋体" pitchFamily="2" charset="-122"/>
                <a:ea typeface="宋体" pitchFamily="2" charset="-122"/>
              </a:rPr>
              <a:t>输出：</a:t>
            </a:r>
          </a:p>
          <a:p>
            <a:pPr lvl="0" algn="l">
              <a:lnSpc>
                <a:spcPct val="120000"/>
              </a:lnSpc>
            </a:pPr>
            <a:r>
              <a:rPr lang="en-US" altLang="zh-CN" sz="3200" b="1" dirty="0">
                <a:latin typeface="宋体" pitchFamily="2" charset="-122"/>
                <a:ea typeface="宋体" pitchFamily="2" charset="-122"/>
              </a:rPr>
              <a:t>People′s Republic of China</a:t>
            </a:r>
            <a:r>
              <a:rPr lang="en-US" altLang="zh-CN" sz="3200" dirty="0">
                <a:latin typeface="宋体" pitchFamily="2" charset="-122"/>
                <a:ea typeface="宋体" pitchFamily="2" charset="-122"/>
              </a:rPr>
              <a:t>  </a:t>
            </a:r>
            <a:endParaRPr lang="en-US" altLang="zh-CN" sz="3200" dirty="0">
              <a:latin typeface="Times New Roman" pitchFamily="18" charset="0"/>
              <a:ea typeface="宋体" pitchFamily="2" charset="-122"/>
            </a:endParaRPr>
          </a:p>
        </p:txBody>
      </p:sp>
      <p:pic>
        <p:nvPicPr>
          <p:cNvPr id="1005571" name="图片 1005570" descr="g15"/>
          <p:cNvPicPr>
            <a:picLocks noChangeAspect="1"/>
          </p:cNvPicPr>
          <p:nvPr/>
        </p:nvPicPr>
        <p:blipFill>
          <a:blip r:embed="rId2"/>
          <a:srcRect/>
          <a:stretch>
            <a:fillRect/>
          </a:stretch>
        </p:blipFill>
        <p:spPr>
          <a:xfrm>
            <a:off x="76200" y="4953000"/>
            <a:ext cx="8991600" cy="992188"/>
          </a:xfrm>
          <a:prstGeom prst="rect">
            <a:avLst/>
          </a:prstGeom>
          <a:noFill/>
          <a:ln w="38100" cap="flat" cmpd="sng">
            <a:solidFill>
              <a:srgbClr val="000080"/>
            </a:solidFill>
            <a:prstDash val="solid"/>
            <a:miter/>
            <a:headEnd type="none" w="med" len="med"/>
            <a:tailEnd type="none" w="med" len="med"/>
          </a:ln>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05570"/>
                                        </p:tgtEl>
                                        <p:attrNameLst>
                                          <p:attrName>style.visibility</p:attrName>
                                        </p:attrNameLst>
                                      </p:cBhvr>
                                      <p:to>
                                        <p:strVal val="visible"/>
                                      </p:to>
                                    </p:set>
                                    <p:animEffect transition="in" filter="blinds(vertical)">
                                      <p:cBhvr>
                                        <p:cTn id="7" dur="500"/>
                                        <p:tgtEl>
                                          <p:spTgt spid="10055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05571"/>
                                        </p:tgtEl>
                                        <p:attrNameLst>
                                          <p:attrName>style.visibility</p:attrName>
                                        </p:attrNameLst>
                                      </p:cBhvr>
                                      <p:to>
                                        <p:strVal val="visible"/>
                                      </p:to>
                                    </p:set>
                                    <p:anim calcmode="lin" valueType="num">
                                      <p:cBhvr additive="base">
                                        <p:cTn id="12" dur="500" fill="hold"/>
                                        <p:tgtEl>
                                          <p:spTgt spid="1005571"/>
                                        </p:tgtEl>
                                        <p:attrNameLst>
                                          <p:attrName>ppt_x</p:attrName>
                                        </p:attrNameLst>
                                      </p:cBhvr>
                                      <p:tavLst>
                                        <p:tav tm="0">
                                          <p:val>
                                            <p:strVal val="1+#ppt_w/2"/>
                                          </p:val>
                                        </p:tav>
                                        <p:tav tm="100000">
                                          <p:val>
                                            <p:strVal val="#ppt_x"/>
                                          </p:val>
                                        </p:tav>
                                      </p:tavLst>
                                    </p:anim>
                                    <p:anim calcmode="lin" valueType="num">
                                      <p:cBhvr additive="base">
                                        <p:cTn id="13" dur="500" fill="hold"/>
                                        <p:tgtEl>
                                          <p:spTgt spid="1005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文本框 1006593"/>
          <p:cNvSpPr txBox="1"/>
          <p:nvPr/>
        </p:nvSpPr>
        <p:spPr>
          <a:xfrm>
            <a:off x="395288" y="404813"/>
            <a:ext cx="8305800" cy="4667250"/>
          </a:xfrm>
          <a:prstGeom prst="rect">
            <a:avLst/>
          </a:prstGeom>
          <a:noFill/>
          <a:ln w="9525">
            <a:noFill/>
            <a:miter/>
          </a:ln>
        </p:spPr>
        <p:txBody>
          <a:bodyPr>
            <a:spAutoFit/>
          </a:bodyPr>
          <a:lstStyle/>
          <a:p>
            <a:pPr lvl="0" algn="l">
              <a:lnSpc>
                <a:spcPct val="130000"/>
              </a:lnSpc>
              <a:spcBef>
                <a:spcPct val="20000"/>
              </a:spcBef>
              <a:spcAft>
                <a:spcPct val="20000"/>
              </a:spcAft>
            </a:pPr>
            <a:r>
              <a:rPr lang="en-US" altLang="zh-CN" sz="3200" b="1" dirty="0" err="1">
                <a:latin typeface="宋体" pitchFamily="2" charset="-122"/>
                <a:ea typeface="Times New Roman" pitchFamily="18" charset="0"/>
              </a:rPr>
              <a:t>4. strcpy</a:t>
            </a:r>
            <a:r>
              <a:rPr lang="zh-CN" altLang="en-US" sz="3200" b="1" dirty="0">
                <a:latin typeface="宋体" pitchFamily="2" charset="-122"/>
                <a:ea typeface="宋体" pitchFamily="2" charset="-122"/>
              </a:rPr>
              <a:t>函数 </a:t>
            </a:r>
            <a:endParaRPr lang="zh-CN" altLang="en-US" sz="3200" dirty="0">
              <a:latin typeface="宋体" pitchFamily="2" charset="-122"/>
              <a:ea typeface="宋体" pitchFamily="2" charset="-122"/>
            </a:endParaRPr>
          </a:p>
          <a:p>
            <a:pPr lvl="0" algn="l">
              <a:lnSpc>
                <a:spcPct val="130000"/>
              </a:lnSpc>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solidFill>
                  <a:srgbClr val="CC0000"/>
                </a:solidFill>
                <a:latin typeface="宋体" pitchFamily="2" charset="-122"/>
                <a:ea typeface="Times New Roman" pitchFamily="18" charset="0"/>
              </a:rPr>
              <a:t>strcpy</a:t>
            </a:r>
            <a:r>
              <a:rPr lang="en-US" altLang="zh-CN" sz="3200" b="1">
                <a:solidFill>
                  <a:srgbClr val="CC0000"/>
                </a:solidFill>
                <a:latin typeface="宋体" pitchFamily="2" charset="-122"/>
                <a:ea typeface="Times New Roman" pitchFamily="18" charset="0"/>
              </a:rPr>
              <a:t>(</a:t>
            </a:r>
            <a:r>
              <a:rPr lang="zh-CN" altLang="en-US" sz="3200" b="1" dirty="0">
                <a:solidFill>
                  <a:srgbClr val="CC0000"/>
                </a:solidFill>
                <a:latin typeface="宋体" pitchFamily="2" charset="-122"/>
                <a:ea typeface="宋体" pitchFamily="2" charset="-122"/>
              </a:rPr>
              <a:t>字符数组</a:t>
            </a:r>
            <a:r>
              <a:rPr lang="en-US" altLang="zh-CN" sz="3200" b="1">
                <a:solidFill>
                  <a:srgbClr val="CC0000"/>
                </a:solidFill>
                <a:latin typeface="宋体" pitchFamily="2" charset="-122"/>
                <a:ea typeface="Times New Roman" pitchFamily="18" charset="0"/>
              </a:rPr>
              <a:t>1</a:t>
            </a:r>
            <a:r>
              <a:rPr lang="zh-CN" altLang="en-US" sz="3200" b="1" dirty="0">
                <a:solidFill>
                  <a:srgbClr val="CC0000"/>
                </a:solidFill>
                <a:latin typeface="宋体" pitchFamily="2" charset="-122"/>
                <a:ea typeface="宋体" pitchFamily="2" charset="-122"/>
              </a:rPr>
              <a:t>，字符串</a:t>
            </a:r>
            <a:r>
              <a:rPr lang="en-US" altLang="zh-CN" sz="3200" b="1">
                <a:solidFill>
                  <a:srgbClr val="CC0000"/>
                </a:solidFill>
                <a:latin typeface="宋体" pitchFamily="2" charset="-122"/>
                <a:ea typeface="Times New Roman" pitchFamily="18" charset="0"/>
              </a:rPr>
              <a:t>2)</a:t>
            </a:r>
            <a:r>
              <a:rPr lang="en-US" altLang="zh-CN" sz="3200" b="1">
                <a:latin typeface="宋体" pitchFamily="2" charset="-122"/>
                <a:ea typeface="宋体" pitchFamily="2" charset="-122"/>
              </a:rPr>
              <a:t> </a:t>
            </a:r>
            <a:endParaRPr lang="en-US" altLang="zh-CN" sz="3200">
              <a:latin typeface="宋体" pitchFamily="2" charset="-122"/>
              <a:ea typeface="宋体" pitchFamily="2" charset="-122"/>
            </a:endParaRPr>
          </a:p>
          <a:p>
            <a:pPr lvl="0" algn="just">
              <a:lnSpc>
                <a:spcPct val="130000"/>
              </a:lnSpc>
              <a:spcBef>
                <a:spcPct val="20000"/>
              </a:spcBef>
              <a:spcAft>
                <a:spcPct val="20000"/>
              </a:spcAft>
            </a:pPr>
            <a:r>
              <a:rPr lang="en-US" altLang="zh-CN" sz="3200" dirty="0" err="1">
                <a:latin typeface="宋体" pitchFamily="2" charset="-122"/>
                <a:ea typeface="Courier New" pitchFamily="49" charset="0"/>
              </a:rPr>
              <a:t>strcpy</a:t>
            </a:r>
            <a:r>
              <a:rPr lang="zh-CN" altLang="en-US" sz="3200" dirty="0">
                <a:latin typeface="宋体" pitchFamily="2" charset="-122"/>
                <a:ea typeface="Courier New" pitchFamily="49" charset="0"/>
              </a:rPr>
              <a:t>是“字符串复制函数”。作用是将字符串</a:t>
            </a:r>
            <a:r>
              <a:rPr lang="en-US" altLang="zh-CN" sz="3200" dirty="0">
                <a:latin typeface="宋体" pitchFamily="2" charset="-122"/>
                <a:ea typeface="Courier New" pitchFamily="49" charset="0"/>
              </a:rPr>
              <a:t>2</a:t>
            </a:r>
            <a:r>
              <a:rPr lang="zh-CN" altLang="en-US" sz="3200" dirty="0">
                <a:latin typeface="宋体" pitchFamily="2" charset="-122"/>
                <a:ea typeface="Courier New" pitchFamily="49" charset="0"/>
              </a:rPr>
              <a:t>复制到字符数组</a:t>
            </a:r>
            <a:r>
              <a:rPr lang="en-US" altLang="zh-CN" sz="3200" dirty="0">
                <a:latin typeface="宋体" pitchFamily="2" charset="-122"/>
                <a:ea typeface="Courier New" pitchFamily="49" charset="0"/>
              </a:rPr>
              <a:t>1</a:t>
            </a:r>
            <a:r>
              <a:rPr lang="zh-CN" altLang="en-US" sz="3200" dirty="0">
                <a:latin typeface="宋体" pitchFamily="2" charset="-122"/>
                <a:ea typeface="Courier New" pitchFamily="49" charset="0"/>
              </a:rPr>
              <a:t>中去。例如：</a:t>
            </a:r>
          </a:p>
          <a:p>
            <a:pPr lvl="0" algn="just">
              <a:lnSpc>
                <a:spcPct val="130000"/>
              </a:lnSpc>
              <a:spcBef>
                <a:spcPct val="20000"/>
              </a:spcBef>
              <a:spcAft>
                <a:spcPct val="20000"/>
              </a:spcAft>
            </a:pPr>
            <a:r>
              <a:rPr lang="en-US" altLang="zh-CN" sz="3200" b="1">
                <a:latin typeface="宋体" pitchFamily="2" charset="-122"/>
                <a:ea typeface="Courier New" pitchFamily="49" charset="0"/>
              </a:rPr>
              <a:t>char str1</a:t>
            </a:r>
            <a:r>
              <a:rPr lang="zh-CN" altLang="en-US" sz="3200" b="1">
                <a:latin typeface="宋体" pitchFamily="2" charset="-122"/>
                <a:ea typeface="Courier New" pitchFamily="49" charset="0"/>
              </a:rPr>
              <a:t>［</a:t>
            </a:r>
            <a:r>
              <a:rPr lang="en-US" altLang="zh-CN" sz="3200" b="1">
                <a:latin typeface="宋体" pitchFamily="2" charset="-122"/>
                <a:ea typeface="Courier New" pitchFamily="49" charset="0"/>
              </a:rPr>
              <a:t>10</a:t>
            </a:r>
            <a:r>
              <a:rPr lang="zh-CN" altLang="en-US" sz="3200" b="1">
                <a:latin typeface="宋体" pitchFamily="2" charset="-122"/>
                <a:ea typeface="Courier New" pitchFamily="49" charset="0"/>
              </a:rPr>
              <a:t>］，</a:t>
            </a:r>
            <a:r>
              <a:rPr lang="en-US" altLang="zh-CN" sz="3200" b="1">
                <a:latin typeface="宋体" pitchFamily="2" charset="-122"/>
                <a:ea typeface="Courier New" pitchFamily="49" charset="0"/>
              </a:rPr>
              <a:t>str2</a:t>
            </a:r>
            <a:r>
              <a:rPr lang="zh-CN" altLang="en-US" sz="3200" b="1">
                <a:latin typeface="宋体" pitchFamily="2" charset="-122"/>
                <a:ea typeface="Courier New" pitchFamily="49" charset="0"/>
              </a:rPr>
              <a:t>［］</a:t>
            </a:r>
            <a:r>
              <a:rPr lang="en-US" altLang="zh-CN" sz="3200" b="1">
                <a:latin typeface="宋体" pitchFamily="2" charset="-122"/>
                <a:ea typeface="Courier New" pitchFamily="49" charset="0"/>
              </a:rPr>
              <a:t>={″China″};</a:t>
            </a:r>
          </a:p>
          <a:p>
            <a:pPr lvl="0" algn="l">
              <a:lnSpc>
                <a:spcPct val="130000"/>
              </a:lnSpc>
              <a:spcBef>
                <a:spcPct val="20000"/>
              </a:spcBef>
              <a:spcAft>
                <a:spcPct val="20000"/>
              </a:spcAft>
            </a:pPr>
            <a:r>
              <a:rPr lang="en-US" altLang="zh-CN" sz="3200">
                <a:latin typeface="宋体" pitchFamily="2" charset="-122"/>
                <a:ea typeface="Times New Roman" pitchFamily="18" charset="0"/>
              </a:rPr>
              <a:t>strcpy(str1</a:t>
            </a:r>
            <a:r>
              <a:rPr lang="zh-CN" altLang="en-US" sz="3200">
                <a:latin typeface="宋体" pitchFamily="2" charset="-122"/>
                <a:ea typeface="宋体" pitchFamily="2" charset="-122"/>
              </a:rPr>
              <a:t>，</a:t>
            </a:r>
            <a:r>
              <a:rPr lang="en-US" altLang="zh-CN" sz="3200">
                <a:latin typeface="宋体" pitchFamily="2" charset="-122"/>
                <a:ea typeface="Times New Roman" pitchFamily="18" charset="0"/>
              </a:rPr>
              <a:t>str2);</a:t>
            </a:r>
            <a:r>
              <a:rPr lang="en-US" altLang="zh-CN" sz="3200">
                <a:solidFill>
                  <a:srgbClr val="CC3300"/>
                </a:solidFill>
                <a:latin typeface="宋体" pitchFamily="2" charset="-122"/>
                <a:ea typeface="宋体" pitchFamily="2" charset="-122"/>
              </a:rPr>
              <a:t> </a:t>
            </a:r>
          </a:p>
        </p:txBody>
      </p:sp>
      <p:pic>
        <p:nvPicPr>
          <p:cNvPr id="1006595" name="图片 1006594" descr="g16"/>
          <p:cNvPicPr>
            <a:picLocks noChangeAspect="1"/>
          </p:cNvPicPr>
          <p:nvPr/>
        </p:nvPicPr>
        <p:blipFill>
          <a:blip r:embed="rId2"/>
          <a:srcRect/>
          <a:stretch>
            <a:fillRect/>
          </a:stretch>
        </p:blipFill>
        <p:spPr>
          <a:xfrm>
            <a:off x="1600200" y="5491163"/>
            <a:ext cx="5638800" cy="681037"/>
          </a:xfrm>
          <a:prstGeom prst="rect">
            <a:avLst/>
          </a:prstGeom>
          <a:noFill/>
          <a:ln w="38100" cap="flat" cmpd="sng">
            <a:solidFill>
              <a:schemeClr val="accent2"/>
            </a:solidFill>
            <a:prstDash val="solid"/>
            <a:miter/>
            <a:headEnd type="none" w="med" len="med"/>
            <a:tailEnd type="none" w="med" len="med"/>
          </a:ln>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6594"/>
                                        </p:tgtEl>
                                        <p:attrNameLst>
                                          <p:attrName>style.visibility</p:attrName>
                                        </p:attrNameLst>
                                      </p:cBhvr>
                                      <p:to>
                                        <p:strVal val="visible"/>
                                      </p:to>
                                    </p:set>
                                    <p:animEffect transition="in" filter="wipe(left)">
                                      <p:cBhvr>
                                        <p:cTn id="7" dur="500"/>
                                        <p:tgtEl>
                                          <p:spTgt spid="1006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标题 1007617"/>
          <p:cNvSpPr>
            <a:spLocks noGrp="1"/>
          </p:cNvSpPr>
          <p:nvPr>
            <p:ph type="title"/>
          </p:nvPr>
        </p:nvSpPr>
        <p:spPr>
          <a:xfrm>
            <a:off x="323850" y="692150"/>
            <a:ext cx="5554663" cy="561975"/>
          </a:xfrm>
          <a:noFill/>
          <a:ln w="9525">
            <a:miter/>
          </a:ln>
        </p:spPr>
        <p:txBody>
          <a:bodyPr/>
          <a:lstStyle/>
          <a:p>
            <a:r>
              <a:rPr lang="zh-CN" altLang="en-US" sz="3200" dirty="0">
                <a:solidFill>
                  <a:srgbClr val="CC0000"/>
                </a:solidFill>
                <a:latin typeface="宋体" pitchFamily="2" charset="-122"/>
                <a:ea typeface="宋体" pitchFamily="2" charset="-122"/>
              </a:rPr>
              <a:t>关于</a:t>
            </a:r>
            <a:r>
              <a:rPr lang="en-US" altLang="zh-CN" sz="3200" dirty="0" err="1">
                <a:solidFill>
                  <a:srgbClr val="CC0000"/>
                </a:solidFill>
                <a:latin typeface="Times New Roman" pitchFamily="18" charset="0"/>
                <a:ea typeface="宋体" pitchFamily="2" charset="-122"/>
              </a:rPr>
              <a:t>strcpy</a:t>
            </a:r>
            <a:r>
              <a:rPr lang="zh-CN" altLang="en-US" sz="3200" dirty="0">
                <a:solidFill>
                  <a:srgbClr val="CC0000"/>
                </a:solidFill>
                <a:latin typeface="宋体" pitchFamily="2" charset="-122"/>
                <a:ea typeface="宋体" pitchFamily="2" charset="-122"/>
              </a:rPr>
              <a:t>函数的几点说明</a:t>
            </a:r>
          </a:p>
        </p:txBody>
      </p:sp>
      <p:sp>
        <p:nvSpPr>
          <p:cNvPr id="1007619" name="文本框 1007618"/>
          <p:cNvSpPr txBox="1"/>
          <p:nvPr/>
        </p:nvSpPr>
        <p:spPr>
          <a:xfrm>
            <a:off x="755650" y="1268413"/>
            <a:ext cx="7993063" cy="1992312"/>
          </a:xfrm>
          <a:prstGeom prst="rect">
            <a:avLst/>
          </a:prstGeom>
          <a:noFill/>
          <a:ln w="28575">
            <a:noFill/>
            <a:miter/>
          </a:ln>
        </p:spPr>
        <p:txBody>
          <a:bodyPr>
            <a:spAutoFit/>
          </a:bodyPr>
          <a:lstStyle/>
          <a:p>
            <a:pPr lvl="0" algn="l">
              <a:lnSpc>
                <a:spcPct val="130000"/>
              </a:lnSpc>
            </a:pP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1</a:t>
            </a:r>
            <a:r>
              <a:rPr lang="zh-CN" altLang="en-US" sz="3200" b="1" dirty="0">
                <a:latin typeface="宋体" pitchFamily="2" charset="-122"/>
                <a:ea typeface="宋体" pitchFamily="2" charset="-122"/>
              </a:rPr>
              <a:t>）</a:t>
            </a:r>
            <a:r>
              <a:rPr lang="zh-CN" altLang="en-US" sz="3200" dirty="0">
                <a:latin typeface="宋体" pitchFamily="2" charset="-122"/>
                <a:ea typeface="宋体" pitchFamily="2" charset="-122"/>
              </a:rPr>
              <a:t>字符数组</a:t>
            </a:r>
            <a:r>
              <a:rPr lang="en-US" altLang="zh-CN" sz="3200">
                <a:latin typeface="Times New Roman" pitchFamily="18" charset="0"/>
                <a:ea typeface="宋体" pitchFamily="2" charset="-122"/>
              </a:rPr>
              <a:t>1</a:t>
            </a:r>
            <a:r>
              <a:rPr lang="zh-CN" altLang="en-US" sz="3200" dirty="0">
                <a:latin typeface="宋体" pitchFamily="2" charset="-122"/>
                <a:ea typeface="宋体" pitchFamily="2" charset="-122"/>
              </a:rPr>
              <a:t>必须定义得足够大，以便容纳被复制的字符串。字符数组</a:t>
            </a:r>
            <a:r>
              <a:rPr lang="en-US" altLang="zh-CN" sz="3200">
                <a:latin typeface="Times New Roman" pitchFamily="18" charset="0"/>
                <a:ea typeface="宋体" pitchFamily="2" charset="-122"/>
              </a:rPr>
              <a:t>1</a:t>
            </a:r>
            <a:r>
              <a:rPr lang="zh-CN" altLang="en-US" sz="3200" dirty="0">
                <a:latin typeface="宋体" pitchFamily="2" charset="-122"/>
                <a:ea typeface="宋体" pitchFamily="2" charset="-122"/>
              </a:rPr>
              <a:t>的长度不应小于字符串</a:t>
            </a:r>
            <a:r>
              <a:rPr lang="en-US" altLang="zh-CN" sz="3200">
                <a:latin typeface="Times New Roman" pitchFamily="18" charset="0"/>
                <a:ea typeface="宋体" pitchFamily="2" charset="-122"/>
              </a:rPr>
              <a:t>2</a:t>
            </a:r>
            <a:r>
              <a:rPr lang="zh-CN" altLang="en-US" sz="3200" dirty="0">
                <a:latin typeface="宋体" pitchFamily="2" charset="-122"/>
                <a:ea typeface="宋体" pitchFamily="2" charset="-122"/>
              </a:rPr>
              <a:t>的长度。</a:t>
            </a:r>
            <a:r>
              <a:rPr lang="zh-CN" altLang="en-US" sz="3200" dirty="0">
                <a:latin typeface="Times New Roman" pitchFamily="18" charset="0"/>
                <a:ea typeface="宋体" pitchFamily="2" charset="-122"/>
              </a:rPr>
              <a:t> </a:t>
            </a:r>
            <a:endParaRPr lang="zh-CN" altLang="en-US" sz="3200">
              <a:latin typeface="Times New Roman" pitchFamily="18" charset="0"/>
              <a:ea typeface="宋体" pitchFamily="2" charset="-122"/>
            </a:endParaRPr>
          </a:p>
        </p:txBody>
      </p:sp>
      <p:sp>
        <p:nvSpPr>
          <p:cNvPr id="1007620" name="文本框 1007619"/>
          <p:cNvSpPr txBox="1"/>
          <p:nvPr/>
        </p:nvSpPr>
        <p:spPr>
          <a:xfrm>
            <a:off x="755650" y="3571875"/>
            <a:ext cx="7920038" cy="2238375"/>
          </a:xfrm>
          <a:prstGeom prst="rect">
            <a:avLst/>
          </a:prstGeom>
          <a:noFill/>
          <a:ln w="28575">
            <a:noFill/>
            <a:miter/>
          </a:ln>
        </p:spPr>
        <p:txBody>
          <a:bodyPr>
            <a:spAutoFit/>
          </a:bodyPr>
          <a:lstStyle/>
          <a:p>
            <a:pPr lvl="0" algn="just">
              <a:lnSpc>
                <a:spcPct val="110000"/>
              </a:lnSpc>
              <a:spcBef>
                <a:spcPct val="10000"/>
              </a:spcBef>
              <a:spcAft>
                <a:spcPct val="10000"/>
              </a:spcAft>
            </a:pP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2</a:t>
            </a:r>
            <a:r>
              <a:rPr lang="zh-CN" altLang="en-US" sz="3200" b="1" dirty="0">
                <a:latin typeface="宋体" pitchFamily="2" charset="-122"/>
                <a:ea typeface="宋体" pitchFamily="2" charset="-122"/>
              </a:rPr>
              <a:t>）</a:t>
            </a:r>
            <a:r>
              <a:rPr lang="zh-CN" altLang="en-US" sz="3200" dirty="0">
                <a:latin typeface="宋体" pitchFamily="2" charset="-122"/>
                <a:ea typeface="宋体" pitchFamily="2" charset="-122"/>
              </a:rPr>
              <a:t>“字符数组</a:t>
            </a:r>
            <a:r>
              <a:rPr lang="en-US" altLang="zh-CN" sz="3200" dirty="0">
                <a:latin typeface="宋体" pitchFamily="2" charset="-122"/>
                <a:ea typeface="宋体" pitchFamily="2" charset="-122"/>
              </a:rPr>
              <a:t>1”</a:t>
            </a:r>
            <a:r>
              <a:rPr lang="zh-CN" altLang="en-US" sz="3200" dirty="0">
                <a:latin typeface="宋体" pitchFamily="2" charset="-122"/>
                <a:ea typeface="宋体" pitchFamily="2" charset="-122"/>
              </a:rPr>
              <a:t>必须写成数组名形式</a:t>
            </a:r>
            <a:r>
              <a:rPr lang="en-US" altLang="zh-CN" sz="3200" dirty="0">
                <a:latin typeface="宋体" pitchFamily="2" charset="-122"/>
                <a:ea typeface="宋体" pitchFamily="2" charset="-122"/>
              </a:rPr>
              <a:t>(</a:t>
            </a:r>
            <a:r>
              <a:rPr lang="zh-CN" altLang="en-US" sz="3200" dirty="0">
                <a:latin typeface="宋体" pitchFamily="2" charset="-122"/>
                <a:ea typeface="宋体" pitchFamily="2" charset="-122"/>
              </a:rPr>
              <a:t>如</a:t>
            </a:r>
            <a:r>
              <a:rPr lang="en-US" altLang="zh-CN" sz="3200" dirty="0">
                <a:latin typeface="宋体" pitchFamily="2" charset="-122"/>
                <a:ea typeface="宋体" pitchFamily="2" charset="-122"/>
              </a:rPr>
              <a:t>str1)</a:t>
            </a:r>
            <a:r>
              <a:rPr lang="zh-CN" altLang="en-US" sz="3200" dirty="0">
                <a:latin typeface="宋体" pitchFamily="2" charset="-122"/>
                <a:ea typeface="宋体" pitchFamily="2" charset="-122"/>
              </a:rPr>
              <a:t>，“字符串</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可以是字符数组名，也可以是一个字符串常量。如</a:t>
            </a:r>
            <a:r>
              <a:rPr lang="en-US" altLang="zh-CN" sz="3200">
                <a:latin typeface="Times New Roman" pitchFamily="18" charset="0"/>
                <a:ea typeface="宋体" pitchFamily="2" charset="-122"/>
              </a:rPr>
              <a:t>strcpy(str1</a:t>
            </a:r>
            <a:r>
              <a:rPr lang="zh-CN" altLang="en-US" sz="3200">
                <a:latin typeface="宋体" pitchFamily="2" charset="-122"/>
                <a:ea typeface="宋体" pitchFamily="2" charset="-122"/>
              </a:rPr>
              <a:t>，</a:t>
            </a:r>
            <a:r>
              <a:rPr lang="en-US" altLang="zh-CN" sz="3200">
                <a:latin typeface="宋体" pitchFamily="2" charset="-122"/>
                <a:ea typeface="宋体" pitchFamily="2" charset="-122"/>
              </a:rPr>
              <a:t>″</a:t>
            </a:r>
            <a:r>
              <a:rPr lang="en-US" altLang="zh-CN" sz="3200">
                <a:latin typeface="Times New Roman" pitchFamily="18" charset="0"/>
                <a:ea typeface="宋体" pitchFamily="2" charset="-122"/>
              </a:rPr>
              <a:t>China</a:t>
            </a:r>
            <a:r>
              <a:rPr lang="en-US" altLang="zh-CN" sz="3200">
                <a:latin typeface="宋体" pitchFamily="2" charset="-122"/>
                <a:ea typeface="宋体" pitchFamily="2" charset="-122"/>
              </a:rPr>
              <a:t>″</a:t>
            </a:r>
            <a:r>
              <a:rPr lang="en-US" altLang="zh-CN" sz="3200">
                <a:latin typeface="Times New Roman" pitchFamily="18" charset="0"/>
                <a:ea typeface="宋体" pitchFamily="2" charset="-122"/>
              </a:rPr>
              <a:t>)</a:t>
            </a:r>
            <a:r>
              <a:rPr lang="zh-CN" altLang="en-US" sz="3200">
                <a:latin typeface="宋体" pitchFamily="2" charset="-122"/>
                <a:ea typeface="宋体" pitchFamily="2" charset="-122"/>
              </a:rPr>
              <a:t>；</a:t>
            </a:r>
            <a:r>
              <a:rPr lang="zh-CN" altLang="en-US" sz="3200">
                <a:latin typeface="Times New Roman" pitchFamily="18" charset="0"/>
                <a:ea typeface="宋体" pitchFamily="2" charset="-122"/>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07619"/>
                                        </p:tgtEl>
                                        <p:attrNameLst>
                                          <p:attrName>style.visibility</p:attrName>
                                        </p:attrNameLst>
                                      </p:cBhvr>
                                      <p:to>
                                        <p:strVal val="visible"/>
                                      </p:to>
                                    </p:set>
                                    <p:animEffect transition="in" filter="barn(outVertical)">
                                      <p:cBhvr>
                                        <p:cTn id="7" dur="500"/>
                                        <p:tgtEl>
                                          <p:spTgt spid="10076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07620"/>
                                        </p:tgtEl>
                                        <p:attrNameLst>
                                          <p:attrName>style.visibility</p:attrName>
                                        </p:attrNameLst>
                                      </p:cBhvr>
                                      <p:to>
                                        <p:strVal val="visible"/>
                                      </p:to>
                                    </p:set>
                                    <p:animEffect transition="in" filter="barn(outVertical)">
                                      <p:cBhvr>
                                        <p:cTn id="12" dur="500"/>
                                        <p:tgtEl>
                                          <p:spTgt spid="100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19" grpId="0"/>
      <p:bldP spid="10076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文本框 1008641"/>
          <p:cNvSpPr txBox="1"/>
          <p:nvPr/>
        </p:nvSpPr>
        <p:spPr>
          <a:xfrm>
            <a:off x="682625" y="908050"/>
            <a:ext cx="7777163" cy="1603375"/>
          </a:xfrm>
          <a:prstGeom prst="rect">
            <a:avLst/>
          </a:prstGeom>
          <a:noFill/>
          <a:ln w="28575">
            <a:noFill/>
            <a:miter/>
          </a:ln>
        </p:spPr>
        <p:txBody>
          <a:bodyPr>
            <a:spAutoFit/>
          </a:bodyPr>
          <a:lstStyle/>
          <a:p>
            <a:pPr lvl="0" algn="just">
              <a:lnSpc>
                <a:spcPct val="155000"/>
              </a:lnSpc>
              <a:spcBef>
                <a:spcPct val="10000"/>
              </a:spcBef>
              <a:spcAft>
                <a:spcPct val="10000"/>
              </a:spcAft>
            </a:pP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3</a:t>
            </a:r>
            <a:r>
              <a:rPr lang="zh-CN" altLang="en-US" sz="3200" b="1" dirty="0">
                <a:latin typeface="宋体" pitchFamily="2" charset="-122"/>
                <a:ea typeface="宋体" pitchFamily="2" charset="-122"/>
              </a:rPr>
              <a:t>）</a:t>
            </a:r>
            <a:r>
              <a:rPr lang="zh-CN" altLang="en-US" sz="3200" dirty="0">
                <a:latin typeface="宋体" pitchFamily="2" charset="-122"/>
                <a:ea typeface="宋体" pitchFamily="2" charset="-122"/>
              </a:rPr>
              <a:t>复制时连同字符串后面的</a:t>
            </a:r>
            <a:r>
              <a:rPr lang="en-US" altLang="zh-CN" sz="3200">
                <a:latin typeface="宋体" pitchFamily="2" charset="-122"/>
                <a:ea typeface="宋体" pitchFamily="2" charset="-122"/>
              </a:rPr>
              <a:t>′</a:t>
            </a:r>
            <a:r>
              <a:rPr lang="zh-CN" altLang="en-US" sz="3200">
                <a:latin typeface="宋体" pitchFamily="2" charset="-122"/>
                <a:ea typeface="宋体" pitchFamily="2" charset="-122"/>
              </a:rPr>
              <a:t>＼</a:t>
            </a:r>
            <a:r>
              <a:rPr lang="en-US" altLang="zh-CN" sz="3200">
                <a:latin typeface="Times New Roman" pitchFamily="18" charset="0"/>
                <a:ea typeface="宋体" pitchFamily="2" charset="-122"/>
              </a:rPr>
              <a:t>0</a:t>
            </a:r>
            <a:r>
              <a:rPr lang="en-US" altLang="zh-CN" sz="3200" dirty="0">
                <a:latin typeface="宋体" pitchFamily="2" charset="-122"/>
                <a:ea typeface="宋体" pitchFamily="2" charset="-122"/>
              </a:rPr>
              <a:t>′</a:t>
            </a:r>
            <a:r>
              <a:rPr lang="zh-CN" altLang="en-US" sz="3200" dirty="0">
                <a:latin typeface="宋体" pitchFamily="2" charset="-122"/>
                <a:ea typeface="宋体" pitchFamily="2" charset="-122"/>
              </a:rPr>
              <a:t>一起复制到字符数组</a:t>
            </a:r>
            <a:r>
              <a:rPr lang="en-US" altLang="zh-CN" sz="3200">
                <a:latin typeface="Times New Roman" pitchFamily="18" charset="0"/>
                <a:ea typeface="宋体" pitchFamily="2" charset="-122"/>
              </a:rPr>
              <a:t>1</a:t>
            </a:r>
            <a:r>
              <a:rPr lang="zh-CN" altLang="en-US" sz="3200" dirty="0">
                <a:latin typeface="宋体" pitchFamily="2" charset="-122"/>
                <a:ea typeface="宋体" pitchFamily="2" charset="-122"/>
              </a:rPr>
              <a:t>中。</a:t>
            </a:r>
            <a:r>
              <a:rPr lang="zh-CN" altLang="en-US" sz="3200" dirty="0">
                <a:latin typeface="Times New Roman" pitchFamily="18" charset="0"/>
                <a:ea typeface="宋体" pitchFamily="2" charset="-122"/>
              </a:rPr>
              <a:t> </a:t>
            </a:r>
            <a:endParaRPr lang="zh-CN" altLang="en-US" sz="3200">
              <a:latin typeface="Times New Roman" pitchFamily="18" charset="0"/>
              <a:ea typeface="宋体" pitchFamily="2" charset="-122"/>
            </a:endParaRPr>
          </a:p>
        </p:txBody>
      </p:sp>
      <p:sp>
        <p:nvSpPr>
          <p:cNvPr id="1008643" name="文本框 1008642"/>
          <p:cNvSpPr txBox="1"/>
          <p:nvPr/>
        </p:nvSpPr>
        <p:spPr>
          <a:xfrm>
            <a:off x="682625" y="2792413"/>
            <a:ext cx="7777163" cy="2992437"/>
          </a:xfrm>
          <a:prstGeom prst="rect">
            <a:avLst/>
          </a:prstGeom>
          <a:noFill/>
          <a:ln w="28575">
            <a:noFill/>
            <a:miter/>
          </a:ln>
        </p:spPr>
        <p:txBody>
          <a:bodyPr>
            <a:spAutoFit/>
          </a:bodyPr>
          <a:lstStyle/>
          <a:p>
            <a:pPr lvl="0" algn="just">
              <a:lnSpc>
                <a:spcPct val="115000"/>
              </a:lnSpc>
              <a:spcBef>
                <a:spcPct val="10000"/>
              </a:spcBef>
              <a:spcAft>
                <a:spcPct val="10000"/>
              </a:spcAft>
            </a:pP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4</a:t>
            </a:r>
            <a:r>
              <a:rPr lang="zh-CN" altLang="en-US" sz="3200" b="1" dirty="0">
                <a:latin typeface="宋体" pitchFamily="2" charset="-122"/>
                <a:ea typeface="宋体" pitchFamily="2" charset="-122"/>
              </a:rPr>
              <a:t>）</a:t>
            </a:r>
            <a:r>
              <a:rPr lang="zh-CN" altLang="en-US" sz="3200" dirty="0">
                <a:latin typeface="宋体" pitchFamily="2" charset="-122"/>
                <a:ea typeface="Courier New" pitchFamily="49" charset="0"/>
              </a:rPr>
              <a:t>可以用</a:t>
            </a:r>
            <a:r>
              <a:rPr lang="en-US" altLang="zh-CN" sz="3200" dirty="0" err="1" smtClean="0">
                <a:latin typeface="宋体" pitchFamily="2" charset="-122"/>
                <a:ea typeface="Courier New" pitchFamily="49" charset="0"/>
              </a:rPr>
              <a:t>strncpy</a:t>
            </a:r>
            <a:r>
              <a:rPr lang="zh-CN" altLang="en-US" sz="3200" dirty="0">
                <a:latin typeface="宋体" pitchFamily="2" charset="-122"/>
                <a:ea typeface="Courier New" pitchFamily="49" charset="0"/>
              </a:rPr>
              <a:t>函数将字符串</a:t>
            </a:r>
            <a:r>
              <a:rPr lang="en-US" altLang="zh-CN" sz="3200" dirty="0">
                <a:latin typeface="宋体" pitchFamily="2" charset="-122"/>
                <a:ea typeface="Courier New" pitchFamily="49" charset="0"/>
              </a:rPr>
              <a:t>2</a:t>
            </a:r>
            <a:r>
              <a:rPr lang="zh-CN" altLang="en-US" sz="3200" dirty="0">
                <a:latin typeface="宋体" pitchFamily="2" charset="-122"/>
                <a:ea typeface="Courier New" pitchFamily="49" charset="0"/>
              </a:rPr>
              <a:t>中前面若干个字符复制到字符数组</a:t>
            </a:r>
            <a:r>
              <a:rPr lang="en-US" altLang="zh-CN" sz="3200" dirty="0">
                <a:latin typeface="宋体" pitchFamily="2" charset="-122"/>
                <a:ea typeface="Courier New" pitchFamily="49" charset="0"/>
              </a:rPr>
              <a:t>1</a:t>
            </a:r>
            <a:r>
              <a:rPr lang="zh-CN" altLang="en-US" sz="3200" dirty="0">
                <a:latin typeface="宋体" pitchFamily="2" charset="-122"/>
                <a:ea typeface="Courier New" pitchFamily="49" charset="0"/>
              </a:rPr>
              <a:t>中去。例如</a:t>
            </a:r>
            <a:r>
              <a:rPr lang="en-US" altLang="zh-CN" sz="3200" dirty="0">
                <a:latin typeface="宋体" pitchFamily="2" charset="-122"/>
                <a:ea typeface="Courier New" pitchFamily="49" charset="0"/>
              </a:rPr>
              <a:t>:</a:t>
            </a:r>
            <a:r>
              <a:rPr lang="en-US" altLang="zh-CN" sz="3200" smtClean="0">
                <a:latin typeface="宋体" pitchFamily="2" charset="-122"/>
                <a:ea typeface="Courier New" pitchFamily="49" charset="0"/>
              </a:rPr>
              <a:t>strncpy</a:t>
            </a:r>
            <a:r>
              <a:rPr lang="en-US" altLang="zh-CN" sz="3200" dirty="0" smtClean="0">
                <a:latin typeface="宋体" pitchFamily="2" charset="-122"/>
                <a:ea typeface="Courier New" pitchFamily="49" charset="0"/>
              </a:rPr>
              <a:t>(str1</a:t>
            </a:r>
            <a:r>
              <a:rPr lang="zh-CN" altLang="en-US" sz="3200" dirty="0">
                <a:latin typeface="宋体" pitchFamily="2" charset="-122"/>
                <a:ea typeface="Courier New" pitchFamily="49" charset="0"/>
              </a:rPr>
              <a:t>，</a:t>
            </a:r>
            <a:r>
              <a:rPr lang="en-US" altLang="zh-CN" sz="3200" dirty="0">
                <a:latin typeface="宋体" pitchFamily="2" charset="-122"/>
                <a:ea typeface="Courier New" pitchFamily="49" charset="0"/>
              </a:rPr>
              <a:t>str2</a:t>
            </a:r>
            <a:r>
              <a:rPr lang="zh-CN" altLang="en-US" sz="3200" dirty="0">
                <a:latin typeface="宋体" pitchFamily="2" charset="-122"/>
                <a:ea typeface="Courier New" pitchFamily="49" charset="0"/>
              </a:rPr>
              <a:t>，</a:t>
            </a:r>
            <a:r>
              <a:rPr lang="en-US" altLang="zh-CN" sz="3200" dirty="0">
                <a:latin typeface="宋体" pitchFamily="2" charset="-122"/>
                <a:ea typeface="Courier New" pitchFamily="49" charset="0"/>
              </a:rPr>
              <a:t>2);</a:t>
            </a:r>
          </a:p>
          <a:p>
            <a:pPr lvl="0" algn="just">
              <a:lnSpc>
                <a:spcPct val="115000"/>
              </a:lnSpc>
              <a:spcBef>
                <a:spcPct val="10000"/>
              </a:spcBef>
              <a:spcAft>
                <a:spcPct val="10000"/>
              </a:spcAft>
            </a:pPr>
            <a:r>
              <a:rPr lang="zh-CN" altLang="en-US" sz="3200" dirty="0">
                <a:latin typeface="宋体" pitchFamily="2" charset="-122"/>
                <a:ea typeface="宋体" pitchFamily="2" charset="-122"/>
              </a:rPr>
              <a:t>作用是将</a:t>
            </a:r>
            <a:r>
              <a:rPr lang="en-US" altLang="zh-CN" sz="3200" dirty="0">
                <a:latin typeface="宋体" pitchFamily="2" charset="-122"/>
                <a:ea typeface="宋体" pitchFamily="2" charset="-122"/>
              </a:rPr>
              <a:t>str2</a:t>
            </a:r>
            <a:r>
              <a:rPr lang="zh-CN" altLang="en-US" sz="3200" dirty="0">
                <a:latin typeface="宋体" pitchFamily="2" charset="-122"/>
                <a:ea typeface="宋体" pitchFamily="2" charset="-122"/>
              </a:rPr>
              <a:t>中前面</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个字符复制到</a:t>
            </a:r>
            <a:r>
              <a:rPr lang="en-US" altLang="zh-CN" sz="3200" dirty="0">
                <a:latin typeface="宋体" pitchFamily="2" charset="-122"/>
                <a:ea typeface="宋体" pitchFamily="2" charset="-122"/>
              </a:rPr>
              <a:t>str1</a:t>
            </a:r>
            <a:r>
              <a:rPr lang="zh-CN" altLang="en-US" sz="3200" dirty="0">
                <a:latin typeface="宋体" pitchFamily="2" charset="-122"/>
                <a:ea typeface="宋体" pitchFamily="2" charset="-122"/>
              </a:rPr>
              <a:t>中去，然后再加一个‘＼</a:t>
            </a:r>
            <a:r>
              <a:rPr lang="en-US" altLang="zh-CN" sz="3200" dirty="0">
                <a:latin typeface="宋体" pitchFamily="2" charset="-122"/>
                <a:ea typeface="宋体" pitchFamily="2" charset="-122"/>
              </a:rPr>
              <a:t>0’</a:t>
            </a:r>
            <a:r>
              <a:rPr lang="zh-CN" altLang="en-US" sz="3200" dirty="0">
                <a:latin typeface="宋体" pitchFamily="2" charset="-122"/>
                <a:ea typeface="宋体" pitchFamily="2" charset="-122"/>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08642"/>
                                        </p:tgtEl>
                                        <p:attrNameLst>
                                          <p:attrName>style.visibility</p:attrName>
                                        </p:attrNameLst>
                                      </p:cBhvr>
                                      <p:to>
                                        <p:strVal val="visible"/>
                                      </p:to>
                                    </p:set>
                                    <p:animEffect transition="in" filter="barn(outVertical)">
                                      <p:cBhvr>
                                        <p:cTn id="7" dur="500"/>
                                        <p:tgtEl>
                                          <p:spTgt spid="10086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08643"/>
                                        </p:tgtEl>
                                        <p:attrNameLst>
                                          <p:attrName>style.visibility</p:attrName>
                                        </p:attrNameLst>
                                      </p:cBhvr>
                                      <p:to>
                                        <p:strVal val="visible"/>
                                      </p:to>
                                    </p:set>
                                    <p:animEffect transition="in" filter="barn(outVertical)">
                                      <p:cBhvr>
                                        <p:cTn id="12" dur="500"/>
                                        <p:tgtEl>
                                          <p:spTgt spid="1008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2" grpId="0"/>
      <p:bldP spid="100864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文本框 1009665"/>
          <p:cNvSpPr txBox="1"/>
          <p:nvPr/>
        </p:nvSpPr>
        <p:spPr>
          <a:xfrm>
            <a:off x="755650" y="476250"/>
            <a:ext cx="8083550" cy="5773738"/>
          </a:xfrm>
          <a:prstGeom prst="rect">
            <a:avLst/>
          </a:prstGeom>
          <a:noFill/>
          <a:ln w="38100">
            <a:noFill/>
            <a:miter/>
          </a:ln>
        </p:spPr>
        <p:txBody>
          <a:bodyPr>
            <a:spAutoFit/>
          </a:bodyPr>
          <a:lstStyle/>
          <a:p>
            <a:pPr lvl="0" algn="just">
              <a:lnSpc>
                <a:spcPct val="110000"/>
              </a:lnSpc>
              <a:spcBef>
                <a:spcPct val="10000"/>
              </a:spcBef>
              <a:spcAft>
                <a:spcPct val="10000"/>
              </a:spcAft>
            </a:pP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5</a:t>
            </a:r>
            <a:r>
              <a:rPr lang="zh-CN" altLang="en-US" sz="2800" b="1" dirty="0">
                <a:latin typeface="宋体" pitchFamily="2" charset="-122"/>
                <a:ea typeface="宋体" pitchFamily="2" charset="-122"/>
              </a:rPr>
              <a:t>）</a:t>
            </a:r>
            <a:r>
              <a:rPr lang="zh-CN" altLang="en-US" sz="2800" dirty="0">
                <a:latin typeface="宋体" pitchFamily="2" charset="-122"/>
                <a:ea typeface="宋体" pitchFamily="2" charset="-122"/>
              </a:rPr>
              <a:t>不能用赋值语句将一个字符串常量或字符数组直接给一个字符数组。如：</a:t>
            </a:r>
          </a:p>
          <a:p>
            <a:pPr lvl="0" algn="just">
              <a:lnSpc>
                <a:spcPct val="110000"/>
              </a:lnSpc>
            </a:pPr>
            <a:r>
              <a:rPr lang="zh-CN" altLang="en-US" sz="2800" b="1">
                <a:latin typeface="宋体" pitchFamily="2" charset="-122"/>
                <a:ea typeface="宋体" pitchFamily="2" charset="-122"/>
              </a:rPr>
              <a:t>   </a:t>
            </a:r>
            <a:r>
              <a:rPr lang="en-US" altLang="zh-CN" sz="2800" b="1">
                <a:solidFill>
                  <a:srgbClr val="669900"/>
                </a:solidFill>
                <a:latin typeface="宋体" pitchFamily="2" charset="-122"/>
                <a:ea typeface="宋体" pitchFamily="2" charset="-122"/>
              </a:rPr>
              <a:t>str1=″China″;  </a:t>
            </a:r>
            <a:r>
              <a:rPr lang="zh-CN" altLang="en-US" sz="2800" dirty="0">
                <a:solidFill>
                  <a:srgbClr val="669900"/>
                </a:solidFill>
                <a:latin typeface="宋体" pitchFamily="2" charset="-122"/>
                <a:ea typeface="宋体" pitchFamily="2" charset="-122"/>
              </a:rPr>
              <a:t>不合法</a:t>
            </a:r>
            <a:endParaRPr lang="zh-CN" altLang="en-US" sz="2800" b="1">
              <a:solidFill>
                <a:srgbClr val="669900"/>
              </a:solidFill>
              <a:latin typeface="宋体" pitchFamily="2" charset="-122"/>
              <a:ea typeface="宋体" pitchFamily="2" charset="-122"/>
            </a:endParaRPr>
          </a:p>
          <a:p>
            <a:pPr lvl="0" algn="just">
              <a:lnSpc>
                <a:spcPct val="110000"/>
              </a:lnSpc>
            </a:pPr>
            <a:r>
              <a:rPr lang="zh-CN" altLang="en-US" sz="2800" b="1">
                <a:solidFill>
                  <a:srgbClr val="669900"/>
                </a:solidFill>
                <a:latin typeface="宋体" pitchFamily="2" charset="-122"/>
                <a:ea typeface="宋体" pitchFamily="2" charset="-122"/>
              </a:rPr>
              <a:t>   </a:t>
            </a:r>
            <a:r>
              <a:rPr lang="en-US" altLang="zh-CN" sz="2800" b="1">
                <a:solidFill>
                  <a:srgbClr val="669900"/>
                </a:solidFill>
                <a:latin typeface="宋体" pitchFamily="2" charset="-122"/>
                <a:ea typeface="宋体" pitchFamily="2" charset="-122"/>
              </a:rPr>
              <a:t>str1=str2;       </a:t>
            </a:r>
            <a:r>
              <a:rPr lang="zh-CN" altLang="en-US" sz="2800" dirty="0">
                <a:solidFill>
                  <a:srgbClr val="669900"/>
                </a:solidFill>
                <a:latin typeface="宋体" pitchFamily="2" charset="-122"/>
                <a:ea typeface="宋体" pitchFamily="2" charset="-122"/>
              </a:rPr>
              <a:t>不合法</a:t>
            </a:r>
          </a:p>
          <a:p>
            <a:pPr lvl="0" algn="just">
              <a:lnSpc>
                <a:spcPct val="110000"/>
              </a:lnSpc>
              <a:buChar char="•"/>
            </a:pPr>
            <a:r>
              <a:rPr lang="zh-CN" altLang="en-US" sz="2800" dirty="0">
                <a:latin typeface="楷体_GB2312" pitchFamily="49" charset="-122"/>
                <a:ea typeface="楷体_GB2312" pitchFamily="49" charset="-122"/>
              </a:rPr>
              <a:t>用</a:t>
            </a:r>
            <a:r>
              <a:rPr lang="en-US" altLang="zh-CN" sz="2800" dirty="0" err="1">
                <a:latin typeface="楷体_GB2312" pitchFamily="49" charset="-122"/>
                <a:ea typeface="楷体_GB2312" pitchFamily="49" charset="-122"/>
              </a:rPr>
              <a:t>strcpy</a:t>
            </a:r>
            <a:r>
              <a:rPr lang="zh-CN" altLang="en-US" sz="2800" dirty="0">
                <a:latin typeface="楷体_GB2312" pitchFamily="49" charset="-122"/>
                <a:ea typeface="楷体_GB2312" pitchFamily="49" charset="-122"/>
              </a:rPr>
              <a:t>函数只能将一个字符串复制到另一个字符数组中去。</a:t>
            </a:r>
          </a:p>
          <a:p>
            <a:pPr lvl="0" algn="just">
              <a:lnSpc>
                <a:spcPct val="110000"/>
              </a:lnSpc>
              <a:buChar char="•"/>
            </a:pPr>
            <a:r>
              <a:rPr lang="zh-CN" altLang="en-US" sz="2800" dirty="0">
                <a:latin typeface="楷体_GB2312" pitchFamily="49" charset="-122"/>
                <a:ea typeface="楷体_GB2312" pitchFamily="49" charset="-122"/>
              </a:rPr>
              <a:t>用赋值语句只能将一个字符赋给一个字符型变量或字符数组元素。下面是合法的使用</a:t>
            </a:r>
            <a:r>
              <a:rPr lang="en-US" altLang="zh-CN" sz="2800">
                <a:latin typeface="楷体_GB2312" pitchFamily="49" charset="-122"/>
                <a:ea typeface="楷体_GB2312" pitchFamily="49" charset="-122"/>
              </a:rPr>
              <a:t>:</a:t>
            </a:r>
          </a:p>
          <a:p>
            <a:pPr lvl="0" algn="just">
              <a:lnSpc>
                <a:spcPct val="110000"/>
              </a:lnSpc>
            </a:pPr>
            <a:r>
              <a:rPr lang="en-US" altLang="zh-CN" sz="2800" b="1">
                <a:latin typeface="宋体" pitchFamily="2" charset="-122"/>
                <a:ea typeface="宋体" pitchFamily="2" charset="-122"/>
              </a:rPr>
              <a:t>char a</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5</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c1</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c2;</a:t>
            </a:r>
          </a:p>
          <a:p>
            <a:pPr lvl="0" algn="just">
              <a:lnSpc>
                <a:spcPct val="110000"/>
              </a:lnSpc>
            </a:pPr>
            <a:r>
              <a:rPr lang="en-US" altLang="zh-CN" sz="2800" b="1">
                <a:latin typeface="宋体" pitchFamily="2" charset="-122"/>
                <a:ea typeface="宋体" pitchFamily="2" charset="-122"/>
              </a:rPr>
              <a:t>c1=′A′;  c2=′B′;</a:t>
            </a:r>
          </a:p>
          <a:p>
            <a:pPr lvl="0" algn="just">
              <a:lnSpc>
                <a:spcPct val="110000"/>
              </a:lnSpc>
            </a:pPr>
            <a:r>
              <a:rPr lang="en-US" altLang="zh-CN" sz="2800" b="1">
                <a:latin typeface="宋体" pitchFamily="2" charset="-122"/>
                <a:ea typeface="宋体" pitchFamily="2" charset="-122"/>
              </a:rPr>
              <a:t>a</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0</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=′C′; a</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1</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=′h′; a</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2</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=′i′; </a:t>
            </a:r>
          </a:p>
          <a:p>
            <a:pPr lvl="0" algn="just">
              <a:lnSpc>
                <a:spcPct val="110000"/>
              </a:lnSpc>
            </a:pPr>
            <a:r>
              <a:rPr lang="en-US" altLang="zh-CN" sz="2800" b="1">
                <a:latin typeface="宋体" pitchFamily="2" charset="-122"/>
                <a:ea typeface="宋体" pitchFamily="2" charset="-122"/>
              </a:rPr>
              <a:t>a</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3</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=′n′; a</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4</a:t>
            </a:r>
            <a:r>
              <a:rPr lang="zh-CN" altLang="en-US" sz="2800" b="1">
                <a:latin typeface="宋体" pitchFamily="2" charset="-122"/>
                <a:ea typeface="宋体" pitchFamily="2" charset="-122"/>
              </a:rPr>
              <a:t>］</a:t>
            </a:r>
            <a:r>
              <a:rPr lang="en-US" altLang="zh-CN" sz="2800" b="1">
                <a:latin typeface="宋体" pitchFamily="2" charset="-122"/>
                <a:ea typeface="宋体" pitchFamily="2" charset="-122"/>
              </a:rPr>
              <a:t>=′a′;</a:t>
            </a:r>
            <a:r>
              <a:rPr lang="en-US" altLang="zh-CN" sz="2800">
                <a:solidFill>
                  <a:srgbClr val="CC3300"/>
                </a:solidFill>
                <a:latin typeface="宋体" pitchFamily="2" charset="-122"/>
                <a:ea typeface="宋体" pitchFamily="2" charset="-122"/>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09666"/>
                                        </p:tgtEl>
                                        <p:attrNameLst>
                                          <p:attrName>style.visibility</p:attrName>
                                        </p:attrNameLst>
                                      </p:cBhvr>
                                      <p:to>
                                        <p:strVal val="visible"/>
                                      </p:to>
                                    </p:set>
                                    <p:animEffect transition="in" filter="barn(outVertical)">
                                      <p:cBhvr>
                                        <p:cTn id="7" dur="500"/>
                                        <p:tgtEl>
                                          <p:spTgt spid="1009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文本框 1010689"/>
          <p:cNvSpPr txBox="1"/>
          <p:nvPr/>
        </p:nvSpPr>
        <p:spPr>
          <a:xfrm>
            <a:off x="533400" y="1143000"/>
            <a:ext cx="8153400" cy="3984625"/>
          </a:xfrm>
          <a:prstGeom prst="rect">
            <a:avLst/>
          </a:prstGeom>
          <a:noFill/>
          <a:ln w="9525">
            <a:noFill/>
            <a:miter/>
          </a:ln>
        </p:spPr>
        <p:txBody>
          <a:bodyPr>
            <a:spAutoFit/>
          </a:bodyPr>
          <a:lstStyle/>
          <a:p>
            <a:pPr lvl="0" algn="l">
              <a:spcBef>
                <a:spcPct val="20000"/>
              </a:spcBef>
              <a:spcAft>
                <a:spcPct val="20000"/>
              </a:spcAft>
            </a:pPr>
            <a:r>
              <a:rPr lang="en-US" altLang="zh-CN" sz="3200" b="1" dirty="0" err="1">
                <a:latin typeface="Times New Roman" pitchFamily="18" charset="0"/>
                <a:ea typeface="Times New Roman" pitchFamily="18" charset="0"/>
              </a:rPr>
              <a:t>5. strcmp</a:t>
            </a:r>
            <a:r>
              <a:rPr lang="zh-CN" altLang="en-US" sz="3200" b="1" dirty="0">
                <a:latin typeface="宋体" pitchFamily="2" charset="-122"/>
                <a:ea typeface="宋体" pitchFamily="2" charset="-122"/>
              </a:rPr>
              <a:t>函数 </a:t>
            </a:r>
            <a:endParaRPr lang="zh-CN" altLang="en-US" sz="3200" dirty="0">
              <a:latin typeface="宋体" pitchFamily="2" charset="-122"/>
              <a:ea typeface="宋体" pitchFamily="2" charset="-122"/>
            </a:endParaRPr>
          </a:p>
          <a:p>
            <a:pPr lvl="0" algn="l">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latin typeface="Times New Roman" pitchFamily="18" charset="0"/>
                <a:ea typeface="Times New Roman" pitchFamily="18" charset="0"/>
              </a:rPr>
              <a:t>strcmp</a:t>
            </a:r>
            <a:r>
              <a:rPr lang="en-US" altLang="zh-CN" sz="3200" b="1">
                <a:latin typeface="Times New Roman" pitchFamily="18" charset="0"/>
                <a:ea typeface="Times New Roman" pitchFamily="18" charset="0"/>
              </a:rPr>
              <a:t>(</a:t>
            </a:r>
            <a:r>
              <a:rPr lang="zh-CN" altLang="en-US" sz="3200" b="1" dirty="0">
                <a:latin typeface="宋体" pitchFamily="2" charset="-122"/>
                <a:ea typeface="宋体" pitchFamily="2" charset="-122"/>
              </a:rPr>
              <a:t>字符串</a:t>
            </a:r>
            <a:r>
              <a:rPr lang="en-US" altLang="zh-CN" sz="3200" b="1">
                <a:latin typeface="Times New Roman" pitchFamily="18" charset="0"/>
                <a:ea typeface="Times New Roman" pitchFamily="18" charset="0"/>
              </a:rPr>
              <a:t>1</a:t>
            </a:r>
            <a:r>
              <a:rPr lang="zh-CN" altLang="en-US" sz="3200" b="1" dirty="0">
                <a:latin typeface="宋体" pitchFamily="2" charset="-122"/>
                <a:ea typeface="宋体" pitchFamily="2" charset="-122"/>
              </a:rPr>
              <a:t>，字符串</a:t>
            </a:r>
            <a:r>
              <a:rPr lang="en-US" altLang="zh-CN" sz="3200" b="1">
                <a:latin typeface="Times New Roman" pitchFamily="18" charset="0"/>
                <a:ea typeface="Times New Roman" pitchFamily="18" charset="0"/>
              </a:rPr>
              <a:t>2)</a:t>
            </a:r>
            <a:r>
              <a:rPr lang="en-US" altLang="zh-CN" sz="3200" b="1">
                <a:latin typeface="宋体" pitchFamily="2" charset="-122"/>
                <a:ea typeface="宋体" pitchFamily="2" charset="-122"/>
              </a:rPr>
              <a:t> </a:t>
            </a:r>
            <a:endParaRPr lang="en-US" altLang="zh-CN" sz="3200">
              <a:latin typeface="宋体" pitchFamily="2" charset="-122"/>
              <a:ea typeface="宋体" pitchFamily="2" charset="-122"/>
            </a:endParaRPr>
          </a:p>
          <a:p>
            <a:pPr lvl="0" algn="just">
              <a:spcBef>
                <a:spcPct val="20000"/>
              </a:spcBef>
              <a:spcAft>
                <a:spcPct val="20000"/>
              </a:spcAft>
            </a:pPr>
            <a:r>
              <a:rPr lang="en-US" altLang="zh-CN" sz="3200" dirty="0" err="1">
                <a:latin typeface="宋体" pitchFamily="2" charset="-122"/>
                <a:ea typeface="Courier New" pitchFamily="49" charset="0"/>
              </a:rPr>
              <a:t>strcmp</a:t>
            </a:r>
            <a:r>
              <a:rPr lang="zh-CN" altLang="en-US" sz="3200" dirty="0">
                <a:latin typeface="宋体" pitchFamily="2" charset="-122"/>
                <a:ea typeface="Courier New" pitchFamily="49" charset="0"/>
              </a:rPr>
              <a:t>的作用是比较字符串</a:t>
            </a:r>
            <a:r>
              <a:rPr lang="en-US" altLang="zh-CN" sz="3200" dirty="0">
                <a:latin typeface="宋体" pitchFamily="2" charset="-122"/>
                <a:ea typeface="Courier New" pitchFamily="49" charset="0"/>
              </a:rPr>
              <a:t>1</a:t>
            </a:r>
            <a:r>
              <a:rPr lang="zh-CN" altLang="en-US" sz="3200" dirty="0">
                <a:latin typeface="宋体" pitchFamily="2" charset="-122"/>
                <a:ea typeface="Courier New" pitchFamily="49" charset="0"/>
              </a:rPr>
              <a:t>和字符串</a:t>
            </a:r>
            <a:r>
              <a:rPr lang="en-US" altLang="zh-CN" sz="3200" dirty="0">
                <a:latin typeface="宋体" pitchFamily="2" charset="-122"/>
                <a:ea typeface="Courier New" pitchFamily="49" charset="0"/>
              </a:rPr>
              <a:t>2</a:t>
            </a:r>
            <a:r>
              <a:rPr lang="zh-CN" altLang="en-US" sz="3200" dirty="0">
                <a:latin typeface="宋体" pitchFamily="2" charset="-122"/>
                <a:ea typeface="Courier New" pitchFamily="49" charset="0"/>
              </a:rPr>
              <a:t>。</a:t>
            </a:r>
          </a:p>
          <a:p>
            <a:pPr lvl="0" algn="just">
              <a:spcBef>
                <a:spcPct val="20000"/>
              </a:spcBef>
              <a:spcAft>
                <a:spcPct val="20000"/>
              </a:spcAft>
            </a:pPr>
            <a:r>
              <a:rPr lang="zh-CN" altLang="en-US" sz="3200" b="1" dirty="0">
                <a:latin typeface="宋体" pitchFamily="2" charset="-122"/>
                <a:ea typeface="Courier New" pitchFamily="49" charset="0"/>
              </a:rPr>
              <a:t>例如：</a:t>
            </a:r>
            <a:r>
              <a:rPr lang="en-US" altLang="zh-CN" sz="3200">
                <a:latin typeface="宋体" pitchFamily="2" charset="-122"/>
                <a:ea typeface="Courier New" pitchFamily="49" charset="0"/>
              </a:rPr>
              <a:t>strcmp(str1</a:t>
            </a:r>
            <a:r>
              <a:rPr lang="zh-CN" altLang="en-US" sz="3200">
                <a:latin typeface="宋体" pitchFamily="2" charset="-122"/>
                <a:ea typeface="Courier New" pitchFamily="49" charset="0"/>
              </a:rPr>
              <a:t>，</a:t>
            </a:r>
            <a:r>
              <a:rPr lang="en-US" altLang="zh-CN" sz="3200">
                <a:latin typeface="宋体" pitchFamily="2" charset="-122"/>
                <a:ea typeface="Courier New" pitchFamily="49" charset="0"/>
              </a:rPr>
              <a:t>str2);</a:t>
            </a:r>
          </a:p>
          <a:p>
            <a:pPr lvl="0" algn="just">
              <a:spcBef>
                <a:spcPct val="20000"/>
              </a:spcBef>
              <a:spcAft>
                <a:spcPct val="20000"/>
              </a:spcAft>
            </a:pPr>
            <a:r>
              <a:rPr lang="en-US" altLang="zh-CN" sz="3200" dirty="0" err="1">
                <a:latin typeface="宋体" pitchFamily="2" charset="-122"/>
                <a:ea typeface="Courier New" pitchFamily="49" charset="0"/>
              </a:rPr>
              <a:t>      strcmp(″China</a:t>
            </a:r>
            <a:r>
              <a:rPr lang="en-US" altLang="zh-CN" sz="3200">
                <a:latin typeface="宋体" pitchFamily="2" charset="-122"/>
                <a:ea typeface="Courier New" pitchFamily="49" charset="0"/>
              </a:rPr>
              <a:t>″</a:t>
            </a:r>
            <a:r>
              <a:rPr lang="zh-CN" altLang="en-US" sz="3200">
                <a:latin typeface="宋体" pitchFamily="2" charset="-122"/>
                <a:ea typeface="Courier New" pitchFamily="49" charset="0"/>
              </a:rPr>
              <a:t>，</a:t>
            </a:r>
            <a:r>
              <a:rPr lang="en-US" altLang="zh-CN" sz="3200">
                <a:latin typeface="宋体" pitchFamily="2" charset="-122"/>
                <a:ea typeface="Courier New" pitchFamily="49" charset="0"/>
              </a:rPr>
              <a:t>″Korea″);</a:t>
            </a:r>
          </a:p>
          <a:p>
            <a:pPr lvl="0" algn="just">
              <a:spcBef>
                <a:spcPct val="20000"/>
              </a:spcBef>
              <a:spcAft>
                <a:spcPct val="20000"/>
              </a:spcAft>
            </a:pPr>
            <a:r>
              <a:rPr lang="en-US" altLang="zh-CN" sz="3200">
                <a:latin typeface="宋体" pitchFamily="2" charset="-122"/>
                <a:ea typeface="Courier New" pitchFamily="49" charset="0"/>
              </a:rPr>
              <a:t>      strcmp(str1</a:t>
            </a:r>
            <a:r>
              <a:rPr lang="zh-CN" altLang="en-US" sz="3200">
                <a:latin typeface="宋体" pitchFamily="2" charset="-122"/>
                <a:ea typeface="Courier New" pitchFamily="49" charset="0"/>
              </a:rPr>
              <a:t>，</a:t>
            </a:r>
            <a:r>
              <a:rPr lang="en-US" altLang="zh-CN" sz="3200">
                <a:latin typeface="宋体" pitchFamily="2" charset="-122"/>
                <a:ea typeface="Courier New" pitchFamily="49" charset="0"/>
              </a:rPr>
              <a:t>″Beijing″);</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10690"/>
                                        </p:tgtEl>
                                        <p:attrNameLst>
                                          <p:attrName>style.visibility</p:attrName>
                                        </p:attrNameLst>
                                      </p:cBhvr>
                                      <p:to>
                                        <p:strVal val="visible"/>
                                      </p:to>
                                    </p:set>
                                    <p:animEffect transition="in" filter="blinds(vertical)">
                                      <p:cBhvr>
                                        <p:cTn id="7" dur="500"/>
                                        <p:tgtEl>
                                          <p:spTgt spid="1010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文本框 1011713"/>
          <p:cNvSpPr txBox="1"/>
          <p:nvPr/>
        </p:nvSpPr>
        <p:spPr>
          <a:xfrm>
            <a:off x="215900" y="534988"/>
            <a:ext cx="8964613" cy="4765675"/>
          </a:xfrm>
          <a:prstGeom prst="rect">
            <a:avLst/>
          </a:prstGeom>
          <a:noFill/>
          <a:ln w="9525">
            <a:noFill/>
            <a:miter/>
          </a:ln>
        </p:spPr>
        <p:txBody>
          <a:bodyPr>
            <a:spAutoFit/>
          </a:bodyPr>
          <a:lstStyle/>
          <a:p>
            <a:pPr lvl="0" algn="l">
              <a:lnSpc>
                <a:spcPct val="120000"/>
              </a:lnSpc>
            </a:pPr>
            <a:r>
              <a:rPr lang="zh-CN" altLang="en-US" sz="3200" b="1" dirty="0">
                <a:latin typeface="宋体" pitchFamily="2" charset="-122"/>
                <a:ea typeface="宋体" pitchFamily="2" charset="-122"/>
              </a:rPr>
              <a:t>比较的结果由函数值带回</a:t>
            </a:r>
            <a:endParaRPr lang="zh-CN" altLang="en-US" sz="3200" dirty="0">
              <a:latin typeface="宋体" pitchFamily="2" charset="-122"/>
              <a:ea typeface="宋体" pitchFamily="2" charset="-122"/>
            </a:endParaRPr>
          </a:p>
          <a:p>
            <a:pPr lvl="0" algn="l">
              <a:lnSpc>
                <a:spcPct val="120000"/>
              </a:lnSpc>
            </a:pPr>
            <a:r>
              <a:rPr lang="en-US" altLang="zh-CN" sz="3200" b="1">
                <a:solidFill>
                  <a:schemeClr val="accent2"/>
                </a:solidFill>
                <a:latin typeface="宋体" pitchFamily="2" charset="-122"/>
                <a:ea typeface="宋体" pitchFamily="2" charset="-122"/>
              </a:rPr>
              <a:t>(1)</a:t>
            </a:r>
            <a:r>
              <a:rPr lang="en-US" altLang="zh-CN" sz="3200" dirty="0">
                <a:latin typeface="宋体" pitchFamily="2" charset="-122"/>
                <a:ea typeface="宋体" pitchFamily="2" charset="-122"/>
              </a:rPr>
              <a:t> </a:t>
            </a:r>
            <a:r>
              <a:rPr lang="zh-CN" altLang="en-US" sz="3200" dirty="0">
                <a:latin typeface="宋体" pitchFamily="2" charset="-122"/>
                <a:ea typeface="宋体" pitchFamily="2" charset="-122"/>
              </a:rPr>
              <a:t>如果字符串</a:t>
            </a:r>
            <a:r>
              <a:rPr lang="en-US" altLang="zh-CN" sz="3200" dirty="0">
                <a:latin typeface="宋体" pitchFamily="2" charset="-122"/>
                <a:ea typeface="宋体" pitchFamily="2" charset="-122"/>
              </a:rPr>
              <a:t>1=</a:t>
            </a:r>
            <a:r>
              <a:rPr lang="zh-CN" altLang="en-US" sz="3200" dirty="0">
                <a:latin typeface="宋体" pitchFamily="2" charset="-122"/>
                <a:ea typeface="宋体" pitchFamily="2" charset="-122"/>
              </a:rPr>
              <a:t>字符串</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，函数值为</a:t>
            </a:r>
            <a:r>
              <a:rPr lang="en-US" altLang="zh-CN" sz="3200" dirty="0">
                <a:latin typeface="宋体" pitchFamily="2" charset="-122"/>
                <a:ea typeface="宋体" pitchFamily="2" charset="-122"/>
              </a:rPr>
              <a:t>0</a:t>
            </a:r>
            <a:r>
              <a:rPr lang="zh-CN" altLang="en-US" sz="3200" dirty="0">
                <a:latin typeface="宋体" pitchFamily="2" charset="-122"/>
                <a:ea typeface="宋体" pitchFamily="2" charset="-122"/>
              </a:rPr>
              <a:t>。</a:t>
            </a:r>
          </a:p>
          <a:p>
            <a:pPr lvl="0" algn="l">
              <a:lnSpc>
                <a:spcPct val="120000"/>
              </a:lnSpc>
            </a:pPr>
            <a:r>
              <a:rPr lang="en-US" altLang="zh-CN" sz="3200" b="1">
                <a:solidFill>
                  <a:schemeClr val="accent2"/>
                </a:solidFill>
                <a:latin typeface="宋体" pitchFamily="2" charset="-122"/>
                <a:ea typeface="宋体" pitchFamily="2" charset="-122"/>
              </a:rPr>
              <a:t>(2)</a:t>
            </a:r>
            <a:r>
              <a:rPr lang="en-US" altLang="zh-CN" sz="3200" dirty="0">
                <a:latin typeface="宋体" pitchFamily="2" charset="-122"/>
                <a:ea typeface="宋体" pitchFamily="2" charset="-122"/>
              </a:rPr>
              <a:t> </a:t>
            </a:r>
            <a:r>
              <a:rPr lang="zh-CN" altLang="en-US" sz="3200" dirty="0">
                <a:latin typeface="宋体" pitchFamily="2" charset="-122"/>
                <a:ea typeface="宋体" pitchFamily="2" charset="-122"/>
              </a:rPr>
              <a:t>如果字符串</a:t>
            </a:r>
            <a:r>
              <a:rPr lang="en-US" altLang="zh-CN" sz="3200" dirty="0">
                <a:latin typeface="宋体" pitchFamily="2" charset="-122"/>
                <a:ea typeface="宋体" pitchFamily="2" charset="-122"/>
              </a:rPr>
              <a:t>1&gt;</a:t>
            </a:r>
            <a:r>
              <a:rPr lang="zh-CN" altLang="en-US" sz="3200" dirty="0">
                <a:latin typeface="宋体" pitchFamily="2" charset="-122"/>
                <a:ea typeface="宋体" pitchFamily="2" charset="-122"/>
              </a:rPr>
              <a:t>字符串</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，函数值为一正整数。</a:t>
            </a:r>
          </a:p>
          <a:p>
            <a:pPr lvl="0" algn="l">
              <a:lnSpc>
                <a:spcPct val="120000"/>
              </a:lnSpc>
            </a:pPr>
            <a:r>
              <a:rPr lang="en-US" altLang="zh-CN" sz="3200" b="1">
                <a:solidFill>
                  <a:schemeClr val="accent2"/>
                </a:solidFill>
                <a:latin typeface="宋体" pitchFamily="2" charset="-122"/>
                <a:ea typeface="宋体" pitchFamily="2" charset="-122"/>
              </a:rPr>
              <a:t>(3)</a:t>
            </a:r>
            <a:r>
              <a:rPr lang="en-US" altLang="zh-CN" sz="3200" dirty="0">
                <a:latin typeface="宋体" pitchFamily="2" charset="-122"/>
                <a:ea typeface="宋体" pitchFamily="2" charset="-122"/>
              </a:rPr>
              <a:t> </a:t>
            </a:r>
            <a:r>
              <a:rPr lang="zh-CN" altLang="en-US" sz="3200" dirty="0">
                <a:latin typeface="宋体" pitchFamily="2" charset="-122"/>
                <a:ea typeface="宋体" pitchFamily="2" charset="-122"/>
              </a:rPr>
              <a:t>如果字符串</a:t>
            </a:r>
            <a:r>
              <a:rPr lang="en-US" altLang="zh-CN" sz="3200" dirty="0">
                <a:latin typeface="宋体" pitchFamily="2" charset="-122"/>
                <a:ea typeface="宋体" pitchFamily="2" charset="-122"/>
              </a:rPr>
              <a:t>1&lt;</a:t>
            </a:r>
            <a:r>
              <a:rPr lang="zh-CN" altLang="en-US" sz="3200" dirty="0">
                <a:latin typeface="宋体" pitchFamily="2" charset="-122"/>
                <a:ea typeface="宋体" pitchFamily="2" charset="-122"/>
              </a:rPr>
              <a:t>字符串</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，函数值为一负整数。</a:t>
            </a:r>
          </a:p>
          <a:p>
            <a:pPr lvl="0" algn="l">
              <a:lnSpc>
                <a:spcPct val="120000"/>
              </a:lnSpc>
            </a:pPr>
            <a:r>
              <a:rPr lang="zh-CN" altLang="en-US" sz="3200" dirty="0">
                <a:solidFill>
                  <a:srgbClr val="CC0000"/>
                </a:solidFill>
                <a:latin typeface="宋体" pitchFamily="2" charset="-122"/>
                <a:ea typeface="宋体" pitchFamily="2" charset="-122"/>
              </a:rPr>
              <a:t>注意：</a:t>
            </a:r>
            <a:r>
              <a:rPr lang="zh-CN" altLang="en-US" sz="3200" dirty="0">
                <a:latin typeface="宋体" pitchFamily="2" charset="-122"/>
                <a:ea typeface="宋体" pitchFamily="2" charset="-122"/>
              </a:rPr>
              <a:t>对两个字符串比较，不能用以下形式：</a:t>
            </a:r>
          </a:p>
          <a:p>
            <a:pPr lvl="0" algn="l">
              <a:lnSpc>
                <a:spcPct val="120000"/>
              </a:lnSpc>
            </a:pPr>
            <a:r>
              <a:rPr lang="en-US" altLang="zh-CN" sz="3200" b="1" dirty="0" err="1">
                <a:latin typeface="Times New Roman" pitchFamily="18" charset="0"/>
                <a:ea typeface="宋体" pitchFamily="2" charset="-122"/>
              </a:rPr>
              <a:t>if(str1&gt;str2) printf(″yes</a:t>
            </a:r>
            <a:r>
              <a:rPr lang="en-US" altLang="zh-CN" sz="3200" b="1">
                <a:latin typeface="Times New Roman" pitchFamily="18" charset="0"/>
                <a:ea typeface="宋体" pitchFamily="2" charset="-122"/>
              </a:rPr>
              <a:t>″);</a:t>
            </a:r>
          </a:p>
          <a:p>
            <a:pPr lvl="0" algn="l">
              <a:lnSpc>
                <a:spcPct val="120000"/>
              </a:lnSpc>
            </a:pPr>
            <a:r>
              <a:rPr lang="zh-CN" altLang="en-US" sz="3200" dirty="0">
                <a:latin typeface="宋体" pitchFamily="2" charset="-122"/>
                <a:ea typeface="宋体" pitchFamily="2" charset="-122"/>
              </a:rPr>
              <a:t>而只能用</a:t>
            </a:r>
          </a:p>
          <a:p>
            <a:pPr lvl="0" algn="l">
              <a:lnSpc>
                <a:spcPct val="120000"/>
              </a:lnSpc>
            </a:pPr>
            <a:r>
              <a:rPr lang="en-US" altLang="zh-CN" sz="3200" b="1" dirty="0" err="1">
                <a:latin typeface="Times New Roman" pitchFamily="18" charset="0"/>
                <a:ea typeface="宋体" pitchFamily="2" charset="-122"/>
              </a:rPr>
              <a:t>if(strcmp(str1</a:t>
            </a:r>
            <a:r>
              <a:rPr lang="zh-CN" altLang="en-US" sz="3200" b="1" dirty="0" err="1">
                <a:latin typeface="Times New Roman" pitchFamily="18" charset="0"/>
                <a:ea typeface="宋体" pitchFamily="2" charset="-122"/>
              </a:rPr>
              <a:t>，</a:t>
            </a:r>
            <a:r>
              <a:rPr lang="en-US" altLang="zh-CN" sz="3200" b="1" dirty="0" err="1">
                <a:latin typeface="Times New Roman" pitchFamily="18" charset="0"/>
                <a:ea typeface="宋体" pitchFamily="2" charset="-122"/>
              </a:rPr>
              <a:t>str2)&gt;0) printf(″yes</a:t>
            </a:r>
            <a:r>
              <a:rPr lang="en-US" altLang="zh-CN" sz="3200" b="1">
                <a:latin typeface="Times New Roman" pitchFamily="18" charset="0"/>
                <a:ea typeface="宋体" pitchFamily="2" charset="-122"/>
              </a:rPr>
              <a:t>″);</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11714"/>
                                        </p:tgtEl>
                                        <p:attrNameLst>
                                          <p:attrName>style.visibility</p:attrName>
                                        </p:attrNameLst>
                                      </p:cBhvr>
                                      <p:to>
                                        <p:strVal val="visible"/>
                                      </p:to>
                                    </p:set>
                                    <p:anim calcmode="lin" valueType="num">
                                      <p:cBhvr additive="base">
                                        <p:cTn id="7" dur="500" fill="hold"/>
                                        <p:tgtEl>
                                          <p:spTgt spid="1011714"/>
                                        </p:tgtEl>
                                        <p:attrNameLst>
                                          <p:attrName>ppt_x</p:attrName>
                                        </p:attrNameLst>
                                      </p:cBhvr>
                                      <p:tavLst>
                                        <p:tav tm="0">
                                          <p:val>
                                            <p:strVal val="1+#ppt_w/2"/>
                                          </p:val>
                                        </p:tav>
                                        <p:tav tm="100000">
                                          <p:val>
                                            <p:strVal val="#ppt_x"/>
                                          </p:val>
                                        </p:tav>
                                      </p:tavLst>
                                    </p:anim>
                                    <p:anim calcmode="lin" valueType="num">
                                      <p:cBhvr additive="base">
                                        <p:cTn id="8" dur="500" fill="hold"/>
                                        <p:tgtEl>
                                          <p:spTgt spid="10117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文本框 1012737"/>
          <p:cNvSpPr txBox="1"/>
          <p:nvPr/>
        </p:nvSpPr>
        <p:spPr>
          <a:xfrm>
            <a:off x="179388" y="836613"/>
            <a:ext cx="8812212" cy="4959350"/>
          </a:xfrm>
          <a:prstGeom prst="rect">
            <a:avLst/>
          </a:prstGeom>
          <a:noFill/>
          <a:ln w="9525">
            <a:noFill/>
            <a:miter/>
          </a:ln>
        </p:spPr>
        <p:txBody>
          <a:bodyPr>
            <a:spAutoFit/>
          </a:bodyPr>
          <a:lstStyle/>
          <a:p>
            <a:pPr lvl="0" algn="l">
              <a:spcBef>
                <a:spcPct val="20000"/>
              </a:spcBef>
              <a:spcAft>
                <a:spcPct val="20000"/>
              </a:spcAft>
            </a:pPr>
            <a:r>
              <a:rPr lang="en-US" altLang="zh-CN" sz="3200" b="1" dirty="0" err="1">
                <a:latin typeface="Times New Roman" pitchFamily="18" charset="0"/>
                <a:ea typeface="Times New Roman" pitchFamily="18" charset="0"/>
              </a:rPr>
              <a:t>6. strlen</a:t>
            </a:r>
            <a:r>
              <a:rPr lang="zh-CN" altLang="en-US" sz="3200" b="1" dirty="0">
                <a:latin typeface="宋体" pitchFamily="2" charset="-122"/>
                <a:ea typeface="宋体" pitchFamily="2" charset="-122"/>
              </a:rPr>
              <a:t>函数 </a:t>
            </a:r>
            <a:endParaRPr lang="zh-CN" altLang="en-US" sz="3200" dirty="0">
              <a:latin typeface="宋体" pitchFamily="2" charset="-122"/>
              <a:ea typeface="宋体" pitchFamily="2" charset="-122"/>
            </a:endParaRPr>
          </a:p>
          <a:p>
            <a:pPr lvl="0" algn="l">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solidFill>
                  <a:srgbClr val="CC0000"/>
                </a:solidFill>
                <a:latin typeface="Times New Roman" pitchFamily="18" charset="0"/>
                <a:ea typeface="Times New Roman" pitchFamily="18" charset="0"/>
              </a:rPr>
              <a:t>strlen</a:t>
            </a:r>
            <a:r>
              <a:rPr lang="en-US" altLang="zh-CN" sz="3200" b="1">
                <a:solidFill>
                  <a:srgbClr val="CC0000"/>
                </a:solidFill>
                <a:latin typeface="Times New Roman" pitchFamily="18" charset="0"/>
                <a:ea typeface="Times New Roman" pitchFamily="18" charset="0"/>
              </a:rPr>
              <a:t> (</a:t>
            </a:r>
            <a:r>
              <a:rPr lang="zh-CN" altLang="en-US" sz="3200" b="1" dirty="0">
                <a:solidFill>
                  <a:srgbClr val="CC0000"/>
                </a:solidFill>
                <a:latin typeface="宋体" pitchFamily="2" charset="-122"/>
                <a:ea typeface="宋体" pitchFamily="2" charset="-122"/>
              </a:rPr>
              <a:t>字符数组</a:t>
            </a:r>
            <a:r>
              <a:rPr lang="en-US" altLang="zh-CN" sz="3200" b="1">
                <a:solidFill>
                  <a:srgbClr val="CC0000"/>
                </a:solidFill>
                <a:latin typeface="Times New Roman" pitchFamily="18" charset="0"/>
                <a:ea typeface="Times New Roman" pitchFamily="18" charset="0"/>
              </a:rPr>
              <a:t>)</a:t>
            </a:r>
            <a:r>
              <a:rPr lang="en-US" altLang="zh-CN" sz="3200" b="1">
                <a:solidFill>
                  <a:srgbClr val="CC0000"/>
                </a:solidFill>
                <a:latin typeface="宋体" pitchFamily="2" charset="-122"/>
                <a:ea typeface="宋体" pitchFamily="2" charset="-122"/>
              </a:rPr>
              <a:t> </a:t>
            </a:r>
            <a:endParaRPr lang="en-US" altLang="zh-CN" sz="3200">
              <a:solidFill>
                <a:srgbClr val="CC0000"/>
              </a:solidFill>
              <a:latin typeface="宋体" pitchFamily="2" charset="-122"/>
              <a:ea typeface="宋体" pitchFamily="2" charset="-122"/>
            </a:endParaRPr>
          </a:p>
          <a:p>
            <a:pPr lvl="0" algn="just">
              <a:spcBef>
                <a:spcPct val="20000"/>
              </a:spcBef>
              <a:spcAft>
                <a:spcPct val="20000"/>
              </a:spcAft>
            </a:pPr>
            <a:r>
              <a:rPr lang="en-US" altLang="zh-CN" sz="3200" dirty="0" err="1">
                <a:latin typeface="宋体" pitchFamily="2" charset="-122"/>
                <a:ea typeface="Courier New" pitchFamily="49" charset="0"/>
              </a:rPr>
              <a:t>strlen</a:t>
            </a:r>
            <a:r>
              <a:rPr lang="zh-CN" altLang="en-US" sz="3200" dirty="0">
                <a:latin typeface="宋体" pitchFamily="2" charset="-122"/>
                <a:ea typeface="Courier New" pitchFamily="49" charset="0"/>
              </a:rPr>
              <a:t>是测试字符串长度的函数。函数的值为字符串中的实际长度</a:t>
            </a:r>
            <a:r>
              <a:rPr lang="en-US" altLang="zh-CN" sz="3200" dirty="0">
                <a:latin typeface="宋体" pitchFamily="2" charset="-122"/>
                <a:ea typeface="Courier New" pitchFamily="49" charset="0"/>
              </a:rPr>
              <a:t>(</a:t>
            </a:r>
            <a:r>
              <a:rPr lang="zh-CN" altLang="en-US" sz="3200" dirty="0">
                <a:latin typeface="宋体" pitchFamily="2" charset="-122"/>
                <a:ea typeface="Courier New" pitchFamily="49" charset="0"/>
              </a:rPr>
              <a:t>不包括</a:t>
            </a:r>
            <a:r>
              <a:rPr lang="en-US" altLang="zh-CN" sz="3200" dirty="0">
                <a:latin typeface="宋体" pitchFamily="2" charset="-122"/>
                <a:ea typeface="Courier New" pitchFamily="49" charset="0"/>
              </a:rPr>
              <a:t>′</a:t>
            </a:r>
            <a:r>
              <a:rPr lang="zh-CN" altLang="en-US" sz="3200" dirty="0">
                <a:latin typeface="宋体" pitchFamily="2" charset="-122"/>
                <a:ea typeface="Courier New" pitchFamily="49" charset="0"/>
              </a:rPr>
              <a:t>＼</a:t>
            </a:r>
            <a:r>
              <a:rPr lang="en-US" altLang="zh-CN" sz="3200" dirty="0">
                <a:latin typeface="宋体" pitchFamily="2" charset="-122"/>
                <a:ea typeface="Courier New" pitchFamily="49" charset="0"/>
              </a:rPr>
              <a:t>0′</a:t>
            </a:r>
            <a:r>
              <a:rPr lang="zh-CN" altLang="en-US" sz="3200" dirty="0">
                <a:latin typeface="宋体" pitchFamily="2" charset="-122"/>
                <a:ea typeface="Courier New" pitchFamily="49" charset="0"/>
              </a:rPr>
              <a:t>在内</a:t>
            </a:r>
            <a:r>
              <a:rPr lang="en-US" altLang="zh-CN" sz="3200" dirty="0">
                <a:latin typeface="宋体" pitchFamily="2" charset="-122"/>
                <a:ea typeface="Courier New" pitchFamily="49" charset="0"/>
              </a:rPr>
              <a:t>)</a:t>
            </a:r>
            <a:r>
              <a:rPr lang="zh-CN" altLang="en-US" sz="3200" dirty="0">
                <a:latin typeface="宋体" pitchFamily="2" charset="-122"/>
                <a:ea typeface="Courier New" pitchFamily="49" charset="0"/>
              </a:rPr>
              <a:t>。</a:t>
            </a:r>
          </a:p>
          <a:p>
            <a:pPr lvl="0" algn="just">
              <a:spcBef>
                <a:spcPct val="20000"/>
              </a:spcBef>
              <a:spcAft>
                <a:spcPct val="20000"/>
              </a:spcAft>
            </a:pPr>
            <a:r>
              <a:rPr lang="zh-CN" altLang="en-US" sz="3200" b="1" dirty="0">
                <a:solidFill>
                  <a:srgbClr val="CC0000"/>
                </a:solidFill>
                <a:latin typeface="宋体" pitchFamily="2" charset="-122"/>
                <a:ea typeface="Courier New" pitchFamily="49" charset="0"/>
              </a:rPr>
              <a:t>例如：</a:t>
            </a:r>
            <a:r>
              <a:rPr lang="en-US" altLang="zh-CN" sz="3200" b="1" dirty="0" err="1">
                <a:latin typeface="宋体" pitchFamily="2" charset="-122"/>
                <a:ea typeface="Courier New" pitchFamily="49" charset="0"/>
              </a:rPr>
              <a:t>char str</a:t>
            </a:r>
            <a:r>
              <a:rPr lang="zh-CN" altLang="en-US" sz="3200" b="1">
                <a:latin typeface="宋体" pitchFamily="2" charset="-122"/>
                <a:ea typeface="Courier New" pitchFamily="49" charset="0"/>
              </a:rPr>
              <a:t>［</a:t>
            </a:r>
            <a:r>
              <a:rPr lang="en-US" altLang="zh-CN" sz="3200" b="1">
                <a:latin typeface="宋体" pitchFamily="2" charset="-122"/>
                <a:ea typeface="Courier New" pitchFamily="49" charset="0"/>
              </a:rPr>
              <a:t>10</a:t>
            </a:r>
            <a:r>
              <a:rPr lang="zh-CN" altLang="en-US" sz="3200" b="1">
                <a:latin typeface="宋体" pitchFamily="2" charset="-122"/>
                <a:ea typeface="Courier New" pitchFamily="49" charset="0"/>
              </a:rPr>
              <a:t>］</a:t>
            </a:r>
            <a:r>
              <a:rPr lang="en-US" altLang="zh-CN" sz="3200" b="1">
                <a:latin typeface="宋体" pitchFamily="2" charset="-122"/>
                <a:ea typeface="Courier New" pitchFamily="49" charset="0"/>
              </a:rPr>
              <a:t>={″China″};</a:t>
            </a:r>
          </a:p>
          <a:p>
            <a:pPr lvl="0" algn="just">
              <a:spcBef>
                <a:spcPct val="20000"/>
              </a:spcBef>
              <a:spcAft>
                <a:spcPct val="20000"/>
              </a:spcAft>
            </a:pPr>
            <a:r>
              <a:rPr lang="en-US" altLang="zh-CN" sz="3200" b="1" dirty="0" err="1">
                <a:latin typeface="宋体" pitchFamily="2" charset="-122"/>
                <a:ea typeface="Courier New" pitchFamily="49" charset="0"/>
              </a:rPr>
              <a:t>    printf(″%d″</a:t>
            </a:r>
            <a:r>
              <a:rPr lang="zh-CN" altLang="en-US" sz="3200" b="1" dirty="0" err="1">
                <a:latin typeface="宋体" pitchFamily="2" charset="-122"/>
                <a:ea typeface="Courier New" pitchFamily="49" charset="0"/>
              </a:rPr>
              <a:t>，</a:t>
            </a:r>
            <a:r>
              <a:rPr lang="en-US" altLang="zh-CN" sz="3200" b="1" dirty="0" err="1">
                <a:latin typeface="宋体" pitchFamily="2" charset="-122"/>
                <a:ea typeface="Courier New" pitchFamily="49" charset="0"/>
              </a:rPr>
              <a:t>strlen(str</a:t>
            </a:r>
            <a:r>
              <a:rPr lang="en-US" altLang="zh-CN" sz="3200" b="1">
                <a:latin typeface="宋体" pitchFamily="2" charset="-122"/>
                <a:ea typeface="Courier New" pitchFamily="49" charset="0"/>
              </a:rPr>
              <a:t>));</a:t>
            </a:r>
          </a:p>
          <a:p>
            <a:pPr lvl="0" algn="just">
              <a:spcBef>
                <a:spcPct val="20000"/>
              </a:spcBef>
              <a:spcAft>
                <a:spcPct val="20000"/>
              </a:spcAft>
            </a:pPr>
            <a:r>
              <a:rPr lang="zh-CN" altLang="en-US" sz="3200" dirty="0">
                <a:latin typeface="宋体" pitchFamily="2" charset="-122"/>
                <a:ea typeface="Courier New" pitchFamily="49" charset="0"/>
              </a:rPr>
              <a:t>输出结果不是</a:t>
            </a:r>
            <a:r>
              <a:rPr lang="en-US" altLang="zh-CN" sz="3200" dirty="0">
                <a:latin typeface="宋体" pitchFamily="2" charset="-122"/>
                <a:ea typeface="Courier New" pitchFamily="49" charset="0"/>
              </a:rPr>
              <a:t>10</a:t>
            </a:r>
            <a:r>
              <a:rPr lang="zh-CN" altLang="en-US" sz="3200" dirty="0">
                <a:latin typeface="宋体" pitchFamily="2" charset="-122"/>
                <a:ea typeface="Courier New" pitchFamily="49" charset="0"/>
              </a:rPr>
              <a:t>，也不是</a:t>
            </a:r>
            <a:r>
              <a:rPr lang="en-US" altLang="zh-CN" sz="3200" dirty="0">
                <a:latin typeface="宋体" pitchFamily="2" charset="-122"/>
                <a:ea typeface="Courier New" pitchFamily="49" charset="0"/>
              </a:rPr>
              <a:t>6</a:t>
            </a:r>
            <a:r>
              <a:rPr lang="zh-CN" altLang="en-US" sz="3200" dirty="0">
                <a:latin typeface="宋体" pitchFamily="2" charset="-122"/>
                <a:ea typeface="Courier New" pitchFamily="49" charset="0"/>
              </a:rPr>
              <a:t>，而是</a:t>
            </a:r>
            <a:r>
              <a:rPr lang="en-US" altLang="zh-CN" sz="3200" dirty="0">
                <a:latin typeface="宋体" pitchFamily="2" charset="-122"/>
                <a:ea typeface="Courier New" pitchFamily="49" charset="0"/>
              </a:rPr>
              <a:t>5</a:t>
            </a:r>
            <a:r>
              <a:rPr lang="zh-CN" altLang="en-US" sz="3200" dirty="0">
                <a:latin typeface="宋体" pitchFamily="2" charset="-122"/>
                <a:ea typeface="Courier New" pitchFamily="49" charset="0"/>
              </a:rPr>
              <a:t>。也可以直接测试字符串常量的长度，如</a:t>
            </a:r>
            <a:r>
              <a:rPr lang="en-US" altLang="zh-CN" sz="3200" dirty="0" err="1">
                <a:latin typeface="Times New Roman" pitchFamily="18" charset="0"/>
                <a:ea typeface="Times New Roman" pitchFamily="18" charset="0"/>
              </a:rPr>
              <a:t>strlen(</a:t>
            </a:r>
            <a:r>
              <a:rPr lang="en-US" altLang="zh-CN" sz="3200" dirty="0" err="1">
                <a:latin typeface="宋体" pitchFamily="2" charset="-122"/>
                <a:ea typeface="宋体" pitchFamily="2" charset="-122"/>
              </a:rPr>
              <a:t>″</a:t>
            </a:r>
            <a:r>
              <a:rPr lang="en-US" altLang="zh-CN" sz="3200" dirty="0" err="1">
                <a:latin typeface="Times New Roman" pitchFamily="18" charset="0"/>
                <a:ea typeface="Times New Roman" pitchFamily="18" charset="0"/>
              </a:rPr>
              <a:t>China</a:t>
            </a:r>
            <a:r>
              <a:rPr lang="en-US" altLang="zh-CN" sz="3200">
                <a:latin typeface="宋体" pitchFamily="2" charset="-122"/>
                <a:ea typeface="宋体" pitchFamily="2" charset="-122"/>
              </a:rPr>
              <a:t>″</a:t>
            </a:r>
            <a:r>
              <a:rPr lang="en-US" altLang="zh-CN" sz="3200">
                <a:latin typeface="Times New Roman" pitchFamily="18" charset="0"/>
                <a:ea typeface="Times New Roman" pitchFamily="18" charset="0"/>
              </a:rPr>
              <a:t>)</a:t>
            </a:r>
            <a:r>
              <a:rPr lang="zh-CN" altLang="en-US" sz="3200">
                <a:latin typeface="宋体" pitchFamily="2" charset="-122"/>
                <a:ea typeface="宋体" pitchFamily="2" charset="-122"/>
              </a:rPr>
              <a:t>；</a:t>
            </a:r>
            <a:r>
              <a:rPr lang="zh-CN" altLang="en-US" sz="1800">
                <a:latin typeface="宋体" pitchFamily="2" charset="-122"/>
                <a:ea typeface="Courier New" pitchFamily="49" charset="0"/>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2738"/>
                                        </p:tgtEl>
                                        <p:attrNameLst>
                                          <p:attrName>style.visibility</p:attrName>
                                        </p:attrNameLst>
                                      </p:cBhvr>
                                      <p:to>
                                        <p:strVal val="visible"/>
                                      </p:to>
                                    </p:set>
                                    <p:animEffect transition="in" filter="wipe(left)">
                                      <p:cBhvr>
                                        <p:cTn id="7" dur="500"/>
                                        <p:tgtEl>
                                          <p:spTgt spid="1012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pPr eaLnBrk="1" hangingPunct="1"/>
              <a:t>6</a:t>
            </a:fld>
            <a:endParaRPr lang="en-US" altLang="zh-CN" sz="1400" smtClean="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sz="3200" b="1" dirty="0">
                <a:solidFill>
                  <a:srgbClr val="FF0000"/>
                </a:solidFill>
                <a:latin typeface="微软雅黑" panose="020B0503020204020204" pitchFamily="34" charset="-122"/>
                <a:ea typeface="微软雅黑" panose="020B0503020204020204" pitchFamily="34" charset="-122"/>
              </a:rPr>
              <a:t>7</a:t>
            </a:r>
            <a:r>
              <a:rPr lang="zh-CN" altLang="en-US" sz="3200" b="1" dirty="0" smtClean="0">
                <a:solidFill>
                  <a:srgbClr val="FF0000"/>
                </a:solidFill>
                <a:latin typeface="微软雅黑" panose="020B0503020204020204" pitchFamily="34" charset="-122"/>
                <a:ea typeface="微软雅黑" panose="020B0503020204020204" pitchFamily="34" charset="-122"/>
              </a:rPr>
              <a:t>.</a:t>
            </a:r>
            <a:r>
              <a:rPr lang="en-US" altLang="zh-CN" sz="3200" b="1" dirty="0" smtClean="0">
                <a:solidFill>
                  <a:srgbClr val="FF0000"/>
                </a:solidFill>
                <a:latin typeface="微软雅黑" panose="020B0503020204020204" pitchFamily="34" charset="-122"/>
                <a:ea typeface="微软雅黑" panose="020B0503020204020204" pitchFamily="34" charset="-122"/>
              </a:rPr>
              <a:t>2  </a:t>
            </a:r>
            <a:r>
              <a:rPr lang="zh-CN" altLang="en-US" sz="3200" b="1" dirty="0" smtClean="0">
                <a:solidFill>
                  <a:srgbClr val="FF0000"/>
                </a:solidFill>
                <a:latin typeface="微软雅黑" panose="020B0503020204020204" pitchFamily="34" charset="-122"/>
                <a:ea typeface="微软雅黑" panose="020B0503020204020204" pitchFamily="34" charset="-122"/>
              </a:rPr>
              <a:t>数组</a:t>
            </a:r>
            <a:r>
              <a:rPr lang="en-US" altLang="zh-CN" sz="3200" b="1" dirty="0" smtClean="0">
                <a:solidFill>
                  <a:srgbClr val="FF0000"/>
                </a:solidFill>
                <a:latin typeface="微软雅黑" panose="020B0503020204020204" pitchFamily="34" charset="-122"/>
                <a:ea typeface="微软雅黑" panose="020B0503020204020204" pitchFamily="34" charset="-122"/>
              </a:rPr>
              <a:t>--</a:t>
            </a:r>
            <a:r>
              <a:rPr lang="zh-CN" altLang="en-US" sz="3200" b="1" dirty="0" smtClean="0">
                <a:solidFill>
                  <a:srgbClr val="FF0000"/>
                </a:solidFill>
                <a:latin typeface="微软雅黑" panose="020B0503020204020204" pitchFamily="34" charset="-122"/>
                <a:ea typeface="微软雅黑" panose="020B0503020204020204" pitchFamily="34" charset="-122"/>
              </a:rPr>
              <a:t>数据的存储结构</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en-US" altLang="zh-CN" b="1" dirty="0" smtClean="0">
                <a:latin typeface="微软雅黑" panose="020B0503020204020204" pitchFamily="34" charset="-122"/>
                <a:ea typeface="微软雅黑" panose="020B0503020204020204" pitchFamily="34" charset="-122"/>
              </a:rPr>
              <a:t>.3  </a:t>
            </a:r>
            <a:r>
              <a:rPr lang="zh-CN" altLang="en-US" b="1" dirty="0" smtClean="0">
                <a:latin typeface="微软雅黑" panose="020B0503020204020204" pitchFamily="34" charset="-122"/>
                <a:ea typeface="微软雅黑" panose="020B0503020204020204" pitchFamily="34" charset="-122"/>
              </a:rPr>
              <a:t>数组的声明、操作和使用</a:t>
            </a:r>
            <a:endParaRPr lang="en-US" altLang="zh-CN"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smtClean="0">
                <a:latin typeface="微软雅黑" panose="020B0503020204020204" pitchFamily="34" charset="-122"/>
                <a:ea typeface="微软雅黑" panose="020B0503020204020204" pitchFamily="34" charset="-122"/>
              </a:rPr>
              <a:t>7.4  </a:t>
            </a:r>
            <a:r>
              <a:rPr lang="zh-CN" altLang="en-US" b="1" dirty="0" smtClean="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smtClean="0">
                <a:latin typeface="微软雅黑" panose="020B0503020204020204" pitchFamily="34" charset="-122"/>
                <a:ea typeface="微软雅黑" panose="020B0503020204020204" pitchFamily="34" charset="-122"/>
              </a:rPr>
              <a:t>7.5  </a:t>
            </a:r>
            <a:r>
              <a:rPr lang="zh-CN" altLang="en-US" b="1" dirty="0" smtClean="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数组的排序、查找算法</a:t>
            </a:r>
          </a:p>
          <a:p>
            <a:pPr eaLnBrk="1" hangingPunct="1">
              <a:lnSpc>
                <a:spcPct val="150000"/>
              </a:lnSpc>
              <a:buFontTx/>
              <a:buNone/>
            </a:pPr>
            <a:endParaRPr lang="en-US" altLang="zh-CN"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smtClean="0"/>
              <a:t>提纲</a:t>
            </a:r>
          </a:p>
        </p:txBody>
      </p:sp>
      <p:pic>
        <p:nvPicPr>
          <p:cNvPr id="3077" name="Picture 8" descr="页面"/>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7486306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文本框 1013761"/>
          <p:cNvSpPr txBox="1"/>
          <p:nvPr/>
        </p:nvSpPr>
        <p:spPr>
          <a:xfrm>
            <a:off x="457200" y="765175"/>
            <a:ext cx="8153400" cy="2428875"/>
          </a:xfrm>
          <a:prstGeom prst="rect">
            <a:avLst/>
          </a:prstGeom>
          <a:noFill/>
          <a:ln w="38100">
            <a:noFill/>
            <a:miter/>
          </a:ln>
        </p:spPr>
        <p:txBody>
          <a:bodyPr>
            <a:spAutoFit/>
          </a:bodyPr>
          <a:lstStyle/>
          <a:p>
            <a:pPr lvl="0" algn="l">
              <a:spcBef>
                <a:spcPct val="20000"/>
              </a:spcBef>
              <a:spcAft>
                <a:spcPct val="20000"/>
              </a:spcAft>
            </a:pPr>
            <a:r>
              <a:rPr lang="en-US" altLang="zh-CN" sz="3200" b="1">
                <a:latin typeface="宋体" pitchFamily="2" charset="-122"/>
                <a:ea typeface="Times New Roman" pitchFamily="18" charset="0"/>
              </a:rPr>
              <a:t>7. </a:t>
            </a:r>
            <a:r>
              <a:rPr lang="en-US" altLang="zh-CN" sz="3200" b="1" dirty="0" err="1">
                <a:latin typeface="Times New Roman" pitchFamily="18" charset="0"/>
                <a:ea typeface="宋体" pitchFamily="2" charset="-122"/>
              </a:rPr>
              <a:t>strlwr</a:t>
            </a:r>
            <a:r>
              <a:rPr lang="zh-CN" altLang="en-US" sz="3200" b="1" dirty="0">
                <a:latin typeface="宋体" pitchFamily="2" charset="-122"/>
                <a:ea typeface="宋体" pitchFamily="2" charset="-122"/>
              </a:rPr>
              <a:t>函数 </a:t>
            </a:r>
            <a:endParaRPr lang="zh-CN" altLang="en-US" sz="3200" dirty="0">
              <a:latin typeface="宋体" pitchFamily="2" charset="-122"/>
              <a:ea typeface="宋体" pitchFamily="2" charset="-122"/>
            </a:endParaRPr>
          </a:p>
          <a:p>
            <a:pPr lvl="0" algn="l">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solidFill>
                  <a:srgbClr val="CC0000"/>
                </a:solidFill>
                <a:latin typeface="宋体" pitchFamily="2" charset="-122"/>
                <a:ea typeface="Times New Roman" pitchFamily="18" charset="0"/>
              </a:rPr>
              <a:t>strlwr</a:t>
            </a:r>
            <a:r>
              <a:rPr lang="en-US" altLang="zh-CN" sz="3200" b="1">
                <a:solidFill>
                  <a:srgbClr val="CC0000"/>
                </a:solidFill>
                <a:latin typeface="宋体" pitchFamily="2" charset="-122"/>
                <a:ea typeface="Times New Roman" pitchFamily="18" charset="0"/>
              </a:rPr>
              <a:t> (</a:t>
            </a:r>
            <a:r>
              <a:rPr lang="zh-CN" altLang="en-US" sz="3200" b="1" dirty="0">
                <a:solidFill>
                  <a:srgbClr val="CC0000"/>
                </a:solidFill>
                <a:latin typeface="宋体" pitchFamily="2" charset="-122"/>
                <a:ea typeface="宋体" pitchFamily="2" charset="-122"/>
              </a:rPr>
              <a:t>字符串</a:t>
            </a:r>
            <a:r>
              <a:rPr lang="en-US" altLang="zh-CN" sz="3200" b="1">
                <a:solidFill>
                  <a:srgbClr val="CC0000"/>
                </a:solidFill>
                <a:latin typeface="宋体" pitchFamily="2" charset="-122"/>
                <a:ea typeface="Times New Roman" pitchFamily="18" charset="0"/>
              </a:rPr>
              <a:t>)</a:t>
            </a:r>
            <a:r>
              <a:rPr lang="en-US" altLang="zh-CN" sz="3200" b="1">
                <a:latin typeface="宋体" pitchFamily="2" charset="-122"/>
                <a:ea typeface="宋体" pitchFamily="2" charset="-122"/>
              </a:rPr>
              <a:t> </a:t>
            </a:r>
            <a:endParaRPr lang="en-US" altLang="zh-CN" sz="3200">
              <a:latin typeface="宋体" pitchFamily="2" charset="-122"/>
              <a:ea typeface="宋体" pitchFamily="2" charset="-122"/>
            </a:endParaRPr>
          </a:p>
          <a:p>
            <a:pPr lvl="0" algn="just">
              <a:spcBef>
                <a:spcPct val="20000"/>
              </a:spcBef>
              <a:spcAft>
                <a:spcPct val="20000"/>
              </a:spcAft>
            </a:pPr>
            <a:r>
              <a:rPr lang="en-US" altLang="zh-CN" sz="3200" dirty="0" err="1">
                <a:latin typeface="宋体" pitchFamily="2" charset="-122"/>
                <a:ea typeface="Times New Roman" pitchFamily="18" charset="0"/>
              </a:rPr>
              <a:t>strlwr</a:t>
            </a:r>
            <a:r>
              <a:rPr lang="zh-CN" altLang="en-US" sz="3200" dirty="0">
                <a:latin typeface="宋体" pitchFamily="2" charset="-122"/>
                <a:ea typeface="宋体" pitchFamily="2" charset="-122"/>
              </a:rPr>
              <a:t>函数的作用是将字符串中大写字母换成小写字母。</a:t>
            </a:r>
            <a:r>
              <a:rPr lang="zh-CN" altLang="en-US" sz="3200" dirty="0">
                <a:latin typeface="宋体" pitchFamily="2" charset="-122"/>
                <a:ea typeface="Courier New" pitchFamily="49" charset="0"/>
              </a:rPr>
              <a:t> </a:t>
            </a:r>
            <a:endParaRPr lang="zh-CN" altLang="en-US" sz="3200">
              <a:latin typeface="宋体" pitchFamily="2" charset="-122"/>
              <a:ea typeface="Courier New" pitchFamily="49" charset="0"/>
            </a:endParaRPr>
          </a:p>
        </p:txBody>
      </p:sp>
      <p:sp>
        <p:nvSpPr>
          <p:cNvPr id="1013763" name="文本框 1013762"/>
          <p:cNvSpPr txBox="1"/>
          <p:nvPr/>
        </p:nvSpPr>
        <p:spPr>
          <a:xfrm>
            <a:off x="468313" y="3500438"/>
            <a:ext cx="8153400" cy="2428875"/>
          </a:xfrm>
          <a:prstGeom prst="rect">
            <a:avLst/>
          </a:prstGeom>
          <a:noFill/>
          <a:ln w="28575">
            <a:noFill/>
            <a:miter/>
          </a:ln>
        </p:spPr>
        <p:txBody>
          <a:bodyPr>
            <a:spAutoFit/>
          </a:bodyPr>
          <a:lstStyle/>
          <a:p>
            <a:pPr lvl="0" algn="l">
              <a:spcBef>
                <a:spcPct val="20000"/>
              </a:spcBef>
              <a:spcAft>
                <a:spcPct val="20000"/>
              </a:spcAft>
            </a:pPr>
            <a:r>
              <a:rPr lang="en-US" altLang="zh-CN" sz="3200" b="1">
                <a:latin typeface="宋体" pitchFamily="2" charset="-122"/>
                <a:ea typeface="Times New Roman" pitchFamily="18" charset="0"/>
              </a:rPr>
              <a:t>8. </a:t>
            </a:r>
            <a:r>
              <a:rPr lang="en-US" altLang="zh-CN" sz="3200" b="1" dirty="0" err="1">
                <a:latin typeface="Times New Roman" pitchFamily="18" charset="0"/>
                <a:ea typeface="Times New Roman" pitchFamily="18" charset="0"/>
              </a:rPr>
              <a:t>strupr</a:t>
            </a:r>
            <a:r>
              <a:rPr lang="zh-CN" altLang="en-US" sz="3200" b="1" dirty="0">
                <a:latin typeface="宋体" pitchFamily="2" charset="-122"/>
                <a:ea typeface="宋体" pitchFamily="2" charset="-122"/>
              </a:rPr>
              <a:t>函数 </a:t>
            </a:r>
            <a:endParaRPr lang="zh-CN" altLang="en-US" sz="3200" dirty="0">
              <a:latin typeface="宋体" pitchFamily="2" charset="-122"/>
              <a:ea typeface="宋体" pitchFamily="2" charset="-122"/>
            </a:endParaRPr>
          </a:p>
          <a:p>
            <a:pPr lvl="0" algn="l">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solidFill>
                  <a:srgbClr val="CC0000"/>
                </a:solidFill>
                <a:latin typeface="宋体" pitchFamily="2" charset="-122"/>
                <a:ea typeface="Times New Roman" pitchFamily="18" charset="0"/>
              </a:rPr>
              <a:t>strupr</a:t>
            </a:r>
            <a:r>
              <a:rPr lang="en-US" altLang="zh-CN" sz="3200" b="1">
                <a:solidFill>
                  <a:srgbClr val="CC0000"/>
                </a:solidFill>
                <a:latin typeface="宋体" pitchFamily="2" charset="-122"/>
                <a:ea typeface="Times New Roman" pitchFamily="18" charset="0"/>
              </a:rPr>
              <a:t> (</a:t>
            </a:r>
            <a:r>
              <a:rPr lang="zh-CN" altLang="en-US" sz="3200" b="1" dirty="0">
                <a:solidFill>
                  <a:srgbClr val="CC0000"/>
                </a:solidFill>
                <a:latin typeface="宋体" pitchFamily="2" charset="-122"/>
                <a:ea typeface="宋体" pitchFamily="2" charset="-122"/>
              </a:rPr>
              <a:t>字符串</a:t>
            </a:r>
            <a:r>
              <a:rPr lang="en-US" altLang="zh-CN" sz="3200" b="1">
                <a:solidFill>
                  <a:srgbClr val="CC0000"/>
                </a:solidFill>
                <a:latin typeface="宋体" pitchFamily="2" charset="-122"/>
                <a:ea typeface="Times New Roman" pitchFamily="18" charset="0"/>
              </a:rPr>
              <a:t>)</a:t>
            </a:r>
            <a:r>
              <a:rPr lang="en-US" altLang="zh-CN" sz="3200" b="1">
                <a:solidFill>
                  <a:srgbClr val="CC0000"/>
                </a:solidFill>
                <a:latin typeface="宋体" pitchFamily="2" charset="-122"/>
                <a:ea typeface="宋体" pitchFamily="2" charset="-122"/>
              </a:rPr>
              <a:t> </a:t>
            </a:r>
            <a:endParaRPr lang="en-US" altLang="zh-CN" sz="3200">
              <a:solidFill>
                <a:srgbClr val="CC0000"/>
              </a:solidFill>
              <a:latin typeface="宋体" pitchFamily="2" charset="-122"/>
              <a:ea typeface="宋体" pitchFamily="2" charset="-122"/>
            </a:endParaRPr>
          </a:p>
          <a:p>
            <a:pPr lvl="0" algn="just">
              <a:spcBef>
                <a:spcPct val="20000"/>
              </a:spcBef>
              <a:spcAft>
                <a:spcPct val="20000"/>
              </a:spcAft>
            </a:pPr>
            <a:r>
              <a:rPr lang="en-US" altLang="zh-CN" sz="3200" dirty="0" err="1">
                <a:latin typeface="宋体" pitchFamily="2" charset="-122"/>
                <a:ea typeface="Times New Roman" pitchFamily="18" charset="0"/>
              </a:rPr>
              <a:t>strupr</a:t>
            </a:r>
            <a:r>
              <a:rPr lang="zh-CN" altLang="en-US" sz="3200" dirty="0">
                <a:latin typeface="宋体" pitchFamily="2" charset="-122"/>
                <a:ea typeface="宋体" pitchFamily="2" charset="-122"/>
              </a:rPr>
              <a:t>函数的作用是将字符串中小写字母换成大写字母。</a:t>
            </a:r>
            <a:r>
              <a:rPr lang="zh-CN" altLang="en-US" sz="1800" dirty="0">
                <a:latin typeface="宋体" pitchFamily="2" charset="-122"/>
                <a:ea typeface="Courier New" pitchFamily="49" charset="0"/>
              </a:rPr>
              <a:t> </a:t>
            </a:r>
            <a:endParaRPr lang="zh-CN" altLang="en-US" sz="1800">
              <a:latin typeface="宋体" pitchFamily="2" charset="-122"/>
              <a:ea typeface="Courier New" pitchFamily="49"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3762"/>
                                        </p:tgtEl>
                                        <p:attrNameLst>
                                          <p:attrName>style.visibility</p:attrName>
                                        </p:attrNameLst>
                                      </p:cBhvr>
                                      <p:to>
                                        <p:strVal val="visible"/>
                                      </p:to>
                                    </p:set>
                                    <p:animEffect transition="in" filter="wipe(left)">
                                      <p:cBhvr>
                                        <p:cTn id="7" dur="500"/>
                                        <p:tgtEl>
                                          <p:spTgt spid="10137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763"/>
                                        </p:tgtEl>
                                        <p:attrNameLst>
                                          <p:attrName>style.visibility</p:attrName>
                                        </p:attrNameLst>
                                      </p:cBhvr>
                                      <p:to>
                                        <p:strVal val="visible"/>
                                      </p:to>
                                    </p:set>
                                    <p:animEffect transition="in" filter="wipe(left)">
                                      <p:cBhvr>
                                        <p:cTn id="12" dur="500"/>
                                        <p:tgtEl>
                                          <p:spTgt spid="1013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2" grpId="0"/>
      <p:bldP spid="101376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8980BD0-A1D2-48EF-82C4-18728CFA55D5}" type="slidenum">
              <a:rPr lang="zh-CN" altLang="en-US" sz="1400" smtClean="0"/>
              <a:pPr eaLnBrk="1" hangingPunct="1"/>
              <a:t>61</a:t>
            </a:fld>
            <a:endParaRPr lang="en-US" altLang="zh-CN" sz="1400" smtClean="0"/>
          </a:p>
        </p:txBody>
      </p:sp>
      <p:sp>
        <p:nvSpPr>
          <p:cNvPr id="50179" name="Text Box 2"/>
          <p:cNvSpPr txBox="1">
            <a:spLocks noChangeArrowheads="1"/>
          </p:cNvSpPr>
          <p:nvPr/>
        </p:nvSpPr>
        <p:spPr bwMode="auto">
          <a:xfrm>
            <a:off x="539750" y="1196975"/>
            <a:ext cx="8280400" cy="483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dirty="0"/>
              <a:t>字符数组的特点总结：</a:t>
            </a:r>
          </a:p>
          <a:p>
            <a:pPr eaLnBrk="1" hangingPunct="1">
              <a:spcBef>
                <a:spcPct val="50000"/>
              </a:spcBef>
              <a:buFontTx/>
              <a:buNone/>
            </a:pPr>
            <a:r>
              <a:rPr lang="zh-CN" altLang="en-US" sz="2400" b="1" dirty="0"/>
              <a:t>1、字符数组用来存放字符串，以</a:t>
            </a:r>
            <a:r>
              <a:rPr lang="zh-CN" altLang="en-US" sz="2400" b="1" dirty="0">
                <a:solidFill>
                  <a:srgbClr val="FF0000"/>
                </a:solidFill>
              </a:rPr>
              <a:t>‘\0’</a:t>
            </a:r>
            <a:r>
              <a:rPr lang="zh-CN" altLang="en-US" sz="2400" b="1" dirty="0"/>
              <a:t>作为字符串的结束字符。</a:t>
            </a:r>
          </a:p>
          <a:p>
            <a:pPr eaLnBrk="1" hangingPunct="1">
              <a:spcBef>
                <a:spcPct val="50000"/>
              </a:spcBef>
              <a:buFontTx/>
              <a:buNone/>
            </a:pPr>
            <a:r>
              <a:rPr lang="zh-CN" altLang="en-US" sz="2400" b="1" dirty="0"/>
              <a:t>2、由于‘\0’，字符数组实际能存放的其他字符个数比数组长度少1；且在处理字符数组时，既可以用</a:t>
            </a:r>
            <a:r>
              <a:rPr lang="zh-CN" altLang="en-US" sz="2400" b="1" dirty="0">
                <a:solidFill>
                  <a:schemeClr val="accent2"/>
                </a:solidFill>
              </a:rPr>
              <a:t>数组的长度</a:t>
            </a:r>
            <a:r>
              <a:rPr lang="zh-CN" altLang="en-US" sz="2400" b="1" dirty="0"/>
              <a:t>也可以用</a:t>
            </a:r>
            <a:r>
              <a:rPr lang="zh-CN" altLang="en-US" sz="2400" b="1" dirty="0">
                <a:solidFill>
                  <a:schemeClr val="accent2"/>
                </a:solidFill>
              </a:rPr>
              <a:t>‘</a:t>
            </a:r>
            <a:r>
              <a:rPr lang="en-US" altLang="zh-CN" sz="2400" b="1" dirty="0">
                <a:solidFill>
                  <a:schemeClr val="accent2"/>
                </a:solidFill>
              </a:rPr>
              <a:t>\0’</a:t>
            </a:r>
            <a:r>
              <a:rPr lang="zh-CN" altLang="en-US" sz="2400" b="1" dirty="0"/>
              <a:t>来判断字符串是否结束。</a:t>
            </a:r>
          </a:p>
          <a:p>
            <a:pPr eaLnBrk="1" hangingPunct="1">
              <a:spcBef>
                <a:spcPct val="50000"/>
              </a:spcBef>
              <a:buFontTx/>
              <a:buNone/>
            </a:pPr>
            <a:r>
              <a:rPr lang="en-US" altLang="zh-CN" sz="2400" b="1" dirty="0"/>
              <a:t>3</a:t>
            </a:r>
            <a:r>
              <a:rPr lang="zh-CN" altLang="en-US" sz="2400" b="1" dirty="0"/>
              <a:t>、对字符数组输入输出时，除了用循环语句逐个地对数组元素进行输入输出之外，还</a:t>
            </a:r>
            <a:r>
              <a:rPr kumimoji="0" lang="zh-CN" altLang="en-US" sz="2400" b="1" dirty="0">
                <a:latin typeface="System" charset="-122"/>
                <a:ea typeface="System" charset="-122"/>
              </a:rPr>
              <a:t>可用</a:t>
            </a:r>
            <a:r>
              <a:rPr kumimoji="0" lang="en-US" altLang="zh-CN" sz="2400" b="1" dirty="0" err="1">
                <a:latin typeface="System" charset="-122"/>
                <a:ea typeface="System" charset="-122"/>
              </a:rPr>
              <a:t>scanf</a:t>
            </a:r>
            <a:r>
              <a:rPr kumimoji="0" lang="en-US" altLang="zh-CN" sz="2400" b="1" dirty="0">
                <a:latin typeface="System" charset="-122"/>
                <a:ea typeface="System" charset="-122"/>
              </a:rPr>
              <a:t>/</a:t>
            </a:r>
            <a:r>
              <a:rPr kumimoji="0" lang="en-US" altLang="zh-CN" sz="2400" b="1" dirty="0" err="1">
                <a:latin typeface="System" charset="-122"/>
                <a:ea typeface="System" charset="-122"/>
              </a:rPr>
              <a:t>printf</a:t>
            </a:r>
            <a:r>
              <a:rPr kumimoji="0" lang="zh-CN" altLang="en-US" sz="2400" b="1" dirty="0">
                <a:latin typeface="System" charset="-122"/>
                <a:ea typeface="System" charset="-122"/>
              </a:rPr>
              <a:t>函数、</a:t>
            </a:r>
            <a:r>
              <a:rPr kumimoji="0" lang="en-US" altLang="zh-CN" sz="2400" b="1" dirty="0">
                <a:latin typeface="System" charset="-122"/>
                <a:ea typeface="System" charset="-122"/>
              </a:rPr>
              <a:t>gets/puts</a:t>
            </a:r>
            <a:r>
              <a:rPr kumimoji="0" lang="zh-CN" altLang="en-US" sz="2400" b="1" dirty="0">
                <a:latin typeface="System" charset="-122"/>
                <a:ea typeface="System" charset="-122"/>
              </a:rPr>
              <a:t>函数进行一次性</a:t>
            </a:r>
            <a:r>
              <a:rPr lang="zh-CN" altLang="en-US" sz="2400" b="1" dirty="0"/>
              <a:t>整体输入输出</a:t>
            </a:r>
            <a:r>
              <a:rPr lang="en-US" altLang="zh-CN" sz="2400" b="1" dirty="0"/>
              <a:t>；</a:t>
            </a:r>
          </a:p>
          <a:p>
            <a:pPr eaLnBrk="1" hangingPunct="1">
              <a:spcBef>
                <a:spcPct val="50000"/>
              </a:spcBef>
              <a:buFontTx/>
              <a:buNone/>
            </a:pPr>
            <a:r>
              <a:rPr lang="en-US" altLang="zh-CN" sz="2400" b="1" dirty="0"/>
              <a:t>4</a:t>
            </a:r>
            <a:r>
              <a:rPr lang="zh-CN" altLang="en-US" sz="2400" b="1" dirty="0" smtClean="0"/>
              <a:t>、初始化（输入）字符串</a:t>
            </a:r>
            <a:r>
              <a:rPr lang="zh-CN" altLang="en-US" sz="2400" b="1" dirty="0"/>
              <a:t>时，如果是逐个字符的赋值</a:t>
            </a:r>
            <a:r>
              <a:rPr lang="zh-CN" altLang="en-US" sz="2400" b="1" dirty="0" smtClean="0"/>
              <a:t>，使用</a:t>
            </a:r>
            <a:r>
              <a:rPr lang="zh-CN" altLang="en-US" sz="2400" b="1" dirty="0"/>
              <a:t>循环结构逐个对字符数组元素赋值时，当赋值结束时，程序员必须将‘</a:t>
            </a:r>
            <a:r>
              <a:rPr lang="en-US" altLang="zh-CN" sz="2400" b="1" dirty="0"/>
              <a:t>\0’</a:t>
            </a:r>
            <a:r>
              <a:rPr lang="zh-CN" altLang="en-US" sz="2400" b="1" dirty="0"/>
              <a:t>赋值给字符数组。</a:t>
            </a:r>
          </a:p>
        </p:txBody>
      </p:sp>
      <p:sp>
        <p:nvSpPr>
          <p:cNvPr id="50180" name="Rectangle 5"/>
          <p:cNvSpPr>
            <a:spLocks noChangeArrowheads="1"/>
          </p:cNvSpPr>
          <p:nvPr/>
        </p:nvSpPr>
        <p:spPr bwMode="auto">
          <a:xfrm>
            <a:off x="1263650" y="404813"/>
            <a:ext cx="757555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7.4</a:t>
            </a:r>
            <a:r>
              <a:rPr lang="zh-CN" altLang="en-US" sz="3200" b="1" dirty="0">
                <a:solidFill>
                  <a:srgbClr val="FF3300"/>
                </a:solidFill>
              </a:rPr>
              <a:t> </a:t>
            </a:r>
            <a:r>
              <a:rPr lang="zh-CN" altLang="en-US" sz="3200" b="1" u="sng" dirty="0">
                <a:solidFill>
                  <a:srgbClr val="FF3300"/>
                </a:solidFill>
              </a:rPr>
              <a:t>字符数组</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D94CCFA-A3F5-48BC-9FF9-28E821DC1660}" type="slidenum">
              <a:rPr lang="zh-CN" altLang="en-US" sz="1400" smtClean="0"/>
              <a:pPr eaLnBrk="1" hangingPunct="1"/>
              <a:t>62</a:t>
            </a:fld>
            <a:endParaRPr lang="en-US" altLang="zh-CN" sz="1400" smtClean="0"/>
          </a:p>
        </p:txBody>
      </p:sp>
      <p:sp>
        <p:nvSpPr>
          <p:cNvPr id="51203" name="Rectangle 2"/>
          <p:cNvSpPr>
            <a:spLocks noGrp="1" noChangeArrowheads="1"/>
          </p:cNvSpPr>
          <p:nvPr>
            <p:ph type="title"/>
          </p:nvPr>
        </p:nvSpPr>
        <p:spPr>
          <a:xfrm>
            <a:off x="1263650" y="404813"/>
            <a:ext cx="7484814" cy="720725"/>
          </a:xfrm>
        </p:spPr>
        <p:txBody>
          <a:bodyPr/>
          <a:lstStyle/>
          <a:p>
            <a:pPr eaLnBrk="1" hangingPunct="1"/>
            <a:r>
              <a:rPr lang="en-US" altLang="zh-CN" b="1" dirty="0"/>
              <a:t>7.4</a:t>
            </a:r>
            <a:r>
              <a:rPr lang="zh-CN" altLang="en-US" b="1" dirty="0"/>
              <a:t> </a:t>
            </a:r>
            <a:r>
              <a:rPr lang="zh-CN" altLang="en-US" b="1" u="sng" dirty="0"/>
              <a:t>字符数组</a:t>
            </a:r>
          </a:p>
        </p:txBody>
      </p:sp>
      <p:sp>
        <p:nvSpPr>
          <p:cNvPr id="51204" name="Rectangle 3"/>
          <p:cNvSpPr>
            <a:spLocks noGrp="1" noChangeArrowheads="1"/>
          </p:cNvSpPr>
          <p:nvPr>
            <p:ph type="body" idx="1"/>
          </p:nvPr>
        </p:nvSpPr>
        <p:spPr/>
        <p:txBody>
          <a:bodyPr/>
          <a:lstStyle/>
          <a:p>
            <a:pPr eaLnBrk="1" hangingPunct="1">
              <a:buFontTx/>
              <a:buNone/>
            </a:pPr>
            <a:r>
              <a:rPr lang="zh-CN" altLang="en-US" sz="2400" b="1" dirty="0" smtClean="0"/>
              <a:t>练习</a:t>
            </a:r>
            <a:r>
              <a:rPr lang="en-US" altLang="zh-CN" sz="2400" b="1" dirty="0" smtClean="0"/>
              <a:t>2</a:t>
            </a:r>
            <a:r>
              <a:rPr lang="zh-CN" altLang="en-US" sz="2400" b="1" dirty="0" smtClean="0"/>
              <a:t>：从键盘读取 一个长度不超过</a:t>
            </a:r>
            <a:r>
              <a:rPr lang="en-US" altLang="zh-CN" sz="2400" b="1" dirty="0" smtClean="0"/>
              <a:t>50</a:t>
            </a:r>
            <a:r>
              <a:rPr lang="zh-CN" altLang="en-US" sz="2400" b="1" dirty="0" smtClean="0"/>
              <a:t>的字符串（以</a:t>
            </a:r>
            <a:r>
              <a:rPr lang="zh-CN" altLang="en-US" sz="2400" b="1" dirty="0" smtClean="0">
                <a:latin typeface="宋体" pitchFamily="2" charset="-122"/>
              </a:rPr>
              <a:t>‘</a:t>
            </a:r>
            <a:r>
              <a:rPr lang="zh-CN" altLang="en-US" sz="2400" b="1" dirty="0" smtClean="0"/>
              <a:t>＃</a:t>
            </a:r>
            <a:r>
              <a:rPr lang="zh-CN" altLang="en-US" sz="2400" b="1" dirty="0" smtClean="0">
                <a:latin typeface="宋体" pitchFamily="2" charset="-122"/>
              </a:rPr>
              <a:t>’</a:t>
            </a:r>
            <a:r>
              <a:rPr lang="zh-CN" altLang="en-US" sz="2400" b="1" dirty="0" smtClean="0"/>
              <a:t>结束）存放到一个字符数组中，然后将字符串逆序，并输出。 如输入为：</a:t>
            </a:r>
            <a:r>
              <a:rPr lang="zh-CN" altLang="en-US" sz="2400" b="1" dirty="0" smtClean="0">
                <a:latin typeface="宋体" pitchFamily="2" charset="-122"/>
              </a:rPr>
              <a:t>“</a:t>
            </a:r>
            <a:r>
              <a:rPr lang="en-US" altLang="zh-CN" sz="2400" b="1" dirty="0" smtClean="0"/>
              <a:t>hello world</a:t>
            </a:r>
            <a:r>
              <a:rPr lang="zh-CN" altLang="en-US" sz="2400" b="1" dirty="0" smtClean="0"/>
              <a:t>＃</a:t>
            </a:r>
            <a:r>
              <a:rPr lang="zh-CN" altLang="en-US" sz="2400" b="1" dirty="0" smtClean="0">
                <a:latin typeface="宋体" pitchFamily="2" charset="-122"/>
              </a:rPr>
              <a:t>”</a:t>
            </a:r>
            <a:r>
              <a:rPr lang="zh-CN" altLang="en-US" sz="2400" b="1" dirty="0" smtClean="0"/>
              <a:t>，则输出为：</a:t>
            </a:r>
            <a:r>
              <a:rPr lang="en-US" altLang="zh-CN" sz="2400" b="1" dirty="0" err="1" smtClean="0"/>
              <a:t>dlrow</a:t>
            </a:r>
            <a:r>
              <a:rPr lang="en-US" altLang="zh-CN" sz="2400" b="1" dirty="0" smtClean="0"/>
              <a:t> </a:t>
            </a:r>
            <a:r>
              <a:rPr lang="en-US" altLang="zh-CN" sz="2400" b="1" dirty="0" err="1" smtClean="0"/>
              <a:t>olleh</a:t>
            </a:r>
            <a:r>
              <a:rPr lang="en-US" altLang="zh-CN" sz="2400" b="1" dirty="0" smtClean="0"/>
              <a:t>.  </a:t>
            </a:r>
          </a:p>
          <a:p>
            <a:pPr eaLnBrk="1" hangingPunct="1">
              <a:buFontTx/>
              <a:buNone/>
            </a:pPr>
            <a:r>
              <a:rPr lang="zh-CN" altLang="en-US" sz="2400" b="1" dirty="0" smtClean="0"/>
              <a:t>问题分析：</a:t>
            </a:r>
          </a:p>
          <a:p>
            <a:pPr eaLnBrk="1" hangingPunct="1">
              <a:buFontTx/>
              <a:buNone/>
            </a:pPr>
            <a:r>
              <a:rPr lang="zh-CN" altLang="en-US" sz="2400" b="1" dirty="0" smtClean="0"/>
              <a:t>    实现逆序的手段是第</a:t>
            </a:r>
            <a:r>
              <a:rPr lang="en-US" altLang="zh-CN" sz="2400" b="1" dirty="0" err="1" smtClean="0"/>
              <a:t>i</a:t>
            </a:r>
            <a:r>
              <a:rPr lang="zh-CN" altLang="en-US" sz="2400" b="1" dirty="0" smtClean="0"/>
              <a:t>个元素和倒数第</a:t>
            </a:r>
            <a:r>
              <a:rPr lang="en-US" altLang="zh-CN" sz="2400" b="1" dirty="0" err="1" smtClean="0"/>
              <a:t>i</a:t>
            </a:r>
            <a:r>
              <a:rPr lang="zh-CN" altLang="en-US" sz="2400" b="1" dirty="0" smtClean="0"/>
              <a:t>个元素</a:t>
            </a:r>
            <a:r>
              <a:rPr lang="en-US" altLang="zh-CN" sz="2400" b="1" dirty="0" smtClean="0"/>
              <a:t>a[x]</a:t>
            </a:r>
            <a:r>
              <a:rPr lang="zh-CN" altLang="en-US" sz="2400" b="1" dirty="0" smtClean="0"/>
              <a:t>交换。</a:t>
            </a:r>
          </a:p>
          <a:p>
            <a:pPr eaLnBrk="1" hangingPunct="1">
              <a:buFontTx/>
              <a:buNone/>
            </a:pPr>
            <a:r>
              <a:rPr lang="zh-CN" altLang="en-US" sz="2400" b="1" dirty="0" smtClean="0"/>
              <a:t>    交换次数：</a:t>
            </a:r>
            <a:r>
              <a:rPr lang="en-US" altLang="zh-CN" sz="2400" b="1" dirty="0" err="1" smtClean="0"/>
              <a:t>len</a:t>
            </a:r>
            <a:r>
              <a:rPr lang="en-US" altLang="zh-CN" sz="2400" b="1" dirty="0" smtClean="0"/>
              <a:t>/2</a:t>
            </a:r>
            <a:r>
              <a:rPr lang="zh-CN" altLang="en-US" sz="2400" b="1" dirty="0" smtClean="0"/>
              <a:t>次（</a:t>
            </a:r>
            <a:r>
              <a:rPr lang="en-US" altLang="zh-CN" sz="2400" b="1" dirty="0" err="1" smtClean="0"/>
              <a:t>len</a:t>
            </a:r>
            <a:r>
              <a:rPr lang="zh-CN" altLang="en-US" sz="2400" b="1" dirty="0" smtClean="0"/>
              <a:t>为字符串长度），故 </a:t>
            </a:r>
            <a:r>
              <a:rPr lang="en-US" altLang="zh-CN" sz="2400" b="1" dirty="0" err="1" smtClean="0"/>
              <a:t>i</a:t>
            </a:r>
            <a:r>
              <a:rPr lang="zh-CN" altLang="en-US" sz="2400" b="1" dirty="0" smtClean="0"/>
              <a:t>的变化范围是：</a:t>
            </a:r>
            <a:r>
              <a:rPr lang="en-US" altLang="zh-CN" sz="2400" b="1" dirty="0" smtClean="0"/>
              <a:t>0 ~ </a:t>
            </a:r>
            <a:r>
              <a:rPr lang="en-US" altLang="zh-CN" sz="2400" b="1" dirty="0" err="1" smtClean="0"/>
              <a:t>len</a:t>
            </a:r>
            <a:r>
              <a:rPr lang="en-US" altLang="zh-CN" sz="2400" b="1" dirty="0" smtClean="0"/>
              <a:t>/2-1</a:t>
            </a:r>
          </a:p>
          <a:p>
            <a:pPr eaLnBrk="1" hangingPunct="1">
              <a:buFontTx/>
              <a:buNone/>
            </a:pPr>
            <a:r>
              <a:rPr lang="en-US" altLang="zh-CN" sz="2400" b="1" dirty="0" smtClean="0"/>
              <a:t>    a[</a:t>
            </a:r>
            <a:r>
              <a:rPr lang="en-US" altLang="zh-CN" sz="2400" b="1" dirty="0" err="1" smtClean="0"/>
              <a:t>i</a:t>
            </a:r>
            <a:r>
              <a:rPr lang="en-US" altLang="zh-CN" sz="2400" b="1" dirty="0" smtClean="0"/>
              <a:t>]</a:t>
            </a:r>
            <a:r>
              <a:rPr lang="zh-CN" altLang="en-US" sz="2400" b="1" dirty="0" smtClean="0"/>
              <a:t>与</a:t>
            </a:r>
            <a:r>
              <a:rPr lang="en-US" altLang="zh-CN" sz="2400" b="1" dirty="0" smtClean="0"/>
              <a:t>a[x]</a:t>
            </a:r>
            <a:r>
              <a:rPr lang="zh-CN" altLang="en-US" sz="2400" b="1" dirty="0" smtClean="0"/>
              <a:t>交换，则由 </a:t>
            </a:r>
            <a:r>
              <a:rPr lang="en-US" altLang="zh-CN" sz="2400" b="1" dirty="0" smtClean="0"/>
              <a:t>i-0=len-1-x</a:t>
            </a:r>
            <a:r>
              <a:rPr lang="zh-CN" altLang="en-US" sz="2400" b="1" dirty="0" smtClean="0"/>
              <a:t>，得</a:t>
            </a:r>
            <a:r>
              <a:rPr lang="en-US" altLang="zh-CN" sz="2400" b="1" dirty="0" smtClean="0"/>
              <a:t>x=len-1-i</a:t>
            </a:r>
          </a:p>
        </p:txBody>
      </p:sp>
      <p:sp>
        <p:nvSpPr>
          <p:cNvPr id="51205" name="Rectangle 4"/>
          <p:cNvSpPr>
            <a:spLocks noChangeArrowheads="1"/>
          </p:cNvSpPr>
          <p:nvPr/>
        </p:nvSpPr>
        <p:spPr bwMode="auto">
          <a:xfrm>
            <a:off x="2843213" y="5157788"/>
            <a:ext cx="4176712" cy="358775"/>
          </a:xfrm>
          <a:prstGeom prst="rect">
            <a:avLst/>
          </a:prstGeom>
          <a:noFill/>
          <a:ln w="9525" algn="ctr">
            <a:solidFill>
              <a:schemeClr val="tx2"/>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51206" name="Line 5"/>
          <p:cNvSpPr>
            <a:spLocks noChangeShapeType="1"/>
          </p:cNvSpPr>
          <p:nvPr/>
        </p:nvSpPr>
        <p:spPr bwMode="auto">
          <a:xfrm>
            <a:off x="3132138" y="5157788"/>
            <a:ext cx="0" cy="358775"/>
          </a:xfrm>
          <a:prstGeom prst="line">
            <a:avLst/>
          </a:prstGeom>
          <a:noFill/>
          <a:ln w="9525">
            <a:solidFill>
              <a:schemeClr val="tx2"/>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1207" name="Line 6"/>
          <p:cNvSpPr>
            <a:spLocks noChangeShapeType="1"/>
          </p:cNvSpPr>
          <p:nvPr/>
        </p:nvSpPr>
        <p:spPr bwMode="auto">
          <a:xfrm>
            <a:off x="3995738" y="5157788"/>
            <a:ext cx="0" cy="358775"/>
          </a:xfrm>
          <a:prstGeom prst="line">
            <a:avLst/>
          </a:prstGeom>
          <a:noFill/>
          <a:ln w="9525">
            <a:solidFill>
              <a:schemeClr val="tx2"/>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1208" name="Line 7"/>
          <p:cNvSpPr>
            <a:spLocks noChangeShapeType="1"/>
          </p:cNvSpPr>
          <p:nvPr/>
        </p:nvSpPr>
        <p:spPr bwMode="auto">
          <a:xfrm>
            <a:off x="4284663" y="5157788"/>
            <a:ext cx="0" cy="358775"/>
          </a:xfrm>
          <a:prstGeom prst="line">
            <a:avLst/>
          </a:prstGeom>
          <a:noFill/>
          <a:ln w="9525">
            <a:solidFill>
              <a:schemeClr val="tx2"/>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1209" name="Text Box 8"/>
          <p:cNvSpPr txBox="1">
            <a:spLocks noChangeArrowheads="1"/>
          </p:cNvSpPr>
          <p:nvPr/>
        </p:nvSpPr>
        <p:spPr bwMode="auto">
          <a:xfrm>
            <a:off x="2843213" y="5445125"/>
            <a:ext cx="433387"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0</a:t>
            </a:r>
          </a:p>
        </p:txBody>
      </p:sp>
      <p:sp>
        <p:nvSpPr>
          <p:cNvPr id="51210" name="Text Box 9"/>
          <p:cNvSpPr txBox="1">
            <a:spLocks noChangeArrowheads="1"/>
          </p:cNvSpPr>
          <p:nvPr/>
        </p:nvSpPr>
        <p:spPr bwMode="auto">
          <a:xfrm>
            <a:off x="3922713" y="5445125"/>
            <a:ext cx="433387"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i</a:t>
            </a:r>
          </a:p>
        </p:txBody>
      </p:sp>
      <p:sp>
        <p:nvSpPr>
          <p:cNvPr id="51211" name="Line 10"/>
          <p:cNvSpPr>
            <a:spLocks noChangeShapeType="1"/>
          </p:cNvSpPr>
          <p:nvPr/>
        </p:nvSpPr>
        <p:spPr bwMode="auto">
          <a:xfrm>
            <a:off x="5580063" y="5157788"/>
            <a:ext cx="0" cy="358775"/>
          </a:xfrm>
          <a:prstGeom prst="line">
            <a:avLst/>
          </a:prstGeom>
          <a:noFill/>
          <a:ln w="9525">
            <a:solidFill>
              <a:schemeClr val="tx2"/>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1212" name="Line 11"/>
          <p:cNvSpPr>
            <a:spLocks noChangeShapeType="1"/>
          </p:cNvSpPr>
          <p:nvPr/>
        </p:nvSpPr>
        <p:spPr bwMode="auto">
          <a:xfrm>
            <a:off x="5867400" y="5157788"/>
            <a:ext cx="0" cy="358775"/>
          </a:xfrm>
          <a:prstGeom prst="line">
            <a:avLst/>
          </a:prstGeom>
          <a:noFill/>
          <a:ln w="9525">
            <a:solidFill>
              <a:schemeClr val="tx2"/>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1213" name="Line 12"/>
          <p:cNvSpPr>
            <a:spLocks noChangeShapeType="1"/>
          </p:cNvSpPr>
          <p:nvPr/>
        </p:nvSpPr>
        <p:spPr bwMode="auto">
          <a:xfrm>
            <a:off x="6732588" y="5157788"/>
            <a:ext cx="0" cy="358775"/>
          </a:xfrm>
          <a:prstGeom prst="line">
            <a:avLst/>
          </a:prstGeom>
          <a:noFill/>
          <a:ln w="9525">
            <a:solidFill>
              <a:schemeClr val="tx2"/>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1214" name="Text Box 13"/>
          <p:cNvSpPr txBox="1">
            <a:spLocks noChangeArrowheads="1"/>
          </p:cNvSpPr>
          <p:nvPr/>
        </p:nvSpPr>
        <p:spPr bwMode="auto">
          <a:xfrm>
            <a:off x="6588125" y="5516563"/>
            <a:ext cx="1152525"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len-1</a:t>
            </a:r>
          </a:p>
        </p:txBody>
      </p:sp>
      <p:sp>
        <p:nvSpPr>
          <p:cNvPr id="51215" name="Text Box 14"/>
          <p:cNvSpPr txBox="1">
            <a:spLocks noChangeArrowheads="1"/>
          </p:cNvSpPr>
          <p:nvPr/>
        </p:nvSpPr>
        <p:spPr bwMode="auto">
          <a:xfrm>
            <a:off x="5578475" y="5516563"/>
            <a:ext cx="433388"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x</a:t>
            </a:r>
          </a:p>
        </p:txBody>
      </p:sp>
      <p:sp>
        <p:nvSpPr>
          <p:cNvPr id="51216" name="Rectangle 15"/>
          <p:cNvSpPr>
            <a:spLocks noChangeArrowheads="1"/>
          </p:cNvSpPr>
          <p:nvPr/>
        </p:nvSpPr>
        <p:spPr bwMode="auto">
          <a:xfrm>
            <a:off x="2843213" y="5157788"/>
            <a:ext cx="1441450" cy="358775"/>
          </a:xfrm>
          <a:prstGeom prst="rect">
            <a:avLst/>
          </a:prstGeom>
          <a:solidFill>
            <a:srgbClr val="FFFF99">
              <a:alpha val="5294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51217" name="Rectangle 16"/>
          <p:cNvSpPr>
            <a:spLocks noChangeArrowheads="1"/>
          </p:cNvSpPr>
          <p:nvPr/>
        </p:nvSpPr>
        <p:spPr bwMode="auto">
          <a:xfrm>
            <a:off x="5580063" y="5157788"/>
            <a:ext cx="1441450" cy="358775"/>
          </a:xfrm>
          <a:prstGeom prst="rect">
            <a:avLst/>
          </a:prstGeom>
          <a:solidFill>
            <a:srgbClr val="FFFF99">
              <a:alpha val="5294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7315B5A-44CC-42D6-B9A6-803FDED1CEA4}" type="slidenum">
              <a:rPr lang="zh-CN" altLang="en-US" sz="1400" smtClean="0"/>
              <a:pPr eaLnBrk="1" hangingPunct="1"/>
              <a:t>63</a:t>
            </a:fld>
            <a:endParaRPr lang="en-US" altLang="zh-CN" sz="1400" smtClean="0"/>
          </a:p>
        </p:txBody>
      </p:sp>
      <p:sp>
        <p:nvSpPr>
          <p:cNvPr id="52227" name="Rectangle 2"/>
          <p:cNvSpPr>
            <a:spLocks noGrp="1" noChangeArrowheads="1"/>
          </p:cNvSpPr>
          <p:nvPr>
            <p:ph type="title"/>
          </p:nvPr>
        </p:nvSpPr>
        <p:spPr/>
        <p:txBody>
          <a:bodyPr/>
          <a:lstStyle/>
          <a:p>
            <a:pPr eaLnBrk="1" hangingPunct="1"/>
            <a:r>
              <a:rPr lang="zh-CN" altLang="en-US" b="1" u="sng" smtClean="0"/>
              <a:t>字符数组逆序</a:t>
            </a:r>
          </a:p>
        </p:txBody>
      </p:sp>
      <p:sp>
        <p:nvSpPr>
          <p:cNvPr id="52228" name="Rectangle 3"/>
          <p:cNvSpPr>
            <a:spLocks noGrp="1" noChangeArrowheads="1"/>
          </p:cNvSpPr>
          <p:nvPr>
            <p:ph type="body" idx="1"/>
          </p:nvPr>
        </p:nvSpPr>
        <p:spPr>
          <a:xfrm>
            <a:off x="685800" y="1319213"/>
            <a:ext cx="7772400" cy="4846637"/>
          </a:xfrm>
        </p:spPr>
        <p:txBody>
          <a:bodyPr/>
          <a:lstStyle/>
          <a:p>
            <a:pPr eaLnBrk="1" hangingPunct="1">
              <a:lnSpc>
                <a:spcPct val="80000"/>
              </a:lnSpc>
              <a:buFontTx/>
              <a:buNone/>
            </a:pPr>
            <a:r>
              <a:rPr lang="en-US" altLang="zh-CN" sz="2000" b="1" dirty="0" smtClean="0"/>
              <a:t>#include&lt;</a:t>
            </a:r>
            <a:r>
              <a:rPr lang="en-US" altLang="zh-CN" sz="2000" b="1" dirty="0" err="1" smtClean="0"/>
              <a:t>stdio.h</a:t>
            </a:r>
            <a:r>
              <a:rPr lang="en-US" altLang="zh-CN" sz="2000" b="1" dirty="0" smtClean="0"/>
              <a:t>&gt;</a:t>
            </a:r>
          </a:p>
          <a:p>
            <a:pPr eaLnBrk="1" hangingPunct="1">
              <a:lnSpc>
                <a:spcPct val="80000"/>
              </a:lnSpc>
              <a:buFontTx/>
              <a:buNone/>
            </a:pPr>
            <a:endParaRPr lang="en-US" altLang="zh-CN" sz="2000" b="1" dirty="0" smtClean="0"/>
          </a:p>
          <a:p>
            <a:pPr eaLnBrk="1" hangingPunct="1">
              <a:lnSpc>
                <a:spcPct val="80000"/>
              </a:lnSpc>
              <a:buFontTx/>
              <a:buNone/>
            </a:pPr>
            <a:r>
              <a:rPr lang="en-US" altLang="zh-CN" sz="2000" b="1" dirty="0" err="1" smtClean="0"/>
              <a:t>int</a:t>
            </a:r>
            <a:r>
              <a:rPr lang="en-US" altLang="zh-CN" sz="2000" b="1" dirty="0" smtClean="0"/>
              <a:t> main()</a:t>
            </a:r>
          </a:p>
          <a:p>
            <a:pPr eaLnBrk="1" hangingPunct="1">
              <a:lnSpc>
                <a:spcPct val="80000"/>
              </a:lnSpc>
              <a:buFontTx/>
              <a:buNone/>
            </a:pPr>
            <a:r>
              <a:rPr lang="en-US" altLang="zh-CN" sz="2000" b="1" dirty="0" smtClean="0"/>
              <a:t>{</a:t>
            </a:r>
          </a:p>
          <a:p>
            <a:pPr eaLnBrk="1" hangingPunct="1">
              <a:lnSpc>
                <a:spcPct val="80000"/>
              </a:lnSpc>
              <a:buFontTx/>
              <a:buNone/>
            </a:pPr>
            <a:r>
              <a:rPr lang="en-US" altLang="zh-CN" sz="2000" b="1" dirty="0" smtClean="0"/>
              <a:t>   char string[50],</a:t>
            </a:r>
            <a:r>
              <a:rPr lang="en-US" altLang="zh-CN" sz="2000" b="1" dirty="0" err="1" smtClean="0"/>
              <a:t>ch</a:t>
            </a:r>
            <a:r>
              <a:rPr lang="en-US" altLang="zh-CN" sz="2000" b="1" dirty="0" smtClean="0"/>
              <a:t>;</a:t>
            </a:r>
          </a:p>
          <a:p>
            <a:pPr eaLnBrk="1" hangingPunct="1">
              <a:lnSpc>
                <a:spcPct val="80000"/>
              </a:lnSpc>
              <a:buFontTx/>
              <a:buNone/>
            </a:pPr>
            <a:r>
              <a:rPr lang="en-US" altLang="zh-CN" sz="2000" b="1" dirty="0" smtClean="0"/>
              <a:t>   </a:t>
            </a:r>
            <a:r>
              <a:rPr lang="en-US" altLang="zh-CN" sz="2000" b="1" dirty="0" err="1" smtClean="0"/>
              <a:t>int</a:t>
            </a:r>
            <a:r>
              <a:rPr lang="en-US" altLang="zh-CN" sz="2000" b="1" dirty="0" smtClean="0"/>
              <a:t> pos, </a:t>
            </a:r>
            <a:r>
              <a:rPr lang="en-US" altLang="zh-CN" sz="2000" b="1" dirty="0" err="1" smtClean="0"/>
              <a:t>i</a:t>
            </a:r>
            <a:r>
              <a:rPr lang="en-US" altLang="zh-CN" sz="2000" b="1" dirty="0" smtClean="0"/>
              <a:t>, </a:t>
            </a:r>
            <a:r>
              <a:rPr lang="en-US" altLang="zh-CN" sz="2000" b="1" dirty="0" err="1" smtClean="0"/>
              <a:t>len</a:t>
            </a:r>
            <a:r>
              <a:rPr lang="en-US" altLang="zh-CN" sz="2000" b="1" dirty="0" smtClean="0"/>
              <a:t>;</a:t>
            </a:r>
          </a:p>
          <a:p>
            <a:pPr eaLnBrk="1" hangingPunct="1">
              <a:lnSpc>
                <a:spcPct val="80000"/>
              </a:lnSpc>
              <a:buFontTx/>
              <a:buNone/>
            </a:pPr>
            <a:r>
              <a:rPr lang="en-US" altLang="zh-CN" sz="2000" b="1" dirty="0" smtClean="0"/>
              <a:t>   </a:t>
            </a:r>
          </a:p>
          <a:p>
            <a:pPr eaLnBrk="1" hangingPunct="1">
              <a:lnSpc>
                <a:spcPct val="80000"/>
              </a:lnSpc>
              <a:buFontTx/>
              <a:buNone/>
            </a:pPr>
            <a:r>
              <a:rPr lang="en-US" altLang="zh-CN" sz="2000" b="1" dirty="0" smtClean="0"/>
              <a:t>   </a:t>
            </a:r>
            <a:r>
              <a:rPr lang="en-US" altLang="zh-CN" sz="2000" b="1" dirty="0" smtClean="0">
                <a:solidFill>
                  <a:srgbClr val="003399"/>
                </a:solidFill>
              </a:rPr>
              <a:t>//</a:t>
            </a:r>
            <a:r>
              <a:rPr lang="zh-CN" altLang="en-US" sz="2000" b="1" dirty="0" smtClean="0">
                <a:solidFill>
                  <a:srgbClr val="003399"/>
                </a:solidFill>
              </a:rPr>
              <a:t>从键盘读取字符串到字符数组中，直到结束符</a:t>
            </a:r>
            <a:r>
              <a:rPr lang="en-US" altLang="zh-CN" sz="2000" b="1" dirty="0" smtClean="0">
                <a:solidFill>
                  <a:srgbClr val="003399"/>
                </a:solidFill>
              </a:rPr>
              <a:t>'#'</a:t>
            </a:r>
            <a:r>
              <a:rPr lang="zh-CN" altLang="en-US" sz="2000" b="1" dirty="0" smtClean="0">
                <a:solidFill>
                  <a:srgbClr val="003399"/>
                </a:solidFill>
              </a:rPr>
              <a:t>，</a:t>
            </a:r>
          </a:p>
          <a:p>
            <a:pPr eaLnBrk="1" hangingPunct="1">
              <a:lnSpc>
                <a:spcPct val="80000"/>
              </a:lnSpc>
              <a:buFontTx/>
              <a:buNone/>
            </a:pPr>
            <a:r>
              <a:rPr lang="en-US" altLang="zh-CN" sz="2000" b="1" dirty="0" smtClean="0"/>
              <a:t>   pos=0;</a:t>
            </a:r>
          </a:p>
          <a:p>
            <a:pPr eaLnBrk="1" hangingPunct="1">
              <a:lnSpc>
                <a:spcPct val="80000"/>
              </a:lnSpc>
              <a:buFontTx/>
              <a:buNone/>
            </a:pPr>
            <a:r>
              <a:rPr lang="en-US" altLang="zh-CN" sz="2000" b="1" dirty="0" smtClean="0"/>
              <a:t>   </a:t>
            </a:r>
            <a:r>
              <a:rPr lang="en-US" altLang="zh-CN" sz="2000" b="1" dirty="0" err="1" smtClean="0"/>
              <a:t>scanf</a:t>
            </a:r>
            <a:r>
              <a:rPr lang="en-US" altLang="zh-CN" sz="2000" b="1" dirty="0" smtClean="0"/>
              <a:t>("%</a:t>
            </a:r>
            <a:r>
              <a:rPr lang="en-US" altLang="zh-CN" sz="2000" b="1" dirty="0" err="1" smtClean="0"/>
              <a:t>c",&amp;ch</a:t>
            </a:r>
            <a:r>
              <a:rPr lang="en-US" altLang="zh-CN" sz="2000" b="1" dirty="0" smtClean="0"/>
              <a:t>);</a:t>
            </a:r>
          </a:p>
          <a:p>
            <a:pPr eaLnBrk="1" hangingPunct="1">
              <a:lnSpc>
                <a:spcPct val="80000"/>
              </a:lnSpc>
              <a:buFontTx/>
              <a:buNone/>
            </a:pPr>
            <a:r>
              <a:rPr lang="en-US" altLang="zh-CN" sz="2000" b="1" dirty="0" smtClean="0"/>
              <a:t>   while(</a:t>
            </a:r>
            <a:r>
              <a:rPr lang="en-US" altLang="zh-CN" sz="2000" b="1" dirty="0" err="1" smtClean="0"/>
              <a:t>ch</a:t>
            </a:r>
            <a:r>
              <a:rPr lang="en-US" altLang="zh-CN" sz="2000" b="1" dirty="0" smtClean="0"/>
              <a:t>!='#'){</a:t>
            </a:r>
          </a:p>
          <a:p>
            <a:pPr eaLnBrk="1" hangingPunct="1">
              <a:lnSpc>
                <a:spcPct val="80000"/>
              </a:lnSpc>
              <a:buFontTx/>
              <a:buNone/>
            </a:pPr>
            <a:r>
              <a:rPr lang="en-US" altLang="zh-CN" sz="2000" b="1" dirty="0" smtClean="0"/>
              <a:t>      string[pos]=</a:t>
            </a:r>
            <a:r>
              <a:rPr lang="en-US" altLang="zh-CN" sz="2000" b="1" dirty="0" err="1" smtClean="0"/>
              <a:t>ch</a:t>
            </a:r>
            <a:r>
              <a:rPr lang="en-US" altLang="zh-CN" sz="2000" b="1" dirty="0" smtClean="0"/>
              <a:t>;</a:t>
            </a:r>
          </a:p>
          <a:p>
            <a:pPr eaLnBrk="1" hangingPunct="1">
              <a:lnSpc>
                <a:spcPct val="80000"/>
              </a:lnSpc>
              <a:buFontTx/>
              <a:buNone/>
            </a:pPr>
            <a:r>
              <a:rPr lang="en-US" altLang="zh-CN" sz="2000" b="1" dirty="0" smtClean="0"/>
              <a:t>      pos++;</a:t>
            </a:r>
          </a:p>
          <a:p>
            <a:pPr eaLnBrk="1" hangingPunct="1">
              <a:lnSpc>
                <a:spcPct val="80000"/>
              </a:lnSpc>
              <a:buFontTx/>
              <a:buNone/>
            </a:pPr>
            <a:r>
              <a:rPr lang="en-US" altLang="zh-CN" sz="2000" b="1" dirty="0" smtClean="0"/>
              <a:t>      </a:t>
            </a:r>
            <a:r>
              <a:rPr lang="en-US" altLang="zh-CN" sz="2000" b="1" dirty="0" err="1" smtClean="0"/>
              <a:t>scanf</a:t>
            </a:r>
            <a:r>
              <a:rPr lang="en-US" altLang="zh-CN" sz="2000" b="1" dirty="0" smtClean="0"/>
              <a:t>("%</a:t>
            </a:r>
            <a:r>
              <a:rPr lang="en-US" altLang="zh-CN" sz="2000" b="1" dirty="0" err="1" smtClean="0"/>
              <a:t>c",&amp;ch</a:t>
            </a:r>
            <a:r>
              <a:rPr lang="en-US" altLang="zh-CN" sz="2000" b="1" dirty="0" smtClean="0"/>
              <a:t>);   	</a:t>
            </a:r>
          </a:p>
          <a:p>
            <a:pPr eaLnBrk="1" hangingPunct="1">
              <a:lnSpc>
                <a:spcPct val="80000"/>
              </a:lnSpc>
              <a:buFontTx/>
              <a:buNone/>
            </a:pPr>
            <a:r>
              <a:rPr lang="en-US" altLang="zh-CN" sz="2000" b="1" dirty="0" smtClean="0"/>
              <a:t>  }		</a:t>
            </a:r>
          </a:p>
          <a:p>
            <a:pPr eaLnBrk="1" hangingPunct="1">
              <a:lnSpc>
                <a:spcPct val="80000"/>
              </a:lnSpc>
              <a:buFontTx/>
              <a:buNone/>
            </a:pPr>
            <a:r>
              <a:rPr lang="en-US" altLang="zh-CN" sz="2000" b="1" dirty="0" smtClean="0"/>
              <a:t>  string[pos]=</a:t>
            </a:r>
            <a:r>
              <a:rPr lang="en-US" altLang="zh-CN" sz="2000" b="1" dirty="0" smtClean="0">
                <a:latin typeface="宋体" pitchFamily="2" charset="-122"/>
              </a:rPr>
              <a:t>‘</a:t>
            </a:r>
            <a:r>
              <a:rPr lang="en-US" altLang="zh-CN" sz="2000" b="1" dirty="0" smtClean="0"/>
              <a:t>\0</a:t>
            </a:r>
            <a:r>
              <a:rPr lang="en-US" altLang="zh-CN" sz="2000" b="1" dirty="0" smtClean="0">
                <a:latin typeface="宋体" pitchFamily="2" charset="-122"/>
              </a:rPr>
              <a:t>’</a:t>
            </a:r>
            <a:r>
              <a:rPr lang="en-US" altLang="zh-CN" sz="2000" b="1" dirty="0" smtClean="0"/>
              <a:t>;</a:t>
            </a:r>
            <a:r>
              <a:rPr lang="en-US" altLang="zh-CN" sz="2000" b="1" dirty="0" smtClean="0">
                <a:solidFill>
                  <a:srgbClr val="003399"/>
                </a:solidFill>
              </a:rPr>
              <a:t>//</a:t>
            </a:r>
            <a:r>
              <a:rPr lang="zh-CN" altLang="en-US" sz="2000" b="1" dirty="0" smtClean="0">
                <a:solidFill>
                  <a:srgbClr val="003399"/>
                </a:solidFill>
              </a:rPr>
              <a:t>字符串结束符 </a:t>
            </a:r>
          </a:p>
          <a:p>
            <a:pPr eaLnBrk="1" hangingPunct="1">
              <a:lnSpc>
                <a:spcPct val="80000"/>
              </a:lnSpc>
              <a:buFontTx/>
              <a:buNone/>
            </a:pPr>
            <a:r>
              <a:rPr lang="en-US" altLang="zh-CN" sz="2000" b="1" dirty="0" smtClean="0"/>
              <a:t> </a:t>
            </a:r>
            <a:endParaRPr lang="zh-CN" altLang="en-US" sz="2000" b="1" dirty="0"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48A380D-DD5E-49D4-B4FF-E7ED906B3458}" type="slidenum">
              <a:rPr lang="zh-CN" altLang="en-US" sz="1400" smtClean="0"/>
              <a:pPr eaLnBrk="1" hangingPunct="1"/>
              <a:t>64</a:t>
            </a:fld>
            <a:endParaRPr lang="en-US" altLang="zh-CN" sz="1400" smtClean="0"/>
          </a:p>
        </p:txBody>
      </p:sp>
      <p:sp>
        <p:nvSpPr>
          <p:cNvPr id="53251" name="Rectangle 2"/>
          <p:cNvSpPr>
            <a:spLocks noGrp="1" noChangeArrowheads="1"/>
          </p:cNvSpPr>
          <p:nvPr>
            <p:ph type="title"/>
          </p:nvPr>
        </p:nvSpPr>
        <p:spPr/>
        <p:txBody>
          <a:bodyPr/>
          <a:lstStyle/>
          <a:p>
            <a:pPr eaLnBrk="1" hangingPunct="1"/>
            <a:r>
              <a:rPr lang="zh-CN" altLang="en-US" b="1" u="sng" smtClean="0"/>
              <a:t>字符数组逆序</a:t>
            </a:r>
          </a:p>
        </p:txBody>
      </p:sp>
      <p:sp>
        <p:nvSpPr>
          <p:cNvPr id="53252" name="Rectangle 3"/>
          <p:cNvSpPr>
            <a:spLocks noGrp="1" noChangeArrowheads="1"/>
          </p:cNvSpPr>
          <p:nvPr>
            <p:ph type="body" idx="1"/>
          </p:nvPr>
        </p:nvSpPr>
        <p:spPr/>
        <p:txBody>
          <a:bodyPr/>
          <a:lstStyle/>
          <a:p>
            <a:pPr eaLnBrk="1" hangingPunct="1">
              <a:lnSpc>
                <a:spcPct val="90000"/>
              </a:lnSpc>
              <a:buFontTx/>
              <a:buNone/>
            </a:pPr>
            <a:r>
              <a:rPr lang="en-US" altLang="zh-CN" sz="2000" b="1" smtClean="0">
                <a:solidFill>
                  <a:srgbClr val="003399"/>
                </a:solidFill>
              </a:rPr>
              <a:t>//</a:t>
            </a:r>
            <a:r>
              <a:rPr lang="zh-CN" altLang="en-US" sz="2000" b="1" smtClean="0">
                <a:solidFill>
                  <a:srgbClr val="003399"/>
                </a:solidFill>
              </a:rPr>
              <a:t>输出字符数组 </a:t>
            </a:r>
          </a:p>
          <a:p>
            <a:pPr eaLnBrk="1" hangingPunct="1">
              <a:lnSpc>
                <a:spcPct val="90000"/>
              </a:lnSpc>
              <a:buFontTx/>
              <a:buNone/>
            </a:pPr>
            <a:r>
              <a:rPr lang="zh-CN" altLang="en-US" sz="2000" b="1" smtClean="0"/>
              <a:t>   </a:t>
            </a:r>
            <a:r>
              <a:rPr lang="en-US" altLang="zh-CN" sz="2000" b="1" smtClean="0"/>
              <a:t>printf("the original string is:%s\n",string);</a:t>
            </a:r>
            <a:endParaRPr lang="zh-CN" altLang="en-US" sz="2000" b="1" smtClean="0"/>
          </a:p>
          <a:p>
            <a:pPr eaLnBrk="1" hangingPunct="1">
              <a:lnSpc>
                <a:spcPct val="90000"/>
              </a:lnSpc>
              <a:buFontTx/>
              <a:buNone/>
            </a:pPr>
            <a:r>
              <a:rPr lang="zh-CN" altLang="en-US" sz="2000" b="1" smtClean="0"/>
              <a:t>	</a:t>
            </a:r>
          </a:p>
          <a:p>
            <a:pPr eaLnBrk="1" hangingPunct="1">
              <a:lnSpc>
                <a:spcPct val="90000"/>
              </a:lnSpc>
              <a:buFontTx/>
              <a:buNone/>
            </a:pPr>
            <a:r>
              <a:rPr lang="en-US" altLang="zh-CN" sz="2000" b="1" smtClean="0">
                <a:solidFill>
                  <a:srgbClr val="003399"/>
                </a:solidFill>
              </a:rPr>
              <a:t>//</a:t>
            </a:r>
            <a:r>
              <a:rPr lang="zh-CN" altLang="en-US" sz="2000" b="1" smtClean="0">
                <a:solidFill>
                  <a:srgbClr val="003399"/>
                </a:solidFill>
              </a:rPr>
              <a:t>将字符数组中的元素逆序，并输出	</a:t>
            </a:r>
          </a:p>
          <a:p>
            <a:pPr eaLnBrk="1" hangingPunct="1">
              <a:lnSpc>
                <a:spcPct val="90000"/>
              </a:lnSpc>
              <a:buFontTx/>
              <a:buNone/>
            </a:pPr>
            <a:r>
              <a:rPr lang="zh-CN" altLang="en-US" sz="2000" b="1" smtClean="0"/>
              <a:t>	</a:t>
            </a:r>
            <a:r>
              <a:rPr lang="en-US" altLang="zh-CN" sz="2000" b="1" smtClean="0"/>
              <a:t>len = pos;</a:t>
            </a:r>
            <a:r>
              <a:rPr lang="en-US" altLang="zh-CN" sz="2000" b="1" smtClean="0">
                <a:solidFill>
                  <a:srgbClr val="003399"/>
                </a:solidFill>
              </a:rPr>
              <a:t>//</a:t>
            </a:r>
            <a:r>
              <a:rPr lang="zh-CN" altLang="en-US" sz="2000" b="1" smtClean="0">
                <a:solidFill>
                  <a:srgbClr val="003399"/>
                </a:solidFill>
              </a:rPr>
              <a:t>字符数组中有效字符的个数，不包括</a:t>
            </a:r>
            <a:r>
              <a:rPr lang="zh-CN" altLang="en-US" sz="2000" b="1" smtClean="0">
                <a:solidFill>
                  <a:srgbClr val="003399"/>
                </a:solidFill>
                <a:latin typeface="宋体" pitchFamily="2" charset="-122"/>
              </a:rPr>
              <a:t>‘</a:t>
            </a:r>
            <a:r>
              <a:rPr lang="en-US" altLang="zh-CN" sz="2000" b="1" smtClean="0">
                <a:solidFill>
                  <a:srgbClr val="003399"/>
                </a:solidFill>
              </a:rPr>
              <a:t>\0</a:t>
            </a:r>
            <a:r>
              <a:rPr lang="en-US" altLang="zh-CN" sz="2000" b="1" smtClean="0">
                <a:solidFill>
                  <a:srgbClr val="003399"/>
                </a:solidFill>
                <a:latin typeface="宋体" pitchFamily="2" charset="-122"/>
              </a:rPr>
              <a:t>’</a:t>
            </a:r>
          </a:p>
          <a:p>
            <a:pPr eaLnBrk="1" hangingPunct="1">
              <a:lnSpc>
                <a:spcPct val="90000"/>
              </a:lnSpc>
              <a:buFontTx/>
              <a:buNone/>
            </a:pPr>
            <a:r>
              <a:rPr lang="zh-CN" altLang="en-US" sz="2000" b="1" smtClean="0"/>
              <a:t>	</a:t>
            </a:r>
            <a:r>
              <a:rPr lang="en-US" altLang="zh-CN" sz="2000" b="1" smtClean="0"/>
              <a:t>for(i=0;i&lt;=len/2-1;i++){ </a:t>
            </a:r>
            <a:r>
              <a:rPr lang="en-US" altLang="zh-CN" sz="2000" b="1" smtClean="0">
                <a:solidFill>
                  <a:srgbClr val="003399"/>
                </a:solidFill>
              </a:rPr>
              <a:t>//</a:t>
            </a:r>
            <a:r>
              <a:rPr lang="zh-CN" altLang="en-US" sz="2000" b="1" smtClean="0">
                <a:solidFill>
                  <a:srgbClr val="003399"/>
                </a:solidFill>
              </a:rPr>
              <a:t>交换 </a:t>
            </a:r>
            <a:r>
              <a:rPr lang="en-US" altLang="zh-CN" sz="2000" b="1" smtClean="0">
                <a:solidFill>
                  <a:srgbClr val="003399"/>
                </a:solidFill>
              </a:rPr>
              <a:t>string[i]</a:t>
            </a:r>
            <a:r>
              <a:rPr lang="zh-CN" altLang="en-US" sz="2000" b="1" smtClean="0">
                <a:solidFill>
                  <a:srgbClr val="003399"/>
                </a:solidFill>
              </a:rPr>
              <a:t>和 </a:t>
            </a:r>
            <a:r>
              <a:rPr lang="en-US" altLang="zh-CN" sz="2000" b="1" smtClean="0">
                <a:solidFill>
                  <a:srgbClr val="003399"/>
                </a:solidFill>
              </a:rPr>
              <a:t>string[len-1-i]</a:t>
            </a:r>
          </a:p>
          <a:p>
            <a:pPr eaLnBrk="1" hangingPunct="1">
              <a:lnSpc>
                <a:spcPct val="90000"/>
              </a:lnSpc>
              <a:buFontTx/>
              <a:buNone/>
            </a:pPr>
            <a:r>
              <a:rPr lang="en-US" altLang="zh-CN" sz="2000" b="1" smtClean="0"/>
              <a:t>		ch=string[i];</a:t>
            </a:r>
          </a:p>
          <a:p>
            <a:pPr eaLnBrk="1" hangingPunct="1">
              <a:lnSpc>
                <a:spcPct val="90000"/>
              </a:lnSpc>
              <a:buFontTx/>
              <a:buNone/>
            </a:pPr>
            <a:r>
              <a:rPr lang="en-US" altLang="zh-CN" sz="2000" b="1" smtClean="0"/>
              <a:t>		string[i]=string[len-1-i];</a:t>
            </a:r>
          </a:p>
          <a:p>
            <a:pPr eaLnBrk="1" hangingPunct="1">
              <a:lnSpc>
                <a:spcPct val="90000"/>
              </a:lnSpc>
              <a:buFontTx/>
              <a:buNone/>
            </a:pPr>
            <a:r>
              <a:rPr lang="en-US" altLang="zh-CN" sz="2000" b="1" smtClean="0"/>
              <a:t>		string[len-1-i]=ch;</a:t>
            </a:r>
          </a:p>
          <a:p>
            <a:pPr eaLnBrk="1" hangingPunct="1">
              <a:lnSpc>
                <a:spcPct val="90000"/>
              </a:lnSpc>
              <a:buFontTx/>
              <a:buNone/>
            </a:pPr>
            <a:r>
              <a:rPr lang="en-US" altLang="zh-CN" sz="2000" b="1" smtClean="0"/>
              <a:t>     }</a:t>
            </a:r>
          </a:p>
          <a:p>
            <a:pPr eaLnBrk="1" hangingPunct="1">
              <a:lnSpc>
                <a:spcPct val="90000"/>
              </a:lnSpc>
              <a:buFontTx/>
              <a:buNone/>
            </a:pPr>
            <a:r>
              <a:rPr lang="en-US" altLang="zh-CN" sz="2000" b="1" smtClean="0"/>
              <a:t>   </a:t>
            </a:r>
          </a:p>
          <a:p>
            <a:pPr eaLnBrk="1" hangingPunct="1">
              <a:lnSpc>
                <a:spcPct val="90000"/>
              </a:lnSpc>
              <a:buFontTx/>
              <a:buNone/>
            </a:pPr>
            <a:r>
              <a:rPr lang="en-US" altLang="zh-CN" sz="2000" b="1" smtClean="0">
                <a:solidFill>
                  <a:srgbClr val="003399"/>
                </a:solidFill>
              </a:rPr>
              <a:t>   //</a:t>
            </a:r>
            <a:r>
              <a:rPr lang="zh-CN" altLang="en-US" sz="2000" b="1" smtClean="0">
                <a:solidFill>
                  <a:srgbClr val="003399"/>
                </a:solidFill>
              </a:rPr>
              <a:t>输出逆序后的字符数组 </a:t>
            </a:r>
          </a:p>
          <a:p>
            <a:pPr eaLnBrk="1" hangingPunct="1">
              <a:lnSpc>
                <a:spcPct val="90000"/>
              </a:lnSpc>
              <a:buFontTx/>
              <a:buNone/>
            </a:pPr>
            <a:r>
              <a:rPr lang="zh-CN" altLang="en-US" sz="2000" b="1" smtClean="0"/>
              <a:t>   </a:t>
            </a:r>
            <a:r>
              <a:rPr lang="en-US" altLang="zh-CN" sz="2000" b="1" smtClean="0"/>
              <a:t>printf("the string after converse is:%s\n",string);</a:t>
            </a:r>
            <a:endParaRPr lang="zh-CN" altLang="en-US" sz="2000" b="1"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94199B2-117B-40DF-81DF-B2751B5EF5C9}" type="slidenum">
              <a:rPr lang="zh-CN" altLang="en-US" sz="1400" smtClean="0"/>
              <a:pPr eaLnBrk="1" hangingPunct="1"/>
              <a:t>65</a:t>
            </a:fld>
            <a:endParaRPr lang="en-US" altLang="zh-CN" sz="1400" smtClean="0"/>
          </a:p>
        </p:txBody>
      </p:sp>
      <p:sp>
        <p:nvSpPr>
          <p:cNvPr id="54275" name="Rectangle 2"/>
          <p:cNvSpPr>
            <a:spLocks noGrp="1" noChangeArrowheads="1"/>
          </p:cNvSpPr>
          <p:nvPr>
            <p:ph type="title"/>
          </p:nvPr>
        </p:nvSpPr>
        <p:spPr/>
        <p:txBody>
          <a:bodyPr/>
          <a:lstStyle/>
          <a:p>
            <a:pPr eaLnBrk="1" hangingPunct="1"/>
            <a:r>
              <a:rPr lang="zh-CN" altLang="en-US" b="1" u="sng" smtClean="0"/>
              <a:t>字符数组逆序</a:t>
            </a:r>
          </a:p>
        </p:txBody>
      </p:sp>
      <p:sp>
        <p:nvSpPr>
          <p:cNvPr id="54276" name="Rectangle 3"/>
          <p:cNvSpPr>
            <a:spLocks noGrp="1" noChangeArrowheads="1"/>
          </p:cNvSpPr>
          <p:nvPr>
            <p:ph type="body" idx="1"/>
          </p:nvPr>
        </p:nvSpPr>
        <p:spPr/>
        <p:txBody>
          <a:bodyPr/>
          <a:lstStyle/>
          <a:p>
            <a:pPr eaLnBrk="1" hangingPunct="1">
              <a:buFontTx/>
              <a:buNone/>
            </a:pPr>
            <a:r>
              <a:rPr lang="en-US" altLang="zh-CN" sz="2000" b="1" dirty="0" smtClean="0">
                <a:solidFill>
                  <a:srgbClr val="003399"/>
                </a:solidFill>
              </a:rPr>
              <a:t>//</a:t>
            </a:r>
            <a:r>
              <a:rPr lang="zh-CN" altLang="en-US" sz="2000" b="1" dirty="0" smtClean="0">
                <a:solidFill>
                  <a:srgbClr val="003399"/>
                </a:solidFill>
              </a:rPr>
              <a:t>输出逆序后的字符数组 </a:t>
            </a:r>
            <a:r>
              <a:rPr lang="en-US" altLang="zh-CN" sz="2000" b="1" dirty="0" smtClean="0">
                <a:solidFill>
                  <a:srgbClr val="003399"/>
                </a:solidFill>
              </a:rPr>
              <a:t>:</a:t>
            </a:r>
            <a:r>
              <a:rPr lang="zh-CN" altLang="en-US" sz="2000" b="1" dirty="0" smtClean="0">
                <a:solidFill>
                  <a:srgbClr val="003399"/>
                </a:solidFill>
              </a:rPr>
              <a:t>逐个字符输出</a:t>
            </a:r>
            <a:r>
              <a:rPr lang="zh-CN" altLang="en-US" sz="2000" b="1" dirty="0" smtClean="0"/>
              <a:t> </a:t>
            </a:r>
          </a:p>
          <a:p>
            <a:pPr eaLnBrk="1" hangingPunct="1">
              <a:buFontTx/>
              <a:buNone/>
            </a:pPr>
            <a:r>
              <a:rPr lang="zh-CN" altLang="en-US" sz="2000" b="1" dirty="0" smtClean="0"/>
              <a:t>   </a:t>
            </a:r>
            <a:r>
              <a:rPr lang="en-US" altLang="zh-CN" sz="2000" b="1" dirty="0" err="1" smtClean="0"/>
              <a:t>printf</a:t>
            </a:r>
            <a:r>
              <a:rPr lang="en-US" altLang="zh-CN" sz="2000" b="1" dirty="0" smtClean="0"/>
              <a:t>("the string after converse is:");</a:t>
            </a:r>
          </a:p>
          <a:p>
            <a:pPr eaLnBrk="1" hangingPunct="1">
              <a:buFontTx/>
              <a:buNone/>
            </a:pPr>
            <a:r>
              <a:rPr lang="en-US" altLang="zh-CN" sz="2000" b="1" dirty="0" smtClean="0"/>
              <a:t>   pos = 0;</a:t>
            </a:r>
          </a:p>
          <a:p>
            <a:pPr eaLnBrk="1" hangingPunct="1">
              <a:buFontTx/>
              <a:buNone/>
            </a:pPr>
            <a:r>
              <a:rPr lang="en-US" altLang="zh-CN" sz="2000" b="1" dirty="0" smtClean="0"/>
              <a:t>   while (string[pos]!='\0'){			</a:t>
            </a:r>
          </a:p>
          <a:p>
            <a:pPr eaLnBrk="1" hangingPunct="1">
              <a:buFontTx/>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c",string</a:t>
            </a:r>
            <a:r>
              <a:rPr lang="en-US" altLang="zh-CN" sz="2000" b="1" dirty="0" smtClean="0"/>
              <a:t>[pos]);</a:t>
            </a:r>
          </a:p>
          <a:p>
            <a:pPr eaLnBrk="1" hangingPunct="1">
              <a:buFontTx/>
              <a:buNone/>
            </a:pPr>
            <a:r>
              <a:rPr lang="en-US" altLang="zh-CN" sz="2000" b="1" dirty="0" smtClean="0"/>
              <a:t>       pos++;</a:t>
            </a:r>
          </a:p>
          <a:p>
            <a:pPr eaLnBrk="1" hangingPunct="1">
              <a:buFontTx/>
              <a:buNone/>
            </a:pPr>
            <a:r>
              <a:rPr lang="en-US" altLang="zh-CN" sz="2000" b="1" dirty="0" smtClean="0"/>
              <a:t>   }			 </a:t>
            </a:r>
          </a:p>
          <a:p>
            <a:pPr eaLnBrk="1" hangingPunct="1">
              <a:buFontTx/>
              <a:buNone/>
            </a:pPr>
            <a:r>
              <a:rPr lang="en-US" altLang="zh-CN" sz="2000" b="1" dirty="0" smtClean="0"/>
              <a:t>	      	</a:t>
            </a:r>
          </a:p>
          <a:p>
            <a:pPr eaLnBrk="1" hangingPunct="1">
              <a:buFontTx/>
              <a:buNone/>
            </a:pPr>
            <a:r>
              <a:rPr lang="en-US" altLang="zh-CN" sz="2000" b="1" dirty="0" smtClean="0"/>
              <a:t>    return 0;</a:t>
            </a:r>
            <a:endParaRPr lang="zh-CN" altLang="en-US" sz="2000" b="1" dirty="0" smtClean="0"/>
          </a:p>
          <a:p>
            <a:pPr eaLnBrk="1" hangingPunct="1">
              <a:buFontTx/>
              <a:buNone/>
            </a:pPr>
            <a:r>
              <a:rPr lang="en-US" altLang="zh-CN" sz="2000" b="1" dirty="0" smtClean="0"/>
              <a:t>} </a:t>
            </a:r>
            <a:endParaRPr lang="zh-CN" altLang="en-US" sz="2000" b="1" dirty="0"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文本框 1014785"/>
          <p:cNvSpPr txBox="1"/>
          <p:nvPr/>
        </p:nvSpPr>
        <p:spPr>
          <a:xfrm>
            <a:off x="179388" y="969963"/>
            <a:ext cx="8763000" cy="949960"/>
          </a:xfrm>
          <a:prstGeom prst="rect">
            <a:avLst/>
          </a:prstGeom>
          <a:solidFill>
            <a:srgbClr val="CC0000"/>
          </a:solidFill>
          <a:ln w="9525">
            <a:noFill/>
            <a:miter/>
          </a:ln>
        </p:spPr>
        <p:txBody>
          <a:bodyPr>
            <a:spAutoFit/>
          </a:bodyPr>
          <a:lstStyle/>
          <a:p>
            <a:pPr lvl="0" algn="l"/>
            <a:r>
              <a:rPr lang="zh-CN" altLang="en-US" sz="2800" b="1" dirty="0">
                <a:solidFill>
                  <a:schemeClr val="bg1"/>
                </a:solidFill>
                <a:latin typeface="宋体" pitchFamily="2" charset="-122"/>
                <a:ea typeface="宋体" pitchFamily="2" charset="-122"/>
              </a:rPr>
              <a:t>例</a:t>
            </a:r>
            <a:r>
              <a:rPr lang="en-US" altLang="zh-CN" sz="2800" b="1" dirty="0">
                <a:solidFill>
                  <a:schemeClr val="bg1"/>
                </a:solidFill>
                <a:latin typeface="宋体" pitchFamily="2" charset="-122"/>
                <a:ea typeface="宋体" pitchFamily="2" charset="-122"/>
              </a:rPr>
              <a:t>8   </a:t>
            </a:r>
            <a:r>
              <a:rPr lang="zh-CN" altLang="en-US" sz="2800" b="1" dirty="0">
                <a:solidFill>
                  <a:schemeClr val="bg1"/>
                </a:solidFill>
                <a:latin typeface="宋体" pitchFamily="2" charset="-122"/>
                <a:ea typeface="宋体" pitchFamily="2" charset="-122"/>
              </a:rPr>
              <a:t>输入一行字符，统计其中有多少个单词，单</a:t>
            </a:r>
          </a:p>
          <a:p>
            <a:pPr lvl="0" algn="l"/>
            <a:r>
              <a:rPr lang="zh-CN" altLang="en-US" sz="2800" b="1" dirty="0">
                <a:solidFill>
                  <a:schemeClr val="bg1"/>
                </a:solidFill>
                <a:latin typeface="宋体" pitchFamily="2" charset="-122"/>
                <a:ea typeface="宋体" pitchFamily="2" charset="-122"/>
              </a:rPr>
              <a:t>         词之间用空格分隔开。</a:t>
            </a:r>
            <a:endParaRPr lang="zh-CN" altLang="en-US" sz="2800">
              <a:latin typeface="Times New Roman" pitchFamily="18" charset="0"/>
              <a:ea typeface="宋体" pitchFamily="2" charset="-122"/>
            </a:endParaRPr>
          </a:p>
        </p:txBody>
      </p:sp>
      <p:pic>
        <p:nvPicPr>
          <p:cNvPr id="1014788" name="图片 1014787" descr="g17"/>
          <p:cNvPicPr>
            <a:picLocks noChangeAspect="1"/>
          </p:cNvPicPr>
          <p:nvPr/>
        </p:nvPicPr>
        <p:blipFill>
          <a:blip r:embed="rId2"/>
          <a:srcRect/>
          <a:stretch>
            <a:fillRect/>
          </a:stretch>
        </p:blipFill>
        <p:spPr>
          <a:xfrm>
            <a:off x="1476375" y="1916113"/>
            <a:ext cx="5716588" cy="4551362"/>
          </a:xfrm>
          <a:prstGeom prst="rect">
            <a:avLst/>
          </a:prstGeom>
          <a:noFill/>
          <a:ln w="9525">
            <a:noFill/>
            <a:miter/>
          </a:ln>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14786"/>
                                        </p:tgtEl>
                                        <p:attrNameLst>
                                          <p:attrName>style.visibility</p:attrName>
                                        </p:attrNameLst>
                                      </p:cBhvr>
                                      <p:to>
                                        <p:strVal val="visible"/>
                                      </p:to>
                                    </p:set>
                                    <p:anim calcmode="lin" valueType="num">
                                      <p:cBhvr additive="base">
                                        <p:cTn id="7" dur="500" fill="hold"/>
                                        <p:tgtEl>
                                          <p:spTgt spid="1014786"/>
                                        </p:tgtEl>
                                        <p:attrNameLst>
                                          <p:attrName>ppt_x</p:attrName>
                                        </p:attrNameLst>
                                      </p:cBhvr>
                                      <p:tavLst>
                                        <p:tav tm="0">
                                          <p:val>
                                            <p:strVal val="0-#ppt_w/2"/>
                                          </p:val>
                                        </p:tav>
                                        <p:tav tm="100000">
                                          <p:val>
                                            <p:strVal val="#ppt_x"/>
                                          </p:val>
                                        </p:tav>
                                      </p:tavLst>
                                    </p:anim>
                                    <p:anim calcmode="lin" valueType="num">
                                      <p:cBhvr additive="base">
                                        <p:cTn id="8" dur="500" fill="hold"/>
                                        <p:tgtEl>
                                          <p:spTgt spid="10147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1014788"/>
                                        </p:tgtEl>
                                        <p:attrNameLst>
                                          <p:attrName>style.visibility</p:attrName>
                                        </p:attrNameLst>
                                      </p:cBhvr>
                                      <p:to>
                                        <p:strVal val="visible"/>
                                      </p:to>
                                    </p:set>
                                    <p:animEffect transition="in" filter="blinds(vertical)">
                                      <p:cBhvr>
                                        <p:cTn id="13" dur="500"/>
                                        <p:tgtEl>
                                          <p:spTgt spid="101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6"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文本框 1015809"/>
          <p:cNvSpPr txBox="1"/>
          <p:nvPr/>
        </p:nvSpPr>
        <p:spPr>
          <a:xfrm>
            <a:off x="755650" y="765174"/>
            <a:ext cx="8388350" cy="5435334"/>
          </a:xfrm>
          <a:prstGeom prst="rect">
            <a:avLst/>
          </a:prstGeom>
          <a:solidFill>
            <a:srgbClr val="006699"/>
          </a:solidFill>
          <a:ln w="28575">
            <a:noFill/>
            <a:miter/>
          </a:ln>
        </p:spPr>
        <p:txBody>
          <a:bodyPr wrap="square">
            <a:spAutoFit/>
          </a:bodyPr>
          <a:lstStyle/>
          <a:p>
            <a:pPr lvl="0" algn="l">
              <a:lnSpc>
                <a:spcPct val="120000"/>
              </a:lnSpc>
            </a:pPr>
            <a:r>
              <a:rPr lang="zh-CN" altLang="en-US" sz="2800" b="1" u="sng" dirty="0">
                <a:solidFill>
                  <a:srgbClr val="66FF33"/>
                </a:solidFill>
                <a:latin typeface="宋体" pitchFamily="2" charset="-122"/>
                <a:ea typeface="宋体" pitchFamily="2" charset="-122"/>
              </a:rPr>
              <a:t>程序如下：</a:t>
            </a:r>
          </a:p>
          <a:p>
            <a:pPr lvl="0" algn="l">
              <a:lnSpc>
                <a:spcPct val="120000"/>
              </a:lnSpc>
            </a:pPr>
            <a:r>
              <a:rPr lang="zh-CN" altLang="en-US" sz="2800" dirty="0">
                <a:latin typeface="宋体" pitchFamily="2" charset="-122"/>
                <a:ea typeface="宋体" pitchFamily="2" charset="-122"/>
              </a:rPr>
              <a:t> </a:t>
            </a:r>
            <a:r>
              <a:rPr lang="en-US" altLang="zh-CN" sz="2800" dirty="0">
                <a:solidFill>
                  <a:schemeClr val="bg1"/>
                </a:solidFill>
                <a:latin typeface="Times New Roman" pitchFamily="18" charset="0"/>
                <a:ea typeface="宋体" pitchFamily="2" charset="-122"/>
              </a:rPr>
              <a:t>#include &lt;</a:t>
            </a:r>
            <a:r>
              <a:rPr lang="en-US" altLang="zh-CN" sz="2800" dirty="0" err="1">
                <a:solidFill>
                  <a:schemeClr val="bg1"/>
                </a:solidFill>
                <a:latin typeface="Times New Roman" pitchFamily="18" charset="0"/>
                <a:ea typeface="宋体" pitchFamily="2" charset="-122"/>
              </a:rPr>
              <a:t>stdio.h</a:t>
            </a:r>
            <a:r>
              <a:rPr lang="en-US" altLang="zh-CN" sz="2800" dirty="0">
                <a:solidFill>
                  <a:schemeClr val="bg1"/>
                </a:solidFill>
                <a:latin typeface="Times New Roman" pitchFamily="18" charset="0"/>
                <a:ea typeface="宋体" pitchFamily="2" charset="-122"/>
              </a:rPr>
              <a:t>&gt;</a:t>
            </a:r>
          </a:p>
          <a:p>
            <a:pPr lvl="0" algn="l">
              <a:lnSpc>
                <a:spcPct val="120000"/>
              </a:lnSpc>
            </a:pPr>
            <a:r>
              <a:rPr lang="en-US" altLang="zh-CN" sz="2800" dirty="0" err="1" smtClean="0">
                <a:solidFill>
                  <a:schemeClr val="bg1"/>
                </a:solidFill>
              </a:rPr>
              <a:t>int</a:t>
            </a:r>
            <a:r>
              <a:rPr lang="en-US" altLang="zh-CN" sz="2800" dirty="0" smtClean="0">
                <a:solidFill>
                  <a:schemeClr val="bg1"/>
                </a:solidFill>
                <a:latin typeface="Times New Roman" pitchFamily="18" charset="0"/>
                <a:ea typeface="宋体" pitchFamily="2" charset="-122"/>
              </a:rPr>
              <a:t> </a:t>
            </a:r>
            <a:r>
              <a:rPr lang="en-US" altLang="zh-CN" sz="2800" dirty="0">
                <a:solidFill>
                  <a:schemeClr val="bg1"/>
                </a:solidFill>
                <a:latin typeface="Times New Roman" pitchFamily="18" charset="0"/>
                <a:ea typeface="宋体" pitchFamily="2" charset="-122"/>
              </a:rPr>
              <a:t>main()</a:t>
            </a:r>
          </a:p>
          <a:p>
            <a:pPr lvl="0" algn="l">
              <a:lnSpc>
                <a:spcPct val="120000"/>
              </a:lnSpc>
            </a:pPr>
            <a:r>
              <a:rPr lang="en-US" altLang="zh-CN" sz="2800" dirty="0">
                <a:solidFill>
                  <a:schemeClr val="bg1"/>
                </a:solidFill>
                <a:latin typeface="Times New Roman" pitchFamily="18" charset="0"/>
                <a:ea typeface="宋体" pitchFamily="2" charset="-122"/>
              </a:rPr>
              <a:t>{</a:t>
            </a:r>
          </a:p>
          <a:p>
            <a:pPr lvl="0" algn="l">
              <a:lnSpc>
                <a:spcPct val="120000"/>
              </a:lnSpc>
            </a:pPr>
            <a:r>
              <a:rPr lang="en-US" altLang="zh-CN" sz="2800" dirty="0">
                <a:solidFill>
                  <a:schemeClr val="bg1"/>
                </a:solidFill>
                <a:latin typeface="Times New Roman" pitchFamily="18" charset="0"/>
                <a:ea typeface="Courier New" pitchFamily="49" charset="0"/>
              </a:rPr>
              <a:t> char string</a:t>
            </a:r>
            <a:r>
              <a:rPr lang="zh-CN" altLang="en-US" sz="2800" dirty="0">
                <a:solidFill>
                  <a:schemeClr val="bg1"/>
                </a:solidFill>
                <a:latin typeface="Times New Roman" pitchFamily="18" charset="0"/>
                <a:ea typeface="Courier New" pitchFamily="49" charset="0"/>
              </a:rPr>
              <a:t>［</a:t>
            </a:r>
            <a:r>
              <a:rPr lang="en-US" altLang="zh-CN" sz="2800" dirty="0">
                <a:solidFill>
                  <a:schemeClr val="bg1"/>
                </a:solidFill>
                <a:latin typeface="Times New Roman" pitchFamily="18" charset="0"/>
                <a:ea typeface="Courier New" pitchFamily="49" charset="0"/>
              </a:rPr>
              <a:t>81</a:t>
            </a:r>
            <a:r>
              <a:rPr lang="zh-CN" altLang="en-US" sz="2800" dirty="0">
                <a:solidFill>
                  <a:schemeClr val="bg1"/>
                </a:solidFill>
                <a:latin typeface="Times New Roman" pitchFamily="18" charset="0"/>
                <a:ea typeface="Courier New" pitchFamily="49" charset="0"/>
              </a:rPr>
              <a:t>］</a:t>
            </a:r>
            <a:r>
              <a:rPr lang="en-US" altLang="zh-CN" sz="2800" dirty="0">
                <a:solidFill>
                  <a:schemeClr val="bg1"/>
                </a:solidFill>
                <a:latin typeface="Times New Roman" pitchFamily="18" charset="0"/>
                <a:ea typeface="Courier New" pitchFamily="49" charset="0"/>
              </a:rPr>
              <a:t>;</a:t>
            </a:r>
          </a:p>
          <a:p>
            <a:pPr lvl="0" algn="l">
              <a:lnSpc>
                <a:spcPct val="120000"/>
              </a:lnSpc>
            </a:pPr>
            <a:r>
              <a:rPr lang="en-US" altLang="zh-CN" sz="2800" dirty="0">
                <a:solidFill>
                  <a:schemeClr val="bg1"/>
                </a:solidFill>
                <a:latin typeface="Times New Roman" pitchFamily="18" charset="0"/>
                <a:ea typeface="Courier New" pitchFamily="49" charset="0"/>
              </a:rPr>
              <a:t> </a:t>
            </a:r>
            <a:r>
              <a:rPr lang="en-US" altLang="zh-CN" sz="2800" dirty="0" err="1">
                <a:solidFill>
                  <a:schemeClr val="bg1"/>
                </a:solidFill>
                <a:latin typeface="Times New Roman" pitchFamily="18" charset="0"/>
                <a:ea typeface="Courier New" pitchFamily="49" charset="0"/>
              </a:rPr>
              <a:t>int</a:t>
            </a:r>
            <a:r>
              <a:rPr lang="en-US" altLang="zh-CN" sz="2800" dirty="0">
                <a:solidFill>
                  <a:schemeClr val="bg1"/>
                </a:solidFill>
                <a:latin typeface="Times New Roman" pitchFamily="18" charset="0"/>
                <a:ea typeface="Courier New" pitchFamily="49" charset="0"/>
              </a:rPr>
              <a:t> </a:t>
            </a:r>
            <a:r>
              <a:rPr lang="en-US" altLang="zh-CN" sz="2800" dirty="0" err="1">
                <a:solidFill>
                  <a:schemeClr val="bg1"/>
                </a:solidFill>
                <a:latin typeface="Times New Roman" pitchFamily="18" charset="0"/>
                <a:ea typeface="Courier New" pitchFamily="49" charset="0"/>
              </a:rPr>
              <a:t>i</a:t>
            </a:r>
            <a:r>
              <a:rPr lang="zh-CN" altLang="en-US" sz="2800" dirty="0">
                <a:solidFill>
                  <a:schemeClr val="bg1"/>
                </a:solidFill>
                <a:latin typeface="Times New Roman" pitchFamily="18" charset="0"/>
                <a:ea typeface="Courier New" pitchFamily="49" charset="0"/>
              </a:rPr>
              <a:t>，</a:t>
            </a:r>
            <a:r>
              <a:rPr lang="en-US" altLang="zh-CN" sz="2800" dirty="0" err="1">
                <a:solidFill>
                  <a:schemeClr val="bg1"/>
                </a:solidFill>
                <a:latin typeface="Times New Roman" pitchFamily="18" charset="0"/>
                <a:ea typeface="Courier New" pitchFamily="49" charset="0"/>
              </a:rPr>
              <a:t>num</a:t>
            </a:r>
            <a:r>
              <a:rPr lang="en-US" altLang="zh-CN" sz="2800" dirty="0">
                <a:solidFill>
                  <a:schemeClr val="bg1"/>
                </a:solidFill>
                <a:latin typeface="Times New Roman" pitchFamily="18" charset="0"/>
                <a:ea typeface="Courier New" pitchFamily="49" charset="0"/>
              </a:rPr>
              <a:t>=0</a:t>
            </a:r>
            <a:r>
              <a:rPr lang="zh-CN" altLang="en-US" sz="2800" dirty="0">
                <a:solidFill>
                  <a:schemeClr val="bg1"/>
                </a:solidFill>
                <a:latin typeface="Times New Roman" pitchFamily="18" charset="0"/>
                <a:ea typeface="Courier New" pitchFamily="49" charset="0"/>
              </a:rPr>
              <a:t>，</a:t>
            </a:r>
            <a:r>
              <a:rPr lang="en-US" altLang="zh-CN" sz="2800" dirty="0">
                <a:solidFill>
                  <a:schemeClr val="bg1"/>
                </a:solidFill>
                <a:latin typeface="Times New Roman" pitchFamily="18" charset="0"/>
                <a:ea typeface="Courier New" pitchFamily="49" charset="0"/>
              </a:rPr>
              <a:t>word=0;</a:t>
            </a:r>
          </a:p>
          <a:p>
            <a:pPr lvl="0" algn="l">
              <a:lnSpc>
                <a:spcPct val="120000"/>
              </a:lnSpc>
            </a:pPr>
            <a:r>
              <a:rPr lang="en-US" altLang="zh-CN" sz="2800" dirty="0">
                <a:solidFill>
                  <a:schemeClr val="bg1"/>
                </a:solidFill>
                <a:latin typeface="Times New Roman" pitchFamily="18" charset="0"/>
                <a:ea typeface="Courier New" pitchFamily="49" charset="0"/>
              </a:rPr>
              <a:t> char c;</a:t>
            </a:r>
          </a:p>
          <a:p>
            <a:pPr lvl="0" algn="l">
              <a:lnSpc>
                <a:spcPct val="120000"/>
              </a:lnSpc>
            </a:pPr>
            <a:r>
              <a:rPr lang="en-US" altLang="zh-CN" sz="2800" dirty="0">
                <a:solidFill>
                  <a:schemeClr val="bg1"/>
                </a:solidFill>
                <a:latin typeface="Times New Roman" pitchFamily="18" charset="0"/>
                <a:ea typeface="Courier New" pitchFamily="49" charset="0"/>
              </a:rPr>
              <a:t> gets(string);</a:t>
            </a:r>
          </a:p>
          <a:p>
            <a:pPr lvl="0" algn="l">
              <a:lnSpc>
                <a:spcPct val="120000"/>
              </a:lnSpc>
            </a:pPr>
            <a:r>
              <a:rPr lang="en-US" altLang="zh-CN" sz="2800" dirty="0">
                <a:solidFill>
                  <a:schemeClr val="bg1"/>
                </a:solidFill>
                <a:latin typeface="Times New Roman" pitchFamily="18" charset="0"/>
                <a:ea typeface="Courier New" pitchFamily="49" charset="0"/>
              </a:rPr>
              <a:t> for (</a:t>
            </a:r>
            <a:r>
              <a:rPr lang="en-US" altLang="zh-CN" sz="2800" dirty="0" err="1">
                <a:solidFill>
                  <a:schemeClr val="bg1"/>
                </a:solidFill>
                <a:latin typeface="Times New Roman" pitchFamily="18" charset="0"/>
                <a:ea typeface="Courier New" pitchFamily="49" charset="0"/>
              </a:rPr>
              <a:t>i</a:t>
            </a:r>
            <a:r>
              <a:rPr lang="en-US" altLang="zh-CN" sz="2800" dirty="0">
                <a:solidFill>
                  <a:schemeClr val="bg1"/>
                </a:solidFill>
                <a:latin typeface="Times New Roman" pitchFamily="18" charset="0"/>
                <a:ea typeface="Courier New" pitchFamily="49" charset="0"/>
              </a:rPr>
              <a:t>=0;(c=string</a:t>
            </a:r>
            <a:r>
              <a:rPr lang="zh-CN" altLang="en-US" sz="2800" dirty="0">
                <a:solidFill>
                  <a:schemeClr val="bg1"/>
                </a:solidFill>
                <a:latin typeface="Times New Roman" pitchFamily="18" charset="0"/>
                <a:ea typeface="Courier New" pitchFamily="49" charset="0"/>
              </a:rPr>
              <a:t>［</a:t>
            </a:r>
            <a:r>
              <a:rPr lang="en-US" altLang="zh-CN" sz="2800" dirty="0" err="1">
                <a:solidFill>
                  <a:schemeClr val="bg1"/>
                </a:solidFill>
                <a:latin typeface="Times New Roman" pitchFamily="18" charset="0"/>
                <a:ea typeface="Courier New" pitchFamily="49" charset="0"/>
              </a:rPr>
              <a:t>i</a:t>
            </a:r>
            <a:r>
              <a:rPr lang="zh-CN" altLang="en-US" sz="2800" dirty="0">
                <a:solidFill>
                  <a:schemeClr val="bg1"/>
                </a:solidFill>
                <a:latin typeface="Times New Roman" pitchFamily="18" charset="0"/>
                <a:ea typeface="Courier New" pitchFamily="49" charset="0"/>
              </a:rPr>
              <a:t>］</a:t>
            </a:r>
            <a:r>
              <a:rPr lang="en-US" altLang="zh-CN" sz="2800" dirty="0" smtClean="0">
                <a:solidFill>
                  <a:schemeClr val="bg1"/>
                </a:solidFill>
                <a:latin typeface="Times New Roman" pitchFamily="18" charset="0"/>
                <a:ea typeface="Courier New" pitchFamily="49" charset="0"/>
              </a:rPr>
              <a:t>)!=′</a:t>
            </a:r>
            <a:r>
              <a:rPr lang="zh-CN" altLang="en-US" sz="2800" dirty="0" smtClean="0">
                <a:solidFill>
                  <a:schemeClr val="bg1"/>
                </a:solidFill>
                <a:latin typeface="Times New Roman" pitchFamily="18" charset="0"/>
                <a:ea typeface="Courier New" pitchFamily="49" charset="0"/>
              </a:rPr>
              <a:t>＼</a:t>
            </a:r>
            <a:r>
              <a:rPr lang="en-US" altLang="zh-CN" sz="2800" dirty="0" smtClean="0">
                <a:solidFill>
                  <a:schemeClr val="bg1"/>
                </a:solidFill>
                <a:latin typeface="Times New Roman" pitchFamily="18" charset="0"/>
                <a:ea typeface="Courier New" pitchFamily="49" charset="0"/>
              </a:rPr>
              <a:t>0</a:t>
            </a:r>
            <a:r>
              <a:rPr lang="en-US" altLang="zh-CN" sz="2800" dirty="0">
                <a:solidFill>
                  <a:schemeClr val="bg1"/>
                </a:solidFill>
                <a:latin typeface="Times New Roman" pitchFamily="18" charset="0"/>
                <a:ea typeface="Courier New" pitchFamily="49" charset="0"/>
              </a:rPr>
              <a:t>′;i++)       </a:t>
            </a:r>
            <a:endParaRPr lang="en-US" altLang="zh-CN" sz="2800" dirty="0">
              <a:solidFill>
                <a:schemeClr val="bg1"/>
              </a:solidFill>
              <a:latin typeface="Times New Roman" pitchFamily="18" charset="0"/>
              <a:ea typeface="宋体"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5810"/>
                                        </p:tgtEl>
                                        <p:attrNameLst>
                                          <p:attrName>style.visibility</p:attrName>
                                        </p:attrNameLst>
                                      </p:cBhvr>
                                      <p:to>
                                        <p:strVal val="visible"/>
                                      </p:to>
                                    </p:set>
                                    <p:animEffect transition="in" filter="wipe(left)">
                                      <p:cBhvr>
                                        <p:cTn id="7" dur="500"/>
                                        <p:tgtEl>
                                          <p:spTgt spid="1015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10"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矩形 1016833"/>
          <p:cNvSpPr/>
          <p:nvPr/>
        </p:nvSpPr>
        <p:spPr>
          <a:xfrm>
            <a:off x="395288" y="476250"/>
            <a:ext cx="8512175" cy="6050887"/>
          </a:xfrm>
          <a:prstGeom prst="rect">
            <a:avLst/>
          </a:prstGeom>
          <a:solidFill>
            <a:srgbClr val="006699"/>
          </a:solidFill>
          <a:ln w="28575">
            <a:noFill/>
            <a:miter/>
          </a:ln>
        </p:spPr>
        <p:txBody>
          <a:bodyPr>
            <a:spAutoFit/>
          </a:bodyPr>
          <a:lstStyle/>
          <a:p>
            <a:pPr lvl="0" algn="l">
              <a:spcBef>
                <a:spcPct val="50000"/>
              </a:spcBef>
            </a:pPr>
            <a:r>
              <a:rPr lang="en-US" altLang="zh-CN" sz="3200" dirty="0">
                <a:solidFill>
                  <a:schemeClr val="bg1"/>
                </a:solidFill>
                <a:latin typeface="Times New Roman" pitchFamily="18" charset="0"/>
                <a:ea typeface="Courier New" pitchFamily="49" charset="0"/>
              </a:rPr>
              <a:t>if(c==′ ′) word=0;</a:t>
            </a:r>
          </a:p>
          <a:p>
            <a:pPr lvl="0" algn="l">
              <a:spcBef>
                <a:spcPct val="50000"/>
              </a:spcBef>
            </a:pPr>
            <a:r>
              <a:rPr lang="en-US" altLang="zh-CN" sz="3200" dirty="0">
                <a:solidFill>
                  <a:schemeClr val="bg1"/>
                </a:solidFill>
                <a:latin typeface="Times New Roman" pitchFamily="18" charset="0"/>
                <a:ea typeface="Courier New" pitchFamily="49" charset="0"/>
              </a:rPr>
              <a:t>  else if(word==0)</a:t>
            </a:r>
          </a:p>
          <a:p>
            <a:pPr lvl="0" algn="l">
              <a:spcBef>
                <a:spcPct val="50000"/>
              </a:spcBef>
            </a:pPr>
            <a:r>
              <a:rPr lang="en-US" altLang="zh-CN" sz="3200" dirty="0">
                <a:solidFill>
                  <a:schemeClr val="bg1"/>
                </a:solidFill>
                <a:latin typeface="Times New Roman" pitchFamily="18" charset="0"/>
                <a:ea typeface="Courier New" pitchFamily="49" charset="0"/>
              </a:rPr>
              <a:t>    {  word=1;</a:t>
            </a:r>
          </a:p>
          <a:p>
            <a:pPr lvl="0" algn="l">
              <a:spcBef>
                <a:spcPct val="50000"/>
              </a:spcBef>
            </a:pPr>
            <a:r>
              <a:rPr lang="en-US" altLang="zh-CN" sz="3200" dirty="0">
                <a:solidFill>
                  <a:schemeClr val="bg1"/>
                </a:solidFill>
                <a:latin typeface="Times New Roman" pitchFamily="18" charset="0"/>
                <a:ea typeface="Courier New" pitchFamily="49" charset="0"/>
              </a:rPr>
              <a:t>       </a:t>
            </a:r>
            <a:r>
              <a:rPr lang="en-US" altLang="zh-CN" sz="3200" dirty="0" err="1">
                <a:solidFill>
                  <a:schemeClr val="bg1"/>
                </a:solidFill>
                <a:latin typeface="Times New Roman" pitchFamily="18" charset="0"/>
                <a:ea typeface="Courier New" pitchFamily="49" charset="0"/>
              </a:rPr>
              <a:t>num</a:t>
            </a:r>
            <a:r>
              <a:rPr lang="en-US" altLang="zh-CN" sz="3200" dirty="0">
                <a:solidFill>
                  <a:schemeClr val="bg1"/>
                </a:solidFill>
                <a:latin typeface="Times New Roman" pitchFamily="18" charset="0"/>
                <a:ea typeface="Courier New" pitchFamily="49" charset="0"/>
              </a:rPr>
              <a:t>++;</a:t>
            </a:r>
          </a:p>
          <a:p>
            <a:pPr lvl="0" algn="l">
              <a:spcBef>
                <a:spcPct val="50000"/>
              </a:spcBef>
            </a:pPr>
            <a:r>
              <a:rPr lang="en-US" altLang="zh-CN" sz="3200" dirty="0">
                <a:solidFill>
                  <a:schemeClr val="bg1"/>
                </a:solidFill>
                <a:latin typeface="Times New Roman" pitchFamily="18" charset="0"/>
                <a:ea typeface="Courier New" pitchFamily="49" charset="0"/>
              </a:rPr>
              <a:t>     }</a:t>
            </a:r>
          </a:p>
          <a:p>
            <a:pPr lvl="0" algn="l">
              <a:spcBef>
                <a:spcPct val="50000"/>
              </a:spcBef>
            </a:pPr>
            <a:r>
              <a:rPr lang="en-US" altLang="zh-CN" sz="3200" dirty="0">
                <a:solidFill>
                  <a:schemeClr val="bg1"/>
                </a:solidFill>
                <a:latin typeface="Times New Roman" pitchFamily="18" charset="0"/>
                <a:ea typeface="Courier New" pitchFamily="49" charset="0"/>
              </a:rPr>
              <a:t>  </a:t>
            </a:r>
            <a:r>
              <a:rPr lang="en-US" altLang="zh-CN" sz="3200" dirty="0" err="1">
                <a:solidFill>
                  <a:schemeClr val="bg1"/>
                </a:solidFill>
                <a:latin typeface="Times New Roman" pitchFamily="18" charset="0"/>
                <a:ea typeface="Courier New" pitchFamily="49" charset="0"/>
              </a:rPr>
              <a:t>printf</a:t>
            </a:r>
            <a:r>
              <a:rPr lang="en-US" altLang="zh-CN" sz="3200" dirty="0">
                <a:solidFill>
                  <a:schemeClr val="bg1"/>
                </a:solidFill>
                <a:latin typeface="Times New Roman" pitchFamily="18" charset="0"/>
                <a:ea typeface="Courier New" pitchFamily="49" charset="0"/>
              </a:rPr>
              <a:t>(″There are %d words in the</a:t>
            </a:r>
          </a:p>
          <a:p>
            <a:pPr lvl="0" algn="l">
              <a:spcBef>
                <a:spcPct val="50000"/>
              </a:spcBef>
            </a:pPr>
            <a:r>
              <a:rPr lang="en-US" altLang="zh-CN" sz="3200" dirty="0">
                <a:solidFill>
                  <a:schemeClr val="bg1"/>
                </a:solidFill>
                <a:latin typeface="Times New Roman" pitchFamily="18" charset="0"/>
                <a:ea typeface="Courier New" pitchFamily="49" charset="0"/>
              </a:rPr>
              <a:t>         line.</a:t>
            </a:r>
            <a:r>
              <a:rPr lang="zh-CN" altLang="en-US" sz="3200" dirty="0">
                <a:solidFill>
                  <a:schemeClr val="bg1"/>
                </a:solidFill>
                <a:latin typeface="Times New Roman" pitchFamily="18" charset="0"/>
                <a:ea typeface="Courier New" pitchFamily="49" charset="0"/>
              </a:rPr>
              <a:t>＼</a:t>
            </a:r>
            <a:r>
              <a:rPr lang="en-US" altLang="zh-CN" sz="3200" dirty="0">
                <a:solidFill>
                  <a:schemeClr val="bg1"/>
                </a:solidFill>
                <a:latin typeface="Times New Roman" pitchFamily="18" charset="0"/>
                <a:ea typeface="Courier New" pitchFamily="49" charset="0"/>
              </a:rPr>
              <a:t>n″</a:t>
            </a:r>
            <a:r>
              <a:rPr lang="zh-CN" altLang="en-US" sz="3200" dirty="0">
                <a:solidFill>
                  <a:schemeClr val="bg1"/>
                </a:solidFill>
                <a:latin typeface="Times New Roman" pitchFamily="18" charset="0"/>
                <a:ea typeface="Courier New" pitchFamily="49" charset="0"/>
              </a:rPr>
              <a:t>，</a:t>
            </a:r>
            <a:r>
              <a:rPr lang="en-US" altLang="zh-CN" sz="3200" dirty="0" err="1">
                <a:solidFill>
                  <a:schemeClr val="bg1"/>
                </a:solidFill>
                <a:latin typeface="Times New Roman" pitchFamily="18" charset="0"/>
                <a:ea typeface="Courier New" pitchFamily="49" charset="0"/>
              </a:rPr>
              <a:t>num</a:t>
            </a:r>
            <a:r>
              <a:rPr lang="en-US" altLang="zh-CN" sz="3200" dirty="0">
                <a:solidFill>
                  <a:schemeClr val="bg1"/>
                </a:solidFill>
                <a:latin typeface="Times New Roman" pitchFamily="18" charset="0"/>
                <a:ea typeface="Courier New" pitchFamily="49" charset="0"/>
              </a:rPr>
              <a:t>);</a:t>
            </a:r>
          </a:p>
          <a:p>
            <a:pPr lvl="0" algn="l">
              <a:spcBef>
                <a:spcPct val="50000"/>
              </a:spcBef>
            </a:pPr>
            <a:r>
              <a:rPr lang="en-US" altLang="zh-CN" sz="3200" dirty="0" smtClean="0">
                <a:solidFill>
                  <a:schemeClr val="bg1"/>
                </a:solidFill>
                <a:latin typeface="Times New Roman" pitchFamily="18" charset="0"/>
                <a:ea typeface="Times New Roman" pitchFamily="18" charset="0"/>
              </a:rPr>
              <a:t> return 0 ;            </a:t>
            </a:r>
          </a:p>
          <a:p>
            <a:pPr lvl="0" algn="l">
              <a:spcBef>
                <a:spcPct val="50000"/>
              </a:spcBef>
            </a:pPr>
            <a:r>
              <a:rPr lang="en-US" altLang="zh-CN" sz="3200" dirty="0" smtClean="0">
                <a:solidFill>
                  <a:schemeClr val="bg1"/>
                </a:solidFill>
                <a:latin typeface="Times New Roman" pitchFamily="18" charset="0"/>
                <a:ea typeface="Times New Roman" pitchFamily="18" charset="0"/>
              </a:rPr>
              <a:t>}</a:t>
            </a:r>
            <a:r>
              <a:rPr lang="en-US" altLang="zh-CN" sz="3200" dirty="0" smtClean="0">
                <a:latin typeface="Times New Roman" pitchFamily="18" charset="0"/>
                <a:ea typeface="Times New Roman" pitchFamily="18" charset="0"/>
              </a:rPr>
              <a:t> </a:t>
            </a:r>
            <a:endParaRPr lang="en-US" altLang="zh-CN" sz="3200" dirty="0">
              <a:latin typeface="Times New Roman" pitchFamily="18" charset="0"/>
              <a:ea typeface="Times New Roman" pitchFamily="18" charset="0"/>
            </a:endParaRPr>
          </a:p>
        </p:txBody>
      </p:sp>
      <p:sp>
        <p:nvSpPr>
          <p:cNvPr id="1016835" name="文本框 1016834"/>
          <p:cNvSpPr txBox="1"/>
          <p:nvPr/>
        </p:nvSpPr>
        <p:spPr>
          <a:xfrm>
            <a:off x="5105400" y="1524000"/>
            <a:ext cx="3795713" cy="2654300"/>
          </a:xfrm>
          <a:prstGeom prst="rect">
            <a:avLst/>
          </a:prstGeom>
          <a:solidFill>
            <a:srgbClr val="808000"/>
          </a:solidFill>
          <a:ln w="9525">
            <a:noFill/>
            <a:miter/>
          </a:ln>
        </p:spPr>
        <p:txBody>
          <a:bodyPr>
            <a:spAutoFit/>
          </a:bodyPr>
          <a:lstStyle/>
          <a:p>
            <a:pPr lvl="0" algn="l"/>
            <a:r>
              <a:rPr lang="zh-CN" altLang="en-US" sz="2800" b="1" u="sng" dirty="0">
                <a:solidFill>
                  <a:srgbClr val="FFFF66"/>
                </a:solidFill>
                <a:latin typeface="宋体" pitchFamily="2" charset="-122"/>
                <a:ea typeface="宋体" pitchFamily="2" charset="-122"/>
              </a:rPr>
              <a:t>运行情况如下：</a:t>
            </a:r>
          </a:p>
          <a:p>
            <a:pPr lvl="0" algn="l"/>
            <a:endParaRPr lang="zh-CN" altLang="en-US" sz="2800" b="1" u="sng" dirty="0">
              <a:solidFill>
                <a:srgbClr val="FFFF66"/>
              </a:solidFill>
              <a:latin typeface="宋体" pitchFamily="2" charset="-122"/>
              <a:ea typeface="宋体" pitchFamily="2" charset="-122"/>
            </a:endParaRPr>
          </a:p>
          <a:p>
            <a:pPr lvl="0" algn="l"/>
            <a:r>
              <a:rPr lang="en-US" altLang="zh-CN" sz="2800" u="sng">
                <a:solidFill>
                  <a:schemeClr val="bg1"/>
                </a:solidFill>
                <a:latin typeface="宋体" pitchFamily="2" charset="-122"/>
                <a:ea typeface="宋体" pitchFamily="2" charset="-122"/>
              </a:rPr>
              <a:t>I am a boy.↙</a:t>
            </a:r>
          </a:p>
          <a:p>
            <a:pPr lvl="0" algn="l"/>
            <a:endParaRPr lang="en-US" altLang="zh-CN" sz="2800">
              <a:solidFill>
                <a:schemeClr val="bg1"/>
              </a:solidFill>
              <a:latin typeface="宋体" pitchFamily="2" charset="-122"/>
              <a:ea typeface="宋体" pitchFamily="2" charset="-122"/>
            </a:endParaRPr>
          </a:p>
          <a:p>
            <a:pPr lvl="0" algn="l"/>
            <a:r>
              <a:rPr lang="en-US" altLang="zh-CN" sz="2800">
                <a:solidFill>
                  <a:schemeClr val="bg1"/>
                </a:solidFill>
                <a:latin typeface="Times New Roman" pitchFamily="18" charset="0"/>
                <a:ea typeface="宋体" pitchFamily="2" charset="-122"/>
              </a:rPr>
              <a:t>There are 4 words in the line.</a:t>
            </a:r>
            <a:r>
              <a:rPr lang="en-US" altLang="zh-CN" sz="2800">
                <a:latin typeface="Times New Roman" pitchFamily="18" charset="0"/>
                <a:ea typeface="宋体" pitchFamily="2" charset="-122"/>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016834"/>
                                        </p:tgtEl>
                                        <p:attrNameLst>
                                          <p:attrName>style.visibility</p:attrName>
                                        </p:attrNameLst>
                                      </p:cBhvr>
                                      <p:to>
                                        <p:strVal val="visible"/>
                                      </p:to>
                                    </p:set>
                                    <p:animEffect transition="in" filter="strips(downRight)">
                                      <p:cBhvr>
                                        <p:cTn id="7" dur="500"/>
                                        <p:tgtEl>
                                          <p:spTgt spid="10168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16835"/>
                                        </p:tgtEl>
                                        <p:attrNameLst>
                                          <p:attrName>style.visibility</p:attrName>
                                        </p:attrNameLst>
                                      </p:cBhvr>
                                      <p:to>
                                        <p:strVal val="visible"/>
                                      </p:to>
                                    </p:set>
                                    <p:anim calcmode="lin" valueType="num">
                                      <p:cBhvr additive="base">
                                        <p:cTn id="12" dur="500" fill="hold"/>
                                        <p:tgtEl>
                                          <p:spTgt spid="1016835"/>
                                        </p:tgtEl>
                                        <p:attrNameLst>
                                          <p:attrName>ppt_x</p:attrName>
                                        </p:attrNameLst>
                                      </p:cBhvr>
                                      <p:tavLst>
                                        <p:tav tm="0">
                                          <p:val>
                                            <p:strVal val="1+#ppt_w/2"/>
                                          </p:val>
                                        </p:tav>
                                        <p:tav tm="100000">
                                          <p:val>
                                            <p:strVal val="#ppt_x"/>
                                          </p:val>
                                        </p:tav>
                                      </p:tavLst>
                                    </p:anim>
                                    <p:anim calcmode="lin" valueType="num">
                                      <p:cBhvr additive="base">
                                        <p:cTn id="13" dur="500" fill="hold"/>
                                        <p:tgtEl>
                                          <p:spTgt spid="10168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4" grpId="0" bldLvl="0" animBg="1"/>
      <p:bldP spid="1016835"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文本框 1017857"/>
          <p:cNvSpPr txBox="1"/>
          <p:nvPr/>
        </p:nvSpPr>
        <p:spPr>
          <a:xfrm>
            <a:off x="395288" y="404813"/>
            <a:ext cx="7143750" cy="481330"/>
          </a:xfrm>
          <a:prstGeom prst="rect">
            <a:avLst/>
          </a:prstGeom>
          <a:solidFill>
            <a:srgbClr val="CC0000"/>
          </a:solidFill>
          <a:ln w="9525">
            <a:noFill/>
            <a:miter/>
          </a:ln>
        </p:spPr>
        <p:txBody>
          <a:bodyPr>
            <a:spAutoFit/>
          </a:bodyPr>
          <a:lstStyle/>
          <a:p>
            <a:pPr lvl="0" algn="l"/>
            <a:r>
              <a:rPr lang="zh-CN" altLang="en-US" sz="2800" b="1" dirty="0">
                <a:solidFill>
                  <a:schemeClr val="bg1"/>
                </a:solidFill>
                <a:latin typeface="宋体" pitchFamily="2" charset="-122"/>
                <a:ea typeface="宋体" pitchFamily="2" charset="-122"/>
              </a:rPr>
              <a:t>例</a:t>
            </a:r>
            <a:r>
              <a:rPr lang="en-US" altLang="zh-CN" sz="2800" b="1" dirty="0">
                <a:solidFill>
                  <a:schemeClr val="bg1"/>
                </a:solidFill>
                <a:latin typeface="宋体" pitchFamily="2" charset="-122"/>
                <a:ea typeface="宋体" pitchFamily="2" charset="-122"/>
              </a:rPr>
              <a:t>9  </a:t>
            </a:r>
            <a:r>
              <a:rPr lang="zh-CN" altLang="en-US" sz="2800" b="1" dirty="0">
                <a:solidFill>
                  <a:schemeClr val="bg1"/>
                </a:solidFill>
                <a:latin typeface="宋体" pitchFamily="2" charset="-122"/>
                <a:ea typeface="宋体" pitchFamily="2" charset="-122"/>
              </a:rPr>
              <a:t>有</a:t>
            </a:r>
            <a:r>
              <a:rPr lang="en-US" altLang="zh-CN" sz="2800" b="1" dirty="0">
                <a:solidFill>
                  <a:schemeClr val="bg1"/>
                </a:solidFill>
                <a:latin typeface="宋体" pitchFamily="2" charset="-122"/>
                <a:ea typeface="宋体" pitchFamily="2" charset="-122"/>
              </a:rPr>
              <a:t>3</a:t>
            </a:r>
            <a:r>
              <a:rPr lang="zh-CN" altLang="en-US" sz="2800" b="1" dirty="0">
                <a:solidFill>
                  <a:schemeClr val="bg1"/>
                </a:solidFill>
                <a:latin typeface="宋体" pitchFamily="2" charset="-122"/>
                <a:ea typeface="宋体" pitchFamily="2" charset="-122"/>
              </a:rPr>
              <a:t>个字符串</a:t>
            </a:r>
            <a:r>
              <a:rPr lang="en-US" altLang="zh-CN" sz="2800" b="1" dirty="0">
                <a:solidFill>
                  <a:schemeClr val="bg1"/>
                </a:solidFill>
                <a:latin typeface="宋体" pitchFamily="2" charset="-122"/>
                <a:ea typeface="宋体" pitchFamily="2" charset="-122"/>
              </a:rPr>
              <a:t>,</a:t>
            </a:r>
            <a:r>
              <a:rPr lang="zh-CN" altLang="en-US" sz="2800" b="1" dirty="0">
                <a:solidFill>
                  <a:schemeClr val="bg1"/>
                </a:solidFill>
                <a:latin typeface="宋体" pitchFamily="2" charset="-122"/>
                <a:ea typeface="宋体" pitchFamily="2" charset="-122"/>
              </a:rPr>
              <a:t>要求找出其中最大者</a:t>
            </a:r>
            <a:r>
              <a:rPr lang="zh-CN" altLang="en-US" sz="1800" b="1" dirty="0">
                <a:solidFill>
                  <a:schemeClr val="bg1"/>
                </a:solidFill>
                <a:latin typeface="宋体" pitchFamily="2" charset="-122"/>
                <a:ea typeface="宋体" pitchFamily="2" charset="-122"/>
              </a:rPr>
              <a:t> </a:t>
            </a:r>
            <a:endParaRPr lang="zh-CN" altLang="en-US" sz="1800" b="1">
              <a:solidFill>
                <a:schemeClr val="bg1"/>
              </a:solidFill>
              <a:latin typeface="宋体" pitchFamily="2" charset="-122"/>
              <a:ea typeface="宋体" pitchFamily="2" charset="-122"/>
            </a:endParaRPr>
          </a:p>
        </p:txBody>
      </p:sp>
      <p:sp>
        <p:nvSpPr>
          <p:cNvPr id="1017859" name="文本框 1017858"/>
          <p:cNvSpPr txBox="1"/>
          <p:nvPr/>
        </p:nvSpPr>
        <p:spPr>
          <a:xfrm>
            <a:off x="468313" y="990600"/>
            <a:ext cx="7848103" cy="5410712"/>
          </a:xfrm>
          <a:prstGeom prst="rect">
            <a:avLst/>
          </a:prstGeom>
          <a:solidFill>
            <a:srgbClr val="006699"/>
          </a:solidFill>
          <a:ln w="25400">
            <a:noFill/>
            <a:miter/>
          </a:ln>
        </p:spPr>
        <p:txBody>
          <a:bodyPr wrap="square">
            <a:spAutoFit/>
          </a:bodyPr>
          <a:lstStyle/>
          <a:p>
            <a:pPr lvl="0" algn="l"/>
            <a:r>
              <a:rPr lang="zh-CN" altLang="en-US" sz="3200" b="1" u="sng" dirty="0">
                <a:solidFill>
                  <a:srgbClr val="66FF33"/>
                </a:solidFill>
                <a:latin typeface="宋体" pitchFamily="2" charset="-122"/>
                <a:ea typeface="宋体" pitchFamily="2" charset="-122"/>
              </a:rPr>
              <a:t>程序如下</a:t>
            </a:r>
            <a:r>
              <a:rPr lang="en-US" altLang="zh-CN" sz="3200" b="1" u="sng" dirty="0">
                <a:solidFill>
                  <a:srgbClr val="66FF33"/>
                </a:solidFill>
                <a:latin typeface="宋体" pitchFamily="2" charset="-122"/>
                <a:ea typeface="宋体" pitchFamily="2" charset="-122"/>
              </a:rPr>
              <a:t>:</a:t>
            </a:r>
          </a:p>
          <a:p>
            <a:pPr lvl="0" algn="l"/>
            <a:r>
              <a:rPr lang="en-US" altLang="zh-CN" sz="3200" dirty="0">
                <a:solidFill>
                  <a:schemeClr val="bg1"/>
                </a:solidFill>
                <a:latin typeface="Times New Roman" pitchFamily="18" charset="0"/>
                <a:ea typeface="宋体" pitchFamily="2" charset="-122"/>
              </a:rPr>
              <a:t>#include&lt;</a:t>
            </a:r>
            <a:r>
              <a:rPr lang="en-US" altLang="zh-CN" sz="3200" dirty="0" err="1">
                <a:solidFill>
                  <a:schemeClr val="bg1"/>
                </a:solidFill>
                <a:latin typeface="Times New Roman" pitchFamily="18" charset="0"/>
                <a:ea typeface="宋体" pitchFamily="2" charset="-122"/>
              </a:rPr>
              <a:t>stdio.h</a:t>
            </a:r>
            <a:r>
              <a:rPr lang="en-US" altLang="zh-CN" sz="3200" dirty="0">
                <a:solidFill>
                  <a:schemeClr val="bg1"/>
                </a:solidFill>
                <a:latin typeface="Times New Roman" pitchFamily="18" charset="0"/>
                <a:ea typeface="宋体" pitchFamily="2" charset="-122"/>
              </a:rPr>
              <a:t>&gt;</a:t>
            </a:r>
          </a:p>
          <a:p>
            <a:pPr lvl="0" algn="l"/>
            <a:r>
              <a:rPr lang="en-US" altLang="zh-CN" sz="3200" dirty="0">
                <a:solidFill>
                  <a:schemeClr val="bg1"/>
                </a:solidFill>
                <a:latin typeface="Times New Roman" pitchFamily="18" charset="0"/>
                <a:ea typeface="宋体" pitchFamily="2" charset="-122"/>
              </a:rPr>
              <a:t>#include&lt;</a:t>
            </a:r>
            <a:r>
              <a:rPr lang="en-US" altLang="zh-CN" sz="3200" dirty="0" err="1">
                <a:solidFill>
                  <a:schemeClr val="bg1"/>
                </a:solidFill>
                <a:latin typeface="Times New Roman" pitchFamily="18" charset="0"/>
                <a:ea typeface="宋体" pitchFamily="2" charset="-122"/>
              </a:rPr>
              <a:t>string.h</a:t>
            </a:r>
            <a:r>
              <a:rPr lang="en-US" altLang="zh-CN" sz="3200" dirty="0">
                <a:solidFill>
                  <a:schemeClr val="bg1"/>
                </a:solidFill>
                <a:latin typeface="Times New Roman" pitchFamily="18" charset="0"/>
                <a:ea typeface="宋体" pitchFamily="2" charset="-122"/>
              </a:rPr>
              <a:t>&gt;</a:t>
            </a:r>
          </a:p>
          <a:p>
            <a:pPr lvl="0" algn="l"/>
            <a:r>
              <a:rPr lang="en-US" altLang="zh-CN" sz="3200" dirty="0" err="1" smtClean="0">
                <a:solidFill>
                  <a:schemeClr val="bg1"/>
                </a:solidFill>
              </a:rPr>
              <a:t>int</a:t>
            </a:r>
            <a:r>
              <a:rPr lang="en-US" altLang="zh-CN" sz="3200" dirty="0" smtClean="0">
                <a:solidFill>
                  <a:schemeClr val="bg1"/>
                </a:solidFill>
                <a:latin typeface="Times New Roman" pitchFamily="18" charset="0"/>
                <a:ea typeface="宋体" pitchFamily="2" charset="-122"/>
              </a:rPr>
              <a:t> </a:t>
            </a:r>
            <a:r>
              <a:rPr lang="en-US" altLang="zh-CN" sz="3200" dirty="0">
                <a:solidFill>
                  <a:schemeClr val="bg1"/>
                </a:solidFill>
                <a:latin typeface="Times New Roman" pitchFamily="18" charset="0"/>
                <a:ea typeface="宋体" pitchFamily="2" charset="-122"/>
              </a:rPr>
              <a:t>main ( )</a:t>
            </a:r>
          </a:p>
          <a:p>
            <a:pPr lvl="0" algn="l"/>
            <a:r>
              <a:rPr lang="en-US" altLang="zh-CN" sz="3200" dirty="0">
                <a:solidFill>
                  <a:schemeClr val="bg1"/>
                </a:solidFill>
                <a:latin typeface="Times New Roman" pitchFamily="18" charset="0"/>
                <a:ea typeface="宋体" pitchFamily="2" charset="-122"/>
              </a:rPr>
              <a:t>{</a:t>
            </a:r>
          </a:p>
          <a:p>
            <a:pPr lvl="0" algn="l"/>
            <a:r>
              <a:rPr lang="en-US" altLang="zh-CN" sz="3200" dirty="0">
                <a:solidFill>
                  <a:schemeClr val="bg1"/>
                </a:solidFill>
                <a:latin typeface="Times New Roman" pitchFamily="18" charset="0"/>
                <a:ea typeface="宋体" pitchFamily="2" charset="-122"/>
              </a:rPr>
              <a:t>   char string</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20</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a:t>
            </a:r>
          </a:p>
          <a:p>
            <a:pPr lvl="0" algn="l"/>
            <a:r>
              <a:rPr lang="en-US" altLang="zh-CN" sz="3200" dirty="0" err="1">
                <a:solidFill>
                  <a:schemeClr val="bg1"/>
                </a:solidFill>
                <a:latin typeface="Times New Roman" pitchFamily="18" charset="0"/>
                <a:ea typeface="宋体" pitchFamily="2" charset="-122"/>
              </a:rPr>
              <a:t>   char str</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3</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20</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a:t>
            </a:r>
          </a:p>
          <a:p>
            <a:pPr lvl="0" algn="l"/>
            <a:r>
              <a:rPr lang="en-US" altLang="zh-CN" sz="3200" dirty="0">
                <a:solidFill>
                  <a:schemeClr val="bg1"/>
                </a:solidFill>
                <a:latin typeface="Times New Roman" pitchFamily="18" charset="0"/>
                <a:ea typeface="宋体" pitchFamily="2" charset="-122"/>
              </a:rPr>
              <a:t>   </a:t>
            </a:r>
            <a:r>
              <a:rPr lang="en-US" altLang="zh-CN" sz="3200" dirty="0" err="1">
                <a:solidFill>
                  <a:schemeClr val="bg1"/>
                </a:solidFill>
                <a:latin typeface="Times New Roman" pitchFamily="18" charset="0"/>
                <a:ea typeface="宋体" pitchFamily="2" charset="-122"/>
              </a:rPr>
              <a:t>int</a:t>
            </a:r>
            <a:r>
              <a:rPr lang="en-US" altLang="zh-CN" sz="3200" dirty="0">
                <a:solidFill>
                  <a:schemeClr val="bg1"/>
                </a:solidFill>
                <a:latin typeface="Times New Roman" pitchFamily="18" charset="0"/>
                <a:ea typeface="宋体" pitchFamily="2" charset="-122"/>
              </a:rPr>
              <a:t> </a:t>
            </a:r>
            <a:r>
              <a:rPr lang="en-US" altLang="zh-CN" sz="3200" dirty="0" err="1">
                <a:solidFill>
                  <a:schemeClr val="bg1"/>
                </a:solidFill>
                <a:latin typeface="Times New Roman" pitchFamily="18" charset="0"/>
                <a:ea typeface="宋体" pitchFamily="2" charset="-122"/>
              </a:rPr>
              <a:t>i</a:t>
            </a:r>
            <a:r>
              <a:rPr lang="en-US" altLang="zh-CN" sz="3200" dirty="0">
                <a:solidFill>
                  <a:schemeClr val="bg1"/>
                </a:solidFill>
                <a:latin typeface="Times New Roman" pitchFamily="18" charset="0"/>
                <a:ea typeface="宋体" pitchFamily="2" charset="-122"/>
              </a:rPr>
              <a:t>;</a:t>
            </a:r>
          </a:p>
          <a:p>
            <a:pPr lvl="0" algn="l"/>
            <a:r>
              <a:rPr lang="en-US" altLang="zh-CN" sz="3200" dirty="0">
                <a:solidFill>
                  <a:schemeClr val="bg1"/>
                </a:solidFill>
                <a:latin typeface="Times New Roman" pitchFamily="18" charset="0"/>
                <a:ea typeface="宋体" pitchFamily="2" charset="-122"/>
              </a:rPr>
              <a:t>   for (</a:t>
            </a:r>
            <a:r>
              <a:rPr lang="en-US" altLang="zh-CN" sz="3200" dirty="0" err="1">
                <a:solidFill>
                  <a:schemeClr val="bg1"/>
                </a:solidFill>
                <a:latin typeface="Times New Roman" pitchFamily="18" charset="0"/>
                <a:ea typeface="宋体" pitchFamily="2" charset="-122"/>
              </a:rPr>
              <a:t>i</a:t>
            </a:r>
            <a:r>
              <a:rPr lang="en-US" altLang="zh-CN" sz="3200" dirty="0">
                <a:solidFill>
                  <a:schemeClr val="bg1"/>
                </a:solidFill>
                <a:latin typeface="Times New Roman" pitchFamily="18" charset="0"/>
                <a:ea typeface="宋体" pitchFamily="2" charset="-122"/>
              </a:rPr>
              <a:t>=0;i&lt;3;i++)</a:t>
            </a:r>
          </a:p>
          <a:p>
            <a:pPr lvl="0" algn="l"/>
            <a:r>
              <a:rPr lang="en-US" altLang="zh-CN" sz="3200" dirty="0" err="1">
                <a:solidFill>
                  <a:schemeClr val="bg1"/>
                </a:solidFill>
                <a:latin typeface="Times New Roman" pitchFamily="18" charset="0"/>
                <a:ea typeface="宋体" pitchFamily="2" charset="-122"/>
              </a:rPr>
              <a:t>     gets (str</a:t>
            </a:r>
            <a:r>
              <a:rPr lang="zh-CN" altLang="en-US" sz="3200" dirty="0">
                <a:solidFill>
                  <a:schemeClr val="bg1"/>
                </a:solidFill>
                <a:latin typeface="Times New Roman" pitchFamily="18" charset="0"/>
                <a:ea typeface="宋体" pitchFamily="2" charset="-122"/>
              </a:rPr>
              <a:t>［</a:t>
            </a:r>
            <a:r>
              <a:rPr lang="en-US" altLang="zh-CN" sz="3200" dirty="0" err="1">
                <a:solidFill>
                  <a:schemeClr val="bg1"/>
                </a:solidFill>
                <a:latin typeface="Times New Roman" pitchFamily="18" charset="0"/>
                <a:ea typeface="宋体" pitchFamily="2" charset="-122"/>
              </a:rPr>
              <a:t>i</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a:t>
            </a:r>
          </a:p>
        </p:txBody>
      </p:sp>
      <p:sp>
        <p:nvSpPr>
          <p:cNvPr id="2" name="文本框 1"/>
          <p:cNvSpPr txBox="1"/>
          <p:nvPr/>
        </p:nvSpPr>
        <p:spPr>
          <a:xfrm>
            <a:off x="4860032" y="4149080"/>
            <a:ext cx="3168352" cy="646331"/>
          </a:xfrm>
          <a:prstGeom prst="rect">
            <a:avLst/>
          </a:prstGeom>
          <a:noFill/>
        </p:spPr>
        <p:txBody>
          <a:bodyPr wrap="square" rtlCol="0">
            <a:spAutoFit/>
          </a:bodyPr>
          <a:lstStyle/>
          <a:p>
            <a:r>
              <a:rPr lang="zh-CN" altLang="en-US" b="1" dirty="0" smtClean="0">
                <a:solidFill>
                  <a:schemeClr val="bg1"/>
                </a:solidFill>
                <a:latin typeface="华文细黑" panose="02010600040101010101" pitchFamily="2" charset="-122"/>
                <a:ea typeface="华文细黑" panose="02010600040101010101" pitchFamily="2" charset="-122"/>
              </a:rPr>
              <a:t>二维数组：等价于定义了</a:t>
            </a:r>
            <a:r>
              <a:rPr lang="en-US" altLang="zh-CN" b="1" dirty="0" smtClean="0">
                <a:solidFill>
                  <a:schemeClr val="bg1"/>
                </a:solidFill>
                <a:latin typeface="华文细黑" panose="02010600040101010101" pitchFamily="2" charset="-122"/>
                <a:ea typeface="华文细黑" panose="02010600040101010101" pitchFamily="2" charset="-122"/>
              </a:rPr>
              <a:t>3</a:t>
            </a:r>
            <a:r>
              <a:rPr lang="zh-CN" altLang="en-US" b="1" dirty="0" smtClean="0">
                <a:solidFill>
                  <a:schemeClr val="bg1"/>
                </a:solidFill>
                <a:latin typeface="华文细黑" panose="02010600040101010101" pitchFamily="2" charset="-122"/>
                <a:ea typeface="华文细黑" panose="02010600040101010101" pitchFamily="2" charset="-122"/>
              </a:rPr>
              <a:t>个一维数组</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17858"/>
                                        </p:tgtEl>
                                        <p:attrNameLst>
                                          <p:attrName>style.visibility</p:attrName>
                                        </p:attrNameLst>
                                      </p:cBhvr>
                                      <p:to>
                                        <p:strVal val="visible"/>
                                      </p:to>
                                    </p:set>
                                    <p:anim calcmode="lin" valueType="num">
                                      <p:cBhvr additive="base">
                                        <p:cTn id="7" dur="500" fill="hold"/>
                                        <p:tgtEl>
                                          <p:spTgt spid="1017858"/>
                                        </p:tgtEl>
                                        <p:attrNameLst>
                                          <p:attrName>ppt_x</p:attrName>
                                        </p:attrNameLst>
                                      </p:cBhvr>
                                      <p:tavLst>
                                        <p:tav tm="0">
                                          <p:val>
                                            <p:strVal val="0-#ppt_w/2"/>
                                          </p:val>
                                        </p:tav>
                                        <p:tav tm="100000">
                                          <p:val>
                                            <p:strVal val="#ppt_x"/>
                                          </p:val>
                                        </p:tav>
                                      </p:tavLst>
                                    </p:anim>
                                    <p:anim calcmode="lin" valueType="num">
                                      <p:cBhvr additive="base">
                                        <p:cTn id="8" dur="500" fill="hold"/>
                                        <p:tgtEl>
                                          <p:spTgt spid="10178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17859"/>
                                        </p:tgtEl>
                                        <p:attrNameLst>
                                          <p:attrName>style.visibility</p:attrName>
                                        </p:attrNameLst>
                                      </p:cBhvr>
                                      <p:to>
                                        <p:strVal val="visible"/>
                                      </p:to>
                                    </p:set>
                                    <p:animEffect transition="in" filter="wipe(left)">
                                      <p:cBhvr>
                                        <p:cTn id="13" dur="500"/>
                                        <p:tgtEl>
                                          <p:spTgt spid="1017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8" grpId="0" bldLvl="0" animBg="1"/>
      <p:bldP spid="101785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AF0EB01-FD42-41FB-B464-ABF38D471C4D}" type="slidenum">
              <a:rPr lang="zh-CN" altLang="en-US" sz="1400" smtClean="0"/>
              <a:pPr eaLnBrk="1" hangingPunct="1"/>
              <a:t>7</a:t>
            </a:fld>
            <a:endParaRPr lang="en-US" altLang="zh-CN" sz="1400" smtClean="0"/>
          </a:p>
        </p:txBody>
      </p:sp>
      <p:sp>
        <p:nvSpPr>
          <p:cNvPr id="8195" name="Rectangle 2"/>
          <p:cNvSpPr>
            <a:spLocks noGrp="1" noChangeArrowheads="1"/>
          </p:cNvSpPr>
          <p:nvPr>
            <p:ph type="title"/>
          </p:nvPr>
        </p:nvSpPr>
        <p:spPr>
          <a:xfrm>
            <a:off x="1263650" y="404813"/>
            <a:ext cx="7575550" cy="720725"/>
          </a:xfrm>
        </p:spPr>
        <p:txBody>
          <a:bodyPr/>
          <a:lstStyle/>
          <a:p>
            <a:pPr eaLnBrk="1" hangingPunct="1"/>
            <a:r>
              <a:rPr lang="en-US" altLang="zh-CN" b="1" dirty="0"/>
              <a:t>7</a:t>
            </a:r>
            <a:r>
              <a:rPr lang="zh-CN" altLang="en-US" b="1" dirty="0" smtClean="0"/>
              <a:t>.</a:t>
            </a:r>
            <a:r>
              <a:rPr lang="en-US" altLang="zh-CN" b="1" dirty="0" smtClean="0"/>
              <a:t>2  </a:t>
            </a:r>
            <a:r>
              <a:rPr lang="zh-CN" altLang="en-US" b="1" dirty="0" smtClean="0"/>
              <a:t>数组</a:t>
            </a:r>
            <a:r>
              <a:rPr lang="en-US" altLang="zh-CN" b="1" dirty="0" smtClean="0"/>
              <a:t>--</a:t>
            </a:r>
            <a:r>
              <a:rPr lang="zh-CN" altLang="en-US" b="1" dirty="0" smtClean="0"/>
              <a:t>数据存储结构</a:t>
            </a:r>
          </a:p>
        </p:txBody>
      </p:sp>
      <p:sp>
        <p:nvSpPr>
          <p:cNvPr id="8196" name="Rectangle 3"/>
          <p:cNvSpPr>
            <a:spLocks noGrp="1" noChangeArrowheads="1"/>
          </p:cNvSpPr>
          <p:nvPr>
            <p:ph type="body" idx="1"/>
          </p:nvPr>
        </p:nvSpPr>
        <p:spPr/>
        <p:txBody>
          <a:bodyPr/>
          <a:lstStyle/>
          <a:p>
            <a:pPr algn="just" eaLnBrk="1" hangingPunct="1"/>
            <a:r>
              <a:rPr lang="zh-CN" altLang="en-US" b="1" dirty="0" smtClean="0"/>
              <a:t>引入数组是为了增强对复杂数据的</a:t>
            </a:r>
            <a:r>
              <a:rPr lang="zh-CN" altLang="en-US" b="1" dirty="0" smtClean="0">
                <a:solidFill>
                  <a:srgbClr val="FF0000"/>
                </a:solidFill>
                <a:latin typeface="微软雅黑" pitchFamily="34" charset="-122"/>
                <a:ea typeface="微软雅黑" pitchFamily="34" charset="-122"/>
              </a:rPr>
              <a:t>存储能力、操作能力</a:t>
            </a:r>
            <a:r>
              <a:rPr lang="zh-CN" altLang="en-US" b="1" dirty="0" smtClean="0"/>
              <a:t>。比如某个班学生的成绩、候选人的计票、每天的温度等。</a:t>
            </a:r>
          </a:p>
          <a:p>
            <a:pPr eaLnBrk="1" hangingPunct="1">
              <a:lnSpc>
                <a:spcPct val="90000"/>
              </a:lnSpc>
              <a:buFontTx/>
              <a:buNone/>
            </a:pPr>
            <a:endParaRPr lang="zh-CN" altLang="en-US" b="1" dirty="0" smtClean="0"/>
          </a:p>
          <a:p>
            <a:pPr eaLnBrk="1" hangingPunct="1">
              <a:lnSpc>
                <a:spcPct val="90000"/>
              </a:lnSpc>
            </a:pPr>
            <a:r>
              <a:rPr lang="zh-CN" altLang="en-US" b="1" dirty="0" smtClean="0"/>
              <a:t>数组是</a:t>
            </a:r>
            <a:r>
              <a:rPr lang="zh-CN" altLang="en-US" b="1" dirty="0"/>
              <a:t>一</a:t>
            </a:r>
            <a:r>
              <a:rPr lang="zh-CN" altLang="en-US" b="1" dirty="0" smtClean="0"/>
              <a:t>种数据的存储结构，因此需要了解：</a:t>
            </a:r>
          </a:p>
          <a:p>
            <a:pPr eaLnBrk="1" hangingPunct="1">
              <a:lnSpc>
                <a:spcPct val="90000"/>
              </a:lnSpc>
              <a:buFont typeface="Wingdings" pitchFamily="2" charset="2"/>
              <a:buChar char="Ø"/>
            </a:pPr>
            <a:r>
              <a:rPr lang="zh-CN" altLang="en-US" b="1" dirty="0"/>
              <a:t>对</a:t>
            </a:r>
            <a:r>
              <a:rPr lang="zh-CN" altLang="en-US" b="1" dirty="0" smtClean="0"/>
              <a:t>表达对象（数据的抽象）的支持</a:t>
            </a:r>
          </a:p>
          <a:p>
            <a:pPr eaLnBrk="1" hangingPunct="1">
              <a:buFont typeface="Wingdings" pitchFamily="2" charset="2"/>
              <a:buChar char="Ø"/>
            </a:pPr>
            <a:r>
              <a:rPr lang="zh-CN" altLang="en-US" b="1" dirty="0" smtClean="0"/>
              <a:t>数组的存储结构</a:t>
            </a:r>
          </a:p>
          <a:p>
            <a:pPr eaLnBrk="1" hangingPunct="1">
              <a:buFont typeface="Wingdings" pitchFamily="2" charset="2"/>
              <a:buChar char="Ø"/>
            </a:pPr>
            <a:r>
              <a:rPr lang="zh-CN" altLang="en-US" b="1" dirty="0" smtClean="0"/>
              <a:t>数组的操作</a:t>
            </a:r>
          </a:p>
          <a:p>
            <a:pPr eaLnBrk="1" hangingPunct="1"/>
            <a:endParaRPr lang="zh-CN" altLang="en-US" b="1" dirty="0" smtClean="0"/>
          </a:p>
          <a:p>
            <a:pPr eaLnBrk="1" hangingPunct="1"/>
            <a:endParaRPr lang="zh-CN" altLang="en-US" b="1"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文本框 1018881"/>
          <p:cNvSpPr txBox="1"/>
          <p:nvPr/>
        </p:nvSpPr>
        <p:spPr>
          <a:xfrm>
            <a:off x="755650" y="476250"/>
            <a:ext cx="7700963" cy="6144246"/>
          </a:xfrm>
          <a:prstGeom prst="rect">
            <a:avLst/>
          </a:prstGeom>
          <a:solidFill>
            <a:srgbClr val="006699"/>
          </a:solidFill>
          <a:ln w="38100">
            <a:noFill/>
            <a:miter/>
          </a:ln>
        </p:spPr>
        <p:txBody>
          <a:bodyPr>
            <a:spAutoFit/>
          </a:bodyPr>
          <a:lstStyle/>
          <a:p>
            <a:pPr lvl="0" algn="l">
              <a:lnSpc>
                <a:spcPct val="140000"/>
              </a:lnSpc>
            </a:pPr>
            <a:r>
              <a:rPr lang="en-US" altLang="zh-CN" sz="2800" dirty="0" err="1">
                <a:solidFill>
                  <a:schemeClr val="bg1"/>
                </a:solidFill>
                <a:latin typeface="Times New Roman" pitchFamily="18" charset="0"/>
                <a:ea typeface="宋体" pitchFamily="2" charset="-122"/>
              </a:rPr>
              <a:t>if (strcmp(str</a:t>
            </a:r>
            <a:r>
              <a:rPr lang="zh-CN" altLang="en-US" sz="2800" dirty="0" err="1">
                <a:solidFill>
                  <a:schemeClr val="bg1"/>
                </a:solidFill>
                <a:latin typeface="Times New Roman" pitchFamily="18" charset="0"/>
                <a:ea typeface="宋体" pitchFamily="2" charset="-122"/>
              </a:rPr>
              <a:t>［</a:t>
            </a:r>
            <a:r>
              <a:rPr lang="en-US" altLang="zh-CN" sz="2800" dirty="0" err="1">
                <a:solidFill>
                  <a:schemeClr val="bg1"/>
                </a:solidFill>
                <a:latin typeface="Times New Roman" pitchFamily="18" charset="0"/>
                <a:ea typeface="宋体" pitchFamily="2" charset="-122"/>
              </a:rPr>
              <a:t>0</a:t>
            </a:r>
            <a:r>
              <a:rPr lang="zh-CN" altLang="en-US" sz="2800" dirty="0" err="1">
                <a:solidFill>
                  <a:schemeClr val="bg1"/>
                </a:solidFill>
                <a:latin typeface="Times New Roman" pitchFamily="18" charset="0"/>
                <a:ea typeface="宋体" pitchFamily="2" charset="-122"/>
              </a:rPr>
              <a:t>］</a:t>
            </a:r>
            <a:r>
              <a:rPr lang="en-US" altLang="zh-CN" sz="2800" dirty="0" err="1">
                <a:solidFill>
                  <a:schemeClr val="bg1"/>
                </a:solidFill>
                <a:latin typeface="Times New Roman" pitchFamily="18" charset="0"/>
                <a:ea typeface="宋体" pitchFamily="2" charset="-122"/>
              </a:rPr>
              <a:t>,str</a:t>
            </a:r>
            <a:r>
              <a:rPr lang="zh-CN" altLang="en-US" sz="2800" dirty="0">
                <a:solidFill>
                  <a:schemeClr val="bg1"/>
                </a:solidFill>
                <a:latin typeface="Times New Roman" pitchFamily="18" charset="0"/>
                <a:ea typeface="宋体" pitchFamily="2" charset="-122"/>
              </a:rPr>
              <a:t>［</a:t>
            </a:r>
            <a:r>
              <a:rPr lang="en-US" altLang="zh-CN" sz="2800" dirty="0">
                <a:solidFill>
                  <a:schemeClr val="bg1"/>
                </a:solidFill>
                <a:latin typeface="Times New Roman" pitchFamily="18" charset="0"/>
                <a:ea typeface="宋体" pitchFamily="2" charset="-122"/>
              </a:rPr>
              <a:t>1</a:t>
            </a:r>
            <a:r>
              <a:rPr lang="zh-CN" altLang="en-US" sz="2800" dirty="0">
                <a:solidFill>
                  <a:schemeClr val="bg1"/>
                </a:solidFill>
                <a:latin typeface="Times New Roman" pitchFamily="18" charset="0"/>
                <a:ea typeface="宋体" pitchFamily="2" charset="-122"/>
              </a:rPr>
              <a:t>］</a:t>
            </a:r>
            <a:r>
              <a:rPr lang="en-US" altLang="zh-CN" sz="2800" dirty="0">
                <a:solidFill>
                  <a:schemeClr val="bg1"/>
                </a:solidFill>
                <a:latin typeface="Times New Roman" pitchFamily="18" charset="0"/>
                <a:ea typeface="宋体" pitchFamily="2" charset="-122"/>
              </a:rPr>
              <a:t>)&gt;0) </a:t>
            </a:r>
          </a:p>
          <a:p>
            <a:pPr lvl="0" algn="l">
              <a:lnSpc>
                <a:spcPct val="140000"/>
              </a:lnSpc>
            </a:pPr>
            <a:r>
              <a:rPr lang="en-US" altLang="zh-CN" sz="2800" dirty="0" err="1">
                <a:solidFill>
                  <a:schemeClr val="bg1"/>
                </a:solidFill>
                <a:latin typeface="Times New Roman" pitchFamily="18" charset="0"/>
                <a:ea typeface="宋体" pitchFamily="2" charset="-122"/>
              </a:rPr>
              <a:t>     strcpy(string,str</a:t>
            </a:r>
            <a:r>
              <a:rPr lang="zh-CN" altLang="en-US" sz="2800" dirty="0">
                <a:solidFill>
                  <a:schemeClr val="bg1"/>
                </a:solidFill>
                <a:latin typeface="Times New Roman" pitchFamily="18" charset="0"/>
                <a:ea typeface="宋体" pitchFamily="2" charset="-122"/>
              </a:rPr>
              <a:t>［</a:t>
            </a:r>
            <a:r>
              <a:rPr lang="en-US" altLang="zh-CN" sz="2800" dirty="0">
                <a:solidFill>
                  <a:schemeClr val="bg1"/>
                </a:solidFill>
                <a:latin typeface="Times New Roman" pitchFamily="18" charset="0"/>
                <a:ea typeface="宋体" pitchFamily="2" charset="-122"/>
              </a:rPr>
              <a:t>0</a:t>
            </a:r>
            <a:r>
              <a:rPr lang="zh-CN" altLang="en-US" sz="2800" dirty="0">
                <a:solidFill>
                  <a:schemeClr val="bg1"/>
                </a:solidFill>
                <a:latin typeface="Times New Roman" pitchFamily="18" charset="0"/>
                <a:ea typeface="宋体" pitchFamily="2" charset="-122"/>
              </a:rPr>
              <a:t>］</a:t>
            </a:r>
            <a:r>
              <a:rPr lang="en-US" altLang="zh-CN" sz="2800" dirty="0">
                <a:solidFill>
                  <a:schemeClr val="bg1"/>
                </a:solidFill>
                <a:latin typeface="Times New Roman" pitchFamily="18" charset="0"/>
                <a:ea typeface="宋体" pitchFamily="2" charset="-122"/>
              </a:rPr>
              <a:t>)</a:t>
            </a:r>
          </a:p>
          <a:p>
            <a:pPr lvl="0" algn="l">
              <a:lnSpc>
                <a:spcPct val="140000"/>
              </a:lnSpc>
            </a:pPr>
            <a:r>
              <a:rPr lang="en-US" altLang="zh-CN" sz="2800" dirty="0" err="1">
                <a:solidFill>
                  <a:schemeClr val="bg1"/>
                </a:solidFill>
                <a:latin typeface="Times New Roman" pitchFamily="18" charset="0"/>
                <a:ea typeface="宋体" pitchFamily="2" charset="-122"/>
              </a:rPr>
              <a:t>  else strcpy(string,str</a:t>
            </a:r>
            <a:r>
              <a:rPr lang="zh-CN" altLang="en-US" sz="2800" dirty="0">
                <a:solidFill>
                  <a:schemeClr val="bg1"/>
                </a:solidFill>
                <a:latin typeface="Times New Roman" pitchFamily="18" charset="0"/>
                <a:ea typeface="宋体" pitchFamily="2" charset="-122"/>
              </a:rPr>
              <a:t>［</a:t>
            </a:r>
            <a:r>
              <a:rPr lang="en-US" altLang="zh-CN" sz="2800" dirty="0">
                <a:solidFill>
                  <a:schemeClr val="bg1"/>
                </a:solidFill>
                <a:latin typeface="Times New Roman" pitchFamily="18" charset="0"/>
                <a:ea typeface="宋体" pitchFamily="2" charset="-122"/>
              </a:rPr>
              <a:t>1</a:t>
            </a:r>
            <a:r>
              <a:rPr lang="zh-CN" altLang="en-US" sz="2800" dirty="0">
                <a:solidFill>
                  <a:schemeClr val="bg1"/>
                </a:solidFill>
                <a:latin typeface="Times New Roman" pitchFamily="18" charset="0"/>
                <a:ea typeface="宋体" pitchFamily="2" charset="-122"/>
              </a:rPr>
              <a:t>］</a:t>
            </a:r>
            <a:r>
              <a:rPr lang="en-US" altLang="zh-CN" sz="2800" dirty="0">
                <a:solidFill>
                  <a:schemeClr val="bg1"/>
                </a:solidFill>
                <a:latin typeface="Times New Roman" pitchFamily="18" charset="0"/>
                <a:ea typeface="宋体" pitchFamily="2" charset="-122"/>
              </a:rPr>
              <a:t>);</a:t>
            </a:r>
          </a:p>
          <a:p>
            <a:pPr lvl="0" algn="l">
              <a:lnSpc>
                <a:spcPct val="140000"/>
              </a:lnSpc>
            </a:pPr>
            <a:r>
              <a:rPr lang="en-US" altLang="zh-CN" sz="2800" dirty="0" err="1">
                <a:solidFill>
                  <a:schemeClr val="bg1"/>
                </a:solidFill>
                <a:latin typeface="Times New Roman" pitchFamily="18" charset="0"/>
                <a:ea typeface="宋体" pitchFamily="2" charset="-122"/>
              </a:rPr>
              <a:t>if (strcmp(str</a:t>
            </a:r>
            <a:r>
              <a:rPr lang="zh-CN" altLang="en-US" sz="2800" dirty="0">
                <a:solidFill>
                  <a:schemeClr val="bg1"/>
                </a:solidFill>
                <a:latin typeface="Times New Roman" pitchFamily="18" charset="0"/>
                <a:ea typeface="宋体" pitchFamily="2" charset="-122"/>
              </a:rPr>
              <a:t>［</a:t>
            </a:r>
            <a:r>
              <a:rPr lang="en-US" altLang="zh-CN" sz="2800" dirty="0">
                <a:solidFill>
                  <a:schemeClr val="bg1"/>
                </a:solidFill>
                <a:latin typeface="Times New Roman" pitchFamily="18" charset="0"/>
                <a:ea typeface="宋体" pitchFamily="2" charset="-122"/>
              </a:rPr>
              <a:t>2</a:t>
            </a:r>
            <a:r>
              <a:rPr lang="zh-CN" altLang="en-US" sz="2800" dirty="0">
                <a:solidFill>
                  <a:schemeClr val="bg1"/>
                </a:solidFill>
                <a:latin typeface="Times New Roman" pitchFamily="18" charset="0"/>
                <a:ea typeface="宋体" pitchFamily="2" charset="-122"/>
              </a:rPr>
              <a:t>］</a:t>
            </a:r>
            <a:r>
              <a:rPr lang="en-US" altLang="zh-CN" sz="2800" dirty="0">
                <a:solidFill>
                  <a:schemeClr val="bg1"/>
                </a:solidFill>
                <a:latin typeface="Times New Roman" pitchFamily="18" charset="0"/>
                <a:ea typeface="宋体" pitchFamily="2" charset="-122"/>
              </a:rPr>
              <a:t>,string)&gt;0) </a:t>
            </a:r>
          </a:p>
          <a:p>
            <a:pPr lvl="0" algn="l">
              <a:lnSpc>
                <a:spcPct val="140000"/>
              </a:lnSpc>
            </a:pPr>
            <a:r>
              <a:rPr lang="en-US" altLang="zh-CN" sz="2800" dirty="0" err="1">
                <a:solidFill>
                  <a:schemeClr val="bg1"/>
                </a:solidFill>
                <a:latin typeface="Times New Roman" pitchFamily="18" charset="0"/>
                <a:ea typeface="宋体" pitchFamily="2" charset="-122"/>
              </a:rPr>
              <a:t>     strcpy(string,str</a:t>
            </a:r>
            <a:r>
              <a:rPr lang="zh-CN" altLang="en-US" sz="2800" dirty="0">
                <a:solidFill>
                  <a:schemeClr val="bg1"/>
                </a:solidFill>
                <a:latin typeface="Times New Roman" pitchFamily="18" charset="0"/>
                <a:ea typeface="宋体" pitchFamily="2" charset="-122"/>
              </a:rPr>
              <a:t>［</a:t>
            </a:r>
            <a:r>
              <a:rPr lang="en-US" altLang="zh-CN" sz="2800" dirty="0">
                <a:solidFill>
                  <a:schemeClr val="bg1"/>
                </a:solidFill>
                <a:latin typeface="Times New Roman" pitchFamily="18" charset="0"/>
                <a:ea typeface="宋体" pitchFamily="2" charset="-122"/>
              </a:rPr>
              <a:t>2</a:t>
            </a:r>
            <a:r>
              <a:rPr lang="zh-CN" altLang="en-US" sz="2800" dirty="0">
                <a:solidFill>
                  <a:schemeClr val="bg1"/>
                </a:solidFill>
                <a:latin typeface="Times New Roman" pitchFamily="18" charset="0"/>
                <a:ea typeface="宋体" pitchFamily="2" charset="-122"/>
              </a:rPr>
              <a:t>］</a:t>
            </a:r>
            <a:r>
              <a:rPr lang="en-US" altLang="zh-CN" sz="2800" dirty="0">
                <a:solidFill>
                  <a:schemeClr val="bg1"/>
                </a:solidFill>
                <a:latin typeface="Times New Roman" pitchFamily="18" charset="0"/>
                <a:ea typeface="宋体" pitchFamily="2" charset="-122"/>
              </a:rPr>
              <a:t>);</a:t>
            </a:r>
          </a:p>
          <a:p>
            <a:pPr lvl="0" algn="l">
              <a:lnSpc>
                <a:spcPct val="140000"/>
              </a:lnSpc>
            </a:pPr>
            <a:r>
              <a:rPr lang="en-US" altLang="zh-CN" sz="2800" dirty="0" err="1">
                <a:solidFill>
                  <a:schemeClr val="bg1"/>
                </a:solidFill>
                <a:latin typeface="Times New Roman" pitchFamily="18" charset="0"/>
                <a:ea typeface="宋体" pitchFamily="2" charset="-122"/>
              </a:rPr>
              <a:t>printf(″</a:t>
            </a:r>
            <a:r>
              <a:rPr lang="zh-CN" altLang="en-US" sz="2800" dirty="0" err="1">
                <a:solidFill>
                  <a:schemeClr val="bg1"/>
                </a:solidFill>
                <a:latin typeface="Times New Roman" pitchFamily="18" charset="0"/>
                <a:ea typeface="宋体" pitchFamily="2" charset="-122"/>
              </a:rPr>
              <a:t>＼</a:t>
            </a:r>
            <a:r>
              <a:rPr lang="en-US" altLang="zh-CN" sz="2800" dirty="0" err="1">
                <a:solidFill>
                  <a:schemeClr val="bg1"/>
                </a:solidFill>
                <a:latin typeface="Times New Roman" pitchFamily="18" charset="0"/>
                <a:ea typeface="宋体" pitchFamily="2" charset="-122"/>
              </a:rPr>
              <a:t>nthe</a:t>
            </a:r>
            <a:r>
              <a:rPr lang="en-US" altLang="zh-CN" sz="2800" dirty="0">
                <a:solidFill>
                  <a:schemeClr val="bg1"/>
                </a:solidFill>
                <a:latin typeface="Times New Roman" pitchFamily="18" charset="0"/>
                <a:ea typeface="宋体" pitchFamily="2" charset="-122"/>
              </a:rPr>
              <a:t> largest string is∶</a:t>
            </a:r>
          </a:p>
          <a:p>
            <a:pPr lvl="0" algn="l">
              <a:lnSpc>
                <a:spcPct val="140000"/>
              </a:lnSpc>
            </a:pPr>
            <a:r>
              <a:rPr lang="en-US" altLang="zh-CN" sz="2800" dirty="0">
                <a:solidFill>
                  <a:schemeClr val="bg1"/>
                </a:solidFill>
                <a:latin typeface="Times New Roman" pitchFamily="18" charset="0"/>
                <a:ea typeface="宋体" pitchFamily="2" charset="-122"/>
              </a:rPr>
              <a:t>       </a:t>
            </a:r>
            <a:r>
              <a:rPr lang="zh-CN" altLang="en-US" sz="2800" dirty="0">
                <a:solidFill>
                  <a:schemeClr val="bg1"/>
                </a:solidFill>
                <a:latin typeface="Times New Roman" pitchFamily="18" charset="0"/>
                <a:ea typeface="宋体" pitchFamily="2" charset="-122"/>
              </a:rPr>
              <a:t>＼</a:t>
            </a:r>
            <a:r>
              <a:rPr lang="en-US" altLang="zh-CN" sz="2800" dirty="0" err="1">
                <a:solidFill>
                  <a:schemeClr val="bg1"/>
                </a:solidFill>
                <a:latin typeface="Times New Roman" pitchFamily="18" charset="0"/>
                <a:ea typeface="宋体" pitchFamily="2" charset="-122"/>
              </a:rPr>
              <a:t>n%s</a:t>
            </a:r>
            <a:r>
              <a:rPr lang="zh-CN" altLang="en-US" sz="2800" dirty="0">
                <a:solidFill>
                  <a:schemeClr val="bg1"/>
                </a:solidFill>
                <a:latin typeface="Times New Roman" pitchFamily="18" charset="0"/>
                <a:ea typeface="宋体" pitchFamily="2" charset="-122"/>
              </a:rPr>
              <a:t>＼</a:t>
            </a:r>
            <a:r>
              <a:rPr lang="en-US" altLang="zh-CN" sz="2800" dirty="0" err="1">
                <a:solidFill>
                  <a:schemeClr val="bg1"/>
                </a:solidFill>
                <a:latin typeface="Times New Roman" pitchFamily="18" charset="0"/>
                <a:ea typeface="宋体" pitchFamily="2" charset="-122"/>
              </a:rPr>
              <a:t>n″,string</a:t>
            </a:r>
            <a:r>
              <a:rPr lang="en-US" altLang="zh-CN" sz="2800" dirty="0" smtClean="0">
                <a:solidFill>
                  <a:schemeClr val="bg1"/>
                </a:solidFill>
                <a:latin typeface="Times New Roman" pitchFamily="18" charset="0"/>
                <a:ea typeface="宋体" pitchFamily="2" charset="-122"/>
              </a:rPr>
              <a:t>);</a:t>
            </a:r>
          </a:p>
          <a:p>
            <a:pPr lvl="0" algn="l">
              <a:lnSpc>
                <a:spcPct val="140000"/>
              </a:lnSpc>
            </a:pPr>
            <a:r>
              <a:rPr lang="en-US" altLang="zh-CN" sz="2800" dirty="0" smtClean="0">
                <a:solidFill>
                  <a:schemeClr val="bg1"/>
                </a:solidFill>
              </a:rPr>
              <a:t>return 0 ;</a:t>
            </a:r>
            <a:endParaRPr lang="en-US" altLang="zh-CN" sz="2800" dirty="0">
              <a:solidFill>
                <a:schemeClr val="bg1"/>
              </a:solidFill>
              <a:latin typeface="Times New Roman" pitchFamily="18" charset="0"/>
              <a:ea typeface="宋体" pitchFamily="2" charset="-122"/>
            </a:endParaRPr>
          </a:p>
          <a:p>
            <a:pPr lvl="0" algn="l">
              <a:lnSpc>
                <a:spcPct val="140000"/>
              </a:lnSpc>
            </a:pPr>
            <a:r>
              <a:rPr lang="en-US" altLang="zh-CN" sz="2800" dirty="0">
                <a:solidFill>
                  <a:schemeClr val="bg1"/>
                </a:solidFill>
                <a:latin typeface="Times New Roman" pitchFamily="18" charset="0"/>
                <a:ea typeface="宋体" pitchFamily="2" charset="-122"/>
              </a:rPr>
              <a:t>}</a:t>
            </a:r>
          </a:p>
        </p:txBody>
      </p:sp>
    </p:spTree>
  </p:cSld>
  <p:clrMapOvr>
    <a:masterClrMapping/>
  </p:clrMapOvr>
  <p:transition>
    <p:strips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文本框 1019905"/>
          <p:cNvSpPr txBox="1"/>
          <p:nvPr/>
        </p:nvSpPr>
        <p:spPr>
          <a:xfrm>
            <a:off x="1571604" y="1428736"/>
            <a:ext cx="5669280" cy="4208780"/>
          </a:xfrm>
          <a:prstGeom prst="rect">
            <a:avLst/>
          </a:prstGeom>
          <a:solidFill>
            <a:srgbClr val="808000"/>
          </a:solidFill>
          <a:ln w="9525">
            <a:noFill/>
            <a:miter/>
          </a:ln>
        </p:spPr>
        <p:txBody>
          <a:bodyPr wrap="none" anchor="t">
            <a:spAutoFit/>
          </a:bodyPr>
          <a:lstStyle/>
          <a:p>
            <a:pPr lvl="0" algn="l"/>
            <a:r>
              <a:rPr lang="zh-CN" altLang="en-US" sz="3600" b="1" u="sng" dirty="0">
                <a:solidFill>
                  <a:srgbClr val="FFFF66"/>
                </a:solidFill>
                <a:latin typeface="宋体" pitchFamily="2" charset="-122"/>
                <a:ea typeface="宋体" pitchFamily="2" charset="-122"/>
              </a:rPr>
              <a:t>运行结果如下</a:t>
            </a:r>
            <a:r>
              <a:rPr lang="en-US" altLang="zh-CN" sz="3600" b="1" u="sng" dirty="0">
                <a:solidFill>
                  <a:srgbClr val="FFFF66"/>
                </a:solidFill>
                <a:latin typeface="宋体" pitchFamily="2" charset="-122"/>
                <a:ea typeface="宋体" pitchFamily="2" charset="-122"/>
              </a:rPr>
              <a:t>:</a:t>
            </a:r>
          </a:p>
          <a:p>
            <a:pPr lvl="0" algn="l"/>
            <a:r>
              <a:rPr lang="en-US" altLang="zh-CN" sz="3600" u="sng" dirty="0">
                <a:solidFill>
                  <a:schemeClr val="bg1"/>
                </a:solidFill>
                <a:latin typeface="宋体" pitchFamily="2" charset="-122"/>
                <a:ea typeface="宋体" pitchFamily="2" charset="-122"/>
              </a:rPr>
              <a:t>CHINA↙</a:t>
            </a:r>
            <a:endParaRPr lang="zh-CN" altLang="en-US" sz="3600" dirty="0">
              <a:solidFill>
                <a:schemeClr val="bg1"/>
              </a:solidFill>
              <a:latin typeface="宋体" pitchFamily="2" charset="-122"/>
              <a:ea typeface="宋体" pitchFamily="2" charset="-122"/>
            </a:endParaRPr>
          </a:p>
          <a:p>
            <a:pPr lvl="0" algn="l"/>
            <a:r>
              <a:rPr lang="en-US" altLang="zh-CN" sz="3600" u="sng" dirty="0">
                <a:solidFill>
                  <a:schemeClr val="bg1"/>
                </a:solidFill>
                <a:latin typeface="宋体" pitchFamily="2" charset="-122"/>
                <a:ea typeface="宋体" pitchFamily="2" charset="-122"/>
              </a:rPr>
              <a:t>HOLLAND↙</a:t>
            </a:r>
            <a:endParaRPr lang="zh-CN" altLang="en-US" sz="3600" dirty="0">
              <a:solidFill>
                <a:schemeClr val="bg1"/>
              </a:solidFill>
              <a:latin typeface="宋体" pitchFamily="2" charset="-122"/>
              <a:ea typeface="宋体" pitchFamily="2" charset="-122"/>
            </a:endParaRPr>
          </a:p>
          <a:p>
            <a:pPr lvl="0" algn="l"/>
            <a:r>
              <a:rPr lang="en-US" altLang="zh-CN" sz="3600" u="sng" dirty="0">
                <a:solidFill>
                  <a:schemeClr val="bg1"/>
                </a:solidFill>
                <a:latin typeface="宋体" pitchFamily="2" charset="-122"/>
                <a:ea typeface="宋体" pitchFamily="2" charset="-122"/>
              </a:rPr>
              <a:t>AMERICA↙</a:t>
            </a:r>
            <a:r>
              <a:rPr lang="en-US" altLang="zh-CN" sz="3600" dirty="0">
                <a:solidFill>
                  <a:schemeClr val="bg1"/>
                </a:solidFill>
                <a:latin typeface="宋体" pitchFamily="2" charset="-122"/>
                <a:ea typeface="宋体" pitchFamily="2" charset="-122"/>
              </a:rPr>
              <a:t> </a:t>
            </a:r>
          </a:p>
          <a:p>
            <a:pPr lvl="0" algn="l"/>
            <a:r>
              <a:rPr lang="en-US" altLang="zh-CN" sz="3600" dirty="0">
                <a:solidFill>
                  <a:schemeClr val="bg1"/>
                </a:solidFill>
                <a:latin typeface="宋体" pitchFamily="2" charset="-122"/>
                <a:ea typeface="宋体" pitchFamily="2" charset="-122"/>
              </a:rPr>
              <a:t> </a:t>
            </a:r>
          </a:p>
          <a:p>
            <a:pPr lvl="0" algn="l"/>
            <a:r>
              <a:rPr lang="en-US" altLang="zh-CN" sz="3600" dirty="0">
                <a:solidFill>
                  <a:schemeClr val="bg1"/>
                </a:solidFill>
                <a:latin typeface="宋体" pitchFamily="2" charset="-122"/>
                <a:ea typeface="宋体" pitchFamily="2" charset="-122"/>
              </a:rPr>
              <a:t>the largest string is∶</a:t>
            </a:r>
          </a:p>
          <a:p>
            <a:pPr lvl="0" algn="l"/>
            <a:r>
              <a:rPr lang="en-US" altLang="zh-CN" sz="3600" dirty="0">
                <a:solidFill>
                  <a:schemeClr val="bg1"/>
                </a:solidFill>
                <a:latin typeface="宋体" pitchFamily="2" charset="-122"/>
                <a:ea typeface="宋体" pitchFamily="2" charset="-122"/>
              </a:rPr>
              <a:t>HOLLAND</a:t>
            </a:r>
            <a:endParaRPr lang="en-US" altLang="zh-CN" sz="3600" dirty="0">
              <a:solidFill>
                <a:schemeClr val="bg1"/>
              </a:solidFill>
              <a:latin typeface="Times New Roman" pitchFamily="18" charset="0"/>
              <a:ea typeface="宋体"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19906"/>
                                        </p:tgtEl>
                                        <p:attrNameLst>
                                          <p:attrName>style.visibility</p:attrName>
                                        </p:attrNameLst>
                                      </p:cBhvr>
                                      <p:to>
                                        <p:strVal val="visible"/>
                                      </p:to>
                                    </p:set>
                                    <p:anim calcmode="lin" valueType="num">
                                      <p:cBhvr additive="base">
                                        <p:cTn id="7" dur="500" fill="hold"/>
                                        <p:tgtEl>
                                          <p:spTgt spid="1019906"/>
                                        </p:tgtEl>
                                        <p:attrNameLst>
                                          <p:attrName>ppt_x</p:attrName>
                                        </p:attrNameLst>
                                      </p:cBhvr>
                                      <p:tavLst>
                                        <p:tav tm="0">
                                          <p:val>
                                            <p:strVal val="1+#ppt_w/2"/>
                                          </p:val>
                                        </p:tav>
                                        <p:tav tm="100000">
                                          <p:val>
                                            <p:strVal val="#ppt_x"/>
                                          </p:val>
                                        </p:tav>
                                      </p:tavLst>
                                    </p:anim>
                                    <p:anim calcmode="lin" valueType="num">
                                      <p:cBhvr additive="base">
                                        <p:cTn id="8" dur="500" fill="hold"/>
                                        <p:tgtEl>
                                          <p:spTgt spid="10199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6"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pPr eaLnBrk="1" hangingPunct="1"/>
              <a:t>72</a:t>
            </a:fld>
            <a:endParaRPr lang="en-US" altLang="zh-CN" sz="1400" smtClean="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  </a:t>
            </a:r>
            <a:r>
              <a:rPr lang="zh-CN" altLang="en-US" b="1" dirty="0" smtClean="0">
                <a:latin typeface="微软雅黑" panose="020B0503020204020204" pitchFamily="34" charset="-122"/>
                <a:ea typeface="微软雅黑" panose="020B0503020204020204" pitchFamily="34" charset="-122"/>
              </a:rPr>
              <a:t>数组</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数据的存储结构</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en-US" altLang="zh-CN" b="1" dirty="0" smtClean="0">
                <a:latin typeface="微软雅黑" panose="020B0503020204020204" pitchFamily="34" charset="-122"/>
                <a:ea typeface="微软雅黑" panose="020B0503020204020204" pitchFamily="34" charset="-122"/>
              </a:rPr>
              <a:t>.3  </a:t>
            </a:r>
            <a:r>
              <a:rPr lang="zh-CN" altLang="en-US" b="1" dirty="0" smtClean="0">
                <a:latin typeface="微软雅黑" panose="020B0503020204020204" pitchFamily="34" charset="-122"/>
                <a:ea typeface="微软雅黑" panose="020B0503020204020204" pitchFamily="34" charset="-122"/>
              </a:rPr>
              <a:t>数组的声明、操作和使用</a:t>
            </a:r>
            <a:endParaRPr lang="en-US" altLang="zh-CN"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smtClean="0">
                <a:latin typeface="微软雅黑" panose="020B0503020204020204" pitchFamily="34" charset="-122"/>
                <a:ea typeface="微软雅黑" panose="020B0503020204020204" pitchFamily="34" charset="-122"/>
              </a:rPr>
              <a:t>7.4  </a:t>
            </a:r>
            <a:r>
              <a:rPr lang="zh-CN" altLang="en-US" b="1" dirty="0" smtClean="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sz="3200" b="1" dirty="0" smtClean="0">
                <a:solidFill>
                  <a:srgbClr val="FF0000"/>
                </a:solidFill>
                <a:latin typeface="微软雅黑" panose="020B0503020204020204" pitchFamily="34" charset="-122"/>
                <a:ea typeface="微软雅黑" panose="020B0503020204020204" pitchFamily="34" charset="-122"/>
              </a:rPr>
              <a:t>7.5  </a:t>
            </a:r>
            <a:r>
              <a:rPr lang="zh-CN" altLang="en-US" sz="3200" b="1" dirty="0" smtClean="0">
                <a:solidFill>
                  <a:srgbClr val="FF0000"/>
                </a:solidFill>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数组的排序、查找算法</a:t>
            </a:r>
          </a:p>
          <a:p>
            <a:pPr eaLnBrk="1" hangingPunct="1">
              <a:lnSpc>
                <a:spcPct val="150000"/>
              </a:lnSpc>
              <a:buFontTx/>
              <a:buNone/>
            </a:pPr>
            <a:endParaRPr lang="en-US" altLang="zh-CN"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smtClean="0"/>
              <a:t>提纲</a:t>
            </a:r>
          </a:p>
        </p:txBody>
      </p:sp>
      <p:pic>
        <p:nvPicPr>
          <p:cNvPr id="3077" name="Picture 8" descr="页面"/>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0815841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02D40D9-1522-46EF-8144-C8A4FDE12698}" type="slidenum">
              <a:rPr lang="zh-CN" altLang="en-US" sz="1400" smtClean="0"/>
              <a:pPr eaLnBrk="1" hangingPunct="1"/>
              <a:t>73</a:t>
            </a:fld>
            <a:endParaRPr lang="en-US" altLang="zh-CN" sz="1400" smtClean="0"/>
          </a:p>
        </p:txBody>
      </p:sp>
      <p:sp>
        <p:nvSpPr>
          <p:cNvPr id="57347" name="Rectangle 3"/>
          <p:cNvSpPr>
            <a:spLocks noChangeArrowheads="1"/>
          </p:cNvSpPr>
          <p:nvPr/>
        </p:nvSpPr>
        <p:spPr bwMode="auto">
          <a:xfrm>
            <a:off x="755650" y="1268413"/>
            <a:ext cx="8137525"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b="1">
                <a:latin typeface="System" charset="-122"/>
                <a:ea typeface="System" charset="-122"/>
              </a:rPr>
              <a:t>数组用作函数参数有两种形式，</a:t>
            </a:r>
          </a:p>
          <a:p>
            <a:pPr eaLnBrk="1" hangingPunct="1">
              <a:buFontTx/>
              <a:buNone/>
            </a:pPr>
            <a:r>
              <a:rPr lang="zh-CN" altLang="en-US" b="1">
                <a:latin typeface="System" charset="-122"/>
                <a:ea typeface="System" charset="-122"/>
              </a:rPr>
              <a:t>1、将</a:t>
            </a:r>
            <a:r>
              <a:rPr lang="zh-CN" altLang="en-US" b="1" i="1">
                <a:solidFill>
                  <a:srgbClr val="003399"/>
                </a:solidFill>
                <a:latin typeface="System" charset="-122"/>
                <a:ea typeface="System" charset="-122"/>
              </a:rPr>
              <a:t>数组元素</a:t>
            </a:r>
            <a:r>
              <a:rPr lang="zh-CN" altLang="en-US" b="1">
                <a:latin typeface="System" charset="-122"/>
                <a:ea typeface="System" charset="-122"/>
              </a:rPr>
              <a:t>(下标变量)作为实参传递给函数； </a:t>
            </a:r>
          </a:p>
          <a:p>
            <a:pPr eaLnBrk="1" hangingPunct="1">
              <a:buFontTx/>
              <a:buNone/>
            </a:pPr>
            <a:r>
              <a:rPr lang="zh-CN" altLang="en-US" b="1">
                <a:latin typeface="System" charset="-122"/>
                <a:ea typeface="System" charset="-122"/>
              </a:rPr>
              <a:t>2、将</a:t>
            </a:r>
            <a:r>
              <a:rPr lang="zh-CN" altLang="en-US" b="1" i="1">
                <a:solidFill>
                  <a:srgbClr val="003399"/>
                </a:solidFill>
                <a:latin typeface="System" charset="-122"/>
                <a:ea typeface="System" charset="-122"/>
              </a:rPr>
              <a:t>数组名</a:t>
            </a:r>
            <a:r>
              <a:rPr lang="zh-CN" altLang="en-US" b="1">
                <a:latin typeface="System" charset="-122"/>
                <a:ea typeface="System" charset="-122"/>
              </a:rPr>
              <a:t>作为实参传递给函数，目的是让被调用函数能访问、操作该数组。</a:t>
            </a:r>
          </a:p>
          <a:p>
            <a:pPr eaLnBrk="1" hangingPunct="1">
              <a:buFont typeface="Wingdings" pitchFamily="2" charset="2"/>
              <a:buNone/>
            </a:pPr>
            <a:endParaRPr lang="zh-CN" altLang="en-US" sz="1600" b="1"/>
          </a:p>
          <a:p>
            <a:pPr eaLnBrk="1" hangingPunct="1">
              <a:buFont typeface="Wingdings" pitchFamily="2" charset="2"/>
              <a:buNone/>
            </a:pPr>
            <a:r>
              <a:rPr lang="zh-CN" altLang="en-US" sz="2400" b="1"/>
              <a:t>数组名实际上是数组的首元素地址</a:t>
            </a:r>
          </a:p>
          <a:p>
            <a:pPr eaLnBrk="1" hangingPunct="1">
              <a:buFont typeface="Wingdings" pitchFamily="2" charset="2"/>
              <a:buNone/>
            </a:pPr>
            <a:r>
              <a:rPr lang="en-US" altLang="zh-CN" sz="2400" b="1"/>
              <a:t>       int </a:t>
            </a:r>
            <a:r>
              <a:rPr lang="en-US" altLang="zh-CN" sz="2400"/>
              <a:t>main(void)</a:t>
            </a:r>
          </a:p>
          <a:p>
            <a:pPr lvl="1" eaLnBrk="1" hangingPunct="1">
              <a:buFontTx/>
              <a:buNone/>
            </a:pPr>
            <a:r>
              <a:rPr lang="en-US" altLang="zh-CN" sz="2400"/>
              <a:t>{</a:t>
            </a:r>
          </a:p>
          <a:p>
            <a:pPr lvl="1" eaLnBrk="1" hangingPunct="1">
              <a:buFontTx/>
              <a:buNone/>
            </a:pPr>
            <a:r>
              <a:rPr lang="en-US" altLang="zh-CN" sz="2400"/>
              <a:t>   char array[5];</a:t>
            </a:r>
          </a:p>
          <a:p>
            <a:pPr lvl="1" eaLnBrk="1" hangingPunct="1">
              <a:buFontTx/>
              <a:buNone/>
            </a:pPr>
            <a:r>
              <a:rPr lang="en-US" altLang="zh-CN" sz="2400"/>
              <a:t>   printf("array = %p &amp;array[0] = %p", array,&amp;array[0]) </a:t>
            </a:r>
          </a:p>
          <a:p>
            <a:pPr lvl="1" eaLnBrk="1" hangingPunct="1">
              <a:buFontTx/>
              <a:buNone/>
            </a:pPr>
            <a:r>
              <a:rPr lang="en-US" altLang="zh-CN" sz="2400"/>
              <a:t>   return 0;</a:t>
            </a:r>
          </a:p>
          <a:p>
            <a:pPr lvl="1" eaLnBrk="1" hangingPunct="1">
              <a:buFontTx/>
              <a:buNone/>
            </a:pPr>
            <a:r>
              <a:rPr lang="en-US" altLang="zh-CN" sz="2400"/>
              <a:t>}	</a:t>
            </a:r>
            <a:endParaRPr lang="zh-CN" altLang="en-US" sz="2400" b="1">
              <a:latin typeface="System" charset="-122"/>
              <a:ea typeface="System" charset="-122"/>
            </a:endParaRPr>
          </a:p>
        </p:txBody>
      </p:sp>
      <p:sp>
        <p:nvSpPr>
          <p:cNvPr id="57348"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smtClean="0">
                <a:solidFill>
                  <a:srgbClr val="FF3300"/>
                </a:solidFill>
              </a:rPr>
              <a:t>7.5 </a:t>
            </a:r>
            <a:r>
              <a:rPr lang="zh-CN" altLang="en-US" sz="3200" b="1" dirty="0">
                <a:solidFill>
                  <a:srgbClr val="FF3300"/>
                </a:solidFill>
              </a:rPr>
              <a:t>数组作为函数参数的处理</a:t>
            </a:r>
          </a:p>
        </p:txBody>
      </p:sp>
      <p:sp>
        <p:nvSpPr>
          <p:cNvPr id="57349" name="Text Box 7"/>
          <p:cNvSpPr txBox="1">
            <a:spLocks noChangeArrowheads="1"/>
          </p:cNvSpPr>
          <p:nvPr/>
        </p:nvSpPr>
        <p:spPr bwMode="auto">
          <a:xfrm>
            <a:off x="5219700" y="3860800"/>
            <a:ext cx="2303463" cy="793750"/>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solidFill>
                  <a:schemeClr val="bg1"/>
                </a:solidFill>
              </a:rPr>
              <a:t>array = FFF0</a:t>
            </a:r>
          </a:p>
          <a:p>
            <a:pPr eaLnBrk="1" hangingPunct="1">
              <a:spcBef>
                <a:spcPct val="50000"/>
              </a:spcBef>
              <a:buFontTx/>
              <a:buNone/>
            </a:pPr>
            <a:r>
              <a:rPr lang="en-US" altLang="zh-CN" sz="2000">
                <a:solidFill>
                  <a:schemeClr val="bg1"/>
                </a:solidFill>
              </a:rPr>
              <a:t>&amp;array[0] = FFF0</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B34820F-0DE2-4DDE-A78B-BFAF3F06E36A}" type="slidenum">
              <a:rPr lang="zh-CN" altLang="en-US" sz="1400" smtClean="0"/>
              <a:pPr eaLnBrk="1" hangingPunct="1"/>
              <a:t>74</a:t>
            </a:fld>
            <a:endParaRPr lang="en-US" altLang="zh-CN" sz="1400" smtClean="0"/>
          </a:p>
        </p:txBody>
      </p:sp>
      <p:sp>
        <p:nvSpPr>
          <p:cNvPr id="58371"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
        <p:nvSpPr>
          <p:cNvPr id="58372" name="Rectangle 3"/>
          <p:cNvSpPr>
            <a:spLocks noGrp="1" noChangeArrowheads="1"/>
          </p:cNvSpPr>
          <p:nvPr>
            <p:ph type="body" idx="1"/>
          </p:nvPr>
        </p:nvSpPr>
        <p:spPr/>
        <p:txBody>
          <a:bodyPr/>
          <a:lstStyle/>
          <a:p>
            <a:pPr eaLnBrk="1" hangingPunct="1">
              <a:lnSpc>
                <a:spcPct val="90000"/>
              </a:lnSpc>
              <a:buFontTx/>
              <a:buNone/>
            </a:pPr>
            <a:r>
              <a:rPr lang="zh-CN" altLang="en-US" b="1" smtClean="0">
                <a:latin typeface="System" charset="-122"/>
                <a:ea typeface="System" charset="-122"/>
              </a:rPr>
              <a:t>一、数组元素作函数实参</a:t>
            </a:r>
          </a:p>
          <a:p>
            <a:pPr eaLnBrk="1" hangingPunct="1">
              <a:lnSpc>
                <a:spcPct val="90000"/>
              </a:lnSpc>
              <a:buFontTx/>
              <a:buNone/>
            </a:pPr>
            <a:r>
              <a:rPr lang="zh-CN" altLang="en-US" b="1" smtClean="0">
                <a:latin typeface="System" charset="-122"/>
                <a:ea typeface="System" charset="-122"/>
              </a:rPr>
              <a:t>    数组元素就是下标变量，它与普通变量并无区别。 因此它作为函数实参使用时与普通变量完全相同，在发生函数调用时，把作为实参的数组元素的</a:t>
            </a:r>
            <a:r>
              <a:rPr lang="zh-CN" altLang="en-US" b="1" smtClean="0">
                <a:solidFill>
                  <a:srgbClr val="FF3300"/>
                </a:solidFill>
                <a:latin typeface="System" charset="-122"/>
                <a:ea typeface="System" charset="-122"/>
              </a:rPr>
              <a:t>值</a:t>
            </a:r>
            <a:r>
              <a:rPr lang="zh-CN" altLang="en-US" b="1" smtClean="0">
                <a:latin typeface="System" charset="-122"/>
                <a:ea typeface="System" charset="-122"/>
              </a:rPr>
              <a:t>传送给形参，实现单向的按值传送。</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12556DC-5B36-4DFA-AA02-787EA5C11B56}" type="slidenum">
              <a:rPr lang="zh-CN" altLang="en-US" sz="1400" smtClean="0"/>
              <a:pPr eaLnBrk="1" hangingPunct="1"/>
              <a:t>75</a:t>
            </a:fld>
            <a:endParaRPr lang="en-US" altLang="zh-CN" sz="1400" smtClean="0"/>
          </a:p>
        </p:txBody>
      </p:sp>
      <p:sp>
        <p:nvSpPr>
          <p:cNvPr id="59395" name="Text Box 4"/>
          <p:cNvSpPr txBox="1">
            <a:spLocks noChangeArrowheads="1"/>
          </p:cNvSpPr>
          <p:nvPr/>
        </p:nvSpPr>
        <p:spPr bwMode="auto">
          <a:xfrm>
            <a:off x="1763713" y="309721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59396" name="Text Box 5"/>
          <p:cNvSpPr txBox="1">
            <a:spLocks noChangeArrowheads="1"/>
          </p:cNvSpPr>
          <p:nvPr/>
        </p:nvSpPr>
        <p:spPr bwMode="auto">
          <a:xfrm>
            <a:off x="1763713" y="394493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a:t>
            </a:r>
          </a:p>
        </p:txBody>
      </p:sp>
      <p:sp>
        <p:nvSpPr>
          <p:cNvPr id="59397" name="Text Box 6"/>
          <p:cNvSpPr txBox="1">
            <a:spLocks noChangeArrowheads="1"/>
          </p:cNvSpPr>
          <p:nvPr/>
        </p:nvSpPr>
        <p:spPr bwMode="auto">
          <a:xfrm>
            <a:off x="323850" y="3097213"/>
            <a:ext cx="1439863"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主调函数</a:t>
            </a:r>
          </a:p>
        </p:txBody>
      </p:sp>
      <p:sp>
        <p:nvSpPr>
          <p:cNvPr id="59398" name="Text Box 7"/>
          <p:cNvSpPr txBox="1">
            <a:spLocks noChangeArrowheads="1"/>
          </p:cNvSpPr>
          <p:nvPr/>
        </p:nvSpPr>
        <p:spPr bwMode="auto">
          <a:xfrm>
            <a:off x="323850" y="3954463"/>
            <a:ext cx="1439863"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被调函数</a:t>
            </a:r>
          </a:p>
        </p:txBody>
      </p:sp>
      <p:sp>
        <p:nvSpPr>
          <p:cNvPr id="59399" name="Text Box 8"/>
          <p:cNvSpPr txBox="1">
            <a:spLocks noChangeArrowheads="1"/>
          </p:cNvSpPr>
          <p:nvPr/>
        </p:nvSpPr>
        <p:spPr bwMode="auto">
          <a:xfrm>
            <a:off x="1692275" y="2678113"/>
            <a:ext cx="1439863"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p>
        </p:txBody>
      </p:sp>
      <p:sp>
        <p:nvSpPr>
          <p:cNvPr id="59400" name="Text Box 9"/>
          <p:cNvSpPr txBox="1">
            <a:spLocks noChangeArrowheads="1"/>
          </p:cNvSpPr>
          <p:nvPr/>
        </p:nvSpPr>
        <p:spPr bwMode="auto">
          <a:xfrm>
            <a:off x="1906588" y="4405313"/>
            <a:ext cx="1152525"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59401" name="Text Box 10"/>
          <p:cNvSpPr txBox="1">
            <a:spLocks noChangeArrowheads="1"/>
          </p:cNvSpPr>
          <p:nvPr/>
        </p:nvSpPr>
        <p:spPr bwMode="auto">
          <a:xfrm>
            <a:off x="1690688" y="4968875"/>
            <a:ext cx="1295400"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调用时</a:t>
            </a:r>
          </a:p>
        </p:txBody>
      </p:sp>
      <p:sp>
        <p:nvSpPr>
          <p:cNvPr id="287755" name="Text Box 11"/>
          <p:cNvSpPr txBox="1">
            <a:spLocks noChangeArrowheads="1"/>
          </p:cNvSpPr>
          <p:nvPr/>
        </p:nvSpPr>
        <p:spPr bwMode="auto">
          <a:xfrm>
            <a:off x="3779838" y="3090863"/>
            <a:ext cx="1368425"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287756" name="Text Box 12"/>
          <p:cNvSpPr txBox="1">
            <a:spLocks noChangeArrowheads="1"/>
          </p:cNvSpPr>
          <p:nvPr/>
        </p:nvSpPr>
        <p:spPr bwMode="auto">
          <a:xfrm>
            <a:off x="3779838" y="3938588"/>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12</a:t>
            </a:r>
          </a:p>
        </p:txBody>
      </p:sp>
      <p:sp>
        <p:nvSpPr>
          <p:cNvPr id="287757" name="Text Box 13"/>
          <p:cNvSpPr txBox="1">
            <a:spLocks noChangeArrowheads="1"/>
          </p:cNvSpPr>
          <p:nvPr/>
        </p:nvSpPr>
        <p:spPr bwMode="auto">
          <a:xfrm>
            <a:off x="3924300" y="2671763"/>
            <a:ext cx="1511300"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endParaRPr lang="zh-CN" altLang="en-US" sz="2400" b="1">
              <a:solidFill>
                <a:schemeClr val="accent2"/>
              </a:solidFill>
            </a:endParaRPr>
          </a:p>
        </p:txBody>
      </p:sp>
      <p:sp>
        <p:nvSpPr>
          <p:cNvPr id="287758" name="Text Box 14"/>
          <p:cNvSpPr txBox="1">
            <a:spLocks noChangeArrowheads="1"/>
          </p:cNvSpPr>
          <p:nvPr/>
        </p:nvSpPr>
        <p:spPr bwMode="auto">
          <a:xfrm>
            <a:off x="3922713" y="4398963"/>
            <a:ext cx="1225550"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287759" name="Text Box 15"/>
          <p:cNvSpPr txBox="1">
            <a:spLocks noChangeArrowheads="1"/>
          </p:cNvSpPr>
          <p:nvPr/>
        </p:nvSpPr>
        <p:spPr bwMode="auto">
          <a:xfrm>
            <a:off x="3419475" y="4968875"/>
            <a:ext cx="2160588"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执行被调函数</a:t>
            </a:r>
          </a:p>
        </p:txBody>
      </p:sp>
      <p:sp>
        <p:nvSpPr>
          <p:cNvPr id="287760" name="Text Box 16"/>
          <p:cNvSpPr txBox="1">
            <a:spLocks noChangeArrowheads="1"/>
          </p:cNvSpPr>
          <p:nvPr/>
        </p:nvSpPr>
        <p:spPr bwMode="auto">
          <a:xfrm>
            <a:off x="6300788" y="3084513"/>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287761" name="Text Box 17"/>
          <p:cNvSpPr txBox="1">
            <a:spLocks noChangeArrowheads="1"/>
          </p:cNvSpPr>
          <p:nvPr/>
        </p:nvSpPr>
        <p:spPr bwMode="auto">
          <a:xfrm>
            <a:off x="6300788" y="3932238"/>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12</a:t>
            </a:r>
          </a:p>
        </p:txBody>
      </p:sp>
      <p:sp>
        <p:nvSpPr>
          <p:cNvPr id="287762" name="Text Box 18"/>
          <p:cNvSpPr txBox="1">
            <a:spLocks noChangeArrowheads="1"/>
          </p:cNvSpPr>
          <p:nvPr/>
        </p:nvSpPr>
        <p:spPr bwMode="auto">
          <a:xfrm>
            <a:off x="6445250" y="2665413"/>
            <a:ext cx="1295400"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endParaRPr lang="zh-CN" altLang="en-US" sz="2400" b="1">
              <a:solidFill>
                <a:schemeClr val="accent2"/>
              </a:solidFill>
            </a:endParaRPr>
          </a:p>
        </p:txBody>
      </p:sp>
      <p:sp>
        <p:nvSpPr>
          <p:cNvPr id="287763" name="Text Box 19"/>
          <p:cNvSpPr txBox="1">
            <a:spLocks noChangeArrowheads="1"/>
          </p:cNvSpPr>
          <p:nvPr/>
        </p:nvSpPr>
        <p:spPr bwMode="auto">
          <a:xfrm>
            <a:off x="6443663" y="4392613"/>
            <a:ext cx="1296987"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287764" name="Text Box 20"/>
          <p:cNvSpPr txBox="1">
            <a:spLocks noChangeArrowheads="1"/>
          </p:cNvSpPr>
          <p:nvPr/>
        </p:nvSpPr>
        <p:spPr bwMode="auto">
          <a:xfrm>
            <a:off x="5940425" y="4962525"/>
            <a:ext cx="2519363"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从被调函数返回</a:t>
            </a:r>
          </a:p>
        </p:txBody>
      </p:sp>
      <p:sp>
        <p:nvSpPr>
          <p:cNvPr id="59412" name="Line 21"/>
          <p:cNvSpPr>
            <a:spLocks noChangeShapeType="1"/>
          </p:cNvSpPr>
          <p:nvPr/>
        </p:nvSpPr>
        <p:spPr bwMode="auto">
          <a:xfrm>
            <a:off x="250825" y="3673475"/>
            <a:ext cx="8497888" cy="0"/>
          </a:xfrm>
          <a:prstGeom prst="line">
            <a:avLst/>
          </a:prstGeom>
          <a:noFill/>
          <a:ln w="28575">
            <a:solidFill>
              <a:srgbClr val="990099"/>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9413" name="Line 22"/>
          <p:cNvSpPr>
            <a:spLocks noChangeShapeType="1"/>
          </p:cNvSpPr>
          <p:nvPr/>
        </p:nvSpPr>
        <p:spPr bwMode="auto">
          <a:xfrm>
            <a:off x="3203575" y="2636838"/>
            <a:ext cx="0" cy="2952750"/>
          </a:xfrm>
          <a:prstGeom prst="line">
            <a:avLst/>
          </a:prstGeom>
          <a:noFill/>
          <a:ln w="28575">
            <a:solidFill>
              <a:srgbClr val="990099"/>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9414" name="Line 23"/>
          <p:cNvSpPr>
            <a:spLocks noChangeShapeType="1"/>
          </p:cNvSpPr>
          <p:nvPr/>
        </p:nvSpPr>
        <p:spPr bwMode="auto">
          <a:xfrm>
            <a:off x="5867400" y="2636838"/>
            <a:ext cx="0" cy="2952750"/>
          </a:xfrm>
          <a:prstGeom prst="line">
            <a:avLst/>
          </a:prstGeom>
          <a:noFill/>
          <a:ln w="28575">
            <a:solidFill>
              <a:srgbClr val="990099"/>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7769" name="AutoShape 25"/>
          <p:cNvSpPr>
            <a:spLocks noChangeArrowheads="1"/>
          </p:cNvSpPr>
          <p:nvPr/>
        </p:nvSpPr>
        <p:spPr bwMode="auto">
          <a:xfrm>
            <a:off x="2166938" y="3500438"/>
            <a:ext cx="215900" cy="431800"/>
          </a:xfrm>
          <a:prstGeom prst="downArrow">
            <a:avLst>
              <a:gd name="adj1" fmla="val 50000"/>
              <a:gd name="adj2" fmla="val 50000"/>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7770" name="AutoShape 26"/>
          <p:cNvSpPr>
            <a:spLocks noChangeArrowheads="1"/>
          </p:cNvSpPr>
          <p:nvPr/>
        </p:nvSpPr>
        <p:spPr bwMode="auto">
          <a:xfrm>
            <a:off x="4859338" y="4537075"/>
            <a:ext cx="863600" cy="360363"/>
          </a:xfrm>
          <a:prstGeom prst="wedgeRoundRectCallout">
            <a:avLst>
              <a:gd name="adj1" fmla="val -47977"/>
              <a:gd name="adj2" fmla="val -107708"/>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修改</a:t>
            </a:r>
          </a:p>
        </p:txBody>
      </p:sp>
      <p:sp>
        <p:nvSpPr>
          <p:cNvPr id="287771" name="AutoShape 27"/>
          <p:cNvSpPr>
            <a:spLocks noChangeArrowheads="1"/>
          </p:cNvSpPr>
          <p:nvPr/>
        </p:nvSpPr>
        <p:spPr bwMode="auto">
          <a:xfrm>
            <a:off x="7956550" y="3241675"/>
            <a:ext cx="1042988" cy="360363"/>
          </a:xfrm>
          <a:prstGeom prst="wedgeRoundRectCallout">
            <a:avLst>
              <a:gd name="adj1" fmla="val -74657"/>
              <a:gd name="adj2" fmla="val -55727"/>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未变化</a:t>
            </a:r>
          </a:p>
        </p:txBody>
      </p:sp>
      <p:sp>
        <p:nvSpPr>
          <p:cNvPr id="287772" name="Line 28"/>
          <p:cNvSpPr>
            <a:spLocks noChangeShapeType="1"/>
          </p:cNvSpPr>
          <p:nvPr/>
        </p:nvSpPr>
        <p:spPr bwMode="auto">
          <a:xfrm flipH="1">
            <a:off x="6443663" y="3817938"/>
            <a:ext cx="1150937" cy="649287"/>
          </a:xfrm>
          <a:prstGeom prst="line">
            <a:avLst/>
          </a:prstGeom>
          <a:noFill/>
          <a:ln w="28575">
            <a:solidFill>
              <a:srgbClr val="FF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7773" name="Line 29"/>
          <p:cNvSpPr>
            <a:spLocks noChangeShapeType="1"/>
          </p:cNvSpPr>
          <p:nvPr/>
        </p:nvSpPr>
        <p:spPr bwMode="auto">
          <a:xfrm>
            <a:off x="6586538" y="3817938"/>
            <a:ext cx="1154112" cy="719137"/>
          </a:xfrm>
          <a:prstGeom prst="line">
            <a:avLst/>
          </a:prstGeom>
          <a:noFill/>
          <a:ln w="28575">
            <a:solidFill>
              <a:srgbClr val="FF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9420" name="Text Box 30"/>
          <p:cNvSpPr txBox="1">
            <a:spLocks noChangeArrowheads="1"/>
          </p:cNvSpPr>
          <p:nvPr/>
        </p:nvSpPr>
        <p:spPr bwMode="auto">
          <a:xfrm>
            <a:off x="755650" y="5805488"/>
            <a:ext cx="72723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b="1"/>
              <a:t>数组元素作函数实参</a:t>
            </a:r>
          </a:p>
        </p:txBody>
      </p:sp>
      <p:sp>
        <p:nvSpPr>
          <p:cNvPr id="287775" name="Text Box 31"/>
          <p:cNvSpPr txBox="1">
            <a:spLocks noChangeArrowheads="1"/>
          </p:cNvSpPr>
          <p:nvPr/>
        </p:nvSpPr>
        <p:spPr bwMode="auto">
          <a:xfrm>
            <a:off x="1979613" y="3973513"/>
            <a:ext cx="792162"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6</a:t>
            </a:r>
            <a:endParaRPr lang="zh-CN" altLang="en-US" sz="2400"/>
          </a:p>
        </p:txBody>
      </p:sp>
      <p:sp>
        <p:nvSpPr>
          <p:cNvPr id="59422" name="Text Box 34"/>
          <p:cNvSpPr txBox="1">
            <a:spLocks noChangeArrowheads="1"/>
          </p:cNvSpPr>
          <p:nvPr/>
        </p:nvSpPr>
        <p:spPr bwMode="auto">
          <a:xfrm>
            <a:off x="395288" y="260350"/>
            <a:ext cx="7848600" cy="2182813"/>
          </a:xfrm>
          <a:prstGeom prst="rect">
            <a:avLst/>
          </a:prstGeom>
          <a:solidFill>
            <a:srgbClr val="CCFFFF"/>
          </a:solidFill>
          <a:ln w="9525" algn="ctr">
            <a:solidFill>
              <a:srgbClr val="339966"/>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fr-FR" altLang="zh-CN" sz="2400" b="1"/>
              <a:t>void modifyElement(int e)</a:t>
            </a:r>
          </a:p>
          <a:p>
            <a:pPr eaLnBrk="1" hangingPunct="1">
              <a:buFontTx/>
              <a:buNone/>
            </a:pPr>
            <a:r>
              <a:rPr lang="fr-FR" altLang="zh-CN" sz="2400" b="1"/>
              <a:t>{</a:t>
            </a:r>
          </a:p>
          <a:p>
            <a:pPr eaLnBrk="1" hangingPunct="1">
              <a:buFontTx/>
              <a:buNone/>
            </a:pPr>
            <a:r>
              <a:rPr lang="fr-FR" altLang="zh-CN" sz="2400" b="1"/>
              <a:t>   printf("%d",e*=2);</a:t>
            </a:r>
          </a:p>
          <a:p>
            <a:pPr eaLnBrk="1" hangingPunct="1">
              <a:buFontTx/>
              <a:buNone/>
            </a:pPr>
            <a:r>
              <a:rPr lang="fr-FR" altLang="zh-CN" sz="2400" b="1"/>
              <a:t>}</a:t>
            </a:r>
          </a:p>
          <a:p>
            <a:pPr eaLnBrk="1" hangingPunct="1">
              <a:spcBef>
                <a:spcPct val="50000"/>
              </a:spcBef>
              <a:buFontTx/>
              <a:buNone/>
            </a:pPr>
            <a:r>
              <a:rPr lang="zh-CN" altLang="en-US" sz="2400" b="1">
                <a:solidFill>
                  <a:srgbClr val="003399"/>
                </a:solidFill>
              </a:rPr>
              <a:t>函数调用</a:t>
            </a:r>
            <a:r>
              <a:rPr lang="zh-CN" altLang="en-US" sz="2400" b="1"/>
              <a:t>：</a:t>
            </a:r>
            <a:r>
              <a:rPr lang="en-US" altLang="zh-CN" sz="2400" b="1"/>
              <a:t>y= modifyElement (a[3])</a:t>
            </a:r>
            <a:r>
              <a:rPr lang="zh-CN" altLang="en-US" sz="24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7769"/>
                                        </p:tgtEl>
                                        <p:attrNameLst>
                                          <p:attrName>style.visibility</p:attrName>
                                        </p:attrNameLst>
                                      </p:cBhvr>
                                      <p:to>
                                        <p:strVal val="visible"/>
                                      </p:to>
                                    </p:set>
                                    <p:animEffect transition="in" filter="dissolve">
                                      <p:cBhvr>
                                        <p:cTn id="7" dur="500"/>
                                        <p:tgtEl>
                                          <p:spTgt spid="2877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775"/>
                                        </p:tgtEl>
                                        <p:attrNameLst>
                                          <p:attrName>style.visibility</p:attrName>
                                        </p:attrNameLst>
                                      </p:cBhvr>
                                      <p:to>
                                        <p:strVal val="visible"/>
                                      </p:to>
                                    </p:set>
                                    <p:animEffect transition="in" filter="dissolve">
                                      <p:cBhvr>
                                        <p:cTn id="12" dur="500"/>
                                        <p:tgtEl>
                                          <p:spTgt spid="2877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755"/>
                                        </p:tgtEl>
                                        <p:attrNameLst>
                                          <p:attrName>style.visibility</p:attrName>
                                        </p:attrNameLst>
                                      </p:cBhvr>
                                      <p:to>
                                        <p:strVal val="visible"/>
                                      </p:to>
                                    </p:set>
                                    <p:animEffect transition="in" filter="dissolve">
                                      <p:cBhvr>
                                        <p:cTn id="17" dur="500"/>
                                        <p:tgtEl>
                                          <p:spTgt spid="28775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87756"/>
                                        </p:tgtEl>
                                        <p:attrNameLst>
                                          <p:attrName>style.visibility</p:attrName>
                                        </p:attrNameLst>
                                      </p:cBhvr>
                                      <p:to>
                                        <p:strVal val="visible"/>
                                      </p:to>
                                    </p:set>
                                    <p:animEffect transition="in" filter="dissolve">
                                      <p:cBhvr>
                                        <p:cTn id="20" dur="500"/>
                                        <p:tgtEl>
                                          <p:spTgt spid="28775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87757"/>
                                        </p:tgtEl>
                                        <p:attrNameLst>
                                          <p:attrName>style.visibility</p:attrName>
                                        </p:attrNameLst>
                                      </p:cBhvr>
                                      <p:to>
                                        <p:strVal val="visible"/>
                                      </p:to>
                                    </p:set>
                                    <p:animEffect transition="in" filter="dissolve">
                                      <p:cBhvr>
                                        <p:cTn id="23" dur="500"/>
                                        <p:tgtEl>
                                          <p:spTgt spid="28775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87758"/>
                                        </p:tgtEl>
                                        <p:attrNameLst>
                                          <p:attrName>style.visibility</p:attrName>
                                        </p:attrNameLst>
                                      </p:cBhvr>
                                      <p:to>
                                        <p:strVal val="visible"/>
                                      </p:to>
                                    </p:set>
                                    <p:animEffect transition="in" filter="dissolve">
                                      <p:cBhvr>
                                        <p:cTn id="26" dur="500"/>
                                        <p:tgtEl>
                                          <p:spTgt spid="28775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87770"/>
                                        </p:tgtEl>
                                        <p:attrNameLst>
                                          <p:attrName>style.visibility</p:attrName>
                                        </p:attrNameLst>
                                      </p:cBhvr>
                                      <p:to>
                                        <p:strVal val="visible"/>
                                      </p:to>
                                    </p:set>
                                    <p:animEffect transition="in" filter="dissolve">
                                      <p:cBhvr>
                                        <p:cTn id="29" dur="500"/>
                                        <p:tgtEl>
                                          <p:spTgt spid="28777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87759"/>
                                        </p:tgtEl>
                                        <p:attrNameLst>
                                          <p:attrName>style.visibility</p:attrName>
                                        </p:attrNameLst>
                                      </p:cBhvr>
                                      <p:to>
                                        <p:strVal val="visible"/>
                                      </p:to>
                                    </p:set>
                                    <p:animEffect transition="in" filter="dissolve">
                                      <p:cBhvr>
                                        <p:cTn id="32" dur="500"/>
                                        <p:tgtEl>
                                          <p:spTgt spid="28775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7760"/>
                                        </p:tgtEl>
                                        <p:attrNameLst>
                                          <p:attrName>style.visibility</p:attrName>
                                        </p:attrNameLst>
                                      </p:cBhvr>
                                      <p:to>
                                        <p:strVal val="visible"/>
                                      </p:to>
                                    </p:set>
                                    <p:animEffect transition="in" filter="dissolve">
                                      <p:cBhvr>
                                        <p:cTn id="37" dur="500"/>
                                        <p:tgtEl>
                                          <p:spTgt spid="28776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7761"/>
                                        </p:tgtEl>
                                        <p:attrNameLst>
                                          <p:attrName>style.visibility</p:attrName>
                                        </p:attrNameLst>
                                      </p:cBhvr>
                                      <p:to>
                                        <p:strVal val="visible"/>
                                      </p:to>
                                    </p:set>
                                    <p:animEffect transition="in" filter="dissolve">
                                      <p:cBhvr>
                                        <p:cTn id="40" dur="500"/>
                                        <p:tgtEl>
                                          <p:spTgt spid="28776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7762"/>
                                        </p:tgtEl>
                                        <p:attrNameLst>
                                          <p:attrName>style.visibility</p:attrName>
                                        </p:attrNameLst>
                                      </p:cBhvr>
                                      <p:to>
                                        <p:strVal val="visible"/>
                                      </p:to>
                                    </p:set>
                                    <p:animEffect transition="in" filter="dissolve">
                                      <p:cBhvr>
                                        <p:cTn id="43" dur="500"/>
                                        <p:tgtEl>
                                          <p:spTgt spid="28776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7763"/>
                                        </p:tgtEl>
                                        <p:attrNameLst>
                                          <p:attrName>style.visibility</p:attrName>
                                        </p:attrNameLst>
                                      </p:cBhvr>
                                      <p:to>
                                        <p:strVal val="visible"/>
                                      </p:to>
                                    </p:set>
                                    <p:animEffect transition="in" filter="dissolve">
                                      <p:cBhvr>
                                        <p:cTn id="46" dur="500"/>
                                        <p:tgtEl>
                                          <p:spTgt spid="28776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87771"/>
                                        </p:tgtEl>
                                        <p:attrNameLst>
                                          <p:attrName>style.visibility</p:attrName>
                                        </p:attrNameLst>
                                      </p:cBhvr>
                                      <p:to>
                                        <p:strVal val="visible"/>
                                      </p:to>
                                    </p:set>
                                    <p:animEffect transition="in" filter="dissolve">
                                      <p:cBhvr>
                                        <p:cTn id="49" dur="500"/>
                                        <p:tgtEl>
                                          <p:spTgt spid="28777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87772"/>
                                        </p:tgtEl>
                                        <p:attrNameLst>
                                          <p:attrName>style.visibility</p:attrName>
                                        </p:attrNameLst>
                                      </p:cBhvr>
                                      <p:to>
                                        <p:strVal val="visible"/>
                                      </p:to>
                                    </p:set>
                                    <p:animEffect transition="in" filter="dissolve">
                                      <p:cBhvr>
                                        <p:cTn id="52" dur="500"/>
                                        <p:tgtEl>
                                          <p:spTgt spid="28777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87773"/>
                                        </p:tgtEl>
                                        <p:attrNameLst>
                                          <p:attrName>style.visibility</p:attrName>
                                        </p:attrNameLst>
                                      </p:cBhvr>
                                      <p:to>
                                        <p:strVal val="visible"/>
                                      </p:to>
                                    </p:set>
                                    <p:animEffect transition="in" filter="dissolve">
                                      <p:cBhvr>
                                        <p:cTn id="55" dur="500"/>
                                        <p:tgtEl>
                                          <p:spTgt spid="28777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87764"/>
                                        </p:tgtEl>
                                        <p:attrNameLst>
                                          <p:attrName>style.visibility</p:attrName>
                                        </p:attrNameLst>
                                      </p:cBhvr>
                                      <p:to>
                                        <p:strVal val="visible"/>
                                      </p:to>
                                    </p:set>
                                    <p:animEffect transition="in" filter="dissolve">
                                      <p:cBhvr>
                                        <p:cTn id="58" dur="500"/>
                                        <p:tgtEl>
                                          <p:spTgt spid="28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5" grpId="0" animBg="1"/>
      <p:bldP spid="287756" grpId="0" animBg="1"/>
      <p:bldP spid="287757" grpId="0"/>
      <p:bldP spid="287758" grpId="0"/>
      <p:bldP spid="287759" grpId="0"/>
      <p:bldP spid="287760" grpId="0" animBg="1"/>
      <p:bldP spid="287761" grpId="0" animBg="1"/>
      <p:bldP spid="287762" grpId="0"/>
      <p:bldP spid="287763" grpId="0"/>
      <p:bldP spid="287764" grpId="0"/>
      <p:bldP spid="287769" grpId="0" animBg="1"/>
      <p:bldP spid="287770" grpId="0" animBg="1"/>
      <p:bldP spid="287771" grpId="0" animBg="1"/>
      <p:bldP spid="287772" grpId="0" animBg="1"/>
      <p:bldP spid="287773" grpId="0" animBg="1"/>
      <p:bldP spid="28777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F29A005-2FDF-4DC2-B0F1-B967BAD9EE3A}" type="slidenum">
              <a:rPr lang="zh-CN" altLang="en-US" sz="1400" smtClean="0"/>
              <a:pPr eaLnBrk="1" hangingPunct="1"/>
              <a:t>76</a:t>
            </a:fld>
            <a:endParaRPr lang="en-US" altLang="zh-CN" sz="1400" smtClean="0"/>
          </a:p>
        </p:txBody>
      </p:sp>
      <p:sp>
        <p:nvSpPr>
          <p:cNvPr id="60419" name="Rectangle 3"/>
          <p:cNvSpPr>
            <a:spLocks noGrp="1" noChangeArrowheads="1"/>
          </p:cNvSpPr>
          <p:nvPr>
            <p:ph type="body" idx="1"/>
          </p:nvPr>
        </p:nvSpPr>
        <p:spPr>
          <a:xfrm>
            <a:off x="838200" y="1447800"/>
            <a:ext cx="8126413" cy="4572000"/>
          </a:xfrm>
        </p:spPr>
        <p:txBody>
          <a:bodyPr/>
          <a:lstStyle/>
          <a:p>
            <a:pPr eaLnBrk="1" hangingPunct="1">
              <a:buFontTx/>
              <a:buNone/>
            </a:pPr>
            <a:r>
              <a:rPr lang="zh-CN" altLang="en-US" b="1" dirty="0" smtClean="0"/>
              <a:t>二、</a:t>
            </a:r>
            <a:r>
              <a:rPr lang="zh-CN" altLang="en-US" b="1" dirty="0" smtClean="0">
                <a:latin typeface="System" charset="-122"/>
                <a:ea typeface="System" charset="-122"/>
              </a:rPr>
              <a:t>将</a:t>
            </a:r>
            <a:r>
              <a:rPr lang="zh-CN" altLang="en-US" b="1" i="1" dirty="0" smtClean="0">
                <a:solidFill>
                  <a:srgbClr val="003399"/>
                </a:solidFill>
                <a:latin typeface="System" charset="-122"/>
                <a:ea typeface="System" charset="-122"/>
              </a:rPr>
              <a:t>数组名</a:t>
            </a:r>
            <a:r>
              <a:rPr lang="zh-CN" altLang="en-US" b="1" dirty="0" smtClean="0">
                <a:latin typeface="System" charset="-122"/>
                <a:ea typeface="System" charset="-122"/>
              </a:rPr>
              <a:t>作为函数的实参</a:t>
            </a:r>
            <a:endParaRPr lang="zh-CN" altLang="en-US" b="1" dirty="0" smtClean="0"/>
          </a:p>
          <a:p>
            <a:pPr eaLnBrk="1" hangingPunct="1">
              <a:buFontTx/>
              <a:buNone/>
            </a:pPr>
            <a:r>
              <a:rPr lang="zh-CN" altLang="en-US" sz="2400" b="1" dirty="0" smtClean="0"/>
              <a:t>目的：数组名作为函数的实参时，传递的是数组的首地址（第一个元素的地址）。</a:t>
            </a:r>
            <a:r>
              <a:rPr lang="zh-CN" altLang="en-US" sz="2400" b="1" i="1" dirty="0" smtClean="0">
                <a:solidFill>
                  <a:schemeClr val="accent2"/>
                </a:solidFill>
              </a:rPr>
              <a:t>使得被调用函数能够访问、操作原数组！</a:t>
            </a:r>
            <a:endParaRPr lang="zh-CN" altLang="en-US" sz="2400" b="1" dirty="0" smtClean="0">
              <a:solidFill>
                <a:schemeClr val="accent2"/>
              </a:solidFill>
            </a:endParaRPr>
          </a:p>
          <a:p>
            <a:pPr eaLnBrk="1" hangingPunct="1">
              <a:buFontTx/>
              <a:buNone/>
            </a:pPr>
            <a:r>
              <a:rPr lang="zh-CN" altLang="en-US" sz="2400" b="1" dirty="0" smtClean="0"/>
              <a:t>方法：</a:t>
            </a:r>
            <a:r>
              <a:rPr lang="zh-CN" altLang="en-US" sz="2400" b="1" dirty="0" smtClean="0">
                <a:latin typeface="System" charset="-122"/>
              </a:rPr>
              <a:t>要求形参和相对应的实参都必须是类型相同的数组，都必须有明确的数组说明，此时</a:t>
            </a:r>
            <a:r>
              <a:rPr lang="zh-CN" altLang="en-US" sz="2400" b="1" dirty="0" smtClean="0"/>
              <a:t>被调函数实际操作的是原数组</a:t>
            </a:r>
            <a:r>
              <a:rPr lang="zh-CN" altLang="en-US" sz="2400" b="1" dirty="0" smtClean="0">
                <a:latin typeface="System" charset="-122"/>
              </a:rPr>
              <a:t>。</a:t>
            </a:r>
            <a:r>
              <a:rPr lang="zh-CN" altLang="en-US" sz="2400" b="1" dirty="0" smtClean="0"/>
              <a:t>同时，通常要将数组的大小传递给函数。</a:t>
            </a:r>
            <a:endParaRPr lang="zh-CN" altLang="en-US" sz="2400" b="1" dirty="0" smtClean="0">
              <a:latin typeface="System" charset="-122"/>
            </a:endParaRPr>
          </a:p>
          <a:p>
            <a:pPr eaLnBrk="1" hangingPunct="1">
              <a:buFontTx/>
              <a:buNone/>
            </a:pPr>
            <a:r>
              <a:rPr lang="zh-CN" altLang="en-US" sz="2400" b="1" dirty="0" smtClean="0"/>
              <a:t>机理：将数组名作为实参传递给函数，函数就获得了数组的首地址，根据首地址能计算出原数组各个元素的内存地址，从而访问这些数组元素。</a:t>
            </a:r>
          </a:p>
          <a:p>
            <a:pPr eaLnBrk="1" hangingPunct="1">
              <a:buFontTx/>
              <a:buNone/>
            </a:pPr>
            <a:endParaRPr lang="zh-CN" altLang="en-US" sz="2400" b="1" dirty="0" smtClean="0"/>
          </a:p>
        </p:txBody>
      </p:sp>
      <p:sp>
        <p:nvSpPr>
          <p:cNvPr id="60420" name="Rectangle 2"/>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
        <p:nvSpPr>
          <p:cNvPr id="2" name="文本框 1"/>
          <p:cNvSpPr txBox="1"/>
          <p:nvPr/>
        </p:nvSpPr>
        <p:spPr>
          <a:xfrm>
            <a:off x="1043608" y="5807434"/>
            <a:ext cx="2880320" cy="424732"/>
          </a:xfrm>
          <a:prstGeom prst="rect">
            <a:avLst/>
          </a:prstGeom>
          <a:solidFill>
            <a:schemeClr val="accent2"/>
          </a:solidFill>
        </p:spPr>
        <p:txBody>
          <a:bodyPr wrap="square" rtlCol="0">
            <a:spAutoFit/>
          </a:bodyPr>
          <a:lstStyle/>
          <a:p>
            <a:r>
              <a:rPr lang="zh-CN" altLang="en-US" sz="2400" b="1" dirty="0" smtClean="0">
                <a:solidFill>
                  <a:schemeClr val="bg1"/>
                </a:solidFill>
                <a:latin typeface="华文细黑" panose="02010600040101010101" pitchFamily="2" charset="-122"/>
                <a:ea typeface="华文细黑" panose="02010600040101010101" pitchFamily="2" charset="-122"/>
              </a:rPr>
              <a:t>地址</a:t>
            </a:r>
            <a:r>
              <a:rPr lang="en-US" altLang="zh-CN" sz="2400" b="1" dirty="0" smtClean="0">
                <a:solidFill>
                  <a:schemeClr val="bg1"/>
                </a:solidFill>
                <a:latin typeface="华文细黑" panose="02010600040101010101" pitchFamily="2" charset="-122"/>
                <a:ea typeface="华文细黑" panose="02010600040101010101" pitchFamily="2" charset="-122"/>
              </a:rPr>
              <a:t>—</a:t>
            </a:r>
            <a:r>
              <a:rPr lang="zh-CN" altLang="en-US" sz="2400" b="1" dirty="0" smtClean="0">
                <a:solidFill>
                  <a:schemeClr val="bg1"/>
                </a:solidFill>
                <a:latin typeface="华文细黑" panose="02010600040101010101" pitchFamily="2" charset="-122"/>
                <a:ea typeface="华文细黑" panose="02010600040101010101" pitchFamily="2" charset="-122"/>
              </a:rPr>
              <a:t>引用</a:t>
            </a:r>
            <a:r>
              <a:rPr lang="en-US" altLang="zh-CN" sz="2400" b="1" dirty="0" smtClean="0">
                <a:solidFill>
                  <a:schemeClr val="bg1"/>
                </a:solidFill>
                <a:latin typeface="华文细黑" panose="02010600040101010101" pitchFamily="2" charset="-122"/>
                <a:ea typeface="华文细黑" panose="02010600040101010101" pitchFamily="2" charset="-122"/>
              </a:rPr>
              <a:t>—</a:t>
            </a:r>
            <a:r>
              <a:rPr lang="zh-CN" altLang="en-US" sz="2400" b="1" dirty="0" smtClean="0">
                <a:solidFill>
                  <a:schemeClr val="bg1"/>
                </a:solidFill>
                <a:latin typeface="华文细黑" panose="02010600040101010101" pitchFamily="2" charset="-122"/>
                <a:ea typeface="华文细黑" panose="02010600040101010101" pitchFamily="2" charset="-122"/>
              </a:rPr>
              <a:t>指针</a:t>
            </a:r>
          </a:p>
        </p:txBody>
      </p:sp>
      <p:sp>
        <p:nvSpPr>
          <p:cNvPr id="6" name="文本框 5"/>
          <p:cNvSpPr txBox="1"/>
          <p:nvPr/>
        </p:nvSpPr>
        <p:spPr>
          <a:xfrm>
            <a:off x="4355976" y="5813892"/>
            <a:ext cx="3384376" cy="424732"/>
          </a:xfrm>
          <a:prstGeom prst="rect">
            <a:avLst/>
          </a:prstGeom>
          <a:solidFill>
            <a:schemeClr val="accent2"/>
          </a:solidFill>
        </p:spPr>
        <p:txBody>
          <a:bodyPr wrap="square" rtlCol="0">
            <a:spAutoFit/>
          </a:bodyPr>
          <a:lstStyle/>
          <a:p>
            <a:r>
              <a:rPr lang="zh-CN" altLang="en-US" sz="2400" b="1" dirty="0" smtClean="0">
                <a:solidFill>
                  <a:schemeClr val="bg1"/>
                </a:solidFill>
                <a:latin typeface="华文细黑" panose="02010600040101010101" pitchFamily="2" charset="-122"/>
                <a:ea typeface="华文细黑" panose="02010600040101010101" pitchFamily="2" charset="-122"/>
              </a:rPr>
              <a:t>传地址</a:t>
            </a:r>
            <a:r>
              <a:rPr lang="en-US" altLang="zh-CN" sz="2400" b="1" dirty="0" smtClean="0">
                <a:solidFill>
                  <a:schemeClr val="bg1"/>
                </a:solidFill>
                <a:latin typeface="华文细黑" panose="02010600040101010101" pitchFamily="2" charset="-122"/>
                <a:ea typeface="华文细黑" panose="02010600040101010101" pitchFamily="2" charset="-122"/>
              </a:rPr>
              <a:t>=</a:t>
            </a:r>
            <a:r>
              <a:rPr lang="zh-CN" altLang="en-US" sz="2400" b="1" dirty="0" smtClean="0">
                <a:solidFill>
                  <a:schemeClr val="bg1"/>
                </a:solidFill>
                <a:latin typeface="华文细黑" panose="02010600040101010101" pitchFamily="2" charset="-122"/>
                <a:ea typeface="华文细黑" panose="02010600040101010101" pitchFamily="2" charset="-122"/>
              </a:rPr>
              <a:t>传引用</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DE7C2C3-A9B2-4B1A-A5A4-533F7CAC03B0}" type="slidenum">
              <a:rPr lang="zh-CN" altLang="en-US" sz="1400" smtClean="0"/>
              <a:pPr eaLnBrk="1" hangingPunct="1"/>
              <a:t>77</a:t>
            </a:fld>
            <a:endParaRPr lang="en-US" altLang="zh-CN" sz="1400" smtClean="0"/>
          </a:p>
        </p:txBody>
      </p:sp>
      <p:sp>
        <p:nvSpPr>
          <p:cNvPr id="61443" name="Text Box 5"/>
          <p:cNvSpPr txBox="1">
            <a:spLocks noChangeArrowheads="1"/>
          </p:cNvSpPr>
          <p:nvPr/>
        </p:nvSpPr>
        <p:spPr bwMode="auto">
          <a:xfrm>
            <a:off x="1619250" y="314166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61444" name="Text Box 6"/>
          <p:cNvSpPr txBox="1">
            <a:spLocks noChangeArrowheads="1"/>
          </p:cNvSpPr>
          <p:nvPr/>
        </p:nvSpPr>
        <p:spPr bwMode="auto">
          <a:xfrm>
            <a:off x="1619250" y="486568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en-US" sz="2400" b="1"/>
          </a:p>
        </p:txBody>
      </p:sp>
      <p:sp>
        <p:nvSpPr>
          <p:cNvPr id="61445" name="Text Box 7"/>
          <p:cNvSpPr txBox="1">
            <a:spLocks noChangeArrowheads="1"/>
          </p:cNvSpPr>
          <p:nvPr/>
        </p:nvSpPr>
        <p:spPr bwMode="auto">
          <a:xfrm>
            <a:off x="34925" y="3141663"/>
            <a:ext cx="1439863" cy="430212"/>
          </a:xfrm>
          <a:prstGeom prst="rect">
            <a:avLst/>
          </a:prstGeom>
          <a:solidFill>
            <a:srgbClr val="CCFFFF"/>
          </a:solidFill>
          <a:ln w="9525" algn="ctr">
            <a:solidFill>
              <a:schemeClr val="tx2"/>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主调函数</a:t>
            </a:r>
          </a:p>
        </p:txBody>
      </p:sp>
      <p:sp>
        <p:nvSpPr>
          <p:cNvPr id="61446" name="Text Box 8"/>
          <p:cNvSpPr txBox="1">
            <a:spLocks noChangeArrowheads="1"/>
          </p:cNvSpPr>
          <p:nvPr/>
        </p:nvSpPr>
        <p:spPr bwMode="auto">
          <a:xfrm>
            <a:off x="34925" y="4875213"/>
            <a:ext cx="1439863" cy="430212"/>
          </a:xfrm>
          <a:prstGeom prst="rect">
            <a:avLst/>
          </a:prstGeom>
          <a:solidFill>
            <a:srgbClr val="CCFFFF"/>
          </a:solidFill>
          <a:ln w="9525" algn="ctr">
            <a:solidFill>
              <a:schemeClr val="tx2"/>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被调函数</a:t>
            </a:r>
          </a:p>
        </p:txBody>
      </p:sp>
      <p:sp>
        <p:nvSpPr>
          <p:cNvPr id="61447" name="Text Box 9"/>
          <p:cNvSpPr txBox="1">
            <a:spLocks noChangeArrowheads="1"/>
          </p:cNvSpPr>
          <p:nvPr/>
        </p:nvSpPr>
        <p:spPr bwMode="auto">
          <a:xfrm>
            <a:off x="1187450" y="2722563"/>
            <a:ext cx="3095625"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r>
              <a:rPr lang="zh-CN" altLang="en-US" sz="2400" b="1">
                <a:solidFill>
                  <a:schemeClr val="accent2"/>
                </a:solidFill>
              </a:rPr>
              <a:t>（数组名）</a:t>
            </a:r>
          </a:p>
        </p:txBody>
      </p:sp>
      <p:sp>
        <p:nvSpPr>
          <p:cNvPr id="61448" name="Text Box 10"/>
          <p:cNvSpPr txBox="1">
            <a:spLocks noChangeArrowheads="1"/>
          </p:cNvSpPr>
          <p:nvPr/>
        </p:nvSpPr>
        <p:spPr bwMode="auto">
          <a:xfrm>
            <a:off x="1762125" y="5326063"/>
            <a:ext cx="1152525"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61449" name="Text Box 11"/>
          <p:cNvSpPr txBox="1">
            <a:spLocks noChangeArrowheads="1"/>
          </p:cNvSpPr>
          <p:nvPr/>
        </p:nvSpPr>
        <p:spPr bwMode="auto">
          <a:xfrm>
            <a:off x="1546225" y="5740400"/>
            <a:ext cx="1295400"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调用时</a:t>
            </a:r>
          </a:p>
        </p:txBody>
      </p:sp>
      <p:sp>
        <p:nvSpPr>
          <p:cNvPr id="288782" name="Text Box 14"/>
          <p:cNvSpPr txBox="1">
            <a:spLocks noChangeArrowheads="1"/>
          </p:cNvSpPr>
          <p:nvPr/>
        </p:nvSpPr>
        <p:spPr bwMode="auto">
          <a:xfrm>
            <a:off x="3924300" y="2716213"/>
            <a:ext cx="1223963"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p>
        </p:txBody>
      </p:sp>
      <p:sp>
        <p:nvSpPr>
          <p:cNvPr id="288783" name="Text Box 15"/>
          <p:cNvSpPr txBox="1">
            <a:spLocks noChangeArrowheads="1"/>
          </p:cNvSpPr>
          <p:nvPr/>
        </p:nvSpPr>
        <p:spPr bwMode="auto">
          <a:xfrm>
            <a:off x="3778250" y="5319713"/>
            <a:ext cx="1225550"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288784" name="Text Box 16"/>
          <p:cNvSpPr txBox="1">
            <a:spLocks noChangeArrowheads="1"/>
          </p:cNvSpPr>
          <p:nvPr/>
        </p:nvSpPr>
        <p:spPr bwMode="auto">
          <a:xfrm>
            <a:off x="3275013" y="5740400"/>
            <a:ext cx="2160587"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执行被调函数</a:t>
            </a:r>
          </a:p>
        </p:txBody>
      </p:sp>
      <p:sp>
        <p:nvSpPr>
          <p:cNvPr id="288785" name="Text Box 17"/>
          <p:cNvSpPr txBox="1">
            <a:spLocks noChangeArrowheads="1"/>
          </p:cNvSpPr>
          <p:nvPr/>
        </p:nvSpPr>
        <p:spPr bwMode="auto">
          <a:xfrm>
            <a:off x="6300788" y="3128963"/>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786" name="Text Box 18"/>
          <p:cNvSpPr txBox="1">
            <a:spLocks noChangeArrowheads="1"/>
          </p:cNvSpPr>
          <p:nvPr/>
        </p:nvSpPr>
        <p:spPr bwMode="auto">
          <a:xfrm>
            <a:off x="6156325" y="4852988"/>
            <a:ext cx="1439863"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787" name="Text Box 19"/>
          <p:cNvSpPr txBox="1">
            <a:spLocks noChangeArrowheads="1"/>
          </p:cNvSpPr>
          <p:nvPr/>
        </p:nvSpPr>
        <p:spPr bwMode="auto">
          <a:xfrm>
            <a:off x="6445250" y="2709863"/>
            <a:ext cx="1295400"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p>
        </p:txBody>
      </p:sp>
      <p:sp>
        <p:nvSpPr>
          <p:cNvPr id="288788" name="Text Box 20"/>
          <p:cNvSpPr txBox="1">
            <a:spLocks noChangeArrowheads="1"/>
          </p:cNvSpPr>
          <p:nvPr/>
        </p:nvSpPr>
        <p:spPr bwMode="auto">
          <a:xfrm>
            <a:off x="6299200" y="5313363"/>
            <a:ext cx="1296988"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288789" name="Text Box 21"/>
          <p:cNvSpPr txBox="1">
            <a:spLocks noChangeArrowheads="1"/>
          </p:cNvSpPr>
          <p:nvPr/>
        </p:nvSpPr>
        <p:spPr bwMode="auto">
          <a:xfrm>
            <a:off x="5940425" y="5734050"/>
            <a:ext cx="2519363"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从被调函数返回</a:t>
            </a:r>
          </a:p>
        </p:txBody>
      </p:sp>
      <p:sp>
        <p:nvSpPr>
          <p:cNvPr id="61458" name="Line 22"/>
          <p:cNvSpPr>
            <a:spLocks noChangeShapeType="1"/>
          </p:cNvSpPr>
          <p:nvPr/>
        </p:nvSpPr>
        <p:spPr bwMode="auto">
          <a:xfrm>
            <a:off x="250825" y="4581525"/>
            <a:ext cx="8497888" cy="0"/>
          </a:xfrm>
          <a:prstGeom prst="line">
            <a:avLst/>
          </a:prstGeom>
          <a:noFill/>
          <a:ln w="28575">
            <a:solidFill>
              <a:srgbClr val="990099"/>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61459" name="Line 23"/>
          <p:cNvSpPr>
            <a:spLocks noChangeShapeType="1"/>
          </p:cNvSpPr>
          <p:nvPr/>
        </p:nvSpPr>
        <p:spPr bwMode="auto">
          <a:xfrm>
            <a:off x="3203575" y="3097213"/>
            <a:ext cx="0" cy="3355975"/>
          </a:xfrm>
          <a:prstGeom prst="line">
            <a:avLst/>
          </a:prstGeom>
          <a:noFill/>
          <a:ln w="28575">
            <a:solidFill>
              <a:srgbClr val="990099"/>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61460" name="Line 24"/>
          <p:cNvSpPr>
            <a:spLocks noChangeShapeType="1"/>
          </p:cNvSpPr>
          <p:nvPr/>
        </p:nvSpPr>
        <p:spPr bwMode="auto">
          <a:xfrm>
            <a:off x="5867400" y="3097213"/>
            <a:ext cx="0" cy="3500437"/>
          </a:xfrm>
          <a:prstGeom prst="line">
            <a:avLst/>
          </a:prstGeom>
          <a:noFill/>
          <a:ln w="28575">
            <a:solidFill>
              <a:srgbClr val="990099"/>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794" name="AutoShape 26"/>
          <p:cNvSpPr>
            <a:spLocks noChangeArrowheads="1"/>
          </p:cNvSpPr>
          <p:nvPr/>
        </p:nvSpPr>
        <p:spPr bwMode="auto">
          <a:xfrm>
            <a:off x="4859338" y="4797425"/>
            <a:ext cx="863600" cy="360363"/>
          </a:xfrm>
          <a:prstGeom prst="wedgeRoundRectCallout">
            <a:avLst>
              <a:gd name="adj1" fmla="val -100185"/>
              <a:gd name="adj2" fmla="val -195815"/>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修改</a:t>
            </a:r>
          </a:p>
        </p:txBody>
      </p:sp>
      <p:sp>
        <p:nvSpPr>
          <p:cNvPr id="288795" name="AutoShape 27"/>
          <p:cNvSpPr>
            <a:spLocks noChangeArrowheads="1"/>
          </p:cNvSpPr>
          <p:nvPr/>
        </p:nvSpPr>
        <p:spPr bwMode="auto">
          <a:xfrm>
            <a:off x="7956550" y="3286125"/>
            <a:ext cx="1042988" cy="360363"/>
          </a:xfrm>
          <a:prstGeom prst="wedgeRoundRectCallout">
            <a:avLst>
              <a:gd name="adj1" fmla="val -77398"/>
              <a:gd name="adj2" fmla="val 109472"/>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已改变</a:t>
            </a:r>
          </a:p>
        </p:txBody>
      </p:sp>
      <p:sp>
        <p:nvSpPr>
          <p:cNvPr id="288796" name="Line 28"/>
          <p:cNvSpPr>
            <a:spLocks noChangeShapeType="1"/>
          </p:cNvSpPr>
          <p:nvPr/>
        </p:nvSpPr>
        <p:spPr bwMode="auto">
          <a:xfrm flipH="1">
            <a:off x="6299200" y="4738688"/>
            <a:ext cx="1150938" cy="649287"/>
          </a:xfrm>
          <a:prstGeom prst="line">
            <a:avLst/>
          </a:prstGeom>
          <a:noFill/>
          <a:ln w="19050">
            <a:solidFill>
              <a:srgbClr val="FF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797" name="Line 29"/>
          <p:cNvSpPr>
            <a:spLocks noChangeShapeType="1"/>
          </p:cNvSpPr>
          <p:nvPr/>
        </p:nvSpPr>
        <p:spPr bwMode="auto">
          <a:xfrm>
            <a:off x="6442075" y="4738688"/>
            <a:ext cx="1154113" cy="719137"/>
          </a:xfrm>
          <a:prstGeom prst="line">
            <a:avLst/>
          </a:prstGeom>
          <a:noFill/>
          <a:ln w="19050">
            <a:solidFill>
              <a:srgbClr val="FF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61465" name="Rectangle 31"/>
          <p:cNvSpPr>
            <a:spLocks noChangeArrowheads="1"/>
          </p:cNvSpPr>
          <p:nvPr/>
        </p:nvSpPr>
        <p:spPr bwMode="auto">
          <a:xfrm>
            <a:off x="1619250" y="3862388"/>
            <a:ext cx="1439863" cy="431800"/>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61466" name="Line 33"/>
          <p:cNvSpPr>
            <a:spLocks noChangeShapeType="1"/>
          </p:cNvSpPr>
          <p:nvPr/>
        </p:nvSpPr>
        <p:spPr bwMode="auto">
          <a:xfrm>
            <a:off x="1908175" y="3862388"/>
            <a:ext cx="0" cy="431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61467" name="Line 34"/>
          <p:cNvSpPr>
            <a:spLocks noChangeShapeType="1"/>
          </p:cNvSpPr>
          <p:nvPr/>
        </p:nvSpPr>
        <p:spPr bwMode="auto">
          <a:xfrm>
            <a:off x="2771775" y="3862388"/>
            <a:ext cx="0" cy="431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61468" name="Text Box 35"/>
          <p:cNvSpPr txBox="1">
            <a:spLocks noChangeArrowheads="1"/>
          </p:cNvSpPr>
          <p:nvPr/>
        </p:nvSpPr>
        <p:spPr bwMode="auto">
          <a:xfrm>
            <a:off x="2122488" y="3862388"/>
            <a:ext cx="5048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61469" name="Line 36"/>
          <p:cNvSpPr>
            <a:spLocks noChangeShapeType="1"/>
          </p:cNvSpPr>
          <p:nvPr/>
        </p:nvSpPr>
        <p:spPr bwMode="auto">
          <a:xfrm>
            <a:off x="1835150" y="35734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05" name="Line 37"/>
          <p:cNvSpPr>
            <a:spLocks noChangeShapeType="1"/>
          </p:cNvSpPr>
          <p:nvPr/>
        </p:nvSpPr>
        <p:spPr bwMode="auto">
          <a:xfrm flipV="1">
            <a:off x="1835150" y="4294188"/>
            <a:ext cx="0" cy="576262"/>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06" name="AutoShape 38"/>
          <p:cNvSpPr>
            <a:spLocks noChangeArrowheads="1"/>
          </p:cNvSpPr>
          <p:nvPr/>
        </p:nvSpPr>
        <p:spPr bwMode="auto">
          <a:xfrm>
            <a:off x="2266950" y="3573463"/>
            <a:ext cx="144463" cy="1296987"/>
          </a:xfrm>
          <a:prstGeom prst="downArrow">
            <a:avLst>
              <a:gd name="adj1" fmla="val 50000"/>
              <a:gd name="adj2" fmla="val 224450"/>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61472" name="Text Box 39"/>
          <p:cNvSpPr txBox="1">
            <a:spLocks noChangeArrowheads="1"/>
          </p:cNvSpPr>
          <p:nvPr/>
        </p:nvSpPr>
        <p:spPr bwMode="auto">
          <a:xfrm>
            <a:off x="611188" y="3789363"/>
            <a:ext cx="1008062"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数组</a:t>
            </a:r>
            <a:r>
              <a:rPr lang="en-US" altLang="zh-CN" sz="2400" b="1"/>
              <a:t>a</a:t>
            </a:r>
          </a:p>
        </p:txBody>
      </p:sp>
      <p:sp>
        <p:nvSpPr>
          <p:cNvPr id="61473" name="Line 40"/>
          <p:cNvSpPr>
            <a:spLocks noChangeShapeType="1"/>
          </p:cNvSpPr>
          <p:nvPr/>
        </p:nvSpPr>
        <p:spPr bwMode="auto">
          <a:xfrm>
            <a:off x="2195513" y="3862388"/>
            <a:ext cx="0" cy="431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09" name="Text Box 41"/>
          <p:cNvSpPr txBox="1">
            <a:spLocks noChangeArrowheads="1"/>
          </p:cNvSpPr>
          <p:nvPr/>
        </p:nvSpPr>
        <p:spPr bwMode="auto">
          <a:xfrm>
            <a:off x="3563938" y="312896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810" name="Text Box 42"/>
          <p:cNvSpPr txBox="1">
            <a:spLocks noChangeArrowheads="1"/>
          </p:cNvSpPr>
          <p:nvPr/>
        </p:nvSpPr>
        <p:spPr bwMode="auto">
          <a:xfrm>
            <a:off x="3563938" y="485298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812" name="Rectangle 44"/>
          <p:cNvSpPr>
            <a:spLocks noChangeArrowheads="1"/>
          </p:cNvSpPr>
          <p:nvPr/>
        </p:nvSpPr>
        <p:spPr bwMode="auto">
          <a:xfrm>
            <a:off x="3563938" y="3849688"/>
            <a:ext cx="1439862" cy="431800"/>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8813" name="Line 45"/>
          <p:cNvSpPr>
            <a:spLocks noChangeShapeType="1"/>
          </p:cNvSpPr>
          <p:nvPr/>
        </p:nvSpPr>
        <p:spPr bwMode="auto">
          <a:xfrm>
            <a:off x="3852863" y="3849688"/>
            <a:ext cx="0" cy="431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14" name="Line 46"/>
          <p:cNvSpPr>
            <a:spLocks noChangeShapeType="1"/>
          </p:cNvSpPr>
          <p:nvPr/>
        </p:nvSpPr>
        <p:spPr bwMode="auto">
          <a:xfrm>
            <a:off x="4716463" y="3849688"/>
            <a:ext cx="0" cy="431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15" name="Text Box 47"/>
          <p:cNvSpPr txBox="1">
            <a:spLocks noChangeArrowheads="1"/>
          </p:cNvSpPr>
          <p:nvPr/>
        </p:nvSpPr>
        <p:spPr bwMode="auto">
          <a:xfrm>
            <a:off x="4067175" y="3849688"/>
            <a:ext cx="5048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288816" name="Line 48"/>
          <p:cNvSpPr>
            <a:spLocks noChangeShapeType="1"/>
          </p:cNvSpPr>
          <p:nvPr/>
        </p:nvSpPr>
        <p:spPr bwMode="auto">
          <a:xfrm>
            <a:off x="3779838" y="35607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17" name="Line 49"/>
          <p:cNvSpPr>
            <a:spLocks noChangeShapeType="1"/>
          </p:cNvSpPr>
          <p:nvPr/>
        </p:nvSpPr>
        <p:spPr bwMode="auto">
          <a:xfrm flipV="1">
            <a:off x="3779838" y="4281488"/>
            <a:ext cx="0" cy="576262"/>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19" name="Line 51"/>
          <p:cNvSpPr>
            <a:spLocks noChangeShapeType="1"/>
          </p:cNvSpPr>
          <p:nvPr/>
        </p:nvSpPr>
        <p:spPr bwMode="auto">
          <a:xfrm>
            <a:off x="4140200" y="3849688"/>
            <a:ext cx="0" cy="431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20" name="Rectangle 52"/>
          <p:cNvSpPr>
            <a:spLocks noChangeArrowheads="1"/>
          </p:cNvSpPr>
          <p:nvPr/>
        </p:nvSpPr>
        <p:spPr bwMode="auto">
          <a:xfrm>
            <a:off x="6227763" y="3862388"/>
            <a:ext cx="1439862" cy="431800"/>
          </a:xfrm>
          <a:prstGeom prst="rect">
            <a:avLst/>
          </a:prstGeom>
          <a:noFill/>
          <a:ln w="9525" algn="ctr">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8821" name="Line 53"/>
          <p:cNvSpPr>
            <a:spLocks noChangeShapeType="1"/>
          </p:cNvSpPr>
          <p:nvPr/>
        </p:nvSpPr>
        <p:spPr bwMode="auto">
          <a:xfrm>
            <a:off x="6516688" y="3862388"/>
            <a:ext cx="0" cy="431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22" name="Line 54"/>
          <p:cNvSpPr>
            <a:spLocks noChangeShapeType="1"/>
          </p:cNvSpPr>
          <p:nvPr/>
        </p:nvSpPr>
        <p:spPr bwMode="auto">
          <a:xfrm>
            <a:off x="7380288" y="3862388"/>
            <a:ext cx="0" cy="431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23" name="Text Box 55"/>
          <p:cNvSpPr txBox="1">
            <a:spLocks noChangeArrowheads="1"/>
          </p:cNvSpPr>
          <p:nvPr/>
        </p:nvSpPr>
        <p:spPr bwMode="auto">
          <a:xfrm>
            <a:off x="6731000" y="3862388"/>
            <a:ext cx="5048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288824" name="Line 56"/>
          <p:cNvSpPr>
            <a:spLocks noChangeShapeType="1"/>
          </p:cNvSpPr>
          <p:nvPr/>
        </p:nvSpPr>
        <p:spPr bwMode="auto">
          <a:xfrm>
            <a:off x="6443663" y="35734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25" name="Line 57"/>
          <p:cNvSpPr>
            <a:spLocks noChangeShapeType="1"/>
          </p:cNvSpPr>
          <p:nvPr/>
        </p:nvSpPr>
        <p:spPr bwMode="auto">
          <a:xfrm>
            <a:off x="6804025" y="3862388"/>
            <a:ext cx="0" cy="431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8826" name="Text Box 58"/>
          <p:cNvSpPr txBox="1">
            <a:spLocks noChangeArrowheads="1"/>
          </p:cNvSpPr>
          <p:nvPr/>
        </p:nvSpPr>
        <p:spPr bwMode="auto">
          <a:xfrm>
            <a:off x="1617663" y="4870450"/>
            <a:ext cx="1441450"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61490" name="Text Box 59"/>
          <p:cNvSpPr txBox="1">
            <a:spLocks noChangeArrowheads="1"/>
          </p:cNvSpPr>
          <p:nvPr/>
        </p:nvSpPr>
        <p:spPr bwMode="auto">
          <a:xfrm>
            <a:off x="1619250" y="3862388"/>
            <a:ext cx="6477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1   2</a:t>
            </a:r>
          </a:p>
        </p:txBody>
      </p:sp>
      <p:sp>
        <p:nvSpPr>
          <p:cNvPr id="288828" name="Text Box 60"/>
          <p:cNvSpPr txBox="1">
            <a:spLocks noChangeArrowheads="1"/>
          </p:cNvSpPr>
          <p:nvPr/>
        </p:nvSpPr>
        <p:spPr bwMode="auto">
          <a:xfrm>
            <a:off x="3563938" y="3862388"/>
            <a:ext cx="6477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2   4</a:t>
            </a:r>
          </a:p>
        </p:txBody>
      </p:sp>
      <p:sp>
        <p:nvSpPr>
          <p:cNvPr id="288829" name="Text Box 61"/>
          <p:cNvSpPr txBox="1">
            <a:spLocks noChangeArrowheads="1"/>
          </p:cNvSpPr>
          <p:nvPr/>
        </p:nvSpPr>
        <p:spPr bwMode="auto">
          <a:xfrm>
            <a:off x="6156325" y="3933825"/>
            <a:ext cx="6477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2   4</a:t>
            </a:r>
          </a:p>
        </p:txBody>
      </p:sp>
      <p:sp>
        <p:nvSpPr>
          <p:cNvPr id="61493" name="Text Box 64"/>
          <p:cNvSpPr txBox="1">
            <a:spLocks noChangeArrowheads="1"/>
          </p:cNvSpPr>
          <p:nvPr/>
        </p:nvSpPr>
        <p:spPr bwMode="auto">
          <a:xfrm>
            <a:off x="179388" y="0"/>
            <a:ext cx="4608512" cy="2613025"/>
          </a:xfrm>
          <a:prstGeom prst="rect">
            <a:avLst/>
          </a:prstGeom>
          <a:solidFill>
            <a:srgbClr val="CCFFFF"/>
          </a:solidFill>
          <a:ln w="9525" algn="ctr">
            <a:solidFill>
              <a:srgbClr val="339966"/>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200" b="1"/>
              <a:t>void modifyArray(int b[],int size)</a:t>
            </a:r>
          </a:p>
          <a:p>
            <a:pPr eaLnBrk="1" hangingPunct="1">
              <a:buFontTx/>
              <a:buNone/>
            </a:pPr>
            <a:r>
              <a:rPr lang="en-US" altLang="zh-CN" sz="2200" b="1"/>
              <a:t>{</a:t>
            </a:r>
          </a:p>
          <a:p>
            <a:pPr eaLnBrk="1" hangingPunct="1">
              <a:buFontTx/>
              <a:buNone/>
            </a:pPr>
            <a:r>
              <a:rPr lang="en-US" altLang="zh-CN" sz="2200" b="1"/>
              <a:t>   int j;</a:t>
            </a:r>
          </a:p>
          <a:p>
            <a:pPr eaLnBrk="1" hangingPunct="1">
              <a:buFontTx/>
              <a:buNone/>
            </a:pPr>
            <a:r>
              <a:rPr lang="en-US" altLang="zh-CN" sz="2200" b="1"/>
              <a:t>   for (j=0;j&lt;=size-1;j++)</a:t>
            </a:r>
          </a:p>
          <a:p>
            <a:pPr eaLnBrk="1" hangingPunct="1">
              <a:buFontTx/>
              <a:buNone/>
            </a:pPr>
            <a:r>
              <a:rPr lang="en-US" altLang="zh-CN" sz="2200" b="1"/>
              <a:t>        b[j]*=2;</a:t>
            </a:r>
          </a:p>
          <a:p>
            <a:pPr eaLnBrk="1" hangingPunct="1">
              <a:buFontTx/>
              <a:buNone/>
            </a:pPr>
            <a:r>
              <a:rPr lang="en-US" altLang="zh-CN" sz="2200" b="1"/>
              <a:t>}</a:t>
            </a:r>
          </a:p>
          <a:p>
            <a:pPr eaLnBrk="1" hangingPunct="1">
              <a:buFontTx/>
              <a:buNone/>
            </a:pPr>
            <a:r>
              <a:rPr lang="zh-CN" altLang="en-US" sz="2200" b="1"/>
              <a:t>函数调用：</a:t>
            </a:r>
            <a:r>
              <a:rPr lang="en-US" altLang="zh-CN" sz="2200" b="1"/>
              <a:t>y= modify(a, SIZE)</a:t>
            </a:r>
            <a:r>
              <a:rPr lang="zh-CN" altLang="en-US" sz="2200" b="1"/>
              <a:t>；</a:t>
            </a:r>
          </a:p>
        </p:txBody>
      </p:sp>
      <p:sp>
        <p:nvSpPr>
          <p:cNvPr id="61494" name="Text Box 66"/>
          <p:cNvSpPr txBox="1">
            <a:spLocks noChangeArrowheads="1"/>
          </p:cNvSpPr>
          <p:nvPr/>
        </p:nvSpPr>
        <p:spPr bwMode="auto">
          <a:xfrm>
            <a:off x="5003800" y="0"/>
            <a:ext cx="3889375" cy="305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sz="2000" b="1"/>
              <a:t>如果函数要接收一个数组进行处理，则形参中必须有一个是同类型的数组，如</a:t>
            </a:r>
            <a:r>
              <a:rPr lang="en-US" altLang="zh-CN" sz="2000" b="1"/>
              <a:t>int b[]</a:t>
            </a:r>
            <a:r>
              <a:rPr lang="zh-CN" altLang="en-US" sz="2000" b="1"/>
              <a:t>，用于接收调用函数中数组的首地址。通常还要设计一个形参用于接收数组的大小，如</a:t>
            </a:r>
            <a:r>
              <a:rPr lang="en-US" altLang="zh-CN" sz="2000" b="1"/>
              <a:t>int size</a:t>
            </a:r>
            <a:r>
              <a:rPr lang="zh-CN" altLang="en-US" sz="2000" b="1"/>
              <a:t>。</a:t>
            </a:r>
          </a:p>
          <a:p>
            <a:pPr eaLnBrk="1" hangingPunct="1">
              <a:buFontTx/>
              <a:buNone/>
            </a:pPr>
            <a:r>
              <a:rPr lang="zh-CN" altLang="en-US" sz="2000" b="1"/>
              <a:t>形参的</a:t>
            </a:r>
            <a:r>
              <a:rPr lang="zh-CN" altLang="en-US" sz="2000" b="1">
                <a:latin typeface="宋体" pitchFamily="2" charset="-122"/>
              </a:rPr>
              <a:t>“</a:t>
            </a:r>
            <a:r>
              <a:rPr lang="zh-CN" altLang="en-US" sz="2000" b="1"/>
              <a:t>[ ]</a:t>
            </a:r>
            <a:r>
              <a:rPr lang="zh-CN" altLang="en-US" sz="2000" b="1">
                <a:latin typeface="宋体" pitchFamily="2" charset="-122"/>
              </a:rPr>
              <a:t>”</a:t>
            </a:r>
            <a:r>
              <a:rPr lang="zh-CN" altLang="en-US" sz="2000" b="1"/>
              <a:t>中不必包含数组大小；如果包括了，编译器会将其忽略掉。同理：函数原型</a:t>
            </a:r>
          </a:p>
          <a:p>
            <a:pPr eaLnBrk="1" hangingPunct="1">
              <a:spcBef>
                <a:spcPct val="50000"/>
              </a:spcBef>
            </a:pPr>
            <a:endParaRPr lang="zh-CN" altLang="en-US" sz="2000"/>
          </a:p>
        </p:txBody>
      </p:sp>
      <p:sp>
        <p:nvSpPr>
          <p:cNvPr id="61495" name="Line 67"/>
          <p:cNvSpPr>
            <a:spLocks noChangeShapeType="1"/>
          </p:cNvSpPr>
          <p:nvPr/>
        </p:nvSpPr>
        <p:spPr bwMode="auto">
          <a:xfrm>
            <a:off x="3276600" y="333375"/>
            <a:ext cx="1800225" cy="360363"/>
          </a:xfrm>
          <a:prstGeom prst="line">
            <a:avLst/>
          </a:prstGeom>
          <a:noFill/>
          <a:ln w="9525">
            <a:solidFill>
              <a:srgbClr val="FF0000"/>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 name="TextBox 1"/>
          <p:cNvSpPr txBox="1"/>
          <p:nvPr/>
        </p:nvSpPr>
        <p:spPr>
          <a:xfrm>
            <a:off x="5059363" y="1262063"/>
            <a:ext cx="3922712" cy="1323975"/>
          </a:xfrm>
          <a:prstGeom prst="rect">
            <a:avLst/>
          </a:prstGeom>
          <a:solidFill>
            <a:schemeClr val="accent1">
              <a:lumMod val="40000"/>
              <a:lumOff val="60000"/>
            </a:schemeClr>
          </a:solidFill>
        </p:spPr>
        <p:txBody>
          <a:bodyPr>
            <a:spAutoFit/>
          </a:bodyPr>
          <a:lstStyle/>
          <a:p>
            <a:pPr>
              <a:defRPr/>
            </a:pPr>
            <a:r>
              <a:rPr lang="en-US" altLang="zh-CN" dirty="0"/>
              <a:t>b[j]</a:t>
            </a:r>
            <a:r>
              <a:rPr lang="zh-CN" altLang="en-US" dirty="0"/>
              <a:t>的内存地址是：</a:t>
            </a:r>
            <a:r>
              <a:rPr lang="en-US" altLang="zh-CN" dirty="0" err="1"/>
              <a:t>b+j</a:t>
            </a:r>
            <a:r>
              <a:rPr lang="en-US" altLang="zh-CN" dirty="0"/>
              <a:t>*</a:t>
            </a:r>
            <a:r>
              <a:rPr lang="en-US" altLang="zh-CN" dirty="0" err="1"/>
              <a:t>sizeof</a:t>
            </a:r>
            <a:r>
              <a:rPr lang="en-US" altLang="zh-CN" dirty="0"/>
              <a:t>(</a:t>
            </a:r>
            <a:r>
              <a:rPr lang="en-US" altLang="zh-CN" dirty="0" err="1"/>
              <a:t>int</a:t>
            </a:r>
            <a:r>
              <a:rPr lang="en-US" altLang="zh-CN" dirty="0"/>
              <a:t>)</a:t>
            </a:r>
          </a:p>
          <a:p>
            <a:pPr>
              <a:defRPr/>
            </a:pPr>
            <a:r>
              <a:rPr lang="en-US" altLang="zh-CN" dirty="0"/>
              <a:t>a[j]</a:t>
            </a:r>
            <a:r>
              <a:rPr lang="zh-CN" altLang="en-US" dirty="0"/>
              <a:t>的内存地址是：</a:t>
            </a:r>
            <a:r>
              <a:rPr lang="en-US" altLang="zh-CN" dirty="0" err="1"/>
              <a:t>a+j</a:t>
            </a:r>
            <a:r>
              <a:rPr lang="en-US" altLang="zh-CN" dirty="0"/>
              <a:t>*</a:t>
            </a:r>
            <a:r>
              <a:rPr lang="en-US" altLang="zh-CN" dirty="0" err="1"/>
              <a:t>sizeof</a:t>
            </a:r>
            <a:r>
              <a:rPr lang="en-US" altLang="zh-CN" dirty="0"/>
              <a:t>(</a:t>
            </a:r>
            <a:r>
              <a:rPr lang="en-US" altLang="zh-CN" dirty="0" err="1"/>
              <a:t>int</a:t>
            </a:r>
            <a:r>
              <a:rPr lang="en-US" altLang="zh-CN" dirty="0"/>
              <a:t>)</a:t>
            </a:r>
          </a:p>
          <a:p>
            <a:pPr>
              <a:defRPr/>
            </a:pPr>
            <a:r>
              <a:rPr lang="zh-CN" altLang="en-US" dirty="0"/>
              <a:t>而</a:t>
            </a:r>
            <a:r>
              <a:rPr lang="en-US" altLang="zh-CN" dirty="0"/>
              <a:t>a</a:t>
            </a:r>
            <a:r>
              <a:rPr lang="zh-CN" altLang="en-US" dirty="0"/>
              <a:t>和</a:t>
            </a:r>
            <a:r>
              <a:rPr lang="en-US" altLang="zh-CN" dirty="0"/>
              <a:t>b</a:t>
            </a:r>
            <a:r>
              <a:rPr lang="zh-CN" altLang="en-US" dirty="0"/>
              <a:t>的值相等，所以</a:t>
            </a:r>
            <a:r>
              <a:rPr lang="en-US" altLang="zh-CN" dirty="0"/>
              <a:t>a[j]</a:t>
            </a:r>
            <a:r>
              <a:rPr lang="zh-CN" altLang="en-US" dirty="0"/>
              <a:t>和</a:t>
            </a:r>
            <a:r>
              <a:rPr lang="en-US" altLang="zh-CN" dirty="0"/>
              <a:t>b[j] </a:t>
            </a:r>
            <a:r>
              <a:rPr lang="zh-CN" altLang="en-US" dirty="0"/>
              <a:t>是同一个元素</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806"/>
                                        </p:tgtEl>
                                        <p:attrNameLst>
                                          <p:attrName>style.visibility</p:attrName>
                                        </p:attrNameLst>
                                      </p:cBhvr>
                                      <p:to>
                                        <p:strVal val="visible"/>
                                      </p:to>
                                    </p:set>
                                    <p:animEffect transition="in" filter="dissolve">
                                      <p:cBhvr>
                                        <p:cTn id="7" dur="500"/>
                                        <p:tgtEl>
                                          <p:spTgt spid="2888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8826"/>
                                        </p:tgtEl>
                                        <p:attrNameLst>
                                          <p:attrName>style.visibility</p:attrName>
                                        </p:attrNameLst>
                                      </p:cBhvr>
                                      <p:to>
                                        <p:strVal val="visible"/>
                                      </p:to>
                                    </p:set>
                                    <p:animEffect transition="in" filter="dissolve">
                                      <p:cBhvr>
                                        <p:cTn id="12" dur="500"/>
                                        <p:tgtEl>
                                          <p:spTgt spid="2888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8805"/>
                                        </p:tgtEl>
                                        <p:attrNameLst>
                                          <p:attrName>style.visibility</p:attrName>
                                        </p:attrNameLst>
                                      </p:cBhvr>
                                      <p:to>
                                        <p:strVal val="visible"/>
                                      </p:to>
                                    </p:set>
                                    <p:animEffect transition="in" filter="dissolve">
                                      <p:cBhvr>
                                        <p:cTn id="17" dur="500"/>
                                        <p:tgtEl>
                                          <p:spTgt spid="2888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8782"/>
                                        </p:tgtEl>
                                        <p:attrNameLst>
                                          <p:attrName>style.visibility</p:attrName>
                                        </p:attrNameLst>
                                      </p:cBhvr>
                                      <p:to>
                                        <p:strVal val="visible"/>
                                      </p:to>
                                    </p:set>
                                    <p:animEffect transition="in" filter="dissolve">
                                      <p:cBhvr>
                                        <p:cTn id="22" dur="500"/>
                                        <p:tgtEl>
                                          <p:spTgt spid="28878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8783"/>
                                        </p:tgtEl>
                                        <p:attrNameLst>
                                          <p:attrName>style.visibility</p:attrName>
                                        </p:attrNameLst>
                                      </p:cBhvr>
                                      <p:to>
                                        <p:strVal val="visible"/>
                                      </p:to>
                                    </p:set>
                                    <p:animEffect transition="in" filter="dissolve">
                                      <p:cBhvr>
                                        <p:cTn id="25" dur="500"/>
                                        <p:tgtEl>
                                          <p:spTgt spid="28878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8784"/>
                                        </p:tgtEl>
                                        <p:attrNameLst>
                                          <p:attrName>style.visibility</p:attrName>
                                        </p:attrNameLst>
                                      </p:cBhvr>
                                      <p:to>
                                        <p:strVal val="visible"/>
                                      </p:to>
                                    </p:set>
                                    <p:animEffect transition="in" filter="dissolve">
                                      <p:cBhvr>
                                        <p:cTn id="28" dur="500"/>
                                        <p:tgtEl>
                                          <p:spTgt spid="28878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88794"/>
                                        </p:tgtEl>
                                        <p:attrNameLst>
                                          <p:attrName>style.visibility</p:attrName>
                                        </p:attrNameLst>
                                      </p:cBhvr>
                                      <p:to>
                                        <p:strVal val="visible"/>
                                      </p:to>
                                    </p:set>
                                    <p:animEffect transition="in" filter="dissolve">
                                      <p:cBhvr>
                                        <p:cTn id="31" dur="500"/>
                                        <p:tgtEl>
                                          <p:spTgt spid="28879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88809"/>
                                        </p:tgtEl>
                                        <p:attrNameLst>
                                          <p:attrName>style.visibility</p:attrName>
                                        </p:attrNameLst>
                                      </p:cBhvr>
                                      <p:to>
                                        <p:strVal val="visible"/>
                                      </p:to>
                                    </p:set>
                                    <p:animEffect transition="in" filter="dissolve">
                                      <p:cBhvr>
                                        <p:cTn id="34" dur="500"/>
                                        <p:tgtEl>
                                          <p:spTgt spid="28880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8810"/>
                                        </p:tgtEl>
                                        <p:attrNameLst>
                                          <p:attrName>style.visibility</p:attrName>
                                        </p:attrNameLst>
                                      </p:cBhvr>
                                      <p:to>
                                        <p:strVal val="visible"/>
                                      </p:to>
                                    </p:set>
                                    <p:animEffect transition="in" filter="dissolve">
                                      <p:cBhvr>
                                        <p:cTn id="37" dur="500"/>
                                        <p:tgtEl>
                                          <p:spTgt spid="28881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8812"/>
                                        </p:tgtEl>
                                        <p:attrNameLst>
                                          <p:attrName>style.visibility</p:attrName>
                                        </p:attrNameLst>
                                      </p:cBhvr>
                                      <p:to>
                                        <p:strVal val="visible"/>
                                      </p:to>
                                    </p:set>
                                    <p:animEffect transition="in" filter="dissolve">
                                      <p:cBhvr>
                                        <p:cTn id="40" dur="500"/>
                                        <p:tgtEl>
                                          <p:spTgt spid="28881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8813"/>
                                        </p:tgtEl>
                                        <p:attrNameLst>
                                          <p:attrName>style.visibility</p:attrName>
                                        </p:attrNameLst>
                                      </p:cBhvr>
                                      <p:to>
                                        <p:strVal val="visible"/>
                                      </p:to>
                                    </p:set>
                                    <p:animEffect transition="in" filter="dissolve">
                                      <p:cBhvr>
                                        <p:cTn id="43" dur="500"/>
                                        <p:tgtEl>
                                          <p:spTgt spid="28881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8814"/>
                                        </p:tgtEl>
                                        <p:attrNameLst>
                                          <p:attrName>style.visibility</p:attrName>
                                        </p:attrNameLst>
                                      </p:cBhvr>
                                      <p:to>
                                        <p:strVal val="visible"/>
                                      </p:to>
                                    </p:set>
                                    <p:animEffect transition="in" filter="dissolve">
                                      <p:cBhvr>
                                        <p:cTn id="46" dur="500"/>
                                        <p:tgtEl>
                                          <p:spTgt spid="28881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88815"/>
                                        </p:tgtEl>
                                        <p:attrNameLst>
                                          <p:attrName>style.visibility</p:attrName>
                                        </p:attrNameLst>
                                      </p:cBhvr>
                                      <p:to>
                                        <p:strVal val="visible"/>
                                      </p:to>
                                    </p:set>
                                    <p:animEffect transition="in" filter="dissolve">
                                      <p:cBhvr>
                                        <p:cTn id="49" dur="500"/>
                                        <p:tgtEl>
                                          <p:spTgt spid="288815"/>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88816"/>
                                        </p:tgtEl>
                                        <p:attrNameLst>
                                          <p:attrName>style.visibility</p:attrName>
                                        </p:attrNameLst>
                                      </p:cBhvr>
                                      <p:to>
                                        <p:strVal val="visible"/>
                                      </p:to>
                                    </p:set>
                                    <p:animEffect transition="in" filter="dissolve">
                                      <p:cBhvr>
                                        <p:cTn id="52" dur="500"/>
                                        <p:tgtEl>
                                          <p:spTgt spid="28881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88817"/>
                                        </p:tgtEl>
                                        <p:attrNameLst>
                                          <p:attrName>style.visibility</p:attrName>
                                        </p:attrNameLst>
                                      </p:cBhvr>
                                      <p:to>
                                        <p:strVal val="visible"/>
                                      </p:to>
                                    </p:set>
                                    <p:animEffect transition="in" filter="dissolve">
                                      <p:cBhvr>
                                        <p:cTn id="55" dur="500"/>
                                        <p:tgtEl>
                                          <p:spTgt spid="28881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88819"/>
                                        </p:tgtEl>
                                        <p:attrNameLst>
                                          <p:attrName>style.visibility</p:attrName>
                                        </p:attrNameLst>
                                      </p:cBhvr>
                                      <p:to>
                                        <p:strVal val="visible"/>
                                      </p:to>
                                    </p:set>
                                    <p:animEffect transition="in" filter="dissolve">
                                      <p:cBhvr>
                                        <p:cTn id="58" dur="500"/>
                                        <p:tgtEl>
                                          <p:spTgt spid="28881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88828"/>
                                        </p:tgtEl>
                                        <p:attrNameLst>
                                          <p:attrName>style.visibility</p:attrName>
                                        </p:attrNameLst>
                                      </p:cBhvr>
                                      <p:to>
                                        <p:strVal val="visible"/>
                                      </p:to>
                                    </p:set>
                                    <p:animEffect transition="in" filter="dissolve">
                                      <p:cBhvr>
                                        <p:cTn id="61" dur="500"/>
                                        <p:tgtEl>
                                          <p:spTgt spid="288828"/>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88785"/>
                                        </p:tgtEl>
                                        <p:attrNameLst>
                                          <p:attrName>style.visibility</p:attrName>
                                        </p:attrNameLst>
                                      </p:cBhvr>
                                      <p:to>
                                        <p:strVal val="visible"/>
                                      </p:to>
                                    </p:set>
                                    <p:animEffect transition="in" filter="dissolve">
                                      <p:cBhvr>
                                        <p:cTn id="66" dur="500"/>
                                        <p:tgtEl>
                                          <p:spTgt spid="28878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88786"/>
                                        </p:tgtEl>
                                        <p:attrNameLst>
                                          <p:attrName>style.visibility</p:attrName>
                                        </p:attrNameLst>
                                      </p:cBhvr>
                                      <p:to>
                                        <p:strVal val="visible"/>
                                      </p:to>
                                    </p:set>
                                    <p:animEffect transition="in" filter="dissolve">
                                      <p:cBhvr>
                                        <p:cTn id="69" dur="500"/>
                                        <p:tgtEl>
                                          <p:spTgt spid="28878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8787"/>
                                        </p:tgtEl>
                                        <p:attrNameLst>
                                          <p:attrName>style.visibility</p:attrName>
                                        </p:attrNameLst>
                                      </p:cBhvr>
                                      <p:to>
                                        <p:strVal val="visible"/>
                                      </p:to>
                                    </p:set>
                                    <p:animEffect transition="in" filter="dissolve">
                                      <p:cBhvr>
                                        <p:cTn id="72" dur="500"/>
                                        <p:tgtEl>
                                          <p:spTgt spid="288787"/>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8788"/>
                                        </p:tgtEl>
                                        <p:attrNameLst>
                                          <p:attrName>style.visibility</p:attrName>
                                        </p:attrNameLst>
                                      </p:cBhvr>
                                      <p:to>
                                        <p:strVal val="visible"/>
                                      </p:to>
                                    </p:set>
                                    <p:animEffect transition="in" filter="dissolve">
                                      <p:cBhvr>
                                        <p:cTn id="75" dur="500"/>
                                        <p:tgtEl>
                                          <p:spTgt spid="288788"/>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88795"/>
                                        </p:tgtEl>
                                        <p:attrNameLst>
                                          <p:attrName>style.visibility</p:attrName>
                                        </p:attrNameLst>
                                      </p:cBhvr>
                                      <p:to>
                                        <p:strVal val="visible"/>
                                      </p:to>
                                    </p:set>
                                    <p:animEffect transition="in" filter="dissolve">
                                      <p:cBhvr>
                                        <p:cTn id="78" dur="500"/>
                                        <p:tgtEl>
                                          <p:spTgt spid="28879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88796"/>
                                        </p:tgtEl>
                                        <p:attrNameLst>
                                          <p:attrName>style.visibility</p:attrName>
                                        </p:attrNameLst>
                                      </p:cBhvr>
                                      <p:to>
                                        <p:strVal val="visible"/>
                                      </p:to>
                                    </p:set>
                                    <p:animEffect transition="in" filter="dissolve">
                                      <p:cBhvr>
                                        <p:cTn id="81" dur="500"/>
                                        <p:tgtEl>
                                          <p:spTgt spid="28879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88797"/>
                                        </p:tgtEl>
                                        <p:attrNameLst>
                                          <p:attrName>style.visibility</p:attrName>
                                        </p:attrNameLst>
                                      </p:cBhvr>
                                      <p:to>
                                        <p:strVal val="visible"/>
                                      </p:to>
                                    </p:set>
                                    <p:animEffect transition="in" filter="dissolve">
                                      <p:cBhvr>
                                        <p:cTn id="84" dur="500"/>
                                        <p:tgtEl>
                                          <p:spTgt spid="28879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8820"/>
                                        </p:tgtEl>
                                        <p:attrNameLst>
                                          <p:attrName>style.visibility</p:attrName>
                                        </p:attrNameLst>
                                      </p:cBhvr>
                                      <p:to>
                                        <p:strVal val="visible"/>
                                      </p:to>
                                    </p:set>
                                    <p:animEffect transition="in" filter="dissolve">
                                      <p:cBhvr>
                                        <p:cTn id="87" dur="500"/>
                                        <p:tgtEl>
                                          <p:spTgt spid="288820"/>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barn(inVertical)">
                                      <p:cBhvr>
                                        <p:cTn id="92" dur="500"/>
                                        <p:tgtEl>
                                          <p:spTgt spid="2"/>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88821"/>
                                        </p:tgtEl>
                                        <p:attrNameLst>
                                          <p:attrName>style.visibility</p:attrName>
                                        </p:attrNameLst>
                                      </p:cBhvr>
                                      <p:to>
                                        <p:strVal val="visible"/>
                                      </p:to>
                                    </p:set>
                                    <p:animEffect transition="in" filter="dissolve">
                                      <p:cBhvr>
                                        <p:cTn id="95" dur="500"/>
                                        <p:tgtEl>
                                          <p:spTgt spid="28882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88822"/>
                                        </p:tgtEl>
                                        <p:attrNameLst>
                                          <p:attrName>style.visibility</p:attrName>
                                        </p:attrNameLst>
                                      </p:cBhvr>
                                      <p:to>
                                        <p:strVal val="visible"/>
                                      </p:to>
                                    </p:set>
                                    <p:animEffect transition="in" filter="dissolve">
                                      <p:cBhvr>
                                        <p:cTn id="98" dur="500"/>
                                        <p:tgtEl>
                                          <p:spTgt spid="28882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88823"/>
                                        </p:tgtEl>
                                        <p:attrNameLst>
                                          <p:attrName>style.visibility</p:attrName>
                                        </p:attrNameLst>
                                      </p:cBhvr>
                                      <p:to>
                                        <p:strVal val="visible"/>
                                      </p:to>
                                    </p:set>
                                    <p:animEffect transition="in" filter="dissolve">
                                      <p:cBhvr>
                                        <p:cTn id="101" dur="500"/>
                                        <p:tgtEl>
                                          <p:spTgt spid="28882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288824"/>
                                        </p:tgtEl>
                                        <p:attrNameLst>
                                          <p:attrName>style.visibility</p:attrName>
                                        </p:attrNameLst>
                                      </p:cBhvr>
                                      <p:to>
                                        <p:strVal val="visible"/>
                                      </p:to>
                                    </p:set>
                                    <p:animEffect transition="in" filter="dissolve">
                                      <p:cBhvr>
                                        <p:cTn id="104" dur="500"/>
                                        <p:tgtEl>
                                          <p:spTgt spid="28882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88825"/>
                                        </p:tgtEl>
                                        <p:attrNameLst>
                                          <p:attrName>style.visibility</p:attrName>
                                        </p:attrNameLst>
                                      </p:cBhvr>
                                      <p:to>
                                        <p:strVal val="visible"/>
                                      </p:to>
                                    </p:set>
                                    <p:animEffect transition="in" filter="dissolve">
                                      <p:cBhvr>
                                        <p:cTn id="107" dur="500"/>
                                        <p:tgtEl>
                                          <p:spTgt spid="28882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88829"/>
                                        </p:tgtEl>
                                        <p:attrNameLst>
                                          <p:attrName>style.visibility</p:attrName>
                                        </p:attrNameLst>
                                      </p:cBhvr>
                                      <p:to>
                                        <p:strVal val="visible"/>
                                      </p:to>
                                    </p:set>
                                    <p:animEffect transition="in" filter="dissolve">
                                      <p:cBhvr>
                                        <p:cTn id="110" dur="500"/>
                                        <p:tgtEl>
                                          <p:spTgt spid="288829"/>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88789"/>
                                        </p:tgtEl>
                                        <p:attrNameLst>
                                          <p:attrName>style.visibility</p:attrName>
                                        </p:attrNameLst>
                                      </p:cBhvr>
                                      <p:to>
                                        <p:strVal val="visible"/>
                                      </p:to>
                                    </p:set>
                                    <p:animEffect transition="in" filter="dissolve">
                                      <p:cBhvr>
                                        <p:cTn id="113" dur="500"/>
                                        <p:tgtEl>
                                          <p:spTgt spid="28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82" grpId="0"/>
      <p:bldP spid="288783" grpId="0"/>
      <p:bldP spid="288784" grpId="0"/>
      <p:bldP spid="288785" grpId="0" animBg="1"/>
      <p:bldP spid="288786" grpId="0" animBg="1"/>
      <p:bldP spid="288787" grpId="0"/>
      <p:bldP spid="288788" grpId="0"/>
      <p:bldP spid="288789" grpId="0"/>
      <p:bldP spid="288794" grpId="0" animBg="1"/>
      <p:bldP spid="288795" grpId="0" animBg="1"/>
      <p:bldP spid="288796" grpId="0" animBg="1"/>
      <p:bldP spid="288797" grpId="0" animBg="1"/>
      <p:bldP spid="288805" grpId="0" animBg="1"/>
      <p:bldP spid="288806" grpId="0" animBg="1"/>
      <p:bldP spid="288809" grpId="0" animBg="1"/>
      <p:bldP spid="288810" grpId="0" animBg="1"/>
      <p:bldP spid="288812" grpId="0" animBg="1"/>
      <p:bldP spid="288813" grpId="0" animBg="1"/>
      <p:bldP spid="288814" grpId="0" animBg="1"/>
      <p:bldP spid="288815" grpId="0"/>
      <p:bldP spid="288816" grpId="0" animBg="1"/>
      <p:bldP spid="288817" grpId="0" animBg="1"/>
      <p:bldP spid="288819" grpId="0" animBg="1"/>
      <p:bldP spid="288820" grpId="0" animBg="1"/>
      <p:bldP spid="288821" grpId="0" animBg="1"/>
      <p:bldP spid="288822" grpId="0" animBg="1"/>
      <p:bldP spid="288823" grpId="0"/>
      <p:bldP spid="288824" grpId="0" animBg="1"/>
      <p:bldP spid="288825" grpId="0" animBg="1"/>
      <p:bldP spid="288826" grpId="0"/>
      <p:bldP spid="288828" grpId="0"/>
      <p:bldP spid="288829" grpId="0"/>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19213"/>
            <a:ext cx="7958166" cy="5253059"/>
          </a:xfrm>
        </p:spPr>
        <p:txBody>
          <a:bodyPr/>
          <a:lstStyle/>
          <a:p>
            <a:pPr marL="0" indent="0">
              <a:buNone/>
            </a:pPr>
            <a:r>
              <a:rPr lang="zh-CN" altLang="en-US" sz="2200" b="1" dirty="0"/>
              <a:t>#include&lt;stdio.h&gt;</a:t>
            </a:r>
          </a:p>
          <a:p>
            <a:pPr marL="0" indent="0">
              <a:buNone/>
            </a:pPr>
            <a:r>
              <a:rPr lang="zh-CN" altLang="en-US" sz="2200" b="1" dirty="0"/>
              <a:t>#define SIZE 5</a:t>
            </a:r>
          </a:p>
          <a:p>
            <a:pPr marL="0" indent="0">
              <a:buNone/>
            </a:pPr>
            <a:endParaRPr lang="zh-CN" altLang="en-US" sz="800" b="1" dirty="0"/>
          </a:p>
          <a:p>
            <a:pPr marL="0" indent="0">
              <a:buNone/>
            </a:pPr>
            <a:r>
              <a:rPr lang="zh-CN" altLang="en-US" sz="2200" b="1" dirty="0"/>
              <a:t>void modifyArray(int [],int);</a:t>
            </a:r>
            <a:r>
              <a:rPr lang="zh-CN" altLang="en-US" sz="2200" b="1" dirty="0">
                <a:solidFill>
                  <a:srgbClr val="FF0000"/>
                </a:solidFill>
              </a:rPr>
              <a:t>/*函数原型中数组类型的参数，[]中不必包含数组的长度*/</a:t>
            </a:r>
          </a:p>
          <a:p>
            <a:pPr marL="0" indent="0">
              <a:buNone/>
            </a:pPr>
            <a:r>
              <a:rPr lang="zh-CN" altLang="en-US" sz="2200" b="1" dirty="0"/>
              <a:t>void modifyElement(int)</a:t>
            </a:r>
            <a:r>
              <a:rPr lang="zh-CN" altLang="en-US" sz="2200" b="1" dirty="0" smtClean="0"/>
              <a:t>;</a:t>
            </a:r>
            <a:endParaRPr lang="en-US" altLang="zh-CN" sz="2200" b="1" dirty="0" smtClean="0"/>
          </a:p>
          <a:p>
            <a:pPr marL="0" indent="0">
              <a:buNone/>
            </a:pPr>
            <a:endParaRPr lang="zh-CN" altLang="en-US" sz="800" b="1" dirty="0"/>
          </a:p>
          <a:p>
            <a:pPr marL="0" indent="0">
              <a:buNone/>
            </a:pPr>
            <a:r>
              <a:rPr lang="en-US" altLang="zh-CN" sz="2200" b="1" dirty="0" err="1" smtClean="0"/>
              <a:t>int</a:t>
            </a:r>
            <a:r>
              <a:rPr lang="en-US" altLang="zh-CN" sz="2200" b="1" dirty="0" smtClean="0"/>
              <a:t> </a:t>
            </a:r>
            <a:r>
              <a:rPr lang="zh-CN" altLang="en-US" sz="2200" b="1" dirty="0" smtClean="0"/>
              <a:t>main</a:t>
            </a:r>
            <a:r>
              <a:rPr lang="zh-CN" altLang="en-US" sz="2200" b="1" dirty="0"/>
              <a:t>()</a:t>
            </a:r>
          </a:p>
          <a:p>
            <a:pPr marL="0" indent="0">
              <a:buNone/>
            </a:pPr>
            <a:r>
              <a:rPr lang="zh-CN" altLang="en-US" sz="2200" b="1" dirty="0"/>
              <a:t>{</a:t>
            </a:r>
          </a:p>
          <a:p>
            <a:pPr marL="0" indent="0">
              <a:buNone/>
            </a:pPr>
            <a:r>
              <a:rPr lang="en-US" altLang="zh-CN" sz="2200" b="1" dirty="0" smtClean="0"/>
              <a:t> </a:t>
            </a:r>
            <a:r>
              <a:rPr lang="en-US" altLang="zh-CN" sz="2200" b="1" dirty="0" smtClean="0"/>
              <a:t>   </a:t>
            </a:r>
            <a:r>
              <a:rPr lang="en-US" altLang="zh-CN" sz="2200" b="1" dirty="0" err="1" smtClean="0"/>
              <a:t>int</a:t>
            </a:r>
            <a:r>
              <a:rPr lang="en-US" altLang="zh-CN" sz="2200" b="1" dirty="0" smtClean="0"/>
              <a:t>     </a:t>
            </a:r>
            <a:r>
              <a:rPr lang="en-US" altLang="zh-CN" sz="2200" b="1" dirty="0" smtClean="0"/>
              <a:t>a[SIZE] = { 0 , 1 , 2 , 3 , 4 } ;</a:t>
            </a:r>
          </a:p>
          <a:p>
            <a:pPr marL="0" indent="0">
              <a:buNone/>
            </a:pPr>
            <a:r>
              <a:rPr lang="en-US" altLang="zh-CN" sz="2200" b="1" dirty="0" smtClean="0"/>
              <a:t>    </a:t>
            </a:r>
            <a:r>
              <a:rPr lang="en-US" altLang="zh-CN" sz="2200" b="1" dirty="0" err="1" smtClean="0"/>
              <a:t>int</a:t>
            </a:r>
            <a:r>
              <a:rPr lang="en-US" altLang="zh-CN" sz="2200" b="1" dirty="0" smtClean="0"/>
              <a:t>     </a:t>
            </a:r>
            <a:r>
              <a:rPr lang="en-US" altLang="zh-CN" sz="2200" b="1" dirty="0" err="1" smtClean="0"/>
              <a:t>i</a:t>
            </a:r>
            <a:r>
              <a:rPr lang="en-US" altLang="zh-CN" sz="2200" b="1" dirty="0" smtClean="0"/>
              <a:t>; </a:t>
            </a:r>
            <a:r>
              <a:rPr lang="en-US" altLang="zh-CN" sz="2200" b="1" dirty="0" smtClean="0"/>
              <a:t>    </a:t>
            </a:r>
          </a:p>
          <a:p>
            <a:pPr marL="0" indent="0">
              <a:buNone/>
            </a:pPr>
            <a:endParaRPr lang="en-US" altLang="zh-CN" sz="2200" b="1" dirty="0" smtClean="0"/>
          </a:p>
          <a:p>
            <a:pPr marL="0" indent="0">
              <a:buNone/>
            </a:pPr>
            <a:r>
              <a:rPr lang="en-US" altLang="zh-CN" sz="2200" b="1" dirty="0" smtClean="0"/>
              <a:t>    </a:t>
            </a:r>
            <a:r>
              <a:rPr lang="en-US" altLang="zh-CN" sz="2200" b="1" dirty="0" err="1" smtClean="0"/>
              <a:t>printf</a:t>
            </a:r>
            <a:r>
              <a:rPr lang="en-US" altLang="zh-CN" sz="2200" b="1" dirty="0" smtClean="0"/>
              <a:t>("Effects of passing entire array call by reference:\</a:t>
            </a:r>
            <a:r>
              <a:rPr lang="en-US" altLang="zh-CN" sz="2200" b="1" dirty="0" smtClean="0"/>
              <a:t>n The </a:t>
            </a:r>
            <a:r>
              <a:rPr lang="en-US" altLang="zh-CN" sz="2200" b="1" dirty="0" smtClean="0"/>
              <a:t>value of the original array are :\n</a:t>
            </a:r>
            <a:r>
              <a:rPr lang="en-US" altLang="zh-CN" sz="2200" b="1" dirty="0" smtClean="0"/>
              <a:t>");</a:t>
            </a:r>
            <a:endParaRPr lang="en-US" altLang="zh-CN" sz="2200" b="1" dirty="0" smtClean="0"/>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pPr>
                <a:defRPr/>
              </a:pPr>
              <a:t>78</a:t>
            </a:fld>
            <a:endParaRPr lang="en-US" altLang="zh-CN"/>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214422"/>
            <a:ext cx="8643998" cy="5252742"/>
          </a:xfrm>
        </p:spPr>
        <p:txBody>
          <a:bodyPr/>
          <a:lstStyle/>
          <a:p>
            <a:pPr marL="0" indent="0">
              <a:buNone/>
            </a:pPr>
            <a:r>
              <a:rPr lang="zh-CN" altLang="en-US" sz="2200" b="1" dirty="0"/>
              <a:t>    </a:t>
            </a:r>
            <a:r>
              <a:rPr lang="en-US" altLang="zh-CN" sz="2200" b="1" dirty="0" smtClean="0"/>
              <a:t>for( </a:t>
            </a:r>
            <a:r>
              <a:rPr lang="en-US" altLang="zh-CN" sz="2200" b="1" dirty="0" err="1" smtClean="0"/>
              <a:t>i</a:t>
            </a:r>
            <a:r>
              <a:rPr lang="en-US" altLang="zh-CN" sz="2200" b="1" dirty="0" smtClean="0"/>
              <a:t> = 0 ; </a:t>
            </a:r>
            <a:r>
              <a:rPr lang="en-US" altLang="zh-CN" sz="2200" b="1" dirty="0" err="1" smtClean="0"/>
              <a:t>i</a:t>
            </a:r>
            <a:r>
              <a:rPr lang="en-US" altLang="zh-CN" sz="2200" b="1" dirty="0" smtClean="0"/>
              <a:t> &lt; SIZE; </a:t>
            </a:r>
            <a:r>
              <a:rPr lang="en-US" altLang="zh-CN" sz="2200" b="1" dirty="0" err="1" smtClean="0"/>
              <a:t>i</a:t>
            </a:r>
            <a:r>
              <a:rPr lang="en-US" altLang="zh-CN" sz="2200" b="1" dirty="0" smtClean="0"/>
              <a:t>++ )</a:t>
            </a:r>
          </a:p>
          <a:p>
            <a:pPr marL="0" indent="0">
              <a:buNone/>
            </a:pPr>
            <a:r>
              <a:rPr lang="en-US" altLang="zh-CN" sz="2200" b="1" dirty="0" smtClean="0"/>
              <a:t>    	</a:t>
            </a:r>
            <a:r>
              <a:rPr lang="en-US" altLang="zh-CN" sz="2200" b="1" dirty="0" err="1" smtClean="0"/>
              <a:t>printf</a:t>
            </a:r>
            <a:r>
              <a:rPr lang="en-US" altLang="zh-CN" sz="2200" b="1" dirty="0" smtClean="0"/>
              <a:t>( "%3d" , a[</a:t>
            </a:r>
            <a:r>
              <a:rPr lang="en-US" altLang="zh-CN" sz="2200" b="1" dirty="0" err="1" smtClean="0"/>
              <a:t>i</a:t>
            </a:r>
            <a:r>
              <a:rPr lang="en-US" altLang="zh-CN" sz="2200" b="1" dirty="0" smtClean="0"/>
              <a:t>] );</a:t>
            </a:r>
            <a:r>
              <a:rPr lang="zh-CN" altLang="en-US" sz="2200" b="1" dirty="0" smtClean="0"/>
              <a:t>    </a:t>
            </a:r>
          </a:p>
          <a:p>
            <a:pPr marL="0" indent="0">
              <a:buNone/>
            </a:pPr>
            <a:r>
              <a:rPr lang="zh-CN" altLang="en-US" sz="800" b="1" dirty="0" smtClean="0"/>
              <a:t>    </a:t>
            </a:r>
            <a:endParaRPr lang="zh-CN" altLang="en-US" sz="800" b="1" dirty="0"/>
          </a:p>
          <a:p>
            <a:pPr marL="0" indent="0">
              <a:buNone/>
            </a:pPr>
            <a:r>
              <a:rPr lang="zh-CN" altLang="en-US" sz="2200" b="1" dirty="0"/>
              <a:t>    </a:t>
            </a:r>
            <a:r>
              <a:rPr lang="zh-CN" altLang="en-US" sz="2200" b="1" dirty="0">
                <a:solidFill>
                  <a:srgbClr val="FF0000"/>
                </a:solidFill>
              </a:rPr>
              <a:t>modifyArray(a,SIZE);</a:t>
            </a:r>
            <a:r>
              <a:rPr lang="zh-CN" altLang="en-US" sz="2200" b="1" dirty="0">
                <a:solidFill>
                  <a:srgbClr val="003399"/>
                </a:solidFill>
              </a:rPr>
              <a:t>/*数组</a:t>
            </a:r>
            <a:r>
              <a:rPr lang="zh-CN" altLang="en-US" sz="2200" b="1" dirty="0" smtClean="0">
                <a:solidFill>
                  <a:srgbClr val="003399"/>
                </a:solidFill>
              </a:rPr>
              <a:t>名作</a:t>
            </a:r>
            <a:r>
              <a:rPr lang="zh-CN" altLang="en-US" sz="2200" b="1" dirty="0">
                <a:solidFill>
                  <a:srgbClr val="003399"/>
                </a:solidFill>
              </a:rPr>
              <a:t>为实参,以传引用方式</a:t>
            </a:r>
            <a:r>
              <a:rPr lang="zh-CN" altLang="en-US" sz="2200" b="1" dirty="0" smtClean="0">
                <a:solidFill>
                  <a:srgbClr val="003399"/>
                </a:solidFill>
              </a:rPr>
              <a:t>传递数组</a:t>
            </a:r>
            <a:r>
              <a:rPr lang="zh-CN" altLang="en-US" sz="2200" b="1" dirty="0">
                <a:solidFill>
                  <a:srgbClr val="003399"/>
                </a:solidFill>
              </a:rPr>
              <a:t>a*/ </a:t>
            </a:r>
            <a:r>
              <a:rPr lang="zh-CN" altLang="en-US" sz="800" b="1" dirty="0" smtClean="0"/>
              <a:t>    </a:t>
            </a:r>
            <a:endParaRPr lang="zh-CN" altLang="en-US" sz="800" b="1" dirty="0"/>
          </a:p>
          <a:p>
            <a:pPr marL="0" indent="0">
              <a:buNone/>
            </a:pPr>
            <a:r>
              <a:rPr lang="zh-CN" altLang="en-US" sz="2200" b="1" dirty="0"/>
              <a:t>    printf("\nThe value of the modifed array are :\n");</a:t>
            </a:r>
          </a:p>
          <a:p>
            <a:pPr marL="0" indent="0">
              <a:buNone/>
            </a:pPr>
            <a:r>
              <a:rPr lang="zh-CN" altLang="en-US" sz="2200" b="1" dirty="0" smtClean="0"/>
              <a:t>    </a:t>
            </a:r>
            <a:r>
              <a:rPr lang="en-US" altLang="zh-CN" sz="2200" b="1" dirty="0" smtClean="0"/>
              <a:t>for( </a:t>
            </a:r>
            <a:r>
              <a:rPr lang="en-US" altLang="zh-CN" sz="2200" b="1" dirty="0" err="1" smtClean="0"/>
              <a:t>i</a:t>
            </a:r>
            <a:r>
              <a:rPr lang="en-US" altLang="zh-CN" sz="2200" b="1" dirty="0" smtClean="0"/>
              <a:t> = 0; </a:t>
            </a:r>
            <a:r>
              <a:rPr lang="en-US" altLang="zh-CN" sz="2200" b="1" dirty="0" err="1" smtClean="0"/>
              <a:t>i</a:t>
            </a:r>
            <a:r>
              <a:rPr lang="en-US" altLang="zh-CN" sz="2200" b="1" dirty="0" smtClean="0"/>
              <a:t> &lt; SIZE ; </a:t>
            </a:r>
            <a:r>
              <a:rPr lang="en-US" altLang="zh-CN" sz="2200" b="1" dirty="0" err="1" smtClean="0"/>
              <a:t>i</a:t>
            </a:r>
            <a:r>
              <a:rPr lang="en-US" altLang="zh-CN" sz="2200" b="1" dirty="0" smtClean="0"/>
              <a:t>++ )</a:t>
            </a:r>
          </a:p>
          <a:p>
            <a:pPr marL="0" indent="0">
              <a:buNone/>
            </a:pPr>
            <a:r>
              <a:rPr lang="en-US" altLang="zh-CN" sz="2200" b="1" dirty="0" smtClean="0"/>
              <a:t>        </a:t>
            </a:r>
            <a:r>
              <a:rPr lang="en-US" altLang="zh-CN" sz="2200" b="1" dirty="0" err="1" smtClean="0"/>
              <a:t>printf</a:t>
            </a:r>
            <a:r>
              <a:rPr lang="en-US" altLang="zh-CN" sz="2200" b="1" dirty="0" smtClean="0"/>
              <a:t>( "%3d" , a[</a:t>
            </a:r>
            <a:r>
              <a:rPr lang="en-US" altLang="zh-CN" sz="2200" b="1" dirty="0" err="1" smtClean="0"/>
              <a:t>i</a:t>
            </a:r>
            <a:r>
              <a:rPr lang="en-US" altLang="zh-CN" sz="2200" b="1" dirty="0" smtClean="0"/>
              <a:t>] );</a:t>
            </a:r>
            <a:endParaRPr lang="zh-CN" altLang="en-US" sz="800" b="1" dirty="0"/>
          </a:p>
          <a:p>
            <a:pPr marL="0" indent="0">
              <a:buNone/>
            </a:pPr>
            <a:r>
              <a:rPr lang="zh-CN" altLang="en-US" sz="2200" b="1" dirty="0"/>
              <a:t>    printf("\n\nEffects of passing array element call by  </a:t>
            </a:r>
            <a:r>
              <a:rPr lang="en-US" altLang="zh-CN" sz="2200" b="1" dirty="0"/>
              <a:t>	</a:t>
            </a:r>
            <a:r>
              <a:rPr lang="zh-CN" altLang="en-US" sz="2200" b="1" dirty="0"/>
              <a:t>value:\n\n"  </a:t>
            </a:r>
            <a:endParaRPr lang="en-US" altLang="zh-CN" sz="2200" b="1" dirty="0" smtClean="0"/>
          </a:p>
          <a:p>
            <a:pPr marL="0" indent="0">
              <a:buNone/>
            </a:pPr>
            <a:r>
              <a:rPr lang="en-US" altLang="zh-CN" sz="2200" b="1" dirty="0"/>
              <a:t> </a:t>
            </a:r>
            <a:r>
              <a:rPr lang="en-US" altLang="zh-CN" sz="2200" b="1" dirty="0" smtClean="0"/>
              <a:t>    </a:t>
            </a:r>
            <a:r>
              <a:rPr lang="zh-CN" altLang="en-US" sz="2200" b="1" dirty="0" smtClean="0"/>
              <a:t>printf </a:t>
            </a:r>
            <a:r>
              <a:rPr lang="en-US" altLang="zh-CN" sz="2200" b="1" dirty="0"/>
              <a:t>(</a:t>
            </a:r>
            <a:r>
              <a:rPr lang="zh-CN" altLang="en-US" sz="2200" b="1" dirty="0" smtClean="0"/>
              <a:t>"</a:t>
            </a:r>
            <a:r>
              <a:rPr lang="zh-CN" altLang="en-US" sz="2200" b="1" dirty="0"/>
              <a:t>the value of a[3] is %d \n",a[3]);</a:t>
            </a:r>
          </a:p>
          <a:p>
            <a:pPr marL="0" indent="0">
              <a:buNone/>
            </a:pPr>
            <a:r>
              <a:rPr lang="zh-CN" altLang="en-US" sz="800" b="1" dirty="0"/>
              <a:t>    		</a:t>
            </a:r>
          </a:p>
          <a:p>
            <a:pPr marL="0" indent="0">
              <a:buNone/>
            </a:pPr>
            <a:r>
              <a:rPr lang="zh-CN" altLang="en-US" sz="2200" b="1" dirty="0"/>
              <a:t>    </a:t>
            </a:r>
            <a:r>
              <a:rPr lang="zh-CN" altLang="en-US" sz="2200" b="1" dirty="0">
                <a:solidFill>
                  <a:srgbClr val="FF0000"/>
                </a:solidFill>
              </a:rPr>
              <a:t>modifyElement(a[3])</a:t>
            </a:r>
            <a:r>
              <a:rPr lang="zh-CN" altLang="en-US" sz="2200" b="1" dirty="0" smtClean="0">
                <a:solidFill>
                  <a:srgbClr val="FF0000"/>
                </a:solidFill>
              </a:rPr>
              <a:t>;</a:t>
            </a:r>
            <a:endParaRPr lang="en-US" altLang="zh-CN" sz="2200" b="1" dirty="0" smtClean="0">
              <a:solidFill>
                <a:srgbClr val="FF0000"/>
              </a:solidFill>
            </a:endParaRPr>
          </a:p>
          <a:p>
            <a:pPr marL="0" indent="0">
              <a:buNone/>
            </a:pPr>
            <a:r>
              <a:rPr lang="zh-CN" altLang="en-US" sz="2200" b="1" dirty="0" smtClean="0"/>
              <a:t>    printf</a:t>
            </a:r>
            <a:r>
              <a:rPr lang="zh-CN" altLang="en-US" sz="2200" b="1" dirty="0" smtClean="0"/>
              <a:t>("The value of a[3] is %d",a[3]);</a:t>
            </a:r>
          </a:p>
          <a:p>
            <a:pPr marL="0" indent="0">
              <a:buNone/>
            </a:pPr>
            <a:r>
              <a:rPr lang="zh-CN" altLang="en-US" sz="2200" b="1" dirty="0" smtClean="0"/>
              <a:t>    </a:t>
            </a:r>
            <a:r>
              <a:rPr lang="zh-CN" altLang="en-US" sz="2200" b="1" dirty="0" smtClean="0"/>
              <a:t>return </a:t>
            </a:r>
            <a:r>
              <a:rPr lang="zh-CN" altLang="en-US" sz="2200" b="1" dirty="0" smtClean="0"/>
              <a:t>0;</a:t>
            </a:r>
          </a:p>
          <a:p>
            <a:pPr marL="0" indent="0">
              <a:buNone/>
            </a:pPr>
            <a:r>
              <a:rPr lang="zh-CN" altLang="en-US" sz="2200" b="1" dirty="0" smtClean="0"/>
              <a:t>} </a:t>
            </a:r>
            <a:endParaRPr lang="zh-CN" altLang="en-US" sz="2200" b="1" dirty="0">
              <a:solidFill>
                <a:srgbClr val="FF0000"/>
              </a:solidFill>
            </a:endParaRP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pPr>
                <a:defRPr/>
              </a:pPr>
              <a:t>79</a:t>
            </a:fld>
            <a:endParaRPr lang="en-US" altLang="zh-CN"/>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C606957-BD5F-45DE-A328-4B664E8D3BEF}" type="slidenum">
              <a:rPr lang="zh-CN" altLang="en-US" sz="1400" smtClean="0"/>
              <a:pPr eaLnBrk="1" hangingPunct="1"/>
              <a:t>8</a:t>
            </a:fld>
            <a:endParaRPr lang="en-US" altLang="zh-CN" sz="1400" smtClean="0"/>
          </a:p>
        </p:txBody>
      </p:sp>
      <p:sp>
        <p:nvSpPr>
          <p:cNvPr id="9219" name="Rectangle 4"/>
          <p:cNvSpPr>
            <a:spLocks noGrp="1" noChangeArrowheads="1"/>
          </p:cNvSpPr>
          <p:nvPr>
            <p:ph type="title"/>
          </p:nvPr>
        </p:nvSpPr>
        <p:spPr>
          <a:xfrm>
            <a:off x="1263650" y="404813"/>
            <a:ext cx="7575550" cy="720725"/>
          </a:xfrm>
          <a:noFill/>
        </p:spPr>
        <p:txBody>
          <a:bodyPr/>
          <a:lstStyle/>
          <a:p>
            <a:pPr eaLnBrk="1" hangingPunct="1"/>
            <a:r>
              <a:rPr lang="en-US" altLang="zh-CN" b="1" dirty="0"/>
              <a:t>7</a:t>
            </a:r>
            <a:r>
              <a:rPr lang="zh-CN" altLang="en-US" b="1" dirty="0"/>
              <a:t>.</a:t>
            </a:r>
            <a:r>
              <a:rPr lang="en-US" altLang="zh-CN" b="1" dirty="0"/>
              <a:t>2  </a:t>
            </a:r>
            <a:r>
              <a:rPr lang="zh-CN" altLang="en-US" b="1" dirty="0"/>
              <a:t>数组</a:t>
            </a:r>
            <a:r>
              <a:rPr lang="en-US" altLang="zh-CN" b="1" dirty="0"/>
              <a:t>--</a:t>
            </a:r>
            <a:r>
              <a:rPr lang="zh-CN" altLang="en-US" b="1" dirty="0"/>
              <a:t>数据存储结构</a:t>
            </a:r>
            <a:endParaRPr lang="zh-CN" altLang="en-US" b="1" dirty="0" smtClean="0"/>
          </a:p>
        </p:txBody>
      </p:sp>
      <p:sp>
        <p:nvSpPr>
          <p:cNvPr id="289797" name="Rectangle 5"/>
          <p:cNvSpPr>
            <a:spLocks noGrp="1" noChangeArrowheads="1"/>
          </p:cNvSpPr>
          <p:nvPr>
            <p:ph type="body" idx="1"/>
          </p:nvPr>
        </p:nvSpPr>
        <p:spPr>
          <a:xfrm>
            <a:off x="685800" y="1319213"/>
            <a:ext cx="7772400" cy="5205412"/>
          </a:xfrm>
          <a:noFill/>
        </p:spPr>
        <p:txBody>
          <a:bodyPr/>
          <a:lstStyle/>
          <a:p>
            <a:pPr eaLnBrk="1" hangingPunct="1">
              <a:lnSpc>
                <a:spcPct val="90000"/>
              </a:lnSpc>
              <a:buFontTx/>
              <a:buNone/>
            </a:pPr>
            <a:r>
              <a:rPr lang="en-US" altLang="zh-CN" sz="2400" b="1" dirty="0" smtClean="0"/>
              <a:t>1. </a:t>
            </a:r>
            <a:r>
              <a:rPr lang="zh-CN" altLang="en-US" sz="2400" b="1" dirty="0" smtClean="0"/>
              <a:t>数组对表达对象的支持</a:t>
            </a:r>
          </a:p>
          <a:p>
            <a:pPr eaLnBrk="1" hangingPunct="1">
              <a:lnSpc>
                <a:spcPct val="90000"/>
              </a:lnSpc>
              <a:buFont typeface="Wingdings" pitchFamily="2" charset="2"/>
              <a:buChar char="Ø"/>
            </a:pPr>
            <a:r>
              <a:rPr lang="zh-CN" altLang="en-US" sz="2400" b="1" dirty="0" smtClean="0"/>
              <a:t>现实世界经常存在这样的数据：某课程一个班级中按学号排列的各个学生考试成绩、一年中各月份的平均温度</a:t>
            </a:r>
            <a:r>
              <a:rPr lang="zh-CN" altLang="en-US" sz="2400" b="1" dirty="0" smtClean="0">
                <a:latin typeface="宋体" pitchFamily="2" charset="-122"/>
              </a:rPr>
              <a:t>……</a:t>
            </a:r>
            <a:r>
              <a:rPr lang="zh-CN" altLang="en-US" sz="2400" b="1" dirty="0" smtClean="0"/>
              <a:t>其特点是这有限个数据元素的类型相同，且具有先后顺序关系；</a:t>
            </a:r>
          </a:p>
          <a:p>
            <a:pPr eaLnBrk="1" hangingPunct="1">
              <a:lnSpc>
                <a:spcPct val="90000"/>
              </a:lnSpc>
              <a:buFont typeface="Wingdings" pitchFamily="2" charset="2"/>
              <a:buChar char="Ø"/>
            </a:pPr>
            <a:r>
              <a:rPr lang="zh-CN" altLang="en-US" sz="2400" b="1" dirty="0" smtClean="0"/>
              <a:t>上述特征的数据可以抽象为</a:t>
            </a:r>
            <a:r>
              <a:rPr lang="zh-CN" altLang="en-US" sz="2400" b="1" dirty="0" smtClean="0">
                <a:solidFill>
                  <a:srgbClr val="FF0000"/>
                </a:solidFill>
                <a:latin typeface="微软雅黑" pitchFamily="34" charset="-122"/>
                <a:ea typeface="微软雅黑" pitchFamily="34" charset="-122"/>
              </a:rPr>
              <a:t>线性表、向量</a:t>
            </a:r>
            <a:r>
              <a:rPr lang="zh-CN" altLang="en-US" sz="2400" b="1" dirty="0" smtClean="0"/>
              <a:t>。</a:t>
            </a:r>
          </a:p>
          <a:p>
            <a:pPr eaLnBrk="1" hangingPunct="1">
              <a:lnSpc>
                <a:spcPct val="90000"/>
              </a:lnSpc>
              <a:buFont typeface="Wingdings" pitchFamily="2" charset="2"/>
              <a:buChar char="Ø"/>
            </a:pPr>
            <a:r>
              <a:rPr lang="zh-CN" altLang="en-US" sz="2400" b="1" dirty="0" smtClean="0">
                <a:solidFill>
                  <a:srgbClr val="FF0000"/>
                </a:solidFill>
                <a:latin typeface="微软雅黑" pitchFamily="34" charset="-122"/>
                <a:ea typeface="微软雅黑" pitchFamily="34" charset="-122"/>
              </a:rPr>
              <a:t>线性表（向量）</a:t>
            </a:r>
            <a:r>
              <a:rPr lang="zh-CN" altLang="en-US" sz="2400" b="1" dirty="0" smtClean="0"/>
              <a:t>是具有相同数据类型的</a:t>
            </a:r>
            <a:r>
              <a:rPr lang="en-US" altLang="zh-CN" sz="2400" b="1" dirty="0" smtClean="0"/>
              <a:t>n(n&gt;=0)</a:t>
            </a:r>
            <a:r>
              <a:rPr lang="zh-CN" altLang="en-US" sz="2400" b="1" dirty="0" smtClean="0"/>
              <a:t>个数据元素的有限序列，通常记为：</a:t>
            </a:r>
            <a:endParaRPr lang="en-US" altLang="zh-CN" sz="2400" b="1" dirty="0" smtClean="0"/>
          </a:p>
          <a:p>
            <a:pPr eaLnBrk="1" hangingPunct="1">
              <a:lnSpc>
                <a:spcPct val="90000"/>
              </a:lnSpc>
              <a:buFontTx/>
              <a:buNone/>
            </a:pPr>
            <a:r>
              <a:rPr lang="zh-CN" altLang="en-US" sz="2400" b="1" dirty="0" smtClean="0"/>
              <a:t>   （</a:t>
            </a:r>
            <a:r>
              <a:rPr lang="en-US" altLang="zh-CN" sz="2400" b="1" dirty="0" smtClean="0"/>
              <a:t>a</a:t>
            </a:r>
            <a:r>
              <a:rPr lang="en-US" altLang="zh-CN" sz="2400" b="1" baseline="-25000" dirty="0" smtClean="0"/>
              <a:t>1</a:t>
            </a:r>
            <a:r>
              <a:rPr lang="zh-CN" altLang="en-US" sz="2400" b="1" dirty="0" smtClean="0"/>
              <a:t>，</a:t>
            </a:r>
            <a:r>
              <a:rPr lang="en-US" altLang="zh-CN" sz="2400" b="1" dirty="0" smtClean="0"/>
              <a:t>a</a:t>
            </a:r>
            <a:r>
              <a:rPr lang="en-US" altLang="zh-CN" sz="2400" b="1" baseline="-25000" dirty="0" smtClean="0"/>
              <a:t>2</a:t>
            </a:r>
            <a:r>
              <a:rPr lang="zh-CN" altLang="en-US" sz="2400" b="1" dirty="0" smtClean="0"/>
              <a:t>，</a:t>
            </a:r>
            <a:r>
              <a:rPr lang="en-US" altLang="zh-CN" sz="2400" b="1" dirty="0" smtClean="0">
                <a:latin typeface="宋体" pitchFamily="2" charset="-122"/>
              </a:rPr>
              <a:t>…</a:t>
            </a:r>
            <a:r>
              <a:rPr lang="en-US" altLang="zh-CN" sz="2400" b="1" dirty="0" smtClean="0"/>
              <a:t> a</a:t>
            </a:r>
            <a:r>
              <a:rPr lang="en-US" altLang="zh-CN" sz="2400" b="1" baseline="-25000" dirty="0" smtClean="0"/>
              <a:t>i-1</a:t>
            </a:r>
            <a:r>
              <a:rPr lang="zh-CN" altLang="en-US" sz="2400" b="1" dirty="0" smtClean="0"/>
              <a:t>，</a:t>
            </a:r>
            <a:r>
              <a:rPr lang="en-US" altLang="zh-CN" sz="2400" b="1" dirty="0" err="1" smtClean="0"/>
              <a:t>a</a:t>
            </a:r>
            <a:r>
              <a:rPr lang="en-US" altLang="zh-CN" sz="2400" b="1" baseline="-25000" dirty="0" err="1" smtClean="0"/>
              <a:t>i</a:t>
            </a:r>
            <a:r>
              <a:rPr lang="zh-CN" altLang="en-US" sz="2400" b="1" dirty="0" smtClean="0"/>
              <a:t>，</a:t>
            </a:r>
            <a:r>
              <a:rPr lang="en-US" altLang="zh-CN" sz="2400" b="1" dirty="0" smtClean="0"/>
              <a:t>a</a:t>
            </a:r>
            <a:r>
              <a:rPr lang="en-US" altLang="zh-CN" sz="2400" b="1" baseline="-25000" dirty="0" smtClean="0"/>
              <a:t>i+1</a:t>
            </a:r>
            <a:r>
              <a:rPr lang="zh-CN" altLang="en-US" sz="2400" b="1" dirty="0" smtClean="0"/>
              <a:t>，</a:t>
            </a:r>
            <a:r>
              <a:rPr lang="en-US" altLang="zh-CN" sz="2400" b="1" dirty="0" smtClean="0">
                <a:latin typeface="宋体" pitchFamily="2" charset="-122"/>
              </a:rPr>
              <a:t>…</a:t>
            </a:r>
            <a:r>
              <a:rPr lang="en-US" altLang="zh-CN" sz="2400" b="1" dirty="0" smtClean="0"/>
              <a:t> a</a:t>
            </a:r>
            <a:r>
              <a:rPr lang="en-US" altLang="zh-CN" sz="2400" b="1" baseline="-25000" dirty="0" smtClean="0"/>
              <a:t>n</a:t>
            </a:r>
            <a:r>
              <a:rPr lang="zh-CN" altLang="en-US" sz="2400" b="1" dirty="0" smtClean="0"/>
              <a:t>）</a:t>
            </a:r>
          </a:p>
          <a:p>
            <a:pPr eaLnBrk="1" hangingPunct="1">
              <a:lnSpc>
                <a:spcPct val="90000"/>
              </a:lnSpc>
              <a:buFontTx/>
              <a:buNone/>
            </a:pPr>
            <a:r>
              <a:rPr lang="zh-CN" altLang="en-US" sz="2400" b="1" dirty="0" smtClean="0"/>
              <a:t>    其中</a:t>
            </a:r>
            <a:r>
              <a:rPr lang="en-US" altLang="zh-CN" sz="2400" b="1" dirty="0" smtClean="0"/>
              <a:t>n</a:t>
            </a:r>
            <a:r>
              <a:rPr lang="zh-CN" altLang="en-US" sz="2400" b="1" dirty="0" smtClean="0"/>
              <a:t>为表长，</a:t>
            </a:r>
            <a:r>
              <a:rPr lang="en-US" altLang="zh-CN" sz="2400" b="1" dirty="0" smtClean="0"/>
              <a:t>n</a:t>
            </a:r>
            <a:r>
              <a:rPr lang="zh-CN" altLang="en-US" sz="2400" b="1" dirty="0" smtClean="0"/>
              <a:t>＝</a:t>
            </a:r>
            <a:r>
              <a:rPr lang="en-US" altLang="zh-CN" sz="2400" b="1" dirty="0" smtClean="0"/>
              <a:t>0</a:t>
            </a:r>
            <a:r>
              <a:rPr lang="zh-CN" altLang="en-US" sz="2400" b="1" dirty="0" smtClean="0"/>
              <a:t>时称为空表。</a:t>
            </a:r>
            <a:r>
              <a:rPr lang="zh-CN" altLang="en-US" sz="2400" dirty="0" smtClean="0"/>
              <a:t> </a:t>
            </a:r>
          </a:p>
          <a:p>
            <a:pPr eaLnBrk="1" hangingPunct="1">
              <a:lnSpc>
                <a:spcPct val="90000"/>
              </a:lnSpc>
              <a:buFontTx/>
              <a:buNone/>
            </a:pPr>
            <a:r>
              <a:rPr lang="zh-CN" altLang="en-US" sz="2400" b="1" dirty="0" smtClean="0"/>
              <a:t>    线性表数据元素之间为线性关系，通俗讲就是</a:t>
            </a:r>
            <a:r>
              <a:rPr lang="zh-CN" altLang="en-US" sz="2400" b="1" dirty="0" smtClean="0">
                <a:latin typeface="宋体" pitchFamily="2" charset="-122"/>
              </a:rPr>
              <a:t>“</a:t>
            </a:r>
            <a:r>
              <a:rPr lang="zh-CN" altLang="en-US" sz="2400" b="1" dirty="0" smtClean="0"/>
              <a:t>一个接一个的排列</a:t>
            </a:r>
            <a:r>
              <a:rPr lang="zh-CN" altLang="en-US" sz="2400" b="1" dirty="0" smtClean="0">
                <a:latin typeface="宋体" pitchFamily="2" charset="-122"/>
              </a:rPr>
              <a:t>”</a:t>
            </a:r>
            <a:r>
              <a:rPr lang="zh-CN" altLang="en-US" sz="2400" b="1" dirty="0" smtClean="0"/>
              <a:t>。</a:t>
            </a:r>
          </a:p>
          <a:p>
            <a:pPr eaLnBrk="1" hangingPunct="1">
              <a:lnSpc>
                <a:spcPct val="90000"/>
              </a:lnSpc>
              <a:buFont typeface="Wingdings" pitchFamily="2" charset="2"/>
              <a:buChar char="Ø"/>
            </a:pPr>
            <a:r>
              <a:rPr lang="zh-CN" altLang="en-US" sz="2400" b="1" dirty="0" smtClean="0">
                <a:solidFill>
                  <a:srgbClr val="FF0000"/>
                </a:solidFill>
                <a:latin typeface="微软雅黑" pitchFamily="34" charset="-122"/>
                <a:ea typeface="微软雅黑" pitchFamily="34" charset="-122"/>
              </a:rPr>
              <a:t>数组是对线性表的一种存储结构。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9797">
                                            <p:txEl>
                                              <p:pRg st="3" end="3"/>
                                            </p:txEl>
                                          </p:spTgt>
                                        </p:tgtEl>
                                        <p:attrNameLst>
                                          <p:attrName>style.visibility</p:attrName>
                                        </p:attrNameLst>
                                      </p:cBhvr>
                                      <p:to>
                                        <p:strVal val="visible"/>
                                      </p:to>
                                    </p:set>
                                    <p:animEffect transition="in" filter="dissolve">
                                      <p:cBhvr>
                                        <p:cTn id="7" dur="500"/>
                                        <p:tgtEl>
                                          <p:spTgt spid="289797">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89797">
                                            <p:txEl>
                                              <p:pRg st="4" end="4"/>
                                            </p:txEl>
                                          </p:spTgt>
                                        </p:tgtEl>
                                        <p:attrNameLst>
                                          <p:attrName>style.visibility</p:attrName>
                                        </p:attrNameLst>
                                      </p:cBhvr>
                                      <p:to>
                                        <p:strVal val="visible"/>
                                      </p:to>
                                    </p:set>
                                    <p:animEffect transition="in" filter="dissolve">
                                      <p:cBhvr>
                                        <p:cTn id="10" dur="500"/>
                                        <p:tgtEl>
                                          <p:spTgt spid="289797">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89797">
                                            <p:txEl>
                                              <p:pRg st="5" end="5"/>
                                            </p:txEl>
                                          </p:spTgt>
                                        </p:tgtEl>
                                        <p:attrNameLst>
                                          <p:attrName>style.visibility</p:attrName>
                                        </p:attrNameLst>
                                      </p:cBhvr>
                                      <p:to>
                                        <p:strVal val="visible"/>
                                      </p:to>
                                    </p:set>
                                    <p:animEffect transition="in" filter="dissolve">
                                      <p:cBhvr>
                                        <p:cTn id="13" dur="500"/>
                                        <p:tgtEl>
                                          <p:spTgt spid="289797">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89797">
                                            <p:txEl>
                                              <p:pRg st="6" end="6"/>
                                            </p:txEl>
                                          </p:spTgt>
                                        </p:tgtEl>
                                        <p:attrNameLst>
                                          <p:attrName>style.visibility</p:attrName>
                                        </p:attrNameLst>
                                      </p:cBhvr>
                                      <p:to>
                                        <p:strVal val="visible"/>
                                      </p:to>
                                    </p:set>
                                    <p:animEffect transition="in" filter="dissolve">
                                      <p:cBhvr>
                                        <p:cTn id="16" dur="500"/>
                                        <p:tgtEl>
                                          <p:spTgt spid="28979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89797">
                                            <p:txEl>
                                              <p:pRg st="7" end="7"/>
                                            </p:txEl>
                                          </p:spTgt>
                                        </p:tgtEl>
                                        <p:attrNameLst>
                                          <p:attrName>style.visibility</p:attrName>
                                        </p:attrNameLst>
                                      </p:cBhvr>
                                      <p:to>
                                        <p:strVal val="visible"/>
                                      </p:to>
                                    </p:set>
                                    <p:animEffect transition="in" filter="dissolve">
                                      <p:cBhvr>
                                        <p:cTn id="21" dur="500"/>
                                        <p:tgtEl>
                                          <p:spTgt spid="2897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sym typeface="+mn-ea"/>
              </a:rPr>
              <a:t>/*数组作为函数形参，[]中不必包含数组的长度，如果包括了，编译器会将其忽略掉；  将数组传递给函数时，通常要将数组的大小传递给函数*/</a:t>
            </a:r>
            <a:endParaRPr lang="zh-CN" altLang="en-US" sz="2200" b="1" dirty="0"/>
          </a:p>
          <a:p>
            <a:pPr marL="0" indent="0">
              <a:buNone/>
            </a:pPr>
            <a:r>
              <a:rPr lang="zh-CN" altLang="en-US" sz="2200" b="1" dirty="0">
                <a:sym typeface="+mn-ea"/>
              </a:rPr>
              <a:t>void modifyArray(int b[],int size) </a:t>
            </a:r>
            <a:endParaRPr lang="zh-CN" altLang="en-US" sz="2200" b="1" dirty="0"/>
          </a:p>
          <a:p>
            <a:pPr marL="0" indent="0">
              <a:buNone/>
            </a:pPr>
            <a:r>
              <a:rPr lang="zh-CN" altLang="en-US" sz="2200" b="1" dirty="0">
                <a:sym typeface="+mn-ea"/>
              </a:rPr>
              <a:t>{</a:t>
            </a:r>
            <a:endParaRPr lang="zh-CN" altLang="en-US" sz="2200" b="1" dirty="0"/>
          </a:p>
          <a:p>
            <a:pPr marL="0" indent="0">
              <a:buNone/>
            </a:pPr>
            <a:r>
              <a:rPr lang="zh-CN" altLang="en-US" sz="2200" b="1" dirty="0">
                <a:sym typeface="+mn-ea"/>
              </a:rPr>
              <a:t>    int </a:t>
            </a:r>
            <a:r>
              <a:rPr lang="en-US" altLang="zh-CN" sz="2200" b="1" dirty="0" err="1" smtClean="0">
                <a:sym typeface="+mn-ea"/>
              </a:rPr>
              <a:t>i</a:t>
            </a:r>
            <a:r>
              <a:rPr lang="zh-CN" altLang="en-US" sz="2200" b="1" dirty="0" smtClean="0">
                <a:sym typeface="+mn-ea"/>
              </a:rPr>
              <a:t>;    </a:t>
            </a:r>
            <a:endParaRPr lang="zh-CN" altLang="en-US" sz="2200" b="1" dirty="0"/>
          </a:p>
          <a:p>
            <a:pPr marL="0" indent="0">
              <a:buNone/>
            </a:pPr>
            <a:r>
              <a:rPr lang="zh-CN" altLang="en-US" sz="2200" b="1" dirty="0" smtClean="0">
                <a:sym typeface="+mn-ea"/>
              </a:rPr>
              <a:t>    </a:t>
            </a:r>
            <a:r>
              <a:rPr lang="nn-NO" altLang="zh-CN" sz="2200" b="1" dirty="0" smtClean="0">
                <a:sym typeface="+mn-ea"/>
              </a:rPr>
              <a:t>for( i = 0 ; i &lt; size ; i++ )</a:t>
            </a:r>
          </a:p>
          <a:p>
            <a:pPr marL="0" indent="0">
              <a:buNone/>
            </a:pPr>
            <a:r>
              <a:rPr lang="nn-NO" altLang="zh-CN" sz="2200" b="1" dirty="0" smtClean="0">
                <a:sym typeface="+mn-ea"/>
              </a:rPr>
              <a:t>    	b[i] *= 2 </a:t>
            </a:r>
            <a:r>
              <a:rPr lang="nn-NO" altLang="zh-CN" sz="2200" b="1" dirty="0" smtClean="0">
                <a:sym typeface="+mn-ea"/>
              </a:rPr>
              <a:t>;</a:t>
            </a:r>
          </a:p>
          <a:p>
            <a:pPr marL="0" indent="0">
              <a:buNone/>
            </a:pPr>
            <a:r>
              <a:rPr lang="zh-CN" altLang="en-US" sz="2200" b="1" dirty="0" smtClean="0">
                <a:sym typeface="+mn-ea"/>
              </a:rPr>
              <a:t>}</a:t>
            </a:r>
            <a:endParaRPr lang="zh-CN" altLang="en-US" sz="2200" b="1" dirty="0"/>
          </a:p>
          <a:p>
            <a:pPr marL="0" indent="0">
              <a:buNone/>
            </a:pPr>
            <a:r>
              <a:rPr lang="zh-CN" altLang="en-US" sz="2200" b="1" dirty="0"/>
              <a:t>void modifyElement(int e)</a:t>
            </a:r>
          </a:p>
          <a:p>
            <a:pPr marL="0" indent="0">
              <a:buNone/>
            </a:pPr>
            <a:r>
              <a:rPr lang="zh-CN" altLang="en-US" sz="2200" b="1" dirty="0"/>
              <a:t>{</a:t>
            </a:r>
          </a:p>
          <a:p>
            <a:pPr marL="0" indent="0">
              <a:buNone/>
            </a:pPr>
            <a:r>
              <a:rPr lang="zh-CN" altLang="en-US" sz="2200" b="1" dirty="0"/>
              <a:t>    printf("Value in modify element is %d\n",e*=2);</a:t>
            </a:r>
          </a:p>
          <a:p>
            <a:pPr marL="0" indent="0">
              <a:buNone/>
            </a:pPr>
            <a:r>
              <a:rPr lang="zh-CN" altLang="en-US" sz="2200" b="1" dirty="0"/>
              <a:t>}</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pPr>
                <a:defRPr/>
              </a:pPr>
              <a:t>80</a:t>
            </a:fld>
            <a:endParaRPr lang="en-US" altLang="zh-CN"/>
          </a:p>
        </p:txBody>
      </p:sp>
      <p:sp>
        <p:nvSpPr>
          <p:cNvPr id="5"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C9EB28A-90E1-40E7-9B17-0F3A0A83B30D}" type="slidenum">
              <a:rPr lang="zh-CN" altLang="en-US" sz="1400" smtClean="0"/>
              <a:pPr eaLnBrk="1" hangingPunct="1"/>
              <a:t>81</a:t>
            </a:fld>
            <a:endParaRPr lang="en-US" altLang="zh-CN" sz="1400" smtClean="0"/>
          </a:p>
        </p:txBody>
      </p:sp>
      <p:sp>
        <p:nvSpPr>
          <p:cNvPr id="157700" name="Text Box 4"/>
          <p:cNvSpPr txBox="1">
            <a:spLocks noChangeArrowheads="1"/>
          </p:cNvSpPr>
          <p:nvPr/>
        </p:nvSpPr>
        <p:spPr bwMode="auto">
          <a:xfrm>
            <a:off x="827088" y="1268413"/>
            <a:ext cx="7543800" cy="42976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003399"/>
                </a:solidFill>
              </a:rPr>
              <a:t>函数定义：</a:t>
            </a:r>
            <a:r>
              <a:rPr lang="en-US" altLang="zh-CN" sz="2400" b="1">
                <a:solidFill>
                  <a:srgbClr val="003399"/>
                </a:solidFill>
              </a:rPr>
              <a:t>void modifyArray( int b[], int size) </a:t>
            </a:r>
          </a:p>
          <a:p>
            <a:pPr eaLnBrk="1" hangingPunct="1">
              <a:spcBef>
                <a:spcPct val="50000"/>
              </a:spcBef>
              <a:buFontTx/>
              <a:buNone/>
            </a:pPr>
            <a:r>
              <a:rPr lang="en-US" altLang="zh-CN" sz="2400" b="1"/>
              <a:t>/*</a:t>
            </a:r>
            <a:r>
              <a:rPr lang="zh-CN" altLang="en-US" sz="2400" b="1"/>
              <a:t>数组作为函数形参，[]中不必包含数组的长度，如果包括了，编译器会将其忽略掉； 将数组传递给函数时，通常要将数组的大小传递给函数*/</a:t>
            </a:r>
          </a:p>
          <a:p>
            <a:pPr eaLnBrk="1" hangingPunct="1">
              <a:spcBef>
                <a:spcPct val="50000"/>
              </a:spcBef>
              <a:buFontTx/>
              <a:buNone/>
            </a:pPr>
            <a:r>
              <a:rPr lang="zh-CN" altLang="en-US" sz="2400" b="1">
                <a:solidFill>
                  <a:srgbClr val="003399"/>
                </a:solidFill>
              </a:rPr>
              <a:t>函数原型：</a:t>
            </a:r>
            <a:r>
              <a:rPr lang="en-US" altLang="zh-CN" sz="2400" b="1">
                <a:solidFill>
                  <a:srgbClr val="003399"/>
                </a:solidFill>
              </a:rPr>
              <a:t>void modifyArray( int [], int);</a:t>
            </a:r>
          </a:p>
          <a:p>
            <a:pPr eaLnBrk="1" hangingPunct="1">
              <a:spcBef>
                <a:spcPct val="50000"/>
              </a:spcBef>
              <a:buFontTx/>
              <a:buNone/>
            </a:pPr>
            <a:r>
              <a:rPr lang="zh-CN" altLang="en-US" sz="2400" b="1"/>
              <a:t>/*函数原型中数组类型的参数，[]中不必包含数组的长度*/</a:t>
            </a:r>
          </a:p>
          <a:p>
            <a:pPr eaLnBrk="1" hangingPunct="1">
              <a:spcBef>
                <a:spcPct val="50000"/>
              </a:spcBef>
              <a:buFontTx/>
              <a:buNone/>
            </a:pPr>
            <a:r>
              <a:rPr lang="zh-CN" altLang="en-US" sz="2400" b="1">
                <a:solidFill>
                  <a:srgbClr val="003399"/>
                </a:solidFill>
              </a:rPr>
              <a:t>函数调用： </a:t>
            </a:r>
            <a:r>
              <a:rPr lang="en-US" altLang="zh-CN" sz="2400" b="1">
                <a:solidFill>
                  <a:srgbClr val="003399"/>
                </a:solidFill>
              </a:rPr>
              <a:t>modifyArray( a, SIZE);</a:t>
            </a:r>
          </a:p>
          <a:p>
            <a:pPr eaLnBrk="1" hangingPunct="1">
              <a:spcBef>
                <a:spcPct val="50000"/>
              </a:spcBef>
              <a:buFontTx/>
              <a:buNone/>
            </a:pPr>
            <a:r>
              <a:rPr lang="zh-CN" altLang="en-US" sz="2400" b="1"/>
              <a:t>/*数组名称作为实参,以传引用方式传递数组</a:t>
            </a:r>
            <a:r>
              <a:rPr lang="en-US" altLang="zh-CN" sz="2400" b="1"/>
              <a:t>a*/ </a:t>
            </a:r>
            <a:endParaRPr lang="zh-CN" altLang="en-US" sz="2400" b="1"/>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7700">
                                            <p:txEl>
                                              <p:pRg st="3" end="3"/>
                                            </p:txEl>
                                          </p:spTgt>
                                        </p:tgtEl>
                                        <p:attrNameLst>
                                          <p:attrName>style.visibility</p:attrName>
                                        </p:attrNameLst>
                                      </p:cBhvr>
                                      <p:to>
                                        <p:strVal val="visible"/>
                                      </p:to>
                                    </p:set>
                                    <p:animEffect transition="in" filter="dissolve">
                                      <p:cBhvr>
                                        <p:cTn id="7" dur="500"/>
                                        <p:tgtEl>
                                          <p:spTgt spid="157700">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57700">
                                            <p:txEl>
                                              <p:pRg st="4" end="4"/>
                                            </p:txEl>
                                          </p:spTgt>
                                        </p:tgtEl>
                                        <p:attrNameLst>
                                          <p:attrName>style.visibility</p:attrName>
                                        </p:attrNameLst>
                                      </p:cBhvr>
                                      <p:to>
                                        <p:strVal val="visible"/>
                                      </p:to>
                                    </p:set>
                                    <p:animEffect transition="in" filter="dissolve">
                                      <p:cBhvr>
                                        <p:cTn id="10" dur="500"/>
                                        <p:tgtEl>
                                          <p:spTgt spid="157700">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7700">
                                            <p:txEl>
                                              <p:pRg st="5" end="5"/>
                                            </p:txEl>
                                          </p:spTgt>
                                        </p:tgtEl>
                                        <p:attrNameLst>
                                          <p:attrName>style.visibility</p:attrName>
                                        </p:attrNameLst>
                                      </p:cBhvr>
                                      <p:to>
                                        <p:strVal val="visible"/>
                                      </p:to>
                                    </p:set>
                                    <p:animEffect transition="in" filter="dissolve">
                                      <p:cBhvr>
                                        <p:cTn id="15" dur="500"/>
                                        <p:tgtEl>
                                          <p:spTgt spid="157700">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57700">
                                            <p:txEl>
                                              <p:pRg st="6" end="6"/>
                                            </p:txEl>
                                          </p:spTgt>
                                        </p:tgtEl>
                                        <p:attrNameLst>
                                          <p:attrName>style.visibility</p:attrName>
                                        </p:attrNameLst>
                                      </p:cBhvr>
                                      <p:to>
                                        <p:strVal val="visible"/>
                                      </p:to>
                                    </p:set>
                                    <p:animEffect transition="in" filter="dissolve">
                                      <p:cBhvr>
                                        <p:cTn id="18" dur="500"/>
                                        <p:tgtEl>
                                          <p:spTgt spid="157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A4FE7F1-0D59-4BDD-AF6D-15F22FDA3805}" type="slidenum">
              <a:rPr lang="zh-CN" altLang="en-US" sz="1400" smtClean="0"/>
              <a:pPr eaLnBrk="1" hangingPunct="1"/>
              <a:t>82</a:t>
            </a:fld>
            <a:endParaRPr lang="en-US" altLang="zh-CN" sz="1400" smtClean="0"/>
          </a:p>
        </p:txBody>
      </p:sp>
      <p:sp>
        <p:nvSpPr>
          <p:cNvPr id="64515"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
        <p:nvSpPr>
          <p:cNvPr id="64516" name="Rectangle 3"/>
          <p:cNvSpPr>
            <a:spLocks noGrp="1" noChangeArrowheads="1"/>
          </p:cNvSpPr>
          <p:nvPr>
            <p:ph type="body" idx="1"/>
          </p:nvPr>
        </p:nvSpPr>
        <p:spPr/>
        <p:txBody>
          <a:bodyPr/>
          <a:lstStyle/>
          <a:p>
            <a:pPr eaLnBrk="1" hangingPunct="1"/>
            <a:r>
              <a:rPr lang="zh-CN" altLang="en-US" b="1" dirty="0" smtClean="0"/>
              <a:t>由于数组总是通过</a:t>
            </a:r>
            <a:r>
              <a:rPr lang="zh-CN" altLang="en-US" b="1" dirty="0" smtClean="0">
                <a:solidFill>
                  <a:srgbClr val="FF0000"/>
                </a:solidFill>
              </a:rPr>
              <a:t>模拟传引用</a:t>
            </a:r>
            <a:r>
              <a:rPr lang="zh-CN" altLang="en-US" b="1" dirty="0" smtClean="0"/>
              <a:t>的方式传递的，所以难以防范函数修改数组的值。为了限制函数对数组的修改，可以使用</a:t>
            </a:r>
            <a:r>
              <a:rPr lang="en-US" altLang="zh-CN" b="1" dirty="0" err="1" smtClean="0"/>
              <a:t>const</a:t>
            </a:r>
            <a:r>
              <a:rPr lang="zh-CN" altLang="en-US" b="1" dirty="0" smtClean="0"/>
              <a:t>限定符。</a:t>
            </a:r>
          </a:p>
          <a:p>
            <a:pPr marL="457200" lvl="1" indent="0" eaLnBrk="1" hangingPunct="1">
              <a:buNone/>
            </a:pPr>
            <a:r>
              <a:rPr b="1" dirty="0" smtClean="0"/>
              <a:t>void </a:t>
            </a:r>
            <a:r>
              <a:rPr b="1" dirty="0" err="1" smtClean="0"/>
              <a:t>tryToModifyArray</a:t>
            </a:r>
            <a:r>
              <a:rPr b="1" dirty="0" smtClean="0"/>
              <a:t>(</a:t>
            </a:r>
            <a:r>
              <a:rPr b="1" dirty="0" err="1" smtClean="0">
                <a:solidFill>
                  <a:srgbClr val="FF0000"/>
                </a:solidFill>
              </a:rPr>
              <a:t>const</a:t>
            </a:r>
            <a:r>
              <a:rPr b="1" dirty="0" smtClean="0">
                <a:solidFill>
                  <a:srgbClr val="FF0000"/>
                </a:solidFill>
              </a:rPr>
              <a:t> </a:t>
            </a:r>
            <a:r>
              <a:rPr b="1" dirty="0" err="1" smtClean="0"/>
              <a:t>int</a:t>
            </a:r>
            <a:r>
              <a:rPr b="1" dirty="0" smtClean="0"/>
              <a:t> b[],</a:t>
            </a:r>
            <a:r>
              <a:rPr b="1" dirty="0" err="1" smtClean="0"/>
              <a:t>int</a:t>
            </a:r>
            <a:r>
              <a:rPr b="1" dirty="0" smtClean="0"/>
              <a:t> size)</a:t>
            </a:r>
          </a:p>
          <a:p>
            <a:pPr marL="457200" lvl="1" indent="0" eaLnBrk="1" hangingPunct="1">
              <a:buNone/>
            </a:pPr>
            <a:r>
              <a:rPr b="1" dirty="0" smtClean="0"/>
              <a:t>{</a:t>
            </a:r>
          </a:p>
          <a:p>
            <a:pPr marL="457200" lvl="1" indent="0" eaLnBrk="1" hangingPunct="1">
              <a:buNone/>
            </a:pPr>
            <a:r>
              <a:rPr b="1" dirty="0" smtClean="0"/>
              <a:t>	    </a:t>
            </a:r>
            <a:r>
              <a:rPr b="1" dirty="0" err="1" smtClean="0"/>
              <a:t>int</a:t>
            </a:r>
            <a:r>
              <a:rPr b="1" dirty="0" smtClean="0"/>
              <a:t> </a:t>
            </a:r>
            <a:r>
              <a:rPr b="1" dirty="0" err="1" smtClean="0"/>
              <a:t>i</a:t>
            </a:r>
            <a:r>
              <a:rPr b="1" dirty="0" smtClean="0"/>
              <a:t>;</a:t>
            </a:r>
          </a:p>
          <a:p>
            <a:pPr marL="457200" lvl="1" indent="0" eaLnBrk="1" hangingPunct="1">
              <a:buNone/>
            </a:pPr>
            <a:r>
              <a:rPr b="1" dirty="0" smtClean="0"/>
              <a:t>    for(</a:t>
            </a:r>
            <a:r>
              <a:rPr b="1" dirty="0" err="1" smtClean="0"/>
              <a:t>i</a:t>
            </a:r>
            <a:r>
              <a:rPr b="1" dirty="0" smtClean="0"/>
              <a:t>=0;i&lt;</a:t>
            </a:r>
            <a:r>
              <a:rPr b="1" dirty="0" err="1" smtClean="0"/>
              <a:t>size;i</a:t>
            </a:r>
            <a:r>
              <a:rPr b="1" dirty="0" smtClean="0"/>
              <a:t>++)</a:t>
            </a:r>
          </a:p>
          <a:p>
            <a:pPr marL="457200" lvl="1" indent="0" eaLnBrk="1" hangingPunct="1">
              <a:buNone/>
            </a:pPr>
            <a:r>
              <a:rPr b="1" dirty="0" smtClean="0"/>
              <a:t>        b[</a:t>
            </a:r>
            <a:r>
              <a:rPr b="1" dirty="0" err="1" smtClean="0"/>
              <a:t>i</a:t>
            </a:r>
            <a:r>
              <a:rPr b="1" dirty="0" smtClean="0"/>
              <a:t>]=2*b[</a:t>
            </a:r>
            <a:r>
              <a:rPr b="1" dirty="0" err="1" smtClean="0"/>
              <a:t>i</a:t>
            </a:r>
            <a:r>
              <a:rPr b="1" dirty="0" smtClean="0"/>
              <a:t>]; </a:t>
            </a:r>
            <a:r>
              <a:rPr b="1" dirty="0" smtClean="0">
                <a:solidFill>
                  <a:srgbClr val="FF0000"/>
                </a:solidFill>
              </a:rPr>
              <a:t>//</a:t>
            </a:r>
            <a:r>
              <a:rPr b="1" dirty="0" err="1" smtClean="0">
                <a:solidFill>
                  <a:srgbClr val="FF0000"/>
                </a:solidFill>
              </a:rPr>
              <a:t>编译报错</a:t>
            </a:r>
            <a:r>
              <a:rPr b="1" dirty="0" smtClean="0">
                <a:solidFill>
                  <a:srgbClr val="FF0000"/>
                </a:solidFill>
              </a:rPr>
              <a:t> </a:t>
            </a:r>
            <a:r>
              <a:rPr lang="zh-CN" b="1" dirty="0" smtClean="0">
                <a:solidFill>
                  <a:srgbClr val="FF0000"/>
                </a:solidFill>
              </a:rPr>
              <a:t>，</a:t>
            </a:r>
            <a:r>
              <a:rPr lang="en-US" altLang="zh-CN" b="1" dirty="0" smtClean="0">
                <a:solidFill>
                  <a:srgbClr val="FF0000"/>
                </a:solidFill>
              </a:rPr>
              <a:t>b[</a:t>
            </a:r>
            <a:r>
              <a:rPr lang="en-US" altLang="zh-CN" b="1" dirty="0" err="1" smtClean="0">
                <a:solidFill>
                  <a:srgbClr val="FF0000"/>
                </a:solidFill>
              </a:rPr>
              <a:t>i</a:t>
            </a:r>
            <a:r>
              <a:rPr lang="en-US" altLang="zh-CN" b="1" dirty="0" smtClean="0">
                <a:solidFill>
                  <a:srgbClr val="FF0000"/>
                </a:solidFill>
              </a:rPr>
              <a:t>]</a:t>
            </a:r>
            <a:r>
              <a:rPr lang="zh-CN" altLang="en-US" b="1" dirty="0" smtClean="0">
                <a:solidFill>
                  <a:srgbClr val="FF0000"/>
                </a:solidFill>
              </a:rPr>
              <a:t>不能修改</a:t>
            </a:r>
          </a:p>
          <a:p>
            <a:pPr marL="457200" lvl="1" indent="0" eaLnBrk="1" hangingPunct="1">
              <a:buNone/>
            </a:pPr>
            <a:r>
              <a:rPr b="1" dirty="0" smtClean="0"/>
              <a:t>}</a:t>
            </a:r>
          </a:p>
          <a:p>
            <a:pPr marL="0" indent="0" eaLnBrk="1" hangingPunct="1">
              <a:buNone/>
            </a:pPr>
            <a:endParaRPr lang="zh-CN" altLang="en-US" sz="3200" b="1" dirty="0" smtClean="0"/>
          </a:p>
          <a:p>
            <a:pPr eaLnBrk="1" hangingPunct="1">
              <a:buFontTx/>
              <a:buNone/>
            </a:pPr>
            <a:endParaRPr lang="zh-CN" altLang="en-US" b="1" dirty="0"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71044E7-17FB-4057-B634-9EA43694FBA4}" type="slidenum">
              <a:rPr lang="zh-CN" altLang="en-US" sz="1400" smtClean="0"/>
              <a:pPr eaLnBrk="1" hangingPunct="1"/>
              <a:t>83</a:t>
            </a:fld>
            <a:endParaRPr lang="en-US" altLang="zh-CN" sz="1400" smtClean="0"/>
          </a:p>
        </p:txBody>
      </p:sp>
      <p:sp>
        <p:nvSpPr>
          <p:cNvPr id="363523" name="Rectangle 3"/>
          <p:cNvSpPr>
            <a:spLocks noGrp="1" noChangeArrowheads="1"/>
          </p:cNvSpPr>
          <p:nvPr>
            <p:ph type="body" idx="1"/>
          </p:nvPr>
        </p:nvSpPr>
        <p:spPr/>
        <p:txBody>
          <a:bodyPr/>
          <a:lstStyle/>
          <a:p>
            <a:pPr eaLnBrk="1" hangingPunct="1">
              <a:buFontTx/>
              <a:buNone/>
            </a:pPr>
            <a:r>
              <a:rPr lang="zh-CN" altLang="en-US" b="1" dirty="0" smtClean="0"/>
              <a:t>练习：设计一个函数</a:t>
            </a:r>
            <a:r>
              <a:rPr lang="en-US" altLang="zh-CN" b="1" dirty="0" err="1" smtClean="0"/>
              <a:t>outputArray</a:t>
            </a:r>
            <a:r>
              <a:rPr lang="zh-CN" altLang="en-US" b="1" dirty="0" smtClean="0"/>
              <a:t>，用于输出一个整数数组中的元素</a:t>
            </a:r>
            <a:endParaRPr lang="en-US" altLang="zh-CN" b="1" dirty="0" smtClean="0"/>
          </a:p>
          <a:p>
            <a:pPr eaLnBrk="1" hangingPunct="1">
              <a:buFontTx/>
              <a:buNone/>
            </a:pPr>
            <a:r>
              <a:rPr lang="en-US" altLang="zh-CN" b="1" dirty="0" smtClean="0"/>
              <a:t>void </a:t>
            </a:r>
            <a:r>
              <a:rPr lang="en-US" altLang="zh-CN" b="1" dirty="0" err="1" smtClean="0"/>
              <a:t>outputArray</a:t>
            </a:r>
            <a:r>
              <a:rPr lang="en-US" altLang="zh-CN" b="1" dirty="0" smtClean="0"/>
              <a:t>(</a:t>
            </a:r>
            <a:r>
              <a:rPr lang="en-US" altLang="zh-CN" b="1" dirty="0" smtClean="0">
                <a:solidFill>
                  <a:srgbClr val="FF0000"/>
                </a:solidFill>
              </a:rPr>
              <a:t>const </a:t>
            </a:r>
            <a:r>
              <a:rPr lang="en-US" altLang="zh-CN" b="1" dirty="0" err="1" smtClean="0"/>
              <a:t>int</a:t>
            </a:r>
            <a:r>
              <a:rPr lang="en-US" altLang="zh-CN" b="1" dirty="0" smtClean="0"/>
              <a:t> data[], </a:t>
            </a:r>
            <a:r>
              <a:rPr lang="en-US" altLang="zh-CN" b="1" dirty="0" err="1" smtClean="0"/>
              <a:t>int</a:t>
            </a:r>
            <a:r>
              <a:rPr lang="en-US" altLang="zh-CN" b="1" dirty="0" smtClean="0"/>
              <a:t> size)</a:t>
            </a:r>
          </a:p>
          <a:p>
            <a:pPr eaLnBrk="1" hangingPunct="1">
              <a:buFontTx/>
              <a:buNone/>
            </a:pPr>
            <a:r>
              <a:rPr lang="en-US" altLang="zh-CN" b="1" dirty="0" smtClean="0"/>
              <a:t>{</a:t>
            </a:r>
          </a:p>
          <a:p>
            <a:pPr eaLnBrk="1" hangingPunct="1">
              <a:buFontTx/>
              <a:buNone/>
            </a:pPr>
            <a:r>
              <a:rPr lang="en-US" altLang="zh-CN" b="1" dirty="0" smtClean="0"/>
              <a:t>   </a:t>
            </a:r>
            <a:r>
              <a:rPr lang="en-US" altLang="zh-CN" b="1" dirty="0" err="1" smtClean="0"/>
              <a:t>int</a:t>
            </a:r>
            <a:r>
              <a:rPr lang="en-US" altLang="zh-CN" b="1" dirty="0" smtClean="0"/>
              <a:t> </a:t>
            </a:r>
            <a:r>
              <a:rPr lang="en-US" altLang="zh-CN" b="1" dirty="0" err="1" smtClean="0"/>
              <a:t>i</a:t>
            </a:r>
            <a:r>
              <a:rPr lang="en-US" altLang="zh-CN" b="1" dirty="0" smtClean="0"/>
              <a:t>;</a:t>
            </a:r>
          </a:p>
          <a:p>
            <a:pPr eaLnBrk="1" hangingPunct="1">
              <a:buFontTx/>
              <a:buNone/>
            </a:pPr>
            <a:r>
              <a:rPr lang="en-US" altLang="zh-CN" b="1" dirty="0" smtClean="0"/>
              <a:t>   for(</a:t>
            </a:r>
            <a:r>
              <a:rPr lang="en-US" altLang="zh-CN" b="1" dirty="0" err="1" smtClean="0"/>
              <a:t>i</a:t>
            </a:r>
            <a:r>
              <a:rPr lang="en-US" altLang="zh-CN" b="1" dirty="0" smtClean="0"/>
              <a:t> = 0;i </a:t>
            </a:r>
            <a:r>
              <a:rPr lang="en-US" altLang="zh-CN" b="1" dirty="0" smtClean="0"/>
              <a:t>&lt; </a:t>
            </a:r>
            <a:r>
              <a:rPr lang="en-US" altLang="zh-CN" b="1" dirty="0" err="1" smtClean="0"/>
              <a:t>size;i</a:t>
            </a:r>
            <a:r>
              <a:rPr lang="en-US" altLang="zh-CN" b="1" dirty="0" smtClean="0"/>
              <a:t>++)</a:t>
            </a:r>
          </a:p>
          <a:p>
            <a:pPr eaLnBrk="1" hangingPunct="1">
              <a:buFontTx/>
              <a:buNone/>
            </a:pPr>
            <a:r>
              <a:rPr lang="en-US" altLang="zh-CN" b="1" dirty="0" smtClean="0"/>
              <a:t>       </a:t>
            </a:r>
            <a:r>
              <a:rPr lang="en-US" altLang="zh-CN" b="1" dirty="0" err="1" smtClean="0"/>
              <a:t>printf</a:t>
            </a:r>
            <a:r>
              <a:rPr lang="en-US" altLang="zh-CN" b="1" dirty="0" smtClean="0"/>
              <a:t>("%d  ", data[</a:t>
            </a:r>
            <a:r>
              <a:rPr lang="en-US" altLang="zh-CN" b="1" dirty="0" err="1" smtClean="0"/>
              <a:t>i</a:t>
            </a:r>
            <a:r>
              <a:rPr lang="en-US" altLang="zh-CN" b="1" dirty="0" smtClean="0"/>
              <a:t>]);</a:t>
            </a:r>
          </a:p>
          <a:p>
            <a:pPr eaLnBrk="1" hangingPunct="1">
              <a:buFontTx/>
              <a:buNone/>
            </a:pPr>
            <a:r>
              <a:rPr lang="en-US" altLang="zh-CN" b="1" dirty="0" smtClean="0"/>
              <a:t>   </a:t>
            </a:r>
            <a:r>
              <a:rPr lang="en-US" altLang="zh-CN" b="1" dirty="0" err="1" smtClean="0"/>
              <a:t>printf</a:t>
            </a:r>
            <a:r>
              <a:rPr lang="en-US" altLang="zh-CN" b="1" dirty="0" smtClean="0"/>
              <a:t>("\n");</a:t>
            </a:r>
          </a:p>
          <a:p>
            <a:pPr eaLnBrk="1" hangingPunct="1">
              <a:buFontTx/>
              <a:buNone/>
            </a:pPr>
            <a:r>
              <a:rPr lang="en-US" altLang="zh-CN" b="1" dirty="0" smtClean="0"/>
              <a:t>}</a:t>
            </a:r>
            <a:endParaRPr lang="zh-CN" altLang="en-US" b="1" dirty="0" smtClean="0"/>
          </a:p>
          <a:p>
            <a:pPr eaLnBrk="1" hangingPunct="1"/>
            <a:endParaRPr lang="zh-CN" altLang="en-US" b="1" dirty="0" smtClean="0"/>
          </a:p>
        </p:txBody>
      </p:sp>
      <p:sp>
        <p:nvSpPr>
          <p:cNvPr id="2" name="文本框 1"/>
          <p:cNvSpPr txBox="1"/>
          <p:nvPr/>
        </p:nvSpPr>
        <p:spPr>
          <a:xfrm>
            <a:off x="5723890" y="2924810"/>
            <a:ext cx="3319145" cy="1202055"/>
          </a:xfrm>
          <a:prstGeom prst="rect">
            <a:avLst/>
          </a:prstGeom>
          <a:solidFill>
            <a:schemeClr val="accent1">
              <a:lumMod val="20000"/>
              <a:lumOff val="80000"/>
            </a:schemeClr>
          </a:solidFill>
        </p:spPr>
        <p:txBody>
          <a:bodyPr wrap="square" rtlCol="0">
            <a:spAutoFit/>
          </a:bodyPr>
          <a:lstStyle/>
          <a:p>
            <a:pPr indent="0">
              <a:buNone/>
            </a:pPr>
            <a:r>
              <a:rPr lang="zh-CN" altLang="en-US" b="1" smtClean="0">
                <a:sym typeface="+mn-ea"/>
              </a:rPr>
              <a:t>用</a:t>
            </a:r>
            <a:r>
              <a:rPr lang="en-US" altLang="zh-CN" b="1" smtClean="0">
                <a:sym typeface="+mn-ea"/>
              </a:rPr>
              <a:t>const</a:t>
            </a:r>
            <a:r>
              <a:rPr lang="zh-CN" altLang="en-US" b="1" smtClean="0">
                <a:sym typeface="+mn-ea"/>
              </a:rPr>
              <a:t>做数组参数的前缀，使得在 </a:t>
            </a:r>
            <a:r>
              <a:rPr lang="en-US" altLang="zh-CN" b="1" smtClean="0">
                <a:sym typeface="+mn-ea"/>
              </a:rPr>
              <a:t>outputArray</a:t>
            </a:r>
            <a:r>
              <a:rPr lang="zh-CN" altLang="en-US" b="1" smtClean="0">
                <a:sym typeface="+mn-ea"/>
              </a:rPr>
              <a:t>函数中不允许对数组</a:t>
            </a:r>
            <a:r>
              <a:rPr lang="en-US" altLang="zh-CN" b="1" smtClean="0">
                <a:sym typeface="+mn-ea"/>
              </a:rPr>
              <a:t>b</a:t>
            </a:r>
            <a:r>
              <a:rPr lang="zh-CN" altLang="en-US" b="1" smtClean="0">
                <a:sym typeface="+mn-ea"/>
              </a:rPr>
              <a:t>的元素进行修改。</a:t>
            </a:r>
            <a:endParaRPr lang="zh-CN" altLang="en-US" dirty="0" smtClean="0"/>
          </a:p>
        </p:txBody>
      </p:sp>
      <p:sp>
        <p:nvSpPr>
          <p:cNvPr id="64515"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3523">
                                            <p:txEl>
                                              <p:pRg st="1" end="1"/>
                                            </p:txEl>
                                          </p:spTgt>
                                        </p:tgtEl>
                                        <p:attrNameLst>
                                          <p:attrName>style.visibility</p:attrName>
                                        </p:attrNameLst>
                                      </p:cBhvr>
                                      <p:to>
                                        <p:strVal val="visible"/>
                                      </p:to>
                                    </p:set>
                                    <p:animEffect transition="in" filter="dissolve">
                                      <p:cBhvr>
                                        <p:cTn id="7" dur="500"/>
                                        <p:tgtEl>
                                          <p:spTgt spid="36352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3523">
                                            <p:txEl>
                                              <p:pRg st="2" end="2"/>
                                            </p:txEl>
                                          </p:spTgt>
                                        </p:tgtEl>
                                        <p:attrNameLst>
                                          <p:attrName>style.visibility</p:attrName>
                                        </p:attrNameLst>
                                      </p:cBhvr>
                                      <p:to>
                                        <p:strVal val="visible"/>
                                      </p:to>
                                    </p:set>
                                    <p:animEffect transition="in" filter="dissolve">
                                      <p:cBhvr>
                                        <p:cTn id="10" dur="500"/>
                                        <p:tgtEl>
                                          <p:spTgt spid="36352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3523">
                                            <p:txEl>
                                              <p:pRg st="3" end="3"/>
                                            </p:txEl>
                                          </p:spTgt>
                                        </p:tgtEl>
                                        <p:attrNameLst>
                                          <p:attrName>style.visibility</p:attrName>
                                        </p:attrNameLst>
                                      </p:cBhvr>
                                      <p:to>
                                        <p:strVal val="visible"/>
                                      </p:to>
                                    </p:set>
                                    <p:animEffect transition="in" filter="dissolve">
                                      <p:cBhvr>
                                        <p:cTn id="13" dur="500"/>
                                        <p:tgtEl>
                                          <p:spTgt spid="36352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63523">
                                            <p:txEl>
                                              <p:pRg st="4" end="4"/>
                                            </p:txEl>
                                          </p:spTgt>
                                        </p:tgtEl>
                                        <p:attrNameLst>
                                          <p:attrName>style.visibility</p:attrName>
                                        </p:attrNameLst>
                                      </p:cBhvr>
                                      <p:to>
                                        <p:strVal val="visible"/>
                                      </p:to>
                                    </p:set>
                                    <p:animEffect transition="in" filter="dissolve">
                                      <p:cBhvr>
                                        <p:cTn id="16" dur="500"/>
                                        <p:tgtEl>
                                          <p:spTgt spid="363523">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63523">
                                            <p:txEl>
                                              <p:pRg st="5" end="5"/>
                                            </p:txEl>
                                          </p:spTgt>
                                        </p:tgtEl>
                                        <p:attrNameLst>
                                          <p:attrName>style.visibility</p:attrName>
                                        </p:attrNameLst>
                                      </p:cBhvr>
                                      <p:to>
                                        <p:strVal val="visible"/>
                                      </p:to>
                                    </p:set>
                                    <p:animEffect transition="in" filter="dissolve">
                                      <p:cBhvr>
                                        <p:cTn id="19" dur="500"/>
                                        <p:tgtEl>
                                          <p:spTgt spid="363523">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63523">
                                            <p:txEl>
                                              <p:pRg st="6" end="6"/>
                                            </p:txEl>
                                          </p:spTgt>
                                        </p:tgtEl>
                                        <p:attrNameLst>
                                          <p:attrName>style.visibility</p:attrName>
                                        </p:attrNameLst>
                                      </p:cBhvr>
                                      <p:to>
                                        <p:strVal val="visible"/>
                                      </p:to>
                                    </p:set>
                                    <p:animEffect transition="in" filter="dissolve">
                                      <p:cBhvr>
                                        <p:cTn id="22" dur="500"/>
                                        <p:tgtEl>
                                          <p:spTgt spid="363523">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63523">
                                            <p:txEl>
                                              <p:pRg st="7" end="7"/>
                                            </p:txEl>
                                          </p:spTgt>
                                        </p:tgtEl>
                                        <p:attrNameLst>
                                          <p:attrName>style.visibility</p:attrName>
                                        </p:attrNameLst>
                                      </p:cBhvr>
                                      <p:to>
                                        <p:strVal val="visible"/>
                                      </p:to>
                                    </p:set>
                                    <p:animEffect transition="in" filter="dissolve">
                                      <p:cBhvr>
                                        <p:cTn id="25" dur="500"/>
                                        <p:tgtEl>
                                          <p:spTgt spid="363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181460C-BE3F-4C92-99D7-2B30CBBA5B50}" type="slidenum">
              <a:rPr lang="zh-CN" altLang="en-US" sz="1400" smtClean="0"/>
              <a:pPr eaLnBrk="1" hangingPunct="1"/>
              <a:t>84</a:t>
            </a:fld>
            <a:endParaRPr lang="en-US" altLang="zh-CN" sz="1400" smtClean="0"/>
          </a:p>
        </p:txBody>
      </p:sp>
      <p:sp>
        <p:nvSpPr>
          <p:cNvPr id="66563" name="Rectangle 3"/>
          <p:cNvSpPr>
            <a:spLocks noGrp="1" noChangeArrowheads="1"/>
          </p:cNvSpPr>
          <p:nvPr>
            <p:ph type="body" idx="1"/>
          </p:nvPr>
        </p:nvSpPr>
        <p:spPr>
          <a:xfrm>
            <a:off x="685800" y="1319213"/>
            <a:ext cx="8458200" cy="4611687"/>
          </a:xfrm>
        </p:spPr>
        <p:txBody>
          <a:bodyPr/>
          <a:lstStyle/>
          <a:p>
            <a:pPr eaLnBrk="1" hangingPunct="1">
              <a:lnSpc>
                <a:spcPct val="90000"/>
              </a:lnSpc>
              <a:buFontTx/>
              <a:buNone/>
            </a:pPr>
            <a:r>
              <a:rPr lang="en-US" altLang="zh-CN" sz="2400" b="1" dirty="0" smtClean="0"/>
              <a:t>#define SIZE 10</a:t>
            </a:r>
          </a:p>
          <a:p>
            <a:pPr eaLnBrk="1" hangingPunct="1">
              <a:lnSpc>
                <a:spcPct val="90000"/>
              </a:lnSpc>
              <a:buFontTx/>
              <a:buNone/>
            </a:pPr>
            <a:r>
              <a:rPr lang="en-US" altLang="zh-CN" sz="2400" b="1" dirty="0" smtClean="0"/>
              <a:t>void </a:t>
            </a:r>
            <a:r>
              <a:rPr lang="en-US" altLang="zh-CN" sz="2400" b="1" dirty="0" err="1" smtClean="0"/>
              <a:t>outputArray</a:t>
            </a:r>
            <a:r>
              <a:rPr lang="en-US" altLang="zh-CN" sz="2400" b="1" dirty="0" smtClean="0"/>
              <a:t>(</a:t>
            </a:r>
            <a:r>
              <a:rPr lang="en-US" altLang="zh-CN" sz="2400" b="1" dirty="0" err="1" smtClean="0"/>
              <a:t>const</a:t>
            </a:r>
            <a:r>
              <a:rPr lang="en-US" altLang="zh-CN" sz="2400" b="1" dirty="0" smtClean="0"/>
              <a:t> </a:t>
            </a:r>
            <a:r>
              <a:rPr lang="en-US" altLang="zh-CN" sz="2400" b="1" dirty="0" err="1" smtClean="0"/>
              <a:t>int</a:t>
            </a:r>
            <a:r>
              <a:rPr lang="en-US" altLang="zh-CN" sz="2400" b="1" dirty="0" smtClean="0"/>
              <a:t> a[],</a:t>
            </a:r>
            <a:r>
              <a:rPr lang="en-US" altLang="zh-CN" sz="2400" b="1" dirty="0" err="1" smtClean="0"/>
              <a:t>int</a:t>
            </a:r>
            <a:r>
              <a:rPr lang="en-US" altLang="zh-CN" sz="2400" b="1" dirty="0" smtClean="0"/>
              <a:t> size);</a:t>
            </a:r>
          </a:p>
          <a:p>
            <a:pPr eaLnBrk="1" hangingPunct="1">
              <a:lnSpc>
                <a:spcPct val="90000"/>
              </a:lnSpc>
              <a:buFontTx/>
              <a:buNone/>
            </a:pPr>
            <a:r>
              <a:rPr lang="en-US" altLang="zh-CN" sz="2400" b="1" dirty="0" err="1" smtClean="0"/>
              <a:t>int</a:t>
            </a:r>
            <a:r>
              <a:rPr lang="en-US" altLang="zh-CN" sz="2400" b="1" dirty="0" smtClean="0"/>
              <a:t> main(void)</a:t>
            </a:r>
          </a:p>
          <a:p>
            <a:pPr eaLnBrk="1" hangingPunct="1">
              <a:lnSpc>
                <a:spcPct val="90000"/>
              </a:lnSpc>
              <a:buFontTx/>
              <a:buNone/>
            </a:pPr>
            <a:r>
              <a:rPr lang="en-US" altLang="zh-CN" sz="2400" b="1" dirty="0" smtClean="0"/>
              <a:t>{</a:t>
            </a:r>
          </a:p>
          <a:p>
            <a:pPr eaLnBrk="1" hangingPunct="1">
              <a:lnSpc>
                <a:spcPct val="90000"/>
              </a:lnSpc>
              <a:buFontTx/>
              <a:buNone/>
            </a:pPr>
            <a:r>
              <a:rPr lang="en-US" altLang="zh-CN" sz="2400" b="1" dirty="0" smtClean="0"/>
              <a:t>   </a:t>
            </a:r>
            <a:r>
              <a:rPr lang="en-US" altLang="zh-CN" sz="2400" b="1" dirty="0" err="1" smtClean="0"/>
              <a:t>int</a:t>
            </a:r>
            <a:r>
              <a:rPr lang="en-US" altLang="zh-CN" sz="2400" b="1" dirty="0" smtClean="0"/>
              <a:t> a[SIZE]={2,1,6,9,8,36,27,25,12,7};</a:t>
            </a:r>
          </a:p>
          <a:p>
            <a:pPr eaLnBrk="1" hangingPunct="1">
              <a:lnSpc>
                <a:spcPct val="90000"/>
              </a:lnSpc>
              <a:buFontTx/>
              <a:buNone/>
            </a:pPr>
            <a:r>
              <a:rPr lang="en-US" altLang="zh-CN" sz="2400" b="1" dirty="0" smtClean="0"/>
              <a:t>   </a:t>
            </a:r>
            <a:r>
              <a:rPr lang="en-US" altLang="zh-CN" sz="2400" b="1" dirty="0" err="1" smtClean="0"/>
              <a:t>outputArray</a:t>
            </a:r>
            <a:r>
              <a:rPr lang="en-US" altLang="zh-CN" sz="2400" b="1" dirty="0" smtClean="0"/>
              <a:t> (</a:t>
            </a:r>
            <a:r>
              <a:rPr lang="en-US" altLang="zh-CN" sz="2400" b="1" dirty="0" err="1" smtClean="0"/>
              <a:t>a,SIZE</a:t>
            </a:r>
            <a:r>
              <a:rPr lang="en-US" altLang="zh-CN" sz="2400" b="1" dirty="0" smtClean="0"/>
              <a:t>); </a:t>
            </a:r>
            <a:r>
              <a:rPr lang="en-US" altLang="zh-CN" sz="2400" b="1" dirty="0" smtClean="0">
                <a:solidFill>
                  <a:srgbClr val="003399"/>
                </a:solidFill>
              </a:rPr>
              <a:t>//</a:t>
            </a:r>
            <a:r>
              <a:rPr lang="zh-CN" altLang="en-US" sz="2400" b="1" dirty="0" smtClean="0">
                <a:solidFill>
                  <a:srgbClr val="003399"/>
                </a:solidFill>
              </a:rPr>
              <a:t>输出</a:t>
            </a:r>
            <a:r>
              <a:rPr lang="en-US" altLang="zh-CN" sz="2400" b="1" dirty="0" smtClean="0">
                <a:solidFill>
                  <a:srgbClr val="003399"/>
                </a:solidFill>
              </a:rPr>
              <a:t>a</a:t>
            </a:r>
            <a:r>
              <a:rPr lang="zh-CN" altLang="en-US" sz="2400" b="1" dirty="0" smtClean="0">
                <a:solidFill>
                  <a:srgbClr val="003399"/>
                </a:solidFill>
              </a:rPr>
              <a:t>中的所有元素</a:t>
            </a:r>
          </a:p>
          <a:p>
            <a:pPr eaLnBrk="1" hangingPunct="1">
              <a:lnSpc>
                <a:spcPct val="90000"/>
              </a:lnSpc>
              <a:buFontTx/>
              <a:buNone/>
            </a:pPr>
            <a:r>
              <a:rPr lang="en-US" altLang="zh-CN" sz="2400" b="1" dirty="0" smtClean="0"/>
              <a:t>   </a:t>
            </a:r>
            <a:r>
              <a:rPr lang="en-US" altLang="zh-CN" sz="2400" b="1" dirty="0" err="1" smtClean="0"/>
              <a:t>outputArray</a:t>
            </a:r>
            <a:r>
              <a:rPr lang="en-US" altLang="zh-CN" sz="2400" b="1" dirty="0" smtClean="0"/>
              <a:t> (&amp;a[1],SIZE-1); </a:t>
            </a:r>
            <a:r>
              <a:rPr lang="en-US" altLang="zh-CN" sz="2400" b="1" dirty="0" smtClean="0">
                <a:solidFill>
                  <a:srgbClr val="003399"/>
                </a:solidFill>
              </a:rPr>
              <a:t>/*</a:t>
            </a:r>
            <a:r>
              <a:rPr lang="zh-CN" altLang="en-US" sz="2400" b="1" dirty="0" smtClean="0">
                <a:solidFill>
                  <a:srgbClr val="003399"/>
                </a:solidFill>
              </a:rPr>
              <a:t>输出</a:t>
            </a:r>
            <a:r>
              <a:rPr lang="en-US" altLang="zh-CN" sz="2400" b="1" dirty="0" smtClean="0">
                <a:solidFill>
                  <a:srgbClr val="003399"/>
                </a:solidFill>
              </a:rPr>
              <a:t>a</a:t>
            </a:r>
            <a:r>
              <a:rPr lang="zh-CN" altLang="en-US" sz="2400" b="1" dirty="0" smtClean="0">
                <a:solidFill>
                  <a:srgbClr val="003399"/>
                </a:solidFill>
              </a:rPr>
              <a:t>中第</a:t>
            </a:r>
            <a:r>
              <a:rPr lang="en-US" altLang="zh-CN" sz="2400" b="1" dirty="0" smtClean="0">
                <a:solidFill>
                  <a:srgbClr val="003399"/>
                </a:solidFill>
              </a:rPr>
              <a:t>2</a:t>
            </a:r>
            <a:r>
              <a:rPr lang="zh-CN" altLang="en-US" sz="2400" b="1" dirty="0" smtClean="0">
                <a:solidFill>
                  <a:srgbClr val="003399"/>
                </a:solidFill>
              </a:rPr>
              <a:t>个元素开始						的所有元素*</a:t>
            </a:r>
            <a:r>
              <a:rPr lang="en-US" altLang="zh-CN" sz="2400" b="1" dirty="0" smtClean="0">
                <a:solidFill>
                  <a:srgbClr val="003399"/>
                </a:solidFill>
              </a:rPr>
              <a:t>/</a:t>
            </a:r>
          </a:p>
          <a:p>
            <a:pPr eaLnBrk="1" hangingPunct="1">
              <a:lnSpc>
                <a:spcPct val="90000"/>
              </a:lnSpc>
              <a:buFontTx/>
              <a:buNone/>
            </a:pPr>
            <a:r>
              <a:rPr lang="en-US" altLang="zh-CN" sz="800" b="1" dirty="0" smtClean="0"/>
              <a:t>   </a:t>
            </a:r>
          </a:p>
          <a:p>
            <a:pPr eaLnBrk="1" hangingPunct="1">
              <a:lnSpc>
                <a:spcPct val="90000"/>
              </a:lnSpc>
              <a:buFontTx/>
              <a:buNone/>
            </a:pPr>
            <a:r>
              <a:rPr lang="en-US" altLang="zh-CN" sz="2400" b="1" dirty="0" smtClean="0"/>
              <a:t>   return 0;</a:t>
            </a:r>
          </a:p>
          <a:p>
            <a:pPr eaLnBrk="1" hangingPunct="1">
              <a:lnSpc>
                <a:spcPct val="90000"/>
              </a:lnSpc>
              <a:buFontTx/>
              <a:buNone/>
            </a:pPr>
            <a:r>
              <a:rPr lang="en-US" altLang="zh-CN" sz="2400" b="1" dirty="0" smtClean="0"/>
              <a:t>}</a:t>
            </a:r>
            <a:r>
              <a:rPr lang="en-US" altLang="zh-CN" sz="2400" dirty="0" smtClean="0"/>
              <a:t> </a:t>
            </a:r>
            <a:endParaRPr lang="zh-CN" altLang="en-US" sz="2400" dirty="0" smtClean="0"/>
          </a:p>
        </p:txBody>
      </p:sp>
      <p:sp>
        <p:nvSpPr>
          <p:cNvPr id="64515"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8037781-1D5D-418E-AAA8-387530418066}" type="slidenum">
              <a:rPr lang="zh-CN" altLang="en-US" sz="1400" smtClean="0"/>
              <a:pPr eaLnBrk="1" hangingPunct="1"/>
              <a:t>85</a:t>
            </a:fld>
            <a:endParaRPr lang="en-US" altLang="zh-CN" sz="1400" smtClean="0"/>
          </a:p>
        </p:txBody>
      </p:sp>
      <p:sp>
        <p:nvSpPr>
          <p:cNvPr id="67587" name="Rectangle 3"/>
          <p:cNvSpPr>
            <a:spLocks noGrp="1" noChangeArrowheads="1"/>
          </p:cNvSpPr>
          <p:nvPr>
            <p:ph type="body" idx="1"/>
          </p:nvPr>
        </p:nvSpPr>
        <p:spPr>
          <a:xfrm>
            <a:off x="685800" y="1319213"/>
            <a:ext cx="7772400" cy="957262"/>
          </a:xfrm>
        </p:spPr>
        <p:txBody>
          <a:bodyPr/>
          <a:lstStyle/>
          <a:p>
            <a:pPr eaLnBrk="1" hangingPunct="1"/>
            <a:r>
              <a:rPr lang="zh-CN" altLang="en-US" b="1" smtClean="0"/>
              <a:t>设计一个递归函数，用于求整型数组中各元素之和。</a:t>
            </a:r>
          </a:p>
        </p:txBody>
      </p:sp>
      <p:sp>
        <p:nvSpPr>
          <p:cNvPr id="67588" name="Rectangle 4"/>
          <p:cNvSpPr>
            <a:spLocks noGrp="1" noChangeArrowheads="1"/>
          </p:cNvSpPr>
          <p:nvPr>
            <p:ph type="title"/>
          </p:nvPr>
        </p:nvSpPr>
        <p:spPr>
          <a:noFill/>
        </p:spPr>
        <p:txBody>
          <a:bodyPr/>
          <a:lstStyle/>
          <a:p>
            <a:pPr eaLnBrk="1" hangingPunct="1"/>
            <a:r>
              <a:rPr lang="zh-CN" altLang="en-US" b="1" smtClean="0"/>
              <a:t>数组元素求和</a:t>
            </a:r>
            <a:r>
              <a:rPr lang="en-US" altLang="zh-CN" b="1" smtClean="0"/>
              <a:t>-</a:t>
            </a:r>
            <a:r>
              <a:rPr lang="zh-CN" altLang="en-US" b="1" smtClean="0"/>
              <a:t>递归算法</a:t>
            </a:r>
            <a:r>
              <a:rPr lang="en-US" altLang="zh-CN" b="1" smtClean="0"/>
              <a:t>1</a:t>
            </a:r>
          </a:p>
        </p:txBody>
      </p:sp>
      <p:sp>
        <p:nvSpPr>
          <p:cNvPr id="67589" name="Text Box 5"/>
          <p:cNvSpPr txBox="1">
            <a:spLocks noChangeArrowheads="1"/>
          </p:cNvSpPr>
          <p:nvPr/>
        </p:nvSpPr>
        <p:spPr bwMode="auto">
          <a:xfrm>
            <a:off x="971550" y="2276475"/>
            <a:ext cx="7343775" cy="323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b="1"/>
              <a:t>//</a:t>
            </a:r>
            <a:r>
              <a:rPr lang="zh-CN" altLang="en-US" sz="2400" b="1"/>
              <a:t>递归求数组元素之和</a:t>
            </a:r>
            <a:r>
              <a:rPr lang="en-US" altLang="zh-CN" sz="2400" b="1">
                <a:latin typeface="宋体" pitchFamily="2" charset="-122"/>
              </a:rPr>
              <a:t>—</a:t>
            </a:r>
            <a:r>
              <a:rPr lang="zh-CN" altLang="en-US" sz="2400" b="1"/>
              <a:t>算法</a:t>
            </a:r>
            <a:r>
              <a:rPr lang="en-US" altLang="zh-CN" sz="2400" b="1"/>
              <a:t>1</a:t>
            </a:r>
          </a:p>
          <a:p>
            <a:pPr eaLnBrk="1" hangingPunct="1">
              <a:buFontTx/>
              <a:buNone/>
            </a:pPr>
            <a:r>
              <a:rPr lang="en-US" altLang="zh-CN" sz="2400" b="1"/>
              <a:t>int sum1(int a[], int size)</a:t>
            </a:r>
          </a:p>
          <a:p>
            <a:pPr eaLnBrk="1" hangingPunct="1">
              <a:buFontTx/>
              <a:buNone/>
            </a:pPr>
            <a:r>
              <a:rPr lang="en-US" altLang="zh-CN" sz="2400" b="1"/>
              <a:t>{</a:t>
            </a:r>
          </a:p>
          <a:p>
            <a:pPr eaLnBrk="1" hangingPunct="1">
              <a:buFontTx/>
              <a:buNone/>
            </a:pPr>
            <a:r>
              <a:rPr lang="en-US" altLang="zh-CN" sz="2400" b="1"/>
              <a:t>	if (size == 1)</a:t>
            </a:r>
          </a:p>
          <a:p>
            <a:pPr eaLnBrk="1" hangingPunct="1">
              <a:buFontTx/>
              <a:buNone/>
            </a:pPr>
            <a:r>
              <a:rPr lang="en-US" altLang="zh-CN" sz="2400" b="1"/>
              <a:t>        return a[0];</a:t>
            </a:r>
          </a:p>
          <a:p>
            <a:pPr eaLnBrk="1" hangingPunct="1">
              <a:buFontTx/>
              <a:buNone/>
            </a:pPr>
            <a:r>
              <a:rPr lang="en-US" altLang="zh-CN" sz="2400" b="1"/>
              <a:t>    else</a:t>
            </a:r>
          </a:p>
          <a:p>
            <a:pPr eaLnBrk="1" hangingPunct="1">
              <a:buFontTx/>
              <a:buNone/>
            </a:pPr>
            <a:r>
              <a:rPr lang="en-US" altLang="zh-CN" sz="2400" b="1"/>
              <a:t>	   return sum1(a,size-1) + a[size-1];</a:t>
            </a:r>
          </a:p>
          <a:p>
            <a:pPr eaLnBrk="1" hangingPunct="1">
              <a:buFontTx/>
              <a:buNone/>
            </a:pPr>
            <a:r>
              <a:rPr lang="en-US" altLang="zh-CN" sz="2400" b="1"/>
              <a:t>}</a:t>
            </a:r>
            <a:endParaRPr lang="zh-CN" altLang="en-US" sz="2400" b="1"/>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1866ABC-E3AE-4EF8-A64E-762D8E7D5D07}" type="slidenum">
              <a:rPr lang="zh-CN" altLang="en-US" sz="1400" smtClean="0"/>
              <a:pPr eaLnBrk="1" hangingPunct="1"/>
              <a:t>86</a:t>
            </a:fld>
            <a:endParaRPr lang="en-US" altLang="zh-CN" sz="1400" smtClean="0"/>
          </a:p>
        </p:txBody>
      </p:sp>
      <p:sp>
        <p:nvSpPr>
          <p:cNvPr id="68611" name="Rectangle 2"/>
          <p:cNvSpPr>
            <a:spLocks noGrp="1" noChangeArrowheads="1"/>
          </p:cNvSpPr>
          <p:nvPr>
            <p:ph type="title"/>
          </p:nvPr>
        </p:nvSpPr>
        <p:spPr/>
        <p:txBody>
          <a:bodyPr/>
          <a:lstStyle/>
          <a:p>
            <a:pPr eaLnBrk="1" hangingPunct="1"/>
            <a:r>
              <a:rPr lang="zh-CN" altLang="en-US" b="1" smtClean="0"/>
              <a:t>数组元素求和</a:t>
            </a:r>
            <a:r>
              <a:rPr lang="en-US" altLang="zh-CN" b="1" smtClean="0"/>
              <a:t>-</a:t>
            </a:r>
            <a:r>
              <a:rPr lang="zh-CN" altLang="en-US" b="1" smtClean="0"/>
              <a:t>递归算法</a:t>
            </a:r>
            <a:r>
              <a:rPr lang="en-US" altLang="zh-CN" b="1" smtClean="0"/>
              <a:t>2</a:t>
            </a:r>
          </a:p>
        </p:txBody>
      </p:sp>
      <p:sp>
        <p:nvSpPr>
          <p:cNvPr id="68612" name="Text Box 4"/>
          <p:cNvSpPr>
            <a:spLocks noGrp="1" noChangeArrowheads="1"/>
          </p:cNvSpPr>
          <p:nvPr>
            <p:ph type="body" idx="1"/>
          </p:nvPr>
        </p:nvSpPr>
        <p:spPr>
          <a:noFill/>
          <a:extLst>
            <a:ext uri="{91240B29-F687-4F45-9708-019B960494DF}">
              <a14:hiddenLine xmlns:a14="http://schemas.microsoft.com/office/drawing/2010/main" xmlns="" w="9525">
                <a:solidFill>
                  <a:schemeClr val="tx1"/>
                </a:solidFill>
                <a:prstDash val="solid"/>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eaLnBrk="1" hangingPunct="1">
              <a:buFontTx/>
              <a:buNone/>
            </a:pPr>
            <a:r>
              <a:rPr lang="en-US" altLang="zh-CN" b="1" dirty="0" smtClean="0"/>
              <a:t>//</a:t>
            </a:r>
            <a:r>
              <a:rPr lang="zh-CN" altLang="en-US" b="1" dirty="0" smtClean="0"/>
              <a:t>递归求数组元素之和</a:t>
            </a:r>
            <a:r>
              <a:rPr lang="en-US" altLang="zh-CN" b="1" dirty="0" smtClean="0">
                <a:latin typeface="宋体" pitchFamily="2" charset="-122"/>
              </a:rPr>
              <a:t>—</a:t>
            </a:r>
            <a:r>
              <a:rPr lang="zh-CN" altLang="en-US" b="1" dirty="0" smtClean="0"/>
              <a:t>算法</a:t>
            </a:r>
            <a:r>
              <a:rPr lang="en-US" altLang="zh-CN" b="1" dirty="0" smtClean="0"/>
              <a:t>2</a:t>
            </a:r>
          </a:p>
          <a:p>
            <a:pPr eaLnBrk="1" hangingPunct="1">
              <a:buFontTx/>
              <a:buNone/>
            </a:pPr>
            <a:r>
              <a:rPr lang="en-US" altLang="zh-CN" b="1" dirty="0" err="1" smtClean="0"/>
              <a:t>int</a:t>
            </a:r>
            <a:r>
              <a:rPr lang="en-US" altLang="zh-CN" b="1" dirty="0" smtClean="0"/>
              <a:t> sum2(</a:t>
            </a:r>
            <a:r>
              <a:rPr lang="en-US" altLang="zh-CN" b="1" dirty="0" err="1" smtClean="0"/>
              <a:t>int</a:t>
            </a:r>
            <a:r>
              <a:rPr lang="en-US" altLang="zh-CN" b="1" dirty="0" smtClean="0"/>
              <a:t> a[],</a:t>
            </a:r>
            <a:r>
              <a:rPr lang="en-US" altLang="zh-CN" b="1" dirty="0" err="1" smtClean="0"/>
              <a:t>int</a:t>
            </a:r>
            <a:r>
              <a:rPr lang="en-US" altLang="zh-CN" b="1" dirty="0" smtClean="0"/>
              <a:t> size)</a:t>
            </a:r>
          </a:p>
          <a:p>
            <a:pPr eaLnBrk="1" hangingPunct="1">
              <a:buFontTx/>
              <a:buNone/>
            </a:pPr>
            <a:r>
              <a:rPr lang="en-US" altLang="zh-CN" b="1" dirty="0" smtClean="0"/>
              <a:t>{</a:t>
            </a:r>
          </a:p>
          <a:p>
            <a:pPr eaLnBrk="1" hangingPunct="1">
              <a:buFontTx/>
              <a:buNone/>
            </a:pPr>
            <a:r>
              <a:rPr lang="en-US" altLang="zh-CN" b="1" dirty="0" smtClean="0"/>
              <a:t>	if (size == 1)</a:t>
            </a:r>
          </a:p>
          <a:p>
            <a:pPr eaLnBrk="1" hangingPunct="1">
              <a:buFontTx/>
              <a:buNone/>
            </a:pPr>
            <a:r>
              <a:rPr lang="en-US" altLang="zh-CN" b="1" dirty="0" smtClean="0"/>
              <a:t>      return a[0];</a:t>
            </a:r>
          </a:p>
          <a:p>
            <a:pPr eaLnBrk="1" hangingPunct="1">
              <a:buFontTx/>
              <a:buNone/>
            </a:pPr>
            <a:r>
              <a:rPr lang="en-US" altLang="zh-CN" b="1" dirty="0" smtClean="0"/>
              <a:t>   else</a:t>
            </a:r>
          </a:p>
          <a:p>
            <a:pPr eaLnBrk="1" hangingPunct="1">
              <a:buFontTx/>
              <a:buNone/>
            </a:pPr>
            <a:r>
              <a:rPr lang="en-US" altLang="zh-CN" b="1" dirty="0" smtClean="0"/>
              <a:t>	   return a[0] + sum2(&amp;a[1],size -1 );</a:t>
            </a:r>
          </a:p>
          <a:p>
            <a:pPr eaLnBrk="1" hangingPunct="1">
              <a:buFontTx/>
              <a:buNone/>
            </a:pPr>
            <a:r>
              <a:rPr lang="en-US" altLang="zh-CN" b="1" dirty="0" smtClean="0"/>
              <a:t>}</a:t>
            </a:r>
            <a:endParaRPr lang="zh-CN" altLang="en-US" b="1" dirty="0"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D7AB65F-5310-4181-B3D1-F34690AA8799}" type="slidenum">
              <a:rPr lang="zh-CN" altLang="en-US" sz="1400" smtClean="0"/>
              <a:pPr eaLnBrk="1" hangingPunct="1"/>
              <a:t>87</a:t>
            </a:fld>
            <a:endParaRPr lang="en-US" altLang="zh-CN" sz="1400" smtClean="0"/>
          </a:p>
        </p:txBody>
      </p:sp>
      <p:sp>
        <p:nvSpPr>
          <p:cNvPr id="69635" name="Rectangle 2"/>
          <p:cNvSpPr>
            <a:spLocks noGrp="1" noChangeArrowheads="1"/>
          </p:cNvSpPr>
          <p:nvPr>
            <p:ph type="title"/>
          </p:nvPr>
        </p:nvSpPr>
        <p:spPr/>
        <p:txBody>
          <a:bodyPr/>
          <a:lstStyle/>
          <a:p>
            <a:pPr eaLnBrk="1" hangingPunct="1"/>
            <a:r>
              <a:rPr lang="zh-CN" altLang="en-US" b="1" smtClean="0"/>
              <a:t>数组元素求和</a:t>
            </a:r>
          </a:p>
        </p:txBody>
      </p:sp>
      <p:sp>
        <p:nvSpPr>
          <p:cNvPr id="69636" name="Rectangle 3"/>
          <p:cNvSpPr>
            <a:spLocks noGrp="1" noChangeArrowheads="1"/>
          </p:cNvSpPr>
          <p:nvPr>
            <p:ph type="body" idx="1"/>
          </p:nvPr>
        </p:nvSpPr>
        <p:spPr/>
        <p:txBody>
          <a:bodyPr/>
          <a:lstStyle/>
          <a:p>
            <a:pPr eaLnBrk="1" hangingPunct="1">
              <a:lnSpc>
                <a:spcPct val="90000"/>
              </a:lnSpc>
              <a:buFontTx/>
              <a:buNone/>
            </a:pPr>
            <a:r>
              <a:rPr lang="en-US" altLang="zh-CN" b="1" dirty="0" smtClean="0"/>
              <a:t>#define SIZE 5</a:t>
            </a:r>
          </a:p>
          <a:p>
            <a:pPr eaLnBrk="1" hangingPunct="1">
              <a:lnSpc>
                <a:spcPct val="90000"/>
              </a:lnSpc>
              <a:buFontTx/>
              <a:buNone/>
            </a:pPr>
            <a:r>
              <a:rPr lang="en-US" altLang="zh-CN" b="1" dirty="0" err="1" smtClean="0"/>
              <a:t>int</a:t>
            </a:r>
            <a:r>
              <a:rPr lang="en-US" altLang="zh-CN" b="1" dirty="0" smtClean="0"/>
              <a:t> main()</a:t>
            </a:r>
          </a:p>
          <a:p>
            <a:pPr eaLnBrk="1" hangingPunct="1">
              <a:lnSpc>
                <a:spcPct val="90000"/>
              </a:lnSpc>
              <a:buFontTx/>
              <a:buNone/>
            </a:pPr>
            <a:r>
              <a:rPr lang="en-US" altLang="zh-CN" b="1" dirty="0" smtClean="0"/>
              <a:t>{</a:t>
            </a:r>
          </a:p>
          <a:p>
            <a:pPr eaLnBrk="1" hangingPunct="1">
              <a:lnSpc>
                <a:spcPct val="90000"/>
              </a:lnSpc>
              <a:buFontTx/>
              <a:buNone/>
            </a:pPr>
            <a:r>
              <a:rPr lang="en-US" altLang="zh-CN" b="1" dirty="0" smtClean="0"/>
              <a:t>	</a:t>
            </a:r>
            <a:r>
              <a:rPr lang="en-US" altLang="zh-CN" b="1" dirty="0" err="1" smtClean="0"/>
              <a:t>int</a:t>
            </a:r>
            <a:r>
              <a:rPr lang="en-US" altLang="zh-CN" b="1" dirty="0" smtClean="0"/>
              <a:t> a[SIZE ]={1,2,3,4,5};</a:t>
            </a:r>
          </a:p>
          <a:p>
            <a:pPr eaLnBrk="1" hangingPunct="1">
              <a:lnSpc>
                <a:spcPct val="90000"/>
              </a:lnSpc>
              <a:buFontTx/>
              <a:buNone/>
            </a:pPr>
            <a:endParaRPr lang="en-US" altLang="zh-CN" sz="900" b="1" dirty="0" smtClean="0"/>
          </a:p>
          <a:p>
            <a:pPr eaLnBrk="1" hangingPunct="1">
              <a:lnSpc>
                <a:spcPct val="90000"/>
              </a:lnSpc>
              <a:buFontTx/>
              <a:buNone/>
            </a:pPr>
            <a:r>
              <a:rPr lang="en-US" altLang="zh-CN" b="1" dirty="0" smtClean="0"/>
              <a:t>   </a:t>
            </a:r>
            <a:r>
              <a:rPr lang="en-US" altLang="zh-CN" b="1" dirty="0" err="1" smtClean="0"/>
              <a:t>printf</a:t>
            </a:r>
            <a:r>
              <a:rPr lang="en-US" altLang="zh-CN" b="1" dirty="0" smtClean="0"/>
              <a:t>("sum1=%d\n",sum1(a, SIZE ));   </a:t>
            </a:r>
          </a:p>
          <a:p>
            <a:pPr eaLnBrk="1" hangingPunct="1">
              <a:lnSpc>
                <a:spcPct val="90000"/>
              </a:lnSpc>
              <a:buFontTx/>
              <a:buNone/>
            </a:pPr>
            <a:r>
              <a:rPr lang="en-US" altLang="zh-CN" b="1" dirty="0" smtClean="0"/>
              <a:t>   </a:t>
            </a:r>
            <a:r>
              <a:rPr lang="en-US" altLang="zh-CN" b="1" dirty="0" err="1" smtClean="0"/>
              <a:t>printf</a:t>
            </a:r>
            <a:r>
              <a:rPr lang="en-US" altLang="zh-CN" b="1" dirty="0" smtClean="0"/>
              <a:t>("sum1=%d\n",sum2(a, SIZE ));</a:t>
            </a:r>
          </a:p>
          <a:p>
            <a:pPr eaLnBrk="1" hangingPunct="1">
              <a:lnSpc>
                <a:spcPct val="90000"/>
              </a:lnSpc>
              <a:buFontTx/>
              <a:buNone/>
            </a:pPr>
            <a:r>
              <a:rPr lang="en-US" altLang="zh-CN" sz="900" b="1" dirty="0" smtClean="0"/>
              <a:t>   </a:t>
            </a:r>
          </a:p>
          <a:p>
            <a:pPr eaLnBrk="1" hangingPunct="1">
              <a:lnSpc>
                <a:spcPct val="90000"/>
              </a:lnSpc>
              <a:buFontTx/>
              <a:buNone/>
            </a:pPr>
            <a:r>
              <a:rPr lang="en-US" altLang="zh-CN" b="1" dirty="0" smtClean="0"/>
              <a:t>   </a:t>
            </a:r>
          </a:p>
          <a:p>
            <a:pPr eaLnBrk="1" hangingPunct="1">
              <a:lnSpc>
                <a:spcPct val="90000"/>
              </a:lnSpc>
              <a:buFontTx/>
              <a:buNone/>
            </a:pPr>
            <a:r>
              <a:rPr lang="en-US" altLang="zh-CN" b="1" dirty="0" smtClean="0"/>
              <a:t>   return 0;</a:t>
            </a:r>
          </a:p>
          <a:p>
            <a:pPr eaLnBrk="1" hangingPunct="1">
              <a:lnSpc>
                <a:spcPct val="90000"/>
              </a:lnSpc>
              <a:buFontTx/>
              <a:buNone/>
            </a:pPr>
            <a:r>
              <a:rPr lang="en-US" altLang="zh-CN" b="1" dirty="0" smtClean="0"/>
              <a:t>}</a:t>
            </a:r>
            <a:endParaRPr lang="zh-CN" altLang="en-US" b="1" dirty="0"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D569B51-60B8-4787-8FE7-D2BC1A4E0058}" type="slidenum">
              <a:rPr lang="zh-CN" altLang="en-US" sz="1400" smtClean="0"/>
              <a:pPr eaLnBrk="1" hangingPunct="1"/>
              <a:t>88</a:t>
            </a:fld>
            <a:endParaRPr lang="en-US" altLang="zh-CN" sz="1400" smtClean="0"/>
          </a:p>
        </p:txBody>
      </p:sp>
      <p:sp>
        <p:nvSpPr>
          <p:cNvPr id="70659" name="Rectangle 10"/>
          <p:cNvSpPr>
            <a:spLocks noGrp="1" noChangeArrowheads="1"/>
          </p:cNvSpPr>
          <p:nvPr>
            <p:ph type="body" idx="1"/>
          </p:nvPr>
        </p:nvSpPr>
        <p:spPr>
          <a:noFill/>
        </p:spPr>
        <p:txBody>
          <a:bodyPr/>
          <a:lstStyle/>
          <a:p>
            <a:pPr eaLnBrk="1" hangingPunct="1"/>
            <a:r>
              <a:rPr lang="zh-CN" altLang="en-US" b="1" i="1" smtClean="0"/>
              <a:t>请说明下述程序的功能。</a:t>
            </a:r>
            <a:r>
              <a:rPr lang="zh-CN" altLang="en-US" b="1" i="1" smtClean="0">
                <a:hlinkClick r:id="rId2" action="ppaction://hlinkfile"/>
              </a:rPr>
              <a:t>源程序</a:t>
            </a:r>
            <a:endParaRPr lang="zh-CN" altLang="en-US" b="1" i="1" smtClean="0"/>
          </a:p>
          <a:p>
            <a:pPr eaLnBrk="1" hangingPunct="1">
              <a:buFontTx/>
              <a:buNone/>
            </a:pPr>
            <a:r>
              <a:rPr lang="en-US" altLang="zh-CN" sz="2400" b="1" smtClean="0"/>
              <a:t>void someFunction(int b[], int size)</a:t>
            </a:r>
          </a:p>
          <a:p>
            <a:pPr eaLnBrk="1" hangingPunct="1">
              <a:buFontTx/>
              <a:buNone/>
            </a:pPr>
            <a:r>
              <a:rPr lang="en-US" altLang="zh-CN" sz="2400" b="1" smtClean="0"/>
              <a:t>{</a:t>
            </a:r>
          </a:p>
          <a:p>
            <a:pPr eaLnBrk="1" hangingPunct="1">
              <a:buFontTx/>
              <a:buNone/>
            </a:pPr>
            <a:r>
              <a:rPr lang="en-US" altLang="zh-CN" sz="2400" b="1" smtClean="0"/>
              <a:t>   if(size &gt; 0){</a:t>
            </a:r>
          </a:p>
          <a:p>
            <a:pPr eaLnBrk="1" hangingPunct="1">
              <a:buFontTx/>
              <a:buNone/>
            </a:pPr>
            <a:r>
              <a:rPr lang="en-US" altLang="zh-CN" sz="2400" b="1" smtClean="0"/>
              <a:t>	   someFunction(&amp;b[1], size-1);</a:t>
            </a:r>
          </a:p>
          <a:p>
            <a:pPr eaLnBrk="1" hangingPunct="1">
              <a:buFontTx/>
              <a:buNone/>
            </a:pPr>
            <a:r>
              <a:rPr lang="en-US" altLang="zh-CN" sz="2400" b="1" smtClean="0"/>
              <a:t>	   printf("%4d", b[0]);</a:t>
            </a:r>
          </a:p>
          <a:p>
            <a:pPr eaLnBrk="1" hangingPunct="1">
              <a:buFontTx/>
              <a:buNone/>
            </a:pPr>
            <a:r>
              <a:rPr lang="en-US" altLang="zh-CN" sz="2400" b="1" smtClean="0"/>
              <a:t>	} 	  		</a:t>
            </a:r>
          </a:p>
          <a:p>
            <a:pPr eaLnBrk="1" hangingPunct="1">
              <a:buFontTx/>
              <a:buNone/>
            </a:pPr>
            <a:r>
              <a:rPr lang="en-US" altLang="zh-CN" sz="2400" b="1" smtClean="0"/>
              <a:t>}</a:t>
            </a:r>
          </a:p>
          <a:p>
            <a:pPr eaLnBrk="1" hangingPunct="1">
              <a:buFontTx/>
              <a:buNone/>
            </a:pPr>
            <a:r>
              <a:rPr lang="zh-CN" altLang="en-US" b="1" smtClean="0"/>
              <a:t>注意：数组不能作为函数的返回值；</a:t>
            </a:r>
          </a:p>
        </p:txBody>
      </p:sp>
      <p:sp>
        <p:nvSpPr>
          <p:cNvPr id="70660" name="Rectangle 14"/>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pPr eaLnBrk="1" hangingPunct="1"/>
              <a:t>89</a:t>
            </a:fld>
            <a:endParaRPr lang="en-US" altLang="zh-CN" sz="1400" smtClean="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  </a:t>
            </a:r>
            <a:r>
              <a:rPr lang="zh-CN" altLang="en-US" b="1" dirty="0" smtClean="0">
                <a:latin typeface="微软雅黑" panose="020B0503020204020204" pitchFamily="34" charset="-122"/>
                <a:ea typeface="微软雅黑" panose="020B0503020204020204" pitchFamily="34" charset="-122"/>
              </a:rPr>
              <a:t>数组</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数据的存储结构</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en-US" altLang="zh-CN" b="1" dirty="0" smtClean="0">
                <a:latin typeface="微软雅黑" panose="020B0503020204020204" pitchFamily="34" charset="-122"/>
                <a:ea typeface="微软雅黑" panose="020B0503020204020204" pitchFamily="34" charset="-122"/>
              </a:rPr>
              <a:t>.3  </a:t>
            </a:r>
            <a:r>
              <a:rPr lang="zh-CN" altLang="en-US" b="1" dirty="0" smtClean="0">
                <a:latin typeface="微软雅黑" panose="020B0503020204020204" pitchFamily="34" charset="-122"/>
                <a:ea typeface="微软雅黑" panose="020B0503020204020204" pitchFamily="34" charset="-122"/>
              </a:rPr>
              <a:t>数组的声明、操作和使用</a:t>
            </a:r>
            <a:endParaRPr lang="en-US" altLang="zh-CN"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smtClean="0">
                <a:latin typeface="微软雅黑" panose="020B0503020204020204" pitchFamily="34" charset="-122"/>
                <a:ea typeface="微软雅黑" panose="020B0503020204020204" pitchFamily="34" charset="-122"/>
              </a:rPr>
              <a:t>7.4  </a:t>
            </a:r>
            <a:r>
              <a:rPr lang="zh-CN" altLang="en-US" b="1" dirty="0" smtClean="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smtClean="0">
                <a:latin typeface="微软雅黑" panose="020B0503020204020204" pitchFamily="34" charset="-122"/>
                <a:ea typeface="微软雅黑" panose="020B0503020204020204" pitchFamily="34" charset="-122"/>
              </a:rPr>
              <a:t>7.5  </a:t>
            </a:r>
            <a:r>
              <a:rPr lang="zh-CN" altLang="en-US" b="1" dirty="0" smtClean="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sz="3200" b="1" dirty="0">
                <a:solidFill>
                  <a:srgbClr val="FF0000"/>
                </a:solidFill>
                <a:latin typeface="微软雅黑" panose="020B0503020204020204" pitchFamily="34" charset="-122"/>
                <a:ea typeface="微软雅黑" panose="020B0503020204020204" pitchFamily="34" charset="-122"/>
              </a:rPr>
              <a:t>7</a:t>
            </a:r>
            <a:r>
              <a:rPr lang="zh-CN" altLang="en-US" sz="3200" b="1" dirty="0" smtClean="0">
                <a:solidFill>
                  <a:srgbClr val="FF0000"/>
                </a:solidFill>
                <a:latin typeface="微软雅黑" panose="020B0503020204020204" pitchFamily="34" charset="-122"/>
                <a:ea typeface="微软雅黑" panose="020B0503020204020204" pitchFamily="34" charset="-122"/>
              </a:rPr>
              <a:t>.</a:t>
            </a:r>
            <a:r>
              <a:rPr lang="en-US" altLang="zh-CN" sz="3200" b="1" dirty="0">
                <a:solidFill>
                  <a:srgbClr val="FF0000"/>
                </a:solidFill>
                <a:latin typeface="微软雅黑" panose="020B0503020204020204" pitchFamily="34" charset="-122"/>
                <a:ea typeface="微软雅黑" panose="020B0503020204020204" pitchFamily="34" charset="-122"/>
              </a:rPr>
              <a:t>6</a:t>
            </a:r>
            <a:r>
              <a:rPr lang="en-US" altLang="zh-CN" sz="3200" b="1" dirty="0" smtClean="0">
                <a:solidFill>
                  <a:srgbClr val="FF0000"/>
                </a:solidFill>
                <a:latin typeface="微软雅黑" panose="020B0503020204020204" pitchFamily="34" charset="-122"/>
                <a:ea typeface="微软雅黑" panose="020B0503020204020204" pitchFamily="34" charset="-122"/>
              </a:rPr>
              <a:t>  </a:t>
            </a:r>
            <a:r>
              <a:rPr lang="zh-CN" altLang="en-US" sz="3200" b="1" dirty="0" smtClean="0">
                <a:solidFill>
                  <a:srgbClr val="FF0000"/>
                </a:solidFill>
                <a:latin typeface="微软雅黑" panose="020B0503020204020204" pitchFamily="34" charset="-122"/>
                <a:ea typeface="微软雅黑" panose="020B0503020204020204" pitchFamily="34" charset="-122"/>
              </a:rPr>
              <a:t>数组的排序、查找算法</a:t>
            </a:r>
          </a:p>
          <a:p>
            <a:pPr eaLnBrk="1" hangingPunct="1">
              <a:lnSpc>
                <a:spcPct val="150000"/>
              </a:lnSpc>
              <a:buFontTx/>
              <a:buNone/>
            </a:pPr>
            <a:endParaRPr lang="en-US" altLang="zh-CN"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smtClean="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smtClean="0"/>
              <a:t>提纲</a:t>
            </a:r>
          </a:p>
        </p:txBody>
      </p:sp>
      <p:pic>
        <p:nvPicPr>
          <p:cNvPr id="3077" name="Picture 8" descr="页面"/>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239131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5E52298-855C-41DC-9FDA-396DAB72C702}" type="slidenum">
              <a:rPr lang="zh-CN" altLang="en-US" sz="1400" smtClean="0"/>
              <a:pPr eaLnBrk="1" hangingPunct="1"/>
              <a:t>9</a:t>
            </a:fld>
            <a:endParaRPr lang="en-US" altLang="zh-CN" sz="1400" smtClean="0"/>
          </a:p>
        </p:txBody>
      </p:sp>
      <p:sp>
        <p:nvSpPr>
          <p:cNvPr id="10243" name="Rectangle 5"/>
          <p:cNvSpPr>
            <a:spLocks noGrp="1" noChangeArrowheads="1"/>
          </p:cNvSpPr>
          <p:nvPr>
            <p:ph type="body" idx="1"/>
          </p:nvPr>
        </p:nvSpPr>
        <p:spPr>
          <a:xfrm>
            <a:off x="323528" y="1447800"/>
            <a:ext cx="8287072" cy="4953000"/>
          </a:xfrm>
          <a:noFill/>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609600" indent="-609600" eaLnBrk="1" hangingPunct="1">
              <a:buFontTx/>
              <a:buNone/>
            </a:pPr>
            <a:r>
              <a:rPr lang="en-US" altLang="zh-CN" b="1" dirty="0" smtClean="0"/>
              <a:t>2. </a:t>
            </a:r>
            <a:r>
              <a:rPr lang="zh-CN" altLang="en-US" b="1" dirty="0" smtClean="0"/>
              <a:t>数组是一组</a:t>
            </a:r>
            <a:r>
              <a:rPr lang="zh-CN" altLang="en-US" b="1" dirty="0">
                <a:solidFill>
                  <a:srgbClr val="FF0000"/>
                </a:solidFill>
                <a:latin typeface="微软雅黑" pitchFamily="34" charset="-122"/>
                <a:ea typeface="微软雅黑" pitchFamily="34" charset="-122"/>
              </a:rPr>
              <a:t>连续</a:t>
            </a:r>
            <a:r>
              <a:rPr lang="zh-CN" altLang="en-US" b="1" dirty="0" smtClean="0"/>
              <a:t>的存储单元（存储结构）</a:t>
            </a:r>
          </a:p>
          <a:p>
            <a:pPr marL="1066800" lvl="1" indent="-609600" eaLnBrk="1" hangingPunct="1"/>
            <a:r>
              <a:rPr lang="zh-CN" altLang="en-US" b="1" dirty="0">
                <a:solidFill>
                  <a:srgbClr val="FF0000"/>
                </a:solidFill>
                <a:latin typeface="微软雅黑" pitchFamily="34" charset="-122"/>
                <a:ea typeface="微软雅黑" pitchFamily="34" charset="-122"/>
              </a:rPr>
              <a:t>连续</a:t>
            </a:r>
            <a:r>
              <a:rPr lang="zh-CN" altLang="en-US" b="1" dirty="0" smtClean="0"/>
              <a:t>的含义：这些存储单元</a:t>
            </a:r>
            <a:r>
              <a:rPr lang="zh-CN" altLang="en-US" b="1" u="sng" dirty="0" smtClean="0">
                <a:solidFill>
                  <a:srgbClr val="003399"/>
                </a:solidFill>
              </a:rPr>
              <a:t>位置相邻</a:t>
            </a:r>
            <a:r>
              <a:rPr lang="zh-CN" altLang="en-US" b="1" dirty="0" smtClean="0"/>
              <a:t>（一个接一个），可以容纳多个具有</a:t>
            </a:r>
            <a:r>
              <a:rPr lang="zh-CN" altLang="en-US" b="1" u="sng" dirty="0" smtClean="0">
                <a:solidFill>
                  <a:srgbClr val="003399"/>
                </a:solidFill>
              </a:rPr>
              <a:t>相同数据类型</a:t>
            </a:r>
            <a:r>
              <a:rPr lang="zh-CN" altLang="en-US" b="1" dirty="0" smtClean="0"/>
              <a:t>的数据元素</a:t>
            </a:r>
            <a:r>
              <a:rPr lang="en-US" altLang="zh-CN" b="1" dirty="0" smtClean="0"/>
              <a:t>(</a:t>
            </a:r>
            <a:r>
              <a:rPr lang="zh-CN" altLang="en-US" b="1" dirty="0" smtClean="0"/>
              <a:t>数据项</a:t>
            </a:r>
            <a:r>
              <a:rPr lang="en-US" altLang="zh-CN" b="1" dirty="0" smtClean="0"/>
              <a:t>)</a:t>
            </a:r>
            <a:r>
              <a:rPr lang="zh-CN" altLang="en-US" b="1" dirty="0" smtClean="0"/>
              <a:t>，这些数据元素</a:t>
            </a:r>
            <a:r>
              <a:rPr lang="zh-CN" altLang="en-US" b="1" u="sng" dirty="0" smtClean="0">
                <a:solidFill>
                  <a:srgbClr val="003399"/>
                </a:solidFill>
              </a:rPr>
              <a:t>具有相同的名字</a:t>
            </a:r>
          </a:p>
          <a:p>
            <a:pPr marL="1066800" lvl="1" indent="-609600" eaLnBrk="1" hangingPunct="1"/>
            <a:r>
              <a:rPr lang="zh-CN" altLang="en-US" b="1" dirty="0" smtClean="0"/>
              <a:t>存储位置的相邻性体现了</a:t>
            </a:r>
          </a:p>
          <a:p>
            <a:pPr marL="1066800" lvl="1" indent="-609600" eaLnBrk="1" hangingPunct="1">
              <a:buFontTx/>
              <a:buNone/>
            </a:pPr>
            <a:r>
              <a:rPr lang="zh-CN" altLang="en-US" b="1" dirty="0" smtClean="0"/>
              <a:t>	线性表数据元素之间的</a:t>
            </a:r>
          </a:p>
          <a:p>
            <a:pPr marL="1066800" lvl="1" indent="-609600" eaLnBrk="1" hangingPunct="1">
              <a:buFontTx/>
              <a:buNone/>
            </a:pPr>
            <a:r>
              <a:rPr lang="zh-CN" altLang="en-US" b="1" dirty="0" smtClean="0"/>
              <a:t>       相邻性。</a:t>
            </a:r>
          </a:p>
        </p:txBody>
      </p:sp>
      <p:sp>
        <p:nvSpPr>
          <p:cNvPr id="10244" name="Rectangle 10"/>
          <p:cNvSpPr>
            <a:spLocks noGrp="1" noChangeArrowheads="1"/>
          </p:cNvSpPr>
          <p:nvPr>
            <p:ph type="title"/>
          </p:nvPr>
        </p:nvSpPr>
        <p:spPr>
          <a:xfrm>
            <a:off x="1263650" y="404813"/>
            <a:ext cx="7575550" cy="720725"/>
          </a:xfrm>
          <a:noFill/>
        </p:spPr>
        <p:txBody>
          <a:bodyPr/>
          <a:lstStyle/>
          <a:p>
            <a:pPr eaLnBrk="1" hangingPunct="1"/>
            <a:r>
              <a:rPr lang="en-US" altLang="zh-CN" b="1" dirty="0"/>
              <a:t>7</a:t>
            </a:r>
            <a:r>
              <a:rPr lang="zh-CN" altLang="en-US" b="1" dirty="0"/>
              <a:t>.</a:t>
            </a:r>
            <a:r>
              <a:rPr lang="en-US" altLang="zh-CN" b="1" dirty="0"/>
              <a:t>2  </a:t>
            </a:r>
            <a:r>
              <a:rPr lang="zh-CN" altLang="en-US" b="1" dirty="0"/>
              <a:t>数组</a:t>
            </a:r>
            <a:r>
              <a:rPr lang="en-US" altLang="zh-CN" b="1" dirty="0"/>
              <a:t>--</a:t>
            </a:r>
            <a:r>
              <a:rPr lang="zh-CN" altLang="en-US" b="1" dirty="0"/>
              <a:t>数据存储结构</a:t>
            </a:r>
            <a:endParaRPr lang="zh-CN" altLang="en-US" b="1" dirty="0" smtClean="0"/>
          </a:p>
        </p:txBody>
      </p:sp>
      <p:grpSp>
        <p:nvGrpSpPr>
          <p:cNvPr id="10245" name="Group 14"/>
          <p:cNvGrpSpPr/>
          <p:nvPr/>
        </p:nvGrpSpPr>
        <p:grpSpPr bwMode="auto">
          <a:xfrm>
            <a:off x="6011863" y="3429000"/>
            <a:ext cx="2447925" cy="2447925"/>
            <a:chOff x="3016" y="2141"/>
            <a:chExt cx="1542" cy="1542"/>
          </a:xfrm>
        </p:grpSpPr>
        <p:pic>
          <p:nvPicPr>
            <p:cNvPr id="10247" name="Picture 1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16" y="2141"/>
              <a:ext cx="1542" cy="14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8316" name="Line 12"/>
            <p:cNvSpPr>
              <a:spLocks noChangeShapeType="1"/>
            </p:cNvSpPr>
            <p:nvPr/>
          </p:nvSpPr>
          <p:spPr bwMode="auto">
            <a:xfrm flipV="1">
              <a:off x="3106" y="3411"/>
              <a:ext cx="0" cy="272"/>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xmlns="">
                  <a:noFill/>
                </a14:hiddenFill>
              </a:ext>
            </a:extLst>
          </p:spPr>
          <p:txBody>
            <a:bodyPr wrap="none" anchor="ctr"/>
            <a:lstStyle/>
            <a:p>
              <a:pPr>
                <a:defRPr/>
              </a:pPr>
              <a:endParaRPr lang="zh-CN" altLang="en-US"/>
            </a:p>
          </p:txBody>
        </p:sp>
      </p:grpSp>
      <p:sp>
        <p:nvSpPr>
          <p:cNvPr id="98317" name="Text Box 13"/>
          <p:cNvSpPr txBox="1">
            <a:spLocks noChangeArrowheads="1"/>
          </p:cNvSpPr>
          <p:nvPr/>
        </p:nvSpPr>
        <p:spPr bwMode="auto">
          <a:xfrm>
            <a:off x="2555875" y="5734050"/>
            <a:ext cx="65881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buFontTx/>
              <a:buNone/>
              <a:defRPr/>
            </a:pPr>
            <a:r>
              <a:rPr lang="zh-CN" altLang="en-US" sz="2400" b="1"/>
              <a:t>数组名（数组中的所有元素具有相同的名字</a:t>
            </a:r>
            <a:r>
              <a:rPr lang="en-US" altLang="zh-CN" sz="2400" b="1"/>
              <a:t>c</a:t>
            </a:r>
            <a:r>
              <a:rPr lang="zh-CN" altLang="en-US" sz="2400" b="1"/>
              <a:t>）</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CA9CFF5-787C-4046-A6CA-67261A9E4CD5}" type="slidenum">
              <a:rPr lang="zh-CN" altLang="en-US" sz="1400" smtClean="0"/>
              <a:pPr eaLnBrk="1" hangingPunct="1"/>
              <a:t>90</a:t>
            </a:fld>
            <a:endParaRPr lang="en-US" altLang="zh-CN" sz="1400" smtClean="0"/>
          </a:p>
        </p:txBody>
      </p:sp>
      <p:sp>
        <p:nvSpPr>
          <p:cNvPr id="73731" name="Rectangle 2"/>
          <p:cNvSpPr>
            <a:spLocks noGrp="1" noChangeArrowheads="1"/>
          </p:cNvSpPr>
          <p:nvPr>
            <p:ph type="title"/>
          </p:nvPr>
        </p:nvSpPr>
        <p:spPr/>
        <p:txBody>
          <a:bodyPr/>
          <a:lstStyle/>
          <a:p>
            <a:pPr eaLnBrk="1" hangingPunct="1"/>
            <a:r>
              <a:rPr lang="en-US" altLang="zh-CN" b="1" dirty="0" smtClean="0"/>
              <a:t>7.6 </a:t>
            </a:r>
            <a:r>
              <a:rPr lang="zh-CN" altLang="en-US" b="1" dirty="0" smtClean="0"/>
              <a:t>数组的排序与查找算法</a:t>
            </a:r>
          </a:p>
        </p:txBody>
      </p:sp>
      <p:sp>
        <p:nvSpPr>
          <p:cNvPr id="418819" name="Rectangle 3"/>
          <p:cNvSpPr>
            <a:spLocks noGrp="1" noChangeArrowheads="1"/>
          </p:cNvSpPr>
          <p:nvPr>
            <p:ph type="body" idx="1"/>
          </p:nvPr>
        </p:nvSpPr>
        <p:spPr>
          <a:xfrm>
            <a:off x="251520" y="1319213"/>
            <a:ext cx="8587680" cy="5278139"/>
          </a:xfrm>
        </p:spPr>
        <p:txBody>
          <a:bodyPr/>
          <a:lstStyle/>
          <a:p>
            <a:pPr eaLnBrk="1" hangingPunct="1">
              <a:lnSpc>
                <a:spcPct val="90000"/>
              </a:lnSpc>
              <a:buFont typeface="Wingdings" pitchFamily="2" charset="2"/>
              <a:buNone/>
              <a:defRPr/>
            </a:pPr>
            <a:r>
              <a:rPr lang="zh-CN" altLang="en-US" b="1" dirty="0" smtClean="0">
                <a:solidFill>
                  <a:srgbClr val="FF0000"/>
                </a:solidFill>
              </a:rPr>
              <a:t>排序：</a:t>
            </a:r>
            <a:endParaRPr lang="en-US" altLang="zh-CN" b="1" dirty="0" smtClean="0">
              <a:solidFill>
                <a:srgbClr val="FF0000"/>
              </a:solidFill>
            </a:endParaRPr>
          </a:p>
          <a:p>
            <a:pPr eaLnBrk="1" hangingPunct="1">
              <a:lnSpc>
                <a:spcPct val="90000"/>
              </a:lnSpc>
              <a:buFont typeface="Wingdings" pitchFamily="2" charset="2"/>
              <a:buNone/>
              <a:defRPr/>
            </a:pPr>
            <a:r>
              <a:rPr lang="en-US" altLang="zh-CN" sz="2400" b="1" dirty="0"/>
              <a:t> </a:t>
            </a:r>
            <a:r>
              <a:rPr lang="en-US" altLang="zh-CN" sz="2400" b="1" dirty="0" smtClean="0"/>
              <a:t> </a:t>
            </a:r>
            <a:r>
              <a:rPr lang="zh-CN" altLang="en-US" sz="2400" b="1" dirty="0" smtClean="0"/>
              <a:t>现实世界中排序无处不在，排序也是算法方法中的经典问题。</a:t>
            </a:r>
            <a:endParaRPr lang="en-US" altLang="zh-CN" sz="2400" b="1" dirty="0" smtClean="0"/>
          </a:p>
          <a:p>
            <a:pPr eaLnBrk="1" hangingPunct="1">
              <a:lnSpc>
                <a:spcPct val="90000"/>
              </a:lnSpc>
              <a:buFont typeface="Wingdings" pitchFamily="2" charset="2"/>
              <a:buNone/>
              <a:defRPr/>
            </a:pPr>
            <a:r>
              <a:rPr lang="en-US" altLang="zh-CN" sz="2400" b="1" dirty="0"/>
              <a:t> </a:t>
            </a:r>
            <a:r>
              <a:rPr lang="en-US" altLang="zh-CN" sz="2400" b="1" dirty="0" smtClean="0"/>
              <a:t> </a:t>
            </a:r>
            <a:r>
              <a:rPr lang="zh-CN" altLang="en-US" sz="2400" b="1" dirty="0" smtClean="0"/>
              <a:t>假定待排序的</a:t>
            </a:r>
            <a:r>
              <a:rPr lang="en-US" altLang="zh-CN" sz="2400" b="1" dirty="0" smtClean="0"/>
              <a:t>n</a:t>
            </a:r>
            <a:r>
              <a:rPr lang="zh-CN" altLang="en-US" sz="2400" b="1" dirty="0" smtClean="0"/>
              <a:t>个数据，原本是杂乱无章的存放在数组中，我们需要设计算法将这些数排序。</a:t>
            </a:r>
            <a:endParaRPr lang="en-US" altLang="zh-CN" sz="2400" b="1" dirty="0" smtClean="0"/>
          </a:p>
          <a:p>
            <a:pPr lvl="1" eaLnBrk="1" hangingPunct="1">
              <a:lnSpc>
                <a:spcPct val="90000"/>
              </a:lnSpc>
              <a:defRPr/>
            </a:pPr>
            <a:r>
              <a:rPr lang="zh-CN" altLang="en-US" sz="2400" b="1" dirty="0" smtClean="0"/>
              <a:t>冒泡排序</a:t>
            </a:r>
            <a:endParaRPr lang="en-US" altLang="zh-CN" sz="2400" b="1" dirty="0" smtClean="0"/>
          </a:p>
          <a:p>
            <a:pPr lvl="1" eaLnBrk="1" hangingPunct="1">
              <a:lnSpc>
                <a:spcPct val="90000"/>
              </a:lnSpc>
              <a:defRPr/>
            </a:pPr>
            <a:r>
              <a:rPr lang="zh-CN" altLang="en-US" sz="2400" b="1" dirty="0" smtClean="0"/>
              <a:t>选择排序</a:t>
            </a:r>
            <a:endParaRPr lang="en-US" altLang="zh-CN" sz="2400" b="1" dirty="0" smtClean="0"/>
          </a:p>
          <a:p>
            <a:pPr lvl="1" eaLnBrk="1" hangingPunct="1">
              <a:lnSpc>
                <a:spcPct val="90000"/>
              </a:lnSpc>
              <a:defRPr/>
            </a:pPr>
            <a:r>
              <a:rPr lang="zh-CN" altLang="en-US" sz="2400" b="1" dirty="0" smtClean="0"/>
              <a:t>插入排序</a:t>
            </a:r>
            <a:endParaRPr lang="en-US" altLang="zh-CN" sz="2400" b="1" dirty="0" smtClean="0"/>
          </a:p>
          <a:p>
            <a:pPr lvl="1" eaLnBrk="1" hangingPunct="1">
              <a:lnSpc>
                <a:spcPct val="90000"/>
              </a:lnSpc>
              <a:defRPr/>
            </a:pPr>
            <a:r>
              <a:rPr lang="zh-CN" altLang="en-US" sz="2400" b="1" dirty="0" smtClean="0"/>
              <a:t>。。。</a:t>
            </a:r>
            <a:endParaRPr lang="en-US" altLang="zh-CN" sz="2400" b="1" dirty="0" smtClean="0"/>
          </a:p>
          <a:p>
            <a:pPr eaLnBrk="1" hangingPunct="1">
              <a:lnSpc>
                <a:spcPct val="90000"/>
              </a:lnSpc>
              <a:buFont typeface="Wingdings" pitchFamily="2" charset="2"/>
              <a:buNone/>
              <a:defRPr/>
            </a:pPr>
            <a:r>
              <a:rPr lang="zh-CN" altLang="en-US" b="1" dirty="0" smtClean="0">
                <a:solidFill>
                  <a:srgbClr val="FF0000"/>
                </a:solidFill>
              </a:rPr>
              <a:t>查找：</a:t>
            </a:r>
            <a:endParaRPr lang="en-US" altLang="zh-CN" b="1" dirty="0" smtClean="0">
              <a:solidFill>
                <a:srgbClr val="FF0000"/>
              </a:solidFill>
            </a:endParaRPr>
          </a:p>
          <a:p>
            <a:pPr eaLnBrk="1" hangingPunct="1">
              <a:lnSpc>
                <a:spcPct val="90000"/>
              </a:lnSpc>
              <a:buFont typeface="Wingdings" pitchFamily="2" charset="2"/>
              <a:buNone/>
              <a:defRPr/>
            </a:pPr>
            <a:r>
              <a:rPr lang="en-US" altLang="zh-CN" sz="2400" b="1" dirty="0"/>
              <a:t> </a:t>
            </a:r>
            <a:r>
              <a:rPr lang="en-US" altLang="zh-CN" sz="2400" b="1" dirty="0" smtClean="0"/>
              <a:t> </a:t>
            </a:r>
            <a:r>
              <a:rPr lang="zh-CN" altLang="en-US" sz="2400" b="1" dirty="0" smtClean="0"/>
              <a:t>同样，查找也是现实世界中经常遇到的问题，如：字典查找、搜索引擎等。</a:t>
            </a:r>
            <a:endParaRPr lang="en-US" altLang="zh-CN" sz="2400" b="1" dirty="0" smtClean="0"/>
          </a:p>
          <a:p>
            <a:pPr lvl="1" eaLnBrk="1" hangingPunct="1">
              <a:lnSpc>
                <a:spcPct val="90000"/>
              </a:lnSpc>
              <a:defRPr/>
            </a:pPr>
            <a:r>
              <a:rPr lang="zh-CN" altLang="en-US" sz="2400" b="1" dirty="0" smtClean="0"/>
              <a:t>顺序查找</a:t>
            </a:r>
            <a:endParaRPr lang="en-US" altLang="zh-CN" sz="2400" b="1" dirty="0" smtClean="0"/>
          </a:p>
          <a:p>
            <a:pPr lvl="1" eaLnBrk="1" hangingPunct="1">
              <a:lnSpc>
                <a:spcPct val="90000"/>
              </a:lnSpc>
              <a:defRPr/>
            </a:pPr>
            <a:r>
              <a:rPr lang="zh-CN" altLang="en-US" sz="2400" b="1" dirty="0" smtClean="0"/>
              <a:t>折半查找</a:t>
            </a:r>
            <a:endParaRPr lang="en-US" altLang="zh-CN" sz="2400" b="1" dirty="0" smtClean="0"/>
          </a:p>
          <a:p>
            <a:pPr eaLnBrk="1" hangingPunct="1">
              <a:lnSpc>
                <a:spcPct val="90000"/>
              </a:lnSpc>
              <a:buFont typeface="Wingdings" pitchFamily="2" charset="2"/>
              <a:buNone/>
              <a:defRPr/>
            </a:pPr>
            <a:r>
              <a:rPr lang="en-US" altLang="zh-CN" sz="2400" b="1" dirty="0"/>
              <a:t> </a:t>
            </a:r>
            <a:r>
              <a:rPr lang="en-US" altLang="zh-CN" sz="2400" b="1" dirty="0" smtClean="0"/>
              <a:t> </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4995BE9-5265-45C0-BE7E-877CAB82C570}" type="slidenum">
              <a:rPr lang="zh-CN" altLang="en-US" sz="1400" smtClean="0"/>
              <a:pPr eaLnBrk="1" hangingPunct="1"/>
              <a:t>91</a:t>
            </a:fld>
            <a:endParaRPr lang="en-US" altLang="zh-CN" sz="1400" smtClean="0"/>
          </a:p>
        </p:txBody>
      </p:sp>
      <p:sp>
        <p:nvSpPr>
          <p:cNvPr id="88067" name="Rectangle 3"/>
          <p:cNvSpPr>
            <a:spLocks noChangeArrowheads="1"/>
          </p:cNvSpPr>
          <p:nvPr/>
        </p:nvSpPr>
        <p:spPr bwMode="auto">
          <a:xfrm>
            <a:off x="251520" y="1340768"/>
            <a:ext cx="8663880" cy="5288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524000" indent="-609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marL="0" indent="0" eaLnBrk="1" hangingPunct="1">
              <a:lnSpc>
                <a:spcPct val="150000"/>
              </a:lnSpc>
              <a:buNone/>
            </a:pPr>
            <a:r>
              <a:rPr lang="zh-CN" altLang="en-US" b="1" dirty="0" smtClean="0"/>
              <a:t>数组</a:t>
            </a:r>
            <a:r>
              <a:rPr lang="zh-CN" altLang="en-US" b="1" dirty="0"/>
              <a:t>排序（</a:t>
            </a:r>
            <a:r>
              <a:rPr lang="zh-CN" altLang="en-US" b="1" dirty="0">
                <a:solidFill>
                  <a:srgbClr val="FF0000"/>
                </a:solidFill>
              </a:rPr>
              <a:t>冒泡排序</a:t>
            </a:r>
            <a:r>
              <a:rPr lang="zh-CN" altLang="en-US" b="1" dirty="0"/>
              <a:t>）</a:t>
            </a:r>
          </a:p>
          <a:p>
            <a:pPr lvl="2" eaLnBrk="1" hangingPunct="1">
              <a:lnSpc>
                <a:spcPct val="150000"/>
              </a:lnSpc>
              <a:buFont typeface="Wingdings" pitchFamily="2" charset="2"/>
              <a:buNone/>
            </a:pPr>
            <a:r>
              <a:rPr lang="zh-CN" altLang="en-US" b="1" dirty="0"/>
              <a:t>（参见书图6-14）</a:t>
            </a:r>
          </a:p>
          <a:p>
            <a:pPr eaLnBrk="1" hangingPunct="1">
              <a:lnSpc>
                <a:spcPct val="150000"/>
              </a:lnSpc>
              <a:buFont typeface="Wingdings" pitchFamily="2" charset="2"/>
              <a:buNone/>
            </a:pPr>
            <a:r>
              <a:rPr lang="zh-CN" altLang="en-US" b="1" dirty="0"/>
              <a:t>升序排序算法设计思路</a:t>
            </a:r>
            <a:r>
              <a:rPr lang="en-US" altLang="zh-CN" b="1" dirty="0">
                <a:hlinkClick r:id="rId3" action="ppaction://hlinksldjump"/>
              </a:rPr>
              <a:t>[</a:t>
            </a:r>
            <a:r>
              <a:rPr lang="zh-CN" altLang="en-US" b="1" dirty="0">
                <a:hlinkClick r:id="rId3" action="ppaction://hlinksldjump"/>
              </a:rPr>
              <a:t>链接</a:t>
            </a:r>
            <a:r>
              <a:rPr lang="en-US" altLang="zh-CN" b="1" dirty="0">
                <a:hlinkClick r:id="rId3" action="ppaction://hlinksldjump"/>
              </a:rPr>
              <a:t>]</a:t>
            </a:r>
            <a:r>
              <a:rPr lang="zh-CN" altLang="en-US" b="1" dirty="0"/>
              <a:t>：</a:t>
            </a:r>
          </a:p>
          <a:p>
            <a:pPr eaLnBrk="1" hangingPunct="1">
              <a:lnSpc>
                <a:spcPct val="150000"/>
              </a:lnSpc>
              <a:buFont typeface="Wingdings" pitchFamily="2" charset="2"/>
              <a:buNone/>
            </a:pPr>
            <a:r>
              <a:rPr lang="zh-CN" altLang="en-US" b="1" dirty="0"/>
              <a:t>    1、每一趟过程通过两两比较和交换将最大的元素冒泡到最后</a:t>
            </a:r>
            <a:r>
              <a:rPr lang="en-US" altLang="zh-CN" b="1" dirty="0"/>
              <a:t>(</a:t>
            </a:r>
            <a:r>
              <a:rPr lang="zh-CN" altLang="en-US" b="1" dirty="0"/>
              <a:t>下标为</a:t>
            </a:r>
            <a:r>
              <a:rPr lang="en-US" altLang="zh-CN" b="1" dirty="0"/>
              <a:t>0</a:t>
            </a:r>
            <a:r>
              <a:rPr lang="zh-CN" altLang="en-US" b="1" dirty="0"/>
              <a:t>的元素最靠前</a:t>
            </a:r>
            <a:r>
              <a:rPr lang="en-US" altLang="zh-CN" b="1" dirty="0"/>
              <a:t>)</a:t>
            </a:r>
            <a:r>
              <a:rPr lang="zh-CN" altLang="en-US" b="1" dirty="0"/>
              <a:t>；</a:t>
            </a:r>
          </a:p>
          <a:p>
            <a:pPr eaLnBrk="1" hangingPunct="1">
              <a:lnSpc>
                <a:spcPct val="150000"/>
              </a:lnSpc>
              <a:buFont typeface="Wingdings" pitchFamily="2" charset="2"/>
              <a:buNone/>
            </a:pPr>
            <a:r>
              <a:rPr lang="zh-CN" altLang="en-US" b="1" dirty="0"/>
              <a:t>    2、需要（</a:t>
            </a:r>
            <a:r>
              <a:rPr lang="en-US" altLang="zh-CN" b="1" dirty="0"/>
              <a:t>N-1）</a:t>
            </a:r>
            <a:r>
              <a:rPr lang="zh-CN" altLang="en-US" b="1" dirty="0"/>
              <a:t>趟过程完成数组排序（</a:t>
            </a:r>
            <a:r>
              <a:rPr lang="en-US" altLang="zh-CN" b="1" dirty="0"/>
              <a:t>N</a:t>
            </a:r>
            <a:r>
              <a:rPr lang="zh-CN" altLang="en-US" b="1" dirty="0"/>
              <a:t>是元素个数）；</a:t>
            </a:r>
          </a:p>
        </p:txBody>
      </p:sp>
      <p:sp>
        <p:nvSpPr>
          <p:cNvPr id="88068" name="Rectangle 2052"/>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0000"/>
                </a:solidFill>
              </a:rPr>
              <a:t>7.6 </a:t>
            </a:r>
            <a:r>
              <a:rPr lang="zh-CN" altLang="en-US" sz="3200" b="1" dirty="0">
                <a:solidFill>
                  <a:srgbClr val="FF0000"/>
                </a:solidFill>
              </a:rPr>
              <a:t>数组的排序与查找算法</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A9913F5-4247-426C-B518-8F789CF512EC}" type="slidenum">
              <a:rPr lang="zh-CN" altLang="en-US" sz="1400" smtClean="0"/>
              <a:pPr eaLnBrk="1" hangingPunct="1"/>
              <a:t>92</a:t>
            </a:fld>
            <a:endParaRPr lang="en-US" altLang="zh-CN" sz="1400" smtClean="0"/>
          </a:p>
        </p:txBody>
      </p:sp>
      <p:pic>
        <p:nvPicPr>
          <p:cNvPr id="89091"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852738"/>
            <a:ext cx="8569325" cy="3154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092" name="Text Box 5"/>
          <p:cNvSpPr txBox="1">
            <a:spLocks noChangeArrowheads="1"/>
          </p:cNvSpPr>
          <p:nvPr/>
        </p:nvSpPr>
        <p:spPr bwMode="auto">
          <a:xfrm>
            <a:off x="2124075" y="188913"/>
            <a:ext cx="7019925"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kumimoji="0" lang="zh-CN" altLang="en-US" b="1"/>
              <a:t>若是升序排序：每一趟过程都是通过两两比较和交换，将最大的元素“冒泡”到最后。</a:t>
            </a:r>
          </a:p>
        </p:txBody>
      </p:sp>
      <p:pic>
        <p:nvPicPr>
          <p:cNvPr id="89093"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58888" y="1125538"/>
            <a:ext cx="7086600"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094" name="Text Box 8"/>
          <p:cNvSpPr txBox="1">
            <a:spLocks noChangeArrowheads="1"/>
          </p:cNvSpPr>
          <p:nvPr/>
        </p:nvSpPr>
        <p:spPr bwMode="auto">
          <a:xfrm>
            <a:off x="0" y="2997200"/>
            <a:ext cx="2268538" cy="749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第一趟排序，确定</a:t>
            </a:r>
            <a:r>
              <a:rPr lang="en-US" altLang="zh-CN" sz="2400" b="1"/>
              <a:t>a[5]</a:t>
            </a:r>
          </a:p>
        </p:txBody>
      </p:sp>
      <p:sp>
        <p:nvSpPr>
          <p:cNvPr id="89095" name="Line 9"/>
          <p:cNvSpPr>
            <a:spLocks noChangeShapeType="1"/>
          </p:cNvSpPr>
          <p:nvPr/>
        </p:nvSpPr>
        <p:spPr bwMode="auto">
          <a:xfrm>
            <a:off x="3132138" y="3789363"/>
            <a:ext cx="1079500" cy="0"/>
          </a:xfrm>
          <a:prstGeom prst="line">
            <a:avLst/>
          </a:prstGeom>
          <a:noFill/>
          <a:ln w="28575">
            <a:solidFill>
              <a:srgbClr val="FF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73418" name="Line 10"/>
          <p:cNvSpPr>
            <a:spLocks noChangeShapeType="1"/>
          </p:cNvSpPr>
          <p:nvPr/>
        </p:nvSpPr>
        <p:spPr bwMode="auto">
          <a:xfrm>
            <a:off x="4067175" y="4221163"/>
            <a:ext cx="1079500" cy="0"/>
          </a:xfrm>
          <a:prstGeom prst="line">
            <a:avLst/>
          </a:prstGeom>
          <a:noFill/>
          <a:ln w="28575">
            <a:solidFill>
              <a:srgbClr val="FF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73419" name="Line 11"/>
          <p:cNvSpPr>
            <a:spLocks noChangeShapeType="1"/>
          </p:cNvSpPr>
          <p:nvPr/>
        </p:nvSpPr>
        <p:spPr bwMode="auto">
          <a:xfrm>
            <a:off x="5003800" y="4652963"/>
            <a:ext cx="1079500" cy="0"/>
          </a:xfrm>
          <a:prstGeom prst="line">
            <a:avLst/>
          </a:prstGeom>
          <a:noFill/>
          <a:ln w="28575">
            <a:solidFill>
              <a:srgbClr val="FF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73420" name="Line 12"/>
          <p:cNvSpPr>
            <a:spLocks noChangeShapeType="1"/>
          </p:cNvSpPr>
          <p:nvPr/>
        </p:nvSpPr>
        <p:spPr bwMode="auto">
          <a:xfrm>
            <a:off x="6011863" y="5084763"/>
            <a:ext cx="1079500" cy="0"/>
          </a:xfrm>
          <a:prstGeom prst="line">
            <a:avLst/>
          </a:prstGeom>
          <a:noFill/>
          <a:ln w="28575">
            <a:solidFill>
              <a:srgbClr val="FF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73421" name="Line 13"/>
          <p:cNvSpPr>
            <a:spLocks noChangeShapeType="1"/>
          </p:cNvSpPr>
          <p:nvPr/>
        </p:nvSpPr>
        <p:spPr bwMode="auto">
          <a:xfrm>
            <a:off x="7019925" y="5516563"/>
            <a:ext cx="1079500" cy="0"/>
          </a:xfrm>
          <a:prstGeom prst="line">
            <a:avLst/>
          </a:prstGeom>
          <a:noFill/>
          <a:ln w="28575">
            <a:solidFill>
              <a:srgbClr val="FF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8"/>
                                        </p:tgtEl>
                                        <p:attrNameLst>
                                          <p:attrName>style.visibility</p:attrName>
                                        </p:attrNameLst>
                                      </p:cBhvr>
                                      <p:to>
                                        <p:strVal val="visible"/>
                                      </p:to>
                                    </p:set>
                                    <p:animEffect transition="in" filter="dissolve">
                                      <p:cBhvr>
                                        <p:cTn id="7" dur="500"/>
                                        <p:tgtEl>
                                          <p:spTgt spid="2734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9"/>
                                        </p:tgtEl>
                                        <p:attrNameLst>
                                          <p:attrName>style.visibility</p:attrName>
                                        </p:attrNameLst>
                                      </p:cBhvr>
                                      <p:to>
                                        <p:strVal val="visible"/>
                                      </p:to>
                                    </p:set>
                                    <p:animEffect transition="in" filter="dissolve">
                                      <p:cBhvr>
                                        <p:cTn id="12" dur="500"/>
                                        <p:tgtEl>
                                          <p:spTgt spid="273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20"/>
                                        </p:tgtEl>
                                        <p:attrNameLst>
                                          <p:attrName>style.visibility</p:attrName>
                                        </p:attrNameLst>
                                      </p:cBhvr>
                                      <p:to>
                                        <p:strVal val="visible"/>
                                      </p:to>
                                    </p:set>
                                    <p:animEffect transition="in" filter="dissolve">
                                      <p:cBhvr>
                                        <p:cTn id="17" dur="500"/>
                                        <p:tgtEl>
                                          <p:spTgt spid="2734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3421"/>
                                        </p:tgtEl>
                                        <p:attrNameLst>
                                          <p:attrName>style.visibility</p:attrName>
                                        </p:attrNameLst>
                                      </p:cBhvr>
                                      <p:to>
                                        <p:strVal val="visible"/>
                                      </p:to>
                                    </p:set>
                                    <p:animEffect transition="in" filter="dissolve">
                                      <p:cBhvr>
                                        <p:cTn id="22" dur="500"/>
                                        <p:tgtEl>
                                          <p:spTgt spid="273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8" grpId="0" animBg="1"/>
      <p:bldP spid="273419" grpId="0" animBg="1"/>
      <p:bldP spid="273420" grpId="0" animBg="1"/>
      <p:bldP spid="27342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DE93B32-DACF-4367-AD86-064D675B8DF4}" type="slidenum">
              <a:rPr lang="zh-CN" altLang="en-US" sz="1400" smtClean="0"/>
              <a:pPr eaLnBrk="1" hangingPunct="1"/>
              <a:t>93</a:t>
            </a:fld>
            <a:endParaRPr lang="en-US" altLang="zh-CN" sz="1400" smtClean="0"/>
          </a:p>
        </p:txBody>
      </p:sp>
      <p:graphicFrame>
        <p:nvGraphicFramePr>
          <p:cNvPr id="90115" name="Object 2"/>
          <p:cNvGraphicFramePr>
            <a:graphicFrameLocks noChangeAspect="1"/>
          </p:cNvGraphicFramePr>
          <p:nvPr/>
        </p:nvGraphicFramePr>
        <p:xfrm>
          <a:off x="1295400" y="1143000"/>
          <a:ext cx="7086600" cy="1549400"/>
        </p:xfrm>
        <a:graphic>
          <a:graphicData uri="http://schemas.openxmlformats.org/presentationml/2006/ole">
            <p:oleObj spid="_x0000_s90243" name="位图图像" r:id="rId3" imgW="3486637" imgH="762106" progId="PBrush">
              <p:embed/>
            </p:oleObj>
          </a:graphicData>
        </a:graphic>
      </p:graphicFrame>
      <p:grpSp>
        <p:nvGrpSpPr>
          <p:cNvPr id="176134" name="Group 6"/>
          <p:cNvGrpSpPr/>
          <p:nvPr/>
        </p:nvGrpSpPr>
        <p:grpSpPr bwMode="auto">
          <a:xfrm>
            <a:off x="1447800" y="2743200"/>
            <a:ext cx="7010400" cy="1847850"/>
            <a:chOff x="912" y="1728"/>
            <a:chExt cx="4416" cy="1164"/>
          </a:xfrm>
        </p:grpSpPr>
        <p:graphicFrame>
          <p:nvGraphicFramePr>
            <p:cNvPr id="90123" name="Object 4"/>
            <p:cNvGraphicFramePr>
              <a:graphicFrameLocks noChangeAspect="1"/>
            </p:cNvGraphicFramePr>
            <p:nvPr/>
          </p:nvGraphicFramePr>
          <p:xfrm>
            <a:off x="912" y="1728"/>
            <a:ext cx="4416" cy="1164"/>
          </p:xfrm>
          <a:graphic>
            <a:graphicData uri="http://schemas.openxmlformats.org/presentationml/2006/ole">
              <p:oleObj spid="_x0000_s90244" name="位图图像" r:id="rId4" imgW="3362794" imgH="885949" progId="PBrush">
                <p:embed/>
              </p:oleObj>
            </a:graphicData>
          </a:graphic>
        </p:graphicFrame>
        <p:sp>
          <p:nvSpPr>
            <p:cNvPr id="90124" name="AutoShape 5"/>
            <p:cNvSpPr>
              <a:spLocks noChangeArrowheads="1"/>
            </p:cNvSpPr>
            <p:nvPr/>
          </p:nvSpPr>
          <p:spPr bwMode="auto">
            <a:xfrm>
              <a:off x="4752" y="1824"/>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6137" name="Group 9"/>
          <p:cNvGrpSpPr/>
          <p:nvPr/>
        </p:nvGrpSpPr>
        <p:grpSpPr bwMode="auto">
          <a:xfrm>
            <a:off x="1371600" y="4673600"/>
            <a:ext cx="7086600" cy="1727200"/>
            <a:chOff x="864" y="2944"/>
            <a:chExt cx="4464" cy="1088"/>
          </a:xfrm>
        </p:grpSpPr>
        <p:graphicFrame>
          <p:nvGraphicFramePr>
            <p:cNvPr id="90121" name="Object 7"/>
            <p:cNvGraphicFramePr>
              <a:graphicFrameLocks noChangeAspect="1"/>
            </p:cNvGraphicFramePr>
            <p:nvPr/>
          </p:nvGraphicFramePr>
          <p:xfrm>
            <a:off x="864" y="2944"/>
            <a:ext cx="4464" cy="1088"/>
          </p:xfrm>
          <a:graphic>
            <a:graphicData uri="http://schemas.openxmlformats.org/presentationml/2006/ole">
              <p:oleObj spid="_x0000_s90245" name="位图图像" r:id="rId5" imgW="3400900" imgH="828791" progId="PBrush">
                <p:embed/>
              </p:oleObj>
            </a:graphicData>
          </a:graphic>
        </p:graphicFrame>
        <p:sp>
          <p:nvSpPr>
            <p:cNvPr id="90122" name="AutoShape 8"/>
            <p:cNvSpPr>
              <a:spLocks noChangeArrowheads="1"/>
            </p:cNvSpPr>
            <p:nvPr/>
          </p:nvSpPr>
          <p:spPr bwMode="auto">
            <a:xfrm>
              <a:off x="4080" y="2976"/>
              <a:ext cx="96" cy="240"/>
            </a:xfrm>
            <a:prstGeom prst="downArrow">
              <a:avLst>
                <a:gd name="adj1" fmla="val 50000"/>
                <a:gd name="adj2" fmla="val 62500"/>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0118" name="Rectangle 19"/>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0000"/>
                </a:solidFill>
              </a:rPr>
              <a:t>7.6 </a:t>
            </a:r>
            <a:r>
              <a:rPr lang="zh-CN" altLang="en-US" sz="3200" b="1" dirty="0">
                <a:solidFill>
                  <a:srgbClr val="FF0000"/>
                </a:solidFill>
              </a:rPr>
              <a:t>数组的排序与查找算法</a:t>
            </a:r>
          </a:p>
        </p:txBody>
      </p:sp>
      <p:sp>
        <p:nvSpPr>
          <p:cNvPr id="90119" name="Text Box 20"/>
          <p:cNvSpPr txBox="1">
            <a:spLocks noChangeArrowheads="1"/>
          </p:cNvSpPr>
          <p:nvPr/>
        </p:nvSpPr>
        <p:spPr bwMode="auto">
          <a:xfrm>
            <a:off x="3419475" y="2781300"/>
            <a:ext cx="1366838"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a[5]</a:t>
            </a:r>
          </a:p>
        </p:txBody>
      </p:sp>
      <p:sp>
        <p:nvSpPr>
          <p:cNvPr id="90120" name="Text Box 21"/>
          <p:cNvSpPr txBox="1">
            <a:spLocks noChangeArrowheads="1"/>
          </p:cNvSpPr>
          <p:nvPr/>
        </p:nvSpPr>
        <p:spPr bwMode="auto">
          <a:xfrm>
            <a:off x="3419475" y="4646613"/>
            <a:ext cx="1366838" cy="36671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6134"/>
                                        </p:tgtEl>
                                        <p:attrNameLst>
                                          <p:attrName>style.visibility</p:attrName>
                                        </p:attrNameLst>
                                      </p:cBhvr>
                                      <p:to>
                                        <p:strVal val="visible"/>
                                      </p:to>
                                    </p:set>
                                    <p:animEffect transition="in" filter="dissolve">
                                      <p:cBhvr>
                                        <p:cTn id="7" dur="500"/>
                                        <p:tgtEl>
                                          <p:spTgt spid="1761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6137"/>
                                        </p:tgtEl>
                                        <p:attrNameLst>
                                          <p:attrName>style.visibility</p:attrName>
                                        </p:attrNameLst>
                                      </p:cBhvr>
                                      <p:to>
                                        <p:strVal val="visible"/>
                                      </p:to>
                                    </p:set>
                                    <p:animEffect transition="in" filter="dissolve">
                                      <p:cBhvr>
                                        <p:cTn id="12" dur="500"/>
                                        <p:tgtEl>
                                          <p:spTgt spid="176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25C77E8-098D-41E7-A919-51D7AE2A71DA}" type="slidenum">
              <a:rPr lang="zh-CN" altLang="en-US" sz="1400" smtClean="0"/>
              <a:pPr eaLnBrk="1" hangingPunct="1"/>
              <a:t>94</a:t>
            </a:fld>
            <a:endParaRPr lang="en-US" altLang="zh-CN" sz="1400" smtClean="0"/>
          </a:p>
        </p:txBody>
      </p:sp>
      <p:grpSp>
        <p:nvGrpSpPr>
          <p:cNvPr id="91139" name="Group 1032"/>
          <p:cNvGrpSpPr/>
          <p:nvPr/>
        </p:nvGrpSpPr>
        <p:grpSpPr bwMode="auto">
          <a:xfrm>
            <a:off x="1331913" y="1341438"/>
            <a:ext cx="7010400" cy="1663700"/>
            <a:chOff x="864" y="960"/>
            <a:chExt cx="4416" cy="1048"/>
          </a:xfrm>
        </p:grpSpPr>
        <p:graphicFrame>
          <p:nvGraphicFramePr>
            <p:cNvPr id="91151" name="Object 1026"/>
            <p:cNvGraphicFramePr>
              <a:graphicFrameLocks noChangeAspect="1"/>
            </p:cNvGraphicFramePr>
            <p:nvPr/>
          </p:nvGraphicFramePr>
          <p:xfrm>
            <a:off x="864" y="960"/>
            <a:ext cx="4416" cy="1048"/>
          </p:xfrm>
          <a:graphic>
            <a:graphicData uri="http://schemas.openxmlformats.org/presentationml/2006/ole">
              <p:oleObj spid="_x0000_s91271" name="位图图像" r:id="rId3" imgW="3409524" imgH="809738" progId="PBrush">
                <p:embed/>
              </p:oleObj>
            </a:graphicData>
          </a:graphic>
        </p:graphicFrame>
        <p:sp>
          <p:nvSpPr>
            <p:cNvPr id="91152" name="AutoShape 1027"/>
            <p:cNvSpPr>
              <a:spLocks noChangeArrowheads="1"/>
            </p:cNvSpPr>
            <p:nvPr/>
          </p:nvSpPr>
          <p:spPr bwMode="auto">
            <a:xfrm>
              <a:off x="3360" y="960"/>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7161" name="Group 1033"/>
          <p:cNvGrpSpPr/>
          <p:nvPr/>
        </p:nvGrpSpPr>
        <p:grpSpPr bwMode="auto">
          <a:xfrm>
            <a:off x="1258888" y="3141663"/>
            <a:ext cx="7239000" cy="1571625"/>
            <a:chOff x="816" y="2016"/>
            <a:chExt cx="4560" cy="990"/>
          </a:xfrm>
        </p:grpSpPr>
        <p:graphicFrame>
          <p:nvGraphicFramePr>
            <p:cNvPr id="91149" name="Object 1030"/>
            <p:cNvGraphicFramePr>
              <a:graphicFrameLocks noChangeAspect="1"/>
            </p:cNvGraphicFramePr>
            <p:nvPr/>
          </p:nvGraphicFramePr>
          <p:xfrm>
            <a:off x="816" y="2016"/>
            <a:ext cx="4560" cy="990"/>
          </p:xfrm>
          <a:graphic>
            <a:graphicData uri="http://schemas.openxmlformats.org/presentationml/2006/ole">
              <p:oleObj spid="_x0000_s91272" name="位图图像" r:id="rId4" imgW="3419952" imgH="743054" progId="PBrush">
                <p:embed/>
              </p:oleObj>
            </a:graphicData>
          </a:graphic>
        </p:graphicFrame>
        <p:sp>
          <p:nvSpPr>
            <p:cNvPr id="91150" name="AutoShape 1031"/>
            <p:cNvSpPr>
              <a:spLocks noChangeArrowheads="1"/>
            </p:cNvSpPr>
            <p:nvPr/>
          </p:nvSpPr>
          <p:spPr bwMode="auto">
            <a:xfrm>
              <a:off x="2736" y="2112"/>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7166" name="Group 1038"/>
          <p:cNvGrpSpPr/>
          <p:nvPr/>
        </p:nvGrpSpPr>
        <p:grpSpPr bwMode="auto">
          <a:xfrm>
            <a:off x="1447800" y="4724400"/>
            <a:ext cx="6853238" cy="1600200"/>
            <a:chOff x="912" y="3072"/>
            <a:chExt cx="4317" cy="1008"/>
          </a:xfrm>
        </p:grpSpPr>
        <p:graphicFrame>
          <p:nvGraphicFramePr>
            <p:cNvPr id="91147" name="Object 1036"/>
            <p:cNvGraphicFramePr>
              <a:graphicFrameLocks noChangeAspect="1"/>
            </p:cNvGraphicFramePr>
            <p:nvPr/>
          </p:nvGraphicFramePr>
          <p:xfrm>
            <a:off x="912" y="3072"/>
            <a:ext cx="4317" cy="950"/>
          </p:xfrm>
          <a:graphic>
            <a:graphicData uri="http://schemas.openxmlformats.org/presentationml/2006/ole">
              <p:oleObj spid="_x0000_s91273" name="位图图像" r:id="rId5" imgW="3333333" imgH="733333" progId="PBrush">
                <p:embed/>
              </p:oleObj>
            </a:graphicData>
          </a:graphic>
        </p:graphicFrame>
        <p:sp>
          <p:nvSpPr>
            <p:cNvPr id="91148" name="AutoShape 1037"/>
            <p:cNvSpPr>
              <a:spLocks noChangeArrowheads="1"/>
            </p:cNvSpPr>
            <p:nvPr/>
          </p:nvSpPr>
          <p:spPr bwMode="auto">
            <a:xfrm>
              <a:off x="2016" y="3888"/>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1142" name="Text Box 1040"/>
          <p:cNvSpPr txBox="1">
            <a:spLocks noChangeArrowheads="1"/>
          </p:cNvSpPr>
          <p:nvPr/>
        </p:nvSpPr>
        <p:spPr bwMode="auto">
          <a:xfrm>
            <a:off x="5334000" y="6172200"/>
            <a:ext cx="2286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a:t>
            </a:r>
            <a:r>
              <a:rPr lang="zh-CN" altLang="en-US" sz="2400">
                <a:hlinkClick r:id="rId6" action="ppaction://hlinksldjump"/>
              </a:rPr>
              <a:t>返回</a:t>
            </a:r>
            <a:r>
              <a:rPr lang="zh-CN" altLang="en-US" sz="2400"/>
              <a:t>】</a:t>
            </a:r>
          </a:p>
        </p:txBody>
      </p:sp>
      <p:sp>
        <p:nvSpPr>
          <p:cNvPr id="91143"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0000"/>
                </a:solidFill>
              </a:rPr>
              <a:t>7.6 </a:t>
            </a:r>
            <a:r>
              <a:rPr lang="zh-CN" altLang="en-US" sz="3200" b="1" dirty="0">
                <a:solidFill>
                  <a:srgbClr val="FF0000"/>
                </a:solidFill>
              </a:rPr>
              <a:t>数组的排序与查找算法</a:t>
            </a:r>
          </a:p>
        </p:txBody>
      </p:sp>
      <p:sp>
        <p:nvSpPr>
          <p:cNvPr id="91144" name="Text Box 7"/>
          <p:cNvSpPr txBox="1">
            <a:spLocks noChangeArrowheads="1"/>
          </p:cNvSpPr>
          <p:nvPr/>
        </p:nvSpPr>
        <p:spPr bwMode="auto">
          <a:xfrm>
            <a:off x="3203575" y="3213100"/>
            <a:ext cx="1079500"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a[2]</a:t>
            </a:r>
          </a:p>
        </p:txBody>
      </p:sp>
      <p:sp>
        <p:nvSpPr>
          <p:cNvPr id="91145" name="Text Box 8"/>
          <p:cNvSpPr txBox="1">
            <a:spLocks noChangeArrowheads="1"/>
          </p:cNvSpPr>
          <p:nvPr/>
        </p:nvSpPr>
        <p:spPr bwMode="auto">
          <a:xfrm>
            <a:off x="3276600" y="1268413"/>
            <a:ext cx="1366838" cy="36671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a[3]</a:t>
            </a:r>
          </a:p>
        </p:txBody>
      </p:sp>
      <p:sp>
        <p:nvSpPr>
          <p:cNvPr id="91146" name="Text Box 9"/>
          <p:cNvSpPr txBox="1">
            <a:spLocks noChangeArrowheads="1"/>
          </p:cNvSpPr>
          <p:nvPr/>
        </p:nvSpPr>
        <p:spPr bwMode="auto">
          <a:xfrm>
            <a:off x="3276600" y="4797425"/>
            <a:ext cx="1366838"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7161"/>
                                        </p:tgtEl>
                                        <p:attrNameLst>
                                          <p:attrName>style.visibility</p:attrName>
                                        </p:attrNameLst>
                                      </p:cBhvr>
                                      <p:to>
                                        <p:strVal val="visible"/>
                                      </p:to>
                                    </p:set>
                                    <p:animEffect transition="in" filter="dissolve">
                                      <p:cBhvr>
                                        <p:cTn id="7" dur="500"/>
                                        <p:tgtEl>
                                          <p:spTgt spid="1771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7166"/>
                                        </p:tgtEl>
                                        <p:attrNameLst>
                                          <p:attrName>style.visibility</p:attrName>
                                        </p:attrNameLst>
                                      </p:cBhvr>
                                      <p:to>
                                        <p:strVal val="visible"/>
                                      </p:to>
                                    </p:set>
                                    <p:animEffect transition="in" filter="dissolve">
                                      <p:cBhvr>
                                        <p:cTn id="12" dur="500"/>
                                        <p:tgtEl>
                                          <p:spTgt spid="17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898E810-D672-4A01-9250-4D24166426CD}" type="slidenum">
              <a:rPr lang="zh-CN" altLang="en-US" sz="1400" smtClean="0"/>
              <a:pPr eaLnBrk="1" hangingPunct="1"/>
              <a:t>95</a:t>
            </a:fld>
            <a:endParaRPr lang="en-US" altLang="zh-CN" sz="1400" smtClean="0"/>
          </a:p>
        </p:txBody>
      </p:sp>
      <p:sp>
        <p:nvSpPr>
          <p:cNvPr id="92163" name="Rectangle 2"/>
          <p:cNvSpPr>
            <a:spLocks noGrp="1" noChangeArrowheads="1"/>
          </p:cNvSpPr>
          <p:nvPr>
            <p:ph type="title"/>
          </p:nvPr>
        </p:nvSpPr>
        <p:spPr/>
        <p:txBody>
          <a:bodyPr/>
          <a:lstStyle/>
          <a:p>
            <a:pPr eaLnBrk="1" hangingPunct="1"/>
            <a:r>
              <a:rPr lang="en-US" altLang="zh-CN" b="1" dirty="0">
                <a:solidFill>
                  <a:srgbClr val="FF0000"/>
                </a:solidFill>
              </a:rPr>
              <a:t>7.6 </a:t>
            </a:r>
            <a:r>
              <a:rPr lang="zh-CN" altLang="en-US" b="1" dirty="0">
                <a:solidFill>
                  <a:srgbClr val="FF0000"/>
                </a:solidFill>
              </a:rPr>
              <a:t>数组的排序与查找算法</a:t>
            </a:r>
          </a:p>
        </p:txBody>
      </p:sp>
      <p:sp>
        <p:nvSpPr>
          <p:cNvPr id="92164" name="Rectangle 5"/>
          <p:cNvSpPr>
            <a:spLocks noChangeArrowheads="1"/>
          </p:cNvSpPr>
          <p:nvPr/>
        </p:nvSpPr>
        <p:spPr bwMode="auto">
          <a:xfrm>
            <a:off x="322263" y="1414463"/>
            <a:ext cx="4178300" cy="1223962"/>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92165" name="Rectangle 6"/>
          <p:cNvSpPr>
            <a:spLocks noChangeArrowheads="1"/>
          </p:cNvSpPr>
          <p:nvPr/>
        </p:nvSpPr>
        <p:spPr bwMode="auto">
          <a:xfrm>
            <a:off x="1114425" y="2133600"/>
            <a:ext cx="3386138" cy="504825"/>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92166" name="Text Box 7"/>
          <p:cNvSpPr txBox="1">
            <a:spLocks noChangeArrowheads="1"/>
          </p:cNvSpPr>
          <p:nvPr/>
        </p:nvSpPr>
        <p:spPr bwMode="auto">
          <a:xfrm>
            <a:off x="395288" y="1557338"/>
            <a:ext cx="4032250" cy="420687"/>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for(loc = size-1;loc &gt;= 1;loc--)</a:t>
            </a:r>
            <a:endParaRPr lang="zh-CN" altLang="en-US" sz="2400" b="1"/>
          </a:p>
        </p:txBody>
      </p:sp>
      <p:sp>
        <p:nvSpPr>
          <p:cNvPr id="92167" name="Text Box 8"/>
          <p:cNvSpPr txBox="1">
            <a:spLocks noChangeArrowheads="1"/>
          </p:cNvSpPr>
          <p:nvPr/>
        </p:nvSpPr>
        <p:spPr bwMode="auto">
          <a:xfrm>
            <a:off x="1403350" y="2195513"/>
            <a:ext cx="2303463" cy="420687"/>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确定</a:t>
            </a:r>
            <a:r>
              <a:rPr lang="en-US" altLang="zh-CN" sz="2400" b="1"/>
              <a:t>a[loc] </a:t>
            </a:r>
            <a:r>
              <a:rPr lang="zh-CN" altLang="en-US" sz="2400" b="1"/>
              <a:t>的值</a:t>
            </a:r>
          </a:p>
        </p:txBody>
      </p:sp>
      <p:sp>
        <p:nvSpPr>
          <p:cNvPr id="92168" name="Text Box 11"/>
          <p:cNvSpPr txBox="1">
            <a:spLocks noChangeArrowheads="1"/>
          </p:cNvSpPr>
          <p:nvPr/>
        </p:nvSpPr>
        <p:spPr bwMode="auto">
          <a:xfrm>
            <a:off x="250825" y="3357563"/>
            <a:ext cx="8893175" cy="1443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确定</a:t>
            </a:r>
            <a:r>
              <a:rPr lang="en-US" altLang="zh-CN" sz="2400" b="1"/>
              <a:t>a[loc]</a:t>
            </a:r>
            <a:r>
              <a:rPr lang="zh-CN" altLang="en-US" sz="2400" b="1"/>
              <a:t>：需要</a:t>
            </a:r>
            <a:r>
              <a:rPr lang="en-US" altLang="zh-CN" sz="2400" b="1"/>
              <a:t>a[0]~a[loc]</a:t>
            </a:r>
            <a:r>
              <a:rPr lang="zh-CN" altLang="en-US" sz="2400" b="1"/>
              <a:t>这段范围的元素两两比较交换：</a:t>
            </a:r>
          </a:p>
          <a:p>
            <a:pPr eaLnBrk="1" hangingPunct="1">
              <a:spcBef>
                <a:spcPct val="50000"/>
              </a:spcBef>
              <a:buFontTx/>
              <a:buNone/>
            </a:pPr>
            <a:r>
              <a:rPr lang="zh-CN" altLang="en-US" sz="2400" b="1"/>
              <a:t>                            </a:t>
            </a:r>
            <a:r>
              <a:rPr lang="en-US" altLang="zh-CN" sz="2400" b="1"/>
              <a:t>if (a[i] &gt; a[i+1]) </a:t>
            </a:r>
            <a:r>
              <a:rPr lang="zh-CN" altLang="en-US" sz="2400" b="1"/>
              <a:t>则</a:t>
            </a:r>
            <a:r>
              <a:rPr lang="en-US" altLang="zh-CN" sz="2400" b="1"/>
              <a:t>a[i] </a:t>
            </a:r>
            <a:r>
              <a:rPr lang="zh-CN" altLang="en-US" sz="2400" b="1"/>
              <a:t>与 </a:t>
            </a:r>
            <a:r>
              <a:rPr lang="en-US" altLang="zh-CN" sz="2400" b="1"/>
              <a:t>a[i+1]</a:t>
            </a:r>
            <a:r>
              <a:rPr lang="zh-CN" altLang="en-US" sz="2400" b="1"/>
              <a:t>交换</a:t>
            </a:r>
          </a:p>
          <a:p>
            <a:pPr eaLnBrk="1" hangingPunct="1">
              <a:spcBef>
                <a:spcPct val="50000"/>
              </a:spcBef>
              <a:buFontTx/>
              <a:buNone/>
            </a:pPr>
            <a:r>
              <a:rPr lang="zh-CN" altLang="en-US" sz="2400" b="1"/>
              <a:t>                            </a:t>
            </a:r>
            <a:r>
              <a:rPr lang="en-US" altLang="zh-CN" sz="2400" b="1"/>
              <a:t>i</a:t>
            </a:r>
            <a:r>
              <a:rPr lang="zh-CN" altLang="en-US" sz="2400" b="1"/>
              <a:t>的变化范围：</a:t>
            </a:r>
            <a:r>
              <a:rPr lang="en-US" altLang="zh-CN" sz="2400" b="1"/>
              <a:t>0 ~ loc-1</a:t>
            </a:r>
          </a:p>
        </p:txBody>
      </p:sp>
      <p:sp>
        <p:nvSpPr>
          <p:cNvPr id="419852" name="Rectangle 12"/>
          <p:cNvSpPr>
            <a:spLocks noChangeArrowheads="1"/>
          </p:cNvSpPr>
          <p:nvPr/>
        </p:nvSpPr>
        <p:spPr bwMode="auto">
          <a:xfrm>
            <a:off x="4859338" y="1844675"/>
            <a:ext cx="4105275" cy="1223963"/>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3" name="Rectangle 13"/>
          <p:cNvSpPr>
            <a:spLocks noChangeArrowheads="1"/>
          </p:cNvSpPr>
          <p:nvPr/>
        </p:nvSpPr>
        <p:spPr bwMode="auto">
          <a:xfrm>
            <a:off x="5437188" y="2563813"/>
            <a:ext cx="3529012" cy="504825"/>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4" name="Text Box 14"/>
          <p:cNvSpPr txBox="1">
            <a:spLocks noChangeArrowheads="1"/>
          </p:cNvSpPr>
          <p:nvPr/>
        </p:nvSpPr>
        <p:spPr bwMode="auto">
          <a:xfrm>
            <a:off x="4932363" y="1987550"/>
            <a:ext cx="3960812" cy="420688"/>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for(i = 0;i &lt;= loc-1;i++)</a:t>
            </a:r>
            <a:endParaRPr lang="zh-CN" altLang="en-US" sz="2400" b="1"/>
          </a:p>
        </p:txBody>
      </p:sp>
      <p:sp>
        <p:nvSpPr>
          <p:cNvPr id="419855" name="Text Box 15"/>
          <p:cNvSpPr txBox="1">
            <a:spLocks noChangeArrowheads="1"/>
          </p:cNvSpPr>
          <p:nvPr/>
        </p:nvSpPr>
        <p:spPr bwMode="auto">
          <a:xfrm>
            <a:off x="5580063" y="2625725"/>
            <a:ext cx="3240087" cy="420688"/>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若</a:t>
            </a:r>
            <a:r>
              <a:rPr lang="en-US" altLang="zh-CN" sz="2400" b="1"/>
              <a:t>a[i]&gt;a[i+1]</a:t>
            </a:r>
            <a:r>
              <a:rPr lang="zh-CN" altLang="en-US" sz="2400" b="1"/>
              <a:t>，则交换</a:t>
            </a:r>
          </a:p>
        </p:txBody>
      </p:sp>
      <p:sp>
        <p:nvSpPr>
          <p:cNvPr id="419856" name="AutoShape 16"/>
          <p:cNvSpPr>
            <a:spLocks noChangeArrowheads="1"/>
          </p:cNvSpPr>
          <p:nvPr/>
        </p:nvSpPr>
        <p:spPr bwMode="auto">
          <a:xfrm>
            <a:off x="4572000" y="2276475"/>
            <a:ext cx="215900" cy="215900"/>
          </a:xfrm>
          <a:prstGeom prst="rightArrow">
            <a:avLst>
              <a:gd name="adj1" fmla="val 50000"/>
              <a:gd name="adj2" fmla="val 25000"/>
            </a:avLst>
          </a:prstGeom>
          <a:solidFill>
            <a:srgbClr val="FFCC99"/>
          </a:solidFill>
          <a:ln w="9525" algn="ctr">
            <a:solidFill>
              <a:srgbClr val="3333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7" name="Text Box 17"/>
          <p:cNvSpPr txBox="1">
            <a:spLocks noChangeArrowheads="1"/>
          </p:cNvSpPr>
          <p:nvPr/>
        </p:nvSpPr>
        <p:spPr bwMode="auto">
          <a:xfrm>
            <a:off x="250825" y="4941888"/>
            <a:ext cx="8893175" cy="420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思考：如果要实现降序排序，上述算法如何修改？</a:t>
            </a:r>
          </a:p>
        </p:txBody>
      </p:sp>
      <p:sp>
        <p:nvSpPr>
          <p:cNvPr id="419858" name="Text Box 18"/>
          <p:cNvSpPr txBox="1">
            <a:spLocks noChangeArrowheads="1"/>
          </p:cNvSpPr>
          <p:nvPr/>
        </p:nvSpPr>
        <p:spPr bwMode="auto">
          <a:xfrm>
            <a:off x="1116013" y="5445125"/>
            <a:ext cx="7559675" cy="42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若</a:t>
            </a:r>
            <a:r>
              <a:rPr lang="en-US" altLang="zh-CN" sz="2400" b="1"/>
              <a:t>a[i]&lt;a[i+1]</a:t>
            </a:r>
            <a:r>
              <a:rPr lang="zh-CN" altLang="en-US" sz="2400" b="1"/>
              <a:t>，则交换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19852"/>
                                        </p:tgtEl>
                                        <p:attrNameLst>
                                          <p:attrName>style.visibility</p:attrName>
                                        </p:attrNameLst>
                                      </p:cBhvr>
                                      <p:to>
                                        <p:strVal val="visible"/>
                                      </p:to>
                                    </p:set>
                                    <p:animEffect transition="in" filter="diamond(in)">
                                      <p:cBhvr>
                                        <p:cTn id="7" dur="500"/>
                                        <p:tgtEl>
                                          <p:spTgt spid="41985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19853"/>
                                        </p:tgtEl>
                                        <p:attrNameLst>
                                          <p:attrName>style.visibility</p:attrName>
                                        </p:attrNameLst>
                                      </p:cBhvr>
                                      <p:to>
                                        <p:strVal val="visible"/>
                                      </p:to>
                                    </p:set>
                                    <p:animEffect transition="in" filter="diamond(in)">
                                      <p:cBhvr>
                                        <p:cTn id="10" dur="500"/>
                                        <p:tgtEl>
                                          <p:spTgt spid="41985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19854"/>
                                        </p:tgtEl>
                                        <p:attrNameLst>
                                          <p:attrName>style.visibility</p:attrName>
                                        </p:attrNameLst>
                                      </p:cBhvr>
                                      <p:to>
                                        <p:strVal val="visible"/>
                                      </p:to>
                                    </p:set>
                                    <p:animEffect transition="in" filter="diamond(in)">
                                      <p:cBhvr>
                                        <p:cTn id="13" dur="500"/>
                                        <p:tgtEl>
                                          <p:spTgt spid="41985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419855"/>
                                        </p:tgtEl>
                                        <p:attrNameLst>
                                          <p:attrName>style.visibility</p:attrName>
                                        </p:attrNameLst>
                                      </p:cBhvr>
                                      <p:to>
                                        <p:strVal val="visible"/>
                                      </p:to>
                                    </p:set>
                                    <p:animEffect transition="in" filter="diamond(in)">
                                      <p:cBhvr>
                                        <p:cTn id="16" dur="500"/>
                                        <p:tgtEl>
                                          <p:spTgt spid="419855"/>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419856"/>
                                        </p:tgtEl>
                                        <p:attrNameLst>
                                          <p:attrName>style.visibility</p:attrName>
                                        </p:attrNameLst>
                                      </p:cBhvr>
                                      <p:to>
                                        <p:strVal val="visible"/>
                                      </p:to>
                                    </p:set>
                                    <p:animEffect transition="in" filter="diamond(in)">
                                      <p:cBhvr>
                                        <p:cTn id="19" dur="500"/>
                                        <p:tgtEl>
                                          <p:spTgt spid="419856"/>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grpId="0" nodeType="clickEffect">
                                  <p:stCondLst>
                                    <p:cond delay="0"/>
                                  </p:stCondLst>
                                  <p:childTnLst>
                                    <p:set>
                                      <p:cBhvr>
                                        <p:cTn id="23" dur="1" fill="hold">
                                          <p:stCondLst>
                                            <p:cond delay="0"/>
                                          </p:stCondLst>
                                        </p:cTn>
                                        <p:tgtEl>
                                          <p:spTgt spid="419857"/>
                                        </p:tgtEl>
                                        <p:attrNameLst>
                                          <p:attrName>style.visibility</p:attrName>
                                        </p:attrNameLst>
                                      </p:cBhvr>
                                      <p:to>
                                        <p:strVal val="visible"/>
                                      </p:to>
                                    </p:set>
                                    <p:animEffect transition="in" filter="diamond(out)">
                                      <p:cBhvr>
                                        <p:cTn id="24" dur="500"/>
                                        <p:tgtEl>
                                          <p:spTgt spid="419857"/>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32" fill="hold" grpId="0" nodeType="clickEffect">
                                  <p:stCondLst>
                                    <p:cond delay="0"/>
                                  </p:stCondLst>
                                  <p:childTnLst>
                                    <p:set>
                                      <p:cBhvr>
                                        <p:cTn id="28" dur="1" fill="hold">
                                          <p:stCondLst>
                                            <p:cond delay="0"/>
                                          </p:stCondLst>
                                        </p:cTn>
                                        <p:tgtEl>
                                          <p:spTgt spid="419858"/>
                                        </p:tgtEl>
                                        <p:attrNameLst>
                                          <p:attrName>style.visibility</p:attrName>
                                        </p:attrNameLst>
                                      </p:cBhvr>
                                      <p:to>
                                        <p:strVal val="visible"/>
                                      </p:to>
                                    </p:set>
                                    <p:animEffect transition="in" filter="diamond(out)">
                                      <p:cBhvr>
                                        <p:cTn id="29" dur="500"/>
                                        <p:tgtEl>
                                          <p:spTgt spid="41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2" grpId="0" animBg="1"/>
      <p:bldP spid="419853" grpId="0" animBg="1"/>
      <p:bldP spid="419854" grpId="0" animBg="1"/>
      <p:bldP spid="419855" grpId="0" animBg="1"/>
      <p:bldP spid="419856" grpId="0" animBg="1"/>
      <p:bldP spid="419857" grpId="0"/>
      <p:bldP spid="41985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88C5536-7522-44AF-A097-5FCA3BD00D59}" type="slidenum">
              <a:rPr lang="zh-CN" altLang="en-US" sz="1400" smtClean="0"/>
              <a:pPr eaLnBrk="1" hangingPunct="1"/>
              <a:t>96</a:t>
            </a:fld>
            <a:endParaRPr lang="en-US" altLang="zh-CN" sz="1400" smtClean="0"/>
          </a:p>
        </p:txBody>
      </p:sp>
      <p:sp>
        <p:nvSpPr>
          <p:cNvPr id="93187" name="Rectangle 2"/>
          <p:cNvSpPr>
            <a:spLocks noGrp="1" noChangeArrowheads="1"/>
          </p:cNvSpPr>
          <p:nvPr>
            <p:ph type="title"/>
          </p:nvPr>
        </p:nvSpPr>
        <p:spPr/>
        <p:txBody>
          <a:bodyPr/>
          <a:lstStyle/>
          <a:p>
            <a:pPr eaLnBrk="1" hangingPunct="1"/>
            <a:r>
              <a:rPr lang="en-US" altLang="zh-CN" b="1" dirty="0">
                <a:solidFill>
                  <a:srgbClr val="FF0000"/>
                </a:solidFill>
              </a:rPr>
              <a:t>7.6 </a:t>
            </a:r>
            <a:r>
              <a:rPr lang="zh-CN" altLang="en-US" b="1" dirty="0">
                <a:solidFill>
                  <a:srgbClr val="FF0000"/>
                </a:solidFill>
              </a:rPr>
              <a:t>数组的排序与查找算法</a:t>
            </a:r>
          </a:p>
        </p:txBody>
      </p:sp>
      <p:sp>
        <p:nvSpPr>
          <p:cNvPr id="93188" name="Rectangle 3"/>
          <p:cNvSpPr>
            <a:spLocks noGrp="1" noChangeArrowheads="1"/>
          </p:cNvSpPr>
          <p:nvPr>
            <p:ph type="body" idx="1"/>
          </p:nvPr>
        </p:nvSpPr>
        <p:spPr>
          <a:xfrm>
            <a:off x="685800" y="1319213"/>
            <a:ext cx="7989888" cy="4989512"/>
          </a:xfrm>
        </p:spPr>
        <p:txBody>
          <a:bodyPr/>
          <a:lstStyle/>
          <a:p>
            <a:pPr eaLnBrk="1" hangingPunct="1">
              <a:lnSpc>
                <a:spcPct val="90000"/>
              </a:lnSpc>
              <a:buFontTx/>
              <a:buNone/>
            </a:pPr>
            <a:r>
              <a:rPr lang="en-US" altLang="zh-CN" sz="1800" b="1" smtClean="0">
                <a:solidFill>
                  <a:schemeClr val="accent2"/>
                </a:solidFill>
              </a:rPr>
              <a:t>/*</a:t>
            </a:r>
            <a:r>
              <a:rPr lang="zh-CN" altLang="en-US" sz="1800" b="1" smtClean="0">
                <a:solidFill>
                  <a:schemeClr val="accent2"/>
                </a:solidFill>
              </a:rPr>
              <a:t>冒泡排序算法</a:t>
            </a:r>
            <a:r>
              <a:rPr lang="en-US" altLang="zh-CN" sz="1800" b="1" smtClean="0">
                <a:solidFill>
                  <a:schemeClr val="accent2"/>
                </a:solidFill>
              </a:rPr>
              <a:t>1:</a:t>
            </a:r>
            <a:r>
              <a:rPr lang="zh-CN" altLang="en-US" sz="1800" b="1" smtClean="0">
                <a:solidFill>
                  <a:schemeClr val="accent2"/>
                </a:solidFill>
              </a:rPr>
              <a:t>升序排序</a:t>
            </a:r>
            <a:r>
              <a:rPr lang="en-US" altLang="zh-CN" sz="1800" b="1" smtClean="0">
                <a:solidFill>
                  <a:schemeClr val="accent2"/>
                </a:solidFill>
              </a:rPr>
              <a:t>,</a:t>
            </a:r>
            <a:r>
              <a:rPr lang="zh-CN" altLang="en-US" sz="1800" b="1" smtClean="0">
                <a:solidFill>
                  <a:schemeClr val="accent2"/>
                </a:solidFill>
              </a:rPr>
              <a:t>以</a:t>
            </a:r>
            <a:r>
              <a:rPr lang="en-US" altLang="zh-CN" sz="1800" b="1" smtClean="0">
                <a:solidFill>
                  <a:schemeClr val="accent2"/>
                </a:solidFill>
              </a:rPr>
              <a:t>loc</a:t>
            </a:r>
            <a:r>
              <a:rPr lang="zh-CN" altLang="en-US" sz="1800" b="1" smtClean="0">
                <a:solidFill>
                  <a:schemeClr val="accent2"/>
                </a:solidFill>
              </a:rPr>
              <a:t>作为循环控制变量*</a:t>
            </a:r>
            <a:r>
              <a:rPr lang="en-US" altLang="zh-CN" sz="1800" b="1" smtClean="0">
                <a:solidFill>
                  <a:schemeClr val="accent2"/>
                </a:solidFill>
              </a:rPr>
              <a:t>/</a:t>
            </a:r>
          </a:p>
          <a:p>
            <a:pPr eaLnBrk="1" hangingPunct="1">
              <a:lnSpc>
                <a:spcPct val="80000"/>
              </a:lnSpc>
              <a:buFontTx/>
              <a:buNone/>
            </a:pPr>
            <a:r>
              <a:rPr lang="en-US" altLang="zh-CN" sz="2200" b="1" smtClean="0"/>
              <a:t>void bubbleSortDown1(int a[],int size)</a:t>
            </a:r>
          </a:p>
          <a:p>
            <a:pPr eaLnBrk="1" hangingPunct="1">
              <a:lnSpc>
                <a:spcPct val="80000"/>
              </a:lnSpc>
              <a:buFontTx/>
              <a:buNone/>
            </a:pPr>
            <a:r>
              <a:rPr lang="en-US" altLang="zh-CN" sz="2200" b="1" smtClean="0"/>
              <a:t>{</a:t>
            </a:r>
          </a:p>
          <a:p>
            <a:pPr eaLnBrk="1" hangingPunct="1">
              <a:lnSpc>
                <a:spcPct val="80000"/>
              </a:lnSpc>
              <a:buFontTx/>
              <a:buNone/>
            </a:pPr>
            <a:r>
              <a:rPr lang="en-US" altLang="zh-CN" sz="2200" b="1" smtClean="0"/>
              <a:t>	int loc,i,temp;</a:t>
            </a:r>
          </a:p>
          <a:p>
            <a:pPr eaLnBrk="1" hangingPunct="1">
              <a:lnSpc>
                <a:spcPct val="80000"/>
              </a:lnSpc>
              <a:buFontTx/>
              <a:buNone/>
            </a:pPr>
            <a:r>
              <a:rPr lang="en-US" altLang="zh-CN" sz="800" b="1" smtClean="0"/>
              <a:t>	</a:t>
            </a:r>
          </a:p>
          <a:p>
            <a:pPr eaLnBrk="1" hangingPunct="1">
              <a:lnSpc>
                <a:spcPct val="80000"/>
              </a:lnSpc>
              <a:buFontTx/>
              <a:buNone/>
            </a:pPr>
            <a:r>
              <a:rPr lang="en-US" altLang="zh-CN" sz="2200" b="1" smtClean="0">
                <a:solidFill>
                  <a:schemeClr val="accent2"/>
                </a:solidFill>
              </a:rPr>
              <a:t>	/*</a:t>
            </a:r>
            <a:r>
              <a:rPr lang="zh-CN" altLang="en-US" sz="2200" b="1" smtClean="0">
                <a:solidFill>
                  <a:schemeClr val="accent2"/>
                </a:solidFill>
              </a:rPr>
              <a:t>总共需要比较</a:t>
            </a:r>
            <a:r>
              <a:rPr lang="en-US" altLang="zh-CN" sz="2200" b="1" smtClean="0">
                <a:solidFill>
                  <a:schemeClr val="accent2"/>
                </a:solidFill>
              </a:rPr>
              <a:t>size-1</a:t>
            </a:r>
            <a:r>
              <a:rPr lang="zh-CN" altLang="en-US" sz="2200" b="1" smtClean="0">
                <a:solidFill>
                  <a:schemeClr val="accent2"/>
                </a:solidFill>
              </a:rPr>
              <a:t>趟。每一趟确定</a:t>
            </a:r>
            <a:r>
              <a:rPr lang="en-US" altLang="zh-CN" sz="2200" b="1" smtClean="0">
                <a:solidFill>
                  <a:schemeClr val="accent2"/>
                </a:solidFill>
              </a:rPr>
              <a:t>a[loc]</a:t>
            </a:r>
            <a:r>
              <a:rPr lang="zh-CN" altLang="en-US" sz="2200" b="1" smtClean="0">
                <a:solidFill>
                  <a:schemeClr val="accent2"/>
                </a:solidFill>
              </a:rPr>
              <a:t>的值*</a:t>
            </a:r>
            <a:r>
              <a:rPr lang="en-US" altLang="zh-CN" sz="2200" b="1" smtClean="0">
                <a:solidFill>
                  <a:schemeClr val="accent2"/>
                </a:solidFill>
              </a:rPr>
              <a:t>/</a:t>
            </a:r>
          </a:p>
          <a:p>
            <a:pPr eaLnBrk="1" hangingPunct="1">
              <a:lnSpc>
                <a:spcPct val="80000"/>
              </a:lnSpc>
              <a:buFontTx/>
              <a:buNone/>
            </a:pPr>
            <a:r>
              <a:rPr lang="en-US" altLang="zh-CN" sz="2200" b="1" smtClean="0"/>
              <a:t>	for(loc = size-1;loc &gt;= 1;loc--){</a:t>
            </a:r>
          </a:p>
          <a:p>
            <a:pPr eaLnBrk="1" hangingPunct="1">
              <a:lnSpc>
                <a:spcPct val="80000"/>
              </a:lnSpc>
              <a:buFontTx/>
              <a:buNone/>
            </a:pPr>
            <a:r>
              <a:rPr lang="en-US" altLang="zh-CN" sz="2200" b="1" smtClean="0"/>
              <a:t>	   </a:t>
            </a:r>
            <a:r>
              <a:rPr lang="en-US" altLang="zh-CN" sz="2200" b="1" smtClean="0">
                <a:solidFill>
                  <a:schemeClr val="accent2"/>
                </a:solidFill>
              </a:rPr>
              <a:t>/*</a:t>
            </a:r>
            <a:r>
              <a:rPr lang="zh-CN" altLang="en-US" sz="2200" b="1" smtClean="0">
                <a:solidFill>
                  <a:schemeClr val="accent2"/>
                </a:solidFill>
              </a:rPr>
              <a:t>从下标为</a:t>
            </a:r>
            <a:r>
              <a:rPr lang="en-US" altLang="zh-CN" sz="2200" b="1" smtClean="0">
                <a:solidFill>
                  <a:schemeClr val="accent2"/>
                </a:solidFill>
              </a:rPr>
              <a:t>0</a:t>
            </a:r>
            <a:r>
              <a:rPr lang="zh-CN" altLang="en-US" sz="2200" b="1" smtClean="0">
                <a:solidFill>
                  <a:schemeClr val="accent2"/>
                </a:solidFill>
              </a:rPr>
              <a:t>～</a:t>
            </a:r>
            <a:r>
              <a:rPr lang="en-US" altLang="zh-CN" sz="2200" b="1" smtClean="0">
                <a:solidFill>
                  <a:schemeClr val="accent2"/>
                </a:solidFill>
              </a:rPr>
              <a:t>loc</a:t>
            </a:r>
            <a:r>
              <a:rPr lang="zh-CN" altLang="en-US" sz="2200" b="1" smtClean="0">
                <a:solidFill>
                  <a:schemeClr val="accent2"/>
                </a:solidFill>
              </a:rPr>
              <a:t>数组元素中依次进行比较交换*</a:t>
            </a:r>
            <a:r>
              <a:rPr lang="en-US" altLang="zh-CN" sz="2200" b="1" smtClean="0">
                <a:solidFill>
                  <a:schemeClr val="accent2"/>
                </a:solidFill>
              </a:rPr>
              <a:t>/ </a:t>
            </a:r>
          </a:p>
          <a:p>
            <a:pPr eaLnBrk="1" hangingPunct="1">
              <a:lnSpc>
                <a:spcPct val="80000"/>
              </a:lnSpc>
              <a:buFontTx/>
              <a:buNone/>
            </a:pPr>
            <a:r>
              <a:rPr lang="en-US" altLang="zh-CN" sz="2200" b="1" smtClean="0"/>
              <a:t>	    for(i = 0;i &lt;= loc-1;i++)    </a:t>
            </a:r>
          </a:p>
          <a:p>
            <a:pPr eaLnBrk="1" hangingPunct="1">
              <a:lnSpc>
                <a:spcPct val="80000"/>
              </a:lnSpc>
              <a:buFontTx/>
              <a:buNone/>
            </a:pPr>
            <a:r>
              <a:rPr lang="en-US" altLang="zh-CN" sz="2200" b="1" smtClean="0"/>
              <a:t>		 if(a[i] &gt; a[i+1]){ </a:t>
            </a:r>
            <a:r>
              <a:rPr lang="en-US" altLang="zh-CN" sz="2200" b="1" smtClean="0">
                <a:solidFill>
                  <a:schemeClr val="accent2"/>
                </a:solidFill>
              </a:rPr>
              <a:t>/*</a:t>
            </a:r>
            <a:r>
              <a:rPr lang="zh-CN" altLang="en-US" sz="2200" b="1" smtClean="0">
                <a:solidFill>
                  <a:schemeClr val="accent2"/>
                </a:solidFill>
              </a:rPr>
              <a:t>相邻两个元素交换*</a:t>
            </a:r>
            <a:r>
              <a:rPr lang="en-US" altLang="zh-CN" sz="2200" b="1" smtClean="0">
                <a:solidFill>
                  <a:schemeClr val="accent2"/>
                </a:solidFill>
              </a:rPr>
              <a:t>/</a:t>
            </a:r>
          </a:p>
          <a:p>
            <a:pPr eaLnBrk="1" hangingPunct="1">
              <a:lnSpc>
                <a:spcPct val="80000"/>
              </a:lnSpc>
              <a:buFontTx/>
              <a:buNone/>
            </a:pPr>
            <a:r>
              <a:rPr lang="en-US" altLang="zh-CN" sz="2200" b="1" smtClean="0"/>
              <a:t>		     temp = a[i];</a:t>
            </a:r>
          </a:p>
          <a:p>
            <a:pPr eaLnBrk="1" hangingPunct="1">
              <a:lnSpc>
                <a:spcPct val="80000"/>
              </a:lnSpc>
              <a:buFontTx/>
              <a:buNone/>
            </a:pPr>
            <a:r>
              <a:rPr lang="en-US" altLang="zh-CN" sz="2200" b="1" smtClean="0"/>
              <a:t>		     a[i] = a[i+1];</a:t>
            </a:r>
          </a:p>
          <a:p>
            <a:pPr eaLnBrk="1" hangingPunct="1">
              <a:lnSpc>
                <a:spcPct val="80000"/>
              </a:lnSpc>
              <a:buFontTx/>
              <a:buNone/>
            </a:pPr>
            <a:r>
              <a:rPr lang="en-US" altLang="zh-CN" sz="2200" b="1" smtClean="0"/>
              <a:t>		     a[i+1] = temp;</a:t>
            </a:r>
          </a:p>
          <a:p>
            <a:pPr eaLnBrk="1" hangingPunct="1">
              <a:lnSpc>
                <a:spcPct val="80000"/>
              </a:lnSpc>
              <a:buFontTx/>
              <a:buNone/>
            </a:pPr>
            <a:r>
              <a:rPr lang="en-US" altLang="zh-CN" sz="2200" b="1" smtClean="0"/>
              <a:t>		 }	    </a:t>
            </a:r>
          </a:p>
          <a:p>
            <a:pPr eaLnBrk="1" hangingPunct="1">
              <a:lnSpc>
                <a:spcPct val="80000"/>
              </a:lnSpc>
              <a:buFontTx/>
              <a:buNone/>
            </a:pPr>
            <a:r>
              <a:rPr lang="en-US" altLang="zh-CN" sz="2200" b="1" smtClean="0"/>
              <a:t>	} </a:t>
            </a:r>
          </a:p>
          <a:p>
            <a:pPr eaLnBrk="1" hangingPunct="1">
              <a:lnSpc>
                <a:spcPct val="80000"/>
              </a:lnSpc>
              <a:buFontTx/>
              <a:buNone/>
            </a:pPr>
            <a:r>
              <a:rPr lang="en-US" altLang="zh-CN" sz="2200" b="1" smtClean="0"/>
              <a:t>}</a:t>
            </a:r>
            <a:endParaRPr lang="zh-CN" altLang="en-US" sz="2200" b="1" smtClean="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EB54970-59D4-482E-AC53-C55881385B4D}" type="slidenum">
              <a:rPr lang="zh-CN" altLang="en-US" sz="1400" smtClean="0"/>
              <a:pPr eaLnBrk="1" hangingPunct="1"/>
              <a:t>97</a:t>
            </a:fld>
            <a:endParaRPr lang="en-US" altLang="zh-CN" sz="1400" smtClean="0"/>
          </a:p>
        </p:txBody>
      </p:sp>
      <p:sp>
        <p:nvSpPr>
          <p:cNvPr id="94211" name="Rectangle 8"/>
          <p:cNvSpPr>
            <a:spLocks noChangeArrowheads="1"/>
          </p:cNvSpPr>
          <p:nvPr/>
        </p:nvSpPr>
        <p:spPr bwMode="auto">
          <a:xfrm>
            <a:off x="395288" y="814388"/>
            <a:ext cx="8208962" cy="6043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b="1" dirty="0">
                <a:solidFill>
                  <a:schemeClr val="accent2"/>
                </a:solidFill>
              </a:rPr>
              <a:t>/*</a:t>
            </a:r>
            <a:r>
              <a:rPr lang="zh-CN" altLang="en-US" sz="2400" b="1" dirty="0">
                <a:solidFill>
                  <a:schemeClr val="accent2"/>
                </a:solidFill>
              </a:rPr>
              <a:t>冒泡排序算法</a:t>
            </a:r>
            <a:r>
              <a:rPr lang="en-US" altLang="zh-CN" sz="2400" b="1" dirty="0">
                <a:solidFill>
                  <a:schemeClr val="accent2"/>
                </a:solidFill>
              </a:rPr>
              <a:t>2:</a:t>
            </a:r>
            <a:r>
              <a:rPr lang="zh-CN" altLang="en-US" sz="2400" b="1" dirty="0">
                <a:solidFill>
                  <a:schemeClr val="accent2"/>
                </a:solidFill>
              </a:rPr>
              <a:t>升序排序</a:t>
            </a:r>
            <a:r>
              <a:rPr lang="en-US" altLang="zh-CN" sz="2400" b="1" dirty="0">
                <a:solidFill>
                  <a:schemeClr val="accent2"/>
                </a:solidFill>
              </a:rPr>
              <a:t>,</a:t>
            </a:r>
            <a:r>
              <a:rPr lang="zh-CN" altLang="en-US" sz="2400" b="1" dirty="0">
                <a:solidFill>
                  <a:schemeClr val="accent2"/>
                </a:solidFill>
              </a:rPr>
              <a:t>以</a:t>
            </a:r>
            <a:r>
              <a:rPr lang="en-US" altLang="zh-CN" sz="2400" b="1" dirty="0">
                <a:solidFill>
                  <a:schemeClr val="accent2"/>
                </a:solidFill>
              </a:rPr>
              <a:t>pass</a:t>
            </a:r>
            <a:r>
              <a:rPr lang="zh-CN" altLang="en-US" sz="2400" b="1" dirty="0">
                <a:solidFill>
                  <a:schemeClr val="accent2"/>
                </a:solidFill>
              </a:rPr>
              <a:t>作为循环控制变量*</a:t>
            </a:r>
            <a:r>
              <a:rPr lang="en-US" altLang="zh-CN" sz="2400" b="1" dirty="0">
                <a:solidFill>
                  <a:schemeClr val="accent2"/>
                </a:solidFill>
              </a:rPr>
              <a:t>/</a:t>
            </a:r>
          </a:p>
          <a:p>
            <a:pPr eaLnBrk="1" hangingPunct="1">
              <a:buFontTx/>
              <a:buNone/>
            </a:pPr>
            <a:r>
              <a:rPr lang="en-US" altLang="zh-CN" sz="2400" b="1" dirty="0"/>
              <a:t>void bubbleSortDown2(</a:t>
            </a:r>
            <a:r>
              <a:rPr lang="en-US" altLang="zh-CN" sz="2400" b="1" dirty="0" err="1"/>
              <a:t>int</a:t>
            </a:r>
            <a:r>
              <a:rPr lang="en-US" altLang="zh-CN" sz="2400" b="1" dirty="0"/>
              <a:t> a[],</a:t>
            </a:r>
            <a:r>
              <a:rPr lang="en-US" altLang="zh-CN" sz="2400" b="1" dirty="0" err="1"/>
              <a:t>int</a:t>
            </a:r>
            <a:r>
              <a:rPr lang="en-US" altLang="zh-CN" sz="2400" b="1" dirty="0"/>
              <a:t> size)</a:t>
            </a:r>
          </a:p>
          <a:p>
            <a:pPr eaLnBrk="1" hangingPunct="1">
              <a:buFontTx/>
              <a:buNone/>
            </a:pPr>
            <a:r>
              <a:rPr lang="en-US" altLang="zh-CN" sz="2400" b="1" dirty="0"/>
              <a:t>{</a:t>
            </a:r>
          </a:p>
          <a:p>
            <a:pPr eaLnBrk="1" hangingPunct="1">
              <a:buFontTx/>
              <a:buNone/>
            </a:pPr>
            <a:r>
              <a:rPr lang="en-US" altLang="zh-CN" sz="2400" b="1" dirty="0"/>
              <a:t>	</a:t>
            </a:r>
            <a:r>
              <a:rPr lang="en-US" altLang="zh-CN" sz="2400" b="1" dirty="0" err="1"/>
              <a:t>int</a:t>
            </a:r>
            <a:r>
              <a:rPr lang="en-US" altLang="zh-CN" sz="2400" b="1" dirty="0"/>
              <a:t> </a:t>
            </a:r>
            <a:r>
              <a:rPr lang="en-US" altLang="zh-CN" sz="2400" b="1" dirty="0" err="1"/>
              <a:t>pass,i,temp</a:t>
            </a:r>
            <a:r>
              <a:rPr lang="en-US" altLang="zh-CN" sz="2400" b="1" dirty="0"/>
              <a:t>;</a:t>
            </a:r>
          </a:p>
          <a:p>
            <a:pPr eaLnBrk="1" hangingPunct="1">
              <a:buFontTx/>
              <a:buNone/>
            </a:pPr>
            <a:r>
              <a:rPr lang="en-US" altLang="zh-CN" sz="2400" b="1" dirty="0">
                <a:solidFill>
                  <a:schemeClr val="accent2"/>
                </a:solidFill>
              </a:rPr>
              <a:t>	/*</a:t>
            </a:r>
            <a:r>
              <a:rPr lang="zh-CN" altLang="en-US" sz="2400" b="1" dirty="0">
                <a:solidFill>
                  <a:schemeClr val="accent2"/>
                </a:solidFill>
              </a:rPr>
              <a:t>总共需要比较</a:t>
            </a:r>
            <a:r>
              <a:rPr lang="en-US" altLang="zh-CN" sz="2400" b="1" dirty="0">
                <a:solidFill>
                  <a:schemeClr val="accent2"/>
                </a:solidFill>
              </a:rPr>
              <a:t>size-1</a:t>
            </a:r>
            <a:r>
              <a:rPr lang="zh-CN" altLang="en-US" sz="2400" b="1" dirty="0">
                <a:solidFill>
                  <a:schemeClr val="accent2"/>
                </a:solidFill>
              </a:rPr>
              <a:t>趟。每一趟确定</a:t>
            </a:r>
            <a:r>
              <a:rPr lang="en-US" altLang="zh-CN" sz="2400" b="1" dirty="0">
                <a:solidFill>
                  <a:schemeClr val="accent2"/>
                </a:solidFill>
              </a:rPr>
              <a:t>a[size-pass]</a:t>
            </a:r>
            <a:r>
              <a:rPr lang="zh-CN" altLang="en-US" sz="2400" b="1" dirty="0">
                <a:solidFill>
                  <a:schemeClr val="accent2"/>
                </a:solidFill>
              </a:rPr>
              <a:t>的值*</a:t>
            </a:r>
            <a:r>
              <a:rPr lang="en-US" altLang="zh-CN" sz="2400" b="1" dirty="0">
                <a:solidFill>
                  <a:schemeClr val="accent2"/>
                </a:solidFill>
              </a:rPr>
              <a:t>/</a:t>
            </a:r>
          </a:p>
          <a:p>
            <a:pPr eaLnBrk="1" hangingPunct="1">
              <a:buFontTx/>
              <a:buNone/>
            </a:pPr>
            <a:r>
              <a:rPr lang="en-US" altLang="zh-CN" sz="2400" b="1" dirty="0"/>
              <a:t> 	for(pass=1;pass&lt;=size-1;pass++){	</a:t>
            </a:r>
          </a:p>
          <a:p>
            <a:pPr eaLnBrk="1" hangingPunct="1">
              <a:buFontTx/>
              <a:buNone/>
            </a:pPr>
            <a:r>
              <a:rPr lang="en-US" altLang="zh-CN" sz="2400" b="1" dirty="0"/>
              <a:t>	</a:t>
            </a:r>
            <a:r>
              <a:rPr lang="en-US" altLang="zh-CN" sz="2400" b="1" dirty="0">
                <a:solidFill>
                  <a:schemeClr val="accent2"/>
                </a:solidFill>
              </a:rPr>
              <a:t>/*</a:t>
            </a:r>
            <a:r>
              <a:rPr lang="zh-CN" altLang="en-US" sz="2400" b="1" dirty="0">
                <a:solidFill>
                  <a:schemeClr val="accent2"/>
                </a:solidFill>
              </a:rPr>
              <a:t>从下标为</a:t>
            </a:r>
            <a:r>
              <a:rPr lang="en-US" altLang="zh-CN" sz="2400" b="1" dirty="0">
                <a:solidFill>
                  <a:schemeClr val="accent2"/>
                </a:solidFill>
              </a:rPr>
              <a:t>0</a:t>
            </a:r>
            <a:r>
              <a:rPr lang="zh-CN" altLang="en-US" sz="2400" b="1" dirty="0">
                <a:solidFill>
                  <a:schemeClr val="accent2"/>
                </a:solidFill>
              </a:rPr>
              <a:t>～</a:t>
            </a:r>
            <a:r>
              <a:rPr lang="en-US" altLang="zh-CN" sz="2400" b="1" dirty="0">
                <a:solidFill>
                  <a:schemeClr val="accent2"/>
                </a:solidFill>
              </a:rPr>
              <a:t>size</a:t>
            </a:r>
            <a:r>
              <a:rPr lang="zh-CN" altLang="en-US" sz="2400" b="1" dirty="0">
                <a:solidFill>
                  <a:schemeClr val="accent2"/>
                </a:solidFill>
              </a:rPr>
              <a:t>－</a:t>
            </a:r>
            <a:r>
              <a:rPr lang="en-US" altLang="zh-CN" sz="2400" b="1" dirty="0">
                <a:solidFill>
                  <a:schemeClr val="accent2"/>
                </a:solidFill>
              </a:rPr>
              <a:t>pass</a:t>
            </a:r>
            <a:r>
              <a:rPr lang="zh-CN" altLang="en-US" sz="2400" b="1" dirty="0">
                <a:solidFill>
                  <a:schemeClr val="accent2"/>
                </a:solidFill>
              </a:rPr>
              <a:t>数组元素中依次进行比较交换*</a:t>
            </a:r>
            <a:r>
              <a:rPr lang="en-US" altLang="zh-CN" sz="2400" b="1" dirty="0">
                <a:solidFill>
                  <a:schemeClr val="accent2"/>
                </a:solidFill>
              </a:rPr>
              <a:t>/</a:t>
            </a:r>
            <a:r>
              <a:rPr lang="en-US" altLang="zh-CN" sz="2400" b="1" dirty="0"/>
              <a:t>  </a:t>
            </a:r>
          </a:p>
          <a:p>
            <a:pPr eaLnBrk="1" hangingPunct="1">
              <a:buFontTx/>
              <a:buNone/>
            </a:pPr>
            <a:r>
              <a:rPr lang="en-US" altLang="zh-CN" sz="2400" b="1" dirty="0"/>
              <a:t>	 	for(</a:t>
            </a:r>
            <a:r>
              <a:rPr lang="en-US" altLang="zh-CN" sz="2400" b="1" dirty="0" err="1"/>
              <a:t>i</a:t>
            </a:r>
            <a:r>
              <a:rPr lang="en-US" altLang="zh-CN" sz="2400" b="1" dirty="0"/>
              <a:t>=0;i&lt;=size-pass-1;i++) </a:t>
            </a:r>
          </a:p>
          <a:p>
            <a:pPr eaLnBrk="1" hangingPunct="1">
              <a:buFontTx/>
              <a:buNone/>
            </a:pPr>
            <a:r>
              <a:rPr lang="en-US" altLang="zh-CN" sz="2400" b="1" dirty="0"/>
              <a:t>	 	     if(a[</a:t>
            </a:r>
            <a:r>
              <a:rPr lang="en-US" altLang="zh-CN" sz="2400" b="1" dirty="0" err="1"/>
              <a:t>i</a:t>
            </a:r>
            <a:r>
              <a:rPr lang="en-US" altLang="zh-CN" sz="2400" b="1" dirty="0"/>
              <a:t>]&gt;a[i+1]){ </a:t>
            </a:r>
            <a:r>
              <a:rPr lang="en-US" altLang="zh-CN" sz="2400" b="1" dirty="0">
                <a:solidFill>
                  <a:schemeClr val="accent2"/>
                </a:solidFill>
              </a:rPr>
              <a:t>/*</a:t>
            </a:r>
            <a:r>
              <a:rPr lang="zh-CN" altLang="en-US" sz="2400" b="1" dirty="0">
                <a:solidFill>
                  <a:schemeClr val="accent2"/>
                </a:solidFill>
              </a:rPr>
              <a:t>交换*</a:t>
            </a:r>
            <a:r>
              <a:rPr lang="en-US" altLang="zh-CN" sz="2400" b="1" dirty="0">
                <a:solidFill>
                  <a:schemeClr val="accent2"/>
                </a:solidFill>
              </a:rPr>
              <a:t>/</a:t>
            </a:r>
          </a:p>
          <a:p>
            <a:pPr eaLnBrk="1" hangingPunct="1">
              <a:buFontTx/>
              <a:buNone/>
            </a:pPr>
            <a:r>
              <a:rPr lang="en-US" altLang="zh-CN" sz="2400" b="1" dirty="0"/>
              <a:t>			temp=a[</a:t>
            </a:r>
            <a:r>
              <a:rPr lang="en-US" altLang="zh-CN" sz="2400" b="1" dirty="0" err="1"/>
              <a:t>i</a:t>
            </a:r>
            <a:r>
              <a:rPr lang="en-US" altLang="zh-CN" sz="2400" b="1" dirty="0"/>
              <a:t>];</a:t>
            </a:r>
          </a:p>
          <a:p>
            <a:pPr eaLnBrk="1" hangingPunct="1">
              <a:buFontTx/>
              <a:buNone/>
            </a:pPr>
            <a:r>
              <a:rPr lang="en-US" altLang="zh-CN" sz="2400" b="1" dirty="0"/>
              <a:t>			a[</a:t>
            </a:r>
            <a:r>
              <a:rPr lang="en-US" altLang="zh-CN" sz="2400" b="1" dirty="0" err="1"/>
              <a:t>i</a:t>
            </a:r>
            <a:r>
              <a:rPr lang="en-US" altLang="zh-CN" sz="2400" b="1" dirty="0"/>
              <a:t>]=a[i+1];</a:t>
            </a:r>
          </a:p>
          <a:p>
            <a:pPr eaLnBrk="1" hangingPunct="1">
              <a:buFontTx/>
              <a:buNone/>
            </a:pPr>
            <a:r>
              <a:rPr lang="en-US" altLang="zh-CN" sz="2400" b="1" dirty="0"/>
              <a:t>			a[i+1]=temp;</a:t>
            </a:r>
          </a:p>
          <a:p>
            <a:pPr eaLnBrk="1" hangingPunct="1">
              <a:buFontTx/>
              <a:buNone/>
            </a:pPr>
            <a:r>
              <a:rPr lang="en-US" altLang="zh-CN" sz="2400" b="1" dirty="0"/>
              <a:t>	      }</a:t>
            </a:r>
          </a:p>
          <a:p>
            <a:pPr eaLnBrk="1" hangingPunct="1">
              <a:buFontTx/>
              <a:buNone/>
            </a:pPr>
            <a:r>
              <a:rPr lang="en-US" altLang="zh-CN" sz="2400" b="1" dirty="0"/>
              <a:t>   }   </a:t>
            </a:r>
          </a:p>
          <a:p>
            <a:pPr eaLnBrk="1" hangingPunct="1">
              <a:buFontTx/>
              <a:buNone/>
            </a:pPr>
            <a:r>
              <a:rPr lang="en-US" altLang="zh-CN" sz="2400" b="1" dirty="0"/>
              <a:t>}</a:t>
            </a:r>
            <a:endParaRPr lang="zh-CN" altLang="en-US" sz="2400" b="1" dirty="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D08B898-8581-4A52-B20E-4103C6BC14FF}" type="slidenum">
              <a:rPr lang="zh-CN" altLang="en-US" sz="1400" smtClean="0"/>
              <a:pPr eaLnBrk="1" hangingPunct="1"/>
              <a:t>98</a:t>
            </a:fld>
            <a:endParaRPr lang="en-US" altLang="zh-CN" sz="1400" smtClean="0"/>
          </a:p>
        </p:txBody>
      </p:sp>
      <p:sp>
        <p:nvSpPr>
          <p:cNvPr id="95235" name="Rectangle 2"/>
          <p:cNvSpPr>
            <a:spLocks noGrp="1" noChangeArrowheads="1"/>
          </p:cNvSpPr>
          <p:nvPr>
            <p:ph type="title"/>
          </p:nvPr>
        </p:nvSpPr>
        <p:spPr/>
        <p:txBody>
          <a:bodyPr/>
          <a:lstStyle/>
          <a:p>
            <a:pPr eaLnBrk="1" hangingPunct="1"/>
            <a:r>
              <a:rPr lang="en-US" altLang="zh-CN" b="1" dirty="0">
                <a:solidFill>
                  <a:srgbClr val="FF0000"/>
                </a:solidFill>
              </a:rPr>
              <a:t>7.6 </a:t>
            </a:r>
            <a:r>
              <a:rPr lang="zh-CN" altLang="en-US" b="1" dirty="0">
                <a:solidFill>
                  <a:srgbClr val="FF0000"/>
                </a:solidFill>
              </a:rPr>
              <a:t>数组的排序与查找算法</a:t>
            </a:r>
          </a:p>
        </p:txBody>
      </p:sp>
      <p:sp>
        <p:nvSpPr>
          <p:cNvPr id="95236" name="Rectangle 3"/>
          <p:cNvSpPr>
            <a:spLocks noGrp="1" noChangeArrowheads="1"/>
          </p:cNvSpPr>
          <p:nvPr>
            <p:ph type="body" idx="1"/>
          </p:nvPr>
        </p:nvSpPr>
        <p:spPr/>
        <p:txBody>
          <a:bodyPr/>
          <a:lstStyle/>
          <a:p>
            <a:pPr eaLnBrk="1" hangingPunct="1">
              <a:buFontTx/>
              <a:buNone/>
            </a:pPr>
            <a:r>
              <a:rPr lang="zh-CN" altLang="en-US" b="1" smtClean="0"/>
              <a:t>课后练习：</a:t>
            </a:r>
          </a:p>
          <a:p>
            <a:pPr eaLnBrk="1" hangingPunct="1">
              <a:buFontTx/>
              <a:buNone/>
            </a:pPr>
            <a:r>
              <a:rPr lang="zh-CN" altLang="en-US" b="1" smtClean="0"/>
              <a:t>   设计冒泡排序算法，实现降序排序。要求：每一趟过程通过两两比较和交换将最大的元素往</a:t>
            </a:r>
            <a:r>
              <a:rPr lang="zh-CN" altLang="en-US" b="1" smtClean="0">
                <a:solidFill>
                  <a:srgbClr val="FF0000"/>
                </a:solidFill>
              </a:rPr>
              <a:t>前</a:t>
            </a:r>
            <a:r>
              <a:rPr lang="zh-CN" altLang="en-US" b="1" smtClean="0"/>
              <a:t>冒泡 </a:t>
            </a:r>
            <a:r>
              <a:rPr lang="en-US" altLang="zh-CN" b="1" smtClean="0"/>
              <a:t>(</a:t>
            </a:r>
            <a:r>
              <a:rPr lang="zh-CN" altLang="en-US" b="1" smtClean="0"/>
              <a:t>下标为</a:t>
            </a:r>
            <a:r>
              <a:rPr lang="en-US" altLang="zh-CN" b="1" smtClean="0"/>
              <a:t>0</a:t>
            </a:r>
            <a:r>
              <a:rPr lang="zh-CN" altLang="en-US" b="1" smtClean="0"/>
              <a:t>的元素最靠前</a:t>
            </a:r>
            <a:r>
              <a:rPr lang="en-US" altLang="zh-CN" b="1" smtClean="0"/>
              <a:t>)</a:t>
            </a:r>
            <a:r>
              <a:rPr lang="zh-CN" altLang="en-US" b="1" smtClean="0"/>
              <a:t>。</a:t>
            </a:r>
          </a:p>
          <a:p>
            <a:pPr eaLnBrk="1" hangingPunct="1">
              <a:buFontTx/>
              <a:buNone/>
            </a:pPr>
            <a:r>
              <a:rPr lang="zh-CN" altLang="en-US" b="1" smtClean="0"/>
              <a:t>   例如，第一趟，是从</a:t>
            </a:r>
            <a:r>
              <a:rPr lang="en-US" altLang="zh-CN" b="1" smtClean="0"/>
              <a:t>a[size-1]</a:t>
            </a:r>
            <a:r>
              <a:rPr lang="zh-CN" altLang="en-US" b="1" smtClean="0"/>
              <a:t>元素开始，每个元素和其前面一个元素两两比较，若大于前面元素，则交换。</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en-US" altLang="zh-CN" b="1" dirty="0">
                <a:solidFill>
                  <a:srgbClr val="FF0000"/>
                </a:solidFill>
              </a:rPr>
              <a:t>7.6 </a:t>
            </a:r>
            <a:r>
              <a:rPr lang="zh-CN" altLang="en-US" b="1" dirty="0">
                <a:solidFill>
                  <a:srgbClr val="FF0000"/>
                </a:solidFill>
              </a:rPr>
              <a:t>数组的排序与查找算法</a:t>
            </a:r>
            <a:br>
              <a:rPr lang="zh-CN" altLang="en-US" b="1" dirty="0">
                <a:solidFill>
                  <a:srgbClr val="FF0000"/>
                </a:solidFill>
              </a:rPr>
            </a:br>
            <a:endParaRPr lang="zh-CN" altLang="en-US" dirty="0" smtClean="0"/>
          </a:p>
        </p:txBody>
      </p:sp>
      <p:sp>
        <p:nvSpPr>
          <p:cNvPr id="96259" name="内容占位符 2"/>
          <p:cNvSpPr>
            <a:spLocks noGrp="1"/>
          </p:cNvSpPr>
          <p:nvPr>
            <p:ph idx="1"/>
          </p:nvPr>
        </p:nvSpPr>
        <p:spPr>
          <a:xfrm>
            <a:off x="685800" y="1319213"/>
            <a:ext cx="7772400" cy="5205412"/>
          </a:xfrm>
        </p:spPr>
        <p:txBody>
          <a:bodyPr/>
          <a:lstStyle/>
          <a:p>
            <a:pPr marL="0" indent="0">
              <a:buFontTx/>
              <a:buNone/>
            </a:pPr>
            <a:r>
              <a:rPr lang="en-US" altLang="zh-CN" sz="2000" b="1" smtClean="0"/>
              <a:t>void bubbleSort3(int a[],int size)</a:t>
            </a:r>
          </a:p>
          <a:p>
            <a:pPr marL="0" indent="0">
              <a:buFontTx/>
              <a:buNone/>
            </a:pPr>
            <a:r>
              <a:rPr lang="en-US" altLang="zh-CN" sz="2000" b="1" smtClean="0"/>
              <a:t>{</a:t>
            </a:r>
          </a:p>
          <a:p>
            <a:pPr marL="0" indent="0">
              <a:buFontTx/>
              <a:buNone/>
            </a:pPr>
            <a:r>
              <a:rPr lang="en-US" altLang="zh-CN" sz="2000" b="1" smtClean="0"/>
              <a:t>	int loc,i,temp;</a:t>
            </a:r>
          </a:p>
          <a:p>
            <a:pPr marL="0" indent="0">
              <a:buFontTx/>
              <a:buNone/>
            </a:pPr>
            <a:r>
              <a:rPr lang="en-US" altLang="zh-CN" sz="800" b="1" smtClean="0"/>
              <a:t>	</a:t>
            </a:r>
          </a:p>
          <a:p>
            <a:pPr marL="0" indent="0">
              <a:buFontTx/>
              <a:buNone/>
            </a:pPr>
            <a:r>
              <a:rPr lang="en-US" altLang="zh-CN" sz="2000" b="1" smtClean="0"/>
              <a:t>	/*</a:t>
            </a:r>
            <a:r>
              <a:rPr lang="zh-CN" altLang="en-US" sz="2000" b="1" smtClean="0"/>
              <a:t>总共需要比较</a:t>
            </a:r>
            <a:r>
              <a:rPr lang="en-US" altLang="zh-CN" sz="2000" b="1" smtClean="0"/>
              <a:t>size-1</a:t>
            </a:r>
            <a:r>
              <a:rPr lang="zh-CN" altLang="en-US" sz="2000" b="1" smtClean="0"/>
              <a:t>趟。每一趟确定</a:t>
            </a:r>
            <a:r>
              <a:rPr lang="en-US" altLang="zh-CN" sz="2000" b="1" smtClean="0"/>
              <a:t>a[loc]</a:t>
            </a:r>
            <a:r>
              <a:rPr lang="zh-CN" altLang="en-US" sz="2000" b="1" smtClean="0"/>
              <a:t>的值*</a:t>
            </a:r>
            <a:r>
              <a:rPr lang="en-US" altLang="zh-CN" sz="2000" b="1" smtClean="0"/>
              <a:t>/</a:t>
            </a:r>
          </a:p>
          <a:p>
            <a:pPr marL="0" indent="0">
              <a:buFontTx/>
              <a:buNone/>
            </a:pPr>
            <a:r>
              <a:rPr lang="en-US" altLang="zh-CN" sz="2000" b="1" smtClean="0"/>
              <a:t>	for(loc = 0;loc &lt;= size-2;loc++){</a:t>
            </a:r>
          </a:p>
          <a:p>
            <a:pPr marL="0" indent="0">
              <a:buFontTx/>
              <a:buNone/>
            </a:pPr>
            <a:r>
              <a:rPr lang="en-US" altLang="zh-CN" sz="2000" b="1" smtClean="0"/>
              <a:t>	   /*</a:t>
            </a:r>
            <a:r>
              <a:rPr lang="zh-CN" altLang="en-US" sz="2000" b="1" smtClean="0"/>
              <a:t>从下标为</a:t>
            </a:r>
            <a:r>
              <a:rPr lang="en-US" altLang="zh-CN" sz="2000" b="1" smtClean="0"/>
              <a:t>size-1</a:t>
            </a:r>
            <a:r>
              <a:rPr lang="zh-CN" altLang="en-US" sz="2000" b="1" smtClean="0"/>
              <a:t>～</a:t>
            </a:r>
            <a:r>
              <a:rPr lang="en-US" altLang="zh-CN" sz="2000" b="1" smtClean="0"/>
              <a:t>loc</a:t>
            </a:r>
            <a:r>
              <a:rPr lang="zh-CN" altLang="en-US" sz="2000" b="1" smtClean="0"/>
              <a:t>数组元素中依次进行比较交换*</a:t>
            </a:r>
            <a:r>
              <a:rPr lang="en-US" altLang="zh-CN" sz="2000" b="1" smtClean="0"/>
              <a:t>/ </a:t>
            </a:r>
          </a:p>
          <a:p>
            <a:pPr marL="0" indent="0">
              <a:buFontTx/>
              <a:buNone/>
            </a:pPr>
            <a:r>
              <a:rPr lang="en-US" altLang="zh-CN" sz="2000" b="1" smtClean="0"/>
              <a:t>	    for(i = size-1;i &gt;= loc+1;i--)    </a:t>
            </a:r>
          </a:p>
          <a:p>
            <a:pPr marL="0" indent="0">
              <a:buFontTx/>
              <a:buNone/>
            </a:pPr>
            <a:r>
              <a:rPr lang="en-US" altLang="zh-CN" sz="2000" b="1" smtClean="0"/>
              <a:t>		 if(a[i] &gt; a[i-1]){ /*</a:t>
            </a:r>
            <a:r>
              <a:rPr lang="zh-CN" altLang="en-US" sz="2000" b="1" smtClean="0"/>
              <a:t>相邻两个元素交换*</a:t>
            </a:r>
            <a:r>
              <a:rPr lang="en-US" altLang="zh-CN" sz="2000" b="1" smtClean="0"/>
              <a:t>/</a:t>
            </a:r>
          </a:p>
          <a:p>
            <a:pPr marL="0" indent="0">
              <a:buFontTx/>
              <a:buNone/>
            </a:pPr>
            <a:r>
              <a:rPr lang="en-US" altLang="zh-CN" sz="2000" b="1" smtClean="0"/>
              <a:t>		     temp = a[i];</a:t>
            </a:r>
          </a:p>
          <a:p>
            <a:pPr marL="0" indent="0">
              <a:buFontTx/>
              <a:buNone/>
            </a:pPr>
            <a:r>
              <a:rPr lang="en-US" altLang="zh-CN" sz="2000" b="1" smtClean="0"/>
              <a:t>		     a[i] = a[i-1];</a:t>
            </a:r>
          </a:p>
          <a:p>
            <a:pPr marL="0" indent="0">
              <a:buFontTx/>
              <a:buNone/>
            </a:pPr>
            <a:r>
              <a:rPr lang="en-US" altLang="zh-CN" sz="2000" b="1" smtClean="0"/>
              <a:t>		     a[i-1] = temp;</a:t>
            </a:r>
          </a:p>
          <a:p>
            <a:pPr marL="0" indent="0">
              <a:buFontTx/>
              <a:buNone/>
            </a:pPr>
            <a:r>
              <a:rPr lang="en-US" altLang="zh-CN" sz="2000" b="1" smtClean="0"/>
              <a:t>		 }	    </a:t>
            </a:r>
          </a:p>
          <a:p>
            <a:pPr marL="0" indent="0">
              <a:buFontTx/>
              <a:buNone/>
            </a:pPr>
            <a:r>
              <a:rPr lang="en-US" altLang="zh-CN" sz="2000" b="1" smtClean="0"/>
              <a:t>	} </a:t>
            </a:r>
          </a:p>
          <a:p>
            <a:pPr marL="0" indent="0">
              <a:buFontTx/>
              <a:buNone/>
            </a:pPr>
            <a:r>
              <a:rPr lang="en-US" altLang="zh-CN" sz="2000" b="1" smtClean="0"/>
              <a:t>}</a:t>
            </a:r>
            <a:endParaRPr lang="zh-CN" altLang="en-US" sz="2000" b="1" smtClean="0"/>
          </a:p>
        </p:txBody>
      </p:sp>
      <p:sp>
        <p:nvSpPr>
          <p:cNvPr id="96260" name="灯片编号占位符 3"/>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9372E8A-B958-44FA-B9BE-5405263B7399}" type="slidenum">
              <a:rPr lang="zh-CN" altLang="en-US" sz="1400" smtClean="0"/>
              <a:pPr eaLnBrk="1" hangingPunct="1"/>
              <a:t>99</a:t>
            </a:fld>
            <a:endParaRPr lang="en-US" altLang="zh-CN" sz="140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Tx/>
          <a:buSzTx/>
          <a:buFontTx/>
          <a:buChar char="•"/>
          <a:defRPr kumimoji="1" 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Tx/>
          <a:buSzTx/>
          <a:buFontTx/>
          <a:buChar char="•"/>
          <a:defRPr kumimoji="1" 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defRPr dirty="0" smtClean="0"/>
        </a:defPPr>
      </a:lstStyle>
    </a:tx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1474</TotalTime>
  <Words>7839</Words>
  <Application>Microsoft Office PowerPoint</Application>
  <PresentationFormat>全屏显示(4:3)</PresentationFormat>
  <Paragraphs>1291</Paragraphs>
  <Slides>115</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115</vt:i4>
      </vt:variant>
    </vt:vector>
  </HeadingPairs>
  <TitlesOfParts>
    <vt:vector size="117" baseType="lpstr">
      <vt:lpstr>经分互动规范介绍</vt:lpstr>
      <vt:lpstr>位图图像</vt:lpstr>
      <vt:lpstr>幻灯片 1</vt:lpstr>
      <vt:lpstr>提纲</vt:lpstr>
      <vt:lpstr>7.1 总结与回顾</vt:lpstr>
      <vt:lpstr>7.1 总结与回顾</vt:lpstr>
      <vt:lpstr>7.1 总结与回顾</vt:lpstr>
      <vt:lpstr>提纲</vt:lpstr>
      <vt:lpstr>7.2  数组--数据存储结构</vt:lpstr>
      <vt:lpstr>7.2  数组--数据存储结构</vt:lpstr>
      <vt:lpstr>7.2  数组--数据存储结构</vt:lpstr>
      <vt:lpstr>7.2  数组--数据存储结构</vt:lpstr>
      <vt:lpstr>7.2  数组--数据存储结构</vt:lpstr>
      <vt:lpstr>提纲</vt:lpstr>
      <vt:lpstr>提纲</vt:lpstr>
      <vt:lpstr>7.3.1 数组的声明</vt:lpstr>
      <vt:lpstr>7.3.1 数组的声明</vt:lpstr>
      <vt:lpstr>7.3.1 数组的声明</vt:lpstr>
      <vt:lpstr>7.3.2 数组的初始化</vt:lpstr>
      <vt:lpstr>7.3.2 数组的初始化</vt:lpstr>
      <vt:lpstr>7.3.2 数组的初始化</vt:lpstr>
      <vt:lpstr>7.3.2 数组的初始化</vt:lpstr>
      <vt:lpstr>幻灯片 21</vt:lpstr>
      <vt:lpstr>7.3.3 数组的逐元素操作</vt:lpstr>
      <vt:lpstr>7.3.3 数组的逐元素操作</vt:lpstr>
      <vt:lpstr>幻灯片 24</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提纲</vt:lpstr>
      <vt:lpstr>幻灯片 40</vt:lpstr>
      <vt:lpstr>7.4 字符数组</vt:lpstr>
      <vt:lpstr>幻灯片 42</vt:lpstr>
      <vt:lpstr>用printf函数和scanf函数一次性输出、输入一个字符数组中的所有字符</vt:lpstr>
      <vt:lpstr>7.4 字符数组</vt:lpstr>
      <vt:lpstr>幻灯片 45</vt:lpstr>
      <vt:lpstr>7.4 字符数组</vt:lpstr>
      <vt:lpstr>7.4 字符数组</vt:lpstr>
      <vt:lpstr>7.4 字符数组</vt:lpstr>
      <vt:lpstr>7.4 字符数组</vt:lpstr>
      <vt:lpstr>幻灯片 50</vt:lpstr>
      <vt:lpstr>幻灯片 51</vt:lpstr>
      <vt:lpstr>幻灯片 52</vt:lpstr>
      <vt:lpstr>幻灯片 53</vt:lpstr>
      <vt:lpstr>关于strcpy函数的几点说明</vt:lpstr>
      <vt:lpstr>幻灯片 55</vt:lpstr>
      <vt:lpstr>幻灯片 56</vt:lpstr>
      <vt:lpstr>幻灯片 57</vt:lpstr>
      <vt:lpstr>幻灯片 58</vt:lpstr>
      <vt:lpstr>幻灯片 59</vt:lpstr>
      <vt:lpstr>幻灯片 60</vt:lpstr>
      <vt:lpstr>幻灯片 61</vt:lpstr>
      <vt:lpstr>7.4 字符数组</vt:lpstr>
      <vt:lpstr>字符数组逆序</vt:lpstr>
      <vt:lpstr>字符数组逆序</vt:lpstr>
      <vt:lpstr>字符数组逆序</vt:lpstr>
      <vt:lpstr>幻灯片 66</vt:lpstr>
      <vt:lpstr>幻灯片 67</vt:lpstr>
      <vt:lpstr>幻灯片 68</vt:lpstr>
      <vt:lpstr>幻灯片 69</vt:lpstr>
      <vt:lpstr>幻灯片 70</vt:lpstr>
      <vt:lpstr>幻灯片 71</vt:lpstr>
      <vt:lpstr>提纲</vt:lpstr>
      <vt:lpstr>幻灯片 73</vt:lpstr>
      <vt:lpstr>7.5 数组作为函数参数的处理</vt:lpstr>
      <vt:lpstr>幻灯片 75</vt:lpstr>
      <vt:lpstr>幻灯片 76</vt:lpstr>
      <vt:lpstr>幻灯片 77</vt:lpstr>
      <vt:lpstr>幻灯片 78</vt:lpstr>
      <vt:lpstr>幻灯片 79</vt:lpstr>
      <vt:lpstr>幻灯片 80</vt:lpstr>
      <vt:lpstr>幻灯片 81</vt:lpstr>
      <vt:lpstr>7.5 数组作为函数参数的处理</vt:lpstr>
      <vt:lpstr>7.5 数组作为函数参数的处理</vt:lpstr>
      <vt:lpstr>7.5 数组作为函数参数的处理</vt:lpstr>
      <vt:lpstr>数组元素求和-递归算法1</vt:lpstr>
      <vt:lpstr>数组元素求和-递归算法2</vt:lpstr>
      <vt:lpstr>数组元素求和</vt:lpstr>
      <vt:lpstr>7.5 数组作为函数参数的处理</vt:lpstr>
      <vt:lpstr>提纲</vt:lpstr>
      <vt:lpstr>7.6 数组的排序与查找算法</vt:lpstr>
      <vt:lpstr>幻灯片 91</vt:lpstr>
      <vt:lpstr>幻灯片 92</vt:lpstr>
      <vt:lpstr>幻灯片 93</vt:lpstr>
      <vt:lpstr>幻灯片 94</vt:lpstr>
      <vt:lpstr>7.6 数组的排序与查找算法</vt:lpstr>
      <vt:lpstr>7.6 数组的排序与查找算法</vt:lpstr>
      <vt:lpstr>幻灯片 97</vt:lpstr>
      <vt:lpstr>7.6 数组的排序与查找算法</vt:lpstr>
      <vt:lpstr>7.6 数组的排序与查找算法 </vt:lpstr>
      <vt:lpstr>幻灯片 100</vt:lpstr>
      <vt:lpstr>幻灯片 101</vt:lpstr>
      <vt:lpstr>幻灯片 102</vt:lpstr>
      <vt:lpstr>幻灯片 103</vt:lpstr>
      <vt:lpstr>选择排序</vt:lpstr>
      <vt:lpstr>幻灯片 105</vt:lpstr>
      <vt:lpstr>幻灯片 106</vt:lpstr>
      <vt:lpstr>幻灯片 107</vt:lpstr>
      <vt:lpstr>7.6 数组的排序与查找算法</vt:lpstr>
      <vt:lpstr>7.6 数组的排序与查找算法</vt:lpstr>
      <vt:lpstr>7.6 数组的排序与查找算法</vt:lpstr>
      <vt:lpstr>7.6 数组的排序与查找算法</vt:lpstr>
      <vt:lpstr>7.6 数组的排序与查找算法</vt:lpstr>
      <vt:lpstr>幻灯片 113</vt:lpstr>
      <vt:lpstr>折半查找</vt:lpstr>
      <vt:lpstr>折半查找</vt:lpstr>
    </vt:vector>
  </TitlesOfParts>
  <Company>bupt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PASCAL程序设计</dc:title>
  <dc:creator>cyzhou</dc:creator>
  <cp:lastModifiedBy>86199</cp:lastModifiedBy>
  <cp:revision>1796</cp:revision>
  <dcterms:created xsi:type="dcterms:W3CDTF">2002-12-06T01:10:00Z</dcterms:created>
  <dcterms:modified xsi:type="dcterms:W3CDTF">2021-11-23T13:31:37Z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