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437" r:id="rId3"/>
    <p:sldId id="672" r:id="rId4"/>
    <p:sldId id="673" r:id="rId5"/>
    <p:sldId id="674" r:id="rId6"/>
    <p:sldId id="419" r:id="rId7"/>
    <p:sldId id="750" r:id="rId8"/>
    <p:sldId id="420" r:id="rId9"/>
    <p:sldId id="421" r:id="rId10"/>
    <p:sldId id="425" r:id="rId11"/>
    <p:sldId id="820" r:id="rId12"/>
    <p:sldId id="422" r:id="rId13"/>
    <p:sldId id="423" r:id="rId14"/>
    <p:sldId id="424" r:id="rId15"/>
    <p:sldId id="752" r:id="rId16"/>
    <p:sldId id="488" r:id="rId17"/>
    <p:sldId id="451" r:id="rId18"/>
    <p:sldId id="531" r:id="rId19"/>
    <p:sldId id="675" r:id="rId20"/>
    <p:sldId id="676" r:id="rId21"/>
    <p:sldId id="677" r:id="rId22"/>
    <p:sldId id="753" r:id="rId23"/>
    <p:sldId id="447" r:id="rId24"/>
    <p:sldId id="450" r:id="rId25"/>
    <p:sldId id="453" r:id="rId26"/>
    <p:sldId id="489" r:id="rId27"/>
    <p:sldId id="754" r:id="rId28"/>
    <p:sldId id="426" r:id="rId29"/>
    <p:sldId id="454" r:id="rId30"/>
    <p:sldId id="456" r:id="rId31"/>
    <p:sldId id="455" r:id="rId32"/>
    <p:sldId id="427" r:id="rId33"/>
    <p:sldId id="486" r:id="rId34"/>
    <p:sldId id="493" r:id="rId35"/>
    <p:sldId id="490" r:id="rId36"/>
    <p:sldId id="491" r:id="rId37"/>
    <p:sldId id="492" r:id="rId38"/>
    <p:sldId id="428" r:id="rId39"/>
    <p:sldId id="430" r:id="rId40"/>
    <p:sldId id="431" r:id="rId41"/>
    <p:sldId id="457" r:id="rId42"/>
    <p:sldId id="458" r:id="rId43"/>
    <p:sldId id="497" r:id="rId44"/>
    <p:sldId id="498" r:id="rId45"/>
    <p:sldId id="487" r:id="rId46"/>
    <p:sldId id="499" r:id="rId47"/>
    <p:sldId id="500" r:id="rId48"/>
    <p:sldId id="501" r:id="rId49"/>
    <p:sldId id="494" r:id="rId50"/>
    <p:sldId id="495" r:id="rId51"/>
    <p:sldId id="496" r:id="rId52"/>
    <p:sldId id="515" r:id="rId53"/>
    <p:sldId id="733" r:id="rId54"/>
    <p:sldId id="432" r:id="rId55"/>
    <p:sldId id="460" r:id="rId56"/>
    <p:sldId id="461" r:id="rId57"/>
    <p:sldId id="511" r:id="rId58"/>
    <p:sldId id="512" r:id="rId59"/>
    <p:sldId id="513" r:id="rId60"/>
    <p:sldId id="514" r:id="rId61"/>
    <p:sldId id="502" r:id="rId62"/>
    <p:sldId id="509" r:id="rId63"/>
    <p:sldId id="503" r:id="rId64"/>
    <p:sldId id="504" r:id="rId65"/>
    <p:sldId id="505" r:id="rId66"/>
    <p:sldId id="510" r:id="rId67"/>
    <p:sldId id="507" r:id="rId68"/>
    <p:sldId id="508" r:id="rId69"/>
    <p:sldId id="813" r:id="rId70"/>
    <p:sldId id="734" r:id="rId7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FF"/>
    <a:srgbClr val="000099"/>
    <a:srgbClr val="003399"/>
    <a:srgbClr val="FFFF66"/>
    <a:srgbClr val="FF0000"/>
    <a:srgbClr val="FF66CC"/>
    <a:srgbClr val="990099"/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507" autoAdjust="0"/>
    <p:restoredTop sz="81550" autoAdjust="0"/>
  </p:normalViewPr>
  <p:slideViewPr>
    <p:cSldViewPr>
      <p:cViewPr varScale="1">
        <p:scale>
          <a:sx n="78" d="100"/>
          <a:sy n="78" d="100"/>
        </p:scale>
        <p:origin x="-93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98"/>
    </p:cViewPr>
  </p:sorterViewPr>
  <p:notesViewPr>
    <p:cSldViewPr>
      <p:cViewPr varScale="1">
        <p:scale>
          <a:sx n="62" d="100"/>
          <a:sy n="62" d="100"/>
        </p:scale>
        <p:origin x="-243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3A1D5920-E781-45E2-AC47-9045A780A2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10161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45D2F3F-009E-4C69-B954-65C8D5763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80324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706353-0EDA-4BC7-80C2-5A7BFEFF0BDC}" type="slidenum">
              <a:rPr lang="zh-CN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void draw(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commands[],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size,int</a:t>
            </a:r>
            <a:r>
              <a:rPr lang="en-US" altLang="zh-CN" dirty="0" smtClean="0"/>
              <a:t> picture[][50],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rows,int</a:t>
            </a:r>
            <a:r>
              <a:rPr lang="en-US" altLang="zh-CN" dirty="0" smtClean="0"/>
              <a:t> cols)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循环控制变量 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row=49,col=0;//</a:t>
            </a:r>
            <a:r>
              <a:rPr lang="zh-CN" altLang="en-US" dirty="0" smtClean="0"/>
              <a:t>海龟初始位置在坐标原点 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=NORTH;//</a:t>
            </a:r>
            <a:r>
              <a:rPr lang="zh-CN" altLang="en-US" dirty="0" smtClean="0"/>
              <a:t>海龟初始方向是向北</a:t>
            </a:r>
          </a:p>
          <a:p>
            <a:r>
              <a:rPr lang="zh-CN" altLang="en-US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write=0; //</a:t>
            </a:r>
            <a:r>
              <a:rPr lang="zh-CN" altLang="en-US" dirty="0" smtClean="0"/>
              <a:t>用于记录笔是否超上。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：朝上；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：朝下。初始朝上 </a:t>
            </a:r>
          </a:p>
          <a:p>
            <a:r>
              <a:rPr lang="zh-CN" altLang="en-US" dirty="0" smtClean="0"/>
              <a:t>    </a:t>
            </a:r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=0;i&lt;=size-1 &amp;&amp; 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]!=9;i++)</a:t>
            </a:r>
          </a:p>
          <a:p>
            <a:r>
              <a:rPr lang="en-US" altLang="zh-CN" dirty="0" smtClean="0"/>
              <a:t>      switch (commands[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]){</a:t>
            </a:r>
          </a:p>
          <a:p>
            <a:r>
              <a:rPr lang="en-US" altLang="zh-CN" dirty="0" smtClean="0"/>
              <a:t>         case 1:write=0;break;</a:t>
            </a:r>
          </a:p>
          <a:p>
            <a:r>
              <a:rPr lang="en-US" altLang="zh-CN" dirty="0" smtClean="0"/>
              <a:t>         case 2:write=1;break;</a:t>
            </a:r>
          </a:p>
          <a:p>
            <a:r>
              <a:rPr lang="en-US" altLang="zh-CN" dirty="0" smtClean="0"/>
              <a:t>         case 3://</a:t>
            </a:r>
            <a:r>
              <a:rPr lang="zh-CN" altLang="en-US" dirty="0" smtClean="0"/>
              <a:t>右转，改变海龟朝向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   case EAST: 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=SOUTH; break;</a:t>
            </a:r>
          </a:p>
          <a:p>
            <a:r>
              <a:rPr lang="en-US" altLang="zh-CN" dirty="0" smtClean="0"/>
              <a:t>               case SOUTH: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=WEST;  break;</a:t>
            </a:r>
          </a:p>
          <a:p>
            <a:r>
              <a:rPr lang="en-US" altLang="zh-CN" dirty="0" smtClean="0"/>
              <a:t>               case WEST: 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=NORTH; break;</a:t>
            </a:r>
          </a:p>
          <a:p>
            <a:r>
              <a:rPr lang="en-US" altLang="zh-CN" dirty="0" smtClean="0"/>
              <a:t>               case NORTH: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=EAST;  break;</a:t>
            </a:r>
          </a:p>
          <a:p>
            <a:r>
              <a:rPr lang="en-US" altLang="zh-CN" dirty="0" smtClean="0"/>
              <a:t>               default: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 error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\n");break;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 case 4://</a:t>
            </a:r>
            <a:r>
              <a:rPr lang="zh-CN" altLang="en-US" dirty="0" smtClean="0"/>
              <a:t>左转，改变海龟朝向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   case EAST: 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=NORTH; break;</a:t>
            </a:r>
          </a:p>
          <a:p>
            <a:r>
              <a:rPr lang="en-US" altLang="zh-CN" dirty="0" smtClean="0"/>
              <a:t>               case SOUTH: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=EAST;  break;</a:t>
            </a:r>
          </a:p>
          <a:p>
            <a:r>
              <a:rPr lang="en-US" altLang="zh-CN" dirty="0" smtClean="0"/>
              <a:t>               case WEST: 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=SOUTH; break;</a:t>
            </a:r>
          </a:p>
          <a:p>
            <a:r>
              <a:rPr lang="en-US" altLang="zh-CN" dirty="0" smtClean="0"/>
              <a:t>               case NORTH: 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=WEST;  break;</a:t>
            </a:r>
          </a:p>
          <a:p>
            <a:r>
              <a:rPr lang="en-US" altLang="zh-CN" dirty="0" smtClean="0"/>
              <a:t>               default: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("error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\n");break;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case 5://</a:t>
            </a:r>
            <a:r>
              <a:rPr lang="zh-CN" altLang="en-US" dirty="0" smtClean="0"/>
              <a:t>画图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  //</a:t>
            </a:r>
            <a:r>
              <a:rPr lang="zh-CN" altLang="en-US" dirty="0" smtClean="0"/>
              <a:t>用于读取前进的步数       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if (write==1){ //</a:t>
            </a:r>
            <a:r>
              <a:rPr lang="zh-CN" altLang="en-US" dirty="0" smtClean="0"/>
              <a:t>如果笔朝下，则画图</a:t>
            </a:r>
          </a:p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        case EAST:  </a:t>
            </a:r>
          </a:p>
          <a:p>
            <a:r>
              <a:rPr lang="en-US" altLang="zh-CN" dirty="0" smtClean="0"/>
              <a:t>                         for(j=1;j&lt;=commands[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];j++){</a:t>
            </a:r>
          </a:p>
          <a:p>
            <a:r>
              <a:rPr lang="en-US" altLang="zh-CN" dirty="0" smtClean="0"/>
              <a:t>                            col++;</a:t>
            </a:r>
          </a:p>
          <a:p>
            <a:r>
              <a:rPr lang="en-US" altLang="zh-CN" dirty="0" smtClean="0"/>
              <a:t>                            picture[row][col]=1;</a:t>
            </a:r>
          </a:p>
          <a:p>
            <a:r>
              <a:rPr lang="en-US" altLang="zh-CN" dirty="0" smtClean="0"/>
              <a:t>                         }    </a:t>
            </a:r>
          </a:p>
          <a:p>
            <a:r>
              <a:rPr lang="en-US" altLang="zh-CN" dirty="0" smtClean="0"/>
              <a:t>                         break;</a:t>
            </a:r>
          </a:p>
          <a:p>
            <a:r>
              <a:rPr lang="en-US" altLang="zh-CN" dirty="0" smtClean="0"/>
              <a:t>                    case SOUTH: </a:t>
            </a:r>
          </a:p>
          <a:p>
            <a:r>
              <a:rPr lang="en-US" altLang="zh-CN" dirty="0" smtClean="0"/>
              <a:t>                         for(j=1;j&lt;=commands[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];j++){</a:t>
            </a:r>
          </a:p>
          <a:p>
            <a:r>
              <a:rPr lang="en-US" altLang="zh-CN" dirty="0" smtClean="0"/>
              <a:t>                            row++;</a:t>
            </a:r>
          </a:p>
          <a:p>
            <a:r>
              <a:rPr lang="en-US" altLang="zh-CN" dirty="0" smtClean="0"/>
              <a:t>                            picture[row][col]=1;</a:t>
            </a:r>
          </a:p>
          <a:p>
            <a:r>
              <a:rPr lang="en-US" altLang="zh-CN" dirty="0" smtClean="0"/>
              <a:t>                         }  </a:t>
            </a:r>
          </a:p>
          <a:p>
            <a:r>
              <a:rPr lang="en-US" altLang="zh-CN" dirty="0" smtClean="0"/>
              <a:t>                         break; </a:t>
            </a:r>
          </a:p>
          <a:p>
            <a:r>
              <a:rPr lang="en-US" altLang="zh-CN" dirty="0" smtClean="0"/>
              <a:t>                    case WEST:  </a:t>
            </a:r>
          </a:p>
          <a:p>
            <a:r>
              <a:rPr lang="en-US" altLang="zh-CN" dirty="0" smtClean="0"/>
              <a:t>                         for(j=1;j&lt;=commands[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];j++){</a:t>
            </a:r>
          </a:p>
          <a:p>
            <a:r>
              <a:rPr lang="en-US" altLang="zh-CN" dirty="0" smtClean="0"/>
              <a:t>                            col--;</a:t>
            </a:r>
          </a:p>
          <a:p>
            <a:r>
              <a:rPr lang="en-US" altLang="zh-CN" dirty="0" smtClean="0"/>
              <a:t>                            picture[row][col]=1;</a:t>
            </a:r>
          </a:p>
          <a:p>
            <a:r>
              <a:rPr lang="en-US" altLang="zh-CN" dirty="0" smtClean="0"/>
              <a:t>                         }    </a:t>
            </a:r>
          </a:p>
          <a:p>
            <a:r>
              <a:rPr lang="en-US" altLang="zh-CN" dirty="0" smtClean="0"/>
              <a:t>                         break;</a:t>
            </a:r>
          </a:p>
          <a:p>
            <a:r>
              <a:rPr lang="en-US" altLang="zh-CN" dirty="0" smtClean="0"/>
              <a:t>                    case NORTH: </a:t>
            </a:r>
          </a:p>
          <a:p>
            <a:r>
              <a:rPr lang="en-US" altLang="zh-CN" dirty="0" smtClean="0"/>
              <a:t>                         for(j=1;j&lt;=commands[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];j++){</a:t>
            </a:r>
          </a:p>
          <a:p>
            <a:r>
              <a:rPr lang="en-US" altLang="zh-CN" dirty="0" smtClean="0"/>
              <a:t>                            row--;</a:t>
            </a:r>
          </a:p>
          <a:p>
            <a:r>
              <a:rPr lang="en-US" altLang="zh-CN" dirty="0" smtClean="0"/>
              <a:t>                            picture[row][col]=1;</a:t>
            </a:r>
          </a:p>
          <a:p>
            <a:r>
              <a:rPr lang="en-US" altLang="zh-CN" dirty="0" smtClean="0"/>
              <a:t>                         }  </a:t>
            </a:r>
          </a:p>
          <a:p>
            <a:r>
              <a:rPr lang="en-US" altLang="zh-CN" dirty="0" smtClean="0"/>
              <a:t>                         break;   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default:printf</a:t>
            </a:r>
            <a:r>
              <a:rPr lang="en-US" altLang="zh-CN" dirty="0" smtClean="0"/>
              <a:t>("invalid direction in first part of case 5\n");</a:t>
            </a:r>
          </a:p>
          <a:p>
            <a:r>
              <a:rPr lang="en-US" altLang="zh-CN" dirty="0" smtClean="0"/>
              <a:t>                 }   </a:t>
            </a:r>
          </a:p>
          <a:p>
            <a:r>
              <a:rPr lang="en-US" altLang="zh-CN" dirty="0" smtClean="0"/>
              <a:t>            }                 </a:t>
            </a:r>
          </a:p>
          <a:p>
            <a:r>
              <a:rPr lang="en-US" altLang="zh-CN" dirty="0" smtClean="0"/>
              <a:t>            else{//</a:t>
            </a:r>
            <a:r>
              <a:rPr lang="zh-CN" altLang="en-US" dirty="0" smtClean="0"/>
              <a:t>如果笔朝上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则只是简单修改海龟的坐标 </a:t>
            </a:r>
          </a:p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switch (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      case EAST: col+=commands[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break; </a:t>
            </a:r>
          </a:p>
          <a:p>
            <a:r>
              <a:rPr lang="en-US" altLang="zh-CN" dirty="0" smtClean="0"/>
              <a:t>                  case </a:t>
            </a:r>
            <a:r>
              <a:rPr lang="en-US" altLang="zh-CN" dirty="0" err="1" smtClean="0"/>
              <a:t>SOUTH:row</a:t>
            </a:r>
            <a:r>
              <a:rPr lang="en-US" altLang="zh-CN" dirty="0" smtClean="0"/>
              <a:t>+=commands[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break;   </a:t>
            </a:r>
          </a:p>
          <a:p>
            <a:r>
              <a:rPr lang="en-US" altLang="zh-CN" dirty="0" smtClean="0"/>
              <a:t>                  case WEST: col-=commands[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break; </a:t>
            </a:r>
          </a:p>
          <a:p>
            <a:r>
              <a:rPr lang="en-US" altLang="zh-CN" dirty="0" smtClean="0"/>
              <a:t>                  case </a:t>
            </a:r>
            <a:r>
              <a:rPr lang="en-US" altLang="zh-CN" dirty="0" err="1" smtClean="0"/>
              <a:t>NORTH:row</a:t>
            </a:r>
            <a:r>
              <a:rPr lang="en-US" altLang="zh-CN" dirty="0" smtClean="0"/>
              <a:t>-=commands[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break; </a:t>
            </a:r>
          </a:p>
          <a:p>
            <a:r>
              <a:rPr lang="en-US" altLang="zh-CN" dirty="0" smtClean="0"/>
              <a:t>                  </a:t>
            </a:r>
            <a:r>
              <a:rPr lang="en-US" altLang="zh-CN" dirty="0" err="1" smtClean="0"/>
              <a:t>default:printf</a:t>
            </a:r>
            <a:r>
              <a:rPr lang="en-US" altLang="zh-CN" dirty="0" smtClean="0"/>
              <a:t>("invalid direction in second part of case 5\n");</a:t>
            </a:r>
          </a:p>
          <a:p>
            <a:r>
              <a:rPr lang="en-US" altLang="zh-CN" dirty="0" smtClean="0"/>
              <a:t>               } </a:t>
            </a:r>
          </a:p>
          <a:p>
            <a:r>
              <a:rPr lang="en-US" altLang="zh-CN" dirty="0" smtClean="0"/>
              <a:t>            } </a:t>
            </a:r>
          </a:p>
          <a:p>
            <a:r>
              <a:rPr lang="en-US" altLang="zh-CN" dirty="0" smtClean="0"/>
              <a:t>            break;</a:t>
            </a:r>
          </a:p>
          <a:p>
            <a:r>
              <a:rPr lang="en-US" altLang="zh-CN" dirty="0" smtClean="0"/>
              <a:t>         case 6:printArray(picture,50,50);break;    </a:t>
            </a:r>
          </a:p>
          <a:p>
            <a:r>
              <a:rPr lang="en-US" altLang="zh-CN" dirty="0" smtClean="0"/>
              <a:t>      }//case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CD573-0D49-40E5-93E7-DC3FCED26C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4583B-E286-4AE6-9615-05A90E07B7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E0632-ACB6-4DFF-AFB3-6D1FFBB56E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18F0-02F8-4E30-94D3-5331A22F9A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19213"/>
            <a:ext cx="3810000" cy="2228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00463"/>
            <a:ext cx="3810000" cy="2230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265FB-3B64-48F5-8911-E58D779064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FB8C4-260F-4946-A15E-45F800611A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F81A-63DF-425F-8382-179C6EBDE7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B4C6-FA0B-43F5-9B36-C09E90DCCB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816D3-0A73-4BB0-AF78-3AE6E0358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DCD31-C104-402E-B1B7-C115A793F4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71CB8-5422-4627-929F-D04EDEDC54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ED743-0921-459D-BB2C-FAFFDF8127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3091-4486-4721-8A48-5461B5FBD4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56985-8F54-43AA-9E3F-A0C553F902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buFontTx/>
              <a:buNone/>
              <a:defRPr sz="1400" b="1"/>
            </a:lvl1pPr>
          </a:lstStyle>
          <a:p>
            <a:pPr>
              <a:defRPr/>
            </a:pPr>
            <a:fld id="{528C3BB1-4401-40CC-883B-BDFB3B36ED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0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smtClean="0"/>
                <a:t>                  </a:t>
              </a: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1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 smtClean="0">
              <a:solidFill>
                <a:srgbClr val="FFFFFF"/>
              </a:solidFill>
            </a:endParaRPr>
          </a:p>
        </p:txBody>
      </p:sp>
      <p:pic>
        <p:nvPicPr>
          <p:cNvPr id="1033" name="Picture 18" descr="bu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file:///D:\90&#12289;Version%20Control%20DB\4&#12289;&#20856;&#22411;&#20363;&#39064;(C&#35821;&#35328;)\3&#12289;&#25968;&#32452;\&#25214;&#30697;&#38453;&#38797;&#28857;.c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0564E8-6F9D-4D50-A1EB-C277FCE6E4C9}" type="slidenum">
              <a:rPr lang="zh-CN" altLang="en-US" sz="1400" smtClean="0"/>
              <a:pPr eaLnBrk="1" hangingPunct="1"/>
              <a:t>1</a:t>
            </a:fld>
            <a:endParaRPr lang="en-US" altLang="zh-CN" sz="1400" smtClean="0"/>
          </a:p>
        </p:txBody>
      </p:sp>
      <p:grpSp>
        <p:nvGrpSpPr>
          <p:cNvPr id="2051" name="Group 4"/>
          <p:cNvGrpSpPr/>
          <p:nvPr/>
        </p:nvGrpSpPr>
        <p:grpSpPr bwMode="auto">
          <a:xfrm>
            <a:off x="1619250" y="1917699"/>
            <a:ext cx="5903913" cy="2526031"/>
            <a:chOff x="1488" y="1152"/>
            <a:chExt cx="2736" cy="1035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单元四：数据结构初步</a:t>
              </a:r>
              <a:endPara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</a:rPr>
                <a:t>第八章  </a:t>
              </a:r>
              <a:r>
                <a:rPr lang="zh-CN" altLang="en-US" sz="3600" b="1" dirty="0">
                  <a:solidFill>
                    <a:schemeClr val="bg1"/>
                  </a:solidFill>
                </a:rPr>
                <a:t>多维数组</a:t>
              </a:r>
            </a:p>
          </p:txBody>
        </p:sp>
      </p:grpSp>
      <p:pic>
        <p:nvPicPr>
          <p:cNvPr id="2052" name="Picture 7" descr="地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508760" y="4064635"/>
            <a:ext cx="391160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dirty="0" smtClean="0"/>
              <a:t>选自</a:t>
            </a:r>
            <a:r>
              <a:rPr lang="en-US" altLang="zh-CN" dirty="0" smtClean="0"/>
              <a:t>C Primer Plus 10.2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2BDD99A-8D98-44A8-B6A6-08500A1BC570}" type="slidenum">
              <a:rPr lang="zh-CN" altLang="en-US" sz="1400" smtClean="0"/>
              <a:pPr eaLnBrk="1" hangingPunct="1"/>
              <a:t>10</a:t>
            </a:fld>
            <a:endParaRPr lang="en-US" altLang="zh-CN" sz="1400" smtClean="0"/>
          </a:p>
        </p:txBody>
      </p:sp>
      <p:sp>
        <p:nvSpPr>
          <p:cNvPr id="118787" name="Rectangle 4"/>
          <p:cNvSpPr>
            <a:spLocks noChangeArrowheads="1"/>
          </p:cNvSpPr>
          <p:nvPr/>
        </p:nvSpPr>
        <p:spPr bwMode="auto">
          <a:xfrm>
            <a:off x="684213" y="1268413"/>
            <a:ext cx="799147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System" charset="-122"/>
                <a:ea typeface="System" charset="-122"/>
              </a:rPr>
              <a:t>三、二维数组的初始化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在定义时对二维数组进行初始化有两种方式：</a:t>
            </a:r>
            <a:r>
              <a:rPr kumimoji="0" lang="zh-CN" altLang="en-US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按行分段赋值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和</a:t>
            </a:r>
            <a:r>
              <a:rPr kumimoji="0" lang="zh-CN" altLang="en-US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按行连续赋值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。 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例如对数组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a[5][3]： 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en-US" altLang="zh-CN" sz="2400" b="1">
                <a:latin typeface="System" charset="-122"/>
                <a:ea typeface="System" charset="-122"/>
              </a:rPr>
              <a:t>1.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按行</a:t>
            </a:r>
            <a:r>
              <a:rPr kumimoji="0" lang="zh-CN" altLang="en-US" sz="2400" b="1">
                <a:solidFill>
                  <a:schemeClr val="accent2"/>
                </a:solidFill>
                <a:latin typeface="System" charset="-122"/>
                <a:ea typeface="System" charset="-122"/>
              </a:rPr>
              <a:t>分段赋值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可写为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 int a[5][3]={ {80,75,92},{61,65,71},{59,63,70}, {85,87,90},{76,77,85} }; 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en-US" altLang="zh-CN" sz="2400" b="1">
                <a:latin typeface="System" charset="-122"/>
                <a:ea typeface="System" charset="-122"/>
              </a:rPr>
              <a:t>2.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按行</a:t>
            </a:r>
            <a:r>
              <a:rPr kumimoji="0" lang="zh-CN" altLang="en-US" sz="2400" b="1">
                <a:solidFill>
                  <a:schemeClr val="accent2"/>
                </a:solidFill>
                <a:latin typeface="System" charset="-122"/>
                <a:ea typeface="System" charset="-122"/>
              </a:rPr>
              <a:t>连续赋值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可写为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int a[5][3]={ 80,75,92,</a:t>
            </a:r>
            <a:r>
              <a:rPr kumimoji="0" lang="en-US" altLang="zh-CN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61,65,71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,59,63,70,</a:t>
            </a:r>
            <a:r>
              <a:rPr kumimoji="0" lang="en-US" altLang="zh-CN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85,87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en-US" altLang="zh-CN" sz="2400" b="1">
                <a:latin typeface="System" charset="-122"/>
                <a:ea typeface="System" charset="-122"/>
              </a:rPr>
              <a:t>			 </a:t>
            </a:r>
            <a:r>
              <a:rPr kumimoji="0" lang="en-US" altLang="zh-CN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90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,76,77,85 };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这两种赋初值的结果是完全相同的。</a:t>
            </a:r>
            <a:endParaRPr kumimoji="0" lang="zh-CN" altLang="en-US" sz="2400"/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sym typeface="+mn-ea"/>
              </a:rPr>
              <a:t>2.二维数组的定义</a:t>
            </a:r>
            <a:r>
              <a:rPr lang="zh-CN" altLang="en-US" sz="3200" b="1">
                <a:solidFill>
                  <a:srgbClr val="FF3300"/>
                </a:solidFill>
                <a:sym typeface="+mn-ea"/>
              </a:rPr>
              <a:t>和初始化</a:t>
            </a:r>
            <a:endParaRPr lang="en-US" altLang="zh-CN" sz="32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pPr eaLnBrk="1" hangingPunct="1"/>
              <a:t>11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 smtClean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97855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89D76EE-227F-4526-88B6-1E48CD41867A}" type="slidenum">
              <a:rPr lang="zh-CN" altLang="en-US" sz="1400" smtClean="0"/>
              <a:pPr eaLnBrk="1" hangingPunct="1"/>
              <a:t>12</a:t>
            </a:fld>
            <a:endParaRPr lang="en-US" altLang="zh-CN" sz="1400" smtClean="0"/>
          </a:p>
        </p:txBody>
      </p:sp>
      <p:sp>
        <p:nvSpPr>
          <p:cNvPr id="115715" name="Rectangle 4"/>
          <p:cNvSpPr>
            <a:spLocks noChangeArrowheads="1"/>
          </p:cNvSpPr>
          <p:nvPr/>
        </p:nvSpPr>
        <p:spPr bwMode="auto">
          <a:xfrm>
            <a:off x="468313" y="1371600"/>
            <a:ext cx="8351837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endParaRPr kumimoji="0" lang="zh-CN" altLang="en-US" b="1" dirty="0">
              <a:solidFill>
                <a:srgbClr val="FF0000"/>
              </a:solidFill>
              <a:latin typeface="System" charset="-122"/>
              <a:ea typeface="System" charset="-122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b="1" dirty="0">
                <a:latin typeface="System" charset="-122"/>
                <a:ea typeface="System" charset="-122"/>
              </a:rPr>
              <a:t>实际的存储器是连续编址的，也就是说存储器单元是按一维线性排列的。 如何在一维存储器中存放二维数组，可有两种方式：一种是</a:t>
            </a:r>
            <a:r>
              <a:rPr kumimoji="0" lang="zh-CN" altLang="en-US" b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按行排列</a:t>
            </a:r>
            <a:r>
              <a:rPr kumimoji="0" lang="zh-CN" altLang="en-US" b="1" dirty="0">
                <a:latin typeface="System" charset="-122"/>
                <a:ea typeface="System" charset="-122"/>
              </a:rPr>
              <a:t>， 即放完一行之后顺次放入第二行。另一种是</a:t>
            </a:r>
            <a:r>
              <a:rPr kumimoji="0" lang="zh-CN" altLang="en-US" b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按列排列</a:t>
            </a:r>
            <a:r>
              <a:rPr kumimoji="0" lang="zh-CN" altLang="en-US" b="1" dirty="0">
                <a:latin typeface="System" charset="-122"/>
                <a:ea typeface="System" charset="-122"/>
              </a:rPr>
              <a:t>， 即放完一列之后再顺次放入第二列。</a:t>
            </a:r>
            <a:endParaRPr kumimoji="0" lang="en-US" altLang="zh-CN" b="1" dirty="0">
              <a:latin typeface="System" charset="-122"/>
              <a:ea typeface="System" charset="-122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b="1" dirty="0">
                <a:latin typeface="System" charset="-122"/>
                <a:ea typeface="System" charset="-122"/>
              </a:rPr>
              <a:t>在Ｃ语言中，二维数组是</a:t>
            </a:r>
            <a:r>
              <a:rPr kumimoji="0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按行排列</a:t>
            </a:r>
            <a:r>
              <a:rPr kumimoji="0" lang="zh-CN" altLang="en-US" b="1" dirty="0">
                <a:latin typeface="System" charset="-122"/>
                <a:ea typeface="System" charset="-122"/>
              </a:rPr>
              <a:t>的。按行顺次存放，先存放</a:t>
            </a:r>
            <a:r>
              <a:rPr kumimoji="0" lang="en-US" altLang="zh-CN" b="1" dirty="0">
                <a:latin typeface="System" charset="-122"/>
                <a:ea typeface="System" charset="-122"/>
              </a:rPr>
              <a:t>a[0]</a:t>
            </a:r>
            <a:r>
              <a:rPr kumimoji="0" lang="zh-CN" altLang="en-US" b="1" dirty="0">
                <a:latin typeface="System" charset="-122"/>
                <a:ea typeface="System" charset="-122"/>
              </a:rPr>
              <a:t>行，再存放</a:t>
            </a:r>
            <a:r>
              <a:rPr kumimoji="0" lang="en-US" altLang="zh-CN" b="1" dirty="0">
                <a:latin typeface="System" charset="-122"/>
                <a:ea typeface="System" charset="-122"/>
              </a:rPr>
              <a:t>a[1]</a:t>
            </a:r>
            <a:r>
              <a:rPr kumimoji="0" lang="zh-CN" altLang="en-US" b="1" dirty="0">
                <a:latin typeface="System" charset="-122"/>
                <a:ea typeface="System" charset="-122"/>
              </a:rPr>
              <a:t>行，最后存放</a:t>
            </a:r>
            <a:r>
              <a:rPr kumimoji="0" lang="en-US" altLang="zh-CN" b="1" dirty="0">
                <a:latin typeface="System" charset="-122"/>
                <a:ea typeface="System" charset="-122"/>
              </a:rPr>
              <a:t>a[2]</a:t>
            </a:r>
            <a:r>
              <a:rPr kumimoji="0" lang="zh-CN" altLang="en-US" b="1" dirty="0">
                <a:latin typeface="System" charset="-122"/>
                <a:ea typeface="System" charset="-122"/>
              </a:rPr>
              <a:t>行。每行中有四个元素也是依次存放。</a:t>
            </a:r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3.二维数组在内存中的存放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C597227-E243-487B-9FF3-AF3E34168D88}" type="slidenum">
              <a:rPr lang="zh-CN" altLang="en-US" sz="1400" smtClean="0"/>
              <a:pPr eaLnBrk="1" hangingPunct="1"/>
              <a:t>13</a:t>
            </a:fld>
            <a:endParaRPr lang="en-US" altLang="zh-CN" sz="1400" smtClean="0"/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757238" y="13033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a[0]</a:t>
            </a:r>
            <a:endParaRPr lang="zh-CN" altLang="en-US" sz="2400" b="1"/>
          </a:p>
        </p:txBody>
      </p:sp>
      <p:sp>
        <p:nvSpPr>
          <p:cNvPr id="116740" name="Text Box 6"/>
          <p:cNvSpPr txBox="1">
            <a:spLocks noChangeArrowheads="1"/>
          </p:cNvSpPr>
          <p:nvPr/>
        </p:nvSpPr>
        <p:spPr bwMode="auto">
          <a:xfrm>
            <a:off x="755650" y="2852738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a[1]</a:t>
            </a:r>
            <a:endParaRPr lang="zh-CN" altLang="en-US" sz="2400" b="1"/>
          </a:p>
        </p:txBody>
      </p:sp>
      <p:sp>
        <p:nvSpPr>
          <p:cNvPr id="116741" name="Text Box 8"/>
          <p:cNvSpPr txBox="1">
            <a:spLocks noChangeArrowheads="1"/>
          </p:cNvSpPr>
          <p:nvPr/>
        </p:nvSpPr>
        <p:spPr bwMode="auto">
          <a:xfrm>
            <a:off x="755650" y="443706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a[2]</a:t>
            </a:r>
            <a:endParaRPr lang="zh-CN" altLang="en-US" sz="2400" b="1"/>
          </a:p>
        </p:txBody>
      </p:sp>
      <p:sp>
        <p:nvSpPr>
          <p:cNvPr id="116742" name="Text Box 10"/>
          <p:cNvSpPr txBox="1">
            <a:spLocks noChangeArrowheads="1"/>
          </p:cNvSpPr>
          <p:nvPr/>
        </p:nvSpPr>
        <p:spPr bwMode="auto">
          <a:xfrm>
            <a:off x="4716463" y="4868863"/>
            <a:ext cx="295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b="1" i="1">
                <a:latin typeface="隶书" pitchFamily="49" charset="-122"/>
                <a:ea typeface="隶书" pitchFamily="49" charset="-122"/>
              </a:rPr>
              <a:t>语言中二维数组是按行排列的</a:t>
            </a:r>
          </a:p>
        </p:txBody>
      </p:sp>
      <p:pic>
        <p:nvPicPr>
          <p:cNvPr id="11674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68413"/>
            <a:ext cx="25034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2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3.二维数组在内存中的存放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4500563" y="1268413"/>
            <a:ext cx="4248150" cy="356076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int a[3][4] ;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第</a:t>
            </a:r>
            <a:r>
              <a:rPr lang="en-US" altLang="zh-CN" sz="2400" b="1"/>
              <a:t>1</a:t>
            </a:r>
            <a:r>
              <a:rPr lang="zh-CN" altLang="en-US" sz="2400" b="1"/>
              <a:t>行第</a:t>
            </a:r>
            <a:r>
              <a:rPr lang="en-US" altLang="zh-CN" sz="2400" b="1"/>
              <a:t>0</a:t>
            </a:r>
            <a:r>
              <a:rPr lang="zh-CN" altLang="en-US" sz="2400" b="1"/>
              <a:t>列元素的地址表示：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zh-CN" sz="2400" b="1"/>
              <a:t>printf("%p\n", </a:t>
            </a:r>
            <a:r>
              <a:rPr lang="pt-BR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&amp;a[1][0]</a:t>
            </a:r>
            <a:r>
              <a:rPr lang="pt-BR" altLang="zh-CN" sz="2400" b="1"/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zh-CN" sz="2400" b="1"/>
              <a:t>printf("%p\n", </a:t>
            </a:r>
            <a:r>
              <a:rPr lang="pt-BR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a[1]</a:t>
            </a:r>
            <a:r>
              <a:rPr lang="pt-BR" altLang="zh-CN" sz="2400" b="1"/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pt-BR" sz="2400" b="1"/>
              <a:t>以上两种方式是等价的！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pt-BR" sz="2400" b="1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pt-BR" sz="2400" b="1"/>
              <a:t>二维数组可以看成是一维数组组成的数组，</a:t>
            </a:r>
            <a:r>
              <a:rPr lang="pt-BR" altLang="zh-CN" sz="2400" b="1"/>
              <a:t>a[1]</a:t>
            </a:r>
            <a:r>
              <a:rPr lang="zh-CN" altLang="pt-BR" sz="2400" b="1"/>
              <a:t>代表的是一维数组的数组名。</a:t>
            </a:r>
            <a:endParaRPr lang="zh-CN" altLang="en-US" sz="2400" b="1"/>
          </a:p>
        </p:txBody>
      </p:sp>
      <p:sp>
        <p:nvSpPr>
          <p:cNvPr id="116746" name="Rectangle 14"/>
          <p:cNvSpPr>
            <a:spLocks noChangeArrowheads="1"/>
          </p:cNvSpPr>
          <p:nvPr/>
        </p:nvSpPr>
        <p:spPr bwMode="auto">
          <a:xfrm>
            <a:off x="2857500" y="1268413"/>
            <a:ext cx="1225550" cy="1584325"/>
          </a:xfrm>
          <a:prstGeom prst="rect">
            <a:avLst/>
          </a:prstGeom>
          <a:solidFill>
            <a:srgbClr val="CCFFFF">
              <a:alpha val="65097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16747" name="Rectangle 15"/>
          <p:cNvSpPr>
            <a:spLocks noChangeArrowheads="1"/>
          </p:cNvSpPr>
          <p:nvPr/>
        </p:nvSpPr>
        <p:spPr bwMode="auto">
          <a:xfrm>
            <a:off x="2873375" y="2867025"/>
            <a:ext cx="1225550" cy="1584325"/>
          </a:xfrm>
          <a:prstGeom prst="rect">
            <a:avLst/>
          </a:prstGeom>
          <a:solidFill>
            <a:srgbClr val="00FF00">
              <a:alpha val="65097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29166DD-9503-42BA-AFA6-CF8646C0B931}" type="slidenum">
              <a:rPr lang="zh-CN" altLang="en-US" sz="1400" smtClean="0"/>
              <a:pPr eaLnBrk="1" hangingPunct="1"/>
              <a:t>14</a:t>
            </a:fld>
            <a:endParaRPr lang="en-US" altLang="zh-CN" sz="1400" smtClean="0"/>
          </a:p>
        </p:txBody>
      </p:sp>
      <p:sp>
        <p:nvSpPr>
          <p:cNvPr id="1177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3.二维数组在内存中的存放</a:t>
            </a:r>
          </a:p>
        </p:txBody>
      </p:sp>
      <p:sp>
        <p:nvSpPr>
          <p:cNvPr id="1177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319213"/>
            <a:ext cx="8458200" cy="2325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A[i]</a:t>
            </a:r>
            <a:r>
              <a:rPr lang="zh-CN" altLang="en-US" sz="2400" b="1" smtClean="0"/>
              <a:t>的内存地址：</a:t>
            </a:r>
            <a:r>
              <a:rPr lang="en-US" altLang="zh-CN" sz="2400" b="1" smtClean="0"/>
              <a:t>A+i*M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M</a:t>
            </a:r>
            <a:r>
              <a:rPr lang="zh-CN" altLang="en-US" sz="2400" b="1" smtClean="0"/>
              <a:t>是一个数组元素的字节数）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  <p:pic>
        <p:nvPicPr>
          <p:cNvPr id="1177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900" y="1773238"/>
            <a:ext cx="89281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2843213" y="2349500"/>
            <a:ext cx="865187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A[1]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395288" y="3860800"/>
            <a:ext cx="81375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][j]</a:t>
            </a:r>
            <a:r>
              <a:rPr lang="zh-CN" altLang="en-US" sz="2400" b="1" dirty="0"/>
              <a:t>的内存地址：</a:t>
            </a:r>
            <a:r>
              <a:rPr lang="en-US" altLang="zh-CN" sz="2400" b="1" dirty="0">
                <a:solidFill>
                  <a:srgbClr val="FF0000"/>
                </a:solidFill>
              </a:rPr>
              <a:t>A+(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*</a:t>
            </a:r>
            <a:r>
              <a:rPr lang="zh-CN" altLang="en-US" sz="2400" b="1" dirty="0">
                <a:solidFill>
                  <a:srgbClr val="FF0000"/>
                </a:solidFill>
              </a:rPr>
              <a:t>数组列数＋</a:t>
            </a:r>
            <a:r>
              <a:rPr lang="en-US" altLang="zh-CN" sz="2400" b="1" dirty="0">
                <a:solidFill>
                  <a:srgbClr val="FF0000"/>
                </a:solidFill>
              </a:rPr>
              <a:t>j)*M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323850" y="4365625"/>
            <a:ext cx="8135938" cy="75882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因此，要访问一个二维数组元素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除了要知道数组</a:t>
            </a:r>
            <a:r>
              <a:rPr lang="zh-CN" altLang="en-US" sz="2400" b="1" dirty="0">
                <a:solidFill>
                  <a:srgbClr val="000099"/>
                </a:solidFill>
              </a:rPr>
              <a:t>首地址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000099"/>
                </a:solidFill>
              </a:rPr>
              <a:t>行下标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000099"/>
                </a:solidFill>
              </a:rPr>
              <a:t>列下标</a:t>
            </a:r>
            <a:r>
              <a:rPr lang="zh-CN" altLang="en-US" sz="2400" b="1" dirty="0"/>
              <a:t>，还需要知道数组的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</a:t>
            </a:r>
            <a:r>
              <a:rPr lang="zh-CN" altLang="en-US" sz="2400" b="1" dirty="0"/>
              <a:t>。</a:t>
            </a:r>
          </a:p>
        </p:txBody>
      </p:sp>
      <p:sp>
        <p:nvSpPr>
          <p:cNvPr id="117769" name="Text Box 10"/>
          <p:cNvSpPr txBox="1">
            <a:spLocks noChangeArrowheads="1"/>
          </p:cNvSpPr>
          <p:nvPr/>
        </p:nvSpPr>
        <p:spPr bwMode="auto">
          <a:xfrm>
            <a:off x="323850" y="3068638"/>
            <a:ext cx="8135938" cy="4302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因此，要访问一个一维数组元素</a:t>
            </a:r>
            <a:r>
              <a:rPr lang="en-US" altLang="zh-CN" sz="2400" b="1"/>
              <a:t>,</a:t>
            </a:r>
            <a:r>
              <a:rPr lang="zh-CN" altLang="en-US" sz="2400" b="1"/>
              <a:t> 要知道数组</a:t>
            </a:r>
            <a:r>
              <a:rPr lang="zh-CN" altLang="en-US" sz="2400" b="1">
                <a:solidFill>
                  <a:srgbClr val="000099"/>
                </a:solidFill>
              </a:rPr>
              <a:t>首地址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000099"/>
                </a:solidFill>
              </a:rPr>
              <a:t>下标</a:t>
            </a:r>
            <a:r>
              <a:rPr lang="zh-CN" altLang="en-US" sz="2400" b="1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8" grpId="0"/>
      <p:bldP spid="2969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pPr eaLnBrk="1" hangingPunct="1"/>
              <a:t>15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1A5A722-D0DC-4FBA-8B23-1856E0EA26E7}" type="slidenum">
              <a:rPr lang="zh-CN" altLang="en-US" sz="1400" smtClean="0"/>
              <a:pPr eaLnBrk="1" hangingPunct="1"/>
              <a:t>16</a:t>
            </a:fld>
            <a:endParaRPr lang="en-US" altLang="zh-CN" sz="1400" smtClean="0"/>
          </a:p>
        </p:txBody>
      </p:sp>
      <p:sp>
        <p:nvSpPr>
          <p:cNvPr id="119811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4.二维数组的逐元素访问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918450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 smtClean="0"/>
              <a:t>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使用二重循环来遍历数组元素；</a:t>
            </a:r>
          </a:p>
          <a:p>
            <a:pPr eaLnBrk="1" hangingPunct="1"/>
            <a:endParaRPr lang="zh-CN" altLang="en-US" sz="2400" dirty="0" smtClean="0"/>
          </a:p>
        </p:txBody>
      </p:sp>
      <p:graphicFrame>
        <p:nvGraphicFramePr>
          <p:cNvPr id="119813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4147503"/>
          <a:ext cx="4248150" cy="1443037"/>
        </p:xfrm>
        <a:graphic>
          <a:graphicData uri="http://schemas.openxmlformats.org/presentationml/2006/ole">
            <p:oleObj spid="_x0000_s119855" name="Visio" r:id="rId3" imgW="3559683" imgH="1210437" progId="">
              <p:embed/>
            </p:oleObj>
          </a:graphicData>
        </a:graphic>
      </p:graphicFrame>
      <p:sp>
        <p:nvSpPr>
          <p:cNvPr id="119814" name="Rectangle 18"/>
          <p:cNvSpPr>
            <a:spLocks noChangeArrowheads="1"/>
          </p:cNvSpPr>
          <p:nvPr/>
        </p:nvSpPr>
        <p:spPr bwMode="auto">
          <a:xfrm>
            <a:off x="1187133" y="1844675"/>
            <a:ext cx="7129462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b="1" dirty="0"/>
              <a:t>#define COLS 5</a:t>
            </a:r>
          </a:p>
          <a:p>
            <a:pPr eaLnBrk="1" hangingPunct="1">
              <a:buFontTx/>
              <a:buNone/>
            </a:pPr>
            <a:r>
              <a:rPr lang="en-US" altLang="zh-CN" sz="2200" b="1" dirty="0"/>
              <a:t>#define ROWS 5</a:t>
            </a:r>
          </a:p>
          <a:p>
            <a:pPr eaLnBrk="1" hangingPunct="1">
              <a:buFontTx/>
              <a:buNone/>
            </a:pP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main</a:t>
            </a:r>
            <a:r>
              <a:rPr lang="en-US" altLang="zh-CN" sz="2200" b="1" dirty="0"/>
              <a:t>()</a:t>
            </a:r>
          </a:p>
          <a:p>
            <a:pPr eaLnBrk="1" hangingPunct="1">
              <a:buFontTx/>
              <a:buNone/>
            </a:pPr>
            <a:r>
              <a:rPr lang="en-US" altLang="zh-CN" sz="22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200" b="1" dirty="0"/>
              <a:t>   </a:t>
            </a:r>
            <a:r>
              <a:rPr lang="en-US" altLang="zh-CN" sz="2200" b="1" dirty="0" err="1">
                <a:solidFill>
                  <a:schemeClr val="accent2"/>
                </a:solidFill>
              </a:rPr>
              <a:t>int</a:t>
            </a:r>
            <a:r>
              <a:rPr lang="en-US" altLang="zh-CN" sz="2200" b="1" dirty="0">
                <a:solidFill>
                  <a:schemeClr val="accent2"/>
                </a:solidFill>
              </a:rPr>
              <a:t> array[ROWS][COLS], </a:t>
            </a:r>
            <a:r>
              <a:rPr lang="en-US" altLang="zh-CN" sz="2200" b="1" dirty="0"/>
              <a:t>row, </a:t>
            </a:r>
            <a:r>
              <a:rPr lang="en-US" altLang="zh-CN" sz="2200" b="1" dirty="0" err="1"/>
              <a:t>col</a:t>
            </a:r>
            <a:r>
              <a:rPr lang="en-US" altLang="zh-CN" sz="2200" b="1" dirty="0">
                <a:solidFill>
                  <a:schemeClr val="accent2"/>
                </a:solidFill>
              </a:rPr>
              <a:t>;//</a:t>
            </a:r>
            <a:r>
              <a:rPr lang="zh-CN" altLang="en-US" sz="2200" b="1" dirty="0"/>
              <a:t>二维数组定义</a:t>
            </a:r>
          </a:p>
          <a:p>
            <a:pPr eaLnBrk="1" hangingPunct="1">
              <a:buFontTx/>
              <a:buNone/>
            </a:pPr>
            <a:r>
              <a:rPr lang="en-US" altLang="zh-CN" sz="2200" b="1" dirty="0"/>
              <a:t>  //</a:t>
            </a:r>
            <a:r>
              <a:rPr lang="zh-CN" altLang="en-US" sz="2200" b="1" dirty="0"/>
              <a:t>下面为二维数组元素赋值</a:t>
            </a:r>
          </a:p>
        </p:txBody>
      </p:sp>
      <p:graphicFrame>
        <p:nvGraphicFramePr>
          <p:cNvPr id="372755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638" y="4571365"/>
          <a:ext cx="3889375" cy="1008063"/>
        </p:xfrm>
        <a:graphic>
          <a:graphicData uri="http://schemas.openxmlformats.org/presentationml/2006/ole">
            <p:oleObj spid="_x0000_s119856" name="Visio" r:id="rId4" imgW="3209544" imgH="751713" progId="">
              <p:embed/>
            </p:oleObj>
          </a:graphicData>
        </a:graphic>
      </p:graphicFrame>
      <p:sp>
        <p:nvSpPr>
          <p:cNvPr id="372758" name="AutoShape 22"/>
          <p:cNvSpPr>
            <a:spLocks noChangeArrowheads="1"/>
          </p:cNvSpPr>
          <p:nvPr/>
        </p:nvSpPr>
        <p:spPr bwMode="auto">
          <a:xfrm>
            <a:off x="3995738" y="5011103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3 -1.66512E-6 L -0.27361 -1.6651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8" grpId="0" bldLvl="0" animBg="1"/>
      <p:bldP spid="372758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6BA6A4-E506-4AEE-A3AC-B889C983A4A4}" type="slidenum">
              <a:rPr lang="zh-CN" altLang="en-US" sz="1400" smtClean="0"/>
              <a:pPr eaLnBrk="1" hangingPunct="1"/>
              <a:t>17</a:t>
            </a:fld>
            <a:endParaRPr lang="en-US" altLang="zh-CN" sz="1400" smtClean="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4.二维数组的逐元素访问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062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#include&lt;</a:t>
            </a:r>
            <a:r>
              <a:rPr lang="en-US" altLang="zh-CN" sz="1400" b="1" dirty="0" err="1" smtClean="0"/>
              <a:t>stdio.h</a:t>
            </a:r>
            <a:r>
              <a:rPr lang="en-US" altLang="zh-CN" sz="1400" b="1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#define COLS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#define ROWS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ym typeface="+mn-ea"/>
              </a:rPr>
              <a:t>int main(void )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array[ROWS][COLS], </a:t>
            </a:r>
            <a:r>
              <a:rPr lang="en-US" altLang="zh-CN" sz="2000" b="1" dirty="0" smtClean="0"/>
              <a:t>row, 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;//</a:t>
            </a:r>
            <a:r>
              <a:rPr lang="zh-CN" altLang="en-US" sz="2000" b="1" dirty="0" smtClean="0"/>
              <a:t>二维数组定义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for (row=0;row&lt;=ROWS-1;row++) //</a:t>
            </a:r>
            <a:r>
              <a:rPr lang="zh-CN" altLang="en-US" sz="2000" b="1" dirty="0" smtClean="0"/>
              <a:t>二维数组赋值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for (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=0;col&lt;=COLS-1;col++) //</a:t>
            </a:r>
            <a:r>
              <a:rPr lang="zh-CN" altLang="en-US" sz="2000" b="1" dirty="0" smtClean="0"/>
              <a:t>往一行赋值</a:t>
            </a: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("%</a:t>
            </a:r>
            <a:r>
              <a:rPr lang="en-US" altLang="zh-CN" sz="2000" b="1" dirty="0" err="1" smtClean="0"/>
              <a:t>d",&amp;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[row][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col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]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for (row=0;row&lt;=ROWS-1;row++){//</a:t>
            </a:r>
            <a:r>
              <a:rPr lang="zh-CN" altLang="en-US" sz="2000" b="1" dirty="0" smtClean="0"/>
              <a:t>二维数组输出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for (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=0;col&lt;=COLS-1;col++) //</a:t>
            </a:r>
            <a:r>
              <a:rPr lang="zh-CN" altLang="en-US" sz="2000" b="1" dirty="0" smtClean="0"/>
              <a:t>输出一行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("%</a:t>
            </a:r>
            <a:r>
              <a:rPr lang="en-US" altLang="zh-CN" sz="2000" b="1" dirty="0" err="1" smtClean="0"/>
              <a:t>d",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[row][</a:t>
            </a:r>
            <a:r>
              <a:rPr lang="en-US" altLang="zh-CN" sz="2000" b="1" dirty="0" err="1" smtClean="0">
                <a:solidFill>
                  <a:schemeClr val="accent2"/>
                </a:solidFill>
              </a:rPr>
              <a:t>col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]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 smtClean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“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\n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”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);//</a:t>
            </a:r>
            <a:r>
              <a:rPr lang="zh-CN" altLang="en-US" sz="2000" b="1" dirty="0" smtClean="0"/>
              <a:t>每输出一行元素后要换行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   return 0;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 smtClean="0"/>
              <a:t>}</a:t>
            </a:r>
            <a:endParaRPr lang="zh-CN" altLang="en-US" sz="1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400" b="1" dirty="0" smtClean="0"/>
          </a:p>
        </p:txBody>
      </p:sp>
      <p:sp>
        <p:nvSpPr>
          <p:cNvPr id="120837" name="TextBox 1"/>
          <p:cNvSpPr txBox="1">
            <a:spLocks noChangeArrowheads="1"/>
          </p:cNvSpPr>
          <p:nvPr/>
        </p:nvSpPr>
        <p:spPr bwMode="auto">
          <a:xfrm>
            <a:off x="5220335" y="1412875"/>
            <a:ext cx="1805305" cy="481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 b="1">
                <a:solidFill>
                  <a:srgbClr val="FFC000"/>
                </a:solidFill>
              </a:rPr>
              <a:t>按行访问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34C121D-D261-4CC1-9A33-4CB7D148D74B}" type="slidenum">
              <a:rPr lang="zh-CN" altLang="en-US" sz="1400" smtClean="0"/>
              <a:pPr eaLnBrk="1" hangingPunct="1"/>
              <a:t>18</a:t>
            </a:fld>
            <a:endParaRPr lang="en-US" altLang="zh-CN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19213"/>
            <a:ext cx="777240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#include&lt;</a:t>
            </a:r>
            <a:r>
              <a:rPr lang="en-US" altLang="zh-CN" sz="1400" b="1" kern="0" dirty="0" err="1" smtClean="0"/>
              <a:t>stdio.h</a:t>
            </a:r>
            <a:r>
              <a:rPr lang="en-US" altLang="zh-CN" sz="1400" b="1" kern="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#define COLS 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#define ROWS 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int main(void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</a:t>
            </a:r>
            <a:r>
              <a:rPr lang="en-US" altLang="zh-CN" sz="2000" b="1" kern="0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sz="2000" b="1" kern="0" dirty="0" smtClean="0">
                <a:solidFill>
                  <a:schemeClr val="accent2"/>
                </a:solidFill>
              </a:rPr>
              <a:t> array[ROWS][COLS], </a:t>
            </a:r>
            <a:r>
              <a:rPr lang="en-US" altLang="zh-CN" sz="2000" b="1" kern="0" dirty="0" smtClean="0"/>
              <a:t>row, col</a:t>
            </a:r>
            <a:r>
              <a:rPr lang="en-US" altLang="zh-CN" sz="2000" b="1" kern="0" dirty="0" smtClean="0">
                <a:solidFill>
                  <a:schemeClr val="accent2"/>
                </a:solidFill>
              </a:rPr>
              <a:t>;//</a:t>
            </a:r>
            <a:r>
              <a:rPr lang="zh-CN" altLang="en-US" sz="2000" b="1" kern="0" dirty="0" smtClean="0"/>
              <a:t>二维数组定义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8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for (col=0;col&lt;=COLS-1;col++) //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for (row=0;row&lt;=ROWS-1;row++) //</a:t>
            </a:r>
            <a:r>
              <a:rPr lang="zh-CN" altLang="en-US" sz="2000" b="1" kern="0" dirty="0" smtClean="0"/>
              <a:t>往一列赋值</a:t>
            </a:r>
            <a:endParaRPr lang="en-US" altLang="zh-CN" sz="20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     </a:t>
            </a:r>
            <a:r>
              <a:rPr lang="en-US" altLang="zh-CN" sz="2000" b="1" kern="0" dirty="0" err="1" smtClean="0"/>
              <a:t>scanf</a:t>
            </a:r>
            <a:r>
              <a:rPr lang="en-US" altLang="zh-CN" sz="2000" b="1" kern="0" dirty="0" smtClean="0"/>
              <a:t>("%</a:t>
            </a:r>
            <a:r>
              <a:rPr lang="en-US" altLang="zh-CN" sz="2000" b="1" kern="0" dirty="0" err="1" smtClean="0"/>
              <a:t>d",&amp;</a:t>
            </a:r>
            <a:r>
              <a:rPr lang="en-US" altLang="zh-CN" sz="2000" b="1" kern="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2000" b="1" kern="0" dirty="0" smtClean="0">
                <a:solidFill>
                  <a:schemeClr val="accent2"/>
                </a:solidFill>
              </a:rPr>
              <a:t>[row][col]</a:t>
            </a:r>
            <a:r>
              <a:rPr lang="en-US" altLang="zh-CN" sz="2000" b="1" kern="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8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for (col=0;col&lt;=COLS-1;col++)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for (row=0;row&lt;=ROWS-1;row++){//</a:t>
            </a:r>
            <a:r>
              <a:rPr lang="zh-CN" altLang="en-US" sz="2000" b="1" kern="0" dirty="0" smtClean="0"/>
              <a:t>输出一</a:t>
            </a:r>
            <a:r>
              <a:rPr lang="zh-CN" altLang="en-US" sz="2000" b="1" kern="0" dirty="0"/>
              <a:t>行</a:t>
            </a:r>
            <a:endParaRPr lang="zh-CN" altLang="en-US" sz="20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     </a:t>
            </a:r>
            <a:r>
              <a:rPr lang="en-US" altLang="zh-CN" sz="2000" b="1" kern="0" dirty="0" err="1" smtClean="0"/>
              <a:t>printf</a:t>
            </a:r>
            <a:r>
              <a:rPr lang="en-US" altLang="zh-CN" sz="2000" b="1" kern="0" dirty="0" smtClean="0"/>
              <a:t>("%</a:t>
            </a:r>
            <a:r>
              <a:rPr lang="en-US" altLang="zh-CN" sz="2000" b="1" kern="0" dirty="0" err="1" smtClean="0"/>
              <a:t>d",</a:t>
            </a:r>
            <a:r>
              <a:rPr lang="en-US" altLang="zh-CN" sz="2000" b="1" kern="0" dirty="0" err="1" smtClean="0">
                <a:solidFill>
                  <a:schemeClr val="accent2"/>
                </a:solidFill>
              </a:rPr>
              <a:t>array</a:t>
            </a:r>
            <a:r>
              <a:rPr lang="en-US" altLang="zh-CN" sz="2000" b="1" kern="0" dirty="0" smtClean="0">
                <a:solidFill>
                  <a:schemeClr val="accent2"/>
                </a:solidFill>
              </a:rPr>
              <a:t>[row][col]</a:t>
            </a:r>
            <a:r>
              <a:rPr lang="en-US" altLang="zh-CN" sz="2000" b="1" kern="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800" b="1" kern="0" dirty="0" smtClean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     </a:t>
            </a:r>
            <a:r>
              <a:rPr lang="en-US" altLang="zh-CN" sz="2000" b="1" kern="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000" b="1" kern="0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宋体" pitchFamily="2" charset="-122"/>
              </a:rPr>
              <a:t>“</a:t>
            </a:r>
            <a:r>
              <a:rPr lang="en-US" altLang="zh-CN" sz="2000" b="1" kern="0" dirty="0" smtClean="0">
                <a:solidFill>
                  <a:srgbClr val="FF0000"/>
                </a:solidFill>
              </a:rPr>
              <a:t>\n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宋体" pitchFamily="2" charset="-122"/>
              </a:rPr>
              <a:t>”</a:t>
            </a:r>
            <a:r>
              <a:rPr lang="en-US" altLang="zh-CN" sz="2000" b="1" kern="0" dirty="0" smtClean="0">
                <a:solidFill>
                  <a:srgbClr val="FF0000"/>
                </a:solidFill>
              </a:rPr>
              <a:t>);//</a:t>
            </a:r>
            <a:r>
              <a:rPr lang="zh-CN" altLang="en-US" sz="2000" b="1" kern="0" dirty="0" smtClean="0"/>
              <a:t>每输出一行元素后要换行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4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   return 0;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 smtClean="0"/>
              <a:t>}</a:t>
            </a:r>
            <a:endParaRPr lang="zh-CN" altLang="en-US" sz="14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400" b="1" kern="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zh-CN" altLang="en-US" sz="1400" b="1" kern="0" dirty="0" smtClean="0"/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4.二维数组的逐元素访问</a:t>
            </a:r>
          </a:p>
        </p:txBody>
      </p:sp>
      <p:sp>
        <p:nvSpPr>
          <p:cNvPr id="120837" name="TextBox 1"/>
          <p:cNvSpPr txBox="1">
            <a:spLocks noChangeArrowheads="1"/>
          </p:cNvSpPr>
          <p:nvPr/>
        </p:nvSpPr>
        <p:spPr bwMode="auto">
          <a:xfrm>
            <a:off x="5220335" y="1412875"/>
            <a:ext cx="1805305" cy="481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 b="1">
                <a:solidFill>
                  <a:srgbClr val="FFC000"/>
                </a:solidFill>
              </a:rPr>
              <a:t>按列访问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#include &lt;stdio.h&gt;</a:t>
            </a:r>
          </a:p>
          <a:p>
            <a:pPr marL="0" indent="0">
              <a:buNone/>
            </a:pPr>
            <a:r>
              <a:rPr lang="zh-CN" altLang="en-US" sz="2000" b="1" dirty="0"/>
              <a:t>#define MONTHS 12    </a:t>
            </a:r>
          </a:p>
          <a:p>
            <a:pPr marL="0" indent="0">
              <a:buNone/>
            </a:pPr>
            <a:r>
              <a:rPr lang="zh-CN" altLang="en-US" sz="2000" b="1" dirty="0"/>
              <a:t>#define YEARS   5    </a:t>
            </a:r>
          </a:p>
          <a:p>
            <a:pPr marL="0" indent="0">
              <a:buNone/>
            </a:pPr>
            <a:r>
              <a:rPr lang="zh-CN" altLang="en-US" sz="2000" b="1" dirty="0"/>
              <a:t>int main(void)</a:t>
            </a:r>
          </a:p>
          <a:p>
            <a:pPr marL="0" indent="0">
              <a:buNone/>
            </a:pPr>
            <a:r>
              <a:rPr lang="zh-CN" altLang="en-US" sz="2000" b="1" dirty="0"/>
              <a:t>{</a:t>
            </a:r>
          </a:p>
          <a:p>
            <a:pPr marL="0" indent="0">
              <a:buNone/>
            </a:pPr>
            <a:r>
              <a:rPr lang="zh-CN" altLang="en-US" sz="2000" b="1" dirty="0"/>
              <a:t>    const float rain[YEARS][MONTHS] =</a:t>
            </a:r>
          </a:p>
          <a:p>
            <a:pPr marL="0" indent="0">
              <a:buNone/>
            </a:pPr>
            <a:r>
              <a:rPr lang="zh-CN" altLang="en-US" sz="2000" b="1" dirty="0"/>
              <a:t>    {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0070C0"/>
                </a:solidFill>
              </a:rPr>
              <a:t>{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4.3,4.3,4.3,3.0,2.0,1.2,0.2,0.2,0.4,2.4,3.5,6.6</a:t>
            </a: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r>
              <a:rPr lang="zh-CN" altLang="en-US" sz="2000" b="1" dirty="0"/>
              <a:t>,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0070C0"/>
                </a:solidFill>
              </a:rPr>
              <a:t>{</a:t>
            </a:r>
            <a:r>
              <a:rPr lang="zh-CN" altLang="en-US" sz="2000" b="1" dirty="0"/>
              <a:t>8.5,8.2,1.2,1.6,2.4,0.0,5.2,0.9,0.3,0.9,1.4,7.3</a:t>
            </a: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r>
              <a:rPr lang="zh-CN" altLang="en-US" sz="2000" b="1" dirty="0"/>
              <a:t>,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0070C0"/>
                </a:solidFill>
              </a:rPr>
              <a:t>{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9.1,8.5,6.7,4.3,2.1,0.8,0.2,0.2,1.1,2.3,6.1,8.4},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0070C0"/>
                </a:solidFill>
              </a:rPr>
              <a:t>{</a:t>
            </a:r>
            <a:r>
              <a:rPr lang="zh-CN" altLang="en-US" sz="2000" b="1" dirty="0"/>
              <a:t>7.2,9.9,8.4,3.3,1.2,0.8,0.4,0.0,0.6,1.7,4.3,6.2</a:t>
            </a: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r>
              <a:rPr lang="zh-CN" altLang="en-US" sz="2000" b="1" dirty="0"/>
              <a:t>,</a:t>
            </a:r>
          </a:p>
          <a:p>
            <a:pPr marL="0" indent="0">
              <a:buNone/>
            </a:pPr>
            <a:r>
              <a:rPr lang="zh-CN" altLang="en-US" sz="2000" b="1" dirty="0"/>
              <a:t>       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{7.6,5.6,3.8,2.8,3.8,0.2,0.0,0.0,0.0,1.3,2.6,5.2}</a:t>
            </a:r>
          </a:p>
          <a:p>
            <a:pPr marL="0" indent="0">
              <a:buNone/>
            </a:pPr>
            <a:r>
              <a:rPr lang="zh-CN" altLang="en-US" sz="2000" b="1" dirty="0"/>
              <a:t>    };</a:t>
            </a:r>
          </a:p>
          <a:p>
            <a:pPr marL="0" indent="0">
              <a:buNone/>
            </a:pPr>
            <a:r>
              <a:rPr lang="zh-CN" altLang="en-US" sz="2000" b="1" dirty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pPr eaLnBrk="1" hangingPunct="1"/>
              <a:t>2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005387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实例研究</a:t>
            </a:r>
          </a:p>
          <a:p>
            <a:pPr marL="457200" indent="-457200" eaLnBrk="1" hangingPunct="1">
              <a:buAutoNum type="arabicPeriod"/>
            </a:pP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buFontTx/>
              <a:buNone/>
            </a:pP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</a:t>
            </a:r>
            <a:r>
              <a:rPr lang="zh-CN" altLang="en-US" sz="2000" b="1" dirty="0">
                <a:sym typeface="+mn-ea"/>
              </a:rPr>
              <a:t>int year, month;</a:t>
            </a:r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float subtot, total;</a:t>
            </a:r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b="1" dirty="0"/>
              <a:t>    printf(" YEAR    RAINFALL  (inches)\n");</a:t>
            </a:r>
          </a:p>
          <a:p>
            <a:pPr marL="0" indent="0">
              <a:buNone/>
            </a:pPr>
            <a:r>
              <a:rPr lang="zh-CN" altLang="en-US" sz="2000" b="1" dirty="0"/>
              <a:t>  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(year = 0, total = 0; year &lt; YEARS; year++)</a:t>
            </a:r>
          </a:p>
          <a:p>
            <a:pPr marL="0" indent="0">
              <a:buNone/>
            </a:pPr>
            <a:r>
              <a:rPr lang="zh-CN" altLang="en-US" sz="2000" b="1" dirty="0"/>
              <a:t>  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 </a:t>
            </a:r>
            <a:r>
              <a:rPr lang="zh-CN" altLang="en-US" sz="2000" b="1" dirty="0"/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         // 对于每一年，各月的降水量总和 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FF0000"/>
                </a:solidFill>
              </a:rPr>
              <a:t>for (month = 0, subtot = 0; month &lt; MONTHS; month++)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           subtot += rain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[year]</a:t>
            </a:r>
            <a:r>
              <a:rPr lang="zh-CN" altLang="en-US" sz="2000" b="1" dirty="0">
                <a:solidFill>
                  <a:srgbClr val="FF0000"/>
                </a:solidFill>
              </a:rPr>
              <a:t>[month];</a:t>
            </a:r>
          </a:p>
          <a:p>
            <a:pPr marL="0" indent="0">
              <a:buNone/>
            </a:pPr>
            <a:r>
              <a:rPr lang="zh-CN" altLang="en-US" sz="2000" b="1" dirty="0"/>
              <a:t>        printf("%5d %15.1f\n", 2000 + year, subtot);</a:t>
            </a:r>
          </a:p>
          <a:p>
            <a:pPr marL="0" indent="0">
              <a:buNone/>
            </a:pPr>
            <a:r>
              <a:rPr lang="zh-CN" altLang="en-US" sz="2000" b="1" dirty="0"/>
              <a:t>        total += subtot; </a:t>
            </a:r>
            <a:r>
              <a:rPr lang="zh-CN" altLang="en-US" sz="2000" b="1" dirty="0">
                <a:solidFill>
                  <a:srgbClr val="0070C0"/>
                </a:solidFill>
              </a:rPr>
              <a:t>// 所有年度总降水量 </a:t>
            </a:r>
          </a:p>
          <a:p>
            <a:pPr marL="0" indent="0">
              <a:buNone/>
            </a:pP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(month = 0; month &lt; MONTHS; month++)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{ </a:t>
            </a:r>
            <a:r>
              <a:rPr lang="zh-CN" altLang="en-US" sz="2000" b="1" dirty="0"/>
              <a:t>   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对于每个月，各年该月的总降水量 </a:t>
            </a:r>
          </a:p>
          <a:p>
            <a:pPr marL="0" indent="0">
              <a:buNone/>
            </a:pPr>
            <a:r>
              <a:rPr lang="zh-CN" altLang="en-US" sz="2000" b="1" dirty="0"/>
              <a:t>       </a:t>
            </a:r>
            <a:r>
              <a:rPr lang="zh-CN" altLang="en-US" sz="2000" b="1" dirty="0">
                <a:solidFill>
                  <a:srgbClr val="FF0000"/>
                </a:solidFill>
              </a:rPr>
              <a:t> for (year = 0, subtot =0; year &lt; YEARS; year++)</a:t>
            </a:r>
          </a:p>
          <a:p>
            <a:pPr marL="0" indent="0">
              <a:buNone/>
            </a:pPr>
            <a:r>
              <a:rPr lang="zh-CN" altLang="en-US" sz="2000" b="1" dirty="0"/>
              <a:t>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subtot += rain[year]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[month]</a:t>
            </a:r>
            <a:r>
              <a:rPr lang="zh-CN" altLang="en-US" sz="20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sz="2000" b="1" dirty="0"/>
              <a:t>        printf("%4.1f ", subtot/YEARS);</a:t>
            </a:r>
          </a:p>
          <a:p>
            <a:pPr marL="0" indent="0">
              <a:buNone/>
            </a:pP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zh-CN" altLang="en-US" sz="2000" b="1" dirty="0"/>
              <a:t>    printf("\n");</a:t>
            </a:r>
          </a:p>
          <a:p>
            <a:pPr marL="0" indent="0">
              <a:buNone/>
            </a:pPr>
            <a:r>
              <a:rPr lang="zh-CN" altLang="en-US" sz="2000" b="1" dirty="0"/>
              <a:t> </a:t>
            </a:r>
          </a:p>
          <a:p>
            <a:pPr marL="0" indent="0">
              <a:buNone/>
            </a:pPr>
            <a:r>
              <a:rPr lang="zh-CN" altLang="en-US" sz="2000" b="1" dirty="0"/>
              <a:t>    return 0;</a:t>
            </a:r>
          </a:p>
          <a:p>
            <a:pPr marL="0" indent="0">
              <a:buNone/>
            </a:pPr>
            <a:r>
              <a:rPr lang="zh-CN" altLang="en-US" sz="2000" b="1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pPr eaLnBrk="1" hangingPunct="1"/>
              <a:t>22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92F51F-93E3-4A76-A683-1A04BC7E3F95}" type="slidenum">
              <a:rPr lang="zh-CN" altLang="en-US" sz="1400" smtClean="0"/>
              <a:pPr eaLnBrk="1" hangingPunct="1"/>
              <a:t>23</a:t>
            </a:fld>
            <a:endParaRPr lang="en-US" altLang="zh-CN" sz="1400" smtClean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5.二维数组名作函数实参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28012" cy="50625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 smtClean="0"/>
              <a:t>问题：</a:t>
            </a:r>
            <a:r>
              <a:rPr lang="zh-CN" altLang="en-US" sz="2400" b="1" dirty="0" smtClean="0">
                <a:sym typeface="+mn-ea"/>
              </a:rPr>
              <a:t>定义一个函数</a:t>
            </a:r>
            <a:r>
              <a:rPr lang="en-US" altLang="zh-CN" sz="2400" b="1" dirty="0" err="1" smtClean="0">
                <a:sym typeface="+mn-ea"/>
              </a:rPr>
              <a:t>printArray</a:t>
            </a:r>
            <a:r>
              <a:rPr lang="zh-CN" altLang="en-US" sz="2400" b="1" dirty="0" smtClean="0">
                <a:sym typeface="+mn-ea"/>
              </a:rPr>
              <a:t>，用于输出二维数组。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err="1" smtClean="0">
                <a:sym typeface="+mn-ea"/>
              </a:rPr>
              <a:t>printArray</a:t>
            </a:r>
            <a:r>
              <a:rPr lang="zh-CN" altLang="en-US" sz="2400" b="1" dirty="0" smtClean="0"/>
              <a:t>参数设计考虑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b="1" dirty="0" smtClean="0"/>
              <a:t>二维整型数组元素</a:t>
            </a:r>
            <a:r>
              <a:rPr lang="en-US" altLang="zh-CN" sz="2400" b="1" dirty="0" smtClean="0"/>
              <a:t>array[row][col]</a:t>
            </a:r>
            <a:r>
              <a:rPr lang="zh-CN" altLang="en-US" sz="2400" b="1" dirty="0" smtClean="0"/>
              <a:t>的内存地址</a:t>
            </a:r>
            <a:r>
              <a:rPr lang="en-US" altLang="zh-CN" sz="2400" b="1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array+(row*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列数＋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col)*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sizeof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)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；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 编译器为了确定</a:t>
            </a:r>
            <a:r>
              <a:rPr lang="en-US" altLang="zh-CN" sz="2400" b="1" dirty="0" smtClean="0"/>
              <a:t>array[row][col]</a:t>
            </a:r>
            <a:r>
              <a:rPr lang="zh-CN" altLang="en-US" sz="2400" b="1" dirty="0" smtClean="0"/>
              <a:t>在内存的位置，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必须知道二维数组的列数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方法：二维数组名做形参，第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个下标必须给出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 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如：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array[][10]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。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b="1" dirty="0" smtClean="0"/>
              <a:t>要访问的元素范围：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行范围和列范围作为参数传入</a:t>
            </a:r>
            <a:r>
              <a:rPr lang="zh-CN" altLang="en-US" sz="2400" b="1" dirty="0" smtClean="0"/>
              <a:t>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b="1" dirty="0" smtClean="0"/>
              <a:t>因此，函数要访问二维数组，至少需要设计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个参数：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   返回值类型 </a:t>
            </a:r>
            <a:r>
              <a:rPr lang="zh-CN" altLang="en-US" sz="2400" b="1" dirty="0" smtClean="0">
                <a:sym typeface="+mn-ea"/>
              </a:rPr>
              <a:t>函数名</a:t>
            </a:r>
            <a:r>
              <a:rPr lang="en-US" altLang="zh-CN" sz="2400" b="1" dirty="0" smtClean="0">
                <a:sym typeface="+mn-ea"/>
              </a:rPr>
              <a:t>(</a:t>
            </a:r>
            <a:r>
              <a:rPr lang="en-US" altLang="zh-CN" sz="2400" b="1" dirty="0" err="1" smtClean="0">
                <a:sym typeface="+mn-ea"/>
              </a:rPr>
              <a:t>int</a:t>
            </a:r>
            <a:r>
              <a:rPr lang="en-US" altLang="zh-CN" sz="2400" b="1" dirty="0" smtClean="0">
                <a:sym typeface="+mn-ea"/>
              </a:rPr>
              <a:t> array[][10],</a:t>
            </a:r>
            <a:r>
              <a:rPr lang="en-US" altLang="zh-CN" sz="2400" b="1" dirty="0" err="1" smtClean="0">
                <a:sym typeface="+mn-ea"/>
              </a:rPr>
              <a:t>int</a:t>
            </a:r>
            <a:r>
              <a:rPr lang="en-US" altLang="zh-CN" sz="2400" b="1" dirty="0" smtClean="0">
                <a:sym typeface="+mn-ea"/>
              </a:rPr>
              <a:t> </a:t>
            </a:r>
            <a:r>
              <a:rPr lang="en-US" altLang="zh-CN" sz="2400" b="1" dirty="0" err="1" smtClean="0">
                <a:sym typeface="+mn-ea"/>
              </a:rPr>
              <a:t>rows,int</a:t>
            </a:r>
            <a:r>
              <a:rPr lang="en-US" altLang="zh-CN" sz="2400" b="1" dirty="0" smtClean="0">
                <a:sym typeface="+mn-ea"/>
              </a:rPr>
              <a:t> cols,...)</a:t>
            </a:r>
            <a:endParaRPr lang="zh-CN" altLang="en-US" sz="2400" b="1" dirty="0" smtClean="0"/>
          </a:p>
          <a:p>
            <a:pPr lvl="1" eaLnBrk="1" hangingPunct="1">
              <a:buFont typeface="Wingdings" pitchFamily="2" charset="2"/>
              <a:buChar char="Ø"/>
            </a:pPr>
            <a:endParaRPr lang="zh-CN" altLang="en-US" sz="2400" b="1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8977D7F-28B6-427F-8437-ABB52EADBBC5}" type="slidenum">
              <a:rPr lang="zh-CN" altLang="en-US" sz="1400" smtClean="0"/>
              <a:pPr eaLnBrk="1" hangingPunct="1"/>
              <a:t>24</a:t>
            </a:fld>
            <a:endParaRPr lang="en-US" altLang="zh-CN" sz="1400" smtClean="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5.二维数组名作函数实参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9213"/>
            <a:ext cx="7847012" cy="4846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smtClean="0"/>
              <a:t>定义一个函数，用于输出二维数组</a:t>
            </a:r>
            <a:endParaRPr lang="en-US" altLang="zh-CN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void printArray(int array[][10],int rows,int cols)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int row, col;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for (row=0; row&lt;=rows-1; row++){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8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   for(col=1; col&lt;=cols-1; col++)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        printf(</a:t>
            </a:r>
            <a:r>
              <a:rPr lang="en-US" altLang="zh-CN" sz="2600" b="1" smtClean="0">
                <a:latin typeface="宋体" pitchFamily="2" charset="-122"/>
              </a:rPr>
              <a:t>“</a:t>
            </a:r>
            <a:r>
              <a:rPr lang="en-US" altLang="zh-CN" sz="2600" b="1" smtClean="0"/>
              <a:t>%d</a:t>
            </a:r>
            <a:r>
              <a:rPr lang="en-US" altLang="zh-CN" sz="2600" b="1" smtClean="0">
                <a:latin typeface="宋体" pitchFamily="2" charset="-122"/>
              </a:rPr>
              <a:t>”</a:t>
            </a:r>
            <a:r>
              <a:rPr lang="en-US" altLang="zh-CN" sz="2600" b="1" smtClean="0"/>
              <a:t>,array[row][col]);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9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   printf(</a:t>
            </a:r>
            <a:r>
              <a:rPr lang="en-US" altLang="zh-CN" sz="2600" b="1" smtClean="0">
                <a:latin typeface="宋体" pitchFamily="2" charset="-122"/>
              </a:rPr>
              <a:t>“</a:t>
            </a:r>
            <a:r>
              <a:rPr lang="en-US" altLang="zh-CN" sz="2600" b="1" smtClean="0"/>
              <a:t>\n</a:t>
            </a:r>
            <a:r>
              <a:rPr lang="en-US" altLang="zh-CN" sz="2600" b="1" smtClean="0">
                <a:latin typeface="宋体" pitchFamily="2" charset="-122"/>
              </a:rPr>
              <a:t>”</a:t>
            </a:r>
            <a:r>
              <a:rPr lang="en-US" altLang="zh-CN" sz="2600" b="1" smtClean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/>
              <a:t>}</a:t>
            </a:r>
          </a:p>
        </p:txBody>
      </p:sp>
      <p:sp>
        <p:nvSpPr>
          <p:cNvPr id="123909" name="AutoShape 4"/>
          <p:cNvSpPr/>
          <p:nvPr/>
        </p:nvSpPr>
        <p:spPr bwMode="auto">
          <a:xfrm>
            <a:off x="4356100" y="4870450"/>
            <a:ext cx="3671888" cy="719138"/>
          </a:xfrm>
          <a:prstGeom prst="borderCallout2">
            <a:avLst>
              <a:gd name="adj1" fmla="val 15894"/>
              <a:gd name="adj2" fmla="val -2074"/>
              <a:gd name="adj3" fmla="val 15894"/>
              <a:gd name="adj4" fmla="val -4454"/>
              <a:gd name="adj5" fmla="val -38412"/>
              <a:gd name="adj6" fmla="val -6917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/>
              <a:t>array[row][col]</a:t>
            </a:r>
            <a:r>
              <a:rPr lang="zh-CN" altLang="en-US" sz="2000" b="1"/>
              <a:t>内存地址：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array+(row*10+col)*sizeof(int)</a:t>
            </a:r>
          </a:p>
        </p:txBody>
      </p:sp>
      <p:sp>
        <p:nvSpPr>
          <p:cNvPr id="123910" name="AutoShape 5"/>
          <p:cNvSpPr/>
          <p:nvPr/>
        </p:nvSpPr>
        <p:spPr bwMode="auto">
          <a:xfrm>
            <a:off x="4392613" y="2349500"/>
            <a:ext cx="4572000" cy="647700"/>
          </a:xfrm>
          <a:prstGeom prst="borderCallout2">
            <a:avLst>
              <a:gd name="adj1" fmla="val 17648"/>
              <a:gd name="adj2" fmla="val -1667"/>
              <a:gd name="adj3" fmla="val 17648"/>
              <a:gd name="adj4" fmla="val -2954"/>
              <a:gd name="adj5" fmla="val -17894"/>
              <a:gd name="adj6" fmla="val -4306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/>
              <a:t>二维数组做形参，第</a:t>
            </a:r>
            <a:r>
              <a:rPr lang="en-US" altLang="zh-CN" sz="2000" b="1"/>
              <a:t>2</a:t>
            </a:r>
            <a:r>
              <a:rPr lang="zh-CN" altLang="en-US" sz="2000" b="1"/>
              <a:t>个下标必须给出，使编译器能确定元素内存地址</a:t>
            </a:r>
          </a:p>
        </p:txBody>
      </p:sp>
      <p:sp>
        <p:nvSpPr>
          <p:cNvPr id="123911" name="Line 6"/>
          <p:cNvSpPr>
            <a:spLocks noChangeShapeType="1"/>
          </p:cNvSpPr>
          <p:nvPr/>
        </p:nvSpPr>
        <p:spPr bwMode="auto">
          <a:xfrm>
            <a:off x="3563938" y="2276475"/>
            <a:ext cx="15128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FEDCDB-9437-4821-8E42-D10DD3704BE4}" type="slidenum">
              <a:rPr lang="zh-CN" altLang="en-US" sz="1400" smtClean="0"/>
              <a:pPr eaLnBrk="1" hangingPunct="1"/>
              <a:t>25</a:t>
            </a:fld>
            <a:endParaRPr lang="en-US" altLang="zh-CN" sz="1400" smtClean="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5.二维数组名作函数实参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200" b="1" smtClean="0"/>
              <a:t>函数调用：</a:t>
            </a:r>
            <a:r>
              <a:rPr lang="en-US" altLang="zh-CN" sz="3200" b="1" smtClean="0"/>
              <a:t>printArray(array,10,10);</a:t>
            </a:r>
            <a:endParaRPr lang="zh-CN" altLang="en-US" sz="3200" b="1" smtClean="0"/>
          </a:p>
          <a:p>
            <a:pPr eaLnBrk="1" hangingPunct="1"/>
            <a:endParaRPr lang="zh-CN" altLang="en-US" smtClean="0"/>
          </a:p>
        </p:txBody>
      </p:sp>
      <p:sp>
        <p:nvSpPr>
          <p:cNvPr id="124933" name="AutoShape 4"/>
          <p:cNvSpPr/>
          <p:nvPr/>
        </p:nvSpPr>
        <p:spPr bwMode="auto">
          <a:xfrm>
            <a:off x="819150" y="2276475"/>
            <a:ext cx="3671888" cy="1223963"/>
          </a:xfrm>
          <a:prstGeom prst="borderCallout2">
            <a:avLst>
              <a:gd name="adj1" fmla="val 9338"/>
              <a:gd name="adj2" fmla="val 102074"/>
              <a:gd name="adj3" fmla="val 9338"/>
              <a:gd name="adj4" fmla="val 112537"/>
              <a:gd name="adj5" fmla="val -42671"/>
              <a:gd name="adj6" fmla="val 123259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/>
              <a:t>只需给出二维数组名，传递的是数组第一个元素的地址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755650" y="3933825"/>
            <a:ext cx="734536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/>
              <a:t>多维数组做函数形参时，需要给出除了第</a:t>
            </a:r>
            <a:r>
              <a:rPr lang="en-US" altLang="zh-CN" b="1"/>
              <a:t>1</a:t>
            </a:r>
            <a:r>
              <a:rPr lang="zh-CN" altLang="en-US" b="1"/>
              <a:t>个下标之外的其他所有的下标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2813341-501B-40C9-9DBE-7B704D8AB765}" type="slidenum">
              <a:rPr lang="zh-CN" altLang="en-US" sz="1400" smtClean="0"/>
              <a:pPr eaLnBrk="1" hangingPunct="1"/>
              <a:t>26</a:t>
            </a:fld>
            <a:endParaRPr lang="en-US" altLang="zh-CN" sz="1400" smtClean="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5.二维数组名作函数实参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702550" cy="46116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思考：如果要输出的可能只是二维数组的一部分元素，函数原型怎么设计？下图中蓝色底色部分能否构成一个二维数组？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void </a:t>
            </a:r>
            <a:r>
              <a:rPr lang="en-US" altLang="zh-CN" sz="2400" b="1" dirty="0" err="1" smtClean="0"/>
              <a:t>printArray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array[][5],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fromRow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toRow</a:t>
            </a:r>
            <a:r>
              <a:rPr lang="en-US" altLang="zh-CN" sz="2400" b="1" dirty="0" smtClean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fromCol,int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toCol</a:t>
            </a:r>
            <a:r>
              <a:rPr lang="en-US" altLang="zh-CN" sz="2400" b="1" dirty="0" smtClean="0"/>
              <a:t>)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endParaRPr lang="zh-CN" altLang="en-US" sz="2400" b="1" dirty="0" smtClean="0"/>
          </a:p>
        </p:txBody>
      </p:sp>
      <p:graphicFrame>
        <p:nvGraphicFramePr>
          <p:cNvPr id="376931" name="Group 99"/>
          <p:cNvGraphicFramePr>
            <a:graphicFrameLocks noGrp="1"/>
          </p:cNvGraphicFramePr>
          <p:nvPr>
            <p:ph sz="half" idx="2"/>
          </p:nvPr>
        </p:nvGraphicFramePr>
        <p:xfrm>
          <a:off x="4140200" y="4508500"/>
          <a:ext cx="3240087" cy="1947863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4965" name="Text Box 96"/>
          <p:cNvSpPr txBox="1">
            <a:spLocks noChangeArrowheads="1"/>
          </p:cNvSpPr>
          <p:nvPr/>
        </p:nvSpPr>
        <p:spPr bwMode="auto">
          <a:xfrm>
            <a:off x="827088" y="3803650"/>
            <a:ext cx="77057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函数调用：</a:t>
            </a:r>
            <a:r>
              <a:rPr lang="en-US" altLang="zh-CN" sz="2400" b="1"/>
              <a:t>printArray(a,1,2,1,3)</a:t>
            </a:r>
            <a:r>
              <a:rPr lang="zh-CN" altLang="en-US" sz="2400" b="1"/>
              <a:t>用于输出二维数组</a:t>
            </a:r>
            <a:r>
              <a:rPr lang="en-US" altLang="zh-CN" sz="2400" b="1"/>
              <a:t>a</a:t>
            </a:r>
            <a:r>
              <a:rPr lang="zh-CN" altLang="en-US" sz="2400" b="1"/>
              <a:t>的下述绿色底色的行和列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pPr eaLnBrk="1" hangingPunct="1"/>
              <a:t>27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19530"/>
            <a:ext cx="6287770" cy="461137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5658EFA-36A4-4572-B26D-FB328B28E12A}" type="slidenum">
              <a:rPr lang="zh-CN" altLang="en-US" sz="1400" smtClean="0"/>
              <a:pPr eaLnBrk="1" hangingPunct="1"/>
              <a:t>28</a:t>
            </a:fld>
            <a:endParaRPr lang="en-US" altLang="zh-CN" sz="1400" smtClean="0"/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1188085" y="404178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>
                <a:solidFill>
                  <a:srgbClr val="FF0000"/>
                </a:solidFill>
              </a:rPr>
              <a:t>例</a:t>
            </a:r>
            <a:r>
              <a:rPr kumimoji="0" lang="en-US" altLang="zh-CN" sz="3200" b="1">
                <a:solidFill>
                  <a:srgbClr val="FF0000"/>
                </a:solidFill>
              </a:rPr>
              <a:t>1.</a:t>
            </a:r>
            <a:r>
              <a:rPr kumimoji="0" lang="zh-CN" altLang="en-US" sz="3200" b="1">
                <a:solidFill>
                  <a:srgbClr val="FF0000"/>
                </a:solidFill>
              </a:rPr>
              <a:t>成绩处理</a:t>
            </a:r>
          </a:p>
        </p:txBody>
      </p:sp>
      <p:sp>
        <p:nvSpPr>
          <p:cNvPr id="126980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1375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zh-CN" altLang="en-US" b="1"/>
              <a:t>：求</a:t>
            </a:r>
            <a:r>
              <a:rPr lang="en-US" altLang="zh-CN" b="1"/>
              <a:t>3</a:t>
            </a:r>
            <a:r>
              <a:rPr lang="zh-CN" altLang="en-US" b="1"/>
              <a:t>个学生</a:t>
            </a:r>
            <a:r>
              <a:rPr lang="en-US" altLang="zh-CN" b="1"/>
              <a:t>4</a:t>
            </a:r>
            <a:r>
              <a:rPr lang="zh-CN" altLang="en-US" b="1"/>
              <a:t>门课中的最高分和最低分，以及每个学生的平均分。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成绩存储：</a:t>
            </a:r>
            <a:r>
              <a:rPr lang="en-US" altLang="zh-CN" sz="2400" b="1">
                <a:solidFill>
                  <a:srgbClr val="000099"/>
                </a:solidFill>
              </a:rPr>
              <a:t>int studentGrades[STUDENTS][EXAMS]</a:t>
            </a:r>
            <a:r>
              <a:rPr lang="zh-CN" altLang="en-US" sz="2400" b="1">
                <a:solidFill>
                  <a:srgbClr val="000099"/>
                </a:solidFill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成绩处理：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求所有课程成绩的最高分：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int maximum(int grades[][EXAMS],int pupils,int tests)</a:t>
            </a:r>
            <a:r>
              <a:rPr lang="zh-CN" altLang="en-US" sz="2400" b="1">
                <a:solidFill>
                  <a:srgbClr val="000099"/>
                </a:solidFill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求每个学生的平均分：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smtClean="0">
                <a:solidFill>
                  <a:schemeClr val="accent2"/>
                </a:solidFill>
                <a:sym typeface="+mn-ea"/>
              </a:rPr>
              <a:t>float average(int setOfGrades[],int tests)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打印所有成绩：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void printArray(int grades[][EXAMS],int pupils,int tests)</a:t>
            </a:r>
            <a:r>
              <a:rPr lang="zh-CN" altLang="en-US" sz="2400" b="1">
                <a:solidFill>
                  <a:srgbClr val="000099"/>
                </a:solidFill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2D0C860-94DD-4A96-A37C-D1036866B3DB}" type="slidenum">
              <a:rPr lang="zh-CN" altLang="en-US" sz="1400" smtClean="0"/>
              <a:pPr eaLnBrk="1" hangingPunct="1"/>
              <a:t>29</a:t>
            </a:fld>
            <a:endParaRPr lang="en-US" altLang="zh-CN" sz="1400" smtClean="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91845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//</a:t>
            </a:r>
            <a:r>
              <a:rPr lang="zh-CN" altLang="en-US" sz="2400" b="1" smtClean="0"/>
              <a:t>求所有成绩中的最高成绩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int maximum(int grades[][EXAMS],int pupils,int tests)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int i,j,highGrade=0;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800" b="1" smtClean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for(i=0;i&lt;=pupils-1;i++)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for(j=0;j&lt;=tests-1;j++)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if(grades[i][j]&gt;highGrade)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highGrade=grades[i][j];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900" b="1" smtClean="0"/>
              <a:t>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return highGrade;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} </a:t>
            </a:r>
            <a:endParaRPr lang="zh-CN" altLang="en-US" sz="2400" b="1" smtClean="0"/>
          </a:p>
        </p:txBody>
      </p:sp>
      <p:graphicFrame>
        <p:nvGraphicFramePr>
          <p:cNvPr id="332830" name="Group 30"/>
          <p:cNvGraphicFramePr>
            <a:graphicFrameLocks noGrp="1"/>
          </p:cNvGraphicFramePr>
          <p:nvPr>
            <p:ph sz="half" idx="2"/>
          </p:nvPr>
        </p:nvGraphicFramePr>
        <p:xfrm>
          <a:off x="5076825" y="2924175"/>
          <a:ext cx="3810000" cy="1522413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ym typeface="+mn-ea"/>
              </a:rPr>
              <a:t>1.</a:t>
            </a:r>
            <a:r>
              <a:rPr lang="zh-CN" altLang="en-US" b="1" smtClean="0">
                <a:sym typeface="+mn-ea"/>
              </a:rPr>
              <a:t>二维数组的表达对象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案例：气象分析员要分析近</a:t>
            </a:r>
            <a:r>
              <a:rPr lang="en-US" altLang="zh-CN" b="1"/>
              <a:t>5</a:t>
            </a:r>
            <a:r>
              <a:rPr lang="zh-CN" altLang="en-US" b="1"/>
              <a:t>年中每月的降水量数据，求每年的平均降水量，以及这</a:t>
            </a:r>
            <a:r>
              <a:rPr lang="en-US" altLang="zh-CN" b="1"/>
              <a:t>5</a:t>
            </a:r>
            <a:r>
              <a:rPr lang="zh-CN" altLang="en-US" b="1"/>
              <a:t>年每月的平均降水量。</a:t>
            </a:r>
          </a:p>
          <a:p>
            <a:r>
              <a:rPr lang="zh-CN" altLang="zh-CN" b="1">
                <a:sym typeface="+mn-ea"/>
              </a:rPr>
              <a:t>问题：</a:t>
            </a:r>
            <a:r>
              <a:rPr lang="zh-CN" altLang="en-US" b="1"/>
              <a:t>如何表示这些数据？</a:t>
            </a:r>
          </a:p>
          <a:p>
            <a:pPr lvl="1"/>
            <a:r>
              <a:rPr lang="zh-CN" altLang="en-US" sz="2400" b="1"/>
              <a:t>用</a:t>
            </a:r>
            <a:r>
              <a:rPr lang="en-US" altLang="zh-CN" sz="2400" b="1"/>
              <a:t>60</a:t>
            </a:r>
            <a:r>
              <a:rPr lang="zh-CN" altLang="en-US" sz="2400" b="1"/>
              <a:t>个变量？</a:t>
            </a:r>
          </a:p>
          <a:p>
            <a:pPr lvl="1"/>
            <a:r>
              <a:rPr lang="zh-CN" altLang="en-US" sz="2400" b="1">
                <a:sym typeface="+mn-ea"/>
              </a:rPr>
              <a:t>用</a:t>
            </a:r>
            <a:r>
              <a:rPr lang="en-US" altLang="zh-CN" sz="2400" b="1"/>
              <a:t>5</a:t>
            </a:r>
            <a:r>
              <a:rPr lang="zh-CN" altLang="en-US" sz="2400" b="1"/>
              <a:t>个一维数组？</a:t>
            </a:r>
          </a:p>
          <a:p>
            <a:pPr lvl="2"/>
            <a:r>
              <a:rPr lang="zh-CN" altLang="en-US" sz="2400" b="1">
                <a:sym typeface="+mn-ea"/>
              </a:rPr>
              <a:t>可是，如果要分析</a:t>
            </a:r>
            <a:r>
              <a:rPr lang="en-US" altLang="zh-CN" sz="2400" b="1">
                <a:sym typeface="+mn-ea"/>
              </a:rPr>
              <a:t>50</a:t>
            </a:r>
            <a:r>
              <a:rPr lang="zh-CN" altLang="en-US" sz="2400" b="1">
                <a:sym typeface="+mn-ea"/>
              </a:rPr>
              <a:t>年的数据，又该怎么办？</a:t>
            </a:r>
            <a:endParaRPr lang="zh-CN" altLang="en-US" sz="2400" b="1"/>
          </a:p>
          <a:p>
            <a:pPr lvl="1"/>
            <a:r>
              <a:rPr lang="zh-CN" altLang="en-US" sz="2400" b="1">
                <a:solidFill>
                  <a:srgbClr val="FF0000"/>
                </a:solidFill>
              </a:rPr>
              <a:t>使用一个元素为数组的数组</a:t>
            </a:r>
            <a:r>
              <a:rPr lang="en-US" altLang="zh-CN" sz="2400" b="1">
                <a:solidFill>
                  <a:srgbClr val="FF0000"/>
                </a:solidFill>
              </a:rPr>
              <a:t>(</a:t>
            </a:r>
            <a:r>
              <a:rPr lang="zh-CN" altLang="en-US" sz="2400" b="1">
                <a:solidFill>
                  <a:srgbClr val="FF0000"/>
                </a:solidFill>
              </a:rPr>
              <a:t>二维数组）</a:t>
            </a:r>
          </a:p>
          <a:p>
            <a:pPr lvl="2"/>
            <a:r>
              <a:rPr lang="en-US" altLang="zh-CN" sz="2400" b="1">
                <a:solidFill>
                  <a:srgbClr val="FF0000"/>
                </a:solidFill>
              </a:rPr>
              <a:t>float rains[5][12];</a:t>
            </a:r>
          </a:p>
          <a:p>
            <a:pPr lvl="2"/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59880" y="4509135"/>
            <a:ext cx="377825" cy="4959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None/>
            </a:pPr>
            <a:r>
              <a:rPr lang="zh-CN" altLang="en-US" sz="2800" b="1" dirty="0" smtClean="0">
                <a:latin typeface="Arial" charset="0"/>
              </a:rPr>
              <a:t>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3614E0D-3115-47A2-A539-4092CFA27265}" type="slidenum">
              <a:rPr lang="zh-CN" altLang="en-US" sz="1400" smtClean="0"/>
              <a:pPr eaLnBrk="1" hangingPunct="1"/>
              <a:t>30</a:t>
            </a:fld>
            <a:endParaRPr lang="en-US" altLang="zh-CN" sz="1400" smtClean="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//</a:t>
            </a:r>
            <a:r>
              <a:rPr lang="zh-CN" altLang="en-US" sz="2400" b="1" smtClean="0"/>
              <a:t>输出所有成绩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void printArray(int grades[][EXAMS],int pupils,int tests)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int i,j;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for(i=0;i&lt;=pupils-1;i++){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printf("studentGrades[%d] ",i);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for(j=0;j&lt;=tests-1;j++)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printf("%-5d",grades[i][j]);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printf("\n");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} </a:t>
            </a:r>
            <a:endParaRPr lang="zh-CN" altLang="en-US" sz="2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B42C343-0114-4410-AB3A-785B5A31C611}" type="slidenum">
              <a:rPr lang="zh-CN" altLang="en-US" sz="1400" smtClean="0"/>
              <a:pPr eaLnBrk="1" hangingPunct="1"/>
              <a:t>31</a:t>
            </a:fld>
            <a:endParaRPr lang="en-US" altLang="zh-CN" sz="1400" smtClean="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458200" cy="4611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//</a:t>
            </a:r>
            <a:r>
              <a:rPr lang="zh-CN" altLang="en-US" sz="2400" b="1" smtClean="0"/>
              <a:t>计算一个学生各门课的平均成绩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float average(int setOfGrades[],int tests)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int i,total=0;</a:t>
            </a:r>
          </a:p>
          <a:p>
            <a:pPr eaLnBrk="1" hangingPunct="1">
              <a:buFontTx/>
              <a:buNone/>
            </a:pPr>
            <a:r>
              <a:rPr lang="en-US" altLang="zh-CN" sz="800" b="1" smtClean="0"/>
              <a:t> 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for(i=0;i&lt;=tests-1;i++)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total+=setOfGrades[i];</a:t>
            </a:r>
          </a:p>
          <a:p>
            <a:pPr eaLnBrk="1" hangingPunct="1">
              <a:buFontTx/>
              <a:buNone/>
            </a:pPr>
            <a:r>
              <a:rPr lang="en-US" altLang="zh-CN" sz="800" b="1" smtClean="0"/>
              <a:t>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return (float)total/tests;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}</a:t>
            </a:r>
          </a:p>
          <a:p>
            <a:pPr eaLnBrk="1" hangingPunct="1">
              <a:buFontTx/>
              <a:buNone/>
            </a:pPr>
            <a:endParaRPr lang="zh-CN" altLang="en-US" sz="8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函数调用：</a:t>
            </a:r>
            <a:r>
              <a:rPr lang="en-US" altLang="zh-CN" sz="2400" b="1" smtClean="0"/>
              <a:t>printf("%.2f\n",average(</a:t>
            </a:r>
            <a:r>
              <a:rPr lang="en-US" altLang="zh-CN" sz="2400" b="1" smtClean="0">
                <a:solidFill>
                  <a:schemeClr val="accent2"/>
                </a:solidFill>
              </a:rPr>
              <a:t>studentGrades[student]</a:t>
            </a:r>
            <a:r>
              <a:rPr lang="en-US" altLang="zh-CN" sz="2400" b="1" smtClean="0"/>
              <a:t>,EXAMS));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endParaRPr lang="zh-CN" altLang="en-US" sz="2400" b="1" smtClean="0"/>
          </a:p>
        </p:txBody>
      </p:sp>
      <p:sp>
        <p:nvSpPr>
          <p:cNvPr id="130053" name="Line 4"/>
          <p:cNvSpPr>
            <a:spLocks noChangeShapeType="1"/>
          </p:cNvSpPr>
          <p:nvPr/>
        </p:nvSpPr>
        <p:spPr bwMode="auto">
          <a:xfrm>
            <a:off x="4356100" y="5949950"/>
            <a:ext cx="295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4" name="Text Box 5"/>
          <p:cNvSpPr txBox="1">
            <a:spLocks noChangeArrowheads="1"/>
          </p:cNvSpPr>
          <p:nvPr/>
        </p:nvSpPr>
        <p:spPr bwMode="auto">
          <a:xfrm>
            <a:off x="3419475" y="5013325"/>
            <a:ext cx="5184775" cy="37623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studentGrades[student]</a:t>
            </a:r>
            <a:r>
              <a:rPr lang="zh-CN" altLang="en-US" sz="2000" b="1">
                <a:solidFill>
                  <a:schemeClr val="accent2"/>
                </a:solidFill>
              </a:rPr>
              <a:t>代表的是一维数组名</a:t>
            </a:r>
          </a:p>
        </p:txBody>
      </p:sp>
      <p:graphicFrame>
        <p:nvGraphicFramePr>
          <p:cNvPr id="333856" name="Group 32"/>
          <p:cNvGraphicFramePr>
            <a:graphicFrameLocks noGrp="1"/>
          </p:cNvGraphicFramePr>
          <p:nvPr>
            <p:ph sz="half" idx="2"/>
          </p:nvPr>
        </p:nvGraphicFramePr>
        <p:xfrm>
          <a:off x="4859338" y="2924175"/>
          <a:ext cx="3810000" cy="15748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0077" name="Line 33"/>
          <p:cNvSpPr>
            <a:spLocks noChangeShapeType="1"/>
          </p:cNvSpPr>
          <p:nvPr/>
        </p:nvSpPr>
        <p:spPr bwMode="auto">
          <a:xfrm flipV="1">
            <a:off x="5651500" y="5373688"/>
            <a:ext cx="0" cy="28733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7C27AE-182B-4BF7-9017-8CAFBEDA3EEA}" type="slidenum">
              <a:rPr lang="zh-CN" altLang="en-US" sz="1400" smtClean="0"/>
              <a:pPr eaLnBrk="1" hangingPunct="1"/>
              <a:t>32</a:t>
            </a:fld>
            <a:endParaRPr lang="en-US" altLang="zh-CN" sz="1400" smtClean="0"/>
          </a:p>
        </p:txBody>
      </p:sp>
      <p:sp>
        <p:nvSpPr>
          <p:cNvPr id="13107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8951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思考：如何定义一个函数求每一门课的平均成绩？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//</a:t>
            </a:r>
            <a:r>
              <a:rPr lang="zh-CN" altLang="en-US" sz="2400" b="1" smtClean="0"/>
              <a:t>计算一门课的平均成绩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float average(int grades[][EXAMS],int pupils,int test)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int i,total=0;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for(i=0;i&lt;=pupils-1;i++)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total+=grades[i][test];</a:t>
            </a:r>
          </a:p>
          <a:p>
            <a:pPr eaLnBrk="1" hangingPunct="1">
              <a:buFontTx/>
              <a:buNone/>
            </a:pPr>
            <a:r>
              <a:rPr lang="en-US" altLang="zh-CN" sz="800" b="1" smtClean="0"/>
              <a:t>      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return (float)total/pupils; 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}</a:t>
            </a:r>
            <a:endParaRPr lang="zh-CN" altLang="en-US" sz="2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0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0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33809D3-C930-4092-9CF6-0845B0E5CF88}" type="slidenum">
              <a:rPr lang="zh-CN" altLang="en-US" sz="1400" smtClean="0"/>
              <a:pPr eaLnBrk="1" hangingPunct="1"/>
              <a:t>33</a:t>
            </a:fld>
            <a:endParaRPr lang="en-US" altLang="zh-CN" sz="1400" smtClean="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例</a:t>
            </a:r>
            <a:r>
              <a:rPr lang="en-US" altLang="zh-CN"/>
              <a:t>2.</a:t>
            </a:r>
            <a:r>
              <a:rPr lang="zh-CN" altLang="en-US"/>
              <a:t>矩阵相乘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773988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例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：有</a:t>
            </a:r>
            <a:r>
              <a:rPr lang="en-US" altLang="zh-CN" sz="2400" b="1" smtClean="0"/>
              <a:t>M1</a:t>
            </a:r>
            <a:r>
              <a:rPr lang="zh-CN" altLang="en-US" sz="2400" b="1" smtClean="0"/>
              <a:t>行和</a:t>
            </a:r>
            <a:r>
              <a:rPr lang="en-US" altLang="zh-CN" sz="2400" b="1" smtClean="0"/>
              <a:t>N1</a:t>
            </a:r>
            <a:r>
              <a:rPr lang="zh-CN" altLang="en-US" sz="2400" b="1" smtClean="0"/>
              <a:t>列的矩阵</a:t>
            </a:r>
            <a:r>
              <a:rPr lang="en-US" altLang="zh-CN" sz="2400" b="1" smtClean="0"/>
              <a:t>A</a:t>
            </a:r>
            <a:r>
              <a:rPr lang="zh-CN" altLang="en-US" sz="2400" b="1" smtClean="0"/>
              <a:t>，以及有</a:t>
            </a:r>
            <a:r>
              <a:rPr lang="en-US" altLang="zh-CN" sz="2400" b="1" smtClean="0"/>
              <a:t>M2</a:t>
            </a:r>
            <a:r>
              <a:rPr lang="zh-CN" altLang="en-US" sz="2400" b="1" smtClean="0"/>
              <a:t>行和</a:t>
            </a:r>
            <a:r>
              <a:rPr lang="en-US" altLang="zh-CN" sz="2400" b="1" smtClean="0"/>
              <a:t>N2</a:t>
            </a:r>
            <a:r>
              <a:rPr lang="zh-CN" altLang="en-US" sz="2400" b="1" smtClean="0"/>
              <a:t>列的矩阵</a:t>
            </a:r>
            <a:r>
              <a:rPr lang="en-US" altLang="zh-CN" sz="2400" b="1" smtClean="0"/>
              <a:t>B</a:t>
            </a:r>
            <a:r>
              <a:rPr lang="zh-CN" altLang="en-US" sz="2400" b="1" smtClean="0"/>
              <a:t>。要求计算并输出这两个矩阵的相乘结果 。</a:t>
            </a:r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1116013" y="2276475"/>
            <a:ext cx="122396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/>
              <a:t>1 1 1 1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2 2 2 2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3 3 3 3</a:t>
            </a:r>
            <a:endParaRPr lang="zh-CN" altLang="en-US" sz="2400" b="1" dirty="0"/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3059113" y="2205038"/>
            <a:ext cx="4572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/>
              <a:t>4 3 2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3 4 1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2 1 2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1 0 1</a:t>
            </a:r>
            <a:endParaRPr lang="zh-CN" altLang="en-US" sz="2400" b="1" dirty="0"/>
          </a:p>
        </p:txBody>
      </p:sp>
      <p:sp>
        <p:nvSpPr>
          <p:cNvPr id="132103" name="AutoShape 6"/>
          <p:cNvSpPr/>
          <p:nvPr/>
        </p:nvSpPr>
        <p:spPr bwMode="auto">
          <a:xfrm>
            <a:off x="1042988" y="2420938"/>
            <a:ext cx="73025" cy="936625"/>
          </a:xfrm>
          <a:prstGeom prst="lef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4" name="AutoShape 7"/>
          <p:cNvSpPr/>
          <p:nvPr/>
        </p:nvSpPr>
        <p:spPr bwMode="auto">
          <a:xfrm>
            <a:off x="2195513" y="2420938"/>
            <a:ext cx="73025" cy="936625"/>
          </a:xfrm>
          <a:prstGeom prst="righ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5" name="AutoShape 8"/>
          <p:cNvSpPr/>
          <p:nvPr/>
        </p:nvSpPr>
        <p:spPr bwMode="auto">
          <a:xfrm>
            <a:off x="2914650" y="2349500"/>
            <a:ext cx="73025" cy="1223963"/>
          </a:xfrm>
          <a:prstGeom prst="leftBracket">
            <a:avLst>
              <a:gd name="adj" fmla="val 1396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6" name="AutoShape 9"/>
          <p:cNvSpPr/>
          <p:nvPr/>
        </p:nvSpPr>
        <p:spPr bwMode="auto">
          <a:xfrm>
            <a:off x="3851275" y="2276475"/>
            <a:ext cx="73025" cy="1296988"/>
          </a:xfrm>
          <a:prstGeom prst="rightBracket">
            <a:avLst>
              <a:gd name="adj" fmla="val 14800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7" name="Line 10"/>
          <p:cNvSpPr>
            <a:spLocks noChangeShapeType="1"/>
          </p:cNvSpPr>
          <p:nvPr/>
        </p:nvSpPr>
        <p:spPr bwMode="auto">
          <a:xfrm>
            <a:off x="2411413" y="2636838"/>
            <a:ext cx="2889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8" name="Line 11"/>
          <p:cNvSpPr>
            <a:spLocks noChangeShapeType="1"/>
          </p:cNvSpPr>
          <p:nvPr/>
        </p:nvSpPr>
        <p:spPr bwMode="auto">
          <a:xfrm flipH="1">
            <a:off x="2411413" y="2636838"/>
            <a:ext cx="2889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9" name="Line 12"/>
          <p:cNvSpPr>
            <a:spLocks noChangeShapeType="1"/>
          </p:cNvSpPr>
          <p:nvPr/>
        </p:nvSpPr>
        <p:spPr bwMode="auto">
          <a:xfrm>
            <a:off x="4067175" y="27098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0" name="Line 13"/>
          <p:cNvSpPr>
            <a:spLocks noChangeShapeType="1"/>
          </p:cNvSpPr>
          <p:nvPr/>
        </p:nvSpPr>
        <p:spPr bwMode="auto">
          <a:xfrm>
            <a:off x="4067175" y="29257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1" name="Rectangle 14"/>
          <p:cNvSpPr>
            <a:spLocks noChangeArrowheads="1"/>
          </p:cNvSpPr>
          <p:nvPr/>
        </p:nvSpPr>
        <p:spPr bwMode="auto">
          <a:xfrm>
            <a:off x="4859338" y="2276475"/>
            <a:ext cx="264636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10   8      6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20   16   12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30   24   18</a:t>
            </a:r>
            <a:endParaRPr lang="zh-CN" altLang="en-US" sz="2400" b="1"/>
          </a:p>
        </p:txBody>
      </p:sp>
      <p:sp>
        <p:nvSpPr>
          <p:cNvPr id="132112" name="AutoShape 15"/>
          <p:cNvSpPr/>
          <p:nvPr/>
        </p:nvSpPr>
        <p:spPr bwMode="auto">
          <a:xfrm>
            <a:off x="4716463" y="2420938"/>
            <a:ext cx="73025" cy="936625"/>
          </a:xfrm>
          <a:prstGeom prst="lef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13" name="AutoShape 16"/>
          <p:cNvSpPr/>
          <p:nvPr/>
        </p:nvSpPr>
        <p:spPr bwMode="auto">
          <a:xfrm>
            <a:off x="6370638" y="2420938"/>
            <a:ext cx="73025" cy="936625"/>
          </a:xfrm>
          <a:prstGeom prst="righ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14" name="Text Box 17"/>
          <p:cNvSpPr txBox="1">
            <a:spLocks noChangeArrowheads="1"/>
          </p:cNvSpPr>
          <p:nvPr/>
        </p:nvSpPr>
        <p:spPr bwMode="auto">
          <a:xfrm>
            <a:off x="468313" y="3860800"/>
            <a:ext cx="8135937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分析： </a:t>
            </a:r>
            <a:r>
              <a:rPr lang="en-US" altLang="zh-CN" sz="2400" b="1"/>
              <a:t>1.</a:t>
            </a:r>
            <a:r>
              <a:rPr lang="zh-CN" altLang="en-US" sz="2400" b="1"/>
              <a:t>矩阵</a:t>
            </a:r>
            <a:r>
              <a:rPr lang="en-US" altLang="zh-CN" sz="2400" b="1"/>
              <a:t>A</a:t>
            </a:r>
            <a:r>
              <a:rPr lang="zh-CN" altLang="en-US" sz="2400" b="1"/>
              <a:t>要和矩阵</a:t>
            </a:r>
            <a:r>
              <a:rPr lang="en-US" altLang="zh-CN" sz="2400" b="1"/>
              <a:t>B</a:t>
            </a:r>
            <a:r>
              <a:rPr lang="zh-CN" altLang="en-US" sz="2400" b="1"/>
              <a:t>相乘，要求矩阵</a:t>
            </a:r>
            <a:r>
              <a:rPr lang="en-US" altLang="zh-CN" sz="2400" b="1"/>
              <a:t>A</a:t>
            </a:r>
            <a:r>
              <a:rPr lang="zh-CN" altLang="en-US" sz="2400" b="1"/>
              <a:t>的列数要等于    	   矩阵</a:t>
            </a:r>
            <a:r>
              <a:rPr lang="en-US" altLang="zh-CN" sz="2400" b="1"/>
              <a:t>B</a:t>
            </a:r>
            <a:r>
              <a:rPr lang="zh-CN" altLang="en-US" sz="2400" b="1"/>
              <a:t>的行数。相乘结果是一个</a:t>
            </a:r>
            <a:r>
              <a:rPr lang="en-US" altLang="zh-CN" sz="2400" b="1"/>
              <a:t>M1</a:t>
            </a:r>
            <a:r>
              <a:rPr lang="zh-CN" altLang="en-US" sz="2400" b="1"/>
              <a:t>行</a:t>
            </a:r>
            <a:r>
              <a:rPr lang="en-US" altLang="zh-CN" sz="2400" b="1"/>
              <a:t>N2</a:t>
            </a:r>
            <a:r>
              <a:rPr lang="zh-CN" altLang="en-US" sz="2400" b="1"/>
              <a:t>列的矩阵。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          2.</a:t>
            </a:r>
            <a:r>
              <a:rPr lang="zh-CN" altLang="en-US" sz="2400" b="1"/>
              <a:t>假设结果矩阵名为</a:t>
            </a:r>
            <a:r>
              <a:rPr lang="en-US" altLang="zh-CN" sz="2400" b="1"/>
              <a:t>result</a:t>
            </a:r>
            <a:r>
              <a:rPr lang="zh-CN" altLang="en-US" sz="2400" b="1"/>
              <a:t>，则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             result[row][col]=</a:t>
            </a:r>
            <a:endParaRPr lang="zh-CN" altLang="en-US" sz="2400" b="1"/>
          </a:p>
        </p:txBody>
      </p:sp>
      <p:graphicFrame>
        <p:nvGraphicFramePr>
          <p:cNvPr id="132115" name="Object 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24300" y="5084763"/>
          <a:ext cx="4105275" cy="798512"/>
        </p:xfrm>
        <a:graphic>
          <a:graphicData uri="http://schemas.openxmlformats.org/presentationml/2006/ole">
            <p:oleObj spid="_x0000_s132136" name="公式" r:id="rId3" imgW="22225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E2F323-EDA4-4402-8DDB-E6A61842E590}" type="slidenum">
              <a:rPr lang="zh-CN" altLang="en-US" sz="1400" smtClean="0"/>
              <a:pPr eaLnBrk="1" hangingPunct="1"/>
              <a:t>34</a:t>
            </a:fld>
            <a:endParaRPr lang="en-US" altLang="zh-CN" sz="1400" smtClean="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例2.矩阵相乘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205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dirty="0" smtClean="0"/>
              <a:t>#define ROW1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dirty="0" smtClean="0"/>
              <a:t>#define COL1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dirty="0" smtClean="0"/>
              <a:t>#define ROW2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dirty="0" smtClean="0"/>
              <a:t>#define COL2 3</a:t>
            </a:r>
            <a:endParaRPr lang="en-US" altLang="zh-CN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main(void)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//</a:t>
            </a:r>
            <a:r>
              <a:rPr lang="zh-CN" altLang="en-US" sz="1800" b="1" dirty="0" smtClean="0"/>
              <a:t>矩阵</a:t>
            </a:r>
            <a:r>
              <a:rPr lang="en-US" altLang="zh-CN" sz="1800" b="1" dirty="0" smtClean="0"/>
              <a:t>A</a:t>
            </a:r>
            <a:r>
              <a:rPr lang="zh-CN" altLang="en-US" sz="1800" b="1" dirty="0" smtClean="0"/>
              <a:t>的列数和矩阵</a:t>
            </a:r>
            <a:r>
              <a:rPr lang="en-US" altLang="zh-CN" sz="1800" b="1" dirty="0" smtClean="0"/>
              <a:t>B</a:t>
            </a:r>
            <a:r>
              <a:rPr lang="zh-CN" altLang="en-US" sz="1800" b="1" dirty="0" smtClean="0"/>
              <a:t>的行数相等</a:t>
            </a:r>
            <a:r>
              <a:rPr lang="en-US" altLang="zh-CN" sz="1800" b="1" dirty="0" smtClean="0"/>
              <a:t>,</a:t>
            </a:r>
            <a:r>
              <a:rPr lang="zh-CN" altLang="en-US" sz="1800" b="1" dirty="0" smtClean="0"/>
              <a:t>结果矩阵是</a:t>
            </a:r>
            <a:r>
              <a:rPr lang="en-US" altLang="zh-CN" sz="1800" b="1" dirty="0" smtClean="0"/>
              <a:t>ROW1</a:t>
            </a:r>
            <a:r>
              <a:rPr lang="zh-CN" altLang="en-US" sz="1800" b="1" dirty="0" smtClean="0"/>
              <a:t>行，</a:t>
            </a:r>
            <a:r>
              <a:rPr lang="en-US" altLang="zh-CN" sz="1800" b="1" dirty="0" smtClean="0"/>
              <a:t>COL2</a:t>
            </a:r>
            <a:r>
              <a:rPr lang="zh-CN" altLang="en-US" sz="1800" b="1" dirty="0" smtClean="0"/>
              <a:t>列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 smtClean="0"/>
              <a:t>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array1[ROW1][COL1], array2[ROW2][COL2],result[ROW1][COL2];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 smtClean="0"/>
              <a:t>("</a:t>
            </a:r>
            <a:r>
              <a:rPr lang="zh-CN" altLang="en-US" sz="1800" b="1" dirty="0" smtClean="0"/>
              <a:t>请输入第一个矩阵</a:t>
            </a:r>
            <a:r>
              <a:rPr lang="en-US" altLang="zh-CN" sz="1800" b="1" dirty="0" smtClean="0"/>
              <a:t>(%d</a:t>
            </a:r>
            <a:r>
              <a:rPr lang="zh-CN" altLang="en-US" sz="1800" b="1" dirty="0" smtClean="0"/>
              <a:t>行</a:t>
            </a:r>
            <a:r>
              <a:rPr lang="en-US" altLang="zh-CN" sz="1800" b="1" dirty="0" smtClean="0"/>
              <a:t>%d</a:t>
            </a:r>
            <a:r>
              <a:rPr lang="zh-CN" altLang="en-US" sz="1800" b="1" dirty="0" smtClean="0"/>
              <a:t>列</a:t>
            </a:r>
            <a:r>
              <a:rPr lang="en-US" altLang="zh-CN" sz="1800" b="1" dirty="0" smtClean="0"/>
              <a:t>):\n",ROW1,COL1);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inputArry1(array1,ROW1,COL1);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 smtClean="0"/>
              <a:t>("</a:t>
            </a:r>
            <a:r>
              <a:rPr lang="zh-CN" altLang="en-US" sz="1800" b="1" dirty="0" smtClean="0"/>
              <a:t>请输入第二个矩阵</a:t>
            </a:r>
            <a:r>
              <a:rPr lang="en-US" altLang="zh-CN" sz="1800" b="1" dirty="0" smtClean="0"/>
              <a:t>(%d</a:t>
            </a:r>
            <a:r>
              <a:rPr lang="zh-CN" altLang="en-US" sz="1800" b="1" dirty="0" smtClean="0"/>
              <a:t>行</a:t>
            </a:r>
            <a:r>
              <a:rPr lang="en-US" altLang="zh-CN" sz="1800" b="1" dirty="0" smtClean="0"/>
              <a:t>%d</a:t>
            </a:r>
            <a:r>
              <a:rPr lang="zh-CN" altLang="en-US" sz="1800" b="1" dirty="0" smtClean="0"/>
              <a:t>列</a:t>
            </a:r>
            <a:r>
              <a:rPr lang="en-US" altLang="zh-CN" sz="1800" b="1" dirty="0" smtClean="0"/>
              <a:t>):\n",ROW2,COL2);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inputArry2(array2,ROW2,COL2);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arrayMultiply</a:t>
            </a:r>
            <a:r>
              <a:rPr lang="en-US" altLang="zh-CN" sz="1800" b="1" dirty="0" smtClean="0"/>
              <a:t>(array1,ROW1,COL1,array2,COL2,result);//</a:t>
            </a:r>
            <a:r>
              <a:rPr lang="zh-CN" altLang="en-US" sz="1800" b="1" dirty="0" smtClean="0"/>
              <a:t>矩阵相乘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 smtClean="0"/>
              <a:t>("</a:t>
            </a:r>
            <a:r>
              <a:rPr lang="zh-CN" altLang="en-US" sz="1800" b="1" dirty="0" smtClean="0"/>
              <a:t>矩阵相乘结果是</a:t>
            </a:r>
            <a:r>
              <a:rPr lang="en-US" altLang="zh-CN" sz="1800" b="1" dirty="0" smtClean="0"/>
              <a:t>:\n");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outputArray</a:t>
            </a:r>
            <a:r>
              <a:rPr lang="en-US" altLang="zh-CN" sz="1800" b="1" dirty="0" smtClean="0"/>
              <a:t>(result,ROW1,COL2);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}</a:t>
            </a:r>
            <a:endParaRPr lang="zh-CN" alt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42A78C-C6BB-447C-AA1E-05E8695325CD}" type="slidenum">
              <a:rPr lang="zh-CN" altLang="en-US" sz="1400" smtClean="0"/>
              <a:pPr eaLnBrk="1" hangingPunct="1"/>
              <a:t>35</a:t>
            </a:fld>
            <a:endParaRPr lang="en-US" altLang="zh-CN" sz="1400" smtClean="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例2.矩阵相乘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18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void inputArry1(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array[][COL1],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rows,int</a:t>
            </a:r>
            <a:r>
              <a:rPr lang="en-US" altLang="zh-CN" sz="2000" b="1" dirty="0" smtClean="0"/>
              <a:t> cols)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row,col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9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for(row = 0; row &lt; rows ;row++)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for(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 = 0;col &lt; cols ; 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("%</a:t>
            </a:r>
            <a:r>
              <a:rPr lang="en-US" altLang="zh-CN" sz="2000" b="1" dirty="0" err="1" smtClean="0"/>
              <a:t>d",&amp;array</a:t>
            </a:r>
            <a:r>
              <a:rPr lang="en-US" altLang="zh-CN" sz="2000" b="1" dirty="0" smtClean="0"/>
              <a:t>[row][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void inputArry2(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array[][COL2],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rows,int</a:t>
            </a:r>
            <a:r>
              <a:rPr lang="en-US" altLang="zh-CN" sz="2000" b="1" dirty="0" smtClean="0"/>
              <a:t> cols)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row,col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9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for(row = 0; row &lt; </a:t>
            </a:r>
            <a:r>
              <a:rPr lang="en-US" altLang="zh-CN" sz="2000" b="1" dirty="0" err="1" smtClean="0"/>
              <a:t>rows;row</a:t>
            </a:r>
            <a:r>
              <a:rPr lang="en-US" altLang="zh-CN" sz="2000" b="1" dirty="0" smtClean="0"/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for(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 = 0;col &lt; cols ; 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("%</a:t>
            </a:r>
            <a:r>
              <a:rPr lang="en-US" altLang="zh-CN" sz="2000" b="1" dirty="0" err="1" smtClean="0"/>
              <a:t>d",&amp;array</a:t>
            </a:r>
            <a:r>
              <a:rPr lang="en-US" altLang="zh-CN" sz="2000" b="1" dirty="0" smtClean="0"/>
              <a:t>[row][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1CDDFCD-ED2A-44DF-8207-9E8A6FEEED94}" type="slidenum">
              <a:rPr lang="zh-CN" altLang="en-US" sz="1400" smtClean="0"/>
              <a:pPr eaLnBrk="1" hangingPunct="1"/>
              <a:t>36</a:t>
            </a:fld>
            <a:endParaRPr lang="en-US" altLang="zh-CN" sz="1400" smtClean="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例2.矩阵相乘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062913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arrayMultiply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array1[][COL1],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rows1,int cols1,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                         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array2[][COL2],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cols2,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                         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result[][COL2])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row,col,i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   //result</a:t>
            </a:r>
            <a:r>
              <a:rPr lang="zh-CN" altLang="en-US" sz="2000" b="1" dirty="0" smtClean="0"/>
              <a:t>共</a:t>
            </a:r>
            <a:r>
              <a:rPr lang="en-US" altLang="zh-CN" sz="2000" b="1" dirty="0" smtClean="0"/>
              <a:t>rows1</a:t>
            </a:r>
            <a:r>
              <a:rPr lang="zh-CN" altLang="en-US" sz="2000" b="1" dirty="0" smtClean="0"/>
              <a:t>行，</a:t>
            </a:r>
            <a:r>
              <a:rPr lang="en-US" altLang="zh-CN" sz="2000" b="1" dirty="0" smtClean="0"/>
              <a:t>cols2</a:t>
            </a:r>
            <a:r>
              <a:rPr lang="zh-CN" altLang="en-US" sz="2000" b="1" dirty="0" smtClean="0"/>
              <a:t>列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9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 smtClean="0"/>
              <a:t>   </a:t>
            </a:r>
            <a:r>
              <a:rPr lang="en-US" altLang="zh-CN" sz="2000" b="1" dirty="0" smtClean="0"/>
              <a:t>for(row = 0;row &lt; rows1; row++) //</a:t>
            </a:r>
            <a:r>
              <a:rPr lang="zh-CN" altLang="en-US" sz="2000" b="1" dirty="0" smtClean="0"/>
              <a:t>目标矩阵有</a:t>
            </a:r>
            <a:r>
              <a:rPr lang="en-US" altLang="zh-CN" sz="2000" b="1" dirty="0" smtClean="0"/>
              <a:t>rows1</a:t>
            </a:r>
            <a:r>
              <a:rPr lang="zh-CN" altLang="en-US" sz="2000" b="1" dirty="0" smtClean="0"/>
              <a:t>行 </a:t>
            </a:r>
            <a:r>
              <a:rPr lang="en-US" altLang="zh-CN" sz="2000" b="1" dirty="0" smtClean="0"/>
              <a:t>cols2</a:t>
            </a:r>
            <a:r>
              <a:rPr lang="zh-CN" altLang="en-US" sz="2000" b="1" dirty="0" smtClean="0"/>
              <a:t>列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 smtClean="0"/>
              <a:t>      </a:t>
            </a:r>
            <a:r>
              <a:rPr lang="en-US" altLang="zh-CN" sz="2000" b="1" dirty="0" smtClean="0"/>
              <a:t>for(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 = 0; 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 &lt; cols2 ; 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           //</a:t>
            </a:r>
            <a:r>
              <a:rPr lang="zh-CN" altLang="en-US" sz="2000" b="1" dirty="0" smtClean="0"/>
              <a:t>确定</a:t>
            </a:r>
            <a:r>
              <a:rPr lang="en-US" altLang="zh-CN" sz="2000" b="1" dirty="0" smtClean="0"/>
              <a:t>result[row][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]:array1</a:t>
            </a:r>
            <a:r>
              <a:rPr lang="zh-CN" altLang="en-US" sz="2000" b="1" dirty="0" smtClean="0"/>
              <a:t>的第</a:t>
            </a:r>
            <a:r>
              <a:rPr lang="en-US" altLang="zh-CN" sz="2000" b="1" dirty="0" smtClean="0"/>
              <a:t>row</a:t>
            </a:r>
            <a:r>
              <a:rPr lang="zh-CN" altLang="en-US" sz="2000" b="1" dirty="0" smtClean="0"/>
              <a:t>行和</a:t>
            </a:r>
            <a:r>
              <a:rPr lang="en-US" altLang="zh-CN" sz="2000" b="1" dirty="0" smtClean="0"/>
              <a:t>array2</a:t>
            </a:r>
            <a:r>
              <a:rPr lang="zh-CN" altLang="en-US" sz="2000" b="1" dirty="0" smtClean="0"/>
              <a:t>的第</a:t>
            </a:r>
            <a:r>
              <a:rPr lang="en-US" altLang="zh-CN" sz="2000" b="1" dirty="0" err="1" smtClean="0"/>
              <a:t>col</a:t>
            </a:r>
            <a:r>
              <a:rPr lang="zh-CN" altLang="en-US" sz="2000" b="1" dirty="0" smtClean="0"/>
              <a:t>列相乘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 smtClean="0"/>
              <a:t>           </a:t>
            </a:r>
            <a:r>
              <a:rPr lang="en-US" altLang="zh-CN" sz="2000" b="1" dirty="0" smtClean="0"/>
              <a:t>result[row][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]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           for(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= 0;i &lt; cols1;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               result[row][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] += array1[row][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 * array2[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][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];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2FEE8DF-CBA1-4BDB-8753-BB45D59AC77D}" type="slidenum">
              <a:rPr lang="zh-CN" altLang="en-US" sz="1400" smtClean="0"/>
              <a:pPr eaLnBrk="1" hangingPunct="1"/>
              <a:t>37</a:t>
            </a:fld>
            <a:endParaRPr lang="en-US" altLang="zh-CN" sz="1400" smtClean="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例2.矩阵相乘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outputArray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array[][COL2],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rows,int</a:t>
            </a:r>
            <a:r>
              <a:rPr lang="en-US" altLang="zh-CN" sz="2000" b="1" dirty="0" smtClean="0"/>
              <a:t> cols)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row,col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buFontTx/>
              <a:buNone/>
            </a:pPr>
            <a:endParaRPr lang="en-US" altLang="zh-CN" sz="800" b="1" dirty="0" smtClean="0"/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   for(row = 0; row &lt; rows ;row++){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      for(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 = 0;col &lt; cols ; 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++)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("%-5d",array[row][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]);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("\n"); 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   }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08C46E-A3B4-4DFC-B8CA-36A512FC7579}" type="slidenum">
              <a:rPr lang="zh-CN" altLang="en-US" sz="1400" smtClean="0"/>
              <a:pPr eaLnBrk="1" hangingPunct="1"/>
              <a:t>38</a:t>
            </a:fld>
            <a:endParaRPr lang="en-US" altLang="zh-CN" sz="1400" smtClean="0"/>
          </a:p>
        </p:txBody>
      </p:sp>
      <p:sp>
        <p:nvSpPr>
          <p:cNvPr id="145411" name="Rectangle 4"/>
          <p:cNvSpPr>
            <a:spLocks noChangeArrowheads="1"/>
          </p:cNvSpPr>
          <p:nvPr/>
        </p:nvSpPr>
        <p:spPr bwMode="auto">
          <a:xfrm>
            <a:off x="323850" y="1447800"/>
            <a:ext cx="82867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 dirty="0"/>
              <a:t>	</a:t>
            </a:r>
            <a:r>
              <a:rPr kumimoji="0" lang="zh-CN" altLang="en-US" b="1" dirty="0" smtClean="0"/>
              <a:t>例</a:t>
            </a:r>
            <a:r>
              <a:rPr kumimoji="0" lang="en-US" altLang="zh-CN" b="1" dirty="0" smtClean="0"/>
              <a:t>3</a:t>
            </a:r>
            <a:r>
              <a:rPr kumimoji="0" lang="zh-CN" altLang="en-US" b="1" dirty="0" smtClean="0"/>
              <a:t>：</a:t>
            </a:r>
            <a:r>
              <a:rPr kumimoji="0" lang="zh-CN" altLang="en-US" b="1" dirty="0"/>
              <a:t>找矩阵[</a:t>
            </a:r>
            <a:r>
              <a:rPr kumimoji="0" lang="en-US" altLang="zh-CN" b="1" dirty="0"/>
              <a:t>M*N]</a:t>
            </a:r>
            <a:r>
              <a:rPr kumimoji="0" lang="zh-CN" altLang="en-US" b="1" dirty="0"/>
              <a:t>中的鞍点。即查找矩阵中的元素，该元素为所在行的最大值，并且也是所在列中的最小值。</a:t>
            </a:r>
          </a:p>
        </p:txBody>
      </p:sp>
      <p:sp>
        <p:nvSpPr>
          <p:cNvPr id="145412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ym typeface="+mn-ea"/>
              </a:rPr>
              <a:t>例</a:t>
            </a:r>
            <a:r>
              <a:rPr kumimoji="0" lang="en-US" altLang="zh-CN" sz="3200" b="1" dirty="0">
                <a:sym typeface="+mn-ea"/>
              </a:rPr>
              <a:t>3</a:t>
            </a:r>
            <a:r>
              <a:rPr kumimoji="0" lang="zh-CN" altLang="en-US" sz="3200" b="1" dirty="0">
                <a:sym typeface="+mn-ea"/>
              </a:rPr>
              <a:t>：找矩阵鞍点</a:t>
            </a:r>
            <a:endParaRPr sz="3200"/>
          </a:p>
        </p:txBody>
      </p:sp>
      <p:sp>
        <p:nvSpPr>
          <p:cNvPr id="145413" name="Text Box 6"/>
          <p:cNvSpPr txBox="1">
            <a:spLocks noChangeArrowheads="1"/>
          </p:cNvSpPr>
          <p:nvPr/>
        </p:nvSpPr>
        <p:spPr bwMode="auto">
          <a:xfrm>
            <a:off x="1476375" y="2636838"/>
            <a:ext cx="4535488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4" eaLnBrk="1" hangingPunct="1">
              <a:buFontTx/>
              <a:buNone/>
            </a:pPr>
            <a:r>
              <a:rPr lang="en-US" altLang="zh-CN" b="1"/>
              <a:t>                    {34,56,23,15,66}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{16,</a:t>
            </a:r>
            <a:r>
              <a:rPr lang="en-US" altLang="zh-CN" b="1">
                <a:solidFill>
                  <a:srgbClr val="FF0000"/>
                </a:solidFill>
              </a:rPr>
              <a:t>54</a:t>
            </a:r>
            <a:r>
              <a:rPr lang="en-US" altLang="zh-CN" b="1"/>
              <a:t>,24,45,36}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{75,83,35,67,28}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{92,59,32,35,18}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{44,55,33,88,77}</a:t>
            </a:r>
            <a:endParaRPr lang="zh-CN" altLang="en-US" b="1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145414" name="AutoShape 7"/>
          <p:cNvSpPr>
            <a:spLocks noChangeArrowheads="1"/>
          </p:cNvSpPr>
          <p:nvPr/>
        </p:nvSpPr>
        <p:spPr bwMode="auto">
          <a:xfrm>
            <a:off x="1476375" y="4017963"/>
            <a:ext cx="1008063" cy="576262"/>
          </a:xfrm>
          <a:prstGeom prst="wedgeRoundRectCallout">
            <a:avLst>
              <a:gd name="adj1" fmla="val 190944"/>
              <a:gd name="adj2" fmla="val -96005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/>
              <a:t>鞍点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8E6955-3FD0-4DA7-8DD8-3E644D59DFED}" type="slidenum">
              <a:rPr lang="zh-CN" altLang="en-US" sz="1400" smtClean="0"/>
              <a:pPr eaLnBrk="1" hangingPunct="1"/>
              <a:t>39</a:t>
            </a:fld>
            <a:endParaRPr lang="en-US" altLang="zh-CN" sz="1400" smtClean="0"/>
          </a:p>
        </p:txBody>
      </p:sp>
      <p:sp>
        <p:nvSpPr>
          <p:cNvPr id="146435" name="Rectangle 4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ym typeface="+mn-ea"/>
              </a:rPr>
              <a:t>例</a:t>
            </a:r>
            <a:r>
              <a:rPr kumimoji="0" lang="en-US" altLang="zh-CN" sz="3200" b="1" dirty="0">
                <a:sym typeface="+mn-ea"/>
              </a:rPr>
              <a:t>3</a:t>
            </a:r>
            <a:r>
              <a:rPr kumimoji="0" lang="zh-CN" altLang="en-US" sz="3200" b="1" dirty="0">
                <a:sym typeface="+mn-ea"/>
              </a:rPr>
              <a:t>：找矩阵鞍点</a:t>
            </a:r>
          </a:p>
        </p:txBody>
      </p:sp>
      <p:graphicFrame>
        <p:nvGraphicFramePr>
          <p:cNvPr id="146436" name="Object 5"/>
          <p:cNvGraphicFramePr>
            <a:graphicFrameLocks noChangeAspect="1"/>
          </p:cNvGraphicFramePr>
          <p:nvPr/>
        </p:nvGraphicFramePr>
        <p:xfrm>
          <a:off x="1476375" y="1196975"/>
          <a:ext cx="6480175" cy="4387850"/>
        </p:xfrm>
        <a:graphic>
          <a:graphicData uri="http://schemas.openxmlformats.org/presentationml/2006/ole">
            <p:oleObj spid="_x0000_s146458" name="Visio" r:id="rId3" imgW="4459529" imgH="3019654" progId="">
              <p:embed/>
            </p:oleObj>
          </a:graphicData>
        </a:graphic>
      </p:graphicFrame>
      <p:sp>
        <p:nvSpPr>
          <p:cNvPr id="146437" name="Text Box 6"/>
          <p:cNvSpPr txBox="1">
            <a:spLocks noChangeArrowheads="1"/>
          </p:cNvSpPr>
          <p:nvPr/>
        </p:nvSpPr>
        <p:spPr bwMode="auto">
          <a:xfrm>
            <a:off x="395288" y="5734050"/>
            <a:ext cx="8137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设计要点：设计函数</a:t>
            </a:r>
            <a:r>
              <a:rPr lang="en-US" altLang="zh-CN" sz="2000"/>
              <a:t>findRowMax,</a:t>
            </a:r>
            <a:r>
              <a:rPr lang="zh-CN" altLang="en-US" sz="2000"/>
              <a:t>返回某行最大元素所在的列号；设计函数</a:t>
            </a:r>
            <a:r>
              <a:rPr lang="en-US" altLang="zh-CN" sz="2000"/>
              <a:t>findColMin</a:t>
            </a:r>
            <a:r>
              <a:rPr lang="zh-CN" altLang="en-US" sz="2000"/>
              <a:t>，返回某列最小元素所在行号；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ym typeface="+mn-ea"/>
              </a:rPr>
              <a:t>1.</a:t>
            </a:r>
            <a:r>
              <a:rPr lang="zh-CN" altLang="en-US" b="1" smtClean="0">
                <a:sym typeface="+mn-ea"/>
              </a:rPr>
              <a:t>二维数组的表达对象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理解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float rains[5][12]:</a:t>
            </a:r>
          </a:p>
          <a:p>
            <a:pPr lvl="1"/>
            <a:r>
              <a:rPr lang="en-US" altLang="zh-CN" b="1">
                <a:solidFill>
                  <a:schemeClr val="tx1"/>
                </a:solidFill>
                <a:sym typeface="+mn-ea"/>
              </a:rPr>
              <a:t>f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loat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rains[5]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[12]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rains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是一个包含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个元素的数组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  <a:sym typeface="+mn-ea"/>
              </a:rPr>
              <a:t>float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rains[5]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[12]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rains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中每个元素的类型是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float [12]</a:t>
            </a:r>
          </a:p>
          <a:p>
            <a:pPr lvl="1"/>
            <a:r>
              <a:rPr lang="zh-CN" altLang="en-US" sz="2400" b="1">
                <a:sym typeface="+mn-ea"/>
              </a:rPr>
              <a:t>即：</a:t>
            </a:r>
            <a:r>
              <a:rPr lang="en-US" altLang="zh-CN" sz="2400" b="1">
                <a:sym typeface="+mn-ea"/>
              </a:rPr>
              <a:t>rains</a:t>
            </a:r>
            <a:r>
              <a:rPr lang="zh-CN" altLang="en-US" sz="2400" b="1">
                <a:sym typeface="+mn-ea"/>
              </a:rPr>
              <a:t>具有</a:t>
            </a:r>
            <a:r>
              <a:rPr lang="en-US" altLang="zh-CN" sz="2400" b="1">
                <a:sym typeface="+mn-ea"/>
              </a:rPr>
              <a:t>5</a:t>
            </a:r>
            <a:r>
              <a:rPr lang="zh-CN" altLang="en-US" sz="2400" b="1">
                <a:sym typeface="+mn-ea"/>
              </a:rPr>
              <a:t>个元素，每个元素是包含</a:t>
            </a:r>
            <a:r>
              <a:rPr lang="en-US" altLang="zh-CN" sz="2400" b="1">
                <a:sym typeface="+mn-ea"/>
              </a:rPr>
              <a:t>12</a:t>
            </a:r>
            <a:r>
              <a:rPr lang="zh-CN" altLang="en-US" sz="2400" b="1">
                <a:sym typeface="+mn-ea"/>
              </a:rPr>
              <a:t>个</a:t>
            </a:r>
            <a:r>
              <a:rPr lang="en-US" altLang="zh-CN" sz="2400" b="1">
                <a:sym typeface="+mn-ea"/>
              </a:rPr>
              <a:t>float</a:t>
            </a:r>
            <a:r>
              <a:rPr lang="zh-CN" altLang="en-US" sz="2400" b="1">
                <a:sym typeface="+mn-ea"/>
              </a:rPr>
              <a:t>数值的数组。如：</a:t>
            </a:r>
            <a:r>
              <a:rPr lang="en-US" altLang="zh-CN" sz="2400" b="1">
                <a:sym typeface="+mn-ea"/>
              </a:rPr>
              <a:t>rains[0]</a:t>
            </a:r>
            <a:r>
              <a:rPr lang="zh-CN" altLang="en-US" sz="2400" b="1">
                <a:sym typeface="+mn-ea"/>
              </a:rPr>
              <a:t>是一个数组，其元素为：</a:t>
            </a:r>
            <a:r>
              <a:rPr lang="en-US" altLang="zh-CN" sz="2400" b="1">
                <a:sym typeface="+mn-ea"/>
              </a:rPr>
              <a:t>rains[0][0],rains[0][1],......rains[0][11].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88125" y="6236970"/>
            <a:ext cx="1905000" cy="457200"/>
          </a:xfrm>
        </p:spPr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292925" name="Group 61"/>
          <p:cNvGraphicFramePr>
            <a:graphicFrameLocks noGrp="1"/>
          </p:cNvGraphicFramePr>
          <p:nvPr/>
        </p:nvGraphicFramePr>
        <p:xfrm>
          <a:off x="2462213" y="4798378"/>
          <a:ext cx="4989512" cy="13716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29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3692" name="Text Box 84"/>
          <p:cNvSpPr txBox="1">
            <a:spLocks noChangeArrowheads="1"/>
          </p:cNvSpPr>
          <p:nvPr/>
        </p:nvSpPr>
        <p:spPr bwMode="auto">
          <a:xfrm>
            <a:off x="1468755" y="4871085"/>
            <a:ext cx="1092200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rains[0]</a:t>
            </a:r>
          </a:p>
        </p:txBody>
      </p:sp>
      <p:sp>
        <p:nvSpPr>
          <p:cNvPr id="5" name="Text Box 84"/>
          <p:cNvSpPr txBox="1">
            <a:spLocks noChangeArrowheads="1"/>
          </p:cNvSpPr>
          <p:nvPr/>
        </p:nvSpPr>
        <p:spPr bwMode="auto">
          <a:xfrm>
            <a:off x="1452245" y="5285105"/>
            <a:ext cx="1092200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rains[1]</a:t>
            </a:r>
          </a:p>
        </p:txBody>
      </p:sp>
      <p:sp>
        <p:nvSpPr>
          <p:cNvPr id="6" name="Text Box 84"/>
          <p:cNvSpPr txBox="1">
            <a:spLocks noChangeArrowheads="1"/>
          </p:cNvSpPr>
          <p:nvPr/>
        </p:nvSpPr>
        <p:spPr bwMode="auto">
          <a:xfrm>
            <a:off x="1468755" y="5732145"/>
            <a:ext cx="1092200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rains[2]</a:t>
            </a:r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2411730" y="486981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rains[0][0]</a:t>
            </a:r>
            <a:endParaRPr lang="zh-CN" altLang="en-US" sz="2000" b="1">
              <a:sym typeface="+mn-ea"/>
            </a:endParaRPr>
          </a:p>
        </p:txBody>
      </p:sp>
      <p:sp>
        <p:nvSpPr>
          <p:cNvPr id="8" name="Text Box 84"/>
          <p:cNvSpPr txBox="1">
            <a:spLocks noChangeArrowheads="1"/>
          </p:cNvSpPr>
          <p:nvPr/>
        </p:nvSpPr>
        <p:spPr bwMode="auto">
          <a:xfrm>
            <a:off x="3707765" y="486981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rains[0][1]</a:t>
            </a:r>
            <a:endParaRPr lang="zh-CN" altLang="en-US" sz="2000" b="1">
              <a:sym typeface="+mn-ea"/>
            </a:endParaRP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2440940" y="534098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rains[1][0]</a:t>
            </a:r>
            <a:endParaRPr lang="zh-CN" altLang="en-US" sz="2000" b="1">
              <a:sym typeface="+mn-ea"/>
            </a:endParaRPr>
          </a:p>
        </p:txBody>
      </p:sp>
      <p:sp>
        <p:nvSpPr>
          <p:cNvPr id="10" name="Text Box 84"/>
          <p:cNvSpPr txBox="1">
            <a:spLocks noChangeArrowheads="1"/>
          </p:cNvSpPr>
          <p:nvPr/>
        </p:nvSpPr>
        <p:spPr bwMode="auto">
          <a:xfrm>
            <a:off x="3716020" y="532447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rains[1][1]</a:t>
            </a:r>
            <a:endParaRPr lang="zh-CN" altLang="en-US" sz="2000" b="1">
              <a:sym typeface="+mn-ea"/>
            </a:endParaRP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5843905" y="485330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rains[0][11]</a:t>
            </a:r>
            <a:endParaRPr lang="zh-CN" altLang="en-US" sz="2000" b="1">
              <a:sym typeface="+mn-ea"/>
            </a:endParaRPr>
          </a:p>
        </p:txBody>
      </p:sp>
      <p:sp>
        <p:nvSpPr>
          <p:cNvPr id="12" name="Text Box 84"/>
          <p:cNvSpPr txBox="1">
            <a:spLocks noChangeArrowheads="1"/>
          </p:cNvSpPr>
          <p:nvPr/>
        </p:nvSpPr>
        <p:spPr bwMode="auto">
          <a:xfrm>
            <a:off x="5827395" y="5339080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rains[1][11]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9F0C8C-A93B-4C45-BC89-2698BC74CDA7}" type="slidenum">
              <a:rPr lang="zh-CN" altLang="en-US" sz="1400" smtClean="0"/>
              <a:pPr eaLnBrk="1" hangingPunct="1"/>
              <a:t>40</a:t>
            </a:fld>
            <a:endParaRPr lang="en-US" altLang="zh-CN" sz="1400" smtClean="0"/>
          </a:p>
        </p:txBody>
      </p:sp>
      <p:sp>
        <p:nvSpPr>
          <p:cNvPr id="1474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  <a:endParaRPr kumimoji="0" lang="zh-CN" altLang="en-US" b="1" smtClean="0">
              <a:solidFill>
                <a:srgbClr val="FF0000"/>
              </a:solidFill>
            </a:endParaRPr>
          </a:p>
        </p:txBody>
      </p:sp>
      <p:sp>
        <p:nvSpPr>
          <p:cNvPr id="147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207375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/>
              <a:t>函数</a:t>
            </a:r>
            <a:r>
              <a:rPr lang="en-US" altLang="zh-CN" b="1" dirty="0" err="1" smtClean="0"/>
              <a:t>findRowMax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返回某行最大元素所在的列号；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findRowMax</a:t>
            </a:r>
            <a:r>
              <a:rPr lang="en-US" altLang="zh-CN" b="1" dirty="0" smtClean="0">
                <a:solidFill>
                  <a:schemeClr val="accent2"/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b="1" dirty="0" smtClean="0">
                <a:solidFill>
                  <a:schemeClr val="accent2"/>
                </a:solidFill>
              </a:rPr>
              <a:t> data[],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elementSize</a:t>
            </a:r>
            <a:r>
              <a:rPr lang="en-US" altLang="zh-CN" b="1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函数</a:t>
            </a:r>
            <a:r>
              <a:rPr lang="en-US" altLang="zh-CN" b="1" dirty="0" err="1" smtClean="0"/>
              <a:t>findColMin</a:t>
            </a:r>
            <a:r>
              <a:rPr lang="zh-CN" altLang="en-US" b="1" dirty="0" smtClean="0"/>
              <a:t>，返回某列最小元素所在行号；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findColMin</a:t>
            </a:r>
            <a:r>
              <a:rPr lang="en-US" altLang="zh-CN" b="1" dirty="0" smtClean="0">
                <a:solidFill>
                  <a:schemeClr val="accent2"/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b="1" dirty="0" smtClean="0">
                <a:solidFill>
                  <a:schemeClr val="accent2"/>
                </a:solidFill>
              </a:rPr>
              <a:t> data[][COLS],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b="1" dirty="0" smtClean="0">
                <a:solidFill>
                  <a:schemeClr val="accent2"/>
                </a:solidFill>
              </a:rPr>
              <a:t> rows,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b="1" dirty="0" smtClean="0">
                <a:solidFill>
                  <a:schemeClr val="accent2"/>
                </a:solidFill>
              </a:rPr>
              <a:t> col)</a:t>
            </a:r>
            <a:endParaRPr lang="zh-CN" altLang="en-US" b="1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zh-CN" altLang="en-US" b="1" dirty="0" smtClean="0">
              <a:solidFill>
                <a:schemeClr val="accent2"/>
              </a:solidFill>
            </a:endParaRPr>
          </a:p>
        </p:txBody>
      </p:sp>
      <p:sp>
        <p:nvSpPr>
          <p:cNvPr id="147461" name="Text Box 6"/>
          <p:cNvSpPr txBox="1">
            <a:spLocks noChangeArrowheads="1"/>
          </p:cNvSpPr>
          <p:nvPr/>
        </p:nvSpPr>
        <p:spPr bwMode="auto">
          <a:xfrm>
            <a:off x="4140200" y="5300663"/>
            <a:ext cx="28797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[</a:t>
            </a:r>
            <a:r>
              <a:rPr lang="zh-CN" altLang="en-US" sz="2400" b="1" dirty="0">
                <a:hlinkClick r:id="rId2" action="ppaction://hlinkfile"/>
              </a:rPr>
              <a:t>源程序</a:t>
            </a:r>
            <a:r>
              <a:rPr lang="en-US" altLang="zh-CN" sz="2400" b="1" dirty="0">
                <a:hlinkClick r:id="rId2" action="ppaction://hlinkfile"/>
              </a:rPr>
              <a:t>]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585FE9-4727-4170-AD7B-D0B17D695E3E}" type="slidenum">
              <a:rPr lang="zh-CN" altLang="en-US" sz="1400" smtClean="0"/>
              <a:pPr eaLnBrk="1" hangingPunct="1"/>
              <a:t>41</a:t>
            </a:fld>
            <a:endParaRPr lang="en-US" altLang="zh-CN" sz="1400" smtClean="0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/* </a:t>
            </a:r>
            <a:r>
              <a:rPr lang="zh-CN" altLang="en-US" sz="2400" b="1" dirty="0" smtClean="0"/>
              <a:t>函数功能：找数组中的最大值元素，并返回其下标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 参数说明：数组名，数组中已存放元素的个数*</a:t>
            </a:r>
            <a:r>
              <a:rPr lang="en-US" altLang="zh-CN" sz="2400" b="1" dirty="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findRowMax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data[],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elementSize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maxloc</a:t>
            </a:r>
            <a:r>
              <a:rPr lang="en-US" altLang="zh-CN" sz="2400" b="1" dirty="0" smtClean="0"/>
              <a:t>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for 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=1;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&lt;= elementSize-1;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if (data[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]&gt;data[</a:t>
            </a:r>
            <a:r>
              <a:rPr lang="en-US" altLang="zh-CN" sz="2400" b="1" dirty="0" err="1" smtClean="0"/>
              <a:t>maxloc</a:t>
            </a:r>
            <a:r>
              <a:rPr lang="en-US" altLang="zh-CN" sz="2400" b="1" dirty="0" smtClean="0"/>
              <a:t>])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    </a:t>
            </a:r>
            <a:r>
              <a:rPr lang="en-US" altLang="zh-CN" sz="2400" b="1" dirty="0" err="1" smtClean="0"/>
              <a:t>maxloc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;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err="1" smtClean="0"/>
              <a:t>maxloc</a:t>
            </a:r>
            <a:r>
              <a:rPr lang="en-US" altLang="zh-CN" sz="24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D9AE41-3F73-4FCC-9AB7-A29DEA067B7C}" type="slidenum">
              <a:rPr lang="zh-CN" altLang="en-US" sz="1400" smtClean="0"/>
              <a:pPr eaLnBrk="1" hangingPunct="1"/>
              <a:t>42</a:t>
            </a:fld>
            <a:endParaRPr lang="en-US" altLang="zh-CN" sz="1400" smtClean="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/* </a:t>
            </a:r>
            <a:r>
              <a:rPr lang="zh-CN" altLang="en-US" sz="2400" b="1" dirty="0" smtClean="0"/>
              <a:t>函数功能：求</a:t>
            </a:r>
            <a:r>
              <a:rPr lang="en-US" altLang="zh-CN" sz="2400" b="1" dirty="0" smtClean="0"/>
              <a:t>col</a:t>
            </a:r>
            <a:r>
              <a:rPr lang="zh-CN" altLang="en-US" sz="2400" b="1" dirty="0" smtClean="0"/>
              <a:t>列最小值所在下标并返回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/>
              <a:t>  参数说明：数组名，数组行数，要查找的列*</a:t>
            </a:r>
            <a:r>
              <a:rPr lang="en-US" altLang="zh-CN" sz="2400" b="1" dirty="0" smtClean="0"/>
              <a:t>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findColMin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data[][COLSIZE],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rows,int</a:t>
            </a:r>
            <a:r>
              <a:rPr lang="en-US" altLang="zh-CN" sz="2400" b="1" dirty="0" smtClean="0"/>
              <a:t> col)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row,minRow</a:t>
            </a:r>
            <a:r>
              <a:rPr lang="en-US" altLang="zh-CN" sz="2400" b="1" dirty="0" smtClean="0"/>
              <a:t>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for (row=1; row&lt;=rows-1;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if (data[row][col]&lt;data[</a:t>
            </a:r>
            <a:r>
              <a:rPr lang="en-US" altLang="zh-CN" sz="2400" b="1" dirty="0" err="1" smtClean="0"/>
              <a:t>minRow</a:t>
            </a:r>
            <a:r>
              <a:rPr lang="en-US" altLang="zh-CN" sz="2400" b="1" dirty="0" smtClean="0"/>
              <a:t>][col])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 </a:t>
            </a:r>
            <a:r>
              <a:rPr lang="en-US" altLang="zh-CN" sz="2400" b="1" dirty="0" err="1" smtClean="0"/>
              <a:t>minRow</a:t>
            </a:r>
            <a:r>
              <a:rPr lang="en-US" altLang="zh-CN" sz="2400" b="1" dirty="0" smtClean="0"/>
              <a:t>=row;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    return </a:t>
            </a:r>
            <a:r>
              <a:rPr lang="en-US" altLang="zh-CN" sz="2400" b="1" dirty="0" err="1" smtClean="0"/>
              <a:t>minRow</a:t>
            </a:r>
            <a:r>
              <a:rPr lang="en-US" altLang="zh-CN" sz="24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} </a:t>
            </a:r>
            <a:endParaRPr lang="zh-CN" altLang="en-US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2575FD-15D5-4056-BB22-EE3F492AADDA}" type="slidenum">
              <a:rPr lang="zh-CN" altLang="en-US" sz="1400" smtClean="0"/>
              <a:pPr eaLnBrk="1" hangingPunct="1"/>
              <a:t>43</a:t>
            </a:fld>
            <a:endParaRPr lang="en-US" altLang="zh-CN" sz="1400" smtClean="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stdio.h</a:t>
            </a:r>
            <a:r>
              <a:rPr lang="en-US" altLang="zh-CN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stdlib.h</a:t>
            </a:r>
            <a:r>
              <a:rPr lang="en-US" altLang="zh-CN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#define ROWSIZE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#define COLSIZE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inputMatrix</a:t>
            </a:r>
            <a:r>
              <a:rPr lang="en-US" altLang="zh-CN" sz="2000" b="1" dirty="0" smtClean="0"/>
              <a:t> 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array[][COL1],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rows,int</a:t>
            </a:r>
            <a:r>
              <a:rPr lang="en-US" altLang="zh-CN" sz="2000" b="1" dirty="0" smtClean="0"/>
              <a:t> cols)</a:t>
            </a:r>
            <a:r>
              <a:rPr lang="zh-CN" altLang="en-US" sz="2000" b="1" dirty="0" smtClean="0"/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findRowMax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data[],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rowSize</a:t>
            </a:r>
            <a:r>
              <a:rPr lang="en-US" altLang="zh-CN" sz="2000" b="1" dirty="0" smtClean="0"/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findColMin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data[][COLSIZE],</a:t>
            </a:r>
            <a:r>
              <a:rPr lang="en-US" altLang="zh-CN" sz="2000" b="1" dirty="0" err="1" smtClean="0"/>
              <a:t>int,int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matrix[ROWSIZE][COLSIZE]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//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存储矩阵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found;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row,col,minRow,maxCol</a:t>
            </a:r>
            <a:r>
              <a:rPr lang="en-US" altLang="zh-CN" sz="2000" b="1" dirty="0" smtClean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inputMatrix</a:t>
            </a:r>
            <a:r>
              <a:rPr lang="en-US" altLang="zh-CN" sz="2000" b="1" dirty="0" smtClean="0"/>
              <a:t> (</a:t>
            </a:r>
            <a:r>
              <a:rPr lang="en-US" altLang="zh-CN" sz="2000" b="1" dirty="0" err="1" smtClean="0"/>
              <a:t>matrix,ROWSIZE,COLSIZE</a:t>
            </a:r>
            <a:r>
              <a:rPr lang="en-US" altLang="zh-CN" sz="2000" b="1" dirty="0" smtClean="0"/>
              <a:t> ); 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//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输入矩阵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64A1F0-1822-4F7A-990C-4651F44ADBDE}" type="slidenum">
              <a:rPr lang="zh-CN" altLang="en-US" sz="1400" smtClean="0"/>
              <a:pPr eaLnBrk="1" hangingPunct="1"/>
              <a:t>44</a:t>
            </a:fld>
            <a:endParaRPr lang="en-US" altLang="zh-CN" sz="1400" smtClean="0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319213"/>
            <a:ext cx="9650413" cy="5205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solidFill>
                  <a:srgbClr val="003399"/>
                </a:solidFill>
              </a:rPr>
              <a:t>/* </a:t>
            </a:r>
            <a:r>
              <a:rPr lang="zh-CN" altLang="en-US" sz="1800" b="1" dirty="0" smtClean="0">
                <a:solidFill>
                  <a:srgbClr val="003399"/>
                </a:solidFill>
              </a:rPr>
              <a:t>查找鞍点*</a:t>
            </a:r>
            <a:r>
              <a:rPr lang="en-US" altLang="zh-CN" sz="1800" b="1" dirty="0" smtClean="0">
                <a:solidFill>
                  <a:srgbClr val="003399"/>
                </a:solidFill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row=0; found=0;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while (row&lt;ROWSIZE){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   </a:t>
            </a:r>
            <a:r>
              <a:rPr lang="en-US" altLang="zh-CN" sz="1800" b="1" dirty="0" err="1" smtClean="0"/>
              <a:t>maxCol</a:t>
            </a:r>
            <a:r>
              <a:rPr lang="en-US" altLang="zh-CN" sz="1800" b="1" dirty="0" smtClean="0"/>
              <a:t>=</a:t>
            </a:r>
            <a:r>
              <a:rPr lang="en-US" altLang="zh-CN" sz="1800" b="1" dirty="0" err="1" smtClean="0"/>
              <a:t>findRowMax</a:t>
            </a:r>
            <a:r>
              <a:rPr lang="en-US" altLang="zh-CN" sz="1800" b="1" dirty="0" smtClean="0"/>
              <a:t>(matrix[row],COLSIZE);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  </a:t>
            </a:r>
            <a:r>
              <a:rPr lang="en-US" altLang="zh-CN" sz="1800" b="1" dirty="0" err="1" smtClean="0"/>
              <a:t>minRow</a:t>
            </a:r>
            <a:r>
              <a:rPr lang="en-US" altLang="zh-CN" sz="1800" b="1" dirty="0" smtClean="0"/>
              <a:t>=</a:t>
            </a:r>
            <a:r>
              <a:rPr lang="en-US" altLang="zh-CN" sz="1800" b="1" dirty="0" err="1" smtClean="0"/>
              <a:t>findColMin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matrix,ROWSIZE,maxCol</a:t>
            </a:r>
            <a:r>
              <a:rPr lang="en-US" altLang="zh-CN" sz="1800" b="1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  if (</a:t>
            </a:r>
            <a:r>
              <a:rPr lang="en-US" altLang="zh-CN" sz="1800" b="1" dirty="0" err="1" smtClean="0"/>
              <a:t>minRow</a:t>
            </a:r>
            <a:r>
              <a:rPr lang="en-US" altLang="zh-CN" sz="1800" b="1" dirty="0" smtClean="0"/>
              <a:t>==row){ </a:t>
            </a:r>
            <a:r>
              <a:rPr lang="en-US" altLang="zh-CN" sz="1800" b="1" dirty="0" smtClean="0">
                <a:solidFill>
                  <a:srgbClr val="003399"/>
                </a:solidFill>
              </a:rPr>
              <a:t>//</a:t>
            </a:r>
            <a:r>
              <a:rPr lang="zh-CN" altLang="en-US" sz="1800" b="1" dirty="0" smtClean="0">
                <a:solidFill>
                  <a:srgbClr val="003399"/>
                </a:solidFill>
              </a:rPr>
              <a:t>找到鞍点，则输出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 smtClean="0"/>
              <a:t>("\</a:t>
            </a:r>
            <a:r>
              <a:rPr lang="en-US" altLang="zh-CN" sz="1800" b="1" dirty="0" err="1" smtClean="0"/>
              <a:t>nrow</a:t>
            </a:r>
            <a:r>
              <a:rPr lang="en-US" altLang="zh-CN" sz="1800" b="1" dirty="0" smtClean="0"/>
              <a:t>=%3d col=%3d element=%3d\n",</a:t>
            </a:r>
            <a:r>
              <a:rPr lang="en-US" altLang="zh-CN" sz="1800" b="1" dirty="0" err="1" smtClean="0"/>
              <a:t>row,maxCol,matrix</a:t>
            </a:r>
            <a:r>
              <a:rPr lang="en-US" altLang="zh-CN" sz="1800" b="1" dirty="0" smtClean="0"/>
              <a:t>[row][</a:t>
            </a:r>
            <a:r>
              <a:rPr lang="en-US" altLang="zh-CN" sz="1800" b="1" dirty="0" err="1" smtClean="0"/>
              <a:t>maxCol</a:t>
            </a:r>
            <a:r>
              <a:rPr lang="en-US" altLang="zh-CN" sz="1800" b="1" dirty="0" smtClean="0"/>
              <a:t>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      found=1;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row++;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}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if (found==0)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 smtClean="0"/>
              <a:t>("</a:t>
            </a:r>
            <a:r>
              <a:rPr lang="zh-CN" altLang="en-US" sz="1800" b="1" dirty="0" smtClean="0"/>
              <a:t>未找到鞍点</a:t>
            </a:r>
            <a:r>
              <a:rPr lang="en-US" altLang="zh-CN" sz="1800" b="1" dirty="0" smtClean="0"/>
              <a:t>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 smtClean="0"/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}</a:t>
            </a:r>
            <a:endParaRPr lang="zh-CN" altLang="en-US" sz="1800" b="1" dirty="0" smtClean="0"/>
          </a:p>
          <a:p>
            <a:pPr eaLnBrk="1" hangingPunct="1">
              <a:lnSpc>
                <a:spcPct val="80000"/>
              </a:lnSpc>
            </a:pPr>
            <a:endParaRPr lang="zh-CN" alt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BCDF402-E3CB-4F2A-9789-494A04A66C19}" type="slidenum">
              <a:rPr lang="zh-CN" altLang="en-US" sz="1400" smtClean="0"/>
              <a:pPr eaLnBrk="1" hangingPunct="1"/>
              <a:t>45</a:t>
            </a:fld>
            <a:endParaRPr lang="en-US" altLang="zh-CN" sz="1400" smtClean="0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4.</a:t>
            </a:r>
            <a:r>
              <a:rPr lang="zh-CN" altLang="en-US" smtClean="0"/>
              <a:t>洗牌发牌游戏模拟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洗牌发牌游戏模拟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问题描述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: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 每一付牌共有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52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张，有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13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种面值，每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1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种面值有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4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种花色。</a:t>
            </a:r>
          </a:p>
        </p:txBody>
      </p:sp>
      <p:pic>
        <p:nvPicPr>
          <p:cNvPr id="1372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492375"/>
            <a:ext cx="4500562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Text Box 10"/>
          <p:cNvSpPr txBox="1">
            <a:spLocks noChangeArrowheads="1"/>
          </p:cNvSpPr>
          <p:nvPr/>
        </p:nvSpPr>
        <p:spPr bwMode="auto">
          <a:xfrm>
            <a:off x="684213" y="4076700"/>
            <a:ext cx="82804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牌的存储：每张牌有</a:t>
            </a:r>
            <a:r>
              <a:rPr lang="zh-CN" altLang="en-US" sz="2400" b="1">
                <a:solidFill>
                  <a:schemeClr val="accent2"/>
                </a:solidFill>
              </a:rPr>
              <a:t>花色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chemeClr val="accent2"/>
                </a:solidFill>
              </a:rPr>
              <a:t>面值</a:t>
            </a:r>
            <a:r>
              <a:rPr lang="zh-CN" altLang="en-US" sz="2400" b="1"/>
              <a:t>以及在一副牌中的</a:t>
            </a:r>
            <a:r>
              <a:rPr lang="zh-CN" altLang="en-US" sz="2400" b="1">
                <a:solidFill>
                  <a:schemeClr val="accent2"/>
                </a:solidFill>
              </a:rPr>
              <a:t>序号</a:t>
            </a:r>
            <a:r>
              <a:rPr lang="zh-CN" altLang="en-US" sz="2400" b="1"/>
              <a:t>这</a:t>
            </a:r>
            <a:r>
              <a:rPr lang="en-US" altLang="zh-CN" sz="2400" b="1"/>
              <a:t>3</a:t>
            </a:r>
            <a:r>
              <a:rPr lang="zh-CN" altLang="en-US" sz="2400" b="1"/>
              <a:t>个信息，考虑到二维数组每个元素有</a:t>
            </a:r>
            <a:r>
              <a:rPr lang="zh-CN" altLang="en-US" sz="2400" b="1">
                <a:solidFill>
                  <a:srgbClr val="FF0000"/>
                </a:solidFill>
              </a:rPr>
              <a:t>行下标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列下标</a:t>
            </a:r>
            <a:r>
              <a:rPr lang="zh-CN" altLang="en-US" sz="2400" b="1"/>
              <a:t>以及</a:t>
            </a:r>
            <a:r>
              <a:rPr lang="zh-CN" altLang="en-US" sz="2400" b="1">
                <a:solidFill>
                  <a:srgbClr val="FF0000"/>
                </a:solidFill>
              </a:rPr>
              <a:t>元素值</a:t>
            </a:r>
            <a:r>
              <a:rPr lang="en-US" altLang="zh-CN" sz="2400" b="1"/>
              <a:t>3</a:t>
            </a:r>
            <a:r>
              <a:rPr lang="zh-CN" altLang="en-US" sz="2400" b="1"/>
              <a:t>个信息，因此可以使用4</a:t>
            </a:r>
            <a:r>
              <a:rPr lang="zh-CN" altLang="en-US" sz="2400" b="1">
                <a:sym typeface="Symbol" pitchFamily="18" charset="2"/>
              </a:rPr>
              <a:t></a:t>
            </a:r>
            <a:r>
              <a:rPr lang="zh-CN" altLang="en-US" sz="2400" b="1"/>
              <a:t>13的数组</a:t>
            </a:r>
            <a:r>
              <a:rPr lang="en-US" altLang="zh-CN" sz="2400" b="1"/>
              <a:t>deck</a:t>
            </a:r>
            <a:r>
              <a:rPr lang="zh-CN" altLang="en-US" sz="2400" b="1"/>
              <a:t>来存储一副牌，每个数组元素存储一张牌，牌的花色、面值分别由行下标和列下标确定，数组元素值就是牌的序号。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280962D-C91D-414C-ACB8-BD9F65AC4ADD}" type="slidenum">
              <a:rPr lang="zh-CN" altLang="en-US" sz="1400" smtClean="0"/>
              <a:pPr eaLnBrk="1" hangingPunct="1"/>
              <a:t>46</a:t>
            </a:fld>
            <a:endParaRPr lang="en-US" altLang="zh-CN" sz="1400" smtClean="0"/>
          </a:p>
        </p:txBody>
      </p:sp>
      <p:sp>
        <p:nvSpPr>
          <p:cNvPr id="1382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例</a:t>
            </a:r>
            <a:r>
              <a:rPr lang="en-US" altLang="zh-CN" sz="2800" smtClean="0">
                <a:sym typeface="+mn-ea"/>
              </a:rPr>
              <a:t>4.</a:t>
            </a:r>
            <a:r>
              <a:rPr lang="zh-CN" altLang="en-US" sz="2800" smtClean="0">
                <a:sym typeface="+mn-ea"/>
              </a:rPr>
              <a:t>洗牌发牌游戏模拟</a:t>
            </a:r>
          </a:p>
        </p:txBody>
      </p:sp>
      <p:sp>
        <p:nvSpPr>
          <p:cNvPr id="13824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 smtClean="0"/>
              <a:t>牌的存储：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 行与花色对应：第0、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行分别代表红				心、方 块、草花、黑心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 列代表牌的面值：第0~9列代表</a:t>
            </a:r>
            <a:r>
              <a:rPr lang="en-US" altLang="zh-CN" sz="2400" b="1" dirty="0" smtClean="0"/>
              <a:t>A~10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   </a:t>
            </a:r>
            <a:r>
              <a:rPr lang="zh-CN" altLang="en-US" sz="2400" b="1" dirty="0" smtClean="0"/>
              <a:t>第10~12列代表</a:t>
            </a:r>
            <a:r>
              <a:rPr lang="en-US" altLang="zh-CN" sz="2400" b="1" dirty="0"/>
              <a:t>J、Q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K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数组元素的值表示该张牌在整副牌中的序号。</a:t>
            </a:r>
          </a:p>
          <a:p>
            <a:pPr eaLnBrk="1" hangingPunct="1">
              <a:buFontTx/>
              <a:buNone/>
            </a:pPr>
            <a:endParaRPr lang="zh-CN" altLang="en-US" sz="2400" dirty="0" smtClean="0"/>
          </a:p>
        </p:txBody>
      </p:sp>
      <p:pic>
        <p:nvPicPr>
          <p:cNvPr id="1382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05263"/>
            <a:ext cx="763270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6" name="Line 7"/>
          <p:cNvSpPr>
            <a:spLocks noChangeShapeType="1"/>
          </p:cNvSpPr>
          <p:nvPr/>
        </p:nvSpPr>
        <p:spPr bwMode="auto">
          <a:xfrm flipH="1">
            <a:off x="7667625" y="5013325"/>
            <a:ext cx="287338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7885113" y="4654550"/>
            <a:ext cx="935037" cy="10064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b="1"/>
              <a:t>第</a:t>
            </a:r>
            <a:r>
              <a:rPr lang="en-US" altLang="zh-CN" b="1"/>
              <a:t>1</a:t>
            </a:r>
            <a:r>
              <a:rPr lang="zh-CN" altLang="en-US" b="1"/>
              <a:t>张牌是草花</a:t>
            </a:r>
            <a:r>
              <a:rPr lang="en-US" altLang="zh-CN" b="1"/>
              <a:t>K</a:t>
            </a:r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7451725" y="5229225"/>
            <a:ext cx="431800" cy="3667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 b="1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F383148-42F3-43E2-8182-644604C2D992}" type="slidenum">
              <a:rPr lang="zh-CN" altLang="en-US" sz="1400" smtClean="0"/>
              <a:pPr eaLnBrk="1" hangingPunct="1"/>
              <a:t>47</a:t>
            </a:fld>
            <a:endParaRPr lang="en-US" altLang="zh-CN" sz="1400" smtClean="0"/>
          </a:p>
        </p:txBody>
      </p:sp>
      <p:sp>
        <p:nvSpPr>
          <p:cNvPr id="13926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39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062913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洗牌的过程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就是将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～</a:t>
            </a:r>
            <a:r>
              <a:rPr lang="en-US" altLang="zh-CN" sz="2400" b="1" smtClean="0"/>
              <a:t>52</a:t>
            </a:r>
            <a:r>
              <a:rPr lang="zh-CN" altLang="en-US" sz="2400" b="1" smtClean="0"/>
              <a:t>个整数分配到</a:t>
            </a:r>
            <a:r>
              <a:rPr lang="en-US" altLang="zh-CN" sz="2400" b="1" smtClean="0"/>
              <a:t>deck</a:t>
            </a:r>
            <a:r>
              <a:rPr lang="zh-CN" altLang="en-US" sz="2400" b="1" smtClean="0"/>
              <a:t>数组的</a:t>
            </a:r>
            <a:r>
              <a:rPr lang="en-US" altLang="zh-CN" sz="2400" b="1" smtClean="0"/>
              <a:t>52</a:t>
            </a:r>
            <a:r>
              <a:rPr lang="zh-CN" altLang="en-US" sz="2400" b="1" smtClean="0"/>
              <a:t>个元素中。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发第</a:t>
            </a:r>
            <a:r>
              <a:rPr lang="en-US" altLang="zh-CN" sz="2400" b="1" smtClean="0"/>
              <a:t>i</a:t>
            </a:r>
            <a:r>
              <a:rPr lang="zh-CN" altLang="en-US" sz="2400" b="1" smtClean="0"/>
              <a:t>张牌：随机地从0~3中选择一行</a:t>
            </a:r>
            <a:r>
              <a:rPr lang="en-US" altLang="zh-CN" sz="2400" b="1" smtClean="0"/>
              <a:t>(row)，</a:t>
            </a:r>
            <a:r>
              <a:rPr lang="zh-CN" altLang="en-US" sz="2400" b="1" smtClean="0"/>
              <a:t>从0~12中选择一列</a:t>
            </a:r>
            <a:r>
              <a:rPr lang="en-US" altLang="zh-CN" sz="2400" b="1" smtClean="0"/>
              <a:t>(column)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  </a:t>
            </a:r>
            <a:r>
              <a:rPr lang="zh-CN" altLang="en-US" sz="2400" b="1" smtClean="0"/>
              <a:t>把数值</a:t>
            </a:r>
            <a:r>
              <a:rPr lang="en-US" altLang="zh-CN" sz="2400" b="1" smtClean="0"/>
              <a:t>i</a:t>
            </a:r>
            <a:r>
              <a:rPr lang="zh-CN" altLang="en-US" sz="2400" b="1" smtClean="0"/>
              <a:t>插入到</a:t>
            </a:r>
            <a:r>
              <a:rPr lang="en-US" altLang="zh-CN" sz="2400" b="1" smtClean="0"/>
              <a:t>deck[row][column]</a:t>
            </a:r>
            <a:r>
              <a:rPr lang="zh-CN" altLang="en-US" sz="2400" b="1" smtClean="0"/>
              <a:t>中。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563938" y="5229225"/>
            <a:ext cx="2087562" cy="822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表示洗出的第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/>
              <a:t>张牌是</a:t>
            </a:r>
            <a:r>
              <a:rPr lang="zh-CN" altLang="en-US" sz="2400" b="1">
                <a:solidFill>
                  <a:schemeClr val="accent2"/>
                </a:solidFill>
              </a:rPr>
              <a:t>草花</a:t>
            </a:r>
            <a:r>
              <a:rPr lang="en-US" altLang="zh-CN" sz="2400" b="1">
                <a:solidFill>
                  <a:schemeClr val="accent2"/>
                </a:solidFill>
              </a:rPr>
              <a:t>5</a:t>
            </a:r>
          </a:p>
        </p:txBody>
      </p:sp>
      <p:pic>
        <p:nvPicPr>
          <p:cNvPr id="13927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09913"/>
            <a:ext cx="717867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1" name="Line 8"/>
          <p:cNvSpPr>
            <a:spLocks noChangeShapeType="1"/>
          </p:cNvSpPr>
          <p:nvPr/>
        </p:nvSpPr>
        <p:spPr bwMode="auto">
          <a:xfrm flipH="1">
            <a:off x="4067175" y="4622800"/>
            <a:ext cx="433388" cy="6064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516688" y="5300663"/>
            <a:ext cx="2303462" cy="822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表示洗出的第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  <a:r>
              <a:rPr lang="zh-CN" altLang="en-US" sz="2400" b="1"/>
              <a:t>张牌是</a:t>
            </a:r>
            <a:r>
              <a:rPr lang="zh-CN" altLang="en-US" sz="2400" b="1">
                <a:solidFill>
                  <a:schemeClr val="accent2"/>
                </a:solidFill>
              </a:rPr>
              <a:t>黑心</a:t>
            </a:r>
            <a:r>
              <a:rPr lang="en-US" altLang="zh-CN" sz="24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39273" name="Line 10"/>
          <p:cNvSpPr>
            <a:spLocks noChangeShapeType="1"/>
          </p:cNvSpPr>
          <p:nvPr/>
        </p:nvSpPr>
        <p:spPr bwMode="auto">
          <a:xfrm flipV="1">
            <a:off x="6948488" y="4910138"/>
            <a:ext cx="0" cy="463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E0D0B5-272C-487E-AD20-582A256CD292}" type="slidenum">
              <a:rPr lang="zh-CN" altLang="en-US" sz="1400" smtClean="0"/>
              <a:pPr eaLnBrk="1" hangingPunct="1"/>
              <a:t>48</a:t>
            </a:fld>
            <a:endParaRPr lang="en-US" altLang="zh-CN" sz="1400" smtClean="0"/>
          </a:p>
        </p:txBody>
      </p:sp>
      <p:sp>
        <p:nvSpPr>
          <p:cNvPr id="14029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40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847013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smtClean="0"/>
              <a:t>发牌的过程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就是从</a:t>
            </a:r>
            <a:r>
              <a:rPr lang="en-US" altLang="zh-CN" sz="2400" b="1" smtClean="0"/>
              <a:t>deck</a:t>
            </a:r>
            <a:r>
              <a:rPr lang="zh-CN" altLang="en-US" sz="2400" b="1" smtClean="0"/>
              <a:t>数组中依次找到值为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、</a:t>
            </a:r>
            <a:r>
              <a:rPr lang="en-US" altLang="zh-CN" sz="2400" b="1" smtClean="0">
                <a:latin typeface="宋体" pitchFamily="2" charset="-122"/>
              </a:rPr>
              <a:t>…</a:t>
            </a:r>
            <a:r>
              <a:rPr lang="en-US" altLang="zh-CN" sz="2400" b="1" smtClean="0"/>
              <a:t>52</a:t>
            </a:r>
            <a:r>
              <a:rPr lang="zh-CN" altLang="en-US" sz="2400" b="1" smtClean="0"/>
              <a:t>的元素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打印出该元素对应的花色和面值。</a:t>
            </a:r>
          </a:p>
          <a:p>
            <a:pPr eaLnBrk="1" hangingPunct="1">
              <a:buFontTx/>
              <a:buNone/>
            </a:pPr>
            <a:endParaRPr lang="zh-CN" altLang="en-US" sz="2400" b="1" smtClean="0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116013" y="4767263"/>
            <a:ext cx="7488237" cy="822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发牌结果：发出的第</a:t>
            </a:r>
            <a:r>
              <a:rPr lang="en-US" altLang="zh-CN" sz="2400" b="1"/>
              <a:t>1</a:t>
            </a:r>
            <a:r>
              <a:rPr lang="zh-CN" altLang="en-US" sz="2400" b="1"/>
              <a:t>张牌是草花</a:t>
            </a:r>
            <a:r>
              <a:rPr lang="en-US" altLang="zh-CN" sz="2400" b="1"/>
              <a:t>5</a:t>
            </a:r>
            <a:r>
              <a:rPr lang="zh-CN" altLang="en-US" sz="2400" b="1"/>
              <a:t>，第二张牌是草花</a:t>
            </a:r>
            <a:r>
              <a:rPr lang="en-US" altLang="zh-CN" sz="2400" b="1"/>
              <a:t>7</a:t>
            </a:r>
            <a:r>
              <a:rPr lang="zh-CN" altLang="en-US" sz="2400" b="1"/>
              <a:t>，第</a:t>
            </a:r>
            <a:r>
              <a:rPr lang="en-US" altLang="zh-CN" sz="2400" b="1"/>
              <a:t>3</a:t>
            </a:r>
            <a:r>
              <a:rPr lang="zh-CN" altLang="en-US" sz="2400" b="1"/>
              <a:t>张牌是方块</a:t>
            </a:r>
            <a:r>
              <a:rPr lang="en-US" altLang="zh-CN" sz="2400" b="1"/>
              <a:t>10……</a:t>
            </a:r>
          </a:p>
        </p:txBody>
      </p:sp>
      <p:pic>
        <p:nvPicPr>
          <p:cNvPr id="14029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36838"/>
            <a:ext cx="717867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4A81FD-E69B-4A5B-9E68-5E4AF49DA13C}" type="slidenum">
              <a:rPr lang="zh-CN" altLang="en-US" sz="1400" smtClean="0"/>
              <a:pPr eaLnBrk="1" hangingPunct="1"/>
              <a:t>49</a:t>
            </a:fld>
            <a:endParaRPr lang="en-US" altLang="zh-CN" sz="1400" smtClean="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stdio.h</a:t>
            </a:r>
            <a:r>
              <a:rPr lang="en-US" altLang="zh-CN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stdlib.h</a:t>
            </a:r>
            <a:r>
              <a:rPr lang="en-US" altLang="zh-CN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time.h</a:t>
            </a:r>
            <a:r>
              <a:rPr lang="en-US" altLang="zh-CN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void shuffle 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[][13]);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void deal(const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[][13]);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outputCard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i,int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row,int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col</a:t>
            </a:r>
            <a:r>
              <a:rPr lang="en-US" altLang="zh-CN" sz="2000" b="1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deck[4][13]={0}; //</a:t>
            </a:r>
            <a:r>
              <a:rPr lang="zh-CN" altLang="en-US" sz="2000" b="1" dirty="0" smtClean="0"/>
              <a:t>保存一副牌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/>
              <a:t>    </a:t>
            </a:r>
            <a:r>
              <a:rPr lang="en-US" altLang="zh-CN" sz="2000" b="1" dirty="0" err="1" smtClean="0"/>
              <a:t>srand</a:t>
            </a:r>
            <a:r>
              <a:rPr lang="en-US" altLang="zh-CN" sz="2000" b="1" dirty="0" smtClean="0"/>
              <a:t> (time(NULL));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shuffle(deck);//</a:t>
            </a:r>
            <a:r>
              <a:rPr lang="zh-CN" altLang="en-US" sz="2000" b="1" dirty="0" smtClean="0"/>
              <a:t>洗牌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/>
              <a:t>    </a:t>
            </a:r>
            <a:r>
              <a:rPr lang="en-US" altLang="zh-CN" sz="2000" b="1" dirty="0" smtClean="0"/>
              <a:t>deal(deck);//</a:t>
            </a:r>
            <a:r>
              <a:rPr lang="zh-CN" altLang="en-US" sz="2000" b="1" dirty="0" smtClean="0"/>
              <a:t>发牌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/>
              <a:t>    </a:t>
            </a:r>
            <a:r>
              <a:rPr lang="en-US" altLang="zh-CN" sz="2000" b="1" dirty="0" smtClean="0"/>
              <a:t>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ym typeface="+mn-ea"/>
              </a:rPr>
              <a:t>1.</a:t>
            </a:r>
            <a:r>
              <a:rPr lang="zh-CN" altLang="en-US" b="1" smtClean="0">
                <a:sym typeface="+mn-ea"/>
              </a:rPr>
              <a:t>二维数组的表达对象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>
                <a:sym typeface="+mn-ea"/>
              </a:rPr>
              <a:t>也可以把</a:t>
            </a:r>
            <a:r>
              <a:rPr lang="en-US" altLang="zh-CN" b="1">
                <a:sym typeface="+mn-ea"/>
              </a:rPr>
              <a:t>rains</a:t>
            </a:r>
            <a:r>
              <a:rPr lang="zh-CN" altLang="en-US" b="1">
                <a:sym typeface="+mn-ea"/>
              </a:rPr>
              <a:t>看作是一个二维数组，包含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行，每行</a:t>
            </a:r>
            <a:r>
              <a:rPr lang="en-US" altLang="zh-CN" b="1">
                <a:sym typeface="+mn-ea"/>
              </a:rPr>
              <a:t>12</a:t>
            </a:r>
            <a:r>
              <a:rPr lang="zh-CN" altLang="en-US" b="1">
                <a:sym typeface="+mn-ea"/>
              </a:rPr>
              <a:t>列。</a:t>
            </a:r>
          </a:p>
          <a:p>
            <a:pPr lvl="1"/>
            <a:endParaRPr lang="zh-CN" altLang="en-US" b="1">
              <a:sym typeface="+mn-ea"/>
            </a:endParaRPr>
          </a:p>
          <a:p>
            <a:pPr lvl="1"/>
            <a:endParaRPr lang="zh-CN" altLang="en-US" b="1">
              <a:sym typeface="+mn-ea"/>
            </a:endParaRPr>
          </a:p>
          <a:p>
            <a:pPr lvl="1"/>
            <a:endParaRPr lang="zh-CN" altLang="en-US" b="1">
              <a:sym typeface="+mn-ea"/>
            </a:endParaRPr>
          </a:p>
          <a:p>
            <a:pPr lvl="1"/>
            <a:endParaRPr lang="zh-CN" altLang="en-US" b="1">
              <a:sym typeface="+mn-ea"/>
            </a:endParaRPr>
          </a:p>
          <a:p>
            <a:pPr lvl="1"/>
            <a:endParaRPr lang="zh-CN" altLang="en-US" b="1">
              <a:sym typeface="+mn-ea"/>
            </a:endParaRPr>
          </a:p>
          <a:p>
            <a:pPr lvl="1"/>
            <a:r>
              <a:rPr lang="zh-CN" altLang="en-US" b="1">
                <a:sym typeface="+mn-ea"/>
              </a:rPr>
              <a:t>这</a:t>
            </a:r>
            <a:r>
              <a:rPr lang="en-US" altLang="zh-CN" b="1">
                <a:sym typeface="+mn-ea"/>
              </a:rPr>
              <a:t>5</a:t>
            </a:r>
            <a:r>
              <a:rPr lang="zh-CN" altLang="en-US" b="1">
                <a:sym typeface="+mn-ea"/>
              </a:rPr>
              <a:t>行</a:t>
            </a:r>
            <a:r>
              <a:rPr lang="en-US" altLang="zh-CN" b="1">
                <a:sym typeface="+mn-ea"/>
              </a:rPr>
              <a:t>12</a:t>
            </a:r>
            <a:r>
              <a:rPr lang="zh-CN" altLang="en-US" b="1">
                <a:sym typeface="+mn-ea"/>
              </a:rPr>
              <a:t>列数据构成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个矩阵（纵横排列的二维数据表格）。</a:t>
            </a:r>
            <a:endParaRPr lang="en-US" altLang="zh-CN" b="1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marL="457200" lvl="2"/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292925" name="Group 61"/>
          <p:cNvGraphicFramePr>
            <a:graphicFrameLocks noGrp="1"/>
          </p:cNvGraphicFramePr>
          <p:nvPr/>
        </p:nvGraphicFramePr>
        <p:xfrm>
          <a:off x="2462213" y="2573973"/>
          <a:ext cx="6070917" cy="2180590"/>
        </p:xfrm>
        <a:graphic>
          <a:graphicData uri="http://schemas.openxmlformats.org/drawingml/2006/table">
            <a:tbl>
              <a:tblPr/>
              <a:tblGrid>
                <a:gridCol w="985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90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6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3691" name="Text Box 83"/>
          <p:cNvSpPr txBox="1">
            <a:spLocks noChangeArrowheads="1"/>
          </p:cNvSpPr>
          <p:nvPr/>
        </p:nvSpPr>
        <p:spPr bwMode="auto">
          <a:xfrm>
            <a:off x="2533015" y="2212975"/>
            <a:ext cx="635317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 第</a:t>
            </a:r>
            <a:r>
              <a:rPr lang="en-US" altLang="zh-CN" sz="2000" b="1"/>
              <a:t>0</a:t>
            </a:r>
            <a:r>
              <a:rPr lang="zh-CN" altLang="en-US" sz="2000" b="1"/>
              <a:t>列     第</a:t>
            </a:r>
            <a:r>
              <a:rPr lang="en-US" altLang="zh-CN" sz="2000" b="1"/>
              <a:t>1</a:t>
            </a:r>
            <a:r>
              <a:rPr lang="zh-CN" altLang="en-US" sz="2000" b="1"/>
              <a:t>列    第</a:t>
            </a:r>
            <a:r>
              <a:rPr lang="en-US" altLang="zh-CN" sz="2000" b="1"/>
              <a:t>2</a:t>
            </a:r>
            <a:r>
              <a:rPr lang="zh-CN" altLang="en-US" sz="2000" b="1"/>
              <a:t>列                                      第</a:t>
            </a:r>
            <a:r>
              <a:rPr lang="en-US" altLang="zh-CN" sz="2000" b="1"/>
              <a:t>11</a:t>
            </a:r>
            <a:r>
              <a:rPr lang="zh-CN" altLang="en-US" sz="2000" b="1"/>
              <a:t>列</a:t>
            </a:r>
          </a:p>
        </p:txBody>
      </p:sp>
      <p:sp>
        <p:nvSpPr>
          <p:cNvPr id="113692" name="Text Box 84"/>
          <p:cNvSpPr txBox="1">
            <a:spLocks noChangeArrowheads="1"/>
          </p:cNvSpPr>
          <p:nvPr/>
        </p:nvSpPr>
        <p:spPr bwMode="auto">
          <a:xfrm>
            <a:off x="1595438" y="264541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0</a:t>
            </a:r>
            <a:r>
              <a:rPr lang="zh-CN" altLang="en-US" sz="2000" b="1"/>
              <a:t>行</a:t>
            </a:r>
          </a:p>
        </p:txBody>
      </p:sp>
      <p:sp>
        <p:nvSpPr>
          <p:cNvPr id="113693" name="Text Box 85"/>
          <p:cNvSpPr txBox="1">
            <a:spLocks noChangeArrowheads="1"/>
          </p:cNvSpPr>
          <p:nvPr/>
        </p:nvSpPr>
        <p:spPr bwMode="auto">
          <a:xfrm>
            <a:off x="1595438" y="314229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行</a:t>
            </a:r>
          </a:p>
        </p:txBody>
      </p:sp>
      <p:sp>
        <p:nvSpPr>
          <p:cNvPr id="113694" name="Text Box 86"/>
          <p:cNvSpPr txBox="1">
            <a:spLocks noChangeArrowheads="1"/>
          </p:cNvSpPr>
          <p:nvPr/>
        </p:nvSpPr>
        <p:spPr bwMode="auto">
          <a:xfrm>
            <a:off x="1595438" y="358044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行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7400290" y="2590165"/>
            <a:ext cx="41910" cy="2134870"/>
          </a:xfrm>
          <a:prstGeom prst="line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</p:cxnSp>
      <p:cxnSp>
        <p:nvCxnSpPr>
          <p:cNvPr id="9" name="直接连接符 8"/>
          <p:cNvCxnSpPr/>
          <p:nvPr/>
        </p:nvCxnSpPr>
        <p:spPr>
          <a:xfrm>
            <a:off x="2475230" y="4347210"/>
            <a:ext cx="6057265" cy="17780"/>
          </a:xfrm>
          <a:prstGeom prst="line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</p:cxnSp>
      <p:cxnSp>
        <p:nvCxnSpPr>
          <p:cNvPr id="10" name="直接连接符 9"/>
          <p:cNvCxnSpPr/>
          <p:nvPr/>
        </p:nvCxnSpPr>
        <p:spPr>
          <a:xfrm>
            <a:off x="2458720" y="3900170"/>
            <a:ext cx="6057265" cy="17780"/>
          </a:xfrm>
          <a:prstGeom prst="line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</p:cxnSp>
      <p:sp>
        <p:nvSpPr>
          <p:cNvPr id="11" name="Text Box 85"/>
          <p:cNvSpPr txBox="1">
            <a:spLocks noChangeArrowheads="1"/>
          </p:cNvSpPr>
          <p:nvPr/>
        </p:nvSpPr>
        <p:spPr bwMode="auto">
          <a:xfrm>
            <a:off x="1578928" y="3915093"/>
            <a:ext cx="93662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3</a:t>
            </a:r>
            <a:r>
              <a:rPr lang="zh-CN" altLang="en-US" sz="2000" b="1"/>
              <a:t>行</a:t>
            </a: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1578928" y="4353243"/>
            <a:ext cx="93662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4</a:t>
            </a:r>
            <a:r>
              <a:rPr lang="zh-CN" altLang="en-US" sz="2000" b="1"/>
              <a:t>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85D047-D829-43B2-A1D1-0CE8BD5302AC}" type="slidenum">
              <a:rPr lang="zh-CN" altLang="en-US" sz="1400" smtClean="0"/>
              <a:pPr eaLnBrk="1" hangingPunct="1"/>
              <a:t>50</a:t>
            </a:fld>
            <a:endParaRPr lang="en-US" altLang="zh-CN" sz="1400" smtClean="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void shuffle(int wdeck[][13]) /*</a:t>
            </a:r>
            <a:r>
              <a:rPr lang="zh-CN" altLang="en-US" sz="2000" b="1" smtClean="0"/>
              <a:t>洗牌*</a:t>
            </a:r>
            <a:r>
              <a:rPr lang="en-US" altLang="zh-CN" sz="2000" b="1" smtClean="0"/>
              <a:t>/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int card,row,column;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for(card = 1; card &lt;= 52; card++){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</a:t>
            </a:r>
            <a:r>
              <a:rPr lang="en-US" altLang="zh-CN" sz="2000" b="1" smtClean="0">
                <a:solidFill>
                  <a:srgbClr val="003399"/>
                </a:solidFill>
              </a:rPr>
              <a:t>//</a:t>
            </a:r>
            <a:r>
              <a:rPr lang="zh-CN" altLang="en-US" sz="2000" b="1" smtClean="0">
                <a:solidFill>
                  <a:srgbClr val="003399"/>
                </a:solidFill>
              </a:rPr>
              <a:t>生成第</a:t>
            </a:r>
            <a:r>
              <a:rPr lang="en-US" altLang="zh-CN" sz="2000" b="1" smtClean="0">
                <a:solidFill>
                  <a:srgbClr val="003399"/>
                </a:solidFill>
              </a:rPr>
              <a:t>card</a:t>
            </a:r>
            <a:r>
              <a:rPr lang="zh-CN" altLang="en-US" sz="2000" b="1" smtClean="0">
                <a:solidFill>
                  <a:srgbClr val="003399"/>
                </a:solidFill>
              </a:rPr>
              <a:t>张牌的花色和面值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row = rand()%4;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column = rand()%13;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while(wdeck[row][column] != 0){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       row = rand()%4;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       column = rand()%13;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}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>
                <a:solidFill>
                  <a:srgbClr val="003399"/>
                </a:solidFill>
              </a:rPr>
              <a:t>            //</a:t>
            </a:r>
            <a:r>
              <a:rPr lang="zh-CN" altLang="en-US" sz="2000" b="1" smtClean="0">
                <a:solidFill>
                  <a:srgbClr val="003399"/>
                </a:solidFill>
              </a:rPr>
              <a:t>发出第</a:t>
            </a:r>
            <a:r>
              <a:rPr lang="en-US" altLang="zh-CN" sz="2000" b="1" smtClean="0">
                <a:solidFill>
                  <a:srgbClr val="003399"/>
                </a:solidFill>
              </a:rPr>
              <a:t>card</a:t>
            </a:r>
            <a:r>
              <a:rPr lang="zh-CN" altLang="en-US" sz="2000" b="1" smtClean="0">
                <a:solidFill>
                  <a:srgbClr val="003399"/>
                </a:solidFill>
              </a:rPr>
              <a:t>张牌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         wdeck[row][column] = card;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     }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8FC6540-558D-440B-9280-C1450F651E40}" type="slidenum">
              <a:rPr lang="zh-CN" altLang="en-US" sz="1400" smtClean="0"/>
              <a:pPr eaLnBrk="1" hangingPunct="1"/>
              <a:t>51</a:t>
            </a:fld>
            <a:endParaRPr lang="en-US" altLang="zh-CN" sz="1400" smtClean="0"/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例4.洗牌发牌游戏模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13435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void deal (const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wdeck</a:t>
            </a:r>
            <a:r>
              <a:rPr lang="en-US" altLang="zh-CN" sz="2000" b="1" dirty="0" smtClean="0"/>
              <a:t>[][13]) //</a:t>
            </a:r>
            <a:r>
              <a:rPr lang="zh-CN" altLang="en-US" sz="2000" b="1" dirty="0" smtClean="0"/>
              <a:t>发牌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card,row,column,found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for (card = 1;card &lt;= 52;card++){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 //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遍历二维数组，查找值为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card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的元素，输出对应的花色和面值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smtClean="0"/>
              <a:t>found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for (row=0; row </a:t>
            </a:r>
            <a:r>
              <a:rPr lang="en-US" altLang="zh-CN" sz="2000" b="1" dirty="0" smtClean="0"/>
              <a:t>&lt; 4 </a:t>
            </a:r>
            <a:r>
              <a:rPr lang="en-US" altLang="zh-CN" sz="2000" b="1" dirty="0" smtClean="0"/>
              <a:t>&amp;&amp; !found;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   for (column=0; column </a:t>
            </a:r>
            <a:r>
              <a:rPr lang="en-US" altLang="zh-CN" sz="2000" b="1" dirty="0" smtClean="0"/>
              <a:t>&lt; 13 </a:t>
            </a:r>
            <a:r>
              <a:rPr lang="en-US" altLang="zh-CN" sz="2000" b="1" dirty="0" smtClean="0"/>
              <a:t>&amp;&amp; !found; column++)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      if (</a:t>
            </a:r>
            <a:r>
              <a:rPr lang="en-US" altLang="zh-CN" sz="2000" b="1" dirty="0" err="1" smtClean="0"/>
              <a:t>wdeck</a:t>
            </a:r>
            <a:r>
              <a:rPr lang="en-US" altLang="zh-CN" sz="2000" b="1" dirty="0" smtClean="0"/>
              <a:t>[row][column]==card){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          found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          </a:t>
            </a:r>
            <a:r>
              <a:rPr lang="en-US" altLang="zh-CN" sz="2000" b="1" dirty="0" err="1" smtClean="0"/>
              <a:t>outputCard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card,row,column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//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输出第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card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张牌的花色面值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59ECF02-4E54-487B-A7C3-B63B5FC845FE}" type="slidenum">
              <a:rPr lang="zh-CN" altLang="en-US" sz="1400" smtClean="0"/>
              <a:pPr eaLnBrk="1" hangingPunct="1"/>
              <a:t>52</a:t>
            </a:fld>
            <a:endParaRPr lang="en-US" altLang="zh-CN" sz="1400" smtClean="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例4.洗牌发牌游戏模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494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void outputCard(int i,int row,int col)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printf("</a:t>
            </a:r>
            <a:r>
              <a:rPr lang="zh-CN" altLang="en-US" sz="1200" b="1" smtClean="0"/>
              <a:t>第</a:t>
            </a:r>
            <a:r>
              <a:rPr lang="en-US" altLang="zh-CN" sz="1200" b="1" smtClean="0"/>
              <a:t>%d</a:t>
            </a:r>
            <a:r>
              <a:rPr lang="zh-CN" altLang="en-US" sz="1200" b="1" smtClean="0"/>
              <a:t>张牌：</a:t>
            </a:r>
            <a:r>
              <a:rPr lang="en-US" altLang="zh-CN" sz="1200" b="1" smtClean="0"/>
              <a:t>",i);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switch (col){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0:printf("Acer");break;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1:printf("Deuce");break;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2:printf("Three");break;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3:printf("Four");break;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4:printf("Five");break;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5:printf("Six");break;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6:printf("Seven");break;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7:printf("Eight");break;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8:printf("Nine");break;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9:printf("Ten");break;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10:printf("Jack");break;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11:printf("Queen");break;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12:printf("King");break;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default:printf("</a:t>
            </a:r>
            <a:r>
              <a:rPr lang="zh-CN" altLang="en-US" sz="1200" b="1" smtClean="0"/>
              <a:t>无效的面值 </a:t>
            </a:r>
            <a:r>
              <a:rPr lang="en-US" altLang="zh-CN" sz="1200" b="1" smtClean="0"/>
              <a:t>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printf(" of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switch (row){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0:printf("Hearts");break;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1:printf("diamonds");break;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2:printf("Clubs");break;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case 3:printf("Spades");break;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   default:printf("</a:t>
            </a:r>
            <a:r>
              <a:rPr lang="zh-CN" altLang="en-US" sz="1200" b="1" smtClean="0"/>
              <a:t>无效的花色 </a:t>
            </a:r>
            <a:r>
              <a:rPr lang="en-US" altLang="zh-CN" sz="1200" b="1" smtClean="0"/>
              <a:t>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   printf("\n");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smtClean="0"/>
              <a:t>}</a:t>
            </a:r>
            <a:endParaRPr lang="zh-CN" altLang="en-US" sz="12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5.</a:t>
            </a:r>
            <a:r>
              <a:rPr lang="zh-CN" altLang="en-US" b="1"/>
              <a:t>海龟作图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sym typeface="+mn-ea"/>
              </a:rPr>
              <a:t>例</a:t>
            </a:r>
            <a:r>
              <a:rPr lang="en-US" altLang="zh-CN" b="1" smtClean="0">
                <a:sym typeface="+mn-ea"/>
              </a:rPr>
              <a:t>5</a:t>
            </a:r>
            <a:r>
              <a:rPr lang="zh-CN" altLang="en-US" b="1" smtClean="0">
                <a:sym typeface="+mn-ea"/>
              </a:rPr>
              <a:t>：海龟作图</a:t>
            </a:r>
          </a:p>
          <a:p>
            <a:pPr marL="0" indent="0">
              <a:buNone/>
            </a:pPr>
            <a:r>
              <a:rPr lang="zh-CN" altLang="en-US" b="1"/>
              <a:t>     </a:t>
            </a:r>
            <a:r>
              <a:rPr lang="zh-CN" altLang="en-US" sz="2400" b="1"/>
              <a:t>设想有一只机械海龟，他在</a:t>
            </a:r>
            <a:r>
              <a:rPr lang="en-US" altLang="zh-CN" sz="2400" b="1"/>
              <a:t>C</a:t>
            </a:r>
            <a:r>
              <a:rPr lang="zh-CN" altLang="en-US" sz="2400" b="1"/>
              <a:t>程序控制下在屋里四处爬行。海龟拿了一只笔，这支笔或者朝上，或者朝下。当笔朝下时，海龟用笔画下自己的移动轨迹；当比朝上时，海龟在移动过程中什么也不画。</a:t>
            </a:r>
          </a:p>
          <a:p>
            <a:pPr marL="0" indent="0">
              <a:buNone/>
            </a:pPr>
            <a:r>
              <a:rPr lang="zh-CN" altLang="en-US" sz="2400" b="1"/>
              <a:t>      使用一个</a:t>
            </a:r>
            <a:r>
              <a:rPr lang="en-US" altLang="zh-CN" sz="2400" b="1"/>
              <a:t>50*50</a:t>
            </a:r>
            <a:r>
              <a:rPr lang="zh-CN" altLang="en-US" sz="2400" b="1"/>
              <a:t>的数组</a:t>
            </a:r>
            <a:r>
              <a:rPr lang="en-US" altLang="zh-CN" sz="2400" b="1"/>
              <a:t>floor</a:t>
            </a:r>
            <a:r>
              <a:rPr lang="zh-CN" altLang="en-US" sz="2400" b="1"/>
              <a:t>，用于记录海龟绘制的图形，数组元素初始化为</a:t>
            </a:r>
            <a:r>
              <a:rPr lang="en-US" altLang="zh-CN" sz="2400" b="1"/>
              <a:t>0</a:t>
            </a:r>
            <a:r>
              <a:rPr lang="zh-CN" altLang="en-US" sz="2400" b="1"/>
              <a:t>。</a:t>
            </a:r>
            <a:r>
              <a:rPr lang="zh-CN" altLang="en-US" sz="2400" b="1">
                <a:sym typeface="+mn-ea"/>
              </a:rPr>
              <a:t>在海龟爬行过程中，如果笔朝下，就把数组</a:t>
            </a:r>
            <a:r>
              <a:rPr lang="en-US" altLang="zh-CN" sz="2400" b="1">
                <a:sym typeface="+mn-ea"/>
              </a:rPr>
              <a:t>floor</a:t>
            </a:r>
            <a:r>
              <a:rPr lang="zh-CN" altLang="en-US" sz="2400" b="1">
                <a:sym typeface="+mn-ea"/>
              </a:rPr>
              <a:t>中对应于海龟所处位置的元素置为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zh-CN" sz="2400" b="1">
                <a:sym typeface="+mn-ea"/>
              </a:rPr>
              <a:t>。当给出命令</a:t>
            </a:r>
            <a:r>
              <a:rPr lang="en-US" altLang="zh-CN" sz="2400" b="1">
                <a:sym typeface="+mn-ea"/>
              </a:rPr>
              <a:t>6</a:t>
            </a:r>
            <a:r>
              <a:rPr lang="zh-CN" altLang="en-US" sz="2400" b="1">
                <a:sym typeface="+mn-ea"/>
              </a:rPr>
              <a:t>（打印命令）后，数组中元素为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的位置全部用星号显示，元素为</a:t>
            </a:r>
            <a:r>
              <a:rPr lang="en-US" altLang="zh-CN" sz="2400" b="1">
                <a:sym typeface="+mn-ea"/>
              </a:rPr>
              <a:t>0</a:t>
            </a:r>
            <a:r>
              <a:rPr lang="zh-CN" altLang="en-US" sz="2400" b="1">
                <a:sym typeface="+mn-ea"/>
              </a:rPr>
              <a:t>的位置全部用空格显示。</a:t>
            </a:r>
            <a:endParaRPr lang="zh-CN" altLang="en-US" sz="2400" b="1"/>
          </a:p>
          <a:p>
            <a:pPr marL="0" indent="0">
              <a:buNone/>
            </a:pPr>
            <a:r>
              <a:rPr lang="zh-CN" altLang="en-US" sz="2400" b="1"/>
              <a:t>      海龟会从一个装有命令的数组中读取各种命令。</a:t>
            </a:r>
          </a:p>
          <a:p>
            <a:pPr marL="0" indent="0">
              <a:buNone/>
            </a:pPr>
            <a:r>
              <a:rPr lang="zh-CN" altLang="en-US" sz="2400" b="1"/>
              <a:t>      假定海龟总是从地板上（</a:t>
            </a:r>
            <a:r>
              <a:rPr lang="en-US" altLang="zh-CN" sz="2400" b="1"/>
              <a:t>0,0</a:t>
            </a:r>
            <a:r>
              <a:rPr lang="zh-CN" altLang="en-US" sz="2400" b="1"/>
              <a:t>）出发，并且开始时笔是朝上的。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DEF2E0-B1F0-4651-9EF8-27967894202D}" type="slidenum">
              <a:rPr lang="zh-CN" altLang="en-US" sz="1400" smtClean="0"/>
              <a:pPr eaLnBrk="1" hangingPunct="1"/>
              <a:t>54</a:t>
            </a:fld>
            <a:endParaRPr lang="en-US" altLang="zh-CN" sz="1400" smtClean="0"/>
          </a:p>
        </p:txBody>
      </p:sp>
      <p:sp>
        <p:nvSpPr>
          <p:cNvPr id="1525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>
                <a:sym typeface="+mn-ea"/>
              </a:rPr>
              <a:t>例</a:t>
            </a:r>
            <a:r>
              <a:rPr lang="en-US" altLang="zh-CN" b="1">
                <a:sym typeface="+mn-ea"/>
              </a:rPr>
              <a:t>5.</a:t>
            </a:r>
            <a:r>
              <a:rPr lang="zh-CN" altLang="en-US" b="1">
                <a:sym typeface="+mn-ea"/>
              </a:rPr>
              <a:t>海龟作图</a:t>
            </a:r>
          </a:p>
        </p:txBody>
      </p:sp>
      <p:sp>
        <p:nvSpPr>
          <p:cNvPr id="15258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6046788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b="1" smtClean="0"/>
          </a:p>
          <a:p>
            <a:pPr eaLnBrk="1" hangingPunct="1">
              <a:buFontTx/>
              <a:buNone/>
            </a:pPr>
            <a:endParaRPr lang="zh-CN" altLang="en-US" b="1" smtClean="0"/>
          </a:p>
        </p:txBody>
      </p:sp>
      <p:graphicFrame>
        <p:nvGraphicFramePr>
          <p:cNvPr id="305246" name="Group 94"/>
          <p:cNvGraphicFramePr>
            <a:graphicFrameLocks noGrp="1"/>
          </p:cNvGraphicFramePr>
          <p:nvPr>
            <p:ph sz="quarter" idx="2"/>
          </p:nvPr>
        </p:nvGraphicFramePr>
        <p:xfrm>
          <a:off x="899478" y="2060258"/>
          <a:ext cx="3810000" cy="4022912"/>
        </p:xfrm>
        <a:graphic>
          <a:graphicData uri="http://schemas.openxmlformats.org/drawingml/2006/table">
            <a:tbl>
              <a:tblPr/>
              <a:tblGrid>
                <a:gridCol w="11477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笔朝上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笔朝下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右转弯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左转弯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2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向前走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或其他格数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50×50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的数组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数据结束（标记）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52610" name="Line 45"/>
          <p:cNvSpPr>
            <a:spLocks noChangeShapeType="1"/>
          </p:cNvSpPr>
          <p:nvPr/>
        </p:nvSpPr>
        <p:spPr bwMode="auto">
          <a:xfrm>
            <a:off x="5292725" y="32845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1" name="Line 46"/>
          <p:cNvSpPr>
            <a:spLocks noChangeShapeType="1"/>
          </p:cNvSpPr>
          <p:nvPr/>
        </p:nvSpPr>
        <p:spPr bwMode="auto">
          <a:xfrm>
            <a:off x="5292725" y="48688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2" name="Line 47"/>
          <p:cNvSpPr>
            <a:spLocks noChangeShapeType="1"/>
          </p:cNvSpPr>
          <p:nvPr/>
        </p:nvSpPr>
        <p:spPr bwMode="auto">
          <a:xfrm>
            <a:off x="5292725" y="3787775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3" name="Line 48"/>
          <p:cNvSpPr>
            <a:spLocks noChangeShapeType="1"/>
          </p:cNvSpPr>
          <p:nvPr/>
        </p:nvSpPr>
        <p:spPr bwMode="auto">
          <a:xfrm>
            <a:off x="6659563" y="3787775"/>
            <a:ext cx="0" cy="1081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4" name="Line 49"/>
          <p:cNvSpPr>
            <a:spLocks noChangeShapeType="1"/>
          </p:cNvSpPr>
          <p:nvPr/>
        </p:nvSpPr>
        <p:spPr bwMode="auto">
          <a:xfrm>
            <a:off x="5292725" y="4868863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5" name="Line 50"/>
          <p:cNvSpPr>
            <a:spLocks noChangeShapeType="1"/>
          </p:cNvSpPr>
          <p:nvPr/>
        </p:nvSpPr>
        <p:spPr bwMode="auto">
          <a:xfrm>
            <a:off x="5292725" y="3787775"/>
            <a:ext cx="0" cy="1152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5281" name="Group 129"/>
          <p:cNvGraphicFramePr>
            <a:graphicFrameLocks noGrp="1"/>
          </p:cNvGraphicFramePr>
          <p:nvPr>
            <p:ph sz="quarter" idx="3"/>
          </p:nvPr>
        </p:nvGraphicFramePr>
        <p:xfrm>
          <a:off x="7235825" y="1268413"/>
          <a:ext cx="1368425" cy="502920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52654" name="Text Box 127"/>
          <p:cNvSpPr txBox="1">
            <a:spLocks noChangeArrowheads="1"/>
          </p:cNvSpPr>
          <p:nvPr/>
        </p:nvSpPr>
        <p:spPr bwMode="auto">
          <a:xfrm>
            <a:off x="5003800" y="1916113"/>
            <a:ext cx="18732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初始状态：笔朝上，海龟在原点</a:t>
            </a:r>
          </a:p>
        </p:txBody>
      </p:sp>
      <p:sp>
        <p:nvSpPr>
          <p:cNvPr id="152655" name="Oval 128"/>
          <p:cNvSpPr>
            <a:spLocks noChangeArrowheads="1"/>
          </p:cNvSpPr>
          <p:nvPr/>
        </p:nvSpPr>
        <p:spPr bwMode="auto">
          <a:xfrm>
            <a:off x="5219700" y="4797425"/>
            <a:ext cx="144463" cy="142875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52656" name="Text Box 131"/>
          <p:cNvSpPr txBox="1">
            <a:spLocks noChangeArrowheads="1"/>
          </p:cNvSpPr>
          <p:nvPr/>
        </p:nvSpPr>
        <p:spPr bwMode="auto">
          <a:xfrm>
            <a:off x="5003800" y="5084763"/>
            <a:ext cx="19446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根据右侧</a:t>
            </a:r>
            <a:r>
              <a:rPr lang="zh-CN" altLang="en-US" sz="2000" b="1">
                <a:latin typeface="宋体" pitchFamily="2" charset="-122"/>
              </a:rPr>
              <a:t>“</a:t>
            </a:r>
            <a:r>
              <a:rPr lang="zh-CN" altLang="en-US" sz="2000" b="1"/>
              <a:t>程序</a:t>
            </a:r>
            <a:r>
              <a:rPr lang="zh-CN" altLang="en-US" sz="2000" b="1">
                <a:latin typeface="宋体" pitchFamily="2" charset="-122"/>
              </a:rPr>
              <a:t>”</a:t>
            </a:r>
            <a:r>
              <a:rPr lang="zh-CN" altLang="en-US" sz="2000" b="1"/>
              <a:t>绘制的</a:t>
            </a:r>
            <a:r>
              <a:rPr lang="en-US" altLang="zh-CN" sz="2000" b="1"/>
              <a:t>12*12</a:t>
            </a:r>
            <a:r>
              <a:rPr lang="zh-CN" altLang="en-US" sz="2000" b="1"/>
              <a:t>矩形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795" y="1556385"/>
            <a:ext cx="3561080" cy="42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400" b="1" dirty="0" smtClean="0"/>
              <a:t>海龟接收到的命令如下：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95A3DBA-CB5A-4BCE-9A8A-8CF5A34EDA9D}" type="slidenum">
              <a:rPr lang="zh-CN" altLang="en-US" sz="1400" smtClean="0"/>
              <a:pPr eaLnBrk="1" hangingPunct="1"/>
              <a:t>55</a:t>
            </a:fld>
            <a:endParaRPr lang="en-US" altLang="zh-CN" sz="1400" smtClean="0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/>
              <a:t>输入命令的存放：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		int commands[100]</a:t>
            </a:r>
            <a:r>
              <a:rPr lang="zh-CN" altLang="en-US" b="1" smtClean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海龟绘制的图形：</a:t>
            </a:r>
          </a:p>
          <a:p>
            <a:pPr eaLnBrk="1" hangingPunct="1">
              <a:buFontTx/>
              <a:buNone/>
            </a:pPr>
            <a:r>
              <a:rPr lang="en-US" altLang="zh-CN" b="1" smtClean="0"/>
              <a:t>		int floor[50][50]={0};</a:t>
            </a:r>
            <a:r>
              <a:rPr lang="zh-CN" altLang="en-US" b="1" smtClean="0"/>
              <a:t>当在第</a:t>
            </a:r>
            <a:r>
              <a:rPr lang="en-US" altLang="zh-CN" b="1" smtClean="0"/>
              <a:t>i</a:t>
            </a:r>
            <a:r>
              <a:rPr lang="zh-CN" altLang="en-US" b="1" smtClean="0"/>
              <a:t>行第</a:t>
            </a:r>
            <a:r>
              <a:rPr lang="en-US" altLang="zh-CN" b="1" smtClean="0"/>
              <a:t>j</a:t>
            </a:r>
            <a:r>
              <a:rPr lang="zh-CN" altLang="en-US" b="1" smtClean="0"/>
              <a:t>列绘制了图，则</a:t>
            </a:r>
            <a:r>
              <a:rPr lang="en-US" altLang="zh-CN" b="1" smtClean="0"/>
              <a:t>floor[i][j]</a:t>
            </a:r>
            <a:r>
              <a:rPr lang="zh-CN" altLang="en-US" b="1" smtClean="0"/>
              <a:t>置为</a:t>
            </a:r>
            <a:r>
              <a:rPr lang="en-US" altLang="zh-CN" b="1" smtClean="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E932558-8DE8-4BB8-91E3-FD2D99064FB7}" type="slidenum">
              <a:rPr lang="zh-CN" altLang="en-US" sz="1400" smtClean="0"/>
              <a:pPr eaLnBrk="1" hangingPunct="1"/>
              <a:t>56</a:t>
            </a:fld>
            <a:endParaRPr lang="en-US" altLang="zh-CN" sz="1400" smtClean="0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207375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#define COMMANDSIZE 100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#define PICSIZE  50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int main(void)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int commands[COMMANDSIZE ]; </a:t>
            </a:r>
            <a:r>
              <a:rPr lang="en-US" altLang="zh-CN" sz="2400" b="1" smtClean="0">
                <a:solidFill>
                  <a:srgbClr val="0070C0"/>
                </a:solidFill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</a:rPr>
              <a:t>存储命令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int floor[PICSIZE][PICSIZE]={0}; </a:t>
            </a:r>
            <a:r>
              <a:rPr lang="en-US" altLang="zh-CN" sz="2400" b="1" smtClean="0">
                <a:solidFill>
                  <a:srgbClr val="0070C0"/>
                </a:solidFill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</a:rPr>
              <a:t>存储图片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900" b="1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     </a:t>
            </a:r>
            <a:r>
              <a:rPr lang="en-US" altLang="zh-CN" sz="2400" b="1" smtClean="0"/>
              <a:t>getCommand(commands, COMMANDSIZE );</a:t>
            </a:r>
            <a:r>
              <a:rPr lang="en-US" altLang="zh-CN" sz="2400" b="1" smtClean="0">
                <a:solidFill>
                  <a:srgbClr val="0070C0"/>
                </a:solidFill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</a:rPr>
              <a:t>获取命令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draw(commands, COMMANDSIZE ,floor, PICSIZE, PICSIZE);</a:t>
            </a:r>
            <a:r>
              <a:rPr lang="en-US" altLang="zh-CN" sz="2400" b="1" smtClean="0">
                <a:solidFill>
                  <a:srgbClr val="0070C0"/>
                </a:solidFill>
              </a:rPr>
              <a:t>//</a:t>
            </a:r>
            <a:r>
              <a:rPr lang="zh-CN" altLang="en-US" sz="2400" b="1" smtClean="0">
                <a:solidFill>
                  <a:srgbClr val="0070C0"/>
                </a:solidFill>
              </a:rPr>
              <a:t>作图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83B276-ADE4-4568-808E-740BED7A5003}" type="slidenum">
              <a:rPr lang="zh-CN" altLang="en-US" sz="1400" smtClean="0"/>
              <a:pPr eaLnBrk="1" hangingPunct="1"/>
              <a:t>57</a:t>
            </a:fld>
            <a:endParaRPr lang="en-US" altLang="zh-CN" sz="1400" smtClean="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  <a:r>
              <a:rPr lang="en-US" altLang="zh-CN" b="1" smtClean="0"/>
              <a:t>-</a:t>
            </a:r>
            <a:r>
              <a:rPr lang="zh-CN" altLang="en-US" smtClean="0"/>
              <a:t>获取命令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18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//</a:t>
            </a:r>
            <a:r>
              <a:rPr lang="zh-CN" altLang="en-US" sz="1800" b="1" dirty="0" smtClean="0"/>
              <a:t>简化的命令输入函数，不考虑命令过多导致数组越界问题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void </a:t>
            </a:r>
            <a:r>
              <a:rPr lang="en-US" altLang="zh-CN" sz="1800" b="1" dirty="0" err="1" smtClean="0"/>
              <a:t>getCommand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commands[],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size)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=0;</a:t>
            </a:r>
            <a:endParaRPr lang="zh-CN" altLang="en-US" sz="1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 smtClean="0"/>
              <a:t>("input the commands\n");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scanf</a:t>
            </a:r>
            <a:r>
              <a:rPr lang="en-US" altLang="zh-CN" sz="1800" b="1" dirty="0" smtClean="0"/>
              <a:t>("%</a:t>
            </a:r>
            <a:r>
              <a:rPr lang="en-US" altLang="zh-CN" sz="1800" b="1" dirty="0" err="1" smtClean="0"/>
              <a:t>d",&amp;commands</a:t>
            </a: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while(commands[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]!=9 ){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if (commands[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]==5){  //</a:t>
            </a:r>
            <a:r>
              <a:rPr lang="zh-CN" altLang="en-US" sz="1800" b="1" dirty="0" smtClean="0"/>
              <a:t>继续读取前进的格数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 smtClean="0"/>
              <a:t>(“input steps: "); </a:t>
            </a:r>
            <a:endParaRPr lang="en-US" altLang="zh-CN" sz="18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 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++;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    </a:t>
            </a:r>
            <a:r>
              <a:rPr lang="en-US" altLang="zh-CN" sz="1800" b="1" dirty="0" err="1" smtClean="0"/>
              <a:t>scanf</a:t>
            </a:r>
            <a:r>
              <a:rPr lang="en-US" altLang="zh-CN" sz="1800" b="1" dirty="0" smtClean="0"/>
              <a:t>("%</a:t>
            </a:r>
            <a:r>
              <a:rPr lang="en-US" altLang="zh-CN" sz="1800" b="1" dirty="0" err="1" smtClean="0"/>
              <a:t>d",&amp;commands</a:t>
            </a: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]);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   </a:t>
            </a:r>
            <a:r>
              <a:rPr lang="en-US" altLang="zh-CN" sz="1800" b="1" dirty="0" err="1" smtClean="0"/>
              <a:t>scanf</a:t>
            </a:r>
            <a:r>
              <a:rPr lang="en-US" altLang="zh-CN" sz="1800" b="1" dirty="0" smtClean="0"/>
              <a:t>("%</a:t>
            </a:r>
            <a:r>
              <a:rPr lang="en-US" altLang="zh-CN" sz="1800" b="1" dirty="0" err="1" smtClean="0"/>
              <a:t>d",&amp;commands</a:t>
            </a: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/>
              <a:t>}</a:t>
            </a:r>
            <a:endParaRPr lang="zh-CN" alt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C85C98-08A6-4FFE-9E4C-179C118C62C5}" type="slidenum">
              <a:rPr lang="zh-CN" altLang="en-US" sz="1400" smtClean="0"/>
              <a:pPr eaLnBrk="1" hangingPunct="1"/>
              <a:t>58</a:t>
            </a:fld>
            <a:endParaRPr lang="en-US" altLang="zh-CN" sz="1400" smtClean="0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  <a:r>
              <a:rPr lang="en-US" altLang="zh-CN" b="1" smtClean="0"/>
              <a:t>-</a:t>
            </a:r>
            <a:r>
              <a:rPr lang="zh-CN" altLang="en-US" smtClean="0"/>
              <a:t>作图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8027988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/>
              <a:t>	void draw(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commands[],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size,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floor[][50],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rows,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cols)</a:t>
            </a:r>
            <a:r>
              <a:rPr lang="zh-CN" altLang="en-US" sz="2400" b="1" dirty="0" smtClean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海龟是否作图，以及作图的轨迹依赖于下面三个因素：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		</a:t>
            </a:r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笔的朝向（</a:t>
            </a:r>
            <a:r>
              <a:rPr lang="en-US" altLang="zh-CN" sz="2400" b="1" dirty="0" smtClean="0"/>
              <a:t>write=0/1,</a:t>
            </a:r>
            <a:r>
              <a:rPr lang="zh-CN" altLang="en-US" sz="2400" b="1" dirty="0" smtClean="0"/>
              <a:t>分别表示笔朝上和朝下）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		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海龟当前位置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坐标</a:t>
            </a:r>
            <a:r>
              <a:rPr lang="en-US" altLang="zh-CN" sz="2400" b="1" dirty="0" smtClean="0"/>
              <a:t>row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col)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 		</a:t>
            </a:r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海龟的朝向（</a:t>
            </a:r>
            <a:r>
              <a:rPr lang="en-US" altLang="zh-CN" sz="2400" b="1" dirty="0" err="1" smtClean="0"/>
              <a:t>dir</a:t>
            </a:r>
            <a:r>
              <a:rPr lang="en-US" altLang="zh-CN" sz="2400" b="1" dirty="0" smtClean="0"/>
              <a:t>=EAST/SOUTH/WEST/NORTH</a:t>
            </a:r>
            <a:r>
              <a:rPr lang="zh-CN" altLang="en-US" sz="2400" b="1" dirty="0" smtClean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  </a:t>
            </a:r>
          </a:p>
          <a:p>
            <a:pPr eaLnBrk="1" hangingPunct="1"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56677" name="Text Box 7"/>
          <p:cNvSpPr txBox="1">
            <a:spLocks noChangeArrowheads="1"/>
          </p:cNvSpPr>
          <p:nvPr/>
        </p:nvSpPr>
        <p:spPr bwMode="auto">
          <a:xfrm>
            <a:off x="5148263" y="3933825"/>
            <a:ext cx="3600450" cy="2482215"/>
          </a:xfrm>
          <a:prstGeom prst="rect">
            <a:avLst/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命令</a:t>
            </a:r>
            <a:r>
              <a:rPr lang="en-US" altLang="zh-CN" sz="2000" b="1"/>
              <a:t>1</a:t>
            </a:r>
            <a:r>
              <a:rPr lang="zh-CN" altLang="en-US" sz="2000" b="1"/>
              <a:t>、</a:t>
            </a:r>
            <a:r>
              <a:rPr lang="en-US" altLang="zh-CN" sz="2000" b="1"/>
              <a:t>2</a:t>
            </a:r>
            <a:r>
              <a:rPr lang="zh-CN" altLang="en-US" sz="2000" b="1"/>
              <a:t>：改变笔的朝向</a:t>
            </a:r>
            <a:r>
              <a:rPr lang="en-US" altLang="zh-CN" sz="2000" b="1"/>
              <a:t>write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命令</a:t>
            </a:r>
            <a:r>
              <a:rPr lang="en-US" altLang="zh-CN" sz="2000" b="1"/>
              <a:t>3</a:t>
            </a:r>
            <a:r>
              <a:rPr lang="zh-CN" altLang="en-US" sz="2000" b="1"/>
              <a:t>、</a:t>
            </a:r>
            <a:r>
              <a:rPr lang="en-US" altLang="zh-CN" sz="2000" b="1"/>
              <a:t>4</a:t>
            </a:r>
            <a:r>
              <a:rPr lang="zh-CN" altLang="en-US" sz="2000" b="1"/>
              <a:t>：改变海龟朝向</a:t>
            </a:r>
            <a:r>
              <a:rPr lang="en-US" altLang="zh-CN" sz="2000" b="1"/>
              <a:t>dir</a:t>
            </a:r>
            <a:r>
              <a:rPr lang="zh-CN" altLang="en-US" sz="2000" b="1"/>
              <a:t>（依赖于当前海龟朝向）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命令</a:t>
            </a:r>
            <a:r>
              <a:rPr lang="en-US" altLang="zh-CN" sz="2000" b="1"/>
              <a:t>5</a:t>
            </a:r>
            <a:r>
              <a:rPr lang="zh-CN" altLang="en-US" sz="2000" b="1"/>
              <a:t>：作图</a:t>
            </a:r>
            <a:r>
              <a:rPr lang="en-US" altLang="zh-CN" sz="2000" b="1"/>
              <a:t>(</a:t>
            </a:r>
            <a:r>
              <a:rPr lang="zh-CN" altLang="en-US" sz="2000" b="1"/>
              <a:t>依赖于海龟的朝向和当前坐标</a:t>
            </a:r>
            <a:r>
              <a:rPr lang="en-US" altLang="zh-CN" sz="2000" b="1"/>
              <a:t>)</a:t>
            </a:r>
            <a:r>
              <a:rPr lang="zh-CN" altLang="en-US" sz="2000" b="1"/>
              <a:t>，改变海龟位坐标</a:t>
            </a:r>
            <a:r>
              <a:rPr lang="en-US" altLang="zh-CN" sz="2000" b="1"/>
              <a:t>(row,col)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命令</a:t>
            </a:r>
            <a:r>
              <a:rPr lang="en-US" altLang="zh-CN" sz="2000" b="1"/>
              <a:t>6</a:t>
            </a:r>
            <a:r>
              <a:rPr lang="zh-CN" altLang="en-US" sz="2000" b="1"/>
              <a:t>：打印</a:t>
            </a:r>
            <a:r>
              <a:rPr lang="en-US" altLang="zh-CN" sz="2000" b="1"/>
              <a:t>floor</a:t>
            </a:r>
          </a:p>
        </p:txBody>
      </p:sp>
      <p:graphicFrame>
        <p:nvGraphicFramePr>
          <p:cNvPr id="15667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3933825"/>
          <a:ext cx="3810000" cy="2506663"/>
        </p:xfrm>
        <a:graphic>
          <a:graphicData uri="http://schemas.openxmlformats.org/presentationml/2006/ole">
            <p:oleObj spid="_x0000_s156699" name="Visio" r:id="rId3" imgW="2236851" imgH="147180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44A036-BAF1-40DD-988E-C93FB9334DBE}" type="slidenum">
              <a:rPr lang="zh-CN" altLang="en-US" sz="1400" smtClean="0"/>
              <a:pPr eaLnBrk="1" hangingPunct="1"/>
              <a:t>59</a:t>
            </a:fld>
            <a:endParaRPr lang="en-US" altLang="zh-CN" sz="1400" smtClean="0"/>
          </a:p>
        </p:txBody>
      </p:sp>
      <p:sp>
        <p:nvSpPr>
          <p:cNvPr id="157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  <a:r>
              <a:rPr lang="en-US" altLang="zh-CN" b="1" smtClean="0"/>
              <a:t>-</a:t>
            </a:r>
            <a:r>
              <a:rPr lang="zh-CN" altLang="en-US" smtClean="0"/>
              <a:t>作图</a:t>
            </a:r>
          </a:p>
        </p:txBody>
      </p:sp>
      <p:sp>
        <p:nvSpPr>
          <p:cNvPr id="157700" name="Freeform 8"/>
          <p:cNvSpPr/>
          <p:nvPr/>
        </p:nvSpPr>
        <p:spPr bwMode="auto">
          <a:xfrm>
            <a:off x="2700338" y="1196975"/>
            <a:ext cx="1008062" cy="287338"/>
          </a:xfrm>
          <a:custGeom>
            <a:avLst/>
            <a:gdLst>
              <a:gd name="T0" fmla="*/ 0 w 703"/>
              <a:gd name="T1" fmla="*/ 2147483647 h 280"/>
              <a:gd name="T2" fmla="*/ 2147483647 w 703"/>
              <a:gd name="T3" fmla="*/ 2147483647 h 280"/>
              <a:gd name="T4" fmla="*/ 2147483647 w 703"/>
              <a:gd name="T5" fmla="*/ 2147483647 h 280"/>
              <a:gd name="T6" fmla="*/ 2147483647 w 703"/>
              <a:gd name="T7" fmla="*/ 2147483647 h 2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3" h="280">
                <a:moveTo>
                  <a:pt x="0" y="8"/>
                </a:moveTo>
                <a:cubicBezTo>
                  <a:pt x="83" y="4"/>
                  <a:pt x="166" y="0"/>
                  <a:pt x="272" y="8"/>
                </a:cubicBezTo>
                <a:cubicBezTo>
                  <a:pt x="378" y="16"/>
                  <a:pt x="567" y="9"/>
                  <a:pt x="635" y="54"/>
                </a:cubicBezTo>
                <a:cubicBezTo>
                  <a:pt x="703" y="99"/>
                  <a:pt x="691" y="189"/>
                  <a:pt x="680" y="2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7701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79388" y="20638"/>
          <a:ext cx="2663825" cy="1752600"/>
        </p:xfrm>
        <a:graphic>
          <a:graphicData uri="http://schemas.openxmlformats.org/presentationml/2006/ole">
            <p:oleObj spid="_x0000_s157723" name="Visio" r:id="rId4" imgW="2236851" imgH="1471803" progId="">
              <p:embed/>
            </p:oleObj>
          </a:graphicData>
        </a:graphic>
      </p:graphicFrame>
      <p:sp>
        <p:nvSpPr>
          <p:cNvPr id="157702" name="Rectangle 11"/>
          <p:cNvSpPr>
            <a:spLocks noChangeArrowheads="1"/>
          </p:cNvSpPr>
          <p:nvPr/>
        </p:nvSpPr>
        <p:spPr bwMode="auto">
          <a:xfrm>
            <a:off x="2051050" y="1557338"/>
            <a:ext cx="6913563" cy="4737735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/>
              <a:t> </a:t>
            </a:r>
            <a:r>
              <a:rPr lang="en-US" altLang="zh-CN" sz="2000" b="1"/>
              <a:t>switch (commands[i]){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1:write=0;break;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2:write=1;break;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3://</a:t>
            </a:r>
            <a:r>
              <a:rPr lang="zh-CN" altLang="en-US" sz="2000" b="1"/>
              <a:t>右转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  </a:t>
            </a:r>
            <a:r>
              <a:rPr lang="en-US" altLang="zh-CN" sz="2000" b="1"/>
              <a:t>//</a:t>
            </a:r>
            <a:r>
              <a:rPr lang="zh-CN" altLang="en-US" sz="2000" b="1"/>
              <a:t>修改海龟朝向（北变东，东变南，南变西，西变北） 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4://</a:t>
            </a:r>
            <a:r>
              <a:rPr lang="zh-CN" altLang="en-US" sz="2000" b="1"/>
              <a:t>左转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 </a:t>
            </a:r>
            <a:r>
              <a:rPr lang="en-US" altLang="zh-CN" sz="2000" b="1"/>
              <a:t>//</a:t>
            </a:r>
            <a:r>
              <a:rPr lang="zh-CN" altLang="en-US" sz="2000" b="1"/>
              <a:t>修改海龟朝向（北变西，西变南，南变东，东变北） 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case 5://</a:t>
            </a:r>
            <a:r>
              <a:rPr lang="zh-CN" altLang="en-US" sz="2000" b="1"/>
              <a:t>画图      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</a:t>
            </a:r>
            <a:r>
              <a:rPr lang="en-US" altLang="zh-CN" sz="2000" b="1"/>
              <a:t>if (write==1) //</a:t>
            </a:r>
            <a:r>
              <a:rPr lang="zh-CN" altLang="en-US" sz="2000" b="1"/>
              <a:t>如果笔朝下，则画图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   </a:t>
            </a:r>
            <a:r>
              <a:rPr lang="en-US" altLang="zh-CN" sz="2000" b="1"/>
              <a:t>//</a:t>
            </a:r>
            <a:r>
              <a:rPr lang="zh-CN" altLang="en-US" sz="2000" b="1"/>
              <a:t>画图 ，更新海龟坐标</a:t>
            </a:r>
            <a:r>
              <a:rPr lang="en-US" altLang="zh-CN" sz="2000" b="1"/>
              <a:t>(</a:t>
            </a:r>
            <a:r>
              <a:rPr lang="zh-CN" altLang="en-US" sz="2000" b="1"/>
              <a:t>四个朝向分别处理） </a:t>
            </a:r>
            <a:endParaRPr lang="en-US" altLang="zh-CN" sz="2000" b="1"/>
          </a:p>
          <a:p>
            <a:pPr eaLnBrk="1" hangingPunct="1">
              <a:buFontTx/>
              <a:buNone/>
            </a:pPr>
            <a:r>
              <a:rPr lang="en-US" altLang="zh-CN" sz="2000" b="1"/>
              <a:t>         else  //</a:t>
            </a:r>
            <a:r>
              <a:rPr lang="zh-CN" altLang="en-US" sz="2000" b="1"/>
              <a:t>如果笔朝上</a:t>
            </a:r>
            <a:r>
              <a:rPr lang="en-US" altLang="zh-CN" sz="2000" b="1"/>
              <a:t>,</a:t>
            </a:r>
            <a:r>
              <a:rPr lang="zh-CN" altLang="en-US" sz="2000" b="1"/>
              <a:t>则只是简单修改海龟的坐标 </a:t>
            </a:r>
          </a:p>
          <a:p>
            <a:pPr eaLnBrk="1" hangingPunct="1">
              <a:buFontTx/>
              <a:buNone/>
            </a:pPr>
            <a:r>
              <a:rPr lang="zh-CN" altLang="en-US" sz="2000" b="1"/>
              <a:t>               </a:t>
            </a:r>
            <a:r>
              <a:rPr lang="en-US" altLang="zh-CN" sz="2000" b="1"/>
              <a:t>//</a:t>
            </a:r>
            <a:r>
              <a:rPr lang="zh-CN" altLang="en-US" sz="2000" b="1"/>
              <a:t>更新海龟坐标（四个朝向分别处理） 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  case 6:printArray(floor,50,50);break;    </a:t>
            </a:r>
          </a:p>
          <a:p>
            <a:pPr eaLnBrk="1" hangingPunct="1">
              <a:buFontTx/>
              <a:buNone/>
            </a:pPr>
            <a:r>
              <a:rPr lang="en-US" altLang="zh-CN" sz="2000" b="1"/>
              <a:t>    }</a:t>
            </a:r>
            <a:endParaRPr lang="zh-CN" altLang="en-US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A5D1777-579F-4BDE-BE29-BC1C024C0A94}" type="slidenum">
              <a:rPr lang="zh-CN" altLang="en-US" sz="1400" smtClean="0"/>
              <a:pPr eaLnBrk="1" hangingPunct="1"/>
              <a:t>6</a:t>
            </a:fld>
            <a:endParaRPr lang="en-US" altLang="zh-CN" sz="1400" smtClean="0"/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工程中经常要使用矩阵来表达数据，进行运算</a:t>
            </a:r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二维数组的表达对象：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b="1" dirty="0" smtClean="0"/>
              <a:t>。矩阵中元素类型相同，元素通过所在行和列进行标识。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</a:t>
            </a:r>
            <a:endParaRPr lang="en-US" altLang="zh-CN" b="1" dirty="0" smtClean="0"/>
          </a:p>
        </p:txBody>
      </p:sp>
      <p:sp>
        <p:nvSpPr>
          <p:cNvPr id="1126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1.</a:t>
            </a:r>
            <a:r>
              <a:rPr lang="zh-CN" altLang="en-US" b="1" smtClean="0"/>
              <a:t>二维数组的表达对象</a:t>
            </a:r>
            <a:endParaRPr lang="en-US" altLang="zh-CN" b="1" smtClean="0"/>
          </a:p>
        </p:txBody>
      </p:sp>
      <p:grpSp>
        <p:nvGrpSpPr>
          <p:cNvPr id="112645" name="Group 6"/>
          <p:cNvGrpSpPr/>
          <p:nvPr/>
        </p:nvGrpSpPr>
        <p:grpSpPr bwMode="auto">
          <a:xfrm>
            <a:off x="1619250" y="2271713"/>
            <a:ext cx="2376488" cy="1373187"/>
            <a:chOff x="2789" y="2069"/>
            <a:chExt cx="1497" cy="865"/>
          </a:xfrm>
        </p:grpSpPr>
        <p:sp>
          <p:nvSpPr>
            <p:cNvPr id="291847" name="AutoShape 7"/>
            <p:cNvSpPr/>
            <p:nvPr/>
          </p:nvSpPr>
          <p:spPr bwMode="auto">
            <a:xfrm>
              <a:off x="2789" y="2114"/>
              <a:ext cx="45" cy="726"/>
            </a:xfrm>
            <a:prstGeom prst="leftBracket">
              <a:avLst>
                <a:gd name="adj" fmla="val 134444"/>
              </a:avLst>
            </a:prstGeom>
            <a:noFill/>
            <a:ln w="9525">
              <a:solidFill>
                <a:schemeClr val="tx2"/>
              </a:solidFill>
              <a:rou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8" name="AutoShape 8"/>
            <p:cNvSpPr/>
            <p:nvPr/>
          </p:nvSpPr>
          <p:spPr bwMode="auto">
            <a:xfrm>
              <a:off x="4104" y="2114"/>
              <a:ext cx="46" cy="726"/>
            </a:xfrm>
            <a:prstGeom prst="rightBracket">
              <a:avLst>
                <a:gd name="adj" fmla="val 131522"/>
              </a:avLst>
            </a:prstGeom>
            <a:noFill/>
            <a:ln w="9525">
              <a:solidFill>
                <a:schemeClr val="tx2"/>
              </a:solidFill>
              <a:rou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9" name="Text Box 9"/>
            <p:cNvSpPr txBox="1">
              <a:spLocks noChangeArrowheads="1"/>
            </p:cNvSpPr>
            <p:nvPr/>
          </p:nvSpPr>
          <p:spPr bwMode="auto">
            <a:xfrm>
              <a:off x="2789" y="2069"/>
              <a:ext cx="1497" cy="865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/>
                <a:t>10</a:t>
              </a:r>
              <a:r>
                <a:rPr lang="zh-CN" altLang="en-US" sz="2800"/>
                <a:t>，</a:t>
              </a:r>
              <a:r>
                <a:rPr lang="en-US" altLang="zh-CN" sz="2800"/>
                <a:t>23</a:t>
              </a:r>
              <a:r>
                <a:rPr lang="zh-CN" altLang="en-US" sz="2800"/>
                <a:t>，</a:t>
              </a:r>
              <a:r>
                <a:rPr lang="en-US" altLang="zh-CN" sz="2800"/>
                <a:t>45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/>
                <a:t> 26</a:t>
              </a:r>
              <a:r>
                <a:rPr lang="zh-CN" altLang="en-US" sz="2800"/>
                <a:t>，</a:t>
              </a:r>
              <a:r>
                <a:rPr lang="en-US" altLang="zh-CN" sz="2800"/>
                <a:t>88</a:t>
              </a:r>
              <a:r>
                <a:rPr lang="zh-CN" altLang="en-US" sz="2800"/>
                <a:t>，</a:t>
              </a:r>
              <a:r>
                <a:rPr lang="en-US" altLang="zh-CN" sz="2800"/>
                <a:t>39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/>
                <a:t> 77</a:t>
              </a:r>
              <a:r>
                <a:rPr lang="zh-CN" altLang="en-US" sz="2800"/>
                <a:t>，</a:t>
              </a:r>
              <a:r>
                <a:rPr lang="en-US" altLang="zh-CN" sz="2800"/>
                <a:t>53</a:t>
              </a:r>
              <a:r>
                <a:rPr lang="zh-CN" altLang="en-US" sz="2800"/>
                <a:t>，</a:t>
              </a:r>
              <a:r>
                <a:rPr lang="en-US" altLang="zh-CN" sz="2800"/>
                <a:t>68</a:t>
              </a:r>
            </a:p>
          </p:txBody>
        </p:sp>
      </p:grpSp>
      <p:grpSp>
        <p:nvGrpSpPr>
          <p:cNvPr id="112646" name="Group 10"/>
          <p:cNvGrpSpPr/>
          <p:nvPr/>
        </p:nvGrpSpPr>
        <p:grpSpPr bwMode="auto">
          <a:xfrm>
            <a:off x="4787900" y="1916113"/>
            <a:ext cx="3600450" cy="1770062"/>
            <a:chOff x="839" y="2454"/>
            <a:chExt cx="2268" cy="1115"/>
          </a:xfrm>
        </p:grpSpPr>
        <p:grpSp>
          <p:nvGrpSpPr>
            <p:cNvPr id="112647" name="Group 11"/>
            <p:cNvGrpSpPr/>
            <p:nvPr/>
          </p:nvGrpSpPr>
          <p:grpSpPr bwMode="auto">
            <a:xfrm>
              <a:off x="1202" y="2704"/>
              <a:ext cx="1497" cy="865"/>
              <a:chOff x="2789" y="2069"/>
              <a:chExt cx="1497" cy="865"/>
            </a:xfrm>
          </p:grpSpPr>
          <p:sp>
            <p:nvSpPr>
              <p:cNvPr id="291852" name="AutoShape 12"/>
              <p:cNvSpPr/>
              <p:nvPr/>
            </p:nvSpPr>
            <p:spPr bwMode="auto">
              <a:xfrm>
                <a:off x="2789" y="2114"/>
                <a:ext cx="45" cy="726"/>
              </a:xfrm>
              <a:prstGeom prst="leftBracket">
                <a:avLst>
                  <a:gd name="adj" fmla="val 134444"/>
                </a:avLst>
              </a:prstGeom>
              <a:noFill/>
              <a:ln w="9525">
                <a:solidFill>
                  <a:schemeClr val="tx2"/>
                </a:solidFill>
                <a:round/>
              </a:ln>
              <a:effectLst>
                <a:prstShdw prst="shdw18" dist="17961" dir="13500000">
                  <a:schemeClr val="tx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1853" name="AutoShape 13"/>
              <p:cNvSpPr/>
              <p:nvPr/>
            </p:nvSpPr>
            <p:spPr bwMode="auto">
              <a:xfrm>
                <a:off x="4104" y="2114"/>
                <a:ext cx="46" cy="726"/>
              </a:xfrm>
              <a:prstGeom prst="rightBracket">
                <a:avLst>
                  <a:gd name="adj" fmla="val 131522"/>
                </a:avLst>
              </a:prstGeom>
              <a:noFill/>
              <a:ln w="9525">
                <a:solidFill>
                  <a:schemeClr val="tx2"/>
                </a:solidFill>
                <a:round/>
              </a:ln>
              <a:effectLst>
                <a:prstShdw prst="shdw18" dist="17961" dir="13500000">
                  <a:schemeClr val="tx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1854" name="Text Box 14"/>
              <p:cNvSpPr txBox="1">
                <a:spLocks noChangeArrowheads="1"/>
              </p:cNvSpPr>
              <p:nvPr/>
            </p:nvSpPr>
            <p:spPr bwMode="auto">
              <a:xfrm>
                <a:off x="2789" y="2069"/>
                <a:ext cx="1497" cy="86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/>
                  <a:t>  0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23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45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/>
                  <a:t> 23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0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39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/>
                  <a:t> 45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39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0</a:t>
                </a:r>
              </a:p>
            </p:txBody>
          </p:sp>
        </p:grpSp>
        <p:sp>
          <p:nvSpPr>
            <p:cNvPr id="291855" name="Text Box 15"/>
            <p:cNvSpPr txBox="1">
              <a:spLocks noChangeArrowheads="1"/>
            </p:cNvSpPr>
            <p:nvPr/>
          </p:nvSpPr>
          <p:spPr bwMode="auto">
            <a:xfrm>
              <a:off x="1247" y="2454"/>
              <a:ext cx="1860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A</a:t>
              </a:r>
              <a:r>
                <a:rPr lang="zh-CN" altLang="en-US" b="1"/>
                <a:t>村   </a:t>
              </a:r>
              <a:r>
                <a:rPr lang="en-US" altLang="zh-CN" b="1"/>
                <a:t>B</a:t>
              </a:r>
              <a:r>
                <a:rPr lang="zh-CN" altLang="en-US" b="1"/>
                <a:t>村   </a:t>
              </a:r>
              <a:r>
                <a:rPr lang="en-US" altLang="zh-CN" b="1"/>
                <a:t>C</a:t>
              </a:r>
              <a:r>
                <a:rPr lang="zh-CN" altLang="en-US" b="1"/>
                <a:t>村</a:t>
              </a:r>
            </a:p>
          </p:txBody>
        </p:sp>
        <p:sp>
          <p:nvSpPr>
            <p:cNvPr id="291856" name="Text Box 16"/>
            <p:cNvSpPr txBox="1">
              <a:spLocks noChangeArrowheads="1"/>
            </p:cNvSpPr>
            <p:nvPr/>
          </p:nvSpPr>
          <p:spPr bwMode="auto">
            <a:xfrm>
              <a:off x="839" y="2745"/>
              <a:ext cx="408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A</a:t>
              </a:r>
              <a:r>
                <a:rPr lang="zh-CN" altLang="en-US" b="1"/>
                <a:t>村</a:t>
              </a:r>
            </a:p>
          </p:txBody>
        </p:sp>
        <p:sp>
          <p:nvSpPr>
            <p:cNvPr id="291857" name="Text Box 17"/>
            <p:cNvSpPr txBox="1">
              <a:spLocks noChangeArrowheads="1"/>
            </p:cNvSpPr>
            <p:nvPr/>
          </p:nvSpPr>
          <p:spPr bwMode="auto">
            <a:xfrm>
              <a:off x="839" y="3022"/>
              <a:ext cx="408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B</a:t>
              </a:r>
              <a:r>
                <a:rPr lang="zh-CN" altLang="en-US" b="1"/>
                <a:t>村</a:t>
              </a:r>
            </a:p>
          </p:txBody>
        </p:sp>
        <p:sp>
          <p:nvSpPr>
            <p:cNvPr id="291858" name="Text Box 18"/>
            <p:cNvSpPr txBox="1">
              <a:spLocks noChangeArrowheads="1"/>
            </p:cNvSpPr>
            <p:nvPr/>
          </p:nvSpPr>
          <p:spPr bwMode="auto">
            <a:xfrm>
              <a:off x="839" y="3294"/>
              <a:ext cx="408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C</a:t>
              </a:r>
              <a:r>
                <a:rPr lang="zh-CN" altLang="en-US" b="1"/>
                <a:t>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ED14EB-D896-4B49-8B1F-00545D741C1C}" type="slidenum">
              <a:rPr lang="zh-CN" altLang="en-US" sz="1400" smtClean="0"/>
              <a:pPr eaLnBrk="1" hangingPunct="1"/>
              <a:t>60</a:t>
            </a:fld>
            <a:endParaRPr lang="en-US" altLang="zh-CN" sz="1400" smtClean="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5</a:t>
            </a:r>
            <a:r>
              <a:rPr lang="zh-CN" altLang="en-US" b="1" smtClean="0"/>
              <a:t>：海龟作图</a:t>
            </a:r>
            <a:r>
              <a:rPr lang="en-US" altLang="zh-CN" b="1" smtClean="0"/>
              <a:t>-</a:t>
            </a:r>
            <a:r>
              <a:rPr lang="zh-CN" altLang="en-US" smtClean="0"/>
              <a:t>打印图形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void printArray(int a[][50],int rows,int cols)//</a:t>
            </a:r>
            <a:r>
              <a:rPr lang="zh-CN" altLang="en-US" sz="2000" b="1" smtClean="0"/>
              <a:t>打印图形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int row,col;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printf("the array is:\n");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for(row=0;row&lt;=rows-1;row++){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for(col=0;col&lt;=cols-1;col++)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if(a[row][col]!=0)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printf("*");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      printf(" 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   printf("\n");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   }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EF0AF5F-8053-4E4A-96E2-2350A5DED4A6}" type="slidenum">
              <a:rPr lang="zh-CN" altLang="en-US" sz="1400" smtClean="0"/>
              <a:pPr eaLnBrk="1" hangingPunct="1"/>
              <a:t>61</a:t>
            </a:fld>
            <a:endParaRPr lang="en-US" altLang="zh-CN" sz="1400" smtClean="0"/>
          </a:p>
        </p:txBody>
      </p:sp>
      <p:sp>
        <p:nvSpPr>
          <p:cNvPr id="159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6.</a:t>
            </a:r>
            <a:r>
              <a:rPr lang="zh-CN" altLang="en-US" b="1" smtClean="0"/>
              <a:t>猴子选大王</a:t>
            </a: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/>
              <a:t>例</a:t>
            </a:r>
            <a:r>
              <a:rPr lang="en-US" altLang="zh-CN" b="1" smtClean="0"/>
              <a:t>6</a:t>
            </a:r>
            <a:r>
              <a:rPr lang="zh-CN" altLang="en-US" b="1" smtClean="0"/>
              <a:t>：猴子选大王：有</a:t>
            </a:r>
            <a:r>
              <a:rPr lang="en-US" altLang="zh-CN" b="1" smtClean="0"/>
              <a:t>N</a:t>
            </a:r>
            <a:r>
              <a:rPr lang="zh-CN" altLang="en-US" b="1" smtClean="0"/>
              <a:t>只猴子围成一圈，每只猴子从</a:t>
            </a:r>
            <a:r>
              <a:rPr lang="en-US" altLang="zh-CN" b="1" smtClean="0"/>
              <a:t>1</a:t>
            </a:r>
            <a:r>
              <a:rPr lang="zh-CN" altLang="en-US" b="1" smtClean="0"/>
              <a:t>到</a:t>
            </a:r>
            <a:r>
              <a:rPr lang="en-US" altLang="zh-CN" b="1" smtClean="0"/>
              <a:t>N</a:t>
            </a:r>
            <a:r>
              <a:rPr lang="zh-CN" altLang="en-US" b="1" smtClean="0"/>
              <a:t>依次编号。打算从中选出一个大王，经过协商，决定出选大王的规则：从第一个猴子开始循环报数，数到</a:t>
            </a:r>
            <a:r>
              <a:rPr lang="en-US" altLang="zh-CN" b="1" smtClean="0"/>
              <a:t>M</a:t>
            </a:r>
            <a:r>
              <a:rPr lang="zh-CN" altLang="en-US" b="1" smtClean="0"/>
              <a:t>的猴子出圈，最后剩下来的就是大王。</a:t>
            </a:r>
            <a:r>
              <a:rPr lang="zh-CN" altLang="en-US" smtClean="0"/>
              <a:t> </a:t>
            </a:r>
          </a:p>
        </p:txBody>
      </p:sp>
      <p:sp>
        <p:nvSpPr>
          <p:cNvPr id="395271" name="Oval 7"/>
          <p:cNvSpPr>
            <a:spLocks noChangeArrowheads="1"/>
          </p:cNvSpPr>
          <p:nvPr/>
        </p:nvSpPr>
        <p:spPr bwMode="auto">
          <a:xfrm>
            <a:off x="3059113" y="3789363"/>
            <a:ext cx="2449512" cy="1943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5219700" y="393382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4067175" y="328453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5274" name="Rectangle 10"/>
          <p:cNvSpPr>
            <a:spLocks noChangeArrowheads="1"/>
          </p:cNvSpPr>
          <p:nvPr/>
        </p:nvSpPr>
        <p:spPr bwMode="auto">
          <a:xfrm>
            <a:off x="5219700" y="501332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5275" name="Rectangle 11"/>
          <p:cNvSpPr>
            <a:spLocks noChangeArrowheads="1"/>
          </p:cNvSpPr>
          <p:nvPr/>
        </p:nvSpPr>
        <p:spPr bwMode="auto">
          <a:xfrm>
            <a:off x="4067175" y="558958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④</a:t>
            </a:r>
          </a:p>
        </p:txBody>
      </p:sp>
      <p:sp>
        <p:nvSpPr>
          <p:cNvPr id="395276" name="Rectangle 12"/>
          <p:cNvSpPr>
            <a:spLocks noChangeArrowheads="1"/>
          </p:cNvSpPr>
          <p:nvPr/>
        </p:nvSpPr>
        <p:spPr bwMode="auto">
          <a:xfrm>
            <a:off x="2700338" y="5013325"/>
            <a:ext cx="541337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5277" name="Rectangle 13"/>
          <p:cNvSpPr>
            <a:spLocks noChangeArrowheads="1"/>
          </p:cNvSpPr>
          <p:nvPr/>
        </p:nvSpPr>
        <p:spPr bwMode="auto">
          <a:xfrm>
            <a:off x="2771775" y="393382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6011863" y="3500438"/>
            <a:ext cx="2881312" cy="2465387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若数到</a:t>
            </a:r>
            <a:r>
              <a:rPr lang="en-US" altLang="zh-CN" sz="2400" b="1"/>
              <a:t>4</a:t>
            </a:r>
            <a:r>
              <a:rPr lang="zh-CN" altLang="en-US" sz="2400" b="1"/>
              <a:t>的猴子出圈，则出圈的猴子编号依次是：</a:t>
            </a:r>
            <a:r>
              <a:rPr lang="en-US" altLang="zh-CN" sz="2400" b="1"/>
              <a:t>4</a:t>
            </a:r>
            <a:r>
              <a:rPr lang="zh-CN" altLang="en-US" sz="2400" b="1"/>
              <a:t>、</a:t>
            </a:r>
            <a:r>
              <a:rPr lang="en-US" altLang="zh-CN" sz="2400" b="1"/>
              <a:t>2</a:t>
            </a:r>
            <a:r>
              <a:rPr lang="zh-CN" altLang="en-US" sz="2400" b="1"/>
              <a:t>、</a:t>
            </a:r>
            <a:r>
              <a:rPr lang="en-US" altLang="zh-CN" sz="2400" b="1"/>
              <a:t>1</a:t>
            </a:r>
            <a:r>
              <a:rPr lang="zh-CN" altLang="en-US" sz="2400" b="1"/>
              <a:t>、</a:t>
            </a:r>
            <a:r>
              <a:rPr lang="en-US" altLang="zh-CN" sz="2400" b="1"/>
              <a:t>3</a:t>
            </a:r>
            <a:r>
              <a:rPr lang="zh-CN" altLang="en-US" sz="2400" b="1"/>
              <a:t>、</a:t>
            </a:r>
            <a:r>
              <a:rPr lang="en-US" altLang="zh-CN" sz="2400" b="1"/>
              <a:t>6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编号为</a:t>
            </a:r>
            <a:r>
              <a:rPr lang="en-US" altLang="zh-CN" sz="2400" b="1"/>
              <a:t>5</a:t>
            </a:r>
            <a:r>
              <a:rPr lang="zh-CN" altLang="en-US" sz="2400" b="1"/>
              <a:t>的猴子即为大王。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2842BA4-9153-4DBD-A1B5-EA528C570325}" type="slidenum">
              <a:rPr lang="zh-CN" altLang="en-US" sz="1400" smtClean="0"/>
              <a:pPr eaLnBrk="1" hangingPunct="1"/>
              <a:t>62</a:t>
            </a:fld>
            <a:endParaRPr lang="en-US" altLang="zh-CN" sz="1400" smtClean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ym typeface="+mn-ea"/>
              </a:rPr>
              <a:t>例</a:t>
            </a:r>
            <a:r>
              <a:rPr lang="en-US" altLang="zh-CN" b="1" smtClean="0">
                <a:sym typeface="+mn-ea"/>
              </a:rPr>
              <a:t>6.</a:t>
            </a:r>
            <a:r>
              <a:rPr lang="zh-CN" altLang="en-US" b="1" smtClean="0">
                <a:sym typeface="+mn-ea"/>
              </a:rPr>
              <a:t>猴子选大王</a:t>
            </a:r>
            <a:r>
              <a:rPr lang="en-US" altLang="zh-CN" smtClean="0"/>
              <a:t>-</a:t>
            </a:r>
            <a:r>
              <a:rPr lang="zh-CN" altLang="en-US" smtClean="0"/>
              <a:t>思路</a:t>
            </a:r>
            <a:r>
              <a:rPr lang="en-US" altLang="zh-CN" smtClean="0"/>
              <a:t>1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猴子可以被抽象为序号。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猴子具有相邻关系，因此可以用一个一维数组来存储猴子的序号，存储位置的相邻体现了猴子之间的相邻。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当猴子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出圈后，从数组中删除对应的序号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这种存储方式可以解决问题，但是删除操作涉及数组元素的批量移动，算法不够高效。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能否在一个猴子出圈的时候不用删除一个数组元素？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smtClean="0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3132138" y="24923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708400" y="24923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4284663" y="24923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4859338" y="24923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4</a:t>
            </a:r>
          </a:p>
        </p:txBody>
      </p:sp>
      <p:sp>
        <p:nvSpPr>
          <p:cNvPr id="402440" name="Text Box 8"/>
          <p:cNvSpPr txBox="1">
            <a:spLocks noChangeArrowheads="1"/>
          </p:cNvSpPr>
          <p:nvPr/>
        </p:nvSpPr>
        <p:spPr bwMode="auto">
          <a:xfrm>
            <a:off x="5435600" y="24923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6011863" y="24923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2124075" y="2492375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402444" name="Text Box 12"/>
          <p:cNvSpPr txBox="1">
            <a:spLocks noChangeArrowheads="1"/>
          </p:cNvSpPr>
          <p:nvPr/>
        </p:nvSpPr>
        <p:spPr bwMode="auto">
          <a:xfrm>
            <a:off x="2195513" y="37163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2771775" y="37163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402446" name="Text Box 14"/>
          <p:cNvSpPr txBox="1">
            <a:spLocks noChangeArrowheads="1"/>
          </p:cNvSpPr>
          <p:nvPr/>
        </p:nvSpPr>
        <p:spPr bwMode="auto">
          <a:xfrm>
            <a:off x="3348038" y="37163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402447" name="Text Box 15"/>
          <p:cNvSpPr txBox="1">
            <a:spLocks noChangeArrowheads="1"/>
          </p:cNvSpPr>
          <p:nvPr/>
        </p:nvSpPr>
        <p:spPr bwMode="auto">
          <a:xfrm>
            <a:off x="3922713" y="37163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402448" name="Text Box 16"/>
          <p:cNvSpPr txBox="1">
            <a:spLocks noChangeArrowheads="1"/>
          </p:cNvSpPr>
          <p:nvPr/>
        </p:nvSpPr>
        <p:spPr bwMode="auto">
          <a:xfrm>
            <a:off x="4498975" y="37163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402449" name="Text Box 17"/>
          <p:cNvSpPr txBox="1">
            <a:spLocks noChangeArrowheads="1"/>
          </p:cNvSpPr>
          <p:nvPr/>
        </p:nvSpPr>
        <p:spPr bwMode="auto">
          <a:xfrm>
            <a:off x="5075238" y="37163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en-US" altLang="zh-CN" sz="2400" b="1"/>
          </a:p>
        </p:txBody>
      </p:sp>
      <p:sp>
        <p:nvSpPr>
          <p:cNvPr id="402450" name="Text Box 18"/>
          <p:cNvSpPr txBox="1">
            <a:spLocks noChangeArrowheads="1"/>
          </p:cNvSpPr>
          <p:nvPr/>
        </p:nvSpPr>
        <p:spPr bwMode="auto">
          <a:xfrm>
            <a:off x="1187450" y="3716338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7AFFDF-CD4A-41D3-89EA-470DA9C30502}" type="slidenum">
              <a:rPr lang="zh-CN" altLang="en-US" sz="1400" smtClean="0"/>
              <a:pPr eaLnBrk="1" hangingPunct="1"/>
              <a:t>63</a:t>
            </a:fld>
            <a:endParaRPr lang="en-US" altLang="zh-CN" sz="1400" smtClean="0"/>
          </a:p>
        </p:txBody>
      </p:sp>
      <p:sp>
        <p:nvSpPr>
          <p:cNvPr id="161795" name="Rectangle 5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思路</a:t>
            </a:r>
            <a:r>
              <a:rPr lang="en-US" altLang="zh-CN" smtClean="0"/>
              <a:t>2</a:t>
            </a:r>
          </a:p>
        </p:txBody>
      </p:sp>
      <p:sp>
        <p:nvSpPr>
          <p:cNvPr id="161796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685800" y="958850"/>
            <a:ext cx="7772400" cy="4611688"/>
          </a:xfrm>
          <a:noFill/>
        </p:spPr>
        <p:txBody>
          <a:bodyPr/>
          <a:lstStyle/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</p:txBody>
      </p:sp>
      <p:sp>
        <p:nvSpPr>
          <p:cNvPr id="396341" name="Text Box 53"/>
          <p:cNvSpPr txBox="1">
            <a:spLocks noChangeArrowheads="1"/>
          </p:cNvSpPr>
          <p:nvPr/>
        </p:nvSpPr>
        <p:spPr bwMode="auto">
          <a:xfrm>
            <a:off x="395288" y="2781300"/>
            <a:ext cx="8280400" cy="210026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数组下标</a:t>
            </a:r>
            <a:r>
              <a:rPr lang="en-US" altLang="zh-CN" sz="2400" b="1"/>
              <a:t>i</a:t>
            </a:r>
            <a:r>
              <a:rPr lang="zh-CN" altLang="en-US" sz="2400" b="1"/>
              <a:t>代表猴子编号；</a:t>
            </a:r>
            <a:r>
              <a:rPr lang="en-US" altLang="zh-CN" sz="2400" b="1"/>
              <a:t>a[i]</a:t>
            </a:r>
            <a:r>
              <a:rPr lang="zh-CN" altLang="en-US" sz="2400" b="1"/>
              <a:t>存储编号为</a:t>
            </a:r>
            <a:r>
              <a:rPr lang="en-US" altLang="zh-CN" sz="2400" b="1"/>
              <a:t>i</a:t>
            </a:r>
            <a:r>
              <a:rPr lang="zh-CN" altLang="en-US" sz="2400" b="1"/>
              <a:t>的猴子的下一个猴子的编号。例如：下标为</a:t>
            </a:r>
            <a:r>
              <a:rPr lang="en-US" altLang="zh-CN" sz="2400" b="1"/>
              <a:t>1</a:t>
            </a:r>
            <a:r>
              <a:rPr lang="zh-CN" altLang="en-US" sz="2400" b="1"/>
              <a:t>的数组元素存放值</a:t>
            </a:r>
            <a:r>
              <a:rPr lang="en-US" altLang="zh-CN" sz="2400" b="1"/>
              <a:t>2</a:t>
            </a:r>
            <a:r>
              <a:rPr lang="zh-CN" altLang="en-US" sz="2400" b="1"/>
              <a:t>，表示编号为</a:t>
            </a:r>
            <a:r>
              <a:rPr lang="en-US" altLang="zh-CN" sz="2400" b="1"/>
              <a:t>1</a:t>
            </a:r>
            <a:r>
              <a:rPr lang="zh-CN" altLang="en-US" sz="2400" b="1"/>
              <a:t>的猴子的下一个猴子是</a:t>
            </a:r>
            <a:r>
              <a:rPr lang="en-US" altLang="zh-CN" sz="2400" b="1"/>
              <a:t>2</a:t>
            </a:r>
            <a:r>
              <a:rPr lang="zh-CN" altLang="en-US" sz="2400" b="1"/>
              <a:t>。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当编号为</a:t>
            </a:r>
            <a:r>
              <a:rPr lang="en-US" altLang="zh-CN" sz="2400" b="1"/>
              <a:t>4</a:t>
            </a:r>
            <a:r>
              <a:rPr lang="zh-CN" altLang="en-US" sz="2400" b="1"/>
              <a:t>的猴子出圈后， </a:t>
            </a:r>
            <a:r>
              <a:rPr lang="en-US" altLang="zh-CN" sz="2400" b="1"/>
              <a:t>4</a:t>
            </a:r>
            <a:r>
              <a:rPr lang="zh-CN" altLang="en-US" sz="2400" b="1"/>
              <a:t>号后面猴子的编号保存到</a:t>
            </a:r>
            <a:r>
              <a:rPr lang="en-US" altLang="zh-CN" sz="2400" b="1"/>
              <a:t>4</a:t>
            </a:r>
            <a:r>
              <a:rPr lang="zh-CN" altLang="en-US" sz="2400" b="1"/>
              <a:t>号前面猴子处</a:t>
            </a:r>
            <a:r>
              <a:rPr lang="en-US" altLang="zh-CN" sz="2400" b="1"/>
              <a:t>:a[3]=a[4]</a:t>
            </a:r>
          </a:p>
        </p:txBody>
      </p:sp>
      <p:sp>
        <p:nvSpPr>
          <p:cNvPr id="396342" name="Text Box 54"/>
          <p:cNvSpPr txBox="1">
            <a:spLocks noChangeArrowheads="1"/>
          </p:cNvSpPr>
          <p:nvPr/>
        </p:nvSpPr>
        <p:spPr bwMode="auto">
          <a:xfrm>
            <a:off x="1331913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en-US" sz="2400" b="1"/>
          </a:p>
        </p:txBody>
      </p:sp>
      <p:sp>
        <p:nvSpPr>
          <p:cNvPr id="396343" name="Text Box 55"/>
          <p:cNvSpPr txBox="1">
            <a:spLocks noChangeArrowheads="1"/>
          </p:cNvSpPr>
          <p:nvPr/>
        </p:nvSpPr>
        <p:spPr bwMode="auto">
          <a:xfrm>
            <a:off x="1908175" y="16287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396344" name="Text Box 56"/>
          <p:cNvSpPr txBox="1">
            <a:spLocks noChangeArrowheads="1"/>
          </p:cNvSpPr>
          <p:nvPr/>
        </p:nvSpPr>
        <p:spPr bwMode="auto">
          <a:xfrm>
            <a:off x="2484438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6345" name="Text Box 57"/>
          <p:cNvSpPr txBox="1">
            <a:spLocks noChangeArrowheads="1"/>
          </p:cNvSpPr>
          <p:nvPr/>
        </p:nvSpPr>
        <p:spPr bwMode="auto">
          <a:xfrm>
            <a:off x="3059113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4</a:t>
            </a:r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3635375" y="16287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6347" name="Text Box 59"/>
          <p:cNvSpPr txBox="1">
            <a:spLocks noChangeArrowheads="1"/>
          </p:cNvSpPr>
          <p:nvPr/>
        </p:nvSpPr>
        <p:spPr bwMode="auto">
          <a:xfrm>
            <a:off x="4211638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1331913" y="2060575"/>
            <a:ext cx="4176712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 </a:t>
            </a:r>
            <a:r>
              <a:rPr lang="en-US" altLang="zh-CN" sz="2400" b="1"/>
              <a:t>0     </a:t>
            </a:r>
            <a:r>
              <a:rPr lang="en-US" altLang="zh-CN" sz="2400" b="1">
                <a:solidFill>
                  <a:srgbClr val="FF3300"/>
                </a:solidFill>
              </a:rPr>
              <a:t>1      2     3     4      5      6</a:t>
            </a:r>
          </a:p>
        </p:txBody>
      </p:sp>
      <p:sp>
        <p:nvSpPr>
          <p:cNvPr id="396349" name="Oval 61"/>
          <p:cNvSpPr>
            <a:spLocks noChangeArrowheads="1"/>
          </p:cNvSpPr>
          <p:nvPr/>
        </p:nvSpPr>
        <p:spPr bwMode="auto">
          <a:xfrm>
            <a:off x="6372225" y="836613"/>
            <a:ext cx="1441450" cy="12969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50" name="Rectangle 62"/>
          <p:cNvSpPr>
            <a:spLocks noChangeArrowheads="1"/>
          </p:cNvSpPr>
          <p:nvPr/>
        </p:nvSpPr>
        <p:spPr bwMode="auto">
          <a:xfrm>
            <a:off x="7667625" y="74930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396351" name="Rectangle 63"/>
          <p:cNvSpPr>
            <a:spLocks noChangeArrowheads="1"/>
          </p:cNvSpPr>
          <p:nvPr/>
        </p:nvSpPr>
        <p:spPr bwMode="auto">
          <a:xfrm>
            <a:off x="6804025" y="404813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6352" name="Rectangle 64"/>
          <p:cNvSpPr>
            <a:spLocks noChangeArrowheads="1"/>
          </p:cNvSpPr>
          <p:nvPr/>
        </p:nvSpPr>
        <p:spPr bwMode="auto">
          <a:xfrm>
            <a:off x="7667625" y="1700213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6353" name="Rectangle 65"/>
          <p:cNvSpPr>
            <a:spLocks noChangeArrowheads="1"/>
          </p:cNvSpPr>
          <p:nvPr/>
        </p:nvSpPr>
        <p:spPr bwMode="auto">
          <a:xfrm>
            <a:off x="6877050" y="20605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④</a:t>
            </a:r>
          </a:p>
        </p:txBody>
      </p:sp>
      <p:sp>
        <p:nvSpPr>
          <p:cNvPr id="396354" name="Rectangle 66"/>
          <p:cNvSpPr>
            <a:spLocks noChangeArrowheads="1"/>
          </p:cNvSpPr>
          <p:nvPr/>
        </p:nvSpPr>
        <p:spPr bwMode="auto">
          <a:xfrm>
            <a:off x="5975350" y="1700213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6355" name="Rectangle 67"/>
          <p:cNvSpPr>
            <a:spLocks noChangeArrowheads="1"/>
          </p:cNvSpPr>
          <p:nvPr/>
        </p:nvSpPr>
        <p:spPr bwMode="auto">
          <a:xfrm>
            <a:off x="5975350" y="74930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6356" name="Text Box 68"/>
          <p:cNvSpPr txBox="1">
            <a:spLocks noChangeArrowheads="1"/>
          </p:cNvSpPr>
          <p:nvPr/>
        </p:nvSpPr>
        <p:spPr bwMode="auto">
          <a:xfrm>
            <a:off x="4787900" y="16287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</a:p>
        </p:txBody>
      </p:sp>
      <p:sp>
        <p:nvSpPr>
          <p:cNvPr id="396357" name="Text Box 69"/>
          <p:cNvSpPr txBox="1">
            <a:spLocks noChangeArrowheads="1"/>
          </p:cNvSpPr>
          <p:nvPr/>
        </p:nvSpPr>
        <p:spPr bwMode="auto">
          <a:xfrm>
            <a:off x="1331913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en-US" sz="2400" b="1"/>
          </a:p>
        </p:txBody>
      </p:sp>
      <p:sp>
        <p:nvSpPr>
          <p:cNvPr id="396358" name="Text Box 70"/>
          <p:cNvSpPr txBox="1">
            <a:spLocks noChangeArrowheads="1"/>
          </p:cNvSpPr>
          <p:nvPr/>
        </p:nvSpPr>
        <p:spPr bwMode="auto">
          <a:xfrm>
            <a:off x="1908175" y="4914900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396359" name="Text Box 71"/>
          <p:cNvSpPr txBox="1">
            <a:spLocks noChangeArrowheads="1"/>
          </p:cNvSpPr>
          <p:nvPr/>
        </p:nvSpPr>
        <p:spPr bwMode="auto">
          <a:xfrm>
            <a:off x="2484438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6360" name="Text Box 72"/>
          <p:cNvSpPr txBox="1">
            <a:spLocks noChangeArrowheads="1"/>
          </p:cNvSpPr>
          <p:nvPr/>
        </p:nvSpPr>
        <p:spPr bwMode="auto">
          <a:xfrm>
            <a:off x="3059113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6361" name="Text Box 73"/>
          <p:cNvSpPr txBox="1">
            <a:spLocks noChangeArrowheads="1"/>
          </p:cNvSpPr>
          <p:nvPr/>
        </p:nvSpPr>
        <p:spPr bwMode="auto">
          <a:xfrm>
            <a:off x="3635375" y="4914900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6362" name="Text Box 74"/>
          <p:cNvSpPr txBox="1">
            <a:spLocks noChangeArrowheads="1"/>
          </p:cNvSpPr>
          <p:nvPr/>
        </p:nvSpPr>
        <p:spPr bwMode="auto">
          <a:xfrm>
            <a:off x="4211638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396363" name="Text Box 75"/>
          <p:cNvSpPr txBox="1">
            <a:spLocks noChangeArrowheads="1"/>
          </p:cNvSpPr>
          <p:nvPr/>
        </p:nvSpPr>
        <p:spPr bwMode="auto">
          <a:xfrm>
            <a:off x="1331913" y="5346700"/>
            <a:ext cx="4176712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 </a:t>
            </a:r>
            <a:r>
              <a:rPr lang="en-US" altLang="zh-CN" sz="2400" b="1"/>
              <a:t>0     </a:t>
            </a: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en-US" altLang="zh-CN" sz="2400" b="1"/>
              <a:t>      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en-US" altLang="zh-CN" sz="2400" b="1"/>
              <a:t>     </a:t>
            </a:r>
            <a:r>
              <a:rPr lang="en-US" altLang="zh-CN" sz="2400" b="1">
                <a:solidFill>
                  <a:srgbClr val="FF3300"/>
                </a:solidFill>
              </a:rPr>
              <a:t>3</a:t>
            </a:r>
            <a:r>
              <a:rPr lang="en-US" altLang="zh-CN" sz="2400" b="1"/>
              <a:t>     4      </a:t>
            </a:r>
            <a:r>
              <a:rPr lang="en-US" altLang="zh-CN" sz="2400" b="1">
                <a:solidFill>
                  <a:srgbClr val="FF3300"/>
                </a:solidFill>
              </a:rPr>
              <a:t>5</a:t>
            </a:r>
            <a:r>
              <a:rPr lang="en-US" altLang="zh-CN" sz="2400" b="1"/>
              <a:t>      </a:t>
            </a:r>
            <a:r>
              <a:rPr lang="en-US" altLang="zh-CN" sz="24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96364" name="Text Box 76"/>
          <p:cNvSpPr txBox="1">
            <a:spLocks noChangeArrowheads="1"/>
          </p:cNvSpPr>
          <p:nvPr/>
        </p:nvSpPr>
        <p:spPr bwMode="auto">
          <a:xfrm>
            <a:off x="4787900" y="4914900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</a:p>
        </p:txBody>
      </p:sp>
      <p:sp>
        <p:nvSpPr>
          <p:cNvPr id="396365" name="Oval 77"/>
          <p:cNvSpPr>
            <a:spLocks noChangeArrowheads="1"/>
          </p:cNvSpPr>
          <p:nvPr/>
        </p:nvSpPr>
        <p:spPr bwMode="auto">
          <a:xfrm>
            <a:off x="6337300" y="4783138"/>
            <a:ext cx="1441450" cy="12969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66" name="Rectangle 78"/>
          <p:cNvSpPr>
            <a:spLocks noChangeArrowheads="1"/>
          </p:cNvSpPr>
          <p:nvPr/>
        </p:nvSpPr>
        <p:spPr bwMode="auto">
          <a:xfrm>
            <a:off x="6769100" y="434975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6367" name="Rectangle 79"/>
          <p:cNvSpPr>
            <a:spLocks noChangeArrowheads="1"/>
          </p:cNvSpPr>
          <p:nvPr/>
        </p:nvSpPr>
        <p:spPr bwMode="auto">
          <a:xfrm>
            <a:off x="7632700" y="564673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6368" name="Rectangle 80"/>
          <p:cNvSpPr>
            <a:spLocks noChangeArrowheads="1"/>
          </p:cNvSpPr>
          <p:nvPr/>
        </p:nvSpPr>
        <p:spPr bwMode="auto">
          <a:xfrm>
            <a:off x="5940425" y="564673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6369" name="Rectangle 81"/>
          <p:cNvSpPr>
            <a:spLocks noChangeArrowheads="1"/>
          </p:cNvSpPr>
          <p:nvPr/>
        </p:nvSpPr>
        <p:spPr bwMode="auto">
          <a:xfrm>
            <a:off x="5940425" y="469582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6370" name="Freeform 82"/>
          <p:cNvSpPr/>
          <p:nvPr/>
        </p:nvSpPr>
        <p:spPr bwMode="auto">
          <a:xfrm>
            <a:off x="2051050" y="5829300"/>
            <a:ext cx="3252788" cy="263525"/>
          </a:xfrm>
          <a:custGeom>
            <a:avLst/>
            <a:gdLst>
              <a:gd name="T0" fmla="*/ 1913 w 2049"/>
              <a:gd name="T1" fmla="*/ 0 h 302"/>
              <a:gd name="T2" fmla="*/ 1777 w 2049"/>
              <a:gd name="T3" fmla="*/ 227 h 302"/>
              <a:gd name="T4" fmla="*/ 280 w 2049"/>
              <a:gd name="T5" fmla="*/ 272 h 302"/>
              <a:gd name="T6" fmla="*/ 99 w 2049"/>
              <a:gd name="T7" fmla="*/ 4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9" h="302">
                <a:moveTo>
                  <a:pt x="1913" y="0"/>
                </a:moveTo>
                <a:cubicBezTo>
                  <a:pt x="1981" y="91"/>
                  <a:pt x="2049" y="182"/>
                  <a:pt x="1777" y="227"/>
                </a:cubicBezTo>
                <a:cubicBezTo>
                  <a:pt x="1505" y="272"/>
                  <a:pt x="560" y="302"/>
                  <a:pt x="280" y="272"/>
                </a:cubicBezTo>
                <a:cubicBezTo>
                  <a:pt x="0" y="242"/>
                  <a:pt x="49" y="143"/>
                  <a:pt x="99" y="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1" name="Freeform 83"/>
          <p:cNvSpPr/>
          <p:nvPr/>
        </p:nvSpPr>
        <p:spPr bwMode="auto">
          <a:xfrm>
            <a:off x="2195513" y="5732463"/>
            <a:ext cx="576262" cy="144462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2" name="Freeform 84"/>
          <p:cNvSpPr/>
          <p:nvPr/>
        </p:nvSpPr>
        <p:spPr bwMode="auto">
          <a:xfrm>
            <a:off x="3276600" y="5732463"/>
            <a:ext cx="1150938" cy="144462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3" name="Freeform 85"/>
          <p:cNvSpPr/>
          <p:nvPr/>
        </p:nvSpPr>
        <p:spPr bwMode="auto">
          <a:xfrm>
            <a:off x="4500563" y="5732463"/>
            <a:ext cx="647700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4" name="Freeform 86"/>
          <p:cNvSpPr/>
          <p:nvPr/>
        </p:nvSpPr>
        <p:spPr bwMode="auto">
          <a:xfrm>
            <a:off x="2124075" y="2420938"/>
            <a:ext cx="647700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5" name="Freeform 87"/>
          <p:cNvSpPr/>
          <p:nvPr/>
        </p:nvSpPr>
        <p:spPr bwMode="auto">
          <a:xfrm>
            <a:off x="2814638" y="2463800"/>
            <a:ext cx="503237" cy="71438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6" name="Freeform 88"/>
          <p:cNvSpPr/>
          <p:nvPr/>
        </p:nvSpPr>
        <p:spPr bwMode="auto">
          <a:xfrm>
            <a:off x="3348038" y="2420938"/>
            <a:ext cx="503237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7" name="Freeform 89"/>
          <p:cNvSpPr/>
          <p:nvPr/>
        </p:nvSpPr>
        <p:spPr bwMode="auto">
          <a:xfrm>
            <a:off x="3895725" y="2420938"/>
            <a:ext cx="503238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8" name="Freeform 90"/>
          <p:cNvSpPr/>
          <p:nvPr/>
        </p:nvSpPr>
        <p:spPr bwMode="auto">
          <a:xfrm>
            <a:off x="4500563" y="2420938"/>
            <a:ext cx="503237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9" name="Freeform 91"/>
          <p:cNvSpPr/>
          <p:nvPr/>
        </p:nvSpPr>
        <p:spPr bwMode="auto">
          <a:xfrm>
            <a:off x="1703388" y="2455863"/>
            <a:ext cx="3852862" cy="252412"/>
          </a:xfrm>
          <a:custGeom>
            <a:avLst/>
            <a:gdLst>
              <a:gd name="T0" fmla="*/ 2125 w 2427"/>
              <a:gd name="T1" fmla="*/ 0 h 159"/>
              <a:gd name="T2" fmla="*/ 2125 w 2427"/>
              <a:gd name="T3" fmla="*/ 136 h 159"/>
              <a:gd name="T4" fmla="*/ 310 w 2427"/>
              <a:gd name="T5" fmla="*/ 136 h 159"/>
              <a:gd name="T6" fmla="*/ 265 w 2427"/>
              <a:gd name="T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7" h="159">
                <a:moveTo>
                  <a:pt x="2125" y="0"/>
                </a:moveTo>
                <a:cubicBezTo>
                  <a:pt x="2276" y="56"/>
                  <a:pt x="2427" y="113"/>
                  <a:pt x="2125" y="136"/>
                </a:cubicBezTo>
                <a:cubicBezTo>
                  <a:pt x="1823" y="159"/>
                  <a:pt x="620" y="159"/>
                  <a:pt x="310" y="136"/>
                </a:cubicBezTo>
                <a:cubicBezTo>
                  <a:pt x="0" y="113"/>
                  <a:pt x="132" y="56"/>
                  <a:pt x="26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80" name="Text Box 92"/>
          <p:cNvSpPr txBox="1">
            <a:spLocks noChangeArrowheads="1"/>
          </p:cNvSpPr>
          <p:nvPr/>
        </p:nvSpPr>
        <p:spPr bwMode="auto">
          <a:xfrm>
            <a:off x="323850" y="1628775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396381" name="Text Box 93"/>
          <p:cNvSpPr txBox="1">
            <a:spLocks noChangeArrowheads="1"/>
          </p:cNvSpPr>
          <p:nvPr/>
        </p:nvSpPr>
        <p:spPr bwMode="auto">
          <a:xfrm>
            <a:off x="323850" y="4940300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396382" name="Rectangle 94"/>
          <p:cNvSpPr>
            <a:spLocks noChangeArrowheads="1"/>
          </p:cNvSpPr>
          <p:nvPr/>
        </p:nvSpPr>
        <p:spPr bwMode="auto">
          <a:xfrm>
            <a:off x="7667625" y="472440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396383" name="Freeform 95"/>
          <p:cNvSpPr/>
          <p:nvPr/>
        </p:nvSpPr>
        <p:spPr bwMode="auto">
          <a:xfrm>
            <a:off x="2771775" y="5803900"/>
            <a:ext cx="576263" cy="144463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BE733D-D1F1-4653-8B30-5206A01C3A2B}" type="slidenum">
              <a:rPr lang="zh-CN" altLang="en-US" sz="1400" smtClean="0"/>
              <a:pPr eaLnBrk="1" hangingPunct="1"/>
              <a:t>64</a:t>
            </a:fld>
            <a:endParaRPr lang="en-US" altLang="zh-CN" sz="1400" smtClean="0"/>
          </a:p>
        </p:txBody>
      </p:sp>
      <p:sp>
        <p:nvSpPr>
          <p:cNvPr id="1628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出圈</a:t>
            </a:r>
          </a:p>
        </p:txBody>
      </p:sp>
      <p:sp>
        <p:nvSpPr>
          <p:cNvPr id="162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611687"/>
          </a:xfrm>
          <a:noFill/>
        </p:spPr>
        <p:txBody>
          <a:bodyPr/>
          <a:lstStyle/>
          <a:p>
            <a:pPr eaLnBrk="1" hangingPunct="1"/>
            <a:endParaRPr lang="zh-CN" altLang="en-US" sz="2400" b="1" smtClean="0"/>
          </a:p>
          <a:p>
            <a:pPr eaLnBrk="1" hangingPunct="1"/>
            <a:endParaRPr lang="zh-CN" altLang="en-US" sz="2400" b="1" smtClean="0"/>
          </a:p>
          <a:p>
            <a:pPr eaLnBrk="1" hangingPunct="1"/>
            <a:r>
              <a:rPr lang="zh-CN" altLang="en-US" sz="2400" b="1" smtClean="0"/>
              <a:t>假设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号猴子要出圈，则需要把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号后面猴子的编号保存到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号前面猴子处</a:t>
            </a:r>
            <a:r>
              <a:rPr lang="en-US" altLang="zh-CN" sz="2400" b="1" smtClean="0"/>
              <a:t>:   a[3]=a[5]</a:t>
            </a:r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827088" y="5013325"/>
            <a:ext cx="7561262" cy="1014413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更一般的，编号为</a:t>
            </a:r>
            <a:r>
              <a:rPr lang="en-US" altLang="zh-CN" sz="2400" b="1"/>
              <a:t>i</a:t>
            </a:r>
            <a:r>
              <a:rPr lang="zh-CN" altLang="en-US" sz="2400" b="1"/>
              <a:t>的猴子出圈：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</a:t>
            </a:r>
            <a:r>
              <a:rPr lang="en-US" altLang="zh-CN" sz="2400" b="1"/>
              <a:t>a[prei]=a[i];  </a:t>
            </a:r>
            <a:r>
              <a:rPr lang="zh-CN" altLang="en-US" sz="2400" b="1"/>
              <a:t>其中</a:t>
            </a:r>
            <a:r>
              <a:rPr lang="en-US" altLang="zh-CN" sz="2400" b="1"/>
              <a:t>prei</a:t>
            </a:r>
            <a:r>
              <a:rPr lang="zh-CN" altLang="en-US" sz="2400" b="1"/>
              <a:t>是圈中第</a:t>
            </a:r>
            <a:r>
              <a:rPr lang="en-US" altLang="zh-CN" sz="2400" b="1"/>
              <a:t>i</a:t>
            </a:r>
            <a:r>
              <a:rPr lang="zh-CN" altLang="en-US" sz="2400" b="1"/>
              <a:t>号猴子前面猴子的编号</a:t>
            </a:r>
          </a:p>
        </p:txBody>
      </p:sp>
      <p:sp>
        <p:nvSpPr>
          <p:cNvPr id="397319" name="Oval 7"/>
          <p:cNvSpPr>
            <a:spLocks noChangeArrowheads="1"/>
          </p:cNvSpPr>
          <p:nvPr/>
        </p:nvSpPr>
        <p:spPr bwMode="auto">
          <a:xfrm>
            <a:off x="6372225" y="1196975"/>
            <a:ext cx="1441450" cy="1296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6804025" y="69215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7667625" y="20605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7322" name="Rectangle 10"/>
          <p:cNvSpPr>
            <a:spLocks noChangeArrowheads="1"/>
          </p:cNvSpPr>
          <p:nvPr/>
        </p:nvSpPr>
        <p:spPr bwMode="auto">
          <a:xfrm>
            <a:off x="5975350" y="20605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7323" name="Rectangle 11"/>
          <p:cNvSpPr>
            <a:spLocks noChangeArrowheads="1"/>
          </p:cNvSpPr>
          <p:nvPr/>
        </p:nvSpPr>
        <p:spPr bwMode="auto">
          <a:xfrm>
            <a:off x="5975350" y="1109663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7324" name="Oval 12"/>
          <p:cNvSpPr>
            <a:spLocks noChangeArrowheads="1"/>
          </p:cNvSpPr>
          <p:nvPr/>
        </p:nvSpPr>
        <p:spPr bwMode="auto">
          <a:xfrm>
            <a:off x="6481763" y="3644900"/>
            <a:ext cx="1441450" cy="1296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25" name="Rectangle 13"/>
          <p:cNvSpPr>
            <a:spLocks noChangeArrowheads="1"/>
          </p:cNvSpPr>
          <p:nvPr/>
        </p:nvSpPr>
        <p:spPr bwMode="auto">
          <a:xfrm>
            <a:off x="6913563" y="3213100"/>
            <a:ext cx="541337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7326" name="Rectangle 14"/>
          <p:cNvSpPr>
            <a:spLocks noChangeArrowheads="1"/>
          </p:cNvSpPr>
          <p:nvPr/>
        </p:nvSpPr>
        <p:spPr bwMode="auto">
          <a:xfrm>
            <a:off x="7777163" y="4508500"/>
            <a:ext cx="541337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7327" name="Rectangle 15"/>
          <p:cNvSpPr>
            <a:spLocks noChangeArrowheads="1"/>
          </p:cNvSpPr>
          <p:nvPr/>
        </p:nvSpPr>
        <p:spPr bwMode="auto">
          <a:xfrm>
            <a:off x="6084888" y="3557588"/>
            <a:ext cx="541337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7328" name="Text Box 16"/>
          <p:cNvSpPr txBox="1">
            <a:spLocks noChangeArrowheads="1"/>
          </p:cNvSpPr>
          <p:nvPr/>
        </p:nvSpPr>
        <p:spPr bwMode="auto">
          <a:xfrm>
            <a:off x="1619250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en-US" sz="2400" b="1"/>
          </a:p>
        </p:txBody>
      </p:sp>
      <p:sp>
        <p:nvSpPr>
          <p:cNvPr id="397329" name="Text Box 17"/>
          <p:cNvSpPr txBox="1">
            <a:spLocks noChangeArrowheads="1"/>
          </p:cNvSpPr>
          <p:nvPr/>
        </p:nvSpPr>
        <p:spPr bwMode="auto">
          <a:xfrm>
            <a:off x="2195513" y="13414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7330" name="Text Box 18"/>
          <p:cNvSpPr txBox="1">
            <a:spLocks noChangeArrowheads="1"/>
          </p:cNvSpPr>
          <p:nvPr/>
        </p:nvSpPr>
        <p:spPr bwMode="auto">
          <a:xfrm>
            <a:off x="2771775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7331" name="Text Box 19"/>
          <p:cNvSpPr txBox="1">
            <a:spLocks noChangeArrowheads="1"/>
          </p:cNvSpPr>
          <p:nvPr/>
        </p:nvSpPr>
        <p:spPr bwMode="auto">
          <a:xfrm>
            <a:off x="3346450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7332" name="Text Box 20"/>
          <p:cNvSpPr txBox="1">
            <a:spLocks noChangeArrowheads="1"/>
          </p:cNvSpPr>
          <p:nvPr/>
        </p:nvSpPr>
        <p:spPr bwMode="auto">
          <a:xfrm>
            <a:off x="3922713" y="13414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7333" name="Text Box 21"/>
          <p:cNvSpPr txBox="1">
            <a:spLocks noChangeArrowheads="1"/>
          </p:cNvSpPr>
          <p:nvPr/>
        </p:nvSpPr>
        <p:spPr bwMode="auto">
          <a:xfrm>
            <a:off x="4498975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397334" name="Text Box 22"/>
          <p:cNvSpPr txBox="1">
            <a:spLocks noChangeArrowheads="1"/>
          </p:cNvSpPr>
          <p:nvPr/>
        </p:nvSpPr>
        <p:spPr bwMode="auto">
          <a:xfrm>
            <a:off x="1619250" y="1773238"/>
            <a:ext cx="417671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 </a:t>
            </a:r>
            <a:r>
              <a:rPr lang="en-US" altLang="zh-CN" sz="2400" b="1"/>
              <a:t>0     </a:t>
            </a: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en-US" altLang="zh-CN" sz="2400" b="1"/>
              <a:t>      2     </a:t>
            </a:r>
            <a:r>
              <a:rPr lang="en-US" altLang="zh-CN" sz="2400" b="1">
                <a:solidFill>
                  <a:srgbClr val="FF3300"/>
                </a:solidFill>
              </a:rPr>
              <a:t>3</a:t>
            </a:r>
            <a:r>
              <a:rPr lang="en-US" altLang="zh-CN" sz="2400" b="1"/>
              <a:t>     4      </a:t>
            </a:r>
            <a:r>
              <a:rPr lang="en-US" altLang="zh-CN" sz="2400" b="1">
                <a:solidFill>
                  <a:srgbClr val="FF3300"/>
                </a:solidFill>
              </a:rPr>
              <a:t>5</a:t>
            </a:r>
            <a:r>
              <a:rPr lang="en-US" altLang="zh-CN" sz="2400" b="1"/>
              <a:t>      </a:t>
            </a:r>
            <a:r>
              <a:rPr lang="en-US" altLang="zh-CN" sz="24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97335" name="Text Box 23"/>
          <p:cNvSpPr txBox="1">
            <a:spLocks noChangeArrowheads="1"/>
          </p:cNvSpPr>
          <p:nvPr/>
        </p:nvSpPr>
        <p:spPr bwMode="auto">
          <a:xfrm>
            <a:off x="5075238" y="13414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</a:p>
        </p:txBody>
      </p:sp>
      <p:sp>
        <p:nvSpPr>
          <p:cNvPr id="397336" name="Freeform 24"/>
          <p:cNvSpPr/>
          <p:nvPr/>
        </p:nvSpPr>
        <p:spPr bwMode="auto">
          <a:xfrm>
            <a:off x="2338388" y="2255838"/>
            <a:ext cx="3252787" cy="309562"/>
          </a:xfrm>
          <a:custGeom>
            <a:avLst/>
            <a:gdLst>
              <a:gd name="T0" fmla="*/ 1913 w 2049"/>
              <a:gd name="T1" fmla="*/ 0 h 302"/>
              <a:gd name="T2" fmla="*/ 1777 w 2049"/>
              <a:gd name="T3" fmla="*/ 227 h 302"/>
              <a:gd name="T4" fmla="*/ 280 w 2049"/>
              <a:gd name="T5" fmla="*/ 272 h 302"/>
              <a:gd name="T6" fmla="*/ 99 w 2049"/>
              <a:gd name="T7" fmla="*/ 4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9" h="302">
                <a:moveTo>
                  <a:pt x="1913" y="0"/>
                </a:moveTo>
                <a:cubicBezTo>
                  <a:pt x="1981" y="91"/>
                  <a:pt x="2049" y="182"/>
                  <a:pt x="1777" y="227"/>
                </a:cubicBezTo>
                <a:cubicBezTo>
                  <a:pt x="1505" y="272"/>
                  <a:pt x="560" y="302"/>
                  <a:pt x="280" y="272"/>
                </a:cubicBezTo>
                <a:cubicBezTo>
                  <a:pt x="0" y="242"/>
                  <a:pt x="49" y="143"/>
                  <a:pt x="99" y="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37" name="Freeform 25"/>
          <p:cNvSpPr/>
          <p:nvPr/>
        </p:nvSpPr>
        <p:spPr bwMode="auto">
          <a:xfrm>
            <a:off x="2482850" y="2159000"/>
            <a:ext cx="1008063" cy="144463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38" name="Freeform 26"/>
          <p:cNvSpPr/>
          <p:nvPr/>
        </p:nvSpPr>
        <p:spPr bwMode="auto">
          <a:xfrm>
            <a:off x="3563938" y="2159000"/>
            <a:ext cx="1150937" cy="144463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39" name="Freeform 27"/>
          <p:cNvSpPr/>
          <p:nvPr/>
        </p:nvSpPr>
        <p:spPr bwMode="auto">
          <a:xfrm>
            <a:off x="4787900" y="2159000"/>
            <a:ext cx="647700" cy="71438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40" name="Text Box 28"/>
          <p:cNvSpPr txBox="1">
            <a:spLocks noChangeArrowheads="1"/>
          </p:cNvSpPr>
          <p:nvPr/>
        </p:nvSpPr>
        <p:spPr bwMode="auto">
          <a:xfrm>
            <a:off x="611188" y="1366838"/>
            <a:ext cx="1008062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grpSp>
        <p:nvGrpSpPr>
          <p:cNvPr id="162844" name="Group 29"/>
          <p:cNvGrpSpPr/>
          <p:nvPr/>
        </p:nvGrpSpPr>
        <p:grpSpPr bwMode="auto">
          <a:xfrm>
            <a:off x="1331913" y="3500438"/>
            <a:ext cx="4176712" cy="1154112"/>
            <a:chOff x="839" y="2340"/>
            <a:chExt cx="2631" cy="727"/>
          </a:xfrm>
        </p:grpSpPr>
        <p:grpSp>
          <p:nvGrpSpPr>
            <p:cNvPr id="162845" name="Group 30"/>
            <p:cNvGrpSpPr/>
            <p:nvPr/>
          </p:nvGrpSpPr>
          <p:grpSpPr bwMode="auto">
            <a:xfrm>
              <a:off x="839" y="2340"/>
              <a:ext cx="2631" cy="560"/>
              <a:chOff x="839" y="2416"/>
              <a:chExt cx="2631" cy="560"/>
            </a:xfrm>
          </p:grpSpPr>
          <p:sp>
            <p:nvSpPr>
              <p:cNvPr id="397343" name="Text Box 31"/>
              <p:cNvSpPr txBox="1">
                <a:spLocks noChangeArrowheads="1"/>
              </p:cNvSpPr>
              <p:nvPr/>
            </p:nvSpPr>
            <p:spPr bwMode="auto">
              <a:xfrm>
                <a:off x="839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endParaRPr lang="zh-CN" altLang="en-US" sz="2400" b="1"/>
              </a:p>
            </p:txBody>
          </p:sp>
          <p:sp>
            <p:nvSpPr>
              <p:cNvPr id="397344" name="Text Box 32"/>
              <p:cNvSpPr txBox="1">
                <a:spLocks noChangeArrowheads="1"/>
              </p:cNvSpPr>
              <p:nvPr/>
            </p:nvSpPr>
            <p:spPr bwMode="auto">
              <a:xfrm>
                <a:off x="1202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3</a:t>
                </a:r>
              </a:p>
            </p:txBody>
          </p:sp>
          <p:sp>
            <p:nvSpPr>
              <p:cNvPr id="397345" name="Text Box 33"/>
              <p:cNvSpPr txBox="1">
                <a:spLocks noChangeArrowheads="1"/>
              </p:cNvSpPr>
              <p:nvPr/>
            </p:nvSpPr>
            <p:spPr bwMode="auto">
              <a:xfrm>
                <a:off x="1565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3</a:t>
                </a:r>
              </a:p>
            </p:txBody>
          </p:sp>
          <p:sp>
            <p:nvSpPr>
              <p:cNvPr id="397346" name="Text Box 34"/>
              <p:cNvSpPr txBox="1">
                <a:spLocks noChangeArrowheads="1"/>
              </p:cNvSpPr>
              <p:nvPr/>
            </p:nvSpPr>
            <p:spPr bwMode="auto">
              <a:xfrm>
                <a:off x="1927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97347" name="Text Box 35"/>
              <p:cNvSpPr txBox="1">
                <a:spLocks noChangeArrowheads="1"/>
              </p:cNvSpPr>
              <p:nvPr/>
            </p:nvSpPr>
            <p:spPr bwMode="auto">
              <a:xfrm>
                <a:off x="2290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5</a:t>
                </a:r>
              </a:p>
            </p:txBody>
          </p:sp>
          <p:sp>
            <p:nvSpPr>
              <p:cNvPr id="397348" name="Text Box 36"/>
              <p:cNvSpPr txBox="1">
                <a:spLocks noChangeArrowheads="1"/>
              </p:cNvSpPr>
              <p:nvPr/>
            </p:nvSpPr>
            <p:spPr bwMode="auto">
              <a:xfrm>
                <a:off x="2653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6</a:t>
                </a:r>
              </a:p>
            </p:txBody>
          </p:sp>
          <p:sp>
            <p:nvSpPr>
              <p:cNvPr id="397349" name="Text Box 37"/>
              <p:cNvSpPr txBox="1">
                <a:spLocks noChangeArrowheads="1"/>
              </p:cNvSpPr>
              <p:nvPr/>
            </p:nvSpPr>
            <p:spPr bwMode="auto">
              <a:xfrm>
                <a:off x="839" y="2688"/>
                <a:ext cx="2631" cy="28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/>
                  <a:t>  </a:t>
                </a:r>
                <a:r>
                  <a:rPr lang="en-US" altLang="zh-CN" sz="2400" b="1"/>
                  <a:t>0     </a:t>
                </a:r>
                <a:r>
                  <a:rPr lang="en-US" altLang="zh-CN" sz="2400" b="1">
                    <a:solidFill>
                      <a:srgbClr val="FF3300"/>
                    </a:solidFill>
                  </a:rPr>
                  <a:t>1</a:t>
                </a:r>
                <a:r>
                  <a:rPr lang="en-US" altLang="zh-CN" sz="2400" b="1"/>
                  <a:t>      2     </a:t>
                </a:r>
                <a:r>
                  <a:rPr lang="en-US" altLang="zh-CN" sz="2400" b="1">
                    <a:solidFill>
                      <a:srgbClr val="FF3300"/>
                    </a:solidFill>
                  </a:rPr>
                  <a:t>3</a:t>
                </a:r>
                <a:r>
                  <a:rPr lang="en-US" altLang="zh-CN" sz="2400" b="1"/>
                  <a:t>     4      5      </a:t>
                </a:r>
                <a:r>
                  <a:rPr lang="en-US" altLang="zh-CN" sz="2400" b="1">
                    <a:solidFill>
                      <a:srgbClr val="FF3300"/>
                    </a:solidFill>
                  </a:rPr>
                  <a:t>6</a:t>
                </a:r>
              </a:p>
            </p:txBody>
          </p:sp>
          <p:sp>
            <p:nvSpPr>
              <p:cNvPr id="397350" name="Text Box 38"/>
              <p:cNvSpPr txBox="1">
                <a:spLocks noChangeArrowheads="1"/>
              </p:cNvSpPr>
              <p:nvPr/>
            </p:nvSpPr>
            <p:spPr bwMode="auto">
              <a:xfrm>
                <a:off x="3016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1</a:t>
                </a:r>
              </a:p>
            </p:txBody>
          </p:sp>
        </p:grpSp>
        <p:sp>
          <p:nvSpPr>
            <p:cNvPr id="397351" name="Freeform 39"/>
            <p:cNvSpPr/>
            <p:nvPr/>
          </p:nvSpPr>
          <p:spPr bwMode="auto">
            <a:xfrm>
              <a:off x="1429" y="2885"/>
              <a:ext cx="635" cy="91"/>
            </a:xfrm>
            <a:custGeom>
              <a:avLst/>
              <a:gdLst>
                <a:gd name="T0" fmla="*/ 0 w 635"/>
                <a:gd name="T1" fmla="*/ 0 h 91"/>
                <a:gd name="T2" fmla="*/ 318 w 635"/>
                <a:gd name="T3" fmla="*/ 91 h 91"/>
                <a:gd name="T4" fmla="*/ 635 w 635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91">
                  <a:moveTo>
                    <a:pt x="0" y="0"/>
                  </a:moveTo>
                  <a:cubicBezTo>
                    <a:pt x="106" y="45"/>
                    <a:pt x="212" y="91"/>
                    <a:pt x="318" y="91"/>
                  </a:cubicBezTo>
                  <a:cubicBezTo>
                    <a:pt x="424" y="91"/>
                    <a:pt x="529" y="45"/>
                    <a:pt x="63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7352" name="Freeform 40"/>
            <p:cNvSpPr/>
            <p:nvPr/>
          </p:nvSpPr>
          <p:spPr bwMode="auto">
            <a:xfrm>
              <a:off x="2109" y="2840"/>
              <a:ext cx="1043" cy="91"/>
            </a:xfrm>
            <a:custGeom>
              <a:avLst/>
              <a:gdLst>
                <a:gd name="T0" fmla="*/ 0 w 635"/>
                <a:gd name="T1" fmla="*/ 0 h 91"/>
                <a:gd name="T2" fmla="*/ 318 w 635"/>
                <a:gd name="T3" fmla="*/ 91 h 91"/>
                <a:gd name="T4" fmla="*/ 635 w 635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91">
                  <a:moveTo>
                    <a:pt x="0" y="0"/>
                  </a:moveTo>
                  <a:cubicBezTo>
                    <a:pt x="106" y="45"/>
                    <a:pt x="212" y="91"/>
                    <a:pt x="318" y="91"/>
                  </a:cubicBezTo>
                  <a:cubicBezTo>
                    <a:pt x="424" y="91"/>
                    <a:pt x="529" y="45"/>
                    <a:pt x="63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7353" name="Freeform 41"/>
            <p:cNvSpPr/>
            <p:nvPr/>
          </p:nvSpPr>
          <p:spPr bwMode="auto">
            <a:xfrm>
              <a:off x="1292" y="2840"/>
              <a:ext cx="2049" cy="227"/>
            </a:xfrm>
            <a:custGeom>
              <a:avLst/>
              <a:gdLst>
                <a:gd name="T0" fmla="*/ 1913 w 2049"/>
                <a:gd name="T1" fmla="*/ 0 h 302"/>
                <a:gd name="T2" fmla="*/ 1777 w 2049"/>
                <a:gd name="T3" fmla="*/ 227 h 302"/>
                <a:gd name="T4" fmla="*/ 280 w 2049"/>
                <a:gd name="T5" fmla="*/ 272 h 302"/>
                <a:gd name="T6" fmla="*/ 99 w 2049"/>
                <a:gd name="T7" fmla="*/ 4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9" h="302">
                  <a:moveTo>
                    <a:pt x="1913" y="0"/>
                  </a:moveTo>
                  <a:cubicBezTo>
                    <a:pt x="1981" y="91"/>
                    <a:pt x="2049" y="182"/>
                    <a:pt x="1777" y="227"/>
                  </a:cubicBezTo>
                  <a:cubicBezTo>
                    <a:pt x="1505" y="272"/>
                    <a:pt x="560" y="302"/>
                    <a:pt x="280" y="272"/>
                  </a:cubicBezTo>
                  <a:cubicBezTo>
                    <a:pt x="0" y="242"/>
                    <a:pt x="49" y="143"/>
                    <a:pt x="99" y="4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7BAF5BC-BCF3-4159-AA14-3451C53460FA}" type="slidenum">
              <a:rPr lang="zh-CN" altLang="en-US" sz="1400" smtClean="0"/>
              <a:pPr eaLnBrk="1" hangingPunct="1"/>
              <a:t>65</a:t>
            </a:fld>
            <a:endParaRPr lang="en-US" altLang="zh-CN" sz="1400" smtClean="0"/>
          </a:p>
        </p:txBody>
      </p:sp>
      <p:sp>
        <p:nvSpPr>
          <p:cNvPr id="163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6384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如何判断只剩一只猴子：</a:t>
            </a: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611188" y="2781300"/>
            <a:ext cx="5618162" cy="3362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/>
              <a:t>方法</a:t>
            </a:r>
            <a:r>
              <a:rPr lang="en-US" altLang="zh-CN" sz="2400" b="1"/>
              <a:t>1</a:t>
            </a:r>
            <a:r>
              <a:rPr lang="zh-CN" altLang="en-US" sz="2400" b="1"/>
              <a:t>：若当前访问的序号为</a:t>
            </a:r>
            <a:r>
              <a:rPr lang="en-US" altLang="zh-CN" sz="2400" b="1"/>
              <a:t>i</a:t>
            </a:r>
            <a:r>
              <a:rPr lang="zh-CN" altLang="en-US" sz="2400" b="1"/>
              <a:t>的猴子是最后一个猴子，则</a:t>
            </a:r>
            <a:r>
              <a:rPr lang="en-US" altLang="zh-CN" sz="2400" b="1"/>
              <a:t>a[i]==i.</a:t>
            </a:r>
            <a:r>
              <a:rPr lang="zh-CN" altLang="en-US" sz="2400" b="1"/>
              <a:t>如图，假设当前只剩</a:t>
            </a:r>
            <a:r>
              <a:rPr lang="en-US" altLang="zh-CN" sz="2400" b="1"/>
              <a:t>3</a:t>
            </a:r>
            <a:r>
              <a:rPr lang="zh-CN" altLang="en-US" sz="2400" b="1"/>
              <a:t>号猴子</a:t>
            </a:r>
            <a:r>
              <a:rPr lang="en-US" altLang="zh-CN" sz="2400" b="1"/>
              <a:t>,</a:t>
            </a:r>
            <a:r>
              <a:rPr lang="zh-CN" altLang="en-US" sz="2400" b="1"/>
              <a:t>则 </a:t>
            </a:r>
            <a:r>
              <a:rPr lang="en-US" altLang="zh-CN" sz="2400" b="1"/>
              <a:t>a[3]==3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方法</a:t>
            </a:r>
            <a:r>
              <a:rPr lang="en-US" altLang="zh-CN" sz="2400" b="1"/>
              <a:t>2</a:t>
            </a:r>
            <a:r>
              <a:rPr lang="zh-CN" altLang="en-US" sz="2400" b="1"/>
              <a:t>：设置一个计数器用来计算出圈猴子的数量，当出圈数量为猴子总数</a:t>
            </a:r>
            <a:r>
              <a:rPr lang="en-US" altLang="zh-CN" sz="2400" b="1"/>
              <a:t>-1</a:t>
            </a:r>
            <a:r>
              <a:rPr lang="zh-CN" altLang="en-US" sz="2400" b="1"/>
              <a:t>时，表示只剩一只猴子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400" b="1"/>
          </a:p>
          <a:p>
            <a:pPr>
              <a:spcBef>
                <a:spcPct val="50000"/>
              </a:spcBef>
              <a:buFontTx/>
              <a:buNone/>
              <a:defRPr/>
            </a:pPr>
            <a:endParaRPr lang="zh-CN" altLang="en-US" sz="2800" b="1"/>
          </a:p>
        </p:txBody>
      </p:sp>
      <p:sp>
        <p:nvSpPr>
          <p:cNvPr id="398343" name="Oval 7"/>
          <p:cNvSpPr>
            <a:spLocks noChangeArrowheads="1"/>
          </p:cNvSpPr>
          <p:nvPr/>
        </p:nvSpPr>
        <p:spPr bwMode="auto">
          <a:xfrm>
            <a:off x="6372225" y="2060575"/>
            <a:ext cx="1441450" cy="1296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7667625" y="29241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grpSp>
        <p:nvGrpSpPr>
          <p:cNvPr id="163848" name="Group 9"/>
          <p:cNvGrpSpPr/>
          <p:nvPr/>
        </p:nvGrpSpPr>
        <p:grpSpPr bwMode="auto">
          <a:xfrm>
            <a:off x="1258888" y="1989138"/>
            <a:ext cx="4176712" cy="889000"/>
            <a:chOff x="839" y="2416"/>
            <a:chExt cx="2631" cy="560"/>
          </a:xfrm>
        </p:grpSpPr>
        <p:sp>
          <p:nvSpPr>
            <p:cNvPr id="398346" name="Text Box 10"/>
            <p:cNvSpPr txBox="1">
              <a:spLocks noChangeArrowheads="1"/>
            </p:cNvSpPr>
            <p:nvPr/>
          </p:nvSpPr>
          <p:spPr bwMode="auto">
            <a:xfrm>
              <a:off x="839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zh-CN" altLang="en-US" sz="2400" b="1"/>
            </a:p>
          </p:txBody>
        </p:sp>
        <p:sp>
          <p:nvSpPr>
            <p:cNvPr id="398347" name="Text Box 11"/>
            <p:cNvSpPr txBox="1">
              <a:spLocks noChangeArrowheads="1"/>
            </p:cNvSpPr>
            <p:nvPr/>
          </p:nvSpPr>
          <p:spPr bwMode="auto">
            <a:xfrm>
              <a:off x="1202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48" name="Text Box 12"/>
            <p:cNvSpPr txBox="1">
              <a:spLocks noChangeArrowheads="1"/>
            </p:cNvSpPr>
            <p:nvPr/>
          </p:nvSpPr>
          <p:spPr bwMode="auto">
            <a:xfrm>
              <a:off x="1565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49" name="Text Box 13"/>
            <p:cNvSpPr txBox="1">
              <a:spLocks noChangeArrowheads="1"/>
            </p:cNvSpPr>
            <p:nvPr/>
          </p:nvSpPr>
          <p:spPr bwMode="auto">
            <a:xfrm>
              <a:off x="1927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98350" name="Text Box 14"/>
            <p:cNvSpPr txBox="1">
              <a:spLocks noChangeArrowheads="1"/>
            </p:cNvSpPr>
            <p:nvPr/>
          </p:nvSpPr>
          <p:spPr bwMode="auto">
            <a:xfrm>
              <a:off x="2290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51" name="Text Box 15"/>
            <p:cNvSpPr txBox="1">
              <a:spLocks noChangeArrowheads="1"/>
            </p:cNvSpPr>
            <p:nvPr/>
          </p:nvSpPr>
          <p:spPr bwMode="auto">
            <a:xfrm>
              <a:off x="2653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52" name="Text Box 16"/>
            <p:cNvSpPr txBox="1">
              <a:spLocks noChangeArrowheads="1"/>
            </p:cNvSpPr>
            <p:nvPr/>
          </p:nvSpPr>
          <p:spPr bwMode="auto">
            <a:xfrm>
              <a:off x="839" y="2688"/>
              <a:ext cx="2631" cy="288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/>
                <a:t>  </a:t>
              </a:r>
              <a:r>
                <a:rPr lang="en-US" altLang="zh-CN" sz="2400" b="1"/>
                <a:t>0     1      2     </a:t>
              </a:r>
              <a:r>
                <a:rPr lang="en-US" altLang="zh-CN" sz="2400" b="1">
                  <a:solidFill>
                    <a:srgbClr val="FF3300"/>
                  </a:solidFill>
                </a:rPr>
                <a:t>3</a:t>
              </a:r>
              <a:r>
                <a:rPr lang="en-US" altLang="zh-CN" sz="2400" b="1"/>
                <a:t>     4      5      6</a:t>
              </a:r>
            </a:p>
          </p:txBody>
        </p:sp>
        <p:sp>
          <p:nvSpPr>
            <p:cNvPr id="398353" name="Text Box 17"/>
            <p:cNvSpPr txBox="1">
              <a:spLocks noChangeArrowheads="1"/>
            </p:cNvSpPr>
            <p:nvPr/>
          </p:nvSpPr>
          <p:spPr bwMode="auto">
            <a:xfrm>
              <a:off x="3016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4E06A27-E520-4CD2-B888-61BDAE4C2349}" type="slidenum">
              <a:rPr lang="zh-CN" altLang="en-US" sz="1400" smtClean="0"/>
              <a:pPr eaLnBrk="1" hangingPunct="1"/>
              <a:t>66</a:t>
            </a:fld>
            <a:endParaRPr lang="en-US" altLang="zh-CN" sz="1400" smtClean="0"/>
          </a:p>
        </p:txBody>
      </p:sp>
      <p:graphicFrame>
        <p:nvGraphicFramePr>
          <p:cNvPr id="165891" name="Object 5"/>
          <p:cNvGraphicFramePr>
            <a:graphicFrameLocks noChangeAspect="1"/>
          </p:cNvGraphicFramePr>
          <p:nvPr/>
        </p:nvGraphicFramePr>
        <p:xfrm>
          <a:off x="1189038" y="115888"/>
          <a:ext cx="3455987" cy="3367087"/>
        </p:xfrm>
        <a:graphic>
          <a:graphicData uri="http://schemas.openxmlformats.org/presentationml/2006/ole">
            <p:oleObj spid="_x0000_s165984" name="Visio" r:id="rId3" imgW="2083613" imgH="2031187" progId="">
              <p:embed/>
            </p:oleObj>
          </a:graphicData>
        </a:graphic>
      </p:graphicFrame>
      <p:grpSp>
        <p:nvGrpSpPr>
          <p:cNvPr id="403495" name="Group 39"/>
          <p:cNvGrpSpPr/>
          <p:nvPr/>
        </p:nvGrpSpPr>
        <p:grpSpPr bwMode="auto">
          <a:xfrm>
            <a:off x="4356100" y="2349500"/>
            <a:ext cx="2089150" cy="509588"/>
            <a:chOff x="2744" y="2387"/>
            <a:chExt cx="1316" cy="321"/>
          </a:xfrm>
        </p:grpSpPr>
        <p:sp>
          <p:nvSpPr>
            <p:cNvPr id="165961" name="Text Box 14"/>
            <p:cNvSpPr txBox="1">
              <a:spLocks noChangeArrowheads="1"/>
            </p:cNvSpPr>
            <p:nvPr/>
          </p:nvSpPr>
          <p:spPr bwMode="auto">
            <a:xfrm>
              <a:off x="3107" y="2477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a[prei]=a[i]</a:t>
              </a:r>
            </a:p>
          </p:txBody>
        </p:sp>
        <p:sp>
          <p:nvSpPr>
            <p:cNvPr id="165962" name="Line 18"/>
            <p:cNvSpPr>
              <a:spLocks noChangeShapeType="1"/>
            </p:cNvSpPr>
            <p:nvPr/>
          </p:nvSpPr>
          <p:spPr bwMode="auto">
            <a:xfrm>
              <a:off x="2744" y="261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63" name="Rectangle 20"/>
            <p:cNvSpPr>
              <a:spLocks noChangeArrowheads="1"/>
            </p:cNvSpPr>
            <p:nvPr/>
          </p:nvSpPr>
          <p:spPr bwMode="auto">
            <a:xfrm>
              <a:off x="3016" y="2387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③</a:t>
              </a:r>
            </a:p>
          </p:txBody>
        </p:sp>
      </p:grpSp>
      <p:grpSp>
        <p:nvGrpSpPr>
          <p:cNvPr id="403494" name="Group 38"/>
          <p:cNvGrpSpPr/>
          <p:nvPr/>
        </p:nvGrpSpPr>
        <p:grpSpPr bwMode="auto">
          <a:xfrm>
            <a:off x="3600450" y="1701800"/>
            <a:ext cx="3276600" cy="509588"/>
            <a:chOff x="2268" y="1979"/>
            <a:chExt cx="2064" cy="321"/>
          </a:xfrm>
        </p:grpSpPr>
        <p:sp>
          <p:nvSpPr>
            <p:cNvPr id="403466" name="Line 10"/>
            <p:cNvSpPr>
              <a:spLocks noChangeShapeType="1"/>
            </p:cNvSpPr>
            <p:nvPr/>
          </p:nvSpPr>
          <p:spPr bwMode="auto">
            <a:xfrm>
              <a:off x="2268" y="2160"/>
              <a:ext cx="9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5959" name="Text Box 16"/>
            <p:cNvSpPr txBox="1">
              <a:spLocks noChangeArrowheads="1"/>
            </p:cNvSpPr>
            <p:nvPr/>
          </p:nvSpPr>
          <p:spPr bwMode="auto">
            <a:xfrm>
              <a:off x="3152" y="2069"/>
              <a:ext cx="1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count%4==0</a:t>
              </a:r>
            </a:p>
          </p:txBody>
        </p:sp>
        <p:sp>
          <p:nvSpPr>
            <p:cNvPr id="165960" name="Rectangle 22"/>
            <p:cNvSpPr>
              <a:spLocks noChangeArrowheads="1"/>
            </p:cNvSpPr>
            <p:nvPr/>
          </p:nvSpPr>
          <p:spPr bwMode="auto">
            <a:xfrm>
              <a:off x="2880" y="1979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403491" name="Group 35"/>
          <p:cNvGrpSpPr/>
          <p:nvPr/>
        </p:nvGrpSpPr>
        <p:grpSpPr bwMode="auto">
          <a:xfrm>
            <a:off x="4211638" y="1412875"/>
            <a:ext cx="3887787" cy="438150"/>
            <a:chOff x="2653" y="1797"/>
            <a:chExt cx="2449" cy="276"/>
          </a:xfrm>
        </p:grpSpPr>
        <p:sp>
          <p:nvSpPr>
            <p:cNvPr id="165955" name="Rectangle 21"/>
            <p:cNvSpPr>
              <a:spLocks noChangeArrowheads="1"/>
            </p:cNvSpPr>
            <p:nvPr/>
          </p:nvSpPr>
          <p:spPr bwMode="auto">
            <a:xfrm>
              <a:off x="3515" y="1797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65956" name="Line 23"/>
            <p:cNvSpPr>
              <a:spLocks noChangeShapeType="1"/>
            </p:cNvSpPr>
            <p:nvPr/>
          </p:nvSpPr>
          <p:spPr bwMode="auto">
            <a:xfrm>
              <a:off x="2653" y="1842"/>
              <a:ext cx="1134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7" name="Text Box 24"/>
            <p:cNvSpPr txBox="1">
              <a:spLocks noChangeArrowheads="1"/>
            </p:cNvSpPr>
            <p:nvPr/>
          </p:nvSpPr>
          <p:spPr bwMode="auto">
            <a:xfrm>
              <a:off x="3787" y="1842"/>
              <a:ext cx="13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prei=i;i=a[i]</a:t>
              </a:r>
            </a:p>
          </p:txBody>
        </p:sp>
      </p:grpSp>
      <p:grpSp>
        <p:nvGrpSpPr>
          <p:cNvPr id="403496" name="Group 40"/>
          <p:cNvGrpSpPr/>
          <p:nvPr/>
        </p:nvGrpSpPr>
        <p:grpSpPr bwMode="auto">
          <a:xfrm>
            <a:off x="4427538" y="2781300"/>
            <a:ext cx="4464050" cy="1601788"/>
            <a:chOff x="2789" y="2614"/>
            <a:chExt cx="2540" cy="1056"/>
          </a:xfrm>
        </p:grpSpPr>
        <p:sp>
          <p:nvSpPr>
            <p:cNvPr id="165952" name="Text Box 15"/>
            <p:cNvSpPr txBox="1">
              <a:spLocks noChangeArrowheads="1"/>
            </p:cNvSpPr>
            <p:nvPr/>
          </p:nvSpPr>
          <p:spPr bwMode="auto">
            <a:xfrm>
              <a:off x="3651" y="2704"/>
              <a:ext cx="1678" cy="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i=prei(</a:t>
              </a:r>
              <a:r>
                <a:rPr lang="zh-CN" altLang="en-US" sz="2000" b="1"/>
                <a:t>当编号为</a:t>
              </a:r>
              <a:r>
                <a:rPr lang="en-US" altLang="zh-CN" sz="2000" b="1"/>
                <a:t>i</a:t>
              </a:r>
              <a:r>
                <a:rPr lang="zh-CN" altLang="en-US" sz="2000" b="1"/>
                <a:t>的猴子出圈后，为了能通过</a:t>
              </a:r>
              <a:r>
                <a:rPr lang="en-US" altLang="zh-CN" sz="2000" b="1"/>
                <a:t>i=a[i]</a:t>
              </a:r>
              <a:r>
                <a:rPr lang="zh-CN" altLang="en-US" sz="2000" b="1"/>
                <a:t>操作数到下一个猴子，必须执行此操作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165953" name="Line 25"/>
            <p:cNvSpPr>
              <a:spLocks noChangeShapeType="1"/>
            </p:cNvSpPr>
            <p:nvPr/>
          </p:nvSpPr>
          <p:spPr bwMode="auto">
            <a:xfrm>
              <a:off x="2789" y="2614"/>
              <a:ext cx="86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4" name="Rectangle 26"/>
            <p:cNvSpPr>
              <a:spLocks noChangeArrowheads="1"/>
            </p:cNvSpPr>
            <p:nvPr/>
          </p:nvSpPr>
          <p:spPr bwMode="auto">
            <a:xfrm>
              <a:off x="3465" y="2655"/>
              <a:ext cx="25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⑤</a:t>
              </a:r>
            </a:p>
          </p:txBody>
        </p:sp>
      </p:grpSp>
      <p:grpSp>
        <p:nvGrpSpPr>
          <p:cNvPr id="403490" name="Group 34"/>
          <p:cNvGrpSpPr/>
          <p:nvPr/>
        </p:nvGrpSpPr>
        <p:grpSpPr bwMode="auto">
          <a:xfrm>
            <a:off x="4140200" y="1052513"/>
            <a:ext cx="2305050" cy="439737"/>
            <a:chOff x="2608" y="1570"/>
            <a:chExt cx="1452" cy="277"/>
          </a:xfrm>
        </p:grpSpPr>
        <p:sp>
          <p:nvSpPr>
            <p:cNvPr id="165949" name="Line 17"/>
            <p:cNvSpPr>
              <a:spLocks noChangeShapeType="1"/>
            </p:cNvSpPr>
            <p:nvPr/>
          </p:nvSpPr>
          <p:spPr bwMode="auto">
            <a:xfrm flipV="1">
              <a:off x="2608" y="1752"/>
              <a:ext cx="544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0" name="Rectangle 19"/>
            <p:cNvSpPr>
              <a:spLocks noChangeArrowheads="1"/>
            </p:cNvSpPr>
            <p:nvPr/>
          </p:nvSpPr>
          <p:spPr bwMode="auto">
            <a:xfrm>
              <a:off x="2880" y="1570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65951" name="Text Box 27"/>
            <p:cNvSpPr txBox="1">
              <a:spLocks noChangeArrowheads="1"/>
            </p:cNvSpPr>
            <p:nvPr/>
          </p:nvSpPr>
          <p:spPr bwMode="auto">
            <a:xfrm>
              <a:off x="3107" y="1616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count++</a:t>
              </a:r>
            </a:p>
          </p:txBody>
        </p:sp>
      </p:grpSp>
      <p:grpSp>
        <p:nvGrpSpPr>
          <p:cNvPr id="403497" name="Group 41"/>
          <p:cNvGrpSpPr/>
          <p:nvPr/>
        </p:nvGrpSpPr>
        <p:grpSpPr bwMode="auto">
          <a:xfrm>
            <a:off x="4321175" y="3213100"/>
            <a:ext cx="1619250" cy="511175"/>
            <a:chOff x="2722" y="2931"/>
            <a:chExt cx="1020" cy="322"/>
          </a:xfrm>
        </p:grpSpPr>
        <p:sp>
          <p:nvSpPr>
            <p:cNvPr id="403467" name="Line 11"/>
            <p:cNvSpPr>
              <a:spLocks noChangeShapeType="1"/>
            </p:cNvSpPr>
            <p:nvPr/>
          </p:nvSpPr>
          <p:spPr bwMode="auto">
            <a:xfrm>
              <a:off x="2722" y="2931"/>
              <a:ext cx="5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5948" name="Text Box 28"/>
            <p:cNvSpPr txBox="1">
              <a:spLocks noChangeArrowheads="1"/>
            </p:cNvSpPr>
            <p:nvPr/>
          </p:nvSpPr>
          <p:spPr bwMode="auto">
            <a:xfrm>
              <a:off x="3334" y="3022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无</a:t>
              </a:r>
            </a:p>
          </p:txBody>
        </p:sp>
      </p:grpSp>
      <p:grpSp>
        <p:nvGrpSpPr>
          <p:cNvPr id="403492" name="Group 36"/>
          <p:cNvGrpSpPr/>
          <p:nvPr/>
        </p:nvGrpSpPr>
        <p:grpSpPr bwMode="auto">
          <a:xfrm>
            <a:off x="3851275" y="549275"/>
            <a:ext cx="2736850" cy="438150"/>
            <a:chOff x="2426" y="1253"/>
            <a:chExt cx="1724" cy="276"/>
          </a:xfrm>
        </p:grpSpPr>
        <p:sp>
          <p:nvSpPr>
            <p:cNvPr id="165944" name="Text Box 29"/>
            <p:cNvSpPr txBox="1">
              <a:spLocks noChangeArrowheads="1"/>
            </p:cNvSpPr>
            <p:nvPr/>
          </p:nvSpPr>
          <p:spPr bwMode="auto">
            <a:xfrm>
              <a:off x="3107" y="1298"/>
              <a:ext cx="10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!a[i]=i</a:t>
              </a:r>
            </a:p>
          </p:txBody>
        </p:sp>
        <p:sp>
          <p:nvSpPr>
            <p:cNvPr id="165945" name="Line 30"/>
            <p:cNvSpPr>
              <a:spLocks noChangeShapeType="1"/>
            </p:cNvSpPr>
            <p:nvPr/>
          </p:nvSpPr>
          <p:spPr bwMode="auto">
            <a:xfrm flipV="1">
              <a:off x="2426" y="1434"/>
              <a:ext cx="72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6" name="Rectangle 31"/>
            <p:cNvSpPr>
              <a:spLocks noChangeArrowheads="1"/>
            </p:cNvSpPr>
            <p:nvPr/>
          </p:nvSpPr>
          <p:spPr bwMode="auto">
            <a:xfrm>
              <a:off x="2925" y="1253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⑥</a:t>
              </a:r>
            </a:p>
          </p:txBody>
        </p:sp>
      </p:grpSp>
      <p:grpSp>
        <p:nvGrpSpPr>
          <p:cNvPr id="403493" name="Group 37"/>
          <p:cNvGrpSpPr/>
          <p:nvPr/>
        </p:nvGrpSpPr>
        <p:grpSpPr bwMode="auto">
          <a:xfrm>
            <a:off x="3563938" y="-26988"/>
            <a:ext cx="3600450" cy="431801"/>
            <a:chOff x="2245" y="890"/>
            <a:chExt cx="2268" cy="272"/>
          </a:xfrm>
        </p:grpSpPr>
        <p:sp>
          <p:nvSpPr>
            <p:cNvPr id="165942" name="Text Box 32"/>
            <p:cNvSpPr txBox="1">
              <a:spLocks noChangeArrowheads="1"/>
            </p:cNvSpPr>
            <p:nvPr/>
          </p:nvSpPr>
          <p:spPr bwMode="auto">
            <a:xfrm>
              <a:off x="2925" y="890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count=0;i=</a:t>
              </a:r>
              <a:r>
                <a:rPr lang="zh-CN" altLang="en-US" sz="2000" b="1"/>
                <a:t>猴子总数</a:t>
              </a:r>
              <a:endParaRPr lang="en-US" altLang="zh-CN" sz="2000" b="1"/>
            </a:p>
          </p:txBody>
        </p:sp>
        <p:sp>
          <p:nvSpPr>
            <p:cNvPr id="165943" name="Line 33"/>
            <p:cNvSpPr>
              <a:spLocks noChangeShapeType="1"/>
            </p:cNvSpPr>
            <p:nvPr/>
          </p:nvSpPr>
          <p:spPr bwMode="auto">
            <a:xfrm flipV="1">
              <a:off x="2245" y="1071"/>
              <a:ext cx="68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3579" name="Group 123"/>
          <p:cNvGrpSpPr/>
          <p:nvPr/>
        </p:nvGrpSpPr>
        <p:grpSpPr bwMode="auto">
          <a:xfrm>
            <a:off x="250825" y="3933825"/>
            <a:ext cx="8569325" cy="2297113"/>
            <a:chOff x="158" y="2478"/>
            <a:chExt cx="5398" cy="1447"/>
          </a:xfrm>
        </p:grpSpPr>
        <p:sp>
          <p:nvSpPr>
            <p:cNvPr id="165902" name="Rectangle 82"/>
            <p:cNvSpPr>
              <a:spLocks noChangeArrowheads="1"/>
            </p:cNvSpPr>
            <p:nvPr/>
          </p:nvSpPr>
          <p:spPr bwMode="auto">
            <a:xfrm>
              <a:off x="158" y="2478"/>
              <a:ext cx="5353" cy="1406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3" name="Oval 83"/>
            <p:cNvSpPr>
              <a:spLocks noChangeArrowheads="1"/>
            </p:cNvSpPr>
            <p:nvPr/>
          </p:nvSpPr>
          <p:spPr bwMode="auto">
            <a:xfrm>
              <a:off x="248" y="2613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4" name="Oval 84"/>
            <p:cNvSpPr>
              <a:spLocks noChangeArrowheads="1"/>
            </p:cNvSpPr>
            <p:nvPr/>
          </p:nvSpPr>
          <p:spPr bwMode="auto">
            <a:xfrm>
              <a:off x="475" y="2976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5" name="Oval 85"/>
            <p:cNvSpPr>
              <a:spLocks noChangeArrowheads="1"/>
            </p:cNvSpPr>
            <p:nvPr/>
          </p:nvSpPr>
          <p:spPr bwMode="auto">
            <a:xfrm>
              <a:off x="248" y="3294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6" name="Text Box 86"/>
            <p:cNvSpPr txBox="1">
              <a:spLocks noChangeArrowheads="1"/>
            </p:cNvSpPr>
            <p:nvPr/>
          </p:nvSpPr>
          <p:spPr bwMode="auto">
            <a:xfrm>
              <a:off x="429" y="252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</a:t>
              </a:r>
            </a:p>
          </p:txBody>
        </p:sp>
        <p:sp>
          <p:nvSpPr>
            <p:cNvPr id="165907" name="Text Box 87"/>
            <p:cNvSpPr txBox="1">
              <a:spLocks noChangeArrowheads="1"/>
            </p:cNvSpPr>
            <p:nvPr/>
          </p:nvSpPr>
          <p:spPr bwMode="auto">
            <a:xfrm>
              <a:off x="702" y="293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08" name="Freeform 88"/>
            <p:cNvSpPr/>
            <p:nvPr/>
          </p:nvSpPr>
          <p:spPr bwMode="auto">
            <a:xfrm>
              <a:off x="384" y="2749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9" name="Line 89"/>
            <p:cNvSpPr>
              <a:spLocks noChangeShapeType="1"/>
            </p:cNvSpPr>
            <p:nvPr/>
          </p:nvSpPr>
          <p:spPr bwMode="auto">
            <a:xfrm flipH="1">
              <a:off x="384" y="3158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0" name="Oval 90"/>
            <p:cNvSpPr>
              <a:spLocks noChangeArrowheads="1"/>
            </p:cNvSpPr>
            <p:nvPr/>
          </p:nvSpPr>
          <p:spPr bwMode="auto">
            <a:xfrm>
              <a:off x="1383" y="2568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11" name="Oval 91"/>
            <p:cNvSpPr>
              <a:spLocks noChangeArrowheads="1"/>
            </p:cNvSpPr>
            <p:nvPr/>
          </p:nvSpPr>
          <p:spPr bwMode="auto">
            <a:xfrm>
              <a:off x="1610" y="2931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12" name="Oval 92"/>
            <p:cNvSpPr>
              <a:spLocks noChangeArrowheads="1"/>
            </p:cNvSpPr>
            <p:nvPr/>
          </p:nvSpPr>
          <p:spPr bwMode="auto">
            <a:xfrm>
              <a:off x="1383" y="3249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13" name="Text Box 93"/>
            <p:cNvSpPr txBox="1">
              <a:spLocks noChangeArrowheads="1"/>
            </p:cNvSpPr>
            <p:nvPr/>
          </p:nvSpPr>
          <p:spPr bwMode="auto">
            <a:xfrm>
              <a:off x="1564" y="247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</a:t>
              </a:r>
            </a:p>
          </p:txBody>
        </p:sp>
        <p:sp>
          <p:nvSpPr>
            <p:cNvPr id="165914" name="Text Box 94"/>
            <p:cNvSpPr txBox="1">
              <a:spLocks noChangeArrowheads="1"/>
            </p:cNvSpPr>
            <p:nvPr/>
          </p:nvSpPr>
          <p:spPr bwMode="auto">
            <a:xfrm>
              <a:off x="1837" y="288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15" name="Freeform 95"/>
            <p:cNvSpPr/>
            <p:nvPr/>
          </p:nvSpPr>
          <p:spPr bwMode="auto">
            <a:xfrm>
              <a:off x="1519" y="2704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6" name="Line 96"/>
            <p:cNvSpPr>
              <a:spLocks noChangeShapeType="1"/>
            </p:cNvSpPr>
            <p:nvPr/>
          </p:nvSpPr>
          <p:spPr bwMode="auto">
            <a:xfrm flipH="1">
              <a:off x="1519" y="3113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7" name="Line 97"/>
            <p:cNvSpPr>
              <a:spLocks noChangeShapeType="1"/>
            </p:cNvSpPr>
            <p:nvPr/>
          </p:nvSpPr>
          <p:spPr bwMode="auto">
            <a:xfrm>
              <a:off x="1610" y="2886"/>
              <a:ext cx="22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8" name="Line 98"/>
            <p:cNvSpPr>
              <a:spLocks noChangeShapeType="1"/>
            </p:cNvSpPr>
            <p:nvPr/>
          </p:nvSpPr>
          <p:spPr bwMode="auto">
            <a:xfrm flipH="1">
              <a:off x="1655" y="2886"/>
              <a:ext cx="18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9" name="Line 99"/>
            <p:cNvSpPr>
              <a:spLocks noChangeShapeType="1"/>
            </p:cNvSpPr>
            <p:nvPr/>
          </p:nvSpPr>
          <p:spPr bwMode="auto">
            <a:xfrm>
              <a:off x="1475" y="2750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0" name="Text Box 100"/>
            <p:cNvSpPr txBox="1">
              <a:spLocks noChangeArrowheads="1"/>
            </p:cNvSpPr>
            <p:nvPr/>
          </p:nvSpPr>
          <p:spPr bwMode="auto">
            <a:xfrm>
              <a:off x="839" y="3476"/>
              <a:ext cx="1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出圈：</a:t>
              </a:r>
              <a:r>
                <a:rPr lang="en-US" altLang="zh-CN" sz="2000" b="1"/>
                <a:t>a[prei]=a[i]</a:t>
              </a:r>
            </a:p>
          </p:txBody>
        </p:sp>
        <p:sp>
          <p:nvSpPr>
            <p:cNvPr id="165921" name="Oval 101"/>
            <p:cNvSpPr>
              <a:spLocks noChangeArrowheads="1"/>
            </p:cNvSpPr>
            <p:nvPr/>
          </p:nvSpPr>
          <p:spPr bwMode="auto">
            <a:xfrm>
              <a:off x="2879" y="2613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22" name="Oval 102"/>
            <p:cNvSpPr>
              <a:spLocks noChangeArrowheads="1"/>
            </p:cNvSpPr>
            <p:nvPr/>
          </p:nvSpPr>
          <p:spPr bwMode="auto">
            <a:xfrm>
              <a:off x="3106" y="2976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23" name="Oval 103"/>
            <p:cNvSpPr>
              <a:spLocks noChangeArrowheads="1"/>
            </p:cNvSpPr>
            <p:nvPr/>
          </p:nvSpPr>
          <p:spPr bwMode="auto">
            <a:xfrm>
              <a:off x="2879" y="3294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24" name="Text Box 104"/>
            <p:cNvSpPr txBox="1">
              <a:spLocks noChangeArrowheads="1"/>
            </p:cNvSpPr>
            <p:nvPr/>
          </p:nvSpPr>
          <p:spPr bwMode="auto">
            <a:xfrm>
              <a:off x="3107" y="252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25" name="Freeform 105"/>
            <p:cNvSpPr/>
            <p:nvPr/>
          </p:nvSpPr>
          <p:spPr bwMode="auto">
            <a:xfrm>
              <a:off x="3015" y="2749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6" name="Line 106"/>
            <p:cNvSpPr>
              <a:spLocks noChangeShapeType="1"/>
            </p:cNvSpPr>
            <p:nvPr/>
          </p:nvSpPr>
          <p:spPr bwMode="auto">
            <a:xfrm flipH="1">
              <a:off x="3015" y="3158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7" name="Line 107"/>
            <p:cNvSpPr>
              <a:spLocks noChangeShapeType="1"/>
            </p:cNvSpPr>
            <p:nvPr/>
          </p:nvSpPr>
          <p:spPr bwMode="auto">
            <a:xfrm>
              <a:off x="3106" y="2931"/>
              <a:ext cx="22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8" name="Line 108"/>
            <p:cNvSpPr>
              <a:spLocks noChangeShapeType="1"/>
            </p:cNvSpPr>
            <p:nvPr/>
          </p:nvSpPr>
          <p:spPr bwMode="auto">
            <a:xfrm flipH="1">
              <a:off x="3151" y="2931"/>
              <a:ext cx="18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9" name="Line 109"/>
            <p:cNvSpPr>
              <a:spLocks noChangeShapeType="1"/>
            </p:cNvSpPr>
            <p:nvPr/>
          </p:nvSpPr>
          <p:spPr bwMode="auto">
            <a:xfrm>
              <a:off x="2971" y="2795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0" name="Text Box 110"/>
            <p:cNvSpPr txBox="1">
              <a:spLocks noChangeArrowheads="1"/>
            </p:cNvSpPr>
            <p:nvPr/>
          </p:nvSpPr>
          <p:spPr bwMode="auto">
            <a:xfrm>
              <a:off x="2562" y="3521"/>
              <a:ext cx="1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下次报数前要满足的状态</a:t>
              </a:r>
            </a:p>
          </p:txBody>
        </p:sp>
        <p:sp>
          <p:nvSpPr>
            <p:cNvPr id="165931" name="Oval 111"/>
            <p:cNvSpPr>
              <a:spLocks noChangeArrowheads="1"/>
            </p:cNvSpPr>
            <p:nvPr/>
          </p:nvSpPr>
          <p:spPr bwMode="auto">
            <a:xfrm>
              <a:off x="4421" y="2568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32" name="Oval 112"/>
            <p:cNvSpPr>
              <a:spLocks noChangeArrowheads="1"/>
            </p:cNvSpPr>
            <p:nvPr/>
          </p:nvSpPr>
          <p:spPr bwMode="auto">
            <a:xfrm>
              <a:off x="4648" y="2931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33" name="Oval 113"/>
            <p:cNvSpPr>
              <a:spLocks noChangeArrowheads="1"/>
            </p:cNvSpPr>
            <p:nvPr/>
          </p:nvSpPr>
          <p:spPr bwMode="auto">
            <a:xfrm>
              <a:off x="4421" y="3249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34" name="Text Box 114"/>
            <p:cNvSpPr txBox="1">
              <a:spLocks noChangeArrowheads="1"/>
            </p:cNvSpPr>
            <p:nvPr/>
          </p:nvSpPr>
          <p:spPr bwMode="auto">
            <a:xfrm>
              <a:off x="4286" y="3249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35" name="Freeform 115"/>
            <p:cNvSpPr/>
            <p:nvPr/>
          </p:nvSpPr>
          <p:spPr bwMode="auto">
            <a:xfrm>
              <a:off x="4557" y="2704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6" name="Line 116"/>
            <p:cNvSpPr>
              <a:spLocks noChangeShapeType="1"/>
            </p:cNvSpPr>
            <p:nvPr/>
          </p:nvSpPr>
          <p:spPr bwMode="auto">
            <a:xfrm flipH="1">
              <a:off x="4557" y="3113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7" name="Line 117"/>
            <p:cNvSpPr>
              <a:spLocks noChangeShapeType="1"/>
            </p:cNvSpPr>
            <p:nvPr/>
          </p:nvSpPr>
          <p:spPr bwMode="auto">
            <a:xfrm>
              <a:off x="4648" y="2886"/>
              <a:ext cx="22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8" name="Line 118"/>
            <p:cNvSpPr>
              <a:spLocks noChangeShapeType="1"/>
            </p:cNvSpPr>
            <p:nvPr/>
          </p:nvSpPr>
          <p:spPr bwMode="auto">
            <a:xfrm flipH="1">
              <a:off x="4693" y="2886"/>
              <a:ext cx="18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9" name="Line 119"/>
            <p:cNvSpPr>
              <a:spLocks noChangeShapeType="1"/>
            </p:cNvSpPr>
            <p:nvPr/>
          </p:nvSpPr>
          <p:spPr bwMode="auto">
            <a:xfrm>
              <a:off x="4513" y="2750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0" name="Text Box 120"/>
            <p:cNvSpPr txBox="1">
              <a:spLocks noChangeArrowheads="1"/>
            </p:cNvSpPr>
            <p:nvPr/>
          </p:nvSpPr>
          <p:spPr bwMode="auto">
            <a:xfrm>
              <a:off x="4104" y="3476"/>
              <a:ext cx="1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执行下次报数</a:t>
              </a:r>
              <a:r>
                <a:rPr lang="en-US" altLang="zh-CN" sz="2000" b="1"/>
                <a:t>prei=i;i=a[i]</a:t>
              </a:r>
              <a:r>
                <a:rPr lang="zh-CN" altLang="en-US" sz="2000" b="1"/>
                <a:t>后</a:t>
              </a:r>
            </a:p>
          </p:txBody>
        </p:sp>
        <p:sp>
          <p:nvSpPr>
            <p:cNvPr id="165941" name="Text Box 121"/>
            <p:cNvSpPr txBox="1">
              <a:spLocks noChangeArrowheads="1"/>
            </p:cNvSpPr>
            <p:nvPr/>
          </p:nvSpPr>
          <p:spPr bwMode="auto">
            <a:xfrm>
              <a:off x="4058" y="252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</a:t>
              </a:r>
            </a:p>
          </p:txBody>
        </p:sp>
      </p:grpSp>
      <p:sp>
        <p:nvSpPr>
          <p:cNvPr id="403578" name="Text Box 122"/>
          <p:cNvSpPr txBox="1">
            <a:spLocks noChangeArrowheads="1"/>
          </p:cNvSpPr>
          <p:nvPr/>
        </p:nvSpPr>
        <p:spPr bwMode="auto">
          <a:xfrm>
            <a:off x="2124075" y="5805488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i=prei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40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7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A73EA8B-9675-42D8-94AA-476056EDA57C}" type="slidenum">
              <a:rPr lang="zh-CN" altLang="en-US" sz="1400" smtClean="0"/>
              <a:pPr eaLnBrk="1" hangingPunct="1"/>
              <a:t>67</a:t>
            </a:fld>
            <a:endParaRPr lang="en-US" altLang="zh-CN" sz="1400" smtClean="0"/>
          </a:p>
        </p:txBody>
      </p:sp>
      <p:sp>
        <p:nvSpPr>
          <p:cNvPr id="166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ym typeface="+mn-ea"/>
              </a:rPr>
              <a:t>例</a:t>
            </a:r>
            <a:r>
              <a:rPr lang="en-US" altLang="zh-CN" b="1" smtClean="0">
                <a:sym typeface="+mn-ea"/>
              </a:rPr>
              <a:t>6.</a:t>
            </a:r>
            <a:r>
              <a:rPr lang="zh-CN" altLang="en-US" b="1" smtClean="0">
                <a:sym typeface="+mn-ea"/>
              </a:rPr>
              <a:t>猴子选大王</a:t>
            </a:r>
            <a:endParaRPr lang="zh-CN" altLang="en-US" smtClean="0"/>
          </a:p>
        </p:txBody>
      </p:sp>
      <p:sp>
        <p:nvSpPr>
          <p:cNvPr id="1669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2910" y="1142984"/>
            <a:ext cx="7772400" cy="542928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main()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i,m,n</a:t>
            </a:r>
            <a:r>
              <a:rPr lang="en-US" altLang="zh-CN" sz="2400" b="1" dirty="0" smtClean="0"/>
              <a:t>,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a[40] ;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</a:t>
            </a:r>
            <a:r>
              <a:rPr lang="zh-CN" altLang="en-US" sz="2400" b="1" dirty="0" smtClean="0"/>
              <a:t>输入猴子总数：</a:t>
            </a:r>
            <a:r>
              <a:rPr lang="en-US" altLang="zh-CN" sz="2400" b="1" dirty="0" smtClean="0"/>
              <a:t>");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("%</a:t>
            </a:r>
            <a:r>
              <a:rPr lang="en-US" altLang="zh-CN" sz="2400" b="1" dirty="0" err="1" smtClean="0"/>
              <a:t>d",&amp;n</a:t>
            </a:r>
            <a:r>
              <a:rPr lang="en-US" altLang="zh-CN" sz="2400" b="1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</a:t>
            </a:r>
            <a:r>
              <a:rPr lang="zh-CN" altLang="en-US" sz="2400" b="1" dirty="0" smtClean="0"/>
              <a:t>输入间隔数：</a:t>
            </a:r>
            <a:r>
              <a:rPr lang="en-US" altLang="zh-CN" sz="2400" b="1" dirty="0" smtClean="0"/>
              <a:t>");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("%</a:t>
            </a:r>
            <a:r>
              <a:rPr lang="en-US" altLang="zh-CN" sz="2400" b="1" dirty="0" err="1" smtClean="0"/>
              <a:t>d",&amp;m</a:t>
            </a:r>
            <a:r>
              <a:rPr lang="en-US" altLang="zh-CN" sz="2400" b="1" dirty="0" smtClean="0"/>
              <a:t>); </a:t>
            </a:r>
            <a:r>
              <a:rPr lang="en-US" altLang="zh-CN" sz="2400" b="1" dirty="0" smtClean="0"/>
              <a:t>   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for(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1 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&lt; n 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 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 =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+ 1 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a[n] = 1 ;    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selectKing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a,n,m</a:t>
            </a:r>
            <a:r>
              <a:rPr lang="en-US" altLang="zh-CN" sz="2400" b="1" dirty="0" smtClean="0"/>
              <a:t>);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return 0;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}</a:t>
            </a:r>
            <a:endParaRPr lang="en-US" altLang="zh-CN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22944D-04CE-4B5E-8D42-86ED8884A1D0}" type="slidenum">
              <a:rPr lang="zh-CN" altLang="en-US" sz="1400" smtClean="0"/>
              <a:pPr eaLnBrk="1" hangingPunct="1"/>
              <a:t>68</a:t>
            </a:fld>
            <a:endParaRPr lang="en-US" altLang="zh-CN" sz="1400" smtClean="0"/>
          </a:p>
        </p:txBody>
      </p:sp>
      <p:sp>
        <p:nvSpPr>
          <p:cNvPr id="167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ym typeface="+mn-ea"/>
              </a:rPr>
              <a:t>例</a:t>
            </a:r>
            <a:r>
              <a:rPr lang="en-US" altLang="zh-CN" b="1" smtClean="0">
                <a:sym typeface="+mn-ea"/>
              </a:rPr>
              <a:t>6.</a:t>
            </a:r>
            <a:r>
              <a:rPr lang="zh-CN" altLang="en-US" b="1" smtClean="0">
                <a:sym typeface="+mn-ea"/>
              </a:rPr>
              <a:t>猴子选大王</a:t>
            </a:r>
            <a:endParaRPr lang="zh-CN" altLang="en-US" smtClean="0"/>
          </a:p>
        </p:txBody>
      </p:sp>
      <p:sp>
        <p:nvSpPr>
          <p:cNvPr id="1679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9672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void selectKing(int a[],int n,int m)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int count,prei,i;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count=0;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i=n;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while(a[i]!=i){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count++; //</a:t>
            </a:r>
            <a:r>
              <a:rPr lang="zh-CN" altLang="en-US" sz="1800" b="1" smtClean="0"/>
              <a:t>报数 </a:t>
            </a:r>
            <a:endParaRPr lang="en-US" altLang="zh-CN" sz="1800" b="1" smtClean="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prei=i;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i=a[i];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if(count%m==0){//</a:t>
            </a:r>
            <a:r>
              <a:rPr lang="zh-CN" altLang="en-US" sz="1800" b="1" smtClean="0"/>
              <a:t>出圈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smtClean="0"/>
              <a:t>           </a:t>
            </a:r>
            <a:r>
              <a:rPr lang="en-US" altLang="zh-CN" sz="1800" b="1" smtClean="0"/>
              <a:t>a[prei]=a[i];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 printf("%d</a:t>
            </a:r>
            <a:r>
              <a:rPr lang="zh-CN" altLang="en-US" sz="1800" b="1" smtClean="0"/>
              <a:t>号猴子出圈</a:t>
            </a:r>
            <a:r>
              <a:rPr lang="en-US" altLang="zh-CN" sz="1800" b="1" smtClean="0"/>
              <a:t>\n",i);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        i=prei; //</a:t>
            </a:r>
            <a:r>
              <a:rPr lang="zh-CN" altLang="en-US" sz="1800" b="1" smtClean="0"/>
              <a:t>下次循环准备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smtClean="0"/>
              <a:t>      </a:t>
            </a:r>
            <a:r>
              <a:rPr lang="en-US" altLang="zh-CN" sz="1800" b="1" smtClean="0"/>
              <a:t>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   printf("%d</a:t>
            </a:r>
            <a:r>
              <a:rPr lang="zh-CN" altLang="en-US" sz="1800" b="1" smtClean="0"/>
              <a:t>号是大王</a:t>
            </a:r>
            <a:r>
              <a:rPr lang="en-US" altLang="zh-CN" sz="1800" b="1" smtClean="0"/>
              <a:t>",i);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smtClean="0"/>
              <a:t>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zh-CN" altLang="en-US" sz="18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pPr eaLnBrk="1" hangingPunct="1"/>
              <a:t>69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19530"/>
            <a:ext cx="6287770" cy="461137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 smtClean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pPr eaLnBrk="1" hangingPunct="1"/>
              <a:t>7</a:t>
            </a:fld>
            <a:endParaRPr lang="en-US" altLang="zh-CN" sz="1400" smtClean="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 smtClean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 smtClean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pPr>
                <a:defRPr/>
              </a:pPr>
              <a:t>70</a:t>
            </a:fld>
            <a:endParaRPr lang="en-US" altLang="zh-CN"/>
          </a:p>
        </p:txBody>
      </p:sp>
      <p:graphicFrame>
        <p:nvGraphicFramePr>
          <p:cNvPr id="88066" name="Object 4"/>
          <p:cNvGraphicFramePr>
            <a:graphicFrameLocks noGrp="1" noChangeAspect="1"/>
          </p:cNvGraphicFramePr>
          <p:nvPr/>
        </p:nvGraphicFramePr>
        <p:xfrm>
          <a:off x="3348038" y="2349500"/>
          <a:ext cx="2293937" cy="2136775"/>
        </p:xfrm>
        <a:graphic>
          <a:graphicData uri="http://schemas.openxmlformats.org/presentationml/2006/ole">
            <p:oleObj spid="_x0000_s3098" r:id="rId3" imgW="1132027" imgH="1054303" progId="">
              <p:embed/>
            </p:oleObj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A29DBA-6866-4825-ADA6-76CE1BA20B30}" type="slidenum">
              <a:rPr lang="zh-CN" altLang="en-US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113667" name="Rectangle 32"/>
          <p:cNvSpPr>
            <a:spLocks noChangeArrowheads="1"/>
          </p:cNvSpPr>
          <p:nvPr/>
        </p:nvSpPr>
        <p:spPr bwMode="auto">
          <a:xfrm>
            <a:off x="395288" y="1474788"/>
            <a:ext cx="814228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System" charset="-122"/>
                <a:ea typeface="System" charset="-122"/>
              </a:rPr>
              <a:t>一、二维数组的定义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>
                <a:latin typeface="System" charset="-122"/>
                <a:ea typeface="System" charset="-122"/>
              </a:rPr>
              <a:t>  </a:t>
            </a:r>
            <a:r>
              <a:rPr kumimoji="0" lang="zh-CN" altLang="en-US" sz="2400" b="1">
                <a:solidFill>
                  <a:schemeClr val="accent2"/>
                </a:solidFill>
                <a:latin typeface="System" charset="-122"/>
                <a:ea typeface="System" charset="-122"/>
              </a:rPr>
              <a:t>类型说明符 数组名[常量表达式1][常量表达式2]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；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常量表达式1：表示第一维下标的长度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运算结果为整型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常量表达式2：表示第二维下标的长度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,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运算结果为整型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endParaRPr kumimoji="0" lang="zh-CN" altLang="en-US" sz="800" b="1">
              <a:latin typeface="System" charset="-122"/>
              <a:ea typeface="System" charset="-122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例如：</a:t>
            </a:r>
            <a:r>
              <a:rPr kumimoji="0" lang="en-US" altLang="zh-CN" sz="2400" b="1">
                <a:solidFill>
                  <a:srgbClr val="000099"/>
                </a:solidFill>
                <a:latin typeface="System" charset="-122"/>
                <a:ea typeface="System" charset="-122"/>
              </a:rPr>
              <a:t>int a[3][4];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 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 定义了一个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3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行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4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列的数组，数组名为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a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。该数组共有3*4个元素，用于存储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3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行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4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列的矩阵。</a:t>
            </a:r>
          </a:p>
        </p:txBody>
      </p:sp>
      <p:sp>
        <p:nvSpPr>
          <p:cNvPr id="113668" name="Rectangle 33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2.二维数组的定义</a:t>
            </a:r>
            <a:r>
              <a:rPr lang="zh-CN" altLang="en-US" sz="3200" b="1">
                <a:solidFill>
                  <a:srgbClr val="FF3300"/>
                </a:solidFill>
              </a:rPr>
              <a:t>和初始化</a:t>
            </a:r>
          </a:p>
        </p:txBody>
      </p:sp>
      <p:graphicFrame>
        <p:nvGraphicFramePr>
          <p:cNvPr id="292925" name="Group 61"/>
          <p:cNvGraphicFramePr>
            <a:graphicFrameLocks noGrp="1"/>
          </p:cNvGraphicFramePr>
          <p:nvPr/>
        </p:nvGraphicFramePr>
        <p:xfrm>
          <a:off x="2462213" y="4583113"/>
          <a:ext cx="4989512" cy="13716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3691" name="Text Box 83"/>
          <p:cNvSpPr txBox="1">
            <a:spLocks noChangeArrowheads="1"/>
          </p:cNvSpPr>
          <p:nvPr/>
        </p:nvSpPr>
        <p:spPr bwMode="auto">
          <a:xfrm>
            <a:off x="2532063" y="4221163"/>
            <a:ext cx="5135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 第</a:t>
            </a:r>
            <a:r>
              <a:rPr lang="en-US" altLang="zh-CN" sz="2000" b="1"/>
              <a:t>0</a:t>
            </a:r>
            <a:r>
              <a:rPr lang="zh-CN" altLang="en-US" sz="2000" b="1"/>
              <a:t>列           第</a:t>
            </a:r>
            <a:r>
              <a:rPr lang="en-US" altLang="zh-CN" sz="2000" b="1"/>
              <a:t>1</a:t>
            </a:r>
            <a:r>
              <a:rPr lang="zh-CN" altLang="en-US" sz="2000" b="1"/>
              <a:t>列           第</a:t>
            </a:r>
            <a:r>
              <a:rPr lang="en-US" altLang="zh-CN" sz="2000" b="1"/>
              <a:t>2</a:t>
            </a:r>
            <a:r>
              <a:rPr lang="zh-CN" altLang="en-US" sz="2000" b="1"/>
              <a:t>列      第</a:t>
            </a:r>
            <a:r>
              <a:rPr lang="en-US" altLang="zh-CN" sz="2000" b="1"/>
              <a:t>3</a:t>
            </a:r>
            <a:r>
              <a:rPr lang="zh-CN" altLang="en-US" sz="2000" b="1"/>
              <a:t>列</a:t>
            </a:r>
          </a:p>
        </p:txBody>
      </p:sp>
      <p:sp>
        <p:nvSpPr>
          <p:cNvPr id="113692" name="Text Box 84"/>
          <p:cNvSpPr txBox="1">
            <a:spLocks noChangeArrowheads="1"/>
          </p:cNvSpPr>
          <p:nvPr/>
        </p:nvSpPr>
        <p:spPr bwMode="auto">
          <a:xfrm>
            <a:off x="1595438" y="46545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0</a:t>
            </a:r>
            <a:r>
              <a:rPr lang="zh-CN" altLang="en-US" sz="2000" b="1"/>
              <a:t>行</a:t>
            </a:r>
          </a:p>
        </p:txBody>
      </p:sp>
      <p:sp>
        <p:nvSpPr>
          <p:cNvPr id="113693" name="Text Box 85"/>
          <p:cNvSpPr txBox="1">
            <a:spLocks noChangeArrowheads="1"/>
          </p:cNvSpPr>
          <p:nvPr/>
        </p:nvSpPr>
        <p:spPr bwMode="auto">
          <a:xfrm>
            <a:off x="1595438" y="51514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行</a:t>
            </a:r>
          </a:p>
        </p:txBody>
      </p:sp>
      <p:sp>
        <p:nvSpPr>
          <p:cNvPr id="113694" name="Text Box 86"/>
          <p:cNvSpPr txBox="1">
            <a:spLocks noChangeArrowheads="1"/>
          </p:cNvSpPr>
          <p:nvPr/>
        </p:nvSpPr>
        <p:spPr bwMode="auto">
          <a:xfrm>
            <a:off x="1595438" y="55895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5217775-52F4-4838-8D6F-2BB4519A2060}" type="slidenum">
              <a:rPr lang="zh-CN" altLang="en-US" sz="1400" smtClean="0"/>
              <a:pPr eaLnBrk="1" hangingPunct="1"/>
              <a:t>9</a:t>
            </a:fld>
            <a:endParaRPr lang="en-US" altLang="zh-CN" sz="1400" smtClean="0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95288" y="1330325"/>
            <a:ext cx="84248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latin typeface="System" charset="-122"/>
                <a:ea typeface="System" charset="-122"/>
              </a:rPr>
              <a:t>二、二维数组元素的表示方法</a:t>
            </a:r>
          </a:p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二维数组的元素也称为</a:t>
            </a:r>
            <a:r>
              <a:rPr kumimoji="0" lang="zh-CN" altLang="en-US" sz="2400" b="1" i="1">
                <a:solidFill>
                  <a:srgbClr val="003399"/>
                </a:solidFill>
                <a:latin typeface="System" charset="-122"/>
                <a:ea typeface="System" charset="-122"/>
              </a:rPr>
              <a:t>双下标变量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，表示形式为：			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数组名[行下标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][</a:t>
            </a:r>
            <a:r>
              <a:rPr kumimoji="0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列下标</a:t>
            </a:r>
            <a:r>
              <a:rPr kumimoji="0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]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      </a:t>
            </a:r>
          </a:p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400" b="1">
                <a:latin typeface="System" charset="-122"/>
                <a:ea typeface="System" charset="-122"/>
              </a:rPr>
              <a:t>  下标应为整型常量、整型变量或整型表达式。</a:t>
            </a:r>
          </a:p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latin typeface="System" charset="-122"/>
                <a:ea typeface="System" charset="-122"/>
              </a:rPr>
              <a:t>  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例如：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a[2][1] 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表示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a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数组第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2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行第</a:t>
            </a:r>
            <a:r>
              <a:rPr kumimoji="0" lang="en-US" altLang="zh-CN" sz="2400" b="1">
                <a:latin typeface="System" charset="-122"/>
                <a:ea typeface="System" charset="-122"/>
              </a:rPr>
              <a:t>1</a:t>
            </a:r>
            <a:r>
              <a:rPr kumimoji="0" lang="zh-CN" altLang="en-US" sz="2400" b="1">
                <a:latin typeface="System" charset="-122"/>
                <a:ea typeface="System" charset="-122"/>
              </a:rPr>
              <a:t>列的元素。</a:t>
            </a:r>
          </a:p>
        </p:txBody>
      </p:sp>
      <p:sp>
        <p:nvSpPr>
          <p:cNvPr id="114692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sym typeface="+mn-ea"/>
              </a:rPr>
              <a:t>2.二维数组的定义</a:t>
            </a:r>
            <a:r>
              <a:rPr lang="zh-CN" altLang="en-US" sz="3200" b="1">
                <a:solidFill>
                  <a:srgbClr val="FF3300"/>
                </a:solidFill>
                <a:sym typeface="+mn-ea"/>
              </a:rPr>
              <a:t>和初始化</a:t>
            </a:r>
          </a:p>
        </p:txBody>
      </p:sp>
      <p:graphicFrame>
        <p:nvGraphicFramePr>
          <p:cNvPr id="293980" name="Group 92"/>
          <p:cNvGraphicFramePr>
            <a:graphicFrameLocks noGrp="1"/>
          </p:cNvGraphicFramePr>
          <p:nvPr>
            <p:ph/>
          </p:nvPr>
        </p:nvGraphicFramePr>
        <p:xfrm>
          <a:off x="2198688" y="4078288"/>
          <a:ext cx="4989512" cy="13716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a[0][1]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a[0][2]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a[0][3]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a[1][0]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a[1][1]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a[1][2]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a[1][3]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a[2][0]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a[2][1]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a[2][2]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a[2][3]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4715" name="Text Box 72"/>
          <p:cNvSpPr txBox="1">
            <a:spLocks noChangeArrowheads="1"/>
          </p:cNvSpPr>
          <p:nvPr/>
        </p:nvSpPr>
        <p:spPr bwMode="auto">
          <a:xfrm>
            <a:off x="2268538" y="3716338"/>
            <a:ext cx="525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 第</a:t>
            </a:r>
            <a:r>
              <a:rPr lang="en-US" altLang="zh-CN" sz="2000" b="1"/>
              <a:t>0</a:t>
            </a:r>
            <a:r>
              <a:rPr lang="zh-CN" altLang="en-US" sz="2000" b="1"/>
              <a:t>列           第</a:t>
            </a:r>
            <a:r>
              <a:rPr lang="en-US" altLang="zh-CN" sz="2000" b="1"/>
              <a:t>1</a:t>
            </a:r>
            <a:r>
              <a:rPr lang="zh-CN" altLang="en-US" sz="2000" b="1"/>
              <a:t>列           第</a:t>
            </a:r>
            <a:r>
              <a:rPr lang="en-US" altLang="zh-CN" sz="2000" b="1"/>
              <a:t>2</a:t>
            </a:r>
            <a:r>
              <a:rPr lang="zh-CN" altLang="en-US" sz="2000" b="1"/>
              <a:t>列       第</a:t>
            </a:r>
            <a:r>
              <a:rPr lang="en-US" altLang="zh-CN" sz="2000" b="1"/>
              <a:t>3</a:t>
            </a:r>
            <a:r>
              <a:rPr lang="zh-CN" altLang="en-US" sz="2000" b="1"/>
              <a:t>列</a:t>
            </a:r>
          </a:p>
        </p:txBody>
      </p:sp>
      <p:sp>
        <p:nvSpPr>
          <p:cNvPr id="114716" name="Text Box 73"/>
          <p:cNvSpPr txBox="1">
            <a:spLocks noChangeArrowheads="1"/>
          </p:cNvSpPr>
          <p:nvPr/>
        </p:nvSpPr>
        <p:spPr bwMode="auto">
          <a:xfrm>
            <a:off x="1331913" y="41497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0</a:t>
            </a:r>
            <a:r>
              <a:rPr lang="zh-CN" altLang="en-US" sz="2000" b="1"/>
              <a:t>行</a:t>
            </a:r>
          </a:p>
        </p:txBody>
      </p:sp>
      <p:sp>
        <p:nvSpPr>
          <p:cNvPr id="114717" name="Text Box 74"/>
          <p:cNvSpPr txBox="1">
            <a:spLocks noChangeArrowheads="1"/>
          </p:cNvSpPr>
          <p:nvPr/>
        </p:nvSpPr>
        <p:spPr bwMode="auto">
          <a:xfrm>
            <a:off x="1331913" y="46466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行</a:t>
            </a:r>
          </a:p>
        </p:txBody>
      </p:sp>
      <p:sp>
        <p:nvSpPr>
          <p:cNvPr id="114718" name="Text Box 75"/>
          <p:cNvSpPr txBox="1">
            <a:spLocks noChangeArrowheads="1"/>
          </p:cNvSpPr>
          <p:nvPr/>
        </p:nvSpPr>
        <p:spPr bwMode="auto">
          <a:xfrm>
            <a:off x="1331913" y="50847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行</a:t>
            </a:r>
          </a:p>
        </p:txBody>
      </p:sp>
      <p:sp>
        <p:nvSpPr>
          <p:cNvPr id="114719" name="Text Box 76"/>
          <p:cNvSpPr txBox="1">
            <a:spLocks noChangeArrowheads="1"/>
          </p:cNvSpPr>
          <p:nvPr/>
        </p:nvSpPr>
        <p:spPr bwMode="auto">
          <a:xfrm>
            <a:off x="4716463" y="558958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列下标</a:t>
            </a:r>
          </a:p>
        </p:txBody>
      </p:sp>
      <p:sp>
        <p:nvSpPr>
          <p:cNvPr id="114720" name="Text Box 77"/>
          <p:cNvSpPr txBox="1">
            <a:spLocks noChangeArrowheads="1"/>
          </p:cNvSpPr>
          <p:nvPr/>
        </p:nvSpPr>
        <p:spPr bwMode="auto">
          <a:xfrm>
            <a:off x="4716463" y="594995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行下标</a:t>
            </a:r>
          </a:p>
        </p:txBody>
      </p:sp>
      <p:sp>
        <p:nvSpPr>
          <p:cNvPr id="114721" name="Line 79"/>
          <p:cNvSpPr>
            <a:spLocks noChangeShapeType="1"/>
          </p:cNvSpPr>
          <p:nvPr/>
        </p:nvSpPr>
        <p:spPr bwMode="auto">
          <a:xfrm>
            <a:off x="4211638" y="5734050"/>
            <a:ext cx="5762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2" name="Line 80"/>
          <p:cNvSpPr>
            <a:spLocks noChangeShapeType="1"/>
          </p:cNvSpPr>
          <p:nvPr/>
        </p:nvSpPr>
        <p:spPr bwMode="auto">
          <a:xfrm flipV="1">
            <a:off x="4211638" y="5445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3" name="Line 81"/>
          <p:cNvSpPr>
            <a:spLocks noChangeShapeType="1"/>
          </p:cNvSpPr>
          <p:nvPr/>
        </p:nvSpPr>
        <p:spPr bwMode="auto">
          <a:xfrm>
            <a:off x="3852863" y="6092825"/>
            <a:ext cx="10080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4" name="Line 82"/>
          <p:cNvSpPr>
            <a:spLocks noChangeShapeType="1"/>
          </p:cNvSpPr>
          <p:nvPr/>
        </p:nvSpPr>
        <p:spPr bwMode="auto">
          <a:xfrm flipV="1">
            <a:off x="3852863" y="5445125"/>
            <a:ext cx="0" cy="647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5" name="Text Box 83"/>
          <p:cNvSpPr txBox="1">
            <a:spLocks noChangeArrowheads="1"/>
          </p:cNvSpPr>
          <p:nvPr/>
        </p:nvSpPr>
        <p:spPr bwMode="auto">
          <a:xfrm>
            <a:off x="2268538" y="558958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数组名</a:t>
            </a:r>
          </a:p>
        </p:txBody>
      </p:sp>
      <p:sp>
        <p:nvSpPr>
          <p:cNvPr id="114726" name="Line 84"/>
          <p:cNvSpPr>
            <a:spLocks noChangeShapeType="1"/>
          </p:cNvSpPr>
          <p:nvPr/>
        </p:nvSpPr>
        <p:spPr bwMode="auto">
          <a:xfrm>
            <a:off x="3132138" y="5734050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7" name="Line 85"/>
          <p:cNvSpPr>
            <a:spLocks noChangeShapeType="1"/>
          </p:cNvSpPr>
          <p:nvPr/>
        </p:nvSpPr>
        <p:spPr bwMode="auto">
          <a:xfrm flipV="1">
            <a:off x="3563938" y="5445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343</TotalTime>
  <Words>6580</Words>
  <Application>Microsoft Office PowerPoint</Application>
  <PresentationFormat>全屏显示(4:3)</PresentationFormat>
  <Paragraphs>1066</Paragraphs>
  <Slides>70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73" baseType="lpstr">
      <vt:lpstr>经分互动规范介绍</vt:lpstr>
      <vt:lpstr>Visio</vt:lpstr>
      <vt:lpstr>公式</vt:lpstr>
      <vt:lpstr>幻灯片 1</vt:lpstr>
      <vt:lpstr>提纲</vt:lpstr>
      <vt:lpstr>1.二维数组的表达对象</vt:lpstr>
      <vt:lpstr>1.二维数组的表达对象</vt:lpstr>
      <vt:lpstr>1.二维数组的表达对象</vt:lpstr>
      <vt:lpstr>1.二维数组的表达对象</vt:lpstr>
      <vt:lpstr>提纲</vt:lpstr>
      <vt:lpstr>幻灯片 8</vt:lpstr>
      <vt:lpstr>幻灯片 9</vt:lpstr>
      <vt:lpstr>幻灯片 10</vt:lpstr>
      <vt:lpstr>提纲</vt:lpstr>
      <vt:lpstr>幻灯片 12</vt:lpstr>
      <vt:lpstr>幻灯片 13</vt:lpstr>
      <vt:lpstr>3.二维数组在内存中的存放</vt:lpstr>
      <vt:lpstr>提纲</vt:lpstr>
      <vt:lpstr>4.二维数组的逐元素访问</vt:lpstr>
      <vt:lpstr>4.二维数组的逐元素访问</vt:lpstr>
      <vt:lpstr>4.二维数组的逐元素访问</vt:lpstr>
      <vt:lpstr>幻灯片 19</vt:lpstr>
      <vt:lpstr>幻灯片 20</vt:lpstr>
      <vt:lpstr>幻灯片 21</vt:lpstr>
      <vt:lpstr>提纲</vt:lpstr>
      <vt:lpstr>5.二维数组名作函数实参</vt:lpstr>
      <vt:lpstr>5.二维数组名作函数实参</vt:lpstr>
      <vt:lpstr>5.二维数组名作函数实参</vt:lpstr>
      <vt:lpstr>5.二维数组名作函数实参</vt:lpstr>
      <vt:lpstr>提纲</vt:lpstr>
      <vt:lpstr>幻灯片 28</vt:lpstr>
      <vt:lpstr>例1.成绩处理</vt:lpstr>
      <vt:lpstr>例1.成绩处理</vt:lpstr>
      <vt:lpstr>例1.成绩处理</vt:lpstr>
      <vt:lpstr>例1.成绩处理</vt:lpstr>
      <vt:lpstr>例2.矩阵相乘</vt:lpstr>
      <vt:lpstr>例2.矩阵相乘</vt:lpstr>
      <vt:lpstr>例2.矩阵相乘</vt:lpstr>
      <vt:lpstr>例2.矩阵相乘</vt:lpstr>
      <vt:lpstr>例2.矩阵相乘</vt:lpstr>
      <vt:lpstr>幻灯片 38</vt:lpstr>
      <vt:lpstr>幻灯片 39</vt:lpstr>
      <vt:lpstr>例3：找矩阵鞍点</vt:lpstr>
      <vt:lpstr>例3：找矩阵鞍点</vt:lpstr>
      <vt:lpstr>例3：找矩阵鞍点</vt:lpstr>
      <vt:lpstr>例3：找矩阵鞍点</vt:lpstr>
      <vt:lpstr>例3：找矩阵鞍点</vt:lpstr>
      <vt:lpstr>例4.洗牌发牌游戏模拟</vt:lpstr>
      <vt:lpstr>例4.洗牌发牌游戏模拟</vt:lpstr>
      <vt:lpstr>例4.洗牌发牌游戏模</vt:lpstr>
      <vt:lpstr>例4.洗牌发牌游戏模</vt:lpstr>
      <vt:lpstr>例4.洗牌发牌游戏模</vt:lpstr>
      <vt:lpstr>例4.洗牌发牌游戏模</vt:lpstr>
      <vt:lpstr>例4.洗牌发牌游戏模</vt:lpstr>
      <vt:lpstr>例4.洗牌发牌游戏模</vt:lpstr>
      <vt:lpstr>例5.海龟作图</vt:lpstr>
      <vt:lpstr>例5.海龟作图</vt:lpstr>
      <vt:lpstr>例5：海龟作图</vt:lpstr>
      <vt:lpstr>例5：海龟作图</vt:lpstr>
      <vt:lpstr>例5：海龟作图-获取命令</vt:lpstr>
      <vt:lpstr>例5：海龟作图-作图</vt:lpstr>
      <vt:lpstr>例5：海龟作图-作图</vt:lpstr>
      <vt:lpstr>例5：海龟作图-打印图形</vt:lpstr>
      <vt:lpstr>例6.猴子选大王</vt:lpstr>
      <vt:lpstr>例6.猴子选大王-思路1</vt:lpstr>
      <vt:lpstr>思路2</vt:lpstr>
      <vt:lpstr>出圈</vt:lpstr>
      <vt:lpstr>幻灯片 65</vt:lpstr>
      <vt:lpstr>幻灯片 66</vt:lpstr>
      <vt:lpstr>例6.猴子选大王</vt:lpstr>
      <vt:lpstr>例6.猴子选大王</vt:lpstr>
      <vt:lpstr>提纲</vt:lpstr>
      <vt:lpstr>幻灯片 70</vt:lpstr>
    </vt:vector>
  </TitlesOfParts>
  <Company>bupt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PASCAL程序设计</dc:title>
  <dc:creator>cyzhou</dc:creator>
  <cp:lastModifiedBy>86199</cp:lastModifiedBy>
  <cp:revision>1788</cp:revision>
  <dcterms:created xsi:type="dcterms:W3CDTF">2002-12-06T01:10:00Z</dcterms:created>
  <dcterms:modified xsi:type="dcterms:W3CDTF">2021-11-26T04:30:58Z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