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8"/>
  </p:notesMasterIdLst>
  <p:sldIdLst>
    <p:sldId id="256" r:id="rId2"/>
    <p:sldId id="459" r:id="rId3"/>
    <p:sldId id="523" r:id="rId4"/>
    <p:sldId id="286" r:id="rId5"/>
    <p:sldId id="287" r:id="rId6"/>
    <p:sldId id="288" r:id="rId7"/>
    <p:sldId id="289" r:id="rId8"/>
    <p:sldId id="290" r:id="rId9"/>
    <p:sldId id="291" r:id="rId10"/>
    <p:sldId id="292" r:id="rId11"/>
    <p:sldId id="293" r:id="rId12"/>
    <p:sldId id="294" r:id="rId13"/>
    <p:sldId id="295" r:id="rId14"/>
    <p:sldId id="298" r:id="rId15"/>
    <p:sldId id="258" r:id="rId16"/>
    <p:sldId id="259" r:id="rId17"/>
    <p:sldId id="260" r:id="rId18"/>
    <p:sldId id="261" r:id="rId19"/>
    <p:sldId id="262" r:id="rId20"/>
    <p:sldId id="263" r:id="rId21"/>
    <p:sldId id="264" r:id="rId22"/>
    <p:sldId id="265" r:id="rId23"/>
    <p:sldId id="266" r:id="rId24"/>
    <p:sldId id="267" r:id="rId25"/>
    <p:sldId id="270" r:id="rId26"/>
    <p:sldId id="271" r:id="rId27"/>
    <p:sldId id="303" r:id="rId28"/>
    <p:sldId id="272" r:id="rId29"/>
    <p:sldId id="302" r:id="rId30"/>
    <p:sldId id="274" r:id="rId31"/>
    <p:sldId id="275" r:id="rId32"/>
    <p:sldId id="277" r:id="rId33"/>
    <p:sldId id="278" r:id="rId34"/>
    <p:sldId id="279" r:id="rId35"/>
    <p:sldId id="280" r:id="rId36"/>
    <p:sldId id="281" r:id="rId37"/>
    <p:sldId id="282" r:id="rId38"/>
    <p:sldId id="514" r:id="rId39"/>
    <p:sldId id="546" r:id="rId40"/>
    <p:sldId id="520" r:id="rId41"/>
    <p:sldId id="896" r:id="rId42"/>
    <p:sldId id="537" r:id="rId43"/>
    <p:sldId id="533" r:id="rId44"/>
    <p:sldId id="898" r:id="rId45"/>
    <p:sldId id="555" r:id="rId46"/>
    <p:sldId id="556" r:id="rId47"/>
    <p:sldId id="539" r:id="rId48"/>
    <p:sldId id="538" r:id="rId49"/>
    <p:sldId id="544" r:id="rId50"/>
    <p:sldId id="524" r:id="rId51"/>
    <p:sldId id="528" r:id="rId52"/>
    <p:sldId id="894" r:id="rId53"/>
    <p:sldId id="530" r:id="rId54"/>
    <p:sldId id="531" r:id="rId55"/>
    <p:sldId id="557" r:id="rId56"/>
    <p:sldId id="543" r:id="rId57"/>
    <p:sldId id="899" r:id="rId58"/>
    <p:sldId id="559" r:id="rId59"/>
    <p:sldId id="532" r:id="rId60"/>
    <p:sldId id="897" r:id="rId61"/>
    <p:sldId id="517" r:id="rId62"/>
    <p:sldId id="516" r:id="rId63"/>
    <p:sldId id="481" r:id="rId64"/>
    <p:sldId id="901" r:id="rId65"/>
    <p:sldId id="900" r:id="rId66"/>
    <p:sldId id="483" r:id="rId67"/>
    <p:sldId id="466" r:id="rId68"/>
    <p:sldId id="902" r:id="rId69"/>
    <p:sldId id="412" r:id="rId70"/>
    <p:sldId id="904" r:id="rId71"/>
    <p:sldId id="903" r:id="rId72"/>
    <p:sldId id="545" r:id="rId73"/>
    <p:sldId id="905" r:id="rId74"/>
    <p:sldId id="906" r:id="rId75"/>
    <p:sldId id="890" r:id="rId76"/>
    <p:sldId id="447" r:id="rId77"/>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1">
          <p15:clr>
            <a:srgbClr val="A4A3A4"/>
          </p15:clr>
        </p15:guide>
        <p15:guide id="2" pos="28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FF3300"/>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0" d="100"/>
          <a:sy n="80" d="100"/>
        </p:scale>
        <p:origin x="1116" y="96"/>
      </p:cViewPr>
      <p:guideLst>
        <p:guide orient="horz" pos="2151"/>
        <p:guide pos="28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AD20086-FA19-49E7-9D5B-6BC94C5A1318}"/>
              </a:ext>
            </a:extLst>
          </p:cNvPr>
          <p:cNvSpPr>
            <a:spLocks noGrp="1"/>
          </p:cNvSpPr>
          <p:nvPr>
            <p:ph type="hdr" sz="quarter"/>
          </p:nvPr>
        </p:nvSpPr>
        <p:spPr>
          <a:xfrm>
            <a:off x="0" y="0"/>
            <a:ext cx="2971800" cy="457200"/>
          </a:xfrm>
          <a:prstGeom prst="rect">
            <a:avLst/>
          </a:prstGeom>
          <a:noFill/>
          <a:ln w="9525">
            <a:noFill/>
            <a:miter/>
          </a:ln>
        </p:spPr>
        <p:txBody>
          <a:bodyPr/>
          <a:lstStyle>
            <a:lvl1pPr eaLnBrk="1" hangingPunct="1">
              <a:buFont typeface="Arial" panose="020B0604020202020204" pitchFamily="34" charset="0"/>
              <a:buNone/>
              <a:defRPr sz="1200" b="0" noProof="1">
                <a:latin typeface="Arial" charset="0"/>
              </a:defRPr>
            </a:lvl1pPr>
          </a:lstStyle>
          <a:p>
            <a:pPr>
              <a:defRPr/>
            </a:pPr>
            <a:endParaRPr lang="en-US" altLang="x-none"/>
          </a:p>
        </p:txBody>
      </p:sp>
      <p:sp>
        <p:nvSpPr>
          <p:cNvPr id="2051" name="Rectangle 3">
            <a:extLst>
              <a:ext uri="{FF2B5EF4-FFF2-40B4-BE49-F238E27FC236}">
                <a16:creationId xmlns:a16="http://schemas.microsoft.com/office/drawing/2014/main" id="{D791D7D3-ABDA-4A9B-8100-2B2BCB002EBF}"/>
              </a:ext>
            </a:extLst>
          </p:cNvPr>
          <p:cNvSpPr>
            <a:spLocks noGrp="1"/>
          </p:cNvSpPr>
          <p:nvPr>
            <p:ph type="dt" idx="1"/>
          </p:nvPr>
        </p:nvSpPr>
        <p:spPr>
          <a:xfrm>
            <a:off x="3884613" y="0"/>
            <a:ext cx="2971800" cy="457200"/>
          </a:xfrm>
          <a:prstGeom prst="rect">
            <a:avLst/>
          </a:prstGeom>
          <a:noFill/>
          <a:ln w="9525">
            <a:noFill/>
            <a:miter/>
          </a:ln>
        </p:spPr>
        <p:txBody>
          <a:bodyPr/>
          <a:lstStyle>
            <a:lvl1pPr algn="r" eaLnBrk="1" hangingPunct="1">
              <a:buFont typeface="Arial" panose="020B0604020202020204" pitchFamily="34" charset="0"/>
              <a:buNone/>
              <a:defRPr sz="1200" b="0" noProof="1">
                <a:latin typeface="Arial" charset="0"/>
              </a:defRPr>
            </a:lvl1pPr>
          </a:lstStyle>
          <a:p>
            <a:pPr>
              <a:defRPr/>
            </a:pPr>
            <a:endParaRPr lang="en-US" altLang="x-none"/>
          </a:p>
        </p:txBody>
      </p:sp>
      <p:sp>
        <p:nvSpPr>
          <p:cNvPr id="13316" name="Rectangle 4">
            <a:extLst>
              <a:ext uri="{FF2B5EF4-FFF2-40B4-BE49-F238E27FC236}">
                <a16:creationId xmlns:a16="http://schemas.microsoft.com/office/drawing/2014/main" id="{578E5A89-A143-4D76-B251-2B42DF816B16}"/>
              </a:ext>
            </a:extLst>
          </p:cNvPr>
          <p:cNvSpPr>
            <a:spLocks noGrp="1" noRot="1" noChangeAspect="1" noChangeArrowheads="1"/>
          </p:cNvSpPr>
          <p:nvPr>
            <p:ph type="sldImg" idx="4294967295"/>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a:extLst>
              <a:ext uri="{FF2B5EF4-FFF2-40B4-BE49-F238E27FC236}">
                <a16:creationId xmlns:a16="http://schemas.microsoft.com/office/drawing/2014/main" id="{E26286E1-0844-42FE-BCA8-51D3789E88EF}"/>
              </a:ext>
            </a:extLst>
          </p:cNvPr>
          <p:cNvSpPr>
            <a:spLocks noGrp="1" noChangeArrowheads="1"/>
          </p:cNvSpPr>
          <p:nvPr>
            <p:ph type="body" sz="quarter" idx="4294967295"/>
          </p:nvPr>
        </p:nvSpPr>
        <p:spPr bwMode="auto">
          <a:xfrm>
            <a:off x="685800" y="4343400"/>
            <a:ext cx="5486400" cy="4114800"/>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DE41F96C-5A71-4BF1-9F55-CCECDDADF322}"/>
              </a:ext>
            </a:extLst>
          </p:cNvPr>
          <p:cNvSpPr>
            <a:spLocks noGrp="1"/>
          </p:cNvSpPr>
          <p:nvPr>
            <p:ph type="ftr" sz="quarter" idx="4"/>
          </p:nvPr>
        </p:nvSpPr>
        <p:spPr>
          <a:xfrm>
            <a:off x="0" y="8685213"/>
            <a:ext cx="2971800" cy="457200"/>
          </a:xfrm>
          <a:prstGeom prst="rect">
            <a:avLst/>
          </a:prstGeom>
          <a:noFill/>
          <a:ln w="9525">
            <a:noFill/>
            <a:miter/>
          </a:ln>
        </p:spPr>
        <p:txBody>
          <a:bodyPr anchor="b"/>
          <a:lstStyle>
            <a:lvl1pPr eaLnBrk="1" hangingPunct="1">
              <a:buFont typeface="Arial" panose="020B0604020202020204" pitchFamily="34" charset="0"/>
              <a:buNone/>
              <a:defRPr sz="1200" b="0" noProof="1">
                <a:latin typeface="Arial" charset="0"/>
              </a:defRPr>
            </a:lvl1pPr>
          </a:lstStyle>
          <a:p>
            <a:pPr>
              <a:defRPr/>
            </a:pPr>
            <a:endParaRPr lang="en-US" altLang="x-none"/>
          </a:p>
        </p:txBody>
      </p:sp>
      <p:sp>
        <p:nvSpPr>
          <p:cNvPr id="2055" name="Rectangle 7">
            <a:extLst>
              <a:ext uri="{FF2B5EF4-FFF2-40B4-BE49-F238E27FC236}">
                <a16:creationId xmlns:a16="http://schemas.microsoft.com/office/drawing/2014/main" id="{4455E698-D90E-4394-BCDA-5318BBD1047A}"/>
              </a:ext>
            </a:extLst>
          </p:cNvPr>
          <p:cNvSpPr>
            <a:spLocks noGrp="1"/>
          </p:cNvSpPr>
          <p:nvPr>
            <p:ph type="sldNum" sz="quarter" idx="5"/>
          </p:nvPr>
        </p:nvSpPr>
        <p:spPr>
          <a:xfrm>
            <a:off x="3884613" y="8685213"/>
            <a:ext cx="2971800" cy="457200"/>
          </a:xfrm>
          <a:prstGeom prst="rect">
            <a:avLst/>
          </a:prstGeom>
          <a:noFill/>
          <a:ln w="9525">
            <a:noFill/>
            <a:miter/>
          </a:ln>
        </p:spPr>
        <p:txBody>
          <a:bodyPr anchor="b"/>
          <a:lstStyle>
            <a:lvl1pPr algn="r" eaLnBrk="1" hangingPunct="1">
              <a:buFont typeface="Arial" panose="020B0604020202020204" pitchFamily="34" charset="0"/>
              <a:buNone/>
              <a:defRPr sz="1200" b="0" noProof="1">
                <a:latin typeface="Arial" charset="0"/>
                <a:ea typeface="宋体" charset="-122"/>
                <a:cs typeface="+mn-ea"/>
              </a:defRPr>
            </a:lvl1pPr>
          </a:lstStyle>
          <a:p>
            <a:pPr>
              <a:defRPr/>
            </a:pPr>
            <a:fld id="{ECE09A30-F202-4B59-815D-AB9B7CBEBE72}" type="slidenum">
              <a:rPr lang="en-US" altLang="x-none"/>
              <a:pPr>
                <a:defRPr/>
              </a:pPr>
              <a:t>‹#›</a:t>
            </a:fld>
            <a:endParaRPr lang="en-US" altLang="x-none">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6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610BF67B-2237-4789-A30F-42958FCC5911}"/>
              </a:ext>
            </a:extLst>
          </p:cNvPr>
          <p:cNvSpPr>
            <a:spLocks noGrp="1" noRot="1" noChangeAspect="1" noChangeArrowheads="1" noTextEdit="1"/>
          </p:cNvSpPr>
          <p:nvPr>
            <p:ph type="sldImg" idx="4294967295"/>
          </p:nvPr>
        </p:nvSpPr>
        <p:spPr>
          <a:ln/>
        </p:spPr>
      </p:sp>
      <p:sp>
        <p:nvSpPr>
          <p:cNvPr id="31747" name="文本占位符 2">
            <a:extLst>
              <a:ext uri="{FF2B5EF4-FFF2-40B4-BE49-F238E27FC236}">
                <a16:creationId xmlns:a16="http://schemas.microsoft.com/office/drawing/2014/main" id="{AD5347E9-BD6B-46A0-9099-564F4217217F}"/>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31748" name="灯片编号占位符 3">
            <a:extLst>
              <a:ext uri="{FF2B5EF4-FFF2-40B4-BE49-F238E27FC236}">
                <a16:creationId xmlns:a16="http://schemas.microsoft.com/office/drawing/2014/main" id="{08D131DB-8847-4B5F-A3BB-14CB7DBDFB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chemeClr val="tx1"/>
                </a:solidFill>
                <a:latin typeface="Times New Roman" panose="02020603050405020304" pitchFamily="18" charset="0"/>
                <a:ea typeface="宋体" panose="02010600030101010101" pitchFamily="2" charset="-122"/>
              </a:defRPr>
            </a:lvl1pPr>
            <a:lvl2pPr marL="742950" indent="-285750">
              <a:defRPr kumimoji="1" b="1">
                <a:solidFill>
                  <a:schemeClr val="tx1"/>
                </a:solidFill>
                <a:latin typeface="Times New Roman" panose="02020603050405020304" pitchFamily="18" charset="0"/>
                <a:ea typeface="宋体" panose="02010600030101010101" pitchFamily="2" charset="-122"/>
              </a:defRPr>
            </a:lvl2pPr>
            <a:lvl3pPr marL="1143000" indent="-228600">
              <a:defRPr kumimoji="1" b="1">
                <a:solidFill>
                  <a:schemeClr val="tx1"/>
                </a:solidFill>
                <a:latin typeface="Times New Roman" panose="02020603050405020304" pitchFamily="18" charset="0"/>
                <a:ea typeface="宋体" panose="02010600030101010101" pitchFamily="2" charset="-122"/>
              </a:defRPr>
            </a:lvl3pPr>
            <a:lvl4pPr marL="1600200" indent="-228600">
              <a:defRPr kumimoji="1" b="1">
                <a:solidFill>
                  <a:schemeClr val="tx1"/>
                </a:solidFill>
                <a:latin typeface="Times New Roman" panose="02020603050405020304" pitchFamily="18" charset="0"/>
                <a:ea typeface="宋体" panose="02010600030101010101" pitchFamily="2" charset="-122"/>
              </a:defRPr>
            </a:lvl4pPr>
            <a:lvl5pPr marL="2057400" indent="-2286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fld id="{66C27430-C997-4330-9C44-96EB193E2439}" type="slidenum">
              <a:rPr kumimoji="0" lang="en-US" altLang="zh-CN" b="0" smtClean="0">
                <a:latin typeface="Arial" panose="020B0604020202020204" pitchFamily="34" charset="0"/>
              </a:rPr>
              <a:pPr/>
              <a:t>62</a:t>
            </a:fld>
            <a:endParaRPr kumimoji="0" lang="en-US" altLang="zh-CN" b="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09739F00-6EBB-41F2-A932-874509CC0980}"/>
              </a:ext>
            </a:extLst>
          </p:cNvPr>
          <p:cNvSpPr>
            <a:spLocks noGrp="1" noRot="1" noChangeAspect="1" noChangeArrowheads="1" noTextEdit="1"/>
          </p:cNvSpPr>
          <p:nvPr>
            <p:ph type="sldImg" idx="4294967295"/>
          </p:nvPr>
        </p:nvSpPr>
        <p:spPr>
          <a:ln/>
        </p:spPr>
      </p:sp>
      <p:sp>
        <p:nvSpPr>
          <p:cNvPr id="34819" name="备注占位符 2">
            <a:extLst>
              <a:ext uri="{FF2B5EF4-FFF2-40B4-BE49-F238E27FC236}">
                <a16:creationId xmlns:a16="http://schemas.microsoft.com/office/drawing/2014/main" id="{A5565DD3-9743-4891-89D2-60170974166B}"/>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头文件中放：函数原型、公用的类型定义（结构、联合、枚举）、公用的宏定义</a:t>
            </a:r>
          </a:p>
        </p:txBody>
      </p:sp>
      <p:sp>
        <p:nvSpPr>
          <p:cNvPr id="34820" name="灯片编号占位符 3">
            <a:extLst>
              <a:ext uri="{FF2B5EF4-FFF2-40B4-BE49-F238E27FC236}">
                <a16:creationId xmlns:a16="http://schemas.microsoft.com/office/drawing/2014/main" id="{90DAF095-F16E-45DD-9B8F-2CA03A6FE08B}"/>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tx1"/>
                </a:solidFill>
                <a:latin typeface="Times New Roman" panose="02020603050405020304" pitchFamily="18" charset="0"/>
                <a:ea typeface="宋体" panose="02010600030101010101" pitchFamily="2" charset="-122"/>
              </a:defRPr>
            </a:lvl1pPr>
            <a:lvl2pPr marL="742950" indent="-285750">
              <a:defRPr kumimoji="1" b="1">
                <a:solidFill>
                  <a:schemeClr val="tx1"/>
                </a:solidFill>
                <a:latin typeface="Times New Roman" panose="02020603050405020304" pitchFamily="18" charset="0"/>
                <a:ea typeface="宋体" panose="02010600030101010101" pitchFamily="2" charset="-122"/>
              </a:defRPr>
            </a:lvl2pPr>
            <a:lvl3pPr marL="1143000" indent="-228600">
              <a:defRPr kumimoji="1" b="1">
                <a:solidFill>
                  <a:schemeClr val="tx1"/>
                </a:solidFill>
                <a:latin typeface="Times New Roman" panose="02020603050405020304" pitchFamily="18" charset="0"/>
                <a:ea typeface="宋体" panose="02010600030101010101" pitchFamily="2" charset="-122"/>
              </a:defRPr>
            </a:lvl3pPr>
            <a:lvl4pPr marL="1600200" indent="-228600">
              <a:defRPr kumimoji="1" b="1">
                <a:solidFill>
                  <a:schemeClr val="tx1"/>
                </a:solidFill>
                <a:latin typeface="Times New Roman" panose="02020603050405020304" pitchFamily="18" charset="0"/>
                <a:ea typeface="宋体" panose="02010600030101010101" pitchFamily="2" charset="-122"/>
              </a:defRPr>
            </a:lvl4pPr>
            <a:lvl5pPr marL="2057400" indent="-2286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algn="r"/>
            <a:fld id="{5F932C52-6E3B-46F0-B858-37BE7F6C7A54}" type="slidenum">
              <a:rPr lang="en-US" altLang="zh-CN" sz="1200" b="0">
                <a:latin typeface="Arial" panose="020B0604020202020204" pitchFamily="34" charset="0"/>
              </a:rPr>
              <a:pPr algn="r"/>
              <a:t>63</a:t>
            </a:fld>
            <a:endParaRPr lang="en-US" altLang="zh-CN" sz="1200" b="0">
              <a:latin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CE09A30-F202-4B59-815D-AB9B7CBEBE72}" type="slidenum">
              <a:rPr lang="en-US" altLang="x-none" smtClean="0"/>
              <a:pPr>
                <a:defRPr/>
              </a:pPr>
              <a:t>72</a:t>
            </a:fld>
            <a:endParaRPr lang="en-US" altLang="x-none">
              <a:ea typeface="宋体" panose="02010600030101010101" pitchFamily="2" charset="-122"/>
              <a:cs typeface="+mn-cs"/>
            </a:endParaRPr>
          </a:p>
        </p:txBody>
      </p:sp>
    </p:spTree>
    <p:extLst>
      <p:ext uri="{BB962C8B-B14F-4D97-AF65-F5344CB8AC3E}">
        <p14:creationId xmlns:p14="http://schemas.microsoft.com/office/powerpoint/2010/main" val="2133962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04A85413-AEF9-4E8F-9819-EF62C51FD8F4}"/>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733ECCE3-FEDA-450C-9712-2DD71CCAB930}"/>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6FE18641-2186-41F8-B7EC-1FE8BCC3D1AD}"/>
              </a:ext>
            </a:extLst>
          </p:cNvPr>
          <p:cNvSpPr>
            <a:spLocks noGrp="1"/>
          </p:cNvSpPr>
          <p:nvPr>
            <p:ph type="sldNum" sz="quarter" idx="12"/>
          </p:nvPr>
        </p:nvSpPr>
        <p:spPr/>
        <p:txBody>
          <a:bodyPr/>
          <a:lstStyle>
            <a:lvl1pPr>
              <a:defRPr/>
            </a:lvl1pPr>
          </a:lstStyle>
          <a:p>
            <a:pPr>
              <a:defRPr/>
            </a:pPr>
            <a:fld id="{C2449A80-1079-4CA3-B58E-F5511CC2C24D}" type="slidenum">
              <a:rPr lang="en-US" altLang="x-none"/>
              <a:pPr>
                <a:defRPr/>
              </a:pPr>
              <a:t>‹#›</a:t>
            </a:fld>
            <a:endParaRPr lang="en-US" altLang="x-none"/>
          </a:p>
        </p:txBody>
      </p:sp>
    </p:spTree>
    <p:extLst>
      <p:ext uri="{BB962C8B-B14F-4D97-AF65-F5344CB8AC3E}">
        <p14:creationId xmlns:p14="http://schemas.microsoft.com/office/powerpoint/2010/main" val="38223095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0F96092F-F37B-4283-A84C-03AAFB390318}"/>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9E79C48A-B8F4-46DA-91AB-381EC87CE2DF}"/>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49529598-F427-4FE8-AC0B-1F87DED6A65F}"/>
              </a:ext>
            </a:extLst>
          </p:cNvPr>
          <p:cNvSpPr>
            <a:spLocks noGrp="1"/>
          </p:cNvSpPr>
          <p:nvPr>
            <p:ph type="sldNum" sz="quarter" idx="12"/>
          </p:nvPr>
        </p:nvSpPr>
        <p:spPr/>
        <p:txBody>
          <a:bodyPr/>
          <a:lstStyle>
            <a:lvl1pPr>
              <a:defRPr/>
            </a:lvl1pPr>
          </a:lstStyle>
          <a:p>
            <a:pPr>
              <a:defRPr/>
            </a:pPr>
            <a:fld id="{A4C04621-13F2-4009-A06D-DAD82604DDBF}" type="slidenum">
              <a:rPr lang="en-US" altLang="x-none"/>
              <a:pPr>
                <a:defRPr/>
              </a:pPr>
              <a:t>‹#›</a:t>
            </a:fld>
            <a:endParaRPr lang="en-US" altLang="x-none"/>
          </a:p>
        </p:txBody>
      </p:sp>
    </p:spTree>
    <p:extLst>
      <p:ext uri="{BB962C8B-B14F-4D97-AF65-F5344CB8AC3E}">
        <p14:creationId xmlns:p14="http://schemas.microsoft.com/office/powerpoint/2010/main" val="324935012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404813"/>
            <a:ext cx="2087563" cy="5526087"/>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404813"/>
            <a:ext cx="6141669" cy="5526087"/>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50DC2D9E-0A9C-4182-9ECC-3396C968B8A7}"/>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B997B46F-1E37-478B-821B-314FF6BD5C89}"/>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3C70C564-D841-497A-96A6-3448066AD282}"/>
              </a:ext>
            </a:extLst>
          </p:cNvPr>
          <p:cNvSpPr>
            <a:spLocks noGrp="1"/>
          </p:cNvSpPr>
          <p:nvPr>
            <p:ph type="sldNum" sz="quarter" idx="12"/>
          </p:nvPr>
        </p:nvSpPr>
        <p:spPr/>
        <p:txBody>
          <a:bodyPr/>
          <a:lstStyle>
            <a:lvl1pPr>
              <a:defRPr/>
            </a:lvl1pPr>
          </a:lstStyle>
          <a:p>
            <a:pPr>
              <a:defRPr/>
            </a:pPr>
            <a:fld id="{F408C754-2238-423F-90D8-BF48CFB36D7A}" type="slidenum">
              <a:rPr lang="en-US" altLang="x-none"/>
              <a:pPr>
                <a:defRPr/>
              </a:pPr>
              <a:t>‹#›</a:t>
            </a:fld>
            <a:endParaRPr lang="en-US" altLang="x-none"/>
          </a:p>
        </p:txBody>
      </p:sp>
    </p:spTree>
    <p:extLst>
      <p:ext uri="{BB962C8B-B14F-4D97-AF65-F5344CB8AC3E}">
        <p14:creationId xmlns:p14="http://schemas.microsoft.com/office/powerpoint/2010/main" val="47238254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63650" y="404813"/>
            <a:ext cx="7772400" cy="720725"/>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319213"/>
            <a:ext cx="3810000" cy="4611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19213"/>
            <a:ext cx="3810000" cy="4611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806F3BB5-42B2-4196-A459-DDF13F2D312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1E984D06-6548-499C-8F90-E7E60FC4D8C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551F9D26-DAFC-4FC3-88C8-864ED53D978E}"/>
              </a:ext>
            </a:extLst>
          </p:cNvPr>
          <p:cNvSpPr>
            <a:spLocks noGrp="1" noChangeArrowheads="1"/>
          </p:cNvSpPr>
          <p:nvPr>
            <p:ph type="sldNum" sz="quarter" idx="12"/>
          </p:nvPr>
        </p:nvSpPr>
        <p:spPr>
          <a:ln/>
        </p:spPr>
        <p:txBody>
          <a:bodyPr/>
          <a:lstStyle>
            <a:lvl1pPr>
              <a:defRPr/>
            </a:lvl1pPr>
          </a:lstStyle>
          <a:p>
            <a:pPr>
              <a:defRPr/>
            </a:pPr>
            <a:fld id="{5C7A92E8-2008-4A7B-93F6-11D8B597D19F}" type="slidenum">
              <a:rPr lang="en-US" altLang="zh-CN"/>
              <a:pPr>
                <a:defRPr/>
              </a:pPr>
              <a:t>‹#›</a:t>
            </a:fld>
            <a:endParaRPr lang="en-US" altLang="zh-CN"/>
          </a:p>
        </p:txBody>
      </p:sp>
    </p:spTree>
    <p:extLst>
      <p:ext uri="{BB962C8B-B14F-4D97-AF65-F5344CB8AC3E}">
        <p14:creationId xmlns:p14="http://schemas.microsoft.com/office/powerpoint/2010/main" val="86809677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E531BE94-D80C-4521-9498-8AA764CDBBD6}"/>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AF4D5C06-F87F-45C8-8E6A-70A477BC2848}"/>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11FA593E-5E58-4F84-8EB4-BE68CEBD6E3E}"/>
              </a:ext>
            </a:extLst>
          </p:cNvPr>
          <p:cNvSpPr>
            <a:spLocks noGrp="1"/>
          </p:cNvSpPr>
          <p:nvPr>
            <p:ph type="sldNum" sz="quarter" idx="12"/>
          </p:nvPr>
        </p:nvSpPr>
        <p:spPr/>
        <p:txBody>
          <a:bodyPr/>
          <a:lstStyle>
            <a:lvl1pPr>
              <a:defRPr/>
            </a:lvl1pPr>
          </a:lstStyle>
          <a:p>
            <a:pPr>
              <a:defRPr/>
            </a:pPr>
            <a:fld id="{B0D2B0C4-4145-43C9-AFB7-A7E63D455019}" type="slidenum">
              <a:rPr lang="en-US" altLang="x-none"/>
              <a:pPr>
                <a:defRPr/>
              </a:pPr>
              <a:t>‹#›</a:t>
            </a:fld>
            <a:endParaRPr lang="en-US" altLang="x-none"/>
          </a:p>
        </p:txBody>
      </p:sp>
    </p:spTree>
    <p:extLst>
      <p:ext uri="{BB962C8B-B14F-4D97-AF65-F5344CB8AC3E}">
        <p14:creationId xmlns:p14="http://schemas.microsoft.com/office/powerpoint/2010/main" val="231100725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lgn="l">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298C3950-A2B4-4CCF-B1CD-669E8754096B}"/>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0A6088C6-5032-45C4-9CA0-F9948D9D13CF}"/>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27FE69E8-89D1-4130-B79A-E7A980AA6E07}"/>
              </a:ext>
            </a:extLst>
          </p:cNvPr>
          <p:cNvSpPr>
            <a:spLocks noGrp="1"/>
          </p:cNvSpPr>
          <p:nvPr>
            <p:ph type="sldNum" sz="quarter" idx="12"/>
          </p:nvPr>
        </p:nvSpPr>
        <p:spPr/>
        <p:txBody>
          <a:bodyPr/>
          <a:lstStyle>
            <a:lvl1pPr>
              <a:defRPr/>
            </a:lvl1pPr>
          </a:lstStyle>
          <a:p>
            <a:pPr>
              <a:defRPr/>
            </a:pPr>
            <a:fld id="{4BAAFD50-3A6E-4EF0-AE1A-33C647C7B4FA}" type="slidenum">
              <a:rPr lang="en-US" altLang="x-none"/>
              <a:pPr>
                <a:defRPr/>
              </a:pPr>
              <a:t>‹#›</a:t>
            </a:fld>
            <a:endParaRPr lang="en-US" altLang="x-none"/>
          </a:p>
        </p:txBody>
      </p:sp>
    </p:spTree>
    <p:extLst>
      <p:ext uri="{BB962C8B-B14F-4D97-AF65-F5344CB8AC3E}">
        <p14:creationId xmlns:p14="http://schemas.microsoft.com/office/powerpoint/2010/main" val="128403037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85800" y="1319213"/>
            <a:ext cx="3808476" cy="46116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9724" y="1319213"/>
            <a:ext cx="3808476" cy="46116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23CAE04E-B1D0-4D63-B1E7-413F3B0BC889}"/>
              </a:ext>
            </a:extLst>
          </p:cNvPr>
          <p:cNvSpPr>
            <a:spLocks noGrp="1"/>
          </p:cNvSpPr>
          <p:nvPr>
            <p:ph type="dt" sz="half" idx="10"/>
          </p:nvPr>
        </p:nvSpPr>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213B776C-14EC-4C27-A2CB-040F9C23314B}"/>
              </a:ext>
            </a:extLst>
          </p:cNvPr>
          <p:cNvSpPr>
            <a:spLocks noGrp="1"/>
          </p:cNvSpPr>
          <p:nvPr>
            <p:ph type="ftr" sz="quarter" idx="11"/>
          </p:nvPr>
        </p:nvSpPr>
        <p:spPr/>
        <p:txBody>
          <a:bodyPr/>
          <a:lstStyle>
            <a:lvl1pPr>
              <a:defRPr/>
            </a:lvl1pPr>
          </a:lstStyle>
          <a:p>
            <a:pPr>
              <a:defRPr/>
            </a:pPr>
            <a:endParaRPr lang="en-US" altLang="x-none"/>
          </a:p>
        </p:txBody>
      </p:sp>
      <p:sp>
        <p:nvSpPr>
          <p:cNvPr id="7" name="Rectangle 6">
            <a:extLst>
              <a:ext uri="{FF2B5EF4-FFF2-40B4-BE49-F238E27FC236}">
                <a16:creationId xmlns:a16="http://schemas.microsoft.com/office/drawing/2014/main" id="{334BB086-22A1-44EC-B340-FCF7F08FA660}"/>
              </a:ext>
            </a:extLst>
          </p:cNvPr>
          <p:cNvSpPr>
            <a:spLocks noGrp="1"/>
          </p:cNvSpPr>
          <p:nvPr>
            <p:ph type="sldNum" sz="quarter" idx="12"/>
          </p:nvPr>
        </p:nvSpPr>
        <p:spPr/>
        <p:txBody>
          <a:bodyPr/>
          <a:lstStyle>
            <a:lvl1pPr>
              <a:defRPr/>
            </a:lvl1pPr>
          </a:lstStyle>
          <a:p>
            <a:pPr>
              <a:defRPr/>
            </a:pPr>
            <a:fld id="{9E7A636A-529E-4BA6-A1C4-4AE2F4DE65EF}" type="slidenum">
              <a:rPr lang="en-US" altLang="x-none"/>
              <a:pPr>
                <a:defRPr/>
              </a:pPr>
              <a:t>‹#›</a:t>
            </a:fld>
            <a:endParaRPr lang="en-US" altLang="x-none"/>
          </a:p>
        </p:txBody>
      </p:sp>
    </p:spTree>
    <p:extLst>
      <p:ext uri="{BB962C8B-B14F-4D97-AF65-F5344CB8AC3E}">
        <p14:creationId xmlns:p14="http://schemas.microsoft.com/office/powerpoint/2010/main" val="34186517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970222"/>
          </a:xfrm>
        </p:spPr>
        <p:txBody>
          <a:bodyPr/>
          <a:lstStyle>
            <a:lvl1pPr algn="ctr">
              <a:defRPr/>
            </a:lvl1pPr>
          </a:lstStyle>
          <a:p>
            <a:r>
              <a:rPr lang="zh-CN" altLang="en-US" noProof="1"/>
              <a:t>单击此处编辑母版标题样式</a:t>
            </a:r>
          </a:p>
        </p:txBody>
      </p:sp>
      <p:sp>
        <p:nvSpPr>
          <p:cNvPr id="3" name="文本占位符 2"/>
          <p:cNvSpPr>
            <a:spLocks noGrp="1"/>
          </p:cNvSpPr>
          <p:nvPr>
            <p:ph type="body" idx="1"/>
          </p:nvPr>
        </p:nvSpPr>
        <p:spPr>
          <a:xfrm>
            <a:off x="944793" y="1567346"/>
            <a:ext cx="3526380" cy="710095"/>
          </a:xfrm>
        </p:spPr>
        <p:txBody>
          <a:bodyPr anchor="ctr">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944793" y="2338388"/>
            <a:ext cx="3526380" cy="3785964"/>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717212" y="1567346"/>
            <a:ext cx="3526381" cy="710095"/>
          </a:xfrm>
        </p:spPr>
        <p:txBody>
          <a:bodyPr rtlCol="0" anchor="ctr">
            <a:normAutofit/>
          </a:bodyPr>
          <a:lstStyle>
            <a:lvl1pPr marL="171450" indent="-171450">
              <a:buNone/>
              <a:defRPr lang="zh-CN" altLang="en-US" b="0" smtClean="0"/>
            </a:lvl1pPr>
          </a:lstStyle>
          <a:p>
            <a:pPr lvl="0"/>
            <a:r>
              <a:rPr lang="zh-CN" altLang="en-US" noProof="1"/>
              <a:t>单击此处编辑母版文本样式</a:t>
            </a:r>
          </a:p>
        </p:txBody>
      </p:sp>
      <p:sp>
        <p:nvSpPr>
          <p:cNvPr id="6" name="内容占位符 5"/>
          <p:cNvSpPr>
            <a:spLocks noGrp="1"/>
          </p:cNvSpPr>
          <p:nvPr>
            <p:ph sz="quarter" idx="4"/>
          </p:nvPr>
        </p:nvSpPr>
        <p:spPr>
          <a:xfrm>
            <a:off x="4717212" y="2357460"/>
            <a:ext cx="3526381" cy="3766892"/>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9F887D1E-340A-4344-9A17-89D2FA0A8527}"/>
              </a:ext>
            </a:extLst>
          </p:cNvPr>
          <p:cNvSpPr>
            <a:spLocks noGrp="1"/>
          </p:cNvSpPr>
          <p:nvPr>
            <p:ph type="dt" sz="half" idx="10"/>
          </p:nvPr>
        </p:nvSpPr>
        <p:spPr/>
        <p:txBody>
          <a:bodyPr/>
          <a:lstStyle>
            <a:lvl1pPr>
              <a:defRPr/>
            </a:lvl1pPr>
          </a:lstStyle>
          <a:p>
            <a:pPr>
              <a:defRPr/>
            </a:pPr>
            <a:endParaRPr lang="en-US" altLang="x-none"/>
          </a:p>
        </p:txBody>
      </p:sp>
      <p:sp>
        <p:nvSpPr>
          <p:cNvPr id="8" name="Rectangle 5">
            <a:extLst>
              <a:ext uri="{FF2B5EF4-FFF2-40B4-BE49-F238E27FC236}">
                <a16:creationId xmlns:a16="http://schemas.microsoft.com/office/drawing/2014/main" id="{EB3F7889-F405-4532-9311-AD550677BFED}"/>
              </a:ext>
            </a:extLst>
          </p:cNvPr>
          <p:cNvSpPr>
            <a:spLocks noGrp="1"/>
          </p:cNvSpPr>
          <p:nvPr>
            <p:ph type="ftr" sz="quarter" idx="11"/>
          </p:nvPr>
        </p:nvSpPr>
        <p:spPr/>
        <p:txBody>
          <a:bodyPr/>
          <a:lstStyle>
            <a:lvl1pPr>
              <a:defRPr/>
            </a:lvl1pPr>
          </a:lstStyle>
          <a:p>
            <a:pPr>
              <a:defRPr/>
            </a:pPr>
            <a:endParaRPr lang="en-US" altLang="x-none"/>
          </a:p>
        </p:txBody>
      </p:sp>
      <p:sp>
        <p:nvSpPr>
          <p:cNvPr id="9" name="Rectangle 6">
            <a:extLst>
              <a:ext uri="{FF2B5EF4-FFF2-40B4-BE49-F238E27FC236}">
                <a16:creationId xmlns:a16="http://schemas.microsoft.com/office/drawing/2014/main" id="{A9BC2839-AD58-4AB1-BF95-D92E41F8F490}"/>
              </a:ext>
            </a:extLst>
          </p:cNvPr>
          <p:cNvSpPr>
            <a:spLocks noGrp="1"/>
          </p:cNvSpPr>
          <p:nvPr>
            <p:ph type="sldNum" sz="quarter" idx="12"/>
          </p:nvPr>
        </p:nvSpPr>
        <p:spPr/>
        <p:txBody>
          <a:bodyPr/>
          <a:lstStyle>
            <a:lvl1pPr>
              <a:defRPr/>
            </a:lvl1pPr>
          </a:lstStyle>
          <a:p>
            <a:pPr>
              <a:defRPr/>
            </a:pPr>
            <a:fld id="{6ACD0686-F1FF-4DEE-959B-5FB5EFD547A4}" type="slidenum">
              <a:rPr lang="en-US" altLang="x-none"/>
              <a:pPr>
                <a:defRPr/>
              </a:pPr>
              <a:t>‹#›</a:t>
            </a:fld>
            <a:endParaRPr lang="en-US" altLang="x-none"/>
          </a:p>
        </p:txBody>
      </p:sp>
    </p:spTree>
    <p:extLst>
      <p:ext uri="{BB962C8B-B14F-4D97-AF65-F5344CB8AC3E}">
        <p14:creationId xmlns:p14="http://schemas.microsoft.com/office/powerpoint/2010/main" val="23100744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E06EC58D-2460-47AC-96CE-F4B705F246D7}"/>
              </a:ext>
            </a:extLst>
          </p:cNvPr>
          <p:cNvSpPr>
            <a:spLocks noGrp="1"/>
          </p:cNvSpPr>
          <p:nvPr>
            <p:ph type="dt" sz="half" idx="10"/>
          </p:nvPr>
        </p:nvSpPr>
        <p:spPr/>
        <p:txBody>
          <a:bodyPr/>
          <a:lstStyle>
            <a:lvl1pPr>
              <a:defRPr/>
            </a:lvl1pPr>
          </a:lstStyle>
          <a:p>
            <a:pPr>
              <a:defRPr/>
            </a:pPr>
            <a:endParaRPr lang="en-US" altLang="x-none"/>
          </a:p>
        </p:txBody>
      </p:sp>
      <p:sp>
        <p:nvSpPr>
          <p:cNvPr id="4" name="Rectangle 5">
            <a:extLst>
              <a:ext uri="{FF2B5EF4-FFF2-40B4-BE49-F238E27FC236}">
                <a16:creationId xmlns:a16="http://schemas.microsoft.com/office/drawing/2014/main" id="{90EF7D4C-CD3B-4608-AF5E-F55C67681118}"/>
              </a:ext>
            </a:extLst>
          </p:cNvPr>
          <p:cNvSpPr>
            <a:spLocks noGrp="1"/>
          </p:cNvSpPr>
          <p:nvPr>
            <p:ph type="ftr" sz="quarter" idx="11"/>
          </p:nvPr>
        </p:nvSpPr>
        <p:spPr/>
        <p:txBody>
          <a:bodyPr/>
          <a:lstStyle>
            <a:lvl1pPr>
              <a:defRPr/>
            </a:lvl1pPr>
          </a:lstStyle>
          <a:p>
            <a:pPr>
              <a:defRPr/>
            </a:pPr>
            <a:endParaRPr lang="en-US" altLang="x-none"/>
          </a:p>
        </p:txBody>
      </p:sp>
      <p:sp>
        <p:nvSpPr>
          <p:cNvPr id="5" name="Rectangle 6">
            <a:extLst>
              <a:ext uri="{FF2B5EF4-FFF2-40B4-BE49-F238E27FC236}">
                <a16:creationId xmlns:a16="http://schemas.microsoft.com/office/drawing/2014/main" id="{3076B767-B0BD-426A-BA46-D20FCD340566}"/>
              </a:ext>
            </a:extLst>
          </p:cNvPr>
          <p:cNvSpPr>
            <a:spLocks noGrp="1"/>
          </p:cNvSpPr>
          <p:nvPr>
            <p:ph type="sldNum" sz="quarter" idx="12"/>
          </p:nvPr>
        </p:nvSpPr>
        <p:spPr/>
        <p:txBody>
          <a:bodyPr/>
          <a:lstStyle>
            <a:lvl1pPr>
              <a:defRPr/>
            </a:lvl1pPr>
          </a:lstStyle>
          <a:p>
            <a:pPr>
              <a:defRPr/>
            </a:pPr>
            <a:fld id="{9A7D3D42-C38E-4CC8-A30E-259DB47B4854}" type="slidenum">
              <a:rPr lang="en-US" altLang="x-none"/>
              <a:pPr>
                <a:defRPr/>
              </a:pPr>
              <a:t>‹#›</a:t>
            </a:fld>
            <a:endParaRPr lang="en-US" altLang="x-none"/>
          </a:p>
        </p:txBody>
      </p:sp>
    </p:spTree>
    <p:extLst>
      <p:ext uri="{BB962C8B-B14F-4D97-AF65-F5344CB8AC3E}">
        <p14:creationId xmlns:p14="http://schemas.microsoft.com/office/powerpoint/2010/main" val="189546974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16DE5E9-33C2-4B47-AD72-B69C1698D22C}"/>
              </a:ext>
            </a:extLst>
          </p:cNvPr>
          <p:cNvSpPr>
            <a:spLocks noGrp="1"/>
          </p:cNvSpPr>
          <p:nvPr>
            <p:ph type="dt" sz="half" idx="10"/>
          </p:nvPr>
        </p:nvSpPr>
        <p:spPr/>
        <p:txBody>
          <a:bodyPr/>
          <a:lstStyle>
            <a:lvl1pPr>
              <a:defRPr/>
            </a:lvl1pPr>
          </a:lstStyle>
          <a:p>
            <a:pPr>
              <a:defRPr/>
            </a:pPr>
            <a:endParaRPr lang="en-US" altLang="x-none"/>
          </a:p>
        </p:txBody>
      </p:sp>
      <p:sp>
        <p:nvSpPr>
          <p:cNvPr id="3" name="Rectangle 5">
            <a:extLst>
              <a:ext uri="{FF2B5EF4-FFF2-40B4-BE49-F238E27FC236}">
                <a16:creationId xmlns:a16="http://schemas.microsoft.com/office/drawing/2014/main" id="{539E446F-E1F7-4670-8D01-090F7745F192}"/>
              </a:ext>
            </a:extLst>
          </p:cNvPr>
          <p:cNvSpPr>
            <a:spLocks noGrp="1"/>
          </p:cNvSpPr>
          <p:nvPr>
            <p:ph type="ftr" sz="quarter" idx="11"/>
          </p:nvPr>
        </p:nvSpPr>
        <p:spPr/>
        <p:txBody>
          <a:bodyPr/>
          <a:lstStyle>
            <a:lvl1pPr>
              <a:defRPr/>
            </a:lvl1pPr>
          </a:lstStyle>
          <a:p>
            <a:pPr>
              <a:defRPr/>
            </a:pPr>
            <a:endParaRPr lang="en-US" altLang="x-none"/>
          </a:p>
        </p:txBody>
      </p:sp>
      <p:sp>
        <p:nvSpPr>
          <p:cNvPr id="4" name="Rectangle 6">
            <a:extLst>
              <a:ext uri="{FF2B5EF4-FFF2-40B4-BE49-F238E27FC236}">
                <a16:creationId xmlns:a16="http://schemas.microsoft.com/office/drawing/2014/main" id="{12CA03B1-F71B-4389-8967-3CCD67D80E40}"/>
              </a:ext>
            </a:extLst>
          </p:cNvPr>
          <p:cNvSpPr>
            <a:spLocks noGrp="1"/>
          </p:cNvSpPr>
          <p:nvPr>
            <p:ph type="sldNum" sz="quarter" idx="12"/>
          </p:nvPr>
        </p:nvSpPr>
        <p:spPr/>
        <p:txBody>
          <a:bodyPr/>
          <a:lstStyle>
            <a:lvl1pPr>
              <a:defRPr/>
            </a:lvl1pPr>
          </a:lstStyle>
          <a:p>
            <a:pPr>
              <a:defRPr/>
            </a:pPr>
            <a:fld id="{65AE8309-F148-4690-8E45-B6B422DB089F}" type="slidenum">
              <a:rPr lang="en-US" altLang="x-none"/>
              <a:pPr>
                <a:defRPr/>
              </a:pPr>
              <a:t>‹#›</a:t>
            </a:fld>
            <a:endParaRPr lang="en-US" altLang="x-none"/>
          </a:p>
        </p:txBody>
      </p:sp>
    </p:spTree>
    <p:extLst>
      <p:ext uri="{BB962C8B-B14F-4D97-AF65-F5344CB8AC3E}">
        <p14:creationId xmlns:p14="http://schemas.microsoft.com/office/powerpoint/2010/main" val="262000270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8C4DBC25-5EF3-4EB3-9159-D8C69E312296}"/>
              </a:ext>
            </a:extLst>
          </p:cNvPr>
          <p:cNvSpPr>
            <a:spLocks noGrp="1"/>
          </p:cNvSpPr>
          <p:nvPr>
            <p:ph type="dt" sz="half" idx="10"/>
          </p:nvPr>
        </p:nvSpPr>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788F37A2-965A-4B4F-9219-1A12D4B2F1F9}"/>
              </a:ext>
            </a:extLst>
          </p:cNvPr>
          <p:cNvSpPr>
            <a:spLocks noGrp="1"/>
          </p:cNvSpPr>
          <p:nvPr>
            <p:ph type="ftr" sz="quarter" idx="11"/>
          </p:nvPr>
        </p:nvSpPr>
        <p:spPr/>
        <p:txBody>
          <a:bodyPr/>
          <a:lstStyle>
            <a:lvl1pPr>
              <a:defRPr/>
            </a:lvl1pPr>
          </a:lstStyle>
          <a:p>
            <a:pPr>
              <a:defRPr/>
            </a:pPr>
            <a:endParaRPr lang="en-US" altLang="x-none"/>
          </a:p>
        </p:txBody>
      </p:sp>
      <p:sp>
        <p:nvSpPr>
          <p:cNvPr id="7" name="Rectangle 6">
            <a:extLst>
              <a:ext uri="{FF2B5EF4-FFF2-40B4-BE49-F238E27FC236}">
                <a16:creationId xmlns:a16="http://schemas.microsoft.com/office/drawing/2014/main" id="{AF0010A5-2E8A-4327-B095-1FF5AE6D7693}"/>
              </a:ext>
            </a:extLst>
          </p:cNvPr>
          <p:cNvSpPr>
            <a:spLocks noGrp="1"/>
          </p:cNvSpPr>
          <p:nvPr>
            <p:ph type="sldNum" sz="quarter" idx="12"/>
          </p:nvPr>
        </p:nvSpPr>
        <p:spPr/>
        <p:txBody>
          <a:bodyPr/>
          <a:lstStyle>
            <a:lvl1pPr>
              <a:defRPr/>
            </a:lvl1pPr>
          </a:lstStyle>
          <a:p>
            <a:pPr>
              <a:defRPr/>
            </a:pPr>
            <a:fld id="{FA649886-9D1D-461F-B678-8666BDBD0B5D}" type="slidenum">
              <a:rPr lang="en-US" altLang="x-none"/>
              <a:pPr>
                <a:defRPr/>
              </a:pPr>
              <a:t>‹#›</a:t>
            </a:fld>
            <a:endParaRPr lang="en-US" altLang="x-none"/>
          </a:p>
        </p:txBody>
      </p:sp>
    </p:spTree>
    <p:extLst>
      <p:ext uri="{BB962C8B-B14F-4D97-AF65-F5344CB8AC3E}">
        <p14:creationId xmlns:p14="http://schemas.microsoft.com/office/powerpoint/2010/main" val="228976221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95638" cy="1600200"/>
          </a:xfrm>
        </p:spPr>
        <p:txBody>
          <a:bodyPr anchor="t">
            <a:normAutofit/>
          </a:bodyPr>
          <a:lstStyle>
            <a:lvl1pPr>
              <a:defRPr sz="3000"/>
            </a:lvl1pPr>
          </a:lstStyle>
          <a:p>
            <a:r>
              <a:rPr lang="zh-CN" altLang="en-US" noProof="1"/>
              <a:t>单击此处编辑母版标题样式</a:t>
            </a:r>
          </a:p>
        </p:txBody>
      </p:sp>
      <p:sp>
        <p:nvSpPr>
          <p:cNvPr id="3" name="图片占位符 2"/>
          <p:cNvSpPr>
            <a:spLocks noGrp="1"/>
          </p:cNvSpPr>
          <p:nvPr>
            <p:ph type="pic" idx="1"/>
          </p:nvPr>
        </p:nvSpPr>
        <p:spPr>
          <a:xfrm>
            <a:off x="4038600" y="457201"/>
            <a:ext cx="4477941"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95638"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13C9F6EB-6509-4A8D-BBF6-B2AD74083DC1}"/>
              </a:ext>
            </a:extLst>
          </p:cNvPr>
          <p:cNvSpPr>
            <a:spLocks noGrp="1"/>
          </p:cNvSpPr>
          <p:nvPr>
            <p:ph type="dt" sz="half" idx="10"/>
          </p:nvPr>
        </p:nvSpPr>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54893EFB-54AA-426D-A70F-209EC2AD4780}"/>
              </a:ext>
            </a:extLst>
          </p:cNvPr>
          <p:cNvSpPr>
            <a:spLocks noGrp="1"/>
          </p:cNvSpPr>
          <p:nvPr>
            <p:ph type="ftr" sz="quarter" idx="11"/>
          </p:nvPr>
        </p:nvSpPr>
        <p:spPr/>
        <p:txBody>
          <a:bodyPr/>
          <a:lstStyle>
            <a:lvl1pPr>
              <a:defRPr/>
            </a:lvl1pPr>
          </a:lstStyle>
          <a:p>
            <a:pPr>
              <a:defRPr/>
            </a:pPr>
            <a:endParaRPr lang="en-US" altLang="x-none"/>
          </a:p>
        </p:txBody>
      </p:sp>
      <p:sp>
        <p:nvSpPr>
          <p:cNvPr id="7" name="Rectangle 6">
            <a:extLst>
              <a:ext uri="{FF2B5EF4-FFF2-40B4-BE49-F238E27FC236}">
                <a16:creationId xmlns:a16="http://schemas.microsoft.com/office/drawing/2014/main" id="{DE41B8E2-B50D-453F-9A40-7D0868C0D99C}"/>
              </a:ext>
            </a:extLst>
          </p:cNvPr>
          <p:cNvSpPr>
            <a:spLocks noGrp="1"/>
          </p:cNvSpPr>
          <p:nvPr>
            <p:ph type="sldNum" sz="quarter" idx="12"/>
          </p:nvPr>
        </p:nvSpPr>
        <p:spPr/>
        <p:txBody>
          <a:bodyPr/>
          <a:lstStyle>
            <a:lvl1pPr>
              <a:defRPr/>
            </a:lvl1pPr>
          </a:lstStyle>
          <a:p>
            <a:pPr>
              <a:defRPr/>
            </a:pPr>
            <a:fld id="{CAEBDE59-6D8A-41D0-A4B3-569E31880C0F}" type="slidenum">
              <a:rPr lang="en-US" altLang="x-none"/>
              <a:pPr>
                <a:defRPr/>
              </a:pPr>
              <a:t>‹#›</a:t>
            </a:fld>
            <a:endParaRPr lang="en-US" altLang="x-none"/>
          </a:p>
        </p:txBody>
      </p:sp>
    </p:spTree>
    <p:extLst>
      <p:ext uri="{BB962C8B-B14F-4D97-AF65-F5344CB8AC3E}">
        <p14:creationId xmlns:p14="http://schemas.microsoft.com/office/powerpoint/2010/main" val="298586814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0749B4D-4AE0-43B2-8081-829F7EF8F902}"/>
              </a:ext>
            </a:extLst>
          </p:cNvPr>
          <p:cNvSpPr>
            <a:spLocks noGrp="1" noChangeArrowheads="1"/>
          </p:cNvSpPr>
          <p:nvPr>
            <p:ph type="title" idx="4294967295"/>
          </p:nvPr>
        </p:nvSpPr>
        <p:spPr bwMode="auto">
          <a:xfrm>
            <a:off x="1263650" y="404813"/>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单击以编辑母版标题样式</a:t>
            </a:r>
          </a:p>
        </p:txBody>
      </p:sp>
      <p:sp>
        <p:nvSpPr>
          <p:cNvPr id="1027" name="Rectangle 3">
            <a:extLst>
              <a:ext uri="{FF2B5EF4-FFF2-40B4-BE49-F238E27FC236}">
                <a16:creationId xmlns:a16="http://schemas.microsoft.com/office/drawing/2014/main" id="{06AE9DE4-0309-4410-83A7-3D7ADAE804BF}"/>
              </a:ext>
            </a:extLst>
          </p:cNvPr>
          <p:cNvSpPr>
            <a:spLocks noGrp="1" noChangeArrowheads="1"/>
          </p:cNvSpPr>
          <p:nvPr>
            <p:ph type="body" idx="4294967295"/>
          </p:nvPr>
        </p:nvSpPr>
        <p:spPr bwMode="auto">
          <a:xfrm>
            <a:off x="685800" y="1319213"/>
            <a:ext cx="7772400" cy="46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1FCA19F0-E925-4CC4-8609-8A6E89E48874}"/>
              </a:ext>
            </a:extLst>
          </p:cNvPr>
          <p:cNvSpPr>
            <a:spLocks noGrp="1"/>
          </p:cNvSpPr>
          <p:nvPr>
            <p:ph type="dt" sz="half" idx="2"/>
          </p:nvPr>
        </p:nvSpPr>
        <p:spPr>
          <a:xfrm>
            <a:off x="685800" y="6083300"/>
            <a:ext cx="1905000" cy="457200"/>
          </a:xfrm>
          <a:prstGeom prst="rect">
            <a:avLst/>
          </a:prstGeom>
          <a:noFill/>
          <a:ln w="9525">
            <a:noFill/>
            <a:miter/>
          </a:ln>
        </p:spPr>
        <p:txBody>
          <a:bodyPr/>
          <a:lstStyle>
            <a:lvl1pPr eaLnBrk="1" hangingPunct="1">
              <a:spcBef>
                <a:spcPct val="50000"/>
              </a:spcBef>
              <a:buFont typeface="Arial" panose="020B0604020202020204" pitchFamily="34" charset="0"/>
              <a:buNone/>
              <a:defRPr sz="1400" b="0" noProof="1"/>
            </a:lvl1pPr>
          </a:lstStyle>
          <a:p>
            <a:pPr>
              <a:defRPr/>
            </a:pPr>
            <a:endParaRPr lang="en-US" altLang="x-none"/>
          </a:p>
        </p:txBody>
      </p:sp>
      <p:sp>
        <p:nvSpPr>
          <p:cNvPr id="1029" name="Rectangle 5">
            <a:extLst>
              <a:ext uri="{FF2B5EF4-FFF2-40B4-BE49-F238E27FC236}">
                <a16:creationId xmlns:a16="http://schemas.microsoft.com/office/drawing/2014/main" id="{8C68F842-33FE-40CA-BC77-E2608583E123}"/>
              </a:ext>
            </a:extLst>
          </p:cNvPr>
          <p:cNvSpPr>
            <a:spLocks noGrp="1"/>
          </p:cNvSpPr>
          <p:nvPr>
            <p:ph type="ftr" sz="quarter" idx="3"/>
          </p:nvPr>
        </p:nvSpPr>
        <p:spPr>
          <a:xfrm>
            <a:off x="3124200" y="6083300"/>
            <a:ext cx="2895600" cy="457200"/>
          </a:xfrm>
          <a:prstGeom prst="rect">
            <a:avLst/>
          </a:prstGeom>
          <a:noFill/>
          <a:ln w="9525">
            <a:noFill/>
            <a:miter/>
          </a:ln>
        </p:spPr>
        <p:txBody>
          <a:bodyPr/>
          <a:lstStyle>
            <a:lvl1pPr algn="ctr" eaLnBrk="1" hangingPunct="1">
              <a:spcBef>
                <a:spcPct val="50000"/>
              </a:spcBef>
              <a:buFont typeface="Arial" panose="020B0604020202020204" pitchFamily="34" charset="0"/>
              <a:buNone/>
              <a:defRPr sz="1400" b="0" noProof="1"/>
            </a:lvl1pPr>
          </a:lstStyle>
          <a:p>
            <a:pPr>
              <a:defRPr/>
            </a:pPr>
            <a:endParaRPr lang="en-US" altLang="x-none"/>
          </a:p>
        </p:txBody>
      </p:sp>
      <p:sp>
        <p:nvSpPr>
          <p:cNvPr id="1030" name="Rectangle 6">
            <a:extLst>
              <a:ext uri="{FF2B5EF4-FFF2-40B4-BE49-F238E27FC236}">
                <a16:creationId xmlns:a16="http://schemas.microsoft.com/office/drawing/2014/main" id="{5E2E0EF7-F2C5-4101-84C1-6327679B6DBB}"/>
              </a:ext>
            </a:extLst>
          </p:cNvPr>
          <p:cNvSpPr>
            <a:spLocks noGrp="1"/>
          </p:cNvSpPr>
          <p:nvPr>
            <p:ph type="sldNum" sz="quarter" idx="4"/>
          </p:nvPr>
        </p:nvSpPr>
        <p:spPr>
          <a:xfrm>
            <a:off x="6934200" y="6324600"/>
            <a:ext cx="1905000" cy="457200"/>
          </a:xfrm>
          <a:prstGeom prst="rect">
            <a:avLst/>
          </a:prstGeom>
          <a:noFill/>
          <a:ln w="9525">
            <a:noFill/>
            <a:miter/>
          </a:ln>
        </p:spPr>
        <p:txBody>
          <a:bodyPr/>
          <a:lstStyle>
            <a:lvl1pPr algn="r" eaLnBrk="1" hangingPunct="1">
              <a:spcBef>
                <a:spcPct val="50000"/>
              </a:spcBef>
              <a:buFont typeface="Arial" panose="020B0604020202020204" pitchFamily="34" charset="0"/>
              <a:buNone/>
              <a:defRPr sz="1400" noProof="1">
                <a:latin typeface="Times New Roman" pitchFamily="2" charset="0"/>
                <a:ea typeface="宋体" charset="-122"/>
                <a:cs typeface="+mn-ea"/>
              </a:defRPr>
            </a:lvl1pPr>
          </a:lstStyle>
          <a:p>
            <a:pPr>
              <a:defRPr/>
            </a:pPr>
            <a:fld id="{D1208B80-BA20-4420-AB18-9CD33143CA4C}" type="slidenum">
              <a:rPr lang="en-US" altLang="x-none"/>
              <a:pPr>
                <a:defRPr/>
              </a:pPr>
              <a:t>‹#›</a:t>
            </a:fld>
            <a:endParaRPr lang="en-US" altLang="x-none">
              <a:latin typeface="Arial" panose="020B0604020202020204" pitchFamily="34" charset="0"/>
              <a:ea typeface="宋体" panose="02010600030101010101" pitchFamily="2" charset="-122"/>
              <a:cs typeface="+mn-cs"/>
            </a:endParaRPr>
          </a:p>
        </p:txBody>
      </p:sp>
      <p:grpSp>
        <p:nvGrpSpPr>
          <p:cNvPr id="1031" name="Group 7">
            <a:extLst>
              <a:ext uri="{FF2B5EF4-FFF2-40B4-BE49-F238E27FC236}">
                <a16:creationId xmlns:a16="http://schemas.microsoft.com/office/drawing/2014/main" id="{696745E0-981B-4800-BD08-DD618D1BBC12}"/>
              </a:ext>
            </a:extLst>
          </p:cNvPr>
          <p:cNvGrpSpPr>
            <a:grpSpLocks/>
          </p:cNvGrpSpPr>
          <p:nvPr/>
        </p:nvGrpSpPr>
        <p:grpSpPr bwMode="auto">
          <a:xfrm>
            <a:off x="0" y="6553200"/>
            <a:ext cx="9144000" cy="301625"/>
            <a:chOff x="0" y="0"/>
            <a:chExt cx="5760" cy="288"/>
          </a:xfrm>
        </p:grpSpPr>
        <p:sp>
          <p:nvSpPr>
            <p:cNvPr id="1035" name="Rectangle 8">
              <a:extLst>
                <a:ext uri="{FF2B5EF4-FFF2-40B4-BE49-F238E27FC236}">
                  <a16:creationId xmlns:a16="http://schemas.microsoft.com/office/drawing/2014/main" id="{E80D5553-C765-4509-8841-72AE6E88B10C}"/>
                </a:ext>
              </a:extLst>
            </p:cNvPr>
            <p:cNvSpPr>
              <a:spLocks noChangeArrowheads="1"/>
            </p:cNvSpPr>
            <p:nvPr/>
          </p:nvSpPr>
          <p:spPr bwMode="auto">
            <a:xfrm>
              <a:off x="0" y="0"/>
              <a:ext cx="5760" cy="288"/>
            </a:xfrm>
            <a:prstGeom prst="rect">
              <a:avLst/>
            </a:prstGeom>
            <a:solidFill>
              <a:srgbClr val="33CCCC"/>
            </a:solidFill>
            <a:ln w="9525">
              <a:solidFill>
                <a:srgbClr val="33CCCC"/>
              </a:solidFill>
              <a:miter lim="800000"/>
              <a:headEnd/>
              <a:tailEnd/>
            </a:ln>
          </p:spPr>
          <p:txBody>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b="0">
                  <a:latin typeface="Times New Roman" panose="02020603050405020304" pitchFamily="18" charset="0"/>
                </a:rPr>
                <a:t>                  </a:t>
              </a:r>
            </a:p>
          </p:txBody>
        </p:sp>
        <p:sp>
          <p:nvSpPr>
            <p:cNvPr id="1036" name="Line 9">
              <a:extLst>
                <a:ext uri="{FF2B5EF4-FFF2-40B4-BE49-F238E27FC236}">
                  <a16:creationId xmlns:a16="http://schemas.microsoft.com/office/drawing/2014/main" id="{3251F117-4629-489F-8BC7-46BCA23B8F73}"/>
                </a:ext>
              </a:extLst>
            </p:cNvPr>
            <p:cNvSpPr>
              <a:spLocks noChangeShapeType="1"/>
            </p:cNvSpPr>
            <p:nvPr/>
          </p:nvSpPr>
          <p:spPr bwMode="auto">
            <a:xfrm>
              <a:off x="4464" y="0"/>
              <a:ext cx="288"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7" name="Line 10">
              <a:extLst>
                <a:ext uri="{FF2B5EF4-FFF2-40B4-BE49-F238E27FC236}">
                  <a16:creationId xmlns:a16="http://schemas.microsoft.com/office/drawing/2014/main" id="{4B31E14D-891D-44C4-ADA8-6C9BCD209E83}"/>
                </a:ext>
              </a:extLst>
            </p:cNvPr>
            <p:cNvSpPr>
              <a:spLocks noChangeShapeType="1"/>
            </p:cNvSpPr>
            <p:nvPr/>
          </p:nvSpPr>
          <p:spPr bwMode="auto">
            <a:xfrm>
              <a:off x="4176"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8" name="Line 11">
              <a:extLst>
                <a:ext uri="{FF2B5EF4-FFF2-40B4-BE49-F238E27FC236}">
                  <a16:creationId xmlns:a16="http://schemas.microsoft.com/office/drawing/2014/main" id="{1B22A6A9-4AC1-4384-AE26-C0E1146F8D99}"/>
                </a:ext>
              </a:extLst>
            </p:cNvPr>
            <p:cNvSpPr>
              <a:spLocks noChangeShapeType="1"/>
            </p:cNvSpPr>
            <p:nvPr/>
          </p:nvSpPr>
          <p:spPr bwMode="auto">
            <a:xfrm>
              <a:off x="4704"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 name="Line 12">
              <a:extLst>
                <a:ext uri="{FF2B5EF4-FFF2-40B4-BE49-F238E27FC236}">
                  <a16:creationId xmlns:a16="http://schemas.microsoft.com/office/drawing/2014/main" id="{19348397-DB60-4C25-9FAA-836BB0028199}"/>
                </a:ext>
              </a:extLst>
            </p:cNvPr>
            <p:cNvSpPr>
              <a:spLocks noChangeShapeType="1"/>
            </p:cNvSpPr>
            <p:nvPr/>
          </p:nvSpPr>
          <p:spPr bwMode="auto">
            <a:xfrm>
              <a:off x="5376" y="0"/>
              <a:ext cx="384"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0" name="Line 13">
              <a:extLst>
                <a:ext uri="{FF2B5EF4-FFF2-40B4-BE49-F238E27FC236}">
                  <a16:creationId xmlns:a16="http://schemas.microsoft.com/office/drawing/2014/main" id="{D9B84BA8-29C4-4F9B-80F3-F8EC80290456}"/>
                </a:ext>
              </a:extLst>
            </p:cNvPr>
            <p:cNvSpPr>
              <a:spLocks noChangeShapeType="1"/>
            </p:cNvSpPr>
            <p:nvPr/>
          </p:nvSpPr>
          <p:spPr bwMode="auto">
            <a:xfrm>
              <a:off x="5184" y="0"/>
              <a:ext cx="384"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1" name="Line 14">
              <a:extLst>
                <a:ext uri="{FF2B5EF4-FFF2-40B4-BE49-F238E27FC236}">
                  <a16:creationId xmlns:a16="http://schemas.microsoft.com/office/drawing/2014/main" id="{50DE31E6-E791-434A-ADFB-618C3FA23896}"/>
                </a:ext>
              </a:extLst>
            </p:cNvPr>
            <p:cNvSpPr>
              <a:spLocks noChangeShapeType="1"/>
            </p:cNvSpPr>
            <p:nvPr/>
          </p:nvSpPr>
          <p:spPr bwMode="auto">
            <a:xfrm>
              <a:off x="5568" y="0"/>
              <a:ext cx="192" cy="144"/>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2" name="Line 15">
              <a:extLst>
                <a:ext uri="{FF2B5EF4-FFF2-40B4-BE49-F238E27FC236}">
                  <a16:creationId xmlns:a16="http://schemas.microsoft.com/office/drawing/2014/main" id="{C4FE5361-EE18-4183-9352-C78AA54BB63E}"/>
                </a:ext>
              </a:extLst>
            </p:cNvPr>
            <p:cNvSpPr>
              <a:spLocks noChangeShapeType="1"/>
            </p:cNvSpPr>
            <p:nvPr/>
          </p:nvSpPr>
          <p:spPr bwMode="auto">
            <a:xfrm>
              <a:off x="4992"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32" name="Line 16">
            <a:extLst>
              <a:ext uri="{FF2B5EF4-FFF2-40B4-BE49-F238E27FC236}">
                <a16:creationId xmlns:a16="http://schemas.microsoft.com/office/drawing/2014/main" id="{C7709F40-CD35-487D-8A4C-88C274685BE9}"/>
              </a:ext>
            </a:extLst>
          </p:cNvPr>
          <p:cNvSpPr>
            <a:spLocks noChangeShapeType="1"/>
          </p:cNvSpPr>
          <p:nvPr/>
        </p:nvSpPr>
        <p:spPr bwMode="auto">
          <a:xfrm>
            <a:off x="468313" y="1176338"/>
            <a:ext cx="8458200" cy="0"/>
          </a:xfrm>
          <a:prstGeom prst="line">
            <a:avLst/>
          </a:prstGeom>
          <a:noFill/>
          <a:ln w="57150">
            <a:solidFill>
              <a:srgbClr val="33CC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3" name="Text Box 17">
            <a:extLst>
              <a:ext uri="{FF2B5EF4-FFF2-40B4-BE49-F238E27FC236}">
                <a16:creationId xmlns:a16="http://schemas.microsoft.com/office/drawing/2014/main" id="{D7B4B284-D970-4C7B-899D-4A2F9178E58E}"/>
              </a:ext>
            </a:extLst>
          </p:cNvPr>
          <p:cNvSpPr txBox="1">
            <a:spLocks noChangeArrowheads="1"/>
          </p:cNvSpPr>
          <p:nvPr/>
        </p:nvSpPr>
        <p:spPr bwMode="auto">
          <a:xfrm>
            <a:off x="457200" y="2514600"/>
            <a:ext cx="8305800" cy="3505200"/>
          </a:xfrm>
          <a:prstGeom prst="rect">
            <a:avLst/>
          </a:prstGeom>
          <a:noFill/>
          <a:ln>
            <a:noFill/>
          </a:ln>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en-US" altLang="zh-CN" sz="3200">
              <a:solidFill>
                <a:srgbClr val="FFFFFF"/>
              </a:solidFill>
              <a:latin typeface="Times New Roman" panose="02020603050405020304" pitchFamily="18" charset="0"/>
            </a:endParaRPr>
          </a:p>
          <a:p>
            <a:pPr eaLnBrk="1" hangingPunct="1">
              <a:spcBef>
                <a:spcPct val="50000"/>
              </a:spcBef>
              <a:defRPr/>
            </a:pPr>
            <a:endParaRPr lang="en-US" altLang="zh-CN" sz="3200">
              <a:solidFill>
                <a:srgbClr val="FFFFFF"/>
              </a:solidFill>
              <a:latin typeface="Times New Roman" panose="02020603050405020304" pitchFamily="18" charset="0"/>
            </a:endParaRPr>
          </a:p>
          <a:p>
            <a:pPr eaLnBrk="1" hangingPunct="1">
              <a:spcBef>
                <a:spcPct val="50000"/>
              </a:spcBef>
              <a:defRPr/>
            </a:pPr>
            <a:endParaRPr lang="en-US" altLang="zh-CN" sz="3200">
              <a:solidFill>
                <a:srgbClr val="FFFFFF"/>
              </a:solidFill>
              <a:latin typeface="Times New Roman" panose="02020603050405020304" pitchFamily="18" charset="0"/>
            </a:endParaRPr>
          </a:p>
          <a:p>
            <a:pPr eaLnBrk="1" hangingPunct="1">
              <a:spcBef>
                <a:spcPct val="50000"/>
              </a:spcBef>
              <a:defRPr/>
            </a:pPr>
            <a:endParaRPr lang="en-US" altLang="zh-CN" sz="3200">
              <a:solidFill>
                <a:srgbClr val="FFFFFF"/>
              </a:solidFill>
              <a:latin typeface="Times New Roman" panose="02020603050405020304" pitchFamily="18" charset="0"/>
            </a:endParaRPr>
          </a:p>
          <a:p>
            <a:pPr eaLnBrk="1" hangingPunct="1">
              <a:spcBef>
                <a:spcPct val="50000"/>
              </a:spcBef>
              <a:defRPr/>
            </a:pPr>
            <a:endParaRPr lang="en-US" altLang="zh-CN" sz="3200">
              <a:solidFill>
                <a:srgbClr val="FFFFFF"/>
              </a:solidFill>
              <a:latin typeface="Times New Roman" panose="02020603050405020304" pitchFamily="18" charset="0"/>
            </a:endParaRPr>
          </a:p>
        </p:txBody>
      </p:sp>
      <p:pic>
        <p:nvPicPr>
          <p:cNvPr id="1034" name="Picture 18" descr="bupt">
            <a:extLst>
              <a:ext uri="{FF2B5EF4-FFF2-40B4-BE49-F238E27FC236}">
                <a16:creationId xmlns:a16="http://schemas.microsoft.com/office/drawing/2014/main" id="{8EFE2C99-29CE-45D2-9BED-7383DCCC405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1138" y="228600"/>
            <a:ext cx="1970087" cy="661988"/>
          </a:xfrm>
          <a:prstGeom prst="rect">
            <a:avLst/>
          </a:prstGeom>
          <a:solidFill>
            <a:srgbClr val="438ACB"/>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transition/>
  <p:txStyles>
    <p:titleStyle>
      <a:lvl1pPr algn="r" rtl="0" eaLnBrk="0" fontAlgn="base" hangingPunct="0">
        <a:spcBef>
          <a:spcPct val="0"/>
        </a:spcBef>
        <a:spcAft>
          <a:spcPct val="0"/>
        </a:spcAft>
        <a:defRPr sz="3200" kern="1200">
          <a:solidFill>
            <a:srgbClr val="FF3300"/>
          </a:solidFill>
          <a:latin typeface="+mj-lt"/>
          <a:ea typeface="+mj-ea"/>
          <a:cs typeface="+mj-cs"/>
        </a:defRPr>
      </a:lvl1pPr>
      <a:lvl2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2pPr>
      <a:lvl3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3pPr>
      <a:lvl4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4pPr>
      <a:lvl5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5pPr>
      <a:lvl6pPr marL="4572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6pPr>
      <a:lvl7pPr marL="9144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7pPr>
      <a:lvl8pPr marL="13716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8pPr>
      <a:lvl9pPr marL="18288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1" i="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b="1" i="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b="1" i="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b="1" i="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b="1" i="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b="1" i="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b="1" i="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b="1" i="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b="1"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4">
            <a:extLst>
              <a:ext uri="{FF2B5EF4-FFF2-40B4-BE49-F238E27FC236}">
                <a16:creationId xmlns:a16="http://schemas.microsoft.com/office/drawing/2014/main" id="{9DF2FA65-8C2A-4046-B18E-6BF4ADBB21AD}"/>
              </a:ext>
            </a:extLst>
          </p:cNvPr>
          <p:cNvGrpSpPr>
            <a:grpSpLocks/>
          </p:cNvGrpSpPr>
          <p:nvPr/>
        </p:nvGrpSpPr>
        <p:grpSpPr bwMode="auto">
          <a:xfrm>
            <a:off x="1042988" y="1917700"/>
            <a:ext cx="6480175" cy="863600"/>
            <a:chOff x="0" y="0"/>
            <a:chExt cx="2736" cy="624"/>
          </a:xfrm>
        </p:grpSpPr>
        <p:sp>
          <p:nvSpPr>
            <p:cNvPr id="14341" name="Rectangle 5">
              <a:extLst>
                <a:ext uri="{FF2B5EF4-FFF2-40B4-BE49-F238E27FC236}">
                  <a16:creationId xmlns:a16="http://schemas.microsoft.com/office/drawing/2014/main" id="{2C55FC50-D5AA-4457-8FF3-500D3AD7819C}"/>
                </a:ext>
              </a:extLst>
            </p:cNvPr>
            <p:cNvSpPr>
              <a:spLocks noChangeArrowheads="1"/>
            </p:cNvSpPr>
            <p:nvPr/>
          </p:nvSpPr>
          <p:spPr bwMode="auto">
            <a:xfrm>
              <a:off x="0" y="0"/>
              <a:ext cx="2736" cy="624"/>
            </a:xfrm>
            <a:prstGeom prst="rect">
              <a:avLst/>
            </a:prstGeom>
            <a:gradFill rotWithShape="0">
              <a:gsLst>
                <a:gs pos="0">
                  <a:srgbClr val="CF0E30"/>
                </a:gs>
                <a:gs pos="50000">
                  <a:srgbClr val="3E040E"/>
                </a:gs>
                <a:gs pos="100000">
                  <a:srgbClr val="CF0E30"/>
                </a:gs>
              </a:gsLst>
              <a:lin ang="18900000" scaled="1"/>
            </a:gradFill>
            <a:ln w="28575">
              <a:solidFill>
                <a:srgbClr val="F68295"/>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14342" name="Text Box 6">
              <a:extLst>
                <a:ext uri="{FF2B5EF4-FFF2-40B4-BE49-F238E27FC236}">
                  <a16:creationId xmlns:a16="http://schemas.microsoft.com/office/drawing/2014/main" id="{AA8C949D-0F36-4E16-887D-94A89C589A3B}"/>
                </a:ext>
              </a:extLst>
            </p:cNvPr>
            <p:cNvSpPr txBox="1">
              <a:spLocks noChangeArrowheads="1"/>
            </p:cNvSpPr>
            <p:nvPr/>
          </p:nvSpPr>
          <p:spPr bwMode="auto">
            <a:xfrm>
              <a:off x="48" y="48"/>
              <a:ext cx="26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zh-CN" altLang="en-US" sz="3600">
                  <a:solidFill>
                    <a:schemeClr val="bg1"/>
                  </a:solidFill>
                  <a:latin typeface="Times New Roman" panose="02020603050405020304" pitchFamily="18" charset="0"/>
                </a:rPr>
                <a:t>模块化与工程</a:t>
              </a:r>
            </a:p>
          </p:txBody>
        </p:sp>
      </p:grpSp>
      <p:pic>
        <p:nvPicPr>
          <p:cNvPr id="14339" name="Picture 7" descr="地球">
            <a:extLst>
              <a:ext uri="{FF2B5EF4-FFF2-40B4-BE49-F238E27FC236}">
                <a16:creationId xmlns:a16="http://schemas.microsoft.com/office/drawing/2014/main" id="{E56AC173-81F9-4B88-8785-53D937AD64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1363" y="4940300"/>
            <a:ext cx="158432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灯片编号占位符 5">
            <a:extLst>
              <a:ext uri="{FF2B5EF4-FFF2-40B4-BE49-F238E27FC236}">
                <a16:creationId xmlns:a16="http://schemas.microsoft.com/office/drawing/2014/main" id="{C7E6EEAB-05C1-4766-82EF-4BF8ECB215B1}"/>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12897D25-2B51-4C22-9B83-FE8B4F81FE98}" type="slidenum">
              <a:rPr lang="en-US" altLang="zh-CN" sz="1400">
                <a:latin typeface="Times New Roman" panose="02020603050405020304" pitchFamily="18" charset="0"/>
              </a:rPr>
              <a:pPr algn="r" eaLnBrk="1" hangingPunct="1">
                <a:spcBef>
                  <a:spcPct val="50000"/>
                </a:spcBef>
                <a:buFontTx/>
                <a:buNone/>
              </a:pPr>
              <a:t>1</a:t>
            </a:fld>
            <a:endParaRPr lang="en-US" altLang="zh-CN" sz="1400">
              <a:latin typeface="Times New Roman" panose="02020603050405020304" pitchFamily="18" charset="0"/>
            </a:endParaRPr>
          </a:p>
        </p:txBody>
      </p:sp>
    </p:spTree>
  </p:cSld>
  <p:clrMapOvr>
    <a:masterClrMapping/>
  </p:clrMapOvr>
  <p:transition advTm="1606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a:extLst>
              <a:ext uri="{FF2B5EF4-FFF2-40B4-BE49-F238E27FC236}">
                <a16:creationId xmlns:a16="http://schemas.microsoft.com/office/drawing/2014/main" id="{F3F1EBEB-8F1F-4FA0-A4C8-4E2EF5CDA92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53EA1259-04DC-4462-9AF9-F639A0C149F1}" type="slidenum">
              <a:rPr lang="zh-CN" altLang="en-US" sz="1400" smtClean="0"/>
              <a:pPr>
                <a:spcBef>
                  <a:spcPct val="50000"/>
                </a:spcBef>
                <a:buFontTx/>
                <a:buNone/>
              </a:pPr>
              <a:t>10</a:t>
            </a:fld>
            <a:endParaRPr lang="en-US" altLang="zh-CN" sz="1400"/>
          </a:p>
        </p:txBody>
      </p:sp>
      <p:sp>
        <p:nvSpPr>
          <p:cNvPr id="12291" name="Rectangle 3">
            <a:extLst>
              <a:ext uri="{FF2B5EF4-FFF2-40B4-BE49-F238E27FC236}">
                <a16:creationId xmlns:a16="http://schemas.microsoft.com/office/drawing/2014/main" id="{4AC8E4CF-0E36-453D-B647-248467A18ABA}"/>
              </a:ext>
            </a:extLst>
          </p:cNvPr>
          <p:cNvSpPr>
            <a:spLocks noGrp="1" noChangeArrowheads="1"/>
          </p:cNvSpPr>
          <p:nvPr>
            <p:ph type="title"/>
          </p:nvPr>
        </p:nvSpPr>
        <p:spPr>
          <a:xfrm>
            <a:off x="1371600" y="404813"/>
            <a:ext cx="7772400" cy="720725"/>
          </a:xfrm>
          <a:noFill/>
        </p:spPr>
        <p:txBody>
          <a:bodyPr/>
          <a:lstStyle/>
          <a:p>
            <a:pPr eaLnBrk="1" hangingPunct="1"/>
            <a:r>
              <a:rPr lang="en-US" altLang="zh-CN" b="1" dirty="0"/>
              <a:t>1.1 </a:t>
            </a:r>
            <a:r>
              <a:rPr lang="zh-CN" altLang="en-US" b="1" dirty="0"/>
              <a:t>变量作用域－块作用域</a:t>
            </a:r>
          </a:p>
        </p:txBody>
      </p:sp>
      <p:sp>
        <p:nvSpPr>
          <p:cNvPr id="214020" name="Rectangle 4">
            <a:extLst>
              <a:ext uri="{FF2B5EF4-FFF2-40B4-BE49-F238E27FC236}">
                <a16:creationId xmlns:a16="http://schemas.microsoft.com/office/drawing/2014/main" id="{18C2B5C8-1B3E-462D-A0D2-A6003CB75481}"/>
              </a:ext>
            </a:extLst>
          </p:cNvPr>
          <p:cNvSpPr>
            <a:spLocks noChangeArrowheads="1"/>
          </p:cNvSpPr>
          <p:nvPr/>
        </p:nvSpPr>
        <p:spPr bwMode="auto">
          <a:xfrm>
            <a:off x="611188" y="1338263"/>
            <a:ext cx="7772400" cy="46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pPr>
            <a:r>
              <a:rPr kumimoji="1" lang="en-US" altLang="zh-CN" sz="2400" dirty="0"/>
              <a:t>main()</a:t>
            </a:r>
          </a:p>
          <a:p>
            <a:pPr eaLnBrk="1" hangingPunct="1">
              <a:lnSpc>
                <a:spcPct val="90000"/>
              </a:lnSpc>
              <a:buFontTx/>
              <a:buNone/>
            </a:pPr>
            <a:r>
              <a:rPr kumimoji="1" lang="en-US" altLang="zh-CN" sz="2400" dirty="0"/>
              <a:t>{</a:t>
            </a:r>
          </a:p>
          <a:p>
            <a:pPr eaLnBrk="1" hangingPunct="1">
              <a:lnSpc>
                <a:spcPct val="90000"/>
              </a:lnSpc>
              <a:buFontTx/>
              <a:buNone/>
            </a:pPr>
            <a:r>
              <a:rPr kumimoji="1" lang="en-US" altLang="zh-CN" sz="2400" dirty="0"/>
              <a:t>    int x=5;</a:t>
            </a:r>
          </a:p>
          <a:p>
            <a:pPr eaLnBrk="1" hangingPunct="1">
              <a:lnSpc>
                <a:spcPct val="90000"/>
              </a:lnSpc>
              <a:buFontTx/>
              <a:buNone/>
            </a:pPr>
            <a:r>
              <a:rPr kumimoji="1" lang="en-US" altLang="zh-CN" sz="2400" dirty="0"/>
              <a:t>    </a:t>
            </a:r>
            <a:r>
              <a:rPr kumimoji="1" lang="en-US" altLang="zh-CN" sz="2400" dirty="0" err="1"/>
              <a:t>printf</a:t>
            </a:r>
            <a:r>
              <a:rPr kumimoji="1" lang="en-US" altLang="zh-CN" sz="2400" dirty="0"/>
              <a:t>(</a:t>
            </a:r>
            <a:r>
              <a:rPr kumimoji="1" lang="en-US" altLang="zh-CN" sz="2400" dirty="0">
                <a:latin typeface="宋体" panose="02010600030101010101" pitchFamily="2" charset="-122"/>
              </a:rPr>
              <a:t>“</a:t>
            </a:r>
            <a:r>
              <a:rPr kumimoji="1" lang="en-US" altLang="zh-CN" sz="2400" dirty="0"/>
              <a:t>local x in outer scope of main is %d\</a:t>
            </a:r>
            <a:r>
              <a:rPr kumimoji="1" lang="en-US" altLang="zh-CN" sz="2400" dirty="0" err="1"/>
              <a:t>n</a:t>
            </a:r>
            <a:r>
              <a:rPr kumimoji="1" lang="en-US" altLang="zh-CN" sz="2400" dirty="0" err="1">
                <a:latin typeface="宋体" panose="02010600030101010101" pitchFamily="2" charset="-122"/>
              </a:rPr>
              <a:t>”</a:t>
            </a:r>
            <a:r>
              <a:rPr kumimoji="1" lang="en-US" altLang="zh-CN" sz="2400" dirty="0" err="1"/>
              <a:t>,x</a:t>
            </a:r>
            <a:r>
              <a:rPr kumimoji="1" lang="en-US" altLang="zh-CN" sz="2400" dirty="0"/>
              <a:t>);</a:t>
            </a:r>
          </a:p>
          <a:p>
            <a:pPr eaLnBrk="1" hangingPunct="1">
              <a:lnSpc>
                <a:spcPct val="90000"/>
              </a:lnSpc>
              <a:buFontTx/>
              <a:buNone/>
            </a:pPr>
            <a:r>
              <a:rPr kumimoji="1" lang="en-US" altLang="zh-CN" sz="2400" dirty="0"/>
              <a:t>    { //</a:t>
            </a:r>
            <a:r>
              <a:rPr kumimoji="1" lang="zh-CN" altLang="en-US" sz="2400" dirty="0"/>
              <a:t>复合语句中定义的变量</a:t>
            </a:r>
            <a:r>
              <a:rPr kumimoji="1" lang="en-US" altLang="zh-CN" sz="2400" dirty="0"/>
              <a:t>x</a:t>
            </a:r>
            <a:r>
              <a:rPr kumimoji="1" lang="zh-CN" altLang="en-US" sz="2400" dirty="0"/>
              <a:t>的作用域</a:t>
            </a:r>
          </a:p>
          <a:p>
            <a:pPr eaLnBrk="1" hangingPunct="1">
              <a:lnSpc>
                <a:spcPct val="90000"/>
              </a:lnSpc>
              <a:buFontTx/>
              <a:buNone/>
            </a:pPr>
            <a:r>
              <a:rPr kumimoji="1" lang="en-US" altLang="zh-CN" sz="2400" dirty="0"/>
              <a:t>        int  x=7; </a:t>
            </a:r>
          </a:p>
          <a:p>
            <a:pPr eaLnBrk="1" hangingPunct="1">
              <a:lnSpc>
                <a:spcPct val="90000"/>
              </a:lnSpc>
              <a:buFontTx/>
              <a:buNone/>
            </a:pPr>
            <a:r>
              <a:rPr kumimoji="1" lang="en-US" altLang="zh-CN" sz="2400" dirty="0"/>
              <a:t>        </a:t>
            </a:r>
            <a:r>
              <a:rPr kumimoji="1" lang="en-US" altLang="zh-CN" sz="2400" dirty="0" err="1"/>
              <a:t>printf</a:t>
            </a:r>
            <a:r>
              <a:rPr kumimoji="1" lang="en-US" altLang="zh-CN" sz="2400" dirty="0"/>
              <a:t>(</a:t>
            </a:r>
            <a:r>
              <a:rPr kumimoji="1" lang="en-US" altLang="zh-CN" sz="2400" dirty="0">
                <a:latin typeface="宋体" panose="02010600030101010101" pitchFamily="2" charset="-122"/>
              </a:rPr>
              <a:t>“</a:t>
            </a:r>
            <a:r>
              <a:rPr kumimoji="1" lang="en-US" altLang="zh-CN" sz="2400" dirty="0"/>
              <a:t>local x in inner scope of main is %d\</a:t>
            </a:r>
            <a:r>
              <a:rPr kumimoji="1" lang="en-US" altLang="zh-CN" sz="2400" dirty="0" err="1"/>
              <a:t>n</a:t>
            </a:r>
            <a:r>
              <a:rPr kumimoji="1" lang="en-US" altLang="zh-CN" sz="2400" dirty="0" err="1">
                <a:latin typeface="宋体" panose="02010600030101010101" pitchFamily="2" charset="-122"/>
              </a:rPr>
              <a:t>”</a:t>
            </a:r>
            <a:r>
              <a:rPr kumimoji="1" lang="en-US" altLang="zh-CN" sz="2400" dirty="0" err="1"/>
              <a:t>,x</a:t>
            </a:r>
            <a:r>
              <a:rPr kumimoji="1" lang="en-US" altLang="zh-CN" sz="2400" dirty="0"/>
              <a:t>);</a:t>
            </a:r>
          </a:p>
          <a:p>
            <a:pPr eaLnBrk="1" hangingPunct="1">
              <a:lnSpc>
                <a:spcPct val="90000"/>
              </a:lnSpc>
              <a:buFontTx/>
              <a:buNone/>
            </a:pPr>
            <a:r>
              <a:rPr kumimoji="1" lang="en-US" altLang="zh-CN" sz="2400" dirty="0"/>
              <a:t>     }</a:t>
            </a:r>
          </a:p>
          <a:p>
            <a:pPr eaLnBrk="1" hangingPunct="1">
              <a:lnSpc>
                <a:spcPct val="90000"/>
              </a:lnSpc>
              <a:buFontTx/>
              <a:buNone/>
            </a:pPr>
            <a:r>
              <a:rPr kumimoji="1" lang="en-US" altLang="zh-CN" sz="2400" dirty="0"/>
              <a:t>    </a:t>
            </a:r>
            <a:r>
              <a:rPr kumimoji="1" lang="en-US" altLang="zh-CN" sz="2400" dirty="0" err="1"/>
              <a:t>printf</a:t>
            </a:r>
            <a:r>
              <a:rPr kumimoji="1" lang="en-US" altLang="zh-CN" sz="2400" dirty="0"/>
              <a:t>(</a:t>
            </a:r>
            <a:r>
              <a:rPr kumimoji="1" lang="en-US" altLang="zh-CN" sz="2400" dirty="0">
                <a:latin typeface="宋体" panose="02010600030101010101" pitchFamily="2" charset="-122"/>
              </a:rPr>
              <a:t>“</a:t>
            </a:r>
            <a:r>
              <a:rPr kumimoji="1" lang="en-US" altLang="zh-CN" sz="2400" dirty="0"/>
              <a:t>local x in outer scope of main is %d\</a:t>
            </a:r>
            <a:r>
              <a:rPr kumimoji="1" lang="en-US" altLang="zh-CN" sz="2400" dirty="0" err="1"/>
              <a:t>n</a:t>
            </a:r>
            <a:r>
              <a:rPr kumimoji="1" lang="en-US" altLang="zh-CN" sz="2400" dirty="0" err="1">
                <a:latin typeface="宋体" panose="02010600030101010101" pitchFamily="2" charset="-122"/>
              </a:rPr>
              <a:t>”</a:t>
            </a:r>
            <a:r>
              <a:rPr kumimoji="1" lang="en-US" altLang="zh-CN" sz="2400" dirty="0" err="1"/>
              <a:t>,x</a:t>
            </a:r>
            <a:r>
              <a:rPr kumimoji="1" lang="en-US" altLang="zh-CN" sz="2400" dirty="0"/>
              <a:t>);</a:t>
            </a:r>
          </a:p>
          <a:p>
            <a:pPr eaLnBrk="1" hangingPunct="1">
              <a:lnSpc>
                <a:spcPct val="90000"/>
              </a:lnSpc>
              <a:buFontTx/>
              <a:buNone/>
            </a:pPr>
            <a:r>
              <a:rPr kumimoji="1" lang="en-US" altLang="zh-CN" sz="2400" dirty="0"/>
              <a:t>}</a:t>
            </a:r>
          </a:p>
          <a:p>
            <a:pPr eaLnBrk="1" hangingPunct="1">
              <a:lnSpc>
                <a:spcPct val="90000"/>
              </a:lnSpc>
              <a:buFontTx/>
              <a:buNone/>
            </a:pPr>
            <a:endParaRPr kumimoji="1" lang="en-US" altLang="zh-CN" sz="2400" dirty="0"/>
          </a:p>
          <a:p>
            <a:pPr eaLnBrk="1" hangingPunct="1">
              <a:lnSpc>
                <a:spcPct val="90000"/>
              </a:lnSpc>
              <a:buFontTx/>
              <a:buNone/>
            </a:pPr>
            <a:endParaRPr kumimoji="1" lang="en-US" altLang="zh-CN" sz="2400" dirty="0"/>
          </a:p>
          <a:p>
            <a:pPr eaLnBrk="1" hangingPunct="1">
              <a:lnSpc>
                <a:spcPct val="90000"/>
              </a:lnSpc>
              <a:buFontTx/>
              <a:buNone/>
            </a:pPr>
            <a:endParaRPr kumimoji="1" lang="en-US" altLang="zh-CN" sz="2400" dirty="0"/>
          </a:p>
        </p:txBody>
      </p:sp>
      <p:sp>
        <p:nvSpPr>
          <p:cNvPr id="214021" name="Rectangle 5">
            <a:extLst>
              <a:ext uri="{FF2B5EF4-FFF2-40B4-BE49-F238E27FC236}">
                <a16:creationId xmlns:a16="http://schemas.microsoft.com/office/drawing/2014/main" id="{A5921B03-C1DD-431C-BAFF-E819E968C47F}"/>
              </a:ext>
            </a:extLst>
          </p:cNvPr>
          <p:cNvSpPr>
            <a:spLocks noChangeArrowheads="1"/>
          </p:cNvSpPr>
          <p:nvPr/>
        </p:nvSpPr>
        <p:spPr bwMode="auto">
          <a:xfrm>
            <a:off x="2987675" y="1266825"/>
            <a:ext cx="5562600" cy="1295400"/>
          </a:xfrm>
          <a:prstGeom prst="rect">
            <a:avLst/>
          </a:prstGeom>
          <a:solidFill>
            <a:schemeClr val="tx1"/>
          </a:solidFill>
          <a:ln w="38100">
            <a:solidFill>
              <a:srgbClr val="008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chemeClr val="bg1"/>
                </a:solidFill>
              </a:rPr>
              <a:t>local x in outer scope of main is 5</a:t>
            </a:r>
          </a:p>
          <a:p>
            <a:pPr>
              <a:spcBef>
                <a:spcPct val="0"/>
              </a:spcBef>
              <a:buFontTx/>
              <a:buNone/>
            </a:pPr>
            <a:r>
              <a:rPr lang="en-US" altLang="zh-CN" sz="2400">
                <a:solidFill>
                  <a:schemeClr val="bg1"/>
                </a:solidFill>
              </a:rPr>
              <a:t>local x in inner scope of main is 7</a:t>
            </a:r>
          </a:p>
          <a:p>
            <a:pPr>
              <a:spcBef>
                <a:spcPct val="0"/>
              </a:spcBef>
              <a:buFontTx/>
              <a:buNone/>
            </a:pPr>
            <a:r>
              <a:rPr lang="en-US" altLang="zh-CN" sz="2400">
                <a:solidFill>
                  <a:schemeClr val="bg1"/>
                </a:solidFill>
              </a:rPr>
              <a:t>local x in outer scope of main is 5</a:t>
            </a:r>
          </a:p>
        </p:txBody>
      </p:sp>
    </p:spTree>
  </p:cSld>
  <p:clrMapOvr>
    <a:masterClrMapping/>
  </p:clrMapOvr>
  <p:transition advTm="60343"/>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4">
            <a:extLst>
              <a:ext uri="{FF2B5EF4-FFF2-40B4-BE49-F238E27FC236}">
                <a16:creationId xmlns:a16="http://schemas.microsoft.com/office/drawing/2014/main" id="{3B305EE1-CF03-42AB-8117-AF1D86B719E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4CD693F8-D153-46B7-BFFD-AE952AB36A99}" type="slidenum">
              <a:rPr lang="zh-CN" altLang="en-US" sz="1400" smtClean="0"/>
              <a:pPr>
                <a:spcBef>
                  <a:spcPct val="50000"/>
                </a:spcBef>
                <a:buFontTx/>
                <a:buNone/>
              </a:pPr>
              <a:t>11</a:t>
            </a:fld>
            <a:endParaRPr lang="en-US" altLang="zh-CN" sz="1400" dirty="0"/>
          </a:p>
        </p:txBody>
      </p:sp>
      <p:sp>
        <p:nvSpPr>
          <p:cNvPr id="155653" name="Rectangle 5">
            <a:extLst>
              <a:ext uri="{FF2B5EF4-FFF2-40B4-BE49-F238E27FC236}">
                <a16:creationId xmlns:a16="http://schemas.microsoft.com/office/drawing/2014/main" id="{6FDD24D2-EC5F-4790-87C8-869DFE3CBB4F}"/>
              </a:ext>
            </a:extLst>
          </p:cNvPr>
          <p:cNvSpPr>
            <a:spLocks noGrp="1" noChangeArrowheads="1"/>
          </p:cNvSpPr>
          <p:nvPr>
            <p:ph type="body" idx="1"/>
          </p:nvPr>
        </p:nvSpPr>
        <p:spPr>
          <a:xfrm>
            <a:off x="468313" y="1125538"/>
            <a:ext cx="8207375" cy="4608512"/>
          </a:xfrm>
        </p:spPr>
        <p:txBody>
          <a:bodyPr/>
          <a:lstStyle/>
          <a:p>
            <a:pPr marL="0" indent="661988" algn="just" eaLnBrk="1" hangingPunct="1">
              <a:lnSpc>
                <a:spcPct val="130000"/>
              </a:lnSpc>
              <a:buFontTx/>
              <a:buNone/>
              <a:defRPr/>
            </a:pPr>
            <a:r>
              <a:rPr lang="zh-CN" altLang="en-US" b="1" dirty="0"/>
              <a:t>若变量在函数外部定义，则该变量具有</a:t>
            </a:r>
            <a:r>
              <a:rPr lang="zh-CN" altLang="en-US" b="1" dirty="0">
                <a:solidFill>
                  <a:srgbClr val="003399"/>
                </a:solidFill>
                <a:effectLst>
                  <a:outerShdw blurRad="38100" dist="38100" dir="2700000" algn="tl">
                    <a:srgbClr val="C0C0C0"/>
                  </a:outerShdw>
                </a:effectLst>
              </a:rPr>
              <a:t>文件作用域</a:t>
            </a:r>
            <a:r>
              <a:rPr lang="zh-CN" altLang="en-US" b="1" dirty="0"/>
              <a:t>：从变量的定义位置开始，到本文件结束为止的区域可以引用该变量。</a:t>
            </a:r>
          </a:p>
          <a:p>
            <a:pPr marL="0" indent="661988" algn="just" eaLnBrk="1" hangingPunct="1">
              <a:lnSpc>
                <a:spcPct val="130000"/>
              </a:lnSpc>
              <a:buFontTx/>
              <a:buNone/>
              <a:defRPr/>
            </a:pPr>
            <a:r>
              <a:rPr lang="zh-CN" altLang="en-US" b="1" dirty="0"/>
              <a:t>若该变量被定义成非静态外部变量，则其也能被其他文件引用（后面会讲到）。</a:t>
            </a:r>
          </a:p>
          <a:p>
            <a:pPr marL="0" indent="661988" algn="just" eaLnBrk="1" hangingPunct="1">
              <a:lnSpc>
                <a:spcPct val="130000"/>
              </a:lnSpc>
              <a:buFontTx/>
              <a:buNone/>
              <a:defRPr/>
            </a:pPr>
            <a:r>
              <a:rPr lang="zh-CN" altLang="en-US" b="1" dirty="0"/>
              <a:t>由于变量在函数外定义，此类变量称为</a:t>
            </a:r>
            <a:r>
              <a:rPr lang="zh-CN" altLang="en-US" b="1" i="1" dirty="0">
                <a:solidFill>
                  <a:srgbClr val="003399"/>
                </a:solidFill>
                <a:effectLst>
                  <a:outerShdw blurRad="38100" dist="38100" dir="2700000" algn="tl">
                    <a:srgbClr val="C0C0C0"/>
                  </a:outerShdw>
                </a:effectLst>
              </a:rPr>
              <a:t>外部变量</a:t>
            </a:r>
            <a:r>
              <a:rPr lang="zh-CN" altLang="en-US" b="1" dirty="0"/>
              <a:t>。由于其在文件范围内可引用，所以又称</a:t>
            </a:r>
            <a:r>
              <a:rPr lang="zh-CN" altLang="en-US" b="1" i="1" dirty="0">
                <a:solidFill>
                  <a:srgbClr val="003399"/>
                </a:solidFill>
              </a:rPr>
              <a:t>全局变量</a:t>
            </a:r>
            <a:r>
              <a:rPr lang="zh-CN" altLang="en-US" b="1" dirty="0"/>
              <a:t>。</a:t>
            </a:r>
          </a:p>
        </p:txBody>
      </p:sp>
      <p:sp>
        <p:nvSpPr>
          <p:cNvPr id="13316" name="Rectangle 9">
            <a:extLst>
              <a:ext uri="{FF2B5EF4-FFF2-40B4-BE49-F238E27FC236}">
                <a16:creationId xmlns:a16="http://schemas.microsoft.com/office/drawing/2014/main" id="{7910DA96-44C0-4024-ADF6-74C5779D558E}"/>
              </a:ext>
            </a:extLst>
          </p:cNvPr>
          <p:cNvSpPr>
            <a:spLocks noGrp="1" noChangeArrowheads="1"/>
          </p:cNvSpPr>
          <p:nvPr>
            <p:ph type="title"/>
          </p:nvPr>
        </p:nvSpPr>
        <p:spPr>
          <a:xfrm>
            <a:off x="1371600" y="404813"/>
            <a:ext cx="7772400" cy="720725"/>
          </a:xfrm>
          <a:noFill/>
        </p:spPr>
        <p:txBody>
          <a:bodyPr/>
          <a:lstStyle/>
          <a:p>
            <a:pPr eaLnBrk="1" hangingPunct="1"/>
            <a:r>
              <a:rPr lang="en-US" altLang="zh-CN" b="1" dirty="0"/>
              <a:t>1.1 </a:t>
            </a:r>
            <a:r>
              <a:rPr lang="zh-CN" altLang="en-US" b="1" dirty="0"/>
              <a:t>变量作用域－文件作用域</a:t>
            </a:r>
          </a:p>
        </p:txBody>
      </p:sp>
    </p:spTree>
  </p:cSld>
  <p:clrMapOvr>
    <a:masterClrMapping/>
  </p:clrMapOvr>
  <p:transition advTm="23102"/>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4">
            <a:extLst>
              <a:ext uri="{FF2B5EF4-FFF2-40B4-BE49-F238E27FC236}">
                <a16:creationId xmlns:a16="http://schemas.microsoft.com/office/drawing/2014/main" id="{523E6FB2-0039-4961-9975-A53AC83376F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24846E08-A9D0-4463-9E5B-CAF2C73E6076}" type="slidenum">
              <a:rPr lang="zh-CN" altLang="en-US" sz="1400" smtClean="0"/>
              <a:pPr>
                <a:spcBef>
                  <a:spcPct val="50000"/>
                </a:spcBef>
                <a:buFontTx/>
                <a:buNone/>
              </a:pPr>
              <a:t>12</a:t>
            </a:fld>
            <a:endParaRPr lang="en-US" altLang="zh-CN" sz="1400"/>
          </a:p>
        </p:txBody>
      </p:sp>
      <p:sp>
        <p:nvSpPr>
          <p:cNvPr id="14339" name="Rectangle 4">
            <a:extLst>
              <a:ext uri="{FF2B5EF4-FFF2-40B4-BE49-F238E27FC236}">
                <a16:creationId xmlns:a16="http://schemas.microsoft.com/office/drawing/2014/main" id="{9040422F-F6EA-4E7C-98E3-263AC68E0AB5}"/>
              </a:ext>
            </a:extLst>
          </p:cNvPr>
          <p:cNvSpPr>
            <a:spLocks noChangeArrowheads="1"/>
          </p:cNvSpPr>
          <p:nvPr/>
        </p:nvSpPr>
        <p:spPr bwMode="auto">
          <a:xfrm>
            <a:off x="1158875" y="328613"/>
            <a:ext cx="8382000" cy="649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1" lang="zh-CN" altLang="en-US" sz="2000" dirty="0"/>
          </a:p>
          <a:p>
            <a:pPr>
              <a:spcBef>
                <a:spcPct val="50000"/>
              </a:spcBef>
              <a:buFontTx/>
              <a:buNone/>
            </a:pPr>
            <a:r>
              <a:rPr kumimoji="1" lang="en-US" altLang="zh-CN" sz="2000" dirty="0">
                <a:solidFill>
                  <a:srgbClr val="FF3300"/>
                </a:solidFill>
              </a:rPr>
              <a:t>int area;</a:t>
            </a:r>
          </a:p>
          <a:p>
            <a:pPr eaLnBrk="1" hangingPunct="1">
              <a:spcBef>
                <a:spcPct val="0"/>
              </a:spcBef>
              <a:buFontTx/>
              <a:buNone/>
            </a:pPr>
            <a:r>
              <a:rPr kumimoji="1" lang="en-US" altLang="zh-CN" sz="2000" dirty="0"/>
              <a:t>int vs(int length, int width, int height);</a:t>
            </a:r>
            <a:endParaRPr kumimoji="1" lang="zh-CN" altLang="en-US" sz="2000" dirty="0"/>
          </a:p>
          <a:p>
            <a:pPr>
              <a:spcBef>
                <a:spcPct val="50000"/>
              </a:spcBef>
              <a:buFontTx/>
              <a:buNone/>
            </a:pPr>
            <a:r>
              <a:rPr kumimoji="1" lang="en-US" altLang="zh-CN" sz="2000" dirty="0"/>
              <a:t>main()</a:t>
            </a:r>
          </a:p>
          <a:p>
            <a:pPr>
              <a:spcBef>
                <a:spcPct val="50000"/>
              </a:spcBef>
              <a:buFontTx/>
              <a:buNone/>
            </a:pPr>
            <a:r>
              <a:rPr kumimoji="1" lang="en-US" altLang="zh-CN" sz="2000" dirty="0"/>
              <a:t>{  int </a:t>
            </a:r>
            <a:r>
              <a:rPr kumimoji="1" lang="en-US" altLang="zh-CN" sz="2000" dirty="0" err="1"/>
              <a:t>volumn</a:t>
            </a:r>
            <a:r>
              <a:rPr kumimoji="1" lang="en-US" altLang="zh-CN" sz="2000" dirty="0"/>
              <a:t>, length, width, height;</a:t>
            </a:r>
          </a:p>
          <a:p>
            <a:pPr>
              <a:spcBef>
                <a:spcPct val="50000"/>
              </a:spcBef>
              <a:buFontTx/>
              <a:buNone/>
            </a:pPr>
            <a:r>
              <a:rPr kumimoji="1" lang="en-US" altLang="zh-CN" sz="2000" dirty="0"/>
              <a:t>    </a:t>
            </a:r>
            <a:r>
              <a:rPr kumimoji="1" lang="en-US" altLang="zh-CN" sz="2000" dirty="0" err="1"/>
              <a:t>printf</a:t>
            </a:r>
            <a:r>
              <a:rPr kumimoji="1" lang="en-US" altLang="zh-CN" sz="2000" dirty="0"/>
              <a:t>(“ \n input </a:t>
            </a:r>
            <a:r>
              <a:rPr kumimoji="1" lang="en-US" altLang="zh-CN" sz="2000" dirty="0" err="1"/>
              <a:t>length,width</a:t>
            </a:r>
            <a:r>
              <a:rPr kumimoji="1" lang="en-US" altLang="zh-CN" sz="2000" dirty="0"/>
              <a:t> and height： ");</a:t>
            </a:r>
          </a:p>
          <a:p>
            <a:pPr>
              <a:spcBef>
                <a:spcPct val="50000"/>
              </a:spcBef>
              <a:buFontTx/>
              <a:buNone/>
            </a:pPr>
            <a:r>
              <a:rPr kumimoji="1" lang="en-US" altLang="zh-CN" sz="2000" dirty="0"/>
              <a:t>    </a:t>
            </a:r>
            <a:r>
              <a:rPr kumimoji="1" lang="en-US" altLang="zh-CN" sz="2000" dirty="0" err="1"/>
              <a:t>scanf</a:t>
            </a:r>
            <a:r>
              <a:rPr kumimoji="1" lang="en-US" altLang="zh-CN" sz="2000" dirty="0"/>
              <a:t>(“ %d, %d, %d", &amp; length, &amp; width, &amp; height);</a:t>
            </a:r>
          </a:p>
          <a:p>
            <a:pPr>
              <a:spcBef>
                <a:spcPct val="50000"/>
              </a:spcBef>
              <a:buFontTx/>
              <a:buNone/>
            </a:pPr>
            <a:r>
              <a:rPr kumimoji="1" lang="en-US" altLang="zh-CN" sz="2000" dirty="0"/>
              <a:t>    </a:t>
            </a:r>
            <a:r>
              <a:rPr kumimoji="1" lang="en-US" altLang="zh-CN" sz="2000" dirty="0" err="1"/>
              <a:t>volumn</a:t>
            </a:r>
            <a:r>
              <a:rPr kumimoji="1" lang="en-US" altLang="zh-CN" sz="2000" dirty="0"/>
              <a:t> =vs(length, width, height);</a:t>
            </a:r>
          </a:p>
          <a:p>
            <a:pPr>
              <a:spcBef>
                <a:spcPct val="50000"/>
              </a:spcBef>
              <a:buFontTx/>
              <a:buNone/>
            </a:pPr>
            <a:r>
              <a:rPr kumimoji="1" lang="en-US" altLang="zh-CN" sz="2000" dirty="0"/>
              <a:t>    </a:t>
            </a:r>
            <a:r>
              <a:rPr kumimoji="1" lang="en-US" altLang="zh-CN" sz="2000" dirty="0" err="1"/>
              <a:t>printf</a:t>
            </a:r>
            <a:r>
              <a:rPr kumimoji="1" lang="en-US" altLang="zh-CN" sz="2000" dirty="0"/>
              <a:t>(“</a:t>
            </a:r>
            <a:r>
              <a:rPr kumimoji="1" lang="en-US" altLang="zh-CN" sz="2000" dirty="0" err="1"/>
              <a:t>volumn</a:t>
            </a:r>
            <a:r>
              <a:rPr kumimoji="1" lang="en-US" altLang="zh-CN" sz="2000" dirty="0"/>
              <a:t> =%d    area=%d \n", </a:t>
            </a:r>
            <a:r>
              <a:rPr kumimoji="1" lang="en-US" altLang="zh-CN" sz="2000" dirty="0" err="1"/>
              <a:t>volumn</a:t>
            </a:r>
            <a:r>
              <a:rPr kumimoji="1" lang="en-US" altLang="zh-CN" sz="2000" dirty="0"/>
              <a:t>, </a:t>
            </a:r>
            <a:r>
              <a:rPr kumimoji="1" lang="en-US" altLang="zh-CN" sz="2000" dirty="0">
                <a:solidFill>
                  <a:srgbClr val="FF6600"/>
                </a:solidFill>
              </a:rPr>
              <a:t>area</a:t>
            </a:r>
            <a:r>
              <a:rPr kumimoji="1" lang="en-US" altLang="zh-CN" sz="2000" dirty="0"/>
              <a:t>);</a:t>
            </a:r>
          </a:p>
          <a:p>
            <a:pPr>
              <a:spcBef>
                <a:spcPct val="50000"/>
              </a:spcBef>
              <a:buFontTx/>
              <a:buNone/>
            </a:pPr>
            <a:r>
              <a:rPr kumimoji="1" lang="en-US" altLang="zh-CN" sz="2000" dirty="0"/>
              <a:t>}	</a:t>
            </a:r>
          </a:p>
          <a:p>
            <a:pPr eaLnBrk="1" hangingPunct="1">
              <a:spcBef>
                <a:spcPct val="0"/>
              </a:spcBef>
              <a:buFontTx/>
              <a:buNone/>
            </a:pPr>
            <a:r>
              <a:rPr kumimoji="1" lang="en-US" altLang="zh-CN" sz="2000" dirty="0"/>
              <a:t>int vs(int length, int width, int height)</a:t>
            </a:r>
            <a:endParaRPr kumimoji="1" lang="zh-CN" altLang="en-US" sz="2000" dirty="0"/>
          </a:p>
          <a:p>
            <a:pPr eaLnBrk="1" hangingPunct="1">
              <a:spcBef>
                <a:spcPct val="0"/>
              </a:spcBef>
              <a:buFontTx/>
              <a:buNone/>
            </a:pPr>
            <a:r>
              <a:rPr kumimoji="1" lang="en-US" altLang="zh-CN" sz="2000" dirty="0"/>
              <a:t>{    </a:t>
            </a:r>
          </a:p>
          <a:p>
            <a:pPr eaLnBrk="1" hangingPunct="1">
              <a:spcBef>
                <a:spcPct val="0"/>
              </a:spcBef>
              <a:buFontTx/>
              <a:buNone/>
            </a:pPr>
            <a:r>
              <a:rPr kumimoji="1" lang="en-US" altLang="zh-CN" sz="2000" dirty="0"/>
              <a:t>      int </a:t>
            </a:r>
            <a:r>
              <a:rPr kumimoji="1" lang="en-US" altLang="zh-CN" sz="2000" dirty="0" err="1"/>
              <a:t>volumn</a:t>
            </a:r>
            <a:r>
              <a:rPr kumimoji="1" lang="en-US" altLang="zh-CN" sz="2000" dirty="0"/>
              <a:t>;</a:t>
            </a:r>
          </a:p>
          <a:p>
            <a:pPr eaLnBrk="1" hangingPunct="1">
              <a:spcBef>
                <a:spcPct val="0"/>
              </a:spcBef>
              <a:buFontTx/>
              <a:buNone/>
            </a:pPr>
            <a:r>
              <a:rPr kumimoji="1" lang="en-US" altLang="zh-CN" sz="2000" dirty="0"/>
              <a:t>     </a:t>
            </a:r>
            <a:r>
              <a:rPr kumimoji="1" lang="en-US" altLang="zh-CN" sz="2000" dirty="0" err="1"/>
              <a:t>volumn</a:t>
            </a:r>
            <a:r>
              <a:rPr kumimoji="1" lang="en-US" altLang="zh-CN" sz="2000" dirty="0"/>
              <a:t> = length * width * height;  </a:t>
            </a:r>
          </a:p>
          <a:p>
            <a:pPr eaLnBrk="1" hangingPunct="1">
              <a:spcBef>
                <a:spcPct val="0"/>
              </a:spcBef>
              <a:buFontTx/>
              <a:buNone/>
            </a:pPr>
            <a:r>
              <a:rPr kumimoji="1" lang="en-US" altLang="zh-CN" sz="2000" dirty="0"/>
              <a:t>     </a:t>
            </a:r>
            <a:r>
              <a:rPr kumimoji="1" lang="en-US" altLang="zh-CN" sz="2000" dirty="0">
                <a:solidFill>
                  <a:srgbClr val="FF3300"/>
                </a:solidFill>
              </a:rPr>
              <a:t>area</a:t>
            </a:r>
            <a:r>
              <a:rPr kumimoji="1" lang="en-US" altLang="zh-CN" sz="2000" dirty="0"/>
              <a:t>=2*(length* width + length* height+ width * height);</a:t>
            </a:r>
          </a:p>
          <a:p>
            <a:pPr eaLnBrk="1" hangingPunct="1">
              <a:spcBef>
                <a:spcPct val="0"/>
              </a:spcBef>
              <a:buFontTx/>
              <a:buNone/>
            </a:pPr>
            <a:r>
              <a:rPr kumimoji="1" lang="en-US" altLang="zh-CN" sz="2000" dirty="0"/>
              <a:t>     return </a:t>
            </a:r>
            <a:r>
              <a:rPr kumimoji="1" lang="en-US" altLang="zh-CN" sz="2000" dirty="0" err="1"/>
              <a:t>volumn</a:t>
            </a:r>
            <a:r>
              <a:rPr kumimoji="1" lang="en-US" altLang="zh-CN" sz="2000" dirty="0"/>
              <a:t>;</a:t>
            </a:r>
          </a:p>
          <a:p>
            <a:pPr eaLnBrk="1" hangingPunct="1">
              <a:spcBef>
                <a:spcPct val="0"/>
              </a:spcBef>
              <a:buFontTx/>
              <a:buNone/>
            </a:pPr>
            <a:r>
              <a:rPr kumimoji="1" lang="en-US" altLang="zh-CN" sz="2000" dirty="0"/>
              <a:t>}	</a:t>
            </a:r>
            <a:endParaRPr kumimoji="1" lang="zh-CN" altLang="en-US" sz="2000" dirty="0"/>
          </a:p>
        </p:txBody>
      </p:sp>
      <p:sp>
        <p:nvSpPr>
          <p:cNvPr id="14340" name="Rectangle 5">
            <a:extLst>
              <a:ext uri="{FF2B5EF4-FFF2-40B4-BE49-F238E27FC236}">
                <a16:creationId xmlns:a16="http://schemas.microsoft.com/office/drawing/2014/main" id="{A77A87E4-D107-4459-B5F9-FECADAD61471}"/>
              </a:ext>
            </a:extLst>
          </p:cNvPr>
          <p:cNvSpPr>
            <a:spLocks noChangeArrowheads="1"/>
          </p:cNvSpPr>
          <p:nvPr/>
        </p:nvSpPr>
        <p:spPr bwMode="auto">
          <a:xfrm>
            <a:off x="3816350" y="-26988"/>
            <a:ext cx="5327650" cy="1187451"/>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zh-CN" altLang="en-US" sz="2400"/>
              <a:t>例：输入长方体的长（</a:t>
            </a:r>
            <a:r>
              <a:rPr kumimoji="1" lang="en-US" altLang="zh-CN" sz="2400"/>
              <a:t>l）、</a:t>
            </a:r>
            <a:r>
              <a:rPr kumimoji="1" lang="zh-CN" altLang="en-US" sz="2400"/>
              <a:t>宽（</a:t>
            </a:r>
            <a:r>
              <a:rPr kumimoji="1" lang="en-US" altLang="zh-CN" sz="2400"/>
              <a:t>w）、</a:t>
            </a:r>
            <a:r>
              <a:rPr kumimoji="1" lang="zh-CN" altLang="en-US" sz="2400"/>
              <a:t>高（</a:t>
            </a:r>
            <a:r>
              <a:rPr kumimoji="1" lang="en-US" altLang="zh-CN" sz="2400"/>
              <a:t>h），</a:t>
            </a:r>
            <a:r>
              <a:rPr kumimoji="1" lang="zh-CN" altLang="en-US" sz="2400"/>
              <a:t>求长方体体积及侧面积之和。</a:t>
            </a:r>
          </a:p>
        </p:txBody>
      </p:sp>
    </p:spTree>
  </p:cSld>
  <p:clrMapOvr>
    <a:masterClrMapping/>
  </p:clrMapOvr>
  <p:transition advTm="2845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4">
            <a:extLst>
              <a:ext uri="{FF2B5EF4-FFF2-40B4-BE49-F238E27FC236}">
                <a16:creationId xmlns:a16="http://schemas.microsoft.com/office/drawing/2014/main" id="{ECCF1F97-AD0C-4840-BEA1-EBF71E4F9E1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EAC7D167-18DF-44CE-A2B2-8C8ABA26609F}" type="slidenum">
              <a:rPr lang="zh-CN" altLang="en-US" sz="1400" smtClean="0"/>
              <a:pPr>
                <a:spcBef>
                  <a:spcPct val="50000"/>
                </a:spcBef>
                <a:buFontTx/>
                <a:buNone/>
              </a:pPr>
              <a:t>13</a:t>
            </a:fld>
            <a:endParaRPr lang="en-US" altLang="zh-CN" sz="1400"/>
          </a:p>
        </p:txBody>
      </p:sp>
      <p:sp>
        <p:nvSpPr>
          <p:cNvPr id="15363" name="Rectangle 3">
            <a:extLst>
              <a:ext uri="{FF2B5EF4-FFF2-40B4-BE49-F238E27FC236}">
                <a16:creationId xmlns:a16="http://schemas.microsoft.com/office/drawing/2014/main" id="{4AC82372-FB8A-449C-AAE0-6D1EE6FDF1B4}"/>
              </a:ext>
            </a:extLst>
          </p:cNvPr>
          <p:cNvSpPr>
            <a:spLocks noGrp="1" noChangeArrowheads="1"/>
          </p:cNvSpPr>
          <p:nvPr>
            <p:ph type="body" idx="1"/>
          </p:nvPr>
        </p:nvSpPr>
        <p:spPr>
          <a:xfrm>
            <a:off x="468313" y="1319213"/>
            <a:ext cx="8370887" cy="4054475"/>
          </a:xfrm>
        </p:spPr>
        <p:txBody>
          <a:bodyPr/>
          <a:lstStyle/>
          <a:p>
            <a:pPr algn="just" eaLnBrk="1" hangingPunct="1">
              <a:spcBef>
                <a:spcPct val="0"/>
              </a:spcBef>
              <a:buFontTx/>
              <a:buNone/>
            </a:pPr>
            <a:r>
              <a:rPr lang="zh-CN" altLang="en-US" sz="2400" b="1" dirty="0"/>
              <a:t>（1）外部变量可以减少函数参数的使用，但会加强函数之间的数据联系，使这些函数依赖这些外部变量，因而使得这些函数的独立性降低（重用函数时必须要记得</a:t>
            </a:r>
            <a:r>
              <a:rPr lang="zh-CN" altLang="en-US" sz="2400" b="1" dirty="0">
                <a:latin typeface="宋体" panose="02010600030101010101" pitchFamily="2" charset="-122"/>
              </a:rPr>
              <a:t>“</a:t>
            </a:r>
            <a:r>
              <a:rPr lang="zh-CN" altLang="en-US" sz="2400" b="1" dirty="0"/>
              <a:t>带着</a:t>
            </a:r>
            <a:r>
              <a:rPr lang="zh-CN" altLang="en-US" sz="2400" b="1" dirty="0">
                <a:latin typeface="宋体" panose="02010600030101010101" pitchFamily="2" charset="-122"/>
              </a:rPr>
              <a:t>”</a:t>
            </a:r>
            <a:r>
              <a:rPr lang="zh-CN" altLang="en-US" sz="2400" b="1" dirty="0"/>
              <a:t>外部变量）。</a:t>
            </a:r>
            <a:endParaRPr lang="en-US" altLang="zh-CN" sz="2400" b="1" dirty="0"/>
          </a:p>
          <a:p>
            <a:pPr algn="just" eaLnBrk="1" hangingPunct="1">
              <a:spcBef>
                <a:spcPct val="0"/>
              </a:spcBef>
              <a:buFontTx/>
              <a:buNone/>
            </a:pPr>
            <a:endParaRPr lang="zh-CN" altLang="en-US" sz="2400" b="1" dirty="0"/>
          </a:p>
          <a:p>
            <a:pPr algn="just" eaLnBrk="1" hangingPunct="1">
              <a:spcBef>
                <a:spcPct val="0"/>
              </a:spcBef>
              <a:buFontTx/>
              <a:buNone/>
            </a:pPr>
            <a:r>
              <a:rPr lang="zh-CN" altLang="en-US" sz="2400" b="1" dirty="0"/>
              <a:t>   </a:t>
            </a:r>
            <a:r>
              <a:rPr lang="en-US" altLang="zh-CN" sz="2400" b="1" dirty="0"/>
              <a:t>(2) </a:t>
            </a:r>
            <a:r>
              <a:rPr lang="zh-CN" altLang="en-US" sz="2400" b="1" dirty="0"/>
              <a:t>由于无法限制各函数对外部变量的访问，可能会使外部变量被某些函数非法修改，当程序出错时不好检查。</a:t>
            </a:r>
          </a:p>
          <a:p>
            <a:pPr algn="just" eaLnBrk="1" hangingPunct="1">
              <a:spcBef>
                <a:spcPct val="0"/>
              </a:spcBef>
              <a:buFontTx/>
              <a:buNone/>
            </a:pPr>
            <a:r>
              <a:rPr lang="zh-CN" altLang="en-US" sz="2400" b="1" dirty="0"/>
              <a:t>    从模块化程序设计的观点来看这是不利的，</a:t>
            </a:r>
            <a:r>
              <a:rPr lang="zh-CN" altLang="en-US" sz="2400" b="1" i="1" dirty="0"/>
              <a:t>因此</a:t>
            </a:r>
            <a:r>
              <a:rPr lang="zh-CN" altLang="en-US" sz="2400" b="1" i="1" dirty="0">
                <a:solidFill>
                  <a:srgbClr val="003399"/>
                </a:solidFill>
              </a:rPr>
              <a:t>不是非用不可时，不要使用外部变量。</a:t>
            </a:r>
          </a:p>
        </p:txBody>
      </p:sp>
      <p:sp>
        <p:nvSpPr>
          <p:cNvPr id="15364" name="Rectangle 4">
            <a:extLst>
              <a:ext uri="{FF2B5EF4-FFF2-40B4-BE49-F238E27FC236}">
                <a16:creationId xmlns:a16="http://schemas.microsoft.com/office/drawing/2014/main" id="{BE992DDF-54A8-4CA7-93E7-7D52F72C5647}"/>
              </a:ext>
            </a:extLst>
          </p:cNvPr>
          <p:cNvSpPr>
            <a:spLocks noGrp="1" noChangeArrowheads="1"/>
          </p:cNvSpPr>
          <p:nvPr>
            <p:ph type="title"/>
          </p:nvPr>
        </p:nvSpPr>
        <p:spPr>
          <a:xfrm>
            <a:off x="1371600" y="404813"/>
            <a:ext cx="7772400" cy="720725"/>
          </a:xfrm>
          <a:noFill/>
        </p:spPr>
        <p:txBody>
          <a:bodyPr/>
          <a:lstStyle/>
          <a:p>
            <a:pPr eaLnBrk="1" hangingPunct="1"/>
            <a:r>
              <a:rPr lang="en-US" altLang="zh-CN" b="1" dirty="0"/>
              <a:t>1.1 </a:t>
            </a:r>
            <a:r>
              <a:rPr lang="zh-CN" altLang="en-US" b="1" dirty="0"/>
              <a:t>变量作用域－文件作用域</a:t>
            </a:r>
          </a:p>
        </p:txBody>
      </p:sp>
    </p:spTree>
  </p:cSld>
  <p:clrMapOvr>
    <a:masterClrMapping/>
  </p:clrMapOvr>
  <p:transition advTm="31255"/>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4">
            <a:extLst>
              <a:ext uri="{FF2B5EF4-FFF2-40B4-BE49-F238E27FC236}">
                <a16:creationId xmlns:a16="http://schemas.microsoft.com/office/drawing/2014/main" id="{00F830CD-75B9-47FE-874C-89592CAC6C8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CECBD790-44E2-4378-A45B-AE2E910A9D0E}" type="slidenum">
              <a:rPr lang="zh-CN" altLang="en-US" sz="1400" smtClean="0"/>
              <a:pPr>
                <a:spcBef>
                  <a:spcPct val="50000"/>
                </a:spcBef>
                <a:buFontTx/>
                <a:buNone/>
              </a:pPr>
              <a:t>14</a:t>
            </a:fld>
            <a:endParaRPr lang="en-US" altLang="zh-CN" sz="1400"/>
          </a:p>
        </p:txBody>
      </p:sp>
      <p:sp>
        <p:nvSpPr>
          <p:cNvPr id="16387" name="Text Box 4">
            <a:extLst>
              <a:ext uri="{FF2B5EF4-FFF2-40B4-BE49-F238E27FC236}">
                <a16:creationId xmlns:a16="http://schemas.microsoft.com/office/drawing/2014/main" id="{8712E6F5-7CB2-47E2-B8D4-6EC05BC283B8}"/>
              </a:ext>
            </a:extLst>
          </p:cNvPr>
          <p:cNvSpPr txBox="1">
            <a:spLocks noChangeArrowheads="1"/>
          </p:cNvSpPr>
          <p:nvPr/>
        </p:nvSpPr>
        <p:spPr bwMode="auto">
          <a:xfrm>
            <a:off x="2133600" y="2332038"/>
            <a:ext cx="1600200" cy="466725"/>
          </a:xfrm>
          <a:prstGeom prst="rect">
            <a:avLst/>
          </a:prstGeom>
          <a:solidFill>
            <a:srgbClr val="CCFFCC"/>
          </a:solidFill>
          <a:ln w="9525">
            <a:solidFill>
              <a:srgbClr val="000000"/>
            </a:solidFill>
            <a:miter lim="800000"/>
            <a:headEnd/>
            <a:tailEnd/>
          </a:ln>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1" lang="zh-CN" altLang="en-US" sz="2400"/>
              <a:t>函数1</a:t>
            </a:r>
          </a:p>
        </p:txBody>
      </p:sp>
      <p:sp>
        <p:nvSpPr>
          <p:cNvPr id="16388" name="Text Box 5">
            <a:extLst>
              <a:ext uri="{FF2B5EF4-FFF2-40B4-BE49-F238E27FC236}">
                <a16:creationId xmlns:a16="http://schemas.microsoft.com/office/drawing/2014/main" id="{68967D44-37FA-4216-B4C4-FE15DB1A1686}"/>
              </a:ext>
            </a:extLst>
          </p:cNvPr>
          <p:cNvSpPr txBox="1">
            <a:spLocks noChangeArrowheads="1"/>
          </p:cNvSpPr>
          <p:nvPr/>
        </p:nvSpPr>
        <p:spPr bwMode="auto">
          <a:xfrm>
            <a:off x="5181600" y="2332038"/>
            <a:ext cx="1600200" cy="466725"/>
          </a:xfrm>
          <a:prstGeom prst="rect">
            <a:avLst/>
          </a:prstGeom>
          <a:solidFill>
            <a:srgbClr val="CCFFCC"/>
          </a:solidFill>
          <a:ln w="9525">
            <a:solidFill>
              <a:srgbClr val="000000"/>
            </a:solidFill>
            <a:miter lim="800000"/>
            <a:headEnd/>
            <a:tailEnd/>
          </a:ln>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1" lang="zh-CN" altLang="en-US" sz="2400"/>
              <a:t>函数2</a:t>
            </a:r>
          </a:p>
        </p:txBody>
      </p:sp>
      <p:sp>
        <p:nvSpPr>
          <p:cNvPr id="16389" name="Text Box 6">
            <a:extLst>
              <a:ext uri="{FF2B5EF4-FFF2-40B4-BE49-F238E27FC236}">
                <a16:creationId xmlns:a16="http://schemas.microsoft.com/office/drawing/2014/main" id="{8526E878-4B1D-4245-A298-5867EA600294}"/>
              </a:ext>
            </a:extLst>
          </p:cNvPr>
          <p:cNvSpPr txBox="1">
            <a:spLocks noChangeArrowheads="1"/>
          </p:cNvSpPr>
          <p:nvPr/>
        </p:nvSpPr>
        <p:spPr bwMode="auto">
          <a:xfrm>
            <a:off x="3505200" y="1341438"/>
            <a:ext cx="1600200" cy="466725"/>
          </a:xfrm>
          <a:prstGeom prst="rect">
            <a:avLst/>
          </a:prstGeom>
          <a:solidFill>
            <a:srgbClr val="FFFF99"/>
          </a:solidFill>
          <a:ln w="9525">
            <a:solidFill>
              <a:srgbClr val="000000"/>
            </a:solidFill>
            <a:miter lim="800000"/>
            <a:headEnd/>
            <a:tailEnd/>
          </a:ln>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1" lang="zh-CN" altLang="en-US" sz="2400"/>
              <a:t>外部变量</a:t>
            </a:r>
          </a:p>
        </p:txBody>
      </p:sp>
      <p:sp>
        <p:nvSpPr>
          <p:cNvPr id="16390" name="Text Box 7">
            <a:extLst>
              <a:ext uri="{FF2B5EF4-FFF2-40B4-BE49-F238E27FC236}">
                <a16:creationId xmlns:a16="http://schemas.microsoft.com/office/drawing/2014/main" id="{06334A08-ADC3-4C69-A623-57F8D486093A}"/>
              </a:ext>
            </a:extLst>
          </p:cNvPr>
          <p:cNvSpPr txBox="1">
            <a:spLocks noChangeArrowheads="1"/>
          </p:cNvSpPr>
          <p:nvPr/>
        </p:nvSpPr>
        <p:spPr bwMode="auto">
          <a:xfrm>
            <a:off x="539750" y="3141663"/>
            <a:ext cx="7993063"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Wingdings" panose="05000000000000000000" pitchFamily="2" charset="2"/>
              <a:buChar char="Ø"/>
            </a:pPr>
            <a:r>
              <a:rPr kumimoji="1" lang="zh-CN" altLang="en-US" sz="2400"/>
              <a:t> 函数1先对外部变量进行了加工；然后函数2使用加工后的外部变量值；</a:t>
            </a:r>
          </a:p>
          <a:p>
            <a:pPr eaLnBrk="1" hangingPunct="1">
              <a:spcBef>
                <a:spcPct val="50000"/>
              </a:spcBef>
              <a:buFont typeface="Wingdings" panose="05000000000000000000" pitchFamily="2" charset="2"/>
              <a:buChar char="Ø"/>
            </a:pPr>
            <a:r>
              <a:rPr kumimoji="1" lang="zh-CN" altLang="en-US" sz="2400"/>
              <a:t> 函数1 和函数2之间虽然没有调用关系，但通过外部变量建立起了联系；</a:t>
            </a:r>
          </a:p>
          <a:p>
            <a:pPr eaLnBrk="1" hangingPunct="1">
              <a:spcBef>
                <a:spcPct val="50000"/>
              </a:spcBef>
              <a:buFont typeface="Wingdings" panose="05000000000000000000" pitchFamily="2" charset="2"/>
              <a:buChar char="Ø"/>
            </a:pPr>
            <a:r>
              <a:rPr kumimoji="1" lang="zh-CN" altLang="en-US" sz="2400"/>
              <a:t> 由于依赖于外部变量的存在，函数1 和函数2独立性差；</a:t>
            </a:r>
          </a:p>
        </p:txBody>
      </p:sp>
      <p:sp>
        <p:nvSpPr>
          <p:cNvPr id="16391" name="Line 8">
            <a:extLst>
              <a:ext uri="{FF2B5EF4-FFF2-40B4-BE49-F238E27FC236}">
                <a16:creationId xmlns:a16="http://schemas.microsoft.com/office/drawing/2014/main" id="{C0997B9C-06F6-43ED-9040-C5B353BFEFD8}"/>
              </a:ext>
            </a:extLst>
          </p:cNvPr>
          <p:cNvSpPr>
            <a:spLocks noChangeShapeType="1"/>
          </p:cNvSpPr>
          <p:nvPr/>
        </p:nvSpPr>
        <p:spPr bwMode="auto">
          <a:xfrm flipV="1">
            <a:off x="2438400" y="1646238"/>
            <a:ext cx="1066800" cy="60960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6392" name="Text Box 9">
            <a:extLst>
              <a:ext uri="{FF2B5EF4-FFF2-40B4-BE49-F238E27FC236}">
                <a16:creationId xmlns:a16="http://schemas.microsoft.com/office/drawing/2014/main" id="{C4DC1E04-2CC7-4DAE-95F2-A9254BDFF592}"/>
              </a:ext>
            </a:extLst>
          </p:cNvPr>
          <p:cNvSpPr txBox="1">
            <a:spLocks noChangeArrowheads="1"/>
          </p:cNvSpPr>
          <p:nvPr/>
        </p:nvSpPr>
        <p:spPr bwMode="auto">
          <a:xfrm>
            <a:off x="2362200" y="1570038"/>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zh-CN" altLang="en-US" sz="2400"/>
              <a:t>修改</a:t>
            </a:r>
          </a:p>
        </p:txBody>
      </p:sp>
      <p:sp>
        <p:nvSpPr>
          <p:cNvPr id="16393" name="Line 10">
            <a:extLst>
              <a:ext uri="{FF2B5EF4-FFF2-40B4-BE49-F238E27FC236}">
                <a16:creationId xmlns:a16="http://schemas.microsoft.com/office/drawing/2014/main" id="{494EF52B-DD12-4B65-9FED-6DB0F8377D70}"/>
              </a:ext>
            </a:extLst>
          </p:cNvPr>
          <p:cNvSpPr>
            <a:spLocks noChangeShapeType="1"/>
          </p:cNvSpPr>
          <p:nvPr/>
        </p:nvSpPr>
        <p:spPr bwMode="auto">
          <a:xfrm flipH="1" flipV="1">
            <a:off x="5181600" y="1722438"/>
            <a:ext cx="609600" cy="533400"/>
          </a:xfrm>
          <a:prstGeom prst="line">
            <a:avLst/>
          </a:prstGeom>
          <a:noFill/>
          <a:ln w="28575">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394" name="Text Box 11">
            <a:extLst>
              <a:ext uri="{FF2B5EF4-FFF2-40B4-BE49-F238E27FC236}">
                <a16:creationId xmlns:a16="http://schemas.microsoft.com/office/drawing/2014/main" id="{6E94D5E1-3876-431E-AB96-DFAD28DFB9A4}"/>
              </a:ext>
            </a:extLst>
          </p:cNvPr>
          <p:cNvSpPr txBox="1">
            <a:spLocks noChangeArrowheads="1"/>
          </p:cNvSpPr>
          <p:nvPr/>
        </p:nvSpPr>
        <p:spPr bwMode="auto">
          <a:xfrm>
            <a:off x="5562600" y="1646238"/>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zh-CN" altLang="en-US" sz="2400"/>
              <a:t>读取</a:t>
            </a:r>
          </a:p>
        </p:txBody>
      </p:sp>
      <p:sp>
        <p:nvSpPr>
          <p:cNvPr id="16395" name="Rectangle 3">
            <a:extLst>
              <a:ext uri="{FF2B5EF4-FFF2-40B4-BE49-F238E27FC236}">
                <a16:creationId xmlns:a16="http://schemas.microsoft.com/office/drawing/2014/main" id="{51E770E2-74F1-43E2-AB13-63BDD3947AEC}"/>
              </a:ext>
            </a:extLst>
          </p:cNvPr>
          <p:cNvSpPr>
            <a:spLocks noGrp="1" noChangeArrowheads="1"/>
          </p:cNvSpPr>
          <p:nvPr>
            <p:ph type="title"/>
          </p:nvPr>
        </p:nvSpPr>
        <p:spPr>
          <a:xfrm>
            <a:off x="1371600" y="404813"/>
            <a:ext cx="7772400" cy="720725"/>
          </a:xfrm>
          <a:noFill/>
        </p:spPr>
        <p:txBody>
          <a:bodyPr/>
          <a:lstStyle/>
          <a:p>
            <a:pPr eaLnBrk="1" hangingPunct="1"/>
            <a:r>
              <a:rPr lang="en-US" altLang="zh-CN" b="1" dirty="0"/>
              <a:t>1.1 </a:t>
            </a:r>
            <a:r>
              <a:rPr lang="zh-CN" altLang="en-US" b="1" dirty="0"/>
              <a:t>变量作用域－文件作用域</a:t>
            </a:r>
          </a:p>
        </p:txBody>
      </p:sp>
    </p:spTree>
  </p:cSld>
  <p:clrMapOvr>
    <a:masterClrMapping/>
  </p:clrMapOvr>
  <p:transition advTm="57237"/>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A3D277A-F877-45E0-807F-C5B7658E0766}"/>
              </a:ext>
            </a:extLst>
          </p:cNvPr>
          <p:cNvSpPr>
            <a:spLocks noGrp="1" noChangeArrowheads="1"/>
          </p:cNvSpPr>
          <p:nvPr>
            <p:ph type="body" idx="1"/>
          </p:nvPr>
        </p:nvSpPr>
        <p:spPr>
          <a:xfrm>
            <a:off x="685800" y="1446213"/>
            <a:ext cx="7631113" cy="4070350"/>
          </a:xfrm>
        </p:spPr>
        <p:txBody>
          <a:bodyPr/>
          <a:lstStyle/>
          <a:p>
            <a:pPr marL="0" indent="577850" algn="just" eaLnBrk="1" hangingPunct="1">
              <a:spcBef>
                <a:spcPct val="0"/>
              </a:spcBef>
              <a:buFontTx/>
              <a:buNone/>
              <a:defRPr/>
            </a:pPr>
            <a:r>
              <a:rPr lang="zh-CN" altLang="en-US" b="1" dirty="0"/>
              <a:t>在Ｃ语言中，变量有以下四种存储类别：</a:t>
            </a:r>
            <a:r>
              <a:rPr lang="zh-CN" altLang="en-US" b="1" dirty="0">
                <a:solidFill>
                  <a:srgbClr val="003399"/>
                </a:solidFill>
                <a:effectLst>
                  <a:outerShdw blurRad="38100" dist="38100" dir="2700000" algn="tl">
                    <a:srgbClr val="C0C0C0"/>
                  </a:outerShdw>
                </a:effectLst>
              </a:rPr>
              <a:t>自动 </a:t>
            </a:r>
            <a:r>
              <a:rPr lang="en-US" altLang="zh-CN" b="1" dirty="0">
                <a:solidFill>
                  <a:srgbClr val="003399"/>
                </a:solidFill>
                <a:effectLst>
                  <a:outerShdw blurRad="38100" dist="38100" dir="2700000" algn="tl">
                    <a:srgbClr val="C0C0C0"/>
                  </a:outerShdw>
                </a:effectLst>
              </a:rPr>
              <a:t>(auto)</a:t>
            </a:r>
            <a:r>
              <a:rPr lang="zh-CN" altLang="en-US" b="1" dirty="0">
                <a:solidFill>
                  <a:srgbClr val="003399"/>
                </a:solidFill>
                <a:effectLst>
                  <a:outerShdw blurRad="38100" dist="38100" dir="2700000" algn="tl">
                    <a:srgbClr val="C0C0C0"/>
                  </a:outerShdw>
                </a:effectLst>
              </a:rPr>
              <a:t>、寄存器 </a:t>
            </a:r>
            <a:r>
              <a:rPr lang="en-US" altLang="zh-CN" b="1" dirty="0">
                <a:solidFill>
                  <a:srgbClr val="003399"/>
                </a:solidFill>
                <a:effectLst>
                  <a:outerShdw blurRad="38100" dist="38100" dir="2700000" algn="tl">
                    <a:srgbClr val="C0C0C0"/>
                  </a:outerShdw>
                </a:effectLst>
              </a:rPr>
              <a:t>(register)</a:t>
            </a:r>
            <a:r>
              <a:rPr lang="zh-CN" altLang="en-US" b="1" dirty="0">
                <a:solidFill>
                  <a:srgbClr val="003399"/>
                </a:solidFill>
                <a:effectLst>
                  <a:outerShdw blurRad="38100" dist="38100" dir="2700000" algn="tl">
                    <a:srgbClr val="C0C0C0"/>
                  </a:outerShdw>
                </a:effectLst>
              </a:rPr>
              <a:t>、静态 </a:t>
            </a:r>
            <a:r>
              <a:rPr lang="en-US" altLang="zh-CN" b="1" dirty="0">
                <a:solidFill>
                  <a:srgbClr val="003399"/>
                </a:solidFill>
                <a:effectLst>
                  <a:outerShdw blurRad="38100" dist="38100" dir="2700000" algn="tl">
                    <a:srgbClr val="C0C0C0"/>
                  </a:outerShdw>
                </a:effectLst>
              </a:rPr>
              <a:t>(static)</a:t>
            </a:r>
            <a:r>
              <a:rPr lang="zh-CN" altLang="en-US" b="1" dirty="0">
                <a:solidFill>
                  <a:srgbClr val="003399"/>
                </a:solidFill>
                <a:effectLst>
                  <a:outerShdw blurRad="38100" dist="38100" dir="2700000" algn="tl">
                    <a:srgbClr val="C0C0C0"/>
                  </a:outerShdw>
                </a:effectLst>
              </a:rPr>
              <a:t>、外部 </a:t>
            </a:r>
            <a:r>
              <a:rPr lang="en-US" altLang="zh-CN" b="1" dirty="0">
                <a:solidFill>
                  <a:srgbClr val="003399"/>
                </a:solidFill>
                <a:effectLst>
                  <a:outerShdw blurRad="38100" dist="38100" dir="2700000" algn="tl">
                    <a:srgbClr val="C0C0C0"/>
                  </a:outerShdw>
                </a:effectLst>
              </a:rPr>
              <a:t>(extern)</a:t>
            </a:r>
            <a:r>
              <a:rPr lang="zh-CN" altLang="en-US" b="1" dirty="0">
                <a:solidFill>
                  <a:srgbClr val="003399"/>
                </a:solidFill>
                <a:effectLst>
                  <a:outerShdw blurRad="38100" dist="38100" dir="2700000" algn="tl">
                    <a:srgbClr val="C0C0C0"/>
                  </a:outerShdw>
                </a:effectLst>
              </a:rPr>
              <a:t>。</a:t>
            </a:r>
            <a:endParaRPr lang="zh-CN" altLang="en-US" b="1" dirty="0"/>
          </a:p>
          <a:p>
            <a:pPr marL="0" indent="577850" algn="just" eaLnBrk="1" hangingPunct="1">
              <a:spcBef>
                <a:spcPct val="0"/>
              </a:spcBef>
              <a:buFontTx/>
              <a:buNone/>
              <a:defRPr/>
            </a:pPr>
            <a:endParaRPr lang="zh-CN" altLang="en-US" b="1" dirty="0"/>
          </a:p>
          <a:p>
            <a:pPr marL="0" indent="577850" algn="just" eaLnBrk="1" hangingPunct="1">
              <a:spcBef>
                <a:spcPct val="0"/>
              </a:spcBef>
              <a:buFontTx/>
              <a:buNone/>
              <a:defRPr/>
            </a:pPr>
            <a:r>
              <a:rPr lang="zh-CN" altLang="en-US" b="1" dirty="0"/>
              <a:t>变量的存储类别</a:t>
            </a:r>
            <a:r>
              <a:rPr lang="en-US" altLang="zh-CN" b="1" dirty="0"/>
              <a:t>(storage class)</a:t>
            </a:r>
            <a:r>
              <a:rPr lang="zh-CN" altLang="en-US" b="1" dirty="0"/>
              <a:t>和变量的作用域</a:t>
            </a:r>
            <a:r>
              <a:rPr lang="en-US" altLang="zh-CN" b="1" dirty="0"/>
              <a:t>(scope)</a:t>
            </a:r>
            <a:r>
              <a:rPr lang="zh-CN" altLang="en-US" b="1" dirty="0"/>
              <a:t>、连接</a:t>
            </a:r>
            <a:r>
              <a:rPr lang="en-US" altLang="zh-CN" b="1" dirty="0"/>
              <a:t>(linkage)</a:t>
            </a:r>
            <a:r>
              <a:rPr lang="zh-CN" altLang="en-US" b="1" dirty="0"/>
              <a:t>存在着一定联系。</a:t>
            </a:r>
          </a:p>
          <a:p>
            <a:pPr marL="0" indent="577850" algn="just" eaLnBrk="1" hangingPunct="1">
              <a:spcBef>
                <a:spcPct val="0"/>
              </a:spcBef>
              <a:buFontTx/>
              <a:buNone/>
              <a:defRPr/>
            </a:pPr>
            <a:r>
              <a:rPr lang="zh-CN" altLang="en-US" b="1" dirty="0"/>
              <a:t>变量的存储类别决定着变量存储空间在哪里分配（栈区、静态存储区、寄存器），决定了变量的存储期。</a:t>
            </a:r>
          </a:p>
          <a:p>
            <a:pPr marL="0" indent="577850" eaLnBrk="1" hangingPunct="1">
              <a:spcBef>
                <a:spcPct val="0"/>
              </a:spcBef>
              <a:buFontTx/>
              <a:buNone/>
              <a:defRPr/>
            </a:pPr>
            <a:endParaRPr lang="en-US" altLang="zh-CN" b="1" dirty="0">
              <a:latin typeface="Arial" pitchFamily="34" charset="0"/>
              <a:cs typeface="Arial" pitchFamily="34" charset="0"/>
            </a:endParaRPr>
          </a:p>
        </p:txBody>
      </p:sp>
      <p:sp>
        <p:nvSpPr>
          <p:cNvPr id="19459" name="Rectangle 3">
            <a:extLst>
              <a:ext uri="{FF2B5EF4-FFF2-40B4-BE49-F238E27FC236}">
                <a16:creationId xmlns:a16="http://schemas.microsoft.com/office/drawing/2014/main" id="{51B9F561-4023-48F6-A2FD-4C50155C1042}"/>
              </a:ext>
            </a:extLst>
          </p:cNvPr>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r>
              <a:rPr lang="en-US" altLang="zh-CN" sz="3200" b="1" dirty="0">
                <a:solidFill>
                  <a:srgbClr val="FF3300"/>
                </a:solidFill>
                <a:latin typeface="+mj-ea"/>
                <a:ea typeface="+mj-ea"/>
              </a:rPr>
              <a:t>1.2 </a:t>
            </a:r>
            <a:r>
              <a:rPr lang="zh-CN" altLang="en-US" sz="3200" b="1" dirty="0">
                <a:solidFill>
                  <a:srgbClr val="FF3300"/>
                </a:solidFill>
                <a:latin typeface="+mj-ea"/>
                <a:ea typeface="+mj-ea"/>
              </a:rPr>
              <a:t>变量的存储类别</a:t>
            </a:r>
            <a:r>
              <a:rPr lang="zh-CN" altLang="en-US" sz="3600" b="1" dirty="0">
                <a:solidFill>
                  <a:srgbClr val="FF3300"/>
                </a:solidFill>
                <a:latin typeface="+mj-ea"/>
                <a:ea typeface="+mj-ea"/>
              </a:rPr>
              <a:t> </a:t>
            </a:r>
          </a:p>
        </p:txBody>
      </p:sp>
    </p:spTree>
  </p:cSld>
  <p:clrMapOvr>
    <a:masterClrMapping/>
  </p:clrMapOvr>
  <p:transition advTm="29975"/>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E4888A4-5B99-444B-ADC5-320DE2C1EA55}"/>
              </a:ext>
            </a:extLst>
          </p:cNvPr>
          <p:cNvSpPr>
            <a:spLocks noGrp="1" noChangeArrowheads="1"/>
          </p:cNvSpPr>
          <p:nvPr>
            <p:ph type="title"/>
          </p:nvPr>
        </p:nvSpPr>
        <p:spPr/>
        <p:txBody>
          <a:bodyPr/>
          <a:lstStyle/>
          <a:p>
            <a:pPr eaLnBrk="1" hangingPunct="1"/>
            <a:r>
              <a:rPr lang="en-US" altLang="zh-CN" b="1" dirty="0">
                <a:latin typeface="+mj-ea"/>
              </a:rPr>
              <a:t>1.2 </a:t>
            </a:r>
            <a:r>
              <a:rPr lang="zh-CN" altLang="en-US" b="1" dirty="0">
                <a:latin typeface="+mj-ea"/>
              </a:rPr>
              <a:t>变量的存储类别</a:t>
            </a:r>
            <a:r>
              <a:rPr lang="zh-CN" altLang="en-US" sz="3600" b="1" dirty="0">
                <a:latin typeface="+mj-ea"/>
              </a:rPr>
              <a:t> </a:t>
            </a:r>
          </a:p>
        </p:txBody>
      </p:sp>
      <p:sp>
        <p:nvSpPr>
          <p:cNvPr id="5123" name="Rectangle 3">
            <a:extLst>
              <a:ext uri="{FF2B5EF4-FFF2-40B4-BE49-F238E27FC236}">
                <a16:creationId xmlns:a16="http://schemas.microsoft.com/office/drawing/2014/main" id="{C8B10B8E-02B2-4167-AEDD-CECC6D3808DE}"/>
              </a:ext>
            </a:extLst>
          </p:cNvPr>
          <p:cNvSpPr>
            <a:spLocks noGrp="1" noChangeArrowheads="1"/>
          </p:cNvSpPr>
          <p:nvPr>
            <p:ph type="body" idx="1"/>
          </p:nvPr>
        </p:nvSpPr>
        <p:spPr>
          <a:xfrm>
            <a:off x="685800" y="1319213"/>
            <a:ext cx="7772400" cy="5133975"/>
          </a:xfrm>
        </p:spPr>
        <p:txBody>
          <a:bodyPr/>
          <a:lstStyle/>
          <a:p>
            <a:pPr eaLnBrk="1" hangingPunct="1">
              <a:lnSpc>
                <a:spcPct val="90000"/>
              </a:lnSpc>
              <a:defRPr/>
            </a:pPr>
            <a:r>
              <a:rPr lang="zh-CN" altLang="en-US" sz="2400" b="1">
                <a:solidFill>
                  <a:srgbClr val="003399"/>
                </a:solidFill>
                <a:effectLst>
                  <a:outerShdw blurRad="38100" dist="38100" dir="2700000" algn="tl">
                    <a:srgbClr val="C0C0C0"/>
                  </a:outerShdw>
                </a:effectLst>
              </a:rPr>
              <a:t>局部变量的存储类别可以是：自动 </a:t>
            </a:r>
            <a:r>
              <a:rPr lang="en-US" altLang="zh-CN" sz="2400" b="1">
                <a:solidFill>
                  <a:srgbClr val="003399"/>
                </a:solidFill>
                <a:effectLst>
                  <a:outerShdw blurRad="38100" dist="38100" dir="2700000" algn="tl">
                    <a:srgbClr val="C0C0C0"/>
                  </a:outerShdw>
                </a:effectLst>
              </a:rPr>
              <a:t>(auto)</a:t>
            </a:r>
            <a:r>
              <a:rPr lang="zh-CN" altLang="en-US" sz="2400" b="1">
                <a:solidFill>
                  <a:srgbClr val="003399"/>
                </a:solidFill>
                <a:effectLst>
                  <a:outerShdw blurRad="38100" dist="38100" dir="2700000" algn="tl">
                    <a:srgbClr val="C0C0C0"/>
                  </a:outerShdw>
                </a:effectLst>
              </a:rPr>
              <a:t>，寄存器 </a:t>
            </a:r>
            <a:r>
              <a:rPr lang="en-US" altLang="zh-CN" sz="2400" b="1">
                <a:solidFill>
                  <a:srgbClr val="003399"/>
                </a:solidFill>
                <a:effectLst>
                  <a:outerShdw blurRad="38100" dist="38100" dir="2700000" algn="tl">
                    <a:srgbClr val="C0C0C0"/>
                  </a:outerShdw>
                </a:effectLst>
              </a:rPr>
              <a:t>(register) </a:t>
            </a:r>
            <a:r>
              <a:rPr lang="zh-CN" altLang="en-US" sz="2400" b="1">
                <a:solidFill>
                  <a:srgbClr val="003399"/>
                </a:solidFill>
                <a:effectLst>
                  <a:outerShdw blurRad="38100" dist="38100" dir="2700000" algn="tl">
                    <a:srgbClr val="C0C0C0"/>
                  </a:outerShdw>
                </a:effectLst>
              </a:rPr>
              <a:t>，静态 </a:t>
            </a:r>
            <a:r>
              <a:rPr lang="en-US" altLang="zh-CN" sz="2400" b="1">
                <a:solidFill>
                  <a:srgbClr val="003399"/>
                </a:solidFill>
                <a:effectLst>
                  <a:outerShdw blurRad="38100" dist="38100" dir="2700000" algn="tl">
                    <a:srgbClr val="C0C0C0"/>
                  </a:outerShdw>
                </a:effectLst>
              </a:rPr>
              <a:t>(static) </a:t>
            </a:r>
          </a:p>
          <a:p>
            <a:pPr eaLnBrk="1" hangingPunct="1">
              <a:lnSpc>
                <a:spcPct val="90000"/>
              </a:lnSpc>
              <a:defRPr/>
            </a:pPr>
            <a:r>
              <a:rPr lang="zh-CN" altLang="en-US" sz="2400" b="1">
                <a:solidFill>
                  <a:srgbClr val="003399"/>
                </a:solidFill>
                <a:effectLst>
                  <a:outerShdw blurRad="38100" dist="38100" dir="2700000" algn="tl">
                    <a:srgbClr val="C0C0C0"/>
                  </a:outerShdw>
                </a:effectLst>
              </a:rPr>
              <a:t>全局变量的存储类别可以是：静态 </a:t>
            </a:r>
            <a:r>
              <a:rPr lang="en-US" altLang="zh-CN" sz="2400" b="1">
                <a:solidFill>
                  <a:srgbClr val="003399"/>
                </a:solidFill>
                <a:effectLst>
                  <a:outerShdw blurRad="38100" dist="38100" dir="2700000" algn="tl">
                    <a:srgbClr val="C0C0C0"/>
                  </a:outerShdw>
                </a:effectLst>
              </a:rPr>
              <a:t>(static) </a:t>
            </a:r>
            <a:r>
              <a:rPr lang="zh-CN" altLang="en-US" sz="2400" b="1">
                <a:solidFill>
                  <a:srgbClr val="003399"/>
                </a:solidFill>
                <a:effectLst>
                  <a:outerShdw blurRad="38100" dist="38100" dir="2700000" algn="tl">
                    <a:srgbClr val="C0C0C0"/>
                  </a:outerShdw>
                </a:effectLst>
              </a:rPr>
              <a:t>，外部 </a:t>
            </a:r>
            <a:r>
              <a:rPr lang="en-US" altLang="zh-CN" sz="2400" b="1">
                <a:solidFill>
                  <a:srgbClr val="003399"/>
                </a:solidFill>
                <a:effectLst>
                  <a:outerShdw blurRad="38100" dist="38100" dir="2700000" algn="tl">
                    <a:srgbClr val="C0C0C0"/>
                  </a:outerShdw>
                </a:effectLst>
              </a:rPr>
              <a:t>(extern)</a:t>
            </a:r>
          </a:p>
          <a:p>
            <a:pPr eaLnBrk="1" hangingPunct="1">
              <a:lnSpc>
                <a:spcPct val="90000"/>
              </a:lnSpc>
              <a:buFontTx/>
              <a:buNone/>
              <a:defRPr/>
            </a:pPr>
            <a:r>
              <a:rPr lang="en-US" altLang="zh-CN" sz="2400" b="1"/>
              <a:t>   int solutions; // solutions</a:t>
            </a:r>
            <a:r>
              <a:rPr lang="zh-CN" altLang="en-US" sz="2400" b="1"/>
              <a:t>是全局变量</a:t>
            </a:r>
            <a:endParaRPr lang="zh-CN" altLang="en-US" sz="2400" b="1">
              <a:solidFill>
                <a:srgbClr val="003399"/>
              </a:solidFill>
              <a:effectLst>
                <a:outerShdw blurRad="38100" dist="38100" dir="2700000" algn="tl">
                  <a:srgbClr val="C0C0C0"/>
                </a:outerShdw>
              </a:effectLst>
            </a:endParaRPr>
          </a:p>
          <a:p>
            <a:pPr eaLnBrk="1" hangingPunct="1">
              <a:lnSpc>
                <a:spcPct val="90000"/>
              </a:lnSpc>
              <a:buFontTx/>
              <a:buNone/>
              <a:defRPr/>
            </a:pPr>
            <a:r>
              <a:rPr lang="zh-CN" altLang="en-US" sz="2400" b="1">
                <a:solidFill>
                  <a:srgbClr val="003399"/>
                </a:solidFill>
                <a:effectLst>
                  <a:outerShdw blurRad="38100" dist="38100" dir="2700000" algn="tl">
                    <a:srgbClr val="C0C0C0"/>
                  </a:outerShdw>
                </a:effectLst>
              </a:rPr>
              <a:t>   </a:t>
            </a:r>
            <a:r>
              <a:rPr lang="en-US" altLang="zh-CN" sz="2400" b="1">
                <a:effectLst>
                  <a:outerShdw blurRad="38100" dist="38100" dir="2700000" algn="tl">
                    <a:srgbClr val="C0C0C0"/>
                  </a:outerShdw>
                </a:effectLst>
              </a:rPr>
              <a:t>main()</a:t>
            </a:r>
          </a:p>
          <a:p>
            <a:pPr eaLnBrk="1" hangingPunct="1">
              <a:lnSpc>
                <a:spcPct val="90000"/>
              </a:lnSpc>
              <a:buFontTx/>
              <a:buNone/>
              <a:defRPr/>
            </a:pPr>
            <a:r>
              <a:rPr lang="en-US" altLang="zh-CN" sz="2400" b="1">
                <a:effectLst>
                  <a:outerShdw blurRad="38100" dist="38100" dir="2700000" algn="tl">
                    <a:srgbClr val="C0C0C0"/>
                  </a:outerShdw>
                </a:effectLst>
              </a:rPr>
              <a:t>  {</a:t>
            </a:r>
          </a:p>
          <a:p>
            <a:pPr eaLnBrk="1" hangingPunct="1">
              <a:lnSpc>
                <a:spcPct val="90000"/>
              </a:lnSpc>
              <a:buFontTx/>
              <a:buNone/>
              <a:defRPr/>
            </a:pPr>
            <a:r>
              <a:rPr lang="en-US" altLang="zh-CN" sz="2400" b="1">
                <a:effectLst>
                  <a:outerShdw blurRad="38100" dist="38100" dir="2700000" algn="tl">
                    <a:srgbClr val="C0C0C0"/>
                  </a:outerShdw>
                </a:effectLst>
              </a:rPr>
              <a:t>        int i;  //i</a:t>
            </a:r>
            <a:r>
              <a:rPr lang="zh-CN" altLang="en-US" sz="2400" b="1">
                <a:effectLst>
                  <a:outerShdw blurRad="38100" dist="38100" dir="2700000" algn="tl">
                    <a:srgbClr val="C0C0C0"/>
                  </a:outerShdw>
                </a:effectLst>
              </a:rPr>
              <a:t>是局部变量</a:t>
            </a:r>
          </a:p>
          <a:p>
            <a:pPr eaLnBrk="1" hangingPunct="1">
              <a:lnSpc>
                <a:spcPct val="90000"/>
              </a:lnSpc>
              <a:buFontTx/>
              <a:buNone/>
              <a:defRPr/>
            </a:pPr>
            <a:r>
              <a:rPr lang="zh-CN" altLang="en-US" sz="2400" b="1">
                <a:effectLst>
                  <a:outerShdw blurRad="38100" dist="38100" dir="2700000" algn="tl">
                    <a:srgbClr val="C0C0C0"/>
                  </a:outerShdw>
                </a:effectLst>
              </a:rPr>
              <a:t>        </a:t>
            </a:r>
            <a:r>
              <a:rPr lang="en-US" altLang="zh-CN" sz="2400" b="1">
                <a:effectLst>
                  <a:outerShdw blurRad="38100" dist="38100" dir="2700000" algn="tl">
                    <a:srgbClr val="C0C0C0"/>
                  </a:outerShdw>
                </a:effectLst>
                <a:latin typeface="Arial"/>
              </a:rPr>
              <a:t>…</a:t>
            </a:r>
            <a:endParaRPr lang="en-US" altLang="zh-CN" sz="2400" b="1">
              <a:effectLst>
                <a:outerShdw blurRad="38100" dist="38100" dir="2700000" algn="tl">
                  <a:srgbClr val="C0C0C0"/>
                </a:outerShdw>
              </a:effectLst>
            </a:endParaRPr>
          </a:p>
          <a:p>
            <a:pPr eaLnBrk="1" hangingPunct="1">
              <a:lnSpc>
                <a:spcPct val="90000"/>
              </a:lnSpc>
              <a:buFontTx/>
              <a:buNone/>
              <a:defRPr/>
            </a:pPr>
            <a:r>
              <a:rPr lang="en-US" altLang="zh-CN" sz="2400" b="1">
                <a:effectLst>
                  <a:outerShdw blurRad="38100" dist="38100" dir="2700000" algn="tl">
                    <a:srgbClr val="C0C0C0"/>
                  </a:outerShdw>
                </a:effectLst>
              </a:rPr>
              <a:t>       {</a:t>
            </a:r>
          </a:p>
          <a:p>
            <a:pPr eaLnBrk="1" hangingPunct="1">
              <a:lnSpc>
                <a:spcPct val="90000"/>
              </a:lnSpc>
              <a:buFontTx/>
              <a:buNone/>
              <a:defRPr/>
            </a:pPr>
            <a:r>
              <a:rPr lang="en-US" altLang="zh-CN" sz="2400" b="1">
                <a:effectLst>
                  <a:outerShdw blurRad="38100" dist="38100" dir="2700000" algn="tl">
                    <a:srgbClr val="C0C0C0"/>
                  </a:outerShdw>
                </a:effectLst>
              </a:rPr>
              <a:t>            char ch; //ch</a:t>
            </a:r>
            <a:r>
              <a:rPr lang="zh-CN" altLang="en-US" sz="2400" b="1">
                <a:effectLst>
                  <a:outerShdw blurRad="38100" dist="38100" dir="2700000" algn="tl">
                    <a:srgbClr val="C0C0C0"/>
                  </a:outerShdw>
                </a:effectLst>
              </a:rPr>
              <a:t>是局部变量</a:t>
            </a:r>
          </a:p>
          <a:p>
            <a:pPr eaLnBrk="1" hangingPunct="1">
              <a:lnSpc>
                <a:spcPct val="90000"/>
              </a:lnSpc>
              <a:buFontTx/>
              <a:buNone/>
              <a:defRPr/>
            </a:pPr>
            <a:r>
              <a:rPr lang="zh-CN" altLang="en-US" sz="2400" b="1">
                <a:effectLst>
                  <a:outerShdw blurRad="38100" dist="38100" dir="2700000" algn="tl">
                    <a:srgbClr val="C0C0C0"/>
                  </a:outerShdw>
                </a:effectLst>
              </a:rPr>
              <a:t>       </a:t>
            </a:r>
            <a:r>
              <a:rPr lang="en-US" altLang="zh-CN" sz="2400" b="1">
                <a:effectLst>
                  <a:outerShdw blurRad="38100" dist="38100" dir="2700000" algn="tl">
                    <a:srgbClr val="C0C0C0"/>
                  </a:outerShdw>
                </a:effectLst>
              </a:rPr>
              <a:t>}</a:t>
            </a:r>
          </a:p>
          <a:p>
            <a:pPr eaLnBrk="1" hangingPunct="1">
              <a:lnSpc>
                <a:spcPct val="90000"/>
              </a:lnSpc>
              <a:buFontTx/>
              <a:buNone/>
              <a:defRPr/>
            </a:pPr>
            <a:r>
              <a:rPr lang="en-US" altLang="zh-CN" sz="2400" b="1">
                <a:effectLst>
                  <a:outerShdw blurRad="38100" dist="38100" dir="2700000" algn="tl">
                    <a:srgbClr val="C0C0C0"/>
                  </a:outerShdw>
                </a:effectLst>
              </a:rPr>
              <a:t>  }</a:t>
            </a:r>
          </a:p>
        </p:txBody>
      </p:sp>
    </p:spTree>
  </p:cSld>
  <p:clrMapOvr>
    <a:masterClrMapping/>
  </p:clrMapOvr>
  <p:transition advTm="12835"/>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6E5D124-896D-42FE-AED6-6ADB83366DD8}"/>
              </a:ext>
            </a:extLst>
          </p:cNvPr>
          <p:cNvSpPr>
            <a:spLocks noGrp="1" noChangeArrowheads="1"/>
          </p:cNvSpPr>
          <p:nvPr>
            <p:ph type="title"/>
          </p:nvPr>
        </p:nvSpPr>
        <p:spPr>
          <a:noFill/>
        </p:spPr>
        <p:txBody>
          <a:bodyPr/>
          <a:lstStyle/>
          <a:p>
            <a:pPr eaLnBrk="1" hangingPunct="1"/>
            <a:r>
              <a:rPr lang="en-US" altLang="zh-CN" b="1" dirty="0"/>
              <a:t>1.2 </a:t>
            </a:r>
            <a:r>
              <a:rPr lang="zh-CN" altLang="en-US" b="1" dirty="0"/>
              <a:t>变量的存储类别 －</a:t>
            </a:r>
            <a:r>
              <a:rPr lang="en-US" altLang="zh-CN" b="1" dirty="0"/>
              <a:t>auto</a:t>
            </a:r>
          </a:p>
        </p:txBody>
      </p:sp>
      <p:sp>
        <p:nvSpPr>
          <p:cNvPr id="6147" name="Rectangle 3">
            <a:extLst>
              <a:ext uri="{FF2B5EF4-FFF2-40B4-BE49-F238E27FC236}">
                <a16:creationId xmlns:a16="http://schemas.microsoft.com/office/drawing/2014/main" id="{93EA7D95-CAF2-4499-A575-3D10D05EE9A7}"/>
              </a:ext>
            </a:extLst>
          </p:cNvPr>
          <p:cNvSpPr>
            <a:spLocks noGrp="1" noChangeArrowheads="1"/>
          </p:cNvSpPr>
          <p:nvPr>
            <p:ph type="body" idx="1"/>
          </p:nvPr>
        </p:nvSpPr>
        <p:spPr>
          <a:xfrm>
            <a:off x="468313" y="1319213"/>
            <a:ext cx="8281987" cy="5278437"/>
          </a:xfrm>
        </p:spPr>
        <p:txBody>
          <a:bodyPr/>
          <a:lstStyle/>
          <a:p>
            <a:pPr marL="381000" indent="-381000" eaLnBrk="1" hangingPunct="1">
              <a:buFontTx/>
              <a:buNone/>
              <a:defRPr/>
            </a:pPr>
            <a:r>
              <a:rPr lang="zh-CN" altLang="en-US" sz="2400" b="1"/>
              <a:t>若</a:t>
            </a:r>
            <a:r>
              <a:rPr lang="zh-CN" altLang="en-US" sz="2400" b="1">
                <a:solidFill>
                  <a:schemeClr val="accent2"/>
                </a:solidFill>
                <a:effectLst>
                  <a:outerShdw blurRad="38100" dist="38100" dir="2700000" algn="tl">
                    <a:srgbClr val="C0C0C0"/>
                  </a:outerShdw>
                </a:effectLst>
              </a:rPr>
              <a:t>局部变量</a:t>
            </a:r>
            <a:r>
              <a:rPr lang="zh-CN" altLang="en-US" sz="2400" b="1"/>
              <a:t>按以下形式定义，则其具有</a:t>
            </a:r>
            <a:r>
              <a:rPr lang="en-US" altLang="zh-CN" sz="2400" b="1"/>
              <a:t>auto</a:t>
            </a:r>
            <a:r>
              <a:rPr lang="zh-CN" altLang="en-US" sz="2400" b="1"/>
              <a:t>（自动）存储类别：</a:t>
            </a:r>
          </a:p>
          <a:p>
            <a:pPr marL="381000" indent="-381000" eaLnBrk="1" hangingPunct="1">
              <a:buFontTx/>
              <a:buNone/>
              <a:defRPr/>
            </a:pPr>
            <a:r>
              <a:rPr lang="zh-CN" altLang="en-US" sz="2400" b="1"/>
              <a:t>           </a:t>
            </a:r>
            <a:r>
              <a:rPr lang="en-US" altLang="zh-CN" sz="2400" b="1"/>
              <a:t>[</a:t>
            </a:r>
            <a:r>
              <a:rPr lang="en-US" altLang="zh-CN" sz="2400" b="1" i="1"/>
              <a:t>auto</a:t>
            </a:r>
            <a:r>
              <a:rPr lang="en-US" altLang="zh-CN" sz="2400" b="1"/>
              <a:t>]  </a:t>
            </a:r>
            <a:r>
              <a:rPr lang="zh-CN" altLang="en-US" sz="2400" b="1"/>
              <a:t>数据类型  变量表；</a:t>
            </a:r>
            <a:r>
              <a:rPr lang="en-US" altLang="zh-CN" sz="2400" b="1"/>
              <a:t>//auto</a:t>
            </a:r>
            <a:r>
              <a:rPr lang="zh-CN" altLang="en-US" sz="2400" b="1"/>
              <a:t>可写可不写</a:t>
            </a:r>
          </a:p>
          <a:p>
            <a:pPr marL="381000" indent="-381000" eaLnBrk="1" hangingPunct="1">
              <a:buFontTx/>
              <a:buNone/>
              <a:defRPr/>
            </a:pPr>
            <a:endParaRPr lang="zh-CN" altLang="en-US" sz="800" b="1"/>
          </a:p>
          <a:p>
            <a:pPr marL="381000" indent="-381000" eaLnBrk="1" hangingPunct="1">
              <a:buFontTx/>
              <a:buNone/>
              <a:defRPr/>
            </a:pPr>
            <a:r>
              <a:rPr lang="zh-CN" altLang="en-US" sz="2400" b="1"/>
              <a:t>	</a:t>
            </a:r>
            <a:r>
              <a:rPr lang="en-US" altLang="zh-CN" sz="2400" b="1"/>
              <a:t>1.</a:t>
            </a:r>
            <a:r>
              <a:rPr lang="zh-CN" altLang="en-US" sz="2400" b="1"/>
              <a:t>存储期：存储空间在进入函数体或者复合语句体时在</a:t>
            </a:r>
            <a:r>
              <a:rPr lang="zh-CN" altLang="en-US" sz="2400" b="1">
                <a:solidFill>
                  <a:schemeClr val="accent2"/>
                </a:solidFill>
              </a:rPr>
              <a:t>栈区</a:t>
            </a:r>
            <a:r>
              <a:rPr lang="zh-CN" altLang="en-US" sz="2400" b="1"/>
              <a:t>分配，退出函数体或者复合语句体时被释放。</a:t>
            </a:r>
          </a:p>
          <a:p>
            <a:pPr marL="381000" indent="-381000" eaLnBrk="1" hangingPunct="1">
              <a:buFontTx/>
              <a:buNone/>
              <a:defRPr/>
            </a:pPr>
            <a:r>
              <a:rPr lang="zh-CN" altLang="en-US" sz="2400" b="1"/>
              <a:t>     </a:t>
            </a:r>
            <a:r>
              <a:rPr lang="en-US" altLang="zh-CN" sz="2400" b="1"/>
              <a:t>2.</a:t>
            </a:r>
            <a:r>
              <a:rPr lang="zh-CN" altLang="en-US" sz="2400" b="1"/>
              <a:t>作用域：块作用域或者函数作用域。</a:t>
            </a:r>
          </a:p>
          <a:p>
            <a:pPr marL="381000" indent="-381000" eaLnBrk="1" hangingPunct="1">
              <a:buFontTx/>
              <a:buNone/>
              <a:defRPr/>
            </a:pPr>
            <a:r>
              <a:rPr lang="zh-CN" altLang="en-US" sz="2400" b="1"/>
              <a:t>     </a:t>
            </a:r>
            <a:r>
              <a:rPr lang="en-US" altLang="zh-CN" sz="2400" b="1"/>
              <a:t>3.</a:t>
            </a:r>
            <a:r>
              <a:rPr lang="zh-CN" altLang="en-US" sz="2400" b="1"/>
              <a:t>连接：不能被其他文件中的函数访问。</a:t>
            </a:r>
          </a:p>
          <a:p>
            <a:pPr marL="381000" indent="-381000" eaLnBrk="1" hangingPunct="1">
              <a:buFontTx/>
              <a:buNone/>
              <a:defRPr/>
            </a:pPr>
            <a:r>
              <a:rPr lang="zh-CN" altLang="en-US" sz="2400" b="1"/>
              <a:t>	</a:t>
            </a:r>
            <a:r>
              <a:rPr lang="en-US" altLang="zh-CN" sz="2400" b="1"/>
              <a:t>4.</a:t>
            </a:r>
            <a:r>
              <a:rPr lang="zh-CN" altLang="en-US" sz="2400" b="1"/>
              <a:t>若定义而不初始化，则其值是不确定的。如果初始化，则赋初值操作是在函数调用或进入复合语句时进行的，且每次都要重新赋一次初值。</a:t>
            </a:r>
          </a:p>
          <a:p>
            <a:pPr marL="381000" indent="-381000" eaLnBrk="1" hangingPunct="1">
              <a:buFontTx/>
              <a:buNone/>
              <a:defRPr/>
            </a:pPr>
            <a:r>
              <a:rPr lang="zh-CN" altLang="en-US" sz="2400" b="1"/>
              <a:t> </a:t>
            </a:r>
          </a:p>
          <a:p>
            <a:pPr marL="381000" indent="-381000" eaLnBrk="1" hangingPunct="1">
              <a:buFontTx/>
              <a:buNone/>
              <a:defRPr/>
            </a:pPr>
            <a:endParaRPr lang="en-US" altLang="zh-CN" sz="2400" b="1">
              <a:solidFill>
                <a:srgbClr val="003399"/>
              </a:solidFill>
              <a:effectLst>
                <a:outerShdw blurRad="38100" dist="38100" dir="2700000" algn="tl">
                  <a:srgbClr val="C0C0C0"/>
                </a:outerShdw>
              </a:effectLst>
            </a:endParaRPr>
          </a:p>
        </p:txBody>
      </p:sp>
    </p:spTree>
  </p:cSld>
  <p:clrMapOvr>
    <a:masterClrMapping/>
  </p:clrMapOvr>
  <p:transition advTm="46344"/>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DEBDA90-CC63-4AA7-A5B2-D910ECB94996}"/>
              </a:ext>
            </a:extLst>
          </p:cNvPr>
          <p:cNvSpPr>
            <a:spLocks noGrp="1" noChangeArrowheads="1"/>
          </p:cNvSpPr>
          <p:nvPr>
            <p:ph type="title"/>
          </p:nvPr>
        </p:nvSpPr>
        <p:spPr/>
        <p:txBody>
          <a:bodyPr/>
          <a:lstStyle/>
          <a:p>
            <a:pPr eaLnBrk="1" hangingPunct="1"/>
            <a:r>
              <a:rPr lang="en-US" altLang="zh-CN" b="1" dirty="0"/>
              <a:t>1.2 </a:t>
            </a:r>
            <a:r>
              <a:rPr lang="zh-CN" altLang="en-US" b="1" dirty="0"/>
              <a:t>变量的存储类别 －</a:t>
            </a:r>
            <a:r>
              <a:rPr lang="en-US" altLang="zh-CN" b="1" dirty="0">
                <a:latin typeface="+mj-ea"/>
              </a:rPr>
              <a:t>auto</a:t>
            </a:r>
          </a:p>
        </p:txBody>
      </p:sp>
      <p:sp>
        <p:nvSpPr>
          <p:cNvPr id="22531" name="Rectangle 3">
            <a:extLst>
              <a:ext uri="{FF2B5EF4-FFF2-40B4-BE49-F238E27FC236}">
                <a16:creationId xmlns:a16="http://schemas.microsoft.com/office/drawing/2014/main" id="{6C0D3C99-66BA-4E68-8FE8-4D53E3030E04}"/>
              </a:ext>
            </a:extLst>
          </p:cNvPr>
          <p:cNvSpPr>
            <a:spLocks noGrp="1" noChangeArrowheads="1"/>
          </p:cNvSpPr>
          <p:nvPr>
            <p:ph type="body" idx="1"/>
          </p:nvPr>
        </p:nvSpPr>
        <p:spPr>
          <a:xfrm>
            <a:off x="685800" y="1319213"/>
            <a:ext cx="2590800" cy="4270375"/>
          </a:xfrm>
          <a:solidFill>
            <a:srgbClr val="CCFFFF"/>
          </a:solidFill>
          <a:ln cap="flat" algn="ctr">
            <a:solidFill>
              <a:srgbClr val="33CCCC"/>
            </a:solidFill>
            <a:miter lim="800000"/>
            <a:headEnd/>
            <a:tailEnd/>
          </a:ln>
        </p:spPr>
        <p:txBody>
          <a:bodyPr/>
          <a:lstStyle/>
          <a:p>
            <a:pPr eaLnBrk="1" hangingPunct="1">
              <a:lnSpc>
                <a:spcPct val="90000"/>
              </a:lnSpc>
              <a:buFontTx/>
              <a:buNone/>
            </a:pPr>
            <a:r>
              <a:rPr lang="en-US" altLang="zh-CN" sz="2400" b="1"/>
              <a:t>main()</a:t>
            </a:r>
          </a:p>
          <a:p>
            <a:pPr eaLnBrk="1" hangingPunct="1">
              <a:lnSpc>
                <a:spcPct val="90000"/>
              </a:lnSpc>
              <a:buFontTx/>
              <a:buNone/>
            </a:pPr>
            <a:r>
              <a:rPr lang="en-US" altLang="zh-CN" sz="2400" b="1"/>
              <a:t>{</a:t>
            </a:r>
          </a:p>
          <a:p>
            <a:pPr eaLnBrk="1" hangingPunct="1">
              <a:lnSpc>
                <a:spcPct val="90000"/>
              </a:lnSpc>
              <a:buFontTx/>
              <a:buNone/>
            </a:pPr>
            <a:r>
              <a:rPr lang="en-US" altLang="zh-CN" sz="2400" b="1"/>
              <a:t>    int x=5;</a:t>
            </a:r>
          </a:p>
          <a:p>
            <a:pPr eaLnBrk="1" hangingPunct="1">
              <a:lnSpc>
                <a:spcPct val="90000"/>
              </a:lnSpc>
              <a:buFontTx/>
              <a:buNone/>
            </a:pPr>
            <a:r>
              <a:rPr lang="en-US" altLang="zh-CN" sz="2400" b="1"/>
              <a:t>    </a:t>
            </a:r>
            <a:r>
              <a:rPr lang="en-US" altLang="zh-CN" sz="2400" b="1">
                <a:latin typeface="Arial" panose="020B0604020202020204" pitchFamily="34" charset="0"/>
              </a:rPr>
              <a:t>……</a:t>
            </a:r>
            <a:endParaRPr lang="en-US" altLang="zh-CN" sz="2400" b="1"/>
          </a:p>
          <a:p>
            <a:pPr eaLnBrk="1" hangingPunct="1">
              <a:lnSpc>
                <a:spcPct val="90000"/>
              </a:lnSpc>
              <a:buFontTx/>
              <a:buNone/>
            </a:pPr>
            <a:r>
              <a:rPr lang="en-US" altLang="zh-CN" sz="2400" b="1"/>
              <a:t>    {</a:t>
            </a:r>
          </a:p>
          <a:p>
            <a:pPr eaLnBrk="1" hangingPunct="1">
              <a:lnSpc>
                <a:spcPct val="90000"/>
              </a:lnSpc>
              <a:buFontTx/>
              <a:buNone/>
            </a:pPr>
            <a:r>
              <a:rPr lang="en-US" altLang="zh-CN" sz="2400" b="1"/>
              <a:t>         int  y=7;</a:t>
            </a:r>
          </a:p>
          <a:p>
            <a:pPr eaLnBrk="1" hangingPunct="1">
              <a:lnSpc>
                <a:spcPct val="90000"/>
              </a:lnSpc>
              <a:buFontTx/>
              <a:buNone/>
            </a:pPr>
            <a:r>
              <a:rPr lang="en-US" altLang="zh-CN" sz="2400" b="1"/>
              <a:t>        </a:t>
            </a:r>
            <a:r>
              <a:rPr lang="en-US" altLang="zh-CN" sz="2400" b="1">
                <a:latin typeface="Arial" panose="020B0604020202020204" pitchFamily="34" charset="0"/>
              </a:rPr>
              <a:t>……</a:t>
            </a:r>
            <a:endParaRPr lang="en-US" altLang="zh-CN" sz="2400" b="1"/>
          </a:p>
          <a:p>
            <a:pPr eaLnBrk="1" hangingPunct="1">
              <a:lnSpc>
                <a:spcPct val="90000"/>
              </a:lnSpc>
              <a:buFontTx/>
              <a:buNone/>
            </a:pPr>
            <a:r>
              <a:rPr lang="en-US" altLang="zh-CN" sz="2400" b="1"/>
              <a:t>     }</a:t>
            </a:r>
          </a:p>
          <a:p>
            <a:pPr eaLnBrk="1" hangingPunct="1">
              <a:lnSpc>
                <a:spcPct val="90000"/>
              </a:lnSpc>
              <a:buFontTx/>
              <a:buNone/>
            </a:pPr>
            <a:r>
              <a:rPr lang="en-US" altLang="zh-CN" sz="2400" b="1"/>
              <a:t>    </a:t>
            </a:r>
            <a:r>
              <a:rPr lang="en-US" altLang="zh-CN" sz="2400" b="1">
                <a:latin typeface="Arial" panose="020B0604020202020204" pitchFamily="34" charset="0"/>
              </a:rPr>
              <a:t>……</a:t>
            </a:r>
            <a:endParaRPr lang="en-US" altLang="zh-CN" sz="2400" b="1"/>
          </a:p>
          <a:p>
            <a:pPr eaLnBrk="1" hangingPunct="1">
              <a:lnSpc>
                <a:spcPct val="90000"/>
              </a:lnSpc>
              <a:buFontTx/>
              <a:buNone/>
            </a:pPr>
            <a:r>
              <a:rPr lang="en-US" altLang="zh-CN" sz="2400" b="1"/>
              <a:t>}</a:t>
            </a:r>
          </a:p>
          <a:p>
            <a:pPr eaLnBrk="1" hangingPunct="1">
              <a:lnSpc>
                <a:spcPct val="90000"/>
              </a:lnSpc>
              <a:buFontTx/>
              <a:buNone/>
            </a:pPr>
            <a:endParaRPr lang="en-US" altLang="zh-CN" sz="2400" b="1"/>
          </a:p>
        </p:txBody>
      </p:sp>
      <p:sp>
        <p:nvSpPr>
          <p:cNvPr id="22532" name="Text Box 4">
            <a:extLst>
              <a:ext uri="{FF2B5EF4-FFF2-40B4-BE49-F238E27FC236}">
                <a16:creationId xmlns:a16="http://schemas.microsoft.com/office/drawing/2014/main" id="{B3CF1A4F-F7BB-4FDC-98A2-0F0B7FFC1018}"/>
              </a:ext>
            </a:extLst>
          </p:cNvPr>
          <p:cNvSpPr txBox="1">
            <a:spLocks noChangeArrowheads="1"/>
          </p:cNvSpPr>
          <p:nvPr/>
        </p:nvSpPr>
        <p:spPr bwMode="auto">
          <a:xfrm>
            <a:off x="2051050" y="5734050"/>
            <a:ext cx="60483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buFontTx/>
              <a:buNone/>
            </a:pPr>
            <a:r>
              <a:rPr kumimoji="1" lang="en-US" altLang="zh-CN" b="1"/>
              <a:t>x</a:t>
            </a:r>
            <a:r>
              <a:rPr kumimoji="1" lang="zh-CN" altLang="en-US" b="1"/>
              <a:t>和</a:t>
            </a:r>
            <a:r>
              <a:rPr kumimoji="1" lang="en-US" altLang="zh-CN" b="1"/>
              <a:t>y</a:t>
            </a:r>
            <a:r>
              <a:rPr kumimoji="1" lang="zh-CN" altLang="en-US" b="1"/>
              <a:t>是存储类别为</a:t>
            </a:r>
            <a:r>
              <a:rPr kumimoji="1" lang="en-US" altLang="zh-CN" b="1"/>
              <a:t>auto</a:t>
            </a:r>
            <a:r>
              <a:rPr kumimoji="1" lang="zh-CN" altLang="en-US" b="1"/>
              <a:t>的局部变量</a:t>
            </a:r>
          </a:p>
        </p:txBody>
      </p:sp>
      <p:sp>
        <p:nvSpPr>
          <p:cNvPr id="22533" name="Rectangle 5">
            <a:extLst>
              <a:ext uri="{FF2B5EF4-FFF2-40B4-BE49-F238E27FC236}">
                <a16:creationId xmlns:a16="http://schemas.microsoft.com/office/drawing/2014/main" id="{074B78DE-0356-4DA0-9488-32E91B4FE700}"/>
              </a:ext>
            </a:extLst>
          </p:cNvPr>
          <p:cNvSpPr>
            <a:spLocks noChangeArrowheads="1"/>
          </p:cNvSpPr>
          <p:nvPr/>
        </p:nvSpPr>
        <p:spPr bwMode="auto">
          <a:xfrm>
            <a:off x="5292725" y="1268413"/>
            <a:ext cx="2590800" cy="4248150"/>
          </a:xfrm>
          <a:prstGeom prst="rect">
            <a:avLst/>
          </a:prstGeom>
          <a:solidFill>
            <a:srgbClr val="CCFFFF"/>
          </a:solidFill>
          <a:ln w="9525">
            <a:solidFill>
              <a:srgbClr val="33CCCC"/>
            </a:solidFill>
            <a:miter lim="800000"/>
            <a:headEnd/>
            <a:tailEnd/>
          </a:ln>
        </p:spPr>
        <p:txBody>
          <a:bodyPr/>
          <a:lstStyle>
            <a:lvl1pPr marL="342900" indent="-34290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pPr>
            <a:r>
              <a:rPr lang="en-US" altLang="zh-CN" sz="2400" b="1"/>
              <a:t>main()</a:t>
            </a:r>
          </a:p>
          <a:p>
            <a:pPr eaLnBrk="1" hangingPunct="1">
              <a:lnSpc>
                <a:spcPct val="90000"/>
              </a:lnSpc>
              <a:buFontTx/>
              <a:buNone/>
            </a:pPr>
            <a:r>
              <a:rPr lang="en-US" altLang="zh-CN" sz="2400" b="1"/>
              <a:t>{</a:t>
            </a:r>
          </a:p>
          <a:p>
            <a:pPr eaLnBrk="1" hangingPunct="1">
              <a:lnSpc>
                <a:spcPct val="90000"/>
              </a:lnSpc>
              <a:buFontTx/>
              <a:buNone/>
            </a:pPr>
            <a:r>
              <a:rPr lang="en-US" altLang="zh-CN" sz="2400" b="1"/>
              <a:t>     auto int x=5;</a:t>
            </a:r>
          </a:p>
          <a:p>
            <a:pPr eaLnBrk="1" hangingPunct="1">
              <a:lnSpc>
                <a:spcPct val="90000"/>
              </a:lnSpc>
              <a:buFontTx/>
              <a:buNone/>
            </a:pPr>
            <a:r>
              <a:rPr lang="en-US" altLang="zh-CN" sz="2400" b="1"/>
              <a:t>    </a:t>
            </a:r>
            <a:r>
              <a:rPr lang="en-US" altLang="zh-CN" sz="2400" b="1">
                <a:latin typeface="Arial" panose="020B0604020202020204" pitchFamily="34" charset="0"/>
              </a:rPr>
              <a:t>……</a:t>
            </a:r>
            <a:endParaRPr lang="en-US" altLang="zh-CN" sz="2400" b="1"/>
          </a:p>
          <a:p>
            <a:pPr eaLnBrk="1" hangingPunct="1">
              <a:lnSpc>
                <a:spcPct val="90000"/>
              </a:lnSpc>
              <a:buFontTx/>
              <a:buNone/>
            </a:pPr>
            <a:r>
              <a:rPr lang="en-US" altLang="zh-CN" sz="2400" b="1"/>
              <a:t>    {</a:t>
            </a:r>
          </a:p>
          <a:p>
            <a:pPr eaLnBrk="1" hangingPunct="1">
              <a:lnSpc>
                <a:spcPct val="90000"/>
              </a:lnSpc>
              <a:buFontTx/>
              <a:buNone/>
            </a:pPr>
            <a:r>
              <a:rPr lang="en-US" altLang="zh-CN" sz="2400" b="1"/>
              <a:t>       auto int  y=7;</a:t>
            </a:r>
          </a:p>
          <a:p>
            <a:pPr eaLnBrk="1" hangingPunct="1">
              <a:lnSpc>
                <a:spcPct val="90000"/>
              </a:lnSpc>
              <a:buFontTx/>
              <a:buNone/>
            </a:pPr>
            <a:r>
              <a:rPr lang="en-US" altLang="zh-CN" sz="2400" b="1"/>
              <a:t>        </a:t>
            </a:r>
            <a:r>
              <a:rPr lang="en-US" altLang="zh-CN" sz="2400" b="1">
                <a:latin typeface="Arial" panose="020B0604020202020204" pitchFamily="34" charset="0"/>
              </a:rPr>
              <a:t>……</a:t>
            </a:r>
            <a:endParaRPr lang="en-US" altLang="zh-CN" sz="2400" b="1"/>
          </a:p>
          <a:p>
            <a:pPr eaLnBrk="1" hangingPunct="1">
              <a:lnSpc>
                <a:spcPct val="90000"/>
              </a:lnSpc>
              <a:buFontTx/>
              <a:buNone/>
            </a:pPr>
            <a:r>
              <a:rPr lang="en-US" altLang="zh-CN" sz="2400" b="1"/>
              <a:t>     }</a:t>
            </a:r>
          </a:p>
          <a:p>
            <a:pPr eaLnBrk="1" hangingPunct="1">
              <a:lnSpc>
                <a:spcPct val="90000"/>
              </a:lnSpc>
              <a:buFontTx/>
              <a:buNone/>
            </a:pPr>
            <a:r>
              <a:rPr lang="en-US" altLang="zh-CN" sz="2400" b="1"/>
              <a:t>    </a:t>
            </a:r>
            <a:r>
              <a:rPr lang="en-US" altLang="zh-CN" sz="2400" b="1">
                <a:latin typeface="Arial" panose="020B0604020202020204" pitchFamily="34" charset="0"/>
              </a:rPr>
              <a:t>……</a:t>
            </a:r>
            <a:endParaRPr lang="en-US" altLang="zh-CN" sz="2400" b="1"/>
          </a:p>
          <a:p>
            <a:pPr eaLnBrk="1" hangingPunct="1">
              <a:lnSpc>
                <a:spcPct val="90000"/>
              </a:lnSpc>
              <a:buFontTx/>
              <a:buNone/>
            </a:pPr>
            <a:r>
              <a:rPr lang="en-US" altLang="zh-CN" sz="2400" b="1"/>
              <a:t>}</a:t>
            </a:r>
            <a:endParaRPr lang="en-US" altLang="zh-CN"/>
          </a:p>
        </p:txBody>
      </p:sp>
      <p:sp>
        <p:nvSpPr>
          <p:cNvPr id="22534" name="Text Box 6">
            <a:extLst>
              <a:ext uri="{FF2B5EF4-FFF2-40B4-BE49-F238E27FC236}">
                <a16:creationId xmlns:a16="http://schemas.microsoft.com/office/drawing/2014/main" id="{AB1FC48C-342E-4DD1-B8BD-A3DEFD10562F}"/>
              </a:ext>
            </a:extLst>
          </p:cNvPr>
          <p:cNvSpPr txBox="1">
            <a:spLocks noChangeArrowheads="1"/>
          </p:cNvSpPr>
          <p:nvPr/>
        </p:nvSpPr>
        <p:spPr bwMode="auto">
          <a:xfrm>
            <a:off x="3563938" y="2781300"/>
            <a:ext cx="14398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buFontTx/>
              <a:buNone/>
            </a:pPr>
            <a:r>
              <a:rPr kumimoji="1" lang="zh-CN" altLang="en-US" sz="2200" b="1"/>
              <a:t>等价于</a:t>
            </a:r>
          </a:p>
        </p:txBody>
      </p:sp>
    </p:spTree>
  </p:cSld>
  <p:clrMapOvr>
    <a:masterClrMapping/>
  </p:clrMapOvr>
  <p:transition advTm="12508"/>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959B280-1EEB-4486-A254-67F9546B73B8}"/>
              </a:ext>
            </a:extLst>
          </p:cNvPr>
          <p:cNvSpPr>
            <a:spLocks noGrp="1" noChangeArrowheads="1"/>
          </p:cNvSpPr>
          <p:nvPr>
            <p:ph type="body" idx="1"/>
          </p:nvPr>
        </p:nvSpPr>
        <p:spPr>
          <a:xfrm>
            <a:off x="323850" y="1341438"/>
            <a:ext cx="8280400" cy="5040312"/>
          </a:xfrm>
        </p:spPr>
        <p:txBody>
          <a:bodyPr/>
          <a:lstStyle/>
          <a:p>
            <a:pPr eaLnBrk="1" hangingPunct="1">
              <a:buFontTx/>
              <a:buNone/>
              <a:defRPr/>
            </a:pPr>
            <a:r>
              <a:rPr lang="en-US" altLang="zh-CN" sz="2400" b="1" dirty="0"/>
              <a:t>    </a:t>
            </a:r>
            <a:r>
              <a:rPr lang="zh-CN" altLang="en-US" sz="2400" b="1" dirty="0"/>
              <a:t>一般情况下，变量的值都是存储在内存中的。为提高执行效率，Ｃ语言允许将</a:t>
            </a:r>
            <a:r>
              <a:rPr lang="zh-CN" altLang="en-US" sz="2400" b="1" dirty="0">
                <a:solidFill>
                  <a:schemeClr val="accent2"/>
                </a:solidFill>
                <a:effectLst>
                  <a:outerShdw blurRad="38100" dist="38100" dir="2700000" algn="tl">
                    <a:srgbClr val="C0C0C0"/>
                  </a:outerShdw>
                </a:effectLst>
              </a:rPr>
              <a:t>局部变量</a:t>
            </a:r>
            <a:r>
              <a:rPr lang="zh-CN" altLang="en-US" sz="2400" b="1" dirty="0"/>
              <a:t>的值存放到寄存器中，这种变量称为寄存器变量。定义格式如下：</a:t>
            </a:r>
          </a:p>
          <a:p>
            <a:pPr eaLnBrk="1" hangingPunct="1">
              <a:buFontTx/>
              <a:buNone/>
              <a:defRPr/>
            </a:pPr>
            <a:r>
              <a:rPr lang="zh-CN" altLang="en-US" sz="2400" b="1" dirty="0"/>
              <a:t>         </a:t>
            </a:r>
            <a:r>
              <a:rPr lang="zh-CN" altLang="en-US" sz="2400" b="1" i="1" dirty="0">
                <a:solidFill>
                  <a:srgbClr val="003399"/>
                </a:solidFill>
              </a:rPr>
              <a:t> </a:t>
            </a:r>
            <a:r>
              <a:rPr lang="en-US" altLang="zh-CN" sz="2400" b="1" i="1" dirty="0">
                <a:solidFill>
                  <a:srgbClr val="003399"/>
                </a:solidFill>
              </a:rPr>
              <a:t>register </a:t>
            </a:r>
            <a:r>
              <a:rPr lang="en-US" altLang="zh-CN" sz="2400" b="1" dirty="0">
                <a:solidFill>
                  <a:srgbClr val="003399"/>
                </a:solidFill>
              </a:rPr>
              <a:t> </a:t>
            </a:r>
            <a:r>
              <a:rPr lang="en-US" altLang="zh-CN" sz="2400" b="1" dirty="0"/>
              <a:t> </a:t>
            </a:r>
            <a:r>
              <a:rPr lang="zh-CN" altLang="en-US" sz="2400" b="1" dirty="0"/>
              <a:t>数据类型   变量表；</a:t>
            </a:r>
          </a:p>
          <a:p>
            <a:pPr eaLnBrk="1" hangingPunct="1">
              <a:buFontTx/>
              <a:buNone/>
              <a:defRPr/>
            </a:pPr>
            <a:r>
              <a:rPr lang="zh-CN" altLang="en-US" sz="2400" b="1" dirty="0"/>
              <a:t>          如： </a:t>
            </a:r>
            <a:r>
              <a:rPr lang="en-US" altLang="zh-CN" sz="2400" b="1" i="1" dirty="0">
                <a:solidFill>
                  <a:srgbClr val="003399"/>
                </a:solidFill>
              </a:rPr>
              <a:t>register</a:t>
            </a:r>
            <a:r>
              <a:rPr lang="en-US" altLang="zh-CN" sz="2000" b="1" dirty="0"/>
              <a:t> int x=5;</a:t>
            </a:r>
            <a:endParaRPr lang="en-US" altLang="zh-CN" sz="2400" b="1" dirty="0"/>
          </a:p>
          <a:p>
            <a:pPr eaLnBrk="1" hangingPunct="1">
              <a:buFontTx/>
              <a:buNone/>
              <a:defRPr/>
            </a:pPr>
            <a:r>
              <a:rPr lang="en-US" altLang="zh-CN" sz="2400" b="1" dirty="0"/>
              <a:t>     1.</a:t>
            </a:r>
            <a:r>
              <a:rPr lang="zh-CN" altLang="en-US" sz="2400" b="1" dirty="0"/>
              <a:t>存储期： 存储空间在进入函数体或者复合语句体时在</a:t>
            </a:r>
            <a:r>
              <a:rPr lang="zh-CN" altLang="en-US" sz="2400" b="1" dirty="0">
                <a:solidFill>
                  <a:schemeClr val="accent2"/>
                </a:solidFill>
              </a:rPr>
              <a:t>寄存器</a:t>
            </a:r>
            <a:r>
              <a:rPr lang="zh-CN" altLang="en-US" sz="2400" b="1" dirty="0"/>
              <a:t>分配，退出函数体或者复合语句体时被释放。 </a:t>
            </a:r>
          </a:p>
          <a:p>
            <a:pPr eaLnBrk="1" hangingPunct="1">
              <a:buFontTx/>
              <a:buNone/>
              <a:defRPr/>
            </a:pPr>
            <a:r>
              <a:rPr lang="zh-CN" altLang="en-US" sz="2400" b="1" dirty="0"/>
              <a:t>     </a:t>
            </a:r>
            <a:r>
              <a:rPr lang="en-US" altLang="zh-CN" sz="2400" b="1" dirty="0"/>
              <a:t>2.</a:t>
            </a:r>
            <a:r>
              <a:rPr lang="zh-CN" altLang="en-US" sz="2400" b="1" dirty="0"/>
              <a:t>作用域：块作用域或者函数作用域。</a:t>
            </a:r>
          </a:p>
          <a:p>
            <a:pPr eaLnBrk="1" hangingPunct="1">
              <a:buFontTx/>
              <a:buNone/>
              <a:defRPr/>
            </a:pPr>
            <a:r>
              <a:rPr lang="zh-CN" altLang="en-US" sz="2400" b="1" dirty="0"/>
              <a:t>     </a:t>
            </a:r>
            <a:r>
              <a:rPr lang="en-US" altLang="zh-CN" sz="2400" b="1" dirty="0"/>
              <a:t>3.</a:t>
            </a:r>
            <a:r>
              <a:rPr lang="zh-CN" altLang="en-US" sz="2400" b="1" dirty="0"/>
              <a:t>连接：不能被其他文件中的函数访问。</a:t>
            </a:r>
          </a:p>
          <a:p>
            <a:pPr eaLnBrk="1" hangingPunct="1">
              <a:buFontTx/>
              <a:buNone/>
              <a:defRPr/>
            </a:pPr>
            <a:r>
              <a:rPr lang="zh-CN" altLang="en-US" sz="2400" b="1" dirty="0"/>
              <a:t>     </a:t>
            </a:r>
            <a:r>
              <a:rPr lang="en-US" altLang="zh-CN" sz="2400" b="1" dirty="0"/>
              <a:t>4.</a:t>
            </a:r>
            <a:r>
              <a:rPr lang="zh-CN" altLang="en-US" sz="2400" b="1" dirty="0"/>
              <a:t>允许使用的寄存器数目是有限的，不能定义任意多个寄存器变量。现代编译系统一般自动分配寄存器，所以程序员说明的寄存器变量不起作用。</a:t>
            </a:r>
          </a:p>
          <a:p>
            <a:pPr eaLnBrk="1" hangingPunct="1">
              <a:buFontTx/>
              <a:buNone/>
              <a:defRPr/>
            </a:pPr>
            <a:endParaRPr lang="en-US" altLang="zh-CN" sz="2400" b="1" dirty="0"/>
          </a:p>
        </p:txBody>
      </p:sp>
      <p:sp>
        <p:nvSpPr>
          <p:cNvPr id="23555" name="Rectangle 3">
            <a:extLst>
              <a:ext uri="{FF2B5EF4-FFF2-40B4-BE49-F238E27FC236}">
                <a16:creationId xmlns:a16="http://schemas.microsoft.com/office/drawing/2014/main" id="{4AC9D142-CC5C-4BB7-9CAD-729BAFE39F27}"/>
              </a:ext>
            </a:extLst>
          </p:cNvPr>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None/>
            </a:pPr>
            <a:r>
              <a:rPr lang="en-US" altLang="zh-CN" sz="3200" dirty="0">
                <a:solidFill>
                  <a:srgbClr val="FF3300"/>
                </a:solidFill>
                <a:latin typeface="+mj-ea"/>
              </a:rPr>
              <a:t>1.2 </a:t>
            </a:r>
            <a:r>
              <a:rPr lang="zh-CN" altLang="en-US" sz="3200" dirty="0">
                <a:solidFill>
                  <a:srgbClr val="FF3300"/>
                </a:solidFill>
                <a:latin typeface="+mj-ea"/>
              </a:rPr>
              <a:t>变量的存储类别</a:t>
            </a:r>
            <a:r>
              <a:rPr lang="zh-CN" altLang="en-US" sz="3200" b="1" dirty="0">
                <a:solidFill>
                  <a:srgbClr val="FF3300"/>
                </a:solidFill>
                <a:latin typeface="+mj-ea"/>
                <a:ea typeface="+mj-ea"/>
              </a:rPr>
              <a:t>－</a:t>
            </a:r>
            <a:r>
              <a:rPr lang="en-US" altLang="zh-CN" sz="3200" b="1" dirty="0">
                <a:solidFill>
                  <a:srgbClr val="FF3300"/>
                </a:solidFill>
                <a:latin typeface="+mj-ea"/>
                <a:ea typeface="+mj-ea"/>
              </a:rPr>
              <a:t>register</a:t>
            </a:r>
          </a:p>
        </p:txBody>
      </p:sp>
    </p:spTree>
  </p:cSld>
  <p:clrMapOvr>
    <a:masterClrMapping/>
  </p:clrMapOvr>
  <p:transition advTm="59592"/>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2272441C-144B-4460-8536-D29E65E040D5}"/>
              </a:ext>
            </a:extLst>
          </p:cNvPr>
          <p:cNvSpPr>
            <a:spLocks noGrp="1" noChangeArrowheads="1"/>
          </p:cNvSpPr>
          <p:nvPr>
            <p:ph type="title" idx="4294967295"/>
          </p:nvPr>
        </p:nvSpPr>
        <p:spPr/>
        <p:txBody>
          <a:bodyPr/>
          <a:lstStyle/>
          <a:p>
            <a:pPr eaLnBrk="1" hangingPunct="1"/>
            <a:r>
              <a:rPr lang="zh-CN" altLang="en-US" b="1" dirty="0"/>
              <a:t>提纲</a:t>
            </a:r>
          </a:p>
        </p:txBody>
      </p:sp>
      <p:sp>
        <p:nvSpPr>
          <p:cNvPr id="15363" name="Rectangle 8">
            <a:extLst>
              <a:ext uri="{FF2B5EF4-FFF2-40B4-BE49-F238E27FC236}">
                <a16:creationId xmlns:a16="http://schemas.microsoft.com/office/drawing/2014/main" id="{6498C810-F0B3-4D94-90C5-8FEE727DC68E}"/>
              </a:ext>
            </a:extLst>
          </p:cNvPr>
          <p:cNvSpPr>
            <a:spLocks noGrp="1" noChangeArrowheads="1"/>
          </p:cNvSpPr>
          <p:nvPr>
            <p:ph type="body" idx="4294967295"/>
          </p:nvPr>
        </p:nvSpPr>
        <p:spPr/>
        <p:txBody>
          <a:bodyPr/>
          <a:lstStyle/>
          <a:p>
            <a:pPr marL="533400" indent="-533400" eaLnBrk="1" hangingPunct="1">
              <a:buFontTx/>
              <a:buNone/>
            </a:pPr>
            <a:r>
              <a:rPr lang="en-US" altLang="zh-CN" b="1" i="1" u="sng" dirty="0">
                <a:solidFill>
                  <a:srgbClr val="FF0000"/>
                </a:solidFill>
              </a:rPr>
              <a:t>1. </a:t>
            </a:r>
            <a:r>
              <a:rPr lang="zh-CN" altLang="en-US" b="1" i="1" u="sng" dirty="0">
                <a:solidFill>
                  <a:srgbClr val="FF0000"/>
                </a:solidFill>
              </a:rPr>
              <a:t>再论变量和函数</a:t>
            </a:r>
          </a:p>
          <a:p>
            <a:pPr marL="533400" indent="-533400" eaLnBrk="1" hangingPunct="1">
              <a:buFontTx/>
              <a:buNone/>
            </a:pPr>
            <a:r>
              <a:rPr lang="en-US" altLang="zh-CN" b="1" dirty="0"/>
              <a:t>2. </a:t>
            </a:r>
            <a:r>
              <a:rPr lang="zh-CN" altLang="en-US" b="1" dirty="0"/>
              <a:t>概要设计和模块化</a:t>
            </a:r>
            <a:endParaRPr lang="en-US" altLang="zh-CN" b="1" dirty="0"/>
          </a:p>
          <a:p>
            <a:pPr marL="533400" indent="-533400" eaLnBrk="1" hangingPunct="1">
              <a:buFontTx/>
              <a:buNone/>
            </a:pPr>
            <a:r>
              <a:rPr lang="en-US" altLang="zh-CN" b="1" dirty="0"/>
              <a:t>3. C</a:t>
            </a:r>
            <a:r>
              <a:rPr lang="zh-CN" altLang="en-US" b="1" dirty="0"/>
              <a:t>语言模块化和工程</a:t>
            </a:r>
            <a:endParaRPr lang="en-US" altLang="zh-CN" b="1" dirty="0"/>
          </a:p>
          <a:p>
            <a:pPr marL="533400" indent="-533400" eaLnBrk="1" hangingPunct="1">
              <a:buFontTx/>
              <a:buNone/>
            </a:pPr>
            <a:endParaRPr lang="en-US" altLang="zh-CN" b="1" dirty="0"/>
          </a:p>
        </p:txBody>
      </p:sp>
      <p:sp>
        <p:nvSpPr>
          <p:cNvPr id="15365" name="灯片编号占位符 4">
            <a:extLst>
              <a:ext uri="{FF2B5EF4-FFF2-40B4-BE49-F238E27FC236}">
                <a16:creationId xmlns:a16="http://schemas.microsoft.com/office/drawing/2014/main" id="{A81D6E82-B0DC-4F6E-8887-944D0EE433F7}"/>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95FB6CC7-F484-4D7E-A68A-3C8BB4EFA2A5}" type="slidenum">
              <a:rPr lang="en-US" altLang="zh-CN" sz="1400">
                <a:latin typeface="Times New Roman" panose="02020603050405020304" pitchFamily="18" charset="0"/>
              </a:rPr>
              <a:pPr algn="r" eaLnBrk="1" hangingPunct="1">
                <a:spcBef>
                  <a:spcPct val="50000"/>
                </a:spcBef>
                <a:buFontTx/>
                <a:buNone/>
              </a:pPr>
              <a:t>2</a:t>
            </a:fld>
            <a:endParaRPr lang="en-US" altLang="zh-CN" sz="1400">
              <a:latin typeface="Times New Roman" panose="02020603050405020304" pitchFamily="18" charset="0"/>
            </a:endParaRPr>
          </a:p>
        </p:txBody>
      </p:sp>
    </p:spTree>
  </p:cSld>
  <p:clrMapOvr>
    <a:masterClrMapping/>
  </p:clrMapOvr>
  <p:transition advTm="18596"/>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2128C14-7485-43A1-908C-6F2A7CAE7A78}"/>
              </a:ext>
            </a:extLst>
          </p:cNvPr>
          <p:cNvSpPr>
            <a:spLocks noGrp="1" noChangeArrowheads="1"/>
          </p:cNvSpPr>
          <p:nvPr>
            <p:ph type="body" idx="1"/>
          </p:nvPr>
        </p:nvSpPr>
        <p:spPr/>
        <p:txBody>
          <a:bodyPr/>
          <a:lstStyle/>
          <a:p>
            <a:pPr marL="711200" indent="-711200" eaLnBrk="1" hangingPunct="1">
              <a:buFontTx/>
              <a:buNone/>
              <a:defRPr/>
            </a:pPr>
            <a:r>
              <a:rPr lang="en-US" altLang="zh-CN" sz="2600" b="1" dirty="0"/>
              <a:t>   </a:t>
            </a:r>
            <a:r>
              <a:rPr lang="zh-CN" altLang="en-US" sz="2600" b="1" dirty="0">
                <a:solidFill>
                  <a:schemeClr val="accent2"/>
                </a:solidFill>
              </a:rPr>
              <a:t>局部变量</a:t>
            </a:r>
            <a:r>
              <a:rPr lang="zh-CN" altLang="en-US" sz="2600" b="1" dirty="0"/>
              <a:t>和</a:t>
            </a:r>
            <a:r>
              <a:rPr lang="zh-CN" altLang="en-US" sz="2600" b="1" dirty="0">
                <a:solidFill>
                  <a:schemeClr val="accent2"/>
                </a:solidFill>
              </a:rPr>
              <a:t>全局变量</a:t>
            </a:r>
            <a:r>
              <a:rPr lang="zh-CN" altLang="en-US" sz="2600" b="1" dirty="0"/>
              <a:t>均可以定义成具有</a:t>
            </a:r>
            <a:r>
              <a:rPr lang="en-US" altLang="zh-CN" sz="2600" b="1" dirty="0"/>
              <a:t>static</a:t>
            </a:r>
            <a:r>
              <a:rPr lang="zh-CN" altLang="en-US" sz="2600" b="1" dirty="0"/>
              <a:t>（静态）存储类别的变量。</a:t>
            </a:r>
          </a:p>
          <a:p>
            <a:pPr marL="711200" indent="-711200" eaLnBrk="1" hangingPunct="1">
              <a:buFontTx/>
              <a:buAutoNum type="ea1ChsPeriod"/>
              <a:defRPr/>
            </a:pPr>
            <a:r>
              <a:rPr lang="zh-CN" altLang="en-US" sz="2600" b="1" dirty="0"/>
              <a:t>具有</a:t>
            </a:r>
            <a:r>
              <a:rPr lang="en-US" altLang="zh-CN" sz="2600" b="1" dirty="0"/>
              <a:t>static</a:t>
            </a:r>
            <a:r>
              <a:rPr lang="zh-CN" altLang="en-US" sz="2600" b="1" dirty="0"/>
              <a:t>存储类别的</a:t>
            </a:r>
            <a:r>
              <a:rPr lang="zh-CN" altLang="en-US" sz="2600" b="1" dirty="0">
                <a:solidFill>
                  <a:schemeClr val="accent2"/>
                </a:solidFill>
              </a:rPr>
              <a:t>局部变量</a:t>
            </a:r>
          </a:p>
          <a:p>
            <a:pPr marL="711200" indent="-711200" eaLnBrk="1" hangingPunct="1">
              <a:buFontTx/>
              <a:buNone/>
              <a:defRPr/>
            </a:pPr>
            <a:r>
              <a:rPr lang="zh-CN" altLang="en-US" sz="2600" b="1" dirty="0"/>
              <a:t>	若局部变量按照以下形式定义，则其具有</a:t>
            </a:r>
            <a:r>
              <a:rPr lang="en-US" altLang="zh-CN" sz="2600" b="1" dirty="0"/>
              <a:t>static</a:t>
            </a:r>
            <a:r>
              <a:rPr lang="zh-CN" altLang="en-US" sz="2600" b="1" dirty="0"/>
              <a:t>存储类别。</a:t>
            </a:r>
          </a:p>
          <a:p>
            <a:pPr marL="711200" indent="-711200" algn="just" eaLnBrk="1" hangingPunct="1">
              <a:buFontTx/>
              <a:buNone/>
              <a:defRPr/>
            </a:pPr>
            <a:r>
              <a:rPr lang="zh-CN" altLang="en-US" sz="2600" b="1" dirty="0"/>
              <a:t>	定义格式： </a:t>
            </a:r>
            <a:r>
              <a:rPr lang="en-US" altLang="zh-CN" sz="2600" b="1" dirty="0">
                <a:solidFill>
                  <a:srgbClr val="003399"/>
                </a:solidFill>
                <a:effectLst>
                  <a:outerShdw blurRad="38100" dist="38100" dir="2700000" algn="tl">
                    <a:srgbClr val="C0C0C0"/>
                  </a:outerShdw>
                </a:effectLst>
              </a:rPr>
              <a:t>static</a:t>
            </a:r>
            <a:r>
              <a:rPr lang="en-US" altLang="zh-CN" sz="2600" b="1" dirty="0"/>
              <a:t>  </a:t>
            </a:r>
            <a:r>
              <a:rPr lang="zh-CN" altLang="en-US" sz="2600" b="1" dirty="0"/>
              <a:t>数据类型  内部变量表；</a:t>
            </a:r>
          </a:p>
          <a:p>
            <a:pPr marL="711200" indent="-711200" algn="just" eaLnBrk="1" hangingPunct="1">
              <a:buFontTx/>
              <a:buNone/>
              <a:defRPr/>
            </a:pPr>
            <a:r>
              <a:rPr lang="zh-CN" altLang="en-US" sz="2600" b="1" dirty="0"/>
              <a:t>             如： </a:t>
            </a:r>
            <a:r>
              <a:rPr lang="en-US" altLang="zh-CN" sz="2600" b="1" dirty="0"/>
              <a:t>static int sum</a:t>
            </a:r>
            <a:r>
              <a:rPr lang="zh-CN" altLang="en-US" sz="2600" b="1" dirty="0"/>
              <a:t>；</a:t>
            </a:r>
            <a:r>
              <a:rPr lang="en-US" altLang="zh-CN" sz="2600" b="1" dirty="0"/>
              <a:t>//</a:t>
            </a:r>
            <a:r>
              <a:rPr lang="zh-CN" altLang="en-US" sz="2600" b="1" dirty="0"/>
              <a:t>定义静态局部变量</a:t>
            </a:r>
            <a:r>
              <a:rPr lang="en-US" altLang="zh-CN" sz="2600" b="1" dirty="0"/>
              <a:t>sum </a:t>
            </a:r>
          </a:p>
          <a:p>
            <a:pPr marL="711200" indent="-711200" algn="just" eaLnBrk="1" hangingPunct="1">
              <a:buFontTx/>
              <a:buNone/>
              <a:defRPr/>
            </a:pPr>
            <a:r>
              <a:rPr lang="en-US" altLang="zh-CN" sz="2600" b="1" dirty="0"/>
              <a:t>        </a:t>
            </a:r>
            <a:r>
              <a:rPr lang="zh-CN" altLang="en-US" sz="2600" b="1" dirty="0"/>
              <a:t>具有静态存储类别的局部变量又称</a:t>
            </a:r>
            <a:r>
              <a:rPr lang="zh-CN" altLang="en-US" sz="2600" b="1" dirty="0">
                <a:solidFill>
                  <a:schemeClr val="accent2"/>
                </a:solidFill>
                <a:effectLst>
                  <a:outerShdw blurRad="38100" dist="38100" dir="2700000" algn="tl">
                    <a:srgbClr val="C0C0C0"/>
                  </a:outerShdw>
                </a:effectLst>
              </a:rPr>
              <a:t>静态局部变量。</a:t>
            </a:r>
          </a:p>
          <a:p>
            <a:pPr marL="711200" indent="-711200" algn="just" eaLnBrk="1" hangingPunct="1">
              <a:buFontTx/>
              <a:buNone/>
              <a:defRPr/>
            </a:pPr>
            <a:endParaRPr lang="en-US" altLang="zh-CN" sz="2600" b="1" dirty="0"/>
          </a:p>
        </p:txBody>
      </p:sp>
      <p:sp>
        <p:nvSpPr>
          <p:cNvPr id="24579" name="Rectangle 3">
            <a:extLst>
              <a:ext uri="{FF2B5EF4-FFF2-40B4-BE49-F238E27FC236}">
                <a16:creationId xmlns:a16="http://schemas.microsoft.com/office/drawing/2014/main" id="{BF997FD6-FB82-4AAA-9DCE-BA74D381C23F}"/>
              </a:ext>
            </a:extLst>
          </p:cNvPr>
          <p:cNvSpPr>
            <a:spLocks noGrp="1" noChangeArrowheads="1"/>
          </p:cNvSpPr>
          <p:nvPr>
            <p:ph type="title"/>
          </p:nvPr>
        </p:nvSpPr>
        <p:spPr>
          <a:noFill/>
        </p:spPr>
        <p:txBody>
          <a:bodyPr/>
          <a:lstStyle/>
          <a:p>
            <a:pPr eaLnBrk="1" hangingPunct="1"/>
            <a:r>
              <a:rPr lang="en-US" altLang="zh-CN" b="1" dirty="0"/>
              <a:t>1.2 </a:t>
            </a:r>
            <a:r>
              <a:rPr lang="zh-CN" altLang="en-US" b="1" dirty="0"/>
              <a:t>变量的存储类别 －</a:t>
            </a:r>
            <a:r>
              <a:rPr lang="en-US" altLang="zh-CN" b="1" dirty="0"/>
              <a:t>static(1)</a:t>
            </a:r>
          </a:p>
        </p:txBody>
      </p:sp>
    </p:spTree>
  </p:cSld>
  <p:clrMapOvr>
    <a:masterClrMapping/>
  </p:clrMapOvr>
  <p:transition advTm="17621"/>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C0A41A5-F7A8-4D30-9284-2511DF4C95EB}"/>
              </a:ext>
            </a:extLst>
          </p:cNvPr>
          <p:cNvSpPr>
            <a:spLocks noGrp="1" noChangeArrowheads="1"/>
          </p:cNvSpPr>
          <p:nvPr>
            <p:ph type="title"/>
          </p:nvPr>
        </p:nvSpPr>
        <p:spPr/>
        <p:txBody>
          <a:bodyPr/>
          <a:lstStyle/>
          <a:p>
            <a:pPr eaLnBrk="1" hangingPunct="1"/>
            <a:r>
              <a:rPr lang="en-US" altLang="zh-CN" b="1" dirty="0"/>
              <a:t>1.2 </a:t>
            </a:r>
            <a:r>
              <a:rPr lang="zh-CN" altLang="en-US" b="1" dirty="0"/>
              <a:t>变量的存储类别 － </a:t>
            </a:r>
            <a:r>
              <a:rPr lang="en-US" altLang="zh-CN" b="1" dirty="0"/>
              <a:t>static(1)</a:t>
            </a:r>
          </a:p>
        </p:txBody>
      </p:sp>
      <p:sp>
        <p:nvSpPr>
          <p:cNvPr id="25603" name="Rectangle 3">
            <a:extLst>
              <a:ext uri="{FF2B5EF4-FFF2-40B4-BE49-F238E27FC236}">
                <a16:creationId xmlns:a16="http://schemas.microsoft.com/office/drawing/2014/main" id="{9220BA56-103E-47ED-B828-EFA947BE76F2}"/>
              </a:ext>
            </a:extLst>
          </p:cNvPr>
          <p:cNvSpPr>
            <a:spLocks noGrp="1" noChangeArrowheads="1"/>
          </p:cNvSpPr>
          <p:nvPr>
            <p:ph type="body" idx="1"/>
          </p:nvPr>
        </p:nvSpPr>
        <p:spPr>
          <a:xfrm>
            <a:off x="539750" y="981075"/>
            <a:ext cx="7916863" cy="5327650"/>
          </a:xfrm>
        </p:spPr>
        <p:txBody>
          <a:bodyPr/>
          <a:lstStyle/>
          <a:p>
            <a:pPr algn="just" eaLnBrk="1" hangingPunct="1">
              <a:buFontTx/>
              <a:buNone/>
            </a:pPr>
            <a:endParaRPr lang="en-US" altLang="zh-CN" sz="800" b="1" dirty="0"/>
          </a:p>
          <a:p>
            <a:pPr algn="just" eaLnBrk="1" hangingPunct="1">
              <a:buFontTx/>
              <a:buNone/>
            </a:pPr>
            <a:r>
              <a:rPr lang="en-US" altLang="zh-CN" sz="2400" b="1" dirty="0"/>
              <a:t>1. </a:t>
            </a:r>
            <a:r>
              <a:rPr lang="zh-CN" altLang="en-US" sz="2400" b="1" dirty="0"/>
              <a:t>静态局部变量的存储特点：</a:t>
            </a:r>
          </a:p>
          <a:p>
            <a:pPr algn="just" eaLnBrk="1" hangingPunct="1">
              <a:buFontTx/>
              <a:buNone/>
            </a:pPr>
            <a:r>
              <a:rPr lang="zh-CN" altLang="en-US" sz="2400" b="1" dirty="0"/>
              <a:t>	</a:t>
            </a:r>
            <a:r>
              <a:rPr lang="en-US" altLang="zh-CN" sz="2400" b="1" dirty="0"/>
              <a:t>a.</a:t>
            </a:r>
            <a:r>
              <a:rPr lang="zh-CN" altLang="en-US" sz="2400" b="1" dirty="0"/>
              <a:t>存储空间在</a:t>
            </a:r>
            <a:r>
              <a:rPr lang="zh-CN" altLang="en-US" sz="2400" b="1" dirty="0">
                <a:solidFill>
                  <a:schemeClr val="accent2"/>
                </a:solidFill>
              </a:rPr>
              <a:t>静态存储区</a:t>
            </a:r>
            <a:r>
              <a:rPr lang="zh-CN" altLang="en-US" sz="2400" b="1" dirty="0"/>
              <a:t>分配。在程序开始运行时分配空间，程序执行期间，静态局部变量始终存在。即使所在函数不被调用、或者所在函数调用结束也不释放。但其它函数不能访用它们。</a:t>
            </a:r>
          </a:p>
          <a:p>
            <a:pPr algn="just" eaLnBrk="1" hangingPunct="1">
              <a:buFontTx/>
              <a:buNone/>
            </a:pPr>
            <a:endParaRPr lang="zh-CN" altLang="en-US" sz="800" b="1" dirty="0"/>
          </a:p>
          <a:p>
            <a:pPr algn="just" eaLnBrk="1" hangingPunct="1">
              <a:buFontTx/>
              <a:buNone/>
            </a:pPr>
            <a:r>
              <a:rPr lang="zh-CN" altLang="en-US" sz="2400" b="1" dirty="0"/>
              <a:t>	</a:t>
            </a:r>
            <a:r>
              <a:rPr lang="en-US" altLang="zh-CN" sz="2400" b="1" dirty="0"/>
              <a:t>b.</a:t>
            </a:r>
            <a:r>
              <a:rPr lang="zh-CN" altLang="en-US" sz="2400" b="1" dirty="0"/>
              <a:t>若定义静态局部变量但不初始化，则系统自动赋以０（整型或实型）或</a:t>
            </a:r>
            <a:r>
              <a:rPr lang="zh-CN" altLang="en-US" sz="2400" b="1" dirty="0">
                <a:latin typeface="Arial" panose="020B0604020202020204" pitchFamily="34" charset="0"/>
              </a:rPr>
              <a:t>‘</a:t>
            </a:r>
            <a:r>
              <a:rPr lang="en-US" altLang="zh-CN" sz="2400" b="1" dirty="0"/>
              <a:t>\0</a:t>
            </a:r>
            <a:r>
              <a:rPr lang="en-US" altLang="zh-CN" sz="2400" b="1" dirty="0">
                <a:latin typeface="Arial" panose="020B0604020202020204" pitchFamily="34" charset="0"/>
              </a:rPr>
              <a:t>’</a:t>
            </a:r>
            <a:r>
              <a:rPr lang="zh-CN" altLang="en-US" sz="2400" b="1" dirty="0"/>
              <a:t>（字符型）；</a:t>
            </a:r>
            <a:endParaRPr lang="zh-CN" altLang="en-US" sz="800" b="1" dirty="0"/>
          </a:p>
          <a:p>
            <a:pPr algn="just" eaLnBrk="1" hangingPunct="1">
              <a:buFontTx/>
              <a:buNone/>
            </a:pPr>
            <a:r>
              <a:rPr lang="zh-CN" altLang="en-US" sz="2400" b="1" dirty="0"/>
              <a:t>    </a:t>
            </a:r>
            <a:r>
              <a:rPr lang="en-US" altLang="zh-CN" sz="2400" b="1" dirty="0"/>
              <a:t>c.</a:t>
            </a:r>
            <a:r>
              <a:rPr lang="zh-CN" altLang="en-US" sz="2400" b="1" dirty="0"/>
              <a:t>每次调用它们所在的函数时，不再重新赋初值，只是保留上次调用结束时的值！</a:t>
            </a:r>
          </a:p>
          <a:p>
            <a:pPr algn="just" eaLnBrk="1" hangingPunct="1">
              <a:buFontTx/>
              <a:buNone/>
            </a:pPr>
            <a:r>
              <a:rPr lang="zh-CN" altLang="en-US" sz="2400" b="1" dirty="0"/>
              <a:t> </a:t>
            </a:r>
            <a:r>
              <a:rPr lang="en-US" altLang="zh-CN" sz="2400" b="1" dirty="0"/>
              <a:t>2. </a:t>
            </a:r>
            <a:r>
              <a:rPr lang="zh-CN" altLang="en-US" sz="2400" b="1" dirty="0"/>
              <a:t>作用域：块作用域或者函数作用域。</a:t>
            </a:r>
          </a:p>
          <a:p>
            <a:pPr eaLnBrk="1" hangingPunct="1">
              <a:buFontTx/>
              <a:buNone/>
            </a:pPr>
            <a:r>
              <a:rPr lang="zh-CN" altLang="en-US" sz="2400" b="1" dirty="0"/>
              <a:t> </a:t>
            </a:r>
            <a:r>
              <a:rPr lang="en-US" altLang="zh-CN" sz="2400" b="1" dirty="0"/>
              <a:t>3. </a:t>
            </a:r>
            <a:r>
              <a:rPr lang="zh-CN" altLang="en-US" sz="2400" b="1" dirty="0"/>
              <a:t>连接：不能被其他文件中的函数访问。</a:t>
            </a:r>
          </a:p>
          <a:p>
            <a:pPr algn="just" eaLnBrk="1" hangingPunct="1">
              <a:buFontTx/>
              <a:buNone/>
            </a:pPr>
            <a:endParaRPr lang="en-US" altLang="zh-CN" sz="2400" b="1" dirty="0"/>
          </a:p>
        </p:txBody>
      </p:sp>
    </p:spTree>
  </p:cSld>
  <p:clrMapOvr>
    <a:masterClrMapping/>
  </p:clrMapOvr>
  <p:transition advTm="43721"/>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C3A7135-2305-4863-B721-4BDE70D3CD9B}"/>
              </a:ext>
            </a:extLst>
          </p:cNvPr>
          <p:cNvSpPr>
            <a:spLocks noGrp="1" noChangeArrowheads="1"/>
          </p:cNvSpPr>
          <p:nvPr>
            <p:ph type="body" idx="1"/>
          </p:nvPr>
        </p:nvSpPr>
        <p:spPr>
          <a:xfrm>
            <a:off x="539750" y="981075"/>
            <a:ext cx="7772400" cy="4918075"/>
          </a:xfrm>
        </p:spPr>
        <p:txBody>
          <a:bodyPr/>
          <a:lstStyle/>
          <a:p>
            <a:pPr eaLnBrk="1" hangingPunct="1">
              <a:lnSpc>
                <a:spcPct val="80000"/>
              </a:lnSpc>
              <a:buFontTx/>
              <a:buNone/>
              <a:defRPr/>
            </a:pPr>
            <a:r>
              <a:rPr lang="en-US" altLang="zh-CN" sz="800" b="1" dirty="0">
                <a:latin typeface="Arial"/>
              </a:rPr>
              <a:t>……</a:t>
            </a:r>
            <a:r>
              <a:rPr lang="en-US" altLang="zh-CN" sz="800" b="1" dirty="0"/>
              <a:t>     </a:t>
            </a:r>
          </a:p>
          <a:p>
            <a:pPr eaLnBrk="1" hangingPunct="1">
              <a:lnSpc>
                <a:spcPct val="80000"/>
              </a:lnSpc>
              <a:buFontTx/>
              <a:buNone/>
              <a:defRPr/>
            </a:pPr>
            <a:r>
              <a:rPr lang="en-US" altLang="zh-CN" sz="2000" b="1" dirty="0"/>
              <a:t>main()</a:t>
            </a:r>
          </a:p>
          <a:p>
            <a:pPr eaLnBrk="1" hangingPunct="1">
              <a:lnSpc>
                <a:spcPct val="80000"/>
              </a:lnSpc>
              <a:buFontTx/>
              <a:buNone/>
              <a:defRPr/>
            </a:pPr>
            <a:r>
              <a:rPr lang="en-US" altLang="zh-CN" sz="2000" b="1" dirty="0"/>
              <a:t>{</a:t>
            </a:r>
          </a:p>
          <a:p>
            <a:pPr eaLnBrk="1" hangingPunct="1">
              <a:lnSpc>
                <a:spcPct val="80000"/>
              </a:lnSpc>
              <a:buFontTx/>
              <a:buNone/>
              <a:defRPr/>
            </a:pPr>
            <a:r>
              <a:rPr lang="en-US" altLang="zh-CN" sz="2000" b="1" dirty="0"/>
              <a:t>  </a:t>
            </a:r>
            <a:r>
              <a:rPr lang="en-US" altLang="zh-CN" sz="2000" b="1" dirty="0" err="1"/>
              <a:t>int</a:t>
            </a:r>
            <a:r>
              <a:rPr lang="en-US" altLang="zh-CN" sz="2000" b="1" dirty="0"/>
              <a:t> </a:t>
            </a:r>
            <a:r>
              <a:rPr lang="en-US" altLang="zh-CN" sz="2000" b="1" dirty="0" err="1"/>
              <a:t>i</a:t>
            </a:r>
            <a:r>
              <a:rPr lang="en-US" altLang="zh-CN" sz="2000" b="1" dirty="0"/>
              <a:t>;</a:t>
            </a:r>
          </a:p>
          <a:p>
            <a:pPr eaLnBrk="1" hangingPunct="1">
              <a:lnSpc>
                <a:spcPct val="80000"/>
              </a:lnSpc>
              <a:buFontTx/>
              <a:buNone/>
              <a:defRPr/>
            </a:pPr>
            <a:r>
              <a:rPr lang="en-US" altLang="zh-CN" sz="800" b="1" dirty="0"/>
              <a:t>  </a:t>
            </a:r>
          </a:p>
          <a:p>
            <a:pPr eaLnBrk="1" hangingPunct="1">
              <a:lnSpc>
                <a:spcPct val="80000"/>
              </a:lnSpc>
              <a:buFontTx/>
              <a:buNone/>
              <a:defRPr/>
            </a:pPr>
            <a:r>
              <a:rPr lang="en-US" altLang="zh-CN" sz="2000" b="1" dirty="0"/>
              <a:t>  </a:t>
            </a:r>
            <a:r>
              <a:rPr lang="en-US" altLang="zh-CN" sz="2400" b="1" dirty="0"/>
              <a:t>for(</a:t>
            </a:r>
            <a:r>
              <a:rPr lang="en-US" altLang="zh-CN" sz="2400" b="1" dirty="0" err="1"/>
              <a:t>i</a:t>
            </a:r>
            <a:r>
              <a:rPr lang="en-US" altLang="zh-CN" sz="2400" b="1" dirty="0"/>
              <a:t>=1;i&lt;=10;i++)</a:t>
            </a:r>
          </a:p>
          <a:p>
            <a:pPr eaLnBrk="1" hangingPunct="1">
              <a:lnSpc>
                <a:spcPct val="80000"/>
              </a:lnSpc>
              <a:buFontTx/>
              <a:buNone/>
              <a:defRPr/>
            </a:pPr>
            <a:r>
              <a:rPr lang="en-US" altLang="zh-CN" sz="2400" b="1" dirty="0"/>
              <a:t>      </a:t>
            </a:r>
            <a:r>
              <a:rPr lang="en-US" altLang="zh-CN" sz="2400" b="1" dirty="0" err="1"/>
              <a:t>printf</a:t>
            </a:r>
            <a:r>
              <a:rPr lang="en-US" altLang="zh-CN" sz="2400" b="1" dirty="0"/>
              <a:t>(</a:t>
            </a:r>
            <a:r>
              <a:rPr lang="en-US" altLang="zh-CN" sz="2400" b="1" dirty="0">
                <a:latin typeface="Arial"/>
              </a:rPr>
              <a:t>“</a:t>
            </a:r>
            <a:r>
              <a:rPr lang="en-US" altLang="zh-CN" sz="2400" b="1" dirty="0"/>
              <a:t>%d!=%d\n</a:t>
            </a:r>
            <a:r>
              <a:rPr lang="en-US" altLang="zh-CN" sz="2400" b="1" dirty="0">
                <a:latin typeface="Arial"/>
              </a:rPr>
              <a:t>”</a:t>
            </a:r>
            <a:r>
              <a:rPr lang="en-US" altLang="zh-CN" sz="2400" b="1" dirty="0"/>
              <a:t>, </a:t>
            </a:r>
            <a:r>
              <a:rPr lang="en-US" altLang="zh-CN" sz="2400" b="1" dirty="0" err="1"/>
              <a:t>i</a:t>
            </a:r>
            <a:r>
              <a:rPr lang="en-US" altLang="zh-CN" sz="2400" b="1" dirty="0"/>
              <a:t>,  fib(</a:t>
            </a:r>
            <a:r>
              <a:rPr lang="en-US" altLang="zh-CN" sz="2400" b="1" dirty="0" err="1"/>
              <a:t>i</a:t>
            </a:r>
            <a:r>
              <a:rPr lang="en-US" altLang="zh-CN" sz="2400" b="1" dirty="0"/>
              <a:t>)); /*</a:t>
            </a:r>
            <a:r>
              <a:rPr lang="zh-CN" altLang="en-US" sz="2400" b="1" dirty="0"/>
              <a:t>函数调用*</a:t>
            </a:r>
            <a:r>
              <a:rPr lang="en-US" altLang="zh-CN" sz="2400" b="1" dirty="0"/>
              <a:t>/</a:t>
            </a:r>
          </a:p>
          <a:p>
            <a:pPr eaLnBrk="1" hangingPunct="1">
              <a:lnSpc>
                <a:spcPct val="80000"/>
              </a:lnSpc>
              <a:buFontTx/>
              <a:buNone/>
              <a:defRPr/>
            </a:pPr>
            <a:r>
              <a:rPr lang="en-US" altLang="zh-CN" sz="2000" b="1" dirty="0"/>
              <a:t>  system("pause");</a:t>
            </a:r>
          </a:p>
          <a:p>
            <a:pPr eaLnBrk="1" hangingPunct="1">
              <a:lnSpc>
                <a:spcPct val="80000"/>
              </a:lnSpc>
              <a:buFontTx/>
              <a:buNone/>
              <a:defRPr/>
            </a:pPr>
            <a:r>
              <a:rPr lang="en-US" altLang="zh-CN" sz="2000" b="1" dirty="0"/>
              <a:t>  return 0</a:t>
            </a:r>
            <a:r>
              <a:rPr lang="zh-CN" altLang="en-US" sz="2000" b="1" dirty="0"/>
              <a:t>；</a:t>
            </a:r>
          </a:p>
          <a:p>
            <a:pPr eaLnBrk="1" hangingPunct="1">
              <a:lnSpc>
                <a:spcPct val="80000"/>
              </a:lnSpc>
              <a:buFontTx/>
              <a:buNone/>
              <a:defRPr/>
            </a:pPr>
            <a:r>
              <a:rPr lang="en-US" altLang="zh-CN" sz="2000" b="1" dirty="0"/>
              <a:t>}</a:t>
            </a:r>
          </a:p>
          <a:p>
            <a:pPr eaLnBrk="1" hangingPunct="1">
              <a:lnSpc>
                <a:spcPct val="80000"/>
              </a:lnSpc>
              <a:buFontTx/>
              <a:buNone/>
              <a:defRPr/>
            </a:pPr>
            <a:r>
              <a:rPr lang="en-US" altLang="zh-CN" sz="800" b="1" dirty="0"/>
              <a:t>      </a:t>
            </a:r>
          </a:p>
          <a:p>
            <a:pPr eaLnBrk="1" hangingPunct="1">
              <a:lnSpc>
                <a:spcPct val="80000"/>
              </a:lnSpc>
              <a:buFontTx/>
              <a:buNone/>
              <a:defRPr/>
            </a:pPr>
            <a:r>
              <a:rPr lang="en-US" altLang="zh-CN" sz="2400" b="1" dirty="0" err="1">
                <a:solidFill>
                  <a:srgbClr val="003399"/>
                </a:solidFill>
                <a:effectLst>
                  <a:outerShdw blurRad="38100" dist="38100" dir="2700000" algn="tl">
                    <a:srgbClr val="C0C0C0"/>
                  </a:outerShdw>
                </a:effectLst>
              </a:rPr>
              <a:t>int</a:t>
            </a:r>
            <a:r>
              <a:rPr lang="en-US" altLang="zh-CN" sz="2400" b="1" dirty="0">
                <a:solidFill>
                  <a:srgbClr val="003399"/>
                </a:solidFill>
                <a:effectLst>
                  <a:outerShdw blurRad="38100" dist="38100" dir="2700000" algn="tl">
                    <a:srgbClr val="C0C0C0"/>
                  </a:outerShdw>
                </a:effectLst>
              </a:rPr>
              <a:t> fib(</a:t>
            </a:r>
            <a:r>
              <a:rPr lang="en-US" altLang="zh-CN" sz="2400" b="1" dirty="0" err="1">
                <a:solidFill>
                  <a:srgbClr val="003399"/>
                </a:solidFill>
                <a:effectLst>
                  <a:outerShdw blurRad="38100" dist="38100" dir="2700000" algn="tl">
                    <a:srgbClr val="C0C0C0"/>
                  </a:outerShdw>
                </a:effectLst>
              </a:rPr>
              <a:t>int</a:t>
            </a:r>
            <a:r>
              <a:rPr lang="en-US" altLang="zh-CN" sz="2400" b="1" dirty="0">
                <a:solidFill>
                  <a:srgbClr val="003399"/>
                </a:solidFill>
                <a:effectLst>
                  <a:outerShdw blurRad="38100" dist="38100" dir="2700000" algn="tl">
                    <a:srgbClr val="C0C0C0"/>
                  </a:outerShdw>
                </a:effectLst>
              </a:rPr>
              <a:t> n)</a:t>
            </a:r>
          </a:p>
          <a:p>
            <a:pPr eaLnBrk="1" hangingPunct="1">
              <a:lnSpc>
                <a:spcPct val="80000"/>
              </a:lnSpc>
              <a:buFontTx/>
              <a:buNone/>
              <a:defRPr/>
            </a:pPr>
            <a:r>
              <a:rPr lang="en-US" altLang="zh-CN" sz="2400" b="1" dirty="0">
                <a:solidFill>
                  <a:srgbClr val="003399"/>
                </a:solidFill>
                <a:effectLst>
                  <a:outerShdw blurRad="38100" dist="38100" dir="2700000" algn="tl">
                    <a:srgbClr val="C0C0C0"/>
                  </a:outerShdw>
                </a:effectLst>
              </a:rPr>
              <a:t>{</a:t>
            </a:r>
          </a:p>
          <a:p>
            <a:pPr eaLnBrk="1" hangingPunct="1">
              <a:lnSpc>
                <a:spcPct val="80000"/>
              </a:lnSpc>
              <a:buFontTx/>
              <a:buNone/>
              <a:defRPr/>
            </a:pPr>
            <a:r>
              <a:rPr lang="en-US" altLang="zh-CN" sz="2400" b="1" dirty="0">
                <a:solidFill>
                  <a:srgbClr val="003399"/>
                </a:solidFill>
                <a:effectLst>
                  <a:outerShdw blurRad="38100" dist="38100" dir="2700000" algn="tl">
                    <a:srgbClr val="C0C0C0"/>
                  </a:outerShdw>
                </a:effectLst>
              </a:rPr>
              <a:t>   static </a:t>
            </a:r>
            <a:r>
              <a:rPr lang="en-US" altLang="zh-CN" sz="2400" b="1" dirty="0" err="1">
                <a:solidFill>
                  <a:srgbClr val="003399"/>
                </a:solidFill>
                <a:effectLst>
                  <a:outerShdw blurRad="38100" dist="38100" dir="2700000" algn="tl">
                    <a:srgbClr val="C0C0C0"/>
                  </a:outerShdw>
                </a:effectLst>
              </a:rPr>
              <a:t>int</a:t>
            </a:r>
            <a:r>
              <a:rPr lang="en-US" altLang="zh-CN" sz="2400" b="1" dirty="0">
                <a:solidFill>
                  <a:srgbClr val="003399"/>
                </a:solidFill>
                <a:effectLst>
                  <a:outerShdw blurRad="38100" dist="38100" dir="2700000" algn="tl">
                    <a:srgbClr val="C0C0C0"/>
                  </a:outerShdw>
                </a:effectLst>
              </a:rPr>
              <a:t> </a:t>
            </a:r>
            <a:r>
              <a:rPr lang="en-US" altLang="zh-CN" sz="2400" b="1" dirty="0" err="1">
                <a:solidFill>
                  <a:srgbClr val="003399"/>
                </a:solidFill>
                <a:effectLst>
                  <a:outerShdw blurRad="38100" dist="38100" dir="2700000" algn="tl">
                    <a:srgbClr val="C0C0C0"/>
                  </a:outerShdw>
                </a:effectLst>
              </a:rPr>
              <a:t>mul</a:t>
            </a:r>
            <a:r>
              <a:rPr lang="en-US" altLang="zh-CN" sz="2400" b="1" dirty="0">
                <a:solidFill>
                  <a:srgbClr val="003399"/>
                </a:solidFill>
                <a:effectLst>
                  <a:outerShdw blurRad="38100" dist="38100" dir="2700000" algn="tl">
                    <a:srgbClr val="C0C0C0"/>
                  </a:outerShdw>
                </a:effectLst>
              </a:rPr>
              <a:t>=1; /*</a:t>
            </a:r>
            <a:r>
              <a:rPr lang="zh-CN" altLang="en-US" sz="2400" b="1" dirty="0">
                <a:solidFill>
                  <a:srgbClr val="003399"/>
                </a:solidFill>
                <a:effectLst>
                  <a:outerShdw blurRad="38100" dist="38100" dir="2700000" algn="tl">
                    <a:srgbClr val="C0C0C0"/>
                  </a:outerShdw>
                </a:effectLst>
              </a:rPr>
              <a:t>静态局部变量*</a:t>
            </a:r>
            <a:r>
              <a:rPr lang="en-US" altLang="zh-CN" sz="2400" b="1" dirty="0">
                <a:solidFill>
                  <a:srgbClr val="003399"/>
                </a:solidFill>
                <a:effectLst>
                  <a:outerShdw blurRad="38100" dist="38100" dir="2700000" algn="tl">
                    <a:srgbClr val="C0C0C0"/>
                  </a:outerShdw>
                </a:effectLst>
              </a:rPr>
              <a:t>/</a:t>
            </a:r>
          </a:p>
          <a:p>
            <a:pPr eaLnBrk="1" hangingPunct="1">
              <a:lnSpc>
                <a:spcPct val="80000"/>
              </a:lnSpc>
              <a:buFontTx/>
              <a:buNone/>
              <a:defRPr/>
            </a:pPr>
            <a:r>
              <a:rPr lang="en-US" altLang="zh-CN" sz="2400" b="1" dirty="0">
                <a:solidFill>
                  <a:srgbClr val="003399"/>
                </a:solidFill>
                <a:effectLst>
                  <a:outerShdw blurRad="38100" dist="38100" dir="2700000" algn="tl">
                    <a:srgbClr val="C0C0C0"/>
                  </a:outerShdw>
                </a:effectLst>
              </a:rPr>
              <a:t>   </a:t>
            </a:r>
            <a:r>
              <a:rPr lang="en-US" altLang="zh-CN" sz="2400" b="1" dirty="0" err="1">
                <a:solidFill>
                  <a:srgbClr val="003399"/>
                </a:solidFill>
                <a:effectLst>
                  <a:outerShdw blurRad="38100" dist="38100" dir="2700000" algn="tl">
                    <a:srgbClr val="C0C0C0"/>
                  </a:outerShdw>
                </a:effectLst>
              </a:rPr>
              <a:t>mul</a:t>
            </a:r>
            <a:r>
              <a:rPr lang="en-US" altLang="zh-CN" sz="2400" b="1" dirty="0">
                <a:solidFill>
                  <a:srgbClr val="003399"/>
                </a:solidFill>
                <a:effectLst>
                  <a:outerShdw blurRad="38100" dist="38100" dir="2700000" algn="tl">
                    <a:srgbClr val="C0C0C0"/>
                  </a:outerShdw>
                </a:effectLst>
              </a:rPr>
              <a:t>*=n;</a:t>
            </a:r>
          </a:p>
          <a:p>
            <a:pPr eaLnBrk="1" hangingPunct="1">
              <a:lnSpc>
                <a:spcPct val="80000"/>
              </a:lnSpc>
              <a:buFontTx/>
              <a:buNone/>
              <a:defRPr/>
            </a:pPr>
            <a:r>
              <a:rPr lang="en-US" altLang="zh-CN" sz="2400" b="1" dirty="0">
                <a:solidFill>
                  <a:srgbClr val="003399"/>
                </a:solidFill>
                <a:effectLst>
                  <a:outerShdw blurRad="38100" dist="38100" dir="2700000" algn="tl">
                    <a:srgbClr val="C0C0C0"/>
                  </a:outerShdw>
                </a:effectLst>
              </a:rPr>
              <a:t>   return </a:t>
            </a:r>
            <a:r>
              <a:rPr lang="en-US" altLang="zh-CN" sz="2400" b="1" dirty="0" err="1">
                <a:solidFill>
                  <a:srgbClr val="003399"/>
                </a:solidFill>
                <a:effectLst>
                  <a:outerShdw blurRad="38100" dist="38100" dir="2700000" algn="tl">
                    <a:srgbClr val="C0C0C0"/>
                  </a:outerShdw>
                </a:effectLst>
              </a:rPr>
              <a:t>mul</a:t>
            </a:r>
            <a:r>
              <a:rPr lang="en-US" altLang="zh-CN" sz="2400" b="1" dirty="0">
                <a:solidFill>
                  <a:srgbClr val="003399"/>
                </a:solidFill>
                <a:effectLst>
                  <a:outerShdw blurRad="38100" dist="38100" dir="2700000" algn="tl">
                    <a:srgbClr val="C0C0C0"/>
                  </a:outerShdw>
                </a:effectLst>
              </a:rPr>
              <a:t>;</a:t>
            </a:r>
          </a:p>
          <a:p>
            <a:pPr eaLnBrk="1" hangingPunct="1">
              <a:lnSpc>
                <a:spcPct val="80000"/>
              </a:lnSpc>
              <a:buFontTx/>
              <a:buNone/>
              <a:defRPr/>
            </a:pPr>
            <a:r>
              <a:rPr lang="en-US" altLang="zh-CN" sz="2400" b="1" dirty="0">
                <a:solidFill>
                  <a:srgbClr val="003399"/>
                </a:solidFill>
                <a:effectLst>
                  <a:outerShdw blurRad="38100" dist="38100" dir="2700000" algn="tl">
                    <a:srgbClr val="C0C0C0"/>
                  </a:outerShdw>
                </a:effectLst>
              </a:rPr>
              <a:t>}</a:t>
            </a:r>
          </a:p>
        </p:txBody>
      </p:sp>
      <p:sp>
        <p:nvSpPr>
          <p:cNvPr id="11267" name="Text Box 3">
            <a:extLst>
              <a:ext uri="{FF2B5EF4-FFF2-40B4-BE49-F238E27FC236}">
                <a16:creationId xmlns:a16="http://schemas.microsoft.com/office/drawing/2014/main" id="{E5A32A06-EA1F-47CD-9D8E-954BEBCA202F}"/>
              </a:ext>
            </a:extLst>
          </p:cNvPr>
          <p:cNvSpPr txBox="1">
            <a:spLocks noChangeArrowheads="1"/>
          </p:cNvSpPr>
          <p:nvPr/>
        </p:nvSpPr>
        <p:spPr bwMode="auto">
          <a:xfrm>
            <a:off x="6084888" y="1196975"/>
            <a:ext cx="2808287" cy="4108450"/>
          </a:xfrm>
          <a:prstGeom prst="rect">
            <a:avLst/>
          </a:prstGeom>
          <a:solidFill>
            <a:srgbClr val="C0C0C0"/>
          </a:solidFill>
          <a:ln>
            <a:noFill/>
          </a:ln>
          <a:effectLst>
            <a:prstShdw prst="shdw17" dist="17961" dir="13500000">
              <a:srgbClr val="737373"/>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2400" b="1" dirty="0"/>
              <a:t>1!=1</a:t>
            </a:r>
          </a:p>
          <a:p>
            <a:pPr eaLnBrk="1" hangingPunct="1">
              <a:spcBef>
                <a:spcPct val="0"/>
              </a:spcBef>
              <a:buFontTx/>
              <a:buNone/>
            </a:pPr>
            <a:r>
              <a:rPr kumimoji="1" lang="en-US" altLang="zh-CN" sz="2400" b="1" dirty="0"/>
              <a:t>2!=2</a:t>
            </a:r>
          </a:p>
          <a:p>
            <a:pPr eaLnBrk="1" hangingPunct="1">
              <a:spcBef>
                <a:spcPct val="0"/>
              </a:spcBef>
              <a:buFontTx/>
              <a:buNone/>
            </a:pPr>
            <a:r>
              <a:rPr kumimoji="1" lang="en-US" altLang="zh-CN" sz="2400" b="1" dirty="0"/>
              <a:t>3!=6</a:t>
            </a:r>
          </a:p>
          <a:p>
            <a:pPr eaLnBrk="1" hangingPunct="1">
              <a:spcBef>
                <a:spcPct val="0"/>
              </a:spcBef>
              <a:buFontTx/>
              <a:buNone/>
            </a:pPr>
            <a:r>
              <a:rPr kumimoji="1" lang="en-US" altLang="zh-CN" sz="2400" b="1" dirty="0"/>
              <a:t>4!=24</a:t>
            </a:r>
          </a:p>
          <a:p>
            <a:pPr eaLnBrk="1" hangingPunct="1">
              <a:spcBef>
                <a:spcPct val="0"/>
              </a:spcBef>
              <a:buFontTx/>
              <a:buNone/>
            </a:pPr>
            <a:r>
              <a:rPr kumimoji="1" lang="en-US" altLang="zh-CN" sz="2400" b="1" dirty="0"/>
              <a:t>5!=120</a:t>
            </a:r>
          </a:p>
          <a:p>
            <a:pPr eaLnBrk="1" hangingPunct="1">
              <a:spcBef>
                <a:spcPct val="0"/>
              </a:spcBef>
              <a:buFontTx/>
              <a:buNone/>
            </a:pPr>
            <a:r>
              <a:rPr kumimoji="1" lang="en-US" altLang="zh-CN" sz="2400" b="1" dirty="0"/>
              <a:t>6!=720</a:t>
            </a:r>
          </a:p>
          <a:p>
            <a:pPr eaLnBrk="1" hangingPunct="1">
              <a:spcBef>
                <a:spcPct val="0"/>
              </a:spcBef>
              <a:buFontTx/>
              <a:buNone/>
            </a:pPr>
            <a:r>
              <a:rPr kumimoji="1" lang="en-US" altLang="zh-CN" sz="2400" b="1" dirty="0"/>
              <a:t>7!=5040</a:t>
            </a:r>
          </a:p>
          <a:p>
            <a:pPr eaLnBrk="1" hangingPunct="1">
              <a:spcBef>
                <a:spcPct val="0"/>
              </a:spcBef>
              <a:buFontTx/>
              <a:buNone/>
            </a:pPr>
            <a:r>
              <a:rPr kumimoji="1" lang="en-US" altLang="zh-CN" sz="2400" b="1" dirty="0"/>
              <a:t>8!=40320</a:t>
            </a:r>
          </a:p>
          <a:p>
            <a:pPr eaLnBrk="1" hangingPunct="1">
              <a:spcBef>
                <a:spcPct val="0"/>
              </a:spcBef>
              <a:buFontTx/>
              <a:buNone/>
            </a:pPr>
            <a:r>
              <a:rPr kumimoji="1" lang="en-US" altLang="zh-CN" sz="2400" b="1" dirty="0"/>
              <a:t>9!=362880</a:t>
            </a:r>
          </a:p>
          <a:p>
            <a:pPr eaLnBrk="1" hangingPunct="1">
              <a:spcBef>
                <a:spcPct val="0"/>
              </a:spcBef>
              <a:buFontTx/>
              <a:buNone/>
            </a:pPr>
            <a:r>
              <a:rPr kumimoji="1" lang="en-US" altLang="zh-CN" sz="2400" b="1" dirty="0"/>
              <a:t>10!=3628800</a:t>
            </a:r>
          </a:p>
          <a:p>
            <a:pPr eaLnBrk="1" hangingPunct="1">
              <a:spcBef>
                <a:spcPct val="0"/>
              </a:spcBef>
              <a:buFontTx/>
              <a:buNone/>
            </a:pPr>
            <a:r>
              <a:rPr kumimoji="1" lang="zh-CN" altLang="en-US" sz="2400" b="1" dirty="0"/>
              <a:t>请按任意键继续 </a:t>
            </a:r>
            <a:r>
              <a:rPr kumimoji="1" lang="en-US" altLang="zh-CN" sz="2400" b="1" dirty="0"/>
              <a:t>. . .</a:t>
            </a:r>
          </a:p>
        </p:txBody>
      </p:sp>
      <p:sp>
        <p:nvSpPr>
          <p:cNvPr id="11268" name="Text Box 4">
            <a:extLst>
              <a:ext uri="{FF2B5EF4-FFF2-40B4-BE49-F238E27FC236}">
                <a16:creationId xmlns:a16="http://schemas.microsoft.com/office/drawing/2014/main" id="{688764A2-55E9-4B3C-92FD-97D7298D4F26}"/>
              </a:ext>
            </a:extLst>
          </p:cNvPr>
          <p:cNvSpPr txBox="1">
            <a:spLocks noChangeArrowheads="1"/>
          </p:cNvSpPr>
          <p:nvPr/>
        </p:nvSpPr>
        <p:spPr bwMode="auto">
          <a:xfrm>
            <a:off x="1692275" y="333375"/>
            <a:ext cx="7451725" cy="519113"/>
          </a:xfrm>
          <a:prstGeom prst="rect">
            <a:avLst/>
          </a:prstGeom>
          <a:noFill/>
          <a:ln w="9525">
            <a:noFill/>
            <a:miter lim="800000"/>
            <a:headEnd/>
            <a:tailEnd/>
          </a:ln>
          <a:effectLst>
            <a:prstShdw prst="shdw18" dist="17961" dir="13500000">
              <a:schemeClr val="bg1">
                <a:gamma/>
                <a:shade val="60000"/>
                <a:invGamma/>
              </a:schemeClr>
            </a:prstShdw>
          </a:effectLst>
        </p:spPr>
        <p:txBody>
          <a:bodyPr>
            <a:spAutoFit/>
          </a:bodyPr>
          <a:lstStyle/>
          <a:p>
            <a:pPr algn="r" eaLnBrk="1" hangingPunct="1">
              <a:spcBef>
                <a:spcPct val="50000"/>
              </a:spcBef>
              <a:defRPr/>
            </a:pPr>
            <a:r>
              <a:rPr kumimoji="1" lang="zh-CN" altLang="en-US" sz="2800" b="1" dirty="0">
                <a:solidFill>
                  <a:srgbClr val="FF3300"/>
                </a:solidFill>
                <a:latin typeface="Times New Roman" pitchFamily="18" charset="0"/>
              </a:rPr>
              <a:t>静态局部变量示例：求</a:t>
            </a:r>
            <a:r>
              <a:rPr kumimoji="1" lang="en-US" altLang="zh-CN" sz="2800" b="1" dirty="0">
                <a:solidFill>
                  <a:srgbClr val="FF3300"/>
                </a:solidFill>
                <a:latin typeface="Times New Roman" pitchFamily="18" charset="0"/>
              </a:rPr>
              <a:t>1</a:t>
            </a:r>
            <a:r>
              <a:rPr kumimoji="1" lang="zh-CN" altLang="en-US" sz="2800" b="1" dirty="0">
                <a:solidFill>
                  <a:srgbClr val="FF3300"/>
                </a:solidFill>
                <a:latin typeface="Times New Roman" pitchFamily="18" charset="0"/>
              </a:rPr>
              <a:t>～</a:t>
            </a:r>
            <a:r>
              <a:rPr kumimoji="1" lang="en-US" altLang="zh-CN" sz="2800" b="1" dirty="0">
                <a:solidFill>
                  <a:srgbClr val="FF3300"/>
                </a:solidFill>
                <a:latin typeface="Times New Roman" pitchFamily="18" charset="0"/>
              </a:rPr>
              <a:t>10</a:t>
            </a:r>
            <a:r>
              <a:rPr kumimoji="1" lang="zh-CN" altLang="en-US" sz="2800" b="1" dirty="0">
                <a:solidFill>
                  <a:srgbClr val="FF3300"/>
                </a:solidFill>
                <a:latin typeface="Times New Roman" pitchFamily="18" charset="0"/>
              </a:rPr>
              <a:t>中各个数的阶乘</a:t>
            </a:r>
          </a:p>
        </p:txBody>
      </p:sp>
      <p:sp>
        <p:nvSpPr>
          <p:cNvPr id="11269" name="Text Box 5">
            <a:extLst>
              <a:ext uri="{FF2B5EF4-FFF2-40B4-BE49-F238E27FC236}">
                <a16:creationId xmlns:a16="http://schemas.microsoft.com/office/drawing/2014/main" id="{671122F0-5D08-407F-8D8F-5A3A38DB202D}"/>
              </a:ext>
            </a:extLst>
          </p:cNvPr>
          <p:cNvSpPr txBox="1">
            <a:spLocks noChangeArrowheads="1"/>
          </p:cNvSpPr>
          <p:nvPr/>
        </p:nvSpPr>
        <p:spPr bwMode="auto">
          <a:xfrm>
            <a:off x="1979613" y="115888"/>
            <a:ext cx="6985000" cy="946150"/>
          </a:xfrm>
          <a:prstGeom prst="rect">
            <a:avLst/>
          </a:prstGeom>
          <a:solidFill>
            <a:srgbClr val="CCFFFF"/>
          </a:solidFill>
          <a:ln>
            <a:noFill/>
          </a:ln>
          <a:effectLst>
            <a:prstShdw prst="shdw17" dist="17961" dir="13500000">
              <a:srgbClr val="7A9999"/>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zh-CN" altLang="en-US" b="1"/>
              <a:t>何时使用静态局部变量：</a:t>
            </a:r>
          </a:p>
          <a:p>
            <a:pPr eaLnBrk="1" hangingPunct="1">
              <a:spcBef>
                <a:spcPct val="0"/>
              </a:spcBef>
              <a:buFontTx/>
              <a:buNone/>
            </a:pPr>
            <a:r>
              <a:rPr kumimoji="1" lang="zh-CN" altLang="en-US" b="1"/>
              <a:t>      需要保留函数上一次调用结束时的值。</a:t>
            </a:r>
          </a:p>
        </p:txBody>
      </p:sp>
    </p:spTree>
    <p:custDataLst>
      <p:tags r:id="rId1"/>
    </p:custDataLst>
  </p:cSld>
  <p:clrMapOvr>
    <a:masterClrMapping/>
  </p:clrMapOvr>
  <p:transition advTm="62061"/>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dissolve">
                                      <p:cBhvr>
                                        <p:cTn id="7" dur="500"/>
                                        <p:tgtEl>
                                          <p:spTgt spid="112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269"/>
                                        </p:tgtEl>
                                        <p:attrNameLst>
                                          <p:attrName>style.visibility</p:attrName>
                                        </p:attrNameLst>
                                      </p:cBhvr>
                                      <p:to>
                                        <p:strVal val="visible"/>
                                      </p:to>
                                    </p:set>
                                    <p:animEffect transition="in" filter="dissolve">
                                      <p:cBhvr>
                                        <p:cTn id="12" dur="500"/>
                                        <p:tgtEl>
                                          <p:spTgt spid="11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nimBg="1"/>
      <p:bldP spid="1126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EF36FD2-2454-4DB6-8B22-70512B69B6F7}"/>
              </a:ext>
            </a:extLst>
          </p:cNvPr>
          <p:cNvSpPr>
            <a:spLocks noGrp="1" noChangeArrowheads="1"/>
          </p:cNvSpPr>
          <p:nvPr>
            <p:ph type="title"/>
          </p:nvPr>
        </p:nvSpPr>
        <p:spPr/>
        <p:txBody>
          <a:bodyPr/>
          <a:lstStyle/>
          <a:p>
            <a:pPr eaLnBrk="1" hangingPunct="1"/>
            <a:r>
              <a:rPr lang="en-US" altLang="zh-CN" b="1" dirty="0"/>
              <a:t>1.2 </a:t>
            </a:r>
            <a:r>
              <a:rPr lang="zh-CN" altLang="en-US" b="1" dirty="0"/>
              <a:t>变量的存储类别 －</a:t>
            </a:r>
            <a:r>
              <a:rPr lang="en-US" altLang="zh-CN" b="1" dirty="0"/>
              <a:t>static(2)</a:t>
            </a:r>
          </a:p>
        </p:txBody>
      </p:sp>
      <p:sp>
        <p:nvSpPr>
          <p:cNvPr id="12291" name="Rectangle 3">
            <a:extLst>
              <a:ext uri="{FF2B5EF4-FFF2-40B4-BE49-F238E27FC236}">
                <a16:creationId xmlns:a16="http://schemas.microsoft.com/office/drawing/2014/main" id="{5E6B8ECE-01BE-43AC-BDDE-A8AC7BBD1A02}"/>
              </a:ext>
            </a:extLst>
          </p:cNvPr>
          <p:cNvSpPr>
            <a:spLocks noGrp="1" noChangeArrowheads="1"/>
          </p:cNvSpPr>
          <p:nvPr>
            <p:ph type="body" idx="1"/>
          </p:nvPr>
        </p:nvSpPr>
        <p:spPr/>
        <p:txBody>
          <a:bodyPr/>
          <a:lstStyle/>
          <a:p>
            <a:pPr marL="711200" indent="-711200" eaLnBrk="1" hangingPunct="1">
              <a:buFontTx/>
              <a:buNone/>
              <a:defRPr/>
            </a:pPr>
            <a:r>
              <a:rPr lang="zh-CN" altLang="en-US" b="1"/>
              <a:t>二 </a:t>
            </a:r>
            <a:r>
              <a:rPr lang="en-US" altLang="zh-CN" b="1"/>
              <a:t>. </a:t>
            </a:r>
            <a:r>
              <a:rPr lang="zh-CN" altLang="en-US" b="1"/>
              <a:t>具有</a:t>
            </a:r>
            <a:r>
              <a:rPr lang="en-US" altLang="zh-CN" b="1"/>
              <a:t>static</a:t>
            </a:r>
            <a:r>
              <a:rPr lang="zh-CN" altLang="en-US" b="1"/>
              <a:t>存储类别的</a:t>
            </a:r>
            <a:r>
              <a:rPr lang="zh-CN" altLang="en-US" b="1">
                <a:solidFill>
                  <a:schemeClr val="accent2"/>
                </a:solidFill>
              </a:rPr>
              <a:t>全局变量</a:t>
            </a:r>
            <a:endParaRPr lang="zh-CN" altLang="en-US" b="1"/>
          </a:p>
          <a:p>
            <a:pPr marL="711200" indent="-711200" algn="just" eaLnBrk="1" hangingPunct="1">
              <a:buFontTx/>
              <a:buNone/>
              <a:defRPr/>
            </a:pPr>
            <a:r>
              <a:rPr lang="zh-CN" altLang="en-US" b="1"/>
              <a:t>	定义格式： </a:t>
            </a:r>
            <a:r>
              <a:rPr lang="en-US" altLang="zh-CN" b="1">
                <a:solidFill>
                  <a:srgbClr val="003399"/>
                </a:solidFill>
                <a:effectLst>
                  <a:outerShdw blurRad="38100" dist="38100" dir="2700000" algn="tl">
                    <a:srgbClr val="C0C0C0"/>
                  </a:outerShdw>
                </a:effectLst>
              </a:rPr>
              <a:t>static</a:t>
            </a:r>
            <a:r>
              <a:rPr lang="en-US" altLang="zh-CN" b="1"/>
              <a:t>  </a:t>
            </a:r>
            <a:r>
              <a:rPr lang="zh-CN" altLang="en-US" b="1"/>
              <a:t>数据类型  全局变量表；</a:t>
            </a:r>
          </a:p>
          <a:p>
            <a:pPr marL="711200" indent="-711200" algn="just" eaLnBrk="1" hangingPunct="1">
              <a:buFontTx/>
              <a:buNone/>
              <a:defRPr/>
            </a:pPr>
            <a:r>
              <a:rPr lang="zh-CN" altLang="en-US" b="1"/>
              <a:t>        具有静态存储类别的全局变量又称</a:t>
            </a:r>
            <a:r>
              <a:rPr lang="zh-CN" altLang="en-US" b="1">
                <a:solidFill>
                  <a:schemeClr val="accent2"/>
                </a:solidFill>
                <a:effectLst>
                  <a:outerShdw blurRad="38100" dist="38100" dir="2700000" algn="tl">
                    <a:srgbClr val="C0C0C0"/>
                  </a:outerShdw>
                </a:effectLst>
              </a:rPr>
              <a:t>静态全局变量。</a:t>
            </a:r>
          </a:p>
          <a:p>
            <a:pPr marL="711200" indent="-711200" algn="just" eaLnBrk="1" hangingPunct="1">
              <a:buFontTx/>
              <a:buNone/>
              <a:defRPr/>
            </a:pPr>
            <a:r>
              <a:rPr lang="zh-CN" altLang="en-US" b="1">
                <a:solidFill>
                  <a:schemeClr val="accent2"/>
                </a:solidFill>
                <a:effectLst>
                  <a:outerShdw blurRad="38100" dist="38100" dir="2700000" algn="tl">
                    <a:srgbClr val="C0C0C0"/>
                  </a:outerShdw>
                </a:effectLst>
              </a:rPr>
              <a:t>	</a:t>
            </a:r>
            <a:endParaRPr lang="zh-CN" altLang="en-US" b="1">
              <a:effectLst>
                <a:outerShdw blurRad="38100" dist="38100" dir="2700000" algn="tl">
                  <a:srgbClr val="C0C0C0"/>
                </a:outerShdw>
              </a:effectLst>
            </a:endParaRPr>
          </a:p>
          <a:p>
            <a:pPr marL="711200" indent="-711200" eaLnBrk="1" hangingPunct="1">
              <a:defRPr/>
            </a:pPr>
            <a:endParaRPr lang="en-US" altLang="zh-CN"/>
          </a:p>
        </p:txBody>
      </p:sp>
      <p:sp>
        <p:nvSpPr>
          <p:cNvPr id="27652" name="Text Box 4">
            <a:extLst>
              <a:ext uri="{FF2B5EF4-FFF2-40B4-BE49-F238E27FC236}">
                <a16:creationId xmlns:a16="http://schemas.microsoft.com/office/drawing/2014/main" id="{5114B735-7AE7-426C-9765-FEDBD85A25AF}"/>
              </a:ext>
            </a:extLst>
          </p:cNvPr>
          <p:cNvSpPr txBox="1">
            <a:spLocks noChangeArrowheads="1"/>
          </p:cNvSpPr>
          <p:nvPr/>
        </p:nvSpPr>
        <p:spPr bwMode="auto">
          <a:xfrm>
            <a:off x="5219700" y="2997200"/>
            <a:ext cx="3133725" cy="3036888"/>
          </a:xfrm>
          <a:prstGeom prst="rect">
            <a:avLst/>
          </a:prstGeom>
          <a:solidFill>
            <a:srgbClr val="C0C0C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buFontTx/>
              <a:buNone/>
            </a:pPr>
            <a:r>
              <a:rPr kumimoji="1" lang="en-US" altLang="zh-CN" sz="2200" b="1"/>
              <a:t>/*</a:t>
            </a:r>
            <a:r>
              <a:rPr kumimoji="1" lang="zh-CN" altLang="en-US" sz="2200" b="1"/>
              <a:t>静态全局变量定义*</a:t>
            </a:r>
            <a:r>
              <a:rPr kumimoji="1" lang="en-US" altLang="zh-CN" sz="2200" b="1"/>
              <a:t>/</a:t>
            </a:r>
            <a:endParaRPr kumimoji="1" lang="en-US" altLang="zh-CN" sz="2400" b="1"/>
          </a:p>
          <a:p>
            <a:pPr eaLnBrk="1" hangingPunct="1">
              <a:lnSpc>
                <a:spcPct val="90000"/>
              </a:lnSpc>
              <a:spcBef>
                <a:spcPct val="50000"/>
              </a:spcBef>
              <a:buFontTx/>
              <a:buNone/>
            </a:pPr>
            <a:r>
              <a:rPr kumimoji="1" lang="en-US" altLang="zh-CN" b="1"/>
              <a:t>static int  out</a:t>
            </a:r>
            <a:r>
              <a:rPr kumimoji="1" lang="zh-CN" altLang="en-US" b="1"/>
              <a:t>；</a:t>
            </a:r>
          </a:p>
          <a:p>
            <a:pPr eaLnBrk="1" hangingPunct="1">
              <a:lnSpc>
                <a:spcPct val="90000"/>
              </a:lnSpc>
              <a:spcBef>
                <a:spcPct val="50000"/>
              </a:spcBef>
              <a:buFontTx/>
              <a:buNone/>
            </a:pPr>
            <a:r>
              <a:rPr kumimoji="1" lang="en-US" altLang="zh-CN" sz="2400" b="1"/>
              <a:t>main()</a:t>
            </a:r>
          </a:p>
          <a:p>
            <a:pPr eaLnBrk="1" hangingPunct="1">
              <a:lnSpc>
                <a:spcPct val="90000"/>
              </a:lnSpc>
              <a:spcBef>
                <a:spcPct val="50000"/>
              </a:spcBef>
              <a:buFontTx/>
              <a:buNone/>
            </a:pPr>
            <a:r>
              <a:rPr kumimoji="1" lang="en-US" altLang="zh-CN" sz="2400" b="1"/>
              <a:t>{</a:t>
            </a:r>
          </a:p>
          <a:p>
            <a:pPr eaLnBrk="1" hangingPunct="1">
              <a:lnSpc>
                <a:spcPct val="90000"/>
              </a:lnSpc>
              <a:spcBef>
                <a:spcPct val="50000"/>
              </a:spcBef>
              <a:buFontTx/>
              <a:buNone/>
            </a:pPr>
            <a:r>
              <a:rPr kumimoji="1" lang="en-US" altLang="zh-CN" sz="2400" b="1"/>
              <a:t>     </a:t>
            </a:r>
            <a:r>
              <a:rPr kumimoji="1" lang="en-US" altLang="zh-CN" sz="2400" b="1">
                <a:latin typeface="宋体" panose="02010600030101010101" pitchFamily="2" charset="-122"/>
              </a:rPr>
              <a:t>……</a:t>
            </a:r>
            <a:endParaRPr kumimoji="1" lang="en-US" altLang="zh-CN" sz="2400" b="1"/>
          </a:p>
          <a:p>
            <a:pPr eaLnBrk="1" hangingPunct="1">
              <a:lnSpc>
                <a:spcPct val="90000"/>
              </a:lnSpc>
              <a:spcBef>
                <a:spcPct val="50000"/>
              </a:spcBef>
              <a:buFontTx/>
              <a:buNone/>
            </a:pPr>
            <a:r>
              <a:rPr kumimoji="1" lang="en-US" altLang="zh-CN" sz="2400" b="1"/>
              <a:t>}</a:t>
            </a:r>
          </a:p>
        </p:txBody>
      </p:sp>
    </p:spTree>
  </p:cSld>
  <p:clrMapOvr>
    <a:masterClrMapping/>
  </p:clrMapOvr>
  <p:transition advTm="966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3D5E7AB-30CD-4896-A8A8-215232FD44D9}"/>
              </a:ext>
            </a:extLst>
          </p:cNvPr>
          <p:cNvSpPr>
            <a:spLocks noGrp="1" noChangeArrowheads="1"/>
          </p:cNvSpPr>
          <p:nvPr>
            <p:ph type="title"/>
          </p:nvPr>
        </p:nvSpPr>
        <p:spPr/>
        <p:txBody>
          <a:bodyPr/>
          <a:lstStyle/>
          <a:p>
            <a:pPr eaLnBrk="1" hangingPunct="1"/>
            <a:r>
              <a:rPr lang="en-US" altLang="zh-CN" b="1" dirty="0"/>
              <a:t>1.2 </a:t>
            </a:r>
            <a:r>
              <a:rPr lang="zh-CN" altLang="en-US" b="1" dirty="0"/>
              <a:t>变量的存储类别 －</a:t>
            </a:r>
            <a:r>
              <a:rPr lang="en-US" altLang="zh-CN" b="1" dirty="0"/>
              <a:t>static(2)</a:t>
            </a:r>
          </a:p>
        </p:txBody>
      </p:sp>
      <p:sp>
        <p:nvSpPr>
          <p:cNvPr id="13315" name="Rectangle 3">
            <a:extLst>
              <a:ext uri="{FF2B5EF4-FFF2-40B4-BE49-F238E27FC236}">
                <a16:creationId xmlns:a16="http://schemas.microsoft.com/office/drawing/2014/main" id="{486156AC-60BC-4428-A2B1-7480FE3BE48E}"/>
              </a:ext>
            </a:extLst>
          </p:cNvPr>
          <p:cNvSpPr>
            <a:spLocks noGrp="1" noChangeArrowheads="1"/>
          </p:cNvSpPr>
          <p:nvPr>
            <p:ph type="body" idx="1"/>
          </p:nvPr>
        </p:nvSpPr>
        <p:spPr/>
        <p:txBody>
          <a:bodyPr/>
          <a:lstStyle/>
          <a:p>
            <a:pPr eaLnBrk="1" hangingPunct="1">
              <a:buFontTx/>
              <a:buNone/>
              <a:defRPr/>
            </a:pPr>
            <a:r>
              <a:rPr lang="en-US" altLang="zh-CN" b="1" dirty="0"/>
              <a:t>1. </a:t>
            </a:r>
            <a:r>
              <a:rPr lang="zh-CN" altLang="en-US" b="1" dirty="0"/>
              <a:t>存储期：存储空间在</a:t>
            </a:r>
            <a:r>
              <a:rPr lang="zh-CN" altLang="en-US" b="1" dirty="0">
                <a:solidFill>
                  <a:schemeClr val="accent2"/>
                </a:solidFill>
              </a:rPr>
              <a:t>静态存储区</a:t>
            </a:r>
            <a:r>
              <a:rPr lang="zh-CN" altLang="en-US" b="1" dirty="0"/>
              <a:t>分配。在程序开始运行时分配空间，程序执行期间，静态全局变量始终存在。若定义静态全局变量但不初始化，则系统自动赋以０。</a:t>
            </a:r>
          </a:p>
          <a:p>
            <a:pPr eaLnBrk="1" hangingPunct="1">
              <a:buFontTx/>
              <a:buNone/>
              <a:defRPr/>
            </a:pPr>
            <a:r>
              <a:rPr lang="en-US" altLang="zh-CN" b="1" dirty="0"/>
              <a:t>2. </a:t>
            </a:r>
            <a:r>
              <a:rPr lang="zh-CN" altLang="en-US" b="1" dirty="0"/>
              <a:t>作用域：文件作用域。</a:t>
            </a:r>
          </a:p>
          <a:p>
            <a:pPr eaLnBrk="1" hangingPunct="1">
              <a:buFontTx/>
              <a:buNone/>
              <a:defRPr/>
            </a:pPr>
            <a:r>
              <a:rPr lang="en-US" altLang="zh-CN" b="1" dirty="0"/>
              <a:t>3. </a:t>
            </a:r>
            <a:r>
              <a:rPr lang="zh-CN" altLang="en-US" b="1" dirty="0"/>
              <a:t>连接：不能被其他文件中的函数访问。</a:t>
            </a:r>
          </a:p>
          <a:p>
            <a:pPr algn="just" eaLnBrk="1" hangingPunct="1">
              <a:buFontTx/>
              <a:buNone/>
              <a:defRPr/>
            </a:pPr>
            <a:r>
              <a:rPr lang="en-US" altLang="zh-CN" dirty="0"/>
              <a:t>4. </a:t>
            </a:r>
            <a:r>
              <a:rPr lang="zh-CN" altLang="en-US" b="1" dirty="0">
                <a:effectLst>
                  <a:outerShdw blurRad="38100" dist="38100" dir="2700000" algn="tl">
                    <a:srgbClr val="C0C0C0"/>
                  </a:outerShdw>
                </a:effectLst>
              </a:rPr>
              <a:t>将全局变量定义成静态的用意：体现了模块间低耦合的思想，使得</a:t>
            </a:r>
            <a:r>
              <a:rPr lang="zh-CN" altLang="en-US" b="1" dirty="0">
                <a:solidFill>
                  <a:schemeClr val="accent2"/>
                </a:solidFill>
                <a:effectLst>
                  <a:outerShdw blurRad="38100" dist="38100" dir="2700000" algn="tl">
                    <a:srgbClr val="C0C0C0"/>
                  </a:outerShdw>
                </a:effectLst>
              </a:rPr>
              <a:t>变量只能被本文件中的函数访问，其他文件不能访问</a:t>
            </a:r>
            <a:r>
              <a:rPr lang="zh-CN" altLang="en-US" b="1" dirty="0">
                <a:effectLst>
                  <a:outerShdw blurRad="38100" dist="38100" dir="2700000" algn="tl">
                    <a:srgbClr val="C0C0C0"/>
                  </a:outerShdw>
                </a:effectLst>
              </a:rPr>
              <a:t>。</a:t>
            </a:r>
            <a:endParaRPr lang="zh-CN" altLang="en-US" b="1" dirty="0"/>
          </a:p>
          <a:p>
            <a:pPr eaLnBrk="1" hangingPunct="1">
              <a:defRPr/>
            </a:pPr>
            <a:endParaRPr lang="en-US" altLang="zh-CN" dirty="0"/>
          </a:p>
        </p:txBody>
      </p:sp>
    </p:spTree>
  </p:cSld>
  <p:clrMapOvr>
    <a:masterClrMapping/>
  </p:clrMapOvr>
  <p:transition advTm="43628"/>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85E6A7A9-4312-46DD-8620-92F124445759}"/>
              </a:ext>
            </a:extLst>
          </p:cNvPr>
          <p:cNvSpPr>
            <a:spLocks noGrp="1" noChangeArrowheads="1"/>
          </p:cNvSpPr>
          <p:nvPr>
            <p:ph type="title"/>
          </p:nvPr>
        </p:nvSpPr>
        <p:spPr/>
        <p:txBody>
          <a:bodyPr/>
          <a:lstStyle/>
          <a:p>
            <a:pPr eaLnBrk="1" hangingPunct="1"/>
            <a:r>
              <a:rPr lang="en-US" altLang="zh-CN" b="1" dirty="0"/>
              <a:t>1.2 </a:t>
            </a:r>
            <a:r>
              <a:rPr lang="zh-CN" altLang="en-US" b="1" dirty="0"/>
              <a:t>变量的存储类别 －</a:t>
            </a:r>
            <a:r>
              <a:rPr lang="en-US" altLang="zh-CN" b="1" dirty="0"/>
              <a:t>extern</a:t>
            </a:r>
          </a:p>
        </p:txBody>
      </p:sp>
      <p:sp>
        <p:nvSpPr>
          <p:cNvPr id="16387" name="Rectangle 3">
            <a:extLst>
              <a:ext uri="{FF2B5EF4-FFF2-40B4-BE49-F238E27FC236}">
                <a16:creationId xmlns:a16="http://schemas.microsoft.com/office/drawing/2014/main" id="{06CC588E-0C51-48AA-BB4E-AA3D07A10566}"/>
              </a:ext>
            </a:extLst>
          </p:cNvPr>
          <p:cNvSpPr>
            <a:spLocks noGrp="1" noChangeArrowheads="1"/>
          </p:cNvSpPr>
          <p:nvPr>
            <p:ph type="body" idx="1"/>
          </p:nvPr>
        </p:nvSpPr>
        <p:spPr/>
        <p:txBody>
          <a:bodyPr/>
          <a:lstStyle/>
          <a:p>
            <a:pPr eaLnBrk="1" hangingPunct="1">
              <a:buFontTx/>
              <a:buNone/>
              <a:defRPr/>
            </a:pPr>
            <a:r>
              <a:rPr lang="en-US" altLang="zh-CN" b="1" dirty="0"/>
              <a:t>	</a:t>
            </a:r>
            <a:r>
              <a:rPr lang="zh-CN" altLang="en-US" b="1" dirty="0"/>
              <a:t>若全局变量按照以下形式定义，则其具有</a:t>
            </a:r>
            <a:r>
              <a:rPr lang="en-US" altLang="zh-CN" b="1" dirty="0"/>
              <a:t>extern(</a:t>
            </a:r>
            <a:r>
              <a:rPr lang="zh-CN" altLang="en-US" b="1" dirty="0"/>
              <a:t>外部</a:t>
            </a:r>
            <a:r>
              <a:rPr lang="en-US" altLang="zh-CN" b="1" dirty="0"/>
              <a:t>)</a:t>
            </a:r>
            <a:r>
              <a:rPr lang="zh-CN" altLang="en-US" b="1" dirty="0"/>
              <a:t>存储类别。</a:t>
            </a:r>
          </a:p>
          <a:p>
            <a:pPr algn="just" eaLnBrk="1" hangingPunct="1">
              <a:buFontTx/>
              <a:buNone/>
              <a:defRPr/>
            </a:pPr>
            <a:r>
              <a:rPr lang="zh-CN" altLang="en-US" b="1" dirty="0"/>
              <a:t>	</a:t>
            </a:r>
            <a:r>
              <a:rPr lang="zh-CN" altLang="en-US" b="1" dirty="0">
                <a:solidFill>
                  <a:srgbClr val="003399"/>
                </a:solidFill>
                <a:effectLst>
                  <a:outerShdw blurRad="38100" dist="38100" dir="2700000" algn="tl">
                    <a:srgbClr val="C0C0C0"/>
                  </a:outerShdw>
                </a:effectLst>
              </a:rPr>
              <a:t>定义格式： 数据类型  全局变量表；</a:t>
            </a:r>
            <a:r>
              <a:rPr lang="zh-CN" altLang="en-US" b="1" dirty="0"/>
              <a:t> </a:t>
            </a:r>
          </a:p>
          <a:p>
            <a:pPr algn="just" eaLnBrk="1" hangingPunct="1">
              <a:buFontTx/>
              <a:buNone/>
              <a:defRPr/>
            </a:pPr>
            <a:r>
              <a:rPr lang="zh-CN" altLang="en-US" b="1" dirty="0"/>
              <a:t>	具有外部存储类别的全局变量又称</a:t>
            </a:r>
            <a:r>
              <a:rPr lang="zh-CN" altLang="en-US" b="1" dirty="0">
                <a:solidFill>
                  <a:schemeClr val="accent2"/>
                </a:solidFill>
                <a:effectLst>
                  <a:outerShdw blurRad="38100" dist="38100" dir="2700000" algn="tl">
                    <a:srgbClr val="C0C0C0"/>
                  </a:outerShdw>
                </a:effectLst>
              </a:rPr>
              <a:t>非静态全局变量。</a:t>
            </a:r>
            <a:r>
              <a:rPr lang="zh-CN" altLang="en-US" b="1" dirty="0"/>
              <a:t>	</a:t>
            </a:r>
            <a:endParaRPr lang="zh-CN" altLang="en-US" b="1" dirty="0">
              <a:solidFill>
                <a:srgbClr val="003399"/>
              </a:solidFill>
              <a:effectLst>
                <a:outerShdw blurRad="38100" dist="38100" dir="2700000" algn="tl">
                  <a:srgbClr val="C0C0C0"/>
                </a:outerShdw>
              </a:effectLst>
            </a:endParaRPr>
          </a:p>
        </p:txBody>
      </p:sp>
      <p:grpSp>
        <p:nvGrpSpPr>
          <p:cNvPr id="31748" name="Group 4">
            <a:extLst>
              <a:ext uri="{FF2B5EF4-FFF2-40B4-BE49-F238E27FC236}">
                <a16:creationId xmlns:a16="http://schemas.microsoft.com/office/drawing/2014/main" id="{D2753029-C4A2-4553-A472-D3496CB2DF4E}"/>
              </a:ext>
            </a:extLst>
          </p:cNvPr>
          <p:cNvGrpSpPr>
            <a:grpSpLocks/>
          </p:cNvGrpSpPr>
          <p:nvPr/>
        </p:nvGrpSpPr>
        <p:grpSpPr bwMode="auto">
          <a:xfrm>
            <a:off x="2628900" y="3213100"/>
            <a:ext cx="5111750" cy="3041650"/>
            <a:chOff x="1429" y="1434"/>
            <a:chExt cx="3220" cy="1916"/>
          </a:xfrm>
        </p:grpSpPr>
        <p:sp>
          <p:nvSpPr>
            <p:cNvPr id="16389" name="Text Box 5">
              <a:extLst>
                <a:ext uri="{FF2B5EF4-FFF2-40B4-BE49-F238E27FC236}">
                  <a16:creationId xmlns:a16="http://schemas.microsoft.com/office/drawing/2014/main" id="{A0F07604-AB2C-49E7-B150-2750FE8B2111}"/>
                </a:ext>
              </a:extLst>
            </p:cNvPr>
            <p:cNvSpPr txBox="1">
              <a:spLocks noChangeArrowheads="1"/>
            </p:cNvSpPr>
            <p:nvPr/>
          </p:nvSpPr>
          <p:spPr bwMode="auto">
            <a:xfrm>
              <a:off x="1429" y="1797"/>
              <a:ext cx="3220" cy="1553"/>
            </a:xfrm>
            <a:prstGeom prst="rect">
              <a:avLst/>
            </a:prstGeom>
            <a:solidFill>
              <a:srgbClr val="C0C0C0"/>
            </a:solidFill>
            <a:ln w="9525" algn="ctr">
              <a:noFill/>
              <a:miter lim="800000"/>
              <a:headEnd/>
              <a:tailEnd/>
            </a:ln>
            <a:effectLst/>
          </p:spPr>
          <p:txBody>
            <a:bodyPr>
              <a:spAutoFit/>
            </a:bodyPr>
            <a:lstStyle/>
            <a:p>
              <a:pPr marL="342900" indent="-342900" eaLnBrk="1" hangingPunct="1">
                <a:lnSpc>
                  <a:spcPct val="90000"/>
                </a:lnSpc>
                <a:spcBef>
                  <a:spcPct val="50000"/>
                </a:spcBef>
                <a:defRPr/>
              </a:pPr>
              <a:r>
                <a:rPr kumimoji="1" lang="en-US" altLang="zh-CN" sz="2400" b="1">
                  <a:solidFill>
                    <a:srgbClr val="003399"/>
                  </a:solidFill>
                  <a:effectLst>
                    <a:outerShdw blurRad="38100" dist="38100" dir="2700000" algn="tl">
                      <a:srgbClr val="000000"/>
                    </a:outerShdw>
                  </a:effectLst>
                  <a:latin typeface="Times New Roman" pitchFamily="18" charset="0"/>
                </a:rPr>
                <a:t>int  out</a:t>
              </a:r>
              <a:r>
                <a:rPr kumimoji="1" lang="zh-CN" altLang="en-US" sz="2400" b="1">
                  <a:solidFill>
                    <a:srgbClr val="003399"/>
                  </a:solidFill>
                  <a:effectLst>
                    <a:outerShdw blurRad="38100" dist="38100" dir="2700000" algn="tl">
                      <a:srgbClr val="000000"/>
                    </a:outerShdw>
                  </a:effectLst>
                  <a:latin typeface="Times New Roman" pitchFamily="18" charset="0"/>
                </a:rPr>
                <a:t>；</a:t>
              </a:r>
              <a:r>
                <a:rPr kumimoji="1" lang="en-US" altLang="zh-CN" sz="2400" b="1">
                  <a:solidFill>
                    <a:srgbClr val="003399"/>
                  </a:solidFill>
                  <a:effectLst>
                    <a:outerShdw blurRad="38100" dist="38100" dir="2700000" algn="tl">
                      <a:srgbClr val="000000"/>
                    </a:outerShdw>
                  </a:effectLst>
                  <a:latin typeface="Times New Roman" pitchFamily="18" charset="0"/>
                </a:rPr>
                <a:t>/*</a:t>
              </a:r>
              <a:r>
                <a:rPr kumimoji="1" lang="zh-CN" altLang="en-US" sz="2400" b="1">
                  <a:solidFill>
                    <a:srgbClr val="003399"/>
                  </a:solidFill>
                  <a:effectLst>
                    <a:outerShdw blurRad="38100" dist="38100" dir="2700000" algn="tl">
                      <a:srgbClr val="000000"/>
                    </a:outerShdw>
                  </a:effectLst>
                  <a:latin typeface="Times New Roman" pitchFamily="18" charset="0"/>
                </a:rPr>
                <a:t>非静态全局变量	定义*</a:t>
              </a:r>
              <a:r>
                <a:rPr kumimoji="1" lang="en-US" altLang="zh-CN" sz="2400" b="1">
                  <a:solidFill>
                    <a:srgbClr val="003399"/>
                  </a:solidFill>
                  <a:effectLst>
                    <a:outerShdw blurRad="38100" dist="38100" dir="2700000" algn="tl">
                      <a:srgbClr val="000000"/>
                    </a:outerShdw>
                  </a:effectLst>
                  <a:latin typeface="Times New Roman" pitchFamily="18" charset="0"/>
                </a:rPr>
                <a:t>/</a:t>
              </a:r>
            </a:p>
            <a:p>
              <a:pPr marL="342900" indent="-342900" eaLnBrk="1" hangingPunct="1">
                <a:lnSpc>
                  <a:spcPct val="90000"/>
                </a:lnSpc>
                <a:spcBef>
                  <a:spcPct val="50000"/>
                </a:spcBef>
                <a:defRPr/>
              </a:pPr>
              <a:r>
                <a:rPr kumimoji="1" lang="en-US" altLang="zh-CN" sz="2400" b="1">
                  <a:latin typeface="Times New Roman" pitchFamily="18" charset="0"/>
                </a:rPr>
                <a:t>main()</a:t>
              </a:r>
            </a:p>
            <a:p>
              <a:pPr marL="342900" indent="-342900" eaLnBrk="1" hangingPunct="1">
                <a:lnSpc>
                  <a:spcPct val="90000"/>
                </a:lnSpc>
                <a:spcBef>
                  <a:spcPct val="50000"/>
                </a:spcBef>
                <a:defRPr/>
              </a:pPr>
              <a:r>
                <a:rPr kumimoji="1" lang="en-US" altLang="zh-CN" sz="2400" b="1">
                  <a:latin typeface="Times New Roman" pitchFamily="18" charset="0"/>
                </a:rPr>
                <a:t>{</a:t>
              </a:r>
            </a:p>
            <a:p>
              <a:pPr marL="342900" indent="-342900" eaLnBrk="1" hangingPunct="1">
                <a:lnSpc>
                  <a:spcPct val="90000"/>
                </a:lnSpc>
                <a:spcBef>
                  <a:spcPct val="50000"/>
                </a:spcBef>
                <a:defRPr/>
              </a:pPr>
              <a:endParaRPr kumimoji="1" lang="en-US" altLang="zh-CN" sz="2400" b="1">
                <a:latin typeface="Times New Roman" pitchFamily="18" charset="0"/>
              </a:endParaRPr>
            </a:p>
            <a:p>
              <a:pPr marL="342900" indent="-342900" eaLnBrk="1" hangingPunct="1">
                <a:lnSpc>
                  <a:spcPct val="90000"/>
                </a:lnSpc>
                <a:spcBef>
                  <a:spcPct val="50000"/>
                </a:spcBef>
                <a:defRPr/>
              </a:pPr>
              <a:r>
                <a:rPr kumimoji="1" lang="en-US" altLang="zh-CN" sz="2400" b="1">
                  <a:latin typeface="Times New Roman" pitchFamily="18" charset="0"/>
                </a:rPr>
                <a:t>}</a:t>
              </a:r>
            </a:p>
          </p:txBody>
        </p:sp>
        <p:sp>
          <p:nvSpPr>
            <p:cNvPr id="31750" name="Text Box 6">
              <a:extLst>
                <a:ext uri="{FF2B5EF4-FFF2-40B4-BE49-F238E27FC236}">
                  <a16:creationId xmlns:a16="http://schemas.microsoft.com/office/drawing/2014/main" id="{2F2B6D88-85AA-416D-9CEC-09762E4ECEDC}"/>
                </a:ext>
              </a:extLst>
            </p:cNvPr>
            <p:cNvSpPr txBox="1">
              <a:spLocks noChangeArrowheads="1"/>
            </p:cNvSpPr>
            <p:nvPr/>
          </p:nvSpPr>
          <p:spPr bwMode="auto">
            <a:xfrm>
              <a:off x="2155" y="1434"/>
              <a:ext cx="140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buFontTx/>
                <a:buNone/>
              </a:pPr>
              <a:r>
                <a:rPr kumimoji="1" lang="en-US" altLang="zh-CN" sz="2400" b="1">
                  <a:solidFill>
                    <a:srgbClr val="003399"/>
                  </a:solidFill>
                </a:rPr>
                <a:t>File1.c</a:t>
              </a:r>
            </a:p>
          </p:txBody>
        </p:sp>
      </p:grpSp>
    </p:spTree>
  </p:cSld>
  <p:clrMapOvr>
    <a:masterClrMapping/>
  </p:clrMapOvr>
  <p:transition advTm="40326"/>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03E4591-EC6E-419B-ADC8-4E8B85786704}"/>
              </a:ext>
            </a:extLst>
          </p:cNvPr>
          <p:cNvSpPr>
            <a:spLocks noGrp="1" noChangeArrowheads="1"/>
          </p:cNvSpPr>
          <p:nvPr>
            <p:ph type="title"/>
          </p:nvPr>
        </p:nvSpPr>
        <p:spPr/>
        <p:txBody>
          <a:bodyPr/>
          <a:lstStyle/>
          <a:p>
            <a:pPr eaLnBrk="1" hangingPunct="1"/>
            <a:r>
              <a:rPr lang="en-US" altLang="zh-CN" b="1" dirty="0"/>
              <a:t>1.2 </a:t>
            </a:r>
            <a:r>
              <a:rPr lang="zh-CN" altLang="en-US" b="1" dirty="0"/>
              <a:t>变量的存储类别 －</a:t>
            </a:r>
            <a:r>
              <a:rPr lang="en-US" altLang="zh-CN" b="1" dirty="0"/>
              <a:t>extern</a:t>
            </a:r>
          </a:p>
        </p:txBody>
      </p:sp>
      <p:sp>
        <p:nvSpPr>
          <p:cNvPr id="17411" name="Rectangle 3">
            <a:extLst>
              <a:ext uri="{FF2B5EF4-FFF2-40B4-BE49-F238E27FC236}">
                <a16:creationId xmlns:a16="http://schemas.microsoft.com/office/drawing/2014/main" id="{F2890BAC-9144-494B-9100-1DA22F696377}"/>
              </a:ext>
            </a:extLst>
          </p:cNvPr>
          <p:cNvSpPr>
            <a:spLocks noGrp="1" noChangeArrowheads="1"/>
          </p:cNvSpPr>
          <p:nvPr>
            <p:ph type="body" idx="1"/>
          </p:nvPr>
        </p:nvSpPr>
        <p:spPr/>
        <p:txBody>
          <a:bodyPr/>
          <a:lstStyle/>
          <a:p>
            <a:pPr eaLnBrk="1" hangingPunct="1">
              <a:buFontTx/>
              <a:buNone/>
              <a:defRPr/>
            </a:pPr>
            <a:r>
              <a:rPr lang="en-US" altLang="zh-CN" b="1" dirty="0"/>
              <a:t>1. </a:t>
            </a:r>
            <a:r>
              <a:rPr lang="zh-CN" altLang="en-US" b="1" dirty="0"/>
              <a:t>存储期：存储空间在</a:t>
            </a:r>
            <a:r>
              <a:rPr lang="zh-CN" altLang="en-US" b="1" dirty="0">
                <a:solidFill>
                  <a:schemeClr val="accent2"/>
                </a:solidFill>
              </a:rPr>
              <a:t>静态存储区</a:t>
            </a:r>
            <a:r>
              <a:rPr lang="zh-CN" altLang="en-US" b="1" dirty="0"/>
              <a:t>分配。在程序开始运行时分配空间，程序执行期间，非静态全局变量始终存在。</a:t>
            </a:r>
          </a:p>
          <a:p>
            <a:pPr eaLnBrk="1" hangingPunct="1">
              <a:buFontTx/>
              <a:buNone/>
              <a:defRPr/>
            </a:pPr>
            <a:r>
              <a:rPr lang="en-US" altLang="zh-CN" b="1" dirty="0"/>
              <a:t>2. </a:t>
            </a:r>
            <a:r>
              <a:rPr lang="zh-CN" altLang="en-US" b="1" dirty="0"/>
              <a:t>作用域：文件作用域。</a:t>
            </a:r>
          </a:p>
          <a:p>
            <a:pPr eaLnBrk="1" hangingPunct="1">
              <a:buFontTx/>
              <a:buNone/>
              <a:defRPr/>
            </a:pPr>
            <a:r>
              <a:rPr lang="en-US" altLang="zh-CN" b="1" dirty="0"/>
              <a:t>3. </a:t>
            </a:r>
            <a:r>
              <a:rPr lang="zh-CN" altLang="en-US" b="1" dirty="0"/>
              <a:t>连接：可以被其他文件中的函数访问。</a:t>
            </a:r>
          </a:p>
          <a:p>
            <a:pPr algn="just" eaLnBrk="1" hangingPunct="1">
              <a:buFontTx/>
              <a:buNone/>
              <a:defRPr/>
            </a:pPr>
            <a:r>
              <a:rPr lang="en-US" altLang="zh-CN" b="1" dirty="0"/>
              <a:t>4.</a:t>
            </a:r>
            <a:r>
              <a:rPr lang="zh-CN" altLang="en-US" b="1" dirty="0"/>
              <a:t>其它源文件中的函数，引用非静态外部变量时，需要在引用函数所在的源文件中（通常在文件开头）进行</a:t>
            </a:r>
            <a:r>
              <a:rPr lang="zh-CN" altLang="en-US" b="1" dirty="0">
                <a:solidFill>
                  <a:srgbClr val="FF0000"/>
                </a:solidFill>
              </a:rPr>
              <a:t>声明</a:t>
            </a:r>
            <a:r>
              <a:rPr lang="zh-CN" altLang="en-US" b="1" dirty="0"/>
              <a:t>。</a:t>
            </a:r>
            <a:endParaRPr lang="zh-CN" altLang="en-US" b="1" dirty="0">
              <a:solidFill>
                <a:srgbClr val="003399"/>
              </a:solidFill>
              <a:effectLst>
                <a:outerShdw blurRad="38100" dist="38100" dir="2700000" algn="tl">
                  <a:srgbClr val="C0C0C0"/>
                </a:outerShdw>
              </a:effectLst>
            </a:endParaRPr>
          </a:p>
          <a:p>
            <a:pPr eaLnBrk="1" hangingPunct="1">
              <a:buFontTx/>
              <a:buNone/>
              <a:defRPr/>
            </a:pPr>
            <a:endParaRPr lang="en-US" altLang="zh-CN" b="1" dirty="0"/>
          </a:p>
        </p:txBody>
      </p:sp>
    </p:spTree>
  </p:cSld>
  <p:clrMapOvr>
    <a:masterClrMapping/>
  </p:clrMapOvr>
  <p:transition advTm="29523"/>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49B75011-6C4E-406A-A5D6-4D9C3AC21959}"/>
              </a:ext>
            </a:extLst>
          </p:cNvPr>
          <p:cNvSpPr>
            <a:spLocks noGrp="1"/>
          </p:cNvSpPr>
          <p:nvPr>
            <p:ph type="title"/>
          </p:nvPr>
        </p:nvSpPr>
        <p:spPr/>
        <p:txBody>
          <a:bodyPr/>
          <a:lstStyle/>
          <a:p>
            <a:r>
              <a:rPr lang="en-US" altLang="zh-CN" b="1" dirty="0"/>
              <a:t>1.2 </a:t>
            </a:r>
            <a:r>
              <a:rPr lang="zh-CN" altLang="en-US" b="1" dirty="0"/>
              <a:t>变量的存储类别 －</a:t>
            </a:r>
            <a:r>
              <a:rPr lang="en-US" altLang="zh-CN" b="1" dirty="0"/>
              <a:t>extern</a:t>
            </a:r>
            <a:endParaRPr lang="zh-CN" altLang="en-US" dirty="0"/>
          </a:p>
        </p:txBody>
      </p:sp>
      <p:sp>
        <p:nvSpPr>
          <p:cNvPr id="3" name="内容占位符 2">
            <a:extLst>
              <a:ext uri="{FF2B5EF4-FFF2-40B4-BE49-F238E27FC236}">
                <a16:creationId xmlns:a16="http://schemas.microsoft.com/office/drawing/2014/main" id="{FF3B9F32-8562-4B87-833E-DE222A60BE89}"/>
              </a:ext>
            </a:extLst>
          </p:cNvPr>
          <p:cNvSpPr>
            <a:spLocks noGrp="1"/>
          </p:cNvSpPr>
          <p:nvPr>
            <p:ph idx="1"/>
          </p:nvPr>
        </p:nvSpPr>
        <p:spPr/>
        <p:txBody>
          <a:bodyPr>
            <a:normAutofit/>
          </a:bodyPr>
          <a:lstStyle/>
          <a:p>
            <a:pPr marL="0" indent="0">
              <a:buFontTx/>
              <a:buNone/>
              <a:defRPr/>
            </a:pPr>
            <a:r>
              <a:rPr lang="en-US" altLang="zh-CN" b="1" dirty="0"/>
              <a:t>C </a:t>
            </a:r>
            <a:r>
              <a:rPr lang="zh-CN" altLang="en-US" b="1" dirty="0"/>
              <a:t>语言不管是函数还是变量都遵循“</a:t>
            </a:r>
            <a:r>
              <a:rPr lang="zh-CN" altLang="en-US" b="1" u="sng" dirty="0">
                <a:solidFill>
                  <a:srgbClr val="FF0000"/>
                </a:solidFill>
              </a:rPr>
              <a:t>先声明，后使用</a:t>
            </a:r>
            <a:r>
              <a:rPr lang="zh-CN" altLang="en-US" b="1" dirty="0"/>
              <a:t>”的原则。</a:t>
            </a:r>
            <a:endParaRPr lang="en-US" altLang="zh-CN" b="1" dirty="0"/>
          </a:p>
          <a:p>
            <a:pPr marL="0" indent="0">
              <a:buFontTx/>
              <a:buNone/>
              <a:defRPr/>
            </a:pPr>
            <a:endParaRPr lang="en-US" altLang="zh-CN" b="1" dirty="0"/>
          </a:p>
          <a:p>
            <a:pPr marL="0" indent="0">
              <a:buFontTx/>
              <a:buNone/>
              <a:defRPr/>
            </a:pPr>
            <a:r>
              <a:rPr lang="zh-CN" altLang="en-US" b="1" dirty="0">
                <a:solidFill>
                  <a:srgbClr val="003399"/>
                </a:solidFill>
                <a:effectLst>
                  <a:outerShdw blurRad="38100" dist="38100" dir="2700000" algn="tl">
                    <a:srgbClr val="C0C0C0"/>
                  </a:outerShdw>
                </a:effectLst>
              </a:rPr>
              <a:t>变量的声明</a:t>
            </a:r>
            <a:endParaRPr lang="en-US" altLang="zh-CN" b="1" dirty="0">
              <a:solidFill>
                <a:srgbClr val="003399"/>
              </a:solidFill>
              <a:effectLst>
                <a:outerShdw blurRad="38100" dist="38100" dir="2700000" algn="tl">
                  <a:srgbClr val="C0C0C0"/>
                </a:outerShdw>
              </a:effectLst>
            </a:endParaRPr>
          </a:p>
          <a:p>
            <a:pPr marL="0" indent="0">
              <a:buFontTx/>
              <a:buNone/>
              <a:defRPr/>
            </a:pPr>
            <a:r>
              <a:rPr lang="en-US" altLang="zh-CN" b="1" dirty="0">
                <a:solidFill>
                  <a:srgbClr val="003399"/>
                </a:solidFill>
                <a:effectLst>
                  <a:outerShdw blurRad="38100" dist="38100" dir="2700000" algn="tl">
                    <a:srgbClr val="C0C0C0"/>
                  </a:outerShdw>
                </a:effectLst>
              </a:rPr>
              <a:t>	extern  </a:t>
            </a:r>
            <a:r>
              <a:rPr lang="zh-CN" altLang="en-US" b="1" dirty="0">
                <a:solidFill>
                  <a:srgbClr val="003399"/>
                </a:solidFill>
                <a:effectLst>
                  <a:outerShdw blurRad="38100" dist="38100" dir="2700000" algn="tl">
                    <a:srgbClr val="C0C0C0"/>
                  </a:outerShdw>
                </a:effectLst>
              </a:rPr>
              <a:t>数据类型  变量表；</a:t>
            </a:r>
            <a:endParaRPr lang="en-US" altLang="zh-CN" b="1" dirty="0">
              <a:solidFill>
                <a:srgbClr val="003399"/>
              </a:solidFill>
              <a:effectLst>
                <a:outerShdw blurRad="38100" dist="38100" dir="2700000" algn="tl">
                  <a:srgbClr val="C0C0C0"/>
                </a:outerShdw>
              </a:effectLst>
            </a:endParaRPr>
          </a:p>
          <a:p>
            <a:pPr marL="0" indent="0">
              <a:buFontTx/>
              <a:buNone/>
              <a:defRPr/>
            </a:pPr>
            <a:endParaRPr lang="en-US" altLang="zh-CN" b="1" dirty="0"/>
          </a:p>
          <a:p>
            <a:pPr marL="0" indent="0">
              <a:buFontTx/>
              <a:buNone/>
              <a:defRPr/>
            </a:pPr>
            <a:r>
              <a:rPr kumimoji="1" lang="zh-CN" altLang="en-US" b="1" i="1" dirty="0"/>
              <a:t>注意</a:t>
            </a:r>
            <a:r>
              <a:rPr kumimoji="1" lang="zh-CN" altLang="en-US" b="1" dirty="0"/>
              <a:t>：</a:t>
            </a:r>
            <a:r>
              <a:rPr kumimoji="1" lang="zh-CN" altLang="en-US" b="1" i="1" dirty="0">
                <a:solidFill>
                  <a:srgbClr val="003399"/>
                </a:solidFill>
              </a:rPr>
              <a:t>变量的定义和变量的声明是两回事</a:t>
            </a:r>
            <a:r>
              <a:rPr kumimoji="1" lang="zh-CN" altLang="en-US" b="1" dirty="0">
                <a:solidFill>
                  <a:srgbClr val="003399"/>
                </a:solidFill>
              </a:rPr>
              <a:t>。</a:t>
            </a:r>
            <a:r>
              <a:rPr kumimoji="1" lang="zh-CN" altLang="en-US" b="1" dirty="0"/>
              <a:t>变量的定义只能定义一次；而变量的声明可多次，出现在所有要使用该变量的文件或函数内。</a:t>
            </a:r>
          </a:p>
        </p:txBody>
      </p:sp>
    </p:spTree>
  </p:cSld>
  <p:clrMapOvr>
    <a:masterClrMapping/>
  </p:clrMapOvr>
  <p:transition advTm="55423"/>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7C0C4A16-64F2-4CD5-A5AB-895D665BAB26}"/>
              </a:ext>
            </a:extLst>
          </p:cNvPr>
          <p:cNvSpPr>
            <a:spLocks noGrp="1" noChangeArrowheads="1"/>
          </p:cNvSpPr>
          <p:nvPr>
            <p:ph type="title"/>
          </p:nvPr>
        </p:nvSpPr>
        <p:spPr/>
        <p:txBody>
          <a:bodyPr/>
          <a:lstStyle/>
          <a:p>
            <a:pPr eaLnBrk="1" hangingPunct="1"/>
            <a:r>
              <a:rPr lang="zh-CN" altLang="en-US" b="1" dirty="0"/>
              <a:t>非静态全局变量声明举例</a:t>
            </a:r>
          </a:p>
        </p:txBody>
      </p:sp>
      <p:sp>
        <p:nvSpPr>
          <p:cNvPr id="34819" name="Text Box 3">
            <a:extLst>
              <a:ext uri="{FF2B5EF4-FFF2-40B4-BE49-F238E27FC236}">
                <a16:creationId xmlns:a16="http://schemas.microsoft.com/office/drawing/2014/main" id="{36907A1B-050F-4475-84A9-CF16D3C80160}"/>
              </a:ext>
            </a:extLst>
          </p:cNvPr>
          <p:cNvSpPr txBox="1">
            <a:spLocks noChangeArrowheads="1"/>
          </p:cNvSpPr>
          <p:nvPr/>
        </p:nvSpPr>
        <p:spPr bwMode="auto">
          <a:xfrm>
            <a:off x="4427538" y="1989138"/>
            <a:ext cx="4716462" cy="3122612"/>
          </a:xfrm>
          <a:prstGeom prst="rect">
            <a:avLst/>
          </a:prstGeom>
          <a:solidFill>
            <a:srgbClr val="C0C0C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buFontTx/>
              <a:buNone/>
            </a:pPr>
            <a:r>
              <a:rPr kumimoji="1" lang="en-US" altLang="zh-CN" sz="2400" b="1"/>
              <a:t>extern int out</a:t>
            </a:r>
            <a:r>
              <a:rPr kumimoji="1" lang="en-US" altLang="zh-CN" sz="2200" b="1"/>
              <a:t> </a:t>
            </a:r>
            <a:r>
              <a:rPr kumimoji="1" lang="zh-CN" altLang="en-US" sz="2400" b="1"/>
              <a:t>；</a:t>
            </a:r>
            <a:r>
              <a:rPr kumimoji="1" lang="en-US" altLang="zh-CN" sz="2400" b="1"/>
              <a:t>/*</a:t>
            </a:r>
            <a:r>
              <a:rPr kumimoji="1" lang="zh-CN" altLang="en-US" sz="2200" b="1"/>
              <a:t>非静态</a:t>
            </a:r>
            <a:r>
              <a:rPr kumimoji="1" lang="zh-CN" altLang="en-US" sz="2400" b="1"/>
              <a:t>全局变量		</a:t>
            </a:r>
            <a:r>
              <a:rPr kumimoji="1" lang="zh-CN" altLang="en-US" sz="2400" b="1">
                <a:solidFill>
                  <a:schemeClr val="accent2"/>
                </a:solidFill>
              </a:rPr>
              <a:t>声明</a:t>
            </a:r>
            <a:r>
              <a:rPr kumimoji="1" lang="en-US" altLang="zh-CN" sz="2400" b="1">
                <a:solidFill>
                  <a:schemeClr val="accent2"/>
                </a:solidFill>
              </a:rPr>
              <a:t>,</a:t>
            </a:r>
            <a:r>
              <a:rPr kumimoji="1" lang="zh-CN" altLang="en-US" sz="2400" b="1"/>
              <a:t>不是定义*</a:t>
            </a:r>
            <a:r>
              <a:rPr kumimoji="1" lang="en-US" altLang="zh-CN" sz="2400" b="1"/>
              <a:t>/</a:t>
            </a:r>
          </a:p>
          <a:p>
            <a:pPr eaLnBrk="1" hangingPunct="1">
              <a:lnSpc>
                <a:spcPct val="90000"/>
              </a:lnSpc>
              <a:spcBef>
                <a:spcPct val="50000"/>
              </a:spcBef>
              <a:buFontTx/>
              <a:buNone/>
            </a:pPr>
            <a:r>
              <a:rPr kumimoji="1" lang="en-US" altLang="zh-CN" sz="2400" b="1"/>
              <a:t>int func(int num)</a:t>
            </a:r>
          </a:p>
          <a:p>
            <a:pPr eaLnBrk="1" hangingPunct="1">
              <a:lnSpc>
                <a:spcPct val="90000"/>
              </a:lnSpc>
              <a:spcBef>
                <a:spcPct val="50000"/>
              </a:spcBef>
              <a:buFontTx/>
              <a:buNone/>
            </a:pPr>
            <a:r>
              <a:rPr kumimoji="1" lang="en-US" altLang="zh-CN" sz="2400" b="1"/>
              <a:t>{</a:t>
            </a:r>
          </a:p>
          <a:p>
            <a:pPr eaLnBrk="1" hangingPunct="1">
              <a:lnSpc>
                <a:spcPct val="90000"/>
              </a:lnSpc>
              <a:spcBef>
                <a:spcPct val="50000"/>
              </a:spcBef>
              <a:buFontTx/>
              <a:buNone/>
            </a:pPr>
            <a:r>
              <a:rPr kumimoji="1" lang="en-US" altLang="zh-CN" sz="2400" b="1"/>
              <a:t>    return num*out</a:t>
            </a:r>
            <a:r>
              <a:rPr kumimoji="1" lang="zh-CN" altLang="en-US" sz="2400" b="1"/>
              <a:t>；</a:t>
            </a:r>
            <a:r>
              <a:rPr kumimoji="1" lang="en-US" altLang="zh-CN" sz="2400" b="1"/>
              <a:t>//</a:t>
            </a:r>
            <a:r>
              <a:rPr kumimoji="1" lang="zh-CN" altLang="en-US" sz="2400" b="1"/>
              <a:t>此处的</a:t>
            </a:r>
            <a:r>
              <a:rPr kumimoji="1" lang="en-US" altLang="zh-CN" sz="2400" b="1"/>
              <a:t>out</a:t>
            </a:r>
            <a:r>
              <a:rPr kumimoji="1" lang="zh-CN" altLang="en-US" sz="2400" b="1"/>
              <a:t>就 		       </a:t>
            </a:r>
            <a:r>
              <a:rPr kumimoji="1" lang="en-US" altLang="zh-CN" sz="2400" b="1"/>
              <a:t>//</a:t>
            </a:r>
            <a:r>
              <a:rPr kumimoji="1" lang="zh-CN" altLang="en-US" sz="2400" b="1"/>
              <a:t>是</a:t>
            </a:r>
            <a:r>
              <a:rPr kumimoji="1" lang="en-US" altLang="zh-CN" sz="2400" b="1"/>
              <a:t>File1</a:t>
            </a:r>
            <a:r>
              <a:rPr kumimoji="1" lang="zh-CN" altLang="en-US" sz="2400" b="1"/>
              <a:t>中的</a:t>
            </a:r>
            <a:r>
              <a:rPr kumimoji="1" lang="en-US" altLang="zh-CN" sz="2400" b="1"/>
              <a:t>out</a:t>
            </a:r>
          </a:p>
          <a:p>
            <a:pPr eaLnBrk="1" hangingPunct="1">
              <a:lnSpc>
                <a:spcPct val="90000"/>
              </a:lnSpc>
              <a:spcBef>
                <a:spcPct val="50000"/>
              </a:spcBef>
              <a:buFontTx/>
              <a:buNone/>
            </a:pPr>
            <a:r>
              <a:rPr kumimoji="1" lang="en-US" altLang="zh-CN" sz="2400" b="1"/>
              <a:t>}</a:t>
            </a:r>
          </a:p>
        </p:txBody>
      </p:sp>
      <p:grpSp>
        <p:nvGrpSpPr>
          <p:cNvPr id="34820" name="Group 4">
            <a:extLst>
              <a:ext uri="{FF2B5EF4-FFF2-40B4-BE49-F238E27FC236}">
                <a16:creationId xmlns:a16="http://schemas.microsoft.com/office/drawing/2014/main" id="{B2E3B866-2C48-40C6-A0B4-63E5AC60F4F9}"/>
              </a:ext>
            </a:extLst>
          </p:cNvPr>
          <p:cNvGrpSpPr>
            <a:grpSpLocks/>
          </p:cNvGrpSpPr>
          <p:nvPr/>
        </p:nvGrpSpPr>
        <p:grpSpPr bwMode="auto">
          <a:xfrm>
            <a:off x="179388" y="1412875"/>
            <a:ext cx="3816350" cy="3881438"/>
            <a:chOff x="113" y="890"/>
            <a:chExt cx="2404" cy="2445"/>
          </a:xfrm>
        </p:grpSpPr>
        <p:sp>
          <p:nvSpPr>
            <p:cNvPr id="34822" name="Text Box 5">
              <a:extLst>
                <a:ext uri="{FF2B5EF4-FFF2-40B4-BE49-F238E27FC236}">
                  <a16:creationId xmlns:a16="http://schemas.microsoft.com/office/drawing/2014/main" id="{8AF3BA93-5ABE-43C5-AE62-5D3A81724056}"/>
                </a:ext>
              </a:extLst>
            </p:cNvPr>
            <p:cNvSpPr txBox="1">
              <a:spLocks noChangeArrowheads="1"/>
            </p:cNvSpPr>
            <p:nvPr/>
          </p:nvSpPr>
          <p:spPr bwMode="auto">
            <a:xfrm>
              <a:off x="113" y="1253"/>
              <a:ext cx="2404" cy="2082"/>
            </a:xfrm>
            <a:prstGeom prst="rect">
              <a:avLst/>
            </a:prstGeom>
            <a:solidFill>
              <a:srgbClr val="C0C0C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buFontTx/>
                <a:buNone/>
              </a:pPr>
              <a:r>
                <a:rPr kumimoji="1" lang="en-US" altLang="zh-CN" sz="2400" b="1"/>
                <a:t>int  out</a:t>
              </a:r>
              <a:r>
                <a:rPr kumimoji="1" lang="zh-CN" altLang="en-US" sz="2400" b="1"/>
                <a:t>；</a:t>
              </a:r>
              <a:r>
                <a:rPr kumimoji="1" lang="en-US" altLang="zh-CN" sz="2400" b="1"/>
                <a:t>/*</a:t>
              </a:r>
              <a:r>
                <a:rPr kumimoji="1" lang="zh-CN" altLang="en-US" sz="2400" b="1"/>
                <a:t>非静态全局变量		</a:t>
              </a:r>
              <a:r>
                <a:rPr kumimoji="1" lang="zh-CN" altLang="en-US" sz="2400" b="1">
                  <a:solidFill>
                    <a:schemeClr val="accent2"/>
                  </a:solidFill>
                </a:rPr>
                <a:t>定义</a:t>
              </a:r>
              <a:r>
                <a:rPr kumimoji="1" lang="zh-CN" altLang="en-US" sz="2400" b="1"/>
                <a:t>*</a:t>
              </a:r>
              <a:r>
                <a:rPr kumimoji="1" lang="en-US" altLang="zh-CN" sz="2400" b="1"/>
                <a:t>/</a:t>
              </a:r>
            </a:p>
            <a:p>
              <a:pPr eaLnBrk="1" hangingPunct="1">
                <a:lnSpc>
                  <a:spcPct val="90000"/>
                </a:lnSpc>
                <a:spcBef>
                  <a:spcPct val="50000"/>
                </a:spcBef>
                <a:buFontTx/>
                <a:buNone/>
              </a:pPr>
              <a:r>
                <a:rPr kumimoji="1" lang="en-US" altLang="zh-CN" sz="2400" b="1"/>
                <a:t>main()</a:t>
              </a:r>
            </a:p>
            <a:p>
              <a:pPr eaLnBrk="1" hangingPunct="1">
                <a:lnSpc>
                  <a:spcPct val="90000"/>
                </a:lnSpc>
                <a:spcBef>
                  <a:spcPct val="50000"/>
                </a:spcBef>
                <a:buFontTx/>
                <a:buNone/>
              </a:pPr>
              <a:r>
                <a:rPr kumimoji="1" lang="en-US" altLang="zh-CN" sz="2400" b="1"/>
                <a:t>{</a:t>
              </a:r>
            </a:p>
            <a:p>
              <a:pPr eaLnBrk="1" hangingPunct="1">
                <a:lnSpc>
                  <a:spcPct val="90000"/>
                </a:lnSpc>
                <a:spcBef>
                  <a:spcPct val="50000"/>
                </a:spcBef>
                <a:buFontTx/>
                <a:buNone/>
              </a:pPr>
              <a:r>
                <a:rPr kumimoji="1" lang="en-US" altLang="zh-CN" sz="2400" b="1"/>
                <a:t>     out=1;</a:t>
              </a:r>
            </a:p>
            <a:p>
              <a:pPr eaLnBrk="1" hangingPunct="1">
                <a:lnSpc>
                  <a:spcPct val="90000"/>
                </a:lnSpc>
                <a:spcBef>
                  <a:spcPct val="50000"/>
                </a:spcBef>
                <a:buFontTx/>
                <a:buNone/>
              </a:pPr>
              <a:r>
                <a:rPr kumimoji="1" lang="en-US" altLang="zh-CN" sz="2400" b="1"/>
                <a:t>     </a:t>
              </a:r>
              <a:r>
                <a:rPr kumimoji="1" lang="en-US" altLang="zh-CN" sz="2400" b="1">
                  <a:latin typeface="宋体" panose="02010600030101010101" pitchFamily="2" charset="-122"/>
                </a:rPr>
                <a:t>……</a:t>
              </a:r>
              <a:endParaRPr kumimoji="1" lang="en-US" altLang="zh-CN" sz="2400" b="1"/>
            </a:p>
            <a:p>
              <a:pPr eaLnBrk="1" hangingPunct="1">
                <a:lnSpc>
                  <a:spcPct val="90000"/>
                </a:lnSpc>
                <a:spcBef>
                  <a:spcPct val="50000"/>
                </a:spcBef>
                <a:buFontTx/>
                <a:buNone/>
              </a:pPr>
              <a:r>
                <a:rPr kumimoji="1" lang="en-US" altLang="zh-CN" sz="2400" b="1"/>
                <a:t>}</a:t>
              </a:r>
            </a:p>
          </p:txBody>
        </p:sp>
        <p:sp>
          <p:nvSpPr>
            <p:cNvPr id="34823" name="Text Box 6">
              <a:extLst>
                <a:ext uri="{FF2B5EF4-FFF2-40B4-BE49-F238E27FC236}">
                  <a16:creationId xmlns:a16="http://schemas.microsoft.com/office/drawing/2014/main" id="{987B8075-B888-412D-B0D1-3D1006553016}"/>
                </a:ext>
              </a:extLst>
            </p:cNvPr>
            <p:cNvSpPr txBox="1">
              <a:spLocks noChangeArrowheads="1"/>
            </p:cNvSpPr>
            <p:nvPr/>
          </p:nvSpPr>
          <p:spPr bwMode="auto">
            <a:xfrm>
              <a:off x="839" y="890"/>
              <a:ext cx="140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buFontTx/>
                <a:buNone/>
              </a:pPr>
              <a:r>
                <a:rPr kumimoji="1" lang="en-US" altLang="zh-CN" sz="2400" b="1">
                  <a:solidFill>
                    <a:srgbClr val="003399"/>
                  </a:solidFill>
                </a:rPr>
                <a:t>File1.c</a:t>
              </a:r>
            </a:p>
          </p:txBody>
        </p:sp>
      </p:grpSp>
      <p:sp>
        <p:nvSpPr>
          <p:cNvPr id="34821" name="Text Box 7">
            <a:extLst>
              <a:ext uri="{FF2B5EF4-FFF2-40B4-BE49-F238E27FC236}">
                <a16:creationId xmlns:a16="http://schemas.microsoft.com/office/drawing/2014/main" id="{B7E00C73-0C01-491F-9F39-D03C45D1DCDA}"/>
              </a:ext>
            </a:extLst>
          </p:cNvPr>
          <p:cNvSpPr txBox="1">
            <a:spLocks noChangeArrowheads="1"/>
          </p:cNvSpPr>
          <p:nvPr/>
        </p:nvSpPr>
        <p:spPr bwMode="auto">
          <a:xfrm>
            <a:off x="5795963" y="1484313"/>
            <a:ext cx="223202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buFontTx/>
              <a:buNone/>
            </a:pPr>
            <a:r>
              <a:rPr kumimoji="1" lang="en-US" altLang="zh-CN" sz="2400" b="1">
                <a:solidFill>
                  <a:srgbClr val="003399"/>
                </a:solidFill>
              </a:rPr>
              <a:t>File2.c</a:t>
            </a:r>
          </a:p>
        </p:txBody>
      </p:sp>
    </p:spTree>
  </p:cSld>
  <p:clrMapOvr>
    <a:masterClrMapping/>
  </p:clrMapOvr>
  <p:transition advTm="33315"/>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4">
            <a:extLst>
              <a:ext uri="{FF2B5EF4-FFF2-40B4-BE49-F238E27FC236}">
                <a16:creationId xmlns:a16="http://schemas.microsoft.com/office/drawing/2014/main" id="{9B30CBEC-D63E-4056-8A43-B0817B75F66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03BA23E9-C75C-470B-948A-C231F0A80053}" type="slidenum">
              <a:rPr lang="zh-CN" altLang="en-US" sz="1400" smtClean="0"/>
              <a:pPr>
                <a:spcBef>
                  <a:spcPct val="50000"/>
                </a:spcBef>
                <a:buFontTx/>
                <a:buNone/>
              </a:pPr>
              <a:t>29</a:t>
            </a:fld>
            <a:endParaRPr lang="en-US" altLang="zh-CN" sz="1400"/>
          </a:p>
        </p:txBody>
      </p:sp>
      <p:sp>
        <p:nvSpPr>
          <p:cNvPr id="35843" name="Rectangle 2">
            <a:extLst>
              <a:ext uri="{FF2B5EF4-FFF2-40B4-BE49-F238E27FC236}">
                <a16:creationId xmlns:a16="http://schemas.microsoft.com/office/drawing/2014/main" id="{D8077E45-9383-40D9-8EFA-F312D1117165}"/>
              </a:ext>
            </a:extLst>
          </p:cNvPr>
          <p:cNvSpPr>
            <a:spLocks noGrp="1" noChangeArrowheads="1"/>
          </p:cNvSpPr>
          <p:nvPr>
            <p:ph type="title"/>
          </p:nvPr>
        </p:nvSpPr>
        <p:spPr/>
        <p:txBody>
          <a:bodyPr/>
          <a:lstStyle/>
          <a:p>
            <a:pPr eaLnBrk="1" hangingPunct="1"/>
            <a:r>
              <a:rPr lang="en-US" altLang="zh-CN" b="1" dirty="0"/>
              <a:t>1.2 </a:t>
            </a:r>
            <a:r>
              <a:rPr lang="zh-CN" altLang="en-US" b="1" dirty="0"/>
              <a:t>变量的存储类别</a:t>
            </a:r>
            <a:r>
              <a:rPr lang="en-US" altLang="zh-CN" b="1" dirty="0"/>
              <a:t> </a:t>
            </a:r>
            <a:r>
              <a:rPr lang="zh-CN" altLang="en-US" b="1" dirty="0"/>
              <a:t>－</a:t>
            </a:r>
            <a:r>
              <a:rPr lang="en-US" altLang="zh-CN" b="1" dirty="0"/>
              <a:t>extern</a:t>
            </a:r>
            <a:endParaRPr lang="zh-CN" altLang="en-US" b="1" dirty="0"/>
          </a:p>
        </p:txBody>
      </p:sp>
      <p:sp>
        <p:nvSpPr>
          <p:cNvPr id="35844" name="Rectangle 3">
            <a:extLst>
              <a:ext uri="{FF2B5EF4-FFF2-40B4-BE49-F238E27FC236}">
                <a16:creationId xmlns:a16="http://schemas.microsoft.com/office/drawing/2014/main" id="{E9AB95C0-87D9-404F-8791-78B2D0F44D4E}"/>
              </a:ext>
            </a:extLst>
          </p:cNvPr>
          <p:cNvSpPr>
            <a:spLocks noGrp="1" noChangeArrowheads="1"/>
          </p:cNvSpPr>
          <p:nvPr>
            <p:ph type="body" idx="1"/>
          </p:nvPr>
        </p:nvSpPr>
        <p:spPr>
          <a:xfrm>
            <a:off x="685800" y="1319213"/>
            <a:ext cx="7772400" cy="1822450"/>
          </a:xfrm>
        </p:spPr>
        <p:txBody>
          <a:bodyPr/>
          <a:lstStyle/>
          <a:p>
            <a:pPr eaLnBrk="1" hangingPunct="1"/>
            <a:r>
              <a:rPr lang="zh-CN" altLang="en-US" b="1"/>
              <a:t>同一文件中，要使用函数后面所定义的全局变量或者其它文件中的非静态全局变量，必须在函数内部或者前面对该变量用</a:t>
            </a:r>
            <a:r>
              <a:rPr lang="en-US" altLang="zh-CN" b="1"/>
              <a:t>extern</a:t>
            </a:r>
            <a:r>
              <a:rPr lang="zh-CN" altLang="en-US" b="1"/>
              <a:t>进行声明</a:t>
            </a:r>
          </a:p>
        </p:txBody>
      </p:sp>
      <p:sp>
        <p:nvSpPr>
          <p:cNvPr id="35845" name="Rectangle 4">
            <a:extLst>
              <a:ext uri="{FF2B5EF4-FFF2-40B4-BE49-F238E27FC236}">
                <a16:creationId xmlns:a16="http://schemas.microsoft.com/office/drawing/2014/main" id="{B1EF8D6D-4711-46E5-AADE-CD09F723AFBA}"/>
              </a:ext>
            </a:extLst>
          </p:cNvPr>
          <p:cNvSpPr>
            <a:spLocks noChangeArrowheads="1"/>
          </p:cNvSpPr>
          <p:nvPr/>
        </p:nvSpPr>
        <p:spPr bwMode="auto">
          <a:xfrm>
            <a:off x="1042988" y="2776538"/>
            <a:ext cx="7343775" cy="3748087"/>
          </a:xfrm>
          <a:prstGeom prst="rect">
            <a:avLst/>
          </a:prstGeom>
          <a:solidFill>
            <a:srgbClr val="CC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pPr>
            <a:r>
              <a:rPr kumimoji="1" lang="en-US" altLang="zh-CN" sz="2200"/>
              <a:t>int CalVolumn() </a:t>
            </a:r>
          </a:p>
          <a:p>
            <a:pPr eaLnBrk="1" hangingPunct="1">
              <a:lnSpc>
                <a:spcPct val="90000"/>
              </a:lnSpc>
              <a:buFontTx/>
              <a:buNone/>
            </a:pPr>
            <a:r>
              <a:rPr kumimoji="1" lang="en-US" altLang="zh-CN" sz="2200"/>
              <a:t>{ </a:t>
            </a:r>
          </a:p>
          <a:p>
            <a:pPr eaLnBrk="1" hangingPunct="1">
              <a:lnSpc>
                <a:spcPct val="90000"/>
              </a:lnSpc>
              <a:buFontTx/>
              <a:buNone/>
            </a:pPr>
            <a:r>
              <a:rPr kumimoji="1" lang="en-US" altLang="zh-CN" sz="2200"/>
              <a:t>      </a:t>
            </a:r>
            <a:r>
              <a:rPr kumimoji="1" lang="en-US" altLang="zh-CN" sz="2200">
                <a:solidFill>
                  <a:srgbClr val="003399"/>
                </a:solidFill>
              </a:rPr>
              <a:t>extern int length, width, height</a:t>
            </a:r>
            <a:r>
              <a:rPr kumimoji="1" lang="en-US" altLang="zh-CN" sz="2200"/>
              <a:t>；</a:t>
            </a:r>
            <a:r>
              <a:rPr kumimoji="1" lang="en-US" altLang="zh-CN" sz="2200">
                <a:solidFill>
                  <a:srgbClr val="003399"/>
                </a:solidFill>
              </a:rPr>
              <a:t>/*</a:t>
            </a:r>
            <a:r>
              <a:rPr kumimoji="1" lang="zh-CN" altLang="en-US" sz="2200">
                <a:solidFill>
                  <a:srgbClr val="003399"/>
                </a:solidFill>
              </a:rPr>
              <a:t>外部变量的声明*/</a:t>
            </a:r>
            <a:endParaRPr kumimoji="1" lang="en-US" altLang="zh-CN" sz="2200">
              <a:solidFill>
                <a:srgbClr val="003399"/>
              </a:solidFill>
            </a:endParaRPr>
          </a:p>
          <a:p>
            <a:pPr eaLnBrk="1" hangingPunct="1">
              <a:lnSpc>
                <a:spcPct val="90000"/>
              </a:lnSpc>
              <a:buFontTx/>
              <a:buNone/>
            </a:pPr>
            <a:r>
              <a:rPr kumimoji="1" lang="en-US" altLang="zh-CN" sz="2200">
                <a:solidFill>
                  <a:srgbClr val="003399"/>
                </a:solidFill>
              </a:rPr>
              <a:t>	 return length*width*height;</a:t>
            </a:r>
            <a:endParaRPr kumimoji="1" lang="zh-CN" altLang="en-US" sz="2200">
              <a:solidFill>
                <a:srgbClr val="003399"/>
              </a:solidFill>
            </a:endParaRPr>
          </a:p>
          <a:p>
            <a:pPr eaLnBrk="1" hangingPunct="1">
              <a:lnSpc>
                <a:spcPct val="90000"/>
              </a:lnSpc>
              <a:buFontTx/>
              <a:buNone/>
            </a:pPr>
            <a:r>
              <a:rPr kumimoji="1" lang="en-US" altLang="zh-CN" sz="2200"/>
              <a:t>}</a:t>
            </a:r>
          </a:p>
          <a:p>
            <a:pPr eaLnBrk="1" hangingPunct="1">
              <a:lnSpc>
                <a:spcPct val="90000"/>
              </a:lnSpc>
              <a:buFontTx/>
              <a:buNone/>
            </a:pPr>
            <a:r>
              <a:rPr kumimoji="1" lang="en-US" altLang="zh-CN" sz="2200">
                <a:solidFill>
                  <a:srgbClr val="FF3300"/>
                </a:solidFill>
              </a:rPr>
              <a:t>int length =3, width=4, height=5 ；    /*</a:t>
            </a:r>
            <a:r>
              <a:rPr kumimoji="1" lang="zh-CN" altLang="en-US" sz="2200">
                <a:solidFill>
                  <a:srgbClr val="FF3300"/>
                </a:solidFill>
              </a:rPr>
              <a:t>外部变量的定义*/</a:t>
            </a:r>
            <a:endParaRPr kumimoji="1" lang="en-US" altLang="zh-CN" sz="2200"/>
          </a:p>
          <a:p>
            <a:pPr eaLnBrk="1" hangingPunct="1">
              <a:lnSpc>
                <a:spcPct val="90000"/>
              </a:lnSpc>
              <a:buFontTx/>
              <a:buNone/>
            </a:pPr>
            <a:r>
              <a:rPr kumimoji="1" lang="en-US" altLang="zh-CN" sz="2200"/>
              <a:t>main()</a:t>
            </a:r>
          </a:p>
          <a:p>
            <a:pPr eaLnBrk="1" hangingPunct="1">
              <a:lnSpc>
                <a:spcPct val="90000"/>
              </a:lnSpc>
              <a:buFontTx/>
              <a:buNone/>
            </a:pPr>
            <a:r>
              <a:rPr kumimoji="1" lang="en-US" altLang="zh-CN" sz="2200"/>
              <a:t>{</a:t>
            </a:r>
            <a:endParaRPr kumimoji="1" lang="zh-CN" altLang="en-US" sz="2200">
              <a:solidFill>
                <a:srgbClr val="003399"/>
              </a:solidFill>
            </a:endParaRPr>
          </a:p>
          <a:p>
            <a:pPr eaLnBrk="1" hangingPunct="1">
              <a:lnSpc>
                <a:spcPct val="90000"/>
              </a:lnSpc>
              <a:buFontTx/>
              <a:buNone/>
            </a:pPr>
            <a:r>
              <a:rPr kumimoji="1" lang="en-US" altLang="zh-CN" sz="2200"/>
              <a:t>      printf("volumn=%d", CalVolumn())；</a:t>
            </a:r>
          </a:p>
          <a:p>
            <a:pPr eaLnBrk="1" hangingPunct="1">
              <a:lnSpc>
                <a:spcPct val="90000"/>
              </a:lnSpc>
              <a:buFontTx/>
              <a:buNone/>
            </a:pPr>
            <a:r>
              <a:rPr kumimoji="1" lang="en-US" altLang="zh-CN" sz="2200"/>
              <a:t>}</a:t>
            </a:r>
          </a:p>
        </p:txBody>
      </p:sp>
    </p:spTree>
  </p:cSld>
  <p:clrMapOvr>
    <a:masterClrMapping/>
  </p:clrMapOvr>
  <p:transition advTm="2858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394A00B-881F-46F7-9B75-B6E7EA1F74E7}"/>
              </a:ext>
            </a:extLst>
          </p:cNvPr>
          <p:cNvSpPr>
            <a:spLocks noGrp="1" noChangeArrowheads="1"/>
          </p:cNvSpPr>
          <p:nvPr>
            <p:ph type="title" idx="4294967295"/>
          </p:nvPr>
        </p:nvSpPr>
        <p:spPr/>
        <p:txBody>
          <a:bodyPr/>
          <a:lstStyle/>
          <a:p>
            <a:pPr eaLnBrk="1" hangingPunct="1"/>
            <a:r>
              <a:rPr lang="en-US" altLang="zh-CN" b="1" dirty="0"/>
              <a:t>1.</a:t>
            </a:r>
            <a:r>
              <a:rPr lang="zh-CN" altLang="en-US" b="1" dirty="0"/>
              <a:t>再论变量和函数</a:t>
            </a:r>
            <a:r>
              <a:rPr lang="en-US" altLang="zh-CN" b="1" dirty="0"/>
              <a:t> </a:t>
            </a:r>
            <a:endParaRPr lang="zh-CN" altLang="en-US" b="1" dirty="0"/>
          </a:p>
        </p:txBody>
      </p:sp>
      <p:sp>
        <p:nvSpPr>
          <p:cNvPr id="16387" name="Rectangle 3">
            <a:extLst>
              <a:ext uri="{FF2B5EF4-FFF2-40B4-BE49-F238E27FC236}">
                <a16:creationId xmlns:a16="http://schemas.microsoft.com/office/drawing/2014/main" id="{2493A261-9DCE-4A50-BC0A-977D86C17665}"/>
              </a:ext>
            </a:extLst>
          </p:cNvPr>
          <p:cNvSpPr>
            <a:spLocks noGrp="1" noChangeArrowheads="1"/>
          </p:cNvSpPr>
          <p:nvPr>
            <p:ph type="body" idx="4294967295"/>
          </p:nvPr>
        </p:nvSpPr>
        <p:spPr/>
        <p:txBody>
          <a:bodyPr/>
          <a:lstStyle/>
          <a:p>
            <a:pPr eaLnBrk="1" hangingPunct="1"/>
            <a:r>
              <a:rPr lang="zh-CN" altLang="en-US" b="1" dirty="0"/>
              <a:t>再次讨论变量和函数的目的：</a:t>
            </a:r>
          </a:p>
          <a:p>
            <a:pPr lvl="1" eaLnBrk="1" hangingPunct="1"/>
            <a:r>
              <a:rPr lang="zh-CN" altLang="en-US" b="1" dirty="0"/>
              <a:t>课程设计需要多人合作完成。</a:t>
            </a:r>
          </a:p>
          <a:p>
            <a:pPr lvl="1" eaLnBrk="1" hangingPunct="1"/>
            <a:r>
              <a:rPr lang="zh-CN" altLang="en-US" b="1" dirty="0"/>
              <a:t>如何让每个人都参与设计和开发？</a:t>
            </a:r>
          </a:p>
          <a:p>
            <a:pPr lvl="2" eaLnBrk="1" hangingPunct="1"/>
            <a:r>
              <a:rPr lang="zh-CN" altLang="en-US" b="1" dirty="0"/>
              <a:t>基本模式：按照</a:t>
            </a:r>
            <a:r>
              <a:rPr lang="zh-CN" altLang="en-US" b="1" dirty="0">
                <a:solidFill>
                  <a:srgbClr val="FF0000"/>
                </a:solidFill>
              </a:rPr>
              <a:t>分而治之</a:t>
            </a:r>
            <a:r>
              <a:rPr lang="zh-CN" altLang="en-US" b="1" dirty="0"/>
              <a:t>的原则，将待开发的软件（程序）分解为模块。</a:t>
            </a:r>
          </a:p>
          <a:p>
            <a:pPr lvl="2" eaLnBrk="1" hangingPunct="1"/>
            <a:r>
              <a:rPr lang="zh-CN" altLang="en-US" b="1" dirty="0"/>
              <a:t>模块各自开发，然后集成联调。</a:t>
            </a:r>
          </a:p>
          <a:p>
            <a:pPr lvl="1" eaLnBrk="1" hangingPunct="1"/>
            <a:r>
              <a:rPr lang="zh-CN" altLang="en-US" b="1" dirty="0"/>
              <a:t>模块之间的交互：数据共享、函数调用</a:t>
            </a:r>
          </a:p>
          <a:p>
            <a:pPr lvl="1" eaLnBrk="1" hangingPunct="1"/>
            <a:r>
              <a:rPr lang="zh-CN" altLang="en-US" b="1" dirty="0"/>
              <a:t>如何实现不同模块之间的数据共享和函数调用？</a:t>
            </a:r>
          </a:p>
          <a:p>
            <a:pPr lvl="1" eaLnBrk="1" hangingPunct="1"/>
            <a:endParaRPr lang="en-US" altLang="zh-CN" b="1" dirty="0"/>
          </a:p>
        </p:txBody>
      </p:sp>
    </p:spTree>
  </p:cSld>
  <p:clrMapOvr>
    <a:masterClrMapping/>
  </p:clrMapOvr>
  <p:transition advTm="56652"/>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E6FFD2D9-56B4-46F4-8053-E640EE03DFE9}"/>
              </a:ext>
            </a:extLst>
          </p:cNvPr>
          <p:cNvSpPr>
            <a:spLocks noGrp="1" noChangeArrowheads="1"/>
          </p:cNvSpPr>
          <p:nvPr>
            <p:ph type="title"/>
          </p:nvPr>
        </p:nvSpPr>
        <p:spPr/>
        <p:txBody>
          <a:bodyPr/>
          <a:lstStyle/>
          <a:p>
            <a:pPr eaLnBrk="1" hangingPunct="1"/>
            <a:r>
              <a:rPr lang="en-US" altLang="zh-CN" b="1" dirty="0"/>
              <a:t>1.2 </a:t>
            </a:r>
            <a:r>
              <a:rPr lang="zh-CN" altLang="en-US" b="1" dirty="0"/>
              <a:t>变量的存储类别</a:t>
            </a:r>
          </a:p>
        </p:txBody>
      </p:sp>
      <p:sp>
        <p:nvSpPr>
          <p:cNvPr id="20483" name="Rectangle 3">
            <a:extLst>
              <a:ext uri="{FF2B5EF4-FFF2-40B4-BE49-F238E27FC236}">
                <a16:creationId xmlns:a16="http://schemas.microsoft.com/office/drawing/2014/main" id="{6A2F5ACE-F13D-4813-BFE5-78360673E325}"/>
              </a:ext>
            </a:extLst>
          </p:cNvPr>
          <p:cNvSpPr>
            <a:spLocks noGrp="1" noChangeArrowheads="1"/>
          </p:cNvSpPr>
          <p:nvPr>
            <p:ph type="body" idx="1"/>
          </p:nvPr>
        </p:nvSpPr>
        <p:spPr>
          <a:xfrm>
            <a:off x="685800" y="1319213"/>
            <a:ext cx="8062913" cy="4611687"/>
          </a:xfrm>
        </p:spPr>
        <p:txBody>
          <a:bodyPr/>
          <a:lstStyle/>
          <a:p>
            <a:pPr eaLnBrk="1" hangingPunct="1">
              <a:buFontTx/>
              <a:buNone/>
              <a:defRPr/>
            </a:pPr>
            <a:r>
              <a:rPr lang="zh-CN" altLang="en-US" b="1"/>
              <a:t>总结：</a:t>
            </a:r>
          </a:p>
          <a:p>
            <a:pPr eaLnBrk="1" hangingPunct="1">
              <a:buFontTx/>
              <a:buNone/>
              <a:defRPr/>
            </a:pPr>
            <a:r>
              <a:rPr lang="zh-CN" altLang="en-US" b="1"/>
              <a:t>    </a:t>
            </a:r>
            <a:r>
              <a:rPr lang="zh-CN" altLang="en-US" b="1">
                <a:solidFill>
                  <a:srgbClr val="FF3300"/>
                </a:solidFill>
                <a:effectLst>
                  <a:outerShdw blurRad="38100" dist="38100" dir="2700000" algn="tl">
                    <a:srgbClr val="C0C0C0"/>
                  </a:outerShdw>
                </a:effectLst>
              </a:rPr>
              <a:t>动态存储方式</a:t>
            </a:r>
            <a:r>
              <a:rPr lang="zh-CN" altLang="en-US" b="1"/>
              <a:t>：</a:t>
            </a:r>
            <a:r>
              <a:rPr lang="zh-CN" altLang="en-US" b="1">
                <a:solidFill>
                  <a:srgbClr val="FF3300"/>
                </a:solidFill>
              </a:rPr>
              <a:t>动态局部变量（</a:t>
            </a:r>
            <a:r>
              <a:rPr lang="en-US" altLang="zh-CN" b="1">
                <a:solidFill>
                  <a:srgbClr val="FF3300"/>
                </a:solidFill>
              </a:rPr>
              <a:t>auto</a:t>
            </a:r>
            <a:r>
              <a:rPr lang="zh-CN" altLang="en-US" b="1">
                <a:solidFill>
                  <a:srgbClr val="FF3300"/>
                </a:solidFill>
              </a:rPr>
              <a:t>）、寄存器变量（</a:t>
            </a:r>
            <a:r>
              <a:rPr lang="en-US" altLang="zh-CN" b="1">
                <a:solidFill>
                  <a:srgbClr val="FF3300"/>
                </a:solidFill>
              </a:rPr>
              <a:t>register</a:t>
            </a:r>
            <a:r>
              <a:rPr lang="zh-CN" altLang="en-US" b="1">
                <a:solidFill>
                  <a:srgbClr val="FF3300"/>
                </a:solidFill>
              </a:rPr>
              <a:t>）</a:t>
            </a:r>
            <a:r>
              <a:rPr lang="zh-CN" altLang="en-US" b="1"/>
              <a:t>属于动态存储方式。存储空间在进入函数体或者复合语句体时分配，退出函数体或者复合语句体时回收。</a:t>
            </a:r>
          </a:p>
          <a:p>
            <a:pPr eaLnBrk="1" hangingPunct="1">
              <a:buFontTx/>
              <a:buNone/>
              <a:defRPr/>
            </a:pPr>
            <a:r>
              <a:rPr lang="zh-CN" altLang="en-US" b="1"/>
              <a:t>    </a:t>
            </a:r>
            <a:r>
              <a:rPr lang="zh-CN" altLang="en-US" b="1">
                <a:solidFill>
                  <a:srgbClr val="FF3300"/>
                </a:solidFill>
                <a:effectLst>
                  <a:outerShdw blurRad="38100" dist="38100" dir="2700000" algn="tl">
                    <a:srgbClr val="C0C0C0"/>
                  </a:outerShdw>
                </a:effectLst>
              </a:rPr>
              <a:t>静态存储方式</a:t>
            </a:r>
            <a:r>
              <a:rPr lang="zh-CN" altLang="en-US" b="1"/>
              <a:t>：</a:t>
            </a:r>
            <a:r>
              <a:rPr lang="zh-CN" altLang="en-US" b="1">
                <a:solidFill>
                  <a:schemeClr val="accent2"/>
                </a:solidFill>
              </a:rPr>
              <a:t>静态局部变量、静态全局变量、非静态全局变量</a:t>
            </a:r>
            <a:r>
              <a:rPr lang="zh-CN" altLang="en-US" b="1"/>
              <a:t> 均属于静态存储方式。存储空间在程序开始执行时一次性分配和初始化，在整个程序执行期间均不回收。</a:t>
            </a:r>
          </a:p>
        </p:txBody>
      </p:sp>
    </p:spTree>
  </p:cSld>
  <p:clrMapOvr>
    <a:masterClrMapping/>
  </p:clrMapOvr>
  <p:transition advTm="36117"/>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01A1E7D3-3448-474B-8787-2D2E4304D97E}"/>
              </a:ext>
            </a:extLst>
          </p:cNvPr>
          <p:cNvSpPr>
            <a:spLocks noGrp="1" noChangeArrowheads="1"/>
          </p:cNvSpPr>
          <p:nvPr>
            <p:ph type="title"/>
          </p:nvPr>
        </p:nvSpPr>
        <p:spPr/>
        <p:txBody>
          <a:bodyPr/>
          <a:lstStyle/>
          <a:p>
            <a:pPr eaLnBrk="1" hangingPunct="1"/>
            <a:r>
              <a:rPr lang="en-US" altLang="zh-CN" b="1" dirty="0"/>
              <a:t>1.2 </a:t>
            </a:r>
            <a:r>
              <a:rPr lang="zh-CN" altLang="en-US" b="1" dirty="0"/>
              <a:t>变量的存储类别</a:t>
            </a:r>
          </a:p>
        </p:txBody>
      </p:sp>
      <p:sp>
        <p:nvSpPr>
          <p:cNvPr id="37891" name="Rectangle 3">
            <a:extLst>
              <a:ext uri="{FF2B5EF4-FFF2-40B4-BE49-F238E27FC236}">
                <a16:creationId xmlns:a16="http://schemas.microsoft.com/office/drawing/2014/main" id="{4D255B37-38DE-400C-B248-7946A959E841}"/>
              </a:ext>
            </a:extLst>
          </p:cNvPr>
          <p:cNvSpPr>
            <a:spLocks noGrp="1" noChangeArrowheads="1"/>
          </p:cNvSpPr>
          <p:nvPr>
            <p:ph type="body" idx="1"/>
          </p:nvPr>
        </p:nvSpPr>
        <p:spPr>
          <a:xfrm>
            <a:off x="685800" y="1319213"/>
            <a:ext cx="8062664" cy="4611687"/>
          </a:xfrm>
        </p:spPr>
        <p:txBody>
          <a:bodyPr/>
          <a:lstStyle/>
          <a:p>
            <a:pPr algn="just" eaLnBrk="1" hangingPunct="1"/>
            <a:r>
              <a:rPr lang="zh-CN" altLang="en-US" b="1" dirty="0"/>
              <a:t>学习存储类别的目的（主要是</a:t>
            </a:r>
            <a:r>
              <a:rPr lang="en-US" altLang="zh-CN" b="1" dirty="0"/>
              <a:t>static</a:t>
            </a:r>
            <a:r>
              <a:rPr lang="zh-CN" altLang="en-US" b="1" dirty="0"/>
              <a:t>和</a:t>
            </a:r>
            <a:r>
              <a:rPr lang="en-US" altLang="zh-CN" b="1" dirty="0"/>
              <a:t>extern</a:t>
            </a:r>
            <a:r>
              <a:rPr lang="zh-CN" altLang="en-US" b="1" dirty="0"/>
              <a:t>）：</a:t>
            </a:r>
          </a:p>
          <a:p>
            <a:pPr eaLnBrk="1" hangingPunct="1">
              <a:buFontTx/>
              <a:buNone/>
            </a:pPr>
            <a:r>
              <a:rPr lang="zh-CN" altLang="en-US" b="1" dirty="0"/>
              <a:t>   </a:t>
            </a:r>
            <a:r>
              <a:rPr lang="en-US" altLang="zh-CN" b="1" dirty="0"/>
              <a:t>1.</a:t>
            </a:r>
            <a:r>
              <a:rPr lang="zh-CN" altLang="en-US" b="1" dirty="0"/>
              <a:t>如何保留上一次函数调用的结果值。－－静态局部变量；</a:t>
            </a:r>
          </a:p>
          <a:p>
            <a:pPr eaLnBrk="1" hangingPunct="1">
              <a:buFontTx/>
              <a:buNone/>
            </a:pPr>
            <a:r>
              <a:rPr lang="zh-CN" altLang="en-US" b="1" dirty="0"/>
              <a:t>   </a:t>
            </a:r>
            <a:r>
              <a:rPr lang="en-US" altLang="zh-CN" b="1" dirty="0"/>
              <a:t>2.</a:t>
            </a:r>
            <a:r>
              <a:rPr lang="zh-CN" altLang="en-US" b="1" dirty="0"/>
              <a:t>如何定义一个文件中的全局变量能</a:t>
            </a:r>
            <a:r>
              <a:rPr lang="en-US" altLang="zh-CN" b="1" dirty="0"/>
              <a:t>/</a:t>
            </a:r>
            <a:r>
              <a:rPr lang="zh-CN" altLang="en-US" b="1" dirty="0"/>
              <a:t>不能被其他文件中的函数所访问。－－静态全局变量和非静态全局变量。</a:t>
            </a:r>
          </a:p>
        </p:txBody>
      </p:sp>
    </p:spTree>
  </p:cSld>
  <p:clrMapOvr>
    <a:masterClrMapping/>
  </p:clrMapOvr>
  <p:transition advTm="25121"/>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3">
            <a:extLst>
              <a:ext uri="{FF2B5EF4-FFF2-40B4-BE49-F238E27FC236}">
                <a16:creationId xmlns:a16="http://schemas.microsoft.com/office/drawing/2014/main" id="{95E82EE9-7ABF-4F9E-83AF-73EF5EEA64EE}"/>
              </a:ext>
            </a:extLst>
          </p:cNvPr>
          <p:cNvSpPr txBox="1">
            <a:spLocks noChangeArrowheads="1"/>
          </p:cNvSpPr>
          <p:nvPr/>
        </p:nvSpPr>
        <p:spPr bwMode="auto">
          <a:xfrm>
            <a:off x="685800" y="1371600"/>
            <a:ext cx="7848600"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Tx/>
              <a:buNone/>
            </a:pPr>
            <a:r>
              <a:rPr kumimoji="1" lang="en-US" altLang="zh-CN" b="1" dirty="0"/>
              <a:t>        </a:t>
            </a:r>
            <a:r>
              <a:rPr kumimoji="1" lang="zh-CN" altLang="en-US" b="1" dirty="0"/>
              <a:t>对于较大型的程序，为便于组织、管理，往往会按照一定原则将程序组织成多个源文件；</a:t>
            </a:r>
          </a:p>
          <a:p>
            <a:pPr algn="just" eaLnBrk="1" hangingPunct="1">
              <a:spcBef>
                <a:spcPct val="50000"/>
              </a:spcBef>
              <a:buFontTx/>
              <a:buNone/>
            </a:pPr>
            <a:r>
              <a:rPr kumimoji="1" lang="zh-CN" altLang="en-US" b="1" dirty="0"/>
              <a:t>        当一个源程序由多个源文件组成时，Ｃ语言根据函数能否被</a:t>
            </a:r>
            <a:r>
              <a:rPr kumimoji="1" lang="zh-CN" altLang="en-US" b="1" i="1" dirty="0">
                <a:solidFill>
                  <a:srgbClr val="FF0000"/>
                </a:solidFill>
              </a:rPr>
              <a:t>其它</a:t>
            </a:r>
            <a:r>
              <a:rPr kumimoji="1" lang="zh-CN" altLang="en-US" b="1" dirty="0"/>
              <a:t>源文件中的函数调用，将函数分为</a:t>
            </a:r>
            <a:r>
              <a:rPr kumimoji="1" lang="zh-CN" altLang="en-US" b="1" dirty="0">
                <a:solidFill>
                  <a:srgbClr val="003399"/>
                </a:solidFill>
              </a:rPr>
              <a:t>内部函数</a:t>
            </a:r>
            <a:r>
              <a:rPr kumimoji="1" lang="zh-CN" altLang="en-US" b="1" dirty="0"/>
              <a:t>和</a:t>
            </a:r>
            <a:r>
              <a:rPr kumimoji="1" lang="zh-CN" altLang="en-US" b="1" dirty="0">
                <a:solidFill>
                  <a:srgbClr val="003399"/>
                </a:solidFill>
              </a:rPr>
              <a:t>外部函数</a:t>
            </a:r>
            <a:r>
              <a:rPr kumimoji="1" lang="zh-CN" altLang="en-US" b="1" dirty="0"/>
              <a:t>。</a:t>
            </a:r>
          </a:p>
        </p:txBody>
      </p:sp>
      <p:sp>
        <p:nvSpPr>
          <p:cNvPr id="39940" name="Rectangle 4">
            <a:extLst>
              <a:ext uri="{FF2B5EF4-FFF2-40B4-BE49-F238E27FC236}">
                <a16:creationId xmlns:a16="http://schemas.microsoft.com/office/drawing/2014/main" id="{E3EB4EA2-8102-4617-8934-951F7AC2B596}"/>
              </a:ext>
            </a:extLst>
          </p:cNvPr>
          <p:cNvSpPr>
            <a:spLocks noChangeArrowheads="1"/>
          </p:cNvSpPr>
          <p:nvPr/>
        </p:nvSpPr>
        <p:spPr bwMode="auto">
          <a:xfrm>
            <a:off x="1371600" y="404813"/>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r>
              <a:rPr lang="en-US" altLang="zh-CN" sz="3200" b="1" dirty="0">
                <a:solidFill>
                  <a:srgbClr val="FF3300"/>
                </a:solidFill>
                <a:latin typeface="+mj-ea"/>
                <a:ea typeface="+mj-ea"/>
              </a:rPr>
              <a:t>1.3 </a:t>
            </a:r>
            <a:r>
              <a:rPr lang="zh-CN" altLang="en-US" sz="3200" b="1" dirty="0">
                <a:solidFill>
                  <a:srgbClr val="FF3300"/>
                </a:solidFill>
                <a:latin typeface="+mj-ea"/>
                <a:ea typeface="+mj-ea"/>
              </a:rPr>
              <a:t>内部函数和外部函数</a:t>
            </a:r>
          </a:p>
        </p:txBody>
      </p:sp>
    </p:spTree>
  </p:cSld>
  <p:clrMapOvr>
    <a:masterClrMapping/>
  </p:clrMapOvr>
  <p:transition advTm="20164"/>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6C8D8908-5A19-479F-9ACE-3ACDA5259067}"/>
              </a:ext>
            </a:extLst>
          </p:cNvPr>
          <p:cNvSpPr>
            <a:spLocks noGrp="1" noChangeArrowheads="1"/>
          </p:cNvSpPr>
          <p:nvPr>
            <p:ph type="title"/>
          </p:nvPr>
        </p:nvSpPr>
        <p:spPr>
          <a:xfrm>
            <a:off x="1143000" y="457200"/>
            <a:ext cx="7772400" cy="609600"/>
          </a:xfrm>
          <a:noFill/>
        </p:spPr>
        <p:txBody>
          <a:bodyPr/>
          <a:lstStyle/>
          <a:p>
            <a:pPr eaLnBrk="1" hangingPunct="1"/>
            <a:r>
              <a:rPr lang="zh-CN" altLang="en-US" sz="2800" b="1" dirty="0">
                <a:latin typeface="+mj-ea"/>
              </a:rPr>
              <a:t>内部函数（又称静态函数）</a:t>
            </a:r>
          </a:p>
        </p:txBody>
      </p:sp>
      <p:sp>
        <p:nvSpPr>
          <p:cNvPr id="24579" name="Text Box 3">
            <a:extLst>
              <a:ext uri="{FF2B5EF4-FFF2-40B4-BE49-F238E27FC236}">
                <a16:creationId xmlns:a16="http://schemas.microsoft.com/office/drawing/2014/main" id="{8B2D4BFE-E815-48D5-BE5A-A32B6E802905}"/>
              </a:ext>
            </a:extLst>
          </p:cNvPr>
          <p:cNvSpPr txBox="1">
            <a:spLocks noChangeArrowheads="1"/>
          </p:cNvSpPr>
          <p:nvPr/>
        </p:nvSpPr>
        <p:spPr bwMode="auto">
          <a:xfrm>
            <a:off x="685800" y="1295400"/>
            <a:ext cx="7924800" cy="4473575"/>
          </a:xfrm>
          <a:prstGeom prst="rect">
            <a:avLst/>
          </a:prstGeom>
          <a:noFill/>
          <a:ln w="9525">
            <a:noFill/>
            <a:miter lim="800000"/>
            <a:headEnd/>
            <a:tailEnd/>
          </a:ln>
          <a:effectLst/>
        </p:spPr>
        <p:txBody>
          <a:bodyPr>
            <a:spAutoFit/>
          </a:bodyPr>
          <a:lstStyle/>
          <a:p>
            <a:pPr indent="476250" algn="just" eaLnBrk="1" hangingPunct="1">
              <a:spcBef>
                <a:spcPct val="20000"/>
              </a:spcBef>
              <a:defRPr/>
            </a:pPr>
            <a:r>
              <a:rPr kumimoji="1" lang="zh-CN" altLang="en-US" sz="2400" b="1" dirty="0">
                <a:latin typeface="Times New Roman" pitchFamily="18" charset="0"/>
              </a:rPr>
              <a:t>如果在一个源文件中定义的函数，只能被本文件中的函数调用，而不能被同一程序其它文件中的函数调用，这种函数称为</a:t>
            </a:r>
            <a:r>
              <a:rPr kumimoji="1" lang="zh-CN" altLang="en-US" sz="2400" b="1" dirty="0">
                <a:solidFill>
                  <a:srgbClr val="003399"/>
                </a:solidFill>
                <a:latin typeface="Times New Roman" pitchFamily="18" charset="0"/>
              </a:rPr>
              <a:t>内部函数</a:t>
            </a:r>
            <a:r>
              <a:rPr kumimoji="1" lang="zh-CN" altLang="en-US" sz="2400" b="1" dirty="0">
                <a:latin typeface="Times New Roman" pitchFamily="18" charset="0"/>
              </a:rPr>
              <a:t>。</a:t>
            </a:r>
          </a:p>
          <a:p>
            <a:pPr indent="476250" algn="just" eaLnBrk="1" hangingPunct="1">
              <a:spcBef>
                <a:spcPct val="50000"/>
              </a:spcBef>
              <a:defRPr/>
            </a:pPr>
            <a:r>
              <a:rPr kumimoji="1" lang="zh-CN" altLang="en-US" sz="2400" b="1" dirty="0">
                <a:latin typeface="Times New Roman" pitchFamily="18" charset="0"/>
              </a:rPr>
              <a:t>定义一个内部函数，只需在函数类型前再加一个“</a:t>
            </a:r>
            <a:r>
              <a:rPr kumimoji="1" lang="en-US" altLang="zh-CN" sz="2400" b="1" dirty="0">
                <a:latin typeface="Times New Roman" pitchFamily="18" charset="0"/>
              </a:rPr>
              <a:t>static”</a:t>
            </a:r>
            <a:r>
              <a:rPr kumimoji="1" lang="zh-CN" altLang="en-US" sz="2400" b="1" dirty="0">
                <a:latin typeface="Times New Roman" pitchFamily="18" charset="0"/>
              </a:rPr>
              <a:t>关键字即可，如下所示：</a:t>
            </a:r>
          </a:p>
          <a:p>
            <a:pPr indent="476250" algn="just" eaLnBrk="1" hangingPunct="1">
              <a:spcBef>
                <a:spcPct val="50000"/>
              </a:spcBef>
              <a:defRPr/>
            </a:pPr>
            <a:r>
              <a:rPr kumimoji="1" lang="en-US" altLang="zh-CN" sz="2400" b="1" dirty="0">
                <a:solidFill>
                  <a:srgbClr val="003399"/>
                </a:solidFill>
                <a:effectLst>
                  <a:outerShdw blurRad="38100" dist="38100" dir="2700000" algn="tl">
                    <a:srgbClr val="C0C0C0"/>
                  </a:outerShdw>
                </a:effectLst>
                <a:latin typeface="Times New Roman" pitchFamily="18" charset="0"/>
              </a:rPr>
              <a:t>static  </a:t>
            </a:r>
            <a:r>
              <a:rPr kumimoji="1" lang="zh-CN" altLang="en-US" sz="2400" b="1" dirty="0">
                <a:solidFill>
                  <a:srgbClr val="003399"/>
                </a:solidFill>
                <a:effectLst>
                  <a:outerShdw blurRad="38100" dist="38100" dir="2700000" algn="tl">
                    <a:srgbClr val="C0C0C0"/>
                  </a:outerShdw>
                </a:effectLst>
                <a:latin typeface="Times New Roman" pitchFamily="18" charset="0"/>
              </a:rPr>
              <a:t>函数类型  函数名</a:t>
            </a:r>
            <a:r>
              <a:rPr kumimoji="1" lang="en-US" altLang="zh-CN" sz="2400" b="1" dirty="0">
                <a:solidFill>
                  <a:srgbClr val="003399"/>
                </a:solidFill>
                <a:effectLst>
                  <a:outerShdw blurRad="38100" dist="38100" dir="2700000" algn="tl">
                    <a:srgbClr val="C0C0C0"/>
                  </a:outerShdw>
                </a:effectLst>
                <a:latin typeface="Times New Roman" pitchFamily="18" charset="0"/>
              </a:rPr>
              <a:t>(</a:t>
            </a:r>
            <a:r>
              <a:rPr kumimoji="1" lang="zh-CN" altLang="en-US" sz="2400" b="1" dirty="0">
                <a:solidFill>
                  <a:srgbClr val="003399"/>
                </a:solidFill>
                <a:effectLst>
                  <a:outerShdw blurRad="38100" dist="38100" dir="2700000" algn="tl">
                    <a:srgbClr val="C0C0C0"/>
                  </a:outerShdw>
                </a:effectLst>
                <a:latin typeface="Times New Roman" pitchFamily="18" charset="0"/>
              </a:rPr>
              <a:t>函数参数表</a:t>
            </a:r>
            <a:r>
              <a:rPr kumimoji="1" lang="en-US" altLang="zh-CN" sz="2400" b="1" dirty="0">
                <a:solidFill>
                  <a:srgbClr val="003399"/>
                </a:solidFill>
                <a:effectLst>
                  <a:outerShdw blurRad="38100" dist="38100" dir="2700000" algn="tl">
                    <a:srgbClr val="C0C0C0"/>
                  </a:outerShdw>
                </a:effectLst>
                <a:latin typeface="Times New Roman" pitchFamily="18" charset="0"/>
              </a:rPr>
              <a:t>)</a:t>
            </a:r>
          </a:p>
          <a:p>
            <a:pPr indent="476250" algn="just" eaLnBrk="1" hangingPunct="1">
              <a:spcBef>
                <a:spcPct val="50000"/>
              </a:spcBef>
              <a:defRPr/>
            </a:pPr>
            <a:r>
              <a:rPr kumimoji="1" lang="en-US" altLang="zh-CN" sz="2400" b="1" dirty="0">
                <a:latin typeface="Times New Roman" pitchFamily="18" charset="0"/>
              </a:rPr>
              <a:t>{……}</a:t>
            </a:r>
          </a:p>
          <a:p>
            <a:pPr indent="476250" algn="just" eaLnBrk="1" hangingPunct="1">
              <a:spcBef>
                <a:spcPct val="50000"/>
              </a:spcBef>
              <a:defRPr/>
            </a:pPr>
            <a:r>
              <a:rPr kumimoji="1" lang="zh-CN" altLang="en-US" sz="2400" b="1" i="1" dirty="0">
                <a:latin typeface="Times New Roman" pitchFamily="18" charset="0"/>
              </a:rPr>
              <a:t>使用内部函数的好处是</a:t>
            </a:r>
            <a:r>
              <a:rPr kumimoji="1" lang="zh-CN" altLang="en-US" sz="2400" b="1" dirty="0">
                <a:latin typeface="Times New Roman" pitchFamily="18" charset="0"/>
              </a:rPr>
              <a:t>：不同的人编写不同的函数时，不用担心自己定义的函数，是否会与其它文件中的函数同名。</a:t>
            </a:r>
          </a:p>
        </p:txBody>
      </p:sp>
    </p:spTree>
  </p:cSld>
  <p:clrMapOvr>
    <a:masterClrMapping/>
  </p:clrMapOvr>
  <p:transition advTm="30274"/>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4A6E613E-7CF1-41DF-873E-EF94E28701A7}"/>
              </a:ext>
            </a:extLst>
          </p:cNvPr>
          <p:cNvSpPr>
            <a:spLocks noGrp="1" noChangeArrowheads="1"/>
          </p:cNvSpPr>
          <p:nvPr>
            <p:ph type="body" idx="1"/>
          </p:nvPr>
        </p:nvSpPr>
        <p:spPr>
          <a:xfrm>
            <a:off x="685800" y="1295400"/>
            <a:ext cx="7924800" cy="4953000"/>
          </a:xfrm>
        </p:spPr>
        <p:txBody>
          <a:bodyPr/>
          <a:lstStyle/>
          <a:p>
            <a:pPr marL="0" indent="476250" eaLnBrk="1" hangingPunct="1">
              <a:lnSpc>
                <a:spcPct val="90000"/>
              </a:lnSpc>
              <a:buFontTx/>
              <a:buNone/>
              <a:defRPr/>
            </a:pPr>
            <a:r>
              <a:rPr lang="zh-CN" altLang="en-US" sz="2400" b="1" dirty="0"/>
              <a:t>如果在一个源文件中定义的函数，能被同一程序其它文件中的函数调用，这种函数称为外部函数。</a:t>
            </a:r>
            <a:endParaRPr lang="zh-CN" altLang="en-US" sz="2400" dirty="0"/>
          </a:p>
          <a:p>
            <a:pPr marL="0" indent="476250" eaLnBrk="1" hangingPunct="1">
              <a:lnSpc>
                <a:spcPct val="90000"/>
              </a:lnSpc>
              <a:buFontTx/>
              <a:buNone/>
              <a:defRPr/>
            </a:pPr>
            <a:r>
              <a:rPr lang="zh-CN" altLang="en-US" sz="2400" dirty="0"/>
              <a:t>外部函数的定义：在定义函数时，如果没有加关键字</a:t>
            </a:r>
            <a:r>
              <a:rPr lang="zh-CN" altLang="en-US" sz="2400" dirty="0">
                <a:latin typeface="Arial"/>
              </a:rPr>
              <a:t>“</a:t>
            </a:r>
            <a:r>
              <a:rPr lang="en-US" altLang="zh-CN" sz="2400" dirty="0"/>
              <a:t>static</a:t>
            </a:r>
            <a:r>
              <a:rPr lang="en-US" altLang="zh-CN" sz="2400" dirty="0">
                <a:latin typeface="Arial"/>
              </a:rPr>
              <a:t>”</a:t>
            </a:r>
            <a:r>
              <a:rPr lang="zh-CN" altLang="en-US" sz="2400" dirty="0"/>
              <a:t>，或冠以关键字</a:t>
            </a:r>
            <a:r>
              <a:rPr lang="zh-CN" altLang="en-US" sz="2400" dirty="0">
                <a:latin typeface="Arial"/>
              </a:rPr>
              <a:t>“</a:t>
            </a:r>
            <a:r>
              <a:rPr lang="en-US" altLang="zh-CN" sz="2400" dirty="0"/>
              <a:t>extern</a:t>
            </a:r>
            <a:r>
              <a:rPr lang="en-US" altLang="zh-CN" sz="2400" dirty="0">
                <a:latin typeface="Arial"/>
              </a:rPr>
              <a:t>”</a:t>
            </a:r>
            <a:r>
              <a:rPr lang="zh-CN" altLang="en-US" sz="2400" dirty="0"/>
              <a:t>，表示此函数是外部函数。</a:t>
            </a:r>
          </a:p>
          <a:p>
            <a:pPr marL="0" indent="476250" algn="just" eaLnBrk="1" hangingPunct="1">
              <a:lnSpc>
                <a:spcPct val="90000"/>
              </a:lnSpc>
              <a:buFontTx/>
              <a:buNone/>
              <a:defRPr/>
            </a:pPr>
            <a:r>
              <a:rPr lang="en-US" altLang="zh-CN" sz="2400" b="1" i="1" dirty="0">
                <a:solidFill>
                  <a:srgbClr val="003399"/>
                </a:solidFill>
                <a:effectLst>
                  <a:outerShdw blurRad="38100" dist="38100" dir="2700000" algn="tl">
                    <a:srgbClr val="C0C0C0"/>
                  </a:outerShdw>
                </a:effectLst>
              </a:rPr>
              <a:t>[extern]</a:t>
            </a:r>
            <a:r>
              <a:rPr lang="en-US" altLang="zh-CN" sz="2400" dirty="0">
                <a:solidFill>
                  <a:srgbClr val="003399"/>
                </a:solidFill>
                <a:effectLst>
                  <a:outerShdw blurRad="38100" dist="38100" dir="2700000" algn="tl">
                    <a:srgbClr val="C0C0C0"/>
                  </a:outerShdw>
                </a:effectLst>
              </a:rPr>
              <a:t>  </a:t>
            </a:r>
            <a:r>
              <a:rPr lang="zh-CN" altLang="en-US" sz="2400" dirty="0">
                <a:solidFill>
                  <a:srgbClr val="003399"/>
                </a:solidFill>
                <a:effectLst>
                  <a:outerShdw blurRad="38100" dist="38100" dir="2700000" algn="tl">
                    <a:srgbClr val="C0C0C0"/>
                  </a:outerShdw>
                </a:effectLst>
              </a:rPr>
              <a:t>函数类型  函数名</a:t>
            </a:r>
            <a:r>
              <a:rPr lang="en-US" altLang="zh-CN" sz="2400" dirty="0">
                <a:solidFill>
                  <a:srgbClr val="003399"/>
                </a:solidFill>
                <a:effectLst>
                  <a:outerShdw blurRad="38100" dist="38100" dir="2700000" algn="tl">
                    <a:srgbClr val="C0C0C0"/>
                  </a:outerShdw>
                </a:effectLst>
              </a:rPr>
              <a:t>(</a:t>
            </a:r>
            <a:r>
              <a:rPr lang="zh-CN" altLang="en-US" sz="2400" dirty="0">
                <a:solidFill>
                  <a:srgbClr val="003399"/>
                </a:solidFill>
                <a:effectLst>
                  <a:outerShdw blurRad="38100" dist="38100" dir="2700000" algn="tl">
                    <a:srgbClr val="C0C0C0"/>
                  </a:outerShdw>
                </a:effectLst>
              </a:rPr>
              <a:t>函数参数表</a:t>
            </a:r>
            <a:r>
              <a:rPr lang="en-US" altLang="zh-CN" sz="2400" dirty="0">
                <a:solidFill>
                  <a:srgbClr val="003399"/>
                </a:solidFill>
                <a:effectLst>
                  <a:outerShdw blurRad="38100" dist="38100" dir="2700000" algn="tl">
                    <a:srgbClr val="C0C0C0"/>
                  </a:outerShdw>
                </a:effectLst>
              </a:rPr>
              <a:t>)</a:t>
            </a:r>
          </a:p>
          <a:p>
            <a:pPr marL="0" indent="476250" algn="just" eaLnBrk="1" hangingPunct="1">
              <a:lnSpc>
                <a:spcPct val="90000"/>
              </a:lnSpc>
              <a:buFontTx/>
              <a:buNone/>
              <a:defRPr/>
            </a:pPr>
            <a:r>
              <a:rPr lang="en-US" altLang="zh-CN" sz="2400" dirty="0"/>
              <a:t>{</a:t>
            </a:r>
            <a:r>
              <a:rPr lang="en-US" altLang="zh-CN" sz="2400" dirty="0">
                <a:latin typeface="Arial"/>
              </a:rPr>
              <a:t>……</a:t>
            </a:r>
            <a:r>
              <a:rPr lang="en-US" altLang="zh-CN" sz="2400" dirty="0"/>
              <a:t>}</a:t>
            </a:r>
          </a:p>
          <a:p>
            <a:pPr marL="0" indent="476250" algn="just" eaLnBrk="1" hangingPunct="1">
              <a:lnSpc>
                <a:spcPct val="90000"/>
              </a:lnSpc>
              <a:buFontTx/>
              <a:buNone/>
              <a:defRPr/>
            </a:pPr>
            <a:r>
              <a:rPr lang="zh-CN" altLang="en-US" sz="2400" dirty="0"/>
              <a:t>调用外部函数时，需要在调用文件中对其进行说明：</a:t>
            </a:r>
          </a:p>
          <a:p>
            <a:pPr marL="0" indent="476250" eaLnBrk="1" hangingPunct="1">
              <a:lnSpc>
                <a:spcPct val="90000"/>
              </a:lnSpc>
              <a:buFontTx/>
              <a:buNone/>
              <a:defRPr/>
            </a:pPr>
            <a:r>
              <a:rPr lang="en-US" altLang="zh-CN" sz="2400" b="1" i="1" dirty="0"/>
              <a:t>[extern]  </a:t>
            </a:r>
            <a:r>
              <a:rPr lang="zh-CN" altLang="en-US" sz="2400" b="1" i="1" dirty="0"/>
              <a:t>函数类型  函数名</a:t>
            </a:r>
            <a:r>
              <a:rPr lang="en-US" altLang="zh-CN" sz="2400" b="1" i="1" dirty="0"/>
              <a:t>(</a:t>
            </a:r>
            <a:r>
              <a:rPr lang="zh-CN" altLang="en-US" sz="2400" b="1" i="1" dirty="0"/>
              <a:t>参数类型表</a:t>
            </a:r>
            <a:r>
              <a:rPr lang="en-US" altLang="zh-CN" sz="2400" b="1" i="1" dirty="0"/>
              <a:t>)[</a:t>
            </a:r>
            <a:r>
              <a:rPr lang="zh-CN" altLang="en-US" sz="2400" b="1" i="1" dirty="0"/>
              <a:t>，函数名</a:t>
            </a:r>
            <a:r>
              <a:rPr lang="en-US" altLang="zh-CN" sz="2400" b="1" i="1" dirty="0"/>
              <a:t>2(</a:t>
            </a:r>
            <a:r>
              <a:rPr lang="zh-CN" altLang="en-US" sz="2400" b="1" i="1" dirty="0"/>
              <a:t>参数类型表</a:t>
            </a:r>
            <a:r>
              <a:rPr lang="en-US" altLang="zh-CN" sz="2400" b="1" i="1" dirty="0"/>
              <a:t>2)</a:t>
            </a:r>
            <a:r>
              <a:rPr lang="en-US" altLang="zh-CN" sz="2400" b="1" i="1" dirty="0">
                <a:latin typeface="Arial"/>
              </a:rPr>
              <a:t>……</a:t>
            </a:r>
            <a:r>
              <a:rPr lang="en-US" altLang="zh-CN" sz="2400" b="1" i="1" dirty="0"/>
              <a:t>]</a:t>
            </a:r>
            <a:r>
              <a:rPr lang="zh-CN" altLang="en-US" sz="2400" b="1" i="1" dirty="0"/>
              <a:t>；</a:t>
            </a:r>
          </a:p>
          <a:p>
            <a:pPr marL="0" indent="476250" eaLnBrk="1" hangingPunct="1">
              <a:lnSpc>
                <a:spcPct val="90000"/>
              </a:lnSpc>
              <a:buFontTx/>
              <a:buNone/>
              <a:defRPr/>
            </a:pPr>
            <a:endParaRPr lang="zh-CN" altLang="en-US" sz="2400" b="1" i="1" dirty="0"/>
          </a:p>
          <a:p>
            <a:pPr marL="0" indent="476250" eaLnBrk="1" hangingPunct="1">
              <a:lnSpc>
                <a:spcPct val="90000"/>
              </a:lnSpc>
              <a:buFontTx/>
              <a:buNone/>
              <a:defRPr/>
            </a:pPr>
            <a:r>
              <a:rPr lang="zh-CN" altLang="en-US" sz="2400" dirty="0"/>
              <a:t>  </a:t>
            </a:r>
          </a:p>
        </p:txBody>
      </p:sp>
      <p:sp>
        <p:nvSpPr>
          <p:cNvPr id="41987" name="Rectangle 3">
            <a:extLst>
              <a:ext uri="{FF2B5EF4-FFF2-40B4-BE49-F238E27FC236}">
                <a16:creationId xmlns:a16="http://schemas.microsoft.com/office/drawing/2014/main" id="{70CBB8B7-D18A-422F-A043-40F3A5AC6971}"/>
              </a:ext>
            </a:extLst>
          </p:cNvPr>
          <p:cNvSpPr>
            <a:spLocks noGrp="1" noChangeArrowheads="1"/>
          </p:cNvSpPr>
          <p:nvPr>
            <p:ph type="title"/>
          </p:nvPr>
        </p:nvSpPr>
        <p:spPr>
          <a:noFill/>
        </p:spPr>
        <p:txBody>
          <a:bodyPr lIns="92075" tIns="46038" rIns="92075" bIns="46038"/>
          <a:lstStyle/>
          <a:p>
            <a:pPr eaLnBrk="1" hangingPunct="1"/>
            <a:r>
              <a:rPr lang="zh-CN" altLang="en-US" sz="2800" b="1" dirty="0">
                <a:latin typeface="+mj-ea"/>
              </a:rPr>
              <a:t>外部函数</a:t>
            </a:r>
          </a:p>
        </p:txBody>
      </p:sp>
    </p:spTree>
  </p:cSld>
  <p:clrMapOvr>
    <a:masterClrMapping/>
  </p:clrMapOvr>
  <p:transition advTm="32222"/>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a:extLst>
              <a:ext uri="{FF2B5EF4-FFF2-40B4-BE49-F238E27FC236}">
                <a16:creationId xmlns:a16="http://schemas.microsoft.com/office/drawing/2014/main" id="{7C0BCAA3-EB93-4F7A-A0A5-C6EB7CE14F19}"/>
              </a:ext>
            </a:extLst>
          </p:cNvPr>
          <p:cNvSpPr txBox="1">
            <a:spLocks noChangeArrowheads="1"/>
          </p:cNvSpPr>
          <p:nvPr/>
        </p:nvSpPr>
        <p:spPr bwMode="auto">
          <a:xfrm>
            <a:off x="5219700" y="476250"/>
            <a:ext cx="3733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algn="r" eaLnBrk="1" hangingPunct="1">
              <a:lnSpc>
                <a:spcPct val="90000"/>
              </a:lnSpc>
              <a:buClr>
                <a:schemeClr val="accent2"/>
              </a:buClr>
              <a:buSzPct val="75000"/>
              <a:buFont typeface="Monotype Sorts" charset="2"/>
              <a:buNone/>
            </a:pPr>
            <a:r>
              <a:rPr lang="zh-CN" altLang="en-US" dirty="0">
                <a:solidFill>
                  <a:srgbClr val="FF0000"/>
                </a:solidFill>
              </a:rPr>
              <a:t>（</a:t>
            </a:r>
            <a:r>
              <a:rPr lang="en-US" altLang="zh-CN" dirty="0">
                <a:solidFill>
                  <a:srgbClr val="FF0000"/>
                </a:solidFill>
              </a:rPr>
              <a:t>1</a:t>
            </a:r>
            <a:r>
              <a:rPr lang="zh-CN" altLang="en-US" dirty="0">
                <a:solidFill>
                  <a:srgbClr val="FF0000"/>
                </a:solidFill>
              </a:rPr>
              <a:t>）文件</a:t>
            </a:r>
            <a:r>
              <a:rPr lang="en-US" altLang="zh-CN" dirty="0" err="1">
                <a:solidFill>
                  <a:srgbClr val="FF0000"/>
                </a:solidFill>
              </a:rPr>
              <a:t>mylib.c</a:t>
            </a:r>
            <a:endParaRPr lang="en-US" altLang="zh-CN" dirty="0">
              <a:solidFill>
                <a:srgbClr val="FF0000"/>
              </a:solidFill>
            </a:endParaRPr>
          </a:p>
        </p:txBody>
      </p:sp>
      <p:sp>
        <p:nvSpPr>
          <p:cNvPr id="43011" name="Text Box 3">
            <a:extLst>
              <a:ext uri="{FF2B5EF4-FFF2-40B4-BE49-F238E27FC236}">
                <a16:creationId xmlns:a16="http://schemas.microsoft.com/office/drawing/2014/main" id="{1EB7B0F5-5696-4840-A02E-4D5775D9D3C0}"/>
              </a:ext>
            </a:extLst>
          </p:cNvPr>
          <p:cNvSpPr txBox="1">
            <a:spLocks noChangeArrowheads="1"/>
          </p:cNvSpPr>
          <p:nvPr/>
        </p:nvSpPr>
        <p:spPr bwMode="auto">
          <a:xfrm>
            <a:off x="900113" y="1196975"/>
            <a:ext cx="7488237" cy="5035550"/>
          </a:xfrm>
          <a:prstGeom prst="rect">
            <a:avLst/>
          </a:prstGeom>
          <a:solidFill>
            <a:srgbClr val="C0C0C0"/>
          </a:solidFill>
          <a:ln>
            <a:noFill/>
          </a:ln>
          <a:effectLst>
            <a:prstShdw prst="shdw17" dist="17961" dir="13500000">
              <a:srgbClr val="737373"/>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1800" b="1"/>
              <a:t>#include &lt;stdio.h&gt;</a:t>
            </a:r>
          </a:p>
          <a:p>
            <a:pPr eaLnBrk="1" hangingPunct="1">
              <a:spcBef>
                <a:spcPct val="0"/>
              </a:spcBef>
              <a:buFontTx/>
              <a:buNone/>
            </a:pPr>
            <a:r>
              <a:rPr kumimoji="1" lang="en-US" altLang="zh-CN" sz="1800" b="1"/>
              <a:t>#include &lt;math.h&gt;</a:t>
            </a:r>
          </a:p>
          <a:p>
            <a:pPr eaLnBrk="1" hangingPunct="1">
              <a:spcBef>
                <a:spcPct val="0"/>
              </a:spcBef>
              <a:buFontTx/>
              <a:buNone/>
            </a:pPr>
            <a:r>
              <a:rPr kumimoji="1" lang="en-US" altLang="zh-CN" sz="1800" b="1">
                <a:solidFill>
                  <a:srgbClr val="003399"/>
                </a:solidFill>
              </a:rPr>
              <a:t>extern</a:t>
            </a:r>
            <a:r>
              <a:rPr kumimoji="1" lang="en-US" altLang="zh-CN" sz="1800" b="1"/>
              <a:t> int isPrim(int n)  </a:t>
            </a:r>
            <a:r>
              <a:rPr kumimoji="1" lang="en-US" altLang="zh-CN" sz="1800" b="1">
                <a:solidFill>
                  <a:srgbClr val="FF6600"/>
                </a:solidFill>
              </a:rPr>
              <a:t>/*</a:t>
            </a:r>
            <a:r>
              <a:rPr kumimoji="1" lang="zh-CN" altLang="en-US" sz="1800" b="1">
                <a:solidFill>
                  <a:srgbClr val="FF6600"/>
                </a:solidFill>
              </a:rPr>
              <a:t>定义一个外部函数*</a:t>
            </a:r>
            <a:r>
              <a:rPr kumimoji="1" lang="en-US" altLang="zh-CN" sz="1800" b="1">
                <a:solidFill>
                  <a:srgbClr val="FF6600"/>
                </a:solidFill>
              </a:rPr>
              <a:t>/</a:t>
            </a:r>
          </a:p>
          <a:p>
            <a:pPr eaLnBrk="1" hangingPunct="1">
              <a:spcBef>
                <a:spcPct val="0"/>
              </a:spcBef>
              <a:buFontTx/>
              <a:buNone/>
            </a:pPr>
            <a:r>
              <a:rPr kumimoji="1" lang="en-US" altLang="zh-CN" sz="1800" b="1"/>
              <a:t>{</a:t>
            </a:r>
          </a:p>
          <a:p>
            <a:pPr eaLnBrk="1" hangingPunct="1">
              <a:spcBef>
                <a:spcPct val="0"/>
              </a:spcBef>
              <a:buFontTx/>
              <a:buNone/>
            </a:pPr>
            <a:r>
              <a:rPr kumimoji="1" lang="en-US" altLang="zh-CN" sz="1800" b="1"/>
              <a:t>     int i; /*</a:t>
            </a:r>
            <a:r>
              <a:rPr kumimoji="1" lang="zh-CN" altLang="en-US" sz="1800" b="1"/>
              <a:t>不断判断</a:t>
            </a:r>
            <a:r>
              <a:rPr kumimoji="1" lang="en-US" altLang="zh-CN" sz="1800" b="1"/>
              <a:t>n</a:t>
            </a:r>
            <a:r>
              <a:rPr kumimoji="1" lang="zh-CN" altLang="en-US" sz="1800" b="1"/>
              <a:t>能否被</a:t>
            </a:r>
            <a:r>
              <a:rPr kumimoji="1" lang="en-US" altLang="zh-CN" sz="1800" b="1"/>
              <a:t>i</a:t>
            </a:r>
            <a:r>
              <a:rPr kumimoji="1" lang="zh-CN" altLang="en-US" sz="1800" b="1"/>
              <a:t>整除。</a:t>
            </a:r>
            <a:r>
              <a:rPr kumimoji="1" lang="en-US" altLang="zh-CN" sz="1800" b="1"/>
              <a:t>i</a:t>
            </a:r>
            <a:r>
              <a:rPr kumimoji="1" lang="zh-CN" altLang="en-US" sz="1800" b="1"/>
              <a:t>的取值范围是</a:t>
            </a:r>
            <a:r>
              <a:rPr kumimoji="1" lang="en-US" altLang="zh-CN" sz="1800" b="1"/>
              <a:t>2</a:t>
            </a:r>
            <a:r>
              <a:rPr kumimoji="1" lang="zh-CN" altLang="en-US" sz="1800" b="1"/>
              <a:t>～</a:t>
            </a:r>
            <a:r>
              <a:rPr kumimoji="1" lang="en-US" altLang="zh-CN" sz="1800" b="1"/>
              <a:t>sqrt(n)*/</a:t>
            </a:r>
          </a:p>
          <a:p>
            <a:pPr eaLnBrk="1" hangingPunct="1">
              <a:spcBef>
                <a:spcPct val="0"/>
              </a:spcBef>
              <a:buFontTx/>
              <a:buNone/>
            </a:pPr>
            <a:r>
              <a:rPr kumimoji="1" lang="en-US" altLang="zh-CN" sz="1800" b="1"/>
              <a:t>     int isPrim; /*isPrim=1:</a:t>
            </a:r>
            <a:r>
              <a:rPr kumimoji="1" lang="zh-CN" altLang="en-US" sz="1800" b="1"/>
              <a:t>表示</a:t>
            </a:r>
            <a:r>
              <a:rPr kumimoji="1" lang="en-US" altLang="zh-CN" sz="1800" b="1"/>
              <a:t>n</a:t>
            </a:r>
            <a:r>
              <a:rPr kumimoji="1" lang="zh-CN" altLang="en-US" sz="1800" b="1"/>
              <a:t>是质数；</a:t>
            </a:r>
            <a:r>
              <a:rPr kumimoji="1" lang="en-US" altLang="zh-CN" sz="1800" b="1"/>
              <a:t>isPrim=0</a:t>
            </a:r>
            <a:r>
              <a:rPr kumimoji="1" lang="zh-CN" altLang="en-US" sz="1800" b="1"/>
              <a:t>：表示</a:t>
            </a:r>
            <a:r>
              <a:rPr kumimoji="1" lang="en-US" altLang="zh-CN" sz="1800" b="1"/>
              <a:t>n</a:t>
            </a:r>
            <a:r>
              <a:rPr kumimoji="1" lang="zh-CN" altLang="en-US" sz="1800" b="1"/>
              <a:t>不是质数*</a:t>
            </a:r>
            <a:r>
              <a:rPr kumimoji="1" lang="en-US" altLang="zh-CN" sz="1800" b="1"/>
              <a:t>/</a:t>
            </a:r>
          </a:p>
          <a:p>
            <a:pPr eaLnBrk="1" hangingPunct="1">
              <a:spcBef>
                <a:spcPct val="0"/>
              </a:spcBef>
              <a:buFontTx/>
              <a:buNone/>
            </a:pPr>
            <a:r>
              <a:rPr kumimoji="1" lang="en-US" altLang="zh-CN" sz="1800" b="1"/>
              <a:t>		</a:t>
            </a:r>
          </a:p>
          <a:p>
            <a:pPr eaLnBrk="1" hangingPunct="1">
              <a:spcBef>
                <a:spcPct val="0"/>
              </a:spcBef>
              <a:buFontTx/>
              <a:buNone/>
            </a:pPr>
            <a:r>
              <a:rPr kumimoji="1" lang="en-US" altLang="zh-CN" sz="1800" b="1"/>
              <a:t>     i=2; </a:t>
            </a:r>
          </a:p>
          <a:p>
            <a:pPr eaLnBrk="1" hangingPunct="1">
              <a:spcBef>
                <a:spcPct val="0"/>
              </a:spcBef>
              <a:buFontTx/>
              <a:buNone/>
            </a:pPr>
            <a:r>
              <a:rPr kumimoji="1" lang="en-US" altLang="zh-CN" sz="1800" b="1"/>
              <a:t>    isPrim=1; </a:t>
            </a:r>
          </a:p>
          <a:p>
            <a:pPr eaLnBrk="1" hangingPunct="1">
              <a:spcBef>
                <a:spcPct val="0"/>
              </a:spcBef>
              <a:buFontTx/>
              <a:buNone/>
            </a:pPr>
            <a:r>
              <a:rPr kumimoji="1" lang="en-US" altLang="zh-CN" sz="1800" b="1"/>
              <a:t>    while ((i&lt;=sqrt(n)) &amp;&amp; (isPrim==1)){</a:t>
            </a:r>
          </a:p>
          <a:p>
            <a:pPr eaLnBrk="1" hangingPunct="1">
              <a:spcBef>
                <a:spcPct val="0"/>
              </a:spcBef>
              <a:buFontTx/>
              <a:buNone/>
            </a:pPr>
            <a:r>
              <a:rPr kumimoji="1" lang="en-US" altLang="zh-CN" sz="1800" b="1"/>
              <a:t>        if ((n%i)==0) </a:t>
            </a:r>
          </a:p>
          <a:p>
            <a:pPr eaLnBrk="1" hangingPunct="1">
              <a:spcBef>
                <a:spcPct val="0"/>
              </a:spcBef>
              <a:buFontTx/>
              <a:buNone/>
            </a:pPr>
            <a:r>
              <a:rPr kumimoji="1" lang="en-US" altLang="zh-CN" sz="1800" b="1"/>
              <a:t>              isPrim=0; </a:t>
            </a:r>
          </a:p>
          <a:p>
            <a:pPr eaLnBrk="1" hangingPunct="1">
              <a:spcBef>
                <a:spcPct val="0"/>
              </a:spcBef>
              <a:buFontTx/>
              <a:buNone/>
            </a:pPr>
            <a:r>
              <a:rPr kumimoji="1" lang="en-US" altLang="zh-CN" sz="1800" b="1"/>
              <a:t>       else</a:t>
            </a:r>
          </a:p>
          <a:p>
            <a:pPr eaLnBrk="1" hangingPunct="1">
              <a:spcBef>
                <a:spcPct val="0"/>
              </a:spcBef>
              <a:buFontTx/>
              <a:buNone/>
            </a:pPr>
            <a:r>
              <a:rPr kumimoji="1" lang="en-US" altLang="zh-CN" sz="1800" b="1"/>
              <a:t>              i++;	</a:t>
            </a:r>
          </a:p>
          <a:p>
            <a:pPr eaLnBrk="1" hangingPunct="1">
              <a:spcBef>
                <a:spcPct val="0"/>
              </a:spcBef>
              <a:buFontTx/>
              <a:buNone/>
            </a:pPr>
            <a:r>
              <a:rPr kumimoji="1" lang="en-US" altLang="zh-CN" sz="1800" b="1"/>
              <a:t>    };</a:t>
            </a:r>
          </a:p>
          <a:p>
            <a:pPr eaLnBrk="1" hangingPunct="1">
              <a:spcBef>
                <a:spcPct val="0"/>
              </a:spcBef>
              <a:buFontTx/>
              <a:buNone/>
            </a:pPr>
            <a:endParaRPr kumimoji="1" lang="en-US" altLang="zh-CN" sz="1800" b="1"/>
          </a:p>
          <a:p>
            <a:pPr eaLnBrk="1" hangingPunct="1">
              <a:spcBef>
                <a:spcPct val="0"/>
              </a:spcBef>
              <a:buFontTx/>
              <a:buNone/>
            </a:pPr>
            <a:r>
              <a:rPr kumimoji="1" lang="en-US" altLang="zh-CN" sz="1800" b="1"/>
              <a:t>   return isPrim;</a:t>
            </a:r>
          </a:p>
          <a:p>
            <a:pPr eaLnBrk="1" hangingPunct="1">
              <a:spcBef>
                <a:spcPct val="0"/>
              </a:spcBef>
              <a:buFontTx/>
              <a:buNone/>
            </a:pPr>
            <a:r>
              <a:rPr kumimoji="1" lang="en-US" altLang="zh-CN" sz="1800" b="1"/>
              <a:t>}</a:t>
            </a:r>
          </a:p>
        </p:txBody>
      </p:sp>
    </p:spTree>
  </p:cSld>
  <p:clrMapOvr>
    <a:masterClrMapping/>
  </p:clrMapOvr>
  <p:transition advTm="12255"/>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a:extLst>
              <a:ext uri="{FF2B5EF4-FFF2-40B4-BE49-F238E27FC236}">
                <a16:creationId xmlns:a16="http://schemas.microsoft.com/office/drawing/2014/main" id="{21480240-9BAD-48DD-9C09-82F4B68C3238}"/>
              </a:ext>
            </a:extLst>
          </p:cNvPr>
          <p:cNvSpPr txBox="1">
            <a:spLocks noChangeArrowheads="1"/>
          </p:cNvSpPr>
          <p:nvPr/>
        </p:nvSpPr>
        <p:spPr bwMode="auto">
          <a:xfrm>
            <a:off x="5410200" y="404813"/>
            <a:ext cx="3733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algn="r" eaLnBrk="1" hangingPunct="1">
              <a:lnSpc>
                <a:spcPct val="90000"/>
              </a:lnSpc>
              <a:buClr>
                <a:schemeClr val="accent2"/>
              </a:buClr>
              <a:buSzPct val="75000"/>
              <a:buFont typeface="Monotype Sorts" charset="2"/>
              <a:buNone/>
            </a:pPr>
            <a:r>
              <a:rPr lang="zh-CN" altLang="en-US" dirty="0">
                <a:solidFill>
                  <a:srgbClr val="FF0000"/>
                </a:solidFill>
              </a:rPr>
              <a:t>（</a:t>
            </a:r>
            <a:r>
              <a:rPr lang="en-US" altLang="zh-CN" dirty="0">
                <a:solidFill>
                  <a:srgbClr val="FF0000"/>
                </a:solidFill>
              </a:rPr>
              <a:t>2</a:t>
            </a:r>
            <a:r>
              <a:rPr lang="zh-CN" altLang="en-US" dirty="0">
                <a:solidFill>
                  <a:srgbClr val="FF0000"/>
                </a:solidFill>
              </a:rPr>
              <a:t>）文件</a:t>
            </a:r>
            <a:r>
              <a:rPr lang="en-US" altLang="zh-CN" dirty="0" err="1">
                <a:solidFill>
                  <a:srgbClr val="FF0000"/>
                </a:solidFill>
              </a:rPr>
              <a:t>mylib.h</a:t>
            </a:r>
            <a:endParaRPr lang="en-US" altLang="zh-CN" dirty="0">
              <a:solidFill>
                <a:srgbClr val="FF0000"/>
              </a:solidFill>
            </a:endParaRPr>
          </a:p>
        </p:txBody>
      </p:sp>
      <p:sp>
        <p:nvSpPr>
          <p:cNvPr id="44035" name="Text Box 3">
            <a:extLst>
              <a:ext uri="{FF2B5EF4-FFF2-40B4-BE49-F238E27FC236}">
                <a16:creationId xmlns:a16="http://schemas.microsoft.com/office/drawing/2014/main" id="{FDACBB8B-54E6-4330-83BF-A9B0091106A1}"/>
              </a:ext>
            </a:extLst>
          </p:cNvPr>
          <p:cNvSpPr txBox="1">
            <a:spLocks noChangeArrowheads="1"/>
          </p:cNvSpPr>
          <p:nvPr/>
        </p:nvSpPr>
        <p:spPr bwMode="auto">
          <a:xfrm>
            <a:off x="1331913" y="1341438"/>
            <a:ext cx="5472112" cy="476250"/>
          </a:xfrm>
          <a:prstGeom prst="rect">
            <a:avLst/>
          </a:prstGeom>
          <a:solidFill>
            <a:srgbClr val="C0C0C0"/>
          </a:solidFill>
          <a:ln>
            <a:noFill/>
          </a:ln>
          <a:effectLst>
            <a:prstShdw prst="shdw17" dist="17961" dir="13500000">
              <a:srgbClr val="737373"/>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Clr>
                <a:schemeClr val="accent2"/>
              </a:buClr>
              <a:buSzPct val="75000"/>
              <a:buFont typeface="Monotype Sorts" charset="2"/>
              <a:buNone/>
            </a:pPr>
            <a:r>
              <a:rPr kumimoji="1" lang="zh-CN" altLang="zh-CN"/>
              <a:t>int </a:t>
            </a:r>
            <a:r>
              <a:rPr kumimoji="1" lang="en-US" altLang="zh-CN"/>
              <a:t>i</a:t>
            </a:r>
            <a:r>
              <a:rPr kumimoji="1" lang="zh-CN" altLang="zh-CN"/>
              <a:t>sPrim(int n);</a:t>
            </a:r>
            <a:r>
              <a:rPr kumimoji="1" lang="en-US" altLang="zh-CN"/>
              <a:t> /*</a:t>
            </a:r>
            <a:r>
              <a:rPr kumimoji="1" lang="zh-CN" altLang="en-US"/>
              <a:t>函数原型*</a:t>
            </a:r>
            <a:r>
              <a:rPr kumimoji="1" lang="en-US" altLang="zh-CN"/>
              <a:t>/</a:t>
            </a:r>
            <a:endParaRPr kumimoji="1" lang="en-US" altLang="zh-CN" b="1"/>
          </a:p>
        </p:txBody>
      </p:sp>
    </p:spTree>
  </p:cSld>
  <p:clrMapOvr>
    <a:masterClrMapping/>
  </p:clrMapOvr>
  <p:transition advTm="17121"/>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a:extLst>
              <a:ext uri="{FF2B5EF4-FFF2-40B4-BE49-F238E27FC236}">
                <a16:creationId xmlns:a16="http://schemas.microsoft.com/office/drawing/2014/main" id="{D73E5858-FEE1-4F6B-9212-4BE0A1F05E6A}"/>
              </a:ext>
            </a:extLst>
          </p:cNvPr>
          <p:cNvSpPr txBox="1">
            <a:spLocks noChangeArrowheads="1"/>
          </p:cNvSpPr>
          <p:nvPr/>
        </p:nvSpPr>
        <p:spPr bwMode="auto">
          <a:xfrm>
            <a:off x="900113" y="908050"/>
            <a:ext cx="7488237" cy="5934075"/>
          </a:xfrm>
          <a:prstGeom prst="rect">
            <a:avLst/>
          </a:prstGeom>
          <a:solidFill>
            <a:srgbClr val="C0C0C0"/>
          </a:solidFill>
          <a:ln w="9525">
            <a:noFill/>
            <a:miter lim="800000"/>
            <a:headEnd/>
            <a:tailEnd/>
          </a:ln>
          <a:effectLst>
            <a:prstShdw prst="shdw18" dist="17961" dir="13500000">
              <a:srgbClr val="C0C0C0">
                <a:gamma/>
                <a:shade val="60000"/>
                <a:invGamma/>
              </a:srgbClr>
            </a:prstShdw>
          </a:effectLst>
        </p:spPr>
        <p:txBody>
          <a:bodyPr>
            <a:spAutoFit/>
          </a:bodyPr>
          <a:lstStyle/>
          <a:p>
            <a:pPr eaLnBrk="1" hangingPunct="1">
              <a:defRPr/>
            </a:pPr>
            <a:r>
              <a:rPr kumimoji="1" lang="en-US" altLang="zh-CN" sz="2400" b="1">
                <a:latin typeface="Times New Roman" pitchFamily="18" charset="0"/>
              </a:rPr>
              <a:t>#include &lt;stdio.h&gt;</a:t>
            </a:r>
          </a:p>
          <a:p>
            <a:pPr eaLnBrk="1" hangingPunct="1">
              <a:defRPr/>
            </a:pPr>
            <a:r>
              <a:rPr kumimoji="1" lang="en-US" altLang="zh-CN" sz="2400" b="1">
                <a:latin typeface="Times New Roman" pitchFamily="18" charset="0"/>
              </a:rPr>
              <a:t>#include &lt;stdlib.h&gt;</a:t>
            </a:r>
          </a:p>
          <a:p>
            <a:pPr eaLnBrk="1" hangingPunct="1">
              <a:defRPr/>
            </a:pPr>
            <a:r>
              <a:rPr kumimoji="1" lang="en-US" altLang="zh-CN" sz="2400" b="1">
                <a:solidFill>
                  <a:srgbClr val="003399"/>
                </a:solidFill>
                <a:effectLst>
                  <a:outerShdw blurRad="38100" dist="38100" dir="2700000" algn="tl">
                    <a:srgbClr val="000000"/>
                  </a:outerShdw>
                </a:effectLst>
                <a:latin typeface="Times New Roman" pitchFamily="18" charset="0"/>
              </a:rPr>
              <a:t>#include "mylib.h"</a:t>
            </a:r>
            <a:r>
              <a:rPr kumimoji="1" lang="en-US" altLang="zh-CN" sz="2400" b="1">
                <a:latin typeface="Times New Roman" pitchFamily="18" charset="0"/>
              </a:rPr>
              <a:t> </a:t>
            </a:r>
          </a:p>
          <a:p>
            <a:pPr eaLnBrk="1" hangingPunct="1">
              <a:defRPr/>
            </a:pPr>
            <a:r>
              <a:rPr kumimoji="1" lang="en-US" altLang="zh-CN" sz="2400" b="1">
                <a:latin typeface="Times New Roman" pitchFamily="18" charset="0"/>
              </a:rPr>
              <a:t>int main()</a:t>
            </a:r>
          </a:p>
          <a:p>
            <a:pPr eaLnBrk="1" hangingPunct="1">
              <a:defRPr/>
            </a:pPr>
            <a:r>
              <a:rPr kumimoji="1" lang="en-US" altLang="zh-CN" sz="2400" b="1">
                <a:latin typeface="Times New Roman" pitchFamily="18" charset="0"/>
              </a:rPr>
              <a:t>{</a:t>
            </a:r>
          </a:p>
          <a:p>
            <a:pPr eaLnBrk="1" hangingPunct="1">
              <a:defRPr/>
            </a:pPr>
            <a:r>
              <a:rPr kumimoji="1" lang="en-US" altLang="zh-CN" sz="2400" b="1">
                <a:latin typeface="Times New Roman" pitchFamily="18" charset="0"/>
              </a:rPr>
              <a:t>   ……</a:t>
            </a:r>
          </a:p>
          <a:p>
            <a:pPr eaLnBrk="1" hangingPunct="1">
              <a:defRPr/>
            </a:pPr>
            <a:r>
              <a:rPr kumimoji="1" lang="en-US" altLang="zh-CN" sz="2400" b="1">
                <a:latin typeface="Times New Roman" pitchFamily="18" charset="0"/>
              </a:rPr>
              <a:t>   while(num&lt;=to){</a:t>
            </a:r>
          </a:p>
          <a:p>
            <a:pPr eaLnBrk="1" hangingPunct="1">
              <a:defRPr/>
            </a:pPr>
            <a:r>
              <a:rPr kumimoji="1" lang="en-US" altLang="zh-CN" sz="2400" b="1">
                <a:latin typeface="Times New Roman" pitchFamily="18" charset="0"/>
              </a:rPr>
              <a:t>      ……</a:t>
            </a:r>
          </a:p>
          <a:p>
            <a:pPr eaLnBrk="1" hangingPunct="1">
              <a:defRPr/>
            </a:pPr>
            <a:r>
              <a:rPr kumimoji="1" lang="en-US" altLang="zh-CN" sz="2400" b="1">
                <a:latin typeface="Times New Roman" pitchFamily="18" charset="0"/>
              </a:rPr>
              <a:t>      while(num1&lt;=num/2){ </a:t>
            </a:r>
          </a:p>
          <a:p>
            <a:pPr eaLnBrk="1" hangingPunct="1">
              <a:defRPr/>
            </a:pPr>
            <a:r>
              <a:rPr kumimoji="1" lang="en-US" altLang="zh-CN" sz="2400" b="1">
                <a:latin typeface="Times New Roman" pitchFamily="18" charset="0"/>
              </a:rPr>
              <a:t>          if (i</a:t>
            </a:r>
            <a:r>
              <a:rPr kumimoji="1" lang="en-US" altLang="zh-CN" sz="2400" b="1">
                <a:solidFill>
                  <a:srgbClr val="003399"/>
                </a:solidFill>
                <a:latin typeface="Times New Roman" pitchFamily="18" charset="0"/>
              </a:rPr>
              <a:t>sPrim(num1) &amp;&amp; isPrim(num-num1</a:t>
            </a:r>
            <a:r>
              <a:rPr kumimoji="1" lang="en-US" altLang="zh-CN" sz="2400" b="1">
                <a:latin typeface="Times New Roman" pitchFamily="18" charset="0"/>
              </a:rPr>
              <a:t>)){</a:t>
            </a:r>
          </a:p>
          <a:p>
            <a:pPr eaLnBrk="1" hangingPunct="1">
              <a:defRPr/>
            </a:pPr>
            <a:r>
              <a:rPr kumimoji="1" lang="en-US" altLang="zh-CN" sz="2400" b="1">
                <a:latin typeface="Times New Roman" pitchFamily="18" charset="0"/>
              </a:rPr>
              <a:t>               ……</a:t>
            </a:r>
          </a:p>
          <a:p>
            <a:pPr eaLnBrk="1" hangingPunct="1">
              <a:defRPr/>
            </a:pPr>
            <a:r>
              <a:rPr kumimoji="1" lang="en-US" altLang="zh-CN" sz="2400" b="1">
                <a:latin typeface="Times New Roman" pitchFamily="18" charset="0"/>
              </a:rPr>
              <a:t>          }  		 		</a:t>
            </a:r>
          </a:p>
          <a:p>
            <a:pPr eaLnBrk="1" hangingPunct="1">
              <a:defRPr/>
            </a:pPr>
            <a:r>
              <a:rPr kumimoji="1" lang="en-US" altLang="zh-CN" sz="2400" b="1">
                <a:latin typeface="Times New Roman" pitchFamily="18" charset="0"/>
              </a:rPr>
              <a:t>          num1++;</a:t>
            </a:r>
          </a:p>
          <a:p>
            <a:pPr eaLnBrk="1" hangingPunct="1">
              <a:defRPr/>
            </a:pPr>
            <a:r>
              <a:rPr kumimoji="1" lang="en-US" altLang="zh-CN" sz="2400" b="1">
                <a:latin typeface="Times New Roman" pitchFamily="18" charset="0"/>
              </a:rPr>
              <a:t>      }</a:t>
            </a:r>
          </a:p>
          <a:p>
            <a:pPr eaLnBrk="1" hangingPunct="1">
              <a:defRPr/>
            </a:pPr>
            <a:r>
              <a:rPr kumimoji="1" lang="en-US" altLang="zh-CN" sz="2400" b="1">
                <a:latin typeface="Times New Roman" pitchFamily="18" charset="0"/>
              </a:rPr>
              <a:t>      ….</a:t>
            </a:r>
          </a:p>
          <a:p>
            <a:pPr eaLnBrk="1" hangingPunct="1">
              <a:defRPr/>
            </a:pPr>
            <a:r>
              <a:rPr kumimoji="1" lang="en-US" altLang="zh-CN" sz="2400" b="1">
                <a:latin typeface="Times New Roman" pitchFamily="18" charset="0"/>
              </a:rPr>
              <a:t>}</a:t>
            </a:r>
          </a:p>
        </p:txBody>
      </p:sp>
      <p:sp>
        <p:nvSpPr>
          <p:cNvPr id="45059" name="Text Box 3">
            <a:extLst>
              <a:ext uri="{FF2B5EF4-FFF2-40B4-BE49-F238E27FC236}">
                <a16:creationId xmlns:a16="http://schemas.microsoft.com/office/drawing/2014/main" id="{0E3CC6BD-7741-4A94-AFF8-161F71BCAB13}"/>
              </a:ext>
            </a:extLst>
          </p:cNvPr>
          <p:cNvSpPr txBox="1">
            <a:spLocks noChangeArrowheads="1"/>
          </p:cNvSpPr>
          <p:nvPr/>
        </p:nvSpPr>
        <p:spPr bwMode="auto">
          <a:xfrm>
            <a:off x="5219700" y="260350"/>
            <a:ext cx="3733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Clr>
                <a:schemeClr val="accent2"/>
              </a:buClr>
              <a:buSzPct val="75000"/>
              <a:buFont typeface="Monotype Sorts" charset="2"/>
              <a:buNone/>
            </a:pPr>
            <a:r>
              <a:rPr lang="zh-CN" altLang="en-US"/>
              <a:t>（</a:t>
            </a:r>
            <a:r>
              <a:rPr lang="en-US" altLang="zh-CN"/>
              <a:t>3</a:t>
            </a:r>
            <a:r>
              <a:rPr lang="zh-CN" altLang="en-US"/>
              <a:t>）文件</a:t>
            </a:r>
            <a:r>
              <a:rPr lang="en-US" altLang="zh-CN"/>
              <a:t>main.c</a:t>
            </a:r>
          </a:p>
        </p:txBody>
      </p:sp>
    </p:spTree>
  </p:cSld>
  <p:clrMapOvr>
    <a:masterClrMapping/>
  </p:clrMapOvr>
  <p:transition advTm="16247"/>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35FBA2F6-0E5F-4C97-BADE-EE313A876DE9}"/>
              </a:ext>
            </a:extLst>
          </p:cNvPr>
          <p:cNvSpPr>
            <a:spLocks noGrp="1" noChangeArrowheads="1"/>
          </p:cNvSpPr>
          <p:nvPr>
            <p:ph type="title"/>
          </p:nvPr>
        </p:nvSpPr>
        <p:spPr>
          <a:noFill/>
        </p:spPr>
        <p:txBody>
          <a:bodyPr/>
          <a:lstStyle/>
          <a:p>
            <a:pPr eaLnBrk="1" hangingPunct="1"/>
            <a:r>
              <a:rPr lang="zh-CN" altLang="en-US" b="1"/>
              <a:t>提纲</a:t>
            </a:r>
          </a:p>
        </p:txBody>
      </p:sp>
      <p:sp>
        <p:nvSpPr>
          <p:cNvPr id="4099" name="Rectangle 8">
            <a:extLst>
              <a:ext uri="{FF2B5EF4-FFF2-40B4-BE49-F238E27FC236}">
                <a16:creationId xmlns:a16="http://schemas.microsoft.com/office/drawing/2014/main" id="{129D3295-6622-43BE-9B7F-3527A2E013B6}"/>
              </a:ext>
            </a:extLst>
          </p:cNvPr>
          <p:cNvSpPr>
            <a:spLocks noGrp="1" noChangeArrowheads="1"/>
          </p:cNvSpPr>
          <p:nvPr>
            <p:ph type="body" idx="1"/>
          </p:nvPr>
        </p:nvSpPr>
        <p:spPr>
          <a:noFill/>
        </p:spPr>
        <p:txBody>
          <a:bodyPr/>
          <a:lstStyle/>
          <a:p>
            <a:pPr marL="533400" indent="-533400" eaLnBrk="1" hangingPunct="1">
              <a:buFontTx/>
              <a:buNone/>
            </a:pPr>
            <a:r>
              <a:rPr lang="en-US" altLang="zh-CN" b="1" dirty="0"/>
              <a:t>1. </a:t>
            </a:r>
            <a:r>
              <a:rPr lang="zh-CN" altLang="en-US" b="1" dirty="0"/>
              <a:t>再论变量和函数</a:t>
            </a:r>
          </a:p>
          <a:p>
            <a:pPr marL="533400" indent="-533400" eaLnBrk="1" hangingPunct="1">
              <a:buFontTx/>
              <a:buNone/>
            </a:pPr>
            <a:r>
              <a:rPr lang="en-US" altLang="zh-CN" b="1" i="1" u="sng" dirty="0">
                <a:solidFill>
                  <a:srgbClr val="FF0000"/>
                </a:solidFill>
              </a:rPr>
              <a:t>2. </a:t>
            </a:r>
            <a:r>
              <a:rPr lang="zh-CN" altLang="en-US" b="1" i="1" u="sng" dirty="0">
                <a:solidFill>
                  <a:srgbClr val="FF0000"/>
                </a:solidFill>
              </a:rPr>
              <a:t>概要设计和模块化</a:t>
            </a:r>
            <a:endParaRPr lang="en-US" altLang="zh-CN" b="1" i="1" u="sng" dirty="0">
              <a:solidFill>
                <a:srgbClr val="FF0000"/>
              </a:solidFill>
            </a:endParaRPr>
          </a:p>
          <a:p>
            <a:pPr marL="533400" indent="-533400" eaLnBrk="1" hangingPunct="1">
              <a:buFontTx/>
              <a:buNone/>
            </a:pPr>
            <a:r>
              <a:rPr lang="en-US" altLang="zh-CN" b="1" dirty="0"/>
              <a:t>3. C</a:t>
            </a:r>
            <a:r>
              <a:rPr lang="zh-CN" altLang="en-US" b="1" dirty="0"/>
              <a:t>语言模块化和工程</a:t>
            </a:r>
            <a:endParaRPr lang="en-US" altLang="zh-CN" b="1" dirty="0"/>
          </a:p>
          <a:p>
            <a:pPr marL="533400" indent="-533400" eaLnBrk="1" hangingPunct="1">
              <a:buFontTx/>
              <a:buNone/>
            </a:pPr>
            <a:endParaRPr lang="zh-CN" altLang="en-US" b="1" dirty="0"/>
          </a:p>
          <a:p>
            <a:pPr marL="533400" indent="-533400" eaLnBrk="1" hangingPunct="1">
              <a:buFontTx/>
              <a:buNone/>
            </a:pPr>
            <a:endParaRPr lang="zh-CN" altLang="en-US" b="1" dirty="0"/>
          </a:p>
          <a:p>
            <a:pPr marL="533400" indent="-533400" eaLnBrk="1" hangingPunct="1">
              <a:buFontTx/>
              <a:buNone/>
            </a:pPr>
            <a:endParaRPr lang="zh-CN" altLang="en-US" b="1" dirty="0"/>
          </a:p>
          <a:p>
            <a:pPr marL="533400" indent="-533400" eaLnBrk="1" hangingPunct="1">
              <a:buFontTx/>
              <a:buNone/>
            </a:pPr>
            <a:endParaRPr lang="en-US" altLang="zh-CN" b="1" dirty="0"/>
          </a:p>
        </p:txBody>
      </p:sp>
      <p:sp>
        <p:nvSpPr>
          <p:cNvPr id="4100" name="灯片编号占位符 4">
            <a:extLst>
              <a:ext uri="{FF2B5EF4-FFF2-40B4-BE49-F238E27FC236}">
                <a16:creationId xmlns:a16="http://schemas.microsoft.com/office/drawing/2014/main" id="{88A56A24-8F44-4A32-9366-F9D16065D7D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B3FCD1DB-AE9A-4B04-819B-01BC07A7D486}" type="slidenum">
              <a:rPr lang="en-US" altLang="zh-CN" sz="1400" smtClean="0"/>
              <a:pPr>
                <a:spcBef>
                  <a:spcPct val="50000"/>
                </a:spcBef>
                <a:buFontTx/>
                <a:buNone/>
              </a:pPr>
              <a:t>38</a:t>
            </a:fld>
            <a:endParaRPr lang="en-US" altLang="zh-CN" sz="1400"/>
          </a:p>
        </p:txBody>
      </p:sp>
    </p:spTree>
  </p:cSld>
  <p:clrMapOvr>
    <a:masterClrMapping/>
  </p:clrMapOvr>
  <p:transition advTm="7342"/>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91B6EFA5-C3CA-4251-B3E2-C862E9CB06ED}"/>
              </a:ext>
            </a:extLst>
          </p:cNvPr>
          <p:cNvSpPr>
            <a:spLocks noGrp="1" noChangeArrowheads="1"/>
          </p:cNvSpPr>
          <p:nvPr>
            <p:ph type="title"/>
          </p:nvPr>
        </p:nvSpPr>
        <p:spPr/>
        <p:txBody>
          <a:bodyPr/>
          <a:lstStyle/>
          <a:p>
            <a:r>
              <a:rPr lang="en-US" altLang="zh-CN" b="1" dirty="0"/>
              <a:t>2.</a:t>
            </a:r>
            <a:r>
              <a:rPr lang="zh-CN" altLang="en-US" b="1" dirty="0"/>
              <a:t>概要设计和模块化</a:t>
            </a:r>
          </a:p>
        </p:txBody>
      </p:sp>
      <p:sp>
        <p:nvSpPr>
          <p:cNvPr id="3" name="内容占位符 2">
            <a:extLst>
              <a:ext uri="{FF2B5EF4-FFF2-40B4-BE49-F238E27FC236}">
                <a16:creationId xmlns:a16="http://schemas.microsoft.com/office/drawing/2014/main" id="{A6CF5C8B-FC2C-4ACF-BA50-8D1C7AEC9471}"/>
              </a:ext>
            </a:extLst>
          </p:cNvPr>
          <p:cNvSpPr>
            <a:spLocks noGrp="1"/>
          </p:cNvSpPr>
          <p:nvPr>
            <p:ph idx="1"/>
          </p:nvPr>
        </p:nvSpPr>
        <p:spPr>
          <a:xfrm>
            <a:off x="395288" y="1268413"/>
            <a:ext cx="8353425" cy="4662487"/>
          </a:xfrm>
        </p:spPr>
        <p:txBody>
          <a:bodyPr/>
          <a:lstStyle/>
          <a:p>
            <a:pPr marL="0" indent="0" algn="just">
              <a:buFontTx/>
              <a:buNone/>
              <a:defRPr/>
            </a:pPr>
            <a:r>
              <a:rPr lang="zh-CN" altLang="en-US" sz="3200" b="1" dirty="0">
                <a:latin typeface="+mn-ea"/>
              </a:rPr>
              <a:t>软件设计</a:t>
            </a:r>
            <a:endParaRPr lang="en-US" altLang="zh-CN" sz="3200" b="1" dirty="0">
              <a:latin typeface="+mn-ea"/>
            </a:endParaRPr>
          </a:p>
          <a:p>
            <a:pPr algn="just">
              <a:defRPr/>
            </a:pPr>
            <a:r>
              <a:rPr lang="zh-CN" altLang="en-US" b="1" dirty="0">
                <a:solidFill>
                  <a:srgbClr val="0070C0"/>
                </a:solidFill>
                <a:latin typeface="+mn-ea"/>
              </a:rPr>
              <a:t>概要设计</a:t>
            </a:r>
            <a:r>
              <a:rPr lang="zh-CN" altLang="en-US" b="1" dirty="0">
                <a:latin typeface="+mn-ea"/>
              </a:rPr>
              <a:t>任务</a:t>
            </a:r>
            <a:r>
              <a:rPr lang="en-US" altLang="zh-CN" b="1" dirty="0">
                <a:latin typeface="+mn-ea"/>
              </a:rPr>
              <a:t>:</a:t>
            </a:r>
            <a:r>
              <a:rPr lang="zh-CN" altLang="zh-CN" b="1" dirty="0">
                <a:latin typeface="+mn-ea"/>
              </a:rPr>
              <a:t>设计软件的</a:t>
            </a:r>
            <a:r>
              <a:rPr lang="zh-CN" altLang="en-US" b="1" dirty="0">
                <a:latin typeface="+mn-ea"/>
              </a:rPr>
              <a:t>体系</a:t>
            </a:r>
            <a:r>
              <a:rPr lang="zh-CN" altLang="zh-CN" b="1" dirty="0">
                <a:latin typeface="+mn-ea"/>
              </a:rPr>
              <a:t>结构</a:t>
            </a:r>
            <a:r>
              <a:rPr lang="zh-CN" altLang="en-US" b="1" dirty="0">
                <a:latin typeface="+mn-ea"/>
              </a:rPr>
              <a:t>、模块功能、模块接口以及全局数据信息。</a:t>
            </a:r>
            <a:endParaRPr lang="en-US" altLang="zh-CN" b="1" dirty="0">
              <a:latin typeface="+mn-ea"/>
            </a:endParaRPr>
          </a:p>
          <a:p>
            <a:pPr algn="just">
              <a:defRPr/>
            </a:pPr>
            <a:r>
              <a:rPr lang="zh-CN" altLang="en-US" b="1" dirty="0">
                <a:solidFill>
                  <a:srgbClr val="0070C0"/>
                </a:solidFill>
                <a:latin typeface="+mn-ea"/>
              </a:rPr>
              <a:t>详细设计</a:t>
            </a:r>
            <a:r>
              <a:rPr lang="zh-CN" altLang="en-US" b="1" dirty="0">
                <a:latin typeface="+mn-ea"/>
              </a:rPr>
              <a:t>任务：</a:t>
            </a:r>
            <a:r>
              <a:rPr lang="zh-CN" altLang="zh-CN" b="1" dirty="0">
                <a:latin typeface="+mn-ea"/>
              </a:rPr>
              <a:t>确定软件各个模块的内部数据</a:t>
            </a:r>
            <a:r>
              <a:rPr lang="zh-CN" altLang="en-US" b="1" dirty="0">
                <a:latin typeface="+mn-ea"/>
              </a:rPr>
              <a:t>结构，以及相应功能的实现算法。</a:t>
            </a:r>
            <a:endParaRPr lang="en-US" altLang="zh-CN" b="1" dirty="0">
              <a:latin typeface="+mn-ea"/>
            </a:endParaRPr>
          </a:p>
          <a:p>
            <a:pPr algn="just">
              <a:defRPr/>
            </a:pPr>
            <a:r>
              <a:rPr lang="zh-CN" altLang="en-US" b="1" dirty="0">
                <a:latin typeface="+mn-ea"/>
              </a:rPr>
              <a:t>常用设计方法：</a:t>
            </a:r>
            <a:endParaRPr lang="en-US" altLang="zh-CN" b="1" dirty="0">
              <a:latin typeface="+mn-ea"/>
            </a:endParaRPr>
          </a:p>
          <a:p>
            <a:pPr lvl="1" algn="just">
              <a:defRPr/>
            </a:pPr>
            <a:r>
              <a:rPr lang="zh-CN" altLang="en-US" b="1" dirty="0">
                <a:solidFill>
                  <a:srgbClr val="FF0000"/>
                </a:solidFill>
                <a:latin typeface="+mn-ea"/>
              </a:rPr>
              <a:t>结构化设计</a:t>
            </a:r>
            <a:endParaRPr lang="en-US" altLang="zh-CN" b="1" dirty="0">
              <a:solidFill>
                <a:srgbClr val="FF0000"/>
              </a:solidFill>
              <a:latin typeface="+mn-ea"/>
            </a:endParaRPr>
          </a:p>
          <a:p>
            <a:pPr lvl="1" algn="just">
              <a:defRPr/>
            </a:pPr>
            <a:r>
              <a:rPr lang="zh-CN" altLang="en-US" b="1" dirty="0">
                <a:latin typeface="+mn-ea"/>
              </a:rPr>
              <a:t>面向对象设计</a:t>
            </a:r>
            <a:endParaRPr lang="en-US" altLang="zh-CN" b="1" dirty="0">
              <a:latin typeface="+mn-ea"/>
            </a:endParaRPr>
          </a:p>
          <a:p>
            <a:pPr lvl="1" algn="just">
              <a:defRPr/>
            </a:pPr>
            <a:r>
              <a:rPr lang="zh-CN" altLang="en-US" b="1" dirty="0">
                <a:latin typeface="+mn-ea"/>
              </a:rPr>
              <a:t>软件体系结构和设计模式</a:t>
            </a:r>
            <a:endParaRPr lang="en-US" altLang="zh-CN" b="1" dirty="0">
              <a:latin typeface="+mn-ea"/>
            </a:endParaRPr>
          </a:p>
          <a:p>
            <a:pPr>
              <a:defRPr/>
            </a:pPr>
            <a:endParaRPr lang="zh-CN" altLang="en-US" dirty="0"/>
          </a:p>
        </p:txBody>
      </p:sp>
      <p:sp>
        <p:nvSpPr>
          <p:cNvPr id="5124" name="灯片编号占位符 3">
            <a:extLst>
              <a:ext uri="{FF2B5EF4-FFF2-40B4-BE49-F238E27FC236}">
                <a16:creationId xmlns:a16="http://schemas.microsoft.com/office/drawing/2014/main" id="{23F9E774-6440-4952-AC8C-A50215E841F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27006D0A-2C62-49A0-804B-25BCA0D7D841}" type="slidenum">
              <a:rPr lang="en-US" altLang="zh-CN" sz="1400" smtClean="0"/>
              <a:pPr>
                <a:spcBef>
                  <a:spcPct val="50000"/>
                </a:spcBef>
                <a:buFontTx/>
                <a:buNone/>
              </a:pPr>
              <a:t>39</a:t>
            </a:fld>
            <a:endParaRPr lang="en-US" altLang="zh-CN" sz="1400"/>
          </a:p>
        </p:txBody>
      </p:sp>
    </p:spTree>
  </p:cSld>
  <p:clrMapOvr>
    <a:masterClrMapping/>
  </p:clrMapOvr>
  <p:transition advTm="50988"/>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4">
            <a:extLst>
              <a:ext uri="{FF2B5EF4-FFF2-40B4-BE49-F238E27FC236}">
                <a16:creationId xmlns:a16="http://schemas.microsoft.com/office/drawing/2014/main" id="{C8FB6B0B-69DE-4475-8E9A-96DC1ADF46C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55F28FB1-1D79-469F-8E53-7C234E8E0622}" type="slidenum">
              <a:rPr lang="zh-CN" altLang="en-US" sz="1400" smtClean="0"/>
              <a:pPr>
                <a:spcBef>
                  <a:spcPct val="50000"/>
                </a:spcBef>
                <a:buFontTx/>
                <a:buNone/>
              </a:pPr>
              <a:t>4</a:t>
            </a:fld>
            <a:endParaRPr lang="en-US" altLang="zh-CN" sz="1400"/>
          </a:p>
        </p:txBody>
      </p:sp>
      <p:sp>
        <p:nvSpPr>
          <p:cNvPr id="6147" name="Rectangle 2">
            <a:extLst>
              <a:ext uri="{FF2B5EF4-FFF2-40B4-BE49-F238E27FC236}">
                <a16:creationId xmlns:a16="http://schemas.microsoft.com/office/drawing/2014/main" id="{276A898E-5806-4432-AC07-96E9152682A2}"/>
              </a:ext>
            </a:extLst>
          </p:cNvPr>
          <p:cNvSpPr>
            <a:spLocks noGrp="1" noChangeArrowheads="1"/>
          </p:cNvSpPr>
          <p:nvPr>
            <p:ph type="title"/>
          </p:nvPr>
        </p:nvSpPr>
        <p:spPr/>
        <p:txBody>
          <a:bodyPr/>
          <a:lstStyle/>
          <a:p>
            <a:pPr eaLnBrk="1" hangingPunct="1"/>
            <a:r>
              <a:rPr lang="en-US" altLang="zh-CN" b="1" dirty="0"/>
              <a:t>1.</a:t>
            </a:r>
            <a:r>
              <a:rPr lang="zh-CN" altLang="en-US" b="1" dirty="0"/>
              <a:t>再论变量和函数</a:t>
            </a:r>
            <a:r>
              <a:rPr lang="en-US" altLang="zh-CN" b="1" dirty="0"/>
              <a:t> </a:t>
            </a:r>
            <a:endParaRPr lang="zh-CN" altLang="en-US" b="1" dirty="0"/>
          </a:p>
        </p:txBody>
      </p:sp>
      <p:sp>
        <p:nvSpPr>
          <p:cNvPr id="6148" name="Rectangle 3">
            <a:extLst>
              <a:ext uri="{FF2B5EF4-FFF2-40B4-BE49-F238E27FC236}">
                <a16:creationId xmlns:a16="http://schemas.microsoft.com/office/drawing/2014/main" id="{9303910C-353E-40BE-877E-DEDACED39C5D}"/>
              </a:ext>
            </a:extLst>
          </p:cNvPr>
          <p:cNvSpPr>
            <a:spLocks noGrp="1" noChangeArrowheads="1"/>
          </p:cNvSpPr>
          <p:nvPr>
            <p:ph type="body" idx="1"/>
          </p:nvPr>
        </p:nvSpPr>
        <p:spPr/>
        <p:txBody>
          <a:bodyPr/>
          <a:lstStyle/>
          <a:p>
            <a:pPr eaLnBrk="1" hangingPunct="1"/>
            <a:r>
              <a:rPr lang="zh-CN" altLang="en-US" b="1"/>
              <a:t>变量的基本属性：变量名、变量类型、变量值</a:t>
            </a:r>
          </a:p>
          <a:p>
            <a:pPr eaLnBrk="1" hangingPunct="1"/>
            <a:r>
              <a:rPr lang="zh-CN" altLang="en-US" b="1"/>
              <a:t>变量的其他属性：</a:t>
            </a:r>
          </a:p>
          <a:p>
            <a:pPr lvl="1" eaLnBrk="1" hangingPunct="1"/>
            <a:r>
              <a:rPr lang="zh-CN" altLang="en-US" b="1"/>
              <a:t>作用域（</a:t>
            </a:r>
            <a:r>
              <a:rPr lang="en-US" altLang="zh-CN" b="1"/>
              <a:t>scope</a:t>
            </a:r>
            <a:r>
              <a:rPr lang="zh-CN" altLang="en-US" b="1"/>
              <a:t>，程序中可引用该变量的区域）</a:t>
            </a:r>
          </a:p>
          <a:p>
            <a:pPr lvl="1" eaLnBrk="1" hangingPunct="1"/>
            <a:r>
              <a:rPr lang="zh-CN" altLang="en-US" b="1"/>
              <a:t>存储类别（</a:t>
            </a:r>
            <a:r>
              <a:rPr lang="en-US" altLang="zh-CN" b="1"/>
              <a:t>storage class</a:t>
            </a:r>
            <a:r>
              <a:rPr lang="zh-CN" altLang="en-US" b="1"/>
              <a:t>，变量存储在哪里）</a:t>
            </a:r>
          </a:p>
          <a:p>
            <a:pPr lvl="1" eaLnBrk="1" hangingPunct="1"/>
            <a:r>
              <a:rPr lang="zh-CN" altLang="en-US" b="1"/>
              <a:t>存储期（ </a:t>
            </a:r>
            <a:r>
              <a:rPr lang="en-US" altLang="zh-CN" b="1"/>
              <a:t>storage duration</a:t>
            </a:r>
            <a:r>
              <a:rPr lang="zh-CN" altLang="en-US" b="1"/>
              <a:t>，变量存活期） </a:t>
            </a:r>
          </a:p>
          <a:p>
            <a:pPr lvl="1" eaLnBrk="1" hangingPunct="1"/>
            <a:r>
              <a:rPr lang="zh-CN" altLang="en-US" b="1"/>
              <a:t>连接性（</a:t>
            </a:r>
            <a:r>
              <a:rPr lang="en-US" altLang="zh-CN" b="1"/>
              <a:t>linkage</a:t>
            </a:r>
            <a:r>
              <a:rPr lang="zh-CN" altLang="en-US" b="1"/>
              <a:t>，可否被其它文件引用）</a:t>
            </a:r>
          </a:p>
        </p:txBody>
      </p:sp>
    </p:spTree>
  </p:cSld>
  <p:clrMapOvr>
    <a:masterClrMapping/>
  </p:clrMapOvr>
  <p:transition advTm="41569"/>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CFA75D19-3E8C-442D-88C3-0C33F60A8445}"/>
              </a:ext>
            </a:extLst>
          </p:cNvPr>
          <p:cNvSpPr>
            <a:spLocks noGrp="1" noChangeArrowheads="1"/>
          </p:cNvSpPr>
          <p:nvPr>
            <p:ph type="title"/>
          </p:nvPr>
        </p:nvSpPr>
        <p:spPr/>
        <p:txBody>
          <a:bodyPr/>
          <a:lstStyle/>
          <a:p>
            <a:r>
              <a:rPr lang="zh-CN" altLang="en-US" b="1" dirty="0"/>
              <a:t>结构化设计策略</a:t>
            </a:r>
          </a:p>
        </p:txBody>
      </p:sp>
      <p:sp>
        <p:nvSpPr>
          <p:cNvPr id="6147" name="内容占位符 2">
            <a:extLst>
              <a:ext uri="{FF2B5EF4-FFF2-40B4-BE49-F238E27FC236}">
                <a16:creationId xmlns:a16="http://schemas.microsoft.com/office/drawing/2014/main" id="{51D528D1-2946-4865-92D0-FD703731E50D}"/>
              </a:ext>
            </a:extLst>
          </p:cNvPr>
          <p:cNvSpPr>
            <a:spLocks noGrp="1" noChangeArrowheads="1"/>
          </p:cNvSpPr>
          <p:nvPr>
            <p:ph idx="1"/>
          </p:nvPr>
        </p:nvSpPr>
        <p:spPr>
          <a:xfrm>
            <a:off x="685800" y="1185863"/>
            <a:ext cx="7772400" cy="4611687"/>
          </a:xfrm>
        </p:spPr>
        <p:txBody>
          <a:bodyPr/>
          <a:lstStyle/>
          <a:p>
            <a:r>
              <a:rPr lang="zh-CN" altLang="en-US" b="1">
                <a:latin typeface="楷体_GB2312"/>
              </a:rPr>
              <a:t>结构化设计核心策略：</a:t>
            </a:r>
            <a:endParaRPr lang="en-US" altLang="zh-CN" b="1">
              <a:latin typeface="楷体_GB2312"/>
            </a:endParaRPr>
          </a:p>
          <a:p>
            <a:pPr lvl="1"/>
            <a:r>
              <a:rPr lang="zh-CN" altLang="en-US" sz="2400" b="1">
                <a:latin typeface="楷体_GB2312"/>
              </a:rPr>
              <a:t>自顶向下、逐步细化</a:t>
            </a:r>
            <a:endParaRPr lang="en-US" altLang="zh-CN" sz="2400" b="1">
              <a:latin typeface="楷体_GB2312"/>
            </a:endParaRPr>
          </a:p>
          <a:p>
            <a:pPr lvl="1"/>
            <a:r>
              <a:rPr lang="zh-CN" altLang="en-US" sz="2400" b="1">
                <a:latin typeface="楷体_GB2312"/>
              </a:rPr>
              <a:t>模块化</a:t>
            </a:r>
            <a:endParaRPr lang="zh-CN" altLang="en-US" sz="2400"/>
          </a:p>
        </p:txBody>
      </p:sp>
      <p:sp>
        <p:nvSpPr>
          <p:cNvPr id="6148" name="灯片编号占位符 3">
            <a:extLst>
              <a:ext uri="{FF2B5EF4-FFF2-40B4-BE49-F238E27FC236}">
                <a16:creationId xmlns:a16="http://schemas.microsoft.com/office/drawing/2014/main" id="{012A393E-452C-432C-A3C6-C587F4B2A9C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DF8CE511-27A8-44E8-A71B-3D9285C86C0B}" type="slidenum">
              <a:rPr lang="en-US" altLang="zh-CN" sz="1400" smtClean="0"/>
              <a:pPr>
                <a:spcBef>
                  <a:spcPct val="50000"/>
                </a:spcBef>
                <a:buFontTx/>
                <a:buNone/>
              </a:pPr>
              <a:t>40</a:t>
            </a:fld>
            <a:endParaRPr lang="en-US" altLang="zh-CN" sz="1400"/>
          </a:p>
        </p:txBody>
      </p:sp>
      <p:grpSp>
        <p:nvGrpSpPr>
          <p:cNvPr id="6149" name="组合 2">
            <a:extLst>
              <a:ext uri="{FF2B5EF4-FFF2-40B4-BE49-F238E27FC236}">
                <a16:creationId xmlns:a16="http://schemas.microsoft.com/office/drawing/2014/main" id="{91868323-6EB1-4A9B-A727-B4C469A47C9B}"/>
              </a:ext>
            </a:extLst>
          </p:cNvPr>
          <p:cNvGrpSpPr>
            <a:grpSpLocks/>
          </p:cNvGrpSpPr>
          <p:nvPr/>
        </p:nvGrpSpPr>
        <p:grpSpPr bwMode="auto">
          <a:xfrm>
            <a:off x="971550" y="2633663"/>
            <a:ext cx="7624763" cy="3919537"/>
            <a:chOff x="971550" y="2533650"/>
            <a:chExt cx="7624763" cy="3919538"/>
          </a:xfrm>
        </p:grpSpPr>
        <p:grpSp>
          <p:nvGrpSpPr>
            <p:cNvPr id="6150" name="组合 8">
              <a:extLst>
                <a:ext uri="{FF2B5EF4-FFF2-40B4-BE49-F238E27FC236}">
                  <a16:creationId xmlns:a16="http://schemas.microsoft.com/office/drawing/2014/main" id="{796614B3-2F54-4880-A8AD-65B592BD60F6}"/>
                </a:ext>
              </a:extLst>
            </p:cNvPr>
            <p:cNvGrpSpPr>
              <a:grpSpLocks/>
            </p:cNvGrpSpPr>
            <p:nvPr/>
          </p:nvGrpSpPr>
          <p:grpSpPr bwMode="auto">
            <a:xfrm>
              <a:off x="971550" y="2533650"/>
              <a:ext cx="7624763" cy="3919538"/>
              <a:chOff x="861354" y="2204864"/>
              <a:chExt cx="7626173" cy="3919711"/>
            </a:xfrm>
          </p:grpSpPr>
          <p:pic>
            <p:nvPicPr>
              <p:cNvPr id="6153" name="图片 4">
                <a:extLst>
                  <a:ext uri="{FF2B5EF4-FFF2-40B4-BE49-F238E27FC236}">
                    <a16:creationId xmlns:a16="http://schemas.microsoft.com/office/drawing/2014/main" id="{7DCE3977-D48A-4465-8369-808F6E4D0B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354" y="2204864"/>
                <a:ext cx="7626173" cy="3919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文本框 5">
                <a:extLst>
                  <a:ext uri="{FF2B5EF4-FFF2-40B4-BE49-F238E27FC236}">
                    <a16:creationId xmlns:a16="http://schemas.microsoft.com/office/drawing/2014/main" id="{B5446AC1-8E09-4D5D-B0B1-993006DAEB53}"/>
                  </a:ext>
                </a:extLst>
              </p:cNvPr>
              <p:cNvSpPr txBox="1">
                <a:spLocks noChangeArrowheads="1"/>
              </p:cNvSpPr>
              <p:nvPr/>
            </p:nvSpPr>
            <p:spPr bwMode="auto">
              <a:xfrm>
                <a:off x="5220072" y="3923764"/>
                <a:ext cx="864096"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b="0">
                    <a:latin typeface="黑体" panose="02010609060101010101" pitchFamily="49" charset="-122"/>
                    <a:ea typeface="黑体" panose="02010609060101010101" pitchFamily="49" charset="-122"/>
                  </a:rPr>
                  <a:t>模块</a:t>
                </a:r>
                <a:r>
                  <a:rPr lang="en-US" altLang="zh-CN" sz="1800" b="0">
                    <a:latin typeface="黑体" panose="02010609060101010101" pitchFamily="49" charset="-122"/>
                    <a:ea typeface="黑体" panose="02010609060101010101" pitchFamily="49" charset="-122"/>
                  </a:rPr>
                  <a:t>1</a:t>
                </a:r>
                <a:endParaRPr lang="zh-CN" altLang="en-US" sz="1800" b="0">
                  <a:latin typeface="黑体" panose="02010609060101010101" pitchFamily="49" charset="-122"/>
                  <a:ea typeface="黑体" panose="02010609060101010101" pitchFamily="49" charset="-122"/>
                </a:endParaRPr>
              </a:p>
            </p:txBody>
          </p:sp>
          <p:sp>
            <p:nvSpPr>
              <p:cNvPr id="6155" name="文本框 6">
                <a:extLst>
                  <a:ext uri="{FF2B5EF4-FFF2-40B4-BE49-F238E27FC236}">
                    <a16:creationId xmlns:a16="http://schemas.microsoft.com/office/drawing/2014/main" id="{705513BE-451A-4994-BF00-13F88F775E8A}"/>
                  </a:ext>
                </a:extLst>
              </p:cNvPr>
              <p:cNvSpPr txBox="1">
                <a:spLocks noChangeArrowheads="1"/>
              </p:cNvSpPr>
              <p:nvPr/>
            </p:nvSpPr>
            <p:spPr bwMode="auto">
              <a:xfrm>
                <a:off x="5220072" y="4643844"/>
                <a:ext cx="864096"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b="0">
                    <a:latin typeface="黑体" panose="02010609060101010101" pitchFamily="49" charset="-122"/>
                    <a:ea typeface="黑体" panose="02010609060101010101" pitchFamily="49" charset="-122"/>
                  </a:rPr>
                  <a:t>模块</a:t>
                </a:r>
                <a:r>
                  <a:rPr lang="en-US" altLang="zh-CN" sz="1800" b="0">
                    <a:latin typeface="黑体" panose="02010609060101010101" pitchFamily="49" charset="-122"/>
                    <a:ea typeface="黑体" panose="02010609060101010101" pitchFamily="49" charset="-122"/>
                  </a:rPr>
                  <a:t>2</a:t>
                </a:r>
                <a:endParaRPr lang="zh-CN" altLang="en-US" sz="1800" b="0">
                  <a:latin typeface="黑体" panose="02010609060101010101" pitchFamily="49" charset="-122"/>
                  <a:ea typeface="黑体" panose="02010609060101010101" pitchFamily="49" charset="-122"/>
                </a:endParaRPr>
              </a:p>
            </p:txBody>
          </p:sp>
          <p:sp>
            <p:nvSpPr>
              <p:cNvPr id="6156" name="文本框 7">
                <a:extLst>
                  <a:ext uri="{FF2B5EF4-FFF2-40B4-BE49-F238E27FC236}">
                    <a16:creationId xmlns:a16="http://schemas.microsoft.com/office/drawing/2014/main" id="{E632E545-DD79-44FE-B4D5-72CD426AD39B}"/>
                  </a:ext>
                </a:extLst>
              </p:cNvPr>
              <p:cNvSpPr txBox="1">
                <a:spLocks noChangeArrowheads="1"/>
              </p:cNvSpPr>
              <p:nvPr/>
            </p:nvSpPr>
            <p:spPr bwMode="auto">
              <a:xfrm>
                <a:off x="5220072" y="5363924"/>
                <a:ext cx="864096"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b="0">
                    <a:latin typeface="黑体" panose="02010609060101010101" pitchFamily="49" charset="-122"/>
                    <a:ea typeface="黑体" panose="02010609060101010101" pitchFamily="49" charset="-122"/>
                  </a:rPr>
                  <a:t>模块</a:t>
                </a:r>
                <a:r>
                  <a:rPr lang="en-US" altLang="zh-CN" sz="1800" b="0">
                    <a:latin typeface="黑体" panose="02010609060101010101" pitchFamily="49" charset="-122"/>
                    <a:ea typeface="黑体" panose="02010609060101010101" pitchFamily="49" charset="-122"/>
                  </a:rPr>
                  <a:t>n</a:t>
                </a:r>
                <a:endParaRPr lang="zh-CN" altLang="en-US" sz="1800" b="0">
                  <a:latin typeface="黑体" panose="02010609060101010101" pitchFamily="49" charset="-122"/>
                  <a:ea typeface="黑体" panose="02010609060101010101" pitchFamily="49" charset="-122"/>
                </a:endParaRPr>
              </a:p>
            </p:txBody>
          </p:sp>
        </p:grpSp>
        <p:sp>
          <p:nvSpPr>
            <p:cNvPr id="6151" name="文本框 1">
              <a:extLst>
                <a:ext uri="{FF2B5EF4-FFF2-40B4-BE49-F238E27FC236}">
                  <a16:creationId xmlns:a16="http://schemas.microsoft.com/office/drawing/2014/main" id="{C43F5625-39A4-4EB4-87B2-5945A2E3B216}"/>
                </a:ext>
              </a:extLst>
            </p:cNvPr>
            <p:cNvSpPr txBox="1">
              <a:spLocks noChangeArrowheads="1"/>
            </p:cNvSpPr>
            <p:nvPr/>
          </p:nvSpPr>
          <p:spPr bwMode="auto">
            <a:xfrm>
              <a:off x="1026467" y="4343424"/>
              <a:ext cx="461665" cy="1996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solidFill>
                    <a:srgbClr val="0070C0"/>
                  </a:solidFill>
                </a:rPr>
                <a:t>自顶向下 逐步细化</a:t>
              </a:r>
            </a:p>
          </p:txBody>
        </p:sp>
        <p:sp>
          <p:nvSpPr>
            <p:cNvPr id="6152" name="文本框 10">
              <a:extLst>
                <a:ext uri="{FF2B5EF4-FFF2-40B4-BE49-F238E27FC236}">
                  <a16:creationId xmlns:a16="http://schemas.microsoft.com/office/drawing/2014/main" id="{0298C049-76DD-45DD-AA72-FC8AFD2D4E1F}"/>
                </a:ext>
              </a:extLst>
            </p:cNvPr>
            <p:cNvSpPr txBox="1">
              <a:spLocks noChangeArrowheads="1"/>
            </p:cNvSpPr>
            <p:nvPr/>
          </p:nvSpPr>
          <p:spPr bwMode="auto">
            <a:xfrm>
              <a:off x="7425035" y="4809980"/>
              <a:ext cx="461665" cy="918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solidFill>
                    <a:srgbClr val="0070C0"/>
                  </a:solidFill>
                </a:rPr>
                <a:t>模块化</a:t>
              </a:r>
            </a:p>
          </p:txBody>
        </p:sp>
      </p:grpSp>
    </p:spTree>
  </p:cSld>
  <p:clrMapOvr>
    <a:masterClrMapping/>
  </p:clrMapOvr>
  <p:transition advTm="68832"/>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C8A6DC52-8E25-4D51-A259-5F7BC1B2F2E1}"/>
              </a:ext>
            </a:extLst>
          </p:cNvPr>
          <p:cNvSpPr>
            <a:spLocks noGrp="1" noChangeArrowheads="1"/>
          </p:cNvSpPr>
          <p:nvPr>
            <p:ph type="title"/>
          </p:nvPr>
        </p:nvSpPr>
        <p:spPr/>
        <p:txBody>
          <a:bodyPr/>
          <a:lstStyle/>
          <a:p>
            <a:r>
              <a:rPr lang="en-US" altLang="zh-CN" b="1" dirty="0"/>
              <a:t>2.</a:t>
            </a:r>
            <a:r>
              <a:rPr lang="zh-CN" altLang="en-US" b="1" dirty="0"/>
              <a:t>概要设计和模块化</a:t>
            </a:r>
            <a:endParaRPr lang="zh-CN" altLang="en-US" dirty="0"/>
          </a:p>
        </p:txBody>
      </p:sp>
      <p:sp>
        <p:nvSpPr>
          <p:cNvPr id="3" name="内容占位符 2">
            <a:extLst>
              <a:ext uri="{FF2B5EF4-FFF2-40B4-BE49-F238E27FC236}">
                <a16:creationId xmlns:a16="http://schemas.microsoft.com/office/drawing/2014/main" id="{8E0BD277-3730-433B-86A4-F5F4A55ACD3E}"/>
              </a:ext>
            </a:extLst>
          </p:cNvPr>
          <p:cNvSpPr>
            <a:spLocks noGrp="1"/>
          </p:cNvSpPr>
          <p:nvPr>
            <p:ph idx="1"/>
          </p:nvPr>
        </p:nvSpPr>
        <p:spPr/>
        <p:txBody>
          <a:bodyPr/>
          <a:lstStyle/>
          <a:p>
            <a:pPr>
              <a:defRPr/>
            </a:pPr>
            <a:r>
              <a:rPr lang="zh-CN" altLang="zh-CN" b="1" dirty="0">
                <a:latin typeface="+mn-ea"/>
              </a:rPr>
              <a:t>模块又称构件，在传统的方法中指用一个名字就可调用的一段</a:t>
            </a:r>
            <a:r>
              <a:rPr lang="zh-CN" altLang="en-US" b="1" dirty="0">
                <a:latin typeface="+mn-ea"/>
              </a:rPr>
              <a:t>代码</a:t>
            </a:r>
            <a:r>
              <a:rPr lang="zh-CN" altLang="zh-CN" b="1" dirty="0">
                <a:latin typeface="+mn-ea"/>
              </a:rPr>
              <a:t>。类似于高级语言中的过程、函数等。</a:t>
            </a:r>
            <a:endParaRPr lang="en-US" altLang="zh-CN" b="1" dirty="0">
              <a:latin typeface="+mn-ea"/>
            </a:endParaRPr>
          </a:p>
          <a:p>
            <a:pPr>
              <a:defRPr/>
            </a:pPr>
            <a:endParaRPr lang="en-US" altLang="zh-CN" b="1" dirty="0">
              <a:latin typeface="+mn-ea"/>
            </a:endParaRPr>
          </a:p>
          <a:p>
            <a:pPr>
              <a:defRPr/>
            </a:pPr>
            <a:r>
              <a:rPr lang="zh-CN" altLang="en-US" b="1" dirty="0">
                <a:latin typeface="+mn-ea"/>
              </a:rPr>
              <a:t>一个模块可以包含一个或多个函数。</a:t>
            </a:r>
            <a:endParaRPr lang="en-US" altLang="zh-CN" b="1" dirty="0">
              <a:latin typeface="+mn-ea"/>
            </a:endParaRPr>
          </a:p>
          <a:p>
            <a:pPr>
              <a:defRPr/>
            </a:pPr>
            <a:endParaRPr lang="en-US" altLang="zh-CN" b="1" dirty="0">
              <a:latin typeface="+mn-ea"/>
            </a:endParaRPr>
          </a:p>
          <a:p>
            <a:pPr>
              <a:defRPr/>
            </a:pPr>
            <a:r>
              <a:rPr lang="en-US" altLang="zh-CN" b="1" dirty="0"/>
              <a:t>C</a:t>
            </a:r>
            <a:r>
              <a:rPr lang="zh-CN" altLang="en-US" b="1" dirty="0"/>
              <a:t>语言中，每个</a:t>
            </a:r>
            <a:r>
              <a:rPr lang="en-US" altLang="zh-CN" b="1" dirty="0"/>
              <a:t>.c</a:t>
            </a:r>
            <a:r>
              <a:rPr lang="zh-CN" altLang="en-US" b="1" dirty="0"/>
              <a:t>文件可看作一个模块，每个</a:t>
            </a:r>
            <a:r>
              <a:rPr lang="en-US" altLang="zh-CN" b="1" dirty="0"/>
              <a:t>.c</a:t>
            </a:r>
            <a:r>
              <a:rPr lang="zh-CN" altLang="en-US" b="1" dirty="0"/>
              <a:t>文件中可包含一个或多个功能连接紧密的函数。</a:t>
            </a:r>
            <a:endParaRPr lang="zh-CN" altLang="en-US" dirty="0"/>
          </a:p>
        </p:txBody>
      </p:sp>
      <p:sp>
        <p:nvSpPr>
          <p:cNvPr id="7172" name="灯片编号占位符 3">
            <a:extLst>
              <a:ext uri="{FF2B5EF4-FFF2-40B4-BE49-F238E27FC236}">
                <a16:creationId xmlns:a16="http://schemas.microsoft.com/office/drawing/2014/main" id="{E2229101-A55A-488C-A1EC-1C9DF0F076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8528F19D-5C37-40E6-A7AD-65B8DCC6DA4C}" type="slidenum">
              <a:rPr lang="en-US" altLang="zh-CN" sz="1400" smtClean="0"/>
              <a:pPr>
                <a:spcBef>
                  <a:spcPct val="50000"/>
                </a:spcBef>
                <a:buFontTx/>
                <a:buNone/>
              </a:pPr>
              <a:t>41</a:t>
            </a:fld>
            <a:endParaRPr lang="en-US" altLang="zh-CN" sz="1400"/>
          </a:p>
        </p:txBody>
      </p:sp>
    </p:spTree>
  </p:cSld>
  <p:clrMapOvr>
    <a:masterClrMapping/>
  </p:clrMapOvr>
  <p:transition advTm="32637"/>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a:extLst>
              <a:ext uri="{FF2B5EF4-FFF2-40B4-BE49-F238E27FC236}">
                <a16:creationId xmlns:a16="http://schemas.microsoft.com/office/drawing/2014/main" id="{E24A1248-6A6C-4BEC-A6F5-EF6DCBEB2020}"/>
              </a:ext>
            </a:extLst>
          </p:cNvPr>
          <p:cNvSpPr>
            <a:spLocks noGrp="1" noChangeArrowheads="1"/>
          </p:cNvSpPr>
          <p:nvPr>
            <p:ph type="title"/>
          </p:nvPr>
        </p:nvSpPr>
        <p:spPr>
          <a:noFill/>
        </p:spPr>
        <p:txBody>
          <a:bodyPr/>
          <a:lstStyle/>
          <a:p>
            <a:pPr eaLnBrk="1" hangingPunct="1"/>
            <a:r>
              <a:rPr lang="en-US" altLang="zh-CN" b="1" dirty="0"/>
              <a:t>2.1 </a:t>
            </a:r>
            <a:r>
              <a:rPr lang="zh-CN" altLang="en-US" b="1" dirty="0"/>
              <a:t>模块化设计原则</a:t>
            </a:r>
          </a:p>
        </p:txBody>
      </p:sp>
      <p:sp>
        <p:nvSpPr>
          <p:cNvPr id="15363" name="Rectangle 3">
            <a:extLst>
              <a:ext uri="{FF2B5EF4-FFF2-40B4-BE49-F238E27FC236}">
                <a16:creationId xmlns:a16="http://schemas.microsoft.com/office/drawing/2014/main" id="{BF40B88A-56DE-4F8C-8DD2-110DC8642047}"/>
              </a:ext>
            </a:extLst>
          </p:cNvPr>
          <p:cNvSpPr>
            <a:spLocks noGrp="1" noChangeArrowheads="1"/>
          </p:cNvSpPr>
          <p:nvPr>
            <p:ph type="body" sz="half" idx="1"/>
          </p:nvPr>
        </p:nvSpPr>
        <p:spPr>
          <a:xfrm>
            <a:off x="107950" y="1319213"/>
            <a:ext cx="8928100" cy="2541587"/>
          </a:xfrm>
        </p:spPr>
        <p:txBody>
          <a:bodyPr/>
          <a:lstStyle/>
          <a:p>
            <a:pPr marL="0" indent="0" algn="just" eaLnBrk="1" hangingPunct="1">
              <a:buNone/>
            </a:pPr>
            <a:r>
              <a:rPr lang="zh-CN" altLang="en-US" b="1" dirty="0"/>
              <a:t>概要设计的模块化目标</a:t>
            </a:r>
          </a:p>
          <a:p>
            <a:pPr lvl="1" algn="just" eaLnBrk="1" hangingPunct="1"/>
            <a:r>
              <a:rPr lang="zh-CN" altLang="en-US" sz="2600" b="1" dirty="0"/>
              <a:t>整个程序分成哪几个模块</a:t>
            </a:r>
            <a:r>
              <a:rPr lang="en-US" altLang="zh-CN" sz="2600" b="1" dirty="0"/>
              <a:t>?</a:t>
            </a:r>
            <a:r>
              <a:rPr lang="zh-CN" altLang="en-US" sz="2600" b="1" dirty="0"/>
              <a:t> </a:t>
            </a:r>
            <a:r>
              <a:rPr lang="en-US" altLang="zh-CN" sz="2600" b="1" dirty="0"/>
              <a:t>(.c</a:t>
            </a:r>
            <a:r>
              <a:rPr lang="zh-CN" altLang="en-US" sz="2600" b="1" dirty="0"/>
              <a:t>源文件</a:t>
            </a:r>
            <a:r>
              <a:rPr lang="en-US" altLang="zh-CN" sz="2600" b="1" dirty="0"/>
              <a:t>)</a:t>
            </a:r>
            <a:endParaRPr lang="zh-CN" altLang="en-US" sz="2600" b="1" dirty="0"/>
          </a:p>
          <a:p>
            <a:pPr lvl="1" algn="just" eaLnBrk="1" hangingPunct="1"/>
            <a:r>
              <a:rPr lang="zh-CN" altLang="en-US" sz="2600" b="1" dirty="0"/>
              <a:t>每一个模块里面包含哪些函数？</a:t>
            </a:r>
            <a:r>
              <a:rPr lang="en-US" altLang="zh-CN" sz="2600" b="1" dirty="0"/>
              <a:t>(</a:t>
            </a:r>
            <a:r>
              <a:rPr lang="zh-CN" altLang="en-US" sz="2600" b="1" dirty="0"/>
              <a:t>函数原型说明</a:t>
            </a:r>
            <a:r>
              <a:rPr lang="en-US" altLang="zh-CN" sz="2600" b="1" dirty="0"/>
              <a:t>)</a:t>
            </a:r>
            <a:endParaRPr lang="zh-CN" altLang="en-US" sz="2600" b="1" dirty="0"/>
          </a:p>
          <a:p>
            <a:pPr lvl="1" algn="just" eaLnBrk="1" hangingPunct="1"/>
            <a:r>
              <a:rPr lang="zh-CN" altLang="en-US" sz="2600" b="1" dirty="0"/>
              <a:t>图示说明模块间调用关系（模块间函数的调用关系）</a:t>
            </a:r>
          </a:p>
          <a:p>
            <a:pPr marL="0" indent="0" algn="just" eaLnBrk="1" hangingPunct="1">
              <a:buFontTx/>
              <a:buNone/>
            </a:pPr>
            <a:endParaRPr lang="zh-CN" altLang="en-US" sz="2400" b="1" dirty="0"/>
          </a:p>
          <a:p>
            <a:pPr lvl="1" algn="just" eaLnBrk="1" hangingPunct="1"/>
            <a:endParaRPr lang="en-US" altLang="zh-CN" sz="2400" b="1" dirty="0"/>
          </a:p>
        </p:txBody>
      </p:sp>
      <p:sp>
        <p:nvSpPr>
          <p:cNvPr id="15364" name="灯片编号占位符 4">
            <a:extLst>
              <a:ext uri="{FF2B5EF4-FFF2-40B4-BE49-F238E27FC236}">
                <a16:creationId xmlns:a16="http://schemas.microsoft.com/office/drawing/2014/main" id="{FCA49601-88B4-475B-8A06-05EF71102D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636F32B0-04CA-411F-8A9A-C643CCB750E1}" type="slidenum">
              <a:rPr lang="en-US" altLang="zh-CN" sz="1400" smtClean="0"/>
              <a:pPr>
                <a:spcBef>
                  <a:spcPct val="50000"/>
                </a:spcBef>
                <a:buFontTx/>
                <a:buNone/>
              </a:pPr>
              <a:t>42</a:t>
            </a:fld>
            <a:endParaRPr lang="en-US" altLang="zh-CN" sz="1400"/>
          </a:p>
        </p:txBody>
      </p:sp>
      <p:grpSp>
        <p:nvGrpSpPr>
          <p:cNvPr id="15365" name="组合 3">
            <a:extLst>
              <a:ext uri="{FF2B5EF4-FFF2-40B4-BE49-F238E27FC236}">
                <a16:creationId xmlns:a16="http://schemas.microsoft.com/office/drawing/2014/main" id="{D238D410-778F-4C65-B7B8-901E4FCB645D}"/>
              </a:ext>
            </a:extLst>
          </p:cNvPr>
          <p:cNvGrpSpPr>
            <a:grpSpLocks/>
          </p:cNvGrpSpPr>
          <p:nvPr/>
        </p:nvGrpSpPr>
        <p:grpSpPr bwMode="auto">
          <a:xfrm>
            <a:off x="1835150" y="3640138"/>
            <a:ext cx="4594225" cy="2808287"/>
            <a:chOff x="4895850" y="1557338"/>
            <a:chExt cx="4248150" cy="2574925"/>
          </a:xfrm>
        </p:grpSpPr>
        <p:graphicFrame>
          <p:nvGraphicFramePr>
            <p:cNvPr id="15367" name="Object 5">
              <a:extLst>
                <a:ext uri="{FF2B5EF4-FFF2-40B4-BE49-F238E27FC236}">
                  <a16:creationId xmlns:a16="http://schemas.microsoft.com/office/drawing/2014/main" id="{F708EB38-2892-4134-9739-B3851BD4797A}"/>
                </a:ext>
              </a:extLst>
            </p:cNvPr>
            <p:cNvGraphicFramePr>
              <a:graphicFrameLocks noChangeAspect="1"/>
            </p:cNvGraphicFramePr>
            <p:nvPr/>
          </p:nvGraphicFramePr>
          <p:xfrm>
            <a:off x="4895850" y="1557338"/>
            <a:ext cx="4248150" cy="2574925"/>
          </p:xfrm>
          <a:graphic>
            <a:graphicData uri="http://schemas.openxmlformats.org/presentationml/2006/ole">
              <mc:AlternateContent xmlns:mc="http://schemas.openxmlformats.org/markup-compatibility/2006">
                <mc:Choice xmlns:v="urn:schemas-microsoft-com:vml" Requires="v">
                  <p:oleObj name="Visio" r:id="rId2" imgW="3346560" imgH="2028240" progId="Visio.Drawing.11">
                    <p:embed/>
                  </p:oleObj>
                </mc:Choice>
                <mc:Fallback>
                  <p:oleObj name="Visio" r:id="rId2" imgW="3346560" imgH="2028240" progId="Visio.Drawing.11">
                    <p:embed/>
                    <p:pic>
                      <p:nvPicPr>
                        <p:cNvPr id="15367" name="Object 5">
                          <a:extLst>
                            <a:ext uri="{FF2B5EF4-FFF2-40B4-BE49-F238E27FC236}">
                              <a16:creationId xmlns:a16="http://schemas.microsoft.com/office/drawing/2014/main" id="{F708EB38-2892-4134-9739-B3851BD479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850" y="1557338"/>
                          <a:ext cx="4248150"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8" name="文本框 1">
              <a:extLst>
                <a:ext uri="{FF2B5EF4-FFF2-40B4-BE49-F238E27FC236}">
                  <a16:creationId xmlns:a16="http://schemas.microsoft.com/office/drawing/2014/main" id="{01E6ECBD-CD5D-4675-9D70-A2ED83898A87}"/>
                </a:ext>
              </a:extLst>
            </p:cNvPr>
            <p:cNvSpPr txBox="1">
              <a:spLocks noChangeArrowheads="1"/>
            </p:cNvSpPr>
            <p:nvPr/>
          </p:nvSpPr>
          <p:spPr bwMode="auto">
            <a:xfrm>
              <a:off x="6560528" y="1619508"/>
              <a:ext cx="891792"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模块</a:t>
              </a:r>
              <a:r>
                <a:rPr lang="en-US" altLang="zh-CN" sz="1800"/>
                <a:t>1</a:t>
              </a:r>
              <a:endParaRPr lang="zh-CN" altLang="en-US" sz="1800"/>
            </a:p>
          </p:txBody>
        </p:sp>
        <p:sp>
          <p:nvSpPr>
            <p:cNvPr id="15369" name="文本框 6">
              <a:extLst>
                <a:ext uri="{FF2B5EF4-FFF2-40B4-BE49-F238E27FC236}">
                  <a16:creationId xmlns:a16="http://schemas.microsoft.com/office/drawing/2014/main" id="{691A6F0A-8077-413A-ABCE-677B2EC21892}"/>
                </a:ext>
              </a:extLst>
            </p:cNvPr>
            <p:cNvSpPr txBox="1">
              <a:spLocks noChangeArrowheads="1"/>
            </p:cNvSpPr>
            <p:nvPr/>
          </p:nvSpPr>
          <p:spPr bwMode="auto">
            <a:xfrm>
              <a:off x="5731297" y="2565365"/>
              <a:ext cx="891792"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模块</a:t>
              </a:r>
              <a:r>
                <a:rPr lang="en-US" altLang="zh-CN" sz="1800"/>
                <a:t>2</a:t>
              </a:r>
              <a:endParaRPr lang="zh-CN" altLang="en-US" sz="1800"/>
            </a:p>
          </p:txBody>
        </p:sp>
        <p:sp>
          <p:nvSpPr>
            <p:cNvPr id="15370" name="文本框 7">
              <a:extLst>
                <a:ext uri="{FF2B5EF4-FFF2-40B4-BE49-F238E27FC236}">
                  <a16:creationId xmlns:a16="http://schemas.microsoft.com/office/drawing/2014/main" id="{C9CDC1DC-4114-4CAD-BE33-1FD3A087BA2D}"/>
                </a:ext>
              </a:extLst>
            </p:cNvPr>
            <p:cNvSpPr txBox="1">
              <a:spLocks noChangeArrowheads="1"/>
            </p:cNvSpPr>
            <p:nvPr/>
          </p:nvSpPr>
          <p:spPr bwMode="auto">
            <a:xfrm>
              <a:off x="7524328" y="2572637"/>
              <a:ext cx="891792"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模块</a:t>
              </a:r>
              <a:r>
                <a:rPr lang="en-US" altLang="zh-CN" sz="1800"/>
                <a:t>3</a:t>
              </a:r>
              <a:endParaRPr lang="zh-CN" altLang="en-US" sz="1800"/>
            </a:p>
          </p:txBody>
        </p:sp>
        <p:sp>
          <p:nvSpPr>
            <p:cNvPr id="15371" name="文本框 8">
              <a:extLst>
                <a:ext uri="{FF2B5EF4-FFF2-40B4-BE49-F238E27FC236}">
                  <a16:creationId xmlns:a16="http://schemas.microsoft.com/office/drawing/2014/main" id="{D6F33D8F-38E5-488A-BAF4-DB54386B4724}"/>
                </a:ext>
              </a:extLst>
            </p:cNvPr>
            <p:cNvSpPr txBox="1">
              <a:spLocks noChangeArrowheads="1"/>
            </p:cNvSpPr>
            <p:nvPr/>
          </p:nvSpPr>
          <p:spPr bwMode="auto">
            <a:xfrm>
              <a:off x="5055860" y="3573392"/>
              <a:ext cx="891792"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模块</a:t>
              </a:r>
              <a:r>
                <a:rPr lang="en-US" altLang="zh-CN" sz="1800"/>
                <a:t>4</a:t>
              </a:r>
              <a:endParaRPr lang="zh-CN" altLang="en-US" sz="1800"/>
            </a:p>
          </p:txBody>
        </p:sp>
        <p:sp>
          <p:nvSpPr>
            <p:cNvPr id="15372" name="文本框 9">
              <a:extLst>
                <a:ext uri="{FF2B5EF4-FFF2-40B4-BE49-F238E27FC236}">
                  <a16:creationId xmlns:a16="http://schemas.microsoft.com/office/drawing/2014/main" id="{9E3D2D5F-67E6-436C-83C6-BC265BBEFE1A}"/>
                </a:ext>
              </a:extLst>
            </p:cNvPr>
            <p:cNvSpPr txBox="1">
              <a:spLocks noChangeArrowheads="1"/>
            </p:cNvSpPr>
            <p:nvPr/>
          </p:nvSpPr>
          <p:spPr bwMode="auto">
            <a:xfrm>
              <a:off x="6804248" y="3656621"/>
              <a:ext cx="891792"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模块</a:t>
              </a:r>
              <a:r>
                <a:rPr lang="en-US" altLang="zh-CN" sz="1800"/>
                <a:t>5</a:t>
              </a:r>
              <a:endParaRPr lang="zh-CN" altLang="en-US" sz="1800"/>
            </a:p>
          </p:txBody>
        </p:sp>
        <p:sp>
          <p:nvSpPr>
            <p:cNvPr id="15373" name="文本框 10">
              <a:extLst>
                <a:ext uri="{FF2B5EF4-FFF2-40B4-BE49-F238E27FC236}">
                  <a16:creationId xmlns:a16="http://schemas.microsoft.com/office/drawing/2014/main" id="{05688E12-D11D-4F42-885C-19B45F5CBDBF}"/>
                </a:ext>
              </a:extLst>
            </p:cNvPr>
            <p:cNvSpPr txBox="1">
              <a:spLocks noChangeArrowheads="1"/>
            </p:cNvSpPr>
            <p:nvPr/>
          </p:nvSpPr>
          <p:spPr bwMode="auto">
            <a:xfrm>
              <a:off x="8234610" y="3587936"/>
              <a:ext cx="757574"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模块</a:t>
              </a:r>
              <a:r>
                <a:rPr lang="en-US" altLang="zh-CN" sz="1800"/>
                <a:t>6</a:t>
              </a:r>
              <a:endParaRPr lang="zh-CN" altLang="en-US" sz="1800"/>
            </a:p>
          </p:txBody>
        </p:sp>
      </p:grpSp>
      <p:sp>
        <p:nvSpPr>
          <p:cNvPr id="15366" name="文本框 4">
            <a:extLst>
              <a:ext uri="{FF2B5EF4-FFF2-40B4-BE49-F238E27FC236}">
                <a16:creationId xmlns:a16="http://schemas.microsoft.com/office/drawing/2014/main" id="{6AA296FC-2C1D-42E8-8F85-4E19C80DCB2F}"/>
              </a:ext>
            </a:extLst>
          </p:cNvPr>
          <p:cNvSpPr txBox="1">
            <a:spLocks noChangeArrowheads="1"/>
          </p:cNvSpPr>
          <p:nvPr/>
        </p:nvSpPr>
        <p:spPr bwMode="auto">
          <a:xfrm>
            <a:off x="6804025" y="4330700"/>
            <a:ext cx="18716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dirty="0"/>
              <a:t>每个模块是一个</a:t>
            </a:r>
            <a:r>
              <a:rPr lang="en-US" altLang="zh-CN" sz="2400" dirty="0"/>
              <a:t>.c</a:t>
            </a:r>
            <a:r>
              <a:rPr lang="zh-CN" altLang="en-US" sz="2400" dirty="0"/>
              <a:t>文件</a:t>
            </a:r>
          </a:p>
        </p:txBody>
      </p:sp>
    </p:spTree>
  </p:cSld>
  <p:clrMapOvr>
    <a:masterClrMapping/>
  </p:clrMapOvr>
  <p:transition advTm="3530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644F56F6-E151-4A79-8FDE-443F02E9BAF9}"/>
              </a:ext>
            </a:extLst>
          </p:cNvPr>
          <p:cNvSpPr>
            <a:spLocks noGrp="1" noChangeArrowheads="1"/>
          </p:cNvSpPr>
          <p:nvPr>
            <p:ph type="title"/>
          </p:nvPr>
        </p:nvSpPr>
        <p:spPr/>
        <p:txBody>
          <a:bodyPr/>
          <a:lstStyle/>
          <a:p>
            <a:r>
              <a:rPr lang="en-US" altLang="zh-CN" b="1" dirty="0"/>
              <a:t>2.1 </a:t>
            </a:r>
            <a:r>
              <a:rPr lang="zh-CN" altLang="en-US" b="1" dirty="0"/>
              <a:t>模块化设计原则</a:t>
            </a:r>
          </a:p>
        </p:txBody>
      </p:sp>
      <p:sp>
        <p:nvSpPr>
          <p:cNvPr id="16387" name="内容占位符 2">
            <a:extLst>
              <a:ext uri="{FF2B5EF4-FFF2-40B4-BE49-F238E27FC236}">
                <a16:creationId xmlns:a16="http://schemas.microsoft.com/office/drawing/2014/main" id="{B39F34B3-BBBE-4C5B-9FFE-78F64F03FA78}"/>
              </a:ext>
            </a:extLst>
          </p:cNvPr>
          <p:cNvSpPr>
            <a:spLocks noGrp="1" noChangeArrowheads="1"/>
          </p:cNvSpPr>
          <p:nvPr>
            <p:ph idx="1"/>
          </p:nvPr>
        </p:nvSpPr>
        <p:spPr>
          <a:xfrm>
            <a:off x="323528" y="1319213"/>
            <a:ext cx="8515672" cy="4611687"/>
          </a:xfrm>
        </p:spPr>
        <p:txBody>
          <a:bodyPr/>
          <a:lstStyle/>
          <a:p>
            <a:pPr marL="514350" indent="-457200" algn="just"/>
            <a:r>
              <a:rPr lang="zh-CN" altLang="en-US" b="1" dirty="0"/>
              <a:t>模块划分原则：</a:t>
            </a:r>
            <a:endParaRPr lang="en-US" altLang="zh-CN" b="1" dirty="0"/>
          </a:p>
          <a:p>
            <a:pPr lvl="1" algn="just"/>
            <a:r>
              <a:rPr lang="zh-CN" altLang="en-US" b="1" dirty="0"/>
              <a:t>模块划分需要以提高</a:t>
            </a:r>
            <a:r>
              <a:rPr lang="zh-CN" altLang="en-US" b="1" dirty="0">
                <a:solidFill>
                  <a:srgbClr val="FF0000"/>
                </a:solidFill>
              </a:rPr>
              <a:t>模块独立性</a:t>
            </a:r>
            <a:r>
              <a:rPr lang="zh-CN" altLang="en-US" b="1" dirty="0"/>
              <a:t>为原则，将相关的功能放在一起，形成一个源文件。</a:t>
            </a:r>
            <a:endParaRPr lang="en-US" altLang="zh-CN" b="1" dirty="0"/>
          </a:p>
          <a:p>
            <a:pPr lvl="1" algn="just"/>
            <a:r>
              <a:rPr lang="zh-CN" altLang="en-US" b="1" dirty="0"/>
              <a:t>模块独立性衡量</a:t>
            </a:r>
            <a:endParaRPr lang="en-US" altLang="zh-CN" b="1" dirty="0"/>
          </a:p>
          <a:p>
            <a:pPr lvl="2" algn="just"/>
            <a:r>
              <a:rPr lang="zh-CN" altLang="en-US" b="1" dirty="0">
                <a:solidFill>
                  <a:srgbClr val="0070C0"/>
                </a:solidFill>
              </a:rPr>
              <a:t>内聚</a:t>
            </a:r>
            <a:r>
              <a:rPr lang="zh-CN" altLang="en-US" b="1" dirty="0"/>
              <a:t>：单个模块功能强度</a:t>
            </a:r>
            <a:r>
              <a:rPr lang="en-US" altLang="zh-CN" b="1" dirty="0"/>
              <a:t>(</a:t>
            </a:r>
            <a:r>
              <a:rPr lang="zh-CN" altLang="en-US" b="1" dirty="0"/>
              <a:t>一个模块内部各个元素彼此结合的紧密程度</a:t>
            </a:r>
            <a:r>
              <a:rPr lang="en-US" altLang="zh-CN" b="1" dirty="0"/>
              <a:t>)</a:t>
            </a:r>
            <a:r>
              <a:rPr lang="zh-CN" altLang="en-US" b="1" dirty="0"/>
              <a:t>的度量</a:t>
            </a:r>
            <a:endParaRPr lang="en-US" altLang="zh-CN" b="1" dirty="0"/>
          </a:p>
          <a:p>
            <a:pPr lvl="2" algn="just"/>
            <a:r>
              <a:rPr lang="zh-CN" altLang="en-US" b="1" dirty="0">
                <a:solidFill>
                  <a:srgbClr val="0070C0"/>
                </a:solidFill>
              </a:rPr>
              <a:t>耦合</a:t>
            </a:r>
            <a:r>
              <a:rPr lang="zh-CN" altLang="en-US" b="1" dirty="0"/>
              <a:t>：模块之间的互相连接的紧密程度的度量</a:t>
            </a:r>
            <a:endParaRPr lang="en-US" altLang="zh-CN" b="1" dirty="0"/>
          </a:p>
          <a:p>
            <a:pPr lvl="2" algn="just"/>
            <a:endParaRPr lang="en-US" altLang="zh-CN" b="1" dirty="0">
              <a:solidFill>
                <a:srgbClr val="FF0000"/>
              </a:solidFill>
            </a:endParaRPr>
          </a:p>
        </p:txBody>
      </p:sp>
      <p:sp>
        <p:nvSpPr>
          <p:cNvPr id="16388" name="灯片编号占位符 3">
            <a:extLst>
              <a:ext uri="{FF2B5EF4-FFF2-40B4-BE49-F238E27FC236}">
                <a16:creationId xmlns:a16="http://schemas.microsoft.com/office/drawing/2014/main" id="{9E9BF89E-468E-432A-8A9C-E51FC615B3F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4FFF3C88-D4A6-4FCC-A320-7FF2E4DCAE5C}" type="slidenum">
              <a:rPr lang="en-US" altLang="zh-CN" sz="1400" smtClean="0"/>
              <a:pPr>
                <a:spcBef>
                  <a:spcPct val="50000"/>
                </a:spcBef>
                <a:buFontTx/>
                <a:buNone/>
              </a:pPr>
              <a:t>43</a:t>
            </a:fld>
            <a:endParaRPr lang="en-US" altLang="zh-CN" sz="1400"/>
          </a:p>
        </p:txBody>
      </p:sp>
    </p:spTree>
  </p:cSld>
  <p:clrMapOvr>
    <a:masterClrMapping/>
  </p:clrMapOvr>
  <p:transition advTm="42678"/>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9">
            <a:extLst>
              <a:ext uri="{FF2B5EF4-FFF2-40B4-BE49-F238E27FC236}">
                <a16:creationId xmlns:a16="http://schemas.microsoft.com/office/drawing/2014/main" id="{29974240-4954-4915-9C72-1388E4E7B1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340768"/>
            <a:ext cx="8568952" cy="194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2">
            <a:extLst>
              <a:ext uri="{FF2B5EF4-FFF2-40B4-BE49-F238E27FC236}">
                <a16:creationId xmlns:a16="http://schemas.microsoft.com/office/drawing/2014/main" id="{BEE694A1-D0BE-458A-A588-4231302B23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000" y="3501008"/>
            <a:ext cx="8410000" cy="1683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79AD80BA-255D-407C-BE24-DE4A48943689}"/>
              </a:ext>
            </a:extLst>
          </p:cNvPr>
          <p:cNvSpPr/>
          <p:nvPr/>
        </p:nvSpPr>
        <p:spPr>
          <a:xfrm>
            <a:off x="-189408" y="5516937"/>
            <a:ext cx="8721848" cy="523220"/>
          </a:xfrm>
          <a:prstGeom prst="rect">
            <a:avLst/>
          </a:prstGeom>
        </p:spPr>
        <p:txBody>
          <a:bodyPr wrap="square">
            <a:spAutoFit/>
          </a:bodyPr>
          <a:lstStyle/>
          <a:p>
            <a:pPr lvl="2" algn="just"/>
            <a:r>
              <a:rPr lang="zh-CN" altLang="en-US" sz="2800" dirty="0"/>
              <a:t>独立性比较强的模块应是</a:t>
            </a:r>
            <a:r>
              <a:rPr lang="zh-CN" altLang="en-US" sz="2800" dirty="0">
                <a:solidFill>
                  <a:srgbClr val="FF0000"/>
                </a:solidFill>
              </a:rPr>
              <a:t>高内聚、低耦合</a:t>
            </a:r>
            <a:r>
              <a:rPr lang="zh-CN" altLang="en-US" sz="2800" dirty="0"/>
              <a:t>的模块</a:t>
            </a:r>
            <a:endParaRPr lang="en-US" altLang="zh-CN" sz="2800" dirty="0"/>
          </a:p>
        </p:txBody>
      </p:sp>
      <p:sp>
        <p:nvSpPr>
          <p:cNvPr id="6" name="标题 1">
            <a:extLst>
              <a:ext uri="{FF2B5EF4-FFF2-40B4-BE49-F238E27FC236}">
                <a16:creationId xmlns:a16="http://schemas.microsoft.com/office/drawing/2014/main" id="{D65EE295-BFE4-43AA-8EE2-AB31C541FB6D}"/>
              </a:ext>
            </a:extLst>
          </p:cNvPr>
          <p:cNvSpPr txBox="1">
            <a:spLocks noChangeArrowheads="1"/>
          </p:cNvSpPr>
          <p:nvPr/>
        </p:nvSpPr>
        <p:spPr>
          <a:xfrm>
            <a:off x="1263650" y="404813"/>
            <a:ext cx="7772400" cy="720725"/>
          </a:xfrm>
          <a:prstGeom prst="rect">
            <a:avLst/>
          </a:prstGeom>
        </p:spPr>
        <p:txBody>
          <a:bodyPr/>
          <a:lstStyle>
            <a:lvl1pPr algn="r" rtl="0" eaLnBrk="0" fontAlgn="base" hangingPunct="0">
              <a:spcBef>
                <a:spcPct val="0"/>
              </a:spcBef>
              <a:spcAft>
                <a:spcPct val="0"/>
              </a:spcAft>
              <a:defRPr sz="3200" kern="1200">
                <a:solidFill>
                  <a:srgbClr val="FF3300"/>
                </a:solidFill>
                <a:latin typeface="+mj-lt"/>
                <a:ea typeface="+mj-ea"/>
                <a:cs typeface="+mj-cs"/>
              </a:defRPr>
            </a:lvl1pPr>
            <a:lvl2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2pPr>
            <a:lvl3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3pPr>
            <a:lvl4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4pPr>
            <a:lvl5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5pPr>
            <a:lvl6pPr marL="4572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6pPr>
            <a:lvl7pPr marL="9144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7pPr>
            <a:lvl8pPr marL="13716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8pPr>
            <a:lvl9pPr marL="18288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9pPr>
          </a:lstStyle>
          <a:p>
            <a:r>
              <a:rPr lang="zh-CN" altLang="en-US" b="1" dirty="0"/>
              <a:t>模块化独立性衡量</a:t>
            </a:r>
          </a:p>
        </p:txBody>
      </p:sp>
    </p:spTree>
    <p:extLst>
      <p:ext uri="{BB962C8B-B14F-4D97-AF65-F5344CB8AC3E}">
        <p14:creationId xmlns:p14="http://schemas.microsoft.com/office/powerpoint/2010/main" val="612978203"/>
      </p:ext>
    </p:extLst>
  </p:cSld>
  <p:clrMapOvr>
    <a:masterClrMapping/>
  </p:clrMapOvr>
  <p:transition advTm="56997"/>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6A79A39E-2D2A-4FE2-849B-EB2C4493DE3A}"/>
              </a:ext>
            </a:extLst>
          </p:cNvPr>
          <p:cNvSpPr>
            <a:spLocks noGrp="1" noChangeArrowheads="1"/>
          </p:cNvSpPr>
          <p:nvPr>
            <p:ph type="title"/>
          </p:nvPr>
        </p:nvSpPr>
        <p:spPr/>
        <p:txBody>
          <a:bodyPr/>
          <a:lstStyle/>
          <a:p>
            <a:r>
              <a:rPr lang="zh-CN" altLang="en-US" b="1" dirty="0"/>
              <a:t>模块化独立性衡量</a:t>
            </a:r>
          </a:p>
        </p:txBody>
      </p:sp>
      <p:sp>
        <p:nvSpPr>
          <p:cNvPr id="3" name="内容占位符 2">
            <a:extLst>
              <a:ext uri="{FF2B5EF4-FFF2-40B4-BE49-F238E27FC236}">
                <a16:creationId xmlns:a16="http://schemas.microsoft.com/office/drawing/2014/main" id="{A4BE89BC-ACAD-4894-8528-ED044B9E4ED3}"/>
              </a:ext>
            </a:extLst>
          </p:cNvPr>
          <p:cNvSpPr>
            <a:spLocks noGrp="1"/>
          </p:cNvSpPr>
          <p:nvPr>
            <p:ph idx="1"/>
          </p:nvPr>
        </p:nvSpPr>
        <p:spPr>
          <a:xfrm>
            <a:off x="107504" y="1319213"/>
            <a:ext cx="8892480" cy="4611687"/>
          </a:xfrm>
        </p:spPr>
        <p:txBody>
          <a:bodyPr/>
          <a:lstStyle/>
          <a:p>
            <a:pPr>
              <a:defRPr/>
            </a:pPr>
            <a:r>
              <a:rPr lang="zh-CN" altLang="en-US" b="1" dirty="0">
                <a:solidFill>
                  <a:srgbClr val="0070C0"/>
                </a:solidFill>
                <a:latin typeface="+mn-ea"/>
              </a:rPr>
              <a:t>高内聚</a:t>
            </a:r>
            <a:r>
              <a:rPr lang="zh-CN" altLang="en-US" b="1" dirty="0">
                <a:latin typeface="+mn-ea"/>
              </a:rPr>
              <a:t>：一个内聚程度高的模块</a:t>
            </a:r>
            <a:r>
              <a:rPr lang="en-US" altLang="zh-CN" b="1" dirty="0">
                <a:latin typeface="+mn-ea"/>
              </a:rPr>
              <a:t>(</a:t>
            </a:r>
            <a:r>
              <a:rPr lang="zh-CN" altLang="en-US" b="1" dirty="0">
                <a:latin typeface="+mn-ea"/>
              </a:rPr>
              <a:t>函数</a:t>
            </a:r>
            <a:r>
              <a:rPr lang="en-US" altLang="zh-CN" b="1" dirty="0">
                <a:latin typeface="+mn-ea"/>
              </a:rPr>
              <a:t>)</a:t>
            </a:r>
            <a:r>
              <a:rPr lang="zh-CN" altLang="en-US" b="1" dirty="0">
                <a:latin typeface="+mn-ea"/>
              </a:rPr>
              <a:t>应当只做一件事。</a:t>
            </a:r>
            <a:endParaRPr lang="en-US" altLang="zh-CN" b="1" dirty="0">
              <a:latin typeface="+mn-ea"/>
            </a:endParaRPr>
          </a:p>
          <a:p>
            <a:pPr lvl="1">
              <a:defRPr/>
            </a:pPr>
            <a:r>
              <a:rPr lang="zh-CN" altLang="en-US" b="1" dirty="0">
                <a:latin typeface="+mn-ea"/>
              </a:rPr>
              <a:t>函数实现简单</a:t>
            </a:r>
            <a:r>
              <a:rPr lang="en-US" altLang="zh-CN" b="1" dirty="0">
                <a:latin typeface="+mn-ea"/>
              </a:rPr>
              <a:t>(</a:t>
            </a:r>
            <a:r>
              <a:rPr lang="zh-CN" altLang="en-US" b="1" dirty="0">
                <a:latin typeface="+mn-ea"/>
              </a:rPr>
              <a:t>代码行少</a:t>
            </a:r>
            <a:r>
              <a:rPr lang="en-US" altLang="zh-CN" b="1" dirty="0">
                <a:latin typeface="+mn-ea"/>
              </a:rPr>
              <a:t>)</a:t>
            </a:r>
          </a:p>
          <a:p>
            <a:pPr lvl="1">
              <a:defRPr/>
            </a:pPr>
            <a:r>
              <a:rPr lang="zh-CN" altLang="en-US" b="1" dirty="0">
                <a:latin typeface="+mn-ea"/>
              </a:rPr>
              <a:t>函数接口简单</a:t>
            </a:r>
            <a:r>
              <a:rPr lang="en-US" altLang="zh-CN" b="1" dirty="0">
                <a:latin typeface="+mn-ea"/>
              </a:rPr>
              <a:t>(</a:t>
            </a:r>
            <a:r>
              <a:rPr lang="zh-CN" altLang="en-US" b="1" dirty="0">
                <a:latin typeface="+mn-ea"/>
              </a:rPr>
              <a:t>参数少</a:t>
            </a:r>
            <a:r>
              <a:rPr lang="en-US" altLang="zh-CN" b="1" dirty="0">
                <a:latin typeface="+mn-ea"/>
              </a:rPr>
              <a:t>)</a:t>
            </a:r>
          </a:p>
          <a:p>
            <a:pPr lvl="1">
              <a:defRPr/>
            </a:pPr>
            <a:r>
              <a:rPr lang="zh-CN" altLang="en-US" b="1" dirty="0">
                <a:latin typeface="+mn-ea"/>
              </a:rPr>
              <a:t>函数返回值少</a:t>
            </a:r>
            <a:r>
              <a:rPr lang="en-US" altLang="zh-CN" b="1" dirty="0">
                <a:latin typeface="+mn-ea"/>
              </a:rPr>
              <a:t>(</a:t>
            </a:r>
            <a:r>
              <a:rPr lang="zh-CN" altLang="en-US" b="1" dirty="0">
                <a:latin typeface="+mn-ea"/>
              </a:rPr>
              <a:t>只返回一个值</a:t>
            </a:r>
            <a:r>
              <a:rPr lang="en-US" altLang="zh-CN" b="1" dirty="0">
                <a:latin typeface="+mn-ea"/>
              </a:rPr>
              <a:t>)</a:t>
            </a:r>
          </a:p>
          <a:p>
            <a:pPr>
              <a:defRPr/>
            </a:pPr>
            <a:r>
              <a:rPr lang="zh-CN" altLang="en-US" b="1" dirty="0">
                <a:solidFill>
                  <a:srgbClr val="0070C0"/>
                </a:solidFill>
                <a:latin typeface="+mn-ea"/>
              </a:rPr>
              <a:t>低耦合</a:t>
            </a:r>
            <a:r>
              <a:rPr lang="zh-CN" altLang="en-US" b="1" dirty="0">
                <a:latin typeface="+mn-ea"/>
              </a:rPr>
              <a:t>：耦合程度低的模块之间应当减少联系和实现简单通信。</a:t>
            </a:r>
            <a:endParaRPr lang="en-US" altLang="zh-CN" b="1" dirty="0">
              <a:latin typeface="+mn-ea"/>
            </a:endParaRPr>
          </a:p>
          <a:p>
            <a:pPr lvl="1">
              <a:defRPr/>
            </a:pPr>
            <a:r>
              <a:rPr lang="zh-CN" altLang="en-US" b="1" dirty="0">
                <a:latin typeface="+mn-ea"/>
              </a:rPr>
              <a:t>减少或不使用全局变量，只通过函数调用发生联系</a:t>
            </a:r>
            <a:endParaRPr lang="en-US" altLang="zh-CN" b="1" dirty="0">
              <a:latin typeface="+mn-ea"/>
            </a:endParaRPr>
          </a:p>
          <a:p>
            <a:pPr lvl="1">
              <a:defRPr/>
            </a:pPr>
            <a:r>
              <a:rPr lang="zh-CN" altLang="en-US" b="1" dirty="0">
                <a:latin typeface="+mn-ea"/>
              </a:rPr>
              <a:t>减少参数传递个数</a:t>
            </a:r>
            <a:r>
              <a:rPr lang="en-US" altLang="zh-CN" b="1" dirty="0">
                <a:latin typeface="+mn-ea"/>
              </a:rPr>
              <a:t>(</a:t>
            </a:r>
            <a:r>
              <a:rPr lang="zh-CN" altLang="en-US" b="1" dirty="0">
                <a:latin typeface="+mn-ea"/>
              </a:rPr>
              <a:t>参数少</a:t>
            </a:r>
            <a:r>
              <a:rPr lang="en-US" altLang="zh-CN" b="1" dirty="0">
                <a:latin typeface="+mn-ea"/>
              </a:rPr>
              <a:t>)</a:t>
            </a:r>
          </a:p>
          <a:p>
            <a:pPr lvl="1">
              <a:defRPr/>
            </a:pPr>
            <a:r>
              <a:rPr lang="zh-CN" altLang="en-US" b="1" dirty="0">
                <a:latin typeface="+mn-ea"/>
              </a:rPr>
              <a:t>参数格式简单</a:t>
            </a:r>
            <a:r>
              <a:rPr lang="en-US" altLang="zh-CN" b="1" dirty="0">
                <a:latin typeface="+mn-ea"/>
              </a:rPr>
              <a:t>(</a:t>
            </a:r>
            <a:r>
              <a:rPr lang="zh-CN" altLang="en-US" b="1" dirty="0">
                <a:latin typeface="+mn-ea"/>
              </a:rPr>
              <a:t>使用基本数据类型</a:t>
            </a:r>
            <a:r>
              <a:rPr lang="en-US" altLang="zh-CN" b="1" dirty="0">
                <a:latin typeface="+mn-ea"/>
              </a:rPr>
              <a:t>)</a:t>
            </a:r>
            <a:endParaRPr lang="zh-CN" altLang="en-US" b="1" dirty="0">
              <a:latin typeface="+mn-ea"/>
            </a:endParaRPr>
          </a:p>
        </p:txBody>
      </p:sp>
      <p:sp>
        <p:nvSpPr>
          <p:cNvPr id="17412" name="灯片编号占位符 3">
            <a:extLst>
              <a:ext uri="{FF2B5EF4-FFF2-40B4-BE49-F238E27FC236}">
                <a16:creationId xmlns:a16="http://schemas.microsoft.com/office/drawing/2014/main" id="{8C788FC3-964A-4AC3-B7C6-EA7475F0F85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D1113522-A51D-4624-9B52-13277EF7CD00}" type="slidenum">
              <a:rPr lang="en-US" altLang="zh-CN" sz="1400" smtClean="0"/>
              <a:pPr>
                <a:spcBef>
                  <a:spcPct val="50000"/>
                </a:spcBef>
                <a:buFontTx/>
                <a:buNone/>
              </a:pPr>
              <a:t>45</a:t>
            </a:fld>
            <a:endParaRPr lang="en-US" altLang="zh-CN" sz="1400"/>
          </a:p>
        </p:txBody>
      </p:sp>
    </p:spTree>
  </p:cSld>
  <p:clrMapOvr>
    <a:masterClrMapping/>
  </p:clrMapOvr>
  <p:transition advTm="111609"/>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B1DDCE9E-BC3C-42FE-B962-2DE14F4878AC}"/>
              </a:ext>
            </a:extLst>
          </p:cNvPr>
          <p:cNvSpPr>
            <a:spLocks noGrp="1" noChangeArrowheads="1"/>
          </p:cNvSpPr>
          <p:nvPr>
            <p:ph type="title"/>
          </p:nvPr>
        </p:nvSpPr>
        <p:spPr/>
        <p:txBody>
          <a:bodyPr/>
          <a:lstStyle/>
          <a:p>
            <a:r>
              <a:rPr lang="en-US" altLang="zh-CN" b="1" dirty="0"/>
              <a:t>2.2 </a:t>
            </a:r>
            <a:r>
              <a:rPr lang="zh-CN" altLang="en-US" b="1" dirty="0"/>
              <a:t>概要设计内容</a:t>
            </a:r>
            <a:endParaRPr lang="zh-CN" altLang="en-US" dirty="0"/>
          </a:p>
        </p:txBody>
      </p:sp>
      <p:sp>
        <p:nvSpPr>
          <p:cNvPr id="3" name="内容占位符 2">
            <a:extLst>
              <a:ext uri="{FF2B5EF4-FFF2-40B4-BE49-F238E27FC236}">
                <a16:creationId xmlns:a16="http://schemas.microsoft.com/office/drawing/2014/main" id="{A80961BC-5E83-4925-B1D4-F775263F2D0B}"/>
              </a:ext>
            </a:extLst>
          </p:cNvPr>
          <p:cNvSpPr>
            <a:spLocks noGrp="1"/>
          </p:cNvSpPr>
          <p:nvPr>
            <p:ph idx="1"/>
          </p:nvPr>
        </p:nvSpPr>
        <p:spPr/>
        <p:txBody>
          <a:bodyPr/>
          <a:lstStyle/>
          <a:p>
            <a:pPr>
              <a:defRPr/>
            </a:pPr>
            <a:r>
              <a:rPr lang="zh-CN" altLang="en-US" b="1" dirty="0">
                <a:latin typeface="+mn-ea"/>
              </a:rPr>
              <a:t>一种通用的程序模块划分方法</a:t>
            </a:r>
            <a:r>
              <a:rPr lang="en-US" altLang="zh-CN" b="1" dirty="0">
                <a:latin typeface="+mn-ea"/>
              </a:rPr>
              <a:t> </a:t>
            </a:r>
            <a:endParaRPr lang="zh-CN" altLang="en-US" b="1" dirty="0">
              <a:latin typeface="+mn-ea"/>
            </a:endParaRPr>
          </a:p>
        </p:txBody>
      </p:sp>
      <p:sp>
        <p:nvSpPr>
          <p:cNvPr id="18436" name="灯片编号占位符 3">
            <a:extLst>
              <a:ext uri="{FF2B5EF4-FFF2-40B4-BE49-F238E27FC236}">
                <a16:creationId xmlns:a16="http://schemas.microsoft.com/office/drawing/2014/main" id="{7B4A0F1A-3B5A-4B56-8238-F5450826988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3FFA75C8-2021-4A34-AC30-D0AD71510464}" type="slidenum">
              <a:rPr lang="en-US" altLang="zh-CN" sz="1400" smtClean="0"/>
              <a:pPr>
                <a:spcBef>
                  <a:spcPct val="50000"/>
                </a:spcBef>
                <a:buFontTx/>
                <a:buNone/>
              </a:pPr>
              <a:t>46</a:t>
            </a:fld>
            <a:endParaRPr lang="en-US" altLang="zh-CN" sz="1400"/>
          </a:p>
        </p:txBody>
      </p:sp>
      <p:pic>
        <p:nvPicPr>
          <p:cNvPr id="18437" name="图片 5">
            <a:extLst>
              <a:ext uri="{FF2B5EF4-FFF2-40B4-BE49-F238E27FC236}">
                <a16:creationId xmlns:a16="http://schemas.microsoft.com/office/drawing/2014/main" id="{458A1A37-4EE4-44F3-A886-0D1EDCF4CE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125" y="2781300"/>
            <a:ext cx="6127750" cy="264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41316"/>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DD80BF7B-43E1-4FB1-9582-40B7E74ACEB5}"/>
              </a:ext>
            </a:extLst>
          </p:cNvPr>
          <p:cNvSpPr>
            <a:spLocks noGrp="1" noChangeArrowheads="1"/>
          </p:cNvSpPr>
          <p:nvPr>
            <p:ph type="title"/>
          </p:nvPr>
        </p:nvSpPr>
        <p:spPr/>
        <p:txBody>
          <a:bodyPr/>
          <a:lstStyle/>
          <a:p>
            <a:r>
              <a:rPr lang="en-US" altLang="zh-CN" b="1" dirty="0"/>
              <a:t>2.2 </a:t>
            </a:r>
            <a:r>
              <a:rPr lang="zh-CN" altLang="en-US" b="1" dirty="0"/>
              <a:t>概要设计内容</a:t>
            </a:r>
            <a:endParaRPr lang="zh-CN" altLang="en-US" dirty="0"/>
          </a:p>
        </p:txBody>
      </p:sp>
      <p:sp>
        <p:nvSpPr>
          <p:cNvPr id="19459" name="内容占位符 2">
            <a:extLst>
              <a:ext uri="{FF2B5EF4-FFF2-40B4-BE49-F238E27FC236}">
                <a16:creationId xmlns:a16="http://schemas.microsoft.com/office/drawing/2014/main" id="{4B5F576F-AA06-4F41-BC24-07B706C0F32A}"/>
              </a:ext>
            </a:extLst>
          </p:cNvPr>
          <p:cNvSpPr>
            <a:spLocks noGrp="1" noChangeArrowheads="1"/>
          </p:cNvSpPr>
          <p:nvPr>
            <p:ph idx="1"/>
          </p:nvPr>
        </p:nvSpPr>
        <p:spPr>
          <a:xfrm>
            <a:off x="107950" y="1268413"/>
            <a:ext cx="8856663" cy="4611687"/>
          </a:xfrm>
        </p:spPr>
        <p:txBody>
          <a:bodyPr/>
          <a:lstStyle/>
          <a:p>
            <a:r>
              <a:rPr lang="zh-CN" altLang="en-US" sz="2600" b="1" dirty="0">
                <a:solidFill>
                  <a:srgbClr val="0070C0"/>
                </a:solidFill>
              </a:rPr>
              <a:t>输入处理</a:t>
            </a:r>
            <a:r>
              <a:rPr lang="zh-CN" altLang="en-US" sz="2600" b="1" dirty="0"/>
              <a:t>：负责接收程序的输入信息，将其存储到内存。如键盘输入、图形化输入（鼠标点击等）、文件输入等。</a:t>
            </a:r>
            <a:endParaRPr lang="en-US" altLang="zh-CN" sz="2600" b="1" dirty="0"/>
          </a:p>
          <a:p>
            <a:r>
              <a:rPr lang="zh-CN" altLang="en-US" sz="2600" b="1" dirty="0">
                <a:solidFill>
                  <a:srgbClr val="0070C0"/>
                </a:solidFill>
              </a:rPr>
              <a:t>输出处理</a:t>
            </a:r>
            <a:r>
              <a:rPr lang="zh-CN" altLang="en-US" sz="2600" b="1" dirty="0"/>
              <a:t>：负责输出程序的结果信息。如屏幕命令行输出、图形化输出（输出各个图形化元素）、文件输出等。</a:t>
            </a:r>
            <a:endParaRPr lang="en-US" altLang="zh-CN" sz="2600" b="1" dirty="0"/>
          </a:p>
          <a:p>
            <a:r>
              <a:rPr lang="zh-CN" altLang="en-US" sz="2600" b="1" dirty="0">
                <a:solidFill>
                  <a:srgbClr val="0070C0"/>
                </a:solidFill>
              </a:rPr>
              <a:t>数据处理</a:t>
            </a:r>
            <a:r>
              <a:rPr lang="zh-CN" altLang="en-US" sz="2600" b="1" dirty="0"/>
              <a:t>：负责对输入信息</a:t>
            </a:r>
            <a:r>
              <a:rPr lang="zh-CN" altLang="en-US" sz="2600" b="1"/>
              <a:t>进行各种功能处理</a:t>
            </a:r>
            <a:r>
              <a:rPr lang="zh-CN" altLang="en-US" sz="2600" b="1" dirty="0"/>
              <a:t>，将其转化为最终的结果信息。数据处理按照程序内部不同的子功能可划分成不同的独立子模块，如大作业中指令处理可进一步划分为“取指令”、“分析指令”、“执行指令”等。</a:t>
            </a:r>
            <a:endParaRPr lang="en-US" altLang="zh-CN" sz="2600" b="1" dirty="0"/>
          </a:p>
          <a:p>
            <a:r>
              <a:rPr lang="zh-CN" altLang="en-US" sz="2600" b="1" dirty="0">
                <a:solidFill>
                  <a:srgbClr val="0070C0"/>
                </a:solidFill>
              </a:rPr>
              <a:t>程序总调度</a:t>
            </a:r>
            <a:r>
              <a:rPr lang="zh-CN" altLang="en-US" sz="2600" b="1" dirty="0"/>
              <a:t>：通常由主函数完成，单独一个模块。负责对以上所有模块按照一定顺序进行调度。</a:t>
            </a:r>
          </a:p>
          <a:p>
            <a:endParaRPr lang="zh-CN" altLang="en-US" dirty="0"/>
          </a:p>
        </p:txBody>
      </p:sp>
      <p:sp>
        <p:nvSpPr>
          <p:cNvPr id="19460" name="灯片编号占位符 3">
            <a:extLst>
              <a:ext uri="{FF2B5EF4-FFF2-40B4-BE49-F238E27FC236}">
                <a16:creationId xmlns:a16="http://schemas.microsoft.com/office/drawing/2014/main" id="{C5391896-49EE-4AE2-A88A-BDE726483E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88AFC238-431A-41E7-B53F-6E0A3B2D0D62}" type="slidenum">
              <a:rPr lang="en-US" altLang="zh-CN" sz="1400" smtClean="0"/>
              <a:pPr>
                <a:spcBef>
                  <a:spcPct val="50000"/>
                </a:spcBef>
                <a:buFontTx/>
                <a:buNone/>
              </a:pPr>
              <a:t>47</a:t>
            </a:fld>
            <a:endParaRPr lang="en-US" altLang="zh-CN" sz="1400"/>
          </a:p>
        </p:txBody>
      </p:sp>
    </p:spTree>
  </p:cSld>
  <p:clrMapOvr>
    <a:masterClrMapping/>
  </p:clrMapOvr>
  <p:transition advTm="65028"/>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8530780C-F15E-400F-B6B5-1C3ACE76F7CB}"/>
              </a:ext>
            </a:extLst>
          </p:cNvPr>
          <p:cNvSpPr>
            <a:spLocks noGrp="1" noChangeArrowheads="1"/>
          </p:cNvSpPr>
          <p:nvPr>
            <p:ph type="title"/>
          </p:nvPr>
        </p:nvSpPr>
        <p:spPr/>
        <p:txBody>
          <a:bodyPr/>
          <a:lstStyle/>
          <a:p>
            <a:r>
              <a:rPr lang="en-US" altLang="zh-CN" b="1" dirty="0"/>
              <a:t>2.2 </a:t>
            </a:r>
            <a:r>
              <a:rPr lang="zh-CN" altLang="en-US" b="1" dirty="0"/>
              <a:t>概要设计内容</a:t>
            </a:r>
            <a:endParaRPr lang="zh-CN" altLang="en-US" dirty="0"/>
          </a:p>
        </p:txBody>
      </p:sp>
      <p:sp>
        <p:nvSpPr>
          <p:cNvPr id="20483" name="灯片编号占位符 3">
            <a:extLst>
              <a:ext uri="{FF2B5EF4-FFF2-40B4-BE49-F238E27FC236}">
                <a16:creationId xmlns:a16="http://schemas.microsoft.com/office/drawing/2014/main" id="{9C2ACA6D-DF46-4BAD-862B-8A06591C28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977E2898-5AC2-4967-9B5B-4B42940C8C21}" type="slidenum">
              <a:rPr lang="en-US" altLang="zh-CN" sz="1400" smtClean="0"/>
              <a:pPr>
                <a:spcBef>
                  <a:spcPct val="50000"/>
                </a:spcBef>
                <a:buFontTx/>
                <a:buNone/>
              </a:pPr>
              <a:t>48</a:t>
            </a:fld>
            <a:endParaRPr lang="en-US" altLang="zh-CN" sz="1400"/>
          </a:p>
        </p:txBody>
      </p:sp>
      <p:sp>
        <p:nvSpPr>
          <p:cNvPr id="20484" name="文本框 4">
            <a:extLst>
              <a:ext uri="{FF2B5EF4-FFF2-40B4-BE49-F238E27FC236}">
                <a16:creationId xmlns:a16="http://schemas.microsoft.com/office/drawing/2014/main" id="{16B98842-F1E6-41E2-BA11-DC1606126982}"/>
              </a:ext>
            </a:extLst>
          </p:cNvPr>
          <p:cNvSpPr txBox="1">
            <a:spLocks noChangeArrowheads="1"/>
          </p:cNvSpPr>
          <p:nvPr/>
        </p:nvSpPr>
        <p:spPr bwMode="auto">
          <a:xfrm>
            <a:off x="2700338" y="1844675"/>
            <a:ext cx="22320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程序总调度</a:t>
            </a:r>
            <a:r>
              <a:rPr lang="en-US" altLang="zh-CN" sz="1800"/>
              <a:t>(</a:t>
            </a:r>
            <a:r>
              <a:rPr lang="zh-CN" altLang="en-US" sz="1800"/>
              <a:t>含线程</a:t>
            </a:r>
            <a:r>
              <a:rPr lang="en-US" altLang="zh-CN" sz="1800"/>
              <a:t>)</a:t>
            </a:r>
            <a:endParaRPr lang="zh-CN" altLang="en-US" sz="1800"/>
          </a:p>
        </p:txBody>
      </p:sp>
      <p:sp>
        <p:nvSpPr>
          <p:cNvPr id="20485" name="文本框 8">
            <a:extLst>
              <a:ext uri="{FF2B5EF4-FFF2-40B4-BE49-F238E27FC236}">
                <a16:creationId xmlns:a16="http://schemas.microsoft.com/office/drawing/2014/main" id="{6B0DB08B-9C67-4553-A3EF-3716393A41CE}"/>
              </a:ext>
            </a:extLst>
          </p:cNvPr>
          <p:cNvSpPr txBox="1">
            <a:spLocks noChangeArrowheads="1"/>
          </p:cNvSpPr>
          <p:nvPr/>
        </p:nvSpPr>
        <p:spPr bwMode="auto">
          <a:xfrm>
            <a:off x="7470775" y="2349500"/>
            <a:ext cx="1368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p>
        </p:txBody>
      </p:sp>
      <p:sp>
        <p:nvSpPr>
          <p:cNvPr id="20486" name="文本框 10">
            <a:extLst>
              <a:ext uri="{FF2B5EF4-FFF2-40B4-BE49-F238E27FC236}">
                <a16:creationId xmlns:a16="http://schemas.microsoft.com/office/drawing/2014/main" id="{FD39D9F4-C68E-4ADE-9A0C-319273ACB50E}"/>
              </a:ext>
            </a:extLst>
          </p:cNvPr>
          <p:cNvSpPr txBox="1">
            <a:spLocks noChangeArrowheads="1"/>
          </p:cNvSpPr>
          <p:nvPr/>
        </p:nvSpPr>
        <p:spPr bwMode="auto">
          <a:xfrm>
            <a:off x="7164388" y="2627313"/>
            <a:ext cx="2016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输入处理</a:t>
            </a:r>
            <a:r>
              <a:rPr lang="en-US" altLang="zh-CN" sz="1800"/>
              <a:t>(</a:t>
            </a:r>
            <a:r>
              <a:rPr lang="zh-CN" altLang="en-US" sz="1800"/>
              <a:t>含线程</a:t>
            </a:r>
            <a:r>
              <a:rPr lang="en-US" altLang="zh-CN" sz="1800"/>
              <a:t>)</a:t>
            </a:r>
            <a:endParaRPr lang="zh-CN" altLang="en-US" sz="1800"/>
          </a:p>
        </p:txBody>
      </p:sp>
      <p:sp>
        <p:nvSpPr>
          <p:cNvPr id="20487" name="文本框 11">
            <a:extLst>
              <a:ext uri="{FF2B5EF4-FFF2-40B4-BE49-F238E27FC236}">
                <a16:creationId xmlns:a16="http://schemas.microsoft.com/office/drawing/2014/main" id="{ED4AC060-2B91-4FE8-8A1F-CA7D6B24E863}"/>
              </a:ext>
            </a:extLst>
          </p:cNvPr>
          <p:cNvSpPr txBox="1">
            <a:spLocks noChangeArrowheads="1"/>
          </p:cNvSpPr>
          <p:nvPr/>
        </p:nvSpPr>
        <p:spPr bwMode="auto">
          <a:xfrm>
            <a:off x="1979613" y="5316538"/>
            <a:ext cx="1368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输出处理</a:t>
            </a:r>
          </a:p>
        </p:txBody>
      </p:sp>
      <p:sp>
        <p:nvSpPr>
          <p:cNvPr id="20488" name="文本框 12">
            <a:extLst>
              <a:ext uri="{FF2B5EF4-FFF2-40B4-BE49-F238E27FC236}">
                <a16:creationId xmlns:a16="http://schemas.microsoft.com/office/drawing/2014/main" id="{A5E1D3D4-B0D6-4C03-B6BB-DA0F007358FA}"/>
              </a:ext>
            </a:extLst>
          </p:cNvPr>
          <p:cNvSpPr txBox="1">
            <a:spLocks noChangeArrowheads="1"/>
          </p:cNvSpPr>
          <p:nvPr/>
        </p:nvSpPr>
        <p:spPr bwMode="auto">
          <a:xfrm>
            <a:off x="7775575" y="3978275"/>
            <a:ext cx="1368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数据处理</a:t>
            </a:r>
          </a:p>
        </p:txBody>
      </p:sp>
      <p:pic>
        <p:nvPicPr>
          <p:cNvPr id="20489" name="图片 2">
            <a:extLst>
              <a:ext uri="{FF2B5EF4-FFF2-40B4-BE49-F238E27FC236}">
                <a16:creationId xmlns:a16="http://schemas.microsoft.com/office/drawing/2014/main" id="{56C7F3D8-BA06-4EF6-8AB8-129F933586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00" y="2282825"/>
            <a:ext cx="8051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81277"/>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0314B4BC-004E-4B9F-8A22-FCB5FAAFF8AC}"/>
              </a:ext>
            </a:extLst>
          </p:cNvPr>
          <p:cNvSpPr>
            <a:spLocks noGrp="1" noChangeArrowheads="1"/>
          </p:cNvSpPr>
          <p:nvPr>
            <p:ph type="title"/>
          </p:nvPr>
        </p:nvSpPr>
        <p:spPr/>
        <p:txBody>
          <a:bodyPr/>
          <a:lstStyle/>
          <a:p>
            <a:r>
              <a:rPr lang="zh-CN" altLang="en-US" b="1" dirty="0"/>
              <a:t>模块接口说明</a:t>
            </a:r>
          </a:p>
        </p:txBody>
      </p:sp>
      <p:sp>
        <p:nvSpPr>
          <p:cNvPr id="21507" name="灯片编号占位符 3">
            <a:extLst>
              <a:ext uri="{FF2B5EF4-FFF2-40B4-BE49-F238E27FC236}">
                <a16:creationId xmlns:a16="http://schemas.microsoft.com/office/drawing/2014/main" id="{A7B9145A-98DA-43D1-9622-169125AEA6E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5EE6491C-7103-477E-801E-6E43874ACE9C}" type="slidenum">
              <a:rPr lang="en-US" altLang="zh-CN" sz="1400" smtClean="0"/>
              <a:pPr>
                <a:spcBef>
                  <a:spcPct val="50000"/>
                </a:spcBef>
                <a:buFontTx/>
                <a:buNone/>
              </a:pPr>
              <a:t>49</a:t>
            </a:fld>
            <a:endParaRPr lang="en-US" altLang="zh-CN" sz="1400"/>
          </a:p>
        </p:txBody>
      </p:sp>
      <p:graphicFrame>
        <p:nvGraphicFramePr>
          <p:cNvPr id="5" name="表格 4">
            <a:extLst>
              <a:ext uri="{FF2B5EF4-FFF2-40B4-BE49-F238E27FC236}">
                <a16:creationId xmlns:a16="http://schemas.microsoft.com/office/drawing/2014/main" id="{01E5DD7B-7316-459B-B3A4-4820234095CA}"/>
              </a:ext>
            </a:extLst>
          </p:cNvPr>
          <p:cNvGraphicFramePr>
            <a:graphicFrameLocks noGrp="1"/>
          </p:cNvGraphicFramePr>
          <p:nvPr/>
        </p:nvGraphicFramePr>
        <p:xfrm>
          <a:off x="684213" y="1757363"/>
          <a:ext cx="7991475" cy="1524000"/>
        </p:xfrm>
        <a:graphic>
          <a:graphicData uri="http://schemas.openxmlformats.org/drawingml/2006/table">
            <a:tbl>
              <a:tblPr firstRow="1">
                <a:tableStyleId>{5C22544A-7EE6-4342-B048-85BDC9FD1C3A}</a:tableStyleId>
              </a:tblPr>
              <a:tblGrid>
                <a:gridCol w="1943872">
                  <a:extLst>
                    <a:ext uri="{9D8B030D-6E8A-4147-A177-3AD203B41FA5}">
                      <a16:colId xmlns:a16="http://schemas.microsoft.com/office/drawing/2014/main" val="443561567"/>
                    </a:ext>
                  </a:extLst>
                </a:gridCol>
                <a:gridCol w="1439906">
                  <a:extLst>
                    <a:ext uri="{9D8B030D-6E8A-4147-A177-3AD203B41FA5}">
                      <a16:colId xmlns:a16="http://schemas.microsoft.com/office/drawing/2014/main" val="2025029483"/>
                    </a:ext>
                  </a:extLst>
                </a:gridCol>
                <a:gridCol w="2385920">
                  <a:extLst>
                    <a:ext uri="{9D8B030D-6E8A-4147-A177-3AD203B41FA5}">
                      <a16:colId xmlns:a16="http://schemas.microsoft.com/office/drawing/2014/main" val="2377823137"/>
                    </a:ext>
                  </a:extLst>
                </a:gridCol>
                <a:gridCol w="2221777">
                  <a:extLst>
                    <a:ext uri="{9D8B030D-6E8A-4147-A177-3AD203B41FA5}">
                      <a16:colId xmlns:a16="http://schemas.microsoft.com/office/drawing/2014/main" val="3838741625"/>
                    </a:ext>
                  </a:extLst>
                </a:gridCol>
              </a:tblGrid>
              <a:tr h="304800">
                <a:tc>
                  <a:txBody>
                    <a:bodyPr/>
                    <a:lstStyle/>
                    <a:p>
                      <a:pPr algn="ctr">
                        <a:spcAft>
                          <a:spcPts val="0"/>
                        </a:spcAft>
                      </a:pPr>
                      <a:r>
                        <a:rPr lang="zh-CN" sz="2000" kern="100">
                          <a:effectLst/>
                        </a:rPr>
                        <a:t>模块文件</a:t>
                      </a:r>
                      <a:endParaRPr lang="zh-CN" sz="2000" kern="100">
                        <a:effectLst/>
                        <a:latin typeface="Times New Roman" panose="02020603050405020304" pitchFamily="18" charset="0"/>
                        <a:ea typeface="宋体" panose="02010600030101010101" pitchFamily="2" charset="-122"/>
                      </a:endParaRPr>
                    </a:p>
                  </a:txBody>
                  <a:tcPr marL="68568" marR="68568" marT="0" marB="0" anchor="ctr"/>
                </a:tc>
                <a:tc>
                  <a:txBody>
                    <a:bodyPr/>
                    <a:lstStyle/>
                    <a:p>
                      <a:pPr algn="ctr">
                        <a:spcAft>
                          <a:spcPts val="0"/>
                        </a:spcAft>
                      </a:pPr>
                      <a:r>
                        <a:rPr lang="zh-CN" sz="2000" kern="100">
                          <a:effectLst/>
                        </a:rPr>
                        <a:t>模块说明</a:t>
                      </a:r>
                      <a:endParaRPr lang="zh-CN" sz="2000" kern="100">
                        <a:effectLst/>
                        <a:latin typeface="Times New Roman" panose="02020603050405020304" pitchFamily="18" charset="0"/>
                        <a:ea typeface="宋体" panose="02010600030101010101" pitchFamily="2" charset="-122"/>
                      </a:endParaRPr>
                    </a:p>
                  </a:txBody>
                  <a:tcPr marL="68568" marR="68568" marT="0" marB="0" anchor="ctr"/>
                </a:tc>
                <a:tc>
                  <a:txBody>
                    <a:bodyPr/>
                    <a:lstStyle/>
                    <a:p>
                      <a:pPr algn="ctr">
                        <a:spcAft>
                          <a:spcPts val="0"/>
                        </a:spcAft>
                      </a:pPr>
                      <a:r>
                        <a:rPr lang="zh-CN" sz="2000" kern="100">
                          <a:effectLst/>
                        </a:rPr>
                        <a:t>模块包含的函数名</a:t>
                      </a:r>
                      <a:endParaRPr lang="zh-CN" sz="2000" kern="100">
                        <a:effectLst/>
                        <a:latin typeface="Times New Roman" panose="02020603050405020304" pitchFamily="18" charset="0"/>
                        <a:ea typeface="宋体" panose="02010600030101010101" pitchFamily="2" charset="-122"/>
                      </a:endParaRPr>
                    </a:p>
                  </a:txBody>
                  <a:tcPr marL="68568" marR="68568" marT="0" marB="0" anchor="ctr"/>
                </a:tc>
                <a:tc>
                  <a:txBody>
                    <a:bodyPr/>
                    <a:lstStyle/>
                    <a:p>
                      <a:pPr algn="ctr">
                        <a:spcAft>
                          <a:spcPts val="0"/>
                        </a:spcAft>
                      </a:pPr>
                      <a:r>
                        <a:rPr lang="zh-CN" sz="2000" kern="100">
                          <a:effectLst/>
                        </a:rPr>
                        <a:t>函数功能</a:t>
                      </a:r>
                      <a:endParaRPr lang="zh-CN" sz="2000" kern="100">
                        <a:effectLst/>
                        <a:latin typeface="Times New Roman" panose="02020603050405020304" pitchFamily="18" charset="0"/>
                        <a:ea typeface="宋体" panose="02010600030101010101" pitchFamily="2" charset="-122"/>
                      </a:endParaRPr>
                    </a:p>
                  </a:txBody>
                  <a:tcPr marL="68568" marR="68568" marT="0" marB="0" anchor="ctr"/>
                </a:tc>
                <a:extLst>
                  <a:ext uri="{0D108BD9-81ED-4DB2-BD59-A6C34878D82A}">
                    <a16:rowId xmlns:a16="http://schemas.microsoft.com/office/drawing/2014/main" val="3630603468"/>
                  </a:ext>
                </a:extLst>
              </a:tr>
              <a:tr h="534988">
                <a:tc rowSpan="2">
                  <a:txBody>
                    <a:bodyPr/>
                    <a:lstStyle/>
                    <a:p>
                      <a:pPr algn="ctr">
                        <a:spcAft>
                          <a:spcPts val="0"/>
                        </a:spcAft>
                      </a:pPr>
                      <a:r>
                        <a:rPr lang="en-US" sz="2000" kern="100" dirty="0">
                          <a:effectLst/>
                        </a:rPr>
                        <a:t> </a:t>
                      </a:r>
                      <a:r>
                        <a:rPr lang="en-US" sz="2000" kern="100" dirty="0" err="1">
                          <a:effectLst/>
                        </a:rPr>
                        <a:t>XXX.c</a:t>
                      </a:r>
                      <a:endParaRPr lang="zh-CN" sz="2000" kern="100" dirty="0">
                        <a:effectLst/>
                        <a:latin typeface="Times New Roman" panose="02020603050405020304" pitchFamily="18" charset="0"/>
                        <a:ea typeface="宋体" panose="02010600030101010101" pitchFamily="2" charset="-122"/>
                      </a:endParaRPr>
                    </a:p>
                  </a:txBody>
                  <a:tcPr marL="68568" marR="68568" marT="0" marB="0" anchor="ctr"/>
                </a:tc>
                <a:tc rowSpan="2">
                  <a:txBody>
                    <a:bodyPr/>
                    <a:lstStyle/>
                    <a:p>
                      <a:pPr algn="ctr">
                        <a:spcAft>
                          <a:spcPts val="0"/>
                        </a:spcAft>
                      </a:pPr>
                      <a:r>
                        <a:rPr lang="zh-CN" altLang="en-US" sz="2000" kern="0" dirty="0">
                          <a:effectLst/>
                        </a:rPr>
                        <a:t>功能说明</a:t>
                      </a:r>
                      <a:r>
                        <a:rPr lang="en-US" sz="2000" kern="0" dirty="0">
                          <a:effectLst/>
                        </a:rPr>
                        <a:t> </a:t>
                      </a:r>
                      <a:endParaRPr lang="zh-CN" sz="2000" kern="100" dirty="0">
                        <a:effectLst/>
                        <a:latin typeface="Times New Roman" panose="02020603050405020304" pitchFamily="18" charset="0"/>
                        <a:ea typeface="宋体" panose="02010600030101010101" pitchFamily="2" charset="-122"/>
                      </a:endParaRPr>
                    </a:p>
                  </a:txBody>
                  <a:tcPr marL="68568" marR="68568" marT="0" marB="0" anchor="ctr"/>
                </a:tc>
                <a:tc>
                  <a:txBody>
                    <a:bodyPr/>
                    <a:lstStyle/>
                    <a:p>
                      <a:pPr algn="ctr">
                        <a:spcAft>
                          <a:spcPts val="0"/>
                        </a:spcAft>
                      </a:pPr>
                      <a:r>
                        <a:rPr lang="en-US" altLang="zh-CN" sz="2000" kern="100" dirty="0" err="1">
                          <a:effectLst/>
                        </a:rPr>
                        <a:t>int</a:t>
                      </a:r>
                      <a:r>
                        <a:rPr lang="en-US" altLang="zh-CN" sz="2000" kern="100" dirty="0">
                          <a:effectLst/>
                        </a:rPr>
                        <a:t> function1(void )</a:t>
                      </a:r>
                      <a:r>
                        <a:rPr lang="en-US" sz="2000" kern="100" dirty="0">
                          <a:effectLst/>
                        </a:rPr>
                        <a:t> </a:t>
                      </a:r>
                      <a:endParaRPr lang="zh-CN" sz="2000" kern="100" dirty="0">
                        <a:effectLst/>
                        <a:latin typeface="Times New Roman" panose="02020603050405020304" pitchFamily="18" charset="0"/>
                        <a:ea typeface="宋体" panose="02010600030101010101" pitchFamily="2" charset="-122"/>
                      </a:endParaRPr>
                    </a:p>
                  </a:txBody>
                  <a:tcPr marL="68568" marR="68568" marT="0" marB="0" anchor="ctr"/>
                </a:tc>
                <a:tc>
                  <a:txBody>
                    <a:bodyPr/>
                    <a:lstStyle/>
                    <a:p>
                      <a:pPr algn="ctr">
                        <a:spcAft>
                          <a:spcPts val="0"/>
                        </a:spcAft>
                      </a:pPr>
                      <a:r>
                        <a:rPr lang="en-US" sz="2000" kern="100" dirty="0">
                          <a:effectLst/>
                        </a:rPr>
                        <a:t> </a:t>
                      </a:r>
                      <a:endParaRPr lang="zh-CN" sz="2000" kern="100" dirty="0">
                        <a:effectLst/>
                        <a:latin typeface="Times New Roman" panose="02020603050405020304" pitchFamily="18" charset="0"/>
                        <a:ea typeface="宋体" panose="02010600030101010101" pitchFamily="2" charset="-122"/>
                      </a:endParaRPr>
                    </a:p>
                  </a:txBody>
                  <a:tcPr marL="68568" marR="68568" marT="0" marB="0" anchor="ctr"/>
                </a:tc>
                <a:extLst>
                  <a:ext uri="{0D108BD9-81ED-4DB2-BD59-A6C34878D82A}">
                    <a16:rowId xmlns:a16="http://schemas.microsoft.com/office/drawing/2014/main" val="2377451092"/>
                  </a:ext>
                </a:extLst>
              </a:tr>
              <a:tr h="534988">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altLang="zh-CN" sz="2000" kern="100" dirty="0">
                          <a:effectLst/>
                        </a:rPr>
                        <a:t>void function2</a:t>
                      </a:r>
                      <a:r>
                        <a:rPr lang="en-US" sz="2000" kern="100" dirty="0">
                          <a:effectLst/>
                        </a:rPr>
                        <a:t> (float)</a:t>
                      </a:r>
                      <a:endParaRPr lang="zh-CN" sz="2000" kern="100" dirty="0">
                        <a:effectLst/>
                        <a:latin typeface="Times New Roman" panose="02020603050405020304" pitchFamily="18" charset="0"/>
                        <a:ea typeface="宋体" panose="02010600030101010101" pitchFamily="2" charset="-122"/>
                      </a:endParaRPr>
                    </a:p>
                  </a:txBody>
                  <a:tcPr marL="68568" marR="68568" marT="0" marB="0" anchor="ctr"/>
                </a:tc>
                <a:tc>
                  <a:txBody>
                    <a:bodyPr/>
                    <a:lstStyle/>
                    <a:p>
                      <a:pPr algn="ctr">
                        <a:spcAft>
                          <a:spcPts val="0"/>
                        </a:spcAft>
                      </a:pPr>
                      <a:r>
                        <a:rPr lang="en-US" sz="2000" kern="100" dirty="0">
                          <a:effectLst/>
                        </a:rPr>
                        <a:t> </a:t>
                      </a:r>
                      <a:endParaRPr lang="zh-CN" sz="2000" kern="100" dirty="0">
                        <a:effectLst/>
                        <a:latin typeface="Times New Roman" panose="02020603050405020304" pitchFamily="18" charset="0"/>
                        <a:ea typeface="宋体" panose="02010600030101010101" pitchFamily="2" charset="-122"/>
                      </a:endParaRPr>
                    </a:p>
                  </a:txBody>
                  <a:tcPr marL="68568" marR="68568" marT="0" marB="0" anchor="ctr"/>
                </a:tc>
                <a:extLst>
                  <a:ext uri="{0D108BD9-81ED-4DB2-BD59-A6C34878D82A}">
                    <a16:rowId xmlns:a16="http://schemas.microsoft.com/office/drawing/2014/main" val="431921184"/>
                  </a:ext>
                </a:extLst>
              </a:tr>
            </a:tbl>
          </a:graphicData>
        </a:graphic>
      </p:graphicFrame>
      <p:graphicFrame>
        <p:nvGraphicFramePr>
          <p:cNvPr id="6" name="表格 5">
            <a:extLst>
              <a:ext uri="{FF2B5EF4-FFF2-40B4-BE49-F238E27FC236}">
                <a16:creationId xmlns:a16="http://schemas.microsoft.com/office/drawing/2014/main" id="{45DA47A1-B798-40F6-834D-277F0A303337}"/>
              </a:ext>
            </a:extLst>
          </p:cNvPr>
          <p:cNvGraphicFramePr>
            <a:graphicFrameLocks noGrp="1"/>
          </p:cNvGraphicFramePr>
          <p:nvPr/>
        </p:nvGraphicFramePr>
        <p:xfrm>
          <a:off x="695325" y="3773488"/>
          <a:ext cx="7980363" cy="2438400"/>
        </p:xfrm>
        <a:graphic>
          <a:graphicData uri="http://schemas.openxmlformats.org/drawingml/2006/table">
            <a:tbl>
              <a:tblPr firstRow="1" bandRow="1">
                <a:tableStyleId>{5C22544A-7EE6-4342-B048-85BDC9FD1C3A}</a:tableStyleId>
              </a:tblPr>
              <a:tblGrid>
                <a:gridCol w="472931">
                  <a:extLst>
                    <a:ext uri="{9D8B030D-6E8A-4147-A177-3AD203B41FA5}">
                      <a16:colId xmlns:a16="http://schemas.microsoft.com/office/drawing/2014/main" val="2101089559"/>
                    </a:ext>
                  </a:extLst>
                </a:gridCol>
                <a:gridCol w="2282132">
                  <a:extLst>
                    <a:ext uri="{9D8B030D-6E8A-4147-A177-3AD203B41FA5}">
                      <a16:colId xmlns:a16="http://schemas.microsoft.com/office/drawing/2014/main" val="785221276"/>
                    </a:ext>
                  </a:extLst>
                </a:gridCol>
                <a:gridCol w="1759513">
                  <a:extLst>
                    <a:ext uri="{9D8B030D-6E8A-4147-A177-3AD203B41FA5}">
                      <a16:colId xmlns:a16="http://schemas.microsoft.com/office/drawing/2014/main" val="2446045215"/>
                    </a:ext>
                  </a:extLst>
                </a:gridCol>
                <a:gridCol w="1367327">
                  <a:extLst>
                    <a:ext uri="{9D8B030D-6E8A-4147-A177-3AD203B41FA5}">
                      <a16:colId xmlns:a16="http://schemas.microsoft.com/office/drawing/2014/main" val="1313542565"/>
                    </a:ext>
                  </a:extLst>
                </a:gridCol>
                <a:gridCol w="2098460">
                  <a:extLst>
                    <a:ext uri="{9D8B030D-6E8A-4147-A177-3AD203B41FA5}">
                      <a16:colId xmlns:a16="http://schemas.microsoft.com/office/drawing/2014/main" val="652110307"/>
                    </a:ext>
                  </a:extLst>
                </a:gridCol>
              </a:tblGrid>
              <a:tr h="576064">
                <a:tc>
                  <a:txBody>
                    <a:bodyPr/>
                    <a:lstStyle/>
                    <a:p>
                      <a:pPr algn="ctr">
                        <a:spcAft>
                          <a:spcPts val="0"/>
                        </a:spcAft>
                      </a:pPr>
                      <a:r>
                        <a:rPr lang="zh-CN" sz="2000" kern="100" dirty="0">
                          <a:effectLst/>
                        </a:rPr>
                        <a:t>序号</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000" kern="100" dirty="0">
                          <a:effectLst/>
                        </a:rPr>
                        <a:t>函数原型</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000" kern="100">
                          <a:effectLst/>
                        </a:rPr>
                        <a:t>功能</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000" kern="100">
                          <a:effectLst/>
                        </a:rPr>
                        <a:t>参数</a:t>
                      </a: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000" kern="100">
                          <a:effectLst/>
                        </a:rPr>
                        <a:t>返回值 </a:t>
                      </a: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090772428"/>
                  </a:ext>
                </a:extLst>
              </a:tr>
              <a:tr h="864096">
                <a:tc>
                  <a:txBody>
                    <a:bodyPr/>
                    <a:lstStyle/>
                    <a:p>
                      <a:pPr algn="ctr">
                        <a:spcAft>
                          <a:spcPts val="0"/>
                        </a:spcAft>
                      </a:pPr>
                      <a:r>
                        <a:rPr lang="en-US" sz="2000" kern="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00" dirty="0">
                          <a:effectLst/>
                        </a:rPr>
                        <a:t> </a:t>
                      </a:r>
                      <a:r>
                        <a:rPr lang="en-US" altLang="zh-CN" sz="2000" kern="100" dirty="0" err="1">
                          <a:effectLst/>
                        </a:rPr>
                        <a:t>int</a:t>
                      </a:r>
                      <a:r>
                        <a:rPr lang="en-US" altLang="zh-CN" sz="2000" kern="100" dirty="0">
                          <a:effectLst/>
                        </a:rPr>
                        <a:t> function1(void ) </a:t>
                      </a:r>
                      <a:endParaRPr lang="zh-CN" alt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000" kern="100">
                          <a:effectLst/>
                        </a:rPr>
                        <a:t>何时何条件被何模块调用？</a:t>
                      </a:r>
                    </a:p>
                    <a:p>
                      <a:pPr algn="ctr">
                        <a:spcAft>
                          <a:spcPts val="0"/>
                        </a:spcAft>
                      </a:pPr>
                      <a:r>
                        <a:rPr lang="zh-CN" sz="2000" kern="100">
                          <a:effectLst/>
                        </a:rPr>
                        <a:t>完成什么功能？</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kern="100" dirty="0">
                          <a:effectLst/>
                        </a:rPr>
                        <a:t>参数描述</a:t>
                      </a:r>
                      <a:r>
                        <a:rPr lang="en-US" altLang="zh-CN" sz="2000" kern="100" dirty="0">
                          <a:effectLst/>
                        </a:rPr>
                        <a:t> </a:t>
                      </a:r>
                      <a:r>
                        <a:rPr lang="en-US" sz="2000" kern="100" dirty="0">
                          <a:effectLst/>
                        </a:rPr>
                        <a:t> </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2000" kern="100" dirty="0">
                          <a:effectLst/>
                        </a:rPr>
                        <a:t>返回值描述</a:t>
                      </a:r>
                      <a:r>
                        <a:rPr lang="en-US" sz="2000" kern="100" dirty="0">
                          <a:effectLst/>
                        </a:rPr>
                        <a:t> </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509537658"/>
                  </a:ext>
                </a:extLst>
              </a:tr>
              <a:tr h="576064">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2</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kern="100" dirty="0">
                          <a:effectLst/>
                        </a:rPr>
                        <a:t>void function2 (float)</a:t>
                      </a:r>
                      <a:r>
                        <a:rPr lang="en-US" sz="2000" kern="100" dirty="0">
                          <a:effectLst/>
                        </a:rPr>
                        <a:t> </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2000" kern="100" dirty="0">
                          <a:effectLst/>
                        </a:rPr>
                        <a:t>参数描述</a:t>
                      </a:r>
                      <a:r>
                        <a:rPr lang="en-US" sz="2000" kern="100" dirty="0">
                          <a:effectLst/>
                        </a:rPr>
                        <a:t> </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000" kern="100" dirty="0">
                          <a:effectLst/>
                        </a:rPr>
                        <a:t> </a:t>
                      </a:r>
                      <a:r>
                        <a:rPr lang="zh-CN" altLang="en-US" sz="2000" kern="100" dirty="0">
                          <a:effectLst/>
                        </a:rPr>
                        <a:t>返回值描述</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19214753"/>
                  </a:ext>
                </a:extLst>
              </a:tr>
            </a:tbl>
          </a:graphicData>
        </a:graphic>
      </p:graphicFrame>
      <p:sp>
        <p:nvSpPr>
          <p:cNvPr id="21554" name="文本框 6">
            <a:extLst>
              <a:ext uri="{FF2B5EF4-FFF2-40B4-BE49-F238E27FC236}">
                <a16:creationId xmlns:a16="http://schemas.microsoft.com/office/drawing/2014/main" id="{5CBE54C1-7458-41E2-AE4B-27A07CCD5398}"/>
              </a:ext>
            </a:extLst>
          </p:cNvPr>
          <p:cNvSpPr txBox="1">
            <a:spLocks noChangeArrowheads="1"/>
          </p:cNvSpPr>
          <p:nvPr/>
        </p:nvSpPr>
        <p:spPr bwMode="auto">
          <a:xfrm>
            <a:off x="3708400" y="3403600"/>
            <a:ext cx="2087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表</a:t>
            </a:r>
            <a:r>
              <a:rPr lang="en-US" altLang="zh-CN" sz="1800"/>
              <a:t>2  </a:t>
            </a:r>
            <a:r>
              <a:rPr lang="zh-CN" altLang="en-US" sz="1800"/>
              <a:t>函数说明</a:t>
            </a:r>
          </a:p>
        </p:txBody>
      </p:sp>
      <p:sp>
        <p:nvSpPr>
          <p:cNvPr id="21555" name="文本框 7">
            <a:extLst>
              <a:ext uri="{FF2B5EF4-FFF2-40B4-BE49-F238E27FC236}">
                <a16:creationId xmlns:a16="http://schemas.microsoft.com/office/drawing/2014/main" id="{DD4EC23F-1505-4BA0-A0D9-FD9D58246AE1}"/>
              </a:ext>
            </a:extLst>
          </p:cNvPr>
          <p:cNvSpPr txBox="1">
            <a:spLocks noChangeArrowheads="1"/>
          </p:cNvSpPr>
          <p:nvPr/>
        </p:nvSpPr>
        <p:spPr bwMode="auto">
          <a:xfrm>
            <a:off x="3708400" y="1341438"/>
            <a:ext cx="2087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表</a:t>
            </a:r>
            <a:r>
              <a:rPr lang="en-US" altLang="zh-CN" sz="1800"/>
              <a:t>1  </a:t>
            </a:r>
            <a:r>
              <a:rPr lang="zh-CN" altLang="en-US" sz="1800"/>
              <a:t>模块说明</a:t>
            </a:r>
          </a:p>
        </p:txBody>
      </p:sp>
    </p:spTree>
  </p:cSld>
  <p:clrMapOvr>
    <a:masterClrMapping/>
  </p:clrMapOvr>
  <p:transition advTm="29108"/>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4">
            <a:extLst>
              <a:ext uri="{FF2B5EF4-FFF2-40B4-BE49-F238E27FC236}">
                <a16:creationId xmlns:a16="http://schemas.microsoft.com/office/drawing/2014/main" id="{8212D0C4-C54B-4BA6-A3C0-9D1A9B80671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4A7BBBCF-E6A1-47FF-8691-714CD017AEFC}" type="slidenum">
              <a:rPr lang="zh-CN" altLang="en-US" sz="1400" smtClean="0"/>
              <a:pPr>
                <a:spcBef>
                  <a:spcPct val="50000"/>
                </a:spcBef>
                <a:buFontTx/>
                <a:buNone/>
              </a:pPr>
              <a:t>5</a:t>
            </a:fld>
            <a:endParaRPr lang="en-US" altLang="zh-CN" sz="1400"/>
          </a:p>
        </p:txBody>
      </p:sp>
      <p:sp>
        <p:nvSpPr>
          <p:cNvPr id="7171" name="Rectangle 7">
            <a:extLst>
              <a:ext uri="{FF2B5EF4-FFF2-40B4-BE49-F238E27FC236}">
                <a16:creationId xmlns:a16="http://schemas.microsoft.com/office/drawing/2014/main" id="{FEC8F0E4-7575-40E3-A209-FA2B3844E55A}"/>
              </a:ext>
            </a:extLst>
          </p:cNvPr>
          <p:cNvSpPr>
            <a:spLocks noGrp="1" noChangeArrowheads="1"/>
          </p:cNvSpPr>
          <p:nvPr>
            <p:ph type="title"/>
          </p:nvPr>
        </p:nvSpPr>
        <p:spPr>
          <a:xfrm>
            <a:off x="1371600" y="404813"/>
            <a:ext cx="7772400" cy="720725"/>
          </a:xfrm>
          <a:noFill/>
        </p:spPr>
        <p:txBody>
          <a:bodyPr/>
          <a:lstStyle/>
          <a:p>
            <a:pPr eaLnBrk="1" hangingPunct="1"/>
            <a:r>
              <a:rPr lang="en-US" altLang="zh-CN" b="1" dirty="0"/>
              <a:t>1.1 </a:t>
            </a:r>
            <a:r>
              <a:rPr lang="zh-CN" altLang="en-US" b="1" dirty="0"/>
              <a:t>变量作用域</a:t>
            </a:r>
          </a:p>
        </p:txBody>
      </p:sp>
      <p:sp>
        <p:nvSpPr>
          <p:cNvPr id="295944" name="Rectangle 8">
            <a:extLst>
              <a:ext uri="{FF2B5EF4-FFF2-40B4-BE49-F238E27FC236}">
                <a16:creationId xmlns:a16="http://schemas.microsoft.com/office/drawing/2014/main" id="{CE0B13B1-A8DF-4A69-9A14-4DBFE191C211}"/>
              </a:ext>
            </a:extLst>
          </p:cNvPr>
          <p:cNvSpPr>
            <a:spLocks noGrp="1" noChangeArrowheads="1"/>
          </p:cNvSpPr>
          <p:nvPr>
            <p:ph type="body" idx="1"/>
          </p:nvPr>
        </p:nvSpPr>
        <p:spPr>
          <a:xfrm>
            <a:off x="310092" y="1298575"/>
            <a:ext cx="8833908" cy="4611687"/>
          </a:xfrm>
        </p:spPr>
        <p:txBody>
          <a:bodyPr/>
          <a:lstStyle/>
          <a:p>
            <a:pPr eaLnBrk="1" hangingPunct="1">
              <a:buFontTx/>
              <a:buNone/>
            </a:pPr>
            <a:r>
              <a:rPr lang="zh-CN" altLang="en-US" sz="2400" b="1" dirty="0"/>
              <a:t>变量作用域即可以引用该变量的程序段。</a:t>
            </a:r>
            <a:endParaRPr lang="en-US" altLang="zh-CN" sz="2400" b="1" dirty="0"/>
          </a:p>
          <a:p>
            <a:pPr eaLnBrk="1" hangingPunct="1">
              <a:buFontTx/>
              <a:buNone/>
            </a:pPr>
            <a:r>
              <a:rPr lang="en-US" altLang="zh-CN" sz="2400" b="1" dirty="0"/>
              <a:t>C</a:t>
            </a:r>
            <a:r>
              <a:rPr lang="zh-CN" altLang="en-US" sz="2400" b="1" dirty="0"/>
              <a:t>语言中变量可以在三种位置进行定义：</a:t>
            </a:r>
          </a:p>
          <a:p>
            <a:pPr lvl="1" eaLnBrk="1" hangingPunct="1">
              <a:buFont typeface="Wingdings" panose="05000000000000000000" pitchFamily="2" charset="2"/>
              <a:buChar char="u"/>
            </a:pPr>
            <a:r>
              <a:rPr lang="zh-CN" altLang="en-US" sz="2400" b="1" dirty="0"/>
              <a:t> 函数内部的定义部分（即任何语句之前），包括形式参数；</a:t>
            </a:r>
          </a:p>
          <a:p>
            <a:pPr lvl="1" eaLnBrk="1" hangingPunct="1">
              <a:buFont typeface="Wingdings" panose="05000000000000000000" pitchFamily="2" charset="2"/>
              <a:buChar char="u"/>
            </a:pPr>
            <a:r>
              <a:rPr lang="zh-CN" altLang="en-US" sz="2400" b="1" dirty="0"/>
              <a:t> 函数内部的某一个复合语句内部；</a:t>
            </a:r>
          </a:p>
          <a:p>
            <a:pPr lvl="1" eaLnBrk="1" hangingPunct="1">
              <a:buFont typeface="Wingdings" panose="05000000000000000000" pitchFamily="2" charset="2"/>
              <a:buChar char="u"/>
            </a:pPr>
            <a:r>
              <a:rPr lang="zh-CN" altLang="en-US" sz="2400" b="1" dirty="0"/>
              <a:t> 所有函数之外。</a:t>
            </a:r>
          </a:p>
          <a:p>
            <a:pPr eaLnBrk="1" hangingPunct="1">
              <a:buFontTx/>
              <a:buNone/>
            </a:pPr>
            <a:r>
              <a:rPr lang="zh-CN" altLang="en-US" sz="2400" b="1" dirty="0"/>
              <a:t>变量定义的位置决定了变量的作用域。</a:t>
            </a:r>
          </a:p>
          <a:p>
            <a:pPr eaLnBrk="1" hangingPunct="1">
              <a:buFontTx/>
              <a:buNone/>
            </a:pPr>
            <a:r>
              <a:rPr lang="zh-CN" altLang="en-US" sz="2400" b="1" dirty="0"/>
              <a:t>以上三种位置的变量分别对应于：</a:t>
            </a:r>
          </a:p>
          <a:p>
            <a:pPr lvl="1" eaLnBrk="1" hangingPunct="1">
              <a:buFont typeface="Wingdings" panose="05000000000000000000" pitchFamily="2" charset="2"/>
              <a:buChar char="u"/>
            </a:pPr>
            <a:r>
              <a:rPr lang="zh-CN" altLang="en-US" sz="2400" b="1" dirty="0"/>
              <a:t>函数作用域；</a:t>
            </a:r>
          </a:p>
          <a:p>
            <a:pPr lvl="1" eaLnBrk="1" hangingPunct="1">
              <a:buFont typeface="Wingdings" panose="05000000000000000000" pitchFamily="2" charset="2"/>
              <a:buChar char="u"/>
            </a:pPr>
            <a:r>
              <a:rPr lang="zh-CN" altLang="en-US" sz="2400" b="1" dirty="0"/>
              <a:t>块作用域；</a:t>
            </a:r>
          </a:p>
          <a:p>
            <a:pPr lvl="1" eaLnBrk="1" hangingPunct="1">
              <a:buFont typeface="Wingdings" panose="05000000000000000000" pitchFamily="2" charset="2"/>
              <a:buChar char="u"/>
            </a:pPr>
            <a:r>
              <a:rPr lang="zh-CN" altLang="en-US" sz="2400" b="1" dirty="0"/>
              <a:t>文件作用域。</a:t>
            </a:r>
          </a:p>
          <a:p>
            <a:pPr eaLnBrk="1" hangingPunct="1">
              <a:buFontTx/>
              <a:buNone/>
            </a:pPr>
            <a:endParaRPr lang="zh-CN" altLang="en-US" sz="2400" b="1" dirty="0"/>
          </a:p>
        </p:txBody>
      </p:sp>
      <p:sp>
        <p:nvSpPr>
          <p:cNvPr id="295945" name="Rectangle 9">
            <a:extLst>
              <a:ext uri="{FF2B5EF4-FFF2-40B4-BE49-F238E27FC236}">
                <a16:creationId xmlns:a16="http://schemas.microsoft.com/office/drawing/2014/main" id="{8CD7F57B-EC04-4F0D-8EFD-5D40ACF0C49A}"/>
              </a:ext>
            </a:extLst>
          </p:cNvPr>
          <p:cNvSpPr>
            <a:spLocks noChangeArrowheads="1"/>
          </p:cNvSpPr>
          <p:nvPr/>
        </p:nvSpPr>
        <p:spPr bwMode="auto">
          <a:xfrm>
            <a:off x="3886200" y="4425129"/>
            <a:ext cx="5257800" cy="2087562"/>
          </a:xfrm>
          <a:prstGeom prst="rect">
            <a:avLst/>
          </a:prstGeom>
          <a:solidFill>
            <a:srgbClr val="CCFFFF"/>
          </a:solidFill>
          <a:ln w="9525">
            <a:noFill/>
            <a:miter lim="800000"/>
            <a:headEnd/>
            <a:tailEnd/>
          </a:ln>
        </p:spPr>
        <p:txBody>
          <a:bodyPr/>
          <a:lstStyle/>
          <a:p>
            <a:pPr marL="342900" indent="-342900" eaLnBrk="1" hangingPunct="1">
              <a:spcBef>
                <a:spcPct val="20000"/>
              </a:spcBef>
              <a:defRPr/>
            </a:pPr>
            <a:r>
              <a:rPr lang="zh-CN" altLang="en-US" sz="2800" dirty="0"/>
              <a:t>在一个函数内部定义的变量称为</a:t>
            </a:r>
            <a:r>
              <a:rPr lang="zh-CN" altLang="en-US" sz="2800" dirty="0">
                <a:solidFill>
                  <a:srgbClr val="003399"/>
                </a:solidFill>
                <a:effectLst>
                  <a:outerShdw blurRad="38100" dist="38100" dir="2700000" algn="tl">
                    <a:srgbClr val="000000"/>
                  </a:outerShdw>
                </a:effectLst>
              </a:rPr>
              <a:t>内部变量或者局部变量</a:t>
            </a:r>
            <a:r>
              <a:rPr lang="zh-CN" altLang="en-US" sz="2800" dirty="0"/>
              <a:t>。</a:t>
            </a:r>
          </a:p>
          <a:p>
            <a:pPr marL="342900" indent="-342900" eaLnBrk="1" hangingPunct="1">
              <a:spcBef>
                <a:spcPct val="20000"/>
              </a:spcBef>
              <a:defRPr/>
            </a:pPr>
            <a:r>
              <a:rPr lang="zh-CN" altLang="en-US" sz="2800" dirty="0"/>
              <a:t>在所有函数之外定义的变量称为</a:t>
            </a:r>
          </a:p>
          <a:p>
            <a:pPr marL="342900" indent="-342900" eaLnBrk="1" hangingPunct="1">
              <a:spcBef>
                <a:spcPct val="20000"/>
              </a:spcBef>
              <a:defRPr/>
            </a:pPr>
            <a:r>
              <a:rPr lang="zh-CN" altLang="en-US" sz="2800" dirty="0">
                <a:solidFill>
                  <a:schemeClr val="accent2"/>
                </a:solidFill>
                <a:effectLst>
                  <a:outerShdw blurRad="38100" dist="38100" dir="2700000" algn="tl">
                    <a:srgbClr val="000000"/>
                  </a:outerShdw>
                </a:effectLst>
              </a:rPr>
              <a:t>    外部变量或者全局变量</a:t>
            </a:r>
            <a:r>
              <a:rPr lang="zh-CN" altLang="en-US" sz="2800" dirty="0"/>
              <a:t>。</a:t>
            </a:r>
          </a:p>
        </p:txBody>
      </p:sp>
    </p:spTree>
  </p:cSld>
  <p:clrMapOvr>
    <a:masterClrMapping/>
  </p:clrMapOvr>
  <p:transition advTm="48086"/>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8BF48B0C-1A7A-421C-B6D2-0D2975431D0C}"/>
              </a:ext>
            </a:extLst>
          </p:cNvPr>
          <p:cNvSpPr>
            <a:spLocks noGrp="1" noChangeArrowheads="1"/>
          </p:cNvSpPr>
          <p:nvPr>
            <p:ph type="title"/>
          </p:nvPr>
        </p:nvSpPr>
        <p:spPr/>
        <p:txBody>
          <a:bodyPr/>
          <a:lstStyle/>
          <a:p>
            <a:pPr eaLnBrk="1" hangingPunct="1"/>
            <a:r>
              <a:rPr lang="en-US" altLang="zh-CN" b="1" dirty="0"/>
              <a:t>2.2 </a:t>
            </a:r>
            <a:r>
              <a:rPr lang="zh-CN" altLang="en-US" b="1" dirty="0">
                <a:solidFill>
                  <a:srgbClr val="FF0000"/>
                </a:solidFill>
              </a:rPr>
              <a:t>概要设计内容</a:t>
            </a:r>
            <a:endParaRPr lang="zh-CN" altLang="en-US" b="1" dirty="0"/>
          </a:p>
        </p:txBody>
      </p:sp>
      <p:sp>
        <p:nvSpPr>
          <p:cNvPr id="10243" name="Rectangle 3">
            <a:extLst>
              <a:ext uri="{FF2B5EF4-FFF2-40B4-BE49-F238E27FC236}">
                <a16:creationId xmlns:a16="http://schemas.microsoft.com/office/drawing/2014/main" id="{9CD07E71-9F12-4781-84BA-E0AA5A071C70}"/>
              </a:ext>
            </a:extLst>
          </p:cNvPr>
          <p:cNvSpPr>
            <a:spLocks noGrp="1" noChangeArrowheads="1"/>
          </p:cNvSpPr>
          <p:nvPr>
            <p:ph type="body" idx="1"/>
          </p:nvPr>
        </p:nvSpPr>
        <p:spPr>
          <a:xfrm>
            <a:off x="395288" y="1319213"/>
            <a:ext cx="8353425" cy="4918075"/>
          </a:xfrm>
        </p:spPr>
        <p:txBody>
          <a:bodyPr/>
          <a:lstStyle/>
          <a:p>
            <a:pPr marL="457200" indent="-457200" eaLnBrk="1" hangingPunct="1">
              <a:buFontTx/>
              <a:buNone/>
            </a:pPr>
            <a:r>
              <a:rPr lang="zh-CN" altLang="en-US" b="1" dirty="0"/>
              <a:t>概要设计其它内容：</a:t>
            </a:r>
          </a:p>
          <a:p>
            <a:pPr marL="857250" lvl="1" indent="-457200" eaLnBrk="1" hangingPunct="1">
              <a:buFontTx/>
              <a:buAutoNum type="arabicPeriod"/>
            </a:pPr>
            <a:r>
              <a:rPr lang="zh-CN" altLang="en-US" b="1" dirty="0"/>
              <a:t>用户界面设计</a:t>
            </a:r>
          </a:p>
          <a:p>
            <a:pPr marL="857250" lvl="1" indent="-457200" eaLnBrk="1" hangingPunct="1">
              <a:buFontTx/>
              <a:buAutoNum type="arabicPeriod"/>
            </a:pPr>
            <a:r>
              <a:rPr lang="zh-CN" altLang="en-US" b="1" dirty="0"/>
              <a:t>自动机模型设计</a:t>
            </a:r>
          </a:p>
          <a:p>
            <a:pPr marL="857250" lvl="1" indent="-457200" eaLnBrk="1" hangingPunct="1">
              <a:buFontTx/>
              <a:buAutoNum type="arabicPeriod"/>
            </a:pPr>
            <a:r>
              <a:rPr lang="zh-CN" altLang="en-US" b="1" dirty="0"/>
              <a:t>全局数据信息设计</a:t>
            </a:r>
          </a:p>
          <a:p>
            <a:pPr marL="857250" lvl="1" indent="-457200" eaLnBrk="1" hangingPunct="1">
              <a:buFontTx/>
              <a:buAutoNum type="arabicPeriod"/>
            </a:pPr>
            <a:r>
              <a:rPr lang="zh-CN" altLang="en-US" b="1" dirty="0"/>
              <a:t>核心算法设计</a:t>
            </a:r>
          </a:p>
        </p:txBody>
      </p:sp>
      <p:sp>
        <p:nvSpPr>
          <p:cNvPr id="10244" name="灯片编号占位符 3">
            <a:extLst>
              <a:ext uri="{FF2B5EF4-FFF2-40B4-BE49-F238E27FC236}">
                <a16:creationId xmlns:a16="http://schemas.microsoft.com/office/drawing/2014/main" id="{4DA5ED2F-83F6-4C97-82F7-5E4E46B24B4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53C8FDA6-C78F-42CA-93CE-D76EBE7468BA}" type="slidenum">
              <a:rPr lang="en-US" altLang="zh-CN" sz="1400" smtClean="0"/>
              <a:pPr>
                <a:spcBef>
                  <a:spcPct val="50000"/>
                </a:spcBef>
                <a:buFontTx/>
                <a:buNone/>
              </a:pPr>
              <a:t>50</a:t>
            </a:fld>
            <a:endParaRPr lang="en-US" altLang="zh-CN" sz="1400"/>
          </a:p>
        </p:txBody>
      </p:sp>
    </p:spTree>
    <p:extLst>
      <p:ext uri="{BB962C8B-B14F-4D97-AF65-F5344CB8AC3E}">
        <p14:creationId xmlns:p14="http://schemas.microsoft.com/office/powerpoint/2010/main" val="3671747936"/>
      </p:ext>
    </p:extLst>
  </p:cSld>
  <p:clrMapOvr>
    <a:masterClrMapping/>
  </p:clrMapOvr>
  <p:transition advTm="25955"/>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4783127B-B1B6-497B-84A4-EEC9C78A5933}"/>
              </a:ext>
            </a:extLst>
          </p:cNvPr>
          <p:cNvSpPr>
            <a:spLocks noGrp="1" noChangeArrowheads="1"/>
          </p:cNvSpPr>
          <p:nvPr>
            <p:ph type="title"/>
          </p:nvPr>
        </p:nvSpPr>
        <p:spPr/>
        <p:txBody>
          <a:bodyPr/>
          <a:lstStyle/>
          <a:p>
            <a:r>
              <a:rPr lang="en-US" altLang="zh-CN" b="1" dirty="0"/>
              <a:t>2.2 </a:t>
            </a:r>
            <a:r>
              <a:rPr lang="zh-CN" altLang="en-US" b="1" dirty="0"/>
              <a:t>概要设计内容</a:t>
            </a:r>
            <a:endParaRPr lang="zh-CN" altLang="en-US" dirty="0"/>
          </a:p>
        </p:txBody>
      </p:sp>
      <p:sp>
        <p:nvSpPr>
          <p:cNvPr id="3" name="内容占位符 2">
            <a:extLst>
              <a:ext uri="{FF2B5EF4-FFF2-40B4-BE49-F238E27FC236}">
                <a16:creationId xmlns:a16="http://schemas.microsoft.com/office/drawing/2014/main" id="{42F699AB-07D3-4037-A302-234993FD5066}"/>
              </a:ext>
            </a:extLst>
          </p:cNvPr>
          <p:cNvSpPr>
            <a:spLocks noGrp="1"/>
          </p:cNvSpPr>
          <p:nvPr>
            <p:ph idx="1"/>
          </p:nvPr>
        </p:nvSpPr>
        <p:spPr>
          <a:xfrm>
            <a:off x="304800" y="1196975"/>
            <a:ext cx="8731250" cy="5127625"/>
          </a:xfrm>
        </p:spPr>
        <p:txBody>
          <a:bodyPr/>
          <a:lstStyle/>
          <a:p>
            <a:pPr marL="0" indent="0">
              <a:buFontTx/>
              <a:buNone/>
              <a:defRPr/>
            </a:pPr>
            <a:r>
              <a:rPr lang="en-US" altLang="zh-CN" b="1" dirty="0"/>
              <a:t>1. </a:t>
            </a:r>
            <a:r>
              <a:rPr lang="zh-CN" altLang="en-US" b="1" dirty="0"/>
              <a:t>用户界面设计</a:t>
            </a:r>
            <a:endParaRPr lang="en-US" altLang="zh-CN" b="1" dirty="0"/>
          </a:p>
          <a:p>
            <a:pPr marL="914400" lvl="1" indent="-514350">
              <a:buFont typeface="Arial" panose="020B0604020202020204" pitchFamily="34" charset="0"/>
              <a:buChar char="•"/>
              <a:defRPr/>
            </a:pPr>
            <a:r>
              <a:rPr lang="zh-CN" altLang="zh-CN" sz="2600" b="1" dirty="0"/>
              <a:t>命令行版本，要求实现</a:t>
            </a:r>
            <a:r>
              <a:rPr lang="zh-CN" altLang="en-US" sz="2600" b="1" dirty="0"/>
              <a:t>文件输入、</a:t>
            </a:r>
            <a:r>
              <a:rPr lang="zh-CN" altLang="zh-CN" sz="2600" b="1" dirty="0"/>
              <a:t>键盘输入、命令行输出，并将输出结果记录到文件。</a:t>
            </a:r>
            <a:endParaRPr lang="en-US" altLang="zh-CN" sz="2600" b="1" dirty="0"/>
          </a:p>
          <a:p>
            <a:pPr marL="1257300" lvl="2" indent="-457200">
              <a:buFont typeface="Wingdings" panose="05000000000000000000" pitchFamily="2" charset="2"/>
              <a:buChar char="Ø"/>
              <a:defRPr/>
            </a:pPr>
            <a:r>
              <a:rPr lang="zh-CN" altLang="en-US" sz="2400" b="1" dirty="0"/>
              <a:t>定义文件、键盘输入格式</a:t>
            </a:r>
            <a:endParaRPr lang="en-US" altLang="zh-CN" sz="2400" b="1" dirty="0"/>
          </a:p>
          <a:p>
            <a:pPr marL="1257300" lvl="2" indent="-457200">
              <a:buFont typeface="Wingdings" panose="05000000000000000000" pitchFamily="2" charset="2"/>
              <a:buChar char="Ø"/>
              <a:defRPr/>
            </a:pPr>
            <a:r>
              <a:rPr lang="zh-CN" altLang="en-US" sz="2400" b="1" dirty="0"/>
              <a:t>定义屏幕输出格式</a:t>
            </a:r>
            <a:endParaRPr lang="en-US" altLang="zh-CN" sz="2400" b="1" dirty="0"/>
          </a:p>
          <a:p>
            <a:pPr marL="1257300" lvl="2" indent="-457200">
              <a:buFont typeface="Wingdings" panose="05000000000000000000" pitchFamily="2" charset="2"/>
              <a:buChar char="Ø"/>
              <a:defRPr/>
            </a:pPr>
            <a:r>
              <a:rPr lang="zh-CN" altLang="en-US" sz="2400" b="1" dirty="0"/>
              <a:t>定义输出文件名称和文件格式</a:t>
            </a:r>
            <a:endParaRPr lang="zh-CN" altLang="zh-CN" sz="2400" b="1" dirty="0"/>
          </a:p>
          <a:p>
            <a:pPr marL="914400" lvl="1" indent="-514350">
              <a:buFont typeface="Arial" panose="020B0604020202020204" pitchFamily="34" charset="0"/>
              <a:buChar char="•"/>
              <a:defRPr/>
            </a:pPr>
            <a:r>
              <a:rPr lang="zh-CN" altLang="en-US" sz="2600" b="1" dirty="0"/>
              <a:t>图形化</a:t>
            </a:r>
            <a:r>
              <a:rPr lang="zh-CN" altLang="zh-CN" sz="2600" b="1" dirty="0"/>
              <a:t>版本，要求实现图形界面输入、动画输出，并将输出结果记录到文件。</a:t>
            </a:r>
            <a:endParaRPr lang="en-US" altLang="zh-CN" sz="2600" b="1" dirty="0"/>
          </a:p>
          <a:p>
            <a:pPr marL="1314450" lvl="2" indent="-514350">
              <a:buFont typeface="Wingdings" panose="05000000000000000000" pitchFamily="2" charset="2"/>
              <a:buChar char="Ø"/>
              <a:defRPr/>
            </a:pPr>
            <a:r>
              <a:rPr lang="zh-CN" altLang="en-US" sz="2400" b="1" dirty="0"/>
              <a:t>画出图形化界面中各个要素（如按钮、输入框、输出动画等）</a:t>
            </a:r>
            <a:endParaRPr lang="en-US" altLang="zh-CN" sz="2400" b="1" dirty="0"/>
          </a:p>
          <a:p>
            <a:pPr marL="1314450" lvl="2" indent="-514350">
              <a:buFont typeface="Wingdings" panose="05000000000000000000" pitchFamily="2" charset="2"/>
              <a:buChar char="Ø"/>
              <a:defRPr/>
            </a:pPr>
            <a:r>
              <a:rPr lang="zh-CN" altLang="en-US" sz="2400" b="1" dirty="0"/>
              <a:t>说明界面中的各种操作</a:t>
            </a:r>
            <a:endParaRPr lang="en-US" altLang="zh-CN" sz="2400" b="1" dirty="0"/>
          </a:p>
          <a:p>
            <a:pPr marL="1314450" lvl="2" indent="-514350">
              <a:buFont typeface="Wingdings" panose="05000000000000000000" pitchFamily="2" charset="2"/>
              <a:buChar char="Ø"/>
              <a:defRPr/>
            </a:pPr>
            <a:r>
              <a:rPr lang="zh-CN" altLang="en-US" sz="2400" b="1" dirty="0"/>
              <a:t>定义输出文件名称和文件格式</a:t>
            </a:r>
          </a:p>
          <a:p>
            <a:pPr marL="514350" indent="-514350">
              <a:buFont typeface="+mj-lt"/>
              <a:buAutoNum type="arabicPeriod"/>
              <a:defRPr/>
            </a:pPr>
            <a:endParaRPr lang="en-US" altLang="zh-CN" b="1" dirty="0"/>
          </a:p>
        </p:txBody>
      </p:sp>
      <p:sp>
        <p:nvSpPr>
          <p:cNvPr id="11268" name="灯片编号占位符 3">
            <a:extLst>
              <a:ext uri="{FF2B5EF4-FFF2-40B4-BE49-F238E27FC236}">
                <a16:creationId xmlns:a16="http://schemas.microsoft.com/office/drawing/2014/main" id="{1FF44130-B591-4059-9E3C-25DB29BF3FA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D4C606BA-642E-42B4-A8E6-14DF8F268D51}" type="slidenum">
              <a:rPr lang="en-US" altLang="zh-CN" sz="1400" smtClean="0"/>
              <a:pPr>
                <a:spcBef>
                  <a:spcPct val="50000"/>
                </a:spcBef>
                <a:buFontTx/>
                <a:buNone/>
              </a:pPr>
              <a:t>51</a:t>
            </a:fld>
            <a:endParaRPr lang="en-US" altLang="zh-CN" sz="1400"/>
          </a:p>
        </p:txBody>
      </p:sp>
    </p:spTree>
    <p:extLst>
      <p:ext uri="{BB962C8B-B14F-4D97-AF65-F5344CB8AC3E}">
        <p14:creationId xmlns:p14="http://schemas.microsoft.com/office/powerpoint/2010/main" val="1197520238"/>
      </p:ext>
    </p:extLst>
  </p:cSld>
  <p:clrMapOvr>
    <a:masterClrMapping/>
  </p:clrMapOvr>
  <p:transition advTm="76823"/>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92CCFFC1-FE51-4C1D-98E1-B589E4FFE98D}"/>
              </a:ext>
            </a:extLst>
          </p:cNvPr>
          <p:cNvSpPr>
            <a:spLocks noGrp="1" noChangeArrowheads="1"/>
          </p:cNvSpPr>
          <p:nvPr>
            <p:ph type="title"/>
          </p:nvPr>
        </p:nvSpPr>
        <p:spPr/>
        <p:txBody>
          <a:bodyPr/>
          <a:lstStyle/>
          <a:p>
            <a:r>
              <a:rPr lang="en-US" altLang="zh-CN" b="1" dirty="0"/>
              <a:t>2.2 </a:t>
            </a:r>
            <a:r>
              <a:rPr lang="zh-CN" altLang="en-US" b="1" dirty="0"/>
              <a:t>概要设计内容</a:t>
            </a:r>
            <a:endParaRPr lang="zh-CN" altLang="en-US" dirty="0"/>
          </a:p>
        </p:txBody>
      </p:sp>
      <p:sp>
        <p:nvSpPr>
          <p:cNvPr id="12291" name="内容占位符 2">
            <a:extLst>
              <a:ext uri="{FF2B5EF4-FFF2-40B4-BE49-F238E27FC236}">
                <a16:creationId xmlns:a16="http://schemas.microsoft.com/office/drawing/2014/main" id="{F832BB12-0CA4-47C3-93B1-1814D2011B78}"/>
              </a:ext>
            </a:extLst>
          </p:cNvPr>
          <p:cNvSpPr>
            <a:spLocks noGrp="1" noChangeArrowheads="1"/>
          </p:cNvSpPr>
          <p:nvPr>
            <p:ph idx="1"/>
          </p:nvPr>
        </p:nvSpPr>
        <p:spPr>
          <a:xfrm>
            <a:off x="323850" y="1268413"/>
            <a:ext cx="8712200" cy="4662487"/>
          </a:xfrm>
        </p:spPr>
        <p:txBody>
          <a:bodyPr/>
          <a:lstStyle/>
          <a:p>
            <a:pPr marL="0" indent="0">
              <a:buFontTx/>
              <a:buNone/>
            </a:pPr>
            <a:r>
              <a:rPr lang="en-US" altLang="zh-CN" b="1" dirty="0"/>
              <a:t>2. </a:t>
            </a:r>
            <a:r>
              <a:rPr lang="zh-CN" altLang="en-US" b="1" dirty="0"/>
              <a:t>自动机模型设计</a:t>
            </a:r>
            <a:endParaRPr lang="en-US" altLang="zh-CN" b="1" dirty="0"/>
          </a:p>
          <a:p>
            <a:pPr marL="857250" lvl="1" indent="-457200" algn="just">
              <a:buFont typeface="Arial" panose="020B0604020202020204" pitchFamily="34" charset="0"/>
              <a:buChar char="•"/>
            </a:pPr>
            <a:r>
              <a:rPr lang="zh-CN" altLang="en-US" sz="2700" b="1" dirty="0"/>
              <a:t>如果程序行为表现出明显的状态交换，可以用自动机模型来描述。</a:t>
            </a:r>
            <a:endParaRPr lang="en-US" altLang="zh-CN" sz="2700" b="1" dirty="0"/>
          </a:p>
          <a:p>
            <a:pPr marL="857250" lvl="1" indent="-457200" algn="just">
              <a:buFont typeface="Arial" panose="020B0604020202020204" pitchFamily="34" charset="0"/>
              <a:buChar char="•"/>
            </a:pPr>
            <a:r>
              <a:rPr lang="zh-CN" altLang="en-US" sz="2700" b="1" dirty="0"/>
              <a:t>绘制状态迁移图，图上需要描述引起状态迁移的条件，并且要在文档中说明状态迁移时发生的动作。</a:t>
            </a:r>
            <a:endParaRPr lang="zh-CN" altLang="en-US" sz="2700" dirty="0"/>
          </a:p>
        </p:txBody>
      </p:sp>
      <p:sp>
        <p:nvSpPr>
          <p:cNvPr id="12292" name="灯片编号占位符 3">
            <a:extLst>
              <a:ext uri="{FF2B5EF4-FFF2-40B4-BE49-F238E27FC236}">
                <a16:creationId xmlns:a16="http://schemas.microsoft.com/office/drawing/2014/main" id="{A4E5533B-C5B0-443F-B431-D385F8D3028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B26E887F-0673-4448-B13E-B48B9D8E97C1}" type="slidenum">
              <a:rPr lang="en-US" altLang="zh-CN" sz="1400" smtClean="0"/>
              <a:pPr>
                <a:spcBef>
                  <a:spcPct val="50000"/>
                </a:spcBef>
                <a:buFontTx/>
                <a:buNone/>
              </a:pPr>
              <a:t>52</a:t>
            </a:fld>
            <a:endParaRPr lang="en-US" altLang="zh-CN" sz="1400"/>
          </a:p>
        </p:txBody>
      </p:sp>
      <p:graphicFrame>
        <p:nvGraphicFramePr>
          <p:cNvPr id="5" name="Object 11">
            <a:extLst>
              <a:ext uri="{FF2B5EF4-FFF2-40B4-BE49-F238E27FC236}">
                <a16:creationId xmlns:a16="http://schemas.microsoft.com/office/drawing/2014/main" id="{6098182A-091D-48F7-9362-057D585A88B5}"/>
              </a:ext>
            </a:extLst>
          </p:cNvPr>
          <p:cNvGraphicFramePr>
            <a:graphicFrameLocks noChangeAspect="1"/>
          </p:cNvGraphicFramePr>
          <p:nvPr>
            <p:extLst>
              <p:ext uri="{D42A27DB-BD31-4B8C-83A1-F6EECF244321}">
                <p14:modId xmlns:p14="http://schemas.microsoft.com/office/powerpoint/2010/main" val="1056618907"/>
              </p:ext>
            </p:extLst>
          </p:nvPr>
        </p:nvGraphicFramePr>
        <p:xfrm>
          <a:off x="3635896" y="3429000"/>
          <a:ext cx="5040312" cy="3240087"/>
        </p:xfrm>
        <a:graphic>
          <a:graphicData uri="http://schemas.openxmlformats.org/presentationml/2006/ole">
            <mc:AlternateContent xmlns:mc="http://schemas.openxmlformats.org/markup-compatibility/2006">
              <mc:Choice xmlns:v="urn:schemas-microsoft-com:vml" Requires="v">
                <p:oleObj name="Visio" r:id="rId2" imgW="4513478" imgH="2901696" progId="Visio.Drawing.11">
                  <p:embed/>
                </p:oleObj>
              </mc:Choice>
              <mc:Fallback>
                <p:oleObj name="Visio" r:id="rId2" imgW="4513478" imgH="2901696" progId="Visio.Drawing.11">
                  <p:embed/>
                  <p:pic>
                    <p:nvPicPr>
                      <p:cNvPr id="5" name="Object 11">
                        <a:extLst>
                          <a:ext uri="{FF2B5EF4-FFF2-40B4-BE49-F238E27FC236}">
                            <a16:creationId xmlns:a16="http://schemas.microsoft.com/office/drawing/2014/main" id="{6098182A-091D-48F7-9362-057D585A88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3429000"/>
                        <a:ext cx="5040312" cy="32400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999999"/>
                              </a:outerShdw>
                            </a:effectLst>
                          </a14:hiddenEffects>
                        </a:ext>
                      </a:extLst>
                    </p:spPr>
                  </p:pic>
                </p:oleObj>
              </mc:Fallback>
            </mc:AlternateContent>
          </a:graphicData>
        </a:graphic>
      </p:graphicFrame>
      <p:sp>
        <p:nvSpPr>
          <p:cNvPr id="12294" name="矩形 5">
            <a:extLst>
              <a:ext uri="{FF2B5EF4-FFF2-40B4-BE49-F238E27FC236}">
                <a16:creationId xmlns:a16="http://schemas.microsoft.com/office/drawing/2014/main" id="{50D4E4CB-A835-4E85-A03F-39FCFCFBBBAD}"/>
              </a:ext>
            </a:extLst>
          </p:cNvPr>
          <p:cNvSpPr>
            <a:spLocks noChangeArrowheads="1"/>
          </p:cNvSpPr>
          <p:nvPr/>
        </p:nvSpPr>
        <p:spPr bwMode="auto">
          <a:xfrm>
            <a:off x="107950" y="6183313"/>
            <a:ext cx="51267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dirty="0"/>
              <a:t>检验输入是否是合法的</a:t>
            </a:r>
            <a:r>
              <a:rPr lang="en-US" altLang="zh-CN" sz="1800" dirty="0"/>
              <a:t>C</a:t>
            </a:r>
            <a:r>
              <a:rPr lang="zh-CN" altLang="en-US" sz="1800" dirty="0"/>
              <a:t>语言注释类型之一</a:t>
            </a:r>
            <a:r>
              <a:rPr lang="en-US" altLang="zh-CN" sz="1800" dirty="0"/>
              <a:t>/*</a:t>
            </a:r>
            <a:r>
              <a:rPr lang="en-US" altLang="zh-CN" sz="1800" dirty="0">
                <a:latin typeface="宋体" panose="02010600030101010101" pitchFamily="2" charset="-122"/>
              </a:rPr>
              <a:t>…</a:t>
            </a:r>
            <a:r>
              <a:rPr lang="en-US" altLang="zh-CN" sz="1800" dirty="0"/>
              <a:t>*/</a:t>
            </a:r>
            <a:endParaRPr lang="zh-CN" altLang="en-US" sz="1800" dirty="0"/>
          </a:p>
        </p:txBody>
      </p:sp>
    </p:spTree>
    <p:extLst>
      <p:ext uri="{BB962C8B-B14F-4D97-AF65-F5344CB8AC3E}">
        <p14:creationId xmlns:p14="http://schemas.microsoft.com/office/powerpoint/2010/main" val="2065398762"/>
      </p:ext>
    </p:extLst>
  </p:cSld>
  <p:clrMapOvr>
    <a:masterClrMapping/>
  </p:clrMapOvr>
  <p:transition advTm="43673"/>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A38E2DF3-DC1E-4A26-8CCE-D9E1A6291AEA}"/>
              </a:ext>
            </a:extLst>
          </p:cNvPr>
          <p:cNvSpPr>
            <a:spLocks noGrp="1" noChangeArrowheads="1"/>
          </p:cNvSpPr>
          <p:nvPr>
            <p:ph type="title"/>
          </p:nvPr>
        </p:nvSpPr>
        <p:spPr/>
        <p:txBody>
          <a:bodyPr/>
          <a:lstStyle/>
          <a:p>
            <a:r>
              <a:rPr lang="en-US" altLang="zh-CN" b="1" dirty="0"/>
              <a:t>2.2 </a:t>
            </a:r>
            <a:r>
              <a:rPr lang="zh-CN" altLang="en-US" b="1" dirty="0"/>
              <a:t>概要设计内容</a:t>
            </a:r>
            <a:endParaRPr lang="zh-CN" altLang="en-US" dirty="0"/>
          </a:p>
        </p:txBody>
      </p:sp>
      <p:sp>
        <p:nvSpPr>
          <p:cNvPr id="3" name="内容占位符 2">
            <a:extLst>
              <a:ext uri="{FF2B5EF4-FFF2-40B4-BE49-F238E27FC236}">
                <a16:creationId xmlns:a16="http://schemas.microsoft.com/office/drawing/2014/main" id="{BC47B0FF-95F0-4C9F-91FF-4801C302162C}"/>
              </a:ext>
            </a:extLst>
          </p:cNvPr>
          <p:cNvSpPr>
            <a:spLocks noGrp="1"/>
          </p:cNvSpPr>
          <p:nvPr>
            <p:ph idx="1"/>
          </p:nvPr>
        </p:nvSpPr>
        <p:spPr>
          <a:xfrm>
            <a:off x="179388" y="1268413"/>
            <a:ext cx="8856662" cy="5184775"/>
          </a:xfrm>
        </p:spPr>
        <p:txBody>
          <a:bodyPr>
            <a:normAutofit fontScale="92500" lnSpcReduction="20000"/>
          </a:bodyPr>
          <a:lstStyle/>
          <a:p>
            <a:pPr marL="0" indent="0">
              <a:buFontTx/>
              <a:buNone/>
              <a:defRPr/>
            </a:pPr>
            <a:r>
              <a:rPr lang="en-US" altLang="zh-CN" sz="3000" b="1" dirty="0"/>
              <a:t>3. </a:t>
            </a:r>
            <a:r>
              <a:rPr lang="zh-CN" altLang="en-US" sz="3000" b="1" dirty="0"/>
              <a:t>全局数据信息设计</a:t>
            </a:r>
            <a:endParaRPr lang="en-US" altLang="zh-CN" sz="3000" b="1" dirty="0"/>
          </a:p>
          <a:p>
            <a:pPr>
              <a:defRPr/>
            </a:pPr>
            <a:r>
              <a:rPr lang="zh-CN" altLang="en-US" sz="3000" b="1" dirty="0"/>
              <a:t>全局</a:t>
            </a:r>
            <a:r>
              <a:rPr lang="zh-CN" altLang="zh-CN" sz="3000" b="1" dirty="0"/>
              <a:t>常量定义</a:t>
            </a:r>
          </a:p>
          <a:p>
            <a:pPr lvl="1">
              <a:defRPr/>
            </a:pPr>
            <a:r>
              <a:rPr lang="zh-CN" altLang="zh-CN" b="1" dirty="0"/>
              <a:t>汽车运行方向常量设置</a:t>
            </a:r>
          </a:p>
          <a:p>
            <a:pPr marL="457200" lvl="1" indent="0">
              <a:buFontTx/>
              <a:buNone/>
              <a:defRPr/>
            </a:pPr>
            <a:r>
              <a:rPr lang="en-US" altLang="zh-CN" b="1" dirty="0"/>
              <a:t>#define NORTH 0</a:t>
            </a:r>
            <a:endParaRPr lang="zh-CN" altLang="zh-CN" b="1" dirty="0"/>
          </a:p>
          <a:p>
            <a:pPr marL="457200" lvl="1" indent="0">
              <a:buFontTx/>
              <a:buNone/>
              <a:defRPr/>
            </a:pPr>
            <a:r>
              <a:rPr lang="en-US" altLang="zh-CN" b="1" dirty="0"/>
              <a:t>#define WEST 1</a:t>
            </a:r>
            <a:endParaRPr lang="zh-CN" altLang="zh-CN" b="1" dirty="0"/>
          </a:p>
          <a:p>
            <a:pPr marL="457200" lvl="1" indent="0">
              <a:buFontTx/>
              <a:buNone/>
              <a:defRPr/>
            </a:pPr>
            <a:r>
              <a:rPr lang="en-US" altLang="zh-CN" b="1" dirty="0"/>
              <a:t>#define SOUTH 2</a:t>
            </a:r>
            <a:endParaRPr lang="zh-CN" altLang="zh-CN" b="1" dirty="0"/>
          </a:p>
          <a:p>
            <a:pPr marL="457200" lvl="1" indent="0">
              <a:buFontTx/>
              <a:buNone/>
              <a:defRPr/>
            </a:pPr>
            <a:r>
              <a:rPr lang="en-US" altLang="zh-CN" b="1" dirty="0"/>
              <a:t>#define EAST 3</a:t>
            </a:r>
            <a:endParaRPr lang="zh-CN" altLang="zh-CN" b="1" dirty="0"/>
          </a:p>
          <a:p>
            <a:pPr marL="457200" lvl="1" indent="0">
              <a:buFontTx/>
              <a:buNone/>
              <a:defRPr/>
            </a:pPr>
            <a:r>
              <a:rPr lang="en-US" altLang="zh-CN" b="1" dirty="0"/>
              <a:t>#define STOP 4</a:t>
            </a:r>
          </a:p>
          <a:p>
            <a:pPr marL="457200" lvl="1" indent="0">
              <a:buFontTx/>
              <a:buNone/>
              <a:defRPr/>
            </a:pPr>
            <a:endParaRPr lang="zh-CN" altLang="zh-CN" b="1" dirty="0"/>
          </a:p>
          <a:p>
            <a:pPr lvl="1">
              <a:defRPr/>
            </a:pPr>
            <a:r>
              <a:rPr lang="zh-CN" altLang="zh-CN" b="1" dirty="0"/>
              <a:t>交通灯当前颜色的状态常量设置</a:t>
            </a:r>
          </a:p>
          <a:p>
            <a:pPr marL="457200" lvl="1" indent="0">
              <a:buFontTx/>
              <a:buNone/>
              <a:defRPr/>
            </a:pPr>
            <a:r>
              <a:rPr lang="en-US" altLang="zh-CN" b="1" dirty="0"/>
              <a:t>#define RED_S 0</a:t>
            </a:r>
            <a:endParaRPr lang="zh-CN" altLang="zh-CN" b="1" dirty="0"/>
          </a:p>
          <a:p>
            <a:pPr marL="457200" lvl="1" indent="0">
              <a:buFontTx/>
              <a:buNone/>
              <a:defRPr/>
            </a:pPr>
            <a:r>
              <a:rPr lang="en-US" altLang="zh-CN" b="1" dirty="0"/>
              <a:t>#define GREEN_S 1</a:t>
            </a:r>
            <a:endParaRPr lang="zh-CN" altLang="zh-CN" b="1" dirty="0"/>
          </a:p>
          <a:p>
            <a:pPr>
              <a:defRPr/>
            </a:pPr>
            <a:endParaRPr lang="zh-CN" altLang="en-US" b="1" dirty="0"/>
          </a:p>
        </p:txBody>
      </p:sp>
      <p:sp>
        <p:nvSpPr>
          <p:cNvPr id="13316" name="灯片编号占位符 3">
            <a:extLst>
              <a:ext uri="{FF2B5EF4-FFF2-40B4-BE49-F238E27FC236}">
                <a16:creationId xmlns:a16="http://schemas.microsoft.com/office/drawing/2014/main" id="{E8E34FAC-4636-449F-AD20-BBDB9C2B6E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558E22DA-E183-42B7-80B2-3D099D2B1293}" type="slidenum">
              <a:rPr lang="en-US" altLang="zh-CN" sz="1400" smtClean="0"/>
              <a:pPr>
                <a:spcBef>
                  <a:spcPct val="50000"/>
                </a:spcBef>
                <a:buFontTx/>
                <a:buNone/>
              </a:pPr>
              <a:t>53</a:t>
            </a:fld>
            <a:endParaRPr lang="en-US" altLang="zh-CN" sz="1400"/>
          </a:p>
        </p:txBody>
      </p:sp>
    </p:spTree>
    <p:extLst>
      <p:ext uri="{BB962C8B-B14F-4D97-AF65-F5344CB8AC3E}">
        <p14:creationId xmlns:p14="http://schemas.microsoft.com/office/powerpoint/2010/main" val="1243211422"/>
      </p:ext>
    </p:extLst>
  </p:cSld>
  <p:clrMapOvr>
    <a:masterClrMapping/>
  </p:clrMapOvr>
  <p:transition advTm="25925"/>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78B071C5-D2A6-44D3-9938-83E7D7712DA2}"/>
              </a:ext>
            </a:extLst>
          </p:cNvPr>
          <p:cNvSpPr>
            <a:spLocks noGrp="1" noChangeArrowheads="1"/>
          </p:cNvSpPr>
          <p:nvPr>
            <p:ph type="title"/>
          </p:nvPr>
        </p:nvSpPr>
        <p:spPr/>
        <p:txBody>
          <a:bodyPr/>
          <a:lstStyle/>
          <a:p>
            <a:r>
              <a:rPr lang="en-US" altLang="zh-CN" b="1" dirty="0"/>
              <a:t>2.2 </a:t>
            </a:r>
            <a:r>
              <a:rPr lang="zh-CN" altLang="en-US" b="1" dirty="0"/>
              <a:t>概要设计内容</a:t>
            </a:r>
            <a:endParaRPr lang="zh-CN" altLang="en-US" dirty="0"/>
          </a:p>
        </p:txBody>
      </p:sp>
      <p:sp>
        <p:nvSpPr>
          <p:cNvPr id="3" name="内容占位符 2">
            <a:extLst>
              <a:ext uri="{FF2B5EF4-FFF2-40B4-BE49-F238E27FC236}">
                <a16:creationId xmlns:a16="http://schemas.microsoft.com/office/drawing/2014/main" id="{309D122E-CEC1-49A2-B7E6-BE1D72B4BE69}"/>
              </a:ext>
            </a:extLst>
          </p:cNvPr>
          <p:cNvSpPr>
            <a:spLocks noGrp="1"/>
          </p:cNvSpPr>
          <p:nvPr>
            <p:ph idx="1"/>
          </p:nvPr>
        </p:nvSpPr>
        <p:spPr>
          <a:xfrm>
            <a:off x="395288" y="1319213"/>
            <a:ext cx="8443912" cy="4611687"/>
          </a:xfrm>
        </p:spPr>
        <p:txBody>
          <a:bodyPr/>
          <a:lstStyle/>
          <a:p>
            <a:pPr>
              <a:defRPr/>
            </a:pPr>
            <a:r>
              <a:rPr lang="zh-CN" altLang="en-US" b="1" dirty="0"/>
              <a:t>全局数据类型</a:t>
            </a:r>
            <a:r>
              <a:rPr lang="en-US" altLang="zh-CN" b="1" dirty="0"/>
              <a:t>(</a:t>
            </a:r>
            <a:r>
              <a:rPr lang="zh-CN" altLang="en-US" b="1" dirty="0"/>
              <a:t>结构</a:t>
            </a:r>
            <a:r>
              <a:rPr lang="en-US" altLang="zh-CN" b="1" dirty="0"/>
              <a:t>)</a:t>
            </a:r>
            <a:r>
              <a:rPr lang="zh-CN" altLang="en-US" b="1" dirty="0"/>
              <a:t>定义</a:t>
            </a:r>
            <a:endParaRPr lang="en-US" altLang="zh-CN" b="1" dirty="0"/>
          </a:p>
          <a:p>
            <a:pPr lvl="1">
              <a:defRPr/>
            </a:pPr>
            <a:r>
              <a:rPr lang="zh-CN" altLang="en-US" sz="2600" b="1" dirty="0"/>
              <a:t>汽车的结构：</a:t>
            </a:r>
            <a:r>
              <a:rPr lang="zh-CN" altLang="en-US" sz="2400" b="1" dirty="0"/>
              <a:t>包括汽车的状态</a:t>
            </a:r>
            <a:r>
              <a:rPr lang="en-US" altLang="zh-CN" sz="2400" b="1" dirty="0"/>
              <a:t>(state)</a:t>
            </a:r>
            <a:r>
              <a:rPr lang="zh-CN" altLang="en-US" sz="2400" b="1" dirty="0"/>
              <a:t>与汽车的坐标</a:t>
            </a:r>
            <a:endParaRPr lang="zh-CN" altLang="en-US" sz="2600" b="1" dirty="0"/>
          </a:p>
          <a:p>
            <a:pPr marL="457200" lvl="1" indent="0">
              <a:buFontTx/>
              <a:buNone/>
              <a:defRPr/>
            </a:pPr>
            <a:r>
              <a:rPr lang="en-US" altLang="zh-CN" sz="2600" b="1" dirty="0" err="1"/>
              <a:t>struct</a:t>
            </a:r>
            <a:r>
              <a:rPr lang="en-US" altLang="zh-CN" sz="2600" b="1" dirty="0"/>
              <a:t> Car</a:t>
            </a:r>
          </a:p>
          <a:p>
            <a:pPr marL="457200" lvl="1" indent="0">
              <a:buFontTx/>
              <a:buNone/>
              <a:defRPr/>
            </a:pPr>
            <a:r>
              <a:rPr lang="en-US" altLang="zh-CN" sz="2600" b="1" dirty="0"/>
              <a:t>{</a:t>
            </a:r>
          </a:p>
          <a:p>
            <a:pPr marL="457200" lvl="1" indent="0">
              <a:buFontTx/>
              <a:buNone/>
              <a:defRPr/>
            </a:pPr>
            <a:r>
              <a:rPr lang="en-US" altLang="zh-CN" sz="2600" b="1" dirty="0"/>
              <a:t>   </a:t>
            </a:r>
            <a:r>
              <a:rPr lang="en-US" altLang="zh-CN" sz="2600" b="1" dirty="0" err="1"/>
              <a:t>int</a:t>
            </a:r>
            <a:r>
              <a:rPr lang="en-US" altLang="zh-CN" sz="2600" b="1" dirty="0"/>
              <a:t> state;</a:t>
            </a:r>
          </a:p>
          <a:p>
            <a:pPr marL="457200" lvl="1" indent="0">
              <a:buFontTx/>
              <a:buNone/>
              <a:defRPr/>
            </a:pPr>
            <a:r>
              <a:rPr lang="en-US" altLang="zh-CN" sz="2600" b="1" dirty="0"/>
              <a:t>   double </a:t>
            </a:r>
            <a:r>
              <a:rPr lang="en-US" altLang="zh-CN" sz="2600" b="1" dirty="0" err="1"/>
              <a:t>x,y</a:t>
            </a:r>
            <a:r>
              <a:rPr lang="en-US" altLang="zh-CN" sz="2600" b="1" dirty="0"/>
              <a:t>;</a:t>
            </a:r>
          </a:p>
          <a:p>
            <a:pPr marL="457200" lvl="1" indent="0">
              <a:buFontTx/>
              <a:buNone/>
              <a:defRPr/>
            </a:pPr>
            <a:r>
              <a:rPr lang="en-US" altLang="zh-CN" sz="2600" b="1" dirty="0"/>
              <a:t>}; </a:t>
            </a:r>
            <a:endParaRPr lang="zh-CN" altLang="en-US" b="1" dirty="0"/>
          </a:p>
          <a:p>
            <a:pPr>
              <a:defRPr/>
            </a:pPr>
            <a:r>
              <a:rPr lang="zh-CN" altLang="zh-CN" b="1" dirty="0"/>
              <a:t>全局变量定义</a:t>
            </a:r>
          </a:p>
          <a:p>
            <a:pPr marL="457200" lvl="1" indent="0">
              <a:buFontTx/>
              <a:buNone/>
              <a:defRPr/>
            </a:pPr>
            <a:r>
              <a:rPr lang="en-US" altLang="zh-CN" sz="2600" b="1" dirty="0"/>
              <a:t>struct Car </a:t>
            </a:r>
            <a:r>
              <a:rPr lang="en-US" altLang="zh-CN" sz="2600" b="1" dirty="0" err="1"/>
              <a:t>Auto_A</a:t>
            </a:r>
            <a:r>
              <a:rPr lang="en-US" altLang="zh-CN" sz="2600" b="1" dirty="0"/>
              <a:t>; // </a:t>
            </a:r>
            <a:r>
              <a:rPr lang="zh-CN" altLang="en-US" sz="2600" b="1" dirty="0"/>
              <a:t>汽车</a:t>
            </a:r>
            <a:r>
              <a:rPr lang="en-US" altLang="zh-CN" sz="2600" b="1" dirty="0"/>
              <a:t>A</a:t>
            </a:r>
            <a:endParaRPr lang="zh-CN" altLang="zh-CN" sz="2600" b="1" dirty="0"/>
          </a:p>
          <a:p>
            <a:pPr marL="457200" lvl="1" indent="0">
              <a:buFontTx/>
              <a:buNone/>
              <a:defRPr/>
            </a:pPr>
            <a:r>
              <a:rPr lang="en-US" altLang="zh-CN" sz="2600" b="1" dirty="0"/>
              <a:t>struct Car </a:t>
            </a:r>
            <a:r>
              <a:rPr lang="en-US" altLang="zh-CN" sz="2600" b="1" dirty="0" err="1"/>
              <a:t>Auto_B</a:t>
            </a:r>
            <a:r>
              <a:rPr lang="en-US" altLang="zh-CN" sz="2600" b="1" dirty="0"/>
              <a:t>; // </a:t>
            </a:r>
            <a:r>
              <a:rPr lang="zh-CN" altLang="zh-CN" sz="2600" b="1" dirty="0"/>
              <a:t>汽车</a:t>
            </a:r>
            <a:r>
              <a:rPr lang="en-US" altLang="zh-CN" sz="2600" b="1" dirty="0"/>
              <a:t>B</a:t>
            </a:r>
            <a:endParaRPr lang="zh-CN" altLang="zh-CN" sz="2600" b="1" dirty="0"/>
          </a:p>
        </p:txBody>
      </p:sp>
      <p:sp>
        <p:nvSpPr>
          <p:cNvPr id="14340" name="灯片编号占位符 3">
            <a:extLst>
              <a:ext uri="{FF2B5EF4-FFF2-40B4-BE49-F238E27FC236}">
                <a16:creationId xmlns:a16="http://schemas.microsoft.com/office/drawing/2014/main" id="{7689BB98-98D1-4FBB-A1E8-30A2ECFAA4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6F38A3E5-7813-47D0-B68B-87CA8BA4BA4A}" type="slidenum">
              <a:rPr lang="en-US" altLang="zh-CN" sz="1400" smtClean="0"/>
              <a:pPr>
                <a:spcBef>
                  <a:spcPct val="50000"/>
                </a:spcBef>
                <a:buFontTx/>
                <a:buNone/>
              </a:pPr>
              <a:t>54</a:t>
            </a:fld>
            <a:endParaRPr lang="en-US" altLang="zh-CN" sz="1400"/>
          </a:p>
        </p:txBody>
      </p:sp>
    </p:spTree>
    <p:extLst>
      <p:ext uri="{BB962C8B-B14F-4D97-AF65-F5344CB8AC3E}">
        <p14:creationId xmlns:p14="http://schemas.microsoft.com/office/powerpoint/2010/main" val="3946357566"/>
      </p:ext>
    </p:extLst>
  </p:cSld>
  <p:clrMapOvr>
    <a:masterClrMapping/>
  </p:clrMapOvr>
  <p:transition advTm="22701"/>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C515607E-30F5-4290-8229-77B3660CED73}"/>
              </a:ext>
            </a:extLst>
          </p:cNvPr>
          <p:cNvSpPr>
            <a:spLocks noGrp="1" noChangeArrowheads="1"/>
          </p:cNvSpPr>
          <p:nvPr>
            <p:ph type="title"/>
          </p:nvPr>
        </p:nvSpPr>
        <p:spPr/>
        <p:txBody>
          <a:bodyPr/>
          <a:lstStyle/>
          <a:p>
            <a:r>
              <a:rPr lang="en-US" altLang="zh-CN" b="1" dirty="0"/>
              <a:t>2.2 </a:t>
            </a:r>
            <a:r>
              <a:rPr lang="zh-CN" altLang="en-US" b="1" dirty="0"/>
              <a:t>概要设计内容</a:t>
            </a:r>
            <a:endParaRPr lang="zh-CN" altLang="en-US" dirty="0"/>
          </a:p>
        </p:txBody>
      </p:sp>
      <p:sp>
        <p:nvSpPr>
          <p:cNvPr id="3" name="内容占位符 2">
            <a:extLst>
              <a:ext uri="{FF2B5EF4-FFF2-40B4-BE49-F238E27FC236}">
                <a16:creationId xmlns:a16="http://schemas.microsoft.com/office/drawing/2014/main" id="{A630CCE5-3672-4EF1-BFA6-9006F8F03C65}"/>
              </a:ext>
            </a:extLst>
          </p:cNvPr>
          <p:cNvSpPr>
            <a:spLocks noGrp="1"/>
          </p:cNvSpPr>
          <p:nvPr>
            <p:ph idx="1"/>
          </p:nvPr>
        </p:nvSpPr>
        <p:spPr/>
        <p:txBody>
          <a:bodyPr/>
          <a:lstStyle/>
          <a:p>
            <a:pPr marL="0" indent="0">
              <a:buFontTx/>
              <a:buNone/>
              <a:defRPr/>
            </a:pPr>
            <a:r>
              <a:rPr lang="en-US" altLang="zh-CN" b="1" dirty="0">
                <a:latin typeface="+mn-ea"/>
              </a:rPr>
              <a:t>4. </a:t>
            </a:r>
            <a:r>
              <a:rPr lang="zh-CN" altLang="en-US" b="1" dirty="0">
                <a:latin typeface="+mn-ea"/>
              </a:rPr>
              <a:t>核心算法设计</a:t>
            </a:r>
            <a:endParaRPr lang="en-US" altLang="zh-CN" b="1" dirty="0">
              <a:latin typeface="+mn-ea"/>
            </a:endParaRPr>
          </a:p>
          <a:p>
            <a:pPr>
              <a:defRPr/>
            </a:pPr>
            <a:r>
              <a:rPr lang="zh-CN" altLang="en-US" b="1" dirty="0"/>
              <a:t>结合前面的模块化设计和全局数据信息，用</a:t>
            </a:r>
            <a:r>
              <a:rPr lang="en-US" altLang="zh-CN" b="1" dirty="0"/>
              <a:t>NS</a:t>
            </a:r>
            <a:r>
              <a:rPr lang="zh-CN" altLang="en-US" b="1" dirty="0"/>
              <a:t>图或者伪代码描述一些复杂模块的算法策略</a:t>
            </a:r>
            <a:endParaRPr lang="en-US" altLang="zh-CN" b="1" dirty="0"/>
          </a:p>
          <a:p>
            <a:pPr>
              <a:defRPr/>
            </a:pPr>
            <a:r>
              <a:rPr lang="zh-CN" altLang="en-US" b="1" dirty="0"/>
              <a:t>在算法描述中，遇到函数调用，可以直接使用模块化设计中的函数原型。</a:t>
            </a:r>
            <a:endParaRPr lang="zh-CN" altLang="en-US" dirty="0"/>
          </a:p>
        </p:txBody>
      </p:sp>
      <p:sp>
        <p:nvSpPr>
          <p:cNvPr id="22532" name="灯片编号占位符 3">
            <a:extLst>
              <a:ext uri="{FF2B5EF4-FFF2-40B4-BE49-F238E27FC236}">
                <a16:creationId xmlns:a16="http://schemas.microsoft.com/office/drawing/2014/main" id="{04582548-6F45-43A8-86CB-40FDE2DF4C0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7ADB5B4B-67F4-40C4-A068-2B1B33727E1F}" type="slidenum">
              <a:rPr lang="en-US" altLang="zh-CN" sz="1400" smtClean="0"/>
              <a:pPr>
                <a:spcBef>
                  <a:spcPct val="50000"/>
                </a:spcBef>
                <a:buFontTx/>
                <a:buNone/>
              </a:pPr>
              <a:t>55</a:t>
            </a:fld>
            <a:endParaRPr lang="en-US" altLang="zh-CN" sz="1400"/>
          </a:p>
        </p:txBody>
      </p:sp>
    </p:spTree>
  </p:cSld>
  <p:clrMapOvr>
    <a:masterClrMapping/>
  </p:clrMapOvr>
  <p:transition advTm="28705"/>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a:extLst>
              <a:ext uri="{FF2B5EF4-FFF2-40B4-BE49-F238E27FC236}">
                <a16:creationId xmlns:a16="http://schemas.microsoft.com/office/drawing/2014/main" id="{EE3839C6-A5DE-44F0-86C1-7ABAC56266A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D97F25E8-E0E8-49DC-BCBC-82769E1A53C4}" type="slidenum">
              <a:rPr lang="en-US" altLang="zh-CN" sz="1400" smtClean="0"/>
              <a:pPr>
                <a:spcBef>
                  <a:spcPct val="50000"/>
                </a:spcBef>
                <a:buFontTx/>
                <a:buNone/>
              </a:pPr>
              <a:t>56</a:t>
            </a:fld>
            <a:endParaRPr lang="en-US" altLang="zh-CN" sz="1400"/>
          </a:p>
        </p:txBody>
      </p:sp>
      <p:sp>
        <p:nvSpPr>
          <p:cNvPr id="24579" name="Rectangle 2">
            <a:extLst>
              <a:ext uri="{FF2B5EF4-FFF2-40B4-BE49-F238E27FC236}">
                <a16:creationId xmlns:a16="http://schemas.microsoft.com/office/drawing/2014/main" id="{454A093C-AF72-40A6-AABB-CFA8B0DCB9B6}"/>
              </a:ext>
            </a:extLst>
          </p:cNvPr>
          <p:cNvSpPr>
            <a:spLocks noGrp="1" noChangeArrowheads="1"/>
          </p:cNvSpPr>
          <p:nvPr>
            <p:ph type="title"/>
          </p:nvPr>
        </p:nvSpPr>
        <p:spPr/>
        <p:txBody>
          <a:bodyPr/>
          <a:lstStyle/>
          <a:p>
            <a:pPr eaLnBrk="1" hangingPunct="1"/>
            <a:r>
              <a:rPr lang="zh-CN" altLang="en-US" b="1" dirty="0"/>
              <a:t>概要设计报告模板</a:t>
            </a:r>
          </a:p>
        </p:txBody>
      </p:sp>
      <p:sp>
        <p:nvSpPr>
          <p:cNvPr id="34820" name="Rectangle 3">
            <a:extLst>
              <a:ext uri="{FF2B5EF4-FFF2-40B4-BE49-F238E27FC236}">
                <a16:creationId xmlns:a16="http://schemas.microsoft.com/office/drawing/2014/main" id="{06D6D631-D907-4282-B406-D305035FBF1C}"/>
              </a:ext>
            </a:extLst>
          </p:cNvPr>
          <p:cNvSpPr>
            <a:spLocks noGrp="1" noChangeArrowheads="1"/>
          </p:cNvSpPr>
          <p:nvPr>
            <p:ph type="body" idx="1"/>
          </p:nvPr>
        </p:nvSpPr>
        <p:spPr>
          <a:xfrm>
            <a:off x="179388" y="1319213"/>
            <a:ext cx="8659812" cy="5005387"/>
          </a:xfrm>
        </p:spPr>
        <p:txBody>
          <a:bodyPr>
            <a:normAutofit fontScale="92500" lnSpcReduction="10000"/>
          </a:bodyPr>
          <a:lstStyle/>
          <a:p>
            <a:pPr marL="0" indent="0" eaLnBrk="1" hangingPunct="1">
              <a:buFontTx/>
              <a:buNone/>
              <a:defRPr/>
            </a:pPr>
            <a:r>
              <a:rPr lang="en-US" altLang="zh-CN" b="1" dirty="0"/>
              <a:t>1. </a:t>
            </a:r>
            <a:r>
              <a:rPr lang="zh-CN" altLang="en-US" b="1" dirty="0"/>
              <a:t>用户界面设计</a:t>
            </a:r>
            <a:r>
              <a:rPr lang="en-US" altLang="zh-CN" b="1" dirty="0"/>
              <a:t>(</a:t>
            </a:r>
            <a:r>
              <a:rPr lang="zh-CN" altLang="en-US" b="1" dirty="0"/>
              <a:t>可选</a:t>
            </a:r>
            <a:r>
              <a:rPr lang="en-US" altLang="zh-CN" b="1" dirty="0"/>
              <a:t>)</a:t>
            </a:r>
            <a:endParaRPr lang="zh-CN" altLang="en-US" b="1" dirty="0"/>
          </a:p>
          <a:p>
            <a:pPr lvl="1" eaLnBrk="1" hangingPunct="1">
              <a:buFont typeface="Wingdings" panose="05000000000000000000" pitchFamily="2" charset="2"/>
              <a:buNone/>
              <a:defRPr/>
            </a:pPr>
            <a:r>
              <a:rPr lang="zh-CN" altLang="en-US" b="1" dirty="0"/>
              <a:t>命令行方式、文件方式、动画方式</a:t>
            </a:r>
          </a:p>
          <a:p>
            <a:pPr marL="0" indent="0" eaLnBrk="1" hangingPunct="1">
              <a:buFontTx/>
              <a:buNone/>
              <a:defRPr/>
            </a:pPr>
            <a:r>
              <a:rPr lang="en-US" altLang="zh-CN" b="1" dirty="0"/>
              <a:t>2. </a:t>
            </a:r>
            <a:r>
              <a:rPr lang="zh-CN" altLang="en-US" b="1" dirty="0"/>
              <a:t>有限状态自动机状态转换图</a:t>
            </a:r>
            <a:r>
              <a:rPr lang="en-US" altLang="zh-CN" b="1" dirty="0"/>
              <a:t>(</a:t>
            </a:r>
            <a:r>
              <a:rPr lang="zh-CN" altLang="en-US" b="1" dirty="0"/>
              <a:t>可选</a:t>
            </a:r>
            <a:r>
              <a:rPr lang="en-US" altLang="zh-CN" b="1" dirty="0"/>
              <a:t>)</a:t>
            </a:r>
            <a:endParaRPr lang="zh-CN" altLang="en-US" b="1" dirty="0"/>
          </a:p>
          <a:p>
            <a:pPr marL="0" indent="0" eaLnBrk="1" hangingPunct="1">
              <a:buFontTx/>
              <a:buNone/>
              <a:defRPr/>
            </a:pPr>
            <a:r>
              <a:rPr lang="en-US" altLang="zh-CN" b="1" dirty="0"/>
              <a:t>3. </a:t>
            </a:r>
            <a:r>
              <a:rPr lang="zh-CN" altLang="en-US" b="1" dirty="0"/>
              <a:t>高层数据信息定义</a:t>
            </a:r>
          </a:p>
          <a:p>
            <a:pPr eaLnBrk="1" hangingPunct="1">
              <a:buFont typeface="Wingdings" panose="05000000000000000000" pitchFamily="2" charset="2"/>
              <a:buNone/>
              <a:defRPr/>
            </a:pPr>
            <a:r>
              <a:rPr lang="zh-CN" altLang="en-US" b="1" dirty="0"/>
              <a:t>     包括：全局常量定义、全局数据结构定义、全局变量定义等</a:t>
            </a:r>
          </a:p>
          <a:p>
            <a:pPr marL="0" indent="0" eaLnBrk="1" hangingPunct="1">
              <a:buFontTx/>
              <a:buNone/>
              <a:defRPr/>
            </a:pPr>
            <a:r>
              <a:rPr lang="en-US" altLang="zh-CN" b="1" dirty="0"/>
              <a:t>4. </a:t>
            </a:r>
            <a:r>
              <a:rPr lang="zh-CN" altLang="en-US" b="1" dirty="0"/>
              <a:t>系统模块划分</a:t>
            </a:r>
          </a:p>
          <a:p>
            <a:pPr algn="just" eaLnBrk="1" hangingPunct="1">
              <a:buFont typeface="Wingdings" panose="05000000000000000000" pitchFamily="2" charset="2"/>
              <a:buNone/>
              <a:defRPr/>
            </a:pPr>
            <a:r>
              <a:rPr lang="zh-CN" altLang="en-US" b="1" dirty="0"/>
              <a:t>    画出系统模块的调用关系图；并详细说明各个模块的功能。</a:t>
            </a:r>
            <a:endParaRPr lang="en-US" altLang="zh-CN" b="1" dirty="0"/>
          </a:p>
          <a:p>
            <a:pPr algn="just" eaLnBrk="1" hangingPunct="1">
              <a:buFont typeface="Wingdings" panose="05000000000000000000" pitchFamily="2" charset="2"/>
              <a:buNone/>
              <a:defRPr/>
            </a:pPr>
            <a:r>
              <a:rPr lang="en-US" altLang="zh-CN" b="1" dirty="0"/>
              <a:t>5. </a:t>
            </a:r>
            <a:r>
              <a:rPr lang="zh-CN" altLang="zh-CN" b="1" dirty="0"/>
              <a:t>核心算法设计</a:t>
            </a:r>
            <a:endParaRPr lang="en-US" altLang="zh-CN" b="1" dirty="0"/>
          </a:p>
          <a:p>
            <a:pPr algn="just" eaLnBrk="1" hangingPunct="1">
              <a:buFont typeface="Wingdings" panose="05000000000000000000" pitchFamily="2" charset="2"/>
              <a:buNone/>
              <a:defRPr/>
            </a:pPr>
            <a:r>
              <a:rPr lang="en-US" altLang="zh-CN" b="1" dirty="0"/>
              <a:t>	</a:t>
            </a:r>
            <a:r>
              <a:rPr lang="zh-CN" altLang="en-US" b="1" dirty="0"/>
              <a:t>结合上面的数据结构和模块设计，用</a:t>
            </a:r>
            <a:r>
              <a:rPr lang="en-US" altLang="zh-CN" b="1" dirty="0"/>
              <a:t>NS</a:t>
            </a:r>
            <a:r>
              <a:rPr lang="zh-CN" altLang="en-US" b="1" dirty="0"/>
              <a:t>图或者伪代码描述复杂模块的算法思路。</a:t>
            </a:r>
          </a:p>
        </p:txBody>
      </p:sp>
    </p:spTree>
  </p:cSld>
  <p:clrMapOvr>
    <a:masterClrMapping/>
  </p:clrMapOvr>
  <p:transition advTm="30054"/>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a:extLst>
              <a:ext uri="{FF2B5EF4-FFF2-40B4-BE49-F238E27FC236}">
                <a16:creationId xmlns:a16="http://schemas.microsoft.com/office/drawing/2014/main" id="{B4753E51-64BD-4678-884E-0D72E10299E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398539ED-B5CB-4342-8D4F-E1341ABA3B86}" type="slidenum">
              <a:rPr lang="en-US" altLang="zh-CN" sz="1400" smtClean="0"/>
              <a:pPr>
                <a:spcBef>
                  <a:spcPct val="50000"/>
                </a:spcBef>
                <a:buFontTx/>
                <a:buNone/>
              </a:pPr>
              <a:t>57</a:t>
            </a:fld>
            <a:endParaRPr lang="en-US" altLang="zh-CN" sz="1400"/>
          </a:p>
        </p:txBody>
      </p:sp>
      <p:sp>
        <p:nvSpPr>
          <p:cNvPr id="41987" name="Rectangle 2">
            <a:extLst>
              <a:ext uri="{FF2B5EF4-FFF2-40B4-BE49-F238E27FC236}">
                <a16:creationId xmlns:a16="http://schemas.microsoft.com/office/drawing/2014/main" id="{24666223-590E-4B90-9817-5BA0B4A7357A}"/>
              </a:ext>
            </a:extLst>
          </p:cNvPr>
          <p:cNvSpPr>
            <a:spLocks noGrp="1" noChangeArrowheads="1"/>
          </p:cNvSpPr>
          <p:nvPr>
            <p:ph type="title"/>
          </p:nvPr>
        </p:nvSpPr>
        <p:spPr/>
        <p:txBody>
          <a:bodyPr/>
          <a:lstStyle/>
          <a:p>
            <a:pPr eaLnBrk="1" hangingPunct="1"/>
            <a:r>
              <a:rPr lang="zh-CN" altLang="en-US" b="1" dirty="0"/>
              <a:t>详细设计报告模板</a:t>
            </a:r>
          </a:p>
        </p:txBody>
      </p:sp>
      <p:sp>
        <p:nvSpPr>
          <p:cNvPr id="45060" name="Rectangle 3">
            <a:extLst>
              <a:ext uri="{FF2B5EF4-FFF2-40B4-BE49-F238E27FC236}">
                <a16:creationId xmlns:a16="http://schemas.microsoft.com/office/drawing/2014/main" id="{AB95D2DD-0B37-4124-A8F6-2022F46E08BD}"/>
              </a:ext>
            </a:extLst>
          </p:cNvPr>
          <p:cNvSpPr>
            <a:spLocks noGrp="1" noChangeArrowheads="1"/>
          </p:cNvSpPr>
          <p:nvPr>
            <p:ph type="body" idx="1"/>
          </p:nvPr>
        </p:nvSpPr>
        <p:spPr>
          <a:xfrm>
            <a:off x="467544" y="1174750"/>
            <a:ext cx="8371656" cy="4918075"/>
          </a:xfrm>
        </p:spPr>
        <p:txBody>
          <a:bodyPr/>
          <a:lstStyle/>
          <a:p>
            <a:pPr marL="590550" indent="-533400" eaLnBrk="1" hangingPunct="1">
              <a:lnSpc>
                <a:spcPct val="90000"/>
              </a:lnSpc>
              <a:defRPr/>
            </a:pPr>
            <a:r>
              <a:rPr lang="zh-CN" altLang="en-US" b="1" dirty="0"/>
              <a:t>模块</a:t>
            </a:r>
            <a:r>
              <a:rPr lang="en-US" altLang="zh-CN" b="1" dirty="0"/>
              <a:t>1&lt;</a:t>
            </a:r>
            <a:r>
              <a:rPr lang="zh-CN" altLang="en-US" b="1" dirty="0"/>
              <a:t>模块名称</a:t>
            </a:r>
            <a:r>
              <a:rPr lang="en-US" altLang="zh-CN" b="1" dirty="0"/>
              <a:t>&gt;</a:t>
            </a:r>
          </a:p>
          <a:p>
            <a:pPr lvl="2" eaLnBrk="1" hangingPunct="1">
              <a:lnSpc>
                <a:spcPct val="90000"/>
              </a:lnSpc>
              <a:buFont typeface="Wingdings" panose="05000000000000000000" pitchFamily="2" charset="2"/>
              <a:buChar char="Ø"/>
              <a:defRPr/>
            </a:pPr>
            <a:r>
              <a:rPr lang="zh-CN" altLang="en-US" sz="2600" b="1" dirty="0"/>
              <a:t>  函数</a:t>
            </a:r>
            <a:r>
              <a:rPr lang="en-US" altLang="zh-CN" sz="2600" b="1" dirty="0"/>
              <a:t>1</a:t>
            </a:r>
          </a:p>
          <a:p>
            <a:pPr marL="1447800" lvl="2" indent="-533400" eaLnBrk="1" hangingPunct="1">
              <a:lnSpc>
                <a:spcPct val="90000"/>
              </a:lnSpc>
              <a:defRPr/>
            </a:pPr>
            <a:r>
              <a:rPr lang="zh-CN" altLang="en-US" sz="2600" b="1" dirty="0"/>
              <a:t>函数名称</a:t>
            </a:r>
          </a:p>
          <a:p>
            <a:pPr marL="1447800" lvl="2" indent="-533400" eaLnBrk="1" hangingPunct="1">
              <a:lnSpc>
                <a:spcPct val="90000"/>
              </a:lnSpc>
              <a:defRPr/>
            </a:pPr>
            <a:r>
              <a:rPr lang="zh-CN" altLang="en-US" sz="2600" b="1" dirty="0"/>
              <a:t>函数参数说明：</a:t>
            </a:r>
          </a:p>
          <a:p>
            <a:pPr marL="1447800" lvl="2" indent="-533400" eaLnBrk="1" hangingPunct="1">
              <a:lnSpc>
                <a:spcPct val="90000"/>
              </a:lnSpc>
              <a:defRPr/>
            </a:pPr>
            <a:r>
              <a:rPr lang="zh-CN" altLang="en-US" sz="2600" b="1" dirty="0"/>
              <a:t>函数功能：</a:t>
            </a:r>
          </a:p>
          <a:p>
            <a:pPr marL="1447800" lvl="2" indent="-533400" eaLnBrk="1" hangingPunct="1">
              <a:lnSpc>
                <a:spcPct val="90000"/>
              </a:lnSpc>
              <a:defRPr/>
            </a:pPr>
            <a:r>
              <a:rPr lang="zh-CN" altLang="en-US" sz="2600" b="1" dirty="0"/>
              <a:t>函数局部变量设计：</a:t>
            </a:r>
          </a:p>
          <a:p>
            <a:pPr marL="1447800" lvl="2" indent="-533400" eaLnBrk="1" hangingPunct="1">
              <a:lnSpc>
                <a:spcPct val="90000"/>
              </a:lnSpc>
              <a:defRPr/>
            </a:pPr>
            <a:r>
              <a:rPr lang="zh-CN" altLang="en-US" sz="2600" b="1" dirty="0"/>
              <a:t>函数算法逻辑：用</a:t>
            </a:r>
            <a:r>
              <a:rPr lang="en-US" altLang="zh-CN" sz="2600" b="1" dirty="0"/>
              <a:t>N/S</a:t>
            </a:r>
            <a:r>
              <a:rPr lang="zh-CN" altLang="en-US" sz="2600" b="1" dirty="0"/>
              <a:t>图，文字或者简要的伪代码结构描述。</a:t>
            </a:r>
            <a:endParaRPr lang="en-US" altLang="zh-CN" sz="2600" b="1" dirty="0"/>
          </a:p>
          <a:p>
            <a:pPr lvl="2" eaLnBrk="1" hangingPunct="1">
              <a:lnSpc>
                <a:spcPct val="90000"/>
              </a:lnSpc>
              <a:buFont typeface="Wingdings" panose="05000000000000000000" pitchFamily="2" charset="2"/>
              <a:buChar char="Ø"/>
              <a:defRPr/>
            </a:pPr>
            <a:r>
              <a:rPr lang="zh-CN" altLang="en-US" sz="2600" b="1" dirty="0"/>
              <a:t>  函数</a:t>
            </a:r>
            <a:r>
              <a:rPr lang="en-US" altLang="zh-CN" sz="2600" b="1" dirty="0"/>
              <a:t>2</a:t>
            </a:r>
          </a:p>
          <a:p>
            <a:pPr marL="914400" lvl="2" indent="0" eaLnBrk="1" hangingPunct="1">
              <a:lnSpc>
                <a:spcPct val="90000"/>
              </a:lnSpc>
              <a:buFont typeface="Wingdings" panose="05000000000000000000" pitchFamily="2" charset="2"/>
              <a:buNone/>
              <a:defRPr/>
            </a:pPr>
            <a:r>
              <a:rPr lang="en-US" altLang="zh-CN" sz="2600" b="1" dirty="0"/>
              <a:t>       ……</a:t>
            </a:r>
          </a:p>
          <a:p>
            <a:pPr marL="647700" indent="-533400" eaLnBrk="1" hangingPunct="1">
              <a:lnSpc>
                <a:spcPct val="90000"/>
              </a:lnSpc>
              <a:defRPr/>
            </a:pPr>
            <a:r>
              <a:rPr lang="zh-CN" altLang="en-US" b="1" dirty="0"/>
              <a:t>模块</a:t>
            </a:r>
            <a:r>
              <a:rPr lang="en-US" altLang="zh-CN" b="1" dirty="0"/>
              <a:t>2&lt;</a:t>
            </a:r>
            <a:r>
              <a:rPr lang="zh-CN" altLang="en-US" b="1" dirty="0"/>
              <a:t>模块名称</a:t>
            </a:r>
            <a:r>
              <a:rPr lang="en-US" altLang="zh-CN" b="1" dirty="0"/>
              <a:t>&gt;</a:t>
            </a:r>
          </a:p>
          <a:p>
            <a:pPr marL="514350" lvl="1" indent="0" eaLnBrk="1" hangingPunct="1">
              <a:lnSpc>
                <a:spcPct val="90000"/>
              </a:lnSpc>
              <a:buFontTx/>
              <a:buNone/>
              <a:defRPr/>
            </a:pPr>
            <a:r>
              <a:rPr lang="en-US" altLang="zh-CN" b="1" dirty="0"/>
              <a:t>       ……</a:t>
            </a:r>
          </a:p>
        </p:txBody>
      </p:sp>
    </p:spTree>
  </p:cSld>
  <p:clrMapOvr>
    <a:masterClrMapping/>
  </p:clrMapOvr>
  <p:transition advTm="25976"/>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77561326-C881-4336-A3DB-01B6057B8A95}"/>
              </a:ext>
            </a:extLst>
          </p:cNvPr>
          <p:cNvSpPr>
            <a:spLocks noGrp="1" noChangeArrowheads="1"/>
          </p:cNvSpPr>
          <p:nvPr>
            <p:ph type="title"/>
          </p:nvPr>
        </p:nvSpPr>
        <p:spPr>
          <a:noFill/>
        </p:spPr>
        <p:txBody>
          <a:bodyPr/>
          <a:lstStyle/>
          <a:p>
            <a:pPr eaLnBrk="1" hangingPunct="1"/>
            <a:r>
              <a:rPr lang="zh-CN" altLang="en-US" b="1"/>
              <a:t>提纲</a:t>
            </a:r>
          </a:p>
        </p:txBody>
      </p:sp>
      <p:sp>
        <p:nvSpPr>
          <p:cNvPr id="25603" name="Rectangle 8">
            <a:extLst>
              <a:ext uri="{FF2B5EF4-FFF2-40B4-BE49-F238E27FC236}">
                <a16:creationId xmlns:a16="http://schemas.microsoft.com/office/drawing/2014/main" id="{13E12D03-B3C0-4C09-82CC-AE0B2F73096D}"/>
              </a:ext>
            </a:extLst>
          </p:cNvPr>
          <p:cNvSpPr>
            <a:spLocks noGrp="1" noChangeArrowheads="1"/>
          </p:cNvSpPr>
          <p:nvPr>
            <p:ph type="body" idx="1"/>
          </p:nvPr>
        </p:nvSpPr>
        <p:spPr>
          <a:noFill/>
        </p:spPr>
        <p:txBody>
          <a:bodyPr/>
          <a:lstStyle/>
          <a:p>
            <a:pPr marL="533400" indent="-533400" eaLnBrk="1" hangingPunct="1">
              <a:buFontTx/>
              <a:buNone/>
            </a:pPr>
            <a:r>
              <a:rPr lang="en-US" altLang="zh-CN" b="1" dirty="0"/>
              <a:t>1. </a:t>
            </a:r>
            <a:r>
              <a:rPr lang="zh-CN" altLang="en-US" b="1" dirty="0"/>
              <a:t>再论变量和函数</a:t>
            </a:r>
          </a:p>
          <a:p>
            <a:pPr marL="533400" indent="-533400" eaLnBrk="1" hangingPunct="1">
              <a:buFontTx/>
              <a:buNone/>
            </a:pPr>
            <a:r>
              <a:rPr lang="en-US" altLang="zh-CN" b="1" dirty="0"/>
              <a:t>2. </a:t>
            </a:r>
            <a:r>
              <a:rPr lang="zh-CN" altLang="en-US" b="1" dirty="0"/>
              <a:t>概要设计和模块化</a:t>
            </a:r>
            <a:endParaRPr lang="en-US" altLang="zh-CN" b="1" dirty="0"/>
          </a:p>
          <a:p>
            <a:pPr marL="533400" indent="-533400" eaLnBrk="1" hangingPunct="1">
              <a:buFontTx/>
              <a:buNone/>
            </a:pPr>
            <a:r>
              <a:rPr lang="en-US" altLang="zh-CN" b="1" i="1" u="sng" dirty="0">
                <a:solidFill>
                  <a:srgbClr val="FF0000"/>
                </a:solidFill>
              </a:rPr>
              <a:t>3. C</a:t>
            </a:r>
            <a:r>
              <a:rPr lang="zh-CN" altLang="en-US" b="1" i="1" u="sng" dirty="0">
                <a:solidFill>
                  <a:srgbClr val="FF0000"/>
                </a:solidFill>
              </a:rPr>
              <a:t>语言模块化和工程</a:t>
            </a:r>
            <a:endParaRPr lang="en-US" altLang="zh-CN" b="1" i="1" u="sng" dirty="0">
              <a:solidFill>
                <a:srgbClr val="FF0000"/>
              </a:solidFill>
            </a:endParaRPr>
          </a:p>
          <a:p>
            <a:pPr marL="533400" indent="-533400" eaLnBrk="1" hangingPunct="1">
              <a:buFontTx/>
              <a:buNone/>
            </a:pPr>
            <a:endParaRPr lang="zh-CN" altLang="en-US" b="1" dirty="0"/>
          </a:p>
          <a:p>
            <a:pPr marL="533400" indent="-533400" eaLnBrk="1" hangingPunct="1">
              <a:buFontTx/>
              <a:buNone/>
            </a:pPr>
            <a:endParaRPr lang="zh-CN" altLang="en-US" b="1" dirty="0"/>
          </a:p>
          <a:p>
            <a:pPr marL="533400" indent="-533400" eaLnBrk="1" hangingPunct="1">
              <a:buFontTx/>
              <a:buNone/>
            </a:pPr>
            <a:endParaRPr lang="zh-CN" altLang="en-US" b="1" dirty="0"/>
          </a:p>
          <a:p>
            <a:pPr marL="533400" indent="-533400" eaLnBrk="1" hangingPunct="1">
              <a:buFontTx/>
              <a:buNone/>
            </a:pPr>
            <a:endParaRPr lang="en-US" altLang="zh-CN" b="1" dirty="0"/>
          </a:p>
        </p:txBody>
      </p:sp>
      <p:sp>
        <p:nvSpPr>
          <p:cNvPr id="25604" name="灯片编号占位符 4">
            <a:extLst>
              <a:ext uri="{FF2B5EF4-FFF2-40B4-BE49-F238E27FC236}">
                <a16:creationId xmlns:a16="http://schemas.microsoft.com/office/drawing/2014/main" id="{A7A3B80A-D4C1-4EDB-A7C2-8101463FE6E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450B9202-457F-4E19-B579-F6CFB5F95654}" type="slidenum">
              <a:rPr lang="en-US" altLang="zh-CN" sz="1400" smtClean="0"/>
              <a:pPr>
                <a:spcBef>
                  <a:spcPct val="50000"/>
                </a:spcBef>
                <a:buFontTx/>
                <a:buNone/>
              </a:pPr>
              <a:t>58</a:t>
            </a:fld>
            <a:endParaRPr lang="en-US" altLang="zh-CN" sz="1400"/>
          </a:p>
        </p:txBody>
      </p:sp>
    </p:spTree>
  </p:cSld>
  <p:clrMapOvr>
    <a:masterClrMapping/>
  </p:clrMapOvr>
  <p:transition advTm="7533"/>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0F567BA2-31A2-440C-969F-D25A63D0AE16}"/>
              </a:ext>
            </a:extLst>
          </p:cNvPr>
          <p:cNvSpPr>
            <a:spLocks noGrp="1" noChangeArrowheads="1"/>
          </p:cNvSpPr>
          <p:nvPr>
            <p:ph type="title"/>
          </p:nvPr>
        </p:nvSpPr>
        <p:spPr/>
        <p:txBody>
          <a:bodyPr/>
          <a:lstStyle/>
          <a:p>
            <a:r>
              <a:rPr lang="en-US" altLang="zh-CN" b="1" dirty="0"/>
              <a:t>3. C</a:t>
            </a:r>
            <a:r>
              <a:rPr lang="zh-CN" altLang="en-US" b="1" dirty="0"/>
              <a:t>语言模块化和工程</a:t>
            </a:r>
          </a:p>
        </p:txBody>
      </p:sp>
      <p:sp>
        <p:nvSpPr>
          <p:cNvPr id="26627" name="内容占位符 2">
            <a:extLst>
              <a:ext uri="{FF2B5EF4-FFF2-40B4-BE49-F238E27FC236}">
                <a16:creationId xmlns:a16="http://schemas.microsoft.com/office/drawing/2014/main" id="{2479FF5A-C8FC-4422-9793-034EC478B858}"/>
              </a:ext>
            </a:extLst>
          </p:cNvPr>
          <p:cNvSpPr>
            <a:spLocks noGrp="1" noChangeArrowheads="1"/>
          </p:cNvSpPr>
          <p:nvPr>
            <p:ph idx="1"/>
          </p:nvPr>
        </p:nvSpPr>
        <p:spPr/>
        <p:txBody>
          <a:bodyPr/>
          <a:lstStyle/>
          <a:p>
            <a:pPr>
              <a:buFont typeface="Arial" panose="020B0604020202020204" pitchFamily="34" charset="0"/>
              <a:buChar char="•"/>
            </a:pPr>
            <a:r>
              <a:rPr lang="en-US" altLang="zh-CN" b="1" dirty="0"/>
              <a:t>C</a:t>
            </a:r>
            <a:r>
              <a:rPr lang="zh-CN" altLang="en-US" b="1" dirty="0"/>
              <a:t>语言中的模块开发</a:t>
            </a:r>
            <a:endParaRPr lang="en-US" altLang="zh-CN" b="1" dirty="0"/>
          </a:p>
          <a:p>
            <a:pPr lvl="1"/>
            <a:r>
              <a:rPr lang="en-US" altLang="zh-CN" b="1" dirty="0"/>
              <a:t>C</a:t>
            </a:r>
            <a:r>
              <a:rPr lang="zh-CN" altLang="en-US" b="1" dirty="0"/>
              <a:t>语言允许一个程序由多个</a:t>
            </a:r>
            <a:r>
              <a:rPr lang="zh-CN" altLang="en-US" b="1" dirty="0">
                <a:solidFill>
                  <a:srgbClr val="FF0000"/>
                </a:solidFill>
              </a:rPr>
              <a:t>源文件</a:t>
            </a:r>
            <a:r>
              <a:rPr lang="zh-CN" altLang="en-US" b="1" dirty="0"/>
              <a:t>组成。当程序规模比较大时，可以根据模块化原则将程序分成多个</a:t>
            </a:r>
            <a:r>
              <a:rPr lang="en-US" altLang="zh-CN" b="1" dirty="0"/>
              <a:t>.C</a:t>
            </a:r>
            <a:r>
              <a:rPr lang="zh-CN" altLang="en-US" b="1" dirty="0"/>
              <a:t>源文件，每个源文件看作是一个</a:t>
            </a:r>
            <a:r>
              <a:rPr lang="zh-CN" altLang="en-US" b="1" dirty="0">
                <a:solidFill>
                  <a:srgbClr val="FF0000"/>
                </a:solidFill>
              </a:rPr>
              <a:t>模块</a:t>
            </a:r>
            <a:r>
              <a:rPr lang="zh-CN" altLang="en-US" b="1" dirty="0"/>
              <a:t>，每个源文件中可包含一个或多个功能连接紧密的函数。</a:t>
            </a:r>
            <a:endParaRPr lang="en-US" altLang="zh-CN" b="1" dirty="0"/>
          </a:p>
          <a:p>
            <a:pPr lvl="1"/>
            <a:r>
              <a:rPr lang="zh-CN" altLang="en-US" b="1" dirty="0"/>
              <a:t>在编译该程序时，可以以源文件为单位分别进行编译，产生对应的目标文件，然后再用链接程序将多个目标文件链接成一个可执行文件。</a:t>
            </a:r>
            <a:r>
              <a:rPr lang="en-US" altLang="zh-CN" b="1" dirty="0"/>
              <a:t>C</a:t>
            </a:r>
            <a:r>
              <a:rPr lang="zh-CN" altLang="en-US" b="1" dirty="0"/>
              <a:t>语言的这种编译过程称为分块编译，这种开发方法称为</a:t>
            </a:r>
            <a:r>
              <a:rPr lang="zh-CN" altLang="en-US" b="1" dirty="0">
                <a:solidFill>
                  <a:srgbClr val="FF0000"/>
                </a:solidFill>
              </a:rPr>
              <a:t>分块开发。</a:t>
            </a:r>
          </a:p>
        </p:txBody>
      </p:sp>
      <p:sp>
        <p:nvSpPr>
          <p:cNvPr id="26628" name="灯片编号占位符 3">
            <a:extLst>
              <a:ext uri="{FF2B5EF4-FFF2-40B4-BE49-F238E27FC236}">
                <a16:creationId xmlns:a16="http://schemas.microsoft.com/office/drawing/2014/main" id="{4B3EF317-95AF-475B-8F4D-2451DF08613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312CA5E2-C49B-44AE-B396-B5FD8A9D8F8F}" type="slidenum">
              <a:rPr lang="en-US" altLang="zh-CN" sz="1400" smtClean="0"/>
              <a:pPr>
                <a:spcBef>
                  <a:spcPct val="50000"/>
                </a:spcBef>
                <a:buFontTx/>
                <a:buNone/>
              </a:pPr>
              <a:t>59</a:t>
            </a:fld>
            <a:endParaRPr lang="en-US" altLang="zh-CN" sz="1400"/>
          </a:p>
        </p:txBody>
      </p:sp>
    </p:spTree>
  </p:cSld>
  <p:clrMapOvr>
    <a:masterClrMapping/>
  </p:clrMapOvr>
  <p:transition advTm="43167"/>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4">
            <a:extLst>
              <a:ext uri="{FF2B5EF4-FFF2-40B4-BE49-F238E27FC236}">
                <a16:creationId xmlns:a16="http://schemas.microsoft.com/office/drawing/2014/main" id="{5264D896-3DEF-46D0-A876-2C5157994CD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5456A2DE-43B5-41B2-8B86-640CBBD16C82}" type="slidenum">
              <a:rPr lang="zh-CN" altLang="en-US" sz="1400" smtClean="0"/>
              <a:pPr>
                <a:spcBef>
                  <a:spcPct val="50000"/>
                </a:spcBef>
                <a:buFontTx/>
                <a:buNone/>
              </a:pPr>
              <a:t>6</a:t>
            </a:fld>
            <a:endParaRPr lang="en-US" altLang="zh-CN" sz="1400"/>
          </a:p>
        </p:txBody>
      </p:sp>
      <p:sp>
        <p:nvSpPr>
          <p:cNvPr id="151557" name="Rectangle 5">
            <a:extLst>
              <a:ext uri="{FF2B5EF4-FFF2-40B4-BE49-F238E27FC236}">
                <a16:creationId xmlns:a16="http://schemas.microsoft.com/office/drawing/2014/main" id="{73769E74-6012-422D-AEC5-8463CDA175AA}"/>
              </a:ext>
            </a:extLst>
          </p:cNvPr>
          <p:cNvSpPr>
            <a:spLocks noGrp="1" noChangeArrowheads="1"/>
          </p:cNvSpPr>
          <p:nvPr>
            <p:ph type="body" idx="1"/>
          </p:nvPr>
        </p:nvSpPr>
        <p:spPr>
          <a:xfrm>
            <a:off x="609600" y="1295400"/>
            <a:ext cx="8001000" cy="4876800"/>
          </a:xfrm>
        </p:spPr>
        <p:txBody>
          <a:bodyPr/>
          <a:lstStyle/>
          <a:p>
            <a:pPr marL="0" indent="661988" algn="just" eaLnBrk="1" hangingPunct="1">
              <a:lnSpc>
                <a:spcPct val="130000"/>
              </a:lnSpc>
              <a:buFontTx/>
              <a:buNone/>
              <a:defRPr/>
            </a:pPr>
            <a:r>
              <a:rPr lang="zh-CN" altLang="en-US" b="1"/>
              <a:t>若变量在函数内所有语句之前定义，则该变量具有</a:t>
            </a:r>
            <a:r>
              <a:rPr lang="zh-CN" altLang="en-US" b="1">
                <a:solidFill>
                  <a:srgbClr val="003399"/>
                </a:solidFill>
                <a:effectLst>
                  <a:outerShdw blurRad="38100" dist="38100" dir="2700000" algn="tl">
                    <a:srgbClr val="C0C0C0"/>
                  </a:outerShdw>
                </a:effectLst>
              </a:rPr>
              <a:t>函数作用域</a:t>
            </a:r>
            <a:r>
              <a:rPr lang="zh-CN" altLang="en-US" b="1"/>
              <a:t>：只有在定义变量的函数内部才能使用这些变量。</a:t>
            </a:r>
          </a:p>
        </p:txBody>
      </p:sp>
      <p:sp>
        <p:nvSpPr>
          <p:cNvPr id="8196" name="Rectangle 3">
            <a:extLst>
              <a:ext uri="{FF2B5EF4-FFF2-40B4-BE49-F238E27FC236}">
                <a16:creationId xmlns:a16="http://schemas.microsoft.com/office/drawing/2014/main" id="{8A214AD2-7A91-4FE6-B36E-DD5CB93A86A2}"/>
              </a:ext>
            </a:extLst>
          </p:cNvPr>
          <p:cNvSpPr>
            <a:spLocks noGrp="1" noChangeArrowheads="1"/>
          </p:cNvSpPr>
          <p:nvPr>
            <p:ph type="title"/>
          </p:nvPr>
        </p:nvSpPr>
        <p:spPr>
          <a:xfrm>
            <a:off x="1371600" y="404813"/>
            <a:ext cx="7772400" cy="720725"/>
          </a:xfrm>
          <a:noFill/>
        </p:spPr>
        <p:txBody>
          <a:bodyPr/>
          <a:lstStyle/>
          <a:p>
            <a:pPr eaLnBrk="1" hangingPunct="1"/>
            <a:r>
              <a:rPr lang="en-US" altLang="zh-CN" b="1" dirty="0"/>
              <a:t>1.1 </a:t>
            </a:r>
            <a:r>
              <a:rPr lang="zh-CN" altLang="en-US" b="1" dirty="0"/>
              <a:t>变量作用域－函数作用域</a:t>
            </a:r>
          </a:p>
        </p:txBody>
      </p:sp>
    </p:spTree>
  </p:cSld>
  <p:clrMapOvr>
    <a:masterClrMapping/>
  </p:clrMapOvr>
  <p:transition advTm="9291"/>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FA9C1C-5289-4C16-B323-B4C62F156EF4}"/>
              </a:ext>
            </a:extLst>
          </p:cNvPr>
          <p:cNvSpPr>
            <a:spLocks noGrp="1"/>
          </p:cNvSpPr>
          <p:nvPr>
            <p:ph type="title"/>
          </p:nvPr>
        </p:nvSpPr>
        <p:spPr/>
        <p:txBody>
          <a:bodyPr/>
          <a:lstStyle/>
          <a:p>
            <a:r>
              <a:rPr lang="en-US" altLang="zh-CN" b="1" dirty="0"/>
              <a:t>3. C</a:t>
            </a:r>
            <a:r>
              <a:rPr lang="zh-CN" altLang="en-US" b="1" dirty="0"/>
              <a:t>语言模块化和工程</a:t>
            </a:r>
            <a:endParaRPr lang="zh-CN" altLang="en-US" dirty="0"/>
          </a:p>
        </p:txBody>
      </p:sp>
      <p:sp>
        <p:nvSpPr>
          <p:cNvPr id="3" name="内容占位符 2">
            <a:extLst>
              <a:ext uri="{FF2B5EF4-FFF2-40B4-BE49-F238E27FC236}">
                <a16:creationId xmlns:a16="http://schemas.microsoft.com/office/drawing/2014/main" id="{D0868323-7400-472A-B32F-29B631AF7318}"/>
              </a:ext>
            </a:extLst>
          </p:cNvPr>
          <p:cNvSpPr>
            <a:spLocks noGrp="1"/>
          </p:cNvSpPr>
          <p:nvPr>
            <p:ph idx="1"/>
          </p:nvPr>
        </p:nvSpPr>
        <p:spPr>
          <a:xfrm>
            <a:off x="251520" y="1319213"/>
            <a:ext cx="8640960" cy="4611687"/>
          </a:xfrm>
        </p:spPr>
        <p:txBody>
          <a:bodyPr/>
          <a:lstStyle/>
          <a:p>
            <a:pPr marL="0" indent="0" algn="just">
              <a:buNone/>
            </a:pPr>
            <a:r>
              <a:rPr lang="en-US" altLang="zh-CN" b="1" dirty="0"/>
              <a:t>C</a:t>
            </a:r>
            <a:r>
              <a:rPr lang="zh-CN" altLang="en-US" b="1" dirty="0"/>
              <a:t>语言模块化开发步骤</a:t>
            </a:r>
            <a:endParaRPr lang="en-US" altLang="zh-CN" b="1" dirty="0"/>
          </a:p>
          <a:p>
            <a:pPr marL="514350" indent="-514350" algn="just">
              <a:buFont typeface="+mj-lt"/>
              <a:buAutoNum type="arabicPeriod"/>
            </a:pPr>
            <a:r>
              <a:rPr lang="zh-CN" altLang="en-US" b="1" dirty="0"/>
              <a:t>根据概要设计报告的模块划分结果组织源文件</a:t>
            </a:r>
            <a:r>
              <a:rPr lang="en-US" altLang="zh-CN" b="1" dirty="0"/>
              <a:t>(.c)</a:t>
            </a:r>
            <a:r>
              <a:rPr lang="zh-CN" altLang="en-US" b="1" dirty="0"/>
              <a:t>，分配给小组成员</a:t>
            </a:r>
            <a:endParaRPr lang="en-US" altLang="zh-CN" b="1" dirty="0"/>
          </a:p>
          <a:p>
            <a:pPr marL="514350" indent="-514350" algn="just">
              <a:buFont typeface="+mj-lt"/>
              <a:buAutoNum type="arabicPeriod"/>
            </a:pPr>
            <a:r>
              <a:rPr lang="zh-CN" altLang="en-US" b="1" dirty="0"/>
              <a:t>根据概要设计报告的全局数据信息和函数调用信息设计头文件</a:t>
            </a:r>
            <a:r>
              <a:rPr lang="en-US" altLang="zh-CN" b="1" dirty="0"/>
              <a:t>(.h)</a:t>
            </a:r>
          </a:p>
          <a:p>
            <a:pPr marL="514350" indent="-514350" algn="just">
              <a:buFont typeface="+mj-lt"/>
              <a:buAutoNum type="arabicPeriod"/>
            </a:pPr>
            <a:r>
              <a:rPr lang="zh-CN" altLang="en-US" b="1" dirty="0"/>
              <a:t>根据详细设计报告和头文件信息，小组成员编写自己负责的源文件</a:t>
            </a:r>
            <a:r>
              <a:rPr lang="en-US" altLang="zh-CN" b="1" dirty="0"/>
              <a:t>(.c)</a:t>
            </a:r>
            <a:r>
              <a:rPr lang="zh-CN" altLang="en-US" b="1" dirty="0"/>
              <a:t>中的函数实现</a:t>
            </a:r>
            <a:endParaRPr lang="en-US" altLang="zh-CN" b="1" dirty="0"/>
          </a:p>
          <a:p>
            <a:pPr marL="514350" indent="-514350" algn="just">
              <a:buFont typeface="+mj-lt"/>
              <a:buAutoNum type="arabicPeriod"/>
            </a:pPr>
            <a:r>
              <a:rPr lang="zh-CN" altLang="en-US" b="1" dirty="0"/>
              <a:t>将编写好的所有头文件</a:t>
            </a:r>
            <a:r>
              <a:rPr lang="en-US" altLang="zh-CN" b="1" dirty="0"/>
              <a:t>(.h)</a:t>
            </a:r>
            <a:r>
              <a:rPr lang="zh-CN" altLang="en-US" b="1" dirty="0"/>
              <a:t>和源文件</a:t>
            </a:r>
            <a:r>
              <a:rPr lang="en-US" altLang="zh-CN" b="1" dirty="0"/>
              <a:t>(.c)</a:t>
            </a:r>
            <a:r>
              <a:rPr lang="zh-CN" altLang="en-US" b="1" dirty="0"/>
              <a:t>组织成一个</a:t>
            </a:r>
            <a:r>
              <a:rPr lang="en-US" altLang="zh-CN" b="1" dirty="0"/>
              <a:t>C</a:t>
            </a:r>
            <a:r>
              <a:rPr lang="zh-CN" altLang="en-US" b="1" dirty="0"/>
              <a:t>语言工程进行编译、链接，最终产生可执行程序</a:t>
            </a:r>
            <a:endParaRPr lang="en-US" altLang="zh-CN" b="1" dirty="0"/>
          </a:p>
          <a:p>
            <a:pPr marL="514350" indent="-514350" algn="just">
              <a:buFont typeface="+mj-lt"/>
              <a:buAutoNum type="arabicPeriod"/>
            </a:pPr>
            <a:r>
              <a:rPr lang="zh-CN" altLang="en-US" b="1" dirty="0"/>
              <a:t>运行、调试程序，直至得到满足需求的结果软件</a:t>
            </a:r>
          </a:p>
        </p:txBody>
      </p:sp>
    </p:spTree>
    <p:extLst>
      <p:ext uri="{BB962C8B-B14F-4D97-AF65-F5344CB8AC3E}">
        <p14:creationId xmlns:p14="http://schemas.microsoft.com/office/powerpoint/2010/main" val="1712845073"/>
      </p:ext>
    </p:extLst>
  </p:cSld>
  <p:clrMapOvr>
    <a:masterClrMapping/>
  </p:clrMapOvr>
  <p:transition advTm="56861"/>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5D9DBB96-3F61-42F5-AD8A-138AD9D2FE30}"/>
              </a:ext>
            </a:extLst>
          </p:cNvPr>
          <p:cNvSpPr>
            <a:spLocks noGrp="1" noChangeArrowheads="1"/>
          </p:cNvSpPr>
          <p:nvPr>
            <p:ph type="title" idx="4294967295"/>
          </p:nvPr>
        </p:nvSpPr>
        <p:spPr/>
        <p:txBody>
          <a:bodyPr/>
          <a:lstStyle/>
          <a:p>
            <a:r>
              <a:rPr lang="en-US" altLang="zh-CN" b="1" dirty="0"/>
              <a:t>3.1 </a:t>
            </a:r>
            <a:r>
              <a:rPr lang="zh-CN" altLang="en-US" b="1" dirty="0"/>
              <a:t>头文件建立原则</a:t>
            </a:r>
            <a:endParaRPr lang="zh-CN" altLang="en-US" dirty="0"/>
          </a:p>
        </p:txBody>
      </p:sp>
      <p:sp>
        <p:nvSpPr>
          <p:cNvPr id="32771" name="内容占位符 2">
            <a:extLst>
              <a:ext uri="{FF2B5EF4-FFF2-40B4-BE49-F238E27FC236}">
                <a16:creationId xmlns:a16="http://schemas.microsoft.com/office/drawing/2014/main" id="{EDFE789C-67EA-4438-BDDD-9E11141271E4}"/>
              </a:ext>
            </a:extLst>
          </p:cNvPr>
          <p:cNvSpPr>
            <a:spLocks noGrp="1" noChangeArrowheads="1"/>
          </p:cNvSpPr>
          <p:nvPr>
            <p:ph idx="4294967295"/>
          </p:nvPr>
        </p:nvSpPr>
        <p:spPr>
          <a:xfrm>
            <a:off x="251520" y="1196752"/>
            <a:ext cx="8587680" cy="4611687"/>
          </a:xfrm>
        </p:spPr>
        <p:txBody>
          <a:bodyPr/>
          <a:lstStyle/>
          <a:p>
            <a:pPr marL="57150" indent="0" algn="just">
              <a:buNone/>
            </a:pPr>
            <a:r>
              <a:rPr lang="en-US" altLang="zh-CN" sz="2400" b="1" dirty="0"/>
              <a:t>1. </a:t>
            </a:r>
            <a:r>
              <a:rPr lang="zh-CN" altLang="en-US" sz="2400" b="1" dirty="0"/>
              <a:t>把所有公用的</a:t>
            </a:r>
            <a:r>
              <a:rPr lang="zh-CN" altLang="en-US" sz="2400" b="1" dirty="0">
                <a:solidFill>
                  <a:srgbClr val="FF0000"/>
                </a:solidFill>
              </a:rPr>
              <a:t>全局数据类型定义</a:t>
            </a:r>
            <a:r>
              <a:rPr lang="zh-CN" altLang="en-US" sz="2400" b="1" dirty="0"/>
              <a:t>（结构、联合或枚举），公用的</a:t>
            </a:r>
            <a:r>
              <a:rPr lang="zh-CN" altLang="en-US" sz="2400" b="1" dirty="0">
                <a:solidFill>
                  <a:srgbClr val="FF0000"/>
                </a:solidFill>
              </a:rPr>
              <a:t>全局常量定义</a:t>
            </a:r>
            <a:r>
              <a:rPr lang="zh-CN" altLang="en-US" sz="2400" b="1" dirty="0"/>
              <a:t>放在适当的头文件中，供各个文件参考。</a:t>
            </a:r>
          </a:p>
          <a:p>
            <a:pPr algn="just"/>
            <a:endParaRPr lang="zh-CN" altLang="en-US" dirty="0"/>
          </a:p>
        </p:txBody>
      </p:sp>
      <p:sp>
        <p:nvSpPr>
          <p:cNvPr id="32772" name="灯片编号占位符 3">
            <a:extLst>
              <a:ext uri="{FF2B5EF4-FFF2-40B4-BE49-F238E27FC236}">
                <a16:creationId xmlns:a16="http://schemas.microsoft.com/office/drawing/2014/main" id="{0D24E4A3-07CC-46EC-845E-46F7D2F58733}"/>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r">
              <a:spcBef>
                <a:spcPct val="50000"/>
              </a:spcBef>
              <a:buFontTx/>
              <a:buNone/>
            </a:pPr>
            <a:fld id="{1D45FC5D-EBD4-4D64-82B5-DB906E6A8B58}" type="slidenum">
              <a:rPr lang="en-US" altLang="zh-CN" sz="1400"/>
              <a:pPr algn="r">
                <a:spcBef>
                  <a:spcPct val="50000"/>
                </a:spcBef>
                <a:buFontTx/>
                <a:buNone/>
              </a:pPr>
              <a:t>61</a:t>
            </a:fld>
            <a:endParaRPr lang="en-US" altLang="zh-CN" sz="1400"/>
          </a:p>
        </p:txBody>
      </p:sp>
      <p:grpSp>
        <p:nvGrpSpPr>
          <p:cNvPr id="32773" name="组合 52228">
            <a:extLst>
              <a:ext uri="{FF2B5EF4-FFF2-40B4-BE49-F238E27FC236}">
                <a16:creationId xmlns:a16="http://schemas.microsoft.com/office/drawing/2014/main" id="{C35A68B7-C3A9-4AD8-8214-D7968B9BF2BC}"/>
              </a:ext>
            </a:extLst>
          </p:cNvPr>
          <p:cNvGrpSpPr>
            <a:grpSpLocks/>
          </p:cNvGrpSpPr>
          <p:nvPr/>
        </p:nvGrpSpPr>
        <p:grpSpPr bwMode="auto">
          <a:xfrm>
            <a:off x="1763713" y="2060848"/>
            <a:ext cx="6122987" cy="5068135"/>
            <a:chOff x="0" y="0"/>
            <a:chExt cx="9642" cy="7983"/>
          </a:xfrm>
        </p:grpSpPr>
        <p:sp>
          <p:nvSpPr>
            <p:cNvPr id="32774" name="矩形 5">
              <a:extLst>
                <a:ext uri="{FF2B5EF4-FFF2-40B4-BE49-F238E27FC236}">
                  <a16:creationId xmlns:a16="http://schemas.microsoft.com/office/drawing/2014/main" id="{7A16C4FC-AB82-4387-AA52-37B10E38EC87}"/>
                </a:ext>
              </a:extLst>
            </p:cNvPr>
            <p:cNvSpPr>
              <a:spLocks noChangeArrowheads="1"/>
            </p:cNvSpPr>
            <p:nvPr/>
          </p:nvSpPr>
          <p:spPr bwMode="auto">
            <a:xfrm>
              <a:off x="0" y="0"/>
              <a:ext cx="9412" cy="6690"/>
            </a:xfrm>
            <a:prstGeom prst="rect">
              <a:avLst/>
            </a:prstGeom>
            <a:gradFill rotWithShape="1">
              <a:gsLst>
                <a:gs pos="0">
                  <a:srgbClr val="90FFDA"/>
                </a:gs>
                <a:gs pos="35001">
                  <a:srgbClr val="B2FFE3"/>
                </a:gs>
                <a:gs pos="100000">
                  <a:srgbClr val="E0FFF4"/>
                </a:gs>
              </a:gsLst>
              <a:lin ang="5400000" scaled="1"/>
            </a:gradFill>
            <a:ln w="9525">
              <a:solidFill>
                <a:srgbClr val="00CC98"/>
              </a:solidFill>
              <a:miter lim="800000"/>
              <a:headEnd/>
              <a:tailEnd/>
            </a:ln>
            <a:effectLst>
              <a:outerShdw dist="20000" dir="5400000" algn="ctr" rotWithShape="0">
                <a:srgbClr val="000000">
                  <a:alpha val="29999"/>
                </a:srgbClr>
              </a:outerShdw>
            </a:effectLst>
          </p:spPr>
          <p:txBody>
            <a:bodyPr wrap="none"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p>
          </p:txBody>
        </p:sp>
        <p:grpSp>
          <p:nvGrpSpPr>
            <p:cNvPr id="32775" name="组合 7">
              <a:extLst>
                <a:ext uri="{FF2B5EF4-FFF2-40B4-BE49-F238E27FC236}">
                  <a16:creationId xmlns:a16="http://schemas.microsoft.com/office/drawing/2014/main" id="{E2E4B968-CC89-47B5-84ED-DF6CC9908CA2}"/>
                </a:ext>
              </a:extLst>
            </p:cNvPr>
            <p:cNvGrpSpPr>
              <a:grpSpLocks/>
            </p:cNvGrpSpPr>
            <p:nvPr/>
          </p:nvGrpSpPr>
          <p:grpSpPr bwMode="auto">
            <a:xfrm>
              <a:off x="4629" y="3344"/>
              <a:ext cx="4323" cy="4639"/>
              <a:chOff x="0" y="723"/>
              <a:chExt cx="1512168" cy="3434342"/>
            </a:xfrm>
          </p:grpSpPr>
          <p:sp>
            <p:nvSpPr>
              <p:cNvPr id="32786" name="矩形 18">
                <a:extLst>
                  <a:ext uri="{FF2B5EF4-FFF2-40B4-BE49-F238E27FC236}">
                    <a16:creationId xmlns:a16="http://schemas.microsoft.com/office/drawing/2014/main" id="{63600E4B-CF3B-4799-8873-469DCCBF9A7E}"/>
                  </a:ext>
                </a:extLst>
              </p:cNvPr>
              <p:cNvSpPr>
                <a:spLocks noChangeArrowheads="1"/>
              </p:cNvSpPr>
              <p:nvPr/>
            </p:nvSpPr>
            <p:spPr bwMode="auto">
              <a:xfrm>
                <a:off x="10" y="723"/>
                <a:ext cx="1197193" cy="2393161"/>
              </a:xfrm>
              <a:prstGeom prst="rect">
                <a:avLst/>
              </a:prstGeom>
              <a:solidFill>
                <a:schemeClr val="bg1"/>
              </a:solidFill>
              <a:ln w="9525">
                <a:solidFill>
                  <a:schemeClr val="tx1"/>
                </a:solidFill>
                <a:miter lim="800000"/>
                <a:headEnd/>
                <a:tailEnd/>
              </a:ln>
              <a:effectLst>
                <a:prstShdw prst="shdw17" dist="17961" dir="13500000">
                  <a:srgbClr val="000000"/>
                </a:prstShdw>
              </a:effectLst>
            </p:spPr>
            <p:txBody>
              <a:bodyPr wrap="none"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p>
            </p:txBody>
          </p:sp>
          <p:sp>
            <p:nvSpPr>
              <p:cNvPr id="32787" name="TextBox 19">
                <a:extLst>
                  <a:ext uri="{FF2B5EF4-FFF2-40B4-BE49-F238E27FC236}">
                    <a16:creationId xmlns:a16="http://schemas.microsoft.com/office/drawing/2014/main" id="{21F21944-3E63-4B13-B18E-02078B4344F0}"/>
                  </a:ext>
                </a:extLst>
              </p:cNvPr>
              <p:cNvSpPr txBox="1">
                <a:spLocks noChangeArrowheads="1"/>
              </p:cNvSpPr>
              <p:nvPr/>
            </p:nvSpPr>
            <p:spPr bwMode="auto">
              <a:xfrm>
                <a:off x="0" y="96996"/>
                <a:ext cx="1512168" cy="3338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dirty="0"/>
                  <a:t>#include&lt;</a:t>
                </a:r>
                <a:r>
                  <a:rPr lang="en-US" altLang="zh-CN" sz="1800" dirty="0" err="1"/>
                  <a:t>math.h</a:t>
                </a:r>
                <a:r>
                  <a:rPr lang="en-US" altLang="zh-CN" sz="1800" dirty="0"/>
                  <a:t>&gt;</a:t>
                </a:r>
              </a:p>
              <a:p>
                <a:pPr>
                  <a:spcBef>
                    <a:spcPct val="0"/>
                  </a:spcBef>
                  <a:buFontTx/>
                  <a:buNone/>
                </a:pPr>
                <a:r>
                  <a:rPr lang="en-US" altLang="zh-CN" sz="1800" dirty="0"/>
                  <a:t>#include</a:t>
                </a:r>
                <a:r>
                  <a:rPr lang="zh-CN" altLang="en-US" sz="1800" dirty="0"/>
                  <a:t>“</a:t>
                </a:r>
                <a:r>
                  <a:rPr lang="en-US" altLang="zh-CN" sz="1800" dirty="0" err="1"/>
                  <a:t>a.h</a:t>
                </a:r>
                <a:r>
                  <a:rPr lang="zh-CN" altLang="en-US" sz="1800" dirty="0"/>
                  <a:t>”</a:t>
                </a:r>
                <a:endParaRPr lang="en-US" altLang="zh-CN" sz="1800" dirty="0"/>
              </a:p>
              <a:p>
                <a:pPr>
                  <a:spcBef>
                    <a:spcPct val="0"/>
                  </a:spcBef>
                  <a:buFontTx/>
                  <a:buNone/>
                </a:pPr>
                <a:r>
                  <a:rPr lang="en-US" altLang="zh-CN" sz="1800" dirty="0"/>
                  <a:t>int fun2()</a:t>
                </a:r>
              </a:p>
              <a:p>
                <a:pPr>
                  <a:spcBef>
                    <a:spcPct val="0"/>
                  </a:spcBef>
                  <a:buFontTx/>
                  <a:buNone/>
                </a:pPr>
                <a:r>
                  <a:rPr lang="en-US" altLang="zh-CN" sz="1800" dirty="0"/>
                  <a:t>{</a:t>
                </a:r>
              </a:p>
              <a:p>
                <a:pPr>
                  <a:spcBef>
                    <a:spcPct val="0"/>
                  </a:spcBef>
                  <a:buFontTx/>
                  <a:buNone/>
                </a:pPr>
                <a:r>
                  <a:rPr lang="en-US" altLang="zh-CN" sz="1800" dirty="0"/>
                  <a:t>   </a:t>
                </a:r>
                <a:r>
                  <a:rPr lang="en-US" altLang="zh-CN" sz="1800" dirty="0">
                    <a:solidFill>
                      <a:srgbClr val="FF0000"/>
                    </a:solidFill>
                  </a:rPr>
                  <a:t>Student </a:t>
                </a:r>
                <a:r>
                  <a:rPr lang="en-US" altLang="zh-CN" sz="1800" dirty="0" err="1"/>
                  <a:t>aStu</a:t>
                </a:r>
                <a:r>
                  <a:rPr lang="en-US" altLang="zh-CN" sz="1800" dirty="0"/>
                  <a:t>;</a:t>
                </a:r>
              </a:p>
              <a:p>
                <a:pPr>
                  <a:spcBef>
                    <a:spcPct val="0"/>
                  </a:spcBef>
                  <a:buFontTx/>
                  <a:buNone/>
                </a:pPr>
                <a:r>
                  <a:rPr lang="en-US" altLang="zh-CN" sz="1800" dirty="0"/>
                  <a:t>   int score = </a:t>
                </a:r>
                <a:r>
                  <a:rPr lang="en-US" altLang="en-US" sz="1800" noProof="1">
                    <a:solidFill>
                      <a:srgbClr val="2D2DB9"/>
                    </a:solidFill>
                  </a:rPr>
                  <a:t>HIGHSCORE</a:t>
                </a:r>
                <a:r>
                  <a:rPr lang="en-US" altLang="zh-CN" sz="1800" dirty="0"/>
                  <a:t>;   </a:t>
                </a:r>
              </a:p>
              <a:p>
                <a:pPr>
                  <a:spcBef>
                    <a:spcPct val="0"/>
                  </a:spcBef>
                  <a:buFontTx/>
                  <a:buNone/>
                </a:pPr>
                <a:r>
                  <a:rPr lang="en-US" altLang="zh-CN" sz="1800" dirty="0"/>
                  <a:t>…</a:t>
                </a:r>
              </a:p>
              <a:p>
                <a:pPr>
                  <a:spcBef>
                    <a:spcPct val="0"/>
                  </a:spcBef>
                  <a:buFontTx/>
                  <a:buNone/>
                </a:pPr>
                <a:r>
                  <a:rPr lang="en-US" altLang="zh-CN" sz="1800" dirty="0"/>
                  <a:t>} </a:t>
                </a:r>
                <a:endParaRPr lang="zh-CN" altLang="en-US" sz="1800" dirty="0"/>
              </a:p>
              <a:p>
                <a:pPr>
                  <a:spcBef>
                    <a:spcPct val="0"/>
                  </a:spcBef>
                  <a:buFontTx/>
                  <a:buNone/>
                </a:pPr>
                <a:endParaRPr lang="zh-CN" altLang="en-US" sz="1800" dirty="0"/>
              </a:p>
            </p:txBody>
          </p:sp>
        </p:grpSp>
        <p:grpSp>
          <p:nvGrpSpPr>
            <p:cNvPr id="32776" name="组合 9">
              <a:extLst>
                <a:ext uri="{FF2B5EF4-FFF2-40B4-BE49-F238E27FC236}">
                  <a16:creationId xmlns:a16="http://schemas.microsoft.com/office/drawing/2014/main" id="{1FCB3954-2BF3-4D51-A05D-9CBEE8C66CAB}"/>
                </a:ext>
              </a:extLst>
            </p:cNvPr>
            <p:cNvGrpSpPr>
              <a:grpSpLocks/>
            </p:cNvGrpSpPr>
            <p:nvPr/>
          </p:nvGrpSpPr>
          <p:grpSpPr bwMode="auto">
            <a:xfrm>
              <a:off x="825" y="3342"/>
              <a:ext cx="3294" cy="3766"/>
              <a:chOff x="0" y="723"/>
              <a:chExt cx="2160240" cy="2788271"/>
            </a:xfrm>
          </p:grpSpPr>
          <p:sp>
            <p:nvSpPr>
              <p:cNvPr id="32784" name="矩形 16">
                <a:extLst>
                  <a:ext uri="{FF2B5EF4-FFF2-40B4-BE49-F238E27FC236}">
                    <a16:creationId xmlns:a16="http://schemas.microsoft.com/office/drawing/2014/main" id="{36FEC3E4-A8CB-4338-B3B9-A00A04EB7DD3}"/>
                  </a:ext>
                </a:extLst>
              </p:cNvPr>
              <p:cNvSpPr>
                <a:spLocks noChangeArrowheads="1"/>
              </p:cNvSpPr>
              <p:nvPr/>
            </p:nvSpPr>
            <p:spPr bwMode="auto">
              <a:xfrm>
                <a:off x="0" y="723"/>
                <a:ext cx="1912689" cy="2141445"/>
              </a:xfrm>
              <a:prstGeom prst="rect">
                <a:avLst/>
              </a:prstGeom>
              <a:solidFill>
                <a:schemeClr val="bg1"/>
              </a:solidFill>
              <a:ln w="9525">
                <a:solidFill>
                  <a:schemeClr val="tx1"/>
                </a:solidFill>
                <a:miter lim="800000"/>
                <a:headEnd/>
                <a:tailEnd/>
              </a:ln>
              <a:effectLst>
                <a:prstShdw prst="shdw17" dist="17961" dir="13500000">
                  <a:srgbClr val="000000"/>
                </a:prstShdw>
              </a:effectLst>
            </p:spPr>
            <p:txBody>
              <a:bodyPr wrap="none"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p>
            </p:txBody>
          </p:sp>
          <p:sp>
            <p:nvSpPr>
              <p:cNvPr id="32785" name="TextBox 17">
                <a:extLst>
                  <a:ext uri="{FF2B5EF4-FFF2-40B4-BE49-F238E27FC236}">
                    <a16:creationId xmlns:a16="http://schemas.microsoft.com/office/drawing/2014/main" id="{9B3BE3BE-3110-4C82-B6A1-293EFCB79EB3}"/>
                  </a:ext>
                </a:extLst>
              </p:cNvPr>
              <p:cNvSpPr txBox="1">
                <a:spLocks noChangeArrowheads="1"/>
              </p:cNvSpPr>
              <p:nvPr/>
            </p:nvSpPr>
            <p:spPr bwMode="auto">
              <a:xfrm>
                <a:off x="0" y="96996"/>
                <a:ext cx="2160240" cy="2691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dirty="0"/>
                  <a:t>#include</a:t>
                </a:r>
                <a:r>
                  <a:rPr lang="zh-CN" altLang="en-US" sz="1800" dirty="0"/>
                  <a:t>“</a:t>
                </a:r>
                <a:r>
                  <a:rPr lang="en-US" altLang="zh-CN" sz="1800" dirty="0" err="1"/>
                  <a:t>a.h</a:t>
                </a:r>
                <a:r>
                  <a:rPr lang="zh-CN" altLang="en-US" sz="1800" dirty="0"/>
                  <a:t>”</a:t>
                </a:r>
                <a:endParaRPr lang="en-US" altLang="zh-CN" sz="1800" dirty="0"/>
              </a:p>
              <a:p>
                <a:pPr>
                  <a:spcBef>
                    <a:spcPct val="0"/>
                  </a:spcBef>
                  <a:buFontTx/>
                  <a:buNone/>
                </a:pPr>
                <a:r>
                  <a:rPr lang="en-US" altLang="zh-CN" sz="1800" dirty="0"/>
                  <a:t>int fun1()</a:t>
                </a:r>
              </a:p>
              <a:p>
                <a:pPr>
                  <a:spcBef>
                    <a:spcPct val="0"/>
                  </a:spcBef>
                  <a:buFontTx/>
                  <a:buNone/>
                </a:pPr>
                <a:r>
                  <a:rPr lang="en-US" altLang="zh-CN" sz="1800" dirty="0"/>
                  <a:t>{</a:t>
                </a:r>
              </a:p>
              <a:p>
                <a:pPr>
                  <a:spcBef>
                    <a:spcPct val="0"/>
                  </a:spcBef>
                  <a:buFontTx/>
                  <a:buNone/>
                </a:pPr>
                <a:r>
                  <a:rPr lang="en-US" altLang="zh-CN" sz="1800" dirty="0"/>
                  <a:t>   </a:t>
                </a:r>
                <a:r>
                  <a:rPr lang="en-US" altLang="zh-CN" sz="1800" dirty="0">
                    <a:solidFill>
                      <a:srgbClr val="FF0000"/>
                    </a:solidFill>
                  </a:rPr>
                  <a:t>Student </a:t>
                </a:r>
                <a:r>
                  <a:rPr lang="en-US" altLang="zh-CN" sz="1800" dirty="0" err="1"/>
                  <a:t>aStu</a:t>
                </a:r>
                <a:r>
                  <a:rPr lang="en-US" altLang="zh-CN" sz="1800" dirty="0"/>
                  <a:t>;</a:t>
                </a:r>
              </a:p>
              <a:p>
                <a:pPr>
                  <a:spcBef>
                    <a:spcPct val="0"/>
                  </a:spcBef>
                  <a:buFontTx/>
                  <a:buNone/>
                </a:pPr>
                <a:r>
                  <a:rPr lang="en-US" altLang="zh-CN" sz="1800" dirty="0"/>
                  <a:t>   int score = </a:t>
                </a:r>
                <a:r>
                  <a:rPr lang="en-US" altLang="en-US" sz="1800" noProof="1">
                    <a:solidFill>
                      <a:srgbClr val="2D2DB9"/>
                    </a:solidFill>
                  </a:rPr>
                  <a:t>HIGHSCORE</a:t>
                </a:r>
                <a:r>
                  <a:rPr lang="en-US" altLang="zh-CN" sz="1800" dirty="0"/>
                  <a:t>;</a:t>
                </a:r>
              </a:p>
              <a:p>
                <a:pPr>
                  <a:spcBef>
                    <a:spcPct val="0"/>
                  </a:spcBef>
                  <a:buFontTx/>
                  <a:buNone/>
                </a:pPr>
                <a:r>
                  <a:rPr lang="en-US" altLang="zh-CN" sz="1800" dirty="0"/>
                  <a:t>   …</a:t>
                </a:r>
              </a:p>
              <a:p>
                <a:pPr>
                  <a:spcBef>
                    <a:spcPct val="0"/>
                  </a:spcBef>
                  <a:buFontTx/>
                  <a:buNone/>
                </a:pPr>
                <a:r>
                  <a:rPr lang="en-US" altLang="zh-CN" sz="1800" dirty="0"/>
                  <a:t>} </a:t>
                </a:r>
                <a:endParaRPr lang="zh-CN" altLang="en-US" sz="1800" dirty="0"/>
              </a:p>
            </p:txBody>
          </p:sp>
        </p:grpSp>
        <p:sp>
          <p:nvSpPr>
            <p:cNvPr id="32777" name="矩形 10">
              <a:extLst>
                <a:ext uri="{FF2B5EF4-FFF2-40B4-BE49-F238E27FC236}">
                  <a16:creationId xmlns:a16="http://schemas.microsoft.com/office/drawing/2014/main" id="{39FE531E-DEBB-43BC-A5F2-9109AA94FF29}"/>
                </a:ext>
              </a:extLst>
            </p:cNvPr>
            <p:cNvSpPr>
              <a:spLocks noChangeArrowheads="1"/>
            </p:cNvSpPr>
            <p:nvPr/>
          </p:nvSpPr>
          <p:spPr bwMode="auto">
            <a:xfrm>
              <a:off x="1928" y="113"/>
              <a:ext cx="5300" cy="2722"/>
            </a:xfrm>
            <a:prstGeom prst="rect">
              <a:avLst/>
            </a:prstGeom>
            <a:solidFill>
              <a:schemeClr val="bg1"/>
            </a:solidFill>
            <a:ln w="9525">
              <a:solidFill>
                <a:schemeClr val="tx1"/>
              </a:solidFill>
              <a:miter lim="800000"/>
              <a:headEnd/>
              <a:tailEnd/>
            </a:ln>
            <a:effectLst>
              <a:prstShdw prst="shdw17" dist="17961" dir="13500000">
                <a:srgbClr val="000000"/>
              </a:prstShdw>
            </a:effectLst>
          </p:spPr>
          <p:txBody>
            <a:bodyPr wrap="none"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p>
          </p:txBody>
        </p:sp>
        <p:sp>
          <p:nvSpPr>
            <p:cNvPr id="32778" name="TextBox 11">
              <a:extLst>
                <a:ext uri="{FF2B5EF4-FFF2-40B4-BE49-F238E27FC236}">
                  <a16:creationId xmlns:a16="http://schemas.microsoft.com/office/drawing/2014/main" id="{7DA6F962-B44F-457E-BD1B-AF9AD7A0CE94}"/>
                </a:ext>
              </a:extLst>
            </p:cNvPr>
            <p:cNvSpPr txBox="1">
              <a:spLocks noChangeArrowheads="1"/>
            </p:cNvSpPr>
            <p:nvPr/>
          </p:nvSpPr>
          <p:spPr bwMode="auto">
            <a:xfrm>
              <a:off x="7391" y="272"/>
              <a:ext cx="225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头文件</a:t>
              </a:r>
              <a:r>
                <a:rPr lang="en-US" altLang="zh-CN" sz="1800"/>
                <a:t>a.h</a:t>
              </a:r>
              <a:endParaRPr lang="zh-CN" altLang="en-US" sz="1800"/>
            </a:p>
          </p:txBody>
        </p:sp>
        <p:sp>
          <p:nvSpPr>
            <p:cNvPr id="32779" name="TextBox 12">
              <a:extLst>
                <a:ext uri="{FF2B5EF4-FFF2-40B4-BE49-F238E27FC236}">
                  <a16:creationId xmlns:a16="http://schemas.microsoft.com/office/drawing/2014/main" id="{E062F254-6390-4B93-8619-685CC3B3BE0E}"/>
                </a:ext>
              </a:extLst>
            </p:cNvPr>
            <p:cNvSpPr txBox="1">
              <a:spLocks noChangeArrowheads="1"/>
            </p:cNvSpPr>
            <p:nvPr/>
          </p:nvSpPr>
          <p:spPr bwMode="auto">
            <a:xfrm>
              <a:off x="946" y="2843"/>
              <a:ext cx="225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源文件</a:t>
              </a:r>
              <a:r>
                <a:rPr lang="en-US" altLang="zh-CN" sz="1800"/>
                <a:t>1</a:t>
              </a:r>
              <a:endParaRPr lang="zh-CN" altLang="en-US" sz="1800"/>
            </a:p>
          </p:txBody>
        </p:sp>
        <p:sp>
          <p:nvSpPr>
            <p:cNvPr id="32780" name="TextBox 13">
              <a:extLst>
                <a:ext uri="{FF2B5EF4-FFF2-40B4-BE49-F238E27FC236}">
                  <a16:creationId xmlns:a16="http://schemas.microsoft.com/office/drawing/2014/main" id="{635BB796-5BEA-4C0F-AA5F-D7E889999B50}"/>
                </a:ext>
              </a:extLst>
            </p:cNvPr>
            <p:cNvSpPr txBox="1">
              <a:spLocks noChangeArrowheads="1"/>
            </p:cNvSpPr>
            <p:nvPr/>
          </p:nvSpPr>
          <p:spPr bwMode="auto">
            <a:xfrm>
              <a:off x="4914" y="2843"/>
              <a:ext cx="225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源文件</a:t>
              </a:r>
              <a:r>
                <a:rPr lang="en-US" altLang="zh-CN" sz="1800"/>
                <a:t>2</a:t>
              </a:r>
              <a:endParaRPr lang="zh-CN" altLang="en-US" sz="1800"/>
            </a:p>
          </p:txBody>
        </p:sp>
        <p:cxnSp>
          <p:nvCxnSpPr>
            <p:cNvPr id="32781" name="直接箭头连接符 14">
              <a:extLst>
                <a:ext uri="{FF2B5EF4-FFF2-40B4-BE49-F238E27FC236}">
                  <a16:creationId xmlns:a16="http://schemas.microsoft.com/office/drawing/2014/main" id="{96AF2946-5CA3-4F56-8E28-07E53C1DEA22}"/>
                </a:ext>
              </a:extLst>
            </p:cNvPr>
            <p:cNvCxnSpPr>
              <a:cxnSpLocks noChangeShapeType="1"/>
            </p:cNvCxnSpPr>
            <p:nvPr/>
          </p:nvCxnSpPr>
          <p:spPr bwMode="auto">
            <a:xfrm flipV="1">
              <a:off x="2564" y="2953"/>
              <a:ext cx="400" cy="390"/>
            </a:xfrm>
            <a:prstGeom prst="straightConnector1">
              <a:avLst/>
            </a:prstGeom>
            <a:noFill/>
            <a:ln w="9525">
              <a:solidFill>
                <a:schemeClr val="tx1"/>
              </a:solidFill>
              <a:round/>
              <a:headEnd/>
              <a:tailEnd type="arrow" w="med" len="med"/>
            </a:ln>
            <a:effectLst>
              <a:prstShdw prst="shdw17" dist="17961" dir="13500000">
                <a:srgbClr val="000000"/>
              </a:prstShdw>
            </a:effectLst>
            <a:extLst>
              <a:ext uri="{909E8E84-426E-40DD-AFC4-6F175D3DCCD1}">
                <a14:hiddenFill xmlns:a14="http://schemas.microsoft.com/office/drawing/2010/main">
                  <a:noFill/>
                </a14:hiddenFill>
              </a:ext>
            </a:extLst>
          </p:spPr>
        </p:cxnSp>
        <p:cxnSp>
          <p:nvCxnSpPr>
            <p:cNvPr id="32782" name="直接箭头连接符 15">
              <a:extLst>
                <a:ext uri="{FF2B5EF4-FFF2-40B4-BE49-F238E27FC236}">
                  <a16:creationId xmlns:a16="http://schemas.microsoft.com/office/drawing/2014/main" id="{EBA24E5C-DA8B-4081-8B15-9CEDC4D1DA20}"/>
                </a:ext>
              </a:extLst>
            </p:cNvPr>
            <p:cNvCxnSpPr>
              <a:cxnSpLocks noChangeShapeType="1"/>
            </p:cNvCxnSpPr>
            <p:nvPr/>
          </p:nvCxnSpPr>
          <p:spPr bwMode="auto">
            <a:xfrm flipH="1" flipV="1">
              <a:off x="4628" y="2953"/>
              <a:ext cx="285" cy="390"/>
            </a:xfrm>
            <a:prstGeom prst="straightConnector1">
              <a:avLst/>
            </a:prstGeom>
            <a:noFill/>
            <a:ln w="9525">
              <a:solidFill>
                <a:schemeClr val="tx1"/>
              </a:solidFill>
              <a:round/>
              <a:headEnd/>
              <a:tailEnd type="arrow" w="med" len="med"/>
            </a:ln>
            <a:effectLst>
              <a:prstShdw prst="shdw17" dist="17961" dir="13500000">
                <a:srgbClr val="000000"/>
              </a:prstShdw>
            </a:effectLst>
            <a:extLst>
              <a:ext uri="{909E8E84-426E-40DD-AFC4-6F175D3DCCD1}">
                <a14:hiddenFill xmlns:a14="http://schemas.microsoft.com/office/drawing/2010/main">
                  <a:noFill/>
                </a14:hiddenFill>
              </a:ext>
            </a:extLst>
          </p:spPr>
        </p:cxnSp>
        <p:sp>
          <p:nvSpPr>
            <p:cNvPr id="32783" name="TextBox 21">
              <a:extLst>
                <a:ext uri="{FF2B5EF4-FFF2-40B4-BE49-F238E27FC236}">
                  <a16:creationId xmlns:a16="http://schemas.microsoft.com/office/drawing/2014/main" id="{B0D90B5B-154C-41C9-82C1-FB5B3FAEFC26}"/>
                </a:ext>
              </a:extLst>
            </p:cNvPr>
            <p:cNvSpPr txBox="1">
              <a:spLocks noChangeArrowheads="1"/>
            </p:cNvSpPr>
            <p:nvPr/>
          </p:nvSpPr>
          <p:spPr bwMode="auto">
            <a:xfrm>
              <a:off x="2155" y="0"/>
              <a:ext cx="5077" cy="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noProof="1"/>
                <a:t>struct  </a:t>
              </a:r>
              <a:r>
                <a:rPr lang="en-US" altLang="zh-CN" sz="1800" noProof="1">
                  <a:solidFill>
                    <a:srgbClr val="FF0000"/>
                  </a:solidFill>
                </a:rPr>
                <a:t>student</a:t>
              </a:r>
              <a:r>
                <a:rPr lang="en-US" altLang="zh-CN" sz="1800" noProof="1"/>
                <a:t>{</a:t>
              </a:r>
            </a:p>
            <a:p>
              <a:pPr>
                <a:spcBef>
                  <a:spcPct val="0"/>
                </a:spcBef>
                <a:buFontTx/>
                <a:buNone/>
              </a:pPr>
              <a:r>
                <a:rPr lang="en-US" altLang="zh-CN" sz="1800" noProof="1"/>
                <a:t>    char name[10];</a:t>
              </a:r>
            </a:p>
            <a:p>
              <a:pPr>
                <a:spcBef>
                  <a:spcPct val="0"/>
                </a:spcBef>
                <a:buFontTx/>
                <a:buNone/>
              </a:pPr>
              <a:r>
                <a:rPr lang="en-US" altLang="zh-CN" sz="1800" noProof="1"/>
                <a:t>    int no;</a:t>
              </a:r>
            </a:p>
            <a:p>
              <a:pPr>
                <a:spcBef>
                  <a:spcPct val="0"/>
                </a:spcBef>
                <a:buFontTx/>
                <a:buNone/>
              </a:pPr>
              <a:r>
                <a:rPr lang="en-US" altLang="zh-CN" sz="1800" noProof="1"/>
                <a:t>}</a:t>
              </a:r>
              <a:r>
                <a:rPr lang="en-US" altLang="en-US" sz="1800" noProof="1"/>
                <a:t>;</a:t>
              </a:r>
              <a:endParaRPr lang="en-US" altLang="zh-CN" sz="1800" noProof="1"/>
            </a:p>
            <a:p>
              <a:pPr>
                <a:spcBef>
                  <a:spcPct val="0"/>
                </a:spcBef>
                <a:buFontTx/>
                <a:buNone/>
              </a:pPr>
              <a:r>
                <a:rPr lang="en-US" altLang="zh-CN" sz="1800" noProof="1"/>
                <a:t>typedef struct student </a:t>
              </a:r>
              <a:r>
                <a:rPr lang="en-US" altLang="zh-CN" sz="1800" noProof="1">
                  <a:solidFill>
                    <a:srgbClr val="FF0000"/>
                  </a:solidFill>
                </a:rPr>
                <a:t>Student</a:t>
              </a:r>
              <a:r>
                <a:rPr lang="en-US" altLang="zh-CN" sz="1800" noProof="1"/>
                <a:t>;</a:t>
              </a:r>
            </a:p>
            <a:p>
              <a:pPr>
                <a:spcBef>
                  <a:spcPct val="0"/>
                </a:spcBef>
                <a:buFontTx/>
                <a:buNone/>
              </a:pPr>
              <a:r>
                <a:rPr lang="en-US" altLang="en-US" sz="1800" noProof="1"/>
                <a:t>#define  </a:t>
              </a:r>
              <a:r>
                <a:rPr lang="en-US" altLang="en-US" sz="1800" noProof="1">
                  <a:solidFill>
                    <a:srgbClr val="2D2DB9"/>
                  </a:solidFill>
                </a:rPr>
                <a:t>HIGHSCORE </a:t>
              </a:r>
              <a:r>
                <a:rPr lang="en-US" altLang="en-US" sz="1800" noProof="1"/>
                <a:t>100</a:t>
              </a:r>
            </a:p>
          </p:txBody>
        </p:sp>
      </p:grpSp>
    </p:spTree>
  </p:cSld>
  <p:clrMapOvr>
    <a:masterClrMapping/>
  </p:clrMapOvr>
  <p:transition advTm="38717"/>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13194F6B-70ED-44B5-AF79-06B56F1FDCC7}"/>
              </a:ext>
            </a:extLst>
          </p:cNvPr>
          <p:cNvSpPr>
            <a:spLocks noGrp="1" noChangeArrowheads="1"/>
          </p:cNvSpPr>
          <p:nvPr>
            <p:ph type="title" idx="4294967295"/>
          </p:nvPr>
        </p:nvSpPr>
        <p:spPr/>
        <p:txBody>
          <a:bodyPr/>
          <a:lstStyle/>
          <a:p>
            <a:r>
              <a:rPr lang="en-US" altLang="zh-CN" b="1" dirty="0"/>
              <a:t>3.1 </a:t>
            </a:r>
            <a:r>
              <a:rPr lang="zh-CN" altLang="en-US" b="1" dirty="0"/>
              <a:t>头文件建立原则</a:t>
            </a:r>
          </a:p>
        </p:txBody>
      </p:sp>
      <p:sp>
        <p:nvSpPr>
          <p:cNvPr id="30723" name="内容占位符 2">
            <a:extLst>
              <a:ext uri="{FF2B5EF4-FFF2-40B4-BE49-F238E27FC236}">
                <a16:creationId xmlns:a16="http://schemas.microsoft.com/office/drawing/2014/main" id="{681E7740-23FC-4CB9-925C-3E080129AF96}"/>
              </a:ext>
            </a:extLst>
          </p:cNvPr>
          <p:cNvSpPr>
            <a:spLocks noGrp="1" noChangeArrowheads="1"/>
          </p:cNvSpPr>
          <p:nvPr>
            <p:ph idx="4294967295"/>
          </p:nvPr>
        </p:nvSpPr>
        <p:spPr>
          <a:xfrm>
            <a:off x="611560" y="1319213"/>
            <a:ext cx="7920880" cy="4611687"/>
          </a:xfrm>
        </p:spPr>
        <p:txBody>
          <a:bodyPr/>
          <a:lstStyle/>
          <a:p>
            <a:pPr marL="0" lvl="1" indent="0" algn="just">
              <a:buNone/>
            </a:pPr>
            <a:r>
              <a:rPr lang="en-US" altLang="zh-CN" sz="2400" b="1" dirty="0"/>
              <a:t>2.</a:t>
            </a:r>
            <a:r>
              <a:rPr lang="zh-CN" altLang="en-US" sz="2400" b="1" dirty="0"/>
              <a:t> 对于所有在一个源文件里定义而在其他文件中使用的东西（</a:t>
            </a:r>
            <a:r>
              <a:rPr lang="zh-CN" altLang="en-US" sz="2400" b="1" dirty="0">
                <a:solidFill>
                  <a:srgbClr val="FF0000"/>
                </a:solidFill>
              </a:rPr>
              <a:t>全局变量</a:t>
            </a:r>
            <a:r>
              <a:rPr lang="zh-CN" altLang="en-US" sz="2400" b="1" dirty="0"/>
              <a:t>或者</a:t>
            </a:r>
            <a:r>
              <a:rPr lang="zh-CN" altLang="en-US" sz="2400" b="1" dirty="0">
                <a:solidFill>
                  <a:srgbClr val="FF0000"/>
                </a:solidFill>
              </a:rPr>
              <a:t>外部函数</a:t>
            </a:r>
            <a:r>
              <a:rPr lang="zh-CN" altLang="en-US" sz="2400" b="1" dirty="0"/>
              <a:t>），都需要在某个头文件中声明（</a:t>
            </a:r>
            <a:r>
              <a:rPr lang="zh-CN" altLang="en-US" sz="2400" b="1" dirty="0">
                <a:solidFill>
                  <a:srgbClr val="FF0000"/>
                </a:solidFill>
              </a:rPr>
              <a:t>全局变量的外部声明</a:t>
            </a:r>
            <a:r>
              <a:rPr lang="zh-CN" altLang="en-US" sz="2400" b="1" dirty="0"/>
              <a:t>或者</a:t>
            </a:r>
            <a:r>
              <a:rPr lang="zh-CN" altLang="en-US" sz="2400" b="1" dirty="0">
                <a:solidFill>
                  <a:srgbClr val="FF0000"/>
                </a:solidFill>
              </a:rPr>
              <a:t>函数原型</a:t>
            </a:r>
            <a:r>
              <a:rPr lang="zh-CN" altLang="en-US" sz="2400" b="1" dirty="0"/>
              <a:t>），以方便使用。例如，在源文件</a:t>
            </a:r>
            <a:r>
              <a:rPr lang="en-US" altLang="zh-CN" sz="2400" b="1" dirty="0"/>
              <a:t>A</a:t>
            </a:r>
            <a:r>
              <a:rPr lang="zh-CN" altLang="en-US" sz="2400" b="1" dirty="0"/>
              <a:t>中定义了一个全局变量</a:t>
            </a:r>
            <a:r>
              <a:rPr lang="en-US" altLang="zh-CN" sz="2400" b="1" dirty="0"/>
              <a:t>V</a:t>
            </a:r>
            <a:r>
              <a:rPr lang="zh-CN" altLang="en-US" sz="2400" b="1" dirty="0"/>
              <a:t>和函数</a:t>
            </a:r>
            <a:r>
              <a:rPr lang="en-US" altLang="zh-CN" sz="2400" b="1" dirty="0"/>
              <a:t>fun</a:t>
            </a:r>
            <a:r>
              <a:rPr lang="zh-CN" altLang="en-US" sz="2400" b="1" dirty="0"/>
              <a:t>，该变量和函数会在源文件</a:t>
            </a:r>
            <a:r>
              <a:rPr lang="en-US" altLang="zh-CN" sz="2400" b="1" dirty="0"/>
              <a:t>B</a:t>
            </a:r>
            <a:r>
              <a:rPr lang="zh-CN" altLang="en-US" sz="2400" b="1" dirty="0"/>
              <a:t>和</a:t>
            </a:r>
            <a:r>
              <a:rPr lang="en-US" altLang="zh-CN" sz="2400" b="1" dirty="0"/>
              <a:t>C</a:t>
            </a:r>
            <a:r>
              <a:rPr lang="zh-CN" altLang="en-US" sz="2400" b="1" dirty="0"/>
              <a:t>中被访问，则可以在源文件</a:t>
            </a:r>
            <a:r>
              <a:rPr lang="en-US" altLang="zh-CN" sz="2400" b="1" dirty="0"/>
              <a:t>A</a:t>
            </a:r>
            <a:r>
              <a:rPr lang="zh-CN" altLang="en-US" sz="2400" b="1" dirty="0"/>
              <a:t>对应的头文件中对变量</a:t>
            </a:r>
            <a:r>
              <a:rPr lang="en-US" altLang="zh-CN" sz="2400" b="1" dirty="0"/>
              <a:t>V</a:t>
            </a:r>
            <a:r>
              <a:rPr lang="zh-CN" altLang="en-US" sz="2400" b="1" dirty="0"/>
              <a:t>和函数</a:t>
            </a:r>
            <a:r>
              <a:rPr lang="en-US" altLang="zh-CN" sz="2400" b="1" dirty="0"/>
              <a:t>fun</a:t>
            </a:r>
            <a:r>
              <a:rPr lang="zh-CN" altLang="en-US" sz="2400" b="1" dirty="0"/>
              <a:t>进行声明。</a:t>
            </a:r>
          </a:p>
          <a:p>
            <a:pPr marL="400050" lvl="2" indent="0">
              <a:buFont typeface="Wingdings" panose="05000000000000000000" pitchFamily="2" charset="2"/>
              <a:buChar char="•"/>
            </a:pPr>
            <a:endParaRPr lang="en-US" altLang="zh-CN" sz="2400" b="1" dirty="0"/>
          </a:p>
          <a:p>
            <a:pPr marL="342900" lvl="1" indent="-342900"/>
            <a:endParaRPr lang="zh-CN" altLang="en-US" dirty="0"/>
          </a:p>
        </p:txBody>
      </p:sp>
      <p:sp>
        <p:nvSpPr>
          <p:cNvPr id="30724" name="灯片编号占位符 3">
            <a:extLst>
              <a:ext uri="{FF2B5EF4-FFF2-40B4-BE49-F238E27FC236}">
                <a16:creationId xmlns:a16="http://schemas.microsoft.com/office/drawing/2014/main" id="{17B57676-CAEE-40FF-BF46-B1B778EFC38C}"/>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r">
              <a:spcBef>
                <a:spcPct val="50000"/>
              </a:spcBef>
              <a:buFontTx/>
              <a:buNone/>
            </a:pPr>
            <a:fld id="{919E8032-9DF6-4318-B70B-CA3E13548694}" type="slidenum">
              <a:rPr lang="en-US" altLang="zh-CN" sz="1400"/>
              <a:pPr algn="r">
                <a:spcBef>
                  <a:spcPct val="50000"/>
                </a:spcBef>
                <a:buFontTx/>
                <a:buNone/>
              </a:pPr>
              <a:t>62</a:t>
            </a:fld>
            <a:endParaRPr lang="en-US" altLang="zh-CN" sz="1400"/>
          </a:p>
        </p:txBody>
      </p:sp>
      <p:grpSp>
        <p:nvGrpSpPr>
          <p:cNvPr id="2" name="组合 1">
            <a:extLst>
              <a:ext uri="{FF2B5EF4-FFF2-40B4-BE49-F238E27FC236}">
                <a16:creationId xmlns:a16="http://schemas.microsoft.com/office/drawing/2014/main" id="{5EBB8A38-4B0A-4F34-A191-DE9DF4A3A789}"/>
              </a:ext>
            </a:extLst>
          </p:cNvPr>
          <p:cNvGrpSpPr/>
          <p:nvPr/>
        </p:nvGrpSpPr>
        <p:grpSpPr>
          <a:xfrm>
            <a:off x="1263650" y="3655227"/>
            <a:ext cx="7056437" cy="2435225"/>
            <a:chOff x="1763713" y="4017963"/>
            <a:chExt cx="7056437" cy="2435225"/>
          </a:xfrm>
        </p:grpSpPr>
        <p:sp>
          <p:nvSpPr>
            <p:cNvPr id="30725" name="矩形 4">
              <a:extLst>
                <a:ext uri="{FF2B5EF4-FFF2-40B4-BE49-F238E27FC236}">
                  <a16:creationId xmlns:a16="http://schemas.microsoft.com/office/drawing/2014/main" id="{7E478328-7689-47AA-BCD2-C58D49A81499}"/>
                </a:ext>
              </a:extLst>
            </p:cNvPr>
            <p:cNvSpPr>
              <a:spLocks noChangeArrowheads="1"/>
            </p:cNvSpPr>
            <p:nvPr/>
          </p:nvSpPr>
          <p:spPr bwMode="auto">
            <a:xfrm>
              <a:off x="1763713" y="4017963"/>
              <a:ext cx="6580187" cy="2435225"/>
            </a:xfrm>
            <a:prstGeom prst="rect">
              <a:avLst/>
            </a:prstGeom>
            <a:gradFill rotWithShape="1">
              <a:gsLst>
                <a:gs pos="0">
                  <a:srgbClr val="90FFDA"/>
                </a:gs>
                <a:gs pos="35001">
                  <a:srgbClr val="B2FFE3"/>
                </a:gs>
                <a:gs pos="100000">
                  <a:srgbClr val="E0FFF4"/>
                </a:gs>
              </a:gsLst>
              <a:lin ang="5400000" scaled="1"/>
            </a:gradFill>
            <a:ln w="9525">
              <a:solidFill>
                <a:srgbClr val="00CC98"/>
              </a:solidFill>
              <a:miter lim="800000"/>
              <a:headEnd/>
              <a:tailEnd/>
            </a:ln>
            <a:effectLst>
              <a:outerShdw dist="20000" dir="5400000" algn="ctr" rotWithShape="0">
                <a:srgbClr val="000000">
                  <a:alpha val="29999"/>
                </a:srgbClr>
              </a:outerShdw>
            </a:effectLst>
          </p:spPr>
          <p:txBody>
            <a:bodyPr wrap="none"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p>
          </p:txBody>
        </p:sp>
        <p:grpSp>
          <p:nvGrpSpPr>
            <p:cNvPr id="30726" name="组合 5">
              <a:extLst>
                <a:ext uri="{FF2B5EF4-FFF2-40B4-BE49-F238E27FC236}">
                  <a16:creationId xmlns:a16="http://schemas.microsoft.com/office/drawing/2014/main" id="{2AC9A151-8C80-4C01-9903-CD027666BACE}"/>
                </a:ext>
              </a:extLst>
            </p:cNvPr>
            <p:cNvGrpSpPr>
              <a:grpSpLocks/>
            </p:cNvGrpSpPr>
            <p:nvPr/>
          </p:nvGrpSpPr>
          <p:grpSpPr bwMode="auto">
            <a:xfrm>
              <a:off x="2051050" y="4056063"/>
              <a:ext cx="6769100" cy="2252662"/>
              <a:chOff x="0" y="0"/>
              <a:chExt cx="6768752" cy="2253872"/>
            </a:xfrm>
          </p:grpSpPr>
          <p:grpSp>
            <p:nvGrpSpPr>
              <p:cNvPr id="30727" name="组合 6">
                <a:extLst>
                  <a:ext uri="{FF2B5EF4-FFF2-40B4-BE49-F238E27FC236}">
                    <a16:creationId xmlns:a16="http://schemas.microsoft.com/office/drawing/2014/main" id="{341D28BE-24A1-4B52-B1BD-08AF75EC5CB4}"/>
                  </a:ext>
                </a:extLst>
              </p:cNvPr>
              <p:cNvGrpSpPr>
                <a:grpSpLocks/>
              </p:cNvGrpSpPr>
              <p:nvPr/>
            </p:nvGrpSpPr>
            <p:grpSpPr bwMode="auto">
              <a:xfrm>
                <a:off x="0" y="0"/>
                <a:ext cx="6768752" cy="2253872"/>
                <a:chOff x="0" y="0"/>
                <a:chExt cx="6989819" cy="2627642"/>
              </a:xfrm>
            </p:grpSpPr>
            <p:grpSp>
              <p:nvGrpSpPr>
                <p:cNvPr id="30733" name="组合 12">
                  <a:extLst>
                    <a:ext uri="{FF2B5EF4-FFF2-40B4-BE49-F238E27FC236}">
                      <a16:creationId xmlns:a16="http://schemas.microsoft.com/office/drawing/2014/main" id="{A6651D2C-B966-4326-AD22-4AE6FDC3C94B}"/>
                    </a:ext>
                  </a:extLst>
                </p:cNvPr>
                <p:cNvGrpSpPr>
                  <a:grpSpLocks/>
                </p:cNvGrpSpPr>
                <p:nvPr/>
              </p:nvGrpSpPr>
              <p:grpSpPr bwMode="auto">
                <a:xfrm>
                  <a:off x="4155735" y="1713242"/>
                  <a:ext cx="2834084" cy="914400"/>
                  <a:chOff x="0" y="0"/>
                  <a:chExt cx="1512168" cy="914400"/>
                </a:xfrm>
              </p:grpSpPr>
              <p:sp>
                <p:nvSpPr>
                  <p:cNvPr id="30743" name="矩形 22">
                    <a:extLst>
                      <a:ext uri="{FF2B5EF4-FFF2-40B4-BE49-F238E27FC236}">
                        <a16:creationId xmlns:a16="http://schemas.microsoft.com/office/drawing/2014/main" id="{DD2DFC8F-5763-4DAA-BF4A-92B8B768EE29}"/>
                      </a:ext>
                    </a:extLst>
                  </p:cNvPr>
                  <p:cNvSpPr>
                    <a:spLocks noChangeArrowheads="1"/>
                  </p:cNvSpPr>
                  <p:nvPr/>
                </p:nvSpPr>
                <p:spPr bwMode="auto">
                  <a:xfrm>
                    <a:off x="-107" y="-367"/>
                    <a:ext cx="986609" cy="914767"/>
                  </a:xfrm>
                  <a:prstGeom prst="rect">
                    <a:avLst/>
                  </a:prstGeom>
                  <a:solidFill>
                    <a:schemeClr val="bg1"/>
                  </a:solidFill>
                  <a:ln w="9525">
                    <a:solidFill>
                      <a:schemeClr val="tx1"/>
                    </a:solidFill>
                    <a:miter lim="800000"/>
                    <a:headEnd/>
                    <a:tailEnd/>
                  </a:ln>
                  <a:effectLst>
                    <a:prstShdw prst="shdw17" dist="17961" dir="13500000">
                      <a:srgbClr val="000000"/>
                    </a:prstShdw>
                  </a:effectLst>
                </p:spPr>
                <p:txBody>
                  <a:bodyPr wrap="none"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p>
                </p:txBody>
              </p:sp>
              <p:sp>
                <p:nvSpPr>
                  <p:cNvPr id="30744" name="TextBox 23">
                    <a:extLst>
                      <a:ext uri="{FF2B5EF4-FFF2-40B4-BE49-F238E27FC236}">
                        <a16:creationId xmlns:a16="http://schemas.microsoft.com/office/drawing/2014/main" id="{F3FE5C76-1969-4166-BA7A-D18A8FA61BAC}"/>
                      </a:ext>
                    </a:extLst>
                  </p:cNvPr>
                  <p:cNvSpPr txBox="1">
                    <a:spLocks noChangeArrowheads="1"/>
                  </p:cNvSpPr>
                  <p:nvPr/>
                </p:nvSpPr>
                <p:spPr bwMode="auto">
                  <a:xfrm>
                    <a:off x="0" y="96999"/>
                    <a:ext cx="1512168" cy="646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a:t>#include&lt;math.h&gt;</a:t>
                    </a:r>
                  </a:p>
                  <a:p>
                    <a:pPr>
                      <a:spcBef>
                        <a:spcPct val="0"/>
                      </a:spcBef>
                      <a:buFontTx/>
                      <a:buNone/>
                    </a:pPr>
                    <a:r>
                      <a:rPr lang="en-US" altLang="zh-CN" sz="1800"/>
                      <a:t>#include</a:t>
                    </a:r>
                    <a:r>
                      <a:rPr lang="zh-CN" altLang="en-US" sz="1800"/>
                      <a:t>“</a:t>
                    </a:r>
                    <a:r>
                      <a:rPr lang="en-US" altLang="zh-CN" sz="1800"/>
                      <a:t>a.h</a:t>
                    </a:r>
                    <a:r>
                      <a:rPr lang="zh-CN" altLang="en-US" sz="1800"/>
                      <a:t>”</a:t>
                    </a:r>
                  </a:p>
                </p:txBody>
              </p:sp>
            </p:grpSp>
            <p:grpSp>
              <p:nvGrpSpPr>
                <p:cNvPr id="30734" name="组合 13">
                  <a:extLst>
                    <a:ext uri="{FF2B5EF4-FFF2-40B4-BE49-F238E27FC236}">
                      <a16:creationId xmlns:a16="http://schemas.microsoft.com/office/drawing/2014/main" id="{8AC75803-654C-4416-BC99-D829B6D4693C}"/>
                    </a:ext>
                  </a:extLst>
                </p:cNvPr>
                <p:cNvGrpSpPr>
                  <a:grpSpLocks/>
                </p:cNvGrpSpPr>
                <p:nvPr/>
              </p:nvGrpSpPr>
              <p:grpSpPr bwMode="auto">
                <a:xfrm>
                  <a:off x="0" y="0"/>
                  <a:ext cx="5817863" cy="2432171"/>
                  <a:chOff x="0" y="0"/>
                  <a:chExt cx="5817863" cy="2432171"/>
                </a:xfrm>
              </p:grpSpPr>
              <p:grpSp>
                <p:nvGrpSpPr>
                  <p:cNvPr id="30735" name="组合 14">
                    <a:extLst>
                      <a:ext uri="{FF2B5EF4-FFF2-40B4-BE49-F238E27FC236}">
                        <a16:creationId xmlns:a16="http://schemas.microsoft.com/office/drawing/2014/main" id="{CD9364A2-C51C-48C1-84AF-A934CC03A93C}"/>
                      </a:ext>
                    </a:extLst>
                  </p:cNvPr>
                  <p:cNvGrpSpPr>
                    <a:grpSpLocks/>
                  </p:cNvGrpSpPr>
                  <p:nvPr/>
                </p:nvGrpSpPr>
                <p:grpSpPr bwMode="auto">
                  <a:xfrm>
                    <a:off x="0" y="575491"/>
                    <a:ext cx="2160240" cy="1856680"/>
                    <a:chOff x="0" y="0"/>
                    <a:chExt cx="2160240" cy="1856680"/>
                  </a:xfrm>
                </p:grpSpPr>
                <p:sp>
                  <p:nvSpPr>
                    <p:cNvPr id="30741" name="矩形 20">
                      <a:extLst>
                        <a:ext uri="{FF2B5EF4-FFF2-40B4-BE49-F238E27FC236}">
                          <a16:creationId xmlns:a16="http://schemas.microsoft.com/office/drawing/2014/main" id="{764183D8-6A96-4E75-89A7-90D083720793}"/>
                        </a:ext>
                      </a:extLst>
                    </p:cNvPr>
                    <p:cNvSpPr>
                      <a:spLocks noChangeArrowheads="1"/>
                    </p:cNvSpPr>
                    <p:nvPr/>
                  </p:nvSpPr>
                  <p:spPr bwMode="auto">
                    <a:xfrm>
                      <a:off x="0" y="37440"/>
                      <a:ext cx="1634346" cy="1818425"/>
                    </a:xfrm>
                    <a:prstGeom prst="rect">
                      <a:avLst/>
                    </a:prstGeom>
                    <a:solidFill>
                      <a:schemeClr val="bg1"/>
                    </a:solidFill>
                    <a:ln w="9525">
                      <a:solidFill>
                        <a:schemeClr val="tx1"/>
                      </a:solidFill>
                      <a:miter lim="800000"/>
                      <a:headEnd/>
                      <a:tailEnd/>
                    </a:ln>
                    <a:effectLst>
                      <a:prstShdw prst="shdw17" dist="17961" dir="13500000">
                        <a:srgbClr val="000000"/>
                      </a:prstShdw>
                    </a:effectLst>
                  </p:spPr>
                  <p:txBody>
                    <a:bodyPr wrap="none"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p>
                  </p:txBody>
                </p:sp>
                <p:sp>
                  <p:nvSpPr>
                    <p:cNvPr id="30742" name="TextBox 21">
                      <a:extLst>
                        <a:ext uri="{FF2B5EF4-FFF2-40B4-BE49-F238E27FC236}">
                          <a16:creationId xmlns:a16="http://schemas.microsoft.com/office/drawing/2014/main" id="{7F68E76E-E633-4D39-B4C4-E8BCDD556E7A}"/>
                        </a:ext>
                      </a:extLst>
                    </p:cNvPr>
                    <p:cNvSpPr txBox="1">
                      <a:spLocks noChangeArrowheads="1"/>
                    </p:cNvSpPr>
                    <p:nvPr/>
                  </p:nvSpPr>
                  <p:spPr bwMode="auto">
                    <a:xfrm>
                      <a:off x="0" y="405"/>
                      <a:ext cx="2160549" cy="1720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noProof="1">
                          <a:solidFill>
                            <a:srgbClr val="FF0000"/>
                          </a:solidFill>
                        </a:rPr>
                        <a:t>int  V;</a:t>
                      </a:r>
                    </a:p>
                    <a:p>
                      <a:pPr>
                        <a:spcBef>
                          <a:spcPct val="0"/>
                        </a:spcBef>
                        <a:buFontTx/>
                        <a:buNone/>
                      </a:pPr>
                      <a:r>
                        <a:rPr lang="en-US" altLang="zh-CN" sz="1800" noProof="1">
                          <a:solidFill>
                            <a:srgbClr val="2D2DB9"/>
                          </a:solidFill>
                        </a:rPr>
                        <a:t>int  fun(int i)</a:t>
                      </a:r>
                    </a:p>
                    <a:p>
                      <a:pPr>
                        <a:spcBef>
                          <a:spcPct val="0"/>
                        </a:spcBef>
                        <a:buFontTx/>
                        <a:buNone/>
                      </a:pPr>
                      <a:r>
                        <a:rPr lang="en-US" altLang="zh-CN" sz="1800" noProof="1"/>
                        <a:t>{</a:t>
                      </a:r>
                    </a:p>
                    <a:p>
                      <a:pPr>
                        <a:spcBef>
                          <a:spcPct val="0"/>
                        </a:spcBef>
                        <a:buFontTx/>
                        <a:buNone/>
                      </a:pPr>
                      <a:r>
                        <a:rPr lang="en-US" altLang="zh-CN" sz="1800" noProof="1"/>
                        <a:t>    …</a:t>
                      </a:r>
                    </a:p>
                    <a:p>
                      <a:pPr>
                        <a:spcBef>
                          <a:spcPct val="0"/>
                        </a:spcBef>
                        <a:buFontTx/>
                        <a:buNone/>
                      </a:pPr>
                      <a:r>
                        <a:rPr lang="en-US" altLang="zh-CN" sz="1800" noProof="1"/>
                        <a:t>}</a:t>
                      </a:r>
                      <a:endParaRPr lang="en-US" altLang="en-US" sz="1800" noProof="1"/>
                    </a:p>
                  </p:txBody>
                </p:sp>
              </p:grpSp>
              <p:sp>
                <p:nvSpPr>
                  <p:cNvPr id="30736" name="矩形 15">
                    <a:extLst>
                      <a:ext uri="{FF2B5EF4-FFF2-40B4-BE49-F238E27FC236}">
                        <a16:creationId xmlns:a16="http://schemas.microsoft.com/office/drawing/2014/main" id="{A74E4E94-0C25-4A9C-B838-BA7DE5492B21}"/>
                      </a:ext>
                    </a:extLst>
                  </p:cNvPr>
                  <p:cNvSpPr>
                    <a:spLocks noChangeArrowheads="1"/>
                  </p:cNvSpPr>
                  <p:nvPr/>
                </p:nvSpPr>
                <p:spPr bwMode="auto">
                  <a:xfrm>
                    <a:off x="2803140" y="368499"/>
                    <a:ext cx="2026130" cy="757369"/>
                  </a:xfrm>
                  <a:prstGeom prst="rect">
                    <a:avLst/>
                  </a:prstGeom>
                  <a:solidFill>
                    <a:schemeClr val="bg1"/>
                  </a:solidFill>
                  <a:ln w="9525">
                    <a:solidFill>
                      <a:schemeClr val="tx1"/>
                    </a:solidFill>
                    <a:miter lim="800000"/>
                    <a:headEnd/>
                    <a:tailEnd/>
                  </a:ln>
                  <a:effectLst>
                    <a:prstShdw prst="shdw17" dist="17961" dir="13500000">
                      <a:srgbClr val="000000"/>
                    </a:prstShdw>
                  </a:effectLst>
                </p:spPr>
                <p:txBody>
                  <a:bodyPr wrap="none"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p>
                </p:txBody>
              </p:sp>
              <p:sp>
                <p:nvSpPr>
                  <p:cNvPr id="30737" name="TextBox 16">
                    <a:extLst>
                      <a:ext uri="{FF2B5EF4-FFF2-40B4-BE49-F238E27FC236}">
                        <a16:creationId xmlns:a16="http://schemas.microsoft.com/office/drawing/2014/main" id="{058C2B08-376F-4650-9FAD-CF53BBA00243}"/>
                      </a:ext>
                    </a:extLst>
                  </p:cNvPr>
                  <p:cNvSpPr txBox="1">
                    <a:spLocks noChangeArrowheads="1"/>
                  </p:cNvSpPr>
                  <p:nvPr/>
                </p:nvSpPr>
                <p:spPr bwMode="auto">
                  <a:xfrm>
                    <a:off x="3100147" y="0"/>
                    <a:ext cx="1475544" cy="43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头文件</a:t>
                    </a:r>
                    <a:r>
                      <a:rPr lang="en-US" altLang="zh-CN" sz="1800"/>
                      <a:t>A.h</a:t>
                    </a:r>
                    <a:endParaRPr lang="zh-CN" altLang="en-US" sz="1800"/>
                  </a:p>
                </p:txBody>
              </p:sp>
              <p:sp>
                <p:nvSpPr>
                  <p:cNvPr id="30738" name="TextBox 17">
                    <a:extLst>
                      <a:ext uri="{FF2B5EF4-FFF2-40B4-BE49-F238E27FC236}">
                        <a16:creationId xmlns:a16="http://schemas.microsoft.com/office/drawing/2014/main" id="{9604EB99-0452-47B8-B183-E0565BCEE8C9}"/>
                      </a:ext>
                    </a:extLst>
                  </p:cNvPr>
                  <p:cNvSpPr txBox="1">
                    <a:spLocks noChangeArrowheads="1"/>
                  </p:cNvSpPr>
                  <p:nvPr/>
                </p:nvSpPr>
                <p:spPr bwMode="auto">
                  <a:xfrm>
                    <a:off x="79475" y="109159"/>
                    <a:ext cx="1475544" cy="43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源文件</a:t>
                    </a:r>
                    <a:r>
                      <a:rPr lang="en-US" altLang="zh-CN" sz="1800"/>
                      <a:t>A</a:t>
                    </a:r>
                    <a:endParaRPr lang="zh-CN" altLang="en-US" sz="1800"/>
                  </a:p>
                </p:txBody>
              </p:sp>
              <p:sp>
                <p:nvSpPr>
                  <p:cNvPr id="30739" name="TextBox 18">
                    <a:extLst>
                      <a:ext uri="{FF2B5EF4-FFF2-40B4-BE49-F238E27FC236}">
                        <a16:creationId xmlns:a16="http://schemas.microsoft.com/office/drawing/2014/main" id="{4D5E0F4C-E77E-404B-ACEE-94740A3EAA79}"/>
                      </a:ext>
                    </a:extLst>
                  </p:cNvPr>
                  <p:cNvSpPr txBox="1">
                    <a:spLocks noChangeArrowheads="1"/>
                  </p:cNvSpPr>
                  <p:nvPr/>
                </p:nvSpPr>
                <p:spPr bwMode="auto">
                  <a:xfrm>
                    <a:off x="4342319" y="1343911"/>
                    <a:ext cx="1475544" cy="43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源文件</a:t>
                    </a:r>
                    <a:r>
                      <a:rPr lang="en-US" altLang="zh-CN" sz="1800"/>
                      <a:t>C</a:t>
                    </a:r>
                    <a:endParaRPr lang="zh-CN" altLang="en-US" sz="1800"/>
                  </a:p>
                </p:txBody>
              </p:sp>
              <p:cxnSp>
                <p:nvCxnSpPr>
                  <p:cNvPr id="30740" name="直接箭头连接符 19">
                    <a:extLst>
                      <a:ext uri="{FF2B5EF4-FFF2-40B4-BE49-F238E27FC236}">
                        <a16:creationId xmlns:a16="http://schemas.microsoft.com/office/drawing/2014/main" id="{ED46E176-9C6A-4A74-A198-F4F6EA27C256}"/>
                      </a:ext>
                    </a:extLst>
                  </p:cNvPr>
                  <p:cNvCxnSpPr>
                    <a:cxnSpLocks noChangeShapeType="1"/>
                  </p:cNvCxnSpPr>
                  <p:nvPr/>
                </p:nvCxnSpPr>
                <p:spPr bwMode="auto">
                  <a:xfrm flipH="1" flipV="1">
                    <a:off x="4155533" y="1199938"/>
                    <a:ext cx="186876" cy="503678"/>
                  </a:xfrm>
                  <a:prstGeom prst="straightConnector1">
                    <a:avLst/>
                  </a:prstGeom>
                  <a:noFill/>
                  <a:ln w="9525">
                    <a:solidFill>
                      <a:schemeClr val="tx1"/>
                    </a:solidFill>
                    <a:round/>
                    <a:headEnd/>
                    <a:tailEnd type="arrow" w="med" len="med"/>
                  </a:ln>
                  <a:effectLst>
                    <a:prstShdw prst="shdw17" dist="17961" dir="13500000">
                      <a:srgbClr val="000000"/>
                    </a:prstShdw>
                  </a:effectLst>
                  <a:extLst>
                    <a:ext uri="{909E8E84-426E-40DD-AFC4-6F175D3DCCD1}">
                      <a14:hiddenFill xmlns:a14="http://schemas.microsoft.com/office/drawing/2010/main">
                        <a:noFill/>
                      </a14:hiddenFill>
                    </a:ext>
                  </a:extLst>
                </p:spPr>
              </p:cxnSp>
            </p:grpSp>
          </p:grpSp>
          <p:sp>
            <p:nvSpPr>
              <p:cNvPr id="30728" name="TextBox 7">
                <a:extLst>
                  <a:ext uri="{FF2B5EF4-FFF2-40B4-BE49-F238E27FC236}">
                    <a16:creationId xmlns:a16="http://schemas.microsoft.com/office/drawing/2014/main" id="{6F7E231A-651B-46BF-86FD-D2388B3E9039}"/>
                  </a:ext>
                </a:extLst>
              </p:cNvPr>
              <p:cNvSpPr txBox="1">
                <a:spLocks noChangeArrowheads="1"/>
              </p:cNvSpPr>
              <p:nvPr/>
            </p:nvSpPr>
            <p:spPr bwMode="auto">
              <a:xfrm>
                <a:off x="2808144" y="343084"/>
                <a:ext cx="1728698" cy="64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noProof="1">
                    <a:solidFill>
                      <a:srgbClr val="FF0000"/>
                    </a:solidFill>
                  </a:rPr>
                  <a:t>extern int V;</a:t>
                </a:r>
              </a:p>
              <a:p>
                <a:pPr>
                  <a:spcBef>
                    <a:spcPct val="0"/>
                  </a:spcBef>
                  <a:buFontTx/>
                  <a:buNone/>
                </a:pPr>
                <a:r>
                  <a:rPr lang="en-US" altLang="zh-CN" sz="1800" noProof="1">
                    <a:solidFill>
                      <a:srgbClr val="2D2DB9"/>
                    </a:solidFill>
                  </a:rPr>
                  <a:t>int fun(int,i);</a:t>
                </a:r>
              </a:p>
            </p:txBody>
          </p:sp>
          <p:sp>
            <p:nvSpPr>
              <p:cNvPr id="30729" name="矩形 8">
                <a:extLst>
                  <a:ext uri="{FF2B5EF4-FFF2-40B4-BE49-F238E27FC236}">
                    <a16:creationId xmlns:a16="http://schemas.microsoft.com/office/drawing/2014/main" id="{5ECDCA3F-D51A-4A33-BECF-29C931636A78}"/>
                  </a:ext>
                </a:extLst>
              </p:cNvPr>
              <p:cNvSpPr>
                <a:spLocks noChangeArrowheads="1"/>
              </p:cNvSpPr>
              <p:nvPr/>
            </p:nvSpPr>
            <p:spPr bwMode="auto">
              <a:xfrm>
                <a:off x="1944588" y="1469226"/>
                <a:ext cx="1790608" cy="784646"/>
              </a:xfrm>
              <a:prstGeom prst="rect">
                <a:avLst/>
              </a:prstGeom>
              <a:solidFill>
                <a:schemeClr val="bg1"/>
              </a:solidFill>
              <a:ln w="9525">
                <a:solidFill>
                  <a:schemeClr val="tx1"/>
                </a:solidFill>
                <a:miter lim="800000"/>
                <a:headEnd/>
                <a:tailEnd/>
              </a:ln>
              <a:effectLst>
                <a:prstShdw prst="shdw17" dist="17961" dir="13500000">
                  <a:srgbClr val="000000"/>
                </a:prstShdw>
              </a:effectLst>
            </p:spPr>
            <p:txBody>
              <a:bodyPr wrap="none"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p>
            </p:txBody>
          </p:sp>
          <p:sp>
            <p:nvSpPr>
              <p:cNvPr id="30730" name="TextBox 9">
                <a:extLst>
                  <a:ext uri="{FF2B5EF4-FFF2-40B4-BE49-F238E27FC236}">
                    <a16:creationId xmlns:a16="http://schemas.microsoft.com/office/drawing/2014/main" id="{CECA5D06-5A3A-4519-9C29-08BE84FA1693}"/>
                  </a:ext>
                </a:extLst>
              </p:cNvPr>
              <p:cNvSpPr txBox="1">
                <a:spLocks noChangeArrowheads="1"/>
              </p:cNvSpPr>
              <p:nvPr/>
            </p:nvSpPr>
            <p:spPr bwMode="auto">
              <a:xfrm>
                <a:off x="1944216" y="1524500"/>
                <a:ext cx="2744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a:t>#include</a:t>
                </a:r>
                <a:r>
                  <a:rPr lang="zh-CN" altLang="en-US" sz="1800"/>
                  <a:t>“</a:t>
                </a:r>
                <a:r>
                  <a:rPr lang="en-US" altLang="zh-CN" sz="1800"/>
                  <a:t>a.h</a:t>
                </a:r>
                <a:r>
                  <a:rPr lang="zh-CN" altLang="en-US" sz="1800"/>
                  <a:t>”</a:t>
                </a:r>
              </a:p>
            </p:txBody>
          </p:sp>
          <p:sp>
            <p:nvSpPr>
              <p:cNvPr id="30731" name="TextBox 10">
                <a:extLst>
                  <a:ext uri="{FF2B5EF4-FFF2-40B4-BE49-F238E27FC236}">
                    <a16:creationId xmlns:a16="http://schemas.microsoft.com/office/drawing/2014/main" id="{07BA5E61-8CFD-4DC2-A8DF-59235647783D}"/>
                  </a:ext>
                </a:extLst>
              </p:cNvPr>
              <p:cNvSpPr txBox="1">
                <a:spLocks noChangeArrowheads="1"/>
              </p:cNvSpPr>
              <p:nvPr/>
            </p:nvSpPr>
            <p:spPr bwMode="auto">
              <a:xfrm>
                <a:off x="2124898" y="1152745"/>
                <a:ext cx="14288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源文件</a:t>
                </a:r>
                <a:r>
                  <a:rPr lang="en-US" altLang="zh-CN" sz="1800"/>
                  <a:t>B</a:t>
                </a:r>
                <a:endParaRPr lang="zh-CN" altLang="en-US" sz="1800"/>
              </a:p>
            </p:txBody>
          </p:sp>
          <p:cxnSp>
            <p:nvCxnSpPr>
              <p:cNvPr id="30732" name="直接箭头连接符 11">
                <a:extLst>
                  <a:ext uri="{FF2B5EF4-FFF2-40B4-BE49-F238E27FC236}">
                    <a16:creationId xmlns:a16="http://schemas.microsoft.com/office/drawing/2014/main" id="{03574995-65B8-4605-AE3D-E207B06658E2}"/>
                  </a:ext>
                </a:extLst>
              </p:cNvPr>
              <p:cNvCxnSpPr>
                <a:cxnSpLocks noChangeShapeType="1"/>
              </p:cNvCxnSpPr>
              <p:nvPr/>
            </p:nvCxnSpPr>
            <p:spPr bwMode="auto">
              <a:xfrm flipV="1">
                <a:off x="3316118" y="1032429"/>
                <a:ext cx="238113" cy="436796"/>
              </a:xfrm>
              <a:prstGeom prst="straightConnector1">
                <a:avLst/>
              </a:prstGeom>
              <a:noFill/>
              <a:ln w="9525">
                <a:solidFill>
                  <a:schemeClr val="tx1"/>
                </a:solidFill>
                <a:round/>
                <a:headEnd/>
                <a:tailEnd type="arrow" w="med" len="med"/>
              </a:ln>
              <a:effectLst>
                <a:prstShdw prst="shdw17" dist="17961" dir="13500000">
                  <a:srgbClr val="000000"/>
                </a:prstShdw>
              </a:effectLst>
              <a:extLst>
                <a:ext uri="{909E8E84-426E-40DD-AFC4-6F175D3DCCD1}">
                  <a14:hiddenFill xmlns:a14="http://schemas.microsoft.com/office/drawing/2010/main">
                    <a:noFill/>
                  </a14:hiddenFill>
                </a:ext>
              </a:extLst>
            </p:spPr>
          </p:cxnSp>
        </p:grpSp>
      </p:grpSp>
    </p:spTree>
  </p:cSld>
  <p:clrMapOvr>
    <a:masterClrMapping/>
  </p:clrMapOvr>
  <p:transition advTm="39283"/>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B642DF62-F6BB-42AB-B5BE-705743515B21}"/>
              </a:ext>
            </a:extLst>
          </p:cNvPr>
          <p:cNvSpPr>
            <a:spLocks noGrp="1" noChangeArrowheads="1"/>
          </p:cNvSpPr>
          <p:nvPr>
            <p:ph type="title" idx="4294967295"/>
          </p:nvPr>
        </p:nvSpPr>
        <p:spPr/>
        <p:txBody>
          <a:bodyPr/>
          <a:lstStyle/>
          <a:p>
            <a:r>
              <a:rPr lang="en-US" altLang="zh-CN" b="1" dirty="0"/>
              <a:t>3.1 </a:t>
            </a:r>
            <a:r>
              <a:rPr lang="zh-CN" altLang="en-US" b="1" dirty="0"/>
              <a:t>头文件建立原则</a:t>
            </a:r>
            <a:endParaRPr lang="zh-CN" altLang="en-US" dirty="0"/>
          </a:p>
        </p:txBody>
      </p:sp>
      <p:sp>
        <p:nvSpPr>
          <p:cNvPr id="33795" name="内容占位符 2">
            <a:extLst>
              <a:ext uri="{FF2B5EF4-FFF2-40B4-BE49-F238E27FC236}">
                <a16:creationId xmlns:a16="http://schemas.microsoft.com/office/drawing/2014/main" id="{44E451C3-5208-40F0-B1B2-DDDF36239AE1}"/>
              </a:ext>
            </a:extLst>
          </p:cNvPr>
          <p:cNvSpPr>
            <a:spLocks noGrp="1" noChangeArrowheads="1"/>
          </p:cNvSpPr>
          <p:nvPr>
            <p:ph idx="4294967295"/>
          </p:nvPr>
        </p:nvSpPr>
        <p:spPr>
          <a:xfrm>
            <a:off x="711200" y="1328738"/>
            <a:ext cx="7989888" cy="4611687"/>
          </a:xfrm>
        </p:spPr>
        <p:txBody>
          <a:bodyPr/>
          <a:lstStyle/>
          <a:p>
            <a:pPr marL="57150" indent="0" algn="just">
              <a:buNone/>
            </a:pPr>
            <a:r>
              <a:rPr lang="en-US" altLang="zh-CN" sz="2400" b="1" dirty="0"/>
              <a:t>3. </a:t>
            </a:r>
            <a:r>
              <a:rPr lang="zh-CN" altLang="en-US" sz="2400" b="1" dirty="0"/>
              <a:t>如果在许多地方都使用一个（些）</a:t>
            </a:r>
            <a:r>
              <a:rPr lang="zh-CN" altLang="en-US" sz="2400" b="1" dirty="0">
                <a:solidFill>
                  <a:srgbClr val="FF0000"/>
                </a:solidFill>
              </a:rPr>
              <a:t>标准头文件</a:t>
            </a:r>
            <a:r>
              <a:rPr lang="zh-CN" altLang="en-US" sz="2400" b="1" dirty="0"/>
              <a:t>，或者某个头文件本身需要，则可以把标准头文件包含到一个自己定义的头文件里供使用。</a:t>
            </a:r>
          </a:p>
          <a:p>
            <a:pPr marL="57150" indent="0" algn="just">
              <a:buNone/>
            </a:pPr>
            <a:r>
              <a:rPr lang="en-US" altLang="zh-CN" sz="2400" b="1" dirty="0"/>
              <a:t>4. </a:t>
            </a:r>
            <a:r>
              <a:rPr lang="zh-CN" altLang="en-US" sz="2400" b="1" dirty="0"/>
              <a:t>如果只有一个源文件需要某个标准头文件，则不要将它放在公共的头文件中，而是让这个源文件直接包含它，以提高编译效率。</a:t>
            </a:r>
          </a:p>
          <a:p>
            <a:endParaRPr lang="zh-CN" altLang="en-US" sz="2000" b="1" dirty="0"/>
          </a:p>
        </p:txBody>
      </p:sp>
      <p:sp>
        <p:nvSpPr>
          <p:cNvPr id="33796" name="灯片编号占位符 3">
            <a:extLst>
              <a:ext uri="{FF2B5EF4-FFF2-40B4-BE49-F238E27FC236}">
                <a16:creationId xmlns:a16="http://schemas.microsoft.com/office/drawing/2014/main" id="{20720B96-1B75-475F-BEA0-11B048E19EFA}"/>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r">
              <a:spcBef>
                <a:spcPct val="50000"/>
              </a:spcBef>
              <a:buFontTx/>
              <a:buNone/>
            </a:pPr>
            <a:fld id="{F63C7325-C0EA-4FD2-8D1E-F9406D357655}" type="slidenum">
              <a:rPr lang="en-US" altLang="zh-CN" sz="1400"/>
              <a:pPr algn="r">
                <a:spcBef>
                  <a:spcPct val="50000"/>
                </a:spcBef>
                <a:buFontTx/>
                <a:buNone/>
              </a:pPr>
              <a:t>63</a:t>
            </a:fld>
            <a:endParaRPr lang="en-US" altLang="zh-CN" sz="1400"/>
          </a:p>
        </p:txBody>
      </p:sp>
      <p:grpSp>
        <p:nvGrpSpPr>
          <p:cNvPr id="2" name="组合 1">
            <a:extLst>
              <a:ext uri="{FF2B5EF4-FFF2-40B4-BE49-F238E27FC236}">
                <a16:creationId xmlns:a16="http://schemas.microsoft.com/office/drawing/2014/main" id="{E8552E08-499D-4D60-83C4-606FEAB8A0FA}"/>
              </a:ext>
            </a:extLst>
          </p:cNvPr>
          <p:cNvGrpSpPr/>
          <p:nvPr/>
        </p:nvGrpSpPr>
        <p:grpSpPr>
          <a:xfrm>
            <a:off x="3844925" y="4074749"/>
            <a:ext cx="5299075" cy="2241550"/>
            <a:chOff x="3521075" y="3317875"/>
            <a:chExt cx="5299075" cy="2241550"/>
          </a:xfrm>
        </p:grpSpPr>
        <p:grpSp>
          <p:nvGrpSpPr>
            <p:cNvPr id="33797" name="组合 20">
              <a:extLst>
                <a:ext uri="{FF2B5EF4-FFF2-40B4-BE49-F238E27FC236}">
                  <a16:creationId xmlns:a16="http://schemas.microsoft.com/office/drawing/2014/main" id="{D2BC37BC-1B54-452B-B3FA-7A1DFC0E99F7}"/>
                </a:ext>
              </a:extLst>
            </p:cNvPr>
            <p:cNvGrpSpPr>
              <a:grpSpLocks/>
            </p:cNvGrpSpPr>
            <p:nvPr/>
          </p:nvGrpSpPr>
          <p:grpSpPr bwMode="auto">
            <a:xfrm>
              <a:off x="3521075" y="3317875"/>
              <a:ext cx="5299075" cy="2241550"/>
              <a:chOff x="0" y="-46253"/>
              <a:chExt cx="5472608" cy="2613225"/>
            </a:xfrm>
          </p:grpSpPr>
          <p:sp>
            <p:nvSpPr>
              <p:cNvPr id="33799" name="矩形 21">
                <a:extLst>
                  <a:ext uri="{FF2B5EF4-FFF2-40B4-BE49-F238E27FC236}">
                    <a16:creationId xmlns:a16="http://schemas.microsoft.com/office/drawing/2014/main" id="{3845E2EF-15C8-443C-AF8A-D28162050F88}"/>
                  </a:ext>
                </a:extLst>
              </p:cNvPr>
              <p:cNvSpPr>
                <a:spLocks noChangeArrowheads="1"/>
              </p:cNvSpPr>
              <p:nvPr/>
            </p:nvSpPr>
            <p:spPr bwMode="auto">
              <a:xfrm>
                <a:off x="0" y="0"/>
                <a:ext cx="4608599" cy="2566972"/>
              </a:xfrm>
              <a:prstGeom prst="rect">
                <a:avLst/>
              </a:prstGeom>
              <a:gradFill rotWithShape="1">
                <a:gsLst>
                  <a:gs pos="0">
                    <a:srgbClr val="90FFDA"/>
                  </a:gs>
                  <a:gs pos="35001">
                    <a:srgbClr val="B2FFE3"/>
                  </a:gs>
                  <a:gs pos="100000">
                    <a:srgbClr val="E0FFF4"/>
                  </a:gs>
                </a:gsLst>
                <a:lin ang="5400000" scaled="1"/>
              </a:gradFill>
              <a:ln w="9525">
                <a:solidFill>
                  <a:srgbClr val="00CC98"/>
                </a:solidFill>
                <a:miter lim="800000"/>
                <a:headEnd/>
                <a:tailEnd/>
              </a:ln>
              <a:effectLst>
                <a:outerShdw dist="20000" dir="5400000" algn="ctr" rotWithShape="0">
                  <a:srgbClr val="000000">
                    <a:alpha val="29999"/>
                  </a:srgbClr>
                </a:outerShdw>
              </a:effectLst>
            </p:spPr>
            <p:txBody>
              <a:bodyPr wrap="none"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p>
            </p:txBody>
          </p:sp>
          <p:grpSp>
            <p:nvGrpSpPr>
              <p:cNvPr id="33800" name="组合 22">
                <a:extLst>
                  <a:ext uri="{FF2B5EF4-FFF2-40B4-BE49-F238E27FC236}">
                    <a16:creationId xmlns:a16="http://schemas.microsoft.com/office/drawing/2014/main" id="{8FB78434-B184-4DDB-AF8D-58E7CED118B2}"/>
                  </a:ext>
                </a:extLst>
              </p:cNvPr>
              <p:cNvGrpSpPr>
                <a:grpSpLocks/>
              </p:cNvGrpSpPr>
              <p:nvPr/>
            </p:nvGrpSpPr>
            <p:grpSpPr bwMode="auto">
              <a:xfrm>
                <a:off x="144016" y="-46253"/>
                <a:ext cx="5328592" cy="2375497"/>
                <a:chOff x="0" y="-83653"/>
                <a:chExt cx="5328592" cy="2375497"/>
              </a:xfrm>
            </p:grpSpPr>
            <p:grpSp>
              <p:nvGrpSpPr>
                <p:cNvPr id="33801" name="组合 23">
                  <a:extLst>
                    <a:ext uri="{FF2B5EF4-FFF2-40B4-BE49-F238E27FC236}">
                      <a16:creationId xmlns:a16="http://schemas.microsoft.com/office/drawing/2014/main" id="{6A57410B-455B-4F76-98DE-02FD9A93F4F4}"/>
                    </a:ext>
                  </a:extLst>
                </p:cNvPr>
                <p:cNvGrpSpPr>
                  <a:grpSpLocks/>
                </p:cNvGrpSpPr>
                <p:nvPr/>
              </p:nvGrpSpPr>
              <p:grpSpPr bwMode="auto">
                <a:xfrm>
                  <a:off x="2494508" y="1377444"/>
                  <a:ext cx="2834084" cy="914400"/>
                  <a:chOff x="0" y="0"/>
                  <a:chExt cx="1512168" cy="914400"/>
                </a:xfrm>
              </p:grpSpPr>
              <p:sp>
                <p:nvSpPr>
                  <p:cNvPr id="33812" name="矩形 34">
                    <a:extLst>
                      <a:ext uri="{FF2B5EF4-FFF2-40B4-BE49-F238E27FC236}">
                        <a16:creationId xmlns:a16="http://schemas.microsoft.com/office/drawing/2014/main" id="{8C9A9F12-A425-4168-B73A-F71CE91CCB42}"/>
                      </a:ext>
                    </a:extLst>
                  </p:cNvPr>
                  <p:cNvSpPr>
                    <a:spLocks noChangeArrowheads="1"/>
                  </p:cNvSpPr>
                  <p:nvPr/>
                </p:nvSpPr>
                <p:spPr bwMode="auto">
                  <a:xfrm>
                    <a:off x="-314" y="19477"/>
                    <a:ext cx="986744" cy="895757"/>
                  </a:xfrm>
                  <a:prstGeom prst="rect">
                    <a:avLst/>
                  </a:prstGeom>
                  <a:solidFill>
                    <a:schemeClr val="bg1"/>
                  </a:solidFill>
                  <a:ln w="9525">
                    <a:solidFill>
                      <a:schemeClr val="tx1"/>
                    </a:solidFill>
                    <a:miter lim="800000"/>
                    <a:headEnd/>
                    <a:tailEnd/>
                  </a:ln>
                  <a:effectLst>
                    <a:prstShdw prst="shdw17" dist="17961" dir="13500000">
                      <a:srgbClr val="000000"/>
                    </a:prstShdw>
                  </a:effectLst>
                </p:spPr>
                <p:txBody>
                  <a:bodyPr wrap="none"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p>
                </p:txBody>
              </p:sp>
              <p:sp>
                <p:nvSpPr>
                  <p:cNvPr id="33813" name="TextBox 35">
                    <a:extLst>
                      <a:ext uri="{FF2B5EF4-FFF2-40B4-BE49-F238E27FC236}">
                        <a16:creationId xmlns:a16="http://schemas.microsoft.com/office/drawing/2014/main" id="{F0BB08ED-04FC-46A1-9551-9EC1889AABC3}"/>
                      </a:ext>
                    </a:extLst>
                  </p:cNvPr>
                  <p:cNvSpPr txBox="1">
                    <a:spLocks noChangeArrowheads="1"/>
                  </p:cNvSpPr>
                  <p:nvPr/>
                </p:nvSpPr>
                <p:spPr bwMode="auto">
                  <a:xfrm>
                    <a:off x="0" y="96996"/>
                    <a:ext cx="15121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a:t>#include&lt;math.h&gt;</a:t>
                    </a:r>
                  </a:p>
                  <a:p>
                    <a:pPr>
                      <a:spcBef>
                        <a:spcPct val="0"/>
                      </a:spcBef>
                      <a:buFontTx/>
                      <a:buNone/>
                    </a:pPr>
                    <a:r>
                      <a:rPr lang="en-US" altLang="zh-CN" sz="1800"/>
                      <a:t>#include</a:t>
                    </a:r>
                    <a:r>
                      <a:rPr lang="zh-CN" altLang="en-US" sz="1800"/>
                      <a:t>“</a:t>
                    </a:r>
                    <a:r>
                      <a:rPr lang="en-US" altLang="zh-CN" sz="1800"/>
                      <a:t>a.h</a:t>
                    </a:r>
                    <a:r>
                      <a:rPr lang="zh-CN" altLang="en-US" sz="1800"/>
                      <a:t>”</a:t>
                    </a:r>
                  </a:p>
                </p:txBody>
              </p:sp>
            </p:grpSp>
            <p:grpSp>
              <p:nvGrpSpPr>
                <p:cNvPr id="33802" name="组合 24">
                  <a:extLst>
                    <a:ext uri="{FF2B5EF4-FFF2-40B4-BE49-F238E27FC236}">
                      <a16:creationId xmlns:a16="http://schemas.microsoft.com/office/drawing/2014/main" id="{3F1F40FD-91A6-419D-AAF4-4731968DA2DB}"/>
                    </a:ext>
                  </a:extLst>
                </p:cNvPr>
                <p:cNvGrpSpPr>
                  <a:grpSpLocks/>
                </p:cNvGrpSpPr>
                <p:nvPr/>
              </p:nvGrpSpPr>
              <p:grpSpPr bwMode="auto">
                <a:xfrm>
                  <a:off x="0" y="-83653"/>
                  <a:ext cx="4156636" cy="2375497"/>
                  <a:chOff x="0" y="-83653"/>
                  <a:chExt cx="4156636" cy="2375497"/>
                </a:xfrm>
              </p:grpSpPr>
              <p:grpSp>
                <p:nvGrpSpPr>
                  <p:cNvPr id="33803" name="组合 25">
                    <a:extLst>
                      <a:ext uri="{FF2B5EF4-FFF2-40B4-BE49-F238E27FC236}">
                        <a16:creationId xmlns:a16="http://schemas.microsoft.com/office/drawing/2014/main" id="{0B5E802D-1A67-493F-804A-8ED342936967}"/>
                      </a:ext>
                    </a:extLst>
                  </p:cNvPr>
                  <p:cNvGrpSpPr>
                    <a:grpSpLocks/>
                  </p:cNvGrpSpPr>
                  <p:nvPr/>
                </p:nvGrpSpPr>
                <p:grpSpPr bwMode="auto">
                  <a:xfrm>
                    <a:off x="0" y="1377444"/>
                    <a:ext cx="2160240" cy="914400"/>
                    <a:chOff x="0" y="0"/>
                    <a:chExt cx="2160240" cy="914400"/>
                  </a:xfrm>
                </p:grpSpPr>
                <p:sp>
                  <p:nvSpPr>
                    <p:cNvPr id="33810" name="矩形 32">
                      <a:extLst>
                        <a:ext uri="{FF2B5EF4-FFF2-40B4-BE49-F238E27FC236}">
                          <a16:creationId xmlns:a16="http://schemas.microsoft.com/office/drawing/2014/main" id="{FE787D9F-46F5-4D39-AF72-E02BC7B61C84}"/>
                        </a:ext>
                      </a:extLst>
                    </p:cNvPr>
                    <p:cNvSpPr>
                      <a:spLocks noChangeArrowheads="1"/>
                    </p:cNvSpPr>
                    <p:nvPr/>
                  </p:nvSpPr>
                  <p:spPr bwMode="auto">
                    <a:xfrm>
                      <a:off x="259" y="19477"/>
                      <a:ext cx="1632929" cy="895757"/>
                    </a:xfrm>
                    <a:prstGeom prst="rect">
                      <a:avLst/>
                    </a:prstGeom>
                    <a:solidFill>
                      <a:schemeClr val="bg1"/>
                    </a:solidFill>
                    <a:ln w="9525">
                      <a:solidFill>
                        <a:schemeClr val="tx1"/>
                      </a:solidFill>
                      <a:miter lim="800000"/>
                      <a:headEnd/>
                      <a:tailEnd/>
                    </a:ln>
                    <a:effectLst>
                      <a:prstShdw prst="shdw17" dist="17961" dir="13500000">
                        <a:srgbClr val="000000"/>
                      </a:prstShdw>
                    </a:effectLst>
                  </p:spPr>
                  <p:txBody>
                    <a:bodyPr wrap="none"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p>
                  </p:txBody>
                </p:sp>
                <p:sp>
                  <p:nvSpPr>
                    <p:cNvPr id="33811" name="TextBox 33">
                      <a:extLst>
                        <a:ext uri="{FF2B5EF4-FFF2-40B4-BE49-F238E27FC236}">
                          <a16:creationId xmlns:a16="http://schemas.microsoft.com/office/drawing/2014/main" id="{EDB97760-CAF5-4C14-BD0A-604B695BE50C}"/>
                        </a:ext>
                      </a:extLst>
                    </p:cNvPr>
                    <p:cNvSpPr txBox="1">
                      <a:spLocks noChangeArrowheads="1"/>
                    </p:cNvSpPr>
                    <p:nvPr/>
                  </p:nvSpPr>
                  <p:spPr bwMode="auto">
                    <a:xfrm>
                      <a:off x="0" y="96996"/>
                      <a:ext cx="21602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a:t>#include</a:t>
                      </a:r>
                      <a:r>
                        <a:rPr lang="zh-CN" altLang="en-US" sz="1800"/>
                        <a:t>“</a:t>
                      </a:r>
                      <a:r>
                        <a:rPr lang="en-US" altLang="zh-CN" sz="1800"/>
                        <a:t>a.h</a:t>
                      </a:r>
                      <a:r>
                        <a:rPr lang="zh-CN" altLang="en-US" sz="1800"/>
                        <a:t>”</a:t>
                      </a:r>
                    </a:p>
                  </p:txBody>
                </p:sp>
              </p:grpSp>
              <p:sp>
                <p:nvSpPr>
                  <p:cNvPr id="33804" name="矩形 26">
                    <a:extLst>
                      <a:ext uri="{FF2B5EF4-FFF2-40B4-BE49-F238E27FC236}">
                        <a16:creationId xmlns:a16="http://schemas.microsoft.com/office/drawing/2014/main" id="{4CB7C998-22A8-40AD-9B16-F7076ABE794D}"/>
                      </a:ext>
                    </a:extLst>
                  </p:cNvPr>
                  <p:cNvSpPr>
                    <a:spLocks noChangeArrowheads="1"/>
                  </p:cNvSpPr>
                  <p:nvPr/>
                </p:nvSpPr>
                <p:spPr bwMode="auto">
                  <a:xfrm>
                    <a:off x="1141083" y="285754"/>
                    <a:ext cx="2026406" cy="721788"/>
                  </a:xfrm>
                  <a:prstGeom prst="rect">
                    <a:avLst/>
                  </a:prstGeom>
                  <a:solidFill>
                    <a:schemeClr val="bg1"/>
                  </a:solidFill>
                  <a:ln w="9525">
                    <a:solidFill>
                      <a:schemeClr val="tx1"/>
                    </a:solidFill>
                    <a:miter lim="800000"/>
                    <a:headEnd/>
                    <a:tailEnd/>
                  </a:ln>
                  <a:effectLst>
                    <a:prstShdw prst="shdw17" dist="17961" dir="13500000">
                      <a:srgbClr val="000000"/>
                    </a:prstShdw>
                  </a:effectLst>
                </p:spPr>
                <p:txBody>
                  <a:bodyPr wrap="none"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p>
                </p:txBody>
              </p:sp>
              <p:sp>
                <p:nvSpPr>
                  <p:cNvPr id="33805" name="TextBox 27">
                    <a:extLst>
                      <a:ext uri="{FF2B5EF4-FFF2-40B4-BE49-F238E27FC236}">
                        <a16:creationId xmlns:a16="http://schemas.microsoft.com/office/drawing/2014/main" id="{16EB62A8-DA1A-4F3F-AB29-B5F493284E2C}"/>
                      </a:ext>
                    </a:extLst>
                  </p:cNvPr>
                  <p:cNvSpPr txBox="1">
                    <a:spLocks noChangeArrowheads="1"/>
                  </p:cNvSpPr>
                  <p:nvPr/>
                </p:nvSpPr>
                <p:spPr bwMode="auto">
                  <a:xfrm>
                    <a:off x="1438920" y="-83653"/>
                    <a:ext cx="14755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头文件</a:t>
                    </a:r>
                    <a:r>
                      <a:rPr lang="en-US" altLang="zh-CN" sz="1800"/>
                      <a:t>a.h</a:t>
                    </a:r>
                    <a:endParaRPr lang="zh-CN" altLang="en-US" sz="1800"/>
                  </a:p>
                </p:txBody>
              </p:sp>
              <p:sp>
                <p:nvSpPr>
                  <p:cNvPr id="33806" name="TextBox 28">
                    <a:extLst>
                      <a:ext uri="{FF2B5EF4-FFF2-40B4-BE49-F238E27FC236}">
                        <a16:creationId xmlns:a16="http://schemas.microsoft.com/office/drawing/2014/main" id="{4F06E87C-25A5-4109-BC9A-5FAEE382AFC1}"/>
                      </a:ext>
                    </a:extLst>
                  </p:cNvPr>
                  <p:cNvSpPr txBox="1">
                    <a:spLocks noChangeArrowheads="1"/>
                  </p:cNvSpPr>
                  <p:nvPr/>
                </p:nvSpPr>
                <p:spPr bwMode="auto">
                  <a:xfrm>
                    <a:off x="79468" y="1008112"/>
                    <a:ext cx="14755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源文件</a:t>
                    </a:r>
                    <a:r>
                      <a:rPr lang="en-US" altLang="zh-CN" sz="1800"/>
                      <a:t>1</a:t>
                    </a:r>
                    <a:endParaRPr lang="zh-CN" altLang="en-US" sz="1800"/>
                  </a:p>
                </p:txBody>
              </p:sp>
              <p:sp>
                <p:nvSpPr>
                  <p:cNvPr id="33807" name="TextBox 29">
                    <a:extLst>
                      <a:ext uri="{FF2B5EF4-FFF2-40B4-BE49-F238E27FC236}">
                        <a16:creationId xmlns:a16="http://schemas.microsoft.com/office/drawing/2014/main" id="{278A0878-B612-4B91-96FC-82C750B4F219}"/>
                      </a:ext>
                    </a:extLst>
                  </p:cNvPr>
                  <p:cNvSpPr txBox="1">
                    <a:spLocks noChangeArrowheads="1"/>
                  </p:cNvSpPr>
                  <p:nvPr/>
                </p:nvSpPr>
                <p:spPr bwMode="auto">
                  <a:xfrm>
                    <a:off x="2681092" y="1008112"/>
                    <a:ext cx="14755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源文件</a:t>
                    </a:r>
                    <a:r>
                      <a:rPr lang="en-US" altLang="zh-CN" sz="1800"/>
                      <a:t>2</a:t>
                    </a:r>
                    <a:endParaRPr lang="zh-CN" altLang="en-US" sz="1800"/>
                  </a:p>
                </p:txBody>
              </p:sp>
              <p:cxnSp>
                <p:nvCxnSpPr>
                  <p:cNvPr id="33808" name="直接箭头连接符 30">
                    <a:extLst>
                      <a:ext uri="{FF2B5EF4-FFF2-40B4-BE49-F238E27FC236}">
                        <a16:creationId xmlns:a16="http://schemas.microsoft.com/office/drawing/2014/main" id="{AE9B7EBE-9C77-4558-8FC6-8AC6789D9B7C}"/>
                      </a:ext>
                    </a:extLst>
                  </p:cNvPr>
                  <p:cNvCxnSpPr>
                    <a:cxnSpLocks noChangeShapeType="1"/>
                  </p:cNvCxnSpPr>
                  <p:nvPr/>
                </p:nvCxnSpPr>
                <p:spPr bwMode="auto">
                  <a:xfrm flipV="1">
                    <a:off x="1141342" y="1052684"/>
                    <a:ext cx="245923" cy="325730"/>
                  </a:xfrm>
                  <a:prstGeom prst="straightConnector1">
                    <a:avLst/>
                  </a:prstGeom>
                  <a:noFill/>
                  <a:ln w="9525">
                    <a:solidFill>
                      <a:schemeClr val="tx1"/>
                    </a:solidFill>
                    <a:round/>
                    <a:headEnd/>
                    <a:tailEnd type="arrow" w="med" len="med"/>
                  </a:ln>
                  <a:effectLst>
                    <a:prstShdw prst="shdw17" dist="17961" dir="13500000">
                      <a:srgbClr val="000000"/>
                    </a:prstShdw>
                  </a:effectLst>
                  <a:extLst>
                    <a:ext uri="{909E8E84-426E-40DD-AFC4-6F175D3DCCD1}">
                      <a14:hiddenFill xmlns:a14="http://schemas.microsoft.com/office/drawing/2010/main">
                        <a:noFill/>
                      </a14:hiddenFill>
                    </a:ext>
                  </a:extLst>
                </p:spPr>
              </p:cxnSp>
              <p:cxnSp>
                <p:nvCxnSpPr>
                  <p:cNvPr id="33809" name="直接箭头连接符 31">
                    <a:extLst>
                      <a:ext uri="{FF2B5EF4-FFF2-40B4-BE49-F238E27FC236}">
                        <a16:creationId xmlns:a16="http://schemas.microsoft.com/office/drawing/2014/main" id="{7494931C-F327-40BF-912D-951F73D701E3}"/>
                      </a:ext>
                    </a:extLst>
                  </p:cNvPr>
                  <p:cNvCxnSpPr>
                    <a:cxnSpLocks noChangeShapeType="1"/>
                  </p:cNvCxnSpPr>
                  <p:nvPr/>
                </p:nvCxnSpPr>
                <p:spPr bwMode="auto">
                  <a:xfrm flipH="1" flipV="1">
                    <a:off x="2502772" y="1052684"/>
                    <a:ext cx="178376" cy="325730"/>
                  </a:xfrm>
                  <a:prstGeom prst="straightConnector1">
                    <a:avLst/>
                  </a:prstGeom>
                  <a:noFill/>
                  <a:ln w="9525">
                    <a:solidFill>
                      <a:schemeClr val="tx1"/>
                    </a:solidFill>
                    <a:round/>
                    <a:headEnd/>
                    <a:tailEnd type="arrow" w="med" len="med"/>
                  </a:ln>
                  <a:effectLst>
                    <a:prstShdw prst="shdw17" dist="17961" dir="13500000">
                      <a:srgbClr val="000000"/>
                    </a:prstShdw>
                  </a:effectLst>
                  <a:extLst>
                    <a:ext uri="{909E8E84-426E-40DD-AFC4-6F175D3DCCD1}">
                      <a14:hiddenFill xmlns:a14="http://schemas.microsoft.com/office/drawing/2010/main">
                        <a:noFill/>
                      </a14:hiddenFill>
                    </a:ext>
                  </a:extLst>
                </p:spPr>
              </p:cxnSp>
            </p:grpSp>
          </p:grpSp>
        </p:grpSp>
        <p:sp>
          <p:nvSpPr>
            <p:cNvPr id="33798" name="TextBox 33">
              <a:extLst>
                <a:ext uri="{FF2B5EF4-FFF2-40B4-BE49-F238E27FC236}">
                  <a16:creationId xmlns:a16="http://schemas.microsoft.com/office/drawing/2014/main" id="{942D9822-3720-47E3-918A-A5430F19DDD2}"/>
                </a:ext>
              </a:extLst>
            </p:cNvPr>
            <p:cNvSpPr txBox="1">
              <a:spLocks noChangeArrowheads="1"/>
            </p:cNvSpPr>
            <p:nvPr/>
          </p:nvSpPr>
          <p:spPr bwMode="auto">
            <a:xfrm>
              <a:off x="4765675" y="3635375"/>
              <a:ext cx="2220913"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a:t>#include&lt;stdio.h&gt;</a:t>
              </a:r>
            </a:p>
            <a:p>
              <a:pPr>
                <a:spcBef>
                  <a:spcPct val="0"/>
                </a:spcBef>
                <a:buFontTx/>
                <a:buNone/>
              </a:pPr>
              <a:r>
                <a:rPr lang="en-US" altLang="zh-CN" sz="1800"/>
                <a:t>#include&lt;stdlib.h&gt;</a:t>
              </a:r>
              <a:endParaRPr lang="zh-CN" altLang="en-US" sz="1800"/>
            </a:p>
          </p:txBody>
        </p:sp>
      </p:grpSp>
    </p:spTree>
  </p:cSld>
  <p:clrMapOvr>
    <a:masterClrMapping/>
  </p:clrMapOvr>
  <p:transition advTm="53254"/>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00FE9A5E-2B7A-48CE-A73D-BEA85C7B0608}"/>
              </a:ext>
            </a:extLst>
          </p:cNvPr>
          <p:cNvSpPr>
            <a:spLocks noGrp="1" noChangeArrowheads="1"/>
          </p:cNvSpPr>
          <p:nvPr>
            <p:ph type="title" idx="4294967295"/>
          </p:nvPr>
        </p:nvSpPr>
        <p:spPr/>
        <p:txBody>
          <a:bodyPr/>
          <a:lstStyle/>
          <a:p>
            <a:r>
              <a:rPr lang="en-US" altLang="zh-CN" b="1" dirty="0"/>
              <a:t>3.1 </a:t>
            </a:r>
            <a:r>
              <a:rPr lang="zh-CN" altLang="en-US" b="1" dirty="0"/>
              <a:t>头文件建立原则</a:t>
            </a:r>
            <a:endParaRPr lang="zh-CN" altLang="en-US" dirty="0"/>
          </a:p>
        </p:txBody>
      </p:sp>
      <p:sp>
        <p:nvSpPr>
          <p:cNvPr id="56322" name="内容占位符 2">
            <a:extLst>
              <a:ext uri="{FF2B5EF4-FFF2-40B4-BE49-F238E27FC236}">
                <a16:creationId xmlns:a16="http://schemas.microsoft.com/office/drawing/2014/main" id="{2A50F617-E260-46E4-BAE8-0CDFC4619AF8}"/>
              </a:ext>
            </a:extLst>
          </p:cNvPr>
          <p:cNvSpPr>
            <a:spLocks noGrp="1"/>
          </p:cNvSpPr>
          <p:nvPr>
            <p:ph idx="4294967295"/>
          </p:nvPr>
        </p:nvSpPr>
        <p:spPr>
          <a:xfrm>
            <a:off x="467544" y="1337593"/>
            <a:ext cx="8371656" cy="4611687"/>
          </a:xfrm>
        </p:spPr>
        <p:txBody>
          <a:bodyPr/>
          <a:lstStyle/>
          <a:p>
            <a:pPr algn="just">
              <a:defRPr/>
            </a:pPr>
            <a:r>
              <a:rPr lang="zh-CN" altLang="en-US" b="1" noProof="1"/>
              <a:t>头文件划分原则：</a:t>
            </a:r>
          </a:p>
          <a:p>
            <a:pPr lvl="1" algn="just">
              <a:defRPr/>
            </a:pPr>
            <a:r>
              <a:rPr lang="zh-CN" altLang="en-US" sz="2600" b="1" dirty="0"/>
              <a:t>为全局常量定义、全局数据类型定义、公用标准头文件建立一个头文件；</a:t>
            </a:r>
            <a:endParaRPr lang="en-US" altLang="zh-CN" sz="2600" b="1" dirty="0"/>
          </a:p>
          <a:p>
            <a:pPr lvl="1" algn="just">
              <a:defRPr/>
            </a:pPr>
            <a:r>
              <a:rPr lang="zh-CN" altLang="en-US" sz="2600" b="1" dirty="0"/>
              <a:t>为每个可引用的模块</a:t>
            </a:r>
            <a:r>
              <a:rPr lang="en-US" altLang="zh-CN" sz="2600" b="1" dirty="0"/>
              <a:t>(</a:t>
            </a:r>
            <a:r>
              <a:rPr lang="zh-CN" altLang="en-US" sz="2600" b="1" dirty="0"/>
              <a:t>包含全局变量定义或者外部函数定义</a:t>
            </a:r>
            <a:r>
              <a:rPr lang="en-US" altLang="zh-CN" sz="2600" b="1" dirty="0"/>
              <a:t>)</a:t>
            </a:r>
            <a:r>
              <a:rPr lang="zh-CN" altLang="en-US" sz="2600" b="1" dirty="0"/>
              <a:t>建立一个头文件，头文件中包含变量和函数的声明；</a:t>
            </a:r>
            <a:endParaRPr lang="en-US" altLang="zh-CN" sz="2600" b="1" dirty="0"/>
          </a:p>
          <a:p>
            <a:pPr lvl="1" algn="just">
              <a:defRPr/>
            </a:pPr>
            <a:r>
              <a:rPr lang="zh-CN" altLang="en-US" sz="2600" b="1" dirty="0"/>
              <a:t>另一种做法是为所有模块集中建立一个头文件，该文件包含全局数据信息定义、全局变量和函数声明、公用标准头文件，所有模块引用该头文件</a:t>
            </a:r>
            <a:r>
              <a:rPr lang="zh-CN" altLang="en-US" sz="2600" b="1" noProof="1"/>
              <a:t>。</a:t>
            </a:r>
            <a:endParaRPr lang="en-US" altLang="zh-CN" sz="2600" b="1" noProof="1"/>
          </a:p>
          <a:p>
            <a:pPr algn="just">
              <a:defRPr/>
            </a:pPr>
            <a:endParaRPr lang="en-US" altLang="x-none" sz="2400" b="1" noProof="1"/>
          </a:p>
          <a:p>
            <a:pPr lvl="1" algn="just">
              <a:defRPr/>
            </a:pPr>
            <a:endParaRPr lang="zh-CN" altLang="en-US" sz="2200" b="1" noProof="1"/>
          </a:p>
          <a:p>
            <a:pPr lvl="1" algn="just">
              <a:defRPr/>
            </a:pPr>
            <a:endParaRPr lang="zh-CN" altLang="en-US" sz="2000" b="1" noProof="1"/>
          </a:p>
        </p:txBody>
      </p:sp>
      <p:sp>
        <p:nvSpPr>
          <p:cNvPr id="35844" name="灯片编号占位符 3">
            <a:extLst>
              <a:ext uri="{FF2B5EF4-FFF2-40B4-BE49-F238E27FC236}">
                <a16:creationId xmlns:a16="http://schemas.microsoft.com/office/drawing/2014/main" id="{418026E8-9266-4BC7-82C4-5FCEB55421E8}"/>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r">
              <a:spcBef>
                <a:spcPct val="50000"/>
              </a:spcBef>
              <a:buFontTx/>
              <a:buNone/>
            </a:pPr>
            <a:fld id="{CBAD1AF4-5CC1-49F9-A053-7D280E313387}" type="slidenum">
              <a:rPr lang="en-US" altLang="zh-CN" sz="1400"/>
              <a:pPr algn="r">
                <a:spcBef>
                  <a:spcPct val="50000"/>
                </a:spcBef>
                <a:buFontTx/>
                <a:buNone/>
              </a:pPr>
              <a:t>64</a:t>
            </a:fld>
            <a:endParaRPr lang="en-US" altLang="zh-CN" sz="1400"/>
          </a:p>
        </p:txBody>
      </p:sp>
    </p:spTree>
    <p:extLst>
      <p:ext uri="{BB962C8B-B14F-4D97-AF65-F5344CB8AC3E}">
        <p14:creationId xmlns:p14="http://schemas.microsoft.com/office/powerpoint/2010/main" val="2892894069"/>
      </p:ext>
    </p:extLst>
  </p:cSld>
  <p:clrMapOvr>
    <a:masterClrMapping/>
  </p:clrMapOvr>
  <p:transition advTm="47775"/>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00FE9A5E-2B7A-48CE-A73D-BEA85C7B0608}"/>
              </a:ext>
            </a:extLst>
          </p:cNvPr>
          <p:cNvSpPr>
            <a:spLocks noGrp="1" noChangeArrowheads="1"/>
          </p:cNvSpPr>
          <p:nvPr>
            <p:ph type="title" idx="4294967295"/>
          </p:nvPr>
        </p:nvSpPr>
        <p:spPr/>
        <p:txBody>
          <a:bodyPr/>
          <a:lstStyle/>
          <a:p>
            <a:r>
              <a:rPr lang="en-US" altLang="zh-CN" b="1" dirty="0"/>
              <a:t>3.1 </a:t>
            </a:r>
            <a:r>
              <a:rPr lang="zh-CN" altLang="en-US" b="1" dirty="0"/>
              <a:t>头文件建立原则</a:t>
            </a:r>
            <a:endParaRPr lang="zh-CN" altLang="en-US" dirty="0"/>
          </a:p>
        </p:txBody>
      </p:sp>
      <p:sp>
        <p:nvSpPr>
          <p:cNvPr id="56322" name="内容占位符 2">
            <a:extLst>
              <a:ext uri="{FF2B5EF4-FFF2-40B4-BE49-F238E27FC236}">
                <a16:creationId xmlns:a16="http://schemas.microsoft.com/office/drawing/2014/main" id="{2A50F617-E260-46E4-BAE8-0CDFC4619AF8}"/>
              </a:ext>
            </a:extLst>
          </p:cNvPr>
          <p:cNvSpPr>
            <a:spLocks noGrp="1"/>
          </p:cNvSpPr>
          <p:nvPr>
            <p:ph idx="4294967295"/>
          </p:nvPr>
        </p:nvSpPr>
        <p:spPr>
          <a:xfrm>
            <a:off x="323528" y="1268760"/>
            <a:ext cx="8280920" cy="4611687"/>
          </a:xfrm>
        </p:spPr>
        <p:txBody>
          <a:bodyPr/>
          <a:lstStyle/>
          <a:p>
            <a:pPr algn="just">
              <a:defRPr/>
            </a:pPr>
            <a:r>
              <a:rPr lang="zh-CN" altLang="en-US" b="1" noProof="1"/>
              <a:t>头文件的内容安排原则：</a:t>
            </a:r>
          </a:p>
          <a:p>
            <a:pPr lvl="1" algn="just">
              <a:defRPr/>
            </a:pPr>
            <a:r>
              <a:rPr lang="zh-CN" altLang="en-US" sz="2600" b="1" noProof="1"/>
              <a:t>头文件里只写</a:t>
            </a:r>
            <a:r>
              <a:rPr lang="zh-CN" altLang="en-US" sz="2600" b="1" noProof="1">
                <a:solidFill>
                  <a:srgbClr val="FF0000"/>
                </a:solidFill>
              </a:rPr>
              <a:t>不实际生成代码、不导致内存分配</a:t>
            </a:r>
            <a:r>
              <a:rPr lang="zh-CN" altLang="en-US" sz="2600" b="1" noProof="1"/>
              <a:t>的内容。例如，可写函数原型，</a:t>
            </a:r>
            <a:r>
              <a:rPr lang="zh-CN" altLang="en-US" sz="2600" b="1" noProof="1">
                <a:solidFill>
                  <a:schemeClr val="accent6"/>
                </a:solidFill>
              </a:rPr>
              <a:t>不写函数定义</a:t>
            </a:r>
            <a:r>
              <a:rPr lang="zh-CN" altLang="en-US" sz="2600" b="1" noProof="1"/>
              <a:t>；可用</a:t>
            </a:r>
            <a:r>
              <a:rPr lang="en-US" altLang="x-none" sz="2600" b="1" noProof="1"/>
              <a:t>extern</a:t>
            </a:r>
            <a:r>
              <a:rPr lang="zh-CN" altLang="en-US" sz="2600" b="1" noProof="1"/>
              <a:t>声明外部变量，但</a:t>
            </a:r>
            <a:r>
              <a:rPr lang="zh-CN" altLang="en-US" sz="2600" b="1" noProof="1">
                <a:solidFill>
                  <a:schemeClr val="accent6"/>
                </a:solidFill>
              </a:rPr>
              <a:t>不定义外部变量</a:t>
            </a:r>
            <a:r>
              <a:rPr lang="zh-CN" altLang="en-US" sz="2600" b="1" noProof="1"/>
              <a:t>。</a:t>
            </a:r>
            <a:endParaRPr lang="en-US" altLang="x-none" sz="2600" b="1" noProof="1"/>
          </a:p>
          <a:p>
            <a:pPr lvl="1" algn="just">
              <a:defRPr/>
            </a:pPr>
            <a:r>
              <a:rPr lang="en-US" altLang="x-none" sz="2600" b="1" noProof="1"/>
              <a:t>#include</a:t>
            </a:r>
            <a:r>
              <a:rPr lang="zh-CN" altLang="en-US" sz="2600" b="1" noProof="1"/>
              <a:t>命令只用来包含头文件，不能用它来包含程序源文件。</a:t>
            </a:r>
          </a:p>
          <a:p>
            <a:pPr lvl="1" algn="just">
              <a:defRPr/>
            </a:pPr>
            <a:r>
              <a:rPr lang="zh-CN" altLang="en-US" sz="2600" b="1" noProof="1"/>
              <a:t>使用头文件解决在一个文件里定义而在另一个文件中被使用的信息传递问题，可以包含：</a:t>
            </a:r>
            <a:r>
              <a:rPr lang="zh-CN" altLang="en-US" sz="2600" b="1" noProof="1">
                <a:solidFill>
                  <a:srgbClr val="FF3300"/>
                </a:solidFill>
              </a:rPr>
              <a:t>公用常量定义，公用的类型定义（如结构和枚举）、函数原型声明、全局变量声明</a:t>
            </a:r>
            <a:r>
              <a:rPr lang="zh-CN" altLang="en-US" sz="2600" b="1" noProof="1"/>
              <a:t>。</a:t>
            </a:r>
            <a:endParaRPr lang="en-US" altLang="zh-CN" sz="2600" b="1" noProof="1"/>
          </a:p>
          <a:p>
            <a:pPr algn="just">
              <a:defRPr/>
            </a:pPr>
            <a:endParaRPr lang="en-US" altLang="x-none" sz="2400" b="1" noProof="1"/>
          </a:p>
          <a:p>
            <a:pPr lvl="1" algn="just">
              <a:defRPr/>
            </a:pPr>
            <a:endParaRPr lang="zh-CN" altLang="en-US" sz="2200" b="1" noProof="1"/>
          </a:p>
          <a:p>
            <a:pPr lvl="1" algn="just">
              <a:defRPr/>
            </a:pPr>
            <a:endParaRPr lang="zh-CN" altLang="en-US" sz="2000" b="1" noProof="1"/>
          </a:p>
        </p:txBody>
      </p:sp>
      <p:sp>
        <p:nvSpPr>
          <p:cNvPr id="35844" name="灯片编号占位符 3">
            <a:extLst>
              <a:ext uri="{FF2B5EF4-FFF2-40B4-BE49-F238E27FC236}">
                <a16:creationId xmlns:a16="http://schemas.microsoft.com/office/drawing/2014/main" id="{418026E8-9266-4BC7-82C4-5FCEB55421E8}"/>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r">
              <a:spcBef>
                <a:spcPct val="50000"/>
              </a:spcBef>
              <a:buFontTx/>
              <a:buNone/>
            </a:pPr>
            <a:fld id="{CBAD1AF4-5CC1-49F9-A053-7D280E313387}" type="slidenum">
              <a:rPr lang="en-US" altLang="zh-CN" sz="1400"/>
              <a:pPr algn="r">
                <a:spcBef>
                  <a:spcPct val="50000"/>
                </a:spcBef>
                <a:buFontTx/>
                <a:buNone/>
              </a:pPr>
              <a:t>65</a:t>
            </a:fld>
            <a:endParaRPr lang="en-US" altLang="zh-CN" sz="1400"/>
          </a:p>
        </p:txBody>
      </p:sp>
    </p:spTree>
    <p:extLst>
      <p:ext uri="{BB962C8B-B14F-4D97-AF65-F5344CB8AC3E}">
        <p14:creationId xmlns:p14="http://schemas.microsoft.com/office/powerpoint/2010/main" val="3085686308"/>
      </p:ext>
    </p:extLst>
  </p:cSld>
  <p:clrMapOvr>
    <a:masterClrMapping/>
  </p:clrMapOvr>
  <p:transition advTm="28809"/>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DA966F61-7836-48F7-9E16-9AFB7ACEC275}"/>
              </a:ext>
            </a:extLst>
          </p:cNvPr>
          <p:cNvSpPr>
            <a:spLocks noGrp="1" noChangeArrowheads="1"/>
          </p:cNvSpPr>
          <p:nvPr>
            <p:ph type="title" idx="4294967295"/>
          </p:nvPr>
        </p:nvSpPr>
        <p:spPr/>
        <p:txBody>
          <a:bodyPr/>
          <a:lstStyle/>
          <a:p>
            <a:r>
              <a:rPr lang="en-US" altLang="zh-CN" b="1" dirty="0"/>
              <a:t>3.2 </a:t>
            </a:r>
            <a:r>
              <a:rPr lang="zh-CN" altLang="en-US" b="1" dirty="0"/>
              <a:t>源文件建立原则</a:t>
            </a:r>
            <a:endParaRPr lang="zh-CN" altLang="en-US" dirty="0"/>
          </a:p>
        </p:txBody>
      </p:sp>
      <p:sp>
        <p:nvSpPr>
          <p:cNvPr id="58370" name="内容占位符 2">
            <a:extLst>
              <a:ext uri="{FF2B5EF4-FFF2-40B4-BE49-F238E27FC236}">
                <a16:creationId xmlns:a16="http://schemas.microsoft.com/office/drawing/2014/main" id="{51EB7009-D15B-4200-8C5A-71E2535FA616}"/>
              </a:ext>
            </a:extLst>
          </p:cNvPr>
          <p:cNvSpPr>
            <a:spLocks noGrp="1"/>
          </p:cNvSpPr>
          <p:nvPr>
            <p:ph idx="4294967295"/>
          </p:nvPr>
        </p:nvSpPr>
        <p:spPr>
          <a:xfrm>
            <a:off x="467544" y="1319213"/>
            <a:ext cx="8280920" cy="5005387"/>
          </a:xfrm>
        </p:spPr>
        <p:txBody>
          <a:bodyPr/>
          <a:lstStyle/>
          <a:p>
            <a:pPr marL="457200" indent="-457200" algn="just">
              <a:lnSpc>
                <a:spcPct val="90000"/>
              </a:lnSpc>
              <a:buFont typeface="+mj-lt"/>
              <a:buAutoNum type="arabicPeriod"/>
              <a:defRPr/>
            </a:pPr>
            <a:r>
              <a:rPr lang="zh-CN" altLang="en-US" sz="2600" b="1" noProof="1"/>
              <a:t>每个源文件只包含必要的头文件，不用的东西尽量不包含。</a:t>
            </a:r>
          </a:p>
          <a:p>
            <a:pPr marL="457200" indent="-457200" algn="just">
              <a:lnSpc>
                <a:spcPct val="90000"/>
              </a:lnSpc>
              <a:buFont typeface="+mj-lt"/>
              <a:buAutoNum type="arabicPeriod"/>
              <a:defRPr/>
            </a:pPr>
            <a:r>
              <a:rPr lang="zh-CN" altLang="en-US" sz="2600" b="1" noProof="1"/>
              <a:t>如果源文件既要包含标准头文件，又要包含自定义头文件，则应将标准头文件写在前面，以防止本程序的局部定义影响标准库文件里的定义。</a:t>
            </a:r>
          </a:p>
          <a:p>
            <a:pPr marL="457200" indent="-457200" algn="just">
              <a:lnSpc>
                <a:spcPct val="90000"/>
              </a:lnSpc>
              <a:buFont typeface="+mj-lt"/>
              <a:buAutoNum type="arabicPeriod"/>
              <a:defRPr/>
            </a:pPr>
            <a:r>
              <a:rPr lang="zh-CN" altLang="en-US" sz="2600" b="1" noProof="1"/>
              <a:t>在一个源文件中，所有局部的东西都写在各自的函数中；所有只在本文件范围内使用的外部变量和函数，都使用</a:t>
            </a:r>
            <a:r>
              <a:rPr lang="en-US" altLang="x-none" sz="2600" b="1" noProof="1"/>
              <a:t>static</a:t>
            </a:r>
            <a:r>
              <a:rPr lang="zh-CN" altLang="en-US" sz="2600" b="1" noProof="1"/>
              <a:t>关键字定义为静态的</a:t>
            </a:r>
            <a:r>
              <a:rPr lang="en-US" altLang="x-none" sz="2600" b="1" noProof="1"/>
              <a:t>(</a:t>
            </a:r>
            <a:r>
              <a:rPr lang="zh-CN" altLang="en-US" sz="2600" b="1" noProof="1">
                <a:solidFill>
                  <a:schemeClr val="accent6"/>
                </a:solidFill>
              </a:rPr>
              <a:t>信息隐藏原则</a:t>
            </a:r>
            <a:r>
              <a:rPr lang="en-US" altLang="x-none" sz="2600" b="1" noProof="1"/>
              <a:t>)</a:t>
            </a:r>
            <a:r>
              <a:rPr lang="zh-CN" altLang="en-US" sz="2600" b="1" noProof="1"/>
              <a:t>。</a:t>
            </a:r>
          </a:p>
          <a:p>
            <a:pPr marL="457200" indent="-457200" algn="just">
              <a:lnSpc>
                <a:spcPct val="90000"/>
              </a:lnSpc>
              <a:buFont typeface="+mj-lt"/>
              <a:buAutoNum type="arabicPeriod"/>
              <a:defRPr/>
            </a:pPr>
            <a:r>
              <a:rPr lang="zh-CN" altLang="en-US" sz="2600" b="1" noProof="1"/>
              <a:t>对于多个源文件都需要访问的变量，只在一个源文件中定义为外部全局变量，并由它负责管理。在所有文件中都使用的全局变量，一般在主程序文件里定义。</a:t>
            </a:r>
          </a:p>
          <a:p>
            <a:pPr marL="0" indent="0" algn="just">
              <a:lnSpc>
                <a:spcPct val="90000"/>
              </a:lnSpc>
              <a:buNone/>
              <a:defRPr/>
            </a:pPr>
            <a:endParaRPr lang="zh-CN" altLang="en-US" sz="2200" b="1" noProof="1"/>
          </a:p>
        </p:txBody>
      </p:sp>
      <p:sp>
        <p:nvSpPr>
          <p:cNvPr id="37892" name="灯片编号占位符 3">
            <a:extLst>
              <a:ext uri="{FF2B5EF4-FFF2-40B4-BE49-F238E27FC236}">
                <a16:creationId xmlns:a16="http://schemas.microsoft.com/office/drawing/2014/main" id="{5EFA8162-B5BC-4DBB-9149-24312AEFFFED}"/>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r">
              <a:spcBef>
                <a:spcPct val="50000"/>
              </a:spcBef>
              <a:buFontTx/>
              <a:buNone/>
            </a:pPr>
            <a:fld id="{FD9EED0A-ADA0-4727-8C00-DFAB7A82F6F5}" type="slidenum">
              <a:rPr lang="en-US" altLang="zh-CN" sz="1400"/>
              <a:pPr algn="r">
                <a:spcBef>
                  <a:spcPct val="50000"/>
                </a:spcBef>
                <a:buFontTx/>
                <a:buNone/>
              </a:pPr>
              <a:t>66</a:t>
            </a:fld>
            <a:endParaRPr lang="en-US" altLang="zh-CN" sz="1400"/>
          </a:p>
        </p:txBody>
      </p:sp>
    </p:spTree>
  </p:cSld>
  <p:clrMapOvr>
    <a:masterClrMapping/>
  </p:clrMapOvr>
  <p:transition advTm="70116"/>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7DDC0494-55AE-4AB8-A4DA-DEF24C1BF208}"/>
              </a:ext>
            </a:extLst>
          </p:cNvPr>
          <p:cNvSpPr>
            <a:spLocks noGrp="1" noChangeArrowheads="1"/>
          </p:cNvSpPr>
          <p:nvPr>
            <p:ph type="title" idx="4294967295"/>
          </p:nvPr>
        </p:nvSpPr>
        <p:spPr/>
        <p:txBody>
          <a:bodyPr/>
          <a:lstStyle/>
          <a:p>
            <a:pPr eaLnBrk="1" hangingPunct="1"/>
            <a:r>
              <a:rPr lang="en-US" altLang="zh-CN" b="1" dirty="0"/>
              <a:t>3. C</a:t>
            </a:r>
            <a:r>
              <a:rPr lang="zh-CN" altLang="en-US" b="1" dirty="0"/>
              <a:t>语言模块化和工程</a:t>
            </a:r>
          </a:p>
        </p:txBody>
      </p:sp>
      <p:sp>
        <p:nvSpPr>
          <p:cNvPr id="38915" name="Rectangle 3">
            <a:extLst>
              <a:ext uri="{FF2B5EF4-FFF2-40B4-BE49-F238E27FC236}">
                <a16:creationId xmlns:a16="http://schemas.microsoft.com/office/drawing/2014/main" id="{1505B177-16A6-4BB1-85DF-F4E126B1B9D1}"/>
              </a:ext>
            </a:extLst>
          </p:cNvPr>
          <p:cNvSpPr txBox="1">
            <a:spLocks noChangeArrowheads="1"/>
          </p:cNvSpPr>
          <p:nvPr/>
        </p:nvSpPr>
        <p:spPr bwMode="auto">
          <a:xfrm>
            <a:off x="323528" y="1124744"/>
            <a:ext cx="8424936" cy="4734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342900" indent="-3429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742950" indent="-3429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just"/>
            <a:r>
              <a:rPr lang="zh-CN" altLang="en-US" dirty="0"/>
              <a:t>实例：猴子选大王，如何模块化</a:t>
            </a:r>
            <a:endParaRPr lang="en-US" altLang="zh-CN" dirty="0"/>
          </a:p>
          <a:p>
            <a:pPr lvl="2" algn="just">
              <a:buFont typeface="Arial" panose="020B0604020202020204" pitchFamily="34" charset="0"/>
              <a:buChar char="•"/>
            </a:pPr>
            <a:r>
              <a:rPr lang="zh-CN" altLang="en-US" sz="2400" dirty="0"/>
              <a:t>模块</a:t>
            </a:r>
            <a:r>
              <a:rPr lang="en-US" altLang="zh-CN" sz="2400" dirty="0"/>
              <a:t>1</a:t>
            </a:r>
            <a:r>
              <a:rPr lang="zh-CN" altLang="en-US" sz="2400" dirty="0"/>
              <a:t>，</a:t>
            </a:r>
            <a:r>
              <a:rPr lang="en-US" altLang="zh-CN" sz="2400" dirty="0" err="1"/>
              <a:t>link.c</a:t>
            </a:r>
            <a:r>
              <a:rPr lang="en-US" altLang="zh-CN" sz="2400" dirty="0"/>
              <a:t>: </a:t>
            </a:r>
            <a:r>
              <a:rPr lang="zh-CN" altLang="en-US" sz="2400" dirty="0"/>
              <a:t>提供链表处理相关函数（外部函数定义）</a:t>
            </a:r>
            <a:endParaRPr lang="en-US" altLang="zh-CN" sz="2400" dirty="0"/>
          </a:p>
          <a:p>
            <a:pPr lvl="2" algn="just">
              <a:buFont typeface="Arial" panose="020B0604020202020204" pitchFamily="34" charset="0"/>
              <a:buChar char="•"/>
            </a:pPr>
            <a:r>
              <a:rPr lang="zh-CN" altLang="en-US" sz="2400" dirty="0"/>
              <a:t>模块</a:t>
            </a:r>
            <a:r>
              <a:rPr lang="en-US" altLang="zh-CN" sz="2400" dirty="0"/>
              <a:t>2</a:t>
            </a:r>
            <a:r>
              <a:rPr lang="zh-CN" altLang="en-US" sz="2400" dirty="0"/>
              <a:t>，</a:t>
            </a:r>
            <a:r>
              <a:rPr lang="en-US" altLang="zh-CN" sz="2400" dirty="0" err="1"/>
              <a:t>main.c</a:t>
            </a:r>
            <a:r>
              <a:rPr lang="en-US" altLang="zh-CN" sz="2400" dirty="0"/>
              <a:t>: </a:t>
            </a:r>
            <a:r>
              <a:rPr lang="zh-CN" altLang="en-US" sz="2400" dirty="0"/>
              <a:t>实现选大王算法，需要调用</a:t>
            </a:r>
            <a:r>
              <a:rPr lang="en-US" altLang="zh-CN" sz="2400" dirty="0" err="1"/>
              <a:t>link.c</a:t>
            </a:r>
            <a:r>
              <a:rPr lang="zh-CN" altLang="en-US" sz="2400" dirty="0"/>
              <a:t>中的链表处理函数</a:t>
            </a:r>
            <a:endParaRPr lang="en-US" altLang="zh-CN" sz="2400" dirty="0"/>
          </a:p>
          <a:p>
            <a:pPr lvl="2" algn="just">
              <a:buFont typeface="Arial" panose="020B0604020202020204" pitchFamily="34" charset="0"/>
              <a:buChar char="•"/>
            </a:pPr>
            <a:r>
              <a:rPr lang="en-US" altLang="zh-CN" sz="2400" dirty="0" err="1"/>
              <a:t>linkNode.h</a:t>
            </a:r>
            <a:r>
              <a:rPr lang="en-US" altLang="zh-CN" sz="2400" dirty="0"/>
              <a:t>:</a:t>
            </a:r>
            <a:r>
              <a:rPr lang="zh-CN" altLang="en-US" sz="2400" dirty="0"/>
              <a:t>提供多个模块都要用到的公共数据类型定义（链表结点</a:t>
            </a:r>
            <a:r>
              <a:rPr lang="en-US" altLang="zh-CN" sz="2400" dirty="0"/>
              <a:t>struct </a:t>
            </a:r>
            <a:r>
              <a:rPr lang="en-US" altLang="zh-CN" sz="2400" dirty="0" err="1"/>
              <a:t>listNode</a:t>
            </a:r>
            <a:r>
              <a:rPr lang="zh-CN" altLang="en-US" sz="2400" dirty="0"/>
              <a:t>、别名</a:t>
            </a:r>
            <a:r>
              <a:rPr lang="en-US" altLang="zh-CN" sz="2400" dirty="0"/>
              <a:t>LISTNODE</a:t>
            </a:r>
            <a:r>
              <a:rPr lang="zh-CN" altLang="en-US" sz="2400" dirty="0"/>
              <a:t>和</a:t>
            </a:r>
            <a:r>
              <a:rPr lang="en-US" altLang="zh-CN" sz="2400" dirty="0"/>
              <a:t>LISTNODEPTR</a:t>
            </a:r>
            <a:r>
              <a:rPr lang="zh-CN" altLang="en-US" sz="2400" dirty="0"/>
              <a:t>的定义）</a:t>
            </a:r>
            <a:endParaRPr lang="en-US" altLang="zh-CN" sz="2400" dirty="0"/>
          </a:p>
          <a:p>
            <a:pPr lvl="2" algn="just">
              <a:buFont typeface="Arial" panose="020B0604020202020204" pitchFamily="34" charset="0"/>
              <a:buChar char="•"/>
            </a:pPr>
            <a:r>
              <a:rPr lang="en-US" altLang="zh-CN" sz="2400" dirty="0" err="1"/>
              <a:t>link.h</a:t>
            </a:r>
            <a:r>
              <a:rPr lang="en-US" altLang="zh-CN" sz="2400" dirty="0"/>
              <a:t>:</a:t>
            </a:r>
            <a:r>
              <a:rPr lang="zh-CN" altLang="en-US" sz="2400" dirty="0"/>
              <a:t>提供</a:t>
            </a:r>
            <a:r>
              <a:rPr lang="en-US" altLang="zh-CN" sz="2400" dirty="0" err="1"/>
              <a:t>link.c</a:t>
            </a:r>
            <a:r>
              <a:rPr lang="zh-CN" altLang="en-US" sz="2400" dirty="0"/>
              <a:t>中函数的函数原型</a:t>
            </a:r>
            <a:endParaRPr lang="en-US" altLang="zh-CN" sz="2400" dirty="0"/>
          </a:p>
          <a:p>
            <a:pPr lvl="2" algn="just">
              <a:buFont typeface="Arial" panose="020B0604020202020204" pitchFamily="34" charset="0"/>
              <a:buChar char="•"/>
            </a:pPr>
            <a:endParaRPr lang="en-US" altLang="zh-CN" dirty="0"/>
          </a:p>
        </p:txBody>
      </p:sp>
      <p:pic>
        <p:nvPicPr>
          <p:cNvPr id="38916" name="Picture 5">
            <a:extLst>
              <a:ext uri="{FF2B5EF4-FFF2-40B4-BE49-F238E27FC236}">
                <a16:creationId xmlns:a16="http://schemas.microsoft.com/office/drawing/2014/main" id="{D183F873-812D-4EB0-90BF-8A8A10EFE3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5996" y="4549998"/>
            <a:ext cx="3990975"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12138"/>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D7DE8247-C7EB-4EBC-8DDB-2D2B8FC75B75}"/>
              </a:ext>
            </a:extLst>
          </p:cNvPr>
          <p:cNvSpPr>
            <a:spLocks noGrp="1" noChangeArrowheads="1"/>
          </p:cNvSpPr>
          <p:nvPr>
            <p:ph type="title"/>
          </p:nvPr>
        </p:nvSpPr>
        <p:spPr/>
        <p:txBody>
          <a:bodyPr/>
          <a:lstStyle/>
          <a:p>
            <a:pPr eaLnBrk="1" hangingPunct="1"/>
            <a:r>
              <a:rPr lang="zh-CN" altLang="en-US" b="1" dirty="0"/>
              <a:t>猴子选大王 </a:t>
            </a:r>
            <a:r>
              <a:rPr lang="en-US" altLang="zh-CN" b="1" dirty="0" err="1"/>
              <a:t>linkNode.h</a:t>
            </a:r>
            <a:r>
              <a:rPr lang="en-US" altLang="zh-CN" b="1" dirty="0"/>
              <a:t>:</a:t>
            </a:r>
          </a:p>
        </p:txBody>
      </p:sp>
      <p:sp>
        <p:nvSpPr>
          <p:cNvPr id="40963" name="Rectangle 3">
            <a:extLst>
              <a:ext uri="{FF2B5EF4-FFF2-40B4-BE49-F238E27FC236}">
                <a16:creationId xmlns:a16="http://schemas.microsoft.com/office/drawing/2014/main" id="{4A247272-02F5-4EDF-984A-38D1B3F06BD5}"/>
              </a:ext>
            </a:extLst>
          </p:cNvPr>
          <p:cNvSpPr>
            <a:spLocks noGrp="1" noChangeArrowheads="1"/>
          </p:cNvSpPr>
          <p:nvPr>
            <p:ph type="body" idx="4294967295"/>
          </p:nvPr>
        </p:nvSpPr>
        <p:spPr>
          <a:xfrm>
            <a:off x="107504" y="1340768"/>
            <a:ext cx="8640688" cy="5514622"/>
          </a:xfrm>
        </p:spPr>
        <p:txBody>
          <a:bodyPr/>
          <a:lstStyle/>
          <a:p>
            <a:pPr eaLnBrk="1" hangingPunct="1">
              <a:buNone/>
            </a:pPr>
            <a:r>
              <a:rPr lang="zh-CN" altLang="en-US" b="1" dirty="0"/>
              <a:t>怎样避免多次包含同一个头文件</a:t>
            </a:r>
            <a:r>
              <a:rPr lang="en-US" altLang="zh-CN" b="1" dirty="0"/>
              <a:t>?</a:t>
            </a:r>
          </a:p>
          <a:p>
            <a:pPr eaLnBrk="1" hangingPunct="1">
              <a:buNone/>
            </a:pPr>
            <a:endParaRPr lang="en-US" altLang="zh-CN" b="1" dirty="0"/>
          </a:p>
          <a:p>
            <a:pPr eaLnBrk="1" hangingPunct="1">
              <a:buFontTx/>
              <a:buNone/>
            </a:pPr>
            <a:r>
              <a:rPr lang="en-US" altLang="zh-CN" sz="2400" b="1" dirty="0"/>
              <a:t>struct </a:t>
            </a:r>
            <a:r>
              <a:rPr lang="en-US" altLang="zh-CN" sz="2400" b="1" dirty="0" err="1"/>
              <a:t>listNode</a:t>
            </a:r>
            <a:r>
              <a:rPr lang="en-US" altLang="zh-CN" sz="2400" b="1" dirty="0"/>
              <a:t>{</a:t>
            </a:r>
          </a:p>
          <a:p>
            <a:pPr eaLnBrk="1" hangingPunct="1">
              <a:buFontTx/>
              <a:buNone/>
            </a:pPr>
            <a:r>
              <a:rPr lang="en-US" altLang="zh-CN" sz="2400" b="1" dirty="0"/>
              <a:t>	int data;</a:t>
            </a:r>
          </a:p>
          <a:p>
            <a:pPr eaLnBrk="1" hangingPunct="1">
              <a:buFontTx/>
              <a:buNone/>
            </a:pPr>
            <a:r>
              <a:rPr lang="en-US" altLang="zh-CN" sz="2400" b="1" dirty="0"/>
              <a:t>	struct </a:t>
            </a:r>
            <a:r>
              <a:rPr lang="en-US" altLang="zh-CN" sz="2400" b="1" dirty="0" err="1"/>
              <a:t>listNode</a:t>
            </a:r>
            <a:r>
              <a:rPr lang="en-US" altLang="zh-CN" sz="2400" b="1" dirty="0"/>
              <a:t> *</a:t>
            </a:r>
            <a:r>
              <a:rPr lang="en-US" altLang="zh-CN" sz="2400" b="1" dirty="0" err="1"/>
              <a:t>nextPtr</a:t>
            </a:r>
            <a:r>
              <a:rPr lang="en-US" altLang="zh-CN" sz="2400" b="1" dirty="0"/>
              <a:t>; </a:t>
            </a:r>
          </a:p>
          <a:p>
            <a:pPr eaLnBrk="1" hangingPunct="1">
              <a:buFontTx/>
              <a:buNone/>
            </a:pPr>
            <a:r>
              <a:rPr lang="en-US" altLang="zh-CN" sz="2400" b="1" dirty="0"/>
              <a:t>};</a:t>
            </a:r>
          </a:p>
          <a:p>
            <a:pPr eaLnBrk="1" hangingPunct="1">
              <a:buFontTx/>
              <a:buNone/>
            </a:pPr>
            <a:endParaRPr lang="en-US" altLang="zh-CN" sz="2400" b="1" dirty="0"/>
          </a:p>
          <a:p>
            <a:pPr eaLnBrk="1" hangingPunct="1">
              <a:buFontTx/>
              <a:buNone/>
            </a:pPr>
            <a:r>
              <a:rPr lang="en-US" altLang="zh-CN" sz="2400" b="1" dirty="0"/>
              <a:t>typedef struct </a:t>
            </a:r>
            <a:r>
              <a:rPr lang="en-US" altLang="zh-CN" sz="2400" b="1" dirty="0" err="1"/>
              <a:t>listNode</a:t>
            </a:r>
            <a:r>
              <a:rPr lang="en-US" altLang="zh-CN" sz="2400" b="1" dirty="0"/>
              <a:t> LISTNODE;</a:t>
            </a:r>
          </a:p>
          <a:p>
            <a:pPr eaLnBrk="1" hangingPunct="1">
              <a:buFontTx/>
              <a:buNone/>
            </a:pPr>
            <a:r>
              <a:rPr lang="en-US" altLang="zh-CN" sz="2400" b="1" dirty="0"/>
              <a:t>typedef LISTNODE * LISTNODEPTR; </a:t>
            </a:r>
          </a:p>
          <a:p>
            <a:pPr eaLnBrk="1" hangingPunct="1">
              <a:buFontTx/>
              <a:buNone/>
            </a:pPr>
            <a:endParaRPr lang="en-US" altLang="zh-CN" sz="2400" b="1" dirty="0">
              <a:solidFill>
                <a:srgbClr val="003399"/>
              </a:solidFill>
            </a:endParaRPr>
          </a:p>
        </p:txBody>
      </p:sp>
      <p:grpSp>
        <p:nvGrpSpPr>
          <p:cNvPr id="2" name="组合 1">
            <a:extLst>
              <a:ext uri="{FF2B5EF4-FFF2-40B4-BE49-F238E27FC236}">
                <a16:creationId xmlns:a16="http://schemas.microsoft.com/office/drawing/2014/main" id="{C6838661-C107-4D76-8131-54456B01EC3F}"/>
              </a:ext>
            </a:extLst>
          </p:cNvPr>
          <p:cNvGrpSpPr/>
          <p:nvPr/>
        </p:nvGrpSpPr>
        <p:grpSpPr>
          <a:xfrm>
            <a:off x="5508104" y="2132856"/>
            <a:ext cx="3240088" cy="2041525"/>
            <a:chOff x="5003800" y="1196975"/>
            <a:chExt cx="3240088" cy="2041525"/>
          </a:xfrm>
        </p:grpSpPr>
        <p:sp>
          <p:nvSpPr>
            <p:cNvPr id="189444" name="Text Box 4">
              <a:extLst>
                <a:ext uri="{FF2B5EF4-FFF2-40B4-BE49-F238E27FC236}">
                  <a16:creationId xmlns:a16="http://schemas.microsoft.com/office/drawing/2014/main" id="{97EAA34B-CC52-4C9C-AB6E-BC7634F0B0D3}"/>
                </a:ext>
              </a:extLst>
            </p:cNvPr>
            <p:cNvSpPr txBox="1">
              <a:spLocks noChangeArrowheads="1"/>
            </p:cNvSpPr>
            <p:nvPr/>
          </p:nvSpPr>
          <p:spPr bwMode="auto">
            <a:xfrm>
              <a:off x="5003800" y="1196975"/>
              <a:ext cx="3240088" cy="1569660"/>
            </a:xfrm>
            <a:prstGeom prst="rect">
              <a:avLst/>
            </a:prstGeom>
            <a:solidFill>
              <a:srgbClr val="000000"/>
            </a:solidFill>
            <a:ln>
              <a:noFill/>
            </a:ln>
            <a:effectLst>
              <a:prstShdw prst="shdw17" dist="17961" dir="13500000">
                <a:srgbClr val="000000"/>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a:solidFill>
                    <a:schemeClr val="bg1"/>
                  </a:solidFill>
                </a:rPr>
                <a:t>#include “</a:t>
              </a:r>
              <a:r>
                <a:rPr lang="en-US" altLang="zh-CN" sz="2400" dirty="0" err="1">
                  <a:solidFill>
                    <a:schemeClr val="bg1"/>
                  </a:solidFill>
                </a:rPr>
                <a:t>linkNode.h</a:t>
              </a:r>
              <a:r>
                <a:rPr lang="en-US" altLang="zh-CN" sz="2400" dirty="0">
                  <a:solidFill>
                    <a:schemeClr val="bg1"/>
                  </a:solidFill>
                </a:rPr>
                <a:t>”</a:t>
              </a:r>
            </a:p>
            <a:p>
              <a:pPr eaLnBrk="1" hangingPunct="1">
                <a:spcBef>
                  <a:spcPct val="50000"/>
                </a:spcBef>
                <a:buFontTx/>
                <a:buNone/>
              </a:pPr>
              <a:r>
                <a:rPr lang="en-US" altLang="zh-CN" sz="2400" dirty="0">
                  <a:solidFill>
                    <a:schemeClr val="bg1"/>
                  </a:solidFill>
                </a:rPr>
                <a:t>#include “</a:t>
              </a:r>
              <a:r>
                <a:rPr lang="en-US" altLang="zh-CN" sz="2400" dirty="0" err="1">
                  <a:solidFill>
                    <a:schemeClr val="bg1"/>
                  </a:solidFill>
                </a:rPr>
                <a:t>linkNode.h</a:t>
              </a:r>
              <a:r>
                <a:rPr lang="en-US" altLang="zh-CN" sz="2400" dirty="0">
                  <a:solidFill>
                    <a:schemeClr val="bg1"/>
                  </a:solidFill>
                </a:rPr>
                <a:t>”</a:t>
              </a:r>
            </a:p>
            <a:p>
              <a:pPr eaLnBrk="1" hangingPunct="1">
                <a:spcBef>
                  <a:spcPct val="50000"/>
                </a:spcBef>
                <a:buFontTx/>
                <a:buNone/>
              </a:pPr>
              <a:r>
                <a:rPr lang="en-US" altLang="zh-CN" sz="2400" dirty="0">
                  <a:solidFill>
                    <a:schemeClr val="bg1"/>
                  </a:solidFill>
                </a:rPr>
                <a:t>……</a:t>
              </a:r>
            </a:p>
          </p:txBody>
        </p:sp>
        <p:sp>
          <p:nvSpPr>
            <p:cNvPr id="189445" name="Text Box 5">
              <a:extLst>
                <a:ext uri="{FF2B5EF4-FFF2-40B4-BE49-F238E27FC236}">
                  <a16:creationId xmlns:a16="http://schemas.microsoft.com/office/drawing/2014/main" id="{9BD913C0-63FB-4243-83C9-722C437B675E}"/>
                </a:ext>
              </a:extLst>
            </p:cNvPr>
            <p:cNvSpPr txBox="1">
              <a:spLocks noChangeArrowheads="1"/>
            </p:cNvSpPr>
            <p:nvPr/>
          </p:nvSpPr>
          <p:spPr bwMode="auto">
            <a:xfrm>
              <a:off x="5940425" y="2781300"/>
              <a:ext cx="1800225" cy="457200"/>
            </a:xfrm>
            <a:prstGeom prst="rect">
              <a:avLst/>
            </a:prstGeom>
            <a:noFill/>
            <a:ln w="9525">
              <a:noFill/>
              <a:miter lim="800000"/>
              <a:headEnd/>
              <a:tailEnd/>
            </a:ln>
            <a:effectLst>
              <a:prstShdw prst="shdw18" dist="17961" dir="13500000">
                <a:schemeClr val="bg1">
                  <a:gamma/>
                  <a:shade val="60000"/>
                  <a:invGamma/>
                </a:schemeClr>
              </a:prstShdw>
            </a:effectLst>
          </p:spPr>
          <p:txBody>
            <a:bodyPr>
              <a:spAutoFit/>
            </a:bodyPr>
            <a:lstStyle/>
            <a:p>
              <a:pPr eaLnBrk="1" hangingPunct="1">
                <a:spcBef>
                  <a:spcPct val="50000"/>
                </a:spcBef>
                <a:defRPr/>
              </a:pPr>
              <a:r>
                <a:rPr lang="en-US" altLang="zh-CN" sz="2400" dirty="0" err="1"/>
                <a:t>main.c</a:t>
              </a:r>
              <a:endParaRPr lang="en-US" altLang="zh-CN" sz="2400" dirty="0"/>
            </a:p>
          </p:txBody>
        </p:sp>
      </p:grpSp>
    </p:spTree>
    <p:extLst>
      <p:ext uri="{BB962C8B-B14F-4D97-AF65-F5344CB8AC3E}">
        <p14:creationId xmlns:p14="http://schemas.microsoft.com/office/powerpoint/2010/main" val="3432901703"/>
      </p:ext>
    </p:extLst>
  </p:cSld>
  <p:clrMapOvr>
    <a:masterClrMapping/>
  </p:clrMapOvr>
  <p:transition advTm="54790"/>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5901CA3-0FF4-46C8-A3BD-A22DA600EC72}"/>
              </a:ext>
            </a:extLst>
          </p:cNvPr>
          <p:cNvSpPr>
            <a:spLocks noGrp="1" noChangeArrowheads="1"/>
          </p:cNvSpPr>
          <p:nvPr>
            <p:ph type="title"/>
          </p:nvPr>
        </p:nvSpPr>
        <p:spPr/>
        <p:txBody>
          <a:bodyPr/>
          <a:lstStyle/>
          <a:p>
            <a:pPr eaLnBrk="1" hangingPunct="1"/>
            <a:r>
              <a:rPr lang="zh-CN" altLang="en-US" b="1" dirty="0"/>
              <a:t>条件编译</a:t>
            </a:r>
          </a:p>
        </p:txBody>
      </p:sp>
      <p:sp>
        <p:nvSpPr>
          <p:cNvPr id="19459" name="Rectangle 3">
            <a:extLst>
              <a:ext uri="{FF2B5EF4-FFF2-40B4-BE49-F238E27FC236}">
                <a16:creationId xmlns:a16="http://schemas.microsoft.com/office/drawing/2014/main" id="{5B676FF7-8FB5-48E1-AEF2-2089CA625D58}"/>
              </a:ext>
            </a:extLst>
          </p:cNvPr>
          <p:cNvSpPr>
            <a:spLocks noGrp="1" noChangeArrowheads="1"/>
          </p:cNvSpPr>
          <p:nvPr>
            <p:ph type="body" idx="1"/>
          </p:nvPr>
        </p:nvSpPr>
        <p:spPr/>
        <p:txBody>
          <a:bodyPr/>
          <a:lstStyle/>
          <a:p>
            <a:pPr eaLnBrk="1" hangingPunct="1">
              <a:buFontTx/>
              <a:buNone/>
            </a:pPr>
            <a:r>
              <a:rPr lang="zh-CN" altLang="en-US" b="1" dirty="0"/>
              <a:t>使用宏定义名判断</a:t>
            </a:r>
          </a:p>
        </p:txBody>
      </p:sp>
      <p:sp>
        <p:nvSpPr>
          <p:cNvPr id="183300" name="Text Box 4">
            <a:extLst>
              <a:ext uri="{FF2B5EF4-FFF2-40B4-BE49-F238E27FC236}">
                <a16:creationId xmlns:a16="http://schemas.microsoft.com/office/drawing/2014/main" id="{04B49F3E-2413-451A-AAC2-98F13D95CE72}"/>
              </a:ext>
            </a:extLst>
          </p:cNvPr>
          <p:cNvSpPr txBox="1">
            <a:spLocks noChangeArrowheads="1"/>
          </p:cNvSpPr>
          <p:nvPr/>
        </p:nvSpPr>
        <p:spPr bwMode="auto">
          <a:xfrm>
            <a:off x="971550" y="1916113"/>
            <a:ext cx="3384550" cy="3084512"/>
          </a:xfrm>
          <a:prstGeom prst="rect">
            <a:avLst/>
          </a:prstGeom>
          <a:solidFill>
            <a:schemeClr val="tx1"/>
          </a:solidFill>
          <a:ln w="9525">
            <a:noFill/>
            <a:miter lim="800000"/>
            <a:headEnd/>
            <a:tailEnd/>
          </a:ln>
          <a:effectLst>
            <a:prstShdw prst="shdw18" dist="17961" dir="13500000">
              <a:schemeClr val="tx1">
                <a:gamma/>
                <a:shade val="60000"/>
                <a:invGamma/>
              </a:schemeClr>
            </a:prstShdw>
          </a:effectLst>
        </p:spPr>
        <p:txBody>
          <a:bodyPr>
            <a:spAutoFit/>
          </a:bodyPr>
          <a:lstStyle/>
          <a:p>
            <a:pPr eaLnBrk="1" hangingPunct="1">
              <a:spcBef>
                <a:spcPct val="50000"/>
              </a:spcBef>
              <a:defRPr/>
            </a:pPr>
            <a:r>
              <a:rPr lang="en-US" altLang="zh-CN" sz="2800" dirty="0">
                <a:solidFill>
                  <a:schemeClr val="bg1"/>
                </a:solidFill>
              </a:rPr>
              <a:t>#</a:t>
            </a:r>
            <a:r>
              <a:rPr lang="en-US" altLang="zh-CN" sz="2800" dirty="0" err="1">
                <a:solidFill>
                  <a:schemeClr val="bg1"/>
                </a:solidFill>
              </a:rPr>
              <a:t>ifdef</a:t>
            </a:r>
            <a:r>
              <a:rPr lang="en-US" altLang="zh-CN" sz="2800" dirty="0">
                <a:solidFill>
                  <a:schemeClr val="bg1"/>
                </a:solidFill>
              </a:rPr>
              <a:t>  </a:t>
            </a:r>
            <a:r>
              <a:rPr lang="zh-CN" altLang="en-US" sz="2800" dirty="0">
                <a:solidFill>
                  <a:schemeClr val="bg1"/>
                </a:solidFill>
              </a:rPr>
              <a:t>标识符</a:t>
            </a:r>
          </a:p>
          <a:p>
            <a:pPr eaLnBrk="1" hangingPunct="1">
              <a:spcBef>
                <a:spcPct val="50000"/>
              </a:spcBef>
              <a:defRPr/>
            </a:pPr>
            <a:r>
              <a:rPr lang="zh-CN" altLang="en-US" sz="2800" dirty="0">
                <a:solidFill>
                  <a:schemeClr val="bg1"/>
                </a:solidFill>
              </a:rPr>
              <a:t>     代码</a:t>
            </a:r>
            <a:r>
              <a:rPr lang="en-US" altLang="zh-CN" sz="2800" dirty="0">
                <a:solidFill>
                  <a:schemeClr val="bg1"/>
                </a:solidFill>
              </a:rPr>
              <a:t>1</a:t>
            </a:r>
          </a:p>
          <a:p>
            <a:pPr eaLnBrk="1" hangingPunct="1">
              <a:spcBef>
                <a:spcPct val="50000"/>
              </a:spcBef>
              <a:defRPr/>
            </a:pPr>
            <a:r>
              <a:rPr lang="en-US" altLang="zh-CN" sz="2800" dirty="0">
                <a:solidFill>
                  <a:schemeClr val="bg1"/>
                </a:solidFill>
              </a:rPr>
              <a:t>#else</a:t>
            </a:r>
          </a:p>
          <a:p>
            <a:pPr eaLnBrk="1" hangingPunct="1">
              <a:spcBef>
                <a:spcPct val="50000"/>
              </a:spcBef>
              <a:defRPr/>
            </a:pPr>
            <a:r>
              <a:rPr lang="en-US" altLang="zh-CN" sz="2800" dirty="0">
                <a:solidFill>
                  <a:schemeClr val="bg1"/>
                </a:solidFill>
              </a:rPr>
              <a:t>     </a:t>
            </a:r>
            <a:r>
              <a:rPr lang="zh-CN" altLang="en-US" sz="2800" dirty="0">
                <a:solidFill>
                  <a:schemeClr val="bg1"/>
                </a:solidFill>
              </a:rPr>
              <a:t>代码</a:t>
            </a:r>
            <a:r>
              <a:rPr lang="en-US" altLang="zh-CN" sz="2800" dirty="0">
                <a:solidFill>
                  <a:schemeClr val="bg1"/>
                </a:solidFill>
              </a:rPr>
              <a:t>2</a:t>
            </a:r>
          </a:p>
          <a:p>
            <a:pPr eaLnBrk="1" hangingPunct="1">
              <a:spcBef>
                <a:spcPct val="50000"/>
              </a:spcBef>
              <a:defRPr/>
            </a:pPr>
            <a:r>
              <a:rPr lang="en-US" altLang="zh-CN" sz="2800" dirty="0">
                <a:solidFill>
                  <a:schemeClr val="bg1"/>
                </a:solidFill>
              </a:rPr>
              <a:t>#</a:t>
            </a:r>
            <a:r>
              <a:rPr lang="en-US" altLang="zh-CN" sz="2800" dirty="0" err="1">
                <a:solidFill>
                  <a:schemeClr val="bg1"/>
                </a:solidFill>
              </a:rPr>
              <a:t>endif</a:t>
            </a:r>
            <a:endParaRPr lang="en-US" altLang="zh-CN" sz="2800" dirty="0">
              <a:solidFill>
                <a:schemeClr val="bg1"/>
              </a:solidFill>
            </a:endParaRPr>
          </a:p>
        </p:txBody>
      </p:sp>
      <p:sp>
        <p:nvSpPr>
          <p:cNvPr id="183301" name="Text Box 5">
            <a:extLst>
              <a:ext uri="{FF2B5EF4-FFF2-40B4-BE49-F238E27FC236}">
                <a16:creationId xmlns:a16="http://schemas.microsoft.com/office/drawing/2014/main" id="{67911D62-E95A-4A87-9411-3E7CFB3E62B7}"/>
              </a:ext>
            </a:extLst>
          </p:cNvPr>
          <p:cNvSpPr txBox="1">
            <a:spLocks noChangeArrowheads="1"/>
          </p:cNvSpPr>
          <p:nvPr/>
        </p:nvSpPr>
        <p:spPr bwMode="auto">
          <a:xfrm>
            <a:off x="5003800" y="3498850"/>
            <a:ext cx="3384550" cy="1801813"/>
          </a:xfrm>
          <a:prstGeom prst="rect">
            <a:avLst/>
          </a:prstGeom>
          <a:solidFill>
            <a:schemeClr val="tx1"/>
          </a:solidFill>
          <a:ln w="9525">
            <a:noFill/>
            <a:miter lim="800000"/>
            <a:headEnd/>
            <a:tailEnd/>
          </a:ln>
          <a:effectLst>
            <a:prstShdw prst="shdw18" dist="17961" dir="13500000">
              <a:schemeClr val="tx1">
                <a:gamma/>
                <a:shade val="60000"/>
                <a:invGamma/>
              </a:schemeClr>
            </a:prstShdw>
          </a:effectLst>
        </p:spPr>
        <p:txBody>
          <a:bodyPr>
            <a:spAutoFit/>
          </a:bodyPr>
          <a:lstStyle/>
          <a:p>
            <a:pPr eaLnBrk="1" hangingPunct="1">
              <a:spcBef>
                <a:spcPct val="50000"/>
              </a:spcBef>
              <a:defRPr/>
            </a:pPr>
            <a:r>
              <a:rPr lang="en-US" altLang="zh-CN" sz="2800" dirty="0">
                <a:solidFill>
                  <a:schemeClr val="bg1"/>
                </a:solidFill>
              </a:rPr>
              <a:t>#</a:t>
            </a:r>
            <a:r>
              <a:rPr lang="en-US" altLang="zh-CN" sz="2800" dirty="0" err="1">
                <a:solidFill>
                  <a:schemeClr val="bg1"/>
                </a:solidFill>
              </a:rPr>
              <a:t>ifndef</a:t>
            </a:r>
            <a:r>
              <a:rPr lang="en-US" altLang="zh-CN" sz="2800" dirty="0">
                <a:solidFill>
                  <a:schemeClr val="bg1"/>
                </a:solidFill>
              </a:rPr>
              <a:t>  </a:t>
            </a:r>
            <a:r>
              <a:rPr lang="zh-CN" altLang="en-US" sz="2800" dirty="0">
                <a:solidFill>
                  <a:schemeClr val="bg1"/>
                </a:solidFill>
              </a:rPr>
              <a:t>标识符</a:t>
            </a:r>
          </a:p>
          <a:p>
            <a:pPr eaLnBrk="1" hangingPunct="1">
              <a:spcBef>
                <a:spcPct val="50000"/>
              </a:spcBef>
              <a:defRPr/>
            </a:pPr>
            <a:r>
              <a:rPr lang="zh-CN" altLang="en-US" sz="2800" dirty="0">
                <a:solidFill>
                  <a:schemeClr val="bg1"/>
                </a:solidFill>
              </a:rPr>
              <a:t>     代码</a:t>
            </a:r>
            <a:r>
              <a:rPr lang="en-US" altLang="zh-CN" sz="2800" dirty="0">
                <a:solidFill>
                  <a:schemeClr val="bg1"/>
                </a:solidFill>
              </a:rPr>
              <a:t>1</a:t>
            </a:r>
          </a:p>
          <a:p>
            <a:pPr eaLnBrk="1" hangingPunct="1">
              <a:spcBef>
                <a:spcPct val="50000"/>
              </a:spcBef>
              <a:defRPr/>
            </a:pPr>
            <a:r>
              <a:rPr lang="en-US" altLang="zh-CN" sz="2800" dirty="0">
                <a:solidFill>
                  <a:schemeClr val="bg1"/>
                </a:solidFill>
              </a:rPr>
              <a:t>#</a:t>
            </a:r>
            <a:r>
              <a:rPr lang="en-US" altLang="zh-CN" sz="2800" dirty="0" err="1">
                <a:solidFill>
                  <a:schemeClr val="bg1"/>
                </a:solidFill>
              </a:rPr>
              <a:t>endif</a:t>
            </a:r>
            <a:endParaRPr lang="en-US" altLang="zh-CN" sz="2800" dirty="0">
              <a:solidFill>
                <a:schemeClr val="bg1"/>
              </a:solidFill>
            </a:endParaRPr>
          </a:p>
        </p:txBody>
      </p:sp>
      <p:sp>
        <p:nvSpPr>
          <p:cNvPr id="183302" name="Text Box 6">
            <a:extLst>
              <a:ext uri="{FF2B5EF4-FFF2-40B4-BE49-F238E27FC236}">
                <a16:creationId xmlns:a16="http://schemas.microsoft.com/office/drawing/2014/main" id="{E81DC773-41F7-4F05-BA0B-5ABF6C89D255}"/>
              </a:ext>
            </a:extLst>
          </p:cNvPr>
          <p:cNvSpPr txBox="1">
            <a:spLocks noChangeArrowheads="1"/>
          </p:cNvSpPr>
          <p:nvPr/>
        </p:nvSpPr>
        <p:spPr bwMode="auto">
          <a:xfrm>
            <a:off x="251520" y="5300663"/>
            <a:ext cx="8424936" cy="1200329"/>
          </a:xfrm>
          <a:prstGeom prst="rect">
            <a:avLst/>
          </a:prstGeom>
          <a:noFill/>
          <a:ln w="9525">
            <a:noFill/>
            <a:miter lim="800000"/>
            <a:headEnd/>
            <a:tailEnd/>
          </a:ln>
          <a:effectLst>
            <a:prstShdw prst="shdw18" dist="17961" dir="13500000">
              <a:schemeClr val="bg1">
                <a:gamma/>
                <a:shade val="60000"/>
                <a:invGamma/>
              </a:schemeClr>
            </a:prstShdw>
          </a:effectLst>
        </p:spPr>
        <p:txBody>
          <a:bodyPr wrap="square">
            <a:spAutoFit/>
          </a:bodyPr>
          <a:lstStyle/>
          <a:p>
            <a:pPr algn="just" eaLnBrk="1" hangingPunct="1">
              <a:spcBef>
                <a:spcPct val="50000"/>
              </a:spcBef>
              <a:defRPr/>
            </a:pPr>
            <a:r>
              <a:rPr lang="zh-CN" altLang="en-US" sz="2400" dirty="0"/>
              <a:t>如果文件前面定义了标识符，即</a:t>
            </a:r>
            <a:r>
              <a:rPr lang="en-US" altLang="zh-CN" sz="2400" dirty="0"/>
              <a:t>#define </a:t>
            </a:r>
            <a:r>
              <a:rPr lang="zh-CN" altLang="en-US" sz="2400" dirty="0"/>
              <a:t>标识符（即使标识符后面为空），则为真，那么编译</a:t>
            </a:r>
            <a:r>
              <a:rPr lang="en-US" altLang="zh-CN" sz="2400" dirty="0"/>
              <a:t>#</a:t>
            </a:r>
            <a:r>
              <a:rPr lang="en-US" altLang="zh-CN" sz="2400" dirty="0" err="1"/>
              <a:t>ifdef</a:t>
            </a:r>
            <a:r>
              <a:rPr lang="zh-CN" altLang="en-US" sz="2400" dirty="0"/>
              <a:t>后面的代码；否则编译</a:t>
            </a:r>
            <a:r>
              <a:rPr lang="en-US" altLang="zh-CN" sz="2400" dirty="0"/>
              <a:t>#else</a:t>
            </a:r>
            <a:r>
              <a:rPr lang="zh-CN" altLang="en-US" sz="2400" dirty="0"/>
              <a:t>后面的代码</a:t>
            </a:r>
          </a:p>
        </p:txBody>
      </p:sp>
      <p:sp>
        <p:nvSpPr>
          <p:cNvPr id="183303" name="Text Box 7">
            <a:extLst>
              <a:ext uri="{FF2B5EF4-FFF2-40B4-BE49-F238E27FC236}">
                <a16:creationId xmlns:a16="http://schemas.microsoft.com/office/drawing/2014/main" id="{BB932BC8-13CF-47FB-AA5B-9226D82995A3}"/>
              </a:ext>
            </a:extLst>
          </p:cNvPr>
          <p:cNvSpPr txBox="1">
            <a:spLocks noChangeArrowheads="1"/>
          </p:cNvSpPr>
          <p:nvPr/>
        </p:nvSpPr>
        <p:spPr bwMode="auto">
          <a:xfrm>
            <a:off x="5003800" y="1484313"/>
            <a:ext cx="3384550" cy="1801812"/>
          </a:xfrm>
          <a:prstGeom prst="rect">
            <a:avLst/>
          </a:prstGeom>
          <a:solidFill>
            <a:schemeClr val="tx1"/>
          </a:solidFill>
          <a:ln w="9525">
            <a:noFill/>
            <a:miter lim="800000"/>
            <a:headEnd/>
            <a:tailEnd/>
          </a:ln>
          <a:effectLst>
            <a:prstShdw prst="shdw18" dist="17961" dir="13500000">
              <a:schemeClr val="tx1">
                <a:gamma/>
                <a:shade val="60000"/>
                <a:invGamma/>
              </a:schemeClr>
            </a:prstShdw>
          </a:effectLst>
        </p:spPr>
        <p:txBody>
          <a:bodyPr>
            <a:spAutoFit/>
          </a:bodyPr>
          <a:lstStyle/>
          <a:p>
            <a:pPr eaLnBrk="1" hangingPunct="1">
              <a:spcBef>
                <a:spcPct val="50000"/>
              </a:spcBef>
              <a:defRPr/>
            </a:pPr>
            <a:r>
              <a:rPr lang="en-US" altLang="zh-CN" sz="2800" dirty="0">
                <a:solidFill>
                  <a:schemeClr val="bg1"/>
                </a:solidFill>
              </a:rPr>
              <a:t>#</a:t>
            </a:r>
            <a:r>
              <a:rPr lang="en-US" altLang="zh-CN" sz="2800" dirty="0" err="1">
                <a:solidFill>
                  <a:schemeClr val="bg1"/>
                </a:solidFill>
              </a:rPr>
              <a:t>ifdef</a:t>
            </a:r>
            <a:r>
              <a:rPr lang="en-US" altLang="zh-CN" sz="2800" dirty="0">
                <a:solidFill>
                  <a:schemeClr val="bg1"/>
                </a:solidFill>
              </a:rPr>
              <a:t>  </a:t>
            </a:r>
            <a:r>
              <a:rPr lang="zh-CN" altLang="en-US" sz="2800" dirty="0">
                <a:solidFill>
                  <a:schemeClr val="bg1"/>
                </a:solidFill>
              </a:rPr>
              <a:t>标识符</a:t>
            </a:r>
          </a:p>
          <a:p>
            <a:pPr eaLnBrk="1" hangingPunct="1">
              <a:spcBef>
                <a:spcPct val="50000"/>
              </a:spcBef>
              <a:defRPr/>
            </a:pPr>
            <a:r>
              <a:rPr lang="zh-CN" altLang="en-US" sz="2800" dirty="0">
                <a:solidFill>
                  <a:schemeClr val="bg1"/>
                </a:solidFill>
              </a:rPr>
              <a:t>     代码</a:t>
            </a:r>
            <a:r>
              <a:rPr lang="en-US" altLang="zh-CN" sz="2800" dirty="0">
                <a:solidFill>
                  <a:schemeClr val="bg1"/>
                </a:solidFill>
              </a:rPr>
              <a:t>1</a:t>
            </a:r>
          </a:p>
          <a:p>
            <a:pPr eaLnBrk="1" hangingPunct="1">
              <a:spcBef>
                <a:spcPct val="50000"/>
              </a:spcBef>
              <a:defRPr/>
            </a:pPr>
            <a:r>
              <a:rPr lang="en-US" altLang="zh-CN" sz="2800" dirty="0">
                <a:solidFill>
                  <a:schemeClr val="bg1"/>
                </a:solidFill>
              </a:rPr>
              <a:t>#</a:t>
            </a:r>
            <a:r>
              <a:rPr lang="en-US" altLang="zh-CN" sz="2800" dirty="0" err="1">
                <a:solidFill>
                  <a:schemeClr val="bg1"/>
                </a:solidFill>
              </a:rPr>
              <a:t>endif</a:t>
            </a:r>
            <a:endParaRPr lang="en-US" altLang="zh-CN" sz="2800" dirty="0">
              <a:solidFill>
                <a:schemeClr val="bg1"/>
              </a:solidFill>
            </a:endParaRPr>
          </a:p>
        </p:txBody>
      </p:sp>
    </p:spTree>
  </p:cSld>
  <p:clrMapOvr>
    <a:masterClrMapping/>
  </p:clrMapOvr>
  <p:transition advTm="67326"/>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4">
            <a:extLst>
              <a:ext uri="{FF2B5EF4-FFF2-40B4-BE49-F238E27FC236}">
                <a16:creationId xmlns:a16="http://schemas.microsoft.com/office/drawing/2014/main" id="{7F56EF86-3D5B-4AF5-9A7C-0B0D302EF39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4503EF3F-E165-4BEF-813F-8E949BD837E4}" type="slidenum">
              <a:rPr lang="zh-CN" altLang="en-US" sz="1400" smtClean="0"/>
              <a:pPr>
                <a:spcBef>
                  <a:spcPct val="50000"/>
                </a:spcBef>
                <a:buFontTx/>
                <a:buNone/>
              </a:pPr>
              <a:t>7</a:t>
            </a:fld>
            <a:endParaRPr lang="en-US" altLang="zh-CN" sz="1400"/>
          </a:p>
        </p:txBody>
      </p:sp>
      <p:sp>
        <p:nvSpPr>
          <p:cNvPr id="9219" name="Text Box 5">
            <a:extLst>
              <a:ext uri="{FF2B5EF4-FFF2-40B4-BE49-F238E27FC236}">
                <a16:creationId xmlns:a16="http://schemas.microsoft.com/office/drawing/2014/main" id="{2D39AAE6-8133-4F67-A398-44553CB67317}"/>
              </a:ext>
            </a:extLst>
          </p:cNvPr>
          <p:cNvSpPr txBox="1">
            <a:spLocks noChangeArrowheads="1"/>
          </p:cNvSpPr>
          <p:nvPr/>
        </p:nvSpPr>
        <p:spPr bwMode="auto">
          <a:xfrm>
            <a:off x="685800" y="1447800"/>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1" lang="zh-CN" altLang="en-US" sz="2400"/>
          </a:p>
        </p:txBody>
      </p:sp>
      <p:sp>
        <p:nvSpPr>
          <p:cNvPr id="9220" name="Rectangle 9">
            <a:extLst>
              <a:ext uri="{FF2B5EF4-FFF2-40B4-BE49-F238E27FC236}">
                <a16:creationId xmlns:a16="http://schemas.microsoft.com/office/drawing/2014/main" id="{D3150ECE-4222-4C41-92AF-162091E93202}"/>
              </a:ext>
            </a:extLst>
          </p:cNvPr>
          <p:cNvSpPr>
            <a:spLocks noChangeArrowheads="1"/>
          </p:cNvSpPr>
          <p:nvPr/>
        </p:nvSpPr>
        <p:spPr bwMode="auto">
          <a:xfrm>
            <a:off x="685800" y="1066800"/>
            <a:ext cx="77724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37465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algn="just" eaLnBrk="1" hangingPunct="1">
              <a:buClr>
                <a:schemeClr val="accent2"/>
              </a:buClr>
              <a:buSzPct val="75000"/>
              <a:buFont typeface="Monotype Sorts" charset="2"/>
              <a:buNone/>
            </a:pPr>
            <a:r>
              <a:rPr lang="en-US" altLang="zh-CN" sz="2200"/>
              <a:t>int f1(int a)     /*</a:t>
            </a:r>
            <a:r>
              <a:rPr lang="zh-CN" altLang="en-US" sz="2200"/>
              <a:t>函数</a:t>
            </a:r>
            <a:r>
              <a:rPr lang="en-US" altLang="zh-CN" sz="2200"/>
              <a:t>f1*/</a:t>
            </a:r>
          </a:p>
          <a:p>
            <a:pPr algn="just" eaLnBrk="1" hangingPunct="1">
              <a:buClr>
                <a:schemeClr val="accent2"/>
              </a:buClr>
              <a:buSzPct val="75000"/>
              <a:buFont typeface="Monotype Sorts" charset="2"/>
              <a:buNone/>
            </a:pPr>
            <a:r>
              <a:rPr lang="en-US" altLang="zh-CN" sz="2200"/>
              <a:t>{  </a:t>
            </a:r>
          </a:p>
          <a:p>
            <a:pPr algn="just" eaLnBrk="1" hangingPunct="1">
              <a:buClr>
                <a:schemeClr val="accent2"/>
              </a:buClr>
              <a:buSzPct val="75000"/>
              <a:buFont typeface="Monotype Sorts" charset="2"/>
              <a:buNone/>
            </a:pPr>
            <a:r>
              <a:rPr lang="en-US" altLang="zh-CN" sz="2200"/>
              <a:t>       int b,c；</a:t>
            </a:r>
          </a:p>
          <a:p>
            <a:pPr algn="just" eaLnBrk="1" hangingPunct="1">
              <a:buClr>
                <a:schemeClr val="accent2"/>
              </a:buClr>
              <a:buSzPct val="75000"/>
              <a:buFont typeface="Monotype Sorts" charset="2"/>
              <a:buNone/>
            </a:pPr>
            <a:r>
              <a:rPr lang="en-US" altLang="zh-CN" sz="2200"/>
              <a:t>        ……</a:t>
            </a:r>
          </a:p>
          <a:p>
            <a:pPr algn="just" eaLnBrk="1" hangingPunct="1">
              <a:buClr>
                <a:schemeClr val="accent2"/>
              </a:buClr>
              <a:buSzPct val="75000"/>
              <a:buFont typeface="Monotype Sorts" charset="2"/>
              <a:buNone/>
            </a:pPr>
            <a:r>
              <a:rPr lang="en-US" altLang="zh-CN" sz="2200"/>
              <a:t>}		/*a,b,c</a:t>
            </a:r>
            <a:r>
              <a:rPr lang="zh-CN" altLang="en-US" sz="2200"/>
              <a:t>作用域：仅限于函数</a:t>
            </a:r>
            <a:r>
              <a:rPr lang="en-US" altLang="zh-CN" sz="2200"/>
              <a:t>f1()</a:t>
            </a:r>
            <a:r>
              <a:rPr lang="zh-CN" altLang="en-US" sz="2200"/>
              <a:t>中*/</a:t>
            </a:r>
          </a:p>
          <a:p>
            <a:pPr algn="just" eaLnBrk="1" hangingPunct="1">
              <a:buClr>
                <a:schemeClr val="accent2"/>
              </a:buClr>
              <a:buSzPct val="75000"/>
              <a:buFont typeface="Monotype Sorts" charset="2"/>
              <a:buNone/>
            </a:pPr>
            <a:r>
              <a:rPr lang="zh-CN" altLang="en-US" sz="800"/>
              <a:t> </a:t>
            </a:r>
          </a:p>
          <a:p>
            <a:pPr algn="just" eaLnBrk="1" hangingPunct="1">
              <a:buClr>
                <a:schemeClr val="accent2"/>
              </a:buClr>
              <a:buSzPct val="75000"/>
              <a:buFont typeface="Monotype Sorts" charset="2"/>
              <a:buNone/>
            </a:pPr>
            <a:r>
              <a:rPr lang="zh-CN" altLang="en-US" sz="800"/>
              <a:t> </a:t>
            </a:r>
          </a:p>
          <a:p>
            <a:pPr algn="just" eaLnBrk="1" hangingPunct="1">
              <a:buClr>
                <a:schemeClr val="accent2"/>
              </a:buClr>
              <a:buSzPct val="75000"/>
              <a:buFont typeface="Monotype Sorts" charset="2"/>
              <a:buNone/>
            </a:pPr>
            <a:r>
              <a:rPr lang="en-US" altLang="zh-CN" sz="2200"/>
              <a:t>main()</a:t>
            </a:r>
          </a:p>
          <a:p>
            <a:pPr algn="just" eaLnBrk="1" hangingPunct="1">
              <a:buClr>
                <a:schemeClr val="accent2"/>
              </a:buClr>
              <a:buSzPct val="75000"/>
              <a:buFont typeface="Monotype Sorts" charset="2"/>
              <a:buNone/>
            </a:pPr>
            <a:r>
              <a:rPr lang="en-US" altLang="zh-CN" sz="2200"/>
              <a:t>{ </a:t>
            </a:r>
          </a:p>
          <a:p>
            <a:pPr algn="just" eaLnBrk="1" hangingPunct="1">
              <a:buClr>
                <a:schemeClr val="accent2"/>
              </a:buClr>
              <a:buSzPct val="75000"/>
              <a:buFont typeface="Monotype Sorts" charset="2"/>
              <a:buNone/>
            </a:pPr>
            <a:r>
              <a:rPr lang="en-US" altLang="zh-CN" sz="2200"/>
              <a:t>     int m,n；</a:t>
            </a:r>
          </a:p>
          <a:p>
            <a:pPr algn="just" eaLnBrk="1" hangingPunct="1">
              <a:buClr>
                <a:schemeClr val="accent2"/>
              </a:buClr>
              <a:buSzPct val="75000"/>
              <a:buFont typeface="Monotype Sorts" charset="2"/>
              <a:buNone/>
            </a:pPr>
            <a:r>
              <a:rPr lang="en-US" altLang="zh-CN" sz="2200"/>
              <a:t>     ……</a:t>
            </a:r>
          </a:p>
          <a:p>
            <a:pPr algn="just" eaLnBrk="1" hangingPunct="1">
              <a:buClr>
                <a:schemeClr val="accent2"/>
              </a:buClr>
              <a:buSzPct val="75000"/>
              <a:buFont typeface="Monotype Sorts" charset="2"/>
              <a:buNone/>
            </a:pPr>
            <a:r>
              <a:rPr lang="en-US" altLang="zh-CN" sz="2200"/>
              <a:t>}		/*m,n</a:t>
            </a:r>
            <a:r>
              <a:rPr lang="zh-CN" altLang="en-US" sz="2200"/>
              <a:t>作用域：仅限于函数</a:t>
            </a:r>
            <a:r>
              <a:rPr lang="en-US" altLang="zh-CN" sz="2200"/>
              <a:t>main()</a:t>
            </a:r>
            <a:r>
              <a:rPr lang="zh-CN" altLang="en-US" sz="2200"/>
              <a:t>中*/</a:t>
            </a:r>
          </a:p>
        </p:txBody>
      </p:sp>
      <p:sp>
        <p:nvSpPr>
          <p:cNvPr id="9221" name="Rectangle 3">
            <a:extLst>
              <a:ext uri="{FF2B5EF4-FFF2-40B4-BE49-F238E27FC236}">
                <a16:creationId xmlns:a16="http://schemas.microsoft.com/office/drawing/2014/main" id="{992A5BBD-FD4B-4F90-865B-0EE174BD0607}"/>
              </a:ext>
            </a:extLst>
          </p:cNvPr>
          <p:cNvSpPr>
            <a:spLocks noGrp="1" noChangeArrowheads="1"/>
          </p:cNvSpPr>
          <p:nvPr>
            <p:ph type="title"/>
          </p:nvPr>
        </p:nvSpPr>
        <p:spPr>
          <a:noFill/>
        </p:spPr>
        <p:txBody>
          <a:bodyPr/>
          <a:lstStyle/>
          <a:p>
            <a:pPr eaLnBrk="1" hangingPunct="1"/>
            <a:r>
              <a:rPr lang="en-US" altLang="zh-CN" b="1" dirty="0"/>
              <a:t>1.1 </a:t>
            </a:r>
            <a:r>
              <a:rPr lang="zh-CN" altLang="en-US" b="1" dirty="0"/>
              <a:t>变量作用域－函数作用域</a:t>
            </a:r>
          </a:p>
        </p:txBody>
      </p:sp>
    </p:spTree>
  </p:cSld>
  <p:clrMapOvr>
    <a:masterClrMapping/>
  </p:clrMapOvr>
  <p:transition advTm="22083"/>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BB4003F0-E5C8-4352-9311-9132A88720E8}"/>
              </a:ext>
            </a:extLst>
          </p:cNvPr>
          <p:cNvSpPr>
            <a:spLocks noGrp="1" noChangeArrowheads="1"/>
          </p:cNvSpPr>
          <p:nvPr>
            <p:ph type="title"/>
          </p:nvPr>
        </p:nvSpPr>
        <p:spPr/>
        <p:txBody>
          <a:bodyPr/>
          <a:lstStyle/>
          <a:p>
            <a:pPr eaLnBrk="1" hangingPunct="1"/>
            <a:r>
              <a:rPr lang="zh-CN" altLang="en-US" b="1" dirty="0"/>
              <a:t>条件编译</a:t>
            </a:r>
          </a:p>
        </p:txBody>
      </p:sp>
      <p:sp>
        <p:nvSpPr>
          <p:cNvPr id="39939" name="Rectangle 3">
            <a:extLst>
              <a:ext uri="{FF2B5EF4-FFF2-40B4-BE49-F238E27FC236}">
                <a16:creationId xmlns:a16="http://schemas.microsoft.com/office/drawing/2014/main" id="{D9F3FBE2-DDA0-490B-B9F4-57257F434200}"/>
              </a:ext>
            </a:extLst>
          </p:cNvPr>
          <p:cNvSpPr>
            <a:spLocks noGrp="1" noChangeArrowheads="1"/>
          </p:cNvSpPr>
          <p:nvPr>
            <p:ph type="body" idx="1"/>
          </p:nvPr>
        </p:nvSpPr>
        <p:spPr/>
        <p:txBody>
          <a:bodyPr/>
          <a:lstStyle/>
          <a:p>
            <a:pPr marL="0" indent="0" eaLnBrk="1" hangingPunct="1">
              <a:buNone/>
            </a:pPr>
            <a:r>
              <a:rPr lang="zh-CN" altLang="en-US" b="1" dirty="0"/>
              <a:t>怎样避免多次包含同一个头文件</a:t>
            </a:r>
            <a:r>
              <a:rPr lang="en-US" altLang="zh-CN" b="1" dirty="0"/>
              <a:t>?</a:t>
            </a:r>
          </a:p>
          <a:p>
            <a:pPr eaLnBrk="1" hangingPunct="1"/>
            <a:r>
              <a:rPr lang="zh-CN" altLang="en-US" b="1" dirty="0"/>
              <a:t>在创建一个头文件时，你可以用</a:t>
            </a:r>
            <a:r>
              <a:rPr lang="en-US" altLang="zh-CN" b="1" dirty="0"/>
              <a:t>#define</a:t>
            </a:r>
            <a:r>
              <a:rPr lang="zh-CN" altLang="en-US" b="1" dirty="0"/>
              <a:t>指令为它定义一个唯一的标识符名称。你可以通过</a:t>
            </a:r>
            <a:r>
              <a:rPr lang="en-US" altLang="zh-CN" b="1" dirty="0"/>
              <a:t>#</a:t>
            </a:r>
            <a:r>
              <a:rPr lang="en-US" altLang="zh-CN" b="1" dirty="0" err="1"/>
              <a:t>ifndef</a:t>
            </a:r>
            <a:r>
              <a:rPr lang="zh-CN" altLang="en-US" b="1" dirty="0"/>
              <a:t>指令检查这个标识符名称是否已被定义，如果已被定义，则说明该头文件已经被包含了，就不要再次包含该头文件；反之，则定义这个标识符名称，以避免以后再次包含该头文件。</a:t>
            </a:r>
            <a:r>
              <a:rPr lang="zh-CN" altLang="en-US" dirty="0"/>
              <a:t> </a:t>
            </a:r>
            <a:r>
              <a:rPr lang="zh-CN" altLang="en-US" b="1" dirty="0"/>
              <a:t> </a:t>
            </a:r>
          </a:p>
        </p:txBody>
      </p:sp>
    </p:spTree>
    <p:extLst>
      <p:ext uri="{BB962C8B-B14F-4D97-AF65-F5344CB8AC3E}">
        <p14:creationId xmlns:p14="http://schemas.microsoft.com/office/powerpoint/2010/main" val="2005003339"/>
      </p:ext>
    </p:extLst>
  </p:cSld>
  <p:clrMapOvr>
    <a:masterClrMapping/>
  </p:clrMapOvr>
  <p:transition advTm="59032"/>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D7DE8247-C7EB-4EBC-8DDB-2D2B8FC75B75}"/>
              </a:ext>
            </a:extLst>
          </p:cNvPr>
          <p:cNvSpPr>
            <a:spLocks noGrp="1" noChangeArrowheads="1"/>
          </p:cNvSpPr>
          <p:nvPr>
            <p:ph type="title"/>
          </p:nvPr>
        </p:nvSpPr>
        <p:spPr/>
        <p:txBody>
          <a:bodyPr/>
          <a:lstStyle/>
          <a:p>
            <a:pPr eaLnBrk="1" hangingPunct="1"/>
            <a:r>
              <a:rPr lang="zh-CN" altLang="en-US" b="1" dirty="0"/>
              <a:t>条件编译</a:t>
            </a:r>
            <a:endParaRPr lang="en-US" altLang="zh-CN" b="1" dirty="0"/>
          </a:p>
        </p:txBody>
      </p:sp>
      <p:sp>
        <p:nvSpPr>
          <p:cNvPr id="40963" name="Rectangle 3">
            <a:extLst>
              <a:ext uri="{FF2B5EF4-FFF2-40B4-BE49-F238E27FC236}">
                <a16:creationId xmlns:a16="http://schemas.microsoft.com/office/drawing/2014/main" id="{4A247272-02F5-4EDF-984A-38D1B3F06BD5}"/>
              </a:ext>
            </a:extLst>
          </p:cNvPr>
          <p:cNvSpPr>
            <a:spLocks noGrp="1" noChangeArrowheads="1"/>
          </p:cNvSpPr>
          <p:nvPr>
            <p:ph type="body" idx="4294967295"/>
          </p:nvPr>
        </p:nvSpPr>
        <p:spPr>
          <a:xfrm>
            <a:off x="0" y="1319213"/>
            <a:ext cx="7772400" cy="4989512"/>
          </a:xfrm>
        </p:spPr>
        <p:txBody>
          <a:bodyPr/>
          <a:lstStyle/>
          <a:p>
            <a:pPr eaLnBrk="1" hangingPunct="1">
              <a:buFontTx/>
              <a:buNone/>
            </a:pPr>
            <a:r>
              <a:rPr lang="en-US" altLang="zh-CN" sz="2400" b="1" dirty="0">
                <a:solidFill>
                  <a:srgbClr val="003399"/>
                </a:solidFill>
              </a:rPr>
              <a:t>#</a:t>
            </a:r>
            <a:r>
              <a:rPr lang="en-US" altLang="zh-CN" sz="2400" b="1" dirty="0" err="1">
                <a:solidFill>
                  <a:srgbClr val="003399"/>
                </a:solidFill>
              </a:rPr>
              <a:t>ifndef</a:t>
            </a:r>
            <a:r>
              <a:rPr lang="en-US" altLang="zh-CN" sz="2400" b="1" dirty="0">
                <a:solidFill>
                  <a:srgbClr val="003399"/>
                </a:solidFill>
              </a:rPr>
              <a:t> _LINKNODE_H</a:t>
            </a:r>
          </a:p>
          <a:p>
            <a:pPr eaLnBrk="1" hangingPunct="1">
              <a:buFontTx/>
              <a:buNone/>
            </a:pPr>
            <a:r>
              <a:rPr lang="en-US" altLang="zh-CN" sz="2400" b="1" dirty="0">
                <a:solidFill>
                  <a:srgbClr val="003399"/>
                </a:solidFill>
              </a:rPr>
              <a:t>#define _LINKNODE_H</a:t>
            </a:r>
          </a:p>
          <a:p>
            <a:pPr eaLnBrk="1" hangingPunct="1">
              <a:buFontTx/>
              <a:buNone/>
            </a:pPr>
            <a:r>
              <a:rPr lang="en-US" altLang="zh-CN" sz="2400" b="1" dirty="0"/>
              <a:t>struct </a:t>
            </a:r>
            <a:r>
              <a:rPr lang="en-US" altLang="zh-CN" sz="2400" b="1" dirty="0" err="1"/>
              <a:t>listNode</a:t>
            </a:r>
            <a:r>
              <a:rPr lang="en-US" altLang="zh-CN" sz="2400" b="1" dirty="0"/>
              <a:t>{</a:t>
            </a:r>
          </a:p>
          <a:p>
            <a:pPr eaLnBrk="1" hangingPunct="1">
              <a:buFontTx/>
              <a:buNone/>
            </a:pPr>
            <a:r>
              <a:rPr lang="en-US" altLang="zh-CN" sz="2400" b="1" dirty="0"/>
              <a:t>	int data;</a:t>
            </a:r>
          </a:p>
          <a:p>
            <a:pPr eaLnBrk="1" hangingPunct="1">
              <a:buFontTx/>
              <a:buNone/>
            </a:pPr>
            <a:r>
              <a:rPr lang="en-US" altLang="zh-CN" sz="2400" b="1" dirty="0"/>
              <a:t>	struct </a:t>
            </a:r>
            <a:r>
              <a:rPr lang="en-US" altLang="zh-CN" sz="2400" b="1" dirty="0" err="1"/>
              <a:t>listNode</a:t>
            </a:r>
            <a:r>
              <a:rPr lang="en-US" altLang="zh-CN" sz="2400" b="1" dirty="0"/>
              <a:t> *</a:t>
            </a:r>
            <a:r>
              <a:rPr lang="en-US" altLang="zh-CN" sz="2400" b="1" dirty="0" err="1"/>
              <a:t>nextPtr</a:t>
            </a:r>
            <a:r>
              <a:rPr lang="en-US" altLang="zh-CN" sz="2400" b="1" dirty="0"/>
              <a:t>; </a:t>
            </a:r>
          </a:p>
          <a:p>
            <a:pPr eaLnBrk="1" hangingPunct="1">
              <a:buFontTx/>
              <a:buNone/>
            </a:pPr>
            <a:r>
              <a:rPr lang="en-US" altLang="zh-CN" sz="2400" b="1" dirty="0"/>
              <a:t>};</a:t>
            </a:r>
          </a:p>
          <a:p>
            <a:pPr eaLnBrk="1" hangingPunct="1">
              <a:buFontTx/>
              <a:buNone/>
            </a:pPr>
            <a:endParaRPr lang="en-US" altLang="zh-CN" sz="2400" b="1" dirty="0"/>
          </a:p>
          <a:p>
            <a:pPr eaLnBrk="1" hangingPunct="1">
              <a:buFontTx/>
              <a:buNone/>
            </a:pPr>
            <a:r>
              <a:rPr lang="en-US" altLang="zh-CN" sz="2400" b="1" dirty="0"/>
              <a:t>typedef struct </a:t>
            </a:r>
            <a:r>
              <a:rPr lang="en-US" altLang="zh-CN" sz="2400" b="1" dirty="0" err="1"/>
              <a:t>listNode</a:t>
            </a:r>
            <a:r>
              <a:rPr lang="en-US" altLang="zh-CN" sz="2400" b="1" dirty="0"/>
              <a:t> LISTNODE;</a:t>
            </a:r>
          </a:p>
          <a:p>
            <a:pPr eaLnBrk="1" hangingPunct="1">
              <a:buFontTx/>
              <a:buNone/>
            </a:pPr>
            <a:r>
              <a:rPr lang="en-US" altLang="zh-CN" sz="2400" b="1" dirty="0"/>
              <a:t>typedef LISTNODE * LISTNODEPTR; </a:t>
            </a:r>
          </a:p>
          <a:p>
            <a:pPr eaLnBrk="1" hangingPunct="1">
              <a:buFontTx/>
              <a:buNone/>
            </a:pPr>
            <a:r>
              <a:rPr lang="en-US" altLang="zh-CN" sz="2400" b="1" dirty="0">
                <a:solidFill>
                  <a:srgbClr val="003399"/>
                </a:solidFill>
              </a:rPr>
              <a:t>#endif</a:t>
            </a:r>
          </a:p>
          <a:p>
            <a:pPr eaLnBrk="1" hangingPunct="1">
              <a:buFontTx/>
              <a:buNone/>
            </a:pPr>
            <a:endParaRPr lang="en-US" altLang="zh-CN" sz="2400" b="1" dirty="0">
              <a:solidFill>
                <a:srgbClr val="003399"/>
              </a:solidFill>
            </a:endParaRPr>
          </a:p>
        </p:txBody>
      </p:sp>
      <p:sp>
        <p:nvSpPr>
          <p:cNvPr id="189444" name="Text Box 4">
            <a:extLst>
              <a:ext uri="{FF2B5EF4-FFF2-40B4-BE49-F238E27FC236}">
                <a16:creationId xmlns:a16="http://schemas.microsoft.com/office/drawing/2014/main" id="{97EAA34B-CC52-4C9C-AB6E-BC7634F0B0D3}"/>
              </a:ext>
            </a:extLst>
          </p:cNvPr>
          <p:cNvSpPr txBox="1">
            <a:spLocks noChangeArrowheads="1"/>
          </p:cNvSpPr>
          <p:nvPr/>
        </p:nvSpPr>
        <p:spPr bwMode="auto">
          <a:xfrm>
            <a:off x="5003800" y="1196975"/>
            <a:ext cx="3240088" cy="1569660"/>
          </a:xfrm>
          <a:prstGeom prst="rect">
            <a:avLst/>
          </a:prstGeom>
          <a:solidFill>
            <a:srgbClr val="000000"/>
          </a:solidFill>
          <a:ln>
            <a:noFill/>
          </a:ln>
          <a:effectLst>
            <a:prstShdw prst="shdw17" dist="17961" dir="13500000">
              <a:srgbClr val="000000"/>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a:solidFill>
                  <a:schemeClr val="bg1"/>
                </a:solidFill>
              </a:rPr>
              <a:t>#include “</a:t>
            </a:r>
            <a:r>
              <a:rPr lang="en-US" altLang="zh-CN" sz="2400" dirty="0" err="1">
                <a:solidFill>
                  <a:schemeClr val="bg1"/>
                </a:solidFill>
              </a:rPr>
              <a:t>linkNode.h</a:t>
            </a:r>
            <a:r>
              <a:rPr lang="en-US" altLang="zh-CN" sz="2400" dirty="0">
                <a:solidFill>
                  <a:schemeClr val="bg1"/>
                </a:solidFill>
              </a:rPr>
              <a:t>”</a:t>
            </a:r>
          </a:p>
          <a:p>
            <a:pPr eaLnBrk="1" hangingPunct="1">
              <a:spcBef>
                <a:spcPct val="50000"/>
              </a:spcBef>
              <a:buFontTx/>
              <a:buNone/>
            </a:pPr>
            <a:r>
              <a:rPr lang="en-US" altLang="zh-CN" sz="2400" dirty="0">
                <a:solidFill>
                  <a:schemeClr val="bg1"/>
                </a:solidFill>
              </a:rPr>
              <a:t>#include “</a:t>
            </a:r>
            <a:r>
              <a:rPr lang="en-US" altLang="zh-CN" sz="2400" dirty="0" err="1">
                <a:solidFill>
                  <a:schemeClr val="bg1"/>
                </a:solidFill>
              </a:rPr>
              <a:t>linkNode.h</a:t>
            </a:r>
            <a:r>
              <a:rPr lang="en-US" altLang="zh-CN" sz="2400" dirty="0">
                <a:solidFill>
                  <a:schemeClr val="bg1"/>
                </a:solidFill>
              </a:rPr>
              <a:t>”</a:t>
            </a:r>
          </a:p>
          <a:p>
            <a:pPr eaLnBrk="1" hangingPunct="1">
              <a:spcBef>
                <a:spcPct val="50000"/>
              </a:spcBef>
              <a:buFontTx/>
              <a:buNone/>
            </a:pPr>
            <a:r>
              <a:rPr lang="en-US" altLang="zh-CN" sz="2400" dirty="0">
                <a:solidFill>
                  <a:schemeClr val="bg1"/>
                </a:solidFill>
              </a:rPr>
              <a:t>……</a:t>
            </a:r>
          </a:p>
        </p:txBody>
      </p:sp>
      <p:sp>
        <p:nvSpPr>
          <p:cNvPr id="189445" name="Text Box 5">
            <a:extLst>
              <a:ext uri="{FF2B5EF4-FFF2-40B4-BE49-F238E27FC236}">
                <a16:creationId xmlns:a16="http://schemas.microsoft.com/office/drawing/2014/main" id="{9BD913C0-63FB-4243-83C9-722C437B675E}"/>
              </a:ext>
            </a:extLst>
          </p:cNvPr>
          <p:cNvSpPr txBox="1">
            <a:spLocks noChangeArrowheads="1"/>
          </p:cNvSpPr>
          <p:nvPr/>
        </p:nvSpPr>
        <p:spPr bwMode="auto">
          <a:xfrm>
            <a:off x="5940425" y="2781300"/>
            <a:ext cx="1800225" cy="457200"/>
          </a:xfrm>
          <a:prstGeom prst="rect">
            <a:avLst/>
          </a:prstGeom>
          <a:noFill/>
          <a:ln w="9525">
            <a:noFill/>
            <a:miter lim="800000"/>
            <a:headEnd/>
            <a:tailEnd/>
          </a:ln>
          <a:effectLst>
            <a:prstShdw prst="shdw18" dist="17961" dir="13500000">
              <a:schemeClr val="bg1">
                <a:gamma/>
                <a:shade val="60000"/>
                <a:invGamma/>
              </a:schemeClr>
            </a:prstShdw>
          </a:effectLst>
        </p:spPr>
        <p:txBody>
          <a:bodyPr>
            <a:spAutoFit/>
          </a:bodyPr>
          <a:lstStyle/>
          <a:p>
            <a:pPr eaLnBrk="1" hangingPunct="1">
              <a:spcBef>
                <a:spcPct val="50000"/>
              </a:spcBef>
              <a:defRPr/>
            </a:pPr>
            <a:r>
              <a:rPr lang="en-US" altLang="zh-CN" sz="2400"/>
              <a:t>main.c</a:t>
            </a:r>
          </a:p>
        </p:txBody>
      </p:sp>
      <p:sp>
        <p:nvSpPr>
          <p:cNvPr id="189446" name="Text Box 6">
            <a:extLst>
              <a:ext uri="{FF2B5EF4-FFF2-40B4-BE49-F238E27FC236}">
                <a16:creationId xmlns:a16="http://schemas.microsoft.com/office/drawing/2014/main" id="{73D8F49F-288F-4C33-B887-8D37D3CA1DA8}"/>
              </a:ext>
            </a:extLst>
          </p:cNvPr>
          <p:cNvSpPr txBox="1">
            <a:spLocks noChangeArrowheads="1"/>
          </p:cNvSpPr>
          <p:nvPr/>
        </p:nvSpPr>
        <p:spPr bwMode="auto">
          <a:xfrm>
            <a:off x="5435600" y="3284538"/>
            <a:ext cx="3529013" cy="2246769"/>
          </a:xfrm>
          <a:prstGeom prst="rect">
            <a:avLst/>
          </a:prstGeom>
          <a:solidFill>
            <a:srgbClr val="CCFFFF"/>
          </a:solidFill>
          <a:ln>
            <a:noFill/>
          </a:ln>
          <a:effectLst>
            <a:prstShdw prst="shdw17" dist="17961" dir="13500000">
              <a:srgbClr val="7A9999"/>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dirty="0"/>
              <a:t>编译遇到第</a:t>
            </a:r>
            <a:r>
              <a:rPr lang="en-US" altLang="zh-CN" sz="2000" dirty="0"/>
              <a:t>1</a:t>
            </a:r>
            <a:r>
              <a:rPr lang="zh-CN" altLang="en-US" sz="2000" dirty="0"/>
              <a:t>条</a:t>
            </a:r>
            <a:r>
              <a:rPr lang="en-US" altLang="zh-CN" sz="2000" dirty="0"/>
              <a:t>include</a:t>
            </a:r>
            <a:r>
              <a:rPr lang="zh-CN" altLang="en-US" sz="2000" dirty="0"/>
              <a:t>指令，由于</a:t>
            </a:r>
            <a:r>
              <a:rPr lang="en-US" altLang="zh-CN" sz="2000" dirty="0"/>
              <a:t>_LINKNODE_H</a:t>
            </a:r>
            <a:r>
              <a:rPr lang="zh-CN" altLang="en-US" sz="2000" dirty="0"/>
              <a:t>未被定义，因此该头文件被包含， </a:t>
            </a:r>
            <a:r>
              <a:rPr lang="en-US" altLang="zh-CN" sz="2000" dirty="0"/>
              <a:t>_LINKNODE_H </a:t>
            </a:r>
            <a:r>
              <a:rPr lang="zh-CN" altLang="en-US" sz="2000" dirty="0"/>
              <a:t>被定义；编译遇到第</a:t>
            </a:r>
            <a:r>
              <a:rPr lang="en-US" altLang="zh-CN" sz="2000" dirty="0"/>
              <a:t>2</a:t>
            </a:r>
            <a:r>
              <a:rPr lang="zh-CN" altLang="en-US" sz="2000" dirty="0"/>
              <a:t>条</a:t>
            </a:r>
            <a:r>
              <a:rPr lang="en-US" altLang="zh-CN" sz="2000" dirty="0"/>
              <a:t>include</a:t>
            </a:r>
            <a:r>
              <a:rPr lang="zh-CN" altLang="en-US" sz="2000" dirty="0"/>
              <a:t>指令时，由于</a:t>
            </a:r>
            <a:r>
              <a:rPr lang="en-US" altLang="zh-CN" sz="2000" dirty="0"/>
              <a:t>_ LINKNODE _H</a:t>
            </a:r>
            <a:r>
              <a:rPr lang="zh-CN" altLang="en-US" sz="2000" dirty="0"/>
              <a:t>已定义，因此该头文件将不再被包含</a:t>
            </a:r>
          </a:p>
        </p:txBody>
      </p:sp>
    </p:spTree>
    <p:extLst>
      <p:ext uri="{BB962C8B-B14F-4D97-AF65-F5344CB8AC3E}">
        <p14:creationId xmlns:p14="http://schemas.microsoft.com/office/powerpoint/2010/main" val="1531354530"/>
      </p:ext>
    </p:extLst>
  </p:cSld>
  <p:clrMapOvr>
    <a:masterClrMapping/>
  </p:clrMapOvr>
  <p:transition advTm="111018"/>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a:extLst>
              <a:ext uri="{FF2B5EF4-FFF2-40B4-BE49-F238E27FC236}">
                <a16:creationId xmlns:a16="http://schemas.microsoft.com/office/drawing/2014/main" id="{A70BBA3D-1949-4AA0-A94C-71FF417F1BE2}"/>
              </a:ext>
            </a:extLst>
          </p:cNvPr>
          <p:cNvSpPr>
            <a:spLocks noGrp="1"/>
          </p:cNvSpPr>
          <p:nvPr>
            <p:ph type="sldNum" sz="quarter" idx="12"/>
          </p:nvPr>
        </p:nvSpPr>
        <p:spPr>
          <a:xfrm>
            <a:off x="6934200" y="63246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A6672D62-8F2F-4861-A80D-684143FDD91D}" type="slidenum">
              <a:rPr lang="zh-CN" altLang="en-US" sz="1400" smtClean="0"/>
              <a:pPr>
                <a:spcBef>
                  <a:spcPct val="50000"/>
                </a:spcBef>
                <a:buFontTx/>
                <a:buNone/>
              </a:pPr>
              <a:t>72</a:t>
            </a:fld>
            <a:endParaRPr lang="en-US" altLang="zh-CN" sz="1400"/>
          </a:p>
        </p:txBody>
      </p:sp>
      <p:sp>
        <p:nvSpPr>
          <p:cNvPr id="27651" name="Rectangle 2">
            <a:extLst>
              <a:ext uri="{FF2B5EF4-FFF2-40B4-BE49-F238E27FC236}">
                <a16:creationId xmlns:a16="http://schemas.microsoft.com/office/drawing/2014/main" id="{5476FD25-C757-46D7-96FE-BFA213FC4C3A}"/>
              </a:ext>
            </a:extLst>
          </p:cNvPr>
          <p:cNvSpPr>
            <a:spLocks noGrp="1" noChangeArrowheads="1"/>
          </p:cNvSpPr>
          <p:nvPr>
            <p:ph type="title"/>
          </p:nvPr>
        </p:nvSpPr>
        <p:spPr/>
        <p:txBody>
          <a:bodyPr/>
          <a:lstStyle/>
          <a:p>
            <a:pPr eaLnBrk="1" hangingPunct="1"/>
            <a:r>
              <a:rPr lang="en-US" altLang="zh-CN" b="1" dirty="0"/>
              <a:t>C</a:t>
            </a:r>
            <a:r>
              <a:rPr lang="zh-CN" altLang="en-US" b="1" dirty="0"/>
              <a:t>语言工程的多文件编译和链接</a:t>
            </a:r>
            <a:endParaRPr lang="zh-CN" altLang="en-US" dirty="0"/>
          </a:p>
        </p:txBody>
      </p:sp>
      <p:grpSp>
        <p:nvGrpSpPr>
          <p:cNvPr id="27652" name="Group 4">
            <a:extLst>
              <a:ext uri="{FF2B5EF4-FFF2-40B4-BE49-F238E27FC236}">
                <a16:creationId xmlns:a16="http://schemas.microsoft.com/office/drawing/2014/main" id="{6C4A8B57-D9BB-435D-AC46-22FC45E9288D}"/>
              </a:ext>
            </a:extLst>
          </p:cNvPr>
          <p:cNvGrpSpPr>
            <a:grpSpLocks/>
          </p:cNvGrpSpPr>
          <p:nvPr/>
        </p:nvGrpSpPr>
        <p:grpSpPr bwMode="auto">
          <a:xfrm>
            <a:off x="252412" y="3733948"/>
            <a:ext cx="1584325" cy="1136650"/>
            <a:chOff x="204" y="890"/>
            <a:chExt cx="1088" cy="716"/>
          </a:xfrm>
        </p:grpSpPr>
        <p:sp>
          <p:nvSpPr>
            <p:cNvPr id="263173" name="Text Box 5">
              <a:extLst>
                <a:ext uri="{FF2B5EF4-FFF2-40B4-BE49-F238E27FC236}">
                  <a16:creationId xmlns:a16="http://schemas.microsoft.com/office/drawing/2014/main" id="{8E8767EF-E9FE-4EE4-93FE-EAB3A2920745}"/>
                </a:ext>
              </a:extLst>
            </p:cNvPr>
            <p:cNvSpPr txBox="1">
              <a:spLocks noChangeArrowheads="1"/>
            </p:cNvSpPr>
            <p:nvPr/>
          </p:nvSpPr>
          <p:spPr bwMode="auto">
            <a:xfrm>
              <a:off x="204" y="1207"/>
              <a:ext cx="1088" cy="399"/>
            </a:xfrm>
            <a:prstGeom prst="rect">
              <a:avLst/>
            </a:prstGeom>
            <a:noFill/>
            <a:ln w="9525">
              <a:solidFill>
                <a:schemeClr val="tx1"/>
              </a:solidFill>
              <a:miter lim="800000"/>
              <a:headEnd/>
              <a:tailEnd/>
            </a:ln>
            <a:effectLst>
              <a:prstShdw prst="shdw18" dist="17961" dir="13500000">
                <a:schemeClr val="tx1">
                  <a:gamma/>
                  <a:shade val="60000"/>
                  <a:invGamma/>
                </a:schemeClr>
              </a:prstShdw>
            </a:effectLst>
          </p:spPr>
          <p:txBody>
            <a:bodyPr>
              <a:spAutoFit/>
            </a:bodyPr>
            <a:lstStyle/>
            <a:p>
              <a:pPr>
                <a:spcBef>
                  <a:spcPct val="50000"/>
                </a:spcBef>
                <a:defRPr/>
              </a:pPr>
              <a:endParaRPr lang="en-US" altLang="zh-CN" sz="1400"/>
            </a:p>
            <a:p>
              <a:pPr>
                <a:spcBef>
                  <a:spcPct val="50000"/>
                </a:spcBef>
                <a:defRPr/>
              </a:pPr>
              <a:endParaRPr lang="en-US" altLang="zh-CN" sz="1400"/>
            </a:p>
          </p:txBody>
        </p:sp>
        <p:sp>
          <p:nvSpPr>
            <p:cNvPr id="263174" name="Text Box 6">
              <a:extLst>
                <a:ext uri="{FF2B5EF4-FFF2-40B4-BE49-F238E27FC236}">
                  <a16:creationId xmlns:a16="http://schemas.microsoft.com/office/drawing/2014/main" id="{0F0ADF1F-F198-403C-9DB4-19BE0BF6A415}"/>
                </a:ext>
              </a:extLst>
            </p:cNvPr>
            <p:cNvSpPr txBox="1">
              <a:spLocks noChangeArrowheads="1"/>
            </p:cNvSpPr>
            <p:nvPr/>
          </p:nvSpPr>
          <p:spPr bwMode="auto">
            <a:xfrm>
              <a:off x="340" y="890"/>
              <a:ext cx="907" cy="231"/>
            </a:xfrm>
            <a:prstGeom prst="rect">
              <a:avLst/>
            </a:prstGeom>
            <a:noFill/>
            <a:ln w="9525">
              <a:noFill/>
              <a:miter lim="800000"/>
              <a:headEnd/>
              <a:tailEnd/>
            </a:ln>
            <a:effectLst>
              <a:prstShdw prst="shdw18" dist="17961" dir="13500000">
                <a:schemeClr val="bg1">
                  <a:gamma/>
                  <a:shade val="60000"/>
                  <a:invGamma/>
                </a:schemeClr>
              </a:prstShdw>
            </a:effectLst>
          </p:spPr>
          <p:txBody>
            <a:bodyPr>
              <a:spAutoFit/>
            </a:bodyPr>
            <a:lstStyle/>
            <a:p>
              <a:pPr>
                <a:spcBef>
                  <a:spcPct val="50000"/>
                </a:spcBef>
                <a:defRPr/>
              </a:pPr>
              <a:r>
                <a:rPr lang="zh-CN" altLang="en-US" dirty="0">
                  <a:solidFill>
                    <a:srgbClr val="6600FF"/>
                  </a:solidFill>
                </a:rPr>
                <a:t>源文件</a:t>
              </a:r>
              <a:r>
                <a:rPr lang="en-US" altLang="zh-CN" dirty="0">
                  <a:solidFill>
                    <a:srgbClr val="6600FF"/>
                  </a:solidFill>
                </a:rPr>
                <a:t>2.c</a:t>
              </a:r>
            </a:p>
          </p:txBody>
        </p:sp>
      </p:grpSp>
      <p:grpSp>
        <p:nvGrpSpPr>
          <p:cNvPr id="27653" name="Group 7">
            <a:extLst>
              <a:ext uri="{FF2B5EF4-FFF2-40B4-BE49-F238E27FC236}">
                <a16:creationId xmlns:a16="http://schemas.microsoft.com/office/drawing/2014/main" id="{919832DA-5A07-4168-8437-C2F95A99242F}"/>
              </a:ext>
            </a:extLst>
          </p:cNvPr>
          <p:cNvGrpSpPr>
            <a:grpSpLocks/>
          </p:cNvGrpSpPr>
          <p:nvPr/>
        </p:nvGrpSpPr>
        <p:grpSpPr bwMode="auto">
          <a:xfrm>
            <a:off x="1836737" y="4078436"/>
            <a:ext cx="1728787" cy="647700"/>
            <a:chOff x="1292" y="1797"/>
            <a:chExt cx="1089" cy="408"/>
          </a:xfrm>
        </p:grpSpPr>
        <p:grpSp>
          <p:nvGrpSpPr>
            <p:cNvPr id="27684" name="Group 8">
              <a:extLst>
                <a:ext uri="{FF2B5EF4-FFF2-40B4-BE49-F238E27FC236}">
                  <a16:creationId xmlns:a16="http://schemas.microsoft.com/office/drawing/2014/main" id="{7CCA871C-57E1-4FDF-A117-88947F0DA412}"/>
                </a:ext>
              </a:extLst>
            </p:cNvPr>
            <p:cNvGrpSpPr>
              <a:grpSpLocks/>
            </p:cNvGrpSpPr>
            <p:nvPr/>
          </p:nvGrpSpPr>
          <p:grpSpPr bwMode="auto">
            <a:xfrm>
              <a:off x="1610" y="1797"/>
              <a:ext cx="680" cy="408"/>
              <a:chOff x="1791" y="1797"/>
              <a:chExt cx="680" cy="408"/>
            </a:xfrm>
          </p:grpSpPr>
          <p:sp>
            <p:nvSpPr>
              <p:cNvPr id="263177" name="Oval 9">
                <a:extLst>
                  <a:ext uri="{FF2B5EF4-FFF2-40B4-BE49-F238E27FC236}">
                    <a16:creationId xmlns:a16="http://schemas.microsoft.com/office/drawing/2014/main" id="{7E9CDA5D-5D54-4970-AB21-A6AED79DEBBE}"/>
                  </a:ext>
                </a:extLst>
              </p:cNvPr>
              <p:cNvSpPr>
                <a:spLocks noChangeArrowheads="1"/>
              </p:cNvSpPr>
              <p:nvPr/>
            </p:nvSpPr>
            <p:spPr bwMode="auto">
              <a:xfrm>
                <a:off x="1791" y="1797"/>
                <a:ext cx="590" cy="408"/>
              </a:xfrm>
              <a:prstGeom prst="ellipse">
                <a:avLst/>
              </a:prstGeom>
              <a:solidFill>
                <a:schemeClr val="bg1"/>
              </a:solid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p>
            </p:txBody>
          </p:sp>
          <p:sp>
            <p:nvSpPr>
              <p:cNvPr id="263178" name="Text Box 10">
                <a:extLst>
                  <a:ext uri="{FF2B5EF4-FFF2-40B4-BE49-F238E27FC236}">
                    <a16:creationId xmlns:a16="http://schemas.microsoft.com/office/drawing/2014/main" id="{DC1EF814-EA32-47B2-AA72-B61C5736EB0B}"/>
                  </a:ext>
                </a:extLst>
              </p:cNvPr>
              <p:cNvSpPr txBox="1">
                <a:spLocks noChangeArrowheads="1"/>
              </p:cNvSpPr>
              <p:nvPr/>
            </p:nvSpPr>
            <p:spPr bwMode="auto">
              <a:xfrm>
                <a:off x="1791" y="1888"/>
                <a:ext cx="680" cy="231"/>
              </a:xfrm>
              <a:prstGeom prst="rect">
                <a:avLst/>
              </a:prstGeom>
              <a:noFill/>
              <a:ln w="9525">
                <a:noFill/>
                <a:miter lim="800000"/>
                <a:headEnd/>
                <a:tailEnd/>
              </a:ln>
              <a:effectLst>
                <a:prstShdw prst="shdw18" dist="17961" dir="13500000">
                  <a:schemeClr val="bg1">
                    <a:gamma/>
                    <a:shade val="60000"/>
                    <a:invGamma/>
                  </a:schemeClr>
                </a:prstShdw>
              </a:effectLst>
            </p:spPr>
            <p:txBody>
              <a:bodyPr>
                <a:spAutoFit/>
              </a:bodyPr>
              <a:lstStyle/>
              <a:p>
                <a:pPr>
                  <a:spcBef>
                    <a:spcPct val="50000"/>
                  </a:spcBef>
                  <a:defRPr/>
                </a:pPr>
                <a:r>
                  <a:rPr lang="zh-CN" altLang="en-US"/>
                  <a:t>编译器</a:t>
                </a:r>
              </a:p>
            </p:txBody>
          </p:sp>
        </p:grpSp>
        <p:sp>
          <p:nvSpPr>
            <p:cNvPr id="263179" name="Line 11">
              <a:extLst>
                <a:ext uri="{FF2B5EF4-FFF2-40B4-BE49-F238E27FC236}">
                  <a16:creationId xmlns:a16="http://schemas.microsoft.com/office/drawing/2014/main" id="{37FE8AE3-BD4E-4C30-8CF7-7CECFBD4F129}"/>
                </a:ext>
              </a:extLst>
            </p:cNvPr>
            <p:cNvSpPr>
              <a:spLocks noChangeShapeType="1"/>
            </p:cNvSpPr>
            <p:nvPr/>
          </p:nvSpPr>
          <p:spPr bwMode="auto">
            <a:xfrm>
              <a:off x="1292" y="2024"/>
              <a:ext cx="273"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p>
          </p:txBody>
        </p:sp>
        <p:sp>
          <p:nvSpPr>
            <p:cNvPr id="263180" name="Line 12">
              <a:extLst>
                <a:ext uri="{FF2B5EF4-FFF2-40B4-BE49-F238E27FC236}">
                  <a16:creationId xmlns:a16="http://schemas.microsoft.com/office/drawing/2014/main" id="{C1826AEE-1988-4594-B279-EE900ECB9447}"/>
                </a:ext>
              </a:extLst>
            </p:cNvPr>
            <p:cNvSpPr>
              <a:spLocks noChangeShapeType="1"/>
            </p:cNvSpPr>
            <p:nvPr/>
          </p:nvSpPr>
          <p:spPr bwMode="auto">
            <a:xfrm>
              <a:off x="2200" y="2024"/>
              <a:ext cx="181"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p>
          </p:txBody>
        </p:sp>
      </p:grpSp>
      <p:grpSp>
        <p:nvGrpSpPr>
          <p:cNvPr id="27654" name="Group 13">
            <a:extLst>
              <a:ext uri="{FF2B5EF4-FFF2-40B4-BE49-F238E27FC236}">
                <a16:creationId xmlns:a16="http://schemas.microsoft.com/office/drawing/2014/main" id="{1ED7E1E7-F708-45D1-88EA-85D111614B30}"/>
              </a:ext>
            </a:extLst>
          </p:cNvPr>
          <p:cNvGrpSpPr>
            <a:grpSpLocks/>
          </p:cNvGrpSpPr>
          <p:nvPr/>
        </p:nvGrpSpPr>
        <p:grpSpPr bwMode="auto">
          <a:xfrm>
            <a:off x="3636962" y="3789511"/>
            <a:ext cx="1944687" cy="992187"/>
            <a:chOff x="2381" y="1133"/>
            <a:chExt cx="1225" cy="625"/>
          </a:xfrm>
        </p:grpSpPr>
        <p:sp>
          <p:nvSpPr>
            <p:cNvPr id="263182" name="Text Box 14">
              <a:extLst>
                <a:ext uri="{FF2B5EF4-FFF2-40B4-BE49-F238E27FC236}">
                  <a16:creationId xmlns:a16="http://schemas.microsoft.com/office/drawing/2014/main" id="{1F33E78F-918D-4E31-B5D4-7339AB35D093}"/>
                </a:ext>
              </a:extLst>
            </p:cNvPr>
            <p:cNvSpPr txBox="1">
              <a:spLocks noChangeArrowheads="1"/>
            </p:cNvSpPr>
            <p:nvPr/>
          </p:nvSpPr>
          <p:spPr bwMode="auto">
            <a:xfrm>
              <a:off x="2381" y="1359"/>
              <a:ext cx="1088" cy="399"/>
            </a:xfrm>
            <a:prstGeom prst="rect">
              <a:avLst/>
            </a:prstGeom>
            <a:noFill/>
            <a:ln w="9525">
              <a:solidFill>
                <a:schemeClr val="tx1"/>
              </a:solidFill>
              <a:miter lim="800000"/>
              <a:headEnd/>
              <a:tailEnd/>
            </a:ln>
            <a:effectLst>
              <a:prstShdw prst="shdw18" dist="17961" dir="13500000">
                <a:schemeClr val="tx1">
                  <a:gamma/>
                  <a:shade val="60000"/>
                  <a:invGamma/>
                </a:schemeClr>
              </a:prstShdw>
            </a:effectLst>
          </p:spPr>
          <p:txBody>
            <a:bodyPr>
              <a:spAutoFit/>
            </a:bodyPr>
            <a:lstStyle/>
            <a:p>
              <a:pPr>
                <a:spcBef>
                  <a:spcPct val="50000"/>
                </a:spcBef>
                <a:defRPr/>
              </a:pPr>
              <a:endParaRPr lang="en-US" altLang="zh-CN" sz="1400"/>
            </a:p>
            <a:p>
              <a:pPr>
                <a:spcBef>
                  <a:spcPct val="50000"/>
                </a:spcBef>
                <a:defRPr/>
              </a:pPr>
              <a:endParaRPr lang="en-US" altLang="zh-CN" sz="1400"/>
            </a:p>
          </p:txBody>
        </p:sp>
        <p:sp>
          <p:nvSpPr>
            <p:cNvPr id="263183" name="Text Box 15">
              <a:extLst>
                <a:ext uri="{FF2B5EF4-FFF2-40B4-BE49-F238E27FC236}">
                  <a16:creationId xmlns:a16="http://schemas.microsoft.com/office/drawing/2014/main" id="{23B70927-6EB5-437F-B9E2-2167864EA5C5}"/>
                </a:ext>
              </a:extLst>
            </p:cNvPr>
            <p:cNvSpPr txBox="1">
              <a:spLocks noChangeArrowheads="1"/>
            </p:cNvSpPr>
            <p:nvPr/>
          </p:nvSpPr>
          <p:spPr bwMode="auto">
            <a:xfrm>
              <a:off x="2471" y="1133"/>
              <a:ext cx="1135" cy="231"/>
            </a:xfrm>
            <a:prstGeom prst="rect">
              <a:avLst/>
            </a:prstGeom>
            <a:noFill/>
            <a:ln w="9525">
              <a:noFill/>
              <a:miter lim="800000"/>
              <a:headEnd/>
              <a:tailEnd/>
            </a:ln>
            <a:effectLst>
              <a:prstShdw prst="shdw18" dist="17961" dir="13500000">
                <a:schemeClr val="bg1">
                  <a:gamma/>
                  <a:shade val="60000"/>
                  <a:invGamma/>
                </a:schemeClr>
              </a:prstShdw>
            </a:effectLst>
          </p:spPr>
          <p:txBody>
            <a:bodyPr>
              <a:spAutoFit/>
            </a:bodyPr>
            <a:lstStyle/>
            <a:p>
              <a:pPr>
                <a:spcBef>
                  <a:spcPct val="50000"/>
                </a:spcBef>
                <a:defRPr/>
              </a:pPr>
              <a:r>
                <a:rPr lang="zh-CN" altLang="en-US" dirty="0">
                  <a:solidFill>
                    <a:srgbClr val="6600FF"/>
                  </a:solidFill>
                </a:rPr>
                <a:t>目标文件</a:t>
              </a:r>
              <a:r>
                <a:rPr lang="en-US" altLang="zh-CN" dirty="0">
                  <a:solidFill>
                    <a:srgbClr val="6600FF"/>
                  </a:solidFill>
                </a:rPr>
                <a:t>2.obj</a:t>
              </a:r>
            </a:p>
          </p:txBody>
        </p:sp>
      </p:grpSp>
      <p:grpSp>
        <p:nvGrpSpPr>
          <p:cNvPr id="27655" name="Group 16">
            <a:extLst>
              <a:ext uri="{FF2B5EF4-FFF2-40B4-BE49-F238E27FC236}">
                <a16:creationId xmlns:a16="http://schemas.microsoft.com/office/drawing/2014/main" id="{43E7109C-2BDD-4119-B219-7DE72846D6C3}"/>
              </a:ext>
            </a:extLst>
          </p:cNvPr>
          <p:cNvGrpSpPr>
            <a:grpSpLocks/>
          </p:cNvGrpSpPr>
          <p:nvPr/>
        </p:nvGrpSpPr>
        <p:grpSpPr bwMode="auto">
          <a:xfrm>
            <a:off x="252412" y="2278211"/>
            <a:ext cx="1584325" cy="1136650"/>
            <a:chOff x="204" y="890"/>
            <a:chExt cx="1088" cy="716"/>
          </a:xfrm>
        </p:grpSpPr>
        <p:sp>
          <p:nvSpPr>
            <p:cNvPr id="263185" name="Text Box 17">
              <a:extLst>
                <a:ext uri="{FF2B5EF4-FFF2-40B4-BE49-F238E27FC236}">
                  <a16:creationId xmlns:a16="http://schemas.microsoft.com/office/drawing/2014/main" id="{C6AA9CFB-BB52-4725-81C9-0AD3BE271830}"/>
                </a:ext>
              </a:extLst>
            </p:cNvPr>
            <p:cNvSpPr txBox="1">
              <a:spLocks noChangeArrowheads="1"/>
            </p:cNvSpPr>
            <p:nvPr/>
          </p:nvSpPr>
          <p:spPr bwMode="auto">
            <a:xfrm>
              <a:off x="204" y="1207"/>
              <a:ext cx="1088" cy="399"/>
            </a:xfrm>
            <a:prstGeom prst="rect">
              <a:avLst/>
            </a:prstGeom>
            <a:noFill/>
            <a:ln w="9525">
              <a:solidFill>
                <a:schemeClr val="tx1"/>
              </a:solidFill>
              <a:miter lim="800000"/>
              <a:headEnd/>
              <a:tailEnd/>
            </a:ln>
            <a:effectLst>
              <a:prstShdw prst="shdw18" dist="17961" dir="13500000">
                <a:schemeClr val="tx1">
                  <a:gamma/>
                  <a:shade val="60000"/>
                  <a:invGamma/>
                </a:schemeClr>
              </a:prstShdw>
            </a:effectLst>
          </p:spPr>
          <p:txBody>
            <a:bodyPr>
              <a:spAutoFit/>
            </a:bodyPr>
            <a:lstStyle/>
            <a:p>
              <a:pPr>
                <a:spcBef>
                  <a:spcPct val="50000"/>
                </a:spcBef>
                <a:defRPr/>
              </a:pPr>
              <a:endParaRPr lang="en-US" altLang="zh-CN" sz="1400"/>
            </a:p>
            <a:p>
              <a:pPr>
                <a:spcBef>
                  <a:spcPct val="50000"/>
                </a:spcBef>
                <a:defRPr/>
              </a:pPr>
              <a:endParaRPr lang="en-US" altLang="zh-CN" sz="1400"/>
            </a:p>
          </p:txBody>
        </p:sp>
        <p:sp>
          <p:nvSpPr>
            <p:cNvPr id="263186" name="Text Box 18">
              <a:extLst>
                <a:ext uri="{FF2B5EF4-FFF2-40B4-BE49-F238E27FC236}">
                  <a16:creationId xmlns:a16="http://schemas.microsoft.com/office/drawing/2014/main" id="{77878812-9238-427E-A23B-42C70934FF72}"/>
                </a:ext>
              </a:extLst>
            </p:cNvPr>
            <p:cNvSpPr txBox="1">
              <a:spLocks noChangeArrowheads="1"/>
            </p:cNvSpPr>
            <p:nvPr/>
          </p:nvSpPr>
          <p:spPr bwMode="auto">
            <a:xfrm>
              <a:off x="340" y="890"/>
              <a:ext cx="906" cy="231"/>
            </a:xfrm>
            <a:prstGeom prst="rect">
              <a:avLst/>
            </a:prstGeom>
            <a:noFill/>
            <a:ln w="9525">
              <a:noFill/>
              <a:miter lim="800000"/>
              <a:headEnd/>
              <a:tailEnd/>
            </a:ln>
            <a:effectLst>
              <a:prstShdw prst="shdw18" dist="17961" dir="13500000">
                <a:schemeClr val="bg1">
                  <a:gamma/>
                  <a:shade val="60000"/>
                  <a:invGamma/>
                </a:schemeClr>
              </a:prstShdw>
            </a:effectLst>
          </p:spPr>
          <p:txBody>
            <a:bodyPr>
              <a:spAutoFit/>
            </a:bodyPr>
            <a:lstStyle/>
            <a:p>
              <a:pPr>
                <a:spcBef>
                  <a:spcPct val="50000"/>
                </a:spcBef>
                <a:defRPr/>
              </a:pPr>
              <a:r>
                <a:rPr lang="zh-CN" altLang="en-US" dirty="0">
                  <a:solidFill>
                    <a:srgbClr val="6600FF"/>
                  </a:solidFill>
                </a:rPr>
                <a:t>源文件</a:t>
              </a:r>
              <a:r>
                <a:rPr lang="en-US" altLang="zh-CN" dirty="0">
                  <a:solidFill>
                    <a:srgbClr val="6600FF"/>
                  </a:solidFill>
                </a:rPr>
                <a:t>1.c</a:t>
              </a:r>
            </a:p>
          </p:txBody>
        </p:sp>
      </p:grpSp>
      <p:grpSp>
        <p:nvGrpSpPr>
          <p:cNvPr id="27656" name="Group 19">
            <a:extLst>
              <a:ext uri="{FF2B5EF4-FFF2-40B4-BE49-F238E27FC236}">
                <a16:creationId xmlns:a16="http://schemas.microsoft.com/office/drawing/2014/main" id="{BFE8C309-3EB2-4AF1-9855-E588B228EABB}"/>
              </a:ext>
            </a:extLst>
          </p:cNvPr>
          <p:cNvGrpSpPr>
            <a:grpSpLocks/>
          </p:cNvGrpSpPr>
          <p:nvPr/>
        </p:nvGrpSpPr>
        <p:grpSpPr bwMode="auto">
          <a:xfrm>
            <a:off x="1836737" y="2710011"/>
            <a:ext cx="1728787" cy="647700"/>
            <a:chOff x="1292" y="1797"/>
            <a:chExt cx="1089" cy="408"/>
          </a:xfrm>
        </p:grpSpPr>
        <p:grpSp>
          <p:nvGrpSpPr>
            <p:cNvPr id="27675" name="Group 20">
              <a:extLst>
                <a:ext uri="{FF2B5EF4-FFF2-40B4-BE49-F238E27FC236}">
                  <a16:creationId xmlns:a16="http://schemas.microsoft.com/office/drawing/2014/main" id="{3593F10F-FED5-4BAA-B22E-A699EF5BEC4A}"/>
                </a:ext>
              </a:extLst>
            </p:cNvPr>
            <p:cNvGrpSpPr>
              <a:grpSpLocks/>
            </p:cNvGrpSpPr>
            <p:nvPr/>
          </p:nvGrpSpPr>
          <p:grpSpPr bwMode="auto">
            <a:xfrm>
              <a:off x="1610" y="1797"/>
              <a:ext cx="680" cy="408"/>
              <a:chOff x="1791" y="1797"/>
              <a:chExt cx="680" cy="408"/>
            </a:xfrm>
          </p:grpSpPr>
          <p:sp>
            <p:nvSpPr>
              <p:cNvPr id="263189" name="Oval 21">
                <a:extLst>
                  <a:ext uri="{FF2B5EF4-FFF2-40B4-BE49-F238E27FC236}">
                    <a16:creationId xmlns:a16="http://schemas.microsoft.com/office/drawing/2014/main" id="{CDC93064-63F7-4337-B0E4-927F8F4084D5}"/>
                  </a:ext>
                </a:extLst>
              </p:cNvPr>
              <p:cNvSpPr>
                <a:spLocks noChangeArrowheads="1"/>
              </p:cNvSpPr>
              <p:nvPr/>
            </p:nvSpPr>
            <p:spPr bwMode="auto">
              <a:xfrm>
                <a:off x="1791" y="1797"/>
                <a:ext cx="590" cy="408"/>
              </a:xfrm>
              <a:prstGeom prst="ellipse">
                <a:avLst/>
              </a:prstGeom>
              <a:solidFill>
                <a:schemeClr val="bg1"/>
              </a:solid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p>
            </p:txBody>
          </p:sp>
          <p:sp>
            <p:nvSpPr>
              <p:cNvPr id="263190" name="Text Box 22">
                <a:extLst>
                  <a:ext uri="{FF2B5EF4-FFF2-40B4-BE49-F238E27FC236}">
                    <a16:creationId xmlns:a16="http://schemas.microsoft.com/office/drawing/2014/main" id="{5041EA46-0A89-461A-9DD8-DDE9205F5645}"/>
                  </a:ext>
                </a:extLst>
              </p:cNvPr>
              <p:cNvSpPr txBox="1">
                <a:spLocks noChangeArrowheads="1"/>
              </p:cNvSpPr>
              <p:nvPr/>
            </p:nvSpPr>
            <p:spPr bwMode="auto">
              <a:xfrm>
                <a:off x="1791" y="1888"/>
                <a:ext cx="680" cy="231"/>
              </a:xfrm>
              <a:prstGeom prst="rect">
                <a:avLst/>
              </a:prstGeom>
              <a:noFill/>
              <a:ln w="9525">
                <a:noFill/>
                <a:miter lim="800000"/>
                <a:headEnd/>
                <a:tailEnd/>
              </a:ln>
              <a:effectLst>
                <a:prstShdw prst="shdw18" dist="17961" dir="13500000">
                  <a:schemeClr val="bg1">
                    <a:gamma/>
                    <a:shade val="60000"/>
                    <a:invGamma/>
                  </a:schemeClr>
                </a:prstShdw>
              </a:effectLst>
            </p:spPr>
            <p:txBody>
              <a:bodyPr>
                <a:spAutoFit/>
              </a:bodyPr>
              <a:lstStyle/>
              <a:p>
                <a:pPr>
                  <a:spcBef>
                    <a:spcPct val="50000"/>
                  </a:spcBef>
                  <a:defRPr/>
                </a:pPr>
                <a:r>
                  <a:rPr lang="zh-CN" altLang="en-US"/>
                  <a:t>编译器</a:t>
                </a:r>
              </a:p>
            </p:txBody>
          </p:sp>
        </p:grpSp>
        <p:sp>
          <p:nvSpPr>
            <p:cNvPr id="263191" name="Line 23">
              <a:extLst>
                <a:ext uri="{FF2B5EF4-FFF2-40B4-BE49-F238E27FC236}">
                  <a16:creationId xmlns:a16="http://schemas.microsoft.com/office/drawing/2014/main" id="{7E12EDFF-D66F-480B-AA22-4B09F7DBD371}"/>
                </a:ext>
              </a:extLst>
            </p:cNvPr>
            <p:cNvSpPr>
              <a:spLocks noChangeShapeType="1"/>
            </p:cNvSpPr>
            <p:nvPr/>
          </p:nvSpPr>
          <p:spPr bwMode="auto">
            <a:xfrm>
              <a:off x="1292" y="2024"/>
              <a:ext cx="273"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p>
          </p:txBody>
        </p:sp>
        <p:sp>
          <p:nvSpPr>
            <p:cNvPr id="263192" name="Line 24">
              <a:extLst>
                <a:ext uri="{FF2B5EF4-FFF2-40B4-BE49-F238E27FC236}">
                  <a16:creationId xmlns:a16="http://schemas.microsoft.com/office/drawing/2014/main" id="{B8744A82-0529-4DC4-9C7E-2FFC6CE11E40}"/>
                </a:ext>
              </a:extLst>
            </p:cNvPr>
            <p:cNvSpPr>
              <a:spLocks noChangeShapeType="1"/>
            </p:cNvSpPr>
            <p:nvPr/>
          </p:nvSpPr>
          <p:spPr bwMode="auto">
            <a:xfrm>
              <a:off x="2200" y="2024"/>
              <a:ext cx="181"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p>
          </p:txBody>
        </p:sp>
      </p:grpSp>
      <p:grpSp>
        <p:nvGrpSpPr>
          <p:cNvPr id="27657" name="Group 25">
            <a:extLst>
              <a:ext uri="{FF2B5EF4-FFF2-40B4-BE49-F238E27FC236}">
                <a16:creationId xmlns:a16="http://schemas.microsoft.com/office/drawing/2014/main" id="{62D69973-D9C1-4B7D-A898-85B8C85F746E}"/>
              </a:ext>
            </a:extLst>
          </p:cNvPr>
          <p:cNvGrpSpPr>
            <a:grpSpLocks/>
          </p:cNvGrpSpPr>
          <p:nvPr/>
        </p:nvGrpSpPr>
        <p:grpSpPr bwMode="auto">
          <a:xfrm>
            <a:off x="3636962" y="2494111"/>
            <a:ext cx="1944687" cy="992187"/>
            <a:chOff x="2381" y="1133"/>
            <a:chExt cx="1225" cy="625"/>
          </a:xfrm>
        </p:grpSpPr>
        <p:sp>
          <p:nvSpPr>
            <p:cNvPr id="263194" name="Text Box 26">
              <a:extLst>
                <a:ext uri="{FF2B5EF4-FFF2-40B4-BE49-F238E27FC236}">
                  <a16:creationId xmlns:a16="http://schemas.microsoft.com/office/drawing/2014/main" id="{E06DB151-EB5A-48D4-AFBB-F46977613831}"/>
                </a:ext>
              </a:extLst>
            </p:cNvPr>
            <p:cNvSpPr txBox="1">
              <a:spLocks noChangeArrowheads="1"/>
            </p:cNvSpPr>
            <p:nvPr/>
          </p:nvSpPr>
          <p:spPr bwMode="auto">
            <a:xfrm>
              <a:off x="2381" y="1359"/>
              <a:ext cx="1088" cy="399"/>
            </a:xfrm>
            <a:prstGeom prst="rect">
              <a:avLst/>
            </a:prstGeom>
            <a:noFill/>
            <a:ln w="9525">
              <a:solidFill>
                <a:schemeClr val="tx1"/>
              </a:solidFill>
              <a:miter lim="800000"/>
              <a:headEnd/>
              <a:tailEnd/>
            </a:ln>
            <a:effectLst>
              <a:prstShdw prst="shdw18" dist="17961" dir="13500000">
                <a:schemeClr val="tx1">
                  <a:gamma/>
                  <a:shade val="60000"/>
                  <a:invGamma/>
                </a:schemeClr>
              </a:prstShdw>
            </a:effectLst>
          </p:spPr>
          <p:txBody>
            <a:bodyPr>
              <a:spAutoFit/>
            </a:bodyPr>
            <a:lstStyle/>
            <a:p>
              <a:pPr>
                <a:spcBef>
                  <a:spcPct val="50000"/>
                </a:spcBef>
                <a:defRPr/>
              </a:pPr>
              <a:endParaRPr lang="en-US" altLang="zh-CN" sz="1400"/>
            </a:p>
            <a:p>
              <a:pPr>
                <a:spcBef>
                  <a:spcPct val="50000"/>
                </a:spcBef>
                <a:defRPr/>
              </a:pPr>
              <a:endParaRPr lang="en-US" altLang="zh-CN" sz="1400"/>
            </a:p>
          </p:txBody>
        </p:sp>
        <p:sp>
          <p:nvSpPr>
            <p:cNvPr id="263195" name="Text Box 27">
              <a:extLst>
                <a:ext uri="{FF2B5EF4-FFF2-40B4-BE49-F238E27FC236}">
                  <a16:creationId xmlns:a16="http://schemas.microsoft.com/office/drawing/2014/main" id="{0EDF791A-63DE-4161-8691-CE0CB7B1235B}"/>
                </a:ext>
              </a:extLst>
            </p:cNvPr>
            <p:cNvSpPr txBox="1">
              <a:spLocks noChangeArrowheads="1"/>
            </p:cNvSpPr>
            <p:nvPr/>
          </p:nvSpPr>
          <p:spPr bwMode="auto">
            <a:xfrm>
              <a:off x="2471" y="1133"/>
              <a:ext cx="1135" cy="231"/>
            </a:xfrm>
            <a:prstGeom prst="rect">
              <a:avLst/>
            </a:prstGeom>
            <a:noFill/>
            <a:ln w="9525">
              <a:noFill/>
              <a:miter lim="800000"/>
              <a:headEnd/>
              <a:tailEnd/>
            </a:ln>
            <a:effectLst>
              <a:prstShdw prst="shdw18" dist="17961" dir="13500000">
                <a:schemeClr val="bg1">
                  <a:gamma/>
                  <a:shade val="60000"/>
                  <a:invGamma/>
                </a:schemeClr>
              </a:prstShdw>
            </a:effectLst>
          </p:spPr>
          <p:txBody>
            <a:bodyPr>
              <a:spAutoFit/>
            </a:bodyPr>
            <a:lstStyle/>
            <a:p>
              <a:pPr>
                <a:spcBef>
                  <a:spcPct val="50000"/>
                </a:spcBef>
                <a:defRPr/>
              </a:pPr>
              <a:r>
                <a:rPr lang="zh-CN" altLang="en-US" dirty="0">
                  <a:solidFill>
                    <a:srgbClr val="6600FF"/>
                  </a:solidFill>
                </a:rPr>
                <a:t>目标文件</a:t>
              </a:r>
              <a:r>
                <a:rPr lang="en-US" altLang="zh-CN" dirty="0">
                  <a:solidFill>
                    <a:srgbClr val="6600FF"/>
                  </a:solidFill>
                </a:rPr>
                <a:t>1.obj</a:t>
              </a:r>
            </a:p>
          </p:txBody>
        </p:sp>
      </p:grpSp>
      <p:grpSp>
        <p:nvGrpSpPr>
          <p:cNvPr id="27658" name="Group 28">
            <a:extLst>
              <a:ext uri="{FF2B5EF4-FFF2-40B4-BE49-F238E27FC236}">
                <a16:creationId xmlns:a16="http://schemas.microsoft.com/office/drawing/2014/main" id="{041BBCC5-B5CA-4EFB-B6A6-3AAA3D5E6911}"/>
              </a:ext>
            </a:extLst>
          </p:cNvPr>
          <p:cNvGrpSpPr>
            <a:grpSpLocks/>
          </p:cNvGrpSpPr>
          <p:nvPr/>
        </p:nvGrpSpPr>
        <p:grpSpPr bwMode="auto">
          <a:xfrm>
            <a:off x="3636962" y="4394348"/>
            <a:ext cx="1727200" cy="2058988"/>
            <a:chOff x="2381" y="2069"/>
            <a:chExt cx="1088" cy="1297"/>
          </a:xfrm>
        </p:grpSpPr>
        <p:sp>
          <p:nvSpPr>
            <p:cNvPr id="263197" name="Text Box 29">
              <a:extLst>
                <a:ext uri="{FF2B5EF4-FFF2-40B4-BE49-F238E27FC236}">
                  <a16:creationId xmlns:a16="http://schemas.microsoft.com/office/drawing/2014/main" id="{341755AE-0710-48D1-8CFF-951A2F5B9BC7}"/>
                </a:ext>
              </a:extLst>
            </p:cNvPr>
            <p:cNvSpPr txBox="1">
              <a:spLocks noChangeArrowheads="1"/>
            </p:cNvSpPr>
            <p:nvPr/>
          </p:nvSpPr>
          <p:spPr bwMode="auto">
            <a:xfrm>
              <a:off x="2381" y="2565"/>
              <a:ext cx="1088" cy="801"/>
            </a:xfrm>
            <a:prstGeom prst="rect">
              <a:avLst/>
            </a:prstGeom>
            <a:noFill/>
            <a:ln w="9525">
              <a:solidFill>
                <a:schemeClr val="tx1"/>
              </a:solidFill>
              <a:miter lim="800000"/>
              <a:headEnd/>
              <a:tailEnd/>
            </a:ln>
            <a:effectLst>
              <a:prstShdw prst="shdw18" dist="17961" dir="13500000">
                <a:schemeClr val="tx1">
                  <a:gamma/>
                  <a:shade val="60000"/>
                  <a:invGamma/>
                </a:schemeClr>
              </a:prstShdw>
            </a:effectLst>
          </p:spPr>
          <p:txBody>
            <a:bodyPr>
              <a:spAutoFit/>
            </a:bodyPr>
            <a:lstStyle/>
            <a:p>
              <a:pPr>
                <a:spcBef>
                  <a:spcPct val="50000"/>
                </a:spcBef>
                <a:defRPr/>
              </a:pPr>
              <a:r>
                <a:rPr lang="en-US" altLang="zh-CN" sz="1400"/>
                <a:t>1001011010110001</a:t>
              </a:r>
            </a:p>
            <a:p>
              <a:pPr>
                <a:spcBef>
                  <a:spcPct val="50000"/>
                </a:spcBef>
                <a:defRPr/>
              </a:pPr>
              <a:r>
                <a:rPr lang="en-US" altLang="zh-CN" sz="1400"/>
                <a:t>0110100100101001</a:t>
              </a:r>
            </a:p>
            <a:p>
              <a:pPr>
                <a:spcBef>
                  <a:spcPct val="50000"/>
                </a:spcBef>
                <a:defRPr/>
              </a:pPr>
              <a:r>
                <a:rPr lang="en-US" altLang="zh-CN" sz="1400"/>
                <a:t>0110110101101011</a:t>
              </a:r>
            </a:p>
            <a:p>
              <a:pPr>
                <a:spcBef>
                  <a:spcPct val="50000"/>
                </a:spcBef>
                <a:defRPr/>
              </a:pPr>
              <a:endParaRPr lang="en-US" altLang="zh-CN" sz="1400"/>
            </a:p>
          </p:txBody>
        </p:sp>
        <p:sp>
          <p:nvSpPr>
            <p:cNvPr id="263198" name="Text Box 30">
              <a:extLst>
                <a:ext uri="{FF2B5EF4-FFF2-40B4-BE49-F238E27FC236}">
                  <a16:creationId xmlns:a16="http://schemas.microsoft.com/office/drawing/2014/main" id="{87802CCA-1ED9-4B3D-8826-1479D35EE7F3}"/>
                </a:ext>
              </a:extLst>
            </p:cNvPr>
            <p:cNvSpPr txBox="1">
              <a:spLocks noChangeArrowheads="1"/>
            </p:cNvSpPr>
            <p:nvPr/>
          </p:nvSpPr>
          <p:spPr bwMode="auto">
            <a:xfrm>
              <a:off x="2653" y="2069"/>
              <a:ext cx="772" cy="494"/>
            </a:xfrm>
            <a:prstGeom prst="rect">
              <a:avLst/>
            </a:prstGeom>
            <a:noFill/>
            <a:ln w="9525">
              <a:noFill/>
              <a:miter lim="800000"/>
              <a:headEnd/>
              <a:tailEnd/>
            </a:ln>
            <a:effectLst>
              <a:prstShdw prst="shdw18" dist="17961" dir="13500000">
                <a:schemeClr val="bg1">
                  <a:gamma/>
                  <a:shade val="60000"/>
                  <a:invGamma/>
                </a:schemeClr>
              </a:prstShdw>
            </a:effectLst>
          </p:spPr>
          <p:txBody>
            <a:bodyPr>
              <a:spAutoFit/>
            </a:bodyPr>
            <a:lstStyle/>
            <a:p>
              <a:pPr>
                <a:spcBef>
                  <a:spcPct val="50000"/>
                </a:spcBef>
                <a:defRPr/>
              </a:pPr>
              <a:endParaRPr lang="zh-CN" altLang="en-US" dirty="0">
                <a:solidFill>
                  <a:srgbClr val="6600FF"/>
                </a:solidFill>
              </a:endParaRPr>
            </a:p>
            <a:p>
              <a:pPr>
                <a:spcBef>
                  <a:spcPct val="50000"/>
                </a:spcBef>
                <a:defRPr/>
              </a:pPr>
              <a:r>
                <a:rPr lang="zh-CN" altLang="en-US" dirty="0">
                  <a:solidFill>
                    <a:srgbClr val="6600FF"/>
                  </a:solidFill>
                </a:rPr>
                <a:t>库文件</a:t>
              </a:r>
            </a:p>
          </p:txBody>
        </p:sp>
      </p:grpSp>
      <p:grpSp>
        <p:nvGrpSpPr>
          <p:cNvPr id="27659" name="Group 31">
            <a:extLst>
              <a:ext uri="{FF2B5EF4-FFF2-40B4-BE49-F238E27FC236}">
                <a16:creationId xmlns:a16="http://schemas.microsoft.com/office/drawing/2014/main" id="{727F94C8-7481-48A3-A77F-7DF9181093EC}"/>
              </a:ext>
            </a:extLst>
          </p:cNvPr>
          <p:cNvGrpSpPr>
            <a:grpSpLocks/>
          </p:cNvGrpSpPr>
          <p:nvPr/>
        </p:nvGrpSpPr>
        <p:grpSpPr bwMode="auto">
          <a:xfrm>
            <a:off x="5868987" y="4010173"/>
            <a:ext cx="1079500" cy="647700"/>
            <a:chOff x="1791" y="1797"/>
            <a:chExt cx="680" cy="408"/>
          </a:xfrm>
        </p:grpSpPr>
        <p:sp>
          <p:nvSpPr>
            <p:cNvPr id="263200" name="Oval 32">
              <a:extLst>
                <a:ext uri="{FF2B5EF4-FFF2-40B4-BE49-F238E27FC236}">
                  <a16:creationId xmlns:a16="http://schemas.microsoft.com/office/drawing/2014/main" id="{EFDDD9E7-4C16-4023-9791-639240C7F62A}"/>
                </a:ext>
              </a:extLst>
            </p:cNvPr>
            <p:cNvSpPr>
              <a:spLocks noChangeArrowheads="1"/>
            </p:cNvSpPr>
            <p:nvPr/>
          </p:nvSpPr>
          <p:spPr bwMode="auto">
            <a:xfrm>
              <a:off x="1791" y="1797"/>
              <a:ext cx="590" cy="408"/>
            </a:xfrm>
            <a:prstGeom prst="ellipse">
              <a:avLst/>
            </a:prstGeom>
            <a:solidFill>
              <a:schemeClr val="bg1"/>
            </a:solid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p>
          </p:txBody>
        </p:sp>
        <p:sp>
          <p:nvSpPr>
            <p:cNvPr id="263201" name="Text Box 33">
              <a:extLst>
                <a:ext uri="{FF2B5EF4-FFF2-40B4-BE49-F238E27FC236}">
                  <a16:creationId xmlns:a16="http://schemas.microsoft.com/office/drawing/2014/main" id="{017BAB35-D494-40A1-98F1-A9011F611874}"/>
                </a:ext>
              </a:extLst>
            </p:cNvPr>
            <p:cNvSpPr txBox="1">
              <a:spLocks noChangeArrowheads="1"/>
            </p:cNvSpPr>
            <p:nvPr/>
          </p:nvSpPr>
          <p:spPr bwMode="auto">
            <a:xfrm>
              <a:off x="1791" y="1888"/>
              <a:ext cx="680" cy="231"/>
            </a:xfrm>
            <a:prstGeom prst="rect">
              <a:avLst/>
            </a:prstGeom>
            <a:noFill/>
            <a:ln w="9525">
              <a:noFill/>
              <a:miter lim="800000"/>
              <a:headEnd/>
              <a:tailEnd/>
            </a:ln>
            <a:effectLst>
              <a:prstShdw prst="shdw18" dist="17961" dir="13500000">
                <a:schemeClr val="bg1">
                  <a:gamma/>
                  <a:shade val="60000"/>
                  <a:invGamma/>
                </a:schemeClr>
              </a:prstShdw>
            </a:effectLst>
          </p:spPr>
          <p:txBody>
            <a:bodyPr>
              <a:spAutoFit/>
            </a:bodyPr>
            <a:lstStyle/>
            <a:p>
              <a:pPr>
                <a:spcBef>
                  <a:spcPct val="50000"/>
                </a:spcBef>
                <a:defRPr/>
              </a:pPr>
              <a:r>
                <a:rPr lang="zh-CN" altLang="en-US"/>
                <a:t>链接器</a:t>
              </a:r>
            </a:p>
          </p:txBody>
        </p:sp>
      </p:grpSp>
      <p:grpSp>
        <p:nvGrpSpPr>
          <p:cNvPr id="27660" name="Group 34">
            <a:extLst>
              <a:ext uri="{FF2B5EF4-FFF2-40B4-BE49-F238E27FC236}">
                <a16:creationId xmlns:a16="http://schemas.microsoft.com/office/drawing/2014/main" id="{0A2242E5-D958-49D1-A5E7-3A5907708FA3}"/>
              </a:ext>
            </a:extLst>
          </p:cNvPr>
          <p:cNvGrpSpPr>
            <a:grpSpLocks/>
          </p:cNvGrpSpPr>
          <p:nvPr/>
        </p:nvGrpSpPr>
        <p:grpSpPr bwMode="auto">
          <a:xfrm>
            <a:off x="5437187" y="3433911"/>
            <a:ext cx="503237" cy="1727200"/>
            <a:chOff x="3470" y="1888"/>
            <a:chExt cx="317" cy="1088"/>
          </a:xfrm>
        </p:grpSpPr>
        <p:sp>
          <p:nvSpPr>
            <p:cNvPr id="263203" name="Line 35">
              <a:extLst>
                <a:ext uri="{FF2B5EF4-FFF2-40B4-BE49-F238E27FC236}">
                  <a16:creationId xmlns:a16="http://schemas.microsoft.com/office/drawing/2014/main" id="{B6D3CFC4-E746-44BD-8258-3D656D21024C}"/>
                </a:ext>
              </a:extLst>
            </p:cNvPr>
            <p:cNvSpPr>
              <a:spLocks noChangeShapeType="1"/>
            </p:cNvSpPr>
            <p:nvPr/>
          </p:nvSpPr>
          <p:spPr bwMode="auto">
            <a:xfrm>
              <a:off x="3470" y="1888"/>
              <a:ext cx="272" cy="408"/>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p>
          </p:txBody>
        </p:sp>
        <p:sp>
          <p:nvSpPr>
            <p:cNvPr id="263204" name="Line 36">
              <a:extLst>
                <a:ext uri="{FF2B5EF4-FFF2-40B4-BE49-F238E27FC236}">
                  <a16:creationId xmlns:a16="http://schemas.microsoft.com/office/drawing/2014/main" id="{16B26E6D-9139-4667-B7A9-C3AF65F56D65}"/>
                </a:ext>
              </a:extLst>
            </p:cNvPr>
            <p:cNvSpPr>
              <a:spLocks noChangeShapeType="1"/>
            </p:cNvSpPr>
            <p:nvPr/>
          </p:nvSpPr>
          <p:spPr bwMode="auto">
            <a:xfrm flipV="1">
              <a:off x="3470" y="2568"/>
              <a:ext cx="317" cy="408"/>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p>
          </p:txBody>
        </p:sp>
      </p:grpSp>
      <p:grpSp>
        <p:nvGrpSpPr>
          <p:cNvPr id="27661" name="Group 37">
            <a:extLst>
              <a:ext uri="{FF2B5EF4-FFF2-40B4-BE49-F238E27FC236}">
                <a16:creationId xmlns:a16="http://schemas.microsoft.com/office/drawing/2014/main" id="{ABC02F6E-5B4B-479E-B098-481CA3988D5C}"/>
              </a:ext>
            </a:extLst>
          </p:cNvPr>
          <p:cNvGrpSpPr>
            <a:grpSpLocks/>
          </p:cNvGrpSpPr>
          <p:nvPr/>
        </p:nvGrpSpPr>
        <p:grpSpPr bwMode="auto">
          <a:xfrm>
            <a:off x="6805611" y="2636986"/>
            <a:ext cx="2159000" cy="2952254"/>
            <a:chOff x="4332" y="1386"/>
            <a:chExt cx="1360" cy="1429"/>
          </a:xfrm>
        </p:grpSpPr>
        <p:sp>
          <p:nvSpPr>
            <p:cNvPr id="263206" name="Text Box 38">
              <a:extLst>
                <a:ext uri="{FF2B5EF4-FFF2-40B4-BE49-F238E27FC236}">
                  <a16:creationId xmlns:a16="http://schemas.microsoft.com/office/drawing/2014/main" id="{D99ECCFD-479C-460B-8FEE-121F0C1E6985}"/>
                </a:ext>
              </a:extLst>
            </p:cNvPr>
            <p:cNvSpPr txBox="1">
              <a:spLocks noChangeArrowheads="1"/>
            </p:cNvSpPr>
            <p:nvPr/>
          </p:nvSpPr>
          <p:spPr bwMode="auto">
            <a:xfrm>
              <a:off x="4604" y="1612"/>
              <a:ext cx="1088" cy="1203"/>
            </a:xfrm>
            <a:prstGeom prst="rect">
              <a:avLst/>
            </a:prstGeom>
            <a:noFill/>
            <a:ln w="9525">
              <a:solidFill>
                <a:schemeClr val="tx1"/>
              </a:solidFill>
              <a:miter lim="800000"/>
              <a:headEnd/>
              <a:tailEnd/>
            </a:ln>
            <a:effectLst>
              <a:prstShdw prst="shdw18" dist="17961" dir="13500000">
                <a:schemeClr val="tx1">
                  <a:gamma/>
                  <a:shade val="60000"/>
                  <a:invGamma/>
                </a:schemeClr>
              </a:prstShdw>
            </a:effectLst>
          </p:spPr>
          <p:txBody>
            <a:bodyPr>
              <a:spAutoFit/>
            </a:bodyPr>
            <a:lstStyle/>
            <a:p>
              <a:pPr>
                <a:spcBef>
                  <a:spcPct val="50000"/>
                </a:spcBef>
                <a:defRPr/>
              </a:pPr>
              <a:r>
                <a:rPr lang="en-US" altLang="zh-CN" sz="1400" dirty="0"/>
                <a:t>0100100101011001</a:t>
              </a:r>
            </a:p>
            <a:p>
              <a:pPr>
                <a:spcBef>
                  <a:spcPct val="50000"/>
                </a:spcBef>
                <a:defRPr/>
              </a:pPr>
              <a:r>
                <a:rPr lang="en-US" altLang="zh-CN" sz="1400" dirty="0"/>
                <a:t>0001000010100011</a:t>
              </a:r>
            </a:p>
            <a:p>
              <a:pPr>
                <a:spcBef>
                  <a:spcPct val="50000"/>
                </a:spcBef>
                <a:defRPr/>
              </a:pPr>
              <a:r>
                <a:rPr lang="en-US" altLang="zh-CN" sz="1400" dirty="0"/>
                <a:t>1010110110100111</a:t>
              </a:r>
            </a:p>
            <a:p>
              <a:pPr>
                <a:defRPr/>
              </a:pPr>
              <a:r>
                <a:rPr lang="en-US" altLang="zh-CN" sz="1400" dirty="0"/>
                <a:t>1001011010110001</a:t>
              </a:r>
            </a:p>
            <a:p>
              <a:pPr>
                <a:defRPr/>
              </a:pPr>
              <a:r>
                <a:rPr lang="en-US" altLang="zh-CN" sz="1400" dirty="0"/>
                <a:t>0110100100101001</a:t>
              </a:r>
            </a:p>
            <a:p>
              <a:pPr>
                <a:defRPr/>
              </a:pPr>
              <a:r>
                <a:rPr lang="en-US" altLang="zh-CN" sz="1400" dirty="0"/>
                <a:t>0110110101101011</a:t>
              </a:r>
            </a:p>
            <a:p>
              <a:pPr>
                <a:spcBef>
                  <a:spcPct val="50000"/>
                </a:spcBef>
                <a:defRPr/>
              </a:pPr>
              <a:endParaRPr lang="en-US" altLang="zh-CN" sz="1400" dirty="0"/>
            </a:p>
          </p:txBody>
        </p:sp>
        <p:sp>
          <p:nvSpPr>
            <p:cNvPr id="263207" name="Text Box 39">
              <a:extLst>
                <a:ext uri="{FF2B5EF4-FFF2-40B4-BE49-F238E27FC236}">
                  <a16:creationId xmlns:a16="http://schemas.microsoft.com/office/drawing/2014/main" id="{8594B818-4C21-44A4-8046-D37B13448C3C}"/>
                </a:ext>
              </a:extLst>
            </p:cNvPr>
            <p:cNvSpPr txBox="1">
              <a:spLocks noChangeArrowheads="1"/>
            </p:cNvSpPr>
            <p:nvPr/>
          </p:nvSpPr>
          <p:spPr bwMode="auto">
            <a:xfrm>
              <a:off x="4558" y="1386"/>
              <a:ext cx="1134" cy="231"/>
            </a:xfrm>
            <a:prstGeom prst="rect">
              <a:avLst/>
            </a:prstGeom>
            <a:noFill/>
            <a:ln w="9525">
              <a:noFill/>
              <a:miter lim="800000"/>
              <a:headEnd/>
              <a:tailEnd/>
            </a:ln>
            <a:effectLst>
              <a:prstShdw prst="shdw18" dist="17961" dir="13500000">
                <a:schemeClr val="bg1">
                  <a:gamma/>
                  <a:shade val="60000"/>
                  <a:invGamma/>
                </a:schemeClr>
              </a:prstShdw>
            </a:effectLst>
          </p:spPr>
          <p:txBody>
            <a:bodyPr>
              <a:spAutoFit/>
            </a:bodyPr>
            <a:lstStyle/>
            <a:p>
              <a:pPr>
                <a:spcBef>
                  <a:spcPct val="50000"/>
                </a:spcBef>
                <a:defRPr/>
              </a:pPr>
              <a:r>
                <a:rPr lang="zh-CN" altLang="en-US" dirty="0">
                  <a:solidFill>
                    <a:srgbClr val="6600FF"/>
                  </a:solidFill>
                </a:rPr>
                <a:t>可执行文件</a:t>
              </a:r>
              <a:r>
                <a:rPr lang="en-US" altLang="zh-CN" dirty="0">
                  <a:solidFill>
                    <a:srgbClr val="6600FF"/>
                  </a:solidFill>
                </a:rPr>
                <a:t>.exe</a:t>
              </a:r>
            </a:p>
          </p:txBody>
        </p:sp>
        <p:sp>
          <p:nvSpPr>
            <p:cNvPr id="263208" name="Line 40">
              <a:extLst>
                <a:ext uri="{FF2B5EF4-FFF2-40B4-BE49-F238E27FC236}">
                  <a16:creationId xmlns:a16="http://schemas.microsoft.com/office/drawing/2014/main" id="{8F9F5E85-BEDA-4FBD-B91D-32E9646D7397}"/>
                </a:ext>
              </a:extLst>
            </p:cNvPr>
            <p:cNvSpPr>
              <a:spLocks noChangeShapeType="1"/>
            </p:cNvSpPr>
            <p:nvPr/>
          </p:nvSpPr>
          <p:spPr bwMode="auto">
            <a:xfrm>
              <a:off x="4332" y="2257"/>
              <a:ext cx="272"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p>
          </p:txBody>
        </p:sp>
      </p:grpSp>
      <p:sp>
        <p:nvSpPr>
          <p:cNvPr id="263211" name="Line 43">
            <a:extLst>
              <a:ext uri="{FF2B5EF4-FFF2-40B4-BE49-F238E27FC236}">
                <a16:creationId xmlns:a16="http://schemas.microsoft.com/office/drawing/2014/main" id="{2B5F3C58-F0CA-4B60-9C18-D31B53C014A1}"/>
              </a:ext>
            </a:extLst>
          </p:cNvPr>
          <p:cNvSpPr>
            <a:spLocks noChangeShapeType="1"/>
          </p:cNvSpPr>
          <p:nvPr/>
        </p:nvSpPr>
        <p:spPr bwMode="auto">
          <a:xfrm>
            <a:off x="5437187" y="4437211"/>
            <a:ext cx="4318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p>
        </p:txBody>
      </p:sp>
      <p:grpSp>
        <p:nvGrpSpPr>
          <p:cNvPr id="49" name="Group 16">
            <a:extLst>
              <a:ext uri="{FF2B5EF4-FFF2-40B4-BE49-F238E27FC236}">
                <a16:creationId xmlns:a16="http://schemas.microsoft.com/office/drawing/2014/main" id="{252DD6C0-9917-4BE3-ACEF-29310815E120}"/>
              </a:ext>
            </a:extLst>
          </p:cNvPr>
          <p:cNvGrpSpPr>
            <a:grpSpLocks/>
          </p:cNvGrpSpPr>
          <p:nvPr/>
        </p:nvGrpSpPr>
        <p:grpSpPr bwMode="auto">
          <a:xfrm>
            <a:off x="2304256" y="1152400"/>
            <a:ext cx="1584325" cy="1136650"/>
            <a:chOff x="204" y="890"/>
            <a:chExt cx="1088" cy="716"/>
          </a:xfrm>
        </p:grpSpPr>
        <p:sp>
          <p:nvSpPr>
            <p:cNvPr id="50" name="Text Box 17">
              <a:extLst>
                <a:ext uri="{FF2B5EF4-FFF2-40B4-BE49-F238E27FC236}">
                  <a16:creationId xmlns:a16="http://schemas.microsoft.com/office/drawing/2014/main" id="{79B95D88-7FFE-42C1-B440-B609A8D102AF}"/>
                </a:ext>
              </a:extLst>
            </p:cNvPr>
            <p:cNvSpPr txBox="1">
              <a:spLocks noChangeArrowheads="1"/>
            </p:cNvSpPr>
            <p:nvPr/>
          </p:nvSpPr>
          <p:spPr bwMode="auto">
            <a:xfrm>
              <a:off x="204" y="1207"/>
              <a:ext cx="1088" cy="399"/>
            </a:xfrm>
            <a:prstGeom prst="rect">
              <a:avLst/>
            </a:prstGeom>
            <a:noFill/>
            <a:ln w="9525">
              <a:solidFill>
                <a:schemeClr val="tx1"/>
              </a:solidFill>
              <a:miter lim="800000"/>
              <a:headEnd/>
              <a:tailEnd/>
            </a:ln>
            <a:effectLst>
              <a:prstShdw prst="shdw18" dist="17961" dir="13500000">
                <a:schemeClr val="tx1">
                  <a:gamma/>
                  <a:shade val="60000"/>
                  <a:invGamma/>
                </a:schemeClr>
              </a:prstShdw>
            </a:effectLst>
          </p:spPr>
          <p:txBody>
            <a:bodyPr>
              <a:spAutoFit/>
            </a:bodyPr>
            <a:lstStyle/>
            <a:p>
              <a:pPr>
                <a:spcBef>
                  <a:spcPct val="50000"/>
                </a:spcBef>
                <a:defRPr/>
              </a:pPr>
              <a:endParaRPr lang="en-US" altLang="zh-CN" sz="1400"/>
            </a:p>
            <a:p>
              <a:pPr>
                <a:spcBef>
                  <a:spcPct val="50000"/>
                </a:spcBef>
                <a:defRPr/>
              </a:pPr>
              <a:endParaRPr lang="en-US" altLang="zh-CN" sz="1400"/>
            </a:p>
          </p:txBody>
        </p:sp>
        <p:sp>
          <p:nvSpPr>
            <p:cNvPr id="51" name="Text Box 18">
              <a:extLst>
                <a:ext uri="{FF2B5EF4-FFF2-40B4-BE49-F238E27FC236}">
                  <a16:creationId xmlns:a16="http://schemas.microsoft.com/office/drawing/2014/main" id="{E03B3E73-565F-40D8-BB42-6881B7A21A88}"/>
                </a:ext>
              </a:extLst>
            </p:cNvPr>
            <p:cNvSpPr txBox="1">
              <a:spLocks noChangeArrowheads="1"/>
            </p:cNvSpPr>
            <p:nvPr/>
          </p:nvSpPr>
          <p:spPr bwMode="auto">
            <a:xfrm>
              <a:off x="340" y="890"/>
              <a:ext cx="906" cy="233"/>
            </a:xfrm>
            <a:prstGeom prst="rect">
              <a:avLst/>
            </a:prstGeom>
            <a:noFill/>
            <a:ln w="9525">
              <a:noFill/>
              <a:miter lim="800000"/>
              <a:headEnd/>
              <a:tailEnd/>
            </a:ln>
            <a:effectLst>
              <a:prstShdw prst="shdw18" dist="17961" dir="13500000">
                <a:schemeClr val="bg1">
                  <a:gamma/>
                  <a:shade val="60000"/>
                  <a:invGamma/>
                </a:schemeClr>
              </a:prstShdw>
            </a:effectLst>
          </p:spPr>
          <p:txBody>
            <a:bodyPr>
              <a:spAutoFit/>
            </a:bodyPr>
            <a:lstStyle/>
            <a:p>
              <a:pPr>
                <a:spcBef>
                  <a:spcPct val="50000"/>
                </a:spcBef>
                <a:defRPr/>
              </a:pPr>
              <a:r>
                <a:rPr lang="zh-CN" altLang="en-US" dirty="0">
                  <a:solidFill>
                    <a:srgbClr val="6600FF"/>
                  </a:solidFill>
                </a:rPr>
                <a:t>头文件</a:t>
              </a:r>
              <a:r>
                <a:rPr lang="en-US" altLang="zh-CN" dirty="0">
                  <a:solidFill>
                    <a:srgbClr val="6600FF"/>
                  </a:solidFill>
                </a:rPr>
                <a:t>1.h</a:t>
              </a:r>
            </a:p>
          </p:txBody>
        </p:sp>
      </p:grpSp>
      <p:grpSp>
        <p:nvGrpSpPr>
          <p:cNvPr id="52" name="Group 16">
            <a:extLst>
              <a:ext uri="{FF2B5EF4-FFF2-40B4-BE49-F238E27FC236}">
                <a16:creationId xmlns:a16="http://schemas.microsoft.com/office/drawing/2014/main" id="{EDE4247F-C677-43C8-8C9D-E4CFBA783F00}"/>
              </a:ext>
            </a:extLst>
          </p:cNvPr>
          <p:cNvGrpSpPr>
            <a:grpSpLocks/>
          </p:cNvGrpSpPr>
          <p:nvPr/>
        </p:nvGrpSpPr>
        <p:grpSpPr bwMode="auto">
          <a:xfrm>
            <a:off x="1526028" y="5312436"/>
            <a:ext cx="1584325" cy="1136650"/>
            <a:chOff x="204" y="890"/>
            <a:chExt cx="1088" cy="716"/>
          </a:xfrm>
        </p:grpSpPr>
        <p:sp>
          <p:nvSpPr>
            <p:cNvPr id="53" name="Text Box 17">
              <a:extLst>
                <a:ext uri="{FF2B5EF4-FFF2-40B4-BE49-F238E27FC236}">
                  <a16:creationId xmlns:a16="http://schemas.microsoft.com/office/drawing/2014/main" id="{5183E169-599D-4C3F-82D3-63A74EAB70CF}"/>
                </a:ext>
              </a:extLst>
            </p:cNvPr>
            <p:cNvSpPr txBox="1">
              <a:spLocks noChangeArrowheads="1"/>
            </p:cNvSpPr>
            <p:nvPr/>
          </p:nvSpPr>
          <p:spPr bwMode="auto">
            <a:xfrm>
              <a:off x="204" y="1207"/>
              <a:ext cx="1088" cy="399"/>
            </a:xfrm>
            <a:prstGeom prst="rect">
              <a:avLst/>
            </a:prstGeom>
            <a:noFill/>
            <a:ln w="9525">
              <a:solidFill>
                <a:schemeClr val="tx1"/>
              </a:solidFill>
              <a:miter lim="800000"/>
              <a:headEnd/>
              <a:tailEnd/>
            </a:ln>
            <a:effectLst>
              <a:prstShdw prst="shdw18" dist="17961" dir="13500000">
                <a:schemeClr val="tx1">
                  <a:gamma/>
                  <a:shade val="60000"/>
                  <a:invGamma/>
                </a:schemeClr>
              </a:prstShdw>
            </a:effectLst>
          </p:spPr>
          <p:txBody>
            <a:bodyPr>
              <a:spAutoFit/>
            </a:bodyPr>
            <a:lstStyle/>
            <a:p>
              <a:pPr>
                <a:spcBef>
                  <a:spcPct val="50000"/>
                </a:spcBef>
                <a:defRPr/>
              </a:pPr>
              <a:endParaRPr lang="en-US" altLang="zh-CN" sz="1400"/>
            </a:p>
            <a:p>
              <a:pPr>
                <a:spcBef>
                  <a:spcPct val="50000"/>
                </a:spcBef>
                <a:defRPr/>
              </a:pPr>
              <a:endParaRPr lang="en-US" altLang="zh-CN" sz="1400"/>
            </a:p>
          </p:txBody>
        </p:sp>
        <p:sp>
          <p:nvSpPr>
            <p:cNvPr id="54" name="Text Box 18">
              <a:extLst>
                <a:ext uri="{FF2B5EF4-FFF2-40B4-BE49-F238E27FC236}">
                  <a16:creationId xmlns:a16="http://schemas.microsoft.com/office/drawing/2014/main" id="{44C3E688-C657-43F8-8FB3-800AFEC6C92A}"/>
                </a:ext>
              </a:extLst>
            </p:cNvPr>
            <p:cNvSpPr txBox="1">
              <a:spLocks noChangeArrowheads="1"/>
            </p:cNvSpPr>
            <p:nvPr/>
          </p:nvSpPr>
          <p:spPr bwMode="auto">
            <a:xfrm>
              <a:off x="340" y="890"/>
              <a:ext cx="906" cy="233"/>
            </a:xfrm>
            <a:prstGeom prst="rect">
              <a:avLst/>
            </a:prstGeom>
            <a:noFill/>
            <a:ln w="9525">
              <a:noFill/>
              <a:miter lim="800000"/>
              <a:headEnd/>
              <a:tailEnd/>
            </a:ln>
            <a:effectLst>
              <a:prstShdw prst="shdw18" dist="17961" dir="13500000">
                <a:schemeClr val="bg1">
                  <a:gamma/>
                  <a:shade val="60000"/>
                  <a:invGamma/>
                </a:schemeClr>
              </a:prstShdw>
            </a:effectLst>
          </p:spPr>
          <p:txBody>
            <a:bodyPr>
              <a:spAutoFit/>
            </a:bodyPr>
            <a:lstStyle/>
            <a:p>
              <a:pPr>
                <a:spcBef>
                  <a:spcPct val="50000"/>
                </a:spcBef>
                <a:defRPr/>
              </a:pPr>
              <a:r>
                <a:rPr lang="zh-CN" altLang="en-US" dirty="0">
                  <a:solidFill>
                    <a:srgbClr val="6600FF"/>
                  </a:solidFill>
                </a:rPr>
                <a:t>头文件</a:t>
              </a:r>
              <a:r>
                <a:rPr lang="en-US" altLang="zh-CN" dirty="0">
                  <a:solidFill>
                    <a:srgbClr val="6600FF"/>
                  </a:solidFill>
                </a:rPr>
                <a:t>2.h</a:t>
              </a:r>
            </a:p>
          </p:txBody>
        </p:sp>
      </p:grpSp>
      <p:cxnSp>
        <p:nvCxnSpPr>
          <p:cNvPr id="3" name="直接箭头连接符 2">
            <a:extLst>
              <a:ext uri="{FF2B5EF4-FFF2-40B4-BE49-F238E27FC236}">
                <a16:creationId xmlns:a16="http://schemas.microsoft.com/office/drawing/2014/main" id="{838059E4-018E-4300-B094-BC00DDCA9B51}"/>
              </a:ext>
            </a:extLst>
          </p:cNvPr>
          <p:cNvCxnSpPr>
            <a:cxnSpLocks/>
            <a:stCxn id="50" idx="1"/>
          </p:cNvCxnSpPr>
          <p:nvPr/>
        </p:nvCxnSpPr>
        <p:spPr>
          <a:xfrm flipH="1">
            <a:off x="1672282" y="1972345"/>
            <a:ext cx="631974" cy="79268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83696231-43B3-47B0-A4F7-56021C0AB01B}"/>
              </a:ext>
            </a:extLst>
          </p:cNvPr>
          <p:cNvCxnSpPr>
            <a:cxnSpLocks/>
            <a:endCxn id="263173" idx="2"/>
          </p:cNvCxnSpPr>
          <p:nvPr/>
        </p:nvCxnSpPr>
        <p:spPr>
          <a:xfrm flipH="1" flipV="1">
            <a:off x="1044575" y="4870599"/>
            <a:ext cx="481454" cy="118214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470827"/>
      </p:ext>
    </p:extLst>
  </p:cSld>
  <p:clrMapOvr>
    <a:masterClrMapping/>
  </p:clrMapOvr>
  <p:transition advTm="84005"/>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BB4003F0-E5C8-4352-9311-9132A88720E8}"/>
              </a:ext>
            </a:extLst>
          </p:cNvPr>
          <p:cNvSpPr>
            <a:spLocks noGrp="1" noChangeArrowheads="1"/>
          </p:cNvSpPr>
          <p:nvPr>
            <p:ph type="title"/>
          </p:nvPr>
        </p:nvSpPr>
        <p:spPr/>
        <p:txBody>
          <a:bodyPr/>
          <a:lstStyle/>
          <a:p>
            <a:pPr eaLnBrk="1" hangingPunct="1"/>
            <a:r>
              <a:rPr lang="en-US" altLang="zh-CN" b="1" dirty="0"/>
              <a:t>3.3 </a:t>
            </a:r>
            <a:r>
              <a:rPr lang="zh-CN" altLang="en-US" b="1" dirty="0"/>
              <a:t>项目协作原则</a:t>
            </a:r>
          </a:p>
        </p:txBody>
      </p:sp>
      <p:sp>
        <p:nvSpPr>
          <p:cNvPr id="39939" name="Rectangle 3">
            <a:extLst>
              <a:ext uri="{FF2B5EF4-FFF2-40B4-BE49-F238E27FC236}">
                <a16:creationId xmlns:a16="http://schemas.microsoft.com/office/drawing/2014/main" id="{D9F3FBE2-DDA0-490B-B9F4-57257F434200}"/>
              </a:ext>
            </a:extLst>
          </p:cNvPr>
          <p:cNvSpPr>
            <a:spLocks noGrp="1" noChangeArrowheads="1"/>
          </p:cNvSpPr>
          <p:nvPr>
            <p:ph type="body" idx="1"/>
          </p:nvPr>
        </p:nvSpPr>
        <p:spPr>
          <a:xfrm>
            <a:off x="395536" y="1319213"/>
            <a:ext cx="8352928" cy="4611687"/>
          </a:xfrm>
        </p:spPr>
        <p:txBody>
          <a:bodyPr/>
          <a:lstStyle/>
          <a:p>
            <a:pPr algn="just" defTabSz="1079500">
              <a:defRPr/>
            </a:pPr>
            <a:r>
              <a:rPr lang="zh-CN" altLang="en-US" b="1" dirty="0">
                <a:solidFill>
                  <a:srgbClr val="FF0000"/>
                </a:solidFill>
                <a:latin typeface="+mn-ea"/>
              </a:rPr>
              <a:t>原则：代码让被人能读懂！</a:t>
            </a:r>
          </a:p>
          <a:p>
            <a:pPr algn="just" defTabSz="1079500">
              <a:defRPr/>
            </a:pPr>
            <a:r>
              <a:rPr lang="zh-CN" altLang="en-US" b="1" dirty="0">
                <a:solidFill>
                  <a:srgbClr val="FF0000"/>
                </a:solidFill>
                <a:latin typeface="+mn-ea"/>
              </a:rPr>
              <a:t>易读性、沟通性、可维护性</a:t>
            </a:r>
            <a:endParaRPr lang="en-US" altLang="zh-CN" b="1" dirty="0">
              <a:solidFill>
                <a:srgbClr val="FF0000"/>
              </a:solidFill>
              <a:latin typeface="+mn-ea"/>
            </a:endParaRPr>
          </a:p>
          <a:p>
            <a:pPr marL="0" indent="0" defTabSz="1079500">
              <a:lnSpc>
                <a:spcPct val="75000"/>
              </a:lnSpc>
              <a:spcBef>
                <a:spcPct val="40000"/>
              </a:spcBef>
              <a:buSzPct val="75000"/>
              <a:buNone/>
              <a:defRPr/>
            </a:pPr>
            <a:r>
              <a:rPr lang="en-US" altLang="zh-CN" sz="3000" b="1" dirty="0">
                <a:latin typeface="+mn-ea"/>
              </a:rPr>
              <a:t>1.</a:t>
            </a:r>
            <a:r>
              <a:rPr lang="zh-CN" altLang="en-US" b="1" dirty="0">
                <a:latin typeface="+mn-ea"/>
              </a:rPr>
              <a:t>源程序文档化</a:t>
            </a:r>
          </a:p>
          <a:p>
            <a:pPr marL="628650" defTabSz="1079500">
              <a:lnSpc>
                <a:spcPct val="75000"/>
              </a:lnSpc>
              <a:spcBef>
                <a:spcPct val="40000"/>
              </a:spcBef>
              <a:buSzPct val="75000"/>
              <a:defRPr/>
            </a:pPr>
            <a:r>
              <a:rPr lang="zh-CN" altLang="en-US" b="1" dirty="0">
                <a:latin typeface="+mn-ea"/>
                <a:sym typeface="+mn-ea"/>
              </a:rPr>
              <a:t>标识符的命名</a:t>
            </a:r>
            <a:endParaRPr lang="zh-CN" altLang="en-US" b="1" dirty="0">
              <a:latin typeface="+mn-ea"/>
            </a:endParaRPr>
          </a:p>
          <a:p>
            <a:pPr marL="1143000" lvl="1" indent="-457200" defTabSz="1079500">
              <a:lnSpc>
                <a:spcPct val="75000"/>
              </a:lnSpc>
              <a:spcBef>
                <a:spcPct val="40000"/>
              </a:spcBef>
              <a:buSzPct val="75000"/>
              <a:buFont typeface="宋体" panose="02010600030101010101" pitchFamily="2" charset="-122"/>
              <a:buChar char="–"/>
              <a:defRPr/>
            </a:pPr>
            <a:r>
              <a:rPr lang="zh-CN" altLang="en-US" b="1" dirty="0">
                <a:latin typeface="+mn-ea"/>
                <a:sym typeface="+mn-ea"/>
              </a:rPr>
              <a:t>前缀，一定要体现实际意义</a:t>
            </a:r>
            <a:endParaRPr lang="zh-CN" altLang="en-US" b="1" dirty="0">
              <a:latin typeface="+mn-ea"/>
            </a:endParaRPr>
          </a:p>
          <a:p>
            <a:pPr marL="628650" defTabSz="1079500">
              <a:lnSpc>
                <a:spcPct val="75000"/>
              </a:lnSpc>
              <a:spcBef>
                <a:spcPct val="40000"/>
              </a:spcBef>
              <a:buSzPct val="75000"/>
              <a:defRPr/>
            </a:pPr>
            <a:r>
              <a:rPr lang="zh-CN" altLang="en-US" b="1" dirty="0">
                <a:latin typeface="+mn-ea"/>
                <a:sym typeface="+mn-ea"/>
              </a:rPr>
              <a:t>安排注释</a:t>
            </a:r>
            <a:endParaRPr lang="zh-CN" altLang="en-US" b="1" dirty="0">
              <a:latin typeface="+mn-ea"/>
            </a:endParaRPr>
          </a:p>
          <a:p>
            <a:pPr marL="1028700" lvl="1" indent="-342900" defTabSz="1079500">
              <a:lnSpc>
                <a:spcPct val="75000"/>
              </a:lnSpc>
              <a:spcBef>
                <a:spcPct val="40000"/>
              </a:spcBef>
              <a:buSzPct val="75000"/>
              <a:defRPr/>
            </a:pPr>
            <a:r>
              <a:rPr lang="zh-CN" altLang="en-US" b="1" dirty="0">
                <a:latin typeface="+mn-ea"/>
                <a:sym typeface="+mn-ea"/>
              </a:rPr>
              <a:t>对重要变量、算法、数据结构、函数功能的说明</a:t>
            </a:r>
            <a:endParaRPr lang="zh-CN" altLang="en-US" b="1" dirty="0">
              <a:latin typeface="+mn-ea"/>
            </a:endParaRPr>
          </a:p>
          <a:p>
            <a:pPr marL="628650" defTabSz="1079500">
              <a:lnSpc>
                <a:spcPct val="75000"/>
              </a:lnSpc>
              <a:spcBef>
                <a:spcPct val="40000"/>
              </a:spcBef>
              <a:buSzPct val="75000"/>
              <a:defRPr/>
            </a:pPr>
            <a:r>
              <a:rPr lang="zh-CN" altLang="en-US" b="1" dirty="0">
                <a:latin typeface="+mn-ea"/>
                <a:sym typeface="+mn-ea"/>
              </a:rPr>
              <a:t>程序的视觉组织</a:t>
            </a:r>
            <a:endParaRPr lang="zh-CN" altLang="en-US" b="1" dirty="0">
              <a:latin typeface="+mn-ea"/>
            </a:endParaRPr>
          </a:p>
          <a:p>
            <a:pPr marL="1028700" lvl="1" indent="-342900" defTabSz="1079500">
              <a:lnSpc>
                <a:spcPct val="75000"/>
              </a:lnSpc>
              <a:spcBef>
                <a:spcPct val="40000"/>
              </a:spcBef>
              <a:buSzPct val="75000"/>
              <a:defRPr/>
            </a:pPr>
            <a:r>
              <a:rPr lang="zh-CN" altLang="en-US" b="1" dirty="0">
                <a:latin typeface="+mn-ea"/>
                <a:sym typeface="+mn-ea"/>
              </a:rPr>
              <a:t>	空格、空行和移行</a:t>
            </a:r>
            <a:endParaRPr lang="zh-CN" altLang="en-US" b="1" dirty="0">
              <a:latin typeface="黑体" panose="02010609060101010101" pitchFamily="2" charset="-122"/>
              <a:ea typeface="楷体_GB2312" pitchFamily="1" charset="-122"/>
            </a:endParaRPr>
          </a:p>
        </p:txBody>
      </p:sp>
    </p:spTree>
    <p:extLst>
      <p:ext uri="{BB962C8B-B14F-4D97-AF65-F5344CB8AC3E}">
        <p14:creationId xmlns:p14="http://schemas.microsoft.com/office/powerpoint/2010/main" val="3678603796"/>
      </p:ext>
    </p:extLst>
  </p:cSld>
  <p:clrMapOvr>
    <a:masterClrMapping/>
  </p:clrMapOvr>
  <p:transition advTm="46198"/>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ECD728-8C7F-4B50-AAE2-DF0044507EEC}"/>
              </a:ext>
            </a:extLst>
          </p:cNvPr>
          <p:cNvSpPr>
            <a:spLocks noGrp="1"/>
          </p:cNvSpPr>
          <p:nvPr>
            <p:ph type="title"/>
          </p:nvPr>
        </p:nvSpPr>
        <p:spPr/>
        <p:txBody>
          <a:bodyPr/>
          <a:lstStyle/>
          <a:p>
            <a:r>
              <a:rPr lang="en-US" altLang="zh-CN" b="1" dirty="0"/>
              <a:t>3.3 </a:t>
            </a:r>
            <a:r>
              <a:rPr lang="zh-CN" altLang="en-US" b="1" dirty="0"/>
              <a:t>项目协作原则</a:t>
            </a:r>
            <a:endParaRPr lang="zh-CN" altLang="en-US" dirty="0"/>
          </a:p>
        </p:txBody>
      </p:sp>
      <p:sp>
        <p:nvSpPr>
          <p:cNvPr id="3" name="内容占位符 2">
            <a:extLst>
              <a:ext uri="{FF2B5EF4-FFF2-40B4-BE49-F238E27FC236}">
                <a16:creationId xmlns:a16="http://schemas.microsoft.com/office/drawing/2014/main" id="{1A135097-F44D-4415-8B53-C9D438F95BD3}"/>
              </a:ext>
            </a:extLst>
          </p:cNvPr>
          <p:cNvSpPr>
            <a:spLocks noGrp="1"/>
          </p:cNvSpPr>
          <p:nvPr>
            <p:ph idx="1"/>
          </p:nvPr>
        </p:nvSpPr>
        <p:spPr>
          <a:xfrm>
            <a:off x="685800" y="1319213"/>
            <a:ext cx="7990656" cy="4611687"/>
          </a:xfrm>
        </p:spPr>
        <p:txBody>
          <a:bodyPr/>
          <a:lstStyle/>
          <a:p>
            <a:pPr marL="0" indent="0" algn="just">
              <a:buNone/>
            </a:pPr>
            <a:r>
              <a:rPr lang="en-US" altLang="zh-CN" b="1" dirty="0">
                <a:latin typeface="+mn-ea"/>
              </a:rPr>
              <a:t>2.</a:t>
            </a:r>
            <a:r>
              <a:rPr lang="zh-CN" altLang="en-US" b="1" dirty="0">
                <a:latin typeface="+mn-ea"/>
              </a:rPr>
              <a:t>程序编写首先应当考虑清晰性，不要刻意追求技巧性</a:t>
            </a:r>
            <a:endParaRPr lang="en-US" altLang="zh-CN" b="1" dirty="0">
              <a:latin typeface="+mn-ea"/>
            </a:endParaRPr>
          </a:p>
          <a:p>
            <a:pPr marL="857250" lvl="1" indent="-457200" algn="just">
              <a:buFont typeface="Arial" panose="020B0604020202020204" pitchFamily="34" charset="0"/>
              <a:buChar char="•"/>
            </a:pPr>
            <a:r>
              <a:rPr lang="zh-CN" altLang="en-US" b="1" dirty="0">
                <a:latin typeface="+mn-ea"/>
              </a:rPr>
              <a:t>除非对效率有特殊的要求</a:t>
            </a:r>
            <a:r>
              <a:rPr lang="en-US" altLang="zh-CN" b="1" dirty="0">
                <a:latin typeface="+mn-ea"/>
              </a:rPr>
              <a:t>,</a:t>
            </a:r>
            <a:r>
              <a:rPr lang="zh-CN" altLang="en-US" b="1" dirty="0">
                <a:latin typeface="+mn-ea"/>
              </a:rPr>
              <a:t>程序编写要做到</a:t>
            </a:r>
            <a:r>
              <a:rPr lang="zh-CN" altLang="en-US" b="1" dirty="0">
                <a:solidFill>
                  <a:srgbClr val="FF0000"/>
                </a:solidFill>
                <a:latin typeface="+mn-ea"/>
              </a:rPr>
              <a:t>清晰第一，效率第二</a:t>
            </a:r>
            <a:r>
              <a:rPr lang="zh-CN" altLang="en-US" b="1" dirty="0">
                <a:latin typeface="+mn-ea"/>
              </a:rPr>
              <a:t>。不要为了追求效率而丧失了清晰性</a:t>
            </a:r>
          </a:p>
          <a:p>
            <a:pPr marL="0" indent="0" algn="just">
              <a:buNone/>
            </a:pPr>
            <a:r>
              <a:rPr lang="en-US" altLang="zh-CN" b="1" dirty="0">
                <a:latin typeface="+mn-ea"/>
              </a:rPr>
              <a:t>3.</a:t>
            </a:r>
            <a:r>
              <a:rPr lang="zh-CN" altLang="en-US" b="1" dirty="0">
                <a:latin typeface="+mn-ea"/>
              </a:rPr>
              <a:t>尽可能不使用全局变量</a:t>
            </a:r>
            <a:endParaRPr lang="en-US" altLang="zh-CN" b="1" dirty="0">
              <a:latin typeface="+mn-ea"/>
            </a:endParaRPr>
          </a:p>
          <a:p>
            <a:pPr marL="857250" lvl="1" indent="-457200" algn="just">
              <a:buFont typeface="Arial" panose="020B0604020202020204" pitchFamily="34" charset="0"/>
              <a:buChar char="•"/>
            </a:pPr>
            <a:r>
              <a:rPr lang="zh-CN" altLang="en-US" b="1" dirty="0">
                <a:latin typeface="+mn-ea"/>
              </a:rPr>
              <a:t>全局变量在执行中很容易被他人的代码修改，从而难以定位错误</a:t>
            </a:r>
          </a:p>
          <a:p>
            <a:pPr marL="0" indent="0" algn="just">
              <a:buNone/>
            </a:pPr>
            <a:endParaRPr lang="zh-CN" altLang="en-US" dirty="0">
              <a:latin typeface="+mn-ea"/>
            </a:endParaRPr>
          </a:p>
        </p:txBody>
      </p:sp>
    </p:spTree>
    <p:extLst>
      <p:ext uri="{BB962C8B-B14F-4D97-AF65-F5344CB8AC3E}">
        <p14:creationId xmlns:p14="http://schemas.microsoft.com/office/powerpoint/2010/main" val="1027029152"/>
      </p:ext>
    </p:extLst>
  </p:cSld>
  <p:clrMapOvr>
    <a:masterClrMapping/>
  </p:clrMapOvr>
  <p:transition advTm="21711"/>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标题 346113">
            <a:extLst>
              <a:ext uri="{FF2B5EF4-FFF2-40B4-BE49-F238E27FC236}">
                <a16:creationId xmlns:a16="http://schemas.microsoft.com/office/drawing/2014/main" id="{7F3C1A78-E909-4506-856B-C0E5B2E20610}"/>
              </a:ext>
            </a:extLst>
          </p:cNvPr>
          <p:cNvSpPr>
            <a:spLocks noGrp="1"/>
          </p:cNvSpPr>
          <p:nvPr>
            <p:ph type="title"/>
          </p:nvPr>
        </p:nvSpPr>
        <p:spPr>
          <a:xfrm>
            <a:off x="1295400" y="2419350"/>
            <a:ext cx="6521450" cy="1028700"/>
          </a:xfrm>
        </p:spPr>
        <p:txBody>
          <a:bodyPr lIns="55562" tIns="22225" rIns="55562" bIns="22225">
            <a:spAutoFit/>
          </a:bodyPr>
          <a:lstStyle/>
          <a:p>
            <a:pPr algn="just">
              <a:defRPr/>
            </a:pPr>
            <a:r>
              <a:rPr lang="zh-CN" altLang="en-US" b="1" dirty="0">
                <a:solidFill>
                  <a:schemeClr val="tx1"/>
                </a:solidFill>
              </a:rPr>
              <a:t>为了统一步伐，有必要在开发之初就统一风格：制定</a:t>
            </a:r>
            <a:r>
              <a:rPr lang="zh-CN" altLang="en-US" b="1" dirty="0">
                <a:solidFill>
                  <a:srgbClr val="FF0000"/>
                </a:solidFill>
              </a:rPr>
              <a:t>编程规范</a:t>
            </a:r>
            <a:r>
              <a:rPr lang="zh-CN" altLang="en-US" b="1" dirty="0">
                <a:solidFill>
                  <a:schemeClr val="accent4">
                    <a:lumMod val="65000"/>
                    <a:lumOff val="35000"/>
                  </a:schemeClr>
                </a:solidFill>
              </a:rPr>
              <a:t>！</a:t>
            </a:r>
          </a:p>
        </p:txBody>
      </p:sp>
      <p:sp>
        <p:nvSpPr>
          <p:cNvPr id="4" name="标题 1">
            <a:extLst>
              <a:ext uri="{FF2B5EF4-FFF2-40B4-BE49-F238E27FC236}">
                <a16:creationId xmlns:a16="http://schemas.microsoft.com/office/drawing/2014/main" id="{9E7C8189-0750-40DA-B13D-1028B1CACC3A}"/>
              </a:ext>
            </a:extLst>
          </p:cNvPr>
          <p:cNvSpPr txBox="1">
            <a:spLocks/>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200" kern="1200">
                <a:solidFill>
                  <a:srgbClr val="FF3300"/>
                </a:solidFill>
                <a:latin typeface="+mj-lt"/>
                <a:ea typeface="+mj-ea"/>
                <a:cs typeface="+mj-cs"/>
              </a:defRPr>
            </a:lvl1pPr>
            <a:lvl2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2pPr>
            <a:lvl3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3pPr>
            <a:lvl4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4pPr>
            <a:lvl5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5pPr>
            <a:lvl6pPr marL="4572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6pPr>
            <a:lvl7pPr marL="9144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7pPr>
            <a:lvl8pPr marL="13716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8pPr>
            <a:lvl9pPr marL="18288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9pPr>
          </a:lstStyle>
          <a:p>
            <a:r>
              <a:rPr lang="en-US" altLang="zh-CN"/>
              <a:t>3.3 </a:t>
            </a:r>
            <a:r>
              <a:rPr lang="zh-CN" altLang="en-US" b="1"/>
              <a:t>项目协作原则</a:t>
            </a:r>
            <a:endParaRPr lang="zh-CN" altLang="en-US" b="0" dirty="0"/>
          </a:p>
        </p:txBody>
      </p:sp>
    </p:spTree>
  </p:cSld>
  <p:clrMapOvr>
    <a:masterClrMapping/>
  </p:clrMapOvr>
  <p:transition advTm="18493"/>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970" name="Object 2">
            <a:extLst>
              <a:ext uri="{FF2B5EF4-FFF2-40B4-BE49-F238E27FC236}">
                <a16:creationId xmlns:a16="http://schemas.microsoft.com/office/drawing/2014/main" id="{6E4EBF72-84CF-492C-A7EA-2181584C4C8F}"/>
              </a:ext>
            </a:extLst>
          </p:cNvPr>
          <p:cNvGraphicFramePr>
            <a:graphicFrameLocks noGrp="1" noChangeAspect="1"/>
          </p:cNvGraphicFramePr>
          <p:nvPr>
            <p:ph idx="4294967295"/>
          </p:nvPr>
        </p:nvGraphicFramePr>
        <p:xfrm>
          <a:off x="3924300" y="2349500"/>
          <a:ext cx="2149475" cy="2001838"/>
        </p:xfrm>
        <a:graphic>
          <a:graphicData uri="http://schemas.openxmlformats.org/presentationml/2006/ole">
            <mc:AlternateContent xmlns:mc="http://schemas.openxmlformats.org/markup-compatibility/2006">
              <mc:Choice xmlns:v="urn:schemas-microsoft-com:vml" Requires="v">
                <p:oleObj r:id="rId2" imgW="1132027" imgH="1054303" progId="">
                  <p:embed/>
                </p:oleObj>
              </mc:Choice>
              <mc:Fallback>
                <p:oleObj r:id="rId2" imgW="1132027" imgH="1054303" progId="">
                  <p:embed/>
                  <p:pic>
                    <p:nvPicPr>
                      <p:cNvPr id="0" name="Object 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4300" y="2349500"/>
                        <a:ext cx="2149475" cy="200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3971" name="灯片编号占位符 2">
            <a:extLst>
              <a:ext uri="{FF2B5EF4-FFF2-40B4-BE49-F238E27FC236}">
                <a16:creationId xmlns:a16="http://schemas.microsoft.com/office/drawing/2014/main" id="{64701907-34FC-4C6B-AEDF-14C8188CF8D5}"/>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09D15A4B-B978-437F-B484-D0AC3044A0A1}" type="slidenum">
              <a:rPr lang="en-US" altLang="zh-CN" sz="1400">
                <a:latin typeface="Times New Roman" panose="02020603050405020304" pitchFamily="18" charset="0"/>
              </a:rPr>
              <a:pPr algn="r" eaLnBrk="1" hangingPunct="1">
                <a:spcBef>
                  <a:spcPct val="50000"/>
                </a:spcBef>
                <a:buFontTx/>
                <a:buNone/>
              </a:pPr>
              <a:t>76</a:t>
            </a:fld>
            <a:endParaRPr lang="en-US" altLang="zh-CN" sz="1400">
              <a:latin typeface="Times New Roman" panose="02020603050405020304" pitchFamily="18" charset="0"/>
            </a:endParaRPr>
          </a:p>
        </p:txBody>
      </p:sp>
    </p:spTree>
  </p:cSld>
  <p:clrMapOvr>
    <a:masterClrMapping/>
  </p:clrMapOvr>
  <p:transition advTm="50605"/>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4">
            <a:extLst>
              <a:ext uri="{FF2B5EF4-FFF2-40B4-BE49-F238E27FC236}">
                <a16:creationId xmlns:a16="http://schemas.microsoft.com/office/drawing/2014/main" id="{4CA79D82-D24E-49CC-AEF3-979C14E4937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7BDAB454-9F65-4FEF-A1EB-E799EC85CEA2}" type="slidenum">
              <a:rPr lang="zh-CN" altLang="en-US" sz="1400" smtClean="0"/>
              <a:pPr>
                <a:spcBef>
                  <a:spcPct val="50000"/>
                </a:spcBef>
                <a:buFontTx/>
                <a:buNone/>
              </a:pPr>
              <a:t>8</a:t>
            </a:fld>
            <a:endParaRPr lang="en-US" altLang="zh-CN" sz="1400"/>
          </a:p>
        </p:txBody>
      </p:sp>
      <p:sp>
        <p:nvSpPr>
          <p:cNvPr id="10243" name="Rectangle 2">
            <a:extLst>
              <a:ext uri="{FF2B5EF4-FFF2-40B4-BE49-F238E27FC236}">
                <a16:creationId xmlns:a16="http://schemas.microsoft.com/office/drawing/2014/main" id="{A4FFD603-89F7-4253-8B57-9E946837206C}"/>
              </a:ext>
            </a:extLst>
          </p:cNvPr>
          <p:cNvSpPr>
            <a:spLocks noGrp="1" noChangeArrowheads="1"/>
          </p:cNvSpPr>
          <p:nvPr>
            <p:ph type="title"/>
          </p:nvPr>
        </p:nvSpPr>
        <p:spPr/>
        <p:txBody>
          <a:bodyPr/>
          <a:lstStyle/>
          <a:p>
            <a:pPr eaLnBrk="1" hangingPunct="1"/>
            <a:r>
              <a:rPr lang="en-US" altLang="zh-CN" b="1" dirty="0"/>
              <a:t>1.1 </a:t>
            </a:r>
            <a:r>
              <a:rPr lang="zh-CN" altLang="en-US" b="1" dirty="0"/>
              <a:t>变量作用域－函数作用域</a:t>
            </a:r>
          </a:p>
        </p:txBody>
      </p:sp>
      <p:sp>
        <p:nvSpPr>
          <p:cNvPr id="321539" name="Rectangle 3">
            <a:extLst>
              <a:ext uri="{FF2B5EF4-FFF2-40B4-BE49-F238E27FC236}">
                <a16:creationId xmlns:a16="http://schemas.microsoft.com/office/drawing/2014/main" id="{FE4A6DF3-B836-44D3-9007-73D9C495EB74}"/>
              </a:ext>
            </a:extLst>
          </p:cNvPr>
          <p:cNvSpPr>
            <a:spLocks noGrp="1" noChangeArrowheads="1"/>
          </p:cNvSpPr>
          <p:nvPr>
            <p:ph type="body" idx="1"/>
          </p:nvPr>
        </p:nvSpPr>
        <p:spPr/>
        <p:txBody>
          <a:bodyPr/>
          <a:lstStyle/>
          <a:p>
            <a:pPr eaLnBrk="1" hangingPunct="1">
              <a:lnSpc>
                <a:spcPct val="80000"/>
              </a:lnSpc>
              <a:buFontTx/>
              <a:buNone/>
              <a:defRPr/>
            </a:pPr>
            <a:r>
              <a:rPr lang="zh-CN" altLang="en-US" b="1"/>
              <a:t>1．主函数</a:t>
            </a:r>
            <a:r>
              <a:rPr lang="en-US" altLang="zh-CN" b="1"/>
              <a:t>main()</a:t>
            </a:r>
            <a:r>
              <a:rPr lang="zh-CN" altLang="en-US" b="1"/>
              <a:t>与其它函数是平行关系。</a:t>
            </a:r>
            <a:r>
              <a:rPr lang="en-US" altLang="zh-CN" b="1"/>
              <a:t>main()</a:t>
            </a:r>
            <a:r>
              <a:rPr lang="zh-CN" altLang="en-US" b="1"/>
              <a:t>中定义的内部变量，也只能在主函数中使用，其它函数不能使用。同时，主函数中也不能使用其它函数中定义的内部变量。</a:t>
            </a:r>
          </a:p>
          <a:p>
            <a:pPr eaLnBrk="1" hangingPunct="1">
              <a:lnSpc>
                <a:spcPct val="80000"/>
              </a:lnSpc>
              <a:buFontTx/>
              <a:buNone/>
              <a:defRPr/>
            </a:pPr>
            <a:endParaRPr lang="en-US" altLang="zh-CN" sz="900" b="1"/>
          </a:p>
          <a:p>
            <a:pPr eaLnBrk="1" hangingPunct="1">
              <a:lnSpc>
                <a:spcPct val="80000"/>
              </a:lnSpc>
              <a:buFontTx/>
              <a:buNone/>
              <a:defRPr/>
            </a:pPr>
            <a:r>
              <a:rPr lang="zh-CN" altLang="en-US" b="1"/>
              <a:t>2．</a:t>
            </a:r>
            <a:r>
              <a:rPr lang="zh-CN" altLang="en-US" b="1">
                <a:solidFill>
                  <a:srgbClr val="003399"/>
                </a:solidFill>
                <a:effectLst>
                  <a:outerShdw blurRad="38100" dist="38100" dir="2700000" algn="tl">
                    <a:srgbClr val="C0C0C0"/>
                  </a:outerShdw>
                </a:effectLst>
              </a:rPr>
              <a:t>形参变量</a:t>
            </a:r>
            <a:r>
              <a:rPr lang="zh-CN" altLang="en-US" b="1"/>
              <a:t>也是内部变量，属于被调用函数。</a:t>
            </a:r>
          </a:p>
          <a:p>
            <a:pPr eaLnBrk="1" hangingPunct="1">
              <a:lnSpc>
                <a:spcPct val="80000"/>
              </a:lnSpc>
              <a:buFontTx/>
              <a:buNone/>
              <a:defRPr/>
            </a:pPr>
            <a:endParaRPr lang="en-US" altLang="zh-CN" sz="900" b="1"/>
          </a:p>
          <a:p>
            <a:pPr eaLnBrk="1" hangingPunct="1">
              <a:buFontTx/>
              <a:buNone/>
              <a:defRPr/>
            </a:pPr>
            <a:r>
              <a:rPr lang="en-US" altLang="zh-CN" b="1"/>
              <a:t>3</a:t>
            </a:r>
            <a:r>
              <a:rPr lang="zh-CN" altLang="en-US" b="1"/>
              <a:t>．允许在不同的函数中使用相同的变量名，它们代表不同的对象，分配不同的单元，互不干扰，也不会发生混淆。</a:t>
            </a:r>
          </a:p>
          <a:p>
            <a:pPr eaLnBrk="1" hangingPunct="1">
              <a:buFontTx/>
              <a:buNone/>
              <a:defRPr/>
            </a:pPr>
            <a:endParaRPr lang="zh-CN" altLang="en-US"/>
          </a:p>
          <a:p>
            <a:pPr eaLnBrk="1" hangingPunct="1">
              <a:defRPr/>
            </a:pPr>
            <a:endParaRPr lang="zh-CN" altLang="en-US"/>
          </a:p>
        </p:txBody>
      </p:sp>
    </p:spTree>
  </p:cSld>
  <p:clrMapOvr>
    <a:masterClrMapping/>
  </p:clrMapOvr>
  <p:transition advTm="32262"/>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4">
            <a:extLst>
              <a:ext uri="{FF2B5EF4-FFF2-40B4-BE49-F238E27FC236}">
                <a16:creationId xmlns:a16="http://schemas.microsoft.com/office/drawing/2014/main" id="{B3E7687E-6E81-491F-9351-6B894ED9726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1E085785-B3B7-4863-8326-C20A0D83E8CD}" type="slidenum">
              <a:rPr lang="zh-CN" altLang="en-US" sz="1400" smtClean="0"/>
              <a:pPr>
                <a:spcBef>
                  <a:spcPct val="50000"/>
                </a:spcBef>
                <a:buFontTx/>
                <a:buNone/>
              </a:pPr>
              <a:t>9</a:t>
            </a:fld>
            <a:endParaRPr lang="en-US" altLang="zh-CN" sz="1400"/>
          </a:p>
        </p:txBody>
      </p:sp>
      <p:sp>
        <p:nvSpPr>
          <p:cNvPr id="11267" name="Rectangle 2">
            <a:extLst>
              <a:ext uri="{FF2B5EF4-FFF2-40B4-BE49-F238E27FC236}">
                <a16:creationId xmlns:a16="http://schemas.microsoft.com/office/drawing/2014/main" id="{AEE059EB-3FA7-4382-B7F0-63077C81DFFE}"/>
              </a:ext>
            </a:extLst>
          </p:cNvPr>
          <p:cNvSpPr>
            <a:spLocks noGrp="1" noChangeArrowheads="1"/>
          </p:cNvSpPr>
          <p:nvPr>
            <p:ph type="title"/>
          </p:nvPr>
        </p:nvSpPr>
        <p:spPr/>
        <p:txBody>
          <a:bodyPr/>
          <a:lstStyle/>
          <a:p>
            <a:pPr eaLnBrk="1" hangingPunct="1"/>
            <a:r>
              <a:rPr lang="en-US" altLang="zh-CN" b="1" dirty="0"/>
              <a:t>1.1 </a:t>
            </a:r>
            <a:r>
              <a:rPr lang="zh-CN" altLang="en-US" b="1" dirty="0"/>
              <a:t>变量作用域－块作用域</a:t>
            </a:r>
          </a:p>
        </p:txBody>
      </p:sp>
      <p:sp>
        <p:nvSpPr>
          <p:cNvPr id="412675" name="Rectangle 3">
            <a:extLst>
              <a:ext uri="{FF2B5EF4-FFF2-40B4-BE49-F238E27FC236}">
                <a16:creationId xmlns:a16="http://schemas.microsoft.com/office/drawing/2014/main" id="{4F3995D8-ACA4-4BE9-B6E9-CF8518296C4D}"/>
              </a:ext>
            </a:extLst>
          </p:cNvPr>
          <p:cNvSpPr>
            <a:spLocks noGrp="1" noChangeArrowheads="1"/>
          </p:cNvSpPr>
          <p:nvPr>
            <p:ph type="body" idx="1"/>
          </p:nvPr>
        </p:nvSpPr>
        <p:spPr/>
        <p:txBody>
          <a:bodyPr/>
          <a:lstStyle/>
          <a:p>
            <a:pPr algn="just" eaLnBrk="1" hangingPunct="1">
              <a:lnSpc>
                <a:spcPct val="120000"/>
              </a:lnSpc>
              <a:buFontTx/>
              <a:buNone/>
              <a:defRPr/>
            </a:pPr>
            <a:r>
              <a:rPr lang="zh-CN" altLang="en-US" b="1" dirty="0"/>
              <a:t>若变量在复合语句中定义，则其具有</a:t>
            </a:r>
            <a:r>
              <a:rPr lang="zh-CN" altLang="en-US" b="1" dirty="0">
                <a:solidFill>
                  <a:srgbClr val="003399"/>
                </a:solidFill>
                <a:effectLst>
                  <a:outerShdw blurRad="38100" dist="38100" dir="2700000" algn="tl">
                    <a:srgbClr val="C0C0C0"/>
                  </a:outerShdw>
                </a:effectLst>
              </a:rPr>
              <a:t>块作用域</a:t>
            </a:r>
            <a:r>
              <a:rPr lang="zh-CN" altLang="en-US" b="1" dirty="0"/>
              <a:t>：</a:t>
            </a:r>
            <a:r>
              <a:rPr lang="zh-CN" altLang="en-US" b="1" dirty="0">
                <a:solidFill>
                  <a:srgbClr val="003399"/>
                </a:solidFill>
              </a:rPr>
              <a:t>只在复合语句范围内才能引用该变量</a:t>
            </a:r>
            <a:r>
              <a:rPr lang="zh-CN" altLang="en-US" b="1" dirty="0"/>
              <a:t>。</a:t>
            </a:r>
            <a:endParaRPr lang="en-US" altLang="zh-CN" b="1" dirty="0"/>
          </a:p>
          <a:p>
            <a:pPr eaLnBrk="1" hangingPunct="1">
              <a:buFontTx/>
              <a:buNone/>
              <a:defRPr/>
            </a:pPr>
            <a:endParaRPr lang="en-US" altLang="zh-CN" b="1" dirty="0"/>
          </a:p>
          <a:p>
            <a:pPr eaLnBrk="1" hangingPunct="1">
              <a:buFontTx/>
              <a:buNone/>
              <a:defRPr/>
            </a:pPr>
            <a:r>
              <a:rPr lang="zh-CN" altLang="en-US" b="1" dirty="0"/>
              <a:t>允许函数定义部分定义的变量与该函数内部的复合语句中定义的变量同名。在复合语句执行时，函数定义部分定义的变量是</a:t>
            </a:r>
            <a:r>
              <a:rPr lang="zh-CN" altLang="en-US" b="1" dirty="0">
                <a:latin typeface="宋体"/>
              </a:rPr>
              <a:t>“</a:t>
            </a:r>
            <a:r>
              <a:rPr lang="zh-CN" altLang="en-US" b="1" dirty="0"/>
              <a:t>隐藏的</a:t>
            </a:r>
            <a:r>
              <a:rPr lang="zh-CN" altLang="en-US" b="1" dirty="0">
                <a:latin typeface="宋体"/>
              </a:rPr>
              <a:t>”</a:t>
            </a:r>
            <a:r>
              <a:rPr lang="zh-CN" altLang="en-US" b="1" dirty="0"/>
              <a:t>，直到复合语句结束。建议：尽量不要这么做。系统不会混淆，并不意味着人也不会混淆！</a:t>
            </a:r>
            <a:r>
              <a:rPr lang="zh-CN" altLang="en-US" b="1" dirty="0">
                <a:solidFill>
                  <a:srgbClr val="003399"/>
                </a:solidFill>
                <a:effectLst>
                  <a:outerShdw blurRad="38100" dist="38100" dir="2700000" algn="tl">
                    <a:srgbClr val="C0C0C0"/>
                  </a:outerShdw>
                </a:effectLst>
              </a:rPr>
              <a:t> </a:t>
            </a:r>
          </a:p>
          <a:p>
            <a:pPr eaLnBrk="1" hangingPunct="1">
              <a:defRPr/>
            </a:pPr>
            <a:endParaRPr lang="zh-CN" altLang="en-US" dirty="0"/>
          </a:p>
        </p:txBody>
      </p:sp>
    </p:spTree>
  </p:cSld>
  <p:clrMapOvr>
    <a:masterClrMapping/>
  </p:clrMapOvr>
  <p:transition advTm="40256"/>
</p:sld>
</file>

<file path=ppt/tags/tag1.xml><?xml version="1.0" encoding="utf-8"?>
<p:tagLst xmlns:a="http://schemas.openxmlformats.org/drawingml/2006/main" xmlns:r="http://schemas.openxmlformats.org/officeDocument/2006/relationships" xmlns:p="http://schemas.openxmlformats.org/presentationml/2006/main">
  <p:tag name="TIMING" val="|16|42.6"/>
</p:tagLst>
</file>

<file path=ppt/theme/theme1.xml><?xml version="1.0" encoding="utf-8"?>
<a:theme xmlns:a="http://schemas.openxmlformats.org/drawingml/2006/main" name="经分互动规范介绍">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经分互动规范介绍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经分互动规范介绍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经分互动规范介绍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经分互动规范介绍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经分互动规范介绍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经分互动规范介绍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Fan</Template>
  <TotalTime>1849</TotalTime>
  <Pages>0</Pages>
  <Words>6165</Words>
  <Characters>0</Characters>
  <Application>Microsoft Office PowerPoint</Application>
  <DocSecurity>0</DocSecurity>
  <PresentationFormat>全屏显示(4:3)</PresentationFormat>
  <Lines>0</Lines>
  <Paragraphs>739</Paragraphs>
  <Slides>76</Slides>
  <Notes>3</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76</vt:i4>
      </vt:variant>
    </vt:vector>
  </HeadingPairs>
  <TitlesOfParts>
    <vt:vector size="85" baseType="lpstr">
      <vt:lpstr>Monotype Sorts</vt:lpstr>
      <vt:lpstr>黑体</vt:lpstr>
      <vt:lpstr>楷体_GB2312</vt:lpstr>
      <vt:lpstr>宋体</vt:lpstr>
      <vt:lpstr>Arial</vt:lpstr>
      <vt:lpstr>Times New Roman</vt:lpstr>
      <vt:lpstr>Wingdings</vt:lpstr>
      <vt:lpstr>经分互动规范介绍</vt:lpstr>
      <vt:lpstr>Visio</vt:lpstr>
      <vt:lpstr>PowerPoint 演示文稿</vt:lpstr>
      <vt:lpstr>提纲</vt:lpstr>
      <vt:lpstr>1.再论变量和函数 </vt:lpstr>
      <vt:lpstr>1.再论变量和函数 </vt:lpstr>
      <vt:lpstr>1.1 变量作用域</vt:lpstr>
      <vt:lpstr>1.1 变量作用域－函数作用域</vt:lpstr>
      <vt:lpstr>1.1 变量作用域－函数作用域</vt:lpstr>
      <vt:lpstr>1.1 变量作用域－函数作用域</vt:lpstr>
      <vt:lpstr>1.1 变量作用域－块作用域</vt:lpstr>
      <vt:lpstr>1.1 变量作用域－块作用域</vt:lpstr>
      <vt:lpstr>1.1 变量作用域－文件作用域</vt:lpstr>
      <vt:lpstr>PowerPoint 演示文稿</vt:lpstr>
      <vt:lpstr>1.1 变量作用域－文件作用域</vt:lpstr>
      <vt:lpstr>1.1 变量作用域－文件作用域</vt:lpstr>
      <vt:lpstr>PowerPoint 演示文稿</vt:lpstr>
      <vt:lpstr>1.2 变量的存储类别 </vt:lpstr>
      <vt:lpstr>1.2 变量的存储类别 －auto</vt:lpstr>
      <vt:lpstr>1.2 变量的存储类别 －auto</vt:lpstr>
      <vt:lpstr>PowerPoint 演示文稿</vt:lpstr>
      <vt:lpstr>1.2 变量的存储类别 －static(1)</vt:lpstr>
      <vt:lpstr>1.2 变量的存储类别 － static(1)</vt:lpstr>
      <vt:lpstr>PowerPoint 演示文稿</vt:lpstr>
      <vt:lpstr>1.2 变量的存储类别 －static(2)</vt:lpstr>
      <vt:lpstr>1.2 变量的存储类别 －static(2)</vt:lpstr>
      <vt:lpstr>1.2 变量的存储类别 －extern</vt:lpstr>
      <vt:lpstr>1.2 变量的存储类别 －extern</vt:lpstr>
      <vt:lpstr>1.2 变量的存储类别 －extern</vt:lpstr>
      <vt:lpstr>非静态全局变量声明举例</vt:lpstr>
      <vt:lpstr>1.2 变量的存储类别 －extern</vt:lpstr>
      <vt:lpstr>1.2 变量的存储类别</vt:lpstr>
      <vt:lpstr>1.2 变量的存储类别</vt:lpstr>
      <vt:lpstr>PowerPoint 演示文稿</vt:lpstr>
      <vt:lpstr>内部函数（又称静态函数）</vt:lpstr>
      <vt:lpstr>外部函数</vt:lpstr>
      <vt:lpstr>PowerPoint 演示文稿</vt:lpstr>
      <vt:lpstr>PowerPoint 演示文稿</vt:lpstr>
      <vt:lpstr>PowerPoint 演示文稿</vt:lpstr>
      <vt:lpstr>提纲</vt:lpstr>
      <vt:lpstr>2.概要设计和模块化</vt:lpstr>
      <vt:lpstr>结构化设计策略</vt:lpstr>
      <vt:lpstr>2.概要设计和模块化</vt:lpstr>
      <vt:lpstr>2.1 模块化设计原则</vt:lpstr>
      <vt:lpstr>2.1 模块化设计原则</vt:lpstr>
      <vt:lpstr>PowerPoint 演示文稿</vt:lpstr>
      <vt:lpstr>模块化独立性衡量</vt:lpstr>
      <vt:lpstr>2.2 概要设计内容</vt:lpstr>
      <vt:lpstr>2.2 概要设计内容</vt:lpstr>
      <vt:lpstr>2.2 概要设计内容</vt:lpstr>
      <vt:lpstr>模块接口说明</vt:lpstr>
      <vt:lpstr>2.2 概要设计内容</vt:lpstr>
      <vt:lpstr>2.2 概要设计内容</vt:lpstr>
      <vt:lpstr>2.2 概要设计内容</vt:lpstr>
      <vt:lpstr>2.2 概要设计内容</vt:lpstr>
      <vt:lpstr>2.2 概要设计内容</vt:lpstr>
      <vt:lpstr>2.2 概要设计内容</vt:lpstr>
      <vt:lpstr>概要设计报告模板</vt:lpstr>
      <vt:lpstr>详细设计报告模板</vt:lpstr>
      <vt:lpstr>提纲</vt:lpstr>
      <vt:lpstr>3. C语言模块化和工程</vt:lpstr>
      <vt:lpstr>3. C语言模块化和工程</vt:lpstr>
      <vt:lpstr>3.1 头文件建立原则</vt:lpstr>
      <vt:lpstr>3.1 头文件建立原则</vt:lpstr>
      <vt:lpstr>3.1 头文件建立原则</vt:lpstr>
      <vt:lpstr>3.1 头文件建立原则</vt:lpstr>
      <vt:lpstr>3.1 头文件建立原则</vt:lpstr>
      <vt:lpstr>3.2 源文件建立原则</vt:lpstr>
      <vt:lpstr>3. C语言模块化和工程</vt:lpstr>
      <vt:lpstr>猴子选大王 linkNode.h:</vt:lpstr>
      <vt:lpstr>条件编译</vt:lpstr>
      <vt:lpstr>条件编译</vt:lpstr>
      <vt:lpstr>条件编译</vt:lpstr>
      <vt:lpstr>C语言工程的多文件编译和链接</vt:lpstr>
      <vt:lpstr>3.3 项目协作原则</vt:lpstr>
      <vt:lpstr>3.3 项目协作原则</vt:lpstr>
      <vt:lpstr>为了统一步伐，有必要在开发之初就统一风格：制定编程规范！</vt:lpstr>
      <vt:lpstr>PowerPoint 演示文稿</vt:lpstr>
    </vt:vector>
  </TitlesOfParts>
  <Manager/>
  <Company>bupt</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zhouchunyan</dc:creator>
  <cp:keywords/>
  <dc:description/>
  <cp:lastModifiedBy> </cp:lastModifiedBy>
  <cp:revision>1144</cp:revision>
  <dcterms:created xsi:type="dcterms:W3CDTF">2005-11-27T05:02:51Z</dcterms:created>
  <dcterms:modified xsi:type="dcterms:W3CDTF">2021-04-01T12:43:28Z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