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7"/>
  </p:notesMasterIdLst>
  <p:sldIdLst>
    <p:sldId id="336" r:id="rId2"/>
    <p:sldId id="662" r:id="rId3"/>
    <p:sldId id="663" r:id="rId4"/>
    <p:sldId id="665" r:id="rId5"/>
    <p:sldId id="666" r:id="rId6"/>
    <p:sldId id="664" r:id="rId7"/>
    <p:sldId id="412" r:id="rId8"/>
    <p:sldId id="671" r:id="rId9"/>
    <p:sldId id="306" r:id="rId10"/>
    <p:sldId id="413" r:id="rId11"/>
    <p:sldId id="433" r:id="rId12"/>
    <p:sldId id="303" r:id="rId13"/>
    <p:sldId id="416" r:id="rId14"/>
    <p:sldId id="414" r:id="rId15"/>
    <p:sldId id="435" r:id="rId16"/>
    <p:sldId id="668" r:id="rId17"/>
    <p:sldId id="669" r:id="rId18"/>
    <p:sldId id="670" r:id="rId19"/>
    <p:sldId id="434" r:id="rId20"/>
    <p:sldId id="304" r:id="rId21"/>
    <p:sldId id="330" r:id="rId22"/>
    <p:sldId id="436" r:id="rId23"/>
    <p:sldId id="316" r:id="rId24"/>
    <p:sldId id="420" r:id="rId25"/>
    <p:sldId id="406" r:id="rId26"/>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3399"/>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9" d="100"/>
          <a:sy n="69" d="100"/>
        </p:scale>
        <p:origin x="1416" y="60"/>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CECC418-BB38-4777-9B6E-E1BF233DEB60}"/>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8D6E3ACD-3F2C-4B05-B2BE-BFE63855B125}"/>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44A4D072-1080-495A-BCFD-59759FC35D56}"/>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DE8D1605-E098-4A79-BB10-F352360FF4E2}"/>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67EF303D-D1C0-46E2-9423-1A05EC2CE803}"/>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BCC3725F-111F-48E1-BEDF-C89F90952456}"/>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77F56ED-5826-4D4C-80CB-287B03A4E8DE}"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9519E7C-6C5C-4394-AA9B-C5681D6C242D}"/>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425CECC-C1BB-4000-BA60-89A63585F22B}"/>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D6492F4-9096-4F4B-BE88-77AB2DCA8CB2}"/>
              </a:ext>
            </a:extLst>
          </p:cNvPr>
          <p:cNvSpPr>
            <a:spLocks noGrp="1"/>
          </p:cNvSpPr>
          <p:nvPr>
            <p:ph type="sldNum" sz="quarter" idx="12"/>
          </p:nvPr>
        </p:nvSpPr>
        <p:spPr/>
        <p:txBody>
          <a:bodyPr/>
          <a:lstStyle>
            <a:lvl1pPr>
              <a:defRPr/>
            </a:lvl1pPr>
          </a:lstStyle>
          <a:p>
            <a:pPr>
              <a:defRPr/>
            </a:pPr>
            <a:fld id="{BE9ACA8C-8190-42C4-ADAF-BFC8A9083321}" type="slidenum">
              <a:rPr lang="en-US" altLang="x-none"/>
              <a:pPr>
                <a:defRPr/>
              </a:pPr>
              <a:t>‹#›</a:t>
            </a:fld>
            <a:endParaRPr lang="en-US" altLang="x-none"/>
          </a:p>
        </p:txBody>
      </p:sp>
    </p:spTree>
    <p:extLst>
      <p:ext uri="{BB962C8B-B14F-4D97-AF65-F5344CB8AC3E}">
        <p14:creationId xmlns:p14="http://schemas.microsoft.com/office/powerpoint/2010/main" val="11838608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9B4105F-1CD5-4877-8024-0BA3D7E5807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686FF64-690F-4775-8BDE-0E7F3845521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7349152-7619-4417-8005-6AB9A9D8F54E}"/>
              </a:ext>
            </a:extLst>
          </p:cNvPr>
          <p:cNvSpPr>
            <a:spLocks noGrp="1"/>
          </p:cNvSpPr>
          <p:nvPr>
            <p:ph type="sldNum" sz="quarter" idx="12"/>
          </p:nvPr>
        </p:nvSpPr>
        <p:spPr/>
        <p:txBody>
          <a:bodyPr/>
          <a:lstStyle>
            <a:lvl1pPr>
              <a:defRPr/>
            </a:lvl1pPr>
          </a:lstStyle>
          <a:p>
            <a:pPr>
              <a:defRPr/>
            </a:pPr>
            <a:fld id="{CB6AEAD5-D2D1-474C-B72F-85B77BBB592A}" type="slidenum">
              <a:rPr lang="en-US" altLang="x-none"/>
              <a:pPr>
                <a:defRPr/>
              </a:pPr>
              <a:t>‹#›</a:t>
            </a:fld>
            <a:endParaRPr lang="en-US" altLang="x-none"/>
          </a:p>
        </p:txBody>
      </p:sp>
    </p:spTree>
    <p:extLst>
      <p:ext uri="{BB962C8B-B14F-4D97-AF65-F5344CB8AC3E}">
        <p14:creationId xmlns:p14="http://schemas.microsoft.com/office/powerpoint/2010/main" val="10097527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EF83EE-46C7-4CE5-B38D-D35A91C8EEC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31E951F-7476-4DF8-8D81-B002FE89593E}"/>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D79039C-153E-4CE8-AA33-1E1BD41D831B}"/>
              </a:ext>
            </a:extLst>
          </p:cNvPr>
          <p:cNvSpPr>
            <a:spLocks noGrp="1"/>
          </p:cNvSpPr>
          <p:nvPr>
            <p:ph type="sldNum" sz="quarter" idx="12"/>
          </p:nvPr>
        </p:nvSpPr>
        <p:spPr/>
        <p:txBody>
          <a:bodyPr/>
          <a:lstStyle>
            <a:lvl1pPr>
              <a:defRPr/>
            </a:lvl1pPr>
          </a:lstStyle>
          <a:p>
            <a:pPr>
              <a:defRPr/>
            </a:pPr>
            <a:fld id="{11101E52-4865-4C3D-B062-8FEE72F27AFE}" type="slidenum">
              <a:rPr lang="en-US" altLang="x-none"/>
              <a:pPr>
                <a:defRPr/>
              </a:pPr>
              <a:t>‹#›</a:t>
            </a:fld>
            <a:endParaRPr lang="en-US" altLang="x-none"/>
          </a:p>
        </p:txBody>
      </p:sp>
    </p:spTree>
    <p:extLst>
      <p:ext uri="{BB962C8B-B14F-4D97-AF65-F5344CB8AC3E}">
        <p14:creationId xmlns:p14="http://schemas.microsoft.com/office/powerpoint/2010/main" val="7226894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7E8C3D2-8465-48AA-AAE2-5968F1622F4F}"/>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731146B-8392-480A-9425-02E5135410D7}"/>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4016915-7B4E-46DD-A8AA-5E7E8B904A9D}"/>
              </a:ext>
            </a:extLst>
          </p:cNvPr>
          <p:cNvSpPr>
            <a:spLocks noGrp="1"/>
          </p:cNvSpPr>
          <p:nvPr>
            <p:ph type="sldNum" sz="quarter" idx="12"/>
          </p:nvPr>
        </p:nvSpPr>
        <p:spPr/>
        <p:txBody>
          <a:bodyPr/>
          <a:lstStyle>
            <a:lvl1pPr>
              <a:defRPr/>
            </a:lvl1pPr>
          </a:lstStyle>
          <a:p>
            <a:pPr>
              <a:defRPr/>
            </a:pPr>
            <a:fld id="{F3CB3FC0-56F9-4FA9-A90A-F495237B8D41}" type="slidenum">
              <a:rPr lang="en-US" altLang="x-none"/>
              <a:pPr>
                <a:defRPr/>
              </a:pPr>
              <a:t>‹#›</a:t>
            </a:fld>
            <a:endParaRPr lang="en-US" altLang="x-none"/>
          </a:p>
        </p:txBody>
      </p:sp>
    </p:spTree>
    <p:extLst>
      <p:ext uri="{BB962C8B-B14F-4D97-AF65-F5344CB8AC3E}">
        <p14:creationId xmlns:p14="http://schemas.microsoft.com/office/powerpoint/2010/main" val="2797423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E97EA637-7B53-443C-B849-2184CC0C882E}"/>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5148162-4D5F-4EC3-A09A-75B73D10B71A}"/>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04D63DDB-690F-47D7-9149-E71239B1DD86}"/>
              </a:ext>
            </a:extLst>
          </p:cNvPr>
          <p:cNvSpPr>
            <a:spLocks noGrp="1"/>
          </p:cNvSpPr>
          <p:nvPr>
            <p:ph type="sldNum" sz="quarter" idx="12"/>
          </p:nvPr>
        </p:nvSpPr>
        <p:spPr/>
        <p:txBody>
          <a:bodyPr/>
          <a:lstStyle>
            <a:lvl1pPr>
              <a:defRPr/>
            </a:lvl1pPr>
          </a:lstStyle>
          <a:p>
            <a:pPr>
              <a:defRPr/>
            </a:pPr>
            <a:fld id="{DFCACA1B-89B8-4C51-B939-E2C0B53E7316}" type="slidenum">
              <a:rPr lang="en-US" altLang="x-none"/>
              <a:pPr>
                <a:defRPr/>
              </a:pPr>
              <a:t>‹#›</a:t>
            </a:fld>
            <a:endParaRPr lang="en-US" altLang="x-none"/>
          </a:p>
        </p:txBody>
      </p:sp>
    </p:spTree>
    <p:extLst>
      <p:ext uri="{BB962C8B-B14F-4D97-AF65-F5344CB8AC3E}">
        <p14:creationId xmlns:p14="http://schemas.microsoft.com/office/powerpoint/2010/main" val="23892641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3CD6A923-D87A-4FE7-B0B6-87F75F371984}"/>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F63CB017-C716-48E1-8D9F-A805CAAE7407}"/>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6D88DBBB-8BF1-45FC-90A2-C71979E9A55B}"/>
              </a:ext>
            </a:extLst>
          </p:cNvPr>
          <p:cNvSpPr>
            <a:spLocks noGrp="1"/>
          </p:cNvSpPr>
          <p:nvPr>
            <p:ph type="sldNum" sz="quarter" idx="12"/>
          </p:nvPr>
        </p:nvSpPr>
        <p:spPr/>
        <p:txBody>
          <a:bodyPr/>
          <a:lstStyle>
            <a:lvl1pPr>
              <a:defRPr/>
            </a:lvl1pPr>
          </a:lstStyle>
          <a:p>
            <a:pPr>
              <a:defRPr/>
            </a:pPr>
            <a:fld id="{D9BBD6C2-7E4E-494C-8FD0-F9E3D2A8325A}" type="slidenum">
              <a:rPr lang="en-US" altLang="x-none"/>
              <a:pPr>
                <a:defRPr/>
              </a:pPr>
              <a:t>‹#›</a:t>
            </a:fld>
            <a:endParaRPr lang="en-US" altLang="x-none"/>
          </a:p>
        </p:txBody>
      </p:sp>
    </p:spTree>
    <p:extLst>
      <p:ext uri="{BB962C8B-B14F-4D97-AF65-F5344CB8AC3E}">
        <p14:creationId xmlns:p14="http://schemas.microsoft.com/office/powerpoint/2010/main" val="3309120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B1591EF2-EE16-411F-A304-EF289AA985C9}"/>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8249B39F-82DE-402C-A96F-EF2D7650D7B8}"/>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392E39A0-20B6-40EE-94A1-1A47D3C4BDDB}"/>
              </a:ext>
            </a:extLst>
          </p:cNvPr>
          <p:cNvSpPr>
            <a:spLocks noGrp="1"/>
          </p:cNvSpPr>
          <p:nvPr>
            <p:ph type="sldNum" sz="quarter" idx="12"/>
          </p:nvPr>
        </p:nvSpPr>
        <p:spPr/>
        <p:txBody>
          <a:bodyPr/>
          <a:lstStyle>
            <a:lvl1pPr>
              <a:defRPr/>
            </a:lvl1pPr>
          </a:lstStyle>
          <a:p>
            <a:pPr>
              <a:defRPr/>
            </a:pPr>
            <a:fld id="{C89A098E-02C5-490A-82BB-19D4D626B8C2}" type="slidenum">
              <a:rPr lang="en-US" altLang="x-none"/>
              <a:pPr>
                <a:defRPr/>
              </a:pPr>
              <a:t>‹#›</a:t>
            </a:fld>
            <a:endParaRPr lang="en-US" altLang="x-none"/>
          </a:p>
        </p:txBody>
      </p:sp>
    </p:spTree>
    <p:extLst>
      <p:ext uri="{BB962C8B-B14F-4D97-AF65-F5344CB8AC3E}">
        <p14:creationId xmlns:p14="http://schemas.microsoft.com/office/powerpoint/2010/main" val="5298756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25B35F1-2960-47A0-AB94-FAD48F097DDD}"/>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F4009F8-32B3-4756-ADBE-11E2DEB76F30}"/>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35139453-E757-4BE5-80C5-ECB4B7930452}"/>
              </a:ext>
            </a:extLst>
          </p:cNvPr>
          <p:cNvSpPr>
            <a:spLocks noGrp="1"/>
          </p:cNvSpPr>
          <p:nvPr>
            <p:ph type="sldNum" sz="quarter" idx="12"/>
          </p:nvPr>
        </p:nvSpPr>
        <p:spPr/>
        <p:txBody>
          <a:bodyPr/>
          <a:lstStyle>
            <a:lvl1pPr>
              <a:defRPr/>
            </a:lvl1pPr>
          </a:lstStyle>
          <a:p>
            <a:pPr>
              <a:defRPr/>
            </a:pPr>
            <a:fld id="{35AB5BF3-7540-451A-AFC6-7E55F21B1C35}" type="slidenum">
              <a:rPr lang="en-US" altLang="x-none"/>
              <a:pPr>
                <a:defRPr/>
              </a:pPr>
              <a:t>‹#›</a:t>
            </a:fld>
            <a:endParaRPr lang="en-US" altLang="x-none"/>
          </a:p>
        </p:txBody>
      </p:sp>
    </p:spTree>
    <p:extLst>
      <p:ext uri="{BB962C8B-B14F-4D97-AF65-F5344CB8AC3E}">
        <p14:creationId xmlns:p14="http://schemas.microsoft.com/office/powerpoint/2010/main" val="3484225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569384-9947-465F-A5FA-74792C0425AA}"/>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5B6E393B-74B2-4D7D-A8E4-12531738D7D2}"/>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9D20F908-ECD6-46F9-A6BD-BEAF98BF3C79}"/>
              </a:ext>
            </a:extLst>
          </p:cNvPr>
          <p:cNvSpPr>
            <a:spLocks noGrp="1"/>
          </p:cNvSpPr>
          <p:nvPr>
            <p:ph type="sldNum" sz="quarter" idx="12"/>
          </p:nvPr>
        </p:nvSpPr>
        <p:spPr/>
        <p:txBody>
          <a:bodyPr/>
          <a:lstStyle>
            <a:lvl1pPr>
              <a:defRPr/>
            </a:lvl1pPr>
          </a:lstStyle>
          <a:p>
            <a:pPr>
              <a:defRPr/>
            </a:pPr>
            <a:fld id="{5162432A-F5AA-4B93-8A7B-7C9BC800E721}" type="slidenum">
              <a:rPr lang="en-US" altLang="x-none"/>
              <a:pPr>
                <a:defRPr/>
              </a:pPr>
              <a:t>‹#›</a:t>
            </a:fld>
            <a:endParaRPr lang="en-US" altLang="x-none"/>
          </a:p>
        </p:txBody>
      </p:sp>
    </p:spTree>
    <p:extLst>
      <p:ext uri="{BB962C8B-B14F-4D97-AF65-F5344CB8AC3E}">
        <p14:creationId xmlns:p14="http://schemas.microsoft.com/office/powerpoint/2010/main" val="17434074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8DC3A08-DF7A-4298-AADF-3BF564862CF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9D3C2885-552F-4312-9832-6FDE339C9AEC}"/>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C8B2C755-1FD7-4C53-A986-D9EB7616E01E}"/>
              </a:ext>
            </a:extLst>
          </p:cNvPr>
          <p:cNvSpPr>
            <a:spLocks noGrp="1"/>
          </p:cNvSpPr>
          <p:nvPr>
            <p:ph type="sldNum" sz="quarter" idx="12"/>
          </p:nvPr>
        </p:nvSpPr>
        <p:spPr/>
        <p:txBody>
          <a:bodyPr/>
          <a:lstStyle>
            <a:lvl1pPr>
              <a:defRPr/>
            </a:lvl1pPr>
          </a:lstStyle>
          <a:p>
            <a:pPr>
              <a:defRPr/>
            </a:pPr>
            <a:fld id="{7DCFF80E-A820-43BE-86E7-8392A01C9026}" type="slidenum">
              <a:rPr lang="en-US" altLang="x-none"/>
              <a:pPr>
                <a:defRPr/>
              </a:pPr>
              <a:t>‹#›</a:t>
            </a:fld>
            <a:endParaRPr lang="en-US" altLang="x-none"/>
          </a:p>
        </p:txBody>
      </p:sp>
    </p:spTree>
    <p:extLst>
      <p:ext uri="{BB962C8B-B14F-4D97-AF65-F5344CB8AC3E}">
        <p14:creationId xmlns:p14="http://schemas.microsoft.com/office/powerpoint/2010/main" val="24535759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CD79F1C-A8C1-482A-9DC3-23A2A811198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0EB20FF4-A0AA-4A95-A5AB-E99B6CFB9D19}"/>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16295CF4-1F36-4D86-A67D-8A1BE25A4506}"/>
              </a:ext>
            </a:extLst>
          </p:cNvPr>
          <p:cNvSpPr>
            <a:spLocks noGrp="1"/>
          </p:cNvSpPr>
          <p:nvPr>
            <p:ph type="sldNum" sz="quarter" idx="12"/>
          </p:nvPr>
        </p:nvSpPr>
        <p:spPr/>
        <p:txBody>
          <a:bodyPr/>
          <a:lstStyle>
            <a:lvl1pPr>
              <a:defRPr/>
            </a:lvl1pPr>
          </a:lstStyle>
          <a:p>
            <a:pPr>
              <a:defRPr/>
            </a:pPr>
            <a:fld id="{1DA5FBDB-E76C-435E-9F4A-42AC55C13B79}" type="slidenum">
              <a:rPr lang="en-US" altLang="x-none"/>
              <a:pPr>
                <a:defRPr/>
              </a:pPr>
              <a:t>‹#›</a:t>
            </a:fld>
            <a:endParaRPr lang="en-US" altLang="x-none"/>
          </a:p>
        </p:txBody>
      </p:sp>
    </p:spTree>
    <p:extLst>
      <p:ext uri="{BB962C8B-B14F-4D97-AF65-F5344CB8AC3E}">
        <p14:creationId xmlns:p14="http://schemas.microsoft.com/office/powerpoint/2010/main" val="8993179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8B4AF6-5C66-4972-A3CA-48D1FA3B71EA}"/>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042CFC12-82E5-42C1-BDD6-404B84CCF27B}"/>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1F0E440-B587-493B-B13C-AEF39C6658CA}"/>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05E93D5B-8B3C-426F-860B-8859E28D51C8}"/>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24D73E2A-48E4-44C6-B5C4-5FE64814036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110BEE24-510B-4753-9266-0232749D7BC9}"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4BB79D3B-58E8-413E-91E0-166E5216E900}"/>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6A73B3B9-23E2-4B50-8334-81C908EC7A56}"/>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0">
                  <a:latin typeface="Times New Roman" panose="02020603050405020304" pitchFamily="18" charset="0"/>
                </a:rPr>
                <a:t>                  </a:t>
              </a:r>
            </a:p>
          </p:txBody>
        </p:sp>
        <p:sp>
          <p:nvSpPr>
            <p:cNvPr id="1036" name="Line 9">
              <a:extLst>
                <a:ext uri="{FF2B5EF4-FFF2-40B4-BE49-F238E27FC236}">
                  <a16:creationId xmlns:a16="http://schemas.microsoft.com/office/drawing/2014/main" id="{E8601631-9599-4063-9565-B81A80DB4B6C}"/>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B0F18702-FDC5-4AFC-A6E7-86AD17388B9F}"/>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EB8FDD44-04EE-4472-A73C-0F83248B0F26}"/>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B100E1E2-AA27-4AFD-BED4-A5FB20E1DB39}"/>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C1FFB239-2DAA-4053-8C96-37CD326EF9E2}"/>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37C8A8FC-E336-4C72-86B2-5BC218425520}"/>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2FBC30A3-D10F-47AA-B959-D2D3C99B5C03}"/>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F5AB9FD9-3461-40B6-A632-B2ECB08E56BB}"/>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EEDC7D42-4EE1-4124-BCD3-FB2FD00E189D}"/>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DBDFD967-247A-42F5-9560-031A572D42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hyperlink" Target="../4&#12289;&#20856;&#22411;&#20363;&#39064;(C&#35821;&#35328;)/6&#12289;&#32467;&#26500;&#21644;&#38142;&#34920;/1.&#24314;&#31435;&#38142;&#34920;(FIFO,&#20989;&#25968;).c"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35667AC-A08F-4282-A203-7D2DF5D9B4E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BBA4773-FC1A-4DD6-AAC8-9F551CAF91D5}"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grpSp>
        <p:nvGrpSpPr>
          <p:cNvPr id="14339" name="Group 4">
            <a:extLst>
              <a:ext uri="{FF2B5EF4-FFF2-40B4-BE49-F238E27FC236}">
                <a16:creationId xmlns:a16="http://schemas.microsoft.com/office/drawing/2014/main" id="{7F978E63-4860-4E5F-A6F7-058FC3BC9AD3}"/>
              </a:ext>
            </a:extLst>
          </p:cNvPr>
          <p:cNvGrpSpPr>
            <a:grpSpLocks/>
          </p:cNvGrpSpPr>
          <p:nvPr/>
        </p:nvGrpSpPr>
        <p:grpSpPr bwMode="auto">
          <a:xfrm>
            <a:off x="1547813" y="2349500"/>
            <a:ext cx="6472237" cy="2014538"/>
            <a:chOff x="-66" y="0"/>
            <a:chExt cx="2999" cy="624"/>
          </a:xfrm>
        </p:grpSpPr>
        <p:sp>
          <p:nvSpPr>
            <p:cNvPr id="14341" name="Rectangle 5">
              <a:extLst>
                <a:ext uri="{FF2B5EF4-FFF2-40B4-BE49-F238E27FC236}">
                  <a16:creationId xmlns:a16="http://schemas.microsoft.com/office/drawing/2014/main" id="{D4E47A2B-4415-4537-9BCD-9F3462EA2A10}"/>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4342" name="Text Box 6">
              <a:extLst>
                <a:ext uri="{FF2B5EF4-FFF2-40B4-BE49-F238E27FC236}">
                  <a16:creationId xmlns:a16="http://schemas.microsoft.com/office/drawing/2014/main" id="{FEAAEA2B-21E2-40B6-AA57-82FAFE1828AB}"/>
                </a:ext>
              </a:extLst>
            </p:cNvPr>
            <p:cNvSpPr txBox="1">
              <a:spLocks noChangeArrowheads="1"/>
            </p:cNvSpPr>
            <p:nvPr/>
          </p:nvSpPr>
          <p:spPr bwMode="auto">
            <a:xfrm>
              <a:off x="-66" y="103"/>
              <a:ext cx="29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dirty="0">
                  <a:solidFill>
                    <a:schemeClr val="bg1"/>
                  </a:solidFill>
                  <a:latin typeface="Times New Roman" panose="02020603050405020304" pitchFamily="18" charset="0"/>
                </a:rPr>
                <a:t>第</a:t>
              </a:r>
              <a:r>
                <a:rPr lang="en-US" altLang="zh-CN" sz="3600" dirty="0">
                  <a:solidFill>
                    <a:schemeClr val="bg1"/>
                  </a:solidFill>
                  <a:latin typeface="Times New Roman" panose="02020603050405020304" pitchFamily="18" charset="0"/>
                </a:rPr>
                <a:t>12</a:t>
              </a:r>
              <a:r>
                <a:rPr lang="zh-CN" altLang="en-US" sz="3600" dirty="0">
                  <a:solidFill>
                    <a:schemeClr val="bg1"/>
                  </a:solidFill>
                  <a:latin typeface="Times New Roman" panose="02020603050405020304" pitchFamily="18" charset="0"/>
                </a:rPr>
                <a:t>章  链表（</a:t>
              </a:r>
              <a:r>
                <a:rPr lang="en-US" altLang="zh-CN" sz="3600" dirty="0">
                  <a:solidFill>
                    <a:schemeClr val="bg1"/>
                  </a:solidFill>
                  <a:latin typeface="Times New Roman" panose="02020603050405020304" pitchFamily="18" charset="0"/>
                </a:rPr>
                <a:t>1</a:t>
              </a:r>
              <a:r>
                <a:rPr lang="zh-CN" altLang="en-US" sz="3600" dirty="0">
                  <a:solidFill>
                    <a:schemeClr val="bg1"/>
                  </a:solidFill>
                  <a:latin typeface="Times New Roman" panose="02020603050405020304" pitchFamily="18" charset="0"/>
                </a:rPr>
                <a:t>）</a:t>
              </a:r>
            </a:p>
          </p:txBody>
        </p:sp>
      </p:grpSp>
      <p:pic>
        <p:nvPicPr>
          <p:cNvPr id="14340" name="Picture 7" descr="地球">
            <a:extLst>
              <a:ext uri="{FF2B5EF4-FFF2-40B4-BE49-F238E27FC236}">
                <a16:creationId xmlns:a16="http://schemas.microsoft.com/office/drawing/2014/main" id="{449AE2DC-6EC5-4FB8-BA69-0756AE64F4C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35825"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04E6DE53-6CD9-402F-9271-1478FFFB65D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AA14B36-84D0-4995-8CFA-50F01ACCF95B}" type="slidenum">
              <a:rPr lang="en-US" altLang="zh-CN" sz="1400">
                <a:latin typeface="Times New Roman" panose="02020603050405020304" pitchFamily="18" charset="0"/>
              </a:rPr>
              <a:pPr algn="r" eaLnBrk="1" hangingPunct="1">
                <a:spcBef>
                  <a:spcPct val="50000"/>
                </a:spcBef>
                <a:buFontTx/>
                <a:buNone/>
              </a:pPr>
              <a:t>10</a:t>
            </a:fld>
            <a:endParaRPr lang="en-US" altLang="zh-CN" sz="1400">
              <a:latin typeface="Times New Roman" panose="02020603050405020304" pitchFamily="18" charset="0"/>
            </a:endParaRPr>
          </a:p>
        </p:txBody>
      </p:sp>
      <p:sp>
        <p:nvSpPr>
          <p:cNvPr id="22531" name="Rectangle 4">
            <a:extLst>
              <a:ext uri="{FF2B5EF4-FFF2-40B4-BE49-F238E27FC236}">
                <a16:creationId xmlns:a16="http://schemas.microsoft.com/office/drawing/2014/main" id="{C167DD9F-2688-471B-80B2-054B7E27FCCD}"/>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链表中结点的访问</a:t>
            </a:r>
          </a:p>
          <a:p>
            <a:pPr eaLnBrk="1" hangingPunct="1">
              <a:buFontTx/>
              <a:buNone/>
            </a:pPr>
            <a:r>
              <a:rPr lang="zh-CN" altLang="en-US" b="1"/>
              <a:t>    </a:t>
            </a:r>
            <a:r>
              <a:rPr lang="en-US" altLang="zh-CN" b="1"/>
              <a:t>12.4.3 </a:t>
            </a:r>
            <a:r>
              <a:rPr lang="zh-CN" altLang="en-US" b="1"/>
              <a:t>链表基本操作</a:t>
            </a:r>
          </a:p>
        </p:txBody>
      </p:sp>
      <p:sp>
        <p:nvSpPr>
          <p:cNvPr id="22532" name="Rectangle 5">
            <a:extLst>
              <a:ext uri="{FF2B5EF4-FFF2-40B4-BE49-F238E27FC236}">
                <a16:creationId xmlns:a16="http://schemas.microsoft.com/office/drawing/2014/main" id="{F5F1C971-7D72-4E96-8794-0FA2FA4AFF83}"/>
              </a:ext>
            </a:extLst>
          </p:cNvPr>
          <p:cNvSpPr>
            <a:spLocks noGrp="1" noChangeArrowheads="1"/>
          </p:cNvSpPr>
          <p:nvPr>
            <p:ph type="title" idx="4294967295"/>
          </p:nvPr>
        </p:nvSpPr>
        <p:spPr>
          <a:xfrm>
            <a:off x="1263650" y="404813"/>
            <a:ext cx="7346950" cy="720725"/>
          </a:xfrm>
        </p:spPr>
        <p:txBody>
          <a:bodyPr/>
          <a:lstStyle/>
          <a:p>
            <a:pPr eaLnBrk="1" hangingPunct="1"/>
            <a:r>
              <a:rPr lang="zh-CN" altLang="en-US" b="1">
                <a:latin typeface="微软雅黑" panose="020B0503020204020204" pitchFamily="34" charset="-122"/>
                <a:ea typeface="微软雅黑" panose="020B0503020204020204" pitchFamily="34" charset="-122"/>
              </a:rPr>
              <a:t>提纲</a:t>
            </a:r>
          </a:p>
        </p:txBody>
      </p:sp>
      <p:pic>
        <p:nvPicPr>
          <p:cNvPr id="22533" name="Picture 6" descr="页面">
            <a:extLst>
              <a:ext uri="{FF2B5EF4-FFF2-40B4-BE49-F238E27FC236}">
                <a16:creationId xmlns:a16="http://schemas.microsoft.com/office/drawing/2014/main" id="{8E5F21DE-F509-41B0-A114-E85551D53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a:extLst>
              <a:ext uri="{FF2B5EF4-FFF2-40B4-BE49-F238E27FC236}">
                <a16:creationId xmlns:a16="http://schemas.microsoft.com/office/drawing/2014/main" id="{5919F0FF-D8A9-4C5A-8504-3FFC418CCDE8}"/>
              </a:ext>
            </a:extLst>
          </p:cNvPr>
          <p:cNvSpPr txBox="1">
            <a:spLocks noChangeArrowheads="1"/>
          </p:cNvSpPr>
          <p:nvPr/>
        </p:nvSpPr>
        <p:spPr bwMode="auto">
          <a:xfrm>
            <a:off x="755650" y="2349500"/>
            <a:ext cx="6335713"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1C72B1A1-41DA-40A7-9C51-EB11F9DD324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0EE0E6-7AA3-4C2A-BFAA-A44B692A3CC2}" type="slidenum">
              <a:rPr lang="en-US" altLang="zh-CN" sz="1400">
                <a:latin typeface="Times New Roman" panose="02020603050405020304" pitchFamily="18" charset="0"/>
              </a:rPr>
              <a:pPr algn="r" eaLnBrk="1" hangingPunct="1">
                <a:spcBef>
                  <a:spcPct val="50000"/>
                </a:spcBef>
                <a:buFontTx/>
                <a:buNone/>
              </a:pPr>
              <a:t>11</a:t>
            </a:fld>
            <a:endParaRPr lang="en-US" altLang="zh-CN" sz="1400">
              <a:latin typeface="Times New Roman" panose="02020603050405020304" pitchFamily="18" charset="0"/>
            </a:endParaRPr>
          </a:p>
        </p:txBody>
      </p:sp>
      <p:sp>
        <p:nvSpPr>
          <p:cNvPr id="23555" name="Rectangle 4">
            <a:extLst>
              <a:ext uri="{FF2B5EF4-FFF2-40B4-BE49-F238E27FC236}">
                <a16:creationId xmlns:a16="http://schemas.microsoft.com/office/drawing/2014/main" id="{E9466C65-926F-47EB-99C2-10F28BBBFDC6}"/>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12.4.1 </a:t>
            </a:r>
            <a:r>
              <a:rPr lang="zh-CN" altLang="en-US" b="1">
                <a:latin typeface="微软雅黑" panose="020B0503020204020204" pitchFamily="34" charset="-122"/>
                <a:ea typeface="微软雅黑" panose="020B0503020204020204" pitchFamily="34" charset="-122"/>
              </a:rPr>
              <a:t>链表结构</a:t>
            </a:r>
          </a:p>
        </p:txBody>
      </p:sp>
      <p:sp>
        <p:nvSpPr>
          <p:cNvPr id="23556" name="Text Box 5">
            <a:extLst>
              <a:ext uri="{FF2B5EF4-FFF2-40B4-BE49-F238E27FC236}">
                <a16:creationId xmlns:a16="http://schemas.microsoft.com/office/drawing/2014/main" id="{8DC4BDB3-735A-4331-908E-79B8242403F0}"/>
              </a:ext>
            </a:extLst>
          </p:cNvPr>
          <p:cNvSpPr txBox="1">
            <a:spLocks noChangeArrowheads="1"/>
          </p:cNvSpPr>
          <p:nvPr/>
        </p:nvSpPr>
        <p:spPr bwMode="auto">
          <a:xfrm>
            <a:off x="1116013" y="1917700"/>
            <a:ext cx="1223962"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1</a:t>
            </a:r>
          </a:p>
        </p:txBody>
      </p:sp>
      <p:sp>
        <p:nvSpPr>
          <p:cNvPr id="23557" name="Text Box 6">
            <a:extLst>
              <a:ext uri="{FF2B5EF4-FFF2-40B4-BE49-F238E27FC236}">
                <a16:creationId xmlns:a16="http://schemas.microsoft.com/office/drawing/2014/main" id="{52A2B9E3-5984-45C3-AEDD-A915513D9706}"/>
              </a:ext>
            </a:extLst>
          </p:cNvPr>
          <p:cNvSpPr txBox="1">
            <a:spLocks noChangeArrowheads="1"/>
          </p:cNvSpPr>
          <p:nvPr/>
        </p:nvSpPr>
        <p:spPr bwMode="auto">
          <a:xfrm>
            <a:off x="2339975" y="1917700"/>
            <a:ext cx="1584325"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0022FF8A</a:t>
            </a:r>
          </a:p>
          <a:p>
            <a:pPr eaLnBrk="1" hangingPunct="1">
              <a:spcBef>
                <a:spcPct val="50000"/>
              </a:spcBef>
              <a:buFontTx/>
              <a:buNone/>
            </a:pPr>
            <a:endParaRPr lang="en-US" altLang="zh-CN" sz="2400">
              <a:latin typeface="Times New Roman" panose="02020603050405020304" pitchFamily="18" charset="0"/>
            </a:endParaRPr>
          </a:p>
        </p:txBody>
      </p:sp>
      <p:sp>
        <p:nvSpPr>
          <p:cNvPr id="23558" name="Text Box 7">
            <a:extLst>
              <a:ext uri="{FF2B5EF4-FFF2-40B4-BE49-F238E27FC236}">
                <a16:creationId xmlns:a16="http://schemas.microsoft.com/office/drawing/2014/main" id="{0F379BFD-9A8C-403E-90B9-F9327F936B36}"/>
              </a:ext>
            </a:extLst>
          </p:cNvPr>
          <p:cNvSpPr txBox="1">
            <a:spLocks noChangeArrowheads="1"/>
          </p:cNvSpPr>
          <p:nvPr/>
        </p:nvSpPr>
        <p:spPr bwMode="auto">
          <a:xfrm>
            <a:off x="2916238" y="3500438"/>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2</a:t>
            </a:r>
          </a:p>
        </p:txBody>
      </p:sp>
      <p:sp>
        <p:nvSpPr>
          <p:cNvPr id="23559" name="Text Box 8">
            <a:extLst>
              <a:ext uri="{FF2B5EF4-FFF2-40B4-BE49-F238E27FC236}">
                <a16:creationId xmlns:a16="http://schemas.microsoft.com/office/drawing/2014/main" id="{86FF1140-2417-44BD-9183-62317B1A3A21}"/>
              </a:ext>
            </a:extLst>
          </p:cNvPr>
          <p:cNvSpPr txBox="1">
            <a:spLocks noChangeArrowheads="1"/>
          </p:cNvSpPr>
          <p:nvPr/>
        </p:nvSpPr>
        <p:spPr bwMode="auto">
          <a:xfrm>
            <a:off x="4140200" y="3500438"/>
            <a:ext cx="1584325"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0023FF80</a:t>
            </a:r>
          </a:p>
          <a:p>
            <a:pPr eaLnBrk="1" hangingPunct="1">
              <a:spcBef>
                <a:spcPct val="50000"/>
              </a:spcBef>
              <a:buFontTx/>
              <a:buNone/>
            </a:pPr>
            <a:endParaRPr lang="en-US" altLang="zh-CN" sz="2400">
              <a:latin typeface="Times New Roman" panose="02020603050405020304" pitchFamily="18" charset="0"/>
            </a:endParaRPr>
          </a:p>
        </p:txBody>
      </p:sp>
      <p:sp>
        <p:nvSpPr>
          <p:cNvPr id="23560" name="Text Box 9">
            <a:extLst>
              <a:ext uri="{FF2B5EF4-FFF2-40B4-BE49-F238E27FC236}">
                <a16:creationId xmlns:a16="http://schemas.microsoft.com/office/drawing/2014/main" id="{B1EBEE7F-CC31-4DBA-8C7B-BECEFDCCF9FA}"/>
              </a:ext>
            </a:extLst>
          </p:cNvPr>
          <p:cNvSpPr txBox="1">
            <a:spLocks noChangeArrowheads="1"/>
          </p:cNvSpPr>
          <p:nvPr/>
        </p:nvSpPr>
        <p:spPr bwMode="auto">
          <a:xfrm>
            <a:off x="5364163" y="1773238"/>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3</a:t>
            </a:r>
          </a:p>
        </p:txBody>
      </p:sp>
      <p:sp>
        <p:nvSpPr>
          <p:cNvPr id="23561" name="Text Box 10">
            <a:extLst>
              <a:ext uri="{FF2B5EF4-FFF2-40B4-BE49-F238E27FC236}">
                <a16:creationId xmlns:a16="http://schemas.microsoft.com/office/drawing/2014/main" id="{33B2C464-DF5E-4D74-A029-367B3D3E1D95}"/>
              </a:ext>
            </a:extLst>
          </p:cNvPr>
          <p:cNvSpPr txBox="1">
            <a:spLocks noChangeArrowheads="1"/>
          </p:cNvSpPr>
          <p:nvPr/>
        </p:nvSpPr>
        <p:spPr bwMode="auto">
          <a:xfrm>
            <a:off x="6588125" y="1773238"/>
            <a:ext cx="1223963"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23562" name="Text Box 11">
            <a:extLst>
              <a:ext uri="{FF2B5EF4-FFF2-40B4-BE49-F238E27FC236}">
                <a16:creationId xmlns:a16="http://schemas.microsoft.com/office/drawing/2014/main" id="{7434ECD7-F4A5-449F-ABBF-FEE310F51BF4}"/>
              </a:ext>
            </a:extLst>
          </p:cNvPr>
          <p:cNvSpPr txBox="1">
            <a:spLocks noChangeArrowheads="1"/>
          </p:cNvSpPr>
          <p:nvPr/>
        </p:nvSpPr>
        <p:spPr bwMode="auto">
          <a:xfrm>
            <a:off x="1042988" y="1412875"/>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0022FF7C</a:t>
            </a:r>
          </a:p>
        </p:txBody>
      </p:sp>
      <p:sp>
        <p:nvSpPr>
          <p:cNvPr id="23563" name="Text Box 12">
            <a:extLst>
              <a:ext uri="{FF2B5EF4-FFF2-40B4-BE49-F238E27FC236}">
                <a16:creationId xmlns:a16="http://schemas.microsoft.com/office/drawing/2014/main" id="{4CE9B581-628D-4B0F-862E-3BC7D7A8DB2F}"/>
              </a:ext>
            </a:extLst>
          </p:cNvPr>
          <p:cNvSpPr txBox="1">
            <a:spLocks noChangeArrowheads="1"/>
          </p:cNvSpPr>
          <p:nvPr/>
        </p:nvSpPr>
        <p:spPr bwMode="auto">
          <a:xfrm>
            <a:off x="395288" y="4005263"/>
            <a:ext cx="1512887" cy="466725"/>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0022FF7C</a:t>
            </a:r>
          </a:p>
        </p:txBody>
      </p:sp>
      <p:sp>
        <p:nvSpPr>
          <p:cNvPr id="23564" name="Freeform 13">
            <a:extLst>
              <a:ext uri="{FF2B5EF4-FFF2-40B4-BE49-F238E27FC236}">
                <a16:creationId xmlns:a16="http://schemas.microsoft.com/office/drawing/2014/main" id="{082D45D7-C37B-4911-92DD-E1D964598F7B}"/>
              </a:ext>
            </a:extLst>
          </p:cNvPr>
          <p:cNvSpPr>
            <a:spLocks noChangeArrowheads="1"/>
          </p:cNvSpPr>
          <p:nvPr/>
        </p:nvSpPr>
        <p:spPr bwMode="auto">
          <a:xfrm>
            <a:off x="665163" y="2997200"/>
            <a:ext cx="593725" cy="1055688"/>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Freeform 14">
            <a:extLst>
              <a:ext uri="{FF2B5EF4-FFF2-40B4-BE49-F238E27FC236}">
                <a16:creationId xmlns:a16="http://schemas.microsoft.com/office/drawing/2014/main" id="{1396691F-9412-4CD0-B570-8366A0344272}"/>
              </a:ext>
            </a:extLst>
          </p:cNvPr>
          <p:cNvSpPr>
            <a:spLocks noChangeArrowheads="1"/>
          </p:cNvSpPr>
          <p:nvPr/>
        </p:nvSpPr>
        <p:spPr bwMode="auto">
          <a:xfrm>
            <a:off x="4913313" y="2925763"/>
            <a:ext cx="593725" cy="790575"/>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Freeform 15">
            <a:extLst>
              <a:ext uri="{FF2B5EF4-FFF2-40B4-BE49-F238E27FC236}">
                <a16:creationId xmlns:a16="http://schemas.microsoft.com/office/drawing/2014/main" id="{58438259-6367-4088-B01A-317A7834A798}"/>
              </a:ext>
            </a:extLst>
          </p:cNvPr>
          <p:cNvSpPr>
            <a:spLocks noChangeArrowheads="1"/>
          </p:cNvSpPr>
          <p:nvPr/>
        </p:nvSpPr>
        <p:spPr bwMode="auto">
          <a:xfrm>
            <a:off x="3019425" y="2774950"/>
            <a:ext cx="260350" cy="654050"/>
          </a:xfrm>
          <a:custGeom>
            <a:avLst/>
            <a:gdLst>
              <a:gd name="T0" fmla="*/ 2147483646 w 164"/>
              <a:gd name="T1" fmla="*/ 0 h 622"/>
              <a:gd name="T2" fmla="*/ 2147483646 w 164"/>
              <a:gd name="T3" fmla="*/ 2147483646 h 622"/>
              <a:gd name="T4" fmla="*/ 2147483646 w 164"/>
              <a:gd name="T5" fmla="*/ 2147483646 h 622"/>
              <a:gd name="T6" fmla="*/ 2147483646 w 164"/>
              <a:gd name="T7" fmla="*/ 2147483646 h 622"/>
              <a:gd name="T8" fmla="*/ 0 w 164"/>
              <a:gd name="T9" fmla="*/ 2147483646 h 622"/>
              <a:gd name="T10" fmla="*/ 2147483646 w 164"/>
              <a:gd name="T11" fmla="*/ 2147483646 h 622"/>
              <a:gd name="T12" fmla="*/ 2147483646 w 164"/>
              <a:gd name="T13" fmla="*/ 2147483646 h 622"/>
              <a:gd name="T14" fmla="*/ 2147483646 w 164"/>
              <a:gd name="T15" fmla="*/ 2147483646 h 622"/>
              <a:gd name="T16" fmla="*/ 2147483646 w 164"/>
              <a:gd name="T17" fmla="*/ 2147483646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622">
                <a:moveTo>
                  <a:pt x="18" y="0"/>
                </a:moveTo>
                <a:cubicBezTo>
                  <a:pt x="99" y="27"/>
                  <a:pt x="49" y="145"/>
                  <a:pt x="64" y="220"/>
                </a:cubicBezTo>
                <a:cubicBezTo>
                  <a:pt x="71" y="354"/>
                  <a:pt x="83" y="478"/>
                  <a:pt x="64" y="613"/>
                </a:cubicBezTo>
                <a:cubicBezTo>
                  <a:pt x="63" y="622"/>
                  <a:pt x="51" y="601"/>
                  <a:pt x="45" y="594"/>
                </a:cubicBezTo>
                <a:cubicBezTo>
                  <a:pt x="10" y="551"/>
                  <a:pt x="47" y="580"/>
                  <a:pt x="0" y="549"/>
                </a:cubicBezTo>
                <a:cubicBezTo>
                  <a:pt x="0" y="549"/>
                  <a:pt x="10" y="568"/>
                  <a:pt x="18" y="576"/>
                </a:cubicBezTo>
                <a:cubicBezTo>
                  <a:pt x="26" y="584"/>
                  <a:pt x="35" y="590"/>
                  <a:pt x="45" y="594"/>
                </a:cubicBezTo>
                <a:cubicBezTo>
                  <a:pt x="63" y="602"/>
                  <a:pt x="100" y="613"/>
                  <a:pt x="100" y="613"/>
                </a:cubicBezTo>
                <a:cubicBezTo>
                  <a:pt x="144" y="599"/>
                  <a:pt x="164" y="571"/>
                  <a:pt x="164" y="521"/>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7" name="Text Box 16">
            <a:extLst>
              <a:ext uri="{FF2B5EF4-FFF2-40B4-BE49-F238E27FC236}">
                <a16:creationId xmlns:a16="http://schemas.microsoft.com/office/drawing/2014/main" id="{012EFAE3-947F-4C90-92AC-B21F4D7A309D}"/>
              </a:ext>
            </a:extLst>
          </p:cNvPr>
          <p:cNvSpPr txBox="1">
            <a:spLocks noChangeArrowheads="1"/>
          </p:cNvSpPr>
          <p:nvPr/>
        </p:nvSpPr>
        <p:spPr bwMode="auto">
          <a:xfrm>
            <a:off x="2843213" y="4508500"/>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0022FF8A</a:t>
            </a:r>
          </a:p>
        </p:txBody>
      </p:sp>
      <p:sp>
        <p:nvSpPr>
          <p:cNvPr id="23568" name="Line 17">
            <a:extLst>
              <a:ext uri="{FF2B5EF4-FFF2-40B4-BE49-F238E27FC236}">
                <a16:creationId xmlns:a16="http://schemas.microsoft.com/office/drawing/2014/main" id="{44AC1F70-EE4D-4DD5-943E-8CE452FC0E42}"/>
              </a:ext>
            </a:extLst>
          </p:cNvPr>
          <p:cNvSpPr>
            <a:spLocks noChangeShapeType="1"/>
          </p:cNvSpPr>
          <p:nvPr/>
        </p:nvSpPr>
        <p:spPr bwMode="auto">
          <a:xfrm>
            <a:off x="1260475" y="3070225"/>
            <a:ext cx="71438" cy="14287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3569" name="Text Box 18">
            <a:extLst>
              <a:ext uri="{FF2B5EF4-FFF2-40B4-BE49-F238E27FC236}">
                <a16:creationId xmlns:a16="http://schemas.microsoft.com/office/drawing/2014/main" id="{3F6392BD-C5B3-4725-89FE-57CA08BDA68D}"/>
              </a:ext>
            </a:extLst>
          </p:cNvPr>
          <p:cNvSpPr txBox="1">
            <a:spLocks noChangeArrowheads="1"/>
          </p:cNvSpPr>
          <p:nvPr/>
        </p:nvSpPr>
        <p:spPr bwMode="auto">
          <a:xfrm>
            <a:off x="5292725" y="1316038"/>
            <a:ext cx="2233613"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0023FF80</a:t>
            </a:r>
          </a:p>
        </p:txBody>
      </p:sp>
      <p:sp>
        <p:nvSpPr>
          <p:cNvPr id="23570" name="Text Box 19">
            <a:extLst>
              <a:ext uri="{FF2B5EF4-FFF2-40B4-BE49-F238E27FC236}">
                <a16:creationId xmlns:a16="http://schemas.microsoft.com/office/drawing/2014/main" id="{39974D89-5892-483C-B922-871D7DF44FB6}"/>
              </a:ext>
            </a:extLst>
          </p:cNvPr>
          <p:cNvSpPr txBox="1">
            <a:spLocks noChangeArrowheads="1"/>
          </p:cNvSpPr>
          <p:nvPr/>
        </p:nvSpPr>
        <p:spPr bwMode="auto">
          <a:xfrm>
            <a:off x="539750" y="5013325"/>
            <a:ext cx="7921625" cy="1200329"/>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动态申请</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个结构变量存储</a:t>
            </a:r>
            <a:r>
              <a:rPr lang="en-US" altLang="zh-CN" sz="2400" dirty="0">
                <a:latin typeface="Times New Roman" panose="02020603050405020304" pitchFamily="18" charset="0"/>
              </a:rPr>
              <a:t>3</a:t>
            </a:r>
            <a:r>
              <a:rPr lang="zh-CN" altLang="en-US" sz="2400" dirty="0">
                <a:latin typeface="Times New Roman" panose="02020603050405020304" pitchFamily="18" charset="0"/>
              </a:rPr>
              <a:t>个学生的信息，</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个结构变量通过指针</a:t>
            </a:r>
            <a:r>
              <a:rPr lang="en-US" altLang="zh-CN" sz="2400" dirty="0">
                <a:latin typeface="Times New Roman" panose="02020603050405020304" pitchFamily="18" charset="0"/>
              </a:rPr>
              <a:t>"</a:t>
            </a:r>
            <a:r>
              <a:rPr lang="zh-CN" altLang="en-US" sz="2400" dirty="0">
                <a:latin typeface="Times New Roman" panose="02020603050405020304" pitchFamily="18" charset="0"/>
              </a:rPr>
              <a:t>链</a:t>
            </a:r>
            <a:r>
              <a:rPr lang="en-US" altLang="zh-CN" sz="2400" dirty="0">
                <a:latin typeface="Times New Roman" panose="02020603050405020304" pitchFamily="18" charset="0"/>
              </a:rPr>
              <a:t>"</a:t>
            </a:r>
            <a:r>
              <a:rPr lang="zh-CN" altLang="en-US" sz="2400" dirty="0">
                <a:latin typeface="Times New Roman" panose="02020603050405020304" pitchFamily="18" charset="0"/>
              </a:rPr>
              <a:t>在了一起，具有前驱和后继关系。第一个结构变量的地址单独记录在一个指针里。</a:t>
            </a:r>
          </a:p>
        </p:txBody>
      </p:sp>
      <p:sp>
        <p:nvSpPr>
          <p:cNvPr id="9235" name="矩形 1">
            <a:extLst>
              <a:ext uri="{FF2B5EF4-FFF2-40B4-BE49-F238E27FC236}">
                <a16:creationId xmlns:a16="http://schemas.microsoft.com/office/drawing/2014/main" id="{364C4D97-E2D3-4C3E-A80B-79B553FBE7DE}"/>
              </a:ext>
            </a:extLst>
          </p:cNvPr>
          <p:cNvSpPr>
            <a:spLocks noChangeArrowheads="1"/>
          </p:cNvSpPr>
          <p:nvPr/>
        </p:nvSpPr>
        <p:spPr bwMode="auto">
          <a:xfrm>
            <a:off x="2916238" y="1112838"/>
            <a:ext cx="6175375" cy="15696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lang="en-US" altLang="zh-CN" sz="2400" dirty="0">
                <a:latin typeface="Times New Roman" panose="02020603050405020304" pitchFamily="18" charset="0"/>
              </a:rPr>
              <a:t>struct  student {</a:t>
            </a:r>
          </a:p>
          <a:p>
            <a:pPr eaLnBrk="1" hangingPunct="1">
              <a:lnSpc>
                <a:spcPct val="80000"/>
              </a:lnSpc>
              <a:spcBef>
                <a:spcPct val="0"/>
              </a:spcBef>
              <a:buFontTx/>
              <a:buNone/>
            </a:pPr>
            <a:r>
              <a:rPr lang="en-US" altLang="zh-CN" sz="2400" dirty="0">
                <a:latin typeface="Times New Roman" panose="02020603050405020304" pitchFamily="18" charset="0"/>
              </a:rPr>
              <a:t>       char  no[7];         /*</a:t>
            </a:r>
            <a:r>
              <a:rPr lang="zh-CN" altLang="en-US" sz="2400" dirty="0">
                <a:latin typeface="Times New Roman" panose="02020603050405020304" pitchFamily="18" charset="0"/>
              </a:rPr>
              <a:t>学号*</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char  name[9];    /*</a:t>
            </a:r>
            <a:r>
              <a:rPr lang="zh-CN" altLang="en-US" sz="2400" dirty="0">
                <a:latin typeface="Times New Roman" panose="02020603050405020304" pitchFamily="18" charset="0"/>
              </a:rPr>
              <a:t>姓名*</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struct student </a:t>
            </a:r>
            <a:r>
              <a:rPr lang="zh-CN" altLang="en-US"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nextPtr</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下一个记录</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arn(inVertical)">
                                      <p:cBhvr>
                                        <p:cTn id="7" dur="500"/>
                                        <p:tgtEl>
                                          <p:spTgt spid="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90C40FD-EBC7-40E8-8500-E45845B1B55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1C71408-794F-4C16-A656-6CA14949FED0}" type="slidenum">
              <a:rPr lang="en-US" altLang="zh-CN" sz="1400">
                <a:latin typeface="Times New Roman" panose="02020603050405020304" pitchFamily="18" charset="0"/>
              </a:rPr>
              <a:pPr algn="r" eaLnBrk="1" hangingPunct="1">
                <a:spcBef>
                  <a:spcPct val="50000"/>
                </a:spcBef>
                <a:buFontTx/>
                <a:buNone/>
              </a:pPr>
              <a:t>12</a:t>
            </a:fld>
            <a:endParaRPr lang="en-US" altLang="zh-CN" sz="1400">
              <a:latin typeface="Times New Roman" panose="02020603050405020304" pitchFamily="18" charset="0"/>
            </a:endParaRPr>
          </a:p>
        </p:txBody>
      </p:sp>
      <p:grpSp>
        <p:nvGrpSpPr>
          <p:cNvPr id="24579" name="Group 28">
            <a:extLst>
              <a:ext uri="{FF2B5EF4-FFF2-40B4-BE49-F238E27FC236}">
                <a16:creationId xmlns:a16="http://schemas.microsoft.com/office/drawing/2014/main" id="{84281D20-1823-47B6-8FC0-A318139A5F24}"/>
              </a:ext>
            </a:extLst>
          </p:cNvPr>
          <p:cNvGrpSpPr>
            <a:grpSpLocks/>
          </p:cNvGrpSpPr>
          <p:nvPr/>
        </p:nvGrpSpPr>
        <p:grpSpPr bwMode="auto">
          <a:xfrm>
            <a:off x="990600" y="798513"/>
            <a:ext cx="6172200" cy="1838325"/>
            <a:chOff x="0" y="0"/>
            <a:chExt cx="3888" cy="1158"/>
          </a:xfrm>
        </p:grpSpPr>
        <p:grpSp>
          <p:nvGrpSpPr>
            <p:cNvPr id="24582" name="Group 6">
              <a:extLst>
                <a:ext uri="{FF2B5EF4-FFF2-40B4-BE49-F238E27FC236}">
                  <a16:creationId xmlns:a16="http://schemas.microsoft.com/office/drawing/2014/main" id="{CEC5609B-9853-44BC-B7B3-34764C9BE638}"/>
                </a:ext>
              </a:extLst>
            </p:cNvPr>
            <p:cNvGrpSpPr>
              <a:grpSpLocks/>
            </p:cNvGrpSpPr>
            <p:nvPr/>
          </p:nvGrpSpPr>
          <p:grpSpPr bwMode="auto">
            <a:xfrm>
              <a:off x="336" y="864"/>
              <a:ext cx="624" cy="294"/>
              <a:chOff x="0" y="0"/>
              <a:chExt cx="624" cy="294"/>
            </a:xfrm>
          </p:grpSpPr>
          <p:sp>
            <p:nvSpPr>
              <p:cNvPr id="24604" name="Text Box 4">
                <a:extLst>
                  <a:ext uri="{FF2B5EF4-FFF2-40B4-BE49-F238E27FC236}">
                    <a16:creationId xmlns:a16="http://schemas.microsoft.com/office/drawing/2014/main" id="{505ADF6E-6672-4522-BB99-DB0E6AB2E6F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24605" name="Line 5">
                <a:extLst>
                  <a:ext uri="{FF2B5EF4-FFF2-40B4-BE49-F238E27FC236}">
                    <a16:creationId xmlns:a16="http://schemas.microsoft.com/office/drawing/2014/main" id="{F973D8E7-96C7-4DBA-B3D2-440358122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3" name="Group 7">
              <a:extLst>
                <a:ext uri="{FF2B5EF4-FFF2-40B4-BE49-F238E27FC236}">
                  <a16:creationId xmlns:a16="http://schemas.microsoft.com/office/drawing/2014/main" id="{28454B41-A3D2-49E6-AF31-508CD1D7D5E0}"/>
                </a:ext>
              </a:extLst>
            </p:cNvPr>
            <p:cNvGrpSpPr>
              <a:grpSpLocks/>
            </p:cNvGrpSpPr>
            <p:nvPr/>
          </p:nvGrpSpPr>
          <p:grpSpPr bwMode="auto">
            <a:xfrm>
              <a:off x="1344" y="864"/>
              <a:ext cx="624" cy="294"/>
              <a:chOff x="0" y="0"/>
              <a:chExt cx="624" cy="294"/>
            </a:xfrm>
          </p:grpSpPr>
          <p:sp>
            <p:nvSpPr>
              <p:cNvPr id="24602" name="Text Box 8">
                <a:extLst>
                  <a:ext uri="{FF2B5EF4-FFF2-40B4-BE49-F238E27FC236}">
                    <a16:creationId xmlns:a16="http://schemas.microsoft.com/office/drawing/2014/main" id="{BA9CA18F-B36D-407A-A06A-9E9805A54B0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4603" name="Line 9">
                <a:extLst>
                  <a:ext uri="{FF2B5EF4-FFF2-40B4-BE49-F238E27FC236}">
                    <a16:creationId xmlns:a16="http://schemas.microsoft.com/office/drawing/2014/main" id="{73A71BDB-829C-4579-8A3B-0E25184C4C3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4" name="Group 10">
              <a:extLst>
                <a:ext uri="{FF2B5EF4-FFF2-40B4-BE49-F238E27FC236}">
                  <a16:creationId xmlns:a16="http://schemas.microsoft.com/office/drawing/2014/main" id="{9F6F7C9A-852A-44DA-942C-AE8A282A2796}"/>
                </a:ext>
              </a:extLst>
            </p:cNvPr>
            <p:cNvGrpSpPr>
              <a:grpSpLocks/>
            </p:cNvGrpSpPr>
            <p:nvPr/>
          </p:nvGrpSpPr>
          <p:grpSpPr bwMode="auto">
            <a:xfrm>
              <a:off x="3264" y="864"/>
              <a:ext cx="624" cy="294"/>
              <a:chOff x="0" y="0"/>
              <a:chExt cx="624" cy="294"/>
            </a:xfrm>
          </p:grpSpPr>
          <p:sp>
            <p:nvSpPr>
              <p:cNvPr id="24600" name="Text Box 11">
                <a:extLst>
                  <a:ext uri="{FF2B5EF4-FFF2-40B4-BE49-F238E27FC236}">
                    <a16:creationId xmlns:a16="http://schemas.microsoft.com/office/drawing/2014/main" id="{846CD417-13EE-4AC7-A0A8-5F0F4EC363F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4601" name="Line 12">
                <a:extLst>
                  <a:ext uri="{FF2B5EF4-FFF2-40B4-BE49-F238E27FC236}">
                    <a16:creationId xmlns:a16="http://schemas.microsoft.com/office/drawing/2014/main" id="{7A3A9E3B-9E56-444E-BA60-E44609DC5FB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Group 15">
              <a:extLst>
                <a:ext uri="{FF2B5EF4-FFF2-40B4-BE49-F238E27FC236}">
                  <a16:creationId xmlns:a16="http://schemas.microsoft.com/office/drawing/2014/main" id="{5043FFB9-264D-45AC-87E5-336682E902F3}"/>
                </a:ext>
              </a:extLst>
            </p:cNvPr>
            <p:cNvGrpSpPr>
              <a:grpSpLocks/>
            </p:cNvGrpSpPr>
            <p:nvPr/>
          </p:nvGrpSpPr>
          <p:grpSpPr bwMode="auto">
            <a:xfrm>
              <a:off x="816" y="987"/>
              <a:ext cx="528" cy="48"/>
              <a:chOff x="0" y="0"/>
              <a:chExt cx="528" cy="48"/>
            </a:xfrm>
          </p:grpSpPr>
          <p:sp>
            <p:nvSpPr>
              <p:cNvPr id="24598" name="Line 13">
                <a:extLst>
                  <a:ext uri="{FF2B5EF4-FFF2-40B4-BE49-F238E27FC236}">
                    <a16:creationId xmlns:a16="http://schemas.microsoft.com/office/drawing/2014/main" id="{70A48415-80FB-48EC-9EA7-EF9677E18AB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Oval 14">
                <a:extLst>
                  <a:ext uri="{FF2B5EF4-FFF2-40B4-BE49-F238E27FC236}">
                    <a16:creationId xmlns:a16="http://schemas.microsoft.com/office/drawing/2014/main" id="{B551BF47-11D5-454F-BC3D-E52B7EC26C9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6" name="Group 16">
              <a:extLst>
                <a:ext uri="{FF2B5EF4-FFF2-40B4-BE49-F238E27FC236}">
                  <a16:creationId xmlns:a16="http://schemas.microsoft.com/office/drawing/2014/main" id="{A8E55361-D873-4940-9F63-635C9D5433D6}"/>
                </a:ext>
              </a:extLst>
            </p:cNvPr>
            <p:cNvGrpSpPr>
              <a:grpSpLocks/>
            </p:cNvGrpSpPr>
            <p:nvPr/>
          </p:nvGrpSpPr>
          <p:grpSpPr bwMode="auto">
            <a:xfrm>
              <a:off x="1824" y="990"/>
              <a:ext cx="528" cy="48"/>
              <a:chOff x="0" y="0"/>
              <a:chExt cx="528" cy="48"/>
            </a:xfrm>
          </p:grpSpPr>
          <p:sp>
            <p:nvSpPr>
              <p:cNvPr id="24596" name="Line 17">
                <a:extLst>
                  <a:ext uri="{FF2B5EF4-FFF2-40B4-BE49-F238E27FC236}">
                    <a16:creationId xmlns:a16="http://schemas.microsoft.com/office/drawing/2014/main" id="{2FF76846-4907-43DE-A005-CC1BDF2ECE5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Oval 18">
                <a:extLst>
                  <a:ext uri="{FF2B5EF4-FFF2-40B4-BE49-F238E27FC236}">
                    <a16:creationId xmlns:a16="http://schemas.microsoft.com/office/drawing/2014/main" id="{A0B98688-2314-4EEF-B779-9348D37CC6E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4587" name="Text Box 19">
              <a:extLst>
                <a:ext uri="{FF2B5EF4-FFF2-40B4-BE49-F238E27FC236}">
                  <a16:creationId xmlns:a16="http://schemas.microsoft.com/office/drawing/2014/main" id="{F2E13C71-ED50-4540-B95A-5B11F4AFDE98}"/>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24588" name="Line 20">
              <a:extLst>
                <a:ext uri="{FF2B5EF4-FFF2-40B4-BE49-F238E27FC236}">
                  <a16:creationId xmlns:a16="http://schemas.microsoft.com/office/drawing/2014/main" id="{701609AB-C044-4496-9B30-7DA9C268809E}"/>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89" name="Group 26">
              <a:extLst>
                <a:ext uri="{FF2B5EF4-FFF2-40B4-BE49-F238E27FC236}">
                  <a16:creationId xmlns:a16="http://schemas.microsoft.com/office/drawing/2014/main" id="{28D89E54-2897-4AB7-AF43-27204BC01DE6}"/>
                </a:ext>
              </a:extLst>
            </p:cNvPr>
            <p:cNvGrpSpPr>
              <a:grpSpLocks/>
            </p:cNvGrpSpPr>
            <p:nvPr/>
          </p:nvGrpSpPr>
          <p:grpSpPr bwMode="auto">
            <a:xfrm>
              <a:off x="0" y="0"/>
              <a:ext cx="768" cy="864"/>
              <a:chOff x="0" y="0"/>
              <a:chExt cx="768" cy="864"/>
            </a:xfrm>
          </p:grpSpPr>
          <p:sp>
            <p:nvSpPr>
              <p:cNvPr id="24591" name="Text Box 21">
                <a:extLst>
                  <a:ext uri="{FF2B5EF4-FFF2-40B4-BE49-F238E27FC236}">
                    <a16:creationId xmlns:a16="http://schemas.microsoft.com/office/drawing/2014/main" id="{3EA0744A-81F7-4B78-88B3-5E16FA30B035}"/>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592" name="Text Box 22">
                <a:extLst>
                  <a:ext uri="{FF2B5EF4-FFF2-40B4-BE49-F238E27FC236}">
                    <a16:creationId xmlns:a16="http://schemas.microsoft.com/office/drawing/2014/main" id="{072F8980-3718-47F0-A7E6-2C537D636A72}"/>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4593" name="Group 25">
                <a:extLst>
                  <a:ext uri="{FF2B5EF4-FFF2-40B4-BE49-F238E27FC236}">
                    <a16:creationId xmlns:a16="http://schemas.microsoft.com/office/drawing/2014/main" id="{55012416-4400-4508-AFF7-0D50B0ED8C7B}"/>
                  </a:ext>
                </a:extLst>
              </p:cNvPr>
              <p:cNvGrpSpPr>
                <a:grpSpLocks/>
              </p:cNvGrpSpPr>
              <p:nvPr/>
            </p:nvGrpSpPr>
            <p:grpSpPr bwMode="auto">
              <a:xfrm>
                <a:off x="336" y="432"/>
                <a:ext cx="48" cy="432"/>
                <a:chOff x="0" y="0"/>
                <a:chExt cx="48" cy="432"/>
              </a:xfrm>
            </p:grpSpPr>
            <p:sp>
              <p:nvSpPr>
                <p:cNvPr id="24594" name="Oval 23">
                  <a:extLst>
                    <a:ext uri="{FF2B5EF4-FFF2-40B4-BE49-F238E27FC236}">
                      <a16:creationId xmlns:a16="http://schemas.microsoft.com/office/drawing/2014/main" id="{3DDA8319-807B-47BE-86FC-36F85569345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595" name="Line 24">
                  <a:extLst>
                    <a:ext uri="{FF2B5EF4-FFF2-40B4-BE49-F238E27FC236}">
                      <a16:creationId xmlns:a16="http://schemas.microsoft.com/office/drawing/2014/main" id="{5D10EC9D-AA69-4CDC-87E9-9B6C9A8579E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4590" name="Line 27">
              <a:extLst>
                <a:ext uri="{FF2B5EF4-FFF2-40B4-BE49-F238E27FC236}">
                  <a16:creationId xmlns:a16="http://schemas.microsoft.com/office/drawing/2014/main" id="{D9321306-0D11-4FA6-B631-C4E3D9803A6B}"/>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0" name="Text Box 29">
            <a:extLst>
              <a:ext uri="{FF2B5EF4-FFF2-40B4-BE49-F238E27FC236}">
                <a16:creationId xmlns:a16="http://schemas.microsoft.com/office/drawing/2014/main" id="{B724E63C-F289-4F68-8F6D-8D7A57E477FE}"/>
              </a:ext>
            </a:extLst>
          </p:cNvPr>
          <p:cNvSpPr txBox="1">
            <a:spLocks noChangeArrowheads="1"/>
          </p:cNvSpPr>
          <p:nvPr/>
        </p:nvSpPr>
        <p:spPr bwMode="auto">
          <a:xfrm>
            <a:off x="395288" y="2708275"/>
            <a:ext cx="8424862"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588" indent="912813">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链表是用链节指针链在一起的自引用结构变量（称为结点）的线性集合，是线性表的一种存储结构。</a:t>
            </a:r>
          </a:p>
          <a:p>
            <a:pPr algn="just" eaLnBrk="1" hangingPunct="1">
              <a:buClr>
                <a:schemeClr val="accent2"/>
              </a:buClr>
              <a:buSzPct val="75000"/>
              <a:buFont typeface="Monotype Sorts" charset="2"/>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headPtr──</a:t>
            </a:r>
            <a:r>
              <a:rPr lang="zh-CN" altLang="en-US" sz="2400">
                <a:latin typeface="Times New Roman" panose="02020603050405020304" pitchFamily="18" charset="0"/>
              </a:rPr>
              <a:t>指向链表首结点的指针变量。</a:t>
            </a:r>
          </a:p>
          <a:p>
            <a:pPr algn="just" eaLnBrk="1" hangingPunct="1">
              <a:buClr>
                <a:schemeClr val="accent2"/>
              </a:buClr>
              <a:buSzPct val="75000"/>
              <a:buFont typeface="Monotype Sorts" charset="2"/>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）每个结点由</a:t>
            </a:r>
            <a:r>
              <a:rPr lang="en-US" altLang="zh-CN" sz="2400">
                <a:latin typeface="Times New Roman" panose="02020603050405020304" pitchFamily="18" charset="0"/>
              </a:rPr>
              <a:t>2</a:t>
            </a:r>
            <a:r>
              <a:rPr lang="zh-CN" altLang="en-US" sz="2400">
                <a:latin typeface="Times New Roman" panose="02020603050405020304" pitchFamily="18" charset="0"/>
              </a:rPr>
              <a:t>个域组成：</a:t>
            </a:r>
          </a:p>
          <a:p>
            <a:pPr lvl="2" algn="just" eaLnBrk="1" hangingPunct="1">
              <a:buClr>
                <a:schemeClr val="tx1"/>
              </a:buClr>
              <a:buSzPct val="75000"/>
              <a:buFont typeface="Wingdings" panose="05000000000000000000" pitchFamily="2" charset="2"/>
              <a:buChar char="–"/>
            </a:pPr>
            <a:r>
              <a:rPr lang="zh-CN" altLang="en-US" sz="2400" b="0" i="1"/>
              <a:t>数据域──存储结点本身的信息。</a:t>
            </a:r>
          </a:p>
          <a:p>
            <a:pPr lvl="2" algn="just" eaLnBrk="1" hangingPunct="1">
              <a:buClr>
                <a:schemeClr val="tx1"/>
              </a:buClr>
              <a:buSzPct val="75000"/>
              <a:buFont typeface="Wingdings" panose="05000000000000000000" pitchFamily="2" charset="2"/>
              <a:buChar char="–"/>
            </a:pPr>
            <a:r>
              <a:rPr lang="zh-CN" altLang="en-US" sz="2400" b="0" i="1"/>
              <a:t>指针域──存储指向后继结点的指针(针对单向链表)。</a:t>
            </a:r>
          </a:p>
          <a:p>
            <a:pPr algn="just" eaLnBrk="1" hangingPunct="1">
              <a:buClr>
                <a:schemeClr val="accent2"/>
              </a:buClr>
              <a:buSzPct val="75000"/>
              <a:buFont typeface="Monotype Sorts" charset="2"/>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）尾结点的指针域置为</a:t>
            </a:r>
            <a:r>
              <a:rPr lang="en-US" altLang="zh-CN" sz="2400">
                <a:latin typeface="Times New Roman" panose="02020603050405020304" pitchFamily="18" charset="0"/>
              </a:rPr>
              <a:t>NULL(</a:t>
            </a:r>
            <a:r>
              <a:rPr lang="zh-CN" altLang="en-US" sz="2400">
                <a:latin typeface="Times New Roman" panose="02020603050405020304" pitchFamily="18" charset="0"/>
              </a:rPr>
              <a:t>用反斜杠表示</a:t>
            </a:r>
            <a:r>
              <a:rPr lang="en-US" altLang="zh-CN" sz="2400">
                <a:latin typeface="Times New Roman" panose="02020603050405020304" pitchFamily="18" charset="0"/>
              </a:rPr>
              <a:t>)</a:t>
            </a:r>
            <a:r>
              <a:rPr lang="zh-CN" altLang="en-US" sz="2400">
                <a:latin typeface="Times New Roman" panose="02020603050405020304" pitchFamily="18" charset="0"/>
              </a:rPr>
              <a:t>，作为链表结束的标志。</a:t>
            </a:r>
          </a:p>
        </p:txBody>
      </p:sp>
      <p:sp>
        <p:nvSpPr>
          <p:cNvPr id="24581" name="Rectangle 32">
            <a:extLst>
              <a:ext uri="{FF2B5EF4-FFF2-40B4-BE49-F238E27FC236}">
                <a16:creationId xmlns:a16="http://schemas.microsoft.com/office/drawing/2014/main" id="{16D6798F-D895-4880-947F-628A00C76788}"/>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12.4.1 </a:t>
            </a:r>
            <a:r>
              <a:rPr lang="zh-CN" altLang="en-US" b="1">
                <a:latin typeface="微软雅黑" panose="020B0503020204020204" pitchFamily="34" charset="-122"/>
                <a:ea typeface="微软雅黑" panose="020B0503020204020204" pitchFamily="34" charset="-122"/>
              </a:rPr>
              <a:t>链表结构--链表是什么</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2A36B0E1-2C02-4CFD-BA2F-40265FCA022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59A5003-22EB-42C0-A2AA-8A53EFF8292F}" type="slidenum">
              <a:rPr lang="en-US" altLang="zh-CN" sz="1400">
                <a:latin typeface="Times New Roman" panose="02020603050405020304" pitchFamily="18" charset="0"/>
              </a:rPr>
              <a:pPr algn="r" eaLnBrk="1" hangingPunct="1">
                <a:spcBef>
                  <a:spcPct val="50000"/>
                </a:spcBef>
                <a:buFontTx/>
                <a:buNone/>
              </a:pPr>
              <a:t>13</a:t>
            </a:fld>
            <a:endParaRPr lang="en-US" altLang="zh-CN" sz="1400">
              <a:latin typeface="Times New Roman" panose="02020603050405020304" pitchFamily="18" charset="0"/>
            </a:endParaRPr>
          </a:p>
        </p:txBody>
      </p:sp>
      <p:sp>
        <p:nvSpPr>
          <p:cNvPr id="25603" name="Rectangle 2">
            <a:extLst>
              <a:ext uri="{FF2B5EF4-FFF2-40B4-BE49-F238E27FC236}">
                <a16:creationId xmlns:a16="http://schemas.microsoft.com/office/drawing/2014/main" id="{730D0634-D6F3-47CC-9BEC-4752743ABFE8}"/>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12.4.1 </a:t>
            </a:r>
            <a:r>
              <a:rPr lang="zh-CN" altLang="en-US" b="1">
                <a:latin typeface="微软雅黑" panose="020B0503020204020204" pitchFamily="34" charset="-122"/>
                <a:ea typeface="微软雅黑" panose="020B0503020204020204" pitchFamily="34" charset="-122"/>
              </a:rPr>
              <a:t>链表结构</a:t>
            </a:r>
          </a:p>
        </p:txBody>
      </p:sp>
      <p:sp>
        <p:nvSpPr>
          <p:cNvPr id="25604" name="Rectangle 3">
            <a:extLst>
              <a:ext uri="{FF2B5EF4-FFF2-40B4-BE49-F238E27FC236}">
                <a16:creationId xmlns:a16="http://schemas.microsoft.com/office/drawing/2014/main" id="{62BC3F2A-C9DE-44D2-94CC-F7EFA6EECBB8}"/>
              </a:ext>
            </a:extLst>
          </p:cNvPr>
          <p:cNvSpPr>
            <a:spLocks noGrp="1" noChangeArrowheads="1"/>
          </p:cNvSpPr>
          <p:nvPr>
            <p:ph type="body" idx="4294967295"/>
          </p:nvPr>
        </p:nvSpPr>
        <p:spPr>
          <a:xfrm>
            <a:off x="685800" y="2708275"/>
            <a:ext cx="7772400" cy="3384550"/>
          </a:xfrm>
        </p:spPr>
        <p:txBody>
          <a:bodyPr/>
          <a:lstStyle/>
          <a:p>
            <a:pPr marL="457200" indent="-457200" eaLnBrk="1" hangingPunct="1">
              <a:buFontTx/>
              <a:buNone/>
            </a:pPr>
            <a:r>
              <a:rPr lang="zh-CN" altLang="en-US" sz="2400" b="1"/>
              <a:t>链表的特点：</a:t>
            </a:r>
          </a:p>
          <a:p>
            <a:pPr marL="457200" indent="-457200" eaLnBrk="1" hangingPunct="1">
              <a:buFontTx/>
              <a:buAutoNum type="arabicPeriod"/>
            </a:pPr>
            <a:r>
              <a:rPr lang="zh-CN" altLang="en-US" sz="2400" b="1">
                <a:solidFill>
                  <a:srgbClr val="FF0000"/>
                </a:solidFill>
                <a:latin typeface="微软雅黑" panose="020B0503020204020204" pitchFamily="34" charset="-122"/>
                <a:ea typeface="微软雅黑" panose="020B0503020204020204" pitchFamily="34" charset="-122"/>
              </a:rPr>
              <a:t>链表是一种存储结构</a:t>
            </a:r>
            <a:r>
              <a:rPr lang="zh-CN" altLang="en-US" sz="2400" b="1"/>
              <a:t>，用于存放线性表；</a:t>
            </a:r>
          </a:p>
          <a:p>
            <a:pPr marL="457200" indent="-457200" eaLnBrk="1" hangingPunct="1">
              <a:buFontTx/>
              <a:buAutoNum type="arabicPeriod"/>
            </a:pPr>
            <a:r>
              <a:rPr lang="zh-CN" altLang="en-US" sz="2400" b="1"/>
              <a:t>链表的结点是根据需要调用动态内存分配函数进行分配的，因此链表可随需要</a:t>
            </a:r>
            <a:r>
              <a:rPr lang="zh-CN" altLang="en-US" sz="2400" b="1">
                <a:solidFill>
                  <a:srgbClr val="FF3300"/>
                </a:solidFill>
              </a:rPr>
              <a:t>伸长缩短</a:t>
            </a:r>
            <a:r>
              <a:rPr lang="zh-CN" altLang="en-US" sz="2400" b="1"/>
              <a:t>，在要存储的数据个数未知的情况下节省内存；</a:t>
            </a:r>
          </a:p>
          <a:p>
            <a:pPr marL="457200" indent="-457200" eaLnBrk="1" hangingPunct="1">
              <a:buFontTx/>
              <a:buAutoNum type="arabicPeriod"/>
            </a:pPr>
            <a:r>
              <a:rPr lang="zh-CN" altLang="en-US" sz="2400" b="1"/>
              <a:t>链表的结点在逻辑上是连续的，但是各结点的内存通常是不连续的，因此不能立即被访问到，只能从头结点开始逐结点访问。</a:t>
            </a:r>
          </a:p>
          <a:p>
            <a:pPr marL="457200" indent="-457200" eaLnBrk="1" hangingPunct="1">
              <a:buFontTx/>
              <a:buNone/>
            </a:pPr>
            <a:endParaRPr lang="en-US" altLang="zh-CN" sz="2400" b="1"/>
          </a:p>
        </p:txBody>
      </p:sp>
      <p:grpSp>
        <p:nvGrpSpPr>
          <p:cNvPr id="25605" name="Group 4">
            <a:extLst>
              <a:ext uri="{FF2B5EF4-FFF2-40B4-BE49-F238E27FC236}">
                <a16:creationId xmlns:a16="http://schemas.microsoft.com/office/drawing/2014/main" id="{62E7944B-A7F9-473A-83A5-4F97719DD984}"/>
              </a:ext>
            </a:extLst>
          </p:cNvPr>
          <p:cNvGrpSpPr>
            <a:grpSpLocks/>
          </p:cNvGrpSpPr>
          <p:nvPr/>
        </p:nvGrpSpPr>
        <p:grpSpPr bwMode="auto">
          <a:xfrm>
            <a:off x="990600" y="798513"/>
            <a:ext cx="6172200" cy="1838325"/>
            <a:chOff x="0" y="0"/>
            <a:chExt cx="3888" cy="1158"/>
          </a:xfrm>
        </p:grpSpPr>
        <p:grpSp>
          <p:nvGrpSpPr>
            <p:cNvPr id="25606" name="Group 5">
              <a:extLst>
                <a:ext uri="{FF2B5EF4-FFF2-40B4-BE49-F238E27FC236}">
                  <a16:creationId xmlns:a16="http://schemas.microsoft.com/office/drawing/2014/main" id="{BB068A17-1670-466F-91A9-E0E8170AAC33}"/>
                </a:ext>
              </a:extLst>
            </p:cNvPr>
            <p:cNvGrpSpPr>
              <a:grpSpLocks/>
            </p:cNvGrpSpPr>
            <p:nvPr/>
          </p:nvGrpSpPr>
          <p:grpSpPr bwMode="auto">
            <a:xfrm>
              <a:off x="336" y="864"/>
              <a:ext cx="624" cy="294"/>
              <a:chOff x="0" y="0"/>
              <a:chExt cx="624" cy="294"/>
            </a:xfrm>
          </p:grpSpPr>
          <p:sp>
            <p:nvSpPr>
              <p:cNvPr id="25628" name="Text Box 6">
                <a:extLst>
                  <a:ext uri="{FF2B5EF4-FFF2-40B4-BE49-F238E27FC236}">
                    <a16:creationId xmlns:a16="http://schemas.microsoft.com/office/drawing/2014/main" id="{D4312D9D-22FD-4D93-B638-6ED7E7F0EC8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25629" name="Line 7">
                <a:extLst>
                  <a:ext uri="{FF2B5EF4-FFF2-40B4-BE49-F238E27FC236}">
                    <a16:creationId xmlns:a16="http://schemas.microsoft.com/office/drawing/2014/main" id="{27124339-2572-4CE0-A812-F75685954082}"/>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7" name="Group 8">
              <a:extLst>
                <a:ext uri="{FF2B5EF4-FFF2-40B4-BE49-F238E27FC236}">
                  <a16:creationId xmlns:a16="http://schemas.microsoft.com/office/drawing/2014/main" id="{616793FA-A444-4D5C-A814-9E726595BDA2}"/>
                </a:ext>
              </a:extLst>
            </p:cNvPr>
            <p:cNvGrpSpPr>
              <a:grpSpLocks/>
            </p:cNvGrpSpPr>
            <p:nvPr/>
          </p:nvGrpSpPr>
          <p:grpSpPr bwMode="auto">
            <a:xfrm>
              <a:off x="1344" y="864"/>
              <a:ext cx="624" cy="294"/>
              <a:chOff x="0" y="0"/>
              <a:chExt cx="624" cy="294"/>
            </a:xfrm>
          </p:grpSpPr>
          <p:sp>
            <p:nvSpPr>
              <p:cNvPr id="25626" name="Text Box 9">
                <a:extLst>
                  <a:ext uri="{FF2B5EF4-FFF2-40B4-BE49-F238E27FC236}">
                    <a16:creationId xmlns:a16="http://schemas.microsoft.com/office/drawing/2014/main" id="{44B039CB-DD2A-4A0B-A227-DCC995ECFF5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5627" name="Line 10">
                <a:extLst>
                  <a:ext uri="{FF2B5EF4-FFF2-40B4-BE49-F238E27FC236}">
                    <a16:creationId xmlns:a16="http://schemas.microsoft.com/office/drawing/2014/main" id="{8A92561B-E178-4022-AC3E-C3B696B1C92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8" name="Group 11">
              <a:extLst>
                <a:ext uri="{FF2B5EF4-FFF2-40B4-BE49-F238E27FC236}">
                  <a16:creationId xmlns:a16="http://schemas.microsoft.com/office/drawing/2014/main" id="{13E59D97-121C-4DCC-94A5-2319DAB4B08D}"/>
                </a:ext>
              </a:extLst>
            </p:cNvPr>
            <p:cNvGrpSpPr>
              <a:grpSpLocks/>
            </p:cNvGrpSpPr>
            <p:nvPr/>
          </p:nvGrpSpPr>
          <p:grpSpPr bwMode="auto">
            <a:xfrm>
              <a:off x="3264" y="864"/>
              <a:ext cx="624" cy="294"/>
              <a:chOff x="0" y="0"/>
              <a:chExt cx="624" cy="294"/>
            </a:xfrm>
          </p:grpSpPr>
          <p:sp>
            <p:nvSpPr>
              <p:cNvPr id="25624" name="Text Box 12">
                <a:extLst>
                  <a:ext uri="{FF2B5EF4-FFF2-40B4-BE49-F238E27FC236}">
                    <a16:creationId xmlns:a16="http://schemas.microsoft.com/office/drawing/2014/main" id="{2C84E244-0C4D-48BF-BDB6-CF27C595A2F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5625" name="Line 13">
                <a:extLst>
                  <a:ext uri="{FF2B5EF4-FFF2-40B4-BE49-F238E27FC236}">
                    <a16:creationId xmlns:a16="http://schemas.microsoft.com/office/drawing/2014/main" id="{0512FF23-0A68-4998-B04A-0341E0298FE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9" name="Group 14">
              <a:extLst>
                <a:ext uri="{FF2B5EF4-FFF2-40B4-BE49-F238E27FC236}">
                  <a16:creationId xmlns:a16="http://schemas.microsoft.com/office/drawing/2014/main" id="{FA5BC03E-248D-49CD-BA19-787630A4EB2C}"/>
                </a:ext>
              </a:extLst>
            </p:cNvPr>
            <p:cNvGrpSpPr>
              <a:grpSpLocks/>
            </p:cNvGrpSpPr>
            <p:nvPr/>
          </p:nvGrpSpPr>
          <p:grpSpPr bwMode="auto">
            <a:xfrm>
              <a:off x="816" y="987"/>
              <a:ext cx="528" cy="48"/>
              <a:chOff x="0" y="0"/>
              <a:chExt cx="528" cy="48"/>
            </a:xfrm>
          </p:grpSpPr>
          <p:sp>
            <p:nvSpPr>
              <p:cNvPr id="25622" name="Line 15">
                <a:extLst>
                  <a:ext uri="{FF2B5EF4-FFF2-40B4-BE49-F238E27FC236}">
                    <a16:creationId xmlns:a16="http://schemas.microsoft.com/office/drawing/2014/main" id="{6FBEB73F-1D4E-476A-9F9F-8C8832078CB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Oval 16">
                <a:extLst>
                  <a:ext uri="{FF2B5EF4-FFF2-40B4-BE49-F238E27FC236}">
                    <a16:creationId xmlns:a16="http://schemas.microsoft.com/office/drawing/2014/main" id="{DD6FB256-4826-4590-9DEC-01AF28F9B7A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5610" name="Group 17">
              <a:extLst>
                <a:ext uri="{FF2B5EF4-FFF2-40B4-BE49-F238E27FC236}">
                  <a16:creationId xmlns:a16="http://schemas.microsoft.com/office/drawing/2014/main" id="{6695A300-003A-4297-BF41-CF89E1D82B9F}"/>
                </a:ext>
              </a:extLst>
            </p:cNvPr>
            <p:cNvGrpSpPr>
              <a:grpSpLocks/>
            </p:cNvGrpSpPr>
            <p:nvPr/>
          </p:nvGrpSpPr>
          <p:grpSpPr bwMode="auto">
            <a:xfrm>
              <a:off x="1824" y="990"/>
              <a:ext cx="528" cy="48"/>
              <a:chOff x="0" y="0"/>
              <a:chExt cx="528" cy="48"/>
            </a:xfrm>
          </p:grpSpPr>
          <p:sp>
            <p:nvSpPr>
              <p:cNvPr id="25620" name="Line 18">
                <a:extLst>
                  <a:ext uri="{FF2B5EF4-FFF2-40B4-BE49-F238E27FC236}">
                    <a16:creationId xmlns:a16="http://schemas.microsoft.com/office/drawing/2014/main" id="{9F2E0195-B206-48BE-9FE1-9C6D654B7FF8}"/>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Oval 19">
                <a:extLst>
                  <a:ext uri="{FF2B5EF4-FFF2-40B4-BE49-F238E27FC236}">
                    <a16:creationId xmlns:a16="http://schemas.microsoft.com/office/drawing/2014/main" id="{9A76E6D9-7BBF-41EC-96F0-7133933F9D3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5611" name="Text Box 20">
              <a:extLst>
                <a:ext uri="{FF2B5EF4-FFF2-40B4-BE49-F238E27FC236}">
                  <a16:creationId xmlns:a16="http://schemas.microsoft.com/office/drawing/2014/main" id="{7A06515B-53D7-42C3-9409-6AC9C891D134}"/>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25612" name="Line 21">
              <a:extLst>
                <a:ext uri="{FF2B5EF4-FFF2-40B4-BE49-F238E27FC236}">
                  <a16:creationId xmlns:a16="http://schemas.microsoft.com/office/drawing/2014/main" id="{C92FAB8D-5654-41CA-B4D6-FECC394782BF}"/>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13" name="Group 22">
              <a:extLst>
                <a:ext uri="{FF2B5EF4-FFF2-40B4-BE49-F238E27FC236}">
                  <a16:creationId xmlns:a16="http://schemas.microsoft.com/office/drawing/2014/main" id="{66BAC1CF-9577-4AA1-9C4B-F1280C9C79E0}"/>
                </a:ext>
              </a:extLst>
            </p:cNvPr>
            <p:cNvGrpSpPr>
              <a:grpSpLocks/>
            </p:cNvGrpSpPr>
            <p:nvPr/>
          </p:nvGrpSpPr>
          <p:grpSpPr bwMode="auto">
            <a:xfrm>
              <a:off x="0" y="0"/>
              <a:ext cx="768" cy="864"/>
              <a:chOff x="0" y="0"/>
              <a:chExt cx="768" cy="864"/>
            </a:xfrm>
          </p:grpSpPr>
          <p:sp>
            <p:nvSpPr>
              <p:cNvPr id="25615" name="Text Box 23">
                <a:extLst>
                  <a:ext uri="{FF2B5EF4-FFF2-40B4-BE49-F238E27FC236}">
                    <a16:creationId xmlns:a16="http://schemas.microsoft.com/office/drawing/2014/main" id="{2101B6BE-4F41-4C60-AA82-8B774CA04128}"/>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5616" name="Text Box 24">
                <a:extLst>
                  <a:ext uri="{FF2B5EF4-FFF2-40B4-BE49-F238E27FC236}">
                    <a16:creationId xmlns:a16="http://schemas.microsoft.com/office/drawing/2014/main" id="{3B14C69A-4BAE-4867-A98D-DCFE71D27FA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5617" name="Group 25">
                <a:extLst>
                  <a:ext uri="{FF2B5EF4-FFF2-40B4-BE49-F238E27FC236}">
                    <a16:creationId xmlns:a16="http://schemas.microsoft.com/office/drawing/2014/main" id="{323F8BB1-787A-4F37-944E-D0A025F9F643}"/>
                  </a:ext>
                </a:extLst>
              </p:cNvPr>
              <p:cNvGrpSpPr>
                <a:grpSpLocks/>
              </p:cNvGrpSpPr>
              <p:nvPr/>
            </p:nvGrpSpPr>
            <p:grpSpPr bwMode="auto">
              <a:xfrm>
                <a:off x="336" y="432"/>
                <a:ext cx="48" cy="432"/>
                <a:chOff x="0" y="0"/>
                <a:chExt cx="48" cy="432"/>
              </a:xfrm>
            </p:grpSpPr>
            <p:sp>
              <p:nvSpPr>
                <p:cNvPr id="25618" name="Oval 26">
                  <a:extLst>
                    <a:ext uri="{FF2B5EF4-FFF2-40B4-BE49-F238E27FC236}">
                      <a16:creationId xmlns:a16="http://schemas.microsoft.com/office/drawing/2014/main" id="{ECEC1156-7B32-45BD-9F52-168D22384E6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5619" name="Line 27">
                  <a:extLst>
                    <a:ext uri="{FF2B5EF4-FFF2-40B4-BE49-F238E27FC236}">
                      <a16:creationId xmlns:a16="http://schemas.microsoft.com/office/drawing/2014/main" id="{3E903D3A-DC40-4105-988B-CA10BEBD549D}"/>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5614" name="Line 28">
              <a:extLst>
                <a:ext uri="{FF2B5EF4-FFF2-40B4-BE49-F238E27FC236}">
                  <a16:creationId xmlns:a16="http://schemas.microsoft.com/office/drawing/2014/main" id="{485C4575-6648-47CC-A8FE-04CE8F2287DE}"/>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B7C5441B-AC12-479E-A818-5A7ED74CBF8F}"/>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9BDBC07-D6A0-4441-B736-FC8BAE1AF108}" type="slidenum">
              <a:rPr lang="en-US" altLang="zh-CN" sz="1400">
                <a:latin typeface="Times New Roman" panose="02020603050405020304" pitchFamily="18" charset="0"/>
              </a:rPr>
              <a:pPr algn="r" eaLnBrk="1" hangingPunct="1">
                <a:spcBef>
                  <a:spcPct val="50000"/>
                </a:spcBef>
                <a:buFontTx/>
                <a:buNone/>
              </a:pPr>
              <a:t>14</a:t>
            </a:fld>
            <a:endParaRPr lang="en-US" altLang="zh-CN" sz="1400">
              <a:latin typeface="Times New Roman" panose="02020603050405020304" pitchFamily="18" charset="0"/>
            </a:endParaRPr>
          </a:p>
        </p:txBody>
      </p:sp>
      <p:sp>
        <p:nvSpPr>
          <p:cNvPr id="26627" name="Rectangle 4">
            <a:extLst>
              <a:ext uri="{FF2B5EF4-FFF2-40B4-BE49-F238E27FC236}">
                <a16:creationId xmlns:a16="http://schemas.microsoft.com/office/drawing/2014/main" id="{0EED78AA-246C-410E-AC1E-F3F7B709701A}"/>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链表的创建、结点的插入和删除</a:t>
            </a:r>
          </a:p>
          <a:p>
            <a:pPr eaLnBrk="1" hangingPunct="1">
              <a:buFontTx/>
              <a:buNone/>
            </a:pPr>
            <a:r>
              <a:rPr lang="zh-CN" altLang="en-US" b="1"/>
              <a:t>    </a:t>
            </a:r>
            <a:r>
              <a:rPr lang="en-US" altLang="zh-CN" b="1"/>
              <a:t>12.4.3 </a:t>
            </a:r>
            <a:r>
              <a:rPr lang="zh-CN" altLang="en-US" b="1"/>
              <a:t>链表基本操作</a:t>
            </a:r>
          </a:p>
        </p:txBody>
      </p:sp>
      <p:sp>
        <p:nvSpPr>
          <p:cNvPr id="26628" name="Rectangle 5">
            <a:extLst>
              <a:ext uri="{FF2B5EF4-FFF2-40B4-BE49-F238E27FC236}">
                <a16:creationId xmlns:a16="http://schemas.microsoft.com/office/drawing/2014/main" id="{75C291AB-13BD-4E5B-9E59-D6EF2F1630E4}"/>
              </a:ext>
            </a:extLst>
          </p:cNvPr>
          <p:cNvSpPr>
            <a:spLocks noGrp="1" noChangeArrowheads="1"/>
          </p:cNvSpPr>
          <p:nvPr>
            <p:ph type="title" idx="4294967295"/>
          </p:nvPr>
        </p:nvSpPr>
        <p:spPr>
          <a:xfrm>
            <a:off x="1263650" y="404813"/>
            <a:ext cx="7269163" cy="720725"/>
          </a:xfrm>
        </p:spPr>
        <p:txBody>
          <a:bodyPr/>
          <a:lstStyle/>
          <a:p>
            <a:pPr eaLnBrk="1" hangingPunct="1"/>
            <a:r>
              <a:rPr lang="zh-CN" altLang="en-US" b="1">
                <a:latin typeface="微软雅黑" panose="020B0503020204020204" pitchFamily="34" charset="-122"/>
                <a:ea typeface="微软雅黑" panose="020B0503020204020204" pitchFamily="34" charset="-122"/>
              </a:rPr>
              <a:t>提纲</a:t>
            </a:r>
          </a:p>
        </p:txBody>
      </p:sp>
      <p:pic>
        <p:nvPicPr>
          <p:cNvPr id="26629" name="Picture 6" descr="页面">
            <a:extLst>
              <a:ext uri="{FF2B5EF4-FFF2-40B4-BE49-F238E27FC236}">
                <a16:creationId xmlns:a16="http://schemas.microsoft.com/office/drawing/2014/main" id="{0496ACAA-55BA-4C9F-9CB3-470869C3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7">
            <a:extLst>
              <a:ext uri="{FF2B5EF4-FFF2-40B4-BE49-F238E27FC236}">
                <a16:creationId xmlns:a16="http://schemas.microsoft.com/office/drawing/2014/main" id="{EFA84B95-D8B3-46B5-8069-747B46C3D49A}"/>
              </a:ext>
            </a:extLst>
          </p:cNvPr>
          <p:cNvSpPr txBox="1">
            <a:spLocks noChangeArrowheads="1"/>
          </p:cNvSpPr>
          <p:nvPr/>
        </p:nvSpPr>
        <p:spPr bwMode="auto">
          <a:xfrm>
            <a:off x="1187450" y="2852738"/>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CA377329-3558-46FF-A96E-38F352CB7C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417083A-C984-4B4F-947B-AD7BA15EB40A}" type="slidenum">
              <a:rPr lang="en-US" altLang="zh-CN" sz="1400">
                <a:latin typeface="Times New Roman" panose="02020603050405020304" pitchFamily="18" charset="0"/>
              </a:rPr>
              <a:pPr algn="r" eaLnBrk="1" hangingPunct="1">
                <a:spcBef>
                  <a:spcPct val="50000"/>
                </a:spcBef>
                <a:buFontTx/>
                <a:buNone/>
              </a:pPr>
              <a:t>15</a:t>
            </a:fld>
            <a:endParaRPr lang="en-US" altLang="zh-CN" sz="1400">
              <a:latin typeface="Times New Roman" panose="02020603050405020304" pitchFamily="18" charset="0"/>
            </a:endParaRPr>
          </a:p>
        </p:txBody>
      </p:sp>
      <p:sp>
        <p:nvSpPr>
          <p:cNvPr id="27651" name="Rectangle 4">
            <a:extLst>
              <a:ext uri="{FF2B5EF4-FFF2-40B4-BE49-F238E27FC236}">
                <a16:creationId xmlns:a16="http://schemas.microsoft.com/office/drawing/2014/main" id="{A269F6E5-4CE0-4B6E-818F-ED28B0F0B269}"/>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链表的创建</a:t>
            </a:r>
          </a:p>
        </p:txBody>
      </p:sp>
      <p:sp>
        <p:nvSpPr>
          <p:cNvPr id="27652" name="Rectangle 5">
            <a:extLst>
              <a:ext uri="{FF2B5EF4-FFF2-40B4-BE49-F238E27FC236}">
                <a16:creationId xmlns:a16="http://schemas.microsoft.com/office/drawing/2014/main" id="{6816E551-B3C5-4364-BA49-7F720C6A8A96}"/>
              </a:ext>
            </a:extLst>
          </p:cNvPr>
          <p:cNvSpPr>
            <a:spLocks noGrp="1" noChangeArrowheads="1"/>
          </p:cNvSpPr>
          <p:nvPr>
            <p:ph type="body" idx="4294967295"/>
          </p:nvPr>
        </p:nvSpPr>
        <p:spPr>
          <a:xfrm>
            <a:off x="179388" y="1141413"/>
            <a:ext cx="8856662" cy="4789487"/>
          </a:xfrm>
        </p:spPr>
        <p:txBody>
          <a:bodyPr/>
          <a:lstStyle/>
          <a:p>
            <a:pPr eaLnBrk="1" hangingPunct="1"/>
            <a:r>
              <a:rPr lang="zh-CN" altLang="en-US" b="1"/>
              <a:t>从无到有，结点逐个创建、加入（链接），构成链表</a:t>
            </a:r>
          </a:p>
        </p:txBody>
      </p:sp>
      <p:grpSp>
        <p:nvGrpSpPr>
          <p:cNvPr id="13317" name="Group 6">
            <a:extLst>
              <a:ext uri="{FF2B5EF4-FFF2-40B4-BE49-F238E27FC236}">
                <a16:creationId xmlns:a16="http://schemas.microsoft.com/office/drawing/2014/main" id="{47FE9541-21BD-459E-ACB5-98F369F9598E}"/>
              </a:ext>
            </a:extLst>
          </p:cNvPr>
          <p:cNvGrpSpPr>
            <a:grpSpLocks/>
          </p:cNvGrpSpPr>
          <p:nvPr/>
        </p:nvGrpSpPr>
        <p:grpSpPr bwMode="auto">
          <a:xfrm>
            <a:off x="2008188" y="3322638"/>
            <a:ext cx="990600" cy="466725"/>
            <a:chOff x="0" y="0"/>
            <a:chExt cx="624" cy="294"/>
          </a:xfrm>
        </p:grpSpPr>
        <p:sp>
          <p:nvSpPr>
            <p:cNvPr id="27676" name="Text Box 7">
              <a:extLst>
                <a:ext uri="{FF2B5EF4-FFF2-40B4-BE49-F238E27FC236}">
                  <a16:creationId xmlns:a16="http://schemas.microsoft.com/office/drawing/2014/main" id="{0392D04F-7A16-4D9B-A9F9-0DFBA56ECD1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27677" name="Line 8">
              <a:extLst>
                <a:ext uri="{FF2B5EF4-FFF2-40B4-BE49-F238E27FC236}">
                  <a16:creationId xmlns:a16="http://schemas.microsoft.com/office/drawing/2014/main" id="{43E2F865-227F-4EEF-AFD3-45C5A13848F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0" name="Group 9">
            <a:extLst>
              <a:ext uri="{FF2B5EF4-FFF2-40B4-BE49-F238E27FC236}">
                <a16:creationId xmlns:a16="http://schemas.microsoft.com/office/drawing/2014/main" id="{0A7739CD-3079-4A99-9BC7-4CFBA37164BB}"/>
              </a:ext>
            </a:extLst>
          </p:cNvPr>
          <p:cNvGrpSpPr>
            <a:grpSpLocks/>
          </p:cNvGrpSpPr>
          <p:nvPr/>
        </p:nvGrpSpPr>
        <p:grpSpPr bwMode="auto">
          <a:xfrm>
            <a:off x="3608388" y="3322638"/>
            <a:ext cx="990600" cy="466725"/>
            <a:chOff x="0" y="0"/>
            <a:chExt cx="624" cy="294"/>
          </a:xfrm>
        </p:grpSpPr>
        <p:sp>
          <p:nvSpPr>
            <p:cNvPr id="27674" name="Text Box 10">
              <a:extLst>
                <a:ext uri="{FF2B5EF4-FFF2-40B4-BE49-F238E27FC236}">
                  <a16:creationId xmlns:a16="http://schemas.microsoft.com/office/drawing/2014/main" id="{3D515314-EFB5-4CFC-B5FD-952603E3C01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27675" name="Line 11">
              <a:extLst>
                <a:ext uri="{FF2B5EF4-FFF2-40B4-BE49-F238E27FC236}">
                  <a16:creationId xmlns:a16="http://schemas.microsoft.com/office/drawing/2014/main" id="{21CDB580-C743-4553-8C15-F5ED6E714A8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3" name="Group 12">
            <a:extLst>
              <a:ext uri="{FF2B5EF4-FFF2-40B4-BE49-F238E27FC236}">
                <a16:creationId xmlns:a16="http://schemas.microsoft.com/office/drawing/2014/main" id="{07FEBB9C-2200-4220-A86A-D81A8D9436E8}"/>
              </a:ext>
            </a:extLst>
          </p:cNvPr>
          <p:cNvGrpSpPr>
            <a:grpSpLocks/>
          </p:cNvGrpSpPr>
          <p:nvPr/>
        </p:nvGrpSpPr>
        <p:grpSpPr bwMode="auto">
          <a:xfrm>
            <a:off x="5272088" y="3322638"/>
            <a:ext cx="990600" cy="466725"/>
            <a:chOff x="0" y="0"/>
            <a:chExt cx="624" cy="294"/>
          </a:xfrm>
        </p:grpSpPr>
        <p:sp>
          <p:nvSpPr>
            <p:cNvPr id="27672" name="Text Box 13">
              <a:extLst>
                <a:ext uri="{FF2B5EF4-FFF2-40B4-BE49-F238E27FC236}">
                  <a16:creationId xmlns:a16="http://schemas.microsoft.com/office/drawing/2014/main" id="{B0A95AEF-DE37-4111-BB93-A845C3EE37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27673" name="Line 14">
              <a:extLst>
                <a:ext uri="{FF2B5EF4-FFF2-40B4-BE49-F238E27FC236}">
                  <a16:creationId xmlns:a16="http://schemas.microsoft.com/office/drawing/2014/main" id="{068DF752-9DAA-421A-B8FF-3CF3733CFCA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6" name="Group 15">
            <a:extLst>
              <a:ext uri="{FF2B5EF4-FFF2-40B4-BE49-F238E27FC236}">
                <a16:creationId xmlns:a16="http://schemas.microsoft.com/office/drawing/2014/main" id="{CEBF6569-17C6-4F10-86FF-3B7F4EEE9986}"/>
              </a:ext>
            </a:extLst>
          </p:cNvPr>
          <p:cNvGrpSpPr>
            <a:grpSpLocks/>
          </p:cNvGrpSpPr>
          <p:nvPr/>
        </p:nvGrpSpPr>
        <p:grpSpPr bwMode="auto">
          <a:xfrm>
            <a:off x="2770188" y="3517900"/>
            <a:ext cx="838200" cy="76200"/>
            <a:chOff x="0" y="0"/>
            <a:chExt cx="528" cy="48"/>
          </a:xfrm>
        </p:grpSpPr>
        <p:sp>
          <p:nvSpPr>
            <p:cNvPr id="27670" name="Line 16">
              <a:extLst>
                <a:ext uri="{FF2B5EF4-FFF2-40B4-BE49-F238E27FC236}">
                  <a16:creationId xmlns:a16="http://schemas.microsoft.com/office/drawing/2014/main" id="{EE0A94D1-9C53-4BB4-AFE3-51D5F7D929A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Oval 17">
              <a:extLst>
                <a:ext uri="{FF2B5EF4-FFF2-40B4-BE49-F238E27FC236}">
                  <a16:creationId xmlns:a16="http://schemas.microsoft.com/office/drawing/2014/main" id="{B84BA222-44AC-4A75-BA80-C22BAC530D3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29" name="Group 18">
            <a:extLst>
              <a:ext uri="{FF2B5EF4-FFF2-40B4-BE49-F238E27FC236}">
                <a16:creationId xmlns:a16="http://schemas.microsoft.com/office/drawing/2014/main" id="{A71644AC-8FE1-47D2-AA35-08F734CDACD2}"/>
              </a:ext>
            </a:extLst>
          </p:cNvPr>
          <p:cNvGrpSpPr>
            <a:grpSpLocks/>
          </p:cNvGrpSpPr>
          <p:nvPr/>
        </p:nvGrpSpPr>
        <p:grpSpPr bwMode="auto">
          <a:xfrm>
            <a:off x="4370388" y="3522663"/>
            <a:ext cx="838200" cy="76200"/>
            <a:chOff x="0" y="0"/>
            <a:chExt cx="528" cy="48"/>
          </a:xfrm>
        </p:grpSpPr>
        <p:sp>
          <p:nvSpPr>
            <p:cNvPr id="27668" name="Line 19">
              <a:extLst>
                <a:ext uri="{FF2B5EF4-FFF2-40B4-BE49-F238E27FC236}">
                  <a16:creationId xmlns:a16="http://schemas.microsoft.com/office/drawing/2014/main" id="{9B0987A6-B1F4-4A50-80D9-454D34D366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Oval 20">
              <a:extLst>
                <a:ext uri="{FF2B5EF4-FFF2-40B4-BE49-F238E27FC236}">
                  <a16:creationId xmlns:a16="http://schemas.microsoft.com/office/drawing/2014/main" id="{1EB80AFE-EB5B-4C6E-9A3E-E6EBC7538F35}"/>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32" name="Group 21">
            <a:extLst>
              <a:ext uri="{FF2B5EF4-FFF2-40B4-BE49-F238E27FC236}">
                <a16:creationId xmlns:a16="http://schemas.microsoft.com/office/drawing/2014/main" id="{99AE2A11-B4D7-4BEC-9F79-C9E987DFF2A9}"/>
              </a:ext>
            </a:extLst>
          </p:cNvPr>
          <p:cNvGrpSpPr>
            <a:grpSpLocks/>
          </p:cNvGrpSpPr>
          <p:nvPr/>
        </p:nvGrpSpPr>
        <p:grpSpPr bwMode="auto">
          <a:xfrm>
            <a:off x="1474788" y="1951038"/>
            <a:ext cx="1349375" cy="1371600"/>
            <a:chOff x="0" y="0"/>
            <a:chExt cx="768" cy="864"/>
          </a:xfrm>
        </p:grpSpPr>
        <p:sp>
          <p:nvSpPr>
            <p:cNvPr id="27663" name="Text Box 22">
              <a:extLst>
                <a:ext uri="{FF2B5EF4-FFF2-40B4-BE49-F238E27FC236}">
                  <a16:creationId xmlns:a16="http://schemas.microsoft.com/office/drawing/2014/main" id="{75394F35-221E-4702-9A54-C7806787DBDA}"/>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7664" name="Text Box 23">
              <a:extLst>
                <a:ext uri="{FF2B5EF4-FFF2-40B4-BE49-F238E27FC236}">
                  <a16:creationId xmlns:a16="http://schemas.microsoft.com/office/drawing/2014/main" id="{4A0D732C-9822-4881-B988-CFDF2C3043AB}"/>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27665" name="Group 24">
              <a:extLst>
                <a:ext uri="{FF2B5EF4-FFF2-40B4-BE49-F238E27FC236}">
                  <a16:creationId xmlns:a16="http://schemas.microsoft.com/office/drawing/2014/main" id="{F0F8FF55-3BCB-4C90-8B65-694FAE56CC9F}"/>
                </a:ext>
              </a:extLst>
            </p:cNvPr>
            <p:cNvGrpSpPr>
              <a:grpSpLocks/>
            </p:cNvGrpSpPr>
            <p:nvPr/>
          </p:nvGrpSpPr>
          <p:grpSpPr bwMode="auto">
            <a:xfrm>
              <a:off x="336" y="432"/>
              <a:ext cx="48" cy="432"/>
              <a:chOff x="0" y="0"/>
              <a:chExt cx="48" cy="432"/>
            </a:xfrm>
          </p:grpSpPr>
          <p:sp>
            <p:nvSpPr>
              <p:cNvPr id="27666" name="Oval 25">
                <a:extLst>
                  <a:ext uri="{FF2B5EF4-FFF2-40B4-BE49-F238E27FC236}">
                    <a16:creationId xmlns:a16="http://schemas.microsoft.com/office/drawing/2014/main" id="{8562425E-8263-45CF-978C-84596BD8B9D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7667" name="Line 26">
                <a:extLst>
                  <a:ext uri="{FF2B5EF4-FFF2-40B4-BE49-F238E27FC236}">
                    <a16:creationId xmlns:a16="http://schemas.microsoft.com/office/drawing/2014/main" id="{F003145B-14BE-42A0-A663-7BEF9D71F2E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3338" name="Line 27">
            <a:extLst>
              <a:ext uri="{FF2B5EF4-FFF2-40B4-BE49-F238E27FC236}">
                <a16:creationId xmlns:a16="http://schemas.microsoft.com/office/drawing/2014/main" id="{10BD7097-0ED1-4B1D-AD8E-4DAE305BF16A}"/>
              </a:ext>
            </a:extLst>
          </p:cNvPr>
          <p:cNvSpPr>
            <a:spLocks noChangeShapeType="1"/>
          </p:cNvSpPr>
          <p:nvPr/>
        </p:nvSpPr>
        <p:spPr bwMode="auto">
          <a:xfrm>
            <a:off x="5776913" y="3322638"/>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Rectangle 28">
            <a:extLst>
              <a:ext uri="{FF2B5EF4-FFF2-40B4-BE49-F238E27FC236}">
                <a16:creationId xmlns:a16="http://schemas.microsoft.com/office/drawing/2014/main" id="{E816069A-9040-4EBE-889A-C90DAFF061AA}"/>
              </a:ext>
            </a:extLst>
          </p:cNvPr>
          <p:cNvSpPr>
            <a:spLocks noChangeArrowheads="1"/>
          </p:cNvSpPr>
          <p:nvPr/>
        </p:nvSpPr>
        <p:spPr bwMode="auto">
          <a:xfrm>
            <a:off x="971550" y="4005263"/>
            <a:ext cx="7127875" cy="13716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结点内存动态分配</a:t>
            </a:r>
            <a:r>
              <a:rPr lang="en-US" altLang="zh-CN">
                <a:latin typeface="Times New Roman" panose="02020603050405020304" pitchFamily="18" charset="0"/>
              </a:rPr>
              <a:t>:</a:t>
            </a:r>
          </a:p>
          <a:p>
            <a:pPr lvl="1" eaLnBrk="1" hangingPunct="1">
              <a:spcBef>
                <a:spcPct val="0"/>
              </a:spcBef>
              <a:buFont typeface="Arial" panose="020B0604020202020204" pitchFamily="34" charset="0"/>
              <a:buNone/>
            </a:pPr>
            <a:r>
              <a:rPr lang="en-US" altLang="zh-CN">
                <a:latin typeface="Times New Roman" panose="02020603050405020304" pitchFamily="18" charset="0"/>
              </a:rPr>
              <a:t>newPtr=malloc(sizeof(struct node))</a:t>
            </a:r>
            <a:r>
              <a:rPr lang="zh-CN" altLang="en-US">
                <a:latin typeface="Times New Roman" panose="02020603050405020304" pitchFamily="18" charset="0"/>
              </a:rPr>
              <a:t>；</a:t>
            </a:r>
          </a:p>
          <a:p>
            <a:pPr lvl="1" eaLnBrk="1" hangingPunct="1">
              <a:spcBef>
                <a:spcPct val="0"/>
              </a:spcBef>
              <a:buFont typeface="Arial" panose="020B0604020202020204" pitchFamily="34" charset="0"/>
              <a:buNone/>
            </a:pPr>
            <a:r>
              <a:rPr lang="en-US" altLang="zh-CN">
                <a:latin typeface="Times New Roman" panose="02020603050405020304" pitchFamily="18" charset="0"/>
              </a:rPr>
              <a:t>newPtr-&gt;data=17;</a:t>
            </a:r>
          </a:p>
        </p:txBody>
      </p:sp>
      <p:sp>
        <p:nvSpPr>
          <p:cNvPr id="27661" name="Rectangle 29">
            <a:extLst>
              <a:ext uri="{FF2B5EF4-FFF2-40B4-BE49-F238E27FC236}">
                <a16:creationId xmlns:a16="http://schemas.microsoft.com/office/drawing/2014/main" id="{FFA650E2-9A8C-464E-9FD9-0872F5526B8E}"/>
              </a:ext>
            </a:extLst>
          </p:cNvPr>
          <p:cNvSpPr>
            <a:spLocks noChangeArrowheads="1"/>
          </p:cNvSpPr>
          <p:nvPr/>
        </p:nvSpPr>
        <p:spPr bwMode="auto">
          <a:xfrm>
            <a:off x="395288" y="5448300"/>
            <a:ext cx="8443912" cy="9461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链表结点的动态分配决定了结点在内存的位置不一定是连续的！</a:t>
            </a:r>
          </a:p>
        </p:txBody>
      </p:sp>
      <p:sp>
        <p:nvSpPr>
          <p:cNvPr id="27662" name="文本框 1">
            <a:extLst>
              <a:ext uri="{FF2B5EF4-FFF2-40B4-BE49-F238E27FC236}">
                <a16:creationId xmlns:a16="http://schemas.microsoft.com/office/drawing/2014/main" id="{BC545140-C753-46A7-ABAE-69EC35A9F758}"/>
              </a:ext>
            </a:extLst>
          </p:cNvPr>
          <p:cNvSpPr txBox="1">
            <a:spLocks noChangeArrowheads="1"/>
          </p:cNvSpPr>
          <p:nvPr/>
        </p:nvSpPr>
        <p:spPr bwMode="auto">
          <a:xfrm>
            <a:off x="3536950" y="1698625"/>
            <a:ext cx="5173663" cy="1568450"/>
          </a:xfrm>
          <a:prstGeom prst="rect">
            <a:avLst/>
          </a:prstGeom>
          <a:solidFill>
            <a:schemeClr val="accent5">
              <a:lumMod val="75000"/>
            </a:schemeClr>
          </a:solidFill>
          <a:ln>
            <a:noFill/>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defRPr/>
            </a:pPr>
            <a:r>
              <a:rPr lang="zh-CN" altLang="en-US" sz="2400"/>
              <a:t>声明表头指针</a:t>
            </a:r>
            <a:endParaRPr lang="en-US" altLang="zh-CN" sz="2400"/>
          </a:p>
          <a:p>
            <a:pPr eaLnBrk="1" hangingPunct="1">
              <a:spcBef>
                <a:spcPct val="0"/>
              </a:spcBef>
              <a:defRPr/>
            </a:pPr>
            <a:r>
              <a:rPr lang="zh-CN" altLang="en-US" sz="2400"/>
              <a:t>生成结点（结构体）</a:t>
            </a:r>
            <a:endParaRPr lang="en-US" altLang="zh-CN" sz="2400"/>
          </a:p>
          <a:p>
            <a:pPr eaLnBrk="1" hangingPunct="1">
              <a:spcBef>
                <a:spcPct val="0"/>
              </a:spcBef>
              <a:defRPr/>
            </a:pPr>
            <a:r>
              <a:rPr lang="zh-CN" altLang="en-US" sz="2400"/>
              <a:t>链接（插入头、或末尾追加）</a:t>
            </a:r>
            <a:endParaRPr lang="en-US" altLang="zh-CN" sz="2400"/>
          </a:p>
          <a:p>
            <a:pPr eaLnBrk="1" hangingPunct="1">
              <a:spcBef>
                <a:spcPct val="0"/>
              </a:spcBef>
              <a:defRPr/>
            </a:pPr>
            <a:r>
              <a:rPr lang="zh-CN" altLang="en-US" sz="2400"/>
              <a:t>循环往复</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32"/>
                                        </p:tgtEl>
                                        <p:attrNameLst>
                                          <p:attrName>style.visibility</p:attrName>
                                        </p:attrNameLst>
                                      </p:cBhvr>
                                      <p:to>
                                        <p:strVal val="visible"/>
                                      </p:to>
                                    </p:set>
                                    <p:animEffect transition="in" filter="dissolve">
                                      <p:cBhvr>
                                        <p:cTn id="12" dur="500"/>
                                        <p:tgtEl>
                                          <p:spTgt spid="13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dissolve">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26"/>
                                        </p:tgtEl>
                                        <p:attrNameLst>
                                          <p:attrName>style.visibility</p:attrName>
                                        </p:attrNameLst>
                                      </p:cBhvr>
                                      <p:to>
                                        <p:strVal val="visible"/>
                                      </p:to>
                                    </p:set>
                                    <p:animEffect transition="in" filter="dissolve">
                                      <p:cBhvr>
                                        <p:cTn id="22" dur="500"/>
                                        <p:tgtEl>
                                          <p:spTgt spid="13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dissolve">
                                      <p:cBhvr>
                                        <p:cTn id="27" dur="500"/>
                                        <p:tgtEl>
                                          <p:spTgt spid="133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329"/>
                                        </p:tgtEl>
                                        <p:attrNameLst>
                                          <p:attrName>style.visibility</p:attrName>
                                        </p:attrNameLst>
                                      </p:cBhvr>
                                      <p:to>
                                        <p:strVal val="visible"/>
                                      </p:to>
                                    </p:set>
                                    <p:animEffect transition="in" filter="dissolve">
                                      <p:cBhvr>
                                        <p:cTn id="32" dur="500"/>
                                        <p:tgtEl>
                                          <p:spTgt spid="133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338"/>
                                        </p:tgtEl>
                                        <p:attrNameLst>
                                          <p:attrName>style.visibility</p:attrName>
                                        </p:attrNameLst>
                                      </p:cBhvr>
                                      <p:to>
                                        <p:strVal val="visible"/>
                                      </p:to>
                                    </p:set>
                                    <p:animEffect transition="in" filter="dissolve">
                                      <p:cBhvr>
                                        <p:cTn id="37"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4455A9A1-E41B-4D90-8A53-7A7E6D21C6A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05AA8C5-BFA5-43DA-8DEB-0ECC740C80FE}" type="slidenum">
              <a:rPr lang="en-US" altLang="zh-CN" sz="1400">
                <a:latin typeface="Times New Roman" panose="02020603050405020304" pitchFamily="18" charset="0"/>
              </a:rPr>
              <a:pPr algn="r" eaLnBrk="1" hangingPunct="1">
                <a:spcBef>
                  <a:spcPct val="50000"/>
                </a:spcBef>
                <a:buFontTx/>
                <a:buNone/>
              </a:pPr>
              <a:t>16</a:t>
            </a:fld>
            <a:endParaRPr lang="en-US" altLang="zh-CN" sz="1400">
              <a:latin typeface="Times New Roman" panose="02020603050405020304" pitchFamily="18" charset="0"/>
            </a:endParaRPr>
          </a:p>
        </p:txBody>
      </p:sp>
      <p:sp>
        <p:nvSpPr>
          <p:cNvPr id="29699" name="Rectangle 2">
            <a:extLst>
              <a:ext uri="{FF2B5EF4-FFF2-40B4-BE49-F238E27FC236}">
                <a16:creationId xmlns:a16="http://schemas.microsoft.com/office/drawing/2014/main" id="{DB01EB1D-0119-4EDF-84E3-81AD16B98C8A}"/>
              </a:ext>
            </a:extLst>
          </p:cNvPr>
          <p:cNvSpPr>
            <a:spLocks noGrp="1" noChangeArrowheads="1"/>
          </p:cNvSpPr>
          <p:nvPr>
            <p:ph type="title" idx="4294967295"/>
          </p:nvPr>
        </p:nvSpPr>
        <p:spPr>
          <a:xfrm>
            <a:off x="1263650" y="404813"/>
            <a:ext cx="7412038" cy="720725"/>
          </a:xfrm>
        </p:spPr>
        <p:txBody>
          <a:bodyPr/>
          <a:lstStyle/>
          <a:p>
            <a:pPr eaLnBrk="1" hangingPunct="1"/>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、链表创建</a:t>
            </a:r>
          </a:p>
        </p:txBody>
      </p:sp>
      <p:sp>
        <p:nvSpPr>
          <p:cNvPr id="29700" name="Rectangle 3">
            <a:extLst>
              <a:ext uri="{FF2B5EF4-FFF2-40B4-BE49-F238E27FC236}">
                <a16:creationId xmlns:a16="http://schemas.microsoft.com/office/drawing/2014/main" id="{029C956A-B45B-437C-9769-447BB15C88D5}"/>
              </a:ext>
            </a:extLst>
          </p:cNvPr>
          <p:cNvSpPr>
            <a:spLocks noGrp="1" noChangeArrowheads="1"/>
          </p:cNvSpPr>
          <p:nvPr>
            <p:ph type="body" idx="4294967295"/>
          </p:nvPr>
        </p:nvSpPr>
        <p:spPr>
          <a:xfrm>
            <a:off x="755650" y="1412875"/>
            <a:ext cx="8208963" cy="5040313"/>
          </a:xfrm>
        </p:spPr>
        <p:txBody>
          <a:bodyPr/>
          <a:lstStyle/>
          <a:p>
            <a:pPr eaLnBrk="1" hangingPunct="1">
              <a:lnSpc>
                <a:spcPct val="80000"/>
              </a:lnSpc>
              <a:spcBef>
                <a:spcPct val="0"/>
              </a:spcBef>
              <a:buFontTx/>
              <a:buNone/>
            </a:pPr>
            <a:r>
              <a:rPr lang="en-US" altLang="zh-CN" sz="2400" b="1" dirty="0"/>
              <a:t>LISTNODE * </a:t>
            </a:r>
            <a:r>
              <a:rPr lang="en-US" altLang="zh-CN" sz="2400" b="1" dirty="0" err="1"/>
              <a:t>createFIFOList</a:t>
            </a:r>
            <a:r>
              <a:rPr lang="en-US" altLang="zh-CN" sz="2400" b="1" dirty="0"/>
              <a:t>( )</a:t>
            </a:r>
          </a:p>
          <a:p>
            <a:pPr eaLnBrk="1" hangingPunct="1">
              <a:lnSpc>
                <a:spcPct val="80000"/>
              </a:lnSpc>
              <a:spcBef>
                <a:spcPct val="0"/>
              </a:spcBef>
              <a:buFontTx/>
              <a:buNone/>
            </a:pPr>
            <a:r>
              <a:rPr lang="en-US" altLang="zh-CN" sz="2400" b="1" dirty="0"/>
              <a:t>{</a:t>
            </a:r>
          </a:p>
          <a:p>
            <a:pPr eaLnBrk="1" hangingPunct="1">
              <a:lnSpc>
                <a:spcPct val="80000"/>
              </a:lnSpc>
              <a:spcBef>
                <a:spcPct val="0"/>
              </a:spcBef>
              <a:buFontTx/>
              <a:buNone/>
            </a:pPr>
            <a:r>
              <a:rPr lang="en-US" altLang="zh-CN" sz="2400" b="1" dirty="0"/>
              <a:t>     //</a:t>
            </a:r>
            <a:r>
              <a:rPr lang="zh-CN" altLang="en-US" sz="2400" b="1" dirty="0"/>
              <a:t>变量定义；</a:t>
            </a:r>
          </a:p>
          <a:p>
            <a:pPr eaLnBrk="1" hangingPunct="1">
              <a:lnSpc>
                <a:spcPct val="80000"/>
              </a:lnSpc>
              <a:spcBef>
                <a:spcPct val="0"/>
              </a:spcBef>
              <a:buFontTx/>
              <a:buNone/>
            </a:pPr>
            <a:r>
              <a:rPr lang="zh-CN" altLang="en-US" sz="2400" b="1" dirty="0"/>
              <a:t>     </a:t>
            </a:r>
            <a:r>
              <a:rPr lang="en-US" altLang="zh-CN" sz="2400" b="1" dirty="0"/>
              <a:t>//</a:t>
            </a:r>
            <a:r>
              <a:rPr lang="zh-CN" altLang="en-US" sz="2400" b="1" dirty="0"/>
              <a:t>变量初始化；</a:t>
            </a:r>
          </a:p>
          <a:p>
            <a:pPr eaLnBrk="1" hangingPunct="1">
              <a:lnSpc>
                <a:spcPct val="80000"/>
              </a:lnSpc>
              <a:spcBef>
                <a:spcPct val="0"/>
              </a:spcBef>
              <a:buFontTx/>
              <a:buNone/>
            </a:pPr>
            <a:endParaRPr lang="zh-CN" altLang="en-US" sz="800" b="1" dirty="0"/>
          </a:p>
          <a:p>
            <a:pPr eaLnBrk="1" hangingPunct="1">
              <a:lnSpc>
                <a:spcPct val="80000"/>
              </a:lnSpc>
              <a:spcBef>
                <a:spcPct val="0"/>
              </a:spcBef>
              <a:buFontTx/>
              <a:buNone/>
            </a:pPr>
            <a:r>
              <a:rPr lang="zh-CN" altLang="en-US" sz="2400" b="1" dirty="0"/>
              <a:t>     </a:t>
            </a:r>
            <a:r>
              <a:rPr lang="en-US" altLang="zh-CN" sz="2400" b="1" dirty="0" err="1"/>
              <a:t>scanf</a:t>
            </a:r>
            <a:r>
              <a:rPr lang="en-US" altLang="zh-CN" sz="2400" b="1" dirty="0"/>
              <a:t>(</a:t>
            </a:r>
            <a:r>
              <a:rPr lang="en-US" altLang="zh-CN" sz="2400" b="1" dirty="0">
                <a:latin typeface="宋体" panose="02010600030101010101" pitchFamily="2" charset="-122"/>
              </a:rPr>
              <a:t>"</a:t>
            </a:r>
            <a:r>
              <a:rPr lang="en-US" altLang="zh-CN" sz="2400" b="1" dirty="0"/>
              <a:t>%</a:t>
            </a:r>
            <a:r>
              <a:rPr lang="en-US" altLang="zh-CN" sz="2400" b="1" dirty="0" err="1"/>
              <a:t>d</a:t>
            </a:r>
            <a:r>
              <a:rPr lang="en-US" altLang="zh-CN" sz="2400" b="1" dirty="0" err="1">
                <a:latin typeface="宋体" panose="02010600030101010101" pitchFamily="2" charset="-122"/>
              </a:rPr>
              <a:t>"</a:t>
            </a:r>
            <a:r>
              <a:rPr lang="en-US" altLang="zh-CN" sz="2400" b="1" dirty="0" err="1"/>
              <a:t>,&amp;num</a:t>
            </a:r>
            <a:r>
              <a:rPr lang="en-US" altLang="zh-CN" sz="2400" b="1" dirty="0"/>
              <a:t>);</a:t>
            </a:r>
          </a:p>
          <a:p>
            <a:pPr eaLnBrk="1" hangingPunct="1">
              <a:lnSpc>
                <a:spcPct val="80000"/>
              </a:lnSpc>
              <a:spcBef>
                <a:spcPct val="0"/>
              </a:spcBef>
              <a:buFontTx/>
              <a:buNone/>
            </a:pPr>
            <a:r>
              <a:rPr lang="en-US" altLang="zh-CN" sz="2400" b="1" dirty="0"/>
              <a:t>     while(num != -1){</a:t>
            </a:r>
          </a:p>
          <a:p>
            <a:pPr eaLnBrk="1" hangingPunct="1">
              <a:lnSpc>
                <a:spcPct val="80000"/>
              </a:lnSpc>
              <a:spcBef>
                <a:spcPct val="0"/>
              </a:spcBef>
              <a:buFontTx/>
              <a:buNone/>
            </a:pPr>
            <a:r>
              <a:rPr lang="en-US" altLang="zh-CN" sz="2400" b="1" dirty="0"/>
              <a:t>          </a:t>
            </a:r>
            <a:r>
              <a:rPr lang="en-US" altLang="zh-CN" sz="2400" b="1" dirty="0" err="1"/>
              <a:t>currentPtr</a:t>
            </a:r>
            <a:r>
              <a:rPr lang="en-US" altLang="zh-CN" sz="2400" b="1" dirty="0"/>
              <a:t> = malloc(</a:t>
            </a:r>
            <a:r>
              <a:rPr lang="en-US" altLang="zh-CN" sz="2400" b="1" dirty="0" err="1"/>
              <a:t>sizeof</a:t>
            </a:r>
            <a:r>
              <a:rPr lang="en-US" altLang="zh-CN" sz="2400" b="1" dirty="0"/>
              <a:t>(LISTNODE)); </a:t>
            </a:r>
          </a:p>
          <a:p>
            <a:pPr eaLnBrk="1" hangingPunct="1">
              <a:lnSpc>
                <a:spcPct val="80000"/>
              </a:lnSpc>
              <a:spcBef>
                <a:spcPct val="0"/>
              </a:spcBef>
              <a:buFontTx/>
              <a:buNone/>
            </a:pPr>
            <a:r>
              <a:rPr lang="en-US" altLang="zh-CN" sz="2400" b="1" dirty="0"/>
              <a:t>          if(</a:t>
            </a:r>
            <a:r>
              <a:rPr lang="en-US" altLang="zh-CN" sz="2400" b="1" dirty="0" err="1"/>
              <a:t>currentPtr</a:t>
            </a:r>
            <a:r>
              <a:rPr lang="en-US" altLang="zh-CN" sz="2400" b="1" dirty="0"/>
              <a:t> != NULL){</a:t>
            </a:r>
          </a:p>
          <a:p>
            <a:pPr eaLnBrk="1" hangingPunct="1">
              <a:lnSpc>
                <a:spcPct val="80000"/>
              </a:lnSpc>
              <a:spcBef>
                <a:spcPct val="0"/>
              </a:spcBef>
              <a:buFontTx/>
              <a:buNone/>
            </a:pPr>
            <a:r>
              <a:rPr lang="en-US" altLang="zh-CN" sz="2400" b="1" dirty="0"/>
              <a:t>                 </a:t>
            </a:r>
            <a:r>
              <a:rPr lang="en-US" altLang="zh-CN" sz="2400" b="1" dirty="0" err="1"/>
              <a:t>currentPtr</a:t>
            </a:r>
            <a:r>
              <a:rPr lang="en-US" altLang="zh-CN" sz="2400" b="1" dirty="0"/>
              <a:t>-&gt;data = num;</a:t>
            </a:r>
          </a:p>
          <a:p>
            <a:pPr eaLnBrk="1" hangingPunct="1">
              <a:lnSpc>
                <a:spcPct val="80000"/>
              </a:lnSpc>
              <a:spcBef>
                <a:spcPct val="0"/>
              </a:spcBef>
              <a:buFontTx/>
              <a:buNone/>
            </a:pPr>
            <a:r>
              <a:rPr lang="en-US" altLang="zh-CN" sz="2400" b="1" dirty="0"/>
              <a:t>                </a:t>
            </a:r>
            <a:r>
              <a:rPr lang="en-US" altLang="zh-CN" sz="2400" b="1" dirty="0">
                <a:solidFill>
                  <a:srgbClr val="FF3300"/>
                </a:solidFill>
              </a:rPr>
              <a:t> //</a:t>
            </a:r>
            <a:r>
              <a:rPr lang="zh-CN" altLang="en-US" sz="2400" b="1" dirty="0">
                <a:solidFill>
                  <a:srgbClr val="FF3300"/>
                </a:solidFill>
              </a:rPr>
              <a:t>细化：将新结点插入链表；</a:t>
            </a:r>
          </a:p>
          <a:p>
            <a:pPr eaLnBrk="1" hangingPunct="1">
              <a:lnSpc>
                <a:spcPct val="80000"/>
              </a:lnSpc>
              <a:spcBef>
                <a:spcPct val="0"/>
              </a:spcBef>
              <a:buFontTx/>
              <a:buNone/>
            </a:pPr>
            <a:r>
              <a:rPr lang="zh-CN" altLang="en-US" sz="2400" b="1" dirty="0"/>
              <a:t>          </a:t>
            </a:r>
            <a:r>
              <a:rPr lang="en-US" altLang="zh-CN" sz="2400" b="1" dirty="0"/>
              <a:t>}</a:t>
            </a:r>
          </a:p>
          <a:p>
            <a:pPr eaLnBrk="1" hangingPunct="1">
              <a:lnSpc>
                <a:spcPct val="80000"/>
              </a:lnSpc>
              <a:spcBef>
                <a:spcPct val="0"/>
              </a:spcBef>
              <a:buFontTx/>
              <a:buNone/>
            </a:pPr>
            <a:r>
              <a:rPr lang="en-US" altLang="zh-CN" sz="2400" b="1" dirty="0"/>
              <a:t>	     </a:t>
            </a:r>
            <a:r>
              <a:rPr lang="en-US" altLang="zh-CN" sz="2400" b="1" dirty="0" err="1"/>
              <a:t>scanf</a:t>
            </a:r>
            <a:r>
              <a:rPr lang="en-US" altLang="zh-CN" sz="2400" b="1" dirty="0"/>
              <a:t>(</a:t>
            </a:r>
            <a:r>
              <a:rPr lang="en-US" altLang="zh-CN" sz="2400" b="1" dirty="0">
                <a:latin typeface="宋体" panose="02010600030101010101" pitchFamily="2" charset="-122"/>
              </a:rPr>
              <a:t>"</a:t>
            </a:r>
            <a:r>
              <a:rPr lang="en-US" altLang="zh-CN" sz="2400" b="1" dirty="0"/>
              <a:t>%</a:t>
            </a:r>
            <a:r>
              <a:rPr lang="en-US" altLang="zh-CN" sz="2400" b="1" dirty="0" err="1"/>
              <a:t>d</a:t>
            </a:r>
            <a:r>
              <a:rPr lang="en-US" altLang="zh-CN" sz="2400" b="1" dirty="0" err="1">
                <a:latin typeface="宋体" panose="02010600030101010101" pitchFamily="2" charset="-122"/>
              </a:rPr>
              <a:t>"</a:t>
            </a:r>
            <a:r>
              <a:rPr lang="en-US" altLang="zh-CN" sz="2400" b="1" dirty="0" err="1"/>
              <a:t>,&amp;num</a:t>
            </a:r>
            <a:r>
              <a:rPr lang="en-US" altLang="zh-CN" sz="2400" b="1" dirty="0"/>
              <a:t>);</a:t>
            </a:r>
          </a:p>
          <a:p>
            <a:pPr eaLnBrk="1" hangingPunct="1">
              <a:lnSpc>
                <a:spcPct val="80000"/>
              </a:lnSpc>
              <a:spcBef>
                <a:spcPct val="0"/>
              </a:spcBef>
              <a:buFontTx/>
              <a:buNone/>
            </a:pPr>
            <a:r>
              <a:rPr lang="en-US" altLang="zh-CN" sz="2400" b="1" dirty="0"/>
              <a:t>     }</a:t>
            </a:r>
          </a:p>
          <a:p>
            <a:pPr eaLnBrk="1" hangingPunct="1">
              <a:lnSpc>
                <a:spcPct val="80000"/>
              </a:lnSpc>
              <a:spcBef>
                <a:spcPct val="0"/>
              </a:spcBef>
              <a:buFontTx/>
              <a:buNone/>
            </a:pPr>
            <a:r>
              <a:rPr lang="en-US" altLang="zh-CN" sz="800" b="1" dirty="0"/>
              <a:t>    </a:t>
            </a:r>
          </a:p>
          <a:p>
            <a:pPr eaLnBrk="1" hangingPunct="1">
              <a:lnSpc>
                <a:spcPct val="80000"/>
              </a:lnSpc>
              <a:spcBef>
                <a:spcPct val="0"/>
              </a:spcBef>
              <a:buFontTx/>
              <a:buNone/>
            </a:pPr>
            <a:r>
              <a:rPr lang="en-US" altLang="zh-CN" sz="2400" b="1" dirty="0"/>
              <a:t>     return </a:t>
            </a:r>
            <a:r>
              <a:rPr lang="en-US" altLang="zh-CN" sz="2400" b="1" dirty="0" err="1"/>
              <a:t>headPtr</a:t>
            </a:r>
            <a:r>
              <a:rPr lang="zh-CN" altLang="en-US" sz="2400" b="1" dirty="0"/>
              <a:t>；</a:t>
            </a:r>
          </a:p>
          <a:p>
            <a:pPr eaLnBrk="1" hangingPunct="1">
              <a:lnSpc>
                <a:spcPct val="80000"/>
              </a:lnSpc>
              <a:spcBef>
                <a:spcPct val="0"/>
              </a:spcBef>
              <a:buFontTx/>
              <a:buNone/>
            </a:pPr>
            <a:r>
              <a:rPr lang="en-US" altLang="zh-CN" sz="2400" b="1" dirty="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F8560662-5548-4007-B7FA-DFF40702703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7D2B590-E19F-4F5F-8A37-1655569F0760}" type="slidenum">
              <a:rPr lang="en-US" altLang="zh-CN" sz="1400">
                <a:latin typeface="Times New Roman" panose="02020603050405020304" pitchFamily="18" charset="0"/>
              </a:rPr>
              <a:pPr algn="r" eaLnBrk="1" hangingPunct="1">
                <a:spcBef>
                  <a:spcPct val="50000"/>
                </a:spcBef>
                <a:buFontTx/>
                <a:buNone/>
              </a:pPr>
              <a:t>17</a:t>
            </a:fld>
            <a:endParaRPr lang="en-US" altLang="zh-CN" sz="1400">
              <a:latin typeface="Times New Roman" panose="02020603050405020304" pitchFamily="18" charset="0"/>
            </a:endParaRPr>
          </a:p>
        </p:txBody>
      </p:sp>
      <p:grpSp>
        <p:nvGrpSpPr>
          <p:cNvPr id="24579" name="Group 4">
            <a:extLst>
              <a:ext uri="{FF2B5EF4-FFF2-40B4-BE49-F238E27FC236}">
                <a16:creationId xmlns:a16="http://schemas.microsoft.com/office/drawing/2014/main" id="{67776638-DCE5-4901-8BEE-D4248D227AD1}"/>
              </a:ext>
            </a:extLst>
          </p:cNvPr>
          <p:cNvGrpSpPr>
            <a:grpSpLocks/>
          </p:cNvGrpSpPr>
          <p:nvPr/>
        </p:nvGrpSpPr>
        <p:grpSpPr bwMode="auto">
          <a:xfrm>
            <a:off x="1263650" y="2144713"/>
            <a:ext cx="990600" cy="466725"/>
            <a:chOff x="0" y="0"/>
            <a:chExt cx="624" cy="294"/>
          </a:xfrm>
        </p:grpSpPr>
        <p:sp>
          <p:nvSpPr>
            <p:cNvPr id="30776" name="Text Box 5">
              <a:extLst>
                <a:ext uri="{FF2B5EF4-FFF2-40B4-BE49-F238E27FC236}">
                  <a16:creationId xmlns:a16="http://schemas.microsoft.com/office/drawing/2014/main" id="{F7998AD5-A962-40A1-93C7-6869950363B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0777" name="Line 6">
              <a:extLst>
                <a:ext uri="{FF2B5EF4-FFF2-40B4-BE49-F238E27FC236}">
                  <a16:creationId xmlns:a16="http://schemas.microsoft.com/office/drawing/2014/main" id="{2EB5BF2C-53E3-456A-99B9-D9F7662E02E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2" name="Group 10">
            <a:extLst>
              <a:ext uri="{FF2B5EF4-FFF2-40B4-BE49-F238E27FC236}">
                <a16:creationId xmlns:a16="http://schemas.microsoft.com/office/drawing/2014/main" id="{10A5A1ED-B0D6-4BF9-95FC-DB73F734EFE0}"/>
              </a:ext>
            </a:extLst>
          </p:cNvPr>
          <p:cNvGrpSpPr>
            <a:grpSpLocks/>
          </p:cNvGrpSpPr>
          <p:nvPr/>
        </p:nvGrpSpPr>
        <p:grpSpPr bwMode="auto">
          <a:xfrm>
            <a:off x="7400925" y="2144713"/>
            <a:ext cx="990600" cy="466725"/>
            <a:chOff x="0" y="0"/>
            <a:chExt cx="624" cy="294"/>
          </a:xfrm>
        </p:grpSpPr>
        <p:sp>
          <p:nvSpPr>
            <p:cNvPr id="30774" name="Text Box 11">
              <a:extLst>
                <a:ext uri="{FF2B5EF4-FFF2-40B4-BE49-F238E27FC236}">
                  <a16:creationId xmlns:a16="http://schemas.microsoft.com/office/drawing/2014/main" id="{AE3497B9-284C-49C5-ABD9-BE120333DF8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0775" name="Line 12">
              <a:extLst>
                <a:ext uri="{FF2B5EF4-FFF2-40B4-BE49-F238E27FC236}">
                  <a16:creationId xmlns:a16="http://schemas.microsoft.com/office/drawing/2014/main" id="{E1BE979D-2FD2-48CE-B147-0EC6F20E49D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Group 16">
            <a:extLst>
              <a:ext uri="{FF2B5EF4-FFF2-40B4-BE49-F238E27FC236}">
                <a16:creationId xmlns:a16="http://schemas.microsoft.com/office/drawing/2014/main" id="{5F435DEB-754B-4670-BD97-2A03DF69AEF5}"/>
              </a:ext>
            </a:extLst>
          </p:cNvPr>
          <p:cNvGrpSpPr>
            <a:grpSpLocks/>
          </p:cNvGrpSpPr>
          <p:nvPr/>
        </p:nvGrpSpPr>
        <p:grpSpPr bwMode="auto">
          <a:xfrm>
            <a:off x="5122863" y="2344738"/>
            <a:ext cx="838200" cy="76200"/>
            <a:chOff x="0" y="0"/>
            <a:chExt cx="528" cy="48"/>
          </a:xfrm>
        </p:grpSpPr>
        <p:sp>
          <p:nvSpPr>
            <p:cNvPr id="30772" name="Line 17">
              <a:extLst>
                <a:ext uri="{FF2B5EF4-FFF2-40B4-BE49-F238E27FC236}">
                  <a16:creationId xmlns:a16="http://schemas.microsoft.com/office/drawing/2014/main" id="{FB0133C8-704E-4D5C-B4DB-90C9B404903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73" name="Oval 18">
              <a:extLst>
                <a:ext uri="{FF2B5EF4-FFF2-40B4-BE49-F238E27FC236}">
                  <a16:creationId xmlns:a16="http://schemas.microsoft.com/office/drawing/2014/main" id="{0309F02D-A49A-4ED9-B342-EF4CAC685955}"/>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8" name="Group 21">
            <a:extLst>
              <a:ext uri="{FF2B5EF4-FFF2-40B4-BE49-F238E27FC236}">
                <a16:creationId xmlns:a16="http://schemas.microsoft.com/office/drawing/2014/main" id="{93F9A41D-8F49-4B4A-BCE2-512321FD2EAB}"/>
              </a:ext>
            </a:extLst>
          </p:cNvPr>
          <p:cNvGrpSpPr>
            <a:grpSpLocks/>
          </p:cNvGrpSpPr>
          <p:nvPr/>
        </p:nvGrpSpPr>
        <p:grpSpPr bwMode="auto">
          <a:xfrm>
            <a:off x="730250" y="773113"/>
            <a:ext cx="1219200" cy="1371600"/>
            <a:chOff x="0" y="0"/>
            <a:chExt cx="768" cy="864"/>
          </a:xfrm>
        </p:grpSpPr>
        <p:sp>
          <p:nvSpPr>
            <p:cNvPr id="30767" name="Text Box 22">
              <a:extLst>
                <a:ext uri="{FF2B5EF4-FFF2-40B4-BE49-F238E27FC236}">
                  <a16:creationId xmlns:a16="http://schemas.microsoft.com/office/drawing/2014/main" id="{4C021C5C-EE55-49E8-A24B-F40B80920F5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68" name="Text Box 23">
              <a:extLst>
                <a:ext uri="{FF2B5EF4-FFF2-40B4-BE49-F238E27FC236}">
                  <a16:creationId xmlns:a16="http://schemas.microsoft.com/office/drawing/2014/main" id="{5FC49D31-B1ED-455F-9303-309F2CB4D3D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0769" name="Group 24">
              <a:extLst>
                <a:ext uri="{FF2B5EF4-FFF2-40B4-BE49-F238E27FC236}">
                  <a16:creationId xmlns:a16="http://schemas.microsoft.com/office/drawing/2014/main" id="{054BBB35-B205-4658-9C1A-CF07BE64C92D}"/>
                </a:ext>
              </a:extLst>
            </p:cNvPr>
            <p:cNvGrpSpPr>
              <a:grpSpLocks/>
            </p:cNvGrpSpPr>
            <p:nvPr/>
          </p:nvGrpSpPr>
          <p:grpSpPr bwMode="auto">
            <a:xfrm>
              <a:off x="336" y="432"/>
              <a:ext cx="48" cy="432"/>
              <a:chOff x="0" y="0"/>
              <a:chExt cx="48" cy="432"/>
            </a:xfrm>
          </p:grpSpPr>
          <p:sp>
            <p:nvSpPr>
              <p:cNvPr id="30770" name="Oval 25">
                <a:extLst>
                  <a:ext uri="{FF2B5EF4-FFF2-40B4-BE49-F238E27FC236}">
                    <a16:creationId xmlns:a16="http://schemas.microsoft.com/office/drawing/2014/main" id="{34B662CC-B182-4011-8779-0876C6D9A65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71" name="Line 26">
                <a:extLst>
                  <a:ext uri="{FF2B5EF4-FFF2-40B4-BE49-F238E27FC236}">
                    <a16:creationId xmlns:a16="http://schemas.microsoft.com/office/drawing/2014/main" id="{4D413DC4-3324-4F04-B7DF-49593ED9BD6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94" name="Group 28">
            <a:extLst>
              <a:ext uri="{FF2B5EF4-FFF2-40B4-BE49-F238E27FC236}">
                <a16:creationId xmlns:a16="http://schemas.microsoft.com/office/drawing/2014/main" id="{EB7BA723-4F61-43C4-877C-05973BDC3F57}"/>
              </a:ext>
            </a:extLst>
          </p:cNvPr>
          <p:cNvGrpSpPr>
            <a:grpSpLocks/>
          </p:cNvGrpSpPr>
          <p:nvPr/>
        </p:nvGrpSpPr>
        <p:grpSpPr bwMode="auto">
          <a:xfrm>
            <a:off x="5580063" y="773113"/>
            <a:ext cx="1508125" cy="1371600"/>
            <a:chOff x="0" y="0"/>
            <a:chExt cx="950" cy="864"/>
          </a:xfrm>
        </p:grpSpPr>
        <p:sp>
          <p:nvSpPr>
            <p:cNvPr id="30762" name="Text Box 29">
              <a:extLst>
                <a:ext uri="{FF2B5EF4-FFF2-40B4-BE49-F238E27FC236}">
                  <a16:creationId xmlns:a16="http://schemas.microsoft.com/office/drawing/2014/main" id="{E2BC2856-1866-48F7-BAAC-F4C52B05782A}"/>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63" name="Text Box 30">
              <a:extLst>
                <a:ext uri="{FF2B5EF4-FFF2-40B4-BE49-F238E27FC236}">
                  <a16:creationId xmlns:a16="http://schemas.microsoft.com/office/drawing/2014/main" id="{7A753F1F-D643-4451-B6EB-093BFB042686}"/>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0764" name="Group 31">
              <a:extLst>
                <a:ext uri="{FF2B5EF4-FFF2-40B4-BE49-F238E27FC236}">
                  <a16:creationId xmlns:a16="http://schemas.microsoft.com/office/drawing/2014/main" id="{B027F67E-2040-4F21-9C3F-FCE88347BAB5}"/>
                </a:ext>
              </a:extLst>
            </p:cNvPr>
            <p:cNvGrpSpPr>
              <a:grpSpLocks/>
            </p:cNvGrpSpPr>
            <p:nvPr/>
          </p:nvGrpSpPr>
          <p:grpSpPr bwMode="auto">
            <a:xfrm>
              <a:off x="336" y="432"/>
              <a:ext cx="48" cy="432"/>
              <a:chOff x="0" y="0"/>
              <a:chExt cx="48" cy="432"/>
            </a:xfrm>
          </p:grpSpPr>
          <p:sp>
            <p:nvSpPr>
              <p:cNvPr id="30765" name="Oval 32">
                <a:extLst>
                  <a:ext uri="{FF2B5EF4-FFF2-40B4-BE49-F238E27FC236}">
                    <a16:creationId xmlns:a16="http://schemas.microsoft.com/office/drawing/2014/main" id="{86AF3FDC-325D-4245-8506-39972DE2A51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66" name="Line 33">
                <a:extLst>
                  <a:ext uri="{FF2B5EF4-FFF2-40B4-BE49-F238E27FC236}">
                    <a16:creationId xmlns:a16="http://schemas.microsoft.com/office/drawing/2014/main" id="{4FEC088B-449A-40C6-918E-341C7C5C726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600" name="Group 34">
            <a:extLst>
              <a:ext uri="{FF2B5EF4-FFF2-40B4-BE49-F238E27FC236}">
                <a16:creationId xmlns:a16="http://schemas.microsoft.com/office/drawing/2014/main" id="{E3E829A7-9F13-481B-8820-D085EC95325E}"/>
              </a:ext>
            </a:extLst>
          </p:cNvPr>
          <p:cNvGrpSpPr>
            <a:grpSpLocks/>
          </p:cNvGrpSpPr>
          <p:nvPr/>
        </p:nvGrpSpPr>
        <p:grpSpPr bwMode="auto">
          <a:xfrm>
            <a:off x="5937250" y="2141538"/>
            <a:ext cx="990600" cy="466725"/>
            <a:chOff x="0" y="0"/>
            <a:chExt cx="624" cy="294"/>
          </a:xfrm>
        </p:grpSpPr>
        <p:sp>
          <p:nvSpPr>
            <p:cNvPr id="30760" name="Text Box 35">
              <a:extLst>
                <a:ext uri="{FF2B5EF4-FFF2-40B4-BE49-F238E27FC236}">
                  <a16:creationId xmlns:a16="http://schemas.microsoft.com/office/drawing/2014/main" id="{BB350EC9-76F7-411F-87E3-C6B0A564331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30761" name="Line 36">
              <a:extLst>
                <a:ext uri="{FF2B5EF4-FFF2-40B4-BE49-F238E27FC236}">
                  <a16:creationId xmlns:a16="http://schemas.microsoft.com/office/drawing/2014/main" id="{86A10406-C173-4117-A716-BD65C7A92D7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03" name="Group 80">
            <a:extLst>
              <a:ext uri="{FF2B5EF4-FFF2-40B4-BE49-F238E27FC236}">
                <a16:creationId xmlns:a16="http://schemas.microsoft.com/office/drawing/2014/main" id="{357B5320-FFB4-4838-8516-6CA72A71DB5F}"/>
              </a:ext>
            </a:extLst>
          </p:cNvPr>
          <p:cNvGrpSpPr>
            <a:grpSpLocks/>
          </p:cNvGrpSpPr>
          <p:nvPr/>
        </p:nvGrpSpPr>
        <p:grpSpPr bwMode="auto">
          <a:xfrm>
            <a:off x="3851275" y="895350"/>
            <a:ext cx="1508125" cy="1238250"/>
            <a:chOff x="0" y="0"/>
            <a:chExt cx="950" cy="780"/>
          </a:xfrm>
        </p:grpSpPr>
        <p:sp>
          <p:nvSpPr>
            <p:cNvPr id="30756" name="Text Box 46">
              <a:extLst>
                <a:ext uri="{FF2B5EF4-FFF2-40B4-BE49-F238E27FC236}">
                  <a16:creationId xmlns:a16="http://schemas.microsoft.com/office/drawing/2014/main" id="{E5B367E9-A9EC-4F00-A614-17784E679427}"/>
                </a:ext>
              </a:extLst>
            </p:cNvPr>
            <p:cNvSpPr txBox="1">
              <a:spLocks noChangeArrowheads="1"/>
            </p:cNvSpPr>
            <p:nvPr/>
          </p:nvSpPr>
          <p:spPr bwMode="auto">
            <a:xfrm>
              <a:off x="282" y="24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57" name="Text Box 47">
              <a:extLst>
                <a:ext uri="{FF2B5EF4-FFF2-40B4-BE49-F238E27FC236}">
                  <a16:creationId xmlns:a16="http://schemas.microsoft.com/office/drawing/2014/main" id="{A73C9D53-D356-47DF-A205-3A82A3999B03}"/>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   lastPtr</a:t>
              </a:r>
            </a:p>
          </p:txBody>
        </p:sp>
        <p:sp>
          <p:nvSpPr>
            <p:cNvPr id="30758" name="Oval 49">
              <a:extLst>
                <a:ext uri="{FF2B5EF4-FFF2-40B4-BE49-F238E27FC236}">
                  <a16:creationId xmlns:a16="http://schemas.microsoft.com/office/drawing/2014/main" id="{7A4DF903-2437-4020-B865-1BB539961DED}"/>
                </a:ext>
              </a:extLst>
            </p:cNvPr>
            <p:cNvSpPr>
              <a:spLocks noChangeArrowheads="1"/>
            </p:cNvSpPr>
            <p:nvPr/>
          </p:nvSpPr>
          <p:spPr bwMode="auto">
            <a:xfrm>
              <a:off x="426" y="38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59" name="Line 51">
              <a:extLst>
                <a:ext uri="{FF2B5EF4-FFF2-40B4-BE49-F238E27FC236}">
                  <a16:creationId xmlns:a16="http://schemas.microsoft.com/office/drawing/2014/main" id="{6D68D559-E149-4AF4-BA1C-472405D49D38}"/>
                </a:ext>
              </a:extLst>
            </p:cNvPr>
            <p:cNvSpPr>
              <a:spLocks noChangeShapeType="1"/>
            </p:cNvSpPr>
            <p:nvPr/>
          </p:nvSpPr>
          <p:spPr bwMode="auto">
            <a:xfrm flipV="1">
              <a:off x="453" y="417"/>
              <a:ext cx="0" cy="363"/>
            </a:xfrm>
            <a:prstGeom prst="line">
              <a:avLst/>
            </a:prstGeom>
            <a:noFill/>
            <a:ln w="9525">
              <a:solidFill>
                <a:schemeClr val="tx1"/>
              </a:solidFill>
              <a:round/>
              <a:headEnd type="triangle" w="med" len="me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24608" name="Text Box 53">
            <a:extLst>
              <a:ext uri="{FF2B5EF4-FFF2-40B4-BE49-F238E27FC236}">
                <a16:creationId xmlns:a16="http://schemas.microsoft.com/office/drawing/2014/main" id="{F06E2311-D742-4D69-85A4-735B305A6DD3}"/>
              </a:ext>
            </a:extLst>
          </p:cNvPr>
          <p:cNvSpPr txBox="1">
            <a:spLocks noChangeArrowheads="1"/>
          </p:cNvSpPr>
          <p:nvPr/>
        </p:nvSpPr>
        <p:spPr bwMode="auto">
          <a:xfrm>
            <a:off x="611188" y="2854325"/>
            <a:ext cx="8351837" cy="34163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若创建的是首结点，则由</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a:t>
            </a:r>
          </a:p>
          <a:p>
            <a:pPr eaLnBrk="1" hangingPunct="1">
              <a:spcBef>
                <a:spcPct val="50000"/>
              </a:spcBef>
              <a:buFontTx/>
              <a:buNone/>
            </a:pPr>
            <a:r>
              <a:rPr lang="zh-CN" altLang="en-US" sz="2400" dirty="0">
                <a:latin typeface="Times New Roman" panose="02020603050405020304" pitchFamily="18" charset="0"/>
              </a:rPr>
              <a:t>否则，新增的结点追加到链表尾结点后面；</a:t>
            </a:r>
          </a:p>
          <a:p>
            <a:pPr eaLnBrk="1" hangingPunct="1">
              <a:spcBef>
                <a:spcPct val="50000"/>
              </a:spcBef>
              <a:buFontTx/>
              <a:buNone/>
            </a:pPr>
            <a:r>
              <a:rPr lang="zh-CN" altLang="en-US" sz="2400" dirty="0">
                <a:latin typeface="Times New Roman" panose="02020603050405020304" pitchFamily="18" charset="0"/>
              </a:rPr>
              <a:t>    为了让新增结点能方便地追加到链表尾结点后面，需要设计一个指针</a:t>
            </a:r>
            <a:r>
              <a:rPr lang="en-US" altLang="zh-CN" sz="2400" dirty="0" err="1">
                <a:latin typeface="Times New Roman" panose="02020603050405020304" pitchFamily="18" charset="0"/>
              </a:rPr>
              <a:t>lastPtr</a:t>
            </a:r>
            <a:r>
              <a:rPr lang="zh-CN" altLang="en-US" sz="2400" dirty="0">
                <a:latin typeface="Times New Roman" panose="02020603050405020304" pitchFamily="18" charset="0"/>
              </a:rPr>
              <a:t>来指向链表尾结点；</a:t>
            </a:r>
          </a:p>
          <a:p>
            <a:pPr eaLnBrk="1" hangingPunct="1">
              <a:spcBef>
                <a:spcPct val="50000"/>
              </a:spcBef>
              <a:buFontTx/>
              <a:buNone/>
            </a:pPr>
            <a:r>
              <a:rPr lang="zh-CN" altLang="en-US" sz="2400" dirty="0">
                <a:latin typeface="Times New Roman" panose="02020603050405020304" pitchFamily="18" charset="0"/>
              </a:rPr>
              <a:t>    追加过程为：</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currentPtr</a:t>
            </a:r>
            <a:r>
              <a:rPr lang="en-US" altLang="zh-CN" sz="2400" dirty="0">
                <a:latin typeface="Times New Roman" panose="02020603050405020304" pitchFamily="18" charset="0"/>
              </a:rPr>
              <a:t>;</a:t>
            </a:r>
          </a:p>
          <a:p>
            <a:pPr eaLnBrk="1" hangingPunct="1">
              <a:spcBef>
                <a:spcPct val="5000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插入后修正</a:t>
            </a:r>
            <a:r>
              <a:rPr lang="en-US" altLang="zh-CN" sz="2400" dirty="0" err="1">
                <a:latin typeface="Times New Roman" panose="02020603050405020304" pitchFamily="18" charset="0"/>
              </a:rPr>
              <a:t>lastPtr</a:t>
            </a:r>
            <a:r>
              <a:rPr lang="zh-CN" altLang="en-US" sz="2400" dirty="0">
                <a:latin typeface="Times New Roman" panose="02020603050405020304" pitchFamily="18" charset="0"/>
              </a:rPr>
              <a:t>，使之指向链表尾结点：</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currentPtr</a:t>
            </a:r>
            <a:r>
              <a:rPr lang="zh-CN" altLang="en-US" sz="2400" dirty="0">
                <a:latin typeface="Times New Roman" panose="02020603050405020304" pitchFamily="18" charset="0"/>
              </a:rPr>
              <a:t>；</a:t>
            </a:r>
          </a:p>
        </p:txBody>
      </p:sp>
      <p:grpSp>
        <p:nvGrpSpPr>
          <p:cNvPr id="24609" name="Group 69">
            <a:extLst>
              <a:ext uri="{FF2B5EF4-FFF2-40B4-BE49-F238E27FC236}">
                <a16:creationId xmlns:a16="http://schemas.microsoft.com/office/drawing/2014/main" id="{AA338A0C-7746-430C-B916-4910A05DA3BD}"/>
              </a:ext>
            </a:extLst>
          </p:cNvPr>
          <p:cNvGrpSpPr>
            <a:grpSpLocks/>
          </p:cNvGrpSpPr>
          <p:nvPr/>
        </p:nvGrpSpPr>
        <p:grpSpPr bwMode="auto">
          <a:xfrm>
            <a:off x="1955800" y="2141538"/>
            <a:ext cx="3340100" cy="469900"/>
            <a:chOff x="0" y="0"/>
            <a:chExt cx="2104" cy="296"/>
          </a:xfrm>
        </p:grpSpPr>
        <p:grpSp>
          <p:nvGrpSpPr>
            <p:cNvPr id="30742" name="Group 54">
              <a:extLst>
                <a:ext uri="{FF2B5EF4-FFF2-40B4-BE49-F238E27FC236}">
                  <a16:creationId xmlns:a16="http://schemas.microsoft.com/office/drawing/2014/main" id="{9A195B49-6948-4EEE-A282-14F62EAA4AE1}"/>
                </a:ext>
              </a:extLst>
            </p:cNvPr>
            <p:cNvGrpSpPr>
              <a:grpSpLocks/>
            </p:cNvGrpSpPr>
            <p:nvPr/>
          </p:nvGrpSpPr>
          <p:grpSpPr bwMode="auto">
            <a:xfrm>
              <a:off x="0" y="2"/>
              <a:ext cx="1152" cy="294"/>
              <a:chOff x="0" y="0"/>
              <a:chExt cx="1152" cy="294"/>
            </a:xfrm>
          </p:grpSpPr>
          <p:grpSp>
            <p:nvGrpSpPr>
              <p:cNvPr id="30750" name="Group 7">
                <a:extLst>
                  <a:ext uri="{FF2B5EF4-FFF2-40B4-BE49-F238E27FC236}">
                    <a16:creationId xmlns:a16="http://schemas.microsoft.com/office/drawing/2014/main" id="{742EE2E3-55B5-479E-8FDC-DA82338C7107}"/>
                  </a:ext>
                </a:extLst>
              </p:cNvPr>
              <p:cNvGrpSpPr>
                <a:grpSpLocks/>
              </p:cNvGrpSpPr>
              <p:nvPr/>
            </p:nvGrpSpPr>
            <p:grpSpPr bwMode="auto">
              <a:xfrm>
                <a:off x="528" y="0"/>
                <a:ext cx="624" cy="294"/>
                <a:chOff x="0" y="0"/>
                <a:chExt cx="624" cy="294"/>
              </a:xfrm>
            </p:grpSpPr>
            <p:sp>
              <p:nvSpPr>
                <p:cNvPr id="30754" name="Text Box 8">
                  <a:extLst>
                    <a:ext uri="{FF2B5EF4-FFF2-40B4-BE49-F238E27FC236}">
                      <a16:creationId xmlns:a16="http://schemas.microsoft.com/office/drawing/2014/main" id="{9370F560-FD05-49BB-BE2B-A887AC494EE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0755" name="Line 9">
                  <a:extLst>
                    <a:ext uri="{FF2B5EF4-FFF2-40B4-BE49-F238E27FC236}">
                      <a16:creationId xmlns:a16="http://schemas.microsoft.com/office/drawing/2014/main" id="{EF641892-C516-4EFE-9D71-FAEF47582B3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51" name="Group 13">
                <a:extLst>
                  <a:ext uri="{FF2B5EF4-FFF2-40B4-BE49-F238E27FC236}">
                    <a16:creationId xmlns:a16="http://schemas.microsoft.com/office/drawing/2014/main" id="{FF910629-97B5-42DE-958E-EE622C8B0F2F}"/>
                  </a:ext>
                </a:extLst>
              </p:cNvPr>
              <p:cNvGrpSpPr>
                <a:grpSpLocks/>
              </p:cNvGrpSpPr>
              <p:nvPr/>
            </p:nvGrpSpPr>
            <p:grpSpPr bwMode="auto">
              <a:xfrm>
                <a:off x="0" y="123"/>
                <a:ext cx="528" cy="48"/>
                <a:chOff x="0" y="0"/>
                <a:chExt cx="528" cy="48"/>
              </a:xfrm>
            </p:grpSpPr>
            <p:sp>
              <p:nvSpPr>
                <p:cNvPr id="30752" name="Line 14">
                  <a:extLst>
                    <a:ext uri="{FF2B5EF4-FFF2-40B4-BE49-F238E27FC236}">
                      <a16:creationId xmlns:a16="http://schemas.microsoft.com/office/drawing/2014/main" id="{B4DC0143-BC5B-49B7-9874-52A67F3327E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Oval 15">
                  <a:extLst>
                    <a:ext uri="{FF2B5EF4-FFF2-40B4-BE49-F238E27FC236}">
                      <a16:creationId xmlns:a16="http://schemas.microsoft.com/office/drawing/2014/main" id="{2580F02A-EC62-43FE-9E87-1F03633E860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nvGrpSpPr>
            <p:cNvPr id="30743" name="Group 62">
              <a:extLst>
                <a:ext uri="{FF2B5EF4-FFF2-40B4-BE49-F238E27FC236}">
                  <a16:creationId xmlns:a16="http://schemas.microsoft.com/office/drawing/2014/main" id="{047A8A4E-1320-4961-8BB2-B0F048F7E13C}"/>
                </a:ext>
              </a:extLst>
            </p:cNvPr>
            <p:cNvGrpSpPr>
              <a:grpSpLocks/>
            </p:cNvGrpSpPr>
            <p:nvPr/>
          </p:nvGrpSpPr>
          <p:grpSpPr bwMode="auto">
            <a:xfrm>
              <a:off x="952" y="0"/>
              <a:ext cx="1152" cy="294"/>
              <a:chOff x="0" y="0"/>
              <a:chExt cx="1152" cy="294"/>
            </a:xfrm>
          </p:grpSpPr>
          <p:grpSp>
            <p:nvGrpSpPr>
              <p:cNvPr id="30744" name="Group 63">
                <a:extLst>
                  <a:ext uri="{FF2B5EF4-FFF2-40B4-BE49-F238E27FC236}">
                    <a16:creationId xmlns:a16="http://schemas.microsoft.com/office/drawing/2014/main" id="{94A5A23F-98F9-401D-A2B7-853875432319}"/>
                  </a:ext>
                </a:extLst>
              </p:cNvPr>
              <p:cNvGrpSpPr>
                <a:grpSpLocks/>
              </p:cNvGrpSpPr>
              <p:nvPr/>
            </p:nvGrpSpPr>
            <p:grpSpPr bwMode="auto">
              <a:xfrm>
                <a:off x="528" y="0"/>
                <a:ext cx="624" cy="294"/>
                <a:chOff x="0" y="0"/>
                <a:chExt cx="624" cy="294"/>
              </a:xfrm>
            </p:grpSpPr>
            <p:sp>
              <p:nvSpPr>
                <p:cNvPr id="30748" name="Text Box 64">
                  <a:extLst>
                    <a:ext uri="{FF2B5EF4-FFF2-40B4-BE49-F238E27FC236}">
                      <a16:creationId xmlns:a16="http://schemas.microsoft.com/office/drawing/2014/main" id="{C7238667-C727-4E45-8AED-EEA2F90DD6C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14  </a:t>
                  </a:r>
                </a:p>
              </p:txBody>
            </p:sp>
            <p:sp>
              <p:nvSpPr>
                <p:cNvPr id="30749" name="Line 65">
                  <a:extLst>
                    <a:ext uri="{FF2B5EF4-FFF2-40B4-BE49-F238E27FC236}">
                      <a16:creationId xmlns:a16="http://schemas.microsoft.com/office/drawing/2014/main" id="{A874F905-57B7-4A15-914C-00B93F15045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45" name="Group 66">
                <a:extLst>
                  <a:ext uri="{FF2B5EF4-FFF2-40B4-BE49-F238E27FC236}">
                    <a16:creationId xmlns:a16="http://schemas.microsoft.com/office/drawing/2014/main" id="{800764E9-C4C8-48C1-9B19-3457C8ED52D4}"/>
                  </a:ext>
                </a:extLst>
              </p:cNvPr>
              <p:cNvGrpSpPr>
                <a:grpSpLocks/>
              </p:cNvGrpSpPr>
              <p:nvPr/>
            </p:nvGrpSpPr>
            <p:grpSpPr bwMode="auto">
              <a:xfrm>
                <a:off x="0" y="123"/>
                <a:ext cx="528" cy="48"/>
                <a:chOff x="0" y="0"/>
                <a:chExt cx="528" cy="48"/>
              </a:xfrm>
            </p:grpSpPr>
            <p:sp>
              <p:nvSpPr>
                <p:cNvPr id="30746" name="Line 67">
                  <a:extLst>
                    <a:ext uri="{FF2B5EF4-FFF2-40B4-BE49-F238E27FC236}">
                      <a16:creationId xmlns:a16="http://schemas.microsoft.com/office/drawing/2014/main" id="{86CBAEA2-EF26-420E-959E-F9D36C5BBF8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Oval 68">
                  <a:extLst>
                    <a:ext uri="{FF2B5EF4-FFF2-40B4-BE49-F238E27FC236}">
                      <a16:creationId xmlns:a16="http://schemas.microsoft.com/office/drawing/2014/main" id="{94C31793-1679-4427-96BF-F0B3FE9388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grpSp>
        <p:nvGrpSpPr>
          <p:cNvPr id="24624" name="Group 70">
            <a:extLst>
              <a:ext uri="{FF2B5EF4-FFF2-40B4-BE49-F238E27FC236}">
                <a16:creationId xmlns:a16="http://schemas.microsoft.com/office/drawing/2014/main" id="{3036C4B4-2868-4317-B139-7888B4FD1308}"/>
              </a:ext>
            </a:extLst>
          </p:cNvPr>
          <p:cNvGrpSpPr>
            <a:grpSpLocks/>
          </p:cNvGrpSpPr>
          <p:nvPr/>
        </p:nvGrpSpPr>
        <p:grpSpPr bwMode="auto">
          <a:xfrm>
            <a:off x="4427538" y="1773238"/>
            <a:ext cx="215900" cy="215900"/>
            <a:chOff x="0" y="0"/>
            <a:chExt cx="136" cy="136"/>
          </a:xfrm>
        </p:grpSpPr>
        <p:sp>
          <p:nvSpPr>
            <p:cNvPr id="30740" name="Line 71">
              <a:extLst>
                <a:ext uri="{FF2B5EF4-FFF2-40B4-BE49-F238E27FC236}">
                  <a16:creationId xmlns:a16="http://schemas.microsoft.com/office/drawing/2014/main" id="{A8DE1098-90E3-468F-A5E1-66DD521E9338}"/>
                </a:ext>
              </a:extLst>
            </p:cNvPr>
            <p:cNvSpPr>
              <a:spLocks noChangeShapeType="1"/>
            </p:cNvSpPr>
            <p:nvPr/>
          </p:nvSpPr>
          <p:spPr bwMode="auto">
            <a:xfrm flipH="1">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0741" name="Line 72">
              <a:extLst>
                <a:ext uri="{FF2B5EF4-FFF2-40B4-BE49-F238E27FC236}">
                  <a16:creationId xmlns:a16="http://schemas.microsoft.com/office/drawing/2014/main" id="{36210FF4-43DE-4A93-8446-BBF0CC02829C}"/>
                </a:ext>
              </a:extLst>
            </p:cNvPr>
            <p:cNvSpPr>
              <a:spLocks noChangeShapeType="1"/>
            </p:cNvSpPr>
            <p:nvPr/>
          </p:nvSpPr>
          <p:spPr bwMode="auto">
            <a:xfrm>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24627" name="Line 73">
            <a:extLst>
              <a:ext uri="{FF2B5EF4-FFF2-40B4-BE49-F238E27FC236}">
                <a16:creationId xmlns:a16="http://schemas.microsoft.com/office/drawing/2014/main" id="{62F4E2EF-69E5-4DE5-9A77-87290105805D}"/>
              </a:ext>
            </a:extLst>
          </p:cNvPr>
          <p:cNvSpPr>
            <a:spLocks noChangeShapeType="1"/>
          </p:cNvSpPr>
          <p:nvPr/>
        </p:nvSpPr>
        <p:spPr bwMode="auto">
          <a:xfrm>
            <a:off x="4643438" y="1557338"/>
            <a:ext cx="1298575"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4628" name="Group 74">
            <a:extLst>
              <a:ext uri="{FF2B5EF4-FFF2-40B4-BE49-F238E27FC236}">
                <a16:creationId xmlns:a16="http://schemas.microsoft.com/office/drawing/2014/main" id="{B3F664E9-E5DA-430F-AA64-EA666B7DF9C2}"/>
              </a:ext>
            </a:extLst>
          </p:cNvPr>
          <p:cNvGrpSpPr>
            <a:grpSpLocks/>
          </p:cNvGrpSpPr>
          <p:nvPr/>
        </p:nvGrpSpPr>
        <p:grpSpPr bwMode="auto">
          <a:xfrm>
            <a:off x="7092950" y="765175"/>
            <a:ext cx="1508125" cy="1371600"/>
            <a:chOff x="0" y="0"/>
            <a:chExt cx="950" cy="864"/>
          </a:xfrm>
        </p:grpSpPr>
        <p:sp>
          <p:nvSpPr>
            <p:cNvPr id="30735" name="Text Box 75">
              <a:extLst>
                <a:ext uri="{FF2B5EF4-FFF2-40B4-BE49-F238E27FC236}">
                  <a16:creationId xmlns:a16="http://schemas.microsoft.com/office/drawing/2014/main" id="{A750EAE4-72D0-4C91-BB69-CFEFAE42F9A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36" name="Text Box 76">
              <a:extLst>
                <a:ext uri="{FF2B5EF4-FFF2-40B4-BE49-F238E27FC236}">
                  <a16:creationId xmlns:a16="http://schemas.microsoft.com/office/drawing/2014/main" id="{A90C2A4F-9492-4CCF-AD6E-5EC6C8C05D57}"/>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0737" name="Group 77">
              <a:extLst>
                <a:ext uri="{FF2B5EF4-FFF2-40B4-BE49-F238E27FC236}">
                  <a16:creationId xmlns:a16="http://schemas.microsoft.com/office/drawing/2014/main" id="{111149EA-66DF-421D-9781-F29FD7352DAA}"/>
                </a:ext>
              </a:extLst>
            </p:cNvPr>
            <p:cNvGrpSpPr>
              <a:grpSpLocks/>
            </p:cNvGrpSpPr>
            <p:nvPr/>
          </p:nvGrpSpPr>
          <p:grpSpPr bwMode="auto">
            <a:xfrm>
              <a:off x="336" y="432"/>
              <a:ext cx="48" cy="432"/>
              <a:chOff x="0" y="0"/>
              <a:chExt cx="48" cy="432"/>
            </a:xfrm>
          </p:grpSpPr>
          <p:sp>
            <p:nvSpPr>
              <p:cNvPr id="30738" name="Oval 78">
                <a:extLst>
                  <a:ext uri="{FF2B5EF4-FFF2-40B4-BE49-F238E27FC236}">
                    <a16:creationId xmlns:a16="http://schemas.microsoft.com/office/drawing/2014/main" id="{3778FBB4-5187-431C-B186-B5D0FA71D2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39" name="Line 79">
                <a:extLst>
                  <a:ext uri="{FF2B5EF4-FFF2-40B4-BE49-F238E27FC236}">
                    <a16:creationId xmlns:a16="http://schemas.microsoft.com/office/drawing/2014/main" id="{FDD9B591-1C11-476D-86C1-9CA730C1BA8C}"/>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08">
                                            <p:txEl>
                                              <p:pRg st="0" end="0"/>
                                            </p:txEl>
                                          </p:spTgt>
                                        </p:tgtEl>
                                        <p:attrNameLst>
                                          <p:attrName>style.visibility</p:attrName>
                                        </p:attrNameLst>
                                      </p:cBhvr>
                                      <p:to>
                                        <p:strVal val="visible"/>
                                      </p:to>
                                    </p:set>
                                    <p:animEffect transition="in" filter="dissolve">
                                      <p:cBhvr>
                                        <p:cTn id="7" dur="500"/>
                                        <p:tgtEl>
                                          <p:spTgt spid="246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dissolve">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dissolve">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09"/>
                                        </p:tgtEl>
                                        <p:attrNameLst>
                                          <p:attrName>style.visibility</p:attrName>
                                        </p:attrNameLst>
                                      </p:cBhvr>
                                      <p:to>
                                        <p:strVal val="visible"/>
                                      </p:to>
                                    </p:set>
                                    <p:animEffect transition="in" filter="dissolve">
                                      <p:cBhvr>
                                        <p:cTn id="22" dur="500"/>
                                        <p:tgtEl>
                                          <p:spTgt spid="246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4600"/>
                                        </p:tgtEl>
                                        <p:attrNameLst>
                                          <p:attrName>style.visibility</p:attrName>
                                        </p:attrNameLst>
                                      </p:cBhvr>
                                      <p:to>
                                        <p:strVal val="visible"/>
                                      </p:to>
                                    </p:set>
                                    <p:animEffect transition="in" filter="dissolve">
                                      <p:cBhvr>
                                        <p:cTn id="27" dur="500"/>
                                        <p:tgtEl>
                                          <p:spTgt spid="24600"/>
                                        </p:tgtEl>
                                      </p:cBhvr>
                                    </p:animEffect>
                                  </p:childTnLst>
                                </p:cTn>
                              </p:par>
                              <p:par>
                                <p:cTn id="28" presetID="9" presetClass="entr" presetSubtype="0" fill="hold" nodeType="withEffect">
                                  <p:stCondLst>
                                    <p:cond delay="0"/>
                                  </p:stCondLst>
                                  <p:childTnLst>
                                    <p:set>
                                      <p:cBhvr>
                                        <p:cTn id="29" dur="1" fill="hold">
                                          <p:stCondLst>
                                            <p:cond delay="0"/>
                                          </p:stCondLst>
                                        </p:cTn>
                                        <p:tgtEl>
                                          <p:spTgt spid="24594"/>
                                        </p:tgtEl>
                                        <p:attrNameLst>
                                          <p:attrName>style.visibility</p:attrName>
                                        </p:attrNameLst>
                                      </p:cBhvr>
                                      <p:to>
                                        <p:strVal val="visible"/>
                                      </p:to>
                                    </p:set>
                                    <p:animEffect transition="in" filter="dissolve">
                                      <p:cBhvr>
                                        <p:cTn id="30" dur="500"/>
                                        <p:tgtEl>
                                          <p:spTgt spid="2459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4608">
                                            <p:txEl>
                                              <p:pRg st="1" end="1"/>
                                            </p:txEl>
                                          </p:spTgt>
                                        </p:tgtEl>
                                        <p:attrNameLst>
                                          <p:attrName>style.visibility</p:attrName>
                                        </p:attrNameLst>
                                      </p:cBhvr>
                                      <p:to>
                                        <p:strVal val="visible"/>
                                      </p:to>
                                    </p:set>
                                    <p:animEffect transition="in" filter="dissolve">
                                      <p:cBhvr>
                                        <p:cTn id="35" dur="500"/>
                                        <p:tgtEl>
                                          <p:spTgt spid="24608">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4608">
                                            <p:txEl>
                                              <p:pRg st="2" end="2"/>
                                            </p:txEl>
                                          </p:spTgt>
                                        </p:tgtEl>
                                        <p:attrNameLst>
                                          <p:attrName>style.visibility</p:attrName>
                                        </p:attrNameLst>
                                      </p:cBhvr>
                                      <p:to>
                                        <p:strVal val="visible"/>
                                      </p:to>
                                    </p:set>
                                    <p:animEffect transition="in" filter="dissolve">
                                      <p:cBhvr>
                                        <p:cTn id="40" dur="500"/>
                                        <p:tgtEl>
                                          <p:spTgt spid="24608">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4603"/>
                                        </p:tgtEl>
                                        <p:attrNameLst>
                                          <p:attrName>style.visibility</p:attrName>
                                        </p:attrNameLst>
                                      </p:cBhvr>
                                      <p:to>
                                        <p:strVal val="visible"/>
                                      </p:to>
                                    </p:set>
                                    <p:animEffect transition="in" filter="dissolve">
                                      <p:cBhvr>
                                        <p:cTn id="45" dur="500"/>
                                        <p:tgtEl>
                                          <p:spTgt spid="246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4608">
                                            <p:txEl>
                                              <p:pRg st="3" end="3"/>
                                            </p:txEl>
                                          </p:spTgt>
                                        </p:tgtEl>
                                        <p:attrNameLst>
                                          <p:attrName>style.visibility</p:attrName>
                                        </p:attrNameLst>
                                      </p:cBhvr>
                                      <p:to>
                                        <p:strVal val="visible"/>
                                      </p:to>
                                    </p:set>
                                    <p:animEffect transition="in" filter="dissolve">
                                      <p:cBhvr>
                                        <p:cTn id="50" dur="500"/>
                                        <p:tgtEl>
                                          <p:spTgt spid="24608">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24585"/>
                                        </p:tgtEl>
                                        <p:attrNameLst>
                                          <p:attrName>style.visibility</p:attrName>
                                        </p:attrNameLst>
                                      </p:cBhvr>
                                      <p:to>
                                        <p:strVal val="visible"/>
                                      </p:to>
                                    </p:set>
                                    <p:animEffect transition="in" filter="dissolve">
                                      <p:cBhvr>
                                        <p:cTn id="55" dur="500"/>
                                        <p:tgtEl>
                                          <p:spTgt spid="245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4608">
                                            <p:txEl>
                                              <p:pRg st="4" end="4"/>
                                            </p:txEl>
                                          </p:spTgt>
                                        </p:tgtEl>
                                        <p:attrNameLst>
                                          <p:attrName>style.visibility</p:attrName>
                                        </p:attrNameLst>
                                      </p:cBhvr>
                                      <p:to>
                                        <p:strVal val="visible"/>
                                      </p:to>
                                    </p:set>
                                    <p:animEffect transition="in" filter="dissolve">
                                      <p:cBhvr>
                                        <p:cTn id="60" dur="500"/>
                                        <p:tgtEl>
                                          <p:spTgt spid="24608">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4624"/>
                                        </p:tgtEl>
                                        <p:attrNameLst>
                                          <p:attrName>style.visibility</p:attrName>
                                        </p:attrNameLst>
                                      </p:cBhvr>
                                      <p:to>
                                        <p:strVal val="visible"/>
                                      </p:to>
                                    </p:set>
                                    <p:animEffect transition="in" filter="dissolve">
                                      <p:cBhvr>
                                        <p:cTn id="65" dur="500"/>
                                        <p:tgtEl>
                                          <p:spTgt spid="24624"/>
                                        </p:tgtEl>
                                      </p:cBhvr>
                                    </p:animEffect>
                                  </p:childTnLst>
                                </p:cTn>
                              </p:par>
                              <p:par>
                                <p:cTn id="66" presetID="9" presetClass="entr" presetSubtype="0" fill="hold" nodeType="withEffect">
                                  <p:stCondLst>
                                    <p:cond delay="0"/>
                                  </p:stCondLst>
                                  <p:childTnLst>
                                    <p:set>
                                      <p:cBhvr>
                                        <p:cTn id="67" dur="1" fill="hold">
                                          <p:stCondLst>
                                            <p:cond delay="0"/>
                                          </p:stCondLst>
                                        </p:cTn>
                                        <p:tgtEl>
                                          <p:spTgt spid="24627"/>
                                        </p:tgtEl>
                                        <p:attrNameLst>
                                          <p:attrName>style.visibility</p:attrName>
                                        </p:attrNameLst>
                                      </p:cBhvr>
                                      <p:to>
                                        <p:strVal val="visible"/>
                                      </p:to>
                                    </p:set>
                                    <p:animEffect transition="in" filter="dissolve">
                                      <p:cBhvr>
                                        <p:cTn id="68" dur="500"/>
                                        <p:tgtEl>
                                          <p:spTgt spid="2462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nodeType="clickEffect">
                                  <p:stCondLst>
                                    <p:cond delay="0"/>
                                  </p:stCondLst>
                                  <p:childTnLst>
                                    <p:set>
                                      <p:cBhvr>
                                        <p:cTn id="72" dur="1" fill="hold">
                                          <p:stCondLst>
                                            <p:cond delay="0"/>
                                          </p:stCondLst>
                                        </p:cTn>
                                        <p:tgtEl>
                                          <p:spTgt spid="2459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24582"/>
                                        </p:tgtEl>
                                        <p:attrNameLst>
                                          <p:attrName>style.visibility</p:attrName>
                                        </p:attrNameLst>
                                      </p:cBhvr>
                                      <p:to>
                                        <p:strVal val="visible"/>
                                      </p:to>
                                    </p:set>
                                    <p:animEffect transition="in" filter="dissolve">
                                      <p:cBhvr>
                                        <p:cTn id="77" dur="500"/>
                                        <p:tgtEl>
                                          <p:spTgt spid="2458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24628"/>
                                        </p:tgtEl>
                                        <p:attrNameLst>
                                          <p:attrName>style.visibility</p:attrName>
                                        </p:attrNameLst>
                                      </p:cBhvr>
                                      <p:to>
                                        <p:strVal val="visible"/>
                                      </p:to>
                                    </p:set>
                                    <p:animEffect transition="in" filter="dissolve">
                                      <p:cBhvr>
                                        <p:cTn id="82" dur="500"/>
                                        <p:tgtEl>
                                          <p:spTgt spid="2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626129CE-55D2-4EA1-A557-6513C068475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2044CC-62ED-4E5D-BC57-B6C0107DBA1E}" type="slidenum">
              <a:rPr lang="en-US" altLang="zh-CN" sz="1400">
                <a:latin typeface="Times New Roman" panose="02020603050405020304" pitchFamily="18" charset="0"/>
              </a:rPr>
              <a:pPr algn="r" eaLnBrk="1" hangingPunct="1">
                <a:spcBef>
                  <a:spcPct val="50000"/>
                </a:spcBef>
                <a:buFontTx/>
                <a:buNone/>
              </a:pPr>
              <a:t>18</a:t>
            </a:fld>
            <a:endParaRPr lang="en-US" altLang="zh-CN" sz="1400">
              <a:latin typeface="Times New Roman" panose="02020603050405020304" pitchFamily="18" charset="0"/>
            </a:endParaRPr>
          </a:p>
        </p:txBody>
      </p:sp>
      <p:sp>
        <p:nvSpPr>
          <p:cNvPr id="31747" name="Rectangle 3">
            <a:extLst>
              <a:ext uri="{FF2B5EF4-FFF2-40B4-BE49-F238E27FC236}">
                <a16:creationId xmlns:a16="http://schemas.microsoft.com/office/drawing/2014/main" id="{CD44F9DE-2E8D-43F7-B1A6-45777F3A64D9}"/>
              </a:ext>
            </a:extLst>
          </p:cNvPr>
          <p:cNvSpPr>
            <a:spLocks noGrp="1" noChangeArrowheads="1"/>
          </p:cNvSpPr>
          <p:nvPr>
            <p:ph type="body" idx="4294967295"/>
          </p:nvPr>
        </p:nvSpPr>
        <p:spPr>
          <a:xfrm>
            <a:off x="827088" y="328613"/>
            <a:ext cx="8837612" cy="6629400"/>
          </a:xfrm>
        </p:spPr>
        <p:txBody>
          <a:bodyPr/>
          <a:lstStyle/>
          <a:p>
            <a:pPr eaLnBrk="1" hangingPunct="1">
              <a:lnSpc>
                <a:spcPct val="80000"/>
              </a:lnSpc>
              <a:buFontTx/>
              <a:buNone/>
            </a:pPr>
            <a:r>
              <a:rPr lang="en-US" altLang="zh-CN" sz="1800" b="1" dirty="0"/>
              <a:t>LISTNODE * createFIFOList1()</a:t>
            </a:r>
          </a:p>
          <a:p>
            <a:pPr eaLnBrk="1" hangingPunct="1">
              <a:lnSpc>
                <a:spcPct val="80000"/>
              </a:lnSpc>
              <a:buFontTx/>
              <a:buNone/>
            </a:pPr>
            <a:r>
              <a:rPr lang="en-US" altLang="zh-CN" sz="1800" b="1" dirty="0"/>
              <a:t>{	int num;</a:t>
            </a:r>
          </a:p>
          <a:p>
            <a:pPr eaLnBrk="1" hangingPunct="1">
              <a:lnSpc>
                <a:spcPct val="80000"/>
              </a:lnSpc>
              <a:buFontTx/>
              <a:buNone/>
            </a:pPr>
            <a:r>
              <a:rPr lang="en-US" altLang="zh-CN" sz="1800" b="1" dirty="0"/>
              <a:t> 	LISTNODEPTR </a:t>
            </a:r>
            <a:r>
              <a:rPr lang="en-US" altLang="zh-CN" sz="1800" b="1" dirty="0" err="1"/>
              <a:t>headPtr</a:t>
            </a:r>
            <a:r>
              <a:rPr lang="en-US" altLang="zh-CN" sz="1800" b="1" dirty="0"/>
              <a:t>=</a:t>
            </a:r>
            <a:r>
              <a:rPr lang="en-US" altLang="zh-CN" sz="1800" b="1" dirty="0" err="1"/>
              <a:t>NULL,lastPtr</a:t>
            </a:r>
            <a:r>
              <a:rPr lang="en-US" altLang="zh-CN" sz="1800" b="1" dirty="0"/>
              <a:t>=</a:t>
            </a:r>
            <a:r>
              <a:rPr lang="en-US" altLang="zh-CN" sz="1800" b="1" dirty="0" err="1"/>
              <a:t>NULL,currentPtr</a:t>
            </a:r>
            <a:r>
              <a:rPr lang="en-US" altLang="zh-CN" sz="1800" b="1" dirty="0"/>
              <a:t>=NULL;</a:t>
            </a:r>
          </a:p>
          <a:p>
            <a:pPr eaLnBrk="1" hangingPunct="1">
              <a:lnSpc>
                <a:spcPct val="80000"/>
              </a:lnSpc>
              <a:buFontTx/>
              <a:buNone/>
            </a:pPr>
            <a:r>
              <a:rPr lang="en-US" altLang="zh-CN" sz="1800" b="1" dirty="0"/>
              <a:t>	</a:t>
            </a:r>
            <a:r>
              <a:rPr lang="en-US" altLang="zh-CN" sz="1800" b="1" dirty="0" err="1"/>
              <a:t>printf</a:t>
            </a:r>
            <a:r>
              <a:rPr lang="en-US" altLang="zh-CN" sz="1800" b="1" dirty="0"/>
              <a:t>("input positive numbers,-1 to end\n");</a:t>
            </a:r>
          </a:p>
          <a:p>
            <a:pPr eaLnBrk="1" hangingPunct="1">
              <a:lnSpc>
                <a:spcPct val="80000"/>
              </a:lnSpc>
              <a:buFontTx/>
              <a:buNone/>
            </a:pPr>
            <a:r>
              <a:rPr lang="en-US" altLang="zh-CN" sz="1800" b="1" dirty="0"/>
              <a:t> 	</a:t>
            </a:r>
            <a:r>
              <a:rPr lang="en-US" altLang="zh-CN" sz="1800" b="1" dirty="0" err="1"/>
              <a:t>scanf</a:t>
            </a:r>
            <a:r>
              <a:rPr lang="en-US" altLang="zh-CN" sz="1800" b="1" dirty="0"/>
              <a:t>("%</a:t>
            </a:r>
            <a:r>
              <a:rPr lang="en-US" altLang="zh-CN" sz="1800" b="1" dirty="0" err="1"/>
              <a:t>d",&amp;num</a:t>
            </a:r>
            <a:r>
              <a:rPr lang="en-US" altLang="zh-CN" sz="1800" b="1" dirty="0"/>
              <a:t>);	</a:t>
            </a:r>
          </a:p>
          <a:p>
            <a:pPr eaLnBrk="1" hangingPunct="1">
              <a:lnSpc>
                <a:spcPct val="80000"/>
              </a:lnSpc>
              <a:buFontTx/>
              <a:buNone/>
            </a:pPr>
            <a:r>
              <a:rPr lang="en-US" altLang="zh-CN" sz="1800" b="1" dirty="0"/>
              <a:t> 	while(num!=-1){</a:t>
            </a:r>
          </a:p>
          <a:p>
            <a:pPr eaLnBrk="1" hangingPunct="1">
              <a:lnSpc>
                <a:spcPct val="80000"/>
              </a:lnSpc>
              <a:buFontTx/>
              <a:buNone/>
            </a:pPr>
            <a:r>
              <a:rPr lang="en-US" altLang="zh-CN" sz="1800" b="1" dirty="0"/>
              <a:t>	    </a:t>
            </a:r>
            <a:r>
              <a:rPr lang="en-US" altLang="zh-CN" sz="1800" b="1" dirty="0" err="1"/>
              <a:t>currentPtr</a:t>
            </a:r>
            <a:r>
              <a:rPr lang="en-US" altLang="zh-CN" sz="1800" b="1" dirty="0"/>
              <a:t>=malloc(</a:t>
            </a:r>
            <a:r>
              <a:rPr lang="en-US" altLang="zh-CN" sz="1800" b="1" dirty="0" err="1"/>
              <a:t>sizeof</a:t>
            </a:r>
            <a:r>
              <a:rPr lang="en-US" altLang="zh-CN" sz="1800" b="1" dirty="0"/>
              <a:t>(LISTNODE)); /*</a:t>
            </a:r>
            <a:r>
              <a:rPr lang="zh-CN" altLang="en-US" sz="1800" b="1" dirty="0"/>
              <a:t>分配结点内存*</a:t>
            </a:r>
            <a:r>
              <a:rPr lang="en-US" altLang="zh-CN" sz="1800" b="1" dirty="0"/>
              <a:t>/ </a:t>
            </a:r>
          </a:p>
          <a:p>
            <a:pPr eaLnBrk="1" hangingPunct="1">
              <a:lnSpc>
                <a:spcPct val="80000"/>
              </a:lnSpc>
              <a:buFontTx/>
              <a:buNone/>
            </a:pPr>
            <a:r>
              <a:rPr lang="en-US" altLang="zh-CN" sz="1800" b="1" dirty="0"/>
              <a:t> 	    if (</a:t>
            </a:r>
            <a:r>
              <a:rPr lang="en-US" altLang="zh-CN" sz="1800" b="1" dirty="0" err="1"/>
              <a:t>currentPtr</a:t>
            </a:r>
            <a:r>
              <a:rPr lang="en-US" altLang="zh-CN" sz="1800" b="1" dirty="0"/>
              <a:t>!=NULL){/*</a:t>
            </a:r>
            <a:r>
              <a:rPr lang="zh-CN" altLang="en-US" sz="1800" b="1" dirty="0"/>
              <a:t>插入结点*</a:t>
            </a:r>
            <a:r>
              <a:rPr lang="en-US" altLang="zh-CN" sz="1800" b="1" dirty="0"/>
              <a:t>/</a:t>
            </a:r>
          </a:p>
          <a:p>
            <a:pPr eaLnBrk="1" hangingPunct="1">
              <a:lnSpc>
                <a:spcPct val="80000"/>
              </a:lnSpc>
              <a:buFontTx/>
              <a:buNone/>
            </a:pPr>
            <a:r>
              <a:rPr lang="en-US" altLang="zh-CN" sz="1800" b="1" dirty="0"/>
              <a:t> 	           </a:t>
            </a:r>
            <a:r>
              <a:rPr lang="en-US" altLang="zh-CN" sz="1800" b="1" dirty="0" err="1"/>
              <a:t>currentPtr</a:t>
            </a:r>
            <a:r>
              <a:rPr lang="en-US" altLang="zh-CN" sz="1800" b="1" dirty="0"/>
              <a:t>-&gt;data=num;	</a:t>
            </a:r>
          </a:p>
          <a:p>
            <a:pPr eaLnBrk="1" hangingPunct="1">
              <a:lnSpc>
                <a:spcPct val="80000"/>
              </a:lnSpc>
              <a:buFontTx/>
              <a:buNone/>
            </a:pPr>
            <a:r>
              <a:rPr lang="en-US" altLang="zh-CN" sz="1800" b="1" dirty="0"/>
              <a:t>    		 if (</a:t>
            </a:r>
            <a:r>
              <a:rPr lang="en-US" altLang="zh-CN" sz="1800" b="1" dirty="0" err="1"/>
              <a:t>headPtr</a:t>
            </a:r>
            <a:r>
              <a:rPr lang="en-US" altLang="zh-CN" sz="1800" b="1" dirty="0"/>
              <a:t>==NULL){   /*</a:t>
            </a:r>
            <a:r>
              <a:rPr lang="zh-CN" altLang="en-US" sz="1800" b="1" dirty="0"/>
              <a:t>若创建的是首结点*</a:t>
            </a:r>
            <a:r>
              <a:rPr lang="en-US" altLang="zh-CN" sz="1800" b="1" dirty="0"/>
              <a:t>/</a:t>
            </a:r>
          </a:p>
          <a:p>
            <a:pPr eaLnBrk="1" hangingPunct="1">
              <a:lnSpc>
                <a:spcPct val="80000"/>
              </a:lnSpc>
              <a:buFontTx/>
              <a:buNone/>
            </a:pPr>
            <a:r>
              <a:rPr lang="en-US" altLang="zh-CN" sz="1800" b="1" dirty="0"/>
              <a:t>    		       </a:t>
            </a:r>
            <a:r>
              <a:rPr lang="en-US" altLang="zh-CN" sz="1800" b="1" dirty="0" err="1"/>
              <a:t>headPtr</a:t>
            </a:r>
            <a:r>
              <a:rPr lang="en-US" altLang="zh-CN" sz="1800" b="1" dirty="0"/>
              <a:t>=</a:t>
            </a:r>
            <a:r>
              <a:rPr lang="en-US" altLang="zh-CN" sz="1800" b="1" dirty="0" err="1"/>
              <a:t>currentPtr</a:t>
            </a:r>
            <a:r>
              <a:rPr lang="en-US" altLang="zh-CN" sz="1800" b="1" dirty="0"/>
              <a:t>;</a:t>
            </a:r>
          </a:p>
          <a:p>
            <a:pPr eaLnBrk="1" hangingPunct="1">
              <a:lnSpc>
                <a:spcPct val="80000"/>
              </a:lnSpc>
              <a:buFontTx/>
              <a:buNone/>
            </a:pPr>
            <a:r>
              <a:rPr lang="en-US" altLang="zh-CN" sz="1800" b="1" dirty="0"/>
              <a:t>                         </a:t>
            </a:r>
            <a:r>
              <a:rPr lang="en-US" altLang="zh-CN" sz="1800" b="1" dirty="0" err="1"/>
              <a:t>lastPtr</a:t>
            </a:r>
            <a:r>
              <a:rPr lang="en-US" altLang="zh-CN" sz="1800" b="1" dirty="0"/>
              <a:t>=</a:t>
            </a:r>
            <a:r>
              <a:rPr lang="en-US" altLang="zh-CN" sz="1800" b="1" dirty="0" err="1"/>
              <a:t>currentPtr</a:t>
            </a:r>
            <a:r>
              <a:rPr lang="en-US" altLang="zh-CN" sz="1800" b="1" dirty="0"/>
              <a:t>; </a:t>
            </a:r>
          </a:p>
          <a:p>
            <a:pPr eaLnBrk="1" hangingPunct="1">
              <a:lnSpc>
                <a:spcPct val="80000"/>
              </a:lnSpc>
              <a:buFontTx/>
              <a:buNone/>
            </a:pPr>
            <a:r>
              <a:rPr lang="en-US" altLang="zh-CN" sz="1800" b="1" dirty="0"/>
              <a:t>                  } 	   </a:t>
            </a:r>
          </a:p>
          <a:p>
            <a:pPr eaLnBrk="1" hangingPunct="1">
              <a:lnSpc>
                <a:spcPct val="80000"/>
              </a:lnSpc>
              <a:buFontTx/>
              <a:buNone/>
            </a:pPr>
            <a:r>
              <a:rPr lang="en-US" altLang="zh-CN" sz="1800" b="1" dirty="0"/>
              <a:t>          	else{</a:t>
            </a:r>
          </a:p>
          <a:p>
            <a:pPr eaLnBrk="1" hangingPunct="1">
              <a:lnSpc>
                <a:spcPct val="80000"/>
              </a:lnSpc>
              <a:buFontTx/>
              <a:buNone/>
            </a:pPr>
            <a:r>
              <a:rPr lang="en-US" altLang="zh-CN" sz="1800" b="1" dirty="0"/>
              <a:t>          	       </a:t>
            </a:r>
            <a:r>
              <a:rPr lang="en-US" altLang="zh-CN" sz="1800" b="1" dirty="0" err="1"/>
              <a:t>lastPtr</a:t>
            </a:r>
            <a:r>
              <a:rPr lang="en-US" altLang="zh-CN" sz="1800" b="1" dirty="0"/>
              <a:t>-&gt;</a:t>
            </a:r>
            <a:r>
              <a:rPr lang="en-US" altLang="zh-CN" sz="1800" b="1" dirty="0" err="1"/>
              <a:t>nextPtr</a:t>
            </a:r>
            <a:r>
              <a:rPr lang="en-US" altLang="zh-CN" sz="1800" b="1" dirty="0"/>
              <a:t>=</a:t>
            </a:r>
            <a:r>
              <a:rPr lang="en-US" altLang="zh-CN" sz="1800" b="1" dirty="0" err="1"/>
              <a:t>currentPtr</a:t>
            </a:r>
            <a:r>
              <a:rPr lang="en-US" altLang="zh-CN" sz="1800" b="1" dirty="0"/>
              <a:t>;  /*</a:t>
            </a:r>
            <a:r>
              <a:rPr lang="zh-CN" altLang="en-US" sz="1800" b="1" dirty="0"/>
              <a:t>将结点连上链表尾结点*</a:t>
            </a:r>
            <a:r>
              <a:rPr lang="en-US" altLang="zh-CN" sz="1800" b="1" dirty="0"/>
              <a:t>/</a:t>
            </a:r>
          </a:p>
          <a:p>
            <a:pPr eaLnBrk="1" hangingPunct="1">
              <a:lnSpc>
                <a:spcPct val="80000"/>
              </a:lnSpc>
              <a:buFontTx/>
              <a:buNone/>
            </a:pPr>
            <a:r>
              <a:rPr lang="en-US" altLang="zh-CN" sz="1800" b="1" dirty="0"/>
              <a:t>                      </a:t>
            </a:r>
            <a:r>
              <a:rPr lang="en-US" altLang="zh-CN" sz="1800" b="1" dirty="0" err="1"/>
              <a:t>lastPtr</a:t>
            </a:r>
            <a:r>
              <a:rPr lang="en-US" altLang="zh-CN" sz="1800" b="1" dirty="0"/>
              <a:t>=</a:t>
            </a:r>
            <a:r>
              <a:rPr lang="en-US" altLang="zh-CN" sz="1800" b="1" dirty="0" err="1"/>
              <a:t>currentPtr</a:t>
            </a:r>
            <a:r>
              <a:rPr lang="en-US" altLang="zh-CN" sz="1800" b="1" dirty="0"/>
              <a:t>;   /*</a:t>
            </a:r>
            <a:r>
              <a:rPr lang="zh-CN" altLang="en-US" sz="1800" b="1" dirty="0"/>
              <a:t>修正</a:t>
            </a:r>
            <a:r>
              <a:rPr lang="en-US" altLang="zh-CN" sz="1800" b="1" dirty="0" err="1"/>
              <a:t>lastPtr</a:t>
            </a:r>
            <a:r>
              <a:rPr lang="zh-CN" altLang="en-US" sz="1800" b="1" dirty="0"/>
              <a:t>*</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r>
              <a:rPr lang="en-US" altLang="zh-CN" sz="1800" b="1" dirty="0" err="1"/>
              <a:t>scanf</a:t>
            </a:r>
            <a:r>
              <a:rPr lang="en-US" altLang="zh-CN" sz="1800" b="1" dirty="0"/>
              <a:t>("%</a:t>
            </a:r>
            <a:r>
              <a:rPr lang="en-US" altLang="zh-CN" sz="1800" b="1" dirty="0" err="1"/>
              <a:t>d",&amp;num</a:t>
            </a:r>
            <a:r>
              <a:rPr lang="en-US" altLang="zh-CN" sz="1800" b="1" dirty="0"/>
              <a:t>);</a:t>
            </a:r>
          </a:p>
          <a:p>
            <a:pPr eaLnBrk="1" hangingPunct="1">
              <a:lnSpc>
                <a:spcPct val="80000"/>
              </a:lnSpc>
              <a:buFontTx/>
              <a:buNone/>
            </a:pPr>
            <a:r>
              <a:rPr lang="en-US" altLang="zh-CN" sz="1800" b="1" dirty="0"/>
              <a:t> 	}   </a:t>
            </a:r>
          </a:p>
          <a:p>
            <a:pPr eaLnBrk="1" hangingPunct="1">
              <a:lnSpc>
                <a:spcPct val="80000"/>
              </a:lnSpc>
              <a:buFontTx/>
              <a:buNone/>
            </a:pPr>
            <a:r>
              <a:rPr lang="en-US" altLang="zh-CN" sz="1800" b="1" dirty="0"/>
              <a:t>	 </a:t>
            </a:r>
            <a:r>
              <a:rPr lang="en-US" altLang="zh-CN" sz="1800" b="1" dirty="0" err="1"/>
              <a:t>lastPtr</a:t>
            </a:r>
            <a:r>
              <a:rPr lang="en-US" altLang="zh-CN" sz="1800" b="1" dirty="0"/>
              <a:t>-&gt;</a:t>
            </a:r>
            <a:r>
              <a:rPr lang="en-US" altLang="zh-CN" sz="1800" b="1" dirty="0" err="1"/>
              <a:t>nextPtr</a:t>
            </a:r>
            <a:r>
              <a:rPr lang="en-US" altLang="zh-CN" sz="1800" b="1" dirty="0"/>
              <a:t>=NULL;/*</a:t>
            </a:r>
            <a:r>
              <a:rPr lang="zh-CN" altLang="en-US" sz="1800" b="1" dirty="0"/>
              <a:t>设置链表结束标记*</a:t>
            </a:r>
            <a:r>
              <a:rPr lang="en-US" altLang="zh-CN" sz="1800" b="1" dirty="0"/>
              <a:t>/</a:t>
            </a:r>
          </a:p>
          <a:p>
            <a:pPr eaLnBrk="1" hangingPunct="1">
              <a:lnSpc>
                <a:spcPct val="80000"/>
              </a:lnSpc>
              <a:buFontTx/>
              <a:buNone/>
            </a:pPr>
            <a:r>
              <a:rPr lang="en-US" altLang="zh-CN" sz="1800" b="1" dirty="0"/>
              <a:t> 	return </a:t>
            </a:r>
            <a:r>
              <a:rPr lang="en-US" altLang="zh-CN" sz="1800" b="1" dirty="0" err="1"/>
              <a:t>headPtr</a:t>
            </a:r>
            <a:r>
              <a:rPr lang="en-US" altLang="zh-CN" sz="1800" b="1" dirty="0"/>
              <a:t>; </a:t>
            </a:r>
          </a:p>
          <a:p>
            <a:pPr eaLnBrk="1" hangingPunct="1">
              <a:lnSpc>
                <a:spcPct val="80000"/>
              </a:lnSpc>
              <a:buFontTx/>
              <a:buNone/>
            </a:pPr>
            <a:r>
              <a:rPr lang="en-US" altLang="zh-CN" sz="1800" b="1" dirty="0"/>
              <a:t>}</a:t>
            </a:r>
          </a:p>
        </p:txBody>
      </p:sp>
      <p:sp>
        <p:nvSpPr>
          <p:cNvPr id="31748" name="Text Box 4">
            <a:extLst>
              <a:ext uri="{FF2B5EF4-FFF2-40B4-BE49-F238E27FC236}">
                <a16:creationId xmlns:a16="http://schemas.microsoft.com/office/drawing/2014/main" id="{A8EC08B9-42D9-41DC-8D06-FC3881E4944E}"/>
              </a:ext>
            </a:extLst>
          </p:cNvPr>
          <p:cNvSpPr txBox="1">
            <a:spLocks noChangeArrowheads="1"/>
          </p:cNvSpPr>
          <p:nvPr/>
        </p:nvSpPr>
        <p:spPr bwMode="auto">
          <a:xfrm>
            <a:off x="4191000" y="6019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a:t>
            </a:r>
            <a:r>
              <a:rPr lang="zh-CN" altLang="en-US" sz="2400" b="0">
                <a:latin typeface="Times New Roman" panose="02020603050405020304" pitchFamily="18" charset="0"/>
                <a:hlinkClick r:id="rId2" action="ppaction://hlinkfile"/>
              </a:rPr>
              <a:t>源程序</a:t>
            </a:r>
            <a:r>
              <a:rPr lang="en-US" altLang="zh-CN" sz="2400" b="0">
                <a:latin typeface="Times New Roman" panose="02020603050405020304" pitchFamily="18" charset="0"/>
              </a:rPr>
              <a:t>】</a:t>
            </a:r>
          </a:p>
        </p:txBody>
      </p:sp>
      <p:sp>
        <p:nvSpPr>
          <p:cNvPr id="31749" name="Rectangle 6">
            <a:extLst>
              <a:ext uri="{FF2B5EF4-FFF2-40B4-BE49-F238E27FC236}">
                <a16:creationId xmlns:a16="http://schemas.microsoft.com/office/drawing/2014/main" id="{9190E098-3854-4277-A288-BA2054AED843}"/>
              </a:ext>
            </a:extLst>
          </p:cNvPr>
          <p:cNvSpPr>
            <a:spLocks noChangeArrowheads="1"/>
          </p:cNvSpPr>
          <p:nvPr/>
        </p:nvSpPr>
        <p:spPr bwMode="auto">
          <a:xfrm>
            <a:off x="1474788" y="2276475"/>
            <a:ext cx="7200900" cy="3024188"/>
          </a:xfrm>
          <a:prstGeom prst="rect">
            <a:avLst/>
          </a:prstGeom>
          <a:noFill/>
          <a:ln w="15875">
            <a:solidFill>
              <a:srgbClr val="FF0000"/>
            </a:solidFill>
            <a:miter lim="800000"/>
            <a:headEnd/>
            <a:tailEnd/>
          </a:ln>
          <a:effectLst>
            <a:prstShdw prst="shdw17" dist="17961" dir="13500000">
              <a:srgbClr val="99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E851A106-6D5C-497E-9114-52676C264C3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D3132A8-A015-4414-AEB2-405E64B6EE20}" type="slidenum">
              <a:rPr lang="en-US" altLang="zh-CN" sz="1400">
                <a:latin typeface="Times New Roman" panose="02020603050405020304" pitchFamily="18" charset="0"/>
              </a:rPr>
              <a:pPr algn="r" eaLnBrk="1" hangingPunct="1">
                <a:spcBef>
                  <a:spcPct val="50000"/>
                </a:spcBef>
                <a:buFontTx/>
                <a:buNone/>
              </a:pPr>
              <a:t>19</a:t>
            </a:fld>
            <a:endParaRPr lang="en-US" altLang="zh-CN" sz="1400">
              <a:latin typeface="Times New Roman" panose="02020603050405020304" pitchFamily="18" charset="0"/>
            </a:endParaRPr>
          </a:p>
        </p:txBody>
      </p:sp>
      <p:sp>
        <p:nvSpPr>
          <p:cNvPr id="32771" name="Rectangle 4">
            <a:extLst>
              <a:ext uri="{FF2B5EF4-FFF2-40B4-BE49-F238E27FC236}">
                <a16:creationId xmlns:a16="http://schemas.microsoft.com/office/drawing/2014/main" id="{B973D769-CFE5-4A20-8CC1-DA45E5939806}"/>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链表中结点的访问（1）</a:t>
            </a:r>
          </a:p>
        </p:txBody>
      </p:sp>
      <p:sp>
        <p:nvSpPr>
          <p:cNvPr id="32772" name="Rectangle 5">
            <a:extLst>
              <a:ext uri="{FF2B5EF4-FFF2-40B4-BE49-F238E27FC236}">
                <a16:creationId xmlns:a16="http://schemas.microsoft.com/office/drawing/2014/main" id="{5BE073C2-5AB6-4096-80F5-4D3DBB77B781}"/>
              </a:ext>
            </a:extLst>
          </p:cNvPr>
          <p:cNvSpPr>
            <a:spLocks noGrp="1" noChangeArrowheads="1"/>
          </p:cNvSpPr>
          <p:nvPr>
            <p:ph type="body" idx="4294967295"/>
          </p:nvPr>
        </p:nvSpPr>
        <p:spPr/>
        <p:txBody>
          <a:bodyPr/>
          <a:lstStyle/>
          <a:p>
            <a:pPr eaLnBrk="1" hangingPunct="1"/>
            <a:r>
              <a:rPr lang="zh-CN" altLang="en-US" b="1"/>
              <a:t>如何访问链表中的结点：由于链表中结点的内存是动态分配的，无法通过名称去访问，因此只能通过结点的地址去访问。</a:t>
            </a:r>
          </a:p>
          <a:p>
            <a:pPr eaLnBrk="1" hangingPunct="1"/>
            <a:r>
              <a:rPr lang="zh-CN" altLang="en-US" b="1"/>
              <a:t>某结点的地址记录在其前驱结点的地址域里，因此要想访问第</a:t>
            </a:r>
            <a:r>
              <a:rPr lang="en-US" altLang="zh-CN" b="1"/>
              <a:t>n</a:t>
            </a:r>
            <a:r>
              <a:rPr lang="zh-CN" altLang="en-US" b="1"/>
              <a:t>个结点，必须先得访问第</a:t>
            </a:r>
            <a:r>
              <a:rPr lang="en-US" altLang="zh-CN" b="1"/>
              <a:t>n-1</a:t>
            </a:r>
            <a:r>
              <a:rPr lang="zh-CN" altLang="en-US" b="1"/>
              <a:t>个结点，读取该结点的地址域；而要想访问第</a:t>
            </a:r>
            <a:r>
              <a:rPr lang="en-US" altLang="zh-CN" b="1"/>
              <a:t>n-1</a:t>
            </a:r>
            <a:r>
              <a:rPr lang="zh-CN" altLang="en-US" b="1"/>
              <a:t>个结点，必须先得访问第</a:t>
            </a:r>
            <a:r>
              <a:rPr lang="en-US" altLang="zh-CN" b="1"/>
              <a:t>n-2</a:t>
            </a:r>
            <a:r>
              <a:rPr lang="zh-CN" altLang="en-US" b="1"/>
              <a:t>个结点；以此类推，一直推到访问第</a:t>
            </a:r>
            <a:r>
              <a:rPr lang="en-US" altLang="zh-CN" b="1"/>
              <a:t>1</a:t>
            </a:r>
            <a:r>
              <a:rPr lang="zh-CN" altLang="en-US" b="1"/>
              <a:t>个结点。而第</a:t>
            </a:r>
            <a:r>
              <a:rPr lang="en-US" altLang="zh-CN" b="1"/>
              <a:t>1</a:t>
            </a:r>
            <a:r>
              <a:rPr lang="zh-CN" altLang="en-US" b="1"/>
              <a:t>个结点是由指针</a:t>
            </a:r>
            <a:r>
              <a:rPr lang="en-US" altLang="zh-CN" b="1"/>
              <a:t>headPtr</a:t>
            </a:r>
            <a:r>
              <a:rPr lang="zh-CN" altLang="en-US" b="1"/>
              <a:t>指向的，因此能访问第</a:t>
            </a:r>
            <a:r>
              <a:rPr lang="en-US" altLang="zh-CN" b="1"/>
              <a:t>1</a:t>
            </a:r>
            <a:r>
              <a:rPr lang="zh-CN" altLang="en-US" b="1"/>
              <a:t>个结点，从而也就能访问第</a:t>
            </a:r>
            <a:r>
              <a:rPr lang="en-US" altLang="zh-CN" b="1"/>
              <a:t>2</a:t>
            </a:r>
            <a:r>
              <a:rPr lang="zh-CN" altLang="en-US" b="1"/>
              <a:t>个结点，第</a:t>
            </a:r>
            <a:r>
              <a:rPr lang="en-US" altLang="zh-CN" b="1"/>
              <a:t>3</a:t>
            </a:r>
            <a:r>
              <a:rPr lang="zh-CN" altLang="en-US" b="1"/>
              <a:t>个结点</a:t>
            </a:r>
            <a:r>
              <a:rPr lang="en-US" altLang="zh-CN" b="1"/>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7169">
            <a:extLst>
              <a:ext uri="{FF2B5EF4-FFF2-40B4-BE49-F238E27FC236}">
                <a16:creationId xmlns:a16="http://schemas.microsoft.com/office/drawing/2014/main" id="{EC4B426D-DC33-4995-97ED-B6DD1E74FDDC}"/>
              </a:ext>
            </a:extLst>
          </p:cNvPr>
          <p:cNvSpPr>
            <a:spLocks noGrp="1" noChangeArrowheads="1"/>
          </p:cNvSpPr>
          <p:nvPr>
            <p:ph type="title"/>
          </p:nvPr>
        </p:nvSpPr>
        <p:spPr>
          <a:xfrm>
            <a:off x="1263650" y="404813"/>
            <a:ext cx="7340600" cy="720725"/>
          </a:xfrm>
        </p:spPr>
        <p:txBody>
          <a:bodyPr/>
          <a:lstStyle/>
          <a:p>
            <a:r>
              <a:rPr lang="zh-CN" altLang="en-US" b="1">
                <a:latin typeface="微软雅黑" panose="020B0503020204020204" pitchFamily="34" charset="-122"/>
                <a:ea typeface="微软雅黑" panose="020B0503020204020204" pitchFamily="34" charset="-122"/>
              </a:rPr>
              <a:t>回顾</a:t>
            </a:r>
          </a:p>
        </p:txBody>
      </p:sp>
      <p:sp>
        <p:nvSpPr>
          <p:cNvPr id="7171" name="文本占位符 7170">
            <a:extLst>
              <a:ext uri="{FF2B5EF4-FFF2-40B4-BE49-F238E27FC236}">
                <a16:creationId xmlns:a16="http://schemas.microsoft.com/office/drawing/2014/main" id="{FECC985C-8C61-4052-9D0E-78DEF0478806}"/>
              </a:ext>
            </a:extLst>
          </p:cNvPr>
          <p:cNvSpPr>
            <a:spLocks noGrp="1"/>
          </p:cNvSpPr>
          <p:nvPr>
            <p:ph idx="1"/>
          </p:nvPr>
        </p:nvSpPr>
        <p:spPr>
          <a:xfrm>
            <a:off x="179388" y="1319213"/>
            <a:ext cx="8856662" cy="5133975"/>
          </a:xfrm>
          <a:ln>
            <a:miter/>
          </a:ln>
        </p:spPr>
        <p:txBody>
          <a:bodyPr/>
          <a:lstStyle/>
          <a:p>
            <a:pPr marL="1905" indent="-344805">
              <a:buFontTx/>
              <a:buNone/>
              <a:defRPr/>
            </a:pPr>
            <a:r>
              <a:rPr lang="zh-CN" altLang="en-US" b="1" noProof="1">
                <a:latin typeface="微软雅黑" panose="020B0503020204020204" pitchFamily="34" charset="-122"/>
                <a:ea typeface="微软雅黑" panose="020B0503020204020204" pitchFamily="34" charset="-122"/>
              </a:rPr>
              <a:t>线性表的概念 （</a:t>
            </a:r>
            <a:r>
              <a:rPr lang="zh-CN" altLang="en-US" b="1" noProof="1">
                <a:solidFill>
                  <a:srgbClr val="FF0000"/>
                </a:solidFill>
                <a:latin typeface="微软雅黑" panose="020B0503020204020204" pitchFamily="34" charset="-122"/>
                <a:ea typeface="微软雅黑" panose="020B0503020204020204" pitchFamily="34" charset="-122"/>
              </a:rPr>
              <a:t>逻辑结构</a:t>
            </a:r>
            <a:r>
              <a:rPr lang="zh-CN" altLang="en-US" b="1" noProof="1">
                <a:latin typeface="微软雅黑" panose="020B0503020204020204" pitchFamily="34" charset="-122"/>
                <a:ea typeface="微软雅黑" panose="020B0503020204020204" pitchFamily="34" charset="-122"/>
              </a:rPr>
              <a:t>）</a:t>
            </a:r>
            <a:endParaRPr lang="zh-CN" altLang="en-US" b="1" noProof="1">
              <a:solidFill>
                <a:srgbClr val="FF0000"/>
              </a:solidFill>
              <a:latin typeface="微软雅黑" panose="020B0503020204020204" pitchFamily="34" charset="-122"/>
              <a:ea typeface="微软雅黑" panose="020B0503020204020204" pitchFamily="34" charset="-122"/>
            </a:endParaRPr>
          </a:p>
          <a:p>
            <a:pPr marL="1905" indent="-1905" eaLnBrk="1" hangingPunct="1">
              <a:lnSpc>
                <a:spcPct val="150000"/>
              </a:lnSpc>
              <a:buFont typeface="Wingdings" charset="2"/>
              <a:buChar char="Ø"/>
              <a:defRPr/>
            </a:pPr>
            <a:r>
              <a:rPr lang="zh-CN" altLang="en-US" sz="2400" b="1" noProof="1"/>
              <a:t>线性表是具有相同数据类型的</a:t>
            </a:r>
            <a:r>
              <a:rPr lang="en-US" altLang="x-none" sz="2400" b="1" noProof="1"/>
              <a:t>n(n&gt;=0)</a:t>
            </a:r>
            <a:r>
              <a:rPr lang="zh-CN" altLang="en-US" sz="2400" b="1" noProof="1"/>
              <a:t>个数据元素的有限序列，</a:t>
            </a:r>
            <a:endParaRPr lang="en-US" altLang="zh-CN" sz="2400" b="1" noProof="1"/>
          </a:p>
          <a:p>
            <a:pPr lvl="1" indent="-342900" eaLnBrk="1" hangingPunct="1">
              <a:lnSpc>
                <a:spcPct val="150000"/>
              </a:lnSpc>
              <a:buFont typeface="Wingdings" panose="05000000000000000000" pitchFamily="2" charset="2"/>
              <a:buChar char="l"/>
              <a:defRPr/>
            </a:pPr>
            <a:r>
              <a:rPr lang="zh-CN" altLang="en-US" sz="2400" b="1" noProof="1"/>
              <a:t>  通常记为：</a:t>
            </a:r>
            <a:r>
              <a:rPr lang="zh-CN" altLang="en-US" b="1" noProof="1"/>
              <a:t>（</a:t>
            </a:r>
            <a:r>
              <a:rPr lang="en-US" altLang="x-none" b="1" noProof="1"/>
              <a:t>a</a:t>
            </a:r>
            <a:r>
              <a:rPr lang="en-US" altLang="x-none" b="1" baseline="-25000" noProof="1"/>
              <a:t>1</a:t>
            </a:r>
            <a:r>
              <a:rPr lang="zh-CN" altLang="en-US" b="1" noProof="1"/>
              <a:t>，</a:t>
            </a:r>
            <a:r>
              <a:rPr lang="en-US" altLang="x-none" b="1" noProof="1"/>
              <a:t>a</a:t>
            </a:r>
            <a:r>
              <a:rPr lang="en-US" altLang="x-none" b="1" baseline="-25000" noProof="1"/>
              <a:t>2</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i-1</a:t>
            </a:r>
            <a:r>
              <a:rPr lang="zh-CN" altLang="en-US" b="1" noProof="1"/>
              <a:t>，</a:t>
            </a:r>
            <a:r>
              <a:rPr lang="en-US" altLang="x-none" b="1" noProof="1"/>
              <a:t>a</a:t>
            </a:r>
            <a:r>
              <a:rPr lang="en-US" altLang="x-none" b="1" baseline="-25000" noProof="1"/>
              <a:t>i</a:t>
            </a:r>
            <a:r>
              <a:rPr lang="zh-CN" altLang="en-US" b="1" noProof="1"/>
              <a:t>，</a:t>
            </a:r>
            <a:r>
              <a:rPr lang="en-US" altLang="x-none" b="1" noProof="1"/>
              <a:t>a</a:t>
            </a:r>
            <a:r>
              <a:rPr lang="en-US" altLang="x-none" b="1" baseline="-25000" noProof="1"/>
              <a:t>i+1</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n</a:t>
            </a:r>
            <a:r>
              <a:rPr lang="zh-CN" altLang="en-US" b="1" noProof="1"/>
              <a:t>）</a:t>
            </a:r>
            <a:endParaRPr lang="en-US" altLang="zh-CN" b="1" noProof="1"/>
          </a:p>
          <a:p>
            <a:pPr marL="0" indent="0" eaLnBrk="1" hangingPunct="1">
              <a:lnSpc>
                <a:spcPct val="150000"/>
              </a:lnSpc>
              <a:buFontTx/>
              <a:buNone/>
              <a:defRPr/>
            </a:pPr>
            <a:r>
              <a:rPr lang="en-US" altLang="zh-CN" sz="2400" b="1" noProof="1"/>
              <a:t>                </a:t>
            </a:r>
            <a:r>
              <a:rPr lang="zh-CN" altLang="en-US" sz="2400" b="1" noProof="1"/>
              <a:t>其中</a:t>
            </a:r>
            <a:r>
              <a:rPr lang="en-US" altLang="x-none" sz="2400" b="1" noProof="1"/>
              <a:t>n</a:t>
            </a:r>
            <a:r>
              <a:rPr lang="zh-CN" altLang="en-US" sz="2400" b="1" noProof="1"/>
              <a:t>为表长，</a:t>
            </a:r>
            <a:r>
              <a:rPr lang="en-US" altLang="x-none" sz="2400" b="1" noProof="1"/>
              <a:t>n</a:t>
            </a:r>
            <a:r>
              <a:rPr lang="zh-CN" altLang="en-US" sz="2400" b="1" noProof="1"/>
              <a:t>＝</a:t>
            </a:r>
            <a:r>
              <a:rPr lang="en-US" altLang="x-none" sz="2400" b="1" noProof="1"/>
              <a:t>0</a:t>
            </a:r>
            <a:r>
              <a:rPr lang="zh-CN" altLang="en-US" sz="2400" b="1" noProof="1"/>
              <a:t>时称为空表。</a:t>
            </a:r>
            <a:r>
              <a:rPr lang="zh-CN" altLang="en-US" sz="2400" noProof="1"/>
              <a:t> </a:t>
            </a:r>
          </a:p>
          <a:p>
            <a:pPr lvl="1" indent="-342900" eaLnBrk="1" hangingPunct="1">
              <a:lnSpc>
                <a:spcPct val="150000"/>
              </a:lnSpc>
              <a:buFont typeface="Wingdings" panose="05000000000000000000" pitchFamily="2" charset="2"/>
              <a:buChar char="l"/>
              <a:defRPr/>
            </a:pPr>
            <a:r>
              <a:rPr lang="zh-CN" altLang="en-US" sz="2400" b="1" noProof="1"/>
              <a:t>  线性表数据元素之间为线性关系，通俗讲就是</a:t>
            </a:r>
            <a:r>
              <a:rPr lang="en-US" altLang="zh-CN" sz="2400" b="1" noProof="1">
                <a:latin typeface="宋体" charset="-122"/>
                <a:sym typeface="宋体" charset="-122"/>
              </a:rPr>
              <a:t>"</a:t>
            </a:r>
            <a:r>
              <a:rPr lang="zh-CN" altLang="en-US" sz="2400" b="1" noProof="1"/>
              <a:t>一个接一个的排列</a:t>
            </a:r>
            <a:r>
              <a:rPr lang="en-US" altLang="zh-CN" sz="2400" b="1" noProof="1">
                <a:latin typeface="宋体" charset="-122"/>
                <a:sym typeface="宋体" charset="-122"/>
              </a:rPr>
              <a:t>"</a:t>
            </a:r>
            <a:r>
              <a:rPr lang="zh-CN" altLang="en-US" sz="2400" b="1" noProof="1"/>
              <a:t>。任一个元素</a:t>
            </a:r>
            <a:r>
              <a:rPr lang="en-US" altLang="x-none" sz="2400" b="1" noProof="1"/>
              <a:t>a</a:t>
            </a:r>
            <a:r>
              <a:rPr lang="en-US" altLang="x-none" sz="2400" b="1" baseline="-25000" noProof="1"/>
              <a:t>i</a:t>
            </a:r>
            <a:r>
              <a:rPr lang="zh-CN" altLang="en-US" sz="2400" b="1" noProof="1"/>
              <a:t>只有唯一前驱和唯一后继</a:t>
            </a:r>
          </a:p>
          <a:p>
            <a:pPr marL="1905" indent="-1905" eaLnBrk="1" hangingPunct="1">
              <a:lnSpc>
                <a:spcPct val="150000"/>
              </a:lnSpc>
              <a:buFont typeface="Wingdings" charset="2"/>
              <a:buChar char="Ø"/>
              <a:defRPr/>
            </a:pPr>
            <a:r>
              <a:rPr lang="zh-CN" altLang="en-US" sz="2400" b="1" noProof="1"/>
              <a:t>线性表的存储结构？ </a:t>
            </a:r>
            <a:r>
              <a:rPr lang="zh-CN" altLang="en-US" sz="2400" b="1" noProof="1">
                <a:solidFill>
                  <a:srgbClr val="FF0000"/>
                </a:solidFill>
              </a:rPr>
              <a:t>数组</a:t>
            </a:r>
          </a:p>
          <a:p>
            <a:pPr marL="1905" indent="-344805" eaLnBrk="1" hangingPunct="1">
              <a:lnSpc>
                <a:spcPct val="150000"/>
              </a:lnSpc>
              <a:buFont typeface="Wingdings" charset="2"/>
              <a:buNone/>
              <a:defRPr/>
            </a:pPr>
            <a:r>
              <a:rPr lang="zh-CN" altLang="en-US" sz="2400" b="1" noProof="1"/>
              <a:t>    定长线性表/不定长线性表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F39EBDF-6CEE-4548-B75F-59E364EC7F4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A3C80EA-2786-4CCE-9989-D4068898CFF4}" type="slidenum">
              <a:rPr lang="en-US" altLang="zh-CN" sz="1400">
                <a:latin typeface="Times New Roman" panose="02020603050405020304" pitchFamily="18" charset="0"/>
              </a:rPr>
              <a:pPr algn="r" eaLnBrk="1" hangingPunct="1">
                <a:spcBef>
                  <a:spcPct val="50000"/>
                </a:spcBef>
                <a:buFontTx/>
                <a:buNone/>
              </a:pPr>
              <a:t>20</a:t>
            </a:fld>
            <a:endParaRPr lang="en-US" altLang="zh-CN" sz="1400">
              <a:latin typeface="Times New Roman" panose="02020603050405020304" pitchFamily="18" charset="0"/>
            </a:endParaRPr>
          </a:p>
        </p:txBody>
      </p:sp>
      <p:sp>
        <p:nvSpPr>
          <p:cNvPr id="15363" name="Rectangle 3">
            <a:extLst>
              <a:ext uri="{FF2B5EF4-FFF2-40B4-BE49-F238E27FC236}">
                <a16:creationId xmlns:a16="http://schemas.microsoft.com/office/drawing/2014/main" id="{CF12A5BE-F142-429F-94E8-8FBA3F64B057}"/>
              </a:ext>
            </a:extLst>
          </p:cNvPr>
          <p:cNvSpPr>
            <a:spLocks noGrp="1" noChangeArrowheads="1"/>
          </p:cNvSpPr>
          <p:nvPr>
            <p:ph type="body" idx="4294967295"/>
          </p:nvPr>
        </p:nvSpPr>
        <p:spPr>
          <a:xfrm>
            <a:off x="685800" y="4062413"/>
            <a:ext cx="7772400" cy="2319337"/>
          </a:xfrm>
        </p:spPr>
        <p:txBody>
          <a:bodyPr/>
          <a:lstStyle/>
          <a:p>
            <a:pPr eaLnBrk="1" hangingPunct="1">
              <a:lnSpc>
                <a:spcPct val="80000"/>
              </a:lnSpc>
              <a:spcBef>
                <a:spcPct val="50000"/>
              </a:spcBef>
              <a:buFontTx/>
              <a:buNone/>
            </a:pPr>
            <a:r>
              <a:rPr lang="zh-CN" altLang="en-US" sz="2400" b="1" dirty="0"/>
              <a:t>访问首结点：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zh-CN" altLang="en-US" sz="2400" b="1" dirty="0"/>
              <a:t>，</a:t>
            </a:r>
            <a:r>
              <a:rPr lang="en-US" altLang="zh-CN" sz="2400" b="1" dirty="0" err="1"/>
              <a:t>headPtr</a:t>
            </a:r>
            <a:r>
              <a:rPr lang="en-US" altLang="zh-CN" sz="2400" b="1" dirty="0"/>
              <a:t>-&gt;data);</a:t>
            </a:r>
          </a:p>
          <a:p>
            <a:pPr eaLnBrk="1" hangingPunct="1">
              <a:lnSpc>
                <a:spcPct val="80000"/>
              </a:lnSpc>
              <a:spcBef>
                <a:spcPct val="50000"/>
              </a:spcBef>
              <a:buFontTx/>
              <a:buNone/>
            </a:pPr>
            <a:r>
              <a:rPr lang="zh-CN" altLang="en-US" sz="2400" b="1" dirty="0"/>
              <a:t>访问第二个结点：</a:t>
            </a:r>
            <a:r>
              <a:rPr lang="en-US" altLang="zh-CN" sz="2400" b="1" dirty="0" err="1"/>
              <a:t>currentPtr</a:t>
            </a:r>
            <a:r>
              <a:rPr lang="en-US" altLang="zh-CN" sz="2400" b="1" dirty="0"/>
              <a:t>=</a:t>
            </a:r>
            <a:r>
              <a:rPr lang="en-US" altLang="zh-CN" sz="2400" b="1" dirty="0" err="1"/>
              <a:t>headPtr</a:t>
            </a:r>
            <a:r>
              <a:rPr lang="en-US" altLang="zh-CN" sz="2400" b="1" dirty="0"/>
              <a:t>-&gt;</a:t>
            </a:r>
            <a:r>
              <a:rPr lang="en-US" altLang="zh-CN" sz="2400" b="1" dirty="0" err="1"/>
              <a:t>nextPtr</a:t>
            </a:r>
            <a:r>
              <a:rPr lang="en-US" altLang="zh-CN" sz="2400" b="1" dirty="0"/>
              <a:t>;</a:t>
            </a:r>
          </a:p>
          <a:p>
            <a:pPr eaLnBrk="1" hangingPunct="1">
              <a:lnSpc>
                <a:spcPct val="80000"/>
              </a:lnSpc>
              <a:spcBef>
                <a:spcPct val="50000"/>
              </a:spcBef>
              <a:buFontTx/>
              <a:buNone/>
            </a:pPr>
            <a:r>
              <a:rPr lang="en-US" altLang="zh-CN" sz="2400" b="1" dirty="0"/>
              <a:t>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en-US" altLang="zh-CN" sz="2400" b="1" dirty="0"/>
              <a:t>, </a:t>
            </a:r>
            <a:r>
              <a:rPr lang="en-US" altLang="zh-CN" sz="2400" b="1" dirty="0" err="1"/>
              <a:t>currentPtr</a:t>
            </a:r>
            <a:r>
              <a:rPr lang="en-US" altLang="zh-CN" sz="2400" b="1" dirty="0"/>
              <a:t>-&gt;data);</a:t>
            </a:r>
          </a:p>
          <a:p>
            <a:pPr eaLnBrk="1" hangingPunct="1">
              <a:lnSpc>
                <a:spcPct val="80000"/>
              </a:lnSpc>
              <a:spcBef>
                <a:spcPct val="50000"/>
              </a:spcBef>
              <a:buFontTx/>
              <a:buNone/>
            </a:pPr>
            <a:r>
              <a:rPr lang="zh-CN" altLang="en-US" sz="2400" b="1" dirty="0"/>
              <a:t>访问第三个结点： </a:t>
            </a:r>
            <a:r>
              <a:rPr lang="en-US" altLang="zh-CN" sz="2400" b="1" dirty="0" err="1"/>
              <a:t>currentPtr</a:t>
            </a:r>
            <a:r>
              <a:rPr lang="en-US" altLang="zh-CN" sz="2400" b="1" dirty="0"/>
              <a:t>=</a:t>
            </a:r>
            <a:r>
              <a:rPr lang="en-US" altLang="zh-CN" sz="2400" b="1" dirty="0" err="1"/>
              <a:t>currentPtr</a:t>
            </a:r>
            <a:r>
              <a:rPr lang="en-US" altLang="zh-CN" sz="2400" b="1" dirty="0"/>
              <a:t>-&gt;</a:t>
            </a:r>
            <a:r>
              <a:rPr lang="en-US" altLang="zh-CN" sz="2400" b="1" dirty="0" err="1"/>
              <a:t>nextPtr</a:t>
            </a:r>
            <a:r>
              <a:rPr lang="en-US" altLang="zh-CN" sz="2400" b="1" dirty="0"/>
              <a:t>; </a:t>
            </a:r>
          </a:p>
          <a:p>
            <a:pPr eaLnBrk="1" hangingPunct="1">
              <a:lnSpc>
                <a:spcPct val="80000"/>
              </a:lnSpc>
              <a:spcBef>
                <a:spcPct val="50000"/>
              </a:spcBef>
              <a:buFontTx/>
              <a:buNone/>
            </a:pPr>
            <a:r>
              <a:rPr lang="en-US" altLang="zh-CN" sz="800" b="1" dirty="0"/>
              <a:t>			</a:t>
            </a:r>
            <a:r>
              <a:rPr lang="en-US" altLang="zh-CN" sz="2400" b="1" dirty="0"/>
              <a:t>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en-US" altLang="zh-CN" sz="2400" b="1" dirty="0"/>
              <a:t>, </a:t>
            </a:r>
            <a:r>
              <a:rPr lang="en-US" altLang="zh-CN" sz="2400" b="1" dirty="0" err="1"/>
              <a:t>currentPtr</a:t>
            </a:r>
            <a:r>
              <a:rPr lang="en-US" altLang="zh-CN" sz="2400" b="1" dirty="0"/>
              <a:t>-&gt;data);	</a:t>
            </a:r>
          </a:p>
        </p:txBody>
      </p:sp>
      <p:grpSp>
        <p:nvGrpSpPr>
          <p:cNvPr id="33796" name="Group 5">
            <a:extLst>
              <a:ext uri="{FF2B5EF4-FFF2-40B4-BE49-F238E27FC236}">
                <a16:creationId xmlns:a16="http://schemas.microsoft.com/office/drawing/2014/main" id="{44B8A4F5-0F2B-4D06-96DA-F05DDD85EACE}"/>
              </a:ext>
            </a:extLst>
          </p:cNvPr>
          <p:cNvGrpSpPr>
            <a:grpSpLocks/>
          </p:cNvGrpSpPr>
          <p:nvPr/>
        </p:nvGrpSpPr>
        <p:grpSpPr bwMode="auto">
          <a:xfrm>
            <a:off x="1524000" y="3467100"/>
            <a:ext cx="990600" cy="466725"/>
            <a:chOff x="0" y="0"/>
            <a:chExt cx="624" cy="294"/>
          </a:xfrm>
        </p:grpSpPr>
        <p:sp>
          <p:nvSpPr>
            <p:cNvPr id="33837" name="Text Box 6">
              <a:extLst>
                <a:ext uri="{FF2B5EF4-FFF2-40B4-BE49-F238E27FC236}">
                  <a16:creationId xmlns:a16="http://schemas.microsoft.com/office/drawing/2014/main" id="{FE8D8627-4DF4-489C-9E82-D1E2B9E9631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3838" name="Line 7">
              <a:extLst>
                <a:ext uri="{FF2B5EF4-FFF2-40B4-BE49-F238E27FC236}">
                  <a16:creationId xmlns:a16="http://schemas.microsoft.com/office/drawing/2014/main" id="{D2A5057F-9059-49A0-AB11-D3D0970A3C7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7" name="Group 8">
            <a:extLst>
              <a:ext uri="{FF2B5EF4-FFF2-40B4-BE49-F238E27FC236}">
                <a16:creationId xmlns:a16="http://schemas.microsoft.com/office/drawing/2014/main" id="{9AEDEDF4-782A-487F-A89F-D1AA01BE5D7B}"/>
              </a:ext>
            </a:extLst>
          </p:cNvPr>
          <p:cNvGrpSpPr>
            <a:grpSpLocks/>
          </p:cNvGrpSpPr>
          <p:nvPr/>
        </p:nvGrpSpPr>
        <p:grpSpPr bwMode="auto">
          <a:xfrm>
            <a:off x="3124200" y="3467100"/>
            <a:ext cx="990600" cy="466725"/>
            <a:chOff x="0" y="0"/>
            <a:chExt cx="624" cy="294"/>
          </a:xfrm>
        </p:grpSpPr>
        <p:sp>
          <p:nvSpPr>
            <p:cNvPr id="33835" name="Text Box 9">
              <a:extLst>
                <a:ext uri="{FF2B5EF4-FFF2-40B4-BE49-F238E27FC236}">
                  <a16:creationId xmlns:a16="http://schemas.microsoft.com/office/drawing/2014/main" id="{A554FE72-E896-4236-8EFC-2D38087E9F0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3836" name="Line 10">
              <a:extLst>
                <a:ext uri="{FF2B5EF4-FFF2-40B4-BE49-F238E27FC236}">
                  <a16:creationId xmlns:a16="http://schemas.microsoft.com/office/drawing/2014/main" id="{52E2D269-3370-41D1-AD99-BEF3CF1D5755}"/>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8" name="Group 11">
            <a:extLst>
              <a:ext uri="{FF2B5EF4-FFF2-40B4-BE49-F238E27FC236}">
                <a16:creationId xmlns:a16="http://schemas.microsoft.com/office/drawing/2014/main" id="{21AE8C58-2E0B-4D49-95D2-321574DEE268}"/>
              </a:ext>
            </a:extLst>
          </p:cNvPr>
          <p:cNvGrpSpPr>
            <a:grpSpLocks/>
          </p:cNvGrpSpPr>
          <p:nvPr/>
        </p:nvGrpSpPr>
        <p:grpSpPr bwMode="auto">
          <a:xfrm>
            <a:off x="7469188" y="3467100"/>
            <a:ext cx="990600" cy="466725"/>
            <a:chOff x="0" y="0"/>
            <a:chExt cx="624" cy="294"/>
          </a:xfrm>
        </p:grpSpPr>
        <p:sp>
          <p:nvSpPr>
            <p:cNvPr id="33833" name="Text Box 12">
              <a:extLst>
                <a:ext uri="{FF2B5EF4-FFF2-40B4-BE49-F238E27FC236}">
                  <a16:creationId xmlns:a16="http://schemas.microsoft.com/office/drawing/2014/main" id="{CF85C8A5-8AF3-4691-B193-D01D1174942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3834" name="Line 13">
              <a:extLst>
                <a:ext uri="{FF2B5EF4-FFF2-40B4-BE49-F238E27FC236}">
                  <a16:creationId xmlns:a16="http://schemas.microsoft.com/office/drawing/2014/main" id="{8D9E1BA6-96EF-4670-A811-F3BBF53AEBC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9" name="Group 14">
            <a:extLst>
              <a:ext uri="{FF2B5EF4-FFF2-40B4-BE49-F238E27FC236}">
                <a16:creationId xmlns:a16="http://schemas.microsoft.com/office/drawing/2014/main" id="{115FE361-E8C9-4378-91C7-5B4682A12087}"/>
              </a:ext>
            </a:extLst>
          </p:cNvPr>
          <p:cNvGrpSpPr>
            <a:grpSpLocks/>
          </p:cNvGrpSpPr>
          <p:nvPr/>
        </p:nvGrpSpPr>
        <p:grpSpPr bwMode="auto">
          <a:xfrm>
            <a:off x="2286000" y="3662363"/>
            <a:ext cx="838200" cy="76200"/>
            <a:chOff x="0" y="0"/>
            <a:chExt cx="528" cy="48"/>
          </a:xfrm>
        </p:grpSpPr>
        <p:sp>
          <p:nvSpPr>
            <p:cNvPr id="33831" name="Line 15">
              <a:extLst>
                <a:ext uri="{FF2B5EF4-FFF2-40B4-BE49-F238E27FC236}">
                  <a16:creationId xmlns:a16="http://schemas.microsoft.com/office/drawing/2014/main" id="{6E283272-D911-4321-B7DB-0325E0B2FE24}"/>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2" name="Oval 16">
              <a:extLst>
                <a:ext uri="{FF2B5EF4-FFF2-40B4-BE49-F238E27FC236}">
                  <a16:creationId xmlns:a16="http://schemas.microsoft.com/office/drawing/2014/main" id="{38E7E205-379D-4B71-BFCF-3800D69177E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3800" name="Group 17">
            <a:extLst>
              <a:ext uri="{FF2B5EF4-FFF2-40B4-BE49-F238E27FC236}">
                <a16:creationId xmlns:a16="http://schemas.microsoft.com/office/drawing/2014/main" id="{AE9E21C6-9A0F-4216-8227-5C00CF4DCD92}"/>
              </a:ext>
            </a:extLst>
          </p:cNvPr>
          <p:cNvGrpSpPr>
            <a:grpSpLocks/>
          </p:cNvGrpSpPr>
          <p:nvPr/>
        </p:nvGrpSpPr>
        <p:grpSpPr bwMode="auto">
          <a:xfrm>
            <a:off x="3886200" y="3667125"/>
            <a:ext cx="838200" cy="76200"/>
            <a:chOff x="0" y="0"/>
            <a:chExt cx="528" cy="48"/>
          </a:xfrm>
        </p:grpSpPr>
        <p:sp>
          <p:nvSpPr>
            <p:cNvPr id="33829" name="Line 18">
              <a:extLst>
                <a:ext uri="{FF2B5EF4-FFF2-40B4-BE49-F238E27FC236}">
                  <a16:creationId xmlns:a16="http://schemas.microsoft.com/office/drawing/2014/main" id="{0C347321-E233-4D70-BD2F-D153C93EAAC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0" name="Oval 19">
              <a:extLst>
                <a:ext uri="{FF2B5EF4-FFF2-40B4-BE49-F238E27FC236}">
                  <a16:creationId xmlns:a16="http://schemas.microsoft.com/office/drawing/2014/main" id="{BA4757C2-3D85-4860-A8B5-4F5E8DD6EF6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3801" name="Text Box 20">
            <a:extLst>
              <a:ext uri="{FF2B5EF4-FFF2-40B4-BE49-F238E27FC236}">
                <a16:creationId xmlns:a16="http://schemas.microsoft.com/office/drawing/2014/main" id="{ECC1C1C6-5445-40CC-8DF5-BD904903FF67}"/>
              </a:ext>
            </a:extLst>
          </p:cNvPr>
          <p:cNvSpPr txBox="1">
            <a:spLocks noChangeArrowheads="1"/>
          </p:cNvSpPr>
          <p:nvPr/>
        </p:nvSpPr>
        <p:spPr bwMode="auto">
          <a:xfrm>
            <a:off x="6407150" y="33909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33802" name="Line 21">
            <a:extLst>
              <a:ext uri="{FF2B5EF4-FFF2-40B4-BE49-F238E27FC236}">
                <a16:creationId xmlns:a16="http://schemas.microsoft.com/office/drawing/2014/main" id="{C691B74C-B42D-48A7-B19F-46FFDFDEC861}"/>
              </a:ext>
            </a:extLst>
          </p:cNvPr>
          <p:cNvSpPr>
            <a:spLocks noChangeShapeType="1"/>
          </p:cNvSpPr>
          <p:nvPr/>
        </p:nvSpPr>
        <p:spPr bwMode="auto">
          <a:xfrm>
            <a:off x="6859588" y="36957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03" name="Group 22">
            <a:extLst>
              <a:ext uri="{FF2B5EF4-FFF2-40B4-BE49-F238E27FC236}">
                <a16:creationId xmlns:a16="http://schemas.microsoft.com/office/drawing/2014/main" id="{E37B4E11-6B6B-4CA7-91B6-2663CFFDC503}"/>
              </a:ext>
            </a:extLst>
          </p:cNvPr>
          <p:cNvGrpSpPr>
            <a:grpSpLocks/>
          </p:cNvGrpSpPr>
          <p:nvPr/>
        </p:nvGrpSpPr>
        <p:grpSpPr bwMode="auto">
          <a:xfrm>
            <a:off x="990600" y="2128838"/>
            <a:ext cx="1219200" cy="1371600"/>
            <a:chOff x="0" y="0"/>
            <a:chExt cx="768" cy="864"/>
          </a:xfrm>
        </p:grpSpPr>
        <p:sp>
          <p:nvSpPr>
            <p:cNvPr id="33824" name="Text Box 23">
              <a:extLst>
                <a:ext uri="{FF2B5EF4-FFF2-40B4-BE49-F238E27FC236}">
                  <a16:creationId xmlns:a16="http://schemas.microsoft.com/office/drawing/2014/main" id="{B1F6B587-4CDE-41E0-BE18-C825E1FD0A56}"/>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5" name="Text Box 24">
              <a:extLst>
                <a:ext uri="{FF2B5EF4-FFF2-40B4-BE49-F238E27FC236}">
                  <a16:creationId xmlns:a16="http://schemas.microsoft.com/office/drawing/2014/main" id="{D8B89B21-8236-4DF5-BCC8-06F1243469E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3826" name="Group 25">
              <a:extLst>
                <a:ext uri="{FF2B5EF4-FFF2-40B4-BE49-F238E27FC236}">
                  <a16:creationId xmlns:a16="http://schemas.microsoft.com/office/drawing/2014/main" id="{9B7C4996-75D3-4DAD-8020-3DE48FE76F78}"/>
                </a:ext>
              </a:extLst>
            </p:cNvPr>
            <p:cNvGrpSpPr>
              <a:grpSpLocks/>
            </p:cNvGrpSpPr>
            <p:nvPr/>
          </p:nvGrpSpPr>
          <p:grpSpPr bwMode="auto">
            <a:xfrm>
              <a:off x="336" y="432"/>
              <a:ext cx="48" cy="432"/>
              <a:chOff x="0" y="0"/>
              <a:chExt cx="48" cy="432"/>
            </a:xfrm>
          </p:grpSpPr>
          <p:sp>
            <p:nvSpPr>
              <p:cNvPr id="33827" name="Oval 26">
                <a:extLst>
                  <a:ext uri="{FF2B5EF4-FFF2-40B4-BE49-F238E27FC236}">
                    <a16:creationId xmlns:a16="http://schemas.microsoft.com/office/drawing/2014/main" id="{461E89EE-387A-4BAF-ADC7-B5ACD975E73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8" name="Line 27">
                <a:extLst>
                  <a:ext uri="{FF2B5EF4-FFF2-40B4-BE49-F238E27FC236}">
                    <a16:creationId xmlns:a16="http://schemas.microsoft.com/office/drawing/2014/main" id="{1AD20291-60AA-4B13-B8F1-D56554BC538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3804" name="Line 28">
            <a:extLst>
              <a:ext uri="{FF2B5EF4-FFF2-40B4-BE49-F238E27FC236}">
                <a16:creationId xmlns:a16="http://schemas.microsoft.com/office/drawing/2014/main" id="{6C198D79-84E7-4FEA-A431-B27E2A729CC0}"/>
              </a:ext>
            </a:extLst>
          </p:cNvPr>
          <p:cNvSpPr>
            <a:spLocks noChangeShapeType="1"/>
          </p:cNvSpPr>
          <p:nvPr/>
        </p:nvSpPr>
        <p:spPr bwMode="auto">
          <a:xfrm>
            <a:off x="8002588" y="346710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Rectangle 29">
            <a:extLst>
              <a:ext uri="{FF2B5EF4-FFF2-40B4-BE49-F238E27FC236}">
                <a16:creationId xmlns:a16="http://schemas.microsoft.com/office/drawing/2014/main" id="{10F17B50-9AEE-4339-A83C-AE4A2FEBE834}"/>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2. </a:t>
            </a:r>
            <a:r>
              <a:rPr lang="zh-CN" altLang="en-US" b="1">
                <a:latin typeface="微软雅黑" panose="020B0503020204020204" pitchFamily="34" charset="-122"/>
                <a:ea typeface="微软雅黑" panose="020B0503020204020204" pitchFamily="34" charset="-122"/>
              </a:rPr>
              <a:t>链表中结点的访问（2）</a:t>
            </a:r>
          </a:p>
        </p:txBody>
      </p:sp>
      <p:grpSp>
        <p:nvGrpSpPr>
          <p:cNvPr id="15389" name="Group 37">
            <a:extLst>
              <a:ext uri="{FF2B5EF4-FFF2-40B4-BE49-F238E27FC236}">
                <a16:creationId xmlns:a16="http://schemas.microsoft.com/office/drawing/2014/main" id="{6433ADBB-CDFB-41CA-ABFF-C5DE95D918E6}"/>
              </a:ext>
            </a:extLst>
          </p:cNvPr>
          <p:cNvGrpSpPr>
            <a:grpSpLocks/>
          </p:cNvGrpSpPr>
          <p:nvPr/>
        </p:nvGrpSpPr>
        <p:grpSpPr bwMode="auto">
          <a:xfrm>
            <a:off x="2847975" y="2128838"/>
            <a:ext cx="1508125" cy="1371600"/>
            <a:chOff x="0" y="0"/>
            <a:chExt cx="950" cy="864"/>
          </a:xfrm>
        </p:grpSpPr>
        <p:sp>
          <p:nvSpPr>
            <p:cNvPr id="33819" name="Text Box 32">
              <a:extLst>
                <a:ext uri="{FF2B5EF4-FFF2-40B4-BE49-F238E27FC236}">
                  <a16:creationId xmlns:a16="http://schemas.microsoft.com/office/drawing/2014/main" id="{63D3FD49-25AB-4677-B19E-21267734B2C4}"/>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0" name="Text Box 33">
              <a:extLst>
                <a:ext uri="{FF2B5EF4-FFF2-40B4-BE49-F238E27FC236}">
                  <a16:creationId xmlns:a16="http://schemas.microsoft.com/office/drawing/2014/main" id="{2CC51785-7A4B-4FF6-93FB-142BAE165C41}"/>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3821" name="Group 34">
              <a:extLst>
                <a:ext uri="{FF2B5EF4-FFF2-40B4-BE49-F238E27FC236}">
                  <a16:creationId xmlns:a16="http://schemas.microsoft.com/office/drawing/2014/main" id="{1C4F9327-96E5-42B1-AE13-032BA12EEB23}"/>
                </a:ext>
              </a:extLst>
            </p:cNvPr>
            <p:cNvGrpSpPr>
              <a:grpSpLocks/>
            </p:cNvGrpSpPr>
            <p:nvPr/>
          </p:nvGrpSpPr>
          <p:grpSpPr bwMode="auto">
            <a:xfrm>
              <a:off x="336" y="432"/>
              <a:ext cx="48" cy="432"/>
              <a:chOff x="0" y="0"/>
              <a:chExt cx="48" cy="432"/>
            </a:xfrm>
          </p:grpSpPr>
          <p:sp>
            <p:nvSpPr>
              <p:cNvPr id="33822" name="Oval 35">
                <a:extLst>
                  <a:ext uri="{FF2B5EF4-FFF2-40B4-BE49-F238E27FC236}">
                    <a16:creationId xmlns:a16="http://schemas.microsoft.com/office/drawing/2014/main" id="{5C58D36D-D95E-4B50-8CAD-974A0FCC546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3" name="Line 36">
                <a:extLst>
                  <a:ext uri="{FF2B5EF4-FFF2-40B4-BE49-F238E27FC236}">
                    <a16:creationId xmlns:a16="http://schemas.microsoft.com/office/drawing/2014/main" id="{03B97F0C-38A1-46B6-99B4-0C103CE64A7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7" name="Group 38">
            <a:extLst>
              <a:ext uri="{FF2B5EF4-FFF2-40B4-BE49-F238E27FC236}">
                <a16:creationId xmlns:a16="http://schemas.microsoft.com/office/drawing/2014/main" id="{AB4B53CD-4064-409B-A783-9CFE82C3C822}"/>
              </a:ext>
            </a:extLst>
          </p:cNvPr>
          <p:cNvGrpSpPr>
            <a:grpSpLocks/>
          </p:cNvGrpSpPr>
          <p:nvPr/>
        </p:nvGrpSpPr>
        <p:grpSpPr bwMode="auto">
          <a:xfrm>
            <a:off x="4700588" y="3463925"/>
            <a:ext cx="990600" cy="466725"/>
            <a:chOff x="0" y="0"/>
            <a:chExt cx="624" cy="294"/>
          </a:xfrm>
        </p:grpSpPr>
        <p:sp>
          <p:nvSpPr>
            <p:cNvPr id="33817" name="Text Box 39">
              <a:extLst>
                <a:ext uri="{FF2B5EF4-FFF2-40B4-BE49-F238E27FC236}">
                  <a16:creationId xmlns:a16="http://schemas.microsoft.com/office/drawing/2014/main" id="{AC7F369A-AF96-4435-B1E7-4DCA3331C3A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33818" name="Line 40">
              <a:extLst>
                <a:ext uri="{FF2B5EF4-FFF2-40B4-BE49-F238E27FC236}">
                  <a16:creationId xmlns:a16="http://schemas.microsoft.com/office/drawing/2014/main" id="{AD77C889-465B-480E-B189-0F86F01A720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8" name="Group 41">
            <a:extLst>
              <a:ext uri="{FF2B5EF4-FFF2-40B4-BE49-F238E27FC236}">
                <a16:creationId xmlns:a16="http://schemas.microsoft.com/office/drawing/2014/main" id="{DCAE7863-9565-4BC9-9314-02AF84D79D8A}"/>
              </a:ext>
            </a:extLst>
          </p:cNvPr>
          <p:cNvGrpSpPr>
            <a:grpSpLocks/>
          </p:cNvGrpSpPr>
          <p:nvPr/>
        </p:nvGrpSpPr>
        <p:grpSpPr bwMode="auto">
          <a:xfrm>
            <a:off x="5462588" y="3659188"/>
            <a:ext cx="838200" cy="76200"/>
            <a:chOff x="0" y="0"/>
            <a:chExt cx="528" cy="48"/>
          </a:xfrm>
        </p:grpSpPr>
        <p:sp>
          <p:nvSpPr>
            <p:cNvPr id="33815" name="Line 42">
              <a:extLst>
                <a:ext uri="{FF2B5EF4-FFF2-40B4-BE49-F238E27FC236}">
                  <a16:creationId xmlns:a16="http://schemas.microsoft.com/office/drawing/2014/main" id="{24B6DC4B-666C-4C02-9F88-88EF87D8F6E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Oval 43">
              <a:extLst>
                <a:ext uri="{FF2B5EF4-FFF2-40B4-BE49-F238E27FC236}">
                  <a16:creationId xmlns:a16="http://schemas.microsoft.com/office/drawing/2014/main" id="{20D84953-8A22-42CF-B945-7B1FB9ED354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3809" name="Text Box 44">
            <a:extLst>
              <a:ext uri="{FF2B5EF4-FFF2-40B4-BE49-F238E27FC236}">
                <a16:creationId xmlns:a16="http://schemas.microsoft.com/office/drawing/2014/main" id="{3BF29138-F5BA-4A67-BDB3-28AC1EEF132D}"/>
              </a:ext>
            </a:extLst>
          </p:cNvPr>
          <p:cNvSpPr txBox="1">
            <a:spLocks noChangeArrowheads="1"/>
          </p:cNvSpPr>
          <p:nvPr/>
        </p:nvSpPr>
        <p:spPr bwMode="auto">
          <a:xfrm>
            <a:off x="539750" y="1192213"/>
            <a:ext cx="8353425" cy="83099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只要知道指向链表首结点的指针变量</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，就可以从首结点开始依次访问各个结点。</a:t>
            </a:r>
          </a:p>
        </p:txBody>
      </p:sp>
      <p:sp>
        <p:nvSpPr>
          <p:cNvPr id="15402" name="Line 45">
            <a:extLst>
              <a:ext uri="{FF2B5EF4-FFF2-40B4-BE49-F238E27FC236}">
                <a16:creationId xmlns:a16="http://schemas.microsoft.com/office/drawing/2014/main" id="{A5008384-5F39-4D58-817B-2C7451F5C7CF}"/>
              </a:ext>
            </a:extLst>
          </p:cNvPr>
          <p:cNvSpPr>
            <a:spLocks noChangeShapeType="1"/>
          </p:cNvSpPr>
          <p:nvPr/>
        </p:nvSpPr>
        <p:spPr bwMode="auto">
          <a:xfrm>
            <a:off x="3419475" y="2816225"/>
            <a:ext cx="1150938" cy="64770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15403" name="Group 48">
            <a:extLst>
              <a:ext uri="{FF2B5EF4-FFF2-40B4-BE49-F238E27FC236}">
                <a16:creationId xmlns:a16="http://schemas.microsoft.com/office/drawing/2014/main" id="{9C186351-61E9-4ECD-93C1-5A16237DD285}"/>
              </a:ext>
            </a:extLst>
          </p:cNvPr>
          <p:cNvGrpSpPr>
            <a:grpSpLocks/>
          </p:cNvGrpSpPr>
          <p:nvPr/>
        </p:nvGrpSpPr>
        <p:grpSpPr bwMode="auto">
          <a:xfrm>
            <a:off x="3276600" y="3103563"/>
            <a:ext cx="215900" cy="215900"/>
            <a:chOff x="0" y="0"/>
            <a:chExt cx="136" cy="136"/>
          </a:xfrm>
        </p:grpSpPr>
        <p:sp>
          <p:nvSpPr>
            <p:cNvPr id="33813" name="Line 46">
              <a:extLst>
                <a:ext uri="{FF2B5EF4-FFF2-40B4-BE49-F238E27FC236}">
                  <a16:creationId xmlns:a16="http://schemas.microsoft.com/office/drawing/2014/main" id="{2C329AC0-A388-4DA3-BC4C-0F74458B1D34}"/>
                </a:ext>
              </a:extLst>
            </p:cNvPr>
            <p:cNvSpPr>
              <a:spLocks noChangeShapeType="1"/>
            </p:cNvSpPr>
            <p:nvPr/>
          </p:nvSpPr>
          <p:spPr bwMode="auto">
            <a:xfrm flipH="1">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3814" name="Line 47">
              <a:extLst>
                <a:ext uri="{FF2B5EF4-FFF2-40B4-BE49-F238E27FC236}">
                  <a16:creationId xmlns:a16="http://schemas.microsoft.com/office/drawing/2014/main" id="{7A1090A3-6F96-4536-B435-4DBBE1945884}"/>
                </a:ext>
              </a:extLst>
            </p:cNvPr>
            <p:cNvSpPr>
              <a:spLocks noChangeShapeType="1"/>
            </p:cNvSpPr>
            <p:nvPr/>
          </p:nvSpPr>
          <p:spPr bwMode="auto">
            <a:xfrm>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5406" name="Text Box 49">
            <a:extLst>
              <a:ext uri="{FF2B5EF4-FFF2-40B4-BE49-F238E27FC236}">
                <a16:creationId xmlns:a16="http://schemas.microsoft.com/office/drawing/2014/main" id="{CA1F9843-43B3-4160-9D28-0A0616920167}"/>
              </a:ext>
            </a:extLst>
          </p:cNvPr>
          <p:cNvSpPr txBox="1">
            <a:spLocks noChangeArrowheads="1"/>
          </p:cNvSpPr>
          <p:nvPr/>
        </p:nvSpPr>
        <p:spPr bwMode="auto">
          <a:xfrm>
            <a:off x="4716463" y="1773238"/>
            <a:ext cx="3960812" cy="1569660"/>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这样借助于</a:t>
            </a:r>
            <a:r>
              <a:rPr lang="en-US" altLang="zh-CN" sz="2400" dirty="0" err="1">
                <a:latin typeface="Times New Roman" panose="02020603050405020304" pitchFamily="18" charset="0"/>
              </a:rPr>
              <a:t>currentPtr</a:t>
            </a:r>
            <a:r>
              <a:rPr lang="en-US" altLang="zh-CN" sz="2400" dirty="0">
                <a:latin typeface="Times New Roman" panose="02020603050405020304" pitchFamily="18" charset="0"/>
              </a:rPr>
              <a:t>"</a:t>
            </a:r>
            <a:r>
              <a:rPr lang="zh-CN" altLang="en-US" sz="2400" dirty="0">
                <a:latin typeface="Times New Roman" panose="02020603050405020304" pitchFamily="18" charset="0"/>
              </a:rPr>
              <a:t>顺藤摸瓜</a:t>
            </a:r>
            <a:r>
              <a:rPr lang="en-US" altLang="zh-CN" sz="2400" dirty="0">
                <a:latin typeface="Times New Roman" panose="02020603050405020304" pitchFamily="18" charset="0"/>
              </a:rPr>
              <a:t>"</a:t>
            </a:r>
            <a:r>
              <a:rPr lang="zh-CN" altLang="en-US" sz="2400" dirty="0">
                <a:latin typeface="Times New Roman" panose="02020603050405020304" pitchFamily="18" charset="0"/>
              </a:rPr>
              <a:t>，就能逐个访问链表中的结点。可见链表结点不能立即被访问到。</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5389"/>
                                        </p:tgtEl>
                                        <p:attrNameLst>
                                          <p:attrName>style.visibility</p:attrName>
                                        </p:attrNameLst>
                                      </p:cBhvr>
                                      <p:to>
                                        <p:strVal val="visible"/>
                                      </p:to>
                                    </p:set>
                                    <p:animEffect transition="in" filter="dissolve">
                                      <p:cBhvr>
                                        <p:cTn id="15" dur="500"/>
                                        <p:tgtEl>
                                          <p:spTgt spid="153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dissolve">
                                      <p:cBhvr>
                                        <p:cTn id="20" dur="500"/>
                                        <p:tgtEl>
                                          <p:spTgt spid="1536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dissolve">
                                      <p:cBhvr>
                                        <p:cTn id="25" dur="500"/>
                                        <p:tgtEl>
                                          <p:spTgt spid="1536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5403"/>
                                        </p:tgtEl>
                                        <p:attrNameLst>
                                          <p:attrName>style.visibility</p:attrName>
                                        </p:attrNameLst>
                                      </p:cBhvr>
                                      <p:to>
                                        <p:strVal val="visible"/>
                                      </p:to>
                                    </p:set>
                                    <p:animEffect transition="in" filter="dissolve">
                                      <p:cBhvr>
                                        <p:cTn id="30" dur="500"/>
                                        <p:tgtEl>
                                          <p:spTgt spid="154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5402"/>
                                        </p:tgtEl>
                                        <p:attrNameLst>
                                          <p:attrName>style.visibility</p:attrName>
                                        </p:attrNameLst>
                                      </p:cBhvr>
                                      <p:to>
                                        <p:strVal val="visible"/>
                                      </p:to>
                                    </p:set>
                                    <p:animEffect transition="in" filter="dissolve">
                                      <p:cBhvr>
                                        <p:cTn id="35" dur="500"/>
                                        <p:tgtEl>
                                          <p:spTgt spid="154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5363">
                                            <p:txEl>
                                              <p:pRg st="4" end="4"/>
                                            </p:txEl>
                                          </p:spTgt>
                                        </p:tgtEl>
                                        <p:attrNameLst>
                                          <p:attrName>style.visibility</p:attrName>
                                        </p:attrNameLst>
                                      </p:cBhvr>
                                      <p:to>
                                        <p:strVal val="visible"/>
                                      </p:to>
                                    </p:set>
                                    <p:animEffect transition="in" filter="dissolve">
                                      <p:cBhvr>
                                        <p:cTn id="40" dur="500"/>
                                        <p:tgtEl>
                                          <p:spTgt spid="15363">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406"/>
                                        </p:tgtEl>
                                        <p:attrNameLst>
                                          <p:attrName>style.visibility</p:attrName>
                                        </p:attrNameLst>
                                      </p:cBhvr>
                                      <p:to>
                                        <p:strVal val="visible"/>
                                      </p:to>
                                    </p:set>
                                    <p:animEffect transition="in" filter="dissolve">
                                      <p:cBhvr>
                                        <p:cTn id="45" dur="500"/>
                                        <p:tgtEl>
                                          <p:spTgt spid="15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5D0E642E-A806-4098-8CCE-2294201B20C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70596A1-4842-4210-941C-A826F42EFEA0}" type="slidenum">
              <a:rPr lang="en-US" altLang="zh-CN" sz="1400">
                <a:latin typeface="Times New Roman" panose="02020603050405020304" pitchFamily="18" charset="0"/>
              </a:rPr>
              <a:pPr algn="r" eaLnBrk="1" hangingPunct="1">
                <a:spcBef>
                  <a:spcPct val="50000"/>
                </a:spcBef>
                <a:buFontTx/>
                <a:buNone/>
              </a:pPr>
              <a:t>21</a:t>
            </a:fld>
            <a:endParaRPr lang="en-US" altLang="zh-CN" sz="1400">
              <a:latin typeface="Times New Roman" panose="02020603050405020304" pitchFamily="18" charset="0"/>
            </a:endParaRPr>
          </a:p>
        </p:txBody>
      </p:sp>
      <p:sp>
        <p:nvSpPr>
          <p:cNvPr id="26627" name="Rectangle 4">
            <a:extLst>
              <a:ext uri="{FF2B5EF4-FFF2-40B4-BE49-F238E27FC236}">
                <a16:creationId xmlns:a16="http://schemas.microsoft.com/office/drawing/2014/main" id="{6A91BDB4-5331-4D4A-86D3-E5C372356A6E}"/>
              </a:ext>
            </a:extLst>
          </p:cNvPr>
          <p:cNvSpPr>
            <a:spLocks noGrp="1" noChangeArrowheads="1"/>
          </p:cNvSpPr>
          <p:nvPr>
            <p:ph type="body" idx="4294967295"/>
          </p:nvPr>
        </p:nvSpPr>
        <p:spPr>
          <a:xfrm>
            <a:off x="107950" y="1352550"/>
            <a:ext cx="7772400" cy="5029200"/>
          </a:xfrm>
        </p:spPr>
        <p:txBody>
          <a:bodyPr lIns="92075" tIns="46038" rIns="92075" bIns="46038"/>
          <a:lstStyle/>
          <a:p>
            <a:pPr eaLnBrk="1" hangingPunct="1">
              <a:buFontTx/>
              <a:buNone/>
            </a:pPr>
            <a:r>
              <a:rPr lang="en-US" altLang="zh-CN" sz="2100" b="1"/>
              <a:t>void printList(LISTNODEPTR currentPtr)</a:t>
            </a:r>
          </a:p>
          <a:p>
            <a:pPr eaLnBrk="1" hangingPunct="1">
              <a:buFontTx/>
              <a:buNone/>
            </a:pPr>
            <a:r>
              <a:rPr lang="en-US" altLang="zh-CN" sz="2100" b="1"/>
              <a:t>{</a:t>
            </a:r>
          </a:p>
          <a:p>
            <a:pPr eaLnBrk="1" hangingPunct="1">
              <a:buFontTx/>
              <a:buNone/>
            </a:pPr>
            <a:r>
              <a:rPr lang="en-US" altLang="zh-CN" sz="2100" b="1"/>
              <a:t>    if (currentPtr==NULL)</a:t>
            </a:r>
          </a:p>
          <a:p>
            <a:pPr eaLnBrk="1" hangingPunct="1">
              <a:buFontTx/>
              <a:buNone/>
            </a:pPr>
            <a:r>
              <a:rPr lang="en-US" altLang="zh-CN" sz="2100" b="1"/>
              <a:t>    	   printf("the list is empty\n");</a:t>
            </a:r>
          </a:p>
          <a:p>
            <a:pPr eaLnBrk="1" hangingPunct="1">
              <a:buFontTx/>
              <a:buNone/>
            </a:pPr>
            <a:r>
              <a:rPr lang="en-US" altLang="zh-CN" sz="2100" b="1"/>
              <a:t>    else{</a:t>
            </a:r>
          </a:p>
          <a:p>
            <a:pPr eaLnBrk="1" hangingPunct="1">
              <a:buFontTx/>
              <a:buNone/>
            </a:pPr>
            <a:r>
              <a:rPr lang="en-US" altLang="zh-CN" sz="2100" b="1"/>
              <a:t>	   printf("the list is:\n");</a:t>
            </a:r>
          </a:p>
          <a:p>
            <a:pPr eaLnBrk="1" hangingPunct="1">
              <a:buFontTx/>
              <a:buNone/>
            </a:pPr>
            <a:r>
              <a:rPr lang="en-US" altLang="zh-CN" sz="2100" b="1"/>
              <a:t>   	   while(currentPtr!=NULL){</a:t>
            </a:r>
          </a:p>
          <a:p>
            <a:pPr eaLnBrk="1" hangingPunct="1">
              <a:buFontTx/>
              <a:buNone/>
            </a:pPr>
            <a:r>
              <a:rPr lang="en-US" altLang="zh-CN" sz="2100" b="1"/>
              <a:t>   	        printf(</a:t>
            </a:r>
            <a:r>
              <a:rPr lang="en-US" altLang="zh-CN" sz="2100" b="1">
                <a:latin typeface="宋体" panose="02010600030101010101" pitchFamily="2" charset="-122"/>
              </a:rPr>
              <a:t>“</a:t>
            </a:r>
            <a:r>
              <a:rPr lang="en-US" altLang="zh-CN" sz="2100" b="1"/>
              <a:t>%d--&gt;",currentPtr-&gt;data);</a:t>
            </a:r>
          </a:p>
          <a:p>
            <a:pPr eaLnBrk="1" hangingPunct="1">
              <a:buFontTx/>
              <a:buNone/>
            </a:pPr>
            <a:r>
              <a:rPr lang="en-US" altLang="zh-CN" sz="2100" b="1"/>
              <a:t>             currentPtr=currentPtr-&gt;nextPtr;</a:t>
            </a:r>
          </a:p>
          <a:p>
            <a:pPr eaLnBrk="1" hangingPunct="1">
              <a:buFontTx/>
              <a:buNone/>
            </a:pPr>
            <a:r>
              <a:rPr lang="en-US" altLang="zh-CN" sz="2100" b="1"/>
              <a:t>         } </a:t>
            </a:r>
          </a:p>
          <a:p>
            <a:pPr eaLnBrk="1" hangingPunct="1">
              <a:buFontTx/>
              <a:buNone/>
            </a:pPr>
            <a:r>
              <a:rPr lang="en-US" altLang="zh-CN" sz="2100" b="1"/>
              <a:t>         printf("NULL\n\n");   </a:t>
            </a:r>
          </a:p>
          <a:p>
            <a:pPr eaLnBrk="1" hangingPunct="1">
              <a:buFontTx/>
              <a:buNone/>
            </a:pPr>
            <a:r>
              <a:rPr lang="en-US" altLang="zh-CN" sz="2100" b="1"/>
              <a:t>    }</a:t>
            </a:r>
          </a:p>
          <a:p>
            <a:pPr eaLnBrk="1" hangingPunct="1">
              <a:buFontTx/>
              <a:buNone/>
            </a:pPr>
            <a:r>
              <a:rPr lang="en-US" altLang="zh-CN" sz="2100" b="1"/>
              <a:t>}</a:t>
            </a:r>
          </a:p>
        </p:txBody>
      </p:sp>
      <p:sp>
        <p:nvSpPr>
          <p:cNvPr id="26628" name="Text Box 5">
            <a:extLst>
              <a:ext uri="{FF2B5EF4-FFF2-40B4-BE49-F238E27FC236}">
                <a16:creationId xmlns:a16="http://schemas.microsoft.com/office/drawing/2014/main" id="{EB6171EA-1050-474A-83E9-2D690AF287AB}"/>
              </a:ext>
            </a:extLst>
          </p:cNvPr>
          <p:cNvSpPr txBox="1">
            <a:spLocks noChangeArrowheads="1"/>
          </p:cNvSpPr>
          <p:nvPr/>
        </p:nvSpPr>
        <p:spPr bwMode="auto">
          <a:xfrm>
            <a:off x="3276600" y="333375"/>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链表访问</a:t>
            </a:r>
          </a:p>
        </p:txBody>
      </p:sp>
      <p:sp>
        <p:nvSpPr>
          <p:cNvPr id="26637" name="Text Box 33">
            <a:extLst>
              <a:ext uri="{FF2B5EF4-FFF2-40B4-BE49-F238E27FC236}">
                <a16:creationId xmlns:a16="http://schemas.microsoft.com/office/drawing/2014/main" id="{A519718E-ED75-41C4-9BE8-B9C7AA418027}"/>
              </a:ext>
            </a:extLst>
          </p:cNvPr>
          <p:cNvSpPr txBox="1">
            <a:spLocks noChangeArrowheads="1"/>
          </p:cNvSpPr>
          <p:nvPr/>
        </p:nvSpPr>
        <p:spPr bwMode="auto">
          <a:xfrm>
            <a:off x="5614352" y="1879600"/>
            <a:ext cx="3475038" cy="195897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75000"/>
              <a:buFont typeface="Monotype Sorts" charset="2"/>
              <a:buNone/>
            </a:pPr>
            <a:r>
              <a:rPr lang="en-US" altLang="zh-CN" sz="2000">
                <a:latin typeface="Times New Roman" panose="02020603050405020304" pitchFamily="18" charset="0"/>
              </a:rPr>
              <a:t>main()</a:t>
            </a:r>
          </a:p>
          <a:p>
            <a:pPr eaLnBrk="1" hangingPunct="1">
              <a:buClr>
                <a:schemeClr val="accent2"/>
              </a:buClr>
              <a:buSzPct val="75000"/>
              <a:buFont typeface="Monotype Sorts" charset="2"/>
              <a:buNone/>
            </a:pPr>
            <a:r>
              <a:rPr lang="en-US" altLang="zh-CN" sz="2000">
                <a:latin typeface="Times New Roman" panose="02020603050405020304" pitchFamily="18" charset="0"/>
              </a:rPr>
              <a:t>{  LISTNODEPTR headPtr</a:t>
            </a:r>
            <a:r>
              <a:rPr lang="zh-CN" altLang="en-US" sz="2000">
                <a:latin typeface="Times New Roman" panose="02020603050405020304" pitchFamily="18" charset="0"/>
              </a:rPr>
              <a:t>； </a:t>
            </a:r>
          </a:p>
          <a:p>
            <a:pPr eaLnBrk="1" hangingPunct="1">
              <a:buClr>
                <a:schemeClr val="accent2"/>
              </a:buClr>
              <a:buSzPct val="75000"/>
              <a:buFont typeface="Monotype Sorts" charset="2"/>
              <a:buNone/>
            </a:pPr>
            <a:r>
              <a:rPr lang="zh-CN" altLang="en-US" sz="2000">
                <a:latin typeface="Times New Roman" panose="02020603050405020304" pitchFamily="18" charset="0"/>
              </a:rPr>
              <a:t>   </a:t>
            </a:r>
            <a:r>
              <a:rPr lang="en-US" altLang="zh-CN" sz="2000">
                <a:latin typeface="Times New Roman" panose="02020603050405020304" pitchFamily="18" charset="0"/>
              </a:rPr>
              <a:t>headPtr=createFIFOList1();</a:t>
            </a:r>
          </a:p>
          <a:p>
            <a:pPr eaLnBrk="1" hangingPunct="1">
              <a:spcBef>
                <a:spcPct val="50000"/>
              </a:spcBef>
              <a:buFontTx/>
              <a:buNone/>
            </a:pPr>
            <a:r>
              <a:rPr lang="en-US" altLang="zh-CN" sz="2000">
                <a:latin typeface="Times New Roman" panose="02020603050405020304" pitchFamily="18" charset="0"/>
              </a:rPr>
              <a:t>   </a:t>
            </a:r>
            <a:r>
              <a:rPr lang="en-US" altLang="zh-CN" sz="2000">
                <a:solidFill>
                  <a:srgbClr val="FF3300"/>
                </a:solidFill>
                <a:latin typeface="Times New Roman" panose="02020603050405020304" pitchFamily="18" charset="0"/>
              </a:rPr>
              <a:t>printList(headPtr)</a:t>
            </a:r>
            <a:r>
              <a:rPr lang="zh-CN" altLang="en-US" sz="2000">
                <a:solidFill>
                  <a:srgbClr val="FF3300"/>
                </a:solidFill>
                <a:latin typeface="Times New Roman" panose="02020603050405020304" pitchFamily="18" charset="0"/>
              </a:rPr>
              <a:t>；</a:t>
            </a:r>
          </a:p>
          <a:p>
            <a:pPr eaLnBrk="1" hangingPunct="1">
              <a:buClr>
                <a:schemeClr val="accent2"/>
              </a:buClr>
              <a:buSzPct val="75000"/>
              <a:buFont typeface="Monotype Sorts" charset="2"/>
              <a:buNone/>
            </a:pPr>
            <a:r>
              <a:rPr lang="en-US" altLang="zh-CN" sz="2000">
                <a:latin typeface="Times New Roman" panose="02020603050405020304" pitchFamily="18" charset="0"/>
              </a:rPr>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737772B4-EBA2-42C1-A014-A7209A7DD15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D4119B5-6049-4234-B880-BAAE36C3AF3A}" type="slidenum">
              <a:rPr lang="en-US" altLang="zh-CN" sz="1400">
                <a:latin typeface="Times New Roman" panose="02020603050405020304" pitchFamily="18" charset="0"/>
              </a:rPr>
              <a:pPr algn="r" eaLnBrk="1" hangingPunct="1">
                <a:spcBef>
                  <a:spcPct val="50000"/>
                </a:spcBef>
                <a:buFontTx/>
                <a:buNone/>
              </a:pPr>
              <a:t>22</a:t>
            </a:fld>
            <a:endParaRPr lang="en-US" altLang="zh-CN" sz="1400">
              <a:latin typeface="Times New Roman" panose="02020603050405020304" pitchFamily="18" charset="0"/>
            </a:endParaRPr>
          </a:p>
        </p:txBody>
      </p:sp>
      <p:sp>
        <p:nvSpPr>
          <p:cNvPr id="34819" name="Rectangle 4">
            <a:extLst>
              <a:ext uri="{FF2B5EF4-FFF2-40B4-BE49-F238E27FC236}">
                <a16:creationId xmlns:a16="http://schemas.microsoft.com/office/drawing/2014/main" id="{D1816846-2B39-4E29-A60C-F589CB1C20F5}"/>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链表结点的动态增加和删除</a:t>
            </a:r>
          </a:p>
        </p:txBody>
      </p:sp>
      <p:grpSp>
        <p:nvGrpSpPr>
          <p:cNvPr id="34820" name="Group 28">
            <a:extLst>
              <a:ext uri="{FF2B5EF4-FFF2-40B4-BE49-F238E27FC236}">
                <a16:creationId xmlns:a16="http://schemas.microsoft.com/office/drawing/2014/main" id="{2EF406DB-4196-4F09-99F3-877DEEAF9FD1}"/>
              </a:ext>
            </a:extLst>
          </p:cNvPr>
          <p:cNvGrpSpPr>
            <a:grpSpLocks/>
          </p:cNvGrpSpPr>
          <p:nvPr/>
        </p:nvGrpSpPr>
        <p:grpSpPr bwMode="auto">
          <a:xfrm>
            <a:off x="1936750" y="2684463"/>
            <a:ext cx="1111250" cy="466725"/>
            <a:chOff x="0" y="0"/>
            <a:chExt cx="624" cy="294"/>
          </a:xfrm>
        </p:grpSpPr>
        <p:sp>
          <p:nvSpPr>
            <p:cNvPr id="34893" name="Text Box 29">
              <a:extLst>
                <a:ext uri="{FF2B5EF4-FFF2-40B4-BE49-F238E27FC236}">
                  <a16:creationId xmlns:a16="http://schemas.microsoft.com/office/drawing/2014/main" id="{AFF7B6BC-07CA-44C7-A0EA-FDA776E6245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34894" name="Line 30">
              <a:extLst>
                <a:ext uri="{FF2B5EF4-FFF2-40B4-BE49-F238E27FC236}">
                  <a16:creationId xmlns:a16="http://schemas.microsoft.com/office/drawing/2014/main" id="{6743E6C5-0039-4FC9-9BB2-183757BF7AF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1" name="Group 31">
            <a:extLst>
              <a:ext uri="{FF2B5EF4-FFF2-40B4-BE49-F238E27FC236}">
                <a16:creationId xmlns:a16="http://schemas.microsoft.com/office/drawing/2014/main" id="{923E2FAE-A267-4560-815C-2EA29BFBB05D}"/>
              </a:ext>
            </a:extLst>
          </p:cNvPr>
          <p:cNvGrpSpPr>
            <a:grpSpLocks/>
          </p:cNvGrpSpPr>
          <p:nvPr/>
        </p:nvGrpSpPr>
        <p:grpSpPr bwMode="auto">
          <a:xfrm>
            <a:off x="3536950" y="2684463"/>
            <a:ext cx="1111250" cy="466725"/>
            <a:chOff x="0" y="0"/>
            <a:chExt cx="624" cy="294"/>
          </a:xfrm>
        </p:grpSpPr>
        <p:sp>
          <p:nvSpPr>
            <p:cNvPr id="34891" name="Text Box 32">
              <a:extLst>
                <a:ext uri="{FF2B5EF4-FFF2-40B4-BE49-F238E27FC236}">
                  <a16:creationId xmlns:a16="http://schemas.microsoft.com/office/drawing/2014/main" id="{A821D0C5-5485-4336-8D68-91E5D9B81E7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34892" name="Line 33">
              <a:extLst>
                <a:ext uri="{FF2B5EF4-FFF2-40B4-BE49-F238E27FC236}">
                  <a16:creationId xmlns:a16="http://schemas.microsoft.com/office/drawing/2014/main" id="{A5900F41-6DD9-48D5-9BAC-863BB7D3D24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2" name="Group 34">
            <a:extLst>
              <a:ext uri="{FF2B5EF4-FFF2-40B4-BE49-F238E27FC236}">
                <a16:creationId xmlns:a16="http://schemas.microsoft.com/office/drawing/2014/main" id="{0F3119CE-AE6E-4AE8-B907-500AE48F2089}"/>
              </a:ext>
            </a:extLst>
          </p:cNvPr>
          <p:cNvGrpSpPr>
            <a:grpSpLocks/>
          </p:cNvGrpSpPr>
          <p:nvPr/>
        </p:nvGrpSpPr>
        <p:grpSpPr bwMode="auto">
          <a:xfrm>
            <a:off x="5137150" y="2684463"/>
            <a:ext cx="1111250" cy="466725"/>
            <a:chOff x="0" y="0"/>
            <a:chExt cx="624" cy="294"/>
          </a:xfrm>
        </p:grpSpPr>
        <p:sp>
          <p:nvSpPr>
            <p:cNvPr id="34889" name="Text Box 35">
              <a:extLst>
                <a:ext uri="{FF2B5EF4-FFF2-40B4-BE49-F238E27FC236}">
                  <a16:creationId xmlns:a16="http://schemas.microsoft.com/office/drawing/2014/main" id="{3C722809-A61F-440D-9B39-045956FAF34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34890" name="Line 36">
              <a:extLst>
                <a:ext uri="{FF2B5EF4-FFF2-40B4-BE49-F238E27FC236}">
                  <a16:creationId xmlns:a16="http://schemas.microsoft.com/office/drawing/2014/main" id="{296CDEF6-16D8-4D86-8631-009BF243E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3" name="Group 37">
            <a:extLst>
              <a:ext uri="{FF2B5EF4-FFF2-40B4-BE49-F238E27FC236}">
                <a16:creationId xmlns:a16="http://schemas.microsoft.com/office/drawing/2014/main" id="{5034480B-7CD3-493B-93C8-8D1FFFC8CBC1}"/>
              </a:ext>
            </a:extLst>
          </p:cNvPr>
          <p:cNvGrpSpPr>
            <a:grpSpLocks/>
          </p:cNvGrpSpPr>
          <p:nvPr/>
        </p:nvGrpSpPr>
        <p:grpSpPr bwMode="auto">
          <a:xfrm>
            <a:off x="2698750" y="2879725"/>
            <a:ext cx="939800" cy="76200"/>
            <a:chOff x="0" y="0"/>
            <a:chExt cx="528" cy="48"/>
          </a:xfrm>
        </p:grpSpPr>
        <p:sp>
          <p:nvSpPr>
            <p:cNvPr id="34887" name="Line 38">
              <a:extLst>
                <a:ext uri="{FF2B5EF4-FFF2-40B4-BE49-F238E27FC236}">
                  <a16:creationId xmlns:a16="http://schemas.microsoft.com/office/drawing/2014/main" id="{354701E9-F3EF-49FE-A0EF-5F2F20F77DD8}"/>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8" name="Oval 39">
              <a:extLst>
                <a:ext uri="{FF2B5EF4-FFF2-40B4-BE49-F238E27FC236}">
                  <a16:creationId xmlns:a16="http://schemas.microsoft.com/office/drawing/2014/main" id="{91E58459-0BF7-4255-B5F2-B27B55B0A8A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4" name="Group 40">
            <a:extLst>
              <a:ext uri="{FF2B5EF4-FFF2-40B4-BE49-F238E27FC236}">
                <a16:creationId xmlns:a16="http://schemas.microsoft.com/office/drawing/2014/main" id="{013ED074-B746-48E2-BD3A-CB59CE7E6C20}"/>
              </a:ext>
            </a:extLst>
          </p:cNvPr>
          <p:cNvGrpSpPr>
            <a:grpSpLocks/>
          </p:cNvGrpSpPr>
          <p:nvPr/>
        </p:nvGrpSpPr>
        <p:grpSpPr bwMode="auto">
          <a:xfrm>
            <a:off x="4298950" y="2884488"/>
            <a:ext cx="939800" cy="76200"/>
            <a:chOff x="0" y="0"/>
            <a:chExt cx="528" cy="48"/>
          </a:xfrm>
        </p:grpSpPr>
        <p:sp>
          <p:nvSpPr>
            <p:cNvPr id="34885" name="Line 41">
              <a:extLst>
                <a:ext uri="{FF2B5EF4-FFF2-40B4-BE49-F238E27FC236}">
                  <a16:creationId xmlns:a16="http://schemas.microsoft.com/office/drawing/2014/main" id="{66F28631-D902-4079-93EE-3825634B2E9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6" name="Oval 42">
              <a:extLst>
                <a:ext uri="{FF2B5EF4-FFF2-40B4-BE49-F238E27FC236}">
                  <a16:creationId xmlns:a16="http://schemas.microsoft.com/office/drawing/2014/main" id="{AE60DB78-05AC-4941-A692-E92DDB9F719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5" name="Group 43">
            <a:extLst>
              <a:ext uri="{FF2B5EF4-FFF2-40B4-BE49-F238E27FC236}">
                <a16:creationId xmlns:a16="http://schemas.microsoft.com/office/drawing/2014/main" id="{0C18F677-D140-48A1-960B-6B217681689B}"/>
              </a:ext>
            </a:extLst>
          </p:cNvPr>
          <p:cNvGrpSpPr>
            <a:grpSpLocks/>
          </p:cNvGrpSpPr>
          <p:nvPr/>
        </p:nvGrpSpPr>
        <p:grpSpPr bwMode="auto">
          <a:xfrm>
            <a:off x="1403350" y="1312863"/>
            <a:ext cx="1366838" cy="1371600"/>
            <a:chOff x="0" y="0"/>
            <a:chExt cx="768" cy="864"/>
          </a:xfrm>
        </p:grpSpPr>
        <p:sp>
          <p:nvSpPr>
            <p:cNvPr id="34880" name="Text Box 44">
              <a:extLst>
                <a:ext uri="{FF2B5EF4-FFF2-40B4-BE49-F238E27FC236}">
                  <a16:creationId xmlns:a16="http://schemas.microsoft.com/office/drawing/2014/main" id="{F2F93AE7-1F6C-4A86-BB8C-4C96627FF18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81" name="Text Box 45">
              <a:extLst>
                <a:ext uri="{FF2B5EF4-FFF2-40B4-BE49-F238E27FC236}">
                  <a16:creationId xmlns:a16="http://schemas.microsoft.com/office/drawing/2014/main" id="{0F74CD94-14A3-4EF5-9AD0-1FA74A9D17BD}"/>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34882" name="Group 46">
              <a:extLst>
                <a:ext uri="{FF2B5EF4-FFF2-40B4-BE49-F238E27FC236}">
                  <a16:creationId xmlns:a16="http://schemas.microsoft.com/office/drawing/2014/main" id="{35D44450-8241-460D-BB00-6C4DD511CBF7}"/>
                </a:ext>
              </a:extLst>
            </p:cNvPr>
            <p:cNvGrpSpPr>
              <a:grpSpLocks/>
            </p:cNvGrpSpPr>
            <p:nvPr/>
          </p:nvGrpSpPr>
          <p:grpSpPr bwMode="auto">
            <a:xfrm>
              <a:off x="336" y="432"/>
              <a:ext cx="48" cy="432"/>
              <a:chOff x="0" y="0"/>
              <a:chExt cx="48" cy="432"/>
            </a:xfrm>
          </p:grpSpPr>
          <p:sp>
            <p:nvSpPr>
              <p:cNvPr id="34883" name="Oval 47">
                <a:extLst>
                  <a:ext uri="{FF2B5EF4-FFF2-40B4-BE49-F238E27FC236}">
                    <a16:creationId xmlns:a16="http://schemas.microsoft.com/office/drawing/2014/main" id="{46AFDBD4-9848-41C7-835C-A068CF60DAF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4884" name="Line 48">
                <a:extLst>
                  <a:ext uri="{FF2B5EF4-FFF2-40B4-BE49-F238E27FC236}">
                    <a16:creationId xmlns:a16="http://schemas.microsoft.com/office/drawing/2014/main" id="{5595A00D-4CEB-4B62-B254-DC634FB1377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409" name="Group 49">
            <a:extLst>
              <a:ext uri="{FF2B5EF4-FFF2-40B4-BE49-F238E27FC236}">
                <a16:creationId xmlns:a16="http://schemas.microsoft.com/office/drawing/2014/main" id="{DEB2809B-74CB-42A9-AB4F-8393A60552C0}"/>
              </a:ext>
            </a:extLst>
          </p:cNvPr>
          <p:cNvGrpSpPr>
            <a:grpSpLocks/>
          </p:cNvGrpSpPr>
          <p:nvPr/>
        </p:nvGrpSpPr>
        <p:grpSpPr bwMode="auto">
          <a:xfrm>
            <a:off x="4603750" y="2693988"/>
            <a:ext cx="341313" cy="457200"/>
            <a:chOff x="0" y="0"/>
            <a:chExt cx="192" cy="288"/>
          </a:xfrm>
        </p:grpSpPr>
        <p:sp>
          <p:nvSpPr>
            <p:cNvPr id="34878" name="Line 50">
              <a:extLst>
                <a:ext uri="{FF2B5EF4-FFF2-40B4-BE49-F238E27FC236}">
                  <a16:creationId xmlns:a16="http://schemas.microsoft.com/office/drawing/2014/main" id="{FDAEE63B-FCF7-48DB-A188-52198CD3E2F1}"/>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51">
              <a:extLst>
                <a:ext uri="{FF2B5EF4-FFF2-40B4-BE49-F238E27FC236}">
                  <a16:creationId xmlns:a16="http://schemas.microsoft.com/office/drawing/2014/main" id="{E70DECE8-8596-4F5B-8036-1FE75825B151}"/>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2" name="Line 52">
            <a:extLst>
              <a:ext uri="{FF2B5EF4-FFF2-40B4-BE49-F238E27FC236}">
                <a16:creationId xmlns:a16="http://schemas.microsoft.com/office/drawing/2014/main" id="{B2121416-5CFE-4E62-9005-0AE20EB7F737}"/>
              </a:ext>
            </a:extLst>
          </p:cNvPr>
          <p:cNvSpPr>
            <a:spLocks noChangeShapeType="1"/>
          </p:cNvSpPr>
          <p:nvPr/>
        </p:nvSpPr>
        <p:spPr bwMode="auto">
          <a:xfrm>
            <a:off x="4375150" y="2922588"/>
            <a:ext cx="85725" cy="6096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Oval 53">
            <a:extLst>
              <a:ext uri="{FF2B5EF4-FFF2-40B4-BE49-F238E27FC236}">
                <a16:creationId xmlns:a16="http://schemas.microsoft.com/office/drawing/2014/main" id="{561724F3-EDD9-4179-81C5-6390474F7092}"/>
              </a:ext>
            </a:extLst>
          </p:cNvPr>
          <p:cNvSpPr>
            <a:spLocks noChangeArrowheads="1"/>
          </p:cNvSpPr>
          <p:nvPr/>
        </p:nvSpPr>
        <p:spPr bwMode="auto">
          <a:xfrm>
            <a:off x="4984750" y="3760788"/>
            <a:ext cx="203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6414" name="Line 54">
            <a:extLst>
              <a:ext uri="{FF2B5EF4-FFF2-40B4-BE49-F238E27FC236}">
                <a16:creationId xmlns:a16="http://schemas.microsoft.com/office/drawing/2014/main" id="{280B8506-EF65-49E9-91E8-CD79553B9A5F}"/>
              </a:ext>
            </a:extLst>
          </p:cNvPr>
          <p:cNvSpPr>
            <a:spLocks noChangeShapeType="1"/>
          </p:cNvSpPr>
          <p:nvPr/>
        </p:nvSpPr>
        <p:spPr bwMode="auto">
          <a:xfrm flipV="1">
            <a:off x="5060950" y="3151188"/>
            <a:ext cx="257175" cy="685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30" name="Group 55">
            <a:extLst>
              <a:ext uri="{FF2B5EF4-FFF2-40B4-BE49-F238E27FC236}">
                <a16:creationId xmlns:a16="http://schemas.microsoft.com/office/drawing/2014/main" id="{4D5A3FD5-F67A-4586-B89F-61A1E834EC33}"/>
              </a:ext>
            </a:extLst>
          </p:cNvPr>
          <p:cNvGrpSpPr>
            <a:grpSpLocks/>
          </p:cNvGrpSpPr>
          <p:nvPr/>
        </p:nvGrpSpPr>
        <p:grpSpPr bwMode="auto">
          <a:xfrm>
            <a:off x="2627313" y="3141663"/>
            <a:ext cx="2735262" cy="923925"/>
            <a:chOff x="0" y="0"/>
            <a:chExt cx="1536" cy="582"/>
          </a:xfrm>
        </p:grpSpPr>
        <p:grpSp>
          <p:nvGrpSpPr>
            <p:cNvPr id="34869" name="Group 56">
              <a:extLst>
                <a:ext uri="{FF2B5EF4-FFF2-40B4-BE49-F238E27FC236}">
                  <a16:creationId xmlns:a16="http://schemas.microsoft.com/office/drawing/2014/main" id="{E874061F-9EB1-4963-A2AC-1334698BB6B6}"/>
                </a:ext>
              </a:extLst>
            </p:cNvPr>
            <p:cNvGrpSpPr>
              <a:grpSpLocks/>
            </p:cNvGrpSpPr>
            <p:nvPr/>
          </p:nvGrpSpPr>
          <p:grpSpPr bwMode="auto">
            <a:xfrm>
              <a:off x="912" y="288"/>
              <a:ext cx="624" cy="294"/>
              <a:chOff x="0" y="0"/>
              <a:chExt cx="624" cy="294"/>
            </a:xfrm>
          </p:grpSpPr>
          <p:sp>
            <p:nvSpPr>
              <p:cNvPr id="34876" name="Text Box 57">
                <a:extLst>
                  <a:ext uri="{FF2B5EF4-FFF2-40B4-BE49-F238E27FC236}">
                    <a16:creationId xmlns:a16="http://schemas.microsoft.com/office/drawing/2014/main" id="{2F3E900C-A156-42AF-BFAD-3CEEDC32C4A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27</a:t>
                </a:r>
              </a:p>
            </p:txBody>
          </p:sp>
          <p:sp>
            <p:nvSpPr>
              <p:cNvPr id="34877" name="Line 58">
                <a:extLst>
                  <a:ext uri="{FF2B5EF4-FFF2-40B4-BE49-F238E27FC236}">
                    <a16:creationId xmlns:a16="http://schemas.microsoft.com/office/drawing/2014/main" id="{8D7BE6EC-E149-4C30-8886-4844765960D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70" name="Group 59">
              <a:extLst>
                <a:ext uri="{FF2B5EF4-FFF2-40B4-BE49-F238E27FC236}">
                  <a16:creationId xmlns:a16="http://schemas.microsoft.com/office/drawing/2014/main" id="{84E06A4D-EA10-405D-BAA8-54634A0EFE25}"/>
                </a:ext>
              </a:extLst>
            </p:cNvPr>
            <p:cNvGrpSpPr>
              <a:grpSpLocks/>
            </p:cNvGrpSpPr>
            <p:nvPr/>
          </p:nvGrpSpPr>
          <p:grpSpPr bwMode="auto">
            <a:xfrm>
              <a:off x="0" y="0"/>
              <a:ext cx="912" cy="582"/>
              <a:chOff x="0" y="0"/>
              <a:chExt cx="912" cy="582"/>
            </a:xfrm>
          </p:grpSpPr>
          <p:sp>
            <p:nvSpPr>
              <p:cNvPr id="34871" name="Oval 60">
                <a:extLst>
                  <a:ext uri="{FF2B5EF4-FFF2-40B4-BE49-F238E27FC236}">
                    <a16:creationId xmlns:a16="http://schemas.microsoft.com/office/drawing/2014/main" id="{DFDFD6A6-8C9E-4F90-86F6-79F50DA8E2E8}"/>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4872" name="Group 61">
                <a:extLst>
                  <a:ext uri="{FF2B5EF4-FFF2-40B4-BE49-F238E27FC236}">
                    <a16:creationId xmlns:a16="http://schemas.microsoft.com/office/drawing/2014/main" id="{2771535A-5B7F-4798-853F-CB188100A618}"/>
                  </a:ext>
                </a:extLst>
              </p:cNvPr>
              <p:cNvGrpSpPr>
                <a:grpSpLocks/>
              </p:cNvGrpSpPr>
              <p:nvPr/>
            </p:nvGrpSpPr>
            <p:grpSpPr bwMode="auto">
              <a:xfrm>
                <a:off x="0" y="0"/>
                <a:ext cx="912" cy="582"/>
                <a:chOff x="0" y="0"/>
                <a:chExt cx="912" cy="582"/>
              </a:xfrm>
            </p:grpSpPr>
            <p:sp>
              <p:nvSpPr>
                <p:cNvPr id="34873" name="Text Box 62">
                  <a:extLst>
                    <a:ext uri="{FF2B5EF4-FFF2-40B4-BE49-F238E27FC236}">
                      <a16:creationId xmlns:a16="http://schemas.microsoft.com/office/drawing/2014/main" id="{E8E6FEB6-872C-45C2-8851-D41AEA1910E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74" name="Text Box 63">
                  <a:extLst>
                    <a:ext uri="{FF2B5EF4-FFF2-40B4-BE49-F238E27FC236}">
                      <a16:creationId xmlns:a16="http://schemas.microsoft.com/office/drawing/2014/main" id="{FF59161B-B15D-4604-B6AA-0ACE19DDA306}"/>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r>
                    <a:rPr lang="en-US" altLang="zh-CN" sz="2400">
                      <a:solidFill>
                        <a:srgbClr val="FF3300"/>
                      </a:solidFill>
                      <a:latin typeface="Times New Roman" panose="02020603050405020304" pitchFamily="18" charset="0"/>
                    </a:rPr>
                    <a:t>newPtr</a:t>
                  </a:r>
                </a:p>
              </p:txBody>
            </p:sp>
            <p:sp>
              <p:nvSpPr>
                <p:cNvPr id="34875" name="Line 64">
                  <a:extLst>
                    <a:ext uri="{FF2B5EF4-FFF2-40B4-BE49-F238E27FC236}">
                      <a16:creationId xmlns:a16="http://schemas.microsoft.com/office/drawing/2014/main" id="{F6A9A8EF-6BFA-4307-AAF3-42E4CA44D863}"/>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4831" name="Line 65">
            <a:extLst>
              <a:ext uri="{FF2B5EF4-FFF2-40B4-BE49-F238E27FC236}">
                <a16:creationId xmlns:a16="http://schemas.microsoft.com/office/drawing/2014/main" id="{F3D14515-545C-47FE-B9D3-027EF9C5395B}"/>
              </a:ext>
            </a:extLst>
          </p:cNvPr>
          <p:cNvSpPr>
            <a:spLocks noChangeShapeType="1"/>
          </p:cNvSpPr>
          <p:nvPr/>
        </p:nvSpPr>
        <p:spPr bwMode="auto">
          <a:xfrm>
            <a:off x="5670550" y="2693988"/>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2" name="Group 66">
            <a:extLst>
              <a:ext uri="{FF2B5EF4-FFF2-40B4-BE49-F238E27FC236}">
                <a16:creationId xmlns:a16="http://schemas.microsoft.com/office/drawing/2014/main" id="{757427E7-1BCF-4813-89F2-2782401E69DE}"/>
              </a:ext>
            </a:extLst>
          </p:cNvPr>
          <p:cNvGrpSpPr>
            <a:grpSpLocks/>
          </p:cNvGrpSpPr>
          <p:nvPr/>
        </p:nvGrpSpPr>
        <p:grpSpPr bwMode="auto">
          <a:xfrm>
            <a:off x="1638300" y="5114925"/>
            <a:ext cx="990600" cy="466725"/>
            <a:chOff x="0" y="0"/>
            <a:chExt cx="624" cy="294"/>
          </a:xfrm>
        </p:grpSpPr>
        <p:sp>
          <p:nvSpPr>
            <p:cNvPr id="34867" name="Text Box 67">
              <a:extLst>
                <a:ext uri="{FF2B5EF4-FFF2-40B4-BE49-F238E27FC236}">
                  <a16:creationId xmlns:a16="http://schemas.microsoft.com/office/drawing/2014/main" id="{3689142B-F5AB-44C9-92A1-2EB89028660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4868" name="Line 68">
              <a:extLst>
                <a:ext uri="{FF2B5EF4-FFF2-40B4-BE49-F238E27FC236}">
                  <a16:creationId xmlns:a16="http://schemas.microsoft.com/office/drawing/2014/main" id="{52F4594F-5067-4AC3-8D52-F0C901A882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3" name="Group 69">
            <a:extLst>
              <a:ext uri="{FF2B5EF4-FFF2-40B4-BE49-F238E27FC236}">
                <a16:creationId xmlns:a16="http://schemas.microsoft.com/office/drawing/2014/main" id="{DD6A6A04-28CA-4BF5-A9A2-8C910020E2EE}"/>
              </a:ext>
            </a:extLst>
          </p:cNvPr>
          <p:cNvGrpSpPr>
            <a:grpSpLocks/>
          </p:cNvGrpSpPr>
          <p:nvPr/>
        </p:nvGrpSpPr>
        <p:grpSpPr bwMode="auto">
          <a:xfrm>
            <a:off x="3238500" y="5114925"/>
            <a:ext cx="990600" cy="466725"/>
            <a:chOff x="0" y="0"/>
            <a:chExt cx="624" cy="294"/>
          </a:xfrm>
        </p:grpSpPr>
        <p:sp>
          <p:nvSpPr>
            <p:cNvPr id="34865" name="Text Box 70">
              <a:extLst>
                <a:ext uri="{FF2B5EF4-FFF2-40B4-BE49-F238E27FC236}">
                  <a16:creationId xmlns:a16="http://schemas.microsoft.com/office/drawing/2014/main" id="{62968C18-43FA-49BA-8629-7DDCD86F3E5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4866" name="Line 71">
              <a:extLst>
                <a:ext uri="{FF2B5EF4-FFF2-40B4-BE49-F238E27FC236}">
                  <a16:creationId xmlns:a16="http://schemas.microsoft.com/office/drawing/2014/main" id="{225396E3-2B3F-4A69-A52A-81FA8EC3721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4" name="Group 72">
            <a:extLst>
              <a:ext uri="{FF2B5EF4-FFF2-40B4-BE49-F238E27FC236}">
                <a16:creationId xmlns:a16="http://schemas.microsoft.com/office/drawing/2014/main" id="{F46AFB03-6013-492A-B147-485853C272BB}"/>
              </a:ext>
            </a:extLst>
          </p:cNvPr>
          <p:cNvGrpSpPr>
            <a:grpSpLocks/>
          </p:cNvGrpSpPr>
          <p:nvPr/>
        </p:nvGrpSpPr>
        <p:grpSpPr bwMode="auto">
          <a:xfrm>
            <a:off x="6450013" y="5114925"/>
            <a:ext cx="990600" cy="466725"/>
            <a:chOff x="0" y="0"/>
            <a:chExt cx="624" cy="294"/>
          </a:xfrm>
        </p:grpSpPr>
        <p:sp>
          <p:nvSpPr>
            <p:cNvPr id="34863" name="Text Box 73">
              <a:extLst>
                <a:ext uri="{FF2B5EF4-FFF2-40B4-BE49-F238E27FC236}">
                  <a16:creationId xmlns:a16="http://schemas.microsoft.com/office/drawing/2014/main" id="{BBA915E7-BB7B-4DFA-8F71-E12CA66536F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4864" name="Line 74">
              <a:extLst>
                <a:ext uri="{FF2B5EF4-FFF2-40B4-BE49-F238E27FC236}">
                  <a16:creationId xmlns:a16="http://schemas.microsoft.com/office/drawing/2014/main" id="{E7A6715D-0E17-407F-9345-DC890F964E9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5" name="Group 75">
            <a:extLst>
              <a:ext uri="{FF2B5EF4-FFF2-40B4-BE49-F238E27FC236}">
                <a16:creationId xmlns:a16="http://schemas.microsoft.com/office/drawing/2014/main" id="{187A1FC9-2EBD-4E2D-A790-9692AE74CF96}"/>
              </a:ext>
            </a:extLst>
          </p:cNvPr>
          <p:cNvGrpSpPr>
            <a:grpSpLocks/>
          </p:cNvGrpSpPr>
          <p:nvPr/>
        </p:nvGrpSpPr>
        <p:grpSpPr bwMode="auto">
          <a:xfrm>
            <a:off x="2400300" y="5310188"/>
            <a:ext cx="838200" cy="76200"/>
            <a:chOff x="0" y="0"/>
            <a:chExt cx="528" cy="48"/>
          </a:xfrm>
        </p:grpSpPr>
        <p:sp>
          <p:nvSpPr>
            <p:cNvPr id="34861" name="Line 76">
              <a:extLst>
                <a:ext uri="{FF2B5EF4-FFF2-40B4-BE49-F238E27FC236}">
                  <a16:creationId xmlns:a16="http://schemas.microsoft.com/office/drawing/2014/main" id="{F6213E97-7298-4C55-A263-624889978F7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2" name="Oval 77">
              <a:extLst>
                <a:ext uri="{FF2B5EF4-FFF2-40B4-BE49-F238E27FC236}">
                  <a16:creationId xmlns:a16="http://schemas.microsoft.com/office/drawing/2014/main" id="{2A2BD195-47FD-4C90-B671-E6BF96EC62E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36" name="Group 78">
            <a:extLst>
              <a:ext uri="{FF2B5EF4-FFF2-40B4-BE49-F238E27FC236}">
                <a16:creationId xmlns:a16="http://schemas.microsoft.com/office/drawing/2014/main" id="{27482266-FAB7-4C1D-BD94-030863BABA7B}"/>
              </a:ext>
            </a:extLst>
          </p:cNvPr>
          <p:cNvGrpSpPr>
            <a:grpSpLocks/>
          </p:cNvGrpSpPr>
          <p:nvPr/>
        </p:nvGrpSpPr>
        <p:grpSpPr bwMode="auto">
          <a:xfrm>
            <a:off x="4000500" y="5314950"/>
            <a:ext cx="838200" cy="76200"/>
            <a:chOff x="0" y="0"/>
            <a:chExt cx="528" cy="48"/>
          </a:xfrm>
        </p:grpSpPr>
        <p:sp>
          <p:nvSpPr>
            <p:cNvPr id="34859" name="Line 79">
              <a:extLst>
                <a:ext uri="{FF2B5EF4-FFF2-40B4-BE49-F238E27FC236}">
                  <a16:creationId xmlns:a16="http://schemas.microsoft.com/office/drawing/2014/main" id="{E4303C69-9762-44F6-98B1-F27D8570ADE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Oval 80">
              <a:extLst>
                <a:ext uri="{FF2B5EF4-FFF2-40B4-BE49-F238E27FC236}">
                  <a16:creationId xmlns:a16="http://schemas.microsoft.com/office/drawing/2014/main" id="{2AF89869-4843-4E7B-9236-6A369EEE740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37" name="Group 81">
            <a:extLst>
              <a:ext uri="{FF2B5EF4-FFF2-40B4-BE49-F238E27FC236}">
                <a16:creationId xmlns:a16="http://schemas.microsoft.com/office/drawing/2014/main" id="{66D5797C-B423-4C94-AB69-B031A3662519}"/>
              </a:ext>
            </a:extLst>
          </p:cNvPr>
          <p:cNvGrpSpPr>
            <a:grpSpLocks/>
          </p:cNvGrpSpPr>
          <p:nvPr/>
        </p:nvGrpSpPr>
        <p:grpSpPr bwMode="auto">
          <a:xfrm>
            <a:off x="1104900" y="3743325"/>
            <a:ext cx="1219200" cy="1371600"/>
            <a:chOff x="0" y="0"/>
            <a:chExt cx="768" cy="864"/>
          </a:xfrm>
        </p:grpSpPr>
        <p:sp>
          <p:nvSpPr>
            <p:cNvPr id="34854" name="Text Box 82">
              <a:extLst>
                <a:ext uri="{FF2B5EF4-FFF2-40B4-BE49-F238E27FC236}">
                  <a16:creationId xmlns:a16="http://schemas.microsoft.com/office/drawing/2014/main" id="{567D84FC-626C-46E8-9F65-1E8816FF9C6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855" name="Text Box 83">
              <a:extLst>
                <a:ext uri="{FF2B5EF4-FFF2-40B4-BE49-F238E27FC236}">
                  <a16:creationId xmlns:a16="http://schemas.microsoft.com/office/drawing/2014/main" id="{758F67AF-6880-4AFD-BBF9-807A1AB45F85}"/>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4856" name="Group 84">
              <a:extLst>
                <a:ext uri="{FF2B5EF4-FFF2-40B4-BE49-F238E27FC236}">
                  <a16:creationId xmlns:a16="http://schemas.microsoft.com/office/drawing/2014/main" id="{E8610CFB-99C3-4D78-B79D-A5275AED073D}"/>
                </a:ext>
              </a:extLst>
            </p:cNvPr>
            <p:cNvGrpSpPr>
              <a:grpSpLocks/>
            </p:cNvGrpSpPr>
            <p:nvPr/>
          </p:nvGrpSpPr>
          <p:grpSpPr bwMode="auto">
            <a:xfrm>
              <a:off x="336" y="432"/>
              <a:ext cx="48" cy="432"/>
              <a:chOff x="0" y="0"/>
              <a:chExt cx="48" cy="432"/>
            </a:xfrm>
          </p:grpSpPr>
          <p:sp>
            <p:nvSpPr>
              <p:cNvPr id="34857" name="Oval 85">
                <a:extLst>
                  <a:ext uri="{FF2B5EF4-FFF2-40B4-BE49-F238E27FC236}">
                    <a16:creationId xmlns:a16="http://schemas.microsoft.com/office/drawing/2014/main" id="{73143696-4621-4857-B0C1-A20CD94ECD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4858" name="Line 86">
                <a:extLst>
                  <a:ext uri="{FF2B5EF4-FFF2-40B4-BE49-F238E27FC236}">
                    <a16:creationId xmlns:a16="http://schemas.microsoft.com/office/drawing/2014/main" id="{6AE3D060-E8C8-4FCB-8872-7BCDC7BC10E0}"/>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4838" name="Line 87">
            <a:extLst>
              <a:ext uri="{FF2B5EF4-FFF2-40B4-BE49-F238E27FC236}">
                <a16:creationId xmlns:a16="http://schemas.microsoft.com/office/drawing/2014/main" id="{5D7C61BC-F650-4441-8A38-2EF986B36F08}"/>
              </a:ext>
            </a:extLst>
          </p:cNvPr>
          <p:cNvSpPr>
            <a:spLocks noChangeShapeType="1"/>
          </p:cNvSpPr>
          <p:nvPr/>
        </p:nvSpPr>
        <p:spPr bwMode="auto">
          <a:xfrm>
            <a:off x="6983413" y="5178425"/>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9" name="Group 88">
            <a:extLst>
              <a:ext uri="{FF2B5EF4-FFF2-40B4-BE49-F238E27FC236}">
                <a16:creationId xmlns:a16="http://schemas.microsoft.com/office/drawing/2014/main" id="{3849FD29-2BC5-4545-90D8-264CE9632068}"/>
              </a:ext>
            </a:extLst>
          </p:cNvPr>
          <p:cNvGrpSpPr>
            <a:grpSpLocks/>
          </p:cNvGrpSpPr>
          <p:nvPr/>
        </p:nvGrpSpPr>
        <p:grpSpPr bwMode="auto">
          <a:xfrm>
            <a:off x="4832350" y="5127625"/>
            <a:ext cx="990600" cy="466725"/>
            <a:chOff x="0" y="0"/>
            <a:chExt cx="624" cy="294"/>
          </a:xfrm>
        </p:grpSpPr>
        <p:sp>
          <p:nvSpPr>
            <p:cNvPr id="34852" name="Text Box 89">
              <a:extLst>
                <a:ext uri="{FF2B5EF4-FFF2-40B4-BE49-F238E27FC236}">
                  <a16:creationId xmlns:a16="http://schemas.microsoft.com/office/drawing/2014/main" id="{A3443B0E-7E78-4A21-B81B-AF74634BD57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34853" name="Line 90">
              <a:extLst>
                <a:ext uri="{FF2B5EF4-FFF2-40B4-BE49-F238E27FC236}">
                  <a16:creationId xmlns:a16="http://schemas.microsoft.com/office/drawing/2014/main" id="{84177E77-0738-429A-B2D7-91FE2DB16A3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40" name="Group 91">
            <a:extLst>
              <a:ext uri="{FF2B5EF4-FFF2-40B4-BE49-F238E27FC236}">
                <a16:creationId xmlns:a16="http://schemas.microsoft.com/office/drawing/2014/main" id="{E893CF8F-7F14-4E27-8A8C-A559BAAAE64B}"/>
              </a:ext>
            </a:extLst>
          </p:cNvPr>
          <p:cNvGrpSpPr>
            <a:grpSpLocks/>
          </p:cNvGrpSpPr>
          <p:nvPr/>
        </p:nvGrpSpPr>
        <p:grpSpPr bwMode="auto">
          <a:xfrm>
            <a:off x="5594350" y="5322888"/>
            <a:ext cx="838200" cy="76200"/>
            <a:chOff x="0" y="0"/>
            <a:chExt cx="528" cy="48"/>
          </a:xfrm>
        </p:grpSpPr>
        <p:sp>
          <p:nvSpPr>
            <p:cNvPr id="34850" name="Line 92">
              <a:extLst>
                <a:ext uri="{FF2B5EF4-FFF2-40B4-BE49-F238E27FC236}">
                  <a16:creationId xmlns:a16="http://schemas.microsoft.com/office/drawing/2014/main" id="{1C6FDF65-322D-42D6-A8E3-AD35449FDBA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1" name="Oval 93">
              <a:extLst>
                <a:ext uri="{FF2B5EF4-FFF2-40B4-BE49-F238E27FC236}">
                  <a16:creationId xmlns:a16="http://schemas.microsoft.com/office/drawing/2014/main" id="{8C2C5305-F864-466D-945A-20BF8791306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6454" name="Group 94">
            <a:extLst>
              <a:ext uri="{FF2B5EF4-FFF2-40B4-BE49-F238E27FC236}">
                <a16:creationId xmlns:a16="http://schemas.microsoft.com/office/drawing/2014/main" id="{3A12FF26-413C-43F8-B219-65B8F6B9E00B}"/>
              </a:ext>
            </a:extLst>
          </p:cNvPr>
          <p:cNvGrpSpPr>
            <a:grpSpLocks/>
          </p:cNvGrpSpPr>
          <p:nvPr/>
        </p:nvGrpSpPr>
        <p:grpSpPr bwMode="auto">
          <a:xfrm>
            <a:off x="4043363" y="5416550"/>
            <a:ext cx="2605087" cy="431800"/>
            <a:chOff x="0" y="0"/>
            <a:chExt cx="1641" cy="272"/>
          </a:xfrm>
        </p:grpSpPr>
        <p:sp>
          <p:nvSpPr>
            <p:cNvPr id="34847" name="Line 95">
              <a:extLst>
                <a:ext uri="{FF2B5EF4-FFF2-40B4-BE49-F238E27FC236}">
                  <a16:creationId xmlns:a16="http://schemas.microsoft.com/office/drawing/2014/main" id="{E48A6FC1-C9C3-4823-A854-8EA4943FAFE0}"/>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4848" name="Line 96">
              <a:extLst>
                <a:ext uri="{FF2B5EF4-FFF2-40B4-BE49-F238E27FC236}">
                  <a16:creationId xmlns:a16="http://schemas.microsoft.com/office/drawing/2014/main" id="{F2EC92BC-2841-4D07-ABF0-E2FA5F471D1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4849" name="Line 97">
              <a:extLst>
                <a:ext uri="{FF2B5EF4-FFF2-40B4-BE49-F238E27FC236}">
                  <a16:creationId xmlns:a16="http://schemas.microsoft.com/office/drawing/2014/main" id="{7A1E9443-041D-4A0D-AC37-82176E57A517}"/>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6458" name="Line 98">
            <a:extLst>
              <a:ext uri="{FF2B5EF4-FFF2-40B4-BE49-F238E27FC236}">
                <a16:creationId xmlns:a16="http://schemas.microsoft.com/office/drawing/2014/main" id="{EC3767DC-46E3-4E2E-A47B-9D3F96E99A9D}"/>
              </a:ext>
            </a:extLst>
          </p:cNvPr>
          <p:cNvSpPr>
            <a:spLocks noChangeShapeType="1"/>
          </p:cNvSpPr>
          <p:nvPr/>
        </p:nvSpPr>
        <p:spPr bwMode="auto">
          <a:xfrm flipH="1">
            <a:off x="3986213" y="5129213"/>
            <a:ext cx="792162"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6459" name="Line 99">
            <a:extLst>
              <a:ext uri="{FF2B5EF4-FFF2-40B4-BE49-F238E27FC236}">
                <a16:creationId xmlns:a16="http://schemas.microsoft.com/office/drawing/2014/main" id="{615FCCB5-BFA9-435C-A83D-1C09DA0DC072}"/>
              </a:ext>
            </a:extLst>
          </p:cNvPr>
          <p:cNvSpPr>
            <a:spLocks noChangeShapeType="1"/>
          </p:cNvSpPr>
          <p:nvPr/>
        </p:nvSpPr>
        <p:spPr bwMode="auto">
          <a:xfrm>
            <a:off x="4275138" y="5056188"/>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6460" name="Text Box 101">
            <a:extLst>
              <a:ext uri="{FF2B5EF4-FFF2-40B4-BE49-F238E27FC236}">
                <a16:creationId xmlns:a16="http://schemas.microsoft.com/office/drawing/2014/main" id="{2B7B9C53-4440-43CC-9D69-19F41F578400}"/>
              </a:ext>
            </a:extLst>
          </p:cNvPr>
          <p:cNvSpPr txBox="1">
            <a:spLocks noChangeArrowheads="1"/>
          </p:cNvSpPr>
          <p:nvPr/>
        </p:nvSpPr>
        <p:spPr bwMode="auto">
          <a:xfrm>
            <a:off x="3203575" y="1341438"/>
            <a:ext cx="5329238" cy="83185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链表中结点的插入和删除不需要移动其他结点，比较方便</a:t>
            </a:r>
          </a:p>
        </p:txBody>
      </p:sp>
      <p:sp>
        <p:nvSpPr>
          <p:cNvPr id="34845" name="Text Box 102">
            <a:extLst>
              <a:ext uri="{FF2B5EF4-FFF2-40B4-BE49-F238E27FC236}">
                <a16:creationId xmlns:a16="http://schemas.microsoft.com/office/drawing/2014/main" id="{F8F08218-0997-48BE-ADF6-31B728538A03}"/>
              </a:ext>
            </a:extLst>
          </p:cNvPr>
          <p:cNvSpPr txBox="1">
            <a:spLocks noChangeArrowheads="1"/>
          </p:cNvSpPr>
          <p:nvPr/>
        </p:nvSpPr>
        <p:spPr bwMode="auto">
          <a:xfrm>
            <a:off x="539750" y="1989138"/>
            <a:ext cx="107950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插入</a:t>
            </a:r>
          </a:p>
        </p:txBody>
      </p:sp>
      <p:sp>
        <p:nvSpPr>
          <p:cNvPr id="34846" name="Text Box 103">
            <a:extLst>
              <a:ext uri="{FF2B5EF4-FFF2-40B4-BE49-F238E27FC236}">
                <a16:creationId xmlns:a16="http://schemas.microsoft.com/office/drawing/2014/main" id="{71008D24-407C-4BB3-AC00-5D18203A647A}"/>
              </a:ext>
            </a:extLst>
          </p:cNvPr>
          <p:cNvSpPr txBox="1">
            <a:spLocks noChangeArrowheads="1"/>
          </p:cNvSpPr>
          <p:nvPr/>
        </p:nvSpPr>
        <p:spPr bwMode="auto">
          <a:xfrm>
            <a:off x="468313" y="4797425"/>
            <a:ext cx="107950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删除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dissolve">
                                      <p:cBhvr>
                                        <p:cTn id="7" dur="500"/>
                                        <p:tgtEl>
                                          <p:spTgt spid="16409"/>
                                        </p:tgtEl>
                                      </p:cBhvr>
                                    </p:animEffect>
                                  </p:childTnLst>
                                </p:cTn>
                              </p:par>
                              <p:par>
                                <p:cTn id="8" presetID="9" presetClass="entr" presetSubtype="0" fill="hold" nodeType="withEffect">
                                  <p:stCondLst>
                                    <p:cond delay="0"/>
                                  </p:stCondLst>
                                  <p:childTnLst>
                                    <p:set>
                                      <p:cBhvr>
                                        <p:cTn id="9" dur="1" fill="hold">
                                          <p:stCondLst>
                                            <p:cond delay="0"/>
                                          </p:stCondLst>
                                        </p:cTn>
                                        <p:tgtEl>
                                          <p:spTgt spid="16412"/>
                                        </p:tgtEl>
                                        <p:attrNameLst>
                                          <p:attrName>style.visibility</p:attrName>
                                        </p:attrNameLst>
                                      </p:cBhvr>
                                      <p:to>
                                        <p:strVal val="visible"/>
                                      </p:to>
                                    </p:set>
                                    <p:animEffect transition="in" filter="dissolve">
                                      <p:cBhvr>
                                        <p:cTn id="10" dur="500"/>
                                        <p:tgtEl>
                                          <p:spTgt spid="16412"/>
                                        </p:tgtEl>
                                      </p:cBhvr>
                                    </p:animEffect>
                                  </p:childTnLst>
                                </p:cTn>
                              </p:par>
                              <p:par>
                                <p:cTn id="11" presetID="9" presetClass="entr" presetSubtype="0" fill="hold" nodeType="withEffect">
                                  <p:stCondLst>
                                    <p:cond delay="0"/>
                                  </p:stCondLst>
                                  <p:childTnLst>
                                    <p:set>
                                      <p:cBhvr>
                                        <p:cTn id="12" dur="1" fill="hold">
                                          <p:stCondLst>
                                            <p:cond delay="0"/>
                                          </p:stCondLst>
                                        </p:cTn>
                                        <p:tgtEl>
                                          <p:spTgt spid="16414"/>
                                        </p:tgtEl>
                                        <p:attrNameLst>
                                          <p:attrName>style.visibility</p:attrName>
                                        </p:attrNameLst>
                                      </p:cBhvr>
                                      <p:to>
                                        <p:strVal val="visible"/>
                                      </p:to>
                                    </p:set>
                                    <p:animEffect transition="in" filter="dissolve">
                                      <p:cBhvr>
                                        <p:cTn id="13" dur="500"/>
                                        <p:tgtEl>
                                          <p:spTgt spid="164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6459"/>
                                        </p:tgtEl>
                                        <p:attrNameLst>
                                          <p:attrName>style.visibility</p:attrName>
                                        </p:attrNameLst>
                                      </p:cBhvr>
                                      <p:to>
                                        <p:strVal val="visible"/>
                                      </p:to>
                                    </p:set>
                                    <p:animEffect transition="in" filter="dissolve">
                                      <p:cBhvr>
                                        <p:cTn id="18" dur="500"/>
                                        <p:tgtEl>
                                          <p:spTgt spid="16459"/>
                                        </p:tgtEl>
                                      </p:cBhvr>
                                    </p:animEffect>
                                  </p:childTnLst>
                                </p:cTn>
                              </p:par>
                              <p:par>
                                <p:cTn id="19" presetID="9" presetClass="entr" presetSubtype="0" fill="hold" nodeType="withEffect">
                                  <p:stCondLst>
                                    <p:cond delay="0"/>
                                  </p:stCondLst>
                                  <p:childTnLst>
                                    <p:set>
                                      <p:cBhvr>
                                        <p:cTn id="20" dur="1" fill="hold">
                                          <p:stCondLst>
                                            <p:cond delay="0"/>
                                          </p:stCondLst>
                                        </p:cTn>
                                        <p:tgtEl>
                                          <p:spTgt spid="16458"/>
                                        </p:tgtEl>
                                        <p:attrNameLst>
                                          <p:attrName>style.visibility</p:attrName>
                                        </p:attrNameLst>
                                      </p:cBhvr>
                                      <p:to>
                                        <p:strVal val="visible"/>
                                      </p:to>
                                    </p:set>
                                    <p:animEffect transition="in" filter="dissolve">
                                      <p:cBhvr>
                                        <p:cTn id="21" dur="500"/>
                                        <p:tgtEl>
                                          <p:spTgt spid="16458"/>
                                        </p:tgtEl>
                                      </p:cBhvr>
                                    </p:animEffect>
                                  </p:childTnLst>
                                </p:cTn>
                              </p:par>
                              <p:par>
                                <p:cTn id="22" presetID="9" presetClass="entr" presetSubtype="0" fill="hold" nodeType="withEffect">
                                  <p:stCondLst>
                                    <p:cond delay="0"/>
                                  </p:stCondLst>
                                  <p:childTnLst>
                                    <p:set>
                                      <p:cBhvr>
                                        <p:cTn id="23" dur="1" fill="hold">
                                          <p:stCondLst>
                                            <p:cond delay="0"/>
                                          </p:stCondLst>
                                        </p:cTn>
                                        <p:tgtEl>
                                          <p:spTgt spid="16454"/>
                                        </p:tgtEl>
                                        <p:attrNameLst>
                                          <p:attrName>style.visibility</p:attrName>
                                        </p:attrNameLst>
                                      </p:cBhvr>
                                      <p:to>
                                        <p:strVal val="visible"/>
                                      </p:to>
                                    </p:set>
                                    <p:animEffect transition="in" filter="dissolve">
                                      <p:cBhvr>
                                        <p:cTn id="24" dur="500"/>
                                        <p:tgtEl>
                                          <p:spTgt spid="164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6460"/>
                                        </p:tgtEl>
                                        <p:attrNameLst>
                                          <p:attrName>style.visibility</p:attrName>
                                        </p:attrNameLst>
                                      </p:cBhvr>
                                      <p:to>
                                        <p:strVal val="visible"/>
                                      </p:to>
                                    </p:set>
                                    <p:animEffect transition="in" filter="barn(inVertical)">
                                      <p:cBhvr>
                                        <p:cTn id="29" dur="500"/>
                                        <p:tgtEl>
                                          <p:spTgt spid="16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FD31092E-D434-4C1D-ACDC-618240A3ACA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E30F13-B47A-49A0-8193-54C0E86FCC30}" type="slidenum">
              <a:rPr lang="en-US" altLang="zh-CN" sz="1400">
                <a:latin typeface="Times New Roman" panose="02020603050405020304" pitchFamily="18" charset="0"/>
              </a:rPr>
              <a:pPr algn="r" eaLnBrk="1" hangingPunct="1">
                <a:spcBef>
                  <a:spcPct val="50000"/>
                </a:spcBef>
                <a:buFontTx/>
                <a:buNone/>
              </a:pPr>
              <a:t>23</a:t>
            </a:fld>
            <a:endParaRPr lang="en-US" altLang="zh-CN" sz="1400">
              <a:latin typeface="Times New Roman" panose="02020603050405020304" pitchFamily="18" charset="0"/>
            </a:endParaRPr>
          </a:p>
        </p:txBody>
      </p:sp>
      <p:grpSp>
        <p:nvGrpSpPr>
          <p:cNvPr id="36867" name="Group 57">
            <a:extLst>
              <a:ext uri="{FF2B5EF4-FFF2-40B4-BE49-F238E27FC236}">
                <a16:creationId xmlns:a16="http://schemas.microsoft.com/office/drawing/2014/main" id="{8995118B-116A-403E-A413-98CC84C1BDDD}"/>
              </a:ext>
            </a:extLst>
          </p:cNvPr>
          <p:cNvGrpSpPr>
            <a:grpSpLocks/>
          </p:cNvGrpSpPr>
          <p:nvPr/>
        </p:nvGrpSpPr>
        <p:grpSpPr bwMode="auto">
          <a:xfrm>
            <a:off x="3151188" y="66675"/>
            <a:ext cx="4724400" cy="1838325"/>
            <a:chOff x="720" y="0"/>
            <a:chExt cx="2976" cy="1158"/>
          </a:xfrm>
        </p:grpSpPr>
        <p:grpSp>
          <p:nvGrpSpPr>
            <p:cNvPr id="36892" name="Group 29">
              <a:extLst>
                <a:ext uri="{FF2B5EF4-FFF2-40B4-BE49-F238E27FC236}">
                  <a16:creationId xmlns:a16="http://schemas.microsoft.com/office/drawing/2014/main" id="{1929D400-0948-4374-AD42-E4AFDBBF31AA}"/>
                </a:ext>
              </a:extLst>
            </p:cNvPr>
            <p:cNvGrpSpPr>
              <a:grpSpLocks/>
            </p:cNvGrpSpPr>
            <p:nvPr/>
          </p:nvGrpSpPr>
          <p:grpSpPr bwMode="auto">
            <a:xfrm>
              <a:off x="1056" y="864"/>
              <a:ext cx="624" cy="294"/>
              <a:chOff x="0" y="0"/>
              <a:chExt cx="624" cy="294"/>
            </a:xfrm>
          </p:grpSpPr>
          <p:sp>
            <p:nvSpPr>
              <p:cNvPr id="36918" name="Text Box 30">
                <a:extLst>
                  <a:ext uri="{FF2B5EF4-FFF2-40B4-BE49-F238E27FC236}">
                    <a16:creationId xmlns:a16="http://schemas.microsoft.com/office/drawing/2014/main" id="{F4C5202E-68E7-41D3-A51B-5DD27014D1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6919" name="Line 31">
                <a:extLst>
                  <a:ext uri="{FF2B5EF4-FFF2-40B4-BE49-F238E27FC236}">
                    <a16:creationId xmlns:a16="http://schemas.microsoft.com/office/drawing/2014/main" id="{31504552-155B-4A9B-9B1A-011324E110C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3" name="Group 32">
              <a:extLst>
                <a:ext uri="{FF2B5EF4-FFF2-40B4-BE49-F238E27FC236}">
                  <a16:creationId xmlns:a16="http://schemas.microsoft.com/office/drawing/2014/main" id="{50B5AC70-FF09-44F8-B530-322C824FBC88}"/>
                </a:ext>
              </a:extLst>
            </p:cNvPr>
            <p:cNvGrpSpPr>
              <a:grpSpLocks/>
            </p:cNvGrpSpPr>
            <p:nvPr/>
          </p:nvGrpSpPr>
          <p:grpSpPr bwMode="auto">
            <a:xfrm>
              <a:off x="2064" y="864"/>
              <a:ext cx="624" cy="294"/>
              <a:chOff x="0" y="0"/>
              <a:chExt cx="624" cy="294"/>
            </a:xfrm>
          </p:grpSpPr>
          <p:sp>
            <p:nvSpPr>
              <p:cNvPr id="36916" name="Text Box 33">
                <a:extLst>
                  <a:ext uri="{FF2B5EF4-FFF2-40B4-BE49-F238E27FC236}">
                    <a16:creationId xmlns:a16="http://schemas.microsoft.com/office/drawing/2014/main" id="{A2A7F837-C75C-43DA-ADCF-B3515A8073A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6917" name="Line 34">
                <a:extLst>
                  <a:ext uri="{FF2B5EF4-FFF2-40B4-BE49-F238E27FC236}">
                    <a16:creationId xmlns:a16="http://schemas.microsoft.com/office/drawing/2014/main" id="{96B2D752-1D1C-460B-A8AB-795615DDACE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35">
              <a:extLst>
                <a:ext uri="{FF2B5EF4-FFF2-40B4-BE49-F238E27FC236}">
                  <a16:creationId xmlns:a16="http://schemas.microsoft.com/office/drawing/2014/main" id="{93E143E3-9D84-44DD-B696-A3609CA0F2E4}"/>
                </a:ext>
              </a:extLst>
            </p:cNvPr>
            <p:cNvGrpSpPr>
              <a:grpSpLocks/>
            </p:cNvGrpSpPr>
            <p:nvPr/>
          </p:nvGrpSpPr>
          <p:grpSpPr bwMode="auto">
            <a:xfrm>
              <a:off x="3072" y="864"/>
              <a:ext cx="624" cy="294"/>
              <a:chOff x="0" y="0"/>
              <a:chExt cx="624" cy="294"/>
            </a:xfrm>
          </p:grpSpPr>
          <p:sp>
            <p:nvSpPr>
              <p:cNvPr id="36914" name="Text Box 36">
                <a:extLst>
                  <a:ext uri="{FF2B5EF4-FFF2-40B4-BE49-F238E27FC236}">
                    <a16:creationId xmlns:a16="http://schemas.microsoft.com/office/drawing/2014/main" id="{E70DAEDB-067F-48EC-9FBC-02B02A0ED2D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915" name="Line 37">
                <a:extLst>
                  <a:ext uri="{FF2B5EF4-FFF2-40B4-BE49-F238E27FC236}">
                    <a16:creationId xmlns:a16="http://schemas.microsoft.com/office/drawing/2014/main" id="{A6D0D663-E83C-491C-AA11-A22AA5BB46E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5" name="Group 38">
              <a:extLst>
                <a:ext uri="{FF2B5EF4-FFF2-40B4-BE49-F238E27FC236}">
                  <a16:creationId xmlns:a16="http://schemas.microsoft.com/office/drawing/2014/main" id="{294DDF62-8BF9-4817-8505-2B0B80C72367}"/>
                </a:ext>
              </a:extLst>
            </p:cNvPr>
            <p:cNvGrpSpPr>
              <a:grpSpLocks/>
            </p:cNvGrpSpPr>
            <p:nvPr/>
          </p:nvGrpSpPr>
          <p:grpSpPr bwMode="auto">
            <a:xfrm>
              <a:off x="1536" y="987"/>
              <a:ext cx="528" cy="48"/>
              <a:chOff x="0" y="0"/>
              <a:chExt cx="528" cy="48"/>
            </a:xfrm>
          </p:grpSpPr>
          <p:sp>
            <p:nvSpPr>
              <p:cNvPr id="36912" name="Line 39">
                <a:extLst>
                  <a:ext uri="{FF2B5EF4-FFF2-40B4-BE49-F238E27FC236}">
                    <a16:creationId xmlns:a16="http://schemas.microsoft.com/office/drawing/2014/main" id="{9CC14137-F315-4340-8462-4F08E3FC26C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Oval 40">
                <a:extLst>
                  <a:ext uri="{FF2B5EF4-FFF2-40B4-BE49-F238E27FC236}">
                    <a16:creationId xmlns:a16="http://schemas.microsoft.com/office/drawing/2014/main" id="{F0F5BD15-C8FB-41E7-A9E6-F6BEE0A8EF6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6" name="Group 41">
              <a:extLst>
                <a:ext uri="{FF2B5EF4-FFF2-40B4-BE49-F238E27FC236}">
                  <a16:creationId xmlns:a16="http://schemas.microsoft.com/office/drawing/2014/main" id="{883558F2-DEAC-4DE6-A97D-06FCD92F06DA}"/>
                </a:ext>
              </a:extLst>
            </p:cNvPr>
            <p:cNvGrpSpPr>
              <a:grpSpLocks/>
            </p:cNvGrpSpPr>
            <p:nvPr/>
          </p:nvGrpSpPr>
          <p:grpSpPr bwMode="auto">
            <a:xfrm>
              <a:off x="2544" y="990"/>
              <a:ext cx="528" cy="48"/>
              <a:chOff x="0" y="0"/>
              <a:chExt cx="528" cy="48"/>
            </a:xfrm>
          </p:grpSpPr>
          <p:sp>
            <p:nvSpPr>
              <p:cNvPr id="36910" name="Line 42">
                <a:extLst>
                  <a:ext uri="{FF2B5EF4-FFF2-40B4-BE49-F238E27FC236}">
                    <a16:creationId xmlns:a16="http://schemas.microsoft.com/office/drawing/2014/main" id="{DF3FE654-72BD-44C4-A263-91C79E03BEF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1" name="Oval 43">
                <a:extLst>
                  <a:ext uri="{FF2B5EF4-FFF2-40B4-BE49-F238E27FC236}">
                    <a16:creationId xmlns:a16="http://schemas.microsoft.com/office/drawing/2014/main" id="{0C370968-F639-49FD-A008-216B02681FD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7" name="Group 44">
              <a:extLst>
                <a:ext uri="{FF2B5EF4-FFF2-40B4-BE49-F238E27FC236}">
                  <a16:creationId xmlns:a16="http://schemas.microsoft.com/office/drawing/2014/main" id="{6495D6E3-CA88-4038-9CF4-DB5200657825}"/>
                </a:ext>
              </a:extLst>
            </p:cNvPr>
            <p:cNvGrpSpPr>
              <a:grpSpLocks/>
            </p:cNvGrpSpPr>
            <p:nvPr/>
          </p:nvGrpSpPr>
          <p:grpSpPr bwMode="auto">
            <a:xfrm>
              <a:off x="720" y="0"/>
              <a:ext cx="768" cy="864"/>
              <a:chOff x="0" y="0"/>
              <a:chExt cx="768" cy="864"/>
            </a:xfrm>
          </p:grpSpPr>
          <p:sp>
            <p:nvSpPr>
              <p:cNvPr id="36905" name="Text Box 45">
                <a:extLst>
                  <a:ext uri="{FF2B5EF4-FFF2-40B4-BE49-F238E27FC236}">
                    <a16:creationId xmlns:a16="http://schemas.microsoft.com/office/drawing/2014/main" id="{EE3862C7-2FAD-4D03-AA73-BA83769445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906" name="Text Box 46">
                <a:extLst>
                  <a:ext uri="{FF2B5EF4-FFF2-40B4-BE49-F238E27FC236}">
                    <a16:creationId xmlns:a16="http://schemas.microsoft.com/office/drawing/2014/main" id="{AF40D164-CD34-40BE-93FE-EBC0CC1B4B7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6907" name="Group 47">
                <a:extLst>
                  <a:ext uri="{FF2B5EF4-FFF2-40B4-BE49-F238E27FC236}">
                    <a16:creationId xmlns:a16="http://schemas.microsoft.com/office/drawing/2014/main" id="{D6DAC1DF-E61D-4C5E-8467-49A971253002}"/>
                  </a:ext>
                </a:extLst>
              </p:cNvPr>
              <p:cNvGrpSpPr>
                <a:grpSpLocks/>
              </p:cNvGrpSpPr>
              <p:nvPr/>
            </p:nvGrpSpPr>
            <p:grpSpPr bwMode="auto">
              <a:xfrm>
                <a:off x="336" y="432"/>
                <a:ext cx="48" cy="432"/>
                <a:chOff x="0" y="0"/>
                <a:chExt cx="48" cy="432"/>
              </a:xfrm>
            </p:grpSpPr>
            <p:sp>
              <p:nvSpPr>
                <p:cNvPr id="36908" name="Oval 48">
                  <a:extLst>
                    <a:ext uri="{FF2B5EF4-FFF2-40B4-BE49-F238E27FC236}">
                      <a16:creationId xmlns:a16="http://schemas.microsoft.com/office/drawing/2014/main" id="{C2D77925-668C-4445-8528-8C141668116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909" name="Line 49">
                  <a:extLst>
                    <a:ext uri="{FF2B5EF4-FFF2-40B4-BE49-F238E27FC236}">
                      <a16:creationId xmlns:a16="http://schemas.microsoft.com/office/drawing/2014/main" id="{5AA9725F-3E91-4FFD-835D-B75534289F3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6899" name="Line 56">
              <a:extLst>
                <a:ext uri="{FF2B5EF4-FFF2-40B4-BE49-F238E27FC236}">
                  <a16:creationId xmlns:a16="http://schemas.microsoft.com/office/drawing/2014/main" id="{B957208F-1AA3-4238-81A2-3A9BF067DC6F}"/>
                </a:ext>
              </a:extLst>
            </p:cNvPr>
            <p:cNvSpPr>
              <a:spLocks noChangeShapeType="1"/>
            </p:cNvSpPr>
            <p:nvPr/>
          </p:nvSpPr>
          <p:spPr bwMode="auto">
            <a:xfrm>
              <a:off x="3408" y="87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69" name="Group 60">
            <a:extLst>
              <a:ext uri="{FF2B5EF4-FFF2-40B4-BE49-F238E27FC236}">
                <a16:creationId xmlns:a16="http://schemas.microsoft.com/office/drawing/2014/main" id="{D1A0D780-75AD-4BAB-93D4-56AD41D9286A}"/>
              </a:ext>
            </a:extLst>
          </p:cNvPr>
          <p:cNvGrpSpPr>
            <a:grpSpLocks/>
          </p:cNvGrpSpPr>
          <p:nvPr/>
        </p:nvGrpSpPr>
        <p:grpSpPr bwMode="auto">
          <a:xfrm>
            <a:off x="5157788" y="1916113"/>
            <a:ext cx="2438400" cy="923925"/>
            <a:chOff x="0" y="0"/>
            <a:chExt cx="1536" cy="582"/>
          </a:xfrm>
        </p:grpSpPr>
        <p:grpSp>
          <p:nvGrpSpPr>
            <p:cNvPr id="36883" name="Group 61">
              <a:extLst>
                <a:ext uri="{FF2B5EF4-FFF2-40B4-BE49-F238E27FC236}">
                  <a16:creationId xmlns:a16="http://schemas.microsoft.com/office/drawing/2014/main" id="{FCE235D9-8535-4586-B1B0-4AE054BF6A52}"/>
                </a:ext>
              </a:extLst>
            </p:cNvPr>
            <p:cNvGrpSpPr>
              <a:grpSpLocks/>
            </p:cNvGrpSpPr>
            <p:nvPr/>
          </p:nvGrpSpPr>
          <p:grpSpPr bwMode="auto">
            <a:xfrm>
              <a:off x="912" y="288"/>
              <a:ext cx="624" cy="294"/>
              <a:chOff x="0" y="0"/>
              <a:chExt cx="624" cy="294"/>
            </a:xfrm>
          </p:grpSpPr>
          <p:sp>
            <p:nvSpPr>
              <p:cNvPr id="36890" name="Text Box 62">
                <a:extLst>
                  <a:ext uri="{FF2B5EF4-FFF2-40B4-BE49-F238E27FC236}">
                    <a16:creationId xmlns:a16="http://schemas.microsoft.com/office/drawing/2014/main" id="{C2742AA7-76EB-492F-8B0C-539B86A212F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a:t>
                </a:r>
              </a:p>
            </p:txBody>
          </p:sp>
          <p:sp>
            <p:nvSpPr>
              <p:cNvPr id="36891" name="Line 63">
                <a:extLst>
                  <a:ext uri="{FF2B5EF4-FFF2-40B4-BE49-F238E27FC236}">
                    <a16:creationId xmlns:a16="http://schemas.microsoft.com/office/drawing/2014/main" id="{883033BA-9DCC-4D38-A7CF-0E3582B959A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4" name="Group 64">
              <a:extLst>
                <a:ext uri="{FF2B5EF4-FFF2-40B4-BE49-F238E27FC236}">
                  <a16:creationId xmlns:a16="http://schemas.microsoft.com/office/drawing/2014/main" id="{FC56B39F-78D9-4135-A270-EC2BC168136E}"/>
                </a:ext>
              </a:extLst>
            </p:cNvPr>
            <p:cNvGrpSpPr>
              <a:grpSpLocks/>
            </p:cNvGrpSpPr>
            <p:nvPr/>
          </p:nvGrpSpPr>
          <p:grpSpPr bwMode="auto">
            <a:xfrm>
              <a:off x="0" y="0"/>
              <a:ext cx="912" cy="582"/>
              <a:chOff x="0" y="0"/>
              <a:chExt cx="912" cy="582"/>
            </a:xfrm>
          </p:grpSpPr>
          <p:sp>
            <p:nvSpPr>
              <p:cNvPr id="36885" name="Oval 65">
                <a:extLst>
                  <a:ext uri="{FF2B5EF4-FFF2-40B4-BE49-F238E27FC236}">
                    <a16:creationId xmlns:a16="http://schemas.microsoft.com/office/drawing/2014/main" id="{09311BF5-37D7-471B-A4BC-2116813E1EA2}"/>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6886" name="Group 66">
                <a:extLst>
                  <a:ext uri="{FF2B5EF4-FFF2-40B4-BE49-F238E27FC236}">
                    <a16:creationId xmlns:a16="http://schemas.microsoft.com/office/drawing/2014/main" id="{80F1C498-7204-4D55-8426-BFD65122C72C}"/>
                  </a:ext>
                </a:extLst>
              </p:cNvPr>
              <p:cNvGrpSpPr>
                <a:grpSpLocks/>
              </p:cNvGrpSpPr>
              <p:nvPr/>
            </p:nvGrpSpPr>
            <p:grpSpPr bwMode="auto">
              <a:xfrm>
                <a:off x="0" y="0"/>
                <a:ext cx="912" cy="582"/>
                <a:chOff x="0" y="0"/>
                <a:chExt cx="912" cy="582"/>
              </a:xfrm>
            </p:grpSpPr>
            <p:sp>
              <p:nvSpPr>
                <p:cNvPr id="36887" name="Text Box 67">
                  <a:extLst>
                    <a:ext uri="{FF2B5EF4-FFF2-40B4-BE49-F238E27FC236}">
                      <a16:creationId xmlns:a16="http://schemas.microsoft.com/office/drawing/2014/main" id="{98234F00-438E-47DC-A9CE-5063F71E5541}"/>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88" name="Text Box 68">
                  <a:extLst>
                    <a:ext uri="{FF2B5EF4-FFF2-40B4-BE49-F238E27FC236}">
                      <a16:creationId xmlns:a16="http://schemas.microsoft.com/office/drawing/2014/main" id="{AF4778CB-8B0D-49C2-BF7A-15C6E00DFCF3}"/>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   </a:t>
                  </a:r>
                  <a:r>
                    <a:rPr lang="en-US" altLang="zh-CN" sz="2400" b="0">
                      <a:solidFill>
                        <a:srgbClr val="FF3300"/>
                      </a:solidFill>
                      <a:latin typeface="Times New Roman" panose="02020603050405020304" pitchFamily="18" charset="0"/>
                    </a:rPr>
                    <a:t>newPtr</a:t>
                  </a:r>
                </a:p>
              </p:txBody>
            </p:sp>
            <p:sp>
              <p:nvSpPr>
                <p:cNvPr id="36889" name="Line 69">
                  <a:extLst>
                    <a:ext uri="{FF2B5EF4-FFF2-40B4-BE49-F238E27FC236}">
                      <a16:creationId xmlns:a16="http://schemas.microsoft.com/office/drawing/2014/main" id="{150ADBBB-6B54-46F1-AB07-0DF539A0C04E}"/>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6870" name="Group 70">
            <a:extLst>
              <a:ext uri="{FF2B5EF4-FFF2-40B4-BE49-F238E27FC236}">
                <a16:creationId xmlns:a16="http://schemas.microsoft.com/office/drawing/2014/main" id="{6C7B60D3-04C2-46E4-9725-F517FECD4011}"/>
              </a:ext>
            </a:extLst>
          </p:cNvPr>
          <p:cNvGrpSpPr>
            <a:grpSpLocks/>
          </p:cNvGrpSpPr>
          <p:nvPr/>
        </p:nvGrpSpPr>
        <p:grpSpPr bwMode="auto">
          <a:xfrm>
            <a:off x="4979988" y="0"/>
            <a:ext cx="1600200" cy="1371600"/>
            <a:chOff x="0" y="0"/>
            <a:chExt cx="768" cy="864"/>
          </a:xfrm>
        </p:grpSpPr>
        <p:sp>
          <p:nvSpPr>
            <p:cNvPr id="36878" name="Text Box 71">
              <a:extLst>
                <a:ext uri="{FF2B5EF4-FFF2-40B4-BE49-F238E27FC236}">
                  <a16:creationId xmlns:a16="http://schemas.microsoft.com/office/drawing/2014/main" id="{087D5457-2821-4729-B91A-E34074A63D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9" name="Text Box 72">
              <a:extLst>
                <a:ext uri="{FF2B5EF4-FFF2-40B4-BE49-F238E27FC236}">
                  <a16:creationId xmlns:a16="http://schemas.microsoft.com/office/drawing/2014/main" id="{970B0C02-B5CF-460B-A28C-8FB76A789090}"/>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36880" name="Group 73">
              <a:extLst>
                <a:ext uri="{FF2B5EF4-FFF2-40B4-BE49-F238E27FC236}">
                  <a16:creationId xmlns:a16="http://schemas.microsoft.com/office/drawing/2014/main" id="{481948E4-E6F8-4879-989A-96F74E2058FB}"/>
                </a:ext>
              </a:extLst>
            </p:cNvPr>
            <p:cNvGrpSpPr>
              <a:grpSpLocks/>
            </p:cNvGrpSpPr>
            <p:nvPr/>
          </p:nvGrpSpPr>
          <p:grpSpPr bwMode="auto">
            <a:xfrm>
              <a:off x="336" y="432"/>
              <a:ext cx="48" cy="432"/>
              <a:chOff x="0" y="0"/>
              <a:chExt cx="48" cy="432"/>
            </a:xfrm>
          </p:grpSpPr>
          <p:sp>
            <p:nvSpPr>
              <p:cNvPr id="36881" name="Oval 74">
                <a:extLst>
                  <a:ext uri="{FF2B5EF4-FFF2-40B4-BE49-F238E27FC236}">
                    <a16:creationId xmlns:a16="http://schemas.microsoft.com/office/drawing/2014/main" id="{2EBBE89B-9DC5-453F-8798-CC4B7CED57E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82" name="Line 75">
                <a:extLst>
                  <a:ext uri="{FF2B5EF4-FFF2-40B4-BE49-F238E27FC236}">
                    <a16:creationId xmlns:a16="http://schemas.microsoft.com/office/drawing/2014/main" id="{2A42B765-2424-4661-8295-6BEABEBEE858}"/>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871" name="Group 76">
            <a:extLst>
              <a:ext uri="{FF2B5EF4-FFF2-40B4-BE49-F238E27FC236}">
                <a16:creationId xmlns:a16="http://schemas.microsoft.com/office/drawing/2014/main" id="{BE5E70E5-FE61-4FE1-9B76-C96E87FFD2BE}"/>
              </a:ext>
            </a:extLst>
          </p:cNvPr>
          <p:cNvGrpSpPr>
            <a:grpSpLocks/>
          </p:cNvGrpSpPr>
          <p:nvPr/>
        </p:nvGrpSpPr>
        <p:grpSpPr bwMode="auto">
          <a:xfrm>
            <a:off x="6580188" y="0"/>
            <a:ext cx="1447800" cy="1371600"/>
            <a:chOff x="0" y="0"/>
            <a:chExt cx="768" cy="864"/>
          </a:xfrm>
        </p:grpSpPr>
        <p:sp>
          <p:nvSpPr>
            <p:cNvPr id="36873" name="Text Box 77">
              <a:extLst>
                <a:ext uri="{FF2B5EF4-FFF2-40B4-BE49-F238E27FC236}">
                  <a16:creationId xmlns:a16="http://schemas.microsoft.com/office/drawing/2014/main" id="{73F878BA-AF73-4D66-8BD6-EA03DA115D5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4" name="Text Box 78">
              <a:extLst>
                <a:ext uri="{FF2B5EF4-FFF2-40B4-BE49-F238E27FC236}">
                  <a16:creationId xmlns:a16="http://schemas.microsoft.com/office/drawing/2014/main" id="{7419AE43-F0B8-4793-9640-E27CFAB5C7EF}"/>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36875" name="Group 79">
              <a:extLst>
                <a:ext uri="{FF2B5EF4-FFF2-40B4-BE49-F238E27FC236}">
                  <a16:creationId xmlns:a16="http://schemas.microsoft.com/office/drawing/2014/main" id="{ADD28C14-2F9C-4E99-BA73-C1BD0C140ECB}"/>
                </a:ext>
              </a:extLst>
            </p:cNvPr>
            <p:cNvGrpSpPr>
              <a:grpSpLocks/>
            </p:cNvGrpSpPr>
            <p:nvPr/>
          </p:nvGrpSpPr>
          <p:grpSpPr bwMode="auto">
            <a:xfrm>
              <a:off x="336" y="432"/>
              <a:ext cx="48" cy="432"/>
              <a:chOff x="0" y="0"/>
              <a:chExt cx="48" cy="432"/>
            </a:xfrm>
          </p:grpSpPr>
          <p:sp>
            <p:nvSpPr>
              <p:cNvPr id="36876" name="Oval 80">
                <a:extLst>
                  <a:ext uri="{FF2B5EF4-FFF2-40B4-BE49-F238E27FC236}">
                    <a16:creationId xmlns:a16="http://schemas.microsoft.com/office/drawing/2014/main" id="{7AAFBBFF-EF86-4D1F-8ABE-46E5CE70572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77" name="Line 81">
                <a:extLst>
                  <a:ext uri="{FF2B5EF4-FFF2-40B4-BE49-F238E27FC236}">
                    <a16:creationId xmlns:a16="http://schemas.microsoft.com/office/drawing/2014/main" id="{291E87E8-B771-400A-B828-D46102C166D0}"/>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 name="Rectangle 3">
            <a:extLst>
              <a:ext uri="{FF2B5EF4-FFF2-40B4-BE49-F238E27FC236}">
                <a16:creationId xmlns:a16="http://schemas.microsoft.com/office/drawing/2014/main" id="{E3064D1B-8BDA-4A6A-ABDD-B84E7DA52C08}"/>
              </a:ext>
            </a:extLst>
          </p:cNvPr>
          <p:cNvSpPr txBox="1">
            <a:spLocks noChangeArrowheads="1"/>
          </p:cNvSpPr>
          <p:nvPr/>
        </p:nvSpPr>
        <p:spPr bwMode="auto">
          <a:xfrm>
            <a:off x="357823" y="1938974"/>
            <a:ext cx="767016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200" b="1" dirty="0">
                <a:solidFill>
                  <a:srgbClr val="7878DE"/>
                </a:solidFill>
              </a:rPr>
              <a:t>/*</a:t>
            </a:r>
            <a:r>
              <a:rPr lang="zh-CN" altLang="en-US" sz="2200" b="1" dirty="0">
                <a:solidFill>
                  <a:srgbClr val="7878DE"/>
                </a:solidFill>
              </a:rPr>
              <a:t>插入新结点*</a:t>
            </a:r>
            <a:r>
              <a:rPr lang="en-US" altLang="zh-CN" sz="2200" b="1" dirty="0">
                <a:solidFill>
                  <a:srgbClr val="7878DE"/>
                </a:solidFill>
              </a:rPr>
              <a:t>/</a:t>
            </a:r>
          </a:p>
          <a:p>
            <a:pPr eaLnBrk="1" hangingPunct="1">
              <a:lnSpc>
                <a:spcPct val="80000"/>
              </a:lnSpc>
              <a:buFontTx/>
              <a:buNone/>
            </a:pPr>
            <a:r>
              <a:rPr lang="en-US" altLang="zh-CN" sz="2200" b="1" dirty="0"/>
              <a:t>	  if (</a:t>
            </a:r>
            <a:r>
              <a:rPr lang="en-US" altLang="zh-CN" sz="2200" b="1" dirty="0" err="1"/>
              <a:t>previousPtr</a:t>
            </a:r>
            <a:r>
              <a:rPr lang="en-US" altLang="zh-CN" sz="2200" b="1" dirty="0"/>
              <a:t>==NULL){ </a:t>
            </a:r>
          </a:p>
          <a:p>
            <a:pPr eaLnBrk="1" hangingPunct="1">
              <a:lnSpc>
                <a:spcPct val="80000"/>
              </a:lnSpc>
              <a:buFontTx/>
              <a:buNone/>
            </a:pPr>
            <a:r>
              <a:rPr lang="en-US" altLang="zh-CN" sz="2200" dirty="0"/>
              <a:t>		</a:t>
            </a:r>
            <a:r>
              <a:rPr lang="en-US" altLang="zh-CN" sz="2200" b="1" dirty="0"/>
              <a:t>/*</a:t>
            </a:r>
            <a:r>
              <a:rPr lang="zh-CN" altLang="en-US" sz="2200" b="1" dirty="0"/>
              <a:t>若插在链表首结点前*</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	   </a:t>
            </a:r>
          </a:p>
          <a:p>
            <a:pPr eaLnBrk="1" hangingPunct="1">
              <a:lnSpc>
                <a:spcPct val="80000"/>
              </a:lnSpc>
              <a:buFontTx/>
              <a:buNone/>
            </a:pPr>
            <a:r>
              <a:rPr lang="en-US" altLang="zh-CN" sz="2200" b="1" dirty="0"/>
              <a:t>              </a:t>
            </a:r>
            <a:r>
              <a:rPr lang="en-US" altLang="zh-CN" sz="2200" b="1" dirty="0" err="1"/>
              <a:t>headPtr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        else  if (</a:t>
            </a:r>
            <a:r>
              <a:rPr lang="en-US" altLang="zh-CN" sz="2200" b="1" dirty="0" err="1"/>
              <a:t>currentPtr</a:t>
            </a:r>
            <a:r>
              <a:rPr lang="en-US" altLang="zh-CN" sz="2200" b="1" dirty="0"/>
              <a:t>==NULL){ /*</a:t>
            </a:r>
            <a:r>
              <a:rPr lang="zh-CN" altLang="en-US" sz="2200" b="1" dirty="0"/>
              <a:t>若插在链表尾结点后*</a:t>
            </a:r>
            <a:r>
              <a:rPr lang="en-US" altLang="zh-CN" sz="2200" b="1" dirty="0"/>
              <a:t>/</a:t>
            </a:r>
          </a:p>
          <a:p>
            <a:pPr eaLnBrk="1" hangingPunct="1">
              <a:lnSpc>
                <a:spcPct val="80000"/>
              </a:lnSpc>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=NULL; </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else{ /*</a:t>
            </a:r>
            <a:r>
              <a:rPr lang="zh-CN" altLang="en-US" sz="2200" b="1" dirty="0"/>
              <a:t>若插在中间*</a:t>
            </a:r>
            <a:r>
              <a:rPr lang="en-US" altLang="zh-CN" sz="2200" b="1" dirty="0"/>
              <a:t>/</a:t>
            </a:r>
          </a:p>
          <a:p>
            <a:pPr eaLnBrk="1" hangingPunct="1">
              <a:lnSpc>
                <a:spcPct val="80000"/>
              </a:lnSpc>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	 </a:t>
            </a:r>
          </a:p>
          <a:p>
            <a:pPr eaLnBrk="1" hangingPunct="1">
              <a:lnSpc>
                <a:spcPct val="80000"/>
              </a:lnSpc>
              <a:buFontTx/>
              <a:buNone/>
            </a:pPr>
            <a:r>
              <a:rPr lang="en-US" altLang="zh-CN" sz="2200" b="1" dirty="0"/>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0676568-D55A-44BB-82D8-7D936C060B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D84F732-2624-4283-88E5-7772DA11B06D}" type="slidenum">
              <a:rPr lang="en-US" altLang="zh-CN" sz="1400">
                <a:latin typeface="Times New Roman" panose="02020603050405020304" pitchFamily="18" charset="0"/>
              </a:rPr>
              <a:pPr algn="r" eaLnBrk="1" hangingPunct="1">
                <a:spcBef>
                  <a:spcPct val="50000"/>
                </a:spcBef>
                <a:buFontTx/>
                <a:buNone/>
              </a:pPr>
              <a:t>24</a:t>
            </a:fld>
            <a:endParaRPr lang="en-US" altLang="zh-CN" sz="1400">
              <a:latin typeface="Times New Roman" panose="02020603050405020304" pitchFamily="18" charset="0"/>
            </a:endParaRPr>
          </a:p>
        </p:txBody>
      </p:sp>
      <p:sp>
        <p:nvSpPr>
          <p:cNvPr id="56323" name="Rectangle 2">
            <a:extLst>
              <a:ext uri="{FF2B5EF4-FFF2-40B4-BE49-F238E27FC236}">
                <a16:creationId xmlns:a16="http://schemas.microsoft.com/office/drawing/2014/main" id="{50402BAB-1AA2-4746-A6F3-86427E93F4D0}"/>
              </a:ext>
            </a:extLst>
          </p:cNvPr>
          <p:cNvSpPr>
            <a:spLocks noGrp="1" noChangeArrowheads="1"/>
          </p:cNvSpPr>
          <p:nvPr>
            <p:ph type="title" idx="4294967295"/>
          </p:nvPr>
        </p:nvSpPr>
        <p:spPr/>
        <p:txBody>
          <a:bodyPr/>
          <a:lstStyle/>
          <a:p>
            <a:pPr eaLnBrk="1" hangingPunct="1"/>
            <a:r>
              <a:rPr lang="zh-CN" altLang="en-US" b="1" dirty="0"/>
              <a:t>链表结点的删除</a:t>
            </a:r>
          </a:p>
        </p:txBody>
      </p:sp>
      <p:sp>
        <p:nvSpPr>
          <p:cNvPr id="56324" name="Rectangle 3">
            <a:extLst>
              <a:ext uri="{FF2B5EF4-FFF2-40B4-BE49-F238E27FC236}">
                <a16:creationId xmlns:a16="http://schemas.microsoft.com/office/drawing/2014/main" id="{F018A1C5-8D63-4086-8FD6-D2A308556BFB}"/>
              </a:ext>
            </a:extLst>
          </p:cNvPr>
          <p:cNvSpPr>
            <a:spLocks noGrp="1" noChangeArrowheads="1"/>
          </p:cNvSpPr>
          <p:nvPr>
            <p:ph type="body" idx="4294967295"/>
          </p:nvPr>
        </p:nvSpPr>
        <p:spPr>
          <a:xfrm>
            <a:off x="685800" y="3220788"/>
            <a:ext cx="7772400" cy="2710112"/>
          </a:xfrm>
        </p:spPr>
        <p:txBody>
          <a:bodyPr/>
          <a:lstStyle/>
          <a:p>
            <a:pPr eaLnBrk="1" hangingPunct="1">
              <a:lnSpc>
                <a:spcPct val="80000"/>
              </a:lnSpc>
              <a:buFontTx/>
              <a:buNone/>
            </a:pPr>
            <a:r>
              <a:rPr lang="en-US" altLang="zh-CN" sz="2400" b="1" dirty="0"/>
              <a:t>   if (</a:t>
            </a:r>
            <a:r>
              <a:rPr lang="en-US" altLang="zh-CN" sz="2400" b="1" dirty="0" err="1"/>
              <a:t>currentPtr</a:t>
            </a:r>
            <a:r>
              <a:rPr lang="en-US" altLang="zh-CN" sz="2400" b="1" dirty="0"/>
              <a:t>!=NULL){ /*</a:t>
            </a:r>
            <a:r>
              <a:rPr lang="zh-CN" altLang="en-US" sz="2400" b="1" dirty="0"/>
              <a:t>找到要删除的结点*</a:t>
            </a:r>
            <a:r>
              <a:rPr lang="en-US" altLang="zh-CN" sz="2400" b="1" dirty="0"/>
              <a:t>/</a:t>
            </a:r>
          </a:p>
          <a:p>
            <a:pPr eaLnBrk="1" hangingPunct="1">
              <a:lnSpc>
                <a:spcPct val="80000"/>
              </a:lnSpc>
              <a:buFontTx/>
              <a:buNone/>
            </a:pPr>
            <a:r>
              <a:rPr lang="en-US" altLang="zh-CN" sz="2400" b="1" dirty="0"/>
              <a:t>    	   if ( </a:t>
            </a:r>
            <a:r>
              <a:rPr lang="en-US" altLang="zh-CN" sz="2400" b="1" dirty="0" err="1"/>
              <a:t>previousPtr</a:t>
            </a:r>
            <a:r>
              <a:rPr lang="en-US" altLang="zh-CN" sz="2400" b="1" dirty="0"/>
              <a:t>==NULL) /*</a:t>
            </a:r>
            <a:r>
              <a:rPr lang="zh-CN" altLang="en-US" sz="2400" b="1" dirty="0"/>
              <a:t>删除的是首结点*</a:t>
            </a:r>
            <a:r>
              <a:rPr lang="en-US" altLang="zh-CN" sz="2400" b="1" dirty="0"/>
              <a:t>/</a:t>
            </a:r>
          </a:p>
          <a:p>
            <a:pPr eaLnBrk="1" hangingPunct="1">
              <a:lnSpc>
                <a:spcPct val="80000"/>
              </a:lnSpc>
              <a:buFontTx/>
              <a:buNone/>
            </a:pPr>
            <a:r>
              <a:rPr lang="en-US" altLang="zh-CN" sz="2400" b="1" dirty="0"/>
              <a:t>        	 </a:t>
            </a:r>
            <a:r>
              <a:rPr lang="en-US" altLang="zh-CN" sz="2400" b="1" dirty="0" err="1"/>
              <a:t>headPtr</a:t>
            </a:r>
            <a:r>
              <a:rPr lang="en-US" altLang="zh-CN" sz="2400" b="1" dirty="0"/>
              <a:t>=</a:t>
            </a:r>
            <a:r>
              <a:rPr lang="en-US" altLang="zh-CN" sz="2400" b="1" dirty="0" err="1"/>
              <a:t>currentPtr</a:t>
            </a:r>
            <a:r>
              <a:rPr lang="en-US" altLang="zh-CN" sz="2400" b="1" dirty="0"/>
              <a:t>-&gt;</a:t>
            </a:r>
            <a:r>
              <a:rPr lang="en-US" altLang="zh-CN" sz="2400" b="1" dirty="0" err="1"/>
              <a:t>nextPtr</a:t>
            </a:r>
            <a:r>
              <a:rPr lang="en-US" altLang="zh-CN" sz="2400" b="1" dirty="0"/>
              <a:t>;/*</a:t>
            </a:r>
            <a:r>
              <a:rPr lang="zh-CN" altLang="en-US" sz="2400" b="1" dirty="0"/>
              <a:t>更新头指针*</a:t>
            </a:r>
            <a:r>
              <a:rPr lang="en-US" altLang="zh-CN" sz="2400" b="1" dirty="0"/>
              <a:t>/</a:t>
            </a:r>
          </a:p>
          <a:p>
            <a:pPr eaLnBrk="1" hangingPunct="1">
              <a:lnSpc>
                <a:spcPct val="80000"/>
              </a:lnSpc>
              <a:buFontTx/>
              <a:buNone/>
            </a:pPr>
            <a:r>
              <a:rPr lang="en-US" altLang="zh-CN" sz="2400" b="1" dirty="0"/>
              <a:t>        else/*</a:t>
            </a:r>
            <a:r>
              <a:rPr lang="zh-CN" altLang="en-US" sz="2400" b="1" dirty="0"/>
              <a:t>删除的是中间结点或者尾结点*</a:t>
            </a:r>
            <a:r>
              <a:rPr lang="en-US" altLang="zh-CN" sz="2400" b="1" dirty="0"/>
              <a:t>/</a:t>
            </a:r>
          </a:p>
          <a:p>
            <a:pPr eaLnBrk="1" hangingPunct="1">
              <a:lnSpc>
                <a:spcPct val="80000"/>
              </a:lnSpc>
              <a:buFontTx/>
              <a:buNone/>
            </a:pPr>
            <a:r>
              <a:rPr lang="en-US" altLang="zh-CN" sz="2400" b="1" dirty="0"/>
              <a:t>             </a:t>
            </a:r>
            <a:r>
              <a:rPr lang="en-US" altLang="zh-CN" sz="2400" b="1" dirty="0" err="1"/>
              <a:t>previousPtr</a:t>
            </a:r>
            <a:r>
              <a:rPr lang="en-US" altLang="zh-CN" sz="2400" b="1" dirty="0"/>
              <a:t>-&gt;</a:t>
            </a:r>
            <a:r>
              <a:rPr lang="en-US" altLang="zh-CN" sz="2400" b="1" dirty="0" err="1"/>
              <a:t>nextPtr</a:t>
            </a:r>
            <a:r>
              <a:rPr lang="en-US" altLang="zh-CN" sz="2400" b="1" dirty="0"/>
              <a:t>= </a:t>
            </a:r>
            <a:r>
              <a:rPr lang="en-US" altLang="zh-CN" sz="2400" b="1" dirty="0" err="1"/>
              <a:t>currentPtr</a:t>
            </a:r>
            <a:r>
              <a:rPr lang="en-US" altLang="zh-CN" sz="2400" b="1" dirty="0"/>
              <a:t>-&gt;</a:t>
            </a:r>
            <a:r>
              <a:rPr lang="en-US" altLang="zh-CN" sz="2400" b="1" dirty="0" err="1"/>
              <a:t>nextPtr</a:t>
            </a:r>
            <a:r>
              <a:rPr lang="en-US" altLang="zh-CN" sz="2400" b="1" dirty="0"/>
              <a:t>;</a:t>
            </a:r>
          </a:p>
          <a:p>
            <a:pPr eaLnBrk="1" hangingPunct="1">
              <a:lnSpc>
                <a:spcPct val="80000"/>
              </a:lnSpc>
              <a:buFontTx/>
              <a:buNone/>
            </a:pPr>
            <a:endParaRPr lang="en-US" altLang="zh-CN" sz="2400" b="1" dirty="0"/>
          </a:p>
          <a:p>
            <a:pPr eaLnBrk="1" hangingPunct="1">
              <a:lnSpc>
                <a:spcPct val="80000"/>
              </a:lnSpc>
              <a:buFontTx/>
              <a:buNone/>
            </a:pPr>
            <a:r>
              <a:rPr lang="en-US" altLang="zh-CN" sz="2400" b="1" dirty="0"/>
              <a:t> 	   free(</a:t>
            </a:r>
            <a:r>
              <a:rPr lang="en-US" altLang="zh-CN" sz="2400" b="1" dirty="0" err="1"/>
              <a:t>currentPtr</a:t>
            </a:r>
            <a:r>
              <a:rPr lang="en-US" altLang="zh-CN" sz="2400" b="1" dirty="0"/>
              <a:t>); /*</a:t>
            </a:r>
            <a:r>
              <a:rPr lang="zh-CN" altLang="en-US" sz="2400" b="1" dirty="0"/>
              <a:t>释放结点内存*</a:t>
            </a:r>
            <a:r>
              <a:rPr lang="en-US" altLang="zh-CN" sz="2400" b="1" dirty="0"/>
              <a:t>/</a:t>
            </a:r>
          </a:p>
        </p:txBody>
      </p:sp>
      <p:grpSp>
        <p:nvGrpSpPr>
          <p:cNvPr id="2" name="组合 1">
            <a:extLst>
              <a:ext uri="{FF2B5EF4-FFF2-40B4-BE49-F238E27FC236}">
                <a16:creationId xmlns:a16="http://schemas.microsoft.com/office/drawing/2014/main" id="{6B7149C5-050E-4477-B18E-61F0184CD9AF}"/>
              </a:ext>
            </a:extLst>
          </p:cNvPr>
          <p:cNvGrpSpPr/>
          <p:nvPr/>
        </p:nvGrpSpPr>
        <p:grpSpPr>
          <a:xfrm>
            <a:off x="1892300" y="1037977"/>
            <a:ext cx="6335713" cy="1958975"/>
            <a:chOff x="1892300" y="1037977"/>
            <a:chExt cx="6335713" cy="1958975"/>
          </a:xfrm>
        </p:grpSpPr>
        <p:grpSp>
          <p:nvGrpSpPr>
            <p:cNvPr id="5" name="Group 4">
              <a:extLst>
                <a:ext uri="{FF2B5EF4-FFF2-40B4-BE49-F238E27FC236}">
                  <a16:creationId xmlns:a16="http://schemas.microsoft.com/office/drawing/2014/main" id="{305E60CB-2D2B-495E-A970-58F5E47229AE}"/>
                </a:ext>
              </a:extLst>
            </p:cNvPr>
            <p:cNvGrpSpPr>
              <a:grpSpLocks/>
            </p:cNvGrpSpPr>
            <p:nvPr/>
          </p:nvGrpSpPr>
          <p:grpSpPr bwMode="auto">
            <a:xfrm>
              <a:off x="2425700" y="2409577"/>
              <a:ext cx="990600" cy="466725"/>
              <a:chOff x="0" y="0"/>
              <a:chExt cx="624" cy="294"/>
            </a:xfrm>
          </p:grpSpPr>
          <p:sp>
            <p:nvSpPr>
              <p:cNvPr id="6" name="Text Box 5">
                <a:extLst>
                  <a:ext uri="{FF2B5EF4-FFF2-40B4-BE49-F238E27FC236}">
                    <a16:creationId xmlns:a16="http://schemas.microsoft.com/office/drawing/2014/main" id="{F5D133F3-0E4C-4A25-AD46-0F38F95E715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7" name="Line 6">
                <a:extLst>
                  <a:ext uri="{FF2B5EF4-FFF2-40B4-BE49-F238E27FC236}">
                    <a16:creationId xmlns:a16="http://schemas.microsoft.com/office/drawing/2014/main" id="{770F3ECA-9476-48FC-817D-2C21F4C163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
              <a:extLst>
                <a:ext uri="{FF2B5EF4-FFF2-40B4-BE49-F238E27FC236}">
                  <a16:creationId xmlns:a16="http://schemas.microsoft.com/office/drawing/2014/main" id="{9B11971C-5C08-4653-9B6E-8ECAC8545556}"/>
                </a:ext>
              </a:extLst>
            </p:cNvPr>
            <p:cNvGrpSpPr>
              <a:grpSpLocks/>
            </p:cNvGrpSpPr>
            <p:nvPr/>
          </p:nvGrpSpPr>
          <p:grpSpPr bwMode="auto">
            <a:xfrm>
              <a:off x="4025900" y="2409577"/>
              <a:ext cx="990600" cy="466725"/>
              <a:chOff x="0" y="0"/>
              <a:chExt cx="624" cy="294"/>
            </a:xfrm>
          </p:grpSpPr>
          <p:sp>
            <p:nvSpPr>
              <p:cNvPr id="9" name="Text Box 8">
                <a:extLst>
                  <a:ext uri="{FF2B5EF4-FFF2-40B4-BE49-F238E27FC236}">
                    <a16:creationId xmlns:a16="http://schemas.microsoft.com/office/drawing/2014/main" id="{49DF3655-E3C5-4BFB-A7D7-3F468C599A7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0" name="Line 9">
                <a:extLst>
                  <a:ext uri="{FF2B5EF4-FFF2-40B4-BE49-F238E27FC236}">
                    <a16:creationId xmlns:a16="http://schemas.microsoft.com/office/drawing/2014/main" id="{C6602C1E-6335-4B75-8767-2580B81B22B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
              <a:extLst>
                <a:ext uri="{FF2B5EF4-FFF2-40B4-BE49-F238E27FC236}">
                  <a16:creationId xmlns:a16="http://schemas.microsoft.com/office/drawing/2014/main" id="{9AEFA4FC-A15E-4176-8D66-3EEC3F7A2412}"/>
                </a:ext>
              </a:extLst>
            </p:cNvPr>
            <p:cNvGrpSpPr>
              <a:grpSpLocks/>
            </p:cNvGrpSpPr>
            <p:nvPr/>
          </p:nvGrpSpPr>
          <p:grpSpPr bwMode="auto">
            <a:xfrm>
              <a:off x="7237413" y="2409577"/>
              <a:ext cx="990600" cy="466725"/>
              <a:chOff x="0" y="0"/>
              <a:chExt cx="624" cy="294"/>
            </a:xfrm>
          </p:grpSpPr>
          <p:sp>
            <p:nvSpPr>
              <p:cNvPr id="12" name="Text Box 11">
                <a:extLst>
                  <a:ext uri="{FF2B5EF4-FFF2-40B4-BE49-F238E27FC236}">
                    <a16:creationId xmlns:a16="http://schemas.microsoft.com/office/drawing/2014/main" id="{A308B19D-B4CF-4A4A-BC91-75EF7A9D504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3" name="Line 12">
                <a:extLst>
                  <a:ext uri="{FF2B5EF4-FFF2-40B4-BE49-F238E27FC236}">
                    <a16:creationId xmlns:a16="http://schemas.microsoft.com/office/drawing/2014/main" id="{4F32EBBD-4AD3-432A-9206-418CBB7D6BF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3">
              <a:extLst>
                <a:ext uri="{FF2B5EF4-FFF2-40B4-BE49-F238E27FC236}">
                  <a16:creationId xmlns:a16="http://schemas.microsoft.com/office/drawing/2014/main" id="{BC64A651-E3D1-4C1C-B4D0-ABA406BB0511}"/>
                </a:ext>
              </a:extLst>
            </p:cNvPr>
            <p:cNvGrpSpPr>
              <a:grpSpLocks/>
            </p:cNvGrpSpPr>
            <p:nvPr/>
          </p:nvGrpSpPr>
          <p:grpSpPr bwMode="auto">
            <a:xfrm>
              <a:off x="3187700" y="2604840"/>
              <a:ext cx="838200" cy="76200"/>
              <a:chOff x="0" y="0"/>
              <a:chExt cx="528" cy="48"/>
            </a:xfrm>
          </p:grpSpPr>
          <p:sp>
            <p:nvSpPr>
              <p:cNvPr id="15" name="Line 14">
                <a:extLst>
                  <a:ext uri="{FF2B5EF4-FFF2-40B4-BE49-F238E27FC236}">
                    <a16:creationId xmlns:a16="http://schemas.microsoft.com/office/drawing/2014/main" id="{37F9C711-2337-4852-B7E3-0B15890A987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Oval 15">
                <a:extLst>
                  <a:ext uri="{FF2B5EF4-FFF2-40B4-BE49-F238E27FC236}">
                    <a16:creationId xmlns:a16="http://schemas.microsoft.com/office/drawing/2014/main" id="{4387CF98-F4B6-47F4-AECF-638CDF64307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7" name="Group 16">
              <a:extLst>
                <a:ext uri="{FF2B5EF4-FFF2-40B4-BE49-F238E27FC236}">
                  <a16:creationId xmlns:a16="http://schemas.microsoft.com/office/drawing/2014/main" id="{DDA79D9E-95AD-4A9D-8828-5D8AB63DAFA3}"/>
                </a:ext>
              </a:extLst>
            </p:cNvPr>
            <p:cNvGrpSpPr>
              <a:grpSpLocks/>
            </p:cNvGrpSpPr>
            <p:nvPr/>
          </p:nvGrpSpPr>
          <p:grpSpPr bwMode="auto">
            <a:xfrm>
              <a:off x="4787900" y="2609602"/>
              <a:ext cx="838200" cy="76200"/>
              <a:chOff x="0" y="0"/>
              <a:chExt cx="528" cy="48"/>
            </a:xfrm>
          </p:grpSpPr>
          <p:sp>
            <p:nvSpPr>
              <p:cNvPr id="18" name="Line 17">
                <a:extLst>
                  <a:ext uri="{FF2B5EF4-FFF2-40B4-BE49-F238E27FC236}">
                    <a16:creationId xmlns:a16="http://schemas.microsoft.com/office/drawing/2014/main" id="{96D1E87F-B1A0-4ABD-99AF-F61D9915753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Oval 18">
                <a:extLst>
                  <a:ext uri="{FF2B5EF4-FFF2-40B4-BE49-F238E27FC236}">
                    <a16:creationId xmlns:a16="http://schemas.microsoft.com/office/drawing/2014/main" id="{E7A0EC51-4DAB-4A94-B0E1-B13A3AE7B5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0" name="Group 19">
              <a:extLst>
                <a:ext uri="{FF2B5EF4-FFF2-40B4-BE49-F238E27FC236}">
                  <a16:creationId xmlns:a16="http://schemas.microsoft.com/office/drawing/2014/main" id="{5FDFE7D3-BB31-4F42-B681-F35B860D79CD}"/>
                </a:ext>
              </a:extLst>
            </p:cNvPr>
            <p:cNvGrpSpPr>
              <a:grpSpLocks/>
            </p:cNvGrpSpPr>
            <p:nvPr/>
          </p:nvGrpSpPr>
          <p:grpSpPr bwMode="auto">
            <a:xfrm>
              <a:off x="1892300" y="1037977"/>
              <a:ext cx="1219200" cy="1371600"/>
              <a:chOff x="0" y="0"/>
              <a:chExt cx="768" cy="864"/>
            </a:xfrm>
          </p:grpSpPr>
          <p:sp>
            <p:nvSpPr>
              <p:cNvPr id="21" name="Text Box 20">
                <a:extLst>
                  <a:ext uri="{FF2B5EF4-FFF2-40B4-BE49-F238E27FC236}">
                    <a16:creationId xmlns:a16="http://schemas.microsoft.com/office/drawing/2014/main" id="{24B143D0-F5E1-463E-9BD9-1DAD942F1EE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2" name="Text Box 21">
                <a:extLst>
                  <a:ext uri="{FF2B5EF4-FFF2-40B4-BE49-F238E27FC236}">
                    <a16:creationId xmlns:a16="http://schemas.microsoft.com/office/drawing/2014/main" id="{7A7B5E9C-5861-4C1D-9403-5EC1477007A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3" name="Group 22">
                <a:extLst>
                  <a:ext uri="{FF2B5EF4-FFF2-40B4-BE49-F238E27FC236}">
                    <a16:creationId xmlns:a16="http://schemas.microsoft.com/office/drawing/2014/main" id="{DEBD45DE-FECB-40BE-B0A6-348DC794C462}"/>
                  </a:ext>
                </a:extLst>
              </p:cNvPr>
              <p:cNvGrpSpPr>
                <a:grpSpLocks/>
              </p:cNvGrpSpPr>
              <p:nvPr/>
            </p:nvGrpSpPr>
            <p:grpSpPr bwMode="auto">
              <a:xfrm>
                <a:off x="336" y="432"/>
                <a:ext cx="48" cy="432"/>
                <a:chOff x="0" y="0"/>
                <a:chExt cx="48" cy="432"/>
              </a:xfrm>
            </p:grpSpPr>
            <p:sp>
              <p:nvSpPr>
                <p:cNvPr id="24" name="Oval 23">
                  <a:extLst>
                    <a:ext uri="{FF2B5EF4-FFF2-40B4-BE49-F238E27FC236}">
                      <a16:creationId xmlns:a16="http://schemas.microsoft.com/office/drawing/2014/main" id="{91742A1C-E78F-4687-9F3E-AB588670D5E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5" name="Line 24">
                  <a:extLst>
                    <a:ext uri="{FF2B5EF4-FFF2-40B4-BE49-F238E27FC236}">
                      <a16:creationId xmlns:a16="http://schemas.microsoft.com/office/drawing/2014/main" id="{D204D76C-9A49-4949-B120-721568D4636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25">
              <a:extLst>
                <a:ext uri="{FF2B5EF4-FFF2-40B4-BE49-F238E27FC236}">
                  <a16:creationId xmlns:a16="http://schemas.microsoft.com/office/drawing/2014/main" id="{48CC3084-9563-4DDD-9AFF-5BC50777281A}"/>
                </a:ext>
              </a:extLst>
            </p:cNvPr>
            <p:cNvGrpSpPr>
              <a:grpSpLocks/>
            </p:cNvGrpSpPr>
            <p:nvPr/>
          </p:nvGrpSpPr>
          <p:grpSpPr bwMode="auto">
            <a:xfrm>
              <a:off x="3492500" y="1047502"/>
              <a:ext cx="1600200" cy="1371600"/>
              <a:chOff x="0" y="0"/>
              <a:chExt cx="768" cy="864"/>
            </a:xfrm>
          </p:grpSpPr>
          <p:sp>
            <p:nvSpPr>
              <p:cNvPr id="27" name="Text Box 26">
                <a:extLst>
                  <a:ext uri="{FF2B5EF4-FFF2-40B4-BE49-F238E27FC236}">
                    <a16:creationId xmlns:a16="http://schemas.microsoft.com/office/drawing/2014/main" id="{6AEFBE2F-7E21-4982-AADC-4ACDC796066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 name="Text Box 27">
                <a:extLst>
                  <a:ext uri="{FF2B5EF4-FFF2-40B4-BE49-F238E27FC236}">
                    <a16:creationId xmlns:a16="http://schemas.microsoft.com/office/drawing/2014/main" id="{1901AD62-6849-4DEB-8B07-FC2550AACCDC}"/>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29" name="Group 28">
                <a:extLst>
                  <a:ext uri="{FF2B5EF4-FFF2-40B4-BE49-F238E27FC236}">
                    <a16:creationId xmlns:a16="http://schemas.microsoft.com/office/drawing/2014/main" id="{ED0FCCC7-DE3F-45BA-A0E6-17A9ECD70A42}"/>
                  </a:ext>
                </a:extLst>
              </p:cNvPr>
              <p:cNvGrpSpPr>
                <a:grpSpLocks/>
              </p:cNvGrpSpPr>
              <p:nvPr/>
            </p:nvGrpSpPr>
            <p:grpSpPr bwMode="auto">
              <a:xfrm>
                <a:off x="336" y="432"/>
                <a:ext cx="48" cy="432"/>
                <a:chOff x="0" y="0"/>
                <a:chExt cx="48" cy="432"/>
              </a:xfrm>
            </p:grpSpPr>
            <p:sp>
              <p:nvSpPr>
                <p:cNvPr id="30" name="Oval 29">
                  <a:extLst>
                    <a:ext uri="{FF2B5EF4-FFF2-40B4-BE49-F238E27FC236}">
                      <a16:creationId xmlns:a16="http://schemas.microsoft.com/office/drawing/2014/main" id="{F0ED0F60-DDF9-471E-92D9-C082918DBA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 name="Line 30">
                  <a:extLst>
                    <a:ext uri="{FF2B5EF4-FFF2-40B4-BE49-F238E27FC236}">
                      <a16:creationId xmlns:a16="http://schemas.microsoft.com/office/drawing/2014/main" id="{9299DAAB-1FC5-456A-ACF7-8A81E4EE985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 name="Group 31">
              <a:extLst>
                <a:ext uri="{FF2B5EF4-FFF2-40B4-BE49-F238E27FC236}">
                  <a16:creationId xmlns:a16="http://schemas.microsoft.com/office/drawing/2014/main" id="{82523644-EDE2-4B40-A0DA-2FB45B41CBC3}"/>
                </a:ext>
              </a:extLst>
            </p:cNvPr>
            <p:cNvGrpSpPr>
              <a:grpSpLocks/>
            </p:cNvGrpSpPr>
            <p:nvPr/>
          </p:nvGrpSpPr>
          <p:grpSpPr bwMode="auto">
            <a:xfrm>
              <a:off x="5092700" y="1047502"/>
              <a:ext cx="1447800" cy="1371600"/>
              <a:chOff x="0" y="0"/>
              <a:chExt cx="768" cy="864"/>
            </a:xfrm>
          </p:grpSpPr>
          <p:sp>
            <p:nvSpPr>
              <p:cNvPr id="33" name="Text Box 32">
                <a:extLst>
                  <a:ext uri="{FF2B5EF4-FFF2-40B4-BE49-F238E27FC236}">
                    <a16:creationId xmlns:a16="http://schemas.microsoft.com/office/drawing/2014/main" id="{DC26748B-4FD1-499E-B262-9176DC9C5AAB}"/>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 name="Text Box 33">
                <a:extLst>
                  <a:ext uri="{FF2B5EF4-FFF2-40B4-BE49-F238E27FC236}">
                    <a16:creationId xmlns:a16="http://schemas.microsoft.com/office/drawing/2014/main" id="{633E7946-0DD6-4C85-93E0-3FFCF8D0296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35" name="Group 34">
                <a:extLst>
                  <a:ext uri="{FF2B5EF4-FFF2-40B4-BE49-F238E27FC236}">
                    <a16:creationId xmlns:a16="http://schemas.microsoft.com/office/drawing/2014/main" id="{C217F1DE-9BE4-4CCF-8B52-30B8D693263B}"/>
                  </a:ext>
                </a:extLst>
              </p:cNvPr>
              <p:cNvGrpSpPr>
                <a:grpSpLocks/>
              </p:cNvGrpSpPr>
              <p:nvPr/>
            </p:nvGrpSpPr>
            <p:grpSpPr bwMode="auto">
              <a:xfrm>
                <a:off x="336" y="432"/>
                <a:ext cx="48" cy="432"/>
                <a:chOff x="0" y="0"/>
                <a:chExt cx="48" cy="432"/>
              </a:xfrm>
            </p:grpSpPr>
            <p:sp>
              <p:nvSpPr>
                <p:cNvPr id="36" name="Oval 35">
                  <a:extLst>
                    <a:ext uri="{FF2B5EF4-FFF2-40B4-BE49-F238E27FC236}">
                      <a16:creationId xmlns:a16="http://schemas.microsoft.com/office/drawing/2014/main" id="{C6A31A6C-1FAE-45BD-BC59-3687AC9C5A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 name="Line 36">
                  <a:extLst>
                    <a:ext uri="{FF2B5EF4-FFF2-40B4-BE49-F238E27FC236}">
                      <a16:creationId xmlns:a16="http://schemas.microsoft.com/office/drawing/2014/main" id="{1B50CDC0-B872-448A-BD2E-35F37DA2C0F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8" name="Line 37">
              <a:extLst>
                <a:ext uri="{FF2B5EF4-FFF2-40B4-BE49-F238E27FC236}">
                  <a16:creationId xmlns:a16="http://schemas.microsoft.com/office/drawing/2014/main" id="{2A62BDC9-774D-4221-80CC-00C365EFA1C2}"/>
                </a:ext>
              </a:extLst>
            </p:cNvPr>
            <p:cNvSpPr>
              <a:spLocks noChangeShapeType="1"/>
            </p:cNvSpPr>
            <p:nvPr/>
          </p:nvSpPr>
          <p:spPr bwMode="auto">
            <a:xfrm>
              <a:off x="7770813" y="247307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8">
              <a:extLst>
                <a:ext uri="{FF2B5EF4-FFF2-40B4-BE49-F238E27FC236}">
                  <a16:creationId xmlns:a16="http://schemas.microsoft.com/office/drawing/2014/main" id="{8217F3ED-AA34-4CCA-9681-229C0D39EFFE}"/>
                </a:ext>
              </a:extLst>
            </p:cNvPr>
            <p:cNvGrpSpPr>
              <a:grpSpLocks/>
            </p:cNvGrpSpPr>
            <p:nvPr/>
          </p:nvGrpSpPr>
          <p:grpSpPr bwMode="auto">
            <a:xfrm>
              <a:off x="5619750" y="2422277"/>
              <a:ext cx="990600" cy="466725"/>
              <a:chOff x="0" y="0"/>
              <a:chExt cx="624" cy="294"/>
            </a:xfrm>
          </p:grpSpPr>
          <p:sp>
            <p:nvSpPr>
              <p:cNvPr id="40" name="Text Box 39">
                <a:extLst>
                  <a:ext uri="{FF2B5EF4-FFF2-40B4-BE49-F238E27FC236}">
                    <a16:creationId xmlns:a16="http://schemas.microsoft.com/office/drawing/2014/main" id="{74B2DF54-21AC-4242-BC27-081283B7B8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41" name="Line 40">
                <a:extLst>
                  <a:ext uri="{FF2B5EF4-FFF2-40B4-BE49-F238E27FC236}">
                    <a16:creationId xmlns:a16="http://schemas.microsoft.com/office/drawing/2014/main" id="{B60B9A0E-7A3A-46A0-BE66-0E7EA72A27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41">
              <a:extLst>
                <a:ext uri="{FF2B5EF4-FFF2-40B4-BE49-F238E27FC236}">
                  <a16:creationId xmlns:a16="http://schemas.microsoft.com/office/drawing/2014/main" id="{928FC864-9F04-4141-B794-BFD521B85E8B}"/>
                </a:ext>
              </a:extLst>
            </p:cNvPr>
            <p:cNvGrpSpPr>
              <a:grpSpLocks/>
            </p:cNvGrpSpPr>
            <p:nvPr/>
          </p:nvGrpSpPr>
          <p:grpSpPr bwMode="auto">
            <a:xfrm>
              <a:off x="6381750" y="2617540"/>
              <a:ext cx="838200" cy="76200"/>
              <a:chOff x="0" y="0"/>
              <a:chExt cx="528" cy="48"/>
            </a:xfrm>
          </p:grpSpPr>
          <p:sp>
            <p:nvSpPr>
              <p:cNvPr id="43" name="Line 42">
                <a:extLst>
                  <a:ext uri="{FF2B5EF4-FFF2-40B4-BE49-F238E27FC236}">
                    <a16:creationId xmlns:a16="http://schemas.microsoft.com/office/drawing/2014/main" id="{E6763497-05A2-4F3A-A9F9-118F1CE2243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Oval 43">
                <a:extLst>
                  <a:ext uri="{FF2B5EF4-FFF2-40B4-BE49-F238E27FC236}">
                    <a16:creationId xmlns:a16="http://schemas.microsoft.com/office/drawing/2014/main" id="{1E9AF7ED-E30F-45B5-98D1-699C8CEB87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45" name="Group 44">
              <a:extLst>
                <a:ext uri="{FF2B5EF4-FFF2-40B4-BE49-F238E27FC236}">
                  <a16:creationId xmlns:a16="http://schemas.microsoft.com/office/drawing/2014/main" id="{DEC95709-85CE-42B4-A94E-21EE3DBACAC9}"/>
                </a:ext>
              </a:extLst>
            </p:cNvPr>
            <p:cNvGrpSpPr>
              <a:grpSpLocks/>
            </p:cNvGrpSpPr>
            <p:nvPr/>
          </p:nvGrpSpPr>
          <p:grpSpPr bwMode="auto">
            <a:xfrm>
              <a:off x="4830763" y="2709615"/>
              <a:ext cx="2605087" cy="287337"/>
              <a:chOff x="0" y="0"/>
              <a:chExt cx="1641" cy="272"/>
            </a:xfrm>
          </p:grpSpPr>
          <p:sp>
            <p:nvSpPr>
              <p:cNvPr id="46" name="Line 45">
                <a:extLst>
                  <a:ext uri="{FF2B5EF4-FFF2-40B4-BE49-F238E27FC236}">
                    <a16:creationId xmlns:a16="http://schemas.microsoft.com/office/drawing/2014/main" id="{660DF640-6397-4217-AD1F-51E8621D78D7}"/>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7" name="Line 46">
                <a:extLst>
                  <a:ext uri="{FF2B5EF4-FFF2-40B4-BE49-F238E27FC236}">
                    <a16:creationId xmlns:a16="http://schemas.microsoft.com/office/drawing/2014/main" id="{D4E3C185-12AB-4E4C-970C-37E1B0C9F15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8" name="Line 47">
                <a:extLst>
                  <a:ext uri="{FF2B5EF4-FFF2-40B4-BE49-F238E27FC236}">
                    <a16:creationId xmlns:a16="http://schemas.microsoft.com/office/drawing/2014/main" id="{DE9AD218-7EB1-4F7D-8400-0EF8F4FE4273}"/>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9" name="Line 48">
              <a:extLst>
                <a:ext uri="{FF2B5EF4-FFF2-40B4-BE49-F238E27FC236}">
                  <a16:creationId xmlns:a16="http://schemas.microsoft.com/office/drawing/2014/main" id="{715BC18F-DFA8-40DE-A817-E76C61A6A4C0}"/>
                </a:ext>
              </a:extLst>
            </p:cNvPr>
            <p:cNvSpPr>
              <a:spLocks noChangeShapeType="1"/>
            </p:cNvSpPr>
            <p:nvPr/>
          </p:nvSpPr>
          <p:spPr bwMode="auto">
            <a:xfrm flipH="1">
              <a:off x="5419725" y="2423865"/>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 name="Line 49">
              <a:extLst>
                <a:ext uri="{FF2B5EF4-FFF2-40B4-BE49-F238E27FC236}">
                  <a16:creationId xmlns:a16="http://schemas.microsoft.com/office/drawing/2014/main" id="{150C3A63-C824-4357-BA9B-AAE203348BBF}"/>
                </a:ext>
              </a:extLst>
            </p:cNvPr>
            <p:cNvSpPr>
              <a:spLocks noChangeShapeType="1"/>
            </p:cNvSpPr>
            <p:nvPr/>
          </p:nvSpPr>
          <p:spPr bwMode="auto">
            <a:xfrm>
              <a:off x="5564188" y="2350840"/>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4CCD553C-6811-4E75-9015-17B71B6DEE9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586206D-F109-4807-9FF6-53491FABE7F3}" type="slidenum">
              <a:rPr lang="en-US" altLang="zh-CN" sz="1400">
                <a:latin typeface="Times New Roman" panose="02020603050405020304" pitchFamily="18" charset="0"/>
              </a:rPr>
              <a:pPr algn="r" eaLnBrk="1" hangingPunct="1">
                <a:spcBef>
                  <a:spcPct val="50000"/>
                </a:spcBef>
                <a:buFontTx/>
                <a:buNone/>
              </a:pPr>
              <a:t>25</a:t>
            </a:fld>
            <a:endParaRPr lang="en-US" altLang="zh-CN" sz="1400">
              <a:latin typeface="Times New Roman" panose="02020603050405020304" pitchFamily="18" charset="0"/>
            </a:endParaRPr>
          </a:p>
        </p:txBody>
      </p:sp>
      <p:sp>
        <p:nvSpPr>
          <p:cNvPr id="35843" name="Rectangle 2">
            <a:extLst>
              <a:ext uri="{FF2B5EF4-FFF2-40B4-BE49-F238E27FC236}">
                <a16:creationId xmlns:a16="http://schemas.microsoft.com/office/drawing/2014/main" id="{E8C0C090-08B5-416C-8011-2EF686C1E616}"/>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a:t>
            </a:r>
            <a:r>
              <a:rPr lang="en-US" altLang="zh-CN" b="1" dirty="0">
                <a:latin typeface="微软雅黑" panose="020B0503020204020204" pitchFamily="34" charset="-122"/>
                <a:ea typeface="微软雅黑" panose="020B0503020204020204" pitchFamily="34" charset="-122"/>
              </a:rPr>
              <a:t>(Linked List)</a:t>
            </a:r>
            <a:endParaRPr lang="zh-CN" altLang="en-US" b="1" dirty="0">
              <a:latin typeface="微软雅黑" panose="020B0503020204020204" pitchFamily="34" charset="-122"/>
              <a:ea typeface="微软雅黑" panose="020B0503020204020204" pitchFamily="34" charset="-122"/>
            </a:endParaRPr>
          </a:p>
        </p:txBody>
      </p:sp>
      <p:sp>
        <p:nvSpPr>
          <p:cNvPr id="17412" name="Rectangle 3">
            <a:extLst>
              <a:ext uri="{FF2B5EF4-FFF2-40B4-BE49-F238E27FC236}">
                <a16:creationId xmlns:a16="http://schemas.microsoft.com/office/drawing/2014/main" id="{9BC2FD1F-C8B3-4DFB-A913-B591D459283A}"/>
              </a:ext>
            </a:extLst>
          </p:cNvPr>
          <p:cNvSpPr>
            <a:spLocks noGrp="1" noChangeArrowheads="1"/>
          </p:cNvSpPr>
          <p:nvPr>
            <p:ph type="body" idx="4294967295"/>
          </p:nvPr>
        </p:nvSpPr>
        <p:spPr>
          <a:xfrm>
            <a:off x="395536" y="1412776"/>
            <a:ext cx="8443664" cy="4558059"/>
          </a:xfrm>
        </p:spPr>
        <p:txBody>
          <a:bodyPr/>
          <a:lstStyle/>
          <a:p>
            <a:r>
              <a:rPr lang="zh-CN" altLang="en-US" dirty="0">
                <a:latin typeface="+mn-ea"/>
              </a:rPr>
              <a:t>链表插入删除效率高，达到</a:t>
            </a:r>
            <a:r>
              <a:rPr lang="en-US" altLang="zh-CN" dirty="0">
                <a:latin typeface="+mn-ea"/>
              </a:rPr>
              <a:t>O(1)</a:t>
            </a:r>
            <a:r>
              <a:rPr lang="zh-CN" altLang="en-US" dirty="0">
                <a:latin typeface="+mn-ea"/>
              </a:rPr>
              <a:t>。对于不需要搜索但变动频繁且无法预知数量上限的数据，比如内存池、操作系统的进程管理、网络通信协议栈的</a:t>
            </a:r>
            <a:r>
              <a:rPr lang="en-US" altLang="zh-CN" dirty="0">
                <a:latin typeface="+mn-ea"/>
              </a:rPr>
              <a:t>trunk</a:t>
            </a:r>
            <a:r>
              <a:rPr lang="zh-CN" altLang="en-US" dirty="0">
                <a:latin typeface="+mn-ea"/>
              </a:rPr>
              <a:t>管理等等等等，缺了它是绝对玩不转的。</a:t>
            </a:r>
          </a:p>
          <a:p>
            <a:r>
              <a:rPr lang="zh-CN" altLang="en-US" dirty="0">
                <a:latin typeface="+mn-ea"/>
              </a:rPr>
              <a:t>最显著的应用就是文件系统。你格式化硬盘时会让你选择</a:t>
            </a:r>
            <a:r>
              <a:rPr lang="en-US" altLang="zh-CN" dirty="0">
                <a:latin typeface="+mn-ea"/>
              </a:rPr>
              <a:t>fat32</a:t>
            </a:r>
            <a:r>
              <a:rPr lang="zh-CN" altLang="en-US" dirty="0">
                <a:latin typeface="+mn-ea"/>
              </a:rPr>
              <a:t>、</a:t>
            </a:r>
            <a:r>
              <a:rPr lang="en-US" altLang="zh-CN" dirty="0" err="1">
                <a:latin typeface="+mn-ea"/>
              </a:rPr>
              <a:t>ntfs</a:t>
            </a:r>
            <a:r>
              <a:rPr lang="zh-CN" altLang="en-US" dirty="0">
                <a:latin typeface="+mn-ea"/>
              </a:rPr>
              <a:t>格式，其实就是让你选择存储链表空间规模及格式。为提高系统效率，你有时需要做文件碎片整理，这说明一个文件的数据不一定是连续存放的，那么操作系统是如何知道把不连续的数据合成一个文件提供给你的呢？</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82091850-B2F2-46B2-98E3-AD951615BAD9}"/>
              </a:ext>
            </a:extLst>
          </p:cNvPr>
          <p:cNvSpPr>
            <a:spLocks noGrp="1" noChangeArrowheads="1"/>
          </p:cNvSpPr>
          <p:nvPr>
            <p:ph type="title"/>
          </p:nvPr>
        </p:nvSpPr>
        <p:spPr>
          <a:xfrm>
            <a:off x="1263650" y="404813"/>
            <a:ext cx="7340600" cy="720725"/>
          </a:xfrm>
        </p:spPr>
        <p:txBody>
          <a:bodyPr/>
          <a:lstStyle/>
          <a:p>
            <a:r>
              <a:rPr lang="zh-CN" altLang="en-US" b="1">
                <a:latin typeface="微软雅黑" panose="020B0503020204020204" pitchFamily="34" charset="-122"/>
                <a:ea typeface="微软雅黑" panose="020B0503020204020204" pitchFamily="34" charset="-122"/>
              </a:rPr>
              <a:t>问题的引出</a:t>
            </a:r>
          </a:p>
        </p:txBody>
      </p:sp>
      <p:sp>
        <p:nvSpPr>
          <p:cNvPr id="16387" name="内容占位符 2">
            <a:extLst>
              <a:ext uri="{FF2B5EF4-FFF2-40B4-BE49-F238E27FC236}">
                <a16:creationId xmlns:a16="http://schemas.microsoft.com/office/drawing/2014/main" id="{3D7F9C7C-5520-46F7-AF47-BF5BEF1104D3}"/>
              </a:ext>
            </a:extLst>
          </p:cNvPr>
          <p:cNvSpPr>
            <a:spLocks noGrp="1" noChangeArrowheads="1"/>
          </p:cNvSpPr>
          <p:nvPr>
            <p:ph idx="1"/>
          </p:nvPr>
        </p:nvSpPr>
        <p:spPr>
          <a:xfrm>
            <a:off x="107950" y="1268413"/>
            <a:ext cx="8740775" cy="5278437"/>
          </a:xfrm>
        </p:spPr>
        <p:txBody>
          <a:bodyPr/>
          <a:lstStyle/>
          <a:p>
            <a:pPr>
              <a:lnSpc>
                <a:spcPct val="150000"/>
              </a:lnSpc>
            </a:pPr>
            <a:r>
              <a:rPr lang="zh-CN" altLang="en-US" sz="2400" dirty="0"/>
              <a:t>数组需要在内存中（堆区）分配</a:t>
            </a:r>
            <a:r>
              <a:rPr lang="zh-CN" altLang="en-US" sz="2400" b="1" dirty="0">
                <a:solidFill>
                  <a:srgbClr val="FF0000"/>
                </a:solidFill>
              </a:rPr>
              <a:t>连续</a:t>
            </a:r>
            <a:r>
              <a:rPr lang="zh-CN" altLang="en-US" sz="2400" dirty="0"/>
              <a:t>的存储单元。</a:t>
            </a:r>
            <a:endParaRPr lang="en-US" altLang="zh-CN" sz="2400" dirty="0"/>
          </a:p>
          <a:p>
            <a:pPr marL="800100" lvl="2"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连续：指物理存储地址连续的存储空间</a:t>
            </a:r>
            <a:r>
              <a:rPr lang="zh-CN" altLang="en-US" sz="2400" dirty="0"/>
              <a:t>。</a:t>
            </a:r>
            <a:endParaRPr lang="en-US" altLang="zh-CN" sz="2400" dirty="0"/>
          </a:p>
          <a:p>
            <a:pPr>
              <a:lnSpc>
                <a:spcPct val="150000"/>
              </a:lnSpc>
            </a:pPr>
            <a:r>
              <a:rPr lang="zh-CN" altLang="en-US" sz="2400" dirty="0"/>
              <a:t>由于多进程（多个程序并发在内存中运行）共享内存，会导致内存中出现</a:t>
            </a:r>
            <a:r>
              <a:rPr lang="en-US" altLang="zh-CN" sz="2400" dirty="0"/>
              <a:t>"</a:t>
            </a:r>
            <a:r>
              <a:rPr lang="zh-CN" altLang="en-US" sz="2400" dirty="0"/>
              <a:t>碎片</a:t>
            </a:r>
            <a:r>
              <a:rPr lang="en-US" altLang="zh-CN" sz="2400" dirty="0"/>
              <a:t>"</a:t>
            </a:r>
            <a:r>
              <a:rPr lang="zh-CN" altLang="en-US" sz="2400" dirty="0"/>
              <a:t>。</a:t>
            </a:r>
            <a:endParaRPr lang="en-US" altLang="zh-CN" sz="2400" dirty="0"/>
          </a:p>
          <a:p>
            <a:pPr>
              <a:lnSpc>
                <a:spcPct val="150000"/>
              </a:lnSpc>
            </a:pPr>
            <a:r>
              <a:rPr lang="zh-CN" altLang="en-US" sz="2400" dirty="0"/>
              <a:t>如不能满足数组分配所要求的连续存储空间，该如何处理？</a:t>
            </a:r>
            <a:endParaRPr lang="en-US" altLang="zh-CN" sz="2400" dirty="0"/>
          </a:p>
          <a:p>
            <a:pPr>
              <a:lnSpc>
                <a:spcPct val="150000"/>
              </a:lnSpc>
            </a:pPr>
            <a:r>
              <a:rPr lang="zh-CN" altLang="en-US" sz="2400" dirty="0"/>
              <a:t>以此推理，外部存储器（硬盘）也存在</a:t>
            </a:r>
            <a:r>
              <a:rPr lang="en-US" altLang="zh-CN" sz="2400" dirty="0"/>
              <a:t>"</a:t>
            </a:r>
            <a:r>
              <a:rPr lang="zh-CN" altLang="en-US" sz="2400" dirty="0"/>
              <a:t>碎片</a:t>
            </a:r>
            <a:r>
              <a:rPr lang="en-US" altLang="zh-CN" sz="2400" dirty="0"/>
              <a:t>"</a:t>
            </a:r>
            <a:r>
              <a:rPr lang="zh-CN" altLang="en-US" sz="2400" dirty="0"/>
              <a:t>问题，因此解决存储碎片，以满足程序中存储分配需求，是一个共性问题</a:t>
            </a:r>
            <a:endParaRPr lang="en-US" altLang="zh-CN" sz="2400" dirty="0"/>
          </a:p>
          <a:p>
            <a:pPr>
              <a:lnSpc>
                <a:spcPct val="150000"/>
              </a:lnSpc>
            </a:pPr>
            <a:r>
              <a:rPr lang="zh-CN" altLang="en-US" sz="2400" dirty="0"/>
              <a:t>再看一个例子</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2CD610CF-D061-4F7A-B232-09FC111B120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AC745B-6D43-47BE-AB2A-AC0EFCE31C23}" type="slidenum">
              <a:rPr lang="en-US" altLang="zh-CN" sz="1400">
                <a:latin typeface="Times New Roman" panose="02020603050405020304" pitchFamily="18" charset="0"/>
              </a:rPr>
              <a:pPr algn="r" eaLnBrk="1" hangingPunct="1">
                <a:spcBef>
                  <a:spcPct val="50000"/>
                </a:spcBef>
                <a:buFontTx/>
                <a:buNone/>
              </a:pPr>
              <a:t>4</a:t>
            </a:fld>
            <a:endParaRPr lang="en-US" altLang="zh-CN" sz="1400">
              <a:latin typeface="Times New Roman" panose="02020603050405020304" pitchFamily="18" charset="0"/>
            </a:endParaRPr>
          </a:p>
        </p:txBody>
      </p:sp>
      <p:sp>
        <p:nvSpPr>
          <p:cNvPr id="17411" name="Rectangle 2">
            <a:extLst>
              <a:ext uri="{FF2B5EF4-FFF2-40B4-BE49-F238E27FC236}">
                <a16:creationId xmlns:a16="http://schemas.microsoft.com/office/drawing/2014/main" id="{026D18A7-EAA5-4D0F-B963-458513CE55FF}"/>
              </a:ext>
            </a:extLst>
          </p:cNvPr>
          <p:cNvSpPr>
            <a:spLocks noGrp="1" noChangeArrowheads="1"/>
          </p:cNvSpPr>
          <p:nvPr>
            <p:ph type="title" idx="4294967295"/>
          </p:nvPr>
        </p:nvSpPr>
        <p:spPr>
          <a:xfrm>
            <a:off x="1263650" y="404813"/>
            <a:ext cx="7575550" cy="720725"/>
          </a:xfrm>
        </p:spPr>
        <p:txBody>
          <a:bodyPr/>
          <a:lstStyle/>
          <a:p>
            <a:pPr eaLnBrk="1" hangingPunct="1"/>
            <a:r>
              <a:rPr lang="zh-CN" altLang="en-US" b="1">
                <a:latin typeface="微软雅黑" panose="020B0503020204020204" pitchFamily="34" charset="-122"/>
                <a:ea typeface="微软雅黑" panose="020B0503020204020204" pitchFamily="34" charset="-122"/>
              </a:rPr>
              <a:t>问题的引出</a:t>
            </a:r>
          </a:p>
        </p:txBody>
      </p:sp>
      <p:sp>
        <p:nvSpPr>
          <p:cNvPr id="17412" name="Rectangle 3">
            <a:extLst>
              <a:ext uri="{FF2B5EF4-FFF2-40B4-BE49-F238E27FC236}">
                <a16:creationId xmlns:a16="http://schemas.microsoft.com/office/drawing/2014/main" id="{4C029239-5E64-4F93-A2F7-CFD8F831CCAF}"/>
              </a:ext>
            </a:extLst>
          </p:cNvPr>
          <p:cNvSpPr>
            <a:spLocks noGrp="1" noChangeArrowheads="1"/>
          </p:cNvSpPr>
          <p:nvPr>
            <p:ph type="body" idx="4294967295"/>
          </p:nvPr>
        </p:nvSpPr>
        <p:spPr>
          <a:xfrm>
            <a:off x="395288" y="908050"/>
            <a:ext cx="7772400" cy="5538788"/>
          </a:xfrm>
        </p:spPr>
        <p:txBody>
          <a:bodyPr/>
          <a:lstStyle/>
          <a:p>
            <a:pPr eaLnBrk="1" hangingPunct="1">
              <a:lnSpc>
                <a:spcPct val="80000"/>
              </a:lnSpc>
              <a:buFontTx/>
              <a:buNone/>
            </a:pPr>
            <a:r>
              <a:rPr lang="en-US" altLang="zh-CN" sz="1800" b="1" dirty="0"/>
              <a:t>struct  student{   /*</a:t>
            </a:r>
            <a:r>
              <a:rPr lang="zh-CN" altLang="en-US" sz="1800" b="1" dirty="0"/>
              <a:t>学生信息结构类型*</a:t>
            </a:r>
            <a:r>
              <a:rPr lang="en-US" altLang="zh-CN" sz="1800" b="1" dirty="0"/>
              <a:t>/</a:t>
            </a:r>
          </a:p>
          <a:p>
            <a:pPr eaLnBrk="1" hangingPunct="1">
              <a:lnSpc>
                <a:spcPct val="80000"/>
              </a:lnSpc>
              <a:buFontTx/>
              <a:buNone/>
            </a:pPr>
            <a:r>
              <a:rPr lang="en-US" altLang="zh-CN" sz="1800" b="1" dirty="0"/>
              <a:t>       char  no[7];         /*</a:t>
            </a:r>
            <a:r>
              <a:rPr lang="zh-CN" altLang="en-US" sz="1800" b="1" dirty="0"/>
              <a:t>学号*</a:t>
            </a:r>
            <a:r>
              <a:rPr lang="en-US" altLang="zh-CN" sz="1800" b="1" dirty="0"/>
              <a:t>/</a:t>
            </a:r>
          </a:p>
          <a:p>
            <a:pPr eaLnBrk="1" hangingPunct="1">
              <a:lnSpc>
                <a:spcPct val="80000"/>
              </a:lnSpc>
              <a:buFontTx/>
              <a:buNone/>
            </a:pPr>
            <a:r>
              <a:rPr lang="en-US" altLang="zh-CN" sz="1800" b="1" dirty="0"/>
              <a:t>       char  name[9];    /*</a:t>
            </a:r>
            <a:r>
              <a:rPr lang="zh-CN" altLang="en-US" sz="1800" b="1" dirty="0"/>
              <a:t>姓名*</a:t>
            </a:r>
            <a:r>
              <a:rPr lang="en-US" altLang="zh-CN" sz="1800" b="1" dirty="0"/>
              <a:t>/</a:t>
            </a:r>
          </a:p>
          <a:p>
            <a:pPr eaLnBrk="1" hangingPunct="1">
              <a:lnSpc>
                <a:spcPct val="80000"/>
              </a:lnSpc>
              <a:buFontTx/>
              <a:buNone/>
            </a:pPr>
            <a:r>
              <a:rPr lang="en-US" altLang="zh-CN" sz="1800" b="1" dirty="0"/>
              <a:t>} ; </a:t>
            </a:r>
          </a:p>
          <a:p>
            <a:pPr eaLnBrk="1" hangingPunct="1">
              <a:lnSpc>
                <a:spcPct val="80000"/>
              </a:lnSpc>
              <a:buFontTx/>
              <a:buNone/>
            </a:pPr>
            <a:endParaRPr lang="en-US" altLang="zh-CN" sz="800" b="1" dirty="0"/>
          </a:p>
          <a:p>
            <a:pPr eaLnBrk="1" hangingPunct="1">
              <a:lnSpc>
                <a:spcPct val="80000"/>
              </a:lnSpc>
              <a:buFontTx/>
              <a:buNone/>
            </a:pPr>
            <a:r>
              <a:rPr lang="en-US" altLang="zh-CN" sz="1800" b="1" dirty="0"/>
              <a:t>main()</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char no[7];</a:t>
            </a:r>
          </a:p>
          <a:p>
            <a:pPr eaLnBrk="1" hangingPunct="1">
              <a:lnSpc>
                <a:spcPct val="80000"/>
              </a:lnSpc>
              <a:buFontTx/>
              <a:buNone/>
            </a:pPr>
            <a:r>
              <a:rPr lang="en-US" altLang="zh-CN" sz="1800" b="1" dirty="0"/>
              <a:t>      struct  student * </a:t>
            </a:r>
            <a:r>
              <a:rPr lang="en-US" altLang="zh-CN" sz="1800" b="1" dirty="0" err="1"/>
              <a:t>ptr</a:t>
            </a:r>
            <a:r>
              <a:rPr lang="en-US" altLang="zh-CN" sz="1800" b="1" dirty="0"/>
              <a:t>;</a:t>
            </a:r>
          </a:p>
          <a:p>
            <a:pPr eaLnBrk="1" hangingPunct="1">
              <a:lnSpc>
                <a:spcPct val="80000"/>
              </a:lnSpc>
              <a:buFontTx/>
              <a:buNone/>
            </a:pPr>
            <a:r>
              <a:rPr lang="en-US" altLang="zh-CN" sz="800" b="1" dirty="0"/>
              <a:t>      </a:t>
            </a:r>
          </a:p>
          <a:p>
            <a:pPr eaLnBrk="1" hangingPunct="1">
              <a:lnSpc>
                <a:spcPct val="80000"/>
              </a:lnSpc>
              <a:buFontTx/>
              <a:buNone/>
            </a:pPr>
            <a:r>
              <a:rPr lang="en-US" altLang="zh-CN" sz="1800" b="1" dirty="0"/>
              <a:t>      </a:t>
            </a:r>
            <a:r>
              <a:rPr lang="en-US" altLang="zh-CN" sz="1800" b="1" dirty="0" err="1"/>
              <a:t>printf</a:t>
            </a:r>
            <a:r>
              <a:rPr lang="en-US" altLang="zh-CN" sz="1800" b="1" dirty="0"/>
              <a:t>("</a:t>
            </a:r>
            <a:r>
              <a:rPr lang="zh-CN" altLang="en-US" sz="1800" b="1" dirty="0"/>
              <a:t>请输入学生学号</a:t>
            </a:r>
            <a:r>
              <a:rPr lang="en-US" altLang="zh-CN" sz="1800" b="1" dirty="0"/>
              <a:t>");</a:t>
            </a:r>
          </a:p>
          <a:p>
            <a:pPr eaLnBrk="1" hangingPunct="1">
              <a:lnSpc>
                <a:spcPct val="80000"/>
              </a:lnSpc>
              <a:buFontTx/>
              <a:buNone/>
            </a:pPr>
            <a:r>
              <a:rPr lang="en-US" altLang="zh-CN" sz="1800" b="1" dirty="0"/>
              <a:t>      gets(no);//</a:t>
            </a:r>
            <a:r>
              <a:rPr lang="zh-CN" altLang="en-US" sz="1800" b="1" dirty="0"/>
              <a:t>读入学号</a:t>
            </a:r>
          </a:p>
          <a:p>
            <a:pPr eaLnBrk="1" hangingPunct="1">
              <a:lnSpc>
                <a:spcPct val="80000"/>
              </a:lnSpc>
              <a:buFontTx/>
              <a:buNone/>
            </a:pPr>
            <a:r>
              <a:rPr lang="zh-CN" altLang="en-US" sz="1800" b="1" dirty="0"/>
              <a:t>      </a:t>
            </a:r>
            <a:r>
              <a:rPr lang="en-US" altLang="zh-CN" sz="1800" b="1" dirty="0"/>
              <a:t>while(</a:t>
            </a:r>
            <a:r>
              <a:rPr lang="en-US" altLang="zh-CN" sz="1800" b="1" dirty="0" err="1"/>
              <a:t>strcmp</a:t>
            </a:r>
            <a:r>
              <a:rPr lang="en-US" altLang="zh-CN" sz="1800" b="1" dirty="0"/>
              <a:t>(no,"0000")!=0){</a:t>
            </a:r>
          </a:p>
          <a:p>
            <a:pPr eaLnBrk="1" hangingPunct="1">
              <a:lnSpc>
                <a:spcPct val="80000"/>
              </a:lnSpc>
              <a:buFontTx/>
              <a:buNone/>
            </a:pPr>
            <a:r>
              <a:rPr lang="en-US" altLang="zh-CN" sz="1800" b="1" dirty="0"/>
              <a:t>         </a:t>
            </a:r>
            <a:r>
              <a:rPr lang="en-US" altLang="zh-CN" sz="1800" b="1" dirty="0" err="1"/>
              <a:t>ptr</a:t>
            </a:r>
            <a:r>
              <a:rPr lang="en-US" altLang="zh-CN" sz="1800" b="1" dirty="0"/>
              <a:t> = malloc(</a:t>
            </a:r>
            <a:r>
              <a:rPr lang="en-US" altLang="zh-CN" sz="1800" b="1" dirty="0" err="1"/>
              <a:t>sizeof</a:t>
            </a:r>
            <a:r>
              <a:rPr lang="en-US" altLang="zh-CN" sz="1800" b="1" dirty="0"/>
              <a:t>(struct  student)) ;</a:t>
            </a:r>
          </a:p>
          <a:p>
            <a:pPr eaLnBrk="1" hangingPunct="1">
              <a:lnSpc>
                <a:spcPct val="80000"/>
              </a:lnSpc>
              <a:buFontTx/>
              <a:buNone/>
            </a:pPr>
            <a:r>
              <a:rPr lang="en-US" altLang="zh-CN" sz="1800" b="1" dirty="0"/>
              <a:t>         </a:t>
            </a:r>
            <a:r>
              <a:rPr lang="en-US" altLang="zh-CN" sz="1800" b="1" dirty="0" err="1"/>
              <a:t>strcpy</a:t>
            </a:r>
            <a:r>
              <a:rPr lang="en-US" altLang="zh-CN" sz="1800" b="1" dirty="0"/>
              <a:t>(</a:t>
            </a:r>
            <a:r>
              <a:rPr lang="en-US" altLang="zh-CN" sz="1800" b="1" dirty="0" err="1"/>
              <a:t>ptr</a:t>
            </a:r>
            <a:r>
              <a:rPr lang="en-US" altLang="zh-CN" sz="1800" b="1" dirty="0"/>
              <a:t>-&gt;</a:t>
            </a:r>
            <a:r>
              <a:rPr lang="en-US" altLang="zh-CN" sz="1800" b="1" dirty="0" err="1"/>
              <a:t>no,no</a:t>
            </a:r>
            <a:r>
              <a:rPr lang="en-US" altLang="zh-CN" sz="1800" b="1" dirty="0"/>
              <a:t>);//</a:t>
            </a:r>
            <a:r>
              <a:rPr lang="zh-CN" altLang="en-US" sz="1800" b="1" dirty="0"/>
              <a:t>学号复制到内存中 </a:t>
            </a:r>
          </a:p>
          <a:p>
            <a:pPr eaLnBrk="1" hangingPunct="1">
              <a:lnSpc>
                <a:spcPct val="80000"/>
              </a:lnSpc>
              <a:buFontTx/>
              <a:buNone/>
            </a:pPr>
            <a:r>
              <a:rPr lang="zh-CN" altLang="en-US" sz="1800" b="1" dirty="0"/>
              <a:t>         </a:t>
            </a:r>
            <a:r>
              <a:rPr lang="en-US" altLang="zh-CN" sz="1800" b="1" dirty="0" err="1"/>
              <a:t>printf</a:t>
            </a:r>
            <a:r>
              <a:rPr lang="en-US" altLang="zh-CN" sz="1800" b="1" dirty="0"/>
              <a:t>("</a:t>
            </a:r>
            <a:r>
              <a:rPr lang="zh-CN" altLang="en-US" sz="1800" b="1" dirty="0"/>
              <a:t>请输入学生姓名</a:t>
            </a:r>
            <a:r>
              <a:rPr lang="en-US" altLang="zh-CN" sz="1800" b="1" dirty="0"/>
              <a:t>");</a:t>
            </a:r>
          </a:p>
          <a:p>
            <a:pPr eaLnBrk="1" hangingPunct="1">
              <a:lnSpc>
                <a:spcPct val="80000"/>
              </a:lnSpc>
              <a:buFontTx/>
              <a:buNone/>
            </a:pPr>
            <a:r>
              <a:rPr lang="en-US" altLang="zh-CN" sz="1800" b="1" dirty="0"/>
              <a:t>         gets(</a:t>
            </a:r>
            <a:r>
              <a:rPr lang="en-US" altLang="zh-CN" sz="1800" b="1" dirty="0" err="1"/>
              <a:t>ptr</a:t>
            </a:r>
            <a:r>
              <a:rPr lang="en-US" altLang="zh-CN" sz="1800" b="1" dirty="0"/>
              <a:t>-&gt;name); //</a:t>
            </a:r>
            <a:r>
              <a:rPr lang="zh-CN" altLang="en-US" sz="1800" b="1" dirty="0"/>
              <a:t>读取姓名到内存中</a:t>
            </a:r>
          </a:p>
          <a:p>
            <a:pPr eaLnBrk="1" hangingPunct="1">
              <a:lnSpc>
                <a:spcPct val="80000"/>
              </a:lnSpc>
              <a:buFontTx/>
              <a:buNone/>
            </a:pPr>
            <a:r>
              <a:rPr lang="zh-CN" altLang="en-US" sz="1800" b="1" dirty="0"/>
              <a:t>         </a:t>
            </a:r>
            <a:r>
              <a:rPr lang="en-US" altLang="zh-CN" sz="1800" b="1" dirty="0" err="1"/>
              <a:t>printf</a:t>
            </a:r>
            <a:r>
              <a:rPr lang="en-US" altLang="zh-CN" sz="1800" b="1" dirty="0"/>
              <a:t>("</a:t>
            </a:r>
            <a:r>
              <a:rPr lang="zh-CN" altLang="en-US" sz="1800" b="1" dirty="0"/>
              <a:t>请输入学生学号</a:t>
            </a:r>
            <a:r>
              <a:rPr lang="en-US" altLang="zh-CN" sz="1800" b="1" dirty="0"/>
              <a:t>");</a:t>
            </a:r>
          </a:p>
          <a:p>
            <a:pPr eaLnBrk="1" hangingPunct="1">
              <a:lnSpc>
                <a:spcPct val="80000"/>
              </a:lnSpc>
              <a:buFontTx/>
              <a:buNone/>
            </a:pPr>
            <a:r>
              <a:rPr lang="en-US" altLang="zh-CN" sz="1800" b="1" dirty="0"/>
              <a:t>         gets(no);</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p:txBody>
      </p:sp>
      <p:sp>
        <p:nvSpPr>
          <p:cNvPr id="8197" name="Text Box 4">
            <a:extLst>
              <a:ext uri="{FF2B5EF4-FFF2-40B4-BE49-F238E27FC236}">
                <a16:creationId xmlns:a16="http://schemas.microsoft.com/office/drawing/2014/main" id="{77189510-0D77-4EBB-B625-75DB426FC984}"/>
              </a:ext>
            </a:extLst>
          </p:cNvPr>
          <p:cNvSpPr txBox="1">
            <a:spLocks noChangeArrowheads="1"/>
          </p:cNvSpPr>
          <p:nvPr/>
        </p:nvSpPr>
        <p:spPr bwMode="auto">
          <a:xfrm>
            <a:off x="5076825" y="1268413"/>
            <a:ext cx="3762375" cy="50784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读入若干个学生的信息并进行处理。由于学生个数未知，因此用动态分配的内存来存放学生信息，代码如左所示。</a:t>
            </a:r>
          </a:p>
          <a:p>
            <a:pPr eaLnBrk="1" hangingPunct="1">
              <a:spcBef>
                <a:spcPct val="50000"/>
              </a:spcBef>
              <a:buFontTx/>
              <a:buNone/>
            </a:pPr>
            <a:r>
              <a:rPr lang="zh-CN" altLang="en-US" sz="2400">
                <a:latin typeface="Times New Roman" panose="02020603050405020304" pitchFamily="18" charset="0"/>
              </a:rPr>
              <a:t>请问：代码存在什么问题？</a:t>
            </a:r>
            <a:endParaRPr lang="en-US" altLang="zh-CN" sz="2400">
              <a:latin typeface="Times New Roman" panose="02020603050405020304" pitchFamily="18" charset="0"/>
            </a:endParaRPr>
          </a:p>
          <a:p>
            <a:pPr eaLnBrk="1" hangingPunct="1">
              <a:spcBef>
                <a:spcPct val="50000"/>
              </a:spcBef>
              <a:buFontTx/>
              <a:buNone/>
            </a:pPr>
            <a:r>
              <a:rPr lang="zh-CN" altLang="en-US" sz="2400">
                <a:latin typeface="Times New Roman" panose="02020603050405020304" pitchFamily="18" charset="0"/>
              </a:rPr>
              <a:t>存在问题：由于是动态分配内存来存放学生信息，因此存放每个学生信息的内存通常是不连续的，如何能访问到这些学生信息？</a:t>
            </a:r>
          </a:p>
          <a:p>
            <a:pPr eaLnBrk="1" hangingPunct="1">
              <a:spcBef>
                <a:spcPct val="50000"/>
              </a:spcBef>
              <a:buFontTx/>
              <a:buNone/>
            </a:pPr>
            <a:r>
              <a:rPr lang="zh-CN" altLang="en-US" sz="2400">
                <a:solidFill>
                  <a:srgbClr val="FF0000"/>
                </a:solidFill>
                <a:latin typeface="微软雅黑" panose="020B0503020204020204" pitchFamily="34" charset="-122"/>
                <a:ea typeface="微软雅黑" panose="020B0503020204020204" pitchFamily="34" charset="-122"/>
              </a:rPr>
              <a:t>碎片问题</a:t>
            </a:r>
            <a:endParaRPr lang="en-US" altLang="zh-CN" sz="2400">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arn(inVertic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arn(inVertic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a:extLst>
              <a:ext uri="{FF2B5EF4-FFF2-40B4-BE49-F238E27FC236}">
                <a16:creationId xmlns:a16="http://schemas.microsoft.com/office/drawing/2014/main" id="{FB4BC809-BAC1-42D6-A751-4618ECACDC06}"/>
              </a:ext>
            </a:extLst>
          </p:cNvPr>
          <p:cNvSpPr txBox="1">
            <a:spLocks noChangeArrowheads="1"/>
          </p:cNvSpPr>
          <p:nvPr/>
        </p:nvSpPr>
        <p:spPr bwMode="auto">
          <a:xfrm>
            <a:off x="5075238" y="1339850"/>
            <a:ext cx="1223962"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1</a:t>
            </a:r>
          </a:p>
        </p:txBody>
      </p:sp>
      <p:sp>
        <p:nvSpPr>
          <p:cNvPr id="18435" name="Text Box 7">
            <a:extLst>
              <a:ext uri="{FF2B5EF4-FFF2-40B4-BE49-F238E27FC236}">
                <a16:creationId xmlns:a16="http://schemas.microsoft.com/office/drawing/2014/main" id="{FBC03D34-1891-485C-B2C0-1C1F0129DA3A}"/>
              </a:ext>
            </a:extLst>
          </p:cNvPr>
          <p:cNvSpPr txBox="1">
            <a:spLocks noChangeArrowheads="1"/>
          </p:cNvSpPr>
          <p:nvPr/>
        </p:nvSpPr>
        <p:spPr bwMode="auto">
          <a:xfrm>
            <a:off x="5075238" y="2779713"/>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2</a:t>
            </a:r>
          </a:p>
        </p:txBody>
      </p:sp>
      <p:sp>
        <p:nvSpPr>
          <p:cNvPr id="18436" name="Text Box 7">
            <a:extLst>
              <a:ext uri="{FF2B5EF4-FFF2-40B4-BE49-F238E27FC236}">
                <a16:creationId xmlns:a16="http://schemas.microsoft.com/office/drawing/2014/main" id="{0B0099FC-120E-4D20-B47F-C00243AE353D}"/>
              </a:ext>
            </a:extLst>
          </p:cNvPr>
          <p:cNvSpPr txBox="1">
            <a:spLocks noChangeArrowheads="1"/>
          </p:cNvSpPr>
          <p:nvPr/>
        </p:nvSpPr>
        <p:spPr bwMode="auto">
          <a:xfrm>
            <a:off x="5003800" y="4292600"/>
            <a:ext cx="1223963" cy="1004888"/>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3</a:t>
            </a:r>
          </a:p>
        </p:txBody>
      </p:sp>
      <p:sp>
        <p:nvSpPr>
          <p:cNvPr id="18437" name="Text Box 5">
            <a:extLst>
              <a:ext uri="{FF2B5EF4-FFF2-40B4-BE49-F238E27FC236}">
                <a16:creationId xmlns:a16="http://schemas.microsoft.com/office/drawing/2014/main" id="{F6F4F37A-4BD6-4C26-B8AD-CF1E232EAAF1}"/>
              </a:ext>
            </a:extLst>
          </p:cNvPr>
          <p:cNvSpPr txBox="1">
            <a:spLocks noChangeArrowheads="1"/>
          </p:cNvSpPr>
          <p:nvPr/>
        </p:nvSpPr>
        <p:spPr bwMode="auto">
          <a:xfrm>
            <a:off x="2336800" y="1843088"/>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8" name="Text Box 7">
            <a:extLst>
              <a:ext uri="{FF2B5EF4-FFF2-40B4-BE49-F238E27FC236}">
                <a16:creationId xmlns:a16="http://schemas.microsoft.com/office/drawing/2014/main" id="{69FE672C-2B1E-4527-9114-904B30A5AF8A}"/>
              </a:ext>
            </a:extLst>
          </p:cNvPr>
          <p:cNvSpPr txBox="1">
            <a:spLocks noChangeArrowheads="1"/>
          </p:cNvSpPr>
          <p:nvPr/>
        </p:nvSpPr>
        <p:spPr bwMode="auto">
          <a:xfrm>
            <a:off x="2336800" y="2316163"/>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9" name="Text Box 5">
            <a:extLst>
              <a:ext uri="{FF2B5EF4-FFF2-40B4-BE49-F238E27FC236}">
                <a16:creationId xmlns:a16="http://schemas.microsoft.com/office/drawing/2014/main" id="{8C3E923C-88AB-498D-AC3D-82563447BE76}"/>
              </a:ext>
            </a:extLst>
          </p:cNvPr>
          <p:cNvSpPr txBox="1">
            <a:spLocks noChangeArrowheads="1"/>
          </p:cNvSpPr>
          <p:nvPr/>
        </p:nvSpPr>
        <p:spPr bwMode="auto">
          <a:xfrm>
            <a:off x="2319338" y="2770188"/>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0" name="Text Box 7">
            <a:extLst>
              <a:ext uri="{FF2B5EF4-FFF2-40B4-BE49-F238E27FC236}">
                <a16:creationId xmlns:a16="http://schemas.microsoft.com/office/drawing/2014/main" id="{225BFEF9-D751-4008-94DF-143285A38DE5}"/>
              </a:ext>
            </a:extLst>
          </p:cNvPr>
          <p:cNvSpPr txBox="1">
            <a:spLocks noChangeArrowheads="1"/>
          </p:cNvSpPr>
          <p:nvPr/>
        </p:nvSpPr>
        <p:spPr bwMode="auto">
          <a:xfrm>
            <a:off x="2319338" y="3243263"/>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1" name="Text Box 5">
            <a:extLst>
              <a:ext uri="{FF2B5EF4-FFF2-40B4-BE49-F238E27FC236}">
                <a16:creationId xmlns:a16="http://schemas.microsoft.com/office/drawing/2014/main" id="{C0BB95AC-C7E8-4F7E-9B86-30806AD87523}"/>
              </a:ext>
            </a:extLst>
          </p:cNvPr>
          <p:cNvSpPr txBox="1">
            <a:spLocks noChangeArrowheads="1"/>
          </p:cNvSpPr>
          <p:nvPr/>
        </p:nvSpPr>
        <p:spPr bwMode="auto">
          <a:xfrm>
            <a:off x="2332038" y="3692525"/>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2" name="Text Box 7">
            <a:extLst>
              <a:ext uri="{FF2B5EF4-FFF2-40B4-BE49-F238E27FC236}">
                <a16:creationId xmlns:a16="http://schemas.microsoft.com/office/drawing/2014/main" id="{619BC7F8-D296-4837-AB18-4D0C63948275}"/>
              </a:ext>
            </a:extLst>
          </p:cNvPr>
          <p:cNvSpPr txBox="1">
            <a:spLocks noChangeArrowheads="1"/>
          </p:cNvSpPr>
          <p:nvPr/>
        </p:nvSpPr>
        <p:spPr bwMode="auto">
          <a:xfrm>
            <a:off x="2332038" y="4165600"/>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cxnSp>
        <p:nvCxnSpPr>
          <p:cNvPr id="10" name="直接箭头连接符 9">
            <a:extLst>
              <a:ext uri="{FF2B5EF4-FFF2-40B4-BE49-F238E27FC236}">
                <a16:creationId xmlns:a16="http://schemas.microsoft.com/office/drawing/2014/main" id="{31591EEF-B599-467B-84EC-F098DC8E2353}"/>
              </a:ext>
            </a:extLst>
          </p:cNvPr>
          <p:cNvCxnSpPr>
            <a:endCxn id="18434" idx="1"/>
          </p:cNvCxnSpPr>
          <p:nvPr/>
        </p:nvCxnSpPr>
        <p:spPr>
          <a:xfrm flipV="1">
            <a:off x="2843213" y="1847850"/>
            <a:ext cx="2233612" cy="28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5C1D69C-0696-4FD4-99E8-BBFDC9790E1B}"/>
              </a:ext>
            </a:extLst>
          </p:cNvPr>
          <p:cNvCxnSpPr/>
          <p:nvPr/>
        </p:nvCxnSpPr>
        <p:spPr>
          <a:xfrm>
            <a:off x="2698750" y="2565400"/>
            <a:ext cx="2305050" cy="574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38D23B0-C46D-4D97-AE86-36297A4545BB}"/>
              </a:ext>
            </a:extLst>
          </p:cNvPr>
          <p:cNvCxnSpPr/>
          <p:nvPr/>
        </p:nvCxnSpPr>
        <p:spPr>
          <a:xfrm>
            <a:off x="2627313" y="2997200"/>
            <a:ext cx="2305050" cy="1439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6" name="文本框 12">
            <a:extLst>
              <a:ext uri="{FF2B5EF4-FFF2-40B4-BE49-F238E27FC236}">
                <a16:creationId xmlns:a16="http://schemas.microsoft.com/office/drawing/2014/main" id="{973A7F61-A18C-4B5B-AC91-40F13645ECB3}"/>
              </a:ext>
            </a:extLst>
          </p:cNvPr>
          <p:cNvSpPr txBox="1">
            <a:spLocks noChangeArrowheads="1"/>
          </p:cNvSpPr>
          <p:nvPr/>
        </p:nvSpPr>
        <p:spPr bwMode="auto">
          <a:xfrm>
            <a:off x="682625" y="5300663"/>
            <a:ext cx="77390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rPr>
              <a:t>解决方法</a:t>
            </a:r>
            <a:r>
              <a:rPr lang="en-US" altLang="zh-CN" sz="2400">
                <a:latin typeface="Times New Roman" panose="02020603050405020304" pitchFamily="18" charset="0"/>
              </a:rPr>
              <a:t>1</a:t>
            </a:r>
            <a:r>
              <a:rPr lang="zh-CN" altLang="en-US" sz="2400">
                <a:latin typeface="Times New Roman" panose="02020603050405020304" pitchFamily="18" charset="0"/>
              </a:rPr>
              <a:t>：学生信息存放地址保存到指针数组中。</a:t>
            </a:r>
          </a:p>
          <a:p>
            <a:pPr eaLnBrk="1" hangingPunct="1">
              <a:spcBef>
                <a:spcPct val="0"/>
              </a:spcBef>
              <a:buFontTx/>
              <a:buNone/>
            </a:pPr>
            <a:r>
              <a:rPr lang="zh-CN" altLang="en-US" sz="2400">
                <a:latin typeface="Times New Roman" panose="02020603050405020304" pitchFamily="18" charset="0"/>
              </a:rPr>
              <a:t>存在问题：该指针数组的长度还是定长的</a:t>
            </a:r>
          </a:p>
        </p:txBody>
      </p:sp>
      <p:sp>
        <p:nvSpPr>
          <p:cNvPr id="2" name="文本框 1">
            <a:extLst>
              <a:ext uri="{FF2B5EF4-FFF2-40B4-BE49-F238E27FC236}">
                <a16:creationId xmlns:a16="http://schemas.microsoft.com/office/drawing/2014/main" id="{AC450767-65E8-4A26-A810-194F9D7C71BE}"/>
              </a:ext>
            </a:extLst>
          </p:cNvPr>
          <p:cNvSpPr txBox="1"/>
          <p:nvPr/>
        </p:nvSpPr>
        <p:spPr>
          <a:xfrm>
            <a:off x="3556000" y="379413"/>
            <a:ext cx="3836988" cy="4619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solidFill>
                  <a:srgbClr val="FF0000"/>
                </a:solidFill>
              </a:rPr>
              <a:t>是否还有更好的解决方法？</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76D9445-135E-4566-B962-2FDD732304AF}"/>
              </a:ext>
            </a:extLst>
          </p:cNvPr>
          <p:cNvSpPr>
            <a:spLocks noGrp="1" noChangeArrowheads="1"/>
          </p:cNvSpPr>
          <p:nvPr>
            <p:ph type="title"/>
          </p:nvPr>
        </p:nvSpPr>
        <p:spPr>
          <a:xfrm>
            <a:off x="1263650" y="404813"/>
            <a:ext cx="7340600" cy="720725"/>
          </a:xfrm>
        </p:spPr>
        <p:txBody>
          <a:bodyPr/>
          <a:lstStyle/>
          <a:p>
            <a:r>
              <a:rPr lang="zh-CN" altLang="en-US">
                <a:latin typeface="微软雅黑" panose="020B0503020204020204" pitchFamily="34" charset="-122"/>
                <a:ea typeface="微软雅黑" panose="020B0503020204020204" pitchFamily="34" charset="-122"/>
              </a:rPr>
              <a:t>问题的引出</a:t>
            </a:r>
          </a:p>
        </p:txBody>
      </p:sp>
      <p:sp>
        <p:nvSpPr>
          <p:cNvPr id="3" name="内容占位符 2">
            <a:extLst>
              <a:ext uri="{FF2B5EF4-FFF2-40B4-BE49-F238E27FC236}">
                <a16:creationId xmlns:a16="http://schemas.microsoft.com/office/drawing/2014/main" id="{89EB9085-2272-4415-80B1-5A023313D6A8}"/>
              </a:ext>
            </a:extLst>
          </p:cNvPr>
          <p:cNvSpPr>
            <a:spLocks noGrp="1"/>
          </p:cNvSpPr>
          <p:nvPr>
            <p:ph idx="1"/>
          </p:nvPr>
        </p:nvSpPr>
        <p:spPr>
          <a:xfrm>
            <a:off x="539750" y="1219200"/>
            <a:ext cx="7772400" cy="4611688"/>
          </a:xfrm>
        </p:spPr>
        <p:txBody>
          <a:bodyPr/>
          <a:lstStyle/>
          <a:p>
            <a:pPr>
              <a:defRPr/>
            </a:pPr>
            <a:r>
              <a:rPr lang="zh-CN" altLang="en-US" dirty="0"/>
              <a:t>如何将存储碎片穿成链呢？</a:t>
            </a:r>
            <a:endParaRPr lang="en-US" altLang="zh-CN" dirty="0"/>
          </a:p>
          <a:p>
            <a:pPr>
              <a:defRPr/>
            </a:pPr>
            <a:r>
              <a:rPr lang="zh-CN" altLang="en-US" dirty="0">
                <a:latin typeface="+mj-ea"/>
                <a:ea typeface="+mj-ea"/>
              </a:rPr>
              <a:t>利用</a:t>
            </a:r>
            <a:r>
              <a:rPr lang="zh-CN" altLang="en-US" b="1" dirty="0">
                <a:latin typeface="微软雅黑" panose="020B0503020204020204" pitchFamily="34" charset="-122"/>
                <a:ea typeface="微软雅黑" panose="020B0503020204020204" pitchFamily="34" charset="-122"/>
              </a:rPr>
              <a:t>指针</a:t>
            </a:r>
            <a:endParaRPr lang="en-US" altLang="zh-CN" b="1" dirty="0">
              <a:latin typeface="微软雅黑" panose="020B0503020204020204" pitchFamily="34" charset="-122"/>
              <a:ea typeface="微软雅黑" panose="020B0503020204020204" pitchFamily="34" charset="-122"/>
            </a:endParaRPr>
          </a:p>
          <a:p>
            <a:pPr lvl="1">
              <a:defRPr/>
            </a:pPr>
            <a:r>
              <a:rPr lang="zh-CN" altLang="en-US" dirty="0"/>
              <a:t>指针的本质是存放地址的</a:t>
            </a:r>
            <a:endParaRPr lang="en-US" altLang="zh-CN" dirty="0"/>
          </a:p>
          <a:p>
            <a:pPr>
              <a:defRPr/>
            </a:pPr>
            <a:r>
              <a:rPr lang="zh-CN" altLang="en-US" dirty="0"/>
              <a:t>利用</a:t>
            </a:r>
            <a:r>
              <a:rPr lang="zh-CN" altLang="en-US" b="1" dirty="0">
                <a:latin typeface="微软雅黑" panose="020B0503020204020204" pitchFamily="34" charset="-122"/>
                <a:ea typeface="微软雅黑" panose="020B0503020204020204" pitchFamily="34" charset="-122"/>
              </a:rPr>
              <a:t>结构体</a:t>
            </a:r>
            <a:r>
              <a:rPr lang="zh-CN" altLang="en-US" dirty="0"/>
              <a:t>作为存储分配的最小单位</a:t>
            </a:r>
            <a:endParaRPr lang="en-US" altLang="zh-CN" dirty="0"/>
          </a:p>
          <a:p>
            <a:pPr>
              <a:defRPr/>
            </a:pPr>
            <a:r>
              <a:rPr lang="zh-CN" altLang="en-US" dirty="0"/>
              <a:t>结构体中定义一个存放指针的分量（成员）</a:t>
            </a:r>
            <a:endParaRPr lang="en-US" altLang="zh-CN" dirty="0"/>
          </a:p>
          <a:p>
            <a:pPr>
              <a:defRPr/>
            </a:pPr>
            <a:r>
              <a:rPr lang="zh-CN" altLang="en-US" dirty="0"/>
              <a:t>利用</a:t>
            </a:r>
            <a:r>
              <a:rPr lang="zh-CN" altLang="en-US" b="1" dirty="0">
                <a:latin typeface="微软雅黑" panose="020B0503020204020204" pitchFamily="34" charset="-122"/>
                <a:ea typeface="微软雅黑" panose="020B0503020204020204" pitchFamily="34" charset="-122"/>
              </a:rPr>
              <a:t>动态存储分配机制</a:t>
            </a:r>
            <a:r>
              <a:rPr lang="zh-CN" altLang="en-US" dirty="0"/>
              <a:t>，分配结构体内存</a:t>
            </a:r>
          </a:p>
        </p:txBody>
      </p:sp>
      <p:grpSp>
        <p:nvGrpSpPr>
          <p:cNvPr id="19460" name="Group 4">
            <a:extLst>
              <a:ext uri="{FF2B5EF4-FFF2-40B4-BE49-F238E27FC236}">
                <a16:creationId xmlns:a16="http://schemas.microsoft.com/office/drawing/2014/main" id="{32F72141-4F8F-4391-B468-D2745C429C39}"/>
              </a:ext>
            </a:extLst>
          </p:cNvPr>
          <p:cNvGrpSpPr>
            <a:grpSpLocks/>
          </p:cNvGrpSpPr>
          <p:nvPr/>
        </p:nvGrpSpPr>
        <p:grpSpPr bwMode="auto">
          <a:xfrm>
            <a:off x="900113" y="4497388"/>
            <a:ext cx="6172200" cy="1838325"/>
            <a:chOff x="0" y="0"/>
            <a:chExt cx="3888" cy="1158"/>
          </a:xfrm>
        </p:grpSpPr>
        <p:grpSp>
          <p:nvGrpSpPr>
            <p:cNvPr id="19463" name="Group 5">
              <a:extLst>
                <a:ext uri="{FF2B5EF4-FFF2-40B4-BE49-F238E27FC236}">
                  <a16:creationId xmlns:a16="http://schemas.microsoft.com/office/drawing/2014/main" id="{D8152C84-30A4-4C89-BF71-35FC81BFAE31}"/>
                </a:ext>
              </a:extLst>
            </p:cNvPr>
            <p:cNvGrpSpPr>
              <a:grpSpLocks/>
            </p:cNvGrpSpPr>
            <p:nvPr/>
          </p:nvGrpSpPr>
          <p:grpSpPr bwMode="auto">
            <a:xfrm>
              <a:off x="336" y="864"/>
              <a:ext cx="624" cy="294"/>
              <a:chOff x="0" y="0"/>
              <a:chExt cx="624" cy="294"/>
            </a:xfrm>
          </p:grpSpPr>
          <p:sp>
            <p:nvSpPr>
              <p:cNvPr id="19485" name="Text Box 6">
                <a:extLst>
                  <a:ext uri="{FF2B5EF4-FFF2-40B4-BE49-F238E27FC236}">
                    <a16:creationId xmlns:a16="http://schemas.microsoft.com/office/drawing/2014/main" id="{6780A2FC-755D-4655-8254-7C4D220B5A9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19486" name="Line 7">
                <a:extLst>
                  <a:ext uri="{FF2B5EF4-FFF2-40B4-BE49-F238E27FC236}">
                    <a16:creationId xmlns:a16="http://schemas.microsoft.com/office/drawing/2014/main" id="{14F6EF7E-3C46-4C5F-8FAD-A625E729285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4" name="Group 8">
              <a:extLst>
                <a:ext uri="{FF2B5EF4-FFF2-40B4-BE49-F238E27FC236}">
                  <a16:creationId xmlns:a16="http://schemas.microsoft.com/office/drawing/2014/main" id="{3634DA74-3C68-4722-8D91-5B6A4BC62DDE}"/>
                </a:ext>
              </a:extLst>
            </p:cNvPr>
            <p:cNvGrpSpPr>
              <a:grpSpLocks/>
            </p:cNvGrpSpPr>
            <p:nvPr/>
          </p:nvGrpSpPr>
          <p:grpSpPr bwMode="auto">
            <a:xfrm>
              <a:off x="1344" y="864"/>
              <a:ext cx="624" cy="294"/>
              <a:chOff x="0" y="0"/>
              <a:chExt cx="624" cy="294"/>
            </a:xfrm>
          </p:grpSpPr>
          <p:sp>
            <p:nvSpPr>
              <p:cNvPr id="19483" name="Text Box 9">
                <a:extLst>
                  <a:ext uri="{FF2B5EF4-FFF2-40B4-BE49-F238E27FC236}">
                    <a16:creationId xmlns:a16="http://schemas.microsoft.com/office/drawing/2014/main" id="{B0C003C6-5AF0-45CC-A0DA-9D1B0977F8B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9484" name="Line 10">
                <a:extLst>
                  <a:ext uri="{FF2B5EF4-FFF2-40B4-BE49-F238E27FC236}">
                    <a16:creationId xmlns:a16="http://schemas.microsoft.com/office/drawing/2014/main" id="{AD2A0D9A-14FD-422E-B45E-36CBB4CF668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5" name="Group 11">
              <a:extLst>
                <a:ext uri="{FF2B5EF4-FFF2-40B4-BE49-F238E27FC236}">
                  <a16:creationId xmlns:a16="http://schemas.microsoft.com/office/drawing/2014/main" id="{D0CA1EF6-9404-4AC9-921C-6AA2B6A4BA44}"/>
                </a:ext>
              </a:extLst>
            </p:cNvPr>
            <p:cNvGrpSpPr>
              <a:grpSpLocks/>
            </p:cNvGrpSpPr>
            <p:nvPr/>
          </p:nvGrpSpPr>
          <p:grpSpPr bwMode="auto">
            <a:xfrm>
              <a:off x="3264" y="864"/>
              <a:ext cx="624" cy="294"/>
              <a:chOff x="0" y="0"/>
              <a:chExt cx="624" cy="294"/>
            </a:xfrm>
          </p:grpSpPr>
          <p:sp>
            <p:nvSpPr>
              <p:cNvPr id="19481" name="Text Box 12">
                <a:extLst>
                  <a:ext uri="{FF2B5EF4-FFF2-40B4-BE49-F238E27FC236}">
                    <a16:creationId xmlns:a16="http://schemas.microsoft.com/office/drawing/2014/main" id="{A827E9B4-6AD9-43E5-8313-4B19DB234C3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9482" name="Line 13">
                <a:extLst>
                  <a:ext uri="{FF2B5EF4-FFF2-40B4-BE49-F238E27FC236}">
                    <a16:creationId xmlns:a16="http://schemas.microsoft.com/office/drawing/2014/main" id="{3491817F-0FDC-47F6-B672-B5FE1F0A483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6" name="Group 14">
              <a:extLst>
                <a:ext uri="{FF2B5EF4-FFF2-40B4-BE49-F238E27FC236}">
                  <a16:creationId xmlns:a16="http://schemas.microsoft.com/office/drawing/2014/main" id="{DD08EA0E-A9A2-4908-91DD-8DFE3FFB1346}"/>
                </a:ext>
              </a:extLst>
            </p:cNvPr>
            <p:cNvGrpSpPr>
              <a:grpSpLocks/>
            </p:cNvGrpSpPr>
            <p:nvPr/>
          </p:nvGrpSpPr>
          <p:grpSpPr bwMode="auto">
            <a:xfrm>
              <a:off x="816" y="987"/>
              <a:ext cx="528" cy="48"/>
              <a:chOff x="0" y="0"/>
              <a:chExt cx="528" cy="48"/>
            </a:xfrm>
          </p:grpSpPr>
          <p:sp>
            <p:nvSpPr>
              <p:cNvPr id="19479" name="Line 15">
                <a:extLst>
                  <a:ext uri="{FF2B5EF4-FFF2-40B4-BE49-F238E27FC236}">
                    <a16:creationId xmlns:a16="http://schemas.microsoft.com/office/drawing/2014/main" id="{9E3E4A93-315A-44B9-9E9F-C74F076189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0" name="Oval 16">
                <a:extLst>
                  <a:ext uri="{FF2B5EF4-FFF2-40B4-BE49-F238E27FC236}">
                    <a16:creationId xmlns:a16="http://schemas.microsoft.com/office/drawing/2014/main" id="{BB021B75-1754-4799-B4DD-7FDFB313D37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9467" name="Group 17">
              <a:extLst>
                <a:ext uri="{FF2B5EF4-FFF2-40B4-BE49-F238E27FC236}">
                  <a16:creationId xmlns:a16="http://schemas.microsoft.com/office/drawing/2014/main" id="{4224EF6D-8569-46F1-9E71-4F35107FFD92}"/>
                </a:ext>
              </a:extLst>
            </p:cNvPr>
            <p:cNvGrpSpPr>
              <a:grpSpLocks/>
            </p:cNvGrpSpPr>
            <p:nvPr/>
          </p:nvGrpSpPr>
          <p:grpSpPr bwMode="auto">
            <a:xfrm>
              <a:off x="1824" y="990"/>
              <a:ext cx="528" cy="48"/>
              <a:chOff x="0" y="0"/>
              <a:chExt cx="528" cy="48"/>
            </a:xfrm>
          </p:grpSpPr>
          <p:sp>
            <p:nvSpPr>
              <p:cNvPr id="19477" name="Line 18">
                <a:extLst>
                  <a:ext uri="{FF2B5EF4-FFF2-40B4-BE49-F238E27FC236}">
                    <a16:creationId xmlns:a16="http://schemas.microsoft.com/office/drawing/2014/main" id="{895BD438-35ED-46AE-9C15-01234231DE8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Oval 19">
                <a:extLst>
                  <a:ext uri="{FF2B5EF4-FFF2-40B4-BE49-F238E27FC236}">
                    <a16:creationId xmlns:a16="http://schemas.microsoft.com/office/drawing/2014/main" id="{71C6EA85-9023-4661-B563-1010594E0A5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9468" name="Text Box 20">
              <a:extLst>
                <a:ext uri="{FF2B5EF4-FFF2-40B4-BE49-F238E27FC236}">
                  <a16:creationId xmlns:a16="http://schemas.microsoft.com/office/drawing/2014/main" id="{480C7C9C-1C55-42FD-9E13-EF8238B5D9E1}"/>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19469" name="Line 21">
              <a:extLst>
                <a:ext uri="{FF2B5EF4-FFF2-40B4-BE49-F238E27FC236}">
                  <a16:creationId xmlns:a16="http://schemas.microsoft.com/office/drawing/2014/main" id="{FD8860B0-B9B5-4230-A7B3-2EC3C76BCF96}"/>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70" name="Group 22">
              <a:extLst>
                <a:ext uri="{FF2B5EF4-FFF2-40B4-BE49-F238E27FC236}">
                  <a16:creationId xmlns:a16="http://schemas.microsoft.com/office/drawing/2014/main" id="{4B23842F-199E-4C9E-B74E-23B9A2CBD0B3}"/>
                </a:ext>
              </a:extLst>
            </p:cNvPr>
            <p:cNvGrpSpPr>
              <a:grpSpLocks/>
            </p:cNvGrpSpPr>
            <p:nvPr/>
          </p:nvGrpSpPr>
          <p:grpSpPr bwMode="auto">
            <a:xfrm>
              <a:off x="0" y="0"/>
              <a:ext cx="768" cy="864"/>
              <a:chOff x="0" y="0"/>
              <a:chExt cx="768" cy="864"/>
            </a:xfrm>
          </p:grpSpPr>
          <p:sp>
            <p:nvSpPr>
              <p:cNvPr id="19472" name="Text Box 23">
                <a:extLst>
                  <a:ext uri="{FF2B5EF4-FFF2-40B4-BE49-F238E27FC236}">
                    <a16:creationId xmlns:a16="http://schemas.microsoft.com/office/drawing/2014/main" id="{6A8784FC-0859-4F61-BE1B-89358E0FA457}"/>
                  </a:ext>
                </a:extLst>
              </p:cNvPr>
              <p:cNvSpPr txBox="1">
                <a:spLocks noChangeArrowheads="1"/>
              </p:cNvSpPr>
              <p:nvPr/>
            </p:nvSpPr>
            <p:spPr bwMode="auto">
              <a:xfrm>
                <a:off x="192" y="288"/>
                <a:ext cx="336" cy="294"/>
              </a:xfrm>
              <a:prstGeom prst="rect">
                <a:avLst/>
              </a:prstGeom>
              <a:solidFill>
                <a:srgbClr val="FFFFFF"/>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9473" name="Text Box 24">
                <a:extLst>
                  <a:ext uri="{FF2B5EF4-FFF2-40B4-BE49-F238E27FC236}">
                    <a16:creationId xmlns:a16="http://schemas.microsoft.com/office/drawing/2014/main" id="{A3292E2D-2817-42B6-A21D-1CAA6ADA48F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19474" name="Group 25">
                <a:extLst>
                  <a:ext uri="{FF2B5EF4-FFF2-40B4-BE49-F238E27FC236}">
                    <a16:creationId xmlns:a16="http://schemas.microsoft.com/office/drawing/2014/main" id="{72620820-3D64-46FB-8448-2B74B3C5F94D}"/>
                  </a:ext>
                </a:extLst>
              </p:cNvPr>
              <p:cNvGrpSpPr>
                <a:grpSpLocks/>
              </p:cNvGrpSpPr>
              <p:nvPr/>
            </p:nvGrpSpPr>
            <p:grpSpPr bwMode="auto">
              <a:xfrm>
                <a:off x="336" y="432"/>
                <a:ext cx="48" cy="432"/>
                <a:chOff x="0" y="0"/>
                <a:chExt cx="48" cy="432"/>
              </a:xfrm>
            </p:grpSpPr>
            <p:sp>
              <p:nvSpPr>
                <p:cNvPr id="19475" name="Oval 26">
                  <a:extLst>
                    <a:ext uri="{FF2B5EF4-FFF2-40B4-BE49-F238E27FC236}">
                      <a16:creationId xmlns:a16="http://schemas.microsoft.com/office/drawing/2014/main" id="{B666C899-A86C-4664-AD92-F9DEF5D4B9B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9476" name="Line 27">
                  <a:extLst>
                    <a:ext uri="{FF2B5EF4-FFF2-40B4-BE49-F238E27FC236}">
                      <a16:creationId xmlns:a16="http://schemas.microsoft.com/office/drawing/2014/main" id="{5FC1D85B-4B3F-4DBF-9B68-21D2D734D2FC}"/>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9471" name="Line 28">
              <a:extLst>
                <a:ext uri="{FF2B5EF4-FFF2-40B4-BE49-F238E27FC236}">
                  <a16:creationId xmlns:a16="http://schemas.microsoft.com/office/drawing/2014/main" id="{FB10ADC3-4A66-4C1A-8BF9-D5AF0AA26969}"/>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文本框 29">
            <a:extLst>
              <a:ext uri="{FF2B5EF4-FFF2-40B4-BE49-F238E27FC236}">
                <a16:creationId xmlns:a16="http://schemas.microsoft.com/office/drawing/2014/main" id="{A7D27AEB-0F6D-4214-A99A-54883BD7990D}"/>
              </a:ext>
            </a:extLst>
          </p:cNvPr>
          <p:cNvSpPr txBox="1"/>
          <p:nvPr/>
        </p:nvSpPr>
        <p:spPr>
          <a:xfrm>
            <a:off x="1966913" y="4519613"/>
            <a:ext cx="1236662" cy="400050"/>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sz="2000" dirty="0"/>
              <a:t>表头指针</a:t>
            </a:r>
          </a:p>
        </p:txBody>
      </p:sp>
      <p:sp>
        <p:nvSpPr>
          <p:cNvPr id="31" name="文本框 30">
            <a:extLst>
              <a:ext uri="{FF2B5EF4-FFF2-40B4-BE49-F238E27FC236}">
                <a16:creationId xmlns:a16="http://schemas.microsoft.com/office/drawing/2014/main" id="{A3B1F75A-607A-4676-AABA-812234F6BFF0}"/>
              </a:ext>
            </a:extLst>
          </p:cNvPr>
          <p:cNvSpPr txBox="1"/>
          <p:nvPr/>
        </p:nvSpPr>
        <p:spPr>
          <a:xfrm>
            <a:off x="244475" y="227013"/>
            <a:ext cx="7558088" cy="8302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t>解决方法：</a:t>
            </a:r>
            <a:r>
              <a:rPr lang="zh-CN" altLang="en-US" dirty="0">
                <a:solidFill>
                  <a:srgbClr val="FF0000"/>
                </a:solidFill>
              </a:rPr>
              <a:t>将碎片穿成链</a:t>
            </a:r>
            <a:r>
              <a:rPr lang="zh-CN" altLang="en-US" dirty="0"/>
              <a:t>，将物理上不连续的碎片变成逻辑上连续</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E8BF4C3-E6FA-435A-B3F1-7D815CD8742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21E749-0158-4FCF-93EC-9D7B91408763}" type="slidenum">
              <a:rPr lang="en-US" altLang="zh-CN" sz="1400">
                <a:latin typeface="Times New Roman" panose="02020603050405020304" pitchFamily="18" charset="0"/>
              </a:rPr>
              <a:pPr algn="r" eaLnBrk="1" hangingPunct="1">
                <a:spcBef>
                  <a:spcPct val="50000"/>
                </a:spcBef>
                <a:buFontTx/>
                <a:buNone/>
              </a:pPr>
              <a:t>7</a:t>
            </a:fld>
            <a:endParaRPr lang="en-US" altLang="zh-CN" sz="1400">
              <a:latin typeface="Times New Roman" panose="02020603050405020304" pitchFamily="18" charset="0"/>
            </a:endParaRPr>
          </a:p>
        </p:txBody>
      </p:sp>
      <p:sp>
        <p:nvSpPr>
          <p:cNvPr id="20483" name="Rectangle 4">
            <a:extLst>
              <a:ext uri="{FF2B5EF4-FFF2-40B4-BE49-F238E27FC236}">
                <a16:creationId xmlns:a16="http://schemas.microsoft.com/office/drawing/2014/main" id="{2E159197-2072-4384-9A0F-9CB7D7C74BD7}"/>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链表的创建、结点的插入和删除</a:t>
            </a:r>
          </a:p>
          <a:p>
            <a:pPr eaLnBrk="1" hangingPunct="1">
              <a:buFontTx/>
              <a:buNone/>
            </a:pPr>
            <a:r>
              <a:rPr lang="zh-CN" altLang="en-US" b="1"/>
              <a:t>    </a:t>
            </a:r>
            <a:r>
              <a:rPr lang="en-US" altLang="zh-CN" b="1"/>
              <a:t>12.4.3 </a:t>
            </a:r>
            <a:r>
              <a:rPr lang="zh-CN" altLang="en-US" b="1"/>
              <a:t>链表基本操作</a:t>
            </a:r>
          </a:p>
        </p:txBody>
      </p:sp>
      <p:sp>
        <p:nvSpPr>
          <p:cNvPr id="20484" name="Rectangle 5">
            <a:extLst>
              <a:ext uri="{FF2B5EF4-FFF2-40B4-BE49-F238E27FC236}">
                <a16:creationId xmlns:a16="http://schemas.microsoft.com/office/drawing/2014/main" id="{E1A035F7-E3B5-4072-921F-72C5A31B1CED}"/>
              </a:ext>
            </a:extLst>
          </p:cNvPr>
          <p:cNvSpPr>
            <a:spLocks noGrp="1" noChangeArrowheads="1"/>
          </p:cNvSpPr>
          <p:nvPr>
            <p:ph type="title" idx="4294967295"/>
          </p:nvPr>
        </p:nvSpPr>
        <p:spPr>
          <a:xfrm>
            <a:off x="1263650" y="404813"/>
            <a:ext cx="7575550" cy="720725"/>
          </a:xfrm>
        </p:spPr>
        <p:txBody>
          <a:bodyPr/>
          <a:lstStyle/>
          <a:p>
            <a:pPr eaLnBrk="1" hangingPunct="1"/>
            <a:r>
              <a:rPr lang="zh-CN" altLang="en-US" b="1">
                <a:latin typeface="微软雅黑" panose="020B0503020204020204" pitchFamily="34" charset="-122"/>
                <a:ea typeface="微软雅黑" panose="020B0503020204020204" pitchFamily="34" charset="-122"/>
              </a:rPr>
              <a:t>提纲</a:t>
            </a:r>
          </a:p>
        </p:txBody>
      </p:sp>
      <p:pic>
        <p:nvPicPr>
          <p:cNvPr id="20485" name="Picture 6" descr="页面">
            <a:extLst>
              <a:ext uri="{FF2B5EF4-FFF2-40B4-BE49-F238E27FC236}">
                <a16:creationId xmlns:a16="http://schemas.microsoft.com/office/drawing/2014/main" id="{DD4924C3-1D43-4A86-86C2-174B673C0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a:extLst>
              <a:ext uri="{FF2B5EF4-FFF2-40B4-BE49-F238E27FC236}">
                <a16:creationId xmlns:a16="http://schemas.microsoft.com/office/drawing/2014/main" id="{FFF4D674-C03E-4540-A3C5-7D7F171BBD00}"/>
              </a:ext>
            </a:extLst>
          </p:cNvPr>
          <p:cNvSpPr txBox="1">
            <a:spLocks noChangeArrowheads="1"/>
          </p:cNvSpPr>
          <p:nvPr/>
        </p:nvSpPr>
        <p:spPr bwMode="auto">
          <a:xfrm>
            <a:off x="755650" y="1341438"/>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4CAB0CC1-3186-4D4D-BD13-9EA72A963BA7}" type="slidenum">
              <a:rPr lang="en-US" altLang="zh-CN" smtClean="0"/>
              <a:pPr>
                <a:defRPr/>
              </a:pPr>
              <a:t>8</a:t>
            </a:fld>
            <a:endParaRPr lang="en-US" altLang="zh-CN" smtClean="0"/>
          </a:p>
        </p:txBody>
      </p:sp>
      <p:sp>
        <p:nvSpPr>
          <p:cNvPr id="18435" name="Rectangle 2"/>
          <p:cNvSpPr>
            <a:spLocks noGrp="1" noChangeArrowheads="1"/>
          </p:cNvSpPr>
          <p:nvPr>
            <p:ph type="title"/>
          </p:nvPr>
        </p:nvSpPr>
        <p:spPr/>
        <p:txBody>
          <a:bodyPr/>
          <a:lstStyle/>
          <a:p>
            <a:pPr eaLnBrk="1" hangingPunct="1"/>
            <a:r>
              <a:rPr lang="zh-CN" altLang="en-US" b="1" dirty="0" smtClean="0"/>
              <a:t>上学期讲义回顾</a:t>
            </a:r>
            <a:endParaRPr lang="zh-CN" altLang="en-US" b="1" dirty="0" smtClean="0"/>
          </a:p>
        </p:txBody>
      </p:sp>
      <p:sp>
        <p:nvSpPr>
          <p:cNvPr id="18436" name="Rectangle 3"/>
          <p:cNvSpPr>
            <a:spLocks noGrp="1" noChangeArrowheads="1"/>
          </p:cNvSpPr>
          <p:nvPr>
            <p:ph idx="1"/>
          </p:nvPr>
        </p:nvSpPr>
        <p:spPr>
          <a:xfrm>
            <a:off x="685800" y="1319213"/>
            <a:ext cx="8153400" cy="4683125"/>
          </a:xfrm>
        </p:spPr>
        <p:txBody>
          <a:bodyPr/>
          <a:lstStyle/>
          <a:p>
            <a:pPr eaLnBrk="1" hangingPunct="1">
              <a:buFontTx/>
              <a:buNone/>
            </a:pPr>
            <a:r>
              <a:rPr lang="en-US" altLang="zh-CN" sz="2600" b="1" dirty="0" smtClean="0"/>
              <a:t> </a:t>
            </a:r>
            <a:r>
              <a:rPr lang="zh-CN" altLang="en-US" sz="2600" b="1" dirty="0" smtClean="0"/>
              <a:t>不能在</a:t>
            </a:r>
            <a:r>
              <a:rPr lang="en-US" altLang="zh-CN" sz="2600" b="1" dirty="0" err="1" smtClean="0">
                <a:sym typeface="Arial" panose="020B0604020202020204" pitchFamily="34" charset="0"/>
              </a:rPr>
              <a:t>struct</a:t>
            </a:r>
            <a:r>
              <a:rPr lang="en-US" altLang="zh-CN" sz="2600" b="1" dirty="0" smtClean="0">
                <a:sym typeface="Arial" panose="020B0604020202020204" pitchFamily="34" charset="0"/>
              </a:rPr>
              <a:t> book</a:t>
            </a:r>
            <a:r>
              <a:rPr lang="zh-CN" altLang="en-US" sz="2600" b="1" dirty="0" smtClean="0"/>
              <a:t>结构中定义</a:t>
            </a:r>
            <a:r>
              <a:rPr lang="en-US" altLang="zh-CN" sz="2600" b="1" dirty="0" err="1" smtClean="0">
                <a:sym typeface="Arial" panose="020B0604020202020204" pitchFamily="34" charset="0"/>
              </a:rPr>
              <a:t>struct</a:t>
            </a:r>
            <a:r>
              <a:rPr lang="en-US" altLang="zh-CN" sz="2600" b="1" dirty="0" smtClean="0">
                <a:sym typeface="Arial" panose="020B0604020202020204" pitchFamily="34" charset="0"/>
              </a:rPr>
              <a:t> book</a:t>
            </a:r>
            <a:r>
              <a:rPr lang="zh-CN" altLang="en-US" sz="2600" b="1" dirty="0" smtClean="0"/>
              <a:t>类型的变量。但可以定义指向</a:t>
            </a:r>
            <a:r>
              <a:rPr lang="en-US" altLang="zh-CN" sz="2600" b="1" dirty="0" err="1" smtClean="0">
                <a:sym typeface="Arial" panose="020B0604020202020204" pitchFamily="34" charset="0"/>
              </a:rPr>
              <a:t>struct</a:t>
            </a:r>
            <a:r>
              <a:rPr lang="en-US" altLang="zh-CN" sz="2600" b="1" dirty="0" smtClean="0">
                <a:sym typeface="Arial" panose="020B0604020202020204" pitchFamily="34" charset="0"/>
              </a:rPr>
              <a:t> book</a:t>
            </a:r>
            <a:r>
              <a:rPr lang="zh-CN" altLang="en-US" sz="2600" b="1" dirty="0" smtClean="0"/>
              <a:t>类型的指针（称为自引用结构）。</a:t>
            </a:r>
          </a:p>
          <a:p>
            <a:pPr eaLnBrk="1" hangingPunct="1">
              <a:buFontTx/>
              <a:buNone/>
            </a:pPr>
            <a:endParaRPr lang="en-US" altLang="zh-CN" sz="2600" b="1" dirty="0" smtClean="0"/>
          </a:p>
        </p:txBody>
      </p:sp>
      <p:sp>
        <p:nvSpPr>
          <p:cNvPr id="184324" name="Text Box 4"/>
          <p:cNvSpPr txBox="1">
            <a:spLocks noChangeArrowheads="1"/>
          </p:cNvSpPr>
          <p:nvPr/>
        </p:nvSpPr>
        <p:spPr bwMode="auto">
          <a:xfrm>
            <a:off x="3062288" y="4700588"/>
            <a:ext cx="1871662"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endParaRPr kumimoji="1" lang="zh-CN" altLang="zh-CN"/>
          </a:p>
        </p:txBody>
      </p:sp>
      <p:sp>
        <p:nvSpPr>
          <p:cNvPr id="18438" name="Text Box 5"/>
          <p:cNvSpPr txBox="1">
            <a:spLocks noChangeArrowheads="1"/>
          </p:cNvSpPr>
          <p:nvPr/>
        </p:nvSpPr>
        <p:spPr bwMode="auto">
          <a:xfrm>
            <a:off x="671513" y="2981325"/>
            <a:ext cx="3913187" cy="26781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sym typeface="Arial" panose="020B0604020202020204" pitchFamily="34" charset="0"/>
              </a:rPr>
              <a:t>struct book</a:t>
            </a: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char title[MAXTITL];</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char author[</a:t>
            </a:r>
            <a:r>
              <a:rPr lang="en-US" altLang="zh-CN" sz="2400">
                <a:latin typeface="Times New Roman" panose="02020603050405020304" pitchFamily="18" charset="0"/>
                <a:sym typeface="宋体" panose="02010600030101010101" pitchFamily="2" charset="-122"/>
              </a:rPr>
              <a:t>MAXAUTL </a:t>
            </a:r>
            <a:r>
              <a:rPr lang="en-US" altLang="zh-CN" sz="2400">
                <a:latin typeface="Times New Roman" panose="02020603050405020304" pitchFamily="18" charset="0"/>
                <a:sym typeface="Arial" panose="020B0604020202020204" pitchFamily="34" charset="0"/>
              </a:rPr>
              <a:t>];</a:t>
            </a:r>
            <a:endParaRPr lang="zh-CN" altLang="en-US" sz="2400">
              <a:latin typeface="Times New Roman" panose="02020603050405020304" pitchFamily="18" charset="0"/>
            </a:endParaRPr>
          </a:p>
          <a:p>
            <a:pPr eaLnBrk="1" hangingPunct="1">
              <a:spcBef>
                <a:spcPct val="0"/>
              </a:spcBef>
              <a:buFontTx/>
              <a:buNone/>
            </a:pPr>
            <a:r>
              <a:rPr lang="zh-CN" altLang="en-US" sz="2400">
                <a:latin typeface="Times New Roman" panose="02020603050405020304" pitchFamily="18" charset="0"/>
                <a:sym typeface="Arial" panose="020B0604020202020204" pitchFamily="34" charset="0"/>
              </a:rPr>
              <a:t>    </a:t>
            </a:r>
            <a:r>
              <a:rPr lang="en-US" altLang="zh-CN" sz="2400">
                <a:latin typeface="Times New Roman" panose="02020603050405020304" pitchFamily="18" charset="0"/>
                <a:sym typeface="Arial" panose="020B0604020202020204" pitchFamily="34" charset="0"/>
              </a:rPr>
              <a:t>float value;</a:t>
            </a: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a:t>
            </a:r>
            <a:r>
              <a:rPr lang="en-US" altLang="zh-CN" sz="2400">
                <a:latin typeface="Times New Roman" panose="02020603050405020304" pitchFamily="18" charset="0"/>
                <a:sym typeface="宋体" panose="02010600030101010101" pitchFamily="2" charset="-122"/>
              </a:rPr>
              <a:t>struct book book;</a:t>
            </a:r>
            <a:endParaRPr lang="en-US" altLang="zh-CN" sz="2400">
              <a:latin typeface="Times New Roman" panose="02020603050405020304" pitchFamily="18" charset="0"/>
              <a:sym typeface="Arial" panose="020B0604020202020204" pitchFamily="34"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  </a:t>
            </a:r>
          </a:p>
        </p:txBody>
      </p:sp>
      <p:sp>
        <p:nvSpPr>
          <p:cNvPr id="18439" name="Text Box 6"/>
          <p:cNvSpPr txBox="1">
            <a:spLocks noChangeArrowheads="1"/>
          </p:cNvSpPr>
          <p:nvPr/>
        </p:nvSpPr>
        <p:spPr bwMode="auto">
          <a:xfrm>
            <a:off x="4721225" y="2997200"/>
            <a:ext cx="4084638" cy="26781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sym typeface="宋体" panose="02010600030101010101" pitchFamily="2" charset="-122"/>
              </a:rPr>
              <a:t>struct book</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char title[MAXTITL];</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char author[MAXAUTL ];</a:t>
            </a:r>
            <a:endParaRPr lang="zh-CN" altLang="en-US" sz="2400">
              <a:latin typeface="Times New Roman" panose="02020603050405020304" pitchFamily="18" charset="0"/>
            </a:endParaRPr>
          </a:p>
          <a:p>
            <a:pPr eaLnBrk="1" hangingPunct="1">
              <a:spcBef>
                <a:spcPct val="0"/>
              </a:spcBef>
              <a:buFontTx/>
              <a:buNone/>
            </a:pPr>
            <a:r>
              <a:rPr lang="zh-CN" altLang="en-US" sz="2400">
                <a:latin typeface="Times New Roman" panose="02020603050405020304" pitchFamily="18" charset="0"/>
                <a:sym typeface="宋体" panose="02010600030101010101" pitchFamily="2" charset="-122"/>
              </a:rPr>
              <a:t>    </a:t>
            </a:r>
            <a:r>
              <a:rPr lang="en-US" altLang="zh-CN" sz="2400">
                <a:latin typeface="Times New Roman" panose="02020603050405020304" pitchFamily="18" charset="0"/>
                <a:sym typeface="宋体" panose="02010600030101010101" pitchFamily="2" charset="-122"/>
              </a:rPr>
              <a:t>float value;</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struct book * book;</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  </a:t>
            </a:r>
          </a:p>
        </p:txBody>
      </p:sp>
      <p:sp>
        <p:nvSpPr>
          <p:cNvPr id="184327" name="Rectangle 7"/>
          <p:cNvSpPr>
            <a:spLocks noChangeArrowheads="1"/>
          </p:cNvSpPr>
          <p:nvPr/>
        </p:nvSpPr>
        <p:spPr bwMode="auto">
          <a:xfrm>
            <a:off x="7818438" y="4797425"/>
            <a:ext cx="490537"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dirty="0">
                <a:solidFill>
                  <a:schemeClr val="accent2"/>
                </a:solidFill>
              </a:rPr>
              <a:t>√</a:t>
            </a:r>
          </a:p>
        </p:txBody>
      </p:sp>
      <p:sp>
        <p:nvSpPr>
          <p:cNvPr id="18441" name="文本框 1"/>
          <p:cNvSpPr txBox="1">
            <a:spLocks noChangeArrowheads="1"/>
          </p:cNvSpPr>
          <p:nvPr/>
        </p:nvSpPr>
        <p:spPr bwMode="auto">
          <a:xfrm>
            <a:off x="3421063" y="4797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4803103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15261FD7-8426-40B5-B912-7F44FF47C50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63C98FA-F2C0-4CFA-B768-302AC9B44ED8}" type="slidenum">
              <a:rPr lang="en-US" altLang="zh-CN" sz="1400">
                <a:latin typeface="Times New Roman" panose="02020603050405020304" pitchFamily="18" charset="0"/>
              </a:rPr>
              <a:pPr algn="r" eaLnBrk="1" hangingPunct="1">
                <a:spcBef>
                  <a:spcPct val="50000"/>
                </a:spcBef>
                <a:buFontTx/>
                <a:buNone/>
              </a:pPr>
              <a:t>9</a:t>
            </a:fld>
            <a:endParaRPr lang="en-US" altLang="zh-CN" sz="1400">
              <a:latin typeface="Times New Roman" panose="02020603050405020304" pitchFamily="18" charset="0"/>
            </a:endParaRPr>
          </a:p>
        </p:txBody>
      </p:sp>
      <p:sp>
        <p:nvSpPr>
          <p:cNvPr id="21507" name="Rectangle 3">
            <a:extLst>
              <a:ext uri="{FF2B5EF4-FFF2-40B4-BE49-F238E27FC236}">
                <a16:creationId xmlns:a16="http://schemas.microsoft.com/office/drawing/2014/main" id="{CFDF14A8-87A5-4303-B10E-E63264812942}"/>
              </a:ext>
            </a:extLst>
          </p:cNvPr>
          <p:cNvSpPr>
            <a:spLocks noGrp="1" noChangeArrowheads="1"/>
          </p:cNvSpPr>
          <p:nvPr>
            <p:ph type="body" idx="4294967295"/>
          </p:nvPr>
        </p:nvSpPr>
        <p:spPr>
          <a:xfrm>
            <a:off x="685800" y="1319213"/>
            <a:ext cx="8062913" cy="4611687"/>
          </a:xfrm>
        </p:spPr>
        <p:txBody>
          <a:bodyPr/>
          <a:lstStyle/>
          <a:p>
            <a:pPr eaLnBrk="1" hangingPunct="1">
              <a:lnSpc>
                <a:spcPct val="90000"/>
              </a:lnSpc>
              <a:buFontTx/>
              <a:buNone/>
            </a:pPr>
            <a:r>
              <a:rPr lang="en-US" altLang="zh-CN" b="1"/>
              <a:t>   </a:t>
            </a:r>
            <a:r>
              <a:rPr lang="zh-CN" altLang="en-US" b="1"/>
              <a:t>自引用结构包含一个指针成员，该指针指向与自身同一个类型的结构。如：</a:t>
            </a:r>
          </a:p>
          <a:p>
            <a:pPr eaLnBrk="1" hangingPunct="1">
              <a:lnSpc>
                <a:spcPct val="90000"/>
              </a:lnSpc>
              <a:buFontTx/>
              <a:buNone/>
            </a:pPr>
            <a:r>
              <a:rPr lang="zh-CN" altLang="en-US" sz="2400" b="1"/>
              <a:t>		</a:t>
            </a:r>
            <a:r>
              <a:rPr lang="en-US" altLang="zh-CN" b="1">
                <a:solidFill>
                  <a:srgbClr val="FF0000"/>
                </a:solidFill>
              </a:rPr>
              <a:t>struct node</a:t>
            </a:r>
            <a:r>
              <a:rPr lang="en-US" altLang="zh-CN" b="1"/>
              <a:t>{</a:t>
            </a:r>
          </a:p>
          <a:p>
            <a:pPr eaLnBrk="1" hangingPunct="1">
              <a:lnSpc>
                <a:spcPct val="90000"/>
              </a:lnSpc>
              <a:buFontTx/>
              <a:buNone/>
            </a:pPr>
            <a:r>
              <a:rPr lang="en-US" altLang="zh-CN" b="1"/>
              <a:t>		     int data;</a:t>
            </a:r>
          </a:p>
          <a:p>
            <a:pPr eaLnBrk="1" hangingPunct="1">
              <a:lnSpc>
                <a:spcPct val="90000"/>
              </a:lnSpc>
              <a:buFontTx/>
              <a:buNone/>
            </a:pPr>
            <a:r>
              <a:rPr lang="en-US" altLang="zh-CN" b="1"/>
              <a:t>	            </a:t>
            </a:r>
            <a:r>
              <a:rPr lang="en-US" altLang="zh-CN" b="1">
                <a:solidFill>
                  <a:srgbClr val="FF0000"/>
                </a:solidFill>
              </a:rPr>
              <a:t>struct node</a:t>
            </a:r>
            <a:r>
              <a:rPr lang="en-US" altLang="zh-CN" b="1"/>
              <a:t> </a:t>
            </a:r>
            <a:r>
              <a:rPr lang="en-US" altLang="zh-CN" b="1">
                <a:solidFill>
                  <a:srgbClr val="FF0000"/>
                </a:solidFill>
              </a:rPr>
              <a:t>* </a:t>
            </a:r>
            <a:r>
              <a:rPr lang="en-US" altLang="zh-CN" b="1"/>
              <a:t>nextPtr;</a:t>
            </a:r>
          </a:p>
          <a:p>
            <a:pPr eaLnBrk="1" hangingPunct="1">
              <a:lnSpc>
                <a:spcPct val="90000"/>
              </a:lnSpc>
              <a:buFontTx/>
              <a:buNone/>
            </a:pPr>
            <a:r>
              <a:rPr lang="en-US" altLang="zh-CN" b="1"/>
              <a:t>           }</a:t>
            </a:r>
            <a:r>
              <a:rPr lang="zh-CN" altLang="en-US" b="1"/>
              <a:t>；</a:t>
            </a:r>
          </a:p>
          <a:p>
            <a:pPr eaLnBrk="1" hangingPunct="1">
              <a:lnSpc>
                <a:spcPct val="90000"/>
              </a:lnSpc>
              <a:buFontTx/>
              <a:buNone/>
            </a:pPr>
            <a:r>
              <a:rPr lang="zh-CN" altLang="en-US" sz="900" b="1"/>
              <a:t>    </a:t>
            </a:r>
          </a:p>
          <a:p>
            <a:pPr eaLnBrk="1" hangingPunct="1">
              <a:lnSpc>
                <a:spcPct val="90000"/>
              </a:lnSpc>
              <a:buFontTx/>
              <a:buNone/>
            </a:pPr>
            <a:r>
              <a:rPr lang="zh-CN" altLang="en-US" b="1"/>
              <a:t> </a:t>
            </a:r>
            <a:r>
              <a:rPr lang="en-US" altLang="zh-CN" b="1"/>
              <a:t>struct node </a:t>
            </a:r>
            <a:r>
              <a:rPr lang="zh-CN" altLang="en-US" b="1"/>
              <a:t>* 就是</a:t>
            </a:r>
            <a:r>
              <a:rPr lang="zh-CN" altLang="en-US" b="1">
                <a:solidFill>
                  <a:srgbClr val="FF0000"/>
                </a:solidFill>
              </a:rPr>
              <a:t>自引用结构</a:t>
            </a:r>
            <a:r>
              <a:rPr lang="zh-CN" altLang="en-US" b="1"/>
              <a:t>。</a:t>
            </a:r>
            <a:endParaRPr lang="en-US" altLang="zh-CN" b="1"/>
          </a:p>
          <a:p>
            <a:pPr eaLnBrk="1" hangingPunct="1">
              <a:lnSpc>
                <a:spcPct val="90000"/>
              </a:lnSpc>
              <a:buFontTx/>
              <a:buNone/>
            </a:pPr>
            <a:r>
              <a:rPr lang="en-US" altLang="zh-CN" b="1"/>
              <a:t> nextPtr </a:t>
            </a:r>
            <a:r>
              <a:rPr lang="zh-CN" altLang="en-US" b="1"/>
              <a:t>称为链节（</a:t>
            </a:r>
            <a:r>
              <a:rPr lang="en-US" altLang="zh-CN" b="1"/>
              <a:t>link</a:t>
            </a:r>
            <a:r>
              <a:rPr lang="zh-CN" altLang="en-US" b="1"/>
              <a:t>），用于把一个</a:t>
            </a:r>
            <a:r>
              <a:rPr lang="en-US" altLang="zh-CN" b="1"/>
              <a:t>struct node</a:t>
            </a:r>
            <a:r>
              <a:rPr lang="zh-CN" altLang="en-US" b="1"/>
              <a:t>类型的结构变量和另一个同类型的结构变量链在一起。</a:t>
            </a:r>
          </a:p>
        </p:txBody>
      </p:sp>
      <p:sp>
        <p:nvSpPr>
          <p:cNvPr id="5124" name="Text Box 25">
            <a:extLst>
              <a:ext uri="{FF2B5EF4-FFF2-40B4-BE49-F238E27FC236}">
                <a16:creationId xmlns:a16="http://schemas.microsoft.com/office/drawing/2014/main" id="{045C2C21-381C-4AE3-9CE6-721F8B0660C6}"/>
              </a:ext>
            </a:extLst>
          </p:cNvPr>
          <p:cNvSpPr txBox="1">
            <a:spLocks noChangeArrowheads="1"/>
          </p:cNvSpPr>
          <p:nvPr/>
        </p:nvSpPr>
        <p:spPr bwMode="auto">
          <a:xfrm>
            <a:off x="5507038" y="150813"/>
            <a:ext cx="3276600" cy="1004887"/>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struct node n1</a:t>
            </a:r>
            <a:r>
              <a:rPr lang="zh-CN" altLang="en-US" sz="2400">
                <a:latin typeface="Times New Roman" panose="02020603050405020304" pitchFamily="18" charset="0"/>
              </a:rPr>
              <a:t>，</a:t>
            </a:r>
            <a:r>
              <a:rPr lang="en-US" altLang="zh-CN" sz="2400">
                <a:latin typeface="Times New Roman" panose="02020603050405020304" pitchFamily="18" charset="0"/>
              </a:rPr>
              <a:t>n2</a:t>
            </a:r>
            <a:r>
              <a:rPr lang="zh-CN" altLang="en-US" sz="2400">
                <a:latin typeface="Times New Roman" panose="02020603050405020304" pitchFamily="18" charset="0"/>
              </a:rPr>
              <a:t>；</a:t>
            </a:r>
          </a:p>
          <a:p>
            <a:pPr eaLnBrk="1" hangingPunct="1">
              <a:spcBef>
                <a:spcPct val="50000"/>
              </a:spcBef>
              <a:buFontTx/>
              <a:buNone/>
            </a:pPr>
            <a:r>
              <a:rPr lang="en-US" altLang="zh-CN" sz="2400">
                <a:latin typeface="Times New Roman" panose="02020603050405020304" pitchFamily="18" charset="0"/>
              </a:rPr>
              <a:t>n1.nextPtr=&amp;n2;</a:t>
            </a:r>
          </a:p>
        </p:txBody>
      </p:sp>
      <p:grpSp>
        <p:nvGrpSpPr>
          <p:cNvPr id="5125" name="Group 39">
            <a:extLst>
              <a:ext uri="{FF2B5EF4-FFF2-40B4-BE49-F238E27FC236}">
                <a16:creationId xmlns:a16="http://schemas.microsoft.com/office/drawing/2014/main" id="{85B7C82F-FB84-4EE7-9C91-22C70FC25A24}"/>
              </a:ext>
            </a:extLst>
          </p:cNvPr>
          <p:cNvGrpSpPr>
            <a:grpSpLocks/>
          </p:cNvGrpSpPr>
          <p:nvPr/>
        </p:nvGrpSpPr>
        <p:grpSpPr bwMode="auto">
          <a:xfrm>
            <a:off x="1042988" y="149225"/>
            <a:ext cx="1728787" cy="1046163"/>
            <a:chOff x="0" y="0"/>
            <a:chExt cx="1089" cy="659"/>
          </a:xfrm>
        </p:grpSpPr>
        <p:sp>
          <p:nvSpPr>
            <p:cNvPr id="21523" name="Rectangle 7">
              <a:extLst>
                <a:ext uri="{FF2B5EF4-FFF2-40B4-BE49-F238E27FC236}">
                  <a16:creationId xmlns:a16="http://schemas.microsoft.com/office/drawing/2014/main" id="{A97A56CD-AFBE-4E0C-8658-64E2D532D01F}"/>
                </a:ext>
              </a:extLst>
            </p:cNvPr>
            <p:cNvSpPr>
              <a:spLocks noChangeArrowheads="1"/>
            </p:cNvSpPr>
            <p:nvPr/>
          </p:nvSpPr>
          <p:spPr bwMode="auto">
            <a:xfrm>
              <a:off x="15" y="6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24" name="Line 8">
              <a:extLst>
                <a:ext uri="{FF2B5EF4-FFF2-40B4-BE49-F238E27FC236}">
                  <a16:creationId xmlns:a16="http://schemas.microsoft.com/office/drawing/2014/main" id="{48581634-0D18-4840-A620-F89852434DD5}"/>
                </a:ext>
              </a:extLst>
            </p:cNvPr>
            <p:cNvSpPr>
              <a:spLocks noChangeShapeType="1"/>
            </p:cNvSpPr>
            <p:nvPr/>
          </p:nvSpPr>
          <p:spPr bwMode="auto">
            <a:xfrm>
              <a:off x="0" y="35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Text Box 11">
              <a:extLst>
                <a:ext uri="{FF2B5EF4-FFF2-40B4-BE49-F238E27FC236}">
                  <a16:creationId xmlns:a16="http://schemas.microsoft.com/office/drawing/2014/main" id="{CC9A2CCA-F80D-407E-BAF4-835DF5B4528E}"/>
                </a:ext>
              </a:extLst>
            </p:cNvPr>
            <p:cNvSpPr txBox="1">
              <a:spLocks noChangeArrowheads="1"/>
            </p:cNvSpPr>
            <p:nvPr/>
          </p:nvSpPr>
          <p:spPr bwMode="auto">
            <a:xfrm>
              <a:off x="317" y="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grpSp>
      <p:sp>
        <p:nvSpPr>
          <p:cNvPr id="21510" name="Text Box 26">
            <a:extLst>
              <a:ext uri="{FF2B5EF4-FFF2-40B4-BE49-F238E27FC236}">
                <a16:creationId xmlns:a16="http://schemas.microsoft.com/office/drawing/2014/main" id="{7C948030-B3E0-4B40-8998-A607CA5C176B}"/>
              </a:ext>
            </a:extLst>
          </p:cNvPr>
          <p:cNvSpPr txBox="1">
            <a:spLocks noChangeArrowheads="1"/>
          </p:cNvSpPr>
          <p:nvPr/>
        </p:nvSpPr>
        <p:spPr bwMode="auto">
          <a:xfrm>
            <a:off x="1114425" y="-125413"/>
            <a:ext cx="576263" cy="45720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n1</a:t>
            </a:r>
          </a:p>
        </p:txBody>
      </p:sp>
      <p:grpSp>
        <p:nvGrpSpPr>
          <p:cNvPr id="5130" name="Group 40">
            <a:extLst>
              <a:ext uri="{FF2B5EF4-FFF2-40B4-BE49-F238E27FC236}">
                <a16:creationId xmlns:a16="http://schemas.microsoft.com/office/drawing/2014/main" id="{50877226-80A7-4689-AE80-A04F25294A0D}"/>
              </a:ext>
            </a:extLst>
          </p:cNvPr>
          <p:cNvGrpSpPr>
            <a:grpSpLocks/>
          </p:cNvGrpSpPr>
          <p:nvPr/>
        </p:nvGrpSpPr>
        <p:grpSpPr bwMode="auto">
          <a:xfrm>
            <a:off x="3419475" y="-171450"/>
            <a:ext cx="1728788" cy="1331913"/>
            <a:chOff x="0" y="0"/>
            <a:chExt cx="1089" cy="839"/>
          </a:xfrm>
        </p:grpSpPr>
        <p:sp>
          <p:nvSpPr>
            <p:cNvPr id="21518" name="Rectangle 14">
              <a:extLst>
                <a:ext uri="{FF2B5EF4-FFF2-40B4-BE49-F238E27FC236}">
                  <a16:creationId xmlns:a16="http://schemas.microsoft.com/office/drawing/2014/main" id="{0CFCEBD3-6F6D-4AE0-8DE7-EA2B99C8E413}"/>
                </a:ext>
              </a:extLst>
            </p:cNvPr>
            <p:cNvSpPr>
              <a:spLocks noChangeArrowheads="1"/>
            </p:cNvSpPr>
            <p:nvPr/>
          </p:nvSpPr>
          <p:spPr bwMode="auto">
            <a:xfrm>
              <a:off x="15" y="24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19" name="Line 15">
              <a:extLst>
                <a:ext uri="{FF2B5EF4-FFF2-40B4-BE49-F238E27FC236}">
                  <a16:creationId xmlns:a16="http://schemas.microsoft.com/office/drawing/2014/main" id="{F22E78E6-6BC8-4E8F-9FF3-10A9DBE34B70}"/>
                </a:ext>
              </a:extLst>
            </p:cNvPr>
            <p:cNvSpPr>
              <a:spLocks noChangeShapeType="1"/>
            </p:cNvSpPr>
            <p:nvPr/>
          </p:nvSpPr>
          <p:spPr bwMode="auto">
            <a:xfrm>
              <a:off x="0" y="53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Text Box 18">
              <a:extLst>
                <a:ext uri="{FF2B5EF4-FFF2-40B4-BE49-F238E27FC236}">
                  <a16:creationId xmlns:a16="http://schemas.microsoft.com/office/drawing/2014/main" id="{DC823591-C879-401D-A683-21DFF9338F77}"/>
                </a:ext>
              </a:extLst>
            </p:cNvPr>
            <p:cNvSpPr txBox="1">
              <a:spLocks noChangeArrowheads="1"/>
            </p:cNvSpPr>
            <p:nvPr/>
          </p:nvSpPr>
          <p:spPr bwMode="auto">
            <a:xfrm>
              <a:off x="317" y="18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1" name="Text Box 19">
              <a:extLst>
                <a:ext uri="{FF2B5EF4-FFF2-40B4-BE49-F238E27FC236}">
                  <a16:creationId xmlns:a16="http://schemas.microsoft.com/office/drawing/2014/main" id="{24C53FAC-E06E-4FCA-9743-D1FF4EB54869}"/>
                </a:ext>
              </a:extLst>
            </p:cNvPr>
            <p:cNvSpPr txBox="1">
              <a:spLocks noChangeArrowheads="1"/>
            </p:cNvSpPr>
            <p:nvPr/>
          </p:nvSpPr>
          <p:spPr bwMode="auto">
            <a:xfrm>
              <a:off x="272" y="521"/>
              <a:ext cx="726"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2" name="Text Box 27">
              <a:extLst>
                <a:ext uri="{FF2B5EF4-FFF2-40B4-BE49-F238E27FC236}">
                  <a16:creationId xmlns:a16="http://schemas.microsoft.com/office/drawing/2014/main" id="{FBC93EB0-D8C6-4864-B011-7F67C82D2881}"/>
                </a:ext>
              </a:extLst>
            </p:cNvPr>
            <p:cNvSpPr txBox="1">
              <a:spLocks noChangeArrowheads="1"/>
            </p:cNvSpPr>
            <p:nvPr/>
          </p:nvSpPr>
          <p:spPr bwMode="auto">
            <a:xfrm>
              <a:off x="136" y="0"/>
              <a:ext cx="363"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n2</a:t>
              </a:r>
            </a:p>
          </p:txBody>
        </p:sp>
      </p:grpSp>
      <p:grpSp>
        <p:nvGrpSpPr>
          <p:cNvPr id="5136" name="Group 33">
            <a:extLst>
              <a:ext uri="{FF2B5EF4-FFF2-40B4-BE49-F238E27FC236}">
                <a16:creationId xmlns:a16="http://schemas.microsoft.com/office/drawing/2014/main" id="{95FEB01F-EAFD-47D8-961D-7392D0EAFB94}"/>
              </a:ext>
            </a:extLst>
          </p:cNvPr>
          <p:cNvGrpSpPr>
            <a:grpSpLocks/>
          </p:cNvGrpSpPr>
          <p:nvPr/>
        </p:nvGrpSpPr>
        <p:grpSpPr bwMode="auto">
          <a:xfrm>
            <a:off x="2482850" y="436563"/>
            <a:ext cx="1008063" cy="577850"/>
            <a:chOff x="0" y="0"/>
            <a:chExt cx="635" cy="364"/>
          </a:xfrm>
        </p:grpSpPr>
        <p:sp>
          <p:nvSpPr>
            <p:cNvPr id="21514" name="Line 34">
              <a:extLst>
                <a:ext uri="{FF2B5EF4-FFF2-40B4-BE49-F238E27FC236}">
                  <a16:creationId xmlns:a16="http://schemas.microsoft.com/office/drawing/2014/main" id="{54F0F0FA-7FB3-4D92-B6F3-1AC36C4EE522}"/>
                </a:ext>
              </a:extLst>
            </p:cNvPr>
            <p:cNvSpPr>
              <a:spLocks noChangeShapeType="1"/>
            </p:cNvSpPr>
            <p:nvPr/>
          </p:nvSpPr>
          <p:spPr bwMode="auto">
            <a:xfrm>
              <a:off x="0" y="363"/>
              <a:ext cx="316"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5" name="Line 35">
              <a:extLst>
                <a:ext uri="{FF2B5EF4-FFF2-40B4-BE49-F238E27FC236}">
                  <a16:creationId xmlns:a16="http://schemas.microsoft.com/office/drawing/2014/main" id="{AEA6CA2B-6B3B-4E90-A2A7-AF40A4A6B2C6}"/>
                </a:ext>
              </a:extLst>
            </p:cNvPr>
            <p:cNvSpPr>
              <a:spLocks noChangeShapeType="1"/>
            </p:cNvSpPr>
            <p:nvPr/>
          </p:nvSpPr>
          <p:spPr bwMode="auto">
            <a:xfrm>
              <a:off x="317" y="0"/>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6" name="Line 36">
              <a:extLst>
                <a:ext uri="{FF2B5EF4-FFF2-40B4-BE49-F238E27FC236}">
                  <a16:creationId xmlns:a16="http://schemas.microsoft.com/office/drawing/2014/main" id="{0B05690E-11B4-4A19-BFD0-A1ECB8E2128F}"/>
                </a:ext>
              </a:extLst>
            </p:cNvPr>
            <p:cNvSpPr>
              <a:spLocks noChangeShapeType="1"/>
            </p:cNvSpPr>
            <p:nvPr/>
          </p:nvSpPr>
          <p:spPr bwMode="auto">
            <a:xfrm>
              <a:off x="317" y="0"/>
              <a:ext cx="31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7" name="Oval 37">
              <a:extLst>
                <a:ext uri="{FF2B5EF4-FFF2-40B4-BE49-F238E27FC236}">
                  <a16:creationId xmlns:a16="http://schemas.microsoft.com/office/drawing/2014/main" id="{CB075637-B7C9-450B-888F-CE3F12D82864}"/>
                </a:ext>
              </a:extLst>
            </p:cNvPr>
            <p:cNvSpPr>
              <a:spLocks noChangeArrowheads="1"/>
            </p:cNvSpPr>
            <p:nvPr/>
          </p:nvSpPr>
          <p:spPr bwMode="auto">
            <a:xfrm>
              <a:off x="0" y="318"/>
              <a:ext cx="46" cy="46"/>
            </a:xfrm>
            <a:prstGeom prst="ellipse">
              <a:avLst/>
            </a:prstGeom>
            <a:solidFill>
              <a:schemeClr val="tx1"/>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grpSp>
      <p:sp>
        <p:nvSpPr>
          <p:cNvPr id="5141" name="Rectangle 38">
            <a:extLst>
              <a:ext uri="{FF2B5EF4-FFF2-40B4-BE49-F238E27FC236}">
                <a16:creationId xmlns:a16="http://schemas.microsoft.com/office/drawing/2014/main" id="{A2292351-FD28-4910-A368-6B87A0A9793D}"/>
              </a:ext>
            </a:extLst>
          </p:cNvPr>
          <p:cNvSpPr>
            <a:spLocks noGrp="1" noChangeArrowheads="1"/>
          </p:cNvSpPr>
          <p:nvPr>
            <p:ph type="title" idx="4294967295"/>
          </p:nvPr>
        </p:nvSpPr>
        <p:spPr>
          <a:xfrm>
            <a:off x="1263650" y="333375"/>
            <a:ext cx="7772400" cy="720725"/>
          </a:xfrm>
        </p:spPr>
        <p:txBody>
          <a:bodyPr/>
          <a:lstStyle/>
          <a:p>
            <a:pPr eaLnBrk="1" hangingPunct="1"/>
            <a:r>
              <a:rPr lang="zh-CN" altLang="en-US"/>
              <a:t>自引用结构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141"/>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dissolve">
                                      <p:cBhvr>
                                        <p:cTn id="11" dur="500"/>
                                        <p:tgtEl>
                                          <p:spTgt spid="51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dissolve">
                                      <p:cBhvr>
                                        <p:cTn id="16" dur="500"/>
                                        <p:tgtEl>
                                          <p:spTgt spid="5125"/>
                                        </p:tgtEl>
                                      </p:cBhvr>
                                    </p:animEffect>
                                  </p:childTnLst>
                                </p:cTn>
                              </p:par>
                              <p:par>
                                <p:cTn id="17" presetID="9" presetClass="entr" presetSubtype="0" fill="hold" nodeType="withEffect">
                                  <p:stCondLst>
                                    <p:cond delay="0"/>
                                  </p:stCondLst>
                                  <p:childTnLst>
                                    <p:set>
                                      <p:cBhvr>
                                        <p:cTn id="18" dur="1" fill="hold">
                                          <p:stCondLst>
                                            <p:cond delay="0"/>
                                          </p:stCondLst>
                                        </p:cTn>
                                        <p:tgtEl>
                                          <p:spTgt spid="5130"/>
                                        </p:tgtEl>
                                        <p:attrNameLst>
                                          <p:attrName>style.visibility</p:attrName>
                                        </p:attrNameLst>
                                      </p:cBhvr>
                                      <p:to>
                                        <p:strVal val="visible"/>
                                      </p:to>
                                    </p:set>
                                    <p:animEffect transition="in" filter="dissolve">
                                      <p:cBhvr>
                                        <p:cTn id="19" dur="500"/>
                                        <p:tgtEl>
                                          <p:spTgt spid="51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136"/>
                                        </p:tgtEl>
                                        <p:attrNameLst>
                                          <p:attrName>style.visibility</p:attrName>
                                        </p:attrNameLst>
                                      </p:cBhvr>
                                      <p:to>
                                        <p:strVal val="visible"/>
                                      </p:to>
                                    </p:set>
                                    <p:animEffect transition="in" filter="dissolve">
                                      <p:cBhvr>
                                        <p:cTn id="24" dur="500"/>
                                        <p:tgtEl>
                                          <p:spTgt spid="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4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2|42.1"/>
</p:tagLst>
</file>

<file path=ppt/tags/tag2.xml><?xml version="1.0" encoding="utf-8"?>
<p:tagLst xmlns:a="http://schemas.openxmlformats.org/drawingml/2006/main" xmlns:r="http://schemas.openxmlformats.org/officeDocument/2006/relationships" xmlns:p="http://schemas.openxmlformats.org/presentationml/2006/main">
  <p:tag name="TIMING" val="|83"/>
</p:tagLst>
</file>

<file path=ppt/tags/tag3.xml><?xml version="1.0" encoding="utf-8"?>
<p:tagLst xmlns:a="http://schemas.openxmlformats.org/drawingml/2006/main" xmlns:r="http://schemas.openxmlformats.org/officeDocument/2006/relationships" xmlns:p="http://schemas.openxmlformats.org/presentationml/2006/main">
  <p:tag name="TIMING" val="|25.3|18.3|5.2|33.4|13.7|1.2"/>
</p:tagLst>
</file>

<file path=ppt/tags/tag4.xml><?xml version="1.0" encoding="utf-8"?>
<p:tagLst xmlns:a="http://schemas.openxmlformats.org/drawingml/2006/main" xmlns:r="http://schemas.openxmlformats.org/officeDocument/2006/relationships" xmlns:p="http://schemas.openxmlformats.org/presentationml/2006/main">
  <p:tag name="TIMING" val="|15.3|8.1|0.8|0.8|11.4|3.2|2|21.7|10.7|34.2|1"/>
</p:tagLst>
</file>

<file path=ppt/tags/tag5.xml><?xml version="1.0" encoding="utf-8"?>
<p:tagLst xmlns:a="http://schemas.openxmlformats.org/drawingml/2006/main" xmlns:r="http://schemas.openxmlformats.org/officeDocument/2006/relationships" xmlns:p="http://schemas.openxmlformats.org/presentationml/2006/main">
  <p:tag name="TIMING" val="|13.3|22.5|53.9|42.6"/>
</p:tagLst>
</file>

<file path=ppt/tags/tag6.xml><?xml version="1.0" encoding="utf-8"?>
<p:tagLst xmlns:a="http://schemas.openxmlformats.org/drawingml/2006/main" xmlns:r="http://schemas.openxmlformats.org/officeDocument/2006/relationships" xmlns:p="http://schemas.openxmlformats.org/presentationml/2006/main">
  <p:tag name="TIMING" val="|62.9|81.2|67.3"/>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470</TotalTime>
  <Pages>0</Pages>
  <Words>1743</Words>
  <Characters>0</Characters>
  <Application>Microsoft Office PowerPoint</Application>
  <DocSecurity>0</DocSecurity>
  <PresentationFormat>全屏显示(4:3)</PresentationFormat>
  <Lines>0</Lines>
  <Paragraphs>340</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宋体</vt:lpstr>
      <vt:lpstr>微软雅黑</vt:lpstr>
      <vt:lpstr>Arial</vt:lpstr>
      <vt:lpstr>Monotype Sorts</vt:lpstr>
      <vt:lpstr>Times New Roman</vt:lpstr>
      <vt:lpstr>Wingdings</vt:lpstr>
      <vt:lpstr>经分互动规范介绍</vt:lpstr>
      <vt:lpstr>PowerPoint 演示文稿</vt:lpstr>
      <vt:lpstr>回顾</vt:lpstr>
      <vt:lpstr>问题的引出</vt:lpstr>
      <vt:lpstr>问题的引出</vt:lpstr>
      <vt:lpstr>PowerPoint 演示文稿</vt:lpstr>
      <vt:lpstr>问题的引出</vt:lpstr>
      <vt:lpstr>提纲</vt:lpstr>
      <vt:lpstr>上学期讲义回顾</vt:lpstr>
      <vt:lpstr>自引用结构</vt:lpstr>
      <vt:lpstr>提纲</vt:lpstr>
      <vt:lpstr>12.4.1 链表结构</vt:lpstr>
      <vt:lpstr>12.4.1 链表结构--链表是什么</vt:lpstr>
      <vt:lpstr>12.4.1 链表结构</vt:lpstr>
      <vt:lpstr>提纲</vt:lpstr>
      <vt:lpstr>1.链表的创建</vt:lpstr>
      <vt:lpstr>1、链表创建</vt:lpstr>
      <vt:lpstr>PowerPoint 演示文稿</vt:lpstr>
      <vt:lpstr>PowerPoint 演示文稿</vt:lpstr>
      <vt:lpstr>2.链表中结点的访问（1）</vt:lpstr>
      <vt:lpstr>2. 链表中结点的访问（2）</vt:lpstr>
      <vt:lpstr>PowerPoint 演示文稿</vt:lpstr>
      <vt:lpstr>3.链表结点的动态增加和删除</vt:lpstr>
      <vt:lpstr>PowerPoint 演示文稿</vt:lpstr>
      <vt:lpstr>链表结点的删除</vt:lpstr>
      <vt:lpstr>链表(Linked List)</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yuanbaoku</cp:lastModifiedBy>
  <cp:revision>1102</cp:revision>
  <dcterms:created xsi:type="dcterms:W3CDTF">2001-04-18T13:38:17Z</dcterms:created>
  <dcterms:modified xsi:type="dcterms:W3CDTF">2020-02-25T23:56:18Z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