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7"/>
  </p:notes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14E4DFF-99F8-48A8-B24D-A2657320EB1E}">
          <p14:sldIdLst/>
        </p14:section>
        <p14:section name="头插" id="{DC1457A3-2F8C-41FA-B158-6354B09140CF}">
          <p14:sldIdLst>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CC"/>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941" autoAdjust="0"/>
  </p:normalViewPr>
  <p:slideViewPr>
    <p:cSldViewPr>
      <p:cViewPr varScale="1">
        <p:scale>
          <a:sx n="67" d="100"/>
          <a:sy n="67" d="100"/>
        </p:scale>
        <p:origin x="1476" y="72"/>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A721809-F922-469E-89D7-7E2041EE2479}"/>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FABA780C-92E5-4936-B54F-9D3D1B185566}"/>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2669B904-59FB-4CF6-BCE6-A153A8F60961}"/>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9C033E08-2D14-4FC4-8919-D0C52FBDC03A}"/>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AAC8874-52D5-44AA-835D-9C9DD6F0F905}"/>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60B893DC-E978-4140-AE35-FE20E5CB7A1B}"/>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D64C6CD-A365-4E05-9D6E-8B2695FBCFD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pPr eaLnBrk="1" hangingPunct="1">
              <a:spcBef>
                <a:spcPct val="50000"/>
              </a:spcBef>
            </a:pPr>
            <a:r>
              <a:rPr lang="zh-CN" altLang="en-US" b="1" smtClean="0">
                <a:latin typeface="Times New Roman" panose="02020603050405020304" pitchFamily="18" charset="0"/>
              </a:rPr>
              <a:t>资料来源：</a:t>
            </a:r>
          </a:p>
          <a:p>
            <a:pPr eaLnBrk="1" hangingPunct="1">
              <a:spcBef>
                <a:spcPct val="50000"/>
              </a:spcBef>
            </a:pPr>
            <a:r>
              <a:rPr lang="en-US" altLang="zh-CN" b="1" smtClean="0">
                <a:latin typeface="Times New Roman" panose="02020603050405020304" pitchFamily="18" charset="0"/>
              </a:rPr>
              <a:t>《C</a:t>
            </a:r>
            <a:r>
              <a:rPr lang="zh-CN" altLang="en-US" b="1" smtClean="0">
                <a:latin typeface="Times New Roman" panose="02020603050405020304" pitchFamily="18" charset="0"/>
              </a:rPr>
              <a:t>程序设计教程</a:t>
            </a:r>
            <a:r>
              <a:rPr lang="en-US" altLang="zh-CN" b="1" smtClean="0">
                <a:latin typeface="Times New Roman" panose="02020603050405020304" pitchFamily="18" charset="0"/>
              </a:rPr>
              <a:t>》</a:t>
            </a:r>
            <a:r>
              <a:rPr lang="zh-CN" altLang="en-US" b="1" smtClean="0">
                <a:latin typeface="Times New Roman" panose="02020603050405020304" pitchFamily="18" charset="0"/>
              </a:rPr>
              <a:t>第</a:t>
            </a:r>
            <a:r>
              <a:rPr lang="en-US" altLang="zh-CN" b="1" smtClean="0">
                <a:latin typeface="Times New Roman" panose="02020603050405020304" pitchFamily="18" charset="0"/>
              </a:rPr>
              <a:t>11</a:t>
            </a:r>
            <a:r>
              <a:rPr lang="zh-CN" altLang="en-US" b="1" smtClean="0">
                <a:latin typeface="Times New Roman" panose="02020603050405020304" pitchFamily="18" charset="0"/>
              </a:rPr>
              <a:t>章、</a:t>
            </a:r>
            <a:r>
              <a:rPr lang="en-US" altLang="zh-CN" b="1" smtClean="0">
                <a:latin typeface="Times New Roman" panose="02020603050405020304" pitchFamily="18" charset="0"/>
              </a:rPr>
              <a:t>463</a:t>
            </a:r>
            <a:r>
              <a:rPr lang="zh-CN" altLang="en-US" b="1" smtClean="0">
                <a:latin typeface="Times New Roman" panose="02020603050405020304" pitchFamily="18" charset="0"/>
              </a:rPr>
              <a:t>～</a:t>
            </a:r>
            <a:r>
              <a:rPr lang="en-US" altLang="zh-CN" b="1" smtClean="0">
                <a:latin typeface="Times New Roman" panose="02020603050405020304" pitchFamily="18" charset="0"/>
              </a:rPr>
              <a:t>470 &lt;stdio.h&gt;</a:t>
            </a:r>
            <a:r>
              <a:rPr lang="zh-CN" altLang="en-US" b="1" smtClean="0">
                <a:latin typeface="Times New Roman" panose="02020603050405020304" pitchFamily="18" charset="0"/>
              </a:rPr>
              <a:t>库函数介绍</a:t>
            </a:r>
          </a:p>
          <a:p>
            <a:pPr eaLnBrk="1" hangingPunct="1">
              <a:spcBef>
                <a:spcPct val="50000"/>
              </a:spcBef>
            </a:pPr>
            <a:r>
              <a:rPr lang="en-US" altLang="zh-CN" b="1" smtClean="0">
                <a:latin typeface="Times New Roman" panose="02020603050405020304" pitchFamily="18" charset="0"/>
              </a:rPr>
              <a:t>《</a:t>
            </a:r>
            <a:r>
              <a:rPr lang="zh-CN" altLang="en-US" b="1" smtClean="0">
                <a:latin typeface="Times New Roman" panose="02020603050405020304" pitchFamily="18" charset="0"/>
              </a:rPr>
              <a:t>计算机导论与程序设计基础</a:t>
            </a:r>
            <a:r>
              <a:rPr lang="en-US" altLang="zh-CN" b="1" smtClean="0">
                <a:latin typeface="Times New Roman" panose="02020603050405020304" pitchFamily="18" charset="0"/>
              </a:rPr>
              <a:t>》 </a:t>
            </a:r>
            <a:r>
              <a:rPr lang="zh-CN" altLang="en-US" b="1" smtClean="0">
                <a:latin typeface="Times New Roman" panose="02020603050405020304" pitchFamily="18" charset="0"/>
              </a:rPr>
              <a:t>第</a:t>
            </a:r>
            <a:r>
              <a:rPr lang="en-US" altLang="zh-CN" b="1" smtClean="0">
                <a:latin typeface="Times New Roman" panose="02020603050405020304" pitchFamily="18" charset="0"/>
              </a:rPr>
              <a:t>14</a:t>
            </a:r>
            <a:r>
              <a:rPr lang="zh-CN" altLang="en-US" b="1" smtClean="0">
                <a:latin typeface="Times New Roman" panose="02020603050405020304" pitchFamily="18" charset="0"/>
              </a:rPr>
              <a:t>章第</a:t>
            </a:r>
            <a:r>
              <a:rPr lang="en-US" altLang="zh-CN" b="1" smtClean="0">
                <a:latin typeface="Times New Roman" panose="02020603050405020304" pitchFamily="18" charset="0"/>
              </a:rPr>
              <a:t>3</a:t>
            </a:r>
            <a:r>
              <a:rPr lang="zh-CN" altLang="en-US" b="1" smtClean="0">
                <a:latin typeface="Times New Roman" panose="02020603050405020304" pitchFamily="18" charset="0"/>
              </a:rPr>
              <a:t>小节</a:t>
            </a:r>
            <a:endParaRPr lang="en-US" altLang="zh-CN" b="1" smtClean="0">
              <a:latin typeface="Times New Roman" panose="02020603050405020304" pitchFamily="18" charset="0"/>
            </a:endParaRPr>
          </a:p>
          <a:p>
            <a:endParaRPr lang="zh-CN" altLang="en-US" smtClean="0"/>
          </a:p>
        </p:txBody>
      </p:sp>
      <p:sp>
        <p:nvSpPr>
          <p:cNvPr id="4" name="灯片编号占位符 3"/>
          <p:cNvSpPr>
            <a:spLocks noGrp="1"/>
          </p:cNvSpPr>
          <p:nvPr>
            <p:ph type="sldNum" sz="quarter" idx="5"/>
          </p:nvPr>
        </p:nvSpPr>
        <p:spPr/>
        <p:txBody>
          <a:bodyPr/>
          <a:lstStyle/>
          <a:p>
            <a:pPr>
              <a:defRPr/>
            </a:pPr>
            <a:fld id="{7B94AD26-39D0-4D59-9D49-A4F7592B4695}" type="slidenum">
              <a:rPr lang="zh-CN" altLang="en-US" smtClean="0"/>
              <a:pPr>
                <a:defRPr/>
              </a:pPr>
              <a:t>3</a:t>
            </a:fld>
            <a:endParaRPr lang="en-US" altLang="x-none">
              <a:latin typeface="Times New Roman" panose="02020603050405020304" pitchFamily="18" charset="0"/>
              <a:cs typeface="+mn-cs"/>
            </a:endParaRPr>
          </a:p>
        </p:txBody>
      </p:sp>
    </p:spTree>
    <p:extLst>
      <p:ext uri="{BB962C8B-B14F-4D97-AF65-F5344CB8AC3E}">
        <p14:creationId xmlns:p14="http://schemas.microsoft.com/office/powerpoint/2010/main" val="258811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079C147B-4759-49D1-8683-379531F77090}" type="slidenum">
              <a:rPr lang="zh-CN" altLang="en-US"/>
              <a:pPr algn="r" eaLnBrk="1" hangingPunct="1">
                <a:buFont typeface="Arial" panose="020B0604020202020204" pitchFamily="34" charset="0"/>
                <a:buNone/>
              </a:pPr>
              <a:t>6</a:t>
            </a:fld>
            <a:endParaRPr lang="zh-CN" altLang="en-US"/>
          </a:p>
        </p:txBody>
      </p:sp>
      <p:sp>
        <p:nvSpPr>
          <p:cNvPr id="22531" name="Rectangle 2"/>
          <p:cNvSpPr>
            <a:spLocks noGrp="1" noRot="1" noChangeAspect="1" noChangeArrowheads="1" noTextEdit="1"/>
          </p:cNvSpPr>
          <p:nvPr>
            <p:ph type="sldImg" idx="4294967295"/>
          </p:nvPr>
        </p:nvSpPr>
        <p:spPr/>
      </p:sp>
      <p:sp>
        <p:nvSpPr>
          <p:cNvPr id="22532" name="Rectangle 3"/>
          <p:cNvSpPr>
            <a:spLocks noGrp="1" noChangeArrowheads="1"/>
          </p:cNvSpPr>
          <p:nvPr>
            <p:ph type="body" idx="4294967295"/>
          </p:nvPr>
        </p:nvSpPr>
        <p:spPr/>
        <p:txBody>
          <a:bodyPr anchor="t"/>
          <a:lstStyle/>
          <a:p>
            <a:pPr eaLnBrk="1" hangingPunct="1"/>
            <a:r>
              <a:rPr lang="zh-CN" altLang="en-US" smtClean="0"/>
              <a:t>现实世界由对象组成，对象的描述是一类重要的数据（结构化数据），一个对象信息用一条记录来描述。多个对象信息组织成文件。</a:t>
            </a:r>
          </a:p>
          <a:p>
            <a:pPr eaLnBrk="1" hangingPunct="1"/>
            <a:r>
              <a:rPr lang="zh-CN" altLang="en-US" smtClean="0"/>
              <a:t>对象信息由多个字段组成。</a:t>
            </a:r>
          </a:p>
        </p:txBody>
      </p:sp>
    </p:spTree>
    <p:extLst>
      <p:ext uri="{BB962C8B-B14F-4D97-AF65-F5344CB8AC3E}">
        <p14:creationId xmlns:p14="http://schemas.microsoft.com/office/powerpoint/2010/main" val="2805138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B7AC6A64-4EB7-402A-9E1D-494D89E1B565}" type="slidenum">
              <a:rPr lang="zh-CN" altLang="en-US"/>
              <a:pPr algn="r" eaLnBrk="1" hangingPunct="1">
                <a:buFont typeface="Arial" panose="020B0604020202020204" pitchFamily="34" charset="0"/>
                <a:buNone/>
              </a:pPr>
              <a:t>12</a:t>
            </a:fld>
            <a:endParaRPr lang="zh-CN" altLang="en-US"/>
          </a:p>
        </p:txBody>
      </p:sp>
      <p:sp>
        <p:nvSpPr>
          <p:cNvPr id="29699" name="Rectangle 2"/>
          <p:cNvSpPr>
            <a:spLocks noGrp="1" noRot="1" noChangeAspect="1" noChangeArrowheads="1" noTextEdit="1"/>
          </p:cNvSpPr>
          <p:nvPr>
            <p:ph type="sldImg" idx="4294967295"/>
          </p:nvPr>
        </p:nvSpPr>
        <p:spPr/>
      </p:sp>
      <p:sp>
        <p:nvSpPr>
          <p:cNvPr id="29700" name="Rectangle 3"/>
          <p:cNvSpPr>
            <a:spLocks noGrp="1" noChangeArrowheads="1"/>
          </p:cNvSpPr>
          <p:nvPr>
            <p:ph type="body" idx="4294967295"/>
          </p:nvPr>
        </p:nvSpPr>
        <p:spPr/>
        <p:txBody>
          <a:bodyPr anchor="t"/>
          <a:lstStyle/>
          <a:p>
            <a:pPr eaLnBrk="1" hangingPunct="1"/>
            <a:r>
              <a:rPr lang="zh-CN" altLang="en-US" smtClean="0"/>
              <a:t>例如：内存中一个整数要占用</a:t>
            </a:r>
            <a:r>
              <a:rPr lang="en-US" altLang="zh-CN" smtClean="0"/>
              <a:t>4</a:t>
            </a:r>
            <a:r>
              <a:rPr lang="zh-CN" altLang="en-US" smtClean="0"/>
              <a:t>个字节。现内存中有整数</a:t>
            </a:r>
            <a:r>
              <a:rPr lang="en-US" altLang="zh-CN" smtClean="0"/>
              <a:t>123</a:t>
            </a:r>
            <a:r>
              <a:rPr lang="zh-CN" altLang="en-US" smtClean="0"/>
              <a:t>要存储到</a:t>
            </a:r>
            <a:r>
              <a:rPr lang="en-US" altLang="zh-CN" smtClean="0"/>
              <a:t>ASCII</a:t>
            </a:r>
            <a:r>
              <a:rPr lang="zh-CN" altLang="en-US" smtClean="0"/>
              <a:t>文件中，则占用</a:t>
            </a:r>
            <a:r>
              <a:rPr lang="en-US" altLang="zh-CN" smtClean="0"/>
              <a:t>4</a:t>
            </a:r>
            <a:r>
              <a:rPr lang="zh-CN" altLang="en-US" smtClean="0"/>
              <a:t>字节的</a:t>
            </a:r>
            <a:r>
              <a:rPr lang="en-US" altLang="zh-CN" smtClean="0"/>
              <a:t>123</a:t>
            </a:r>
            <a:r>
              <a:rPr lang="zh-CN" altLang="en-US" smtClean="0"/>
              <a:t>需要首先转换成字符‘</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个对应的</a:t>
            </a:r>
            <a:r>
              <a:rPr lang="en-US" altLang="zh-CN" smtClean="0"/>
              <a:t>ASCII</a:t>
            </a:r>
            <a:r>
              <a:rPr lang="zh-CN" altLang="en-US" smtClean="0"/>
              <a:t>，然后存储到磁盘文件中。</a:t>
            </a:r>
          </a:p>
        </p:txBody>
      </p:sp>
    </p:spTree>
    <p:extLst>
      <p:ext uri="{BB962C8B-B14F-4D97-AF65-F5344CB8AC3E}">
        <p14:creationId xmlns:p14="http://schemas.microsoft.com/office/powerpoint/2010/main" val="251319803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95F8FD88-9CC3-487C-B3EA-D20722DED348}" type="slidenum">
              <a:rPr lang="zh-CN" altLang="en-US"/>
              <a:pPr algn="r" eaLnBrk="1" hangingPunct="1">
                <a:buFont typeface="Arial" panose="020B0604020202020204" pitchFamily="34" charset="0"/>
                <a:buNone/>
              </a:pPr>
              <a:t>15</a:t>
            </a:fld>
            <a:endParaRPr lang="zh-CN" altLang="en-US"/>
          </a:p>
        </p:txBody>
      </p:sp>
      <p:sp>
        <p:nvSpPr>
          <p:cNvPr id="33795" name="Rectangle 2"/>
          <p:cNvSpPr>
            <a:spLocks noGrp="1" noRot="1" noChangeAspect="1" noChangeArrowheads="1" noTextEdit="1"/>
          </p:cNvSpPr>
          <p:nvPr>
            <p:ph type="sldImg" idx="4294967295"/>
          </p:nvPr>
        </p:nvSpPr>
        <p:spPr/>
      </p:sp>
      <p:sp>
        <p:nvSpPr>
          <p:cNvPr id="33796" name="Rectangle 3"/>
          <p:cNvSpPr>
            <a:spLocks noGrp="1" noChangeArrowheads="1"/>
          </p:cNvSpPr>
          <p:nvPr>
            <p:ph type="body" idx="4294967295"/>
          </p:nvPr>
        </p:nvSpPr>
        <p:spPr/>
        <p:txBody>
          <a:bodyPr anchor="t"/>
          <a:lstStyle/>
          <a:p>
            <a:pPr eaLnBrk="1" hangingPunct="1"/>
            <a:r>
              <a:rPr lang="zh-CN" altLang="en-US" smtClean="0"/>
              <a:t>考虑这么一个场景：记录同学进入教室的时间。有两种方案：</a:t>
            </a:r>
            <a:endParaRPr lang="en-US" altLang="zh-CN" smtClean="0"/>
          </a:p>
          <a:p>
            <a:pPr eaLnBrk="1" hangingPunct="1"/>
            <a:r>
              <a:rPr lang="en-US" altLang="zh-CN" smtClean="0"/>
              <a:t>1.</a:t>
            </a:r>
            <a:r>
              <a:rPr lang="zh-CN" altLang="en-US" smtClean="0"/>
              <a:t>按进入顺序依次记录，则要查找某一个同学的信息时必须从文件起始处开始查找；</a:t>
            </a:r>
            <a:r>
              <a:rPr lang="en-US" altLang="zh-CN" smtClean="0"/>
              <a:t>--</a:t>
            </a:r>
            <a:r>
              <a:rPr lang="zh-CN" altLang="en-US" smtClean="0"/>
              <a:t>这是顺序文件</a:t>
            </a:r>
            <a:endParaRPr lang="en-US" altLang="zh-CN" smtClean="0"/>
          </a:p>
          <a:p>
            <a:pPr eaLnBrk="1" hangingPunct="1"/>
            <a:r>
              <a:rPr lang="en-US" altLang="zh-CN" smtClean="0"/>
              <a:t>2.</a:t>
            </a:r>
            <a:r>
              <a:rPr lang="zh-CN" altLang="en-US" smtClean="0"/>
              <a:t>如果按照学号对记录存储位置进行了规划，学号最前面的同学作为第一条记录，则可以根据同学的学号定位到记录的存储位置，然后写入记录的内容；查找时也可以根据学号方便地计算出记录的位置。</a:t>
            </a:r>
            <a:r>
              <a:rPr lang="en-US" altLang="zh-CN" smtClean="0"/>
              <a:t>--</a:t>
            </a:r>
            <a:r>
              <a:rPr lang="zh-CN" altLang="en-US" smtClean="0"/>
              <a:t>这是随机文件</a:t>
            </a:r>
          </a:p>
        </p:txBody>
      </p:sp>
    </p:spTree>
    <p:extLst>
      <p:ext uri="{BB962C8B-B14F-4D97-AF65-F5344CB8AC3E}">
        <p14:creationId xmlns:p14="http://schemas.microsoft.com/office/powerpoint/2010/main" val="425161948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6C366F54-0F19-4CA6-97EB-1D52B657E535}" type="slidenum">
              <a:rPr lang="zh-CN" altLang="en-US"/>
              <a:pPr algn="r" eaLnBrk="1" hangingPunct="1">
                <a:buFont typeface="Arial" panose="020B0604020202020204" pitchFamily="34" charset="0"/>
                <a:buNone/>
              </a:pPr>
              <a:t>18</a:t>
            </a:fld>
            <a:endParaRPr lang="zh-CN" altLang="en-US"/>
          </a:p>
        </p:txBody>
      </p:sp>
      <p:sp>
        <p:nvSpPr>
          <p:cNvPr id="37891" name="Rectangle 2"/>
          <p:cNvSpPr>
            <a:spLocks noGrp="1" noRot="1" noChangeAspect="1" noChangeArrowheads="1" noTextEdit="1"/>
          </p:cNvSpPr>
          <p:nvPr>
            <p:ph type="sldImg" idx="4294967295"/>
          </p:nvPr>
        </p:nvSpPr>
        <p:spPr/>
      </p:sp>
      <p:sp>
        <p:nvSpPr>
          <p:cNvPr id="37892" name="Rectangle 3"/>
          <p:cNvSpPr>
            <a:spLocks noGrp="1" noChangeArrowheads="1"/>
          </p:cNvSpPr>
          <p:nvPr>
            <p:ph type="body" idx="4294967295"/>
          </p:nvPr>
        </p:nvSpPr>
        <p:spPr/>
        <p:txBody>
          <a:bodyPr anchor="t"/>
          <a:lstStyle/>
          <a:p>
            <a:pPr eaLnBrk="1" hangingPunct="1"/>
            <a:r>
              <a:rPr lang="zh-CN" altLang="en-US" smtClean="0"/>
              <a:t>有的程序设计语言（如</a:t>
            </a:r>
            <a:r>
              <a:rPr lang="en-US" altLang="zh-CN" smtClean="0"/>
              <a:t>Pascal</a:t>
            </a:r>
            <a:r>
              <a:rPr lang="zh-CN" altLang="en-US" smtClean="0"/>
              <a:t>）是以记录为单位对文件进行处理的。</a:t>
            </a:r>
          </a:p>
        </p:txBody>
      </p:sp>
    </p:spTree>
    <p:extLst>
      <p:ext uri="{BB962C8B-B14F-4D97-AF65-F5344CB8AC3E}">
        <p14:creationId xmlns:p14="http://schemas.microsoft.com/office/powerpoint/2010/main" val="176579531"/>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35DEEAD7-08A4-47E3-A955-D81C1C01742C}" type="slidenum">
              <a:rPr lang="zh-CN" altLang="en-US"/>
              <a:pPr algn="r" eaLnBrk="1" hangingPunct="1">
                <a:buFont typeface="Arial" panose="020B0604020202020204" pitchFamily="34" charset="0"/>
                <a:buNone/>
              </a:pPr>
              <a:t>32</a:t>
            </a:fld>
            <a:endParaRPr lang="zh-CN" altLang="en-US"/>
          </a:p>
        </p:txBody>
      </p:sp>
      <p:sp>
        <p:nvSpPr>
          <p:cNvPr id="53251" name="Rectangle 2"/>
          <p:cNvSpPr>
            <a:spLocks noGrp="1" noRot="1" noChangeAspect="1" noChangeArrowheads="1" noTextEdit="1"/>
          </p:cNvSpPr>
          <p:nvPr>
            <p:ph type="sldImg" idx="4294967295"/>
          </p:nvPr>
        </p:nvSpPr>
        <p:spPr/>
      </p:sp>
      <p:sp>
        <p:nvSpPr>
          <p:cNvPr id="53252" name="Rectangle 3"/>
          <p:cNvSpPr>
            <a:spLocks noGrp="1" noChangeArrowheads="1"/>
          </p:cNvSpPr>
          <p:nvPr>
            <p:ph type="body" idx="4294967295"/>
          </p:nvPr>
        </p:nvSpPr>
        <p:spPr/>
        <p:txBody>
          <a:bodyPr anchor="t"/>
          <a:lstStyle/>
          <a:p>
            <a:pPr eaLnBrk="1" hangingPunct="1"/>
            <a:r>
              <a:rPr lang="zh-CN" altLang="en-US" smtClean="0"/>
              <a:t>文件控制块的作用就是操作系统和要处理的文件之间相联系的一个纽带，操作系统要依靠</a:t>
            </a:r>
            <a:r>
              <a:rPr lang="en-US" altLang="zh-CN" smtClean="0"/>
              <a:t>FCB</a:t>
            </a:r>
            <a:r>
              <a:rPr lang="zh-CN" altLang="en-US" smtClean="0"/>
              <a:t>中的数据完成对文件的读或写操作 </a:t>
            </a:r>
          </a:p>
        </p:txBody>
      </p:sp>
    </p:spTree>
    <p:extLst>
      <p:ext uri="{BB962C8B-B14F-4D97-AF65-F5344CB8AC3E}">
        <p14:creationId xmlns:p14="http://schemas.microsoft.com/office/powerpoint/2010/main" val="413221913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46081"/>
          <p:cNvSpPr>
            <a:spLocks noGrp="1" noRot="1" noChangeAspect="1" noChangeArrowheads="1" noTextEdit="1"/>
          </p:cNvSpPr>
          <p:nvPr>
            <p:ph type="sldImg" idx="4294967295"/>
          </p:nvPr>
        </p:nvSpPr>
        <p:spPr>
          <a:ln/>
          <a:extLst>
            <a:ext uri="{91240B29-F687-4F45-9708-019B960494DF}">
              <a14:hiddenLine xmlns:a14="http://schemas.microsoft.com/office/drawing/2010/main" w="1">
                <a:solidFill>
                  <a:srgbClr val="000000"/>
                </a:solidFill>
                <a:miter lim="800000"/>
                <a:headEnd/>
                <a:tailEnd/>
              </a14:hiddenLine>
            </a:ext>
          </a:extLst>
        </p:spPr>
      </p:sp>
      <p:sp>
        <p:nvSpPr>
          <p:cNvPr id="55299" name="文本占位符 46082"/>
          <p:cNvSpPr>
            <a:spLocks noGrp="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lstStyle/>
          <a:p>
            <a:r>
              <a:rPr lang="zh-CN" altLang="en-US" smtClean="0"/>
              <a:t>#include &lt;stdio.h&gt;</a:t>
            </a:r>
          </a:p>
          <a:p>
            <a:r>
              <a:rPr lang="zh-CN" altLang="en-US" smtClean="0"/>
              <a:t>main()</a:t>
            </a:r>
          </a:p>
          <a:p>
            <a:r>
              <a:rPr lang="zh-CN" altLang="en-US" smtClean="0"/>
              <a:t>{</a:t>
            </a:r>
          </a:p>
          <a:p>
            <a:r>
              <a:rPr lang="zh-CN" altLang="en-US" smtClean="0"/>
              <a:t>   FILE * fptr;</a:t>
            </a:r>
          </a:p>
          <a:p>
            <a:r>
              <a:rPr lang="zh-CN" altLang="en-US" smtClean="0"/>
              <a:t>   if( (fptr=fopen("data1.txt","a"))!=NULL){</a:t>
            </a:r>
          </a:p>
          <a:p>
            <a:r>
              <a:rPr lang="zh-CN" altLang="en-US" smtClean="0"/>
              <a:t>      fputs("second",fptr);</a:t>
            </a:r>
          </a:p>
          <a:p>
            <a:r>
              <a:rPr lang="zh-CN" altLang="en-US" smtClean="0"/>
              <a:t>      fseek(fptr,5,SEEK_SET); //此处fseek无效，文件位置指针不会被修改。</a:t>
            </a:r>
          </a:p>
          <a:p>
            <a:r>
              <a:rPr lang="zh-CN" altLang="en-US" smtClean="0"/>
              <a:t>      fputs("third",fptr);</a:t>
            </a:r>
          </a:p>
          <a:p>
            <a:r>
              <a:rPr lang="zh-CN" altLang="en-US" smtClean="0"/>
              <a:t>      fseek(fptr,5,SEEK_SET);</a:t>
            </a:r>
          </a:p>
          <a:p>
            <a:endParaRPr lang="zh-CN" altLang="en-US" smtClean="0"/>
          </a:p>
          <a:p>
            <a:r>
              <a:rPr lang="zh-CN" altLang="en-US" smtClean="0"/>
              <a:t>      fputs("fourth",fptr);</a:t>
            </a:r>
          </a:p>
          <a:p>
            <a:endParaRPr lang="zh-CN" altLang="en-US" smtClean="0"/>
          </a:p>
          <a:p>
            <a:r>
              <a:rPr lang="zh-CN" altLang="en-US" smtClean="0"/>
              <a:t>   }   </a:t>
            </a:r>
          </a:p>
          <a:p>
            <a:r>
              <a:rPr lang="zh-CN" altLang="en-US" smtClean="0"/>
              <a:t>   fclose(fptr);</a:t>
            </a:r>
          </a:p>
          <a:p>
            <a:r>
              <a:rPr lang="zh-CN" altLang="en-US" smtClean="0"/>
              <a:t>   system("pause");</a:t>
            </a:r>
          </a:p>
          <a:p>
            <a:endParaRPr lang="zh-CN" altLang="en-US" smtClean="0"/>
          </a:p>
          <a:p>
            <a:r>
              <a:rPr lang="zh-CN" altLang="en-US" smtClean="0"/>
              <a:t>}</a:t>
            </a:r>
          </a:p>
        </p:txBody>
      </p:sp>
    </p:spTree>
    <p:extLst>
      <p:ext uri="{BB962C8B-B14F-4D97-AF65-F5344CB8AC3E}">
        <p14:creationId xmlns:p14="http://schemas.microsoft.com/office/powerpoint/2010/main" val="409703744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5BBB3C7-85D8-472E-A6B1-1F004B8AD1A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18EEBBAA-4EE9-47F1-91E5-178D35541B3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1A9D2C-8B42-4A7F-A86C-1D249327F5B2}"/>
              </a:ext>
            </a:extLst>
          </p:cNvPr>
          <p:cNvSpPr>
            <a:spLocks noGrp="1"/>
          </p:cNvSpPr>
          <p:nvPr>
            <p:ph type="sldNum" sz="quarter" idx="12"/>
          </p:nvPr>
        </p:nvSpPr>
        <p:spPr/>
        <p:txBody>
          <a:bodyPr/>
          <a:lstStyle>
            <a:lvl1pPr>
              <a:defRPr/>
            </a:lvl1pPr>
          </a:lstStyle>
          <a:p>
            <a:pPr>
              <a:defRPr/>
            </a:pPr>
            <a:fld id="{F456075A-36BB-465E-B615-6556BF929AF0}" type="slidenum">
              <a:rPr lang="en-US" altLang="x-none"/>
              <a:pPr>
                <a:defRPr/>
              </a:pPr>
              <a:t>‹#›</a:t>
            </a:fld>
            <a:endParaRPr lang="en-US" altLang="x-none"/>
          </a:p>
        </p:txBody>
      </p:sp>
    </p:spTree>
    <p:extLst>
      <p:ext uri="{BB962C8B-B14F-4D97-AF65-F5344CB8AC3E}">
        <p14:creationId xmlns:p14="http://schemas.microsoft.com/office/powerpoint/2010/main" val="3238693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61B06F7-8BF1-437C-9A8B-B15FEC93420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BB1744-3751-4493-86EF-8E8626974F7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39C8D0-75F8-4092-86D0-5F8A9C9CC5A9}"/>
              </a:ext>
            </a:extLst>
          </p:cNvPr>
          <p:cNvSpPr>
            <a:spLocks noGrp="1"/>
          </p:cNvSpPr>
          <p:nvPr>
            <p:ph type="sldNum" sz="quarter" idx="12"/>
          </p:nvPr>
        </p:nvSpPr>
        <p:spPr/>
        <p:txBody>
          <a:bodyPr/>
          <a:lstStyle>
            <a:lvl1pPr>
              <a:defRPr/>
            </a:lvl1pPr>
          </a:lstStyle>
          <a:p>
            <a:pPr>
              <a:defRPr/>
            </a:pPr>
            <a:fld id="{1DD2B9EE-61D9-4FD2-895A-BB231AAF39FA}" type="slidenum">
              <a:rPr lang="en-US" altLang="x-none"/>
              <a:pPr>
                <a:defRPr/>
              </a:pPr>
              <a:t>‹#›</a:t>
            </a:fld>
            <a:endParaRPr lang="en-US" altLang="x-none"/>
          </a:p>
        </p:txBody>
      </p:sp>
    </p:spTree>
    <p:extLst>
      <p:ext uri="{BB962C8B-B14F-4D97-AF65-F5344CB8AC3E}">
        <p14:creationId xmlns:p14="http://schemas.microsoft.com/office/powerpoint/2010/main" val="36475990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DC11F46C-C116-4024-A6B6-E5AFD0E21F9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578BB7F-6B64-44AA-B038-A2B663A66E0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9E67495-1759-4834-AADA-9BE4459D24FC}"/>
              </a:ext>
            </a:extLst>
          </p:cNvPr>
          <p:cNvSpPr>
            <a:spLocks noGrp="1"/>
          </p:cNvSpPr>
          <p:nvPr>
            <p:ph type="sldNum" sz="quarter" idx="12"/>
          </p:nvPr>
        </p:nvSpPr>
        <p:spPr/>
        <p:txBody>
          <a:bodyPr/>
          <a:lstStyle>
            <a:lvl1pPr>
              <a:defRPr/>
            </a:lvl1pPr>
          </a:lstStyle>
          <a:p>
            <a:pPr>
              <a:defRPr/>
            </a:pPr>
            <a:fld id="{72953DB9-C109-44E9-9548-53C54DD40359}" type="slidenum">
              <a:rPr lang="en-US" altLang="x-none"/>
              <a:pPr>
                <a:defRPr/>
              </a:pPr>
              <a:t>‹#›</a:t>
            </a:fld>
            <a:endParaRPr lang="en-US" altLang="x-none"/>
          </a:p>
        </p:txBody>
      </p:sp>
    </p:spTree>
    <p:extLst>
      <p:ext uri="{BB962C8B-B14F-4D97-AF65-F5344CB8AC3E}">
        <p14:creationId xmlns:p14="http://schemas.microsoft.com/office/powerpoint/2010/main" val="31603420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477D741-B1A4-4F19-8E4A-16B70CE5D040}"/>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785F6F8-43D6-4359-BFEF-B3C9134D41C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A9E97B3-5236-4ECA-A7C5-06FDCC3BC437}"/>
              </a:ext>
            </a:extLst>
          </p:cNvPr>
          <p:cNvSpPr>
            <a:spLocks noGrp="1"/>
          </p:cNvSpPr>
          <p:nvPr>
            <p:ph type="sldNum" sz="quarter" idx="12"/>
          </p:nvPr>
        </p:nvSpPr>
        <p:spPr/>
        <p:txBody>
          <a:bodyPr/>
          <a:lstStyle>
            <a:lvl1pPr>
              <a:defRPr/>
            </a:lvl1pPr>
          </a:lstStyle>
          <a:p>
            <a:pPr>
              <a:defRPr/>
            </a:pPr>
            <a:fld id="{500162EF-7264-4E62-A7FF-01F081F43C1F}" type="slidenum">
              <a:rPr lang="en-US" altLang="x-none"/>
              <a:pPr>
                <a:defRPr/>
              </a:pPr>
              <a:t>‹#›</a:t>
            </a:fld>
            <a:endParaRPr lang="en-US" altLang="x-none"/>
          </a:p>
        </p:txBody>
      </p:sp>
    </p:spTree>
    <p:extLst>
      <p:ext uri="{BB962C8B-B14F-4D97-AF65-F5344CB8AC3E}">
        <p14:creationId xmlns:p14="http://schemas.microsoft.com/office/powerpoint/2010/main" val="3676133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333FFDF-C878-4B06-A4F0-5CFFDBA859E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53BE1B-C3EC-44AB-BEA9-27B6F5DCF501}"/>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C59EC15-76CE-4B98-9E2D-D0BCBE5ABEE0}"/>
              </a:ext>
            </a:extLst>
          </p:cNvPr>
          <p:cNvSpPr>
            <a:spLocks noGrp="1"/>
          </p:cNvSpPr>
          <p:nvPr>
            <p:ph type="sldNum" sz="quarter" idx="12"/>
          </p:nvPr>
        </p:nvSpPr>
        <p:spPr/>
        <p:txBody>
          <a:bodyPr/>
          <a:lstStyle>
            <a:lvl1pPr>
              <a:defRPr/>
            </a:lvl1pPr>
          </a:lstStyle>
          <a:p>
            <a:pPr>
              <a:defRPr/>
            </a:pPr>
            <a:fld id="{A721E494-3D97-4F7A-A179-E06A5BCB6A78}" type="slidenum">
              <a:rPr lang="en-US" altLang="x-none"/>
              <a:pPr>
                <a:defRPr/>
              </a:pPr>
              <a:t>‹#›</a:t>
            </a:fld>
            <a:endParaRPr lang="en-US" altLang="x-none"/>
          </a:p>
        </p:txBody>
      </p:sp>
    </p:spTree>
    <p:extLst>
      <p:ext uri="{BB962C8B-B14F-4D97-AF65-F5344CB8AC3E}">
        <p14:creationId xmlns:p14="http://schemas.microsoft.com/office/powerpoint/2010/main" val="13587774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4E05BBC-E091-472C-818A-5606A45D8B52}"/>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EF1C5367-574D-4635-8234-9C562A15050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78E5A1FC-6FA3-484D-8CAC-705EF98B1A3A}"/>
              </a:ext>
            </a:extLst>
          </p:cNvPr>
          <p:cNvSpPr>
            <a:spLocks noGrp="1"/>
          </p:cNvSpPr>
          <p:nvPr>
            <p:ph type="sldNum" sz="quarter" idx="12"/>
          </p:nvPr>
        </p:nvSpPr>
        <p:spPr/>
        <p:txBody>
          <a:bodyPr/>
          <a:lstStyle>
            <a:lvl1pPr>
              <a:defRPr/>
            </a:lvl1pPr>
          </a:lstStyle>
          <a:p>
            <a:pPr>
              <a:defRPr/>
            </a:pPr>
            <a:fld id="{40CEE90E-B22B-465E-AF5B-466A809985F3}" type="slidenum">
              <a:rPr lang="en-US" altLang="x-none"/>
              <a:pPr>
                <a:defRPr/>
              </a:pPr>
              <a:t>‹#›</a:t>
            </a:fld>
            <a:endParaRPr lang="en-US" altLang="x-none"/>
          </a:p>
        </p:txBody>
      </p:sp>
    </p:spTree>
    <p:extLst>
      <p:ext uri="{BB962C8B-B14F-4D97-AF65-F5344CB8AC3E}">
        <p14:creationId xmlns:p14="http://schemas.microsoft.com/office/powerpoint/2010/main" val="10569594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4FBEC0A1-C5CE-42E3-BECA-3F8867733A60}"/>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B778C954-A92D-48AB-A94A-81C8D6DC4163}"/>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EA8D3229-90F1-4BAC-AC0C-2F6BDBCFC6FE}"/>
              </a:ext>
            </a:extLst>
          </p:cNvPr>
          <p:cNvSpPr>
            <a:spLocks noGrp="1"/>
          </p:cNvSpPr>
          <p:nvPr>
            <p:ph type="sldNum" sz="quarter" idx="12"/>
          </p:nvPr>
        </p:nvSpPr>
        <p:spPr/>
        <p:txBody>
          <a:bodyPr/>
          <a:lstStyle>
            <a:lvl1pPr>
              <a:defRPr/>
            </a:lvl1pPr>
          </a:lstStyle>
          <a:p>
            <a:pPr>
              <a:defRPr/>
            </a:pPr>
            <a:fld id="{56D6ED6A-BC8A-4F6E-BFBF-F47CE4F6FE5A}" type="slidenum">
              <a:rPr lang="en-US" altLang="x-none"/>
              <a:pPr>
                <a:defRPr/>
              </a:pPr>
              <a:t>‹#›</a:t>
            </a:fld>
            <a:endParaRPr lang="en-US" altLang="x-none"/>
          </a:p>
        </p:txBody>
      </p:sp>
    </p:spTree>
    <p:extLst>
      <p:ext uri="{BB962C8B-B14F-4D97-AF65-F5344CB8AC3E}">
        <p14:creationId xmlns:p14="http://schemas.microsoft.com/office/powerpoint/2010/main" val="2089422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551875E-C40A-4CE7-8098-70446C6249B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CCAAC658-1594-4DF1-AB17-F718A3802D29}"/>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D673351D-3DA0-4BE0-ACCC-A641BEC61DC3}"/>
              </a:ext>
            </a:extLst>
          </p:cNvPr>
          <p:cNvSpPr>
            <a:spLocks noGrp="1"/>
          </p:cNvSpPr>
          <p:nvPr>
            <p:ph type="sldNum" sz="quarter" idx="12"/>
          </p:nvPr>
        </p:nvSpPr>
        <p:spPr/>
        <p:txBody>
          <a:bodyPr/>
          <a:lstStyle>
            <a:lvl1pPr>
              <a:defRPr/>
            </a:lvl1pPr>
          </a:lstStyle>
          <a:p>
            <a:pPr>
              <a:defRPr/>
            </a:pPr>
            <a:fld id="{9D181FF1-6078-4322-A670-FB31035B4E70}" type="slidenum">
              <a:rPr lang="en-US" altLang="x-none"/>
              <a:pPr>
                <a:defRPr/>
              </a:pPr>
              <a:t>‹#›</a:t>
            </a:fld>
            <a:endParaRPr lang="en-US" altLang="x-none"/>
          </a:p>
        </p:txBody>
      </p:sp>
    </p:spTree>
    <p:extLst>
      <p:ext uri="{BB962C8B-B14F-4D97-AF65-F5344CB8AC3E}">
        <p14:creationId xmlns:p14="http://schemas.microsoft.com/office/powerpoint/2010/main" val="41791581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4797C7-EDA0-4668-AD11-5C6035F6057D}"/>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892DF16-25EC-4D1D-9D4E-649006173170}"/>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6CBA3921-E7F8-497F-BDB0-E27A3F889FBF}"/>
              </a:ext>
            </a:extLst>
          </p:cNvPr>
          <p:cNvSpPr>
            <a:spLocks noGrp="1"/>
          </p:cNvSpPr>
          <p:nvPr>
            <p:ph type="sldNum" sz="quarter" idx="12"/>
          </p:nvPr>
        </p:nvSpPr>
        <p:spPr/>
        <p:txBody>
          <a:bodyPr/>
          <a:lstStyle>
            <a:lvl1pPr>
              <a:defRPr/>
            </a:lvl1pPr>
          </a:lstStyle>
          <a:p>
            <a:pPr>
              <a:defRPr/>
            </a:pPr>
            <a:fld id="{9069CB4D-65FF-4D11-9ED8-CFE65E5412CB}" type="slidenum">
              <a:rPr lang="en-US" altLang="x-none"/>
              <a:pPr>
                <a:defRPr/>
              </a:pPr>
              <a:t>‹#›</a:t>
            </a:fld>
            <a:endParaRPr lang="en-US" altLang="x-none"/>
          </a:p>
        </p:txBody>
      </p:sp>
    </p:spTree>
    <p:extLst>
      <p:ext uri="{BB962C8B-B14F-4D97-AF65-F5344CB8AC3E}">
        <p14:creationId xmlns:p14="http://schemas.microsoft.com/office/powerpoint/2010/main" val="2418262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321C5F2-3079-4C09-8E65-08B20B996D6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323E592C-8F9C-412B-A8B3-4094E1FB4051}"/>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F34938CC-02DD-402A-904F-B1379F6AA1AD}"/>
              </a:ext>
            </a:extLst>
          </p:cNvPr>
          <p:cNvSpPr>
            <a:spLocks noGrp="1"/>
          </p:cNvSpPr>
          <p:nvPr>
            <p:ph type="sldNum" sz="quarter" idx="12"/>
          </p:nvPr>
        </p:nvSpPr>
        <p:spPr/>
        <p:txBody>
          <a:bodyPr/>
          <a:lstStyle>
            <a:lvl1pPr>
              <a:defRPr/>
            </a:lvl1pPr>
          </a:lstStyle>
          <a:p>
            <a:pPr>
              <a:defRPr/>
            </a:pPr>
            <a:fld id="{C5313021-8016-483B-8FA9-0E3C04A126FB}" type="slidenum">
              <a:rPr lang="en-US" altLang="x-none"/>
              <a:pPr>
                <a:defRPr/>
              </a:pPr>
              <a:t>‹#›</a:t>
            </a:fld>
            <a:endParaRPr lang="en-US" altLang="x-none"/>
          </a:p>
        </p:txBody>
      </p:sp>
    </p:spTree>
    <p:extLst>
      <p:ext uri="{BB962C8B-B14F-4D97-AF65-F5344CB8AC3E}">
        <p14:creationId xmlns:p14="http://schemas.microsoft.com/office/powerpoint/2010/main" val="1446703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30E3D23-F0CD-4EE8-9E98-3AE8324D808E}"/>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D472BF4-5225-474D-803D-74DA5F76FBD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0507615-1021-4734-8706-7437FB0B00FD}"/>
              </a:ext>
            </a:extLst>
          </p:cNvPr>
          <p:cNvSpPr>
            <a:spLocks noGrp="1"/>
          </p:cNvSpPr>
          <p:nvPr>
            <p:ph type="sldNum" sz="quarter" idx="12"/>
          </p:nvPr>
        </p:nvSpPr>
        <p:spPr/>
        <p:txBody>
          <a:bodyPr/>
          <a:lstStyle>
            <a:lvl1pPr>
              <a:defRPr/>
            </a:lvl1pPr>
          </a:lstStyle>
          <a:p>
            <a:pPr>
              <a:defRPr/>
            </a:pPr>
            <a:fld id="{589DEEAE-5735-43D4-A215-B435B750D7F7}" type="slidenum">
              <a:rPr lang="en-US" altLang="x-none"/>
              <a:pPr>
                <a:defRPr/>
              </a:pPr>
              <a:t>‹#›</a:t>
            </a:fld>
            <a:endParaRPr lang="en-US" altLang="x-none"/>
          </a:p>
        </p:txBody>
      </p:sp>
    </p:spTree>
    <p:extLst>
      <p:ext uri="{BB962C8B-B14F-4D97-AF65-F5344CB8AC3E}">
        <p14:creationId xmlns:p14="http://schemas.microsoft.com/office/powerpoint/2010/main" val="13064041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7402DB4-8D43-43E9-B590-3AA1370CA1FE}"/>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7EF841C5-76C0-41C8-BDCE-061918E099E9}"/>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2AF3DE4-0F54-49C9-AD8F-C7E36926CC47}"/>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BF5C0D2B-F238-4CB0-A1A4-2DAE65834C89}"/>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81BBDD86-59F3-4DD0-8279-C2945FC18C3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CB94BE1-E5C3-4051-8D4E-303F18139C16}"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D9E9953B-2039-4032-AF13-1EC95E72D5B0}"/>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25DD2675-64DA-42FD-B29E-5D74ACAD7E57}"/>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0">
                  <a:latin typeface="Times New Roman" panose="02020603050405020304" pitchFamily="18" charset="0"/>
                </a:rPr>
                <a:t>                  </a:t>
              </a:r>
            </a:p>
          </p:txBody>
        </p:sp>
        <p:sp>
          <p:nvSpPr>
            <p:cNvPr id="1036" name="Line 9">
              <a:extLst>
                <a:ext uri="{FF2B5EF4-FFF2-40B4-BE49-F238E27FC236}">
                  <a16:creationId xmlns:a16="http://schemas.microsoft.com/office/drawing/2014/main" id="{4B9EE589-F35C-4AAE-A5B5-05B7F4F9FDBE}"/>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8B9E7C34-E79B-4792-8983-A878D9363433}"/>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3F1403FF-96DA-4AC8-9FE7-04AB89E233AC}"/>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3718A52D-6BF8-4011-807C-436F2730E768}"/>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ECDC412F-AAA6-4138-907C-D1DE21051445}"/>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C310785F-057D-418B-93EC-0215E8A837FE}"/>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5599A005-8303-49EE-979F-08248CD423EF}"/>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AD7D2CE9-E180-4B10-8C31-F5B426BCE383}"/>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A74A8A2E-3366-45EB-8B87-B35C8BDB8974}"/>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744F8573-34B9-4EB4-9E8C-B0F6C0F744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D471BEE-7FE4-4E69-B0F7-AB395A3C89E3}" type="slidenum">
              <a:rPr lang="zh-CN" altLang="en-US" sz="1400" b="1">
                <a:latin typeface="Times New Roman" panose="02020603050405020304" pitchFamily="18" charset="0"/>
              </a:rPr>
              <a:pPr algn="r" eaLnBrk="1" hangingPunct="1">
                <a:spcBef>
                  <a:spcPct val="50000"/>
                </a:spcBef>
                <a:buFontTx/>
                <a:buNone/>
              </a:pPr>
              <a:t>1</a:t>
            </a:fld>
            <a:endParaRPr lang="zh-CN" altLang="en-US" sz="1400" b="1">
              <a:latin typeface="Times New Roman" panose="02020603050405020304" pitchFamily="18" charset="0"/>
            </a:endParaRPr>
          </a:p>
        </p:txBody>
      </p:sp>
      <p:grpSp>
        <p:nvGrpSpPr>
          <p:cNvPr id="15363" name="Group 4"/>
          <p:cNvGrpSpPr>
            <a:grpSpLocks/>
          </p:cNvGrpSpPr>
          <p:nvPr/>
        </p:nvGrpSpPr>
        <p:grpSpPr bwMode="auto">
          <a:xfrm>
            <a:off x="1547813" y="1700213"/>
            <a:ext cx="5903912" cy="863600"/>
            <a:chOff x="0" y="0"/>
            <a:chExt cx="2736" cy="624"/>
          </a:xfrm>
        </p:grpSpPr>
        <p:sp>
          <p:nvSpPr>
            <p:cNvPr id="15365" name="Rectangle 5"/>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15366" name="Text Box 6"/>
            <p:cNvSpPr txBox="1">
              <a:spLocks noChangeArrowheads="1"/>
            </p:cNvSpPr>
            <p:nvPr/>
          </p:nvSpPr>
          <p:spPr bwMode="auto">
            <a:xfrm>
              <a:off x="48" y="48"/>
              <a:ext cx="261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b="1">
                  <a:solidFill>
                    <a:schemeClr val="bg1"/>
                  </a:solidFill>
                  <a:latin typeface="Times New Roman" panose="02020603050405020304" pitchFamily="18" charset="0"/>
                </a:rPr>
                <a:t>第十三章  文件</a:t>
              </a:r>
            </a:p>
          </p:txBody>
        </p:sp>
      </p:grpSp>
      <p:pic>
        <p:nvPicPr>
          <p:cNvPr id="15364" name="Picture 7" descr="地球"/>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32588" y="4291013"/>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7978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EFF6BD6-E8FF-46D5-BEE4-3FBC5C36EDE9}" type="slidenum">
              <a:rPr lang="zh-CN" altLang="en-US" sz="1400" b="1">
                <a:latin typeface="Times New Roman" panose="02020603050405020304" pitchFamily="18" charset="0"/>
              </a:rPr>
              <a:pPr algn="r" eaLnBrk="1" hangingPunct="1">
                <a:spcBef>
                  <a:spcPct val="50000"/>
                </a:spcBef>
                <a:buFontTx/>
                <a:buNone/>
              </a:pPr>
              <a:t>10</a:t>
            </a:fld>
            <a:endParaRPr lang="zh-CN" altLang="en-US" sz="1400" b="1">
              <a:latin typeface="Times New Roman" panose="02020603050405020304" pitchFamily="18" charset="0"/>
            </a:endParaRPr>
          </a:p>
        </p:txBody>
      </p:sp>
      <p:sp>
        <p:nvSpPr>
          <p:cNvPr id="26627" name="Rectangle 2"/>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
        <p:nvSpPr>
          <p:cNvPr id="26628" name="Rectangle 3"/>
          <p:cNvSpPr>
            <a:spLocks noGrp="1" noChangeArrowheads="1"/>
          </p:cNvSpPr>
          <p:nvPr>
            <p:ph type="body" idx="4294967295"/>
          </p:nvPr>
        </p:nvSpPr>
        <p:spPr>
          <a:xfrm>
            <a:off x="468313" y="1319213"/>
            <a:ext cx="8370887" cy="5005387"/>
          </a:xfrm>
        </p:spPr>
        <p:txBody>
          <a:bodyPr/>
          <a:lstStyle/>
          <a:p>
            <a:pPr eaLnBrk="1" hangingPunct="1">
              <a:lnSpc>
                <a:spcPct val="90000"/>
              </a:lnSpc>
              <a:buFontTx/>
              <a:buNone/>
            </a:pPr>
            <a:r>
              <a:rPr lang="zh-CN" altLang="en-US" b="1" smtClean="0">
                <a:latin typeface="宋体" panose="02010600030101010101" pitchFamily="2" charset="-122"/>
              </a:rPr>
              <a:t> 1．普通文件（相对于设备文件）与文件名</a:t>
            </a:r>
            <a:br>
              <a:rPr lang="zh-CN" altLang="en-US" b="1" smtClean="0">
                <a:latin typeface="宋体" panose="02010600030101010101" pitchFamily="2" charset="-122"/>
              </a:rPr>
            </a:br>
            <a:r>
              <a:rPr lang="zh-CN" altLang="en-US" b="1" smtClean="0">
                <a:latin typeface="宋体" panose="02010600030101010101" pitchFamily="2" charset="-122"/>
              </a:rPr>
              <a:t>普通文件是指存放在外部存储介质上的数据集合，外部存储介质有：硬盘、光盘、</a:t>
            </a:r>
            <a:r>
              <a:rPr lang="en-US" altLang="zh-CN" b="1" smtClean="0">
                <a:latin typeface="宋体" panose="02010600030101010101" pitchFamily="2" charset="-122"/>
              </a:rPr>
              <a:t>U</a:t>
            </a:r>
            <a:r>
              <a:rPr lang="zh-CN" altLang="en-US" b="1" smtClean="0">
                <a:latin typeface="宋体" panose="02010600030101010101" pitchFamily="2" charset="-122"/>
              </a:rPr>
              <a:t>盘等。为标识一个文件，每个文件都必须有一个文件名，其一般结构为：主文件名</a:t>
            </a:r>
            <a:r>
              <a:rPr lang="en-US" altLang="zh-CN" b="1" smtClean="0">
                <a:latin typeface="宋体" panose="02010600030101010101" pitchFamily="2" charset="-122"/>
              </a:rPr>
              <a:t>[.</a:t>
            </a:r>
            <a:r>
              <a:rPr lang="zh-CN" altLang="en-US" b="1" smtClean="0">
                <a:latin typeface="宋体" panose="02010600030101010101" pitchFamily="2" charset="-122"/>
              </a:rPr>
              <a:t>扩展名</a:t>
            </a:r>
            <a:r>
              <a:rPr lang="en-US" altLang="zh-CN" b="1" smtClean="0">
                <a:latin typeface="宋体" panose="02010600030101010101" pitchFamily="2" charset="-122"/>
              </a:rPr>
              <a:t>] </a:t>
            </a:r>
            <a:r>
              <a:rPr lang="zh-CN" altLang="en-US" b="1" smtClean="0">
                <a:latin typeface="宋体" panose="02010600030101010101" pitchFamily="2" charset="-122"/>
              </a:rPr>
              <a:t>。文件命名规则需遵循操作系统的约定，扩展名代表了文件的类型。</a:t>
            </a:r>
          </a:p>
          <a:p>
            <a:pPr lvl="1" eaLnBrk="1" hangingPunct="1">
              <a:lnSpc>
                <a:spcPct val="90000"/>
              </a:lnSpc>
            </a:pPr>
            <a:r>
              <a:rPr lang="zh-CN" altLang="en-US" sz="2400" b="1" smtClean="0">
                <a:latin typeface="宋体" panose="02010600030101010101" pitchFamily="2" charset="-122"/>
              </a:rPr>
              <a:t>数据以二进制形式存储。</a:t>
            </a:r>
          </a:p>
          <a:p>
            <a:pPr lvl="1" eaLnBrk="1" hangingPunct="1">
              <a:lnSpc>
                <a:spcPct val="90000"/>
              </a:lnSpc>
            </a:pPr>
            <a:r>
              <a:rPr lang="zh-CN" altLang="en-US" sz="2400" b="1" smtClean="0"/>
              <a:t>程序读取数据时，首先要知道数据的类型，才能正确解析出数据。</a:t>
            </a:r>
          </a:p>
          <a:p>
            <a:pPr lvl="1" eaLnBrk="1" hangingPunct="1">
              <a:lnSpc>
                <a:spcPct val="90000"/>
              </a:lnSpc>
            </a:pPr>
            <a:r>
              <a:rPr lang="zh-CN" altLang="en-US" sz="2400" b="1" smtClean="0"/>
              <a:t>如果以类型</a:t>
            </a:r>
            <a:r>
              <a:rPr lang="en-US" altLang="zh-CN" sz="2400" b="1" smtClean="0"/>
              <a:t>A</a:t>
            </a:r>
            <a:r>
              <a:rPr lang="zh-CN" altLang="en-US" sz="2400" b="1" smtClean="0"/>
              <a:t>的二进制形式存入，却当作类 型</a:t>
            </a:r>
            <a:r>
              <a:rPr lang="en-US" altLang="zh-CN" sz="2400" b="1" smtClean="0"/>
              <a:t>B</a:t>
            </a:r>
            <a:r>
              <a:rPr lang="zh-CN" altLang="en-US" sz="2400" b="1" smtClean="0"/>
              <a:t>读出，就乱套了。所以，读文件前，必须确切知道文件每一字节的确切类型和含义，</a:t>
            </a:r>
            <a:r>
              <a:rPr lang="en-US" altLang="zh-CN" sz="2400" b="1" smtClean="0"/>
              <a:t> </a:t>
            </a:r>
            <a:r>
              <a:rPr lang="zh-CN" altLang="en-US" sz="2400" b="1" smtClean="0"/>
              <a:t>所以才有标准的</a:t>
            </a:r>
            <a:r>
              <a:rPr lang="en-US" altLang="zh-CN" sz="2400" b="1" smtClean="0"/>
              <a:t>mp3</a:t>
            </a:r>
            <a:r>
              <a:rPr lang="zh-CN" altLang="en-US" sz="2400" b="1" smtClean="0"/>
              <a:t>、</a:t>
            </a:r>
            <a:r>
              <a:rPr lang="en-US" altLang="zh-CN" sz="2400" b="1" smtClean="0"/>
              <a:t>bmp</a:t>
            </a:r>
            <a:r>
              <a:rPr lang="zh-CN" altLang="en-US" sz="2400" b="1" smtClean="0"/>
              <a:t>、</a:t>
            </a:r>
            <a:r>
              <a:rPr lang="en-US" altLang="zh-CN" sz="2400" b="1" smtClean="0"/>
              <a:t>jpg</a:t>
            </a:r>
            <a:r>
              <a:rPr lang="zh-CN" altLang="en-US" sz="2400" b="1" smtClean="0"/>
              <a:t>等文件格式。</a:t>
            </a:r>
          </a:p>
          <a:p>
            <a:pPr eaLnBrk="1" hangingPunct="1">
              <a:lnSpc>
                <a:spcPct val="90000"/>
              </a:lnSpc>
              <a:buFontTx/>
              <a:buNone/>
            </a:pPr>
            <a:endParaRPr lang="zh-CN" altLang="en-US" b="1" smtClean="0">
              <a:latin typeface="宋体" panose="02010600030101010101" pitchFamily="2" charset="-122"/>
            </a:endParaRPr>
          </a:p>
          <a:p>
            <a:pPr eaLnBrk="1" hangingPunct="1">
              <a:lnSpc>
                <a:spcPct val="90000"/>
              </a:lnSpc>
              <a:buFontTx/>
              <a:buNone/>
            </a:pPr>
            <a:r>
              <a:rPr lang="zh-CN" altLang="en-US" b="1" smtClean="0">
                <a:latin typeface="宋体" panose="02010600030101010101" pitchFamily="2" charset="-122"/>
              </a:rPr>
              <a:t>	</a:t>
            </a:r>
          </a:p>
        </p:txBody>
      </p:sp>
    </p:spTree>
    <p:extLst>
      <p:ext uri="{BB962C8B-B14F-4D97-AF65-F5344CB8AC3E}">
        <p14:creationId xmlns:p14="http://schemas.microsoft.com/office/powerpoint/2010/main" val="14068047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87416EB-754C-4A19-BA3B-7FECCB8BA971}" type="slidenum">
              <a:rPr lang="zh-CN" altLang="en-US" sz="1400" b="1">
                <a:latin typeface="Times New Roman" panose="02020603050405020304" pitchFamily="18" charset="0"/>
              </a:rPr>
              <a:pPr algn="r" eaLnBrk="1" hangingPunct="1">
                <a:spcBef>
                  <a:spcPct val="50000"/>
                </a:spcBef>
                <a:buFontTx/>
                <a:buNone/>
              </a:pPr>
              <a:t>11</a:t>
            </a:fld>
            <a:endParaRPr lang="zh-CN" altLang="en-US" sz="1400" b="1">
              <a:latin typeface="Times New Roman" panose="02020603050405020304" pitchFamily="18" charset="0"/>
            </a:endParaRPr>
          </a:p>
        </p:txBody>
      </p:sp>
      <p:sp>
        <p:nvSpPr>
          <p:cNvPr id="27651" name="Rectangle 2"/>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
        <p:nvSpPr>
          <p:cNvPr id="27652" name="Rectangle 3"/>
          <p:cNvSpPr>
            <a:spLocks noGrp="1" noChangeArrowheads="1"/>
          </p:cNvSpPr>
          <p:nvPr>
            <p:ph type="body" idx="4294967295"/>
          </p:nvPr>
        </p:nvSpPr>
        <p:spPr/>
        <p:txBody>
          <a:bodyPr/>
          <a:lstStyle/>
          <a:p>
            <a:pPr eaLnBrk="1" hangingPunct="1">
              <a:buFontTx/>
              <a:buNone/>
            </a:pPr>
            <a:r>
              <a:rPr lang="en-US" altLang="zh-CN" b="1" smtClean="0">
                <a:latin typeface="宋体" panose="02010600030101010101" pitchFamily="2" charset="-122"/>
              </a:rPr>
              <a:t>2</a:t>
            </a:r>
            <a:r>
              <a:rPr lang="zh-CN" altLang="en-US" b="1" smtClean="0">
                <a:latin typeface="宋体" panose="02010600030101010101" pitchFamily="2" charset="-122"/>
              </a:rPr>
              <a:t>．文件分类</a:t>
            </a:r>
          </a:p>
          <a:p>
            <a:pPr algn="just" eaLnBrk="1" hangingPunct="1">
              <a:buFontTx/>
              <a:buNone/>
            </a:pPr>
            <a:r>
              <a:rPr lang="zh-CN" altLang="en-US" b="1" smtClean="0">
                <a:latin typeface="宋体" panose="02010600030101010101" pitchFamily="2" charset="-122"/>
              </a:rPr>
              <a:t>   可以从不同的角度对文件进行分类：</a:t>
            </a:r>
          </a:p>
          <a:p>
            <a:pPr eaLnBrk="1" hangingPunct="1">
              <a:buFontTx/>
              <a:buNone/>
            </a:pPr>
            <a:r>
              <a:rPr lang="zh-CN" altLang="en-US" b="1" smtClean="0">
                <a:latin typeface="宋体" panose="02010600030101010101" pitchFamily="2" charset="-122"/>
              </a:rPr>
              <a:t>（</a:t>
            </a:r>
            <a:r>
              <a:rPr lang="en-US" altLang="zh-CN" b="1" smtClean="0">
                <a:latin typeface="宋体" panose="02010600030101010101" pitchFamily="2" charset="-122"/>
              </a:rPr>
              <a:t>1</a:t>
            </a:r>
            <a:r>
              <a:rPr lang="zh-CN" altLang="en-US" b="1" smtClean="0">
                <a:latin typeface="宋体" panose="02010600030101010101" pitchFamily="2" charset="-122"/>
              </a:rPr>
              <a:t>）根据</a:t>
            </a:r>
            <a:r>
              <a:rPr lang="zh-CN" altLang="en-US" b="1" smtClean="0">
                <a:solidFill>
                  <a:schemeClr val="accent2"/>
                </a:solidFill>
                <a:latin typeface="宋体" panose="02010600030101010101" pitchFamily="2" charset="-122"/>
              </a:rPr>
              <a:t>文件的内容</a:t>
            </a:r>
            <a:r>
              <a:rPr lang="zh-CN" altLang="en-US" b="1" smtClean="0">
                <a:latin typeface="宋体" panose="02010600030101010101" pitchFamily="2" charset="-122"/>
              </a:rPr>
              <a:t>，可分为程序文件和数据文件，程序文件又可分为源文件、目标文件和可执行文件。</a:t>
            </a:r>
          </a:p>
          <a:p>
            <a:pPr eaLnBrk="1" hangingPunct="1"/>
            <a:endParaRPr lang="zh-CN" altLang="en-US" smtClean="0"/>
          </a:p>
        </p:txBody>
      </p:sp>
    </p:spTree>
    <p:extLst>
      <p:ext uri="{BB962C8B-B14F-4D97-AF65-F5344CB8AC3E}">
        <p14:creationId xmlns:p14="http://schemas.microsoft.com/office/powerpoint/2010/main" val="166938209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FEA1158-B7C3-40DE-9B12-C05F986837B5}" type="slidenum">
              <a:rPr lang="zh-CN" altLang="en-US" sz="1400" b="1">
                <a:latin typeface="Times New Roman" panose="02020603050405020304" pitchFamily="18" charset="0"/>
              </a:rPr>
              <a:pPr algn="r" eaLnBrk="1" hangingPunct="1">
                <a:spcBef>
                  <a:spcPct val="50000"/>
                </a:spcBef>
                <a:buFontTx/>
                <a:buNone/>
              </a:pPr>
              <a:t>12</a:t>
            </a:fld>
            <a:endParaRPr lang="zh-CN" altLang="en-US" sz="1400" b="1">
              <a:latin typeface="Times New Roman" panose="02020603050405020304" pitchFamily="18" charset="0"/>
            </a:endParaRPr>
          </a:p>
        </p:txBody>
      </p:sp>
      <p:sp>
        <p:nvSpPr>
          <p:cNvPr id="28675" name="Rectangle 2"/>
          <p:cNvSpPr>
            <a:spLocks noGrp="1" noChangeArrowheads="1"/>
          </p:cNvSpPr>
          <p:nvPr>
            <p:ph type="title" idx="4294967295"/>
          </p:nvPr>
        </p:nvSpPr>
        <p:spPr/>
        <p:txBody>
          <a:bodyPr/>
          <a:lstStyle/>
          <a:p>
            <a:pPr eaLnBrk="1" hangingPunct="1"/>
            <a:r>
              <a:rPr lang="zh-CN" altLang="en-US" b="1" smtClean="0"/>
              <a:t>13.2 文件概述</a:t>
            </a:r>
            <a:r>
              <a:rPr lang="en-US" altLang="zh-CN" b="1" smtClean="0"/>
              <a:t>-</a:t>
            </a:r>
            <a:r>
              <a:rPr lang="zh-CN" altLang="en-US" b="1" smtClean="0">
                <a:latin typeface="宋体" panose="02010600030101010101" pitchFamily="2" charset="-122"/>
              </a:rPr>
              <a:t>文件分类</a:t>
            </a:r>
            <a:endParaRPr lang="en-US" altLang="zh-CN" b="1" smtClean="0">
              <a:latin typeface="宋体" panose="02010600030101010101" pitchFamily="2" charset="-122"/>
            </a:endParaRPr>
          </a:p>
        </p:txBody>
      </p:sp>
      <p:sp>
        <p:nvSpPr>
          <p:cNvPr id="28676" name="Rectangle 3"/>
          <p:cNvSpPr>
            <a:spLocks noGrp="1" noChangeArrowheads="1"/>
          </p:cNvSpPr>
          <p:nvPr>
            <p:ph type="body" idx="4294967295"/>
          </p:nvPr>
        </p:nvSpPr>
        <p:spPr>
          <a:xfrm>
            <a:off x="323850" y="1319213"/>
            <a:ext cx="8496300" cy="4846637"/>
          </a:xfrm>
        </p:spPr>
        <p:txBody>
          <a:bodyPr/>
          <a:lstStyle/>
          <a:p>
            <a:pPr algn="just" eaLnBrk="1" hangingPunct="1">
              <a:lnSpc>
                <a:spcPct val="90000"/>
              </a:lnSpc>
              <a:buFontTx/>
              <a:buNone/>
            </a:pPr>
            <a:r>
              <a:rPr lang="zh-CN" altLang="en-US" sz="2400" b="1" smtClean="0"/>
              <a:t>（</a:t>
            </a:r>
            <a:r>
              <a:rPr lang="en-US" altLang="zh-CN" sz="2400" b="1" smtClean="0"/>
              <a:t>2</a:t>
            </a:r>
            <a:r>
              <a:rPr lang="zh-CN" altLang="en-US" sz="2400" b="1" smtClean="0"/>
              <a:t>）根据</a:t>
            </a:r>
            <a:r>
              <a:rPr lang="zh-CN" altLang="en-US" sz="2400" b="1" smtClean="0">
                <a:solidFill>
                  <a:schemeClr val="accent2"/>
                </a:solidFill>
              </a:rPr>
              <a:t>文件编码方式</a:t>
            </a:r>
            <a:r>
              <a:rPr lang="zh-CN" altLang="en-US" sz="2400" smtClean="0"/>
              <a:t>，</a:t>
            </a:r>
            <a:r>
              <a:rPr lang="zh-CN" altLang="en-US" sz="2400" b="1" smtClean="0"/>
              <a:t>可分为</a:t>
            </a:r>
            <a:r>
              <a:rPr lang="en-US" altLang="zh-CN" sz="2400" b="1" smtClean="0"/>
              <a:t>ASCII</a:t>
            </a:r>
            <a:r>
              <a:rPr lang="zh-CN" altLang="en-US" sz="2400" b="1" smtClean="0"/>
              <a:t>码文件和二进制文件</a:t>
            </a:r>
          </a:p>
          <a:p>
            <a:pPr algn="just" eaLnBrk="1" hangingPunct="1">
              <a:lnSpc>
                <a:spcPct val="90000"/>
              </a:lnSpc>
              <a:buFontTx/>
              <a:buNone/>
            </a:pPr>
            <a:r>
              <a:rPr lang="zh-CN" altLang="en-US" sz="2400" b="1" smtClean="0"/>
              <a:t>    </a:t>
            </a:r>
            <a:r>
              <a:rPr lang="zh-CN" altLang="en-US" sz="2400" b="1" smtClean="0">
                <a:solidFill>
                  <a:schemeClr val="accent2"/>
                </a:solidFill>
              </a:rPr>
              <a:t>一</a:t>
            </a:r>
            <a:r>
              <a:rPr lang="en-US" altLang="zh-CN" sz="2400" b="1" smtClean="0">
                <a:solidFill>
                  <a:schemeClr val="accent2"/>
                </a:solidFill>
              </a:rPr>
              <a:t>.ASCII</a:t>
            </a:r>
            <a:r>
              <a:rPr lang="zh-CN" altLang="en-US" sz="2400" b="1" smtClean="0">
                <a:solidFill>
                  <a:schemeClr val="accent2"/>
                </a:solidFill>
              </a:rPr>
              <a:t>码文件</a:t>
            </a:r>
          </a:p>
          <a:p>
            <a:pPr algn="just" eaLnBrk="1" hangingPunct="1">
              <a:lnSpc>
                <a:spcPct val="90000"/>
              </a:lnSpc>
              <a:buFontTx/>
              <a:buNone/>
            </a:pPr>
            <a:r>
              <a:rPr lang="zh-CN" altLang="en-US" sz="2400" b="1" smtClean="0"/>
              <a:t>        	也称文本文件、</a:t>
            </a:r>
            <a:r>
              <a:rPr lang="en-US" altLang="zh-CN" sz="2400" b="1" smtClean="0"/>
              <a:t>TEXT</a:t>
            </a:r>
            <a:r>
              <a:rPr lang="zh-CN" altLang="en-US" sz="2400" b="1" smtClean="0"/>
              <a:t>文件</a:t>
            </a:r>
            <a:r>
              <a:rPr lang="zh-CN" altLang="en-US" sz="2400" smtClean="0"/>
              <a:t>，</a:t>
            </a:r>
            <a:r>
              <a:rPr lang="zh-CN" altLang="en-US" sz="2400" b="1" smtClean="0"/>
              <a:t>如</a:t>
            </a:r>
            <a:r>
              <a:rPr lang="en-US" altLang="zh-CN" sz="2400" b="1" smtClean="0"/>
              <a:t>.txt</a:t>
            </a:r>
            <a:r>
              <a:rPr lang="zh-CN" altLang="en-US" sz="2400" b="1" smtClean="0"/>
              <a:t>，</a:t>
            </a:r>
            <a:r>
              <a:rPr lang="en-US" altLang="zh-CN" sz="2400" b="1" smtClean="0"/>
              <a:t>.c</a:t>
            </a:r>
            <a:r>
              <a:rPr lang="zh-CN" altLang="en-US" sz="2400" b="1" smtClean="0"/>
              <a:t>，</a:t>
            </a:r>
            <a:r>
              <a:rPr lang="en-US" altLang="zh-CN" sz="2400" b="1" smtClean="0"/>
              <a:t>.h</a:t>
            </a:r>
            <a:r>
              <a:rPr lang="zh-CN" altLang="en-US" sz="2400" b="1" smtClean="0"/>
              <a:t>等       	文件内容是可打印字符。用一个字节来存储一个字符，存放的是对应字符的</a:t>
            </a:r>
            <a:r>
              <a:rPr lang="en-US" altLang="zh-CN" sz="2400" b="1" smtClean="0"/>
              <a:t>ASCII</a:t>
            </a:r>
            <a:r>
              <a:rPr lang="zh-CN" altLang="en-US" sz="2400" b="1" smtClean="0"/>
              <a:t>码。</a:t>
            </a:r>
          </a:p>
          <a:p>
            <a:pPr algn="just" eaLnBrk="1" hangingPunct="1">
              <a:lnSpc>
                <a:spcPct val="90000"/>
              </a:lnSpc>
              <a:buFontTx/>
              <a:buNone/>
            </a:pPr>
            <a:r>
              <a:rPr lang="zh-CN" altLang="en-US" sz="2400" b="1" smtClean="0"/>
              <a:t>           假设内存中有整数</a:t>
            </a:r>
            <a:r>
              <a:rPr lang="en-US" altLang="zh-CN" sz="2400" b="1" smtClean="0"/>
              <a:t>234</a:t>
            </a:r>
            <a:r>
              <a:rPr lang="zh-CN" altLang="en-US" sz="2400" b="1" smtClean="0"/>
              <a:t>，占用</a:t>
            </a:r>
            <a:r>
              <a:rPr lang="en-US" altLang="zh-CN" sz="2400" b="1" smtClean="0"/>
              <a:t>4</a:t>
            </a:r>
            <a:r>
              <a:rPr lang="zh-CN" altLang="en-US" sz="2400" b="1" smtClean="0"/>
              <a:t>个内存字节。若用</a:t>
            </a:r>
            <a:r>
              <a:rPr lang="en-US" altLang="zh-CN" sz="2400" b="1" smtClean="0"/>
              <a:t>ASCII</a:t>
            </a:r>
            <a:r>
              <a:rPr lang="zh-CN" altLang="en-US" sz="2400" b="1" smtClean="0"/>
              <a:t>码文件来存放该整数，则计算机实际是先将该整数转换成字符串</a:t>
            </a:r>
            <a:r>
              <a:rPr lang="zh-CN" altLang="en-US" sz="2400" b="1" smtClean="0">
                <a:latin typeface="宋体" panose="02010600030101010101" pitchFamily="2" charset="-122"/>
              </a:rPr>
              <a:t>“</a:t>
            </a:r>
            <a:r>
              <a:rPr lang="en-US" altLang="zh-CN" sz="2400" b="1" smtClean="0"/>
              <a:t>234</a:t>
            </a:r>
            <a:r>
              <a:rPr lang="en-US" altLang="zh-CN" sz="2400" b="1" smtClean="0">
                <a:latin typeface="宋体" panose="02010600030101010101" pitchFamily="2" charset="-122"/>
              </a:rPr>
              <a:t>”</a:t>
            </a:r>
            <a:r>
              <a:rPr lang="en-US" altLang="zh-CN" sz="2400" b="1" smtClean="0"/>
              <a:t> </a:t>
            </a:r>
            <a:r>
              <a:rPr lang="zh-CN" altLang="en-US" sz="2400" b="1" smtClean="0"/>
              <a:t>（字符</a:t>
            </a:r>
            <a:r>
              <a:rPr lang="en-US" altLang="zh-CN" sz="2400" b="1" smtClean="0"/>
              <a:t>2</a:t>
            </a:r>
            <a:r>
              <a:rPr lang="zh-CN" altLang="en-US" sz="2400" b="1" smtClean="0"/>
              <a:t>、</a:t>
            </a:r>
            <a:r>
              <a:rPr lang="en-US" altLang="zh-CN" sz="2400" b="1" smtClean="0"/>
              <a:t>3</a:t>
            </a:r>
            <a:r>
              <a:rPr lang="zh-CN" altLang="en-US" sz="2400" b="1" smtClean="0"/>
              <a:t>、</a:t>
            </a:r>
            <a:r>
              <a:rPr lang="en-US" altLang="zh-CN" sz="2400" b="1" smtClean="0"/>
              <a:t>4</a:t>
            </a:r>
            <a:r>
              <a:rPr lang="zh-CN" altLang="en-US" sz="2400" b="1" smtClean="0"/>
              <a:t>的</a:t>
            </a:r>
            <a:r>
              <a:rPr lang="en-US" altLang="zh-CN" sz="2400" b="1" smtClean="0"/>
              <a:t>ASCII</a:t>
            </a:r>
            <a:r>
              <a:rPr lang="zh-CN" altLang="en-US" sz="2400" b="1" smtClean="0"/>
              <a:t>码分别为十进制的</a:t>
            </a:r>
            <a:r>
              <a:rPr lang="en-US" altLang="zh-CN" sz="2400" b="1" smtClean="0"/>
              <a:t>50</a:t>
            </a:r>
            <a:r>
              <a:rPr lang="zh-CN" altLang="en-US" sz="2400" b="1" smtClean="0"/>
              <a:t>、</a:t>
            </a:r>
            <a:r>
              <a:rPr lang="en-US" altLang="zh-CN" sz="2400" b="1" smtClean="0"/>
              <a:t>51</a:t>
            </a:r>
            <a:r>
              <a:rPr lang="zh-CN" altLang="en-US" sz="2400" b="1" smtClean="0"/>
              <a:t>、</a:t>
            </a:r>
            <a:r>
              <a:rPr lang="en-US" altLang="zh-CN" sz="2400" b="1" smtClean="0"/>
              <a:t>52</a:t>
            </a:r>
            <a:r>
              <a:rPr lang="zh-CN" altLang="en-US" sz="2400" b="1" smtClean="0"/>
              <a:t>） ，再存储到文件中，其存储形式为：</a:t>
            </a:r>
          </a:p>
          <a:p>
            <a:pPr lvl="2" eaLnBrk="1" hangingPunct="1">
              <a:lnSpc>
                <a:spcPct val="90000"/>
              </a:lnSpc>
              <a:buFont typeface="Wingdings" panose="05000000000000000000" pitchFamily="2" charset="2"/>
              <a:buNone/>
            </a:pPr>
            <a:endParaRPr lang="en-US" altLang="zh-CN" sz="2400" b="1" smtClean="0"/>
          </a:p>
          <a:p>
            <a:pPr lvl="2" eaLnBrk="1" hangingPunct="1">
              <a:lnSpc>
                <a:spcPct val="90000"/>
              </a:lnSpc>
              <a:buFont typeface="Wingdings" panose="05000000000000000000" pitchFamily="2" charset="2"/>
              <a:buNone/>
            </a:pPr>
            <a:endParaRPr lang="en-US" altLang="zh-CN" sz="2400" b="1" smtClean="0"/>
          </a:p>
          <a:p>
            <a:pPr lvl="2" eaLnBrk="1" hangingPunct="1">
              <a:lnSpc>
                <a:spcPct val="90000"/>
              </a:lnSpc>
              <a:buFont typeface="Wingdings" panose="05000000000000000000" pitchFamily="2" charset="2"/>
              <a:buNone/>
            </a:pPr>
            <a:r>
              <a:rPr lang="en-US" altLang="zh-CN" sz="2400" b="1" smtClean="0"/>
              <a:t>          </a:t>
            </a:r>
          </a:p>
        </p:txBody>
      </p:sp>
      <p:grpSp>
        <p:nvGrpSpPr>
          <p:cNvPr id="28677" name="Group 23"/>
          <p:cNvGrpSpPr>
            <a:grpSpLocks/>
          </p:cNvGrpSpPr>
          <p:nvPr/>
        </p:nvGrpSpPr>
        <p:grpSpPr bwMode="auto">
          <a:xfrm>
            <a:off x="755650" y="4652963"/>
            <a:ext cx="2735263" cy="1763712"/>
            <a:chOff x="0" y="0"/>
            <a:chExt cx="1723" cy="1111"/>
          </a:xfrm>
        </p:grpSpPr>
        <p:sp>
          <p:nvSpPr>
            <p:cNvPr id="28686" name="Text Box 8"/>
            <p:cNvSpPr txBox="1">
              <a:spLocks noChangeArrowheads="1"/>
            </p:cNvSpPr>
            <p:nvPr/>
          </p:nvSpPr>
          <p:spPr bwMode="auto">
            <a:xfrm>
              <a:off x="770" y="817"/>
              <a:ext cx="953" cy="294"/>
            </a:xfrm>
            <a:prstGeom prst="rect">
              <a:avLst/>
            </a:prstGeom>
            <a:solidFill>
              <a:srgbClr val="00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11101010</a:t>
              </a:r>
            </a:p>
          </p:txBody>
        </p:sp>
        <p:sp>
          <p:nvSpPr>
            <p:cNvPr id="28687" name="Text Box 13"/>
            <p:cNvSpPr txBox="1">
              <a:spLocks noChangeArrowheads="1"/>
            </p:cNvSpPr>
            <p:nvPr/>
          </p:nvSpPr>
          <p:spPr bwMode="auto">
            <a:xfrm>
              <a:off x="770" y="544"/>
              <a:ext cx="953" cy="294"/>
            </a:xfrm>
            <a:prstGeom prst="rect">
              <a:avLst/>
            </a:prstGeom>
            <a:solidFill>
              <a:srgbClr val="00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00000000</a:t>
              </a:r>
            </a:p>
          </p:txBody>
        </p:sp>
        <p:sp>
          <p:nvSpPr>
            <p:cNvPr id="28688" name="Text Box 14"/>
            <p:cNvSpPr txBox="1">
              <a:spLocks noChangeArrowheads="1"/>
            </p:cNvSpPr>
            <p:nvPr/>
          </p:nvSpPr>
          <p:spPr bwMode="auto">
            <a:xfrm>
              <a:off x="770" y="272"/>
              <a:ext cx="953" cy="294"/>
            </a:xfrm>
            <a:prstGeom prst="rect">
              <a:avLst/>
            </a:prstGeom>
            <a:solidFill>
              <a:srgbClr val="00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00000000</a:t>
              </a:r>
            </a:p>
          </p:txBody>
        </p:sp>
        <p:sp>
          <p:nvSpPr>
            <p:cNvPr id="28689" name="Text Box 15"/>
            <p:cNvSpPr txBox="1">
              <a:spLocks noChangeArrowheads="1"/>
            </p:cNvSpPr>
            <p:nvPr/>
          </p:nvSpPr>
          <p:spPr bwMode="auto">
            <a:xfrm>
              <a:off x="770" y="0"/>
              <a:ext cx="953" cy="294"/>
            </a:xfrm>
            <a:prstGeom prst="rect">
              <a:avLst/>
            </a:prstGeom>
            <a:solidFill>
              <a:srgbClr val="00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00000000</a:t>
              </a:r>
            </a:p>
          </p:txBody>
        </p:sp>
        <p:sp>
          <p:nvSpPr>
            <p:cNvPr id="28690" name="Text Box 17"/>
            <p:cNvSpPr txBox="1">
              <a:spLocks noChangeArrowheads="1"/>
            </p:cNvSpPr>
            <p:nvPr/>
          </p:nvSpPr>
          <p:spPr bwMode="auto">
            <a:xfrm>
              <a:off x="0" y="181"/>
              <a:ext cx="793" cy="826"/>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内存中用</a:t>
              </a:r>
              <a:r>
                <a:rPr lang="en-US" altLang="zh-CN" sz="2000" b="1">
                  <a:latin typeface="Times New Roman" panose="02020603050405020304" pitchFamily="18" charset="0"/>
                </a:rPr>
                <a:t>4</a:t>
              </a:r>
              <a:r>
                <a:rPr lang="zh-CN" altLang="en-US" sz="2000" b="1">
                  <a:latin typeface="Times New Roman" panose="02020603050405020304" pitchFamily="18" charset="0"/>
                </a:rPr>
                <a:t>个字节存放整数</a:t>
              </a:r>
              <a:r>
                <a:rPr lang="en-US" altLang="zh-CN" sz="2000" b="1">
                  <a:latin typeface="Times New Roman" panose="02020603050405020304" pitchFamily="18" charset="0"/>
                </a:rPr>
                <a:t>234</a:t>
              </a:r>
            </a:p>
          </p:txBody>
        </p:sp>
      </p:grpSp>
      <p:grpSp>
        <p:nvGrpSpPr>
          <p:cNvPr id="28678" name="Group 24"/>
          <p:cNvGrpSpPr>
            <a:grpSpLocks/>
          </p:cNvGrpSpPr>
          <p:nvPr/>
        </p:nvGrpSpPr>
        <p:grpSpPr bwMode="auto">
          <a:xfrm>
            <a:off x="4356100" y="4652963"/>
            <a:ext cx="4537075" cy="1565275"/>
            <a:chOff x="0" y="0"/>
            <a:chExt cx="2858" cy="986"/>
          </a:xfrm>
        </p:grpSpPr>
        <p:sp>
          <p:nvSpPr>
            <p:cNvPr id="28679" name="Text Box 9"/>
            <p:cNvSpPr txBox="1">
              <a:spLocks noChangeArrowheads="1"/>
            </p:cNvSpPr>
            <p:nvPr/>
          </p:nvSpPr>
          <p:spPr bwMode="auto">
            <a:xfrm>
              <a:off x="953" y="0"/>
              <a:ext cx="953" cy="294"/>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00110011</a:t>
              </a:r>
            </a:p>
          </p:txBody>
        </p:sp>
        <p:sp>
          <p:nvSpPr>
            <p:cNvPr id="28680" name="Text Box 11"/>
            <p:cNvSpPr txBox="1">
              <a:spLocks noChangeArrowheads="1"/>
            </p:cNvSpPr>
            <p:nvPr/>
          </p:nvSpPr>
          <p:spPr bwMode="auto">
            <a:xfrm>
              <a:off x="1905" y="0"/>
              <a:ext cx="953" cy="294"/>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00110100</a:t>
              </a:r>
            </a:p>
          </p:txBody>
        </p:sp>
        <p:sp>
          <p:nvSpPr>
            <p:cNvPr id="28681" name="Text Box 16"/>
            <p:cNvSpPr txBox="1">
              <a:spLocks noChangeArrowheads="1"/>
            </p:cNvSpPr>
            <p:nvPr/>
          </p:nvSpPr>
          <p:spPr bwMode="auto">
            <a:xfrm>
              <a:off x="0" y="0"/>
              <a:ext cx="953" cy="294"/>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Times New Roman" panose="02020603050405020304" pitchFamily="18" charset="0"/>
                </a:rPr>
                <a:t>00110010</a:t>
              </a:r>
              <a:r>
                <a:rPr lang="en-US" altLang="zh-CN" sz="1800" b="1">
                  <a:latin typeface="Times New Roman" panose="02020603050405020304" pitchFamily="18" charset="0"/>
                </a:rPr>
                <a:t> </a:t>
              </a:r>
            </a:p>
          </p:txBody>
        </p:sp>
        <p:sp>
          <p:nvSpPr>
            <p:cNvPr id="28682" name="Text Box 18"/>
            <p:cNvSpPr txBox="1">
              <a:spLocks noChangeArrowheads="1"/>
            </p:cNvSpPr>
            <p:nvPr/>
          </p:nvSpPr>
          <p:spPr bwMode="auto">
            <a:xfrm>
              <a:off x="181" y="317"/>
              <a:ext cx="590" cy="250"/>
            </a:xfrm>
            <a:prstGeom prst="rect">
              <a:avLst/>
            </a:prstGeom>
            <a:noFill/>
            <a:ln>
              <a:noFill/>
            </a:ln>
            <a:effectLst>
              <a:prstShdw prst="shdw17" dist="17961" dir="13500000">
                <a:srgbClr val="00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latin typeface="Times New Roman" panose="02020603050405020304" pitchFamily="18" charset="0"/>
                </a:rPr>
                <a:t>‘2’</a:t>
              </a:r>
            </a:p>
          </p:txBody>
        </p:sp>
        <p:sp>
          <p:nvSpPr>
            <p:cNvPr id="28683" name="Text Box 19"/>
            <p:cNvSpPr txBox="1">
              <a:spLocks noChangeArrowheads="1"/>
            </p:cNvSpPr>
            <p:nvPr/>
          </p:nvSpPr>
          <p:spPr bwMode="auto">
            <a:xfrm>
              <a:off x="1134" y="317"/>
              <a:ext cx="590" cy="250"/>
            </a:xfrm>
            <a:prstGeom prst="rect">
              <a:avLst/>
            </a:prstGeom>
            <a:noFill/>
            <a:ln>
              <a:noFill/>
            </a:ln>
            <a:effectLst>
              <a:prstShdw prst="shdw17" dist="17961" dir="13500000">
                <a:srgbClr val="00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latin typeface="Times New Roman" panose="02020603050405020304" pitchFamily="18" charset="0"/>
                </a:rPr>
                <a:t>‘3’</a:t>
              </a:r>
            </a:p>
          </p:txBody>
        </p:sp>
        <p:sp>
          <p:nvSpPr>
            <p:cNvPr id="28684" name="Text Box 20"/>
            <p:cNvSpPr txBox="1">
              <a:spLocks noChangeArrowheads="1"/>
            </p:cNvSpPr>
            <p:nvPr/>
          </p:nvSpPr>
          <p:spPr bwMode="auto">
            <a:xfrm>
              <a:off x="2132" y="317"/>
              <a:ext cx="590" cy="250"/>
            </a:xfrm>
            <a:prstGeom prst="rect">
              <a:avLst/>
            </a:prstGeom>
            <a:noFill/>
            <a:ln>
              <a:noFill/>
            </a:ln>
            <a:effectLst>
              <a:prstShdw prst="shdw17" dist="17961" dir="13500000">
                <a:srgbClr val="00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latin typeface="Times New Roman" panose="02020603050405020304" pitchFamily="18" charset="0"/>
                </a:rPr>
                <a:t>‘4’</a:t>
              </a:r>
            </a:p>
          </p:txBody>
        </p:sp>
        <p:sp>
          <p:nvSpPr>
            <p:cNvPr id="28685" name="Text Box 22"/>
            <p:cNvSpPr txBox="1">
              <a:spLocks noChangeArrowheads="1"/>
            </p:cNvSpPr>
            <p:nvPr/>
          </p:nvSpPr>
          <p:spPr bwMode="auto">
            <a:xfrm>
              <a:off x="635" y="544"/>
              <a:ext cx="1814" cy="44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latin typeface="Times New Roman" panose="02020603050405020304" pitchFamily="18" charset="0"/>
                </a:rPr>
                <a:t>ASCII</a:t>
              </a:r>
              <a:r>
                <a:rPr lang="zh-CN" altLang="en-US" sz="2000" b="1">
                  <a:latin typeface="Times New Roman" panose="02020603050405020304" pitchFamily="18" charset="0"/>
                </a:rPr>
                <a:t>码文件中用</a:t>
              </a:r>
              <a:r>
                <a:rPr lang="en-US" altLang="zh-CN" sz="2000" b="1">
                  <a:latin typeface="Times New Roman" panose="02020603050405020304" pitchFamily="18" charset="0"/>
                </a:rPr>
                <a:t>3</a:t>
              </a:r>
              <a:r>
                <a:rPr lang="zh-CN" altLang="en-US" sz="2000" b="1">
                  <a:latin typeface="Times New Roman" panose="02020603050405020304" pitchFamily="18" charset="0"/>
                </a:rPr>
                <a:t>个字节存放字符串“</a:t>
              </a:r>
              <a:r>
                <a:rPr lang="en-US" altLang="zh-CN" sz="2000" b="1">
                  <a:latin typeface="Times New Roman" panose="02020603050405020304" pitchFamily="18" charset="0"/>
                </a:rPr>
                <a:t>234”</a:t>
              </a:r>
            </a:p>
          </p:txBody>
        </p:sp>
      </p:grpSp>
    </p:spTree>
    <p:extLst>
      <p:ext uri="{BB962C8B-B14F-4D97-AF65-F5344CB8AC3E}">
        <p14:creationId xmlns:p14="http://schemas.microsoft.com/office/powerpoint/2010/main" val="10490088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A0121B4-D26A-43B6-945C-487092FA2915}" type="slidenum">
              <a:rPr lang="zh-CN" altLang="en-US" sz="1400" b="1">
                <a:latin typeface="Times New Roman" panose="02020603050405020304" pitchFamily="18" charset="0"/>
              </a:rPr>
              <a:pPr algn="r" eaLnBrk="1" hangingPunct="1">
                <a:spcBef>
                  <a:spcPct val="50000"/>
                </a:spcBef>
                <a:buFontTx/>
                <a:buNone/>
              </a:pPr>
              <a:t>13</a:t>
            </a:fld>
            <a:endParaRPr lang="zh-CN" altLang="en-US" sz="1400" b="1">
              <a:latin typeface="Times New Roman" panose="02020603050405020304" pitchFamily="18" charset="0"/>
            </a:endParaRPr>
          </a:p>
        </p:txBody>
      </p:sp>
      <p:sp>
        <p:nvSpPr>
          <p:cNvPr id="30723" name="Rectangle 2"/>
          <p:cNvSpPr>
            <a:spLocks noGrp="1" noChangeArrowheads="1"/>
          </p:cNvSpPr>
          <p:nvPr>
            <p:ph type="title" idx="4294967295"/>
          </p:nvPr>
        </p:nvSpPr>
        <p:spPr/>
        <p:txBody>
          <a:bodyPr/>
          <a:lstStyle/>
          <a:p>
            <a:pPr eaLnBrk="1" hangingPunct="1"/>
            <a:r>
              <a:rPr lang="zh-CN" altLang="en-US" b="1" smtClean="0"/>
              <a:t>13.2 文件概述</a:t>
            </a:r>
            <a:r>
              <a:rPr lang="en-US" altLang="zh-CN" b="1" smtClean="0"/>
              <a:t>-</a:t>
            </a:r>
            <a:r>
              <a:rPr lang="zh-CN" altLang="en-US" b="1" smtClean="0">
                <a:latin typeface="宋体" panose="02010600030101010101" pitchFamily="2" charset="-122"/>
              </a:rPr>
              <a:t>文件分类</a:t>
            </a:r>
          </a:p>
        </p:txBody>
      </p:sp>
      <p:sp>
        <p:nvSpPr>
          <p:cNvPr id="30724" name="Rectangle 3"/>
          <p:cNvSpPr>
            <a:spLocks noGrp="1" noChangeArrowheads="1"/>
          </p:cNvSpPr>
          <p:nvPr>
            <p:ph type="body" idx="4294967295"/>
          </p:nvPr>
        </p:nvSpPr>
        <p:spPr>
          <a:xfrm>
            <a:off x="685800" y="1319213"/>
            <a:ext cx="7773988" cy="4846637"/>
          </a:xfrm>
        </p:spPr>
        <p:txBody>
          <a:bodyPr/>
          <a:lstStyle/>
          <a:p>
            <a:pPr eaLnBrk="1" hangingPunct="1"/>
            <a:r>
              <a:rPr lang="zh-CN" altLang="en-US" sz="2400" b="1" smtClean="0"/>
              <a:t>缺点：将数据从内存存储到</a:t>
            </a:r>
            <a:r>
              <a:rPr lang="en-US" altLang="zh-CN" sz="2400" b="1" smtClean="0"/>
              <a:t>ASCII</a:t>
            </a:r>
            <a:r>
              <a:rPr lang="zh-CN" altLang="en-US" sz="2400" b="1" smtClean="0"/>
              <a:t>文件中，需要做转换（耗费时间）。</a:t>
            </a:r>
          </a:p>
          <a:p>
            <a:pPr eaLnBrk="1" hangingPunct="1"/>
            <a:r>
              <a:rPr lang="zh-CN" altLang="en-US" sz="2400" b="1" smtClean="0"/>
              <a:t>优点：</a:t>
            </a:r>
            <a:r>
              <a:rPr lang="en-US" altLang="zh-CN" sz="2400" b="1" smtClean="0"/>
              <a:t>ASCII</a:t>
            </a:r>
            <a:r>
              <a:rPr lang="zh-CN" altLang="en-US" sz="2400" b="1" smtClean="0"/>
              <a:t>文件可以在屏幕上按字符显示，人能读懂其内容（需要将二进制数据转换成对应的字符）</a:t>
            </a:r>
          </a:p>
          <a:p>
            <a:pPr eaLnBrk="1" hangingPunct="1">
              <a:buFontTx/>
              <a:buNone/>
            </a:pPr>
            <a:r>
              <a:rPr lang="zh-CN" altLang="en-US" sz="2400" b="1" smtClean="0">
                <a:solidFill>
                  <a:schemeClr val="accent2"/>
                </a:solidFill>
              </a:rPr>
              <a:t>二</a:t>
            </a:r>
            <a:r>
              <a:rPr lang="en-US" altLang="zh-CN" sz="2400" b="1" smtClean="0">
                <a:solidFill>
                  <a:schemeClr val="accent2"/>
                </a:solidFill>
              </a:rPr>
              <a:t>. </a:t>
            </a:r>
            <a:r>
              <a:rPr lang="zh-CN" altLang="en-US" sz="2400" b="1" smtClean="0">
                <a:solidFill>
                  <a:schemeClr val="accent2"/>
                </a:solidFill>
              </a:rPr>
              <a:t>二进制文件</a:t>
            </a:r>
          </a:p>
          <a:p>
            <a:pPr eaLnBrk="1" hangingPunct="1"/>
            <a:r>
              <a:rPr lang="zh-CN" altLang="en-US" sz="2400" b="1" smtClean="0"/>
              <a:t>如</a:t>
            </a:r>
            <a:r>
              <a:rPr lang="en-US" altLang="zh-CN" sz="2400" b="1" smtClean="0"/>
              <a:t>.exe</a:t>
            </a:r>
            <a:r>
              <a:rPr lang="zh-CN" altLang="en-US" sz="2400" b="1" smtClean="0"/>
              <a:t>，</a:t>
            </a:r>
            <a:r>
              <a:rPr lang="en-US" altLang="zh-CN" sz="2400" b="1" smtClean="0"/>
              <a:t>.doc,  .mp3,  .jpg</a:t>
            </a:r>
            <a:r>
              <a:rPr lang="zh-CN" altLang="en-US" sz="2400" b="1" smtClean="0"/>
              <a:t>等文件。</a:t>
            </a:r>
          </a:p>
          <a:p>
            <a:pPr marL="342900" lvl="1" indent="-342900" eaLnBrk="1" hangingPunct="1">
              <a:buFont typeface="Arial" panose="020B0604020202020204" pitchFamily="34" charset="0"/>
              <a:buChar char="•"/>
            </a:pPr>
            <a:r>
              <a:rPr lang="zh-CN" altLang="en-US" sz="2400" b="1" smtClean="0"/>
              <a:t>优点：</a:t>
            </a:r>
            <a:r>
              <a:rPr lang="en-US" altLang="zh-CN" sz="2400" b="1" smtClean="0"/>
              <a:t>1</a:t>
            </a:r>
            <a:r>
              <a:rPr lang="zh-CN" altLang="en-US" sz="2400" b="1" smtClean="0"/>
              <a:t>）二进制文件是把内存中的数据，原样输出到磁盘文件中，中间不做任何处理，这样可以节省转换时间。</a:t>
            </a:r>
            <a:r>
              <a:rPr lang="en-US" altLang="zh-CN" sz="2400" b="1" smtClean="0"/>
              <a:t>2</a:t>
            </a:r>
            <a:r>
              <a:rPr lang="zh-CN" altLang="en-US" sz="2400" b="1" smtClean="0"/>
              <a:t>）比文本文件小很多。</a:t>
            </a:r>
            <a:r>
              <a:rPr lang="en-US" altLang="zh-CN" sz="2400" b="1" smtClean="0"/>
              <a:t>3</a:t>
            </a:r>
            <a:r>
              <a:rPr lang="zh-CN" altLang="en-US" sz="2400" b="1" smtClean="0"/>
              <a:t>）有些数据不容易被表示为字符</a:t>
            </a:r>
          </a:p>
          <a:p>
            <a:pPr eaLnBrk="1" hangingPunct="1"/>
            <a:r>
              <a:rPr lang="zh-CN" altLang="en-US" sz="2400" b="1" smtClean="0"/>
              <a:t>缺点：二进制文件虽然也可在屏幕上显示，但其内容人无法读懂。必须使用专用的软件来打开。 </a:t>
            </a:r>
            <a:endParaRPr lang="en-US" altLang="zh-CN" sz="2400" b="1" smtClean="0"/>
          </a:p>
          <a:p>
            <a:pPr eaLnBrk="1" hangingPunct="1"/>
            <a:endParaRPr lang="zh-CN" altLang="en-US" sz="2400" b="1" smtClean="0"/>
          </a:p>
        </p:txBody>
      </p:sp>
    </p:spTree>
    <p:extLst>
      <p:ext uri="{BB962C8B-B14F-4D97-AF65-F5344CB8AC3E}">
        <p14:creationId xmlns:p14="http://schemas.microsoft.com/office/powerpoint/2010/main" val="28347158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8433"/>
          <p:cNvSpPr>
            <a:spLocks noGrp="1" noChangeArrowheads="1"/>
          </p:cNvSpPr>
          <p:nvPr>
            <p:ph type="title"/>
          </p:nvPr>
        </p:nvSpPr>
        <p:spPr/>
        <p:txBody>
          <a:bodyPr/>
          <a:lstStyle/>
          <a:p>
            <a:r>
              <a:rPr lang="zh-CN" altLang="en-US" b="1" smtClean="0"/>
              <a:t>13.2 文件概述</a:t>
            </a:r>
            <a:r>
              <a:rPr lang="en-US" altLang="zh-CN" b="1" smtClean="0"/>
              <a:t>-</a:t>
            </a:r>
            <a:r>
              <a:rPr lang="zh-CN" altLang="en-US" b="1" smtClean="0">
                <a:latin typeface="宋体" panose="02010600030101010101" pitchFamily="2" charset="-122"/>
              </a:rPr>
              <a:t>文件分类</a:t>
            </a:r>
          </a:p>
        </p:txBody>
      </p:sp>
      <p:sp>
        <p:nvSpPr>
          <p:cNvPr id="31747" name="文本占位符 18434"/>
          <p:cNvSpPr>
            <a:spLocks noGrp="1" noChangeArrowheads="1"/>
          </p:cNvSpPr>
          <p:nvPr>
            <p:ph idx="1"/>
          </p:nvPr>
        </p:nvSpPr>
        <p:spPr/>
        <p:txBody>
          <a:bodyPr/>
          <a:lstStyle/>
          <a:p>
            <a:r>
              <a:rPr lang="zh-CN" altLang="en-US" smtClean="0"/>
              <a:t>整数</a:t>
            </a:r>
            <a:r>
              <a:rPr lang="en-US" altLang="zh-CN" smtClean="0"/>
              <a:t>234</a:t>
            </a:r>
            <a:r>
              <a:rPr lang="zh-CN" altLang="en-US" smtClean="0"/>
              <a:t>的存储</a:t>
            </a:r>
          </a:p>
        </p:txBody>
      </p:sp>
      <p:sp>
        <p:nvSpPr>
          <p:cNvPr id="31748" name="竖卷形 18435"/>
          <p:cNvSpPr>
            <a:spLocks noChangeArrowheads="1"/>
          </p:cNvSpPr>
          <p:nvPr/>
        </p:nvSpPr>
        <p:spPr bwMode="auto">
          <a:xfrm>
            <a:off x="828675" y="1917700"/>
            <a:ext cx="3311525" cy="3024188"/>
          </a:xfrm>
          <a:prstGeom prst="verticalScroll">
            <a:avLst>
              <a:gd name="adj" fmla="val 12500"/>
            </a:avLst>
          </a:prstGeom>
          <a:noFill/>
          <a:ln w="952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Times New Roman" panose="02020603050405020304" pitchFamily="18" charset="0"/>
            </a:endParaRPr>
          </a:p>
        </p:txBody>
      </p:sp>
      <p:sp>
        <p:nvSpPr>
          <p:cNvPr id="31749" name="文本框 18436"/>
          <p:cNvSpPr txBox="1">
            <a:spLocks noChangeArrowheads="1"/>
          </p:cNvSpPr>
          <p:nvPr/>
        </p:nvSpPr>
        <p:spPr bwMode="auto">
          <a:xfrm>
            <a:off x="1547813" y="5229225"/>
            <a:ext cx="182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rPr>
              <a:t>ASCII文件</a:t>
            </a:r>
          </a:p>
        </p:txBody>
      </p:sp>
      <p:sp>
        <p:nvSpPr>
          <p:cNvPr id="31750" name="文本框 18437"/>
          <p:cNvSpPr txBox="1">
            <a:spLocks noChangeArrowheads="1"/>
          </p:cNvSpPr>
          <p:nvPr/>
        </p:nvSpPr>
        <p:spPr bwMode="auto">
          <a:xfrm>
            <a:off x="5651500" y="5229225"/>
            <a:ext cx="182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rPr>
              <a:t>二进制文件</a:t>
            </a:r>
          </a:p>
        </p:txBody>
      </p:sp>
      <p:sp>
        <p:nvSpPr>
          <p:cNvPr id="31751" name="文本框 18438"/>
          <p:cNvSpPr txBox="1">
            <a:spLocks noChangeArrowheads="1"/>
          </p:cNvSpPr>
          <p:nvPr/>
        </p:nvSpPr>
        <p:spPr bwMode="auto">
          <a:xfrm>
            <a:off x="1187450" y="2493963"/>
            <a:ext cx="26654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a:latin typeface="Times New Roman" panose="02020603050405020304" pitchFamily="18" charset="0"/>
              </a:rPr>
              <a:t>00110010</a:t>
            </a:r>
            <a:r>
              <a:rPr lang="zh-CN" altLang="en-US" sz="2200" b="1">
                <a:latin typeface="Times New Roman" panose="02020603050405020304" pitchFamily="18" charset="0"/>
              </a:rPr>
              <a:t> </a:t>
            </a:r>
            <a:r>
              <a:rPr lang="en-US" altLang="zh-CN" sz="2200" b="1">
                <a:latin typeface="Times New Roman" panose="02020603050405020304" pitchFamily="18" charset="0"/>
              </a:rPr>
              <a:t>00110011</a:t>
            </a:r>
            <a:r>
              <a:rPr lang="zh-CN" altLang="en-US" sz="2200" b="1">
                <a:latin typeface="Times New Roman" panose="02020603050405020304" pitchFamily="18" charset="0"/>
              </a:rPr>
              <a:t> </a:t>
            </a:r>
            <a:r>
              <a:rPr lang="en-US" altLang="zh-CN" sz="2200" b="1">
                <a:latin typeface="Times New Roman" panose="02020603050405020304" pitchFamily="18" charset="0"/>
              </a:rPr>
              <a:t>00110100</a:t>
            </a:r>
          </a:p>
          <a:p>
            <a:pPr>
              <a:spcBef>
                <a:spcPct val="0"/>
              </a:spcBef>
              <a:buFontTx/>
              <a:buNone/>
            </a:pPr>
            <a:endParaRPr lang="en-US" altLang="zh-CN" sz="2200" b="1">
              <a:latin typeface="Times New Roman" panose="02020603050405020304" pitchFamily="18" charset="0"/>
            </a:endParaRPr>
          </a:p>
          <a:p>
            <a:pPr>
              <a:spcBef>
                <a:spcPct val="0"/>
              </a:spcBef>
              <a:buFontTx/>
              <a:buNone/>
            </a:pPr>
            <a:endParaRPr lang="en-US" altLang="zh-CN" sz="2200" b="1">
              <a:latin typeface="Times New Roman" panose="02020603050405020304" pitchFamily="18" charset="0"/>
            </a:endParaRPr>
          </a:p>
        </p:txBody>
      </p:sp>
      <p:sp>
        <p:nvSpPr>
          <p:cNvPr id="31752" name="竖卷形 18439"/>
          <p:cNvSpPr>
            <a:spLocks noChangeArrowheads="1"/>
          </p:cNvSpPr>
          <p:nvPr/>
        </p:nvSpPr>
        <p:spPr bwMode="auto">
          <a:xfrm>
            <a:off x="4830763" y="1900238"/>
            <a:ext cx="3311525" cy="3025775"/>
          </a:xfrm>
          <a:prstGeom prst="verticalScroll">
            <a:avLst>
              <a:gd name="adj" fmla="val 12500"/>
            </a:avLst>
          </a:prstGeom>
          <a:noFill/>
          <a:ln w="9525">
            <a:solidFill>
              <a:srgbClr val="008000"/>
            </a:solidFill>
            <a:round/>
            <a:headEnd/>
            <a:tailEnd/>
          </a:ln>
          <a:effectLst>
            <a:prstShdw prst="shdw17" dist="17961" dir="13500000">
              <a:srgbClr val="004D00"/>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Times New Roman" panose="02020603050405020304" pitchFamily="18" charset="0"/>
            </a:endParaRPr>
          </a:p>
        </p:txBody>
      </p:sp>
      <p:sp>
        <p:nvSpPr>
          <p:cNvPr id="31753" name="文本框 18440"/>
          <p:cNvSpPr txBox="1">
            <a:spLocks noChangeArrowheads="1"/>
          </p:cNvSpPr>
          <p:nvPr/>
        </p:nvSpPr>
        <p:spPr bwMode="auto">
          <a:xfrm>
            <a:off x="5189538" y="2476500"/>
            <a:ext cx="266541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a:latin typeface="Times New Roman" panose="02020603050405020304" pitchFamily="18" charset="0"/>
              </a:rPr>
              <a:t>00</a:t>
            </a:r>
            <a:r>
              <a:rPr lang="zh-CN" altLang="en-US" sz="2200" b="1">
                <a:latin typeface="Times New Roman" panose="02020603050405020304" pitchFamily="18" charset="0"/>
              </a:rPr>
              <a:t>000000 </a:t>
            </a:r>
            <a:r>
              <a:rPr lang="en-US" altLang="zh-CN" sz="2200" b="1">
                <a:latin typeface="Times New Roman" panose="02020603050405020304" pitchFamily="18" charset="0"/>
              </a:rPr>
              <a:t>00</a:t>
            </a:r>
            <a:r>
              <a:rPr lang="zh-CN" altLang="en-US" sz="2200" b="1">
                <a:latin typeface="Times New Roman" panose="02020603050405020304" pitchFamily="18" charset="0"/>
              </a:rPr>
              <a:t>000000  </a:t>
            </a:r>
            <a:r>
              <a:rPr lang="en-US" altLang="zh-CN" sz="2200" b="1">
                <a:latin typeface="Times New Roman" panose="02020603050405020304" pitchFamily="18" charset="0"/>
              </a:rPr>
              <a:t>00</a:t>
            </a:r>
            <a:r>
              <a:rPr lang="zh-CN" altLang="en-US" sz="2200" b="1">
                <a:latin typeface="Times New Roman" panose="02020603050405020304" pitchFamily="18" charset="0"/>
              </a:rPr>
              <a:t>000000 </a:t>
            </a:r>
            <a:r>
              <a:rPr lang="en-US" altLang="zh-CN" sz="2200" b="1">
                <a:latin typeface="Times New Roman" panose="02020603050405020304" pitchFamily="18" charset="0"/>
              </a:rPr>
              <a:t>11101010</a:t>
            </a:r>
          </a:p>
          <a:p>
            <a:pPr>
              <a:spcBef>
                <a:spcPct val="0"/>
              </a:spcBef>
              <a:buFontTx/>
              <a:buNone/>
            </a:pPr>
            <a:endParaRPr lang="en-US" altLang="zh-CN" sz="2200" b="1">
              <a:latin typeface="Times New Roman" panose="02020603050405020304" pitchFamily="18" charset="0"/>
            </a:endParaRPr>
          </a:p>
          <a:p>
            <a:pPr>
              <a:spcBef>
                <a:spcPct val="0"/>
              </a:spcBef>
              <a:buFontTx/>
              <a:buNone/>
            </a:pPr>
            <a:endParaRPr lang="en-US" altLang="zh-CN" sz="2200" b="1">
              <a:latin typeface="Times New Roman" panose="02020603050405020304" pitchFamily="18" charset="0"/>
            </a:endParaRPr>
          </a:p>
          <a:p>
            <a:pPr>
              <a:spcBef>
                <a:spcPct val="0"/>
              </a:spcBef>
              <a:buFontTx/>
              <a:buNone/>
            </a:pPr>
            <a:endParaRPr lang="en-US" altLang="zh-CN" sz="2200" b="1">
              <a:latin typeface="Times New Roman" panose="02020603050405020304" pitchFamily="18" charset="0"/>
            </a:endParaRPr>
          </a:p>
        </p:txBody>
      </p:sp>
    </p:spTree>
    <p:extLst>
      <p:ext uri="{BB962C8B-B14F-4D97-AF65-F5344CB8AC3E}">
        <p14:creationId xmlns:p14="http://schemas.microsoft.com/office/powerpoint/2010/main" val="25010775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5E7A53D-96BE-425C-A7F4-AC257C565F02}" type="slidenum">
              <a:rPr lang="zh-CN" altLang="en-US" sz="1400" b="1">
                <a:latin typeface="Times New Roman" panose="02020603050405020304" pitchFamily="18" charset="0"/>
              </a:rPr>
              <a:pPr algn="r" eaLnBrk="1" hangingPunct="1">
                <a:spcBef>
                  <a:spcPct val="50000"/>
                </a:spcBef>
                <a:buFontTx/>
                <a:buNone/>
              </a:pPr>
              <a:t>15</a:t>
            </a:fld>
            <a:endParaRPr lang="zh-CN" altLang="en-US" sz="1400" b="1">
              <a:latin typeface="Times New Roman" panose="02020603050405020304" pitchFamily="18" charset="0"/>
            </a:endParaRPr>
          </a:p>
        </p:txBody>
      </p:sp>
      <p:sp>
        <p:nvSpPr>
          <p:cNvPr id="32771" name="Rectangle 3"/>
          <p:cNvSpPr>
            <a:spLocks noGrp="1" noChangeArrowheads="1"/>
          </p:cNvSpPr>
          <p:nvPr>
            <p:ph type="body" idx="4294967295"/>
          </p:nvPr>
        </p:nvSpPr>
        <p:spPr>
          <a:xfrm>
            <a:off x="533400" y="1474788"/>
            <a:ext cx="7924800" cy="4618037"/>
          </a:xfrm>
        </p:spPr>
        <p:txBody>
          <a:bodyPr/>
          <a:lstStyle/>
          <a:p>
            <a:pPr eaLnBrk="1" hangingPunct="1">
              <a:lnSpc>
                <a:spcPct val="90000"/>
              </a:lnSpc>
              <a:buFontTx/>
              <a:buNone/>
            </a:pPr>
            <a:r>
              <a:rPr lang="zh-CN" altLang="en-US" b="1" smtClean="0">
                <a:latin typeface="宋体" panose="02010600030101010101" pitchFamily="2" charset="-122"/>
              </a:rPr>
              <a:t>（</a:t>
            </a:r>
            <a:r>
              <a:rPr lang="en-US" altLang="zh-CN" b="1" smtClean="0">
                <a:latin typeface="宋体" panose="02010600030101010101" pitchFamily="2" charset="-122"/>
              </a:rPr>
              <a:t>3</a:t>
            </a:r>
            <a:r>
              <a:rPr lang="zh-CN" altLang="en-US" b="1" smtClean="0">
                <a:latin typeface="宋体" panose="02010600030101010101" pitchFamily="2" charset="-122"/>
              </a:rPr>
              <a:t>）根据</a:t>
            </a:r>
            <a:r>
              <a:rPr lang="zh-CN" altLang="en-US" b="1" smtClean="0">
                <a:solidFill>
                  <a:schemeClr val="accent2"/>
                </a:solidFill>
                <a:latin typeface="宋体" panose="02010600030101010101" pitchFamily="2" charset="-122"/>
              </a:rPr>
              <a:t>文件的组织形式</a:t>
            </a:r>
            <a:r>
              <a:rPr lang="zh-CN" altLang="en-US" b="1" smtClean="0">
                <a:latin typeface="宋体" panose="02010600030101010101" pitchFamily="2" charset="-122"/>
              </a:rPr>
              <a:t>，可分为顺序存取文件和随机存取文件。</a:t>
            </a:r>
            <a:r>
              <a:rPr lang="zh-CN" altLang="en-US" b="1" smtClean="0">
                <a:solidFill>
                  <a:schemeClr val="accent2"/>
                </a:solidFill>
                <a:ea typeface=""/>
                <a:cs typeface=""/>
              </a:rPr>
              <a:t>    </a:t>
            </a:r>
          </a:p>
          <a:p>
            <a:pPr eaLnBrk="1" hangingPunct="1">
              <a:lnSpc>
                <a:spcPct val="90000"/>
              </a:lnSpc>
              <a:buFontTx/>
              <a:buNone/>
            </a:pPr>
            <a:r>
              <a:rPr lang="zh-CN" altLang="en-US" b="1" smtClean="0">
                <a:solidFill>
                  <a:schemeClr val="accent2"/>
                </a:solidFill>
                <a:ea typeface=""/>
                <a:cs typeface=""/>
              </a:rPr>
              <a:t>	顺序存取文件（</a:t>
            </a:r>
            <a:r>
              <a:rPr lang="en-US" altLang="zh-CN" b="1" smtClean="0">
                <a:solidFill>
                  <a:schemeClr val="accent2"/>
                </a:solidFill>
                <a:ea typeface=""/>
                <a:cs typeface=""/>
              </a:rPr>
              <a:t>Sequential Access File）</a:t>
            </a:r>
            <a:br>
              <a:rPr lang="en-US" altLang="zh-CN" b="1" smtClean="0">
                <a:solidFill>
                  <a:schemeClr val="accent2"/>
                </a:solidFill>
                <a:ea typeface=""/>
                <a:cs typeface=""/>
              </a:rPr>
            </a:br>
            <a:r>
              <a:rPr lang="en-US" altLang="zh-CN" b="1" smtClean="0">
                <a:solidFill>
                  <a:srgbClr val="000000"/>
                </a:solidFill>
                <a:ea typeface=""/>
                <a:cs typeface=""/>
              </a:rPr>
              <a:t>　　</a:t>
            </a:r>
            <a:r>
              <a:rPr lang="zh-CN" altLang="en-US" b="1" smtClean="0">
                <a:solidFill>
                  <a:srgbClr val="000000"/>
                </a:solidFill>
                <a:ea typeface=""/>
                <a:cs typeface=""/>
              </a:rPr>
              <a:t>简称</a:t>
            </a:r>
            <a:r>
              <a:rPr lang="zh-CN" altLang="en-US" b="1" smtClean="0">
                <a:solidFill>
                  <a:srgbClr val="000000"/>
                </a:solidFill>
                <a:latin typeface="宋体" panose="02010600030101010101" pitchFamily="2" charset="-122"/>
                <a:ea typeface=""/>
                <a:cs typeface=""/>
              </a:rPr>
              <a:t>“</a:t>
            </a:r>
            <a:r>
              <a:rPr lang="zh-CN" altLang="en-US" b="1" smtClean="0">
                <a:solidFill>
                  <a:srgbClr val="000000"/>
                </a:solidFill>
                <a:ea typeface=""/>
                <a:cs typeface=""/>
              </a:rPr>
              <a:t>顺序文件</a:t>
            </a:r>
            <a:r>
              <a:rPr lang="zh-CN" altLang="en-US" b="1" smtClean="0">
                <a:solidFill>
                  <a:srgbClr val="000000"/>
                </a:solidFill>
                <a:latin typeface="宋体" panose="02010600030101010101" pitchFamily="2" charset="-122"/>
                <a:ea typeface=""/>
                <a:cs typeface=""/>
              </a:rPr>
              <a:t>”</a:t>
            </a:r>
            <a:r>
              <a:rPr lang="zh-CN" altLang="en-US" b="1" smtClean="0">
                <a:solidFill>
                  <a:srgbClr val="000000"/>
                </a:solidFill>
                <a:ea typeface=""/>
                <a:cs typeface=""/>
              </a:rPr>
              <a:t>，数据写入</a:t>
            </a:r>
            <a:r>
              <a:rPr lang="zh-CN" altLang="en-US" b="1" smtClean="0">
                <a:solidFill>
                  <a:srgbClr val="000000"/>
                </a:solidFill>
              </a:rPr>
              <a:t>文件</a:t>
            </a:r>
            <a:r>
              <a:rPr lang="zh-CN" altLang="en-US" b="1" smtClean="0">
                <a:solidFill>
                  <a:srgbClr val="000000"/>
                </a:solidFill>
                <a:ea typeface=""/>
                <a:cs typeface=""/>
              </a:rPr>
              <a:t>的方式是后输入的数据放在以前输入数据的后面，按照数据的先后次序一个接一个的放。若要读取数据，也是由第一条记录开始读取。</a:t>
            </a:r>
          </a:p>
          <a:p>
            <a:pPr eaLnBrk="1" hangingPunct="1">
              <a:lnSpc>
                <a:spcPct val="90000"/>
              </a:lnSpc>
              <a:buFontTx/>
              <a:buNone/>
            </a:pPr>
            <a:r>
              <a:rPr lang="zh-CN" altLang="en-US" b="1" smtClean="0">
                <a:solidFill>
                  <a:schemeClr val="accent2"/>
                </a:solidFill>
              </a:rPr>
              <a:t>    </a:t>
            </a:r>
            <a:r>
              <a:rPr lang="zh-CN" altLang="en-US" b="1" smtClean="0">
                <a:solidFill>
                  <a:schemeClr val="accent2"/>
                </a:solidFill>
                <a:ea typeface=""/>
                <a:cs typeface=""/>
              </a:rPr>
              <a:t>随机存取文件（</a:t>
            </a:r>
            <a:r>
              <a:rPr lang="en-US" altLang="zh-CN" b="1" smtClean="0">
                <a:solidFill>
                  <a:schemeClr val="accent2"/>
                </a:solidFill>
                <a:ea typeface=""/>
                <a:cs typeface=""/>
              </a:rPr>
              <a:t>Random Access File）</a:t>
            </a:r>
            <a:br>
              <a:rPr lang="en-US" altLang="zh-CN" b="1" smtClean="0">
                <a:solidFill>
                  <a:schemeClr val="accent2"/>
                </a:solidFill>
                <a:ea typeface=""/>
                <a:cs typeface=""/>
              </a:rPr>
            </a:br>
            <a:r>
              <a:rPr lang="en-US" altLang="zh-CN" smtClean="0">
                <a:solidFill>
                  <a:srgbClr val="000000"/>
                </a:solidFill>
              </a:rPr>
              <a:t>　　</a:t>
            </a:r>
            <a:r>
              <a:rPr lang="zh-CN" altLang="en-US" b="1" smtClean="0">
                <a:solidFill>
                  <a:srgbClr val="000000"/>
                </a:solidFill>
                <a:ea typeface=""/>
                <a:cs typeface=""/>
              </a:rPr>
              <a:t>简称“随机文件”，数据不必按顺序读写，可以直接访问任意位置。</a:t>
            </a:r>
          </a:p>
        </p:txBody>
      </p:sp>
      <p:sp>
        <p:nvSpPr>
          <p:cNvPr id="32772" name="Rectangle 4"/>
          <p:cNvSpPr>
            <a:spLocks noGrp="1" noChangeArrowheads="1"/>
          </p:cNvSpPr>
          <p:nvPr>
            <p:ph type="title" idx="4294967295"/>
          </p:nvPr>
        </p:nvSpPr>
        <p:spPr>
          <a:xfrm>
            <a:off x="1371600" y="228600"/>
            <a:ext cx="7772400" cy="1104900"/>
          </a:xfrm>
        </p:spPr>
        <p:txBody>
          <a:bodyPr lIns="92075" tIns="46038" rIns="92075" bIns="46038"/>
          <a:lstStyle/>
          <a:p>
            <a:pPr eaLnBrk="1" hangingPunct="1"/>
            <a:r>
              <a:rPr lang="zh-CN" altLang="en-US" b="1" smtClean="0"/>
              <a:t>13.2 文件概述</a:t>
            </a:r>
            <a:r>
              <a:rPr lang="en-US" altLang="zh-CN" b="1" smtClean="0"/>
              <a:t>-</a:t>
            </a:r>
            <a:r>
              <a:rPr lang="zh-CN" altLang="en-US" b="1" smtClean="0">
                <a:latin typeface="宋体" panose="02010600030101010101" pitchFamily="2" charset="-122"/>
              </a:rPr>
              <a:t>文件分类</a:t>
            </a:r>
            <a:endParaRPr lang="en-US" altLang="zh-CN" b="1" smtClean="0">
              <a:latin typeface="宋体" panose="02010600030101010101" pitchFamily="2" charset="-122"/>
            </a:endParaRPr>
          </a:p>
        </p:txBody>
      </p:sp>
    </p:spTree>
    <p:extLst>
      <p:ext uri="{BB962C8B-B14F-4D97-AF65-F5344CB8AC3E}">
        <p14:creationId xmlns:p14="http://schemas.microsoft.com/office/powerpoint/2010/main" val="28092415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6BCF0C2-FCFE-4F11-86C1-D1070CC5712C}" type="slidenum">
              <a:rPr lang="zh-CN" altLang="en-US" sz="1400" b="1">
                <a:latin typeface="Times New Roman" panose="02020603050405020304" pitchFamily="18" charset="0"/>
              </a:rPr>
              <a:pPr algn="r" eaLnBrk="1" hangingPunct="1">
                <a:spcBef>
                  <a:spcPct val="50000"/>
                </a:spcBef>
                <a:buFontTx/>
                <a:buNone/>
              </a:pPr>
              <a:t>16</a:t>
            </a:fld>
            <a:endParaRPr lang="zh-CN" altLang="en-US" sz="1400" b="1">
              <a:latin typeface="Times New Roman" panose="02020603050405020304" pitchFamily="18" charset="0"/>
            </a:endParaRPr>
          </a:p>
        </p:txBody>
      </p:sp>
      <p:sp>
        <p:nvSpPr>
          <p:cNvPr id="34819" name="Rectangle 2"/>
          <p:cNvSpPr>
            <a:spLocks noGrp="1" noChangeArrowheads="1"/>
          </p:cNvSpPr>
          <p:nvPr>
            <p:ph type="title" idx="4294967295"/>
          </p:nvPr>
        </p:nvSpPr>
        <p:spPr/>
        <p:txBody>
          <a:bodyPr/>
          <a:lstStyle/>
          <a:p>
            <a:pPr eaLnBrk="1" hangingPunct="1"/>
            <a:r>
              <a:rPr lang="zh-CN" altLang="en-US" b="1" smtClean="0"/>
              <a:t>13.2 文件概述</a:t>
            </a:r>
            <a:r>
              <a:rPr lang="en-US" altLang="zh-CN" b="1" smtClean="0"/>
              <a:t>-</a:t>
            </a:r>
            <a:r>
              <a:rPr lang="zh-CN" altLang="en-US" b="1" smtClean="0">
                <a:latin typeface="宋体" panose="02010600030101010101" pitchFamily="2" charset="-122"/>
              </a:rPr>
              <a:t>文件分类</a:t>
            </a:r>
          </a:p>
        </p:txBody>
      </p:sp>
      <p:sp>
        <p:nvSpPr>
          <p:cNvPr id="34820" name="Rectangle 3"/>
          <p:cNvSpPr>
            <a:spLocks noGrp="1" noChangeArrowheads="1"/>
          </p:cNvSpPr>
          <p:nvPr>
            <p:ph type="body" idx="4294967295"/>
          </p:nvPr>
        </p:nvSpPr>
        <p:spPr/>
        <p:txBody>
          <a:bodyPr/>
          <a:lstStyle/>
          <a:p>
            <a:pPr eaLnBrk="1" hangingPunct="1">
              <a:buFontTx/>
              <a:buNone/>
            </a:pPr>
            <a:r>
              <a:rPr lang="zh-CN" altLang="en-US" b="1" smtClean="0">
                <a:latin typeface="宋体" panose="02010600030101010101" pitchFamily="2" charset="-122"/>
              </a:rPr>
              <a:t>（</a:t>
            </a:r>
            <a:r>
              <a:rPr lang="en-US" altLang="zh-CN" b="1" smtClean="0">
                <a:latin typeface="宋体" panose="02010600030101010101" pitchFamily="2" charset="-122"/>
              </a:rPr>
              <a:t>4</a:t>
            </a:r>
            <a:r>
              <a:rPr lang="zh-CN" altLang="en-US" b="1" smtClean="0">
                <a:latin typeface="宋体" panose="02010600030101010101" pitchFamily="2" charset="-122"/>
              </a:rPr>
              <a:t>）从用户角度，可分为普通文件和设备文件。</a:t>
            </a:r>
          </a:p>
          <a:p>
            <a:pPr eaLnBrk="1" hangingPunct="1">
              <a:buFontTx/>
              <a:buNone/>
            </a:pPr>
            <a:r>
              <a:rPr lang="zh-CN" altLang="en-US" b="1" smtClean="0">
                <a:latin typeface="宋体" panose="02010600030101010101" pitchFamily="2" charset="-122"/>
              </a:rPr>
              <a:t>		</a:t>
            </a:r>
            <a:r>
              <a:rPr lang="zh-CN" altLang="en-US" b="1" smtClean="0">
                <a:solidFill>
                  <a:schemeClr val="accent2"/>
                </a:solidFill>
                <a:latin typeface="宋体" panose="02010600030101010101" pitchFamily="2" charset="-122"/>
              </a:rPr>
              <a:t>普通文件</a:t>
            </a:r>
            <a:r>
              <a:rPr lang="zh-CN" altLang="en-US" b="1" smtClean="0">
                <a:latin typeface="宋体" panose="02010600030101010101" pitchFamily="2" charset="-122"/>
              </a:rPr>
              <a:t>是指存放在外部存储介质上的数据集合。</a:t>
            </a:r>
          </a:p>
          <a:p>
            <a:pPr eaLnBrk="1" hangingPunct="1">
              <a:buFontTx/>
              <a:buNone/>
            </a:pPr>
            <a:r>
              <a:rPr lang="zh-CN" altLang="en-US" b="1" smtClean="0">
                <a:latin typeface="宋体" panose="02010600030101010101" pitchFamily="2" charset="-122"/>
              </a:rPr>
              <a:t>		</a:t>
            </a:r>
            <a:r>
              <a:rPr lang="zh-CN" altLang="en-US" b="1" smtClean="0">
                <a:solidFill>
                  <a:schemeClr val="accent2"/>
                </a:solidFill>
                <a:latin typeface="宋体" panose="02010600030101010101" pitchFamily="2" charset="-122"/>
              </a:rPr>
              <a:t>设备文件</a:t>
            </a:r>
            <a:r>
              <a:rPr lang="zh-CN" altLang="en-US" b="1" smtClean="0">
                <a:latin typeface="宋体" panose="02010600030101010101" pitchFamily="2" charset="-122"/>
              </a:rPr>
              <a:t>是指与主机相连的各种外部设备，如显示器、键盘、打印机等。操作系统中为了处理的统一和概念的简化，把外部设备也作为文件来进行管理，对他们的输入输出等同于对普通文件的读和写。通常，显示器定义为标准输出文件，键盘定义为标准输入文件。</a:t>
            </a:r>
          </a:p>
          <a:p>
            <a:pPr eaLnBrk="1" hangingPunct="1">
              <a:buFontTx/>
              <a:buNone/>
            </a:pPr>
            <a:endParaRPr lang="zh-CN" altLang="en-US" b="1" smtClean="0">
              <a:latin typeface="宋体" panose="02010600030101010101" pitchFamily="2" charset="-122"/>
            </a:endParaRPr>
          </a:p>
        </p:txBody>
      </p:sp>
    </p:spTree>
    <p:extLst>
      <p:ext uri="{BB962C8B-B14F-4D97-AF65-F5344CB8AC3E}">
        <p14:creationId xmlns:p14="http://schemas.microsoft.com/office/powerpoint/2010/main" val="28717973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E21B34B-AE4F-4F9D-9BD0-595C0F5406C0}" type="slidenum">
              <a:rPr lang="zh-CN" altLang="en-US" sz="1400" b="1">
                <a:latin typeface="Times New Roman" panose="02020603050405020304" pitchFamily="18" charset="0"/>
              </a:rPr>
              <a:pPr algn="r" eaLnBrk="1" hangingPunct="1">
                <a:spcBef>
                  <a:spcPct val="50000"/>
                </a:spcBef>
                <a:buFontTx/>
                <a:buNone/>
              </a:pPr>
              <a:t>17</a:t>
            </a:fld>
            <a:endParaRPr lang="zh-CN" altLang="en-US" sz="1400" b="1">
              <a:latin typeface="Times New Roman" panose="02020603050405020304" pitchFamily="18" charset="0"/>
            </a:endParaRPr>
          </a:p>
        </p:txBody>
      </p:sp>
      <p:sp>
        <p:nvSpPr>
          <p:cNvPr id="35843" name="Rectangle 3"/>
          <p:cNvSpPr>
            <a:spLocks noGrp="1" noChangeArrowheads="1"/>
          </p:cNvSpPr>
          <p:nvPr>
            <p:ph type="body" idx="4294967295"/>
          </p:nvPr>
        </p:nvSpPr>
        <p:spPr>
          <a:xfrm>
            <a:off x="501650" y="1303338"/>
            <a:ext cx="8350250" cy="5005387"/>
          </a:xfrm>
        </p:spPr>
        <p:txBody>
          <a:bodyPr/>
          <a:lstStyle/>
          <a:p>
            <a:pPr algn="just" eaLnBrk="1" hangingPunct="1">
              <a:buFontTx/>
              <a:buNone/>
            </a:pPr>
            <a:r>
              <a:rPr lang="en-US" altLang="zh-CN" b="1" smtClean="0">
                <a:latin typeface="宋体" panose="02010600030101010101" pitchFamily="2" charset="-122"/>
              </a:rPr>
              <a:t>3. </a:t>
            </a:r>
            <a:r>
              <a:rPr lang="zh-CN" altLang="en-US" b="1" smtClean="0">
                <a:latin typeface="宋体" panose="02010600030101010101" pitchFamily="2" charset="-122"/>
              </a:rPr>
              <a:t>文件的作用</a:t>
            </a:r>
          </a:p>
          <a:p>
            <a:pPr algn="just"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1</a:t>
            </a:r>
            <a:r>
              <a:rPr lang="zh-CN" altLang="en-US" sz="2400" b="1" smtClean="0">
                <a:latin typeface="宋体" panose="02010600030101010101" pitchFamily="2" charset="-122"/>
              </a:rPr>
              <a:t>）同时处理大量的数据；</a:t>
            </a:r>
            <a:endParaRPr lang="zh-CN" altLang="en-US" sz="2400" b="1"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2</a:t>
            </a:r>
            <a:r>
              <a:rPr lang="zh-CN" altLang="en-US" sz="2400" b="1" smtClean="0">
                <a:latin typeface="宋体" panose="02010600030101010101" pitchFamily="2" charset="-122"/>
              </a:rPr>
              <a:t>）文件中的数据可以多次重复使用；</a:t>
            </a:r>
            <a:endParaRPr lang="zh-CN" altLang="en-US" sz="2400" b="1"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3</a:t>
            </a:r>
            <a:r>
              <a:rPr lang="zh-CN" altLang="en-US" sz="2400" b="1" smtClean="0">
                <a:latin typeface="宋体" panose="02010600030101010101" pitchFamily="2" charset="-122"/>
              </a:rPr>
              <a:t>）文件可以永久保存，其中的数据不会因为应用程序的结束或关机而消失；</a:t>
            </a:r>
            <a:endParaRPr lang="zh-CN" altLang="en-US" sz="2400" b="1"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4</a:t>
            </a:r>
            <a:r>
              <a:rPr lang="zh-CN" altLang="en-US" sz="2400" b="1" smtClean="0">
                <a:latin typeface="宋体" panose="02010600030101010101" pitchFamily="2" charset="-122"/>
              </a:rPr>
              <a:t>）文件中的数据可以为多个应用程序所共享；</a:t>
            </a:r>
            <a:endParaRPr lang="zh-CN" altLang="en-US" sz="2400" b="1" smtClean="0">
              <a:latin typeface="宋体" panose="02010600030101010101" pitchFamily="2" charset="-122"/>
              <a:cs typeface="Times New Roman" panose="02020603050405020304" pitchFamily="18" charset="0"/>
            </a:endParaRPr>
          </a:p>
          <a:p>
            <a:pPr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rPr>
              <a:t>5</a:t>
            </a:r>
            <a:r>
              <a:rPr lang="zh-CN" altLang="en-US" sz="2400" b="1" smtClean="0">
                <a:latin typeface="宋体" panose="02010600030101010101" pitchFamily="2" charset="-122"/>
              </a:rPr>
              <a:t>）便于网络传输。</a:t>
            </a:r>
          </a:p>
          <a:p>
            <a:pPr algn="just" eaLnBrk="1" hangingPunct="1">
              <a:buFontTx/>
              <a:buNone/>
            </a:pPr>
            <a:r>
              <a:rPr lang="zh-CN" altLang="en-US" b="1" noProof="1" smtClean="0">
                <a:latin typeface="宋体" panose="02010600030101010101" pitchFamily="2" charset="-122"/>
              </a:rPr>
              <a:t>4．读文件与写文件（数据在内存和文件之间的传送）</a:t>
            </a:r>
          </a:p>
          <a:p>
            <a:pPr algn="just" eaLnBrk="1" hangingPunct="1">
              <a:buFontTx/>
              <a:buNone/>
            </a:pPr>
            <a:r>
              <a:rPr lang="zh-CN" altLang="en-US" b="1" noProof="1" smtClean="0">
                <a:latin typeface="宋体" panose="02010600030101010101" pitchFamily="2" charset="-122"/>
              </a:rPr>
              <a:t> </a:t>
            </a:r>
            <a:r>
              <a:rPr lang="zh-CN" altLang="en-US" sz="2400" b="1" noProof="1" smtClean="0">
                <a:latin typeface="宋体" panose="02010600030101010101" pitchFamily="2" charset="-122"/>
              </a:rPr>
              <a:t>读文件：将文件中的数据传送到计算机内存。</a:t>
            </a:r>
          </a:p>
          <a:p>
            <a:pPr algn="just" eaLnBrk="1" hangingPunct="1">
              <a:buFontTx/>
              <a:buNone/>
            </a:pPr>
            <a:r>
              <a:rPr lang="zh-CN" altLang="en-US" sz="2400" b="1" noProof="1" smtClean="0">
                <a:latin typeface="宋体" panose="02010600030101010101" pitchFamily="2" charset="-122"/>
              </a:rPr>
              <a:t> 写文件：将计算机内存中的数据传送到文件。</a:t>
            </a:r>
          </a:p>
          <a:p>
            <a:pPr eaLnBrk="1" hangingPunct="1">
              <a:buFontTx/>
              <a:buNone/>
            </a:pPr>
            <a:endParaRPr lang="zh-CN" altLang="en-US" sz="2400" b="1" smtClean="0">
              <a:latin typeface="宋体" panose="02010600030101010101" pitchFamily="2" charset="-122"/>
            </a:endParaRPr>
          </a:p>
        </p:txBody>
      </p:sp>
      <p:sp>
        <p:nvSpPr>
          <p:cNvPr id="35844" name="Rectangle 6"/>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Tree>
    <p:extLst>
      <p:ext uri="{BB962C8B-B14F-4D97-AF65-F5344CB8AC3E}">
        <p14:creationId xmlns:p14="http://schemas.microsoft.com/office/powerpoint/2010/main" val="11394151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7E163B9-93EC-4CE7-A70F-D17D24EA9A74}" type="slidenum">
              <a:rPr lang="zh-CN" altLang="en-US" sz="1400" b="1">
                <a:latin typeface="Times New Roman" panose="02020603050405020304" pitchFamily="18" charset="0"/>
              </a:rPr>
              <a:pPr algn="r" eaLnBrk="1" hangingPunct="1">
                <a:spcBef>
                  <a:spcPct val="50000"/>
                </a:spcBef>
                <a:buFontTx/>
                <a:buNone/>
              </a:pPr>
              <a:t>18</a:t>
            </a:fld>
            <a:endParaRPr lang="zh-CN" altLang="en-US" sz="1400" b="1">
              <a:latin typeface="Times New Roman" panose="02020603050405020304" pitchFamily="18" charset="0"/>
            </a:endParaRPr>
          </a:p>
        </p:txBody>
      </p:sp>
      <p:sp>
        <p:nvSpPr>
          <p:cNvPr id="25603" name="Rectangle 3"/>
          <p:cNvSpPr>
            <a:spLocks noGrp="1"/>
          </p:cNvSpPr>
          <p:nvPr>
            <p:ph type="body" idx="4294967295"/>
          </p:nvPr>
        </p:nvSpPr>
        <p:spPr>
          <a:xfrm>
            <a:off x="468313" y="1268413"/>
            <a:ext cx="8280400" cy="4876800"/>
          </a:xfrm>
          <a:ln>
            <a:miter/>
          </a:ln>
        </p:spPr>
        <p:txBody>
          <a:bodyPr/>
          <a:lstStyle/>
          <a:p>
            <a:pPr algn="just" eaLnBrk="1" hangingPunct="1">
              <a:buFontTx/>
              <a:buNone/>
              <a:defRPr/>
            </a:pPr>
            <a:r>
              <a:rPr lang="zh-CN" altLang="en-US" b="1" noProof="1" smtClean="0">
                <a:latin typeface="宋体" panose="02010600030101010101" pitchFamily="2" charset="-122"/>
              </a:rPr>
              <a:t>5</a:t>
            </a:r>
            <a:r>
              <a:rPr lang="zh-CN" altLang="en-US" b="1" noProof="1">
                <a:latin typeface="宋体" panose="02010600030101010101" pitchFamily="2" charset="-122"/>
              </a:rPr>
              <a:t>．文件和流</a:t>
            </a:r>
          </a:p>
          <a:p>
            <a:pPr algn="just" eaLnBrk="1" hangingPunct="1">
              <a:buFontTx/>
              <a:buNone/>
              <a:defRPr/>
            </a:pPr>
            <a:r>
              <a:rPr lang="zh-CN" altLang="en-US" sz="2400" b="1" noProof="1">
                <a:effectLst>
                  <a:outerShdw blurRad="38100" dist="38100" dir="2700000">
                    <a:srgbClr val="C0C0C0"/>
                  </a:outerShdw>
                </a:effectLst>
                <a:latin typeface="宋体" panose="02010600030101010101" pitchFamily="2" charset="-122"/>
              </a:rPr>
              <a:t> 不论是普通文件还是设备文件，Ｃ语言把每个文件一律都看作是一个有序的</a:t>
            </a:r>
            <a:r>
              <a:rPr lang="zh-CN" altLang="en-US" sz="2400" b="1" noProof="1">
                <a:solidFill>
                  <a:schemeClr val="accent2"/>
                </a:solidFill>
                <a:effectLst>
                  <a:outerShdw blurRad="38100" dist="38100" dir="2700000">
                    <a:srgbClr val="C0C0C0"/>
                  </a:outerShdw>
                </a:effectLst>
                <a:latin typeface="宋体" panose="02010600030101010101" pitchFamily="2" charset="-122"/>
              </a:rPr>
              <a:t>字节流</a:t>
            </a:r>
            <a:r>
              <a:rPr lang="zh-CN" altLang="en-US" sz="2400" b="1" noProof="1">
                <a:effectLst>
                  <a:outerShdw blurRad="38100" dist="38100" dir="2700000">
                    <a:srgbClr val="C0C0C0"/>
                  </a:outerShdw>
                </a:effectLst>
                <a:latin typeface="宋体" panose="02010600030101010101" pitchFamily="2" charset="-122"/>
              </a:rPr>
              <a:t>，以字节为单位进行操作处理。</a:t>
            </a:r>
          </a:p>
          <a:p>
            <a:pPr algn="just" eaLnBrk="1" hangingPunct="1">
              <a:buFontTx/>
              <a:buNone/>
              <a:defRPr/>
            </a:pPr>
            <a:endParaRPr lang="zh-CN" altLang="en-US" sz="2400" b="1" noProof="1">
              <a:effectLst>
                <a:outerShdw blurRad="38100" dist="38100" dir="2700000">
                  <a:srgbClr val="C0C0C0"/>
                </a:outerShdw>
              </a:effectLst>
              <a:latin typeface="宋体" panose="02010600030101010101" pitchFamily="2" charset="-122"/>
            </a:endParaRPr>
          </a:p>
          <a:p>
            <a:pPr algn="just" eaLnBrk="1" hangingPunct="1">
              <a:buFontTx/>
              <a:buNone/>
              <a:defRPr/>
            </a:pPr>
            <a:endParaRPr lang="zh-CN" altLang="en-US" sz="2400" b="1" noProof="1">
              <a:effectLst>
                <a:outerShdw blurRad="38100" dist="38100" dir="2700000">
                  <a:srgbClr val="C0C0C0"/>
                </a:outerShdw>
              </a:effectLst>
              <a:latin typeface="宋体" panose="02010600030101010101" pitchFamily="2" charset="-122"/>
            </a:endParaRPr>
          </a:p>
          <a:p>
            <a:pPr algn="just" eaLnBrk="1" hangingPunct="1">
              <a:buFontTx/>
              <a:buNone/>
              <a:defRPr/>
            </a:pPr>
            <a:r>
              <a:rPr lang="zh-CN" altLang="en-US" sz="2400" b="1" noProof="1">
                <a:latin typeface="宋体" panose="02010600030101010101" pitchFamily="2" charset="-122"/>
              </a:rPr>
              <a:t> 文件的结束：以文件结束标志（</a:t>
            </a:r>
            <a:r>
              <a:rPr lang="en-US" altLang="x-none" sz="2400" b="1" noProof="1">
                <a:latin typeface="宋体" panose="02010600030101010101" pitchFamily="2" charset="-122"/>
              </a:rPr>
              <a:t>end-of-file marker)</a:t>
            </a:r>
            <a:r>
              <a:rPr lang="zh-CN" altLang="en-US" sz="2400" b="1" noProof="1">
                <a:latin typeface="宋体" panose="02010600030101010101" pitchFamily="2" charset="-122"/>
              </a:rPr>
              <a:t>结束，或者在特定字节号处结束（字节号记录在系统维护和管理的数据结构中） </a:t>
            </a:r>
          </a:p>
          <a:p>
            <a:pPr algn="just" eaLnBrk="1" hangingPunct="1">
              <a:buFontTx/>
              <a:buNone/>
              <a:defRPr/>
            </a:pPr>
            <a:endParaRPr lang="zh-CN" altLang="en-US" sz="2400" b="1" noProof="1">
              <a:latin typeface="宋体" panose="02010600030101010101" pitchFamily="2" charset="-122"/>
            </a:endParaRPr>
          </a:p>
        </p:txBody>
      </p:sp>
      <p:graphicFrame>
        <p:nvGraphicFramePr>
          <p:cNvPr id="36868" name="Object 6"/>
          <p:cNvGraphicFramePr>
            <a:graphicFrameLocks noChangeAspect="1"/>
          </p:cNvGraphicFramePr>
          <p:nvPr/>
        </p:nvGraphicFramePr>
        <p:xfrm>
          <a:off x="1042988" y="2679700"/>
          <a:ext cx="7543800" cy="698500"/>
        </p:xfrm>
        <a:graphic>
          <a:graphicData uri="http://schemas.openxmlformats.org/presentationml/2006/ole">
            <mc:AlternateContent xmlns:mc="http://schemas.openxmlformats.org/markup-compatibility/2006">
              <mc:Choice xmlns:v="urn:schemas-microsoft-com:vml" Requires="v">
                <p:oleObj spid="_x0000_s9223" r:id="rId4" imgW="5467680" imgH="506160" progId="Excel.Sheet.8">
                  <p:embed/>
                </p:oleObj>
              </mc:Choice>
              <mc:Fallback>
                <p:oleObj r:id="rId4" imgW="5467680" imgH="506160" progId="Excel.Sheet.8">
                  <p:embed/>
                  <p:pic>
                    <p:nvPicPr>
                      <p:cNvPr id="3686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679700"/>
                        <a:ext cx="7543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9" name="Rectangle 18"/>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Tree>
    <p:extLst>
      <p:ext uri="{BB962C8B-B14F-4D97-AF65-F5344CB8AC3E}">
        <p14:creationId xmlns:p14="http://schemas.microsoft.com/office/powerpoint/2010/main" val="3042057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AC38A3E-67D4-4257-BD27-FD5CAE0AA5D0}" type="slidenum">
              <a:rPr lang="zh-CN" altLang="en-US" sz="1400" b="1">
                <a:latin typeface="Times New Roman" panose="02020603050405020304" pitchFamily="18" charset="0"/>
              </a:rPr>
              <a:pPr algn="r" eaLnBrk="1" hangingPunct="1">
                <a:spcBef>
                  <a:spcPct val="50000"/>
                </a:spcBef>
                <a:buFontTx/>
                <a:buNone/>
              </a:pPr>
              <a:t>19</a:t>
            </a:fld>
            <a:endParaRPr lang="zh-CN" altLang="en-US" sz="1400" b="1">
              <a:latin typeface="Times New Roman" panose="02020603050405020304" pitchFamily="18" charset="0"/>
            </a:endParaRPr>
          </a:p>
        </p:txBody>
      </p:sp>
      <p:sp>
        <p:nvSpPr>
          <p:cNvPr id="38915" name="Rectangle 2"/>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
        <p:nvSpPr>
          <p:cNvPr id="38916" name="Rectangle 3"/>
          <p:cNvSpPr>
            <a:spLocks noGrp="1" noChangeArrowheads="1"/>
          </p:cNvSpPr>
          <p:nvPr>
            <p:ph type="body" idx="4294967295"/>
          </p:nvPr>
        </p:nvSpPr>
        <p:spPr>
          <a:xfrm>
            <a:off x="685800" y="3213100"/>
            <a:ext cx="7772400" cy="2717800"/>
          </a:xfrm>
        </p:spPr>
        <p:txBody>
          <a:bodyPr/>
          <a:lstStyle/>
          <a:p>
            <a:pPr eaLnBrk="1" hangingPunct="1">
              <a:buFontTx/>
              <a:buNone/>
            </a:pPr>
            <a:endParaRPr lang="en-US" altLang="zh-CN" sz="2400" b="1" smtClean="0"/>
          </a:p>
          <a:p>
            <a:pPr eaLnBrk="1" hangingPunct="1">
              <a:buFontTx/>
              <a:buNone/>
            </a:pPr>
            <a:endParaRPr lang="en-US" altLang="zh-CN" sz="2400" b="1" smtClean="0"/>
          </a:p>
          <a:p>
            <a:pPr eaLnBrk="1" hangingPunct="1">
              <a:buFontTx/>
              <a:buNone/>
            </a:pPr>
            <a:endParaRPr lang="en-US" altLang="zh-CN" sz="2400" b="1" smtClean="0"/>
          </a:p>
          <a:p>
            <a:pPr eaLnBrk="1" hangingPunct="1">
              <a:buFontTx/>
              <a:buNone/>
            </a:pPr>
            <a:endParaRPr lang="en-US" altLang="zh-CN" sz="2400" b="1" smtClean="0"/>
          </a:p>
          <a:p>
            <a:pPr eaLnBrk="1" hangingPunct="1">
              <a:buFontTx/>
              <a:buNone/>
            </a:pPr>
            <a:r>
              <a:rPr lang="zh-CN" altLang="en-US" sz="2400" b="1" smtClean="0"/>
              <a:t>执行程序时会自动打开三种文件以及和这三种文件关联的流－－标准输入流、标准输出流和标准错误流。</a:t>
            </a:r>
          </a:p>
        </p:txBody>
      </p:sp>
      <p:sp>
        <p:nvSpPr>
          <p:cNvPr id="38917" name="Rectangle 4"/>
          <p:cNvSpPr>
            <a:spLocks noChangeArrowheads="1"/>
          </p:cNvSpPr>
          <p:nvPr/>
        </p:nvSpPr>
        <p:spPr bwMode="auto">
          <a:xfrm>
            <a:off x="611188" y="1341438"/>
            <a:ext cx="8250237"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75000"/>
              <a:buFont typeface="Monotype Sorts" charset="2"/>
              <a:buNone/>
            </a:pPr>
            <a:r>
              <a:rPr lang="zh-CN" altLang="en-US" sz="3200" b="1">
                <a:solidFill>
                  <a:schemeClr val="accent2"/>
                </a:solidFill>
                <a:latin typeface="Times New Roman" panose="02020603050405020304" pitchFamily="18" charset="0"/>
              </a:rPr>
              <a:t>流</a:t>
            </a:r>
            <a:r>
              <a:rPr lang="zh-CN" altLang="en-US" sz="2400" b="1">
                <a:latin typeface="Times New Roman" panose="02020603050405020304" pitchFamily="18" charset="0"/>
              </a:rPr>
              <a:t>是文件和程序之间通讯的通道。当打开一个文件时，该文件就和某个流关联起来了</a:t>
            </a:r>
            <a:r>
              <a:rPr lang="en-US" altLang="zh-CN" sz="2400" b="1">
                <a:latin typeface="Times New Roman" panose="02020603050405020304" pitchFamily="18" charset="0"/>
              </a:rPr>
              <a:t>,</a:t>
            </a:r>
            <a:r>
              <a:rPr lang="zh-CN" altLang="en-US" sz="2400" b="1">
                <a:latin typeface="Times New Roman" panose="02020603050405020304" pitchFamily="18" charset="0"/>
              </a:rPr>
              <a:t>当关闭文件时，将会取消流和文件的连接。</a:t>
            </a:r>
          </a:p>
        </p:txBody>
      </p:sp>
      <p:pic>
        <p:nvPicPr>
          <p:cNvPr id="389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2428875"/>
            <a:ext cx="44672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10"/>
          <p:cNvSpPr txBox="1">
            <a:spLocks noChangeArrowheads="1"/>
          </p:cNvSpPr>
          <p:nvPr/>
        </p:nvSpPr>
        <p:spPr bwMode="auto">
          <a:xfrm>
            <a:off x="4427538" y="2492375"/>
            <a:ext cx="11525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chemeClr val="accent2"/>
                </a:solidFill>
                <a:latin typeface="Times New Roman" panose="02020603050405020304" pitchFamily="18" charset="0"/>
              </a:rPr>
              <a:t>输入流</a:t>
            </a:r>
          </a:p>
        </p:txBody>
      </p:sp>
      <p:sp>
        <p:nvSpPr>
          <p:cNvPr id="38920" name="Text Box 11"/>
          <p:cNvSpPr txBox="1">
            <a:spLocks noChangeArrowheads="1"/>
          </p:cNvSpPr>
          <p:nvPr/>
        </p:nvSpPr>
        <p:spPr bwMode="auto">
          <a:xfrm>
            <a:off x="5003800" y="3463925"/>
            <a:ext cx="10080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chemeClr val="accent2"/>
                </a:solidFill>
                <a:latin typeface="Times New Roman" panose="02020603050405020304" pitchFamily="18" charset="0"/>
              </a:rPr>
              <a:t>输出流</a:t>
            </a:r>
          </a:p>
        </p:txBody>
      </p:sp>
    </p:spTree>
    <p:extLst>
      <p:ext uri="{BB962C8B-B14F-4D97-AF65-F5344CB8AC3E}">
        <p14:creationId xmlns:p14="http://schemas.microsoft.com/office/powerpoint/2010/main" val="31920565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B9424B9-A50D-44E2-9BFF-4BFF5385F7EB}" type="slidenum">
              <a:rPr lang="zh-CN" altLang="en-US" sz="1400" b="1">
                <a:latin typeface="Times New Roman" panose="02020603050405020304" pitchFamily="18" charset="0"/>
              </a:rPr>
              <a:pPr algn="r" eaLnBrk="1" hangingPunct="1">
                <a:spcBef>
                  <a:spcPct val="50000"/>
                </a:spcBef>
                <a:buFontTx/>
                <a:buNone/>
              </a:pPr>
              <a:t>2</a:t>
            </a:fld>
            <a:endParaRPr lang="zh-CN" altLang="en-US" sz="1400" b="1">
              <a:latin typeface="Times New Roman" panose="02020603050405020304" pitchFamily="18" charset="0"/>
            </a:endParaRPr>
          </a:p>
        </p:txBody>
      </p:sp>
      <p:sp>
        <p:nvSpPr>
          <p:cNvPr id="16387" name="Rectangle 2"/>
          <p:cNvSpPr>
            <a:spLocks noGrp="1" noChangeArrowheads="1"/>
          </p:cNvSpPr>
          <p:nvPr>
            <p:ph type="title" idx="4294967295"/>
          </p:nvPr>
        </p:nvSpPr>
        <p:spPr/>
        <p:txBody>
          <a:bodyPr/>
          <a:lstStyle/>
          <a:p>
            <a:pPr eaLnBrk="1" hangingPunct="1"/>
            <a:r>
              <a:rPr lang="zh-CN" altLang="en-US" b="1" smtClean="0">
                <a:latin typeface="宋体" panose="02010600030101010101" pitchFamily="2" charset="-122"/>
              </a:rPr>
              <a:t>前言</a:t>
            </a:r>
            <a:endParaRPr lang="zh-CN" altLang="en-US" b="1" smtClean="0"/>
          </a:p>
        </p:txBody>
      </p:sp>
      <p:sp>
        <p:nvSpPr>
          <p:cNvPr id="16388" name="Rectangle 3"/>
          <p:cNvSpPr>
            <a:spLocks noGrp="1" noChangeArrowheads="1"/>
          </p:cNvSpPr>
          <p:nvPr>
            <p:ph type="body" idx="4294967295"/>
          </p:nvPr>
        </p:nvSpPr>
        <p:spPr/>
        <p:txBody>
          <a:bodyPr/>
          <a:lstStyle/>
          <a:p>
            <a:pPr eaLnBrk="1" hangingPunct="1">
              <a:buFontTx/>
              <a:buNone/>
            </a:pPr>
            <a:r>
              <a:rPr lang="en-US" altLang="zh-CN" b="1" smtClean="0"/>
              <a:t>        </a:t>
            </a:r>
            <a:r>
              <a:rPr lang="zh-CN" altLang="en-US" b="1" smtClean="0"/>
              <a:t>在程序运行时，程序本身和数据一般都存放在内存。 当程序运行结束后，存放在内存中的数据被释放。</a:t>
            </a:r>
          </a:p>
          <a:p>
            <a:pPr eaLnBrk="1" hangingPunct="1">
              <a:buFontTx/>
              <a:buNone/>
            </a:pPr>
            <a:r>
              <a:rPr lang="zh-CN" altLang="en-US" b="1" smtClean="0"/>
              <a:t>        如果需要长期保存程序运行所需的原始数据，或程序运行产生的结果，就必须将数据以</a:t>
            </a:r>
            <a:r>
              <a:rPr lang="zh-CN" altLang="en-US" b="1" u="sng" smtClean="0"/>
              <a:t>文件形式</a:t>
            </a:r>
            <a:r>
              <a:rPr lang="zh-CN" altLang="en-US" b="1" smtClean="0"/>
              <a:t>存储到外部存储介质（如磁盘）上。</a:t>
            </a:r>
          </a:p>
        </p:txBody>
      </p:sp>
    </p:spTree>
    <p:extLst>
      <p:ext uri="{BB962C8B-B14F-4D97-AF65-F5344CB8AC3E}">
        <p14:creationId xmlns:p14="http://schemas.microsoft.com/office/powerpoint/2010/main" val="11835222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69CDB44-F931-4051-B57E-4E736CEFCAAA}" type="slidenum">
              <a:rPr lang="zh-CN" altLang="en-US" sz="1400" b="1">
                <a:latin typeface="Times New Roman" panose="02020603050405020304" pitchFamily="18" charset="0"/>
              </a:rPr>
              <a:pPr algn="r" eaLnBrk="1" hangingPunct="1">
                <a:spcBef>
                  <a:spcPct val="50000"/>
                </a:spcBef>
                <a:buFontTx/>
                <a:buNone/>
              </a:pPr>
              <a:t>20</a:t>
            </a:fld>
            <a:endParaRPr lang="zh-CN" altLang="en-US" sz="1400" b="1">
              <a:latin typeface="Times New Roman" panose="02020603050405020304" pitchFamily="18" charset="0"/>
            </a:endParaRPr>
          </a:p>
        </p:txBody>
      </p:sp>
      <p:sp>
        <p:nvSpPr>
          <p:cNvPr id="28675" name="Rectangle 4"/>
          <p:cNvSpPr>
            <a:spLocks noGrp="1"/>
          </p:cNvSpPr>
          <p:nvPr>
            <p:ph type="body" idx="4294967295"/>
          </p:nvPr>
        </p:nvSpPr>
        <p:spPr>
          <a:xfrm>
            <a:off x="611188" y="1268413"/>
            <a:ext cx="8281987" cy="4114800"/>
          </a:xfrm>
          <a:ln>
            <a:miter/>
          </a:ln>
        </p:spPr>
        <p:txBody>
          <a:bodyPr lIns="92075" tIns="46038" rIns="92075" bIns="46038"/>
          <a:lstStyle/>
          <a:p>
            <a:pPr algn="just" eaLnBrk="1" hangingPunct="1">
              <a:buFontTx/>
              <a:buNone/>
              <a:defRPr/>
            </a:pPr>
            <a:r>
              <a:rPr lang="zh-CN" altLang="en-US" sz="2400" b="1" noProof="1">
                <a:effectLst>
                  <a:outerShdw blurRad="38100" dist="38100" dir="2700000">
                    <a:srgbClr val="C0C0C0"/>
                  </a:outerShdw>
                </a:effectLst>
              </a:rPr>
              <a:t>操作系统把键盘、显示器也抽象为文件。</a:t>
            </a:r>
          </a:p>
          <a:p>
            <a:pPr algn="just" eaLnBrk="1" hangingPunct="1">
              <a:buFontTx/>
              <a:buNone/>
              <a:defRPr/>
            </a:pPr>
            <a:r>
              <a:rPr lang="zh-CN" altLang="en-US" sz="2400" b="1" noProof="1"/>
              <a:t>在程序开始运行时，系统自动打开三个流：</a:t>
            </a:r>
          </a:p>
          <a:p>
            <a:pPr algn="just" eaLnBrk="1" hangingPunct="1">
              <a:buFontTx/>
              <a:buNone/>
              <a:defRPr/>
            </a:pPr>
            <a:r>
              <a:rPr lang="zh-CN" altLang="en-US" sz="2400" b="1" noProof="1"/>
              <a:t>  1</a:t>
            </a:r>
            <a:r>
              <a:rPr lang="en-US" altLang="x-none" sz="2400" b="1" noProof="1"/>
              <a:t>.</a:t>
            </a:r>
            <a:r>
              <a:rPr lang="zh-CN" altLang="en-US" sz="2400" b="1" noProof="1">
                <a:solidFill>
                  <a:schemeClr val="accent2"/>
                </a:solidFill>
              </a:rPr>
              <a:t>标准输入流</a:t>
            </a:r>
            <a:r>
              <a:rPr lang="en-US" altLang="x-none" sz="2400" b="1" noProof="1"/>
              <a:t>：</a:t>
            </a:r>
            <a:r>
              <a:rPr lang="zh-CN" altLang="en-US" sz="2400" b="1" noProof="1"/>
              <a:t>指向终端输入（一般为键盘，可重定向）。该流能够使程序读取来自终端输入的数据。</a:t>
            </a:r>
          </a:p>
          <a:p>
            <a:pPr algn="just" eaLnBrk="1" hangingPunct="1">
              <a:buFontTx/>
              <a:buNone/>
              <a:defRPr/>
            </a:pPr>
            <a:r>
              <a:rPr lang="zh-CN" altLang="en-US" sz="2400" b="1" noProof="1"/>
              <a:t>  2</a:t>
            </a:r>
            <a:r>
              <a:rPr lang="en-US" altLang="x-none" sz="2400" b="1" noProof="1"/>
              <a:t>.</a:t>
            </a:r>
            <a:r>
              <a:rPr lang="zh-CN" altLang="en-US" sz="2400" b="1" noProof="1">
                <a:solidFill>
                  <a:schemeClr val="accent2"/>
                </a:solidFill>
              </a:rPr>
              <a:t>标准输出流</a:t>
            </a:r>
            <a:r>
              <a:rPr lang="en-US" altLang="x-none" sz="2400" b="1" noProof="1"/>
              <a:t>：</a:t>
            </a:r>
            <a:r>
              <a:rPr lang="zh-CN" altLang="en-US" sz="2400" b="1" noProof="1"/>
              <a:t>指向终端输出（一般为显示器，可重定向）。该流能够使程序把数据打印到终端输出上。</a:t>
            </a:r>
          </a:p>
          <a:p>
            <a:pPr algn="just" eaLnBrk="1" hangingPunct="1">
              <a:buFontTx/>
              <a:buNone/>
              <a:defRPr/>
            </a:pPr>
            <a:r>
              <a:rPr lang="zh-CN" altLang="en-US" sz="2400" b="1" noProof="1"/>
              <a:t>  3</a:t>
            </a:r>
            <a:r>
              <a:rPr lang="en-US" altLang="x-none" sz="2400" b="1" noProof="1"/>
              <a:t>.</a:t>
            </a:r>
            <a:r>
              <a:rPr lang="zh-CN" altLang="en-US" sz="2400" b="1" noProof="1">
                <a:solidFill>
                  <a:schemeClr val="accent2"/>
                </a:solidFill>
              </a:rPr>
              <a:t>标准错误流</a:t>
            </a:r>
            <a:r>
              <a:rPr lang="en-US" altLang="x-none" sz="2400" b="1" noProof="1"/>
              <a:t>：</a:t>
            </a:r>
            <a:r>
              <a:rPr lang="zh-CN" altLang="en-US" sz="2400" b="1" noProof="1"/>
              <a:t>指向终端标准错误输出（一般为显示器）。</a:t>
            </a:r>
          </a:p>
          <a:p>
            <a:pPr eaLnBrk="1" hangingPunct="1">
              <a:buFontTx/>
              <a:buNone/>
              <a:defRPr/>
            </a:pPr>
            <a:endParaRPr lang="zh-CN" altLang="en-US" sz="2400" b="1" noProof="1"/>
          </a:p>
        </p:txBody>
      </p:sp>
      <p:sp>
        <p:nvSpPr>
          <p:cNvPr id="39940" name="Text Box 6"/>
          <p:cNvSpPr txBox="1">
            <a:spLocks noChangeArrowheads="1"/>
          </p:cNvSpPr>
          <p:nvPr/>
        </p:nvSpPr>
        <p:spPr bwMode="auto">
          <a:xfrm>
            <a:off x="1836738" y="4845050"/>
            <a:ext cx="914400" cy="466725"/>
          </a:xfrm>
          <a:prstGeom prst="rect">
            <a:avLst/>
          </a:prstGeom>
          <a:solidFill>
            <a:srgbClr val="FFCC99"/>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程序</a:t>
            </a:r>
          </a:p>
        </p:txBody>
      </p:sp>
      <p:sp>
        <p:nvSpPr>
          <p:cNvPr id="39941" name="Text Box 7"/>
          <p:cNvSpPr txBox="1">
            <a:spLocks noChangeArrowheads="1"/>
          </p:cNvSpPr>
          <p:nvPr/>
        </p:nvSpPr>
        <p:spPr bwMode="auto">
          <a:xfrm>
            <a:off x="4572000" y="4906963"/>
            <a:ext cx="2879725" cy="46672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标准输出</a:t>
            </a:r>
            <a:r>
              <a:rPr lang="en-US" altLang="zh-CN" sz="2400" b="1">
                <a:latin typeface="Times New Roman" panose="02020603050405020304" pitchFamily="18" charset="0"/>
              </a:rPr>
              <a:t>(</a:t>
            </a:r>
            <a:r>
              <a:rPr lang="zh-CN" altLang="en-US" sz="2400" b="1">
                <a:latin typeface="Times New Roman" panose="02020603050405020304" pitchFamily="18" charset="0"/>
              </a:rPr>
              <a:t>显示器）</a:t>
            </a:r>
          </a:p>
        </p:txBody>
      </p:sp>
      <p:sp>
        <p:nvSpPr>
          <p:cNvPr id="39942" name="Text Box 8"/>
          <p:cNvSpPr txBox="1">
            <a:spLocks noChangeArrowheads="1"/>
          </p:cNvSpPr>
          <p:nvPr/>
        </p:nvSpPr>
        <p:spPr bwMode="auto">
          <a:xfrm>
            <a:off x="2751138" y="4321175"/>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2"/>
                </a:solidFill>
                <a:latin typeface="Times New Roman" panose="02020603050405020304" pitchFamily="18" charset="0"/>
              </a:rPr>
              <a:t>标准输入流</a:t>
            </a:r>
          </a:p>
        </p:txBody>
      </p:sp>
      <p:sp>
        <p:nvSpPr>
          <p:cNvPr id="39943" name="Text Box 9"/>
          <p:cNvSpPr txBox="1">
            <a:spLocks noChangeArrowheads="1"/>
          </p:cNvSpPr>
          <p:nvPr/>
        </p:nvSpPr>
        <p:spPr bwMode="auto">
          <a:xfrm>
            <a:off x="4572000" y="4311650"/>
            <a:ext cx="2376488" cy="46672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标准输入</a:t>
            </a:r>
            <a:r>
              <a:rPr lang="en-US" altLang="zh-CN" sz="2400" b="1">
                <a:latin typeface="Times New Roman" panose="02020603050405020304" pitchFamily="18" charset="0"/>
              </a:rPr>
              <a:t>(</a:t>
            </a:r>
            <a:r>
              <a:rPr lang="zh-CN" altLang="en-US" sz="2400" b="1">
                <a:latin typeface="Times New Roman" panose="02020603050405020304" pitchFamily="18" charset="0"/>
              </a:rPr>
              <a:t>键盘</a:t>
            </a:r>
            <a:r>
              <a:rPr lang="en-US" altLang="zh-CN" sz="2400" b="1">
                <a:latin typeface="Times New Roman" panose="02020603050405020304" pitchFamily="18" charset="0"/>
              </a:rPr>
              <a:t>)</a:t>
            </a:r>
          </a:p>
        </p:txBody>
      </p:sp>
      <p:sp>
        <p:nvSpPr>
          <p:cNvPr id="39944" name="Text Box 10"/>
          <p:cNvSpPr txBox="1">
            <a:spLocks noChangeArrowheads="1"/>
          </p:cNvSpPr>
          <p:nvPr/>
        </p:nvSpPr>
        <p:spPr bwMode="auto">
          <a:xfrm>
            <a:off x="4572000" y="5554663"/>
            <a:ext cx="3313113" cy="46672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标准错误输出</a:t>
            </a:r>
            <a:r>
              <a:rPr lang="en-US" altLang="zh-CN" sz="2400" b="1">
                <a:latin typeface="Times New Roman" panose="02020603050405020304" pitchFamily="18" charset="0"/>
              </a:rPr>
              <a:t>(</a:t>
            </a:r>
            <a:r>
              <a:rPr lang="zh-CN" altLang="en-US" sz="2400" b="1">
                <a:latin typeface="Times New Roman" panose="02020603050405020304" pitchFamily="18" charset="0"/>
              </a:rPr>
              <a:t>显示器</a:t>
            </a:r>
            <a:r>
              <a:rPr lang="en-US" altLang="zh-CN" sz="2400" b="1">
                <a:latin typeface="Times New Roman" panose="02020603050405020304" pitchFamily="18" charset="0"/>
              </a:rPr>
              <a:t>)</a:t>
            </a:r>
          </a:p>
        </p:txBody>
      </p:sp>
      <p:sp>
        <p:nvSpPr>
          <p:cNvPr id="39945" name="AutoShape 11"/>
          <p:cNvSpPr>
            <a:spLocks noChangeArrowheads="1"/>
          </p:cNvSpPr>
          <p:nvPr/>
        </p:nvSpPr>
        <p:spPr bwMode="auto">
          <a:xfrm rot="-354071">
            <a:off x="2630488" y="4643438"/>
            <a:ext cx="1952625" cy="117475"/>
          </a:xfrm>
          <a:prstGeom prst="leftArrow">
            <a:avLst>
              <a:gd name="adj1" fmla="val 50000"/>
              <a:gd name="adj2" fmla="val 415156"/>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39946" name="AutoShape 12"/>
          <p:cNvSpPr>
            <a:spLocks noChangeArrowheads="1"/>
          </p:cNvSpPr>
          <p:nvPr/>
        </p:nvSpPr>
        <p:spPr bwMode="auto">
          <a:xfrm>
            <a:off x="2751138" y="5073650"/>
            <a:ext cx="1900237" cy="190500"/>
          </a:xfrm>
          <a:prstGeom prst="rightArrow">
            <a:avLst>
              <a:gd name="adj1" fmla="val 50000"/>
              <a:gd name="adj2" fmla="val 249144"/>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39947" name="AutoShape 13"/>
          <p:cNvSpPr>
            <a:spLocks noChangeArrowheads="1"/>
          </p:cNvSpPr>
          <p:nvPr/>
        </p:nvSpPr>
        <p:spPr bwMode="auto">
          <a:xfrm rot="1134089">
            <a:off x="2759075" y="5434013"/>
            <a:ext cx="1900238" cy="109537"/>
          </a:xfrm>
          <a:prstGeom prst="rightArrow">
            <a:avLst>
              <a:gd name="adj1" fmla="val 50000"/>
              <a:gd name="adj2" fmla="val 433296"/>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39948" name="Text Box 16"/>
          <p:cNvSpPr txBox="1">
            <a:spLocks noChangeArrowheads="1"/>
          </p:cNvSpPr>
          <p:nvPr/>
        </p:nvSpPr>
        <p:spPr bwMode="auto">
          <a:xfrm>
            <a:off x="2903538" y="48133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2"/>
                </a:solidFill>
                <a:latin typeface="Times New Roman" panose="02020603050405020304" pitchFamily="18" charset="0"/>
              </a:rPr>
              <a:t>标准输出流</a:t>
            </a:r>
          </a:p>
        </p:txBody>
      </p:sp>
      <p:sp>
        <p:nvSpPr>
          <p:cNvPr id="39949" name="Text Box 17"/>
          <p:cNvSpPr txBox="1">
            <a:spLocks noChangeArrowheads="1"/>
          </p:cNvSpPr>
          <p:nvPr/>
        </p:nvSpPr>
        <p:spPr bwMode="auto">
          <a:xfrm>
            <a:off x="2751138" y="548005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2"/>
                </a:solidFill>
                <a:latin typeface="Times New Roman" panose="02020603050405020304" pitchFamily="18" charset="0"/>
              </a:rPr>
              <a:t>标准错误流</a:t>
            </a:r>
          </a:p>
        </p:txBody>
      </p:sp>
      <p:sp>
        <p:nvSpPr>
          <p:cNvPr id="39950" name="Rectangle 19"/>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Tree>
    <p:extLst>
      <p:ext uri="{BB962C8B-B14F-4D97-AF65-F5344CB8AC3E}">
        <p14:creationId xmlns:p14="http://schemas.microsoft.com/office/powerpoint/2010/main" val="10796735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5169141-4060-42BB-85F4-14E77C28203D}" type="slidenum">
              <a:rPr lang="zh-CN" altLang="en-US" sz="1400" b="1">
                <a:latin typeface="Times New Roman" panose="02020603050405020304" pitchFamily="18" charset="0"/>
              </a:rPr>
              <a:pPr algn="r" eaLnBrk="1" hangingPunct="1">
                <a:spcBef>
                  <a:spcPct val="50000"/>
                </a:spcBef>
                <a:buFontTx/>
                <a:buNone/>
              </a:pPr>
              <a:t>21</a:t>
            </a:fld>
            <a:endParaRPr lang="zh-CN" altLang="en-US" sz="1400" b="1">
              <a:latin typeface="Times New Roman" panose="02020603050405020304" pitchFamily="18" charset="0"/>
            </a:endParaRPr>
          </a:p>
        </p:txBody>
      </p:sp>
      <p:sp>
        <p:nvSpPr>
          <p:cNvPr id="40963" name="Rectangle 2"/>
          <p:cNvSpPr>
            <a:spLocks noGrp="1" noChangeArrowheads="1"/>
          </p:cNvSpPr>
          <p:nvPr>
            <p:ph type="title" idx="4294967295"/>
          </p:nvPr>
        </p:nvSpPr>
        <p:spPr>
          <a:xfrm>
            <a:off x="179388" y="188913"/>
            <a:ext cx="7772400" cy="720725"/>
          </a:xfrm>
          <a:solidFill>
            <a:schemeClr val="bg1"/>
          </a:solidFill>
        </p:spPr>
        <p:txBody>
          <a:bodyPr/>
          <a:lstStyle/>
          <a:p>
            <a:pPr algn="l" eaLnBrk="1" hangingPunct="1"/>
            <a:r>
              <a:rPr lang="zh-CN" altLang="en-US" b="1" smtClean="0"/>
              <a:t>输入输出重定向示例</a:t>
            </a:r>
          </a:p>
        </p:txBody>
      </p:sp>
      <p:sp>
        <p:nvSpPr>
          <p:cNvPr id="40964" name="Rectangle 3"/>
          <p:cNvSpPr>
            <a:spLocks noGrp="1" noChangeArrowheads="1"/>
          </p:cNvSpPr>
          <p:nvPr>
            <p:ph type="body" idx="4294967295"/>
          </p:nvPr>
        </p:nvSpPr>
        <p:spPr/>
        <p:txBody>
          <a:bodyPr/>
          <a:lstStyle/>
          <a:p>
            <a:pPr eaLnBrk="1" hangingPunct="1"/>
            <a:endParaRPr lang="en-US" altLang="en-US" smtClean="0"/>
          </a:p>
        </p:txBody>
      </p:sp>
      <p:sp>
        <p:nvSpPr>
          <p:cNvPr id="40965" name="Rectangle 4"/>
          <p:cNvSpPr>
            <a:spLocks noChangeArrowheads="1"/>
          </p:cNvSpPr>
          <p:nvPr/>
        </p:nvSpPr>
        <p:spPr bwMode="auto">
          <a:xfrm>
            <a:off x="830263" y="1268413"/>
            <a:ext cx="3741737" cy="5113337"/>
          </a:xfrm>
          <a:prstGeom prst="rect">
            <a:avLst/>
          </a:prstGeom>
          <a:solidFill>
            <a:srgbClr val="CCFFFF"/>
          </a:solidFill>
          <a:ln w="9525">
            <a:solidFill>
              <a:schemeClr val="folHlink"/>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a:latin typeface="Times New Roman" panose="02020603050405020304" pitchFamily="18" charset="0"/>
              </a:rPr>
              <a:t>#include&lt;stdio.h&gt;</a:t>
            </a:r>
          </a:p>
          <a:p>
            <a:pPr eaLnBrk="1" hangingPunct="1">
              <a:lnSpc>
                <a:spcPct val="80000"/>
              </a:lnSpc>
              <a:buFontTx/>
              <a:buNone/>
            </a:pPr>
            <a:r>
              <a:rPr lang="en-US" altLang="zh-CN" sz="2200">
                <a:latin typeface="Times New Roman" panose="02020603050405020304" pitchFamily="18" charset="0"/>
              </a:rPr>
              <a:t>main()</a:t>
            </a:r>
          </a:p>
          <a:p>
            <a:pPr eaLnBrk="1" hangingPunct="1">
              <a:lnSpc>
                <a:spcPct val="80000"/>
              </a:lnSpc>
              <a:buFontTx/>
              <a:buNone/>
            </a:pPr>
            <a:r>
              <a:rPr lang="en-US" altLang="zh-CN" sz="2200">
                <a:latin typeface="Times New Roman" panose="02020603050405020304" pitchFamily="18" charset="0"/>
              </a:rPr>
              <a:t>{</a:t>
            </a:r>
          </a:p>
          <a:p>
            <a:pPr eaLnBrk="1" hangingPunct="1">
              <a:lnSpc>
                <a:spcPct val="80000"/>
              </a:lnSpc>
              <a:buFontTx/>
              <a:buNone/>
            </a:pPr>
            <a:r>
              <a:rPr lang="en-US" altLang="zh-CN" sz="2200">
                <a:latin typeface="Times New Roman" panose="02020603050405020304" pitchFamily="18" charset="0"/>
              </a:rPr>
              <a:t>   int i;</a:t>
            </a:r>
          </a:p>
          <a:p>
            <a:pPr eaLnBrk="1" hangingPunct="1">
              <a:lnSpc>
                <a:spcPct val="80000"/>
              </a:lnSpc>
              <a:buFontTx/>
              <a:buNone/>
            </a:pPr>
            <a:r>
              <a:rPr lang="en-US" altLang="zh-CN" sz="2200">
                <a:latin typeface="Times New Roman" panose="02020603050405020304" pitchFamily="18" charset="0"/>
              </a:rPr>
              <a:t>   int a[5];  </a:t>
            </a:r>
          </a:p>
          <a:p>
            <a:pPr eaLnBrk="1" hangingPunct="1">
              <a:lnSpc>
                <a:spcPct val="80000"/>
              </a:lnSpc>
              <a:buFontTx/>
              <a:buNone/>
            </a:pPr>
            <a:r>
              <a:rPr lang="en-US" altLang="zh-CN" sz="2200">
                <a:latin typeface="Times New Roman" panose="02020603050405020304" pitchFamily="18" charset="0"/>
              </a:rPr>
              <a:t>   printf("input 5 numbers:\n");   </a:t>
            </a:r>
          </a:p>
          <a:p>
            <a:pPr eaLnBrk="1" hangingPunct="1">
              <a:lnSpc>
                <a:spcPct val="80000"/>
              </a:lnSpc>
              <a:buFontTx/>
              <a:buNone/>
            </a:pPr>
            <a:r>
              <a:rPr lang="en-US" altLang="zh-CN" sz="2200">
                <a:latin typeface="Times New Roman" panose="02020603050405020304" pitchFamily="18" charset="0"/>
              </a:rPr>
              <a:t>   for(i=0;i&lt;=4;i++)</a:t>
            </a:r>
          </a:p>
          <a:p>
            <a:pPr eaLnBrk="1" hangingPunct="1">
              <a:lnSpc>
                <a:spcPct val="80000"/>
              </a:lnSpc>
              <a:buFontTx/>
              <a:buNone/>
            </a:pPr>
            <a:r>
              <a:rPr lang="en-US" altLang="zh-CN" sz="2200">
                <a:latin typeface="Times New Roman" panose="02020603050405020304" pitchFamily="18" charset="0"/>
              </a:rPr>
              <a:t>      scanf("%d",&amp;a[i]);</a:t>
            </a:r>
          </a:p>
          <a:p>
            <a:pPr eaLnBrk="1" hangingPunct="1">
              <a:lnSpc>
                <a:spcPct val="80000"/>
              </a:lnSpc>
              <a:buFontTx/>
              <a:buNone/>
            </a:pPr>
            <a:endParaRPr lang="en-US" altLang="zh-CN" sz="800">
              <a:latin typeface="Times New Roman" panose="02020603050405020304" pitchFamily="18" charset="0"/>
            </a:endParaRPr>
          </a:p>
          <a:p>
            <a:pPr eaLnBrk="1" hangingPunct="1">
              <a:lnSpc>
                <a:spcPct val="80000"/>
              </a:lnSpc>
              <a:buFontTx/>
              <a:buNone/>
            </a:pPr>
            <a:r>
              <a:rPr lang="en-US" altLang="zh-CN" sz="2200">
                <a:latin typeface="Times New Roman" panose="02020603050405020304" pitchFamily="18" charset="0"/>
              </a:rPr>
              <a:t>   printf("the 5 numbers are:\n");     </a:t>
            </a:r>
          </a:p>
          <a:p>
            <a:pPr eaLnBrk="1" hangingPunct="1">
              <a:lnSpc>
                <a:spcPct val="80000"/>
              </a:lnSpc>
              <a:buFontTx/>
              <a:buNone/>
            </a:pPr>
            <a:r>
              <a:rPr lang="en-US" altLang="zh-CN" sz="2200">
                <a:latin typeface="Times New Roman" panose="02020603050405020304" pitchFamily="18" charset="0"/>
              </a:rPr>
              <a:t>   for(i=0;i&lt;=4;i++)</a:t>
            </a:r>
          </a:p>
          <a:p>
            <a:pPr eaLnBrk="1" hangingPunct="1">
              <a:lnSpc>
                <a:spcPct val="80000"/>
              </a:lnSpc>
              <a:buFontTx/>
              <a:buNone/>
            </a:pPr>
            <a:r>
              <a:rPr lang="en-US" altLang="zh-CN" sz="2200">
                <a:latin typeface="Times New Roman" panose="02020603050405020304" pitchFamily="18" charset="0"/>
              </a:rPr>
              <a:t>      printf("%d,",a[i]);    </a:t>
            </a:r>
          </a:p>
          <a:p>
            <a:pPr eaLnBrk="1" hangingPunct="1">
              <a:lnSpc>
                <a:spcPct val="80000"/>
              </a:lnSpc>
              <a:buFontTx/>
              <a:buNone/>
            </a:pPr>
            <a:r>
              <a:rPr lang="en-US" altLang="zh-CN" sz="800">
                <a:latin typeface="Times New Roman" panose="02020603050405020304" pitchFamily="18" charset="0"/>
              </a:rPr>
              <a:t>        </a:t>
            </a:r>
          </a:p>
          <a:p>
            <a:pPr eaLnBrk="1" hangingPunct="1">
              <a:lnSpc>
                <a:spcPct val="80000"/>
              </a:lnSpc>
              <a:buFontTx/>
              <a:buNone/>
            </a:pPr>
            <a:r>
              <a:rPr lang="en-US" altLang="zh-CN" sz="2200">
                <a:latin typeface="Times New Roman" panose="02020603050405020304" pitchFamily="18" charset="0"/>
              </a:rPr>
              <a:t>   system("pause");</a:t>
            </a:r>
          </a:p>
          <a:p>
            <a:pPr eaLnBrk="1" hangingPunct="1">
              <a:lnSpc>
                <a:spcPct val="80000"/>
              </a:lnSpc>
              <a:buFontTx/>
              <a:buNone/>
            </a:pPr>
            <a:r>
              <a:rPr lang="en-US" altLang="zh-CN" sz="2200">
                <a:latin typeface="Times New Roman" panose="02020603050405020304" pitchFamily="18" charset="0"/>
              </a:rPr>
              <a:t>   return 0;</a:t>
            </a:r>
          </a:p>
          <a:p>
            <a:pPr eaLnBrk="1" hangingPunct="1">
              <a:lnSpc>
                <a:spcPct val="80000"/>
              </a:lnSpc>
              <a:buFontTx/>
              <a:buNone/>
            </a:pPr>
            <a:r>
              <a:rPr lang="en-US" altLang="zh-CN" sz="2200">
                <a:latin typeface="Times New Roman" panose="02020603050405020304" pitchFamily="18" charset="0"/>
              </a:rPr>
              <a:t>}</a:t>
            </a:r>
          </a:p>
        </p:txBody>
      </p:sp>
      <p:sp>
        <p:nvSpPr>
          <p:cNvPr id="40966" name="Rectangle 5"/>
          <p:cNvSpPr>
            <a:spLocks noChangeArrowheads="1"/>
          </p:cNvSpPr>
          <p:nvPr/>
        </p:nvSpPr>
        <p:spPr bwMode="auto">
          <a:xfrm>
            <a:off x="4787900" y="1989138"/>
            <a:ext cx="4140200" cy="2592387"/>
          </a:xfrm>
          <a:prstGeom prst="rect">
            <a:avLst/>
          </a:prstGeom>
          <a:solidFill>
            <a:schemeClr val="tx1"/>
          </a:solidFill>
          <a:ln w="9525">
            <a:solidFill>
              <a:schemeClr val="folHlink"/>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solidFill>
                  <a:schemeClr val="bg1"/>
                </a:solidFill>
                <a:latin typeface="Times New Roman" panose="02020603050405020304" pitchFamily="18" charset="0"/>
              </a:rPr>
              <a:t>input 5 numbers:</a:t>
            </a:r>
          </a:p>
          <a:p>
            <a:pPr eaLnBrk="1" hangingPunct="1">
              <a:buFontTx/>
              <a:buNone/>
            </a:pPr>
            <a:r>
              <a:rPr lang="en-US" altLang="zh-CN">
                <a:solidFill>
                  <a:schemeClr val="bg1"/>
                </a:solidFill>
                <a:latin typeface="Times New Roman" panose="02020603050405020304" pitchFamily="18" charset="0"/>
              </a:rPr>
              <a:t>10 20 30 40 50</a:t>
            </a:r>
          </a:p>
          <a:p>
            <a:pPr eaLnBrk="1" hangingPunct="1">
              <a:buFontTx/>
              <a:buNone/>
            </a:pPr>
            <a:r>
              <a:rPr lang="en-US" altLang="zh-CN">
                <a:solidFill>
                  <a:schemeClr val="bg1"/>
                </a:solidFill>
                <a:latin typeface="Times New Roman" panose="02020603050405020304" pitchFamily="18" charset="0"/>
              </a:rPr>
              <a:t>the 5 numbers are:</a:t>
            </a:r>
          </a:p>
          <a:p>
            <a:pPr eaLnBrk="1" hangingPunct="1">
              <a:buFontTx/>
              <a:buNone/>
            </a:pPr>
            <a:r>
              <a:rPr lang="en-US" altLang="zh-CN">
                <a:solidFill>
                  <a:schemeClr val="bg1"/>
                </a:solidFill>
                <a:latin typeface="Times New Roman" panose="02020603050405020304" pitchFamily="18" charset="0"/>
              </a:rPr>
              <a:t>10,20,30,40,50,</a:t>
            </a:r>
            <a:r>
              <a:rPr lang="zh-CN" altLang="en-US">
                <a:solidFill>
                  <a:schemeClr val="bg1"/>
                </a:solidFill>
                <a:latin typeface="Times New Roman" panose="02020603050405020304" pitchFamily="18" charset="0"/>
              </a:rPr>
              <a:t>请按任意键继续</a:t>
            </a:r>
            <a:r>
              <a:rPr lang="en-US" altLang="zh-CN">
                <a:solidFill>
                  <a:schemeClr val="bg1"/>
                </a:solidFill>
                <a:latin typeface="Times New Roman" panose="02020603050405020304" pitchFamily="18" charset="0"/>
              </a:rPr>
              <a:t>. . .</a:t>
            </a:r>
          </a:p>
        </p:txBody>
      </p:sp>
      <p:sp>
        <p:nvSpPr>
          <p:cNvPr id="40967" name="Text Box 6"/>
          <p:cNvSpPr txBox="1">
            <a:spLocks noChangeArrowheads="1"/>
          </p:cNvSpPr>
          <p:nvPr/>
        </p:nvSpPr>
        <p:spPr bwMode="auto">
          <a:xfrm>
            <a:off x="5580063" y="155733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运行结果</a:t>
            </a:r>
          </a:p>
        </p:txBody>
      </p:sp>
      <p:sp>
        <p:nvSpPr>
          <p:cNvPr id="40968" name="Text Box 7"/>
          <p:cNvSpPr txBox="1">
            <a:spLocks noChangeArrowheads="1"/>
          </p:cNvSpPr>
          <p:nvPr/>
        </p:nvSpPr>
        <p:spPr bwMode="auto">
          <a:xfrm>
            <a:off x="4787900" y="4868863"/>
            <a:ext cx="39608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默认情况下，标准输入设备是键盘，标准输出设备是显示器</a:t>
            </a:r>
          </a:p>
        </p:txBody>
      </p:sp>
      <p:sp>
        <p:nvSpPr>
          <p:cNvPr id="40969" name="Text Box 8"/>
          <p:cNvSpPr txBox="1">
            <a:spLocks noChangeArrowheads="1"/>
          </p:cNvSpPr>
          <p:nvPr/>
        </p:nvSpPr>
        <p:spPr bwMode="auto">
          <a:xfrm>
            <a:off x="3492500" y="649288"/>
            <a:ext cx="914400" cy="466725"/>
          </a:xfrm>
          <a:prstGeom prst="rect">
            <a:avLst/>
          </a:prstGeom>
          <a:solidFill>
            <a:srgbClr val="FFCC99"/>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程序</a:t>
            </a:r>
          </a:p>
        </p:txBody>
      </p:sp>
      <p:sp>
        <p:nvSpPr>
          <p:cNvPr id="40970" name="Text Box 9"/>
          <p:cNvSpPr txBox="1">
            <a:spLocks noChangeArrowheads="1"/>
          </p:cNvSpPr>
          <p:nvPr/>
        </p:nvSpPr>
        <p:spPr bwMode="auto">
          <a:xfrm>
            <a:off x="6227763" y="711200"/>
            <a:ext cx="2879725" cy="46672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标准输出</a:t>
            </a:r>
            <a:r>
              <a:rPr lang="en-US" altLang="zh-CN" sz="2400" b="1">
                <a:latin typeface="Times New Roman" panose="02020603050405020304" pitchFamily="18" charset="0"/>
              </a:rPr>
              <a:t>(</a:t>
            </a:r>
            <a:r>
              <a:rPr lang="zh-CN" altLang="en-US" sz="2400" b="1">
                <a:latin typeface="Times New Roman" panose="02020603050405020304" pitchFamily="18" charset="0"/>
              </a:rPr>
              <a:t>显示器）</a:t>
            </a:r>
          </a:p>
        </p:txBody>
      </p:sp>
      <p:sp>
        <p:nvSpPr>
          <p:cNvPr id="40971" name="Text Box 10"/>
          <p:cNvSpPr txBox="1">
            <a:spLocks noChangeArrowheads="1"/>
          </p:cNvSpPr>
          <p:nvPr/>
        </p:nvSpPr>
        <p:spPr bwMode="auto">
          <a:xfrm>
            <a:off x="4406900" y="125413"/>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2"/>
                </a:solidFill>
                <a:latin typeface="Times New Roman" panose="02020603050405020304" pitchFamily="18" charset="0"/>
              </a:rPr>
              <a:t>标准输入流</a:t>
            </a:r>
          </a:p>
        </p:txBody>
      </p:sp>
      <p:sp>
        <p:nvSpPr>
          <p:cNvPr id="40972" name="Text Box 11"/>
          <p:cNvSpPr txBox="1">
            <a:spLocks noChangeArrowheads="1"/>
          </p:cNvSpPr>
          <p:nvPr/>
        </p:nvSpPr>
        <p:spPr bwMode="auto">
          <a:xfrm>
            <a:off x="6227763" y="115888"/>
            <a:ext cx="2376487" cy="46672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标准输入</a:t>
            </a:r>
            <a:r>
              <a:rPr lang="en-US" altLang="zh-CN" sz="2400" b="1">
                <a:latin typeface="Times New Roman" panose="02020603050405020304" pitchFamily="18" charset="0"/>
              </a:rPr>
              <a:t>(</a:t>
            </a:r>
            <a:r>
              <a:rPr lang="zh-CN" altLang="en-US" sz="2400" b="1">
                <a:latin typeface="Times New Roman" panose="02020603050405020304" pitchFamily="18" charset="0"/>
              </a:rPr>
              <a:t>键盘</a:t>
            </a:r>
            <a:r>
              <a:rPr lang="en-US" altLang="zh-CN" sz="2400" b="1">
                <a:latin typeface="Times New Roman" panose="02020603050405020304" pitchFamily="18" charset="0"/>
              </a:rPr>
              <a:t>)</a:t>
            </a:r>
          </a:p>
        </p:txBody>
      </p:sp>
      <p:sp>
        <p:nvSpPr>
          <p:cNvPr id="40973" name="AutoShape 13"/>
          <p:cNvSpPr>
            <a:spLocks noChangeArrowheads="1"/>
          </p:cNvSpPr>
          <p:nvPr/>
        </p:nvSpPr>
        <p:spPr bwMode="auto">
          <a:xfrm rot="-354071">
            <a:off x="4286250" y="447675"/>
            <a:ext cx="1952625" cy="117475"/>
          </a:xfrm>
          <a:prstGeom prst="leftArrow">
            <a:avLst>
              <a:gd name="adj1" fmla="val 50000"/>
              <a:gd name="adj2" fmla="val 415156"/>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0974" name="AutoShape 14"/>
          <p:cNvSpPr>
            <a:spLocks noChangeArrowheads="1"/>
          </p:cNvSpPr>
          <p:nvPr/>
        </p:nvSpPr>
        <p:spPr bwMode="auto">
          <a:xfrm>
            <a:off x="4406900" y="877888"/>
            <a:ext cx="1900238" cy="190500"/>
          </a:xfrm>
          <a:prstGeom prst="rightArrow">
            <a:avLst>
              <a:gd name="adj1" fmla="val 50000"/>
              <a:gd name="adj2" fmla="val 249144"/>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0975" name="Text Box 16"/>
          <p:cNvSpPr txBox="1">
            <a:spLocks noChangeArrowheads="1"/>
          </p:cNvSpPr>
          <p:nvPr/>
        </p:nvSpPr>
        <p:spPr bwMode="auto">
          <a:xfrm>
            <a:off x="4559300" y="61753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2"/>
                </a:solidFill>
                <a:latin typeface="Times New Roman" panose="02020603050405020304" pitchFamily="18" charset="0"/>
              </a:rPr>
              <a:t>标准输出流</a:t>
            </a:r>
          </a:p>
        </p:txBody>
      </p:sp>
    </p:spTree>
    <p:extLst>
      <p:ext uri="{BB962C8B-B14F-4D97-AF65-F5344CB8AC3E}">
        <p14:creationId xmlns:p14="http://schemas.microsoft.com/office/powerpoint/2010/main" val="65208279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DC195C6-9588-4BA7-A26A-4C5B8681D2CD}" type="slidenum">
              <a:rPr lang="zh-CN" altLang="en-US" sz="1400" b="1">
                <a:latin typeface="Times New Roman" panose="02020603050405020304" pitchFamily="18" charset="0"/>
              </a:rPr>
              <a:pPr algn="r" eaLnBrk="1" hangingPunct="1">
                <a:spcBef>
                  <a:spcPct val="50000"/>
                </a:spcBef>
                <a:buFontTx/>
                <a:buNone/>
              </a:pPr>
              <a:t>22</a:t>
            </a:fld>
            <a:endParaRPr lang="zh-CN" altLang="en-US" sz="1400" b="1">
              <a:latin typeface="Times New Roman" panose="02020603050405020304" pitchFamily="18" charset="0"/>
            </a:endParaRPr>
          </a:p>
        </p:txBody>
      </p:sp>
      <p:sp>
        <p:nvSpPr>
          <p:cNvPr id="41987" name="Rectangle 3"/>
          <p:cNvSpPr>
            <a:spLocks noGrp="1" noChangeArrowheads="1"/>
          </p:cNvSpPr>
          <p:nvPr>
            <p:ph type="body" idx="4294967295"/>
          </p:nvPr>
        </p:nvSpPr>
        <p:spPr>
          <a:xfrm>
            <a:off x="685800" y="1409700"/>
            <a:ext cx="7772400" cy="4611688"/>
          </a:xfrm>
        </p:spPr>
        <p:txBody>
          <a:bodyPr/>
          <a:lstStyle/>
          <a:p>
            <a:pPr eaLnBrk="1" hangingPunct="1">
              <a:spcBef>
                <a:spcPct val="50000"/>
              </a:spcBef>
              <a:buFontTx/>
              <a:buNone/>
            </a:pPr>
            <a:r>
              <a:rPr lang="zh-CN" altLang="en-US" smtClean="0"/>
              <a:t> </a:t>
            </a:r>
            <a:r>
              <a:rPr lang="zh-CN" altLang="en-US" b="1" smtClean="0"/>
              <a:t>将标准输入设备重定向到</a:t>
            </a:r>
            <a:r>
              <a:rPr lang="en-US" altLang="zh-CN" b="1" smtClean="0"/>
              <a:t>data1.txt</a:t>
            </a:r>
            <a:r>
              <a:rPr lang="zh-CN" altLang="en-US" b="1" smtClean="0"/>
              <a:t>文件，标准输出设备重定向到</a:t>
            </a:r>
            <a:r>
              <a:rPr lang="en-US" altLang="zh-CN" b="1" smtClean="0"/>
              <a:t>data2.txt</a:t>
            </a:r>
            <a:r>
              <a:rPr lang="zh-CN" altLang="en-US" b="1" smtClean="0"/>
              <a:t>文件。</a:t>
            </a:r>
          </a:p>
          <a:p>
            <a:pPr eaLnBrk="1" hangingPunct="1">
              <a:buFontTx/>
              <a:buNone/>
            </a:pPr>
            <a:endParaRPr lang="zh-CN" altLang="en-US" smtClean="0"/>
          </a:p>
        </p:txBody>
      </p:sp>
      <p:grpSp>
        <p:nvGrpSpPr>
          <p:cNvPr id="41988" name="Group 4"/>
          <p:cNvGrpSpPr>
            <a:grpSpLocks/>
          </p:cNvGrpSpPr>
          <p:nvPr/>
        </p:nvGrpSpPr>
        <p:grpSpPr bwMode="auto">
          <a:xfrm>
            <a:off x="250825" y="260350"/>
            <a:ext cx="3671888" cy="960438"/>
            <a:chOff x="0" y="0"/>
            <a:chExt cx="2313" cy="605"/>
          </a:xfrm>
        </p:grpSpPr>
        <p:sp>
          <p:nvSpPr>
            <p:cNvPr id="41998" name="Text Box 5"/>
            <p:cNvSpPr txBox="1">
              <a:spLocks noChangeArrowheads="1"/>
            </p:cNvSpPr>
            <p:nvPr/>
          </p:nvSpPr>
          <p:spPr bwMode="auto">
            <a:xfrm>
              <a:off x="0" y="0"/>
              <a:ext cx="2313" cy="317"/>
            </a:xfrm>
            <a:prstGeom prst="rect">
              <a:avLst/>
            </a:prstGeom>
            <a:solidFill>
              <a:schemeClr val="folHlink"/>
            </a:solidFill>
            <a:ln w="9525">
              <a:solidFill>
                <a:schemeClr val="folHlink"/>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b="1">
                  <a:latin typeface="Times New Roman" panose="02020603050405020304" pitchFamily="18" charset="0"/>
                </a:rPr>
                <a:t>10  20  30  40  50</a:t>
              </a:r>
              <a:endParaRPr lang="zh-CN" altLang="en-US" b="1">
                <a:latin typeface="Times New Roman" panose="02020603050405020304" pitchFamily="18" charset="0"/>
              </a:endParaRPr>
            </a:p>
          </p:txBody>
        </p:sp>
        <p:sp>
          <p:nvSpPr>
            <p:cNvPr id="41999" name="Text Box 6"/>
            <p:cNvSpPr txBox="1">
              <a:spLocks noChangeArrowheads="1"/>
            </p:cNvSpPr>
            <p:nvPr/>
          </p:nvSpPr>
          <p:spPr bwMode="auto">
            <a:xfrm>
              <a:off x="589" y="317"/>
              <a:ext cx="1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data1.txt</a:t>
              </a:r>
            </a:p>
          </p:txBody>
        </p:sp>
      </p:grpSp>
      <p:pic>
        <p:nvPicPr>
          <p:cNvPr id="419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65532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9"/>
          <p:cNvSpPr>
            <a:spLocks noChangeShapeType="1"/>
          </p:cNvSpPr>
          <p:nvPr/>
        </p:nvSpPr>
        <p:spPr bwMode="auto">
          <a:xfrm>
            <a:off x="2770188" y="5084763"/>
            <a:ext cx="137001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Text Box 11"/>
          <p:cNvSpPr txBox="1">
            <a:spLocks noChangeArrowheads="1"/>
          </p:cNvSpPr>
          <p:nvPr/>
        </p:nvSpPr>
        <p:spPr bwMode="auto">
          <a:xfrm>
            <a:off x="5076825" y="0"/>
            <a:ext cx="3671888" cy="1412875"/>
          </a:xfrm>
          <a:prstGeom prst="rect">
            <a:avLst/>
          </a:prstGeom>
          <a:solidFill>
            <a:schemeClr val="folHlink"/>
          </a:solidFill>
          <a:ln w="9525">
            <a:solidFill>
              <a:schemeClr val="folHlink"/>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1">
                <a:latin typeface="Times New Roman" panose="02020603050405020304" pitchFamily="18" charset="0"/>
              </a:rPr>
              <a:t>请按任意键继续</a:t>
            </a:r>
            <a:r>
              <a:rPr lang="en-US" altLang="zh-CN" sz="2000" b="1">
                <a:latin typeface="Times New Roman" panose="02020603050405020304" pitchFamily="18" charset="0"/>
              </a:rPr>
              <a:t>. . . </a:t>
            </a:r>
          </a:p>
          <a:p>
            <a:pPr eaLnBrk="1" hangingPunct="1">
              <a:buFontTx/>
              <a:buNone/>
            </a:pPr>
            <a:r>
              <a:rPr lang="en-US" altLang="zh-CN" sz="2000" b="1">
                <a:latin typeface="Times New Roman" panose="02020603050405020304" pitchFamily="18" charset="0"/>
              </a:rPr>
              <a:t>input 5 numbers:</a:t>
            </a:r>
          </a:p>
          <a:p>
            <a:pPr eaLnBrk="1" hangingPunct="1">
              <a:buFontTx/>
              <a:buNone/>
            </a:pPr>
            <a:r>
              <a:rPr lang="en-US" altLang="zh-CN" sz="2000" b="1">
                <a:latin typeface="Times New Roman" panose="02020603050405020304" pitchFamily="18" charset="0"/>
              </a:rPr>
              <a:t>the 5 numbers are:</a:t>
            </a:r>
          </a:p>
          <a:p>
            <a:pPr eaLnBrk="1" hangingPunct="1">
              <a:buFontTx/>
              <a:buNone/>
            </a:pPr>
            <a:r>
              <a:rPr lang="en-US" altLang="zh-CN" sz="2000" b="1">
                <a:latin typeface="Times New Roman" panose="02020603050405020304" pitchFamily="18" charset="0"/>
              </a:rPr>
              <a:t>11,21,31,41,51,</a:t>
            </a:r>
            <a:endParaRPr lang="zh-CN" altLang="en-US" sz="2000" b="1">
              <a:latin typeface="Times New Roman" panose="02020603050405020304" pitchFamily="18" charset="0"/>
            </a:endParaRPr>
          </a:p>
        </p:txBody>
      </p:sp>
      <p:sp>
        <p:nvSpPr>
          <p:cNvPr id="41992" name="Text Box 12"/>
          <p:cNvSpPr txBox="1">
            <a:spLocks noChangeArrowheads="1"/>
          </p:cNvSpPr>
          <p:nvPr/>
        </p:nvSpPr>
        <p:spPr bwMode="auto">
          <a:xfrm>
            <a:off x="3779838" y="765175"/>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data2.txt</a:t>
            </a:r>
          </a:p>
        </p:txBody>
      </p:sp>
      <p:sp>
        <p:nvSpPr>
          <p:cNvPr id="41993" name="Line 13"/>
          <p:cNvSpPr>
            <a:spLocks noChangeShapeType="1"/>
          </p:cNvSpPr>
          <p:nvPr/>
        </p:nvSpPr>
        <p:spPr bwMode="auto">
          <a:xfrm>
            <a:off x="4210050" y="5084763"/>
            <a:ext cx="1370013"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Text Box 14"/>
          <p:cNvSpPr txBox="1">
            <a:spLocks noChangeArrowheads="1"/>
          </p:cNvSpPr>
          <p:nvPr/>
        </p:nvSpPr>
        <p:spPr bwMode="auto">
          <a:xfrm>
            <a:off x="2843213" y="5300663"/>
            <a:ext cx="1441450" cy="3667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latin typeface="Times New Roman" panose="02020603050405020304" pitchFamily="18" charset="0"/>
              </a:rPr>
              <a:t>输入重定向</a:t>
            </a:r>
          </a:p>
        </p:txBody>
      </p:sp>
      <p:sp>
        <p:nvSpPr>
          <p:cNvPr id="41995" name="Line 15"/>
          <p:cNvSpPr>
            <a:spLocks noChangeShapeType="1"/>
          </p:cNvSpPr>
          <p:nvPr/>
        </p:nvSpPr>
        <p:spPr bwMode="auto">
          <a:xfrm>
            <a:off x="3563938" y="5084763"/>
            <a:ext cx="0" cy="2159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Text Box 16"/>
          <p:cNvSpPr txBox="1">
            <a:spLocks noChangeArrowheads="1"/>
          </p:cNvSpPr>
          <p:nvPr/>
        </p:nvSpPr>
        <p:spPr bwMode="auto">
          <a:xfrm>
            <a:off x="4425950" y="5300663"/>
            <a:ext cx="1441450" cy="3667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latin typeface="Times New Roman" panose="02020603050405020304" pitchFamily="18" charset="0"/>
              </a:rPr>
              <a:t>输出重定向</a:t>
            </a:r>
          </a:p>
        </p:txBody>
      </p:sp>
      <p:sp>
        <p:nvSpPr>
          <p:cNvPr id="41997" name="Line 17"/>
          <p:cNvSpPr>
            <a:spLocks noChangeShapeType="1"/>
          </p:cNvSpPr>
          <p:nvPr/>
        </p:nvSpPr>
        <p:spPr bwMode="auto">
          <a:xfrm>
            <a:off x="5146675" y="5084763"/>
            <a:ext cx="0" cy="2159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391131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3793"/>
          <p:cNvSpPr>
            <a:spLocks noGrp="1" noChangeArrowheads="1"/>
          </p:cNvSpPr>
          <p:nvPr>
            <p:ph type="title"/>
          </p:nvPr>
        </p:nvSpPr>
        <p:spPr/>
        <p:txBody>
          <a:bodyPr/>
          <a:lstStyle/>
          <a:p>
            <a:r>
              <a:rPr lang="zh-CN" altLang="en-US" b="1" smtClean="0"/>
              <a:t>13.2 文件概述</a:t>
            </a:r>
            <a:r>
              <a:rPr lang="en-US" altLang="zh-CN" b="1" smtClean="0"/>
              <a:t>- </a:t>
            </a:r>
            <a:r>
              <a:rPr lang="en-US" altLang="zh-CN" b="1" smtClean="0">
                <a:ea typeface="楷体_GB2312" pitchFamily="1" charset="-122"/>
              </a:rPr>
              <a:t>ANSI C</a:t>
            </a:r>
            <a:r>
              <a:rPr lang="zh-CN" altLang="en-US" b="1" smtClean="0">
                <a:ea typeface="楷体_GB2312" pitchFamily="1" charset="-122"/>
              </a:rPr>
              <a:t>的缓冲文件系统</a:t>
            </a:r>
          </a:p>
        </p:txBody>
      </p:sp>
      <p:sp>
        <p:nvSpPr>
          <p:cNvPr id="43011" name="文本占位符 33794"/>
          <p:cNvSpPr>
            <a:spLocks noGrp="1" noChangeArrowheads="1"/>
          </p:cNvSpPr>
          <p:nvPr>
            <p:ph idx="1"/>
          </p:nvPr>
        </p:nvSpPr>
        <p:spPr>
          <a:xfrm>
            <a:off x="685800" y="1319213"/>
            <a:ext cx="7772400" cy="4989512"/>
          </a:xfrm>
        </p:spPr>
        <p:txBody>
          <a:bodyPr/>
          <a:lstStyle/>
          <a:p>
            <a:pPr marL="1588" indent="-344488">
              <a:buFontTx/>
              <a:buNone/>
            </a:pPr>
            <a:r>
              <a:rPr lang="en-US" altLang="zh-CN" sz="2400" b="1" smtClean="0"/>
              <a:t>6</a:t>
            </a:r>
            <a:r>
              <a:rPr lang="zh-CN" altLang="en-US" sz="2400" b="1" smtClean="0"/>
              <a:t>．</a:t>
            </a:r>
            <a:r>
              <a:rPr lang="en-US" altLang="zh-CN" sz="2400" b="1" smtClean="0"/>
              <a:t>ANSI C</a:t>
            </a:r>
            <a:r>
              <a:rPr lang="zh-CN" altLang="en-US" sz="2400" b="1" smtClean="0"/>
              <a:t>的缓冲文件系统</a:t>
            </a:r>
            <a:endParaRPr lang="en-US" altLang="zh-CN" sz="2400" b="1" smtClean="0"/>
          </a:p>
          <a:p>
            <a:pPr marL="1588" indent="-344488">
              <a:buFontTx/>
              <a:buNone/>
            </a:pPr>
            <a:r>
              <a:rPr lang="zh-CN" altLang="en-US" sz="2400" b="1" smtClean="0"/>
              <a:t>缓冲文件系统：系统自动地在内存区为程序中每一个正在使用的文件开辟一个文件缓冲区。</a:t>
            </a:r>
          </a:p>
          <a:p>
            <a:pPr marL="1588" indent="-344488">
              <a:buFontTx/>
              <a:buNone/>
            </a:pPr>
            <a:r>
              <a:rPr lang="zh-CN" altLang="en-US" sz="2400" b="1" smtClean="0"/>
              <a:t>缓冲区在面向字节的流和面向块的磁盘之间扮演着接口的角色。</a:t>
            </a:r>
          </a:p>
        </p:txBody>
      </p:sp>
      <p:sp>
        <p:nvSpPr>
          <p:cNvPr id="43012" name="Text Box 4"/>
          <p:cNvSpPr txBox="1">
            <a:spLocks noChangeArrowheads="1"/>
          </p:cNvSpPr>
          <p:nvPr/>
        </p:nvSpPr>
        <p:spPr bwMode="auto">
          <a:xfrm>
            <a:off x="4284663" y="3371850"/>
            <a:ext cx="2016125" cy="404813"/>
          </a:xfrm>
          <a:prstGeom prst="rect">
            <a:avLst/>
          </a:prstGeom>
          <a:solidFill>
            <a:srgbClr val="CCFFCC"/>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输出文件缓冲区</a:t>
            </a:r>
            <a:endParaRPr lang="zh-CN" altLang="en-US" sz="2000">
              <a:latin typeface="Times New Roman" panose="02020603050405020304" pitchFamily="18" charset="0"/>
            </a:endParaRPr>
          </a:p>
        </p:txBody>
      </p:sp>
      <p:sp>
        <p:nvSpPr>
          <p:cNvPr id="43013" name="Text Box 7"/>
          <p:cNvSpPr txBox="1">
            <a:spLocks noChangeArrowheads="1"/>
          </p:cNvSpPr>
          <p:nvPr/>
        </p:nvSpPr>
        <p:spPr bwMode="auto">
          <a:xfrm>
            <a:off x="6808788" y="3390900"/>
            <a:ext cx="1216025" cy="925513"/>
          </a:xfrm>
          <a:prstGeom prst="rect">
            <a:avLst/>
          </a:prstGeom>
          <a:solidFill>
            <a:srgbClr val="CC99FF"/>
          </a:solidFill>
          <a:ln w="9525">
            <a:solidFill>
              <a:schemeClr val="tx2"/>
            </a:solidFill>
            <a:miter lim="800000"/>
            <a:headEnd/>
            <a:tailEnd/>
          </a:ln>
        </p:spPr>
        <p:txBody>
          <a:bodyPr lIns="90170" tIns="46990" rIns="90170" bIns="46990">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文件</a:t>
            </a:r>
          </a:p>
          <a:p>
            <a:pPr eaLnBrk="1" hangingPunct="1">
              <a:spcBef>
                <a:spcPct val="50000"/>
              </a:spcBef>
              <a:buFontTx/>
              <a:buNone/>
            </a:pPr>
            <a:r>
              <a:rPr lang="zh-CN" altLang="en-US" sz="2000" b="1">
                <a:latin typeface="Times New Roman" panose="02020603050405020304" pitchFamily="18" charset="0"/>
              </a:rPr>
              <a:t>（外存）</a:t>
            </a:r>
          </a:p>
        </p:txBody>
      </p:sp>
      <p:sp>
        <p:nvSpPr>
          <p:cNvPr id="43014" name="Text Box 8"/>
          <p:cNvSpPr txBox="1">
            <a:spLocks noChangeArrowheads="1"/>
          </p:cNvSpPr>
          <p:nvPr/>
        </p:nvSpPr>
        <p:spPr bwMode="auto">
          <a:xfrm>
            <a:off x="2347913" y="3371850"/>
            <a:ext cx="1295400" cy="833438"/>
          </a:xfrm>
          <a:prstGeom prst="rect">
            <a:avLst/>
          </a:prstGeom>
          <a:solidFill>
            <a:srgbClr val="FF00FF"/>
          </a:solidFill>
          <a:ln w="9525">
            <a:solidFill>
              <a:schemeClr val="tx1"/>
            </a:solidFill>
            <a:miter lim="800000"/>
            <a:headEnd/>
            <a:tailEnd/>
          </a:ln>
        </p:spPr>
        <p:txBody>
          <a:bodyPr lIns="90170" tIns="46990" rIns="90170" bIns="46990">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400" b="1">
                <a:latin typeface="Times New Roman" panose="02020603050405020304" pitchFamily="18" charset="0"/>
              </a:rPr>
              <a:t>程序数据区</a:t>
            </a:r>
          </a:p>
        </p:txBody>
      </p:sp>
      <p:sp>
        <p:nvSpPr>
          <p:cNvPr id="43015" name="AutoShape 9"/>
          <p:cNvSpPr>
            <a:spLocks noChangeArrowheads="1"/>
          </p:cNvSpPr>
          <p:nvPr/>
        </p:nvSpPr>
        <p:spPr bwMode="auto">
          <a:xfrm>
            <a:off x="3786188" y="3516313"/>
            <a:ext cx="360362" cy="215900"/>
          </a:xfrm>
          <a:prstGeom prst="rightArrow">
            <a:avLst>
              <a:gd name="adj1" fmla="val 50000"/>
              <a:gd name="adj2" fmla="val 41689"/>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3016" name="AutoShape 10"/>
          <p:cNvSpPr>
            <a:spLocks noChangeArrowheads="1"/>
          </p:cNvSpPr>
          <p:nvPr/>
        </p:nvSpPr>
        <p:spPr bwMode="auto">
          <a:xfrm>
            <a:off x="3760788" y="3946525"/>
            <a:ext cx="360362" cy="217488"/>
          </a:xfrm>
          <a:prstGeom prst="leftArrow">
            <a:avLst>
              <a:gd name="adj1" fmla="val 50000"/>
              <a:gd name="adj2" fmla="val 41385"/>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3017" name="AutoShape 15"/>
          <p:cNvSpPr>
            <a:spLocks noChangeArrowheads="1"/>
          </p:cNvSpPr>
          <p:nvPr/>
        </p:nvSpPr>
        <p:spPr bwMode="auto">
          <a:xfrm>
            <a:off x="6370638" y="3514725"/>
            <a:ext cx="360362" cy="215900"/>
          </a:xfrm>
          <a:prstGeom prst="rightArrow">
            <a:avLst>
              <a:gd name="adj1" fmla="val 50000"/>
              <a:gd name="adj2" fmla="val 41689"/>
            </a:avLst>
          </a:prstGeom>
          <a:solidFill>
            <a:srgbClr val="FF9900"/>
          </a:solidFill>
          <a:ln w="9525">
            <a:solidFill>
              <a:schemeClr val="tx1"/>
            </a:solidFill>
            <a:miter lim="800000"/>
            <a:headEnd/>
            <a:tailEnd/>
          </a:ln>
        </p:spPr>
        <p:txBody>
          <a:bodyPr wrap="none" lIns="90170" tIns="46990" rIns="90170" bIns="46990"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3018" name="Text Box 17"/>
          <p:cNvSpPr txBox="1">
            <a:spLocks noChangeArrowheads="1"/>
          </p:cNvSpPr>
          <p:nvPr/>
        </p:nvSpPr>
        <p:spPr bwMode="auto">
          <a:xfrm>
            <a:off x="6370638" y="315595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块</a:t>
            </a:r>
          </a:p>
        </p:txBody>
      </p:sp>
      <p:sp>
        <p:nvSpPr>
          <p:cNvPr id="43019" name="Text Box 18"/>
          <p:cNvSpPr txBox="1">
            <a:spLocks noChangeArrowheads="1"/>
          </p:cNvSpPr>
          <p:nvPr/>
        </p:nvSpPr>
        <p:spPr bwMode="auto">
          <a:xfrm>
            <a:off x="3636963" y="3082925"/>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字节</a:t>
            </a:r>
          </a:p>
        </p:txBody>
      </p:sp>
      <p:sp>
        <p:nvSpPr>
          <p:cNvPr id="43020" name="Text Box 14"/>
          <p:cNvSpPr txBox="1">
            <a:spLocks noChangeArrowheads="1"/>
          </p:cNvSpPr>
          <p:nvPr/>
        </p:nvSpPr>
        <p:spPr bwMode="auto">
          <a:xfrm>
            <a:off x="3708400" y="42354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流</a:t>
            </a:r>
          </a:p>
        </p:txBody>
      </p:sp>
      <p:sp>
        <p:nvSpPr>
          <p:cNvPr id="43021" name="Text Box 4"/>
          <p:cNvSpPr txBox="1">
            <a:spLocks noChangeArrowheads="1"/>
          </p:cNvSpPr>
          <p:nvPr/>
        </p:nvSpPr>
        <p:spPr bwMode="auto">
          <a:xfrm>
            <a:off x="4284663" y="3875088"/>
            <a:ext cx="2016125" cy="404812"/>
          </a:xfrm>
          <a:prstGeom prst="rect">
            <a:avLst/>
          </a:prstGeom>
          <a:solidFill>
            <a:srgbClr val="CCFFCC"/>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输入文件缓冲区</a:t>
            </a:r>
            <a:endParaRPr lang="zh-CN" altLang="en-US" sz="2000">
              <a:latin typeface="Times New Roman" panose="02020603050405020304" pitchFamily="18" charset="0"/>
            </a:endParaRPr>
          </a:p>
        </p:txBody>
      </p:sp>
      <p:sp>
        <p:nvSpPr>
          <p:cNvPr id="43022" name="AutoShape 16"/>
          <p:cNvSpPr>
            <a:spLocks noChangeArrowheads="1"/>
          </p:cNvSpPr>
          <p:nvPr/>
        </p:nvSpPr>
        <p:spPr bwMode="auto">
          <a:xfrm>
            <a:off x="6350000" y="3946525"/>
            <a:ext cx="360363" cy="217488"/>
          </a:xfrm>
          <a:prstGeom prst="leftArrow">
            <a:avLst>
              <a:gd name="adj1" fmla="val 50000"/>
              <a:gd name="adj2" fmla="val 41385"/>
            </a:avLst>
          </a:prstGeom>
          <a:solidFill>
            <a:srgbClr val="FF9900"/>
          </a:solidFill>
          <a:ln w="9525">
            <a:solidFill>
              <a:schemeClr val="tx1"/>
            </a:solidFill>
            <a:miter lim="800000"/>
            <a:headEnd/>
            <a:tailEnd/>
          </a:ln>
        </p:spPr>
        <p:txBody>
          <a:bodyPr wrap="none" lIns="90170" tIns="46990" rIns="90170" bIns="46990"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43023" name="文本框 33806"/>
          <p:cNvSpPr txBox="1">
            <a:spLocks noChangeArrowheads="1"/>
          </p:cNvSpPr>
          <p:nvPr/>
        </p:nvSpPr>
        <p:spPr bwMode="auto">
          <a:xfrm>
            <a:off x="539750" y="4664075"/>
            <a:ext cx="82819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rPr>
              <a:t>写文件时，数据首先被写到内存中的文件缓冲区，当缓冲区被写满时，缓冲区中的全部内容将作为一个数据块被写入磁盘。读文件时，首先会到缓冲区中读，如果要读的数据在缓冲区中便读取出来，如果缓冲区中没有，就从磁盘上将该数据所在的块整个读到缓冲区中。</a:t>
            </a:r>
          </a:p>
          <a:p>
            <a:pPr>
              <a:spcBef>
                <a:spcPct val="0"/>
              </a:spcBef>
              <a:buFontTx/>
              <a:buNone/>
            </a:pPr>
            <a:endParaRPr lang="zh-CN" altLang="en-US" sz="2400" b="1">
              <a:latin typeface="Times New Roman" panose="02020603050405020304" pitchFamily="18" charset="0"/>
            </a:endParaRPr>
          </a:p>
        </p:txBody>
      </p:sp>
    </p:spTree>
    <p:extLst>
      <p:ext uri="{BB962C8B-B14F-4D97-AF65-F5344CB8AC3E}">
        <p14:creationId xmlns:p14="http://schemas.microsoft.com/office/powerpoint/2010/main" val="42022993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09BBC6F-5E1A-4056-B653-1CBBC12CF690}" type="slidenum">
              <a:rPr lang="zh-CN" altLang="en-US" sz="1400" b="1">
                <a:latin typeface="Times New Roman" panose="02020603050405020304" pitchFamily="18" charset="0"/>
              </a:rPr>
              <a:pPr algn="r" eaLnBrk="1" hangingPunct="1">
                <a:spcBef>
                  <a:spcPct val="50000"/>
                </a:spcBef>
                <a:buFontTx/>
                <a:buNone/>
              </a:pPr>
              <a:t>24</a:t>
            </a:fld>
            <a:endParaRPr lang="zh-CN" altLang="en-US" sz="1400" b="1">
              <a:latin typeface="Times New Roman" panose="02020603050405020304" pitchFamily="18" charset="0"/>
            </a:endParaRPr>
          </a:p>
        </p:txBody>
      </p:sp>
      <p:sp>
        <p:nvSpPr>
          <p:cNvPr id="44035" name="Rectangle 2"/>
          <p:cNvSpPr>
            <a:spLocks noGrp="1" noChangeArrowheads="1"/>
          </p:cNvSpPr>
          <p:nvPr>
            <p:ph type="title" idx="4294967295"/>
          </p:nvPr>
        </p:nvSpPr>
        <p:spPr/>
        <p:txBody>
          <a:bodyPr/>
          <a:lstStyle/>
          <a:p>
            <a:pPr eaLnBrk="1" hangingPunct="1"/>
            <a:r>
              <a:rPr lang="zh-CN" altLang="en-US" smtClean="0"/>
              <a:t>缓冲区操作函数</a:t>
            </a:r>
          </a:p>
        </p:txBody>
      </p:sp>
      <p:sp>
        <p:nvSpPr>
          <p:cNvPr id="44036" name="Rectangle 3"/>
          <p:cNvSpPr>
            <a:spLocks noGrp="1" noChangeArrowheads="1"/>
          </p:cNvSpPr>
          <p:nvPr>
            <p:ph type="body" idx="4294967295"/>
          </p:nvPr>
        </p:nvSpPr>
        <p:spPr/>
        <p:txBody>
          <a:bodyPr/>
          <a:lstStyle/>
          <a:p>
            <a:pPr eaLnBrk="1" hangingPunct="1">
              <a:lnSpc>
                <a:spcPct val="80000"/>
              </a:lnSpc>
            </a:pPr>
            <a:r>
              <a:rPr lang="en-US" altLang="zh-CN" sz="2400" b="1" smtClean="0"/>
              <a:t>int fflush(FILE *fPtr);</a:t>
            </a:r>
          </a:p>
          <a:p>
            <a:pPr lvl="1" eaLnBrk="1" hangingPunct="1">
              <a:lnSpc>
                <a:spcPct val="80000"/>
              </a:lnSpc>
            </a:pPr>
            <a:r>
              <a:rPr lang="zh-CN" altLang="en-US" sz="2400" b="1" smtClean="0"/>
              <a:t>清理一个文件的缓冲区。</a:t>
            </a:r>
          </a:p>
          <a:p>
            <a:pPr lvl="1" eaLnBrk="1" hangingPunct="1">
              <a:lnSpc>
                <a:spcPct val="80000"/>
              </a:lnSpc>
            </a:pPr>
            <a:r>
              <a:rPr lang="zh-CN" altLang="en-US" sz="2400" b="1" smtClean="0"/>
              <a:t>参数</a:t>
            </a:r>
            <a:r>
              <a:rPr lang="en-US" altLang="zh-CN" sz="2400" b="1" smtClean="0"/>
              <a:t>fPtr</a:t>
            </a:r>
            <a:r>
              <a:rPr lang="zh-CN" altLang="en-US" sz="2400" b="1" smtClean="0"/>
              <a:t>是打开文件时由</a:t>
            </a:r>
            <a:r>
              <a:rPr lang="en-US" altLang="zh-CN" sz="2400" b="1" smtClean="0"/>
              <a:t>fopen()</a:t>
            </a:r>
            <a:r>
              <a:rPr lang="zh-CN" altLang="en-US" sz="2400" b="1" smtClean="0"/>
              <a:t>函数返回的</a:t>
            </a:r>
            <a:r>
              <a:rPr lang="en-US" altLang="zh-CN" sz="2400" b="1" smtClean="0"/>
              <a:t>FILE</a:t>
            </a:r>
            <a:r>
              <a:rPr lang="zh-CN" altLang="en-US" sz="2400" b="1" smtClean="0"/>
              <a:t>指针。</a:t>
            </a:r>
          </a:p>
          <a:p>
            <a:pPr lvl="1" eaLnBrk="1" hangingPunct="1">
              <a:lnSpc>
                <a:spcPct val="80000"/>
              </a:lnSpc>
            </a:pPr>
            <a:r>
              <a:rPr lang="zh-CN" altLang="en-US" sz="2400" b="1" smtClean="0"/>
              <a:t>对于以写方式打开的文件，函数将缓冲区中的数据写入磁盘文件。</a:t>
            </a:r>
          </a:p>
          <a:p>
            <a:pPr lvl="1" eaLnBrk="1" hangingPunct="1">
              <a:lnSpc>
                <a:spcPct val="80000"/>
              </a:lnSpc>
            </a:pPr>
            <a:r>
              <a:rPr lang="zh-CN" altLang="en-US" sz="2400" b="1" smtClean="0"/>
              <a:t>对于以读方式打开的文件，函数将缓冲区清空。</a:t>
            </a:r>
          </a:p>
          <a:p>
            <a:pPr lvl="1" eaLnBrk="1" hangingPunct="1">
              <a:lnSpc>
                <a:spcPct val="80000"/>
              </a:lnSpc>
            </a:pPr>
            <a:r>
              <a:rPr lang="zh-CN" altLang="en-US" sz="2400" b="1" smtClean="0"/>
              <a:t>函数如果运行成功则返回</a:t>
            </a:r>
            <a:r>
              <a:rPr lang="en-US" altLang="zh-CN" sz="2400" b="1" smtClean="0"/>
              <a:t>0</a:t>
            </a:r>
            <a:r>
              <a:rPr lang="zh-CN" altLang="en-US" sz="2400" b="1" smtClean="0"/>
              <a:t>，如果失败则返回</a:t>
            </a:r>
            <a:r>
              <a:rPr lang="en-US" altLang="zh-CN" sz="2400" b="1" smtClean="0"/>
              <a:t>EOF</a:t>
            </a:r>
            <a:r>
              <a:rPr lang="zh-CN" altLang="en-US" sz="2400" b="1" smtClean="0"/>
              <a:t>（也就是</a:t>
            </a:r>
            <a:r>
              <a:rPr lang="en-US" altLang="zh-CN" sz="2400" b="1" smtClean="0"/>
              <a:t>-1</a:t>
            </a:r>
            <a:r>
              <a:rPr lang="zh-CN" altLang="en-US" sz="2400" b="1" smtClean="0"/>
              <a:t>）。 </a:t>
            </a:r>
          </a:p>
          <a:p>
            <a:pPr eaLnBrk="1" hangingPunct="1">
              <a:lnSpc>
                <a:spcPct val="80000"/>
              </a:lnSpc>
            </a:pPr>
            <a:r>
              <a:rPr lang="en-US" altLang="zh-CN" sz="2400" b="1" smtClean="0"/>
              <a:t>int flushall(void);</a:t>
            </a:r>
          </a:p>
          <a:p>
            <a:pPr lvl="1" eaLnBrk="1" hangingPunct="1">
              <a:lnSpc>
                <a:spcPct val="80000"/>
              </a:lnSpc>
            </a:pPr>
            <a:r>
              <a:rPr lang="zh-CN" altLang="en-US" sz="2400" b="1" smtClean="0"/>
              <a:t>用于清理所有文件的缓冲区。</a:t>
            </a:r>
          </a:p>
          <a:p>
            <a:pPr lvl="1" eaLnBrk="1" hangingPunct="1">
              <a:lnSpc>
                <a:spcPct val="80000"/>
              </a:lnSpc>
            </a:pPr>
            <a:r>
              <a:rPr lang="zh-CN" altLang="en-US" sz="2400" b="1" smtClean="0"/>
              <a:t>返回打开着的文件个数。</a:t>
            </a:r>
          </a:p>
          <a:p>
            <a:pPr eaLnBrk="1" hangingPunct="1">
              <a:lnSpc>
                <a:spcPct val="80000"/>
              </a:lnSpc>
            </a:pPr>
            <a:endParaRPr lang="zh-CN" altLang="en-US" sz="2400" b="1" smtClean="0"/>
          </a:p>
        </p:txBody>
      </p:sp>
    </p:spTree>
    <p:extLst>
      <p:ext uri="{BB962C8B-B14F-4D97-AF65-F5344CB8AC3E}">
        <p14:creationId xmlns:p14="http://schemas.microsoft.com/office/powerpoint/2010/main" val="106092175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2519AC9-DDBD-4005-8A9D-5DB7B36F0BEE}" type="slidenum">
              <a:rPr lang="zh-CN" altLang="en-US" sz="1400" b="1">
                <a:latin typeface="Times New Roman" panose="02020603050405020304" pitchFamily="18" charset="0"/>
              </a:rPr>
              <a:pPr algn="r" eaLnBrk="1" hangingPunct="1">
                <a:spcBef>
                  <a:spcPct val="50000"/>
                </a:spcBef>
                <a:buFontTx/>
                <a:buNone/>
              </a:pPr>
              <a:t>25</a:t>
            </a:fld>
            <a:endParaRPr lang="zh-CN" altLang="en-US" sz="1400" b="1">
              <a:latin typeface="Times New Roman" panose="02020603050405020304" pitchFamily="18" charset="0"/>
            </a:endParaRPr>
          </a:p>
        </p:txBody>
      </p:sp>
      <p:sp>
        <p:nvSpPr>
          <p:cNvPr id="45059" name="Rectangle 5"/>
          <p:cNvSpPr>
            <a:spLocks noGrp="1" noChangeArrowheads="1"/>
          </p:cNvSpPr>
          <p:nvPr>
            <p:ph type="body" idx="4294967295"/>
          </p:nvPr>
        </p:nvSpPr>
        <p:spPr/>
        <p:txBody>
          <a:bodyPr/>
          <a:lstStyle/>
          <a:p>
            <a:pPr eaLnBrk="1" hangingPunct="1">
              <a:lnSpc>
                <a:spcPct val="90000"/>
              </a:lnSpc>
              <a:buFontTx/>
              <a:buNone/>
            </a:pPr>
            <a:r>
              <a:rPr lang="zh-CN" altLang="en-US" b="1" smtClean="0"/>
              <a:t>7．文件类型</a:t>
            </a:r>
            <a:r>
              <a:rPr lang="en-US" altLang="zh-CN" b="1" smtClean="0"/>
              <a:t>FILE</a:t>
            </a:r>
          </a:p>
          <a:p>
            <a:pPr eaLnBrk="1" hangingPunct="1">
              <a:lnSpc>
                <a:spcPct val="90000"/>
              </a:lnSpc>
              <a:buFontTx/>
              <a:buNone/>
            </a:pPr>
            <a:r>
              <a:rPr lang="en-US" altLang="zh-CN" b="1" smtClean="0"/>
              <a:t>C</a:t>
            </a:r>
            <a:r>
              <a:rPr lang="zh-CN" altLang="en-US" b="1" smtClean="0"/>
              <a:t>系统为了处理文件，给每个打开的文件都在内存中开辟一片区域，用于存放文件的有关信息（如缓冲区位置、缓冲区大小、缓冲区中当前所指向的字节位置、文件状态</a:t>
            </a:r>
            <a:r>
              <a:rPr lang="en-US" altLang="zh-CN" b="1" smtClean="0"/>
              <a:t>--</a:t>
            </a:r>
            <a:r>
              <a:rPr lang="zh-CN" altLang="en-US" b="1" smtClean="0"/>
              <a:t>读还是写、是否已经到达文件结尾等等）。</a:t>
            </a:r>
          </a:p>
          <a:p>
            <a:pPr eaLnBrk="1" hangingPunct="1">
              <a:lnSpc>
                <a:spcPct val="90000"/>
              </a:lnSpc>
              <a:buFontTx/>
              <a:buNone/>
            </a:pPr>
            <a:r>
              <a:rPr lang="zh-CN" altLang="en-US" b="1" smtClean="0"/>
              <a:t>为了得到这片内存，需要在程序中定义一个类型为</a:t>
            </a:r>
            <a:r>
              <a:rPr lang="en-US" altLang="zh-CN" b="1" smtClean="0"/>
              <a:t>FILE</a:t>
            </a:r>
            <a:r>
              <a:rPr lang="zh-CN" altLang="en-US" b="1" smtClean="0"/>
              <a:t>的结构变量。</a:t>
            </a:r>
            <a:r>
              <a:rPr lang="en-US" altLang="zh-CN" b="1" smtClean="0"/>
              <a:t>FILE</a:t>
            </a:r>
            <a:r>
              <a:rPr lang="zh-CN" altLang="en-US" b="1" smtClean="0"/>
              <a:t>类型由系统定义（见</a:t>
            </a:r>
            <a:r>
              <a:rPr lang="en-US" altLang="zh-CN" b="1" smtClean="0"/>
              <a:t>&lt;stdio.h&gt;</a:t>
            </a:r>
            <a:r>
              <a:rPr lang="zh-CN" altLang="en-US" b="1" smtClean="0"/>
              <a:t>）</a:t>
            </a:r>
            <a:r>
              <a:rPr lang="en-US" altLang="zh-CN" b="1" smtClean="0"/>
              <a:t>。</a:t>
            </a:r>
          </a:p>
          <a:p>
            <a:pPr eaLnBrk="1" hangingPunct="1">
              <a:lnSpc>
                <a:spcPct val="90000"/>
              </a:lnSpc>
              <a:buFontTx/>
              <a:buNone/>
            </a:pPr>
            <a:r>
              <a:rPr lang="zh-CN" altLang="en-US" b="1" i="1" u="sng" smtClean="0"/>
              <a:t>注意</a:t>
            </a:r>
            <a:r>
              <a:rPr lang="zh-CN" altLang="en-US" b="1" smtClean="0"/>
              <a:t>：结构类型名</a:t>
            </a:r>
            <a:r>
              <a:rPr lang="zh-CN" altLang="en-US" b="1" smtClean="0">
                <a:latin typeface="宋体" panose="02010600030101010101" pitchFamily="2" charset="-122"/>
              </a:rPr>
              <a:t>“</a:t>
            </a:r>
            <a:r>
              <a:rPr lang="en-US" altLang="zh-CN" b="1" smtClean="0"/>
              <a:t>FILE</a:t>
            </a:r>
            <a:r>
              <a:rPr lang="en-US" altLang="zh-CN" b="1" smtClean="0">
                <a:latin typeface="宋体" panose="02010600030101010101" pitchFamily="2" charset="-122"/>
              </a:rPr>
              <a:t>”</a:t>
            </a:r>
            <a:r>
              <a:rPr lang="zh-CN" altLang="en-US" b="1" smtClean="0"/>
              <a:t>必须大写。</a:t>
            </a:r>
          </a:p>
          <a:p>
            <a:pPr algn="just" eaLnBrk="1" hangingPunct="1">
              <a:lnSpc>
                <a:spcPct val="90000"/>
              </a:lnSpc>
              <a:buFontTx/>
              <a:buNone/>
            </a:pPr>
            <a:endParaRPr lang="zh-CN" altLang="en-US" b="1" smtClean="0"/>
          </a:p>
        </p:txBody>
      </p:sp>
      <p:sp>
        <p:nvSpPr>
          <p:cNvPr id="45060" name="Rectangle 6"/>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Tree>
    <p:extLst>
      <p:ext uri="{BB962C8B-B14F-4D97-AF65-F5344CB8AC3E}">
        <p14:creationId xmlns:p14="http://schemas.microsoft.com/office/powerpoint/2010/main" val="241685958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825D2D-90B0-4C97-91C6-C4C6CA1CD37F}" type="slidenum">
              <a:rPr lang="zh-CN" altLang="en-US" sz="1400" b="1">
                <a:latin typeface="Times New Roman" panose="02020603050405020304" pitchFamily="18" charset="0"/>
              </a:rPr>
              <a:pPr algn="r" eaLnBrk="1" hangingPunct="1">
                <a:spcBef>
                  <a:spcPct val="50000"/>
                </a:spcBef>
                <a:buFontTx/>
                <a:buNone/>
              </a:pPr>
              <a:t>26</a:t>
            </a:fld>
            <a:endParaRPr lang="zh-CN" altLang="en-US" sz="1400" b="1">
              <a:latin typeface="Times New Roman" panose="02020603050405020304" pitchFamily="18" charset="0"/>
            </a:endParaRPr>
          </a:p>
        </p:txBody>
      </p:sp>
      <p:sp>
        <p:nvSpPr>
          <p:cNvPr id="46083" name="Rectangle 3"/>
          <p:cNvSpPr>
            <a:spLocks noGrp="1" noChangeArrowheads="1"/>
          </p:cNvSpPr>
          <p:nvPr>
            <p:ph type="body" idx="4294967295"/>
          </p:nvPr>
        </p:nvSpPr>
        <p:spPr>
          <a:xfrm>
            <a:off x="539750" y="1447800"/>
            <a:ext cx="8353425" cy="4876800"/>
          </a:xfrm>
        </p:spPr>
        <p:txBody>
          <a:bodyPr/>
          <a:lstStyle/>
          <a:p>
            <a:pPr eaLnBrk="1" hangingPunct="1">
              <a:buFontTx/>
              <a:buNone/>
            </a:pPr>
            <a:r>
              <a:rPr lang="en-US" altLang="zh-CN" sz="2400" b="1" smtClean="0"/>
              <a:t>typedef struct  {</a:t>
            </a:r>
          </a:p>
          <a:p>
            <a:pPr eaLnBrk="1" hangingPunct="1">
              <a:buFontTx/>
              <a:buNone/>
            </a:pPr>
            <a:r>
              <a:rPr lang="en-US" altLang="zh-CN" sz="2400" b="1" smtClean="0"/>
              <a:t>        short  </a:t>
            </a:r>
            <a:r>
              <a:rPr lang="en-US" altLang="zh-CN" sz="2400" b="1" smtClean="0">
                <a:solidFill>
                  <a:schemeClr val="accent2"/>
                </a:solidFill>
              </a:rPr>
              <a:t> level</a:t>
            </a:r>
            <a:r>
              <a:rPr lang="en-US" altLang="zh-CN" sz="2400" b="1" smtClean="0"/>
              <a:t>;  /* fill/empty level of buffer */</a:t>
            </a:r>
          </a:p>
          <a:p>
            <a:pPr eaLnBrk="1" hangingPunct="1">
              <a:buFontTx/>
              <a:buNone/>
            </a:pPr>
            <a:r>
              <a:rPr lang="en-US" altLang="zh-CN" sz="2400" b="1" smtClean="0"/>
              <a:t>        unsigned     </a:t>
            </a:r>
            <a:r>
              <a:rPr lang="en-US" altLang="zh-CN" sz="2400" b="1" smtClean="0">
                <a:solidFill>
                  <a:schemeClr val="accent2"/>
                </a:solidFill>
              </a:rPr>
              <a:t>flags</a:t>
            </a:r>
            <a:r>
              <a:rPr lang="en-US" altLang="zh-CN" sz="2400" b="1" smtClean="0"/>
              <a:t>;  /* File status flags    */</a:t>
            </a:r>
          </a:p>
          <a:p>
            <a:pPr eaLnBrk="1" hangingPunct="1">
              <a:buFontTx/>
              <a:buNone/>
            </a:pPr>
            <a:r>
              <a:rPr lang="en-US" altLang="zh-CN" sz="2400" b="1" smtClean="0"/>
              <a:t>        char     </a:t>
            </a:r>
            <a:r>
              <a:rPr lang="en-US" altLang="zh-CN" sz="2400" b="1" smtClean="0">
                <a:solidFill>
                  <a:schemeClr val="accent2"/>
                </a:solidFill>
              </a:rPr>
              <a:t>fd</a:t>
            </a:r>
            <a:r>
              <a:rPr lang="en-US" altLang="zh-CN" sz="2400" b="1" smtClean="0"/>
              <a:t>;             /* File descriptor      */</a:t>
            </a:r>
          </a:p>
          <a:p>
            <a:pPr eaLnBrk="1" hangingPunct="1">
              <a:buFontTx/>
              <a:buNone/>
            </a:pPr>
            <a:r>
              <a:rPr lang="en-US" altLang="zh-CN" sz="2400" b="1" smtClean="0"/>
              <a:t>        unsigned char   </a:t>
            </a:r>
            <a:r>
              <a:rPr lang="en-US" altLang="zh-CN" sz="2400" b="1" smtClean="0">
                <a:solidFill>
                  <a:schemeClr val="accent2"/>
                </a:solidFill>
              </a:rPr>
              <a:t>hold</a:t>
            </a:r>
            <a:r>
              <a:rPr lang="en-US" altLang="zh-CN" sz="2400" b="1" smtClean="0"/>
              <a:t>;  /* Ungetc char if no buffer */</a:t>
            </a:r>
          </a:p>
          <a:p>
            <a:pPr eaLnBrk="1" hangingPunct="1">
              <a:buFontTx/>
              <a:buNone/>
            </a:pPr>
            <a:r>
              <a:rPr lang="en-US" altLang="zh-CN" sz="2400" b="1" smtClean="0"/>
              <a:t>        short    </a:t>
            </a:r>
            <a:r>
              <a:rPr lang="en-US" altLang="zh-CN" sz="2400" b="1" smtClean="0">
                <a:solidFill>
                  <a:schemeClr val="accent2"/>
                </a:solidFill>
              </a:rPr>
              <a:t>bsize</a:t>
            </a:r>
            <a:r>
              <a:rPr lang="en-US" altLang="zh-CN" sz="2400" b="1" smtClean="0"/>
              <a:t>;  /* Buffer size  */</a:t>
            </a:r>
          </a:p>
          <a:p>
            <a:pPr eaLnBrk="1" hangingPunct="1">
              <a:buFontTx/>
              <a:buNone/>
            </a:pPr>
            <a:r>
              <a:rPr lang="en-US" altLang="zh-CN" sz="2400" b="1" smtClean="0"/>
              <a:t>        unsigned char   *</a:t>
            </a:r>
            <a:r>
              <a:rPr lang="en-US" altLang="zh-CN" sz="2400" b="1" smtClean="0">
                <a:solidFill>
                  <a:schemeClr val="accent2"/>
                </a:solidFill>
              </a:rPr>
              <a:t>buffer</a:t>
            </a:r>
            <a:r>
              <a:rPr lang="en-US" altLang="zh-CN" sz="2400" b="1" smtClean="0"/>
              <a:t>;  /* Data transfer buffer */</a:t>
            </a:r>
          </a:p>
          <a:p>
            <a:pPr eaLnBrk="1" hangingPunct="1">
              <a:buFontTx/>
              <a:buNone/>
            </a:pPr>
            <a:r>
              <a:rPr lang="en-US" altLang="zh-CN" sz="2400" b="1" smtClean="0"/>
              <a:t>        unsigned char   *</a:t>
            </a:r>
            <a:r>
              <a:rPr lang="en-US" altLang="zh-CN" sz="2400" b="1" smtClean="0">
                <a:solidFill>
                  <a:schemeClr val="accent2"/>
                </a:solidFill>
              </a:rPr>
              <a:t>curp</a:t>
            </a:r>
            <a:r>
              <a:rPr lang="en-US" altLang="zh-CN" sz="2400" b="1" smtClean="0"/>
              <a:t>;  /* Current active pointer */</a:t>
            </a:r>
          </a:p>
          <a:p>
            <a:pPr eaLnBrk="1" hangingPunct="1">
              <a:buFontTx/>
              <a:buNone/>
            </a:pPr>
            <a:r>
              <a:rPr lang="en-US" altLang="zh-CN" sz="2400" b="1" smtClean="0"/>
              <a:t>        unsigned     </a:t>
            </a:r>
            <a:r>
              <a:rPr lang="en-US" altLang="zh-CN" sz="2400" b="1" smtClean="0">
                <a:solidFill>
                  <a:schemeClr val="accent2"/>
                </a:solidFill>
              </a:rPr>
              <a:t>istemp</a:t>
            </a:r>
            <a:r>
              <a:rPr lang="en-US" altLang="zh-CN" sz="2400" b="1" smtClean="0"/>
              <a:t>;  /* Temporary file indicator */</a:t>
            </a:r>
          </a:p>
          <a:p>
            <a:pPr eaLnBrk="1" hangingPunct="1">
              <a:buFontTx/>
              <a:buNone/>
            </a:pPr>
            <a:r>
              <a:rPr lang="en-US" altLang="zh-CN" sz="2400" b="1" smtClean="0"/>
              <a:t>        short     </a:t>
            </a:r>
            <a:r>
              <a:rPr lang="en-US" altLang="zh-CN" sz="2400" b="1" smtClean="0">
                <a:solidFill>
                  <a:schemeClr val="accent2"/>
                </a:solidFill>
              </a:rPr>
              <a:t>token</a:t>
            </a:r>
            <a:r>
              <a:rPr lang="en-US" altLang="zh-CN" sz="2400" b="1" smtClean="0"/>
              <a:t>;  /* Used for validity checking */</a:t>
            </a:r>
          </a:p>
          <a:p>
            <a:pPr eaLnBrk="1" hangingPunct="1">
              <a:buFontTx/>
              <a:buNone/>
            </a:pPr>
            <a:r>
              <a:rPr lang="en-US" altLang="zh-CN" sz="2400" b="1" smtClean="0"/>
              <a:t>} FILE; </a:t>
            </a:r>
            <a:endParaRPr lang="zh-CN" altLang="en-US" sz="2400" b="1" smtClean="0"/>
          </a:p>
        </p:txBody>
      </p:sp>
      <p:sp>
        <p:nvSpPr>
          <p:cNvPr id="46084" name="Rectangle 5"/>
          <p:cNvSpPr>
            <a:spLocks noGrp="1" noChangeArrowheads="1"/>
          </p:cNvSpPr>
          <p:nvPr>
            <p:ph type="title" idx="4294967295"/>
          </p:nvPr>
        </p:nvSpPr>
        <p:spPr/>
        <p:txBody>
          <a:bodyPr/>
          <a:lstStyle/>
          <a:p>
            <a:pPr eaLnBrk="1" hangingPunct="1"/>
            <a:r>
              <a:rPr lang="en-US" altLang="zh-CN" b="1" smtClean="0"/>
              <a:t>FILE</a:t>
            </a:r>
            <a:r>
              <a:rPr lang="zh-CN" altLang="en-US" b="1" smtClean="0"/>
              <a:t>声明示例</a:t>
            </a:r>
          </a:p>
        </p:txBody>
      </p:sp>
      <p:grpSp>
        <p:nvGrpSpPr>
          <p:cNvPr id="46085" name="Group 6"/>
          <p:cNvGrpSpPr>
            <a:grpSpLocks/>
          </p:cNvGrpSpPr>
          <p:nvPr/>
        </p:nvGrpSpPr>
        <p:grpSpPr bwMode="auto">
          <a:xfrm>
            <a:off x="7451725" y="1123950"/>
            <a:ext cx="1447800" cy="2095500"/>
            <a:chOff x="0" y="0"/>
            <a:chExt cx="912" cy="1320"/>
          </a:xfrm>
        </p:grpSpPr>
        <p:sp>
          <p:nvSpPr>
            <p:cNvPr id="46087" name="Text Box 7"/>
            <p:cNvSpPr txBox="1">
              <a:spLocks noChangeArrowheads="1"/>
            </p:cNvSpPr>
            <p:nvPr/>
          </p:nvSpPr>
          <p:spPr bwMode="auto">
            <a:xfrm>
              <a:off x="144" y="336"/>
              <a:ext cx="528" cy="984"/>
            </a:xfrm>
            <a:prstGeom prst="rect">
              <a:avLst/>
            </a:prstGeom>
            <a:solidFill>
              <a:srgbClr val="FF66CC"/>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46088" name="Text Box 8"/>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FILE</a:t>
              </a:r>
              <a:r>
                <a:rPr lang="zh-CN" altLang="en-US" sz="2400">
                  <a:latin typeface="Times New Roman" panose="02020603050405020304" pitchFamily="18" charset="0"/>
                </a:rPr>
                <a:t>记录</a:t>
              </a:r>
            </a:p>
          </p:txBody>
        </p:sp>
        <p:sp>
          <p:nvSpPr>
            <p:cNvPr id="46089" name="Line 9"/>
            <p:cNvSpPr>
              <a:spLocks noChangeShapeType="1"/>
            </p:cNvSpPr>
            <p:nvPr/>
          </p:nvSpPr>
          <p:spPr bwMode="auto">
            <a:xfrm>
              <a:off x="144" y="67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10"/>
            <p:cNvSpPr>
              <a:spLocks noChangeShapeType="1"/>
            </p:cNvSpPr>
            <p:nvPr/>
          </p:nvSpPr>
          <p:spPr bwMode="auto">
            <a:xfrm>
              <a:off x="144" y="81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Line 11"/>
            <p:cNvSpPr>
              <a:spLocks noChangeShapeType="1"/>
            </p:cNvSpPr>
            <p:nvPr/>
          </p:nvSpPr>
          <p:spPr bwMode="auto">
            <a:xfrm>
              <a:off x="144" y="10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2"/>
            <p:cNvSpPr>
              <a:spLocks noChangeShapeType="1"/>
            </p:cNvSpPr>
            <p:nvPr/>
          </p:nvSpPr>
          <p:spPr bwMode="auto">
            <a:xfrm>
              <a:off x="144" y="12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6" name="文本框 36875"/>
          <p:cNvSpPr txBox="1">
            <a:spLocks noChangeArrowheads="1"/>
          </p:cNvSpPr>
          <p:nvPr/>
        </p:nvSpPr>
        <p:spPr bwMode="auto">
          <a:xfrm>
            <a:off x="468313" y="620713"/>
            <a:ext cx="4606925" cy="835025"/>
          </a:xfrm>
          <a:prstGeom prst="rect">
            <a:avLst/>
          </a:prstGeom>
          <a:solidFill>
            <a:srgbClr val="CCFFCC"/>
          </a:solidFill>
          <a:ln w="9525">
            <a:solidFill>
              <a:srgbClr val="008000"/>
            </a:solidFill>
            <a:miter lim="800000"/>
            <a:headEnd/>
            <a:tailEnd/>
          </a:ln>
        </p:spPr>
        <p:txBody>
          <a:bodyPr lIns="90170" tIns="46990" rIns="90170" bIns="46990">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latin typeface="Times New Roman" panose="02020603050405020304" pitchFamily="18" charset="0"/>
              </a:rPr>
              <a:t>不同编译器中FILE类型包含的内容不完全相同，但大同小异。</a:t>
            </a:r>
          </a:p>
        </p:txBody>
      </p:sp>
    </p:spTree>
    <p:extLst>
      <p:ext uri="{BB962C8B-B14F-4D97-AF65-F5344CB8AC3E}">
        <p14:creationId xmlns:p14="http://schemas.microsoft.com/office/powerpoint/2010/main" val="19286760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B98CD94-D4F9-45B4-B1FC-50DC95BD431D}" type="slidenum">
              <a:rPr lang="zh-CN" altLang="en-US" sz="1400" b="1">
                <a:latin typeface="Times New Roman" panose="02020603050405020304" pitchFamily="18" charset="0"/>
              </a:rPr>
              <a:pPr algn="r" eaLnBrk="1" hangingPunct="1">
                <a:spcBef>
                  <a:spcPct val="50000"/>
                </a:spcBef>
                <a:buFontTx/>
                <a:buNone/>
              </a:pPr>
              <a:t>27</a:t>
            </a:fld>
            <a:endParaRPr lang="zh-CN" altLang="en-US" sz="1400" b="1">
              <a:latin typeface="Times New Roman" panose="02020603050405020304" pitchFamily="18" charset="0"/>
            </a:endParaRPr>
          </a:p>
        </p:txBody>
      </p:sp>
      <p:sp>
        <p:nvSpPr>
          <p:cNvPr id="47107" name="Rectangle 3"/>
          <p:cNvSpPr>
            <a:spLocks noGrp="1" noChangeArrowheads="1"/>
          </p:cNvSpPr>
          <p:nvPr>
            <p:ph type="body" idx="4294967295"/>
          </p:nvPr>
        </p:nvSpPr>
        <p:spPr/>
        <p:txBody>
          <a:bodyPr/>
          <a:lstStyle/>
          <a:p>
            <a:pPr algn="just" eaLnBrk="1" hangingPunct="1">
              <a:lnSpc>
                <a:spcPct val="90000"/>
              </a:lnSpc>
              <a:buFontTx/>
              <a:buNone/>
            </a:pPr>
            <a:r>
              <a:rPr lang="zh-CN" altLang="en-US" b="1" smtClean="0">
                <a:ea typeface="楷体_GB2312" pitchFamily="1" charset="-122"/>
              </a:rPr>
              <a:t>8、对文件的操作</a:t>
            </a:r>
          </a:p>
          <a:p>
            <a:pPr eaLnBrk="1" hangingPunct="1">
              <a:lnSpc>
                <a:spcPct val="90000"/>
              </a:lnSpc>
              <a:buFontTx/>
              <a:buNone/>
            </a:pPr>
            <a:r>
              <a:rPr lang="zh-CN" altLang="en-US" b="1" smtClean="0"/>
              <a:t>任何高级语言对文件的操作都应该遵循下列过程：</a:t>
            </a:r>
          </a:p>
          <a:p>
            <a:pPr eaLnBrk="1" hangingPunct="1">
              <a:lnSpc>
                <a:spcPct val="90000"/>
              </a:lnSpc>
              <a:buFontTx/>
              <a:buNone/>
            </a:pPr>
            <a:r>
              <a:rPr lang="zh-CN" altLang="en-US" b="1" smtClean="0"/>
              <a:t>	</a:t>
            </a:r>
            <a:r>
              <a:rPr lang="zh-CN" altLang="en-US" b="1" smtClean="0">
                <a:solidFill>
                  <a:schemeClr val="accent2"/>
                </a:solidFill>
              </a:rPr>
              <a:t>打开文件－</a:t>
            </a:r>
            <a:r>
              <a:rPr lang="en-US" altLang="zh-CN" b="1" smtClean="0">
                <a:solidFill>
                  <a:schemeClr val="accent2"/>
                </a:solidFill>
              </a:rPr>
              <a:t>&gt;</a:t>
            </a:r>
            <a:r>
              <a:rPr lang="zh-CN" altLang="en-US" b="1" smtClean="0">
                <a:solidFill>
                  <a:schemeClr val="accent2"/>
                </a:solidFill>
              </a:rPr>
              <a:t>读或写文件－</a:t>
            </a:r>
            <a:r>
              <a:rPr lang="en-US" altLang="zh-CN" b="1" smtClean="0">
                <a:solidFill>
                  <a:schemeClr val="accent2"/>
                </a:solidFill>
              </a:rPr>
              <a:t>&gt;</a:t>
            </a:r>
            <a:r>
              <a:rPr lang="zh-CN" altLang="en-US" b="1" smtClean="0">
                <a:solidFill>
                  <a:schemeClr val="accent2"/>
                </a:solidFill>
              </a:rPr>
              <a:t>关闭文件</a:t>
            </a:r>
          </a:p>
          <a:p>
            <a:pPr eaLnBrk="1" hangingPunct="1">
              <a:lnSpc>
                <a:spcPct val="90000"/>
              </a:lnSpc>
              <a:buFontTx/>
              <a:buNone/>
            </a:pPr>
            <a:r>
              <a:rPr lang="en-US" altLang="zh-CN" b="1" smtClean="0"/>
              <a:t>FILE * fPtr；</a:t>
            </a:r>
          </a:p>
          <a:p>
            <a:pPr eaLnBrk="1" hangingPunct="1">
              <a:lnSpc>
                <a:spcPct val="90000"/>
              </a:lnSpc>
              <a:buFontTx/>
              <a:buNone/>
            </a:pPr>
            <a:r>
              <a:rPr lang="en-US" altLang="zh-CN" b="1" smtClean="0"/>
              <a:t>fPtr = fopen (</a:t>
            </a:r>
            <a:r>
              <a:rPr lang="en-US" altLang="zh-CN" b="1" smtClean="0">
                <a:latin typeface="宋体" panose="02010600030101010101" pitchFamily="2" charset="-122"/>
              </a:rPr>
              <a:t>“</a:t>
            </a:r>
            <a:r>
              <a:rPr lang="en-US" altLang="zh-CN" b="1" smtClean="0"/>
              <a:t>clients.dat</a:t>
            </a:r>
            <a:r>
              <a:rPr lang="en-US" altLang="zh-CN" b="1" smtClean="0">
                <a:latin typeface="宋体" panose="02010600030101010101" pitchFamily="2" charset="-122"/>
              </a:rPr>
              <a:t>”</a:t>
            </a:r>
            <a:r>
              <a:rPr lang="en-US" altLang="zh-CN" b="1" smtClean="0"/>
              <a:t>,</a:t>
            </a:r>
            <a:r>
              <a:rPr lang="en-US" altLang="zh-CN" b="1" smtClean="0">
                <a:latin typeface="宋体" panose="02010600030101010101" pitchFamily="2" charset="-122"/>
              </a:rPr>
              <a:t>“</a:t>
            </a:r>
            <a:r>
              <a:rPr lang="en-US" altLang="zh-CN" b="1" smtClean="0"/>
              <a:t>w</a:t>
            </a:r>
            <a:r>
              <a:rPr lang="en-US" altLang="zh-CN" b="1" smtClean="0">
                <a:latin typeface="宋体" panose="02010600030101010101" pitchFamily="2" charset="-122"/>
              </a:rPr>
              <a:t>”</a:t>
            </a:r>
            <a:r>
              <a:rPr lang="en-US" altLang="zh-CN" b="1" smtClean="0"/>
              <a:t>)；</a:t>
            </a:r>
          </a:p>
          <a:p>
            <a:pPr eaLnBrk="1" hangingPunct="1">
              <a:lnSpc>
                <a:spcPct val="90000"/>
              </a:lnSpc>
              <a:buFontTx/>
              <a:buNone/>
            </a:pPr>
            <a:r>
              <a:rPr lang="zh-CN" altLang="en-US" b="1" smtClean="0"/>
              <a:t>用</a:t>
            </a:r>
            <a:r>
              <a:rPr lang="en-US" altLang="zh-CN" b="1" smtClean="0"/>
              <a:t>fPtr</a:t>
            </a:r>
            <a:r>
              <a:rPr lang="zh-CN" altLang="en-US" b="1" smtClean="0"/>
              <a:t>指向要操作的文件</a:t>
            </a:r>
          </a:p>
          <a:p>
            <a:pPr eaLnBrk="1" hangingPunct="1">
              <a:lnSpc>
                <a:spcPct val="90000"/>
              </a:lnSpc>
              <a:buFontTx/>
              <a:buNone/>
            </a:pPr>
            <a:r>
              <a:rPr lang="zh-CN" altLang="en-US" b="1" smtClean="0"/>
              <a:t>标准输入流指针：</a:t>
            </a:r>
            <a:r>
              <a:rPr lang="en-US" altLang="zh-CN" b="1" smtClean="0"/>
              <a:t>stdin</a:t>
            </a:r>
          </a:p>
          <a:p>
            <a:pPr eaLnBrk="1" hangingPunct="1">
              <a:lnSpc>
                <a:spcPct val="90000"/>
              </a:lnSpc>
              <a:buFontTx/>
              <a:buNone/>
            </a:pPr>
            <a:r>
              <a:rPr lang="zh-CN" altLang="en-US" b="1" smtClean="0"/>
              <a:t>标准输出流指针：</a:t>
            </a:r>
            <a:r>
              <a:rPr lang="en-US" altLang="zh-CN" b="1" smtClean="0"/>
              <a:t>stdout</a:t>
            </a:r>
          </a:p>
          <a:p>
            <a:pPr eaLnBrk="1" hangingPunct="1">
              <a:lnSpc>
                <a:spcPct val="90000"/>
              </a:lnSpc>
              <a:buFontTx/>
              <a:buNone/>
            </a:pPr>
            <a:r>
              <a:rPr lang="zh-CN" altLang="en-US" b="1" smtClean="0"/>
              <a:t>标准错误流指针：</a:t>
            </a:r>
            <a:r>
              <a:rPr lang="en-US" altLang="zh-CN" b="1" smtClean="0"/>
              <a:t>stderr</a:t>
            </a:r>
          </a:p>
          <a:p>
            <a:pPr eaLnBrk="1" hangingPunct="1">
              <a:lnSpc>
                <a:spcPct val="90000"/>
              </a:lnSpc>
              <a:buFontTx/>
              <a:buNone/>
            </a:pPr>
            <a:endParaRPr lang="en-US" altLang="zh-CN" b="1" smtClean="0"/>
          </a:p>
        </p:txBody>
      </p:sp>
      <p:sp>
        <p:nvSpPr>
          <p:cNvPr id="47108" name="Rectangle 4"/>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Tree>
    <p:extLst>
      <p:ext uri="{BB962C8B-B14F-4D97-AF65-F5344CB8AC3E}">
        <p14:creationId xmlns:p14="http://schemas.microsoft.com/office/powerpoint/2010/main" val="250498245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p:txBody>
          <a:bodyPr/>
          <a:lstStyle/>
          <a:p>
            <a:endParaRPr lang="en-US" altLang="en-US" smtClean="0"/>
          </a:p>
        </p:txBody>
      </p:sp>
      <p:sp>
        <p:nvSpPr>
          <p:cNvPr id="48131" name="内容占位符 2"/>
          <p:cNvSpPr>
            <a:spLocks noGrp="1" noChangeArrowheads="1"/>
          </p:cNvSpPr>
          <p:nvPr>
            <p:ph idx="4294967295"/>
          </p:nvPr>
        </p:nvSpPr>
        <p:spPr/>
        <p:txBody>
          <a:bodyPr/>
          <a:lstStyle/>
          <a:p>
            <a:r>
              <a:rPr lang="zh-CN" altLang="en-US" b="1" smtClean="0"/>
              <a:t>重要概念回顾：</a:t>
            </a:r>
            <a:endParaRPr lang="en-US" altLang="zh-CN" b="1" smtClean="0"/>
          </a:p>
          <a:p>
            <a:pPr lvl="1"/>
            <a:r>
              <a:rPr lang="zh-CN" altLang="en-US" b="1" smtClean="0"/>
              <a:t>文本文件、二进制文件</a:t>
            </a:r>
            <a:endParaRPr lang="en-US" altLang="zh-CN" b="1" smtClean="0"/>
          </a:p>
          <a:p>
            <a:pPr lvl="1"/>
            <a:r>
              <a:rPr lang="zh-CN" altLang="en-US" b="1" smtClean="0"/>
              <a:t>顺序存取文件、随机存取文件</a:t>
            </a:r>
            <a:endParaRPr lang="en-US" altLang="zh-CN" b="1" smtClean="0"/>
          </a:p>
          <a:p>
            <a:pPr lvl="1"/>
            <a:r>
              <a:rPr lang="zh-CN" altLang="en-US" b="1" smtClean="0"/>
              <a:t>普通文件、设备文件</a:t>
            </a:r>
            <a:endParaRPr lang="en-US" altLang="zh-CN" b="1" smtClean="0"/>
          </a:p>
          <a:p>
            <a:pPr lvl="1"/>
            <a:r>
              <a:rPr lang="zh-CN" altLang="en-US" b="1" smtClean="0"/>
              <a:t>流</a:t>
            </a:r>
            <a:endParaRPr lang="en-US" altLang="zh-CN" b="1" smtClean="0"/>
          </a:p>
          <a:p>
            <a:pPr lvl="1"/>
            <a:r>
              <a:rPr lang="zh-CN" altLang="en-US" b="1" smtClean="0"/>
              <a:t>文件缓冲区</a:t>
            </a:r>
            <a:endParaRPr lang="en-US" altLang="zh-CN" b="1" smtClean="0"/>
          </a:p>
          <a:p>
            <a:pPr lvl="1"/>
            <a:r>
              <a:rPr lang="zh-CN" altLang="en-US" b="1" smtClean="0"/>
              <a:t>文件类型</a:t>
            </a:r>
            <a:r>
              <a:rPr lang="en-US" altLang="zh-CN" b="1" smtClean="0"/>
              <a:t>FILE</a:t>
            </a:r>
            <a:endParaRPr lang="zh-CN" altLang="en-US" b="1" smtClean="0"/>
          </a:p>
        </p:txBody>
      </p:sp>
      <p:sp>
        <p:nvSpPr>
          <p:cNvPr id="48132" name="灯片编号占位符 3"/>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0C5318E-91B6-4352-AA4B-9440AD42B737}" type="slidenum">
              <a:rPr lang="zh-CN" altLang="en-US" sz="1400" b="1">
                <a:latin typeface="Times New Roman" panose="02020603050405020304" pitchFamily="18" charset="0"/>
              </a:rPr>
              <a:pPr algn="r" eaLnBrk="1" hangingPunct="1">
                <a:spcBef>
                  <a:spcPct val="50000"/>
                </a:spcBef>
                <a:buFontTx/>
                <a:buNone/>
              </a:pPr>
              <a:t>28</a:t>
            </a:fld>
            <a:endParaRPr lang="zh-CN" altLang="en-US" sz="1400" b="1">
              <a:latin typeface="Times New Roman" panose="02020603050405020304" pitchFamily="18" charset="0"/>
            </a:endParaRPr>
          </a:p>
        </p:txBody>
      </p:sp>
    </p:spTree>
    <p:extLst>
      <p:ext uri="{BB962C8B-B14F-4D97-AF65-F5344CB8AC3E}">
        <p14:creationId xmlns:p14="http://schemas.microsoft.com/office/powerpoint/2010/main" val="10063989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8B505C8-81BD-4B16-8776-6D783E722B7A}" type="slidenum">
              <a:rPr lang="zh-CN" altLang="en-US" sz="1400" b="1">
                <a:latin typeface="Times New Roman" panose="02020603050405020304" pitchFamily="18" charset="0"/>
              </a:rPr>
              <a:pPr algn="r" eaLnBrk="1" hangingPunct="1">
                <a:spcBef>
                  <a:spcPct val="50000"/>
                </a:spcBef>
                <a:buFontTx/>
                <a:buNone/>
              </a:pPr>
              <a:t>29</a:t>
            </a:fld>
            <a:endParaRPr lang="zh-CN" altLang="en-US" sz="1400" b="1">
              <a:latin typeface="Times New Roman" panose="02020603050405020304" pitchFamily="18" charset="0"/>
            </a:endParaRPr>
          </a:p>
        </p:txBody>
      </p:sp>
      <p:sp>
        <p:nvSpPr>
          <p:cNvPr id="49155" name="Rectangle 4"/>
          <p:cNvSpPr>
            <a:spLocks noGrp="1" noChangeArrowheads="1"/>
          </p:cNvSpPr>
          <p:nvPr>
            <p:ph type="body" idx="4294967295"/>
          </p:nvPr>
        </p:nvSpPr>
        <p:spPr/>
        <p:txBody>
          <a:bodyPr/>
          <a:lstStyle/>
          <a:p>
            <a:pPr eaLnBrk="1" hangingPunct="1">
              <a:buFontTx/>
              <a:buNone/>
            </a:pPr>
            <a:r>
              <a:rPr lang="en-US" altLang="zh-CN" b="1" smtClean="0"/>
              <a:t>1</a:t>
            </a:r>
            <a:r>
              <a:rPr lang="zh-CN" altLang="en-US" b="1" smtClean="0"/>
              <a:t>、数据的层次结构</a:t>
            </a:r>
          </a:p>
          <a:p>
            <a:pPr eaLnBrk="1" hangingPunct="1">
              <a:buFontTx/>
              <a:buNone/>
            </a:pPr>
            <a:r>
              <a:rPr lang="en-US" altLang="zh-CN" b="1" smtClean="0"/>
              <a:t>2</a:t>
            </a:r>
            <a:r>
              <a:rPr lang="zh-CN" altLang="en-US" b="1" smtClean="0"/>
              <a:t>、文件概述</a:t>
            </a:r>
          </a:p>
          <a:p>
            <a:pPr eaLnBrk="1" hangingPunct="1">
              <a:buFontTx/>
              <a:buNone/>
            </a:pPr>
            <a:r>
              <a:rPr lang="en-US" altLang="zh-CN" b="1" smtClean="0"/>
              <a:t>3</a:t>
            </a:r>
            <a:r>
              <a:rPr lang="zh-CN" altLang="en-US" b="1" smtClean="0"/>
              <a:t>、文件的打开和关闭</a:t>
            </a:r>
          </a:p>
          <a:p>
            <a:pPr eaLnBrk="1" hangingPunct="1">
              <a:buFontTx/>
              <a:buNone/>
            </a:pPr>
            <a:r>
              <a:rPr lang="en-US" altLang="zh-CN" b="1" smtClean="0"/>
              <a:t>4</a:t>
            </a:r>
            <a:r>
              <a:rPr lang="zh-CN" altLang="en-US" b="1" smtClean="0"/>
              <a:t>、位置指针与文件定位</a:t>
            </a:r>
          </a:p>
          <a:p>
            <a:pPr eaLnBrk="1" hangingPunct="1">
              <a:buFontTx/>
              <a:buNone/>
            </a:pPr>
            <a:r>
              <a:rPr lang="en-US" altLang="zh-CN" b="1" smtClean="0"/>
              <a:t>5</a:t>
            </a:r>
            <a:r>
              <a:rPr lang="zh-CN" altLang="en-US" b="1" smtClean="0"/>
              <a:t>、文件的读写操作</a:t>
            </a:r>
          </a:p>
          <a:p>
            <a:pPr eaLnBrk="1" hangingPunct="1">
              <a:buFontTx/>
              <a:buNone/>
            </a:pPr>
            <a:r>
              <a:rPr lang="en-US" altLang="zh-CN" b="1" smtClean="0"/>
              <a:t>6</a:t>
            </a:r>
            <a:r>
              <a:rPr lang="zh-CN" altLang="en-US" b="1" smtClean="0"/>
              <a:t>、顺序文件的操作</a:t>
            </a:r>
          </a:p>
          <a:p>
            <a:pPr eaLnBrk="1" hangingPunct="1">
              <a:buFontTx/>
              <a:buNone/>
            </a:pPr>
            <a:r>
              <a:rPr lang="en-US" altLang="zh-CN" b="1" smtClean="0"/>
              <a:t>7</a:t>
            </a:r>
            <a:r>
              <a:rPr lang="zh-CN" altLang="en-US" b="1" smtClean="0"/>
              <a:t>、随机文件的操作</a:t>
            </a:r>
          </a:p>
          <a:p>
            <a:pPr eaLnBrk="1" hangingPunct="1">
              <a:buFontTx/>
              <a:buNone/>
            </a:pPr>
            <a:endParaRPr lang="zh-CN" altLang="en-US" smtClean="0"/>
          </a:p>
        </p:txBody>
      </p:sp>
      <p:sp>
        <p:nvSpPr>
          <p:cNvPr id="49156"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49157"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7"/>
          <p:cNvSpPr txBox="1">
            <a:spLocks noChangeArrowheads="1"/>
          </p:cNvSpPr>
          <p:nvPr/>
        </p:nvSpPr>
        <p:spPr bwMode="auto">
          <a:xfrm>
            <a:off x="684213" y="2405063"/>
            <a:ext cx="4032250"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5778058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27F91C8-2795-415E-8CD4-F01A40CDF5E5}" type="slidenum">
              <a:rPr lang="zh-CN" altLang="en-US" sz="1400" b="1">
                <a:latin typeface="Times New Roman" panose="02020603050405020304" pitchFamily="18" charset="0"/>
              </a:rPr>
              <a:pPr algn="r" eaLnBrk="1" hangingPunct="1">
                <a:spcBef>
                  <a:spcPct val="50000"/>
                </a:spcBef>
                <a:buFontTx/>
                <a:buNone/>
              </a:pPr>
              <a:t>3</a:t>
            </a:fld>
            <a:endParaRPr lang="zh-CN" altLang="en-US" sz="1400" b="1">
              <a:latin typeface="Times New Roman" panose="02020603050405020304" pitchFamily="18" charset="0"/>
            </a:endParaRPr>
          </a:p>
        </p:txBody>
      </p:sp>
      <p:sp>
        <p:nvSpPr>
          <p:cNvPr id="17411" name="Rectangle 3"/>
          <p:cNvSpPr>
            <a:spLocks noGrp="1" noChangeArrowheads="1"/>
          </p:cNvSpPr>
          <p:nvPr>
            <p:ph type="body" idx="4294967295"/>
          </p:nvPr>
        </p:nvSpPr>
        <p:spPr/>
        <p:txBody>
          <a:bodyPr/>
          <a:lstStyle/>
          <a:p>
            <a:pPr eaLnBrk="1" hangingPunct="1">
              <a:buFontTx/>
              <a:buNone/>
            </a:pPr>
            <a:r>
              <a:rPr lang="en-US" altLang="zh-CN" sz="2400" b="1" smtClean="0"/>
              <a:t>1</a:t>
            </a:r>
            <a:r>
              <a:rPr lang="zh-CN" altLang="en-US" sz="2400" b="1" smtClean="0"/>
              <a:t>、</a:t>
            </a:r>
            <a:r>
              <a:rPr lang="zh-CN" altLang="en-US" b="1" smtClean="0"/>
              <a:t>数据的层次结构</a:t>
            </a:r>
          </a:p>
          <a:p>
            <a:pPr eaLnBrk="1" hangingPunct="1">
              <a:buFontTx/>
              <a:buNone/>
            </a:pPr>
            <a:r>
              <a:rPr lang="en-US" altLang="zh-CN" b="1" smtClean="0"/>
              <a:t>2</a:t>
            </a:r>
            <a:r>
              <a:rPr lang="zh-CN" altLang="en-US" b="1" smtClean="0"/>
              <a:t>、文件概述</a:t>
            </a:r>
          </a:p>
          <a:p>
            <a:pPr eaLnBrk="1" hangingPunct="1">
              <a:buFontTx/>
              <a:buNone/>
            </a:pPr>
            <a:r>
              <a:rPr lang="en-US" altLang="zh-CN" b="1" smtClean="0"/>
              <a:t>3</a:t>
            </a:r>
            <a:r>
              <a:rPr lang="zh-CN" altLang="en-US" b="1" smtClean="0"/>
              <a:t>、文件的打开和关闭</a:t>
            </a:r>
          </a:p>
          <a:p>
            <a:pPr eaLnBrk="1" hangingPunct="1">
              <a:buFontTx/>
              <a:buNone/>
            </a:pPr>
            <a:r>
              <a:rPr lang="en-US" altLang="zh-CN" b="1" smtClean="0"/>
              <a:t>4</a:t>
            </a:r>
            <a:r>
              <a:rPr lang="zh-CN" altLang="en-US" b="1" smtClean="0"/>
              <a:t>、位置指针与文件定位</a:t>
            </a:r>
          </a:p>
          <a:p>
            <a:pPr eaLnBrk="1" hangingPunct="1">
              <a:buFontTx/>
              <a:buNone/>
            </a:pPr>
            <a:r>
              <a:rPr lang="en-US" altLang="zh-CN" b="1" smtClean="0"/>
              <a:t>5</a:t>
            </a:r>
            <a:r>
              <a:rPr lang="zh-CN" altLang="en-US" b="1" smtClean="0"/>
              <a:t>、文件的读写操作</a:t>
            </a:r>
          </a:p>
          <a:p>
            <a:pPr eaLnBrk="1" hangingPunct="1">
              <a:buFontTx/>
              <a:buNone/>
            </a:pPr>
            <a:r>
              <a:rPr lang="en-US" altLang="zh-CN" b="1" smtClean="0"/>
              <a:t>6</a:t>
            </a:r>
            <a:r>
              <a:rPr lang="zh-CN" altLang="en-US" b="1" smtClean="0"/>
              <a:t>、顺序文件的操作</a:t>
            </a:r>
          </a:p>
          <a:p>
            <a:pPr eaLnBrk="1" hangingPunct="1">
              <a:buFontTx/>
              <a:buNone/>
            </a:pPr>
            <a:r>
              <a:rPr lang="en-US" altLang="zh-CN" b="1" smtClean="0"/>
              <a:t>7</a:t>
            </a:r>
            <a:r>
              <a:rPr lang="zh-CN" altLang="en-US" b="1" smtClean="0"/>
              <a:t>、随机文件的操作</a:t>
            </a:r>
          </a:p>
          <a:p>
            <a:pPr eaLnBrk="1" hangingPunct="1">
              <a:buFontTx/>
              <a:buNone/>
            </a:pPr>
            <a:endParaRPr lang="zh-CN" altLang="en-US" smtClean="0"/>
          </a:p>
        </p:txBody>
      </p:sp>
      <p:sp>
        <p:nvSpPr>
          <p:cNvPr id="17412"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17413" name="Picture 5" descr="页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8"/>
          <p:cNvSpPr txBox="1">
            <a:spLocks noChangeArrowheads="1"/>
          </p:cNvSpPr>
          <p:nvPr/>
        </p:nvSpPr>
        <p:spPr bwMode="auto">
          <a:xfrm>
            <a:off x="684213" y="1412875"/>
            <a:ext cx="4032250"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0091563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1B4C668-38D8-4229-B6DB-277022E64A47}" type="slidenum">
              <a:rPr lang="zh-CN" altLang="en-US" sz="1400" b="1">
                <a:latin typeface="Times New Roman" panose="02020603050405020304" pitchFamily="18" charset="0"/>
              </a:rPr>
              <a:pPr algn="r" eaLnBrk="1" hangingPunct="1">
                <a:spcBef>
                  <a:spcPct val="50000"/>
                </a:spcBef>
                <a:buFontTx/>
                <a:buNone/>
              </a:pPr>
              <a:t>30</a:t>
            </a:fld>
            <a:endParaRPr lang="zh-CN" altLang="en-US" sz="1400" b="1">
              <a:latin typeface="Times New Roman" panose="02020603050405020304" pitchFamily="18" charset="0"/>
            </a:endParaRPr>
          </a:p>
        </p:txBody>
      </p:sp>
      <p:sp>
        <p:nvSpPr>
          <p:cNvPr id="50179" name="Rectangle 2"/>
          <p:cNvSpPr>
            <a:spLocks noGrp="1" noChangeArrowheads="1"/>
          </p:cNvSpPr>
          <p:nvPr>
            <p:ph type="title" idx="4294967295"/>
          </p:nvPr>
        </p:nvSpPr>
        <p:spPr/>
        <p:txBody>
          <a:bodyPr/>
          <a:lstStyle/>
          <a:p>
            <a:pPr eaLnBrk="1" hangingPunct="1"/>
            <a:r>
              <a:rPr lang="en-US" altLang="zh-CN" b="1" smtClean="0"/>
              <a:t>13.3 </a:t>
            </a:r>
            <a:r>
              <a:rPr lang="zh-CN" altLang="en-US" b="1" smtClean="0"/>
              <a:t>文件的打开与关闭</a:t>
            </a:r>
          </a:p>
        </p:txBody>
      </p:sp>
      <p:sp>
        <p:nvSpPr>
          <p:cNvPr id="40964" name="Rectangle 3"/>
          <p:cNvSpPr>
            <a:spLocks noGrp="1" noChangeArrowheads="1"/>
          </p:cNvSpPr>
          <p:nvPr>
            <p:ph type="body" idx="4294967295"/>
          </p:nvPr>
        </p:nvSpPr>
        <p:spPr>
          <a:xfrm>
            <a:off x="685800" y="1319213"/>
            <a:ext cx="7989888" cy="4989512"/>
          </a:xfrm>
        </p:spPr>
        <p:txBody>
          <a:bodyPr/>
          <a:lstStyle/>
          <a:p>
            <a:pPr eaLnBrk="1" hangingPunct="1">
              <a:lnSpc>
                <a:spcPct val="90000"/>
              </a:lnSpc>
              <a:buFontTx/>
              <a:buNone/>
            </a:pPr>
            <a:r>
              <a:rPr lang="zh-CN" altLang="en-US" sz="2000" b="1" smtClean="0"/>
              <a:t>对文件进行操作之前，必须先打开该文件；使用结束后，应立即关闭，以免数据丢失。</a:t>
            </a:r>
          </a:p>
          <a:p>
            <a:pPr eaLnBrk="1" hangingPunct="1">
              <a:lnSpc>
                <a:spcPct val="90000"/>
              </a:lnSpc>
              <a:buFontTx/>
              <a:buNone/>
            </a:pPr>
            <a:r>
              <a:rPr lang="zh-CN" altLang="en-US" sz="2000" b="1" smtClean="0"/>
              <a:t>Ｃ语言规定了标准输入输出函数库，用</a:t>
            </a:r>
            <a:r>
              <a:rPr lang="en-US" altLang="zh-CN" sz="2000" b="1" smtClean="0"/>
              <a:t>fopen()</a:t>
            </a:r>
            <a:r>
              <a:rPr lang="zh-CN" altLang="en-US" sz="2000" b="1" smtClean="0"/>
              <a:t>函数打开一个文件，用</a:t>
            </a:r>
            <a:r>
              <a:rPr lang="en-US" altLang="zh-CN" sz="2000" b="1" smtClean="0"/>
              <a:t>fclose()</a:t>
            </a:r>
            <a:r>
              <a:rPr lang="zh-CN" altLang="en-US" sz="2000" b="1" smtClean="0"/>
              <a:t>函数关闭一个文件。</a:t>
            </a:r>
            <a:br>
              <a:rPr lang="zh-CN" altLang="en-US" sz="2000" b="1" smtClean="0"/>
            </a:br>
            <a:r>
              <a:rPr lang="zh-CN" altLang="en-US" sz="2000" b="1" smtClean="0"/>
              <a:t>        </a:t>
            </a:r>
          </a:p>
          <a:p>
            <a:pPr eaLnBrk="1" hangingPunct="1">
              <a:lnSpc>
                <a:spcPct val="90000"/>
              </a:lnSpc>
              <a:buFontTx/>
              <a:buNone/>
            </a:pPr>
            <a:r>
              <a:rPr lang="zh-CN" altLang="en-US" sz="2000" b="1" smtClean="0">
                <a:ea typeface="黑体" panose="02010609060101010101" pitchFamily="49" charset="-122"/>
              </a:rPr>
              <a:t>一、文件的打开──</a:t>
            </a:r>
            <a:r>
              <a:rPr lang="en-US" altLang="zh-CN" sz="2000" b="1" smtClean="0">
                <a:cs typeface="Arial" panose="020B0604020202020204" pitchFamily="34" charset="0"/>
              </a:rPr>
              <a:t>fopen()</a:t>
            </a:r>
            <a:r>
              <a:rPr lang="zh-CN" altLang="en-US" sz="2000" b="1" smtClean="0">
                <a:ea typeface="黑体" panose="02010609060101010101" pitchFamily="49" charset="-122"/>
              </a:rPr>
              <a:t>函数</a:t>
            </a:r>
            <a:endParaRPr lang="zh-CN" altLang="en-US" sz="2000" b="1" smtClean="0">
              <a:cs typeface="Arial" panose="020B0604020202020204" pitchFamily="34" charset="0"/>
            </a:endParaRPr>
          </a:p>
          <a:p>
            <a:pPr algn="just" eaLnBrk="1" hangingPunct="1">
              <a:lnSpc>
                <a:spcPct val="90000"/>
              </a:lnSpc>
              <a:buFontTx/>
              <a:buNone/>
            </a:pPr>
            <a:r>
              <a:rPr lang="zh-CN" altLang="en-US" sz="2000" b="1" smtClean="0"/>
              <a:t> 1．用法：</a:t>
            </a:r>
            <a:r>
              <a:rPr lang="zh-CN" altLang="en-US" sz="2000" b="1" smtClean="0">
                <a:solidFill>
                  <a:schemeClr val="accent2"/>
                </a:solidFill>
              </a:rPr>
              <a:t> </a:t>
            </a:r>
            <a:r>
              <a:rPr lang="en-US" altLang="zh-CN" sz="2000" b="1" smtClean="0">
                <a:solidFill>
                  <a:schemeClr val="accent2"/>
                </a:solidFill>
              </a:rPr>
              <a:t>FILE  *fopen( const char * filename</a:t>
            </a:r>
            <a:r>
              <a:rPr lang="zh-CN" altLang="en-US" sz="2000" b="1" smtClean="0">
                <a:solidFill>
                  <a:schemeClr val="accent2"/>
                </a:solidFill>
              </a:rPr>
              <a:t>，</a:t>
            </a:r>
            <a:r>
              <a:rPr lang="en-US" altLang="zh-CN" sz="2000" b="1" smtClean="0">
                <a:solidFill>
                  <a:schemeClr val="accent2"/>
                </a:solidFill>
              </a:rPr>
              <a:t>const char * mode</a:t>
            </a:r>
            <a:r>
              <a:rPr lang="zh-CN" altLang="en-US" sz="2000" b="1" smtClean="0">
                <a:solidFill>
                  <a:schemeClr val="accent2"/>
                </a:solidFill>
              </a:rPr>
              <a:t>);</a:t>
            </a:r>
          </a:p>
          <a:p>
            <a:pPr algn="just" eaLnBrk="1" hangingPunct="1">
              <a:lnSpc>
                <a:spcPct val="90000"/>
              </a:lnSpc>
              <a:buFontTx/>
              <a:buNone/>
            </a:pPr>
            <a:r>
              <a:rPr lang="zh-CN" altLang="en-US" sz="2000" b="1" smtClean="0"/>
              <a:t>2．功能：打开以</a:t>
            </a:r>
            <a:r>
              <a:rPr lang="en-US" altLang="zh-CN" sz="2000" b="1" smtClean="0"/>
              <a:t>filename</a:t>
            </a:r>
            <a:r>
              <a:rPr lang="zh-CN" altLang="en-US" sz="2000" b="1" smtClean="0"/>
              <a:t>所指向的字符串为文件名的文件，使之与一个流关联。返回一个指向</a:t>
            </a:r>
            <a:r>
              <a:rPr lang="en-US" altLang="zh-CN" sz="2000" b="1" smtClean="0"/>
              <a:t>FILE</a:t>
            </a:r>
            <a:r>
              <a:rPr lang="zh-CN" altLang="en-US" sz="2000" b="1" smtClean="0"/>
              <a:t>类型结构变量的指针（后称</a:t>
            </a:r>
            <a:r>
              <a:rPr lang="zh-CN" altLang="en-US" sz="2000" b="1" smtClean="0">
                <a:solidFill>
                  <a:schemeClr val="accent2"/>
                </a:solidFill>
              </a:rPr>
              <a:t>文件指针</a:t>
            </a:r>
            <a:r>
              <a:rPr lang="zh-CN" altLang="en-US" sz="2000" b="1" smtClean="0"/>
              <a:t>）。若打开失败，返回一个空指针</a:t>
            </a:r>
            <a:r>
              <a:rPr lang="en-US" altLang="zh-CN" sz="2000" b="1" smtClean="0"/>
              <a:t>NULL</a:t>
            </a:r>
            <a:r>
              <a:rPr lang="zh-CN" altLang="en-US" sz="2000" b="1" smtClean="0"/>
              <a:t>。</a:t>
            </a:r>
          </a:p>
          <a:p>
            <a:pPr algn="just" eaLnBrk="1" hangingPunct="1">
              <a:lnSpc>
                <a:spcPct val="90000"/>
              </a:lnSpc>
              <a:buFontTx/>
              <a:buNone/>
            </a:pPr>
            <a:r>
              <a:rPr lang="zh-CN" altLang="en-US" sz="2000" b="1" smtClean="0"/>
              <a:t> 3．函数原型：</a:t>
            </a:r>
            <a:r>
              <a:rPr lang="en-US" altLang="zh-CN" sz="2000" b="1" smtClean="0"/>
              <a:t>stdio.h 。</a:t>
            </a:r>
          </a:p>
          <a:p>
            <a:pPr algn="just" eaLnBrk="1" hangingPunct="1">
              <a:lnSpc>
                <a:spcPct val="90000"/>
              </a:lnSpc>
              <a:buFontTx/>
              <a:buNone/>
            </a:pPr>
            <a:r>
              <a:rPr lang="en-US" altLang="zh-CN" sz="2000" b="1" smtClean="0"/>
              <a:t> 4.   FILE * fPtr;               </a:t>
            </a:r>
          </a:p>
          <a:p>
            <a:pPr algn="just" eaLnBrk="1" hangingPunct="1">
              <a:lnSpc>
                <a:spcPct val="90000"/>
              </a:lnSpc>
              <a:buFontTx/>
              <a:buNone/>
            </a:pPr>
            <a:r>
              <a:rPr lang="en-US" altLang="zh-CN" sz="2000" b="1" smtClean="0"/>
              <a:t>       fPtr = fopen (</a:t>
            </a:r>
            <a:r>
              <a:rPr lang="en-US" altLang="zh-CN" sz="2000" b="1" smtClean="0">
                <a:latin typeface="宋体" panose="02010600030101010101" pitchFamily="2" charset="-122"/>
              </a:rPr>
              <a:t>“</a:t>
            </a:r>
            <a:r>
              <a:rPr lang="en-US" altLang="zh-CN" sz="2000" b="1" smtClean="0"/>
              <a:t>clients.dat</a:t>
            </a:r>
            <a:r>
              <a:rPr lang="en-US" altLang="zh-CN" sz="2000" b="1" smtClean="0">
                <a:latin typeface="宋体" panose="02010600030101010101" pitchFamily="2" charset="-122"/>
              </a:rPr>
              <a:t>”</a:t>
            </a:r>
            <a:r>
              <a:rPr lang="en-US" altLang="zh-CN" sz="2000" b="1" smtClean="0"/>
              <a:t>,</a:t>
            </a:r>
            <a:r>
              <a:rPr lang="en-US" altLang="zh-CN" sz="2000" b="1" smtClean="0">
                <a:latin typeface="宋体" panose="02010600030101010101" pitchFamily="2" charset="-122"/>
              </a:rPr>
              <a:t>“</a:t>
            </a:r>
            <a:r>
              <a:rPr lang="en-US" altLang="zh-CN" sz="2000" b="1" smtClean="0"/>
              <a:t>w</a:t>
            </a:r>
            <a:r>
              <a:rPr lang="en-US" altLang="zh-CN" sz="2000" b="1" smtClean="0">
                <a:latin typeface="宋体" panose="02010600030101010101" pitchFamily="2" charset="-122"/>
              </a:rPr>
              <a:t>”</a:t>
            </a:r>
            <a:r>
              <a:rPr lang="en-US" altLang="zh-CN" sz="2000" b="1" smtClean="0"/>
              <a:t>)；//</a:t>
            </a:r>
            <a:r>
              <a:rPr lang="zh-CN" altLang="en-US" sz="2000" b="1" smtClean="0"/>
              <a:t>文件和程序在同一目录</a:t>
            </a:r>
          </a:p>
          <a:p>
            <a:pPr algn="just" eaLnBrk="1" hangingPunct="1">
              <a:lnSpc>
                <a:spcPct val="90000"/>
              </a:lnSpc>
              <a:buFontTx/>
              <a:buNone/>
            </a:pPr>
            <a:r>
              <a:rPr lang="en-US" altLang="zh-CN" sz="2000" b="1" smtClean="0"/>
              <a:t>       fPtr = fopen (</a:t>
            </a:r>
            <a:r>
              <a:rPr lang="en-US" altLang="zh-CN" sz="2000" b="1" smtClean="0">
                <a:latin typeface="宋体" panose="02010600030101010101" pitchFamily="2" charset="-122"/>
              </a:rPr>
              <a:t>“</a:t>
            </a:r>
            <a:r>
              <a:rPr lang="en-US" altLang="zh-CN" sz="2000" b="1" smtClean="0"/>
              <a:t>C:\\temp\\clients.dat</a:t>
            </a:r>
            <a:r>
              <a:rPr lang="en-US" altLang="zh-CN" sz="2000" b="1" smtClean="0">
                <a:latin typeface="宋体" panose="02010600030101010101" pitchFamily="2" charset="-122"/>
              </a:rPr>
              <a:t>”</a:t>
            </a:r>
            <a:r>
              <a:rPr lang="en-US" altLang="zh-CN" sz="2000" b="1" smtClean="0"/>
              <a:t>,</a:t>
            </a:r>
            <a:r>
              <a:rPr lang="en-US" altLang="zh-CN" sz="2000" b="1" smtClean="0">
                <a:latin typeface="宋体" panose="02010600030101010101" pitchFamily="2" charset="-122"/>
              </a:rPr>
              <a:t>“</a:t>
            </a:r>
            <a:r>
              <a:rPr lang="en-US" altLang="zh-CN" sz="2000" b="1" smtClean="0"/>
              <a:t>w</a:t>
            </a:r>
            <a:r>
              <a:rPr lang="en-US" altLang="zh-CN" sz="2000" b="1" smtClean="0">
                <a:latin typeface="宋体" panose="02010600030101010101" pitchFamily="2" charset="-122"/>
              </a:rPr>
              <a:t>”</a:t>
            </a:r>
            <a:r>
              <a:rPr lang="en-US" altLang="zh-CN" sz="2000" b="1" smtClean="0"/>
              <a:t>)；</a:t>
            </a:r>
          </a:p>
          <a:p>
            <a:pPr algn="just" eaLnBrk="1" hangingPunct="1">
              <a:lnSpc>
                <a:spcPct val="90000"/>
              </a:lnSpc>
              <a:buFontTx/>
              <a:buNone/>
            </a:pPr>
            <a:r>
              <a:rPr lang="en-US" altLang="zh-CN" sz="2000" b="1" smtClean="0"/>
              <a:t>                     //</a:t>
            </a:r>
            <a:r>
              <a:rPr lang="zh-CN" altLang="en-US" sz="2000" b="1" smtClean="0"/>
              <a:t>文件绝对路径。注意：路径中必须是</a:t>
            </a:r>
            <a:r>
              <a:rPr lang="zh-CN" altLang="en-US" sz="2000" b="1" smtClean="0">
                <a:latin typeface="宋体" panose="02010600030101010101" pitchFamily="2" charset="-122"/>
              </a:rPr>
              <a:t>“</a:t>
            </a:r>
            <a:r>
              <a:rPr lang="en-US" altLang="zh-CN" sz="2000" b="1" smtClean="0"/>
              <a:t>\\</a:t>
            </a:r>
            <a:r>
              <a:rPr lang="en-US" altLang="zh-CN" sz="2000" b="1" smtClean="0">
                <a:latin typeface="宋体" panose="02010600030101010101" pitchFamily="2" charset="-122"/>
              </a:rPr>
              <a:t>”</a:t>
            </a:r>
            <a:r>
              <a:rPr lang="zh-CN" altLang="en-US" sz="2000" b="1" smtClean="0"/>
              <a:t>而不是</a:t>
            </a:r>
            <a:r>
              <a:rPr lang="zh-CN" altLang="en-US" sz="2000" b="1" smtClean="0">
                <a:latin typeface="宋体" panose="02010600030101010101" pitchFamily="2" charset="-122"/>
              </a:rPr>
              <a:t>“</a:t>
            </a:r>
            <a:r>
              <a:rPr lang="en-US" altLang="zh-CN" sz="2000" b="1" smtClean="0"/>
              <a:t>\</a:t>
            </a:r>
            <a:r>
              <a:rPr lang="en-US" altLang="zh-CN" sz="2000" b="1" smtClean="0">
                <a:latin typeface="宋体" panose="02010600030101010101" pitchFamily="2" charset="-122"/>
              </a:rPr>
              <a:t>”</a:t>
            </a:r>
            <a:endParaRPr lang="en-US" altLang="zh-CN" sz="2000" b="1" smtClean="0"/>
          </a:p>
        </p:txBody>
      </p:sp>
    </p:spTree>
    <p:extLst>
      <p:ext uri="{BB962C8B-B14F-4D97-AF65-F5344CB8AC3E}">
        <p14:creationId xmlns:p14="http://schemas.microsoft.com/office/powerpoint/2010/main" val="2523187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4">
                                            <p:txEl>
                                              <p:pRg st="4" end="4"/>
                                            </p:txEl>
                                          </p:spTgt>
                                        </p:tgtEl>
                                        <p:attrNameLst>
                                          <p:attrName>style.visibility</p:attrName>
                                        </p:attrNameLst>
                                      </p:cBhvr>
                                      <p:to>
                                        <p:strVal val="visible"/>
                                      </p:to>
                                    </p:set>
                                    <p:animEffect transition="in" filter="dissolve">
                                      <p:cBhvr>
                                        <p:cTn id="7" dur="500"/>
                                        <p:tgtEl>
                                          <p:spTgt spid="4096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964">
                                            <p:txEl>
                                              <p:pRg st="5" end="5"/>
                                            </p:txEl>
                                          </p:spTgt>
                                        </p:tgtEl>
                                        <p:attrNameLst>
                                          <p:attrName>style.visibility</p:attrName>
                                        </p:attrNameLst>
                                      </p:cBhvr>
                                      <p:to>
                                        <p:strVal val="visible"/>
                                      </p:to>
                                    </p:set>
                                    <p:animEffect transition="in" filter="dissolve">
                                      <p:cBhvr>
                                        <p:cTn id="12" dur="500"/>
                                        <p:tgtEl>
                                          <p:spTgt spid="4096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0964">
                                            <p:txEl>
                                              <p:pRg st="6" end="6"/>
                                            </p:txEl>
                                          </p:spTgt>
                                        </p:tgtEl>
                                        <p:attrNameLst>
                                          <p:attrName>style.visibility</p:attrName>
                                        </p:attrNameLst>
                                      </p:cBhvr>
                                      <p:to>
                                        <p:strVal val="visible"/>
                                      </p:to>
                                    </p:set>
                                    <p:animEffect transition="in" filter="dissolve">
                                      <p:cBhvr>
                                        <p:cTn id="17" dur="500"/>
                                        <p:tgtEl>
                                          <p:spTgt spid="40964">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0964">
                                            <p:txEl>
                                              <p:pRg st="7" end="7"/>
                                            </p:txEl>
                                          </p:spTgt>
                                        </p:tgtEl>
                                        <p:attrNameLst>
                                          <p:attrName>style.visibility</p:attrName>
                                        </p:attrNameLst>
                                      </p:cBhvr>
                                      <p:to>
                                        <p:strVal val="visible"/>
                                      </p:to>
                                    </p:set>
                                    <p:animEffect transition="in" filter="dissolve">
                                      <p:cBhvr>
                                        <p:cTn id="20" dur="500"/>
                                        <p:tgtEl>
                                          <p:spTgt spid="40964">
                                            <p:txEl>
                                              <p:pRg st="7" end="7"/>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0964">
                                            <p:txEl>
                                              <p:pRg st="8" end="8"/>
                                            </p:txEl>
                                          </p:spTgt>
                                        </p:tgtEl>
                                        <p:attrNameLst>
                                          <p:attrName>style.visibility</p:attrName>
                                        </p:attrNameLst>
                                      </p:cBhvr>
                                      <p:to>
                                        <p:strVal val="visible"/>
                                      </p:to>
                                    </p:set>
                                    <p:animEffect transition="in" filter="dissolve">
                                      <p:cBhvr>
                                        <p:cTn id="23" dur="500"/>
                                        <p:tgtEl>
                                          <p:spTgt spid="40964">
                                            <p:txEl>
                                              <p:pRg st="8" end="8"/>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0964">
                                            <p:txEl>
                                              <p:pRg st="9" end="9"/>
                                            </p:txEl>
                                          </p:spTgt>
                                        </p:tgtEl>
                                        <p:attrNameLst>
                                          <p:attrName>style.visibility</p:attrName>
                                        </p:attrNameLst>
                                      </p:cBhvr>
                                      <p:to>
                                        <p:strVal val="visible"/>
                                      </p:to>
                                    </p:set>
                                    <p:animEffect transition="in" filter="dissolve">
                                      <p:cBhvr>
                                        <p:cTn id="26" dur="500"/>
                                        <p:tgtEl>
                                          <p:spTgt spid="409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2E5B0AE-667D-455B-86BA-62C4E9CDF69E}" type="slidenum">
              <a:rPr lang="zh-CN" altLang="en-US" sz="1400" b="1">
                <a:latin typeface="Times New Roman" panose="02020603050405020304" pitchFamily="18" charset="0"/>
              </a:rPr>
              <a:pPr algn="r" eaLnBrk="1" hangingPunct="1">
                <a:spcBef>
                  <a:spcPct val="50000"/>
                </a:spcBef>
                <a:buFontTx/>
                <a:buNone/>
              </a:pPr>
              <a:t>31</a:t>
            </a:fld>
            <a:endParaRPr lang="zh-CN" altLang="en-US" sz="1400" b="1">
              <a:latin typeface="Times New Roman" panose="02020603050405020304" pitchFamily="18" charset="0"/>
            </a:endParaRPr>
          </a:p>
        </p:txBody>
      </p:sp>
      <p:grpSp>
        <p:nvGrpSpPr>
          <p:cNvPr id="51203" name="Group 4"/>
          <p:cNvGrpSpPr>
            <a:grpSpLocks/>
          </p:cNvGrpSpPr>
          <p:nvPr/>
        </p:nvGrpSpPr>
        <p:grpSpPr bwMode="auto">
          <a:xfrm>
            <a:off x="762000" y="1060450"/>
            <a:ext cx="1447800" cy="923925"/>
            <a:chOff x="0" y="0"/>
            <a:chExt cx="912" cy="582"/>
          </a:xfrm>
        </p:grpSpPr>
        <p:sp>
          <p:nvSpPr>
            <p:cNvPr id="51263" name="Oval 5"/>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grpSp>
          <p:nvGrpSpPr>
            <p:cNvPr id="51264" name="Group 6"/>
            <p:cNvGrpSpPr>
              <a:grpSpLocks/>
            </p:cNvGrpSpPr>
            <p:nvPr/>
          </p:nvGrpSpPr>
          <p:grpSpPr bwMode="auto">
            <a:xfrm>
              <a:off x="0" y="0"/>
              <a:ext cx="912" cy="582"/>
              <a:chOff x="0" y="0"/>
              <a:chExt cx="912" cy="582"/>
            </a:xfrm>
          </p:grpSpPr>
          <p:sp>
            <p:nvSpPr>
              <p:cNvPr id="51265" name="Text Box 7"/>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2400">
                  <a:latin typeface="Times New Roman" panose="02020603050405020304" pitchFamily="18" charset="0"/>
                </a:endParaRPr>
              </a:p>
            </p:txBody>
          </p:sp>
          <p:sp>
            <p:nvSpPr>
              <p:cNvPr id="51266" name="Text Box 8"/>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rgbClr val="FF3300"/>
                    </a:solidFill>
                    <a:latin typeface="Times New Roman" panose="02020603050405020304" pitchFamily="18" charset="0"/>
                  </a:rPr>
                  <a:t>   </a:t>
                </a:r>
                <a:r>
                  <a:rPr lang="en-US" altLang="zh-CN" sz="2400">
                    <a:solidFill>
                      <a:srgbClr val="FF3300"/>
                    </a:solidFill>
                    <a:latin typeface="Times New Roman" panose="02020603050405020304" pitchFamily="18" charset="0"/>
                  </a:rPr>
                  <a:t>fPtr</a:t>
                </a:r>
              </a:p>
            </p:txBody>
          </p:sp>
          <p:sp>
            <p:nvSpPr>
              <p:cNvPr id="51267" name="Line 9"/>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1204" name="Oval 14"/>
          <p:cNvSpPr>
            <a:spLocks noChangeArrowheads="1"/>
          </p:cNvSpPr>
          <p:nvPr/>
        </p:nvSpPr>
        <p:spPr bwMode="auto">
          <a:xfrm>
            <a:off x="2590800" y="2270125"/>
            <a:ext cx="123825" cy="857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grpSp>
        <p:nvGrpSpPr>
          <p:cNvPr id="51205" name="Group 18"/>
          <p:cNvGrpSpPr>
            <a:grpSpLocks/>
          </p:cNvGrpSpPr>
          <p:nvPr/>
        </p:nvGrpSpPr>
        <p:grpSpPr bwMode="auto">
          <a:xfrm>
            <a:off x="1981200" y="1136650"/>
            <a:ext cx="1538288" cy="2095500"/>
            <a:chOff x="0" y="0"/>
            <a:chExt cx="969" cy="1320"/>
          </a:xfrm>
        </p:grpSpPr>
        <p:sp>
          <p:nvSpPr>
            <p:cNvPr id="51257" name="Text Box 19"/>
            <p:cNvSpPr txBox="1">
              <a:spLocks noChangeArrowheads="1"/>
            </p:cNvSpPr>
            <p:nvPr/>
          </p:nvSpPr>
          <p:spPr bwMode="auto">
            <a:xfrm>
              <a:off x="144" y="336"/>
              <a:ext cx="528" cy="984"/>
            </a:xfrm>
            <a:prstGeom prst="rect">
              <a:avLst/>
            </a:prstGeom>
            <a:solidFill>
              <a:srgbClr val="FF66CC"/>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51258" name="Text Box 20"/>
            <p:cNvSpPr txBox="1">
              <a:spLocks noChangeArrowheads="1"/>
            </p:cNvSpPr>
            <p:nvPr/>
          </p:nvSpPr>
          <p:spPr bwMode="auto">
            <a:xfrm>
              <a:off x="0" y="0"/>
              <a:ext cx="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FILE</a:t>
              </a:r>
              <a:r>
                <a:rPr lang="zh-CN" altLang="en-US" sz="2400" dirty="0">
                  <a:latin typeface="Times New Roman" panose="02020603050405020304" pitchFamily="18" charset="0"/>
                </a:rPr>
                <a:t>记录</a:t>
              </a:r>
            </a:p>
          </p:txBody>
        </p:sp>
        <p:sp>
          <p:nvSpPr>
            <p:cNvPr id="51259" name="Line 21"/>
            <p:cNvSpPr>
              <a:spLocks noChangeShapeType="1"/>
            </p:cNvSpPr>
            <p:nvPr/>
          </p:nvSpPr>
          <p:spPr bwMode="auto">
            <a:xfrm>
              <a:off x="144" y="67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0" name="Line 22"/>
            <p:cNvSpPr>
              <a:spLocks noChangeShapeType="1"/>
            </p:cNvSpPr>
            <p:nvPr/>
          </p:nvSpPr>
          <p:spPr bwMode="auto">
            <a:xfrm>
              <a:off x="144" y="81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1" name="Line 23"/>
            <p:cNvSpPr>
              <a:spLocks noChangeShapeType="1"/>
            </p:cNvSpPr>
            <p:nvPr/>
          </p:nvSpPr>
          <p:spPr bwMode="auto">
            <a:xfrm>
              <a:off x="144" y="10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2" name="Line 24"/>
            <p:cNvSpPr>
              <a:spLocks noChangeShapeType="1"/>
            </p:cNvSpPr>
            <p:nvPr/>
          </p:nvSpPr>
          <p:spPr bwMode="auto">
            <a:xfrm>
              <a:off x="144" y="12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06" name="Group 48"/>
          <p:cNvGrpSpPr>
            <a:grpSpLocks/>
          </p:cNvGrpSpPr>
          <p:nvPr/>
        </p:nvGrpSpPr>
        <p:grpSpPr bwMode="auto">
          <a:xfrm>
            <a:off x="4419600" y="908050"/>
            <a:ext cx="1143000" cy="2095500"/>
            <a:chOff x="0" y="0"/>
            <a:chExt cx="720" cy="1320"/>
          </a:xfrm>
        </p:grpSpPr>
        <p:grpSp>
          <p:nvGrpSpPr>
            <p:cNvPr id="51247" name="Group 10"/>
            <p:cNvGrpSpPr>
              <a:grpSpLocks/>
            </p:cNvGrpSpPr>
            <p:nvPr/>
          </p:nvGrpSpPr>
          <p:grpSpPr bwMode="auto">
            <a:xfrm>
              <a:off x="0" y="0"/>
              <a:ext cx="720" cy="1320"/>
              <a:chOff x="0" y="0"/>
              <a:chExt cx="720" cy="1320"/>
            </a:xfrm>
          </p:grpSpPr>
          <p:sp>
            <p:nvSpPr>
              <p:cNvPr id="51255" name="Text Box 11"/>
              <p:cNvSpPr txBox="1">
                <a:spLocks noChangeArrowheads="1"/>
              </p:cNvSpPr>
              <p:nvPr/>
            </p:nvSpPr>
            <p:spPr bwMode="auto">
              <a:xfrm>
                <a:off x="96" y="336"/>
                <a:ext cx="528" cy="984"/>
              </a:xfrm>
              <a:prstGeom prst="rect">
                <a:avLst/>
              </a:prstGeom>
              <a:solidFill>
                <a:srgbClr val="FFFF66"/>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51256" name="Text Box 12"/>
              <p:cNvSpPr txBox="1">
                <a:spLocks noChangeArrowheads="1"/>
              </p:cNvSpPr>
              <p:nvPr/>
            </p:nvSpPr>
            <p:spPr bwMode="auto">
              <a:xfrm>
                <a:off x="0" y="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缓冲区</a:t>
                </a:r>
              </a:p>
            </p:txBody>
          </p:sp>
        </p:grpSp>
        <p:sp>
          <p:nvSpPr>
            <p:cNvPr id="51248" name="Line 26"/>
            <p:cNvSpPr>
              <a:spLocks noChangeShapeType="1"/>
            </p:cNvSpPr>
            <p:nvPr/>
          </p:nvSpPr>
          <p:spPr bwMode="auto">
            <a:xfrm>
              <a:off x="96" y="88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27"/>
            <p:cNvSpPr>
              <a:spLocks noChangeShapeType="1"/>
            </p:cNvSpPr>
            <p:nvPr/>
          </p:nvSpPr>
          <p:spPr bwMode="auto">
            <a:xfrm>
              <a:off x="96" y="9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Line 28"/>
            <p:cNvSpPr>
              <a:spLocks noChangeShapeType="1"/>
            </p:cNvSpPr>
            <p:nvPr/>
          </p:nvSpPr>
          <p:spPr bwMode="auto">
            <a:xfrm>
              <a:off x="96" y="11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1" name="Line 29"/>
            <p:cNvSpPr>
              <a:spLocks noChangeShapeType="1"/>
            </p:cNvSpPr>
            <p:nvPr/>
          </p:nvSpPr>
          <p:spPr bwMode="auto">
            <a:xfrm>
              <a:off x="96" y="4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2" name="Line 30"/>
            <p:cNvSpPr>
              <a:spLocks noChangeShapeType="1"/>
            </p:cNvSpPr>
            <p:nvPr/>
          </p:nvSpPr>
          <p:spPr bwMode="auto">
            <a:xfrm>
              <a:off x="96" y="55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3" name="Text Box 31"/>
            <p:cNvSpPr txBox="1">
              <a:spLocks noChangeArrowheads="1"/>
            </p:cNvSpPr>
            <p:nvPr/>
          </p:nvSpPr>
          <p:spPr bwMode="auto">
            <a:xfrm>
              <a:off x="240" y="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sp>
          <p:nvSpPr>
            <p:cNvPr id="51254" name="Text Box 33"/>
            <p:cNvSpPr txBox="1">
              <a:spLocks noChangeArrowheads="1"/>
            </p:cNvSpPr>
            <p:nvPr/>
          </p:nvSpPr>
          <p:spPr bwMode="auto">
            <a:xfrm>
              <a:off x="240" y="10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grpSp>
      <p:sp>
        <p:nvSpPr>
          <p:cNvPr id="51207" name="Text Box 34"/>
          <p:cNvSpPr txBox="1">
            <a:spLocks noChangeArrowheads="1"/>
          </p:cNvSpPr>
          <p:nvPr/>
        </p:nvSpPr>
        <p:spPr bwMode="auto">
          <a:xfrm>
            <a:off x="2362200" y="16700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sp>
        <p:nvSpPr>
          <p:cNvPr id="51208" name="Text Box 35"/>
          <p:cNvSpPr txBox="1">
            <a:spLocks noChangeArrowheads="1"/>
          </p:cNvSpPr>
          <p:nvPr/>
        </p:nvSpPr>
        <p:spPr bwMode="auto">
          <a:xfrm>
            <a:off x="2362200" y="23558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sp>
        <p:nvSpPr>
          <p:cNvPr id="51209" name="Line 37"/>
          <p:cNvSpPr>
            <a:spLocks noChangeShapeType="1"/>
          </p:cNvSpPr>
          <p:nvPr/>
        </p:nvSpPr>
        <p:spPr bwMode="auto">
          <a:xfrm flipH="1">
            <a:off x="3733800" y="2965450"/>
            <a:ext cx="0" cy="190500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38"/>
          <p:cNvSpPr>
            <a:spLocks noChangeShapeType="1"/>
          </p:cNvSpPr>
          <p:nvPr/>
        </p:nvSpPr>
        <p:spPr bwMode="auto">
          <a:xfrm>
            <a:off x="3733800" y="4870450"/>
            <a:ext cx="838200" cy="0"/>
          </a:xfrm>
          <a:prstGeom prst="line">
            <a:avLst/>
          </a:prstGeom>
          <a:noFill/>
          <a:ln w="2857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11" name="Group 67"/>
          <p:cNvGrpSpPr>
            <a:grpSpLocks/>
          </p:cNvGrpSpPr>
          <p:nvPr/>
        </p:nvGrpSpPr>
        <p:grpSpPr bwMode="auto">
          <a:xfrm>
            <a:off x="2590800" y="1441450"/>
            <a:ext cx="1981200" cy="881063"/>
            <a:chOff x="0" y="0"/>
            <a:chExt cx="1248" cy="555"/>
          </a:xfrm>
        </p:grpSpPr>
        <p:sp>
          <p:nvSpPr>
            <p:cNvPr id="51242" name="Line 16"/>
            <p:cNvSpPr>
              <a:spLocks noChangeShapeType="1"/>
            </p:cNvSpPr>
            <p:nvPr/>
          </p:nvSpPr>
          <p:spPr bwMode="auto">
            <a:xfrm flipH="1">
              <a:off x="711" y="0"/>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17"/>
            <p:cNvSpPr>
              <a:spLocks noChangeShapeType="1"/>
            </p:cNvSpPr>
            <p:nvPr/>
          </p:nvSpPr>
          <p:spPr bwMode="auto">
            <a:xfrm>
              <a:off x="698" y="0"/>
              <a:ext cx="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44" name="Group 41"/>
            <p:cNvGrpSpPr>
              <a:grpSpLocks/>
            </p:cNvGrpSpPr>
            <p:nvPr/>
          </p:nvGrpSpPr>
          <p:grpSpPr bwMode="auto">
            <a:xfrm>
              <a:off x="0" y="507"/>
              <a:ext cx="720" cy="48"/>
              <a:chOff x="0" y="0"/>
              <a:chExt cx="720" cy="48"/>
            </a:xfrm>
          </p:grpSpPr>
          <p:sp>
            <p:nvSpPr>
              <p:cNvPr id="51245" name="Line 39"/>
              <p:cNvSpPr>
                <a:spLocks noChangeShapeType="1"/>
              </p:cNvSpPr>
              <p:nvPr/>
            </p:nvSpPr>
            <p:spPr bwMode="auto">
              <a:xfrm>
                <a:off x="96" y="21"/>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Oval 40"/>
              <p:cNvSpPr>
                <a:spLocks noChangeArrowheads="1"/>
              </p:cNvSpPr>
              <p:nvPr/>
            </p:nvSpPr>
            <p:spPr bwMode="auto">
              <a:xfrm>
                <a:off x="0" y="0"/>
                <a:ext cx="96" cy="48"/>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grpSp>
      </p:grpSp>
      <p:grpSp>
        <p:nvGrpSpPr>
          <p:cNvPr id="51212" name="Group 42"/>
          <p:cNvGrpSpPr>
            <a:grpSpLocks/>
          </p:cNvGrpSpPr>
          <p:nvPr/>
        </p:nvGrpSpPr>
        <p:grpSpPr bwMode="auto">
          <a:xfrm>
            <a:off x="2590800" y="2889250"/>
            <a:ext cx="1143000" cy="76200"/>
            <a:chOff x="0" y="0"/>
            <a:chExt cx="720" cy="48"/>
          </a:xfrm>
        </p:grpSpPr>
        <p:sp>
          <p:nvSpPr>
            <p:cNvPr id="51240" name="Line 43"/>
            <p:cNvSpPr>
              <a:spLocks noChangeShapeType="1"/>
            </p:cNvSpPr>
            <p:nvPr/>
          </p:nvSpPr>
          <p:spPr bwMode="auto">
            <a:xfrm>
              <a:off x="96" y="21"/>
              <a:ext cx="624"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Oval 44"/>
            <p:cNvSpPr>
              <a:spLocks noChangeArrowheads="1"/>
            </p:cNvSpPr>
            <p:nvPr/>
          </p:nvSpPr>
          <p:spPr bwMode="auto">
            <a:xfrm>
              <a:off x="0" y="0"/>
              <a:ext cx="96" cy="48"/>
            </a:xfrm>
            <a:prstGeom prst="ellipse">
              <a:avLst/>
            </a:prstGeom>
            <a:solidFill>
              <a:schemeClr val="accent1"/>
            </a:solidFill>
            <a:ln w="28575">
              <a:solidFill>
                <a:schemeClr val="tx1"/>
              </a:solidFill>
              <a:prstDash val="lgDash"/>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grpSp>
      <p:sp>
        <p:nvSpPr>
          <p:cNvPr id="51213" name="Text Box 51"/>
          <p:cNvSpPr txBox="1">
            <a:spLocks noChangeArrowheads="1"/>
          </p:cNvSpPr>
          <p:nvPr/>
        </p:nvSpPr>
        <p:spPr bwMode="auto">
          <a:xfrm>
            <a:off x="4495800" y="3689350"/>
            <a:ext cx="1981200" cy="1562100"/>
          </a:xfrm>
          <a:prstGeom prst="rect">
            <a:avLst/>
          </a:prstGeom>
          <a:solidFill>
            <a:srgbClr val="CCFF99"/>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51214" name="Text Box 52"/>
          <p:cNvSpPr txBox="1">
            <a:spLocks noChangeArrowheads="1"/>
          </p:cNvSpPr>
          <p:nvPr/>
        </p:nvSpPr>
        <p:spPr bwMode="auto">
          <a:xfrm>
            <a:off x="4343400" y="315595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打开文件表</a:t>
            </a:r>
          </a:p>
        </p:txBody>
      </p:sp>
      <p:sp>
        <p:nvSpPr>
          <p:cNvPr id="51215" name="Line 53"/>
          <p:cNvSpPr>
            <a:spLocks noChangeShapeType="1"/>
          </p:cNvSpPr>
          <p:nvPr/>
        </p:nvSpPr>
        <p:spPr bwMode="auto">
          <a:xfrm>
            <a:off x="4495800" y="4565650"/>
            <a:ext cx="1981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54"/>
          <p:cNvSpPr>
            <a:spLocks noChangeShapeType="1"/>
          </p:cNvSpPr>
          <p:nvPr/>
        </p:nvSpPr>
        <p:spPr bwMode="auto">
          <a:xfrm>
            <a:off x="4495800" y="4718050"/>
            <a:ext cx="1981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Line 55"/>
          <p:cNvSpPr>
            <a:spLocks noChangeShapeType="1"/>
          </p:cNvSpPr>
          <p:nvPr/>
        </p:nvSpPr>
        <p:spPr bwMode="auto">
          <a:xfrm>
            <a:off x="4495800" y="4946650"/>
            <a:ext cx="1981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56"/>
          <p:cNvSpPr>
            <a:spLocks noChangeShapeType="1"/>
          </p:cNvSpPr>
          <p:nvPr/>
        </p:nvSpPr>
        <p:spPr bwMode="auto">
          <a:xfrm>
            <a:off x="4495800" y="3879850"/>
            <a:ext cx="1981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57"/>
          <p:cNvSpPr>
            <a:spLocks noChangeShapeType="1"/>
          </p:cNvSpPr>
          <p:nvPr/>
        </p:nvSpPr>
        <p:spPr bwMode="auto">
          <a:xfrm>
            <a:off x="4495800" y="4032250"/>
            <a:ext cx="1981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Text Box 58"/>
          <p:cNvSpPr txBox="1">
            <a:spLocks noChangeArrowheads="1"/>
          </p:cNvSpPr>
          <p:nvPr/>
        </p:nvSpPr>
        <p:spPr bwMode="auto">
          <a:xfrm>
            <a:off x="4724400" y="403225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sp>
        <p:nvSpPr>
          <p:cNvPr id="51221" name="Text Box 59"/>
          <p:cNvSpPr txBox="1">
            <a:spLocks noChangeArrowheads="1"/>
          </p:cNvSpPr>
          <p:nvPr/>
        </p:nvSpPr>
        <p:spPr bwMode="auto">
          <a:xfrm>
            <a:off x="4724400" y="479425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a:t>
            </a:r>
          </a:p>
        </p:txBody>
      </p:sp>
      <p:sp>
        <p:nvSpPr>
          <p:cNvPr id="51222" name="Text Box 60"/>
          <p:cNvSpPr txBox="1">
            <a:spLocks noChangeArrowheads="1"/>
          </p:cNvSpPr>
          <p:nvPr/>
        </p:nvSpPr>
        <p:spPr bwMode="auto">
          <a:xfrm>
            <a:off x="1828800" y="27368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fd</a:t>
            </a:r>
          </a:p>
        </p:txBody>
      </p:sp>
      <p:sp>
        <p:nvSpPr>
          <p:cNvPr id="51223" name="Text Box 61"/>
          <p:cNvSpPr txBox="1">
            <a:spLocks noChangeArrowheads="1"/>
          </p:cNvSpPr>
          <p:nvPr/>
        </p:nvSpPr>
        <p:spPr bwMode="auto">
          <a:xfrm>
            <a:off x="1219200" y="20510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buffer</a:t>
            </a:r>
          </a:p>
        </p:txBody>
      </p:sp>
      <p:sp>
        <p:nvSpPr>
          <p:cNvPr id="51224" name="Text Box 62"/>
          <p:cNvSpPr txBox="1">
            <a:spLocks noChangeArrowheads="1"/>
          </p:cNvSpPr>
          <p:nvPr/>
        </p:nvSpPr>
        <p:spPr bwMode="auto">
          <a:xfrm>
            <a:off x="4572000" y="4641850"/>
            <a:ext cx="208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solidFill>
                  <a:schemeClr val="accent2"/>
                </a:solidFill>
                <a:latin typeface="Times New Roman" panose="02020603050405020304" pitchFamily="18" charset="0"/>
              </a:rPr>
              <a:t>FCB for client.dat</a:t>
            </a:r>
          </a:p>
        </p:txBody>
      </p:sp>
      <p:sp>
        <p:nvSpPr>
          <p:cNvPr id="51225" name="Text Box 63"/>
          <p:cNvSpPr txBox="1">
            <a:spLocks noChangeArrowheads="1"/>
          </p:cNvSpPr>
          <p:nvPr/>
        </p:nvSpPr>
        <p:spPr bwMode="auto">
          <a:xfrm>
            <a:off x="4191000" y="4656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7</a:t>
            </a:r>
          </a:p>
        </p:txBody>
      </p:sp>
      <p:sp>
        <p:nvSpPr>
          <p:cNvPr id="51226" name="Text Box 64"/>
          <p:cNvSpPr txBox="1">
            <a:spLocks noChangeArrowheads="1"/>
          </p:cNvSpPr>
          <p:nvPr/>
        </p:nvSpPr>
        <p:spPr bwMode="auto">
          <a:xfrm>
            <a:off x="4191000" y="35750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0</a:t>
            </a:r>
          </a:p>
        </p:txBody>
      </p:sp>
      <p:sp>
        <p:nvSpPr>
          <p:cNvPr id="51227" name="Text Box 65"/>
          <p:cNvSpPr txBox="1">
            <a:spLocks noChangeArrowheads="1"/>
          </p:cNvSpPr>
          <p:nvPr/>
        </p:nvSpPr>
        <p:spPr bwMode="auto">
          <a:xfrm>
            <a:off x="4191000" y="38036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1</a:t>
            </a:r>
          </a:p>
        </p:txBody>
      </p:sp>
      <p:sp>
        <p:nvSpPr>
          <p:cNvPr id="51228" name="Text Box 66"/>
          <p:cNvSpPr txBox="1">
            <a:spLocks noChangeArrowheads="1"/>
          </p:cNvSpPr>
          <p:nvPr/>
        </p:nvSpPr>
        <p:spPr bwMode="auto">
          <a:xfrm>
            <a:off x="2286000" y="27368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7</a:t>
            </a:r>
          </a:p>
        </p:txBody>
      </p:sp>
      <p:sp>
        <p:nvSpPr>
          <p:cNvPr id="51229" name="Text Box 68"/>
          <p:cNvSpPr txBox="1">
            <a:spLocks noChangeArrowheads="1"/>
          </p:cNvSpPr>
          <p:nvPr/>
        </p:nvSpPr>
        <p:spPr bwMode="auto">
          <a:xfrm>
            <a:off x="7010400" y="3651250"/>
            <a:ext cx="14500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client.dat</a:t>
            </a:r>
          </a:p>
        </p:txBody>
      </p:sp>
      <p:sp>
        <p:nvSpPr>
          <p:cNvPr id="51230" name="Line 70"/>
          <p:cNvSpPr>
            <a:spLocks noChangeShapeType="1"/>
          </p:cNvSpPr>
          <p:nvPr/>
        </p:nvSpPr>
        <p:spPr bwMode="auto">
          <a:xfrm>
            <a:off x="6553200" y="4794250"/>
            <a:ext cx="533400"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Rectangle 71"/>
          <p:cNvSpPr>
            <a:spLocks noChangeArrowheads="1"/>
          </p:cNvSpPr>
          <p:nvPr/>
        </p:nvSpPr>
        <p:spPr bwMode="auto">
          <a:xfrm>
            <a:off x="0" y="188913"/>
            <a:ext cx="675005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3300"/>
                </a:solidFill>
                <a:latin typeface="Times New Roman" panose="02020603050405020304" pitchFamily="18" charset="0"/>
              </a:rPr>
              <a:t> fPtr = fopen ("clients.dat","w")；</a:t>
            </a:r>
          </a:p>
          <a:p>
            <a:pPr eaLnBrk="1" hangingPunct="1">
              <a:spcBef>
                <a:spcPct val="0"/>
              </a:spcBef>
              <a:buFontTx/>
              <a:buNone/>
            </a:pPr>
            <a:r>
              <a:rPr lang="zh-CN" altLang="en-US" sz="2400" b="1">
                <a:solidFill>
                  <a:srgbClr val="FF3300"/>
                </a:solidFill>
                <a:latin typeface="Times New Roman" panose="02020603050405020304" pitchFamily="18" charset="0"/>
              </a:rPr>
              <a:t>用</a:t>
            </a:r>
            <a:r>
              <a:rPr lang="en-US" altLang="zh-CN" sz="2400" b="1">
                <a:solidFill>
                  <a:srgbClr val="FF3300"/>
                </a:solidFill>
                <a:latin typeface="Times New Roman" panose="02020603050405020304" pitchFamily="18" charset="0"/>
              </a:rPr>
              <a:t>fPtr</a:t>
            </a:r>
            <a:r>
              <a:rPr lang="zh-CN" altLang="en-US" sz="2400" b="1">
                <a:solidFill>
                  <a:srgbClr val="FF3300"/>
                </a:solidFill>
                <a:latin typeface="Times New Roman" panose="02020603050405020304" pitchFamily="18" charset="0"/>
              </a:rPr>
              <a:t>来引用文件</a:t>
            </a:r>
          </a:p>
        </p:txBody>
      </p:sp>
      <p:sp>
        <p:nvSpPr>
          <p:cNvPr id="51232" name="Text Box 72"/>
          <p:cNvSpPr txBox="1">
            <a:spLocks noChangeArrowheads="1"/>
          </p:cNvSpPr>
          <p:nvPr/>
        </p:nvSpPr>
        <p:spPr bwMode="auto">
          <a:xfrm>
            <a:off x="190500" y="3608388"/>
            <a:ext cx="87630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Times New Roman" panose="02020603050405020304" pitchFamily="18" charset="0"/>
              </a:rPr>
              <a:t>打开文件的操作：</a:t>
            </a:r>
          </a:p>
          <a:p>
            <a:pPr eaLnBrk="1" hangingPunct="1">
              <a:spcBef>
                <a:spcPct val="50000"/>
              </a:spcBef>
              <a:buFontTx/>
              <a:buNone/>
            </a:pPr>
            <a:r>
              <a:rPr lang="zh-CN" altLang="en-US" sz="2400" b="1" dirty="0">
                <a:latin typeface="Times New Roman" panose="02020603050405020304" pitchFamily="18" charset="0"/>
              </a:rPr>
              <a:t>1、创建</a:t>
            </a:r>
            <a:r>
              <a:rPr lang="en-US" altLang="zh-CN" sz="2400" b="1" dirty="0">
                <a:latin typeface="Times New Roman" panose="02020603050405020304" pitchFamily="18" charset="0"/>
              </a:rPr>
              <a:t>FILE</a:t>
            </a:r>
            <a:r>
              <a:rPr lang="zh-CN" altLang="en-US" sz="2400" b="1" dirty="0">
                <a:latin typeface="Times New Roman" panose="02020603050405020304" pitchFamily="18" charset="0"/>
              </a:rPr>
              <a:t>类型记录；</a:t>
            </a:r>
          </a:p>
          <a:p>
            <a:pPr eaLnBrk="1" hangingPunct="1">
              <a:spcBef>
                <a:spcPct val="50000"/>
              </a:spcBef>
              <a:buFontTx/>
              <a:buNone/>
            </a:pPr>
            <a:r>
              <a:rPr lang="zh-CN" altLang="en-US" sz="2400" b="1" dirty="0">
                <a:latin typeface="Times New Roman" panose="02020603050405020304" pitchFamily="18" charset="0"/>
              </a:rPr>
              <a:t>2、分配缓冲区。</a:t>
            </a:r>
          </a:p>
          <a:p>
            <a:pPr eaLnBrk="1" hangingPunct="1">
              <a:spcBef>
                <a:spcPct val="50000"/>
              </a:spcBef>
              <a:buFontTx/>
              <a:buNone/>
            </a:pPr>
            <a:r>
              <a:rPr lang="en-US" altLang="zh-CN" sz="2400" b="1" dirty="0">
                <a:latin typeface="Times New Roman" panose="02020603050405020304" pitchFamily="18" charset="0"/>
              </a:rPr>
              <a:t>3</a:t>
            </a:r>
            <a:r>
              <a:rPr lang="zh-CN" altLang="en-US" sz="2400" b="1" dirty="0">
                <a:latin typeface="Times New Roman" panose="02020603050405020304" pitchFamily="18" charset="0"/>
              </a:rPr>
              <a:t>、拷贝磁盘上的</a:t>
            </a:r>
            <a:r>
              <a:rPr lang="en-US" altLang="zh-CN" sz="2400" b="1" dirty="0">
                <a:latin typeface="Times New Roman" panose="02020603050405020304" pitchFamily="18" charset="0"/>
              </a:rPr>
              <a:t>FCB</a:t>
            </a:r>
            <a:r>
              <a:rPr lang="zh-CN" altLang="en-US" sz="2400" b="1" dirty="0">
                <a:latin typeface="Times New Roman" panose="02020603050405020304" pitchFamily="18" charset="0"/>
              </a:rPr>
              <a:t>到内存的打开文件表。</a:t>
            </a:r>
          </a:p>
          <a:p>
            <a:pPr eaLnBrk="1" hangingPunct="1">
              <a:spcBef>
                <a:spcPct val="50000"/>
              </a:spcBef>
              <a:buFontTx/>
              <a:buNone/>
            </a:pPr>
            <a:r>
              <a:rPr lang="en-US" altLang="zh-CN" sz="2400" b="1" dirty="0">
                <a:latin typeface="Times New Roman" panose="02020603050405020304" pitchFamily="18" charset="0"/>
              </a:rPr>
              <a:t>4</a:t>
            </a:r>
            <a:r>
              <a:rPr lang="zh-CN" altLang="en-US" sz="2400" b="1" dirty="0">
                <a:latin typeface="Times New Roman" panose="02020603050405020304" pitchFamily="18" charset="0"/>
              </a:rPr>
              <a:t>、将缓冲区首地址、文件控制块</a:t>
            </a:r>
            <a:r>
              <a:rPr lang="en-US" altLang="zh-CN" sz="2400" b="1" dirty="0">
                <a:latin typeface="Times New Roman" panose="02020603050405020304" pitchFamily="18" charset="0"/>
              </a:rPr>
              <a:t>(FCB)</a:t>
            </a:r>
            <a:r>
              <a:rPr lang="zh-CN" altLang="en-US" sz="2400" b="1" dirty="0">
                <a:latin typeface="Times New Roman" panose="02020603050405020304" pitchFamily="18" charset="0"/>
              </a:rPr>
              <a:t>在打开文件表中的下标写入</a:t>
            </a:r>
            <a:r>
              <a:rPr lang="en-US" altLang="zh-CN" sz="2400" b="1" dirty="0">
                <a:latin typeface="Times New Roman" panose="02020603050405020304" pitchFamily="18" charset="0"/>
              </a:rPr>
              <a:t>FILE</a:t>
            </a:r>
            <a:r>
              <a:rPr lang="zh-CN" altLang="en-US" sz="2400" b="1" dirty="0">
                <a:latin typeface="Times New Roman" panose="02020603050405020304" pitchFamily="18" charset="0"/>
              </a:rPr>
              <a:t>记录</a:t>
            </a:r>
          </a:p>
        </p:txBody>
      </p:sp>
      <p:sp>
        <p:nvSpPr>
          <p:cNvPr id="51233" name="AutoShape 73"/>
          <p:cNvSpPr>
            <a:spLocks noChangeArrowheads="1"/>
          </p:cNvSpPr>
          <p:nvPr/>
        </p:nvSpPr>
        <p:spPr bwMode="auto">
          <a:xfrm>
            <a:off x="7010400" y="4184650"/>
            <a:ext cx="1066800" cy="1143000"/>
          </a:xfrm>
          <a:prstGeom prst="verticalScroll">
            <a:avLst>
              <a:gd name="adj" fmla="val 12500"/>
            </a:avLst>
          </a:prstGeom>
          <a:solidFill>
            <a:srgbClr val="66FFFF"/>
          </a:solidFill>
          <a:ln w="9525">
            <a:solidFill>
              <a:schemeClr val="tx1"/>
            </a:solidFill>
            <a:round/>
            <a:headEnd/>
            <a:tailEnd/>
          </a:ln>
        </p:spPr>
        <p:txBody>
          <a:bodyPr vert="eaVert"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grpSp>
        <p:nvGrpSpPr>
          <p:cNvPr id="42047" name="Group 78"/>
          <p:cNvGrpSpPr>
            <a:grpSpLocks/>
          </p:cNvGrpSpPr>
          <p:nvPr/>
        </p:nvGrpSpPr>
        <p:grpSpPr bwMode="auto">
          <a:xfrm>
            <a:off x="5545138" y="0"/>
            <a:ext cx="3779837" cy="2276475"/>
            <a:chOff x="0" y="0"/>
            <a:chExt cx="2381" cy="1434"/>
          </a:xfrm>
        </p:grpSpPr>
        <p:sp>
          <p:nvSpPr>
            <p:cNvPr id="43070" name="Rectangle 76"/>
            <p:cNvSpPr>
              <a:spLocks noChangeArrowheads="1"/>
            </p:cNvSpPr>
            <p:nvPr/>
          </p:nvSpPr>
          <p:spPr bwMode="auto">
            <a:xfrm>
              <a:off x="0" y="0"/>
              <a:ext cx="2268" cy="1434"/>
            </a:xfrm>
            <a:prstGeom prst="rect">
              <a:avLst/>
            </a:prstGeom>
            <a:gradFill rotWithShape="0">
              <a:gsLst>
                <a:gs pos="0">
                  <a:schemeClr val="bg1"/>
                </a:gs>
                <a:gs pos="50000">
                  <a:srgbClr val="66FFFF"/>
                </a:gs>
                <a:gs pos="100000">
                  <a:schemeClr val="bg1"/>
                </a:gs>
              </a:gsLst>
              <a:lin ang="18900000" scaled="1"/>
            </a:gradFill>
            <a:ln>
              <a:noFill/>
            </a:ln>
            <a:effectLst>
              <a:prstShdw prst="shdw17" dist="17961" dir="2700000">
                <a:srgbClr val="3D99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Arial" panose="020B0604020202020204" pitchFamily="34" charset="0"/>
                <a:buNone/>
                <a:defRPr/>
              </a:pPr>
              <a:endParaRPr lang="zh-CN" altLang="en-US" smtClean="0"/>
            </a:p>
          </p:txBody>
        </p:sp>
        <p:sp>
          <p:nvSpPr>
            <p:cNvPr id="51239" name="Text Box 77"/>
            <p:cNvSpPr txBox="1">
              <a:spLocks noChangeArrowheads="1"/>
            </p:cNvSpPr>
            <p:nvPr/>
          </p:nvSpPr>
          <p:spPr bwMode="auto">
            <a:xfrm>
              <a:off x="45" y="0"/>
              <a:ext cx="2336"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accent2"/>
                  </a:solidFill>
                  <a:latin typeface="Times New Roman" panose="02020603050405020304" pitchFamily="18" charset="0"/>
                </a:rPr>
                <a:t> </a:t>
              </a:r>
              <a:r>
                <a:rPr lang="zh-CN" altLang="en-US" sz="2000" b="1">
                  <a:solidFill>
                    <a:schemeClr val="accent2"/>
                  </a:solidFill>
                  <a:latin typeface="Times New Roman" panose="02020603050405020304" pitchFamily="18" charset="0"/>
                </a:rPr>
                <a:t>文件控制块(</a:t>
              </a:r>
              <a:r>
                <a:rPr lang="en-US" altLang="zh-CN" sz="2000" b="1">
                  <a:solidFill>
                    <a:schemeClr val="accent2"/>
                  </a:solidFill>
                  <a:latin typeface="Times New Roman" panose="02020603050405020304" pitchFamily="18" charset="0"/>
                </a:rPr>
                <a:t>FCB)：</a:t>
              </a:r>
              <a:r>
                <a:rPr lang="zh-CN" altLang="en-US" sz="2000" b="1">
                  <a:solidFill>
                    <a:schemeClr val="accent2"/>
                  </a:solidFill>
                  <a:latin typeface="Times New Roman" panose="02020603050405020304" pitchFamily="18" charset="0"/>
                </a:rPr>
                <a:t>是操作系统为管理文件而设置的数据结构，存放了为管理文件所需的所有有关信息（文件属性）。是文件存在的标志。操作系统要依靠</a:t>
              </a:r>
              <a:r>
                <a:rPr lang="en-US" altLang="zh-CN" sz="2000" b="1">
                  <a:solidFill>
                    <a:schemeClr val="accent2"/>
                  </a:solidFill>
                  <a:latin typeface="Times New Roman" panose="02020603050405020304" pitchFamily="18" charset="0"/>
                </a:rPr>
                <a:t>FCB</a:t>
              </a:r>
              <a:r>
                <a:rPr lang="zh-CN" altLang="en-US" sz="2000" b="1">
                  <a:solidFill>
                    <a:schemeClr val="accent2"/>
                  </a:solidFill>
                  <a:latin typeface="Times New Roman" panose="02020603050405020304" pitchFamily="18" charset="0"/>
                </a:rPr>
                <a:t>中的数据完成对文件的读或写操作</a:t>
              </a:r>
            </a:p>
          </p:txBody>
        </p:sp>
      </p:grpSp>
      <p:grpSp>
        <p:nvGrpSpPr>
          <p:cNvPr id="42050" name="Group 79"/>
          <p:cNvGrpSpPr>
            <a:grpSpLocks/>
          </p:cNvGrpSpPr>
          <p:nvPr/>
        </p:nvGrpSpPr>
        <p:grpSpPr bwMode="auto">
          <a:xfrm>
            <a:off x="5580063" y="260350"/>
            <a:ext cx="3779837" cy="2276475"/>
            <a:chOff x="0" y="0"/>
            <a:chExt cx="2381" cy="1434"/>
          </a:xfrm>
        </p:grpSpPr>
        <p:sp>
          <p:nvSpPr>
            <p:cNvPr id="43073" name="Rectangle 80"/>
            <p:cNvSpPr>
              <a:spLocks noChangeArrowheads="1"/>
            </p:cNvSpPr>
            <p:nvPr/>
          </p:nvSpPr>
          <p:spPr bwMode="auto">
            <a:xfrm>
              <a:off x="0" y="0"/>
              <a:ext cx="2268" cy="1434"/>
            </a:xfrm>
            <a:prstGeom prst="rect">
              <a:avLst/>
            </a:prstGeom>
            <a:gradFill rotWithShape="0">
              <a:gsLst>
                <a:gs pos="0">
                  <a:schemeClr val="bg1"/>
                </a:gs>
                <a:gs pos="50000">
                  <a:srgbClr val="66FFFF"/>
                </a:gs>
                <a:gs pos="100000">
                  <a:schemeClr val="bg1"/>
                </a:gs>
              </a:gsLst>
              <a:lin ang="18900000" scaled="1"/>
            </a:gradFill>
            <a:ln>
              <a:noFill/>
            </a:ln>
            <a:effectLst>
              <a:prstShdw prst="shdw17" dist="17961" dir="2700000">
                <a:srgbClr val="3D99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Arial" panose="020B0604020202020204" pitchFamily="34" charset="0"/>
                <a:buNone/>
                <a:defRPr/>
              </a:pPr>
              <a:endParaRPr lang="zh-CN" altLang="en-US" smtClean="0"/>
            </a:p>
          </p:txBody>
        </p:sp>
        <p:sp>
          <p:nvSpPr>
            <p:cNvPr id="51237" name="Text Box 81"/>
            <p:cNvSpPr txBox="1">
              <a:spLocks noChangeArrowheads="1"/>
            </p:cNvSpPr>
            <p:nvPr/>
          </p:nvSpPr>
          <p:spPr bwMode="auto">
            <a:xfrm>
              <a:off x="45" y="0"/>
              <a:ext cx="2336"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chemeClr val="accent2"/>
                  </a:solidFill>
                  <a:latin typeface="Times New Roman" panose="02020603050405020304" pitchFamily="18" charset="0"/>
                </a:rPr>
                <a:t> 通过</a:t>
              </a:r>
              <a:r>
                <a:rPr lang="en-US" altLang="zh-CN" sz="2000" b="1">
                  <a:solidFill>
                    <a:schemeClr val="accent2"/>
                  </a:solidFill>
                  <a:latin typeface="Times New Roman" panose="02020603050405020304" pitchFamily="18" charset="0"/>
                </a:rPr>
                <a:t>fPtr</a:t>
              </a:r>
              <a:r>
                <a:rPr lang="zh-CN" altLang="en-US" sz="2000" b="1">
                  <a:solidFill>
                    <a:schemeClr val="accent2"/>
                  </a:solidFill>
                  <a:latin typeface="Times New Roman" panose="02020603050405020304" pitchFamily="18" charset="0"/>
                </a:rPr>
                <a:t>操作文件的过程：</a:t>
              </a:r>
            </a:p>
            <a:p>
              <a:pPr eaLnBrk="1" hangingPunct="1">
                <a:spcBef>
                  <a:spcPct val="50000"/>
                </a:spcBef>
                <a:buFontTx/>
                <a:buNone/>
              </a:pPr>
              <a:r>
                <a:rPr lang="en-US" altLang="zh-CN" sz="2000" b="1">
                  <a:solidFill>
                    <a:schemeClr val="accent2"/>
                  </a:solidFill>
                  <a:latin typeface="Times New Roman" panose="02020603050405020304" pitchFamily="18" charset="0"/>
                </a:rPr>
                <a:t>1.</a:t>
              </a:r>
              <a:r>
                <a:rPr lang="zh-CN" altLang="en-US" sz="2000" b="1">
                  <a:solidFill>
                    <a:schemeClr val="accent2"/>
                  </a:solidFill>
                  <a:latin typeface="Times New Roman" panose="02020603050405020304" pitchFamily="18" charset="0"/>
                </a:rPr>
                <a:t>通过</a:t>
              </a:r>
              <a:r>
                <a:rPr lang="en-US" altLang="zh-CN" sz="2000" b="1">
                  <a:solidFill>
                    <a:schemeClr val="accent2"/>
                  </a:solidFill>
                  <a:latin typeface="Times New Roman" panose="02020603050405020304" pitchFamily="18" charset="0"/>
                </a:rPr>
                <a:t>fPtr</a:t>
              </a:r>
              <a:r>
                <a:rPr lang="zh-CN" altLang="en-US" sz="2000" b="1">
                  <a:solidFill>
                    <a:schemeClr val="accent2"/>
                  </a:solidFill>
                  <a:latin typeface="Times New Roman" panose="02020603050405020304" pitchFamily="18" charset="0"/>
                </a:rPr>
                <a:t>访问</a:t>
              </a:r>
              <a:r>
                <a:rPr lang="en-US" altLang="zh-CN" sz="2000" b="1">
                  <a:solidFill>
                    <a:schemeClr val="accent2"/>
                  </a:solidFill>
                  <a:latin typeface="Times New Roman" panose="02020603050405020304" pitchFamily="18" charset="0"/>
                </a:rPr>
                <a:t>FILE</a:t>
              </a:r>
              <a:r>
                <a:rPr lang="zh-CN" altLang="en-US" sz="2000" b="1">
                  <a:solidFill>
                    <a:schemeClr val="accent2"/>
                  </a:solidFill>
                  <a:latin typeface="Times New Roman" panose="02020603050405020304" pitchFamily="18" charset="0"/>
                </a:rPr>
                <a:t>结构变量，获取文件描述子</a:t>
              </a:r>
              <a:r>
                <a:rPr lang="en-US" altLang="zh-CN" sz="2000" b="1">
                  <a:solidFill>
                    <a:schemeClr val="accent2"/>
                  </a:solidFill>
                  <a:latin typeface="Times New Roman" panose="02020603050405020304" pitchFamily="18" charset="0"/>
                </a:rPr>
                <a:t>fd=7</a:t>
              </a:r>
              <a:r>
                <a:rPr lang="zh-CN" altLang="en-US" sz="2000" b="1">
                  <a:solidFill>
                    <a:schemeClr val="accent2"/>
                  </a:solidFill>
                  <a:latin typeface="Times New Roman" panose="02020603050405020304" pitchFamily="18" charset="0"/>
                </a:rPr>
                <a:t>。</a:t>
              </a:r>
            </a:p>
            <a:p>
              <a:pPr eaLnBrk="1" hangingPunct="1">
                <a:spcBef>
                  <a:spcPct val="50000"/>
                </a:spcBef>
                <a:buFontTx/>
                <a:buNone/>
              </a:pPr>
              <a:r>
                <a:rPr lang="en-US" altLang="zh-CN" sz="2000" b="1">
                  <a:solidFill>
                    <a:schemeClr val="accent2"/>
                  </a:solidFill>
                  <a:latin typeface="Times New Roman" panose="02020603050405020304" pitchFamily="18" charset="0"/>
                </a:rPr>
                <a:t>2.</a:t>
              </a:r>
              <a:r>
                <a:rPr lang="zh-CN" altLang="en-US" sz="2000" b="1">
                  <a:solidFill>
                    <a:schemeClr val="accent2"/>
                  </a:solidFill>
                  <a:latin typeface="Times New Roman" panose="02020603050405020304" pitchFamily="18" charset="0"/>
                </a:rPr>
                <a:t>访问打开文件表，获取</a:t>
              </a:r>
              <a:r>
                <a:rPr lang="en-US" altLang="zh-CN" sz="2000" b="1">
                  <a:solidFill>
                    <a:schemeClr val="accent2"/>
                  </a:solidFill>
                  <a:latin typeface="Times New Roman" panose="02020603050405020304" pitchFamily="18" charset="0"/>
                </a:rPr>
                <a:t>FCB</a:t>
              </a:r>
              <a:r>
                <a:rPr lang="zh-CN" altLang="en-US" sz="2000" b="1">
                  <a:solidFill>
                    <a:schemeClr val="accent2"/>
                  </a:solidFill>
                  <a:latin typeface="Times New Roman" panose="02020603050405020304" pitchFamily="18" charset="0"/>
                </a:rPr>
                <a:t>。</a:t>
              </a:r>
            </a:p>
            <a:p>
              <a:pPr eaLnBrk="1" hangingPunct="1">
                <a:spcBef>
                  <a:spcPct val="50000"/>
                </a:spcBef>
                <a:buFontTx/>
                <a:buNone/>
              </a:pPr>
              <a:r>
                <a:rPr lang="en-US" altLang="zh-CN" sz="2000" b="1">
                  <a:solidFill>
                    <a:schemeClr val="accent2"/>
                  </a:solidFill>
                  <a:latin typeface="Times New Roman" panose="02020603050405020304" pitchFamily="18" charset="0"/>
                </a:rPr>
                <a:t>3.</a:t>
              </a:r>
              <a:r>
                <a:rPr lang="zh-CN" altLang="en-US" sz="2000" b="1">
                  <a:solidFill>
                    <a:schemeClr val="accent2"/>
                  </a:solidFill>
                  <a:latin typeface="Times New Roman" panose="02020603050405020304" pitchFamily="18" charset="0"/>
                </a:rPr>
                <a:t>利用</a:t>
              </a:r>
              <a:r>
                <a:rPr lang="en-US" altLang="zh-CN" sz="2000" b="1">
                  <a:solidFill>
                    <a:schemeClr val="accent2"/>
                  </a:solidFill>
                  <a:latin typeface="Times New Roman" panose="02020603050405020304" pitchFamily="18" charset="0"/>
                </a:rPr>
                <a:t>FCB</a:t>
              </a:r>
              <a:r>
                <a:rPr lang="zh-CN" altLang="en-US" sz="2000" b="1">
                  <a:solidFill>
                    <a:schemeClr val="accent2"/>
                  </a:solidFill>
                  <a:latin typeface="Times New Roman" panose="02020603050405020304" pitchFamily="18" charset="0"/>
                </a:rPr>
                <a:t>数据，访问文件。</a:t>
              </a:r>
            </a:p>
          </p:txBody>
        </p:sp>
      </p:grpSp>
    </p:spTree>
    <p:extLst>
      <p:ext uri="{BB962C8B-B14F-4D97-AF65-F5344CB8AC3E}">
        <p14:creationId xmlns:p14="http://schemas.microsoft.com/office/powerpoint/2010/main" val="4097781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nodeType="clickEffect">
                                  <p:stCondLst>
                                    <p:cond delay="0"/>
                                  </p:stCondLst>
                                  <p:childTnLst>
                                    <p:anim calcmode="lin" valueType="num">
                                      <p:cBhvr additive="base">
                                        <p:cTn id="6" dur="500"/>
                                        <p:tgtEl>
                                          <p:spTgt spid="42047"/>
                                        </p:tgtEl>
                                        <p:attrNameLst>
                                          <p:attrName>ppt_x</p:attrName>
                                        </p:attrNameLst>
                                      </p:cBhvr>
                                      <p:tavLst>
                                        <p:tav tm="0">
                                          <p:val>
                                            <p:strVal val="ppt_x"/>
                                          </p:val>
                                        </p:tav>
                                        <p:tav tm="100000">
                                          <p:val>
                                            <p:strVal val="1+ppt_w/2"/>
                                          </p:val>
                                        </p:tav>
                                      </p:tavLst>
                                    </p:anim>
                                    <p:anim calcmode="lin" valueType="num">
                                      <p:cBhvr additive="base">
                                        <p:cTn id="7" dur="500"/>
                                        <p:tgtEl>
                                          <p:spTgt spid="42047"/>
                                        </p:tgtEl>
                                        <p:attrNameLst>
                                          <p:attrName>ppt_y</p:attrName>
                                        </p:attrNameLst>
                                      </p:cBhvr>
                                      <p:tavLst>
                                        <p:tav tm="0">
                                          <p:val>
                                            <p:strVal val="ppt_y"/>
                                          </p:val>
                                        </p:tav>
                                        <p:tav tm="100000">
                                          <p:val>
                                            <p:strVal val="ppt_y"/>
                                          </p:val>
                                        </p:tav>
                                      </p:tavLst>
                                    </p:anim>
                                    <p:set>
                                      <p:cBhvr>
                                        <p:cTn id="8" dur="1" fill="hold">
                                          <p:stCondLst>
                                            <p:cond delay="499"/>
                                          </p:stCondLst>
                                        </p:cTn>
                                        <p:tgtEl>
                                          <p:spTgt spid="4204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2050"/>
                                        </p:tgtEl>
                                        <p:attrNameLst>
                                          <p:attrName>style.visibility</p:attrName>
                                        </p:attrNameLst>
                                      </p:cBhvr>
                                      <p:to>
                                        <p:strVal val="visible"/>
                                      </p:to>
                                    </p:set>
                                    <p:animEffect transition="in" filter="dissolve">
                                      <p:cBhvr>
                                        <p:cTn id="13" dur="500"/>
                                        <p:tgtEl>
                                          <p:spTgt spid="4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FFC379-EB3E-4116-AF6E-260CF9B6B556}" type="slidenum">
              <a:rPr lang="zh-CN" altLang="en-US" sz="1400" b="1">
                <a:latin typeface="Times New Roman" panose="02020603050405020304" pitchFamily="18" charset="0"/>
              </a:rPr>
              <a:pPr algn="r" eaLnBrk="1" hangingPunct="1">
                <a:spcBef>
                  <a:spcPct val="50000"/>
                </a:spcBef>
                <a:buFontTx/>
                <a:buNone/>
              </a:pPr>
              <a:t>32</a:t>
            </a:fld>
            <a:endParaRPr lang="zh-CN" altLang="en-US" sz="1400" b="1">
              <a:latin typeface="Times New Roman" panose="02020603050405020304" pitchFamily="18" charset="0"/>
            </a:endParaRPr>
          </a:p>
        </p:txBody>
      </p:sp>
      <p:sp>
        <p:nvSpPr>
          <p:cNvPr id="52227" name="Rectangle 4"/>
          <p:cNvSpPr>
            <a:spLocks noChangeArrowheads="1"/>
          </p:cNvSpPr>
          <p:nvPr/>
        </p:nvSpPr>
        <p:spPr bwMode="auto">
          <a:xfrm>
            <a:off x="395288" y="1268413"/>
            <a:ext cx="822960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SzPct val="75000"/>
              <a:buFont typeface="Monotype Sorts" charset="2"/>
              <a:buNone/>
            </a:pPr>
            <a:r>
              <a:rPr lang="zh-CN" altLang="en-US" b="1">
                <a:latin typeface="宋体" panose="02010600030101010101" pitchFamily="2" charset="-122"/>
              </a:rPr>
              <a:t>  文件控制块(</a:t>
            </a:r>
            <a:r>
              <a:rPr lang="en-US" altLang="zh-CN" b="1">
                <a:latin typeface="宋体" panose="02010600030101010101" pitchFamily="2" charset="-122"/>
              </a:rPr>
              <a:t>FCB)：</a:t>
            </a:r>
            <a:r>
              <a:rPr lang="zh-CN" altLang="en-US" b="1">
                <a:latin typeface="宋体" panose="02010600030101010101" pitchFamily="2" charset="-122"/>
              </a:rPr>
              <a:t>是操作系统为管理文件而设置的数据结构，存放了为管理文件所需的所有有关信息（文件属性）。是文件存在的标志。操作系统要依靠</a:t>
            </a:r>
            <a:r>
              <a:rPr lang="en-US" altLang="zh-CN" b="1">
                <a:latin typeface="宋体" panose="02010600030101010101" pitchFamily="2" charset="-122"/>
              </a:rPr>
              <a:t>FCB</a:t>
            </a:r>
            <a:r>
              <a:rPr lang="zh-CN" altLang="en-US" b="1">
                <a:latin typeface="宋体" panose="02010600030101010101" pitchFamily="2" charset="-122"/>
              </a:rPr>
              <a:t>中的数据完成对文件的读或写操作。</a:t>
            </a:r>
            <a:endParaRPr lang="en-US" altLang="zh-CN" b="1">
              <a:latin typeface="宋体" panose="02010600030101010101" pitchFamily="2" charset="-122"/>
            </a:endParaRPr>
          </a:p>
          <a:p>
            <a:pPr eaLnBrk="1" hangingPunct="1">
              <a:spcBef>
                <a:spcPct val="50000"/>
              </a:spcBef>
              <a:buClr>
                <a:schemeClr val="accent2"/>
              </a:buClr>
              <a:buSzPct val="75000"/>
              <a:buFont typeface="Monotype Sorts" charset="2"/>
              <a:buNone/>
            </a:pPr>
            <a:r>
              <a:rPr lang="zh-CN" altLang="en-US"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cs typeface="Times New Roman" panose="02020603050405020304" pitchFamily="18" charset="0"/>
              </a:rPr>
              <a:t> </a:t>
            </a:r>
            <a:r>
              <a:rPr lang="zh-CN" altLang="en-US" b="1">
                <a:latin typeface="宋体" panose="02010600030101010101" pitchFamily="2" charset="-122"/>
              </a:rPr>
              <a:t>包含内容：文件名，文件号，用户名，文件地址，文件长度，文件类型，文件属性，共享计数，文件的建立日期，保存期限，</a:t>
            </a:r>
            <a:r>
              <a:rPr lang="zh-CN" altLang="en-US" b="1">
                <a:latin typeface="Times New Roman" panose="02020603050405020304" pitchFamily="18" charset="0"/>
              </a:rPr>
              <a:t> </a:t>
            </a:r>
            <a:r>
              <a:rPr lang="zh-CN" altLang="en-US" b="1">
                <a:latin typeface="宋体" panose="02010600030101010101" pitchFamily="2" charset="-122"/>
              </a:rPr>
              <a:t>最后修改日期，最后访问日期，口令，文件逻辑结构，文件物理结构等</a:t>
            </a:r>
            <a:r>
              <a:rPr lang="en-US" altLang="zh-CN" b="1">
                <a:latin typeface="宋体" panose="02010600030101010101" pitchFamily="2" charset="-122"/>
              </a:rPr>
              <a:t>.</a:t>
            </a:r>
            <a:endParaRPr lang="zh-CN" altLang="en-US" b="1">
              <a:latin typeface="宋体" panose="02010600030101010101" pitchFamily="2" charset="-122"/>
            </a:endParaRPr>
          </a:p>
        </p:txBody>
      </p:sp>
      <p:sp>
        <p:nvSpPr>
          <p:cNvPr id="52228" name="Rectangle 7"/>
          <p:cNvSpPr>
            <a:spLocks noGrp="1" noChangeArrowheads="1"/>
          </p:cNvSpPr>
          <p:nvPr>
            <p:ph type="title" idx="4294967295"/>
          </p:nvPr>
        </p:nvSpPr>
        <p:spPr/>
        <p:txBody>
          <a:bodyPr/>
          <a:lstStyle/>
          <a:p>
            <a:pPr eaLnBrk="1" hangingPunct="1"/>
            <a:r>
              <a:rPr lang="en-US" altLang="zh-CN" b="1" smtClean="0"/>
              <a:t>13.3 </a:t>
            </a:r>
            <a:r>
              <a:rPr lang="zh-CN" altLang="en-US" b="1" smtClean="0"/>
              <a:t>文件的打开与关闭</a:t>
            </a:r>
          </a:p>
        </p:txBody>
      </p:sp>
    </p:spTree>
    <p:extLst>
      <p:ext uri="{BB962C8B-B14F-4D97-AF65-F5344CB8AC3E}">
        <p14:creationId xmlns:p14="http://schemas.microsoft.com/office/powerpoint/2010/main" val="11062545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96DB353-BD9F-4B34-9011-86FA1BB6E396}" type="slidenum">
              <a:rPr lang="zh-CN" altLang="en-US" sz="1400" b="1">
                <a:latin typeface="Times New Roman" panose="02020603050405020304" pitchFamily="18" charset="0"/>
              </a:rPr>
              <a:pPr algn="r" eaLnBrk="1" hangingPunct="1">
                <a:spcBef>
                  <a:spcPct val="50000"/>
                </a:spcBef>
                <a:buFontTx/>
                <a:buNone/>
              </a:pPr>
              <a:t>33</a:t>
            </a:fld>
            <a:endParaRPr lang="zh-CN" altLang="en-US" sz="1400" b="1">
              <a:latin typeface="Times New Roman" panose="02020603050405020304" pitchFamily="18" charset="0"/>
            </a:endParaRPr>
          </a:p>
        </p:txBody>
      </p:sp>
      <p:sp>
        <p:nvSpPr>
          <p:cNvPr id="54275" name="Rectangle 4"/>
          <p:cNvSpPr>
            <a:spLocks noGrp="1" noChangeArrowheads="1"/>
          </p:cNvSpPr>
          <p:nvPr>
            <p:ph type="body" idx="4294967295"/>
          </p:nvPr>
        </p:nvSpPr>
        <p:spPr>
          <a:xfrm>
            <a:off x="685800" y="1125538"/>
            <a:ext cx="7772400" cy="596900"/>
          </a:xfrm>
        </p:spPr>
        <p:txBody>
          <a:bodyPr lIns="92075" tIns="46038" rIns="92075" bIns="46038"/>
          <a:lstStyle/>
          <a:p>
            <a:pPr eaLnBrk="1" hangingPunct="1">
              <a:buFontTx/>
              <a:buNone/>
            </a:pPr>
            <a:r>
              <a:rPr lang="zh-CN" altLang="en-US" sz="2400" b="1" smtClean="0"/>
              <a:t>打开文件的操作方式</a:t>
            </a:r>
            <a:endParaRPr lang="en-US" altLang="zh-CN" sz="2400" b="1" smtClean="0"/>
          </a:p>
        </p:txBody>
      </p:sp>
      <p:graphicFrame>
        <p:nvGraphicFramePr>
          <p:cNvPr id="45060" name="表格 45059"/>
          <p:cNvGraphicFramePr/>
          <p:nvPr/>
        </p:nvGraphicFramePr>
        <p:xfrm>
          <a:off x="250825" y="1579563"/>
          <a:ext cx="8424863" cy="5202237"/>
        </p:xfrm>
        <a:graphic>
          <a:graphicData uri="http://schemas.openxmlformats.org/drawingml/2006/table">
            <a:tbl>
              <a:tblPr/>
              <a:tblGrid>
                <a:gridCol w="1554697">
                  <a:extLst>
                    <a:ext uri="{9D8B030D-6E8A-4147-A177-3AD203B41FA5}">
                      <a16:colId xmlns:a16="http://schemas.microsoft.com/office/drawing/2014/main" val="20000"/>
                    </a:ext>
                  </a:extLst>
                </a:gridCol>
                <a:gridCol w="6870166">
                  <a:extLst>
                    <a:ext uri="{9D8B030D-6E8A-4147-A177-3AD203B41FA5}">
                      <a16:colId xmlns:a16="http://schemas.microsoft.com/office/drawing/2014/main" val="20001"/>
                    </a:ext>
                  </a:extLst>
                </a:gridCol>
              </a:tblGrid>
              <a:tr h="399596">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000" b="1" dirty="0"/>
                        <a:t>模式</a:t>
                      </a:r>
                    </a:p>
                  </a:txBody>
                  <a:tcPr marL="91432" marR="91432" marT="45711" marB="45711">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000" b="1"/>
                        <a:t>描述 </a:t>
                      </a:r>
                    </a:p>
                  </a:txBody>
                  <a:tcPr marL="91432" marR="91432" marT="45711" marB="45711">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595">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r</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t>打开一个文本文件，可以读取文件。</a:t>
                      </a:r>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3229">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w</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sym typeface="+mn-ea"/>
                        </a:rPr>
                        <a:t>打开一个文本文件，可以写入文件（但会先删除文件原内容）。如果文件不存在，则创建。</a:t>
                      </a:r>
                      <a:endParaRPr lang="zh-CN" altLang="en-US" sz="2000" b="1" dirty="0"/>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3229">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a</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sym typeface="+mn-ea"/>
                        </a:rPr>
                        <a:t>打开一个文本文件，可以写入文件，向已有文件的尾部追加内容，如果该文件不存在则创建之</a:t>
                      </a:r>
                      <a:endParaRPr lang="zh-CN" altLang="en-US" sz="2000" b="1" dirty="0"/>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1589">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r+</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sym typeface="+mn-ea"/>
                        </a:rPr>
                        <a:t>打开一个文本文件，可以进行更新（即读和写）</a:t>
                      </a:r>
                      <a:endParaRPr lang="zh-CN" altLang="en-US" sz="2000" b="1" dirty="0"/>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1948">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w+</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sym typeface="+mn-ea"/>
                        </a:rPr>
                        <a:t>打开一个文本文件，可以进行更新（即读和写）（但会先删除文件原内容）。如果文件不存在，则创建之。</a:t>
                      </a:r>
                      <a:endParaRPr lang="zh-CN" altLang="en-US" sz="2000" b="1" dirty="0"/>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89822">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a+</a:t>
                      </a:r>
                    </a:p>
                  </a:txBody>
                  <a:tcPr marL="91432" marR="91432" marT="45711" marB="4571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sym typeface="+mn-ea"/>
                        </a:rPr>
                        <a:t>打开一个文本文件，可以进行更新（即读和写），向已有文件的尾部增加内容）。如果文件不存在，则创建之。</a:t>
                      </a:r>
                      <a:endParaRPr lang="zh-CN" altLang="en-US" sz="2000" b="1" dirty="0"/>
                    </a:p>
                    <a:p>
                      <a:pPr marL="0" lvl="0" indent="0" eaLnBrk="1" hangingPunct="1">
                        <a:spcBef>
                          <a:spcPct val="20000"/>
                        </a:spcBef>
                        <a:buNone/>
                      </a:pPr>
                      <a:r>
                        <a:rPr lang="zh-CN" altLang="en-US" sz="2000" b="1" dirty="0"/>
                        <a:t>可以读取整个文件，但写入时只能追加数据到文件末尾。</a:t>
                      </a:r>
                      <a:endParaRPr lang="en-US" altLang="x-none" sz="2000" b="1" dirty="0"/>
                    </a:p>
                  </a:txBody>
                  <a:tcPr marL="91432" marR="91432" marT="45711" marB="4571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13229">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000" b="1" dirty="0"/>
                        <a:t>rb/wb/ab/r+b/w+b/a+b</a:t>
                      </a:r>
                    </a:p>
                  </a:txBody>
                  <a:tcPr marL="91432" marR="91432" marT="45711" marB="45711">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000" b="1" dirty="0"/>
                        <a:t>对二进制文件的操作。</a:t>
                      </a:r>
                      <a:r>
                        <a:rPr lang="en-US" altLang="x-none" sz="2000" b="1" dirty="0"/>
                        <a:t>r</a:t>
                      </a:r>
                      <a:r>
                        <a:rPr lang="zh-CN" altLang="en-US" sz="2000" b="1" dirty="0"/>
                        <a:t>、</a:t>
                      </a:r>
                      <a:r>
                        <a:rPr lang="en-US" altLang="x-none" sz="2000" b="1" dirty="0"/>
                        <a:t>w</a:t>
                      </a:r>
                      <a:r>
                        <a:rPr lang="zh-CN" altLang="en-US" sz="2000" b="1" dirty="0"/>
                        <a:t>、</a:t>
                      </a:r>
                      <a:r>
                        <a:rPr lang="en-US" altLang="x-none" sz="2000" b="1" dirty="0"/>
                        <a:t>a</a:t>
                      </a:r>
                      <a:r>
                        <a:rPr lang="zh-CN" altLang="en-US" sz="2000" b="1" dirty="0"/>
                        <a:t>、</a:t>
                      </a:r>
                      <a:r>
                        <a:rPr lang="en-US" altLang="x-none" sz="2000" b="1" dirty="0"/>
                        <a:t>+</a:t>
                      </a:r>
                      <a:r>
                        <a:rPr lang="zh-CN" altLang="en-US" sz="2000" b="1" dirty="0"/>
                        <a:t>的含义同</a:t>
                      </a:r>
                      <a:r>
                        <a:rPr lang="en-US" altLang="x-none" sz="2000" b="1" dirty="0"/>
                        <a:t>ASCII</a:t>
                      </a:r>
                      <a:r>
                        <a:rPr lang="zh-CN" altLang="en-US" sz="2000" b="1" dirty="0"/>
                        <a:t>文件操作。</a:t>
                      </a:r>
                    </a:p>
                  </a:txBody>
                  <a:tcPr marL="91432" marR="91432" marT="45711" marB="45711">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4303" name="Rectangle 45"/>
          <p:cNvSpPr>
            <a:spLocks noGrp="1" noChangeArrowheads="1"/>
          </p:cNvSpPr>
          <p:nvPr>
            <p:ph type="title" idx="4294967295"/>
          </p:nvPr>
        </p:nvSpPr>
        <p:spPr/>
        <p:txBody>
          <a:bodyPr/>
          <a:lstStyle/>
          <a:p>
            <a:pPr eaLnBrk="1" hangingPunct="1"/>
            <a:r>
              <a:rPr lang="en-US" altLang="zh-CN" b="1" smtClean="0"/>
              <a:t>13.3 </a:t>
            </a:r>
            <a:r>
              <a:rPr lang="zh-CN" altLang="en-US" b="1" smtClean="0"/>
              <a:t>文件的打开与关闭</a:t>
            </a:r>
          </a:p>
        </p:txBody>
      </p:sp>
    </p:spTree>
    <p:extLst>
      <p:ext uri="{BB962C8B-B14F-4D97-AF65-F5344CB8AC3E}">
        <p14:creationId xmlns:p14="http://schemas.microsoft.com/office/powerpoint/2010/main" val="188135289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E65FAE6-3386-4980-BB20-1FC03AB4FF4C}" type="slidenum">
              <a:rPr lang="zh-CN" altLang="en-US" sz="1400" b="1">
                <a:latin typeface="Times New Roman" panose="02020603050405020304" pitchFamily="18" charset="0"/>
              </a:rPr>
              <a:pPr algn="r" eaLnBrk="1" hangingPunct="1">
                <a:spcBef>
                  <a:spcPct val="50000"/>
                </a:spcBef>
                <a:buFontTx/>
                <a:buNone/>
              </a:pPr>
              <a:t>34</a:t>
            </a:fld>
            <a:endParaRPr lang="zh-CN" altLang="en-US" sz="1400" b="1">
              <a:latin typeface="Times New Roman" panose="02020603050405020304" pitchFamily="18" charset="0"/>
            </a:endParaRPr>
          </a:p>
        </p:txBody>
      </p:sp>
      <p:sp>
        <p:nvSpPr>
          <p:cNvPr id="56323" name="Rectangle 3"/>
          <p:cNvSpPr>
            <a:spLocks noGrp="1" noChangeArrowheads="1"/>
          </p:cNvSpPr>
          <p:nvPr>
            <p:ph type="body" idx="4294967295"/>
          </p:nvPr>
        </p:nvSpPr>
        <p:spPr>
          <a:xfrm>
            <a:off x="685800" y="1319213"/>
            <a:ext cx="8062913" cy="4611687"/>
          </a:xfrm>
        </p:spPr>
        <p:txBody>
          <a:bodyPr/>
          <a:lstStyle/>
          <a:p>
            <a:pPr algn="just" eaLnBrk="1" hangingPunct="1">
              <a:lnSpc>
                <a:spcPct val="80000"/>
              </a:lnSpc>
              <a:buFontTx/>
              <a:buNone/>
            </a:pPr>
            <a:r>
              <a:rPr lang="zh-CN" altLang="en-US" sz="2400" b="1" smtClean="0"/>
              <a:t>  (1)如果不能打开指定的文件，则</a:t>
            </a:r>
            <a:r>
              <a:rPr lang="en-US" altLang="zh-CN" sz="2400" b="1" smtClean="0"/>
              <a:t>fopen()</a:t>
            </a:r>
            <a:r>
              <a:rPr lang="zh-CN" altLang="en-US" sz="2400" b="1" smtClean="0"/>
              <a:t>函数返回一个空指针</a:t>
            </a:r>
            <a:r>
              <a:rPr lang="en-US" altLang="zh-CN" sz="2400" b="1" smtClean="0"/>
              <a:t>NULL （</a:t>
            </a:r>
            <a:r>
              <a:rPr lang="zh-CN" altLang="en-US" sz="2400" b="1" smtClean="0"/>
              <a:t>其值在头文件</a:t>
            </a:r>
            <a:r>
              <a:rPr lang="en-US" altLang="zh-CN" sz="2400" b="1" smtClean="0"/>
              <a:t>stdio.h</a:t>
            </a:r>
            <a:r>
              <a:rPr lang="zh-CN" altLang="en-US" sz="2400" b="1" smtClean="0"/>
              <a:t>中被定义为０）。</a:t>
            </a:r>
          </a:p>
          <a:p>
            <a:pPr algn="just" eaLnBrk="1" hangingPunct="1">
              <a:lnSpc>
                <a:spcPct val="80000"/>
              </a:lnSpc>
              <a:buFontTx/>
              <a:buNone/>
            </a:pPr>
            <a:r>
              <a:rPr lang="zh-CN" altLang="en-US" sz="2400" b="1" smtClean="0"/>
              <a:t>    为增强程序的可靠性，常用下面的方法打开一个文件：</a:t>
            </a:r>
          </a:p>
          <a:p>
            <a:pPr algn="just" eaLnBrk="1" hangingPunct="1">
              <a:lnSpc>
                <a:spcPct val="80000"/>
              </a:lnSpc>
              <a:buFontTx/>
              <a:buNone/>
            </a:pPr>
            <a:r>
              <a:rPr lang="zh-CN" altLang="en-US" sz="2400" b="1" smtClean="0"/>
              <a:t>    </a:t>
            </a:r>
            <a:r>
              <a:rPr lang="en-US" altLang="zh-CN" sz="2400" b="1" smtClean="0">
                <a:solidFill>
                  <a:schemeClr val="accent2"/>
                </a:solidFill>
              </a:rPr>
              <a:t>if( </a:t>
            </a:r>
            <a:r>
              <a:rPr lang="en-US" altLang="zh-CN" sz="2400" b="1" smtClean="0">
                <a:solidFill>
                  <a:srgbClr val="990099"/>
                </a:solidFill>
              </a:rPr>
              <a:t>(fPtr=fopen(</a:t>
            </a:r>
            <a:r>
              <a:rPr lang="en-US" altLang="zh-CN" sz="2400" b="1" smtClean="0">
                <a:solidFill>
                  <a:srgbClr val="990099"/>
                </a:solidFill>
                <a:latin typeface="宋体" panose="02010600030101010101" pitchFamily="2" charset="-122"/>
              </a:rPr>
              <a:t>“</a:t>
            </a:r>
            <a:r>
              <a:rPr lang="en-US" altLang="zh-CN" sz="2400" b="1" smtClean="0">
                <a:solidFill>
                  <a:srgbClr val="990099"/>
                </a:solidFill>
              </a:rPr>
              <a:t>clients.dat</a:t>
            </a:r>
            <a:r>
              <a:rPr lang="en-US" altLang="zh-CN" sz="2400" b="1" smtClean="0">
                <a:solidFill>
                  <a:srgbClr val="990099"/>
                </a:solidFill>
                <a:latin typeface="宋体" panose="02010600030101010101" pitchFamily="2" charset="-122"/>
              </a:rPr>
              <a:t>”</a:t>
            </a:r>
            <a:r>
              <a:rPr lang="en-US" altLang="zh-CN" sz="2400" b="1" smtClean="0">
                <a:solidFill>
                  <a:srgbClr val="990099"/>
                </a:solidFill>
              </a:rPr>
              <a:t>,</a:t>
            </a:r>
            <a:r>
              <a:rPr lang="en-US" altLang="zh-CN" sz="2400" b="1" smtClean="0">
                <a:solidFill>
                  <a:srgbClr val="990099"/>
                </a:solidFill>
                <a:latin typeface="宋体" panose="02010600030101010101" pitchFamily="2" charset="-122"/>
              </a:rPr>
              <a:t>“</a:t>
            </a:r>
            <a:r>
              <a:rPr lang="en-US" altLang="zh-CN" sz="2400" b="1" smtClean="0">
                <a:solidFill>
                  <a:srgbClr val="990099"/>
                </a:solidFill>
              </a:rPr>
              <a:t>w</a:t>
            </a:r>
            <a:r>
              <a:rPr lang="en-US" altLang="zh-CN" sz="2400" b="1" smtClean="0">
                <a:solidFill>
                  <a:srgbClr val="990099"/>
                </a:solidFill>
                <a:latin typeface="宋体" panose="02010600030101010101" pitchFamily="2" charset="-122"/>
              </a:rPr>
              <a:t>”</a:t>
            </a:r>
            <a:r>
              <a:rPr lang="zh-CN" altLang="en-US" sz="2400" b="1" smtClean="0">
                <a:solidFill>
                  <a:srgbClr val="990099"/>
                </a:solidFill>
              </a:rPr>
              <a:t>) )</a:t>
            </a:r>
            <a:r>
              <a:rPr lang="zh-CN" altLang="en-US" sz="2400" b="1" smtClean="0">
                <a:solidFill>
                  <a:schemeClr val="accent2"/>
                </a:solidFill>
              </a:rPr>
              <a:t>==</a:t>
            </a:r>
            <a:r>
              <a:rPr lang="en-US" altLang="zh-CN" sz="2400" b="1" smtClean="0">
                <a:solidFill>
                  <a:schemeClr val="accent2"/>
                </a:solidFill>
              </a:rPr>
              <a:t>NULL)</a:t>
            </a:r>
          </a:p>
          <a:p>
            <a:pPr algn="just" eaLnBrk="1" hangingPunct="1">
              <a:lnSpc>
                <a:spcPct val="80000"/>
              </a:lnSpc>
              <a:buFontTx/>
              <a:buNone/>
            </a:pPr>
            <a:r>
              <a:rPr lang="en-US" altLang="zh-CN" sz="2400" b="1" smtClean="0">
                <a:solidFill>
                  <a:schemeClr val="accent2"/>
                </a:solidFill>
              </a:rPr>
              <a:t>         printf("File could not be opened\n"); </a:t>
            </a:r>
          </a:p>
          <a:p>
            <a:pPr algn="just" eaLnBrk="1" hangingPunct="1">
              <a:lnSpc>
                <a:spcPct val="80000"/>
              </a:lnSpc>
              <a:buFontTx/>
              <a:buNone/>
            </a:pPr>
            <a:r>
              <a:rPr lang="en-US" altLang="zh-CN" sz="2400" b="1" smtClean="0">
                <a:solidFill>
                  <a:schemeClr val="accent2"/>
                </a:solidFill>
              </a:rPr>
              <a:t>    else</a:t>
            </a:r>
          </a:p>
          <a:p>
            <a:pPr algn="just" eaLnBrk="1" hangingPunct="1">
              <a:lnSpc>
                <a:spcPct val="80000"/>
              </a:lnSpc>
              <a:buFontTx/>
              <a:buNone/>
            </a:pPr>
            <a:r>
              <a:rPr lang="en-US" altLang="zh-CN" sz="2400" b="1" smtClean="0">
                <a:solidFill>
                  <a:schemeClr val="accent2"/>
                </a:solidFill>
              </a:rPr>
              <a:t>         </a:t>
            </a:r>
            <a:r>
              <a:rPr lang="en-US" altLang="zh-CN" sz="2400" b="1" smtClean="0">
                <a:solidFill>
                  <a:schemeClr val="accent2"/>
                </a:solidFill>
                <a:latin typeface="宋体" panose="02010600030101010101" pitchFamily="2" charset="-122"/>
              </a:rPr>
              <a:t>……</a:t>
            </a:r>
            <a:endParaRPr lang="en-US" altLang="zh-CN" sz="2400" b="1" smtClean="0">
              <a:solidFill>
                <a:schemeClr val="accent2"/>
              </a:solidFill>
            </a:endParaRPr>
          </a:p>
          <a:p>
            <a:pPr eaLnBrk="1" hangingPunct="1">
              <a:lnSpc>
                <a:spcPct val="80000"/>
              </a:lnSpc>
              <a:buFontTx/>
              <a:buNone/>
            </a:pPr>
            <a:r>
              <a:rPr lang="zh-CN" altLang="en-US" sz="2400" b="1" smtClean="0"/>
              <a:t>(2) </a:t>
            </a:r>
            <a:r>
              <a:rPr lang="en-US" altLang="zh-CN" sz="2400" b="1" smtClean="0"/>
              <a:t>C</a:t>
            </a:r>
            <a:r>
              <a:rPr lang="zh-CN" altLang="en-US" sz="2400" b="1" smtClean="0"/>
              <a:t>程序使用一个</a:t>
            </a:r>
            <a:r>
              <a:rPr lang="en-US" altLang="zh-CN" sz="2400" b="1" smtClean="0"/>
              <a:t>\n</a:t>
            </a:r>
            <a:r>
              <a:rPr lang="zh-CN" altLang="en-US" sz="2400" b="1" smtClean="0"/>
              <a:t>表示行尾，</a:t>
            </a:r>
            <a:r>
              <a:rPr lang="en-US" altLang="zh-CN" sz="2400" b="1" smtClean="0"/>
              <a:t>Windows</a:t>
            </a:r>
            <a:r>
              <a:rPr lang="zh-CN" altLang="en-US" sz="2400" b="1" smtClean="0"/>
              <a:t>文本文件使用回车换行的组合</a:t>
            </a:r>
            <a:r>
              <a:rPr lang="en-US" altLang="zh-CN" sz="2400" b="1" smtClean="0"/>
              <a:t>\r\n</a:t>
            </a:r>
            <a:r>
              <a:rPr lang="zh-CN" altLang="en-US" sz="2400" b="1" smtClean="0"/>
              <a:t>来表示行尾。</a:t>
            </a:r>
            <a:r>
              <a:rPr lang="en-US" altLang="zh-CN" sz="2400" b="1" smtClean="0"/>
              <a:t>C</a:t>
            </a:r>
            <a:r>
              <a:rPr lang="zh-CN" altLang="en-US" sz="2400" b="1" smtClean="0"/>
              <a:t>程序读取文本文件时，会将</a:t>
            </a:r>
            <a:r>
              <a:rPr lang="en-US" altLang="zh-CN" sz="2400" b="1" smtClean="0">
                <a:sym typeface="Arial" panose="020B0604020202020204" pitchFamily="34" charset="0"/>
              </a:rPr>
              <a:t>\r\n</a:t>
            </a:r>
            <a:r>
              <a:rPr lang="zh-CN" altLang="en-US" sz="2400" b="1" smtClean="0">
                <a:sym typeface="Arial" panose="020B0604020202020204" pitchFamily="34" charset="0"/>
              </a:rPr>
              <a:t>转换为</a:t>
            </a:r>
            <a:r>
              <a:rPr lang="en-US" altLang="zh-CN" sz="2400" b="1" smtClean="0">
                <a:sym typeface="Arial" panose="020B0604020202020204" pitchFamily="34" charset="0"/>
              </a:rPr>
              <a:t>\n;</a:t>
            </a:r>
            <a:r>
              <a:rPr lang="zh-CN" altLang="zh-CN" sz="2400" b="1" smtClean="0">
                <a:sym typeface="Arial" panose="020B0604020202020204" pitchFamily="34" charset="0"/>
              </a:rPr>
              <a:t>而写入文件时，会将</a:t>
            </a:r>
            <a:r>
              <a:rPr lang="en-US" altLang="zh-CN" sz="2400" b="1" smtClean="0">
                <a:sym typeface="Arial" panose="020B0604020202020204" pitchFamily="34" charset="0"/>
              </a:rPr>
              <a:t>\n</a:t>
            </a:r>
            <a:r>
              <a:rPr lang="zh-CN" altLang="en-US" sz="2400" b="1" smtClean="0">
                <a:sym typeface="Arial" panose="020B0604020202020204" pitchFamily="34" charset="0"/>
              </a:rPr>
              <a:t>转换为</a:t>
            </a:r>
            <a:r>
              <a:rPr lang="en-US" altLang="zh-CN" sz="2400" b="1" smtClean="0">
                <a:sym typeface="Arial" panose="020B0604020202020204" pitchFamily="34" charset="0"/>
              </a:rPr>
              <a:t>\r\n</a:t>
            </a:r>
            <a:r>
              <a:rPr lang="zh-CN" altLang="en-US" sz="2400" b="1" smtClean="0">
                <a:sym typeface="Arial" panose="020B0604020202020204" pitchFamily="34" charset="0"/>
              </a:rPr>
              <a:t>。</a:t>
            </a:r>
            <a:endParaRPr lang="en-US" altLang="en-US" sz="2400" b="1" smtClean="0"/>
          </a:p>
          <a:p>
            <a:pPr eaLnBrk="1" hangingPunct="1">
              <a:lnSpc>
                <a:spcPct val="80000"/>
              </a:lnSpc>
              <a:buFontTx/>
              <a:buNone/>
            </a:pPr>
            <a:r>
              <a:rPr lang="zh-CN" altLang="en-US" sz="2400" b="1" smtClean="0"/>
              <a:t>(3)对文件操作的库函数，函数原型均在头文件</a:t>
            </a:r>
            <a:r>
              <a:rPr lang="en-US" altLang="zh-CN" sz="2400" b="1" smtClean="0"/>
              <a:t>stdio.h</a:t>
            </a:r>
            <a:r>
              <a:rPr lang="zh-CN" altLang="en-US" sz="2400" b="1" smtClean="0"/>
              <a:t>中。后续函数不再赘述。</a:t>
            </a:r>
          </a:p>
          <a:p>
            <a:pPr eaLnBrk="1" hangingPunct="1">
              <a:lnSpc>
                <a:spcPct val="80000"/>
              </a:lnSpc>
              <a:buFontTx/>
              <a:buNone/>
            </a:pPr>
            <a:endParaRPr lang="zh-CN" altLang="en-US" sz="2400" b="1" smtClean="0"/>
          </a:p>
        </p:txBody>
      </p:sp>
      <p:sp>
        <p:nvSpPr>
          <p:cNvPr id="56324" name="Rectangle 7"/>
          <p:cNvSpPr>
            <a:spLocks noGrp="1" noChangeArrowheads="1"/>
          </p:cNvSpPr>
          <p:nvPr>
            <p:ph type="title" idx="4294967295"/>
          </p:nvPr>
        </p:nvSpPr>
        <p:spPr/>
        <p:txBody>
          <a:bodyPr/>
          <a:lstStyle/>
          <a:p>
            <a:pPr eaLnBrk="1" hangingPunct="1"/>
            <a:r>
              <a:rPr lang="en-US" altLang="zh-CN" b="1" smtClean="0"/>
              <a:t>13.3 </a:t>
            </a:r>
            <a:r>
              <a:rPr lang="zh-CN" altLang="en-US" b="1" smtClean="0"/>
              <a:t>文件的打开与关闭</a:t>
            </a:r>
          </a:p>
        </p:txBody>
      </p:sp>
    </p:spTree>
    <p:extLst>
      <p:ext uri="{BB962C8B-B14F-4D97-AF65-F5344CB8AC3E}">
        <p14:creationId xmlns:p14="http://schemas.microsoft.com/office/powerpoint/2010/main" val="31545130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9B22DC8-A6F4-42CE-A21A-3C37350DC60D}" type="slidenum">
              <a:rPr lang="zh-CN" altLang="en-US" sz="1400" b="1">
                <a:latin typeface="Times New Roman" panose="02020603050405020304" pitchFamily="18" charset="0"/>
              </a:rPr>
              <a:pPr algn="r" eaLnBrk="1" hangingPunct="1">
                <a:spcBef>
                  <a:spcPct val="50000"/>
                </a:spcBef>
                <a:buFontTx/>
                <a:buNone/>
              </a:pPr>
              <a:t>35</a:t>
            </a:fld>
            <a:endParaRPr lang="zh-CN" altLang="en-US" sz="1400" b="1">
              <a:latin typeface="Times New Roman" panose="02020603050405020304" pitchFamily="18" charset="0"/>
            </a:endParaRPr>
          </a:p>
        </p:txBody>
      </p:sp>
      <p:sp>
        <p:nvSpPr>
          <p:cNvPr id="57347" name="Rectangle 3"/>
          <p:cNvSpPr>
            <a:spLocks noGrp="1" noChangeArrowheads="1"/>
          </p:cNvSpPr>
          <p:nvPr>
            <p:ph type="body" idx="4294967295"/>
          </p:nvPr>
        </p:nvSpPr>
        <p:spPr>
          <a:xfrm>
            <a:off x="611188" y="1371600"/>
            <a:ext cx="7931150" cy="4114800"/>
          </a:xfrm>
        </p:spPr>
        <p:txBody>
          <a:bodyPr/>
          <a:lstStyle/>
          <a:p>
            <a:pPr algn="just" eaLnBrk="1" hangingPunct="1">
              <a:buFontTx/>
              <a:buNone/>
            </a:pPr>
            <a:r>
              <a:rPr lang="zh-CN" altLang="en-US" b="1" dirty="0" smtClean="0">
                <a:ea typeface="黑体" panose="02010609060101010101" pitchFamily="49" charset="-122"/>
              </a:rPr>
              <a:t>二、文件的关闭──</a:t>
            </a:r>
            <a:r>
              <a:rPr lang="en-US" altLang="zh-CN" b="1" dirty="0" err="1" smtClean="0">
                <a:ea typeface="黑体" panose="02010609060101010101" pitchFamily="49" charset="-122"/>
              </a:rPr>
              <a:t>fclose</a:t>
            </a:r>
            <a:r>
              <a:rPr lang="en-US" altLang="zh-CN" b="1" dirty="0" smtClean="0">
                <a:ea typeface="黑体" panose="02010609060101010101" pitchFamily="49" charset="-122"/>
              </a:rPr>
              <a:t>()</a:t>
            </a:r>
            <a:r>
              <a:rPr lang="zh-CN" altLang="en-US" b="1" dirty="0" smtClean="0">
                <a:ea typeface="黑体" panose="02010609060101010101" pitchFamily="49" charset="-122"/>
              </a:rPr>
              <a:t>函数</a:t>
            </a:r>
          </a:p>
          <a:p>
            <a:pPr algn="just" eaLnBrk="1" hangingPunct="1">
              <a:buFontTx/>
              <a:buNone/>
            </a:pPr>
            <a:r>
              <a:rPr lang="zh-CN" altLang="en-US" b="1" dirty="0" smtClean="0"/>
              <a:t>1．用法：</a:t>
            </a:r>
            <a:r>
              <a:rPr lang="zh-CN" altLang="en-US" b="1" dirty="0" smtClean="0">
                <a:solidFill>
                  <a:schemeClr val="accent2"/>
                </a:solidFill>
              </a:rPr>
              <a:t> </a:t>
            </a:r>
            <a:r>
              <a:rPr lang="en-US" altLang="zh-CN" b="1" dirty="0" err="1" smtClean="0">
                <a:solidFill>
                  <a:schemeClr val="accent2"/>
                </a:solidFill>
              </a:rPr>
              <a:t>int</a:t>
            </a:r>
            <a:r>
              <a:rPr lang="en-US" altLang="zh-CN" b="1" dirty="0" smtClean="0">
                <a:solidFill>
                  <a:schemeClr val="accent2"/>
                </a:solidFill>
              </a:rPr>
              <a:t>  </a:t>
            </a:r>
            <a:r>
              <a:rPr lang="en-US" altLang="zh-CN" b="1" dirty="0" err="1" smtClean="0">
                <a:solidFill>
                  <a:schemeClr val="accent2"/>
                </a:solidFill>
              </a:rPr>
              <a:t>fclose</a:t>
            </a:r>
            <a:r>
              <a:rPr lang="en-US" altLang="zh-CN" b="1" dirty="0" smtClean="0">
                <a:solidFill>
                  <a:schemeClr val="accent2"/>
                </a:solidFill>
              </a:rPr>
              <a:t>(FILE  * stream);</a:t>
            </a:r>
          </a:p>
          <a:p>
            <a:pPr algn="just" eaLnBrk="1" hangingPunct="1">
              <a:buFontTx/>
              <a:buNone/>
            </a:pPr>
            <a:r>
              <a:rPr lang="zh-CN" altLang="en-US" b="1" dirty="0" smtClean="0"/>
              <a:t>2．功能：关闭文件指针</a:t>
            </a:r>
            <a:r>
              <a:rPr lang="en-US" altLang="zh-CN" b="1" dirty="0" smtClean="0"/>
              <a:t>stream</a:t>
            </a:r>
            <a:r>
              <a:rPr lang="zh-CN" altLang="en-US" b="1" dirty="0" smtClean="0"/>
              <a:t>所指向的文件,将所有未回写缓冲数据写入文件，断开文件和流的关联，释放文件占用的资源，如缓冲区、</a:t>
            </a:r>
            <a:r>
              <a:rPr lang="en-US" altLang="zh-CN" b="1" dirty="0" smtClean="0"/>
              <a:t>FILE</a:t>
            </a:r>
            <a:r>
              <a:rPr lang="zh-CN" altLang="en-US" b="1" dirty="0" smtClean="0"/>
              <a:t>类型记录占用的内存等</a:t>
            </a:r>
            <a:r>
              <a:rPr lang="en-US" altLang="zh-CN" b="1" dirty="0" smtClean="0"/>
              <a:t>。</a:t>
            </a:r>
            <a:r>
              <a:rPr lang="zh-CN" altLang="en-US" b="1" dirty="0" smtClean="0"/>
              <a:t>如果正常关闭了文件，则函数返回值为０；否则，返回</a:t>
            </a:r>
            <a:r>
              <a:rPr lang="en-US" altLang="zh-CN" b="1" dirty="0" smtClean="0"/>
              <a:t>EOF</a:t>
            </a:r>
            <a:r>
              <a:rPr lang="zh-CN" altLang="en-US" b="1" dirty="0" smtClean="0"/>
              <a:t>。</a:t>
            </a:r>
          </a:p>
          <a:p>
            <a:pPr algn="just" eaLnBrk="1" hangingPunct="1">
              <a:buFontTx/>
              <a:buNone/>
            </a:pPr>
            <a:endParaRPr lang="zh-CN" altLang="en-US" b="1" dirty="0" smtClean="0"/>
          </a:p>
          <a:p>
            <a:pPr algn="just" eaLnBrk="1" hangingPunct="1">
              <a:buFontTx/>
              <a:buNone/>
            </a:pPr>
            <a:r>
              <a:rPr lang="zh-CN" altLang="en-US" b="1" dirty="0" smtClean="0"/>
              <a:t>    例如，</a:t>
            </a:r>
            <a:r>
              <a:rPr lang="en-US" altLang="zh-CN" b="1" dirty="0" err="1" smtClean="0"/>
              <a:t>fclose</a:t>
            </a:r>
            <a:r>
              <a:rPr lang="en-US" altLang="zh-CN" b="1" dirty="0" smtClean="0"/>
              <a:t>(</a:t>
            </a:r>
            <a:r>
              <a:rPr lang="en-US" altLang="zh-CN" b="1" dirty="0" err="1" smtClean="0"/>
              <a:t>fPtr</a:t>
            </a:r>
            <a:r>
              <a:rPr lang="en-US" altLang="zh-CN" b="1" dirty="0" smtClean="0"/>
              <a:t>)；/*</a:t>
            </a:r>
            <a:r>
              <a:rPr lang="zh-CN" altLang="en-US" b="1" dirty="0" smtClean="0"/>
              <a:t>关闭</a:t>
            </a:r>
            <a:r>
              <a:rPr lang="en-US" altLang="zh-CN" b="1" dirty="0" err="1" smtClean="0"/>
              <a:t>fPtr</a:t>
            </a:r>
            <a:r>
              <a:rPr lang="zh-CN" altLang="en-US" b="1" dirty="0" smtClean="0"/>
              <a:t>所指向的文件*/</a:t>
            </a:r>
          </a:p>
          <a:p>
            <a:pPr eaLnBrk="1" hangingPunct="1">
              <a:buFontTx/>
              <a:buNone/>
            </a:pPr>
            <a:endParaRPr lang="zh-CN" altLang="en-US" b="1" dirty="0" smtClean="0"/>
          </a:p>
        </p:txBody>
      </p:sp>
      <p:sp>
        <p:nvSpPr>
          <p:cNvPr id="57348" name="Rectangle 7"/>
          <p:cNvSpPr>
            <a:spLocks noGrp="1" noChangeArrowheads="1"/>
          </p:cNvSpPr>
          <p:nvPr>
            <p:ph type="title" idx="4294967295"/>
          </p:nvPr>
        </p:nvSpPr>
        <p:spPr/>
        <p:txBody>
          <a:bodyPr/>
          <a:lstStyle/>
          <a:p>
            <a:pPr eaLnBrk="1" hangingPunct="1"/>
            <a:r>
              <a:rPr lang="en-US" altLang="zh-CN" b="1" smtClean="0"/>
              <a:t>13.3 </a:t>
            </a:r>
            <a:r>
              <a:rPr lang="zh-CN" altLang="en-US" b="1" smtClean="0"/>
              <a:t>文件的打开与关闭</a:t>
            </a:r>
          </a:p>
        </p:txBody>
      </p:sp>
    </p:spTree>
    <p:extLst>
      <p:ext uri="{BB962C8B-B14F-4D97-AF65-F5344CB8AC3E}">
        <p14:creationId xmlns:p14="http://schemas.microsoft.com/office/powerpoint/2010/main" val="22568932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853F256-C1C1-4C17-9D71-C7E9E0230987}" type="slidenum">
              <a:rPr lang="zh-CN" altLang="en-US" sz="1400" b="1">
                <a:latin typeface="Times New Roman" panose="02020603050405020304" pitchFamily="18" charset="0"/>
              </a:rPr>
              <a:pPr algn="r" eaLnBrk="1" hangingPunct="1">
                <a:spcBef>
                  <a:spcPct val="50000"/>
                </a:spcBef>
                <a:buFontTx/>
                <a:buNone/>
              </a:pPr>
              <a:t>4</a:t>
            </a:fld>
            <a:endParaRPr lang="zh-CN" altLang="en-US" sz="1400" b="1">
              <a:latin typeface="Times New Roman" panose="02020603050405020304" pitchFamily="18" charset="0"/>
            </a:endParaRPr>
          </a:p>
        </p:txBody>
      </p:sp>
      <p:sp>
        <p:nvSpPr>
          <p:cNvPr id="19459" name="Rectangle 2"/>
          <p:cNvSpPr>
            <a:spLocks noGrp="1" noChangeArrowheads="1"/>
          </p:cNvSpPr>
          <p:nvPr>
            <p:ph type="title" idx="4294967295"/>
          </p:nvPr>
        </p:nvSpPr>
        <p:spPr/>
        <p:txBody>
          <a:bodyPr/>
          <a:lstStyle/>
          <a:p>
            <a:pPr eaLnBrk="1" hangingPunct="1"/>
            <a:r>
              <a:rPr lang="en-US" altLang="zh-CN" b="1" smtClean="0"/>
              <a:t>13.1  </a:t>
            </a:r>
            <a:r>
              <a:rPr lang="zh-CN" altLang="en-US" b="1" smtClean="0"/>
              <a:t>数据的层次结构</a:t>
            </a:r>
          </a:p>
        </p:txBody>
      </p:sp>
      <p:sp>
        <p:nvSpPr>
          <p:cNvPr id="19460" name="Rectangle 3"/>
          <p:cNvSpPr>
            <a:spLocks noGrp="1" noChangeArrowheads="1"/>
          </p:cNvSpPr>
          <p:nvPr>
            <p:ph type="body" idx="4294967295"/>
          </p:nvPr>
        </p:nvSpPr>
        <p:spPr/>
        <p:txBody>
          <a:bodyPr/>
          <a:lstStyle/>
          <a:p>
            <a:pPr marL="1588" indent="-344488" eaLnBrk="1" hangingPunct="1">
              <a:buFontTx/>
              <a:buNone/>
            </a:pPr>
            <a:r>
              <a:rPr lang="zh-CN" altLang="en-US" b="1" smtClean="0">
                <a:solidFill>
                  <a:srgbClr val="FF3300"/>
                </a:solidFill>
              </a:rPr>
              <a:t>数据</a:t>
            </a:r>
            <a:r>
              <a:rPr lang="zh-CN" altLang="en-US" b="1" smtClean="0"/>
              <a:t>（</a:t>
            </a:r>
            <a:r>
              <a:rPr lang="en-US" altLang="zh-CN" b="1" smtClean="0"/>
              <a:t>data</a:t>
            </a:r>
            <a:r>
              <a:rPr lang="zh-CN" altLang="en-US" b="1" smtClean="0"/>
              <a:t>）：描述事物的符号记录。</a:t>
            </a:r>
            <a:endParaRPr lang="en-US" altLang="zh-CN" b="1" smtClean="0">
              <a:solidFill>
                <a:srgbClr val="FF3300"/>
              </a:solidFill>
            </a:endParaRPr>
          </a:p>
          <a:p>
            <a:pPr marL="1588" indent="-344488" eaLnBrk="1" hangingPunct="1">
              <a:buFontTx/>
              <a:buNone/>
            </a:pPr>
            <a:r>
              <a:rPr lang="zh-CN" altLang="en-US" b="1" smtClean="0">
                <a:solidFill>
                  <a:srgbClr val="FF3300"/>
                </a:solidFill>
              </a:rPr>
              <a:t>数据库</a:t>
            </a:r>
            <a:r>
              <a:rPr lang="zh-CN" altLang="en-US" b="1" smtClean="0"/>
              <a:t>（</a:t>
            </a:r>
            <a:r>
              <a:rPr lang="en-US" altLang="zh-CN" b="1" smtClean="0"/>
              <a:t>database</a:t>
            </a:r>
            <a:r>
              <a:rPr lang="zh-CN" altLang="en-US" b="1" smtClean="0"/>
              <a:t>）：一组相关的文件集合。如结构化数据库，非结构化数据库。</a:t>
            </a:r>
          </a:p>
          <a:p>
            <a:pPr marL="1588" indent="-344488" eaLnBrk="1" hangingPunct="1">
              <a:buFontTx/>
              <a:buNone/>
            </a:pPr>
            <a:r>
              <a:rPr lang="zh-CN" altLang="en-US" b="1" smtClean="0">
                <a:solidFill>
                  <a:srgbClr val="FF3300"/>
                </a:solidFill>
              </a:rPr>
              <a:t>数据库管理系统</a:t>
            </a:r>
            <a:r>
              <a:rPr lang="zh-CN" altLang="en-US" b="1" smtClean="0"/>
              <a:t>：</a:t>
            </a:r>
            <a:r>
              <a:rPr lang="en-US" altLang="zh-CN" b="1" smtClean="0"/>
              <a:t>DataBase Management System</a:t>
            </a:r>
            <a:r>
              <a:rPr lang="zh-CN" altLang="en-US" b="1" smtClean="0"/>
              <a:t>(</a:t>
            </a:r>
            <a:r>
              <a:rPr lang="en-US" altLang="zh-CN" b="1" smtClean="0"/>
              <a:t>DBMS</a:t>
            </a:r>
            <a:r>
              <a:rPr lang="zh-CN" altLang="en-US" b="1" smtClean="0"/>
              <a:t>)，方便对数据的检索、更新、备份等操作</a:t>
            </a:r>
          </a:p>
        </p:txBody>
      </p:sp>
      <p:sp>
        <p:nvSpPr>
          <p:cNvPr id="19461" name="Text Box 4"/>
          <p:cNvSpPr txBox="1">
            <a:spLocks noChangeArrowheads="1"/>
          </p:cNvSpPr>
          <p:nvPr/>
        </p:nvSpPr>
        <p:spPr bwMode="auto">
          <a:xfrm>
            <a:off x="5505450" y="4391025"/>
            <a:ext cx="863600" cy="1203325"/>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1800" b="1">
                <a:latin typeface="Times New Roman" panose="02020603050405020304" pitchFamily="18" charset="0"/>
              </a:rPr>
              <a:t>数</a:t>
            </a:r>
          </a:p>
          <a:p>
            <a:pPr algn="ctr" eaLnBrk="1" hangingPunct="1">
              <a:spcBef>
                <a:spcPct val="50000"/>
              </a:spcBef>
              <a:buFontTx/>
              <a:buNone/>
            </a:pPr>
            <a:r>
              <a:rPr lang="zh-CN" altLang="en-US" sz="1800" b="1">
                <a:latin typeface="Times New Roman" panose="02020603050405020304" pitchFamily="18" charset="0"/>
              </a:rPr>
              <a:t>据</a:t>
            </a:r>
          </a:p>
          <a:p>
            <a:pPr algn="ctr" eaLnBrk="1" hangingPunct="1">
              <a:spcBef>
                <a:spcPct val="50000"/>
              </a:spcBef>
              <a:buFontTx/>
              <a:buNone/>
            </a:pPr>
            <a:r>
              <a:rPr lang="zh-CN" altLang="en-US" sz="1800" b="1">
                <a:latin typeface="Times New Roman" panose="02020603050405020304" pitchFamily="18" charset="0"/>
              </a:rPr>
              <a:t>库</a:t>
            </a:r>
          </a:p>
        </p:txBody>
      </p:sp>
      <p:sp>
        <p:nvSpPr>
          <p:cNvPr id="19462" name="Text Box 5"/>
          <p:cNvSpPr txBox="1">
            <a:spLocks noChangeArrowheads="1"/>
          </p:cNvSpPr>
          <p:nvPr/>
        </p:nvSpPr>
        <p:spPr bwMode="auto">
          <a:xfrm>
            <a:off x="3994150" y="4248150"/>
            <a:ext cx="863600" cy="1612900"/>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800" b="1">
                <a:latin typeface="Times New Roman" panose="02020603050405020304" pitchFamily="18" charset="0"/>
              </a:rPr>
              <a:t>D</a:t>
            </a:r>
          </a:p>
          <a:p>
            <a:pPr algn="ctr" eaLnBrk="1" hangingPunct="1">
              <a:spcBef>
                <a:spcPct val="50000"/>
              </a:spcBef>
              <a:buFontTx/>
              <a:buNone/>
            </a:pPr>
            <a:r>
              <a:rPr lang="en-US" altLang="zh-CN" sz="1800" b="1">
                <a:latin typeface="Times New Roman" panose="02020603050405020304" pitchFamily="18" charset="0"/>
              </a:rPr>
              <a:t>B</a:t>
            </a:r>
          </a:p>
          <a:p>
            <a:pPr algn="ctr" eaLnBrk="1" hangingPunct="1">
              <a:spcBef>
                <a:spcPct val="50000"/>
              </a:spcBef>
              <a:buFontTx/>
              <a:buNone/>
            </a:pPr>
            <a:r>
              <a:rPr lang="en-US" altLang="zh-CN" sz="1800" b="1">
                <a:latin typeface="Times New Roman" panose="02020603050405020304" pitchFamily="18" charset="0"/>
              </a:rPr>
              <a:t>M</a:t>
            </a:r>
          </a:p>
          <a:p>
            <a:pPr algn="ctr" eaLnBrk="1" hangingPunct="1">
              <a:spcBef>
                <a:spcPct val="50000"/>
              </a:spcBef>
              <a:buFontTx/>
              <a:buNone/>
            </a:pPr>
            <a:r>
              <a:rPr lang="en-US" altLang="zh-CN" sz="1800" b="1">
                <a:latin typeface="Times New Roman" panose="02020603050405020304" pitchFamily="18" charset="0"/>
              </a:rPr>
              <a:t>S</a:t>
            </a:r>
          </a:p>
        </p:txBody>
      </p:sp>
      <p:sp>
        <p:nvSpPr>
          <p:cNvPr id="19463" name="Line 6"/>
          <p:cNvSpPr>
            <a:spLocks noChangeShapeType="1"/>
          </p:cNvSpPr>
          <p:nvPr/>
        </p:nvSpPr>
        <p:spPr bwMode="auto">
          <a:xfrm>
            <a:off x="4857750" y="4822825"/>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9464" name="Text Box 7"/>
          <p:cNvSpPr txBox="1">
            <a:spLocks noChangeArrowheads="1"/>
          </p:cNvSpPr>
          <p:nvPr/>
        </p:nvSpPr>
        <p:spPr bwMode="auto">
          <a:xfrm>
            <a:off x="2336800" y="4606925"/>
            <a:ext cx="936625" cy="650875"/>
          </a:xfrm>
          <a:prstGeom prst="rect">
            <a:avLst/>
          </a:prstGeom>
          <a:solidFill>
            <a:srgbClr val="CC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1800" b="1">
                <a:latin typeface="Times New Roman" panose="02020603050405020304" pitchFamily="18" charset="0"/>
              </a:rPr>
              <a:t>数据使用方</a:t>
            </a:r>
          </a:p>
        </p:txBody>
      </p:sp>
      <p:sp>
        <p:nvSpPr>
          <p:cNvPr id="19465" name="Line 8"/>
          <p:cNvSpPr>
            <a:spLocks noChangeShapeType="1"/>
          </p:cNvSpPr>
          <p:nvPr/>
        </p:nvSpPr>
        <p:spPr bwMode="auto">
          <a:xfrm>
            <a:off x="3273425" y="4895850"/>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9466" name="矩形 9225"/>
          <p:cNvSpPr>
            <a:spLocks noChangeArrowheads="1"/>
          </p:cNvSpPr>
          <p:nvPr/>
        </p:nvSpPr>
        <p:spPr bwMode="auto">
          <a:xfrm>
            <a:off x="3708400" y="4035425"/>
            <a:ext cx="2878138" cy="2089150"/>
          </a:xfrm>
          <a:prstGeom prst="rect">
            <a:avLst/>
          </a:prstGeom>
          <a:noFill/>
          <a:ln w="15875">
            <a:solidFill>
              <a:srgbClr val="FF6600"/>
            </a:solidFill>
            <a:prstDash val="dash"/>
            <a:miter lim="800000"/>
            <a:headEnd/>
            <a:tailEnd/>
          </a:ln>
          <a:effectLst>
            <a:prstShdw prst="shdw17" dist="17961" dir="13500000">
              <a:srgbClr val="993D00"/>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Times New Roman" panose="02020603050405020304" pitchFamily="18" charset="0"/>
            </a:endParaRPr>
          </a:p>
        </p:txBody>
      </p:sp>
    </p:spTree>
    <p:extLst>
      <p:ext uri="{BB962C8B-B14F-4D97-AF65-F5344CB8AC3E}">
        <p14:creationId xmlns:p14="http://schemas.microsoft.com/office/powerpoint/2010/main" val="35403019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6145"/>
          <p:cNvSpPr>
            <a:spLocks noGrp="1"/>
          </p:cNvSpPr>
          <p:nvPr>
            <p:ph idx="1"/>
          </p:nvPr>
        </p:nvSpPr>
        <p:spPr>
          <a:ln>
            <a:miter/>
          </a:ln>
        </p:spPr>
        <p:txBody>
          <a:bodyPr/>
          <a:lstStyle/>
          <a:p>
            <a:pPr marL="1905" indent="-344805">
              <a:buFontTx/>
              <a:buNone/>
              <a:defRPr/>
            </a:pPr>
            <a:r>
              <a:rPr lang="zh-CN" altLang="en-US" b="1" noProof="1" smtClean="0">
                <a:solidFill>
                  <a:srgbClr val="FF3300"/>
                </a:solidFill>
              </a:rPr>
              <a:t>数据</a:t>
            </a:r>
            <a:r>
              <a:rPr lang="zh-CN" altLang="en-US" b="1" noProof="1">
                <a:solidFill>
                  <a:srgbClr val="FF3300"/>
                </a:solidFill>
              </a:rPr>
              <a:t>：</a:t>
            </a:r>
          </a:p>
          <a:p>
            <a:pPr marL="1905" indent="-1905">
              <a:defRPr/>
            </a:pPr>
            <a:r>
              <a:rPr lang="zh-CN" altLang="en-US" b="1" noProof="1">
                <a:solidFill>
                  <a:srgbClr val="FF3300"/>
                </a:solidFill>
              </a:rPr>
              <a:t>结构化数据</a:t>
            </a:r>
            <a:r>
              <a:rPr lang="zh-CN" altLang="en-US" b="1" noProof="1"/>
              <a:t>：即行数据，有结构，可以存储在关系数据库中。如学生的信息是结构化数据，包括姓名、年龄、籍贯、身高等。</a:t>
            </a:r>
          </a:p>
          <a:p>
            <a:pPr marL="1905" indent="-1905">
              <a:defRPr/>
            </a:pPr>
            <a:r>
              <a:rPr lang="zh-CN" altLang="en-US" b="1" noProof="1">
                <a:solidFill>
                  <a:srgbClr val="FF3300"/>
                </a:solidFill>
              </a:rPr>
              <a:t>非结构化数据</a:t>
            </a:r>
            <a:r>
              <a:rPr lang="zh-CN" altLang="en-US" b="1" noProof="1"/>
              <a:t>：数据没有明确的结构，如全文文本、图像、声音、视频等。</a:t>
            </a:r>
          </a:p>
          <a:p>
            <a:pPr marL="1905" indent="-1905">
              <a:defRPr/>
            </a:pPr>
            <a:r>
              <a:rPr lang="zh-CN" altLang="en-US" b="1" noProof="1">
                <a:solidFill>
                  <a:srgbClr val="FF3300"/>
                </a:solidFill>
              </a:rPr>
              <a:t>半结构化数据</a:t>
            </a:r>
            <a:r>
              <a:rPr lang="zh-CN" altLang="en-US" b="1" noProof="1"/>
              <a:t>：介于完全结构化和完全无结构化数据之间的数据，如</a:t>
            </a:r>
            <a:r>
              <a:rPr lang="en-US" altLang="zh-CN" b="1" noProof="1"/>
              <a:t>HTML</a:t>
            </a:r>
            <a:r>
              <a:rPr lang="zh-CN" altLang="en-US" b="1" noProof="1"/>
              <a:t>文档。</a:t>
            </a:r>
          </a:p>
        </p:txBody>
      </p:sp>
      <p:sp>
        <p:nvSpPr>
          <p:cNvPr id="20483" name="Rectangle 2"/>
          <p:cNvSpPr>
            <a:spLocks noGrp="1" noChangeArrowheads="1"/>
          </p:cNvSpPr>
          <p:nvPr/>
        </p:nvSpPr>
        <p:spPr bwMode="auto">
          <a:xfrm>
            <a:off x="1187450" y="188913"/>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13.1  数据的层次结构</a:t>
            </a:r>
            <a:endParaRPr lang="en-US" altLang="zh-CN" sz="3200" b="1">
              <a:solidFill>
                <a:srgbClr val="FF3300"/>
              </a:solidFill>
              <a:latin typeface="Times New Roman" panose="02020603050405020304" pitchFamily="18" charset="0"/>
            </a:endParaRPr>
          </a:p>
        </p:txBody>
      </p:sp>
    </p:spTree>
    <p:extLst>
      <p:ext uri="{BB962C8B-B14F-4D97-AF65-F5344CB8AC3E}">
        <p14:creationId xmlns:p14="http://schemas.microsoft.com/office/powerpoint/2010/main" val="35653560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C898D1F-37C1-4098-8736-C27EE9EF5ABE}" type="slidenum">
              <a:rPr lang="zh-CN" altLang="en-US" sz="1400" b="1">
                <a:latin typeface="Times New Roman" panose="02020603050405020304" pitchFamily="18" charset="0"/>
              </a:rPr>
              <a:pPr algn="r" eaLnBrk="1" hangingPunct="1">
                <a:spcBef>
                  <a:spcPct val="50000"/>
                </a:spcBef>
                <a:buFontTx/>
                <a:buNone/>
              </a:pPr>
              <a:t>6</a:t>
            </a:fld>
            <a:endParaRPr lang="zh-CN" altLang="en-US" sz="1400" b="1">
              <a:latin typeface="Times New Roman" panose="02020603050405020304" pitchFamily="18" charset="0"/>
            </a:endParaRPr>
          </a:p>
        </p:txBody>
      </p:sp>
      <p:sp>
        <p:nvSpPr>
          <p:cNvPr id="21507" name="Rectangle 2"/>
          <p:cNvSpPr>
            <a:spLocks noGrp="1" noChangeArrowheads="1"/>
          </p:cNvSpPr>
          <p:nvPr>
            <p:ph type="title" idx="4294967295"/>
          </p:nvPr>
        </p:nvSpPr>
        <p:spPr>
          <a:xfrm>
            <a:off x="1295400" y="228600"/>
            <a:ext cx="7772400" cy="1104900"/>
          </a:xfrm>
        </p:spPr>
        <p:txBody>
          <a:bodyPr/>
          <a:lstStyle/>
          <a:p>
            <a:pPr eaLnBrk="1" hangingPunct="1"/>
            <a:r>
              <a:rPr lang="zh-CN" altLang="en-US" b="1" smtClean="0"/>
              <a:t>13.1  数据的层次结构</a:t>
            </a:r>
            <a:endParaRPr lang="en-US" altLang="zh-CN" b="1" smtClean="0"/>
          </a:p>
        </p:txBody>
      </p:sp>
      <p:grpSp>
        <p:nvGrpSpPr>
          <p:cNvPr id="21508" name="Group 10"/>
          <p:cNvGrpSpPr>
            <a:grpSpLocks/>
          </p:cNvGrpSpPr>
          <p:nvPr/>
        </p:nvGrpSpPr>
        <p:grpSpPr bwMode="auto">
          <a:xfrm>
            <a:off x="1905000" y="1447800"/>
            <a:ext cx="3048000" cy="466725"/>
            <a:chOff x="0" y="0"/>
            <a:chExt cx="1920" cy="294"/>
          </a:xfrm>
        </p:grpSpPr>
        <p:sp>
          <p:nvSpPr>
            <p:cNvPr id="21538" name="Text Box 5"/>
            <p:cNvSpPr txBox="1">
              <a:spLocks noChangeArrowheads="1"/>
            </p:cNvSpPr>
            <p:nvPr/>
          </p:nvSpPr>
          <p:spPr bwMode="auto">
            <a:xfrm>
              <a:off x="0" y="0"/>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001  Sally   34</a:t>
              </a:r>
            </a:p>
          </p:txBody>
        </p:sp>
        <p:sp>
          <p:nvSpPr>
            <p:cNvPr id="21539" name="Line 6"/>
            <p:cNvSpPr>
              <a:spLocks noChangeShapeType="1"/>
            </p:cNvSpPr>
            <p:nvPr/>
          </p:nvSpPr>
          <p:spPr bwMode="auto">
            <a:xfrm>
              <a:off x="38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7"/>
            <p:cNvSpPr>
              <a:spLocks noChangeShapeType="1"/>
            </p:cNvSpPr>
            <p:nvPr/>
          </p:nvSpPr>
          <p:spPr bwMode="auto">
            <a:xfrm>
              <a:off x="86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Line 9"/>
            <p:cNvSpPr>
              <a:spLocks noChangeShapeType="1"/>
            </p:cNvSpPr>
            <p:nvPr/>
          </p:nvSpPr>
          <p:spPr bwMode="auto">
            <a:xfrm>
              <a:off x="139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09" name="Group 11"/>
          <p:cNvGrpSpPr>
            <a:grpSpLocks/>
          </p:cNvGrpSpPr>
          <p:nvPr/>
        </p:nvGrpSpPr>
        <p:grpSpPr bwMode="auto">
          <a:xfrm>
            <a:off x="1905000" y="2047875"/>
            <a:ext cx="3048000" cy="466725"/>
            <a:chOff x="0" y="0"/>
            <a:chExt cx="1920" cy="294"/>
          </a:xfrm>
        </p:grpSpPr>
        <p:sp>
          <p:nvSpPr>
            <p:cNvPr id="21534" name="Text Box 12"/>
            <p:cNvSpPr txBox="1">
              <a:spLocks noChangeArrowheads="1"/>
            </p:cNvSpPr>
            <p:nvPr/>
          </p:nvSpPr>
          <p:spPr bwMode="auto">
            <a:xfrm>
              <a:off x="0" y="0"/>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  Judy   29</a:t>
              </a:r>
            </a:p>
          </p:txBody>
        </p:sp>
        <p:sp>
          <p:nvSpPr>
            <p:cNvPr id="21535" name="Line 13"/>
            <p:cNvSpPr>
              <a:spLocks noChangeShapeType="1"/>
            </p:cNvSpPr>
            <p:nvPr/>
          </p:nvSpPr>
          <p:spPr bwMode="auto">
            <a:xfrm>
              <a:off x="38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Line 14"/>
            <p:cNvSpPr>
              <a:spLocks noChangeShapeType="1"/>
            </p:cNvSpPr>
            <p:nvPr/>
          </p:nvSpPr>
          <p:spPr bwMode="auto">
            <a:xfrm>
              <a:off x="86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7" name="Line 15"/>
            <p:cNvSpPr>
              <a:spLocks noChangeShapeType="1"/>
            </p:cNvSpPr>
            <p:nvPr/>
          </p:nvSpPr>
          <p:spPr bwMode="auto">
            <a:xfrm>
              <a:off x="139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0" name="Group 16"/>
          <p:cNvGrpSpPr>
            <a:grpSpLocks/>
          </p:cNvGrpSpPr>
          <p:nvPr/>
        </p:nvGrpSpPr>
        <p:grpSpPr bwMode="auto">
          <a:xfrm>
            <a:off x="1905000" y="2657475"/>
            <a:ext cx="3048000" cy="466725"/>
            <a:chOff x="0" y="0"/>
            <a:chExt cx="1920" cy="294"/>
          </a:xfrm>
        </p:grpSpPr>
        <p:sp>
          <p:nvSpPr>
            <p:cNvPr id="21530" name="Text Box 17"/>
            <p:cNvSpPr txBox="1">
              <a:spLocks noChangeArrowheads="1"/>
            </p:cNvSpPr>
            <p:nvPr/>
          </p:nvSpPr>
          <p:spPr bwMode="auto">
            <a:xfrm>
              <a:off x="0" y="0"/>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003  Rose   30</a:t>
              </a:r>
            </a:p>
          </p:txBody>
        </p:sp>
        <p:sp>
          <p:nvSpPr>
            <p:cNvPr id="21531" name="Line 18"/>
            <p:cNvSpPr>
              <a:spLocks noChangeShapeType="1"/>
            </p:cNvSpPr>
            <p:nvPr/>
          </p:nvSpPr>
          <p:spPr bwMode="auto">
            <a:xfrm>
              <a:off x="38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19"/>
            <p:cNvSpPr>
              <a:spLocks noChangeShapeType="1"/>
            </p:cNvSpPr>
            <p:nvPr/>
          </p:nvSpPr>
          <p:spPr bwMode="auto">
            <a:xfrm>
              <a:off x="86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20"/>
            <p:cNvSpPr>
              <a:spLocks noChangeShapeType="1"/>
            </p:cNvSpPr>
            <p:nvPr/>
          </p:nvSpPr>
          <p:spPr bwMode="auto">
            <a:xfrm>
              <a:off x="139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Text Box 26"/>
          <p:cNvSpPr txBox="1">
            <a:spLocks noChangeArrowheads="1"/>
          </p:cNvSpPr>
          <p:nvPr/>
        </p:nvSpPr>
        <p:spPr bwMode="auto">
          <a:xfrm>
            <a:off x="5334000" y="1905000"/>
            <a:ext cx="161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文件</a:t>
            </a:r>
            <a:r>
              <a:rPr lang="en-US" altLang="zh-CN" sz="2400" b="1">
                <a:latin typeface="Times New Roman" panose="02020603050405020304" pitchFamily="18" charset="0"/>
              </a:rPr>
              <a:t>(file)</a:t>
            </a:r>
          </a:p>
        </p:txBody>
      </p:sp>
      <p:grpSp>
        <p:nvGrpSpPr>
          <p:cNvPr id="21512" name="Group 21"/>
          <p:cNvGrpSpPr>
            <a:grpSpLocks/>
          </p:cNvGrpSpPr>
          <p:nvPr/>
        </p:nvGrpSpPr>
        <p:grpSpPr bwMode="auto">
          <a:xfrm>
            <a:off x="1447800" y="3505200"/>
            <a:ext cx="3048000" cy="466725"/>
            <a:chOff x="0" y="0"/>
            <a:chExt cx="1920" cy="294"/>
          </a:xfrm>
        </p:grpSpPr>
        <p:sp>
          <p:nvSpPr>
            <p:cNvPr id="21526" name="Text Box 22"/>
            <p:cNvSpPr txBox="1">
              <a:spLocks noChangeArrowheads="1"/>
            </p:cNvSpPr>
            <p:nvPr/>
          </p:nvSpPr>
          <p:spPr bwMode="auto">
            <a:xfrm>
              <a:off x="0" y="0"/>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001   Judy 34</a:t>
              </a:r>
            </a:p>
          </p:txBody>
        </p:sp>
        <p:sp>
          <p:nvSpPr>
            <p:cNvPr id="21527" name="Line 23"/>
            <p:cNvSpPr>
              <a:spLocks noChangeShapeType="1"/>
            </p:cNvSpPr>
            <p:nvPr/>
          </p:nvSpPr>
          <p:spPr bwMode="auto">
            <a:xfrm>
              <a:off x="38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Line 24"/>
            <p:cNvSpPr>
              <a:spLocks noChangeShapeType="1"/>
            </p:cNvSpPr>
            <p:nvPr/>
          </p:nvSpPr>
          <p:spPr bwMode="auto">
            <a:xfrm>
              <a:off x="864"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25"/>
            <p:cNvSpPr>
              <a:spLocks noChangeShapeType="1"/>
            </p:cNvSpPr>
            <p:nvPr/>
          </p:nvSpPr>
          <p:spPr bwMode="auto">
            <a:xfrm>
              <a:off x="139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3" name="Text Box 27"/>
          <p:cNvSpPr txBox="1">
            <a:spLocks noChangeArrowheads="1"/>
          </p:cNvSpPr>
          <p:nvPr/>
        </p:nvSpPr>
        <p:spPr bwMode="auto">
          <a:xfrm>
            <a:off x="4876800" y="3505200"/>
            <a:ext cx="192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记录</a:t>
            </a:r>
            <a:r>
              <a:rPr lang="en-US" altLang="zh-CN" sz="2400" b="1">
                <a:latin typeface="Times New Roman" panose="02020603050405020304" pitchFamily="18" charset="0"/>
              </a:rPr>
              <a:t>(record)</a:t>
            </a:r>
          </a:p>
        </p:txBody>
      </p:sp>
      <p:sp>
        <p:nvSpPr>
          <p:cNvPr id="21514" name="Text Box 28"/>
          <p:cNvSpPr txBox="1">
            <a:spLocks noChangeArrowheads="1"/>
          </p:cNvSpPr>
          <p:nvPr/>
        </p:nvSpPr>
        <p:spPr bwMode="auto">
          <a:xfrm>
            <a:off x="2133600" y="4343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Judy</a:t>
            </a:r>
          </a:p>
        </p:txBody>
      </p:sp>
      <p:sp>
        <p:nvSpPr>
          <p:cNvPr id="21515" name="Text Box 29"/>
          <p:cNvSpPr txBox="1">
            <a:spLocks noChangeArrowheads="1"/>
          </p:cNvSpPr>
          <p:nvPr/>
        </p:nvSpPr>
        <p:spPr bwMode="auto">
          <a:xfrm>
            <a:off x="3429000" y="43434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字段</a:t>
            </a:r>
            <a:r>
              <a:rPr lang="en-US" altLang="zh-CN" sz="2400" b="1">
                <a:latin typeface="Times New Roman" panose="02020603050405020304" pitchFamily="18" charset="0"/>
              </a:rPr>
              <a:t>(field)</a:t>
            </a:r>
          </a:p>
        </p:txBody>
      </p:sp>
      <p:sp>
        <p:nvSpPr>
          <p:cNvPr id="21516" name="Line 30"/>
          <p:cNvSpPr>
            <a:spLocks noChangeShapeType="1"/>
          </p:cNvSpPr>
          <p:nvPr/>
        </p:nvSpPr>
        <p:spPr bwMode="auto">
          <a:xfrm flipV="1">
            <a:off x="2257425" y="47244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7" name="Text Box 31"/>
          <p:cNvSpPr txBox="1">
            <a:spLocks noChangeArrowheads="1"/>
          </p:cNvSpPr>
          <p:nvPr/>
        </p:nvSpPr>
        <p:spPr bwMode="auto">
          <a:xfrm>
            <a:off x="1600200" y="5105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01001010</a:t>
            </a:r>
          </a:p>
        </p:txBody>
      </p:sp>
      <p:sp>
        <p:nvSpPr>
          <p:cNvPr id="21518" name="Text Box 32"/>
          <p:cNvSpPr txBox="1">
            <a:spLocks noChangeArrowheads="1"/>
          </p:cNvSpPr>
          <p:nvPr/>
        </p:nvSpPr>
        <p:spPr bwMode="auto">
          <a:xfrm>
            <a:off x="3276600" y="510540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字节</a:t>
            </a:r>
            <a:r>
              <a:rPr lang="en-US" altLang="zh-CN" sz="2400" b="1">
                <a:latin typeface="Times New Roman" panose="02020603050405020304" pitchFamily="18" charset="0"/>
              </a:rPr>
              <a:t>(Byte)</a:t>
            </a:r>
            <a:endParaRPr lang="zh-CN" altLang="en-US" sz="2400" b="1">
              <a:latin typeface="Times New Roman" panose="02020603050405020304" pitchFamily="18" charset="0"/>
            </a:endParaRPr>
          </a:p>
        </p:txBody>
      </p:sp>
      <p:sp>
        <p:nvSpPr>
          <p:cNvPr id="21519" name="Line 33"/>
          <p:cNvSpPr>
            <a:spLocks noChangeShapeType="1"/>
          </p:cNvSpPr>
          <p:nvPr/>
        </p:nvSpPr>
        <p:spPr bwMode="auto">
          <a:xfrm flipV="1">
            <a:off x="2362200" y="54864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0" name="Text Box 34"/>
          <p:cNvSpPr txBox="1">
            <a:spLocks noChangeArrowheads="1"/>
          </p:cNvSpPr>
          <p:nvPr/>
        </p:nvSpPr>
        <p:spPr bwMode="auto">
          <a:xfrm>
            <a:off x="1981200" y="5791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1</a:t>
            </a:r>
          </a:p>
        </p:txBody>
      </p:sp>
      <p:sp>
        <p:nvSpPr>
          <p:cNvPr id="21521" name="Text Box 35"/>
          <p:cNvSpPr txBox="1">
            <a:spLocks noChangeArrowheads="1"/>
          </p:cNvSpPr>
          <p:nvPr/>
        </p:nvSpPr>
        <p:spPr bwMode="auto">
          <a:xfrm>
            <a:off x="2743200" y="5791200"/>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位</a:t>
            </a:r>
            <a:r>
              <a:rPr lang="en-US" altLang="zh-CN" sz="2400" b="1">
                <a:latin typeface="Times New Roman" panose="02020603050405020304" pitchFamily="18" charset="0"/>
              </a:rPr>
              <a:t>(bit)</a:t>
            </a:r>
          </a:p>
        </p:txBody>
      </p:sp>
      <p:sp>
        <p:nvSpPr>
          <p:cNvPr id="21522" name="Line 36"/>
          <p:cNvSpPr>
            <a:spLocks noChangeShapeType="1"/>
          </p:cNvSpPr>
          <p:nvPr/>
        </p:nvSpPr>
        <p:spPr bwMode="auto">
          <a:xfrm flipV="1">
            <a:off x="2438400" y="4038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3" name="Freeform 42"/>
          <p:cNvSpPr>
            <a:spLocks noChangeArrowheads="1"/>
          </p:cNvSpPr>
          <p:nvPr/>
        </p:nvSpPr>
        <p:spPr bwMode="auto">
          <a:xfrm>
            <a:off x="1524000" y="2286000"/>
            <a:ext cx="381000" cy="1219200"/>
          </a:xfrm>
          <a:custGeom>
            <a:avLst/>
            <a:gdLst>
              <a:gd name="T0" fmla="*/ 2147483646 w 336"/>
              <a:gd name="T1" fmla="*/ 2147483646 h 864"/>
              <a:gd name="T2" fmla="*/ 2147483646 w 336"/>
              <a:gd name="T3" fmla="*/ 2147483646 h 864"/>
              <a:gd name="T4" fmla="*/ 2147483646 w 336"/>
              <a:gd name="T5" fmla="*/ 0 h 864"/>
              <a:gd name="T6" fmla="*/ 0 60000 65536"/>
              <a:gd name="T7" fmla="*/ 0 60000 65536"/>
              <a:gd name="T8" fmla="*/ 0 60000 65536"/>
            </a:gdLst>
            <a:ahLst/>
            <a:cxnLst>
              <a:cxn ang="T6">
                <a:pos x="T0" y="T1"/>
              </a:cxn>
              <a:cxn ang="T7">
                <a:pos x="T2" y="T3"/>
              </a:cxn>
              <a:cxn ang="T8">
                <a:pos x="T4" y="T5"/>
              </a:cxn>
            </a:cxnLst>
            <a:rect l="0" t="0" r="r" b="b"/>
            <a:pathLst>
              <a:path w="336" h="864">
                <a:moveTo>
                  <a:pt x="48" y="864"/>
                </a:moveTo>
                <a:cubicBezTo>
                  <a:pt x="24" y="576"/>
                  <a:pt x="0" y="288"/>
                  <a:pt x="48" y="144"/>
                </a:cubicBezTo>
                <a:cubicBezTo>
                  <a:pt x="96" y="0"/>
                  <a:pt x="296" y="24"/>
                  <a:pt x="336"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4" name="Text Box 43"/>
          <p:cNvSpPr txBox="1">
            <a:spLocks noChangeArrowheads="1"/>
          </p:cNvSpPr>
          <p:nvPr/>
        </p:nvSpPr>
        <p:spPr bwMode="auto">
          <a:xfrm>
            <a:off x="5257800" y="4419600"/>
            <a:ext cx="358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为了检索文件中的记录，记录中至少要选出一个字段作为记录关键字。</a:t>
            </a:r>
          </a:p>
        </p:txBody>
      </p:sp>
      <p:sp>
        <p:nvSpPr>
          <p:cNvPr id="21525" name="文本框 7204"/>
          <p:cNvSpPr txBox="1">
            <a:spLocks noChangeArrowheads="1"/>
          </p:cNvSpPr>
          <p:nvPr/>
        </p:nvSpPr>
        <p:spPr bwMode="auto">
          <a:xfrm>
            <a:off x="539750" y="1557338"/>
            <a:ext cx="503238" cy="26543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rPr>
              <a:t>结构化数据示例</a:t>
            </a:r>
          </a:p>
        </p:txBody>
      </p:sp>
    </p:spTree>
    <p:extLst>
      <p:ext uri="{BB962C8B-B14F-4D97-AF65-F5344CB8AC3E}">
        <p14:creationId xmlns:p14="http://schemas.microsoft.com/office/powerpoint/2010/main" val="4704643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A2658EB-E31F-4C57-9981-164EF80F6EF8}" type="slidenum">
              <a:rPr lang="zh-CN" altLang="en-US" sz="1400" b="1">
                <a:latin typeface="Times New Roman" panose="02020603050405020304" pitchFamily="18" charset="0"/>
              </a:rPr>
              <a:pPr algn="r" eaLnBrk="1" hangingPunct="1">
                <a:spcBef>
                  <a:spcPct val="50000"/>
                </a:spcBef>
                <a:buFontTx/>
                <a:buNone/>
              </a:pPr>
              <a:t>7</a:t>
            </a:fld>
            <a:endParaRPr lang="zh-CN" altLang="en-US" sz="1400" b="1">
              <a:latin typeface="Times New Roman" panose="02020603050405020304" pitchFamily="18" charset="0"/>
            </a:endParaRPr>
          </a:p>
        </p:txBody>
      </p:sp>
      <p:sp>
        <p:nvSpPr>
          <p:cNvPr id="23555" name="Rectangle 4"/>
          <p:cNvSpPr>
            <a:spLocks noGrp="1" noChangeArrowheads="1"/>
          </p:cNvSpPr>
          <p:nvPr>
            <p:ph type="body" idx="4294967295"/>
          </p:nvPr>
        </p:nvSpPr>
        <p:spPr/>
        <p:txBody>
          <a:bodyPr/>
          <a:lstStyle/>
          <a:p>
            <a:pPr eaLnBrk="1" hangingPunct="1">
              <a:buFontTx/>
              <a:buNone/>
            </a:pPr>
            <a:r>
              <a:rPr lang="en-US" altLang="zh-CN" b="1" smtClean="0"/>
              <a:t>1</a:t>
            </a:r>
            <a:r>
              <a:rPr lang="zh-CN" altLang="en-US" b="1" smtClean="0"/>
              <a:t>、数据的层次结构</a:t>
            </a:r>
          </a:p>
          <a:p>
            <a:pPr eaLnBrk="1" hangingPunct="1">
              <a:buFontTx/>
              <a:buNone/>
            </a:pPr>
            <a:r>
              <a:rPr lang="en-US" altLang="zh-CN" b="1" smtClean="0"/>
              <a:t>2</a:t>
            </a:r>
            <a:r>
              <a:rPr lang="zh-CN" altLang="en-US" b="1" smtClean="0"/>
              <a:t>、文件概述</a:t>
            </a:r>
          </a:p>
          <a:p>
            <a:pPr eaLnBrk="1" hangingPunct="1">
              <a:buFontTx/>
              <a:buNone/>
            </a:pPr>
            <a:r>
              <a:rPr lang="en-US" altLang="zh-CN" b="1" smtClean="0"/>
              <a:t>3</a:t>
            </a:r>
            <a:r>
              <a:rPr lang="zh-CN" altLang="en-US" b="1" smtClean="0"/>
              <a:t>、文件的打开和关闭</a:t>
            </a:r>
          </a:p>
          <a:p>
            <a:pPr eaLnBrk="1" hangingPunct="1">
              <a:buFontTx/>
              <a:buNone/>
            </a:pPr>
            <a:r>
              <a:rPr lang="en-US" altLang="zh-CN" b="1" smtClean="0"/>
              <a:t>4</a:t>
            </a:r>
            <a:r>
              <a:rPr lang="zh-CN" altLang="en-US" b="1" smtClean="0"/>
              <a:t>、位置指针与文件定位</a:t>
            </a:r>
          </a:p>
          <a:p>
            <a:pPr eaLnBrk="1" hangingPunct="1">
              <a:buFontTx/>
              <a:buNone/>
            </a:pPr>
            <a:r>
              <a:rPr lang="en-US" altLang="zh-CN" b="1" smtClean="0"/>
              <a:t>5</a:t>
            </a:r>
            <a:r>
              <a:rPr lang="zh-CN" altLang="en-US" b="1" smtClean="0"/>
              <a:t>、文件的读写操作</a:t>
            </a:r>
          </a:p>
          <a:p>
            <a:pPr eaLnBrk="1" hangingPunct="1">
              <a:buFontTx/>
              <a:buNone/>
            </a:pPr>
            <a:r>
              <a:rPr lang="en-US" altLang="zh-CN" b="1" smtClean="0"/>
              <a:t>6</a:t>
            </a:r>
            <a:r>
              <a:rPr lang="zh-CN" altLang="en-US" b="1" smtClean="0"/>
              <a:t>、顺序文件的操作</a:t>
            </a:r>
          </a:p>
          <a:p>
            <a:pPr eaLnBrk="1" hangingPunct="1">
              <a:buFontTx/>
              <a:buNone/>
            </a:pPr>
            <a:r>
              <a:rPr lang="en-US" altLang="zh-CN" b="1" smtClean="0"/>
              <a:t>7</a:t>
            </a:r>
            <a:r>
              <a:rPr lang="zh-CN" altLang="en-US" b="1" smtClean="0"/>
              <a:t>、随机文件的操作</a:t>
            </a:r>
          </a:p>
          <a:p>
            <a:pPr eaLnBrk="1" hangingPunct="1">
              <a:buFontTx/>
              <a:buNone/>
            </a:pPr>
            <a:endParaRPr lang="zh-CN" altLang="en-US" smtClean="0"/>
          </a:p>
        </p:txBody>
      </p:sp>
      <p:sp>
        <p:nvSpPr>
          <p:cNvPr id="23556"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23557"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8"/>
          <p:cNvSpPr txBox="1">
            <a:spLocks noChangeArrowheads="1"/>
          </p:cNvSpPr>
          <p:nvPr/>
        </p:nvSpPr>
        <p:spPr bwMode="auto">
          <a:xfrm>
            <a:off x="684213" y="1916113"/>
            <a:ext cx="4032250"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95473261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2A05DEC-B60C-4931-A384-CB57E27F7EEF}" type="slidenum">
              <a:rPr lang="zh-CN" altLang="en-US" sz="1400" b="1">
                <a:latin typeface="Times New Roman" panose="02020603050405020304" pitchFamily="18" charset="0"/>
              </a:rPr>
              <a:pPr algn="r" eaLnBrk="1" hangingPunct="1">
                <a:spcBef>
                  <a:spcPct val="50000"/>
                </a:spcBef>
                <a:buFontTx/>
                <a:buNone/>
              </a:pPr>
              <a:t>8</a:t>
            </a:fld>
            <a:endParaRPr lang="zh-CN" altLang="en-US" sz="1400" b="1">
              <a:latin typeface="Times New Roman" panose="02020603050405020304" pitchFamily="18" charset="0"/>
            </a:endParaRPr>
          </a:p>
        </p:txBody>
      </p:sp>
      <p:sp>
        <p:nvSpPr>
          <p:cNvPr id="24579" name="Rectangle 2"/>
          <p:cNvSpPr>
            <a:spLocks noGrp="1" noChangeArrowheads="1"/>
          </p:cNvSpPr>
          <p:nvPr>
            <p:ph type="title" idx="4294967295"/>
          </p:nvPr>
        </p:nvSpPr>
        <p:spPr>
          <a:xfrm>
            <a:off x="1260475" y="404813"/>
            <a:ext cx="7772400" cy="720725"/>
          </a:xfrm>
        </p:spPr>
        <p:txBody>
          <a:bodyPr/>
          <a:lstStyle/>
          <a:p>
            <a:pPr eaLnBrk="1" hangingPunct="1"/>
            <a:r>
              <a:rPr lang="zh-CN" altLang="en-US" b="1" smtClean="0"/>
              <a:t>程序设计语言中的文件</a:t>
            </a:r>
          </a:p>
        </p:txBody>
      </p:sp>
      <p:sp>
        <p:nvSpPr>
          <p:cNvPr id="24580" name="Rectangle 3"/>
          <p:cNvSpPr>
            <a:spLocks noGrp="1" noChangeArrowheads="1"/>
          </p:cNvSpPr>
          <p:nvPr>
            <p:ph type="body" idx="4294967295"/>
          </p:nvPr>
        </p:nvSpPr>
        <p:spPr/>
        <p:txBody>
          <a:bodyPr/>
          <a:lstStyle/>
          <a:p>
            <a:pPr eaLnBrk="1" hangingPunct="1">
              <a:lnSpc>
                <a:spcPct val="90000"/>
              </a:lnSpc>
            </a:pPr>
            <a:r>
              <a:rPr lang="zh-CN" altLang="en-US" b="1" smtClean="0"/>
              <a:t>文件是为了某种目的系统地把数据组织起来而构成的数据集合体。</a:t>
            </a:r>
          </a:p>
          <a:p>
            <a:pPr eaLnBrk="1" hangingPunct="1">
              <a:lnSpc>
                <a:spcPct val="90000"/>
              </a:lnSpc>
            </a:pPr>
            <a:endParaRPr lang="zh-CN" altLang="en-US" sz="800" b="1" smtClean="0"/>
          </a:p>
          <a:p>
            <a:pPr eaLnBrk="1" hangingPunct="1">
              <a:lnSpc>
                <a:spcPct val="90000"/>
              </a:lnSpc>
            </a:pPr>
            <a:r>
              <a:rPr lang="zh-CN" altLang="en-US" b="1" smtClean="0">
                <a:latin typeface="宋体" panose="02010600030101010101" pitchFamily="2" charset="-122"/>
              </a:rPr>
              <a:t>为了处理的统一和概念的简化，操作系统把外部数据（磁盘文件）、外部设备（输入输出设备）一律作为文件来进行管理。</a:t>
            </a:r>
          </a:p>
          <a:p>
            <a:pPr eaLnBrk="1" hangingPunct="1">
              <a:lnSpc>
                <a:spcPct val="90000"/>
              </a:lnSpc>
            </a:pPr>
            <a:endParaRPr lang="zh-CN" altLang="en-US" sz="800" b="1" smtClean="0">
              <a:latin typeface="宋体" panose="02010600030101010101" pitchFamily="2" charset="-122"/>
            </a:endParaRPr>
          </a:p>
          <a:p>
            <a:pPr eaLnBrk="1" hangingPunct="1">
              <a:lnSpc>
                <a:spcPct val="90000"/>
              </a:lnSpc>
            </a:pPr>
            <a:r>
              <a:rPr lang="zh-CN" altLang="en-US" b="1" smtClean="0">
                <a:latin typeface="宋体" panose="02010600030101010101" pitchFamily="2" charset="-122"/>
              </a:rPr>
              <a:t>程序设计语言中的文件，指的是这些外部数据和外部设备</a:t>
            </a:r>
            <a:r>
              <a:rPr lang="zh-CN" altLang="en-US" b="1" smtClean="0"/>
              <a:t>。</a:t>
            </a:r>
          </a:p>
        </p:txBody>
      </p:sp>
    </p:spTree>
    <p:extLst>
      <p:ext uri="{BB962C8B-B14F-4D97-AF65-F5344CB8AC3E}">
        <p14:creationId xmlns:p14="http://schemas.microsoft.com/office/powerpoint/2010/main" val="131590507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4F46AA4-1A00-4528-8D70-E08D652DC814}" type="slidenum">
              <a:rPr lang="zh-CN" altLang="en-US" sz="1400" b="1">
                <a:latin typeface="Times New Roman" panose="02020603050405020304" pitchFamily="18" charset="0"/>
              </a:rPr>
              <a:pPr algn="r" eaLnBrk="1" hangingPunct="1">
                <a:spcBef>
                  <a:spcPct val="50000"/>
                </a:spcBef>
                <a:buFontTx/>
                <a:buNone/>
              </a:pPr>
              <a:t>9</a:t>
            </a:fld>
            <a:endParaRPr lang="zh-CN" altLang="en-US" sz="1400" b="1">
              <a:latin typeface="Times New Roman" panose="02020603050405020304" pitchFamily="18" charset="0"/>
            </a:endParaRPr>
          </a:p>
        </p:txBody>
      </p:sp>
      <p:sp>
        <p:nvSpPr>
          <p:cNvPr id="25603" name="Rectangle 2"/>
          <p:cNvSpPr>
            <a:spLocks noGrp="1" noChangeArrowheads="1"/>
          </p:cNvSpPr>
          <p:nvPr>
            <p:ph type="title" idx="4294967295"/>
          </p:nvPr>
        </p:nvSpPr>
        <p:spPr/>
        <p:txBody>
          <a:bodyPr/>
          <a:lstStyle/>
          <a:p>
            <a:pPr eaLnBrk="1" hangingPunct="1"/>
            <a:r>
              <a:rPr lang="en-US" altLang="zh-CN" b="1" smtClean="0"/>
              <a:t>13.2 </a:t>
            </a:r>
            <a:r>
              <a:rPr lang="zh-CN" altLang="en-US" b="1" smtClean="0"/>
              <a:t>文件概述</a:t>
            </a:r>
          </a:p>
        </p:txBody>
      </p:sp>
      <p:sp>
        <p:nvSpPr>
          <p:cNvPr id="25604" name="Rectangle 3"/>
          <p:cNvSpPr>
            <a:spLocks noGrp="1" noChangeArrowheads="1"/>
          </p:cNvSpPr>
          <p:nvPr>
            <p:ph type="body" idx="4294967295"/>
          </p:nvPr>
        </p:nvSpPr>
        <p:spPr/>
        <p:txBody>
          <a:bodyPr/>
          <a:lstStyle/>
          <a:p>
            <a:pPr eaLnBrk="1" hangingPunct="1"/>
            <a:r>
              <a:rPr lang="zh-CN" altLang="en-US" b="1" smtClean="0">
                <a:latin typeface="宋体" panose="02010600030101010101" pitchFamily="2" charset="-122"/>
              </a:rPr>
              <a:t>文件分类</a:t>
            </a:r>
          </a:p>
          <a:p>
            <a:pPr eaLnBrk="1" hangingPunct="1"/>
            <a:r>
              <a:rPr lang="zh-CN" altLang="en-US" b="1" smtClean="0">
                <a:latin typeface="宋体" panose="02010600030101010101" pitchFamily="2" charset="-122"/>
              </a:rPr>
              <a:t>文件的作用</a:t>
            </a:r>
          </a:p>
          <a:p>
            <a:pPr eaLnBrk="1" hangingPunct="1"/>
            <a:r>
              <a:rPr lang="zh-CN" altLang="en-US" b="1" smtClean="0">
                <a:latin typeface="宋体" panose="02010600030101010101" pitchFamily="2" charset="-122"/>
              </a:rPr>
              <a:t>读文件与写文件</a:t>
            </a:r>
          </a:p>
          <a:p>
            <a:pPr eaLnBrk="1" hangingPunct="1"/>
            <a:r>
              <a:rPr lang="zh-CN" altLang="en-US" b="1" smtClean="0">
                <a:latin typeface="宋体" panose="02010600030101010101" pitchFamily="2" charset="-122"/>
              </a:rPr>
              <a:t>文件和流</a:t>
            </a:r>
          </a:p>
          <a:p>
            <a:pPr eaLnBrk="1" hangingPunct="1"/>
            <a:r>
              <a:rPr lang="en-US" altLang="zh-CN" b="1" smtClean="0">
                <a:latin typeface="宋体" panose="02010600030101010101" pitchFamily="2" charset="-122"/>
              </a:rPr>
              <a:t>ANSI C</a:t>
            </a:r>
            <a:r>
              <a:rPr lang="zh-CN" altLang="en-US" b="1" smtClean="0">
                <a:latin typeface="宋体" panose="02010600030101010101" pitchFamily="2" charset="-122"/>
              </a:rPr>
              <a:t>的缓冲文件系统</a:t>
            </a:r>
          </a:p>
          <a:p>
            <a:pPr eaLnBrk="1" hangingPunct="1"/>
            <a:r>
              <a:rPr lang="zh-CN" altLang="en-US" b="1" smtClean="0">
                <a:latin typeface="宋体" panose="02010600030101010101" pitchFamily="2" charset="-122"/>
              </a:rPr>
              <a:t>文件类型</a:t>
            </a:r>
            <a:r>
              <a:rPr lang="en-US" altLang="zh-CN" b="1" smtClean="0">
                <a:latin typeface="宋体" panose="02010600030101010101" pitchFamily="2" charset="-122"/>
              </a:rPr>
              <a:t>FILE</a:t>
            </a:r>
          </a:p>
          <a:p>
            <a:pPr eaLnBrk="1" hangingPunct="1"/>
            <a:r>
              <a:rPr lang="zh-CN" altLang="en-US" b="1" smtClean="0">
                <a:latin typeface="宋体" panose="02010600030101010101" pitchFamily="2" charset="-122"/>
              </a:rPr>
              <a:t>对文件的操作</a:t>
            </a:r>
          </a:p>
          <a:p>
            <a:pPr eaLnBrk="1" hangingPunct="1"/>
            <a:endParaRPr lang="en-US" altLang="zh-CN" b="1" smtClean="0">
              <a:latin typeface="宋体" panose="02010600030101010101" pitchFamily="2" charset="-122"/>
            </a:endParaRPr>
          </a:p>
          <a:p>
            <a:pPr eaLnBrk="1" hangingPunct="1">
              <a:buFontTx/>
              <a:buNone/>
            </a:pPr>
            <a:endParaRPr lang="en-US" altLang="zh-CN" b="1" smtClean="0">
              <a:latin typeface="宋体" panose="02010600030101010101" pitchFamily="2" charset="-122"/>
            </a:endParaRPr>
          </a:p>
          <a:p>
            <a:pPr eaLnBrk="1" hangingPunct="1"/>
            <a:endParaRPr lang="zh-CN" altLang="en-US" b="1" smtClean="0">
              <a:latin typeface="宋体" panose="02010600030101010101" pitchFamily="2" charset="-122"/>
            </a:endParaRPr>
          </a:p>
        </p:txBody>
      </p:sp>
    </p:spTree>
    <p:extLst>
      <p:ext uri="{BB962C8B-B14F-4D97-AF65-F5344CB8AC3E}">
        <p14:creationId xmlns:p14="http://schemas.microsoft.com/office/powerpoint/2010/main" val="27098487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模板</Template>
  <TotalTime>1743</TotalTime>
  <Pages>0</Pages>
  <Words>3123</Words>
  <Characters>0</Characters>
  <Application>Microsoft Office PowerPoint</Application>
  <DocSecurity>0</DocSecurity>
  <PresentationFormat>全屏显示(4:3)</PresentationFormat>
  <Lines>0</Lines>
  <Paragraphs>411</Paragraphs>
  <Slides>35</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4" baseType="lpstr">
      <vt:lpstr>Monotype Sorts</vt:lpstr>
      <vt:lpstr>黑体</vt:lpstr>
      <vt:lpstr>楷体_GB2312</vt:lpstr>
      <vt:lpstr>宋体</vt:lpstr>
      <vt:lpstr>Arial</vt:lpstr>
      <vt:lpstr>Times New Roman</vt:lpstr>
      <vt:lpstr>Wingdings</vt:lpstr>
      <vt:lpstr>经分互动规范介绍</vt:lpstr>
      <vt:lpstr>Microsoft Excel 97-2003 工作表</vt:lpstr>
      <vt:lpstr>PowerPoint 演示文稿</vt:lpstr>
      <vt:lpstr>前言</vt:lpstr>
      <vt:lpstr>PowerPoint 演示文稿</vt:lpstr>
      <vt:lpstr>13.1  数据的层次结构</vt:lpstr>
      <vt:lpstr>PowerPoint 演示文稿</vt:lpstr>
      <vt:lpstr>13.1  数据的层次结构</vt:lpstr>
      <vt:lpstr>PowerPoint 演示文稿</vt:lpstr>
      <vt:lpstr>程序设计语言中的文件</vt:lpstr>
      <vt:lpstr>13.2 文件概述</vt:lpstr>
      <vt:lpstr>13.2 文件概述</vt:lpstr>
      <vt:lpstr>13.2 文件概述</vt:lpstr>
      <vt:lpstr>13.2 文件概述-文件分类</vt:lpstr>
      <vt:lpstr>13.2 文件概述-文件分类</vt:lpstr>
      <vt:lpstr>13.2 文件概述-文件分类</vt:lpstr>
      <vt:lpstr>13.2 文件概述-文件分类</vt:lpstr>
      <vt:lpstr>13.2 文件概述-文件分类</vt:lpstr>
      <vt:lpstr>13.2 文件概述</vt:lpstr>
      <vt:lpstr>13.2 文件概述</vt:lpstr>
      <vt:lpstr>13.2 文件概述</vt:lpstr>
      <vt:lpstr>13.2 文件概述</vt:lpstr>
      <vt:lpstr>输入输出重定向示例</vt:lpstr>
      <vt:lpstr>PowerPoint 演示文稿</vt:lpstr>
      <vt:lpstr>13.2 文件概述- ANSI C的缓冲文件系统</vt:lpstr>
      <vt:lpstr>缓冲区操作函数</vt:lpstr>
      <vt:lpstr>13.2 文件概述</vt:lpstr>
      <vt:lpstr>FILE声明示例</vt:lpstr>
      <vt:lpstr>13.2 文件概述</vt:lpstr>
      <vt:lpstr>PowerPoint 演示文稿</vt:lpstr>
      <vt:lpstr>PowerPoint 演示文稿</vt:lpstr>
      <vt:lpstr>13.3 文件的打开与关闭</vt:lpstr>
      <vt:lpstr>PowerPoint 演示文稿</vt:lpstr>
      <vt:lpstr>13.3 文件的打开与关闭</vt:lpstr>
      <vt:lpstr>13.3 文件的打开与关闭</vt:lpstr>
      <vt:lpstr>13.3 文件的打开与关闭</vt:lpstr>
      <vt:lpstr>13.3 文件的打开与关闭</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yuanbaoku</cp:lastModifiedBy>
  <cp:revision>1223</cp:revision>
  <dcterms:created xsi:type="dcterms:W3CDTF">2001-04-18T13:38:17Z</dcterms:created>
  <dcterms:modified xsi:type="dcterms:W3CDTF">2020-03-10T23:14:02Z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