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64"/>
  </p:notesMasterIdLst>
  <p:sldIdLst>
    <p:sldId id="282" r:id="rId2"/>
    <p:sldId id="345" r:id="rId3"/>
    <p:sldId id="283" r:id="rId4"/>
    <p:sldId id="284" r:id="rId5"/>
    <p:sldId id="285" r:id="rId6"/>
    <p:sldId id="286" r:id="rId7"/>
    <p:sldId id="287" r:id="rId8"/>
    <p:sldId id="288" r:id="rId9"/>
    <p:sldId id="289" r:id="rId10"/>
    <p:sldId id="290" r:id="rId11"/>
    <p:sldId id="291" r:id="rId12"/>
    <p:sldId id="346"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314" r:id="rId35"/>
    <p:sldId id="315" r:id="rId36"/>
    <p:sldId id="316" r:id="rId37"/>
    <p:sldId id="317" r:id="rId38"/>
    <p:sldId id="318" r:id="rId39"/>
    <p:sldId id="319" r:id="rId40"/>
    <p:sldId id="320" r:id="rId41"/>
    <p:sldId id="321" r:id="rId42"/>
    <p:sldId id="322" r:id="rId43"/>
    <p:sldId id="323" r:id="rId44"/>
    <p:sldId id="324" r:id="rId45"/>
    <p:sldId id="325" r:id="rId46"/>
    <p:sldId id="326" r:id="rId47"/>
    <p:sldId id="328" r:id="rId48"/>
    <p:sldId id="329" r:id="rId49"/>
    <p:sldId id="330" r:id="rId50"/>
    <p:sldId id="331" r:id="rId51"/>
    <p:sldId id="333" r:id="rId52"/>
    <p:sldId id="334" r:id="rId53"/>
    <p:sldId id="335" r:id="rId54"/>
    <p:sldId id="336" r:id="rId55"/>
    <p:sldId id="337" r:id="rId56"/>
    <p:sldId id="338" r:id="rId57"/>
    <p:sldId id="339" r:id="rId58"/>
    <p:sldId id="340" r:id="rId59"/>
    <p:sldId id="341" r:id="rId60"/>
    <p:sldId id="342" r:id="rId61"/>
    <p:sldId id="343" r:id="rId62"/>
    <p:sldId id="344" r:id="rId63"/>
  </p:sldIdLst>
  <p:sldSz cx="9144000" cy="6858000" type="screen4x3"/>
  <p:notesSz cx="6815138" cy="9942513"/>
  <p:defaultTextStyle>
    <a:defPPr>
      <a:defRPr lang="zh-CN"/>
    </a:defPPr>
    <a:lvl1pPr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D14E4DFF-99F8-48A8-B24D-A2657320EB1E}">
          <p14:sldIdLst/>
        </p14:section>
        <p14:section name="头插" id="{DC1457A3-2F8C-41FA-B158-6354B09140CF}">
          <p14:sldIdLst>
            <p14:sldId id="282"/>
            <p14:sldId id="345"/>
            <p14:sldId id="283"/>
            <p14:sldId id="284"/>
            <p14:sldId id="285"/>
            <p14:sldId id="286"/>
            <p14:sldId id="287"/>
            <p14:sldId id="288"/>
            <p14:sldId id="289"/>
            <p14:sldId id="290"/>
            <p14:sldId id="291"/>
            <p14:sldId id="346"/>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8"/>
            <p14:sldId id="329"/>
            <p14:sldId id="330"/>
            <p14:sldId id="331"/>
            <p14:sldId id="333"/>
            <p14:sldId id="334"/>
            <p14:sldId id="335"/>
            <p14:sldId id="336"/>
            <p14:sldId id="337"/>
            <p14:sldId id="338"/>
            <p14:sldId id="339"/>
            <p14:sldId id="340"/>
            <p14:sldId id="341"/>
            <p14:sldId id="342"/>
            <p14:sldId id="343"/>
            <p14:sldId id="344"/>
          </p14:sldIdLst>
        </p14:section>
      </p14:sectionLst>
    </p:ext>
    <p:ext uri="{EFAFB233-063F-42B5-8137-9DF3F51BA10A}">
      <p15:sldGuideLst xmlns:p15="http://schemas.microsoft.com/office/powerpoint/2012/main">
        <p15:guide id="1" orient="horz" pos="228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FFCC"/>
    <a:srgbClr val="0033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9560" autoAdjust="0"/>
  </p:normalViewPr>
  <p:slideViewPr>
    <p:cSldViewPr>
      <p:cViewPr varScale="1">
        <p:scale>
          <a:sx n="65" d="100"/>
          <a:sy n="65" d="100"/>
        </p:scale>
        <p:origin x="1536" y="72"/>
      </p:cViewPr>
      <p:guideLst>
        <p:guide orient="horz" pos="228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6A721809-F922-469E-89D7-7E2041EE2479}"/>
              </a:ext>
            </a:extLst>
          </p:cNvPr>
          <p:cNvSpPr>
            <a:spLocks noGrp="1"/>
          </p:cNvSpPr>
          <p:nvPr>
            <p:ph type="hdr" sz="quarter"/>
          </p:nvPr>
        </p:nvSpPr>
        <p:spPr>
          <a:xfrm>
            <a:off x="0" y="0"/>
            <a:ext cx="2952750" cy="496888"/>
          </a:xfrm>
          <a:prstGeom prst="rect">
            <a:avLst/>
          </a:prstGeom>
          <a:noFill/>
          <a:ln w="9525">
            <a:noFill/>
            <a:miter/>
          </a:ln>
        </p:spPr>
        <p:txBody>
          <a:bodyPr/>
          <a:lstStyle>
            <a:lvl1pPr eaLnBrk="1" hangingPunct="1">
              <a:buFont typeface="Arial" panose="020B0604020202020204" pitchFamily="34" charset="0"/>
              <a:buNone/>
              <a:defRPr sz="1200" b="0" noProof="1"/>
            </a:lvl1pPr>
          </a:lstStyle>
          <a:p>
            <a:pPr>
              <a:defRPr/>
            </a:pPr>
            <a:endParaRPr lang="en-US" altLang="x-none"/>
          </a:p>
        </p:txBody>
      </p:sp>
      <p:sp>
        <p:nvSpPr>
          <p:cNvPr id="2051" name="Rectangle 3">
            <a:extLst>
              <a:ext uri="{FF2B5EF4-FFF2-40B4-BE49-F238E27FC236}">
                <a16:creationId xmlns:a16="http://schemas.microsoft.com/office/drawing/2014/main" id="{FABA780C-92E5-4936-B54F-9D3D1B185566}"/>
              </a:ext>
            </a:extLst>
          </p:cNvPr>
          <p:cNvSpPr>
            <a:spLocks noGrp="1"/>
          </p:cNvSpPr>
          <p:nvPr>
            <p:ph type="dt" idx="1"/>
          </p:nvPr>
        </p:nvSpPr>
        <p:spPr>
          <a:xfrm>
            <a:off x="3860800" y="0"/>
            <a:ext cx="2952750" cy="496888"/>
          </a:xfrm>
          <a:prstGeom prst="rect">
            <a:avLst/>
          </a:prstGeom>
          <a:noFill/>
          <a:ln w="9525">
            <a:noFill/>
            <a:miter/>
          </a:ln>
        </p:spPr>
        <p:txBody>
          <a:bodyPr/>
          <a:lstStyle>
            <a:lvl1pPr algn="r" eaLnBrk="1" hangingPunct="1">
              <a:buFont typeface="Arial" panose="020B0604020202020204" pitchFamily="34" charset="0"/>
              <a:buNone/>
              <a:defRPr sz="1200" b="0" noProof="1"/>
            </a:lvl1pPr>
          </a:lstStyle>
          <a:p>
            <a:pPr>
              <a:defRPr/>
            </a:pPr>
            <a:endParaRPr lang="en-US" altLang="x-none"/>
          </a:p>
        </p:txBody>
      </p:sp>
      <p:sp>
        <p:nvSpPr>
          <p:cNvPr id="13316" name="Rectangle 4">
            <a:extLst>
              <a:ext uri="{FF2B5EF4-FFF2-40B4-BE49-F238E27FC236}">
                <a16:creationId xmlns:a16="http://schemas.microsoft.com/office/drawing/2014/main" id="{2669B904-59FB-4CF6-BCE6-A153A8F60961}"/>
              </a:ext>
            </a:extLst>
          </p:cNvPr>
          <p:cNvSpPr>
            <a:spLocks noGrp="1" noRot="1" noChangeAspect="1" noChangeArrowheads="1"/>
          </p:cNvSpPr>
          <p:nvPr>
            <p:ph type="sldImg" idx="4294967295"/>
          </p:nvPr>
        </p:nvSpPr>
        <p:spPr bwMode="auto">
          <a:xfrm>
            <a:off x="923925" y="746125"/>
            <a:ext cx="4968875"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a16="http://schemas.microsoft.com/office/drawing/2014/main" id="{9C033E08-2D14-4FC4-8919-D0C52FBDC03A}"/>
              </a:ext>
            </a:extLst>
          </p:cNvPr>
          <p:cNvSpPr>
            <a:spLocks noGrp="1" noChangeArrowheads="1"/>
          </p:cNvSpPr>
          <p:nvPr>
            <p:ph type="body" sz="quarter" idx="4294967295"/>
          </p:nvPr>
        </p:nvSpPr>
        <p:spPr bwMode="auto">
          <a:xfrm>
            <a:off x="681038" y="4722813"/>
            <a:ext cx="5453062" cy="4473575"/>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7AAC8874-52D5-44AA-835D-9C9DD6F0F905}"/>
              </a:ext>
            </a:extLst>
          </p:cNvPr>
          <p:cNvSpPr>
            <a:spLocks noGrp="1"/>
          </p:cNvSpPr>
          <p:nvPr>
            <p:ph type="ftr" sz="quarter" idx="4"/>
          </p:nvPr>
        </p:nvSpPr>
        <p:spPr>
          <a:xfrm>
            <a:off x="0" y="9444038"/>
            <a:ext cx="2952750" cy="496887"/>
          </a:xfrm>
          <a:prstGeom prst="rect">
            <a:avLst/>
          </a:prstGeom>
          <a:noFill/>
          <a:ln w="9525">
            <a:noFill/>
            <a:miter/>
          </a:ln>
        </p:spPr>
        <p:txBody>
          <a:bodyPr anchor="b"/>
          <a:lstStyle>
            <a:lvl1pPr eaLnBrk="1" hangingPunct="1">
              <a:buFont typeface="Arial" panose="020B0604020202020204" pitchFamily="34" charset="0"/>
              <a:buNone/>
              <a:defRPr sz="1200" b="0" noProof="1"/>
            </a:lvl1pPr>
          </a:lstStyle>
          <a:p>
            <a:pPr>
              <a:defRPr/>
            </a:pPr>
            <a:endParaRPr lang="en-US" altLang="x-none"/>
          </a:p>
        </p:txBody>
      </p:sp>
      <p:sp>
        <p:nvSpPr>
          <p:cNvPr id="2055" name="Rectangle 7">
            <a:extLst>
              <a:ext uri="{FF2B5EF4-FFF2-40B4-BE49-F238E27FC236}">
                <a16:creationId xmlns:a16="http://schemas.microsoft.com/office/drawing/2014/main" id="{60B893DC-E978-4140-AE35-FE20E5CB7A1B}"/>
              </a:ext>
            </a:extLst>
          </p:cNvPr>
          <p:cNvSpPr>
            <a:spLocks noGrp="1"/>
          </p:cNvSpPr>
          <p:nvPr>
            <p:ph type="sldNum" sz="quarter" idx="5"/>
          </p:nvPr>
        </p:nvSpPr>
        <p:spPr>
          <a:xfrm>
            <a:off x="3860800" y="9444038"/>
            <a:ext cx="2952750" cy="496887"/>
          </a:xfrm>
          <a:prstGeom prst="rect">
            <a:avLst/>
          </a:prstGeom>
          <a:noFill/>
          <a:ln w="9525">
            <a:noFill/>
            <a:miter/>
          </a:ln>
        </p:spPr>
        <p:txBody>
          <a:bodyPr anchor="b"/>
          <a:lstStyle>
            <a:lvl1pPr algn="r" eaLnBrk="1" hangingPunct="1">
              <a:buFont typeface="Arial" panose="020B0604020202020204" pitchFamily="34" charset="0"/>
              <a:buNone/>
              <a:defRPr sz="1200" b="0" noProof="1">
                <a:latin typeface="Times New Roman" pitchFamily="2" charset="0"/>
                <a:ea typeface="宋体" charset="-122"/>
                <a:cs typeface="+mn-ea"/>
              </a:defRPr>
            </a:lvl1pPr>
          </a:lstStyle>
          <a:p>
            <a:pPr>
              <a:defRPr/>
            </a:pPr>
            <a:fld id="{8D64C6CD-A365-4E05-9D6E-8B2695FBCFDC}" type="slidenum">
              <a:rPr lang="en-US" altLang="x-none"/>
              <a:pPr>
                <a:defRPr/>
              </a:pPr>
              <a:t>‹#›</a:t>
            </a:fld>
            <a:endParaRPr lang="en-US" altLang="x-none">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54.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61.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680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pPr>
            <a:fld id="{0CC3E766-9D0B-4BF5-BB73-DFD60E5EB644}" type="slidenum">
              <a:rPr lang="zh-CN" altLang="en-US"/>
              <a:pPr algn="r" eaLnBrk="1" hangingPunct="1">
                <a:buFont typeface="Arial" panose="020B0604020202020204" pitchFamily="34" charset="0"/>
                <a:buNone/>
              </a:pPr>
              <a:t>19</a:t>
            </a:fld>
            <a:endParaRPr lang="zh-CN" altLang="en-US"/>
          </a:p>
        </p:txBody>
      </p:sp>
      <p:sp>
        <p:nvSpPr>
          <p:cNvPr id="76803" name="Rectangle 2"/>
          <p:cNvSpPr>
            <a:spLocks noGrp="1" noRot="1" noChangeAspect="1" noChangeArrowheads="1" noTextEdit="1"/>
          </p:cNvSpPr>
          <p:nvPr>
            <p:ph type="sldImg" idx="4294967295"/>
          </p:nvPr>
        </p:nvSpPr>
        <p:spPr/>
      </p:sp>
      <p:sp>
        <p:nvSpPr>
          <p:cNvPr id="76804" name="Rectangle 3"/>
          <p:cNvSpPr>
            <a:spLocks noGrp="1" noChangeArrowheads="1"/>
          </p:cNvSpPr>
          <p:nvPr>
            <p:ph type="body" idx="4294967295"/>
          </p:nvPr>
        </p:nvSpPr>
        <p:spPr/>
        <p:txBody>
          <a:bodyPr anchor="t"/>
          <a:lstStyle/>
          <a:p>
            <a:pPr algn="just" eaLnBrk="1" hangingPunct="1"/>
            <a:r>
              <a:rPr lang="zh-CN" altLang="en-US" sz="1000" smtClean="0"/>
              <a:t>使用“↙”符号表示按回车键操作，在输入数据操作中的作用是，通知系统输入操作结束。</a:t>
            </a:r>
          </a:p>
          <a:p>
            <a:pPr eaLnBrk="1" hangingPunct="1"/>
            <a:endParaRPr lang="zh-CN" altLang="en-US" smtClean="0"/>
          </a:p>
        </p:txBody>
      </p:sp>
    </p:spTree>
    <p:extLst>
      <p:ext uri="{BB962C8B-B14F-4D97-AF65-F5344CB8AC3E}">
        <p14:creationId xmlns:p14="http://schemas.microsoft.com/office/powerpoint/2010/main" val="242813241"/>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80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pPr>
            <a:fld id="{6045344A-3C87-4029-9484-6A9A94452CFF}" type="slidenum">
              <a:rPr lang="zh-CN" altLang="en-US"/>
              <a:pPr algn="r" eaLnBrk="1" hangingPunct="1">
                <a:buFont typeface="Arial" panose="020B0604020202020204" pitchFamily="34" charset="0"/>
                <a:buNone/>
              </a:pPr>
              <a:t>29</a:t>
            </a:fld>
            <a:endParaRPr lang="zh-CN" altLang="en-US"/>
          </a:p>
        </p:txBody>
      </p:sp>
      <p:sp>
        <p:nvSpPr>
          <p:cNvPr id="88067" name="Rectangle 2"/>
          <p:cNvSpPr>
            <a:spLocks noGrp="1" noRot="1" noChangeAspect="1" noChangeArrowheads="1" noTextEdit="1"/>
          </p:cNvSpPr>
          <p:nvPr>
            <p:ph type="sldImg" idx="4294967295"/>
          </p:nvPr>
        </p:nvSpPr>
        <p:spPr/>
      </p:sp>
      <p:sp>
        <p:nvSpPr>
          <p:cNvPr id="88068" name="Rectangle 3"/>
          <p:cNvSpPr>
            <a:spLocks noGrp="1" noChangeArrowheads="1"/>
          </p:cNvSpPr>
          <p:nvPr>
            <p:ph type="body" idx="4294967295"/>
          </p:nvPr>
        </p:nvSpPr>
        <p:spPr/>
        <p:txBody>
          <a:bodyPr anchor="t"/>
          <a:lstStyle/>
          <a:p>
            <a:pPr eaLnBrk="1" hangingPunct="1">
              <a:lnSpc>
                <a:spcPct val="90000"/>
              </a:lnSpc>
            </a:pPr>
            <a:r>
              <a:rPr lang="en-US" altLang="zh-CN" b="1" smtClean="0"/>
              <a:t> while(!feof(stdin)){				</a:t>
            </a:r>
          </a:p>
          <a:p>
            <a:pPr eaLnBrk="1" hangingPunct="1">
              <a:lnSpc>
                <a:spcPct val="90000"/>
              </a:lnSpc>
            </a:pPr>
            <a:r>
              <a:rPr lang="en-US" altLang="zh-CN" b="1" smtClean="0"/>
              <a:t> 	   fgets(s,sizeof(s),stdin);	</a:t>
            </a:r>
          </a:p>
          <a:p>
            <a:pPr eaLnBrk="1" hangingPunct="1">
              <a:lnSpc>
                <a:spcPct val="90000"/>
              </a:lnSpc>
            </a:pPr>
            <a:r>
              <a:rPr lang="en-US" altLang="zh-CN" b="1" smtClean="0"/>
              <a:t>        fputs(s,stdout);					  </a:t>
            </a:r>
          </a:p>
          <a:p>
            <a:pPr eaLnBrk="1" hangingPunct="1">
              <a:lnSpc>
                <a:spcPct val="90000"/>
              </a:lnSpc>
            </a:pPr>
            <a:r>
              <a:rPr lang="en-US" altLang="zh-CN" b="1" smtClean="0"/>
              <a:t> }</a:t>
            </a:r>
          </a:p>
          <a:p>
            <a:pPr eaLnBrk="1" hangingPunct="1"/>
            <a:r>
              <a:rPr lang="zh-CN" altLang="en-US" smtClean="0"/>
              <a:t>执行第</a:t>
            </a:r>
            <a:r>
              <a:rPr lang="en-US" altLang="zh-CN" smtClean="0"/>
              <a:t>2</a:t>
            </a:r>
            <a:r>
              <a:rPr lang="zh-CN" altLang="en-US" smtClean="0"/>
              <a:t>次</a:t>
            </a:r>
            <a:r>
              <a:rPr lang="en-US" altLang="zh-CN" smtClean="0"/>
              <a:t>fgets</a:t>
            </a:r>
            <a:r>
              <a:rPr lang="zh-CN" altLang="en-US" smtClean="0"/>
              <a:t>函数后，</a:t>
            </a:r>
            <a:r>
              <a:rPr lang="en-US" altLang="zh-CN" smtClean="0"/>
              <a:t>feof</a:t>
            </a:r>
            <a:r>
              <a:rPr lang="zh-CN" altLang="en-US" smtClean="0"/>
              <a:t>才会返回</a:t>
            </a:r>
            <a:r>
              <a:rPr lang="en-US" altLang="zh-CN" smtClean="0"/>
              <a:t>1.</a:t>
            </a:r>
            <a:endParaRPr lang="zh-CN" altLang="en-US" smtClean="0"/>
          </a:p>
        </p:txBody>
      </p:sp>
    </p:spTree>
    <p:extLst>
      <p:ext uri="{BB962C8B-B14F-4D97-AF65-F5344CB8AC3E}">
        <p14:creationId xmlns:p14="http://schemas.microsoft.com/office/powerpoint/2010/main" val="1963402908"/>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673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pPr>
            <a:fld id="{D1565F9C-ABB5-4C65-86B7-FB146B25477C}" type="slidenum">
              <a:rPr lang="zh-CN" altLang="en-US"/>
              <a:pPr algn="r" eaLnBrk="1" hangingPunct="1">
                <a:buFont typeface="Arial" panose="020B0604020202020204" pitchFamily="34" charset="0"/>
                <a:buNone/>
              </a:pPr>
              <a:t>54</a:t>
            </a:fld>
            <a:endParaRPr lang="zh-CN" altLang="en-US"/>
          </a:p>
        </p:txBody>
      </p:sp>
      <p:sp>
        <p:nvSpPr>
          <p:cNvPr id="116739" name="Rectangle 2"/>
          <p:cNvSpPr>
            <a:spLocks noGrp="1" noRot="1" noChangeAspect="1" noChangeArrowheads="1" noTextEdit="1"/>
          </p:cNvSpPr>
          <p:nvPr>
            <p:ph type="sldImg" idx="4294967295"/>
          </p:nvPr>
        </p:nvSpPr>
        <p:spPr/>
      </p:sp>
      <p:sp>
        <p:nvSpPr>
          <p:cNvPr id="116740" name="Rectangle 3"/>
          <p:cNvSpPr>
            <a:spLocks noGrp="1" noChangeArrowheads="1"/>
          </p:cNvSpPr>
          <p:nvPr>
            <p:ph type="body" idx="4294967295"/>
          </p:nvPr>
        </p:nvSpPr>
        <p:spPr/>
        <p:txBody>
          <a:bodyPr anchor="t"/>
          <a:lstStyle/>
          <a:p>
            <a:pPr eaLnBrk="1" hangingPunct="1"/>
            <a:r>
              <a:rPr lang="zh-CN" altLang="en-US" smtClean="0"/>
              <a:t>为何要建立一个空文件：</a:t>
            </a:r>
            <a:endParaRPr lang="en-US" altLang="zh-CN" smtClean="0"/>
          </a:p>
          <a:p>
            <a:pPr eaLnBrk="1" hangingPunct="1"/>
            <a:r>
              <a:rPr lang="zh-CN" altLang="en-US" smtClean="0"/>
              <a:t>建立一个文件，并且将位置指针定位到第</a:t>
            </a:r>
            <a:r>
              <a:rPr lang="en-US" altLang="zh-CN" smtClean="0"/>
              <a:t>40</a:t>
            </a:r>
            <a:r>
              <a:rPr lang="zh-CN" altLang="en-US" smtClean="0"/>
              <a:t>条记录处，然后进行写入；然后定位到第</a:t>
            </a:r>
            <a:r>
              <a:rPr lang="en-US" altLang="zh-CN" smtClean="0"/>
              <a:t>80</a:t>
            </a:r>
            <a:r>
              <a:rPr lang="zh-CN" altLang="en-US" smtClean="0"/>
              <a:t>条记录处，然后进行写入，这样是可以的。但问题是：</a:t>
            </a:r>
            <a:endParaRPr lang="en-US" altLang="zh-CN" smtClean="0"/>
          </a:p>
          <a:p>
            <a:pPr eaLnBrk="1" hangingPunct="1"/>
            <a:r>
              <a:rPr lang="zh-CN" altLang="en-US" smtClean="0"/>
              <a:t>如果不往文件中写入空记录，假设往文件中写了第</a:t>
            </a:r>
            <a:r>
              <a:rPr lang="en-US" altLang="zh-CN" smtClean="0"/>
              <a:t>40</a:t>
            </a:r>
            <a:r>
              <a:rPr lang="zh-CN" altLang="en-US" smtClean="0"/>
              <a:t>条记录，以及第</a:t>
            </a:r>
            <a:r>
              <a:rPr lang="en-US" altLang="zh-CN" smtClean="0"/>
              <a:t>80</a:t>
            </a:r>
            <a:r>
              <a:rPr lang="zh-CN" altLang="en-US" smtClean="0"/>
              <a:t>条记录，那么在读取文件中，只能采用</a:t>
            </a:r>
            <a:r>
              <a:rPr lang="en-US" altLang="zh-CN" smtClean="0"/>
              <a:t>feof</a:t>
            </a:r>
            <a:r>
              <a:rPr lang="zh-CN" altLang="en-US" smtClean="0"/>
              <a:t>来判断文件结束，而且只能逐条读取记录，并判断读取的记录是否有效。但是如何判断读取的记录是无效记录？势必要和记录中字段值挂钩。所以需要先对文件进行初始化，写入空记录。</a:t>
            </a:r>
          </a:p>
        </p:txBody>
      </p:sp>
    </p:spTree>
    <p:extLst>
      <p:ext uri="{BB962C8B-B14F-4D97-AF65-F5344CB8AC3E}">
        <p14:creationId xmlns:p14="http://schemas.microsoft.com/office/powerpoint/2010/main" val="2553966976"/>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24930" name="幻灯片图像占位符 1"/>
          <p:cNvSpPr>
            <a:spLocks noGrp="1" noRot="1" noChangeAspect="1" noChangeArrowheads="1" noTextEdit="1"/>
          </p:cNvSpPr>
          <p:nvPr>
            <p:ph type="sldImg" idx="4294967295"/>
          </p:nvPr>
        </p:nvSpPr>
        <p:spPr/>
      </p:sp>
      <p:sp>
        <p:nvSpPr>
          <p:cNvPr id="124931" name="备注占位符 2"/>
          <p:cNvSpPr>
            <a:spLocks noGrp="1" noChangeArrowheads="1"/>
          </p:cNvSpPr>
          <p:nvPr>
            <p:ph type="body" idx="4294967295"/>
          </p:nvPr>
        </p:nvSpPr>
        <p:spPr/>
        <p:txBody>
          <a:bodyPr anchor="t"/>
          <a:lstStyle/>
          <a:p>
            <a:r>
              <a:rPr lang="zh-CN" altLang="en-US" b="1" smtClean="0"/>
              <a:t>读操作、每一次写操作之前必须要用</a:t>
            </a:r>
            <a:r>
              <a:rPr lang="en-US" altLang="zh-CN" b="1" smtClean="0"/>
              <a:t>fseek</a:t>
            </a:r>
            <a:r>
              <a:rPr lang="zh-CN" altLang="en-US" b="1" smtClean="0"/>
              <a:t>来定位文件位置指针，即：</a:t>
            </a:r>
            <a:r>
              <a:rPr lang="en-US" altLang="zh-CN" b="1" smtClean="0"/>
              <a:t>fseek fread</a:t>
            </a:r>
            <a:r>
              <a:rPr lang="zh-CN" altLang="en-US" b="1" smtClean="0"/>
              <a:t>；</a:t>
            </a:r>
            <a:r>
              <a:rPr lang="en-US" altLang="zh-CN" b="1" smtClean="0"/>
              <a:t>fseek fwrite</a:t>
            </a:r>
            <a:r>
              <a:rPr lang="zh-CN" altLang="en-US" b="1" smtClean="0"/>
              <a:t>。如：读完了第2条记录，接下去要写第3条记录时，也必须先将文件位置指针定位到第3条记录开始处，再写第三条记录，否则会出现问题！</a:t>
            </a:r>
            <a:endParaRPr lang="zh-CN" altLang="en-US" smtClean="0"/>
          </a:p>
        </p:txBody>
      </p:sp>
      <p:sp>
        <p:nvSpPr>
          <p:cNvPr id="124932" name="灯片编号占位符 3"/>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pPr>
            <a:fld id="{6BD468C0-DA99-49E5-ADE0-27EE1300A4A8}" type="slidenum">
              <a:rPr lang="zh-CN" altLang="en-US" sz="1200"/>
              <a:pPr algn="r" eaLnBrk="1" hangingPunct="1">
                <a:buFont typeface="Arial" panose="020B0604020202020204" pitchFamily="34" charset="0"/>
                <a:buNone/>
              </a:pPr>
              <a:t>61</a:t>
            </a:fld>
            <a:endParaRPr lang="zh-CN" altLang="en-US" sz="1200"/>
          </a:p>
        </p:txBody>
      </p:sp>
    </p:spTree>
    <p:extLst>
      <p:ext uri="{BB962C8B-B14F-4D97-AF65-F5344CB8AC3E}">
        <p14:creationId xmlns:p14="http://schemas.microsoft.com/office/powerpoint/2010/main" val="1657236446"/>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F5BBB3C7-85D8-472E-A6B1-1F004B8AD1A8}"/>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18EEBBAA-4EE9-47F1-91E5-178D35541B3F}"/>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C41A9D2C-8B42-4A7F-A86C-1D249327F5B2}"/>
              </a:ext>
            </a:extLst>
          </p:cNvPr>
          <p:cNvSpPr>
            <a:spLocks noGrp="1"/>
          </p:cNvSpPr>
          <p:nvPr>
            <p:ph type="sldNum" sz="quarter" idx="12"/>
          </p:nvPr>
        </p:nvSpPr>
        <p:spPr/>
        <p:txBody>
          <a:bodyPr/>
          <a:lstStyle>
            <a:lvl1pPr>
              <a:defRPr/>
            </a:lvl1pPr>
          </a:lstStyle>
          <a:p>
            <a:pPr>
              <a:defRPr/>
            </a:pPr>
            <a:fld id="{F456075A-36BB-465E-B615-6556BF929AF0}" type="slidenum">
              <a:rPr lang="en-US" altLang="x-none"/>
              <a:pPr>
                <a:defRPr/>
              </a:pPr>
              <a:t>‹#›</a:t>
            </a:fld>
            <a:endParaRPr lang="en-US" altLang="x-none"/>
          </a:p>
        </p:txBody>
      </p:sp>
    </p:spTree>
    <p:extLst>
      <p:ext uri="{BB962C8B-B14F-4D97-AF65-F5344CB8AC3E}">
        <p14:creationId xmlns:p14="http://schemas.microsoft.com/office/powerpoint/2010/main" val="3238693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761B06F7-8BF1-437C-9A8B-B15FEC93420A}"/>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AFBB1744-3751-4493-86EF-8E8626974F75}"/>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B939C8D0-75F8-4092-86D0-5F8A9C9CC5A9}"/>
              </a:ext>
            </a:extLst>
          </p:cNvPr>
          <p:cNvSpPr>
            <a:spLocks noGrp="1"/>
          </p:cNvSpPr>
          <p:nvPr>
            <p:ph type="sldNum" sz="quarter" idx="12"/>
          </p:nvPr>
        </p:nvSpPr>
        <p:spPr/>
        <p:txBody>
          <a:bodyPr/>
          <a:lstStyle>
            <a:lvl1pPr>
              <a:defRPr/>
            </a:lvl1pPr>
          </a:lstStyle>
          <a:p>
            <a:pPr>
              <a:defRPr/>
            </a:pPr>
            <a:fld id="{1DD2B9EE-61D9-4FD2-895A-BB231AAF39FA}" type="slidenum">
              <a:rPr lang="en-US" altLang="x-none"/>
              <a:pPr>
                <a:defRPr/>
              </a:pPr>
              <a:t>‹#›</a:t>
            </a:fld>
            <a:endParaRPr lang="en-US" altLang="x-none"/>
          </a:p>
        </p:txBody>
      </p:sp>
    </p:spTree>
    <p:extLst>
      <p:ext uri="{BB962C8B-B14F-4D97-AF65-F5344CB8AC3E}">
        <p14:creationId xmlns:p14="http://schemas.microsoft.com/office/powerpoint/2010/main" val="364759901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404813"/>
            <a:ext cx="2087563" cy="5526087"/>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404813"/>
            <a:ext cx="6141669" cy="5526087"/>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DC11F46C-C116-4024-A6B6-E5AFD0E21F9B}"/>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3578BB7F-6B64-44AA-B038-A2B663A66E04}"/>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D9E67495-1759-4834-AADA-9BE4459D24FC}"/>
              </a:ext>
            </a:extLst>
          </p:cNvPr>
          <p:cNvSpPr>
            <a:spLocks noGrp="1"/>
          </p:cNvSpPr>
          <p:nvPr>
            <p:ph type="sldNum" sz="quarter" idx="12"/>
          </p:nvPr>
        </p:nvSpPr>
        <p:spPr/>
        <p:txBody>
          <a:bodyPr/>
          <a:lstStyle>
            <a:lvl1pPr>
              <a:defRPr/>
            </a:lvl1pPr>
          </a:lstStyle>
          <a:p>
            <a:pPr>
              <a:defRPr/>
            </a:pPr>
            <a:fld id="{72953DB9-C109-44E9-9548-53C54DD40359}" type="slidenum">
              <a:rPr lang="en-US" altLang="x-none"/>
              <a:pPr>
                <a:defRPr/>
              </a:pPr>
              <a:t>‹#›</a:t>
            </a:fld>
            <a:endParaRPr lang="en-US" altLang="x-none"/>
          </a:p>
        </p:txBody>
      </p:sp>
    </p:spTree>
    <p:extLst>
      <p:ext uri="{BB962C8B-B14F-4D97-AF65-F5344CB8AC3E}">
        <p14:creationId xmlns:p14="http://schemas.microsoft.com/office/powerpoint/2010/main" val="31603420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E477D741-B1A4-4F19-8E4A-16B70CE5D040}"/>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F785F6F8-43D6-4359-BFEF-B3C9134D41C8}"/>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FA9E97B3-5236-4ECA-A7C5-06FDCC3BC437}"/>
              </a:ext>
            </a:extLst>
          </p:cNvPr>
          <p:cNvSpPr>
            <a:spLocks noGrp="1"/>
          </p:cNvSpPr>
          <p:nvPr>
            <p:ph type="sldNum" sz="quarter" idx="12"/>
          </p:nvPr>
        </p:nvSpPr>
        <p:spPr/>
        <p:txBody>
          <a:bodyPr/>
          <a:lstStyle>
            <a:lvl1pPr>
              <a:defRPr/>
            </a:lvl1pPr>
          </a:lstStyle>
          <a:p>
            <a:pPr>
              <a:defRPr/>
            </a:pPr>
            <a:fld id="{500162EF-7264-4E62-A7FF-01F081F43C1F}" type="slidenum">
              <a:rPr lang="en-US" altLang="x-none"/>
              <a:pPr>
                <a:defRPr/>
              </a:pPr>
              <a:t>‹#›</a:t>
            </a:fld>
            <a:endParaRPr lang="en-US" altLang="x-none"/>
          </a:p>
        </p:txBody>
      </p:sp>
    </p:spTree>
    <p:extLst>
      <p:ext uri="{BB962C8B-B14F-4D97-AF65-F5344CB8AC3E}">
        <p14:creationId xmlns:p14="http://schemas.microsoft.com/office/powerpoint/2010/main" val="36761336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lgn="l">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0333FFDF-C878-4B06-A4F0-5CFFDBA859EA}"/>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B953BE1B-C3EC-44AB-BEA9-27B6F5DCF501}"/>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EC59EC15-76CE-4B98-9E2D-D0BCBE5ABEE0}"/>
              </a:ext>
            </a:extLst>
          </p:cNvPr>
          <p:cNvSpPr>
            <a:spLocks noGrp="1"/>
          </p:cNvSpPr>
          <p:nvPr>
            <p:ph type="sldNum" sz="quarter" idx="12"/>
          </p:nvPr>
        </p:nvSpPr>
        <p:spPr/>
        <p:txBody>
          <a:bodyPr/>
          <a:lstStyle>
            <a:lvl1pPr>
              <a:defRPr/>
            </a:lvl1pPr>
          </a:lstStyle>
          <a:p>
            <a:pPr>
              <a:defRPr/>
            </a:pPr>
            <a:fld id="{A721E494-3D97-4F7A-A179-E06A5BCB6A78}" type="slidenum">
              <a:rPr lang="en-US" altLang="x-none"/>
              <a:pPr>
                <a:defRPr/>
              </a:pPr>
              <a:t>‹#›</a:t>
            </a:fld>
            <a:endParaRPr lang="en-US" altLang="x-none"/>
          </a:p>
        </p:txBody>
      </p:sp>
    </p:spTree>
    <p:extLst>
      <p:ext uri="{BB962C8B-B14F-4D97-AF65-F5344CB8AC3E}">
        <p14:creationId xmlns:p14="http://schemas.microsoft.com/office/powerpoint/2010/main" val="135877744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5800" y="1319213"/>
            <a:ext cx="3808476" cy="46116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9724" y="1319213"/>
            <a:ext cx="3808476" cy="46116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F4E05BBC-E091-472C-818A-5606A45D8B52}"/>
              </a:ext>
            </a:extLst>
          </p:cNvPr>
          <p:cNvSpPr>
            <a:spLocks noGrp="1"/>
          </p:cNvSpPr>
          <p:nvPr>
            <p:ph type="dt" sz="half" idx="10"/>
          </p:nvPr>
        </p:nvSpPr>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EF1C5367-574D-4635-8234-9C562A150508}"/>
              </a:ext>
            </a:extLst>
          </p:cNvPr>
          <p:cNvSpPr>
            <a:spLocks noGrp="1"/>
          </p:cNvSpPr>
          <p:nvPr>
            <p:ph type="ftr" sz="quarter" idx="11"/>
          </p:nvPr>
        </p:nvSpPr>
        <p:spPr/>
        <p:txBody>
          <a:bodyPr/>
          <a:lstStyle>
            <a:lvl1pPr>
              <a:defRPr/>
            </a:lvl1pPr>
          </a:lstStyle>
          <a:p>
            <a:pPr>
              <a:defRPr/>
            </a:pPr>
            <a:endParaRPr lang="en-US" altLang="x-none"/>
          </a:p>
        </p:txBody>
      </p:sp>
      <p:sp>
        <p:nvSpPr>
          <p:cNvPr id="7" name="Rectangle 6">
            <a:extLst>
              <a:ext uri="{FF2B5EF4-FFF2-40B4-BE49-F238E27FC236}">
                <a16:creationId xmlns:a16="http://schemas.microsoft.com/office/drawing/2014/main" id="{78E5A1FC-6FA3-484D-8CAC-705EF98B1A3A}"/>
              </a:ext>
            </a:extLst>
          </p:cNvPr>
          <p:cNvSpPr>
            <a:spLocks noGrp="1"/>
          </p:cNvSpPr>
          <p:nvPr>
            <p:ph type="sldNum" sz="quarter" idx="12"/>
          </p:nvPr>
        </p:nvSpPr>
        <p:spPr/>
        <p:txBody>
          <a:bodyPr/>
          <a:lstStyle>
            <a:lvl1pPr>
              <a:defRPr/>
            </a:lvl1pPr>
          </a:lstStyle>
          <a:p>
            <a:pPr>
              <a:defRPr/>
            </a:pPr>
            <a:fld id="{40CEE90E-B22B-465E-AF5B-466A809985F3}" type="slidenum">
              <a:rPr lang="en-US" altLang="x-none"/>
              <a:pPr>
                <a:defRPr/>
              </a:pPr>
              <a:t>‹#›</a:t>
            </a:fld>
            <a:endParaRPr lang="en-US" altLang="x-none"/>
          </a:p>
        </p:txBody>
      </p:sp>
    </p:spTree>
    <p:extLst>
      <p:ext uri="{BB962C8B-B14F-4D97-AF65-F5344CB8AC3E}">
        <p14:creationId xmlns:p14="http://schemas.microsoft.com/office/powerpoint/2010/main" val="105695947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970222"/>
          </a:xfrm>
        </p:spPr>
        <p:txBody>
          <a:bodyPr/>
          <a:lstStyle>
            <a:lvl1pPr algn="ctr">
              <a:defRPr/>
            </a:lvl1pPr>
          </a:lstStyle>
          <a:p>
            <a:r>
              <a:rPr lang="zh-CN" altLang="en-US" noProof="1"/>
              <a:t>单击此处编辑母版标题样式</a:t>
            </a:r>
          </a:p>
        </p:txBody>
      </p:sp>
      <p:sp>
        <p:nvSpPr>
          <p:cNvPr id="3" name="文本占位符 2"/>
          <p:cNvSpPr>
            <a:spLocks noGrp="1"/>
          </p:cNvSpPr>
          <p:nvPr>
            <p:ph type="body" idx="1"/>
          </p:nvPr>
        </p:nvSpPr>
        <p:spPr>
          <a:xfrm>
            <a:off x="944793" y="1567346"/>
            <a:ext cx="3526380" cy="710095"/>
          </a:xfrm>
        </p:spPr>
        <p:txBody>
          <a:bodyPr anchor="ctr">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944793" y="2338388"/>
            <a:ext cx="3526380" cy="3785964"/>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717212" y="1567346"/>
            <a:ext cx="3526381" cy="710095"/>
          </a:xfrm>
        </p:spPr>
        <p:txBody>
          <a:bodyPr rtlCol="0" anchor="ctr">
            <a:normAutofit/>
          </a:bodyPr>
          <a:lstStyle>
            <a:lvl1pPr marL="171450" indent="-171450">
              <a:buNone/>
              <a:defRPr lang="zh-CN" altLang="en-US" b="0" smtClean="0"/>
            </a:lvl1pPr>
          </a:lstStyle>
          <a:p>
            <a:pPr lvl="0"/>
            <a:r>
              <a:rPr lang="zh-CN" altLang="en-US" noProof="1"/>
              <a:t>单击此处编辑母版文本样式</a:t>
            </a:r>
          </a:p>
        </p:txBody>
      </p:sp>
      <p:sp>
        <p:nvSpPr>
          <p:cNvPr id="6" name="内容占位符 5"/>
          <p:cNvSpPr>
            <a:spLocks noGrp="1"/>
          </p:cNvSpPr>
          <p:nvPr>
            <p:ph sz="quarter" idx="4"/>
          </p:nvPr>
        </p:nvSpPr>
        <p:spPr>
          <a:xfrm>
            <a:off x="4717212" y="2357460"/>
            <a:ext cx="3526381" cy="3766892"/>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4FBEC0A1-C5CE-42E3-BECA-3F8867733A60}"/>
              </a:ext>
            </a:extLst>
          </p:cNvPr>
          <p:cNvSpPr>
            <a:spLocks noGrp="1"/>
          </p:cNvSpPr>
          <p:nvPr>
            <p:ph type="dt" sz="half" idx="10"/>
          </p:nvPr>
        </p:nvSpPr>
        <p:spPr/>
        <p:txBody>
          <a:bodyPr/>
          <a:lstStyle>
            <a:lvl1pPr>
              <a:defRPr/>
            </a:lvl1pPr>
          </a:lstStyle>
          <a:p>
            <a:pPr>
              <a:defRPr/>
            </a:pPr>
            <a:endParaRPr lang="en-US" altLang="x-none"/>
          </a:p>
        </p:txBody>
      </p:sp>
      <p:sp>
        <p:nvSpPr>
          <p:cNvPr id="8" name="Rectangle 5">
            <a:extLst>
              <a:ext uri="{FF2B5EF4-FFF2-40B4-BE49-F238E27FC236}">
                <a16:creationId xmlns:a16="http://schemas.microsoft.com/office/drawing/2014/main" id="{B778C954-A92D-48AB-A94A-81C8D6DC4163}"/>
              </a:ext>
            </a:extLst>
          </p:cNvPr>
          <p:cNvSpPr>
            <a:spLocks noGrp="1"/>
          </p:cNvSpPr>
          <p:nvPr>
            <p:ph type="ftr" sz="quarter" idx="11"/>
          </p:nvPr>
        </p:nvSpPr>
        <p:spPr/>
        <p:txBody>
          <a:bodyPr/>
          <a:lstStyle>
            <a:lvl1pPr>
              <a:defRPr/>
            </a:lvl1pPr>
          </a:lstStyle>
          <a:p>
            <a:pPr>
              <a:defRPr/>
            </a:pPr>
            <a:endParaRPr lang="en-US" altLang="x-none"/>
          </a:p>
        </p:txBody>
      </p:sp>
      <p:sp>
        <p:nvSpPr>
          <p:cNvPr id="9" name="Rectangle 6">
            <a:extLst>
              <a:ext uri="{FF2B5EF4-FFF2-40B4-BE49-F238E27FC236}">
                <a16:creationId xmlns:a16="http://schemas.microsoft.com/office/drawing/2014/main" id="{EA8D3229-90F1-4BAC-AC0C-2F6BDBCFC6FE}"/>
              </a:ext>
            </a:extLst>
          </p:cNvPr>
          <p:cNvSpPr>
            <a:spLocks noGrp="1"/>
          </p:cNvSpPr>
          <p:nvPr>
            <p:ph type="sldNum" sz="quarter" idx="12"/>
          </p:nvPr>
        </p:nvSpPr>
        <p:spPr/>
        <p:txBody>
          <a:bodyPr/>
          <a:lstStyle>
            <a:lvl1pPr>
              <a:defRPr/>
            </a:lvl1pPr>
          </a:lstStyle>
          <a:p>
            <a:pPr>
              <a:defRPr/>
            </a:pPr>
            <a:fld id="{56D6ED6A-BC8A-4F6E-BFBF-F47CE4F6FE5A}" type="slidenum">
              <a:rPr lang="en-US" altLang="x-none"/>
              <a:pPr>
                <a:defRPr/>
              </a:pPr>
              <a:t>‹#›</a:t>
            </a:fld>
            <a:endParaRPr lang="en-US" altLang="x-none"/>
          </a:p>
        </p:txBody>
      </p:sp>
    </p:spTree>
    <p:extLst>
      <p:ext uri="{BB962C8B-B14F-4D97-AF65-F5344CB8AC3E}">
        <p14:creationId xmlns:p14="http://schemas.microsoft.com/office/powerpoint/2010/main" val="208942290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B551875E-C40A-4CE7-8098-70446C6249B7}"/>
              </a:ext>
            </a:extLst>
          </p:cNvPr>
          <p:cNvSpPr>
            <a:spLocks noGrp="1"/>
          </p:cNvSpPr>
          <p:nvPr>
            <p:ph type="dt" sz="half" idx="10"/>
          </p:nvPr>
        </p:nvSpPr>
        <p:spPr/>
        <p:txBody>
          <a:bodyPr/>
          <a:lstStyle>
            <a:lvl1pPr>
              <a:defRPr/>
            </a:lvl1pPr>
          </a:lstStyle>
          <a:p>
            <a:pPr>
              <a:defRPr/>
            </a:pPr>
            <a:endParaRPr lang="en-US" altLang="x-none"/>
          </a:p>
        </p:txBody>
      </p:sp>
      <p:sp>
        <p:nvSpPr>
          <p:cNvPr id="4" name="Rectangle 5">
            <a:extLst>
              <a:ext uri="{FF2B5EF4-FFF2-40B4-BE49-F238E27FC236}">
                <a16:creationId xmlns:a16="http://schemas.microsoft.com/office/drawing/2014/main" id="{CCAAC658-1594-4DF1-AB17-F718A3802D29}"/>
              </a:ext>
            </a:extLst>
          </p:cNvPr>
          <p:cNvSpPr>
            <a:spLocks noGrp="1"/>
          </p:cNvSpPr>
          <p:nvPr>
            <p:ph type="ftr" sz="quarter" idx="11"/>
          </p:nvPr>
        </p:nvSpPr>
        <p:spPr/>
        <p:txBody>
          <a:bodyPr/>
          <a:lstStyle>
            <a:lvl1pPr>
              <a:defRPr/>
            </a:lvl1pPr>
          </a:lstStyle>
          <a:p>
            <a:pPr>
              <a:defRPr/>
            </a:pPr>
            <a:endParaRPr lang="en-US" altLang="x-none"/>
          </a:p>
        </p:txBody>
      </p:sp>
      <p:sp>
        <p:nvSpPr>
          <p:cNvPr id="5" name="Rectangle 6">
            <a:extLst>
              <a:ext uri="{FF2B5EF4-FFF2-40B4-BE49-F238E27FC236}">
                <a16:creationId xmlns:a16="http://schemas.microsoft.com/office/drawing/2014/main" id="{D673351D-3DA0-4BE0-ACCC-A641BEC61DC3}"/>
              </a:ext>
            </a:extLst>
          </p:cNvPr>
          <p:cNvSpPr>
            <a:spLocks noGrp="1"/>
          </p:cNvSpPr>
          <p:nvPr>
            <p:ph type="sldNum" sz="quarter" idx="12"/>
          </p:nvPr>
        </p:nvSpPr>
        <p:spPr/>
        <p:txBody>
          <a:bodyPr/>
          <a:lstStyle>
            <a:lvl1pPr>
              <a:defRPr/>
            </a:lvl1pPr>
          </a:lstStyle>
          <a:p>
            <a:pPr>
              <a:defRPr/>
            </a:pPr>
            <a:fld id="{9D181FF1-6078-4322-A670-FB31035B4E70}" type="slidenum">
              <a:rPr lang="en-US" altLang="x-none"/>
              <a:pPr>
                <a:defRPr/>
              </a:pPr>
              <a:t>‹#›</a:t>
            </a:fld>
            <a:endParaRPr lang="en-US" altLang="x-none"/>
          </a:p>
        </p:txBody>
      </p:sp>
    </p:spTree>
    <p:extLst>
      <p:ext uri="{BB962C8B-B14F-4D97-AF65-F5344CB8AC3E}">
        <p14:creationId xmlns:p14="http://schemas.microsoft.com/office/powerpoint/2010/main" val="417915813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54797C7-EDA0-4668-AD11-5C6035F6057D}"/>
              </a:ext>
            </a:extLst>
          </p:cNvPr>
          <p:cNvSpPr>
            <a:spLocks noGrp="1"/>
          </p:cNvSpPr>
          <p:nvPr>
            <p:ph type="dt" sz="half" idx="10"/>
          </p:nvPr>
        </p:nvSpPr>
        <p:spPr/>
        <p:txBody>
          <a:bodyPr/>
          <a:lstStyle>
            <a:lvl1pPr>
              <a:defRPr/>
            </a:lvl1pPr>
          </a:lstStyle>
          <a:p>
            <a:pPr>
              <a:defRPr/>
            </a:pPr>
            <a:endParaRPr lang="en-US" altLang="x-none"/>
          </a:p>
        </p:txBody>
      </p:sp>
      <p:sp>
        <p:nvSpPr>
          <p:cNvPr id="3" name="Rectangle 5">
            <a:extLst>
              <a:ext uri="{FF2B5EF4-FFF2-40B4-BE49-F238E27FC236}">
                <a16:creationId xmlns:a16="http://schemas.microsoft.com/office/drawing/2014/main" id="{B892DF16-25EC-4D1D-9D4E-649006173170}"/>
              </a:ext>
            </a:extLst>
          </p:cNvPr>
          <p:cNvSpPr>
            <a:spLocks noGrp="1"/>
          </p:cNvSpPr>
          <p:nvPr>
            <p:ph type="ftr" sz="quarter" idx="11"/>
          </p:nvPr>
        </p:nvSpPr>
        <p:spPr/>
        <p:txBody>
          <a:bodyPr/>
          <a:lstStyle>
            <a:lvl1pPr>
              <a:defRPr/>
            </a:lvl1pPr>
          </a:lstStyle>
          <a:p>
            <a:pPr>
              <a:defRPr/>
            </a:pPr>
            <a:endParaRPr lang="en-US" altLang="x-none"/>
          </a:p>
        </p:txBody>
      </p:sp>
      <p:sp>
        <p:nvSpPr>
          <p:cNvPr id="4" name="Rectangle 6">
            <a:extLst>
              <a:ext uri="{FF2B5EF4-FFF2-40B4-BE49-F238E27FC236}">
                <a16:creationId xmlns:a16="http://schemas.microsoft.com/office/drawing/2014/main" id="{6CBA3921-E7F8-497F-BDB0-E27A3F889FBF}"/>
              </a:ext>
            </a:extLst>
          </p:cNvPr>
          <p:cNvSpPr>
            <a:spLocks noGrp="1"/>
          </p:cNvSpPr>
          <p:nvPr>
            <p:ph type="sldNum" sz="quarter" idx="12"/>
          </p:nvPr>
        </p:nvSpPr>
        <p:spPr/>
        <p:txBody>
          <a:bodyPr/>
          <a:lstStyle>
            <a:lvl1pPr>
              <a:defRPr/>
            </a:lvl1pPr>
          </a:lstStyle>
          <a:p>
            <a:pPr>
              <a:defRPr/>
            </a:pPr>
            <a:fld id="{9069CB4D-65FF-4D11-9ED8-CFE65E5412CB}" type="slidenum">
              <a:rPr lang="en-US" altLang="x-none"/>
              <a:pPr>
                <a:defRPr/>
              </a:pPr>
              <a:t>‹#›</a:t>
            </a:fld>
            <a:endParaRPr lang="en-US" altLang="x-none"/>
          </a:p>
        </p:txBody>
      </p:sp>
    </p:spTree>
    <p:extLst>
      <p:ext uri="{BB962C8B-B14F-4D97-AF65-F5344CB8AC3E}">
        <p14:creationId xmlns:p14="http://schemas.microsoft.com/office/powerpoint/2010/main" val="241826231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6321C5F2-3079-4C09-8E65-08B20B996D69}"/>
              </a:ext>
            </a:extLst>
          </p:cNvPr>
          <p:cNvSpPr>
            <a:spLocks noGrp="1"/>
          </p:cNvSpPr>
          <p:nvPr>
            <p:ph type="dt" sz="half" idx="10"/>
          </p:nvPr>
        </p:nvSpPr>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323E592C-8F9C-412B-A8B3-4094E1FB4051}"/>
              </a:ext>
            </a:extLst>
          </p:cNvPr>
          <p:cNvSpPr>
            <a:spLocks noGrp="1"/>
          </p:cNvSpPr>
          <p:nvPr>
            <p:ph type="ftr" sz="quarter" idx="11"/>
          </p:nvPr>
        </p:nvSpPr>
        <p:spPr/>
        <p:txBody>
          <a:bodyPr/>
          <a:lstStyle>
            <a:lvl1pPr>
              <a:defRPr/>
            </a:lvl1pPr>
          </a:lstStyle>
          <a:p>
            <a:pPr>
              <a:defRPr/>
            </a:pPr>
            <a:endParaRPr lang="en-US" altLang="x-none"/>
          </a:p>
        </p:txBody>
      </p:sp>
      <p:sp>
        <p:nvSpPr>
          <p:cNvPr id="7" name="Rectangle 6">
            <a:extLst>
              <a:ext uri="{FF2B5EF4-FFF2-40B4-BE49-F238E27FC236}">
                <a16:creationId xmlns:a16="http://schemas.microsoft.com/office/drawing/2014/main" id="{F34938CC-02DD-402A-904F-B1379F6AA1AD}"/>
              </a:ext>
            </a:extLst>
          </p:cNvPr>
          <p:cNvSpPr>
            <a:spLocks noGrp="1"/>
          </p:cNvSpPr>
          <p:nvPr>
            <p:ph type="sldNum" sz="quarter" idx="12"/>
          </p:nvPr>
        </p:nvSpPr>
        <p:spPr/>
        <p:txBody>
          <a:bodyPr/>
          <a:lstStyle>
            <a:lvl1pPr>
              <a:defRPr/>
            </a:lvl1pPr>
          </a:lstStyle>
          <a:p>
            <a:pPr>
              <a:defRPr/>
            </a:pPr>
            <a:fld id="{C5313021-8016-483B-8FA9-0E3C04A126FB}" type="slidenum">
              <a:rPr lang="en-US" altLang="x-none"/>
              <a:pPr>
                <a:defRPr/>
              </a:pPr>
              <a:t>‹#›</a:t>
            </a:fld>
            <a:endParaRPr lang="en-US" altLang="x-none"/>
          </a:p>
        </p:txBody>
      </p:sp>
    </p:spTree>
    <p:extLst>
      <p:ext uri="{BB962C8B-B14F-4D97-AF65-F5344CB8AC3E}">
        <p14:creationId xmlns:p14="http://schemas.microsoft.com/office/powerpoint/2010/main" val="144670369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95638" cy="1600200"/>
          </a:xfrm>
        </p:spPr>
        <p:txBody>
          <a:bodyPr anchor="t">
            <a:normAutofit/>
          </a:bodyPr>
          <a:lstStyle>
            <a:lvl1pPr>
              <a:defRPr sz="3000"/>
            </a:lvl1pPr>
          </a:lstStyle>
          <a:p>
            <a:r>
              <a:rPr lang="zh-CN" altLang="en-US" noProof="1"/>
              <a:t>单击此处编辑母版标题样式</a:t>
            </a:r>
          </a:p>
        </p:txBody>
      </p:sp>
      <p:sp>
        <p:nvSpPr>
          <p:cNvPr id="3" name="图片占位符 2"/>
          <p:cNvSpPr>
            <a:spLocks noGrp="1"/>
          </p:cNvSpPr>
          <p:nvPr>
            <p:ph type="pic" idx="1"/>
          </p:nvPr>
        </p:nvSpPr>
        <p:spPr>
          <a:xfrm>
            <a:off x="4038600" y="457201"/>
            <a:ext cx="4477941"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95638"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E30E3D23-F0CD-4EE8-9E98-3AE8324D808E}"/>
              </a:ext>
            </a:extLst>
          </p:cNvPr>
          <p:cNvSpPr>
            <a:spLocks noGrp="1"/>
          </p:cNvSpPr>
          <p:nvPr>
            <p:ph type="dt" sz="half" idx="10"/>
          </p:nvPr>
        </p:nvSpPr>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2D472BF4-5225-474D-803D-74DA5F76FBD8}"/>
              </a:ext>
            </a:extLst>
          </p:cNvPr>
          <p:cNvSpPr>
            <a:spLocks noGrp="1"/>
          </p:cNvSpPr>
          <p:nvPr>
            <p:ph type="ftr" sz="quarter" idx="11"/>
          </p:nvPr>
        </p:nvSpPr>
        <p:spPr/>
        <p:txBody>
          <a:bodyPr/>
          <a:lstStyle>
            <a:lvl1pPr>
              <a:defRPr/>
            </a:lvl1pPr>
          </a:lstStyle>
          <a:p>
            <a:pPr>
              <a:defRPr/>
            </a:pPr>
            <a:endParaRPr lang="en-US" altLang="x-none"/>
          </a:p>
        </p:txBody>
      </p:sp>
      <p:sp>
        <p:nvSpPr>
          <p:cNvPr id="7" name="Rectangle 6">
            <a:extLst>
              <a:ext uri="{FF2B5EF4-FFF2-40B4-BE49-F238E27FC236}">
                <a16:creationId xmlns:a16="http://schemas.microsoft.com/office/drawing/2014/main" id="{30507615-1021-4734-8706-7437FB0B00FD}"/>
              </a:ext>
            </a:extLst>
          </p:cNvPr>
          <p:cNvSpPr>
            <a:spLocks noGrp="1"/>
          </p:cNvSpPr>
          <p:nvPr>
            <p:ph type="sldNum" sz="quarter" idx="12"/>
          </p:nvPr>
        </p:nvSpPr>
        <p:spPr/>
        <p:txBody>
          <a:bodyPr/>
          <a:lstStyle>
            <a:lvl1pPr>
              <a:defRPr/>
            </a:lvl1pPr>
          </a:lstStyle>
          <a:p>
            <a:pPr>
              <a:defRPr/>
            </a:pPr>
            <a:fld id="{589DEEAE-5735-43D4-A215-B435B750D7F7}" type="slidenum">
              <a:rPr lang="en-US" altLang="x-none"/>
              <a:pPr>
                <a:defRPr/>
              </a:pPr>
              <a:t>‹#›</a:t>
            </a:fld>
            <a:endParaRPr lang="en-US" altLang="x-none"/>
          </a:p>
        </p:txBody>
      </p:sp>
    </p:spTree>
    <p:extLst>
      <p:ext uri="{BB962C8B-B14F-4D97-AF65-F5344CB8AC3E}">
        <p14:creationId xmlns:p14="http://schemas.microsoft.com/office/powerpoint/2010/main" val="130640410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7402DB4-8D43-43E9-B590-3AA1370CA1FE}"/>
              </a:ext>
            </a:extLst>
          </p:cNvPr>
          <p:cNvSpPr>
            <a:spLocks noGrp="1" noChangeArrowheads="1"/>
          </p:cNvSpPr>
          <p:nvPr>
            <p:ph type="title" idx="4294967295"/>
          </p:nvPr>
        </p:nvSpPr>
        <p:spPr bwMode="auto">
          <a:xfrm>
            <a:off x="1263650" y="4048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单击以编辑母版标题样式</a:t>
            </a:r>
          </a:p>
        </p:txBody>
      </p:sp>
      <p:sp>
        <p:nvSpPr>
          <p:cNvPr id="1027" name="Rectangle 3">
            <a:extLst>
              <a:ext uri="{FF2B5EF4-FFF2-40B4-BE49-F238E27FC236}">
                <a16:creationId xmlns:a16="http://schemas.microsoft.com/office/drawing/2014/main" id="{7EF841C5-76C0-41C8-BDCE-061918E099E9}"/>
              </a:ext>
            </a:extLst>
          </p:cNvPr>
          <p:cNvSpPr>
            <a:spLocks noGrp="1" noChangeArrowheads="1"/>
          </p:cNvSpPr>
          <p:nvPr>
            <p:ph type="body" idx="4294967295"/>
          </p:nvPr>
        </p:nvSpPr>
        <p:spPr bwMode="auto">
          <a:xfrm>
            <a:off x="685800" y="1319213"/>
            <a:ext cx="7772400"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72AF3DE4-0F54-49C9-AD8F-C7E36926CC47}"/>
              </a:ext>
            </a:extLst>
          </p:cNvPr>
          <p:cNvSpPr>
            <a:spLocks noGrp="1"/>
          </p:cNvSpPr>
          <p:nvPr>
            <p:ph type="dt" sz="half" idx="2"/>
          </p:nvPr>
        </p:nvSpPr>
        <p:spPr>
          <a:xfrm>
            <a:off x="685800" y="6083300"/>
            <a:ext cx="1905000" cy="457200"/>
          </a:xfrm>
          <a:prstGeom prst="rect">
            <a:avLst/>
          </a:prstGeom>
          <a:noFill/>
          <a:ln w="9525">
            <a:noFill/>
            <a:miter/>
          </a:ln>
        </p:spPr>
        <p:txBody>
          <a:bodyPr/>
          <a:lstStyle>
            <a:lvl1pPr eaLnBrk="1" hangingPunct="1">
              <a:spcBef>
                <a:spcPct val="50000"/>
              </a:spcBef>
              <a:buFont typeface="Arial" panose="020B0604020202020204" pitchFamily="34" charset="0"/>
              <a:buNone/>
              <a:defRPr sz="1400" b="0" noProof="1"/>
            </a:lvl1pPr>
          </a:lstStyle>
          <a:p>
            <a:pPr>
              <a:defRPr/>
            </a:pPr>
            <a:endParaRPr lang="en-US" altLang="x-none"/>
          </a:p>
        </p:txBody>
      </p:sp>
      <p:sp>
        <p:nvSpPr>
          <p:cNvPr id="1029" name="Rectangle 5">
            <a:extLst>
              <a:ext uri="{FF2B5EF4-FFF2-40B4-BE49-F238E27FC236}">
                <a16:creationId xmlns:a16="http://schemas.microsoft.com/office/drawing/2014/main" id="{BF5C0D2B-F238-4CB0-A1A4-2DAE65834C89}"/>
              </a:ext>
            </a:extLst>
          </p:cNvPr>
          <p:cNvSpPr>
            <a:spLocks noGrp="1"/>
          </p:cNvSpPr>
          <p:nvPr>
            <p:ph type="ftr" sz="quarter" idx="3"/>
          </p:nvPr>
        </p:nvSpPr>
        <p:spPr>
          <a:xfrm>
            <a:off x="3124200" y="6083300"/>
            <a:ext cx="2895600" cy="457200"/>
          </a:xfrm>
          <a:prstGeom prst="rect">
            <a:avLst/>
          </a:prstGeom>
          <a:noFill/>
          <a:ln w="9525">
            <a:noFill/>
            <a:miter/>
          </a:ln>
        </p:spPr>
        <p:txBody>
          <a:bodyPr/>
          <a:lstStyle>
            <a:lvl1pPr algn="ctr" eaLnBrk="1" hangingPunct="1">
              <a:spcBef>
                <a:spcPct val="50000"/>
              </a:spcBef>
              <a:buFont typeface="Arial" panose="020B0604020202020204" pitchFamily="34" charset="0"/>
              <a:buNone/>
              <a:defRPr sz="1400" b="0" noProof="1"/>
            </a:lvl1pPr>
          </a:lstStyle>
          <a:p>
            <a:pPr>
              <a:defRPr/>
            </a:pPr>
            <a:endParaRPr lang="en-US" altLang="x-none"/>
          </a:p>
        </p:txBody>
      </p:sp>
      <p:sp>
        <p:nvSpPr>
          <p:cNvPr id="1030" name="Rectangle 6">
            <a:extLst>
              <a:ext uri="{FF2B5EF4-FFF2-40B4-BE49-F238E27FC236}">
                <a16:creationId xmlns:a16="http://schemas.microsoft.com/office/drawing/2014/main" id="{81BBDD86-59F3-4DD0-8279-C2945FC18C32}"/>
              </a:ext>
            </a:extLst>
          </p:cNvPr>
          <p:cNvSpPr>
            <a:spLocks noGrp="1"/>
          </p:cNvSpPr>
          <p:nvPr>
            <p:ph type="sldNum" sz="quarter" idx="4"/>
          </p:nvPr>
        </p:nvSpPr>
        <p:spPr>
          <a:xfrm>
            <a:off x="6934200" y="6324600"/>
            <a:ext cx="1905000" cy="457200"/>
          </a:xfrm>
          <a:prstGeom prst="rect">
            <a:avLst/>
          </a:prstGeom>
          <a:noFill/>
          <a:ln w="9525">
            <a:noFill/>
            <a:miter/>
          </a:ln>
        </p:spPr>
        <p:txBody>
          <a:bodyPr/>
          <a:lstStyle>
            <a:lvl1pPr algn="r" eaLnBrk="1" hangingPunct="1">
              <a:spcBef>
                <a:spcPct val="50000"/>
              </a:spcBef>
              <a:buFont typeface="Arial" panose="020B0604020202020204" pitchFamily="34" charset="0"/>
              <a:buNone/>
              <a:defRPr sz="1400" noProof="1">
                <a:latin typeface="Times New Roman" pitchFamily="2" charset="0"/>
                <a:ea typeface="宋体" charset="-122"/>
                <a:cs typeface="+mn-ea"/>
              </a:defRPr>
            </a:lvl1pPr>
          </a:lstStyle>
          <a:p>
            <a:pPr>
              <a:defRPr/>
            </a:pPr>
            <a:fld id="{DCB94BE1-E5C3-4051-8D4E-303F18139C16}" type="slidenum">
              <a:rPr lang="en-US" altLang="x-none"/>
              <a:pPr>
                <a:defRPr/>
              </a:pPr>
              <a:t>‹#›</a:t>
            </a:fld>
            <a:endParaRPr lang="en-US" altLang="x-none">
              <a:latin typeface="Arial" panose="020B0604020202020204" pitchFamily="34" charset="0"/>
              <a:ea typeface="宋体" panose="02010600030101010101" pitchFamily="2" charset="-122"/>
              <a:cs typeface="+mn-cs"/>
            </a:endParaRPr>
          </a:p>
        </p:txBody>
      </p:sp>
      <p:grpSp>
        <p:nvGrpSpPr>
          <p:cNvPr id="1031" name="Group 7">
            <a:extLst>
              <a:ext uri="{FF2B5EF4-FFF2-40B4-BE49-F238E27FC236}">
                <a16:creationId xmlns:a16="http://schemas.microsoft.com/office/drawing/2014/main" id="{D9E9953B-2039-4032-AF13-1EC95E72D5B0}"/>
              </a:ext>
            </a:extLst>
          </p:cNvPr>
          <p:cNvGrpSpPr>
            <a:grpSpLocks/>
          </p:cNvGrpSpPr>
          <p:nvPr/>
        </p:nvGrpSpPr>
        <p:grpSpPr bwMode="auto">
          <a:xfrm>
            <a:off x="0" y="6553200"/>
            <a:ext cx="9144000" cy="301625"/>
            <a:chOff x="0" y="0"/>
            <a:chExt cx="5760" cy="288"/>
          </a:xfrm>
        </p:grpSpPr>
        <p:sp>
          <p:nvSpPr>
            <p:cNvPr id="1035" name="Rectangle 8">
              <a:extLst>
                <a:ext uri="{FF2B5EF4-FFF2-40B4-BE49-F238E27FC236}">
                  <a16:creationId xmlns:a16="http://schemas.microsoft.com/office/drawing/2014/main" id="{25DD2675-64DA-42FD-B29E-5D74ACAD7E57}"/>
                </a:ext>
              </a:extLst>
            </p:cNvPr>
            <p:cNvSpPr>
              <a:spLocks noChangeArrowheads="1"/>
            </p:cNvSpPr>
            <p:nvPr/>
          </p:nvSpPr>
          <p:spPr bwMode="auto">
            <a:xfrm>
              <a:off x="0" y="0"/>
              <a:ext cx="5760" cy="288"/>
            </a:xfrm>
            <a:prstGeom prst="rect">
              <a:avLst/>
            </a:prstGeom>
            <a:solidFill>
              <a:srgbClr val="33CCCC"/>
            </a:solidFill>
            <a:ln w="9525">
              <a:solidFill>
                <a:srgbClr val="33CCCC"/>
              </a:solidFill>
              <a:miter lim="800000"/>
              <a:headEnd/>
              <a:tailEnd/>
            </a:ln>
          </p:spPr>
          <p:txBody>
            <a:bodyPr/>
            <a:lstStyle>
              <a:lvl1pPr>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b="0">
                  <a:latin typeface="Times New Roman" panose="02020603050405020304" pitchFamily="18" charset="0"/>
                </a:rPr>
                <a:t>                  </a:t>
              </a:r>
            </a:p>
          </p:txBody>
        </p:sp>
        <p:sp>
          <p:nvSpPr>
            <p:cNvPr id="1036" name="Line 9">
              <a:extLst>
                <a:ext uri="{FF2B5EF4-FFF2-40B4-BE49-F238E27FC236}">
                  <a16:creationId xmlns:a16="http://schemas.microsoft.com/office/drawing/2014/main" id="{4B9EE589-F35C-4AAE-A5B5-05B7F4F9FDBE}"/>
                </a:ext>
              </a:extLst>
            </p:cNvPr>
            <p:cNvSpPr>
              <a:spLocks noChangeShapeType="1"/>
            </p:cNvSpPr>
            <p:nvPr/>
          </p:nvSpPr>
          <p:spPr bwMode="auto">
            <a:xfrm>
              <a:off x="4464" y="0"/>
              <a:ext cx="288"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7" name="Line 10">
              <a:extLst>
                <a:ext uri="{FF2B5EF4-FFF2-40B4-BE49-F238E27FC236}">
                  <a16:creationId xmlns:a16="http://schemas.microsoft.com/office/drawing/2014/main" id="{8B9E7C34-E79B-4792-8983-A878D9363433}"/>
                </a:ext>
              </a:extLst>
            </p:cNvPr>
            <p:cNvSpPr>
              <a:spLocks noChangeShapeType="1"/>
            </p:cNvSpPr>
            <p:nvPr/>
          </p:nvSpPr>
          <p:spPr bwMode="auto">
            <a:xfrm>
              <a:off x="4176"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8" name="Line 11">
              <a:extLst>
                <a:ext uri="{FF2B5EF4-FFF2-40B4-BE49-F238E27FC236}">
                  <a16:creationId xmlns:a16="http://schemas.microsoft.com/office/drawing/2014/main" id="{3F1403FF-96DA-4AC8-9FE7-04AB89E233AC}"/>
                </a:ext>
              </a:extLst>
            </p:cNvPr>
            <p:cNvSpPr>
              <a:spLocks noChangeShapeType="1"/>
            </p:cNvSpPr>
            <p:nvPr/>
          </p:nvSpPr>
          <p:spPr bwMode="auto">
            <a:xfrm>
              <a:off x="4704"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 name="Line 12">
              <a:extLst>
                <a:ext uri="{FF2B5EF4-FFF2-40B4-BE49-F238E27FC236}">
                  <a16:creationId xmlns:a16="http://schemas.microsoft.com/office/drawing/2014/main" id="{3718A52D-6BF8-4011-807C-436F2730E768}"/>
                </a:ext>
              </a:extLst>
            </p:cNvPr>
            <p:cNvSpPr>
              <a:spLocks noChangeShapeType="1"/>
            </p:cNvSpPr>
            <p:nvPr/>
          </p:nvSpPr>
          <p:spPr bwMode="auto">
            <a:xfrm>
              <a:off x="5376" y="0"/>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0" name="Line 13">
              <a:extLst>
                <a:ext uri="{FF2B5EF4-FFF2-40B4-BE49-F238E27FC236}">
                  <a16:creationId xmlns:a16="http://schemas.microsoft.com/office/drawing/2014/main" id="{ECDC412F-AAA6-4138-907C-D1DE21051445}"/>
                </a:ext>
              </a:extLst>
            </p:cNvPr>
            <p:cNvSpPr>
              <a:spLocks noChangeShapeType="1"/>
            </p:cNvSpPr>
            <p:nvPr/>
          </p:nvSpPr>
          <p:spPr bwMode="auto">
            <a:xfrm>
              <a:off x="5184" y="0"/>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1" name="Line 14">
              <a:extLst>
                <a:ext uri="{FF2B5EF4-FFF2-40B4-BE49-F238E27FC236}">
                  <a16:creationId xmlns:a16="http://schemas.microsoft.com/office/drawing/2014/main" id="{C310785F-057D-418B-93EC-0215E8A837FE}"/>
                </a:ext>
              </a:extLst>
            </p:cNvPr>
            <p:cNvSpPr>
              <a:spLocks noChangeShapeType="1"/>
            </p:cNvSpPr>
            <p:nvPr/>
          </p:nvSpPr>
          <p:spPr bwMode="auto">
            <a:xfrm>
              <a:off x="5568" y="0"/>
              <a:ext cx="192" cy="144"/>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2" name="Line 15">
              <a:extLst>
                <a:ext uri="{FF2B5EF4-FFF2-40B4-BE49-F238E27FC236}">
                  <a16:creationId xmlns:a16="http://schemas.microsoft.com/office/drawing/2014/main" id="{5599A005-8303-49EE-979F-08248CD423EF}"/>
                </a:ext>
              </a:extLst>
            </p:cNvPr>
            <p:cNvSpPr>
              <a:spLocks noChangeShapeType="1"/>
            </p:cNvSpPr>
            <p:nvPr/>
          </p:nvSpPr>
          <p:spPr bwMode="auto">
            <a:xfrm>
              <a:off x="4992"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32" name="Line 16">
            <a:extLst>
              <a:ext uri="{FF2B5EF4-FFF2-40B4-BE49-F238E27FC236}">
                <a16:creationId xmlns:a16="http://schemas.microsoft.com/office/drawing/2014/main" id="{AD7D2CE9-E180-4B10-8C31-F5B426BCE383}"/>
              </a:ext>
            </a:extLst>
          </p:cNvPr>
          <p:cNvSpPr>
            <a:spLocks noChangeShapeType="1"/>
          </p:cNvSpPr>
          <p:nvPr/>
        </p:nvSpPr>
        <p:spPr bwMode="auto">
          <a:xfrm>
            <a:off x="468313" y="1176338"/>
            <a:ext cx="8458200" cy="0"/>
          </a:xfrm>
          <a:prstGeom prst="line">
            <a:avLst/>
          </a:prstGeom>
          <a:noFill/>
          <a:ln w="57150">
            <a:solidFill>
              <a:srgbClr val="33CC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3" name="Text Box 17">
            <a:extLst>
              <a:ext uri="{FF2B5EF4-FFF2-40B4-BE49-F238E27FC236}">
                <a16:creationId xmlns:a16="http://schemas.microsoft.com/office/drawing/2014/main" id="{A74A8A2E-3366-45EB-8B87-B35C8BDB8974}"/>
              </a:ext>
            </a:extLst>
          </p:cNvPr>
          <p:cNvSpPr txBox="1">
            <a:spLocks noChangeArrowheads="1"/>
          </p:cNvSpPr>
          <p:nvPr/>
        </p:nvSpPr>
        <p:spPr bwMode="auto">
          <a:xfrm>
            <a:off x="457200" y="2514600"/>
            <a:ext cx="8305800" cy="3505200"/>
          </a:xfrm>
          <a:prstGeom prst="rect">
            <a:avLst/>
          </a:prstGeom>
          <a:noFill/>
          <a:ln>
            <a:noFill/>
          </a:ln>
        </p:spPr>
        <p:txBody>
          <a:bodyPr>
            <a:spAutoFit/>
          </a:bodyPr>
          <a:lstStyle>
            <a:lvl1pPr>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en-US" altLang="zh-CN" sz="3200">
              <a:solidFill>
                <a:srgbClr val="FFFFFF"/>
              </a:solidFill>
              <a:latin typeface="Times New Roman" panose="02020603050405020304" pitchFamily="18" charset="0"/>
            </a:endParaRPr>
          </a:p>
          <a:p>
            <a:pPr eaLnBrk="1" hangingPunct="1">
              <a:spcBef>
                <a:spcPct val="50000"/>
              </a:spcBef>
              <a:defRPr/>
            </a:pPr>
            <a:endParaRPr lang="en-US" altLang="zh-CN" sz="3200">
              <a:solidFill>
                <a:srgbClr val="FFFFFF"/>
              </a:solidFill>
              <a:latin typeface="Times New Roman" panose="02020603050405020304" pitchFamily="18" charset="0"/>
            </a:endParaRPr>
          </a:p>
          <a:p>
            <a:pPr eaLnBrk="1" hangingPunct="1">
              <a:spcBef>
                <a:spcPct val="50000"/>
              </a:spcBef>
              <a:defRPr/>
            </a:pPr>
            <a:endParaRPr lang="en-US" altLang="zh-CN" sz="3200">
              <a:solidFill>
                <a:srgbClr val="FFFFFF"/>
              </a:solidFill>
              <a:latin typeface="Times New Roman" panose="02020603050405020304" pitchFamily="18" charset="0"/>
            </a:endParaRPr>
          </a:p>
          <a:p>
            <a:pPr eaLnBrk="1" hangingPunct="1">
              <a:spcBef>
                <a:spcPct val="50000"/>
              </a:spcBef>
              <a:defRPr/>
            </a:pPr>
            <a:endParaRPr lang="en-US" altLang="zh-CN" sz="3200">
              <a:solidFill>
                <a:srgbClr val="FFFFFF"/>
              </a:solidFill>
              <a:latin typeface="Times New Roman" panose="02020603050405020304" pitchFamily="18" charset="0"/>
            </a:endParaRPr>
          </a:p>
          <a:p>
            <a:pPr eaLnBrk="1" hangingPunct="1">
              <a:spcBef>
                <a:spcPct val="50000"/>
              </a:spcBef>
              <a:defRPr/>
            </a:pPr>
            <a:endParaRPr lang="en-US" altLang="zh-CN" sz="3200">
              <a:solidFill>
                <a:srgbClr val="FFFFFF"/>
              </a:solidFill>
              <a:latin typeface="Times New Roman" panose="02020603050405020304" pitchFamily="18" charset="0"/>
            </a:endParaRPr>
          </a:p>
        </p:txBody>
      </p:sp>
      <p:pic>
        <p:nvPicPr>
          <p:cNvPr id="1034" name="Picture 18" descr="bupt">
            <a:extLst>
              <a:ext uri="{FF2B5EF4-FFF2-40B4-BE49-F238E27FC236}">
                <a16:creationId xmlns:a16="http://schemas.microsoft.com/office/drawing/2014/main" id="{744F8573-34B9-4EB4-9E8C-B0F6C0F7442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1138" y="228600"/>
            <a:ext cx="1970087" cy="661988"/>
          </a:xfrm>
          <a:prstGeom prst="rect">
            <a:avLst/>
          </a:prstGeom>
          <a:solidFill>
            <a:srgbClr val="438ACB"/>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ransition/>
  <p:txStyles>
    <p:titleStyle>
      <a:lvl1pPr algn="r" rtl="0" eaLnBrk="0" fontAlgn="base" hangingPunct="0">
        <a:spcBef>
          <a:spcPct val="0"/>
        </a:spcBef>
        <a:spcAft>
          <a:spcPct val="0"/>
        </a:spcAft>
        <a:defRPr sz="3200" kern="1200">
          <a:solidFill>
            <a:srgbClr val="FF3300"/>
          </a:solidFill>
          <a:latin typeface="+mj-lt"/>
          <a:ea typeface="+mj-ea"/>
          <a:cs typeface="+mj-cs"/>
        </a:defRPr>
      </a:lvl1pPr>
      <a:lvl2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2pPr>
      <a:lvl3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3pPr>
      <a:lvl4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4pPr>
      <a:lvl5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5pPr>
      <a:lvl6pPr marL="4572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6pPr>
      <a:lvl7pPr marL="9144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7pPr>
      <a:lvl8pPr marL="13716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8pPr>
      <a:lvl9pPr marL="18288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2400" b="1"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oleObject" Target="../embeddings/oleObject5.bin"/><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oleObject" Target="../embeddings/oleObject7.bin"/><Relationship Id="rId4" Type="http://schemas.openxmlformats.org/officeDocument/2006/relationships/image" Target="../media/image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6D471BEE-7FE4-4E69-B0F7-AB395A3C89E3}" type="slidenum">
              <a:rPr lang="zh-CN" altLang="en-US" sz="1400" b="1">
                <a:latin typeface="Times New Roman" panose="02020603050405020304" pitchFamily="18" charset="0"/>
              </a:rPr>
              <a:pPr algn="r" eaLnBrk="1" hangingPunct="1">
                <a:spcBef>
                  <a:spcPct val="50000"/>
                </a:spcBef>
                <a:buFontTx/>
                <a:buNone/>
              </a:pPr>
              <a:t>1</a:t>
            </a:fld>
            <a:endParaRPr lang="zh-CN" altLang="en-US" sz="1400" b="1">
              <a:latin typeface="Times New Roman" panose="02020603050405020304" pitchFamily="18" charset="0"/>
            </a:endParaRPr>
          </a:p>
        </p:txBody>
      </p:sp>
      <p:grpSp>
        <p:nvGrpSpPr>
          <p:cNvPr id="15363" name="Group 4"/>
          <p:cNvGrpSpPr>
            <a:grpSpLocks/>
          </p:cNvGrpSpPr>
          <p:nvPr/>
        </p:nvGrpSpPr>
        <p:grpSpPr bwMode="auto">
          <a:xfrm>
            <a:off x="1547813" y="1700213"/>
            <a:ext cx="5903912" cy="863600"/>
            <a:chOff x="0" y="0"/>
            <a:chExt cx="2736" cy="624"/>
          </a:xfrm>
        </p:grpSpPr>
        <p:sp>
          <p:nvSpPr>
            <p:cNvPr id="15365" name="Rectangle 5"/>
            <p:cNvSpPr>
              <a:spLocks noChangeArrowheads="1"/>
            </p:cNvSpPr>
            <p:nvPr/>
          </p:nvSpPr>
          <p:spPr bwMode="auto">
            <a:xfrm>
              <a:off x="0" y="0"/>
              <a:ext cx="2736" cy="624"/>
            </a:xfrm>
            <a:prstGeom prst="rect">
              <a:avLst/>
            </a:prstGeom>
            <a:gradFill rotWithShape="0">
              <a:gsLst>
                <a:gs pos="0">
                  <a:srgbClr val="CF0E30"/>
                </a:gs>
                <a:gs pos="50000">
                  <a:srgbClr val="3E040E"/>
                </a:gs>
                <a:gs pos="100000">
                  <a:srgbClr val="CF0E30"/>
                </a:gs>
              </a:gsLst>
              <a:lin ang="18900000" scaled="1"/>
            </a:gradFill>
            <a:ln w="28575">
              <a:solidFill>
                <a:srgbClr val="F68295"/>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endParaRPr lang="en-US" altLang="en-US" sz="1800">
                <a:latin typeface="Times New Roman" panose="02020603050405020304" pitchFamily="18" charset="0"/>
              </a:endParaRPr>
            </a:p>
          </p:txBody>
        </p:sp>
        <p:sp>
          <p:nvSpPr>
            <p:cNvPr id="15366" name="Text Box 6"/>
            <p:cNvSpPr txBox="1">
              <a:spLocks noChangeArrowheads="1"/>
            </p:cNvSpPr>
            <p:nvPr/>
          </p:nvSpPr>
          <p:spPr bwMode="auto">
            <a:xfrm>
              <a:off x="48" y="48"/>
              <a:ext cx="2612"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zh-CN" altLang="en-US" sz="3600" b="1">
                  <a:solidFill>
                    <a:schemeClr val="bg1"/>
                  </a:solidFill>
                  <a:latin typeface="Times New Roman" panose="02020603050405020304" pitchFamily="18" charset="0"/>
                </a:rPr>
                <a:t>第十三章  文件</a:t>
              </a:r>
            </a:p>
          </p:txBody>
        </p:sp>
      </p:grpSp>
      <p:pic>
        <p:nvPicPr>
          <p:cNvPr id="15364" name="Picture 7" descr="地球"/>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6732588" y="4291013"/>
            <a:ext cx="158432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37978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6E8F9E51-C435-4C35-9125-915B22206044}" type="slidenum">
              <a:rPr lang="zh-CN" altLang="en-US" sz="1400" b="1">
                <a:latin typeface="Times New Roman" panose="02020603050405020304" pitchFamily="18" charset="0"/>
              </a:rPr>
              <a:pPr algn="r" eaLnBrk="1" hangingPunct="1">
                <a:spcBef>
                  <a:spcPct val="50000"/>
                </a:spcBef>
                <a:buFontTx/>
                <a:buNone/>
              </a:pPr>
              <a:t>10</a:t>
            </a:fld>
            <a:endParaRPr lang="zh-CN" altLang="en-US" sz="1400" b="1">
              <a:latin typeface="Times New Roman" panose="02020603050405020304" pitchFamily="18" charset="0"/>
            </a:endParaRPr>
          </a:p>
        </p:txBody>
      </p:sp>
      <p:sp>
        <p:nvSpPr>
          <p:cNvPr id="66563" name="Rectangle 4"/>
          <p:cNvSpPr>
            <a:spLocks noGrp="1" noChangeArrowheads="1"/>
          </p:cNvSpPr>
          <p:nvPr>
            <p:ph type="body" idx="4294967295"/>
          </p:nvPr>
        </p:nvSpPr>
        <p:spPr/>
        <p:txBody>
          <a:bodyPr/>
          <a:lstStyle/>
          <a:p>
            <a:pPr eaLnBrk="1" hangingPunct="1">
              <a:buFontTx/>
              <a:buNone/>
            </a:pPr>
            <a:r>
              <a:rPr lang="en-US" altLang="zh-CN" b="1" smtClean="0"/>
              <a:t>1</a:t>
            </a:r>
            <a:r>
              <a:rPr lang="zh-CN" altLang="en-US" b="1" smtClean="0"/>
              <a:t>、数据的层次结构</a:t>
            </a:r>
          </a:p>
          <a:p>
            <a:pPr eaLnBrk="1" hangingPunct="1">
              <a:buFontTx/>
              <a:buNone/>
            </a:pPr>
            <a:r>
              <a:rPr lang="en-US" altLang="zh-CN" b="1" smtClean="0"/>
              <a:t>2</a:t>
            </a:r>
            <a:r>
              <a:rPr lang="zh-CN" altLang="en-US" b="1" smtClean="0"/>
              <a:t>、文件概述</a:t>
            </a:r>
          </a:p>
          <a:p>
            <a:pPr eaLnBrk="1" hangingPunct="1">
              <a:buFontTx/>
              <a:buNone/>
            </a:pPr>
            <a:r>
              <a:rPr lang="en-US" altLang="zh-CN" b="1" smtClean="0"/>
              <a:t>3</a:t>
            </a:r>
            <a:r>
              <a:rPr lang="zh-CN" altLang="en-US" b="1" smtClean="0"/>
              <a:t>、文件的打开和关闭</a:t>
            </a:r>
          </a:p>
          <a:p>
            <a:pPr eaLnBrk="1" hangingPunct="1">
              <a:buFontTx/>
              <a:buNone/>
            </a:pPr>
            <a:r>
              <a:rPr lang="en-US" altLang="zh-CN" b="1" smtClean="0"/>
              <a:t>4</a:t>
            </a:r>
            <a:r>
              <a:rPr lang="zh-CN" altLang="en-US" b="1" smtClean="0"/>
              <a:t>、位置指针与文件定位</a:t>
            </a:r>
          </a:p>
          <a:p>
            <a:pPr eaLnBrk="1" hangingPunct="1">
              <a:buFontTx/>
              <a:buNone/>
            </a:pPr>
            <a:r>
              <a:rPr lang="en-US" altLang="zh-CN" b="1" smtClean="0"/>
              <a:t>5</a:t>
            </a:r>
            <a:r>
              <a:rPr lang="zh-CN" altLang="en-US" b="1" smtClean="0"/>
              <a:t>、文件的读写操作</a:t>
            </a:r>
          </a:p>
          <a:p>
            <a:pPr eaLnBrk="1" hangingPunct="1">
              <a:buFontTx/>
              <a:buNone/>
            </a:pPr>
            <a:r>
              <a:rPr lang="en-US" altLang="zh-CN" b="1" smtClean="0"/>
              <a:t>6</a:t>
            </a:r>
            <a:r>
              <a:rPr lang="zh-CN" altLang="en-US" b="1" smtClean="0"/>
              <a:t>、顺序文件的操作</a:t>
            </a:r>
          </a:p>
          <a:p>
            <a:pPr eaLnBrk="1" hangingPunct="1">
              <a:buFontTx/>
              <a:buNone/>
            </a:pPr>
            <a:r>
              <a:rPr lang="en-US" altLang="zh-CN" b="1" smtClean="0"/>
              <a:t>7</a:t>
            </a:r>
            <a:r>
              <a:rPr lang="zh-CN" altLang="en-US" b="1" smtClean="0"/>
              <a:t>、随机文件的操作</a:t>
            </a:r>
          </a:p>
          <a:p>
            <a:pPr eaLnBrk="1" hangingPunct="1">
              <a:buFontTx/>
              <a:buNone/>
            </a:pPr>
            <a:endParaRPr lang="zh-CN" altLang="en-US" smtClean="0"/>
          </a:p>
        </p:txBody>
      </p:sp>
      <p:sp>
        <p:nvSpPr>
          <p:cNvPr id="66564" name="Rectangle 5"/>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3200" b="1">
                <a:solidFill>
                  <a:srgbClr val="FF3300"/>
                </a:solidFill>
                <a:latin typeface="Times New Roman" panose="02020603050405020304" pitchFamily="18" charset="0"/>
              </a:rPr>
              <a:t>提纲</a:t>
            </a:r>
          </a:p>
        </p:txBody>
      </p:sp>
      <p:pic>
        <p:nvPicPr>
          <p:cNvPr id="66565" name="Picture 6" descr="页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9650" y="5589588"/>
            <a:ext cx="16764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6" name="Text Box 7"/>
          <p:cNvSpPr txBox="1">
            <a:spLocks noChangeArrowheads="1"/>
          </p:cNvSpPr>
          <p:nvPr/>
        </p:nvSpPr>
        <p:spPr bwMode="auto">
          <a:xfrm>
            <a:off x="684213" y="3429000"/>
            <a:ext cx="4032250" cy="376238"/>
          </a:xfrm>
          <a:prstGeom prst="rect">
            <a:avLst/>
          </a:prstGeom>
          <a:solidFill>
            <a:srgbClr val="FFFF99">
              <a:alpha val="39999"/>
            </a:srgbClr>
          </a:solidFill>
          <a:ln w="9525">
            <a:solidFill>
              <a:schemeClr val="tx1"/>
            </a:solidFill>
            <a:miter lim="800000"/>
            <a:headEnd/>
            <a:tailEnd/>
          </a:ln>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en-US" sz="1800">
              <a:latin typeface="Times New Roman" panose="02020603050405020304" pitchFamily="18" charset="0"/>
            </a:endParaRPr>
          </a:p>
        </p:txBody>
      </p:sp>
    </p:spTree>
    <p:extLst>
      <p:ext uri="{BB962C8B-B14F-4D97-AF65-F5344CB8AC3E}">
        <p14:creationId xmlns:p14="http://schemas.microsoft.com/office/powerpoint/2010/main" val="128445418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223671BA-6DF3-4A4B-9E2B-31ECEEBBA908}" type="slidenum">
              <a:rPr lang="zh-CN" altLang="en-US" sz="1400" b="1">
                <a:latin typeface="Times New Roman" panose="02020603050405020304" pitchFamily="18" charset="0"/>
              </a:rPr>
              <a:pPr algn="r" eaLnBrk="1" hangingPunct="1">
                <a:spcBef>
                  <a:spcPct val="50000"/>
                </a:spcBef>
                <a:buFontTx/>
                <a:buNone/>
              </a:pPr>
              <a:t>11</a:t>
            </a:fld>
            <a:endParaRPr lang="zh-CN" altLang="en-US" sz="1400" b="1">
              <a:latin typeface="Times New Roman" panose="02020603050405020304" pitchFamily="18" charset="0"/>
            </a:endParaRPr>
          </a:p>
        </p:txBody>
      </p:sp>
      <p:sp>
        <p:nvSpPr>
          <p:cNvPr id="67587" name="Rectangle 2"/>
          <p:cNvSpPr>
            <a:spLocks noGrp="1" noChangeArrowheads="1"/>
          </p:cNvSpPr>
          <p:nvPr>
            <p:ph type="title" idx="4294967295"/>
          </p:nvPr>
        </p:nvSpPr>
        <p:spPr/>
        <p:txBody>
          <a:bodyPr/>
          <a:lstStyle/>
          <a:p>
            <a:pPr eaLnBrk="1" hangingPunct="1"/>
            <a:r>
              <a:rPr lang="en-US" altLang="zh-CN" b="1" smtClean="0"/>
              <a:t>13.5  </a:t>
            </a:r>
            <a:r>
              <a:rPr lang="zh-CN" altLang="en-US" b="1" smtClean="0"/>
              <a:t>文件的读写操作</a:t>
            </a:r>
          </a:p>
        </p:txBody>
      </p:sp>
      <p:sp>
        <p:nvSpPr>
          <p:cNvPr id="67588" name="Rectangle 3"/>
          <p:cNvSpPr>
            <a:spLocks noGrp="1" noChangeArrowheads="1"/>
          </p:cNvSpPr>
          <p:nvPr>
            <p:ph type="body" idx="4294967295"/>
          </p:nvPr>
        </p:nvSpPr>
        <p:spPr>
          <a:xfrm>
            <a:off x="685800" y="1319213"/>
            <a:ext cx="8207375" cy="4611687"/>
          </a:xfrm>
        </p:spPr>
        <p:txBody>
          <a:bodyPr/>
          <a:lstStyle/>
          <a:p>
            <a:pPr eaLnBrk="1" hangingPunct="1">
              <a:buFontTx/>
              <a:buNone/>
            </a:pPr>
            <a:r>
              <a:rPr lang="zh-CN" altLang="en-US" b="1" dirty="0" smtClean="0"/>
              <a:t>文件打开之后，就可以对它进行读与写的操作了。</a:t>
            </a:r>
          </a:p>
          <a:p>
            <a:pPr eaLnBrk="1" hangingPunct="1">
              <a:buFontTx/>
              <a:buNone/>
            </a:pPr>
            <a:endParaRPr lang="zh-CN" altLang="en-US" sz="900" b="1" dirty="0" smtClean="0"/>
          </a:p>
          <a:p>
            <a:pPr eaLnBrk="1" hangingPunct="1">
              <a:buFontTx/>
              <a:buNone/>
            </a:pPr>
            <a:r>
              <a:rPr lang="zh-CN" altLang="en-US" b="1" dirty="0" smtClean="0">
                <a:ea typeface="黑体" panose="02010609060101010101" pitchFamily="49" charset="-122"/>
              </a:rPr>
              <a:t>12.3.1  读／写文件中的一个字符（文本文件）</a:t>
            </a:r>
          </a:p>
          <a:p>
            <a:pPr eaLnBrk="1" hangingPunct="1">
              <a:buFontTx/>
              <a:buNone/>
            </a:pPr>
            <a:r>
              <a:rPr lang="zh-CN" altLang="en-US" b="1" dirty="0" smtClean="0">
                <a:cs typeface="Arial" panose="020B0604020202020204" pitchFamily="34" charset="0"/>
              </a:rPr>
              <a:t>12.3.2  </a:t>
            </a:r>
            <a:r>
              <a:rPr lang="zh-CN" altLang="en-US" b="1" dirty="0" smtClean="0">
                <a:ea typeface="黑体" panose="02010609060101010101" pitchFamily="49" charset="-122"/>
              </a:rPr>
              <a:t>读／写一个字符串（文本文件）</a:t>
            </a:r>
          </a:p>
          <a:p>
            <a:pPr eaLnBrk="1" hangingPunct="1">
              <a:buFontTx/>
              <a:buNone/>
            </a:pPr>
            <a:r>
              <a:rPr lang="zh-CN" altLang="en-US" b="1" dirty="0" smtClean="0">
                <a:cs typeface="Arial" panose="020B0604020202020204" pitchFamily="34" charset="0"/>
              </a:rPr>
              <a:t>12.3.</a:t>
            </a:r>
            <a:r>
              <a:rPr lang="en-US" altLang="zh-CN" b="1" dirty="0" smtClean="0">
                <a:cs typeface="Arial" panose="020B0604020202020204" pitchFamily="34" charset="0"/>
              </a:rPr>
              <a:t>3  </a:t>
            </a:r>
            <a:r>
              <a:rPr lang="zh-CN" altLang="en-US" b="1" dirty="0" smtClean="0">
                <a:ea typeface="黑体" panose="02010609060101010101" pitchFamily="49" charset="-122"/>
              </a:rPr>
              <a:t>对文件进行格式化读／写（文本文件）</a:t>
            </a:r>
          </a:p>
          <a:p>
            <a:pPr eaLnBrk="1" hangingPunct="1">
              <a:buFontTx/>
              <a:buNone/>
            </a:pPr>
            <a:r>
              <a:rPr lang="zh-CN" altLang="en-US" b="1" dirty="0" smtClean="0">
                <a:ea typeface="黑体" panose="02010609060101010101" pitchFamily="49" charset="-122"/>
              </a:rPr>
              <a:t>12.3.</a:t>
            </a:r>
            <a:r>
              <a:rPr lang="en-US" altLang="zh-CN" b="1" dirty="0" smtClean="0">
                <a:ea typeface="黑体" panose="02010609060101010101" pitchFamily="49" charset="-122"/>
              </a:rPr>
              <a:t>4  </a:t>
            </a:r>
            <a:r>
              <a:rPr lang="zh-CN" altLang="en-US" b="1" dirty="0" smtClean="0">
                <a:ea typeface="黑体" panose="02010609060101010101" pitchFamily="49" charset="-122"/>
              </a:rPr>
              <a:t>读／写一个数据块（二进制文件）</a:t>
            </a:r>
          </a:p>
          <a:p>
            <a:pPr eaLnBrk="1" hangingPunct="1">
              <a:buFontTx/>
              <a:buNone/>
            </a:pPr>
            <a:endParaRPr lang="zh-CN" altLang="en-US" b="1" dirty="0" smtClean="0"/>
          </a:p>
        </p:txBody>
      </p:sp>
    </p:spTree>
    <p:extLst>
      <p:ext uri="{BB962C8B-B14F-4D97-AF65-F5344CB8AC3E}">
        <p14:creationId xmlns:p14="http://schemas.microsoft.com/office/powerpoint/2010/main" val="387953911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74527540-42EA-48CE-B800-5B32E7AC2FD4}" type="slidenum">
              <a:rPr lang="zh-CN" altLang="en-US" sz="1400" b="1">
                <a:latin typeface="Times New Roman" panose="02020603050405020304" pitchFamily="18" charset="0"/>
              </a:rPr>
              <a:pPr algn="r" eaLnBrk="1" hangingPunct="1">
                <a:spcBef>
                  <a:spcPct val="50000"/>
                </a:spcBef>
                <a:buFontTx/>
                <a:buNone/>
              </a:pPr>
              <a:t>12</a:t>
            </a:fld>
            <a:endParaRPr lang="zh-CN" altLang="en-US" sz="1400" b="1">
              <a:latin typeface="Times New Roman" panose="02020603050405020304" pitchFamily="18" charset="0"/>
            </a:endParaRPr>
          </a:p>
        </p:txBody>
      </p:sp>
      <p:sp>
        <p:nvSpPr>
          <p:cNvPr id="68611" name="Rectangle 2"/>
          <p:cNvSpPr>
            <a:spLocks noGrp="1" noChangeArrowheads="1"/>
          </p:cNvSpPr>
          <p:nvPr>
            <p:ph type="title" idx="4294967295"/>
          </p:nvPr>
        </p:nvSpPr>
        <p:spPr/>
        <p:txBody>
          <a:bodyPr/>
          <a:lstStyle/>
          <a:p>
            <a:pPr eaLnBrk="1" hangingPunct="1"/>
            <a:r>
              <a:rPr lang="en-US" altLang="zh-CN" b="1" smtClean="0"/>
              <a:t>13.5  </a:t>
            </a:r>
            <a:r>
              <a:rPr lang="zh-CN" altLang="en-US" b="1" smtClean="0"/>
              <a:t>文件的读写操作</a:t>
            </a:r>
          </a:p>
        </p:txBody>
      </p:sp>
      <p:sp>
        <p:nvSpPr>
          <p:cNvPr id="68612" name="Rectangle 3"/>
          <p:cNvSpPr>
            <a:spLocks noGrp="1" noChangeArrowheads="1"/>
          </p:cNvSpPr>
          <p:nvPr>
            <p:ph type="body" idx="4294967295"/>
          </p:nvPr>
        </p:nvSpPr>
        <p:spPr>
          <a:xfrm>
            <a:off x="685800" y="1319213"/>
            <a:ext cx="8134350" cy="4989512"/>
          </a:xfrm>
        </p:spPr>
        <p:txBody>
          <a:bodyPr/>
          <a:lstStyle/>
          <a:p>
            <a:pPr algn="just" eaLnBrk="1" hangingPunct="1">
              <a:buFontTx/>
              <a:buNone/>
            </a:pPr>
            <a:r>
              <a:rPr lang="zh-CN" altLang="en-US" b="1" dirty="0" smtClean="0">
                <a:latin typeface="宋体" panose="02010600030101010101" pitchFamily="2" charset="-122"/>
              </a:rPr>
              <a:t>一、读／写文件中的一个字符</a:t>
            </a:r>
          </a:p>
          <a:p>
            <a:pPr algn="just" eaLnBrk="1" hangingPunct="1">
              <a:buFontTx/>
              <a:buNone/>
            </a:pPr>
            <a:r>
              <a:rPr lang="zh-CN" altLang="en-US" b="1" dirty="0" smtClean="0">
                <a:latin typeface="宋体" panose="02010600030101010101" pitchFamily="2" charset="-122"/>
              </a:rPr>
              <a:t>1、库函数</a:t>
            </a:r>
            <a:r>
              <a:rPr lang="en-US" altLang="zh-CN" b="1" dirty="0" err="1" smtClean="0">
                <a:latin typeface="宋体" panose="02010600030101010101" pitchFamily="2" charset="-122"/>
              </a:rPr>
              <a:t>fputc</a:t>
            </a:r>
            <a:r>
              <a:rPr lang="en-US" altLang="zh-CN" b="1" dirty="0" smtClean="0">
                <a:latin typeface="宋体" panose="02010600030101010101" pitchFamily="2" charset="-122"/>
              </a:rPr>
              <a:t>()：</a:t>
            </a:r>
            <a:r>
              <a:rPr lang="zh-CN" altLang="en-US" b="1" dirty="0" smtClean="0">
                <a:latin typeface="宋体" panose="02010600030101010101" pitchFamily="2" charset="-122"/>
              </a:rPr>
              <a:t>将一个字符写入指定文件</a:t>
            </a:r>
          </a:p>
          <a:p>
            <a:pPr algn="just" eaLnBrk="1" hangingPunct="1">
              <a:buFontTx/>
              <a:buNone/>
            </a:pPr>
            <a:r>
              <a:rPr lang="en-US" altLang="zh-CN" b="1" dirty="0" smtClean="0">
                <a:latin typeface="宋体" panose="02010600030101010101" pitchFamily="2" charset="-122"/>
              </a:rPr>
              <a:t>  1）</a:t>
            </a:r>
            <a:r>
              <a:rPr lang="zh-CN" altLang="en-US" b="1" dirty="0" smtClean="0">
                <a:latin typeface="宋体" panose="02010600030101010101" pitchFamily="2" charset="-122"/>
              </a:rPr>
              <a:t>用法：</a:t>
            </a:r>
            <a:r>
              <a:rPr lang="en-US" altLang="zh-CN" b="1" dirty="0" err="1" smtClean="0">
                <a:solidFill>
                  <a:schemeClr val="accent2"/>
                </a:solidFill>
                <a:latin typeface="宋体" panose="02010600030101010101" pitchFamily="2" charset="-122"/>
              </a:rPr>
              <a:t>int</a:t>
            </a:r>
            <a:r>
              <a:rPr lang="en-US" altLang="zh-CN" b="1" dirty="0" smtClean="0">
                <a:solidFill>
                  <a:schemeClr val="accent2"/>
                </a:solidFill>
                <a:latin typeface="宋体" panose="02010600030101010101" pitchFamily="2" charset="-122"/>
              </a:rPr>
              <a:t> </a:t>
            </a:r>
            <a:r>
              <a:rPr lang="en-US" altLang="zh-CN" b="1" dirty="0" err="1" smtClean="0">
                <a:solidFill>
                  <a:schemeClr val="accent2"/>
                </a:solidFill>
                <a:latin typeface="宋体" panose="02010600030101010101" pitchFamily="2" charset="-122"/>
              </a:rPr>
              <a:t>fputc</a:t>
            </a:r>
            <a:r>
              <a:rPr lang="en-US" altLang="zh-CN" b="1" dirty="0" smtClean="0">
                <a:solidFill>
                  <a:schemeClr val="accent2"/>
                </a:solidFill>
                <a:latin typeface="宋体" panose="02010600030101010101" pitchFamily="2" charset="-122"/>
              </a:rPr>
              <a:t>(</a:t>
            </a:r>
            <a:r>
              <a:rPr lang="en-US" altLang="zh-CN" b="1" dirty="0" err="1" smtClean="0">
                <a:solidFill>
                  <a:schemeClr val="accent2"/>
                </a:solidFill>
                <a:latin typeface="宋体" panose="02010600030101010101" pitchFamily="2" charset="-122"/>
              </a:rPr>
              <a:t>int</a:t>
            </a:r>
            <a:r>
              <a:rPr lang="en-US" altLang="zh-CN" b="1" dirty="0" smtClean="0">
                <a:solidFill>
                  <a:schemeClr val="accent2"/>
                </a:solidFill>
                <a:latin typeface="宋体" panose="02010600030101010101" pitchFamily="2" charset="-122"/>
              </a:rPr>
              <a:t> c， FILE *stream</a:t>
            </a:r>
            <a:r>
              <a:rPr lang="zh-CN" altLang="en-US" b="1" dirty="0" smtClean="0">
                <a:solidFill>
                  <a:schemeClr val="accent2"/>
                </a:solidFill>
                <a:latin typeface="宋体" panose="02010600030101010101" pitchFamily="2" charset="-122"/>
              </a:rPr>
              <a:t>);</a:t>
            </a:r>
          </a:p>
          <a:p>
            <a:pPr algn="just" eaLnBrk="1" hangingPunct="1">
              <a:buFontTx/>
              <a:buNone/>
            </a:pPr>
            <a:r>
              <a:rPr lang="zh-CN" altLang="en-US" b="1" dirty="0" smtClean="0">
                <a:latin typeface="宋体" panose="02010600030101010101" pitchFamily="2" charset="-122"/>
              </a:rPr>
              <a:t>  2）功能：将</a:t>
            </a:r>
            <a:r>
              <a:rPr lang="en-US" altLang="zh-CN" b="1" dirty="0" smtClean="0">
                <a:latin typeface="宋体" panose="02010600030101010101" pitchFamily="2" charset="-122"/>
              </a:rPr>
              <a:t>c</a:t>
            </a:r>
            <a:r>
              <a:rPr lang="zh-CN" altLang="en-US" b="1" dirty="0" smtClean="0">
                <a:latin typeface="宋体" panose="02010600030101010101" pitchFamily="2" charset="-122"/>
              </a:rPr>
              <a:t>所指定字符写入</a:t>
            </a:r>
            <a:r>
              <a:rPr lang="en-US" altLang="zh-CN" b="1" dirty="0" smtClean="0">
                <a:latin typeface="宋体" panose="02010600030101010101" pitchFamily="2" charset="-122"/>
              </a:rPr>
              <a:t>stream</a:t>
            </a:r>
            <a:r>
              <a:rPr lang="zh-CN" altLang="en-US" b="1" dirty="0" smtClean="0">
                <a:latin typeface="宋体" panose="02010600030101010101" pitchFamily="2" charset="-122"/>
              </a:rPr>
              <a:t>所指向的输出流中。与流相关的文件位置指针将向前移动1个字节（即指向下一个写入位置）。</a:t>
            </a:r>
          </a:p>
          <a:p>
            <a:pPr algn="just" eaLnBrk="1" hangingPunct="1">
              <a:buFontTx/>
              <a:buNone/>
            </a:pPr>
            <a:r>
              <a:rPr lang="zh-CN" altLang="en-US" b="1" dirty="0" smtClean="0">
                <a:latin typeface="宋体" panose="02010600030101010101" pitchFamily="2" charset="-122"/>
              </a:rPr>
              <a:t>  如果输出成功，则函数返回值就是输出的字符数据；否则，返回一个符号常量</a:t>
            </a:r>
            <a:r>
              <a:rPr lang="en-US" altLang="zh-CN" b="1" dirty="0" smtClean="0">
                <a:latin typeface="宋体" panose="02010600030101010101" pitchFamily="2" charset="-122"/>
              </a:rPr>
              <a:t>EOF（</a:t>
            </a:r>
            <a:r>
              <a:rPr lang="zh-CN" altLang="en-US" b="1" dirty="0" smtClean="0">
                <a:latin typeface="宋体" panose="02010600030101010101" pitchFamily="2" charset="-122"/>
              </a:rPr>
              <a:t>其值在头文件</a:t>
            </a:r>
            <a:r>
              <a:rPr lang="en-US" altLang="zh-CN" b="1" dirty="0" err="1" smtClean="0">
                <a:latin typeface="宋体" panose="02010600030101010101" pitchFamily="2" charset="-122"/>
              </a:rPr>
              <a:t>stdio.h</a:t>
            </a:r>
            <a:r>
              <a:rPr lang="zh-CN" altLang="en-US" b="1" dirty="0" smtClean="0">
                <a:latin typeface="宋体" panose="02010600030101010101" pitchFamily="2" charset="-122"/>
              </a:rPr>
              <a:t>中，被定义为-1）。</a:t>
            </a:r>
          </a:p>
          <a:p>
            <a:pPr eaLnBrk="1" hangingPunct="1">
              <a:buFontTx/>
              <a:buNone/>
            </a:pPr>
            <a:endParaRPr lang="zh-CN" altLang="en-US" sz="2400" b="1" dirty="0" smtClean="0">
              <a:latin typeface="宋体" panose="02010600030101010101" pitchFamily="2" charset="-122"/>
            </a:endParaRPr>
          </a:p>
        </p:txBody>
      </p:sp>
    </p:spTree>
    <p:extLst>
      <p:ext uri="{BB962C8B-B14F-4D97-AF65-F5344CB8AC3E}">
        <p14:creationId xmlns:p14="http://schemas.microsoft.com/office/powerpoint/2010/main" val="33929237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ADDA41B5-475A-4187-B10E-ECF04E71C090}" type="slidenum">
              <a:rPr lang="zh-CN" altLang="en-US" sz="1400" b="1">
                <a:latin typeface="Times New Roman" panose="02020603050405020304" pitchFamily="18" charset="0"/>
              </a:rPr>
              <a:pPr algn="r" eaLnBrk="1" hangingPunct="1">
                <a:spcBef>
                  <a:spcPct val="50000"/>
                </a:spcBef>
                <a:buFontTx/>
                <a:buNone/>
              </a:pPr>
              <a:t>13</a:t>
            </a:fld>
            <a:endParaRPr lang="zh-CN" altLang="en-US" sz="1400" b="1">
              <a:latin typeface="Times New Roman" panose="02020603050405020304" pitchFamily="18" charset="0"/>
            </a:endParaRPr>
          </a:p>
        </p:txBody>
      </p:sp>
      <p:graphicFrame>
        <p:nvGraphicFramePr>
          <p:cNvPr id="69635" name="Object 4"/>
          <p:cNvGraphicFramePr>
            <a:graphicFrameLocks noGrp="1" noChangeAspect="1"/>
          </p:cNvGraphicFramePr>
          <p:nvPr>
            <p:ph idx="4294967295"/>
          </p:nvPr>
        </p:nvGraphicFramePr>
        <p:xfrm>
          <a:off x="611188" y="1412875"/>
          <a:ext cx="8281987" cy="766763"/>
        </p:xfrm>
        <a:graphic>
          <a:graphicData uri="http://schemas.openxmlformats.org/presentationml/2006/ole">
            <mc:AlternateContent xmlns:mc="http://schemas.openxmlformats.org/markup-compatibility/2006">
              <mc:Choice xmlns:v="urn:schemas-microsoft-com:vml" Requires="v">
                <p:oleObj spid="_x0000_s14372" r:id="rId3" imgW="5467680" imgH="506160" progId="Excel.Sheet.8">
                  <p:embed/>
                </p:oleObj>
              </mc:Choice>
              <mc:Fallback>
                <p:oleObj r:id="rId3" imgW="5467680" imgH="506160" progId="Excel.Sheet.8">
                  <p:embed/>
                  <p:pic>
                    <p:nvPicPr>
                      <p:cNvPr id="69635"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412875"/>
                        <a:ext cx="8281987"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9636" name="Line 6"/>
          <p:cNvSpPr>
            <a:spLocks noChangeShapeType="1"/>
          </p:cNvSpPr>
          <p:nvPr/>
        </p:nvSpPr>
        <p:spPr bwMode="auto">
          <a:xfrm flipV="1">
            <a:off x="755650" y="2133600"/>
            <a:ext cx="0" cy="431800"/>
          </a:xfrm>
          <a:prstGeom prst="line">
            <a:avLst/>
          </a:prstGeom>
          <a:noFill/>
          <a:ln w="28575">
            <a:solidFill>
              <a:srgbClr val="FF3300"/>
            </a:solidFill>
            <a:round/>
            <a:headEnd/>
            <a:tailEnd type="triangle" w="med" len="me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graphicFrame>
        <p:nvGraphicFramePr>
          <p:cNvPr id="69637" name="Object 7"/>
          <p:cNvGraphicFramePr>
            <a:graphicFrameLocks noChangeAspect="1"/>
          </p:cNvGraphicFramePr>
          <p:nvPr/>
        </p:nvGraphicFramePr>
        <p:xfrm>
          <a:off x="611188" y="3573463"/>
          <a:ext cx="8281987" cy="766762"/>
        </p:xfrm>
        <a:graphic>
          <a:graphicData uri="http://schemas.openxmlformats.org/presentationml/2006/ole">
            <mc:AlternateContent xmlns:mc="http://schemas.openxmlformats.org/markup-compatibility/2006">
              <mc:Choice xmlns:v="urn:schemas-microsoft-com:vml" Requires="v">
                <p:oleObj spid="_x0000_s14373" r:id="rId5" imgW="5467680" imgH="506160" progId="Excel.Sheet.8">
                  <p:embed/>
                </p:oleObj>
              </mc:Choice>
              <mc:Fallback>
                <p:oleObj r:id="rId5" imgW="5467680" imgH="506160" progId="Excel.Sheet.8">
                  <p:embed/>
                  <p:pic>
                    <p:nvPicPr>
                      <p:cNvPr id="69637"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3573463"/>
                        <a:ext cx="8281987"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9638" name="Line 8"/>
          <p:cNvSpPr>
            <a:spLocks noChangeShapeType="1"/>
          </p:cNvSpPr>
          <p:nvPr/>
        </p:nvSpPr>
        <p:spPr bwMode="auto">
          <a:xfrm flipV="1">
            <a:off x="1258888" y="4294188"/>
            <a:ext cx="0" cy="358775"/>
          </a:xfrm>
          <a:prstGeom prst="line">
            <a:avLst/>
          </a:prstGeom>
          <a:noFill/>
          <a:ln w="28575">
            <a:solidFill>
              <a:srgbClr val="FF3300"/>
            </a:solidFill>
            <a:round/>
            <a:headEnd/>
            <a:tailEnd type="triangle" w="med" len="me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69639" name="Text Box 9"/>
          <p:cNvSpPr txBox="1">
            <a:spLocks noChangeArrowheads="1"/>
          </p:cNvSpPr>
          <p:nvPr/>
        </p:nvSpPr>
        <p:spPr bwMode="auto">
          <a:xfrm>
            <a:off x="611188" y="3933825"/>
            <a:ext cx="431800" cy="366713"/>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1">
                <a:latin typeface="Times New Roman" panose="02020603050405020304" pitchFamily="18" charset="0"/>
              </a:rPr>
              <a:t>A</a:t>
            </a:r>
          </a:p>
        </p:txBody>
      </p:sp>
      <p:sp>
        <p:nvSpPr>
          <p:cNvPr id="69640" name="Text Box 10"/>
          <p:cNvSpPr txBox="1">
            <a:spLocks noChangeArrowheads="1"/>
          </p:cNvSpPr>
          <p:nvPr/>
        </p:nvSpPr>
        <p:spPr bwMode="auto">
          <a:xfrm>
            <a:off x="2195513" y="2276475"/>
            <a:ext cx="6408737" cy="822325"/>
          </a:xfrm>
          <a:prstGeom prst="rect">
            <a:avLst/>
          </a:prstGeom>
          <a:solidFill>
            <a:schemeClr val="hlink"/>
          </a:solidFill>
          <a:ln>
            <a:noFill/>
          </a:ln>
          <a:effectLst>
            <a:prstShdw prst="shdw17" dist="17961" dir="13500000">
              <a:srgbClr val="7A7A99"/>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1" dirty="0" err="1">
                <a:latin typeface="Times New Roman" panose="02020603050405020304" pitchFamily="18" charset="0"/>
              </a:rPr>
              <a:t>fputc</a:t>
            </a:r>
            <a:r>
              <a:rPr lang="en-US" altLang="zh-CN" sz="2400" b="1" dirty="0">
                <a:latin typeface="Times New Roman" panose="02020603050405020304" pitchFamily="18" charset="0"/>
              </a:rPr>
              <a:t>(‘A’,</a:t>
            </a:r>
            <a:r>
              <a:rPr lang="en-US" altLang="zh-CN" sz="2400" b="1" dirty="0" err="1">
                <a:latin typeface="Times New Roman" panose="02020603050405020304" pitchFamily="18" charset="0"/>
              </a:rPr>
              <a:t>fPtr</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在</a:t>
            </a:r>
            <a:r>
              <a:rPr lang="en-US" altLang="zh-CN" sz="2400" b="1" dirty="0">
                <a:latin typeface="Times New Roman" panose="02020603050405020304" pitchFamily="18" charset="0"/>
              </a:rPr>
              <a:t>0</a:t>
            </a:r>
            <a:r>
              <a:rPr lang="zh-CN" altLang="en-US" sz="2400" b="1" dirty="0">
                <a:latin typeface="Times New Roman" panose="02020603050405020304" pitchFamily="18" charset="0"/>
              </a:rPr>
              <a:t>字节处写入</a:t>
            </a:r>
            <a:r>
              <a:rPr lang="en-US" altLang="zh-CN" sz="2400" b="1" dirty="0">
                <a:latin typeface="Times New Roman" panose="02020603050405020304" pitchFamily="18" charset="0"/>
              </a:rPr>
              <a:t>’A’,</a:t>
            </a:r>
            <a:r>
              <a:rPr lang="zh-CN" altLang="en-US" sz="2400" b="1" dirty="0">
                <a:latin typeface="Times New Roman" panose="02020603050405020304" pitchFamily="18" charset="0"/>
              </a:rPr>
              <a:t>文件位置指针后移</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个字节*</a:t>
            </a:r>
            <a:r>
              <a:rPr lang="en-US" altLang="zh-CN" sz="2400" b="1" dirty="0">
                <a:latin typeface="Times New Roman" panose="02020603050405020304" pitchFamily="18" charset="0"/>
              </a:rPr>
              <a:t>/</a:t>
            </a:r>
          </a:p>
        </p:txBody>
      </p:sp>
      <p:sp>
        <p:nvSpPr>
          <p:cNvPr id="69641" name="Rectangle 11"/>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en-US" altLang="zh-CN" sz="3200" b="1">
                <a:solidFill>
                  <a:srgbClr val="FF3300"/>
                </a:solidFill>
                <a:latin typeface="Times New Roman" panose="02020603050405020304" pitchFamily="18" charset="0"/>
              </a:rPr>
              <a:t>13.5  </a:t>
            </a:r>
            <a:r>
              <a:rPr lang="zh-CN" altLang="en-US" sz="3200" b="1">
                <a:solidFill>
                  <a:srgbClr val="FF3300"/>
                </a:solidFill>
                <a:latin typeface="Times New Roman" panose="02020603050405020304" pitchFamily="18" charset="0"/>
              </a:rPr>
              <a:t>文件的读写操作</a:t>
            </a:r>
          </a:p>
        </p:txBody>
      </p:sp>
      <p:sp>
        <p:nvSpPr>
          <p:cNvPr id="69642" name="Text Box 12"/>
          <p:cNvSpPr txBox="1">
            <a:spLocks noChangeArrowheads="1"/>
          </p:cNvSpPr>
          <p:nvPr/>
        </p:nvSpPr>
        <p:spPr bwMode="auto">
          <a:xfrm>
            <a:off x="539750" y="5084763"/>
            <a:ext cx="8281988"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buFontTx/>
              <a:buNone/>
            </a:pPr>
            <a:r>
              <a:rPr lang="en-US" altLang="zh-CN" sz="2400" b="1" dirty="0" err="1">
                <a:latin typeface="Times New Roman" panose="02020603050405020304" pitchFamily="18" charset="0"/>
              </a:rPr>
              <a:t>fputc</a:t>
            </a:r>
            <a:r>
              <a:rPr lang="en-US" altLang="zh-CN" sz="2400" b="1" dirty="0">
                <a:latin typeface="Times New Roman" panose="02020603050405020304" pitchFamily="18" charset="0"/>
              </a:rPr>
              <a:t>(</a:t>
            </a:r>
            <a:r>
              <a:rPr lang="en-US" altLang="zh-CN" sz="2400" b="1" dirty="0" err="1">
                <a:latin typeface="Times New Roman" panose="02020603050405020304" pitchFamily="18" charset="0"/>
              </a:rPr>
              <a:t>c,stdout</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等价于</a:t>
            </a:r>
            <a:r>
              <a:rPr lang="en-US" altLang="zh-CN" sz="2400" b="1" dirty="0" err="1">
                <a:latin typeface="Times New Roman" panose="02020603050405020304" pitchFamily="18" charset="0"/>
              </a:rPr>
              <a:t>putchar</a:t>
            </a:r>
            <a:r>
              <a:rPr lang="en-US" altLang="zh-CN" sz="2400" b="1" dirty="0">
                <a:latin typeface="Times New Roman" panose="02020603050405020304" pitchFamily="18" charset="0"/>
              </a:rPr>
              <a:t>(c) ,</a:t>
            </a:r>
            <a:r>
              <a:rPr lang="zh-CN" altLang="en-US" sz="2400" b="1" dirty="0">
                <a:latin typeface="Times New Roman" panose="02020603050405020304" pitchFamily="18" charset="0"/>
              </a:rPr>
              <a:t>将变量</a:t>
            </a:r>
            <a:r>
              <a:rPr lang="en-US" altLang="zh-CN" sz="2400" b="1" dirty="0">
                <a:latin typeface="Times New Roman" panose="02020603050405020304" pitchFamily="18" charset="0"/>
              </a:rPr>
              <a:t>c</a:t>
            </a:r>
            <a:r>
              <a:rPr lang="zh-CN" altLang="en-US" sz="2400" b="1" dirty="0">
                <a:latin typeface="Times New Roman" panose="02020603050405020304" pitchFamily="18" charset="0"/>
              </a:rPr>
              <a:t>输出到标准输出设备上（一般为屏幕）。</a:t>
            </a:r>
          </a:p>
        </p:txBody>
      </p:sp>
      <p:sp>
        <p:nvSpPr>
          <p:cNvPr id="69643" name="AutoShape 13"/>
          <p:cNvSpPr>
            <a:spLocks noChangeArrowheads="1"/>
          </p:cNvSpPr>
          <p:nvPr/>
        </p:nvSpPr>
        <p:spPr bwMode="auto">
          <a:xfrm>
            <a:off x="3419475" y="3141663"/>
            <a:ext cx="504825" cy="287337"/>
          </a:xfrm>
          <a:prstGeom prst="downArrow">
            <a:avLst>
              <a:gd name="adj1" fmla="val 50000"/>
              <a:gd name="adj2" fmla="val 25000"/>
            </a:avLst>
          </a:prstGeom>
          <a:solidFill>
            <a:srgbClr val="993366"/>
          </a:solidFill>
          <a:ln w="9525">
            <a:solidFill>
              <a:srgbClr val="FFFF00"/>
            </a:solidFill>
            <a:miter lim="800000"/>
            <a:headEnd/>
            <a:tailEnd/>
          </a:ln>
        </p:spPr>
        <p:txBody>
          <a:bodyPr wrap="none" anchor="ct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eaLnBrk="1" hangingPunct="1">
              <a:buFontTx/>
              <a:buNone/>
            </a:pPr>
            <a:endParaRPr lang="en-US" altLang="en-US" sz="1800">
              <a:solidFill>
                <a:srgbClr val="990099"/>
              </a:solidFill>
              <a:latin typeface="Times New Roman" panose="02020603050405020304" pitchFamily="18" charset="0"/>
            </a:endParaRPr>
          </a:p>
        </p:txBody>
      </p:sp>
    </p:spTree>
    <p:extLst>
      <p:ext uri="{BB962C8B-B14F-4D97-AF65-F5344CB8AC3E}">
        <p14:creationId xmlns:p14="http://schemas.microsoft.com/office/powerpoint/2010/main" val="145853430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48A91122-3699-4AFE-A124-7CAB545AA6DC}" type="slidenum">
              <a:rPr lang="zh-CN" altLang="en-US" sz="1400" b="1">
                <a:latin typeface="Times New Roman" panose="02020603050405020304" pitchFamily="18" charset="0"/>
              </a:rPr>
              <a:pPr algn="r" eaLnBrk="1" hangingPunct="1">
                <a:spcBef>
                  <a:spcPct val="50000"/>
                </a:spcBef>
                <a:buFontTx/>
                <a:buNone/>
              </a:pPr>
              <a:t>14</a:t>
            </a:fld>
            <a:endParaRPr lang="zh-CN" altLang="en-US" sz="1400" b="1">
              <a:latin typeface="Times New Roman" panose="02020603050405020304" pitchFamily="18" charset="0"/>
            </a:endParaRPr>
          </a:p>
        </p:txBody>
      </p:sp>
      <p:sp>
        <p:nvSpPr>
          <p:cNvPr id="70659" name="Rectangle 3"/>
          <p:cNvSpPr>
            <a:spLocks noGrp="1" noChangeArrowheads="1"/>
          </p:cNvSpPr>
          <p:nvPr>
            <p:ph type="body" idx="4294967295"/>
          </p:nvPr>
        </p:nvSpPr>
        <p:spPr>
          <a:xfrm>
            <a:off x="685800" y="1319213"/>
            <a:ext cx="8134350" cy="4611687"/>
          </a:xfrm>
        </p:spPr>
        <p:txBody>
          <a:bodyPr/>
          <a:lstStyle/>
          <a:p>
            <a:pPr algn="just" eaLnBrk="1" hangingPunct="1">
              <a:lnSpc>
                <a:spcPct val="90000"/>
              </a:lnSpc>
              <a:buFontTx/>
              <a:buNone/>
            </a:pPr>
            <a:r>
              <a:rPr lang="zh-CN" altLang="en-US" sz="2600" b="1" dirty="0" smtClean="0">
                <a:ea typeface="仿宋_GB2312" pitchFamily="1" charset="-122"/>
              </a:rPr>
              <a:t>2、库函数</a:t>
            </a:r>
            <a:r>
              <a:rPr lang="en-US" altLang="zh-CN" sz="2600" b="1" dirty="0" err="1" smtClean="0">
                <a:ea typeface="仿宋_GB2312" pitchFamily="1" charset="-122"/>
              </a:rPr>
              <a:t>fgetc</a:t>
            </a:r>
            <a:r>
              <a:rPr lang="en-US" altLang="zh-CN" sz="2600" b="1" dirty="0" smtClean="0">
                <a:ea typeface="仿宋_GB2312" pitchFamily="1" charset="-122"/>
              </a:rPr>
              <a:t>()：</a:t>
            </a:r>
            <a:r>
              <a:rPr lang="zh-CN" altLang="en-US" sz="2600" b="1" dirty="0" smtClean="0">
                <a:ea typeface="仿宋_GB2312" pitchFamily="1" charset="-122"/>
              </a:rPr>
              <a:t>从指定文件读取一个字符</a:t>
            </a:r>
          </a:p>
          <a:p>
            <a:pPr algn="just" eaLnBrk="1" hangingPunct="1">
              <a:lnSpc>
                <a:spcPct val="90000"/>
              </a:lnSpc>
              <a:buFontTx/>
              <a:buNone/>
            </a:pPr>
            <a:r>
              <a:rPr lang="en-US" altLang="zh-CN" sz="2600" b="1" dirty="0" smtClean="0"/>
              <a:t> 1）</a:t>
            </a:r>
            <a:r>
              <a:rPr lang="zh-CN" altLang="en-US" sz="2600" b="1" dirty="0" smtClean="0"/>
              <a:t>用法：</a:t>
            </a:r>
            <a:r>
              <a:rPr lang="en-US" altLang="zh-CN" sz="2600" b="1" dirty="0" err="1" smtClean="0">
                <a:solidFill>
                  <a:schemeClr val="accent2"/>
                </a:solidFill>
              </a:rPr>
              <a:t>int</a:t>
            </a:r>
            <a:r>
              <a:rPr lang="en-US" altLang="zh-CN" sz="2600" b="1" dirty="0" smtClean="0">
                <a:solidFill>
                  <a:schemeClr val="accent2"/>
                </a:solidFill>
              </a:rPr>
              <a:t>  </a:t>
            </a:r>
            <a:r>
              <a:rPr lang="en-US" altLang="zh-CN" sz="2600" b="1" dirty="0" err="1" smtClean="0">
                <a:solidFill>
                  <a:schemeClr val="accent2"/>
                </a:solidFill>
              </a:rPr>
              <a:t>fgetc</a:t>
            </a:r>
            <a:r>
              <a:rPr lang="en-US" altLang="zh-CN" sz="2600" b="1" dirty="0" smtClean="0">
                <a:solidFill>
                  <a:schemeClr val="accent2"/>
                </a:solidFill>
              </a:rPr>
              <a:t>(FILE *stream);</a:t>
            </a:r>
          </a:p>
          <a:p>
            <a:pPr algn="just" eaLnBrk="1" hangingPunct="1">
              <a:lnSpc>
                <a:spcPct val="90000"/>
              </a:lnSpc>
              <a:buFontTx/>
              <a:buNone/>
            </a:pPr>
            <a:r>
              <a:rPr lang="zh-CN" altLang="en-US" sz="2600" b="1" dirty="0" smtClean="0"/>
              <a:t> 2</a:t>
            </a:r>
            <a:r>
              <a:rPr lang="en-US" altLang="zh-CN" sz="2600" b="1" dirty="0" smtClean="0"/>
              <a:t>) </a:t>
            </a:r>
            <a:r>
              <a:rPr lang="zh-CN" altLang="en-US" sz="2600" b="1" dirty="0" smtClean="0"/>
              <a:t>功能：从</a:t>
            </a:r>
            <a:r>
              <a:rPr lang="en-US" altLang="zh-CN" sz="2600" b="1" dirty="0" smtClean="0"/>
              <a:t>stream</a:t>
            </a:r>
            <a:r>
              <a:rPr lang="zh-CN" altLang="en-US" sz="2600" b="1" dirty="0" smtClean="0"/>
              <a:t>所指向的输入流中获取下一个</a:t>
            </a:r>
            <a:r>
              <a:rPr lang="en-US" altLang="zh-CN" sz="2600" b="1" dirty="0" smtClean="0"/>
              <a:t>unsigned char</a:t>
            </a:r>
            <a:r>
              <a:rPr lang="zh-CN" altLang="en-US" sz="2600" b="1" dirty="0" smtClean="0"/>
              <a:t>类型的字符(如果有的话）并转换成</a:t>
            </a:r>
            <a:r>
              <a:rPr lang="en-US" altLang="zh-CN" sz="2600" b="1" dirty="0" err="1" smtClean="0"/>
              <a:t>int</a:t>
            </a:r>
            <a:r>
              <a:rPr lang="zh-CN" altLang="en-US" sz="2600" b="1" dirty="0" smtClean="0"/>
              <a:t>类型，同时将文件位置指针向前移动1个字节。函数返回值为读取的字符，如果到文件尾，则设置该流的文件结束指示符，并返回</a:t>
            </a:r>
            <a:r>
              <a:rPr lang="en-US" altLang="zh-CN" sz="2600" b="1" dirty="0" smtClean="0"/>
              <a:t>EOF；</a:t>
            </a:r>
            <a:r>
              <a:rPr lang="zh-CN" altLang="en-US" sz="2600" b="1" dirty="0" smtClean="0"/>
              <a:t>如果出现读错误，则设置该流的错误指示符，并返回</a:t>
            </a:r>
            <a:r>
              <a:rPr lang="en-US" altLang="zh-CN" sz="2600" b="1" dirty="0" smtClean="0"/>
              <a:t>EOF</a:t>
            </a:r>
            <a:r>
              <a:rPr lang="zh-CN" altLang="en-US" sz="2600" b="1" dirty="0" smtClean="0"/>
              <a:t> 。</a:t>
            </a:r>
          </a:p>
          <a:p>
            <a:pPr algn="just" eaLnBrk="1" hangingPunct="1">
              <a:lnSpc>
                <a:spcPct val="90000"/>
              </a:lnSpc>
              <a:buFontTx/>
              <a:buNone/>
            </a:pPr>
            <a:r>
              <a:rPr lang="zh-CN" altLang="en-US" sz="2600" b="1" dirty="0" smtClean="0"/>
              <a:t>  例如，</a:t>
            </a:r>
            <a:r>
              <a:rPr lang="en-US" altLang="zh-CN" sz="2600" b="1" dirty="0" err="1" smtClean="0"/>
              <a:t>ch</a:t>
            </a:r>
            <a:r>
              <a:rPr lang="en-US" altLang="zh-CN" sz="2600" b="1" dirty="0" smtClean="0"/>
              <a:t>=</a:t>
            </a:r>
            <a:r>
              <a:rPr lang="en-US" altLang="zh-CN" sz="2600" b="1" dirty="0" err="1" smtClean="0"/>
              <a:t>fgetc</a:t>
            </a:r>
            <a:r>
              <a:rPr lang="en-US" altLang="zh-CN" sz="2600" b="1" dirty="0" smtClean="0"/>
              <a:t>(</a:t>
            </a:r>
            <a:r>
              <a:rPr lang="en-US" altLang="zh-CN" sz="2600" b="1" dirty="0" err="1" smtClean="0"/>
              <a:t>fPtr</a:t>
            </a:r>
            <a:r>
              <a:rPr lang="en-US" altLang="zh-CN" sz="2600" b="1" dirty="0" smtClean="0"/>
              <a:t>)</a:t>
            </a:r>
            <a:r>
              <a:rPr lang="zh-CN" altLang="en-US" sz="2600" b="1" dirty="0" smtClean="0"/>
              <a:t> ，从文件</a:t>
            </a:r>
            <a:r>
              <a:rPr lang="en-US" altLang="zh-CN" sz="2600" b="1" dirty="0" err="1" smtClean="0"/>
              <a:t>fPtr</a:t>
            </a:r>
            <a:r>
              <a:rPr lang="zh-CN" altLang="en-US" sz="2600" b="1" dirty="0" smtClean="0"/>
              <a:t>中读一个字符到</a:t>
            </a:r>
            <a:r>
              <a:rPr lang="en-US" altLang="zh-CN" sz="2600" b="1" dirty="0" err="1" smtClean="0"/>
              <a:t>ch</a:t>
            </a:r>
            <a:r>
              <a:rPr lang="zh-CN" altLang="en-US" sz="2600" b="1" dirty="0" smtClean="0"/>
              <a:t>中，同时将</a:t>
            </a:r>
            <a:r>
              <a:rPr lang="en-US" altLang="zh-CN" sz="2600" b="1" dirty="0" err="1" smtClean="0"/>
              <a:t>fPtr</a:t>
            </a:r>
            <a:r>
              <a:rPr lang="zh-CN" altLang="en-US" sz="2600" b="1" dirty="0" smtClean="0"/>
              <a:t>的文件位置指针向前移动到下一个字符。</a:t>
            </a:r>
          </a:p>
        </p:txBody>
      </p:sp>
      <p:sp>
        <p:nvSpPr>
          <p:cNvPr id="70660" name="Rectangle 4"/>
          <p:cNvSpPr>
            <a:spLocks noGrp="1" noChangeArrowheads="1"/>
          </p:cNvSpPr>
          <p:nvPr>
            <p:ph type="title" idx="4294967295"/>
          </p:nvPr>
        </p:nvSpPr>
        <p:spPr>
          <a:xfrm>
            <a:off x="1192213" y="457200"/>
            <a:ext cx="7772400" cy="457200"/>
          </a:xfrm>
        </p:spPr>
        <p:txBody>
          <a:bodyPr lIns="92075" tIns="46038" rIns="92075" bIns="46038"/>
          <a:lstStyle/>
          <a:p>
            <a:pPr eaLnBrk="1" hangingPunct="1"/>
            <a:r>
              <a:rPr lang="en-US" altLang="zh-CN" b="1" smtClean="0"/>
              <a:t>13.5  </a:t>
            </a:r>
            <a:r>
              <a:rPr lang="zh-CN" altLang="en-US" b="1" smtClean="0"/>
              <a:t>文件的读写操作</a:t>
            </a:r>
          </a:p>
        </p:txBody>
      </p:sp>
    </p:spTree>
    <p:extLst>
      <p:ext uri="{BB962C8B-B14F-4D97-AF65-F5344CB8AC3E}">
        <p14:creationId xmlns:p14="http://schemas.microsoft.com/office/powerpoint/2010/main" val="44054666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17872D0D-680B-4844-B7C2-B38563CB0DEB}" type="slidenum">
              <a:rPr lang="zh-CN" altLang="en-US" sz="1400" b="1">
                <a:latin typeface="Times New Roman" panose="02020603050405020304" pitchFamily="18" charset="0"/>
              </a:rPr>
              <a:pPr algn="r" eaLnBrk="1" hangingPunct="1">
                <a:spcBef>
                  <a:spcPct val="50000"/>
                </a:spcBef>
                <a:buFontTx/>
                <a:buNone/>
              </a:pPr>
              <a:t>15</a:t>
            </a:fld>
            <a:endParaRPr lang="zh-CN" altLang="en-US" sz="1400" b="1">
              <a:latin typeface="Times New Roman" panose="02020603050405020304" pitchFamily="18" charset="0"/>
            </a:endParaRPr>
          </a:p>
        </p:txBody>
      </p:sp>
      <p:graphicFrame>
        <p:nvGraphicFramePr>
          <p:cNvPr id="71683" name="Object 4"/>
          <p:cNvGraphicFramePr>
            <a:graphicFrameLocks noChangeAspect="1"/>
          </p:cNvGraphicFramePr>
          <p:nvPr/>
        </p:nvGraphicFramePr>
        <p:xfrm>
          <a:off x="611188" y="1412875"/>
          <a:ext cx="8281987" cy="766763"/>
        </p:xfrm>
        <a:graphic>
          <a:graphicData uri="http://schemas.openxmlformats.org/presentationml/2006/ole">
            <mc:AlternateContent xmlns:mc="http://schemas.openxmlformats.org/markup-compatibility/2006">
              <mc:Choice xmlns:v="urn:schemas-microsoft-com:vml" Requires="v">
                <p:oleObj spid="_x0000_s15396" r:id="rId3" imgW="5467680" imgH="506160" progId="Excel.Sheet.8">
                  <p:embed/>
                </p:oleObj>
              </mc:Choice>
              <mc:Fallback>
                <p:oleObj r:id="rId3" imgW="5467680" imgH="506160" progId="Excel.Sheet.8">
                  <p:embed/>
                  <p:pic>
                    <p:nvPicPr>
                      <p:cNvPr id="7168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412875"/>
                        <a:ext cx="8281987"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1684" name="Line 5"/>
          <p:cNvSpPr>
            <a:spLocks noChangeShapeType="1"/>
          </p:cNvSpPr>
          <p:nvPr/>
        </p:nvSpPr>
        <p:spPr bwMode="auto">
          <a:xfrm flipV="1">
            <a:off x="755650" y="2133600"/>
            <a:ext cx="0" cy="574675"/>
          </a:xfrm>
          <a:prstGeom prst="line">
            <a:avLst/>
          </a:prstGeom>
          <a:noFill/>
          <a:ln w="28575">
            <a:solidFill>
              <a:srgbClr val="FF3300"/>
            </a:solidFill>
            <a:round/>
            <a:headEnd/>
            <a:tailEnd type="triangle" w="med" len="me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graphicFrame>
        <p:nvGraphicFramePr>
          <p:cNvPr id="71685" name="Object 6"/>
          <p:cNvGraphicFramePr>
            <a:graphicFrameLocks noChangeAspect="1"/>
          </p:cNvGraphicFramePr>
          <p:nvPr/>
        </p:nvGraphicFramePr>
        <p:xfrm>
          <a:off x="611188" y="3500438"/>
          <a:ext cx="8281987" cy="766762"/>
        </p:xfrm>
        <a:graphic>
          <a:graphicData uri="http://schemas.openxmlformats.org/presentationml/2006/ole">
            <mc:AlternateContent xmlns:mc="http://schemas.openxmlformats.org/markup-compatibility/2006">
              <mc:Choice xmlns:v="urn:schemas-microsoft-com:vml" Requires="v">
                <p:oleObj spid="_x0000_s15397" r:id="rId5" imgW="5467680" imgH="506160" progId="Excel.Sheet.8">
                  <p:embed/>
                </p:oleObj>
              </mc:Choice>
              <mc:Fallback>
                <p:oleObj r:id="rId5" imgW="5467680" imgH="506160" progId="Excel.Sheet.8">
                  <p:embed/>
                  <p:pic>
                    <p:nvPicPr>
                      <p:cNvPr id="71685"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3500438"/>
                        <a:ext cx="8281987"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1686" name="Line 7"/>
          <p:cNvSpPr>
            <a:spLocks noChangeShapeType="1"/>
          </p:cNvSpPr>
          <p:nvPr/>
        </p:nvSpPr>
        <p:spPr bwMode="auto">
          <a:xfrm flipV="1">
            <a:off x="1258888" y="4221163"/>
            <a:ext cx="0" cy="574675"/>
          </a:xfrm>
          <a:prstGeom prst="line">
            <a:avLst/>
          </a:prstGeom>
          <a:noFill/>
          <a:ln w="28575">
            <a:solidFill>
              <a:srgbClr val="FF3300"/>
            </a:solidFill>
            <a:round/>
            <a:headEnd/>
            <a:tailEnd type="triangle" w="med" len="me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71687" name="Text Box 8"/>
          <p:cNvSpPr txBox="1">
            <a:spLocks noChangeArrowheads="1"/>
          </p:cNvSpPr>
          <p:nvPr/>
        </p:nvSpPr>
        <p:spPr bwMode="auto">
          <a:xfrm>
            <a:off x="611188" y="1773238"/>
            <a:ext cx="431800" cy="366712"/>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1">
                <a:latin typeface="Times New Roman" panose="02020603050405020304" pitchFamily="18" charset="0"/>
              </a:rPr>
              <a:t>A</a:t>
            </a:r>
          </a:p>
        </p:txBody>
      </p:sp>
      <p:sp>
        <p:nvSpPr>
          <p:cNvPr id="71688" name="Text Box 9"/>
          <p:cNvSpPr txBox="1">
            <a:spLocks noChangeArrowheads="1"/>
          </p:cNvSpPr>
          <p:nvPr/>
        </p:nvSpPr>
        <p:spPr bwMode="auto">
          <a:xfrm>
            <a:off x="2195513" y="2636838"/>
            <a:ext cx="6048375" cy="822325"/>
          </a:xfrm>
          <a:prstGeom prst="rect">
            <a:avLst/>
          </a:prstGeom>
          <a:solidFill>
            <a:schemeClr val="hlink"/>
          </a:solidFill>
          <a:ln>
            <a:noFill/>
          </a:ln>
          <a:effectLst>
            <a:prstShdw prst="shdw17" dist="17961" dir="13500000">
              <a:srgbClr val="7A7A99"/>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1" dirty="0">
                <a:latin typeface="Times New Roman" panose="02020603050405020304" pitchFamily="18" charset="0"/>
              </a:rPr>
              <a:t>c</a:t>
            </a:r>
            <a:r>
              <a:rPr lang="zh-CN" altLang="en-US" sz="2400" b="1" dirty="0">
                <a:latin typeface="Times New Roman" panose="02020603050405020304" pitchFamily="18" charset="0"/>
              </a:rPr>
              <a:t>＝</a:t>
            </a:r>
            <a:r>
              <a:rPr lang="en-US" altLang="zh-CN" sz="2400" b="1" dirty="0" err="1">
                <a:latin typeface="Times New Roman" panose="02020603050405020304" pitchFamily="18" charset="0"/>
              </a:rPr>
              <a:t>fgetc</a:t>
            </a:r>
            <a:r>
              <a:rPr lang="en-US" altLang="zh-CN" sz="2400" b="1" dirty="0">
                <a:latin typeface="Times New Roman" panose="02020603050405020304" pitchFamily="18" charset="0"/>
              </a:rPr>
              <a:t>(</a:t>
            </a:r>
            <a:r>
              <a:rPr lang="en-US" altLang="zh-CN" sz="2400" b="1" dirty="0" err="1">
                <a:latin typeface="Times New Roman" panose="02020603050405020304" pitchFamily="18" charset="0"/>
              </a:rPr>
              <a:t>fPtr</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赋值后</a:t>
            </a:r>
            <a:r>
              <a:rPr lang="en-US" altLang="zh-CN" sz="2400" b="1" dirty="0">
                <a:latin typeface="Times New Roman" panose="02020603050405020304" pitchFamily="18" charset="0"/>
              </a:rPr>
              <a:t>c</a:t>
            </a:r>
            <a:r>
              <a:rPr lang="zh-CN" altLang="en-US" sz="2400" b="1" dirty="0">
                <a:latin typeface="Times New Roman" panose="02020603050405020304" pitchFamily="18" charset="0"/>
              </a:rPr>
              <a:t>的值为</a:t>
            </a:r>
            <a:r>
              <a:rPr lang="en-US" altLang="zh-CN" sz="2400" b="1" dirty="0">
                <a:latin typeface="Times New Roman" panose="02020603050405020304" pitchFamily="18" charset="0"/>
              </a:rPr>
              <a:t>’A’</a:t>
            </a:r>
            <a:r>
              <a:rPr lang="zh-CN" altLang="en-US" sz="2400" b="1" dirty="0">
                <a:latin typeface="Times New Roman" panose="02020603050405020304" pitchFamily="18" charset="0"/>
              </a:rPr>
              <a:t>，文件位置指针后移一个字节*</a:t>
            </a:r>
            <a:r>
              <a:rPr lang="en-US" altLang="zh-CN" sz="2400" b="1" dirty="0">
                <a:latin typeface="Times New Roman" panose="02020603050405020304" pitchFamily="18" charset="0"/>
              </a:rPr>
              <a:t>/</a:t>
            </a:r>
          </a:p>
        </p:txBody>
      </p:sp>
      <p:sp>
        <p:nvSpPr>
          <p:cNvPr id="71689" name="Rectangle 10"/>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en-US" altLang="zh-CN" sz="3200" b="1">
                <a:solidFill>
                  <a:srgbClr val="FF3300"/>
                </a:solidFill>
                <a:latin typeface="Times New Roman" panose="02020603050405020304" pitchFamily="18" charset="0"/>
              </a:rPr>
              <a:t>13.5  </a:t>
            </a:r>
            <a:r>
              <a:rPr lang="zh-CN" altLang="en-US" sz="3200" b="1">
                <a:solidFill>
                  <a:srgbClr val="FF3300"/>
                </a:solidFill>
                <a:latin typeface="Times New Roman" panose="02020603050405020304" pitchFamily="18" charset="0"/>
              </a:rPr>
              <a:t>文件的读写操作</a:t>
            </a:r>
          </a:p>
        </p:txBody>
      </p:sp>
      <p:sp>
        <p:nvSpPr>
          <p:cNvPr id="71690" name="Text Box 11"/>
          <p:cNvSpPr txBox="1">
            <a:spLocks noChangeArrowheads="1"/>
          </p:cNvSpPr>
          <p:nvPr/>
        </p:nvSpPr>
        <p:spPr bwMode="auto">
          <a:xfrm>
            <a:off x="1042988" y="1773238"/>
            <a:ext cx="431800" cy="366712"/>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1">
                <a:latin typeface="Times New Roman" panose="02020603050405020304" pitchFamily="18" charset="0"/>
              </a:rPr>
              <a:t>S</a:t>
            </a:r>
          </a:p>
        </p:txBody>
      </p:sp>
      <p:sp>
        <p:nvSpPr>
          <p:cNvPr id="71691" name="Text Box 12"/>
          <p:cNvSpPr txBox="1">
            <a:spLocks noChangeArrowheads="1"/>
          </p:cNvSpPr>
          <p:nvPr/>
        </p:nvSpPr>
        <p:spPr bwMode="auto">
          <a:xfrm>
            <a:off x="611188" y="3860800"/>
            <a:ext cx="431800" cy="366713"/>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1">
                <a:latin typeface="Times New Roman" panose="02020603050405020304" pitchFamily="18" charset="0"/>
              </a:rPr>
              <a:t>A</a:t>
            </a:r>
          </a:p>
        </p:txBody>
      </p:sp>
      <p:sp>
        <p:nvSpPr>
          <p:cNvPr id="71692" name="Text Box 13"/>
          <p:cNvSpPr txBox="1">
            <a:spLocks noChangeArrowheads="1"/>
          </p:cNvSpPr>
          <p:nvPr/>
        </p:nvSpPr>
        <p:spPr bwMode="auto">
          <a:xfrm>
            <a:off x="1042988" y="3860800"/>
            <a:ext cx="431800" cy="366713"/>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1">
                <a:latin typeface="Times New Roman" panose="02020603050405020304" pitchFamily="18" charset="0"/>
              </a:rPr>
              <a:t>S</a:t>
            </a:r>
          </a:p>
        </p:txBody>
      </p:sp>
      <p:sp>
        <p:nvSpPr>
          <p:cNvPr id="71693" name="Text Box 14"/>
          <p:cNvSpPr txBox="1">
            <a:spLocks noChangeArrowheads="1"/>
          </p:cNvSpPr>
          <p:nvPr/>
        </p:nvSpPr>
        <p:spPr bwMode="auto">
          <a:xfrm>
            <a:off x="395288" y="4941888"/>
            <a:ext cx="8353425"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buFontTx/>
              <a:buNone/>
            </a:pPr>
            <a:r>
              <a:rPr lang="en-US" altLang="zh-CN" sz="2400" b="1" dirty="0" err="1">
                <a:latin typeface="Times New Roman" panose="02020603050405020304" pitchFamily="18" charset="0"/>
              </a:rPr>
              <a:t>ch</a:t>
            </a:r>
            <a:r>
              <a:rPr lang="en-US" altLang="zh-CN" sz="2400" b="1" dirty="0">
                <a:latin typeface="Times New Roman" panose="02020603050405020304" pitchFamily="18" charset="0"/>
              </a:rPr>
              <a:t>=</a:t>
            </a:r>
            <a:r>
              <a:rPr lang="en-US" altLang="zh-CN" sz="2400" b="1" dirty="0" err="1">
                <a:latin typeface="Times New Roman" panose="02020603050405020304" pitchFamily="18" charset="0"/>
              </a:rPr>
              <a:t>fgetc</a:t>
            </a:r>
            <a:r>
              <a:rPr lang="en-US" altLang="zh-CN" sz="2400" b="1" dirty="0">
                <a:latin typeface="Times New Roman" panose="02020603050405020304" pitchFamily="18" charset="0"/>
              </a:rPr>
              <a:t>(</a:t>
            </a:r>
            <a:r>
              <a:rPr lang="en-US" altLang="zh-CN" sz="2400" b="1" dirty="0" err="1">
                <a:latin typeface="Times New Roman" panose="02020603050405020304" pitchFamily="18" charset="0"/>
              </a:rPr>
              <a:t>stdin</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等价于</a:t>
            </a:r>
            <a:r>
              <a:rPr lang="en-US" altLang="zh-CN" sz="2400" b="1" dirty="0" err="1">
                <a:latin typeface="Times New Roman" panose="02020603050405020304" pitchFamily="18" charset="0"/>
              </a:rPr>
              <a:t>ch</a:t>
            </a:r>
            <a:r>
              <a:rPr lang="en-US" altLang="zh-CN" sz="2400" b="1" dirty="0">
                <a:latin typeface="Times New Roman" panose="02020603050405020304" pitchFamily="18" charset="0"/>
              </a:rPr>
              <a:t>=</a:t>
            </a:r>
            <a:r>
              <a:rPr lang="en-US" altLang="zh-CN" sz="2400" b="1" dirty="0" err="1">
                <a:latin typeface="Times New Roman" panose="02020603050405020304" pitchFamily="18" charset="0"/>
              </a:rPr>
              <a:t>getchar</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从标准输入流（通常是键盘）中读取一个字符</a:t>
            </a:r>
          </a:p>
          <a:p>
            <a:pPr eaLnBrk="1" hangingPunct="1">
              <a:spcBef>
                <a:spcPct val="50000"/>
              </a:spcBef>
              <a:buFontTx/>
              <a:buNone/>
            </a:pPr>
            <a:endParaRPr lang="zh-CN" altLang="en-US" sz="2400" dirty="0">
              <a:latin typeface="Times New Roman" panose="02020603050405020304" pitchFamily="18" charset="0"/>
            </a:endParaRPr>
          </a:p>
        </p:txBody>
      </p:sp>
    </p:spTree>
    <p:extLst>
      <p:ext uri="{BB962C8B-B14F-4D97-AF65-F5344CB8AC3E}">
        <p14:creationId xmlns:p14="http://schemas.microsoft.com/office/powerpoint/2010/main" val="14153237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ADCCD7F7-7F33-4397-9241-BE6413A5C4B1}" type="slidenum">
              <a:rPr lang="zh-CN" altLang="en-US" sz="1400" b="1">
                <a:latin typeface="Times New Roman" panose="02020603050405020304" pitchFamily="18" charset="0"/>
              </a:rPr>
              <a:pPr algn="r" eaLnBrk="1" hangingPunct="1">
                <a:spcBef>
                  <a:spcPct val="50000"/>
                </a:spcBef>
                <a:buFontTx/>
                <a:buNone/>
              </a:pPr>
              <a:t>16</a:t>
            </a:fld>
            <a:endParaRPr lang="zh-CN" altLang="en-US" sz="1400" b="1">
              <a:latin typeface="Times New Roman" panose="02020603050405020304" pitchFamily="18" charset="0"/>
            </a:endParaRPr>
          </a:p>
        </p:txBody>
      </p:sp>
      <p:sp>
        <p:nvSpPr>
          <p:cNvPr id="63491" name="Rectangle 4"/>
          <p:cNvSpPr>
            <a:spLocks noChangeArrowheads="1"/>
          </p:cNvSpPr>
          <p:nvPr/>
        </p:nvSpPr>
        <p:spPr bwMode="auto">
          <a:xfrm>
            <a:off x="611188" y="1196975"/>
            <a:ext cx="80645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zh-CN" altLang="en-US" sz="2400" b="1" dirty="0">
                <a:latin typeface="Times New Roman" panose="02020603050405020304" pitchFamily="18" charset="0"/>
                <a:ea typeface="仿宋_GB2312" pitchFamily="1" charset="-122"/>
              </a:rPr>
              <a:t>3、读文件时如何判断文件是否读到文件尾</a:t>
            </a:r>
            <a:endParaRPr lang="en-US" altLang="zh-CN" sz="2400" b="1" dirty="0">
              <a:latin typeface="Times New Roman" panose="02020603050405020304" pitchFamily="18" charset="0"/>
              <a:ea typeface="仿宋_GB2312" pitchFamily="1" charset="-122"/>
            </a:endParaRPr>
          </a:p>
          <a:p>
            <a:pPr eaLnBrk="1" hangingPunct="1">
              <a:lnSpc>
                <a:spcPct val="90000"/>
              </a:lnSpc>
              <a:spcBef>
                <a:spcPct val="50000"/>
              </a:spcBef>
              <a:buFontTx/>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在对</a:t>
            </a:r>
            <a:r>
              <a:rPr lang="en-US" altLang="zh-CN" sz="2400" b="1" dirty="0">
                <a:latin typeface="Times New Roman" panose="02020603050405020304" pitchFamily="18" charset="0"/>
              </a:rPr>
              <a:t>ASCII</a:t>
            </a:r>
            <a:r>
              <a:rPr lang="zh-CN" altLang="en-US" sz="2400" b="1" dirty="0">
                <a:latin typeface="Times New Roman" panose="02020603050405020304" pitchFamily="18" charset="0"/>
              </a:rPr>
              <a:t>码文件执行读入操作时，如果遇到文件尾，则读操作函数返回一个文件结束标志</a:t>
            </a:r>
            <a:r>
              <a:rPr lang="en-US" altLang="zh-CN" sz="2400" b="1" dirty="0">
                <a:latin typeface="Times New Roman" panose="02020603050405020304" pitchFamily="18" charset="0"/>
              </a:rPr>
              <a:t>EOF（</a:t>
            </a:r>
            <a:r>
              <a:rPr lang="zh-CN" altLang="en-US" sz="2400" b="1" dirty="0">
                <a:latin typeface="Times New Roman" panose="02020603050405020304" pitchFamily="18" charset="0"/>
              </a:rPr>
              <a:t>其值在头文件</a:t>
            </a:r>
            <a:r>
              <a:rPr lang="en-US" altLang="zh-CN" sz="2400" b="1" dirty="0" err="1">
                <a:latin typeface="Times New Roman" panose="02020603050405020304" pitchFamily="18" charset="0"/>
              </a:rPr>
              <a:t>stdio.h</a:t>
            </a:r>
            <a:r>
              <a:rPr lang="zh-CN" altLang="en-US" sz="2400" b="1" dirty="0">
                <a:latin typeface="Times New Roman" panose="02020603050405020304" pitchFamily="18" charset="0"/>
              </a:rPr>
              <a:t>中被定义为-1）。</a:t>
            </a:r>
          </a:p>
          <a:p>
            <a:pPr eaLnBrk="1" hangingPunct="1">
              <a:lnSpc>
                <a:spcPct val="90000"/>
              </a:lnSpc>
              <a:spcBef>
                <a:spcPct val="50000"/>
              </a:spcBef>
              <a:buFontTx/>
              <a:buNone/>
            </a:pPr>
            <a:r>
              <a:rPr lang="zh-CN" altLang="en-US" sz="2400" b="1" dirty="0">
                <a:latin typeface="Times New Roman" panose="02020603050405020304" pitchFamily="18" charset="0"/>
              </a:rPr>
              <a:t>在对二进制文件执行读入操作时，必须使用库函数</a:t>
            </a:r>
            <a:r>
              <a:rPr lang="en-US" altLang="zh-CN" sz="2400" b="1" dirty="0" err="1">
                <a:latin typeface="Times New Roman" panose="02020603050405020304" pitchFamily="18" charset="0"/>
              </a:rPr>
              <a:t>feof</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来判断是否遇到文件尾。</a:t>
            </a:r>
          </a:p>
          <a:p>
            <a:pPr eaLnBrk="1" hangingPunct="1">
              <a:buFontTx/>
              <a:buNone/>
            </a:pPr>
            <a:r>
              <a:rPr lang="zh-CN" altLang="en-US" sz="2400" b="1" dirty="0">
                <a:latin typeface="Times New Roman" panose="02020603050405020304" pitchFamily="18" charset="0"/>
                <a:ea typeface="仿宋_GB2312" pitchFamily="1" charset="-122"/>
              </a:rPr>
              <a:t>4、库函数</a:t>
            </a:r>
            <a:r>
              <a:rPr lang="en-US" altLang="zh-CN" sz="2400" b="1" dirty="0" err="1">
                <a:latin typeface="Times New Roman" panose="02020603050405020304" pitchFamily="18" charset="0"/>
                <a:ea typeface="仿宋_GB2312" pitchFamily="1" charset="-122"/>
              </a:rPr>
              <a:t>feof</a:t>
            </a:r>
            <a:r>
              <a:rPr lang="en-US" altLang="zh-CN" sz="2400" b="1" dirty="0">
                <a:latin typeface="Times New Roman" panose="02020603050405020304" pitchFamily="18" charset="0"/>
                <a:ea typeface="仿宋_GB2312" pitchFamily="1" charset="-122"/>
              </a:rPr>
              <a:t>()：</a:t>
            </a:r>
            <a:br>
              <a:rPr lang="en-US" altLang="zh-CN" sz="2400" b="1" dirty="0">
                <a:latin typeface="Times New Roman" panose="02020603050405020304" pitchFamily="18" charset="0"/>
                <a:ea typeface="仿宋_GB2312" pitchFamily="1" charset="-122"/>
              </a:rPr>
            </a:br>
            <a:r>
              <a:rPr lang="en-US" altLang="zh-CN" sz="2400" b="1" dirty="0">
                <a:latin typeface="Times New Roman" panose="02020603050405020304" pitchFamily="18" charset="0"/>
              </a:rPr>
              <a:t>1）</a:t>
            </a:r>
            <a:r>
              <a:rPr lang="zh-CN" altLang="en-US" sz="2400" b="1" dirty="0">
                <a:latin typeface="Times New Roman" panose="02020603050405020304" pitchFamily="18" charset="0"/>
              </a:rPr>
              <a:t>用法：</a:t>
            </a:r>
            <a:r>
              <a:rPr lang="en-US" altLang="zh-CN" sz="2400" b="1" dirty="0" err="1">
                <a:solidFill>
                  <a:schemeClr val="accent2"/>
                </a:solidFill>
                <a:latin typeface="Times New Roman" panose="02020603050405020304" pitchFamily="18" charset="0"/>
              </a:rPr>
              <a:t>int</a:t>
            </a:r>
            <a:r>
              <a:rPr lang="en-US" altLang="zh-CN" sz="2400" b="1" dirty="0">
                <a:solidFill>
                  <a:schemeClr val="accent2"/>
                </a:solidFill>
                <a:latin typeface="Times New Roman" panose="02020603050405020304" pitchFamily="18" charset="0"/>
              </a:rPr>
              <a:t>  </a:t>
            </a:r>
            <a:r>
              <a:rPr lang="en-US" altLang="zh-CN" sz="2400" b="1" dirty="0" err="1">
                <a:solidFill>
                  <a:schemeClr val="accent2"/>
                </a:solidFill>
                <a:latin typeface="Times New Roman" panose="02020603050405020304" pitchFamily="18" charset="0"/>
              </a:rPr>
              <a:t>feof</a:t>
            </a:r>
            <a:r>
              <a:rPr lang="en-US" altLang="zh-CN" sz="2400" b="1" dirty="0">
                <a:solidFill>
                  <a:schemeClr val="accent2"/>
                </a:solidFill>
                <a:latin typeface="Times New Roman" panose="02020603050405020304" pitchFamily="18" charset="0"/>
              </a:rPr>
              <a:t>(FILE *stream);</a:t>
            </a:r>
            <a:br>
              <a:rPr lang="en-US" altLang="zh-CN" sz="2400" b="1" dirty="0">
                <a:solidFill>
                  <a:schemeClr val="accent2"/>
                </a:solidFill>
                <a:latin typeface="Times New Roman" panose="02020603050405020304" pitchFamily="18" charset="0"/>
              </a:rPr>
            </a:br>
            <a:r>
              <a:rPr lang="en-US" altLang="zh-CN" sz="2400" b="1" dirty="0">
                <a:latin typeface="Times New Roman" panose="02020603050405020304" pitchFamily="18" charset="0"/>
              </a:rPr>
              <a:t>2）</a:t>
            </a:r>
            <a:r>
              <a:rPr lang="zh-CN" altLang="en-US" sz="2400" b="1" dirty="0">
                <a:latin typeface="Times New Roman" panose="02020603050405020304" pitchFamily="18" charset="0"/>
              </a:rPr>
              <a:t>功能：在执行读文件操作时，如果遇到文件尾，则函数返回逻辑真（1）；否则，则返回逻辑假（0）。</a:t>
            </a:r>
            <a:r>
              <a:rPr lang="en-US" altLang="zh-CN" sz="2400" b="1" dirty="0" err="1">
                <a:latin typeface="Times New Roman" panose="02020603050405020304" pitchFamily="18" charset="0"/>
              </a:rPr>
              <a:t>feof</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函数同时适用于</a:t>
            </a:r>
            <a:r>
              <a:rPr lang="en-US" altLang="zh-CN" sz="2400" b="1" dirty="0">
                <a:latin typeface="Times New Roman" panose="02020603050405020304" pitchFamily="18" charset="0"/>
              </a:rPr>
              <a:t>ASCII</a:t>
            </a:r>
            <a:r>
              <a:rPr lang="zh-CN" altLang="en-US" sz="2400" b="1" dirty="0">
                <a:latin typeface="Times New Roman" panose="02020603050405020304" pitchFamily="18" charset="0"/>
              </a:rPr>
              <a:t>码文件和二进制文件。</a:t>
            </a:r>
            <a:br>
              <a:rPr lang="zh-CN" altLang="en-US" sz="2400" b="1" dirty="0">
                <a:latin typeface="Times New Roman" panose="02020603050405020304" pitchFamily="18" charset="0"/>
              </a:rPr>
            </a:br>
            <a:r>
              <a:rPr lang="zh-CN" altLang="en-US" sz="2400" b="1" dirty="0">
                <a:latin typeface="Times New Roman" panose="02020603050405020304" pitchFamily="18" charset="0"/>
              </a:rPr>
              <a:t>    例如，!</a:t>
            </a:r>
            <a:r>
              <a:rPr lang="en-US" altLang="zh-CN" sz="2400" b="1" dirty="0" err="1">
                <a:latin typeface="Times New Roman" panose="02020603050405020304" pitchFamily="18" charset="0"/>
              </a:rPr>
              <a:t>feof</a:t>
            </a:r>
            <a:r>
              <a:rPr lang="en-US" altLang="zh-CN" sz="2400" b="1" dirty="0">
                <a:latin typeface="Times New Roman" panose="02020603050405020304" pitchFamily="18" charset="0"/>
              </a:rPr>
              <a:t>(</a:t>
            </a:r>
            <a:r>
              <a:rPr lang="en-US" altLang="zh-CN" sz="2400" b="1" dirty="0" err="1">
                <a:latin typeface="Times New Roman" panose="02020603050405020304" pitchFamily="18" charset="0"/>
              </a:rPr>
              <a:t>fPtr</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表示源文件（用于输入）未结束，循环继续。</a:t>
            </a:r>
          </a:p>
          <a:p>
            <a:pPr eaLnBrk="1" hangingPunct="1">
              <a:lnSpc>
                <a:spcPct val="90000"/>
              </a:lnSpc>
              <a:spcBef>
                <a:spcPct val="50000"/>
              </a:spcBef>
              <a:buFontTx/>
              <a:buNone/>
            </a:pPr>
            <a:endParaRPr lang="zh-CN" altLang="en-US" sz="2400" b="1" dirty="0">
              <a:latin typeface="Times New Roman" panose="02020603050405020304" pitchFamily="18" charset="0"/>
            </a:endParaRPr>
          </a:p>
        </p:txBody>
      </p:sp>
      <p:sp>
        <p:nvSpPr>
          <p:cNvPr id="72708" name="Rectangle 5"/>
          <p:cNvSpPr>
            <a:spLocks noGrp="1" noChangeArrowheads="1"/>
          </p:cNvSpPr>
          <p:nvPr>
            <p:ph type="title" idx="4294967295"/>
          </p:nvPr>
        </p:nvSpPr>
        <p:spPr>
          <a:xfrm>
            <a:off x="1192213" y="404813"/>
            <a:ext cx="7772400" cy="457200"/>
          </a:xfrm>
        </p:spPr>
        <p:txBody>
          <a:bodyPr lIns="92075" tIns="46038" rIns="92075" bIns="46038"/>
          <a:lstStyle/>
          <a:p>
            <a:pPr eaLnBrk="1" hangingPunct="1"/>
            <a:r>
              <a:rPr lang="en-US" altLang="zh-CN" b="1" smtClean="0"/>
              <a:t>13.5  </a:t>
            </a:r>
            <a:r>
              <a:rPr lang="zh-CN" altLang="en-US" b="1" smtClean="0"/>
              <a:t>文件的读写操作</a:t>
            </a:r>
          </a:p>
        </p:txBody>
      </p:sp>
    </p:spTree>
    <p:extLst>
      <p:ext uri="{BB962C8B-B14F-4D97-AF65-F5344CB8AC3E}">
        <p14:creationId xmlns:p14="http://schemas.microsoft.com/office/powerpoint/2010/main" val="30334633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3491">
                                            <p:txEl>
                                              <p:pRg st="3" end="3"/>
                                            </p:txEl>
                                          </p:spTgt>
                                        </p:tgtEl>
                                        <p:attrNameLst>
                                          <p:attrName>style.visibility</p:attrName>
                                        </p:attrNameLst>
                                      </p:cBhvr>
                                      <p:to>
                                        <p:strVal val="visible"/>
                                      </p:to>
                                    </p:set>
                                    <p:animEffect transition="in" filter="dissolve">
                                      <p:cBhvr>
                                        <p:cTn id="7" dur="500"/>
                                        <p:tgtEl>
                                          <p:spTgt spid="634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90EE5691-D834-4A39-B7C3-D7E15868A8B5}" type="slidenum">
              <a:rPr lang="zh-CN" altLang="en-US" sz="1400" b="1">
                <a:latin typeface="Times New Roman" panose="02020603050405020304" pitchFamily="18" charset="0"/>
              </a:rPr>
              <a:pPr algn="r" eaLnBrk="1" hangingPunct="1">
                <a:spcBef>
                  <a:spcPct val="50000"/>
                </a:spcBef>
                <a:buFontTx/>
                <a:buNone/>
              </a:pPr>
              <a:t>17</a:t>
            </a:fld>
            <a:endParaRPr lang="zh-CN" altLang="en-US" sz="1400" b="1">
              <a:latin typeface="Times New Roman" panose="02020603050405020304" pitchFamily="18" charset="0"/>
            </a:endParaRPr>
          </a:p>
        </p:txBody>
      </p:sp>
      <p:sp>
        <p:nvSpPr>
          <p:cNvPr id="73731" name="Rectangle 4"/>
          <p:cNvSpPr>
            <a:spLocks noChangeArrowheads="1"/>
          </p:cNvSpPr>
          <p:nvPr/>
        </p:nvSpPr>
        <p:spPr bwMode="auto">
          <a:xfrm>
            <a:off x="755650" y="1268413"/>
            <a:ext cx="8153400" cy="536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b="1" dirty="0">
                <a:latin typeface="Times New Roman" panose="02020603050405020304" pitchFamily="18" charset="0"/>
              </a:rPr>
              <a:t>void </a:t>
            </a:r>
            <a:r>
              <a:rPr lang="en-US" altLang="zh-CN" sz="2200" b="1" dirty="0" err="1">
                <a:latin typeface="Times New Roman" panose="02020603050405020304" pitchFamily="18" charset="0"/>
              </a:rPr>
              <a:t>writeFileFromKeyboard</a:t>
            </a:r>
            <a:r>
              <a:rPr lang="en-US" altLang="zh-CN" sz="2200" b="1" dirty="0">
                <a:latin typeface="Times New Roman" panose="02020603050405020304" pitchFamily="18" charset="0"/>
              </a:rPr>
              <a:t>(char * filename)</a:t>
            </a:r>
          </a:p>
          <a:p>
            <a:pPr eaLnBrk="1" hangingPunct="1">
              <a:spcBef>
                <a:spcPct val="50000"/>
              </a:spcBef>
              <a:buFontTx/>
              <a:buNone/>
            </a:pPr>
            <a:r>
              <a:rPr lang="en-US" altLang="zh-CN" sz="2000" b="1" dirty="0">
                <a:latin typeface="Times New Roman" panose="02020603050405020304" pitchFamily="18" charset="0"/>
              </a:rPr>
              <a:t>{</a:t>
            </a:r>
          </a:p>
          <a:p>
            <a:pPr eaLnBrk="1" hangingPunct="1">
              <a:spcBef>
                <a:spcPct val="50000"/>
              </a:spcBef>
              <a:buFontTx/>
              <a:buNone/>
            </a:pPr>
            <a:r>
              <a:rPr lang="en-US" altLang="zh-CN" sz="2000" b="1" dirty="0">
                <a:latin typeface="Times New Roman" panose="02020603050405020304" pitchFamily="18" charset="0"/>
              </a:rPr>
              <a:t>   char </a:t>
            </a:r>
            <a:r>
              <a:rPr lang="en-US" altLang="zh-CN" sz="2000" b="1" dirty="0" err="1">
                <a:latin typeface="Times New Roman" panose="02020603050405020304" pitchFamily="18" charset="0"/>
              </a:rPr>
              <a:t>ch</a:t>
            </a:r>
            <a:r>
              <a:rPr lang="en-US" altLang="zh-CN" sz="2000" b="1" dirty="0">
                <a:latin typeface="Times New Roman" panose="02020603050405020304" pitchFamily="18" charset="0"/>
              </a:rPr>
              <a:t>;</a:t>
            </a:r>
          </a:p>
          <a:p>
            <a:pPr eaLnBrk="1" hangingPunct="1">
              <a:spcBef>
                <a:spcPct val="50000"/>
              </a:spcBef>
              <a:buFontTx/>
              <a:buNone/>
            </a:pPr>
            <a:r>
              <a:rPr lang="en-US" altLang="zh-CN" sz="2000" b="1" dirty="0">
                <a:latin typeface="Times New Roman" panose="02020603050405020304" pitchFamily="18" charset="0"/>
              </a:rPr>
              <a:t>   FILE * </a:t>
            </a:r>
            <a:r>
              <a:rPr lang="en-US" altLang="zh-CN" sz="2000" b="1" dirty="0" err="1">
                <a:latin typeface="Times New Roman" panose="02020603050405020304" pitchFamily="18" charset="0"/>
              </a:rPr>
              <a:t>fPtr</a:t>
            </a:r>
            <a:r>
              <a:rPr lang="en-US" altLang="zh-CN" sz="2000" b="1" dirty="0">
                <a:latin typeface="Times New Roman" panose="02020603050405020304" pitchFamily="18" charset="0"/>
              </a:rPr>
              <a:t>=NULL;</a:t>
            </a:r>
          </a:p>
          <a:p>
            <a:pPr eaLnBrk="1" hangingPunct="1">
              <a:spcBef>
                <a:spcPct val="50000"/>
              </a:spcBef>
              <a:buFontTx/>
              <a:buNone/>
            </a:pPr>
            <a:r>
              <a:rPr lang="en-US" altLang="zh-CN" sz="2000" b="1" dirty="0">
                <a:latin typeface="Times New Roman" panose="02020603050405020304" pitchFamily="18" charset="0"/>
              </a:rPr>
              <a:t>   </a:t>
            </a:r>
            <a:r>
              <a:rPr lang="en-US" altLang="zh-CN" sz="2200" b="1" dirty="0">
                <a:latin typeface="Times New Roman" panose="02020603050405020304" pitchFamily="18" charset="0"/>
              </a:rPr>
              <a:t>if((</a:t>
            </a:r>
            <a:r>
              <a:rPr lang="en-US" altLang="zh-CN" sz="2200" b="1" dirty="0" err="1">
                <a:latin typeface="Times New Roman" panose="02020603050405020304" pitchFamily="18" charset="0"/>
              </a:rPr>
              <a:t>fPtr</a:t>
            </a:r>
            <a:r>
              <a:rPr lang="en-US" altLang="zh-CN" sz="2200" b="1" dirty="0">
                <a:latin typeface="Times New Roman" panose="02020603050405020304" pitchFamily="18" charset="0"/>
              </a:rPr>
              <a:t>=</a:t>
            </a:r>
            <a:r>
              <a:rPr lang="en-US" altLang="zh-CN" sz="2200" b="1" dirty="0" err="1">
                <a:latin typeface="Times New Roman" panose="02020603050405020304" pitchFamily="18" charset="0"/>
              </a:rPr>
              <a:t>fopen</a:t>
            </a:r>
            <a:r>
              <a:rPr lang="en-US" altLang="zh-CN" sz="2200" b="1" dirty="0">
                <a:latin typeface="Times New Roman" panose="02020603050405020304" pitchFamily="18" charset="0"/>
              </a:rPr>
              <a:t>(</a:t>
            </a:r>
            <a:r>
              <a:rPr lang="en-US" altLang="zh-CN" sz="2200" b="1" dirty="0" err="1">
                <a:latin typeface="Times New Roman" panose="02020603050405020304" pitchFamily="18" charset="0"/>
              </a:rPr>
              <a:t>filename,"w</a:t>
            </a:r>
            <a:r>
              <a:rPr lang="en-US" altLang="zh-CN" sz="2200" b="1" dirty="0">
                <a:latin typeface="Times New Roman" panose="02020603050405020304" pitchFamily="18" charset="0"/>
              </a:rPr>
              <a:t>"))!=NULL){;//</a:t>
            </a:r>
            <a:r>
              <a:rPr lang="zh-CN" altLang="en-US" sz="2200" b="1" dirty="0">
                <a:latin typeface="Times New Roman" panose="02020603050405020304" pitchFamily="18" charset="0"/>
              </a:rPr>
              <a:t>打开文件 </a:t>
            </a:r>
          </a:p>
          <a:p>
            <a:pPr eaLnBrk="1" hangingPunct="1">
              <a:spcBef>
                <a:spcPct val="50000"/>
              </a:spcBef>
              <a:buFontTx/>
              <a:buNone/>
            </a:pPr>
            <a:r>
              <a:rPr lang="zh-CN" altLang="en-US" sz="2200" b="1" dirty="0">
                <a:latin typeface="Times New Roman" panose="02020603050405020304" pitchFamily="18" charset="0"/>
              </a:rPr>
              <a:t>       </a:t>
            </a:r>
            <a:r>
              <a:rPr lang="en-US" altLang="zh-CN" sz="2200" b="1" dirty="0">
                <a:latin typeface="Times New Roman" panose="02020603050405020304" pitchFamily="18" charset="0"/>
              </a:rPr>
              <a:t>while((</a:t>
            </a:r>
            <a:r>
              <a:rPr lang="en-US" altLang="zh-CN" sz="2200" b="1" dirty="0" err="1">
                <a:latin typeface="Times New Roman" panose="02020603050405020304" pitchFamily="18" charset="0"/>
              </a:rPr>
              <a:t>ch</a:t>
            </a:r>
            <a:r>
              <a:rPr lang="en-US" altLang="zh-CN" sz="2200" b="1" dirty="0">
                <a:latin typeface="Times New Roman" panose="02020603050405020304" pitchFamily="18" charset="0"/>
              </a:rPr>
              <a:t>=</a:t>
            </a:r>
            <a:r>
              <a:rPr lang="en-US" altLang="zh-CN" sz="2200" b="1" dirty="0" err="1">
                <a:latin typeface="Times New Roman" panose="02020603050405020304" pitchFamily="18" charset="0"/>
              </a:rPr>
              <a:t>getchar</a:t>
            </a:r>
            <a:r>
              <a:rPr lang="en-US" altLang="zh-CN" sz="2200" b="1" dirty="0">
                <a:latin typeface="Times New Roman" panose="02020603050405020304" pitchFamily="18" charset="0"/>
              </a:rPr>
              <a:t>())!=EOF) //</a:t>
            </a:r>
            <a:r>
              <a:rPr lang="zh-CN" altLang="en-US" sz="2200" b="1" dirty="0">
                <a:latin typeface="Times New Roman" panose="02020603050405020304" pitchFamily="18" charset="0"/>
              </a:rPr>
              <a:t>从键盘读取字符写入文件 </a:t>
            </a:r>
            <a:endParaRPr lang="en-US" altLang="zh-CN" sz="2200" b="1" dirty="0">
              <a:latin typeface="Times New Roman" panose="02020603050405020304" pitchFamily="18" charset="0"/>
            </a:endParaRPr>
          </a:p>
          <a:p>
            <a:pPr eaLnBrk="1" hangingPunct="1">
              <a:spcBef>
                <a:spcPct val="50000"/>
              </a:spcBef>
              <a:buFontTx/>
              <a:buNone/>
            </a:pPr>
            <a:r>
              <a:rPr lang="en-US" altLang="zh-CN" sz="2200" b="1" dirty="0">
                <a:latin typeface="Times New Roman" panose="02020603050405020304" pitchFamily="18" charset="0"/>
              </a:rPr>
              <a:t>           </a:t>
            </a:r>
            <a:r>
              <a:rPr lang="en-US" altLang="zh-CN" sz="2200" b="1" dirty="0" err="1">
                <a:latin typeface="Times New Roman" panose="02020603050405020304" pitchFamily="18" charset="0"/>
              </a:rPr>
              <a:t>fputc</a:t>
            </a:r>
            <a:r>
              <a:rPr lang="en-US" altLang="zh-CN" sz="2200" b="1" dirty="0">
                <a:latin typeface="Times New Roman" panose="02020603050405020304" pitchFamily="18" charset="0"/>
              </a:rPr>
              <a:t>(</a:t>
            </a:r>
            <a:r>
              <a:rPr lang="en-US" altLang="zh-CN" sz="2200" b="1" dirty="0" err="1">
                <a:latin typeface="Times New Roman" panose="02020603050405020304" pitchFamily="18" charset="0"/>
              </a:rPr>
              <a:t>ch</a:t>
            </a:r>
            <a:r>
              <a:rPr lang="en-US" altLang="zh-CN" sz="2200" b="1" dirty="0">
                <a:latin typeface="Times New Roman" panose="02020603050405020304" pitchFamily="18" charset="0"/>
              </a:rPr>
              <a:t>, </a:t>
            </a:r>
            <a:r>
              <a:rPr lang="en-US" altLang="zh-CN" sz="2200" b="1" dirty="0" err="1">
                <a:latin typeface="Times New Roman" panose="02020603050405020304" pitchFamily="18" charset="0"/>
              </a:rPr>
              <a:t>fPtr</a:t>
            </a:r>
            <a:r>
              <a:rPr lang="en-US" altLang="zh-CN" sz="2200" b="1" dirty="0">
                <a:latin typeface="Times New Roman" panose="02020603050405020304" pitchFamily="18" charset="0"/>
              </a:rPr>
              <a:t>);               </a:t>
            </a:r>
          </a:p>
          <a:p>
            <a:pPr eaLnBrk="1" hangingPunct="1">
              <a:spcBef>
                <a:spcPct val="50000"/>
              </a:spcBef>
              <a:buFontTx/>
              <a:buNone/>
            </a:pPr>
            <a:r>
              <a:rPr lang="en-US" altLang="zh-CN" sz="800" b="1" dirty="0">
                <a:latin typeface="Times New Roman" panose="02020603050405020304" pitchFamily="18" charset="0"/>
              </a:rPr>
              <a:t>      </a:t>
            </a:r>
          </a:p>
          <a:p>
            <a:pPr eaLnBrk="1" hangingPunct="1">
              <a:spcBef>
                <a:spcPct val="50000"/>
              </a:spcBef>
              <a:buFontTx/>
              <a:buNone/>
            </a:pPr>
            <a:r>
              <a:rPr lang="en-US" altLang="zh-CN" sz="2200" b="1" dirty="0">
                <a:latin typeface="Times New Roman" panose="02020603050405020304" pitchFamily="18" charset="0"/>
              </a:rPr>
              <a:t>       </a:t>
            </a:r>
            <a:r>
              <a:rPr lang="en-US" altLang="zh-CN" sz="2200" b="1" dirty="0" err="1">
                <a:latin typeface="Times New Roman" panose="02020603050405020304" pitchFamily="18" charset="0"/>
              </a:rPr>
              <a:t>fclose</a:t>
            </a:r>
            <a:r>
              <a:rPr lang="en-US" altLang="zh-CN" sz="2200" b="1" dirty="0">
                <a:latin typeface="Times New Roman" panose="02020603050405020304" pitchFamily="18" charset="0"/>
              </a:rPr>
              <a:t>(</a:t>
            </a:r>
            <a:r>
              <a:rPr lang="en-US" altLang="zh-CN" sz="2200" b="1" dirty="0" err="1">
                <a:latin typeface="Times New Roman" panose="02020603050405020304" pitchFamily="18" charset="0"/>
              </a:rPr>
              <a:t>fPtr</a:t>
            </a:r>
            <a:r>
              <a:rPr lang="en-US" altLang="zh-CN" sz="2200" b="1" dirty="0">
                <a:latin typeface="Times New Roman" panose="02020603050405020304" pitchFamily="18" charset="0"/>
              </a:rPr>
              <a:t>);</a:t>
            </a:r>
            <a:r>
              <a:rPr lang="en-US" altLang="zh-CN" sz="2000" b="1" dirty="0">
                <a:latin typeface="Times New Roman" panose="02020603050405020304" pitchFamily="18" charset="0"/>
              </a:rPr>
              <a:t> //</a:t>
            </a:r>
            <a:r>
              <a:rPr lang="zh-CN" altLang="en-US" sz="2000" b="1" dirty="0">
                <a:latin typeface="Times New Roman" panose="02020603050405020304" pitchFamily="18" charset="0"/>
              </a:rPr>
              <a:t>关闭文件。执行本语句后，数据将写入文件中。</a:t>
            </a:r>
          </a:p>
          <a:p>
            <a:pPr eaLnBrk="1" hangingPunct="1">
              <a:spcBef>
                <a:spcPct val="50000"/>
              </a:spcBef>
              <a:buFontTx/>
              <a:buNone/>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如果缓冲区未满且不关闭文件，则数据不会写入文件中。</a:t>
            </a:r>
          </a:p>
          <a:p>
            <a:pPr eaLnBrk="1" hangingPunct="1">
              <a:spcBef>
                <a:spcPct val="50000"/>
              </a:spcBef>
              <a:buFontTx/>
              <a:buNone/>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 </a:t>
            </a:r>
          </a:p>
          <a:p>
            <a:pPr eaLnBrk="1" hangingPunct="1">
              <a:spcBef>
                <a:spcPct val="50000"/>
              </a:spcBef>
              <a:buFontTx/>
              <a:buNone/>
            </a:pPr>
            <a:r>
              <a:rPr lang="en-US" altLang="zh-CN" sz="2000" b="1" dirty="0">
                <a:latin typeface="Times New Roman" panose="02020603050405020304" pitchFamily="18" charset="0"/>
              </a:rPr>
              <a:t>}</a:t>
            </a:r>
            <a:endParaRPr lang="zh-CN" altLang="en-US" sz="2000" b="1" dirty="0">
              <a:latin typeface="Times New Roman" panose="02020603050405020304" pitchFamily="18" charset="0"/>
            </a:endParaRPr>
          </a:p>
        </p:txBody>
      </p:sp>
      <p:sp>
        <p:nvSpPr>
          <p:cNvPr id="73732" name="Text Box 6"/>
          <p:cNvSpPr txBox="1">
            <a:spLocks noChangeArrowheads="1"/>
          </p:cNvSpPr>
          <p:nvPr/>
        </p:nvSpPr>
        <p:spPr bwMode="auto">
          <a:xfrm>
            <a:off x="2124075" y="0"/>
            <a:ext cx="6985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dirty="0">
                <a:latin typeface="Times New Roman" panose="02020603050405020304" pitchFamily="18" charset="0"/>
              </a:rPr>
              <a:t>[例1]设计函数，将键盘上输入的字符串（以</a:t>
            </a:r>
            <a:r>
              <a:rPr lang="en-US" altLang="zh-CN" sz="2400" b="1" dirty="0" err="1">
                <a:latin typeface="Times New Roman" panose="02020603050405020304" pitchFamily="18" charset="0"/>
              </a:rPr>
              <a:t>ctrl+Z</a:t>
            </a:r>
            <a:r>
              <a:rPr lang="zh-CN" altLang="en-US" sz="2400" b="1" dirty="0">
                <a:latin typeface="Times New Roman" panose="02020603050405020304" pitchFamily="18" charset="0"/>
              </a:rPr>
              <a:t>作为结束字符）逐个字符存储到指定文本文件中</a:t>
            </a:r>
          </a:p>
        </p:txBody>
      </p:sp>
      <p:sp>
        <p:nvSpPr>
          <p:cNvPr id="73733" name="Text Box 10"/>
          <p:cNvSpPr txBox="1">
            <a:spLocks noChangeArrowheads="1"/>
          </p:cNvSpPr>
          <p:nvPr/>
        </p:nvSpPr>
        <p:spPr bwMode="auto">
          <a:xfrm>
            <a:off x="6659563" y="1268413"/>
            <a:ext cx="2305050" cy="1857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000" b="1">
                <a:solidFill>
                  <a:schemeClr val="bg1"/>
                </a:solidFill>
                <a:latin typeface="Times New Roman" panose="02020603050405020304" pitchFamily="18" charset="0"/>
              </a:rPr>
              <a:t>ch=getchar();</a:t>
            </a:r>
          </a:p>
          <a:p>
            <a:pPr eaLnBrk="1" hangingPunct="1">
              <a:buFontTx/>
              <a:buNone/>
            </a:pPr>
            <a:r>
              <a:rPr lang="en-US" altLang="zh-CN" sz="2000" b="1">
                <a:solidFill>
                  <a:schemeClr val="bg1"/>
                </a:solidFill>
                <a:latin typeface="Times New Roman" panose="02020603050405020304" pitchFamily="18" charset="0"/>
              </a:rPr>
              <a:t>while(ch!=EOF)) {</a:t>
            </a:r>
          </a:p>
          <a:p>
            <a:pPr eaLnBrk="1" hangingPunct="1">
              <a:buFontTx/>
              <a:buNone/>
            </a:pPr>
            <a:r>
              <a:rPr lang="en-US" altLang="zh-CN" sz="2000" b="1">
                <a:solidFill>
                  <a:schemeClr val="bg1"/>
                </a:solidFill>
                <a:latin typeface="Times New Roman" panose="02020603050405020304" pitchFamily="18" charset="0"/>
              </a:rPr>
              <a:t>     fputc(ch, fPtr);</a:t>
            </a:r>
          </a:p>
          <a:p>
            <a:pPr eaLnBrk="1" hangingPunct="1">
              <a:buFontTx/>
              <a:buNone/>
            </a:pPr>
            <a:r>
              <a:rPr lang="en-US" altLang="zh-CN" sz="2000" b="1">
                <a:solidFill>
                  <a:schemeClr val="bg1"/>
                </a:solidFill>
                <a:latin typeface="Times New Roman" panose="02020603050405020304" pitchFamily="18" charset="0"/>
              </a:rPr>
              <a:t>     ch=getchar();</a:t>
            </a:r>
          </a:p>
          <a:p>
            <a:pPr eaLnBrk="1" hangingPunct="1">
              <a:buFontTx/>
              <a:buNone/>
            </a:pPr>
            <a:r>
              <a:rPr lang="en-US" altLang="zh-CN" sz="2000" b="1">
                <a:solidFill>
                  <a:schemeClr val="bg1"/>
                </a:solidFill>
                <a:latin typeface="Times New Roman" panose="02020603050405020304" pitchFamily="18" charset="0"/>
              </a:rPr>
              <a:t>}</a:t>
            </a:r>
          </a:p>
        </p:txBody>
      </p:sp>
      <p:grpSp>
        <p:nvGrpSpPr>
          <p:cNvPr id="64518" name="Group 26"/>
          <p:cNvGrpSpPr>
            <a:grpSpLocks/>
          </p:cNvGrpSpPr>
          <p:nvPr/>
        </p:nvGrpSpPr>
        <p:grpSpPr bwMode="auto">
          <a:xfrm>
            <a:off x="3419475" y="1268413"/>
            <a:ext cx="2667000" cy="1552575"/>
            <a:chOff x="0" y="0"/>
            <a:chExt cx="1680" cy="978"/>
          </a:xfrm>
        </p:grpSpPr>
        <p:sp>
          <p:nvSpPr>
            <p:cNvPr id="73737" name="Text Box 27"/>
            <p:cNvSpPr txBox="1">
              <a:spLocks noChangeArrowheads="1"/>
            </p:cNvSpPr>
            <p:nvPr/>
          </p:nvSpPr>
          <p:spPr bwMode="auto">
            <a:xfrm>
              <a:off x="0" y="0"/>
              <a:ext cx="1680" cy="97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chemeClr val="bg1"/>
                  </a:solidFill>
                  <a:latin typeface="Times New Roman" panose="02020603050405020304" pitchFamily="18" charset="0"/>
                </a:rPr>
                <a:t>This is an example</a:t>
              </a:r>
            </a:p>
            <a:p>
              <a:pPr eaLnBrk="1" hangingPunct="1">
                <a:spcBef>
                  <a:spcPct val="50000"/>
                </a:spcBef>
                <a:buFontTx/>
                <a:buNone/>
              </a:pPr>
              <a:r>
                <a:rPr lang="en-US" altLang="zh-CN" sz="2400">
                  <a:solidFill>
                    <a:schemeClr val="bg1"/>
                  </a:solidFill>
                  <a:latin typeface="Times New Roman" panose="02020603050405020304" pitchFamily="18" charset="0"/>
                </a:rPr>
                <a:t>To read and write</a:t>
              </a:r>
            </a:p>
            <a:p>
              <a:pPr eaLnBrk="1" hangingPunct="1">
                <a:spcBef>
                  <a:spcPct val="50000"/>
                </a:spcBef>
                <a:buFontTx/>
                <a:buNone/>
              </a:pPr>
              <a:r>
                <a:rPr lang="en-US" altLang="zh-CN" sz="2400">
                  <a:solidFill>
                    <a:schemeClr val="bg1"/>
                  </a:solidFill>
                  <a:latin typeface="Times New Roman" panose="02020603050405020304" pitchFamily="18" charset="0"/>
                </a:rPr>
                <a:t>^Z</a:t>
              </a:r>
            </a:p>
          </p:txBody>
        </p:sp>
        <p:sp>
          <p:nvSpPr>
            <p:cNvPr id="73738" name="Line 28"/>
            <p:cNvSpPr>
              <a:spLocks noChangeShapeType="1"/>
            </p:cNvSpPr>
            <p:nvPr/>
          </p:nvSpPr>
          <p:spPr bwMode="auto">
            <a:xfrm>
              <a:off x="1623" y="18"/>
              <a:ext cx="0" cy="24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9" name="Line 29"/>
            <p:cNvSpPr>
              <a:spLocks noChangeShapeType="1"/>
            </p:cNvSpPr>
            <p:nvPr/>
          </p:nvSpPr>
          <p:spPr bwMode="auto">
            <a:xfrm>
              <a:off x="1441" y="258"/>
              <a:ext cx="192" cy="0"/>
            </a:xfrm>
            <a:prstGeom prst="line">
              <a:avLst/>
            </a:prstGeom>
            <a:noFill/>
            <a:ln w="28575">
              <a:solidFill>
                <a:schemeClr val="bg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3740" name="Line 30"/>
            <p:cNvSpPr>
              <a:spLocks noChangeShapeType="1"/>
            </p:cNvSpPr>
            <p:nvPr/>
          </p:nvSpPr>
          <p:spPr bwMode="auto">
            <a:xfrm>
              <a:off x="1623" y="306"/>
              <a:ext cx="0" cy="24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1" name="Line 31"/>
            <p:cNvSpPr>
              <a:spLocks noChangeShapeType="1"/>
            </p:cNvSpPr>
            <p:nvPr/>
          </p:nvSpPr>
          <p:spPr bwMode="auto">
            <a:xfrm>
              <a:off x="1441" y="546"/>
              <a:ext cx="192" cy="0"/>
            </a:xfrm>
            <a:prstGeom prst="line">
              <a:avLst/>
            </a:prstGeom>
            <a:noFill/>
            <a:ln w="28575">
              <a:solidFill>
                <a:schemeClr val="bg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3742" name="Line 32"/>
            <p:cNvSpPr>
              <a:spLocks noChangeShapeType="1"/>
            </p:cNvSpPr>
            <p:nvPr/>
          </p:nvSpPr>
          <p:spPr bwMode="auto">
            <a:xfrm>
              <a:off x="454" y="648"/>
              <a:ext cx="0" cy="24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3" name="Line 33"/>
            <p:cNvSpPr>
              <a:spLocks noChangeShapeType="1"/>
            </p:cNvSpPr>
            <p:nvPr/>
          </p:nvSpPr>
          <p:spPr bwMode="auto">
            <a:xfrm>
              <a:off x="272" y="888"/>
              <a:ext cx="192" cy="0"/>
            </a:xfrm>
            <a:prstGeom prst="line">
              <a:avLst/>
            </a:prstGeom>
            <a:noFill/>
            <a:ln w="28575">
              <a:solidFill>
                <a:schemeClr val="bg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sp>
        <p:nvSpPr>
          <p:cNvPr id="64526" name="Text Box 34"/>
          <p:cNvSpPr txBox="1">
            <a:spLocks noChangeArrowheads="1"/>
          </p:cNvSpPr>
          <p:nvPr/>
        </p:nvSpPr>
        <p:spPr bwMode="auto">
          <a:xfrm>
            <a:off x="6588125" y="3357563"/>
            <a:ext cx="2305050" cy="1857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000" b="1">
                <a:solidFill>
                  <a:schemeClr val="bg1"/>
                </a:solidFill>
                <a:latin typeface="Times New Roman" panose="02020603050405020304" pitchFamily="18" charset="0"/>
              </a:rPr>
              <a:t>ch=getchar();</a:t>
            </a:r>
          </a:p>
          <a:p>
            <a:pPr eaLnBrk="1" hangingPunct="1">
              <a:buFontTx/>
              <a:buNone/>
            </a:pPr>
            <a:r>
              <a:rPr lang="en-US" altLang="zh-CN" sz="2000" b="1">
                <a:solidFill>
                  <a:schemeClr val="bg1"/>
                </a:solidFill>
                <a:latin typeface="Times New Roman" panose="02020603050405020304" pitchFamily="18" charset="0"/>
              </a:rPr>
              <a:t>while(!feof(stdin)) {</a:t>
            </a:r>
          </a:p>
          <a:p>
            <a:pPr eaLnBrk="1" hangingPunct="1">
              <a:buFontTx/>
              <a:buNone/>
            </a:pPr>
            <a:r>
              <a:rPr lang="en-US" altLang="zh-CN" sz="2000" b="1">
                <a:solidFill>
                  <a:schemeClr val="bg1"/>
                </a:solidFill>
                <a:latin typeface="Times New Roman" panose="02020603050405020304" pitchFamily="18" charset="0"/>
              </a:rPr>
              <a:t>     fputc(ch, fPtr);</a:t>
            </a:r>
          </a:p>
          <a:p>
            <a:pPr eaLnBrk="1" hangingPunct="1">
              <a:buFontTx/>
              <a:buNone/>
            </a:pPr>
            <a:r>
              <a:rPr lang="en-US" altLang="zh-CN" sz="2000" b="1">
                <a:solidFill>
                  <a:schemeClr val="bg1"/>
                </a:solidFill>
                <a:latin typeface="Times New Roman" panose="02020603050405020304" pitchFamily="18" charset="0"/>
              </a:rPr>
              <a:t>     ch=getchar();</a:t>
            </a:r>
          </a:p>
          <a:p>
            <a:pPr eaLnBrk="1" hangingPunct="1">
              <a:buFontTx/>
              <a:buNone/>
            </a:pPr>
            <a:r>
              <a:rPr lang="en-US" altLang="zh-CN" sz="2000" b="1">
                <a:solidFill>
                  <a:schemeClr val="bg1"/>
                </a:solidFill>
                <a:latin typeface="Times New Roman" panose="02020603050405020304" pitchFamily="18" charset="0"/>
              </a:rPr>
              <a:t>}</a:t>
            </a:r>
          </a:p>
        </p:txBody>
      </p:sp>
      <p:sp>
        <p:nvSpPr>
          <p:cNvPr id="73736" name="Rectangle 35"/>
          <p:cNvSpPr>
            <a:spLocks noChangeArrowheads="1"/>
          </p:cNvSpPr>
          <p:nvPr/>
        </p:nvSpPr>
        <p:spPr bwMode="auto">
          <a:xfrm>
            <a:off x="1331913" y="3716338"/>
            <a:ext cx="3455987" cy="792162"/>
          </a:xfrm>
          <a:prstGeom prst="rect">
            <a:avLst/>
          </a:prstGeom>
          <a:solidFill>
            <a:srgbClr val="FFFF99">
              <a:alpha val="32941"/>
            </a:srgbClr>
          </a:solidFill>
          <a:ln w="9525">
            <a:solidFill>
              <a:srgbClr val="808000"/>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endParaRPr lang="en-US" altLang="en-US" sz="1800">
              <a:latin typeface="Times New Roman" panose="02020603050405020304" pitchFamily="18" charset="0"/>
            </a:endParaRPr>
          </a:p>
        </p:txBody>
      </p:sp>
    </p:spTree>
    <p:extLst>
      <p:ext uri="{BB962C8B-B14F-4D97-AF65-F5344CB8AC3E}">
        <p14:creationId xmlns:p14="http://schemas.microsoft.com/office/powerpoint/2010/main" val="32865622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4518"/>
                                        </p:tgtEl>
                                        <p:attrNameLst>
                                          <p:attrName>style.visibility</p:attrName>
                                        </p:attrNameLst>
                                      </p:cBhvr>
                                      <p:to>
                                        <p:strVal val="visible"/>
                                      </p:to>
                                    </p:set>
                                    <p:animEffect transition="in" filter="dissolve">
                                      <p:cBhvr>
                                        <p:cTn id="7" dur="500"/>
                                        <p:tgtEl>
                                          <p:spTgt spid="645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4526"/>
                                        </p:tgtEl>
                                        <p:attrNameLst>
                                          <p:attrName>style.visibility</p:attrName>
                                        </p:attrNameLst>
                                      </p:cBhvr>
                                      <p:to>
                                        <p:strVal val="visible"/>
                                      </p:to>
                                    </p:set>
                                    <p:animEffect transition="in" filter="dissolve">
                                      <p:cBhvr>
                                        <p:cTn id="12" dur="500"/>
                                        <p:tgtEl>
                                          <p:spTgt spid="64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765D3727-7473-4835-95CF-59D276EE55AC}" type="slidenum">
              <a:rPr lang="zh-CN" altLang="en-US" sz="1400" b="1">
                <a:latin typeface="Times New Roman" panose="02020603050405020304" pitchFamily="18" charset="0"/>
              </a:rPr>
              <a:pPr algn="r" eaLnBrk="1" hangingPunct="1">
                <a:spcBef>
                  <a:spcPct val="50000"/>
                </a:spcBef>
                <a:buFontTx/>
                <a:buNone/>
              </a:pPr>
              <a:t>18</a:t>
            </a:fld>
            <a:endParaRPr lang="zh-CN" altLang="en-US" sz="1400" b="1">
              <a:latin typeface="Times New Roman" panose="02020603050405020304" pitchFamily="18" charset="0"/>
            </a:endParaRPr>
          </a:p>
        </p:txBody>
      </p:sp>
      <p:sp>
        <p:nvSpPr>
          <p:cNvPr id="65539" name="Rectangle 4"/>
          <p:cNvSpPr>
            <a:spLocks noGrp="1" noChangeArrowheads="1"/>
          </p:cNvSpPr>
          <p:nvPr>
            <p:ph type="body" idx="4294967295"/>
          </p:nvPr>
        </p:nvSpPr>
        <p:spPr>
          <a:xfrm>
            <a:off x="684213" y="1196975"/>
            <a:ext cx="7772400" cy="5584825"/>
          </a:xfrm>
        </p:spPr>
        <p:txBody>
          <a:bodyPr/>
          <a:lstStyle/>
          <a:p>
            <a:pPr marL="0" indent="288925" eaLnBrk="1" hangingPunct="1">
              <a:lnSpc>
                <a:spcPct val="80000"/>
              </a:lnSpc>
              <a:buFontTx/>
              <a:buNone/>
            </a:pPr>
            <a:r>
              <a:rPr lang="en-US" altLang="zh-CN" sz="2000" b="1" dirty="0" smtClean="0"/>
              <a:t>void </a:t>
            </a:r>
            <a:r>
              <a:rPr lang="en-US" altLang="zh-CN" sz="2000" b="1" dirty="0" err="1" smtClean="0"/>
              <a:t>copyFile</a:t>
            </a:r>
            <a:r>
              <a:rPr lang="en-US" altLang="zh-CN" sz="2000" b="1" dirty="0" smtClean="0"/>
              <a:t>(char * </a:t>
            </a:r>
            <a:r>
              <a:rPr lang="en-US" altLang="zh-CN" sz="2000" b="1" dirty="0" err="1" smtClean="0"/>
              <a:t>sourceFileName,char</a:t>
            </a:r>
            <a:r>
              <a:rPr lang="en-US" altLang="zh-CN" sz="2000" b="1" dirty="0" smtClean="0"/>
              <a:t> * </a:t>
            </a:r>
            <a:r>
              <a:rPr lang="en-US" altLang="zh-CN" sz="2000" b="1" dirty="0" err="1" smtClean="0"/>
              <a:t>destFileName</a:t>
            </a:r>
            <a:r>
              <a:rPr lang="en-US" altLang="zh-CN" sz="2000" b="1" dirty="0" smtClean="0"/>
              <a:t>)</a:t>
            </a:r>
          </a:p>
          <a:p>
            <a:pPr marL="0" indent="288925" eaLnBrk="1" hangingPunct="1">
              <a:lnSpc>
                <a:spcPct val="80000"/>
              </a:lnSpc>
              <a:buFontTx/>
              <a:buNone/>
            </a:pPr>
            <a:r>
              <a:rPr lang="en-US" altLang="zh-CN" sz="2000" b="1" dirty="0" smtClean="0"/>
              <a:t>{</a:t>
            </a:r>
          </a:p>
          <a:p>
            <a:pPr marL="0" indent="288925" eaLnBrk="1" hangingPunct="1">
              <a:lnSpc>
                <a:spcPct val="80000"/>
              </a:lnSpc>
              <a:buFontTx/>
              <a:buNone/>
            </a:pPr>
            <a:r>
              <a:rPr lang="en-US" altLang="zh-CN" sz="2000" b="1" dirty="0" smtClean="0"/>
              <a:t>    char </a:t>
            </a:r>
            <a:r>
              <a:rPr lang="en-US" altLang="zh-CN" sz="2000" b="1" dirty="0" err="1" smtClean="0"/>
              <a:t>ch</a:t>
            </a:r>
            <a:r>
              <a:rPr lang="en-US" altLang="zh-CN" sz="2000" b="1" dirty="0" smtClean="0"/>
              <a:t>;</a:t>
            </a:r>
          </a:p>
          <a:p>
            <a:pPr marL="0" indent="288925" eaLnBrk="1" hangingPunct="1">
              <a:lnSpc>
                <a:spcPct val="80000"/>
              </a:lnSpc>
              <a:buFontTx/>
              <a:buNone/>
            </a:pPr>
            <a:r>
              <a:rPr lang="en-US" altLang="zh-CN" sz="2000" b="1" dirty="0" smtClean="0"/>
              <a:t>    FILE * </a:t>
            </a:r>
            <a:r>
              <a:rPr lang="en-US" altLang="zh-CN" sz="2000" b="1" dirty="0" err="1" smtClean="0"/>
              <a:t>sourcefPtr</a:t>
            </a:r>
            <a:r>
              <a:rPr lang="en-US" altLang="zh-CN" sz="2000" b="1" dirty="0" smtClean="0"/>
              <a:t>,*</a:t>
            </a:r>
            <a:r>
              <a:rPr lang="en-US" altLang="zh-CN" sz="2000" b="1" dirty="0" err="1" smtClean="0"/>
              <a:t>destfPtr</a:t>
            </a:r>
            <a:r>
              <a:rPr lang="en-US" altLang="zh-CN" sz="2000" b="1" dirty="0" smtClean="0"/>
              <a:t>;  </a:t>
            </a:r>
          </a:p>
          <a:p>
            <a:pPr marL="0" indent="288925" eaLnBrk="1" hangingPunct="1">
              <a:lnSpc>
                <a:spcPct val="80000"/>
              </a:lnSpc>
              <a:buFontTx/>
              <a:buNone/>
            </a:pPr>
            <a:r>
              <a:rPr lang="en-US" altLang="zh-CN" sz="600" b="1" dirty="0" smtClean="0"/>
              <a:t>    </a:t>
            </a:r>
          </a:p>
          <a:p>
            <a:pPr marL="0" indent="288925" eaLnBrk="1" hangingPunct="1">
              <a:lnSpc>
                <a:spcPct val="80000"/>
              </a:lnSpc>
              <a:buFontTx/>
              <a:buNone/>
            </a:pPr>
            <a:r>
              <a:rPr lang="en-US" altLang="zh-CN" sz="2000" b="1" dirty="0" smtClean="0"/>
              <a:t>   </a:t>
            </a:r>
            <a:r>
              <a:rPr lang="en-US" altLang="zh-CN" sz="2000" dirty="0" smtClean="0"/>
              <a:t> </a:t>
            </a:r>
            <a:r>
              <a:rPr lang="en-US" altLang="zh-CN" sz="2000" b="1" dirty="0" smtClean="0"/>
              <a:t>if( (</a:t>
            </a:r>
            <a:r>
              <a:rPr lang="en-US" altLang="zh-CN" sz="2000" b="1" dirty="0" err="1" smtClean="0"/>
              <a:t>sourcefPtr</a:t>
            </a:r>
            <a:r>
              <a:rPr lang="en-US" altLang="zh-CN" sz="2000" b="1" dirty="0" smtClean="0"/>
              <a:t>=</a:t>
            </a:r>
            <a:r>
              <a:rPr lang="en-US" altLang="zh-CN" sz="2000" b="1" dirty="0" err="1" smtClean="0"/>
              <a:t>fopen</a:t>
            </a:r>
            <a:r>
              <a:rPr lang="en-US" altLang="zh-CN" sz="2000" b="1" dirty="0" smtClean="0"/>
              <a:t>(</a:t>
            </a:r>
            <a:r>
              <a:rPr lang="en-US" altLang="zh-CN" sz="2000" b="1" dirty="0" err="1" smtClean="0"/>
              <a:t>sourceFileName</a:t>
            </a:r>
            <a:r>
              <a:rPr lang="en-US" altLang="zh-CN" sz="2000" b="1" dirty="0" smtClean="0"/>
              <a:t>,"r"))==NULL)</a:t>
            </a:r>
          </a:p>
          <a:p>
            <a:pPr marL="0" indent="288925" eaLnBrk="1" hangingPunct="1">
              <a:lnSpc>
                <a:spcPct val="80000"/>
              </a:lnSpc>
              <a:buFontTx/>
              <a:buNone/>
            </a:pPr>
            <a:r>
              <a:rPr lang="en-US" altLang="zh-CN" sz="2000" b="1" dirty="0" smtClean="0"/>
              <a:t>        </a:t>
            </a:r>
            <a:r>
              <a:rPr lang="en-US" altLang="zh-CN" sz="2000" b="1" dirty="0" err="1" smtClean="0"/>
              <a:t>printf</a:t>
            </a:r>
            <a:r>
              <a:rPr lang="en-US" altLang="zh-CN" sz="2000" b="1" dirty="0" smtClean="0"/>
              <a:t>("can't open the source file\n");</a:t>
            </a:r>
          </a:p>
          <a:p>
            <a:pPr marL="0" indent="288925" eaLnBrk="1" hangingPunct="1">
              <a:lnSpc>
                <a:spcPct val="80000"/>
              </a:lnSpc>
              <a:buFontTx/>
              <a:buNone/>
            </a:pPr>
            <a:r>
              <a:rPr lang="en-US" altLang="zh-CN" sz="2000" b="1" dirty="0" smtClean="0"/>
              <a:t>   else if( (</a:t>
            </a:r>
            <a:r>
              <a:rPr lang="en-US" altLang="zh-CN" sz="2000" b="1" dirty="0" err="1" smtClean="0"/>
              <a:t>destfPtr</a:t>
            </a:r>
            <a:r>
              <a:rPr lang="en-US" altLang="zh-CN" sz="2000" b="1" dirty="0" smtClean="0"/>
              <a:t>=</a:t>
            </a:r>
            <a:r>
              <a:rPr lang="en-US" altLang="zh-CN" sz="2000" b="1" dirty="0" err="1" smtClean="0"/>
              <a:t>fopen</a:t>
            </a:r>
            <a:r>
              <a:rPr lang="en-US" altLang="zh-CN" sz="2000" b="1" dirty="0" smtClean="0"/>
              <a:t>(</a:t>
            </a:r>
            <a:r>
              <a:rPr lang="en-US" altLang="zh-CN" sz="2000" b="1" dirty="0" err="1" smtClean="0"/>
              <a:t>destFileName</a:t>
            </a:r>
            <a:r>
              <a:rPr lang="en-US" altLang="zh-CN" sz="2000" b="1" dirty="0" smtClean="0"/>
              <a:t>,"w"))==NULL)</a:t>
            </a:r>
          </a:p>
          <a:p>
            <a:pPr marL="0" indent="288925" eaLnBrk="1" hangingPunct="1">
              <a:lnSpc>
                <a:spcPct val="80000"/>
              </a:lnSpc>
              <a:buFontTx/>
              <a:buNone/>
            </a:pPr>
            <a:r>
              <a:rPr lang="en-US" altLang="zh-CN" sz="2000" b="1" dirty="0" smtClean="0"/>
              <a:t>       </a:t>
            </a:r>
            <a:r>
              <a:rPr lang="en-US" altLang="zh-CN" sz="2000" b="1" dirty="0" err="1" smtClean="0"/>
              <a:t>printf</a:t>
            </a:r>
            <a:r>
              <a:rPr lang="en-US" altLang="zh-CN" sz="2000" b="1" dirty="0" smtClean="0"/>
              <a:t>("can't open the </a:t>
            </a:r>
            <a:r>
              <a:rPr lang="en-US" altLang="zh-CN" sz="2000" b="1" dirty="0" err="1" smtClean="0"/>
              <a:t>dest</a:t>
            </a:r>
            <a:r>
              <a:rPr lang="en-US" altLang="zh-CN" sz="2000" b="1" dirty="0" smtClean="0"/>
              <a:t> file\n");</a:t>
            </a:r>
          </a:p>
          <a:p>
            <a:pPr marL="0" indent="288925" eaLnBrk="1" hangingPunct="1">
              <a:lnSpc>
                <a:spcPct val="80000"/>
              </a:lnSpc>
              <a:buFontTx/>
              <a:buNone/>
            </a:pPr>
            <a:r>
              <a:rPr lang="en-US" altLang="zh-CN" sz="2000" b="1" dirty="0" smtClean="0"/>
              <a:t>   else{                </a:t>
            </a:r>
          </a:p>
          <a:p>
            <a:pPr marL="0" indent="288925" eaLnBrk="1" hangingPunct="1">
              <a:lnSpc>
                <a:spcPct val="80000"/>
              </a:lnSpc>
              <a:buFontTx/>
              <a:buNone/>
            </a:pPr>
            <a:r>
              <a:rPr lang="en-US" altLang="zh-CN" sz="2000" b="1" dirty="0" smtClean="0"/>
              <a:t>       </a:t>
            </a:r>
            <a:r>
              <a:rPr lang="en-US" altLang="zh-CN" sz="2000" b="1" dirty="0" err="1" smtClean="0"/>
              <a:t>ch</a:t>
            </a:r>
            <a:r>
              <a:rPr lang="en-US" altLang="zh-CN" sz="2000" b="1" dirty="0" smtClean="0"/>
              <a:t>=</a:t>
            </a:r>
            <a:r>
              <a:rPr lang="en-US" altLang="zh-CN" sz="2000" b="1" dirty="0" err="1" smtClean="0"/>
              <a:t>fgetc</a:t>
            </a:r>
            <a:r>
              <a:rPr lang="en-US" altLang="zh-CN" sz="2000" b="1" dirty="0" smtClean="0"/>
              <a:t>(</a:t>
            </a:r>
            <a:r>
              <a:rPr lang="en-US" altLang="zh-CN" sz="2000" b="1" dirty="0" err="1" smtClean="0"/>
              <a:t>sourcefPtr</a:t>
            </a:r>
            <a:r>
              <a:rPr lang="en-US" altLang="zh-CN" sz="2000" b="1" dirty="0" smtClean="0"/>
              <a:t>)；//</a:t>
            </a:r>
            <a:r>
              <a:rPr lang="zh-CN" altLang="en-US" sz="2000" b="1" dirty="0" smtClean="0"/>
              <a:t>从源文件读取一个字符</a:t>
            </a:r>
            <a:endParaRPr lang="en-US" altLang="zh-CN" sz="2000" b="1" dirty="0" smtClean="0"/>
          </a:p>
          <a:p>
            <a:pPr marL="0" indent="288925" eaLnBrk="1" hangingPunct="1">
              <a:lnSpc>
                <a:spcPct val="80000"/>
              </a:lnSpc>
              <a:buFontTx/>
              <a:buNone/>
            </a:pPr>
            <a:r>
              <a:rPr lang="en-US" altLang="zh-CN" sz="2000" b="1" dirty="0" smtClean="0"/>
              <a:t>       while(!</a:t>
            </a:r>
            <a:r>
              <a:rPr lang="en-US" altLang="zh-CN" sz="2000" b="1" dirty="0" err="1" smtClean="0"/>
              <a:t>feof</a:t>
            </a:r>
            <a:r>
              <a:rPr lang="en-US" altLang="zh-CN" sz="2000" b="1" dirty="0" smtClean="0"/>
              <a:t>(</a:t>
            </a:r>
            <a:r>
              <a:rPr lang="en-US" altLang="zh-CN" sz="2000" b="1" dirty="0" err="1" smtClean="0"/>
              <a:t>sourcefPtr</a:t>
            </a:r>
            <a:r>
              <a:rPr lang="en-US" altLang="zh-CN" sz="2000" b="1" dirty="0" smtClean="0"/>
              <a:t>)){//</a:t>
            </a:r>
            <a:r>
              <a:rPr lang="en-US" altLang="zh-CN" sz="2000" b="1" dirty="0" err="1" smtClean="0"/>
              <a:t>逐字符复制</a:t>
            </a:r>
            <a:endParaRPr lang="en-US" altLang="zh-CN" sz="2000" b="1" dirty="0" smtClean="0"/>
          </a:p>
          <a:p>
            <a:pPr marL="0" indent="288925" eaLnBrk="1" hangingPunct="1">
              <a:lnSpc>
                <a:spcPct val="80000"/>
              </a:lnSpc>
              <a:buFontTx/>
              <a:buNone/>
            </a:pPr>
            <a:r>
              <a:rPr lang="en-US" altLang="zh-CN" sz="2000" b="1" dirty="0" smtClean="0"/>
              <a:t>           </a:t>
            </a:r>
            <a:r>
              <a:rPr lang="en-US" altLang="zh-CN" sz="2000" b="1" dirty="0" err="1" smtClean="0"/>
              <a:t>fputc</a:t>
            </a:r>
            <a:r>
              <a:rPr lang="en-US" altLang="zh-CN" sz="2000" b="1" dirty="0" smtClean="0"/>
              <a:t>(</a:t>
            </a:r>
            <a:r>
              <a:rPr lang="en-US" altLang="zh-CN" sz="2000" b="1" dirty="0" err="1" smtClean="0"/>
              <a:t>ch,destfPtr</a:t>
            </a:r>
            <a:r>
              <a:rPr lang="en-US" altLang="zh-CN" sz="2000" b="1" dirty="0" smtClean="0"/>
              <a:t>); //</a:t>
            </a:r>
            <a:r>
              <a:rPr lang="zh-CN" altLang="en-US" sz="2000" b="1" dirty="0" smtClean="0"/>
              <a:t>将字符写入目标文件</a:t>
            </a:r>
          </a:p>
          <a:p>
            <a:pPr marL="0" indent="288925" eaLnBrk="1" hangingPunct="1">
              <a:lnSpc>
                <a:spcPct val="80000"/>
              </a:lnSpc>
              <a:buFontTx/>
              <a:buNone/>
            </a:pPr>
            <a:r>
              <a:rPr lang="en-US" altLang="zh-CN" sz="2000" b="1" dirty="0" smtClean="0"/>
              <a:t>           </a:t>
            </a:r>
            <a:r>
              <a:rPr lang="en-US" altLang="zh-CN" sz="2000" b="1" dirty="0" err="1" smtClean="0"/>
              <a:t>ch</a:t>
            </a:r>
            <a:r>
              <a:rPr lang="en-US" altLang="zh-CN" sz="2000" b="1" dirty="0" smtClean="0"/>
              <a:t>=</a:t>
            </a:r>
            <a:r>
              <a:rPr lang="en-US" altLang="zh-CN" sz="2000" b="1" dirty="0" err="1" smtClean="0"/>
              <a:t>fgetc</a:t>
            </a:r>
            <a:r>
              <a:rPr lang="en-US" altLang="zh-CN" sz="2000" b="1" dirty="0" smtClean="0"/>
              <a:t>(</a:t>
            </a:r>
            <a:r>
              <a:rPr lang="en-US" altLang="zh-CN" sz="2000" b="1" dirty="0" err="1" smtClean="0"/>
              <a:t>sourcefPtr</a:t>
            </a:r>
            <a:r>
              <a:rPr lang="en-US" altLang="zh-CN" sz="2000" b="1" dirty="0" smtClean="0"/>
              <a:t>)；</a:t>
            </a:r>
          </a:p>
          <a:p>
            <a:pPr marL="0" indent="288925" eaLnBrk="1" hangingPunct="1">
              <a:lnSpc>
                <a:spcPct val="80000"/>
              </a:lnSpc>
              <a:buFontTx/>
              <a:buNone/>
            </a:pPr>
            <a:r>
              <a:rPr lang="en-US" altLang="zh-CN" sz="2000" b="1" dirty="0" smtClean="0"/>
              <a:t>      }</a:t>
            </a:r>
            <a:endParaRPr lang="en-US" altLang="zh-CN" sz="600" b="1" dirty="0" smtClean="0"/>
          </a:p>
          <a:p>
            <a:pPr marL="0" indent="288925" eaLnBrk="1" hangingPunct="1">
              <a:lnSpc>
                <a:spcPct val="80000"/>
              </a:lnSpc>
              <a:buFontTx/>
              <a:buNone/>
            </a:pPr>
            <a:r>
              <a:rPr lang="en-US" altLang="zh-CN" sz="2000" b="1" dirty="0" smtClean="0"/>
              <a:t>      </a:t>
            </a:r>
            <a:r>
              <a:rPr lang="en-US" altLang="zh-CN" sz="2000" b="1" dirty="0" err="1" smtClean="0"/>
              <a:t>fclose</a:t>
            </a:r>
            <a:r>
              <a:rPr lang="en-US" altLang="zh-CN" sz="2000" b="1" dirty="0" smtClean="0"/>
              <a:t>(</a:t>
            </a:r>
            <a:r>
              <a:rPr lang="en-US" altLang="zh-CN" sz="2000" b="1" dirty="0" err="1" smtClean="0"/>
              <a:t>sourcefPtr</a:t>
            </a:r>
            <a:r>
              <a:rPr lang="en-US" altLang="zh-CN" sz="2000" b="1" dirty="0" smtClean="0"/>
              <a:t>); </a:t>
            </a:r>
          </a:p>
          <a:p>
            <a:pPr marL="0" indent="288925" eaLnBrk="1" hangingPunct="1">
              <a:lnSpc>
                <a:spcPct val="80000"/>
              </a:lnSpc>
              <a:buFontTx/>
              <a:buNone/>
            </a:pPr>
            <a:r>
              <a:rPr lang="en-US" altLang="zh-CN" sz="2000" b="1" dirty="0" smtClean="0"/>
              <a:t>      </a:t>
            </a:r>
            <a:r>
              <a:rPr lang="en-US" altLang="zh-CN" sz="2000" b="1" dirty="0" err="1" smtClean="0"/>
              <a:t>fclose</a:t>
            </a:r>
            <a:r>
              <a:rPr lang="en-US" altLang="zh-CN" sz="2000" b="1" dirty="0" smtClean="0"/>
              <a:t>(</a:t>
            </a:r>
            <a:r>
              <a:rPr lang="en-US" altLang="zh-CN" sz="2000" b="1" dirty="0" err="1" smtClean="0"/>
              <a:t>destfPtr</a:t>
            </a:r>
            <a:r>
              <a:rPr lang="en-US" altLang="zh-CN" sz="2000" b="1" dirty="0" smtClean="0"/>
              <a:t>);</a:t>
            </a:r>
          </a:p>
          <a:p>
            <a:pPr marL="0" indent="288925" eaLnBrk="1" hangingPunct="1">
              <a:lnSpc>
                <a:spcPct val="80000"/>
              </a:lnSpc>
              <a:buFontTx/>
              <a:buNone/>
            </a:pPr>
            <a:r>
              <a:rPr lang="en-US" altLang="zh-CN" sz="2000" b="1" dirty="0" smtClean="0"/>
              <a:t>   }</a:t>
            </a:r>
          </a:p>
          <a:p>
            <a:pPr marL="0" indent="288925" eaLnBrk="1" hangingPunct="1">
              <a:lnSpc>
                <a:spcPct val="80000"/>
              </a:lnSpc>
              <a:buFontTx/>
              <a:buNone/>
            </a:pPr>
            <a:r>
              <a:rPr lang="en-US" altLang="zh-CN" sz="2000" b="1" dirty="0" smtClean="0"/>
              <a:t>}</a:t>
            </a:r>
          </a:p>
        </p:txBody>
      </p:sp>
      <p:sp>
        <p:nvSpPr>
          <p:cNvPr id="74756" name="Text Box 8"/>
          <p:cNvSpPr txBox="1">
            <a:spLocks noChangeArrowheads="1"/>
          </p:cNvSpPr>
          <p:nvPr/>
        </p:nvSpPr>
        <p:spPr bwMode="auto">
          <a:xfrm>
            <a:off x="2555875" y="260350"/>
            <a:ext cx="6265863" cy="68262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r>
              <a:rPr lang="zh-CN" altLang="en-US" sz="2400" b="1" dirty="0">
                <a:latin typeface="Times New Roman" panose="02020603050405020304" pitchFamily="18" charset="0"/>
              </a:rPr>
              <a:t>[例2]  设计函数：将一个文本文件逐个字符复制到另一 文本文件中。</a:t>
            </a:r>
          </a:p>
        </p:txBody>
      </p:sp>
      <p:sp>
        <p:nvSpPr>
          <p:cNvPr id="65541" name="Text Box 9"/>
          <p:cNvSpPr txBox="1">
            <a:spLocks noChangeArrowheads="1"/>
          </p:cNvSpPr>
          <p:nvPr/>
        </p:nvSpPr>
        <p:spPr bwMode="auto">
          <a:xfrm>
            <a:off x="1403350" y="1700213"/>
            <a:ext cx="7418388" cy="10156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dirty="0">
                <a:solidFill>
                  <a:schemeClr val="bg1"/>
                </a:solidFill>
                <a:latin typeface="Times New Roman" panose="02020603050405020304" pitchFamily="18" charset="0"/>
              </a:rPr>
              <a:t>函数调用：</a:t>
            </a:r>
          </a:p>
          <a:p>
            <a:pPr eaLnBrk="1" hangingPunct="1">
              <a:spcBef>
                <a:spcPct val="50000"/>
              </a:spcBef>
              <a:buFontTx/>
              <a:buNone/>
            </a:pPr>
            <a:r>
              <a:rPr lang="en-US" altLang="zh-CN" sz="2400" dirty="0" err="1">
                <a:solidFill>
                  <a:schemeClr val="bg1"/>
                </a:solidFill>
                <a:latin typeface="Times New Roman" panose="02020603050405020304" pitchFamily="18" charset="0"/>
              </a:rPr>
              <a:t>copyFile</a:t>
            </a:r>
            <a:r>
              <a:rPr lang="en-US" altLang="zh-CN" sz="2400" dirty="0">
                <a:solidFill>
                  <a:schemeClr val="bg1"/>
                </a:solidFill>
                <a:latin typeface="Times New Roman" panose="02020603050405020304" pitchFamily="18" charset="0"/>
              </a:rPr>
              <a:t>(</a:t>
            </a:r>
            <a:r>
              <a:rPr lang="en-US" altLang="zh-CN" sz="2400" dirty="0">
                <a:solidFill>
                  <a:schemeClr val="bg1"/>
                </a:solidFill>
                <a:latin typeface="宋体" panose="02010600030101010101" pitchFamily="2" charset="-122"/>
              </a:rPr>
              <a:t>“</a:t>
            </a:r>
            <a:r>
              <a:rPr lang="en-US" altLang="zh-CN" sz="2400" dirty="0">
                <a:solidFill>
                  <a:schemeClr val="bg1"/>
                </a:solidFill>
                <a:latin typeface="Times New Roman" panose="02020603050405020304" pitchFamily="18" charset="0"/>
              </a:rPr>
              <a:t>G:\\temp\\</a:t>
            </a:r>
            <a:r>
              <a:rPr lang="en-US" altLang="zh-CN" sz="2400" dirty="0" err="1" smtClean="0">
                <a:solidFill>
                  <a:schemeClr val="bg1"/>
                </a:solidFill>
                <a:latin typeface="Times New Roman" panose="02020603050405020304" pitchFamily="18" charset="0"/>
              </a:rPr>
              <a:t>source.c</a:t>
            </a:r>
            <a:r>
              <a:rPr lang="en-US" altLang="zh-CN" sz="2400" dirty="0">
                <a:solidFill>
                  <a:schemeClr val="bg1"/>
                </a:solidFill>
                <a:latin typeface="宋体" panose="02010600030101010101" pitchFamily="2" charset="-122"/>
              </a:rPr>
              <a:t>”</a:t>
            </a:r>
            <a:r>
              <a:rPr lang="en-US" altLang="zh-CN" sz="2400" dirty="0">
                <a:solidFill>
                  <a:schemeClr val="bg1"/>
                </a:solidFill>
                <a:latin typeface="Times New Roman" panose="02020603050405020304" pitchFamily="18" charset="0"/>
              </a:rPr>
              <a:t>,</a:t>
            </a:r>
            <a:r>
              <a:rPr lang="en-US" altLang="zh-CN" sz="2400" dirty="0">
                <a:solidFill>
                  <a:schemeClr val="bg1"/>
                </a:solidFill>
                <a:latin typeface="宋体" panose="02010600030101010101" pitchFamily="2" charset="-122"/>
              </a:rPr>
              <a:t>“</a:t>
            </a:r>
            <a:r>
              <a:rPr lang="en-US" altLang="zh-CN" sz="2400" dirty="0">
                <a:solidFill>
                  <a:schemeClr val="bg1"/>
                </a:solidFill>
                <a:latin typeface="Times New Roman" panose="02020603050405020304" pitchFamily="18" charset="0"/>
              </a:rPr>
              <a:t> G:\\temp\\dest.c</a:t>
            </a:r>
            <a:r>
              <a:rPr lang="en-US" altLang="zh-CN" sz="2400" dirty="0">
                <a:solidFill>
                  <a:schemeClr val="bg1"/>
                </a:solidFill>
                <a:latin typeface="宋体" panose="02010600030101010101" pitchFamily="2" charset="-122"/>
              </a:rPr>
              <a:t>”</a:t>
            </a:r>
            <a:r>
              <a:rPr lang="en-US" altLang="zh-CN" sz="2400" dirty="0">
                <a:solidFill>
                  <a:schemeClr val="bg1"/>
                </a:solidFill>
                <a:latin typeface="Times New Roman" panose="02020603050405020304" pitchFamily="18" charset="0"/>
              </a:rPr>
              <a:t>);</a:t>
            </a:r>
          </a:p>
        </p:txBody>
      </p:sp>
    </p:spTree>
    <p:extLst>
      <p:ext uri="{BB962C8B-B14F-4D97-AF65-F5344CB8AC3E}">
        <p14:creationId xmlns:p14="http://schemas.microsoft.com/office/powerpoint/2010/main" val="14805672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5539">
                                            <p:txEl>
                                              <p:pRg st="5" end="5"/>
                                            </p:txEl>
                                          </p:spTgt>
                                        </p:tgtEl>
                                        <p:attrNameLst>
                                          <p:attrName>style.visibility</p:attrName>
                                        </p:attrNameLst>
                                      </p:cBhvr>
                                      <p:to>
                                        <p:strVal val="visible"/>
                                      </p:to>
                                    </p:set>
                                    <p:animEffect transition="in" filter="dissolve">
                                      <p:cBhvr>
                                        <p:cTn id="7" dur="500"/>
                                        <p:tgtEl>
                                          <p:spTgt spid="65539">
                                            <p:txEl>
                                              <p:pRg st="5" end="5"/>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5539">
                                            <p:txEl>
                                              <p:pRg st="6" end="6"/>
                                            </p:txEl>
                                          </p:spTgt>
                                        </p:tgtEl>
                                        <p:attrNameLst>
                                          <p:attrName>style.visibility</p:attrName>
                                        </p:attrNameLst>
                                      </p:cBhvr>
                                      <p:to>
                                        <p:strVal val="visible"/>
                                      </p:to>
                                    </p:set>
                                    <p:animEffect transition="in" filter="dissolve">
                                      <p:cBhvr>
                                        <p:cTn id="10" dur="500"/>
                                        <p:tgtEl>
                                          <p:spTgt spid="65539">
                                            <p:txEl>
                                              <p:pRg st="6" end="6"/>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5539">
                                            <p:txEl>
                                              <p:pRg st="7" end="7"/>
                                            </p:txEl>
                                          </p:spTgt>
                                        </p:tgtEl>
                                        <p:attrNameLst>
                                          <p:attrName>style.visibility</p:attrName>
                                        </p:attrNameLst>
                                      </p:cBhvr>
                                      <p:to>
                                        <p:strVal val="visible"/>
                                      </p:to>
                                    </p:set>
                                    <p:animEffect transition="in" filter="dissolve">
                                      <p:cBhvr>
                                        <p:cTn id="13" dur="500"/>
                                        <p:tgtEl>
                                          <p:spTgt spid="65539">
                                            <p:txEl>
                                              <p:pRg st="7" end="7"/>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65539">
                                            <p:txEl>
                                              <p:pRg st="8" end="8"/>
                                            </p:txEl>
                                          </p:spTgt>
                                        </p:tgtEl>
                                        <p:attrNameLst>
                                          <p:attrName>style.visibility</p:attrName>
                                        </p:attrNameLst>
                                      </p:cBhvr>
                                      <p:to>
                                        <p:strVal val="visible"/>
                                      </p:to>
                                    </p:set>
                                    <p:animEffect transition="in" filter="dissolve">
                                      <p:cBhvr>
                                        <p:cTn id="16" dur="500"/>
                                        <p:tgtEl>
                                          <p:spTgt spid="65539">
                                            <p:txEl>
                                              <p:pRg st="8" end="8"/>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65539">
                                            <p:txEl>
                                              <p:pRg st="9" end="9"/>
                                            </p:txEl>
                                          </p:spTgt>
                                        </p:tgtEl>
                                        <p:attrNameLst>
                                          <p:attrName>style.visibility</p:attrName>
                                        </p:attrNameLst>
                                      </p:cBhvr>
                                      <p:to>
                                        <p:strVal val="visible"/>
                                      </p:to>
                                    </p:set>
                                    <p:animEffect transition="in" filter="dissolve">
                                      <p:cBhvr>
                                        <p:cTn id="19" dur="500"/>
                                        <p:tgtEl>
                                          <p:spTgt spid="65539">
                                            <p:txEl>
                                              <p:pRg st="9" end="9"/>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65539">
                                            <p:txEl>
                                              <p:pRg st="10" end="10"/>
                                            </p:txEl>
                                          </p:spTgt>
                                        </p:tgtEl>
                                        <p:attrNameLst>
                                          <p:attrName>style.visibility</p:attrName>
                                        </p:attrNameLst>
                                      </p:cBhvr>
                                      <p:to>
                                        <p:strVal val="visible"/>
                                      </p:to>
                                    </p:set>
                                    <p:animEffect transition="in" filter="dissolve">
                                      <p:cBhvr>
                                        <p:cTn id="22" dur="500"/>
                                        <p:tgtEl>
                                          <p:spTgt spid="65539">
                                            <p:txEl>
                                              <p:pRg st="10" end="10"/>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65539">
                                            <p:txEl>
                                              <p:pRg st="11" end="11"/>
                                            </p:txEl>
                                          </p:spTgt>
                                        </p:tgtEl>
                                        <p:attrNameLst>
                                          <p:attrName>style.visibility</p:attrName>
                                        </p:attrNameLst>
                                      </p:cBhvr>
                                      <p:to>
                                        <p:strVal val="visible"/>
                                      </p:to>
                                    </p:set>
                                    <p:animEffect transition="in" filter="dissolve">
                                      <p:cBhvr>
                                        <p:cTn id="25" dur="500"/>
                                        <p:tgtEl>
                                          <p:spTgt spid="65539">
                                            <p:txEl>
                                              <p:pRg st="11" end="11"/>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65539">
                                            <p:txEl>
                                              <p:pRg st="12" end="12"/>
                                            </p:txEl>
                                          </p:spTgt>
                                        </p:tgtEl>
                                        <p:attrNameLst>
                                          <p:attrName>style.visibility</p:attrName>
                                        </p:attrNameLst>
                                      </p:cBhvr>
                                      <p:to>
                                        <p:strVal val="visible"/>
                                      </p:to>
                                    </p:set>
                                    <p:animEffect transition="in" filter="dissolve">
                                      <p:cBhvr>
                                        <p:cTn id="28" dur="500"/>
                                        <p:tgtEl>
                                          <p:spTgt spid="65539">
                                            <p:txEl>
                                              <p:pRg st="12" end="12"/>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65539">
                                            <p:txEl>
                                              <p:pRg st="13" end="13"/>
                                            </p:txEl>
                                          </p:spTgt>
                                        </p:tgtEl>
                                        <p:attrNameLst>
                                          <p:attrName>style.visibility</p:attrName>
                                        </p:attrNameLst>
                                      </p:cBhvr>
                                      <p:to>
                                        <p:strVal val="visible"/>
                                      </p:to>
                                    </p:set>
                                    <p:animEffect transition="in" filter="dissolve">
                                      <p:cBhvr>
                                        <p:cTn id="31" dur="500"/>
                                        <p:tgtEl>
                                          <p:spTgt spid="65539">
                                            <p:txEl>
                                              <p:pRg st="13" end="13"/>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65539">
                                            <p:txEl>
                                              <p:pRg st="14" end="14"/>
                                            </p:txEl>
                                          </p:spTgt>
                                        </p:tgtEl>
                                        <p:attrNameLst>
                                          <p:attrName>style.visibility</p:attrName>
                                        </p:attrNameLst>
                                      </p:cBhvr>
                                      <p:to>
                                        <p:strVal val="visible"/>
                                      </p:to>
                                    </p:set>
                                    <p:animEffect transition="in" filter="dissolve">
                                      <p:cBhvr>
                                        <p:cTn id="34" dur="500"/>
                                        <p:tgtEl>
                                          <p:spTgt spid="65539">
                                            <p:txEl>
                                              <p:pRg st="14" end="14"/>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65539">
                                            <p:txEl>
                                              <p:pRg st="15" end="15"/>
                                            </p:txEl>
                                          </p:spTgt>
                                        </p:tgtEl>
                                        <p:attrNameLst>
                                          <p:attrName>style.visibility</p:attrName>
                                        </p:attrNameLst>
                                      </p:cBhvr>
                                      <p:to>
                                        <p:strVal val="visible"/>
                                      </p:to>
                                    </p:set>
                                    <p:animEffect transition="in" filter="dissolve">
                                      <p:cBhvr>
                                        <p:cTn id="37" dur="500"/>
                                        <p:tgtEl>
                                          <p:spTgt spid="65539">
                                            <p:txEl>
                                              <p:pRg st="15" end="15"/>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65539">
                                            <p:txEl>
                                              <p:pRg st="16" end="16"/>
                                            </p:txEl>
                                          </p:spTgt>
                                        </p:tgtEl>
                                        <p:attrNameLst>
                                          <p:attrName>style.visibility</p:attrName>
                                        </p:attrNameLst>
                                      </p:cBhvr>
                                      <p:to>
                                        <p:strVal val="visible"/>
                                      </p:to>
                                    </p:set>
                                    <p:animEffect transition="in" filter="dissolve">
                                      <p:cBhvr>
                                        <p:cTn id="40" dur="500"/>
                                        <p:tgtEl>
                                          <p:spTgt spid="65539">
                                            <p:txEl>
                                              <p:pRg st="16" end="16"/>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65539">
                                            <p:txEl>
                                              <p:pRg st="17" end="17"/>
                                            </p:txEl>
                                          </p:spTgt>
                                        </p:tgtEl>
                                        <p:attrNameLst>
                                          <p:attrName>style.visibility</p:attrName>
                                        </p:attrNameLst>
                                      </p:cBhvr>
                                      <p:to>
                                        <p:strVal val="visible"/>
                                      </p:to>
                                    </p:set>
                                    <p:animEffect transition="in" filter="dissolve">
                                      <p:cBhvr>
                                        <p:cTn id="43" dur="500"/>
                                        <p:tgtEl>
                                          <p:spTgt spid="65539">
                                            <p:txEl>
                                              <p:pRg st="17" end="17"/>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65541"/>
                                        </p:tgtEl>
                                        <p:attrNameLst>
                                          <p:attrName>style.visibility</p:attrName>
                                        </p:attrNameLst>
                                      </p:cBhvr>
                                      <p:to>
                                        <p:strVal val="visible"/>
                                      </p:to>
                                    </p:set>
                                    <p:animEffect transition="in" filter="dissolve">
                                      <p:cBhvr>
                                        <p:cTn id="48" dur="500"/>
                                        <p:tgtEl>
                                          <p:spTgt spid="65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CA561266-7F1F-4D46-8873-B3F09791A7C0}" type="slidenum">
              <a:rPr lang="zh-CN" altLang="en-US" sz="1400" b="1">
                <a:latin typeface="Times New Roman" panose="02020603050405020304" pitchFamily="18" charset="0"/>
              </a:rPr>
              <a:pPr algn="r" eaLnBrk="1" hangingPunct="1">
                <a:spcBef>
                  <a:spcPct val="50000"/>
                </a:spcBef>
                <a:buFontTx/>
                <a:buNone/>
              </a:pPr>
              <a:t>19</a:t>
            </a:fld>
            <a:endParaRPr lang="zh-CN" altLang="en-US" sz="1400" b="1">
              <a:latin typeface="Times New Roman" panose="02020603050405020304" pitchFamily="18" charset="0"/>
            </a:endParaRPr>
          </a:p>
        </p:txBody>
      </p:sp>
      <p:sp>
        <p:nvSpPr>
          <p:cNvPr id="75779" name="AutoShape 4"/>
          <p:cNvSpPr>
            <a:spLocks noChangeArrowheads="1"/>
          </p:cNvSpPr>
          <p:nvPr/>
        </p:nvSpPr>
        <p:spPr bwMode="auto">
          <a:xfrm>
            <a:off x="4211638" y="2330450"/>
            <a:ext cx="3657600" cy="1512888"/>
          </a:xfrm>
          <a:prstGeom prst="verticalScroll">
            <a:avLst>
              <a:gd name="adj" fmla="val 12500"/>
            </a:avLst>
          </a:prstGeom>
          <a:solidFill>
            <a:srgbClr val="FFFF66"/>
          </a:solidFill>
          <a:ln w="9525">
            <a:solidFill>
              <a:schemeClr val="tx1"/>
            </a:solidFill>
            <a:round/>
            <a:headEnd/>
            <a:tailEnd/>
          </a:ln>
        </p:spPr>
        <p:txBody>
          <a:bodyPr vert="eaVert"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endParaRPr lang="en-US" altLang="en-US" sz="1800">
              <a:latin typeface="Times New Roman" panose="02020603050405020304" pitchFamily="18" charset="0"/>
            </a:endParaRPr>
          </a:p>
        </p:txBody>
      </p:sp>
      <p:sp>
        <p:nvSpPr>
          <p:cNvPr id="75780" name="Text Box 5"/>
          <p:cNvSpPr txBox="1">
            <a:spLocks noChangeArrowheads="1"/>
          </p:cNvSpPr>
          <p:nvPr/>
        </p:nvSpPr>
        <p:spPr bwMode="auto">
          <a:xfrm>
            <a:off x="4859338" y="1916113"/>
            <a:ext cx="2590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latin typeface="Times New Roman" panose="02020603050405020304" pitchFamily="18" charset="0"/>
              </a:rPr>
              <a:t>stdin</a:t>
            </a:r>
            <a:r>
              <a:rPr lang="zh-CN" altLang="en-US">
                <a:latin typeface="Times New Roman" panose="02020603050405020304" pitchFamily="18" charset="0"/>
              </a:rPr>
              <a:t>（键盘）</a:t>
            </a:r>
          </a:p>
        </p:txBody>
      </p:sp>
      <p:sp>
        <p:nvSpPr>
          <p:cNvPr id="75781" name="Text Box 6"/>
          <p:cNvSpPr txBox="1">
            <a:spLocks noChangeArrowheads="1"/>
          </p:cNvSpPr>
          <p:nvPr/>
        </p:nvSpPr>
        <p:spPr bwMode="auto">
          <a:xfrm>
            <a:off x="1250950" y="2132013"/>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a:latin typeface="Times New Roman" panose="02020603050405020304" pitchFamily="18" charset="0"/>
              </a:rPr>
              <a:t>缓冲区1</a:t>
            </a:r>
            <a:endParaRPr lang="en-US" altLang="zh-CN" sz="2400">
              <a:latin typeface="Times New Roman" panose="02020603050405020304" pitchFamily="18" charset="0"/>
            </a:endParaRPr>
          </a:p>
        </p:txBody>
      </p:sp>
      <p:grpSp>
        <p:nvGrpSpPr>
          <p:cNvPr id="66566" name="Group 7"/>
          <p:cNvGrpSpPr>
            <a:grpSpLocks/>
          </p:cNvGrpSpPr>
          <p:nvPr/>
        </p:nvGrpSpPr>
        <p:grpSpPr bwMode="auto">
          <a:xfrm>
            <a:off x="5187950" y="3046413"/>
            <a:ext cx="152400" cy="304800"/>
            <a:chOff x="0" y="0"/>
            <a:chExt cx="96" cy="192"/>
          </a:xfrm>
        </p:grpSpPr>
        <p:sp>
          <p:nvSpPr>
            <p:cNvPr id="75884" name="Line 8"/>
            <p:cNvSpPr>
              <a:spLocks noChangeShapeType="1"/>
            </p:cNvSpPr>
            <p:nvPr/>
          </p:nvSpPr>
          <p:spPr bwMode="auto">
            <a:xfrm>
              <a:off x="96" y="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85" name="Line 9"/>
            <p:cNvSpPr>
              <a:spLocks noChangeShapeType="1"/>
            </p:cNvSpPr>
            <p:nvPr/>
          </p:nvSpPr>
          <p:spPr bwMode="auto">
            <a:xfrm flipH="1">
              <a:off x="0" y="192"/>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6569" name="Text Box 10"/>
          <p:cNvSpPr txBox="1">
            <a:spLocks noChangeArrowheads="1"/>
          </p:cNvSpPr>
          <p:nvPr/>
        </p:nvSpPr>
        <p:spPr bwMode="auto">
          <a:xfrm>
            <a:off x="4492625" y="2936875"/>
            <a:ext cx="30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latin typeface="Times New Roman" panose="02020603050405020304" pitchFamily="18" charset="0"/>
              </a:rPr>
              <a:t>a</a:t>
            </a:r>
          </a:p>
        </p:txBody>
      </p:sp>
      <p:grpSp>
        <p:nvGrpSpPr>
          <p:cNvPr id="66570" name="Group 11"/>
          <p:cNvGrpSpPr>
            <a:grpSpLocks/>
          </p:cNvGrpSpPr>
          <p:nvPr/>
        </p:nvGrpSpPr>
        <p:grpSpPr bwMode="auto">
          <a:xfrm>
            <a:off x="6102350" y="3046413"/>
            <a:ext cx="152400" cy="304800"/>
            <a:chOff x="0" y="0"/>
            <a:chExt cx="96" cy="192"/>
          </a:xfrm>
        </p:grpSpPr>
        <p:sp>
          <p:nvSpPr>
            <p:cNvPr id="75882" name="Line 12"/>
            <p:cNvSpPr>
              <a:spLocks noChangeShapeType="1"/>
            </p:cNvSpPr>
            <p:nvPr/>
          </p:nvSpPr>
          <p:spPr bwMode="auto">
            <a:xfrm>
              <a:off x="96" y="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83" name="Line 13"/>
            <p:cNvSpPr>
              <a:spLocks noChangeShapeType="1"/>
            </p:cNvSpPr>
            <p:nvPr/>
          </p:nvSpPr>
          <p:spPr bwMode="auto">
            <a:xfrm flipH="1">
              <a:off x="0" y="192"/>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6573" name="Text Box 14"/>
          <p:cNvSpPr txBox="1">
            <a:spLocks noChangeArrowheads="1"/>
          </p:cNvSpPr>
          <p:nvPr/>
        </p:nvSpPr>
        <p:spPr bwMode="auto">
          <a:xfrm>
            <a:off x="5340350" y="2970213"/>
            <a:ext cx="1371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latin typeface="Times New Roman" panose="02020603050405020304" pitchFamily="18" charset="0"/>
              </a:rPr>
              <a:t>bbbb</a:t>
            </a:r>
          </a:p>
        </p:txBody>
      </p:sp>
      <p:grpSp>
        <p:nvGrpSpPr>
          <p:cNvPr id="66574" name="Group 15"/>
          <p:cNvGrpSpPr>
            <a:grpSpLocks/>
          </p:cNvGrpSpPr>
          <p:nvPr/>
        </p:nvGrpSpPr>
        <p:grpSpPr bwMode="auto">
          <a:xfrm>
            <a:off x="6867525" y="3051175"/>
            <a:ext cx="152400" cy="304800"/>
            <a:chOff x="0" y="0"/>
            <a:chExt cx="96" cy="192"/>
          </a:xfrm>
        </p:grpSpPr>
        <p:sp>
          <p:nvSpPr>
            <p:cNvPr id="75880" name="Line 16"/>
            <p:cNvSpPr>
              <a:spLocks noChangeShapeType="1"/>
            </p:cNvSpPr>
            <p:nvPr/>
          </p:nvSpPr>
          <p:spPr bwMode="auto">
            <a:xfrm>
              <a:off x="96" y="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81" name="Line 17"/>
            <p:cNvSpPr>
              <a:spLocks noChangeShapeType="1"/>
            </p:cNvSpPr>
            <p:nvPr/>
          </p:nvSpPr>
          <p:spPr bwMode="auto">
            <a:xfrm flipH="1">
              <a:off x="0" y="192"/>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6577" name="Text Box 18"/>
          <p:cNvSpPr txBox="1">
            <a:spLocks noChangeArrowheads="1"/>
          </p:cNvSpPr>
          <p:nvPr/>
        </p:nvSpPr>
        <p:spPr bwMode="auto">
          <a:xfrm>
            <a:off x="6254750" y="2970213"/>
            <a:ext cx="8366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latin typeface="Times New Roman" panose="02020603050405020304" pitchFamily="18" charset="0"/>
              </a:rPr>
              <a:t>ccc</a:t>
            </a:r>
          </a:p>
        </p:txBody>
      </p:sp>
      <p:sp>
        <p:nvSpPr>
          <p:cNvPr id="75788" name="Text Box 19"/>
          <p:cNvSpPr txBox="1">
            <a:spLocks noChangeArrowheads="1"/>
          </p:cNvSpPr>
          <p:nvPr/>
        </p:nvSpPr>
        <p:spPr bwMode="auto">
          <a:xfrm>
            <a:off x="641350" y="2741613"/>
            <a:ext cx="3354388" cy="863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zh-CN" sz="2000">
              <a:latin typeface="Times New Roman" panose="02020603050405020304" pitchFamily="18" charset="0"/>
            </a:endParaRPr>
          </a:p>
          <a:p>
            <a:pPr eaLnBrk="1" hangingPunct="1">
              <a:spcBef>
                <a:spcPct val="50000"/>
              </a:spcBef>
              <a:buFontTx/>
              <a:buNone/>
            </a:pPr>
            <a:endParaRPr lang="en-US" altLang="zh-CN" sz="2000">
              <a:latin typeface="Times New Roman" panose="02020603050405020304" pitchFamily="18" charset="0"/>
            </a:endParaRPr>
          </a:p>
        </p:txBody>
      </p:sp>
      <p:grpSp>
        <p:nvGrpSpPr>
          <p:cNvPr id="66579" name="Group 20"/>
          <p:cNvGrpSpPr>
            <a:grpSpLocks/>
          </p:cNvGrpSpPr>
          <p:nvPr/>
        </p:nvGrpSpPr>
        <p:grpSpPr bwMode="auto">
          <a:xfrm>
            <a:off x="641350" y="2832100"/>
            <a:ext cx="1371600" cy="519113"/>
            <a:chOff x="0" y="0"/>
            <a:chExt cx="864" cy="327"/>
          </a:xfrm>
        </p:grpSpPr>
        <p:grpSp>
          <p:nvGrpSpPr>
            <p:cNvPr id="75876" name="Group 21"/>
            <p:cNvGrpSpPr>
              <a:grpSpLocks/>
            </p:cNvGrpSpPr>
            <p:nvPr/>
          </p:nvGrpSpPr>
          <p:grpSpPr bwMode="auto">
            <a:xfrm>
              <a:off x="480" y="48"/>
              <a:ext cx="96" cy="192"/>
              <a:chOff x="0" y="0"/>
              <a:chExt cx="96" cy="192"/>
            </a:xfrm>
          </p:grpSpPr>
          <p:sp>
            <p:nvSpPr>
              <p:cNvPr id="75878" name="Line 22"/>
              <p:cNvSpPr>
                <a:spLocks noChangeShapeType="1"/>
              </p:cNvSpPr>
              <p:nvPr/>
            </p:nvSpPr>
            <p:spPr bwMode="auto">
              <a:xfrm>
                <a:off x="96" y="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79" name="Line 23"/>
              <p:cNvSpPr>
                <a:spLocks noChangeShapeType="1"/>
              </p:cNvSpPr>
              <p:nvPr/>
            </p:nvSpPr>
            <p:spPr bwMode="auto">
              <a:xfrm flipH="1">
                <a:off x="0" y="192"/>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5877" name="Text Box 24"/>
            <p:cNvSpPr txBox="1">
              <a:spLocks noChangeArrowheads="1"/>
            </p:cNvSpPr>
            <p:nvPr/>
          </p:nvSpPr>
          <p:spPr bwMode="auto">
            <a:xfrm>
              <a:off x="0" y="0"/>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latin typeface="Times New Roman" panose="02020603050405020304" pitchFamily="18" charset="0"/>
                </a:rPr>
                <a:t>aaaa</a:t>
              </a:r>
            </a:p>
          </p:txBody>
        </p:sp>
      </p:grpSp>
      <p:grpSp>
        <p:nvGrpSpPr>
          <p:cNvPr id="66584" name="Group 25"/>
          <p:cNvGrpSpPr>
            <a:grpSpLocks/>
          </p:cNvGrpSpPr>
          <p:nvPr/>
        </p:nvGrpSpPr>
        <p:grpSpPr bwMode="auto">
          <a:xfrm>
            <a:off x="1555750" y="2832100"/>
            <a:ext cx="1371600" cy="519113"/>
            <a:chOff x="0" y="0"/>
            <a:chExt cx="864" cy="327"/>
          </a:xfrm>
        </p:grpSpPr>
        <p:grpSp>
          <p:nvGrpSpPr>
            <p:cNvPr id="75872" name="Group 26"/>
            <p:cNvGrpSpPr>
              <a:grpSpLocks/>
            </p:cNvGrpSpPr>
            <p:nvPr/>
          </p:nvGrpSpPr>
          <p:grpSpPr bwMode="auto">
            <a:xfrm>
              <a:off x="480" y="48"/>
              <a:ext cx="96" cy="192"/>
              <a:chOff x="0" y="0"/>
              <a:chExt cx="96" cy="192"/>
            </a:xfrm>
          </p:grpSpPr>
          <p:sp>
            <p:nvSpPr>
              <p:cNvPr id="75874" name="Line 27"/>
              <p:cNvSpPr>
                <a:spLocks noChangeShapeType="1"/>
              </p:cNvSpPr>
              <p:nvPr/>
            </p:nvSpPr>
            <p:spPr bwMode="auto">
              <a:xfrm>
                <a:off x="96" y="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75" name="Line 28"/>
              <p:cNvSpPr>
                <a:spLocks noChangeShapeType="1"/>
              </p:cNvSpPr>
              <p:nvPr/>
            </p:nvSpPr>
            <p:spPr bwMode="auto">
              <a:xfrm flipH="1">
                <a:off x="0" y="192"/>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5873" name="Text Box 29"/>
            <p:cNvSpPr txBox="1">
              <a:spLocks noChangeArrowheads="1"/>
            </p:cNvSpPr>
            <p:nvPr/>
          </p:nvSpPr>
          <p:spPr bwMode="auto">
            <a:xfrm>
              <a:off x="0" y="0"/>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latin typeface="Times New Roman" panose="02020603050405020304" pitchFamily="18" charset="0"/>
                </a:rPr>
                <a:t>bbbb</a:t>
              </a:r>
            </a:p>
          </p:txBody>
        </p:sp>
      </p:grpSp>
      <p:grpSp>
        <p:nvGrpSpPr>
          <p:cNvPr id="66589" name="Group 30"/>
          <p:cNvGrpSpPr>
            <a:grpSpLocks/>
          </p:cNvGrpSpPr>
          <p:nvPr/>
        </p:nvGrpSpPr>
        <p:grpSpPr bwMode="auto">
          <a:xfrm>
            <a:off x="2470150" y="2832100"/>
            <a:ext cx="1371600" cy="519113"/>
            <a:chOff x="0" y="0"/>
            <a:chExt cx="864" cy="327"/>
          </a:xfrm>
        </p:grpSpPr>
        <p:grpSp>
          <p:nvGrpSpPr>
            <p:cNvPr id="75868" name="Group 31"/>
            <p:cNvGrpSpPr>
              <a:grpSpLocks/>
            </p:cNvGrpSpPr>
            <p:nvPr/>
          </p:nvGrpSpPr>
          <p:grpSpPr bwMode="auto">
            <a:xfrm>
              <a:off x="480" y="48"/>
              <a:ext cx="96" cy="192"/>
              <a:chOff x="0" y="0"/>
              <a:chExt cx="96" cy="192"/>
            </a:xfrm>
          </p:grpSpPr>
          <p:sp>
            <p:nvSpPr>
              <p:cNvPr id="75870" name="Line 32"/>
              <p:cNvSpPr>
                <a:spLocks noChangeShapeType="1"/>
              </p:cNvSpPr>
              <p:nvPr/>
            </p:nvSpPr>
            <p:spPr bwMode="auto">
              <a:xfrm>
                <a:off x="96" y="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71" name="Line 33"/>
              <p:cNvSpPr>
                <a:spLocks noChangeShapeType="1"/>
              </p:cNvSpPr>
              <p:nvPr/>
            </p:nvSpPr>
            <p:spPr bwMode="auto">
              <a:xfrm flipH="1">
                <a:off x="0" y="192"/>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5869" name="Text Box 34"/>
            <p:cNvSpPr txBox="1">
              <a:spLocks noChangeArrowheads="1"/>
            </p:cNvSpPr>
            <p:nvPr/>
          </p:nvSpPr>
          <p:spPr bwMode="auto">
            <a:xfrm>
              <a:off x="0" y="0"/>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latin typeface="Times New Roman" panose="02020603050405020304" pitchFamily="18" charset="0"/>
                </a:rPr>
                <a:t> ccc</a:t>
              </a:r>
            </a:p>
          </p:txBody>
        </p:sp>
      </p:grpSp>
      <p:sp>
        <p:nvSpPr>
          <p:cNvPr id="75792" name="Line 35"/>
          <p:cNvSpPr>
            <a:spLocks noChangeShapeType="1"/>
          </p:cNvSpPr>
          <p:nvPr/>
        </p:nvSpPr>
        <p:spPr bwMode="auto">
          <a:xfrm flipV="1">
            <a:off x="784225" y="3429000"/>
            <a:ext cx="0" cy="457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793" name="Text Box 36"/>
          <p:cNvSpPr txBox="1">
            <a:spLocks noChangeArrowheads="1"/>
          </p:cNvSpPr>
          <p:nvPr/>
        </p:nvSpPr>
        <p:spPr bwMode="auto">
          <a:xfrm>
            <a:off x="838200" y="1143000"/>
            <a:ext cx="73914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1">
                <a:latin typeface="Times New Roman" panose="02020603050405020304" pitchFamily="18" charset="0"/>
              </a:rPr>
              <a:t>while((ch=getchar()) != EOF) /*</a:t>
            </a:r>
            <a:r>
              <a:rPr lang="zh-CN" altLang="en-US" sz="1800" b="1">
                <a:latin typeface="Times New Roman" panose="02020603050405020304" pitchFamily="18" charset="0"/>
              </a:rPr>
              <a:t>输入字符，并存储到指定文件中*/</a:t>
            </a:r>
            <a:endParaRPr lang="en-US" altLang="zh-CN" sz="1800" b="1">
              <a:latin typeface="Times New Roman" panose="02020603050405020304" pitchFamily="18" charset="0"/>
            </a:endParaRPr>
          </a:p>
          <a:p>
            <a:pPr eaLnBrk="1" hangingPunct="1">
              <a:spcBef>
                <a:spcPct val="50000"/>
              </a:spcBef>
              <a:buFontTx/>
              <a:buNone/>
            </a:pPr>
            <a:r>
              <a:rPr lang="en-US" altLang="zh-CN" sz="1800" b="1">
                <a:latin typeface="Times New Roman" panose="02020603050405020304" pitchFamily="18" charset="0"/>
              </a:rPr>
              <a:t>       fputc(ch,fPtr); 		/*</a:t>
            </a:r>
            <a:r>
              <a:rPr lang="zh-CN" altLang="en-US" sz="1800" b="1">
                <a:latin typeface="Times New Roman" panose="02020603050405020304" pitchFamily="18" charset="0"/>
              </a:rPr>
              <a:t>输入字符并存储到文件中*/</a:t>
            </a:r>
          </a:p>
        </p:txBody>
      </p:sp>
      <p:sp>
        <p:nvSpPr>
          <p:cNvPr id="75794" name="AutoShape 39"/>
          <p:cNvSpPr>
            <a:spLocks noChangeArrowheads="1"/>
          </p:cNvSpPr>
          <p:nvPr/>
        </p:nvSpPr>
        <p:spPr bwMode="auto">
          <a:xfrm>
            <a:off x="3438525" y="5445125"/>
            <a:ext cx="533400" cy="228600"/>
          </a:xfrm>
          <a:prstGeom prst="leftRightArrow">
            <a:avLst>
              <a:gd name="adj1" fmla="val 50000"/>
              <a:gd name="adj2" fmla="val 46613"/>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endParaRPr lang="en-US" altLang="en-US" sz="1800">
              <a:latin typeface="Times New Roman" panose="02020603050405020304" pitchFamily="18" charset="0"/>
            </a:endParaRPr>
          </a:p>
        </p:txBody>
      </p:sp>
      <p:sp>
        <p:nvSpPr>
          <p:cNvPr id="75795" name="AutoShape 40"/>
          <p:cNvSpPr>
            <a:spLocks noChangeArrowheads="1"/>
          </p:cNvSpPr>
          <p:nvPr/>
        </p:nvSpPr>
        <p:spPr bwMode="auto">
          <a:xfrm>
            <a:off x="3924300" y="3267075"/>
            <a:ext cx="533400" cy="228600"/>
          </a:xfrm>
          <a:prstGeom prst="leftRightArrow">
            <a:avLst>
              <a:gd name="adj1" fmla="val 50000"/>
              <a:gd name="adj2" fmla="val 46613"/>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endParaRPr lang="en-US" altLang="en-US" sz="1800">
              <a:latin typeface="Times New Roman" panose="02020603050405020304" pitchFamily="18" charset="0"/>
            </a:endParaRPr>
          </a:p>
        </p:txBody>
      </p:sp>
      <p:sp>
        <p:nvSpPr>
          <p:cNvPr id="66598" name="Text Box 41"/>
          <p:cNvSpPr txBox="1">
            <a:spLocks noChangeArrowheads="1"/>
          </p:cNvSpPr>
          <p:nvPr/>
        </p:nvSpPr>
        <p:spPr bwMode="auto">
          <a:xfrm>
            <a:off x="4645025" y="2936875"/>
            <a:ext cx="30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latin typeface="Times New Roman" panose="02020603050405020304" pitchFamily="18" charset="0"/>
              </a:rPr>
              <a:t>a</a:t>
            </a:r>
          </a:p>
        </p:txBody>
      </p:sp>
      <p:sp>
        <p:nvSpPr>
          <p:cNvPr id="66599" name="Text Box 42"/>
          <p:cNvSpPr txBox="1">
            <a:spLocks noChangeArrowheads="1"/>
          </p:cNvSpPr>
          <p:nvPr/>
        </p:nvSpPr>
        <p:spPr bwMode="auto">
          <a:xfrm>
            <a:off x="4826000" y="2936875"/>
            <a:ext cx="30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latin typeface="Times New Roman" panose="02020603050405020304" pitchFamily="18" charset="0"/>
              </a:rPr>
              <a:t>a</a:t>
            </a:r>
          </a:p>
        </p:txBody>
      </p:sp>
      <p:sp>
        <p:nvSpPr>
          <p:cNvPr id="66600" name="Text Box 43"/>
          <p:cNvSpPr txBox="1">
            <a:spLocks noChangeArrowheads="1"/>
          </p:cNvSpPr>
          <p:nvPr/>
        </p:nvSpPr>
        <p:spPr bwMode="auto">
          <a:xfrm>
            <a:off x="5026025" y="2936875"/>
            <a:ext cx="30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latin typeface="Times New Roman" panose="02020603050405020304" pitchFamily="18" charset="0"/>
              </a:rPr>
              <a:t>a</a:t>
            </a:r>
          </a:p>
        </p:txBody>
      </p:sp>
      <p:sp>
        <p:nvSpPr>
          <p:cNvPr id="75799" name="Text Box 52"/>
          <p:cNvSpPr txBox="1">
            <a:spLocks noChangeArrowheads="1"/>
          </p:cNvSpPr>
          <p:nvPr/>
        </p:nvSpPr>
        <p:spPr bwMode="auto">
          <a:xfrm>
            <a:off x="631825" y="3810000"/>
            <a:ext cx="152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600">
                <a:latin typeface="Times New Roman" panose="02020603050405020304" pitchFamily="18" charset="0"/>
              </a:rPr>
              <a:t>文件位置指针</a:t>
            </a:r>
          </a:p>
        </p:txBody>
      </p:sp>
      <p:sp>
        <p:nvSpPr>
          <p:cNvPr id="66602" name="Line 53"/>
          <p:cNvSpPr>
            <a:spLocks noChangeShapeType="1"/>
          </p:cNvSpPr>
          <p:nvPr/>
        </p:nvSpPr>
        <p:spPr bwMode="auto">
          <a:xfrm flipV="1">
            <a:off x="784225" y="34290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603" name="Text Box 56"/>
          <p:cNvSpPr txBox="1">
            <a:spLocks noChangeArrowheads="1"/>
          </p:cNvSpPr>
          <p:nvPr/>
        </p:nvSpPr>
        <p:spPr bwMode="auto">
          <a:xfrm>
            <a:off x="555625" y="5030788"/>
            <a:ext cx="304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latin typeface="Times New Roman" panose="02020603050405020304" pitchFamily="18" charset="0"/>
              </a:rPr>
              <a:t>a</a:t>
            </a:r>
          </a:p>
        </p:txBody>
      </p:sp>
      <p:sp>
        <p:nvSpPr>
          <p:cNvPr id="66604" name="Text Box 57"/>
          <p:cNvSpPr txBox="1">
            <a:spLocks noChangeArrowheads="1"/>
          </p:cNvSpPr>
          <p:nvPr/>
        </p:nvSpPr>
        <p:spPr bwMode="auto">
          <a:xfrm>
            <a:off x="708025" y="5030788"/>
            <a:ext cx="304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latin typeface="Times New Roman" panose="02020603050405020304" pitchFamily="18" charset="0"/>
              </a:rPr>
              <a:t>a</a:t>
            </a:r>
          </a:p>
        </p:txBody>
      </p:sp>
      <p:sp>
        <p:nvSpPr>
          <p:cNvPr id="66605" name="Text Box 58"/>
          <p:cNvSpPr txBox="1">
            <a:spLocks noChangeArrowheads="1"/>
          </p:cNvSpPr>
          <p:nvPr/>
        </p:nvSpPr>
        <p:spPr bwMode="auto">
          <a:xfrm>
            <a:off x="889000" y="5030788"/>
            <a:ext cx="304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latin typeface="Times New Roman" panose="02020603050405020304" pitchFamily="18" charset="0"/>
              </a:rPr>
              <a:t>a</a:t>
            </a:r>
          </a:p>
        </p:txBody>
      </p:sp>
      <p:sp>
        <p:nvSpPr>
          <p:cNvPr id="66606" name="Text Box 59"/>
          <p:cNvSpPr txBox="1">
            <a:spLocks noChangeArrowheads="1"/>
          </p:cNvSpPr>
          <p:nvPr/>
        </p:nvSpPr>
        <p:spPr bwMode="auto">
          <a:xfrm>
            <a:off x="1089025" y="5030788"/>
            <a:ext cx="304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latin typeface="Times New Roman" panose="02020603050405020304" pitchFamily="18" charset="0"/>
              </a:rPr>
              <a:t>a</a:t>
            </a:r>
          </a:p>
        </p:txBody>
      </p:sp>
      <p:grpSp>
        <p:nvGrpSpPr>
          <p:cNvPr id="66607" name="Group 60"/>
          <p:cNvGrpSpPr>
            <a:grpSpLocks/>
          </p:cNvGrpSpPr>
          <p:nvPr/>
        </p:nvGrpSpPr>
        <p:grpSpPr bwMode="auto">
          <a:xfrm>
            <a:off x="1241425" y="5183188"/>
            <a:ext cx="152400" cy="304800"/>
            <a:chOff x="0" y="0"/>
            <a:chExt cx="96" cy="192"/>
          </a:xfrm>
        </p:grpSpPr>
        <p:sp>
          <p:nvSpPr>
            <p:cNvPr id="75866" name="Line 61"/>
            <p:cNvSpPr>
              <a:spLocks noChangeShapeType="1"/>
            </p:cNvSpPr>
            <p:nvPr/>
          </p:nvSpPr>
          <p:spPr bwMode="auto">
            <a:xfrm>
              <a:off x="96" y="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67" name="Line 62"/>
            <p:cNvSpPr>
              <a:spLocks noChangeShapeType="1"/>
            </p:cNvSpPr>
            <p:nvPr/>
          </p:nvSpPr>
          <p:spPr bwMode="auto">
            <a:xfrm flipH="1">
              <a:off x="0" y="192"/>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6610" name="Group 64"/>
          <p:cNvGrpSpPr>
            <a:grpSpLocks/>
          </p:cNvGrpSpPr>
          <p:nvPr/>
        </p:nvGrpSpPr>
        <p:grpSpPr bwMode="auto">
          <a:xfrm>
            <a:off x="1393825" y="5121275"/>
            <a:ext cx="990600" cy="519113"/>
            <a:chOff x="0" y="0"/>
            <a:chExt cx="624" cy="327"/>
          </a:xfrm>
        </p:grpSpPr>
        <p:sp>
          <p:nvSpPr>
            <p:cNvPr id="75862" name="Text Box 65"/>
            <p:cNvSpPr txBox="1">
              <a:spLocks noChangeArrowheads="1"/>
            </p:cNvSpPr>
            <p:nvPr/>
          </p:nvSpPr>
          <p:spPr bwMode="auto">
            <a:xfrm>
              <a:off x="0" y="0"/>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latin typeface="Times New Roman" panose="02020603050405020304" pitchFamily="18" charset="0"/>
                </a:rPr>
                <a:t>bbbb</a:t>
              </a:r>
            </a:p>
          </p:txBody>
        </p:sp>
        <p:grpSp>
          <p:nvGrpSpPr>
            <p:cNvPr id="75863" name="Group 66"/>
            <p:cNvGrpSpPr>
              <a:grpSpLocks/>
            </p:cNvGrpSpPr>
            <p:nvPr/>
          </p:nvGrpSpPr>
          <p:grpSpPr bwMode="auto">
            <a:xfrm>
              <a:off x="480" y="87"/>
              <a:ext cx="96" cy="192"/>
              <a:chOff x="0" y="0"/>
              <a:chExt cx="96" cy="192"/>
            </a:xfrm>
          </p:grpSpPr>
          <p:sp>
            <p:nvSpPr>
              <p:cNvPr id="75864" name="Line 67"/>
              <p:cNvSpPr>
                <a:spLocks noChangeShapeType="1"/>
              </p:cNvSpPr>
              <p:nvPr/>
            </p:nvSpPr>
            <p:spPr bwMode="auto">
              <a:xfrm>
                <a:off x="96" y="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65" name="Line 68"/>
              <p:cNvSpPr>
                <a:spLocks noChangeShapeType="1"/>
              </p:cNvSpPr>
              <p:nvPr/>
            </p:nvSpPr>
            <p:spPr bwMode="auto">
              <a:xfrm flipH="1">
                <a:off x="0" y="192"/>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66615" name="Line 69"/>
          <p:cNvSpPr>
            <a:spLocks noChangeShapeType="1"/>
          </p:cNvSpPr>
          <p:nvPr/>
        </p:nvSpPr>
        <p:spPr bwMode="auto">
          <a:xfrm flipV="1">
            <a:off x="936625" y="34290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616" name="Line 70"/>
          <p:cNvSpPr>
            <a:spLocks noChangeShapeType="1"/>
          </p:cNvSpPr>
          <p:nvPr/>
        </p:nvSpPr>
        <p:spPr bwMode="auto">
          <a:xfrm flipV="1">
            <a:off x="1089025" y="34290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617" name="Line 71"/>
          <p:cNvSpPr>
            <a:spLocks noChangeShapeType="1"/>
          </p:cNvSpPr>
          <p:nvPr/>
        </p:nvSpPr>
        <p:spPr bwMode="auto">
          <a:xfrm flipV="1">
            <a:off x="1241425" y="34290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618" name="Line 72"/>
          <p:cNvSpPr>
            <a:spLocks noChangeShapeType="1"/>
          </p:cNvSpPr>
          <p:nvPr/>
        </p:nvSpPr>
        <p:spPr bwMode="auto">
          <a:xfrm flipV="1">
            <a:off x="1470025" y="34290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75811" name="Group 79"/>
          <p:cNvGrpSpPr>
            <a:grpSpLocks/>
          </p:cNvGrpSpPr>
          <p:nvPr/>
        </p:nvGrpSpPr>
        <p:grpSpPr bwMode="auto">
          <a:xfrm>
            <a:off x="327025" y="1916113"/>
            <a:ext cx="990600" cy="914400"/>
            <a:chOff x="0" y="0"/>
            <a:chExt cx="624" cy="576"/>
          </a:xfrm>
        </p:grpSpPr>
        <p:sp>
          <p:nvSpPr>
            <p:cNvPr id="75858" name="Text Box 74"/>
            <p:cNvSpPr txBox="1">
              <a:spLocks noChangeArrowheads="1"/>
            </p:cNvSpPr>
            <p:nvPr/>
          </p:nvSpPr>
          <p:spPr bwMode="auto">
            <a:xfrm>
              <a:off x="0" y="0"/>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a:latin typeface="Times New Roman" panose="02020603050405020304" pitchFamily="18" charset="0"/>
                </a:rPr>
                <a:t>stdin</a:t>
              </a:r>
            </a:p>
          </p:txBody>
        </p:sp>
        <p:sp>
          <p:nvSpPr>
            <p:cNvPr id="75859" name="Text Box 76"/>
            <p:cNvSpPr txBox="1">
              <a:spLocks noChangeArrowheads="1"/>
            </p:cNvSpPr>
            <p:nvPr/>
          </p:nvSpPr>
          <p:spPr bwMode="auto">
            <a:xfrm>
              <a:off x="96" y="288"/>
              <a:ext cx="288"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en-US" sz="900">
                <a:latin typeface="Times New Roman" panose="02020603050405020304" pitchFamily="18" charset="0"/>
              </a:endParaRPr>
            </a:p>
          </p:txBody>
        </p:sp>
        <p:sp>
          <p:nvSpPr>
            <p:cNvPr id="75860" name="Oval 77"/>
            <p:cNvSpPr>
              <a:spLocks noChangeArrowheads="1"/>
            </p:cNvSpPr>
            <p:nvPr/>
          </p:nvSpPr>
          <p:spPr bwMode="auto">
            <a:xfrm>
              <a:off x="192" y="336"/>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endParaRPr lang="en-US" altLang="en-US" sz="1800">
                <a:latin typeface="Times New Roman" panose="02020603050405020304" pitchFamily="18" charset="0"/>
              </a:endParaRPr>
            </a:p>
          </p:txBody>
        </p:sp>
        <p:sp>
          <p:nvSpPr>
            <p:cNvPr id="75861" name="Line 78"/>
            <p:cNvSpPr>
              <a:spLocks noChangeShapeType="1"/>
            </p:cNvSpPr>
            <p:nvPr/>
          </p:nvSpPr>
          <p:spPr bwMode="auto">
            <a:xfrm>
              <a:off x="222" y="38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5812" name="Text Box 80"/>
          <p:cNvSpPr txBox="1">
            <a:spLocks noChangeArrowheads="1"/>
          </p:cNvSpPr>
          <p:nvPr/>
        </p:nvSpPr>
        <p:spPr bwMode="auto">
          <a:xfrm>
            <a:off x="1012825" y="4573588"/>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a:latin typeface="Times New Roman" panose="02020603050405020304" pitchFamily="18" charset="0"/>
              </a:rPr>
              <a:t>缓冲区2</a:t>
            </a:r>
            <a:endParaRPr lang="en-US" altLang="zh-CN" sz="2400">
              <a:latin typeface="Times New Roman" panose="02020603050405020304" pitchFamily="18" charset="0"/>
            </a:endParaRPr>
          </a:p>
        </p:txBody>
      </p:sp>
      <p:sp>
        <p:nvSpPr>
          <p:cNvPr id="75813" name="Text Box 81"/>
          <p:cNvSpPr txBox="1">
            <a:spLocks noChangeArrowheads="1"/>
          </p:cNvSpPr>
          <p:nvPr/>
        </p:nvSpPr>
        <p:spPr bwMode="auto">
          <a:xfrm>
            <a:off x="565150" y="5030788"/>
            <a:ext cx="2819400" cy="863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zh-CN" sz="2000">
              <a:latin typeface="Times New Roman" panose="02020603050405020304" pitchFamily="18" charset="0"/>
            </a:endParaRPr>
          </a:p>
          <a:p>
            <a:pPr eaLnBrk="1" hangingPunct="1">
              <a:spcBef>
                <a:spcPct val="50000"/>
              </a:spcBef>
              <a:buFontTx/>
              <a:buNone/>
            </a:pPr>
            <a:endParaRPr lang="en-US" altLang="zh-CN" sz="2000">
              <a:latin typeface="Times New Roman" panose="02020603050405020304" pitchFamily="18" charset="0"/>
            </a:endParaRPr>
          </a:p>
        </p:txBody>
      </p:sp>
      <p:grpSp>
        <p:nvGrpSpPr>
          <p:cNvPr id="75814" name="Group 82"/>
          <p:cNvGrpSpPr>
            <a:grpSpLocks/>
          </p:cNvGrpSpPr>
          <p:nvPr/>
        </p:nvGrpSpPr>
        <p:grpSpPr bwMode="auto">
          <a:xfrm>
            <a:off x="250825" y="4140200"/>
            <a:ext cx="990600" cy="914400"/>
            <a:chOff x="0" y="0"/>
            <a:chExt cx="624" cy="576"/>
          </a:xfrm>
        </p:grpSpPr>
        <p:sp>
          <p:nvSpPr>
            <p:cNvPr id="75854" name="Text Box 83"/>
            <p:cNvSpPr txBox="1">
              <a:spLocks noChangeArrowheads="1"/>
            </p:cNvSpPr>
            <p:nvPr/>
          </p:nvSpPr>
          <p:spPr bwMode="auto">
            <a:xfrm>
              <a:off x="0" y="0"/>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a:latin typeface="Times New Roman" panose="02020603050405020304" pitchFamily="18" charset="0"/>
                </a:rPr>
                <a:t>fPtr</a:t>
              </a:r>
            </a:p>
          </p:txBody>
        </p:sp>
        <p:sp>
          <p:nvSpPr>
            <p:cNvPr id="75855" name="Text Box 84"/>
            <p:cNvSpPr txBox="1">
              <a:spLocks noChangeArrowheads="1"/>
            </p:cNvSpPr>
            <p:nvPr/>
          </p:nvSpPr>
          <p:spPr bwMode="auto">
            <a:xfrm>
              <a:off x="96" y="288"/>
              <a:ext cx="288"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en-US" sz="900">
                <a:latin typeface="Times New Roman" panose="02020603050405020304" pitchFamily="18" charset="0"/>
              </a:endParaRPr>
            </a:p>
          </p:txBody>
        </p:sp>
        <p:sp>
          <p:nvSpPr>
            <p:cNvPr id="75856" name="Oval 85"/>
            <p:cNvSpPr>
              <a:spLocks noChangeArrowheads="1"/>
            </p:cNvSpPr>
            <p:nvPr/>
          </p:nvSpPr>
          <p:spPr bwMode="auto">
            <a:xfrm>
              <a:off x="192" y="336"/>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endParaRPr lang="en-US" altLang="en-US" sz="1800">
                <a:latin typeface="Times New Roman" panose="02020603050405020304" pitchFamily="18" charset="0"/>
              </a:endParaRPr>
            </a:p>
          </p:txBody>
        </p:sp>
        <p:sp>
          <p:nvSpPr>
            <p:cNvPr id="75857" name="Line 86"/>
            <p:cNvSpPr>
              <a:spLocks noChangeShapeType="1"/>
            </p:cNvSpPr>
            <p:nvPr/>
          </p:nvSpPr>
          <p:spPr bwMode="auto">
            <a:xfrm>
              <a:off x="222" y="38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5815" name="Text Box 87"/>
          <p:cNvSpPr txBox="1">
            <a:spLocks noChangeArrowheads="1"/>
          </p:cNvSpPr>
          <p:nvPr/>
        </p:nvSpPr>
        <p:spPr bwMode="auto">
          <a:xfrm>
            <a:off x="1219200" y="533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dirty="0">
                <a:latin typeface="Times New Roman" panose="02020603050405020304" pitchFamily="18" charset="0"/>
              </a:rPr>
              <a:t>将键盘输入数据写入磁盘文件过程：</a:t>
            </a:r>
          </a:p>
        </p:txBody>
      </p:sp>
      <p:sp>
        <p:nvSpPr>
          <p:cNvPr id="75816" name="Text Box 89"/>
          <p:cNvSpPr txBox="1">
            <a:spLocks noChangeArrowheads="1"/>
          </p:cNvSpPr>
          <p:nvPr/>
        </p:nvSpPr>
        <p:spPr bwMode="auto">
          <a:xfrm>
            <a:off x="4878388" y="40767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1">
                <a:latin typeface="Times New Roman" panose="02020603050405020304" pitchFamily="18" charset="0"/>
              </a:rPr>
              <a:t>client.dat</a:t>
            </a:r>
            <a:endParaRPr lang="zh-CN" altLang="en-US" sz="2400" b="1">
              <a:latin typeface="Times New Roman" panose="02020603050405020304" pitchFamily="18" charset="0"/>
            </a:endParaRPr>
          </a:p>
        </p:txBody>
      </p:sp>
      <p:sp>
        <p:nvSpPr>
          <p:cNvPr id="75817" name="AutoShape 91"/>
          <p:cNvSpPr>
            <a:spLocks noChangeArrowheads="1"/>
          </p:cNvSpPr>
          <p:nvPr/>
        </p:nvSpPr>
        <p:spPr bwMode="auto">
          <a:xfrm>
            <a:off x="3794125" y="4510088"/>
            <a:ext cx="3657600" cy="1366837"/>
          </a:xfrm>
          <a:prstGeom prst="verticalScroll">
            <a:avLst>
              <a:gd name="adj" fmla="val 12500"/>
            </a:avLst>
          </a:prstGeom>
          <a:solidFill>
            <a:srgbClr val="FFFF66"/>
          </a:solidFill>
          <a:ln w="9525">
            <a:solidFill>
              <a:schemeClr val="tx1"/>
            </a:solidFill>
            <a:round/>
            <a:headEnd/>
            <a:tailEnd/>
          </a:ln>
        </p:spPr>
        <p:txBody>
          <a:bodyPr vert="eaVert"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endParaRPr lang="en-US" altLang="en-US" sz="1800">
              <a:latin typeface="Times New Roman" panose="02020603050405020304" pitchFamily="18" charset="0"/>
            </a:endParaRPr>
          </a:p>
        </p:txBody>
      </p:sp>
      <p:sp>
        <p:nvSpPr>
          <p:cNvPr id="75818" name="Text Box 106"/>
          <p:cNvSpPr txBox="1">
            <a:spLocks noChangeArrowheads="1"/>
          </p:cNvSpPr>
          <p:nvPr/>
        </p:nvSpPr>
        <p:spPr bwMode="auto">
          <a:xfrm>
            <a:off x="7559675" y="3141663"/>
            <a:ext cx="1584325"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a:latin typeface="Times New Roman" panose="02020603050405020304" pitchFamily="18" charset="0"/>
              </a:rPr>
              <a:t>缓冲区满了或者关闭文件时，缓冲区中的数据将批量写入磁盘文件。</a:t>
            </a:r>
          </a:p>
        </p:txBody>
      </p:sp>
      <p:grpSp>
        <p:nvGrpSpPr>
          <p:cNvPr id="66635" name="Group 107"/>
          <p:cNvGrpSpPr>
            <a:grpSpLocks/>
          </p:cNvGrpSpPr>
          <p:nvPr/>
        </p:nvGrpSpPr>
        <p:grpSpPr bwMode="auto">
          <a:xfrm>
            <a:off x="2268538" y="5141913"/>
            <a:ext cx="1371600" cy="519112"/>
            <a:chOff x="0" y="0"/>
            <a:chExt cx="864" cy="327"/>
          </a:xfrm>
        </p:grpSpPr>
        <p:grpSp>
          <p:nvGrpSpPr>
            <p:cNvPr id="75850" name="Group 108"/>
            <p:cNvGrpSpPr>
              <a:grpSpLocks/>
            </p:cNvGrpSpPr>
            <p:nvPr/>
          </p:nvGrpSpPr>
          <p:grpSpPr bwMode="auto">
            <a:xfrm>
              <a:off x="480" y="48"/>
              <a:ext cx="96" cy="192"/>
              <a:chOff x="0" y="0"/>
              <a:chExt cx="96" cy="192"/>
            </a:xfrm>
          </p:grpSpPr>
          <p:sp>
            <p:nvSpPr>
              <p:cNvPr id="75852" name="Line 109"/>
              <p:cNvSpPr>
                <a:spLocks noChangeShapeType="1"/>
              </p:cNvSpPr>
              <p:nvPr/>
            </p:nvSpPr>
            <p:spPr bwMode="auto">
              <a:xfrm>
                <a:off x="96" y="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53" name="Line 110"/>
              <p:cNvSpPr>
                <a:spLocks noChangeShapeType="1"/>
              </p:cNvSpPr>
              <p:nvPr/>
            </p:nvSpPr>
            <p:spPr bwMode="auto">
              <a:xfrm flipH="1">
                <a:off x="0" y="192"/>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5851" name="Text Box 111"/>
            <p:cNvSpPr txBox="1">
              <a:spLocks noChangeArrowheads="1"/>
            </p:cNvSpPr>
            <p:nvPr/>
          </p:nvSpPr>
          <p:spPr bwMode="auto">
            <a:xfrm>
              <a:off x="0" y="0"/>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latin typeface="Times New Roman" panose="02020603050405020304" pitchFamily="18" charset="0"/>
                </a:rPr>
                <a:t> ccc</a:t>
              </a:r>
            </a:p>
          </p:txBody>
        </p:sp>
      </p:grpSp>
      <p:grpSp>
        <p:nvGrpSpPr>
          <p:cNvPr id="66640" name="Group 118"/>
          <p:cNvGrpSpPr>
            <a:grpSpLocks/>
          </p:cNvGrpSpPr>
          <p:nvPr/>
        </p:nvGrpSpPr>
        <p:grpSpPr bwMode="auto">
          <a:xfrm>
            <a:off x="7019925" y="3051175"/>
            <a:ext cx="576263" cy="366713"/>
            <a:chOff x="0" y="0"/>
            <a:chExt cx="363" cy="231"/>
          </a:xfrm>
        </p:grpSpPr>
        <p:sp>
          <p:nvSpPr>
            <p:cNvPr id="75846" name="Text Box 114"/>
            <p:cNvSpPr txBox="1">
              <a:spLocks noChangeArrowheads="1"/>
            </p:cNvSpPr>
            <p:nvPr/>
          </p:nvSpPr>
          <p:spPr bwMode="auto">
            <a:xfrm>
              <a:off x="0" y="0"/>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1">
                  <a:latin typeface="Times New Roman" panose="02020603050405020304" pitchFamily="18" charset="0"/>
                </a:rPr>
                <a:t>^Z</a:t>
              </a:r>
            </a:p>
          </p:txBody>
        </p:sp>
        <p:grpSp>
          <p:nvGrpSpPr>
            <p:cNvPr id="75847" name="Group 115"/>
            <p:cNvGrpSpPr>
              <a:grpSpLocks/>
            </p:cNvGrpSpPr>
            <p:nvPr/>
          </p:nvGrpSpPr>
          <p:grpSpPr bwMode="auto">
            <a:xfrm>
              <a:off x="267" y="0"/>
              <a:ext cx="96" cy="192"/>
              <a:chOff x="0" y="0"/>
              <a:chExt cx="96" cy="192"/>
            </a:xfrm>
          </p:grpSpPr>
          <p:sp>
            <p:nvSpPr>
              <p:cNvPr id="75848" name="Line 116"/>
              <p:cNvSpPr>
                <a:spLocks noChangeShapeType="1"/>
              </p:cNvSpPr>
              <p:nvPr/>
            </p:nvSpPr>
            <p:spPr bwMode="auto">
              <a:xfrm>
                <a:off x="96" y="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9" name="Line 117"/>
              <p:cNvSpPr>
                <a:spLocks noChangeShapeType="1"/>
              </p:cNvSpPr>
              <p:nvPr/>
            </p:nvSpPr>
            <p:spPr bwMode="auto">
              <a:xfrm flipH="1">
                <a:off x="0" y="192"/>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66645" name="Group 119"/>
          <p:cNvGrpSpPr>
            <a:grpSpLocks/>
          </p:cNvGrpSpPr>
          <p:nvPr/>
        </p:nvGrpSpPr>
        <p:grpSpPr bwMode="auto">
          <a:xfrm>
            <a:off x="3348038" y="2906713"/>
            <a:ext cx="576262" cy="366712"/>
            <a:chOff x="0" y="0"/>
            <a:chExt cx="363" cy="231"/>
          </a:xfrm>
        </p:grpSpPr>
        <p:sp>
          <p:nvSpPr>
            <p:cNvPr id="75842" name="Text Box 120"/>
            <p:cNvSpPr txBox="1">
              <a:spLocks noChangeArrowheads="1"/>
            </p:cNvSpPr>
            <p:nvPr/>
          </p:nvSpPr>
          <p:spPr bwMode="auto">
            <a:xfrm>
              <a:off x="0" y="0"/>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1">
                  <a:latin typeface="Times New Roman" panose="02020603050405020304" pitchFamily="18" charset="0"/>
                </a:rPr>
                <a:t>^Z</a:t>
              </a:r>
            </a:p>
          </p:txBody>
        </p:sp>
        <p:grpSp>
          <p:nvGrpSpPr>
            <p:cNvPr id="75843" name="Group 121"/>
            <p:cNvGrpSpPr>
              <a:grpSpLocks/>
            </p:cNvGrpSpPr>
            <p:nvPr/>
          </p:nvGrpSpPr>
          <p:grpSpPr bwMode="auto">
            <a:xfrm>
              <a:off x="267" y="0"/>
              <a:ext cx="96" cy="192"/>
              <a:chOff x="0" y="0"/>
              <a:chExt cx="96" cy="192"/>
            </a:xfrm>
          </p:grpSpPr>
          <p:sp>
            <p:nvSpPr>
              <p:cNvPr id="75844" name="Line 122"/>
              <p:cNvSpPr>
                <a:spLocks noChangeShapeType="1"/>
              </p:cNvSpPr>
              <p:nvPr/>
            </p:nvSpPr>
            <p:spPr bwMode="auto">
              <a:xfrm>
                <a:off x="96" y="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5" name="Line 123"/>
              <p:cNvSpPr>
                <a:spLocks noChangeShapeType="1"/>
              </p:cNvSpPr>
              <p:nvPr/>
            </p:nvSpPr>
            <p:spPr bwMode="auto">
              <a:xfrm flipH="1">
                <a:off x="0" y="192"/>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66650" name="Group 129"/>
          <p:cNvGrpSpPr>
            <a:grpSpLocks/>
          </p:cNvGrpSpPr>
          <p:nvPr/>
        </p:nvGrpSpPr>
        <p:grpSpPr bwMode="auto">
          <a:xfrm>
            <a:off x="4108450" y="5057775"/>
            <a:ext cx="3124200" cy="609600"/>
            <a:chOff x="0" y="0"/>
            <a:chExt cx="1968" cy="384"/>
          </a:xfrm>
        </p:grpSpPr>
        <p:grpSp>
          <p:nvGrpSpPr>
            <p:cNvPr id="75825" name="Group 92"/>
            <p:cNvGrpSpPr>
              <a:grpSpLocks/>
            </p:cNvGrpSpPr>
            <p:nvPr/>
          </p:nvGrpSpPr>
          <p:grpSpPr bwMode="auto">
            <a:xfrm>
              <a:off x="0" y="0"/>
              <a:ext cx="1968" cy="384"/>
              <a:chOff x="0" y="0"/>
              <a:chExt cx="1968" cy="384"/>
            </a:xfrm>
          </p:grpSpPr>
          <p:sp>
            <p:nvSpPr>
              <p:cNvPr id="75829" name="Text Box 93"/>
              <p:cNvSpPr txBox="1">
                <a:spLocks noChangeArrowheads="1"/>
              </p:cNvSpPr>
              <p:nvPr/>
            </p:nvSpPr>
            <p:spPr bwMode="auto">
              <a:xfrm>
                <a:off x="0" y="0"/>
                <a:ext cx="1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latin typeface="Times New Roman" panose="02020603050405020304" pitchFamily="18" charset="0"/>
                  </a:rPr>
                  <a:t>a</a:t>
                </a:r>
              </a:p>
            </p:txBody>
          </p:sp>
          <p:sp>
            <p:nvSpPr>
              <p:cNvPr id="75830" name="Text Box 94"/>
              <p:cNvSpPr txBox="1">
                <a:spLocks noChangeArrowheads="1"/>
              </p:cNvSpPr>
              <p:nvPr/>
            </p:nvSpPr>
            <p:spPr bwMode="auto">
              <a:xfrm>
                <a:off x="96" y="0"/>
                <a:ext cx="1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latin typeface="Times New Roman" panose="02020603050405020304" pitchFamily="18" charset="0"/>
                  </a:rPr>
                  <a:t>a</a:t>
                </a:r>
              </a:p>
            </p:txBody>
          </p:sp>
          <p:sp>
            <p:nvSpPr>
              <p:cNvPr id="75831" name="Text Box 95"/>
              <p:cNvSpPr txBox="1">
                <a:spLocks noChangeArrowheads="1"/>
              </p:cNvSpPr>
              <p:nvPr/>
            </p:nvSpPr>
            <p:spPr bwMode="auto">
              <a:xfrm>
                <a:off x="210" y="0"/>
                <a:ext cx="1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latin typeface="Times New Roman" panose="02020603050405020304" pitchFamily="18" charset="0"/>
                  </a:rPr>
                  <a:t>a</a:t>
                </a:r>
              </a:p>
            </p:txBody>
          </p:sp>
          <p:sp>
            <p:nvSpPr>
              <p:cNvPr id="75832" name="Text Box 96"/>
              <p:cNvSpPr txBox="1">
                <a:spLocks noChangeArrowheads="1"/>
              </p:cNvSpPr>
              <p:nvPr/>
            </p:nvSpPr>
            <p:spPr bwMode="auto">
              <a:xfrm>
                <a:off x="336" y="0"/>
                <a:ext cx="1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latin typeface="Times New Roman" panose="02020603050405020304" pitchFamily="18" charset="0"/>
                  </a:rPr>
                  <a:t>a</a:t>
                </a:r>
              </a:p>
            </p:txBody>
          </p:sp>
          <p:grpSp>
            <p:nvGrpSpPr>
              <p:cNvPr id="75833" name="Group 97"/>
              <p:cNvGrpSpPr>
                <a:grpSpLocks/>
              </p:cNvGrpSpPr>
              <p:nvPr/>
            </p:nvGrpSpPr>
            <p:grpSpPr bwMode="auto">
              <a:xfrm>
                <a:off x="432" y="96"/>
                <a:ext cx="96" cy="192"/>
                <a:chOff x="0" y="0"/>
                <a:chExt cx="96" cy="192"/>
              </a:xfrm>
            </p:grpSpPr>
            <p:sp>
              <p:nvSpPr>
                <p:cNvPr id="75840" name="Line 98"/>
                <p:cNvSpPr>
                  <a:spLocks noChangeShapeType="1"/>
                </p:cNvSpPr>
                <p:nvPr/>
              </p:nvSpPr>
              <p:spPr bwMode="auto">
                <a:xfrm>
                  <a:off x="96" y="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1" name="Line 99"/>
                <p:cNvSpPr>
                  <a:spLocks noChangeShapeType="1"/>
                </p:cNvSpPr>
                <p:nvPr/>
              </p:nvSpPr>
              <p:spPr bwMode="auto">
                <a:xfrm flipH="1">
                  <a:off x="0" y="192"/>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5834" name="Group 100"/>
              <p:cNvGrpSpPr>
                <a:grpSpLocks/>
              </p:cNvGrpSpPr>
              <p:nvPr/>
            </p:nvGrpSpPr>
            <p:grpSpPr bwMode="auto">
              <a:xfrm>
                <a:off x="528" y="57"/>
                <a:ext cx="624" cy="327"/>
                <a:chOff x="0" y="0"/>
                <a:chExt cx="624" cy="327"/>
              </a:xfrm>
            </p:grpSpPr>
            <p:sp>
              <p:nvSpPr>
                <p:cNvPr id="75836" name="Text Box 101"/>
                <p:cNvSpPr txBox="1">
                  <a:spLocks noChangeArrowheads="1"/>
                </p:cNvSpPr>
                <p:nvPr/>
              </p:nvSpPr>
              <p:spPr bwMode="auto">
                <a:xfrm>
                  <a:off x="0" y="0"/>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latin typeface="Times New Roman" panose="02020603050405020304" pitchFamily="18" charset="0"/>
                    </a:rPr>
                    <a:t>bbbb</a:t>
                  </a:r>
                </a:p>
              </p:txBody>
            </p:sp>
            <p:grpSp>
              <p:nvGrpSpPr>
                <p:cNvPr id="75837" name="Group 102"/>
                <p:cNvGrpSpPr>
                  <a:grpSpLocks/>
                </p:cNvGrpSpPr>
                <p:nvPr/>
              </p:nvGrpSpPr>
              <p:grpSpPr bwMode="auto">
                <a:xfrm>
                  <a:off x="480" y="87"/>
                  <a:ext cx="96" cy="192"/>
                  <a:chOff x="0" y="0"/>
                  <a:chExt cx="96" cy="192"/>
                </a:xfrm>
              </p:grpSpPr>
              <p:sp>
                <p:nvSpPr>
                  <p:cNvPr id="75838" name="Line 103"/>
                  <p:cNvSpPr>
                    <a:spLocks noChangeShapeType="1"/>
                  </p:cNvSpPr>
                  <p:nvPr/>
                </p:nvSpPr>
                <p:spPr bwMode="auto">
                  <a:xfrm>
                    <a:off x="96" y="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9" name="Line 104"/>
                  <p:cNvSpPr>
                    <a:spLocks noChangeShapeType="1"/>
                  </p:cNvSpPr>
                  <p:nvPr/>
                </p:nvSpPr>
                <p:spPr bwMode="auto">
                  <a:xfrm flipH="1">
                    <a:off x="0" y="192"/>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75835" name="Text Box 105"/>
              <p:cNvSpPr txBox="1">
                <a:spLocks noChangeArrowheads="1"/>
              </p:cNvSpPr>
              <p:nvPr/>
            </p:nvSpPr>
            <p:spPr bwMode="auto">
              <a:xfrm>
                <a:off x="1104" y="15"/>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latin typeface="Times New Roman" panose="02020603050405020304" pitchFamily="18" charset="0"/>
                  </a:rPr>
                  <a:t>ccc</a:t>
                </a:r>
              </a:p>
            </p:txBody>
          </p:sp>
        </p:grpSp>
        <p:grpSp>
          <p:nvGrpSpPr>
            <p:cNvPr id="75826" name="Group 126"/>
            <p:cNvGrpSpPr>
              <a:grpSpLocks/>
            </p:cNvGrpSpPr>
            <p:nvPr/>
          </p:nvGrpSpPr>
          <p:grpSpPr bwMode="auto">
            <a:xfrm>
              <a:off x="1426" y="143"/>
              <a:ext cx="96" cy="192"/>
              <a:chOff x="0" y="0"/>
              <a:chExt cx="96" cy="192"/>
            </a:xfrm>
          </p:grpSpPr>
          <p:sp>
            <p:nvSpPr>
              <p:cNvPr id="75827" name="Line 127"/>
              <p:cNvSpPr>
                <a:spLocks noChangeShapeType="1"/>
              </p:cNvSpPr>
              <p:nvPr/>
            </p:nvSpPr>
            <p:spPr bwMode="auto">
              <a:xfrm>
                <a:off x="96" y="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8" name="Line 128"/>
              <p:cNvSpPr>
                <a:spLocks noChangeShapeType="1"/>
              </p:cNvSpPr>
              <p:nvPr/>
            </p:nvSpPr>
            <p:spPr bwMode="auto">
              <a:xfrm flipH="1">
                <a:off x="0" y="192"/>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75823" name="AutoShape 130"/>
          <p:cNvSpPr>
            <a:spLocks/>
          </p:cNvSpPr>
          <p:nvPr/>
        </p:nvSpPr>
        <p:spPr bwMode="auto">
          <a:xfrm>
            <a:off x="3492500" y="0"/>
            <a:ext cx="1584325" cy="609600"/>
          </a:xfrm>
          <a:prstGeom prst="borderCallout1">
            <a:avLst>
              <a:gd name="adj1" fmla="val 18750"/>
              <a:gd name="adj2" fmla="val -4810"/>
              <a:gd name="adj3" fmla="val 193750"/>
              <a:gd name="adj4" fmla="val -58315"/>
            </a:avLst>
          </a:prstGeom>
          <a:solidFill>
            <a:srgbClr val="CCFFFF"/>
          </a:solidFill>
          <a:ln w="9525">
            <a:solidFill>
              <a:schemeClr val="tx1"/>
            </a:solidFill>
            <a:miter lim="800000"/>
            <a:headEnd/>
            <a:tailEnd/>
          </a:ln>
        </p:spPr>
        <p:txBody>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1800" b="1">
                <a:latin typeface="Times New Roman" panose="02020603050405020304" pitchFamily="18" charset="0"/>
              </a:rPr>
              <a:t>从键盘缓冲区取数据</a:t>
            </a:r>
          </a:p>
        </p:txBody>
      </p:sp>
      <p:sp>
        <p:nvSpPr>
          <p:cNvPr id="75824" name="AutoShape 131"/>
          <p:cNvSpPr>
            <a:spLocks/>
          </p:cNvSpPr>
          <p:nvPr/>
        </p:nvSpPr>
        <p:spPr bwMode="auto">
          <a:xfrm>
            <a:off x="2627313" y="1882775"/>
            <a:ext cx="1368425" cy="609600"/>
          </a:xfrm>
          <a:prstGeom prst="borderCallout1">
            <a:avLst>
              <a:gd name="adj1" fmla="val 18750"/>
              <a:gd name="adj2" fmla="val -5569"/>
              <a:gd name="adj3" fmla="val -2083"/>
              <a:gd name="adj4" fmla="val -47102"/>
            </a:avLst>
          </a:prstGeom>
          <a:solidFill>
            <a:srgbClr val="CCFFFF"/>
          </a:solidFill>
          <a:ln w="9525">
            <a:solidFill>
              <a:schemeClr val="tx1"/>
            </a:solidFill>
            <a:miter lim="800000"/>
            <a:headEnd/>
            <a:tailEnd/>
          </a:ln>
        </p:spPr>
        <p:txBody>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1800" b="1">
                <a:latin typeface="Times New Roman" panose="02020603050405020304" pitchFamily="18" charset="0"/>
              </a:rPr>
              <a:t>先写入文件缓冲区</a:t>
            </a:r>
          </a:p>
        </p:txBody>
      </p:sp>
    </p:spTree>
    <p:extLst>
      <p:ext uri="{BB962C8B-B14F-4D97-AF65-F5344CB8AC3E}">
        <p14:creationId xmlns:p14="http://schemas.microsoft.com/office/powerpoint/2010/main" val="32990480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6569"/>
                                        </p:tgtEl>
                                        <p:attrNameLst>
                                          <p:attrName>style.visibility</p:attrName>
                                        </p:attrNameLst>
                                      </p:cBhvr>
                                      <p:to>
                                        <p:strVal val="visible"/>
                                      </p:to>
                                    </p:set>
                                    <p:animEffect transition="in" filter="dissolve">
                                      <p:cBhvr>
                                        <p:cTn id="7" dur="500"/>
                                        <p:tgtEl>
                                          <p:spTgt spid="665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6598"/>
                                        </p:tgtEl>
                                        <p:attrNameLst>
                                          <p:attrName>style.visibility</p:attrName>
                                        </p:attrNameLst>
                                      </p:cBhvr>
                                      <p:to>
                                        <p:strVal val="visible"/>
                                      </p:to>
                                    </p:set>
                                    <p:animEffect transition="in" filter="dissolve">
                                      <p:cBhvr>
                                        <p:cTn id="12" dur="500"/>
                                        <p:tgtEl>
                                          <p:spTgt spid="665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6599"/>
                                        </p:tgtEl>
                                        <p:attrNameLst>
                                          <p:attrName>style.visibility</p:attrName>
                                        </p:attrNameLst>
                                      </p:cBhvr>
                                      <p:to>
                                        <p:strVal val="visible"/>
                                      </p:to>
                                    </p:set>
                                    <p:animEffect transition="in" filter="dissolve">
                                      <p:cBhvr>
                                        <p:cTn id="17" dur="500"/>
                                        <p:tgtEl>
                                          <p:spTgt spid="665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6600"/>
                                        </p:tgtEl>
                                        <p:attrNameLst>
                                          <p:attrName>style.visibility</p:attrName>
                                        </p:attrNameLst>
                                      </p:cBhvr>
                                      <p:to>
                                        <p:strVal val="visible"/>
                                      </p:to>
                                    </p:set>
                                    <p:animEffect transition="in" filter="dissolve">
                                      <p:cBhvr>
                                        <p:cTn id="22" dur="500"/>
                                        <p:tgtEl>
                                          <p:spTgt spid="666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6566"/>
                                        </p:tgtEl>
                                        <p:attrNameLst>
                                          <p:attrName>style.visibility</p:attrName>
                                        </p:attrNameLst>
                                      </p:cBhvr>
                                      <p:to>
                                        <p:strVal val="visible"/>
                                      </p:to>
                                    </p:set>
                                    <p:animEffect transition="in" filter="dissolve">
                                      <p:cBhvr>
                                        <p:cTn id="27" dur="500"/>
                                        <p:tgtEl>
                                          <p:spTgt spid="665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6579"/>
                                        </p:tgtEl>
                                        <p:attrNameLst>
                                          <p:attrName>style.visibility</p:attrName>
                                        </p:attrNameLst>
                                      </p:cBhvr>
                                      <p:to>
                                        <p:strVal val="visible"/>
                                      </p:to>
                                    </p:set>
                                    <p:animEffect transition="in" filter="dissolve">
                                      <p:cBhvr>
                                        <p:cTn id="32" dur="500"/>
                                        <p:tgtEl>
                                          <p:spTgt spid="6657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66602"/>
                                        </p:tgtEl>
                                        <p:attrNameLst>
                                          <p:attrName>style.visibility</p:attrName>
                                        </p:attrNameLst>
                                      </p:cBhvr>
                                      <p:to>
                                        <p:strVal val="visible"/>
                                      </p:to>
                                    </p:set>
                                    <p:animEffect transition="in" filter="dissolve">
                                      <p:cBhvr>
                                        <p:cTn id="37" dur="500"/>
                                        <p:tgtEl>
                                          <p:spTgt spid="66602"/>
                                        </p:tgtEl>
                                      </p:cBhvr>
                                    </p:animEffect>
                                  </p:childTnLst>
                                  <p:subTnLst>
                                    <p:set>
                                      <p:cBhvr override="childStyle">
                                        <p:cTn dur="1" fill="hold" display="0" masterRel="nextClick" afterEffect="1"/>
                                        <p:tgtEl>
                                          <p:spTgt spid="66602"/>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6603"/>
                                        </p:tgtEl>
                                        <p:attrNameLst>
                                          <p:attrName>style.visibility</p:attrName>
                                        </p:attrNameLst>
                                      </p:cBhvr>
                                      <p:to>
                                        <p:strVal val="visible"/>
                                      </p:to>
                                    </p:set>
                                    <p:animEffect transition="in" filter="dissolve">
                                      <p:cBhvr>
                                        <p:cTn id="42" dur="500"/>
                                        <p:tgtEl>
                                          <p:spTgt spid="6660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66615"/>
                                        </p:tgtEl>
                                        <p:attrNameLst>
                                          <p:attrName>style.visibility</p:attrName>
                                        </p:attrNameLst>
                                      </p:cBhvr>
                                      <p:to>
                                        <p:strVal val="visible"/>
                                      </p:to>
                                    </p:set>
                                    <p:animEffect transition="in" filter="dissolve">
                                      <p:cBhvr>
                                        <p:cTn id="47" dur="500"/>
                                        <p:tgtEl>
                                          <p:spTgt spid="66615"/>
                                        </p:tgtEl>
                                      </p:cBhvr>
                                    </p:animEffect>
                                  </p:childTnLst>
                                  <p:subTnLst>
                                    <p:set>
                                      <p:cBhvr override="childStyle">
                                        <p:cTn dur="1" fill="hold" display="0" masterRel="nextClick" afterEffect="1"/>
                                        <p:tgtEl>
                                          <p:spTgt spid="66615"/>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6604"/>
                                        </p:tgtEl>
                                        <p:attrNameLst>
                                          <p:attrName>style.visibility</p:attrName>
                                        </p:attrNameLst>
                                      </p:cBhvr>
                                      <p:to>
                                        <p:strVal val="visible"/>
                                      </p:to>
                                    </p:set>
                                    <p:animEffect transition="in" filter="dissolve">
                                      <p:cBhvr>
                                        <p:cTn id="52" dur="500"/>
                                        <p:tgtEl>
                                          <p:spTgt spid="6660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66616"/>
                                        </p:tgtEl>
                                        <p:attrNameLst>
                                          <p:attrName>style.visibility</p:attrName>
                                        </p:attrNameLst>
                                      </p:cBhvr>
                                      <p:to>
                                        <p:strVal val="visible"/>
                                      </p:to>
                                    </p:set>
                                    <p:animEffect transition="in" filter="dissolve">
                                      <p:cBhvr>
                                        <p:cTn id="57" dur="500"/>
                                        <p:tgtEl>
                                          <p:spTgt spid="66616"/>
                                        </p:tgtEl>
                                      </p:cBhvr>
                                    </p:animEffect>
                                  </p:childTnLst>
                                  <p:subTnLst>
                                    <p:set>
                                      <p:cBhvr override="childStyle">
                                        <p:cTn dur="1" fill="hold" display="0" masterRel="nextClick" afterEffect="1"/>
                                        <p:tgtEl>
                                          <p:spTgt spid="66616"/>
                                        </p:tgtEl>
                                        <p:attrNameLst>
                                          <p:attrName>style.visibility</p:attrName>
                                        </p:attrNameLst>
                                      </p:cBhvr>
                                      <p:to>
                                        <p:strVal val="hidden"/>
                                      </p:to>
                                    </p:set>
                                  </p:sub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66605"/>
                                        </p:tgtEl>
                                        <p:attrNameLst>
                                          <p:attrName>style.visibility</p:attrName>
                                        </p:attrNameLst>
                                      </p:cBhvr>
                                      <p:to>
                                        <p:strVal val="visible"/>
                                      </p:to>
                                    </p:set>
                                    <p:animEffect transition="in" filter="dissolve">
                                      <p:cBhvr>
                                        <p:cTn id="62" dur="500"/>
                                        <p:tgtEl>
                                          <p:spTgt spid="6660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66617"/>
                                        </p:tgtEl>
                                        <p:attrNameLst>
                                          <p:attrName>style.visibility</p:attrName>
                                        </p:attrNameLst>
                                      </p:cBhvr>
                                      <p:to>
                                        <p:strVal val="visible"/>
                                      </p:to>
                                    </p:set>
                                    <p:animEffect transition="in" filter="dissolve">
                                      <p:cBhvr>
                                        <p:cTn id="67" dur="500"/>
                                        <p:tgtEl>
                                          <p:spTgt spid="66617"/>
                                        </p:tgtEl>
                                      </p:cBhvr>
                                    </p:animEffect>
                                  </p:childTnLst>
                                  <p:subTnLst>
                                    <p:set>
                                      <p:cBhvr override="childStyle">
                                        <p:cTn dur="1" fill="hold" display="0" masterRel="nextClick" afterEffect="1"/>
                                        <p:tgtEl>
                                          <p:spTgt spid="66617"/>
                                        </p:tgtEl>
                                        <p:attrNameLst>
                                          <p:attrName>style.visibility</p:attrName>
                                        </p:attrNameLst>
                                      </p:cBhvr>
                                      <p:to>
                                        <p:strVal val="hidden"/>
                                      </p:to>
                                    </p:set>
                                  </p:sub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66606"/>
                                        </p:tgtEl>
                                        <p:attrNameLst>
                                          <p:attrName>style.visibility</p:attrName>
                                        </p:attrNameLst>
                                      </p:cBhvr>
                                      <p:to>
                                        <p:strVal val="visible"/>
                                      </p:to>
                                    </p:set>
                                    <p:animEffect transition="in" filter="dissolve">
                                      <p:cBhvr>
                                        <p:cTn id="72" dur="500"/>
                                        <p:tgtEl>
                                          <p:spTgt spid="6660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nodeType="clickEffect">
                                  <p:stCondLst>
                                    <p:cond delay="0"/>
                                  </p:stCondLst>
                                  <p:childTnLst>
                                    <p:set>
                                      <p:cBhvr>
                                        <p:cTn id="76" dur="1" fill="hold">
                                          <p:stCondLst>
                                            <p:cond delay="0"/>
                                          </p:stCondLst>
                                        </p:cTn>
                                        <p:tgtEl>
                                          <p:spTgt spid="66618"/>
                                        </p:tgtEl>
                                        <p:attrNameLst>
                                          <p:attrName>style.visibility</p:attrName>
                                        </p:attrNameLst>
                                      </p:cBhvr>
                                      <p:to>
                                        <p:strVal val="visible"/>
                                      </p:to>
                                    </p:set>
                                    <p:animEffect transition="in" filter="dissolve">
                                      <p:cBhvr>
                                        <p:cTn id="77" dur="500"/>
                                        <p:tgtEl>
                                          <p:spTgt spid="66618"/>
                                        </p:tgtEl>
                                      </p:cBhvr>
                                    </p:animEffect>
                                  </p:childTnLst>
                                  <p:subTnLst>
                                    <p:set>
                                      <p:cBhvr override="childStyle">
                                        <p:cTn dur="1" fill="hold" display="0" masterRel="nextClick" afterEffect="1"/>
                                        <p:tgtEl>
                                          <p:spTgt spid="66618"/>
                                        </p:tgtEl>
                                        <p:attrNameLst>
                                          <p:attrName>style.visibility</p:attrName>
                                        </p:attrNameLst>
                                      </p:cBhvr>
                                      <p:to>
                                        <p:strVal val="hidden"/>
                                      </p:to>
                                    </p:set>
                                  </p:sub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nodeType="clickEffect">
                                  <p:stCondLst>
                                    <p:cond delay="0"/>
                                  </p:stCondLst>
                                  <p:childTnLst>
                                    <p:set>
                                      <p:cBhvr>
                                        <p:cTn id="81" dur="1" fill="hold">
                                          <p:stCondLst>
                                            <p:cond delay="0"/>
                                          </p:stCondLst>
                                        </p:cTn>
                                        <p:tgtEl>
                                          <p:spTgt spid="66607"/>
                                        </p:tgtEl>
                                        <p:attrNameLst>
                                          <p:attrName>style.visibility</p:attrName>
                                        </p:attrNameLst>
                                      </p:cBhvr>
                                      <p:to>
                                        <p:strVal val="visible"/>
                                      </p:to>
                                    </p:set>
                                    <p:animEffect transition="in" filter="dissolve">
                                      <p:cBhvr>
                                        <p:cTn id="82" dur="500"/>
                                        <p:tgtEl>
                                          <p:spTgt spid="6660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66573"/>
                                        </p:tgtEl>
                                        <p:attrNameLst>
                                          <p:attrName>style.visibility</p:attrName>
                                        </p:attrNameLst>
                                      </p:cBhvr>
                                      <p:to>
                                        <p:strVal val="visible"/>
                                      </p:to>
                                    </p:set>
                                    <p:animEffect transition="in" filter="dissolve">
                                      <p:cBhvr>
                                        <p:cTn id="87" dur="500"/>
                                        <p:tgtEl>
                                          <p:spTgt spid="6657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nodeType="clickEffect">
                                  <p:stCondLst>
                                    <p:cond delay="0"/>
                                  </p:stCondLst>
                                  <p:childTnLst>
                                    <p:set>
                                      <p:cBhvr>
                                        <p:cTn id="91" dur="1" fill="hold">
                                          <p:stCondLst>
                                            <p:cond delay="0"/>
                                          </p:stCondLst>
                                        </p:cTn>
                                        <p:tgtEl>
                                          <p:spTgt spid="66570"/>
                                        </p:tgtEl>
                                        <p:attrNameLst>
                                          <p:attrName>style.visibility</p:attrName>
                                        </p:attrNameLst>
                                      </p:cBhvr>
                                      <p:to>
                                        <p:strVal val="visible"/>
                                      </p:to>
                                    </p:set>
                                    <p:animEffect transition="in" filter="dissolve">
                                      <p:cBhvr>
                                        <p:cTn id="92" dur="500"/>
                                        <p:tgtEl>
                                          <p:spTgt spid="6657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9" presetClass="entr" presetSubtype="0" fill="hold" nodeType="clickEffect">
                                  <p:stCondLst>
                                    <p:cond delay="0"/>
                                  </p:stCondLst>
                                  <p:childTnLst>
                                    <p:set>
                                      <p:cBhvr>
                                        <p:cTn id="96" dur="1" fill="hold">
                                          <p:stCondLst>
                                            <p:cond delay="0"/>
                                          </p:stCondLst>
                                        </p:cTn>
                                        <p:tgtEl>
                                          <p:spTgt spid="66584"/>
                                        </p:tgtEl>
                                        <p:attrNameLst>
                                          <p:attrName>style.visibility</p:attrName>
                                        </p:attrNameLst>
                                      </p:cBhvr>
                                      <p:to>
                                        <p:strVal val="visible"/>
                                      </p:to>
                                    </p:set>
                                    <p:animEffect transition="in" filter="dissolve">
                                      <p:cBhvr>
                                        <p:cTn id="97" dur="500"/>
                                        <p:tgtEl>
                                          <p:spTgt spid="66584"/>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 presetClass="entr" presetSubtype="8" fill="hold" nodeType="clickEffect">
                                  <p:stCondLst>
                                    <p:cond delay="0"/>
                                  </p:stCondLst>
                                  <p:childTnLst>
                                    <p:set>
                                      <p:cBhvr>
                                        <p:cTn id="101" dur="1" fill="hold">
                                          <p:stCondLst>
                                            <p:cond delay="0"/>
                                          </p:stCondLst>
                                        </p:cTn>
                                        <p:tgtEl>
                                          <p:spTgt spid="66610"/>
                                        </p:tgtEl>
                                        <p:attrNameLst>
                                          <p:attrName>style.visibility</p:attrName>
                                        </p:attrNameLst>
                                      </p:cBhvr>
                                      <p:to>
                                        <p:strVal val="visible"/>
                                      </p:to>
                                    </p:set>
                                    <p:anim calcmode="lin" valueType="num">
                                      <p:cBhvr additive="base">
                                        <p:cTn id="102" dur="500" fill="hold"/>
                                        <p:tgtEl>
                                          <p:spTgt spid="66610"/>
                                        </p:tgtEl>
                                        <p:attrNameLst>
                                          <p:attrName>ppt_x</p:attrName>
                                        </p:attrNameLst>
                                      </p:cBhvr>
                                      <p:tavLst>
                                        <p:tav tm="0">
                                          <p:val>
                                            <p:strVal val="0-#ppt_w/2"/>
                                          </p:val>
                                        </p:tav>
                                        <p:tav tm="100000">
                                          <p:val>
                                            <p:strVal val="#ppt_x"/>
                                          </p:val>
                                        </p:tav>
                                      </p:tavLst>
                                    </p:anim>
                                    <p:anim calcmode="lin" valueType="num">
                                      <p:cBhvr additive="base">
                                        <p:cTn id="103" dur="500" fill="hold"/>
                                        <p:tgtEl>
                                          <p:spTgt spid="66610"/>
                                        </p:tgtEl>
                                        <p:attrNameLst>
                                          <p:attrName>ppt_y</p:attrName>
                                        </p:attrNameLst>
                                      </p:cBhvr>
                                      <p:tavLst>
                                        <p:tav tm="0">
                                          <p:val>
                                            <p:strVal val="#ppt_y"/>
                                          </p:val>
                                        </p:tav>
                                        <p:tav tm="100000">
                                          <p:val>
                                            <p:strVal val="#ppt_y"/>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66577"/>
                                        </p:tgtEl>
                                        <p:attrNameLst>
                                          <p:attrName>style.visibility</p:attrName>
                                        </p:attrNameLst>
                                      </p:cBhvr>
                                      <p:to>
                                        <p:strVal val="visible"/>
                                      </p:to>
                                    </p:set>
                                    <p:animEffect transition="in" filter="dissolve">
                                      <p:cBhvr>
                                        <p:cTn id="108" dur="500"/>
                                        <p:tgtEl>
                                          <p:spTgt spid="66577"/>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9" presetClass="entr" presetSubtype="0" fill="hold" nodeType="clickEffect">
                                  <p:stCondLst>
                                    <p:cond delay="0"/>
                                  </p:stCondLst>
                                  <p:childTnLst>
                                    <p:set>
                                      <p:cBhvr>
                                        <p:cTn id="112" dur="1" fill="hold">
                                          <p:stCondLst>
                                            <p:cond delay="0"/>
                                          </p:stCondLst>
                                        </p:cTn>
                                        <p:tgtEl>
                                          <p:spTgt spid="66574"/>
                                        </p:tgtEl>
                                        <p:attrNameLst>
                                          <p:attrName>style.visibility</p:attrName>
                                        </p:attrNameLst>
                                      </p:cBhvr>
                                      <p:to>
                                        <p:strVal val="visible"/>
                                      </p:to>
                                    </p:set>
                                    <p:animEffect transition="in" filter="dissolve">
                                      <p:cBhvr>
                                        <p:cTn id="113" dur="500"/>
                                        <p:tgtEl>
                                          <p:spTgt spid="66574"/>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9" presetClass="entr" presetSubtype="0" fill="hold" nodeType="clickEffect">
                                  <p:stCondLst>
                                    <p:cond delay="0"/>
                                  </p:stCondLst>
                                  <p:childTnLst>
                                    <p:set>
                                      <p:cBhvr>
                                        <p:cTn id="117" dur="1" fill="hold">
                                          <p:stCondLst>
                                            <p:cond delay="0"/>
                                          </p:stCondLst>
                                        </p:cTn>
                                        <p:tgtEl>
                                          <p:spTgt spid="66589"/>
                                        </p:tgtEl>
                                        <p:attrNameLst>
                                          <p:attrName>style.visibility</p:attrName>
                                        </p:attrNameLst>
                                      </p:cBhvr>
                                      <p:to>
                                        <p:strVal val="visible"/>
                                      </p:to>
                                    </p:set>
                                    <p:animEffect transition="in" filter="dissolve">
                                      <p:cBhvr>
                                        <p:cTn id="118" dur="500"/>
                                        <p:tgtEl>
                                          <p:spTgt spid="66589"/>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9" presetClass="entr" presetSubtype="0" fill="hold" nodeType="clickEffect">
                                  <p:stCondLst>
                                    <p:cond delay="0"/>
                                  </p:stCondLst>
                                  <p:childTnLst>
                                    <p:set>
                                      <p:cBhvr>
                                        <p:cTn id="122" dur="1" fill="hold">
                                          <p:stCondLst>
                                            <p:cond delay="0"/>
                                          </p:stCondLst>
                                        </p:cTn>
                                        <p:tgtEl>
                                          <p:spTgt spid="66635"/>
                                        </p:tgtEl>
                                        <p:attrNameLst>
                                          <p:attrName>style.visibility</p:attrName>
                                        </p:attrNameLst>
                                      </p:cBhvr>
                                      <p:to>
                                        <p:strVal val="visible"/>
                                      </p:to>
                                    </p:set>
                                    <p:animEffect transition="in" filter="dissolve">
                                      <p:cBhvr>
                                        <p:cTn id="123" dur="500"/>
                                        <p:tgtEl>
                                          <p:spTgt spid="66635"/>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9" presetClass="entr" presetSubtype="0" fill="hold" nodeType="clickEffect">
                                  <p:stCondLst>
                                    <p:cond delay="0"/>
                                  </p:stCondLst>
                                  <p:childTnLst>
                                    <p:set>
                                      <p:cBhvr>
                                        <p:cTn id="127" dur="1" fill="hold">
                                          <p:stCondLst>
                                            <p:cond delay="0"/>
                                          </p:stCondLst>
                                        </p:cTn>
                                        <p:tgtEl>
                                          <p:spTgt spid="66640"/>
                                        </p:tgtEl>
                                        <p:attrNameLst>
                                          <p:attrName>style.visibility</p:attrName>
                                        </p:attrNameLst>
                                      </p:cBhvr>
                                      <p:to>
                                        <p:strVal val="visible"/>
                                      </p:to>
                                    </p:set>
                                    <p:animEffect transition="in" filter="dissolve">
                                      <p:cBhvr>
                                        <p:cTn id="128" dur="500"/>
                                        <p:tgtEl>
                                          <p:spTgt spid="66640"/>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9" presetClass="entr" presetSubtype="0" fill="hold" nodeType="clickEffect">
                                  <p:stCondLst>
                                    <p:cond delay="0"/>
                                  </p:stCondLst>
                                  <p:childTnLst>
                                    <p:set>
                                      <p:cBhvr>
                                        <p:cTn id="132" dur="1" fill="hold">
                                          <p:stCondLst>
                                            <p:cond delay="0"/>
                                          </p:stCondLst>
                                        </p:cTn>
                                        <p:tgtEl>
                                          <p:spTgt spid="66645"/>
                                        </p:tgtEl>
                                        <p:attrNameLst>
                                          <p:attrName>style.visibility</p:attrName>
                                        </p:attrNameLst>
                                      </p:cBhvr>
                                      <p:to>
                                        <p:strVal val="visible"/>
                                      </p:to>
                                    </p:set>
                                    <p:animEffect transition="in" filter="dissolve">
                                      <p:cBhvr>
                                        <p:cTn id="133" dur="500"/>
                                        <p:tgtEl>
                                          <p:spTgt spid="66645"/>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9" presetClass="entr" presetSubtype="0" fill="hold" nodeType="clickEffect">
                                  <p:stCondLst>
                                    <p:cond delay="0"/>
                                  </p:stCondLst>
                                  <p:childTnLst>
                                    <p:set>
                                      <p:cBhvr>
                                        <p:cTn id="137" dur="1" fill="hold">
                                          <p:stCondLst>
                                            <p:cond delay="0"/>
                                          </p:stCondLst>
                                        </p:cTn>
                                        <p:tgtEl>
                                          <p:spTgt spid="66650"/>
                                        </p:tgtEl>
                                        <p:attrNameLst>
                                          <p:attrName>style.visibility</p:attrName>
                                        </p:attrNameLst>
                                      </p:cBhvr>
                                      <p:to>
                                        <p:strVal val="visible"/>
                                      </p:to>
                                    </p:set>
                                    <p:animEffect transition="in" filter="dissolve">
                                      <p:cBhvr>
                                        <p:cTn id="138" dur="500"/>
                                        <p:tgtEl>
                                          <p:spTgt spid="66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9" grpId="0"/>
      <p:bldP spid="66573" grpId="0"/>
      <p:bldP spid="66577" grpId="0"/>
      <p:bldP spid="66598" grpId="0"/>
      <p:bldP spid="66599" grpId="0"/>
      <p:bldP spid="66600" grpId="0"/>
      <p:bldP spid="66603" grpId="0"/>
      <p:bldP spid="66604" grpId="0"/>
      <p:bldP spid="66605" grpId="0"/>
      <p:bldP spid="6660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E632E69D-ECB3-458F-9EDB-BF786DDB4BA5}" type="slidenum">
              <a:rPr lang="zh-CN" altLang="en-US" sz="1400" b="1">
                <a:latin typeface="Times New Roman" panose="02020603050405020304" pitchFamily="18" charset="0"/>
              </a:rPr>
              <a:pPr algn="r" eaLnBrk="1" hangingPunct="1">
                <a:spcBef>
                  <a:spcPct val="50000"/>
                </a:spcBef>
                <a:buFontTx/>
                <a:buNone/>
              </a:pPr>
              <a:t>2</a:t>
            </a:fld>
            <a:endParaRPr lang="zh-CN" altLang="en-US" sz="1400" b="1">
              <a:latin typeface="Times New Roman" panose="02020603050405020304" pitchFamily="18" charset="0"/>
            </a:endParaRPr>
          </a:p>
        </p:txBody>
      </p:sp>
      <p:sp>
        <p:nvSpPr>
          <p:cNvPr id="58371" name="Rectangle 4"/>
          <p:cNvSpPr>
            <a:spLocks noGrp="1" noChangeArrowheads="1"/>
          </p:cNvSpPr>
          <p:nvPr>
            <p:ph type="body" idx="4294967295"/>
          </p:nvPr>
        </p:nvSpPr>
        <p:spPr/>
        <p:txBody>
          <a:bodyPr/>
          <a:lstStyle/>
          <a:p>
            <a:pPr eaLnBrk="1" hangingPunct="1">
              <a:buFontTx/>
              <a:buNone/>
            </a:pPr>
            <a:r>
              <a:rPr lang="en-US" altLang="zh-CN" b="1" smtClean="0"/>
              <a:t>1</a:t>
            </a:r>
            <a:r>
              <a:rPr lang="zh-CN" altLang="en-US" b="1" smtClean="0"/>
              <a:t>、数据的层次结构</a:t>
            </a:r>
          </a:p>
          <a:p>
            <a:pPr eaLnBrk="1" hangingPunct="1">
              <a:buFontTx/>
              <a:buNone/>
            </a:pPr>
            <a:r>
              <a:rPr lang="en-US" altLang="zh-CN" b="1" smtClean="0"/>
              <a:t>2</a:t>
            </a:r>
            <a:r>
              <a:rPr lang="zh-CN" altLang="en-US" b="1" smtClean="0"/>
              <a:t>、文件概述</a:t>
            </a:r>
          </a:p>
          <a:p>
            <a:pPr eaLnBrk="1" hangingPunct="1">
              <a:buFontTx/>
              <a:buNone/>
            </a:pPr>
            <a:r>
              <a:rPr lang="en-US" altLang="zh-CN" b="1" smtClean="0"/>
              <a:t>3</a:t>
            </a:r>
            <a:r>
              <a:rPr lang="zh-CN" altLang="en-US" b="1" smtClean="0"/>
              <a:t>、文件的打开和关闭</a:t>
            </a:r>
          </a:p>
          <a:p>
            <a:pPr eaLnBrk="1" hangingPunct="1">
              <a:buFontTx/>
              <a:buNone/>
            </a:pPr>
            <a:r>
              <a:rPr lang="en-US" altLang="zh-CN" b="1" smtClean="0"/>
              <a:t>4</a:t>
            </a:r>
            <a:r>
              <a:rPr lang="zh-CN" altLang="en-US" b="1" smtClean="0"/>
              <a:t>、位置指针与文件定位</a:t>
            </a:r>
          </a:p>
          <a:p>
            <a:pPr eaLnBrk="1" hangingPunct="1">
              <a:buFontTx/>
              <a:buNone/>
            </a:pPr>
            <a:r>
              <a:rPr lang="en-US" altLang="zh-CN" b="1" smtClean="0"/>
              <a:t>5</a:t>
            </a:r>
            <a:r>
              <a:rPr lang="zh-CN" altLang="en-US" b="1" smtClean="0"/>
              <a:t>、文件的读写操作</a:t>
            </a:r>
          </a:p>
          <a:p>
            <a:pPr eaLnBrk="1" hangingPunct="1">
              <a:buFontTx/>
              <a:buNone/>
            </a:pPr>
            <a:r>
              <a:rPr lang="en-US" altLang="zh-CN" b="1" smtClean="0"/>
              <a:t>6</a:t>
            </a:r>
            <a:r>
              <a:rPr lang="zh-CN" altLang="en-US" b="1" smtClean="0"/>
              <a:t>、顺序文件的操作</a:t>
            </a:r>
          </a:p>
          <a:p>
            <a:pPr eaLnBrk="1" hangingPunct="1">
              <a:buFontTx/>
              <a:buNone/>
            </a:pPr>
            <a:r>
              <a:rPr lang="en-US" altLang="zh-CN" b="1" smtClean="0"/>
              <a:t>7</a:t>
            </a:r>
            <a:r>
              <a:rPr lang="zh-CN" altLang="en-US" b="1" smtClean="0"/>
              <a:t>、随机文件的操作</a:t>
            </a:r>
          </a:p>
          <a:p>
            <a:pPr eaLnBrk="1" hangingPunct="1">
              <a:buFontTx/>
              <a:buNone/>
            </a:pPr>
            <a:endParaRPr lang="zh-CN" altLang="en-US" smtClean="0"/>
          </a:p>
        </p:txBody>
      </p:sp>
      <p:sp>
        <p:nvSpPr>
          <p:cNvPr id="58372" name="Rectangle 5"/>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3200" b="1">
                <a:solidFill>
                  <a:srgbClr val="FF3300"/>
                </a:solidFill>
                <a:latin typeface="Times New Roman" panose="02020603050405020304" pitchFamily="18" charset="0"/>
              </a:rPr>
              <a:t>提纲</a:t>
            </a:r>
          </a:p>
        </p:txBody>
      </p:sp>
      <p:pic>
        <p:nvPicPr>
          <p:cNvPr id="58373" name="Picture 6" descr="页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9650" y="5589588"/>
            <a:ext cx="16764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4" name="Text Box 7"/>
          <p:cNvSpPr txBox="1">
            <a:spLocks noChangeArrowheads="1"/>
          </p:cNvSpPr>
          <p:nvPr/>
        </p:nvSpPr>
        <p:spPr bwMode="auto">
          <a:xfrm>
            <a:off x="684213" y="2908300"/>
            <a:ext cx="4032250" cy="376238"/>
          </a:xfrm>
          <a:prstGeom prst="rect">
            <a:avLst/>
          </a:prstGeom>
          <a:solidFill>
            <a:srgbClr val="FFFF99">
              <a:alpha val="39999"/>
            </a:srgbClr>
          </a:solidFill>
          <a:ln w="9525">
            <a:solidFill>
              <a:schemeClr val="tx1"/>
            </a:solidFill>
            <a:miter lim="800000"/>
            <a:headEnd/>
            <a:tailEnd/>
          </a:ln>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en-US" sz="1800">
              <a:latin typeface="Times New Roman" panose="02020603050405020304" pitchFamily="18" charset="0"/>
            </a:endParaRPr>
          </a:p>
        </p:txBody>
      </p:sp>
    </p:spTree>
    <p:extLst>
      <p:ext uri="{BB962C8B-B14F-4D97-AF65-F5344CB8AC3E}">
        <p14:creationId xmlns:p14="http://schemas.microsoft.com/office/powerpoint/2010/main" val="410674067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F6EF9AFC-7807-4A7C-B8A3-4898F33CA0BF}" type="slidenum">
              <a:rPr lang="zh-CN" altLang="en-US" sz="1400" b="1">
                <a:latin typeface="Times New Roman" panose="02020603050405020304" pitchFamily="18" charset="0"/>
              </a:rPr>
              <a:pPr algn="r" eaLnBrk="1" hangingPunct="1">
                <a:spcBef>
                  <a:spcPct val="50000"/>
                </a:spcBef>
                <a:buFontTx/>
                <a:buNone/>
              </a:pPr>
              <a:t>20</a:t>
            </a:fld>
            <a:endParaRPr lang="zh-CN" altLang="en-US" sz="1400" b="1">
              <a:latin typeface="Times New Roman" panose="02020603050405020304" pitchFamily="18" charset="0"/>
            </a:endParaRPr>
          </a:p>
        </p:txBody>
      </p:sp>
      <p:sp>
        <p:nvSpPr>
          <p:cNvPr id="77827" name="Rectangle 2"/>
          <p:cNvSpPr>
            <a:spLocks noGrp="1" noChangeArrowheads="1"/>
          </p:cNvSpPr>
          <p:nvPr>
            <p:ph type="title" idx="4294967295"/>
          </p:nvPr>
        </p:nvSpPr>
        <p:spPr/>
        <p:txBody>
          <a:bodyPr/>
          <a:lstStyle/>
          <a:p>
            <a:pPr eaLnBrk="1" hangingPunct="1"/>
            <a:r>
              <a:rPr lang="zh-CN" altLang="en-US" b="1" dirty="0" smtClean="0"/>
              <a:t>总结：文本文件复制的通用处理</a:t>
            </a:r>
          </a:p>
        </p:txBody>
      </p:sp>
      <p:sp>
        <p:nvSpPr>
          <p:cNvPr id="77828" name="Rectangle 3"/>
          <p:cNvSpPr>
            <a:spLocks noGrp="1" noChangeArrowheads="1"/>
          </p:cNvSpPr>
          <p:nvPr>
            <p:ph type="body" idx="4294967295"/>
          </p:nvPr>
        </p:nvSpPr>
        <p:spPr>
          <a:xfrm>
            <a:off x="685800" y="1319213"/>
            <a:ext cx="7772400" cy="5349875"/>
          </a:xfrm>
        </p:spPr>
        <p:txBody>
          <a:bodyPr/>
          <a:lstStyle/>
          <a:p>
            <a:pPr eaLnBrk="1" hangingPunct="1">
              <a:lnSpc>
                <a:spcPct val="80000"/>
              </a:lnSpc>
              <a:buFontTx/>
              <a:buNone/>
            </a:pPr>
            <a:r>
              <a:rPr lang="en-US" altLang="zh-CN" sz="1800" b="1" dirty="0" smtClean="0"/>
              <a:t>void </a:t>
            </a:r>
            <a:r>
              <a:rPr lang="en-US" altLang="zh-CN" sz="1800" b="1" dirty="0" err="1" smtClean="0"/>
              <a:t>copyFile</a:t>
            </a:r>
            <a:r>
              <a:rPr lang="en-US" altLang="zh-CN" sz="1800" b="1" dirty="0" smtClean="0"/>
              <a:t>(char * </a:t>
            </a:r>
            <a:r>
              <a:rPr lang="en-US" altLang="zh-CN" sz="1800" b="1" dirty="0" err="1" smtClean="0"/>
              <a:t>sourceFileName,char</a:t>
            </a:r>
            <a:r>
              <a:rPr lang="en-US" altLang="zh-CN" sz="1800" b="1" dirty="0" smtClean="0"/>
              <a:t> * </a:t>
            </a:r>
            <a:r>
              <a:rPr lang="en-US" altLang="zh-CN" sz="1800" b="1" dirty="0" err="1" smtClean="0"/>
              <a:t>destFileName</a:t>
            </a:r>
            <a:r>
              <a:rPr lang="en-US" altLang="zh-CN" sz="1800" b="1" dirty="0" smtClean="0"/>
              <a:t>)</a:t>
            </a:r>
          </a:p>
          <a:p>
            <a:pPr eaLnBrk="1" hangingPunct="1">
              <a:lnSpc>
                <a:spcPct val="80000"/>
              </a:lnSpc>
              <a:buFontTx/>
              <a:buNone/>
            </a:pPr>
            <a:r>
              <a:rPr lang="en-US" altLang="zh-CN" sz="1800" b="1" dirty="0" smtClean="0"/>
              <a:t>{</a:t>
            </a:r>
          </a:p>
          <a:p>
            <a:pPr eaLnBrk="1" hangingPunct="1">
              <a:lnSpc>
                <a:spcPct val="80000"/>
              </a:lnSpc>
              <a:buFontTx/>
              <a:buNone/>
            </a:pPr>
            <a:r>
              <a:rPr lang="en-US" altLang="zh-CN" sz="1600" b="1" dirty="0" smtClean="0">
                <a:solidFill>
                  <a:schemeClr val="accent2"/>
                </a:solidFill>
              </a:rPr>
              <a:t>  //</a:t>
            </a:r>
            <a:r>
              <a:rPr lang="zh-CN" altLang="en-US" sz="1600" b="1" dirty="0" smtClean="0">
                <a:solidFill>
                  <a:schemeClr val="accent2"/>
                </a:solidFill>
              </a:rPr>
              <a:t>待增变量定义：存放从源文件读取的数据。 </a:t>
            </a:r>
          </a:p>
          <a:p>
            <a:pPr eaLnBrk="1" hangingPunct="1">
              <a:lnSpc>
                <a:spcPct val="80000"/>
              </a:lnSpc>
              <a:buFontTx/>
              <a:buNone/>
            </a:pPr>
            <a:r>
              <a:rPr lang="en-US" altLang="zh-CN" sz="1800" b="1" dirty="0" smtClean="0"/>
              <a:t>   FILE * </a:t>
            </a:r>
            <a:r>
              <a:rPr lang="en-US" altLang="zh-CN" sz="1800" b="1" dirty="0" err="1" smtClean="0"/>
              <a:t>sourcefPtr</a:t>
            </a:r>
            <a:r>
              <a:rPr lang="en-US" altLang="zh-CN" sz="1800" b="1" dirty="0" smtClean="0"/>
              <a:t>,*</a:t>
            </a:r>
            <a:r>
              <a:rPr lang="en-US" altLang="zh-CN" sz="1800" b="1" dirty="0" err="1" smtClean="0"/>
              <a:t>destfPtr</a:t>
            </a:r>
            <a:r>
              <a:rPr lang="en-US" altLang="zh-CN" sz="1800" b="1" dirty="0" smtClean="0"/>
              <a:t>;</a:t>
            </a:r>
          </a:p>
          <a:p>
            <a:pPr eaLnBrk="1" hangingPunct="1">
              <a:lnSpc>
                <a:spcPct val="80000"/>
              </a:lnSpc>
              <a:buFontTx/>
              <a:buNone/>
            </a:pPr>
            <a:r>
              <a:rPr lang="en-US" altLang="zh-CN" sz="1800" b="1" dirty="0" smtClean="0"/>
              <a:t>   if((</a:t>
            </a:r>
            <a:r>
              <a:rPr lang="en-US" altLang="zh-CN" sz="1800" b="1" dirty="0" err="1" smtClean="0"/>
              <a:t>sourcefPtr</a:t>
            </a:r>
            <a:r>
              <a:rPr lang="en-US" altLang="zh-CN" sz="1800" b="1" dirty="0" smtClean="0"/>
              <a:t>=</a:t>
            </a:r>
            <a:r>
              <a:rPr lang="en-US" altLang="zh-CN" sz="1800" b="1" dirty="0" err="1" smtClean="0"/>
              <a:t>fopen</a:t>
            </a:r>
            <a:r>
              <a:rPr lang="en-US" altLang="zh-CN" sz="1800" b="1" dirty="0" smtClean="0"/>
              <a:t>(</a:t>
            </a:r>
            <a:r>
              <a:rPr lang="en-US" altLang="zh-CN" sz="1800" b="1" dirty="0" err="1" smtClean="0"/>
              <a:t>sourceFileName</a:t>
            </a:r>
            <a:r>
              <a:rPr lang="en-US" altLang="zh-CN" sz="1800" b="1" dirty="0" smtClean="0"/>
              <a:t>,"r"))==NULL)</a:t>
            </a:r>
          </a:p>
          <a:p>
            <a:pPr eaLnBrk="1" hangingPunct="1">
              <a:lnSpc>
                <a:spcPct val="80000"/>
              </a:lnSpc>
              <a:buFontTx/>
              <a:buNone/>
            </a:pPr>
            <a:r>
              <a:rPr lang="en-US" altLang="zh-CN" sz="1800" b="1" dirty="0" smtClean="0"/>
              <a:t>       </a:t>
            </a:r>
            <a:r>
              <a:rPr lang="en-US" altLang="zh-CN" sz="1800" b="1" dirty="0" err="1" smtClean="0"/>
              <a:t>printf</a:t>
            </a:r>
            <a:r>
              <a:rPr lang="en-US" altLang="zh-CN" sz="1800" b="1" dirty="0" smtClean="0"/>
              <a:t>("can't open the source file\n");</a:t>
            </a:r>
          </a:p>
          <a:p>
            <a:pPr eaLnBrk="1" hangingPunct="1">
              <a:lnSpc>
                <a:spcPct val="80000"/>
              </a:lnSpc>
              <a:buFontTx/>
              <a:buNone/>
            </a:pPr>
            <a:r>
              <a:rPr lang="en-US" altLang="zh-CN" sz="1800" b="1" dirty="0" smtClean="0"/>
              <a:t>   else if((</a:t>
            </a:r>
            <a:r>
              <a:rPr lang="en-US" altLang="zh-CN" sz="1800" b="1" dirty="0" err="1" smtClean="0"/>
              <a:t>destfPtr</a:t>
            </a:r>
            <a:r>
              <a:rPr lang="en-US" altLang="zh-CN" sz="1800" b="1" dirty="0" smtClean="0"/>
              <a:t>=</a:t>
            </a:r>
            <a:r>
              <a:rPr lang="en-US" altLang="zh-CN" sz="1800" b="1" dirty="0" err="1" smtClean="0"/>
              <a:t>fopen</a:t>
            </a:r>
            <a:r>
              <a:rPr lang="en-US" altLang="zh-CN" sz="1800" b="1" dirty="0" smtClean="0"/>
              <a:t>(</a:t>
            </a:r>
            <a:r>
              <a:rPr lang="en-US" altLang="zh-CN" sz="1800" b="1" dirty="0" err="1" smtClean="0"/>
              <a:t>destFileName</a:t>
            </a:r>
            <a:r>
              <a:rPr lang="en-US" altLang="zh-CN" sz="1800" b="1" dirty="0" smtClean="0"/>
              <a:t>,"w"))==NULL)</a:t>
            </a:r>
          </a:p>
          <a:p>
            <a:pPr eaLnBrk="1" hangingPunct="1">
              <a:lnSpc>
                <a:spcPct val="80000"/>
              </a:lnSpc>
              <a:buFontTx/>
              <a:buNone/>
            </a:pPr>
            <a:r>
              <a:rPr lang="en-US" altLang="zh-CN" sz="1800" b="1" dirty="0" smtClean="0"/>
              <a:t>       </a:t>
            </a:r>
            <a:r>
              <a:rPr lang="en-US" altLang="zh-CN" sz="1800" b="1" dirty="0" err="1" smtClean="0"/>
              <a:t>printf</a:t>
            </a:r>
            <a:r>
              <a:rPr lang="en-US" altLang="zh-CN" sz="1800" b="1" dirty="0" smtClean="0"/>
              <a:t>("can't open the </a:t>
            </a:r>
            <a:r>
              <a:rPr lang="en-US" altLang="zh-CN" sz="1800" b="1" dirty="0" err="1" smtClean="0"/>
              <a:t>dest</a:t>
            </a:r>
            <a:r>
              <a:rPr lang="en-US" altLang="zh-CN" sz="1800" b="1" dirty="0" smtClean="0"/>
              <a:t> file\n");</a:t>
            </a:r>
          </a:p>
          <a:p>
            <a:pPr eaLnBrk="1" hangingPunct="1">
              <a:lnSpc>
                <a:spcPct val="80000"/>
              </a:lnSpc>
              <a:buFontTx/>
              <a:buNone/>
            </a:pPr>
            <a:r>
              <a:rPr lang="en-US" altLang="zh-CN" sz="1800" b="1" dirty="0" smtClean="0"/>
              <a:t>   else{                </a:t>
            </a:r>
          </a:p>
          <a:p>
            <a:pPr eaLnBrk="1" hangingPunct="1">
              <a:lnSpc>
                <a:spcPct val="80000"/>
              </a:lnSpc>
              <a:buFontTx/>
              <a:buNone/>
            </a:pPr>
            <a:r>
              <a:rPr lang="en-US" altLang="zh-CN" sz="1800" b="1" dirty="0" smtClean="0">
                <a:solidFill>
                  <a:schemeClr val="accent2"/>
                </a:solidFill>
              </a:rPr>
              <a:t>    </a:t>
            </a:r>
            <a:r>
              <a:rPr lang="en-US" altLang="zh-CN" sz="2000" b="1" dirty="0" smtClean="0">
                <a:solidFill>
                  <a:schemeClr val="accent2"/>
                </a:solidFill>
              </a:rPr>
              <a:t>  //</a:t>
            </a:r>
            <a:r>
              <a:rPr lang="zh-CN" altLang="en-US" sz="2000" b="1" dirty="0" smtClean="0">
                <a:solidFill>
                  <a:schemeClr val="accent2"/>
                </a:solidFill>
              </a:rPr>
              <a:t>待增代码：从</a:t>
            </a:r>
            <a:r>
              <a:rPr lang="en-US" altLang="zh-CN" sz="2000" b="1" dirty="0" err="1" smtClean="0">
                <a:solidFill>
                  <a:schemeClr val="accent2"/>
                </a:solidFill>
              </a:rPr>
              <a:t>sourcefPtr</a:t>
            </a:r>
            <a:r>
              <a:rPr lang="zh-CN" altLang="en-US" sz="2000" b="1" dirty="0" smtClean="0">
                <a:solidFill>
                  <a:schemeClr val="accent2"/>
                </a:solidFill>
              </a:rPr>
              <a:t>指向的源文件读取一个（组）数据；   </a:t>
            </a:r>
            <a:r>
              <a:rPr lang="zh-CN" altLang="en-US" sz="2000" b="1" dirty="0" smtClean="0"/>
              <a:t>        </a:t>
            </a:r>
          </a:p>
          <a:p>
            <a:pPr eaLnBrk="1" hangingPunct="1">
              <a:lnSpc>
                <a:spcPct val="80000"/>
              </a:lnSpc>
              <a:buFontTx/>
              <a:buNone/>
            </a:pPr>
            <a:r>
              <a:rPr lang="zh-CN" altLang="en-US" sz="1800" b="1" dirty="0" smtClean="0"/>
              <a:t>      </a:t>
            </a:r>
            <a:r>
              <a:rPr lang="en-US" altLang="zh-CN" sz="1800" b="1" dirty="0" smtClean="0"/>
              <a:t>while(!</a:t>
            </a:r>
            <a:r>
              <a:rPr lang="en-US" altLang="zh-CN" sz="1800" b="1" dirty="0" err="1" smtClean="0"/>
              <a:t>feof</a:t>
            </a:r>
            <a:r>
              <a:rPr lang="en-US" altLang="zh-CN" sz="1800" b="1" dirty="0" smtClean="0"/>
              <a:t>(</a:t>
            </a:r>
            <a:r>
              <a:rPr lang="en-US" altLang="zh-CN" sz="1800" b="1" dirty="0" err="1" smtClean="0"/>
              <a:t>sourcefPtr</a:t>
            </a:r>
            <a:r>
              <a:rPr lang="en-US" altLang="zh-CN" sz="1800" b="1" dirty="0" smtClean="0"/>
              <a:t>)){                        </a:t>
            </a:r>
          </a:p>
          <a:p>
            <a:pPr eaLnBrk="1" hangingPunct="1">
              <a:lnSpc>
                <a:spcPct val="80000"/>
              </a:lnSpc>
              <a:buFontTx/>
              <a:buNone/>
            </a:pPr>
            <a:r>
              <a:rPr lang="en-US" altLang="zh-CN" sz="1800" b="1" dirty="0" smtClean="0"/>
              <a:t>        </a:t>
            </a:r>
            <a:r>
              <a:rPr lang="en-US" altLang="zh-CN" sz="2000" b="1" dirty="0" smtClean="0">
                <a:solidFill>
                  <a:schemeClr val="accent2"/>
                </a:solidFill>
              </a:rPr>
              <a:t> //</a:t>
            </a:r>
            <a:r>
              <a:rPr lang="zh-CN" altLang="en-US" sz="2000" b="1" dirty="0" smtClean="0">
                <a:solidFill>
                  <a:schemeClr val="accent2"/>
                </a:solidFill>
              </a:rPr>
              <a:t>待增代码：将读取的数据写入</a:t>
            </a:r>
            <a:r>
              <a:rPr lang="en-US" altLang="zh-CN" sz="2000" b="1" dirty="0" err="1" smtClean="0">
                <a:solidFill>
                  <a:schemeClr val="accent2"/>
                </a:solidFill>
              </a:rPr>
              <a:t>destfPtr</a:t>
            </a:r>
            <a:r>
              <a:rPr lang="zh-CN" altLang="en-US" sz="2000" b="1" dirty="0" smtClean="0">
                <a:solidFill>
                  <a:schemeClr val="accent2"/>
                </a:solidFill>
              </a:rPr>
              <a:t>指向的文件 </a:t>
            </a:r>
          </a:p>
          <a:p>
            <a:pPr eaLnBrk="1" hangingPunct="1">
              <a:lnSpc>
                <a:spcPct val="80000"/>
              </a:lnSpc>
              <a:buFontTx/>
              <a:buNone/>
            </a:pPr>
            <a:r>
              <a:rPr lang="zh-CN" altLang="en-US" sz="2000" b="1" dirty="0" smtClean="0">
                <a:solidFill>
                  <a:schemeClr val="accent2"/>
                </a:solidFill>
              </a:rPr>
              <a:t>          </a:t>
            </a:r>
            <a:r>
              <a:rPr lang="en-US" altLang="zh-CN" sz="2000" b="1" dirty="0" smtClean="0">
                <a:solidFill>
                  <a:schemeClr val="accent2"/>
                </a:solidFill>
              </a:rPr>
              <a:t>//</a:t>
            </a:r>
            <a:r>
              <a:rPr lang="zh-CN" altLang="en-US" sz="2000" b="1" dirty="0" smtClean="0">
                <a:solidFill>
                  <a:schemeClr val="accent2"/>
                </a:solidFill>
              </a:rPr>
              <a:t>待增代码：从</a:t>
            </a:r>
            <a:r>
              <a:rPr lang="en-US" altLang="zh-CN" sz="2000" b="1" dirty="0" err="1" smtClean="0">
                <a:solidFill>
                  <a:schemeClr val="accent2"/>
                </a:solidFill>
              </a:rPr>
              <a:t>sourcefPtr</a:t>
            </a:r>
            <a:r>
              <a:rPr lang="zh-CN" altLang="en-US" sz="2000" b="1" dirty="0" smtClean="0">
                <a:solidFill>
                  <a:schemeClr val="accent2"/>
                </a:solidFill>
              </a:rPr>
              <a:t>指向的源文件读取一个（组）数据；           </a:t>
            </a:r>
          </a:p>
          <a:p>
            <a:pPr eaLnBrk="1" hangingPunct="1">
              <a:lnSpc>
                <a:spcPct val="80000"/>
              </a:lnSpc>
              <a:buFontTx/>
              <a:buNone/>
            </a:pPr>
            <a:r>
              <a:rPr lang="zh-CN" altLang="en-US" sz="1800" b="1" dirty="0" smtClean="0"/>
              <a:t>      </a:t>
            </a:r>
            <a:r>
              <a:rPr lang="en-US" altLang="zh-CN" sz="1800" b="1" dirty="0" smtClean="0"/>
              <a:t>}  </a:t>
            </a:r>
          </a:p>
          <a:p>
            <a:pPr eaLnBrk="1" hangingPunct="1">
              <a:lnSpc>
                <a:spcPct val="80000"/>
              </a:lnSpc>
              <a:buFontTx/>
              <a:buNone/>
            </a:pPr>
            <a:r>
              <a:rPr lang="en-US" altLang="zh-CN" sz="1800" b="1" dirty="0" smtClean="0"/>
              <a:t>     </a:t>
            </a:r>
            <a:r>
              <a:rPr lang="en-US" altLang="zh-CN" sz="1800" b="1" dirty="0" err="1" smtClean="0"/>
              <a:t>fclose</a:t>
            </a:r>
            <a:r>
              <a:rPr lang="en-US" altLang="zh-CN" sz="1800" b="1" dirty="0" smtClean="0"/>
              <a:t>(</a:t>
            </a:r>
            <a:r>
              <a:rPr lang="en-US" altLang="zh-CN" sz="1800" b="1" dirty="0" err="1" smtClean="0"/>
              <a:t>sourcefPtr</a:t>
            </a:r>
            <a:r>
              <a:rPr lang="en-US" altLang="zh-CN" sz="1800" b="1" dirty="0" smtClean="0"/>
              <a:t>); </a:t>
            </a:r>
          </a:p>
          <a:p>
            <a:pPr eaLnBrk="1" hangingPunct="1">
              <a:lnSpc>
                <a:spcPct val="80000"/>
              </a:lnSpc>
              <a:buFontTx/>
              <a:buNone/>
            </a:pPr>
            <a:r>
              <a:rPr lang="en-US" altLang="zh-CN" sz="1800" b="1" dirty="0" smtClean="0"/>
              <a:t>      </a:t>
            </a:r>
            <a:r>
              <a:rPr lang="en-US" altLang="zh-CN" sz="1800" b="1" dirty="0" err="1" smtClean="0"/>
              <a:t>fclose</a:t>
            </a:r>
            <a:r>
              <a:rPr lang="en-US" altLang="zh-CN" sz="1800" b="1" dirty="0" smtClean="0"/>
              <a:t>(</a:t>
            </a:r>
            <a:r>
              <a:rPr lang="en-US" altLang="zh-CN" sz="1800" b="1" dirty="0" err="1" smtClean="0"/>
              <a:t>destfPtr</a:t>
            </a:r>
            <a:r>
              <a:rPr lang="en-US" altLang="zh-CN" sz="1800" b="1" dirty="0" smtClean="0"/>
              <a:t>);</a:t>
            </a:r>
          </a:p>
          <a:p>
            <a:pPr eaLnBrk="1" hangingPunct="1">
              <a:lnSpc>
                <a:spcPct val="80000"/>
              </a:lnSpc>
              <a:buFontTx/>
              <a:buNone/>
            </a:pPr>
            <a:r>
              <a:rPr lang="en-US" altLang="zh-CN" sz="1800" b="1" dirty="0" smtClean="0"/>
              <a:t>   }</a:t>
            </a:r>
          </a:p>
          <a:p>
            <a:pPr eaLnBrk="1" hangingPunct="1">
              <a:lnSpc>
                <a:spcPct val="80000"/>
              </a:lnSpc>
              <a:buFontTx/>
              <a:buNone/>
            </a:pPr>
            <a:r>
              <a:rPr lang="en-US" altLang="zh-CN" sz="1800" b="1" dirty="0" smtClean="0"/>
              <a:t>}</a:t>
            </a:r>
          </a:p>
          <a:p>
            <a:pPr eaLnBrk="1" hangingPunct="1">
              <a:lnSpc>
                <a:spcPct val="80000"/>
              </a:lnSpc>
              <a:buFontTx/>
              <a:buNone/>
            </a:pPr>
            <a:endParaRPr lang="zh-CN" altLang="en-US" sz="1800" b="1" dirty="0" smtClean="0"/>
          </a:p>
        </p:txBody>
      </p:sp>
      <p:sp>
        <p:nvSpPr>
          <p:cNvPr id="68613" name="Text Box 4"/>
          <p:cNvSpPr txBox="1">
            <a:spLocks noChangeArrowheads="1"/>
          </p:cNvSpPr>
          <p:nvPr/>
        </p:nvSpPr>
        <p:spPr bwMode="auto">
          <a:xfrm>
            <a:off x="5148263" y="4973638"/>
            <a:ext cx="3455987" cy="831850"/>
          </a:xfrm>
          <a:prstGeom prst="rect">
            <a:avLst/>
          </a:prstGeom>
          <a:solidFill>
            <a:srgbClr val="CCFFFF"/>
          </a:solidFill>
          <a:ln w="9525">
            <a:solidFill>
              <a:schemeClr val="tx1"/>
            </a:solidFill>
            <a:miter lim="800000"/>
            <a:headEnd/>
            <a:tailEnd/>
          </a:ln>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a:latin typeface="Times New Roman" panose="02020603050405020304" pitchFamily="18" charset="0"/>
              </a:rPr>
              <a:t>数据的读取：逐字符、逐行、逐记录</a:t>
            </a:r>
          </a:p>
        </p:txBody>
      </p:sp>
    </p:spTree>
    <p:extLst>
      <p:ext uri="{BB962C8B-B14F-4D97-AF65-F5344CB8AC3E}">
        <p14:creationId xmlns:p14="http://schemas.microsoft.com/office/powerpoint/2010/main" val="4710932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8613"/>
                                        </p:tgtEl>
                                        <p:attrNameLst>
                                          <p:attrName>style.visibility</p:attrName>
                                        </p:attrNameLst>
                                      </p:cBhvr>
                                      <p:to>
                                        <p:strVal val="visible"/>
                                      </p:to>
                                    </p:set>
                                    <p:animEffect transition="in" filter="dissolve">
                                      <p:cBhvr>
                                        <p:cTn id="7" dur="500"/>
                                        <p:tgtEl>
                                          <p:spTgt spid="68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6"/>
          <p:cNvSpPr txBox="1">
            <a:spLocks noChangeArrowheads="1"/>
          </p:cNvSpPr>
          <p:nvPr/>
        </p:nvSpPr>
        <p:spPr bwMode="auto">
          <a:xfrm>
            <a:off x="2411413" y="188913"/>
            <a:ext cx="62642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dirty="0">
                <a:latin typeface="Times New Roman" panose="02020603050405020304" pitchFamily="18" charset="0"/>
              </a:rPr>
              <a:t>[例</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]简易文件压缩 </a:t>
            </a:r>
            <a:r>
              <a:rPr lang="en-US" altLang="zh-CN" sz="2400" b="1" dirty="0" err="1">
                <a:latin typeface="Times New Roman" panose="02020603050405020304" pitchFamily="18" charset="0"/>
              </a:rPr>
              <a:t>reducto.c</a:t>
            </a:r>
            <a:endParaRPr lang="en-US" altLang="zh-CN" sz="2400" b="1" dirty="0">
              <a:latin typeface="Times New Roman" panose="02020603050405020304" pitchFamily="18" charset="0"/>
            </a:endParaRPr>
          </a:p>
          <a:p>
            <a:pPr eaLnBrk="1" hangingPunct="1">
              <a:spcBef>
                <a:spcPct val="50000"/>
              </a:spcBef>
              <a:buFontTx/>
              <a:buNone/>
            </a:pPr>
            <a:r>
              <a:rPr lang="en-US" altLang="zh-CN" sz="2400" b="1" dirty="0">
                <a:latin typeface="Times New Roman" panose="02020603050405020304" pitchFamily="18" charset="0"/>
              </a:rPr>
              <a:t>P</a:t>
            </a:r>
            <a:r>
              <a:rPr lang="zh-CN" altLang="en-US" sz="2400" b="1" dirty="0">
                <a:latin typeface="Times New Roman" panose="02020603050405020304" pitchFamily="18" charset="0"/>
              </a:rPr>
              <a:t>教材《</a:t>
            </a:r>
            <a:r>
              <a:rPr lang="en-US" altLang="zh-CN" sz="2400" b="1" dirty="0" err="1">
                <a:latin typeface="Times New Roman" panose="02020603050405020304" pitchFamily="18" charset="0"/>
              </a:rPr>
              <a:t>CPrimerPlus</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360</a:t>
            </a:r>
            <a:r>
              <a:rPr lang="zh-CN" altLang="en-US" sz="2400" b="1" dirty="0">
                <a:latin typeface="Times New Roman" panose="02020603050405020304" pitchFamily="18" charset="0"/>
              </a:rPr>
              <a:t>页（第</a:t>
            </a:r>
            <a:r>
              <a:rPr lang="en-US" altLang="zh-CN" sz="2400" b="1" dirty="0">
                <a:latin typeface="Times New Roman" panose="02020603050405020304" pitchFamily="18" charset="0"/>
              </a:rPr>
              <a:t>6</a:t>
            </a:r>
            <a:r>
              <a:rPr lang="zh-CN" altLang="en-US" sz="2400" b="1" dirty="0">
                <a:latin typeface="Times New Roman" panose="02020603050405020304" pitchFamily="18" charset="0"/>
              </a:rPr>
              <a:t>版</a:t>
            </a:r>
            <a:r>
              <a:rPr lang="en-US" altLang="zh-CN" sz="2400" b="1" dirty="0">
                <a:latin typeface="Times New Roman" panose="02020603050405020304" pitchFamily="18" charset="0"/>
              </a:rPr>
              <a:t>419</a:t>
            </a:r>
            <a:r>
              <a:rPr lang="zh-CN" altLang="en-US" sz="2400" b="1" dirty="0">
                <a:latin typeface="Times New Roman" panose="02020603050405020304" pitchFamily="18" charset="0"/>
              </a:rPr>
              <a:t>页）</a:t>
            </a:r>
          </a:p>
        </p:txBody>
      </p:sp>
      <p:sp>
        <p:nvSpPr>
          <p:cNvPr id="78851" name="文本框 1"/>
          <p:cNvSpPr txBox="1">
            <a:spLocks noChangeArrowheads="1"/>
          </p:cNvSpPr>
          <p:nvPr/>
        </p:nvSpPr>
        <p:spPr bwMode="auto">
          <a:xfrm>
            <a:off x="682625" y="1196975"/>
            <a:ext cx="7518400"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000" b="1" dirty="0">
                <a:latin typeface="Times New Roman" panose="02020603050405020304" pitchFamily="18" charset="0"/>
              </a:rPr>
              <a:t>#include &lt;stdio.h&gt;</a:t>
            </a:r>
          </a:p>
          <a:p>
            <a:pPr>
              <a:spcBef>
                <a:spcPct val="0"/>
              </a:spcBef>
              <a:buFontTx/>
              <a:buNone/>
            </a:pPr>
            <a:r>
              <a:rPr lang="zh-CN" altLang="en-US" sz="2000" b="1" dirty="0">
                <a:latin typeface="Times New Roman" panose="02020603050405020304" pitchFamily="18" charset="0"/>
              </a:rPr>
              <a:t>#include &lt;stdlib.h&gt;    // for exit()</a:t>
            </a:r>
          </a:p>
          <a:p>
            <a:pPr>
              <a:spcBef>
                <a:spcPct val="0"/>
              </a:spcBef>
              <a:buFontTx/>
              <a:buNone/>
            </a:pPr>
            <a:r>
              <a:rPr lang="zh-CN" altLang="en-US" sz="2000" b="1" dirty="0">
                <a:latin typeface="Times New Roman" panose="02020603050405020304" pitchFamily="18" charset="0"/>
              </a:rPr>
              <a:t>#include &lt;string.h&gt;    // for strcpy(), strcat()</a:t>
            </a:r>
          </a:p>
          <a:p>
            <a:pPr>
              <a:spcBef>
                <a:spcPct val="0"/>
              </a:spcBef>
              <a:buFontTx/>
              <a:buNone/>
            </a:pPr>
            <a:r>
              <a:rPr lang="zh-CN" altLang="en-US" sz="2000" b="1" dirty="0">
                <a:latin typeface="Times New Roman" panose="02020603050405020304" pitchFamily="18" charset="0"/>
              </a:rPr>
              <a:t>#define LEN 40</a:t>
            </a:r>
          </a:p>
          <a:p>
            <a:pPr>
              <a:spcBef>
                <a:spcPct val="0"/>
              </a:spcBef>
              <a:buFontTx/>
              <a:buNone/>
            </a:pPr>
            <a:r>
              <a:rPr lang="zh-CN" altLang="en-US" sz="2000" b="1" dirty="0">
                <a:latin typeface="Times New Roman" panose="02020603050405020304" pitchFamily="18" charset="0"/>
              </a:rPr>
              <a:t>int main(</a:t>
            </a:r>
            <a:r>
              <a:rPr lang="zh-CN" altLang="en-US" sz="2000" b="1" dirty="0">
                <a:solidFill>
                  <a:srgbClr val="FF0000"/>
                </a:solidFill>
                <a:latin typeface="Times New Roman" panose="02020603050405020304" pitchFamily="18" charset="0"/>
              </a:rPr>
              <a:t>int argc, char *argv[]</a:t>
            </a:r>
            <a:r>
              <a:rPr lang="zh-CN" altLang="en-US" sz="2000" b="1" dirty="0">
                <a:latin typeface="Times New Roman" panose="02020603050405020304" pitchFamily="18" charset="0"/>
              </a:rPr>
              <a:t>)</a:t>
            </a:r>
          </a:p>
          <a:p>
            <a:pPr>
              <a:spcBef>
                <a:spcPct val="0"/>
              </a:spcBef>
              <a:buFontTx/>
              <a:buNone/>
            </a:pPr>
            <a:r>
              <a:rPr lang="zh-CN" altLang="en-US" sz="2000" b="1" dirty="0">
                <a:latin typeface="Times New Roman" panose="02020603050405020304" pitchFamily="18" charset="0"/>
              </a:rPr>
              <a:t>{</a:t>
            </a:r>
          </a:p>
          <a:p>
            <a:pPr>
              <a:spcBef>
                <a:spcPct val="0"/>
              </a:spcBef>
              <a:buFontTx/>
              <a:buNone/>
            </a:pPr>
            <a:r>
              <a:rPr lang="zh-CN" altLang="en-US" sz="2000" b="1" dirty="0">
                <a:latin typeface="Times New Roman" panose="02020603050405020304" pitchFamily="18" charset="0"/>
              </a:rPr>
              <a:t>    FILE  *in, *out;   </a:t>
            </a:r>
          </a:p>
          <a:p>
            <a:pPr>
              <a:spcBef>
                <a:spcPct val="0"/>
              </a:spcBef>
              <a:buFontTx/>
              <a:buNone/>
            </a:pPr>
            <a:r>
              <a:rPr lang="zh-CN" altLang="en-US" sz="2000" b="1" dirty="0">
                <a:latin typeface="Times New Roman" panose="02020603050405020304" pitchFamily="18" charset="0"/>
              </a:rPr>
              <a:t>    int ch;</a:t>
            </a:r>
          </a:p>
          <a:p>
            <a:pPr>
              <a:spcBef>
                <a:spcPct val="0"/>
              </a:spcBef>
              <a:buFontTx/>
              <a:buNone/>
            </a:pPr>
            <a:r>
              <a:rPr lang="zh-CN" altLang="en-US" sz="2000" b="1" dirty="0">
                <a:latin typeface="Times New Roman" panose="02020603050405020304" pitchFamily="18" charset="0"/>
              </a:rPr>
              <a:t>    char name[LEN];    </a:t>
            </a:r>
          </a:p>
          <a:p>
            <a:pPr>
              <a:spcBef>
                <a:spcPct val="0"/>
              </a:spcBef>
              <a:buFontTx/>
              <a:buNone/>
            </a:pPr>
            <a:r>
              <a:rPr lang="zh-CN" altLang="en-US" sz="2000" b="1" dirty="0">
                <a:latin typeface="Times New Roman" panose="02020603050405020304" pitchFamily="18" charset="0"/>
              </a:rPr>
              <a:t>    int count = 0;</a:t>
            </a:r>
          </a:p>
          <a:p>
            <a:pPr>
              <a:spcBef>
                <a:spcPct val="0"/>
              </a:spcBef>
              <a:buFontTx/>
              <a:buNone/>
            </a:pPr>
            <a:r>
              <a:rPr lang="zh-CN" altLang="en-US" sz="2000" b="1" dirty="0">
                <a:solidFill>
                  <a:srgbClr val="FF0000"/>
                </a:solidFill>
                <a:latin typeface="Times New Roman" panose="02020603050405020304" pitchFamily="18" charset="0"/>
              </a:rPr>
              <a:t>// 检查命令行参数 </a:t>
            </a:r>
          </a:p>
          <a:p>
            <a:pPr>
              <a:spcBef>
                <a:spcPct val="0"/>
              </a:spcBef>
              <a:buFontTx/>
              <a:buNone/>
            </a:pPr>
            <a:r>
              <a:rPr lang="zh-CN" altLang="en-US" sz="2000" b="1" dirty="0">
                <a:latin typeface="Times New Roman" panose="02020603050405020304" pitchFamily="18" charset="0"/>
              </a:rPr>
              <a:t>    if (argc &lt; 2)</a:t>
            </a:r>
          </a:p>
          <a:p>
            <a:pPr>
              <a:spcBef>
                <a:spcPct val="0"/>
              </a:spcBef>
              <a:buFontTx/>
              <a:buNone/>
            </a:pPr>
            <a:r>
              <a:rPr lang="zh-CN" altLang="en-US" sz="2000" b="1" dirty="0">
                <a:latin typeface="Times New Roman" panose="02020603050405020304" pitchFamily="18" charset="0"/>
              </a:rPr>
              <a:t>    {</a:t>
            </a:r>
          </a:p>
          <a:p>
            <a:pPr>
              <a:spcBef>
                <a:spcPct val="0"/>
              </a:spcBef>
              <a:buFontTx/>
              <a:buNone/>
            </a:pPr>
            <a:r>
              <a:rPr lang="zh-CN" altLang="en-US" sz="2000" b="1" dirty="0">
                <a:latin typeface="Times New Roman" panose="02020603050405020304" pitchFamily="18" charset="0"/>
              </a:rPr>
              <a:t>         fprintf(stderr, "Usage: %s filename\n", argv[0]);</a:t>
            </a:r>
          </a:p>
          <a:p>
            <a:pPr>
              <a:spcBef>
                <a:spcPct val="0"/>
              </a:spcBef>
              <a:buFontTx/>
              <a:buNone/>
            </a:pPr>
            <a:r>
              <a:rPr lang="zh-CN" altLang="en-US" sz="2000" b="1" dirty="0">
                <a:latin typeface="Times New Roman" panose="02020603050405020304" pitchFamily="18" charset="0"/>
              </a:rPr>
              <a:t>         exit(1);</a:t>
            </a:r>
          </a:p>
          <a:p>
            <a:pPr>
              <a:spcBef>
                <a:spcPct val="0"/>
              </a:spcBef>
              <a:buFontTx/>
              <a:buNone/>
            </a:pPr>
            <a:r>
              <a:rPr lang="zh-CN" altLang="en-US" sz="2000" b="1" dirty="0">
                <a:latin typeface="Times New Roman" panose="02020603050405020304" pitchFamily="18" charset="0"/>
              </a:rPr>
              <a:t>    }</a:t>
            </a:r>
          </a:p>
        </p:txBody>
      </p:sp>
      <p:sp>
        <p:nvSpPr>
          <p:cNvPr id="78852" name="文本框 2"/>
          <p:cNvSpPr txBox="1">
            <a:spLocks noChangeArrowheads="1"/>
          </p:cNvSpPr>
          <p:nvPr/>
        </p:nvSpPr>
        <p:spPr bwMode="auto">
          <a:xfrm>
            <a:off x="5000625" y="3362325"/>
            <a:ext cx="3014663" cy="914400"/>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zh-CN" sz="1800" b="1" dirty="0">
                <a:solidFill>
                  <a:srgbClr val="CCFFFF"/>
                </a:solidFill>
                <a:latin typeface="Times New Roman" panose="02020603050405020304" pitchFamily="18" charset="0"/>
              </a:rPr>
              <a:t>要运行本程序，可在命令行下，输入下述命令：</a:t>
            </a:r>
          </a:p>
          <a:p>
            <a:pPr>
              <a:spcBef>
                <a:spcPct val="0"/>
              </a:spcBef>
              <a:buFontTx/>
              <a:buNone/>
            </a:pPr>
            <a:r>
              <a:rPr lang="en-US" altLang="zh-CN" sz="1800" b="1" dirty="0" err="1">
                <a:solidFill>
                  <a:srgbClr val="FF0000"/>
                </a:solidFill>
                <a:latin typeface="Times New Roman" panose="02020603050405020304" pitchFamily="18" charset="0"/>
              </a:rPr>
              <a:t>reducto</a:t>
            </a:r>
            <a:r>
              <a:rPr lang="en-US" altLang="zh-CN" sz="1800" b="1" dirty="0">
                <a:solidFill>
                  <a:srgbClr val="FF0000"/>
                </a:solidFill>
                <a:latin typeface="Times New Roman" panose="02020603050405020304" pitchFamily="18" charset="0"/>
              </a:rPr>
              <a:t>  eddy.txt</a:t>
            </a:r>
          </a:p>
        </p:txBody>
      </p:sp>
      <p:sp>
        <p:nvSpPr>
          <p:cNvPr id="78853" name="文本框 3"/>
          <p:cNvSpPr txBox="1">
            <a:spLocks noChangeArrowheads="1"/>
          </p:cNvSpPr>
          <p:nvPr/>
        </p:nvSpPr>
        <p:spPr bwMode="auto">
          <a:xfrm>
            <a:off x="4768850" y="2311400"/>
            <a:ext cx="38258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zh-CN" sz="1800">
                <a:latin typeface="Times New Roman" panose="02020603050405020304" pitchFamily="18" charset="0"/>
              </a:rPr>
              <a:t>命令行参数：第一个参数</a:t>
            </a:r>
            <a:r>
              <a:rPr lang="en-US" altLang="zh-CN" sz="1800">
                <a:latin typeface="Times New Roman" panose="02020603050405020304" pitchFamily="18" charset="0"/>
              </a:rPr>
              <a:t>argv[0]</a:t>
            </a:r>
            <a:r>
              <a:rPr lang="zh-CN" altLang="zh-CN" sz="1800">
                <a:latin typeface="Times New Roman" panose="02020603050405020304" pitchFamily="18" charset="0"/>
              </a:rPr>
              <a:t>是文件名（包括路径）。多个参数之间用空格分开。</a:t>
            </a:r>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52523194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文本框 1"/>
          <p:cNvSpPr txBox="1">
            <a:spLocks noChangeArrowheads="1"/>
          </p:cNvSpPr>
          <p:nvPr/>
        </p:nvSpPr>
        <p:spPr bwMode="auto">
          <a:xfrm>
            <a:off x="323850" y="1268413"/>
            <a:ext cx="10591800" cy="545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200" b="1">
                <a:latin typeface="Times New Roman" panose="02020603050405020304" pitchFamily="18" charset="0"/>
              </a:rPr>
              <a:t>// </a:t>
            </a:r>
            <a:r>
              <a:rPr lang="en-US" altLang="zh-CN" sz="2200" b="1">
                <a:latin typeface="Times New Roman" panose="02020603050405020304" pitchFamily="18" charset="0"/>
                <a:sym typeface="Arial" panose="020B0604020202020204" pitchFamily="34" charset="0"/>
              </a:rPr>
              <a:t>set up input</a:t>
            </a:r>
            <a:endParaRPr lang="zh-CN" altLang="en-US" sz="2200" b="1">
              <a:latin typeface="Times New Roman" panose="02020603050405020304" pitchFamily="18" charset="0"/>
            </a:endParaRPr>
          </a:p>
          <a:p>
            <a:pPr>
              <a:spcBef>
                <a:spcPct val="0"/>
              </a:spcBef>
              <a:buFontTx/>
              <a:buNone/>
            </a:pPr>
            <a:r>
              <a:rPr lang="zh-CN" altLang="en-US" sz="2200" b="1">
                <a:latin typeface="Times New Roman" panose="02020603050405020304" pitchFamily="18" charset="0"/>
              </a:rPr>
              <a:t>    if ((in = fopen(argv[1], "r")) == NULL)</a:t>
            </a:r>
          </a:p>
          <a:p>
            <a:pPr>
              <a:spcBef>
                <a:spcPct val="0"/>
              </a:spcBef>
              <a:buFontTx/>
              <a:buNone/>
            </a:pPr>
            <a:r>
              <a:rPr lang="zh-CN" altLang="en-US" sz="2200" b="1">
                <a:latin typeface="Times New Roman" panose="02020603050405020304" pitchFamily="18" charset="0"/>
              </a:rPr>
              <a:t>    {</a:t>
            </a:r>
          </a:p>
          <a:p>
            <a:pPr>
              <a:spcBef>
                <a:spcPct val="0"/>
              </a:spcBef>
              <a:buFontTx/>
              <a:buNone/>
            </a:pPr>
            <a:r>
              <a:rPr lang="zh-CN" altLang="en-US" sz="2200" b="1">
                <a:latin typeface="Times New Roman" panose="02020603050405020304" pitchFamily="18" charset="0"/>
              </a:rPr>
              <a:t>        fprintf(stderr, "I couldn't open the file \"%s\"\n",</a:t>
            </a:r>
          </a:p>
          <a:p>
            <a:pPr>
              <a:spcBef>
                <a:spcPct val="0"/>
              </a:spcBef>
              <a:buFontTx/>
              <a:buNone/>
            </a:pPr>
            <a:r>
              <a:rPr lang="zh-CN" altLang="en-US" sz="2200" b="1">
                <a:latin typeface="Times New Roman" panose="02020603050405020304" pitchFamily="18" charset="0"/>
              </a:rPr>
              <a:t>                argv[1]);</a:t>
            </a:r>
          </a:p>
          <a:p>
            <a:pPr>
              <a:spcBef>
                <a:spcPct val="0"/>
              </a:spcBef>
              <a:buFontTx/>
              <a:buNone/>
            </a:pPr>
            <a:r>
              <a:rPr lang="zh-CN" altLang="en-US" sz="2200" b="1">
                <a:latin typeface="Times New Roman" panose="02020603050405020304" pitchFamily="18" charset="0"/>
              </a:rPr>
              <a:t>        exit(2);</a:t>
            </a:r>
          </a:p>
          <a:p>
            <a:pPr>
              <a:spcBef>
                <a:spcPct val="0"/>
              </a:spcBef>
              <a:buFontTx/>
              <a:buNone/>
            </a:pPr>
            <a:r>
              <a:rPr lang="zh-CN" altLang="en-US" sz="2200" b="1">
                <a:latin typeface="Times New Roman" panose="02020603050405020304" pitchFamily="18" charset="0"/>
              </a:rPr>
              <a:t>    }</a:t>
            </a:r>
          </a:p>
          <a:p>
            <a:pPr>
              <a:spcBef>
                <a:spcPct val="0"/>
              </a:spcBef>
              <a:buFontTx/>
              <a:buNone/>
            </a:pPr>
            <a:endParaRPr lang="zh-CN" altLang="en-US" sz="2200" b="1">
              <a:latin typeface="Times New Roman" panose="02020603050405020304" pitchFamily="18" charset="0"/>
            </a:endParaRPr>
          </a:p>
          <a:p>
            <a:pPr>
              <a:spcBef>
                <a:spcPct val="0"/>
              </a:spcBef>
              <a:buFontTx/>
              <a:buNone/>
            </a:pPr>
            <a:r>
              <a:rPr lang="zh-CN" altLang="en-US" sz="2200" b="1">
                <a:latin typeface="Times New Roman" panose="02020603050405020304" pitchFamily="18" charset="0"/>
              </a:rPr>
              <a:t>// </a:t>
            </a:r>
            <a:r>
              <a:rPr lang="en-US" altLang="zh-CN" sz="2200" b="1">
                <a:latin typeface="Times New Roman" panose="02020603050405020304" pitchFamily="18" charset="0"/>
              </a:rPr>
              <a:t>set up output</a:t>
            </a:r>
          </a:p>
          <a:p>
            <a:pPr>
              <a:spcBef>
                <a:spcPct val="0"/>
              </a:spcBef>
              <a:buFontTx/>
              <a:buNone/>
            </a:pPr>
            <a:r>
              <a:rPr lang="zh-CN" altLang="en-US" sz="2200" b="1">
                <a:latin typeface="Times New Roman" panose="02020603050405020304" pitchFamily="18" charset="0"/>
              </a:rPr>
              <a:t>    strcpy(name,argv[1]); // copy filename</a:t>
            </a:r>
          </a:p>
          <a:p>
            <a:pPr>
              <a:spcBef>
                <a:spcPct val="0"/>
              </a:spcBef>
              <a:buFontTx/>
              <a:buNone/>
            </a:pPr>
            <a:r>
              <a:rPr lang="zh-CN" altLang="en-US" sz="2200" b="1">
                <a:latin typeface="Times New Roman" panose="02020603050405020304" pitchFamily="18" charset="0"/>
              </a:rPr>
              <a:t>    strcat(name,".red");            // append .red</a:t>
            </a:r>
          </a:p>
          <a:p>
            <a:pPr>
              <a:spcBef>
                <a:spcPct val="0"/>
              </a:spcBef>
              <a:buFontTx/>
              <a:buNone/>
            </a:pPr>
            <a:r>
              <a:rPr lang="zh-CN" altLang="en-US" sz="2200" b="1">
                <a:latin typeface="Times New Roman" panose="02020603050405020304" pitchFamily="18" charset="0"/>
              </a:rPr>
              <a:t>    if ((out = fopen(name, "w")) == NULL)</a:t>
            </a:r>
          </a:p>
          <a:p>
            <a:pPr>
              <a:spcBef>
                <a:spcPct val="0"/>
              </a:spcBef>
              <a:buFontTx/>
              <a:buNone/>
            </a:pPr>
            <a:r>
              <a:rPr lang="zh-CN" altLang="en-US" sz="2200" b="1">
                <a:latin typeface="Times New Roman" panose="02020603050405020304" pitchFamily="18" charset="0"/>
              </a:rPr>
              <a:t>    {                       // open file for writing</a:t>
            </a:r>
          </a:p>
          <a:p>
            <a:pPr>
              <a:spcBef>
                <a:spcPct val="0"/>
              </a:spcBef>
              <a:buFontTx/>
              <a:buNone/>
            </a:pPr>
            <a:r>
              <a:rPr lang="zh-CN" altLang="en-US" sz="2200" b="1">
                <a:latin typeface="Times New Roman" panose="02020603050405020304" pitchFamily="18" charset="0"/>
              </a:rPr>
              <a:t>        fprintf(stderr,"Can't create output file.\n");</a:t>
            </a:r>
          </a:p>
          <a:p>
            <a:pPr>
              <a:spcBef>
                <a:spcPct val="0"/>
              </a:spcBef>
              <a:buFontTx/>
              <a:buNone/>
            </a:pPr>
            <a:r>
              <a:rPr lang="zh-CN" altLang="en-US" sz="2200" b="1">
                <a:latin typeface="Times New Roman" panose="02020603050405020304" pitchFamily="18" charset="0"/>
              </a:rPr>
              <a:t>        exit(3);</a:t>
            </a:r>
          </a:p>
          <a:p>
            <a:pPr>
              <a:spcBef>
                <a:spcPct val="0"/>
              </a:spcBef>
              <a:buFontTx/>
              <a:buNone/>
            </a:pPr>
            <a:r>
              <a:rPr lang="zh-CN" altLang="en-US" sz="2200" b="1">
                <a:latin typeface="Times New Roman" panose="02020603050405020304" pitchFamily="18" charset="0"/>
              </a:rPr>
              <a:t>    }</a:t>
            </a:r>
          </a:p>
        </p:txBody>
      </p:sp>
    </p:spTree>
    <p:extLst>
      <p:ext uri="{BB962C8B-B14F-4D97-AF65-F5344CB8AC3E}">
        <p14:creationId xmlns:p14="http://schemas.microsoft.com/office/powerpoint/2010/main" val="74061235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文本框 1"/>
          <p:cNvSpPr txBox="1">
            <a:spLocks noChangeArrowheads="1"/>
          </p:cNvSpPr>
          <p:nvPr/>
        </p:nvSpPr>
        <p:spPr bwMode="auto">
          <a:xfrm>
            <a:off x="755650" y="1916113"/>
            <a:ext cx="7199313" cy="377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200" b="1">
                <a:latin typeface="Times New Roman" panose="02020603050405020304" pitchFamily="18" charset="0"/>
              </a:rPr>
              <a:t>// copy data</a:t>
            </a:r>
          </a:p>
          <a:p>
            <a:pPr>
              <a:spcBef>
                <a:spcPct val="0"/>
              </a:spcBef>
              <a:buFontTx/>
              <a:buNone/>
            </a:pPr>
            <a:r>
              <a:rPr lang="zh-CN" altLang="en-US" sz="2200" b="1">
                <a:latin typeface="Times New Roman" panose="02020603050405020304" pitchFamily="18" charset="0"/>
              </a:rPr>
              <a:t>    while ((ch = </a:t>
            </a:r>
            <a:r>
              <a:rPr lang="zh-CN" altLang="en-US" sz="2200" b="1">
                <a:solidFill>
                  <a:srgbClr val="FF0000"/>
                </a:solidFill>
                <a:latin typeface="Times New Roman" panose="02020603050405020304" pitchFamily="18" charset="0"/>
              </a:rPr>
              <a:t>getc(in)</a:t>
            </a:r>
            <a:r>
              <a:rPr lang="zh-CN" altLang="en-US" sz="2200" b="1">
                <a:latin typeface="Times New Roman" panose="02020603050405020304" pitchFamily="18" charset="0"/>
              </a:rPr>
              <a:t>) != EOF)</a:t>
            </a:r>
          </a:p>
          <a:p>
            <a:pPr>
              <a:spcBef>
                <a:spcPct val="0"/>
              </a:spcBef>
              <a:buFontTx/>
              <a:buNone/>
            </a:pPr>
            <a:r>
              <a:rPr lang="zh-CN" altLang="en-US" sz="2200" b="1">
                <a:latin typeface="Times New Roman" panose="02020603050405020304" pitchFamily="18" charset="0"/>
              </a:rPr>
              <a:t>        if (count++ % 3 == 0)</a:t>
            </a:r>
          </a:p>
          <a:p>
            <a:pPr>
              <a:spcBef>
                <a:spcPct val="0"/>
              </a:spcBef>
              <a:buFontTx/>
              <a:buNone/>
            </a:pPr>
            <a:r>
              <a:rPr lang="zh-CN" altLang="en-US" sz="2200" b="1">
                <a:latin typeface="Times New Roman" panose="02020603050405020304" pitchFamily="18" charset="0"/>
              </a:rPr>
              <a:t>            </a:t>
            </a:r>
            <a:r>
              <a:rPr lang="zh-CN" altLang="en-US" sz="2200" b="1">
                <a:solidFill>
                  <a:srgbClr val="FF0000"/>
                </a:solidFill>
                <a:latin typeface="Times New Roman" panose="02020603050405020304" pitchFamily="18" charset="0"/>
              </a:rPr>
              <a:t>putc(ch, out)</a:t>
            </a:r>
            <a:r>
              <a:rPr lang="zh-CN" altLang="en-US" sz="2200" b="1">
                <a:latin typeface="Times New Roman" panose="02020603050405020304" pitchFamily="18" charset="0"/>
              </a:rPr>
              <a:t>;  // print every 3rd char</a:t>
            </a:r>
          </a:p>
          <a:p>
            <a:pPr>
              <a:spcBef>
                <a:spcPct val="0"/>
              </a:spcBef>
              <a:buFontTx/>
              <a:buNone/>
            </a:pPr>
            <a:endParaRPr lang="zh-CN" altLang="en-US" sz="2200" b="1">
              <a:latin typeface="Times New Roman" panose="02020603050405020304" pitchFamily="18" charset="0"/>
            </a:endParaRPr>
          </a:p>
          <a:p>
            <a:pPr>
              <a:spcBef>
                <a:spcPct val="0"/>
              </a:spcBef>
              <a:buFontTx/>
              <a:buNone/>
            </a:pPr>
            <a:r>
              <a:rPr lang="zh-CN" altLang="en-US" sz="2200" b="1">
                <a:latin typeface="Times New Roman" panose="02020603050405020304" pitchFamily="18" charset="0"/>
              </a:rPr>
              <a:t>// clean up</a:t>
            </a:r>
          </a:p>
          <a:p>
            <a:pPr>
              <a:spcBef>
                <a:spcPct val="0"/>
              </a:spcBef>
              <a:buFontTx/>
              <a:buNone/>
            </a:pPr>
            <a:r>
              <a:rPr lang="zh-CN" altLang="en-US" sz="2200" b="1">
                <a:latin typeface="Times New Roman" panose="02020603050405020304" pitchFamily="18" charset="0"/>
              </a:rPr>
              <a:t>    if (fclose(in) != 0 || fclose(out) != 0)</a:t>
            </a:r>
          </a:p>
          <a:p>
            <a:pPr>
              <a:spcBef>
                <a:spcPct val="0"/>
              </a:spcBef>
              <a:buFontTx/>
              <a:buNone/>
            </a:pPr>
            <a:r>
              <a:rPr lang="zh-CN" altLang="en-US" sz="2200" b="1">
                <a:latin typeface="Times New Roman" panose="02020603050405020304" pitchFamily="18" charset="0"/>
              </a:rPr>
              <a:t>        fprintf(stderr,"Error in closing files\n");</a:t>
            </a:r>
          </a:p>
          <a:p>
            <a:pPr>
              <a:spcBef>
                <a:spcPct val="0"/>
              </a:spcBef>
              <a:buFontTx/>
              <a:buNone/>
            </a:pPr>
            <a:r>
              <a:rPr lang="zh-CN" altLang="en-US" sz="2200" b="1">
                <a:latin typeface="Times New Roman" panose="02020603050405020304" pitchFamily="18" charset="0"/>
              </a:rPr>
              <a:t>    return 0;</a:t>
            </a:r>
          </a:p>
          <a:p>
            <a:pPr>
              <a:spcBef>
                <a:spcPct val="0"/>
              </a:spcBef>
              <a:buFontTx/>
              <a:buNone/>
            </a:pPr>
            <a:endParaRPr lang="zh-CN" altLang="en-US" sz="2200" b="1">
              <a:latin typeface="Times New Roman" panose="02020603050405020304" pitchFamily="18" charset="0"/>
            </a:endParaRPr>
          </a:p>
          <a:p>
            <a:pPr>
              <a:spcBef>
                <a:spcPct val="0"/>
              </a:spcBef>
              <a:buFontTx/>
              <a:buNone/>
            </a:pPr>
            <a:r>
              <a:rPr lang="zh-CN" altLang="en-US" sz="2200" b="1">
                <a:latin typeface="Times New Roman" panose="02020603050405020304" pitchFamily="18" charset="0"/>
              </a:rPr>
              <a:t>} </a:t>
            </a:r>
          </a:p>
        </p:txBody>
      </p:sp>
      <p:sp>
        <p:nvSpPr>
          <p:cNvPr id="80899" name="文本框 2"/>
          <p:cNvSpPr txBox="1">
            <a:spLocks noChangeArrowheads="1"/>
          </p:cNvSpPr>
          <p:nvPr/>
        </p:nvSpPr>
        <p:spPr bwMode="auto">
          <a:xfrm>
            <a:off x="5580063" y="1268413"/>
            <a:ext cx="3030537" cy="1189037"/>
          </a:xfrm>
          <a:prstGeom prst="rect">
            <a:avLst/>
          </a:prstGeom>
          <a:solidFill>
            <a:srgbClr val="85FFE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a:latin typeface="Times New Roman" panose="02020603050405020304" pitchFamily="18" charset="0"/>
              </a:rPr>
              <a:t>getc and fgetc are equivalent, except that getc may be implemented as a macro in some libraries</a:t>
            </a:r>
          </a:p>
        </p:txBody>
      </p:sp>
    </p:spTree>
    <p:extLst>
      <p:ext uri="{BB962C8B-B14F-4D97-AF65-F5344CB8AC3E}">
        <p14:creationId xmlns:p14="http://schemas.microsoft.com/office/powerpoint/2010/main" val="53036336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CE7583B6-2C39-40A9-A9F9-F6DCF177EECD}" type="slidenum">
              <a:rPr lang="zh-CN" altLang="en-US" sz="1400" b="1">
                <a:latin typeface="Times New Roman" panose="02020603050405020304" pitchFamily="18" charset="0"/>
              </a:rPr>
              <a:pPr algn="r" eaLnBrk="1" hangingPunct="1">
                <a:spcBef>
                  <a:spcPct val="50000"/>
                </a:spcBef>
                <a:buFontTx/>
                <a:buNone/>
              </a:pPr>
              <a:t>24</a:t>
            </a:fld>
            <a:endParaRPr lang="zh-CN" altLang="en-US" sz="1400" b="1">
              <a:latin typeface="Times New Roman" panose="02020603050405020304" pitchFamily="18" charset="0"/>
            </a:endParaRPr>
          </a:p>
        </p:txBody>
      </p:sp>
      <p:sp>
        <p:nvSpPr>
          <p:cNvPr id="81923" name="Rectangle 4"/>
          <p:cNvSpPr>
            <a:spLocks noGrp="1" noChangeArrowheads="1"/>
          </p:cNvSpPr>
          <p:nvPr>
            <p:ph type="title" idx="4294967295"/>
          </p:nvPr>
        </p:nvSpPr>
        <p:spPr>
          <a:xfrm>
            <a:off x="1143000" y="457200"/>
            <a:ext cx="7772400" cy="533400"/>
          </a:xfrm>
        </p:spPr>
        <p:txBody>
          <a:bodyPr/>
          <a:lstStyle/>
          <a:p>
            <a:pPr eaLnBrk="1" hangingPunct="1"/>
            <a:r>
              <a:rPr lang="zh-CN" altLang="en-US" sz="2800" b="1" dirty="0" smtClean="0"/>
              <a:t>二、</a:t>
            </a:r>
            <a:r>
              <a:rPr lang="zh-CN" altLang="en-US" sz="2800" b="1" dirty="0" smtClean="0">
                <a:cs typeface="Arial" panose="020B0604020202020204" pitchFamily="34" charset="0"/>
              </a:rPr>
              <a:t>  </a:t>
            </a:r>
            <a:r>
              <a:rPr lang="zh-CN" altLang="en-US" sz="2800" b="1" dirty="0" smtClean="0">
                <a:ea typeface="黑体" panose="02010609060101010101" pitchFamily="49" charset="-122"/>
              </a:rPr>
              <a:t>读／写一个字符串──</a:t>
            </a:r>
            <a:r>
              <a:rPr lang="en-US" altLang="zh-CN" sz="2800" b="1" dirty="0" err="1" smtClean="0">
                <a:cs typeface="Arial" panose="020B0604020202020204" pitchFamily="34" charset="0"/>
              </a:rPr>
              <a:t>fgets</a:t>
            </a:r>
            <a:r>
              <a:rPr lang="en-US" altLang="zh-CN" sz="2800" b="1" dirty="0" smtClean="0">
                <a:cs typeface="Arial" panose="020B0604020202020204" pitchFamily="34" charset="0"/>
              </a:rPr>
              <a:t>()</a:t>
            </a:r>
            <a:r>
              <a:rPr lang="zh-CN" altLang="en-US" sz="2800" b="1" dirty="0" smtClean="0">
                <a:ea typeface="黑体" panose="02010609060101010101" pitchFamily="49" charset="-122"/>
              </a:rPr>
              <a:t>和</a:t>
            </a:r>
            <a:r>
              <a:rPr lang="en-US" altLang="zh-CN" sz="2800" b="1" dirty="0" err="1" smtClean="0">
                <a:cs typeface="Arial" panose="020B0604020202020204" pitchFamily="34" charset="0"/>
              </a:rPr>
              <a:t>fputs</a:t>
            </a:r>
            <a:r>
              <a:rPr lang="en-US" altLang="zh-CN" sz="2800" b="1" dirty="0" smtClean="0">
                <a:cs typeface="Arial" panose="020B0604020202020204" pitchFamily="34" charset="0"/>
              </a:rPr>
              <a:t>()</a:t>
            </a:r>
            <a:endParaRPr lang="en-US" altLang="zh-CN" sz="2800" b="1" dirty="0" smtClean="0">
              <a:ea typeface="黑体" panose="02010609060101010101" pitchFamily="49" charset="-122"/>
            </a:endParaRPr>
          </a:p>
        </p:txBody>
      </p:sp>
      <p:sp>
        <p:nvSpPr>
          <p:cNvPr id="81924" name="Rectangle 5"/>
          <p:cNvSpPr>
            <a:spLocks noChangeArrowheads="1"/>
          </p:cNvSpPr>
          <p:nvPr/>
        </p:nvSpPr>
        <p:spPr bwMode="auto">
          <a:xfrm>
            <a:off x="611188" y="1371600"/>
            <a:ext cx="8353425" cy="342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zh-CN" altLang="en-US" b="1" dirty="0">
                <a:latin typeface="Times New Roman" panose="02020603050405020304" pitchFamily="18" charset="0"/>
                <a:ea typeface="仿宋_GB2312" pitchFamily="1" charset="-122"/>
              </a:rPr>
              <a:t>1、 库函数</a:t>
            </a:r>
            <a:r>
              <a:rPr lang="en-US" altLang="zh-CN" b="1" dirty="0" err="1">
                <a:latin typeface="Times New Roman" panose="02020603050405020304" pitchFamily="18" charset="0"/>
                <a:ea typeface="仿宋_GB2312" pitchFamily="1" charset="-122"/>
              </a:rPr>
              <a:t>fputs</a:t>
            </a:r>
            <a:r>
              <a:rPr lang="en-US" altLang="zh-CN" b="1" dirty="0">
                <a:latin typeface="Times New Roman" panose="02020603050405020304" pitchFamily="18" charset="0"/>
                <a:ea typeface="仿宋_GB2312" pitchFamily="1" charset="-122"/>
              </a:rPr>
              <a:t>()─</a:t>
            </a:r>
            <a:r>
              <a:rPr lang="zh-CN" altLang="en-US" b="1" dirty="0">
                <a:latin typeface="Times New Roman" panose="02020603050405020304" pitchFamily="18" charset="0"/>
                <a:ea typeface="仿宋_GB2312" pitchFamily="1" charset="-122"/>
              </a:rPr>
              <a:t>向文本文件输出一个字符串</a:t>
            </a:r>
          </a:p>
          <a:p>
            <a:pPr eaLnBrk="1" hangingPunct="1">
              <a:lnSpc>
                <a:spcPct val="90000"/>
              </a:lnSpc>
              <a:spcBef>
                <a:spcPct val="50000"/>
              </a:spcBef>
              <a:buFontTx/>
              <a:buNone/>
            </a:pPr>
            <a:r>
              <a:rPr lang="zh-CN" altLang="en-US" b="1" dirty="0">
                <a:latin typeface="Times New Roman" panose="02020603050405020304" pitchFamily="18" charset="0"/>
              </a:rPr>
              <a:t>1）用法：</a:t>
            </a:r>
            <a:r>
              <a:rPr lang="en-US" altLang="zh-CN" b="1" dirty="0" err="1">
                <a:solidFill>
                  <a:schemeClr val="accent2"/>
                </a:solidFill>
                <a:latin typeface="Times New Roman" panose="02020603050405020304" pitchFamily="18" charset="0"/>
              </a:rPr>
              <a:t>int</a:t>
            </a:r>
            <a:r>
              <a:rPr lang="en-US" altLang="zh-CN" b="1" dirty="0">
                <a:solidFill>
                  <a:schemeClr val="accent2"/>
                </a:solidFill>
                <a:latin typeface="Times New Roman" panose="02020603050405020304" pitchFamily="18" charset="0"/>
              </a:rPr>
              <a:t>  </a:t>
            </a:r>
            <a:r>
              <a:rPr lang="en-US" altLang="zh-CN" b="1" dirty="0" err="1">
                <a:solidFill>
                  <a:schemeClr val="accent2"/>
                </a:solidFill>
                <a:latin typeface="Times New Roman" panose="02020603050405020304" pitchFamily="18" charset="0"/>
              </a:rPr>
              <a:t>fputs</a:t>
            </a:r>
            <a:r>
              <a:rPr lang="en-US" altLang="zh-CN" b="1" dirty="0">
                <a:solidFill>
                  <a:schemeClr val="accent2"/>
                </a:solidFill>
                <a:latin typeface="Times New Roman" panose="02020603050405020304" pitchFamily="18" charset="0"/>
              </a:rPr>
              <a:t>(</a:t>
            </a:r>
            <a:r>
              <a:rPr lang="en-US" altLang="zh-CN" b="1" dirty="0" err="1">
                <a:solidFill>
                  <a:schemeClr val="accent2"/>
                </a:solidFill>
                <a:latin typeface="Times New Roman" panose="02020603050405020304" pitchFamily="18" charset="0"/>
              </a:rPr>
              <a:t>const</a:t>
            </a:r>
            <a:r>
              <a:rPr lang="en-US" altLang="zh-CN" b="1" dirty="0">
                <a:solidFill>
                  <a:schemeClr val="accent2"/>
                </a:solidFill>
                <a:latin typeface="Times New Roman" panose="02020603050405020304" pitchFamily="18" charset="0"/>
              </a:rPr>
              <a:t> char *</a:t>
            </a:r>
            <a:r>
              <a:rPr lang="en-US" altLang="zh-CN" b="1" dirty="0" err="1">
                <a:solidFill>
                  <a:schemeClr val="accent2"/>
                </a:solidFill>
                <a:latin typeface="Times New Roman" panose="02020603050405020304" pitchFamily="18" charset="0"/>
              </a:rPr>
              <a:t>s，FILE</a:t>
            </a:r>
            <a:r>
              <a:rPr lang="en-US" altLang="zh-CN" b="1" dirty="0">
                <a:solidFill>
                  <a:schemeClr val="accent2"/>
                </a:solidFill>
                <a:latin typeface="Times New Roman" panose="02020603050405020304" pitchFamily="18" charset="0"/>
              </a:rPr>
              <a:t> * stream);</a:t>
            </a:r>
          </a:p>
          <a:p>
            <a:pPr eaLnBrk="1" hangingPunct="1">
              <a:lnSpc>
                <a:spcPct val="90000"/>
              </a:lnSpc>
              <a:spcBef>
                <a:spcPct val="50000"/>
              </a:spcBef>
              <a:buFontTx/>
              <a:buNone/>
            </a:pPr>
            <a:r>
              <a:rPr lang="zh-CN" altLang="en-US" b="1" dirty="0">
                <a:latin typeface="Times New Roman" panose="02020603050405020304" pitchFamily="18" charset="0"/>
              </a:rPr>
              <a:t>2）功能：将</a:t>
            </a:r>
            <a:r>
              <a:rPr lang="en-US" altLang="zh-CN" b="1" dirty="0">
                <a:latin typeface="Times New Roman" panose="02020603050405020304" pitchFamily="18" charset="0"/>
              </a:rPr>
              <a:t>s</a:t>
            </a:r>
            <a:r>
              <a:rPr lang="zh-CN" altLang="en-US" b="1" dirty="0">
                <a:latin typeface="Times New Roman" panose="02020603050405020304" pitchFamily="18" charset="0"/>
              </a:rPr>
              <a:t>所指向的字符串写入</a:t>
            </a:r>
            <a:r>
              <a:rPr lang="en-US" altLang="zh-CN" b="1" dirty="0">
                <a:latin typeface="Times New Roman" panose="02020603050405020304" pitchFamily="18" charset="0"/>
              </a:rPr>
              <a:t>stream</a:t>
            </a:r>
            <a:r>
              <a:rPr lang="zh-CN" altLang="en-US" b="1" dirty="0">
                <a:latin typeface="Times New Roman" panose="02020603050405020304" pitchFamily="18" charset="0"/>
              </a:rPr>
              <a:t>所指向的流中</a:t>
            </a:r>
            <a:r>
              <a:rPr lang="en-US" altLang="zh-CN" b="1" dirty="0">
                <a:latin typeface="Times New Roman" panose="02020603050405020304" pitchFamily="18" charset="0"/>
              </a:rPr>
              <a:t>(‘\0’</a:t>
            </a:r>
            <a:r>
              <a:rPr lang="zh-CN" altLang="en-US" b="1" dirty="0">
                <a:latin typeface="Times New Roman" panose="02020603050405020304" pitchFamily="18" charset="0"/>
              </a:rPr>
              <a:t>不被写入</a:t>
            </a:r>
            <a:r>
              <a:rPr lang="en-US" altLang="zh-CN" b="1" dirty="0">
                <a:latin typeface="Times New Roman" panose="02020603050405020304" pitchFamily="18" charset="0"/>
              </a:rPr>
              <a:t>)</a:t>
            </a:r>
            <a:r>
              <a:rPr lang="zh-CN" altLang="en-US" b="1" dirty="0">
                <a:latin typeface="Times New Roman" panose="02020603050405020304" pitchFamily="18" charset="0"/>
              </a:rPr>
              <a:t>。同时将文件位置指针向前移动字符串长度个字节</a:t>
            </a:r>
            <a:r>
              <a:rPr lang="en-US" altLang="zh-CN" b="1" dirty="0">
                <a:latin typeface="Times New Roman" panose="02020603050405020304" pitchFamily="18" charset="0"/>
              </a:rPr>
              <a:t>,</a:t>
            </a:r>
            <a:r>
              <a:rPr lang="zh-CN" altLang="en-US" b="1" dirty="0">
                <a:latin typeface="Times New Roman" panose="02020603050405020304" pitchFamily="18" charset="0"/>
              </a:rPr>
              <a:t>指向下一写入位置。如果发生写错误，则函数返回</a:t>
            </a:r>
            <a:r>
              <a:rPr lang="en-US" altLang="zh-CN" b="1" dirty="0">
                <a:latin typeface="Times New Roman" panose="02020603050405020304" pitchFamily="18" charset="0"/>
              </a:rPr>
              <a:t>EOF；</a:t>
            </a:r>
            <a:r>
              <a:rPr lang="zh-CN" altLang="en-US" b="1" dirty="0">
                <a:latin typeface="Times New Roman" panose="02020603050405020304" pitchFamily="18" charset="0"/>
              </a:rPr>
              <a:t>否则，返回一个非负值。</a:t>
            </a:r>
          </a:p>
          <a:p>
            <a:pPr eaLnBrk="1" hangingPunct="1">
              <a:lnSpc>
                <a:spcPct val="90000"/>
              </a:lnSpc>
              <a:spcBef>
                <a:spcPct val="50000"/>
              </a:spcBef>
              <a:buFontTx/>
              <a:buNone/>
            </a:pPr>
            <a:endParaRPr lang="zh-CN" altLang="en-US" b="1" dirty="0">
              <a:latin typeface="Times New Roman" panose="02020603050405020304" pitchFamily="18" charset="0"/>
            </a:endParaRPr>
          </a:p>
        </p:txBody>
      </p:sp>
      <p:sp>
        <p:nvSpPr>
          <p:cNvPr id="81925" name="Text Box 6"/>
          <p:cNvSpPr txBox="1">
            <a:spLocks noChangeArrowheads="1"/>
          </p:cNvSpPr>
          <p:nvPr/>
        </p:nvSpPr>
        <p:spPr bwMode="auto">
          <a:xfrm>
            <a:off x="1655763" y="4221163"/>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Hello</a:t>
            </a:r>
          </a:p>
        </p:txBody>
      </p:sp>
      <p:sp>
        <p:nvSpPr>
          <p:cNvPr id="81926" name="Oval 8"/>
          <p:cNvSpPr>
            <a:spLocks noChangeArrowheads="1"/>
          </p:cNvSpPr>
          <p:nvPr/>
        </p:nvSpPr>
        <p:spPr bwMode="auto">
          <a:xfrm>
            <a:off x="2447925" y="4860925"/>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endParaRPr lang="en-US" altLang="en-US" sz="1800">
              <a:latin typeface="Times New Roman" panose="02020603050405020304" pitchFamily="18" charset="0"/>
            </a:endParaRPr>
          </a:p>
        </p:txBody>
      </p:sp>
      <p:sp>
        <p:nvSpPr>
          <p:cNvPr id="81927" name="Line 9"/>
          <p:cNvSpPr>
            <a:spLocks noChangeShapeType="1"/>
          </p:cNvSpPr>
          <p:nvPr/>
        </p:nvSpPr>
        <p:spPr bwMode="auto">
          <a:xfrm flipV="1">
            <a:off x="2519363" y="4502150"/>
            <a:ext cx="0"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28" name="Text Box 13"/>
          <p:cNvSpPr txBox="1">
            <a:spLocks noChangeArrowheads="1"/>
          </p:cNvSpPr>
          <p:nvPr/>
        </p:nvSpPr>
        <p:spPr bwMode="auto">
          <a:xfrm>
            <a:off x="4019550" y="4221163"/>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HelloWorld</a:t>
            </a:r>
          </a:p>
        </p:txBody>
      </p:sp>
      <p:sp>
        <p:nvSpPr>
          <p:cNvPr id="71689" name="Text Box 19"/>
          <p:cNvSpPr>
            <a:spLocks noGrp="1" noChangeArrowheads="1"/>
          </p:cNvSpPr>
          <p:nvPr>
            <p:ph type="body" idx="4294967295"/>
          </p:nvPr>
        </p:nvSpPr>
        <p:spPr>
          <a:xfrm>
            <a:off x="611188" y="5084763"/>
            <a:ext cx="7772400" cy="981075"/>
          </a:xfrm>
        </p:spPr>
        <p:txBody>
          <a:bodyPr/>
          <a:lstStyle/>
          <a:p>
            <a:pPr eaLnBrk="1" hangingPunct="1">
              <a:spcBef>
                <a:spcPct val="50000"/>
              </a:spcBef>
              <a:buFontTx/>
              <a:buNone/>
            </a:pPr>
            <a:r>
              <a:rPr lang="en-US" altLang="zh-CN" b="1" dirty="0" err="1" smtClean="0"/>
              <a:t>fputs</a:t>
            </a:r>
            <a:r>
              <a:rPr lang="en-US" altLang="zh-CN" b="1" dirty="0" smtClean="0"/>
              <a:t>(s, </a:t>
            </a:r>
            <a:r>
              <a:rPr lang="en-US" altLang="zh-CN" b="1" dirty="0" err="1" smtClean="0"/>
              <a:t>stdout</a:t>
            </a:r>
            <a:r>
              <a:rPr lang="en-US" altLang="zh-CN" b="1" dirty="0" smtClean="0"/>
              <a:t>)</a:t>
            </a:r>
            <a:r>
              <a:rPr lang="zh-CN" altLang="en-US" b="1" dirty="0" smtClean="0"/>
              <a:t>等价于</a:t>
            </a:r>
            <a:r>
              <a:rPr lang="en-US" altLang="zh-CN" b="1" dirty="0" smtClean="0"/>
              <a:t>puts(s)</a:t>
            </a:r>
            <a:r>
              <a:rPr lang="zh-CN" altLang="en-US" b="1" dirty="0" smtClean="0"/>
              <a:t> ，将</a:t>
            </a:r>
            <a:r>
              <a:rPr lang="en-US" altLang="zh-CN" b="1" dirty="0" smtClean="0"/>
              <a:t>s</a:t>
            </a:r>
            <a:r>
              <a:rPr lang="zh-CN" altLang="en-US" b="1" dirty="0" smtClean="0"/>
              <a:t>所指向的字符串写入到标准输出流。</a:t>
            </a:r>
          </a:p>
        </p:txBody>
      </p:sp>
      <p:sp>
        <p:nvSpPr>
          <p:cNvPr id="81930" name="Oval 20"/>
          <p:cNvSpPr>
            <a:spLocks noChangeArrowheads="1"/>
          </p:cNvSpPr>
          <p:nvPr/>
        </p:nvSpPr>
        <p:spPr bwMode="auto">
          <a:xfrm>
            <a:off x="5543550" y="4867275"/>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endParaRPr lang="en-US" altLang="en-US" sz="1800">
              <a:latin typeface="Times New Roman" panose="02020603050405020304" pitchFamily="18" charset="0"/>
            </a:endParaRPr>
          </a:p>
        </p:txBody>
      </p:sp>
      <p:sp>
        <p:nvSpPr>
          <p:cNvPr id="81931" name="Line 21"/>
          <p:cNvSpPr>
            <a:spLocks noChangeShapeType="1"/>
          </p:cNvSpPr>
          <p:nvPr/>
        </p:nvSpPr>
        <p:spPr bwMode="auto">
          <a:xfrm flipV="1">
            <a:off x="5614988" y="4508500"/>
            <a:ext cx="0"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7490943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689">
                                            <p:txEl>
                                              <p:pRg st="0" end="0"/>
                                            </p:txEl>
                                          </p:spTgt>
                                        </p:tgtEl>
                                        <p:attrNameLst>
                                          <p:attrName>style.visibility</p:attrName>
                                        </p:attrNameLst>
                                      </p:cBhvr>
                                      <p:to>
                                        <p:strVal val="visible"/>
                                      </p:to>
                                    </p:set>
                                    <p:animEffect transition="in" filter="dissolve">
                                      <p:cBhvr>
                                        <p:cTn id="7" dur="500"/>
                                        <p:tgtEl>
                                          <p:spTgt spid="7168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8FB787B7-0FA6-4756-B7B5-94180AADE8FE}" type="slidenum">
              <a:rPr lang="zh-CN" altLang="en-US" sz="1400" b="1">
                <a:latin typeface="Times New Roman" panose="02020603050405020304" pitchFamily="18" charset="0"/>
              </a:rPr>
              <a:pPr algn="r" eaLnBrk="1" hangingPunct="1">
                <a:spcBef>
                  <a:spcPct val="50000"/>
                </a:spcBef>
                <a:buFontTx/>
                <a:buNone/>
              </a:pPr>
              <a:t>25</a:t>
            </a:fld>
            <a:endParaRPr lang="zh-CN" altLang="en-US" sz="1400" b="1">
              <a:latin typeface="Times New Roman" panose="02020603050405020304" pitchFamily="18" charset="0"/>
            </a:endParaRPr>
          </a:p>
        </p:txBody>
      </p:sp>
      <p:sp>
        <p:nvSpPr>
          <p:cNvPr id="82947" name="Rectangle 3"/>
          <p:cNvSpPr>
            <a:spLocks noGrp="1" noChangeArrowheads="1"/>
          </p:cNvSpPr>
          <p:nvPr>
            <p:ph type="body" idx="4294967295"/>
          </p:nvPr>
        </p:nvSpPr>
        <p:spPr>
          <a:xfrm>
            <a:off x="539750" y="1319213"/>
            <a:ext cx="8207375" cy="4611687"/>
          </a:xfrm>
        </p:spPr>
        <p:txBody>
          <a:bodyPr/>
          <a:lstStyle/>
          <a:p>
            <a:pPr eaLnBrk="1" hangingPunct="1">
              <a:lnSpc>
                <a:spcPct val="80000"/>
              </a:lnSpc>
              <a:spcBef>
                <a:spcPct val="50000"/>
              </a:spcBef>
              <a:buFontTx/>
              <a:buNone/>
            </a:pPr>
            <a:r>
              <a:rPr lang="zh-CN" altLang="en-US" sz="2400" b="1" dirty="0" smtClean="0">
                <a:ea typeface="仿宋_GB2312" pitchFamily="1" charset="-122"/>
              </a:rPr>
              <a:t>2、 库函数</a:t>
            </a:r>
            <a:r>
              <a:rPr lang="en-US" altLang="zh-CN" sz="2400" b="1" dirty="0" err="1" smtClean="0">
                <a:ea typeface="仿宋_GB2312" pitchFamily="1" charset="-122"/>
              </a:rPr>
              <a:t>fgets</a:t>
            </a:r>
            <a:r>
              <a:rPr lang="en-US" altLang="zh-CN" sz="2400" b="1" dirty="0" smtClean="0">
                <a:ea typeface="仿宋_GB2312" pitchFamily="1" charset="-122"/>
              </a:rPr>
              <a:t>()──</a:t>
            </a:r>
            <a:r>
              <a:rPr lang="zh-CN" altLang="en-US" sz="2400" b="1" dirty="0" smtClean="0">
                <a:ea typeface="仿宋_GB2312" pitchFamily="1" charset="-122"/>
              </a:rPr>
              <a:t>从文本文件读一个字符串</a:t>
            </a:r>
          </a:p>
          <a:p>
            <a:pPr eaLnBrk="1" hangingPunct="1">
              <a:lnSpc>
                <a:spcPct val="80000"/>
              </a:lnSpc>
              <a:spcBef>
                <a:spcPct val="50000"/>
              </a:spcBef>
              <a:buFontTx/>
              <a:buNone/>
            </a:pPr>
            <a:r>
              <a:rPr lang="zh-CN" altLang="en-US" sz="2400" b="1" dirty="0" smtClean="0"/>
              <a:t> 1）用法：</a:t>
            </a:r>
          </a:p>
          <a:p>
            <a:pPr eaLnBrk="1" hangingPunct="1">
              <a:lnSpc>
                <a:spcPct val="80000"/>
              </a:lnSpc>
              <a:spcBef>
                <a:spcPct val="50000"/>
              </a:spcBef>
              <a:buFontTx/>
              <a:buNone/>
            </a:pPr>
            <a:r>
              <a:rPr lang="en-US" altLang="zh-CN" sz="2400" b="1" dirty="0" smtClean="0"/>
              <a:t>       </a:t>
            </a:r>
            <a:r>
              <a:rPr lang="en-US" altLang="zh-CN" sz="2400" b="1" dirty="0" smtClean="0">
                <a:solidFill>
                  <a:schemeClr val="accent2"/>
                </a:solidFill>
              </a:rPr>
              <a:t>char  * </a:t>
            </a:r>
            <a:r>
              <a:rPr lang="en-US" altLang="zh-CN" sz="2400" b="1" dirty="0" err="1" smtClean="0">
                <a:solidFill>
                  <a:schemeClr val="accent2"/>
                </a:solidFill>
              </a:rPr>
              <a:t>fgets</a:t>
            </a:r>
            <a:r>
              <a:rPr lang="en-US" altLang="zh-CN" sz="2400" b="1" dirty="0" smtClean="0">
                <a:solidFill>
                  <a:schemeClr val="accent2"/>
                </a:solidFill>
              </a:rPr>
              <a:t>(char * </a:t>
            </a:r>
            <a:r>
              <a:rPr lang="en-US" altLang="zh-CN" sz="2400" b="1" dirty="0" err="1" smtClean="0">
                <a:solidFill>
                  <a:schemeClr val="accent2"/>
                </a:solidFill>
              </a:rPr>
              <a:t>s，int</a:t>
            </a:r>
            <a:r>
              <a:rPr lang="en-US" altLang="zh-CN" sz="2400" b="1" dirty="0" smtClean="0">
                <a:solidFill>
                  <a:schemeClr val="accent2"/>
                </a:solidFill>
              </a:rPr>
              <a:t> </a:t>
            </a:r>
            <a:r>
              <a:rPr lang="en-US" altLang="zh-CN" sz="2400" b="1" dirty="0" err="1" smtClean="0">
                <a:solidFill>
                  <a:schemeClr val="accent2"/>
                </a:solidFill>
              </a:rPr>
              <a:t>n，FILE</a:t>
            </a:r>
            <a:r>
              <a:rPr lang="en-US" altLang="zh-CN" sz="2400" b="1" dirty="0" smtClean="0">
                <a:solidFill>
                  <a:schemeClr val="accent2"/>
                </a:solidFill>
              </a:rPr>
              <a:t> * stream</a:t>
            </a:r>
            <a:r>
              <a:rPr lang="zh-CN" altLang="en-US" sz="2400" b="1" dirty="0" smtClean="0">
                <a:solidFill>
                  <a:schemeClr val="accent2"/>
                </a:solidFill>
              </a:rPr>
              <a:t>);</a:t>
            </a:r>
          </a:p>
          <a:p>
            <a:pPr eaLnBrk="1" hangingPunct="1">
              <a:lnSpc>
                <a:spcPct val="80000"/>
              </a:lnSpc>
              <a:spcBef>
                <a:spcPct val="50000"/>
              </a:spcBef>
              <a:buFontTx/>
              <a:buNone/>
            </a:pPr>
            <a:r>
              <a:rPr lang="zh-CN" altLang="en-US" sz="2400" b="1" dirty="0" smtClean="0"/>
              <a:t> 2）功能：从</a:t>
            </a:r>
            <a:r>
              <a:rPr lang="en-US" altLang="zh-CN" sz="2400" b="1" dirty="0" smtClean="0"/>
              <a:t>stream</a:t>
            </a:r>
            <a:r>
              <a:rPr lang="zh-CN" altLang="en-US" sz="2400" b="1" dirty="0" smtClean="0"/>
              <a:t>指向的流中读取</a:t>
            </a:r>
            <a:r>
              <a:rPr lang="zh-CN" altLang="en-US" sz="2400" b="1" dirty="0" smtClean="0">
                <a:solidFill>
                  <a:srgbClr val="FF3300"/>
                </a:solidFill>
              </a:rPr>
              <a:t>最多</a:t>
            </a:r>
            <a:r>
              <a:rPr lang="en-US" altLang="zh-CN" sz="2400" b="1" dirty="0" smtClean="0"/>
              <a:t>n－1</a:t>
            </a:r>
            <a:r>
              <a:rPr lang="zh-CN" altLang="en-US" sz="2400" b="1" dirty="0" smtClean="0"/>
              <a:t>个字符并放到</a:t>
            </a:r>
            <a:r>
              <a:rPr lang="en-US" altLang="zh-CN" sz="2400" b="1" dirty="0" smtClean="0"/>
              <a:t>s</a:t>
            </a:r>
            <a:r>
              <a:rPr lang="zh-CN" altLang="en-US" sz="2400" b="1" dirty="0" smtClean="0"/>
              <a:t>所指向的数组中，遇到下面情况不再往后读：</a:t>
            </a:r>
            <a:r>
              <a:rPr lang="en-US" altLang="zh-CN" sz="2400" b="1" dirty="0" smtClean="0"/>
              <a:t>1</a:t>
            </a:r>
            <a:r>
              <a:rPr lang="zh-CN" altLang="en-US" sz="2400" b="1" dirty="0" smtClean="0"/>
              <a:t>）</a:t>
            </a:r>
            <a:r>
              <a:rPr lang="zh-CN" altLang="en-US" sz="2400" b="1" u="sng" dirty="0" smtClean="0"/>
              <a:t>读到新行符</a:t>
            </a:r>
            <a:r>
              <a:rPr lang="en-US" altLang="zh-CN" sz="2400" b="1" u="sng" dirty="0" smtClean="0">
                <a:latin typeface="宋体" panose="02010600030101010101" pitchFamily="2" charset="-122"/>
              </a:rPr>
              <a:t>‘</a:t>
            </a:r>
            <a:r>
              <a:rPr lang="en-US" altLang="zh-CN" sz="2400" b="1" u="sng" dirty="0" smtClean="0"/>
              <a:t>\n</a:t>
            </a:r>
            <a:r>
              <a:rPr lang="en-US" altLang="zh-CN" sz="2400" b="1" u="sng" dirty="0" smtClean="0">
                <a:latin typeface="宋体" panose="02010600030101010101" pitchFamily="2" charset="-122"/>
              </a:rPr>
              <a:t>’</a:t>
            </a:r>
            <a:r>
              <a:rPr lang="zh-CN" altLang="en-US" sz="2400" b="1" u="sng" dirty="0" smtClean="0"/>
              <a:t>或者文件结束符</a:t>
            </a:r>
            <a:r>
              <a:rPr lang="en-US" altLang="zh-CN" sz="2400" b="1" u="sng" dirty="0" smtClean="0"/>
              <a:t>(</a:t>
            </a:r>
            <a:r>
              <a:rPr lang="zh-CN" altLang="en-US" sz="2400" b="1" u="sng" dirty="0" smtClean="0"/>
              <a:t>新行符会被读入到</a:t>
            </a:r>
            <a:r>
              <a:rPr lang="en-US" altLang="zh-CN" sz="2400" b="1" u="sng" dirty="0" smtClean="0"/>
              <a:t>s</a:t>
            </a:r>
            <a:r>
              <a:rPr lang="zh-CN" altLang="en-US" sz="2400" b="1" u="sng" dirty="0" smtClean="0"/>
              <a:t>）</a:t>
            </a:r>
            <a:r>
              <a:rPr lang="en-US" altLang="zh-CN" sz="2400" b="1" u="sng" dirty="0" smtClean="0"/>
              <a:t>;2)</a:t>
            </a:r>
            <a:r>
              <a:rPr lang="zh-CN" altLang="en-US" sz="2400" b="1" u="sng" dirty="0" smtClean="0"/>
              <a:t>或虽未遇新行符和文件结束符、但已读入</a:t>
            </a:r>
            <a:r>
              <a:rPr lang="en-US" altLang="zh-CN" sz="2400" b="1" u="sng" dirty="0" smtClean="0"/>
              <a:t>n-1</a:t>
            </a:r>
            <a:r>
              <a:rPr lang="zh-CN" altLang="en-US" sz="2400" b="1" u="sng" dirty="0" smtClean="0"/>
              <a:t>个字符</a:t>
            </a:r>
            <a:r>
              <a:rPr lang="zh-CN" altLang="en-US" sz="2400" b="1" dirty="0" smtClean="0"/>
              <a:t>。</a:t>
            </a:r>
          </a:p>
          <a:p>
            <a:pPr eaLnBrk="1" hangingPunct="1">
              <a:lnSpc>
                <a:spcPct val="80000"/>
              </a:lnSpc>
              <a:spcBef>
                <a:spcPct val="50000"/>
              </a:spcBef>
              <a:buFontTx/>
              <a:buNone/>
            </a:pPr>
            <a:r>
              <a:rPr lang="zh-CN" altLang="en-US" sz="2400" b="1" dirty="0" smtClean="0"/>
              <a:t>    最后一个字符读入数组后接着写入结束标志</a:t>
            </a:r>
            <a:r>
              <a:rPr lang="zh-CN" altLang="en-US" sz="2400" b="1" dirty="0" smtClean="0">
                <a:latin typeface="宋体" panose="02010600030101010101" pitchFamily="2" charset="-122"/>
              </a:rPr>
              <a:t>‘</a:t>
            </a:r>
            <a:r>
              <a:rPr lang="zh-CN" altLang="en-US" sz="2400" b="1" dirty="0" smtClean="0"/>
              <a:t>\0</a:t>
            </a:r>
            <a:r>
              <a:rPr lang="zh-CN" altLang="en-US" sz="2400" b="1" dirty="0" smtClean="0">
                <a:latin typeface="宋体" panose="02010600030101010101" pitchFamily="2" charset="-122"/>
              </a:rPr>
              <a:t>’</a:t>
            </a:r>
            <a:r>
              <a:rPr lang="zh-CN" altLang="en-US" sz="2400" b="1" dirty="0" smtClean="0"/>
              <a:t> ，并将文件位置指针向前移动</a:t>
            </a:r>
            <a:r>
              <a:rPr lang="en-US" altLang="zh-CN" sz="2400" b="1" dirty="0" smtClean="0"/>
              <a:t>n</a:t>
            </a:r>
            <a:r>
              <a:rPr lang="zh-CN" altLang="en-US" sz="2400" b="1" dirty="0" smtClean="0"/>
              <a:t>－</a:t>
            </a:r>
            <a:r>
              <a:rPr lang="en-US" altLang="zh-CN" sz="2400" b="1" dirty="0" smtClean="0"/>
              <a:t>1</a:t>
            </a:r>
            <a:r>
              <a:rPr lang="zh-CN" altLang="en-US" sz="2400" b="1" dirty="0" smtClean="0"/>
              <a:t>（字符串长度）个字节。</a:t>
            </a:r>
            <a:r>
              <a:rPr lang="zh-CN" altLang="en-US" sz="2400" b="1" u="sng" dirty="0" smtClean="0"/>
              <a:t>如果遇到文件结束符并且没有字符读入数组，则数组内容不变</a:t>
            </a:r>
            <a:r>
              <a:rPr lang="zh-CN" altLang="en-US" sz="2400" b="1" dirty="0" smtClean="0"/>
              <a:t>。</a:t>
            </a:r>
          </a:p>
          <a:p>
            <a:pPr eaLnBrk="1" hangingPunct="1">
              <a:lnSpc>
                <a:spcPct val="80000"/>
              </a:lnSpc>
              <a:spcBef>
                <a:spcPct val="50000"/>
              </a:spcBef>
              <a:buFontTx/>
              <a:buNone/>
            </a:pPr>
            <a:r>
              <a:rPr lang="en-US" altLang="zh-CN" sz="2400" b="1" dirty="0" smtClean="0"/>
              <a:t>    </a:t>
            </a:r>
            <a:r>
              <a:rPr lang="en-US" altLang="zh-CN" sz="2400" b="1" dirty="0" err="1" smtClean="0"/>
              <a:t>fgets</a:t>
            </a:r>
            <a:r>
              <a:rPr lang="en-US" altLang="zh-CN" sz="2400" b="1" dirty="0" smtClean="0"/>
              <a:t>(s, </a:t>
            </a:r>
            <a:r>
              <a:rPr lang="en-US" altLang="zh-CN" sz="2400" b="1" dirty="0" err="1" smtClean="0"/>
              <a:t>sizeof</a:t>
            </a:r>
            <a:r>
              <a:rPr lang="en-US" altLang="zh-CN" sz="2400" b="1" dirty="0" smtClean="0"/>
              <a:t>(s), </a:t>
            </a:r>
            <a:r>
              <a:rPr lang="en-US" altLang="zh-CN" sz="2400" b="1" dirty="0" err="1" smtClean="0"/>
              <a:t>stdin</a:t>
            </a:r>
            <a:r>
              <a:rPr lang="en-US" altLang="zh-CN" sz="2400" b="1" dirty="0" smtClean="0"/>
              <a:t>)</a:t>
            </a:r>
            <a:r>
              <a:rPr lang="zh-CN" altLang="en-US" sz="2400" b="1" dirty="0" smtClean="0"/>
              <a:t>等价于</a:t>
            </a:r>
            <a:r>
              <a:rPr lang="en-US" altLang="zh-CN" sz="2400" b="1" dirty="0" smtClean="0"/>
              <a:t>gets(s)</a:t>
            </a:r>
            <a:r>
              <a:rPr lang="zh-CN" altLang="en-US" sz="2400" b="1" dirty="0" smtClean="0"/>
              <a:t>吗？</a:t>
            </a:r>
          </a:p>
          <a:p>
            <a:pPr eaLnBrk="1" hangingPunct="1">
              <a:lnSpc>
                <a:spcPct val="80000"/>
              </a:lnSpc>
              <a:buFontTx/>
              <a:buNone/>
            </a:pPr>
            <a:endParaRPr lang="zh-CN" altLang="en-US" sz="2400" b="1" dirty="0" smtClean="0"/>
          </a:p>
        </p:txBody>
      </p:sp>
      <p:sp>
        <p:nvSpPr>
          <p:cNvPr id="82948" name="Rectangle 4"/>
          <p:cNvSpPr>
            <a:spLocks noGrp="1" noChangeArrowheads="1"/>
          </p:cNvSpPr>
          <p:nvPr>
            <p:ph type="title" idx="4294967295"/>
          </p:nvPr>
        </p:nvSpPr>
        <p:spPr>
          <a:xfrm>
            <a:off x="1143000" y="457200"/>
            <a:ext cx="7772400" cy="533400"/>
          </a:xfrm>
        </p:spPr>
        <p:txBody>
          <a:bodyPr lIns="92075" tIns="46038" rIns="92075" bIns="46038"/>
          <a:lstStyle/>
          <a:p>
            <a:pPr eaLnBrk="1" hangingPunct="1"/>
            <a:r>
              <a:rPr lang="zh-CN" altLang="en-US" sz="2800" b="1" smtClean="0"/>
              <a:t>二、</a:t>
            </a:r>
            <a:r>
              <a:rPr lang="zh-CN" altLang="en-US" sz="2800" b="1" smtClean="0">
                <a:cs typeface="Arial" panose="020B0604020202020204" pitchFamily="34" charset="0"/>
              </a:rPr>
              <a:t>  </a:t>
            </a:r>
            <a:r>
              <a:rPr lang="zh-CN" altLang="en-US" sz="2800" b="1" smtClean="0">
                <a:ea typeface="黑体" panose="02010609060101010101" pitchFamily="49" charset="-122"/>
              </a:rPr>
              <a:t>读／写一个字符串──</a:t>
            </a:r>
            <a:r>
              <a:rPr lang="en-US" altLang="zh-CN" sz="2800" b="1" smtClean="0">
                <a:cs typeface="Arial" panose="020B0604020202020204" pitchFamily="34" charset="0"/>
              </a:rPr>
              <a:t>fgets()</a:t>
            </a:r>
            <a:r>
              <a:rPr lang="zh-CN" altLang="en-US" sz="2800" b="1" smtClean="0">
                <a:ea typeface="黑体" panose="02010609060101010101" pitchFamily="49" charset="-122"/>
              </a:rPr>
              <a:t>和</a:t>
            </a:r>
            <a:r>
              <a:rPr lang="en-US" altLang="zh-CN" sz="2800" b="1" smtClean="0">
                <a:cs typeface="Arial" panose="020B0604020202020204" pitchFamily="34" charset="0"/>
              </a:rPr>
              <a:t>fputs()</a:t>
            </a:r>
            <a:endParaRPr lang="en-US" altLang="zh-CN" sz="2800" b="1" smtClean="0">
              <a:ea typeface="黑体" panose="02010609060101010101" pitchFamily="49" charset="-122"/>
            </a:endParaRPr>
          </a:p>
        </p:txBody>
      </p:sp>
    </p:spTree>
    <p:extLst>
      <p:ext uri="{BB962C8B-B14F-4D97-AF65-F5344CB8AC3E}">
        <p14:creationId xmlns:p14="http://schemas.microsoft.com/office/powerpoint/2010/main" val="341075653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3979F2DF-8BBA-478B-AA91-2623E87E7645}" type="slidenum">
              <a:rPr lang="zh-CN" altLang="en-US" sz="1400" b="1">
                <a:latin typeface="Times New Roman" panose="02020603050405020304" pitchFamily="18" charset="0"/>
              </a:rPr>
              <a:pPr algn="r" eaLnBrk="1" hangingPunct="1">
                <a:spcBef>
                  <a:spcPct val="50000"/>
                </a:spcBef>
                <a:buFontTx/>
                <a:buNone/>
              </a:pPr>
              <a:t>26</a:t>
            </a:fld>
            <a:endParaRPr lang="zh-CN" altLang="en-US" sz="1400" b="1">
              <a:latin typeface="Times New Roman" panose="02020603050405020304" pitchFamily="18" charset="0"/>
            </a:endParaRPr>
          </a:p>
        </p:txBody>
      </p:sp>
      <p:sp>
        <p:nvSpPr>
          <p:cNvPr id="83971" name="Rectangle 4"/>
          <p:cNvSpPr>
            <a:spLocks noGrp="1" noChangeArrowheads="1"/>
          </p:cNvSpPr>
          <p:nvPr>
            <p:ph type="title" idx="4294967295"/>
          </p:nvPr>
        </p:nvSpPr>
        <p:spPr/>
        <p:txBody>
          <a:bodyPr/>
          <a:lstStyle/>
          <a:p>
            <a:pPr eaLnBrk="1" hangingPunct="1"/>
            <a:endParaRPr lang="en-US" altLang="en-US" smtClean="0"/>
          </a:p>
        </p:txBody>
      </p:sp>
      <p:sp>
        <p:nvSpPr>
          <p:cNvPr id="83972" name="Rectangle 5"/>
          <p:cNvSpPr>
            <a:spLocks noGrp="1" noChangeArrowheads="1"/>
          </p:cNvSpPr>
          <p:nvPr>
            <p:ph type="body" idx="4294967295"/>
          </p:nvPr>
        </p:nvSpPr>
        <p:spPr>
          <a:xfrm>
            <a:off x="322263" y="188913"/>
            <a:ext cx="7772400" cy="6592887"/>
          </a:xfrm>
        </p:spPr>
        <p:txBody>
          <a:bodyPr/>
          <a:lstStyle/>
          <a:p>
            <a:pPr eaLnBrk="1" hangingPunct="1">
              <a:buFontTx/>
              <a:buNone/>
            </a:pPr>
            <a:r>
              <a:rPr lang="zh-CN" altLang="en-US" sz="2000" b="1" dirty="0" smtClean="0"/>
              <a:t>#include&lt;stdio.h&gt;</a:t>
            </a:r>
          </a:p>
          <a:p>
            <a:pPr eaLnBrk="1" hangingPunct="1">
              <a:buFontTx/>
              <a:buNone/>
            </a:pPr>
            <a:r>
              <a:rPr lang="en-US" altLang="zh-CN" sz="2000" b="1" dirty="0" err="1" smtClean="0"/>
              <a:t>int</a:t>
            </a:r>
            <a:r>
              <a:rPr lang="en-US" altLang="zh-CN" sz="2000" b="1" dirty="0" smtClean="0"/>
              <a:t> </a:t>
            </a:r>
            <a:r>
              <a:rPr lang="zh-CN" altLang="en-US" sz="2000" b="1" dirty="0" smtClean="0"/>
              <a:t>main(</a:t>
            </a:r>
            <a:r>
              <a:rPr lang="en-US" altLang="zh-CN" sz="2000" b="1" dirty="0" smtClean="0"/>
              <a:t>void</a:t>
            </a:r>
            <a:r>
              <a:rPr lang="zh-CN" altLang="en-US" sz="2000" b="1" dirty="0" smtClean="0"/>
              <a:t>)</a:t>
            </a:r>
          </a:p>
          <a:p>
            <a:pPr eaLnBrk="1" hangingPunct="1">
              <a:buFontTx/>
              <a:buNone/>
            </a:pPr>
            <a:r>
              <a:rPr lang="zh-CN" altLang="en-US" sz="2000" b="1" dirty="0" smtClean="0"/>
              <a:t>{</a:t>
            </a:r>
          </a:p>
          <a:p>
            <a:pPr eaLnBrk="1" hangingPunct="1">
              <a:buFontTx/>
              <a:buNone/>
            </a:pPr>
            <a:r>
              <a:rPr lang="zh-CN" altLang="en-US" sz="2000" b="1" dirty="0" smtClean="0"/>
              <a:t>     char s1[5], s2[100];</a:t>
            </a:r>
          </a:p>
          <a:p>
            <a:pPr eaLnBrk="1" hangingPunct="1">
              <a:buFontTx/>
              <a:buNone/>
            </a:pPr>
            <a:r>
              <a:rPr lang="zh-CN" altLang="en-US" sz="2000" b="1" dirty="0" smtClean="0"/>
              <a:t>     FILE * fPtr;</a:t>
            </a:r>
          </a:p>
          <a:p>
            <a:pPr eaLnBrk="1" hangingPunct="1">
              <a:buFontTx/>
              <a:buNone/>
            </a:pPr>
            <a:r>
              <a:rPr lang="zh-CN" altLang="en-US" sz="2000" b="1" dirty="0" smtClean="0"/>
              <a:t>     if((fPtr=fopen("data.txt","r"))==NULL)</a:t>
            </a:r>
          </a:p>
          <a:p>
            <a:pPr eaLnBrk="1" hangingPunct="1">
              <a:buFontTx/>
              <a:buNone/>
            </a:pPr>
            <a:r>
              <a:rPr lang="zh-CN" altLang="en-US" sz="2000" b="1" dirty="0" smtClean="0"/>
              <a:t>        printf("open file error\n");</a:t>
            </a:r>
          </a:p>
          <a:p>
            <a:pPr eaLnBrk="1" hangingPunct="1">
              <a:buFontTx/>
              <a:buNone/>
            </a:pPr>
            <a:r>
              <a:rPr lang="zh-CN" altLang="en-US" sz="2000" b="1" dirty="0" smtClean="0"/>
              <a:t>     else{   </a:t>
            </a:r>
          </a:p>
          <a:p>
            <a:pPr eaLnBrk="1" hangingPunct="1">
              <a:buFontTx/>
              <a:buNone/>
            </a:pPr>
            <a:r>
              <a:rPr lang="zh-CN" altLang="en-US" sz="2000" b="1" dirty="0" smtClean="0"/>
              <a:t>        fgets(s1,5,fPtr);</a:t>
            </a:r>
          </a:p>
          <a:p>
            <a:pPr eaLnBrk="1" hangingPunct="1">
              <a:buFontTx/>
              <a:buNone/>
            </a:pPr>
            <a:r>
              <a:rPr lang="zh-CN" altLang="en-US" sz="2000" b="1" dirty="0" smtClean="0"/>
              <a:t>        printf("%s\n",s1);</a:t>
            </a:r>
          </a:p>
          <a:p>
            <a:pPr eaLnBrk="1" hangingPunct="1">
              <a:buFontTx/>
              <a:buNone/>
            </a:pPr>
            <a:r>
              <a:rPr lang="zh-CN" altLang="en-US" sz="2000" b="1" dirty="0" smtClean="0"/>
              <a:t>        fgets(s</a:t>
            </a:r>
            <a:r>
              <a:rPr lang="en-US" altLang="zh-CN" sz="2000" b="1" dirty="0" smtClean="0"/>
              <a:t>2</a:t>
            </a:r>
            <a:r>
              <a:rPr lang="zh-CN" altLang="en-US" sz="2000" b="1" dirty="0" smtClean="0"/>
              <a:t>,100,fPtr);</a:t>
            </a:r>
          </a:p>
          <a:p>
            <a:pPr eaLnBrk="1" hangingPunct="1">
              <a:buFontTx/>
              <a:buNone/>
            </a:pPr>
            <a:r>
              <a:rPr lang="zh-CN" altLang="en-US" sz="2000" b="1" dirty="0" smtClean="0"/>
              <a:t>        printf("%s",s</a:t>
            </a:r>
            <a:r>
              <a:rPr lang="en-US" altLang="zh-CN" sz="2000" b="1" dirty="0" smtClean="0"/>
              <a:t>2</a:t>
            </a:r>
            <a:r>
              <a:rPr lang="zh-CN" altLang="en-US" sz="2000" b="1" dirty="0" smtClean="0"/>
              <a:t>);</a:t>
            </a:r>
          </a:p>
          <a:p>
            <a:pPr eaLnBrk="1" hangingPunct="1">
              <a:buFontTx/>
              <a:buNone/>
            </a:pPr>
            <a:r>
              <a:rPr lang="zh-CN" altLang="en-US" sz="2000" b="1" dirty="0" smtClean="0"/>
              <a:t>        rewind(fPtr);</a:t>
            </a:r>
          </a:p>
          <a:p>
            <a:pPr eaLnBrk="1" hangingPunct="1">
              <a:buFontTx/>
              <a:buNone/>
            </a:pPr>
            <a:r>
              <a:rPr lang="zh-CN" altLang="en-US" sz="2000" b="1" dirty="0" smtClean="0"/>
              <a:t>        fgets(s2,100,fPtr);</a:t>
            </a:r>
          </a:p>
          <a:p>
            <a:pPr eaLnBrk="1" hangingPunct="1">
              <a:buFontTx/>
              <a:buNone/>
            </a:pPr>
            <a:r>
              <a:rPr lang="zh-CN" altLang="en-US" sz="2000" b="1" dirty="0" smtClean="0"/>
              <a:t>       printf("%s",s2);</a:t>
            </a:r>
          </a:p>
          <a:p>
            <a:pPr eaLnBrk="1" hangingPunct="1">
              <a:buFontTx/>
              <a:buNone/>
            </a:pPr>
            <a:r>
              <a:rPr lang="zh-CN" altLang="en-US" sz="2000" b="1" dirty="0" smtClean="0"/>
              <a:t>        fclose(fPtr);</a:t>
            </a:r>
          </a:p>
          <a:p>
            <a:pPr eaLnBrk="1" hangingPunct="1">
              <a:buFontTx/>
              <a:buNone/>
            </a:pPr>
            <a:r>
              <a:rPr lang="zh-CN" altLang="en-US" sz="2000" b="1" dirty="0" smtClean="0"/>
              <a:t>      }</a:t>
            </a:r>
          </a:p>
          <a:p>
            <a:pPr eaLnBrk="1" hangingPunct="1">
              <a:buFontTx/>
              <a:buNone/>
            </a:pPr>
            <a:r>
              <a:rPr lang="zh-CN" altLang="en-US" sz="2000" b="1" dirty="0" smtClean="0"/>
              <a:t>      </a:t>
            </a:r>
            <a:r>
              <a:rPr lang="en-US" altLang="zh-CN" sz="2000" b="1" dirty="0" smtClean="0"/>
              <a:t>return 0;</a:t>
            </a:r>
          </a:p>
          <a:p>
            <a:pPr eaLnBrk="1" hangingPunct="1">
              <a:buFontTx/>
              <a:buNone/>
            </a:pPr>
            <a:r>
              <a:rPr lang="zh-CN" altLang="en-US" sz="2000" b="1" dirty="0" smtClean="0"/>
              <a:t>}</a:t>
            </a:r>
          </a:p>
        </p:txBody>
      </p:sp>
      <p:sp>
        <p:nvSpPr>
          <p:cNvPr id="83973" name="Text Box 6"/>
          <p:cNvSpPr txBox="1">
            <a:spLocks noChangeArrowheads="1"/>
          </p:cNvSpPr>
          <p:nvPr/>
        </p:nvSpPr>
        <p:spPr bwMode="auto">
          <a:xfrm>
            <a:off x="5148263" y="1268413"/>
            <a:ext cx="3241675" cy="1014412"/>
          </a:xfrm>
          <a:prstGeom prst="rect">
            <a:avLst/>
          </a:prstGeom>
          <a:solidFill>
            <a:schemeClr val="tx1"/>
          </a:solidFill>
          <a:ln w="9525">
            <a:solidFill>
              <a:schemeClr val="tx1"/>
            </a:solidFill>
            <a:miter lim="800000"/>
            <a:headEnd/>
            <a:tailEnd/>
          </a:ln>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1">
                <a:solidFill>
                  <a:schemeClr val="bg1"/>
                </a:solidFill>
                <a:latin typeface="Times New Roman" panose="02020603050405020304" pitchFamily="18" charset="0"/>
              </a:rPr>
              <a:t>Where there is life,</a:t>
            </a:r>
          </a:p>
          <a:p>
            <a:pPr eaLnBrk="1" hangingPunct="1">
              <a:spcBef>
                <a:spcPct val="50000"/>
              </a:spcBef>
              <a:buFontTx/>
              <a:buNone/>
            </a:pPr>
            <a:r>
              <a:rPr lang="en-US" altLang="zh-CN" sz="2400" b="1">
                <a:solidFill>
                  <a:schemeClr val="bg1"/>
                </a:solidFill>
                <a:latin typeface="Times New Roman" panose="02020603050405020304" pitchFamily="18" charset="0"/>
              </a:rPr>
              <a:t>There is hope.</a:t>
            </a:r>
          </a:p>
        </p:txBody>
      </p:sp>
      <p:sp>
        <p:nvSpPr>
          <p:cNvPr id="83974" name="Text Box 7"/>
          <p:cNvSpPr txBox="1">
            <a:spLocks noChangeArrowheads="1"/>
          </p:cNvSpPr>
          <p:nvPr/>
        </p:nvSpPr>
        <p:spPr bwMode="auto">
          <a:xfrm>
            <a:off x="5867400" y="2349500"/>
            <a:ext cx="201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data.txt</a:t>
            </a:r>
          </a:p>
        </p:txBody>
      </p:sp>
      <p:sp>
        <p:nvSpPr>
          <p:cNvPr id="73735" name="Rectangle 8"/>
          <p:cNvSpPr>
            <a:spLocks noChangeArrowheads="1"/>
          </p:cNvSpPr>
          <p:nvPr/>
        </p:nvSpPr>
        <p:spPr bwMode="auto">
          <a:xfrm>
            <a:off x="4932363" y="3429000"/>
            <a:ext cx="3527425" cy="1492250"/>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000" b="1">
                <a:latin typeface="Times New Roman" panose="02020603050405020304" pitchFamily="18" charset="0"/>
              </a:rPr>
              <a:t>Wher</a:t>
            </a:r>
          </a:p>
          <a:p>
            <a:pPr eaLnBrk="1" hangingPunct="1">
              <a:buFontTx/>
              <a:buNone/>
            </a:pPr>
            <a:r>
              <a:rPr lang="en-US" altLang="zh-CN" sz="2000" b="1">
                <a:latin typeface="Times New Roman" panose="02020603050405020304" pitchFamily="18" charset="0"/>
              </a:rPr>
              <a:t>e there is life,</a:t>
            </a:r>
          </a:p>
          <a:p>
            <a:pPr eaLnBrk="1" hangingPunct="1">
              <a:buFontTx/>
              <a:buNone/>
            </a:pPr>
            <a:r>
              <a:rPr lang="en-US" altLang="zh-CN" sz="2000" b="1">
                <a:latin typeface="Times New Roman" panose="02020603050405020304" pitchFamily="18" charset="0"/>
              </a:rPr>
              <a:t>Where there is life,</a:t>
            </a:r>
          </a:p>
          <a:p>
            <a:pPr eaLnBrk="1" hangingPunct="1">
              <a:buFontTx/>
              <a:buNone/>
            </a:pPr>
            <a:r>
              <a:rPr lang="zh-CN" altLang="en-US" sz="2000" b="1">
                <a:latin typeface="Times New Roman" panose="02020603050405020304" pitchFamily="18" charset="0"/>
              </a:rPr>
              <a:t>请按任意键继续</a:t>
            </a:r>
            <a:r>
              <a:rPr lang="en-US" altLang="zh-CN" sz="2000" b="1">
                <a:latin typeface="Times New Roman" panose="02020603050405020304" pitchFamily="18" charset="0"/>
              </a:rPr>
              <a:t>. . .</a:t>
            </a:r>
            <a:endParaRPr lang="zh-CN" altLang="en-US" sz="2000" b="1">
              <a:latin typeface="Times New Roman" panose="02020603050405020304" pitchFamily="18" charset="0"/>
            </a:endParaRPr>
          </a:p>
        </p:txBody>
      </p:sp>
    </p:spTree>
    <p:extLst>
      <p:ext uri="{BB962C8B-B14F-4D97-AF65-F5344CB8AC3E}">
        <p14:creationId xmlns:p14="http://schemas.microsoft.com/office/powerpoint/2010/main" val="41301335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735"/>
                                        </p:tgtEl>
                                        <p:attrNameLst>
                                          <p:attrName>style.visibility</p:attrName>
                                        </p:attrNameLst>
                                      </p:cBhvr>
                                      <p:to>
                                        <p:strVal val="visible"/>
                                      </p:to>
                                    </p:set>
                                    <p:animEffect transition="in" filter="dissolve">
                                      <p:cBhvr>
                                        <p:cTn id="7" dur="500"/>
                                        <p:tgtEl>
                                          <p:spTgt spid="73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C78CD588-F920-4DEC-85EB-69C63CFD4A6C}" type="slidenum">
              <a:rPr lang="zh-CN" altLang="en-US" sz="1400" b="1">
                <a:latin typeface="Times New Roman" panose="02020603050405020304" pitchFamily="18" charset="0"/>
              </a:rPr>
              <a:pPr algn="r" eaLnBrk="1" hangingPunct="1">
                <a:spcBef>
                  <a:spcPct val="50000"/>
                </a:spcBef>
                <a:buFontTx/>
                <a:buNone/>
              </a:pPr>
              <a:t>27</a:t>
            </a:fld>
            <a:endParaRPr lang="zh-CN" altLang="en-US" sz="1400" b="1">
              <a:latin typeface="Times New Roman" panose="02020603050405020304" pitchFamily="18" charset="0"/>
            </a:endParaRPr>
          </a:p>
        </p:txBody>
      </p:sp>
      <p:sp>
        <p:nvSpPr>
          <p:cNvPr id="84995" name="Rectangle 4"/>
          <p:cNvSpPr>
            <a:spLocks noChangeArrowheads="1"/>
          </p:cNvSpPr>
          <p:nvPr/>
        </p:nvSpPr>
        <p:spPr bwMode="auto">
          <a:xfrm>
            <a:off x="755650" y="1268413"/>
            <a:ext cx="8153400"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000" b="1">
                <a:latin typeface="Times New Roman" panose="02020603050405020304" pitchFamily="18" charset="0"/>
              </a:rPr>
              <a:t>void writeFileFromKeyboard(char * filename)</a:t>
            </a:r>
          </a:p>
          <a:p>
            <a:pPr eaLnBrk="1" hangingPunct="1">
              <a:buFontTx/>
              <a:buNone/>
            </a:pPr>
            <a:r>
              <a:rPr lang="en-US" altLang="zh-CN" sz="2000" b="1">
                <a:latin typeface="Times New Roman" panose="02020603050405020304" pitchFamily="18" charset="0"/>
              </a:rPr>
              <a:t>{</a:t>
            </a:r>
          </a:p>
          <a:p>
            <a:pPr eaLnBrk="1" hangingPunct="1">
              <a:buFontTx/>
              <a:buNone/>
            </a:pPr>
            <a:r>
              <a:rPr lang="en-US" altLang="zh-CN" sz="2000" b="1">
                <a:latin typeface="Times New Roman" panose="02020603050405020304" pitchFamily="18" charset="0"/>
              </a:rPr>
              <a:t>   char s[100];</a:t>
            </a:r>
          </a:p>
          <a:p>
            <a:pPr eaLnBrk="1" hangingPunct="1">
              <a:buFontTx/>
              <a:buNone/>
            </a:pPr>
            <a:r>
              <a:rPr lang="en-US" altLang="zh-CN" sz="2000" b="1">
                <a:latin typeface="Times New Roman" panose="02020603050405020304" pitchFamily="18" charset="0"/>
              </a:rPr>
              <a:t>   FILE * fPtr=NULL;</a:t>
            </a:r>
          </a:p>
          <a:p>
            <a:pPr eaLnBrk="1" hangingPunct="1">
              <a:buFontTx/>
              <a:buNone/>
            </a:pPr>
            <a:r>
              <a:rPr lang="en-US" altLang="zh-CN" sz="800" b="1">
                <a:latin typeface="Times New Roman" panose="02020603050405020304" pitchFamily="18" charset="0"/>
              </a:rPr>
              <a:t>   </a:t>
            </a:r>
          </a:p>
          <a:p>
            <a:pPr eaLnBrk="1" hangingPunct="1">
              <a:buFontTx/>
              <a:buNone/>
            </a:pPr>
            <a:r>
              <a:rPr lang="en-US" altLang="zh-CN" sz="2000" b="1">
                <a:latin typeface="Times New Roman" panose="02020603050405020304" pitchFamily="18" charset="0"/>
              </a:rPr>
              <a:t>   if( (fPtr=fopen(filename,"w"))!=NULL){//</a:t>
            </a:r>
            <a:r>
              <a:rPr lang="zh-CN" altLang="en-US" sz="2000" b="1">
                <a:latin typeface="Times New Roman" panose="02020603050405020304" pitchFamily="18" charset="0"/>
              </a:rPr>
              <a:t>打开文件 </a:t>
            </a:r>
          </a:p>
          <a:p>
            <a:pPr eaLnBrk="1" hangingPunct="1">
              <a:buFontTx/>
              <a:buNone/>
            </a:pPr>
            <a:r>
              <a:rPr lang="zh-CN" altLang="en-US" sz="2000" b="1">
                <a:latin typeface="Times New Roman" panose="02020603050405020304" pitchFamily="18" charset="0"/>
              </a:rPr>
              <a:t>       </a:t>
            </a:r>
            <a:r>
              <a:rPr lang="en-US" altLang="zh-CN" sz="2200" b="1">
                <a:solidFill>
                  <a:schemeClr val="accent2"/>
                </a:solidFill>
                <a:latin typeface="Times New Roman" panose="02020603050405020304" pitchFamily="18" charset="0"/>
              </a:rPr>
              <a:t>fgets(s,sizeof(s),stdin); // </a:t>
            </a:r>
            <a:r>
              <a:rPr lang="zh-CN" altLang="en-US" sz="2200" b="1">
                <a:solidFill>
                  <a:schemeClr val="accent2"/>
                </a:solidFill>
                <a:latin typeface="Times New Roman" panose="02020603050405020304" pitchFamily="18" charset="0"/>
              </a:rPr>
              <a:t>从键盘读取一行字符 </a:t>
            </a:r>
          </a:p>
          <a:p>
            <a:pPr eaLnBrk="1" hangingPunct="1">
              <a:buFontTx/>
              <a:buNone/>
            </a:pPr>
            <a:r>
              <a:rPr lang="en-US" altLang="zh-CN" sz="2200" b="1">
                <a:solidFill>
                  <a:schemeClr val="accent2"/>
                </a:solidFill>
                <a:latin typeface="Times New Roman" panose="02020603050405020304" pitchFamily="18" charset="0"/>
              </a:rPr>
              <a:t>      while (!feof(stdin)){</a:t>
            </a:r>
          </a:p>
          <a:p>
            <a:pPr eaLnBrk="1" hangingPunct="1">
              <a:buFontTx/>
              <a:buNone/>
            </a:pPr>
            <a:r>
              <a:rPr lang="en-US" altLang="zh-CN" sz="2200" b="1">
                <a:solidFill>
                  <a:schemeClr val="accent2"/>
                </a:solidFill>
                <a:latin typeface="Times New Roman" panose="02020603050405020304" pitchFamily="18" charset="0"/>
              </a:rPr>
              <a:t>           fputs(s, fPtr); //</a:t>
            </a:r>
            <a:r>
              <a:rPr lang="zh-CN" altLang="en-US" sz="2200" b="1">
                <a:solidFill>
                  <a:schemeClr val="accent2"/>
                </a:solidFill>
                <a:latin typeface="Times New Roman" panose="02020603050405020304" pitchFamily="18" charset="0"/>
              </a:rPr>
              <a:t>将一行字符写入文件中 </a:t>
            </a:r>
          </a:p>
          <a:p>
            <a:pPr eaLnBrk="1" hangingPunct="1">
              <a:buFontTx/>
              <a:buNone/>
            </a:pPr>
            <a:r>
              <a:rPr lang="zh-CN" altLang="en-US" sz="2200" b="1">
                <a:solidFill>
                  <a:schemeClr val="accent2"/>
                </a:solidFill>
                <a:latin typeface="Times New Roman" panose="02020603050405020304" pitchFamily="18" charset="0"/>
              </a:rPr>
              <a:t>           </a:t>
            </a:r>
            <a:r>
              <a:rPr lang="en-US" altLang="zh-CN" sz="2200" b="1">
                <a:solidFill>
                  <a:schemeClr val="accent2"/>
                </a:solidFill>
                <a:latin typeface="Times New Roman" panose="02020603050405020304" pitchFamily="18" charset="0"/>
              </a:rPr>
              <a:t>fgets(s,sizeof(s),stdin);</a:t>
            </a:r>
          </a:p>
          <a:p>
            <a:pPr eaLnBrk="1" hangingPunct="1">
              <a:buFontTx/>
              <a:buNone/>
            </a:pPr>
            <a:r>
              <a:rPr lang="en-US" altLang="zh-CN" sz="2200" b="1">
                <a:solidFill>
                  <a:schemeClr val="accent2"/>
                </a:solidFill>
                <a:latin typeface="Times New Roman" panose="02020603050405020304" pitchFamily="18" charset="0"/>
              </a:rPr>
              <a:t>      }</a:t>
            </a:r>
            <a:r>
              <a:rPr lang="en-US" altLang="zh-CN" sz="2000" b="1">
                <a:latin typeface="Times New Roman" panose="02020603050405020304" pitchFamily="18" charset="0"/>
              </a:rPr>
              <a:t>                </a:t>
            </a:r>
          </a:p>
          <a:p>
            <a:pPr eaLnBrk="1" hangingPunct="1">
              <a:buFontTx/>
              <a:buNone/>
            </a:pPr>
            <a:r>
              <a:rPr lang="en-US" altLang="zh-CN" sz="800" b="1">
                <a:latin typeface="Times New Roman" panose="02020603050405020304" pitchFamily="18" charset="0"/>
              </a:rPr>
              <a:t>   </a:t>
            </a:r>
          </a:p>
          <a:p>
            <a:pPr eaLnBrk="1" hangingPunct="1">
              <a:buFontTx/>
              <a:buNone/>
            </a:pPr>
            <a:r>
              <a:rPr lang="en-US" altLang="zh-CN" sz="2000" b="1">
                <a:latin typeface="Times New Roman" panose="02020603050405020304" pitchFamily="18" charset="0"/>
              </a:rPr>
              <a:t>       fclose(fPtr); </a:t>
            </a:r>
          </a:p>
          <a:p>
            <a:pPr eaLnBrk="1" hangingPunct="1">
              <a:buFontTx/>
              <a:buNone/>
            </a:pPr>
            <a:r>
              <a:rPr lang="en-US" altLang="zh-CN" sz="2000" b="1">
                <a:latin typeface="Times New Roman" panose="02020603050405020304" pitchFamily="18" charset="0"/>
              </a:rPr>
              <a:t>   } //end of if</a:t>
            </a:r>
          </a:p>
          <a:p>
            <a:pPr eaLnBrk="1" hangingPunct="1">
              <a:buFontTx/>
              <a:buNone/>
            </a:pPr>
            <a:r>
              <a:rPr lang="en-US" altLang="zh-CN" sz="2000" b="1">
                <a:latin typeface="Times New Roman" panose="02020603050405020304" pitchFamily="18" charset="0"/>
              </a:rPr>
              <a:t>}</a:t>
            </a:r>
            <a:endParaRPr lang="zh-CN" altLang="en-US" sz="2000" b="1">
              <a:latin typeface="Times New Roman" panose="02020603050405020304" pitchFamily="18" charset="0"/>
            </a:endParaRPr>
          </a:p>
        </p:txBody>
      </p:sp>
      <p:sp>
        <p:nvSpPr>
          <p:cNvPr id="84996" name="Text Box 5"/>
          <p:cNvSpPr txBox="1">
            <a:spLocks noChangeArrowheads="1"/>
          </p:cNvSpPr>
          <p:nvPr/>
        </p:nvSpPr>
        <p:spPr bwMode="auto">
          <a:xfrm>
            <a:off x="2124075" y="0"/>
            <a:ext cx="6985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a:latin typeface="Times New Roman" panose="02020603050405020304" pitchFamily="18" charset="0"/>
              </a:rPr>
              <a:t>[例</a:t>
            </a:r>
            <a:r>
              <a:rPr lang="en-US" altLang="zh-CN" sz="2400" b="1">
                <a:latin typeface="Times New Roman" panose="02020603050405020304" pitchFamily="18" charset="0"/>
              </a:rPr>
              <a:t>3]</a:t>
            </a:r>
            <a:r>
              <a:rPr lang="zh-CN" altLang="en-US" sz="2400" b="1">
                <a:latin typeface="Times New Roman" panose="02020603050405020304" pitchFamily="18" charset="0"/>
              </a:rPr>
              <a:t>设计函数，将键盘上输入的若干字符串（以</a:t>
            </a:r>
            <a:r>
              <a:rPr lang="en-US" altLang="zh-CN" sz="1800" b="1">
                <a:latin typeface="Times New Roman" panose="02020603050405020304" pitchFamily="18" charset="0"/>
              </a:rPr>
              <a:t>CTRL+Z</a:t>
            </a:r>
            <a:r>
              <a:rPr lang="zh-CN" altLang="en-US" sz="2400" b="1">
                <a:latin typeface="Times New Roman" panose="02020603050405020304" pitchFamily="18" charset="0"/>
              </a:rPr>
              <a:t>作为结束字符），存储到指定文本文件中</a:t>
            </a:r>
          </a:p>
        </p:txBody>
      </p:sp>
      <p:sp>
        <p:nvSpPr>
          <p:cNvPr id="74757" name="Text Box 13"/>
          <p:cNvSpPr txBox="1">
            <a:spLocks noChangeArrowheads="1"/>
          </p:cNvSpPr>
          <p:nvPr/>
        </p:nvSpPr>
        <p:spPr bwMode="auto">
          <a:xfrm>
            <a:off x="827088" y="1196975"/>
            <a:ext cx="7200900" cy="1196975"/>
          </a:xfrm>
          <a:prstGeom prst="rect">
            <a:avLst/>
          </a:prstGeom>
          <a:solidFill>
            <a:srgbClr val="66FFFF"/>
          </a:solidFill>
          <a:ln w="9525">
            <a:solidFill>
              <a:schemeClr val="accent2"/>
            </a:solidFill>
            <a:miter lim="800000"/>
            <a:headEnd/>
            <a:tailEnd/>
          </a:ln>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400" b="1">
                <a:latin typeface="Times New Roman" panose="02020603050405020304" pitchFamily="18" charset="0"/>
              </a:rPr>
              <a:t>执行</a:t>
            </a:r>
            <a:r>
              <a:rPr lang="en-US" altLang="zh-CN" sz="2400" b="1">
                <a:latin typeface="Times New Roman" panose="02020603050405020304" pitchFamily="18" charset="0"/>
              </a:rPr>
              <a:t>fgets</a:t>
            </a:r>
            <a:r>
              <a:rPr lang="zh-CN" altLang="en-US" sz="2400" b="1">
                <a:latin typeface="Times New Roman" panose="02020603050405020304" pitchFamily="18" charset="0"/>
              </a:rPr>
              <a:t>语句时，程序请求键盘输入。如果用户输入</a:t>
            </a:r>
            <a:r>
              <a:rPr lang="en-US" altLang="zh-CN" sz="2400" b="1">
                <a:latin typeface="Times New Roman" panose="02020603050405020304" pitchFamily="18" charset="0"/>
              </a:rPr>
              <a:t>CTRL+Z</a:t>
            </a:r>
            <a:r>
              <a:rPr lang="zh-CN" altLang="en-US" sz="2400" b="1">
                <a:latin typeface="Times New Roman" panose="02020603050405020304" pitchFamily="18" charset="0"/>
              </a:rPr>
              <a:t>，则文件结束指示符被设置</a:t>
            </a:r>
            <a:r>
              <a:rPr lang="en-US" altLang="zh-CN" sz="2400" b="1">
                <a:latin typeface="Times New Roman" panose="02020603050405020304" pitchFamily="18" charset="0"/>
              </a:rPr>
              <a:t>,</a:t>
            </a:r>
            <a:r>
              <a:rPr lang="zh-CN" altLang="en-US" sz="2400" b="1">
                <a:latin typeface="Times New Roman" panose="02020603050405020304" pitchFamily="18" charset="0"/>
              </a:rPr>
              <a:t>此时</a:t>
            </a:r>
            <a:r>
              <a:rPr lang="en-US" altLang="zh-CN" sz="2400" b="1">
                <a:latin typeface="Times New Roman" panose="02020603050405020304" pitchFamily="18" charset="0"/>
              </a:rPr>
              <a:t>feof</a:t>
            </a:r>
            <a:r>
              <a:rPr lang="zh-CN" altLang="en-US" sz="2400" b="1">
                <a:latin typeface="Times New Roman" panose="02020603050405020304" pitchFamily="18" charset="0"/>
              </a:rPr>
              <a:t>函数返回</a:t>
            </a:r>
            <a:r>
              <a:rPr lang="en-US" altLang="zh-CN" sz="2400" b="1">
                <a:latin typeface="Times New Roman" panose="02020603050405020304" pitchFamily="18" charset="0"/>
              </a:rPr>
              <a:t>1</a:t>
            </a:r>
            <a:r>
              <a:rPr lang="zh-CN" altLang="en-US" sz="2400" b="1">
                <a:latin typeface="Times New Roman" panose="02020603050405020304" pitchFamily="18" charset="0"/>
              </a:rPr>
              <a:t>。</a:t>
            </a:r>
            <a:endParaRPr lang="en-US" altLang="zh-CN" sz="2400" b="1">
              <a:latin typeface="Times New Roman" panose="02020603050405020304" pitchFamily="18" charset="0"/>
            </a:endParaRPr>
          </a:p>
        </p:txBody>
      </p:sp>
      <p:sp>
        <p:nvSpPr>
          <p:cNvPr id="74758" name="Text Box 15"/>
          <p:cNvSpPr txBox="1">
            <a:spLocks noChangeArrowheads="1"/>
          </p:cNvSpPr>
          <p:nvPr/>
        </p:nvSpPr>
        <p:spPr bwMode="auto">
          <a:xfrm>
            <a:off x="6300788" y="3748088"/>
            <a:ext cx="2667000" cy="15525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chemeClr val="bg1"/>
                </a:solidFill>
                <a:latin typeface="Times New Roman" panose="02020603050405020304" pitchFamily="18" charset="0"/>
              </a:rPr>
              <a:t>This is an example</a:t>
            </a:r>
          </a:p>
          <a:p>
            <a:pPr eaLnBrk="1" hangingPunct="1">
              <a:spcBef>
                <a:spcPct val="50000"/>
              </a:spcBef>
              <a:buFontTx/>
              <a:buNone/>
            </a:pPr>
            <a:r>
              <a:rPr lang="en-US" altLang="zh-CN" sz="2400">
                <a:solidFill>
                  <a:schemeClr val="bg1"/>
                </a:solidFill>
                <a:latin typeface="Times New Roman" panose="02020603050405020304" pitchFamily="18" charset="0"/>
              </a:rPr>
              <a:t>To read and write</a:t>
            </a:r>
          </a:p>
          <a:p>
            <a:pPr eaLnBrk="1" hangingPunct="1">
              <a:spcBef>
                <a:spcPct val="50000"/>
              </a:spcBef>
              <a:buFontTx/>
              <a:buNone/>
            </a:pPr>
            <a:r>
              <a:rPr lang="en-US" altLang="zh-CN" sz="2400">
                <a:solidFill>
                  <a:schemeClr val="bg1"/>
                </a:solidFill>
                <a:latin typeface="Times New Roman" panose="02020603050405020304" pitchFamily="18" charset="0"/>
              </a:rPr>
              <a:t>^Z</a:t>
            </a:r>
          </a:p>
        </p:txBody>
      </p:sp>
      <p:grpSp>
        <p:nvGrpSpPr>
          <p:cNvPr id="74759" name="Group 32"/>
          <p:cNvGrpSpPr>
            <a:grpSpLocks/>
          </p:cNvGrpSpPr>
          <p:nvPr/>
        </p:nvGrpSpPr>
        <p:grpSpPr bwMode="auto">
          <a:xfrm>
            <a:off x="8588375" y="3776663"/>
            <a:ext cx="304800" cy="381000"/>
            <a:chOff x="0" y="0"/>
            <a:chExt cx="192" cy="240"/>
          </a:xfrm>
        </p:grpSpPr>
        <p:sp>
          <p:nvSpPr>
            <p:cNvPr id="85015" name="Line 17"/>
            <p:cNvSpPr>
              <a:spLocks noChangeShapeType="1"/>
            </p:cNvSpPr>
            <p:nvPr/>
          </p:nvSpPr>
          <p:spPr bwMode="auto">
            <a:xfrm>
              <a:off x="182" y="0"/>
              <a:ext cx="0" cy="24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6" name="Line 18"/>
            <p:cNvSpPr>
              <a:spLocks noChangeShapeType="1"/>
            </p:cNvSpPr>
            <p:nvPr/>
          </p:nvSpPr>
          <p:spPr bwMode="auto">
            <a:xfrm>
              <a:off x="0" y="240"/>
              <a:ext cx="192" cy="0"/>
            </a:xfrm>
            <a:prstGeom prst="line">
              <a:avLst/>
            </a:prstGeom>
            <a:noFill/>
            <a:ln w="28575">
              <a:solidFill>
                <a:schemeClr val="bg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4762" name="Group 33"/>
          <p:cNvGrpSpPr>
            <a:grpSpLocks/>
          </p:cNvGrpSpPr>
          <p:nvPr/>
        </p:nvGrpSpPr>
        <p:grpSpPr bwMode="auto">
          <a:xfrm>
            <a:off x="8588375" y="4233863"/>
            <a:ext cx="304800" cy="381000"/>
            <a:chOff x="0" y="0"/>
            <a:chExt cx="192" cy="240"/>
          </a:xfrm>
        </p:grpSpPr>
        <p:sp>
          <p:nvSpPr>
            <p:cNvPr id="85013" name="Line 19"/>
            <p:cNvSpPr>
              <a:spLocks noChangeShapeType="1"/>
            </p:cNvSpPr>
            <p:nvPr/>
          </p:nvSpPr>
          <p:spPr bwMode="auto">
            <a:xfrm>
              <a:off x="182" y="0"/>
              <a:ext cx="0" cy="24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4" name="Line 20"/>
            <p:cNvSpPr>
              <a:spLocks noChangeShapeType="1"/>
            </p:cNvSpPr>
            <p:nvPr/>
          </p:nvSpPr>
          <p:spPr bwMode="auto">
            <a:xfrm>
              <a:off x="0" y="240"/>
              <a:ext cx="192" cy="0"/>
            </a:xfrm>
            <a:prstGeom prst="line">
              <a:avLst/>
            </a:prstGeom>
            <a:noFill/>
            <a:ln w="28575">
              <a:solidFill>
                <a:schemeClr val="bg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4765" name="Group 34"/>
          <p:cNvGrpSpPr>
            <a:grpSpLocks/>
          </p:cNvGrpSpPr>
          <p:nvPr/>
        </p:nvGrpSpPr>
        <p:grpSpPr bwMode="auto">
          <a:xfrm>
            <a:off x="6732588" y="4776788"/>
            <a:ext cx="304800" cy="381000"/>
            <a:chOff x="0" y="0"/>
            <a:chExt cx="192" cy="240"/>
          </a:xfrm>
        </p:grpSpPr>
        <p:sp>
          <p:nvSpPr>
            <p:cNvPr id="85011" name="Line 21"/>
            <p:cNvSpPr>
              <a:spLocks noChangeShapeType="1"/>
            </p:cNvSpPr>
            <p:nvPr/>
          </p:nvSpPr>
          <p:spPr bwMode="auto">
            <a:xfrm>
              <a:off x="182" y="0"/>
              <a:ext cx="0" cy="24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2" name="Line 22"/>
            <p:cNvSpPr>
              <a:spLocks noChangeShapeType="1"/>
            </p:cNvSpPr>
            <p:nvPr/>
          </p:nvSpPr>
          <p:spPr bwMode="auto">
            <a:xfrm>
              <a:off x="0" y="240"/>
              <a:ext cx="192" cy="0"/>
            </a:xfrm>
            <a:prstGeom prst="line">
              <a:avLst/>
            </a:prstGeom>
            <a:noFill/>
            <a:ln w="28575">
              <a:solidFill>
                <a:schemeClr val="bg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sp>
        <p:nvSpPr>
          <p:cNvPr id="74768" name="Text Box 25"/>
          <p:cNvSpPr txBox="1">
            <a:spLocks noChangeArrowheads="1"/>
          </p:cNvSpPr>
          <p:nvPr/>
        </p:nvSpPr>
        <p:spPr bwMode="auto">
          <a:xfrm>
            <a:off x="3419475" y="4941888"/>
            <a:ext cx="2667000" cy="10048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This is an example</a:t>
            </a:r>
          </a:p>
          <a:p>
            <a:pPr eaLnBrk="1" hangingPunct="1">
              <a:spcBef>
                <a:spcPct val="50000"/>
              </a:spcBef>
              <a:buFontTx/>
              <a:buNone/>
            </a:pPr>
            <a:r>
              <a:rPr lang="en-US" altLang="zh-CN" sz="2400">
                <a:latin typeface="Times New Roman" panose="02020603050405020304" pitchFamily="18" charset="0"/>
              </a:rPr>
              <a:t>To read and write</a:t>
            </a:r>
          </a:p>
        </p:txBody>
      </p:sp>
      <p:grpSp>
        <p:nvGrpSpPr>
          <p:cNvPr id="74769" name="Group 35"/>
          <p:cNvGrpSpPr>
            <a:grpSpLocks/>
          </p:cNvGrpSpPr>
          <p:nvPr/>
        </p:nvGrpSpPr>
        <p:grpSpPr bwMode="auto">
          <a:xfrm>
            <a:off x="5707063" y="4970463"/>
            <a:ext cx="304800" cy="381000"/>
            <a:chOff x="0" y="0"/>
            <a:chExt cx="192" cy="240"/>
          </a:xfrm>
        </p:grpSpPr>
        <p:sp>
          <p:nvSpPr>
            <p:cNvPr id="85009" name="Line 26"/>
            <p:cNvSpPr>
              <a:spLocks noChangeShapeType="1"/>
            </p:cNvSpPr>
            <p:nvPr/>
          </p:nvSpPr>
          <p:spPr bwMode="auto">
            <a:xfrm>
              <a:off x="182" y="0"/>
              <a:ext cx="0" cy="24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0" name="Line 27"/>
            <p:cNvSpPr>
              <a:spLocks noChangeShapeType="1"/>
            </p:cNvSpPr>
            <p:nvPr/>
          </p:nvSpPr>
          <p:spPr bwMode="auto">
            <a:xfrm>
              <a:off x="0" y="240"/>
              <a:ext cx="192" cy="0"/>
            </a:xfrm>
            <a:prstGeom prst="line">
              <a:avLst/>
            </a:prstGeom>
            <a:noFill/>
            <a:ln w="28575">
              <a:solidFill>
                <a:schemeClr val="bg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4772" name="Group 36"/>
          <p:cNvGrpSpPr>
            <a:grpSpLocks/>
          </p:cNvGrpSpPr>
          <p:nvPr/>
        </p:nvGrpSpPr>
        <p:grpSpPr bwMode="auto">
          <a:xfrm>
            <a:off x="5707063" y="5427663"/>
            <a:ext cx="304800" cy="381000"/>
            <a:chOff x="0" y="0"/>
            <a:chExt cx="192" cy="240"/>
          </a:xfrm>
        </p:grpSpPr>
        <p:sp>
          <p:nvSpPr>
            <p:cNvPr id="85007" name="Line 28"/>
            <p:cNvSpPr>
              <a:spLocks noChangeShapeType="1"/>
            </p:cNvSpPr>
            <p:nvPr/>
          </p:nvSpPr>
          <p:spPr bwMode="auto">
            <a:xfrm>
              <a:off x="182" y="0"/>
              <a:ext cx="0" cy="24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8" name="Line 29"/>
            <p:cNvSpPr>
              <a:spLocks noChangeShapeType="1"/>
            </p:cNvSpPr>
            <p:nvPr/>
          </p:nvSpPr>
          <p:spPr bwMode="auto">
            <a:xfrm>
              <a:off x="0" y="240"/>
              <a:ext cx="192" cy="0"/>
            </a:xfrm>
            <a:prstGeom prst="line">
              <a:avLst/>
            </a:prstGeom>
            <a:noFill/>
            <a:ln w="28575">
              <a:solidFill>
                <a:schemeClr val="bg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sp>
        <p:nvSpPr>
          <p:cNvPr id="85005" name="Text Box 37"/>
          <p:cNvSpPr txBox="1">
            <a:spLocks noChangeArrowheads="1"/>
          </p:cNvSpPr>
          <p:nvPr/>
        </p:nvSpPr>
        <p:spPr bwMode="auto">
          <a:xfrm>
            <a:off x="7019925" y="5373688"/>
            <a:ext cx="1512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a:latin typeface="Times New Roman" panose="02020603050405020304" pitchFamily="18" charset="0"/>
              </a:rPr>
              <a:t>键盘输入</a:t>
            </a:r>
          </a:p>
        </p:txBody>
      </p:sp>
      <p:sp>
        <p:nvSpPr>
          <p:cNvPr id="85006" name="Text Box 38"/>
          <p:cNvSpPr txBox="1">
            <a:spLocks noChangeArrowheads="1"/>
          </p:cNvSpPr>
          <p:nvPr/>
        </p:nvSpPr>
        <p:spPr bwMode="auto">
          <a:xfrm>
            <a:off x="4067175" y="5876925"/>
            <a:ext cx="1512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a:latin typeface="Times New Roman" panose="02020603050405020304" pitchFamily="18" charset="0"/>
              </a:rPr>
              <a:t>文件</a:t>
            </a:r>
          </a:p>
        </p:txBody>
      </p:sp>
    </p:spTree>
    <p:extLst>
      <p:ext uri="{BB962C8B-B14F-4D97-AF65-F5344CB8AC3E}">
        <p14:creationId xmlns:p14="http://schemas.microsoft.com/office/powerpoint/2010/main" val="7284468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4757"/>
                                        </p:tgtEl>
                                        <p:attrNameLst>
                                          <p:attrName>style.visibility</p:attrName>
                                        </p:attrNameLst>
                                      </p:cBhvr>
                                      <p:to>
                                        <p:strVal val="visible"/>
                                      </p:to>
                                    </p:set>
                                    <p:animEffect transition="in" filter="dissolve">
                                      <p:cBhvr>
                                        <p:cTn id="7" dur="500"/>
                                        <p:tgtEl>
                                          <p:spTgt spid="747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4758">
                                            <p:txEl>
                                              <p:pRg st="0" end="0"/>
                                            </p:txEl>
                                          </p:spTgt>
                                        </p:tgtEl>
                                        <p:attrNameLst>
                                          <p:attrName>style.visibility</p:attrName>
                                        </p:attrNameLst>
                                      </p:cBhvr>
                                      <p:to>
                                        <p:strVal val="visible"/>
                                      </p:to>
                                    </p:set>
                                    <p:animEffect transition="in" filter="dissolve">
                                      <p:cBhvr>
                                        <p:cTn id="12" dur="500"/>
                                        <p:tgtEl>
                                          <p:spTgt spid="7475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4759"/>
                                        </p:tgtEl>
                                        <p:attrNameLst>
                                          <p:attrName>style.visibility</p:attrName>
                                        </p:attrNameLst>
                                      </p:cBhvr>
                                      <p:to>
                                        <p:strVal val="visible"/>
                                      </p:to>
                                    </p:set>
                                    <p:animEffect transition="in" filter="dissolve">
                                      <p:cBhvr>
                                        <p:cTn id="17" dur="500"/>
                                        <p:tgtEl>
                                          <p:spTgt spid="747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4768">
                                            <p:txEl>
                                              <p:pRg st="0" end="0"/>
                                            </p:txEl>
                                          </p:spTgt>
                                        </p:tgtEl>
                                        <p:attrNameLst>
                                          <p:attrName>style.visibility</p:attrName>
                                        </p:attrNameLst>
                                      </p:cBhvr>
                                      <p:to>
                                        <p:strVal val="visible"/>
                                      </p:to>
                                    </p:set>
                                    <p:animEffect transition="in" filter="dissolve">
                                      <p:cBhvr>
                                        <p:cTn id="22" dur="500"/>
                                        <p:tgtEl>
                                          <p:spTgt spid="7476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4769"/>
                                        </p:tgtEl>
                                        <p:attrNameLst>
                                          <p:attrName>style.visibility</p:attrName>
                                        </p:attrNameLst>
                                      </p:cBhvr>
                                      <p:to>
                                        <p:strVal val="visible"/>
                                      </p:to>
                                    </p:set>
                                    <p:animEffect transition="in" filter="dissolve">
                                      <p:cBhvr>
                                        <p:cTn id="27" dur="500"/>
                                        <p:tgtEl>
                                          <p:spTgt spid="7476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74758">
                                            <p:txEl>
                                              <p:pRg st="1" end="1"/>
                                            </p:txEl>
                                          </p:spTgt>
                                        </p:tgtEl>
                                        <p:attrNameLst>
                                          <p:attrName>style.visibility</p:attrName>
                                        </p:attrNameLst>
                                      </p:cBhvr>
                                      <p:to>
                                        <p:strVal val="visible"/>
                                      </p:to>
                                    </p:set>
                                    <p:animEffect transition="in" filter="dissolve">
                                      <p:cBhvr>
                                        <p:cTn id="32" dur="500"/>
                                        <p:tgtEl>
                                          <p:spTgt spid="74758">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74762"/>
                                        </p:tgtEl>
                                        <p:attrNameLst>
                                          <p:attrName>style.visibility</p:attrName>
                                        </p:attrNameLst>
                                      </p:cBhvr>
                                      <p:to>
                                        <p:strVal val="visible"/>
                                      </p:to>
                                    </p:set>
                                    <p:animEffect transition="in" filter="dissolve">
                                      <p:cBhvr>
                                        <p:cTn id="37" dur="500"/>
                                        <p:tgtEl>
                                          <p:spTgt spid="7476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74768">
                                            <p:txEl>
                                              <p:pRg st="1" end="1"/>
                                            </p:txEl>
                                          </p:spTgt>
                                        </p:tgtEl>
                                        <p:attrNameLst>
                                          <p:attrName>style.visibility</p:attrName>
                                        </p:attrNameLst>
                                      </p:cBhvr>
                                      <p:to>
                                        <p:strVal val="visible"/>
                                      </p:to>
                                    </p:set>
                                    <p:animEffect transition="in" filter="dissolve">
                                      <p:cBhvr>
                                        <p:cTn id="42" dur="500"/>
                                        <p:tgtEl>
                                          <p:spTgt spid="74768">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74772"/>
                                        </p:tgtEl>
                                        <p:attrNameLst>
                                          <p:attrName>style.visibility</p:attrName>
                                        </p:attrNameLst>
                                      </p:cBhvr>
                                      <p:to>
                                        <p:strVal val="visible"/>
                                      </p:to>
                                    </p:set>
                                    <p:animEffect transition="in" filter="dissolve">
                                      <p:cBhvr>
                                        <p:cTn id="47" dur="500"/>
                                        <p:tgtEl>
                                          <p:spTgt spid="7477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74758">
                                            <p:txEl>
                                              <p:pRg st="2" end="2"/>
                                            </p:txEl>
                                          </p:spTgt>
                                        </p:tgtEl>
                                        <p:attrNameLst>
                                          <p:attrName>style.visibility</p:attrName>
                                        </p:attrNameLst>
                                      </p:cBhvr>
                                      <p:to>
                                        <p:strVal val="visible"/>
                                      </p:to>
                                    </p:set>
                                    <p:animEffect transition="in" filter="dissolve">
                                      <p:cBhvr>
                                        <p:cTn id="52" dur="500"/>
                                        <p:tgtEl>
                                          <p:spTgt spid="74758">
                                            <p:txEl>
                                              <p:pRg st="2" end="2"/>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74765"/>
                                        </p:tgtEl>
                                        <p:attrNameLst>
                                          <p:attrName>style.visibility</p:attrName>
                                        </p:attrNameLst>
                                      </p:cBhvr>
                                      <p:to>
                                        <p:strVal val="visible"/>
                                      </p:to>
                                    </p:set>
                                    <p:animEffect transition="in" filter="dissolve">
                                      <p:cBhvr>
                                        <p:cTn id="57" dur="500"/>
                                        <p:tgtEl>
                                          <p:spTgt spid="74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390332B8-8297-4D7D-BC6A-02DE500B7ACE}" type="slidenum">
              <a:rPr lang="zh-CN" altLang="en-US" sz="1400" b="1">
                <a:latin typeface="Times New Roman" panose="02020603050405020304" pitchFamily="18" charset="0"/>
              </a:rPr>
              <a:pPr algn="r" eaLnBrk="1" hangingPunct="1">
                <a:spcBef>
                  <a:spcPct val="50000"/>
                </a:spcBef>
                <a:buFontTx/>
                <a:buNone/>
              </a:pPr>
              <a:t>28</a:t>
            </a:fld>
            <a:endParaRPr lang="zh-CN" altLang="en-US" sz="1400" b="1">
              <a:latin typeface="Times New Roman" panose="02020603050405020304" pitchFamily="18" charset="0"/>
            </a:endParaRPr>
          </a:p>
        </p:txBody>
      </p:sp>
      <p:sp>
        <p:nvSpPr>
          <p:cNvPr id="86019" name="Rectangle 4"/>
          <p:cNvSpPr>
            <a:spLocks noGrp="1" noChangeArrowheads="1"/>
          </p:cNvSpPr>
          <p:nvPr>
            <p:ph type="body" idx="4294967295"/>
          </p:nvPr>
        </p:nvSpPr>
        <p:spPr>
          <a:xfrm>
            <a:off x="125413" y="1196975"/>
            <a:ext cx="9018587" cy="5943600"/>
          </a:xfrm>
        </p:spPr>
        <p:txBody>
          <a:bodyPr/>
          <a:lstStyle/>
          <a:p>
            <a:pPr marL="0" indent="288925" eaLnBrk="1" hangingPunct="1">
              <a:lnSpc>
                <a:spcPct val="80000"/>
              </a:lnSpc>
              <a:buFontTx/>
              <a:buNone/>
            </a:pPr>
            <a:r>
              <a:rPr lang="en-US" altLang="zh-CN" sz="1800" b="1" dirty="0" smtClean="0"/>
              <a:t>void </a:t>
            </a:r>
            <a:r>
              <a:rPr lang="en-US" altLang="zh-CN" sz="1800" b="1" dirty="0" err="1" smtClean="0"/>
              <a:t>copyFile</a:t>
            </a:r>
            <a:r>
              <a:rPr lang="en-US" altLang="zh-CN" sz="1800" b="1" dirty="0" smtClean="0"/>
              <a:t>(char * </a:t>
            </a:r>
            <a:r>
              <a:rPr lang="en-US" altLang="zh-CN" sz="1800" b="1" dirty="0" err="1" smtClean="0"/>
              <a:t>sourceFileName</a:t>
            </a:r>
            <a:r>
              <a:rPr lang="en-US" altLang="zh-CN" sz="1800" b="1" dirty="0" smtClean="0"/>
              <a:t>, char * </a:t>
            </a:r>
            <a:r>
              <a:rPr lang="en-US" altLang="zh-CN" sz="1800" b="1" dirty="0" err="1" smtClean="0"/>
              <a:t>destFileName</a:t>
            </a:r>
            <a:r>
              <a:rPr lang="en-US" altLang="zh-CN" sz="1800" b="1" dirty="0" smtClean="0"/>
              <a:t>)</a:t>
            </a:r>
          </a:p>
          <a:p>
            <a:pPr marL="0" indent="288925" eaLnBrk="1" hangingPunct="1">
              <a:lnSpc>
                <a:spcPct val="80000"/>
              </a:lnSpc>
              <a:buFontTx/>
              <a:buNone/>
            </a:pPr>
            <a:r>
              <a:rPr lang="en-US" altLang="zh-CN" sz="1800" b="1" dirty="0" smtClean="0"/>
              <a:t>{</a:t>
            </a:r>
          </a:p>
          <a:p>
            <a:pPr marL="0" indent="288925" eaLnBrk="1" hangingPunct="1">
              <a:lnSpc>
                <a:spcPct val="80000"/>
              </a:lnSpc>
              <a:buFontTx/>
              <a:buNone/>
            </a:pPr>
            <a:r>
              <a:rPr lang="en-US" altLang="zh-CN" sz="1800" b="1" dirty="0" smtClean="0"/>
              <a:t>   char s[100];</a:t>
            </a:r>
          </a:p>
          <a:p>
            <a:pPr marL="0" indent="288925" eaLnBrk="1" hangingPunct="1">
              <a:lnSpc>
                <a:spcPct val="80000"/>
              </a:lnSpc>
              <a:buFontTx/>
              <a:buNone/>
            </a:pPr>
            <a:r>
              <a:rPr lang="en-US" altLang="zh-CN" sz="1800" b="1" dirty="0" smtClean="0"/>
              <a:t>   FILE * </a:t>
            </a:r>
            <a:r>
              <a:rPr lang="en-US" altLang="zh-CN" sz="1800" b="1" dirty="0" err="1" smtClean="0"/>
              <a:t>sourcefPtr</a:t>
            </a:r>
            <a:r>
              <a:rPr lang="en-US" altLang="zh-CN" sz="1800" b="1" dirty="0" smtClean="0"/>
              <a:t>,*</a:t>
            </a:r>
            <a:r>
              <a:rPr lang="en-US" altLang="zh-CN" sz="1800" b="1" dirty="0" err="1" smtClean="0"/>
              <a:t>destfPtr</a:t>
            </a:r>
            <a:r>
              <a:rPr lang="en-US" altLang="zh-CN" sz="1800" b="1" dirty="0" smtClean="0"/>
              <a:t>;</a:t>
            </a:r>
          </a:p>
          <a:p>
            <a:pPr marL="0" indent="288925" eaLnBrk="1" hangingPunct="1">
              <a:lnSpc>
                <a:spcPct val="80000"/>
              </a:lnSpc>
              <a:buFontTx/>
              <a:buNone/>
            </a:pPr>
            <a:r>
              <a:rPr lang="en-US" altLang="zh-CN" sz="1800" b="1" dirty="0" smtClean="0"/>
              <a:t>   if((</a:t>
            </a:r>
            <a:r>
              <a:rPr lang="en-US" altLang="zh-CN" sz="1800" b="1" dirty="0" err="1" smtClean="0"/>
              <a:t>sourcefPtr</a:t>
            </a:r>
            <a:r>
              <a:rPr lang="en-US" altLang="zh-CN" sz="1800" b="1" dirty="0" smtClean="0"/>
              <a:t>=</a:t>
            </a:r>
            <a:r>
              <a:rPr lang="en-US" altLang="zh-CN" sz="1800" b="1" dirty="0" err="1" smtClean="0"/>
              <a:t>fopen</a:t>
            </a:r>
            <a:r>
              <a:rPr lang="en-US" altLang="zh-CN" sz="1800" b="1" dirty="0" smtClean="0"/>
              <a:t>(</a:t>
            </a:r>
            <a:r>
              <a:rPr lang="en-US" altLang="zh-CN" sz="1800" b="1" dirty="0" err="1" smtClean="0"/>
              <a:t>sourceFileName</a:t>
            </a:r>
            <a:r>
              <a:rPr lang="en-US" altLang="zh-CN" sz="1800" b="1" dirty="0" smtClean="0"/>
              <a:t>,"r"))==NULL)</a:t>
            </a:r>
          </a:p>
          <a:p>
            <a:pPr marL="0" indent="288925" eaLnBrk="1" hangingPunct="1">
              <a:lnSpc>
                <a:spcPct val="80000"/>
              </a:lnSpc>
              <a:buFontTx/>
              <a:buNone/>
            </a:pPr>
            <a:r>
              <a:rPr lang="en-US" altLang="zh-CN" sz="1800" b="1" dirty="0" smtClean="0"/>
              <a:t>        </a:t>
            </a:r>
            <a:r>
              <a:rPr lang="en-US" altLang="zh-CN" sz="1800" b="1" dirty="0" err="1" smtClean="0"/>
              <a:t>printf</a:t>
            </a:r>
            <a:r>
              <a:rPr lang="en-US" altLang="zh-CN" sz="1800" b="1" dirty="0" smtClean="0"/>
              <a:t>("can't open the source file\n");</a:t>
            </a:r>
          </a:p>
          <a:p>
            <a:pPr marL="0" indent="288925" eaLnBrk="1" hangingPunct="1">
              <a:lnSpc>
                <a:spcPct val="80000"/>
              </a:lnSpc>
              <a:buFontTx/>
              <a:buNone/>
            </a:pPr>
            <a:r>
              <a:rPr lang="en-US" altLang="zh-CN" sz="1800" b="1" dirty="0" smtClean="0"/>
              <a:t>   else if((</a:t>
            </a:r>
            <a:r>
              <a:rPr lang="en-US" altLang="zh-CN" sz="1800" b="1" dirty="0" err="1" smtClean="0"/>
              <a:t>destfPtr</a:t>
            </a:r>
            <a:r>
              <a:rPr lang="en-US" altLang="zh-CN" sz="1800" b="1" dirty="0" smtClean="0"/>
              <a:t>=</a:t>
            </a:r>
            <a:r>
              <a:rPr lang="en-US" altLang="zh-CN" sz="1800" b="1" dirty="0" err="1" smtClean="0"/>
              <a:t>fopen</a:t>
            </a:r>
            <a:r>
              <a:rPr lang="en-US" altLang="zh-CN" sz="1800" b="1" dirty="0" smtClean="0"/>
              <a:t>(</a:t>
            </a:r>
            <a:r>
              <a:rPr lang="en-US" altLang="zh-CN" sz="1800" b="1" dirty="0" err="1" smtClean="0"/>
              <a:t>destFileName</a:t>
            </a:r>
            <a:r>
              <a:rPr lang="en-US" altLang="zh-CN" sz="1800" b="1" dirty="0" smtClean="0"/>
              <a:t>,"w"))==NULL)</a:t>
            </a:r>
          </a:p>
          <a:p>
            <a:pPr marL="0" indent="288925" eaLnBrk="1" hangingPunct="1">
              <a:lnSpc>
                <a:spcPct val="80000"/>
              </a:lnSpc>
              <a:buFontTx/>
              <a:buNone/>
            </a:pPr>
            <a:r>
              <a:rPr lang="en-US" altLang="zh-CN" sz="1800" b="1" dirty="0" smtClean="0"/>
              <a:t>        </a:t>
            </a:r>
            <a:r>
              <a:rPr lang="en-US" altLang="zh-CN" sz="1800" b="1" dirty="0" err="1" smtClean="0"/>
              <a:t>printf</a:t>
            </a:r>
            <a:r>
              <a:rPr lang="en-US" altLang="zh-CN" sz="1800" b="1" dirty="0" smtClean="0"/>
              <a:t>("can't open the </a:t>
            </a:r>
            <a:r>
              <a:rPr lang="en-US" altLang="zh-CN" sz="1800" b="1" dirty="0" err="1" smtClean="0"/>
              <a:t>dest</a:t>
            </a:r>
            <a:r>
              <a:rPr lang="en-US" altLang="zh-CN" sz="1800" b="1" dirty="0" smtClean="0"/>
              <a:t> file\n");</a:t>
            </a:r>
          </a:p>
          <a:p>
            <a:pPr marL="0" indent="288925" eaLnBrk="1" hangingPunct="1">
              <a:lnSpc>
                <a:spcPct val="80000"/>
              </a:lnSpc>
              <a:buFontTx/>
              <a:buNone/>
            </a:pPr>
            <a:r>
              <a:rPr lang="en-US" altLang="zh-CN" sz="1800" b="1" dirty="0" smtClean="0"/>
              <a:t>   else{                </a:t>
            </a:r>
          </a:p>
          <a:p>
            <a:pPr marL="0" indent="288925" eaLnBrk="1" hangingPunct="1">
              <a:lnSpc>
                <a:spcPct val="80000"/>
              </a:lnSpc>
              <a:buFontTx/>
              <a:buNone/>
            </a:pPr>
            <a:r>
              <a:rPr lang="en-US" altLang="zh-CN" sz="2200" b="1" dirty="0" smtClean="0"/>
              <a:t>        </a:t>
            </a:r>
            <a:r>
              <a:rPr lang="en-US" altLang="zh-CN" sz="2200" b="1" dirty="0" err="1" smtClean="0">
                <a:solidFill>
                  <a:schemeClr val="accent2"/>
                </a:solidFill>
              </a:rPr>
              <a:t>fgets</a:t>
            </a:r>
            <a:r>
              <a:rPr lang="en-US" altLang="zh-CN" sz="2200" b="1" dirty="0" smtClean="0">
                <a:solidFill>
                  <a:schemeClr val="accent2"/>
                </a:solidFill>
              </a:rPr>
              <a:t>(</a:t>
            </a:r>
            <a:r>
              <a:rPr lang="en-US" altLang="zh-CN" sz="2200" b="1" dirty="0" err="1" smtClean="0">
                <a:solidFill>
                  <a:schemeClr val="accent2"/>
                </a:solidFill>
              </a:rPr>
              <a:t>s,sizeof</a:t>
            </a:r>
            <a:r>
              <a:rPr lang="en-US" altLang="zh-CN" sz="2200" b="1" dirty="0" smtClean="0">
                <a:solidFill>
                  <a:schemeClr val="accent2"/>
                </a:solidFill>
              </a:rPr>
              <a:t>(s),</a:t>
            </a:r>
            <a:r>
              <a:rPr lang="en-US" altLang="zh-CN" sz="2200" b="1" dirty="0" err="1" smtClean="0">
                <a:solidFill>
                  <a:schemeClr val="accent2"/>
                </a:solidFill>
              </a:rPr>
              <a:t>sourcefPtr</a:t>
            </a:r>
            <a:r>
              <a:rPr lang="en-US" altLang="zh-CN" sz="2200" b="1" dirty="0" smtClean="0">
                <a:solidFill>
                  <a:schemeClr val="accent2"/>
                </a:solidFill>
              </a:rPr>
              <a:t>); // </a:t>
            </a:r>
            <a:r>
              <a:rPr lang="zh-CN" altLang="en-US" sz="2200" b="1" dirty="0" smtClean="0">
                <a:solidFill>
                  <a:schemeClr val="accent2"/>
                </a:solidFill>
              </a:rPr>
              <a:t>从源文件读取一行字符到数组</a:t>
            </a:r>
            <a:r>
              <a:rPr lang="en-US" altLang="zh-CN" sz="2200" b="1" dirty="0" smtClean="0">
                <a:solidFill>
                  <a:schemeClr val="accent2"/>
                </a:solidFill>
              </a:rPr>
              <a:t>s</a:t>
            </a:r>
            <a:endParaRPr lang="zh-CN" altLang="en-US" sz="2200" b="1" dirty="0" smtClean="0">
              <a:solidFill>
                <a:schemeClr val="accent2"/>
              </a:solidFill>
            </a:endParaRPr>
          </a:p>
          <a:p>
            <a:pPr marL="0" indent="288925" eaLnBrk="1" hangingPunct="1">
              <a:lnSpc>
                <a:spcPct val="80000"/>
              </a:lnSpc>
              <a:buFontTx/>
              <a:buNone/>
            </a:pPr>
            <a:r>
              <a:rPr lang="zh-CN" altLang="en-US" sz="2200" b="1" dirty="0" smtClean="0">
                <a:solidFill>
                  <a:schemeClr val="accent2"/>
                </a:solidFill>
              </a:rPr>
              <a:t>        </a:t>
            </a:r>
            <a:r>
              <a:rPr lang="en-US" altLang="zh-CN" sz="2200" b="1" dirty="0" smtClean="0">
                <a:solidFill>
                  <a:schemeClr val="accent2"/>
                </a:solidFill>
              </a:rPr>
              <a:t>while(!</a:t>
            </a:r>
            <a:r>
              <a:rPr lang="en-US" altLang="zh-CN" sz="2200" b="1" dirty="0" err="1" smtClean="0">
                <a:solidFill>
                  <a:schemeClr val="accent2"/>
                </a:solidFill>
              </a:rPr>
              <a:t>feof</a:t>
            </a:r>
            <a:r>
              <a:rPr lang="en-US" altLang="zh-CN" sz="2200" b="1" dirty="0" smtClean="0">
                <a:solidFill>
                  <a:schemeClr val="accent2"/>
                </a:solidFill>
              </a:rPr>
              <a:t>(</a:t>
            </a:r>
            <a:r>
              <a:rPr lang="en-US" altLang="zh-CN" sz="2200" b="1" dirty="0" err="1" smtClean="0">
                <a:solidFill>
                  <a:schemeClr val="accent2"/>
                </a:solidFill>
              </a:rPr>
              <a:t>sourcefPtr</a:t>
            </a:r>
            <a:r>
              <a:rPr lang="en-US" altLang="zh-CN" sz="2200" b="1" dirty="0" smtClean="0">
                <a:solidFill>
                  <a:schemeClr val="accent2"/>
                </a:solidFill>
              </a:rPr>
              <a:t>)){</a:t>
            </a:r>
          </a:p>
          <a:p>
            <a:pPr marL="0" indent="288925" eaLnBrk="1" hangingPunct="1">
              <a:lnSpc>
                <a:spcPct val="80000"/>
              </a:lnSpc>
              <a:buFontTx/>
              <a:buNone/>
            </a:pPr>
            <a:r>
              <a:rPr lang="en-US" altLang="zh-CN" sz="2200" b="1" dirty="0" smtClean="0">
                <a:solidFill>
                  <a:schemeClr val="accent2"/>
                </a:solidFill>
              </a:rPr>
              <a:t>             </a:t>
            </a:r>
            <a:r>
              <a:rPr lang="en-US" altLang="zh-CN" sz="2200" b="1" dirty="0" err="1" smtClean="0">
                <a:solidFill>
                  <a:schemeClr val="accent2"/>
                </a:solidFill>
              </a:rPr>
              <a:t>fputs</a:t>
            </a:r>
            <a:r>
              <a:rPr lang="en-US" altLang="zh-CN" sz="2200" b="1" dirty="0" smtClean="0">
                <a:solidFill>
                  <a:schemeClr val="accent2"/>
                </a:solidFill>
              </a:rPr>
              <a:t>(</a:t>
            </a:r>
            <a:r>
              <a:rPr lang="en-US" altLang="zh-CN" sz="2200" b="1" dirty="0" err="1" smtClean="0">
                <a:solidFill>
                  <a:schemeClr val="accent2"/>
                </a:solidFill>
              </a:rPr>
              <a:t>s,destfPtr</a:t>
            </a:r>
            <a:r>
              <a:rPr lang="en-US" altLang="zh-CN" sz="2200" b="1" dirty="0" smtClean="0">
                <a:solidFill>
                  <a:schemeClr val="accent2"/>
                </a:solidFill>
              </a:rPr>
              <a:t>); //</a:t>
            </a:r>
            <a:r>
              <a:rPr lang="zh-CN" altLang="en-US" sz="2200" b="1" dirty="0" smtClean="0">
                <a:solidFill>
                  <a:schemeClr val="accent2"/>
                </a:solidFill>
              </a:rPr>
              <a:t>将</a:t>
            </a:r>
            <a:r>
              <a:rPr lang="en-US" altLang="zh-CN" sz="2200" b="1" dirty="0" smtClean="0">
                <a:solidFill>
                  <a:schemeClr val="accent2"/>
                </a:solidFill>
              </a:rPr>
              <a:t>s</a:t>
            </a:r>
            <a:r>
              <a:rPr lang="zh-CN" altLang="en-US" sz="2200" b="1" dirty="0" smtClean="0">
                <a:solidFill>
                  <a:schemeClr val="accent2"/>
                </a:solidFill>
              </a:rPr>
              <a:t>中的字符串写入文件中 </a:t>
            </a:r>
          </a:p>
          <a:p>
            <a:pPr marL="0" indent="288925" eaLnBrk="1" hangingPunct="1">
              <a:lnSpc>
                <a:spcPct val="80000"/>
              </a:lnSpc>
              <a:buFontTx/>
              <a:buNone/>
            </a:pPr>
            <a:r>
              <a:rPr lang="zh-CN" altLang="en-US" sz="2200" b="1" dirty="0" smtClean="0">
                <a:solidFill>
                  <a:schemeClr val="accent2"/>
                </a:solidFill>
              </a:rPr>
              <a:t>             </a:t>
            </a:r>
            <a:r>
              <a:rPr lang="en-US" altLang="zh-CN" sz="2200" b="1" dirty="0" err="1" smtClean="0">
                <a:solidFill>
                  <a:schemeClr val="accent2"/>
                </a:solidFill>
              </a:rPr>
              <a:t>fgets</a:t>
            </a:r>
            <a:r>
              <a:rPr lang="en-US" altLang="zh-CN" sz="2200" b="1" dirty="0" smtClean="0">
                <a:solidFill>
                  <a:schemeClr val="accent2"/>
                </a:solidFill>
              </a:rPr>
              <a:t>(</a:t>
            </a:r>
            <a:r>
              <a:rPr lang="en-US" altLang="zh-CN" sz="2200" b="1" dirty="0" err="1" smtClean="0">
                <a:solidFill>
                  <a:schemeClr val="accent2"/>
                </a:solidFill>
              </a:rPr>
              <a:t>s,sizeof</a:t>
            </a:r>
            <a:r>
              <a:rPr lang="en-US" altLang="zh-CN" sz="2200" b="1" dirty="0" smtClean="0">
                <a:solidFill>
                  <a:schemeClr val="accent2"/>
                </a:solidFill>
              </a:rPr>
              <a:t>(s),</a:t>
            </a:r>
            <a:r>
              <a:rPr lang="en-US" altLang="zh-CN" sz="2200" b="1" dirty="0" err="1" smtClean="0">
                <a:solidFill>
                  <a:schemeClr val="accent2"/>
                </a:solidFill>
              </a:rPr>
              <a:t>sourcefPtr</a:t>
            </a:r>
            <a:r>
              <a:rPr lang="en-US" altLang="zh-CN" sz="2200" b="1" dirty="0" smtClean="0">
                <a:solidFill>
                  <a:schemeClr val="accent2"/>
                </a:solidFill>
              </a:rPr>
              <a:t>);</a:t>
            </a:r>
          </a:p>
          <a:p>
            <a:pPr marL="0" indent="288925" eaLnBrk="1" hangingPunct="1">
              <a:lnSpc>
                <a:spcPct val="80000"/>
              </a:lnSpc>
              <a:buFontTx/>
              <a:buNone/>
            </a:pPr>
            <a:r>
              <a:rPr lang="en-US" altLang="zh-CN" sz="2200" b="1" dirty="0" smtClean="0">
                <a:solidFill>
                  <a:schemeClr val="accent2"/>
                </a:solidFill>
              </a:rPr>
              <a:t>       }</a:t>
            </a:r>
            <a:r>
              <a:rPr lang="en-US" altLang="zh-CN" sz="1800" b="1" dirty="0" smtClean="0"/>
              <a:t>        </a:t>
            </a:r>
          </a:p>
          <a:p>
            <a:pPr marL="0" indent="288925" eaLnBrk="1" hangingPunct="1">
              <a:lnSpc>
                <a:spcPct val="80000"/>
              </a:lnSpc>
              <a:buFontTx/>
              <a:buNone/>
            </a:pPr>
            <a:r>
              <a:rPr lang="en-US" altLang="zh-CN" sz="1800" b="1" dirty="0" smtClean="0"/>
              <a:t>      </a:t>
            </a:r>
            <a:r>
              <a:rPr lang="en-US" altLang="zh-CN" sz="1800" b="1" dirty="0" err="1" smtClean="0"/>
              <a:t>fclose</a:t>
            </a:r>
            <a:r>
              <a:rPr lang="en-US" altLang="zh-CN" sz="1800" b="1" dirty="0" smtClean="0"/>
              <a:t>(</a:t>
            </a:r>
            <a:r>
              <a:rPr lang="en-US" altLang="zh-CN" sz="1800" b="1" dirty="0" err="1" smtClean="0"/>
              <a:t>sourcefPtr</a:t>
            </a:r>
            <a:r>
              <a:rPr lang="en-US" altLang="zh-CN" sz="1800" b="1" dirty="0" smtClean="0"/>
              <a:t>); </a:t>
            </a:r>
          </a:p>
          <a:p>
            <a:pPr marL="0" indent="288925" eaLnBrk="1" hangingPunct="1">
              <a:lnSpc>
                <a:spcPct val="80000"/>
              </a:lnSpc>
              <a:buFontTx/>
              <a:buNone/>
            </a:pPr>
            <a:r>
              <a:rPr lang="en-US" altLang="zh-CN" sz="1800" b="1" dirty="0" smtClean="0"/>
              <a:t>      </a:t>
            </a:r>
            <a:r>
              <a:rPr lang="en-US" altLang="zh-CN" sz="1800" b="1" dirty="0" err="1" smtClean="0"/>
              <a:t>fclose</a:t>
            </a:r>
            <a:r>
              <a:rPr lang="en-US" altLang="zh-CN" sz="1800" b="1" dirty="0" smtClean="0"/>
              <a:t>(</a:t>
            </a:r>
            <a:r>
              <a:rPr lang="en-US" altLang="zh-CN" sz="1800" b="1" dirty="0" err="1" smtClean="0"/>
              <a:t>destfPtr</a:t>
            </a:r>
            <a:r>
              <a:rPr lang="en-US" altLang="zh-CN" sz="1800" b="1" dirty="0" smtClean="0"/>
              <a:t>);</a:t>
            </a:r>
          </a:p>
          <a:p>
            <a:pPr marL="0" indent="288925" eaLnBrk="1" hangingPunct="1">
              <a:lnSpc>
                <a:spcPct val="80000"/>
              </a:lnSpc>
              <a:buFontTx/>
              <a:buNone/>
            </a:pPr>
            <a:r>
              <a:rPr lang="en-US" altLang="zh-CN" sz="1800" b="1" dirty="0" smtClean="0"/>
              <a:t>   }</a:t>
            </a:r>
          </a:p>
          <a:p>
            <a:pPr marL="0" indent="288925" eaLnBrk="1" hangingPunct="1">
              <a:lnSpc>
                <a:spcPct val="80000"/>
              </a:lnSpc>
              <a:buFontTx/>
              <a:buNone/>
            </a:pPr>
            <a:r>
              <a:rPr lang="en-US" altLang="zh-CN" sz="1800" b="1" dirty="0" smtClean="0"/>
              <a:t>}</a:t>
            </a:r>
          </a:p>
        </p:txBody>
      </p:sp>
      <p:sp>
        <p:nvSpPr>
          <p:cNvPr id="86020" name="Text Box 5"/>
          <p:cNvSpPr txBox="1">
            <a:spLocks noChangeArrowheads="1"/>
          </p:cNvSpPr>
          <p:nvPr/>
        </p:nvSpPr>
        <p:spPr bwMode="auto">
          <a:xfrm>
            <a:off x="2555875" y="260350"/>
            <a:ext cx="6265863" cy="68262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r>
              <a:rPr lang="zh-CN" altLang="en-US" sz="2400" b="1">
                <a:latin typeface="Times New Roman" panose="02020603050405020304" pitchFamily="18" charset="0"/>
              </a:rPr>
              <a:t>[例</a:t>
            </a:r>
            <a:r>
              <a:rPr lang="en-US" altLang="zh-CN" sz="2400" b="1">
                <a:latin typeface="Times New Roman" panose="02020603050405020304" pitchFamily="18" charset="0"/>
              </a:rPr>
              <a:t>4]  </a:t>
            </a:r>
            <a:r>
              <a:rPr lang="zh-CN" altLang="en-US" sz="2400" b="1">
                <a:latin typeface="Times New Roman" panose="02020603050405020304" pitchFamily="18" charset="0"/>
              </a:rPr>
              <a:t>设计函数：将一个文本文件逐行复制到另一 文本文件中。</a:t>
            </a:r>
          </a:p>
        </p:txBody>
      </p:sp>
    </p:spTree>
    <p:extLst>
      <p:ext uri="{BB962C8B-B14F-4D97-AF65-F5344CB8AC3E}">
        <p14:creationId xmlns:p14="http://schemas.microsoft.com/office/powerpoint/2010/main" val="112128809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954699EC-8E37-428B-BFD7-D7D13B41332B}" type="slidenum">
              <a:rPr lang="zh-CN" altLang="en-US" sz="1400" b="1">
                <a:latin typeface="Times New Roman" panose="02020603050405020304" pitchFamily="18" charset="0"/>
              </a:rPr>
              <a:pPr algn="r" eaLnBrk="1" hangingPunct="1">
                <a:spcBef>
                  <a:spcPct val="50000"/>
                </a:spcBef>
                <a:buFontTx/>
                <a:buNone/>
              </a:pPr>
              <a:t>29</a:t>
            </a:fld>
            <a:endParaRPr lang="zh-CN" altLang="en-US" sz="1400" b="1">
              <a:latin typeface="Times New Roman" panose="02020603050405020304" pitchFamily="18" charset="0"/>
            </a:endParaRPr>
          </a:p>
        </p:txBody>
      </p:sp>
      <p:sp>
        <p:nvSpPr>
          <p:cNvPr id="87043" name="Rectangle 2"/>
          <p:cNvSpPr>
            <a:spLocks noGrp="1" noChangeArrowheads="1"/>
          </p:cNvSpPr>
          <p:nvPr>
            <p:ph type="title" idx="4294967295"/>
          </p:nvPr>
        </p:nvSpPr>
        <p:spPr/>
        <p:txBody>
          <a:bodyPr/>
          <a:lstStyle/>
          <a:p>
            <a:pPr eaLnBrk="1" hangingPunct="1"/>
            <a:r>
              <a:rPr lang="zh-CN" altLang="en-US" sz="2800" b="1" smtClean="0"/>
              <a:t>二、  读／写一个字符串──</a:t>
            </a:r>
            <a:r>
              <a:rPr lang="en-US" altLang="zh-CN" sz="2800" b="1" smtClean="0"/>
              <a:t>fgets()</a:t>
            </a:r>
            <a:r>
              <a:rPr lang="zh-CN" altLang="en-US" sz="2800" b="1" smtClean="0"/>
              <a:t>和</a:t>
            </a:r>
            <a:r>
              <a:rPr lang="en-US" altLang="zh-CN" sz="2800" b="1" smtClean="0"/>
              <a:t>fputs()</a:t>
            </a:r>
            <a:endParaRPr lang="zh-CN" altLang="en-US" sz="2800" b="1" smtClean="0"/>
          </a:p>
        </p:txBody>
      </p:sp>
      <p:sp>
        <p:nvSpPr>
          <p:cNvPr id="87044" name="Rectangle 3"/>
          <p:cNvSpPr>
            <a:spLocks noGrp="1" noChangeArrowheads="1"/>
          </p:cNvSpPr>
          <p:nvPr>
            <p:ph type="body" idx="4294967295"/>
          </p:nvPr>
        </p:nvSpPr>
        <p:spPr>
          <a:xfrm>
            <a:off x="685800" y="1319213"/>
            <a:ext cx="7989888" cy="5133975"/>
          </a:xfrm>
        </p:spPr>
        <p:txBody>
          <a:bodyPr/>
          <a:lstStyle/>
          <a:p>
            <a:pPr eaLnBrk="1" hangingPunct="1">
              <a:lnSpc>
                <a:spcPct val="90000"/>
              </a:lnSpc>
              <a:buFontTx/>
              <a:buNone/>
            </a:pPr>
            <a:r>
              <a:rPr lang="zh-CN" altLang="en-US" b="1" smtClean="0"/>
              <a:t>思考 </a:t>
            </a:r>
            <a:r>
              <a:rPr lang="zh-CN" altLang="en-US" sz="2400" b="1" smtClean="0"/>
              <a:t> </a:t>
            </a:r>
          </a:p>
          <a:p>
            <a:pPr eaLnBrk="1" hangingPunct="1">
              <a:lnSpc>
                <a:spcPct val="90000"/>
              </a:lnSpc>
              <a:buFontTx/>
              <a:buNone/>
            </a:pPr>
            <a:r>
              <a:rPr lang="en-US" altLang="zh-CN" sz="2400" b="1" smtClean="0"/>
              <a:t>    fgets(s,sizeof(s),stdin);</a:t>
            </a:r>
          </a:p>
          <a:p>
            <a:pPr eaLnBrk="1" hangingPunct="1">
              <a:lnSpc>
                <a:spcPct val="90000"/>
              </a:lnSpc>
              <a:buFontTx/>
              <a:buNone/>
            </a:pPr>
            <a:r>
              <a:rPr lang="en-US" altLang="zh-CN" sz="2400" b="1" smtClean="0"/>
              <a:t>    while(!feof(stdin)){</a:t>
            </a:r>
          </a:p>
          <a:p>
            <a:pPr eaLnBrk="1" hangingPunct="1">
              <a:lnSpc>
                <a:spcPct val="90000"/>
              </a:lnSpc>
              <a:buFontTx/>
              <a:buNone/>
            </a:pPr>
            <a:r>
              <a:rPr lang="en-US" altLang="zh-CN" sz="2400" b="1" smtClean="0"/>
              <a:t> 	   fputs(s,stdout);					</a:t>
            </a:r>
          </a:p>
          <a:p>
            <a:pPr eaLnBrk="1" hangingPunct="1">
              <a:lnSpc>
                <a:spcPct val="90000"/>
              </a:lnSpc>
              <a:buFontTx/>
              <a:buNone/>
            </a:pPr>
            <a:r>
              <a:rPr lang="en-US" altLang="zh-CN" sz="2400" b="1" smtClean="0"/>
              <a:t> 	   fgets(s,sizeof(s),stdin);				  </a:t>
            </a:r>
          </a:p>
          <a:p>
            <a:pPr eaLnBrk="1" hangingPunct="1">
              <a:lnSpc>
                <a:spcPct val="90000"/>
              </a:lnSpc>
              <a:buFontTx/>
              <a:buNone/>
            </a:pPr>
            <a:r>
              <a:rPr lang="en-US" altLang="zh-CN" sz="2400" b="1" smtClean="0"/>
              <a:t>   }</a:t>
            </a:r>
          </a:p>
          <a:p>
            <a:pPr eaLnBrk="1" hangingPunct="1">
              <a:lnSpc>
                <a:spcPct val="90000"/>
              </a:lnSpc>
              <a:buFontTx/>
              <a:buNone/>
            </a:pPr>
            <a:r>
              <a:rPr lang="zh-CN" altLang="en-US" sz="2400" b="1" smtClean="0"/>
              <a:t>将以上语句改写成以下语句会发现最后一个字符串会输出两次</a:t>
            </a:r>
            <a:r>
              <a:rPr lang="en-US" altLang="zh-CN" sz="2400" b="1" smtClean="0"/>
              <a:t>(</a:t>
            </a:r>
            <a:r>
              <a:rPr lang="zh-CN" altLang="en-US" sz="2400" b="1" smtClean="0"/>
              <a:t>如右图所示）！为什么？</a:t>
            </a:r>
          </a:p>
          <a:p>
            <a:pPr eaLnBrk="1" hangingPunct="1">
              <a:lnSpc>
                <a:spcPct val="90000"/>
              </a:lnSpc>
              <a:buFontTx/>
              <a:buNone/>
            </a:pPr>
            <a:r>
              <a:rPr lang="en-US" altLang="zh-CN" sz="2400" b="1" smtClean="0"/>
              <a:t> while(!feof(stdin)){				</a:t>
            </a:r>
          </a:p>
          <a:p>
            <a:pPr eaLnBrk="1" hangingPunct="1">
              <a:lnSpc>
                <a:spcPct val="90000"/>
              </a:lnSpc>
              <a:buFontTx/>
              <a:buNone/>
            </a:pPr>
            <a:r>
              <a:rPr lang="en-US" altLang="zh-CN" sz="2400" b="1" smtClean="0"/>
              <a:t> 	   fgets(s,sizeof(s),stdin);	</a:t>
            </a:r>
          </a:p>
          <a:p>
            <a:pPr eaLnBrk="1" hangingPunct="1">
              <a:lnSpc>
                <a:spcPct val="90000"/>
              </a:lnSpc>
              <a:buFontTx/>
              <a:buNone/>
            </a:pPr>
            <a:r>
              <a:rPr lang="en-US" altLang="zh-CN" sz="2400" b="1" smtClean="0"/>
              <a:t>        fputs(s,stdout);					  </a:t>
            </a:r>
          </a:p>
          <a:p>
            <a:pPr eaLnBrk="1" hangingPunct="1">
              <a:lnSpc>
                <a:spcPct val="90000"/>
              </a:lnSpc>
              <a:buFontTx/>
              <a:buNone/>
            </a:pPr>
            <a:r>
              <a:rPr lang="en-US" altLang="zh-CN" sz="2400" b="1" smtClean="0"/>
              <a:t> }</a:t>
            </a:r>
          </a:p>
          <a:p>
            <a:pPr eaLnBrk="1" hangingPunct="1">
              <a:lnSpc>
                <a:spcPct val="90000"/>
              </a:lnSpc>
              <a:buFontTx/>
              <a:buNone/>
            </a:pPr>
            <a:endParaRPr lang="zh-CN" altLang="en-US" sz="2400" b="1" smtClean="0"/>
          </a:p>
        </p:txBody>
      </p:sp>
      <p:sp>
        <p:nvSpPr>
          <p:cNvPr id="87045" name="Text Box 5"/>
          <p:cNvSpPr txBox="1">
            <a:spLocks noChangeArrowheads="1"/>
          </p:cNvSpPr>
          <p:nvPr/>
        </p:nvSpPr>
        <p:spPr bwMode="auto">
          <a:xfrm>
            <a:off x="5724525" y="1412875"/>
            <a:ext cx="2667000" cy="10048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chemeClr val="bg1"/>
                </a:solidFill>
                <a:latin typeface="Times New Roman" panose="02020603050405020304" pitchFamily="18" charset="0"/>
              </a:rPr>
              <a:t>This is an example</a:t>
            </a:r>
          </a:p>
          <a:p>
            <a:pPr eaLnBrk="1" hangingPunct="1">
              <a:spcBef>
                <a:spcPct val="50000"/>
              </a:spcBef>
              <a:buFontTx/>
              <a:buNone/>
            </a:pPr>
            <a:r>
              <a:rPr lang="en-US" altLang="zh-CN" sz="2400">
                <a:solidFill>
                  <a:schemeClr val="bg1"/>
                </a:solidFill>
                <a:latin typeface="Times New Roman" panose="02020603050405020304" pitchFamily="18" charset="0"/>
              </a:rPr>
              <a:t>^Z</a:t>
            </a:r>
          </a:p>
        </p:txBody>
      </p:sp>
      <p:sp>
        <p:nvSpPr>
          <p:cNvPr id="87046" name="Line 6"/>
          <p:cNvSpPr>
            <a:spLocks noChangeShapeType="1"/>
          </p:cNvSpPr>
          <p:nvPr/>
        </p:nvSpPr>
        <p:spPr bwMode="auto">
          <a:xfrm>
            <a:off x="8301038" y="1484313"/>
            <a:ext cx="0" cy="3810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47" name="Line 7"/>
          <p:cNvSpPr>
            <a:spLocks noChangeShapeType="1"/>
          </p:cNvSpPr>
          <p:nvPr/>
        </p:nvSpPr>
        <p:spPr bwMode="auto">
          <a:xfrm>
            <a:off x="8012113" y="1865313"/>
            <a:ext cx="304800" cy="0"/>
          </a:xfrm>
          <a:prstGeom prst="line">
            <a:avLst/>
          </a:prstGeom>
          <a:noFill/>
          <a:ln w="28575">
            <a:solidFill>
              <a:schemeClr val="bg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7048" name="Line 10"/>
          <p:cNvSpPr>
            <a:spLocks noChangeShapeType="1"/>
          </p:cNvSpPr>
          <p:nvPr/>
        </p:nvSpPr>
        <p:spPr bwMode="auto">
          <a:xfrm>
            <a:off x="6445250" y="2944813"/>
            <a:ext cx="0" cy="3810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49" name="Line 11"/>
          <p:cNvSpPr>
            <a:spLocks noChangeShapeType="1"/>
          </p:cNvSpPr>
          <p:nvPr/>
        </p:nvSpPr>
        <p:spPr bwMode="auto">
          <a:xfrm>
            <a:off x="6156325" y="3325813"/>
            <a:ext cx="304800" cy="0"/>
          </a:xfrm>
          <a:prstGeom prst="line">
            <a:avLst/>
          </a:prstGeom>
          <a:noFill/>
          <a:ln w="28575">
            <a:solidFill>
              <a:schemeClr val="bg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7050" name="Text Box 12"/>
          <p:cNvSpPr txBox="1">
            <a:spLocks noChangeArrowheads="1"/>
          </p:cNvSpPr>
          <p:nvPr/>
        </p:nvSpPr>
        <p:spPr bwMode="auto">
          <a:xfrm>
            <a:off x="5724525" y="2708275"/>
            <a:ext cx="2667000" cy="10048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chemeClr val="bg1"/>
                </a:solidFill>
                <a:latin typeface="Times New Roman" panose="02020603050405020304" pitchFamily="18" charset="0"/>
              </a:rPr>
              <a:t>This is an example</a:t>
            </a:r>
          </a:p>
          <a:p>
            <a:pPr eaLnBrk="1" hangingPunct="1">
              <a:spcBef>
                <a:spcPct val="50000"/>
              </a:spcBef>
              <a:buFontTx/>
              <a:buNone/>
            </a:pPr>
            <a:r>
              <a:rPr lang="en-US" altLang="zh-CN" sz="2400">
                <a:solidFill>
                  <a:schemeClr val="bg1"/>
                </a:solidFill>
                <a:latin typeface="Times New Roman" panose="02020603050405020304" pitchFamily="18" charset="0"/>
              </a:rPr>
              <a:t>This is an example</a:t>
            </a:r>
          </a:p>
        </p:txBody>
      </p:sp>
      <p:sp>
        <p:nvSpPr>
          <p:cNvPr id="87051" name="Line 13"/>
          <p:cNvSpPr>
            <a:spLocks noChangeShapeType="1"/>
          </p:cNvSpPr>
          <p:nvPr/>
        </p:nvSpPr>
        <p:spPr bwMode="auto">
          <a:xfrm>
            <a:off x="6589713" y="1916113"/>
            <a:ext cx="0" cy="3810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2" name="Line 14"/>
          <p:cNvSpPr>
            <a:spLocks noChangeShapeType="1"/>
          </p:cNvSpPr>
          <p:nvPr/>
        </p:nvSpPr>
        <p:spPr bwMode="auto">
          <a:xfrm>
            <a:off x="6300788" y="2297113"/>
            <a:ext cx="304800" cy="0"/>
          </a:xfrm>
          <a:prstGeom prst="line">
            <a:avLst/>
          </a:prstGeom>
          <a:noFill/>
          <a:ln w="28575">
            <a:solidFill>
              <a:schemeClr val="bg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7053" name="Text Box 17"/>
          <p:cNvSpPr txBox="1">
            <a:spLocks noChangeArrowheads="1"/>
          </p:cNvSpPr>
          <p:nvPr/>
        </p:nvSpPr>
        <p:spPr bwMode="auto">
          <a:xfrm>
            <a:off x="4716463" y="1700213"/>
            <a:ext cx="1223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a:latin typeface="Times New Roman" panose="02020603050405020304" pitchFamily="18" charset="0"/>
              </a:rPr>
              <a:t>输入：</a:t>
            </a:r>
          </a:p>
        </p:txBody>
      </p:sp>
      <p:sp>
        <p:nvSpPr>
          <p:cNvPr id="87054" name="Text Box 18"/>
          <p:cNvSpPr txBox="1">
            <a:spLocks noChangeArrowheads="1"/>
          </p:cNvSpPr>
          <p:nvPr/>
        </p:nvSpPr>
        <p:spPr bwMode="auto">
          <a:xfrm>
            <a:off x="4787900" y="2997200"/>
            <a:ext cx="122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a:latin typeface="Times New Roman" panose="02020603050405020304" pitchFamily="18" charset="0"/>
              </a:rPr>
              <a:t>输出：</a:t>
            </a:r>
          </a:p>
        </p:txBody>
      </p:sp>
      <p:sp>
        <p:nvSpPr>
          <p:cNvPr id="87055" name="圆角矩形 1"/>
          <p:cNvSpPr>
            <a:spLocks noChangeArrowheads="1"/>
          </p:cNvSpPr>
          <p:nvPr/>
        </p:nvSpPr>
        <p:spPr bwMode="auto">
          <a:xfrm>
            <a:off x="1042988" y="1700213"/>
            <a:ext cx="3540125" cy="2012950"/>
          </a:xfrm>
          <a:prstGeom prst="roundRect">
            <a:avLst>
              <a:gd name="adj" fmla="val 16667"/>
            </a:avLst>
          </a:prstGeom>
          <a:noFill/>
          <a:ln w="25400">
            <a:solidFill>
              <a:srgbClr val="8585E0"/>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endParaRPr lang="zh-CN" altLang="en-US" sz="1800">
              <a:latin typeface="Times New Roman" panose="02020603050405020304" pitchFamily="18" charset="0"/>
            </a:endParaRPr>
          </a:p>
        </p:txBody>
      </p:sp>
      <p:sp>
        <p:nvSpPr>
          <p:cNvPr id="87056" name="圆角矩形 16"/>
          <p:cNvSpPr>
            <a:spLocks noChangeArrowheads="1"/>
          </p:cNvSpPr>
          <p:nvPr/>
        </p:nvSpPr>
        <p:spPr bwMode="auto">
          <a:xfrm>
            <a:off x="755650" y="4497388"/>
            <a:ext cx="3960813" cy="1811337"/>
          </a:xfrm>
          <a:prstGeom prst="roundRect">
            <a:avLst>
              <a:gd name="adj" fmla="val 16667"/>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endParaRPr lang="en-US" altLang="en-US" sz="1800">
              <a:latin typeface="Times New Roman" panose="02020603050405020304" pitchFamily="18" charset="0"/>
            </a:endParaRPr>
          </a:p>
        </p:txBody>
      </p:sp>
      <p:sp>
        <p:nvSpPr>
          <p:cNvPr id="76815" name="Text Box 19"/>
          <p:cNvSpPr txBox="1">
            <a:spLocks noChangeArrowheads="1"/>
          </p:cNvSpPr>
          <p:nvPr/>
        </p:nvSpPr>
        <p:spPr bwMode="auto">
          <a:xfrm>
            <a:off x="4572000" y="3789363"/>
            <a:ext cx="4392613" cy="2109787"/>
          </a:xfrm>
          <a:prstGeom prst="rect">
            <a:avLst/>
          </a:prstGeom>
          <a:solidFill>
            <a:srgbClr val="CCFFFF"/>
          </a:solidFill>
          <a:ln w="9525">
            <a:solidFill>
              <a:schemeClr val="tx1"/>
            </a:solidFill>
            <a:miter lim="800000"/>
            <a:headEnd/>
            <a:tailEnd/>
          </a:ln>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1">
                <a:latin typeface="Times New Roman" panose="02020603050405020304" pitchFamily="18" charset="0"/>
              </a:rPr>
              <a:t>1.</a:t>
            </a:r>
            <a:r>
              <a:rPr lang="zh-CN" altLang="en-US" sz="2400" b="1">
                <a:latin typeface="Times New Roman" panose="02020603050405020304" pitchFamily="18" charset="0"/>
              </a:rPr>
              <a:t>只有当读取了文件结束符后，</a:t>
            </a:r>
            <a:r>
              <a:rPr lang="en-US" altLang="zh-CN" sz="2400" b="1">
                <a:latin typeface="Times New Roman" panose="02020603050405020304" pitchFamily="18" charset="0"/>
              </a:rPr>
              <a:t>feof</a:t>
            </a:r>
            <a:r>
              <a:rPr lang="zh-CN" altLang="en-US" sz="2400" b="1">
                <a:latin typeface="Times New Roman" panose="02020603050405020304" pitchFamily="18" charset="0"/>
              </a:rPr>
              <a:t>才返回</a:t>
            </a:r>
            <a:r>
              <a:rPr lang="en-US" altLang="zh-CN" sz="2400" b="1">
                <a:latin typeface="Times New Roman" panose="02020603050405020304" pitchFamily="18" charset="0"/>
              </a:rPr>
              <a:t>1</a:t>
            </a:r>
            <a:r>
              <a:rPr lang="zh-CN" altLang="en-US" sz="2400" b="1">
                <a:latin typeface="Times New Roman" panose="02020603050405020304" pitchFamily="18" charset="0"/>
              </a:rPr>
              <a:t>。</a:t>
            </a:r>
          </a:p>
          <a:p>
            <a:pPr eaLnBrk="1" hangingPunct="1">
              <a:spcBef>
                <a:spcPct val="50000"/>
              </a:spcBef>
              <a:buFontTx/>
              <a:buNone/>
            </a:pPr>
            <a:r>
              <a:rPr lang="en-US" altLang="zh-CN" sz="2400" b="1">
                <a:latin typeface="Times New Roman" panose="02020603050405020304" pitchFamily="18" charset="0"/>
              </a:rPr>
              <a:t>2.fgets</a:t>
            </a:r>
            <a:r>
              <a:rPr lang="zh-CN" altLang="en-US" sz="2400" b="1">
                <a:latin typeface="Times New Roman" panose="02020603050405020304" pitchFamily="18" charset="0"/>
              </a:rPr>
              <a:t>如果遇到文件结束符并且没有字符读入数组，则数组内容不变</a:t>
            </a:r>
          </a:p>
        </p:txBody>
      </p:sp>
    </p:spTree>
    <p:extLst>
      <p:ext uri="{BB962C8B-B14F-4D97-AF65-F5344CB8AC3E}">
        <p14:creationId xmlns:p14="http://schemas.microsoft.com/office/powerpoint/2010/main" val="39583744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6815"/>
                                        </p:tgtEl>
                                        <p:attrNameLst>
                                          <p:attrName>style.visibility</p:attrName>
                                        </p:attrNameLst>
                                      </p:cBhvr>
                                      <p:to>
                                        <p:strVal val="visible"/>
                                      </p:to>
                                    </p:set>
                                    <p:animEffect transition="in" filter="dissolve">
                                      <p:cBhvr>
                                        <p:cTn id="7" dur="500"/>
                                        <p:tgtEl>
                                          <p:spTgt spid="76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AD443F4A-CF95-4B60-A0A5-2E273B65326F}" type="slidenum">
              <a:rPr lang="zh-CN" altLang="en-US" sz="1400" b="1">
                <a:latin typeface="Times New Roman" panose="02020603050405020304" pitchFamily="18" charset="0"/>
              </a:rPr>
              <a:pPr algn="r" eaLnBrk="1" hangingPunct="1">
                <a:spcBef>
                  <a:spcPct val="50000"/>
                </a:spcBef>
                <a:buFontTx/>
                <a:buNone/>
              </a:pPr>
              <a:t>3</a:t>
            </a:fld>
            <a:endParaRPr lang="zh-CN" altLang="en-US" sz="1400" b="1">
              <a:latin typeface="Times New Roman" panose="02020603050405020304" pitchFamily="18" charset="0"/>
            </a:endParaRPr>
          </a:p>
        </p:txBody>
      </p:sp>
      <p:sp>
        <p:nvSpPr>
          <p:cNvPr id="59395" name="Rectangle 19"/>
          <p:cNvSpPr>
            <a:spLocks noGrp="1" noChangeArrowheads="1"/>
          </p:cNvSpPr>
          <p:nvPr>
            <p:ph type="body" idx="4294967295"/>
          </p:nvPr>
        </p:nvSpPr>
        <p:spPr>
          <a:xfrm>
            <a:off x="762000" y="1143000"/>
            <a:ext cx="8001000" cy="2667000"/>
          </a:xfrm>
        </p:spPr>
        <p:txBody>
          <a:bodyPr lIns="92075" tIns="46038" rIns="92075" bIns="46038"/>
          <a:lstStyle/>
          <a:p>
            <a:pPr marL="0" indent="476250" eaLnBrk="1" hangingPunct="1">
              <a:lnSpc>
                <a:spcPct val="90000"/>
              </a:lnSpc>
              <a:buFontTx/>
              <a:buNone/>
            </a:pPr>
            <a:r>
              <a:rPr lang="zh-CN" altLang="en-US" sz="2600" b="1" dirty="0" smtClean="0"/>
              <a:t>文件中有一个</a:t>
            </a:r>
            <a:r>
              <a:rPr lang="zh-CN" altLang="en-US" sz="2600" b="1" dirty="0" smtClean="0">
                <a:latin typeface="宋体" panose="02010600030101010101" pitchFamily="2" charset="-122"/>
              </a:rPr>
              <a:t>“</a:t>
            </a:r>
            <a:r>
              <a:rPr lang="zh-CN" altLang="en-US" sz="2600" b="1" dirty="0" smtClean="0">
                <a:solidFill>
                  <a:schemeClr val="accent2"/>
                </a:solidFill>
              </a:rPr>
              <a:t>文件位置指针</a:t>
            </a:r>
            <a:r>
              <a:rPr lang="zh-CN" altLang="en-US" sz="2600" b="1" dirty="0" smtClean="0">
                <a:latin typeface="宋体" panose="02010600030101010101" pitchFamily="2" charset="-122"/>
              </a:rPr>
              <a:t>”</a:t>
            </a:r>
            <a:r>
              <a:rPr lang="zh-CN" altLang="en-US" sz="2600" b="1" dirty="0" smtClean="0"/>
              <a:t>，指向下一次读写操作所在字节的整数值。每次读写1个（或1组）数据后，系统自动将文件位置指针移动到下一个读写位置上。</a:t>
            </a:r>
          </a:p>
          <a:p>
            <a:pPr marL="0" indent="476250" eaLnBrk="1" hangingPunct="1">
              <a:lnSpc>
                <a:spcPct val="90000"/>
              </a:lnSpc>
              <a:buFontTx/>
              <a:buNone/>
            </a:pPr>
            <a:endParaRPr lang="zh-CN" altLang="en-US" sz="2600" b="1" dirty="0" smtClean="0"/>
          </a:p>
          <a:p>
            <a:pPr marL="0" indent="476250" eaLnBrk="1" hangingPunct="1">
              <a:lnSpc>
                <a:spcPct val="90000"/>
              </a:lnSpc>
              <a:buFontTx/>
              <a:buNone/>
            </a:pPr>
            <a:endParaRPr lang="zh-CN" altLang="en-US" sz="2600" b="1" dirty="0" smtClean="0"/>
          </a:p>
          <a:p>
            <a:pPr marL="0" indent="476250" eaLnBrk="1" hangingPunct="1">
              <a:lnSpc>
                <a:spcPct val="90000"/>
              </a:lnSpc>
              <a:buFontTx/>
              <a:buNone/>
            </a:pPr>
            <a:endParaRPr lang="zh-CN" altLang="en-US" sz="2600" b="1" dirty="0" smtClean="0"/>
          </a:p>
          <a:p>
            <a:pPr marL="0" indent="476250" eaLnBrk="1" hangingPunct="1">
              <a:lnSpc>
                <a:spcPct val="90000"/>
              </a:lnSpc>
              <a:buFontTx/>
              <a:buNone/>
            </a:pPr>
            <a:r>
              <a:rPr lang="en-US" altLang="zh-CN" sz="2600" b="1" dirty="0" smtClean="0"/>
              <a:t/>
            </a:r>
            <a:br>
              <a:rPr lang="en-US" altLang="zh-CN" sz="2600" b="1" dirty="0" smtClean="0"/>
            </a:br>
            <a:endParaRPr lang="en-US" altLang="zh-CN" sz="2600" b="1" dirty="0" smtClean="0"/>
          </a:p>
          <a:p>
            <a:pPr marL="0" indent="476250" eaLnBrk="1" hangingPunct="1">
              <a:lnSpc>
                <a:spcPct val="90000"/>
              </a:lnSpc>
              <a:buFontTx/>
              <a:buNone/>
            </a:pPr>
            <a:endParaRPr lang="zh-CN" altLang="en-US" sz="2600" b="1" dirty="0" smtClean="0"/>
          </a:p>
          <a:p>
            <a:pPr marL="0" indent="476250" eaLnBrk="1" hangingPunct="1">
              <a:lnSpc>
                <a:spcPct val="90000"/>
              </a:lnSpc>
              <a:buFontTx/>
              <a:buNone/>
            </a:pPr>
            <a:endParaRPr lang="en-US" altLang="zh-CN" sz="2600" b="1" dirty="0" smtClean="0"/>
          </a:p>
        </p:txBody>
      </p:sp>
      <p:graphicFrame>
        <p:nvGraphicFramePr>
          <p:cNvPr id="59396" name="Object 20"/>
          <p:cNvGraphicFramePr>
            <a:graphicFrameLocks noChangeAspect="1"/>
          </p:cNvGraphicFramePr>
          <p:nvPr/>
        </p:nvGraphicFramePr>
        <p:xfrm>
          <a:off x="1143000" y="2794000"/>
          <a:ext cx="7543800" cy="698500"/>
        </p:xfrm>
        <a:graphic>
          <a:graphicData uri="http://schemas.openxmlformats.org/presentationml/2006/ole">
            <mc:AlternateContent xmlns:mc="http://schemas.openxmlformats.org/markup-compatibility/2006">
              <mc:Choice xmlns:v="urn:schemas-microsoft-com:vml" Requires="v">
                <p:oleObj spid="_x0000_s10257" r:id="rId3" imgW="5467680" imgH="506160" progId="Excel.Sheet.8">
                  <p:embed/>
                </p:oleObj>
              </mc:Choice>
              <mc:Fallback>
                <p:oleObj r:id="rId3" imgW="5467680" imgH="506160" progId="Excel.Sheet.8">
                  <p:embed/>
                  <p:pic>
                    <p:nvPicPr>
                      <p:cNvPr id="59396"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794000"/>
                        <a:ext cx="75438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0181" name="Text Box 21"/>
          <p:cNvSpPr txBox="1">
            <a:spLocks noChangeArrowheads="1"/>
          </p:cNvSpPr>
          <p:nvPr/>
        </p:nvSpPr>
        <p:spPr bwMode="auto">
          <a:xfrm>
            <a:off x="838200" y="5334000"/>
            <a:ext cx="75501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600" b="1">
                <a:latin typeface="Times New Roman" panose="02020603050405020304" pitchFamily="18" charset="0"/>
              </a:rPr>
              <a:t>所以文件位置指针并不是真正意义上的指针！</a:t>
            </a:r>
          </a:p>
        </p:txBody>
      </p:sp>
      <p:sp>
        <p:nvSpPr>
          <p:cNvPr id="50182" name="Text Box 22"/>
          <p:cNvSpPr txBox="1">
            <a:spLocks noChangeArrowheads="1"/>
          </p:cNvSpPr>
          <p:nvPr/>
        </p:nvSpPr>
        <p:spPr bwMode="auto">
          <a:xfrm>
            <a:off x="1143000" y="3043238"/>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A</a:t>
            </a:r>
          </a:p>
        </p:txBody>
      </p:sp>
      <p:sp>
        <p:nvSpPr>
          <p:cNvPr id="50183" name="Line 23"/>
          <p:cNvSpPr>
            <a:spLocks noChangeShapeType="1"/>
          </p:cNvSpPr>
          <p:nvPr/>
        </p:nvSpPr>
        <p:spPr bwMode="auto">
          <a:xfrm flipV="1">
            <a:off x="1752600" y="3479800"/>
            <a:ext cx="0" cy="381000"/>
          </a:xfrm>
          <a:prstGeom prst="line">
            <a:avLst/>
          </a:prstGeom>
          <a:noFill/>
          <a:ln w="28575">
            <a:solidFill>
              <a:srgbClr val="99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84" name="Line 24"/>
          <p:cNvSpPr>
            <a:spLocks noChangeShapeType="1"/>
          </p:cNvSpPr>
          <p:nvPr/>
        </p:nvSpPr>
        <p:spPr bwMode="auto">
          <a:xfrm flipV="1">
            <a:off x="1357313" y="3451225"/>
            <a:ext cx="0" cy="381000"/>
          </a:xfrm>
          <a:prstGeom prst="line">
            <a:avLst/>
          </a:prstGeom>
          <a:noFill/>
          <a:ln w="28575">
            <a:solidFill>
              <a:srgbClr val="99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85" name="Text Box 25"/>
          <p:cNvSpPr txBox="1">
            <a:spLocks noChangeArrowheads="1"/>
          </p:cNvSpPr>
          <p:nvPr/>
        </p:nvSpPr>
        <p:spPr bwMode="auto">
          <a:xfrm>
            <a:off x="838200" y="3810000"/>
            <a:ext cx="7910513"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1588" indent="455613">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400" b="1" dirty="0">
                <a:latin typeface="Times New Roman" panose="02020603050405020304" pitchFamily="18" charset="0"/>
              </a:rPr>
              <a:t>打开文件时位置指针的起始位置与打开文件的方式有关</a:t>
            </a:r>
          </a:p>
          <a:p>
            <a:pPr lvl="1" eaLnBrk="1" hangingPunct="1">
              <a:buFont typeface="Arial" panose="020B0604020202020204" pitchFamily="34" charset="0"/>
              <a:buNone/>
            </a:pPr>
            <a:r>
              <a:rPr lang="zh-CN" altLang="en-US" sz="2400" b="1" i="1" dirty="0"/>
              <a:t>－以</a:t>
            </a:r>
            <a:r>
              <a:rPr lang="zh-CN" altLang="en-US" sz="2400" b="1" i="1" dirty="0">
                <a:latin typeface="宋体" panose="02010600030101010101" pitchFamily="2" charset="-122"/>
              </a:rPr>
              <a:t>“</a:t>
            </a:r>
            <a:r>
              <a:rPr lang="en-US" altLang="zh-CN" sz="2400" b="1" i="1" dirty="0"/>
              <a:t>r</a:t>
            </a:r>
            <a:r>
              <a:rPr lang="en-US" altLang="zh-CN" sz="2400" b="1" i="1" dirty="0">
                <a:latin typeface="宋体" panose="02010600030101010101" pitchFamily="2" charset="-122"/>
              </a:rPr>
              <a:t>”</a:t>
            </a:r>
            <a:r>
              <a:rPr lang="zh-CN" altLang="en-US" sz="2400" b="1" i="1" dirty="0"/>
              <a:t>、</a:t>
            </a:r>
            <a:r>
              <a:rPr lang="zh-CN" altLang="en-US" sz="2400" b="1" i="1" dirty="0">
                <a:latin typeface="宋体" panose="02010600030101010101" pitchFamily="2" charset="-122"/>
              </a:rPr>
              <a:t>“</a:t>
            </a:r>
            <a:r>
              <a:rPr lang="en-US" altLang="zh-CN" sz="2400" b="1" i="1" dirty="0"/>
              <a:t>w</a:t>
            </a:r>
            <a:r>
              <a:rPr lang="en-US" altLang="zh-CN" sz="2400" b="1" i="1" dirty="0">
                <a:latin typeface="宋体" panose="02010600030101010101" pitchFamily="2" charset="-122"/>
              </a:rPr>
              <a:t>”</a:t>
            </a:r>
            <a:r>
              <a:rPr lang="zh-CN" altLang="en-US" sz="2400" b="1" i="1" dirty="0"/>
              <a:t>方式打开文件，位置指针指向文件头</a:t>
            </a:r>
          </a:p>
          <a:p>
            <a:pPr lvl="1" eaLnBrk="1" hangingPunct="1">
              <a:buFont typeface="Arial" panose="020B0604020202020204" pitchFamily="34" charset="0"/>
              <a:buNone/>
            </a:pPr>
            <a:r>
              <a:rPr lang="zh-CN" altLang="en-US" sz="2400" b="1" i="1" dirty="0"/>
              <a:t>－以</a:t>
            </a:r>
            <a:r>
              <a:rPr lang="zh-CN" altLang="en-US" sz="2400" b="1" i="1" dirty="0">
                <a:latin typeface="宋体" panose="02010600030101010101" pitchFamily="2" charset="-122"/>
              </a:rPr>
              <a:t>“</a:t>
            </a:r>
            <a:r>
              <a:rPr lang="en-US" altLang="zh-CN" sz="2400" b="1" i="1" dirty="0"/>
              <a:t>a</a:t>
            </a:r>
            <a:r>
              <a:rPr lang="en-US" altLang="zh-CN" sz="2400" b="1" i="1" dirty="0">
                <a:latin typeface="宋体" panose="02010600030101010101" pitchFamily="2" charset="-122"/>
              </a:rPr>
              <a:t>”</a:t>
            </a:r>
            <a:r>
              <a:rPr lang="zh-CN" altLang="en-US" sz="2400" b="1" i="1" dirty="0"/>
              <a:t>方式打开文件，位置指针指向文件尾</a:t>
            </a:r>
          </a:p>
          <a:p>
            <a:pPr eaLnBrk="1" hangingPunct="1">
              <a:buFontTx/>
              <a:buNone/>
            </a:pPr>
            <a:endParaRPr lang="zh-CN" altLang="en-US" sz="2400" b="1" dirty="0">
              <a:latin typeface="Times New Roman" panose="02020603050405020304" pitchFamily="18" charset="0"/>
            </a:endParaRPr>
          </a:p>
        </p:txBody>
      </p:sp>
      <p:sp>
        <p:nvSpPr>
          <p:cNvPr id="59402" name="Rectangle 27"/>
          <p:cNvSpPr>
            <a:spLocks noGrp="1" noChangeArrowheads="1"/>
          </p:cNvSpPr>
          <p:nvPr>
            <p:ph type="title" idx="4294967295"/>
          </p:nvPr>
        </p:nvSpPr>
        <p:spPr/>
        <p:txBody>
          <a:bodyPr/>
          <a:lstStyle/>
          <a:p>
            <a:pPr eaLnBrk="1" hangingPunct="1"/>
            <a:r>
              <a:rPr lang="en-US" altLang="zh-CN" b="1" smtClean="0"/>
              <a:t>13.4   </a:t>
            </a:r>
            <a:r>
              <a:rPr lang="zh-CN" altLang="en-US" b="1" smtClean="0"/>
              <a:t>位置指针与文件定位</a:t>
            </a:r>
          </a:p>
        </p:txBody>
      </p:sp>
    </p:spTree>
    <p:extLst>
      <p:ext uri="{BB962C8B-B14F-4D97-AF65-F5344CB8AC3E}">
        <p14:creationId xmlns:p14="http://schemas.microsoft.com/office/powerpoint/2010/main" val="11423693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185"/>
                                        </p:tgtEl>
                                        <p:attrNameLst>
                                          <p:attrName>style.visibility</p:attrName>
                                        </p:attrNameLst>
                                      </p:cBhvr>
                                      <p:to>
                                        <p:strVal val="visible"/>
                                      </p:to>
                                    </p:set>
                                    <p:animEffect transition="in" filter="dissolve">
                                      <p:cBhvr>
                                        <p:cTn id="7" dur="500"/>
                                        <p:tgtEl>
                                          <p:spTgt spid="501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0184"/>
                                        </p:tgtEl>
                                        <p:attrNameLst>
                                          <p:attrName>style.visibility</p:attrName>
                                        </p:attrNameLst>
                                      </p:cBhvr>
                                      <p:to>
                                        <p:strVal val="visible"/>
                                      </p:to>
                                    </p:set>
                                    <p:animEffect transition="in" filter="dissolve">
                                      <p:cBhvr>
                                        <p:cTn id="12" dur="500"/>
                                        <p:tgtEl>
                                          <p:spTgt spid="501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0182"/>
                                        </p:tgtEl>
                                        <p:attrNameLst>
                                          <p:attrName>style.visibility</p:attrName>
                                        </p:attrNameLst>
                                      </p:cBhvr>
                                      <p:to>
                                        <p:strVal val="visible"/>
                                      </p:to>
                                    </p:set>
                                    <p:anim calcmode="lin" valueType="num">
                                      <p:cBhvr additive="base">
                                        <p:cTn id="17" dur="500" fill="hold"/>
                                        <p:tgtEl>
                                          <p:spTgt spid="50182"/>
                                        </p:tgtEl>
                                        <p:attrNameLst>
                                          <p:attrName>ppt_x</p:attrName>
                                        </p:attrNameLst>
                                      </p:cBhvr>
                                      <p:tavLst>
                                        <p:tav tm="0">
                                          <p:val>
                                            <p:strVal val="0-#ppt_w/2"/>
                                          </p:val>
                                        </p:tav>
                                        <p:tav tm="100000">
                                          <p:val>
                                            <p:strVal val="#ppt_x"/>
                                          </p:val>
                                        </p:tav>
                                      </p:tavLst>
                                    </p:anim>
                                    <p:anim calcmode="lin" valueType="num">
                                      <p:cBhvr additive="base">
                                        <p:cTn id="18" dur="500" fill="hold"/>
                                        <p:tgtEl>
                                          <p:spTgt spid="5018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nodeType="clickEffect">
                                  <p:stCondLst>
                                    <p:cond delay="0"/>
                                  </p:stCondLst>
                                  <p:childTnLst>
                                    <p:set>
                                      <p:cBhvr>
                                        <p:cTn id="22" dur="1" fill="hold">
                                          <p:stCondLst>
                                            <p:cond delay="0"/>
                                          </p:stCondLst>
                                        </p:cTn>
                                        <p:tgtEl>
                                          <p:spTgt spid="50184"/>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0183"/>
                                        </p:tgtEl>
                                        <p:attrNameLst>
                                          <p:attrName>style.visibility</p:attrName>
                                        </p:attrNameLst>
                                      </p:cBhvr>
                                      <p:to>
                                        <p:strVal val="visible"/>
                                      </p:to>
                                    </p:set>
                                    <p:animEffect transition="in" filter="dissolve">
                                      <p:cBhvr>
                                        <p:cTn id="27" dur="500"/>
                                        <p:tgtEl>
                                          <p:spTgt spid="5018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0181"/>
                                        </p:tgtEl>
                                        <p:attrNameLst>
                                          <p:attrName>style.visibility</p:attrName>
                                        </p:attrNameLst>
                                      </p:cBhvr>
                                      <p:to>
                                        <p:strVal val="visible"/>
                                      </p:to>
                                    </p:set>
                                    <p:animEffect transition="in" filter="dissolve">
                                      <p:cBhvr>
                                        <p:cTn id="32" dur="500"/>
                                        <p:tgtEl>
                                          <p:spTgt spid="50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p:bldP spid="50182" grpId="0"/>
      <p:bldP spid="5018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E8392C7C-4A54-4830-9EE0-24B7A937EB56}" type="slidenum">
              <a:rPr lang="zh-CN" altLang="en-US" sz="1400" b="1">
                <a:latin typeface="Times New Roman" panose="02020603050405020304" pitchFamily="18" charset="0"/>
              </a:rPr>
              <a:pPr algn="r" eaLnBrk="1" hangingPunct="1">
                <a:spcBef>
                  <a:spcPct val="50000"/>
                </a:spcBef>
                <a:buFontTx/>
                <a:buNone/>
              </a:pPr>
              <a:t>30</a:t>
            </a:fld>
            <a:endParaRPr lang="zh-CN" altLang="en-US" sz="1400" b="1">
              <a:latin typeface="Times New Roman" panose="02020603050405020304" pitchFamily="18" charset="0"/>
            </a:endParaRPr>
          </a:p>
        </p:txBody>
      </p:sp>
      <p:sp>
        <p:nvSpPr>
          <p:cNvPr id="89091" name="Rectangle 2"/>
          <p:cNvSpPr>
            <a:spLocks noGrp="1" noChangeArrowheads="1"/>
          </p:cNvSpPr>
          <p:nvPr>
            <p:ph type="title" idx="4294967295"/>
          </p:nvPr>
        </p:nvSpPr>
        <p:spPr/>
        <p:txBody>
          <a:bodyPr/>
          <a:lstStyle/>
          <a:p>
            <a:pPr eaLnBrk="1" hangingPunct="1"/>
            <a:r>
              <a:rPr lang="zh-CN" altLang="en-US" sz="2800" b="1" smtClean="0"/>
              <a:t>二、  读／写一个字符串──</a:t>
            </a:r>
            <a:r>
              <a:rPr lang="en-US" altLang="zh-CN" sz="2800" b="1" smtClean="0"/>
              <a:t>fgets()</a:t>
            </a:r>
            <a:r>
              <a:rPr lang="zh-CN" altLang="en-US" sz="2800" b="1" smtClean="0"/>
              <a:t>和</a:t>
            </a:r>
            <a:r>
              <a:rPr lang="en-US" altLang="zh-CN" sz="2800" b="1" smtClean="0"/>
              <a:t>fputs()</a:t>
            </a:r>
            <a:endParaRPr lang="zh-CN" altLang="en-US" sz="2800" b="1" smtClean="0"/>
          </a:p>
        </p:txBody>
      </p:sp>
      <p:sp>
        <p:nvSpPr>
          <p:cNvPr id="89092" name="Rectangle 3"/>
          <p:cNvSpPr>
            <a:spLocks noGrp="1" noChangeArrowheads="1"/>
          </p:cNvSpPr>
          <p:nvPr>
            <p:ph type="body" idx="4294967295"/>
          </p:nvPr>
        </p:nvSpPr>
        <p:spPr/>
        <p:txBody>
          <a:bodyPr/>
          <a:lstStyle/>
          <a:p>
            <a:pPr eaLnBrk="1" hangingPunct="1">
              <a:buFontTx/>
              <a:buNone/>
            </a:pPr>
            <a:r>
              <a:rPr lang="zh-CN" altLang="en-US" b="1" smtClean="0"/>
              <a:t>总结读文件操作：</a:t>
            </a:r>
          </a:p>
          <a:p>
            <a:pPr eaLnBrk="1" hangingPunct="1">
              <a:buFontTx/>
              <a:buNone/>
            </a:pPr>
            <a:endParaRPr lang="zh-CN" altLang="en-US" b="1" smtClean="0"/>
          </a:p>
          <a:p>
            <a:pPr eaLnBrk="1" hangingPunct="1">
              <a:buFontTx/>
              <a:buNone/>
            </a:pPr>
            <a:r>
              <a:rPr lang="zh-CN" altLang="en-US" b="1" smtClean="0"/>
              <a:t> </a:t>
            </a:r>
          </a:p>
        </p:txBody>
      </p:sp>
      <p:sp>
        <p:nvSpPr>
          <p:cNvPr id="89093" name="Text Box 4"/>
          <p:cNvSpPr txBox="1">
            <a:spLocks noChangeArrowheads="1"/>
          </p:cNvSpPr>
          <p:nvPr/>
        </p:nvSpPr>
        <p:spPr bwMode="auto">
          <a:xfrm>
            <a:off x="3492500" y="1773238"/>
            <a:ext cx="4319588" cy="3971925"/>
          </a:xfrm>
          <a:prstGeom prst="rect">
            <a:avLst/>
          </a:prstGeom>
          <a:solidFill>
            <a:srgbClr val="CCFFFF"/>
          </a:solidFill>
          <a:ln w="9525">
            <a:solidFill>
              <a:schemeClr val="tx1"/>
            </a:solidFill>
            <a:miter lim="800000"/>
            <a:headEnd/>
            <a:tailEnd/>
          </a:ln>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400" b="1">
                <a:latin typeface="宋体" panose="02010600030101010101" pitchFamily="2" charset="-122"/>
              </a:rPr>
              <a:t>……</a:t>
            </a:r>
            <a:endParaRPr lang="en-US" altLang="zh-CN" sz="2400" b="1">
              <a:latin typeface="Times New Roman" panose="02020603050405020304" pitchFamily="18" charset="0"/>
            </a:endParaRPr>
          </a:p>
          <a:p>
            <a:pPr eaLnBrk="1" hangingPunct="1">
              <a:buFontTx/>
              <a:buNone/>
            </a:pPr>
            <a:r>
              <a:rPr lang="zh-CN" altLang="en-US" sz="2400" b="1">
                <a:latin typeface="Times New Roman" panose="02020603050405020304" pitchFamily="18" charset="0"/>
              </a:rPr>
              <a:t>打开文件；</a:t>
            </a:r>
          </a:p>
          <a:p>
            <a:pPr eaLnBrk="1" hangingPunct="1">
              <a:buFontTx/>
              <a:buNone/>
            </a:pPr>
            <a:r>
              <a:rPr lang="zh-CN" altLang="en-US" sz="2400" b="1">
                <a:latin typeface="Times New Roman" panose="02020603050405020304" pitchFamily="18" charset="0"/>
              </a:rPr>
              <a:t> 读取一个</a:t>
            </a:r>
            <a:r>
              <a:rPr lang="en-US" altLang="zh-CN" sz="2400" b="1">
                <a:latin typeface="Times New Roman" panose="02020603050405020304" pitchFamily="18" charset="0"/>
              </a:rPr>
              <a:t>(</a:t>
            </a:r>
            <a:r>
              <a:rPr lang="zh-CN" altLang="en-US" sz="2400" b="1">
                <a:latin typeface="Times New Roman" panose="02020603050405020304" pitchFamily="18" charset="0"/>
              </a:rPr>
              <a:t>组）数据；</a:t>
            </a:r>
          </a:p>
          <a:p>
            <a:pPr eaLnBrk="1" hangingPunct="1">
              <a:buFontTx/>
              <a:buNone/>
            </a:pPr>
            <a:r>
              <a:rPr lang="zh-CN" altLang="en-US" sz="2400" b="1">
                <a:latin typeface="Times New Roman" panose="02020603050405020304" pitchFamily="18" charset="0"/>
              </a:rPr>
              <a:t> </a:t>
            </a:r>
            <a:r>
              <a:rPr lang="en-US" altLang="zh-CN" sz="2400" b="1">
                <a:latin typeface="Times New Roman" panose="02020603050405020304" pitchFamily="18" charset="0"/>
              </a:rPr>
              <a:t>while(!feof(</a:t>
            </a:r>
            <a:r>
              <a:rPr lang="zh-CN" altLang="en-US" sz="2400" b="1">
                <a:latin typeface="Times New Roman" panose="02020603050405020304" pitchFamily="18" charset="0"/>
              </a:rPr>
              <a:t>文件指针</a:t>
            </a:r>
            <a:r>
              <a:rPr lang="en-US" altLang="zh-CN" sz="2400" b="1">
                <a:latin typeface="Times New Roman" panose="02020603050405020304" pitchFamily="18" charset="0"/>
              </a:rPr>
              <a:t>)){</a:t>
            </a:r>
          </a:p>
          <a:p>
            <a:pPr eaLnBrk="1" hangingPunct="1">
              <a:buFontTx/>
              <a:buNone/>
            </a:pPr>
            <a:r>
              <a:rPr lang="en-US" altLang="zh-CN" sz="2400" b="1">
                <a:latin typeface="Times New Roman" panose="02020603050405020304" pitchFamily="18" charset="0"/>
              </a:rPr>
              <a:t>     </a:t>
            </a:r>
            <a:r>
              <a:rPr lang="zh-CN" altLang="en-US" sz="2400" b="1">
                <a:latin typeface="Times New Roman" panose="02020603050405020304" pitchFamily="18" charset="0"/>
              </a:rPr>
              <a:t>处理读取的数据；</a:t>
            </a:r>
          </a:p>
          <a:p>
            <a:pPr eaLnBrk="1" hangingPunct="1">
              <a:buFontTx/>
              <a:buNone/>
            </a:pPr>
            <a:r>
              <a:rPr lang="zh-CN" altLang="en-US" sz="2400" b="1">
                <a:latin typeface="Times New Roman" panose="02020603050405020304" pitchFamily="18" charset="0"/>
              </a:rPr>
              <a:t>     读取下一个</a:t>
            </a:r>
            <a:r>
              <a:rPr lang="en-US" altLang="zh-CN" sz="2400" b="1">
                <a:latin typeface="Times New Roman" panose="02020603050405020304" pitchFamily="18" charset="0"/>
              </a:rPr>
              <a:t>(</a:t>
            </a:r>
            <a:r>
              <a:rPr lang="zh-CN" altLang="en-US" sz="2400" b="1">
                <a:latin typeface="Times New Roman" panose="02020603050405020304" pitchFamily="18" charset="0"/>
              </a:rPr>
              <a:t>组）数据；</a:t>
            </a:r>
          </a:p>
          <a:p>
            <a:pPr eaLnBrk="1" hangingPunct="1">
              <a:buFontTx/>
              <a:buNone/>
            </a:pPr>
            <a:r>
              <a:rPr lang="en-US" altLang="zh-CN" sz="2400" b="1">
                <a:latin typeface="Times New Roman" panose="02020603050405020304" pitchFamily="18" charset="0"/>
              </a:rPr>
              <a:t>}</a:t>
            </a:r>
          </a:p>
          <a:p>
            <a:pPr eaLnBrk="1" hangingPunct="1">
              <a:buFontTx/>
              <a:buNone/>
            </a:pPr>
            <a:r>
              <a:rPr lang="zh-CN" altLang="en-US" sz="2400" b="1">
                <a:latin typeface="Times New Roman" panose="02020603050405020304" pitchFamily="18" charset="0"/>
              </a:rPr>
              <a:t>关闭文件；</a:t>
            </a:r>
          </a:p>
          <a:p>
            <a:pPr eaLnBrk="1" hangingPunct="1">
              <a:buFontTx/>
              <a:buNone/>
            </a:pPr>
            <a:r>
              <a:rPr lang="en-US" altLang="zh-CN" sz="2400" b="1">
                <a:latin typeface="宋体" panose="02010600030101010101" pitchFamily="2" charset="-122"/>
              </a:rPr>
              <a:t>……</a:t>
            </a:r>
            <a:endParaRPr lang="en-US" altLang="zh-CN" sz="2400" b="1">
              <a:latin typeface="Times New Roman" panose="02020603050405020304" pitchFamily="18" charset="0"/>
            </a:endParaRPr>
          </a:p>
        </p:txBody>
      </p:sp>
    </p:spTree>
    <p:extLst>
      <p:ext uri="{BB962C8B-B14F-4D97-AF65-F5344CB8AC3E}">
        <p14:creationId xmlns:p14="http://schemas.microsoft.com/office/powerpoint/2010/main" val="383624890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5F0EC48F-3FDB-442F-88FC-3420EF3BB0A5}" type="slidenum">
              <a:rPr lang="zh-CN" altLang="en-US" sz="1400" b="1">
                <a:latin typeface="Times New Roman" panose="02020603050405020304" pitchFamily="18" charset="0"/>
              </a:rPr>
              <a:pPr algn="r" eaLnBrk="1" hangingPunct="1">
                <a:spcBef>
                  <a:spcPct val="50000"/>
                </a:spcBef>
                <a:buFontTx/>
                <a:buNone/>
              </a:pPr>
              <a:t>31</a:t>
            </a:fld>
            <a:endParaRPr lang="zh-CN" altLang="en-US" sz="1400" b="1">
              <a:latin typeface="Times New Roman" panose="02020603050405020304" pitchFamily="18" charset="0"/>
            </a:endParaRPr>
          </a:p>
        </p:txBody>
      </p:sp>
      <p:sp>
        <p:nvSpPr>
          <p:cNvPr id="90115" name="Text Box 4"/>
          <p:cNvSpPr>
            <a:spLocks noGrp="1" noChangeArrowheads="1"/>
          </p:cNvSpPr>
          <p:nvPr>
            <p:ph type="body" idx="4294967295"/>
          </p:nvPr>
        </p:nvSpPr>
        <p:spPr/>
        <p:txBody>
          <a:bodyPr lIns="92075" tIns="46038" rIns="92075" bIns="46038"/>
          <a:lstStyle/>
          <a:p>
            <a:pPr eaLnBrk="1" hangingPunct="1">
              <a:lnSpc>
                <a:spcPct val="90000"/>
              </a:lnSpc>
              <a:spcBef>
                <a:spcPct val="50000"/>
              </a:spcBef>
              <a:buFontTx/>
              <a:buNone/>
            </a:pPr>
            <a:r>
              <a:rPr lang="zh-CN" altLang="en-US" sz="2400" b="1" dirty="0" smtClean="0"/>
              <a:t>一、再谈</a:t>
            </a:r>
            <a:r>
              <a:rPr lang="en-US" altLang="zh-CN" sz="2400" b="1" dirty="0" err="1" smtClean="0"/>
              <a:t>scanf</a:t>
            </a:r>
            <a:r>
              <a:rPr lang="zh-CN" altLang="en-US" sz="2400" b="1" dirty="0" smtClean="0"/>
              <a:t>函数：</a:t>
            </a:r>
          </a:p>
          <a:p>
            <a:pPr eaLnBrk="1" hangingPunct="1">
              <a:lnSpc>
                <a:spcPct val="90000"/>
              </a:lnSpc>
              <a:spcBef>
                <a:spcPct val="50000"/>
              </a:spcBef>
              <a:buFontTx/>
              <a:buNone/>
            </a:pPr>
            <a:r>
              <a:rPr lang="en-US" altLang="zh-CN" sz="2400" b="1" dirty="0" err="1" smtClean="0"/>
              <a:t>int</a:t>
            </a:r>
            <a:r>
              <a:rPr lang="en-US" altLang="zh-CN" sz="2400" b="1" dirty="0" smtClean="0"/>
              <a:t> </a:t>
            </a:r>
            <a:r>
              <a:rPr lang="en-US" altLang="zh-CN" sz="2400" b="1" dirty="0" err="1" smtClean="0"/>
              <a:t>scanf</a:t>
            </a:r>
            <a:r>
              <a:rPr lang="en-US" altLang="zh-CN" sz="2400" b="1" dirty="0" smtClean="0"/>
              <a:t>(</a:t>
            </a:r>
            <a:r>
              <a:rPr lang="en-US" altLang="zh-CN" sz="2400" b="1" dirty="0" err="1" smtClean="0"/>
              <a:t>const</a:t>
            </a:r>
            <a:r>
              <a:rPr lang="en-US" altLang="zh-CN" sz="2400" b="1" dirty="0" smtClean="0"/>
              <a:t> char * format，</a:t>
            </a:r>
            <a:r>
              <a:rPr lang="zh-CN" altLang="en-US" sz="2400" b="1" dirty="0" smtClean="0"/>
              <a:t>输入变量首地址表</a:t>
            </a:r>
            <a:r>
              <a:rPr lang="en-US" altLang="zh-CN" sz="2400" b="1" dirty="0" smtClean="0"/>
              <a:t>)</a:t>
            </a:r>
          </a:p>
          <a:p>
            <a:pPr eaLnBrk="1" hangingPunct="1">
              <a:lnSpc>
                <a:spcPct val="90000"/>
              </a:lnSpc>
              <a:spcBef>
                <a:spcPct val="50000"/>
              </a:spcBef>
              <a:buFontTx/>
              <a:buNone/>
            </a:pPr>
            <a:r>
              <a:rPr lang="en-US" altLang="zh-CN" sz="2400" b="1" dirty="0" err="1" smtClean="0"/>
              <a:t>scanf</a:t>
            </a:r>
            <a:r>
              <a:rPr lang="zh-CN" altLang="en-US" sz="2400" b="1" dirty="0" smtClean="0"/>
              <a:t>函数从</a:t>
            </a:r>
            <a:r>
              <a:rPr lang="en-US" altLang="zh-CN" sz="2400" b="1" dirty="0" err="1" smtClean="0"/>
              <a:t>stdin</a:t>
            </a:r>
            <a:r>
              <a:rPr lang="zh-CN" altLang="en-US" sz="2400" b="1" dirty="0" smtClean="0"/>
              <a:t>指向的标准输入流中读取字符序列，按照</a:t>
            </a:r>
            <a:r>
              <a:rPr lang="en-US" altLang="zh-CN" sz="2400" b="1" dirty="0" smtClean="0"/>
              <a:t>format</a:t>
            </a:r>
            <a:r>
              <a:rPr lang="zh-CN" altLang="en-US" sz="2400" b="1" dirty="0" smtClean="0"/>
              <a:t>中的格式规格说明对字符序列进行解释，并把结果存储在变量中。</a:t>
            </a:r>
          </a:p>
          <a:p>
            <a:pPr eaLnBrk="1" hangingPunct="1">
              <a:lnSpc>
                <a:spcPct val="90000"/>
              </a:lnSpc>
              <a:spcBef>
                <a:spcPct val="50000"/>
              </a:spcBef>
              <a:buFontTx/>
              <a:buNone/>
            </a:pPr>
            <a:r>
              <a:rPr lang="zh-CN" altLang="en-US" sz="2400" b="1" dirty="0" smtClean="0"/>
              <a:t>当</a:t>
            </a:r>
            <a:r>
              <a:rPr lang="en-US" altLang="zh-CN" sz="2400" b="1" dirty="0" err="1" smtClean="0"/>
              <a:t>scanf</a:t>
            </a:r>
            <a:r>
              <a:rPr lang="zh-CN" altLang="en-US" sz="2400" b="1" dirty="0" smtClean="0"/>
              <a:t>函数使用完了格式输入串或当一些输入无法与控制说明相匹配时，它就停止运行，并返回成功匹配和赋值的输入项的个数。遇到文件的结尾，</a:t>
            </a:r>
            <a:r>
              <a:rPr lang="en-US" altLang="zh-CN" sz="2400" b="1" dirty="0" smtClean="0"/>
              <a:t>EOF</a:t>
            </a:r>
            <a:r>
              <a:rPr lang="zh-CN" altLang="en-US" sz="2400" b="1" dirty="0" smtClean="0"/>
              <a:t>被返回（</a:t>
            </a:r>
            <a:r>
              <a:rPr lang="en-US" altLang="zh-CN" sz="2400" b="1" dirty="0" smtClean="0"/>
              <a:t>EOF</a:t>
            </a:r>
            <a:r>
              <a:rPr lang="zh-CN" altLang="en-US" sz="2400" b="1" dirty="0" smtClean="0"/>
              <a:t>一般是－1）。下一次对这个函数的调用将从上一次转换的最后一个字符的下一个字符开始继续搜索。</a:t>
            </a:r>
          </a:p>
        </p:txBody>
      </p:sp>
      <p:sp>
        <p:nvSpPr>
          <p:cNvPr id="90116" name="Rectangle 5"/>
          <p:cNvSpPr>
            <a:spLocks noGrp="1" noChangeArrowheads="1"/>
          </p:cNvSpPr>
          <p:nvPr>
            <p:ph type="title" idx="4294967295"/>
          </p:nvPr>
        </p:nvSpPr>
        <p:spPr>
          <a:xfrm>
            <a:off x="1108075" y="260350"/>
            <a:ext cx="8001000" cy="838200"/>
          </a:xfrm>
        </p:spPr>
        <p:txBody>
          <a:bodyPr lIns="92075" tIns="46038" rIns="92075" bIns="46038"/>
          <a:lstStyle/>
          <a:p>
            <a:pPr eaLnBrk="1" hangingPunct="1"/>
            <a:r>
              <a:rPr lang="zh-CN" altLang="en-US" sz="2400" b="1" smtClean="0"/>
              <a:t>三、</a:t>
            </a:r>
            <a:r>
              <a:rPr lang="zh-CN" altLang="en-US" sz="2400" b="1" smtClean="0">
                <a:cs typeface="Arial" panose="020B0604020202020204" pitchFamily="34" charset="0"/>
              </a:rPr>
              <a:t> </a:t>
            </a:r>
            <a:r>
              <a:rPr lang="zh-CN" altLang="en-US" sz="2400" b="1" smtClean="0">
                <a:ea typeface="黑体" panose="02010609060101010101" pitchFamily="49" charset="-122"/>
              </a:rPr>
              <a:t>对文件进行格式化读／写──</a:t>
            </a:r>
            <a:r>
              <a:rPr lang="en-US" altLang="zh-CN" sz="2400" b="1" smtClean="0">
                <a:cs typeface="Arial" panose="020B0604020202020204" pitchFamily="34" charset="0"/>
              </a:rPr>
              <a:t>fscanf()</a:t>
            </a:r>
            <a:r>
              <a:rPr lang="zh-CN" altLang="en-US" sz="2400" b="1" smtClean="0">
                <a:ea typeface="黑体" panose="02010609060101010101" pitchFamily="49" charset="-122"/>
              </a:rPr>
              <a:t>和</a:t>
            </a:r>
            <a:r>
              <a:rPr lang="en-US" altLang="zh-CN" sz="2400" b="1" smtClean="0">
                <a:cs typeface="Arial" panose="020B0604020202020204" pitchFamily="34" charset="0"/>
              </a:rPr>
              <a:t>fprintf()</a:t>
            </a:r>
            <a:r>
              <a:rPr lang="zh-CN" altLang="en-US" sz="2400" b="1" smtClean="0">
                <a:ea typeface="黑体" panose="02010609060101010101" pitchFamily="49" charset="-122"/>
              </a:rPr>
              <a:t>函数</a:t>
            </a:r>
            <a:endParaRPr lang="zh-CN" altLang="en-US" sz="2400" smtClean="0"/>
          </a:p>
        </p:txBody>
      </p:sp>
    </p:spTree>
    <p:extLst>
      <p:ext uri="{BB962C8B-B14F-4D97-AF65-F5344CB8AC3E}">
        <p14:creationId xmlns:p14="http://schemas.microsoft.com/office/powerpoint/2010/main" val="156268114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1D172EFA-FBFF-45C7-94C0-FCFE0D847F21}" type="slidenum">
              <a:rPr lang="zh-CN" altLang="en-US" sz="1400" b="1">
                <a:latin typeface="Times New Roman" panose="02020603050405020304" pitchFamily="18" charset="0"/>
              </a:rPr>
              <a:pPr algn="r" eaLnBrk="1" hangingPunct="1">
                <a:spcBef>
                  <a:spcPct val="50000"/>
                </a:spcBef>
                <a:buFontTx/>
                <a:buNone/>
              </a:pPr>
              <a:t>32</a:t>
            </a:fld>
            <a:endParaRPr lang="zh-CN" altLang="en-US" sz="1400" b="1">
              <a:latin typeface="Times New Roman" panose="02020603050405020304" pitchFamily="18" charset="0"/>
            </a:endParaRPr>
          </a:p>
        </p:txBody>
      </p:sp>
      <p:sp>
        <p:nvSpPr>
          <p:cNvPr id="80899" name="Rectangle 5"/>
          <p:cNvSpPr>
            <a:spLocks noGrp="1"/>
          </p:cNvSpPr>
          <p:nvPr>
            <p:ph type="body" idx="4294967295"/>
          </p:nvPr>
        </p:nvSpPr>
        <p:spPr>
          <a:xfrm>
            <a:off x="685800" y="1295400"/>
            <a:ext cx="7989888" cy="4876800"/>
          </a:xfrm>
          <a:ln>
            <a:miter/>
          </a:ln>
        </p:spPr>
        <p:txBody>
          <a:bodyPr lIns="92075" tIns="46038" rIns="92075" bIns="46038"/>
          <a:lstStyle/>
          <a:p>
            <a:pPr marL="0" indent="374650" algn="just" eaLnBrk="1" hangingPunct="1">
              <a:buFontTx/>
              <a:buNone/>
              <a:defRPr/>
            </a:pPr>
            <a:r>
              <a:rPr lang="en-US" altLang="x-none" sz="2400" b="1" i="1" noProof="1">
                <a:effectLst>
                  <a:outerShdw blurRad="38100" dist="38100" dir="2700000">
                    <a:srgbClr val="C0C0C0"/>
                  </a:outerShdw>
                </a:effectLst>
              </a:rPr>
              <a:t>fscanf()</a:t>
            </a:r>
            <a:r>
              <a:rPr lang="zh-CN" altLang="en-US" sz="2400" b="1" i="1" noProof="1">
                <a:effectLst>
                  <a:outerShdw blurRad="38100" dist="38100" dir="2700000">
                    <a:srgbClr val="C0C0C0"/>
                  </a:outerShdw>
                </a:effectLst>
              </a:rPr>
              <a:t>和</a:t>
            </a:r>
            <a:r>
              <a:rPr lang="en-US" altLang="x-none" sz="2400" b="1" i="1" noProof="1">
                <a:effectLst>
                  <a:outerShdw blurRad="38100" dist="38100" dir="2700000">
                    <a:srgbClr val="C0C0C0"/>
                  </a:outerShdw>
                </a:effectLst>
              </a:rPr>
              <a:t>fprintf()</a:t>
            </a:r>
            <a:r>
              <a:rPr lang="zh-CN" altLang="en-US" sz="2400" b="1" i="1" noProof="1">
                <a:effectLst>
                  <a:outerShdw blurRad="38100" dist="38100" dir="2700000">
                    <a:srgbClr val="C0C0C0"/>
                  </a:outerShdw>
                </a:effectLst>
              </a:rPr>
              <a:t>函数，用于</a:t>
            </a:r>
            <a:r>
              <a:rPr lang="en-US" altLang="x-none" sz="2400" b="1" i="1" noProof="1">
                <a:effectLst>
                  <a:outerShdw blurRad="38100" dist="38100" dir="2700000">
                    <a:srgbClr val="C0C0C0"/>
                  </a:outerShdw>
                </a:effectLst>
              </a:rPr>
              <a:t>ASCII</a:t>
            </a:r>
            <a:r>
              <a:rPr lang="zh-CN" altLang="en-US" sz="2400" b="1" i="1" noProof="1">
                <a:effectLst>
                  <a:outerShdw blurRad="38100" dist="38100" dir="2700000">
                    <a:srgbClr val="C0C0C0"/>
                  </a:outerShdw>
                </a:effectLst>
              </a:rPr>
              <a:t>文件的处理。</a:t>
            </a:r>
          </a:p>
          <a:p>
            <a:pPr marL="0" indent="374650" algn="just" eaLnBrk="1" hangingPunct="1">
              <a:buFontTx/>
              <a:buNone/>
              <a:defRPr/>
            </a:pPr>
            <a:r>
              <a:rPr lang="zh-CN" altLang="en-US" sz="2400" b="1" noProof="1"/>
              <a:t>其功能</a:t>
            </a:r>
            <a:r>
              <a:rPr lang="zh-CN" altLang="en-US" sz="2400" b="1" noProof="1" smtClean="0"/>
              <a:t>与</a:t>
            </a:r>
            <a:r>
              <a:rPr lang="en-US" altLang="x-none" sz="2400" b="1" noProof="1" smtClean="0"/>
              <a:t>scanf()</a:t>
            </a:r>
            <a:r>
              <a:rPr lang="zh-CN" altLang="en-US" sz="2400" b="1" noProof="1" smtClean="0"/>
              <a:t>和</a:t>
            </a:r>
            <a:r>
              <a:rPr lang="en-US" altLang="x-none" sz="2400" b="1" noProof="1" smtClean="0"/>
              <a:t>printf()</a:t>
            </a:r>
            <a:r>
              <a:rPr lang="zh-CN" altLang="en-US" sz="2400" b="1" noProof="1" smtClean="0"/>
              <a:t>函数相似，</a:t>
            </a:r>
            <a:r>
              <a:rPr lang="zh-CN" altLang="en-US" sz="2400" b="1" noProof="1"/>
              <a:t>区别在于：</a:t>
            </a:r>
            <a:r>
              <a:rPr lang="en-US" altLang="x-none" sz="2400" b="1" noProof="1"/>
              <a:t>fscanf()</a:t>
            </a:r>
            <a:r>
              <a:rPr lang="zh-CN" altLang="en-US" sz="2400" b="1" noProof="1"/>
              <a:t>和</a:t>
            </a:r>
            <a:r>
              <a:rPr lang="en-US" altLang="x-none" sz="2400" b="1" noProof="1"/>
              <a:t>fprintf()</a:t>
            </a:r>
            <a:r>
              <a:rPr lang="zh-CN" altLang="en-US" sz="2400" b="1" noProof="1"/>
              <a:t>函数的操作对象</a:t>
            </a:r>
            <a:r>
              <a:rPr lang="zh-CN" altLang="en-US" sz="2400" b="1" noProof="1" smtClean="0"/>
              <a:t>是指定</a:t>
            </a:r>
            <a:r>
              <a:rPr lang="zh-CN" altLang="en-US" sz="2400" b="1" noProof="1"/>
              <a:t>文件，而</a:t>
            </a:r>
            <a:r>
              <a:rPr lang="en-US" altLang="x-none" sz="2400" b="1" noProof="1"/>
              <a:t>scanf()</a:t>
            </a:r>
            <a:r>
              <a:rPr lang="zh-CN" altLang="en-US" sz="2400" b="1" noProof="1"/>
              <a:t>和</a:t>
            </a:r>
            <a:r>
              <a:rPr lang="en-US" altLang="x-none" sz="2400" b="1" noProof="1"/>
              <a:t>printf()</a:t>
            </a:r>
            <a:r>
              <a:rPr lang="zh-CN" altLang="en-US" sz="2400" b="1" noProof="1"/>
              <a:t>函数的操作对象是标准输入输出文件。</a:t>
            </a:r>
            <a:endParaRPr lang="en-US" altLang="x-none" sz="2400" b="1" noProof="1"/>
          </a:p>
          <a:p>
            <a:pPr marL="0" indent="374650" algn="just" eaLnBrk="1" hangingPunct="1">
              <a:buFontTx/>
              <a:buNone/>
              <a:defRPr/>
            </a:pPr>
            <a:endParaRPr lang="zh-CN" altLang="en-US" sz="800" b="1" i="1" noProof="1">
              <a:effectLst>
                <a:outerShdw blurRad="38100" dist="38100" dir="2700000">
                  <a:srgbClr val="C0C0C0"/>
                </a:outerShdw>
              </a:effectLst>
            </a:endParaRPr>
          </a:p>
          <a:p>
            <a:pPr marL="0" indent="374650" algn="just" eaLnBrk="1" hangingPunct="1">
              <a:buFontTx/>
              <a:buNone/>
              <a:defRPr/>
            </a:pPr>
            <a:r>
              <a:rPr lang="en-US" altLang="x-none" sz="2400" b="1" noProof="1"/>
              <a:t>1、</a:t>
            </a:r>
            <a:r>
              <a:rPr lang="en-US" altLang="x-none" sz="2400" b="1" noProof="1">
                <a:solidFill>
                  <a:schemeClr val="accent2"/>
                </a:solidFill>
              </a:rPr>
              <a:t>int  fscanf(FILE * stream，const char * format</a:t>
            </a:r>
            <a:r>
              <a:rPr lang="zh-CN" altLang="en-US" sz="2400" b="1" noProof="1">
                <a:solidFill>
                  <a:schemeClr val="accent2"/>
                </a:solidFill>
              </a:rPr>
              <a:t>，输	                  入变量首地址表);/*读文件*/</a:t>
            </a:r>
          </a:p>
          <a:p>
            <a:pPr marL="0" indent="374650" algn="just" eaLnBrk="1" hangingPunct="1">
              <a:buFontTx/>
              <a:buNone/>
              <a:defRPr/>
            </a:pPr>
            <a:r>
              <a:rPr lang="en-US" altLang="x-none" sz="2400" b="1" noProof="1"/>
              <a:t> </a:t>
            </a:r>
            <a:r>
              <a:rPr lang="zh-CN" altLang="en-US" sz="2400" b="1" noProof="1"/>
              <a:t>如：</a:t>
            </a:r>
            <a:r>
              <a:rPr lang="en-US" altLang="x-none" sz="2400" b="1" noProof="1"/>
              <a:t>fscanf(fPtr,"%d,%f", &amp;i, &amp;f);</a:t>
            </a:r>
            <a:endParaRPr lang="zh-CN" altLang="en-US" sz="2400" b="1" noProof="1">
              <a:solidFill>
                <a:schemeClr val="accent2"/>
              </a:solidFill>
            </a:endParaRPr>
          </a:p>
          <a:p>
            <a:pPr marL="0" indent="374650" algn="just" eaLnBrk="1" hangingPunct="1">
              <a:buFontTx/>
              <a:buNone/>
              <a:defRPr/>
            </a:pPr>
            <a:r>
              <a:rPr lang="en-US" altLang="x-none" sz="2400" b="1" noProof="1"/>
              <a:t>fscanf (stdin，const char * format</a:t>
            </a:r>
            <a:r>
              <a:rPr lang="zh-CN" altLang="en-US" sz="2400" b="1" noProof="1"/>
              <a:t>，输入变量首地址表)</a:t>
            </a:r>
          </a:p>
          <a:p>
            <a:pPr marL="0" indent="374650" algn="just" eaLnBrk="1" hangingPunct="1">
              <a:buFontTx/>
              <a:buNone/>
              <a:defRPr/>
            </a:pPr>
            <a:r>
              <a:rPr lang="zh-CN" altLang="en-US" sz="2400" b="1" noProof="1"/>
              <a:t>等价于</a:t>
            </a:r>
            <a:endParaRPr lang="en-US" altLang="x-none" sz="2400" b="1" noProof="1"/>
          </a:p>
          <a:p>
            <a:pPr marL="0" indent="374650" algn="just" eaLnBrk="1" hangingPunct="1">
              <a:buFontTx/>
              <a:buNone/>
              <a:defRPr/>
            </a:pPr>
            <a:r>
              <a:rPr lang="en-US" altLang="x-none" sz="2400" b="1" noProof="1"/>
              <a:t>scanf (const char * format</a:t>
            </a:r>
            <a:r>
              <a:rPr lang="zh-CN" altLang="en-US" sz="2400" b="1" noProof="1"/>
              <a:t>，输入变量首地址表)</a:t>
            </a:r>
          </a:p>
          <a:p>
            <a:pPr marL="0" indent="374650" algn="just" eaLnBrk="1" hangingPunct="1">
              <a:buFontTx/>
              <a:buNone/>
              <a:defRPr/>
            </a:pPr>
            <a:endParaRPr lang="en-US" altLang="x-none" sz="2400" b="1" noProof="1"/>
          </a:p>
        </p:txBody>
      </p:sp>
      <p:sp>
        <p:nvSpPr>
          <p:cNvPr id="91140" name="Rectangle 9"/>
          <p:cNvSpPr>
            <a:spLocks noGrp="1" noChangeArrowheads="1"/>
          </p:cNvSpPr>
          <p:nvPr>
            <p:ph type="title" idx="4294967295"/>
          </p:nvPr>
        </p:nvSpPr>
        <p:spPr>
          <a:xfrm>
            <a:off x="1108075" y="260350"/>
            <a:ext cx="8001000" cy="838200"/>
          </a:xfrm>
        </p:spPr>
        <p:txBody>
          <a:bodyPr lIns="92075" tIns="46038" rIns="92075" bIns="46038"/>
          <a:lstStyle/>
          <a:p>
            <a:pPr eaLnBrk="1" hangingPunct="1"/>
            <a:r>
              <a:rPr lang="zh-CN" altLang="en-US" sz="2400" b="1" smtClean="0"/>
              <a:t>三、 对文件进行格式化读／写──</a:t>
            </a:r>
            <a:r>
              <a:rPr lang="en-US" altLang="zh-CN" sz="2400" b="1" smtClean="0"/>
              <a:t>fscanf()</a:t>
            </a:r>
            <a:r>
              <a:rPr lang="zh-CN" altLang="en-US" sz="2400" b="1" smtClean="0"/>
              <a:t>和</a:t>
            </a:r>
            <a:r>
              <a:rPr lang="en-US" altLang="zh-CN" sz="2400" b="1" smtClean="0"/>
              <a:t>fprintf()</a:t>
            </a:r>
            <a:r>
              <a:rPr lang="zh-CN" altLang="en-US" sz="2400" b="1" smtClean="0"/>
              <a:t>函数</a:t>
            </a:r>
          </a:p>
        </p:txBody>
      </p:sp>
    </p:spTree>
    <p:extLst>
      <p:ext uri="{BB962C8B-B14F-4D97-AF65-F5344CB8AC3E}">
        <p14:creationId xmlns:p14="http://schemas.microsoft.com/office/powerpoint/2010/main" val="16895351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80899">
                                            <p:txEl>
                                              <p:pRg st="5" end="5"/>
                                            </p:txEl>
                                          </p:spTgt>
                                        </p:tgtEl>
                                        <p:attrNameLst>
                                          <p:attrName>style.visibility</p:attrName>
                                        </p:attrNameLst>
                                      </p:cBhvr>
                                      <p:to>
                                        <p:strVal val="visible"/>
                                      </p:to>
                                    </p:set>
                                    <p:animEffect transition="in" filter="dissolve">
                                      <p:cBhvr>
                                        <p:cTn id="7" dur="500"/>
                                        <p:tgtEl>
                                          <p:spTgt spid="80899">
                                            <p:txEl>
                                              <p:pRg st="5" end="5"/>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0899">
                                            <p:txEl>
                                              <p:pRg st="6" end="6"/>
                                            </p:txEl>
                                          </p:spTgt>
                                        </p:tgtEl>
                                        <p:attrNameLst>
                                          <p:attrName>style.visibility</p:attrName>
                                        </p:attrNameLst>
                                      </p:cBhvr>
                                      <p:to>
                                        <p:strVal val="visible"/>
                                      </p:to>
                                    </p:set>
                                    <p:animEffect transition="in" filter="dissolve">
                                      <p:cBhvr>
                                        <p:cTn id="10" dur="500"/>
                                        <p:tgtEl>
                                          <p:spTgt spid="80899">
                                            <p:txEl>
                                              <p:pRg st="6" end="6"/>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80899">
                                            <p:txEl>
                                              <p:pRg st="7" end="7"/>
                                            </p:txEl>
                                          </p:spTgt>
                                        </p:tgtEl>
                                        <p:attrNameLst>
                                          <p:attrName>style.visibility</p:attrName>
                                        </p:attrNameLst>
                                      </p:cBhvr>
                                      <p:to>
                                        <p:strVal val="visible"/>
                                      </p:to>
                                    </p:set>
                                    <p:animEffect transition="in" filter="dissolve">
                                      <p:cBhvr>
                                        <p:cTn id="13" dur="500"/>
                                        <p:tgtEl>
                                          <p:spTgt spid="808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0EED4826-5B26-46F0-97A2-CF40D5F0861D}" type="slidenum">
              <a:rPr lang="zh-CN" altLang="en-US" sz="1400" b="1">
                <a:latin typeface="Times New Roman" panose="02020603050405020304" pitchFamily="18" charset="0"/>
              </a:rPr>
              <a:pPr algn="r" eaLnBrk="1" hangingPunct="1">
                <a:spcBef>
                  <a:spcPct val="50000"/>
                </a:spcBef>
                <a:buFontTx/>
                <a:buNone/>
              </a:pPr>
              <a:t>33</a:t>
            </a:fld>
            <a:endParaRPr lang="zh-CN" altLang="en-US" sz="1400" b="1">
              <a:latin typeface="Times New Roman" panose="02020603050405020304" pitchFamily="18" charset="0"/>
            </a:endParaRPr>
          </a:p>
        </p:txBody>
      </p:sp>
      <p:sp>
        <p:nvSpPr>
          <p:cNvPr id="81923" name="Rectangle 3"/>
          <p:cNvSpPr>
            <a:spLocks noGrp="1" noChangeArrowheads="1"/>
          </p:cNvSpPr>
          <p:nvPr>
            <p:ph type="body" idx="4294967295"/>
          </p:nvPr>
        </p:nvSpPr>
        <p:spPr>
          <a:xfrm>
            <a:off x="685800" y="1319213"/>
            <a:ext cx="8134350" cy="4611687"/>
          </a:xfrm>
        </p:spPr>
        <p:txBody>
          <a:bodyPr/>
          <a:lstStyle/>
          <a:p>
            <a:pPr algn="just" eaLnBrk="1" hangingPunct="1">
              <a:lnSpc>
                <a:spcPct val="80000"/>
              </a:lnSpc>
              <a:buFontTx/>
              <a:buNone/>
            </a:pPr>
            <a:r>
              <a:rPr lang="en-US" altLang="zh-CN" sz="2400" b="1" smtClean="0"/>
              <a:t>2、</a:t>
            </a:r>
            <a:r>
              <a:rPr lang="en-US" altLang="zh-CN" sz="2400" b="1" smtClean="0">
                <a:solidFill>
                  <a:schemeClr val="accent2"/>
                </a:solidFill>
              </a:rPr>
              <a:t>int  fprintf(FILE * stream，const char * format</a:t>
            </a:r>
            <a:r>
              <a:rPr lang="zh-CN" altLang="en-US" sz="2400" b="1" smtClean="0">
                <a:solidFill>
                  <a:schemeClr val="accent2"/>
                </a:solidFill>
              </a:rPr>
              <a:t> ，输出参量表); /*写文件*/</a:t>
            </a:r>
          </a:p>
          <a:p>
            <a:pPr algn="just" eaLnBrk="1" hangingPunct="1">
              <a:lnSpc>
                <a:spcPct val="80000"/>
              </a:lnSpc>
              <a:buFontTx/>
              <a:buNone/>
            </a:pPr>
            <a:r>
              <a:rPr lang="zh-CN" altLang="en-US" sz="2400" b="1" smtClean="0"/>
              <a:t> 例如，......</a:t>
            </a:r>
          </a:p>
          <a:p>
            <a:pPr algn="just" eaLnBrk="1" hangingPunct="1">
              <a:lnSpc>
                <a:spcPct val="80000"/>
              </a:lnSpc>
              <a:buFontTx/>
              <a:buNone/>
            </a:pPr>
            <a:r>
              <a:rPr lang="zh-CN" altLang="en-US" sz="2400" b="1" smtClean="0"/>
              <a:t>        </a:t>
            </a:r>
            <a:r>
              <a:rPr lang="en-US" altLang="zh-CN" sz="2400" b="1" smtClean="0"/>
              <a:t>int i=3; float f=9.80;</a:t>
            </a:r>
          </a:p>
          <a:p>
            <a:pPr algn="just" eaLnBrk="1" hangingPunct="1">
              <a:lnSpc>
                <a:spcPct val="80000"/>
              </a:lnSpc>
              <a:buFontTx/>
              <a:buNone/>
            </a:pPr>
            <a:r>
              <a:rPr lang="en-US" altLang="zh-CN" sz="2400" b="1" smtClean="0"/>
              <a:t>        fprintf(fPtr,"%2d,%6.2f", i, f);</a:t>
            </a:r>
          </a:p>
          <a:p>
            <a:pPr algn="just" eaLnBrk="1" hangingPunct="1">
              <a:lnSpc>
                <a:spcPct val="80000"/>
              </a:lnSpc>
              <a:buFontTx/>
              <a:buNone/>
            </a:pPr>
            <a:r>
              <a:rPr lang="en-US" altLang="zh-CN" sz="2400" b="1" smtClean="0"/>
              <a:t>         ......</a:t>
            </a:r>
          </a:p>
          <a:p>
            <a:pPr algn="just" eaLnBrk="1" hangingPunct="1">
              <a:lnSpc>
                <a:spcPct val="80000"/>
              </a:lnSpc>
              <a:buFontTx/>
              <a:buNone/>
            </a:pPr>
            <a:r>
              <a:rPr lang="en-US" altLang="zh-CN" sz="2400" b="1" smtClean="0"/>
              <a:t> fprintf()</a:t>
            </a:r>
            <a:r>
              <a:rPr lang="zh-CN" altLang="en-US" sz="2400" b="1" smtClean="0"/>
              <a:t>函数的作用是，将变量</a:t>
            </a:r>
            <a:r>
              <a:rPr lang="en-US" altLang="zh-CN" sz="2400" b="1" smtClean="0"/>
              <a:t>i</a:t>
            </a:r>
            <a:r>
              <a:rPr lang="zh-CN" altLang="en-US" sz="2400" b="1" smtClean="0"/>
              <a:t>按%2</a:t>
            </a:r>
            <a:r>
              <a:rPr lang="en-US" altLang="zh-CN" sz="2400" b="1" smtClean="0"/>
              <a:t>d</a:t>
            </a:r>
            <a:r>
              <a:rPr lang="zh-CN" altLang="en-US" sz="2400" b="1" smtClean="0"/>
              <a:t>格式、变量</a:t>
            </a:r>
            <a:r>
              <a:rPr lang="en-US" altLang="zh-CN" sz="2400" b="1" smtClean="0"/>
              <a:t>f</a:t>
            </a:r>
            <a:r>
              <a:rPr lang="zh-CN" altLang="en-US" sz="2400" b="1" smtClean="0"/>
              <a:t>按%6.2</a:t>
            </a:r>
            <a:r>
              <a:rPr lang="en-US" altLang="zh-CN" sz="2400" b="1" smtClean="0"/>
              <a:t>f</a:t>
            </a:r>
            <a:r>
              <a:rPr lang="zh-CN" altLang="en-US" sz="2400" b="1" smtClean="0"/>
              <a:t>格式， 以逗号作分隔符，输出到</a:t>
            </a:r>
            <a:r>
              <a:rPr lang="en-US" altLang="zh-CN" sz="2400" b="1" smtClean="0"/>
              <a:t>fPtr</a:t>
            </a:r>
            <a:r>
              <a:rPr lang="zh-CN" altLang="en-US" sz="2400" b="1" smtClean="0"/>
              <a:t>所指向的文件中：□3,□□9.80（□表示1个空格）。</a:t>
            </a:r>
          </a:p>
          <a:p>
            <a:pPr algn="just" eaLnBrk="1" hangingPunct="1">
              <a:lnSpc>
                <a:spcPct val="80000"/>
              </a:lnSpc>
              <a:buFontTx/>
              <a:buNone/>
            </a:pPr>
            <a:r>
              <a:rPr lang="en-US" altLang="zh-CN" sz="2400" b="1" smtClean="0"/>
              <a:t>fprintf (stdout，const char * format</a:t>
            </a:r>
            <a:r>
              <a:rPr lang="zh-CN" altLang="en-US" sz="2400" b="1" smtClean="0"/>
              <a:t>，输出变量首地址表)</a:t>
            </a:r>
            <a:endParaRPr lang="en-US" altLang="zh-CN" sz="2400" b="1" smtClean="0"/>
          </a:p>
          <a:p>
            <a:pPr algn="just" eaLnBrk="1" hangingPunct="1">
              <a:lnSpc>
                <a:spcPct val="80000"/>
              </a:lnSpc>
              <a:buFontTx/>
              <a:buNone/>
            </a:pPr>
            <a:r>
              <a:rPr lang="zh-CN" altLang="en-US" sz="2400" b="1" smtClean="0"/>
              <a:t>等价于</a:t>
            </a:r>
            <a:endParaRPr lang="en-US" altLang="zh-CN" sz="2400" b="1" smtClean="0"/>
          </a:p>
          <a:p>
            <a:pPr algn="just" eaLnBrk="1" hangingPunct="1">
              <a:lnSpc>
                <a:spcPct val="80000"/>
              </a:lnSpc>
              <a:buFontTx/>
              <a:buNone/>
            </a:pPr>
            <a:r>
              <a:rPr lang="en-US" altLang="zh-CN" sz="2400" b="1" smtClean="0"/>
              <a:t>printf (const char * format</a:t>
            </a:r>
            <a:r>
              <a:rPr lang="zh-CN" altLang="en-US" sz="2400" b="1" smtClean="0"/>
              <a:t>，输出变量首地址表)</a:t>
            </a:r>
          </a:p>
          <a:p>
            <a:pPr algn="just" eaLnBrk="1" hangingPunct="1">
              <a:lnSpc>
                <a:spcPct val="80000"/>
              </a:lnSpc>
              <a:buFontTx/>
              <a:buNone/>
            </a:pPr>
            <a:endParaRPr lang="zh-CN" altLang="en-US" sz="2400" b="1" smtClean="0"/>
          </a:p>
          <a:p>
            <a:pPr algn="just" eaLnBrk="1" hangingPunct="1">
              <a:lnSpc>
                <a:spcPct val="80000"/>
              </a:lnSpc>
              <a:buFontTx/>
              <a:buNone/>
            </a:pPr>
            <a:endParaRPr lang="zh-CN" altLang="en-US" sz="2400" b="1" smtClean="0"/>
          </a:p>
          <a:p>
            <a:pPr eaLnBrk="1" hangingPunct="1">
              <a:lnSpc>
                <a:spcPct val="80000"/>
              </a:lnSpc>
              <a:buFontTx/>
              <a:buNone/>
            </a:pPr>
            <a:endParaRPr lang="zh-CN" altLang="en-US" sz="2400" b="1" smtClean="0"/>
          </a:p>
        </p:txBody>
      </p:sp>
      <p:sp>
        <p:nvSpPr>
          <p:cNvPr id="92164" name="Rectangle 4"/>
          <p:cNvSpPr>
            <a:spLocks noGrp="1" noChangeArrowheads="1"/>
          </p:cNvSpPr>
          <p:nvPr>
            <p:ph type="title" idx="4294967295"/>
          </p:nvPr>
        </p:nvSpPr>
        <p:spPr>
          <a:xfrm>
            <a:off x="1143000" y="188913"/>
            <a:ext cx="8001000" cy="838200"/>
          </a:xfrm>
        </p:spPr>
        <p:txBody>
          <a:bodyPr lIns="92075" tIns="46038" rIns="92075" bIns="46038"/>
          <a:lstStyle/>
          <a:p>
            <a:pPr eaLnBrk="1" hangingPunct="1"/>
            <a:r>
              <a:rPr lang="zh-CN" altLang="en-US" sz="2400" b="1" smtClean="0"/>
              <a:t>三、</a:t>
            </a:r>
            <a:r>
              <a:rPr lang="zh-CN" altLang="en-US" sz="2400" b="1" smtClean="0">
                <a:cs typeface="Arial" panose="020B0604020202020204" pitchFamily="34" charset="0"/>
              </a:rPr>
              <a:t> </a:t>
            </a:r>
            <a:r>
              <a:rPr lang="zh-CN" altLang="en-US" sz="2400" b="1" smtClean="0">
                <a:ea typeface="黑体" panose="02010609060101010101" pitchFamily="49" charset="-122"/>
              </a:rPr>
              <a:t>对文件进行格式化读／写──</a:t>
            </a:r>
            <a:r>
              <a:rPr lang="en-US" altLang="zh-CN" sz="2400" b="1" smtClean="0">
                <a:cs typeface="Arial" panose="020B0604020202020204" pitchFamily="34" charset="0"/>
              </a:rPr>
              <a:t>fscanf()</a:t>
            </a:r>
            <a:r>
              <a:rPr lang="zh-CN" altLang="en-US" sz="2400" b="1" smtClean="0">
                <a:ea typeface="黑体" panose="02010609060101010101" pitchFamily="49" charset="-122"/>
              </a:rPr>
              <a:t>和</a:t>
            </a:r>
            <a:r>
              <a:rPr lang="en-US" altLang="zh-CN" sz="2400" b="1" smtClean="0">
                <a:cs typeface="Arial" panose="020B0604020202020204" pitchFamily="34" charset="0"/>
              </a:rPr>
              <a:t>fprintf()</a:t>
            </a:r>
            <a:r>
              <a:rPr lang="zh-CN" altLang="en-US" sz="2400" b="1" smtClean="0">
                <a:ea typeface="黑体" panose="02010609060101010101" pitchFamily="49" charset="-122"/>
              </a:rPr>
              <a:t>函数</a:t>
            </a:r>
            <a:endParaRPr lang="zh-CN" altLang="en-US" sz="2400" smtClean="0"/>
          </a:p>
        </p:txBody>
      </p:sp>
    </p:spTree>
    <p:extLst>
      <p:ext uri="{BB962C8B-B14F-4D97-AF65-F5344CB8AC3E}">
        <p14:creationId xmlns:p14="http://schemas.microsoft.com/office/powerpoint/2010/main" val="16427323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81923">
                                            <p:txEl>
                                              <p:pRg st="6" end="6"/>
                                            </p:txEl>
                                          </p:spTgt>
                                        </p:tgtEl>
                                        <p:attrNameLst>
                                          <p:attrName>style.visibility</p:attrName>
                                        </p:attrNameLst>
                                      </p:cBhvr>
                                      <p:to>
                                        <p:strVal val="visible"/>
                                      </p:to>
                                    </p:set>
                                    <p:animEffect transition="in" filter="dissolve">
                                      <p:cBhvr>
                                        <p:cTn id="7" dur="500"/>
                                        <p:tgtEl>
                                          <p:spTgt spid="81923">
                                            <p:txEl>
                                              <p:pRg st="6" end="6"/>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1923">
                                            <p:txEl>
                                              <p:pRg st="7" end="7"/>
                                            </p:txEl>
                                          </p:spTgt>
                                        </p:tgtEl>
                                        <p:attrNameLst>
                                          <p:attrName>style.visibility</p:attrName>
                                        </p:attrNameLst>
                                      </p:cBhvr>
                                      <p:to>
                                        <p:strVal val="visible"/>
                                      </p:to>
                                    </p:set>
                                    <p:animEffect transition="in" filter="dissolve">
                                      <p:cBhvr>
                                        <p:cTn id="10" dur="500"/>
                                        <p:tgtEl>
                                          <p:spTgt spid="81923">
                                            <p:txEl>
                                              <p:pRg st="7" end="7"/>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81923">
                                            <p:txEl>
                                              <p:pRg st="8" end="8"/>
                                            </p:txEl>
                                          </p:spTgt>
                                        </p:tgtEl>
                                        <p:attrNameLst>
                                          <p:attrName>style.visibility</p:attrName>
                                        </p:attrNameLst>
                                      </p:cBhvr>
                                      <p:to>
                                        <p:strVal val="visible"/>
                                      </p:to>
                                    </p:set>
                                    <p:animEffect transition="in" filter="dissolve">
                                      <p:cBhvr>
                                        <p:cTn id="13" dur="500"/>
                                        <p:tgtEl>
                                          <p:spTgt spid="819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F5046A5E-466F-4B6B-B14D-034ACAB2F2EF}" type="slidenum">
              <a:rPr lang="zh-CN" altLang="en-US" sz="1400" b="1">
                <a:latin typeface="Times New Roman" panose="02020603050405020304" pitchFamily="18" charset="0"/>
              </a:rPr>
              <a:pPr algn="r" eaLnBrk="1" hangingPunct="1">
                <a:spcBef>
                  <a:spcPct val="50000"/>
                </a:spcBef>
                <a:buFontTx/>
                <a:buNone/>
              </a:pPr>
              <a:t>34</a:t>
            </a:fld>
            <a:endParaRPr lang="zh-CN" altLang="en-US" sz="1400" b="1">
              <a:latin typeface="Times New Roman" panose="02020603050405020304" pitchFamily="18" charset="0"/>
            </a:endParaRPr>
          </a:p>
        </p:txBody>
      </p:sp>
      <p:sp>
        <p:nvSpPr>
          <p:cNvPr id="93187" name="Rectangle 2"/>
          <p:cNvSpPr>
            <a:spLocks noGrp="1" noChangeArrowheads="1"/>
          </p:cNvSpPr>
          <p:nvPr>
            <p:ph type="title" idx="4294967295"/>
          </p:nvPr>
        </p:nvSpPr>
        <p:spPr/>
        <p:txBody>
          <a:bodyPr/>
          <a:lstStyle/>
          <a:p>
            <a:pPr eaLnBrk="1" hangingPunct="1"/>
            <a:r>
              <a:rPr lang="zh-CN" altLang="en-US" sz="2800" b="1" smtClean="0">
                <a:ea typeface="黑体" panose="02010609060101010101" pitchFamily="49" charset="-122"/>
              </a:rPr>
              <a:t>四、读／写一个数据块──</a:t>
            </a:r>
            <a:r>
              <a:rPr lang="en-US" altLang="zh-CN" sz="2800" b="1" smtClean="0">
                <a:ea typeface="黑体" panose="02010609060101010101" pitchFamily="49" charset="-122"/>
              </a:rPr>
              <a:t>fread()</a:t>
            </a:r>
            <a:r>
              <a:rPr lang="zh-CN" altLang="en-US" sz="2800" b="1" smtClean="0">
                <a:ea typeface="黑体" panose="02010609060101010101" pitchFamily="49" charset="-122"/>
              </a:rPr>
              <a:t>和</a:t>
            </a:r>
            <a:r>
              <a:rPr lang="en-US" altLang="zh-CN" sz="2800" b="1" smtClean="0">
                <a:ea typeface="黑体" panose="02010609060101010101" pitchFamily="49" charset="-122"/>
              </a:rPr>
              <a:t>fwrite()</a:t>
            </a:r>
            <a:endParaRPr lang="zh-CN" altLang="en-US" sz="2800" b="1" smtClean="0">
              <a:ea typeface="黑体" panose="02010609060101010101" pitchFamily="49" charset="-122"/>
            </a:endParaRPr>
          </a:p>
        </p:txBody>
      </p:sp>
      <p:sp>
        <p:nvSpPr>
          <p:cNvPr id="93188" name="Rectangle 3"/>
          <p:cNvSpPr>
            <a:spLocks noGrp="1" noChangeArrowheads="1"/>
          </p:cNvSpPr>
          <p:nvPr>
            <p:ph type="body" idx="4294967295"/>
          </p:nvPr>
        </p:nvSpPr>
        <p:spPr>
          <a:xfrm>
            <a:off x="685800" y="1319213"/>
            <a:ext cx="8062913" cy="4611687"/>
          </a:xfrm>
        </p:spPr>
        <p:txBody>
          <a:bodyPr/>
          <a:lstStyle/>
          <a:p>
            <a:pPr algn="just" eaLnBrk="1" hangingPunct="1">
              <a:lnSpc>
                <a:spcPct val="80000"/>
              </a:lnSpc>
              <a:buFontTx/>
              <a:buNone/>
            </a:pPr>
            <a:r>
              <a:rPr lang="zh-CN" altLang="en-US" b="1" dirty="0" smtClean="0"/>
              <a:t>实际应用中，常常要求1次读／写1个数据块。为此，</a:t>
            </a:r>
            <a:r>
              <a:rPr lang="en-US" altLang="zh-CN" b="1" dirty="0" smtClean="0"/>
              <a:t>ANSI  C </a:t>
            </a:r>
            <a:r>
              <a:rPr lang="zh-CN" altLang="en-US" b="1" dirty="0" smtClean="0"/>
              <a:t>标准设置了 </a:t>
            </a:r>
            <a:r>
              <a:rPr lang="en-US" altLang="zh-CN" b="1" dirty="0" err="1" smtClean="0"/>
              <a:t>fread</a:t>
            </a:r>
            <a:r>
              <a:rPr lang="en-US" altLang="zh-CN" b="1" dirty="0" smtClean="0"/>
              <a:t>( ) </a:t>
            </a:r>
            <a:r>
              <a:rPr lang="zh-CN" altLang="en-US" b="1" dirty="0" smtClean="0"/>
              <a:t>和</a:t>
            </a:r>
            <a:r>
              <a:rPr lang="en-US" altLang="zh-CN" b="1" dirty="0" err="1" smtClean="0"/>
              <a:t>fwrite</a:t>
            </a:r>
            <a:r>
              <a:rPr lang="en-US" altLang="zh-CN" b="1" dirty="0" smtClean="0"/>
              <a:t>()</a:t>
            </a:r>
            <a:r>
              <a:rPr lang="zh-CN" altLang="en-US" b="1" dirty="0" smtClean="0"/>
              <a:t>函数，用于读写二进制文件。</a:t>
            </a:r>
          </a:p>
          <a:p>
            <a:pPr algn="just" eaLnBrk="1" hangingPunct="1">
              <a:lnSpc>
                <a:spcPct val="80000"/>
              </a:lnSpc>
              <a:buFontTx/>
              <a:buNone/>
            </a:pPr>
            <a:r>
              <a:rPr lang="zh-CN" altLang="en-US" b="1" dirty="0" smtClean="0"/>
              <a:t> 1．用法：</a:t>
            </a:r>
          </a:p>
          <a:p>
            <a:pPr algn="just" eaLnBrk="1" hangingPunct="1">
              <a:lnSpc>
                <a:spcPct val="80000"/>
              </a:lnSpc>
              <a:buFontTx/>
              <a:buNone/>
            </a:pPr>
            <a:r>
              <a:rPr lang="en-US" altLang="zh-CN" b="1" dirty="0" smtClean="0"/>
              <a:t>    </a:t>
            </a:r>
            <a:r>
              <a:rPr lang="en-US" altLang="zh-CN" b="1" dirty="0" err="1" smtClean="0"/>
              <a:t>int</a:t>
            </a:r>
            <a:r>
              <a:rPr lang="en-US" altLang="zh-CN" b="1" dirty="0" smtClean="0"/>
              <a:t>  </a:t>
            </a:r>
            <a:r>
              <a:rPr lang="en-US" altLang="zh-CN" b="1" dirty="0" err="1" smtClean="0"/>
              <a:t>fread</a:t>
            </a:r>
            <a:r>
              <a:rPr lang="en-US" altLang="zh-CN" b="1" dirty="0" smtClean="0"/>
              <a:t>(void *</a:t>
            </a:r>
            <a:r>
              <a:rPr lang="en-US" altLang="zh-CN" b="1" dirty="0" err="1" smtClean="0"/>
              <a:t>buffer，int</a:t>
            </a:r>
            <a:r>
              <a:rPr lang="en-US" altLang="zh-CN" b="1" dirty="0" smtClean="0"/>
              <a:t> </a:t>
            </a:r>
            <a:r>
              <a:rPr lang="en-US" altLang="zh-CN" b="1" dirty="0" err="1" smtClean="0"/>
              <a:t>size，int</a:t>
            </a:r>
            <a:r>
              <a:rPr lang="en-US" altLang="zh-CN" b="1" dirty="0" smtClean="0"/>
              <a:t> </a:t>
            </a:r>
            <a:r>
              <a:rPr lang="en-US" altLang="zh-CN" b="1" dirty="0" err="1" smtClean="0"/>
              <a:t>count，FILE</a:t>
            </a:r>
            <a:r>
              <a:rPr lang="en-US" altLang="zh-CN" b="1" dirty="0" smtClean="0"/>
              <a:t> * stream)；</a:t>
            </a:r>
          </a:p>
          <a:p>
            <a:pPr algn="just" eaLnBrk="1" hangingPunct="1">
              <a:lnSpc>
                <a:spcPct val="80000"/>
              </a:lnSpc>
              <a:buFontTx/>
              <a:buNone/>
            </a:pPr>
            <a:r>
              <a:rPr lang="zh-CN" altLang="en-US" b="1" dirty="0" smtClean="0"/>
              <a:t>    从</a:t>
            </a:r>
            <a:r>
              <a:rPr lang="en-US" altLang="zh-CN" b="1" dirty="0" smtClean="0"/>
              <a:t>stream</a:t>
            </a:r>
            <a:r>
              <a:rPr lang="zh-CN" altLang="en-US" b="1" dirty="0" smtClean="0"/>
              <a:t>所指向的流中读取数据到</a:t>
            </a:r>
            <a:r>
              <a:rPr lang="en-US" altLang="zh-CN" b="1" dirty="0" smtClean="0"/>
              <a:t>buffer</a:t>
            </a:r>
            <a:r>
              <a:rPr lang="zh-CN" altLang="en-US" b="1" dirty="0" smtClean="0"/>
              <a:t>所指向的数组中， </a:t>
            </a:r>
            <a:r>
              <a:rPr lang="en-US" altLang="zh-CN" b="1" dirty="0" smtClean="0"/>
              <a:t>size</a:t>
            </a:r>
            <a:r>
              <a:rPr lang="zh-CN" altLang="en-US" b="1" dirty="0" smtClean="0"/>
              <a:t>表示单个数组元素的大小,最多读取</a:t>
            </a:r>
            <a:r>
              <a:rPr lang="en-US" altLang="zh-CN" b="1" dirty="0" smtClean="0"/>
              <a:t>count</a:t>
            </a:r>
            <a:r>
              <a:rPr lang="zh-CN" altLang="en-US" b="1" dirty="0" smtClean="0"/>
              <a:t>个数组元素，流的文件位置指针根据成功写入的字节数递增。 函数返回成功读入的元素个数。如果发生读错误，则返回值可能小于</a:t>
            </a:r>
            <a:r>
              <a:rPr lang="en-US" altLang="zh-CN" b="1" dirty="0" smtClean="0"/>
              <a:t>count。</a:t>
            </a:r>
          </a:p>
          <a:p>
            <a:pPr eaLnBrk="1" hangingPunct="1">
              <a:lnSpc>
                <a:spcPct val="80000"/>
              </a:lnSpc>
              <a:buFontTx/>
              <a:buNone/>
            </a:pPr>
            <a:endParaRPr lang="zh-CN" altLang="en-US" sz="2400" b="1" dirty="0" smtClean="0"/>
          </a:p>
        </p:txBody>
      </p:sp>
    </p:spTree>
    <p:extLst>
      <p:ext uri="{BB962C8B-B14F-4D97-AF65-F5344CB8AC3E}">
        <p14:creationId xmlns:p14="http://schemas.microsoft.com/office/powerpoint/2010/main" val="243651781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813CA05F-5E7A-4E21-80B4-4E57D81DA50E}" type="slidenum">
              <a:rPr lang="zh-CN" altLang="en-US" sz="1400" b="1">
                <a:latin typeface="Times New Roman" panose="02020603050405020304" pitchFamily="18" charset="0"/>
              </a:rPr>
              <a:pPr algn="r" eaLnBrk="1" hangingPunct="1">
                <a:spcBef>
                  <a:spcPct val="50000"/>
                </a:spcBef>
                <a:buFontTx/>
                <a:buNone/>
              </a:pPr>
              <a:t>35</a:t>
            </a:fld>
            <a:endParaRPr lang="zh-CN" altLang="en-US" sz="1400" b="1">
              <a:latin typeface="Times New Roman" panose="02020603050405020304" pitchFamily="18" charset="0"/>
            </a:endParaRPr>
          </a:p>
        </p:txBody>
      </p:sp>
      <p:sp>
        <p:nvSpPr>
          <p:cNvPr id="94211" name="Rectangle 3"/>
          <p:cNvSpPr>
            <a:spLocks noGrp="1" noChangeArrowheads="1"/>
          </p:cNvSpPr>
          <p:nvPr>
            <p:ph type="body" idx="4294967295"/>
          </p:nvPr>
        </p:nvSpPr>
        <p:spPr/>
        <p:txBody>
          <a:bodyPr/>
          <a:lstStyle/>
          <a:p>
            <a:pPr eaLnBrk="1" hangingPunct="1">
              <a:buFontTx/>
              <a:buNone/>
            </a:pPr>
            <a:r>
              <a:rPr lang="en-US" altLang="zh-CN" b="1" dirty="0" smtClean="0"/>
              <a:t> </a:t>
            </a:r>
            <a:r>
              <a:rPr lang="en-US" altLang="zh-CN" b="1" dirty="0" err="1" smtClean="0">
                <a:solidFill>
                  <a:schemeClr val="accent2"/>
                </a:solidFill>
              </a:rPr>
              <a:t>int</a:t>
            </a:r>
            <a:r>
              <a:rPr lang="en-US" altLang="zh-CN" b="1" dirty="0" smtClean="0">
                <a:solidFill>
                  <a:schemeClr val="accent2"/>
                </a:solidFill>
              </a:rPr>
              <a:t>  </a:t>
            </a:r>
            <a:r>
              <a:rPr lang="en-US" altLang="zh-CN" b="1" dirty="0" err="1" smtClean="0">
                <a:solidFill>
                  <a:schemeClr val="accent2"/>
                </a:solidFill>
              </a:rPr>
              <a:t>fread</a:t>
            </a:r>
            <a:r>
              <a:rPr lang="en-US" altLang="zh-CN" b="1" dirty="0" smtClean="0">
                <a:solidFill>
                  <a:schemeClr val="accent2"/>
                </a:solidFill>
              </a:rPr>
              <a:t>(void *</a:t>
            </a:r>
            <a:r>
              <a:rPr lang="en-US" altLang="zh-CN" b="1" dirty="0" err="1" smtClean="0">
                <a:solidFill>
                  <a:schemeClr val="accent2"/>
                </a:solidFill>
              </a:rPr>
              <a:t>buffer，int</a:t>
            </a:r>
            <a:r>
              <a:rPr lang="en-US" altLang="zh-CN" b="1" dirty="0" smtClean="0">
                <a:solidFill>
                  <a:schemeClr val="accent2"/>
                </a:solidFill>
              </a:rPr>
              <a:t> </a:t>
            </a:r>
            <a:r>
              <a:rPr lang="en-US" altLang="zh-CN" b="1" dirty="0" err="1" smtClean="0">
                <a:solidFill>
                  <a:schemeClr val="accent2"/>
                </a:solidFill>
              </a:rPr>
              <a:t>size，int</a:t>
            </a:r>
            <a:r>
              <a:rPr lang="en-US" altLang="zh-CN" b="1" dirty="0" smtClean="0">
                <a:solidFill>
                  <a:schemeClr val="accent2"/>
                </a:solidFill>
              </a:rPr>
              <a:t> </a:t>
            </a:r>
            <a:r>
              <a:rPr lang="en-US" altLang="zh-CN" b="1" dirty="0" err="1" smtClean="0">
                <a:solidFill>
                  <a:schemeClr val="accent2"/>
                </a:solidFill>
              </a:rPr>
              <a:t>count，FILE</a:t>
            </a:r>
            <a:r>
              <a:rPr lang="en-US" altLang="zh-CN" b="1" dirty="0" smtClean="0">
                <a:solidFill>
                  <a:schemeClr val="accent2"/>
                </a:solidFill>
              </a:rPr>
              <a:t> * stream)；</a:t>
            </a:r>
          </a:p>
          <a:p>
            <a:pPr eaLnBrk="1" hangingPunct="1">
              <a:buFontTx/>
              <a:buNone/>
            </a:pPr>
            <a:r>
              <a:rPr lang="en-US" altLang="zh-CN" b="1" dirty="0" err="1" smtClean="0"/>
              <a:t>struct</a:t>
            </a:r>
            <a:r>
              <a:rPr lang="en-US" altLang="zh-CN" b="1" dirty="0" smtClean="0"/>
              <a:t>  student </a:t>
            </a:r>
            <a:r>
              <a:rPr lang="en-US" altLang="zh-CN" b="1" dirty="0" err="1" smtClean="0"/>
              <a:t>stu</a:t>
            </a:r>
            <a:r>
              <a:rPr lang="en-US" altLang="zh-CN" b="1" dirty="0" smtClean="0"/>
              <a:t>[3], </a:t>
            </a:r>
            <a:r>
              <a:rPr lang="en-US" altLang="zh-CN" b="1" dirty="0" err="1" smtClean="0"/>
              <a:t>aStu</a:t>
            </a:r>
            <a:r>
              <a:rPr lang="en-US" altLang="zh-CN" b="1" dirty="0" smtClean="0"/>
              <a:t>;</a:t>
            </a:r>
          </a:p>
          <a:p>
            <a:pPr eaLnBrk="1" hangingPunct="1">
              <a:buFontTx/>
              <a:buNone/>
            </a:pPr>
            <a:r>
              <a:rPr lang="en-US" altLang="zh-CN" b="1" dirty="0" smtClean="0"/>
              <a:t>// </a:t>
            </a:r>
            <a:r>
              <a:rPr lang="zh-CN" altLang="en-US" b="1" dirty="0" smtClean="0"/>
              <a:t>从文件读取</a:t>
            </a:r>
            <a:r>
              <a:rPr lang="en-US" altLang="zh-CN" b="1" dirty="0" smtClean="0"/>
              <a:t>3</a:t>
            </a:r>
            <a:r>
              <a:rPr lang="zh-CN" altLang="en-US" b="1" dirty="0" smtClean="0"/>
              <a:t>条记录写入数组</a:t>
            </a:r>
            <a:r>
              <a:rPr lang="en-US" altLang="zh-CN" b="1" dirty="0" err="1" smtClean="0"/>
              <a:t>stu</a:t>
            </a:r>
            <a:r>
              <a:rPr lang="zh-CN" altLang="en-US" b="1" dirty="0" smtClean="0"/>
              <a:t>中</a:t>
            </a:r>
          </a:p>
          <a:p>
            <a:pPr eaLnBrk="1" hangingPunct="1">
              <a:buFontTx/>
              <a:buNone/>
            </a:pPr>
            <a:r>
              <a:rPr lang="en-US" altLang="zh-CN" b="1" dirty="0" err="1" smtClean="0"/>
              <a:t>fread</a:t>
            </a:r>
            <a:r>
              <a:rPr lang="en-US" altLang="zh-CN" b="1" dirty="0" smtClean="0"/>
              <a:t>(</a:t>
            </a:r>
            <a:r>
              <a:rPr lang="en-US" altLang="zh-CN" b="1" dirty="0" err="1" smtClean="0"/>
              <a:t>stu</a:t>
            </a:r>
            <a:r>
              <a:rPr lang="en-US" altLang="zh-CN" b="1" dirty="0" smtClean="0"/>
              <a:t>, </a:t>
            </a:r>
            <a:r>
              <a:rPr lang="en-US" altLang="zh-CN" b="1" dirty="0" err="1" smtClean="0"/>
              <a:t>sizeof</a:t>
            </a:r>
            <a:r>
              <a:rPr lang="en-US" altLang="zh-CN" b="1" dirty="0" smtClean="0"/>
              <a:t>(</a:t>
            </a:r>
            <a:r>
              <a:rPr lang="en-US" altLang="zh-CN" b="1" dirty="0" err="1" smtClean="0"/>
              <a:t>struct</a:t>
            </a:r>
            <a:r>
              <a:rPr lang="en-US" altLang="zh-CN" b="1" dirty="0" smtClean="0"/>
              <a:t>  student ), 3 , stream);</a:t>
            </a:r>
          </a:p>
          <a:p>
            <a:pPr eaLnBrk="1" hangingPunct="1">
              <a:buFontTx/>
              <a:buNone/>
            </a:pPr>
            <a:r>
              <a:rPr lang="en-US" altLang="zh-CN" b="1" dirty="0" smtClean="0"/>
              <a:t>//</a:t>
            </a:r>
            <a:r>
              <a:rPr lang="zh-CN" altLang="en-US" b="1" dirty="0" smtClean="0"/>
              <a:t>一条记录写入结构变量</a:t>
            </a:r>
            <a:r>
              <a:rPr lang="en-US" altLang="zh-CN" b="1" dirty="0" err="1" smtClean="0"/>
              <a:t>aStu</a:t>
            </a:r>
            <a:r>
              <a:rPr lang="zh-CN" altLang="en-US" b="1" dirty="0" smtClean="0"/>
              <a:t>中</a:t>
            </a:r>
          </a:p>
          <a:p>
            <a:pPr eaLnBrk="1" hangingPunct="1">
              <a:buFontTx/>
              <a:buNone/>
            </a:pPr>
            <a:r>
              <a:rPr lang="en-US" altLang="zh-CN" b="1" dirty="0" err="1" smtClean="0"/>
              <a:t>fread</a:t>
            </a:r>
            <a:r>
              <a:rPr lang="en-US" altLang="zh-CN" b="1" dirty="0" smtClean="0"/>
              <a:t>(&amp; </a:t>
            </a:r>
            <a:r>
              <a:rPr lang="en-US" altLang="zh-CN" b="1" dirty="0" err="1" smtClean="0"/>
              <a:t>aStu</a:t>
            </a:r>
            <a:r>
              <a:rPr lang="en-US" altLang="zh-CN" b="1" dirty="0" smtClean="0"/>
              <a:t>, </a:t>
            </a:r>
            <a:r>
              <a:rPr lang="en-US" altLang="zh-CN" b="1" dirty="0" err="1" smtClean="0"/>
              <a:t>sizeof</a:t>
            </a:r>
            <a:r>
              <a:rPr lang="en-US" altLang="zh-CN" b="1" dirty="0" smtClean="0"/>
              <a:t>(</a:t>
            </a:r>
            <a:r>
              <a:rPr lang="en-US" altLang="zh-CN" b="1" dirty="0" err="1" smtClean="0"/>
              <a:t>struct</a:t>
            </a:r>
            <a:r>
              <a:rPr lang="en-US" altLang="zh-CN" b="1" dirty="0" smtClean="0"/>
              <a:t>  student ), 1,  stream);</a:t>
            </a:r>
          </a:p>
          <a:p>
            <a:pPr eaLnBrk="1" hangingPunct="1">
              <a:buFontTx/>
              <a:buNone/>
            </a:pPr>
            <a:r>
              <a:rPr lang="en-US" altLang="zh-CN" b="1" dirty="0" smtClean="0"/>
              <a:t>//</a:t>
            </a:r>
            <a:r>
              <a:rPr lang="zh-CN" altLang="en-US" b="1" dirty="0" smtClean="0"/>
              <a:t>读取一个字节写入字符变量</a:t>
            </a:r>
            <a:r>
              <a:rPr lang="en-US" altLang="zh-CN" b="1" dirty="0" err="1" smtClean="0"/>
              <a:t>ch</a:t>
            </a:r>
            <a:r>
              <a:rPr lang="zh-CN" altLang="en-US" b="1" dirty="0" smtClean="0"/>
              <a:t>中</a:t>
            </a:r>
          </a:p>
          <a:p>
            <a:pPr eaLnBrk="1" hangingPunct="1">
              <a:buFontTx/>
              <a:buNone/>
            </a:pPr>
            <a:r>
              <a:rPr lang="en-US" altLang="zh-CN" b="1" dirty="0" err="1" smtClean="0"/>
              <a:t>fread</a:t>
            </a:r>
            <a:r>
              <a:rPr lang="en-US" altLang="zh-CN" b="1" dirty="0" smtClean="0"/>
              <a:t>(&amp; </a:t>
            </a:r>
            <a:r>
              <a:rPr lang="en-US" altLang="zh-CN" b="1" dirty="0" err="1" smtClean="0"/>
              <a:t>ch</a:t>
            </a:r>
            <a:r>
              <a:rPr lang="en-US" altLang="zh-CN" b="1" dirty="0" smtClean="0"/>
              <a:t>, </a:t>
            </a:r>
            <a:r>
              <a:rPr lang="en-US" altLang="zh-CN" b="1" dirty="0" err="1" smtClean="0"/>
              <a:t>sizeof</a:t>
            </a:r>
            <a:r>
              <a:rPr lang="en-US" altLang="zh-CN" b="1" dirty="0" smtClean="0"/>
              <a:t>(char), 1,  stream);</a:t>
            </a:r>
          </a:p>
          <a:p>
            <a:pPr eaLnBrk="1" hangingPunct="1">
              <a:buFontTx/>
              <a:buNone/>
            </a:pPr>
            <a:endParaRPr lang="en-US" altLang="zh-CN" b="1" dirty="0" smtClean="0"/>
          </a:p>
          <a:p>
            <a:pPr eaLnBrk="1" hangingPunct="1"/>
            <a:endParaRPr lang="zh-CN" altLang="en-US" dirty="0" smtClean="0"/>
          </a:p>
        </p:txBody>
      </p:sp>
      <p:sp>
        <p:nvSpPr>
          <p:cNvPr id="94212" name="Rectangle 4"/>
          <p:cNvSpPr>
            <a:spLocks noGrp="1" noChangeArrowheads="1"/>
          </p:cNvSpPr>
          <p:nvPr>
            <p:ph type="title" idx="4294967295"/>
          </p:nvPr>
        </p:nvSpPr>
        <p:spPr/>
        <p:txBody>
          <a:bodyPr/>
          <a:lstStyle/>
          <a:p>
            <a:pPr eaLnBrk="1" hangingPunct="1"/>
            <a:r>
              <a:rPr lang="zh-CN" altLang="en-US" sz="2800" b="1" dirty="0" smtClean="0"/>
              <a:t>四、读／写一个数据块──</a:t>
            </a:r>
            <a:r>
              <a:rPr lang="en-US" altLang="zh-CN" sz="2800" b="1" dirty="0" err="1" smtClean="0"/>
              <a:t>fread</a:t>
            </a:r>
            <a:r>
              <a:rPr lang="en-US" altLang="zh-CN" sz="2800" b="1" dirty="0" smtClean="0"/>
              <a:t>()</a:t>
            </a:r>
            <a:r>
              <a:rPr lang="zh-CN" altLang="en-US" sz="2800" b="1" dirty="0" smtClean="0"/>
              <a:t>和</a:t>
            </a:r>
            <a:r>
              <a:rPr lang="en-US" altLang="zh-CN" sz="2800" b="1" dirty="0" err="1" smtClean="0"/>
              <a:t>fwrite</a:t>
            </a:r>
            <a:r>
              <a:rPr lang="en-US" altLang="zh-CN" sz="2800" b="1" dirty="0" smtClean="0"/>
              <a:t>()</a:t>
            </a:r>
            <a:endParaRPr lang="zh-CN" altLang="en-US" sz="2800" b="1" dirty="0" smtClean="0"/>
          </a:p>
        </p:txBody>
      </p:sp>
    </p:spTree>
    <p:extLst>
      <p:ext uri="{BB962C8B-B14F-4D97-AF65-F5344CB8AC3E}">
        <p14:creationId xmlns:p14="http://schemas.microsoft.com/office/powerpoint/2010/main" val="296602714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B1659A0E-B0D8-4D34-A279-B8475D297D95}" type="slidenum">
              <a:rPr lang="zh-CN" altLang="en-US" sz="1400" b="1">
                <a:latin typeface="Times New Roman" panose="02020603050405020304" pitchFamily="18" charset="0"/>
              </a:rPr>
              <a:pPr algn="r" eaLnBrk="1" hangingPunct="1">
                <a:spcBef>
                  <a:spcPct val="50000"/>
                </a:spcBef>
                <a:buFontTx/>
                <a:buNone/>
              </a:pPr>
              <a:t>36</a:t>
            </a:fld>
            <a:endParaRPr lang="zh-CN" altLang="en-US" sz="1400" b="1">
              <a:latin typeface="Times New Roman" panose="02020603050405020304" pitchFamily="18" charset="0"/>
            </a:endParaRPr>
          </a:p>
        </p:txBody>
      </p:sp>
      <p:sp>
        <p:nvSpPr>
          <p:cNvPr id="95235" name="Rectangle 2"/>
          <p:cNvSpPr>
            <a:spLocks noGrp="1" noChangeArrowheads="1"/>
          </p:cNvSpPr>
          <p:nvPr>
            <p:ph type="title" idx="4294967295"/>
          </p:nvPr>
        </p:nvSpPr>
        <p:spPr/>
        <p:txBody>
          <a:bodyPr/>
          <a:lstStyle/>
          <a:p>
            <a:pPr eaLnBrk="1" hangingPunct="1"/>
            <a:r>
              <a:rPr lang="zh-CN" altLang="en-US" sz="2800" b="1" smtClean="0">
                <a:ea typeface="黑体" panose="02010609060101010101" pitchFamily="49" charset="-122"/>
              </a:rPr>
              <a:t>四、读／写一个数据块──</a:t>
            </a:r>
            <a:r>
              <a:rPr lang="en-US" altLang="zh-CN" sz="2800" b="1" smtClean="0">
                <a:ea typeface="黑体" panose="02010609060101010101" pitchFamily="49" charset="-122"/>
              </a:rPr>
              <a:t>fread()</a:t>
            </a:r>
            <a:r>
              <a:rPr lang="zh-CN" altLang="en-US" sz="2800" b="1" smtClean="0">
                <a:ea typeface="黑体" panose="02010609060101010101" pitchFamily="49" charset="-122"/>
              </a:rPr>
              <a:t>和</a:t>
            </a:r>
            <a:r>
              <a:rPr lang="en-US" altLang="zh-CN" sz="2800" b="1" smtClean="0">
                <a:ea typeface="黑体" panose="02010609060101010101" pitchFamily="49" charset="-122"/>
              </a:rPr>
              <a:t>fwrite()</a:t>
            </a:r>
            <a:endParaRPr lang="zh-CN" altLang="en-US" sz="2800" b="1" smtClean="0">
              <a:ea typeface="黑体" panose="02010609060101010101" pitchFamily="49" charset="-122"/>
            </a:endParaRPr>
          </a:p>
        </p:txBody>
      </p:sp>
      <p:sp>
        <p:nvSpPr>
          <p:cNvPr id="95236" name="Rectangle 3"/>
          <p:cNvSpPr>
            <a:spLocks noGrp="1" noChangeArrowheads="1"/>
          </p:cNvSpPr>
          <p:nvPr>
            <p:ph type="body" idx="4294967295"/>
          </p:nvPr>
        </p:nvSpPr>
        <p:spPr/>
        <p:txBody>
          <a:bodyPr/>
          <a:lstStyle/>
          <a:p>
            <a:pPr algn="just" eaLnBrk="1" hangingPunct="1">
              <a:lnSpc>
                <a:spcPct val="90000"/>
              </a:lnSpc>
              <a:buFontTx/>
              <a:buNone/>
            </a:pPr>
            <a:r>
              <a:rPr lang="en-US" altLang="zh-CN" b="1" dirty="0" err="1" smtClean="0"/>
              <a:t>int</a:t>
            </a:r>
            <a:r>
              <a:rPr lang="en-US" altLang="zh-CN" b="1" dirty="0" smtClean="0"/>
              <a:t>  </a:t>
            </a:r>
            <a:r>
              <a:rPr lang="en-US" altLang="zh-CN" b="1" dirty="0" err="1" smtClean="0"/>
              <a:t>fwrite</a:t>
            </a:r>
            <a:r>
              <a:rPr lang="en-US" altLang="zh-CN" b="1" dirty="0" smtClean="0"/>
              <a:t>(void *</a:t>
            </a:r>
            <a:r>
              <a:rPr lang="en-US" altLang="zh-CN" b="1" dirty="0" err="1" smtClean="0"/>
              <a:t>buffer，int</a:t>
            </a:r>
            <a:r>
              <a:rPr lang="en-US" altLang="zh-CN" b="1" dirty="0" smtClean="0"/>
              <a:t> </a:t>
            </a:r>
            <a:r>
              <a:rPr lang="en-US" altLang="zh-CN" b="1" dirty="0" err="1" smtClean="0"/>
              <a:t>size，int</a:t>
            </a:r>
            <a:r>
              <a:rPr lang="en-US" altLang="zh-CN" b="1" dirty="0" smtClean="0"/>
              <a:t> </a:t>
            </a:r>
            <a:r>
              <a:rPr lang="en-US" altLang="zh-CN" b="1" dirty="0" err="1" smtClean="0"/>
              <a:t>count，FILE</a:t>
            </a:r>
            <a:r>
              <a:rPr lang="en-US" altLang="zh-CN" b="1" dirty="0" smtClean="0"/>
              <a:t> * stream)；</a:t>
            </a:r>
          </a:p>
          <a:p>
            <a:pPr algn="just" eaLnBrk="1" hangingPunct="1">
              <a:lnSpc>
                <a:spcPct val="90000"/>
              </a:lnSpc>
              <a:buFontTx/>
              <a:buNone/>
            </a:pPr>
            <a:r>
              <a:rPr lang="en-US" altLang="zh-CN" b="1" dirty="0" err="1" smtClean="0"/>
              <a:t>fwrite</a:t>
            </a:r>
            <a:r>
              <a:rPr lang="en-US" altLang="zh-CN" b="1" dirty="0" smtClean="0"/>
              <a:t>()──</a:t>
            </a:r>
            <a:r>
              <a:rPr lang="zh-CN" altLang="en-US" b="1" dirty="0" smtClean="0"/>
              <a:t>将</a:t>
            </a:r>
            <a:r>
              <a:rPr lang="en-US" altLang="zh-CN" b="1" dirty="0" smtClean="0"/>
              <a:t>buffer</a:t>
            </a:r>
            <a:r>
              <a:rPr lang="zh-CN" altLang="en-US" b="1" dirty="0" smtClean="0"/>
              <a:t>所指向的数组的内容写入</a:t>
            </a:r>
            <a:r>
              <a:rPr lang="en-US" altLang="zh-CN" b="1" dirty="0" smtClean="0"/>
              <a:t>stream</a:t>
            </a:r>
            <a:r>
              <a:rPr lang="zh-CN" altLang="en-US" b="1" dirty="0" smtClean="0"/>
              <a:t>所指向的流中。</a:t>
            </a:r>
            <a:r>
              <a:rPr lang="en-US" altLang="zh-CN" b="1" dirty="0" smtClean="0"/>
              <a:t>size</a:t>
            </a:r>
            <a:r>
              <a:rPr lang="zh-CN" altLang="en-US" b="1" dirty="0" smtClean="0"/>
              <a:t>表示单个数组元素的大小, 最多写入</a:t>
            </a:r>
            <a:r>
              <a:rPr lang="en-US" altLang="zh-CN" b="1" dirty="0" smtClean="0"/>
              <a:t>count</a:t>
            </a:r>
            <a:r>
              <a:rPr lang="zh-CN" altLang="en-US" b="1" dirty="0" smtClean="0"/>
              <a:t> 个数组元素。流的文件位置指针根据成功写入的字节数递增。函数返回成功写入的元素个数，如果遇到写错误，返回值可能小于</a:t>
            </a:r>
            <a:r>
              <a:rPr lang="en-US" altLang="zh-CN" b="1" dirty="0" smtClean="0"/>
              <a:t>count。</a:t>
            </a:r>
            <a:endParaRPr lang="zh-CN" altLang="en-US" b="1" dirty="0" smtClean="0"/>
          </a:p>
          <a:p>
            <a:pPr algn="just" eaLnBrk="1" hangingPunct="1">
              <a:lnSpc>
                <a:spcPct val="90000"/>
              </a:lnSpc>
              <a:buFontTx/>
              <a:buNone/>
            </a:pPr>
            <a:endParaRPr lang="en-US" altLang="zh-CN" b="1" dirty="0" smtClean="0"/>
          </a:p>
          <a:p>
            <a:pPr algn="just" eaLnBrk="1" hangingPunct="1">
              <a:lnSpc>
                <a:spcPct val="90000"/>
              </a:lnSpc>
              <a:buFontTx/>
              <a:buNone/>
            </a:pPr>
            <a:r>
              <a:rPr lang="en-US" altLang="zh-CN" b="1" dirty="0" err="1" smtClean="0">
                <a:solidFill>
                  <a:schemeClr val="accent2"/>
                </a:solidFill>
              </a:rPr>
              <a:t>fread</a:t>
            </a:r>
            <a:r>
              <a:rPr lang="en-US" altLang="zh-CN" b="1" dirty="0" smtClean="0">
                <a:solidFill>
                  <a:schemeClr val="accent2"/>
                </a:solidFill>
              </a:rPr>
              <a:t>()</a:t>
            </a:r>
            <a:r>
              <a:rPr lang="zh-CN" altLang="en-US" b="1" dirty="0" smtClean="0">
                <a:solidFill>
                  <a:schemeClr val="accent2"/>
                </a:solidFill>
              </a:rPr>
              <a:t>和</a:t>
            </a:r>
            <a:r>
              <a:rPr lang="en-US" altLang="zh-CN" b="1" dirty="0" err="1" smtClean="0">
                <a:solidFill>
                  <a:schemeClr val="accent2"/>
                </a:solidFill>
              </a:rPr>
              <a:t>fwrite</a:t>
            </a:r>
            <a:r>
              <a:rPr lang="en-US" altLang="zh-CN" b="1" dirty="0" smtClean="0">
                <a:solidFill>
                  <a:schemeClr val="accent2"/>
                </a:solidFill>
              </a:rPr>
              <a:t>()</a:t>
            </a:r>
            <a:r>
              <a:rPr lang="zh-CN" altLang="en-US" b="1" dirty="0" smtClean="0">
                <a:solidFill>
                  <a:schemeClr val="accent2"/>
                </a:solidFill>
              </a:rPr>
              <a:t>函数，用于二进制文件的处理(因为二进制文件存储记录时每一个记录是等长的)。</a:t>
            </a:r>
          </a:p>
        </p:txBody>
      </p:sp>
    </p:spTree>
    <p:extLst>
      <p:ext uri="{BB962C8B-B14F-4D97-AF65-F5344CB8AC3E}">
        <p14:creationId xmlns:p14="http://schemas.microsoft.com/office/powerpoint/2010/main" val="138359361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CF3F3DEA-94D7-4576-9EA5-ECF568E336A2}" type="slidenum">
              <a:rPr lang="zh-CN" altLang="en-US" sz="1400" b="1">
                <a:latin typeface="Times New Roman" panose="02020603050405020304" pitchFamily="18" charset="0"/>
              </a:rPr>
              <a:pPr algn="r" eaLnBrk="1" hangingPunct="1">
                <a:spcBef>
                  <a:spcPct val="50000"/>
                </a:spcBef>
                <a:buFontTx/>
                <a:buNone/>
              </a:pPr>
              <a:t>37</a:t>
            </a:fld>
            <a:endParaRPr lang="zh-CN" altLang="en-US" sz="1400" b="1">
              <a:latin typeface="Times New Roman" panose="02020603050405020304" pitchFamily="18" charset="0"/>
            </a:endParaRPr>
          </a:p>
        </p:txBody>
      </p:sp>
      <p:sp>
        <p:nvSpPr>
          <p:cNvPr id="96259" name="Rectangle 4"/>
          <p:cNvSpPr>
            <a:spLocks noGrp="1" noChangeArrowheads="1"/>
          </p:cNvSpPr>
          <p:nvPr>
            <p:ph type="title" idx="4294967295"/>
          </p:nvPr>
        </p:nvSpPr>
        <p:spPr/>
        <p:txBody>
          <a:bodyPr/>
          <a:lstStyle/>
          <a:p>
            <a:pPr eaLnBrk="1" hangingPunct="1"/>
            <a:r>
              <a:rPr lang="zh-CN" altLang="en-US" sz="2800" b="1" smtClean="0"/>
              <a:t>四、读／写一个数据块──</a:t>
            </a:r>
            <a:r>
              <a:rPr lang="en-US" altLang="zh-CN" sz="2800" b="1" smtClean="0"/>
              <a:t>fread()</a:t>
            </a:r>
            <a:r>
              <a:rPr lang="zh-CN" altLang="en-US" sz="2800" b="1" smtClean="0"/>
              <a:t>和</a:t>
            </a:r>
            <a:r>
              <a:rPr lang="en-US" altLang="zh-CN" sz="2800" b="1" smtClean="0"/>
              <a:t>fwrite()</a:t>
            </a:r>
            <a:endParaRPr lang="zh-CN" altLang="en-US" sz="2800" b="1" smtClean="0"/>
          </a:p>
        </p:txBody>
      </p:sp>
      <p:sp>
        <p:nvSpPr>
          <p:cNvPr id="96260" name="Rectangle 5"/>
          <p:cNvSpPr>
            <a:spLocks noGrp="1" noChangeArrowheads="1"/>
          </p:cNvSpPr>
          <p:nvPr>
            <p:ph type="body" idx="4294967295"/>
          </p:nvPr>
        </p:nvSpPr>
        <p:spPr/>
        <p:txBody>
          <a:bodyPr/>
          <a:lstStyle/>
          <a:p>
            <a:pPr eaLnBrk="1" hangingPunct="1">
              <a:buFontTx/>
              <a:buNone/>
            </a:pPr>
            <a:r>
              <a:rPr lang="en-US" altLang="zh-CN" b="1" smtClean="0">
                <a:solidFill>
                  <a:schemeClr val="accent2"/>
                </a:solidFill>
              </a:rPr>
              <a:t>int  fwrite(void *buffer，int size，int count，FILE * stream)； </a:t>
            </a:r>
          </a:p>
          <a:p>
            <a:pPr eaLnBrk="1" hangingPunct="1">
              <a:buFontTx/>
              <a:buNone/>
            </a:pPr>
            <a:r>
              <a:rPr lang="en-US" altLang="zh-CN" b="1" smtClean="0"/>
              <a:t>struct  student stu[3], aStu;</a:t>
            </a:r>
          </a:p>
          <a:p>
            <a:pPr eaLnBrk="1" hangingPunct="1">
              <a:buFontTx/>
              <a:buNone/>
            </a:pPr>
            <a:r>
              <a:rPr lang="en-US" altLang="zh-CN" b="1" smtClean="0"/>
              <a:t>//</a:t>
            </a:r>
            <a:r>
              <a:rPr lang="zh-CN" altLang="en-US" b="1" smtClean="0"/>
              <a:t>把数组</a:t>
            </a:r>
            <a:r>
              <a:rPr lang="en-US" altLang="zh-CN" b="1" smtClean="0"/>
              <a:t>stu</a:t>
            </a:r>
            <a:r>
              <a:rPr lang="zh-CN" altLang="en-US" b="1" smtClean="0"/>
              <a:t>中所有元素一次性写入文件中</a:t>
            </a:r>
          </a:p>
          <a:p>
            <a:pPr eaLnBrk="1" hangingPunct="1">
              <a:buFontTx/>
              <a:buNone/>
            </a:pPr>
            <a:r>
              <a:rPr lang="en-US" altLang="zh-CN" b="1" smtClean="0"/>
              <a:t>fwrite(stu, sizeof(struct  student ), 3 , stream);</a:t>
            </a:r>
          </a:p>
          <a:p>
            <a:pPr eaLnBrk="1" hangingPunct="1">
              <a:buFontTx/>
              <a:buNone/>
            </a:pPr>
            <a:r>
              <a:rPr lang="en-US" altLang="zh-CN" b="1" smtClean="0"/>
              <a:t>//</a:t>
            </a:r>
            <a:r>
              <a:rPr lang="zh-CN" altLang="en-US" b="1" smtClean="0"/>
              <a:t>把变量</a:t>
            </a:r>
            <a:r>
              <a:rPr lang="en-US" altLang="zh-CN" b="1" smtClean="0"/>
              <a:t>aStu</a:t>
            </a:r>
            <a:r>
              <a:rPr lang="zh-CN" altLang="en-US" b="1" smtClean="0"/>
              <a:t>中内容写入文件中</a:t>
            </a:r>
          </a:p>
          <a:p>
            <a:pPr eaLnBrk="1" hangingPunct="1">
              <a:buFontTx/>
              <a:buNone/>
            </a:pPr>
            <a:r>
              <a:rPr lang="en-US" altLang="zh-CN" b="1" smtClean="0"/>
              <a:t>fwrite(&amp; aStu, sizeof(struct  student ), 1,  stream);</a:t>
            </a:r>
          </a:p>
          <a:p>
            <a:pPr eaLnBrk="1" hangingPunct="1">
              <a:buFontTx/>
              <a:buNone/>
            </a:pPr>
            <a:r>
              <a:rPr lang="en-US" altLang="zh-CN" b="1" smtClean="0"/>
              <a:t>//</a:t>
            </a:r>
            <a:r>
              <a:rPr lang="zh-CN" altLang="en-US" b="1" smtClean="0"/>
              <a:t>读取一个字节写入字符变量</a:t>
            </a:r>
            <a:r>
              <a:rPr lang="en-US" altLang="zh-CN" b="1" smtClean="0"/>
              <a:t>ch</a:t>
            </a:r>
            <a:r>
              <a:rPr lang="zh-CN" altLang="en-US" b="1" smtClean="0"/>
              <a:t>中</a:t>
            </a:r>
          </a:p>
          <a:p>
            <a:pPr eaLnBrk="1" hangingPunct="1">
              <a:buFontTx/>
              <a:buNone/>
            </a:pPr>
            <a:r>
              <a:rPr lang="en-US" altLang="zh-CN" b="1" smtClean="0"/>
              <a:t>fwrite(&amp; ch, sizeof(char), 1,  stream);</a:t>
            </a:r>
          </a:p>
          <a:p>
            <a:pPr eaLnBrk="1" hangingPunct="1">
              <a:buFontTx/>
              <a:buNone/>
            </a:pPr>
            <a:endParaRPr lang="zh-CN" altLang="en-US" smtClean="0"/>
          </a:p>
        </p:txBody>
      </p:sp>
    </p:spTree>
    <p:extLst>
      <p:ext uri="{BB962C8B-B14F-4D97-AF65-F5344CB8AC3E}">
        <p14:creationId xmlns:p14="http://schemas.microsoft.com/office/powerpoint/2010/main" val="304237024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87041"/>
          <p:cNvSpPr>
            <a:spLocks noGrp="1" noChangeArrowheads="1"/>
          </p:cNvSpPr>
          <p:nvPr>
            <p:ph type="title"/>
          </p:nvPr>
        </p:nvSpPr>
        <p:spPr/>
        <p:txBody>
          <a:bodyPr/>
          <a:lstStyle/>
          <a:p>
            <a:r>
              <a:rPr lang="zh-CN" altLang="en-US" smtClean="0"/>
              <a:t>例1：用文本文件保存不同类型的数据</a:t>
            </a:r>
          </a:p>
        </p:txBody>
      </p:sp>
      <p:sp>
        <p:nvSpPr>
          <p:cNvPr id="97283" name="文本占位符 87042"/>
          <p:cNvSpPr>
            <a:spLocks noGrp="1" noChangeArrowheads="1"/>
          </p:cNvSpPr>
          <p:nvPr>
            <p:ph idx="1"/>
          </p:nvPr>
        </p:nvSpPr>
        <p:spPr/>
        <p:txBody>
          <a:bodyPr/>
          <a:lstStyle/>
          <a:p>
            <a:pPr marL="1588" indent="-344488">
              <a:buFontTx/>
              <a:buNone/>
            </a:pPr>
            <a:r>
              <a:rPr lang="en-US" altLang="zh-CN" sz="2000" dirty="0" smtClean="0"/>
              <a:t>#include&lt;</a:t>
            </a:r>
            <a:r>
              <a:rPr lang="en-US" altLang="zh-CN" sz="2000" dirty="0" err="1" smtClean="0"/>
              <a:t>stdio.h</a:t>
            </a:r>
            <a:r>
              <a:rPr lang="en-US" altLang="zh-CN" sz="2000" dirty="0" smtClean="0"/>
              <a:t>&gt;</a:t>
            </a:r>
          </a:p>
          <a:p>
            <a:pPr marL="1588" indent="-344488">
              <a:buFontTx/>
              <a:buNone/>
            </a:pPr>
            <a:r>
              <a:rPr lang="en-US" altLang="zh-CN" sz="2000" dirty="0" err="1" smtClean="0"/>
              <a:t>int</a:t>
            </a:r>
            <a:r>
              <a:rPr lang="en-US" altLang="zh-CN" sz="2000" dirty="0" smtClean="0"/>
              <a:t> main(void)</a:t>
            </a:r>
          </a:p>
          <a:p>
            <a:pPr marL="1588" indent="-344488">
              <a:buFontTx/>
              <a:buNone/>
            </a:pPr>
            <a:r>
              <a:rPr lang="en-US" altLang="zh-CN" sz="2000" dirty="0" smtClean="0"/>
              <a:t>{</a:t>
            </a:r>
          </a:p>
          <a:p>
            <a:pPr marL="1588" indent="-344488">
              <a:buFontTx/>
              <a:buNone/>
            </a:pPr>
            <a:r>
              <a:rPr lang="en-US" altLang="zh-CN" sz="2000" dirty="0" smtClean="0"/>
              <a:t>   char </a:t>
            </a:r>
            <a:r>
              <a:rPr lang="en-US" altLang="zh-CN" sz="2000" dirty="0" err="1" smtClean="0"/>
              <a:t>ch</a:t>
            </a:r>
            <a:r>
              <a:rPr lang="en-US" altLang="zh-CN" sz="2000" dirty="0" smtClean="0"/>
              <a:t>='a',ch1;</a:t>
            </a:r>
          </a:p>
          <a:p>
            <a:pPr marL="1588" indent="-344488">
              <a:buFontTx/>
              <a:buNone/>
            </a:pPr>
            <a:r>
              <a:rPr lang="en-US" altLang="zh-CN" sz="2000" dirty="0" smtClean="0"/>
              <a:t>   short a=10,a1;</a:t>
            </a:r>
          </a:p>
          <a:p>
            <a:pPr marL="1588" indent="-344488">
              <a:buFontTx/>
              <a:buNone/>
            </a:pPr>
            <a:r>
              <a:rPr lang="en-US" altLang="zh-CN" sz="2000" dirty="0" smtClean="0"/>
              <a:t>   </a:t>
            </a:r>
            <a:r>
              <a:rPr lang="en-US" altLang="zh-CN" sz="2000" dirty="0" err="1" smtClean="0"/>
              <a:t>int</a:t>
            </a:r>
            <a:r>
              <a:rPr lang="en-US" altLang="zh-CN" sz="2000" dirty="0" smtClean="0"/>
              <a:t> b=100,b1;</a:t>
            </a:r>
          </a:p>
          <a:p>
            <a:pPr marL="1588" indent="-344488">
              <a:buFontTx/>
              <a:buNone/>
            </a:pPr>
            <a:r>
              <a:rPr lang="en-US" altLang="zh-CN" sz="2000" dirty="0" smtClean="0"/>
              <a:t>   long c=1000,c1;</a:t>
            </a:r>
          </a:p>
          <a:p>
            <a:pPr marL="1588" indent="-344488">
              <a:buFontTx/>
              <a:buNone/>
            </a:pPr>
            <a:r>
              <a:rPr lang="en-US" altLang="zh-CN" sz="2000" dirty="0" smtClean="0"/>
              <a:t>   float d=1.0,d1;</a:t>
            </a:r>
          </a:p>
          <a:p>
            <a:pPr marL="1588" indent="-344488">
              <a:buFontTx/>
              <a:buNone/>
            </a:pPr>
            <a:r>
              <a:rPr lang="en-US" altLang="zh-CN" sz="2000" dirty="0" smtClean="0"/>
              <a:t>   double e=100.10,e1;</a:t>
            </a:r>
          </a:p>
          <a:p>
            <a:pPr marL="1588" indent="-344488">
              <a:buFontTx/>
              <a:buNone/>
            </a:pPr>
            <a:r>
              <a:rPr lang="en-US" altLang="zh-CN" sz="2000" dirty="0" smtClean="0"/>
              <a:t>   </a:t>
            </a:r>
            <a:r>
              <a:rPr lang="en-US" altLang="zh-CN" sz="2000" dirty="0" err="1" smtClean="0"/>
              <a:t>int</a:t>
            </a:r>
            <a:r>
              <a:rPr lang="en-US" altLang="zh-CN" sz="2000" dirty="0" smtClean="0"/>
              <a:t> arr1[5]={1,2,3,4,5},</a:t>
            </a:r>
            <a:r>
              <a:rPr lang="en-US" altLang="zh-CN" sz="2000" dirty="0" err="1" smtClean="0"/>
              <a:t>arr</a:t>
            </a:r>
            <a:r>
              <a:rPr lang="en-US" altLang="zh-CN" sz="2000" dirty="0" smtClean="0"/>
              <a:t>[5];</a:t>
            </a:r>
          </a:p>
          <a:p>
            <a:pPr marL="1588" indent="-344488">
              <a:buFontTx/>
              <a:buNone/>
            </a:pPr>
            <a:r>
              <a:rPr lang="en-US" altLang="zh-CN" sz="2000" dirty="0" smtClean="0"/>
              <a:t>   FILE * fptr1;</a:t>
            </a:r>
          </a:p>
          <a:p>
            <a:pPr marL="1588" indent="-344488">
              <a:buFontTx/>
              <a:buNone/>
            </a:pPr>
            <a:r>
              <a:rPr lang="en-US" altLang="zh-CN" sz="2000" dirty="0" smtClean="0"/>
              <a:t>   </a:t>
            </a:r>
            <a:r>
              <a:rPr lang="en-US" altLang="zh-CN" sz="2000" dirty="0" err="1" smtClean="0"/>
              <a:t>int</a:t>
            </a:r>
            <a:r>
              <a:rPr lang="en-US" altLang="zh-CN" sz="2000" dirty="0" smtClean="0"/>
              <a:t> </a:t>
            </a:r>
            <a:r>
              <a:rPr lang="en-US" altLang="zh-CN" sz="2000" dirty="0" err="1" smtClean="0"/>
              <a:t>i</a:t>
            </a:r>
            <a:r>
              <a:rPr lang="en-US" altLang="zh-CN" sz="2000" dirty="0" smtClean="0"/>
              <a:t>;</a:t>
            </a:r>
          </a:p>
        </p:txBody>
      </p:sp>
    </p:spTree>
    <p:extLst>
      <p:ext uri="{BB962C8B-B14F-4D97-AF65-F5344CB8AC3E}">
        <p14:creationId xmlns:p14="http://schemas.microsoft.com/office/powerpoint/2010/main" val="1950277505"/>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88065"/>
          <p:cNvSpPr>
            <a:spLocks noGrp="1" noChangeArrowheads="1"/>
          </p:cNvSpPr>
          <p:nvPr>
            <p:ph type="title"/>
          </p:nvPr>
        </p:nvSpPr>
        <p:spPr/>
        <p:txBody>
          <a:bodyPr/>
          <a:lstStyle/>
          <a:p>
            <a:r>
              <a:rPr lang="zh-CN" altLang="en-US" smtClean="0"/>
              <a:t>例1：用文本文件保存不</a:t>
            </a:r>
            <a:r>
              <a:rPr lang="zh-CN" altLang="en-US" smtClean="0">
                <a:sym typeface="Arial" panose="020B0604020202020204" pitchFamily="34" charset="0"/>
              </a:rPr>
              <a:t>同</a:t>
            </a:r>
            <a:r>
              <a:rPr lang="zh-CN" altLang="en-US" smtClean="0"/>
              <a:t>类型的数据</a:t>
            </a:r>
          </a:p>
        </p:txBody>
      </p:sp>
      <p:sp>
        <p:nvSpPr>
          <p:cNvPr id="98307" name="文本占位符 88066"/>
          <p:cNvSpPr>
            <a:spLocks noGrp="1" noChangeArrowheads="1"/>
          </p:cNvSpPr>
          <p:nvPr>
            <p:ph idx="1"/>
          </p:nvPr>
        </p:nvSpPr>
        <p:spPr/>
        <p:txBody>
          <a:bodyPr/>
          <a:lstStyle/>
          <a:p>
            <a:pPr marL="1588" indent="-344488">
              <a:buFontTx/>
              <a:buNone/>
            </a:pPr>
            <a:r>
              <a:rPr lang="zh-CN" altLang="en-US" sz="2000" dirty="0" smtClean="0"/>
              <a:t>//将上述变量写入文本文件types.txt中 </a:t>
            </a:r>
          </a:p>
          <a:p>
            <a:pPr marL="1588" indent="-344488">
              <a:buFontTx/>
              <a:buNone/>
            </a:pPr>
            <a:r>
              <a:rPr lang="zh-CN" altLang="en-US" sz="2000" dirty="0" smtClean="0"/>
              <a:t>   if( (fptr1=fopen("types.txt","w"))==NULL) </a:t>
            </a:r>
          </a:p>
          <a:p>
            <a:pPr marL="1588" indent="-344488">
              <a:buFontTx/>
              <a:buNone/>
            </a:pPr>
            <a:r>
              <a:rPr lang="zh-CN" altLang="en-US" sz="2000" dirty="0" smtClean="0"/>
              <a:t>      printf("can't open file1\n");</a:t>
            </a:r>
          </a:p>
          <a:p>
            <a:pPr marL="1588" indent="-344488">
              <a:buFontTx/>
              <a:buNone/>
            </a:pPr>
            <a:r>
              <a:rPr lang="zh-CN" altLang="en-US" sz="2000" dirty="0" smtClean="0"/>
              <a:t>   else{</a:t>
            </a:r>
          </a:p>
          <a:p>
            <a:pPr marL="1588" indent="-344488">
              <a:buFontTx/>
              <a:buNone/>
            </a:pPr>
            <a:r>
              <a:rPr lang="zh-CN" altLang="en-US" sz="2000" dirty="0" smtClean="0"/>
              <a:t>      fprintf(fptr1,"%c\n",ch);</a:t>
            </a:r>
          </a:p>
          <a:p>
            <a:pPr marL="1588" indent="-344488">
              <a:buFontTx/>
              <a:buNone/>
            </a:pPr>
            <a:r>
              <a:rPr lang="zh-CN" altLang="en-US" sz="2000" dirty="0" smtClean="0"/>
              <a:t>      fprintf(fptr1,"%d\n",a); </a:t>
            </a:r>
          </a:p>
          <a:p>
            <a:pPr marL="1588" indent="-344488">
              <a:buFontTx/>
              <a:buNone/>
            </a:pPr>
            <a:r>
              <a:rPr lang="zh-CN" altLang="en-US" sz="2000" dirty="0" smtClean="0"/>
              <a:t>      fprintf(fptr1,"%d\n",b); </a:t>
            </a:r>
          </a:p>
          <a:p>
            <a:pPr marL="1588" indent="-344488">
              <a:buFontTx/>
              <a:buNone/>
            </a:pPr>
            <a:r>
              <a:rPr lang="zh-CN" altLang="en-US" sz="2000" dirty="0" smtClean="0"/>
              <a:t>      fprintf(fptr1,"%ld\n",c);   </a:t>
            </a:r>
          </a:p>
          <a:p>
            <a:pPr marL="1588" indent="-344488">
              <a:buFontTx/>
              <a:buNone/>
            </a:pPr>
            <a:r>
              <a:rPr lang="zh-CN" altLang="en-US" sz="2000" dirty="0" smtClean="0"/>
              <a:t>      fprintf(fptr1,"%f\n",d);</a:t>
            </a:r>
          </a:p>
          <a:p>
            <a:pPr marL="1588" indent="-344488">
              <a:buFontTx/>
              <a:buNone/>
            </a:pPr>
            <a:r>
              <a:rPr lang="zh-CN" altLang="en-US" sz="2000" dirty="0" smtClean="0"/>
              <a:t>      fprintf(fptr1,"%lf\n",e);</a:t>
            </a:r>
          </a:p>
          <a:p>
            <a:pPr marL="1588" indent="-344488">
              <a:buFontTx/>
              <a:buNone/>
            </a:pPr>
            <a:r>
              <a:rPr lang="zh-CN" altLang="en-US" sz="2000" dirty="0" smtClean="0"/>
              <a:t>      for(i=0;i&lt;=4;i++)</a:t>
            </a:r>
          </a:p>
          <a:p>
            <a:pPr marL="1588" indent="-344488">
              <a:buFontTx/>
              <a:buNone/>
            </a:pPr>
            <a:r>
              <a:rPr lang="zh-CN" altLang="en-US" sz="2000" dirty="0" smtClean="0"/>
              <a:t>         fprintf(fptr1,"%3d",arr1[i]);</a:t>
            </a:r>
          </a:p>
          <a:p>
            <a:pPr marL="1588" indent="-344488">
              <a:buFontTx/>
              <a:buNone/>
            </a:pPr>
            <a:r>
              <a:rPr lang="zh-CN" altLang="en-US" sz="2000" dirty="0" smtClean="0"/>
              <a:t>      fclose(fptr1);</a:t>
            </a:r>
          </a:p>
          <a:p>
            <a:pPr marL="1588" indent="-344488">
              <a:buFontTx/>
              <a:buNone/>
            </a:pPr>
            <a:r>
              <a:rPr lang="zh-CN" altLang="en-US" sz="2000" dirty="0" smtClean="0"/>
              <a:t>   }</a:t>
            </a:r>
          </a:p>
        </p:txBody>
      </p:sp>
    </p:spTree>
    <p:extLst>
      <p:ext uri="{BB962C8B-B14F-4D97-AF65-F5344CB8AC3E}">
        <p14:creationId xmlns:p14="http://schemas.microsoft.com/office/powerpoint/2010/main" val="31211057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993ABBFC-640F-498F-B17F-06A3739E28EE}" type="slidenum">
              <a:rPr lang="zh-CN" altLang="en-US" sz="1400" b="1">
                <a:latin typeface="Times New Roman" panose="02020603050405020304" pitchFamily="18" charset="0"/>
              </a:rPr>
              <a:pPr algn="r" eaLnBrk="1" hangingPunct="1">
                <a:spcBef>
                  <a:spcPct val="50000"/>
                </a:spcBef>
                <a:buFontTx/>
                <a:buNone/>
              </a:pPr>
              <a:t>4</a:t>
            </a:fld>
            <a:endParaRPr lang="zh-CN" altLang="en-US" sz="1400" b="1">
              <a:latin typeface="Times New Roman" panose="02020603050405020304" pitchFamily="18" charset="0"/>
            </a:endParaRPr>
          </a:p>
        </p:txBody>
      </p:sp>
      <p:sp>
        <p:nvSpPr>
          <p:cNvPr id="60419" name="Rectangle 2"/>
          <p:cNvSpPr>
            <a:spLocks noGrp="1" noChangeArrowheads="1"/>
          </p:cNvSpPr>
          <p:nvPr>
            <p:ph type="title" idx="4294967295"/>
          </p:nvPr>
        </p:nvSpPr>
        <p:spPr/>
        <p:txBody>
          <a:bodyPr/>
          <a:lstStyle/>
          <a:p>
            <a:pPr eaLnBrk="1" hangingPunct="1"/>
            <a:r>
              <a:rPr lang="en-US" altLang="zh-CN" b="1" smtClean="0"/>
              <a:t>13.4   </a:t>
            </a:r>
            <a:r>
              <a:rPr lang="zh-CN" altLang="en-US" b="1" smtClean="0"/>
              <a:t>位置指针与文件定位</a:t>
            </a:r>
          </a:p>
        </p:txBody>
      </p:sp>
      <p:sp>
        <p:nvSpPr>
          <p:cNvPr id="60420" name="Rectangle 3"/>
          <p:cNvSpPr>
            <a:spLocks noGrp="1" noChangeArrowheads="1"/>
          </p:cNvSpPr>
          <p:nvPr>
            <p:ph type="body" idx="4294967295"/>
          </p:nvPr>
        </p:nvSpPr>
        <p:spPr>
          <a:xfrm>
            <a:off x="684213" y="1319213"/>
            <a:ext cx="7772400" cy="4611687"/>
          </a:xfrm>
        </p:spPr>
        <p:txBody>
          <a:bodyPr/>
          <a:lstStyle/>
          <a:p>
            <a:pPr eaLnBrk="1" hangingPunct="1">
              <a:buFontTx/>
              <a:buNone/>
            </a:pPr>
            <a:r>
              <a:rPr lang="zh-CN" altLang="en-US" b="1" dirty="0" smtClean="0">
                <a:latin typeface="华文中宋" panose="02010600040101010101" pitchFamily="2" charset="-122"/>
                <a:ea typeface="华文中宋" panose="02010600040101010101" pitchFamily="2" charset="-122"/>
              </a:rPr>
              <a:t>文件</a:t>
            </a:r>
            <a:r>
              <a:rPr lang="zh-CN" altLang="en-US" b="1" dirty="0" smtClean="0"/>
              <a:t>位置指针相关的</a:t>
            </a:r>
            <a:r>
              <a:rPr lang="en-US" altLang="zh-CN" b="1" dirty="0" smtClean="0">
                <a:latin typeface="华文中宋" panose="02010600040101010101" pitchFamily="2" charset="-122"/>
                <a:ea typeface="华文中宋" panose="02010600040101010101" pitchFamily="2" charset="-122"/>
              </a:rPr>
              <a:t>3</a:t>
            </a:r>
            <a:r>
              <a:rPr lang="zh-CN" altLang="en-US" b="1" dirty="0" smtClean="0">
                <a:latin typeface="华文中宋" panose="02010600040101010101" pitchFamily="2" charset="-122"/>
                <a:ea typeface="华文中宋" panose="02010600040101010101" pitchFamily="2" charset="-122"/>
              </a:rPr>
              <a:t>个函数：</a:t>
            </a:r>
          </a:p>
          <a:p>
            <a:pPr eaLnBrk="1" hangingPunct="1">
              <a:buFontTx/>
              <a:buNone/>
            </a:pPr>
            <a:r>
              <a:rPr lang="en-US" altLang="zh-CN" b="1" dirty="0" smtClean="0">
                <a:latin typeface="华文中宋" panose="02010600040101010101" pitchFamily="2" charset="-122"/>
                <a:ea typeface="华文中宋" panose="02010600040101010101" pitchFamily="2" charset="-122"/>
              </a:rPr>
              <a:t>rewind()</a:t>
            </a:r>
            <a:r>
              <a:rPr lang="zh-CN" altLang="en-US" b="1" dirty="0" smtClean="0">
                <a:latin typeface="华文中宋" panose="02010600040101010101" pitchFamily="2" charset="-122"/>
                <a:ea typeface="华文中宋" panose="02010600040101010101" pitchFamily="2" charset="-122"/>
              </a:rPr>
              <a:t>：文件位置指针指向文件头。</a:t>
            </a:r>
            <a:endParaRPr lang="en-US" altLang="zh-CN" b="1" dirty="0" smtClean="0">
              <a:latin typeface="华文中宋" panose="02010600040101010101" pitchFamily="2" charset="-122"/>
              <a:ea typeface="华文中宋" panose="02010600040101010101" pitchFamily="2" charset="-122"/>
            </a:endParaRPr>
          </a:p>
          <a:p>
            <a:pPr eaLnBrk="1" hangingPunct="1">
              <a:buFontTx/>
              <a:buNone/>
            </a:pPr>
            <a:r>
              <a:rPr lang="en-US" altLang="zh-CN" b="1" dirty="0" err="1" smtClean="0">
                <a:latin typeface="华文中宋" panose="02010600040101010101" pitchFamily="2" charset="-122"/>
                <a:ea typeface="华文中宋" panose="02010600040101010101" pitchFamily="2" charset="-122"/>
              </a:rPr>
              <a:t>fseek</a:t>
            </a:r>
            <a:r>
              <a:rPr lang="en-US" altLang="zh-CN" b="1" dirty="0" smtClean="0">
                <a:latin typeface="华文中宋" panose="02010600040101010101" pitchFamily="2" charset="-122"/>
                <a:ea typeface="华文中宋" panose="02010600040101010101" pitchFamily="2" charset="-122"/>
              </a:rPr>
              <a:t>():</a:t>
            </a:r>
            <a:r>
              <a:rPr lang="zh-CN" altLang="en-US" b="1" dirty="0" smtClean="0">
                <a:latin typeface="华文中宋" panose="02010600040101010101" pitchFamily="2" charset="-122"/>
                <a:ea typeface="华文中宋" panose="02010600040101010101" pitchFamily="2" charset="-122"/>
              </a:rPr>
              <a:t>修改文件位置指针使其指向任一字节处。</a:t>
            </a:r>
          </a:p>
          <a:p>
            <a:pPr algn="just" eaLnBrk="1" hangingPunct="1">
              <a:buFontTx/>
              <a:buNone/>
            </a:pPr>
            <a:r>
              <a:rPr lang="en-US" altLang="zh-CN" b="1" dirty="0" err="1" smtClean="0">
                <a:latin typeface="华文中宋" panose="02010600040101010101" pitchFamily="2" charset="-122"/>
                <a:ea typeface="华文中宋" panose="02010600040101010101" pitchFamily="2" charset="-122"/>
              </a:rPr>
              <a:t>ftell</a:t>
            </a:r>
            <a:r>
              <a:rPr lang="en-US" altLang="zh-CN" b="1" dirty="0" smtClean="0">
                <a:latin typeface="华文中宋" panose="02010600040101010101" pitchFamily="2" charset="-122"/>
                <a:ea typeface="华文中宋" panose="02010600040101010101" pitchFamily="2" charset="-122"/>
              </a:rPr>
              <a:t>()</a:t>
            </a:r>
            <a:r>
              <a:rPr lang="zh-CN" altLang="en-US" b="1" dirty="0" smtClean="0">
                <a:latin typeface="华文中宋" panose="02010600040101010101" pitchFamily="2" charset="-122"/>
                <a:ea typeface="华文中宋" panose="02010600040101010101" pitchFamily="2" charset="-122"/>
              </a:rPr>
              <a:t>：返回文件当前位置的函数</a:t>
            </a:r>
            <a:endParaRPr lang="en-US" altLang="zh-CN" b="1" dirty="0" smtClean="0">
              <a:latin typeface="华文中宋" panose="02010600040101010101" pitchFamily="2" charset="-122"/>
              <a:ea typeface="华文中宋" panose="02010600040101010101" pitchFamily="2" charset="-122"/>
            </a:endParaRPr>
          </a:p>
          <a:p>
            <a:pPr eaLnBrk="1" hangingPunct="1">
              <a:buFontTx/>
              <a:buNone/>
            </a:pPr>
            <a:endParaRPr lang="zh-CN" altLang="en-US" b="1" dirty="0" smtClean="0">
              <a:latin typeface="华文中宋" panose="02010600040101010101" pitchFamily="2" charset="-122"/>
              <a:ea typeface="华文中宋" panose="02010600040101010101" pitchFamily="2" charset="-122"/>
            </a:endParaRPr>
          </a:p>
          <a:p>
            <a:pPr eaLnBrk="1" hangingPunct="1"/>
            <a:endParaRPr lang="zh-CN" altLang="en-US" b="1" dirty="0" smtClean="0">
              <a:latin typeface="华文中宋" panose="02010600040101010101" pitchFamily="2" charset="-122"/>
              <a:ea typeface="华文中宋" panose="02010600040101010101" pitchFamily="2" charset="-122"/>
            </a:endParaRPr>
          </a:p>
          <a:p>
            <a:pPr eaLnBrk="1" hangingPunct="1"/>
            <a:endParaRPr lang="zh-CN" altLang="en-US" b="1" dirty="0" smtClean="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73294390"/>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89089"/>
          <p:cNvSpPr>
            <a:spLocks noGrp="1" noChangeArrowheads="1"/>
          </p:cNvSpPr>
          <p:nvPr>
            <p:ph type="title"/>
          </p:nvPr>
        </p:nvSpPr>
        <p:spPr/>
        <p:txBody>
          <a:bodyPr/>
          <a:lstStyle/>
          <a:p>
            <a:r>
              <a:rPr lang="zh-CN" altLang="en-US" smtClean="0"/>
              <a:t>例1：用文本文件保存不</a:t>
            </a:r>
            <a:r>
              <a:rPr lang="zh-CN" altLang="en-US" smtClean="0">
                <a:sym typeface="Arial" panose="020B0604020202020204" pitchFamily="34" charset="0"/>
              </a:rPr>
              <a:t>同</a:t>
            </a:r>
            <a:r>
              <a:rPr lang="zh-CN" altLang="en-US" smtClean="0"/>
              <a:t>类型的数据</a:t>
            </a:r>
          </a:p>
        </p:txBody>
      </p:sp>
      <p:sp>
        <p:nvSpPr>
          <p:cNvPr id="99331" name="文本占位符 89090"/>
          <p:cNvSpPr>
            <a:spLocks noGrp="1" noChangeArrowheads="1"/>
          </p:cNvSpPr>
          <p:nvPr>
            <p:ph idx="1"/>
          </p:nvPr>
        </p:nvSpPr>
        <p:spPr/>
        <p:txBody>
          <a:bodyPr/>
          <a:lstStyle/>
          <a:p>
            <a:pPr marL="1588" indent="-344488">
              <a:buFontTx/>
              <a:buNone/>
            </a:pPr>
            <a:r>
              <a:rPr lang="zh-CN" altLang="en-US" sz="2000" dirty="0" smtClean="0"/>
              <a:t>   //从文本文件types.txt中读取不同类型的数据到变量 </a:t>
            </a:r>
          </a:p>
          <a:p>
            <a:pPr marL="1588" indent="-344488">
              <a:buFontTx/>
              <a:buNone/>
            </a:pPr>
            <a:r>
              <a:rPr lang="zh-CN" altLang="en-US" sz="2000" dirty="0" smtClean="0"/>
              <a:t>   if( (fptr1=fopen("types.txt","r"))==NULL) </a:t>
            </a:r>
          </a:p>
          <a:p>
            <a:pPr marL="1588" indent="-344488">
              <a:buFontTx/>
              <a:buNone/>
            </a:pPr>
            <a:r>
              <a:rPr lang="zh-CN" altLang="en-US" sz="2000" dirty="0" smtClean="0"/>
              <a:t>      printf("can't open file1\n");</a:t>
            </a:r>
          </a:p>
          <a:p>
            <a:pPr marL="1588" indent="-344488">
              <a:buFontTx/>
              <a:buNone/>
            </a:pPr>
            <a:r>
              <a:rPr lang="zh-CN" altLang="en-US" sz="2000" dirty="0" smtClean="0"/>
              <a:t>   else{</a:t>
            </a:r>
          </a:p>
          <a:p>
            <a:pPr marL="1588" indent="-344488">
              <a:buFontTx/>
              <a:buNone/>
            </a:pPr>
            <a:r>
              <a:rPr lang="zh-CN" altLang="en-US" sz="2000" dirty="0" smtClean="0"/>
              <a:t>      fscanf(fptr1,"%c",&amp;ch1);</a:t>
            </a:r>
          </a:p>
          <a:p>
            <a:pPr marL="1588" indent="-344488">
              <a:buFontTx/>
              <a:buNone/>
            </a:pPr>
            <a:r>
              <a:rPr lang="zh-CN" altLang="en-US" sz="2000" dirty="0" smtClean="0"/>
              <a:t>      fscanf(fptr1,"%d",&amp;a1);</a:t>
            </a:r>
          </a:p>
          <a:p>
            <a:pPr marL="1588" indent="-344488">
              <a:buFontTx/>
              <a:buNone/>
            </a:pPr>
            <a:r>
              <a:rPr lang="zh-CN" altLang="en-US" sz="2000" dirty="0" smtClean="0"/>
              <a:t>      fscanf(fptr1,"%d",&amp;b1);</a:t>
            </a:r>
          </a:p>
          <a:p>
            <a:pPr marL="1588" indent="-344488">
              <a:buFontTx/>
              <a:buNone/>
            </a:pPr>
            <a:r>
              <a:rPr lang="zh-CN" altLang="en-US" sz="2000" dirty="0" smtClean="0"/>
              <a:t>      fscanf(fptr1,"%ld",&amp;c1);</a:t>
            </a:r>
          </a:p>
          <a:p>
            <a:pPr marL="1588" indent="-344488">
              <a:buFontTx/>
              <a:buNone/>
            </a:pPr>
            <a:r>
              <a:rPr lang="zh-CN" altLang="en-US" sz="2000" dirty="0" smtClean="0"/>
              <a:t>      fscanf(fptr1,"%f",&amp;d1);</a:t>
            </a:r>
          </a:p>
          <a:p>
            <a:pPr marL="1588" indent="-344488">
              <a:buFontTx/>
              <a:buNone/>
            </a:pPr>
            <a:r>
              <a:rPr lang="zh-CN" altLang="en-US" sz="2000" dirty="0" smtClean="0"/>
              <a:t>      fscanf(fptr1,"%lf",&amp;e1);</a:t>
            </a:r>
          </a:p>
          <a:p>
            <a:pPr marL="1588" indent="-344488">
              <a:buFontTx/>
              <a:buNone/>
            </a:pPr>
            <a:r>
              <a:rPr lang="zh-CN" altLang="en-US" sz="2000" dirty="0" smtClean="0"/>
              <a:t>      for(i=0;i&lt;=4;i++)</a:t>
            </a:r>
          </a:p>
          <a:p>
            <a:pPr marL="1588" indent="-344488">
              <a:buFontTx/>
              <a:buNone/>
            </a:pPr>
            <a:r>
              <a:rPr lang="zh-CN" altLang="en-US" sz="2000" dirty="0" smtClean="0"/>
              <a:t>            fscanf(fptr1,"%d",&amp;arr[i]);</a:t>
            </a:r>
          </a:p>
          <a:p>
            <a:pPr marL="1588" indent="-344488">
              <a:buFontTx/>
              <a:buNone/>
            </a:pPr>
            <a:r>
              <a:rPr lang="zh-CN" altLang="en-US" sz="2000" dirty="0" smtClean="0"/>
              <a:t>      fclose(fptr1);</a:t>
            </a:r>
          </a:p>
        </p:txBody>
      </p:sp>
    </p:spTree>
    <p:extLst>
      <p:ext uri="{BB962C8B-B14F-4D97-AF65-F5344CB8AC3E}">
        <p14:creationId xmlns:p14="http://schemas.microsoft.com/office/powerpoint/2010/main" val="24251341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90113"/>
          <p:cNvSpPr>
            <a:spLocks noGrp="1" noChangeArrowheads="1"/>
          </p:cNvSpPr>
          <p:nvPr>
            <p:ph type="title"/>
          </p:nvPr>
        </p:nvSpPr>
        <p:spPr/>
        <p:txBody>
          <a:bodyPr/>
          <a:lstStyle/>
          <a:p>
            <a:r>
              <a:rPr lang="zh-CN" altLang="en-US" smtClean="0"/>
              <a:t>例1：用文本文件保存不停类型的数据</a:t>
            </a:r>
          </a:p>
        </p:txBody>
      </p:sp>
      <p:sp>
        <p:nvSpPr>
          <p:cNvPr id="100355" name="文本占位符 90114"/>
          <p:cNvSpPr>
            <a:spLocks noGrp="1" noChangeArrowheads="1"/>
          </p:cNvSpPr>
          <p:nvPr>
            <p:ph idx="1"/>
          </p:nvPr>
        </p:nvSpPr>
        <p:spPr/>
        <p:txBody>
          <a:bodyPr/>
          <a:lstStyle/>
          <a:p>
            <a:pPr marL="1588" indent="-344488">
              <a:buFontTx/>
              <a:buNone/>
            </a:pPr>
            <a:r>
              <a:rPr lang="zh-CN" altLang="en-US" sz="2000" dirty="0" smtClean="0"/>
              <a:t>     //输出变量到显示器</a:t>
            </a:r>
          </a:p>
          <a:p>
            <a:pPr marL="1588" indent="-344488">
              <a:buFontTx/>
              <a:buNone/>
            </a:pPr>
            <a:r>
              <a:rPr lang="zh-CN" altLang="en-US" sz="2000" dirty="0" smtClean="0"/>
              <a:t>      printf("ch1=%c\n",ch1);</a:t>
            </a:r>
          </a:p>
          <a:p>
            <a:pPr marL="1588" indent="-344488">
              <a:buFontTx/>
              <a:buNone/>
            </a:pPr>
            <a:r>
              <a:rPr lang="zh-CN" altLang="en-US" sz="2000" dirty="0" smtClean="0"/>
              <a:t>      printf("a1=%d\n",a1);</a:t>
            </a:r>
          </a:p>
          <a:p>
            <a:pPr marL="1588" indent="-344488">
              <a:buFontTx/>
              <a:buNone/>
            </a:pPr>
            <a:r>
              <a:rPr lang="zh-CN" altLang="en-US" sz="2000" dirty="0" smtClean="0"/>
              <a:t>      printf("b1=%d\n",b1);</a:t>
            </a:r>
          </a:p>
          <a:p>
            <a:pPr marL="1588" indent="-344488">
              <a:buFontTx/>
              <a:buNone/>
            </a:pPr>
            <a:r>
              <a:rPr lang="zh-CN" altLang="en-US" sz="2000" dirty="0" smtClean="0"/>
              <a:t>      printf("c1=%ld\n",c1);</a:t>
            </a:r>
          </a:p>
          <a:p>
            <a:pPr marL="1588" indent="-344488">
              <a:buFontTx/>
              <a:buNone/>
            </a:pPr>
            <a:r>
              <a:rPr lang="zh-CN" altLang="en-US" sz="2000" dirty="0" smtClean="0"/>
              <a:t>      printf("d1=%f\n",d1);</a:t>
            </a:r>
          </a:p>
          <a:p>
            <a:pPr marL="1588" indent="-344488">
              <a:buFontTx/>
              <a:buNone/>
            </a:pPr>
            <a:r>
              <a:rPr lang="zh-CN" altLang="en-US" sz="2000" dirty="0" smtClean="0"/>
              <a:t>      printf("e1=%lf\n",e1);</a:t>
            </a:r>
          </a:p>
          <a:p>
            <a:pPr marL="1588" indent="-344488">
              <a:buFontTx/>
              <a:buNone/>
            </a:pPr>
            <a:r>
              <a:rPr lang="zh-CN" altLang="en-US" sz="2000" dirty="0" smtClean="0"/>
              <a:t>      for(i=0;i&lt;=4;i++)</a:t>
            </a:r>
          </a:p>
          <a:p>
            <a:pPr marL="1588" indent="-344488">
              <a:buFontTx/>
              <a:buNone/>
            </a:pPr>
            <a:r>
              <a:rPr lang="zh-CN" altLang="en-US" sz="2000" dirty="0" smtClean="0"/>
              <a:t>         printf("a[%d]=%d\n",i,arr[i]);</a:t>
            </a:r>
          </a:p>
          <a:p>
            <a:pPr marL="1588" indent="-344488">
              <a:buFontTx/>
              <a:buNone/>
            </a:pPr>
            <a:r>
              <a:rPr lang="zh-CN" altLang="en-US" sz="2000" dirty="0" smtClean="0"/>
              <a:t>   }</a:t>
            </a:r>
          </a:p>
          <a:p>
            <a:pPr marL="1588" indent="-344488">
              <a:buFontTx/>
              <a:buNone/>
            </a:pPr>
            <a:r>
              <a:rPr lang="zh-CN" altLang="en-US" sz="2000" dirty="0" smtClean="0"/>
              <a:t>}</a:t>
            </a:r>
          </a:p>
          <a:p>
            <a:pPr marL="1588" indent="-344488">
              <a:buFontTx/>
              <a:buNone/>
            </a:pPr>
            <a:endParaRPr lang="zh-CN" altLang="en-US" sz="2000" dirty="0" smtClean="0"/>
          </a:p>
        </p:txBody>
      </p:sp>
    </p:spTree>
    <p:extLst>
      <p:ext uri="{BB962C8B-B14F-4D97-AF65-F5344CB8AC3E}">
        <p14:creationId xmlns:p14="http://schemas.microsoft.com/office/powerpoint/2010/main" val="132674614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91137"/>
          <p:cNvSpPr>
            <a:spLocks noGrp="1" noChangeArrowheads="1"/>
          </p:cNvSpPr>
          <p:nvPr>
            <p:ph type="title"/>
          </p:nvPr>
        </p:nvSpPr>
        <p:spPr/>
        <p:txBody>
          <a:bodyPr/>
          <a:lstStyle/>
          <a:p>
            <a:r>
              <a:rPr lang="zh-CN" altLang="en-US" smtClean="0"/>
              <a:t>例2：用二进制文件保存不</a:t>
            </a:r>
            <a:r>
              <a:rPr lang="zh-CN" altLang="en-US" smtClean="0">
                <a:sym typeface="Arial" panose="020B0604020202020204" pitchFamily="34" charset="0"/>
              </a:rPr>
              <a:t>同</a:t>
            </a:r>
            <a:r>
              <a:rPr lang="zh-CN" altLang="en-US" smtClean="0"/>
              <a:t>类型的数据</a:t>
            </a:r>
          </a:p>
        </p:txBody>
      </p:sp>
      <p:sp>
        <p:nvSpPr>
          <p:cNvPr id="101379" name="文本占位符 91138"/>
          <p:cNvSpPr>
            <a:spLocks noGrp="1" noChangeArrowheads="1"/>
          </p:cNvSpPr>
          <p:nvPr>
            <p:ph idx="1"/>
          </p:nvPr>
        </p:nvSpPr>
        <p:spPr/>
        <p:txBody>
          <a:bodyPr/>
          <a:lstStyle/>
          <a:p>
            <a:pPr marL="1588" indent="-344488">
              <a:buFontTx/>
              <a:buNone/>
            </a:pPr>
            <a:r>
              <a:rPr lang="en-US" altLang="zh-CN" sz="2000" dirty="0" smtClean="0"/>
              <a:t>#include&lt;</a:t>
            </a:r>
            <a:r>
              <a:rPr lang="en-US" altLang="zh-CN" sz="2000" dirty="0" err="1" smtClean="0"/>
              <a:t>stdio.h</a:t>
            </a:r>
            <a:r>
              <a:rPr lang="en-US" altLang="zh-CN" sz="2000" dirty="0" smtClean="0"/>
              <a:t>&gt;</a:t>
            </a:r>
          </a:p>
          <a:p>
            <a:pPr marL="1588" indent="-344488">
              <a:buFontTx/>
              <a:buNone/>
            </a:pPr>
            <a:r>
              <a:rPr lang="en-US" altLang="zh-CN" sz="2000" dirty="0" smtClean="0"/>
              <a:t>main()</a:t>
            </a:r>
          </a:p>
          <a:p>
            <a:pPr marL="1588" indent="-344488">
              <a:buFontTx/>
              <a:buNone/>
            </a:pPr>
            <a:r>
              <a:rPr lang="en-US" altLang="zh-CN" sz="2000" dirty="0" smtClean="0"/>
              <a:t>{</a:t>
            </a:r>
          </a:p>
          <a:p>
            <a:pPr marL="1588" indent="-344488">
              <a:buFontTx/>
              <a:buNone/>
            </a:pPr>
            <a:r>
              <a:rPr lang="en-US" altLang="zh-CN" sz="2000" dirty="0" smtClean="0"/>
              <a:t>   char </a:t>
            </a:r>
            <a:r>
              <a:rPr lang="en-US" altLang="zh-CN" sz="2000" dirty="0" err="1" smtClean="0"/>
              <a:t>ch</a:t>
            </a:r>
            <a:r>
              <a:rPr lang="en-US" altLang="zh-CN" sz="2000" dirty="0" smtClean="0"/>
              <a:t>='a',ch1;</a:t>
            </a:r>
          </a:p>
          <a:p>
            <a:pPr marL="1588" indent="-344488">
              <a:buFontTx/>
              <a:buNone/>
            </a:pPr>
            <a:r>
              <a:rPr lang="en-US" altLang="zh-CN" sz="2000" dirty="0" smtClean="0"/>
              <a:t>   short a=10,a1;</a:t>
            </a:r>
          </a:p>
          <a:p>
            <a:pPr marL="1588" indent="-344488">
              <a:buFontTx/>
              <a:buNone/>
            </a:pPr>
            <a:r>
              <a:rPr lang="en-US" altLang="zh-CN" sz="2000" dirty="0" smtClean="0"/>
              <a:t>   </a:t>
            </a:r>
            <a:r>
              <a:rPr lang="en-US" altLang="zh-CN" sz="2000" dirty="0" err="1" smtClean="0"/>
              <a:t>int</a:t>
            </a:r>
            <a:r>
              <a:rPr lang="en-US" altLang="zh-CN" sz="2000" dirty="0" smtClean="0"/>
              <a:t> b=100,b1;</a:t>
            </a:r>
          </a:p>
          <a:p>
            <a:pPr marL="1588" indent="-344488">
              <a:buFontTx/>
              <a:buNone/>
            </a:pPr>
            <a:r>
              <a:rPr lang="en-US" altLang="zh-CN" sz="2000" dirty="0" smtClean="0"/>
              <a:t>   long c=1000,c1;</a:t>
            </a:r>
          </a:p>
          <a:p>
            <a:pPr marL="1588" indent="-344488">
              <a:buFontTx/>
              <a:buNone/>
            </a:pPr>
            <a:r>
              <a:rPr lang="en-US" altLang="zh-CN" sz="2000" dirty="0" smtClean="0"/>
              <a:t>   float d=1.0,d1;</a:t>
            </a:r>
          </a:p>
          <a:p>
            <a:pPr marL="1588" indent="-344488">
              <a:buFontTx/>
              <a:buNone/>
            </a:pPr>
            <a:r>
              <a:rPr lang="en-US" altLang="zh-CN" sz="2000" dirty="0" smtClean="0"/>
              <a:t>   double e=100.10,e1;</a:t>
            </a:r>
          </a:p>
          <a:p>
            <a:pPr marL="1588" indent="-344488">
              <a:buFontTx/>
              <a:buNone/>
            </a:pPr>
            <a:r>
              <a:rPr lang="en-US" altLang="zh-CN" sz="2000" dirty="0" smtClean="0"/>
              <a:t>   </a:t>
            </a:r>
            <a:r>
              <a:rPr lang="en-US" altLang="zh-CN" sz="2000" dirty="0" err="1" smtClean="0"/>
              <a:t>int</a:t>
            </a:r>
            <a:r>
              <a:rPr lang="en-US" altLang="zh-CN" sz="2000" dirty="0" smtClean="0"/>
              <a:t> arr1[5]={1,2,3,4,5},</a:t>
            </a:r>
            <a:r>
              <a:rPr lang="en-US" altLang="zh-CN" sz="2000" dirty="0" err="1" smtClean="0"/>
              <a:t>arr</a:t>
            </a:r>
            <a:r>
              <a:rPr lang="en-US" altLang="zh-CN" sz="2000" dirty="0" smtClean="0"/>
              <a:t>[5];</a:t>
            </a:r>
          </a:p>
          <a:p>
            <a:pPr marL="1588" indent="-344488">
              <a:buFontTx/>
              <a:buNone/>
            </a:pPr>
            <a:r>
              <a:rPr lang="en-US" altLang="zh-CN" sz="2000" dirty="0" smtClean="0"/>
              <a:t>   FILE * </a:t>
            </a:r>
            <a:r>
              <a:rPr lang="en-US" altLang="zh-CN" sz="2000" dirty="0" err="1" smtClean="0"/>
              <a:t>fptr</a:t>
            </a:r>
            <a:r>
              <a:rPr lang="en-US" altLang="zh-CN" sz="2000" dirty="0" smtClean="0"/>
              <a:t>;</a:t>
            </a:r>
          </a:p>
          <a:p>
            <a:pPr marL="1588" indent="-344488">
              <a:buFontTx/>
              <a:buNone/>
            </a:pPr>
            <a:r>
              <a:rPr lang="en-US" altLang="zh-CN" sz="2000" dirty="0" smtClean="0"/>
              <a:t>   </a:t>
            </a:r>
            <a:r>
              <a:rPr lang="en-US" altLang="zh-CN" sz="2000" dirty="0" err="1" smtClean="0"/>
              <a:t>int</a:t>
            </a:r>
            <a:r>
              <a:rPr lang="en-US" altLang="zh-CN" sz="2000" dirty="0" smtClean="0"/>
              <a:t> </a:t>
            </a:r>
            <a:r>
              <a:rPr lang="en-US" altLang="zh-CN" sz="2000" dirty="0" err="1" smtClean="0"/>
              <a:t>i</a:t>
            </a:r>
            <a:r>
              <a:rPr lang="en-US" altLang="zh-CN" sz="2000" dirty="0" smtClean="0"/>
              <a:t>;</a:t>
            </a:r>
          </a:p>
        </p:txBody>
      </p:sp>
    </p:spTree>
    <p:extLst>
      <p:ext uri="{BB962C8B-B14F-4D97-AF65-F5344CB8AC3E}">
        <p14:creationId xmlns:p14="http://schemas.microsoft.com/office/powerpoint/2010/main" val="395483564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92161"/>
          <p:cNvSpPr>
            <a:spLocks noGrp="1" noChangeArrowheads="1"/>
          </p:cNvSpPr>
          <p:nvPr>
            <p:ph type="title"/>
          </p:nvPr>
        </p:nvSpPr>
        <p:spPr/>
        <p:txBody>
          <a:bodyPr/>
          <a:lstStyle/>
          <a:p>
            <a:r>
              <a:rPr lang="zh-CN" altLang="en-US" smtClean="0"/>
              <a:t>例2：用二进制文件保存不</a:t>
            </a:r>
            <a:r>
              <a:rPr lang="zh-CN" altLang="en-US" smtClean="0">
                <a:sym typeface="Arial" panose="020B0604020202020204" pitchFamily="34" charset="0"/>
              </a:rPr>
              <a:t>同</a:t>
            </a:r>
            <a:r>
              <a:rPr lang="zh-CN" altLang="en-US" smtClean="0"/>
              <a:t>类型的数据</a:t>
            </a:r>
          </a:p>
        </p:txBody>
      </p:sp>
      <p:sp>
        <p:nvSpPr>
          <p:cNvPr id="102403" name="文本占位符 92162"/>
          <p:cNvSpPr>
            <a:spLocks noGrp="1" noChangeArrowheads="1"/>
          </p:cNvSpPr>
          <p:nvPr>
            <p:ph idx="1"/>
          </p:nvPr>
        </p:nvSpPr>
        <p:spPr/>
        <p:txBody>
          <a:bodyPr/>
          <a:lstStyle/>
          <a:p>
            <a:pPr marL="1588" indent="-344488">
              <a:buFontTx/>
              <a:buNone/>
            </a:pPr>
            <a:r>
              <a:rPr lang="zh-CN" altLang="en-US" sz="2000" dirty="0" smtClean="0"/>
              <a:t>  //将上述变量写入二进制文件 types.dat</a:t>
            </a:r>
          </a:p>
          <a:p>
            <a:pPr marL="1588" indent="-344488">
              <a:buFontTx/>
              <a:buNone/>
            </a:pPr>
            <a:r>
              <a:rPr lang="zh-CN" altLang="en-US" sz="2000" dirty="0" smtClean="0"/>
              <a:t>   if( (fptr=fopen("types.dat","wb"))==NULL) </a:t>
            </a:r>
          </a:p>
          <a:p>
            <a:pPr marL="1588" indent="-344488">
              <a:buFontTx/>
              <a:buNone/>
            </a:pPr>
            <a:r>
              <a:rPr lang="zh-CN" altLang="en-US" sz="2000" dirty="0" smtClean="0"/>
              <a:t>      printf("can't open file1\n");</a:t>
            </a:r>
          </a:p>
          <a:p>
            <a:pPr marL="1588" indent="-344488">
              <a:buFontTx/>
              <a:buNone/>
            </a:pPr>
            <a:r>
              <a:rPr lang="zh-CN" altLang="en-US" sz="2000" dirty="0" smtClean="0"/>
              <a:t>   else{</a:t>
            </a:r>
          </a:p>
          <a:p>
            <a:pPr marL="1588" indent="-344488">
              <a:buFontTx/>
              <a:buNone/>
            </a:pPr>
            <a:r>
              <a:rPr lang="zh-CN" altLang="en-US" sz="2000" dirty="0" smtClean="0"/>
              <a:t>      fwrite(&amp;ch,sizeof(char),1,fptr);</a:t>
            </a:r>
          </a:p>
          <a:p>
            <a:pPr marL="1588" indent="-344488">
              <a:buFontTx/>
              <a:buNone/>
            </a:pPr>
            <a:r>
              <a:rPr lang="zh-CN" altLang="en-US" sz="2000" dirty="0" smtClean="0"/>
              <a:t>      fwrite(&amp;a,sizeof(short),1,fptr); </a:t>
            </a:r>
          </a:p>
          <a:p>
            <a:pPr marL="1588" indent="-344488">
              <a:buFontTx/>
              <a:buNone/>
            </a:pPr>
            <a:r>
              <a:rPr lang="zh-CN" altLang="en-US" sz="2000" dirty="0" smtClean="0"/>
              <a:t>      fwrite(&amp;b,sizeof(int),1,fptr); </a:t>
            </a:r>
          </a:p>
          <a:p>
            <a:pPr marL="1588" indent="-344488">
              <a:buFontTx/>
              <a:buNone/>
            </a:pPr>
            <a:r>
              <a:rPr lang="zh-CN" altLang="en-US" sz="2000" dirty="0" smtClean="0"/>
              <a:t>      fwrite(&amp;c,sizeof(long),1,fptr);   </a:t>
            </a:r>
          </a:p>
          <a:p>
            <a:pPr marL="1588" indent="-344488">
              <a:buFontTx/>
              <a:buNone/>
            </a:pPr>
            <a:r>
              <a:rPr lang="zh-CN" altLang="en-US" sz="2000" dirty="0" smtClean="0"/>
              <a:t>      fwrite(&amp;d,sizeof(float),1,fptr);</a:t>
            </a:r>
          </a:p>
          <a:p>
            <a:pPr marL="1588" indent="-344488">
              <a:buFontTx/>
              <a:buNone/>
            </a:pPr>
            <a:r>
              <a:rPr lang="zh-CN" altLang="en-US" sz="2000" dirty="0" smtClean="0"/>
              <a:t>      fwrite(&amp;e,sizeof(double),1,fptr);</a:t>
            </a:r>
          </a:p>
          <a:p>
            <a:pPr marL="1588" indent="-344488">
              <a:buFontTx/>
              <a:buNone/>
            </a:pPr>
            <a:r>
              <a:rPr lang="zh-CN" altLang="en-US" sz="2000" dirty="0" smtClean="0"/>
              <a:t>      fwrite(arr1,sizeof(int),5,fptr);</a:t>
            </a:r>
          </a:p>
          <a:p>
            <a:pPr marL="1588" indent="-344488">
              <a:buFontTx/>
              <a:buNone/>
            </a:pPr>
            <a:r>
              <a:rPr lang="zh-CN" altLang="en-US" sz="2000" dirty="0" smtClean="0"/>
              <a:t>      fclose(fptr);</a:t>
            </a:r>
          </a:p>
          <a:p>
            <a:pPr marL="1588" indent="-344488">
              <a:buFontTx/>
              <a:buNone/>
            </a:pPr>
            <a:r>
              <a:rPr lang="zh-CN" altLang="en-US" sz="2000" dirty="0" smtClean="0"/>
              <a:t>   }</a:t>
            </a:r>
          </a:p>
        </p:txBody>
      </p:sp>
    </p:spTree>
    <p:extLst>
      <p:ext uri="{BB962C8B-B14F-4D97-AF65-F5344CB8AC3E}">
        <p14:creationId xmlns:p14="http://schemas.microsoft.com/office/powerpoint/2010/main" val="25047272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93185"/>
          <p:cNvSpPr>
            <a:spLocks noGrp="1" noChangeArrowheads="1"/>
          </p:cNvSpPr>
          <p:nvPr>
            <p:ph type="title"/>
          </p:nvPr>
        </p:nvSpPr>
        <p:spPr/>
        <p:txBody>
          <a:bodyPr/>
          <a:lstStyle/>
          <a:p>
            <a:r>
              <a:rPr lang="zh-CN" altLang="en-US" smtClean="0"/>
              <a:t>例2：用二进制文件保存不</a:t>
            </a:r>
            <a:r>
              <a:rPr lang="zh-CN" altLang="en-US" smtClean="0">
                <a:sym typeface="Arial" panose="020B0604020202020204" pitchFamily="34" charset="0"/>
              </a:rPr>
              <a:t>同</a:t>
            </a:r>
            <a:r>
              <a:rPr lang="zh-CN" altLang="en-US" smtClean="0"/>
              <a:t>类型的数据</a:t>
            </a:r>
          </a:p>
        </p:txBody>
      </p:sp>
      <p:sp>
        <p:nvSpPr>
          <p:cNvPr id="103427" name="文本占位符 93186"/>
          <p:cNvSpPr>
            <a:spLocks noGrp="1" noChangeArrowheads="1"/>
          </p:cNvSpPr>
          <p:nvPr>
            <p:ph idx="1"/>
          </p:nvPr>
        </p:nvSpPr>
        <p:spPr/>
        <p:txBody>
          <a:bodyPr/>
          <a:lstStyle/>
          <a:p>
            <a:pPr marL="1588" indent="-344488">
              <a:buFontTx/>
              <a:buNone/>
            </a:pPr>
            <a:r>
              <a:rPr lang="zh-CN" altLang="en-US" sz="2000" dirty="0" smtClean="0"/>
              <a:t>   //从二进制文件types.dat中读取上述数据进行输出 </a:t>
            </a:r>
          </a:p>
          <a:p>
            <a:pPr marL="1588" indent="-344488">
              <a:buFontTx/>
              <a:buNone/>
            </a:pPr>
            <a:r>
              <a:rPr lang="zh-CN" altLang="en-US" sz="2000" dirty="0" smtClean="0"/>
              <a:t>   if( (fptr=fopen("types.dat","rb"))==NULL) </a:t>
            </a:r>
          </a:p>
          <a:p>
            <a:pPr marL="1588" indent="-344488">
              <a:buFontTx/>
              <a:buNone/>
            </a:pPr>
            <a:r>
              <a:rPr lang="zh-CN" altLang="en-US" sz="2000" dirty="0" smtClean="0"/>
              <a:t>      printf("can't open file1\n");</a:t>
            </a:r>
          </a:p>
          <a:p>
            <a:pPr marL="1588" indent="-344488">
              <a:buFontTx/>
              <a:buNone/>
            </a:pPr>
            <a:r>
              <a:rPr lang="zh-CN" altLang="en-US" sz="2000" dirty="0" smtClean="0"/>
              <a:t>   else{</a:t>
            </a:r>
          </a:p>
          <a:p>
            <a:pPr marL="1588" indent="-344488">
              <a:buFontTx/>
              <a:buNone/>
            </a:pPr>
            <a:r>
              <a:rPr lang="zh-CN" altLang="en-US" sz="2000" dirty="0" smtClean="0"/>
              <a:t>      fread(&amp;ch1,sizeof(char),1,fptr);</a:t>
            </a:r>
          </a:p>
          <a:p>
            <a:pPr marL="1588" indent="-344488">
              <a:buFontTx/>
              <a:buNone/>
            </a:pPr>
            <a:r>
              <a:rPr lang="zh-CN" altLang="en-US" sz="2000" dirty="0" smtClean="0"/>
              <a:t>      fread(&amp;a1,sizeof(short),1,fptr); </a:t>
            </a:r>
          </a:p>
          <a:p>
            <a:pPr marL="1588" indent="-344488">
              <a:buFontTx/>
              <a:buNone/>
            </a:pPr>
            <a:r>
              <a:rPr lang="zh-CN" altLang="en-US" sz="2000" dirty="0" smtClean="0"/>
              <a:t>      fread(&amp;b1,sizeof(int),1,fptr); </a:t>
            </a:r>
          </a:p>
          <a:p>
            <a:pPr marL="1588" indent="-344488">
              <a:buFontTx/>
              <a:buNone/>
            </a:pPr>
            <a:r>
              <a:rPr lang="zh-CN" altLang="en-US" sz="2000" dirty="0" smtClean="0"/>
              <a:t>      fread(&amp;c1,sizeof(long),1,fptr);   </a:t>
            </a:r>
          </a:p>
          <a:p>
            <a:pPr marL="1588" indent="-344488">
              <a:buFontTx/>
              <a:buNone/>
            </a:pPr>
            <a:r>
              <a:rPr lang="zh-CN" altLang="en-US" sz="2000" dirty="0" smtClean="0"/>
              <a:t>      fread(&amp;d1,sizeof(float),1,fptr);</a:t>
            </a:r>
          </a:p>
          <a:p>
            <a:pPr marL="1588" indent="-344488">
              <a:buFontTx/>
              <a:buNone/>
            </a:pPr>
            <a:r>
              <a:rPr lang="zh-CN" altLang="en-US" sz="2000" dirty="0" smtClean="0"/>
              <a:t>      fread(&amp;e1,sizeof(double),1,fptr);</a:t>
            </a:r>
          </a:p>
          <a:p>
            <a:pPr marL="1588" indent="-344488">
              <a:buFontTx/>
              <a:buNone/>
            </a:pPr>
            <a:r>
              <a:rPr lang="zh-CN" altLang="en-US" sz="2000" dirty="0" smtClean="0"/>
              <a:t>      fread(arr,sizeof(int),5,fptr);</a:t>
            </a:r>
          </a:p>
          <a:p>
            <a:pPr marL="1588" indent="-344488">
              <a:buFontTx/>
              <a:buNone/>
            </a:pPr>
            <a:r>
              <a:rPr lang="zh-CN" altLang="en-US" sz="2000" dirty="0" smtClean="0"/>
              <a:t>      fclose(fptr);</a:t>
            </a:r>
          </a:p>
        </p:txBody>
      </p:sp>
    </p:spTree>
    <p:extLst>
      <p:ext uri="{BB962C8B-B14F-4D97-AF65-F5344CB8AC3E}">
        <p14:creationId xmlns:p14="http://schemas.microsoft.com/office/powerpoint/2010/main" val="2604303184"/>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94209"/>
          <p:cNvSpPr>
            <a:spLocks noGrp="1" noChangeArrowheads="1"/>
          </p:cNvSpPr>
          <p:nvPr>
            <p:ph type="title"/>
          </p:nvPr>
        </p:nvSpPr>
        <p:spPr/>
        <p:txBody>
          <a:bodyPr/>
          <a:lstStyle/>
          <a:p>
            <a:r>
              <a:rPr lang="zh-CN" altLang="en-US" smtClean="0"/>
              <a:t>例2：用二进制文件保存不</a:t>
            </a:r>
            <a:r>
              <a:rPr lang="zh-CN" altLang="en-US" smtClean="0">
                <a:sym typeface="Arial" panose="020B0604020202020204" pitchFamily="34" charset="0"/>
              </a:rPr>
              <a:t>同</a:t>
            </a:r>
            <a:r>
              <a:rPr lang="zh-CN" altLang="en-US" smtClean="0"/>
              <a:t>类型的数据</a:t>
            </a:r>
          </a:p>
        </p:txBody>
      </p:sp>
      <p:sp>
        <p:nvSpPr>
          <p:cNvPr id="104451" name="文本占位符 94210"/>
          <p:cNvSpPr>
            <a:spLocks noGrp="1" noChangeArrowheads="1"/>
          </p:cNvSpPr>
          <p:nvPr>
            <p:ph idx="1"/>
          </p:nvPr>
        </p:nvSpPr>
        <p:spPr/>
        <p:txBody>
          <a:bodyPr/>
          <a:lstStyle/>
          <a:p>
            <a:pPr marL="1588" indent="-344488">
              <a:buFontTx/>
              <a:buNone/>
            </a:pPr>
            <a:r>
              <a:rPr lang="en-US" altLang="zh-CN" sz="2000" dirty="0" smtClean="0"/>
              <a:t>      </a:t>
            </a:r>
            <a:r>
              <a:rPr lang="en-US" altLang="zh-CN" sz="2000" dirty="0" err="1" smtClean="0"/>
              <a:t>printf</a:t>
            </a:r>
            <a:r>
              <a:rPr lang="en-US" altLang="zh-CN" sz="2000" dirty="0" smtClean="0"/>
              <a:t>("ch1=%c\n",ch1);</a:t>
            </a:r>
          </a:p>
          <a:p>
            <a:pPr marL="1588" indent="-344488">
              <a:buFontTx/>
              <a:buNone/>
            </a:pPr>
            <a:r>
              <a:rPr lang="en-US" altLang="zh-CN" sz="2000" dirty="0" smtClean="0"/>
              <a:t>      </a:t>
            </a:r>
            <a:r>
              <a:rPr lang="en-US" altLang="zh-CN" sz="2000" dirty="0" err="1" smtClean="0"/>
              <a:t>printf</a:t>
            </a:r>
            <a:r>
              <a:rPr lang="en-US" altLang="zh-CN" sz="2000" dirty="0" smtClean="0"/>
              <a:t>("a1=%d\n",a1);</a:t>
            </a:r>
          </a:p>
          <a:p>
            <a:pPr marL="1588" indent="-344488">
              <a:buFontTx/>
              <a:buNone/>
            </a:pPr>
            <a:r>
              <a:rPr lang="en-US" altLang="zh-CN" sz="2000" dirty="0" smtClean="0"/>
              <a:t>      </a:t>
            </a:r>
            <a:r>
              <a:rPr lang="en-US" altLang="zh-CN" sz="2000" dirty="0" err="1" smtClean="0"/>
              <a:t>printf</a:t>
            </a:r>
            <a:r>
              <a:rPr lang="en-US" altLang="zh-CN" sz="2000" dirty="0" smtClean="0"/>
              <a:t>("b1=%d\n",b1);</a:t>
            </a:r>
          </a:p>
          <a:p>
            <a:pPr marL="1588" indent="-344488">
              <a:buFontTx/>
              <a:buNone/>
            </a:pPr>
            <a:r>
              <a:rPr lang="en-US" altLang="zh-CN" sz="2000" dirty="0" smtClean="0"/>
              <a:t>      </a:t>
            </a:r>
            <a:r>
              <a:rPr lang="en-US" altLang="zh-CN" sz="2000" dirty="0" err="1" smtClean="0"/>
              <a:t>printf</a:t>
            </a:r>
            <a:r>
              <a:rPr lang="en-US" altLang="zh-CN" sz="2000" dirty="0" smtClean="0"/>
              <a:t>("c1=%</a:t>
            </a:r>
            <a:r>
              <a:rPr lang="en-US" altLang="zh-CN" sz="2000" dirty="0" err="1" smtClean="0"/>
              <a:t>ld</a:t>
            </a:r>
            <a:r>
              <a:rPr lang="en-US" altLang="zh-CN" sz="2000" dirty="0" smtClean="0"/>
              <a:t>\n",c1);</a:t>
            </a:r>
          </a:p>
          <a:p>
            <a:pPr marL="1588" indent="-344488">
              <a:buFontTx/>
              <a:buNone/>
            </a:pPr>
            <a:r>
              <a:rPr lang="en-US" altLang="zh-CN" sz="2000" dirty="0" smtClean="0"/>
              <a:t>      </a:t>
            </a:r>
            <a:r>
              <a:rPr lang="en-US" altLang="zh-CN" sz="2000" dirty="0" err="1" smtClean="0"/>
              <a:t>printf</a:t>
            </a:r>
            <a:r>
              <a:rPr lang="en-US" altLang="zh-CN" sz="2000" dirty="0" smtClean="0"/>
              <a:t>("d1=%f\n",d1);</a:t>
            </a:r>
          </a:p>
          <a:p>
            <a:pPr marL="1588" indent="-344488">
              <a:buFontTx/>
              <a:buNone/>
            </a:pPr>
            <a:r>
              <a:rPr lang="en-US" altLang="zh-CN" sz="2000" dirty="0" smtClean="0"/>
              <a:t>      </a:t>
            </a:r>
            <a:r>
              <a:rPr lang="en-US" altLang="zh-CN" sz="2000" dirty="0" err="1" smtClean="0"/>
              <a:t>printf</a:t>
            </a:r>
            <a:r>
              <a:rPr lang="en-US" altLang="zh-CN" sz="2000" dirty="0" smtClean="0"/>
              <a:t>("e1=%lf\n",e1);</a:t>
            </a:r>
          </a:p>
          <a:p>
            <a:pPr marL="1588" indent="-344488">
              <a:buFontTx/>
              <a:buNone/>
            </a:pPr>
            <a:r>
              <a:rPr lang="en-US" altLang="zh-CN" sz="2000" dirty="0" smtClean="0"/>
              <a:t>      for(</a:t>
            </a:r>
            <a:r>
              <a:rPr lang="en-US" altLang="zh-CN" sz="2000" dirty="0" err="1" smtClean="0"/>
              <a:t>i</a:t>
            </a:r>
            <a:r>
              <a:rPr lang="en-US" altLang="zh-CN" sz="2000" dirty="0" smtClean="0"/>
              <a:t>=0;i&lt;=4;i++)</a:t>
            </a:r>
          </a:p>
          <a:p>
            <a:pPr marL="1588" indent="-344488">
              <a:buFontTx/>
              <a:buNone/>
            </a:pPr>
            <a:r>
              <a:rPr lang="en-US" altLang="zh-CN" sz="2000" dirty="0" smtClean="0"/>
              <a:t>         </a:t>
            </a:r>
            <a:r>
              <a:rPr lang="en-US" altLang="zh-CN" sz="2000" dirty="0" err="1" smtClean="0"/>
              <a:t>printf</a:t>
            </a:r>
            <a:r>
              <a:rPr lang="en-US" altLang="zh-CN" sz="2000" dirty="0" smtClean="0"/>
              <a:t>("a[%d]=%d\n",</a:t>
            </a:r>
            <a:r>
              <a:rPr lang="en-US" altLang="zh-CN" sz="2000" dirty="0" err="1" smtClean="0"/>
              <a:t>i,arr</a:t>
            </a:r>
            <a:r>
              <a:rPr lang="en-US" altLang="zh-CN" sz="2000" dirty="0" smtClean="0"/>
              <a:t>[</a:t>
            </a:r>
            <a:r>
              <a:rPr lang="en-US" altLang="zh-CN" sz="2000" dirty="0" err="1" smtClean="0"/>
              <a:t>i</a:t>
            </a:r>
            <a:r>
              <a:rPr lang="en-US" altLang="zh-CN" sz="2000" dirty="0" smtClean="0"/>
              <a:t>]);</a:t>
            </a:r>
          </a:p>
          <a:p>
            <a:pPr marL="1588" indent="-344488">
              <a:buFontTx/>
              <a:buNone/>
            </a:pPr>
            <a:r>
              <a:rPr lang="en-US" altLang="zh-CN" sz="2000" dirty="0" smtClean="0"/>
              <a:t>   }</a:t>
            </a:r>
          </a:p>
          <a:p>
            <a:pPr marL="1588" indent="-344488">
              <a:buFontTx/>
              <a:buNone/>
            </a:pPr>
            <a:r>
              <a:rPr lang="en-US" altLang="zh-CN" sz="2000" dirty="0" smtClean="0"/>
              <a:t>   </a:t>
            </a:r>
            <a:r>
              <a:rPr lang="en-US" altLang="zh-CN" sz="2000" dirty="0" smtClean="0">
                <a:sym typeface="宋体" panose="02010600030101010101" pitchFamily="2" charset="-122"/>
              </a:rPr>
              <a:t>return 0;</a:t>
            </a:r>
            <a:endParaRPr lang="en-US" altLang="zh-CN" sz="2000" dirty="0" smtClean="0"/>
          </a:p>
          <a:p>
            <a:pPr marL="1588" indent="-344488">
              <a:buFontTx/>
              <a:buNone/>
            </a:pPr>
            <a:r>
              <a:rPr lang="en-US" altLang="zh-CN" sz="2000" dirty="0" smtClean="0"/>
              <a:t>}</a:t>
            </a:r>
          </a:p>
        </p:txBody>
      </p:sp>
    </p:spTree>
    <p:extLst>
      <p:ext uri="{BB962C8B-B14F-4D97-AF65-F5344CB8AC3E}">
        <p14:creationId xmlns:p14="http://schemas.microsoft.com/office/powerpoint/2010/main" val="28221751"/>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0F31C3E9-0C4F-4B4A-85E1-E6FDA4AB0592}" type="slidenum">
              <a:rPr lang="zh-CN" altLang="en-US" sz="1400" b="1">
                <a:latin typeface="Times New Roman" panose="02020603050405020304" pitchFamily="18" charset="0"/>
              </a:rPr>
              <a:pPr algn="r" eaLnBrk="1" hangingPunct="1">
                <a:spcBef>
                  <a:spcPct val="50000"/>
                </a:spcBef>
                <a:buFontTx/>
                <a:buNone/>
              </a:pPr>
              <a:t>46</a:t>
            </a:fld>
            <a:endParaRPr lang="zh-CN" altLang="en-US" sz="1400" b="1">
              <a:latin typeface="Times New Roman" panose="02020603050405020304" pitchFamily="18" charset="0"/>
            </a:endParaRPr>
          </a:p>
        </p:txBody>
      </p:sp>
      <p:sp>
        <p:nvSpPr>
          <p:cNvPr id="105475" name="Rectangle 4"/>
          <p:cNvSpPr>
            <a:spLocks noGrp="1" noChangeArrowheads="1"/>
          </p:cNvSpPr>
          <p:nvPr>
            <p:ph type="body" idx="4294967295"/>
          </p:nvPr>
        </p:nvSpPr>
        <p:spPr/>
        <p:txBody>
          <a:bodyPr/>
          <a:lstStyle/>
          <a:p>
            <a:pPr marL="533400" indent="-533400" eaLnBrk="1" hangingPunct="1">
              <a:buFontTx/>
              <a:buNone/>
            </a:pPr>
            <a:r>
              <a:rPr lang="en-US" altLang="zh-CN" b="1" dirty="0" smtClean="0"/>
              <a:t>1</a:t>
            </a:r>
            <a:r>
              <a:rPr lang="zh-CN" altLang="en-US" b="1" dirty="0" smtClean="0"/>
              <a:t>、数据的层次结构</a:t>
            </a:r>
          </a:p>
          <a:p>
            <a:pPr marL="533400" indent="-533400" eaLnBrk="1" hangingPunct="1">
              <a:buFontTx/>
              <a:buNone/>
            </a:pPr>
            <a:r>
              <a:rPr lang="en-US" altLang="zh-CN" b="1" dirty="0" smtClean="0"/>
              <a:t>2</a:t>
            </a:r>
            <a:r>
              <a:rPr lang="zh-CN" altLang="en-US" b="1" dirty="0" smtClean="0"/>
              <a:t>、文件概述</a:t>
            </a:r>
          </a:p>
          <a:p>
            <a:pPr marL="533400" indent="-533400" eaLnBrk="1" hangingPunct="1">
              <a:buFontTx/>
              <a:buNone/>
            </a:pPr>
            <a:r>
              <a:rPr lang="en-US" altLang="zh-CN" b="1" dirty="0" smtClean="0"/>
              <a:t>3</a:t>
            </a:r>
            <a:r>
              <a:rPr lang="zh-CN" altLang="en-US" b="1" dirty="0" smtClean="0"/>
              <a:t>、文件的打开和关闭</a:t>
            </a:r>
          </a:p>
          <a:p>
            <a:pPr marL="533400" indent="-533400" eaLnBrk="1" hangingPunct="1">
              <a:buFontTx/>
              <a:buNone/>
            </a:pPr>
            <a:r>
              <a:rPr lang="en-US" altLang="zh-CN" b="1" dirty="0" smtClean="0"/>
              <a:t>4</a:t>
            </a:r>
            <a:r>
              <a:rPr lang="zh-CN" altLang="en-US" b="1" dirty="0" smtClean="0"/>
              <a:t>、位置指针与文件定位</a:t>
            </a:r>
          </a:p>
          <a:p>
            <a:pPr marL="533400" indent="-533400" eaLnBrk="1" hangingPunct="1">
              <a:buFontTx/>
              <a:buNone/>
            </a:pPr>
            <a:r>
              <a:rPr lang="en-US" altLang="zh-CN" b="1" dirty="0" smtClean="0"/>
              <a:t>5</a:t>
            </a:r>
            <a:r>
              <a:rPr lang="zh-CN" altLang="en-US" b="1" dirty="0" smtClean="0"/>
              <a:t>、文件的读写操作</a:t>
            </a:r>
          </a:p>
          <a:p>
            <a:pPr marL="533400" indent="-533400" eaLnBrk="1" hangingPunct="1">
              <a:buFontTx/>
              <a:buNone/>
            </a:pPr>
            <a:r>
              <a:rPr lang="en-US" altLang="zh-CN" b="1" dirty="0" smtClean="0"/>
              <a:t>6</a:t>
            </a:r>
            <a:r>
              <a:rPr lang="zh-CN" altLang="en-US" b="1" dirty="0" smtClean="0"/>
              <a:t>、顺序文件的操作</a:t>
            </a:r>
          </a:p>
          <a:p>
            <a:pPr marL="533400" indent="-533400" eaLnBrk="1" hangingPunct="1">
              <a:buFontTx/>
              <a:buNone/>
            </a:pPr>
            <a:r>
              <a:rPr lang="en-US" altLang="zh-CN" b="1" dirty="0" smtClean="0"/>
              <a:t>7</a:t>
            </a:r>
            <a:r>
              <a:rPr lang="zh-CN" altLang="en-US" b="1" dirty="0" smtClean="0"/>
              <a:t>、随机文件的操作</a:t>
            </a:r>
          </a:p>
          <a:p>
            <a:pPr marL="533400" indent="-533400" eaLnBrk="1" hangingPunct="1">
              <a:buFontTx/>
              <a:buNone/>
            </a:pPr>
            <a:endParaRPr lang="zh-CN" altLang="en-US" dirty="0" smtClean="0"/>
          </a:p>
        </p:txBody>
      </p:sp>
      <p:sp>
        <p:nvSpPr>
          <p:cNvPr id="105476" name="Rectangle 5"/>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609600" indent="-6096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3200" b="1">
                <a:solidFill>
                  <a:srgbClr val="FF3300"/>
                </a:solidFill>
                <a:latin typeface="Times New Roman" panose="02020603050405020304" pitchFamily="18" charset="0"/>
              </a:rPr>
              <a:t>提纲</a:t>
            </a:r>
          </a:p>
        </p:txBody>
      </p:sp>
      <p:pic>
        <p:nvPicPr>
          <p:cNvPr id="105477" name="Picture 6" descr="页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9650" y="5589588"/>
            <a:ext cx="16764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8" name="Text Box 7"/>
          <p:cNvSpPr txBox="1">
            <a:spLocks noChangeArrowheads="1"/>
          </p:cNvSpPr>
          <p:nvPr/>
        </p:nvSpPr>
        <p:spPr bwMode="auto">
          <a:xfrm>
            <a:off x="395288" y="3933825"/>
            <a:ext cx="4032250" cy="376238"/>
          </a:xfrm>
          <a:prstGeom prst="rect">
            <a:avLst/>
          </a:prstGeom>
          <a:solidFill>
            <a:srgbClr val="FFFF99">
              <a:alpha val="39999"/>
            </a:srgbClr>
          </a:solidFill>
          <a:ln w="9525">
            <a:solidFill>
              <a:schemeClr val="tx1"/>
            </a:solidFill>
            <a:miter lim="800000"/>
            <a:headEnd/>
            <a:tailEnd/>
          </a:ln>
        </p:spPr>
        <p:txBody>
          <a:bodyPr>
            <a:spAutoFit/>
          </a:bodyPr>
          <a:lstStyle>
            <a:lvl1pPr marL="457200" indent="-4572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en-US" sz="1800">
              <a:latin typeface="Times New Roman" panose="02020603050405020304" pitchFamily="18" charset="0"/>
            </a:endParaRPr>
          </a:p>
        </p:txBody>
      </p:sp>
    </p:spTree>
    <p:extLst>
      <p:ext uri="{BB962C8B-B14F-4D97-AF65-F5344CB8AC3E}">
        <p14:creationId xmlns:p14="http://schemas.microsoft.com/office/powerpoint/2010/main" val="123896050"/>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9C54EAD5-A8EC-48AF-AF9D-12D2C96A0D59}" type="slidenum">
              <a:rPr lang="zh-CN" altLang="en-US" sz="1400" b="1">
                <a:latin typeface="Times New Roman" panose="02020603050405020304" pitchFamily="18" charset="0"/>
              </a:rPr>
              <a:pPr algn="r" eaLnBrk="1" hangingPunct="1">
                <a:spcBef>
                  <a:spcPct val="50000"/>
                </a:spcBef>
                <a:buFontTx/>
                <a:buNone/>
              </a:pPr>
              <a:t>47</a:t>
            </a:fld>
            <a:endParaRPr lang="zh-CN" altLang="en-US" sz="1400" b="1">
              <a:latin typeface="Times New Roman" panose="02020603050405020304" pitchFamily="18" charset="0"/>
            </a:endParaRPr>
          </a:p>
        </p:txBody>
      </p:sp>
      <p:sp>
        <p:nvSpPr>
          <p:cNvPr id="107523" name="Rectangle 4"/>
          <p:cNvSpPr>
            <a:spLocks noGrp="1" noChangeArrowheads="1"/>
          </p:cNvSpPr>
          <p:nvPr>
            <p:ph type="body" idx="4294967295"/>
          </p:nvPr>
        </p:nvSpPr>
        <p:spPr/>
        <p:txBody>
          <a:bodyPr lIns="92075" tIns="46038" rIns="92075" bIns="46038"/>
          <a:lstStyle/>
          <a:p>
            <a:pPr eaLnBrk="1" hangingPunct="1">
              <a:lnSpc>
                <a:spcPct val="90000"/>
              </a:lnSpc>
            </a:pPr>
            <a:r>
              <a:rPr lang="zh-CN" altLang="en-US" sz="2400" b="1" dirty="0" smtClean="0"/>
              <a:t>顺序存取文件特点：</a:t>
            </a:r>
          </a:p>
          <a:p>
            <a:pPr lvl="1" eaLnBrk="1" hangingPunct="1">
              <a:lnSpc>
                <a:spcPct val="90000"/>
              </a:lnSpc>
            </a:pPr>
            <a:r>
              <a:rPr lang="zh-CN" altLang="en-US" sz="2400" b="1" dirty="0" smtClean="0"/>
              <a:t>是文本文件，使用</a:t>
            </a:r>
            <a:r>
              <a:rPr lang="en-US" altLang="zh-CN" sz="2400" b="1" dirty="0" err="1" smtClean="0"/>
              <a:t>fscanf</a:t>
            </a:r>
            <a:r>
              <a:rPr lang="zh-CN" altLang="en-US" sz="2400" b="1" dirty="0" smtClean="0"/>
              <a:t>和</a:t>
            </a:r>
            <a:r>
              <a:rPr lang="en-US" altLang="zh-CN" sz="2400" b="1" dirty="0" err="1" smtClean="0"/>
              <a:t>fprintf</a:t>
            </a:r>
            <a:r>
              <a:rPr lang="zh-CN" altLang="en-US" sz="2400" b="1" dirty="0" smtClean="0"/>
              <a:t>函数。</a:t>
            </a:r>
          </a:p>
          <a:p>
            <a:pPr lvl="1" eaLnBrk="1" hangingPunct="1">
              <a:lnSpc>
                <a:spcPct val="90000"/>
              </a:lnSpc>
            </a:pPr>
            <a:r>
              <a:rPr lang="zh-CN" altLang="en-US" sz="2400" b="1" dirty="0" smtClean="0"/>
              <a:t>文件中的记录可以有不同的长度。</a:t>
            </a:r>
          </a:p>
          <a:p>
            <a:pPr lvl="1" eaLnBrk="1" hangingPunct="1">
              <a:lnSpc>
                <a:spcPct val="90000"/>
              </a:lnSpc>
            </a:pPr>
            <a:r>
              <a:rPr lang="zh-CN" altLang="en-US" sz="2400" b="1" dirty="0" smtClean="0"/>
              <a:t>不能直接快速地访问文件中的某一记录，而必须从文件中第一个记录开始访问。</a:t>
            </a:r>
          </a:p>
          <a:p>
            <a:pPr lvl="1" eaLnBrk="1" hangingPunct="1">
              <a:lnSpc>
                <a:spcPct val="90000"/>
              </a:lnSpc>
            </a:pPr>
            <a:r>
              <a:rPr lang="zh-CN" altLang="en-US" sz="2400" b="1" dirty="0" smtClean="0"/>
              <a:t>新的记录只能插入到文件尾。</a:t>
            </a:r>
          </a:p>
        </p:txBody>
      </p:sp>
      <p:sp>
        <p:nvSpPr>
          <p:cNvPr id="107524" name="Rectangle 5"/>
          <p:cNvSpPr>
            <a:spLocks noGrp="1" noChangeArrowheads="1"/>
          </p:cNvSpPr>
          <p:nvPr>
            <p:ph type="title" idx="4294967295"/>
          </p:nvPr>
        </p:nvSpPr>
        <p:spPr>
          <a:xfrm>
            <a:off x="1295400" y="228600"/>
            <a:ext cx="7772400" cy="1104900"/>
          </a:xfrm>
        </p:spPr>
        <p:txBody>
          <a:bodyPr lIns="92075" tIns="46038" rIns="92075" bIns="46038"/>
          <a:lstStyle/>
          <a:p>
            <a:pPr eaLnBrk="1" hangingPunct="1"/>
            <a:r>
              <a:rPr lang="zh-CN" altLang="en-US" sz="2800" b="1" smtClean="0"/>
              <a:t>13.6  顺序存取文件的操作</a:t>
            </a:r>
            <a:endParaRPr lang="en-US" altLang="zh-CN" sz="2800" b="1" smtClean="0"/>
          </a:p>
        </p:txBody>
      </p:sp>
    </p:spTree>
    <p:extLst>
      <p:ext uri="{BB962C8B-B14F-4D97-AF65-F5344CB8AC3E}">
        <p14:creationId xmlns:p14="http://schemas.microsoft.com/office/powerpoint/2010/main" val="1295450404"/>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0EA82F54-93DC-480F-9BCA-4A9A285D374C}" type="slidenum">
              <a:rPr lang="zh-CN" altLang="en-US" sz="1400" b="1">
                <a:latin typeface="Times New Roman" panose="02020603050405020304" pitchFamily="18" charset="0"/>
              </a:rPr>
              <a:pPr algn="r" eaLnBrk="1" hangingPunct="1">
                <a:spcBef>
                  <a:spcPct val="50000"/>
                </a:spcBef>
                <a:buFontTx/>
                <a:buNone/>
              </a:pPr>
              <a:t>48</a:t>
            </a:fld>
            <a:endParaRPr lang="zh-CN" altLang="en-US" sz="1400" b="1">
              <a:latin typeface="Times New Roman" panose="02020603050405020304" pitchFamily="18" charset="0"/>
            </a:endParaRPr>
          </a:p>
        </p:txBody>
      </p:sp>
      <p:sp>
        <p:nvSpPr>
          <p:cNvPr id="108547" name="Rectangle 2"/>
          <p:cNvSpPr>
            <a:spLocks noGrp="1" noChangeArrowheads="1"/>
          </p:cNvSpPr>
          <p:nvPr>
            <p:ph type="title" idx="4294967295"/>
          </p:nvPr>
        </p:nvSpPr>
        <p:spPr/>
        <p:txBody>
          <a:bodyPr/>
          <a:lstStyle/>
          <a:p>
            <a:pPr eaLnBrk="1" hangingPunct="1"/>
            <a:r>
              <a:rPr lang="zh-CN" altLang="en-US" sz="2800" b="1" smtClean="0">
                <a:solidFill>
                  <a:schemeClr val="tx1"/>
                </a:solidFill>
              </a:rPr>
              <a:t>[例</a:t>
            </a:r>
            <a:r>
              <a:rPr lang="en-US" altLang="zh-CN" sz="2800" b="1" smtClean="0">
                <a:solidFill>
                  <a:schemeClr val="tx1"/>
                </a:solidFill>
              </a:rPr>
              <a:t>5]</a:t>
            </a:r>
            <a:r>
              <a:rPr lang="zh-CN" altLang="en-US" sz="2800" b="1" smtClean="0">
                <a:solidFill>
                  <a:schemeClr val="tx1"/>
                </a:solidFill>
              </a:rPr>
              <a:t>设计函数，将键盘上输入若干记录（以</a:t>
            </a:r>
            <a:r>
              <a:rPr lang="en-US" altLang="zh-CN" sz="2800" b="1" smtClean="0">
                <a:solidFill>
                  <a:schemeClr val="tx1"/>
                </a:solidFill>
              </a:rPr>
              <a:t>Ctrl+Z</a:t>
            </a:r>
            <a:r>
              <a:rPr lang="zh-CN" altLang="en-US" sz="2800" b="1" smtClean="0">
                <a:solidFill>
                  <a:schemeClr val="tx1"/>
                </a:solidFill>
              </a:rPr>
              <a:t>结束），存储到指定顺序文件中</a:t>
            </a:r>
            <a:br>
              <a:rPr lang="zh-CN" altLang="en-US" sz="2800" b="1" smtClean="0">
                <a:solidFill>
                  <a:schemeClr val="tx1"/>
                </a:solidFill>
              </a:rPr>
            </a:br>
            <a:endParaRPr lang="zh-CN" altLang="en-US" sz="2800" b="1" smtClean="0">
              <a:solidFill>
                <a:schemeClr val="tx1"/>
              </a:solidFill>
            </a:endParaRPr>
          </a:p>
        </p:txBody>
      </p:sp>
      <p:sp>
        <p:nvSpPr>
          <p:cNvPr id="108548" name="Rectangle 3"/>
          <p:cNvSpPr>
            <a:spLocks noGrp="1" noChangeArrowheads="1"/>
          </p:cNvSpPr>
          <p:nvPr>
            <p:ph type="body" idx="4294967295"/>
          </p:nvPr>
        </p:nvSpPr>
        <p:spPr>
          <a:xfrm>
            <a:off x="611188" y="1319213"/>
            <a:ext cx="8353425" cy="5062537"/>
          </a:xfrm>
        </p:spPr>
        <p:txBody>
          <a:bodyPr/>
          <a:lstStyle/>
          <a:p>
            <a:pPr eaLnBrk="1" hangingPunct="1">
              <a:lnSpc>
                <a:spcPct val="80000"/>
              </a:lnSpc>
              <a:buFontTx/>
              <a:buNone/>
            </a:pPr>
            <a:r>
              <a:rPr lang="en-US" altLang="zh-CN" sz="2400" b="1" smtClean="0"/>
              <a:t>void writeFileFromKeyboard(char * filename)</a:t>
            </a:r>
          </a:p>
          <a:p>
            <a:pPr eaLnBrk="1" hangingPunct="1">
              <a:lnSpc>
                <a:spcPct val="80000"/>
              </a:lnSpc>
              <a:buFontTx/>
              <a:buNone/>
            </a:pPr>
            <a:r>
              <a:rPr lang="en-US" altLang="zh-CN" sz="2400" b="1" smtClean="0"/>
              <a:t>{</a:t>
            </a:r>
          </a:p>
          <a:p>
            <a:pPr eaLnBrk="1" hangingPunct="1">
              <a:lnSpc>
                <a:spcPct val="80000"/>
              </a:lnSpc>
              <a:buFontTx/>
              <a:buNone/>
            </a:pPr>
            <a:r>
              <a:rPr lang="en-US" altLang="zh-CN" sz="2000" b="1" smtClean="0"/>
              <a:t>   int account;</a:t>
            </a:r>
          </a:p>
          <a:p>
            <a:pPr eaLnBrk="1" hangingPunct="1">
              <a:lnSpc>
                <a:spcPct val="80000"/>
              </a:lnSpc>
              <a:buFontTx/>
              <a:buNone/>
            </a:pPr>
            <a:r>
              <a:rPr lang="en-US" altLang="zh-CN" sz="2000" b="1" smtClean="0"/>
              <a:t>   char name[30];</a:t>
            </a:r>
          </a:p>
          <a:p>
            <a:pPr eaLnBrk="1" hangingPunct="1">
              <a:lnSpc>
                <a:spcPct val="80000"/>
              </a:lnSpc>
              <a:buFontTx/>
              <a:buNone/>
            </a:pPr>
            <a:r>
              <a:rPr lang="en-US" altLang="zh-CN" sz="2000" b="1" smtClean="0"/>
              <a:t>   float balance;</a:t>
            </a:r>
          </a:p>
          <a:p>
            <a:pPr eaLnBrk="1" hangingPunct="1">
              <a:lnSpc>
                <a:spcPct val="80000"/>
              </a:lnSpc>
              <a:buFontTx/>
              <a:buNone/>
            </a:pPr>
            <a:r>
              <a:rPr lang="en-US" altLang="zh-CN" sz="2000" b="1" smtClean="0"/>
              <a:t>   FILE * fPtr=NULL;</a:t>
            </a:r>
          </a:p>
          <a:p>
            <a:pPr eaLnBrk="1" hangingPunct="1">
              <a:lnSpc>
                <a:spcPct val="80000"/>
              </a:lnSpc>
              <a:buFontTx/>
              <a:buNone/>
            </a:pPr>
            <a:r>
              <a:rPr lang="en-US" altLang="zh-CN" sz="2400" b="1" smtClean="0"/>
              <a:t>  if( (fPtr=fopen(filename,"w"))!=NULL){//</a:t>
            </a:r>
            <a:r>
              <a:rPr lang="zh-CN" altLang="en-US" sz="2400" b="1" smtClean="0"/>
              <a:t>打开文件 </a:t>
            </a:r>
          </a:p>
          <a:p>
            <a:pPr eaLnBrk="1" hangingPunct="1">
              <a:lnSpc>
                <a:spcPct val="80000"/>
              </a:lnSpc>
              <a:buFontTx/>
              <a:buNone/>
            </a:pPr>
            <a:r>
              <a:rPr lang="en-US" altLang="zh-CN" sz="2400" b="1" smtClean="0"/>
              <a:t>     </a:t>
            </a:r>
            <a:r>
              <a:rPr lang="en-US" altLang="zh-CN" sz="2400" b="1" smtClean="0">
                <a:solidFill>
                  <a:schemeClr val="accent2"/>
                </a:solidFill>
              </a:rPr>
              <a:t>scanf("%d%s%f",&amp;account,name,&amp;balance);   	</a:t>
            </a:r>
          </a:p>
          <a:p>
            <a:pPr eaLnBrk="1" hangingPunct="1">
              <a:lnSpc>
                <a:spcPct val="80000"/>
              </a:lnSpc>
              <a:buFontTx/>
              <a:buNone/>
            </a:pPr>
            <a:r>
              <a:rPr lang="en-US" altLang="zh-CN" sz="2400" b="1" smtClean="0"/>
              <a:t>    	</a:t>
            </a:r>
            <a:r>
              <a:rPr lang="en-US" altLang="zh-CN" sz="2400" b="1" smtClean="0">
                <a:solidFill>
                  <a:schemeClr val="accent2"/>
                </a:solidFill>
              </a:rPr>
              <a:t>while ( !feof(stdin)){</a:t>
            </a:r>
            <a:r>
              <a:rPr lang="en-US" altLang="zh-CN" sz="2400" b="1" smtClean="0"/>
              <a:t>  //</a:t>
            </a:r>
            <a:r>
              <a:rPr lang="zh-CN" altLang="en-US" sz="2400" b="1" smtClean="0"/>
              <a:t>组合键</a:t>
            </a:r>
            <a:r>
              <a:rPr lang="en-US" altLang="zh-CN" sz="2400" b="1" smtClean="0"/>
              <a:t>ctrl+Z</a:t>
            </a:r>
            <a:r>
              <a:rPr lang="zh-CN" altLang="en-US" sz="2400" b="1" smtClean="0"/>
              <a:t>表示文件结束符</a:t>
            </a:r>
            <a:r>
              <a:rPr lang="en-US" altLang="zh-CN" sz="2400" b="1" smtClean="0"/>
              <a:t>  	</a:t>
            </a:r>
            <a:r>
              <a:rPr lang="en-US" altLang="zh-CN" sz="2400" b="1" smtClean="0">
                <a:solidFill>
                  <a:schemeClr val="accent2"/>
                </a:solidFill>
              </a:rPr>
              <a:t>fprintf(fPtr,"%5d%13s%10.2f\n",account,name,balance);</a:t>
            </a:r>
          </a:p>
          <a:p>
            <a:pPr eaLnBrk="1" hangingPunct="1">
              <a:lnSpc>
                <a:spcPct val="80000"/>
              </a:lnSpc>
              <a:buFontTx/>
              <a:buNone/>
            </a:pPr>
            <a:r>
              <a:rPr lang="en-US" altLang="zh-CN" sz="2400" b="1" smtClean="0">
                <a:solidFill>
                  <a:schemeClr val="accent2"/>
                </a:solidFill>
              </a:rPr>
              <a:t>	    scanf("%d%s%f",&amp;account,name,&amp;balance);</a:t>
            </a:r>
          </a:p>
          <a:p>
            <a:pPr eaLnBrk="1" hangingPunct="1">
              <a:lnSpc>
                <a:spcPct val="80000"/>
              </a:lnSpc>
              <a:buFontTx/>
              <a:buNone/>
            </a:pPr>
            <a:r>
              <a:rPr lang="en-US" altLang="zh-CN" sz="2400" b="1" smtClean="0"/>
              <a:t>    	}</a:t>
            </a:r>
          </a:p>
          <a:p>
            <a:pPr eaLnBrk="1" hangingPunct="1">
              <a:lnSpc>
                <a:spcPct val="80000"/>
              </a:lnSpc>
              <a:buFontTx/>
              <a:buNone/>
            </a:pPr>
            <a:r>
              <a:rPr lang="en-US" altLang="zh-CN" sz="1800" b="1" smtClean="0"/>
              <a:t>     </a:t>
            </a:r>
            <a:r>
              <a:rPr lang="en-US" altLang="zh-CN" sz="2200" b="1" smtClean="0"/>
              <a:t>fclose(fPtr);  /*</a:t>
            </a:r>
            <a:r>
              <a:rPr lang="zh-CN" altLang="en-US" sz="2200" b="1" smtClean="0"/>
              <a:t>关闭文件*</a:t>
            </a:r>
            <a:r>
              <a:rPr lang="en-US" altLang="zh-CN" sz="2200" b="1" smtClean="0"/>
              <a:t>/</a:t>
            </a:r>
          </a:p>
          <a:p>
            <a:pPr eaLnBrk="1" hangingPunct="1">
              <a:lnSpc>
                <a:spcPct val="80000"/>
              </a:lnSpc>
              <a:buFontTx/>
              <a:buNone/>
            </a:pPr>
            <a:r>
              <a:rPr lang="en-US" altLang="zh-CN" sz="1800" b="1" smtClean="0"/>
              <a:t>  }//end of if</a:t>
            </a:r>
            <a:r>
              <a:rPr lang="zh-CN" altLang="en-US" sz="1800" b="1" smtClean="0"/>
              <a:t> </a:t>
            </a:r>
          </a:p>
          <a:p>
            <a:pPr eaLnBrk="1" hangingPunct="1">
              <a:lnSpc>
                <a:spcPct val="80000"/>
              </a:lnSpc>
              <a:buFontTx/>
              <a:buNone/>
            </a:pPr>
            <a:r>
              <a:rPr lang="en-US" altLang="zh-CN" sz="1800" b="1" smtClean="0"/>
              <a:t>}</a:t>
            </a:r>
            <a:r>
              <a:rPr lang="en-US" altLang="zh-CN" sz="2400" b="1" smtClean="0"/>
              <a:t>    	</a:t>
            </a:r>
            <a:endParaRPr lang="zh-CN" altLang="en-US" sz="2400" b="1" smtClean="0"/>
          </a:p>
        </p:txBody>
      </p:sp>
      <p:sp>
        <p:nvSpPr>
          <p:cNvPr id="108549" name="Text Box 4"/>
          <p:cNvSpPr txBox="1">
            <a:spLocks noChangeArrowheads="1"/>
          </p:cNvSpPr>
          <p:nvPr/>
        </p:nvSpPr>
        <p:spPr bwMode="auto">
          <a:xfrm>
            <a:off x="3563938" y="1747838"/>
            <a:ext cx="5472112" cy="1106487"/>
          </a:xfrm>
          <a:prstGeom prst="rect">
            <a:avLst/>
          </a:prstGeom>
          <a:solidFill>
            <a:schemeClr val="tx1"/>
          </a:solidFill>
          <a:ln w="9525">
            <a:solidFill>
              <a:schemeClr val="tx1"/>
            </a:solidFill>
            <a:miter lim="800000"/>
            <a:headEnd/>
            <a:tailEnd/>
          </a:ln>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200" b="1">
                <a:solidFill>
                  <a:schemeClr val="bg1"/>
                </a:solidFill>
                <a:latin typeface="Times New Roman" panose="02020603050405020304" pitchFamily="18" charset="0"/>
              </a:rPr>
              <a:t>注意：将一个记录写入文件时，必须将</a:t>
            </a:r>
            <a:r>
              <a:rPr lang="en-US" altLang="zh-CN" sz="2200" b="1">
                <a:solidFill>
                  <a:schemeClr val="bg1"/>
                </a:solidFill>
                <a:latin typeface="Times New Roman" panose="02020603050405020304" pitchFamily="18" charset="0"/>
              </a:rPr>
              <a:t>\n</a:t>
            </a:r>
            <a:r>
              <a:rPr lang="zh-CN" altLang="en-US" sz="2200" b="1">
                <a:solidFill>
                  <a:schemeClr val="bg1"/>
                </a:solidFill>
                <a:latin typeface="Times New Roman" panose="02020603050405020304" pitchFamily="18" charset="0"/>
              </a:rPr>
              <a:t>作为记录结束符写入文件，否则从文件中读取记录时最后一个记录无法读取！</a:t>
            </a:r>
          </a:p>
        </p:txBody>
      </p:sp>
      <p:sp>
        <p:nvSpPr>
          <p:cNvPr id="108550" name="Line 5"/>
          <p:cNvSpPr>
            <a:spLocks noChangeShapeType="1"/>
          </p:cNvSpPr>
          <p:nvPr/>
        </p:nvSpPr>
        <p:spPr bwMode="auto">
          <a:xfrm>
            <a:off x="5724525" y="4652963"/>
            <a:ext cx="2159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9335" name="Group 6"/>
          <p:cNvGrpSpPr>
            <a:grpSpLocks/>
          </p:cNvGrpSpPr>
          <p:nvPr/>
        </p:nvGrpSpPr>
        <p:grpSpPr bwMode="auto">
          <a:xfrm>
            <a:off x="3721100" y="5078413"/>
            <a:ext cx="2363788" cy="1266825"/>
            <a:chOff x="0" y="0"/>
            <a:chExt cx="1680" cy="798"/>
          </a:xfrm>
        </p:grpSpPr>
        <p:sp>
          <p:nvSpPr>
            <p:cNvPr id="108556" name="Text Box 7"/>
            <p:cNvSpPr txBox="1">
              <a:spLocks noChangeArrowheads="1"/>
            </p:cNvSpPr>
            <p:nvPr/>
          </p:nvSpPr>
          <p:spPr bwMode="auto">
            <a:xfrm>
              <a:off x="0" y="0"/>
              <a:ext cx="1680" cy="79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a:solidFill>
                    <a:schemeClr val="bg1"/>
                  </a:solidFill>
                  <a:latin typeface="Times New Roman" panose="02020603050405020304" pitchFamily="18" charset="0"/>
                </a:rPr>
                <a:t>1001 </a:t>
              </a:r>
              <a:r>
                <a:rPr lang="en-US" altLang="zh-CN" sz="2000">
                  <a:solidFill>
                    <a:schemeClr val="bg1"/>
                  </a:solidFill>
                  <a:latin typeface="Times New Roman" panose="02020603050405020304" pitchFamily="18" charset="0"/>
                </a:rPr>
                <a:t>zhou 102</a:t>
              </a:r>
            </a:p>
            <a:p>
              <a:pPr eaLnBrk="1" hangingPunct="1">
                <a:spcBef>
                  <a:spcPct val="50000"/>
                </a:spcBef>
                <a:buFontTx/>
                <a:buNone/>
              </a:pPr>
              <a:r>
                <a:rPr lang="en-US" altLang="zh-CN" sz="2000">
                  <a:solidFill>
                    <a:schemeClr val="bg1"/>
                  </a:solidFill>
                  <a:latin typeface="Times New Roman" panose="02020603050405020304" pitchFamily="18" charset="0"/>
                </a:rPr>
                <a:t>1002 yang 103</a:t>
              </a:r>
            </a:p>
            <a:p>
              <a:pPr eaLnBrk="1" hangingPunct="1">
                <a:spcBef>
                  <a:spcPct val="50000"/>
                </a:spcBef>
                <a:buFontTx/>
                <a:buNone/>
              </a:pPr>
              <a:r>
                <a:rPr lang="en-US" altLang="zh-CN" sz="1800">
                  <a:solidFill>
                    <a:schemeClr val="bg1"/>
                  </a:solidFill>
                  <a:latin typeface="Times New Roman" panose="02020603050405020304" pitchFamily="18" charset="0"/>
                </a:rPr>
                <a:t>^Z</a:t>
              </a:r>
            </a:p>
          </p:txBody>
        </p:sp>
        <p:sp>
          <p:nvSpPr>
            <p:cNvPr id="108557" name="Line 8"/>
            <p:cNvSpPr>
              <a:spLocks noChangeShapeType="1"/>
            </p:cNvSpPr>
            <p:nvPr/>
          </p:nvSpPr>
          <p:spPr bwMode="auto">
            <a:xfrm>
              <a:off x="1200" y="18"/>
              <a:ext cx="0" cy="24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58" name="Line 9"/>
            <p:cNvSpPr>
              <a:spLocks noChangeShapeType="1"/>
            </p:cNvSpPr>
            <p:nvPr/>
          </p:nvSpPr>
          <p:spPr bwMode="auto">
            <a:xfrm>
              <a:off x="1008" y="258"/>
              <a:ext cx="192" cy="0"/>
            </a:xfrm>
            <a:prstGeom prst="line">
              <a:avLst/>
            </a:prstGeom>
            <a:noFill/>
            <a:ln w="28575">
              <a:solidFill>
                <a:schemeClr val="bg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8559" name="Line 10"/>
            <p:cNvSpPr>
              <a:spLocks noChangeShapeType="1"/>
            </p:cNvSpPr>
            <p:nvPr/>
          </p:nvSpPr>
          <p:spPr bwMode="auto">
            <a:xfrm>
              <a:off x="1200" y="306"/>
              <a:ext cx="0" cy="24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0" name="Line 11"/>
            <p:cNvSpPr>
              <a:spLocks noChangeShapeType="1"/>
            </p:cNvSpPr>
            <p:nvPr/>
          </p:nvSpPr>
          <p:spPr bwMode="auto">
            <a:xfrm>
              <a:off x="1008" y="546"/>
              <a:ext cx="192" cy="0"/>
            </a:xfrm>
            <a:prstGeom prst="line">
              <a:avLst/>
            </a:prstGeom>
            <a:noFill/>
            <a:ln w="28575">
              <a:solidFill>
                <a:schemeClr val="bg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9341" name="Group 12"/>
          <p:cNvGrpSpPr>
            <a:grpSpLocks/>
          </p:cNvGrpSpPr>
          <p:nvPr/>
        </p:nvGrpSpPr>
        <p:grpSpPr bwMode="auto">
          <a:xfrm>
            <a:off x="6300788" y="5106988"/>
            <a:ext cx="2830512" cy="1274762"/>
            <a:chOff x="0" y="0"/>
            <a:chExt cx="1680" cy="803"/>
          </a:xfrm>
        </p:grpSpPr>
        <p:sp>
          <p:nvSpPr>
            <p:cNvPr id="108554" name="Text Box 13"/>
            <p:cNvSpPr txBox="1">
              <a:spLocks noChangeArrowheads="1"/>
            </p:cNvSpPr>
            <p:nvPr/>
          </p:nvSpPr>
          <p:spPr bwMode="auto">
            <a:xfrm>
              <a:off x="0" y="0"/>
              <a:ext cx="1680" cy="538"/>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a:latin typeface="Times New Roman" panose="02020603050405020304" pitchFamily="18" charset="0"/>
                </a:rPr>
                <a:t>1001         </a:t>
              </a:r>
              <a:r>
                <a:rPr lang="en-US" altLang="zh-CN" sz="2000">
                  <a:latin typeface="Times New Roman" panose="02020603050405020304" pitchFamily="18" charset="0"/>
                </a:rPr>
                <a:t>zhou    102.00</a:t>
              </a:r>
            </a:p>
            <a:p>
              <a:pPr eaLnBrk="1" hangingPunct="1">
                <a:spcBef>
                  <a:spcPct val="50000"/>
                </a:spcBef>
                <a:buFontTx/>
                <a:buNone/>
              </a:pPr>
              <a:r>
                <a:rPr lang="en-US" altLang="zh-CN" sz="2000">
                  <a:latin typeface="Times New Roman" panose="02020603050405020304" pitchFamily="18" charset="0"/>
                </a:rPr>
                <a:t>1002         yang    103.00</a:t>
              </a:r>
            </a:p>
          </p:txBody>
        </p:sp>
        <p:sp>
          <p:nvSpPr>
            <p:cNvPr id="108555" name="Text Box 14"/>
            <p:cNvSpPr txBox="1">
              <a:spLocks noChangeArrowheads="1"/>
            </p:cNvSpPr>
            <p:nvPr/>
          </p:nvSpPr>
          <p:spPr bwMode="auto">
            <a:xfrm>
              <a:off x="486" y="572"/>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800" b="1">
                  <a:latin typeface="Times New Roman" panose="02020603050405020304" pitchFamily="18" charset="0"/>
                </a:rPr>
                <a:t>磁盘文件</a:t>
              </a:r>
            </a:p>
          </p:txBody>
        </p:sp>
      </p:grpSp>
      <p:sp>
        <p:nvSpPr>
          <p:cNvPr id="108553" name="矩形 1"/>
          <p:cNvSpPr>
            <a:spLocks noChangeArrowheads="1"/>
          </p:cNvSpPr>
          <p:nvPr/>
        </p:nvSpPr>
        <p:spPr bwMode="auto">
          <a:xfrm>
            <a:off x="4230688" y="6337300"/>
            <a:ext cx="1171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800" b="1">
                <a:latin typeface="Times New Roman" panose="02020603050405020304" pitchFamily="18" charset="0"/>
              </a:rPr>
              <a:t>键盘 输入</a:t>
            </a:r>
          </a:p>
        </p:txBody>
      </p:sp>
    </p:spTree>
    <p:extLst>
      <p:ext uri="{BB962C8B-B14F-4D97-AF65-F5344CB8AC3E}">
        <p14:creationId xmlns:p14="http://schemas.microsoft.com/office/powerpoint/2010/main" val="25899005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9335"/>
                                        </p:tgtEl>
                                        <p:attrNameLst>
                                          <p:attrName>style.visibility</p:attrName>
                                        </p:attrNameLst>
                                      </p:cBhvr>
                                      <p:to>
                                        <p:strVal val="visible"/>
                                      </p:to>
                                    </p:set>
                                    <p:animEffect transition="in" filter="dissolve">
                                      <p:cBhvr>
                                        <p:cTn id="7" dur="500"/>
                                        <p:tgtEl>
                                          <p:spTgt spid="993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9341"/>
                                        </p:tgtEl>
                                        <p:attrNameLst>
                                          <p:attrName>style.visibility</p:attrName>
                                        </p:attrNameLst>
                                      </p:cBhvr>
                                      <p:to>
                                        <p:strVal val="visible"/>
                                      </p:to>
                                    </p:set>
                                    <p:animEffect transition="in" filter="dissolve">
                                      <p:cBhvr>
                                        <p:cTn id="12" dur="500"/>
                                        <p:tgtEl>
                                          <p:spTgt spid="99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7387504F-7740-4C2D-BB6E-2DCFE820B8A5}" type="slidenum">
              <a:rPr lang="zh-CN" altLang="en-US" sz="1400" b="1">
                <a:latin typeface="Times New Roman" panose="02020603050405020304" pitchFamily="18" charset="0"/>
              </a:rPr>
              <a:pPr algn="r" eaLnBrk="1" hangingPunct="1">
                <a:spcBef>
                  <a:spcPct val="50000"/>
                </a:spcBef>
                <a:buFontTx/>
                <a:buNone/>
              </a:pPr>
              <a:t>49</a:t>
            </a:fld>
            <a:endParaRPr lang="zh-CN" altLang="en-US" sz="1400" b="1">
              <a:latin typeface="Times New Roman" panose="02020603050405020304" pitchFamily="18" charset="0"/>
            </a:endParaRPr>
          </a:p>
        </p:txBody>
      </p:sp>
      <p:sp>
        <p:nvSpPr>
          <p:cNvPr id="109571" name="Rectangle 2"/>
          <p:cNvSpPr>
            <a:spLocks noGrp="1" noChangeArrowheads="1"/>
          </p:cNvSpPr>
          <p:nvPr>
            <p:ph type="title" idx="4294967295"/>
          </p:nvPr>
        </p:nvSpPr>
        <p:spPr/>
        <p:txBody>
          <a:bodyPr/>
          <a:lstStyle/>
          <a:p>
            <a:pPr eaLnBrk="1" hangingPunct="1"/>
            <a:r>
              <a:rPr lang="zh-CN" altLang="en-US" sz="2800" b="1" smtClean="0">
                <a:solidFill>
                  <a:schemeClr val="tx1"/>
                </a:solidFill>
              </a:rPr>
              <a:t>[例</a:t>
            </a:r>
            <a:r>
              <a:rPr lang="en-US" altLang="zh-CN" sz="2800" b="1" smtClean="0">
                <a:solidFill>
                  <a:schemeClr val="tx1"/>
                </a:solidFill>
              </a:rPr>
              <a:t>6]  </a:t>
            </a:r>
            <a:r>
              <a:rPr lang="zh-CN" altLang="en-US" sz="2800" b="1" smtClean="0">
                <a:solidFill>
                  <a:schemeClr val="tx1"/>
                </a:solidFill>
              </a:rPr>
              <a:t>设计函数：将一顺序文件逐记录复制到另一顺序文件中。</a:t>
            </a:r>
          </a:p>
        </p:txBody>
      </p:sp>
      <p:sp>
        <p:nvSpPr>
          <p:cNvPr id="109572" name="Rectangle 3"/>
          <p:cNvSpPr>
            <a:spLocks noGrp="1" noChangeArrowheads="1"/>
          </p:cNvSpPr>
          <p:nvPr>
            <p:ph type="body" idx="4294967295"/>
          </p:nvPr>
        </p:nvSpPr>
        <p:spPr>
          <a:xfrm>
            <a:off x="685800" y="1319213"/>
            <a:ext cx="8458200" cy="5349875"/>
          </a:xfrm>
        </p:spPr>
        <p:txBody>
          <a:bodyPr/>
          <a:lstStyle/>
          <a:p>
            <a:pPr eaLnBrk="1" hangingPunct="1">
              <a:lnSpc>
                <a:spcPct val="80000"/>
              </a:lnSpc>
              <a:buFontTx/>
              <a:buNone/>
            </a:pPr>
            <a:r>
              <a:rPr lang="en-US" altLang="zh-CN" sz="2400" b="1" smtClean="0"/>
              <a:t>void copyFile(char * sourceFileName,char * destFileName)</a:t>
            </a:r>
          </a:p>
          <a:p>
            <a:pPr eaLnBrk="1" hangingPunct="1">
              <a:lnSpc>
                <a:spcPct val="80000"/>
              </a:lnSpc>
              <a:buFontTx/>
              <a:buNone/>
            </a:pPr>
            <a:r>
              <a:rPr lang="en-US" altLang="zh-CN" sz="2400" b="1" smtClean="0"/>
              <a:t>{</a:t>
            </a:r>
          </a:p>
          <a:p>
            <a:pPr eaLnBrk="1" hangingPunct="1">
              <a:lnSpc>
                <a:spcPct val="80000"/>
              </a:lnSpc>
              <a:buFontTx/>
              <a:buNone/>
            </a:pPr>
            <a:r>
              <a:rPr lang="en-US" altLang="zh-CN" sz="2400" b="1" smtClean="0"/>
              <a:t>   int account;</a:t>
            </a:r>
          </a:p>
          <a:p>
            <a:pPr eaLnBrk="1" hangingPunct="1">
              <a:lnSpc>
                <a:spcPct val="80000"/>
              </a:lnSpc>
              <a:buFontTx/>
              <a:buNone/>
            </a:pPr>
            <a:r>
              <a:rPr lang="en-US" altLang="zh-CN" sz="2400" b="1" smtClean="0"/>
              <a:t>   char name[30];</a:t>
            </a:r>
          </a:p>
          <a:p>
            <a:pPr eaLnBrk="1" hangingPunct="1">
              <a:lnSpc>
                <a:spcPct val="80000"/>
              </a:lnSpc>
              <a:buFontTx/>
              <a:buNone/>
            </a:pPr>
            <a:r>
              <a:rPr lang="en-US" altLang="zh-CN" sz="2400" b="1" smtClean="0"/>
              <a:t>   float balance;</a:t>
            </a:r>
          </a:p>
          <a:p>
            <a:pPr eaLnBrk="1" hangingPunct="1">
              <a:lnSpc>
                <a:spcPct val="80000"/>
              </a:lnSpc>
              <a:buFontTx/>
              <a:buNone/>
            </a:pPr>
            <a:r>
              <a:rPr lang="en-US" altLang="zh-CN" sz="2400" b="1" smtClean="0"/>
              <a:t>   FILE * sourcefPtr,*destfPtr;</a:t>
            </a:r>
          </a:p>
          <a:p>
            <a:pPr eaLnBrk="1" hangingPunct="1">
              <a:lnSpc>
                <a:spcPct val="80000"/>
              </a:lnSpc>
              <a:buFontTx/>
              <a:buNone/>
            </a:pPr>
            <a:r>
              <a:rPr lang="en-US" altLang="zh-CN" sz="800" b="1" smtClean="0"/>
              <a:t>  </a:t>
            </a:r>
          </a:p>
          <a:p>
            <a:pPr eaLnBrk="1" hangingPunct="1">
              <a:lnSpc>
                <a:spcPct val="80000"/>
              </a:lnSpc>
              <a:buFontTx/>
              <a:buNone/>
            </a:pPr>
            <a:r>
              <a:rPr lang="en-US" altLang="zh-CN" sz="2400" b="1" smtClean="0"/>
              <a:t>   if((sourcefPtr=fopen(sourceFileName,"r"))==NULL)</a:t>
            </a:r>
          </a:p>
          <a:p>
            <a:pPr eaLnBrk="1" hangingPunct="1">
              <a:lnSpc>
                <a:spcPct val="80000"/>
              </a:lnSpc>
              <a:buFontTx/>
              <a:buNone/>
            </a:pPr>
            <a:r>
              <a:rPr lang="en-US" altLang="zh-CN" sz="2400" b="1" smtClean="0"/>
              <a:t>         printf("can't open the source file\n");</a:t>
            </a:r>
          </a:p>
          <a:p>
            <a:pPr eaLnBrk="1" hangingPunct="1">
              <a:lnSpc>
                <a:spcPct val="80000"/>
              </a:lnSpc>
              <a:buFontTx/>
              <a:buNone/>
            </a:pPr>
            <a:r>
              <a:rPr lang="en-US" altLang="zh-CN" sz="2400" b="1" smtClean="0"/>
              <a:t>   else if((destfPtr=fopen(destFileName,"w"))==NULL)</a:t>
            </a:r>
          </a:p>
          <a:p>
            <a:pPr eaLnBrk="1" hangingPunct="1">
              <a:lnSpc>
                <a:spcPct val="80000"/>
              </a:lnSpc>
              <a:buFontTx/>
              <a:buNone/>
            </a:pPr>
            <a:r>
              <a:rPr lang="en-US" altLang="zh-CN" sz="2400" b="1" smtClean="0"/>
              <a:t>         printf("can't open the dest file\n");</a:t>
            </a:r>
          </a:p>
          <a:p>
            <a:pPr eaLnBrk="1" hangingPunct="1">
              <a:lnSpc>
                <a:spcPct val="80000"/>
              </a:lnSpc>
              <a:buFontTx/>
              <a:buNone/>
            </a:pPr>
            <a:endParaRPr lang="zh-CN" altLang="en-US" sz="2400" b="1" smtClean="0"/>
          </a:p>
        </p:txBody>
      </p:sp>
    </p:spTree>
    <p:extLst>
      <p:ext uri="{BB962C8B-B14F-4D97-AF65-F5344CB8AC3E}">
        <p14:creationId xmlns:p14="http://schemas.microsoft.com/office/powerpoint/2010/main" val="31589061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073FA667-A069-4B2D-B586-83AD55EB91FD}" type="slidenum">
              <a:rPr lang="zh-CN" altLang="en-US" sz="1400" b="1">
                <a:latin typeface="Times New Roman" panose="02020603050405020304" pitchFamily="18" charset="0"/>
              </a:rPr>
              <a:pPr algn="r" eaLnBrk="1" hangingPunct="1">
                <a:spcBef>
                  <a:spcPct val="50000"/>
                </a:spcBef>
                <a:buFontTx/>
                <a:buNone/>
              </a:pPr>
              <a:t>5</a:t>
            </a:fld>
            <a:endParaRPr lang="zh-CN" altLang="en-US" sz="1400" b="1">
              <a:latin typeface="Times New Roman" panose="02020603050405020304" pitchFamily="18" charset="0"/>
            </a:endParaRPr>
          </a:p>
        </p:txBody>
      </p:sp>
      <p:sp>
        <p:nvSpPr>
          <p:cNvPr id="61443" name="Rectangle 4"/>
          <p:cNvSpPr>
            <a:spLocks noGrp="1" noChangeArrowheads="1"/>
          </p:cNvSpPr>
          <p:nvPr>
            <p:ph type="title" idx="4294967295"/>
          </p:nvPr>
        </p:nvSpPr>
        <p:spPr>
          <a:xfrm>
            <a:off x="1192213" y="381000"/>
            <a:ext cx="7772400" cy="609600"/>
          </a:xfrm>
        </p:spPr>
        <p:txBody>
          <a:bodyPr/>
          <a:lstStyle/>
          <a:p>
            <a:pPr eaLnBrk="1" hangingPunct="1"/>
            <a:r>
              <a:rPr lang="en-US" altLang="zh-CN" b="1" smtClean="0"/>
              <a:t>13.4   </a:t>
            </a:r>
            <a:r>
              <a:rPr lang="zh-CN" altLang="en-US" b="1" smtClean="0"/>
              <a:t>位置指针与文件定位</a:t>
            </a:r>
          </a:p>
        </p:txBody>
      </p:sp>
      <p:sp>
        <p:nvSpPr>
          <p:cNvPr id="61444" name="Rectangle 5"/>
          <p:cNvSpPr>
            <a:spLocks noGrp="1" noChangeArrowheads="1"/>
          </p:cNvSpPr>
          <p:nvPr>
            <p:ph type="body" idx="4294967295"/>
          </p:nvPr>
        </p:nvSpPr>
        <p:spPr>
          <a:xfrm>
            <a:off x="685800" y="1492250"/>
            <a:ext cx="8077200" cy="5105400"/>
          </a:xfrm>
        </p:spPr>
        <p:txBody>
          <a:bodyPr/>
          <a:lstStyle/>
          <a:p>
            <a:pPr marL="0" indent="476250" eaLnBrk="1" hangingPunct="1">
              <a:buFontTx/>
              <a:buNone/>
            </a:pPr>
            <a:r>
              <a:rPr lang="zh-CN" altLang="en-US" b="1" smtClean="0">
                <a:ea typeface="黑体" panose="02010609060101010101" pitchFamily="49" charset="-122"/>
              </a:rPr>
              <a:t>一、 位置指针复位函数</a:t>
            </a:r>
            <a:r>
              <a:rPr lang="en-US" altLang="zh-CN" b="1" smtClean="0">
                <a:ea typeface="黑体" panose="02010609060101010101" pitchFamily="49" charset="-122"/>
              </a:rPr>
              <a:t>rewind()</a:t>
            </a:r>
          </a:p>
          <a:p>
            <a:pPr marL="0" indent="476250" eaLnBrk="1" hangingPunct="1">
              <a:buFontTx/>
              <a:buNone/>
            </a:pPr>
            <a:r>
              <a:rPr lang="en-US" altLang="zh-CN" b="1" smtClean="0"/>
              <a:t> 1．</a:t>
            </a:r>
            <a:r>
              <a:rPr lang="zh-CN" altLang="en-US" b="1" smtClean="0"/>
              <a:t>用法：</a:t>
            </a:r>
            <a:r>
              <a:rPr lang="en-US" altLang="zh-CN" b="1" smtClean="0">
                <a:solidFill>
                  <a:schemeClr val="accent2"/>
                </a:solidFill>
              </a:rPr>
              <a:t>void  rewind(FILE * stream);</a:t>
            </a:r>
          </a:p>
          <a:p>
            <a:pPr marL="0" indent="476250" eaLnBrk="1" hangingPunct="1">
              <a:buFontTx/>
              <a:buNone/>
            </a:pPr>
            <a:r>
              <a:rPr lang="zh-CN" altLang="en-US" b="1" smtClean="0"/>
              <a:t> 2．功能：把</a:t>
            </a:r>
            <a:r>
              <a:rPr lang="zh-CN" altLang="en-US" b="1" smtClean="0">
                <a:latin typeface="宋体" panose="02010600030101010101" pitchFamily="2" charset="-122"/>
              </a:rPr>
              <a:t>“</a:t>
            </a:r>
            <a:r>
              <a:rPr lang="zh-CN" altLang="en-US" b="1" smtClean="0"/>
              <a:t>文件位置指针</a:t>
            </a:r>
            <a:r>
              <a:rPr lang="zh-CN" altLang="en-US" b="1" smtClean="0">
                <a:latin typeface="宋体" panose="02010600030101010101" pitchFamily="2" charset="-122"/>
              </a:rPr>
              <a:t>”</a:t>
            </a:r>
            <a:r>
              <a:rPr lang="zh-CN" altLang="en-US" b="1" smtClean="0"/>
              <a:t>重新定位到文件的起始位置(即0字节处).</a:t>
            </a:r>
          </a:p>
          <a:p>
            <a:pPr marL="0" indent="476250" eaLnBrk="1" hangingPunct="1">
              <a:buFontTx/>
              <a:buNone/>
            </a:pPr>
            <a:endParaRPr lang="zh-CN" altLang="en-US" b="1" smtClean="0"/>
          </a:p>
          <a:p>
            <a:pPr marL="0" indent="476250" eaLnBrk="1" hangingPunct="1">
              <a:buFontTx/>
              <a:buNone/>
            </a:pPr>
            <a:endParaRPr lang="zh-CN" altLang="en-US" b="1" smtClean="0"/>
          </a:p>
          <a:p>
            <a:pPr marL="0" indent="476250" eaLnBrk="1" hangingPunct="1">
              <a:buFontTx/>
              <a:buNone/>
            </a:pPr>
            <a:endParaRPr lang="en-US" altLang="zh-CN" b="1" smtClean="0"/>
          </a:p>
        </p:txBody>
      </p:sp>
      <p:graphicFrame>
        <p:nvGraphicFramePr>
          <p:cNvPr id="61445" name="Object 6"/>
          <p:cNvGraphicFramePr>
            <a:graphicFrameLocks noChangeAspect="1"/>
          </p:cNvGraphicFramePr>
          <p:nvPr/>
        </p:nvGraphicFramePr>
        <p:xfrm>
          <a:off x="1143000" y="3686175"/>
          <a:ext cx="7543800" cy="698500"/>
        </p:xfrm>
        <a:graphic>
          <a:graphicData uri="http://schemas.openxmlformats.org/presentationml/2006/ole">
            <mc:AlternateContent xmlns:mc="http://schemas.openxmlformats.org/markup-compatibility/2006">
              <mc:Choice xmlns:v="urn:schemas-microsoft-com:vml" Requires="v">
                <p:oleObj spid="_x0000_s11281" r:id="rId3" imgW="5467680" imgH="506160" progId="Excel.Sheet.8">
                  <p:embed/>
                </p:oleObj>
              </mc:Choice>
              <mc:Fallback>
                <p:oleObj r:id="rId3" imgW="5467680" imgH="506160" progId="Excel.Sheet.8">
                  <p:embed/>
                  <p:pic>
                    <p:nvPicPr>
                      <p:cNvPr id="61445"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686175"/>
                        <a:ext cx="75438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230" name="Line 7"/>
          <p:cNvSpPr>
            <a:spLocks noChangeShapeType="1"/>
          </p:cNvSpPr>
          <p:nvPr/>
        </p:nvSpPr>
        <p:spPr bwMode="auto">
          <a:xfrm flipV="1">
            <a:off x="1357313" y="4343400"/>
            <a:ext cx="0" cy="381000"/>
          </a:xfrm>
          <a:prstGeom prst="line">
            <a:avLst/>
          </a:prstGeom>
          <a:noFill/>
          <a:ln w="28575">
            <a:solidFill>
              <a:srgbClr val="99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7701327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2230"/>
                                        </p:tgtEl>
                                        <p:attrNameLst>
                                          <p:attrName>style.visibility</p:attrName>
                                        </p:attrNameLst>
                                      </p:cBhvr>
                                      <p:to>
                                        <p:strVal val="visible"/>
                                      </p:to>
                                    </p:set>
                                    <p:animEffect transition="in" filter="dissolve">
                                      <p:cBhvr>
                                        <p:cTn id="7" dur="500"/>
                                        <p:tgtEl>
                                          <p:spTgt spid="52230"/>
                                        </p:tgtEl>
                                      </p:cBhvr>
                                    </p:animEffect>
                                  </p:childTnLst>
                                  <p:subTnLst>
                                    <p:set>
                                      <p:cBhvr override="childStyle">
                                        <p:cTn dur="1" fill="hold" display="0" masterRel="nextClick" afterEffect="1"/>
                                        <p:tgtEl>
                                          <p:spTgt spid="5223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4AFA38B2-9A05-41F5-BF8E-EDBA33FFA00C}" type="slidenum">
              <a:rPr lang="zh-CN" altLang="en-US" sz="1400" b="1">
                <a:latin typeface="Times New Roman" panose="02020603050405020304" pitchFamily="18" charset="0"/>
              </a:rPr>
              <a:pPr algn="r" eaLnBrk="1" hangingPunct="1">
                <a:spcBef>
                  <a:spcPct val="50000"/>
                </a:spcBef>
                <a:buFontTx/>
                <a:buNone/>
              </a:pPr>
              <a:t>50</a:t>
            </a:fld>
            <a:endParaRPr lang="zh-CN" altLang="en-US" sz="1400" b="1">
              <a:latin typeface="Times New Roman" panose="02020603050405020304" pitchFamily="18" charset="0"/>
            </a:endParaRPr>
          </a:p>
        </p:txBody>
      </p:sp>
      <p:sp>
        <p:nvSpPr>
          <p:cNvPr id="110595" name="Rectangle 2"/>
          <p:cNvSpPr>
            <a:spLocks noGrp="1" noChangeArrowheads="1"/>
          </p:cNvSpPr>
          <p:nvPr>
            <p:ph type="title" idx="4294967295"/>
          </p:nvPr>
        </p:nvSpPr>
        <p:spPr/>
        <p:txBody>
          <a:bodyPr/>
          <a:lstStyle/>
          <a:p>
            <a:pPr eaLnBrk="1" hangingPunct="1"/>
            <a:endParaRPr lang="en-US" altLang="en-US" smtClean="0"/>
          </a:p>
        </p:txBody>
      </p:sp>
      <p:sp>
        <p:nvSpPr>
          <p:cNvPr id="110596" name="Rectangle 3"/>
          <p:cNvSpPr>
            <a:spLocks noGrp="1" noChangeArrowheads="1"/>
          </p:cNvSpPr>
          <p:nvPr>
            <p:ph type="body" idx="4294967295"/>
          </p:nvPr>
        </p:nvSpPr>
        <p:spPr>
          <a:xfrm>
            <a:off x="323850" y="1319213"/>
            <a:ext cx="8496300" cy="4611687"/>
          </a:xfrm>
        </p:spPr>
        <p:txBody>
          <a:bodyPr/>
          <a:lstStyle/>
          <a:p>
            <a:pPr eaLnBrk="1" hangingPunct="1">
              <a:lnSpc>
                <a:spcPct val="80000"/>
              </a:lnSpc>
              <a:buFontTx/>
              <a:buNone/>
            </a:pPr>
            <a:r>
              <a:rPr lang="en-US" altLang="zh-CN" sz="2200" b="1" smtClean="0"/>
              <a:t> else{  </a:t>
            </a:r>
          </a:p>
          <a:p>
            <a:pPr eaLnBrk="1" hangingPunct="1">
              <a:lnSpc>
                <a:spcPct val="80000"/>
              </a:lnSpc>
              <a:buFontTx/>
              <a:buNone/>
            </a:pPr>
            <a:r>
              <a:rPr lang="en-US" altLang="zh-CN" sz="2200" b="1" smtClean="0"/>
              <a:t>    //</a:t>
            </a:r>
            <a:r>
              <a:rPr lang="zh-CN" altLang="en-US" sz="2200" b="1" smtClean="0"/>
              <a:t>从源文件中读取一条记录</a:t>
            </a:r>
          </a:p>
          <a:p>
            <a:pPr eaLnBrk="1" hangingPunct="1">
              <a:lnSpc>
                <a:spcPct val="80000"/>
              </a:lnSpc>
              <a:buFontTx/>
              <a:buNone/>
            </a:pPr>
            <a:r>
              <a:rPr lang="en-US" altLang="zh-CN" sz="2200" b="1" smtClean="0"/>
              <a:t>     </a:t>
            </a:r>
            <a:r>
              <a:rPr lang="en-US" altLang="zh-CN" sz="2200" b="1" smtClean="0">
                <a:solidFill>
                  <a:schemeClr val="accent2"/>
                </a:solidFill>
              </a:rPr>
              <a:t>fscanf(sourcefPtr,"%d%s%f",&amp;account,name,&amp;balance);</a:t>
            </a:r>
            <a:r>
              <a:rPr lang="en-US" altLang="zh-CN" sz="2200" b="1" smtClean="0"/>
              <a:t>         </a:t>
            </a:r>
          </a:p>
          <a:p>
            <a:pPr eaLnBrk="1" hangingPunct="1">
              <a:lnSpc>
                <a:spcPct val="80000"/>
              </a:lnSpc>
              <a:buFontTx/>
              <a:buNone/>
            </a:pPr>
            <a:endParaRPr lang="en-US" altLang="zh-CN" sz="2200" b="1" smtClean="0"/>
          </a:p>
          <a:p>
            <a:pPr eaLnBrk="1" hangingPunct="1">
              <a:lnSpc>
                <a:spcPct val="80000"/>
              </a:lnSpc>
              <a:buFontTx/>
              <a:buNone/>
            </a:pPr>
            <a:r>
              <a:rPr lang="en-US" altLang="zh-CN" sz="2200" b="1" smtClean="0"/>
              <a:t>     </a:t>
            </a:r>
            <a:r>
              <a:rPr lang="en-US" altLang="zh-CN" sz="2200" b="1" smtClean="0">
                <a:solidFill>
                  <a:schemeClr val="accent2"/>
                </a:solidFill>
              </a:rPr>
              <a:t>while(!feof(sourcefPtr)){</a:t>
            </a:r>
          </a:p>
          <a:p>
            <a:pPr eaLnBrk="1" hangingPunct="1">
              <a:lnSpc>
                <a:spcPct val="80000"/>
              </a:lnSpc>
              <a:buFontTx/>
              <a:buNone/>
            </a:pPr>
            <a:r>
              <a:rPr lang="en-US" altLang="zh-CN" sz="2200" b="1" smtClean="0">
                <a:solidFill>
                  <a:schemeClr val="accent2"/>
                </a:solidFill>
              </a:rPr>
              <a:t>         //</a:t>
            </a:r>
            <a:r>
              <a:rPr lang="zh-CN" altLang="en-US" sz="2200" b="1" smtClean="0">
                <a:solidFill>
                  <a:schemeClr val="accent2"/>
                </a:solidFill>
              </a:rPr>
              <a:t>向目标文件写入一条记录</a:t>
            </a:r>
          </a:p>
          <a:p>
            <a:pPr eaLnBrk="1" hangingPunct="1">
              <a:lnSpc>
                <a:spcPct val="80000"/>
              </a:lnSpc>
              <a:buFontTx/>
              <a:buNone/>
            </a:pPr>
            <a:r>
              <a:rPr lang="en-US" altLang="zh-CN" sz="2200" b="1" smtClean="0">
                <a:solidFill>
                  <a:schemeClr val="accent2"/>
                </a:solidFill>
              </a:rPr>
              <a:t>	    fprintf(destfPtr,"%5d%13s%10.2f\n",account,name,balance);</a:t>
            </a:r>
          </a:p>
          <a:p>
            <a:pPr eaLnBrk="1" hangingPunct="1">
              <a:lnSpc>
                <a:spcPct val="80000"/>
              </a:lnSpc>
              <a:buFontTx/>
              <a:buNone/>
            </a:pPr>
            <a:r>
              <a:rPr lang="en-US" altLang="zh-CN" sz="2200" b="1" smtClean="0">
                <a:solidFill>
                  <a:schemeClr val="accent2"/>
                </a:solidFill>
              </a:rPr>
              <a:t>        fscanf(sourcefPtr,"%d%s%f",&amp;account,name,&amp;balance); </a:t>
            </a:r>
          </a:p>
          <a:p>
            <a:pPr eaLnBrk="1" hangingPunct="1">
              <a:lnSpc>
                <a:spcPct val="80000"/>
              </a:lnSpc>
              <a:buFontTx/>
              <a:buNone/>
            </a:pPr>
            <a:r>
              <a:rPr lang="en-US" altLang="zh-CN" sz="2200" b="1" smtClean="0">
                <a:solidFill>
                  <a:schemeClr val="accent2"/>
                </a:solidFill>
              </a:rPr>
              <a:t>      }</a:t>
            </a:r>
            <a:r>
              <a:rPr lang="en-US" altLang="zh-CN" sz="2200" b="1" smtClean="0"/>
              <a:t>  </a:t>
            </a:r>
          </a:p>
          <a:p>
            <a:pPr eaLnBrk="1" hangingPunct="1">
              <a:lnSpc>
                <a:spcPct val="80000"/>
              </a:lnSpc>
              <a:buFontTx/>
              <a:buNone/>
            </a:pPr>
            <a:endParaRPr lang="en-US" altLang="zh-CN" sz="2200" b="1" smtClean="0"/>
          </a:p>
          <a:p>
            <a:pPr eaLnBrk="1" hangingPunct="1">
              <a:lnSpc>
                <a:spcPct val="80000"/>
              </a:lnSpc>
              <a:buFontTx/>
              <a:buNone/>
            </a:pPr>
            <a:r>
              <a:rPr lang="en-US" altLang="zh-CN" sz="2200" b="1" smtClean="0"/>
              <a:t>      fclose(sourcefPtr); </a:t>
            </a:r>
          </a:p>
          <a:p>
            <a:pPr eaLnBrk="1" hangingPunct="1">
              <a:lnSpc>
                <a:spcPct val="80000"/>
              </a:lnSpc>
              <a:buFontTx/>
              <a:buNone/>
            </a:pPr>
            <a:r>
              <a:rPr lang="en-US" altLang="zh-CN" sz="2200" b="1" smtClean="0"/>
              <a:t>      fclose(destfPtr);</a:t>
            </a:r>
          </a:p>
          <a:p>
            <a:pPr eaLnBrk="1" hangingPunct="1">
              <a:lnSpc>
                <a:spcPct val="80000"/>
              </a:lnSpc>
              <a:buFontTx/>
              <a:buNone/>
            </a:pPr>
            <a:r>
              <a:rPr lang="en-US" altLang="zh-CN" sz="2200" b="1" smtClean="0"/>
              <a:t>  }</a:t>
            </a:r>
          </a:p>
          <a:p>
            <a:pPr eaLnBrk="1" hangingPunct="1">
              <a:lnSpc>
                <a:spcPct val="80000"/>
              </a:lnSpc>
              <a:buFontTx/>
              <a:buNone/>
            </a:pPr>
            <a:r>
              <a:rPr lang="en-US" altLang="zh-CN" sz="2200" b="1" smtClean="0"/>
              <a:t>}</a:t>
            </a:r>
          </a:p>
          <a:p>
            <a:pPr eaLnBrk="1" hangingPunct="1">
              <a:lnSpc>
                <a:spcPct val="80000"/>
              </a:lnSpc>
            </a:pPr>
            <a:endParaRPr lang="zh-CN" altLang="en-US" sz="2200" smtClean="0"/>
          </a:p>
        </p:txBody>
      </p:sp>
    </p:spTree>
    <p:extLst>
      <p:ext uri="{BB962C8B-B14F-4D97-AF65-F5344CB8AC3E}">
        <p14:creationId xmlns:p14="http://schemas.microsoft.com/office/powerpoint/2010/main" val="2004446525"/>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4B42CC1C-971D-4ECF-8A96-3E5EFF1F4706}" type="slidenum">
              <a:rPr lang="zh-CN" altLang="en-US" sz="1400" b="1">
                <a:latin typeface="Times New Roman" panose="02020603050405020304" pitchFamily="18" charset="0"/>
              </a:rPr>
              <a:pPr algn="r" eaLnBrk="1" hangingPunct="1">
                <a:spcBef>
                  <a:spcPct val="50000"/>
                </a:spcBef>
                <a:buFontTx/>
                <a:buNone/>
              </a:pPr>
              <a:t>51</a:t>
            </a:fld>
            <a:endParaRPr lang="zh-CN" altLang="en-US" sz="1400" b="1">
              <a:latin typeface="Times New Roman" panose="02020603050405020304" pitchFamily="18" charset="0"/>
            </a:endParaRPr>
          </a:p>
        </p:txBody>
      </p:sp>
      <p:sp>
        <p:nvSpPr>
          <p:cNvPr id="112643" name="Rectangle 4"/>
          <p:cNvSpPr>
            <a:spLocks noGrp="1" noChangeArrowheads="1"/>
          </p:cNvSpPr>
          <p:nvPr>
            <p:ph type="body" idx="4294967295"/>
          </p:nvPr>
        </p:nvSpPr>
        <p:spPr/>
        <p:txBody>
          <a:bodyPr/>
          <a:lstStyle/>
          <a:p>
            <a:pPr eaLnBrk="1" hangingPunct="1">
              <a:buFontTx/>
              <a:buNone/>
            </a:pPr>
            <a:r>
              <a:rPr lang="en-US" altLang="zh-CN" b="1" dirty="0" smtClean="0"/>
              <a:t>1</a:t>
            </a:r>
            <a:r>
              <a:rPr lang="zh-CN" altLang="en-US" b="1" dirty="0" smtClean="0"/>
              <a:t>、数据的层次结构</a:t>
            </a:r>
          </a:p>
          <a:p>
            <a:pPr eaLnBrk="1" hangingPunct="1">
              <a:buFontTx/>
              <a:buNone/>
            </a:pPr>
            <a:r>
              <a:rPr lang="en-US" altLang="zh-CN" b="1" dirty="0" smtClean="0"/>
              <a:t>2</a:t>
            </a:r>
            <a:r>
              <a:rPr lang="zh-CN" altLang="en-US" b="1" dirty="0" smtClean="0"/>
              <a:t>、文件概述</a:t>
            </a:r>
          </a:p>
          <a:p>
            <a:pPr eaLnBrk="1" hangingPunct="1">
              <a:buFontTx/>
              <a:buNone/>
            </a:pPr>
            <a:r>
              <a:rPr lang="en-US" altLang="zh-CN" b="1" dirty="0" smtClean="0"/>
              <a:t>3</a:t>
            </a:r>
            <a:r>
              <a:rPr lang="zh-CN" altLang="en-US" b="1" dirty="0" smtClean="0"/>
              <a:t>、文件的打开和关闭</a:t>
            </a:r>
          </a:p>
          <a:p>
            <a:pPr eaLnBrk="1" hangingPunct="1">
              <a:buFontTx/>
              <a:buNone/>
            </a:pPr>
            <a:r>
              <a:rPr lang="en-US" altLang="zh-CN" b="1" dirty="0" smtClean="0"/>
              <a:t>4</a:t>
            </a:r>
            <a:r>
              <a:rPr lang="zh-CN" altLang="en-US" b="1" dirty="0" smtClean="0"/>
              <a:t>、位置指针与文件定位</a:t>
            </a:r>
          </a:p>
          <a:p>
            <a:pPr eaLnBrk="1" hangingPunct="1">
              <a:buFontTx/>
              <a:buNone/>
            </a:pPr>
            <a:r>
              <a:rPr lang="en-US" altLang="zh-CN" b="1" dirty="0" smtClean="0"/>
              <a:t>5</a:t>
            </a:r>
            <a:r>
              <a:rPr lang="zh-CN" altLang="en-US" b="1" dirty="0" smtClean="0"/>
              <a:t>、文件的读写操作</a:t>
            </a:r>
          </a:p>
          <a:p>
            <a:pPr eaLnBrk="1" hangingPunct="1">
              <a:buFontTx/>
              <a:buNone/>
            </a:pPr>
            <a:r>
              <a:rPr lang="en-US" altLang="zh-CN" b="1" dirty="0" smtClean="0"/>
              <a:t>6</a:t>
            </a:r>
            <a:r>
              <a:rPr lang="zh-CN" altLang="en-US" b="1" dirty="0" smtClean="0"/>
              <a:t>、顺序文件的操作</a:t>
            </a:r>
          </a:p>
          <a:p>
            <a:pPr eaLnBrk="1" hangingPunct="1">
              <a:buFontTx/>
              <a:buNone/>
            </a:pPr>
            <a:r>
              <a:rPr lang="en-US" altLang="zh-CN" b="1" dirty="0" smtClean="0"/>
              <a:t>7</a:t>
            </a:r>
            <a:r>
              <a:rPr lang="zh-CN" altLang="en-US" b="1" dirty="0" smtClean="0"/>
              <a:t>、随机文件的操作</a:t>
            </a:r>
          </a:p>
          <a:p>
            <a:pPr eaLnBrk="1" hangingPunct="1">
              <a:buFontTx/>
              <a:buNone/>
            </a:pPr>
            <a:endParaRPr lang="zh-CN" altLang="en-US" dirty="0" smtClean="0"/>
          </a:p>
        </p:txBody>
      </p:sp>
      <p:sp>
        <p:nvSpPr>
          <p:cNvPr id="112644" name="Rectangle 5"/>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3200" b="1">
                <a:solidFill>
                  <a:srgbClr val="FF3300"/>
                </a:solidFill>
                <a:latin typeface="Times New Roman" panose="02020603050405020304" pitchFamily="18" charset="0"/>
              </a:rPr>
              <a:t>提纲</a:t>
            </a:r>
          </a:p>
        </p:txBody>
      </p:sp>
      <p:pic>
        <p:nvPicPr>
          <p:cNvPr id="112645" name="Picture 6" descr="页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9650" y="5589588"/>
            <a:ext cx="16764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6" name="Text Box 7"/>
          <p:cNvSpPr txBox="1">
            <a:spLocks noChangeArrowheads="1"/>
          </p:cNvSpPr>
          <p:nvPr/>
        </p:nvSpPr>
        <p:spPr bwMode="auto">
          <a:xfrm>
            <a:off x="611188" y="4437063"/>
            <a:ext cx="4032250" cy="376237"/>
          </a:xfrm>
          <a:prstGeom prst="rect">
            <a:avLst/>
          </a:prstGeom>
          <a:solidFill>
            <a:srgbClr val="FFFF99">
              <a:alpha val="39999"/>
            </a:srgbClr>
          </a:solidFill>
          <a:ln w="9525">
            <a:solidFill>
              <a:schemeClr val="tx1"/>
            </a:solidFill>
            <a:miter lim="800000"/>
            <a:headEnd/>
            <a:tailEnd/>
          </a:ln>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en-US" sz="1800">
              <a:latin typeface="Times New Roman" panose="02020603050405020304" pitchFamily="18" charset="0"/>
            </a:endParaRPr>
          </a:p>
        </p:txBody>
      </p:sp>
    </p:spTree>
    <p:extLst>
      <p:ext uri="{BB962C8B-B14F-4D97-AF65-F5344CB8AC3E}">
        <p14:creationId xmlns:p14="http://schemas.microsoft.com/office/powerpoint/2010/main" val="2487112643"/>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65D78BE3-092B-4B00-AF88-1BF9C1A0505E}" type="slidenum">
              <a:rPr lang="zh-CN" altLang="en-US" sz="1400" b="1">
                <a:latin typeface="Times New Roman" panose="02020603050405020304" pitchFamily="18" charset="0"/>
              </a:rPr>
              <a:pPr algn="r" eaLnBrk="1" hangingPunct="1">
                <a:spcBef>
                  <a:spcPct val="50000"/>
                </a:spcBef>
                <a:buFontTx/>
                <a:buNone/>
              </a:pPr>
              <a:t>52</a:t>
            </a:fld>
            <a:endParaRPr lang="zh-CN" altLang="en-US" sz="1400" b="1">
              <a:latin typeface="Times New Roman" panose="02020603050405020304" pitchFamily="18" charset="0"/>
            </a:endParaRPr>
          </a:p>
        </p:txBody>
      </p:sp>
      <p:sp>
        <p:nvSpPr>
          <p:cNvPr id="113667" name="Rectangle 3"/>
          <p:cNvSpPr>
            <a:spLocks noGrp="1" noChangeArrowheads="1"/>
          </p:cNvSpPr>
          <p:nvPr>
            <p:ph type="body" idx="4294967295"/>
          </p:nvPr>
        </p:nvSpPr>
        <p:spPr>
          <a:xfrm>
            <a:off x="685800" y="1319213"/>
            <a:ext cx="8153400" cy="4611687"/>
          </a:xfrm>
        </p:spPr>
        <p:txBody>
          <a:bodyPr/>
          <a:lstStyle/>
          <a:p>
            <a:pPr eaLnBrk="1" hangingPunct="1">
              <a:buFontTx/>
              <a:buNone/>
            </a:pPr>
            <a:r>
              <a:rPr lang="zh-CN" altLang="en-US" b="1" dirty="0" smtClean="0"/>
              <a:t>一、随机存取文件特点：</a:t>
            </a:r>
          </a:p>
          <a:p>
            <a:pPr lvl="1" eaLnBrk="1" hangingPunct="1"/>
            <a:r>
              <a:rPr lang="zh-CN" altLang="en-US" b="1" dirty="0" smtClean="0"/>
              <a:t>是</a:t>
            </a:r>
            <a:r>
              <a:rPr lang="zh-CN" altLang="en-US" b="1" dirty="0"/>
              <a:t>二进制文件，使用</a:t>
            </a:r>
            <a:r>
              <a:rPr lang="en-US" altLang="zh-CN" b="1" dirty="0" err="1"/>
              <a:t>fread</a:t>
            </a:r>
            <a:r>
              <a:rPr lang="zh-CN" altLang="en-US" b="1" dirty="0"/>
              <a:t>和</a:t>
            </a:r>
            <a:r>
              <a:rPr lang="en-US" altLang="zh-CN" b="1" dirty="0" err="1"/>
              <a:t>fwrite</a:t>
            </a:r>
            <a:r>
              <a:rPr lang="zh-CN" altLang="en-US" b="1" dirty="0"/>
              <a:t>函数</a:t>
            </a:r>
          </a:p>
          <a:p>
            <a:pPr lvl="1" eaLnBrk="1" hangingPunct="1"/>
            <a:r>
              <a:rPr lang="zh-CN" altLang="en-US" b="1" dirty="0"/>
              <a:t>文件中的记录具有相同的长度。</a:t>
            </a:r>
          </a:p>
          <a:p>
            <a:pPr lvl="1" eaLnBrk="1" hangingPunct="1"/>
            <a:r>
              <a:rPr lang="zh-CN" altLang="en-US" b="1" dirty="0"/>
              <a:t>能够直接快速地定位、访问文件中的某一记录。</a:t>
            </a:r>
          </a:p>
          <a:p>
            <a:pPr lvl="1" eaLnBrk="1" hangingPunct="1"/>
            <a:r>
              <a:rPr lang="zh-CN" altLang="en-US" b="1" dirty="0"/>
              <a:t>新记录可以插入到希望的位置</a:t>
            </a:r>
            <a:r>
              <a:rPr lang="zh-CN" altLang="en-US" b="1" dirty="0" smtClean="0"/>
              <a:t>。</a:t>
            </a:r>
            <a:endParaRPr lang="en-US" altLang="zh-CN" b="1" dirty="0" smtClean="0"/>
          </a:p>
          <a:p>
            <a:pPr lvl="1" eaLnBrk="1" hangingPunct="1"/>
            <a:r>
              <a:rPr lang="zh-CN" altLang="en-US" b="1" dirty="0"/>
              <a:t>为了能在文件中不同的位置随机写入记录，必须对文件先初始化</a:t>
            </a:r>
            <a:r>
              <a:rPr lang="zh-CN" altLang="en-US" b="1" dirty="0" smtClean="0"/>
              <a:t>。</a:t>
            </a:r>
          </a:p>
        </p:txBody>
      </p:sp>
      <p:sp>
        <p:nvSpPr>
          <p:cNvPr id="113668" name="Rectangle 4"/>
          <p:cNvSpPr>
            <a:spLocks noGrp="1" noChangeArrowheads="1"/>
          </p:cNvSpPr>
          <p:nvPr>
            <p:ph type="title" idx="4294967295"/>
          </p:nvPr>
        </p:nvSpPr>
        <p:spPr>
          <a:xfrm>
            <a:off x="1295400" y="228600"/>
            <a:ext cx="7772400" cy="1104900"/>
          </a:xfrm>
        </p:spPr>
        <p:txBody>
          <a:bodyPr lIns="92075" tIns="46038" rIns="92075" bIns="46038"/>
          <a:lstStyle/>
          <a:p>
            <a:pPr eaLnBrk="1" hangingPunct="1"/>
            <a:r>
              <a:rPr lang="zh-CN" altLang="en-US" sz="2800" b="1" smtClean="0"/>
              <a:t>13.7  随机存取文件的操作</a:t>
            </a:r>
            <a:endParaRPr lang="en-US" altLang="zh-CN" sz="2800" b="1" smtClean="0"/>
          </a:p>
        </p:txBody>
      </p:sp>
    </p:spTree>
    <p:extLst>
      <p:ext uri="{BB962C8B-B14F-4D97-AF65-F5344CB8AC3E}">
        <p14:creationId xmlns:p14="http://schemas.microsoft.com/office/powerpoint/2010/main" val="1096876223"/>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A0A2E2C8-9222-4759-8754-CAEB27952515}" type="slidenum">
              <a:rPr lang="zh-CN" altLang="en-US" sz="1400" b="1">
                <a:latin typeface="Times New Roman" panose="02020603050405020304" pitchFamily="18" charset="0"/>
              </a:rPr>
              <a:pPr algn="r" eaLnBrk="1" hangingPunct="1">
                <a:spcBef>
                  <a:spcPct val="50000"/>
                </a:spcBef>
                <a:buFontTx/>
                <a:buNone/>
              </a:pPr>
              <a:t>53</a:t>
            </a:fld>
            <a:endParaRPr lang="zh-CN" altLang="en-US" sz="1400" b="1">
              <a:latin typeface="Times New Roman" panose="02020603050405020304" pitchFamily="18" charset="0"/>
            </a:endParaRPr>
          </a:p>
        </p:txBody>
      </p:sp>
      <p:sp>
        <p:nvSpPr>
          <p:cNvPr id="114691" name="Rectangle 7"/>
          <p:cNvSpPr>
            <a:spLocks noGrp="1" noChangeArrowheads="1"/>
          </p:cNvSpPr>
          <p:nvPr>
            <p:ph type="body" idx="4294967295"/>
          </p:nvPr>
        </p:nvSpPr>
        <p:spPr>
          <a:xfrm>
            <a:off x="685800" y="1319213"/>
            <a:ext cx="8134350" cy="4611687"/>
          </a:xfrm>
        </p:spPr>
        <p:txBody>
          <a:bodyPr/>
          <a:lstStyle/>
          <a:p>
            <a:pPr eaLnBrk="1" hangingPunct="1">
              <a:buFontTx/>
              <a:buNone/>
            </a:pPr>
            <a:r>
              <a:rPr lang="zh-CN" altLang="en-US" b="1" smtClean="0"/>
              <a:t>二、按顺序建立一个随机存取文件（文件初始化）</a:t>
            </a:r>
          </a:p>
        </p:txBody>
      </p:sp>
      <p:sp>
        <p:nvSpPr>
          <p:cNvPr id="114692" name="Rectangle 8"/>
          <p:cNvSpPr>
            <a:spLocks noGrp="1" noChangeArrowheads="1"/>
          </p:cNvSpPr>
          <p:nvPr>
            <p:ph type="title" idx="4294967295"/>
          </p:nvPr>
        </p:nvSpPr>
        <p:spPr>
          <a:xfrm>
            <a:off x="1295400" y="228600"/>
            <a:ext cx="7772400" cy="1104900"/>
          </a:xfrm>
        </p:spPr>
        <p:txBody>
          <a:bodyPr lIns="92075" tIns="46038" rIns="92075" bIns="46038"/>
          <a:lstStyle/>
          <a:p>
            <a:pPr eaLnBrk="1" hangingPunct="1"/>
            <a:r>
              <a:rPr lang="zh-CN" altLang="en-US" sz="2800" b="1" smtClean="0"/>
              <a:t>13.7  随机存取文件的操作</a:t>
            </a:r>
            <a:endParaRPr lang="en-US" altLang="zh-CN" sz="2800" b="1" smtClean="0"/>
          </a:p>
        </p:txBody>
      </p:sp>
      <p:sp>
        <p:nvSpPr>
          <p:cNvPr id="114693" name="Rectangle 9"/>
          <p:cNvSpPr>
            <a:spLocks noChangeArrowheads="1"/>
          </p:cNvSpPr>
          <p:nvPr/>
        </p:nvSpPr>
        <p:spPr bwMode="auto">
          <a:xfrm>
            <a:off x="990600" y="198913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75000"/>
              <a:buFont typeface="Monotype Sorts" charset="2"/>
              <a:buNone/>
            </a:pPr>
            <a:r>
              <a:rPr lang="zh-CN" altLang="en-US" sz="2400" b="1">
                <a:latin typeface="Times New Roman" panose="02020603050405020304" pitchFamily="18" charset="0"/>
              </a:rPr>
              <a:t>#</a:t>
            </a:r>
            <a:r>
              <a:rPr lang="en-US" altLang="zh-CN" sz="2400" b="1">
                <a:latin typeface="Times New Roman" panose="02020603050405020304" pitchFamily="18" charset="0"/>
              </a:rPr>
              <a:t>include&lt;stdio.h&gt;</a:t>
            </a:r>
          </a:p>
          <a:p>
            <a:pPr eaLnBrk="1" hangingPunct="1">
              <a:buClr>
                <a:schemeClr val="accent2"/>
              </a:buClr>
              <a:buSzPct val="75000"/>
              <a:buFont typeface="Monotype Sorts" charset="2"/>
              <a:buNone/>
            </a:pPr>
            <a:r>
              <a:rPr lang="en-US" altLang="zh-CN" sz="2400" b="1">
                <a:latin typeface="Times New Roman" panose="02020603050405020304" pitchFamily="18" charset="0"/>
              </a:rPr>
              <a:t>struct clientData</a:t>
            </a:r>
          </a:p>
          <a:p>
            <a:pPr eaLnBrk="1" hangingPunct="1">
              <a:buClr>
                <a:schemeClr val="accent2"/>
              </a:buClr>
              <a:buSzPct val="75000"/>
              <a:buFont typeface="Monotype Sorts" charset="2"/>
              <a:buNone/>
            </a:pPr>
            <a:r>
              <a:rPr lang="en-US" altLang="zh-CN" sz="2400" b="1">
                <a:latin typeface="Times New Roman" panose="02020603050405020304" pitchFamily="18" charset="0"/>
              </a:rPr>
              <a:t>{</a:t>
            </a:r>
          </a:p>
          <a:p>
            <a:pPr eaLnBrk="1" hangingPunct="1">
              <a:buClr>
                <a:schemeClr val="accent2"/>
              </a:buClr>
              <a:buSzPct val="75000"/>
              <a:buFont typeface="Monotype Sorts" charset="2"/>
              <a:buNone/>
            </a:pPr>
            <a:r>
              <a:rPr lang="en-US" altLang="zh-CN" sz="2400" b="1">
                <a:latin typeface="Times New Roman" panose="02020603050405020304" pitchFamily="18" charset="0"/>
              </a:rPr>
              <a:t>    int acctNum;</a:t>
            </a:r>
          </a:p>
          <a:p>
            <a:pPr eaLnBrk="1" hangingPunct="1">
              <a:buClr>
                <a:schemeClr val="accent2"/>
              </a:buClr>
              <a:buSzPct val="75000"/>
              <a:buFont typeface="Monotype Sorts" charset="2"/>
              <a:buNone/>
            </a:pPr>
            <a:r>
              <a:rPr lang="en-US" altLang="zh-CN" sz="2400" b="1">
                <a:latin typeface="Times New Roman" panose="02020603050405020304" pitchFamily="18" charset="0"/>
              </a:rPr>
              <a:t>    char lastName[15];</a:t>
            </a:r>
          </a:p>
          <a:p>
            <a:pPr eaLnBrk="1" hangingPunct="1">
              <a:buClr>
                <a:schemeClr val="accent2"/>
              </a:buClr>
              <a:buSzPct val="75000"/>
              <a:buFont typeface="Monotype Sorts" charset="2"/>
              <a:buNone/>
            </a:pPr>
            <a:r>
              <a:rPr lang="en-US" altLang="zh-CN" sz="2400" b="1">
                <a:latin typeface="Times New Roman" panose="02020603050405020304" pitchFamily="18" charset="0"/>
              </a:rPr>
              <a:t>    char firstName[10];</a:t>
            </a:r>
          </a:p>
          <a:p>
            <a:pPr eaLnBrk="1" hangingPunct="1">
              <a:buClr>
                <a:schemeClr val="accent2"/>
              </a:buClr>
              <a:buSzPct val="75000"/>
              <a:buFont typeface="Monotype Sorts" charset="2"/>
              <a:buNone/>
            </a:pPr>
            <a:r>
              <a:rPr lang="en-US" altLang="zh-CN" sz="2400" b="1">
                <a:latin typeface="Times New Roman" panose="02020603050405020304" pitchFamily="18" charset="0"/>
              </a:rPr>
              <a:t>    float balance;  </a:t>
            </a:r>
          </a:p>
          <a:p>
            <a:pPr eaLnBrk="1" hangingPunct="1">
              <a:buClr>
                <a:schemeClr val="accent2"/>
              </a:buClr>
              <a:buSzPct val="75000"/>
              <a:buFont typeface="Monotype Sorts" charset="2"/>
              <a:buNone/>
            </a:pPr>
            <a:r>
              <a:rPr lang="en-US" altLang="zh-CN" sz="2400" b="1">
                <a:latin typeface="Times New Roman" panose="02020603050405020304" pitchFamily="18" charset="0"/>
              </a:rPr>
              <a:t>};</a:t>
            </a:r>
          </a:p>
          <a:p>
            <a:pPr eaLnBrk="1" hangingPunct="1">
              <a:buClr>
                <a:schemeClr val="accent2"/>
              </a:buClr>
              <a:buSzPct val="75000"/>
              <a:buFont typeface="Monotype Sorts" charset="2"/>
              <a:buNone/>
            </a:pPr>
            <a:endParaRPr lang="en-US" altLang="zh-CN" sz="2400" b="1">
              <a:latin typeface="Times New Roman" panose="02020603050405020304" pitchFamily="18" charset="0"/>
            </a:endParaRPr>
          </a:p>
        </p:txBody>
      </p:sp>
    </p:spTree>
    <p:extLst>
      <p:ext uri="{BB962C8B-B14F-4D97-AF65-F5344CB8AC3E}">
        <p14:creationId xmlns:p14="http://schemas.microsoft.com/office/powerpoint/2010/main" val="3371664901"/>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9D5A172C-60B3-4648-8F16-8C8D610B5560}" type="slidenum">
              <a:rPr lang="zh-CN" altLang="en-US" sz="1400" b="1">
                <a:latin typeface="Times New Roman" panose="02020603050405020304" pitchFamily="18" charset="0"/>
              </a:rPr>
              <a:pPr algn="r" eaLnBrk="1" hangingPunct="1">
                <a:spcBef>
                  <a:spcPct val="50000"/>
                </a:spcBef>
                <a:buFontTx/>
                <a:buNone/>
              </a:pPr>
              <a:t>54</a:t>
            </a:fld>
            <a:endParaRPr lang="zh-CN" altLang="en-US" sz="1400" b="1">
              <a:latin typeface="Times New Roman" panose="02020603050405020304" pitchFamily="18" charset="0"/>
            </a:endParaRPr>
          </a:p>
        </p:txBody>
      </p:sp>
      <p:sp>
        <p:nvSpPr>
          <p:cNvPr id="115715" name="Rectangle 3"/>
          <p:cNvSpPr>
            <a:spLocks noGrp="1" noChangeArrowheads="1"/>
          </p:cNvSpPr>
          <p:nvPr>
            <p:ph type="body" idx="4294967295"/>
          </p:nvPr>
        </p:nvSpPr>
        <p:spPr/>
        <p:txBody>
          <a:bodyPr/>
          <a:lstStyle/>
          <a:p>
            <a:pPr eaLnBrk="1" hangingPunct="1">
              <a:lnSpc>
                <a:spcPct val="90000"/>
              </a:lnSpc>
              <a:buFontTx/>
              <a:buNone/>
            </a:pPr>
            <a:r>
              <a:rPr lang="en-US" altLang="zh-CN" sz="2000" b="1" smtClean="0"/>
              <a:t>main()</a:t>
            </a:r>
          </a:p>
          <a:p>
            <a:pPr eaLnBrk="1" hangingPunct="1">
              <a:lnSpc>
                <a:spcPct val="90000"/>
              </a:lnSpc>
              <a:buFontTx/>
              <a:buNone/>
            </a:pPr>
            <a:r>
              <a:rPr lang="en-US" altLang="zh-CN" sz="2000" b="1" smtClean="0"/>
              <a:t>{</a:t>
            </a:r>
          </a:p>
          <a:p>
            <a:pPr eaLnBrk="1" hangingPunct="1">
              <a:lnSpc>
                <a:spcPct val="90000"/>
              </a:lnSpc>
              <a:buFontTx/>
              <a:buNone/>
            </a:pPr>
            <a:r>
              <a:rPr lang="en-US" altLang="zh-CN" sz="2000" b="1" smtClean="0"/>
              <a:t>    int i;</a:t>
            </a:r>
          </a:p>
          <a:p>
            <a:pPr eaLnBrk="1" hangingPunct="1">
              <a:lnSpc>
                <a:spcPct val="90000"/>
              </a:lnSpc>
              <a:buFontTx/>
              <a:buNone/>
            </a:pPr>
            <a:r>
              <a:rPr lang="en-US" altLang="zh-CN" sz="2000" b="1" smtClean="0"/>
              <a:t>    struct clientData blankClient={0,"","",0.0};</a:t>
            </a:r>
          </a:p>
          <a:p>
            <a:pPr eaLnBrk="1" hangingPunct="1">
              <a:lnSpc>
                <a:spcPct val="90000"/>
              </a:lnSpc>
              <a:buFontTx/>
              <a:buNone/>
            </a:pPr>
            <a:r>
              <a:rPr lang="en-US" altLang="zh-CN" sz="2000" b="1" smtClean="0"/>
              <a:t>    FILE * cfPtr;</a:t>
            </a:r>
          </a:p>
          <a:p>
            <a:pPr eaLnBrk="1" hangingPunct="1">
              <a:lnSpc>
                <a:spcPct val="90000"/>
              </a:lnSpc>
              <a:buFontTx/>
              <a:buNone/>
            </a:pPr>
            <a:r>
              <a:rPr lang="en-US" altLang="zh-CN" sz="2000" b="1" smtClean="0"/>
              <a:t>    if ( (cfPtr=fopen("client.dat","wb"))==NULL ) /*</a:t>
            </a:r>
            <a:r>
              <a:rPr lang="zh-CN" altLang="en-US" sz="2000" b="1" smtClean="0"/>
              <a:t>打开文件*/</a:t>
            </a:r>
          </a:p>
          <a:p>
            <a:pPr eaLnBrk="1" hangingPunct="1">
              <a:lnSpc>
                <a:spcPct val="90000"/>
              </a:lnSpc>
              <a:buFontTx/>
              <a:buNone/>
            </a:pPr>
            <a:r>
              <a:rPr lang="zh-CN" altLang="en-US" sz="2000" b="1" smtClean="0"/>
              <a:t>    	   </a:t>
            </a:r>
            <a:r>
              <a:rPr lang="en-US" altLang="zh-CN" sz="2000" b="1" smtClean="0"/>
              <a:t>printf("File could not be opened\n");</a:t>
            </a:r>
          </a:p>
          <a:p>
            <a:pPr eaLnBrk="1" hangingPunct="1">
              <a:lnSpc>
                <a:spcPct val="90000"/>
              </a:lnSpc>
              <a:buFontTx/>
              <a:buNone/>
            </a:pPr>
            <a:r>
              <a:rPr lang="en-US" altLang="zh-CN" sz="2000" b="1" smtClean="0"/>
              <a:t>    else{</a:t>
            </a:r>
          </a:p>
          <a:p>
            <a:pPr eaLnBrk="1" hangingPunct="1">
              <a:lnSpc>
                <a:spcPct val="90000"/>
              </a:lnSpc>
              <a:buFontTx/>
              <a:buNone/>
            </a:pPr>
            <a:r>
              <a:rPr lang="en-US" altLang="zh-CN" sz="2000" b="1" smtClean="0"/>
              <a:t>         for(i=1;i&lt;=100;i++)</a:t>
            </a:r>
          </a:p>
          <a:p>
            <a:pPr eaLnBrk="1" hangingPunct="1">
              <a:lnSpc>
                <a:spcPct val="90000"/>
              </a:lnSpc>
              <a:buFontTx/>
              <a:buNone/>
            </a:pPr>
            <a:r>
              <a:rPr lang="en-US" altLang="zh-CN" sz="2000" b="1" smtClean="0"/>
              <a:t>    		</a:t>
            </a:r>
            <a:r>
              <a:rPr lang="en-US" altLang="zh-CN" sz="2000" b="1" smtClean="0">
                <a:solidFill>
                  <a:schemeClr val="accent2"/>
                </a:solidFill>
              </a:rPr>
              <a:t>fwrite(&amp;blankClient,sizeof(struct clientData),1,cfPtr);</a:t>
            </a:r>
          </a:p>
          <a:p>
            <a:pPr eaLnBrk="1" hangingPunct="1">
              <a:lnSpc>
                <a:spcPct val="90000"/>
              </a:lnSpc>
              <a:buFontTx/>
              <a:buNone/>
            </a:pPr>
            <a:r>
              <a:rPr lang="en-US" altLang="zh-CN" sz="2000" b="1" smtClean="0"/>
              <a:t>	   fclose(cfPtr);</a:t>
            </a:r>
          </a:p>
          <a:p>
            <a:pPr eaLnBrk="1" hangingPunct="1">
              <a:lnSpc>
                <a:spcPct val="90000"/>
              </a:lnSpc>
              <a:buFontTx/>
              <a:buNone/>
            </a:pPr>
            <a:r>
              <a:rPr lang="en-US" altLang="zh-CN" sz="2000" b="1" smtClean="0"/>
              <a:t>    }</a:t>
            </a:r>
          </a:p>
          <a:p>
            <a:pPr eaLnBrk="1" hangingPunct="1">
              <a:lnSpc>
                <a:spcPct val="90000"/>
              </a:lnSpc>
              <a:buFontTx/>
              <a:buNone/>
            </a:pPr>
            <a:r>
              <a:rPr lang="en-US" altLang="zh-CN" sz="2000" b="1" smtClean="0"/>
              <a:t>   return 0;</a:t>
            </a:r>
          </a:p>
          <a:p>
            <a:pPr eaLnBrk="1" hangingPunct="1">
              <a:lnSpc>
                <a:spcPct val="90000"/>
              </a:lnSpc>
              <a:buFontTx/>
              <a:buNone/>
            </a:pPr>
            <a:r>
              <a:rPr lang="en-US" altLang="zh-CN" sz="2000" b="1" smtClean="0"/>
              <a:t>}</a:t>
            </a:r>
            <a:endParaRPr lang="zh-CN" altLang="en-US" sz="2000" b="1" smtClean="0"/>
          </a:p>
          <a:p>
            <a:pPr eaLnBrk="1" hangingPunct="1">
              <a:lnSpc>
                <a:spcPct val="90000"/>
              </a:lnSpc>
              <a:buFontTx/>
              <a:buNone/>
            </a:pPr>
            <a:endParaRPr lang="zh-CN" altLang="en-US" sz="2000" b="1" smtClean="0"/>
          </a:p>
        </p:txBody>
      </p:sp>
      <p:sp>
        <p:nvSpPr>
          <p:cNvPr id="115716" name="AutoShape 5"/>
          <p:cNvSpPr>
            <a:spLocks noChangeArrowheads="1"/>
          </p:cNvSpPr>
          <p:nvPr/>
        </p:nvSpPr>
        <p:spPr bwMode="auto">
          <a:xfrm>
            <a:off x="7315200" y="2971800"/>
            <a:ext cx="1828800" cy="1219200"/>
          </a:xfrm>
          <a:prstGeom prst="wedgeRoundRectCallout">
            <a:avLst>
              <a:gd name="adj1" fmla="val -89412"/>
              <a:gd name="adj2" fmla="val 62370"/>
              <a:gd name="adj3" fmla="val 16667"/>
            </a:avLst>
          </a:prstGeom>
          <a:solidFill>
            <a:srgbClr val="FFFF66"/>
          </a:solidFill>
          <a:ln w="9525">
            <a:solidFill>
              <a:schemeClr val="tx1"/>
            </a:solidFill>
            <a:miter lim="800000"/>
            <a:headEnd/>
            <a:tailEnd/>
          </a:ln>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b="1">
                <a:latin typeface="Times New Roman" panose="02020603050405020304" pitchFamily="18" charset="0"/>
              </a:rPr>
              <a:t>因为用</a:t>
            </a:r>
            <a:r>
              <a:rPr lang="en-US" altLang="zh-CN" sz="1800" b="1">
                <a:latin typeface="Times New Roman" panose="02020603050405020304" pitchFamily="18" charset="0"/>
              </a:rPr>
              <a:t>fwrite</a:t>
            </a:r>
            <a:r>
              <a:rPr lang="zh-CN" altLang="en-US" sz="1800" b="1">
                <a:latin typeface="Times New Roman" panose="02020603050405020304" pitchFamily="18" charset="0"/>
              </a:rPr>
              <a:t>函数，所以创建的是二进制文件</a:t>
            </a:r>
          </a:p>
        </p:txBody>
      </p:sp>
    </p:spTree>
    <p:extLst>
      <p:ext uri="{BB962C8B-B14F-4D97-AF65-F5344CB8AC3E}">
        <p14:creationId xmlns:p14="http://schemas.microsoft.com/office/powerpoint/2010/main" val="1181271930"/>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FB81D12F-AC19-497E-8AF9-EBB410EFC6F6}" type="slidenum">
              <a:rPr lang="zh-CN" altLang="en-US" sz="1400" b="1">
                <a:latin typeface="Times New Roman" panose="02020603050405020304" pitchFamily="18" charset="0"/>
              </a:rPr>
              <a:pPr algn="r" eaLnBrk="1" hangingPunct="1">
                <a:spcBef>
                  <a:spcPct val="50000"/>
                </a:spcBef>
                <a:buFontTx/>
                <a:buNone/>
              </a:pPr>
              <a:t>55</a:t>
            </a:fld>
            <a:endParaRPr lang="zh-CN" altLang="en-US" sz="1400" b="1">
              <a:latin typeface="Times New Roman" panose="02020603050405020304" pitchFamily="18" charset="0"/>
            </a:endParaRPr>
          </a:p>
        </p:txBody>
      </p:sp>
      <p:sp>
        <p:nvSpPr>
          <p:cNvPr id="117763" name="Rectangle 5"/>
          <p:cNvSpPr>
            <a:spLocks noGrp="1" noChangeArrowheads="1"/>
          </p:cNvSpPr>
          <p:nvPr>
            <p:ph type="body" idx="4294967295"/>
          </p:nvPr>
        </p:nvSpPr>
        <p:spPr>
          <a:xfrm>
            <a:off x="685800" y="1371600"/>
            <a:ext cx="7772400" cy="685800"/>
          </a:xfrm>
        </p:spPr>
        <p:txBody>
          <a:bodyPr/>
          <a:lstStyle/>
          <a:p>
            <a:pPr eaLnBrk="1" hangingPunct="1">
              <a:buFontTx/>
              <a:buNone/>
            </a:pPr>
            <a:r>
              <a:rPr lang="zh-CN" altLang="en-US" b="1" smtClean="0"/>
              <a:t>三、把数据随机地写入随机存取文件</a:t>
            </a:r>
          </a:p>
        </p:txBody>
      </p:sp>
      <p:sp>
        <p:nvSpPr>
          <p:cNvPr id="117764" name="Rectangle 6"/>
          <p:cNvSpPr>
            <a:spLocks noGrp="1" noChangeArrowheads="1"/>
          </p:cNvSpPr>
          <p:nvPr>
            <p:ph type="title" idx="4294967295"/>
          </p:nvPr>
        </p:nvSpPr>
        <p:spPr>
          <a:xfrm>
            <a:off x="1295400" y="228600"/>
            <a:ext cx="7772400" cy="1104900"/>
          </a:xfrm>
        </p:spPr>
        <p:txBody>
          <a:bodyPr lIns="92075" tIns="46038" rIns="92075" bIns="46038"/>
          <a:lstStyle/>
          <a:p>
            <a:pPr eaLnBrk="1" hangingPunct="1"/>
            <a:r>
              <a:rPr lang="zh-CN" altLang="en-US" sz="2800" b="1" smtClean="0"/>
              <a:t>13.7  随机存取文件的操作</a:t>
            </a:r>
            <a:endParaRPr lang="en-US" altLang="zh-CN" sz="2800" b="1" smtClean="0"/>
          </a:p>
        </p:txBody>
      </p:sp>
      <p:sp>
        <p:nvSpPr>
          <p:cNvPr id="117765" name="Text Box 7"/>
          <p:cNvSpPr txBox="1">
            <a:spLocks noChangeArrowheads="1"/>
          </p:cNvSpPr>
          <p:nvPr/>
        </p:nvSpPr>
        <p:spPr bwMode="auto">
          <a:xfrm>
            <a:off x="762000" y="2057400"/>
            <a:ext cx="80010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1">
                <a:latin typeface="Times New Roman" panose="02020603050405020304" pitchFamily="18" charset="0"/>
              </a:rPr>
              <a:t>main()</a:t>
            </a:r>
          </a:p>
          <a:p>
            <a:pPr eaLnBrk="1" hangingPunct="1">
              <a:spcBef>
                <a:spcPct val="50000"/>
              </a:spcBef>
              <a:buFontTx/>
              <a:buNone/>
            </a:pPr>
            <a:r>
              <a:rPr lang="en-US" altLang="zh-CN" sz="2400" b="1">
                <a:latin typeface="Times New Roman" panose="02020603050405020304" pitchFamily="18" charset="0"/>
              </a:rPr>
              <a:t>{</a:t>
            </a:r>
          </a:p>
          <a:p>
            <a:pPr eaLnBrk="1" hangingPunct="1">
              <a:spcBef>
                <a:spcPct val="50000"/>
              </a:spcBef>
              <a:buFontTx/>
              <a:buNone/>
            </a:pPr>
            <a:r>
              <a:rPr lang="en-US" altLang="zh-CN" sz="2400" b="1">
                <a:latin typeface="Times New Roman" panose="02020603050405020304" pitchFamily="18" charset="0"/>
              </a:rPr>
              <a:t>    struct clientData client;</a:t>
            </a:r>
          </a:p>
          <a:p>
            <a:pPr eaLnBrk="1" hangingPunct="1">
              <a:spcBef>
                <a:spcPct val="50000"/>
              </a:spcBef>
              <a:buFontTx/>
              <a:buNone/>
            </a:pPr>
            <a:r>
              <a:rPr lang="en-US" altLang="zh-CN" sz="2400" b="1">
                <a:latin typeface="Times New Roman" panose="02020603050405020304" pitchFamily="18" charset="0"/>
              </a:rPr>
              <a:t>    FILE * cfPtr;</a:t>
            </a:r>
          </a:p>
          <a:p>
            <a:pPr eaLnBrk="1" hangingPunct="1">
              <a:spcBef>
                <a:spcPct val="50000"/>
              </a:spcBef>
              <a:buFontTx/>
              <a:buNone/>
            </a:pPr>
            <a:r>
              <a:rPr lang="en-US" altLang="zh-CN" sz="2400" b="1">
                <a:latin typeface="Times New Roman" panose="02020603050405020304" pitchFamily="18" charset="0"/>
              </a:rPr>
              <a:t>    if ( (cfPtr=fopen(“client.dat”,“rb+"))==NULL ) </a:t>
            </a:r>
            <a:r>
              <a:rPr lang="zh-CN" altLang="en-US" sz="2400" b="1">
                <a:latin typeface="Times New Roman" panose="02020603050405020304" pitchFamily="18" charset="0"/>
              </a:rPr>
              <a:t>	</a:t>
            </a:r>
            <a:r>
              <a:rPr lang="en-US" altLang="zh-CN" sz="2400" b="1">
                <a:latin typeface="Times New Roman" panose="02020603050405020304" pitchFamily="18" charset="0"/>
              </a:rPr>
              <a:t>printf("File could not be opened\n");</a:t>
            </a:r>
          </a:p>
          <a:p>
            <a:pPr eaLnBrk="1" hangingPunct="1">
              <a:spcBef>
                <a:spcPct val="50000"/>
              </a:spcBef>
              <a:buFontTx/>
              <a:buNone/>
            </a:pPr>
            <a:r>
              <a:rPr lang="en-US" altLang="zh-CN" sz="2400" b="1">
                <a:latin typeface="Times New Roman" panose="02020603050405020304" pitchFamily="18" charset="0"/>
              </a:rPr>
              <a:t>    </a:t>
            </a:r>
            <a:endParaRPr lang="zh-CN" altLang="en-US" sz="2400" b="1">
              <a:latin typeface="Times New Roman" panose="02020603050405020304" pitchFamily="18" charset="0"/>
            </a:endParaRPr>
          </a:p>
        </p:txBody>
      </p:sp>
      <p:sp>
        <p:nvSpPr>
          <p:cNvPr id="117766" name="AutoShape 8"/>
          <p:cNvSpPr>
            <a:spLocks noChangeArrowheads="1"/>
          </p:cNvSpPr>
          <p:nvPr/>
        </p:nvSpPr>
        <p:spPr bwMode="auto">
          <a:xfrm>
            <a:off x="6011863" y="2349500"/>
            <a:ext cx="2232025" cy="1584325"/>
          </a:xfrm>
          <a:prstGeom prst="wedgeRoundRectCallout">
            <a:avLst>
              <a:gd name="adj1" fmla="val -82292"/>
              <a:gd name="adj2" fmla="val 77356"/>
              <a:gd name="adj3" fmla="val 16667"/>
            </a:avLst>
          </a:prstGeom>
          <a:solidFill>
            <a:srgbClr val="FFFF66"/>
          </a:solidFill>
          <a:ln w="9525">
            <a:solidFill>
              <a:schemeClr val="tx1"/>
            </a:solidFill>
            <a:miter lim="800000"/>
            <a:headEnd/>
            <a:tailEnd/>
          </a:ln>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b="1">
                <a:latin typeface="Times New Roman" panose="02020603050405020304" pitchFamily="18" charset="0"/>
              </a:rPr>
              <a:t>思考：文件打开模式设为</a:t>
            </a:r>
            <a:r>
              <a:rPr lang="en-US" altLang="zh-CN" sz="2400" b="1">
                <a:latin typeface="宋体" panose="02010600030101010101" pitchFamily="2" charset="-122"/>
              </a:rPr>
              <a:t>“</a:t>
            </a:r>
            <a:r>
              <a:rPr lang="en-US" altLang="zh-CN" sz="2400" b="1">
                <a:latin typeface="Times New Roman" panose="02020603050405020304" pitchFamily="18" charset="0"/>
              </a:rPr>
              <a:t>wb”</a:t>
            </a:r>
            <a:r>
              <a:rPr lang="zh-CN" altLang="en-US" sz="2400" b="1">
                <a:latin typeface="Times New Roman" panose="02020603050405020304" pitchFamily="18" charset="0"/>
              </a:rPr>
              <a:t>可以否？</a:t>
            </a:r>
          </a:p>
        </p:txBody>
      </p:sp>
    </p:spTree>
    <p:extLst>
      <p:ext uri="{BB962C8B-B14F-4D97-AF65-F5344CB8AC3E}">
        <p14:creationId xmlns:p14="http://schemas.microsoft.com/office/powerpoint/2010/main" val="1861322923"/>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6C269A9F-E77D-465B-BAE2-0C645D8692C4}" type="slidenum">
              <a:rPr lang="zh-CN" altLang="en-US" sz="1400" b="1">
                <a:latin typeface="Times New Roman" panose="02020603050405020304" pitchFamily="18" charset="0"/>
              </a:rPr>
              <a:pPr algn="r" eaLnBrk="1" hangingPunct="1">
                <a:spcBef>
                  <a:spcPct val="50000"/>
                </a:spcBef>
                <a:buFontTx/>
                <a:buNone/>
              </a:pPr>
              <a:t>56</a:t>
            </a:fld>
            <a:endParaRPr lang="zh-CN" altLang="en-US" sz="1400" b="1">
              <a:latin typeface="Times New Roman" panose="02020603050405020304" pitchFamily="18" charset="0"/>
            </a:endParaRPr>
          </a:p>
        </p:txBody>
      </p:sp>
      <p:sp>
        <p:nvSpPr>
          <p:cNvPr id="118787" name="Rectangle 3"/>
          <p:cNvSpPr>
            <a:spLocks noGrp="1" noChangeArrowheads="1"/>
          </p:cNvSpPr>
          <p:nvPr>
            <p:ph type="body" idx="4294967295"/>
          </p:nvPr>
        </p:nvSpPr>
        <p:spPr>
          <a:xfrm>
            <a:off x="900113" y="333375"/>
            <a:ext cx="7772400" cy="6524625"/>
          </a:xfrm>
        </p:spPr>
        <p:txBody>
          <a:bodyPr/>
          <a:lstStyle/>
          <a:p>
            <a:pPr eaLnBrk="1" hangingPunct="1">
              <a:lnSpc>
                <a:spcPct val="90000"/>
              </a:lnSpc>
              <a:spcBef>
                <a:spcPct val="50000"/>
              </a:spcBef>
              <a:buFontTx/>
              <a:buNone/>
            </a:pPr>
            <a:r>
              <a:rPr lang="en-US" altLang="zh-CN" sz="1800" b="1" smtClean="0"/>
              <a:t>else{</a:t>
            </a:r>
          </a:p>
          <a:p>
            <a:pPr eaLnBrk="1" hangingPunct="1">
              <a:lnSpc>
                <a:spcPct val="90000"/>
              </a:lnSpc>
              <a:spcBef>
                <a:spcPct val="50000"/>
              </a:spcBef>
              <a:buFontTx/>
              <a:buNone/>
            </a:pPr>
            <a:r>
              <a:rPr lang="en-US" altLang="zh-CN" sz="1800" b="1" smtClean="0"/>
              <a:t>    	printf("Enter account number(1 to 100,0 to end input)\n");</a:t>
            </a:r>
          </a:p>
          <a:p>
            <a:pPr eaLnBrk="1" hangingPunct="1">
              <a:lnSpc>
                <a:spcPct val="90000"/>
              </a:lnSpc>
              <a:spcBef>
                <a:spcPct val="50000"/>
              </a:spcBef>
              <a:buFontTx/>
              <a:buNone/>
            </a:pPr>
            <a:r>
              <a:rPr lang="en-US" altLang="zh-CN" sz="1800" b="1" smtClean="0"/>
              <a:t>     	scanf("%d",&amp;client.acctNum); </a:t>
            </a:r>
          </a:p>
          <a:p>
            <a:pPr eaLnBrk="1" hangingPunct="1">
              <a:lnSpc>
                <a:spcPct val="90000"/>
              </a:lnSpc>
              <a:spcBef>
                <a:spcPct val="50000"/>
              </a:spcBef>
              <a:buFontTx/>
              <a:buNone/>
            </a:pPr>
            <a:r>
              <a:rPr lang="en-US" altLang="zh-CN" sz="1800" b="1" smtClean="0"/>
              <a:t>     	while (client.acctNum!=0){</a:t>
            </a:r>
          </a:p>
          <a:p>
            <a:pPr eaLnBrk="1" hangingPunct="1">
              <a:lnSpc>
                <a:spcPct val="90000"/>
              </a:lnSpc>
              <a:spcBef>
                <a:spcPct val="50000"/>
              </a:spcBef>
              <a:buFontTx/>
              <a:buNone/>
            </a:pPr>
            <a:r>
              <a:rPr lang="en-US" altLang="zh-CN" sz="1800" b="1" smtClean="0"/>
              <a:t>     	     printf("Enter lastname,firstname,balance\n?");</a:t>
            </a:r>
          </a:p>
          <a:p>
            <a:pPr eaLnBrk="1" hangingPunct="1">
              <a:lnSpc>
                <a:spcPct val="90000"/>
              </a:lnSpc>
              <a:spcBef>
                <a:spcPct val="50000"/>
              </a:spcBef>
              <a:buFontTx/>
              <a:buNone/>
            </a:pPr>
            <a:r>
              <a:rPr lang="en-US" altLang="zh-CN" sz="1800" b="1" smtClean="0"/>
              <a:t>            scanf("%s%s%f",client.lastName,client.firstName,&amp;client.balance); </a:t>
            </a:r>
          </a:p>
          <a:p>
            <a:pPr eaLnBrk="1" hangingPunct="1">
              <a:lnSpc>
                <a:spcPct val="90000"/>
              </a:lnSpc>
              <a:spcBef>
                <a:spcPct val="50000"/>
              </a:spcBef>
              <a:buFontTx/>
              <a:buNone/>
            </a:pPr>
            <a:r>
              <a:rPr lang="en-US" altLang="zh-CN" sz="1800" b="1" smtClean="0"/>
              <a:t>           </a:t>
            </a:r>
            <a:r>
              <a:rPr lang="en-US" altLang="zh-CN" sz="1800" b="1" smtClean="0">
                <a:solidFill>
                  <a:schemeClr val="accent2"/>
                </a:solidFill>
              </a:rPr>
              <a:t>//</a:t>
            </a:r>
            <a:r>
              <a:rPr lang="zh-CN" altLang="en-US" sz="1800" b="1" smtClean="0">
                <a:solidFill>
                  <a:schemeClr val="accent2"/>
                </a:solidFill>
              </a:rPr>
              <a:t>根据帐户号码将文件位置指针定位到待写入位置，然后写入记录</a:t>
            </a:r>
          </a:p>
          <a:p>
            <a:pPr eaLnBrk="1" hangingPunct="1">
              <a:lnSpc>
                <a:spcPct val="90000"/>
              </a:lnSpc>
              <a:spcBef>
                <a:spcPct val="50000"/>
              </a:spcBef>
              <a:buFontTx/>
              <a:buNone/>
            </a:pPr>
            <a:r>
              <a:rPr lang="en-US" altLang="zh-CN" sz="1800" b="1" smtClean="0"/>
              <a:t>            </a:t>
            </a:r>
            <a:r>
              <a:rPr lang="en-US" altLang="zh-CN" sz="1800" b="1" smtClean="0">
                <a:solidFill>
                  <a:schemeClr val="accent2"/>
                </a:solidFill>
              </a:rPr>
              <a:t>fseek(cfPtr,(client.acctNum-1)*sizeof(struct clientData),SEEK_SET);</a:t>
            </a:r>
          </a:p>
          <a:p>
            <a:pPr eaLnBrk="1" hangingPunct="1">
              <a:lnSpc>
                <a:spcPct val="90000"/>
              </a:lnSpc>
              <a:spcBef>
                <a:spcPct val="50000"/>
              </a:spcBef>
              <a:buFontTx/>
              <a:buNone/>
            </a:pPr>
            <a:r>
              <a:rPr lang="en-US" altLang="zh-CN" sz="1800" b="1" smtClean="0">
                <a:solidFill>
                  <a:schemeClr val="accent2"/>
                </a:solidFill>
              </a:rPr>
              <a:t>            fwrite(&amp;client,sizeof(struct clientData),1,cfPtr);</a:t>
            </a:r>
          </a:p>
          <a:p>
            <a:pPr eaLnBrk="1" hangingPunct="1">
              <a:lnSpc>
                <a:spcPct val="90000"/>
              </a:lnSpc>
              <a:spcBef>
                <a:spcPct val="50000"/>
              </a:spcBef>
              <a:buFontTx/>
              <a:buNone/>
            </a:pPr>
            <a:r>
              <a:rPr lang="en-US" altLang="zh-CN" sz="1800" b="1" smtClean="0"/>
              <a:t>            printf("Enter account number(1 to 100,0 to end input)\n");</a:t>
            </a:r>
          </a:p>
          <a:p>
            <a:pPr eaLnBrk="1" hangingPunct="1">
              <a:lnSpc>
                <a:spcPct val="90000"/>
              </a:lnSpc>
              <a:spcBef>
                <a:spcPct val="50000"/>
              </a:spcBef>
              <a:buFontTx/>
              <a:buNone/>
            </a:pPr>
            <a:r>
              <a:rPr lang="en-US" altLang="zh-CN" sz="1800" b="1" smtClean="0"/>
              <a:t>     	     scanf("%d",&amp;client.acctNum); </a:t>
            </a:r>
          </a:p>
          <a:p>
            <a:pPr eaLnBrk="1" hangingPunct="1">
              <a:lnSpc>
                <a:spcPct val="90000"/>
              </a:lnSpc>
              <a:spcBef>
                <a:spcPct val="50000"/>
              </a:spcBef>
              <a:buFontTx/>
              <a:buNone/>
            </a:pPr>
            <a:r>
              <a:rPr lang="en-US" altLang="zh-CN" sz="1800" b="1" smtClean="0"/>
              <a:t>        } </a:t>
            </a:r>
          </a:p>
          <a:p>
            <a:pPr eaLnBrk="1" hangingPunct="1">
              <a:lnSpc>
                <a:spcPct val="90000"/>
              </a:lnSpc>
              <a:spcBef>
                <a:spcPct val="50000"/>
              </a:spcBef>
              <a:buFontTx/>
              <a:buNone/>
            </a:pPr>
            <a:r>
              <a:rPr lang="en-US" altLang="zh-CN" sz="1800" b="1" smtClean="0"/>
              <a:t>   	    fclose(cfPtr);</a:t>
            </a:r>
          </a:p>
          <a:p>
            <a:pPr eaLnBrk="1" hangingPunct="1">
              <a:lnSpc>
                <a:spcPct val="90000"/>
              </a:lnSpc>
              <a:spcBef>
                <a:spcPct val="50000"/>
              </a:spcBef>
              <a:buFontTx/>
              <a:buNone/>
            </a:pPr>
            <a:r>
              <a:rPr lang="en-US" altLang="zh-CN" sz="1800" b="1" smtClean="0"/>
              <a:t>    }    </a:t>
            </a:r>
          </a:p>
          <a:p>
            <a:pPr eaLnBrk="1" hangingPunct="1">
              <a:lnSpc>
                <a:spcPct val="90000"/>
              </a:lnSpc>
              <a:spcBef>
                <a:spcPct val="50000"/>
              </a:spcBef>
              <a:buFontTx/>
              <a:buNone/>
            </a:pPr>
            <a:r>
              <a:rPr lang="en-US" altLang="zh-CN" sz="1800" b="1" smtClean="0"/>
              <a:t>    return 0;</a:t>
            </a:r>
          </a:p>
          <a:p>
            <a:pPr eaLnBrk="1" hangingPunct="1">
              <a:lnSpc>
                <a:spcPct val="90000"/>
              </a:lnSpc>
              <a:spcBef>
                <a:spcPct val="50000"/>
              </a:spcBef>
              <a:buFontTx/>
              <a:buNone/>
            </a:pPr>
            <a:r>
              <a:rPr lang="en-US" altLang="zh-CN" sz="1800" b="1" smtClean="0"/>
              <a:t>}</a:t>
            </a:r>
            <a:endParaRPr lang="zh-CN" altLang="en-US" sz="1800" b="1" smtClean="0"/>
          </a:p>
          <a:p>
            <a:pPr eaLnBrk="1" hangingPunct="1">
              <a:lnSpc>
                <a:spcPct val="90000"/>
              </a:lnSpc>
              <a:buFontTx/>
              <a:buNone/>
            </a:pPr>
            <a:endParaRPr lang="zh-CN" altLang="en-US" sz="1800" b="1" smtClean="0"/>
          </a:p>
        </p:txBody>
      </p:sp>
    </p:spTree>
    <p:extLst>
      <p:ext uri="{BB962C8B-B14F-4D97-AF65-F5344CB8AC3E}">
        <p14:creationId xmlns:p14="http://schemas.microsoft.com/office/powerpoint/2010/main" val="3315053524"/>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AE84C1FE-3491-4534-A09D-C2CF2D17FC9C}" type="slidenum">
              <a:rPr lang="zh-CN" altLang="en-US" sz="1400" b="1">
                <a:latin typeface="Times New Roman" panose="02020603050405020304" pitchFamily="18" charset="0"/>
              </a:rPr>
              <a:pPr algn="r" eaLnBrk="1" hangingPunct="1">
                <a:spcBef>
                  <a:spcPct val="50000"/>
                </a:spcBef>
                <a:buFontTx/>
                <a:buNone/>
              </a:pPr>
              <a:t>57</a:t>
            </a:fld>
            <a:endParaRPr lang="zh-CN" altLang="en-US" sz="1400" b="1">
              <a:latin typeface="Times New Roman" panose="02020603050405020304" pitchFamily="18" charset="0"/>
            </a:endParaRPr>
          </a:p>
        </p:txBody>
      </p:sp>
      <p:sp>
        <p:nvSpPr>
          <p:cNvPr id="119811" name="Rectangle 3"/>
          <p:cNvSpPr>
            <a:spLocks noGrp="1" noChangeArrowheads="1"/>
          </p:cNvSpPr>
          <p:nvPr>
            <p:ph type="body" idx="4294967295"/>
          </p:nvPr>
        </p:nvSpPr>
        <p:spPr/>
        <p:txBody>
          <a:bodyPr/>
          <a:lstStyle/>
          <a:p>
            <a:pPr eaLnBrk="1" hangingPunct="1">
              <a:buFontTx/>
              <a:buNone/>
            </a:pPr>
            <a:r>
              <a:rPr lang="zh-CN" altLang="en-US" b="1" smtClean="0"/>
              <a:t>四、按顺序读取一个随机存取文件</a:t>
            </a:r>
          </a:p>
        </p:txBody>
      </p:sp>
      <p:sp>
        <p:nvSpPr>
          <p:cNvPr id="119812" name="Rectangle 4"/>
          <p:cNvSpPr>
            <a:spLocks noGrp="1" noChangeArrowheads="1"/>
          </p:cNvSpPr>
          <p:nvPr>
            <p:ph type="title" idx="4294967295"/>
          </p:nvPr>
        </p:nvSpPr>
        <p:spPr>
          <a:xfrm>
            <a:off x="1295400" y="228600"/>
            <a:ext cx="7772400" cy="1104900"/>
          </a:xfrm>
        </p:spPr>
        <p:txBody>
          <a:bodyPr lIns="92075" tIns="46038" rIns="92075" bIns="46038"/>
          <a:lstStyle/>
          <a:p>
            <a:pPr eaLnBrk="1" hangingPunct="1"/>
            <a:r>
              <a:rPr lang="zh-CN" altLang="en-US" b="1" smtClean="0"/>
              <a:t>13.7  随机存取文件的操作</a:t>
            </a:r>
            <a:endParaRPr lang="en-US" altLang="zh-CN" b="1" smtClean="0"/>
          </a:p>
        </p:txBody>
      </p:sp>
      <p:sp>
        <p:nvSpPr>
          <p:cNvPr id="119813" name="Text Box 5"/>
          <p:cNvSpPr txBox="1">
            <a:spLocks noChangeArrowheads="1"/>
          </p:cNvSpPr>
          <p:nvPr/>
        </p:nvSpPr>
        <p:spPr bwMode="auto">
          <a:xfrm>
            <a:off x="900113" y="1989138"/>
            <a:ext cx="80010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chemeClr val="accent2"/>
              </a:buClr>
              <a:buSzPct val="75000"/>
              <a:buFont typeface="Monotype Sorts" charset="2"/>
              <a:buNone/>
            </a:pPr>
            <a:r>
              <a:rPr lang="en-US" altLang="zh-CN" sz="2400" b="1">
                <a:latin typeface="Times New Roman" panose="02020603050405020304" pitchFamily="18" charset="0"/>
              </a:rPr>
              <a:t>main()</a:t>
            </a:r>
          </a:p>
          <a:p>
            <a:pPr eaLnBrk="1" hangingPunct="1">
              <a:lnSpc>
                <a:spcPct val="90000"/>
              </a:lnSpc>
              <a:buClr>
                <a:schemeClr val="accent2"/>
              </a:buClr>
              <a:buSzPct val="75000"/>
              <a:buFont typeface="Monotype Sorts" charset="2"/>
              <a:buNone/>
            </a:pPr>
            <a:r>
              <a:rPr lang="en-US" altLang="zh-CN" sz="2400" b="1">
                <a:latin typeface="Times New Roman" panose="02020603050405020304" pitchFamily="18" charset="0"/>
              </a:rPr>
              <a:t>{</a:t>
            </a:r>
          </a:p>
          <a:p>
            <a:pPr eaLnBrk="1" hangingPunct="1">
              <a:lnSpc>
                <a:spcPct val="90000"/>
              </a:lnSpc>
              <a:buClr>
                <a:schemeClr val="accent2"/>
              </a:buClr>
              <a:buSzPct val="75000"/>
              <a:buFont typeface="Monotype Sorts" charset="2"/>
              <a:buNone/>
            </a:pPr>
            <a:r>
              <a:rPr lang="en-US" altLang="zh-CN" sz="2400" b="1">
                <a:latin typeface="Times New Roman" panose="02020603050405020304" pitchFamily="18" charset="0"/>
              </a:rPr>
              <a:t>    struct clientData client;</a:t>
            </a:r>
          </a:p>
          <a:p>
            <a:pPr eaLnBrk="1" hangingPunct="1">
              <a:lnSpc>
                <a:spcPct val="90000"/>
              </a:lnSpc>
              <a:buClr>
                <a:schemeClr val="accent2"/>
              </a:buClr>
              <a:buSzPct val="75000"/>
              <a:buFont typeface="Monotype Sorts" charset="2"/>
              <a:buNone/>
            </a:pPr>
            <a:r>
              <a:rPr lang="en-US" altLang="zh-CN" sz="2400" b="1">
                <a:latin typeface="Times New Roman" panose="02020603050405020304" pitchFamily="18" charset="0"/>
              </a:rPr>
              <a:t>    FILE * cfPtr;</a:t>
            </a:r>
          </a:p>
          <a:p>
            <a:pPr eaLnBrk="1" hangingPunct="1">
              <a:lnSpc>
                <a:spcPct val="90000"/>
              </a:lnSpc>
              <a:buClr>
                <a:schemeClr val="accent2"/>
              </a:buClr>
              <a:buSzPct val="75000"/>
              <a:buFont typeface="Monotype Sorts" charset="2"/>
              <a:buNone/>
            </a:pPr>
            <a:r>
              <a:rPr lang="en-US" altLang="zh-CN" sz="2400" b="1">
                <a:latin typeface="Times New Roman" panose="02020603050405020304" pitchFamily="18" charset="0"/>
              </a:rPr>
              <a:t>    </a:t>
            </a:r>
          </a:p>
          <a:p>
            <a:pPr eaLnBrk="1" hangingPunct="1">
              <a:lnSpc>
                <a:spcPct val="90000"/>
              </a:lnSpc>
              <a:buClr>
                <a:schemeClr val="accent2"/>
              </a:buClr>
              <a:buSzPct val="75000"/>
              <a:buFont typeface="Monotype Sorts" charset="2"/>
              <a:buNone/>
            </a:pPr>
            <a:r>
              <a:rPr lang="en-US" altLang="zh-CN" sz="2400" b="1">
                <a:latin typeface="Times New Roman" panose="02020603050405020304" pitchFamily="18" charset="0"/>
              </a:rPr>
              <a:t>    if ( (cfPtr=fopen("client.dat","rb"))==NULL )</a:t>
            </a:r>
          </a:p>
          <a:p>
            <a:pPr eaLnBrk="1" hangingPunct="1">
              <a:lnSpc>
                <a:spcPct val="90000"/>
              </a:lnSpc>
              <a:buClr>
                <a:schemeClr val="accent2"/>
              </a:buClr>
              <a:buSzPct val="75000"/>
              <a:buFont typeface="Monotype Sorts" charset="2"/>
              <a:buNone/>
            </a:pPr>
            <a:r>
              <a:rPr lang="zh-CN" altLang="en-US" sz="2400" b="1">
                <a:latin typeface="Times New Roman" panose="02020603050405020304" pitchFamily="18" charset="0"/>
              </a:rPr>
              <a:t> 	</a:t>
            </a:r>
            <a:r>
              <a:rPr lang="en-US" altLang="zh-CN" sz="2400" b="1">
                <a:latin typeface="Times New Roman" panose="02020603050405020304" pitchFamily="18" charset="0"/>
              </a:rPr>
              <a:t>printf("File could not be opened\n");</a:t>
            </a:r>
          </a:p>
          <a:p>
            <a:pPr eaLnBrk="1" hangingPunct="1">
              <a:spcBef>
                <a:spcPct val="50000"/>
              </a:spcBef>
              <a:buFontTx/>
              <a:buNone/>
            </a:pPr>
            <a:endParaRPr lang="zh-CN" altLang="en-US" sz="2400" b="1">
              <a:latin typeface="Times New Roman" panose="02020603050405020304" pitchFamily="18" charset="0"/>
            </a:endParaRPr>
          </a:p>
        </p:txBody>
      </p:sp>
    </p:spTree>
    <p:extLst>
      <p:ext uri="{BB962C8B-B14F-4D97-AF65-F5344CB8AC3E}">
        <p14:creationId xmlns:p14="http://schemas.microsoft.com/office/powerpoint/2010/main" val="4027311163"/>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FA98DFF3-6210-40E0-B0EA-9F2D51FAE25C}" type="slidenum">
              <a:rPr lang="zh-CN" altLang="en-US" sz="1400" b="1">
                <a:latin typeface="Times New Roman" panose="02020603050405020304" pitchFamily="18" charset="0"/>
              </a:rPr>
              <a:pPr algn="r" eaLnBrk="1" hangingPunct="1">
                <a:spcBef>
                  <a:spcPct val="50000"/>
                </a:spcBef>
                <a:buFontTx/>
                <a:buNone/>
              </a:pPr>
              <a:t>58</a:t>
            </a:fld>
            <a:endParaRPr lang="zh-CN" altLang="en-US" sz="1400" b="1">
              <a:latin typeface="Times New Roman" panose="02020603050405020304" pitchFamily="18" charset="0"/>
            </a:endParaRPr>
          </a:p>
        </p:txBody>
      </p:sp>
      <p:sp>
        <p:nvSpPr>
          <p:cNvPr id="120835" name="Rectangle 3"/>
          <p:cNvSpPr>
            <a:spLocks noGrp="1" noChangeArrowheads="1"/>
          </p:cNvSpPr>
          <p:nvPr>
            <p:ph type="body" idx="4294967295"/>
          </p:nvPr>
        </p:nvSpPr>
        <p:spPr>
          <a:xfrm>
            <a:off x="228600" y="1314450"/>
            <a:ext cx="8915400" cy="4419600"/>
          </a:xfrm>
        </p:spPr>
        <p:txBody>
          <a:bodyPr/>
          <a:lstStyle/>
          <a:p>
            <a:pPr eaLnBrk="1" hangingPunct="1">
              <a:lnSpc>
                <a:spcPct val="80000"/>
              </a:lnSpc>
              <a:buFontTx/>
              <a:buNone/>
            </a:pPr>
            <a:r>
              <a:rPr lang="en-US" altLang="zh-CN" sz="2000" b="1" dirty="0" smtClean="0"/>
              <a:t>else{</a:t>
            </a:r>
          </a:p>
          <a:p>
            <a:pPr eaLnBrk="1" hangingPunct="1">
              <a:lnSpc>
                <a:spcPct val="80000"/>
              </a:lnSpc>
              <a:buFontTx/>
              <a:buNone/>
            </a:pPr>
            <a:r>
              <a:rPr lang="en-US" altLang="zh-CN" sz="2000" b="1" dirty="0" smtClean="0"/>
              <a:t>       </a:t>
            </a:r>
            <a:r>
              <a:rPr lang="en-US" altLang="zh-CN" sz="2000" b="1" dirty="0" err="1" smtClean="0"/>
              <a:t>printf</a:t>
            </a:r>
            <a:r>
              <a:rPr lang="en-US" altLang="zh-CN" sz="2000" b="1" dirty="0" smtClean="0"/>
              <a:t>("%-6s%-16s%-11s%10s\n","Acct","</a:t>
            </a:r>
            <a:r>
              <a:rPr lang="en-US" altLang="zh-CN" sz="2000" b="1" dirty="0" err="1" smtClean="0"/>
              <a:t>LastName</a:t>
            </a:r>
            <a:r>
              <a:rPr lang="en-US" altLang="zh-CN" sz="2000" b="1" dirty="0" smtClean="0"/>
              <a:t>","</a:t>
            </a:r>
            <a:r>
              <a:rPr lang="en-US" altLang="zh-CN" sz="2000" b="1" dirty="0" err="1" smtClean="0"/>
              <a:t>FirstName</a:t>
            </a:r>
            <a:r>
              <a:rPr lang="en-US" altLang="zh-CN" sz="2000" b="1" dirty="0" smtClean="0"/>
              <a:t>","Balance");</a:t>
            </a:r>
          </a:p>
          <a:p>
            <a:pPr eaLnBrk="1" hangingPunct="1">
              <a:lnSpc>
                <a:spcPct val="80000"/>
              </a:lnSpc>
              <a:buFontTx/>
              <a:buNone/>
            </a:pPr>
            <a:endParaRPr lang="en-US" altLang="zh-CN" sz="2000" b="1" dirty="0" smtClean="0"/>
          </a:p>
          <a:p>
            <a:pPr eaLnBrk="1" hangingPunct="1">
              <a:lnSpc>
                <a:spcPct val="80000"/>
              </a:lnSpc>
              <a:buFontTx/>
              <a:buNone/>
            </a:pPr>
            <a:r>
              <a:rPr lang="en-US" altLang="zh-CN" sz="2000" b="1" dirty="0" smtClean="0"/>
              <a:t>       </a:t>
            </a:r>
            <a:r>
              <a:rPr lang="en-US" altLang="zh-CN" sz="2000" b="1" dirty="0" err="1" smtClean="0">
                <a:solidFill>
                  <a:schemeClr val="accent2"/>
                </a:solidFill>
              </a:rPr>
              <a:t>fread</a:t>
            </a:r>
            <a:r>
              <a:rPr lang="en-US" altLang="zh-CN" sz="2000" b="1" dirty="0" smtClean="0">
                <a:solidFill>
                  <a:schemeClr val="accent2"/>
                </a:solidFill>
              </a:rPr>
              <a:t>(&amp;</a:t>
            </a:r>
            <a:r>
              <a:rPr lang="en-US" altLang="zh-CN" sz="2000" b="1" dirty="0" err="1" smtClean="0">
                <a:solidFill>
                  <a:schemeClr val="accent2"/>
                </a:solidFill>
              </a:rPr>
              <a:t>client,sizeof</a:t>
            </a:r>
            <a:r>
              <a:rPr lang="en-US" altLang="zh-CN" sz="2000" b="1" dirty="0" smtClean="0">
                <a:solidFill>
                  <a:schemeClr val="accent2"/>
                </a:solidFill>
              </a:rPr>
              <a:t>(</a:t>
            </a:r>
            <a:r>
              <a:rPr lang="en-US" altLang="zh-CN" sz="2000" b="1" dirty="0" err="1" smtClean="0">
                <a:solidFill>
                  <a:schemeClr val="accent2"/>
                </a:solidFill>
              </a:rPr>
              <a:t>struct</a:t>
            </a:r>
            <a:r>
              <a:rPr lang="en-US" altLang="zh-CN" sz="2000" b="1" dirty="0" smtClean="0">
                <a:solidFill>
                  <a:schemeClr val="accent2"/>
                </a:solidFill>
              </a:rPr>
              <a:t> </a:t>
            </a:r>
            <a:r>
              <a:rPr lang="en-US" altLang="zh-CN" sz="2000" b="1" dirty="0" err="1" smtClean="0">
                <a:solidFill>
                  <a:schemeClr val="accent2"/>
                </a:solidFill>
              </a:rPr>
              <a:t>clientData</a:t>
            </a:r>
            <a:r>
              <a:rPr lang="en-US" altLang="zh-CN" sz="2000" b="1" dirty="0" smtClean="0">
                <a:solidFill>
                  <a:schemeClr val="accent2"/>
                </a:solidFill>
              </a:rPr>
              <a:t>),1,cfPtr);</a:t>
            </a:r>
            <a:r>
              <a:rPr lang="en-US" altLang="zh-CN" sz="2000" b="1" dirty="0" smtClean="0"/>
              <a:t>   </a:t>
            </a:r>
          </a:p>
          <a:p>
            <a:pPr eaLnBrk="1" hangingPunct="1">
              <a:lnSpc>
                <a:spcPct val="80000"/>
              </a:lnSpc>
              <a:buFontTx/>
              <a:buNone/>
            </a:pPr>
            <a:r>
              <a:rPr lang="en-US" altLang="zh-CN" sz="2000" b="1" dirty="0" smtClean="0"/>
              <a:t>       while ( !</a:t>
            </a:r>
            <a:r>
              <a:rPr lang="en-US" altLang="zh-CN" sz="2000" b="1" dirty="0" err="1" smtClean="0"/>
              <a:t>feof</a:t>
            </a:r>
            <a:r>
              <a:rPr lang="en-US" altLang="zh-CN" sz="2000" b="1" dirty="0" smtClean="0"/>
              <a:t>(</a:t>
            </a:r>
            <a:r>
              <a:rPr lang="en-US" altLang="zh-CN" sz="2000" b="1" dirty="0" err="1" smtClean="0"/>
              <a:t>cfPtr</a:t>
            </a:r>
            <a:r>
              <a:rPr lang="en-US" altLang="zh-CN" sz="2000" b="1" dirty="0" smtClean="0"/>
              <a:t>))</a:t>
            </a:r>
            <a:r>
              <a:rPr lang="zh-CN" altLang="en-US" sz="2000" b="1" dirty="0" smtClean="0"/>
              <a:t> {</a:t>
            </a:r>
          </a:p>
          <a:p>
            <a:pPr eaLnBrk="1" hangingPunct="1">
              <a:lnSpc>
                <a:spcPct val="80000"/>
              </a:lnSpc>
              <a:buFontTx/>
              <a:buNone/>
            </a:pPr>
            <a:r>
              <a:rPr lang="zh-CN" altLang="en-US" sz="2000" b="1" dirty="0" smtClean="0"/>
              <a:t>    	     </a:t>
            </a:r>
            <a:r>
              <a:rPr lang="en-US" altLang="zh-CN" sz="2000" b="1" dirty="0" smtClean="0"/>
              <a:t>if (</a:t>
            </a:r>
            <a:r>
              <a:rPr lang="en-US" altLang="zh-CN" sz="2000" b="1" dirty="0" err="1" smtClean="0"/>
              <a:t>client.acctNum</a:t>
            </a:r>
            <a:r>
              <a:rPr lang="en-US" altLang="zh-CN" sz="2000" b="1" dirty="0" smtClean="0"/>
              <a:t>!=0)</a:t>
            </a:r>
          </a:p>
          <a:p>
            <a:pPr eaLnBrk="1" hangingPunct="1">
              <a:lnSpc>
                <a:spcPct val="80000"/>
              </a:lnSpc>
              <a:buFontTx/>
              <a:buNone/>
            </a:pPr>
            <a:r>
              <a:rPr lang="en-US" altLang="zh-CN" sz="2000" b="1" dirty="0" smtClean="0"/>
              <a:t>          	</a:t>
            </a:r>
            <a:r>
              <a:rPr lang="en-US" altLang="zh-CN" sz="2000" b="1" dirty="0" err="1" smtClean="0"/>
              <a:t>printf</a:t>
            </a:r>
            <a:r>
              <a:rPr lang="en-US" altLang="zh-CN" sz="2000" b="1" dirty="0" smtClean="0"/>
              <a:t>("%-6d%-16s%-11s%10.2f\n", </a:t>
            </a:r>
          </a:p>
          <a:p>
            <a:pPr eaLnBrk="1" hangingPunct="1">
              <a:lnSpc>
                <a:spcPct val="80000"/>
              </a:lnSpc>
              <a:buFontTx/>
              <a:buNone/>
            </a:pPr>
            <a:r>
              <a:rPr lang="en-US" altLang="zh-CN" sz="2000" b="1" dirty="0" smtClean="0"/>
              <a:t>                </a:t>
            </a:r>
            <a:r>
              <a:rPr lang="en-US" altLang="zh-CN" sz="2000" b="1" dirty="0" err="1" smtClean="0"/>
              <a:t>client.acctNum,client.lastName,client.firstName,client.balance</a:t>
            </a:r>
            <a:r>
              <a:rPr lang="en-US" altLang="zh-CN" sz="2000" b="1" dirty="0" smtClean="0"/>
              <a:t>);</a:t>
            </a:r>
            <a:r>
              <a:rPr lang="zh-CN" altLang="en-US" sz="2000" b="1" dirty="0" smtClean="0"/>
              <a:t> </a:t>
            </a:r>
          </a:p>
          <a:p>
            <a:pPr eaLnBrk="1" hangingPunct="1">
              <a:lnSpc>
                <a:spcPct val="80000"/>
              </a:lnSpc>
              <a:buFontTx/>
              <a:buNone/>
            </a:pPr>
            <a:r>
              <a:rPr lang="en-US" altLang="zh-CN" sz="2000" b="1" dirty="0" smtClean="0">
                <a:solidFill>
                  <a:schemeClr val="accent2"/>
                </a:solidFill>
              </a:rPr>
              <a:t>         </a:t>
            </a:r>
            <a:r>
              <a:rPr lang="en-US" altLang="zh-CN" sz="2000" b="1" dirty="0" err="1" smtClean="0">
                <a:solidFill>
                  <a:schemeClr val="accent2"/>
                </a:solidFill>
              </a:rPr>
              <a:t>fread</a:t>
            </a:r>
            <a:r>
              <a:rPr lang="en-US" altLang="zh-CN" sz="2000" b="1" dirty="0" smtClean="0">
                <a:solidFill>
                  <a:schemeClr val="accent2"/>
                </a:solidFill>
              </a:rPr>
              <a:t>(&amp;</a:t>
            </a:r>
            <a:r>
              <a:rPr lang="en-US" altLang="zh-CN" sz="2000" b="1" dirty="0" err="1" smtClean="0">
                <a:solidFill>
                  <a:schemeClr val="accent2"/>
                </a:solidFill>
              </a:rPr>
              <a:t>client,sizeof</a:t>
            </a:r>
            <a:r>
              <a:rPr lang="en-US" altLang="zh-CN" sz="2000" b="1" dirty="0" smtClean="0">
                <a:solidFill>
                  <a:schemeClr val="accent2"/>
                </a:solidFill>
              </a:rPr>
              <a:t>(</a:t>
            </a:r>
            <a:r>
              <a:rPr lang="en-US" altLang="zh-CN" sz="2000" b="1" dirty="0" err="1" smtClean="0">
                <a:solidFill>
                  <a:schemeClr val="accent2"/>
                </a:solidFill>
              </a:rPr>
              <a:t>struct</a:t>
            </a:r>
            <a:r>
              <a:rPr lang="en-US" altLang="zh-CN" sz="2000" b="1" dirty="0" smtClean="0">
                <a:solidFill>
                  <a:schemeClr val="accent2"/>
                </a:solidFill>
              </a:rPr>
              <a:t> </a:t>
            </a:r>
            <a:r>
              <a:rPr lang="en-US" altLang="zh-CN" sz="2000" b="1" dirty="0" err="1" smtClean="0">
                <a:solidFill>
                  <a:schemeClr val="accent2"/>
                </a:solidFill>
              </a:rPr>
              <a:t>clientData</a:t>
            </a:r>
            <a:r>
              <a:rPr lang="en-US" altLang="zh-CN" sz="2000" b="1" dirty="0" smtClean="0">
                <a:solidFill>
                  <a:schemeClr val="accent2"/>
                </a:solidFill>
              </a:rPr>
              <a:t>),1,cfPtr);</a:t>
            </a:r>
            <a:r>
              <a:rPr lang="en-US" altLang="zh-CN" sz="2000" b="1" dirty="0" smtClean="0"/>
              <a:t>       </a:t>
            </a:r>
            <a:endParaRPr lang="zh-CN" altLang="en-US" sz="2000" b="1" dirty="0" smtClean="0"/>
          </a:p>
          <a:p>
            <a:pPr eaLnBrk="1" hangingPunct="1">
              <a:lnSpc>
                <a:spcPct val="80000"/>
              </a:lnSpc>
              <a:buFontTx/>
              <a:buNone/>
            </a:pPr>
            <a:r>
              <a:rPr lang="zh-CN" altLang="en-US" sz="2000" b="1" dirty="0" smtClean="0"/>
              <a:t>       }  	</a:t>
            </a:r>
          </a:p>
          <a:p>
            <a:pPr eaLnBrk="1" hangingPunct="1">
              <a:lnSpc>
                <a:spcPct val="80000"/>
              </a:lnSpc>
              <a:buFontTx/>
              <a:buNone/>
            </a:pPr>
            <a:r>
              <a:rPr lang="zh-CN" altLang="en-US" sz="2000" b="1" dirty="0" smtClean="0"/>
              <a:t>   	 </a:t>
            </a:r>
            <a:r>
              <a:rPr lang="en-US" altLang="zh-CN" sz="2000" b="1" dirty="0" err="1" smtClean="0"/>
              <a:t>fclose</a:t>
            </a:r>
            <a:r>
              <a:rPr lang="en-US" altLang="zh-CN" sz="2000" b="1" dirty="0" smtClean="0"/>
              <a:t>(</a:t>
            </a:r>
            <a:r>
              <a:rPr lang="en-US" altLang="zh-CN" sz="2000" b="1" dirty="0" err="1" smtClean="0"/>
              <a:t>cfPtr</a:t>
            </a:r>
            <a:r>
              <a:rPr lang="en-US" altLang="zh-CN" sz="2000" b="1" dirty="0" smtClean="0"/>
              <a:t>);</a:t>
            </a:r>
          </a:p>
          <a:p>
            <a:pPr eaLnBrk="1" hangingPunct="1">
              <a:lnSpc>
                <a:spcPct val="80000"/>
              </a:lnSpc>
              <a:buFontTx/>
              <a:buNone/>
            </a:pPr>
            <a:r>
              <a:rPr lang="en-US" altLang="zh-CN" sz="2000" b="1" dirty="0" smtClean="0"/>
              <a:t> }</a:t>
            </a:r>
          </a:p>
          <a:p>
            <a:pPr eaLnBrk="1" hangingPunct="1">
              <a:lnSpc>
                <a:spcPct val="80000"/>
              </a:lnSpc>
              <a:buFontTx/>
              <a:buNone/>
            </a:pPr>
            <a:r>
              <a:rPr lang="en-US" altLang="zh-CN" sz="2000" b="1" dirty="0" smtClean="0"/>
              <a:t>    return 0;</a:t>
            </a:r>
          </a:p>
          <a:p>
            <a:pPr eaLnBrk="1" hangingPunct="1">
              <a:lnSpc>
                <a:spcPct val="80000"/>
              </a:lnSpc>
              <a:buFontTx/>
              <a:buNone/>
            </a:pPr>
            <a:r>
              <a:rPr lang="en-US" altLang="zh-CN" sz="2000" b="1" dirty="0" smtClean="0"/>
              <a:t>}</a:t>
            </a:r>
            <a:endParaRPr lang="zh-CN" altLang="en-US" sz="2000" b="1" dirty="0" smtClean="0"/>
          </a:p>
        </p:txBody>
      </p:sp>
      <p:sp>
        <p:nvSpPr>
          <p:cNvPr id="120836" name="Rectangle 5"/>
          <p:cNvSpPr>
            <a:spLocks noGrp="1" noChangeArrowheads="1"/>
          </p:cNvSpPr>
          <p:nvPr>
            <p:ph type="title" idx="4294967295"/>
          </p:nvPr>
        </p:nvSpPr>
        <p:spPr>
          <a:xfrm>
            <a:off x="1295400" y="228600"/>
            <a:ext cx="7772400" cy="1104900"/>
          </a:xfrm>
        </p:spPr>
        <p:txBody>
          <a:bodyPr lIns="92075" tIns="46038" rIns="92075" bIns="46038"/>
          <a:lstStyle/>
          <a:p>
            <a:pPr eaLnBrk="1" hangingPunct="1"/>
            <a:r>
              <a:rPr lang="zh-CN" altLang="en-US" b="1" smtClean="0"/>
              <a:t>13.7  随机存取文件的操作</a:t>
            </a:r>
            <a:endParaRPr lang="en-US" altLang="zh-CN" b="1" smtClean="0"/>
          </a:p>
        </p:txBody>
      </p:sp>
    </p:spTree>
    <p:extLst>
      <p:ext uri="{BB962C8B-B14F-4D97-AF65-F5344CB8AC3E}">
        <p14:creationId xmlns:p14="http://schemas.microsoft.com/office/powerpoint/2010/main" val="2110133237"/>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84A78550-3D4F-43C5-99C0-AF175798A382}" type="slidenum">
              <a:rPr lang="zh-CN" altLang="en-US" sz="1400" b="1">
                <a:latin typeface="Times New Roman" panose="02020603050405020304" pitchFamily="18" charset="0"/>
              </a:rPr>
              <a:pPr algn="r" eaLnBrk="1" hangingPunct="1">
                <a:spcBef>
                  <a:spcPct val="50000"/>
                </a:spcBef>
                <a:buFontTx/>
                <a:buNone/>
              </a:pPr>
              <a:t>59</a:t>
            </a:fld>
            <a:endParaRPr lang="zh-CN" altLang="en-US" sz="1400" b="1">
              <a:latin typeface="Times New Roman" panose="02020603050405020304" pitchFamily="18" charset="0"/>
            </a:endParaRPr>
          </a:p>
        </p:txBody>
      </p:sp>
      <p:sp>
        <p:nvSpPr>
          <p:cNvPr id="121859" name="Rectangle 2"/>
          <p:cNvSpPr>
            <a:spLocks noGrp="1" noChangeArrowheads="1"/>
          </p:cNvSpPr>
          <p:nvPr>
            <p:ph type="title" idx="4294967295"/>
          </p:nvPr>
        </p:nvSpPr>
        <p:spPr/>
        <p:txBody>
          <a:bodyPr/>
          <a:lstStyle/>
          <a:p>
            <a:pPr eaLnBrk="1" hangingPunct="1"/>
            <a:endParaRPr lang="en-US" altLang="en-US" smtClean="0"/>
          </a:p>
        </p:txBody>
      </p:sp>
      <p:sp>
        <p:nvSpPr>
          <p:cNvPr id="121860" name="Rectangle 3"/>
          <p:cNvSpPr>
            <a:spLocks noGrp="1" noChangeArrowheads="1"/>
          </p:cNvSpPr>
          <p:nvPr>
            <p:ph type="body" idx="4294967295"/>
          </p:nvPr>
        </p:nvSpPr>
        <p:spPr>
          <a:xfrm>
            <a:off x="395288" y="1319213"/>
            <a:ext cx="7772400" cy="669925"/>
          </a:xfrm>
        </p:spPr>
        <p:txBody>
          <a:bodyPr/>
          <a:lstStyle/>
          <a:p>
            <a:pPr eaLnBrk="1" hangingPunct="1">
              <a:buFontTx/>
              <a:buNone/>
            </a:pPr>
            <a:r>
              <a:rPr lang="zh-CN" altLang="en-US" b="1" smtClean="0"/>
              <a:t>五</a:t>
            </a:r>
            <a:r>
              <a:rPr lang="en-US" altLang="zh-CN" b="1" smtClean="0"/>
              <a:t>. </a:t>
            </a:r>
            <a:r>
              <a:rPr lang="zh-CN" altLang="en-US" b="1" smtClean="0"/>
              <a:t>从随机文件中一次性读取多条记录到数组中</a:t>
            </a:r>
          </a:p>
        </p:txBody>
      </p:sp>
      <p:sp>
        <p:nvSpPr>
          <p:cNvPr id="121861" name="Text Box 4"/>
          <p:cNvSpPr txBox="1">
            <a:spLocks noChangeArrowheads="1"/>
          </p:cNvSpPr>
          <p:nvPr/>
        </p:nvSpPr>
        <p:spPr bwMode="auto">
          <a:xfrm>
            <a:off x="468313" y="1773238"/>
            <a:ext cx="8999537" cy="516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chemeClr val="accent2"/>
              </a:buClr>
              <a:buSzPct val="75000"/>
              <a:buFont typeface="Monotype Sorts" charset="2"/>
              <a:buNone/>
            </a:pPr>
            <a:r>
              <a:rPr lang="en-US" altLang="zh-CN" sz="2000" b="1" dirty="0">
                <a:latin typeface="Times New Roman" panose="02020603050405020304" pitchFamily="18" charset="0"/>
              </a:rPr>
              <a:t>main()</a:t>
            </a:r>
          </a:p>
          <a:p>
            <a:pPr eaLnBrk="1" hangingPunct="1">
              <a:lnSpc>
                <a:spcPct val="90000"/>
              </a:lnSpc>
              <a:buClr>
                <a:schemeClr val="accent2"/>
              </a:buClr>
              <a:buSzPct val="75000"/>
              <a:buFont typeface="Monotype Sorts" charset="2"/>
              <a:buNone/>
            </a:pPr>
            <a:r>
              <a:rPr lang="en-US" altLang="zh-CN" sz="2000" b="1" dirty="0">
                <a:latin typeface="Times New Roman" panose="02020603050405020304" pitchFamily="18" charset="0"/>
              </a:rPr>
              <a:t>{</a:t>
            </a:r>
          </a:p>
          <a:p>
            <a:pPr eaLnBrk="1" hangingPunct="1">
              <a:lnSpc>
                <a:spcPct val="90000"/>
              </a:lnSpc>
              <a:buClr>
                <a:schemeClr val="accent2"/>
              </a:buClr>
              <a:buSzPct val="75000"/>
              <a:buFont typeface="Monotype Sorts" charset="2"/>
              <a:buNone/>
            </a:pPr>
            <a:r>
              <a:rPr lang="en-US" altLang="zh-CN" sz="2400" b="1" dirty="0">
                <a:latin typeface="Times New Roman" panose="02020603050405020304" pitchFamily="18" charset="0"/>
              </a:rPr>
              <a:t>    </a:t>
            </a:r>
            <a:r>
              <a:rPr lang="en-US" altLang="zh-CN" sz="2400" b="1" dirty="0" err="1">
                <a:latin typeface="Times New Roman" panose="02020603050405020304" pitchFamily="18" charset="0"/>
              </a:rPr>
              <a:t>struct</a:t>
            </a:r>
            <a:r>
              <a:rPr lang="en-US" altLang="zh-CN" sz="2400" b="1" dirty="0">
                <a:latin typeface="Times New Roman" panose="02020603050405020304" pitchFamily="18" charset="0"/>
              </a:rPr>
              <a:t> </a:t>
            </a:r>
            <a:r>
              <a:rPr lang="en-US" altLang="zh-CN" sz="2400" b="1" dirty="0" err="1">
                <a:latin typeface="Times New Roman" panose="02020603050405020304" pitchFamily="18" charset="0"/>
              </a:rPr>
              <a:t>clientData</a:t>
            </a:r>
            <a:r>
              <a:rPr lang="en-US" altLang="zh-CN" sz="2400" b="1" dirty="0">
                <a:latin typeface="Times New Roman" panose="02020603050405020304" pitchFamily="18" charset="0"/>
              </a:rPr>
              <a:t> client[3];</a:t>
            </a:r>
          </a:p>
          <a:p>
            <a:pPr eaLnBrk="1" hangingPunct="1">
              <a:lnSpc>
                <a:spcPct val="90000"/>
              </a:lnSpc>
              <a:buClr>
                <a:schemeClr val="accent2"/>
              </a:buClr>
              <a:buSzPct val="75000"/>
              <a:buFont typeface="Monotype Sorts" charset="2"/>
              <a:buNone/>
            </a:pPr>
            <a:r>
              <a:rPr lang="en-US" altLang="zh-CN" sz="2400" b="1" dirty="0">
                <a:latin typeface="Times New Roman" panose="02020603050405020304" pitchFamily="18" charset="0"/>
              </a:rPr>
              <a:t>    FILE * </a:t>
            </a:r>
            <a:r>
              <a:rPr lang="en-US" altLang="zh-CN" sz="2400" b="1" dirty="0" err="1">
                <a:latin typeface="Times New Roman" panose="02020603050405020304" pitchFamily="18" charset="0"/>
              </a:rPr>
              <a:t>cfPtr</a:t>
            </a:r>
            <a:r>
              <a:rPr lang="en-US" altLang="zh-CN" sz="2400" b="1" dirty="0">
                <a:latin typeface="Times New Roman" panose="02020603050405020304" pitchFamily="18" charset="0"/>
              </a:rPr>
              <a:t>;</a:t>
            </a:r>
          </a:p>
          <a:p>
            <a:pPr eaLnBrk="1" hangingPunct="1">
              <a:lnSpc>
                <a:spcPct val="90000"/>
              </a:lnSpc>
              <a:buClr>
                <a:schemeClr val="accent2"/>
              </a:buClr>
              <a:buSzPct val="75000"/>
              <a:buFont typeface="Monotype Sorts" charset="2"/>
              <a:buNone/>
            </a:pPr>
            <a:r>
              <a:rPr lang="en-US" altLang="zh-CN" sz="2000" b="1" dirty="0">
                <a:latin typeface="Times New Roman" panose="02020603050405020304" pitchFamily="18" charset="0"/>
              </a:rPr>
              <a:t>     </a:t>
            </a:r>
            <a:r>
              <a:rPr lang="en-US" altLang="zh-CN" sz="2400" b="1" dirty="0">
                <a:latin typeface="Times New Roman" panose="02020603050405020304" pitchFamily="18" charset="0"/>
              </a:rPr>
              <a:t>if ( (</a:t>
            </a:r>
            <a:r>
              <a:rPr lang="en-US" altLang="zh-CN" sz="2400" b="1" dirty="0" err="1">
                <a:latin typeface="Times New Roman" panose="02020603050405020304" pitchFamily="18" charset="0"/>
              </a:rPr>
              <a:t>cfPtr</a:t>
            </a:r>
            <a:r>
              <a:rPr lang="en-US" altLang="zh-CN" sz="2400" b="1" dirty="0">
                <a:latin typeface="Times New Roman" panose="02020603050405020304" pitchFamily="18" charset="0"/>
              </a:rPr>
              <a:t>=</a:t>
            </a:r>
            <a:r>
              <a:rPr lang="en-US" altLang="zh-CN" sz="2400" b="1" dirty="0" err="1">
                <a:latin typeface="Times New Roman" panose="02020603050405020304" pitchFamily="18" charset="0"/>
              </a:rPr>
              <a:t>fopen</a:t>
            </a:r>
            <a:r>
              <a:rPr lang="en-US" altLang="zh-CN" sz="2400" b="1" dirty="0">
                <a:latin typeface="Times New Roman" panose="02020603050405020304" pitchFamily="18" charset="0"/>
              </a:rPr>
              <a:t>("client.</a:t>
            </a:r>
            <a:r>
              <a:rPr lang="en-US" altLang="zh-CN" sz="2400" b="1" dirty="0" err="1">
                <a:latin typeface="Times New Roman" panose="02020603050405020304" pitchFamily="18" charset="0"/>
              </a:rPr>
              <a:t>dat</a:t>
            </a:r>
            <a:r>
              <a:rPr lang="en-US" altLang="zh-CN" sz="2400" b="1" dirty="0">
                <a:latin typeface="Times New Roman" panose="02020603050405020304" pitchFamily="18" charset="0"/>
              </a:rPr>
              <a:t>","r"))==NULL )</a:t>
            </a:r>
          </a:p>
          <a:p>
            <a:pPr eaLnBrk="1" hangingPunct="1">
              <a:lnSpc>
                <a:spcPct val="90000"/>
              </a:lnSpc>
              <a:buClr>
                <a:schemeClr val="accent2"/>
              </a:buClr>
              <a:buSzPct val="75000"/>
              <a:buFont typeface="Monotype Sorts" charset="2"/>
              <a:buNone/>
            </a:pPr>
            <a:r>
              <a:rPr lang="zh-CN" altLang="en-US" sz="2000" b="1" dirty="0">
                <a:latin typeface="Times New Roman" panose="02020603050405020304" pitchFamily="18" charset="0"/>
              </a:rPr>
              <a:t> 	</a:t>
            </a:r>
            <a:r>
              <a:rPr lang="en-US" altLang="zh-CN" sz="2000" b="1" dirty="0" err="1">
                <a:latin typeface="Times New Roman" panose="02020603050405020304" pitchFamily="18" charset="0"/>
              </a:rPr>
              <a:t>printf</a:t>
            </a:r>
            <a:r>
              <a:rPr lang="en-US" altLang="zh-CN" sz="2000" b="1" dirty="0">
                <a:latin typeface="Times New Roman" panose="02020603050405020304" pitchFamily="18" charset="0"/>
              </a:rPr>
              <a:t>("File could not be opened\n");</a:t>
            </a:r>
          </a:p>
          <a:p>
            <a:pPr eaLnBrk="1" hangingPunct="1">
              <a:lnSpc>
                <a:spcPct val="90000"/>
              </a:lnSpc>
              <a:buClr>
                <a:schemeClr val="accent2"/>
              </a:buClr>
              <a:buSzPct val="75000"/>
              <a:buFont typeface="Monotype Sorts" charset="2"/>
              <a:buNone/>
            </a:pPr>
            <a:r>
              <a:rPr lang="en-US" altLang="zh-CN" sz="2400" b="1" dirty="0">
                <a:latin typeface="Times New Roman" panose="02020603050405020304" pitchFamily="18" charset="0"/>
              </a:rPr>
              <a:t>    else{</a:t>
            </a:r>
          </a:p>
          <a:p>
            <a:pPr eaLnBrk="1" hangingPunct="1">
              <a:lnSpc>
                <a:spcPct val="90000"/>
              </a:lnSpc>
              <a:buClr>
                <a:schemeClr val="accent2"/>
              </a:buClr>
              <a:buSzPct val="75000"/>
              <a:buFont typeface="Monotype Sorts" charset="2"/>
              <a:buNone/>
            </a:pPr>
            <a:r>
              <a:rPr lang="en-US" altLang="zh-CN" sz="2400" b="1" dirty="0">
                <a:latin typeface="Times New Roman" panose="02020603050405020304" pitchFamily="18" charset="0"/>
              </a:rPr>
              <a:t>  </a:t>
            </a:r>
            <a:r>
              <a:rPr lang="en-US" altLang="zh-CN" sz="2400" b="1" dirty="0">
                <a:solidFill>
                  <a:schemeClr val="accent2"/>
                </a:solidFill>
                <a:latin typeface="Times New Roman" panose="02020603050405020304" pitchFamily="18" charset="0"/>
              </a:rPr>
              <a:t>/*</a:t>
            </a:r>
            <a:r>
              <a:rPr lang="zh-CN" altLang="en-US" sz="2400" b="1" dirty="0">
                <a:solidFill>
                  <a:schemeClr val="accent2"/>
                </a:solidFill>
                <a:latin typeface="Times New Roman" panose="02020603050405020304" pitchFamily="18" charset="0"/>
              </a:rPr>
              <a:t>从文件中读取</a:t>
            </a:r>
            <a:r>
              <a:rPr lang="en-US" altLang="zh-CN" sz="2400" b="1" dirty="0">
                <a:solidFill>
                  <a:schemeClr val="accent2"/>
                </a:solidFill>
                <a:latin typeface="Times New Roman" panose="02020603050405020304" pitchFamily="18" charset="0"/>
              </a:rPr>
              <a:t>3</a:t>
            </a:r>
            <a:r>
              <a:rPr lang="zh-CN" altLang="en-US" sz="2400" b="1" dirty="0">
                <a:solidFill>
                  <a:schemeClr val="accent2"/>
                </a:solidFill>
                <a:latin typeface="Times New Roman" panose="02020603050405020304" pitchFamily="18" charset="0"/>
              </a:rPr>
              <a:t>块内容，每块大小为记录长度，放到数组中*</a:t>
            </a:r>
            <a:r>
              <a:rPr lang="en-US" altLang="zh-CN" sz="2400" b="1" dirty="0">
                <a:solidFill>
                  <a:schemeClr val="accent2"/>
                </a:solidFill>
                <a:latin typeface="Times New Roman" panose="02020603050405020304" pitchFamily="18" charset="0"/>
              </a:rPr>
              <a:t>/</a:t>
            </a:r>
            <a:endParaRPr lang="zh-CN" altLang="en-US" sz="2400" b="1" dirty="0">
              <a:solidFill>
                <a:schemeClr val="accent2"/>
              </a:solidFill>
              <a:latin typeface="Times New Roman" panose="02020603050405020304" pitchFamily="18" charset="0"/>
            </a:endParaRPr>
          </a:p>
          <a:p>
            <a:pPr eaLnBrk="1" hangingPunct="1">
              <a:lnSpc>
                <a:spcPct val="90000"/>
              </a:lnSpc>
              <a:buClr>
                <a:schemeClr val="accent2"/>
              </a:buClr>
              <a:buSzPct val="75000"/>
              <a:buFont typeface="Monotype Sorts" charset="2"/>
              <a:buNone/>
            </a:pPr>
            <a:r>
              <a:rPr lang="en-US" altLang="zh-CN" sz="2400" b="1" dirty="0">
                <a:solidFill>
                  <a:schemeClr val="accent2"/>
                </a:solidFill>
                <a:latin typeface="Times New Roman" panose="02020603050405020304" pitchFamily="18" charset="0"/>
              </a:rPr>
              <a:t>         </a:t>
            </a:r>
            <a:r>
              <a:rPr lang="en-US" altLang="zh-CN" sz="2400" b="1" dirty="0" err="1">
                <a:solidFill>
                  <a:schemeClr val="accent2"/>
                </a:solidFill>
                <a:latin typeface="Times New Roman" panose="02020603050405020304" pitchFamily="18" charset="0"/>
              </a:rPr>
              <a:t>fread</a:t>
            </a:r>
            <a:r>
              <a:rPr lang="en-US" altLang="zh-CN" sz="2400" b="1" dirty="0">
                <a:solidFill>
                  <a:schemeClr val="accent2"/>
                </a:solidFill>
                <a:latin typeface="Times New Roman" panose="02020603050405020304" pitchFamily="18" charset="0"/>
              </a:rPr>
              <a:t>(clients, </a:t>
            </a:r>
            <a:r>
              <a:rPr lang="en-US" altLang="zh-CN" sz="2400" b="1" dirty="0" err="1">
                <a:solidFill>
                  <a:schemeClr val="accent2"/>
                </a:solidFill>
                <a:latin typeface="Times New Roman" panose="02020603050405020304" pitchFamily="18" charset="0"/>
              </a:rPr>
              <a:t>sizeof</a:t>
            </a:r>
            <a:r>
              <a:rPr lang="en-US" altLang="zh-CN" sz="2400" b="1" dirty="0">
                <a:solidFill>
                  <a:schemeClr val="accent2"/>
                </a:solidFill>
                <a:latin typeface="Times New Roman" panose="02020603050405020304" pitchFamily="18" charset="0"/>
              </a:rPr>
              <a:t>(</a:t>
            </a:r>
            <a:r>
              <a:rPr lang="en-US" altLang="zh-CN" sz="2400" b="1" dirty="0" err="1">
                <a:solidFill>
                  <a:schemeClr val="accent2"/>
                </a:solidFill>
                <a:latin typeface="Times New Roman" panose="02020603050405020304" pitchFamily="18" charset="0"/>
              </a:rPr>
              <a:t>struct</a:t>
            </a:r>
            <a:r>
              <a:rPr lang="en-US" altLang="zh-CN" sz="2400" b="1" dirty="0">
                <a:solidFill>
                  <a:schemeClr val="accent2"/>
                </a:solidFill>
                <a:latin typeface="Times New Roman" panose="02020603050405020304" pitchFamily="18" charset="0"/>
              </a:rPr>
              <a:t> </a:t>
            </a:r>
            <a:r>
              <a:rPr lang="en-US" altLang="zh-CN" sz="2400" b="1" dirty="0" err="1">
                <a:solidFill>
                  <a:schemeClr val="accent2"/>
                </a:solidFill>
                <a:latin typeface="Times New Roman" panose="02020603050405020304" pitchFamily="18" charset="0"/>
              </a:rPr>
              <a:t>clientData</a:t>
            </a:r>
            <a:r>
              <a:rPr lang="en-US" altLang="zh-CN" sz="2400" b="1" dirty="0">
                <a:solidFill>
                  <a:schemeClr val="accent2"/>
                </a:solidFill>
                <a:latin typeface="Times New Roman" panose="02020603050405020304" pitchFamily="18" charset="0"/>
              </a:rPr>
              <a:t> ),3,cfPtr);</a:t>
            </a:r>
          </a:p>
          <a:p>
            <a:pPr eaLnBrk="1" hangingPunct="1">
              <a:lnSpc>
                <a:spcPct val="90000"/>
              </a:lnSpc>
              <a:buClr>
                <a:schemeClr val="accent2"/>
              </a:buClr>
              <a:buSzPct val="75000"/>
              <a:buFont typeface="Monotype Sorts" charset="2"/>
              <a:buNone/>
            </a:pPr>
            <a:r>
              <a:rPr lang="en-US" altLang="zh-CN" sz="2400" b="1" dirty="0">
                <a:latin typeface="Times New Roman" panose="02020603050405020304" pitchFamily="18" charset="0"/>
              </a:rPr>
              <a:t>         </a:t>
            </a:r>
            <a:r>
              <a:rPr lang="en-US" altLang="zh-CN" sz="2400" b="1" dirty="0" err="1">
                <a:latin typeface="Times New Roman" panose="02020603050405020304" pitchFamily="18" charset="0"/>
              </a:rPr>
              <a:t>fclose</a:t>
            </a:r>
            <a:r>
              <a:rPr lang="en-US" altLang="zh-CN" sz="2400" b="1" dirty="0">
                <a:latin typeface="Times New Roman" panose="02020603050405020304" pitchFamily="18" charset="0"/>
              </a:rPr>
              <a:t>(</a:t>
            </a:r>
            <a:r>
              <a:rPr lang="en-US" altLang="zh-CN" sz="2400" b="1" dirty="0" err="1">
                <a:latin typeface="Times New Roman" panose="02020603050405020304" pitchFamily="18" charset="0"/>
              </a:rPr>
              <a:t>cfPtr</a:t>
            </a:r>
            <a:r>
              <a:rPr lang="en-US" altLang="zh-CN" sz="2400" b="1" dirty="0">
                <a:latin typeface="Times New Roman" panose="02020603050405020304" pitchFamily="18" charset="0"/>
              </a:rPr>
              <a:t>);</a:t>
            </a:r>
          </a:p>
          <a:p>
            <a:pPr eaLnBrk="1" hangingPunct="1">
              <a:lnSpc>
                <a:spcPct val="90000"/>
              </a:lnSpc>
              <a:buClr>
                <a:schemeClr val="accent2"/>
              </a:buClr>
              <a:buSzPct val="75000"/>
              <a:buFont typeface="Monotype Sorts" charset="2"/>
              <a:buNone/>
            </a:pPr>
            <a:r>
              <a:rPr lang="en-US" altLang="zh-CN" sz="2400" b="1" dirty="0">
                <a:latin typeface="Times New Roman" panose="02020603050405020304" pitchFamily="18" charset="0"/>
              </a:rPr>
              <a:t>   </a:t>
            </a:r>
            <a:r>
              <a:rPr lang="en-US" altLang="zh-CN" sz="2000" b="1" dirty="0">
                <a:latin typeface="Times New Roman" panose="02020603050405020304" pitchFamily="18" charset="0"/>
              </a:rPr>
              <a:t>}</a:t>
            </a:r>
          </a:p>
          <a:p>
            <a:pPr eaLnBrk="1" hangingPunct="1">
              <a:spcBef>
                <a:spcPct val="50000"/>
              </a:spcBef>
              <a:buFontTx/>
              <a:buNone/>
            </a:pPr>
            <a:r>
              <a:rPr lang="en-US" altLang="zh-CN" sz="2000" b="1" dirty="0">
                <a:latin typeface="Times New Roman" panose="02020603050405020304" pitchFamily="18" charset="0"/>
              </a:rPr>
              <a:t>   ……</a:t>
            </a:r>
          </a:p>
          <a:p>
            <a:pPr eaLnBrk="1" hangingPunct="1">
              <a:spcBef>
                <a:spcPct val="50000"/>
              </a:spcBef>
              <a:buFontTx/>
              <a:buNone/>
            </a:pPr>
            <a:r>
              <a:rPr lang="en-US" altLang="zh-CN" sz="2000" b="1" dirty="0">
                <a:latin typeface="Times New Roman" panose="02020603050405020304" pitchFamily="18" charset="0"/>
              </a:rPr>
              <a:t>}</a:t>
            </a:r>
          </a:p>
        </p:txBody>
      </p:sp>
    </p:spTree>
    <p:extLst>
      <p:ext uri="{BB962C8B-B14F-4D97-AF65-F5344CB8AC3E}">
        <p14:creationId xmlns:p14="http://schemas.microsoft.com/office/powerpoint/2010/main" val="199251105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6EFD4C00-8151-40BB-93E1-80DD2D2C5733}" type="slidenum">
              <a:rPr lang="zh-CN" altLang="en-US" sz="1400" b="1">
                <a:latin typeface="Times New Roman" panose="02020603050405020304" pitchFamily="18" charset="0"/>
              </a:rPr>
              <a:pPr algn="r" eaLnBrk="1" hangingPunct="1">
                <a:spcBef>
                  <a:spcPct val="50000"/>
                </a:spcBef>
                <a:buFontTx/>
                <a:buNone/>
              </a:pPr>
              <a:t>6</a:t>
            </a:fld>
            <a:endParaRPr lang="zh-CN" altLang="en-US" sz="1400" b="1">
              <a:latin typeface="Times New Roman" panose="02020603050405020304" pitchFamily="18" charset="0"/>
            </a:endParaRPr>
          </a:p>
        </p:txBody>
      </p:sp>
      <p:sp>
        <p:nvSpPr>
          <p:cNvPr id="62467" name="Rectangle 2"/>
          <p:cNvSpPr>
            <a:spLocks noGrp="1" noChangeArrowheads="1"/>
          </p:cNvSpPr>
          <p:nvPr>
            <p:ph type="title" idx="4294967295"/>
          </p:nvPr>
        </p:nvSpPr>
        <p:spPr/>
        <p:txBody>
          <a:bodyPr/>
          <a:lstStyle/>
          <a:p>
            <a:pPr eaLnBrk="1" hangingPunct="1"/>
            <a:r>
              <a:rPr lang="en-US" altLang="zh-CN" b="1" smtClean="0"/>
              <a:t>13.4   </a:t>
            </a:r>
            <a:r>
              <a:rPr lang="zh-CN" altLang="en-US" b="1" smtClean="0"/>
              <a:t>位置指针与文件定位</a:t>
            </a:r>
          </a:p>
        </p:txBody>
      </p:sp>
      <p:sp>
        <p:nvSpPr>
          <p:cNvPr id="62468" name="Rectangle 3"/>
          <p:cNvSpPr>
            <a:spLocks noGrp="1" noChangeArrowheads="1"/>
          </p:cNvSpPr>
          <p:nvPr>
            <p:ph type="body" idx="4294967295"/>
          </p:nvPr>
        </p:nvSpPr>
        <p:spPr/>
        <p:txBody>
          <a:bodyPr/>
          <a:lstStyle/>
          <a:p>
            <a:pPr eaLnBrk="1" hangingPunct="1">
              <a:buFontTx/>
              <a:buNone/>
            </a:pPr>
            <a:r>
              <a:rPr lang="zh-CN" altLang="en-US" b="1" dirty="0" smtClean="0">
                <a:solidFill>
                  <a:schemeClr val="accent2"/>
                </a:solidFill>
                <a:ea typeface="黑体" panose="02010609060101010101" pitchFamily="49" charset="-122"/>
              </a:rPr>
              <a:t> 二、 随机读写与</a:t>
            </a:r>
            <a:r>
              <a:rPr lang="en-US" altLang="zh-CN" b="1" dirty="0" err="1" smtClean="0">
                <a:solidFill>
                  <a:schemeClr val="accent2"/>
                </a:solidFill>
                <a:ea typeface="黑体" panose="02010609060101010101" pitchFamily="49" charset="-122"/>
              </a:rPr>
              <a:t>fseek</a:t>
            </a:r>
            <a:r>
              <a:rPr lang="en-US" altLang="zh-CN" b="1" dirty="0" smtClean="0">
                <a:solidFill>
                  <a:schemeClr val="accent2"/>
                </a:solidFill>
                <a:ea typeface="黑体" panose="02010609060101010101" pitchFamily="49" charset="-122"/>
              </a:rPr>
              <a:t>()</a:t>
            </a:r>
            <a:r>
              <a:rPr lang="zh-CN" altLang="en-US" b="1" dirty="0" smtClean="0">
                <a:solidFill>
                  <a:schemeClr val="accent2"/>
                </a:solidFill>
                <a:ea typeface="黑体" panose="02010609060101010101" pitchFamily="49" charset="-122"/>
              </a:rPr>
              <a:t>函数</a:t>
            </a:r>
          </a:p>
          <a:p>
            <a:pPr eaLnBrk="1" hangingPunct="1">
              <a:buFontTx/>
              <a:buNone/>
            </a:pPr>
            <a:r>
              <a:rPr lang="zh-CN" altLang="en-US" b="1" dirty="0" smtClean="0"/>
              <a:t>          文件既可以顺序读写，也可以随机读写，关键在于控制文件的位置指针。</a:t>
            </a:r>
            <a:br>
              <a:rPr lang="zh-CN" altLang="en-US" b="1" dirty="0" smtClean="0"/>
            </a:br>
            <a:r>
              <a:rPr lang="zh-CN" altLang="en-US" b="1" dirty="0" smtClean="0"/>
              <a:t>      所谓顺序读写是指，读写完当前数据后，系统自动将文件的位置指针移动到下一个读写位置上。</a:t>
            </a:r>
          </a:p>
          <a:p>
            <a:pPr eaLnBrk="1" hangingPunct="1">
              <a:buFontTx/>
              <a:buNone/>
            </a:pPr>
            <a:r>
              <a:rPr lang="zh-CN" altLang="en-US" b="1" dirty="0" smtClean="0"/>
              <a:t>          所谓随机读写是指，读写完当前数据后，可通过调用</a:t>
            </a:r>
            <a:r>
              <a:rPr lang="en-US" altLang="zh-CN" b="1" dirty="0" err="1" smtClean="0"/>
              <a:t>fseek</a:t>
            </a:r>
            <a:r>
              <a:rPr lang="en-US" altLang="zh-CN" b="1" dirty="0" smtClean="0"/>
              <a:t>()</a:t>
            </a:r>
            <a:r>
              <a:rPr lang="zh-CN" altLang="en-US" b="1" dirty="0" smtClean="0"/>
              <a:t>函数，将位置指针移动到文件中任何一个地方。</a:t>
            </a:r>
          </a:p>
          <a:p>
            <a:pPr eaLnBrk="1" hangingPunct="1">
              <a:buFontTx/>
              <a:buNone/>
            </a:pPr>
            <a:endParaRPr lang="zh-CN" altLang="en-US" b="1" dirty="0" smtClean="0"/>
          </a:p>
        </p:txBody>
      </p:sp>
    </p:spTree>
    <p:extLst>
      <p:ext uri="{BB962C8B-B14F-4D97-AF65-F5344CB8AC3E}">
        <p14:creationId xmlns:p14="http://schemas.microsoft.com/office/powerpoint/2010/main" val="424400288"/>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76EC077A-356D-4E75-A450-C46977F33FD8}" type="slidenum">
              <a:rPr lang="zh-CN" altLang="en-US" sz="1400" b="1">
                <a:latin typeface="Times New Roman" panose="02020603050405020304" pitchFamily="18" charset="0"/>
              </a:rPr>
              <a:pPr algn="r" eaLnBrk="1" hangingPunct="1">
                <a:spcBef>
                  <a:spcPct val="50000"/>
                </a:spcBef>
                <a:buFontTx/>
                <a:buNone/>
              </a:pPr>
              <a:t>60</a:t>
            </a:fld>
            <a:endParaRPr lang="zh-CN" altLang="en-US" sz="1400" b="1">
              <a:latin typeface="Times New Roman" panose="02020603050405020304" pitchFamily="18" charset="0"/>
            </a:endParaRPr>
          </a:p>
        </p:txBody>
      </p:sp>
      <p:sp>
        <p:nvSpPr>
          <p:cNvPr id="122883" name="Rectangle 4"/>
          <p:cNvSpPr>
            <a:spLocks noGrp="1" noChangeArrowheads="1"/>
          </p:cNvSpPr>
          <p:nvPr>
            <p:ph type="title" idx="4294967295"/>
          </p:nvPr>
        </p:nvSpPr>
        <p:spPr/>
        <p:txBody>
          <a:bodyPr/>
          <a:lstStyle/>
          <a:p>
            <a:pPr eaLnBrk="1" hangingPunct="1"/>
            <a:endParaRPr lang="en-US" altLang="en-US" smtClean="0"/>
          </a:p>
        </p:txBody>
      </p:sp>
      <p:sp>
        <p:nvSpPr>
          <p:cNvPr id="122884" name="Rectangle 5"/>
          <p:cNvSpPr>
            <a:spLocks noGrp="1" noChangeArrowheads="1"/>
          </p:cNvSpPr>
          <p:nvPr>
            <p:ph type="body" idx="4294967295"/>
          </p:nvPr>
        </p:nvSpPr>
        <p:spPr>
          <a:xfrm>
            <a:off x="395288" y="1319213"/>
            <a:ext cx="7772400" cy="669925"/>
          </a:xfrm>
        </p:spPr>
        <p:txBody>
          <a:bodyPr/>
          <a:lstStyle/>
          <a:p>
            <a:pPr eaLnBrk="1" hangingPunct="1">
              <a:buFontTx/>
              <a:buNone/>
            </a:pPr>
            <a:r>
              <a:rPr lang="zh-CN" altLang="en-US" b="1" smtClean="0"/>
              <a:t>六</a:t>
            </a:r>
            <a:r>
              <a:rPr lang="en-US" altLang="zh-CN" b="1" smtClean="0"/>
              <a:t>. </a:t>
            </a:r>
            <a:r>
              <a:rPr lang="zh-CN" altLang="en-US" b="1" smtClean="0"/>
              <a:t>将数组内容一次性写入随机文件中</a:t>
            </a:r>
          </a:p>
        </p:txBody>
      </p:sp>
      <p:sp>
        <p:nvSpPr>
          <p:cNvPr id="122885" name="Text Box 6"/>
          <p:cNvSpPr txBox="1">
            <a:spLocks noChangeArrowheads="1"/>
          </p:cNvSpPr>
          <p:nvPr/>
        </p:nvSpPr>
        <p:spPr bwMode="auto">
          <a:xfrm>
            <a:off x="468313" y="1773238"/>
            <a:ext cx="8999537"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chemeClr val="accent2"/>
              </a:buClr>
              <a:buSzPct val="75000"/>
              <a:buFont typeface="Monotype Sorts" charset="2"/>
              <a:buNone/>
            </a:pPr>
            <a:r>
              <a:rPr lang="en-US" altLang="zh-CN" sz="2400" b="1">
                <a:latin typeface="Times New Roman" panose="02020603050405020304" pitchFamily="18" charset="0"/>
              </a:rPr>
              <a:t>main()</a:t>
            </a:r>
          </a:p>
          <a:p>
            <a:pPr eaLnBrk="1" hangingPunct="1">
              <a:lnSpc>
                <a:spcPct val="90000"/>
              </a:lnSpc>
              <a:buClr>
                <a:schemeClr val="accent2"/>
              </a:buClr>
              <a:buSzPct val="75000"/>
              <a:buFont typeface="Monotype Sorts" charset="2"/>
              <a:buNone/>
            </a:pPr>
            <a:r>
              <a:rPr lang="en-US" altLang="zh-CN" sz="2000" b="1">
                <a:latin typeface="Times New Roman" panose="02020603050405020304" pitchFamily="18" charset="0"/>
              </a:rPr>
              <a:t>{</a:t>
            </a:r>
          </a:p>
          <a:p>
            <a:pPr eaLnBrk="1" hangingPunct="1">
              <a:lnSpc>
                <a:spcPct val="90000"/>
              </a:lnSpc>
              <a:buClr>
                <a:schemeClr val="accent2"/>
              </a:buClr>
              <a:buSzPct val="75000"/>
              <a:buFont typeface="Monotype Sorts" charset="2"/>
              <a:buNone/>
            </a:pPr>
            <a:r>
              <a:rPr lang="en-US" altLang="zh-CN" sz="2000" b="1">
                <a:latin typeface="Times New Roman" panose="02020603050405020304" pitchFamily="18" charset="0"/>
              </a:rPr>
              <a:t>    struct clientData client[3];</a:t>
            </a:r>
          </a:p>
          <a:p>
            <a:pPr eaLnBrk="1" hangingPunct="1">
              <a:lnSpc>
                <a:spcPct val="90000"/>
              </a:lnSpc>
              <a:buClr>
                <a:schemeClr val="accent2"/>
              </a:buClr>
              <a:buSzPct val="75000"/>
              <a:buFont typeface="Monotype Sorts" charset="2"/>
              <a:buNone/>
            </a:pPr>
            <a:r>
              <a:rPr lang="en-US" altLang="zh-CN" sz="2000" b="1">
                <a:latin typeface="Times New Roman" panose="02020603050405020304" pitchFamily="18" charset="0"/>
              </a:rPr>
              <a:t>    FILE * cfPtr;</a:t>
            </a:r>
          </a:p>
          <a:p>
            <a:pPr eaLnBrk="1" hangingPunct="1">
              <a:lnSpc>
                <a:spcPct val="90000"/>
              </a:lnSpc>
              <a:buClr>
                <a:schemeClr val="accent2"/>
              </a:buClr>
              <a:buSzPct val="75000"/>
              <a:buFont typeface="Monotype Sorts" charset="2"/>
              <a:buNone/>
            </a:pPr>
            <a:r>
              <a:rPr lang="en-US" altLang="zh-CN" sz="2400" b="1">
                <a:latin typeface="Times New Roman" panose="02020603050405020304" pitchFamily="18" charset="0"/>
              </a:rPr>
              <a:t>    if ( (cfPtr=fopen("client.dat",“w"))==NULL )</a:t>
            </a:r>
          </a:p>
          <a:p>
            <a:pPr eaLnBrk="1" hangingPunct="1">
              <a:lnSpc>
                <a:spcPct val="90000"/>
              </a:lnSpc>
              <a:buClr>
                <a:schemeClr val="accent2"/>
              </a:buClr>
              <a:buSzPct val="75000"/>
              <a:buFont typeface="Monotype Sorts" charset="2"/>
              <a:buNone/>
            </a:pPr>
            <a:r>
              <a:rPr lang="zh-CN" altLang="en-US" sz="2000" b="1">
                <a:latin typeface="Times New Roman" panose="02020603050405020304" pitchFamily="18" charset="0"/>
              </a:rPr>
              <a:t> 	</a:t>
            </a:r>
            <a:r>
              <a:rPr lang="en-US" altLang="zh-CN" sz="2000" b="1">
                <a:latin typeface="Times New Roman" panose="02020603050405020304" pitchFamily="18" charset="0"/>
              </a:rPr>
              <a:t>printf("File could not be opened\n");</a:t>
            </a:r>
          </a:p>
          <a:p>
            <a:pPr eaLnBrk="1" hangingPunct="1">
              <a:lnSpc>
                <a:spcPct val="90000"/>
              </a:lnSpc>
              <a:buClr>
                <a:schemeClr val="accent2"/>
              </a:buClr>
              <a:buSzPct val="75000"/>
              <a:buFont typeface="Monotype Sorts" charset="2"/>
              <a:buNone/>
            </a:pPr>
            <a:r>
              <a:rPr lang="en-US" altLang="zh-CN" sz="2400" b="1">
                <a:latin typeface="Times New Roman" panose="02020603050405020304" pitchFamily="18" charset="0"/>
              </a:rPr>
              <a:t>   else{</a:t>
            </a:r>
          </a:p>
          <a:p>
            <a:pPr eaLnBrk="1" hangingPunct="1">
              <a:lnSpc>
                <a:spcPct val="90000"/>
              </a:lnSpc>
              <a:buClr>
                <a:schemeClr val="accent2"/>
              </a:buClr>
              <a:buSzPct val="75000"/>
              <a:buFont typeface="Monotype Sorts" charset="2"/>
              <a:buNone/>
            </a:pPr>
            <a:r>
              <a:rPr lang="en-US" altLang="zh-CN" sz="2000" b="1">
                <a:latin typeface="Times New Roman" panose="02020603050405020304" pitchFamily="18" charset="0"/>
              </a:rPr>
              <a:t>       ……/*</a:t>
            </a:r>
            <a:r>
              <a:rPr lang="zh-CN" altLang="en-US" sz="2000" b="1">
                <a:latin typeface="Times New Roman" panose="02020603050405020304" pitchFamily="18" charset="0"/>
              </a:rPr>
              <a:t>设置数组元素的值*</a:t>
            </a:r>
            <a:r>
              <a:rPr lang="en-US" altLang="zh-CN" sz="2000" b="1">
                <a:latin typeface="Times New Roman" panose="02020603050405020304" pitchFamily="18" charset="0"/>
              </a:rPr>
              <a:t>/</a:t>
            </a:r>
            <a:endParaRPr lang="zh-CN" altLang="en-US" sz="2000" b="1">
              <a:latin typeface="Times New Roman" panose="02020603050405020304" pitchFamily="18" charset="0"/>
            </a:endParaRPr>
          </a:p>
          <a:p>
            <a:pPr eaLnBrk="1" hangingPunct="1">
              <a:lnSpc>
                <a:spcPct val="90000"/>
              </a:lnSpc>
              <a:buClr>
                <a:schemeClr val="accent2"/>
              </a:buClr>
              <a:buSzPct val="75000"/>
              <a:buFont typeface="Monotype Sorts" charset="2"/>
              <a:buNone/>
            </a:pPr>
            <a:r>
              <a:rPr lang="en-US" altLang="zh-CN" sz="2400" b="1">
                <a:solidFill>
                  <a:schemeClr val="accent2"/>
                </a:solidFill>
                <a:latin typeface="Times New Roman" panose="02020603050405020304" pitchFamily="18" charset="0"/>
              </a:rPr>
              <a:t>         /*</a:t>
            </a:r>
            <a:r>
              <a:rPr lang="zh-CN" altLang="en-US" sz="2400" b="1">
                <a:solidFill>
                  <a:schemeClr val="accent2"/>
                </a:solidFill>
                <a:latin typeface="Times New Roman" panose="02020603050405020304" pitchFamily="18" charset="0"/>
              </a:rPr>
              <a:t>将数组中前三个元素写入文件中*</a:t>
            </a:r>
            <a:r>
              <a:rPr lang="en-US" altLang="zh-CN" sz="2400" b="1">
                <a:solidFill>
                  <a:schemeClr val="accent2"/>
                </a:solidFill>
                <a:latin typeface="Times New Roman" panose="02020603050405020304" pitchFamily="18" charset="0"/>
              </a:rPr>
              <a:t>/</a:t>
            </a:r>
            <a:endParaRPr lang="zh-CN" altLang="en-US" sz="2400" b="1">
              <a:solidFill>
                <a:schemeClr val="accent2"/>
              </a:solidFill>
              <a:latin typeface="Times New Roman" panose="02020603050405020304" pitchFamily="18" charset="0"/>
            </a:endParaRPr>
          </a:p>
          <a:p>
            <a:pPr eaLnBrk="1" hangingPunct="1">
              <a:lnSpc>
                <a:spcPct val="90000"/>
              </a:lnSpc>
              <a:buClr>
                <a:schemeClr val="accent2"/>
              </a:buClr>
              <a:buSzPct val="75000"/>
              <a:buFont typeface="Monotype Sorts" charset="2"/>
              <a:buNone/>
            </a:pPr>
            <a:r>
              <a:rPr lang="en-US" altLang="zh-CN" sz="2400" b="1">
                <a:latin typeface="Times New Roman" panose="02020603050405020304" pitchFamily="18" charset="0"/>
              </a:rPr>
              <a:t>         </a:t>
            </a:r>
            <a:r>
              <a:rPr lang="en-US" altLang="zh-CN" sz="2400" b="1">
                <a:solidFill>
                  <a:schemeClr val="accent2"/>
                </a:solidFill>
                <a:latin typeface="Times New Roman" panose="02020603050405020304" pitchFamily="18" charset="0"/>
              </a:rPr>
              <a:t>fwrite(clients, sizeof(struct clientData ),3,cfPtr);</a:t>
            </a:r>
          </a:p>
          <a:p>
            <a:pPr eaLnBrk="1" hangingPunct="1">
              <a:lnSpc>
                <a:spcPct val="90000"/>
              </a:lnSpc>
              <a:buClr>
                <a:schemeClr val="accent2"/>
              </a:buClr>
              <a:buSzPct val="75000"/>
              <a:buFont typeface="Monotype Sorts" charset="2"/>
              <a:buNone/>
            </a:pPr>
            <a:r>
              <a:rPr lang="en-US" altLang="zh-CN" sz="2400" b="1">
                <a:latin typeface="Times New Roman" panose="02020603050405020304" pitchFamily="18" charset="0"/>
              </a:rPr>
              <a:t>         fclose(cfPtr);</a:t>
            </a:r>
          </a:p>
          <a:p>
            <a:pPr eaLnBrk="1" hangingPunct="1">
              <a:lnSpc>
                <a:spcPct val="90000"/>
              </a:lnSpc>
              <a:buClr>
                <a:schemeClr val="accent2"/>
              </a:buClr>
              <a:buSzPct val="75000"/>
              <a:buFont typeface="Monotype Sorts" charset="2"/>
              <a:buNone/>
            </a:pPr>
            <a:r>
              <a:rPr lang="en-US" altLang="zh-CN" sz="2000" b="1">
                <a:latin typeface="Times New Roman" panose="02020603050405020304" pitchFamily="18" charset="0"/>
              </a:rPr>
              <a:t>    }</a:t>
            </a:r>
          </a:p>
          <a:p>
            <a:pPr eaLnBrk="1" hangingPunct="1">
              <a:spcBef>
                <a:spcPct val="50000"/>
              </a:spcBef>
              <a:buFontTx/>
              <a:buNone/>
            </a:pPr>
            <a:r>
              <a:rPr lang="zh-CN" altLang="en-US" sz="2000" b="1">
                <a:latin typeface="Times New Roman" panose="02020603050405020304" pitchFamily="18" charset="0"/>
              </a:rPr>
              <a:t>  </a:t>
            </a:r>
            <a:r>
              <a:rPr lang="en-US" altLang="zh-CN" sz="2000" b="1">
                <a:latin typeface="Times New Roman" panose="02020603050405020304" pitchFamily="18" charset="0"/>
              </a:rPr>
              <a:t>……</a:t>
            </a:r>
          </a:p>
          <a:p>
            <a:pPr eaLnBrk="1" hangingPunct="1">
              <a:spcBef>
                <a:spcPct val="50000"/>
              </a:spcBef>
              <a:buFontTx/>
              <a:buNone/>
            </a:pPr>
            <a:r>
              <a:rPr lang="en-US" altLang="zh-CN" sz="2000" b="1">
                <a:latin typeface="Times New Roman" panose="02020603050405020304" pitchFamily="18" charset="0"/>
              </a:rPr>
              <a:t>}</a:t>
            </a:r>
          </a:p>
        </p:txBody>
      </p:sp>
    </p:spTree>
    <p:extLst>
      <p:ext uri="{BB962C8B-B14F-4D97-AF65-F5344CB8AC3E}">
        <p14:creationId xmlns:p14="http://schemas.microsoft.com/office/powerpoint/2010/main" val="3750007702"/>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1"/>
          <p:cNvSpPr>
            <a:spLocks noGrp="1" noChangeArrowheads="1"/>
          </p:cNvSpPr>
          <p:nvPr>
            <p:ph type="title" idx="4294967295"/>
          </p:nvPr>
        </p:nvSpPr>
        <p:spPr/>
        <p:txBody>
          <a:bodyPr/>
          <a:lstStyle/>
          <a:p>
            <a:endParaRPr lang="en-US" altLang="en-US" smtClean="0"/>
          </a:p>
        </p:txBody>
      </p:sp>
      <p:sp>
        <p:nvSpPr>
          <p:cNvPr id="123907" name="内容占位符 2"/>
          <p:cNvSpPr>
            <a:spLocks noGrp="1" noChangeArrowheads="1"/>
          </p:cNvSpPr>
          <p:nvPr>
            <p:ph idx="4294967295"/>
          </p:nvPr>
        </p:nvSpPr>
        <p:spPr/>
        <p:txBody>
          <a:bodyPr/>
          <a:lstStyle/>
          <a:p>
            <a:r>
              <a:rPr lang="zh-CN" altLang="en-US" smtClean="0"/>
              <a:t>可能会发生的问题：</a:t>
            </a:r>
            <a:endParaRPr lang="en-US" altLang="zh-CN" smtClean="0"/>
          </a:p>
          <a:p>
            <a:r>
              <a:rPr lang="zh-CN" altLang="en-US" smtClean="0"/>
              <a:t>文件路径：</a:t>
            </a:r>
            <a:r>
              <a:rPr lang="en-US" altLang="zh-CN" b="1" smtClean="0"/>
              <a:t> fopen("c:\\newdir\\file.dat", "r") </a:t>
            </a:r>
          </a:p>
          <a:p>
            <a:r>
              <a:rPr lang="zh-CN" altLang="en-US" b="1" smtClean="0"/>
              <a:t>二进制文件打开方式不要忘记</a:t>
            </a:r>
            <a:r>
              <a:rPr lang="en-US" altLang="zh-CN" b="1" smtClean="0"/>
              <a:t>b</a:t>
            </a:r>
            <a:r>
              <a:rPr lang="zh-CN" altLang="en-US" b="1" smtClean="0"/>
              <a:t>，如“</a:t>
            </a:r>
            <a:r>
              <a:rPr lang="en-US" altLang="zh-CN" b="1" smtClean="0"/>
              <a:t>rb</a:t>
            </a:r>
            <a:r>
              <a:rPr lang="zh-CN" altLang="en-US" b="1" smtClean="0"/>
              <a:t>”、“</a:t>
            </a:r>
            <a:r>
              <a:rPr lang="en-US" altLang="zh-CN" b="1" smtClean="0"/>
              <a:t>wb</a:t>
            </a:r>
            <a:r>
              <a:rPr lang="zh-CN" altLang="en-US" b="1" smtClean="0"/>
              <a:t>”</a:t>
            </a:r>
            <a:endParaRPr lang="en-US" altLang="zh-CN" b="1" smtClean="0"/>
          </a:p>
          <a:p>
            <a:r>
              <a:rPr lang="zh-CN" altLang="en-US" b="1" smtClean="0"/>
              <a:t>在读写 </a:t>
            </a:r>
            <a:r>
              <a:rPr lang="en-US" altLang="zh-CN" b="1" smtClean="0">
                <a:latin typeface="宋体" panose="02010600030101010101" pitchFamily="2" charset="-122"/>
              </a:rPr>
              <a:t>“</a:t>
            </a:r>
            <a:r>
              <a:rPr lang="en-US" altLang="zh-CN" b="1" smtClean="0"/>
              <a:t>+</a:t>
            </a:r>
            <a:r>
              <a:rPr lang="en-US" altLang="zh-CN" b="1" smtClean="0">
                <a:latin typeface="宋体" panose="02010600030101010101" pitchFamily="2" charset="-122"/>
              </a:rPr>
              <a:t>”</a:t>
            </a:r>
            <a:r>
              <a:rPr lang="zh-CN" altLang="en-US" b="1" smtClean="0"/>
              <a:t>模式下，读操作、写操作之前必须要用</a:t>
            </a:r>
            <a:r>
              <a:rPr lang="en-US" altLang="zh-CN" b="1" smtClean="0"/>
              <a:t>fseek</a:t>
            </a:r>
            <a:r>
              <a:rPr lang="zh-CN" altLang="en-US" b="1" smtClean="0"/>
              <a:t>来定位文件位置指针。例如：</a:t>
            </a:r>
            <a:r>
              <a:rPr lang="en-US" altLang="zh-CN" b="1" smtClean="0"/>
              <a:t>fseek fread</a:t>
            </a:r>
            <a:r>
              <a:rPr lang="zh-CN" altLang="en-US" b="1" smtClean="0"/>
              <a:t>；</a:t>
            </a:r>
            <a:r>
              <a:rPr lang="en-US" altLang="zh-CN" b="1" smtClean="0"/>
              <a:t>fseek fwrite</a:t>
            </a:r>
          </a:p>
          <a:p>
            <a:r>
              <a:rPr lang="zh-CN" altLang="en-US" b="1" smtClean="0"/>
              <a:t>不能用</a:t>
            </a:r>
            <a:r>
              <a:rPr lang="en-US" altLang="zh-CN" b="1" smtClean="0"/>
              <a:t>fprintf</a:t>
            </a:r>
            <a:r>
              <a:rPr lang="zh-CN" altLang="en-US" b="1" smtClean="0"/>
              <a:t>向二进制文件写记录！</a:t>
            </a:r>
            <a:endParaRPr lang="zh-CN" altLang="en-US" smtClean="0"/>
          </a:p>
        </p:txBody>
      </p:sp>
      <p:sp>
        <p:nvSpPr>
          <p:cNvPr id="123908" name="灯片编号占位符 3"/>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CE239672-22B6-407C-86F2-16CC40304A8B}" type="slidenum">
              <a:rPr lang="zh-CN" altLang="en-US" sz="1400" b="1">
                <a:latin typeface="Times New Roman" panose="02020603050405020304" pitchFamily="18" charset="0"/>
              </a:rPr>
              <a:pPr algn="r" eaLnBrk="1" hangingPunct="1">
                <a:spcBef>
                  <a:spcPct val="50000"/>
                </a:spcBef>
                <a:buFontTx/>
                <a:buNone/>
              </a:pPr>
              <a:t>61</a:t>
            </a:fld>
            <a:endParaRPr lang="zh-CN" altLang="en-US" sz="1400" b="1">
              <a:latin typeface="Times New Roman" panose="02020603050405020304" pitchFamily="18" charset="0"/>
            </a:endParaRPr>
          </a:p>
        </p:txBody>
      </p:sp>
    </p:spTree>
    <p:extLst>
      <p:ext uri="{BB962C8B-B14F-4D97-AF65-F5344CB8AC3E}">
        <p14:creationId xmlns:p14="http://schemas.microsoft.com/office/powerpoint/2010/main" val="3781452165"/>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09" name="灯片编号占位符 4"/>
          <p:cNvSpPr>
            <a:spLocks noGrp="1" noChangeArrowheads="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0"/>
              </a:spcBef>
              <a:defRPr/>
            </a:pPr>
            <a:fld id="{58B2114D-B63B-4CC6-A98B-81E2D190F0DB}" type="slidenum">
              <a:rPr lang="zh-CN" altLang="en-US" dirty="0" smtClean="0"/>
              <a:pPr>
                <a:spcBef>
                  <a:spcPct val="0"/>
                </a:spcBef>
                <a:defRPr/>
              </a:pPr>
              <a:t>62</a:t>
            </a:fld>
            <a:endParaRPr lang="zh-CN" altLang="en-US" smtClean="0"/>
          </a:p>
        </p:txBody>
      </p:sp>
      <p:pic>
        <p:nvPicPr>
          <p:cNvPr id="125955"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2640013"/>
            <a:ext cx="2376487"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201641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F79E3FFB-9B6B-4A56-83D4-38232EAB5C11}" type="slidenum">
              <a:rPr lang="zh-CN" altLang="en-US" sz="1400" b="1">
                <a:latin typeface="Times New Roman" panose="02020603050405020304" pitchFamily="18" charset="0"/>
              </a:rPr>
              <a:pPr algn="r" eaLnBrk="1" hangingPunct="1">
                <a:spcBef>
                  <a:spcPct val="50000"/>
                </a:spcBef>
                <a:buFontTx/>
                <a:buNone/>
              </a:pPr>
              <a:t>7</a:t>
            </a:fld>
            <a:endParaRPr lang="zh-CN" altLang="en-US" sz="1400" b="1">
              <a:latin typeface="Times New Roman" panose="02020603050405020304" pitchFamily="18" charset="0"/>
            </a:endParaRPr>
          </a:p>
        </p:txBody>
      </p:sp>
      <p:sp>
        <p:nvSpPr>
          <p:cNvPr id="63491" name="Rectangle 2"/>
          <p:cNvSpPr>
            <a:spLocks noGrp="1" noChangeArrowheads="1"/>
          </p:cNvSpPr>
          <p:nvPr>
            <p:ph type="title" idx="4294967295"/>
          </p:nvPr>
        </p:nvSpPr>
        <p:spPr/>
        <p:txBody>
          <a:bodyPr/>
          <a:lstStyle/>
          <a:p>
            <a:pPr eaLnBrk="1" hangingPunct="1"/>
            <a:r>
              <a:rPr lang="en-US" altLang="zh-CN" b="1" smtClean="0"/>
              <a:t>13.4   </a:t>
            </a:r>
            <a:r>
              <a:rPr lang="zh-CN" altLang="en-US" b="1" smtClean="0"/>
              <a:t>位置指针与文件定位</a:t>
            </a:r>
          </a:p>
        </p:txBody>
      </p:sp>
      <p:sp>
        <p:nvSpPr>
          <p:cNvPr id="63492" name="Rectangle 3"/>
          <p:cNvSpPr>
            <a:spLocks noGrp="1" noChangeArrowheads="1"/>
          </p:cNvSpPr>
          <p:nvPr>
            <p:ph type="body" idx="4294967295"/>
          </p:nvPr>
        </p:nvSpPr>
        <p:spPr>
          <a:xfrm>
            <a:off x="292349" y="1328738"/>
            <a:ext cx="8558311" cy="4630737"/>
          </a:xfrm>
        </p:spPr>
        <p:txBody>
          <a:bodyPr/>
          <a:lstStyle/>
          <a:p>
            <a:pPr algn="just" eaLnBrk="1" hangingPunct="1">
              <a:lnSpc>
                <a:spcPct val="80000"/>
              </a:lnSpc>
              <a:buFontTx/>
              <a:buNone/>
            </a:pPr>
            <a:r>
              <a:rPr lang="zh-CN" altLang="en-US" sz="2600" b="1" dirty="0" smtClean="0"/>
              <a:t> </a:t>
            </a:r>
            <a:r>
              <a:rPr lang="zh-CN" altLang="en-US" sz="2400" b="1" dirty="0" smtClean="0"/>
              <a:t>1．原型：</a:t>
            </a:r>
            <a:r>
              <a:rPr lang="en-US" altLang="zh-CN" sz="2400" b="1" dirty="0" err="1" smtClean="0">
                <a:solidFill>
                  <a:schemeClr val="accent2"/>
                </a:solidFill>
              </a:rPr>
              <a:t>int</a:t>
            </a:r>
            <a:r>
              <a:rPr lang="en-US" altLang="zh-CN" sz="2400" b="1" dirty="0" smtClean="0">
                <a:solidFill>
                  <a:schemeClr val="accent2"/>
                </a:solidFill>
              </a:rPr>
              <a:t> </a:t>
            </a:r>
            <a:r>
              <a:rPr lang="en-US" altLang="zh-CN" sz="2400" b="1" dirty="0" err="1">
                <a:solidFill>
                  <a:schemeClr val="accent2"/>
                </a:solidFill>
              </a:rPr>
              <a:t>fseek</a:t>
            </a:r>
            <a:r>
              <a:rPr lang="en-US" altLang="zh-CN" sz="2400" b="1" dirty="0">
                <a:solidFill>
                  <a:schemeClr val="accent2"/>
                </a:solidFill>
              </a:rPr>
              <a:t>(FILE *stream, long offset, </a:t>
            </a:r>
            <a:r>
              <a:rPr lang="en-US" altLang="zh-CN" sz="2400" b="1" dirty="0" err="1">
                <a:solidFill>
                  <a:schemeClr val="accent2"/>
                </a:solidFill>
              </a:rPr>
              <a:t>int</a:t>
            </a:r>
            <a:r>
              <a:rPr lang="en-US" altLang="zh-CN" sz="2400" b="1" dirty="0">
                <a:solidFill>
                  <a:schemeClr val="accent2"/>
                </a:solidFill>
              </a:rPr>
              <a:t> whence</a:t>
            </a:r>
            <a:r>
              <a:rPr lang="en-US" altLang="zh-CN" sz="2400" b="1" dirty="0" smtClean="0">
                <a:solidFill>
                  <a:schemeClr val="accent2"/>
                </a:solidFill>
              </a:rPr>
              <a:t>);</a:t>
            </a:r>
            <a:r>
              <a:rPr lang="en-US" altLang="zh-CN" sz="2400" b="1" dirty="0">
                <a:solidFill>
                  <a:schemeClr val="accent2"/>
                </a:solidFill>
              </a:rPr>
              <a:t> </a:t>
            </a:r>
            <a:endParaRPr lang="en-US" altLang="zh-CN" sz="2400" b="1" dirty="0" smtClean="0">
              <a:solidFill>
                <a:schemeClr val="accent2"/>
              </a:solidFill>
            </a:endParaRPr>
          </a:p>
          <a:p>
            <a:pPr algn="just" eaLnBrk="1" hangingPunct="1">
              <a:lnSpc>
                <a:spcPct val="80000"/>
              </a:lnSpc>
              <a:buFontTx/>
              <a:buNone/>
            </a:pPr>
            <a:r>
              <a:rPr lang="zh-CN" altLang="en-US" sz="2400" b="1" dirty="0" smtClean="0"/>
              <a:t> </a:t>
            </a:r>
            <a:r>
              <a:rPr lang="en-US" altLang="zh-CN" sz="2400" b="1" dirty="0" smtClean="0"/>
              <a:t>2</a:t>
            </a:r>
            <a:r>
              <a:rPr lang="zh-CN" altLang="en-US" sz="2400" b="1" dirty="0" smtClean="0"/>
              <a:t>．</a:t>
            </a:r>
            <a:r>
              <a:rPr lang="zh-CN" altLang="en-US" sz="2400" b="1" dirty="0"/>
              <a:t>用法： </a:t>
            </a:r>
            <a:r>
              <a:rPr lang="en-US" altLang="zh-CN" sz="2400" b="1" dirty="0" err="1" smtClean="0">
                <a:solidFill>
                  <a:schemeClr val="accent2"/>
                </a:solidFill>
              </a:rPr>
              <a:t>int</a:t>
            </a:r>
            <a:r>
              <a:rPr lang="en-US" altLang="zh-CN" sz="2400" b="1" dirty="0" smtClean="0">
                <a:solidFill>
                  <a:schemeClr val="accent2"/>
                </a:solidFill>
              </a:rPr>
              <a:t> </a:t>
            </a:r>
            <a:r>
              <a:rPr lang="en-US" altLang="zh-CN" sz="2400" b="1" dirty="0" err="1" smtClean="0">
                <a:solidFill>
                  <a:schemeClr val="accent2"/>
                </a:solidFill>
              </a:rPr>
              <a:t>fseek</a:t>
            </a:r>
            <a:r>
              <a:rPr lang="en-US" altLang="zh-CN" sz="2400" b="1" dirty="0" smtClean="0">
                <a:solidFill>
                  <a:schemeClr val="accent2"/>
                </a:solidFill>
              </a:rPr>
              <a:t>(</a:t>
            </a:r>
            <a:r>
              <a:rPr lang="zh-CN" altLang="en-US" sz="2400" b="1" dirty="0" smtClean="0">
                <a:solidFill>
                  <a:schemeClr val="accent2"/>
                </a:solidFill>
              </a:rPr>
              <a:t>文件指针，位移量，参照点);</a:t>
            </a:r>
          </a:p>
          <a:p>
            <a:pPr algn="just" eaLnBrk="1" hangingPunct="1">
              <a:lnSpc>
                <a:spcPct val="80000"/>
              </a:lnSpc>
              <a:buFontTx/>
              <a:buNone/>
            </a:pPr>
            <a:r>
              <a:rPr lang="zh-CN" altLang="en-US" sz="2400" b="1" dirty="0" smtClean="0"/>
              <a:t> </a:t>
            </a:r>
            <a:r>
              <a:rPr lang="en-US" altLang="zh-CN" sz="2400" b="1" dirty="0" smtClean="0"/>
              <a:t>3</a:t>
            </a:r>
            <a:r>
              <a:rPr lang="zh-CN" altLang="en-US" sz="2400" b="1" dirty="0" smtClean="0"/>
              <a:t>．功能：将指定文件的位置指针，从参照点开始，移动指定的字节数（位移量）。</a:t>
            </a:r>
          </a:p>
          <a:p>
            <a:pPr algn="just" eaLnBrk="1" hangingPunct="1">
              <a:lnSpc>
                <a:spcPct val="80000"/>
              </a:lnSpc>
              <a:buFontTx/>
              <a:buNone/>
            </a:pPr>
            <a:r>
              <a:rPr lang="zh-CN" altLang="en-US" sz="2400" b="1" dirty="0" smtClean="0"/>
              <a:t>（1）参照点（</a:t>
            </a:r>
            <a:r>
              <a:rPr lang="en-US" altLang="zh-CN" sz="2400" b="1" dirty="0" smtClean="0"/>
              <a:t>3</a:t>
            </a:r>
            <a:r>
              <a:rPr lang="zh-CN" altLang="en-US" sz="2400" b="1" dirty="0" smtClean="0"/>
              <a:t>种取值）：</a:t>
            </a:r>
          </a:p>
          <a:p>
            <a:pPr algn="just" eaLnBrk="1" hangingPunct="1">
              <a:lnSpc>
                <a:spcPct val="80000"/>
              </a:lnSpc>
              <a:buFontTx/>
              <a:buNone/>
            </a:pPr>
            <a:r>
              <a:rPr lang="zh-CN" altLang="en-US" sz="2400" b="1" dirty="0" smtClean="0"/>
              <a:t>          </a:t>
            </a:r>
            <a:r>
              <a:rPr lang="en-US" altLang="zh-CN" sz="2400" b="1" dirty="0" smtClean="0"/>
              <a:t>SEEK_SET ──</a:t>
            </a:r>
            <a:r>
              <a:rPr lang="zh-CN" altLang="en-US" sz="2400" b="1" dirty="0" smtClean="0"/>
              <a:t>值为</a:t>
            </a:r>
            <a:r>
              <a:rPr lang="en-US" altLang="zh-CN" sz="2400" b="1" dirty="0" smtClean="0"/>
              <a:t>0</a:t>
            </a:r>
            <a:r>
              <a:rPr lang="zh-CN" altLang="en-US" sz="2400" b="1" dirty="0" smtClean="0"/>
              <a:t>，表示文件头</a:t>
            </a:r>
            <a:endParaRPr lang="en-US" altLang="zh-CN" sz="2400" b="1" dirty="0" smtClean="0"/>
          </a:p>
          <a:p>
            <a:pPr algn="just" eaLnBrk="1" hangingPunct="1">
              <a:lnSpc>
                <a:spcPct val="80000"/>
              </a:lnSpc>
              <a:buFontTx/>
              <a:buNone/>
            </a:pPr>
            <a:r>
              <a:rPr lang="zh-CN" altLang="en-US" sz="2400" b="1" dirty="0" smtClean="0"/>
              <a:t>          </a:t>
            </a:r>
            <a:r>
              <a:rPr lang="en-US" altLang="zh-CN" sz="2400" b="1" dirty="0" smtClean="0"/>
              <a:t>SEEK_CUR──</a:t>
            </a:r>
            <a:r>
              <a:rPr lang="zh-CN" altLang="en-US" sz="2400" b="1" dirty="0" smtClean="0"/>
              <a:t>值为</a:t>
            </a:r>
            <a:r>
              <a:rPr lang="en-US" altLang="zh-CN" sz="2400" b="1" dirty="0" smtClean="0"/>
              <a:t>1</a:t>
            </a:r>
            <a:r>
              <a:rPr lang="zh-CN" altLang="en-US" sz="2400" b="1" dirty="0" smtClean="0"/>
              <a:t>，表示当前位置</a:t>
            </a:r>
            <a:endParaRPr lang="en-US" altLang="zh-CN" sz="2400" b="1" dirty="0" smtClean="0"/>
          </a:p>
          <a:p>
            <a:pPr algn="just" eaLnBrk="1" hangingPunct="1">
              <a:lnSpc>
                <a:spcPct val="80000"/>
              </a:lnSpc>
              <a:buFontTx/>
              <a:buNone/>
            </a:pPr>
            <a:r>
              <a:rPr lang="zh-CN" altLang="en-US" sz="2400" b="1" dirty="0" smtClean="0"/>
              <a:t>          </a:t>
            </a:r>
            <a:r>
              <a:rPr lang="en-US" altLang="zh-CN" sz="2400" b="1" dirty="0" smtClean="0"/>
              <a:t>SEEK_END──</a:t>
            </a:r>
            <a:r>
              <a:rPr lang="zh-CN" altLang="en-US" sz="2400" b="1" dirty="0" smtClean="0"/>
              <a:t>值为</a:t>
            </a:r>
            <a:r>
              <a:rPr lang="en-US" altLang="zh-CN" sz="2400" b="1" dirty="0" smtClean="0"/>
              <a:t>2</a:t>
            </a:r>
            <a:r>
              <a:rPr lang="zh-CN" altLang="en-US" sz="2400" b="1" dirty="0" smtClean="0"/>
              <a:t>，表示文件尾</a:t>
            </a:r>
            <a:endParaRPr lang="en-US" altLang="zh-CN" sz="2400" b="1" dirty="0" smtClean="0"/>
          </a:p>
          <a:p>
            <a:pPr algn="just" eaLnBrk="1" hangingPunct="1">
              <a:lnSpc>
                <a:spcPct val="80000"/>
              </a:lnSpc>
              <a:buFontTx/>
              <a:buNone/>
            </a:pPr>
            <a:r>
              <a:rPr lang="zh-CN" altLang="en-US" sz="2400" b="1" dirty="0" smtClean="0"/>
              <a:t>（2）位移量：以参照点为起点，向文件尾方向（位移量&gt;０）或文件头方向（位移量&lt;０）移动的字节数。在</a:t>
            </a:r>
            <a:r>
              <a:rPr lang="en-US" altLang="zh-CN" sz="2400" b="1" dirty="0" smtClean="0"/>
              <a:t>ANSI C</a:t>
            </a:r>
            <a:r>
              <a:rPr lang="zh-CN" altLang="en-US" sz="2400" b="1" dirty="0" smtClean="0"/>
              <a:t>标准中，要求位移量为</a:t>
            </a:r>
            <a:r>
              <a:rPr lang="en-US" altLang="zh-CN" sz="2400" b="1" dirty="0" smtClean="0"/>
              <a:t>long </a:t>
            </a:r>
            <a:r>
              <a:rPr lang="en-US" altLang="zh-CN" sz="2400" b="1" dirty="0" err="1" smtClean="0"/>
              <a:t>int</a:t>
            </a:r>
            <a:r>
              <a:rPr lang="zh-CN" altLang="en-US" sz="2400" b="1" dirty="0" smtClean="0"/>
              <a:t>型数据。如：</a:t>
            </a:r>
            <a:endParaRPr lang="en-US" altLang="zh-CN" sz="2400" b="1" dirty="0" smtClean="0"/>
          </a:p>
          <a:p>
            <a:pPr algn="just" eaLnBrk="1" hangingPunct="1">
              <a:lnSpc>
                <a:spcPct val="80000"/>
              </a:lnSpc>
              <a:buFontTx/>
              <a:buNone/>
            </a:pPr>
            <a:r>
              <a:rPr lang="en-US" altLang="zh-CN" sz="2400" b="1" dirty="0"/>
              <a:t> </a:t>
            </a:r>
            <a:r>
              <a:rPr lang="en-US" altLang="zh-CN" sz="2400" b="1" dirty="0" smtClean="0"/>
              <a:t>        </a:t>
            </a:r>
            <a:r>
              <a:rPr lang="zh-CN" altLang="en-US" sz="2400" b="1" dirty="0" smtClean="0"/>
              <a:t> </a:t>
            </a:r>
            <a:r>
              <a:rPr lang="en-US" altLang="zh-CN" sz="2400" b="1" dirty="0" err="1" smtClean="0"/>
              <a:t>fseek</a:t>
            </a:r>
            <a:r>
              <a:rPr lang="en-US" altLang="zh-CN" sz="2400" b="1" dirty="0" smtClean="0"/>
              <a:t>(fPtr,10, SEEK_SET)</a:t>
            </a:r>
            <a:endParaRPr lang="zh-CN" altLang="en-US" sz="2400" b="1" dirty="0" smtClean="0"/>
          </a:p>
          <a:p>
            <a:pPr algn="just" eaLnBrk="1" hangingPunct="1">
              <a:lnSpc>
                <a:spcPct val="80000"/>
              </a:lnSpc>
              <a:buFontTx/>
              <a:buNone/>
            </a:pPr>
            <a:endParaRPr lang="en-US" altLang="zh-CN" sz="800" b="1" i="1" dirty="0" smtClean="0"/>
          </a:p>
          <a:p>
            <a:pPr eaLnBrk="1" hangingPunct="1">
              <a:lnSpc>
                <a:spcPct val="80000"/>
              </a:lnSpc>
              <a:buFontTx/>
              <a:buNone/>
            </a:pPr>
            <a:endParaRPr lang="zh-CN" altLang="en-US" sz="2600" b="1" dirty="0" smtClean="0"/>
          </a:p>
        </p:txBody>
      </p:sp>
      <p:graphicFrame>
        <p:nvGraphicFramePr>
          <p:cNvPr id="63493" name="Object 4"/>
          <p:cNvGraphicFramePr>
            <a:graphicFrameLocks noChangeAspect="1"/>
          </p:cNvGraphicFramePr>
          <p:nvPr/>
        </p:nvGraphicFramePr>
        <p:xfrm>
          <a:off x="1116013" y="5630863"/>
          <a:ext cx="7543800" cy="698500"/>
        </p:xfrm>
        <a:graphic>
          <a:graphicData uri="http://schemas.openxmlformats.org/presentationml/2006/ole">
            <mc:AlternateContent xmlns:mc="http://schemas.openxmlformats.org/markup-compatibility/2006">
              <mc:Choice xmlns:v="urn:schemas-microsoft-com:vml" Requires="v">
                <p:oleObj spid="_x0000_s12306" r:id="rId3" imgW="5467680" imgH="506160" progId="Excel.Sheet.8">
                  <p:embed/>
                </p:oleObj>
              </mc:Choice>
              <mc:Fallback>
                <p:oleObj r:id="rId3" imgW="5467680" imgH="506160" progId="Excel.Sheet.8">
                  <p:embed/>
                  <p:pic>
                    <p:nvPicPr>
                      <p:cNvPr id="6349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5630863"/>
                        <a:ext cx="75438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4278" name="Line 5"/>
          <p:cNvSpPr>
            <a:spLocks noChangeShapeType="1"/>
          </p:cNvSpPr>
          <p:nvPr/>
        </p:nvSpPr>
        <p:spPr bwMode="auto">
          <a:xfrm flipV="1">
            <a:off x="5364163" y="6288088"/>
            <a:ext cx="0" cy="381000"/>
          </a:xfrm>
          <a:prstGeom prst="line">
            <a:avLst/>
          </a:prstGeom>
          <a:noFill/>
          <a:ln w="38100">
            <a:solidFill>
              <a:srgbClr val="99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6575707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4278"/>
                                        </p:tgtEl>
                                        <p:attrNameLst>
                                          <p:attrName>style.visibility</p:attrName>
                                        </p:attrNameLst>
                                      </p:cBhvr>
                                      <p:to>
                                        <p:strVal val="visible"/>
                                      </p:to>
                                    </p:set>
                                    <p:animEffect transition="in" filter="dissolve">
                                      <p:cBhvr>
                                        <p:cTn id="7" dur="500"/>
                                        <p:tgtEl>
                                          <p:spTgt spid="54278"/>
                                        </p:tgtEl>
                                      </p:cBhvr>
                                    </p:animEffect>
                                  </p:childTnLst>
                                  <p:subTnLst>
                                    <p:set>
                                      <p:cBhvr override="childStyle">
                                        <p:cTn dur="1" fill="hold" display="0" masterRel="nextClick" afterEffect="1"/>
                                        <p:tgtEl>
                                          <p:spTgt spid="5427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4"/>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F2EFBCB9-C53B-49F1-A24B-A7BF50909A99}" type="slidenum">
              <a:rPr lang="zh-CN" altLang="en-US" sz="1400" b="1">
                <a:latin typeface="Times New Roman" panose="02020603050405020304" pitchFamily="18" charset="0"/>
              </a:rPr>
              <a:pPr algn="r" eaLnBrk="1" hangingPunct="1">
                <a:spcBef>
                  <a:spcPct val="50000"/>
                </a:spcBef>
                <a:buFontTx/>
                <a:buNone/>
              </a:pPr>
              <a:t>8</a:t>
            </a:fld>
            <a:endParaRPr lang="zh-CN" altLang="en-US" sz="1400" b="1">
              <a:latin typeface="Times New Roman" panose="02020603050405020304" pitchFamily="18" charset="0"/>
            </a:endParaRPr>
          </a:p>
        </p:txBody>
      </p:sp>
      <p:sp>
        <p:nvSpPr>
          <p:cNvPr id="64515" name="Rectangle 2"/>
          <p:cNvSpPr>
            <a:spLocks noGrp="1" noChangeArrowheads="1"/>
          </p:cNvSpPr>
          <p:nvPr>
            <p:ph type="title" idx="4294967295"/>
          </p:nvPr>
        </p:nvSpPr>
        <p:spPr/>
        <p:txBody>
          <a:bodyPr/>
          <a:lstStyle/>
          <a:p>
            <a:pPr eaLnBrk="1" hangingPunct="1"/>
            <a:r>
              <a:rPr lang="en-US" altLang="zh-CN" b="1" dirty="0" smtClean="0"/>
              <a:t>13.4   </a:t>
            </a:r>
            <a:r>
              <a:rPr lang="zh-CN" altLang="en-US" b="1" dirty="0" smtClean="0"/>
              <a:t>位置指针与文件定位</a:t>
            </a:r>
          </a:p>
        </p:txBody>
      </p:sp>
      <p:sp>
        <p:nvSpPr>
          <p:cNvPr id="64516" name="Rectangle 3"/>
          <p:cNvSpPr>
            <a:spLocks noGrp="1" noChangeArrowheads="1"/>
          </p:cNvSpPr>
          <p:nvPr>
            <p:ph type="body" idx="4294967295"/>
          </p:nvPr>
        </p:nvSpPr>
        <p:spPr/>
        <p:txBody>
          <a:bodyPr/>
          <a:lstStyle/>
          <a:p>
            <a:pPr algn="just" eaLnBrk="1" hangingPunct="1">
              <a:lnSpc>
                <a:spcPct val="90000"/>
              </a:lnSpc>
              <a:buFontTx/>
              <a:buNone/>
            </a:pPr>
            <a:r>
              <a:rPr lang="zh-CN" altLang="en-US" sz="2600" b="1" dirty="0" smtClean="0">
                <a:ea typeface="黑体" panose="02010609060101010101" pitchFamily="49" charset="-122"/>
              </a:rPr>
              <a:t>三、 返回文件当前位置的函数</a:t>
            </a:r>
            <a:r>
              <a:rPr lang="en-US" altLang="zh-CN" sz="2600" b="1" dirty="0" err="1" smtClean="0">
                <a:ea typeface="黑体" panose="02010609060101010101" pitchFamily="49" charset="-122"/>
              </a:rPr>
              <a:t>ftell</a:t>
            </a:r>
            <a:r>
              <a:rPr lang="en-US" altLang="zh-CN" sz="2600" b="1" dirty="0" smtClean="0">
                <a:ea typeface="黑体" panose="02010609060101010101" pitchFamily="49" charset="-122"/>
              </a:rPr>
              <a:t>()</a:t>
            </a:r>
          </a:p>
          <a:p>
            <a:pPr algn="just" eaLnBrk="1" hangingPunct="1">
              <a:lnSpc>
                <a:spcPct val="90000"/>
              </a:lnSpc>
              <a:buFontTx/>
              <a:buNone/>
            </a:pPr>
            <a:r>
              <a:rPr lang="zh-CN" altLang="en-US" sz="2600" b="1" dirty="0" smtClean="0"/>
              <a:t>    由于文件的位置指针可以任意移动，也经常移动，往往容易迷失当前位置，</a:t>
            </a:r>
            <a:r>
              <a:rPr lang="en-US" altLang="zh-CN" sz="2600" b="1" dirty="0" err="1" smtClean="0"/>
              <a:t>ftell</a:t>
            </a:r>
            <a:r>
              <a:rPr lang="en-US" altLang="zh-CN" sz="2600" b="1" dirty="0" smtClean="0"/>
              <a:t>()</a:t>
            </a:r>
            <a:r>
              <a:rPr lang="zh-CN" altLang="en-US" sz="2600" b="1" dirty="0" smtClean="0"/>
              <a:t>就可以解决这个问题。</a:t>
            </a:r>
          </a:p>
          <a:p>
            <a:pPr algn="just" eaLnBrk="1" hangingPunct="1">
              <a:lnSpc>
                <a:spcPct val="90000"/>
              </a:lnSpc>
              <a:buFontTx/>
              <a:buNone/>
            </a:pPr>
            <a:r>
              <a:rPr lang="zh-CN" altLang="en-US" sz="2600" b="1" dirty="0" smtClean="0"/>
              <a:t> 1．用法：</a:t>
            </a:r>
            <a:r>
              <a:rPr lang="en-US" altLang="zh-CN" sz="2600" b="1" dirty="0" smtClean="0">
                <a:solidFill>
                  <a:schemeClr val="accent2"/>
                </a:solidFill>
              </a:rPr>
              <a:t>long  </a:t>
            </a:r>
            <a:r>
              <a:rPr lang="en-US" altLang="zh-CN" sz="2600" b="1" dirty="0" err="1" smtClean="0">
                <a:solidFill>
                  <a:schemeClr val="accent2"/>
                </a:solidFill>
              </a:rPr>
              <a:t>ftell</a:t>
            </a:r>
            <a:r>
              <a:rPr lang="en-US" altLang="zh-CN" sz="2600" b="1" dirty="0" smtClean="0">
                <a:solidFill>
                  <a:schemeClr val="accent2"/>
                </a:solidFill>
              </a:rPr>
              <a:t>(FILE *stream</a:t>
            </a:r>
            <a:r>
              <a:rPr lang="zh-CN" altLang="en-US" sz="2600" b="1" dirty="0" smtClean="0">
                <a:solidFill>
                  <a:schemeClr val="accent2"/>
                </a:solidFill>
              </a:rPr>
              <a:t>);</a:t>
            </a:r>
          </a:p>
          <a:p>
            <a:pPr algn="just" eaLnBrk="1" hangingPunct="1">
              <a:lnSpc>
                <a:spcPct val="90000"/>
              </a:lnSpc>
              <a:buFontTx/>
              <a:buNone/>
            </a:pPr>
            <a:r>
              <a:rPr lang="zh-CN" altLang="en-US" sz="2600" b="1" dirty="0" smtClean="0"/>
              <a:t> 2．功能：返回文件位置指针的当前位置（用相对于文件头的位移量表示）。</a:t>
            </a:r>
          </a:p>
          <a:p>
            <a:pPr algn="just" eaLnBrk="1" hangingPunct="1">
              <a:lnSpc>
                <a:spcPct val="90000"/>
              </a:lnSpc>
              <a:buFontTx/>
              <a:buNone/>
            </a:pPr>
            <a:r>
              <a:rPr lang="zh-CN" altLang="en-US" sz="2600" b="1" dirty="0" smtClean="0"/>
              <a:t>      如果返回值为-1</a:t>
            </a:r>
            <a:r>
              <a:rPr lang="en-US" altLang="zh-CN" sz="2600" b="1" dirty="0" smtClean="0"/>
              <a:t>L，</a:t>
            </a:r>
            <a:r>
              <a:rPr lang="zh-CN" altLang="en-US" sz="2600" b="1" dirty="0" smtClean="0"/>
              <a:t>则表明调用出错。例如:</a:t>
            </a:r>
          </a:p>
          <a:p>
            <a:pPr algn="just" eaLnBrk="1" hangingPunct="1">
              <a:lnSpc>
                <a:spcPct val="90000"/>
              </a:lnSpc>
              <a:buFontTx/>
              <a:buNone/>
            </a:pPr>
            <a:r>
              <a:rPr lang="zh-CN" altLang="en-US" sz="2600" b="1" dirty="0" smtClean="0"/>
              <a:t>          </a:t>
            </a:r>
            <a:r>
              <a:rPr lang="en-US" altLang="zh-CN" sz="2600" b="1" dirty="0" smtClean="0"/>
              <a:t>offset=</a:t>
            </a:r>
            <a:r>
              <a:rPr lang="en-US" altLang="zh-CN" sz="2600" b="1" dirty="0" err="1" smtClean="0"/>
              <a:t>ftell</a:t>
            </a:r>
            <a:r>
              <a:rPr lang="en-US" altLang="zh-CN" sz="2600" b="1" dirty="0" smtClean="0"/>
              <a:t>(</a:t>
            </a:r>
            <a:r>
              <a:rPr lang="en-US" altLang="zh-CN" sz="2600" b="1" dirty="0" err="1" smtClean="0"/>
              <a:t>fp</a:t>
            </a:r>
            <a:r>
              <a:rPr lang="en-US" altLang="zh-CN" sz="2600" b="1" dirty="0" smtClean="0"/>
              <a:t>)；</a:t>
            </a:r>
          </a:p>
          <a:p>
            <a:pPr algn="just" eaLnBrk="1" hangingPunct="1">
              <a:lnSpc>
                <a:spcPct val="90000"/>
              </a:lnSpc>
              <a:buFontTx/>
              <a:buNone/>
            </a:pPr>
            <a:r>
              <a:rPr lang="en-US" altLang="zh-CN" sz="2600" b="1" dirty="0" smtClean="0"/>
              <a:t>          if(offset= =-1L)</a:t>
            </a:r>
          </a:p>
          <a:p>
            <a:pPr algn="just" eaLnBrk="1" hangingPunct="1">
              <a:lnSpc>
                <a:spcPct val="90000"/>
              </a:lnSpc>
              <a:buFontTx/>
              <a:buNone/>
            </a:pPr>
            <a:r>
              <a:rPr lang="en-US" altLang="zh-CN" sz="2600" b="1" dirty="0" smtClean="0"/>
              <a:t>                </a:t>
            </a:r>
            <a:r>
              <a:rPr lang="en-US" altLang="zh-CN" sz="2600" b="1" dirty="0" err="1" smtClean="0"/>
              <a:t>printf</a:t>
            </a:r>
            <a:r>
              <a:rPr lang="en-US" altLang="zh-CN" sz="2600" b="1" dirty="0" smtClean="0"/>
              <a:t>(</a:t>
            </a:r>
            <a:r>
              <a:rPr lang="en-US" altLang="zh-CN" sz="2600" b="1" dirty="0" smtClean="0">
                <a:latin typeface="宋体" panose="02010600030101010101" pitchFamily="2" charset="-122"/>
              </a:rPr>
              <a:t>“</a:t>
            </a:r>
            <a:r>
              <a:rPr lang="en-US" altLang="zh-CN" sz="2600" b="1" dirty="0" err="1" smtClean="0"/>
              <a:t>ftell</a:t>
            </a:r>
            <a:r>
              <a:rPr lang="en-US" altLang="zh-CN" sz="2600" b="1" dirty="0" smtClean="0"/>
              <a:t>() error\n</a:t>
            </a:r>
            <a:r>
              <a:rPr lang="en-US" altLang="zh-CN" sz="2600" b="1" dirty="0" smtClean="0">
                <a:latin typeface="宋体" panose="02010600030101010101" pitchFamily="2" charset="-122"/>
              </a:rPr>
              <a:t>”</a:t>
            </a:r>
            <a:r>
              <a:rPr lang="en-US" altLang="zh-CN" sz="2600" b="1" dirty="0" smtClean="0"/>
              <a:t>)；</a:t>
            </a:r>
            <a:endParaRPr lang="zh-CN" altLang="en-US" sz="2600" b="1" dirty="0" smtClean="0"/>
          </a:p>
        </p:txBody>
      </p:sp>
    </p:spTree>
    <p:extLst>
      <p:ext uri="{BB962C8B-B14F-4D97-AF65-F5344CB8AC3E}">
        <p14:creationId xmlns:p14="http://schemas.microsoft.com/office/powerpoint/2010/main" val="312019117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BEB4B6DE-C4BF-499F-B5F3-164F7DCC9B1B}" type="slidenum">
              <a:rPr lang="zh-CN" altLang="en-US" sz="1400" b="1">
                <a:latin typeface="Times New Roman" panose="02020603050405020304" pitchFamily="18" charset="0"/>
              </a:rPr>
              <a:pPr algn="r" eaLnBrk="1" hangingPunct="1">
                <a:spcBef>
                  <a:spcPct val="50000"/>
                </a:spcBef>
                <a:buFontTx/>
                <a:buNone/>
              </a:pPr>
              <a:t>9</a:t>
            </a:fld>
            <a:endParaRPr lang="zh-CN" altLang="en-US" sz="1400" b="1">
              <a:latin typeface="Times New Roman" panose="02020603050405020304" pitchFamily="18" charset="0"/>
            </a:endParaRPr>
          </a:p>
        </p:txBody>
      </p:sp>
      <p:sp>
        <p:nvSpPr>
          <p:cNvPr id="65539" name="Rectangle 3"/>
          <p:cNvSpPr>
            <a:spLocks noGrp="1" noChangeArrowheads="1"/>
          </p:cNvSpPr>
          <p:nvPr>
            <p:ph type="body" sz="half" idx="4294967295"/>
          </p:nvPr>
        </p:nvSpPr>
        <p:spPr>
          <a:xfrm>
            <a:off x="611560" y="1151285"/>
            <a:ext cx="7847013" cy="5538787"/>
          </a:xfrm>
        </p:spPr>
        <p:txBody>
          <a:bodyPr/>
          <a:lstStyle/>
          <a:p>
            <a:pPr eaLnBrk="1" hangingPunct="1">
              <a:lnSpc>
                <a:spcPct val="90000"/>
              </a:lnSpc>
              <a:buFontTx/>
              <a:buNone/>
            </a:pPr>
            <a:r>
              <a:rPr lang="en-US" altLang="zh-CN" sz="2000" b="1" dirty="0"/>
              <a:t>#include&lt;</a:t>
            </a:r>
            <a:r>
              <a:rPr lang="en-US" altLang="zh-CN" sz="2000" b="1" dirty="0" err="1"/>
              <a:t>stdio.h</a:t>
            </a:r>
            <a:r>
              <a:rPr lang="en-US" altLang="zh-CN" sz="2000" b="1" dirty="0" smtClean="0"/>
              <a:t>&gt;</a:t>
            </a:r>
            <a:endParaRPr lang="en-US" altLang="zh-CN" sz="2000" b="1" dirty="0"/>
          </a:p>
          <a:p>
            <a:pPr eaLnBrk="1" hangingPunct="1">
              <a:lnSpc>
                <a:spcPct val="90000"/>
              </a:lnSpc>
              <a:buFontTx/>
              <a:buNone/>
            </a:pPr>
            <a:r>
              <a:rPr lang="en-US" altLang="zh-CN" sz="2000" b="1" dirty="0" err="1"/>
              <a:t>int</a:t>
            </a:r>
            <a:r>
              <a:rPr lang="en-US" altLang="zh-CN" sz="2000" b="1" dirty="0"/>
              <a:t> main()</a:t>
            </a:r>
          </a:p>
          <a:p>
            <a:pPr eaLnBrk="1" hangingPunct="1">
              <a:lnSpc>
                <a:spcPct val="90000"/>
              </a:lnSpc>
              <a:buFontTx/>
              <a:buNone/>
            </a:pPr>
            <a:r>
              <a:rPr lang="en-US" altLang="zh-CN" sz="2000" b="1" dirty="0"/>
              <a:t>{</a:t>
            </a:r>
          </a:p>
          <a:p>
            <a:pPr eaLnBrk="1" hangingPunct="1">
              <a:lnSpc>
                <a:spcPct val="90000"/>
              </a:lnSpc>
              <a:buFontTx/>
              <a:buNone/>
            </a:pPr>
            <a:r>
              <a:rPr lang="en-US" altLang="zh-CN" sz="2000" b="1" dirty="0"/>
              <a:t>	FILE *</a:t>
            </a:r>
            <a:r>
              <a:rPr lang="en-US" altLang="zh-CN" sz="2000" b="1" dirty="0" err="1"/>
              <a:t>fPtr</a:t>
            </a:r>
            <a:r>
              <a:rPr lang="en-US" altLang="zh-CN" sz="2000" b="1" dirty="0"/>
              <a:t>; /*</a:t>
            </a:r>
            <a:r>
              <a:rPr lang="zh-CN" altLang="en-US" sz="2000" b="1" dirty="0"/>
              <a:t>声明指向文件的指针*</a:t>
            </a:r>
            <a:r>
              <a:rPr lang="en-US" altLang="zh-CN" sz="2000" b="1" dirty="0" smtClean="0"/>
              <a:t>/</a:t>
            </a:r>
            <a:r>
              <a:rPr lang="en-US" altLang="zh-CN" sz="2000" b="1" dirty="0"/>
              <a:t>	</a:t>
            </a:r>
          </a:p>
          <a:p>
            <a:pPr eaLnBrk="1" hangingPunct="1">
              <a:lnSpc>
                <a:spcPct val="90000"/>
              </a:lnSpc>
              <a:buFontTx/>
              <a:buNone/>
            </a:pPr>
            <a:r>
              <a:rPr lang="en-US" altLang="zh-CN" sz="2000" b="1" dirty="0"/>
              <a:t>	if ( (</a:t>
            </a:r>
            <a:r>
              <a:rPr lang="en-US" altLang="zh-CN" sz="2000" b="1" dirty="0" err="1"/>
              <a:t>fPtr</a:t>
            </a:r>
            <a:r>
              <a:rPr lang="en-US" altLang="zh-CN" sz="2000" b="1" dirty="0"/>
              <a:t>=</a:t>
            </a:r>
            <a:r>
              <a:rPr lang="en-US" altLang="zh-CN" sz="2000" b="1" dirty="0" err="1"/>
              <a:t>fopen</a:t>
            </a:r>
            <a:r>
              <a:rPr lang="en-US" altLang="zh-CN" sz="2000" b="1" dirty="0"/>
              <a:t>("Exam1_1.in","a"))==NULL ) /*</a:t>
            </a:r>
            <a:r>
              <a:rPr lang="zh-CN" altLang="en-US" sz="2000" b="1" dirty="0"/>
              <a:t>打开文件*</a:t>
            </a:r>
            <a:r>
              <a:rPr lang="en-US" altLang="zh-CN" sz="2000" b="1" dirty="0"/>
              <a:t>/</a:t>
            </a:r>
          </a:p>
          <a:p>
            <a:pPr eaLnBrk="1" hangingPunct="1">
              <a:lnSpc>
                <a:spcPct val="90000"/>
              </a:lnSpc>
              <a:buFontTx/>
              <a:buNone/>
            </a:pPr>
            <a:r>
              <a:rPr lang="en-US" altLang="zh-CN" sz="2000" b="1" dirty="0"/>
              <a:t>		</a:t>
            </a:r>
            <a:r>
              <a:rPr lang="en-US" altLang="zh-CN" sz="2000" b="1" dirty="0" err="1"/>
              <a:t>printf</a:t>
            </a:r>
            <a:r>
              <a:rPr lang="en-US" altLang="zh-CN" sz="2000" b="1" dirty="0"/>
              <a:t>("File could not be opened\n");</a:t>
            </a:r>
          </a:p>
          <a:p>
            <a:pPr eaLnBrk="1" hangingPunct="1">
              <a:lnSpc>
                <a:spcPct val="90000"/>
              </a:lnSpc>
              <a:buFontTx/>
              <a:buNone/>
            </a:pPr>
            <a:r>
              <a:rPr lang="en-US" altLang="zh-CN" sz="2000" b="1" dirty="0"/>
              <a:t>	else</a:t>
            </a:r>
          </a:p>
          <a:p>
            <a:pPr eaLnBrk="1" hangingPunct="1">
              <a:lnSpc>
                <a:spcPct val="90000"/>
              </a:lnSpc>
              <a:buFontTx/>
              <a:buNone/>
            </a:pPr>
            <a:r>
              <a:rPr lang="en-US" altLang="zh-CN" sz="2000" b="1" dirty="0"/>
              <a:t>	{</a:t>
            </a:r>
          </a:p>
          <a:p>
            <a:pPr eaLnBrk="1" hangingPunct="1">
              <a:lnSpc>
                <a:spcPct val="90000"/>
              </a:lnSpc>
              <a:buFontTx/>
              <a:buNone/>
            </a:pPr>
            <a:r>
              <a:rPr lang="en-US" altLang="zh-CN" sz="2000" b="1" dirty="0"/>
              <a:t>		</a:t>
            </a:r>
            <a:r>
              <a:rPr lang="en-US" altLang="zh-CN" sz="2000" b="1" dirty="0" err="1"/>
              <a:t>printf</a:t>
            </a:r>
            <a:r>
              <a:rPr lang="en-US" altLang="zh-CN" sz="2000" b="1" dirty="0"/>
              <a:t>("</a:t>
            </a:r>
            <a:r>
              <a:rPr lang="zh-CN" altLang="en-US" sz="2000" b="1" dirty="0"/>
              <a:t>文件位置指针是：</a:t>
            </a:r>
            <a:r>
              <a:rPr lang="en-US" altLang="zh-CN" sz="2000" b="1" dirty="0"/>
              <a:t>%</a:t>
            </a:r>
            <a:r>
              <a:rPr lang="en-US" altLang="zh-CN" sz="2000" b="1" dirty="0" err="1"/>
              <a:t>ld</a:t>
            </a:r>
            <a:r>
              <a:rPr lang="en-US" altLang="zh-CN" sz="2000" b="1" dirty="0"/>
              <a:t>\n", </a:t>
            </a:r>
            <a:r>
              <a:rPr lang="en-US" altLang="zh-CN" sz="2000" b="1" dirty="0" err="1"/>
              <a:t>ftell</a:t>
            </a:r>
            <a:r>
              <a:rPr lang="en-US" altLang="zh-CN" sz="2000" b="1" dirty="0"/>
              <a:t>(</a:t>
            </a:r>
            <a:r>
              <a:rPr lang="en-US" altLang="zh-CN" sz="2000" b="1" dirty="0" err="1"/>
              <a:t>fPtr</a:t>
            </a:r>
            <a:r>
              <a:rPr lang="en-US" altLang="zh-CN" sz="2000" b="1" dirty="0"/>
              <a:t>));</a:t>
            </a:r>
          </a:p>
          <a:p>
            <a:pPr eaLnBrk="1" hangingPunct="1">
              <a:lnSpc>
                <a:spcPct val="90000"/>
              </a:lnSpc>
              <a:buFontTx/>
              <a:buNone/>
            </a:pPr>
            <a:r>
              <a:rPr lang="en-US" altLang="zh-CN" sz="2000" b="1" dirty="0"/>
              <a:t>		rewind(</a:t>
            </a:r>
            <a:r>
              <a:rPr lang="en-US" altLang="zh-CN" sz="2000" b="1" dirty="0" err="1"/>
              <a:t>fPtr</a:t>
            </a:r>
            <a:r>
              <a:rPr lang="en-US" altLang="zh-CN" sz="2000" b="1" dirty="0"/>
              <a:t>);/*</a:t>
            </a:r>
            <a:r>
              <a:rPr lang="zh-CN" altLang="en-US" sz="2000" b="1" dirty="0"/>
              <a:t>把文件位置指针重新定位到文件的起始位置*</a:t>
            </a:r>
            <a:r>
              <a:rPr lang="en-US" altLang="zh-CN" sz="2000" b="1" dirty="0"/>
              <a:t>/</a:t>
            </a:r>
          </a:p>
          <a:p>
            <a:pPr eaLnBrk="1" hangingPunct="1">
              <a:lnSpc>
                <a:spcPct val="90000"/>
              </a:lnSpc>
              <a:buFontTx/>
              <a:buNone/>
            </a:pPr>
            <a:r>
              <a:rPr lang="en-US" altLang="zh-CN" sz="2000" b="1" dirty="0"/>
              <a:t>		</a:t>
            </a:r>
            <a:r>
              <a:rPr lang="en-US" altLang="zh-CN" sz="2000" b="1" dirty="0" err="1"/>
              <a:t>printf</a:t>
            </a:r>
            <a:r>
              <a:rPr lang="en-US" altLang="zh-CN" sz="2000" b="1" dirty="0"/>
              <a:t>("</a:t>
            </a:r>
            <a:r>
              <a:rPr lang="zh-CN" altLang="en-US" sz="2000" b="1" dirty="0"/>
              <a:t>文件位置指针是：</a:t>
            </a:r>
            <a:r>
              <a:rPr lang="en-US" altLang="zh-CN" sz="2000" b="1" dirty="0"/>
              <a:t>%</a:t>
            </a:r>
            <a:r>
              <a:rPr lang="en-US" altLang="zh-CN" sz="2000" b="1" dirty="0" err="1"/>
              <a:t>ld</a:t>
            </a:r>
            <a:r>
              <a:rPr lang="en-US" altLang="zh-CN" sz="2000" b="1" dirty="0"/>
              <a:t>\n", </a:t>
            </a:r>
            <a:r>
              <a:rPr lang="en-US" altLang="zh-CN" sz="2000" b="1" dirty="0" err="1"/>
              <a:t>ftell</a:t>
            </a:r>
            <a:r>
              <a:rPr lang="en-US" altLang="zh-CN" sz="2000" b="1" dirty="0"/>
              <a:t>(</a:t>
            </a:r>
            <a:r>
              <a:rPr lang="en-US" altLang="zh-CN" sz="2000" b="1" dirty="0" err="1"/>
              <a:t>fPtr</a:t>
            </a:r>
            <a:r>
              <a:rPr lang="en-US" altLang="zh-CN" sz="2000" b="1" dirty="0"/>
              <a:t>));</a:t>
            </a:r>
          </a:p>
          <a:p>
            <a:pPr eaLnBrk="1" hangingPunct="1">
              <a:lnSpc>
                <a:spcPct val="90000"/>
              </a:lnSpc>
              <a:buFontTx/>
              <a:buNone/>
            </a:pPr>
            <a:r>
              <a:rPr lang="en-US" altLang="zh-CN" sz="2000" b="1" dirty="0"/>
              <a:t>		</a:t>
            </a:r>
            <a:r>
              <a:rPr lang="en-US" altLang="zh-CN" sz="2000" b="1" dirty="0" err="1"/>
              <a:t>fseek</a:t>
            </a:r>
            <a:r>
              <a:rPr lang="en-US" altLang="zh-CN" sz="2000" b="1" dirty="0"/>
              <a:t>(fPtr,10,SEEK_CUR);/*</a:t>
            </a:r>
            <a:r>
              <a:rPr lang="zh-CN" altLang="en-US" sz="2000" b="1" dirty="0"/>
              <a:t>文件位置指针重定位*</a:t>
            </a:r>
            <a:r>
              <a:rPr lang="en-US" altLang="zh-CN" sz="2000" b="1" dirty="0"/>
              <a:t>/</a:t>
            </a:r>
          </a:p>
          <a:p>
            <a:pPr eaLnBrk="1" hangingPunct="1">
              <a:lnSpc>
                <a:spcPct val="90000"/>
              </a:lnSpc>
              <a:buFontTx/>
              <a:buNone/>
            </a:pPr>
            <a:r>
              <a:rPr lang="en-US" altLang="zh-CN" sz="2000" b="1" dirty="0"/>
              <a:t>		</a:t>
            </a:r>
            <a:r>
              <a:rPr lang="en-US" altLang="zh-CN" sz="2000" b="1" dirty="0" err="1"/>
              <a:t>printf</a:t>
            </a:r>
            <a:r>
              <a:rPr lang="en-US" altLang="zh-CN" sz="2000" b="1" dirty="0"/>
              <a:t>("</a:t>
            </a:r>
            <a:r>
              <a:rPr lang="zh-CN" altLang="en-US" sz="2000" b="1" dirty="0"/>
              <a:t>文件位置指针是：</a:t>
            </a:r>
            <a:r>
              <a:rPr lang="en-US" altLang="zh-CN" sz="2000" b="1" dirty="0"/>
              <a:t>%</a:t>
            </a:r>
            <a:r>
              <a:rPr lang="en-US" altLang="zh-CN" sz="2000" b="1" dirty="0" err="1"/>
              <a:t>ld</a:t>
            </a:r>
            <a:r>
              <a:rPr lang="en-US" altLang="zh-CN" sz="2000" b="1" dirty="0"/>
              <a:t>\n", </a:t>
            </a:r>
            <a:r>
              <a:rPr lang="en-US" altLang="zh-CN" sz="2000" b="1" dirty="0" err="1"/>
              <a:t>ftell</a:t>
            </a:r>
            <a:r>
              <a:rPr lang="en-US" altLang="zh-CN" sz="2000" b="1" dirty="0"/>
              <a:t>(</a:t>
            </a:r>
            <a:r>
              <a:rPr lang="en-US" altLang="zh-CN" sz="2000" b="1" dirty="0" err="1"/>
              <a:t>fPtr</a:t>
            </a:r>
            <a:r>
              <a:rPr lang="en-US" altLang="zh-CN" sz="2000" b="1" dirty="0"/>
              <a:t>));</a:t>
            </a:r>
          </a:p>
          <a:p>
            <a:pPr eaLnBrk="1" hangingPunct="1">
              <a:lnSpc>
                <a:spcPct val="90000"/>
              </a:lnSpc>
              <a:buFontTx/>
              <a:buNone/>
            </a:pPr>
            <a:r>
              <a:rPr lang="en-US" altLang="zh-CN" sz="2000" b="1" dirty="0"/>
              <a:t>		</a:t>
            </a:r>
            <a:r>
              <a:rPr lang="en-US" altLang="zh-CN" sz="2000" b="1" dirty="0" err="1"/>
              <a:t>fclose</a:t>
            </a:r>
            <a:r>
              <a:rPr lang="en-US" altLang="zh-CN" sz="2000" b="1" dirty="0"/>
              <a:t>(</a:t>
            </a:r>
            <a:r>
              <a:rPr lang="en-US" altLang="zh-CN" sz="2000" b="1" dirty="0" err="1"/>
              <a:t>fPtr</a:t>
            </a:r>
            <a:r>
              <a:rPr lang="en-US" altLang="zh-CN" sz="2000" b="1" dirty="0"/>
              <a:t>);/*</a:t>
            </a:r>
            <a:r>
              <a:rPr lang="zh-CN" altLang="en-US" sz="2000" b="1" dirty="0"/>
              <a:t>关闭文件*</a:t>
            </a:r>
            <a:r>
              <a:rPr lang="en-US" altLang="zh-CN" sz="2000" b="1" dirty="0"/>
              <a:t>/</a:t>
            </a:r>
          </a:p>
          <a:p>
            <a:pPr eaLnBrk="1" hangingPunct="1">
              <a:lnSpc>
                <a:spcPct val="90000"/>
              </a:lnSpc>
              <a:buFontTx/>
              <a:buNone/>
            </a:pPr>
            <a:r>
              <a:rPr lang="en-US" altLang="zh-CN" sz="2000" b="1" dirty="0"/>
              <a:t>	}</a:t>
            </a:r>
          </a:p>
          <a:p>
            <a:pPr eaLnBrk="1" hangingPunct="1">
              <a:lnSpc>
                <a:spcPct val="90000"/>
              </a:lnSpc>
              <a:buFontTx/>
              <a:buNone/>
            </a:pPr>
            <a:r>
              <a:rPr lang="en-US" altLang="zh-CN" sz="2000" b="1" dirty="0"/>
              <a:t>	return 0;</a:t>
            </a:r>
          </a:p>
          <a:p>
            <a:pPr eaLnBrk="1" hangingPunct="1">
              <a:lnSpc>
                <a:spcPct val="90000"/>
              </a:lnSpc>
              <a:buFontTx/>
              <a:buNone/>
            </a:pPr>
            <a:r>
              <a:rPr lang="en-US" altLang="zh-CN" sz="2000" b="1" dirty="0"/>
              <a:t>}</a:t>
            </a:r>
          </a:p>
          <a:p>
            <a:pPr eaLnBrk="1" hangingPunct="1">
              <a:lnSpc>
                <a:spcPct val="90000"/>
              </a:lnSpc>
              <a:buFontTx/>
              <a:buNone/>
            </a:pPr>
            <a:endParaRPr lang="zh-CN" altLang="en-US" sz="2000" b="1" dirty="0" smtClean="0"/>
          </a:p>
        </p:txBody>
      </p:sp>
      <p:pic>
        <p:nvPicPr>
          <p:cNvPr id="2" name="图片 1"/>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806672" y="1412776"/>
            <a:ext cx="2942041" cy="936104"/>
          </a:xfrm>
          <a:prstGeom prst="rect">
            <a:avLst/>
          </a:prstGeom>
        </p:spPr>
      </p:pic>
      <p:sp>
        <p:nvSpPr>
          <p:cNvPr id="8" name="Rectangle 2"/>
          <p:cNvSpPr txBox="1">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200" kern="1200">
                <a:solidFill>
                  <a:srgbClr val="FF3300"/>
                </a:solidFill>
                <a:latin typeface="+mj-lt"/>
                <a:ea typeface="+mj-ea"/>
                <a:cs typeface="+mj-cs"/>
              </a:defRPr>
            </a:lvl1pPr>
            <a:lvl2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2pPr>
            <a:lvl3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3pPr>
            <a:lvl4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4pPr>
            <a:lvl5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5pPr>
            <a:lvl6pPr marL="4572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6pPr>
            <a:lvl7pPr marL="9144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7pPr>
            <a:lvl8pPr marL="13716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8pPr>
            <a:lvl9pPr marL="18288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9pPr>
          </a:lstStyle>
          <a:p>
            <a:pPr eaLnBrk="1" hangingPunct="1"/>
            <a:r>
              <a:rPr lang="zh-CN" altLang="en-US" dirty="0"/>
              <a:t>函数使用示例</a:t>
            </a:r>
          </a:p>
        </p:txBody>
      </p:sp>
    </p:spTree>
    <p:extLst>
      <p:ext uri="{BB962C8B-B14F-4D97-AF65-F5344CB8AC3E}">
        <p14:creationId xmlns:p14="http://schemas.microsoft.com/office/powerpoint/2010/main" val="8499278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经分互动规范介绍">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经分互动规范介绍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经分互动规范介绍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经分互动规范介绍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经分互动规范介绍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经分互动规范介绍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经分互动规范介绍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模板</Template>
  <TotalTime>3953</TotalTime>
  <Pages>0</Pages>
  <Words>5845</Words>
  <Characters>0</Characters>
  <Application>Microsoft Office PowerPoint</Application>
  <DocSecurity>0</DocSecurity>
  <PresentationFormat>全屏显示(4:3)</PresentationFormat>
  <Lines>0</Lines>
  <Paragraphs>793</Paragraphs>
  <Slides>62</Slides>
  <Notes>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62</vt:i4>
      </vt:variant>
    </vt:vector>
  </HeadingPairs>
  <TitlesOfParts>
    <vt:vector size="72" baseType="lpstr">
      <vt:lpstr>Monotype Sorts</vt:lpstr>
      <vt:lpstr>仿宋_GB2312</vt:lpstr>
      <vt:lpstr>黑体</vt:lpstr>
      <vt:lpstr>华文中宋</vt:lpstr>
      <vt:lpstr>宋体</vt:lpstr>
      <vt:lpstr>Arial</vt:lpstr>
      <vt:lpstr>Times New Roman</vt:lpstr>
      <vt:lpstr>Wingdings</vt:lpstr>
      <vt:lpstr>经分互动规范介绍</vt:lpstr>
      <vt:lpstr>Microsoft Excel 97-2003 工作表</vt:lpstr>
      <vt:lpstr>PowerPoint 演示文稿</vt:lpstr>
      <vt:lpstr>PowerPoint 演示文稿</vt:lpstr>
      <vt:lpstr>13.4   位置指针与文件定位</vt:lpstr>
      <vt:lpstr>13.4   位置指针与文件定位</vt:lpstr>
      <vt:lpstr>13.4   位置指针与文件定位</vt:lpstr>
      <vt:lpstr>13.4   位置指针与文件定位</vt:lpstr>
      <vt:lpstr>13.4   位置指针与文件定位</vt:lpstr>
      <vt:lpstr>13.4   位置指针与文件定位</vt:lpstr>
      <vt:lpstr>PowerPoint 演示文稿</vt:lpstr>
      <vt:lpstr>PowerPoint 演示文稿</vt:lpstr>
      <vt:lpstr>13.5  文件的读写操作</vt:lpstr>
      <vt:lpstr>13.5  文件的读写操作</vt:lpstr>
      <vt:lpstr>PowerPoint 演示文稿</vt:lpstr>
      <vt:lpstr>13.5  文件的读写操作</vt:lpstr>
      <vt:lpstr>PowerPoint 演示文稿</vt:lpstr>
      <vt:lpstr>13.5  文件的读写操作</vt:lpstr>
      <vt:lpstr>PowerPoint 演示文稿</vt:lpstr>
      <vt:lpstr>PowerPoint 演示文稿</vt:lpstr>
      <vt:lpstr>PowerPoint 演示文稿</vt:lpstr>
      <vt:lpstr>总结：文本文件复制的通用处理</vt:lpstr>
      <vt:lpstr>PowerPoint 演示文稿</vt:lpstr>
      <vt:lpstr>PowerPoint 演示文稿</vt:lpstr>
      <vt:lpstr>PowerPoint 演示文稿</vt:lpstr>
      <vt:lpstr>二、  读／写一个字符串──fgets()和fputs()</vt:lpstr>
      <vt:lpstr>二、  读／写一个字符串──fgets()和fputs()</vt:lpstr>
      <vt:lpstr>PowerPoint 演示文稿</vt:lpstr>
      <vt:lpstr>PowerPoint 演示文稿</vt:lpstr>
      <vt:lpstr>PowerPoint 演示文稿</vt:lpstr>
      <vt:lpstr>二、  读／写一个字符串──fgets()和fputs()</vt:lpstr>
      <vt:lpstr>二、  读／写一个字符串──fgets()和fputs()</vt:lpstr>
      <vt:lpstr>三、 对文件进行格式化读／写──fscanf()和fprintf()函数</vt:lpstr>
      <vt:lpstr>三、 对文件进行格式化读／写──fscanf()和fprintf()函数</vt:lpstr>
      <vt:lpstr>三、 对文件进行格式化读／写──fscanf()和fprintf()函数</vt:lpstr>
      <vt:lpstr>四、读／写一个数据块──fread()和fwrite()</vt:lpstr>
      <vt:lpstr>四、读／写一个数据块──fread()和fwrite()</vt:lpstr>
      <vt:lpstr>四、读／写一个数据块──fread()和fwrite()</vt:lpstr>
      <vt:lpstr>四、读／写一个数据块──fread()和fwrite()</vt:lpstr>
      <vt:lpstr>例1：用文本文件保存不同类型的数据</vt:lpstr>
      <vt:lpstr>例1：用文本文件保存不同类型的数据</vt:lpstr>
      <vt:lpstr>例1：用文本文件保存不同类型的数据</vt:lpstr>
      <vt:lpstr>例1：用文本文件保存不停类型的数据</vt:lpstr>
      <vt:lpstr>例2：用二进制文件保存不同类型的数据</vt:lpstr>
      <vt:lpstr>例2：用二进制文件保存不同类型的数据</vt:lpstr>
      <vt:lpstr>例2：用二进制文件保存不同类型的数据</vt:lpstr>
      <vt:lpstr>例2：用二进制文件保存不同类型的数据</vt:lpstr>
      <vt:lpstr>PowerPoint 演示文稿</vt:lpstr>
      <vt:lpstr>13.6  顺序存取文件的操作</vt:lpstr>
      <vt:lpstr>[例5]设计函数，将键盘上输入若干记录（以Ctrl+Z结束），存储到指定顺序文件中 </vt:lpstr>
      <vt:lpstr>[例6]  设计函数：将一顺序文件逐记录复制到另一顺序文件中。</vt:lpstr>
      <vt:lpstr>PowerPoint 演示文稿</vt:lpstr>
      <vt:lpstr>PowerPoint 演示文稿</vt:lpstr>
      <vt:lpstr>13.7  随机存取文件的操作</vt:lpstr>
      <vt:lpstr>13.7  随机存取文件的操作</vt:lpstr>
      <vt:lpstr>PowerPoint 演示文稿</vt:lpstr>
      <vt:lpstr>13.7  随机存取文件的操作</vt:lpstr>
      <vt:lpstr>PowerPoint 演示文稿</vt:lpstr>
      <vt:lpstr>13.7  随机存取文件的操作</vt:lpstr>
      <vt:lpstr>13.7  随机存取文件的操作</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    结构与链表</dc:title>
  <dc:subject/>
  <dc:creator>zhouchunyan</dc:creator>
  <cp:keywords/>
  <dc:description/>
  <cp:lastModifiedBy>yuanbaoku</cp:lastModifiedBy>
  <cp:revision>1253</cp:revision>
  <dcterms:created xsi:type="dcterms:W3CDTF">2001-04-18T13:38:17Z</dcterms:created>
  <dcterms:modified xsi:type="dcterms:W3CDTF">2020-03-15T02:54:22Z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