
<file path=[Content_Types].xml><?xml version="1.0" encoding="utf-8"?>
<Types xmlns="http://schemas.openxmlformats.org/package/2006/content-types">
  <Default Extension="bin" ContentType="application/vnd.openxmlformats-officedocument.oleObject"/>
  <Default Extension="emf" ContentType="image/x-emf"/>
  <Default Extension="jfif" ContentType="image/jpeg"/>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1"/>
  </p:notesMasterIdLst>
  <p:handoutMasterIdLst>
    <p:handoutMasterId r:id="rId32"/>
  </p:handoutMasterIdLst>
  <p:sldIdLst>
    <p:sldId id="256" r:id="rId2"/>
    <p:sldId id="303" r:id="rId3"/>
    <p:sldId id="289" r:id="rId4"/>
    <p:sldId id="470" r:id="rId5"/>
    <p:sldId id="325" r:id="rId6"/>
    <p:sldId id="326" r:id="rId7"/>
    <p:sldId id="471" r:id="rId8"/>
    <p:sldId id="472" r:id="rId9"/>
    <p:sldId id="295" r:id="rId10"/>
    <p:sldId id="320" r:id="rId11"/>
    <p:sldId id="473" r:id="rId12"/>
    <p:sldId id="302" r:id="rId13"/>
    <p:sldId id="291" r:id="rId14"/>
    <p:sldId id="474" r:id="rId15"/>
    <p:sldId id="475" r:id="rId16"/>
    <p:sldId id="476" r:id="rId17"/>
    <p:sldId id="478" r:id="rId18"/>
    <p:sldId id="479" r:id="rId19"/>
    <p:sldId id="477" r:id="rId20"/>
    <p:sldId id="482" r:id="rId21"/>
    <p:sldId id="480" r:id="rId22"/>
    <p:sldId id="483" r:id="rId23"/>
    <p:sldId id="481" r:id="rId24"/>
    <p:sldId id="485" r:id="rId25"/>
    <p:sldId id="487" r:id="rId26"/>
    <p:sldId id="488" r:id="rId27"/>
    <p:sldId id="486" r:id="rId28"/>
    <p:sldId id="343" r:id="rId29"/>
    <p:sldId id="469" r:id="rId30"/>
  </p:sldIdLst>
  <p:sldSz cx="9144000" cy="6858000" type="screen4x3"/>
  <p:notesSz cx="6858000" cy="9144000"/>
  <p:defaultTextStyle>
    <a:defPPr>
      <a:defRPr lang="zh-CN"/>
    </a:defPPr>
    <a:lvl1pPr algn="l" rtl="0" fontAlgn="base">
      <a:spcBef>
        <a:spcPct val="0"/>
      </a:spcBef>
      <a:spcAft>
        <a:spcPct val="0"/>
      </a:spcAft>
      <a:defRPr kumimoji="1"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5380" autoAdjust="0"/>
  </p:normalViewPr>
  <p:slideViewPr>
    <p:cSldViewPr>
      <p:cViewPr varScale="1">
        <p:scale>
          <a:sx n="81" d="100"/>
          <a:sy n="81" d="100"/>
        </p:scale>
        <p:origin x="1026" y="84"/>
      </p:cViewPr>
      <p:guideLst>
        <p:guide orient="horz" pos="2160"/>
        <p:guide pos="287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pPr/>
              <a:t>2021/4/1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kumimoji="0" sz="1200" b="0">
                <a:latin typeface="Arial" panose="020B0604020202020204" pitchFamily="34" charset="0"/>
              </a:defRPr>
            </a:lvl1pPr>
          </a:lstStyle>
          <a:p>
            <a:endParaRPr lang="en-US" altLang="zh-CN"/>
          </a:p>
        </p:txBody>
      </p:sp>
      <p:sp>
        <p:nvSpPr>
          <p:cNvPr id="7373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kumimoji="0" sz="1200" b="0">
                <a:latin typeface="Arial" panose="020B0604020202020204" pitchFamily="34" charset="0"/>
              </a:defRPr>
            </a:lvl1pPr>
          </a:lstStyle>
          <a:p>
            <a:endParaRPr lang="en-US" altLang="zh-CN"/>
          </a:p>
        </p:txBody>
      </p:sp>
      <p:sp>
        <p:nvSpPr>
          <p:cNvPr id="737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7373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373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kumimoji="0" sz="1200" b="0">
                <a:latin typeface="Arial" panose="020B0604020202020204" pitchFamily="34" charset="0"/>
              </a:defRPr>
            </a:lvl1pPr>
          </a:lstStyle>
          <a:p>
            <a:endParaRPr lang="en-US" altLang="zh-CN"/>
          </a:p>
        </p:txBody>
      </p:sp>
      <p:sp>
        <p:nvSpPr>
          <p:cNvPr id="7373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kumimoji="0" sz="1200" b="0">
                <a:latin typeface="Arial" panose="020B0604020202020204" pitchFamily="34" charset="0"/>
              </a:defRPr>
            </a:lvl1pPr>
          </a:lstStyle>
          <a:p>
            <a:fld id="{D8B30D35-D3C5-4BC2-8781-E83307F4A09E}"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324FD28-0BC8-4791-89BD-384C31403B9B}" type="slidenum">
              <a:rPr lang="en-US" altLang="zh-CN"/>
              <a:pPr/>
              <a:t>‹#›</a:t>
            </a:fld>
            <a:endParaRPr lang="en-US" altLang="zh-CN"/>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BE38FBB-4367-4BB3-BFD9-D84C14DDDB24}" type="slidenum">
              <a:rPr lang="en-US" altLang="zh-CN"/>
              <a:pPr/>
              <a:t>‹#›</a:t>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8488" y="404813"/>
            <a:ext cx="2087562" cy="55260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404813"/>
            <a:ext cx="6110288" cy="55260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035A4B1-D373-40D4-9F52-598A8562F921}" type="slidenum">
              <a:rPr lang="en-US" altLang="zh-CN"/>
              <a:pPr/>
              <a:t>‹#›</a:t>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63650" y="404813"/>
            <a:ext cx="7772400" cy="720725"/>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319213"/>
            <a:ext cx="3810000" cy="4611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19213"/>
            <a:ext cx="3810000" cy="4611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85800" y="6083300"/>
            <a:ext cx="1905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0833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934200" y="6324600"/>
            <a:ext cx="1905000" cy="457200"/>
          </a:xfrm>
        </p:spPr>
        <p:txBody>
          <a:bodyPr/>
          <a:lstStyle>
            <a:lvl1pPr>
              <a:defRPr/>
            </a:lvl1pPr>
          </a:lstStyle>
          <a:p>
            <a:fld id="{EE787815-BBE9-4787-93E5-2FB40F2172F0}" type="slidenum">
              <a:rPr lang="en-US" altLang="zh-CN"/>
              <a:pPr/>
              <a:t>‹#›</a:t>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BD9E107-7CBE-4420-B8A8-046F950C4F52}" type="slidenum">
              <a:rPr lang="en-US" altLang="zh-CN"/>
              <a:pPr/>
              <a:t>‹#›</a:t>
            </a:fld>
            <a:endParaRPr lang="en-US" altLang="zh-C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7CAE55A-102E-4B1F-B4B9-44296CC3B026}" type="slidenum">
              <a:rPr lang="en-US" altLang="zh-CN"/>
              <a:pPr/>
              <a:t>‹#›</a:t>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319213"/>
            <a:ext cx="3810000" cy="4611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19213"/>
            <a:ext cx="3810000" cy="4611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6BBE79B-AC07-4E9E-ABB6-3F65A68FBB55}" type="slidenum">
              <a:rPr lang="en-US" altLang="zh-CN"/>
              <a:pPr/>
              <a:t>‹#›</a:t>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555ECD18-2692-46EB-AFBB-26EDEAD2BB60}" type="slidenum">
              <a:rPr lang="en-US" altLang="zh-CN"/>
              <a:pPr/>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A81942B2-F0E5-4726-819D-E2324929C7F5}" type="slidenum">
              <a:rPr lang="en-US" altLang="zh-CN"/>
              <a:pPr/>
              <a:t>‹#›</a:t>
            </a:fld>
            <a:endParaRPr lang="en-US"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71960098-0B5C-4B60-8013-B04E0E4727FB}" type="slidenum">
              <a:rPr lang="en-US" altLang="zh-CN"/>
              <a:pPr/>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88BCAC9-E5E0-414B-A18D-1B840B543209}" type="slidenum">
              <a:rPr lang="en-US" altLang="zh-CN"/>
              <a:pPr/>
              <a:t>‹#›</a:t>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A478D77-C6DB-4422-BAD0-70B218FAF289}" type="slidenum">
              <a:rPr lang="en-US" altLang="zh-CN"/>
              <a:pPr/>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1263650" y="404813"/>
            <a:ext cx="7772400" cy="720725"/>
          </a:xfrm>
          <a:prstGeom prst="rect">
            <a:avLst/>
          </a:prstGeom>
          <a:noFill/>
          <a:ln w="9525">
            <a:noFill/>
            <a:miter lim="800000"/>
          </a:ln>
        </p:spPr>
        <p:txBody>
          <a:bodyPr vert="horz" wrap="square" lIns="91440" tIns="45720" rIns="91440" bIns="45720" numCol="1" anchor="ctr" anchorCtr="0" compatLnSpc="1"/>
          <a:lstStyle/>
          <a:p>
            <a:pPr lvl="0"/>
            <a:r>
              <a:rPr lang="zh-CN" altLang="zh-CN"/>
              <a:t>单击以编辑</a:t>
            </a:r>
            <a:r>
              <a:rPr lang="zh-CN" altLang="en-US"/>
              <a:t>母版标题样式</a:t>
            </a:r>
          </a:p>
        </p:txBody>
      </p:sp>
      <p:sp>
        <p:nvSpPr>
          <p:cNvPr id="4099" name="Rectangle 3"/>
          <p:cNvSpPr>
            <a:spLocks noGrp="1" noChangeArrowheads="1"/>
          </p:cNvSpPr>
          <p:nvPr>
            <p:ph type="body" idx="1"/>
          </p:nvPr>
        </p:nvSpPr>
        <p:spPr bwMode="auto">
          <a:xfrm>
            <a:off x="685800" y="1319213"/>
            <a:ext cx="7772400" cy="4611687"/>
          </a:xfrm>
          <a:prstGeom prst="rect">
            <a:avLst/>
          </a:prstGeom>
          <a:noFill/>
          <a:ln w="9525">
            <a:noFill/>
            <a:miter lim="800000"/>
          </a:ln>
        </p:spPr>
        <p:txBody>
          <a:bodyPr vert="horz" wrap="square" lIns="91440" tIns="45720" rIns="91440" bIns="45720" numCol="1" anchor="t" anchorCtr="0" compatLnSpc="1"/>
          <a:lstStyle/>
          <a:p>
            <a:pPr lvl="0"/>
            <a:r>
              <a:rPr lang="zh-CN" altLang="en-US"/>
              <a:t>单击以编辑母版文本样式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0" name="Rectangle 4"/>
          <p:cNvSpPr>
            <a:spLocks noGrp="1" noChangeArrowheads="1"/>
          </p:cNvSpPr>
          <p:nvPr>
            <p:ph type="dt" sz="half" idx="2"/>
          </p:nvPr>
        </p:nvSpPr>
        <p:spPr bwMode="auto">
          <a:xfrm>
            <a:off x="685800" y="6083300"/>
            <a:ext cx="1905000" cy="457200"/>
          </a:xfrm>
          <a:prstGeom prst="rect">
            <a:avLst/>
          </a:prstGeom>
          <a:noFill/>
          <a:ln w="9525">
            <a:noFill/>
            <a:miter lim="800000"/>
          </a:ln>
        </p:spPr>
        <p:txBody>
          <a:bodyPr vert="horz" wrap="square" lIns="91440" tIns="45720" rIns="91440" bIns="45720" numCol="1" anchor="t" anchorCtr="0" compatLnSpc="1"/>
          <a:lstStyle>
            <a:lvl1pPr>
              <a:spcBef>
                <a:spcPct val="50000"/>
              </a:spcBef>
              <a:defRPr sz="1400" b="0"/>
            </a:lvl1pPr>
          </a:lstStyle>
          <a:p>
            <a:endParaRPr lang="en-US" altLang="zh-CN"/>
          </a:p>
        </p:txBody>
      </p:sp>
      <p:sp>
        <p:nvSpPr>
          <p:cNvPr id="4101" name="Rectangle 5"/>
          <p:cNvSpPr>
            <a:spLocks noGrp="1" noChangeArrowheads="1"/>
          </p:cNvSpPr>
          <p:nvPr>
            <p:ph type="ftr" sz="quarter" idx="3"/>
          </p:nvPr>
        </p:nvSpPr>
        <p:spPr bwMode="auto">
          <a:xfrm>
            <a:off x="3124200" y="6083300"/>
            <a:ext cx="2895600" cy="457200"/>
          </a:xfrm>
          <a:prstGeom prst="rect">
            <a:avLst/>
          </a:prstGeom>
          <a:noFill/>
          <a:ln w="9525">
            <a:noFill/>
            <a:miter lim="800000"/>
          </a:ln>
        </p:spPr>
        <p:txBody>
          <a:bodyPr vert="horz" wrap="square" lIns="91440" tIns="45720" rIns="91440" bIns="45720" numCol="1" anchor="t" anchorCtr="0" compatLnSpc="1"/>
          <a:lstStyle>
            <a:lvl1pPr algn="ctr">
              <a:spcBef>
                <a:spcPct val="50000"/>
              </a:spcBef>
              <a:defRPr sz="1400" b="0"/>
            </a:lvl1pPr>
          </a:lstStyle>
          <a:p>
            <a:endParaRPr lang="en-US" altLang="zh-CN"/>
          </a:p>
        </p:txBody>
      </p:sp>
      <p:sp>
        <p:nvSpPr>
          <p:cNvPr id="4102" name="Rectangle 6"/>
          <p:cNvSpPr>
            <a:spLocks noGrp="1" noChangeArrowheads="1"/>
          </p:cNvSpPr>
          <p:nvPr>
            <p:ph type="sldNum" sz="quarter" idx="4"/>
          </p:nvPr>
        </p:nvSpPr>
        <p:spPr bwMode="auto">
          <a:xfrm>
            <a:off x="6934200" y="6324600"/>
            <a:ext cx="1905000" cy="457200"/>
          </a:xfrm>
          <a:prstGeom prst="rect">
            <a:avLst/>
          </a:prstGeom>
          <a:noFill/>
          <a:ln w="9525">
            <a:noFill/>
            <a:miter lim="800000"/>
          </a:ln>
        </p:spPr>
        <p:txBody>
          <a:bodyPr vert="horz" wrap="square" lIns="91440" tIns="45720" rIns="91440" bIns="45720" numCol="1" anchor="t" anchorCtr="0" compatLnSpc="1"/>
          <a:lstStyle>
            <a:lvl1pPr algn="r">
              <a:spcBef>
                <a:spcPct val="50000"/>
              </a:spcBef>
              <a:defRPr sz="1400"/>
            </a:lvl1pPr>
          </a:lstStyle>
          <a:p>
            <a:fld id="{BEC3F92F-6BCA-489E-AF9E-3806E3C91804}" type="slidenum">
              <a:rPr lang="en-US" altLang="zh-CN"/>
              <a:pPr/>
              <a:t>‹#›</a:t>
            </a:fld>
            <a:endParaRPr lang="en-US" altLang="zh-CN"/>
          </a:p>
        </p:txBody>
      </p:sp>
      <p:grpSp>
        <p:nvGrpSpPr>
          <p:cNvPr id="4103" name="Group 7"/>
          <p:cNvGrpSpPr/>
          <p:nvPr/>
        </p:nvGrpSpPr>
        <p:grpSpPr bwMode="auto">
          <a:xfrm>
            <a:off x="0" y="6553200"/>
            <a:ext cx="9144000" cy="301625"/>
            <a:chOff x="0" y="4032"/>
            <a:chExt cx="5760" cy="288"/>
          </a:xfrm>
        </p:grpSpPr>
        <p:sp>
          <p:nvSpPr>
            <p:cNvPr id="4104" name="Rectangle 8"/>
            <p:cNvSpPr>
              <a:spLocks noChangeArrowheads="1"/>
            </p:cNvSpPr>
            <p:nvPr/>
          </p:nvSpPr>
          <p:spPr bwMode="auto">
            <a:xfrm>
              <a:off x="0" y="4032"/>
              <a:ext cx="5760" cy="288"/>
            </a:xfrm>
            <a:prstGeom prst="rect">
              <a:avLst/>
            </a:prstGeom>
            <a:solidFill>
              <a:srgbClr val="33CCCC"/>
            </a:solidFill>
            <a:ln w="9525">
              <a:solidFill>
                <a:srgbClr val="33CCCC"/>
              </a:solidFill>
              <a:miter lim="800000"/>
            </a:ln>
          </p:spPr>
          <p:txBody>
            <a:bodyPr/>
            <a:lstStyle/>
            <a:p>
              <a:r>
                <a:rPr lang="en-US" altLang="zh-CN" sz="2400" b="0"/>
                <a:t>                  </a:t>
              </a:r>
            </a:p>
          </p:txBody>
        </p:sp>
        <p:sp>
          <p:nvSpPr>
            <p:cNvPr id="4105" name="Line 9"/>
            <p:cNvSpPr>
              <a:spLocks noChangeShapeType="1"/>
            </p:cNvSpPr>
            <p:nvPr/>
          </p:nvSpPr>
          <p:spPr bwMode="auto">
            <a:xfrm>
              <a:off x="4464" y="4032"/>
              <a:ext cx="288" cy="288"/>
            </a:xfrm>
            <a:prstGeom prst="line">
              <a:avLst/>
            </a:prstGeom>
            <a:noFill/>
            <a:ln w="57150">
              <a:solidFill>
                <a:srgbClr val="FFFFFF"/>
              </a:solidFill>
              <a:round/>
            </a:ln>
            <a:effectLst/>
          </p:spPr>
          <p:txBody>
            <a:bodyPr wrap="none" anchor="ctr"/>
            <a:lstStyle/>
            <a:p>
              <a:endParaRPr lang="zh-CN" altLang="en-US"/>
            </a:p>
          </p:txBody>
        </p:sp>
        <p:sp>
          <p:nvSpPr>
            <p:cNvPr id="4106" name="Line 10"/>
            <p:cNvSpPr>
              <a:spLocks noChangeShapeType="1"/>
            </p:cNvSpPr>
            <p:nvPr/>
          </p:nvSpPr>
          <p:spPr bwMode="auto">
            <a:xfrm>
              <a:off x="4176" y="4032"/>
              <a:ext cx="336" cy="288"/>
            </a:xfrm>
            <a:prstGeom prst="line">
              <a:avLst/>
            </a:prstGeom>
            <a:noFill/>
            <a:ln w="57150">
              <a:solidFill>
                <a:srgbClr val="FFFFFF"/>
              </a:solidFill>
              <a:round/>
            </a:ln>
            <a:effectLst/>
          </p:spPr>
          <p:txBody>
            <a:bodyPr wrap="none" anchor="ctr"/>
            <a:lstStyle/>
            <a:p>
              <a:endParaRPr lang="zh-CN" altLang="en-US"/>
            </a:p>
          </p:txBody>
        </p:sp>
        <p:sp>
          <p:nvSpPr>
            <p:cNvPr id="4107" name="Line 11"/>
            <p:cNvSpPr>
              <a:spLocks noChangeShapeType="1"/>
            </p:cNvSpPr>
            <p:nvPr/>
          </p:nvSpPr>
          <p:spPr bwMode="auto">
            <a:xfrm>
              <a:off x="4704" y="4032"/>
              <a:ext cx="336" cy="288"/>
            </a:xfrm>
            <a:prstGeom prst="line">
              <a:avLst/>
            </a:prstGeom>
            <a:noFill/>
            <a:ln w="57150">
              <a:solidFill>
                <a:srgbClr val="FFFFFF"/>
              </a:solidFill>
              <a:round/>
            </a:ln>
            <a:effectLst/>
          </p:spPr>
          <p:txBody>
            <a:bodyPr wrap="none" anchor="ctr"/>
            <a:lstStyle/>
            <a:p>
              <a:endParaRPr lang="zh-CN" altLang="en-US"/>
            </a:p>
          </p:txBody>
        </p:sp>
        <p:sp>
          <p:nvSpPr>
            <p:cNvPr id="4108" name="Line 12"/>
            <p:cNvSpPr>
              <a:spLocks noChangeShapeType="1"/>
            </p:cNvSpPr>
            <p:nvPr/>
          </p:nvSpPr>
          <p:spPr bwMode="auto">
            <a:xfrm>
              <a:off x="5376" y="4032"/>
              <a:ext cx="384" cy="288"/>
            </a:xfrm>
            <a:prstGeom prst="line">
              <a:avLst/>
            </a:prstGeom>
            <a:noFill/>
            <a:ln w="57150">
              <a:solidFill>
                <a:srgbClr val="FFFFFF"/>
              </a:solidFill>
              <a:round/>
            </a:ln>
            <a:effectLst/>
          </p:spPr>
          <p:txBody>
            <a:bodyPr wrap="none" anchor="ctr"/>
            <a:lstStyle/>
            <a:p>
              <a:endParaRPr lang="zh-CN" altLang="en-US"/>
            </a:p>
          </p:txBody>
        </p:sp>
        <p:sp>
          <p:nvSpPr>
            <p:cNvPr id="4109" name="Line 13"/>
            <p:cNvSpPr>
              <a:spLocks noChangeShapeType="1"/>
            </p:cNvSpPr>
            <p:nvPr/>
          </p:nvSpPr>
          <p:spPr bwMode="auto">
            <a:xfrm>
              <a:off x="5184" y="4032"/>
              <a:ext cx="384" cy="288"/>
            </a:xfrm>
            <a:prstGeom prst="line">
              <a:avLst/>
            </a:prstGeom>
            <a:noFill/>
            <a:ln w="57150">
              <a:solidFill>
                <a:srgbClr val="FFFFFF"/>
              </a:solidFill>
              <a:round/>
            </a:ln>
            <a:effectLst/>
          </p:spPr>
          <p:txBody>
            <a:bodyPr wrap="none" anchor="ctr"/>
            <a:lstStyle/>
            <a:p>
              <a:endParaRPr lang="zh-CN" altLang="en-US"/>
            </a:p>
          </p:txBody>
        </p:sp>
        <p:sp>
          <p:nvSpPr>
            <p:cNvPr id="4110" name="Line 14"/>
            <p:cNvSpPr>
              <a:spLocks noChangeShapeType="1"/>
            </p:cNvSpPr>
            <p:nvPr/>
          </p:nvSpPr>
          <p:spPr bwMode="auto">
            <a:xfrm>
              <a:off x="5568" y="4032"/>
              <a:ext cx="192" cy="144"/>
            </a:xfrm>
            <a:prstGeom prst="line">
              <a:avLst/>
            </a:prstGeom>
            <a:noFill/>
            <a:ln w="57150">
              <a:solidFill>
                <a:srgbClr val="FFFFFF"/>
              </a:solidFill>
              <a:round/>
            </a:ln>
            <a:effectLst/>
          </p:spPr>
          <p:txBody>
            <a:bodyPr wrap="none" anchor="ctr"/>
            <a:lstStyle/>
            <a:p>
              <a:endParaRPr lang="zh-CN" altLang="en-US"/>
            </a:p>
          </p:txBody>
        </p:sp>
        <p:sp>
          <p:nvSpPr>
            <p:cNvPr id="4111" name="Line 15"/>
            <p:cNvSpPr>
              <a:spLocks noChangeShapeType="1"/>
            </p:cNvSpPr>
            <p:nvPr/>
          </p:nvSpPr>
          <p:spPr bwMode="auto">
            <a:xfrm>
              <a:off x="4992" y="4032"/>
              <a:ext cx="336" cy="288"/>
            </a:xfrm>
            <a:prstGeom prst="line">
              <a:avLst/>
            </a:prstGeom>
            <a:noFill/>
            <a:ln w="57150">
              <a:solidFill>
                <a:srgbClr val="FFFFFF"/>
              </a:solidFill>
              <a:round/>
            </a:ln>
            <a:effectLst/>
          </p:spPr>
          <p:txBody>
            <a:bodyPr wrap="none" anchor="ctr"/>
            <a:lstStyle/>
            <a:p>
              <a:endParaRPr lang="zh-CN" altLang="en-US"/>
            </a:p>
          </p:txBody>
        </p:sp>
      </p:grpSp>
      <p:sp>
        <p:nvSpPr>
          <p:cNvPr id="4112" name="Line 16"/>
          <p:cNvSpPr>
            <a:spLocks noChangeShapeType="1"/>
          </p:cNvSpPr>
          <p:nvPr/>
        </p:nvSpPr>
        <p:spPr bwMode="auto">
          <a:xfrm>
            <a:off x="468313" y="1176338"/>
            <a:ext cx="8458200" cy="0"/>
          </a:xfrm>
          <a:prstGeom prst="line">
            <a:avLst/>
          </a:prstGeom>
          <a:noFill/>
          <a:ln w="57150">
            <a:solidFill>
              <a:srgbClr val="33CCCC"/>
            </a:solidFill>
            <a:round/>
          </a:ln>
          <a:effectLst/>
        </p:spPr>
        <p:txBody>
          <a:bodyPr wrap="none" lIns="90000" tIns="46800" rIns="90000" bIns="46800" anchor="ctr"/>
          <a:lstStyle/>
          <a:p>
            <a:endParaRPr lang="zh-CN" altLang="en-US"/>
          </a:p>
        </p:txBody>
      </p:sp>
      <p:sp>
        <p:nvSpPr>
          <p:cNvPr id="4113" name="Text Box 17"/>
          <p:cNvSpPr txBox="1">
            <a:spLocks noChangeArrowheads="1"/>
          </p:cNvSpPr>
          <p:nvPr/>
        </p:nvSpPr>
        <p:spPr bwMode="auto">
          <a:xfrm>
            <a:off x="457200" y="2514600"/>
            <a:ext cx="8305800" cy="3506788"/>
          </a:xfrm>
          <a:prstGeom prst="rect">
            <a:avLst/>
          </a:prstGeom>
          <a:noFill/>
          <a:ln w="9525">
            <a:noFill/>
            <a:miter lim="800000"/>
          </a:ln>
          <a:effectLst/>
        </p:spPr>
        <p:txBody>
          <a:bodyPr>
            <a:spAutoFit/>
          </a:bodyPr>
          <a:lstStyle/>
          <a:p>
            <a:pPr>
              <a:spcBef>
                <a:spcPct val="50000"/>
              </a:spcBef>
            </a:pPr>
            <a:endParaRPr lang="en-US" altLang="zh-CN" sz="3200">
              <a:solidFill>
                <a:srgbClr val="FFFFFF"/>
              </a:solidFill>
            </a:endParaRPr>
          </a:p>
          <a:p>
            <a:pPr>
              <a:spcBef>
                <a:spcPct val="50000"/>
              </a:spcBef>
            </a:pPr>
            <a:endParaRPr lang="en-US" altLang="zh-CN" sz="3200">
              <a:solidFill>
                <a:srgbClr val="FFFFFF"/>
              </a:solidFill>
            </a:endParaRPr>
          </a:p>
          <a:p>
            <a:pPr>
              <a:spcBef>
                <a:spcPct val="50000"/>
              </a:spcBef>
            </a:pPr>
            <a:endParaRPr lang="en-US" altLang="zh-CN" sz="3200">
              <a:solidFill>
                <a:srgbClr val="FFFFFF"/>
              </a:solidFill>
            </a:endParaRPr>
          </a:p>
          <a:p>
            <a:pPr>
              <a:spcBef>
                <a:spcPct val="50000"/>
              </a:spcBef>
            </a:pPr>
            <a:endParaRPr lang="en-US" altLang="zh-CN" sz="3200">
              <a:solidFill>
                <a:srgbClr val="FFFFFF"/>
              </a:solidFill>
            </a:endParaRPr>
          </a:p>
          <a:p>
            <a:pPr>
              <a:spcBef>
                <a:spcPct val="50000"/>
              </a:spcBef>
            </a:pPr>
            <a:endParaRPr lang="en-US" altLang="zh-CN" sz="3200">
              <a:solidFill>
                <a:srgbClr val="FFFFFF"/>
              </a:solidFill>
            </a:endParaRPr>
          </a:p>
        </p:txBody>
      </p:sp>
      <p:pic>
        <p:nvPicPr>
          <p:cNvPr id="4114" name="Picture 18" descr="bupt"/>
          <p:cNvPicPr>
            <a:picLocks noChangeAspect="1" noChangeArrowheads="1"/>
          </p:cNvPicPr>
          <p:nvPr/>
        </p:nvPicPr>
        <p:blipFill>
          <a:blip r:embed="rId14" cstate="print"/>
          <a:srcRect/>
          <a:stretch>
            <a:fillRect/>
          </a:stretch>
        </p:blipFill>
        <p:spPr bwMode="auto">
          <a:xfrm>
            <a:off x="211138" y="228600"/>
            <a:ext cx="1970087" cy="661988"/>
          </a:xfrm>
          <a:prstGeom prst="rect">
            <a:avLst/>
          </a:prstGeom>
          <a:solidFill>
            <a:srgbClr val="438ACB"/>
          </a:solid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hf hdr="0" ftr="0" dt="0"/>
  <p:txStyles>
    <p:titleStyle>
      <a:lvl1pPr algn="r" rtl="0" fontAlgn="base">
        <a:spcBef>
          <a:spcPct val="0"/>
        </a:spcBef>
        <a:spcAft>
          <a:spcPct val="0"/>
        </a:spcAft>
        <a:defRPr kumimoji="1" sz="3200">
          <a:solidFill>
            <a:srgbClr val="FF3300"/>
          </a:solidFill>
          <a:latin typeface="+mj-lt"/>
          <a:ea typeface="+mj-ea"/>
          <a:cs typeface="+mj-cs"/>
        </a:defRPr>
      </a:lvl1pPr>
      <a:lvl2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2pPr>
      <a:lvl3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3pPr>
      <a:lvl4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4pPr>
      <a:lvl5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5pPr>
      <a:lvl6pPr marL="4572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6pPr>
      <a:lvl7pPr marL="9144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7pPr>
      <a:lvl8pPr marL="13716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8pPr>
      <a:lvl9pPr marL="18288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28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fontAlgn="base">
        <a:spcBef>
          <a:spcPct val="20000"/>
        </a:spcBef>
        <a:spcAft>
          <a:spcPct val="0"/>
        </a:spcAft>
        <a:buChar char="–"/>
        <a:defRPr kumimoji="1" sz="2800">
          <a:solidFill>
            <a:schemeClr val="tx1"/>
          </a:solidFill>
          <a:latin typeface="+mn-lt"/>
          <a:ea typeface="+mn-ea"/>
        </a:defRPr>
      </a:lvl4pPr>
      <a:lvl5pPr marL="2057400" indent="-228600" algn="l" rtl="0" fontAlgn="base">
        <a:spcBef>
          <a:spcPct val="20000"/>
        </a:spcBef>
        <a:spcAft>
          <a:spcPct val="0"/>
        </a:spcAft>
        <a:buChar char="»"/>
        <a:defRPr kumimoji="1" sz="2800">
          <a:solidFill>
            <a:schemeClr val="tx1"/>
          </a:solidFill>
          <a:latin typeface="+mn-lt"/>
          <a:ea typeface="+mn-ea"/>
        </a:defRPr>
      </a:lvl5pPr>
      <a:lvl6pPr marL="2514600" indent="-228600" algn="l" rtl="0" fontAlgn="base">
        <a:spcBef>
          <a:spcPct val="20000"/>
        </a:spcBef>
        <a:spcAft>
          <a:spcPct val="0"/>
        </a:spcAft>
        <a:buChar char="»"/>
        <a:defRPr kumimoji="1" sz="2800">
          <a:solidFill>
            <a:schemeClr val="tx1"/>
          </a:solidFill>
          <a:latin typeface="+mn-lt"/>
          <a:ea typeface="+mn-ea"/>
        </a:defRPr>
      </a:lvl6pPr>
      <a:lvl7pPr marL="2971800" indent="-228600" algn="l" rtl="0" fontAlgn="base">
        <a:spcBef>
          <a:spcPct val="20000"/>
        </a:spcBef>
        <a:spcAft>
          <a:spcPct val="0"/>
        </a:spcAft>
        <a:buChar char="»"/>
        <a:defRPr kumimoji="1" sz="2800">
          <a:solidFill>
            <a:schemeClr val="tx1"/>
          </a:solidFill>
          <a:latin typeface="+mn-lt"/>
          <a:ea typeface="+mn-ea"/>
        </a:defRPr>
      </a:lvl7pPr>
      <a:lvl8pPr marL="3429000" indent="-228600" algn="l" rtl="0" fontAlgn="base">
        <a:spcBef>
          <a:spcPct val="20000"/>
        </a:spcBef>
        <a:spcAft>
          <a:spcPct val="0"/>
        </a:spcAft>
        <a:buChar char="»"/>
        <a:defRPr kumimoji="1" sz="2800">
          <a:solidFill>
            <a:schemeClr val="tx1"/>
          </a:solidFill>
          <a:latin typeface="+mn-lt"/>
          <a:ea typeface="+mn-ea"/>
        </a:defRPr>
      </a:lvl8pPr>
      <a:lvl9pPr marL="3886200" indent="-228600" algn="l" rtl="0" fontAlgn="base">
        <a:spcBef>
          <a:spcPct val="20000"/>
        </a:spcBef>
        <a:spcAft>
          <a:spcPct val="0"/>
        </a:spcAft>
        <a:buChar char="»"/>
        <a:defRPr kumimoji="1" sz="28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fif"/><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14.png"/><Relationship Id="rId4" Type="http://schemas.openxmlformats.org/officeDocument/2006/relationships/image" Target="../media/image13.jp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9.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2" name="Group 4"/>
          <p:cNvGrpSpPr/>
          <p:nvPr/>
        </p:nvGrpSpPr>
        <p:grpSpPr bwMode="auto">
          <a:xfrm>
            <a:off x="1619250" y="1917700"/>
            <a:ext cx="5903913" cy="863600"/>
            <a:chOff x="1488" y="1152"/>
            <a:chExt cx="2736" cy="624"/>
          </a:xfrm>
        </p:grpSpPr>
        <p:sp>
          <p:nvSpPr>
            <p:cNvPr id="2053" name="Rectangle 5"/>
            <p:cNvSpPr>
              <a:spLocks noChangeArrowheads="1"/>
            </p:cNvSpPr>
            <p:nvPr/>
          </p:nvSpPr>
          <p:spPr bwMode="auto">
            <a:xfrm>
              <a:off x="1488" y="1152"/>
              <a:ext cx="2736" cy="624"/>
            </a:xfrm>
            <a:prstGeom prst="rect">
              <a:avLst/>
            </a:prstGeom>
            <a:gradFill rotWithShape="0">
              <a:gsLst>
                <a:gs pos="0">
                  <a:srgbClr val="CF0E30">
                    <a:gamma/>
                    <a:shade val="29804"/>
                    <a:invGamma/>
                  </a:srgbClr>
                </a:gs>
                <a:gs pos="50000">
                  <a:srgbClr val="CF0E30"/>
                </a:gs>
                <a:gs pos="100000">
                  <a:srgbClr val="CF0E30">
                    <a:gamma/>
                    <a:shade val="29804"/>
                    <a:invGamma/>
                  </a:srgbClr>
                </a:gs>
              </a:gsLst>
              <a:lin ang="2700000" scaled="1"/>
            </a:gradFill>
            <a:ln w="28575">
              <a:solidFill>
                <a:srgbClr val="F68295"/>
              </a:solidFill>
              <a:miter lim="800000"/>
            </a:ln>
            <a:effectLst/>
          </p:spPr>
          <p:txBody>
            <a:bodyPr wrap="none" anchor="ctr"/>
            <a:lstStyle/>
            <a:p>
              <a:endParaRPr lang="zh-CN" altLang="en-US"/>
            </a:p>
          </p:txBody>
        </p:sp>
        <p:sp>
          <p:nvSpPr>
            <p:cNvPr id="2054" name="Text Box 6"/>
            <p:cNvSpPr txBox="1">
              <a:spLocks noChangeArrowheads="1"/>
            </p:cNvSpPr>
            <p:nvPr/>
          </p:nvSpPr>
          <p:spPr bwMode="auto">
            <a:xfrm>
              <a:off x="1536" y="1200"/>
              <a:ext cx="2612" cy="463"/>
            </a:xfrm>
            <a:prstGeom prst="rect">
              <a:avLst/>
            </a:prstGeom>
            <a:noFill/>
            <a:ln w="9525">
              <a:noFill/>
              <a:miter lim="800000"/>
            </a:ln>
            <a:effectLst/>
          </p:spPr>
          <p:txBody>
            <a:bodyPr>
              <a:spAutoFit/>
            </a:bodyPr>
            <a:lstStyle/>
            <a:p>
              <a:pPr algn="ctr" eaLnBrk="0" hangingPunct="0">
                <a:spcBef>
                  <a:spcPct val="50000"/>
                </a:spcBef>
              </a:pPr>
              <a:r>
                <a:rPr lang="zh-CN" altLang="en-US" sz="3600" dirty="0">
                  <a:solidFill>
                    <a:schemeClr val="bg1"/>
                  </a:solidFill>
                </a:rPr>
                <a:t>软件工程概述</a:t>
              </a:r>
            </a:p>
          </p:txBody>
        </p:sp>
      </p:grpSp>
      <p:pic>
        <p:nvPicPr>
          <p:cNvPr id="2055" name="Picture 7" descr="地球"/>
          <p:cNvPicPr>
            <a:picLocks noChangeAspect="1" noChangeArrowheads="1"/>
          </p:cNvPicPr>
          <p:nvPr/>
        </p:nvPicPr>
        <p:blipFill>
          <a:blip r:embed="rId2" cstate="print"/>
          <a:srcRect/>
          <a:stretch>
            <a:fillRect/>
          </a:stretch>
        </p:blipFill>
        <p:spPr bwMode="auto">
          <a:xfrm>
            <a:off x="7091363" y="4940300"/>
            <a:ext cx="1584325" cy="1514475"/>
          </a:xfrm>
          <a:prstGeom prst="rect">
            <a:avLst/>
          </a:prstGeom>
          <a:noFill/>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076BEEFA-21E7-456E-893B-1820E2440105}" type="slidenum">
              <a:rPr lang="zh-CN" altLang="en-US"/>
              <a:pPr/>
              <a:t>10</a:t>
            </a:fld>
            <a:endParaRPr lang="en-US" altLang="zh-CN"/>
          </a:p>
        </p:txBody>
      </p:sp>
      <p:sp>
        <p:nvSpPr>
          <p:cNvPr id="21506" name="Rectangle 2"/>
          <p:cNvSpPr>
            <a:spLocks noGrp="1" noChangeArrowheads="1"/>
          </p:cNvSpPr>
          <p:nvPr>
            <p:ph type="title"/>
          </p:nvPr>
        </p:nvSpPr>
        <p:spPr/>
        <p:txBody>
          <a:bodyPr/>
          <a:lstStyle/>
          <a:p>
            <a:r>
              <a:rPr lang="en-US" altLang="zh-CN" b="1" dirty="0"/>
              <a:t>2.</a:t>
            </a:r>
            <a:r>
              <a:rPr lang="zh-CN" altLang="en-US" b="1" dirty="0"/>
              <a:t>软件工程定义</a:t>
            </a:r>
          </a:p>
        </p:txBody>
      </p:sp>
      <p:sp>
        <p:nvSpPr>
          <p:cNvPr id="21507" name="Rectangle 3"/>
          <p:cNvSpPr>
            <a:spLocks noGrp="1" noChangeArrowheads="1"/>
          </p:cNvSpPr>
          <p:nvPr>
            <p:ph type="body" idx="1"/>
          </p:nvPr>
        </p:nvSpPr>
        <p:spPr>
          <a:xfrm>
            <a:off x="323528" y="1319213"/>
            <a:ext cx="8515672" cy="4611687"/>
          </a:xfrm>
        </p:spPr>
        <p:txBody>
          <a:bodyPr/>
          <a:lstStyle/>
          <a:p>
            <a:pPr marL="0" indent="0">
              <a:lnSpc>
                <a:spcPct val="90000"/>
              </a:lnSpc>
              <a:buNone/>
            </a:pPr>
            <a:r>
              <a:rPr lang="zh-CN" altLang="en-US" b="1" dirty="0"/>
              <a:t>软件工程三要素：方法、工具和过程。</a:t>
            </a:r>
          </a:p>
          <a:p>
            <a:pPr marL="796925" lvl="1" indent="-342900">
              <a:lnSpc>
                <a:spcPct val="110000"/>
              </a:lnSpc>
              <a:buFont typeface="宋体" panose="02010600030101010101" pitchFamily="2" charset="-122"/>
              <a:buChar char="•"/>
            </a:pPr>
            <a:r>
              <a:rPr lang="zh-CN" altLang="en-US" sz="2400" b="1" dirty="0"/>
              <a:t>软件工程</a:t>
            </a:r>
            <a:r>
              <a:rPr lang="zh-CN" altLang="en-US" sz="2400" b="1" dirty="0">
                <a:solidFill>
                  <a:srgbClr val="FF0000"/>
                </a:solidFill>
              </a:rPr>
              <a:t>方法</a:t>
            </a:r>
            <a:r>
              <a:rPr lang="zh-CN" altLang="en-US" sz="2400" b="1" dirty="0"/>
              <a:t>为软件开发提供了“如何做”的技术。它包括了多方面的任务，如项目计划与估算、软件系统需求分析、数据结构、系统总体结构的设计、算法过程的设计、编码、测试以及维护等。</a:t>
            </a:r>
          </a:p>
          <a:p>
            <a:pPr marL="796925" lvl="1" indent="-342900">
              <a:lnSpc>
                <a:spcPct val="110000"/>
              </a:lnSpc>
              <a:buFont typeface="宋体" panose="02010600030101010101" pitchFamily="2" charset="-122"/>
              <a:buChar char="•"/>
            </a:pPr>
            <a:r>
              <a:rPr lang="zh-CN" altLang="en-US" sz="2400" b="1" dirty="0"/>
              <a:t>软件</a:t>
            </a:r>
            <a:r>
              <a:rPr lang="zh-CN" altLang="en-US" sz="2400" b="1" dirty="0">
                <a:solidFill>
                  <a:srgbClr val="FF0000"/>
                </a:solidFill>
              </a:rPr>
              <a:t>工具</a:t>
            </a:r>
            <a:r>
              <a:rPr lang="zh-CN" altLang="en-US" sz="2400" b="1" dirty="0"/>
              <a:t>为软件工程方法提供了自动的或半自动的软件支撑环境。 （</a:t>
            </a:r>
            <a:r>
              <a:rPr lang="en-US" altLang="zh-CN" sz="2400" b="1" dirty="0"/>
              <a:t>CASE</a:t>
            </a:r>
            <a:r>
              <a:rPr lang="zh-CN" altLang="en-US" sz="2400" b="1" dirty="0"/>
              <a:t>：计算机辅助软件工程）</a:t>
            </a:r>
          </a:p>
          <a:p>
            <a:pPr marL="796925" lvl="1" indent="-342900">
              <a:lnSpc>
                <a:spcPct val="110000"/>
              </a:lnSpc>
              <a:buFont typeface="宋体" panose="02010600030101010101" pitchFamily="2" charset="-122"/>
              <a:buChar char="•"/>
            </a:pPr>
            <a:r>
              <a:rPr lang="zh-CN" altLang="en-US" sz="2400" b="1" dirty="0"/>
              <a:t>软件</a:t>
            </a:r>
            <a:r>
              <a:rPr lang="zh-CN" altLang="en-US" sz="2400" b="1" dirty="0">
                <a:solidFill>
                  <a:srgbClr val="FF0000"/>
                </a:solidFill>
              </a:rPr>
              <a:t>工程</a:t>
            </a:r>
            <a:r>
              <a:rPr lang="zh-CN" altLang="en-US" sz="2400" b="1" dirty="0"/>
              <a:t>的过程则是将软件工程的方法和工具综合起来以达到合理、及时地进行计算机软件开发的目的。过程定义了方法使用的顺序、要求交付的文档资料、为保证质量和协调变化所需要的管理、及软件开发各个阶段完成的里程碑。</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D7D37494-68A1-4B53-A28A-D5B76B39D664}" type="slidenum">
              <a:rPr lang="en-US" altLang="zh-CN"/>
              <a:pPr/>
              <a:t>11</a:t>
            </a:fld>
            <a:endParaRPr lang="en-US" altLang="zh-CN"/>
          </a:p>
        </p:txBody>
      </p:sp>
      <p:sp>
        <p:nvSpPr>
          <p:cNvPr id="54276" name="Rectangle 4"/>
          <p:cNvSpPr>
            <a:spLocks noGrp="1" noChangeArrowheads="1"/>
          </p:cNvSpPr>
          <p:nvPr>
            <p:ph type="title"/>
          </p:nvPr>
        </p:nvSpPr>
        <p:spPr>
          <a:noFill/>
        </p:spPr>
        <p:txBody>
          <a:bodyPr/>
          <a:lstStyle/>
          <a:p>
            <a:r>
              <a:rPr lang="zh-CN" altLang="en-US" b="1"/>
              <a:t>提纲</a:t>
            </a:r>
          </a:p>
        </p:txBody>
      </p:sp>
      <p:sp>
        <p:nvSpPr>
          <p:cNvPr id="54277" name="Rectangle 5"/>
          <p:cNvSpPr>
            <a:spLocks noGrp="1" noChangeArrowheads="1"/>
          </p:cNvSpPr>
          <p:nvPr>
            <p:ph type="body" idx="1"/>
          </p:nvPr>
        </p:nvSpPr>
        <p:spPr>
          <a:noFill/>
        </p:spPr>
        <p:txBody>
          <a:bodyPr/>
          <a:lstStyle/>
          <a:p>
            <a:pPr marL="533400" indent="-533400">
              <a:buFontTx/>
              <a:buAutoNum type="arabicPeriod"/>
            </a:pPr>
            <a:r>
              <a:rPr lang="zh-CN" altLang="en-US" b="1" dirty="0"/>
              <a:t>什么是软件</a:t>
            </a:r>
            <a:endParaRPr lang="en-US" altLang="zh-CN" b="1" dirty="0"/>
          </a:p>
          <a:p>
            <a:pPr marL="533400" indent="-533400">
              <a:buFontTx/>
              <a:buAutoNum type="arabicPeriod"/>
            </a:pPr>
            <a:r>
              <a:rPr lang="zh-CN" altLang="en-US" b="1" dirty="0"/>
              <a:t>软件工程定义</a:t>
            </a:r>
            <a:endParaRPr lang="en-US" altLang="zh-CN" b="1" dirty="0"/>
          </a:p>
          <a:p>
            <a:pPr marL="533400" indent="-533400">
              <a:buFontTx/>
              <a:buAutoNum type="arabicPeriod"/>
            </a:pPr>
            <a:r>
              <a:rPr lang="zh-CN" altLang="en-US" b="1" i="1" u="sng" dirty="0">
                <a:solidFill>
                  <a:srgbClr val="FF0000"/>
                </a:solidFill>
              </a:rPr>
              <a:t>软件工程过程</a:t>
            </a:r>
            <a:endParaRPr lang="en-US" altLang="zh-CN" b="1" i="1" u="sng" dirty="0">
              <a:solidFill>
                <a:srgbClr val="FF0000"/>
              </a:solidFill>
            </a:endParaRPr>
          </a:p>
          <a:p>
            <a:pPr marL="533400" indent="-533400">
              <a:buFontTx/>
              <a:buAutoNum type="arabicPeriod"/>
            </a:pPr>
            <a:r>
              <a:rPr lang="zh-CN" altLang="en-US" b="1" dirty="0"/>
              <a:t>课程设计过程</a:t>
            </a:r>
          </a:p>
          <a:p>
            <a:pPr marL="0" indent="0">
              <a:buNone/>
            </a:pPr>
            <a:endParaRPr lang="zh-CN" altLang="en-US" b="1" i="1" u="sng" dirty="0">
              <a:solidFill>
                <a:srgbClr val="FF0000"/>
              </a:solidFill>
            </a:endParaRPr>
          </a:p>
        </p:txBody>
      </p:sp>
    </p:spTree>
    <p:extLst>
      <p:ext uri="{BB962C8B-B14F-4D97-AF65-F5344CB8AC3E}">
        <p14:creationId xmlns:p14="http://schemas.microsoft.com/office/powerpoint/2010/main" val="102998053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B39603E8-2F7A-4C73-A3D6-8E91EE0AC650}" type="slidenum">
              <a:rPr lang="en-US" altLang="zh-CN"/>
              <a:pPr/>
              <a:t>12</a:t>
            </a:fld>
            <a:endParaRPr lang="en-US" altLang="zh-CN"/>
          </a:p>
        </p:txBody>
      </p:sp>
      <p:sp>
        <p:nvSpPr>
          <p:cNvPr id="52226" name="Rectangle 2"/>
          <p:cNvSpPr>
            <a:spLocks noGrp="1" noChangeArrowheads="1"/>
          </p:cNvSpPr>
          <p:nvPr>
            <p:ph type="title"/>
          </p:nvPr>
        </p:nvSpPr>
        <p:spPr/>
        <p:txBody>
          <a:bodyPr/>
          <a:lstStyle/>
          <a:p>
            <a:r>
              <a:rPr lang="en-US" altLang="zh-CN" b="1" dirty="0"/>
              <a:t>3.</a:t>
            </a:r>
            <a:r>
              <a:rPr lang="zh-CN" altLang="en-US" b="1" dirty="0"/>
              <a:t>软件工程过程</a:t>
            </a:r>
          </a:p>
        </p:txBody>
      </p:sp>
      <p:sp>
        <p:nvSpPr>
          <p:cNvPr id="52227" name="Rectangle 3"/>
          <p:cNvSpPr>
            <a:spLocks noGrp="1" noChangeArrowheads="1"/>
          </p:cNvSpPr>
          <p:nvPr>
            <p:ph type="body" idx="1"/>
          </p:nvPr>
        </p:nvSpPr>
        <p:spPr>
          <a:xfrm>
            <a:off x="467544" y="1319213"/>
            <a:ext cx="8371656" cy="4611687"/>
          </a:xfrm>
        </p:spPr>
        <p:txBody>
          <a:bodyPr/>
          <a:lstStyle/>
          <a:p>
            <a:pPr>
              <a:lnSpc>
                <a:spcPct val="80000"/>
              </a:lnSpc>
              <a:buFontTx/>
              <a:buNone/>
            </a:pPr>
            <a:r>
              <a:rPr lang="zh-CN" altLang="en-US" b="1" dirty="0"/>
              <a:t>软件工程过程</a:t>
            </a:r>
            <a:endParaRPr lang="en-US" altLang="zh-CN" b="1" dirty="0"/>
          </a:p>
          <a:p>
            <a:pPr lvl="1">
              <a:lnSpc>
                <a:spcPct val="80000"/>
              </a:lnSpc>
              <a:buFont typeface="Arial" panose="020B0604020202020204" pitchFamily="34" charset="0"/>
              <a:buChar char="•"/>
            </a:pPr>
            <a:r>
              <a:rPr lang="zh-CN" altLang="en-US" sz="2600" b="1" dirty="0"/>
              <a:t>软件工程过程是为获得软件产品，在软件工具支持下由软件工程师完成的一系列软件工程活动。</a:t>
            </a:r>
            <a:endParaRPr lang="en-US" altLang="zh-CN" sz="2600" b="1" dirty="0"/>
          </a:p>
          <a:p>
            <a:pPr lvl="1" algn="just">
              <a:lnSpc>
                <a:spcPct val="80000"/>
              </a:lnSpc>
              <a:buFont typeface="Arial" panose="020B0604020202020204" pitchFamily="34" charset="0"/>
              <a:buChar char="•"/>
            </a:pPr>
            <a:endParaRPr lang="en-US" altLang="zh-CN" sz="2600" b="1" dirty="0"/>
          </a:p>
          <a:p>
            <a:pPr marL="0" indent="0">
              <a:lnSpc>
                <a:spcPct val="80000"/>
              </a:lnSpc>
              <a:buNone/>
            </a:pPr>
            <a:r>
              <a:rPr lang="zh-CN" altLang="en-US" b="1" dirty="0"/>
              <a:t>软件生命周期</a:t>
            </a:r>
            <a:endParaRPr lang="en-US" altLang="zh-CN" b="1" dirty="0"/>
          </a:p>
          <a:p>
            <a:pPr lvl="1">
              <a:lnSpc>
                <a:spcPct val="80000"/>
              </a:lnSpc>
              <a:buFont typeface="Arial" panose="020B0604020202020204" pitchFamily="34" charset="0"/>
              <a:buChar char="•"/>
            </a:pPr>
            <a:r>
              <a:rPr lang="zh-CN" altLang="en-US" sz="2400" b="1" dirty="0">
                <a:latin typeface="黑体" panose="02010609060101010101" pitchFamily="49" charset="-122"/>
              </a:rPr>
              <a:t>指软件产品从考虑其概念开始，到该软件产品不再使用为止的整个时期，在整个软件生命周期中贯穿了软件工程过程的多个基本活动。</a:t>
            </a:r>
            <a:endParaRPr lang="en-US" altLang="zh-CN" sz="2400" b="1" dirty="0">
              <a:latin typeface="黑体" panose="02010609060101010101" pitchFamily="49" charset="-122"/>
            </a:endParaRPr>
          </a:p>
          <a:p>
            <a:pPr lvl="1">
              <a:lnSpc>
                <a:spcPct val="80000"/>
              </a:lnSpc>
              <a:buFont typeface="Arial" panose="020B0604020202020204" pitchFamily="34" charset="0"/>
              <a:buChar char="•"/>
            </a:pPr>
            <a:endParaRPr lang="en-US" altLang="zh-CN" sz="2400" b="1" dirty="0">
              <a:latin typeface="黑体" panose="02010609060101010101" pitchFamily="49" charset="-122"/>
            </a:endParaRPr>
          </a:p>
          <a:p>
            <a:pPr marL="0" indent="0">
              <a:lnSpc>
                <a:spcPct val="80000"/>
              </a:lnSpc>
              <a:buNone/>
            </a:pPr>
            <a:r>
              <a:rPr lang="zh-CN" altLang="en-US" b="1" dirty="0">
                <a:latin typeface="黑体" panose="02010609060101010101" pitchFamily="49" charset="-122"/>
              </a:rPr>
              <a:t>软件过程模型</a:t>
            </a:r>
            <a:endParaRPr lang="en-US" altLang="zh-CN" b="1" dirty="0">
              <a:latin typeface="黑体" panose="02010609060101010101" pitchFamily="49" charset="-122"/>
            </a:endParaRPr>
          </a:p>
          <a:p>
            <a:pPr lvl="1" algn="just">
              <a:lnSpc>
                <a:spcPct val="80000"/>
              </a:lnSpc>
              <a:buFont typeface="Arial" panose="020B0604020202020204" pitchFamily="34" charset="0"/>
              <a:buChar char="•"/>
            </a:pPr>
            <a:r>
              <a:rPr lang="zh-CN" altLang="en-US" sz="2400" b="1" dirty="0">
                <a:solidFill>
                  <a:srgbClr val="FF0000"/>
                </a:solidFill>
              </a:rPr>
              <a:t>软件过程模型</a:t>
            </a:r>
            <a:r>
              <a:rPr lang="zh-CN" altLang="en-US" sz="2400" b="1" dirty="0">
                <a:latin typeface="黑体" panose="02010609060101010101" pitchFamily="49" charset="-122"/>
              </a:rPr>
              <a:t>有时也称</a:t>
            </a:r>
            <a:r>
              <a:rPr lang="zh-CN" altLang="en-US" sz="2400" b="1" dirty="0">
                <a:solidFill>
                  <a:srgbClr val="FF0000"/>
                </a:solidFill>
                <a:latin typeface="黑体" panose="02010609060101010101" pitchFamily="49" charset="-122"/>
              </a:rPr>
              <a:t>软件生命周期模型</a:t>
            </a:r>
            <a:r>
              <a:rPr lang="zh-CN" altLang="en-US" sz="2400" b="1" dirty="0">
                <a:latin typeface="黑体" panose="02010609060101010101" pitchFamily="49" charset="-122"/>
              </a:rPr>
              <a:t>，</a:t>
            </a:r>
            <a:r>
              <a:rPr lang="zh-CN" altLang="en-US" sz="2400" b="1" dirty="0"/>
              <a:t>是从一个特定角度提出的对软件过程的简化描述，是对软件开发实际过程的抽象，它包括构成软件过程的各种</a:t>
            </a:r>
            <a:r>
              <a:rPr lang="zh-CN" altLang="en-US" sz="2400" b="1" dirty="0">
                <a:solidFill>
                  <a:srgbClr val="FF0000"/>
                </a:solidFill>
              </a:rPr>
              <a:t>活动</a:t>
            </a:r>
            <a:r>
              <a:rPr lang="zh-CN" altLang="en-US" sz="2400" b="1" dirty="0"/>
              <a:t>、</a:t>
            </a:r>
            <a:r>
              <a:rPr lang="zh-CN" altLang="en-US" sz="2400" b="1" dirty="0">
                <a:solidFill>
                  <a:srgbClr val="FF0000"/>
                </a:solidFill>
              </a:rPr>
              <a:t>软件工件</a:t>
            </a:r>
            <a:r>
              <a:rPr lang="zh-CN" altLang="en-US" sz="2400" b="1" dirty="0"/>
              <a:t>（文档与代码等）以及参与</a:t>
            </a:r>
            <a:r>
              <a:rPr lang="zh-CN" altLang="en-US" sz="2400" b="1" dirty="0">
                <a:solidFill>
                  <a:srgbClr val="FF0000"/>
                </a:solidFill>
              </a:rPr>
              <a:t>角色</a:t>
            </a:r>
            <a:r>
              <a:rPr lang="zh-CN" altLang="en-US" sz="2400" b="1" dirty="0"/>
              <a:t>等。</a:t>
            </a:r>
            <a:endParaRPr lang="en-US" altLang="zh-CN" sz="2600" b="1"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5"/>
          <p:cNvSpPr>
            <a:spLocks noGrp="1"/>
          </p:cNvSpPr>
          <p:nvPr>
            <p:ph type="sldNum" sz="quarter" idx="12"/>
          </p:nvPr>
        </p:nvSpPr>
        <p:spPr/>
        <p:txBody>
          <a:bodyPr/>
          <a:lstStyle/>
          <a:p>
            <a:fld id="{2ED4D041-D842-43C4-B796-93398FFD7F67}" type="slidenum">
              <a:rPr lang="en-US" altLang="zh-CN"/>
              <a:pPr/>
              <a:t>13</a:t>
            </a:fld>
            <a:endParaRPr lang="en-US" altLang="zh-CN"/>
          </a:p>
        </p:txBody>
      </p:sp>
      <p:sp>
        <p:nvSpPr>
          <p:cNvPr id="40990" name="Text Box 30"/>
          <p:cNvSpPr txBox="1">
            <a:spLocks noChangeArrowheads="1"/>
          </p:cNvSpPr>
          <p:nvPr/>
        </p:nvSpPr>
        <p:spPr bwMode="auto">
          <a:xfrm>
            <a:off x="539750" y="1196752"/>
            <a:ext cx="7543800" cy="519112"/>
          </a:xfrm>
          <a:prstGeom prst="rect">
            <a:avLst/>
          </a:prstGeom>
          <a:noFill/>
          <a:ln w="9525">
            <a:noFill/>
            <a:miter lim="800000"/>
          </a:ln>
          <a:effectLst/>
        </p:spPr>
        <p:txBody>
          <a:bodyPr>
            <a:spAutoFit/>
          </a:bodyPr>
          <a:lstStyle/>
          <a:p>
            <a:pPr eaLnBrk="0" hangingPunct="0"/>
            <a:r>
              <a:rPr lang="zh-CN" altLang="en-US" sz="2800" dirty="0"/>
              <a:t>软件生命周期模型</a:t>
            </a:r>
            <a:r>
              <a:rPr lang="en-US" altLang="zh-CN" sz="2800" dirty="0"/>
              <a:t>—</a:t>
            </a:r>
            <a:r>
              <a:rPr lang="zh-CN" altLang="en-US" sz="2800" dirty="0"/>
              <a:t>瀑布模型</a:t>
            </a:r>
          </a:p>
        </p:txBody>
      </p:sp>
      <p:sp>
        <p:nvSpPr>
          <p:cNvPr id="41016" name="Rectangle 56"/>
          <p:cNvSpPr>
            <a:spLocks noGrp="1" noChangeArrowheads="1"/>
          </p:cNvSpPr>
          <p:nvPr>
            <p:ph type="title"/>
          </p:nvPr>
        </p:nvSpPr>
        <p:spPr>
          <a:noFill/>
        </p:spPr>
        <p:txBody>
          <a:bodyPr/>
          <a:lstStyle/>
          <a:p>
            <a:r>
              <a:rPr lang="en-US" altLang="zh-CN" b="1" dirty="0"/>
              <a:t>3.</a:t>
            </a:r>
            <a:r>
              <a:rPr lang="zh-CN" altLang="en-US" b="1" dirty="0"/>
              <a:t>软件工程过程</a:t>
            </a:r>
          </a:p>
        </p:txBody>
      </p:sp>
      <p:grpSp>
        <p:nvGrpSpPr>
          <p:cNvPr id="21" name="组合 20">
            <a:extLst>
              <a:ext uri="{FF2B5EF4-FFF2-40B4-BE49-F238E27FC236}">
                <a16:creationId xmlns:a16="http://schemas.microsoft.com/office/drawing/2014/main" id="{2597EB51-7C0E-4030-A47E-B43F522BD71D}"/>
              </a:ext>
            </a:extLst>
          </p:cNvPr>
          <p:cNvGrpSpPr/>
          <p:nvPr/>
        </p:nvGrpSpPr>
        <p:grpSpPr>
          <a:xfrm>
            <a:off x="533400" y="1772894"/>
            <a:ext cx="7566494" cy="4248492"/>
            <a:chOff x="533400" y="1988998"/>
            <a:chExt cx="7566494" cy="4248492"/>
          </a:xfrm>
        </p:grpSpPr>
        <p:grpSp>
          <p:nvGrpSpPr>
            <p:cNvPr id="18" name="组合 17">
              <a:extLst>
                <a:ext uri="{FF2B5EF4-FFF2-40B4-BE49-F238E27FC236}">
                  <a16:creationId xmlns:a16="http://schemas.microsoft.com/office/drawing/2014/main" id="{70335F9B-6BE2-47C5-8C2B-0D4C33043DF5}"/>
                </a:ext>
              </a:extLst>
            </p:cNvPr>
            <p:cNvGrpSpPr/>
            <p:nvPr/>
          </p:nvGrpSpPr>
          <p:grpSpPr>
            <a:xfrm>
              <a:off x="533400" y="1988998"/>
              <a:ext cx="7566494" cy="4248492"/>
              <a:chOff x="533400" y="1934729"/>
              <a:chExt cx="7566494" cy="3790486"/>
            </a:xfrm>
          </p:grpSpPr>
          <p:grpSp>
            <p:nvGrpSpPr>
              <p:cNvPr id="40966" name="Group 6"/>
              <p:cNvGrpSpPr/>
              <p:nvPr/>
            </p:nvGrpSpPr>
            <p:grpSpPr bwMode="auto">
              <a:xfrm>
                <a:off x="533400" y="1934729"/>
                <a:ext cx="7566494" cy="3790486"/>
                <a:chOff x="1800" y="7994"/>
                <a:chExt cx="6946" cy="3542"/>
              </a:xfrm>
            </p:grpSpPr>
            <p:sp>
              <p:nvSpPr>
                <p:cNvPr id="40967" name="Text Box 7"/>
                <p:cNvSpPr txBox="1">
                  <a:spLocks noChangeArrowheads="1"/>
                </p:cNvSpPr>
                <p:nvPr/>
              </p:nvSpPr>
              <p:spPr bwMode="auto">
                <a:xfrm>
                  <a:off x="4450" y="11068"/>
                  <a:ext cx="1139" cy="468"/>
                </a:xfrm>
                <a:prstGeom prst="rect">
                  <a:avLst/>
                </a:prstGeom>
                <a:noFill/>
                <a:ln w="9525">
                  <a:noFill/>
                  <a:miter lim="800000"/>
                </a:ln>
              </p:spPr>
              <p:txBody>
                <a:bodyPr/>
                <a:lstStyle/>
                <a:p>
                  <a:pPr algn="ctr"/>
                  <a:r>
                    <a:rPr lang="zh-CN" altLang="en-US" sz="2000" dirty="0">
                      <a:ea typeface="楷体_GB2312" pitchFamily="49" charset="-122"/>
                    </a:rPr>
                    <a:t>维护阶段</a:t>
                  </a:r>
                  <a:endParaRPr lang="zh-CN" altLang="en-US" sz="1200" dirty="0">
                    <a:ea typeface="楷体_GB2312" pitchFamily="49" charset="-122"/>
                  </a:endParaRPr>
                </a:p>
              </p:txBody>
            </p:sp>
            <p:sp>
              <p:nvSpPr>
                <p:cNvPr id="40968" name="Text Box 8"/>
                <p:cNvSpPr txBox="1">
                  <a:spLocks noChangeArrowheads="1"/>
                </p:cNvSpPr>
                <p:nvPr/>
              </p:nvSpPr>
              <p:spPr bwMode="auto">
                <a:xfrm>
                  <a:off x="3524" y="9525"/>
                  <a:ext cx="540" cy="1092"/>
                </a:xfrm>
                <a:prstGeom prst="rect">
                  <a:avLst/>
                </a:prstGeom>
                <a:noFill/>
                <a:ln w="9525">
                  <a:noFill/>
                  <a:miter lim="800000"/>
                </a:ln>
              </p:spPr>
              <p:txBody>
                <a:bodyPr/>
                <a:lstStyle/>
                <a:p>
                  <a:pPr algn="just"/>
                  <a:r>
                    <a:rPr lang="zh-CN" altLang="en-US" sz="2000" dirty="0">
                      <a:ea typeface="楷体_GB2312" pitchFamily="49" charset="-122"/>
                    </a:rPr>
                    <a:t>开</a:t>
                  </a:r>
                </a:p>
                <a:p>
                  <a:pPr algn="just"/>
                  <a:r>
                    <a:rPr lang="zh-CN" altLang="en-US" sz="2000" dirty="0">
                      <a:ea typeface="楷体_GB2312" pitchFamily="49" charset="-122"/>
                    </a:rPr>
                    <a:t>发阶段</a:t>
                  </a:r>
                  <a:endParaRPr lang="zh-CN" altLang="en-US" sz="2000" b="0" dirty="0"/>
                </a:p>
              </p:txBody>
            </p:sp>
            <p:sp>
              <p:nvSpPr>
                <p:cNvPr id="40969" name="Text Box 9"/>
                <p:cNvSpPr txBox="1">
                  <a:spLocks noChangeArrowheads="1"/>
                </p:cNvSpPr>
                <p:nvPr/>
              </p:nvSpPr>
              <p:spPr bwMode="auto">
                <a:xfrm>
                  <a:off x="1800" y="7994"/>
                  <a:ext cx="540" cy="1092"/>
                </a:xfrm>
                <a:prstGeom prst="rect">
                  <a:avLst/>
                </a:prstGeom>
                <a:noFill/>
                <a:ln w="9525">
                  <a:noFill/>
                  <a:miter lim="800000"/>
                </a:ln>
              </p:spPr>
              <p:txBody>
                <a:bodyPr/>
                <a:lstStyle/>
                <a:p>
                  <a:pPr algn="just"/>
                  <a:r>
                    <a:rPr lang="zh-CN" altLang="en-US" sz="2000" dirty="0">
                      <a:ea typeface="楷体_GB2312" pitchFamily="49" charset="-122"/>
                    </a:rPr>
                    <a:t>定</a:t>
                  </a:r>
                  <a:endParaRPr lang="zh-CN" altLang="en-US" sz="1200" dirty="0">
                    <a:ea typeface="楷体_GB2312" pitchFamily="49" charset="-122"/>
                  </a:endParaRPr>
                </a:p>
                <a:p>
                  <a:pPr algn="just"/>
                  <a:r>
                    <a:rPr lang="zh-CN" altLang="en-US" sz="2000" dirty="0">
                      <a:ea typeface="楷体_GB2312" pitchFamily="49" charset="-122"/>
                    </a:rPr>
                    <a:t>义</a:t>
                  </a:r>
                  <a:endParaRPr lang="en-US" altLang="zh-CN" sz="2000" dirty="0">
                    <a:ea typeface="楷体_GB2312" pitchFamily="49" charset="-122"/>
                  </a:endParaRPr>
                </a:p>
                <a:p>
                  <a:pPr algn="just"/>
                  <a:r>
                    <a:rPr lang="zh-CN" altLang="en-US" sz="2000" dirty="0">
                      <a:ea typeface="楷体_GB2312" pitchFamily="49" charset="-122"/>
                    </a:rPr>
                    <a:t>阶段</a:t>
                  </a:r>
                  <a:endParaRPr lang="zh-CN" altLang="en-US" sz="1200" dirty="0"/>
                </a:p>
              </p:txBody>
            </p:sp>
            <p:grpSp>
              <p:nvGrpSpPr>
                <p:cNvPr id="40970" name="Group 10"/>
                <p:cNvGrpSpPr/>
                <p:nvPr/>
              </p:nvGrpSpPr>
              <p:grpSpPr bwMode="auto">
                <a:xfrm>
                  <a:off x="2340" y="8114"/>
                  <a:ext cx="6406" cy="3297"/>
                  <a:chOff x="1980" y="7958"/>
                  <a:chExt cx="6406" cy="3297"/>
                </a:xfrm>
              </p:grpSpPr>
              <p:sp>
                <p:nvSpPr>
                  <p:cNvPr id="40972" name="Text Box 12"/>
                  <p:cNvSpPr txBox="1">
                    <a:spLocks noChangeArrowheads="1"/>
                  </p:cNvSpPr>
                  <p:nvPr/>
                </p:nvSpPr>
                <p:spPr bwMode="auto">
                  <a:xfrm>
                    <a:off x="1980" y="7958"/>
                    <a:ext cx="2163" cy="368"/>
                  </a:xfrm>
                  <a:prstGeom prst="rect">
                    <a:avLst/>
                  </a:prstGeom>
                  <a:solidFill>
                    <a:srgbClr val="FFFFFF"/>
                  </a:solidFill>
                  <a:ln w="9525">
                    <a:solidFill>
                      <a:srgbClr val="000000"/>
                    </a:solidFill>
                    <a:miter lim="800000"/>
                  </a:ln>
                </p:spPr>
                <p:txBody>
                  <a:bodyPr/>
                  <a:lstStyle/>
                  <a:p>
                    <a:pPr algn="ctr"/>
                    <a:r>
                      <a:rPr lang="zh-CN" altLang="en-US" sz="2000" dirty="0"/>
                      <a:t>制定计划</a:t>
                    </a:r>
                    <a:endParaRPr lang="zh-CN" altLang="en-US" sz="1200" dirty="0"/>
                  </a:p>
                </p:txBody>
              </p:sp>
              <p:sp>
                <p:nvSpPr>
                  <p:cNvPr id="40973" name="Text Box 13"/>
                  <p:cNvSpPr txBox="1">
                    <a:spLocks noChangeArrowheads="1"/>
                  </p:cNvSpPr>
                  <p:nvPr/>
                </p:nvSpPr>
                <p:spPr bwMode="auto">
                  <a:xfrm>
                    <a:off x="2157" y="8618"/>
                    <a:ext cx="2700" cy="286"/>
                  </a:xfrm>
                  <a:prstGeom prst="rect">
                    <a:avLst/>
                  </a:prstGeom>
                  <a:solidFill>
                    <a:srgbClr val="FFFFFF"/>
                  </a:solidFill>
                  <a:ln w="9525">
                    <a:solidFill>
                      <a:srgbClr val="000000"/>
                    </a:solidFill>
                    <a:miter lim="800000"/>
                  </a:ln>
                </p:spPr>
                <p:txBody>
                  <a:bodyPr/>
                  <a:lstStyle/>
                  <a:p>
                    <a:pPr algn="ctr"/>
                    <a:r>
                      <a:rPr lang="zh-CN" altLang="en-US" sz="2000" dirty="0"/>
                      <a:t>需求分析</a:t>
                    </a:r>
                    <a:endParaRPr lang="zh-CN" altLang="en-US" sz="1200" dirty="0"/>
                  </a:p>
                </p:txBody>
              </p:sp>
              <p:sp>
                <p:nvSpPr>
                  <p:cNvPr id="40974" name="Text Box 14"/>
                  <p:cNvSpPr txBox="1">
                    <a:spLocks noChangeArrowheads="1"/>
                  </p:cNvSpPr>
                  <p:nvPr/>
                </p:nvSpPr>
                <p:spPr bwMode="auto">
                  <a:xfrm>
                    <a:off x="3780" y="9218"/>
                    <a:ext cx="1800" cy="298"/>
                  </a:xfrm>
                  <a:prstGeom prst="rect">
                    <a:avLst/>
                  </a:prstGeom>
                  <a:solidFill>
                    <a:srgbClr val="FFFFFF"/>
                  </a:solidFill>
                  <a:ln w="9525">
                    <a:solidFill>
                      <a:srgbClr val="000000"/>
                    </a:solidFill>
                    <a:miter lim="800000"/>
                  </a:ln>
                </p:spPr>
                <p:txBody>
                  <a:bodyPr/>
                  <a:lstStyle/>
                  <a:p>
                    <a:pPr algn="ctr"/>
                    <a:endParaRPr lang="zh-CN" altLang="zh-CN" sz="1200"/>
                  </a:p>
                </p:txBody>
              </p:sp>
              <p:sp>
                <p:nvSpPr>
                  <p:cNvPr id="40975" name="Text Box 15"/>
                  <p:cNvSpPr txBox="1">
                    <a:spLocks noChangeArrowheads="1"/>
                  </p:cNvSpPr>
                  <p:nvPr/>
                </p:nvSpPr>
                <p:spPr bwMode="auto">
                  <a:xfrm>
                    <a:off x="4320" y="9807"/>
                    <a:ext cx="1980" cy="312"/>
                  </a:xfrm>
                  <a:prstGeom prst="rect">
                    <a:avLst/>
                  </a:prstGeom>
                  <a:solidFill>
                    <a:srgbClr val="FFFFFF"/>
                  </a:solidFill>
                  <a:ln w="9525">
                    <a:solidFill>
                      <a:srgbClr val="000000"/>
                    </a:solidFill>
                    <a:miter lim="800000"/>
                  </a:ln>
                </p:spPr>
                <p:txBody>
                  <a:bodyPr/>
                  <a:lstStyle/>
                  <a:p>
                    <a:pPr algn="ctr"/>
                    <a:r>
                      <a:rPr lang="zh-CN" altLang="en-US" sz="2000" dirty="0"/>
                      <a:t>编码</a:t>
                    </a:r>
                  </a:p>
                </p:txBody>
              </p:sp>
              <p:sp>
                <p:nvSpPr>
                  <p:cNvPr id="40976" name="Text Box 16"/>
                  <p:cNvSpPr txBox="1">
                    <a:spLocks noChangeArrowheads="1"/>
                  </p:cNvSpPr>
                  <p:nvPr/>
                </p:nvSpPr>
                <p:spPr bwMode="auto">
                  <a:xfrm>
                    <a:off x="4699" y="10359"/>
                    <a:ext cx="2498" cy="312"/>
                  </a:xfrm>
                  <a:prstGeom prst="rect">
                    <a:avLst/>
                  </a:prstGeom>
                  <a:solidFill>
                    <a:srgbClr val="FFFFFF"/>
                  </a:solidFill>
                  <a:ln w="9525">
                    <a:solidFill>
                      <a:srgbClr val="000000"/>
                    </a:solidFill>
                    <a:miter lim="800000"/>
                  </a:ln>
                </p:spPr>
                <p:txBody>
                  <a:bodyPr/>
                  <a:lstStyle/>
                  <a:p>
                    <a:pPr algn="ctr"/>
                    <a:r>
                      <a:rPr lang="zh-CN" altLang="en-US" sz="2000" dirty="0"/>
                      <a:t>测试</a:t>
                    </a:r>
                  </a:p>
                </p:txBody>
              </p:sp>
              <p:sp>
                <p:nvSpPr>
                  <p:cNvPr id="40978" name="Text Box 18"/>
                  <p:cNvSpPr txBox="1">
                    <a:spLocks noChangeArrowheads="1"/>
                  </p:cNvSpPr>
                  <p:nvPr/>
                </p:nvSpPr>
                <p:spPr bwMode="auto">
                  <a:xfrm>
                    <a:off x="5506" y="10942"/>
                    <a:ext cx="2880" cy="313"/>
                  </a:xfrm>
                  <a:prstGeom prst="rect">
                    <a:avLst/>
                  </a:prstGeom>
                  <a:solidFill>
                    <a:srgbClr val="FFFFFF"/>
                  </a:solidFill>
                  <a:ln w="9525">
                    <a:solidFill>
                      <a:srgbClr val="000000"/>
                    </a:solidFill>
                    <a:miter lim="800000"/>
                  </a:ln>
                </p:spPr>
                <p:txBody>
                  <a:bodyPr/>
                  <a:lstStyle/>
                  <a:p>
                    <a:pPr algn="ctr"/>
                    <a:r>
                      <a:rPr lang="zh-CN" altLang="en-US" sz="2000" dirty="0"/>
                      <a:t>运行和维护</a:t>
                    </a:r>
                    <a:endParaRPr lang="zh-CN" altLang="en-US" sz="1200" dirty="0"/>
                  </a:p>
                </p:txBody>
              </p:sp>
            </p:grpSp>
            <p:sp>
              <p:nvSpPr>
                <p:cNvPr id="40980" name="Arc 20"/>
                <p:cNvSpPr/>
                <p:nvPr/>
              </p:nvSpPr>
              <p:spPr bwMode="auto">
                <a:xfrm>
                  <a:off x="4516" y="8414"/>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stealth" w="med" len="lg"/>
                </a:ln>
              </p:spPr>
              <p:txBody>
                <a:bodyPr/>
                <a:lstStyle/>
                <a:p>
                  <a:endParaRPr lang="zh-CN" altLang="en-US"/>
                </a:p>
              </p:txBody>
            </p:sp>
            <p:sp>
              <p:nvSpPr>
                <p:cNvPr id="40981" name="Arc 21"/>
                <p:cNvSpPr/>
                <p:nvPr/>
              </p:nvSpPr>
              <p:spPr bwMode="auto">
                <a:xfrm>
                  <a:off x="5259" y="9041"/>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stealth" w="med" len="lg"/>
                </a:ln>
              </p:spPr>
              <p:txBody>
                <a:bodyPr/>
                <a:lstStyle/>
                <a:p>
                  <a:endParaRPr lang="zh-CN" altLang="en-US"/>
                </a:p>
              </p:txBody>
            </p:sp>
            <p:sp>
              <p:nvSpPr>
                <p:cNvPr id="40982" name="Arc 22"/>
                <p:cNvSpPr/>
                <p:nvPr/>
              </p:nvSpPr>
              <p:spPr bwMode="auto">
                <a:xfrm>
                  <a:off x="5970" y="9663"/>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stealth" w="med" len="lg"/>
                </a:ln>
              </p:spPr>
              <p:txBody>
                <a:bodyPr/>
                <a:lstStyle/>
                <a:p>
                  <a:endParaRPr lang="zh-CN" altLang="en-US"/>
                </a:p>
              </p:txBody>
            </p:sp>
            <p:sp>
              <p:nvSpPr>
                <p:cNvPr id="40983" name="Arc 23"/>
                <p:cNvSpPr/>
                <p:nvPr/>
              </p:nvSpPr>
              <p:spPr bwMode="auto">
                <a:xfrm>
                  <a:off x="6668" y="10215"/>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stealth" w="med" len="lg"/>
                </a:ln>
              </p:spPr>
              <p:txBody>
                <a:bodyPr/>
                <a:lstStyle/>
                <a:p>
                  <a:endParaRPr lang="zh-CN" altLang="en-US"/>
                </a:p>
              </p:txBody>
            </p:sp>
            <p:sp>
              <p:nvSpPr>
                <p:cNvPr id="40984" name="Arc 24"/>
                <p:cNvSpPr/>
                <p:nvPr/>
              </p:nvSpPr>
              <p:spPr bwMode="auto">
                <a:xfrm>
                  <a:off x="7557" y="10804"/>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stealth" w="med" len="lg"/>
                </a:ln>
              </p:spPr>
              <p:txBody>
                <a:bodyPr/>
                <a:lstStyle/>
                <a:p>
                  <a:endParaRPr lang="zh-CN" altLang="en-US"/>
                </a:p>
              </p:txBody>
            </p:sp>
            <p:sp>
              <p:nvSpPr>
                <p:cNvPr id="40986" name="AutoShape 26"/>
                <p:cNvSpPr/>
                <p:nvPr/>
              </p:nvSpPr>
              <p:spPr bwMode="auto">
                <a:xfrm>
                  <a:off x="2160" y="8052"/>
                  <a:ext cx="74" cy="1092"/>
                </a:xfrm>
                <a:prstGeom prst="leftBrace">
                  <a:avLst>
                    <a:gd name="adj1" fmla="val 72222"/>
                    <a:gd name="adj2" fmla="val 50000"/>
                  </a:avLst>
                </a:prstGeom>
                <a:noFill/>
                <a:ln w="9525">
                  <a:solidFill>
                    <a:srgbClr val="000000"/>
                  </a:solidFill>
                  <a:round/>
                </a:ln>
              </p:spPr>
              <p:txBody>
                <a:bodyPr/>
                <a:lstStyle/>
                <a:p>
                  <a:endParaRPr lang="zh-CN" altLang="en-US"/>
                </a:p>
              </p:txBody>
            </p:sp>
            <p:sp>
              <p:nvSpPr>
                <p:cNvPr id="40987" name="AutoShape 27"/>
                <p:cNvSpPr/>
                <p:nvPr/>
              </p:nvSpPr>
              <p:spPr bwMode="auto">
                <a:xfrm>
                  <a:off x="3884" y="9401"/>
                  <a:ext cx="180" cy="1461"/>
                </a:xfrm>
                <a:prstGeom prst="leftBrace">
                  <a:avLst>
                    <a:gd name="adj1" fmla="val 93889"/>
                    <a:gd name="adj2" fmla="val 50000"/>
                  </a:avLst>
                </a:prstGeom>
                <a:noFill/>
                <a:ln w="9525">
                  <a:solidFill>
                    <a:srgbClr val="000000"/>
                  </a:solidFill>
                  <a:round/>
                </a:ln>
              </p:spPr>
              <p:txBody>
                <a:bodyPr/>
                <a:lstStyle/>
                <a:p>
                  <a:endParaRPr lang="zh-CN" altLang="en-US"/>
                </a:p>
              </p:txBody>
            </p:sp>
            <p:sp>
              <p:nvSpPr>
                <p:cNvPr id="40988" name="AutoShape 28"/>
                <p:cNvSpPr/>
                <p:nvPr/>
              </p:nvSpPr>
              <p:spPr bwMode="auto">
                <a:xfrm>
                  <a:off x="5574" y="11067"/>
                  <a:ext cx="168" cy="397"/>
                </a:xfrm>
                <a:prstGeom prst="leftBrace">
                  <a:avLst>
                    <a:gd name="adj1" fmla="val 21667"/>
                    <a:gd name="adj2" fmla="val 50000"/>
                  </a:avLst>
                </a:prstGeom>
                <a:noFill/>
                <a:ln w="9525">
                  <a:solidFill>
                    <a:srgbClr val="000000"/>
                  </a:solidFill>
                  <a:round/>
                </a:ln>
              </p:spPr>
              <p:txBody>
                <a:bodyPr/>
                <a:lstStyle/>
                <a:p>
                  <a:endParaRPr lang="zh-CN" altLang="en-US"/>
                </a:p>
              </p:txBody>
            </p:sp>
          </p:grpSp>
          <p:sp>
            <p:nvSpPr>
              <p:cNvPr id="40989" name="Rectangle 29"/>
              <p:cNvSpPr>
                <a:spLocks noChangeArrowheads="1"/>
              </p:cNvSpPr>
              <p:nvPr/>
            </p:nvSpPr>
            <p:spPr bwMode="auto">
              <a:xfrm>
                <a:off x="3198164" y="3371846"/>
                <a:ext cx="1217000" cy="356976"/>
              </a:xfrm>
              <a:prstGeom prst="rect">
                <a:avLst/>
              </a:prstGeom>
              <a:noFill/>
              <a:ln w="9525">
                <a:noFill/>
                <a:miter lim="800000"/>
              </a:ln>
              <a:effectLst/>
            </p:spPr>
            <p:txBody>
              <a:bodyPr wrap="none">
                <a:spAutoFit/>
              </a:bodyPr>
              <a:lstStyle/>
              <a:p>
                <a:r>
                  <a:rPr lang="zh-CN" altLang="en-US" sz="2000" dirty="0"/>
                  <a:t>软件设计</a:t>
                </a:r>
              </a:p>
            </p:txBody>
          </p:sp>
          <p:cxnSp>
            <p:nvCxnSpPr>
              <p:cNvPr id="3" name="连接符: 曲线 2">
                <a:extLst>
                  <a:ext uri="{FF2B5EF4-FFF2-40B4-BE49-F238E27FC236}">
                    <a16:creationId xmlns:a16="http://schemas.microsoft.com/office/drawing/2014/main" id="{B3E77CB1-181F-4459-AAC9-2C3709B141D4}"/>
                  </a:ext>
                </a:extLst>
              </p:cNvPr>
              <p:cNvCxnSpPr>
                <a:cxnSpLocks/>
              </p:cNvCxnSpPr>
              <p:nvPr/>
            </p:nvCxnSpPr>
            <p:spPr bwMode="auto">
              <a:xfrm flipH="1">
                <a:off x="8028384" y="5341036"/>
                <a:ext cx="71510" cy="313556"/>
              </a:xfrm>
              <a:prstGeom prst="curvedConnector4">
                <a:avLst>
                  <a:gd name="adj1" fmla="val -869814"/>
                  <a:gd name="adj2" fmla="val 174706"/>
                </a:avLst>
              </a:prstGeom>
              <a:solidFill>
                <a:schemeClr val="bg1"/>
              </a:solidFill>
              <a:ln w="3175" cap="flat" cmpd="sng" algn="ctr">
                <a:solidFill>
                  <a:schemeClr val="tx1"/>
                </a:solidFill>
                <a:prstDash val="solid"/>
                <a:round/>
                <a:headEnd type="none" w="med" len="med"/>
                <a:tailEnd type="triangle"/>
              </a:ln>
              <a:effectLst>
                <a:prstShdw prst="shdw18" dist="17961" dir="13500000">
                  <a:schemeClr val="tx1">
                    <a:gamma/>
                    <a:shade val="60000"/>
                    <a:invGamma/>
                  </a:schemeClr>
                </a:prstShdw>
              </a:effectLst>
            </p:spPr>
          </p:cxnSp>
        </p:grpSp>
        <p:sp>
          <p:nvSpPr>
            <p:cNvPr id="45" name="Arc 20">
              <a:extLst>
                <a:ext uri="{FF2B5EF4-FFF2-40B4-BE49-F238E27FC236}">
                  <a16:creationId xmlns:a16="http://schemas.microsoft.com/office/drawing/2014/main" id="{909DEB5B-DB4F-4CF5-9A35-094AEC7265F3}"/>
                </a:ext>
              </a:extLst>
            </p:cNvPr>
            <p:cNvSpPr/>
            <p:nvPr/>
          </p:nvSpPr>
          <p:spPr bwMode="auto">
            <a:xfrm rot="10800000">
              <a:off x="2771801" y="2564904"/>
              <a:ext cx="392159" cy="3742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stealth" w="med" len="lg"/>
            </a:ln>
          </p:spPr>
          <p:txBody>
            <a:bodyPr/>
            <a:lstStyle/>
            <a:p>
              <a:endParaRPr lang="zh-CN" altLang="en-US"/>
            </a:p>
          </p:txBody>
        </p:sp>
        <p:sp>
          <p:nvSpPr>
            <p:cNvPr id="46" name="Arc 20">
              <a:extLst>
                <a:ext uri="{FF2B5EF4-FFF2-40B4-BE49-F238E27FC236}">
                  <a16:creationId xmlns:a16="http://schemas.microsoft.com/office/drawing/2014/main" id="{507C9BC9-A01C-4DE1-8E78-5F0056499276}"/>
                </a:ext>
              </a:extLst>
            </p:cNvPr>
            <p:cNvSpPr/>
            <p:nvPr/>
          </p:nvSpPr>
          <p:spPr bwMode="auto">
            <a:xfrm rot="10800000">
              <a:off x="3459761" y="3270791"/>
              <a:ext cx="392159" cy="3742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stealth" w="med" len="lg"/>
            </a:ln>
          </p:spPr>
          <p:txBody>
            <a:bodyPr/>
            <a:lstStyle/>
            <a:p>
              <a:endParaRPr lang="zh-CN" altLang="en-US"/>
            </a:p>
          </p:txBody>
        </p:sp>
        <p:sp>
          <p:nvSpPr>
            <p:cNvPr id="47" name="Arc 20">
              <a:extLst>
                <a:ext uri="{FF2B5EF4-FFF2-40B4-BE49-F238E27FC236}">
                  <a16:creationId xmlns:a16="http://schemas.microsoft.com/office/drawing/2014/main" id="{0DF1F553-333E-4699-990B-67B311B86C46}"/>
                </a:ext>
              </a:extLst>
            </p:cNvPr>
            <p:cNvSpPr/>
            <p:nvPr/>
          </p:nvSpPr>
          <p:spPr bwMode="auto">
            <a:xfrm rot="10800000">
              <a:off x="4179841" y="3990872"/>
              <a:ext cx="392159" cy="3742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stealth" w="med" len="lg"/>
            </a:ln>
          </p:spPr>
          <p:txBody>
            <a:bodyPr/>
            <a:lstStyle/>
            <a:p>
              <a:endParaRPr lang="zh-CN" altLang="en-US"/>
            </a:p>
          </p:txBody>
        </p:sp>
        <p:sp>
          <p:nvSpPr>
            <p:cNvPr id="49" name="Arc 20">
              <a:extLst>
                <a:ext uri="{FF2B5EF4-FFF2-40B4-BE49-F238E27FC236}">
                  <a16:creationId xmlns:a16="http://schemas.microsoft.com/office/drawing/2014/main" id="{E3384DFD-C255-4373-88F7-0C90118E670E}"/>
                </a:ext>
              </a:extLst>
            </p:cNvPr>
            <p:cNvSpPr/>
            <p:nvPr/>
          </p:nvSpPr>
          <p:spPr bwMode="auto">
            <a:xfrm rot="10800000">
              <a:off x="4899921" y="4638943"/>
              <a:ext cx="392159" cy="3742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stealth" w="med" len="lg"/>
            </a:ln>
          </p:spPr>
          <p:txBody>
            <a:bodyPr/>
            <a:lstStyle/>
            <a:p>
              <a:endParaRPr lang="zh-CN" altLang="en-US"/>
            </a:p>
          </p:txBody>
        </p:sp>
        <p:sp>
          <p:nvSpPr>
            <p:cNvPr id="50" name="Arc 20">
              <a:extLst>
                <a:ext uri="{FF2B5EF4-FFF2-40B4-BE49-F238E27FC236}">
                  <a16:creationId xmlns:a16="http://schemas.microsoft.com/office/drawing/2014/main" id="{3D2E3249-6DB0-4124-9501-C6E76F32953C}"/>
                </a:ext>
              </a:extLst>
            </p:cNvPr>
            <p:cNvSpPr/>
            <p:nvPr/>
          </p:nvSpPr>
          <p:spPr bwMode="auto">
            <a:xfrm rot="10800000">
              <a:off x="5620001" y="5359023"/>
              <a:ext cx="392159" cy="3742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stealth" w="med" len="lg"/>
            </a:ln>
          </p:spPr>
          <p:txBody>
            <a:bodyPr/>
            <a:lstStyle/>
            <a:p>
              <a:endParaRPr lang="zh-CN" altLang="en-US"/>
            </a:p>
          </p:txBody>
        </p:sp>
      </p:gr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8E7C1E-B742-4798-B278-6A71CE754282}"/>
              </a:ext>
            </a:extLst>
          </p:cNvPr>
          <p:cNvSpPr>
            <a:spLocks noGrp="1"/>
          </p:cNvSpPr>
          <p:nvPr>
            <p:ph type="title"/>
          </p:nvPr>
        </p:nvSpPr>
        <p:spPr/>
        <p:txBody>
          <a:bodyPr/>
          <a:lstStyle/>
          <a:p>
            <a:r>
              <a:rPr lang="en-US" altLang="zh-CN" b="1" dirty="0"/>
              <a:t>3.</a:t>
            </a:r>
            <a:r>
              <a:rPr lang="zh-CN" altLang="en-US" b="1" dirty="0"/>
              <a:t>软件工程过程</a:t>
            </a:r>
            <a:endParaRPr lang="zh-CN" altLang="en-US" dirty="0"/>
          </a:p>
        </p:txBody>
      </p:sp>
      <p:sp>
        <p:nvSpPr>
          <p:cNvPr id="3" name="内容占位符 2">
            <a:extLst>
              <a:ext uri="{FF2B5EF4-FFF2-40B4-BE49-F238E27FC236}">
                <a16:creationId xmlns:a16="http://schemas.microsoft.com/office/drawing/2014/main" id="{7CB26408-AD2B-440D-AEED-512790EC4363}"/>
              </a:ext>
            </a:extLst>
          </p:cNvPr>
          <p:cNvSpPr>
            <a:spLocks noGrp="1"/>
          </p:cNvSpPr>
          <p:nvPr>
            <p:ph idx="1"/>
          </p:nvPr>
        </p:nvSpPr>
        <p:spPr>
          <a:xfrm>
            <a:off x="395536" y="1319213"/>
            <a:ext cx="8443664" cy="4611687"/>
          </a:xfrm>
        </p:spPr>
        <p:txBody>
          <a:bodyPr/>
          <a:lstStyle/>
          <a:p>
            <a:pPr marL="0" indent="0">
              <a:buNone/>
            </a:pPr>
            <a:r>
              <a:rPr lang="en-US" altLang="zh-CN" sz="3200" b="1" dirty="0">
                <a:latin typeface="+mn-ea"/>
              </a:rPr>
              <a:t>(1) </a:t>
            </a:r>
            <a:r>
              <a:rPr lang="zh-CN" altLang="en-US" sz="3200" b="1" dirty="0">
                <a:latin typeface="+mn-ea"/>
              </a:rPr>
              <a:t>制定计划</a:t>
            </a:r>
            <a:endParaRPr lang="en-US" altLang="zh-CN" sz="3200" b="1" dirty="0">
              <a:latin typeface="+mn-ea"/>
            </a:endParaRPr>
          </a:p>
          <a:p>
            <a:pPr algn="just"/>
            <a:r>
              <a:rPr lang="zh-CN" altLang="en-US" b="1" dirty="0">
                <a:solidFill>
                  <a:srgbClr val="0070C0"/>
                </a:solidFill>
                <a:latin typeface="+mn-ea"/>
              </a:rPr>
              <a:t>目标</a:t>
            </a:r>
            <a:r>
              <a:rPr lang="zh-CN" altLang="en-US" b="1" dirty="0">
                <a:latin typeface="+mn-ea"/>
              </a:rPr>
              <a:t>：</a:t>
            </a:r>
            <a:endParaRPr lang="en-US" altLang="zh-CN" b="1" dirty="0">
              <a:latin typeface="+mn-ea"/>
            </a:endParaRPr>
          </a:p>
          <a:p>
            <a:pPr lvl="1" algn="just"/>
            <a:r>
              <a:rPr lang="zh-CN" altLang="en-US" b="1" dirty="0">
                <a:latin typeface="+mn-ea"/>
              </a:rPr>
              <a:t>确定要开发软件系统的总目标，给出它的功能、性能、可靠性以及接口等方面的要求；</a:t>
            </a:r>
            <a:endParaRPr lang="en-US" altLang="zh-CN" b="1" dirty="0">
              <a:latin typeface="+mn-ea"/>
            </a:endParaRPr>
          </a:p>
          <a:p>
            <a:pPr lvl="1" algn="just"/>
            <a:r>
              <a:rPr lang="zh-CN" altLang="en-US" b="1" dirty="0">
                <a:latin typeface="+mn-ea"/>
              </a:rPr>
              <a:t>研究完成该项软件任务的</a:t>
            </a:r>
            <a:r>
              <a:rPr lang="zh-CN" altLang="en-US" b="1" dirty="0">
                <a:solidFill>
                  <a:srgbClr val="FF0000"/>
                </a:solidFill>
                <a:latin typeface="+mn-ea"/>
              </a:rPr>
              <a:t>可行性</a:t>
            </a:r>
            <a:r>
              <a:rPr lang="zh-CN" altLang="en-US" b="1" dirty="0">
                <a:latin typeface="+mn-ea"/>
              </a:rPr>
              <a:t>，帮助决策者做出是否进行软件项目立项的决定。</a:t>
            </a:r>
            <a:endParaRPr lang="en-US" altLang="zh-CN" b="1" dirty="0">
              <a:latin typeface="+mn-ea"/>
            </a:endParaRPr>
          </a:p>
          <a:p>
            <a:pPr algn="just"/>
            <a:r>
              <a:rPr lang="zh-CN" altLang="en-US" b="1" dirty="0">
                <a:solidFill>
                  <a:srgbClr val="0070C0"/>
                </a:solidFill>
                <a:latin typeface="+mn-ea"/>
              </a:rPr>
              <a:t>参与角色</a:t>
            </a:r>
            <a:r>
              <a:rPr lang="en-US" altLang="zh-CN" b="1" dirty="0">
                <a:latin typeface="+mn-ea"/>
              </a:rPr>
              <a:t>:</a:t>
            </a:r>
            <a:r>
              <a:rPr lang="zh-CN" altLang="en-US" b="1" dirty="0">
                <a:latin typeface="+mn-ea"/>
              </a:rPr>
              <a:t>软件工程师、硬件工程师、数据库专家以及用户等</a:t>
            </a:r>
            <a:endParaRPr lang="en-US" altLang="zh-CN" b="1" dirty="0">
              <a:latin typeface="+mn-ea"/>
            </a:endParaRPr>
          </a:p>
          <a:p>
            <a:pPr algn="just"/>
            <a:r>
              <a:rPr lang="zh-CN" altLang="en-US" b="1" dirty="0">
                <a:solidFill>
                  <a:srgbClr val="0070C0"/>
                </a:solidFill>
                <a:latin typeface="+mn-ea"/>
              </a:rPr>
              <a:t>输出</a:t>
            </a:r>
            <a:r>
              <a:rPr lang="zh-CN" altLang="en-US" b="1" dirty="0">
                <a:latin typeface="+mn-ea"/>
              </a:rPr>
              <a:t>：系统规格说明书、可行性分析报告</a:t>
            </a:r>
            <a:endParaRPr lang="en-US" altLang="zh-CN" b="1" dirty="0">
              <a:latin typeface="+mn-ea"/>
            </a:endParaRPr>
          </a:p>
          <a:p>
            <a:pPr algn="just"/>
            <a:r>
              <a:rPr lang="zh-CN" altLang="en-US" b="1" dirty="0">
                <a:solidFill>
                  <a:srgbClr val="0070C0"/>
                </a:solidFill>
                <a:latin typeface="+mn-ea"/>
              </a:rPr>
              <a:t>回答</a:t>
            </a:r>
            <a:r>
              <a:rPr lang="zh-CN" altLang="en-US" b="1" dirty="0">
                <a:latin typeface="+mn-ea"/>
              </a:rPr>
              <a:t>：问题规模有多大，</a:t>
            </a:r>
            <a:r>
              <a:rPr lang="zh-CN" altLang="en-US" b="1" dirty="0">
                <a:solidFill>
                  <a:srgbClr val="FF0000"/>
                </a:solidFill>
                <a:latin typeface="+mn-ea"/>
              </a:rPr>
              <a:t>是否值得去解决</a:t>
            </a:r>
            <a:r>
              <a:rPr lang="zh-CN" altLang="en-US" b="1" dirty="0">
                <a:latin typeface="+mn-ea"/>
              </a:rPr>
              <a:t>。</a:t>
            </a:r>
            <a:endParaRPr lang="en-US" altLang="zh-CN" b="1" dirty="0">
              <a:latin typeface="+mn-ea"/>
            </a:endParaRPr>
          </a:p>
          <a:p>
            <a:pPr algn="just"/>
            <a:endParaRPr lang="en-US" altLang="zh-CN" b="1" dirty="0">
              <a:latin typeface="+mn-ea"/>
            </a:endParaRPr>
          </a:p>
          <a:p>
            <a:pPr algn="just"/>
            <a:endParaRPr lang="zh-CN" altLang="en-US" b="1" dirty="0">
              <a:latin typeface="+mn-ea"/>
            </a:endParaRPr>
          </a:p>
          <a:p>
            <a:endParaRPr lang="zh-CN" altLang="en-US" b="1" dirty="0"/>
          </a:p>
        </p:txBody>
      </p:sp>
      <p:sp>
        <p:nvSpPr>
          <p:cNvPr id="4" name="灯片编号占位符 3">
            <a:extLst>
              <a:ext uri="{FF2B5EF4-FFF2-40B4-BE49-F238E27FC236}">
                <a16:creationId xmlns:a16="http://schemas.microsoft.com/office/drawing/2014/main" id="{12D984EB-E986-467F-8F4B-72D01C45323E}"/>
              </a:ext>
            </a:extLst>
          </p:cNvPr>
          <p:cNvSpPr>
            <a:spLocks noGrp="1"/>
          </p:cNvSpPr>
          <p:nvPr>
            <p:ph type="sldNum" sz="quarter" idx="12"/>
          </p:nvPr>
        </p:nvSpPr>
        <p:spPr/>
        <p:txBody>
          <a:bodyPr/>
          <a:lstStyle/>
          <a:p>
            <a:fld id="{1BD9E107-7CBE-4420-B8A8-046F950C4F52}" type="slidenum">
              <a:rPr lang="en-US" altLang="zh-CN" smtClean="0"/>
              <a:pPr/>
              <a:t>14</a:t>
            </a:fld>
            <a:endParaRPr lang="en-US" altLang="zh-CN"/>
          </a:p>
        </p:txBody>
      </p:sp>
    </p:spTree>
    <p:extLst>
      <p:ext uri="{BB962C8B-B14F-4D97-AF65-F5344CB8AC3E}">
        <p14:creationId xmlns:p14="http://schemas.microsoft.com/office/powerpoint/2010/main" val="160939859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8E7C1E-B742-4798-B278-6A71CE754282}"/>
              </a:ext>
            </a:extLst>
          </p:cNvPr>
          <p:cNvSpPr>
            <a:spLocks noGrp="1"/>
          </p:cNvSpPr>
          <p:nvPr>
            <p:ph type="title"/>
          </p:nvPr>
        </p:nvSpPr>
        <p:spPr/>
        <p:txBody>
          <a:bodyPr/>
          <a:lstStyle/>
          <a:p>
            <a:r>
              <a:rPr lang="en-US" altLang="zh-CN" b="1" dirty="0"/>
              <a:t>3.</a:t>
            </a:r>
            <a:r>
              <a:rPr lang="zh-CN" altLang="en-US" b="1" dirty="0"/>
              <a:t>软件工程过程</a:t>
            </a:r>
            <a:endParaRPr lang="zh-CN" altLang="en-US" dirty="0"/>
          </a:p>
        </p:txBody>
      </p:sp>
      <p:sp>
        <p:nvSpPr>
          <p:cNvPr id="3" name="内容占位符 2">
            <a:extLst>
              <a:ext uri="{FF2B5EF4-FFF2-40B4-BE49-F238E27FC236}">
                <a16:creationId xmlns:a16="http://schemas.microsoft.com/office/drawing/2014/main" id="{7CB26408-AD2B-440D-AEED-512790EC4363}"/>
              </a:ext>
            </a:extLst>
          </p:cNvPr>
          <p:cNvSpPr>
            <a:spLocks noGrp="1"/>
          </p:cNvSpPr>
          <p:nvPr>
            <p:ph idx="1"/>
          </p:nvPr>
        </p:nvSpPr>
        <p:spPr/>
        <p:txBody>
          <a:bodyPr/>
          <a:lstStyle/>
          <a:p>
            <a:pPr marL="0" indent="0">
              <a:buNone/>
            </a:pPr>
            <a:r>
              <a:rPr lang="en-US" altLang="zh-CN" sz="3200" b="1" dirty="0">
                <a:latin typeface="+mn-ea"/>
              </a:rPr>
              <a:t>(2) </a:t>
            </a:r>
            <a:r>
              <a:rPr lang="zh-CN" altLang="en-US" sz="3200" b="1" dirty="0">
                <a:latin typeface="+mn-ea"/>
              </a:rPr>
              <a:t>需求分析</a:t>
            </a:r>
            <a:endParaRPr lang="en-US" altLang="zh-CN" sz="3200" b="1" dirty="0">
              <a:latin typeface="+mn-ea"/>
            </a:endParaRPr>
          </a:p>
          <a:p>
            <a:pPr algn="just"/>
            <a:r>
              <a:rPr lang="zh-CN" altLang="en-US" b="1" dirty="0">
                <a:solidFill>
                  <a:srgbClr val="0070C0"/>
                </a:solidFill>
                <a:latin typeface="+mn-ea"/>
              </a:rPr>
              <a:t>目标</a:t>
            </a:r>
            <a:r>
              <a:rPr lang="zh-CN" altLang="en-US" b="1" dirty="0">
                <a:latin typeface="+mn-ea"/>
              </a:rPr>
              <a:t>：对待开发软件提出的需求进行分析并给出详细的、无二义性的定义。</a:t>
            </a:r>
            <a:endParaRPr lang="en-US" altLang="zh-CN" b="1" dirty="0">
              <a:latin typeface="+mn-ea"/>
            </a:endParaRPr>
          </a:p>
          <a:p>
            <a:pPr algn="just"/>
            <a:r>
              <a:rPr lang="zh-CN" altLang="en-US" b="1" dirty="0">
                <a:solidFill>
                  <a:srgbClr val="0070C0"/>
                </a:solidFill>
                <a:latin typeface="+mn-ea"/>
              </a:rPr>
              <a:t>参与角色</a:t>
            </a:r>
            <a:r>
              <a:rPr lang="zh-CN" altLang="en-US" b="1" dirty="0">
                <a:latin typeface="+mn-ea"/>
              </a:rPr>
              <a:t>：需求分析员、用户等</a:t>
            </a:r>
            <a:endParaRPr lang="en-US" altLang="zh-CN" b="1" dirty="0">
              <a:latin typeface="+mn-ea"/>
            </a:endParaRPr>
          </a:p>
          <a:p>
            <a:pPr algn="just"/>
            <a:r>
              <a:rPr lang="zh-CN" altLang="en-US" b="1" dirty="0">
                <a:solidFill>
                  <a:srgbClr val="0070C0"/>
                </a:solidFill>
                <a:latin typeface="+mn-ea"/>
              </a:rPr>
              <a:t>输出</a:t>
            </a:r>
            <a:r>
              <a:rPr lang="zh-CN" altLang="en-US" b="1" dirty="0">
                <a:latin typeface="+mn-ea"/>
              </a:rPr>
              <a:t>：软件需求规格说明书、数据词典、初步的用户手册、软件开发实施计划等。</a:t>
            </a:r>
            <a:endParaRPr lang="en-US" altLang="zh-CN" b="1" dirty="0">
              <a:latin typeface="+mn-ea"/>
            </a:endParaRPr>
          </a:p>
          <a:p>
            <a:pPr algn="just"/>
            <a:r>
              <a:rPr lang="zh-CN" altLang="en-US" b="1" dirty="0">
                <a:solidFill>
                  <a:srgbClr val="0070C0"/>
                </a:solidFill>
                <a:latin typeface="+mn-ea"/>
              </a:rPr>
              <a:t>回答</a:t>
            </a:r>
            <a:r>
              <a:rPr lang="zh-CN" altLang="en-US" b="1" dirty="0">
                <a:latin typeface="+mn-ea"/>
              </a:rPr>
              <a:t>：要解决的问题“</a:t>
            </a:r>
            <a:r>
              <a:rPr lang="zh-CN" altLang="en-US" b="1" dirty="0">
                <a:solidFill>
                  <a:srgbClr val="FF0000"/>
                </a:solidFill>
                <a:latin typeface="+mn-ea"/>
              </a:rPr>
              <a:t>做什么</a:t>
            </a:r>
            <a:r>
              <a:rPr lang="zh-CN" altLang="en-US" b="1" dirty="0">
                <a:latin typeface="+mn-ea"/>
              </a:rPr>
              <a:t>”</a:t>
            </a:r>
          </a:p>
          <a:p>
            <a:endParaRPr lang="zh-CN" altLang="en-US" b="1" dirty="0"/>
          </a:p>
        </p:txBody>
      </p:sp>
      <p:sp>
        <p:nvSpPr>
          <p:cNvPr id="4" name="灯片编号占位符 3">
            <a:extLst>
              <a:ext uri="{FF2B5EF4-FFF2-40B4-BE49-F238E27FC236}">
                <a16:creationId xmlns:a16="http://schemas.microsoft.com/office/drawing/2014/main" id="{12D984EB-E986-467F-8F4B-72D01C45323E}"/>
              </a:ext>
            </a:extLst>
          </p:cNvPr>
          <p:cNvSpPr>
            <a:spLocks noGrp="1"/>
          </p:cNvSpPr>
          <p:nvPr>
            <p:ph type="sldNum" sz="quarter" idx="12"/>
          </p:nvPr>
        </p:nvSpPr>
        <p:spPr/>
        <p:txBody>
          <a:bodyPr/>
          <a:lstStyle/>
          <a:p>
            <a:fld id="{1BD9E107-7CBE-4420-B8A8-046F950C4F52}" type="slidenum">
              <a:rPr lang="en-US" altLang="zh-CN" smtClean="0"/>
              <a:pPr/>
              <a:t>15</a:t>
            </a:fld>
            <a:endParaRPr lang="en-US" altLang="zh-CN"/>
          </a:p>
        </p:txBody>
      </p:sp>
    </p:spTree>
    <p:extLst>
      <p:ext uri="{BB962C8B-B14F-4D97-AF65-F5344CB8AC3E}">
        <p14:creationId xmlns:p14="http://schemas.microsoft.com/office/powerpoint/2010/main" val="264304540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8E7C1E-B742-4798-B278-6A71CE754282}"/>
              </a:ext>
            </a:extLst>
          </p:cNvPr>
          <p:cNvSpPr>
            <a:spLocks noGrp="1"/>
          </p:cNvSpPr>
          <p:nvPr>
            <p:ph type="title"/>
          </p:nvPr>
        </p:nvSpPr>
        <p:spPr/>
        <p:txBody>
          <a:bodyPr/>
          <a:lstStyle/>
          <a:p>
            <a:r>
              <a:rPr lang="en-US" altLang="zh-CN" b="1" dirty="0"/>
              <a:t>3.</a:t>
            </a:r>
            <a:r>
              <a:rPr lang="zh-CN" altLang="en-US" b="1" dirty="0"/>
              <a:t>软件工程过程</a:t>
            </a:r>
            <a:endParaRPr lang="zh-CN" altLang="en-US" dirty="0"/>
          </a:p>
        </p:txBody>
      </p:sp>
      <p:sp>
        <p:nvSpPr>
          <p:cNvPr id="3" name="内容占位符 2">
            <a:extLst>
              <a:ext uri="{FF2B5EF4-FFF2-40B4-BE49-F238E27FC236}">
                <a16:creationId xmlns:a16="http://schemas.microsoft.com/office/drawing/2014/main" id="{7CB26408-AD2B-440D-AEED-512790EC4363}"/>
              </a:ext>
            </a:extLst>
          </p:cNvPr>
          <p:cNvSpPr>
            <a:spLocks noGrp="1"/>
          </p:cNvSpPr>
          <p:nvPr>
            <p:ph idx="1"/>
          </p:nvPr>
        </p:nvSpPr>
        <p:spPr/>
        <p:txBody>
          <a:bodyPr/>
          <a:lstStyle/>
          <a:p>
            <a:pPr marL="0" indent="0" algn="just">
              <a:buNone/>
            </a:pPr>
            <a:r>
              <a:rPr lang="en-US" altLang="zh-CN" sz="3200" b="1" dirty="0">
                <a:latin typeface="+mn-ea"/>
              </a:rPr>
              <a:t>(3) </a:t>
            </a:r>
            <a:r>
              <a:rPr lang="zh-CN" altLang="en-US" sz="3200" b="1" dirty="0">
                <a:latin typeface="+mn-ea"/>
              </a:rPr>
              <a:t>软件设计</a:t>
            </a:r>
            <a:endParaRPr lang="en-US" altLang="zh-CN" sz="3200" b="1" dirty="0">
              <a:latin typeface="+mn-ea"/>
            </a:endParaRPr>
          </a:p>
          <a:p>
            <a:pPr algn="just"/>
            <a:r>
              <a:rPr lang="zh-CN" altLang="en-US" b="1" dirty="0">
                <a:solidFill>
                  <a:srgbClr val="0070C0"/>
                </a:solidFill>
                <a:latin typeface="+mn-ea"/>
              </a:rPr>
              <a:t>目标</a:t>
            </a:r>
            <a:r>
              <a:rPr lang="zh-CN" altLang="en-US" b="1" dirty="0">
                <a:latin typeface="+mn-ea"/>
              </a:rPr>
              <a:t>：把需求分析结果转换成一个模块化的体系结构。</a:t>
            </a:r>
            <a:r>
              <a:rPr lang="zh-CN" altLang="zh-CN" b="1" dirty="0">
                <a:latin typeface="+mn-ea"/>
              </a:rPr>
              <a:t>在此基础上，明确描述每一个模块的内部实现逻辑</a:t>
            </a:r>
            <a:r>
              <a:rPr lang="zh-CN" altLang="en-US" b="1" dirty="0">
                <a:latin typeface="+mn-ea"/>
              </a:rPr>
              <a:t>。</a:t>
            </a:r>
            <a:endParaRPr lang="en-US" altLang="zh-CN" b="1" dirty="0">
              <a:latin typeface="+mn-ea"/>
            </a:endParaRPr>
          </a:p>
          <a:p>
            <a:pPr algn="just"/>
            <a:r>
              <a:rPr lang="zh-CN" altLang="en-US" b="1" dirty="0">
                <a:solidFill>
                  <a:srgbClr val="0070C0"/>
                </a:solidFill>
                <a:latin typeface="+mn-ea"/>
              </a:rPr>
              <a:t>回答</a:t>
            </a:r>
            <a:r>
              <a:rPr lang="zh-CN" altLang="en-US" b="1" dirty="0">
                <a:latin typeface="+mn-ea"/>
              </a:rPr>
              <a:t>：要解决的问题“</a:t>
            </a:r>
            <a:r>
              <a:rPr lang="zh-CN" altLang="en-US" b="1" dirty="0">
                <a:solidFill>
                  <a:srgbClr val="FF0000"/>
                </a:solidFill>
                <a:latin typeface="+mn-ea"/>
              </a:rPr>
              <a:t>怎么做</a:t>
            </a:r>
            <a:r>
              <a:rPr lang="zh-CN" altLang="en-US" b="1" dirty="0">
                <a:latin typeface="+mn-ea"/>
              </a:rPr>
              <a:t>”</a:t>
            </a:r>
            <a:endParaRPr lang="en-US" altLang="zh-CN" b="1" dirty="0">
              <a:latin typeface="+mn-ea"/>
            </a:endParaRPr>
          </a:p>
          <a:p>
            <a:pPr algn="just"/>
            <a:r>
              <a:rPr lang="zh-CN" altLang="en-US" b="1" dirty="0">
                <a:solidFill>
                  <a:srgbClr val="0070C0"/>
                </a:solidFill>
                <a:latin typeface="+mn-ea"/>
              </a:rPr>
              <a:t>常用设计方法</a:t>
            </a:r>
            <a:r>
              <a:rPr lang="zh-CN" altLang="en-US" b="1" dirty="0">
                <a:latin typeface="+mn-ea"/>
              </a:rPr>
              <a:t>：结构化程序设计、面向对象设计等。</a:t>
            </a:r>
            <a:endParaRPr lang="en-US" altLang="zh-CN" b="1" dirty="0">
              <a:latin typeface="+mn-ea"/>
            </a:endParaRPr>
          </a:p>
        </p:txBody>
      </p:sp>
      <p:sp>
        <p:nvSpPr>
          <p:cNvPr id="4" name="灯片编号占位符 3">
            <a:extLst>
              <a:ext uri="{FF2B5EF4-FFF2-40B4-BE49-F238E27FC236}">
                <a16:creationId xmlns:a16="http://schemas.microsoft.com/office/drawing/2014/main" id="{12D984EB-E986-467F-8F4B-72D01C45323E}"/>
              </a:ext>
            </a:extLst>
          </p:cNvPr>
          <p:cNvSpPr>
            <a:spLocks noGrp="1"/>
          </p:cNvSpPr>
          <p:nvPr>
            <p:ph type="sldNum" sz="quarter" idx="12"/>
          </p:nvPr>
        </p:nvSpPr>
        <p:spPr/>
        <p:txBody>
          <a:bodyPr/>
          <a:lstStyle/>
          <a:p>
            <a:fld id="{1BD9E107-7CBE-4420-B8A8-046F950C4F52}" type="slidenum">
              <a:rPr lang="en-US" altLang="zh-CN" smtClean="0"/>
              <a:pPr/>
              <a:t>16</a:t>
            </a:fld>
            <a:endParaRPr lang="en-US" altLang="zh-CN"/>
          </a:p>
        </p:txBody>
      </p:sp>
    </p:spTree>
    <p:extLst>
      <p:ext uri="{BB962C8B-B14F-4D97-AF65-F5344CB8AC3E}">
        <p14:creationId xmlns:p14="http://schemas.microsoft.com/office/powerpoint/2010/main" val="410076627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8E7C1E-B742-4798-B278-6A71CE754282}"/>
              </a:ext>
            </a:extLst>
          </p:cNvPr>
          <p:cNvSpPr>
            <a:spLocks noGrp="1"/>
          </p:cNvSpPr>
          <p:nvPr>
            <p:ph type="title"/>
          </p:nvPr>
        </p:nvSpPr>
        <p:spPr/>
        <p:txBody>
          <a:bodyPr/>
          <a:lstStyle/>
          <a:p>
            <a:r>
              <a:rPr lang="en-US" altLang="zh-CN" b="1" dirty="0"/>
              <a:t>3.</a:t>
            </a:r>
            <a:r>
              <a:rPr lang="zh-CN" altLang="en-US" b="1" dirty="0"/>
              <a:t>软件工程过程</a:t>
            </a:r>
            <a:endParaRPr lang="zh-CN" altLang="en-US" dirty="0"/>
          </a:p>
        </p:txBody>
      </p:sp>
      <p:sp>
        <p:nvSpPr>
          <p:cNvPr id="3" name="内容占位符 2">
            <a:extLst>
              <a:ext uri="{FF2B5EF4-FFF2-40B4-BE49-F238E27FC236}">
                <a16:creationId xmlns:a16="http://schemas.microsoft.com/office/drawing/2014/main" id="{7CB26408-AD2B-440D-AEED-512790EC4363}"/>
              </a:ext>
            </a:extLst>
          </p:cNvPr>
          <p:cNvSpPr>
            <a:spLocks noGrp="1"/>
          </p:cNvSpPr>
          <p:nvPr>
            <p:ph idx="1"/>
          </p:nvPr>
        </p:nvSpPr>
        <p:spPr>
          <a:xfrm>
            <a:off x="251520" y="1268761"/>
            <a:ext cx="8587680" cy="4662140"/>
          </a:xfrm>
        </p:spPr>
        <p:txBody>
          <a:bodyPr/>
          <a:lstStyle/>
          <a:p>
            <a:r>
              <a:rPr lang="zh-CN" altLang="en-US" b="1" dirty="0">
                <a:latin typeface="+mn-ea"/>
              </a:rPr>
              <a:t>概要设计：</a:t>
            </a:r>
            <a:endParaRPr lang="en-US" altLang="zh-CN" b="1" dirty="0">
              <a:latin typeface="+mn-ea"/>
            </a:endParaRPr>
          </a:p>
          <a:p>
            <a:pPr lvl="1" algn="just"/>
            <a:r>
              <a:rPr lang="zh-CN" altLang="en-US" sz="2400" b="1" dirty="0">
                <a:solidFill>
                  <a:srgbClr val="0070C0"/>
                </a:solidFill>
                <a:latin typeface="+mn-ea"/>
              </a:rPr>
              <a:t>目标</a:t>
            </a:r>
            <a:r>
              <a:rPr lang="zh-CN" altLang="en-US" sz="2400" b="1" dirty="0">
                <a:latin typeface="+mn-ea"/>
              </a:rPr>
              <a:t>：</a:t>
            </a:r>
            <a:r>
              <a:rPr lang="zh-CN" altLang="zh-CN" sz="2400" b="1" dirty="0">
                <a:latin typeface="+mn-ea"/>
              </a:rPr>
              <a:t>设计软件的</a:t>
            </a:r>
            <a:r>
              <a:rPr lang="zh-CN" altLang="en-US" sz="2400" b="1" dirty="0">
                <a:latin typeface="+mn-ea"/>
              </a:rPr>
              <a:t>体系</a:t>
            </a:r>
            <a:r>
              <a:rPr lang="zh-CN" altLang="zh-CN" sz="2400" b="1" dirty="0">
                <a:latin typeface="+mn-ea"/>
              </a:rPr>
              <a:t>结构，也就是要确定系统是由哪些模块组成的，以及这些模块相互之间的关系</a:t>
            </a:r>
            <a:r>
              <a:rPr lang="zh-CN" altLang="en-US" sz="2400" b="1" dirty="0">
                <a:latin typeface="+mn-ea"/>
              </a:rPr>
              <a:t>。</a:t>
            </a:r>
            <a:endParaRPr lang="en-US" altLang="zh-CN" sz="2400" b="1" dirty="0">
              <a:latin typeface="+mn-ea"/>
            </a:endParaRPr>
          </a:p>
          <a:p>
            <a:pPr lvl="1" algn="just"/>
            <a:r>
              <a:rPr lang="zh-CN" altLang="en-US" sz="2400" b="1" dirty="0">
                <a:solidFill>
                  <a:srgbClr val="0070C0"/>
                </a:solidFill>
                <a:latin typeface="+mn-ea"/>
              </a:rPr>
              <a:t>参与角色</a:t>
            </a:r>
            <a:r>
              <a:rPr lang="zh-CN" altLang="en-US" sz="2400" b="1" dirty="0">
                <a:latin typeface="+mn-ea"/>
              </a:rPr>
              <a:t>：系统架构师</a:t>
            </a:r>
            <a:endParaRPr lang="en-US" altLang="zh-CN" sz="2400" b="1" dirty="0">
              <a:latin typeface="+mn-ea"/>
            </a:endParaRPr>
          </a:p>
          <a:p>
            <a:pPr lvl="1" algn="just"/>
            <a:r>
              <a:rPr lang="zh-CN" altLang="en-US" sz="2400" b="1" dirty="0">
                <a:solidFill>
                  <a:srgbClr val="0070C0"/>
                </a:solidFill>
                <a:latin typeface="+mn-ea"/>
              </a:rPr>
              <a:t>输出</a:t>
            </a:r>
            <a:r>
              <a:rPr lang="zh-CN" altLang="en-US" sz="2400" b="1" dirty="0">
                <a:latin typeface="+mn-ea"/>
              </a:rPr>
              <a:t>：概要设计说明书、数据库设计说明书、用户手册、集成测试计划等。</a:t>
            </a:r>
            <a:endParaRPr lang="en-US" altLang="zh-CN" sz="2400" b="1" dirty="0">
              <a:latin typeface="+mn-ea"/>
            </a:endParaRPr>
          </a:p>
          <a:p>
            <a:r>
              <a:rPr lang="zh-CN" altLang="en-US" b="1" dirty="0">
                <a:latin typeface="+mn-ea"/>
              </a:rPr>
              <a:t>详细设计：</a:t>
            </a:r>
          </a:p>
          <a:p>
            <a:pPr lvl="1" algn="just"/>
            <a:r>
              <a:rPr lang="zh-CN" altLang="en-US" sz="2400" b="1" dirty="0">
                <a:solidFill>
                  <a:srgbClr val="0070C0"/>
                </a:solidFill>
                <a:latin typeface="+mn-ea"/>
              </a:rPr>
              <a:t>目标</a:t>
            </a:r>
            <a:r>
              <a:rPr lang="zh-CN" altLang="en-US" sz="2400" b="1" dirty="0">
                <a:latin typeface="+mn-ea"/>
              </a:rPr>
              <a:t>：</a:t>
            </a:r>
            <a:r>
              <a:rPr lang="zh-CN" altLang="zh-CN" sz="2400" b="1" dirty="0">
                <a:latin typeface="+mn-ea"/>
              </a:rPr>
              <a:t>确定软件各个模块的内部数据</a:t>
            </a:r>
            <a:r>
              <a:rPr lang="zh-CN" altLang="en-US" sz="2400" b="1" dirty="0">
                <a:latin typeface="+mn-ea"/>
              </a:rPr>
              <a:t>结构，以及相应功能的实现算法。</a:t>
            </a:r>
            <a:endParaRPr lang="en-US" altLang="zh-CN" sz="2400" b="1" dirty="0">
              <a:latin typeface="+mn-ea"/>
            </a:endParaRPr>
          </a:p>
          <a:p>
            <a:pPr lvl="1" algn="just"/>
            <a:r>
              <a:rPr lang="zh-CN" altLang="en-US" sz="2400" b="1" dirty="0">
                <a:solidFill>
                  <a:srgbClr val="0070C0"/>
                </a:solidFill>
                <a:latin typeface="+mn-ea"/>
              </a:rPr>
              <a:t>参与角色</a:t>
            </a:r>
            <a:r>
              <a:rPr lang="zh-CN" altLang="en-US" sz="2400" b="1" dirty="0">
                <a:latin typeface="+mn-ea"/>
              </a:rPr>
              <a:t>：程序员</a:t>
            </a:r>
            <a:endParaRPr lang="en-US" altLang="zh-CN" sz="2400" b="1" dirty="0">
              <a:latin typeface="+mn-ea"/>
            </a:endParaRPr>
          </a:p>
          <a:p>
            <a:pPr lvl="1" algn="just"/>
            <a:r>
              <a:rPr lang="zh-CN" altLang="en-US" sz="2400" b="1" dirty="0">
                <a:solidFill>
                  <a:srgbClr val="0070C0"/>
                </a:solidFill>
                <a:latin typeface="+mn-ea"/>
              </a:rPr>
              <a:t>输出</a:t>
            </a:r>
            <a:r>
              <a:rPr lang="zh-CN" altLang="en-US" sz="2400" b="1" dirty="0">
                <a:latin typeface="+mn-ea"/>
              </a:rPr>
              <a:t>：详细设计说明书、单元测试计划等。</a:t>
            </a:r>
            <a:endParaRPr lang="zh-CN" altLang="en-US" sz="2400" b="1" dirty="0"/>
          </a:p>
        </p:txBody>
      </p:sp>
      <p:sp>
        <p:nvSpPr>
          <p:cNvPr id="4" name="灯片编号占位符 3">
            <a:extLst>
              <a:ext uri="{FF2B5EF4-FFF2-40B4-BE49-F238E27FC236}">
                <a16:creationId xmlns:a16="http://schemas.microsoft.com/office/drawing/2014/main" id="{12D984EB-E986-467F-8F4B-72D01C45323E}"/>
              </a:ext>
            </a:extLst>
          </p:cNvPr>
          <p:cNvSpPr>
            <a:spLocks noGrp="1"/>
          </p:cNvSpPr>
          <p:nvPr>
            <p:ph type="sldNum" sz="quarter" idx="12"/>
          </p:nvPr>
        </p:nvSpPr>
        <p:spPr/>
        <p:txBody>
          <a:bodyPr/>
          <a:lstStyle/>
          <a:p>
            <a:fld id="{1BD9E107-7CBE-4420-B8A8-046F950C4F52}" type="slidenum">
              <a:rPr lang="en-US" altLang="zh-CN" smtClean="0"/>
              <a:pPr/>
              <a:t>17</a:t>
            </a:fld>
            <a:endParaRPr lang="en-US" altLang="zh-CN"/>
          </a:p>
        </p:txBody>
      </p:sp>
    </p:spTree>
    <p:extLst>
      <p:ext uri="{BB962C8B-B14F-4D97-AF65-F5344CB8AC3E}">
        <p14:creationId xmlns:p14="http://schemas.microsoft.com/office/powerpoint/2010/main" val="353903614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8E7C1E-B742-4798-B278-6A71CE754282}"/>
              </a:ext>
            </a:extLst>
          </p:cNvPr>
          <p:cNvSpPr>
            <a:spLocks noGrp="1"/>
          </p:cNvSpPr>
          <p:nvPr>
            <p:ph type="title"/>
          </p:nvPr>
        </p:nvSpPr>
        <p:spPr/>
        <p:txBody>
          <a:bodyPr/>
          <a:lstStyle/>
          <a:p>
            <a:r>
              <a:rPr lang="en-US" altLang="zh-CN" b="1" dirty="0"/>
              <a:t>3.</a:t>
            </a:r>
            <a:r>
              <a:rPr lang="zh-CN" altLang="en-US" b="1" dirty="0"/>
              <a:t>软件工程过程</a:t>
            </a:r>
            <a:endParaRPr lang="zh-CN" altLang="en-US" dirty="0"/>
          </a:p>
        </p:txBody>
      </p:sp>
      <p:sp>
        <p:nvSpPr>
          <p:cNvPr id="3" name="内容占位符 2">
            <a:extLst>
              <a:ext uri="{FF2B5EF4-FFF2-40B4-BE49-F238E27FC236}">
                <a16:creationId xmlns:a16="http://schemas.microsoft.com/office/drawing/2014/main" id="{7CB26408-AD2B-440D-AEED-512790EC4363}"/>
              </a:ext>
            </a:extLst>
          </p:cNvPr>
          <p:cNvSpPr>
            <a:spLocks noGrp="1"/>
          </p:cNvSpPr>
          <p:nvPr>
            <p:ph idx="1"/>
          </p:nvPr>
        </p:nvSpPr>
        <p:spPr/>
        <p:txBody>
          <a:bodyPr/>
          <a:lstStyle/>
          <a:p>
            <a:pPr marL="0" indent="0">
              <a:buNone/>
            </a:pPr>
            <a:r>
              <a:rPr lang="en-US" altLang="zh-CN" sz="3200" b="1" dirty="0">
                <a:latin typeface="+mn-ea"/>
              </a:rPr>
              <a:t>(4) </a:t>
            </a:r>
            <a:r>
              <a:rPr lang="zh-CN" altLang="en-US" sz="3200" b="1" dirty="0">
                <a:latin typeface="+mn-ea"/>
              </a:rPr>
              <a:t>编码</a:t>
            </a:r>
            <a:endParaRPr lang="en-US" altLang="zh-CN" sz="3200" b="1" dirty="0">
              <a:latin typeface="+mn-ea"/>
            </a:endParaRPr>
          </a:p>
          <a:p>
            <a:pPr algn="just">
              <a:buFont typeface="Arial" panose="020B0604020202020204" pitchFamily="34" charset="0"/>
              <a:buChar char="•"/>
            </a:pPr>
            <a:r>
              <a:rPr lang="zh-CN" altLang="en-US" b="1" dirty="0">
                <a:solidFill>
                  <a:srgbClr val="0070C0"/>
                </a:solidFill>
                <a:latin typeface="+mn-ea"/>
              </a:rPr>
              <a:t>目标</a:t>
            </a:r>
            <a:r>
              <a:rPr lang="zh-CN" altLang="en-US" b="1" dirty="0">
                <a:latin typeface="+mn-ea"/>
              </a:rPr>
              <a:t>：把软件设计转换成计算机可以接受的程序代码，</a:t>
            </a:r>
            <a:r>
              <a:rPr lang="zh-CN" altLang="zh-CN" b="1" dirty="0">
                <a:latin typeface="+mn-ea"/>
              </a:rPr>
              <a:t>并形成可执行的软件系统</a:t>
            </a:r>
            <a:endParaRPr lang="en-US" altLang="zh-CN" b="1" dirty="0">
              <a:latin typeface="+mn-ea"/>
            </a:endParaRPr>
          </a:p>
          <a:p>
            <a:pPr algn="just">
              <a:buFont typeface="Arial" panose="020B0604020202020204" pitchFamily="34" charset="0"/>
              <a:buChar char="•"/>
            </a:pPr>
            <a:r>
              <a:rPr lang="zh-CN" altLang="en-US" b="1" dirty="0">
                <a:solidFill>
                  <a:srgbClr val="0070C0"/>
                </a:solidFill>
                <a:latin typeface="+mn-ea"/>
              </a:rPr>
              <a:t>参与角色</a:t>
            </a:r>
            <a:r>
              <a:rPr lang="zh-CN" altLang="en-US" b="1" dirty="0">
                <a:latin typeface="+mn-ea"/>
              </a:rPr>
              <a:t>：程序员</a:t>
            </a:r>
            <a:endParaRPr lang="en-US" altLang="zh-CN" b="1" dirty="0">
              <a:latin typeface="+mn-ea"/>
            </a:endParaRPr>
          </a:p>
          <a:p>
            <a:pPr algn="just">
              <a:buFont typeface="Arial" panose="020B0604020202020204" pitchFamily="34" charset="0"/>
              <a:buChar char="•"/>
            </a:pPr>
            <a:r>
              <a:rPr lang="zh-CN" altLang="en-US" b="1" dirty="0">
                <a:solidFill>
                  <a:srgbClr val="0070C0"/>
                </a:solidFill>
                <a:latin typeface="+mn-ea"/>
              </a:rPr>
              <a:t>输出</a:t>
            </a:r>
            <a:r>
              <a:rPr lang="zh-CN" altLang="en-US" b="1" dirty="0">
                <a:latin typeface="+mn-ea"/>
              </a:rPr>
              <a:t>：源代码、可执行程序等。</a:t>
            </a:r>
            <a:endParaRPr lang="en-US" altLang="zh-CN" b="1" dirty="0">
              <a:latin typeface="+mn-ea"/>
            </a:endParaRPr>
          </a:p>
          <a:p>
            <a:pPr algn="just"/>
            <a:r>
              <a:rPr lang="zh-CN" altLang="en-US" b="1" dirty="0"/>
              <a:t>在编码实现中，很重要的一点就是</a:t>
            </a:r>
            <a:r>
              <a:rPr lang="zh-CN" altLang="en-US" b="1" dirty="0">
                <a:solidFill>
                  <a:srgbClr val="FF0000"/>
                </a:solidFill>
              </a:rPr>
              <a:t>编码风格</a:t>
            </a:r>
            <a:r>
              <a:rPr lang="zh-CN" altLang="en-US" b="1" dirty="0"/>
              <a:t>。良好的编码风格对于保证程序的质量非常重要，它能明显地减轻维护或扩充程序的开销</a:t>
            </a:r>
          </a:p>
        </p:txBody>
      </p:sp>
      <p:sp>
        <p:nvSpPr>
          <p:cNvPr id="4" name="灯片编号占位符 3">
            <a:extLst>
              <a:ext uri="{FF2B5EF4-FFF2-40B4-BE49-F238E27FC236}">
                <a16:creationId xmlns:a16="http://schemas.microsoft.com/office/drawing/2014/main" id="{12D984EB-E986-467F-8F4B-72D01C45323E}"/>
              </a:ext>
            </a:extLst>
          </p:cNvPr>
          <p:cNvSpPr>
            <a:spLocks noGrp="1"/>
          </p:cNvSpPr>
          <p:nvPr>
            <p:ph type="sldNum" sz="quarter" idx="12"/>
          </p:nvPr>
        </p:nvSpPr>
        <p:spPr/>
        <p:txBody>
          <a:bodyPr/>
          <a:lstStyle/>
          <a:p>
            <a:fld id="{1BD9E107-7CBE-4420-B8A8-046F950C4F52}" type="slidenum">
              <a:rPr lang="en-US" altLang="zh-CN" smtClean="0"/>
              <a:pPr/>
              <a:t>18</a:t>
            </a:fld>
            <a:endParaRPr lang="en-US" altLang="zh-CN"/>
          </a:p>
        </p:txBody>
      </p:sp>
    </p:spTree>
    <p:extLst>
      <p:ext uri="{BB962C8B-B14F-4D97-AF65-F5344CB8AC3E}">
        <p14:creationId xmlns:p14="http://schemas.microsoft.com/office/powerpoint/2010/main" val="82101338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8E7C1E-B742-4798-B278-6A71CE754282}"/>
              </a:ext>
            </a:extLst>
          </p:cNvPr>
          <p:cNvSpPr>
            <a:spLocks noGrp="1"/>
          </p:cNvSpPr>
          <p:nvPr>
            <p:ph type="title"/>
          </p:nvPr>
        </p:nvSpPr>
        <p:spPr/>
        <p:txBody>
          <a:bodyPr/>
          <a:lstStyle/>
          <a:p>
            <a:r>
              <a:rPr lang="en-US" altLang="zh-CN" b="1" dirty="0"/>
              <a:t>3.</a:t>
            </a:r>
            <a:r>
              <a:rPr lang="zh-CN" altLang="en-US" b="1" dirty="0"/>
              <a:t>软件工程过程</a:t>
            </a:r>
            <a:endParaRPr lang="zh-CN" altLang="en-US" dirty="0"/>
          </a:p>
        </p:txBody>
      </p:sp>
      <p:sp>
        <p:nvSpPr>
          <p:cNvPr id="3" name="内容占位符 2">
            <a:extLst>
              <a:ext uri="{FF2B5EF4-FFF2-40B4-BE49-F238E27FC236}">
                <a16:creationId xmlns:a16="http://schemas.microsoft.com/office/drawing/2014/main" id="{7CB26408-AD2B-440D-AEED-512790EC4363}"/>
              </a:ext>
            </a:extLst>
          </p:cNvPr>
          <p:cNvSpPr>
            <a:spLocks noGrp="1"/>
          </p:cNvSpPr>
          <p:nvPr>
            <p:ph idx="1"/>
          </p:nvPr>
        </p:nvSpPr>
        <p:spPr>
          <a:xfrm>
            <a:off x="685800" y="1268761"/>
            <a:ext cx="7772400" cy="4662140"/>
          </a:xfrm>
        </p:spPr>
        <p:txBody>
          <a:bodyPr/>
          <a:lstStyle/>
          <a:p>
            <a:pPr marL="0" indent="0">
              <a:buNone/>
            </a:pPr>
            <a:r>
              <a:rPr lang="en-US" altLang="zh-CN" sz="3200" b="1" dirty="0">
                <a:latin typeface="+mn-ea"/>
              </a:rPr>
              <a:t>(5) </a:t>
            </a:r>
            <a:r>
              <a:rPr lang="zh-CN" altLang="en-US" sz="3200" b="1" dirty="0">
                <a:latin typeface="+mn-ea"/>
              </a:rPr>
              <a:t>测试</a:t>
            </a:r>
            <a:endParaRPr lang="en-US" altLang="zh-CN" sz="3200" b="1" dirty="0">
              <a:latin typeface="+mn-ea"/>
            </a:endParaRPr>
          </a:p>
          <a:p>
            <a:pPr algn="just"/>
            <a:r>
              <a:rPr lang="zh-CN" altLang="en-US" b="1" dirty="0">
                <a:solidFill>
                  <a:srgbClr val="0070C0"/>
                </a:solidFill>
              </a:rPr>
              <a:t>目标</a:t>
            </a:r>
            <a:r>
              <a:rPr lang="zh-CN" altLang="en-US" b="1" dirty="0"/>
              <a:t>：通过执行程序发现错误。一个好的测试用例在于能发现至今未发现的错误。</a:t>
            </a:r>
            <a:endParaRPr lang="en-US" altLang="zh-CN" b="1" dirty="0"/>
          </a:p>
          <a:p>
            <a:pPr algn="just"/>
            <a:r>
              <a:rPr lang="zh-CN" altLang="en-US" b="1" dirty="0">
                <a:solidFill>
                  <a:srgbClr val="0070C0"/>
                </a:solidFill>
              </a:rPr>
              <a:t>参与者</a:t>
            </a:r>
            <a:r>
              <a:rPr lang="zh-CN" altLang="en-US" b="1" dirty="0"/>
              <a:t>：</a:t>
            </a:r>
            <a:endParaRPr lang="en-US" altLang="zh-CN" b="1" dirty="0"/>
          </a:p>
          <a:p>
            <a:pPr lvl="1" algn="just"/>
            <a:r>
              <a:rPr lang="zh-CN" altLang="en-US" b="1" dirty="0"/>
              <a:t>程序员：单元测试</a:t>
            </a:r>
            <a:endParaRPr lang="en-US" altLang="zh-CN" b="1" dirty="0"/>
          </a:p>
          <a:p>
            <a:pPr lvl="1" algn="just"/>
            <a:r>
              <a:rPr lang="zh-CN" altLang="en-US" b="1" dirty="0"/>
              <a:t>测试人员：各种综合测试</a:t>
            </a:r>
            <a:endParaRPr lang="en-US" altLang="zh-CN" b="1" dirty="0"/>
          </a:p>
          <a:p>
            <a:pPr marL="514350" indent="-457200" algn="just">
              <a:buFont typeface="Arial" panose="020B0604020202020204" pitchFamily="34" charset="0"/>
              <a:buChar char="•"/>
            </a:pPr>
            <a:r>
              <a:rPr lang="zh-CN" altLang="en-US" b="1" dirty="0">
                <a:solidFill>
                  <a:srgbClr val="0070C0"/>
                </a:solidFill>
              </a:rPr>
              <a:t>输出</a:t>
            </a:r>
            <a:r>
              <a:rPr lang="zh-CN" altLang="en-US" b="1" dirty="0"/>
              <a:t>：测试报告、修正的软件</a:t>
            </a:r>
          </a:p>
        </p:txBody>
      </p:sp>
      <p:sp>
        <p:nvSpPr>
          <p:cNvPr id="4" name="灯片编号占位符 3">
            <a:extLst>
              <a:ext uri="{FF2B5EF4-FFF2-40B4-BE49-F238E27FC236}">
                <a16:creationId xmlns:a16="http://schemas.microsoft.com/office/drawing/2014/main" id="{12D984EB-E986-467F-8F4B-72D01C45323E}"/>
              </a:ext>
            </a:extLst>
          </p:cNvPr>
          <p:cNvSpPr>
            <a:spLocks noGrp="1"/>
          </p:cNvSpPr>
          <p:nvPr>
            <p:ph type="sldNum" sz="quarter" idx="12"/>
          </p:nvPr>
        </p:nvSpPr>
        <p:spPr/>
        <p:txBody>
          <a:bodyPr/>
          <a:lstStyle/>
          <a:p>
            <a:fld id="{1BD9E107-7CBE-4420-B8A8-046F950C4F52}" type="slidenum">
              <a:rPr lang="en-US" altLang="zh-CN" smtClean="0"/>
              <a:pPr/>
              <a:t>19</a:t>
            </a:fld>
            <a:endParaRPr lang="en-US" altLang="zh-CN"/>
          </a:p>
        </p:txBody>
      </p:sp>
    </p:spTree>
    <p:extLst>
      <p:ext uri="{BB962C8B-B14F-4D97-AF65-F5344CB8AC3E}">
        <p14:creationId xmlns:p14="http://schemas.microsoft.com/office/powerpoint/2010/main" val="357107760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D7D37494-68A1-4B53-A28A-D5B76B39D664}" type="slidenum">
              <a:rPr lang="en-US" altLang="zh-CN"/>
              <a:pPr/>
              <a:t>2</a:t>
            </a:fld>
            <a:endParaRPr lang="en-US" altLang="zh-CN"/>
          </a:p>
        </p:txBody>
      </p:sp>
      <p:sp>
        <p:nvSpPr>
          <p:cNvPr id="54276" name="Rectangle 4"/>
          <p:cNvSpPr>
            <a:spLocks noGrp="1" noChangeArrowheads="1"/>
          </p:cNvSpPr>
          <p:nvPr>
            <p:ph type="title"/>
          </p:nvPr>
        </p:nvSpPr>
        <p:spPr>
          <a:noFill/>
        </p:spPr>
        <p:txBody>
          <a:bodyPr/>
          <a:lstStyle/>
          <a:p>
            <a:r>
              <a:rPr lang="zh-CN" altLang="en-US" b="1"/>
              <a:t>提纲</a:t>
            </a:r>
          </a:p>
        </p:txBody>
      </p:sp>
      <p:sp>
        <p:nvSpPr>
          <p:cNvPr id="54277" name="Rectangle 5"/>
          <p:cNvSpPr>
            <a:spLocks noGrp="1" noChangeArrowheads="1"/>
          </p:cNvSpPr>
          <p:nvPr>
            <p:ph type="body" idx="1"/>
          </p:nvPr>
        </p:nvSpPr>
        <p:spPr>
          <a:noFill/>
        </p:spPr>
        <p:txBody>
          <a:bodyPr/>
          <a:lstStyle/>
          <a:p>
            <a:pPr marL="533400" indent="-533400">
              <a:buFontTx/>
              <a:buAutoNum type="arabicPeriod"/>
            </a:pPr>
            <a:r>
              <a:rPr lang="zh-CN" altLang="en-US" b="1" i="1" u="sng" dirty="0">
                <a:solidFill>
                  <a:srgbClr val="FF0000"/>
                </a:solidFill>
              </a:rPr>
              <a:t>什么是软件</a:t>
            </a:r>
            <a:endParaRPr lang="en-US" altLang="zh-CN" b="1" i="1" u="sng" dirty="0">
              <a:solidFill>
                <a:srgbClr val="FF0000"/>
              </a:solidFill>
            </a:endParaRPr>
          </a:p>
          <a:p>
            <a:pPr marL="533400" indent="-533400">
              <a:buFontTx/>
              <a:buAutoNum type="arabicPeriod"/>
            </a:pPr>
            <a:r>
              <a:rPr lang="zh-CN" altLang="en-US" b="1" dirty="0"/>
              <a:t>软件工程定义</a:t>
            </a:r>
            <a:endParaRPr lang="en-US" altLang="zh-CN" b="1" dirty="0"/>
          </a:p>
          <a:p>
            <a:pPr marL="533400" indent="-533400">
              <a:buFontTx/>
              <a:buAutoNum type="arabicPeriod"/>
            </a:pPr>
            <a:r>
              <a:rPr lang="zh-CN" altLang="en-US" b="1" dirty="0"/>
              <a:t>软件工程过程</a:t>
            </a:r>
            <a:endParaRPr lang="en-US" altLang="zh-CN" b="1" dirty="0"/>
          </a:p>
          <a:p>
            <a:pPr marL="533400" indent="-533400">
              <a:buFontTx/>
              <a:buAutoNum type="arabicPeriod"/>
            </a:pPr>
            <a:r>
              <a:rPr lang="zh-CN" altLang="en-US" b="1" dirty="0"/>
              <a:t>课程设计过程</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C645E3-6872-4C12-BD94-480C33C43B61}"/>
              </a:ext>
            </a:extLst>
          </p:cNvPr>
          <p:cNvSpPr>
            <a:spLocks noGrp="1"/>
          </p:cNvSpPr>
          <p:nvPr>
            <p:ph type="title"/>
          </p:nvPr>
        </p:nvSpPr>
        <p:spPr/>
        <p:txBody>
          <a:bodyPr/>
          <a:lstStyle/>
          <a:p>
            <a:r>
              <a:rPr lang="en-US" altLang="zh-CN" b="1" dirty="0"/>
              <a:t>3.</a:t>
            </a:r>
            <a:r>
              <a:rPr lang="zh-CN" altLang="en-US" b="1" dirty="0"/>
              <a:t>软件工程过程</a:t>
            </a:r>
            <a:endParaRPr lang="zh-CN" altLang="en-US" dirty="0"/>
          </a:p>
        </p:txBody>
      </p:sp>
      <p:sp>
        <p:nvSpPr>
          <p:cNvPr id="3" name="内容占位符 2">
            <a:extLst>
              <a:ext uri="{FF2B5EF4-FFF2-40B4-BE49-F238E27FC236}">
                <a16:creationId xmlns:a16="http://schemas.microsoft.com/office/drawing/2014/main" id="{1DFE05C4-D2F5-4174-B7CE-D097FD9C8528}"/>
              </a:ext>
            </a:extLst>
          </p:cNvPr>
          <p:cNvSpPr>
            <a:spLocks noGrp="1"/>
          </p:cNvSpPr>
          <p:nvPr>
            <p:ph idx="1"/>
          </p:nvPr>
        </p:nvSpPr>
        <p:spPr>
          <a:xfrm>
            <a:off x="685800" y="1319213"/>
            <a:ext cx="8153400" cy="4611687"/>
          </a:xfrm>
        </p:spPr>
        <p:txBody>
          <a:bodyPr/>
          <a:lstStyle/>
          <a:p>
            <a:pPr>
              <a:buFont typeface="Arial" panose="020B0604020202020204" pitchFamily="34" charset="0"/>
              <a:buChar char="•"/>
            </a:pPr>
            <a:r>
              <a:rPr lang="zh-CN" altLang="en-US" b="1" dirty="0">
                <a:latin typeface="+mn-ea"/>
              </a:rPr>
              <a:t>软件测试步骤</a:t>
            </a:r>
            <a:r>
              <a:rPr lang="en-US" altLang="zh-CN" b="1" dirty="0">
                <a:latin typeface="+mn-ea"/>
              </a:rPr>
              <a:t>:</a:t>
            </a:r>
          </a:p>
          <a:p>
            <a:pPr marL="0" indent="0">
              <a:buNone/>
            </a:pPr>
            <a:r>
              <a:rPr lang="zh-CN" altLang="en-US" b="1" dirty="0">
                <a:latin typeface="+mn-ea"/>
              </a:rPr>
              <a:t>  单元测试</a:t>
            </a:r>
            <a:r>
              <a:rPr lang="en-US" altLang="zh-CN" b="1" dirty="0">
                <a:latin typeface="+mn-ea"/>
              </a:rPr>
              <a:t>—&gt;</a:t>
            </a:r>
            <a:r>
              <a:rPr lang="zh-CN" altLang="en-US" b="1" dirty="0">
                <a:latin typeface="+mn-ea"/>
              </a:rPr>
              <a:t>集成测试</a:t>
            </a:r>
            <a:r>
              <a:rPr lang="en-US" altLang="zh-CN" b="1" dirty="0">
                <a:latin typeface="+mn-ea"/>
              </a:rPr>
              <a:t>—&gt;</a:t>
            </a:r>
            <a:r>
              <a:rPr lang="zh-CN" altLang="en-US" b="1" dirty="0">
                <a:latin typeface="+mn-ea"/>
              </a:rPr>
              <a:t>确认测试</a:t>
            </a:r>
            <a:r>
              <a:rPr lang="en-US" altLang="zh-CN" b="1" dirty="0">
                <a:latin typeface="+mn-ea"/>
              </a:rPr>
              <a:t>—&gt;</a:t>
            </a:r>
            <a:r>
              <a:rPr lang="zh-CN" altLang="en-US" b="1" dirty="0">
                <a:latin typeface="+mn-ea"/>
              </a:rPr>
              <a:t>系统测试</a:t>
            </a:r>
          </a:p>
        </p:txBody>
      </p:sp>
      <p:sp>
        <p:nvSpPr>
          <p:cNvPr id="4" name="灯片编号占位符 3">
            <a:extLst>
              <a:ext uri="{FF2B5EF4-FFF2-40B4-BE49-F238E27FC236}">
                <a16:creationId xmlns:a16="http://schemas.microsoft.com/office/drawing/2014/main" id="{33C6B030-8C7C-4E4D-98CE-768243DC7CA2}"/>
              </a:ext>
            </a:extLst>
          </p:cNvPr>
          <p:cNvSpPr>
            <a:spLocks noGrp="1"/>
          </p:cNvSpPr>
          <p:nvPr>
            <p:ph type="sldNum" sz="quarter" idx="12"/>
          </p:nvPr>
        </p:nvSpPr>
        <p:spPr/>
        <p:txBody>
          <a:bodyPr/>
          <a:lstStyle/>
          <a:p>
            <a:fld id="{1BD9E107-7CBE-4420-B8A8-046F950C4F52}" type="slidenum">
              <a:rPr lang="en-US" altLang="zh-CN" smtClean="0"/>
              <a:pPr/>
              <a:t>20</a:t>
            </a:fld>
            <a:endParaRPr lang="en-US" altLang="zh-CN"/>
          </a:p>
        </p:txBody>
      </p:sp>
      <p:pic>
        <p:nvPicPr>
          <p:cNvPr id="5" name="Picture 2">
            <a:extLst>
              <a:ext uri="{FF2B5EF4-FFF2-40B4-BE49-F238E27FC236}">
                <a16:creationId xmlns:a16="http://schemas.microsoft.com/office/drawing/2014/main" id="{D6A2DA7F-FAB8-47C4-9E44-9C5679B453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1" y="2636912"/>
            <a:ext cx="8280325" cy="359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004947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6C6345-F08B-4B42-9A82-41D1939BB508}"/>
              </a:ext>
            </a:extLst>
          </p:cNvPr>
          <p:cNvSpPr>
            <a:spLocks noGrp="1"/>
          </p:cNvSpPr>
          <p:nvPr>
            <p:ph type="title"/>
          </p:nvPr>
        </p:nvSpPr>
        <p:spPr/>
        <p:txBody>
          <a:bodyPr/>
          <a:lstStyle/>
          <a:p>
            <a:r>
              <a:rPr lang="en-US" altLang="zh-CN" b="1" dirty="0"/>
              <a:t>3.</a:t>
            </a:r>
            <a:r>
              <a:rPr lang="zh-CN" altLang="en-US" b="1" dirty="0"/>
              <a:t>软件工程过程</a:t>
            </a:r>
            <a:endParaRPr lang="zh-CN" altLang="en-US" dirty="0"/>
          </a:p>
        </p:txBody>
      </p:sp>
      <p:sp>
        <p:nvSpPr>
          <p:cNvPr id="3" name="内容占位符 2">
            <a:extLst>
              <a:ext uri="{FF2B5EF4-FFF2-40B4-BE49-F238E27FC236}">
                <a16:creationId xmlns:a16="http://schemas.microsoft.com/office/drawing/2014/main" id="{DAAAD7EE-D734-4A03-BA10-185BCF7CB414}"/>
              </a:ext>
            </a:extLst>
          </p:cNvPr>
          <p:cNvSpPr>
            <a:spLocks noGrp="1"/>
          </p:cNvSpPr>
          <p:nvPr>
            <p:ph idx="1"/>
          </p:nvPr>
        </p:nvSpPr>
        <p:spPr>
          <a:xfrm>
            <a:off x="323528" y="1319213"/>
            <a:ext cx="8515672" cy="4611687"/>
          </a:xfrm>
        </p:spPr>
        <p:txBody>
          <a:bodyPr/>
          <a:lstStyle/>
          <a:p>
            <a:pPr>
              <a:buFont typeface="Arial" panose="020B0604020202020204" pitchFamily="34" charset="0"/>
              <a:buChar char="•"/>
              <a:defRPr/>
            </a:pPr>
            <a:r>
              <a:rPr lang="zh-CN" altLang="en-US" b="1" dirty="0"/>
              <a:t>软件测试方法</a:t>
            </a:r>
            <a:endParaRPr lang="en-US" altLang="zh-CN" b="1" dirty="0"/>
          </a:p>
          <a:p>
            <a:pPr lvl="1">
              <a:defRPr/>
            </a:pPr>
            <a:r>
              <a:rPr lang="zh-CN" altLang="zh-CN" b="1" dirty="0"/>
              <a:t>静态测试</a:t>
            </a:r>
            <a:r>
              <a:rPr lang="zh-CN" altLang="en-US" b="1" dirty="0"/>
              <a:t>：</a:t>
            </a:r>
            <a:r>
              <a:rPr lang="zh-CN" altLang="zh-CN" b="1" dirty="0"/>
              <a:t>对软件进行分析、检查和审阅，不实际运行被测试的软件</a:t>
            </a:r>
            <a:r>
              <a:rPr lang="zh-CN" altLang="en-US" b="1" dirty="0"/>
              <a:t>，通常可找出</a:t>
            </a:r>
            <a:r>
              <a:rPr lang="en-US" altLang="zh-CN" b="1" dirty="0"/>
              <a:t>30</a:t>
            </a:r>
            <a:r>
              <a:rPr lang="zh-CN" altLang="en-US" b="1" dirty="0"/>
              <a:t>～</a:t>
            </a:r>
            <a:r>
              <a:rPr lang="en-US" altLang="zh-CN" b="1" dirty="0"/>
              <a:t>70%</a:t>
            </a:r>
            <a:r>
              <a:rPr lang="zh-CN" altLang="en-US" b="1" dirty="0"/>
              <a:t>的逻辑设计错误。</a:t>
            </a:r>
            <a:endParaRPr lang="en-US" altLang="zh-CN" b="1" dirty="0"/>
          </a:p>
          <a:p>
            <a:pPr lvl="1">
              <a:defRPr/>
            </a:pPr>
            <a:endParaRPr lang="en-US" altLang="zh-CN" b="1" dirty="0"/>
          </a:p>
          <a:p>
            <a:pPr lvl="1">
              <a:defRPr/>
            </a:pPr>
            <a:r>
              <a:rPr lang="zh-CN" altLang="zh-CN" b="1" dirty="0"/>
              <a:t>动态测试</a:t>
            </a:r>
            <a:r>
              <a:rPr lang="zh-CN" altLang="en-US" b="1" dirty="0"/>
              <a:t>：</a:t>
            </a:r>
            <a:r>
              <a:rPr lang="zh-CN" altLang="zh-CN" b="1" dirty="0"/>
              <a:t>指通过运行软件来检验软件的动态行为和运行结果的正确性</a:t>
            </a:r>
            <a:r>
              <a:rPr lang="zh-CN" altLang="en-US" b="1" dirty="0"/>
              <a:t>。</a:t>
            </a:r>
            <a:endParaRPr lang="en-US" altLang="zh-CN" b="1" dirty="0"/>
          </a:p>
          <a:p>
            <a:endParaRPr lang="zh-CN" altLang="en-US" dirty="0"/>
          </a:p>
        </p:txBody>
      </p:sp>
      <p:sp>
        <p:nvSpPr>
          <p:cNvPr id="4" name="灯片编号占位符 3">
            <a:extLst>
              <a:ext uri="{FF2B5EF4-FFF2-40B4-BE49-F238E27FC236}">
                <a16:creationId xmlns:a16="http://schemas.microsoft.com/office/drawing/2014/main" id="{08CA97CF-14D9-4F3C-87D5-D1F77334EBE5}"/>
              </a:ext>
            </a:extLst>
          </p:cNvPr>
          <p:cNvSpPr>
            <a:spLocks noGrp="1"/>
          </p:cNvSpPr>
          <p:nvPr>
            <p:ph type="sldNum" sz="quarter" idx="12"/>
          </p:nvPr>
        </p:nvSpPr>
        <p:spPr/>
        <p:txBody>
          <a:bodyPr/>
          <a:lstStyle/>
          <a:p>
            <a:fld id="{1BD9E107-7CBE-4420-B8A8-046F950C4F52}" type="slidenum">
              <a:rPr lang="en-US" altLang="zh-CN" smtClean="0"/>
              <a:pPr/>
              <a:t>21</a:t>
            </a:fld>
            <a:endParaRPr lang="en-US" altLang="zh-CN"/>
          </a:p>
        </p:txBody>
      </p:sp>
    </p:spTree>
    <p:extLst>
      <p:ext uri="{BB962C8B-B14F-4D97-AF65-F5344CB8AC3E}">
        <p14:creationId xmlns:p14="http://schemas.microsoft.com/office/powerpoint/2010/main" val="54740931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C962F0-1CEC-4465-8A10-6F72D3AAEFC6}"/>
              </a:ext>
            </a:extLst>
          </p:cNvPr>
          <p:cNvSpPr>
            <a:spLocks noGrp="1"/>
          </p:cNvSpPr>
          <p:nvPr>
            <p:ph type="title"/>
          </p:nvPr>
        </p:nvSpPr>
        <p:spPr/>
        <p:txBody>
          <a:bodyPr/>
          <a:lstStyle/>
          <a:p>
            <a:r>
              <a:rPr lang="en-US" altLang="zh-CN" b="1" dirty="0"/>
              <a:t>3.</a:t>
            </a:r>
            <a:r>
              <a:rPr lang="zh-CN" altLang="en-US" b="1" dirty="0"/>
              <a:t>软件工程过程</a:t>
            </a:r>
            <a:endParaRPr lang="zh-CN" altLang="en-US" dirty="0"/>
          </a:p>
        </p:txBody>
      </p:sp>
      <p:sp>
        <p:nvSpPr>
          <p:cNvPr id="3" name="内容占位符 2">
            <a:extLst>
              <a:ext uri="{FF2B5EF4-FFF2-40B4-BE49-F238E27FC236}">
                <a16:creationId xmlns:a16="http://schemas.microsoft.com/office/drawing/2014/main" id="{87E39E6E-4A7F-41FB-8AA4-2798EBFDDC52}"/>
              </a:ext>
            </a:extLst>
          </p:cNvPr>
          <p:cNvSpPr>
            <a:spLocks noGrp="1"/>
          </p:cNvSpPr>
          <p:nvPr>
            <p:ph idx="1"/>
          </p:nvPr>
        </p:nvSpPr>
        <p:spPr>
          <a:xfrm>
            <a:off x="395536" y="1319213"/>
            <a:ext cx="8640514" cy="4611687"/>
          </a:xfrm>
        </p:spPr>
        <p:txBody>
          <a:bodyPr/>
          <a:lstStyle/>
          <a:p>
            <a:r>
              <a:rPr lang="zh-CN" altLang="en-US" b="1" dirty="0"/>
              <a:t>静态测试之小黄鸭调试法 </a:t>
            </a:r>
            <a:r>
              <a:rPr lang="en-US" altLang="zh-CN" b="1" dirty="0"/>
              <a:t>(Rubber Duck Debugging )</a:t>
            </a:r>
            <a:endParaRPr lang="zh-CN" altLang="en-US" b="1" dirty="0"/>
          </a:p>
        </p:txBody>
      </p:sp>
      <p:sp>
        <p:nvSpPr>
          <p:cNvPr id="4" name="灯片编号占位符 3">
            <a:extLst>
              <a:ext uri="{FF2B5EF4-FFF2-40B4-BE49-F238E27FC236}">
                <a16:creationId xmlns:a16="http://schemas.microsoft.com/office/drawing/2014/main" id="{74A9EC23-46C1-4115-B5DC-ECC81E8E7D55}"/>
              </a:ext>
            </a:extLst>
          </p:cNvPr>
          <p:cNvSpPr>
            <a:spLocks noGrp="1"/>
          </p:cNvSpPr>
          <p:nvPr>
            <p:ph type="sldNum" sz="quarter" idx="12"/>
          </p:nvPr>
        </p:nvSpPr>
        <p:spPr/>
        <p:txBody>
          <a:bodyPr/>
          <a:lstStyle/>
          <a:p>
            <a:fld id="{1BD9E107-7CBE-4420-B8A8-046F950C4F52}" type="slidenum">
              <a:rPr lang="en-US" altLang="zh-CN" smtClean="0"/>
              <a:pPr/>
              <a:t>22</a:t>
            </a:fld>
            <a:endParaRPr lang="en-US" altLang="zh-CN"/>
          </a:p>
        </p:txBody>
      </p:sp>
      <p:pic>
        <p:nvPicPr>
          <p:cNvPr id="5" name="图片 4">
            <a:extLst>
              <a:ext uri="{FF2B5EF4-FFF2-40B4-BE49-F238E27FC236}">
                <a16:creationId xmlns:a16="http://schemas.microsoft.com/office/drawing/2014/main" id="{350C9AED-91E7-4951-B098-85EBDA67A3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089" y="1993818"/>
            <a:ext cx="5534641" cy="4065818"/>
          </a:xfrm>
          <a:prstGeom prst="rect">
            <a:avLst/>
          </a:prstGeom>
        </p:spPr>
      </p:pic>
      <p:pic>
        <p:nvPicPr>
          <p:cNvPr id="7" name="图片 6">
            <a:extLst>
              <a:ext uri="{FF2B5EF4-FFF2-40B4-BE49-F238E27FC236}">
                <a16:creationId xmlns:a16="http://schemas.microsoft.com/office/drawing/2014/main" id="{40B761DA-0680-4806-9E0A-D674037915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6636" y="1988840"/>
            <a:ext cx="2347812" cy="2347812"/>
          </a:xfrm>
          <a:prstGeom prst="rect">
            <a:avLst/>
          </a:prstGeom>
        </p:spPr>
      </p:pic>
      <p:pic>
        <p:nvPicPr>
          <p:cNvPr id="8" name="图片 7">
            <a:extLst>
              <a:ext uri="{FF2B5EF4-FFF2-40B4-BE49-F238E27FC236}">
                <a16:creationId xmlns:a16="http://schemas.microsoft.com/office/drawing/2014/main" id="{D2393B98-AC34-42F0-8757-970DE9CC36AB}"/>
              </a:ext>
            </a:extLst>
          </p:cNvPr>
          <p:cNvPicPr>
            <a:picLocks noChangeAspect="1"/>
          </p:cNvPicPr>
          <p:nvPr/>
        </p:nvPicPr>
        <p:blipFill>
          <a:blip r:embed="rId5"/>
          <a:stretch>
            <a:fillRect/>
          </a:stretch>
        </p:blipFill>
        <p:spPr>
          <a:xfrm>
            <a:off x="6256636" y="4309614"/>
            <a:ext cx="2347812" cy="2030540"/>
          </a:xfrm>
          <a:prstGeom prst="rect">
            <a:avLst/>
          </a:prstGeom>
        </p:spPr>
      </p:pic>
      <p:sp>
        <p:nvSpPr>
          <p:cNvPr id="9" name="文本框 8">
            <a:extLst>
              <a:ext uri="{FF2B5EF4-FFF2-40B4-BE49-F238E27FC236}">
                <a16:creationId xmlns:a16="http://schemas.microsoft.com/office/drawing/2014/main" id="{7BA9E8BB-7479-4954-8EE3-55B6AFEDABAF}"/>
              </a:ext>
            </a:extLst>
          </p:cNvPr>
          <p:cNvSpPr txBox="1"/>
          <p:nvPr/>
        </p:nvSpPr>
        <p:spPr>
          <a:xfrm>
            <a:off x="1839714" y="6093296"/>
            <a:ext cx="3020318" cy="461665"/>
          </a:xfrm>
          <a:prstGeom prst="rect">
            <a:avLst/>
          </a:prstGeom>
          <a:noFill/>
        </p:spPr>
        <p:txBody>
          <a:bodyPr wrap="square" rtlCol="0">
            <a:spAutoFit/>
          </a:bodyPr>
          <a:lstStyle/>
          <a:p>
            <a:r>
              <a:rPr lang="en-US" altLang="zh-CN" sz="2400" dirty="0"/>
              <a:t>Cone of Answers</a:t>
            </a:r>
            <a:endParaRPr lang="zh-CN" altLang="en-US" sz="2400" dirty="0"/>
          </a:p>
        </p:txBody>
      </p:sp>
    </p:spTree>
    <p:custDataLst>
      <p:tags r:id="rId1"/>
    </p:custDataLst>
    <p:extLst>
      <p:ext uri="{BB962C8B-B14F-4D97-AF65-F5344CB8AC3E}">
        <p14:creationId xmlns:p14="http://schemas.microsoft.com/office/powerpoint/2010/main" val="17737663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A8F283-7350-448A-9E33-F53F9D67699C}"/>
              </a:ext>
            </a:extLst>
          </p:cNvPr>
          <p:cNvSpPr>
            <a:spLocks noGrp="1"/>
          </p:cNvSpPr>
          <p:nvPr>
            <p:ph type="title"/>
          </p:nvPr>
        </p:nvSpPr>
        <p:spPr/>
        <p:txBody>
          <a:bodyPr/>
          <a:lstStyle/>
          <a:p>
            <a:r>
              <a:rPr lang="en-US" altLang="zh-CN" b="1" dirty="0"/>
              <a:t>3.</a:t>
            </a:r>
            <a:r>
              <a:rPr lang="zh-CN" altLang="en-US" b="1" dirty="0"/>
              <a:t>软件工程过程</a:t>
            </a:r>
            <a:endParaRPr lang="zh-CN" altLang="en-US" dirty="0"/>
          </a:p>
        </p:txBody>
      </p:sp>
      <p:sp>
        <p:nvSpPr>
          <p:cNvPr id="3" name="内容占位符 2">
            <a:extLst>
              <a:ext uri="{FF2B5EF4-FFF2-40B4-BE49-F238E27FC236}">
                <a16:creationId xmlns:a16="http://schemas.microsoft.com/office/drawing/2014/main" id="{9D26666D-D943-462E-936A-C930648E901C}"/>
              </a:ext>
            </a:extLst>
          </p:cNvPr>
          <p:cNvSpPr>
            <a:spLocks noGrp="1"/>
          </p:cNvSpPr>
          <p:nvPr>
            <p:ph idx="1"/>
          </p:nvPr>
        </p:nvSpPr>
        <p:spPr>
          <a:xfrm>
            <a:off x="179512" y="1143917"/>
            <a:ext cx="8659688" cy="4805363"/>
          </a:xfrm>
        </p:spPr>
        <p:txBody>
          <a:bodyPr/>
          <a:lstStyle/>
          <a:p>
            <a:pPr marL="514350" indent="-457200">
              <a:buFont typeface="Arial" panose="020B0604020202020204" pitchFamily="34" charset="0"/>
              <a:buChar char="•"/>
              <a:defRPr/>
            </a:pPr>
            <a:r>
              <a:rPr lang="zh-CN" altLang="zh-CN" b="1" dirty="0"/>
              <a:t>动态测试</a:t>
            </a:r>
            <a:r>
              <a:rPr lang="zh-CN" altLang="en-US" b="1" dirty="0"/>
              <a:t>分为两种方法：</a:t>
            </a:r>
            <a:endParaRPr lang="en-US" altLang="zh-CN" b="1" dirty="0"/>
          </a:p>
          <a:p>
            <a:pPr lvl="1">
              <a:defRPr/>
            </a:pPr>
            <a:r>
              <a:rPr lang="zh-CN" altLang="en-US" sz="2400" b="1" dirty="0">
                <a:solidFill>
                  <a:srgbClr val="0070C0"/>
                </a:solidFill>
              </a:rPr>
              <a:t>黑盒测试</a:t>
            </a:r>
            <a:r>
              <a:rPr lang="zh-CN" altLang="en-US" sz="2400" b="1" dirty="0"/>
              <a:t>：</a:t>
            </a:r>
            <a:r>
              <a:rPr lang="zh-CN" altLang="zh-CN" sz="2400" b="1" dirty="0"/>
              <a:t>指在不考虑程序内部结构的情况下，根据软件产品的说明进行测试，以证实每个实现了的功能是否符合要求</a:t>
            </a:r>
            <a:r>
              <a:rPr lang="zh-CN" altLang="en-US" sz="2400" b="1" dirty="0"/>
              <a:t>。</a:t>
            </a:r>
            <a:endParaRPr lang="en-US" altLang="zh-CN" sz="2400" b="1" dirty="0"/>
          </a:p>
          <a:p>
            <a:pPr lvl="1">
              <a:defRPr/>
            </a:pPr>
            <a:endParaRPr lang="en-US" altLang="zh-CN" b="1" dirty="0"/>
          </a:p>
          <a:p>
            <a:pPr lvl="1">
              <a:defRPr/>
            </a:pPr>
            <a:endParaRPr lang="en-US" altLang="zh-CN" b="1" dirty="0"/>
          </a:p>
          <a:p>
            <a:pPr lvl="1">
              <a:defRPr/>
            </a:pPr>
            <a:r>
              <a:rPr lang="zh-CN" altLang="en-US" sz="2400" b="1" dirty="0">
                <a:solidFill>
                  <a:srgbClr val="0070C0"/>
                </a:solidFill>
              </a:rPr>
              <a:t>白盒测试</a:t>
            </a:r>
            <a:r>
              <a:rPr lang="zh-CN" altLang="en-US" sz="2400" b="1" dirty="0"/>
              <a:t>：</a:t>
            </a:r>
            <a:r>
              <a:rPr lang="zh-CN" altLang="zh-CN" sz="2400" b="1" dirty="0"/>
              <a:t>根据</a:t>
            </a:r>
            <a:r>
              <a:rPr lang="zh-CN" altLang="en-US" sz="2400" b="1" dirty="0"/>
              <a:t>程序</a:t>
            </a:r>
            <a:r>
              <a:rPr lang="zh-CN" altLang="zh-CN" sz="2400" b="1" dirty="0"/>
              <a:t>的内部工作</a:t>
            </a:r>
            <a:r>
              <a:rPr lang="zh-CN" altLang="en-US" sz="2400" b="1" dirty="0"/>
              <a:t>流程</a:t>
            </a:r>
            <a:r>
              <a:rPr lang="zh-CN" altLang="zh-CN" sz="2400" b="1" dirty="0"/>
              <a:t>进行测试，以证实</a:t>
            </a:r>
            <a:r>
              <a:rPr lang="zh-CN" altLang="en-US" sz="2400" b="1" dirty="0"/>
              <a:t>程序的每一个分支</a:t>
            </a:r>
            <a:r>
              <a:rPr lang="zh-CN" altLang="zh-CN" sz="2400" b="1" dirty="0"/>
              <a:t>是否符合设计要求，所有内部成分是否已经过检查</a:t>
            </a:r>
            <a:r>
              <a:rPr lang="zh-CN" altLang="en-US" sz="2400" b="1" dirty="0"/>
              <a:t>。</a:t>
            </a:r>
          </a:p>
          <a:p>
            <a:endParaRPr lang="zh-CN" altLang="en-US" dirty="0"/>
          </a:p>
        </p:txBody>
      </p:sp>
      <p:sp>
        <p:nvSpPr>
          <p:cNvPr id="4" name="灯片编号占位符 3">
            <a:extLst>
              <a:ext uri="{FF2B5EF4-FFF2-40B4-BE49-F238E27FC236}">
                <a16:creationId xmlns:a16="http://schemas.microsoft.com/office/drawing/2014/main" id="{E03EE2DC-E1C4-4A9A-9939-4E8DDB62FF0E}"/>
              </a:ext>
            </a:extLst>
          </p:cNvPr>
          <p:cNvSpPr>
            <a:spLocks noGrp="1"/>
          </p:cNvSpPr>
          <p:nvPr>
            <p:ph type="sldNum" sz="quarter" idx="12"/>
          </p:nvPr>
        </p:nvSpPr>
        <p:spPr/>
        <p:txBody>
          <a:bodyPr/>
          <a:lstStyle/>
          <a:p>
            <a:fld id="{1BD9E107-7CBE-4420-B8A8-046F950C4F52}" type="slidenum">
              <a:rPr lang="en-US" altLang="zh-CN" smtClean="0"/>
              <a:pPr/>
              <a:t>23</a:t>
            </a:fld>
            <a:endParaRPr lang="en-US" altLang="zh-CN"/>
          </a:p>
        </p:txBody>
      </p:sp>
      <p:pic>
        <p:nvPicPr>
          <p:cNvPr id="5" name="Picture 2">
            <a:extLst>
              <a:ext uri="{FF2B5EF4-FFF2-40B4-BE49-F238E27FC236}">
                <a16:creationId xmlns:a16="http://schemas.microsoft.com/office/drawing/2014/main" id="{EEDD37C0-5BE9-4F9B-A739-A7AC8390B1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2420888"/>
            <a:ext cx="2994472" cy="1431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a:extLst>
              <a:ext uri="{FF2B5EF4-FFF2-40B4-BE49-F238E27FC236}">
                <a16:creationId xmlns:a16="http://schemas.microsoft.com/office/drawing/2014/main" id="{CF4F8D99-B636-450C-877E-71E360B0DFC6}"/>
              </a:ext>
            </a:extLst>
          </p:cNvPr>
          <p:cNvPicPr>
            <a:picLocks noChangeAspect="1"/>
          </p:cNvPicPr>
          <p:nvPr/>
        </p:nvPicPr>
        <p:blipFill>
          <a:blip r:embed="rId3"/>
          <a:stretch>
            <a:fillRect/>
          </a:stretch>
        </p:blipFill>
        <p:spPr>
          <a:xfrm>
            <a:off x="2764739" y="4718860"/>
            <a:ext cx="2601491" cy="1734327"/>
          </a:xfrm>
          <a:prstGeom prst="rect">
            <a:avLst/>
          </a:prstGeom>
        </p:spPr>
      </p:pic>
    </p:spTree>
    <p:extLst>
      <p:ext uri="{BB962C8B-B14F-4D97-AF65-F5344CB8AC3E}">
        <p14:creationId xmlns:p14="http://schemas.microsoft.com/office/powerpoint/2010/main" val="68870135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8E7C1E-B742-4798-B278-6A71CE754282}"/>
              </a:ext>
            </a:extLst>
          </p:cNvPr>
          <p:cNvSpPr>
            <a:spLocks noGrp="1"/>
          </p:cNvSpPr>
          <p:nvPr>
            <p:ph type="title"/>
          </p:nvPr>
        </p:nvSpPr>
        <p:spPr/>
        <p:txBody>
          <a:bodyPr/>
          <a:lstStyle/>
          <a:p>
            <a:r>
              <a:rPr lang="en-US" altLang="zh-CN" b="1" dirty="0"/>
              <a:t>3.</a:t>
            </a:r>
            <a:r>
              <a:rPr lang="zh-CN" altLang="en-US" b="1" dirty="0"/>
              <a:t>软件工程过程</a:t>
            </a:r>
            <a:endParaRPr lang="zh-CN" altLang="en-US" dirty="0"/>
          </a:p>
        </p:txBody>
      </p:sp>
      <p:sp>
        <p:nvSpPr>
          <p:cNvPr id="3" name="内容占位符 2">
            <a:extLst>
              <a:ext uri="{FF2B5EF4-FFF2-40B4-BE49-F238E27FC236}">
                <a16:creationId xmlns:a16="http://schemas.microsoft.com/office/drawing/2014/main" id="{7CB26408-AD2B-440D-AEED-512790EC4363}"/>
              </a:ext>
            </a:extLst>
          </p:cNvPr>
          <p:cNvSpPr>
            <a:spLocks noGrp="1"/>
          </p:cNvSpPr>
          <p:nvPr>
            <p:ph idx="1"/>
          </p:nvPr>
        </p:nvSpPr>
        <p:spPr>
          <a:xfrm>
            <a:off x="685800" y="1268761"/>
            <a:ext cx="7772400" cy="4662140"/>
          </a:xfrm>
        </p:spPr>
        <p:txBody>
          <a:bodyPr/>
          <a:lstStyle/>
          <a:p>
            <a:pPr marL="0" indent="0">
              <a:buNone/>
            </a:pPr>
            <a:r>
              <a:rPr lang="en-US" altLang="zh-CN" sz="3200" b="1" dirty="0">
                <a:latin typeface="+mn-ea"/>
              </a:rPr>
              <a:t>(5) </a:t>
            </a:r>
            <a:r>
              <a:rPr lang="zh-CN" altLang="en-US" sz="3200" b="1" dirty="0">
                <a:latin typeface="+mn-ea"/>
              </a:rPr>
              <a:t>运行</a:t>
            </a:r>
            <a:r>
              <a:rPr lang="en-US" altLang="zh-CN" sz="3200" b="1" dirty="0">
                <a:latin typeface="+mn-ea"/>
              </a:rPr>
              <a:t>/</a:t>
            </a:r>
            <a:r>
              <a:rPr lang="zh-CN" altLang="en-US" sz="3200" b="1" dirty="0">
                <a:latin typeface="+mn-ea"/>
              </a:rPr>
              <a:t>维护</a:t>
            </a:r>
            <a:endParaRPr lang="en-US" altLang="zh-CN" sz="3200" b="1" dirty="0">
              <a:latin typeface="+mn-ea"/>
            </a:endParaRPr>
          </a:p>
          <a:p>
            <a:pPr algn="just"/>
            <a:r>
              <a:rPr lang="zh-CN" altLang="en-US" b="1" dirty="0">
                <a:solidFill>
                  <a:srgbClr val="0070C0"/>
                </a:solidFill>
              </a:rPr>
              <a:t>定义</a:t>
            </a:r>
            <a:r>
              <a:rPr lang="zh-CN" altLang="en-US" b="1" dirty="0"/>
              <a:t>：所谓软件维护就是在软件已经交付使用之后，为了改正错误或满足新的需要而修改软件的过程，即在软件运行∕维护阶段对软件产品所进行的一切改动。</a:t>
            </a:r>
            <a:endParaRPr lang="en-US" altLang="zh-CN" b="1" dirty="0"/>
          </a:p>
          <a:p>
            <a:pPr algn="just"/>
            <a:r>
              <a:rPr lang="zh-CN" altLang="en-US" b="1" dirty="0">
                <a:solidFill>
                  <a:srgbClr val="0070C0"/>
                </a:solidFill>
              </a:rPr>
              <a:t>参与者</a:t>
            </a:r>
            <a:r>
              <a:rPr lang="zh-CN" altLang="en-US" b="1" dirty="0"/>
              <a:t>：开发阶段的所有相关人员</a:t>
            </a:r>
            <a:endParaRPr lang="en-US" altLang="zh-CN" b="1" dirty="0"/>
          </a:p>
          <a:p>
            <a:pPr marL="514350" indent="-457200" algn="just">
              <a:buFont typeface="Arial" panose="020B0604020202020204" pitchFamily="34" charset="0"/>
              <a:buChar char="•"/>
            </a:pPr>
            <a:r>
              <a:rPr lang="zh-CN" altLang="en-US" b="1" dirty="0">
                <a:solidFill>
                  <a:srgbClr val="0070C0"/>
                </a:solidFill>
              </a:rPr>
              <a:t>输出</a:t>
            </a:r>
            <a:r>
              <a:rPr lang="zh-CN" altLang="en-US" b="1" dirty="0"/>
              <a:t>：维护报告、修改后的软件等</a:t>
            </a:r>
          </a:p>
        </p:txBody>
      </p:sp>
      <p:sp>
        <p:nvSpPr>
          <p:cNvPr id="4" name="灯片编号占位符 3">
            <a:extLst>
              <a:ext uri="{FF2B5EF4-FFF2-40B4-BE49-F238E27FC236}">
                <a16:creationId xmlns:a16="http://schemas.microsoft.com/office/drawing/2014/main" id="{12D984EB-E986-467F-8F4B-72D01C45323E}"/>
              </a:ext>
            </a:extLst>
          </p:cNvPr>
          <p:cNvSpPr>
            <a:spLocks noGrp="1"/>
          </p:cNvSpPr>
          <p:nvPr>
            <p:ph type="sldNum" sz="quarter" idx="12"/>
          </p:nvPr>
        </p:nvSpPr>
        <p:spPr/>
        <p:txBody>
          <a:bodyPr/>
          <a:lstStyle/>
          <a:p>
            <a:fld id="{1BD9E107-7CBE-4420-B8A8-046F950C4F52}" type="slidenum">
              <a:rPr lang="en-US" altLang="zh-CN" smtClean="0"/>
              <a:pPr/>
              <a:t>24</a:t>
            </a:fld>
            <a:endParaRPr lang="en-US" altLang="zh-CN"/>
          </a:p>
        </p:txBody>
      </p:sp>
    </p:spTree>
    <p:extLst>
      <p:ext uri="{BB962C8B-B14F-4D97-AF65-F5344CB8AC3E}">
        <p14:creationId xmlns:p14="http://schemas.microsoft.com/office/powerpoint/2010/main" val="282140880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A1C5EA-2B3B-4826-8DAC-EB33A1A31C91}"/>
              </a:ext>
            </a:extLst>
          </p:cNvPr>
          <p:cNvSpPr>
            <a:spLocks noGrp="1"/>
          </p:cNvSpPr>
          <p:nvPr>
            <p:ph type="title"/>
          </p:nvPr>
        </p:nvSpPr>
        <p:spPr/>
        <p:txBody>
          <a:bodyPr/>
          <a:lstStyle/>
          <a:p>
            <a:r>
              <a:rPr lang="en-US" altLang="zh-CN" b="1" dirty="0"/>
              <a:t>3.</a:t>
            </a:r>
            <a:r>
              <a:rPr lang="zh-CN" altLang="en-US" b="1" dirty="0"/>
              <a:t>软件工程过程</a:t>
            </a:r>
            <a:endParaRPr lang="zh-CN" altLang="en-US" dirty="0"/>
          </a:p>
        </p:txBody>
      </p:sp>
      <p:sp>
        <p:nvSpPr>
          <p:cNvPr id="3" name="内容占位符 2">
            <a:extLst>
              <a:ext uri="{FF2B5EF4-FFF2-40B4-BE49-F238E27FC236}">
                <a16:creationId xmlns:a16="http://schemas.microsoft.com/office/drawing/2014/main" id="{5FE9B7DF-8BDE-4437-BDBA-D010F048B946}"/>
              </a:ext>
            </a:extLst>
          </p:cNvPr>
          <p:cNvSpPr>
            <a:spLocks noGrp="1"/>
          </p:cNvSpPr>
          <p:nvPr>
            <p:ph idx="1"/>
          </p:nvPr>
        </p:nvSpPr>
        <p:spPr/>
        <p:txBody>
          <a:bodyPr/>
          <a:lstStyle/>
          <a:p>
            <a:r>
              <a:rPr lang="zh-CN" altLang="en-US" b="1" dirty="0"/>
              <a:t>运行</a:t>
            </a:r>
            <a:r>
              <a:rPr lang="en-US" altLang="zh-CN" b="1" dirty="0"/>
              <a:t>/</a:t>
            </a:r>
            <a:r>
              <a:rPr lang="zh-CN" altLang="en-US" b="1" dirty="0"/>
              <a:t>维护活动是一个具有最长生命周期的循环往复阶段。</a:t>
            </a:r>
          </a:p>
          <a:p>
            <a:endParaRPr lang="zh-CN" altLang="en-US" dirty="0"/>
          </a:p>
        </p:txBody>
      </p:sp>
      <p:sp>
        <p:nvSpPr>
          <p:cNvPr id="4" name="灯片编号占位符 3">
            <a:extLst>
              <a:ext uri="{FF2B5EF4-FFF2-40B4-BE49-F238E27FC236}">
                <a16:creationId xmlns:a16="http://schemas.microsoft.com/office/drawing/2014/main" id="{D5CB8ED4-E9D2-41FD-BD00-1F812B960F09}"/>
              </a:ext>
            </a:extLst>
          </p:cNvPr>
          <p:cNvSpPr>
            <a:spLocks noGrp="1"/>
          </p:cNvSpPr>
          <p:nvPr>
            <p:ph type="sldNum" sz="quarter" idx="12"/>
          </p:nvPr>
        </p:nvSpPr>
        <p:spPr/>
        <p:txBody>
          <a:bodyPr/>
          <a:lstStyle/>
          <a:p>
            <a:fld id="{1BD9E107-7CBE-4420-B8A8-046F950C4F52}" type="slidenum">
              <a:rPr lang="en-US" altLang="zh-CN" smtClean="0"/>
              <a:pPr/>
              <a:t>25</a:t>
            </a:fld>
            <a:endParaRPr lang="en-US" altLang="zh-CN"/>
          </a:p>
        </p:txBody>
      </p:sp>
      <p:graphicFrame>
        <p:nvGraphicFramePr>
          <p:cNvPr id="5" name="Object 4">
            <a:extLst>
              <a:ext uri="{FF2B5EF4-FFF2-40B4-BE49-F238E27FC236}">
                <a16:creationId xmlns:a16="http://schemas.microsoft.com/office/drawing/2014/main" id="{BAF71C21-329E-4533-898E-47F7153FD3B0}"/>
              </a:ext>
            </a:extLst>
          </p:cNvPr>
          <p:cNvGraphicFramePr>
            <a:graphicFrameLocks noChangeAspect="1"/>
          </p:cNvGraphicFramePr>
          <p:nvPr/>
        </p:nvGraphicFramePr>
        <p:xfrm>
          <a:off x="1835150" y="2349500"/>
          <a:ext cx="5545138" cy="3816350"/>
        </p:xfrm>
        <a:graphic>
          <a:graphicData uri="http://schemas.openxmlformats.org/presentationml/2006/ole">
            <mc:AlternateContent xmlns:mc="http://schemas.openxmlformats.org/markup-compatibility/2006">
              <mc:Choice xmlns:v="urn:schemas-microsoft-com:vml" Requires="v">
                <p:oleObj name="Visio" r:id="rId2" imgW="2399081" imgH="1865986" progId="Visio.Drawing.11">
                  <p:embed/>
                </p:oleObj>
              </mc:Choice>
              <mc:Fallback>
                <p:oleObj name="Visio" r:id="rId2" imgW="2399081" imgH="1865986" progId="Visio.Drawing.11">
                  <p:embed/>
                  <p:pic>
                    <p:nvPicPr>
                      <p:cNvPr id="32774" name="Object 4">
                        <a:extLst>
                          <a:ext uri="{FF2B5EF4-FFF2-40B4-BE49-F238E27FC236}">
                            <a16:creationId xmlns:a16="http://schemas.microsoft.com/office/drawing/2014/main" id="{54F79358-E670-4EEC-A7BC-6545B0992E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2349500"/>
                        <a:ext cx="5545138"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4936505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D7D37494-68A1-4B53-A28A-D5B76B39D664}" type="slidenum">
              <a:rPr lang="en-US" altLang="zh-CN"/>
              <a:pPr/>
              <a:t>26</a:t>
            </a:fld>
            <a:endParaRPr lang="en-US" altLang="zh-CN"/>
          </a:p>
        </p:txBody>
      </p:sp>
      <p:sp>
        <p:nvSpPr>
          <p:cNvPr id="54276" name="Rectangle 4"/>
          <p:cNvSpPr>
            <a:spLocks noGrp="1" noChangeArrowheads="1"/>
          </p:cNvSpPr>
          <p:nvPr>
            <p:ph type="title"/>
          </p:nvPr>
        </p:nvSpPr>
        <p:spPr>
          <a:noFill/>
        </p:spPr>
        <p:txBody>
          <a:bodyPr/>
          <a:lstStyle/>
          <a:p>
            <a:r>
              <a:rPr lang="zh-CN" altLang="en-US" b="1"/>
              <a:t>提纲</a:t>
            </a:r>
          </a:p>
        </p:txBody>
      </p:sp>
      <p:sp>
        <p:nvSpPr>
          <p:cNvPr id="54277" name="Rectangle 5"/>
          <p:cNvSpPr>
            <a:spLocks noGrp="1" noChangeArrowheads="1"/>
          </p:cNvSpPr>
          <p:nvPr>
            <p:ph type="body" idx="1"/>
          </p:nvPr>
        </p:nvSpPr>
        <p:spPr>
          <a:noFill/>
        </p:spPr>
        <p:txBody>
          <a:bodyPr/>
          <a:lstStyle/>
          <a:p>
            <a:pPr marL="533400" indent="-533400">
              <a:buFontTx/>
              <a:buAutoNum type="arabicPeriod"/>
            </a:pPr>
            <a:r>
              <a:rPr lang="zh-CN" altLang="en-US" b="1" dirty="0"/>
              <a:t>什么是软件</a:t>
            </a:r>
            <a:endParaRPr lang="en-US" altLang="zh-CN" b="1" dirty="0"/>
          </a:p>
          <a:p>
            <a:pPr marL="533400" indent="-533400">
              <a:buFontTx/>
              <a:buAutoNum type="arabicPeriod"/>
            </a:pPr>
            <a:r>
              <a:rPr lang="zh-CN" altLang="en-US" b="1" dirty="0"/>
              <a:t>软件工程定义</a:t>
            </a:r>
            <a:endParaRPr lang="en-US" altLang="zh-CN" b="1" dirty="0"/>
          </a:p>
          <a:p>
            <a:pPr marL="533400" indent="-533400">
              <a:buFontTx/>
              <a:buAutoNum type="arabicPeriod"/>
            </a:pPr>
            <a:r>
              <a:rPr lang="zh-CN" altLang="en-US" b="1" dirty="0"/>
              <a:t>软件工程过程</a:t>
            </a:r>
            <a:endParaRPr lang="en-US" altLang="zh-CN" b="1" dirty="0"/>
          </a:p>
          <a:p>
            <a:pPr marL="533400" indent="-533400">
              <a:buFontTx/>
              <a:buAutoNum type="arabicPeriod"/>
            </a:pPr>
            <a:r>
              <a:rPr lang="zh-CN" altLang="en-US" b="1" i="1" u="sng" dirty="0">
                <a:solidFill>
                  <a:srgbClr val="FF0000"/>
                </a:solidFill>
              </a:rPr>
              <a:t>课程设计过程</a:t>
            </a:r>
          </a:p>
          <a:p>
            <a:pPr marL="0" indent="0">
              <a:buNone/>
            </a:pPr>
            <a:endParaRPr lang="zh-CN" altLang="en-US" b="1" i="1" u="sng" dirty="0">
              <a:solidFill>
                <a:srgbClr val="FF0000"/>
              </a:solidFill>
            </a:endParaRPr>
          </a:p>
        </p:txBody>
      </p:sp>
    </p:spTree>
    <p:extLst>
      <p:ext uri="{BB962C8B-B14F-4D97-AF65-F5344CB8AC3E}">
        <p14:creationId xmlns:p14="http://schemas.microsoft.com/office/powerpoint/2010/main" val="281749334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5"/>
          <p:cNvSpPr>
            <a:spLocks noGrp="1"/>
          </p:cNvSpPr>
          <p:nvPr>
            <p:ph type="sldNum" sz="quarter" idx="12"/>
          </p:nvPr>
        </p:nvSpPr>
        <p:spPr/>
        <p:txBody>
          <a:bodyPr/>
          <a:lstStyle/>
          <a:p>
            <a:fld id="{2ED4D041-D842-43C4-B796-93398FFD7F67}" type="slidenum">
              <a:rPr lang="en-US" altLang="zh-CN"/>
              <a:pPr/>
              <a:t>27</a:t>
            </a:fld>
            <a:endParaRPr lang="en-US" altLang="zh-CN"/>
          </a:p>
        </p:txBody>
      </p:sp>
      <p:sp>
        <p:nvSpPr>
          <p:cNvPr id="41016" name="Rectangle 56"/>
          <p:cNvSpPr>
            <a:spLocks noGrp="1" noChangeArrowheads="1"/>
          </p:cNvSpPr>
          <p:nvPr>
            <p:ph type="title"/>
          </p:nvPr>
        </p:nvSpPr>
        <p:spPr>
          <a:noFill/>
        </p:spPr>
        <p:txBody>
          <a:bodyPr/>
          <a:lstStyle/>
          <a:p>
            <a:r>
              <a:rPr lang="en-US" altLang="zh-CN" b="1" dirty="0"/>
              <a:t>4.</a:t>
            </a:r>
            <a:r>
              <a:rPr lang="zh-CN" altLang="en-US" b="1" dirty="0"/>
              <a:t>课程设计过程</a:t>
            </a:r>
          </a:p>
        </p:txBody>
      </p:sp>
      <p:grpSp>
        <p:nvGrpSpPr>
          <p:cNvPr id="21" name="组合 20">
            <a:extLst>
              <a:ext uri="{FF2B5EF4-FFF2-40B4-BE49-F238E27FC236}">
                <a16:creationId xmlns:a16="http://schemas.microsoft.com/office/drawing/2014/main" id="{2597EB51-7C0E-4030-A47E-B43F522BD71D}"/>
              </a:ext>
            </a:extLst>
          </p:cNvPr>
          <p:cNvGrpSpPr/>
          <p:nvPr/>
        </p:nvGrpSpPr>
        <p:grpSpPr>
          <a:xfrm>
            <a:off x="323528" y="2132853"/>
            <a:ext cx="1499777" cy="4176467"/>
            <a:chOff x="1137974" y="2132933"/>
            <a:chExt cx="1643793" cy="4176467"/>
          </a:xfrm>
        </p:grpSpPr>
        <p:grpSp>
          <p:nvGrpSpPr>
            <p:cNvPr id="18" name="组合 17">
              <a:extLst>
                <a:ext uri="{FF2B5EF4-FFF2-40B4-BE49-F238E27FC236}">
                  <a16:creationId xmlns:a16="http://schemas.microsoft.com/office/drawing/2014/main" id="{70335F9B-6BE2-47C5-8C2B-0D4C33043DF5}"/>
                </a:ext>
              </a:extLst>
            </p:cNvPr>
            <p:cNvGrpSpPr/>
            <p:nvPr/>
          </p:nvGrpSpPr>
          <p:grpSpPr>
            <a:xfrm>
              <a:off x="1137974" y="2132933"/>
              <a:ext cx="1643793" cy="4176467"/>
              <a:chOff x="1137974" y="2063147"/>
              <a:chExt cx="1643793" cy="3726226"/>
            </a:xfrm>
          </p:grpSpPr>
          <p:grpSp>
            <p:nvGrpSpPr>
              <p:cNvPr id="40966" name="Group 6"/>
              <p:cNvGrpSpPr/>
              <p:nvPr/>
            </p:nvGrpSpPr>
            <p:grpSpPr bwMode="auto">
              <a:xfrm>
                <a:off x="1137974" y="2063147"/>
                <a:ext cx="1643793" cy="3662068"/>
                <a:chOff x="2355" y="8114"/>
                <a:chExt cx="1509" cy="3422"/>
              </a:xfrm>
            </p:grpSpPr>
            <p:grpSp>
              <p:nvGrpSpPr>
                <p:cNvPr id="40970" name="Group 10"/>
                <p:cNvGrpSpPr/>
                <p:nvPr/>
              </p:nvGrpSpPr>
              <p:grpSpPr bwMode="auto">
                <a:xfrm>
                  <a:off x="2355" y="8114"/>
                  <a:ext cx="1509" cy="3422"/>
                  <a:chOff x="1995" y="7958"/>
                  <a:chExt cx="1509" cy="3422"/>
                </a:xfrm>
              </p:grpSpPr>
              <p:sp>
                <p:nvSpPr>
                  <p:cNvPr id="40972" name="Text Box 12"/>
                  <p:cNvSpPr txBox="1">
                    <a:spLocks noChangeArrowheads="1"/>
                  </p:cNvSpPr>
                  <p:nvPr/>
                </p:nvSpPr>
                <p:spPr bwMode="auto">
                  <a:xfrm>
                    <a:off x="2004" y="7958"/>
                    <a:ext cx="1491" cy="368"/>
                  </a:xfrm>
                  <a:prstGeom prst="rect">
                    <a:avLst/>
                  </a:prstGeom>
                  <a:solidFill>
                    <a:srgbClr val="FFFFFF"/>
                  </a:solidFill>
                  <a:ln w="9525">
                    <a:solidFill>
                      <a:srgbClr val="000000"/>
                    </a:solidFill>
                    <a:miter lim="800000"/>
                  </a:ln>
                </p:spPr>
                <p:txBody>
                  <a:bodyPr/>
                  <a:lstStyle/>
                  <a:p>
                    <a:pPr algn="ctr"/>
                    <a:r>
                      <a:rPr lang="zh-CN" altLang="en-US" sz="2000" dirty="0"/>
                      <a:t>制定计划</a:t>
                    </a:r>
                    <a:endParaRPr lang="zh-CN" altLang="en-US" sz="1200" dirty="0"/>
                  </a:p>
                </p:txBody>
              </p:sp>
              <p:sp>
                <p:nvSpPr>
                  <p:cNvPr id="40973" name="Text Box 13"/>
                  <p:cNvSpPr txBox="1">
                    <a:spLocks noChangeArrowheads="1"/>
                  </p:cNvSpPr>
                  <p:nvPr/>
                </p:nvSpPr>
                <p:spPr bwMode="auto">
                  <a:xfrm>
                    <a:off x="1995" y="8618"/>
                    <a:ext cx="1509" cy="286"/>
                  </a:xfrm>
                  <a:prstGeom prst="rect">
                    <a:avLst/>
                  </a:prstGeom>
                  <a:solidFill>
                    <a:srgbClr val="FFFFFF"/>
                  </a:solidFill>
                  <a:ln w="9525">
                    <a:solidFill>
                      <a:srgbClr val="000000"/>
                    </a:solidFill>
                    <a:miter lim="800000"/>
                  </a:ln>
                </p:spPr>
                <p:txBody>
                  <a:bodyPr/>
                  <a:lstStyle/>
                  <a:p>
                    <a:pPr algn="ctr"/>
                    <a:r>
                      <a:rPr lang="zh-CN" altLang="en-US" sz="2000" dirty="0"/>
                      <a:t>需求分析</a:t>
                    </a:r>
                    <a:endParaRPr lang="zh-CN" altLang="en-US" sz="1200" dirty="0"/>
                  </a:p>
                </p:txBody>
              </p:sp>
              <p:sp>
                <p:nvSpPr>
                  <p:cNvPr id="40974" name="Text Box 14"/>
                  <p:cNvSpPr txBox="1">
                    <a:spLocks noChangeArrowheads="1"/>
                  </p:cNvSpPr>
                  <p:nvPr/>
                </p:nvSpPr>
                <p:spPr bwMode="auto">
                  <a:xfrm>
                    <a:off x="2004" y="9218"/>
                    <a:ext cx="1491" cy="298"/>
                  </a:xfrm>
                  <a:prstGeom prst="rect">
                    <a:avLst/>
                  </a:prstGeom>
                  <a:solidFill>
                    <a:srgbClr val="FFFFFF"/>
                  </a:solidFill>
                  <a:ln w="9525">
                    <a:solidFill>
                      <a:srgbClr val="000000"/>
                    </a:solidFill>
                    <a:miter lim="800000"/>
                  </a:ln>
                </p:spPr>
                <p:txBody>
                  <a:bodyPr/>
                  <a:lstStyle/>
                  <a:p>
                    <a:pPr algn="ctr"/>
                    <a:r>
                      <a:rPr lang="zh-CN" altLang="en-US" sz="2000" dirty="0"/>
                      <a:t>软件设计</a:t>
                    </a:r>
                    <a:endParaRPr lang="zh-CN" altLang="zh-CN" sz="2000" dirty="0"/>
                  </a:p>
                </p:txBody>
              </p:sp>
              <p:sp>
                <p:nvSpPr>
                  <p:cNvPr id="40975" name="Text Box 15"/>
                  <p:cNvSpPr txBox="1">
                    <a:spLocks noChangeArrowheads="1"/>
                  </p:cNvSpPr>
                  <p:nvPr/>
                </p:nvSpPr>
                <p:spPr bwMode="auto">
                  <a:xfrm>
                    <a:off x="2004" y="9807"/>
                    <a:ext cx="1500" cy="312"/>
                  </a:xfrm>
                  <a:prstGeom prst="rect">
                    <a:avLst/>
                  </a:prstGeom>
                  <a:solidFill>
                    <a:srgbClr val="FFFFFF"/>
                  </a:solidFill>
                  <a:ln w="9525">
                    <a:solidFill>
                      <a:srgbClr val="000000"/>
                    </a:solidFill>
                    <a:miter lim="800000"/>
                  </a:ln>
                </p:spPr>
                <p:txBody>
                  <a:bodyPr/>
                  <a:lstStyle/>
                  <a:p>
                    <a:pPr algn="ctr"/>
                    <a:r>
                      <a:rPr lang="zh-CN" altLang="en-US" sz="2000" dirty="0"/>
                      <a:t>编码</a:t>
                    </a:r>
                  </a:p>
                </p:txBody>
              </p:sp>
              <p:sp>
                <p:nvSpPr>
                  <p:cNvPr id="40976" name="Text Box 16"/>
                  <p:cNvSpPr txBox="1">
                    <a:spLocks noChangeArrowheads="1"/>
                  </p:cNvSpPr>
                  <p:nvPr/>
                </p:nvSpPr>
                <p:spPr bwMode="auto">
                  <a:xfrm>
                    <a:off x="1995" y="10408"/>
                    <a:ext cx="1491" cy="312"/>
                  </a:xfrm>
                  <a:prstGeom prst="rect">
                    <a:avLst/>
                  </a:prstGeom>
                  <a:solidFill>
                    <a:srgbClr val="FFFFFF"/>
                  </a:solidFill>
                  <a:ln w="9525">
                    <a:solidFill>
                      <a:srgbClr val="000000"/>
                    </a:solidFill>
                    <a:miter lim="800000"/>
                  </a:ln>
                </p:spPr>
                <p:txBody>
                  <a:bodyPr/>
                  <a:lstStyle/>
                  <a:p>
                    <a:pPr algn="ctr"/>
                    <a:r>
                      <a:rPr lang="zh-CN" altLang="en-US" sz="2000" dirty="0"/>
                      <a:t>测试</a:t>
                    </a:r>
                  </a:p>
                </p:txBody>
              </p:sp>
              <p:sp>
                <p:nvSpPr>
                  <p:cNvPr id="40978" name="Text Box 18"/>
                  <p:cNvSpPr txBox="1">
                    <a:spLocks noChangeArrowheads="1"/>
                  </p:cNvSpPr>
                  <p:nvPr/>
                </p:nvSpPr>
                <p:spPr bwMode="auto">
                  <a:xfrm>
                    <a:off x="2018" y="11067"/>
                    <a:ext cx="1486" cy="313"/>
                  </a:xfrm>
                  <a:prstGeom prst="rect">
                    <a:avLst/>
                  </a:prstGeom>
                  <a:solidFill>
                    <a:srgbClr val="FFFFFF"/>
                  </a:solidFill>
                  <a:ln w="9525">
                    <a:solidFill>
                      <a:srgbClr val="000000"/>
                    </a:solidFill>
                    <a:miter lim="800000"/>
                  </a:ln>
                </p:spPr>
                <p:txBody>
                  <a:bodyPr/>
                  <a:lstStyle/>
                  <a:p>
                    <a:pPr algn="ctr"/>
                    <a:r>
                      <a:rPr lang="zh-CN" altLang="en-US" sz="2000" dirty="0"/>
                      <a:t>运行</a:t>
                    </a:r>
                    <a:r>
                      <a:rPr lang="en-US" altLang="zh-CN" sz="2000" dirty="0"/>
                      <a:t>/</a:t>
                    </a:r>
                    <a:r>
                      <a:rPr lang="zh-CN" altLang="en-US" sz="2000" dirty="0"/>
                      <a:t>维护</a:t>
                    </a:r>
                    <a:endParaRPr lang="zh-CN" altLang="en-US" sz="1200" dirty="0"/>
                  </a:p>
                </p:txBody>
              </p:sp>
            </p:grpSp>
            <p:sp>
              <p:nvSpPr>
                <p:cNvPr id="40980" name="Arc 20"/>
                <p:cNvSpPr/>
                <p:nvPr/>
              </p:nvSpPr>
              <p:spPr bwMode="auto">
                <a:xfrm>
                  <a:off x="3363" y="8474"/>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stealth" w="med" len="lg"/>
                </a:ln>
              </p:spPr>
              <p:txBody>
                <a:bodyPr/>
                <a:lstStyle/>
                <a:p>
                  <a:endParaRPr lang="zh-CN" altLang="en-US"/>
                </a:p>
              </p:txBody>
            </p:sp>
            <p:sp>
              <p:nvSpPr>
                <p:cNvPr id="40981" name="Arc 21"/>
                <p:cNvSpPr/>
                <p:nvPr/>
              </p:nvSpPr>
              <p:spPr bwMode="auto">
                <a:xfrm>
                  <a:off x="3374" y="9075"/>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stealth" w="med" len="lg"/>
                </a:ln>
              </p:spPr>
              <p:txBody>
                <a:bodyPr/>
                <a:lstStyle/>
                <a:p>
                  <a:endParaRPr lang="zh-CN" altLang="en-US"/>
                </a:p>
              </p:txBody>
            </p:sp>
            <p:sp>
              <p:nvSpPr>
                <p:cNvPr id="40982" name="Arc 22"/>
                <p:cNvSpPr/>
                <p:nvPr/>
              </p:nvSpPr>
              <p:spPr bwMode="auto">
                <a:xfrm>
                  <a:off x="3425" y="9678"/>
                  <a:ext cx="360" cy="30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stealth" w="med" len="lg"/>
                </a:ln>
              </p:spPr>
              <p:txBody>
                <a:bodyPr/>
                <a:lstStyle/>
                <a:p>
                  <a:endParaRPr lang="zh-CN" altLang="en-US"/>
                </a:p>
              </p:txBody>
            </p:sp>
            <p:sp>
              <p:nvSpPr>
                <p:cNvPr id="40983" name="Arc 23"/>
                <p:cNvSpPr/>
                <p:nvPr/>
              </p:nvSpPr>
              <p:spPr bwMode="auto">
                <a:xfrm>
                  <a:off x="3392" y="10306"/>
                  <a:ext cx="360" cy="26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stealth" w="med" len="lg"/>
                </a:ln>
              </p:spPr>
              <p:txBody>
                <a:bodyPr/>
                <a:lstStyle/>
                <a:p>
                  <a:endParaRPr lang="zh-CN" altLang="en-US"/>
                </a:p>
              </p:txBody>
            </p:sp>
            <p:sp>
              <p:nvSpPr>
                <p:cNvPr id="40984" name="Arc 24"/>
                <p:cNvSpPr/>
                <p:nvPr/>
              </p:nvSpPr>
              <p:spPr bwMode="auto">
                <a:xfrm>
                  <a:off x="3392" y="10924"/>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stealth" w="med" len="lg"/>
                </a:ln>
              </p:spPr>
              <p:txBody>
                <a:bodyPr/>
                <a:lstStyle/>
                <a:p>
                  <a:endParaRPr lang="zh-CN" altLang="en-US"/>
                </a:p>
              </p:txBody>
            </p:sp>
          </p:grpSp>
          <p:cxnSp>
            <p:nvCxnSpPr>
              <p:cNvPr id="3" name="连接符: 曲线 2">
                <a:extLst>
                  <a:ext uri="{FF2B5EF4-FFF2-40B4-BE49-F238E27FC236}">
                    <a16:creationId xmlns:a16="http://schemas.microsoft.com/office/drawing/2014/main" id="{B3E77CB1-181F-4459-AAC9-2C3709B141D4}"/>
                  </a:ext>
                </a:extLst>
              </p:cNvPr>
              <p:cNvCxnSpPr>
                <a:cxnSpLocks/>
              </p:cNvCxnSpPr>
              <p:nvPr/>
            </p:nvCxnSpPr>
            <p:spPr bwMode="auto">
              <a:xfrm flipH="1">
                <a:off x="2699792" y="5475817"/>
                <a:ext cx="71510" cy="313556"/>
              </a:xfrm>
              <a:prstGeom prst="curvedConnector4">
                <a:avLst>
                  <a:gd name="adj1" fmla="val -319674"/>
                  <a:gd name="adj2" fmla="val 141427"/>
                </a:avLst>
              </a:prstGeom>
              <a:solidFill>
                <a:schemeClr val="bg1"/>
              </a:solidFill>
              <a:ln w="3175" cap="flat" cmpd="sng" algn="ctr">
                <a:solidFill>
                  <a:schemeClr val="tx1"/>
                </a:solidFill>
                <a:prstDash val="solid"/>
                <a:round/>
                <a:headEnd type="none" w="med" len="med"/>
                <a:tailEnd type="triangle"/>
              </a:ln>
              <a:effectLst>
                <a:prstShdw prst="shdw18" dist="17961" dir="13500000">
                  <a:schemeClr val="tx1">
                    <a:gamma/>
                    <a:shade val="60000"/>
                    <a:invGamma/>
                  </a:schemeClr>
                </a:prstShdw>
              </a:effectLst>
            </p:spPr>
          </p:cxnSp>
        </p:grpSp>
        <p:sp>
          <p:nvSpPr>
            <p:cNvPr id="45" name="Arc 20">
              <a:extLst>
                <a:ext uri="{FF2B5EF4-FFF2-40B4-BE49-F238E27FC236}">
                  <a16:creationId xmlns:a16="http://schemas.microsoft.com/office/drawing/2014/main" id="{909DEB5B-DB4F-4CF5-9A35-094AEC7265F3}"/>
                </a:ext>
              </a:extLst>
            </p:cNvPr>
            <p:cNvSpPr/>
            <p:nvPr/>
          </p:nvSpPr>
          <p:spPr bwMode="auto">
            <a:xfrm rot="10800000">
              <a:off x="1403649" y="2565428"/>
              <a:ext cx="392159" cy="3742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stealth" w="med" len="lg"/>
            </a:ln>
          </p:spPr>
          <p:txBody>
            <a:bodyPr/>
            <a:lstStyle/>
            <a:p>
              <a:endParaRPr lang="zh-CN" altLang="en-US"/>
            </a:p>
          </p:txBody>
        </p:sp>
        <p:sp>
          <p:nvSpPr>
            <p:cNvPr id="46" name="Arc 20">
              <a:extLst>
                <a:ext uri="{FF2B5EF4-FFF2-40B4-BE49-F238E27FC236}">
                  <a16:creationId xmlns:a16="http://schemas.microsoft.com/office/drawing/2014/main" id="{507C9BC9-A01C-4DE1-8E78-5F0056499276}"/>
                </a:ext>
              </a:extLst>
            </p:cNvPr>
            <p:cNvSpPr/>
            <p:nvPr/>
          </p:nvSpPr>
          <p:spPr bwMode="auto">
            <a:xfrm rot="10800000">
              <a:off x="1403648" y="3270791"/>
              <a:ext cx="392159" cy="3742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stealth" w="med" len="lg"/>
            </a:ln>
          </p:spPr>
          <p:txBody>
            <a:bodyPr/>
            <a:lstStyle/>
            <a:p>
              <a:endParaRPr lang="zh-CN" altLang="en-US"/>
            </a:p>
          </p:txBody>
        </p:sp>
        <p:sp>
          <p:nvSpPr>
            <p:cNvPr id="47" name="Arc 20">
              <a:extLst>
                <a:ext uri="{FF2B5EF4-FFF2-40B4-BE49-F238E27FC236}">
                  <a16:creationId xmlns:a16="http://schemas.microsoft.com/office/drawing/2014/main" id="{0DF1F553-333E-4699-990B-67B311B86C46}"/>
                </a:ext>
              </a:extLst>
            </p:cNvPr>
            <p:cNvSpPr/>
            <p:nvPr/>
          </p:nvSpPr>
          <p:spPr bwMode="auto">
            <a:xfrm rot="10800000">
              <a:off x="1403648" y="3990872"/>
              <a:ext cx="392159" cy="3742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stealth" w="med" len="lg"/>
            </a:ln>
          </p:spPr>
          <p:txBody>
            <a:bodyPr/>
            <a:lstStyle/>
            <a:p>
              <a:endParaRPr lang="zh-CN" altLang="en-US"/>
            </a:p>
          </p:txBody>
        </p:sp>
        <p:sp>
          <p:nvSpPr>
            <p:cNvPr id="49" name="Arc 20">
              <a:extLst>
                <a:ext uri="{FF2B5EF4-FFF2-40B4-BE49-F238E27FC236}">
                  <a16:creationId xmlns:a16="http://schemas.microsoft.com/office/drawing/2014/main" id="{E3384DFD-C255-4373-88F7-0C90118E670E}"/>
                </a:ext>
              </a:extLst>
            </p:cNvPr>
            <p:cNvSpPr/>
            <p:nvPr/>
          </p:nvSpPr>
          <p:spPr bwMode="auto">
            <a:xfrm rot="10800000">
              <a:off x="1403647" y="4743650"/>
              <a:ext cx="392159" cy="34161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stealth" w="med" len="lg"/>
            </a:ln>
          </p:spPr>
          <p:txBody>
            <a:bodyPr/>
            <a:lstStyle/>
            <a:p>
              <a:endParaRPr lang="zh-CN" altLang="en-US"/>
            </a:p>
          </p:txBody>
        </p:sp>
        <p:sp>
          <p:nvSpPr>
            <p:cNvPr id="50" name="Arc 20">
              <a:extLst>
                <a:ext uri="{FF2B5EF4-FFF2-40B4-BE49-F238E27FC236}">
                  <a16:creationId xmlns:a16="http://schemas.microsoft.com/office/drawing/2014/main" id="{3D2E3249-6DB0-4124-9501-C6E76F32953C}"/>
                </a:ext>
              </a:extLst>
            </p:cNvPr>
            <p:cNvSpPr/>
            <p:nvPr/>
          </p:nvSpPr>
          <p:spPr bwMode="auto">
            <a:xfrm rot="10800000">
              <a:off x="1443535" y="5445304"/>
              <a:ext cx="392159" cy="43204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stealth" w="med" len="lg"/>
            </a:ln>
          </p:spPr>
          <p:txBody>
            <a:bodyPr/>
            <a:lstStyle/>
            <a:p>
              <a:endParaRPr lang="zh-CN" altLang="en-US"/>
            </a:p>
          </p:txBody>
        </p:sp>
      </p:grpSp>
      <p:pic>
        <p:nvPicPr>
          <p:cNvPr id="8" name="图片 7">
            <a:extLst>
              <a:ext uri="{FF2B5EF4-FFF2-40B4-BE49-F238E27FC236}">
                <a16:creationId xmlns:a16="http://schemas.microsoft.com/office/drawing/2014/main" id="{60BE3DAF-2915-4863-BA4F-80BC7A8B107A}"/>
              </a:ext>
            </a:extLst>
          </p:cNvPr>
          <p:cNvPicPr>
            <a:picLocks noChangeAspect="1"/>
          </p:cNvPicPr>
          <p:nvPr/>
        </p:nvPicPr>
        <p:blipFill>
          <a:blip r:embed="rId2"/>
          <a:stretch>
            <a:fillRect/>
          </a:stretch>
        </p:blipFill>
        <p:spPr>
          <a:xfrm>
            <a:off x="2699792" y="1899871"/>
            <a:ext cx="3359447" cy="4588513"/>
          </a:xfrm>
          <a:prstGeom prst="rect">
            <a:avLst/>
          </a:prstGeom>
        </p:spPr>
      </p:pic>
      <p:sp>
        <p:nvSpPr>
          <p:cNvPr id="9" name="箭头: 右 8">
            <a:extLst>
              <a:ext uri="{FF2B5EF4-FFF2-40B4-BE49-F238E27FC236}">
                <a16:creationId xmlns:a16="http://schemas.microsoft.com/office/drawing/2014/main" id="{A6308A96-8F83-4A02-8375-265CAFEC092F}"/>
              </a:ext>
            </a:extLst>
          </p:cNvPr>
          <p:cNvSpPr/>
          <p:nvPr/>
        </p:nvSpPr>
        <p:spPr bwMode="auto">
          <a:xfrm>
            <a:off x="2042219" y="3879242"/>
            <a:ext cx="585565" cy="341846"/>
          </a:xfrm>
          <a:prstGeom prst="rightArrow">
            <a:avLst/>
          </a:prstGeom>
          <a:solidFill>
            <a:schemeClr val="bg1"/>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p:spPr>
        <p:txBody>
          <a:bodyPr vert="horz" wrap="none" lIns="91440" tIns="45720" rIns="91440" bIns="45720" numCol="1" rtlCol="0" anchor="ctr"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1" name="文本框 10">
            <a:extLst>
              <a:ext uri="{FF2B5EF4-FFF2-40B4-BE49-F238E27FC236}">
                <a16:creationId xmlns:a16="http://schemas.microsoft.com/office/drawing/2014/main" id="{E354626E-3EEB-4DF6-B89C-94B12872CCFE}"/>
              </a:ext>
            </a:extLst>
          </p:cNvPr>
          <p:cNvSpPr txBox="1"/>
          <p:nvPr/>
        </p:nvSpPr>
        <p:spPr>
          <a:xfrm>
            <a:off x="323528" y="1279346"/>
            <a:ext cx="1625552" cy="523220"/>
          </a:xfrm>
          <a:prstGeom prst="rect">
            <a:avLst/>
          </a:prstGeom>
          <a:noFill/>
        </p:spPr>
        <p:txBody>
          <a:bodyPr wrap="square" rtlCol="0">
            <a:spAutoFit/>
          </a:bodyPr>
          <a:lstStyle/>
          <a:p>
            <a:r>
              <a:rPr lang="zh-CN" altLang="en-US" sz="2800" dirty="0">
                <a:solidFill>
                  <a:srgbClr val="0070C0"/>
                </a:solidFill>
              </a:rPr>
              <a:t>瀑布模型</a:t>
            </a:r>
          </a:p>
        </p:txBody>
      </p:sp>
      <p:sp>
        <p:nvSpPr>
          <p:cNvPr id="48" name="文本框 47">
            <a:extLst>
              <a:ext uri="{FF2B5EF4-FFF2-40B4-BE49-F238E27FC236}">
                <a16:creationId xmlns:a16="http://schemas.microsoft.com/office/drawing/2014/main" id="{B5ABED7A-2ED3-4909-81D0-F675FE339409}"/>
              </a:ext>
            </a:extLst>
          </p:cNvPr>
          <p:cNvSpPr txBox="1"/>
          <p:nvPr/>
        </p:nvSpPr>
        <p:spPr>
          <a:xfrm>
            <a:off x="3281587" y="1269043"/>
            <a:ext cx="2921696" cy="523220"/>
          </a:xfrm>
          <a:prstGeom prst="rect">
            <a:avLst/>
          </a:prstGeom>
          <a:noFill/>
        </p:spPr>
        <p:txBody>
          <a:bodyPr wrap="square" rtlCol="0">
            <a:spAutoFit/>
          </a:bodyPr>
          <a:lstStyle/>
          <a:p>
            <a:r>
              <a:rPr lang="zh-CN" altLang="en-US" sz="2800" dirty="0">
                <a:solidFill>
                  <a:srgbClr val="0070C0"/>
                </a:solidFill>
              </a:rPr>
              <a:t>课程设计过程</a:t>
            </a:r>
          </a:p>
        </p:txBody>
      </p:sp>
      <p:sp>
        <p:nvSpPr>
          <p:cNvPr id="51" name="文本框 50">
            <a:extLst>
              <a:ext uri="{FF2B5EF4-FFF2-40B4-BE49-F238E27FC236}">
                <a16:creationId xmlns:a16="http://schemas.microsoft.com/office/drawing/2014/main" id="{82DDC9B6-0880-4368-AC15-0072286E7245}"/>
              </a:ext>
            </a:extLst>
          </p:cNvPr>
          <p:cNvSpPr txBox="1"/>
          <p:nvPr/>
        </p:nvSpPr>
        <p:spPr>
          <a:xfrm>
            <a:off x="7039531" y="1269043"/>
            <a:ext cx="1799669" cy="523220"/>
          </a:xfrm>
          <a:prstGeom prst="rect">
            <a:avLst/>
          </a:prstGeom>
          <a:noFill/>
        </p:spPr>
        <p:txBody>
          <a:bodyPr wrap="square" rtlCol="0">
            <a:spAutoFit/>
          </a:bodyPr>
          <a:lstStyle/>
          <a:p>
            <a:r>
              <a:rPr lang="zh-CN" altLang="en-US" sz="2800" dirty="0">
                <a:solidFill>
                  <a:srgbClr val="0070C0"/>
                </a:solidFill>
              </a:rPr>
              <a:t>提交文档</a:t>
            </a:r>
          </a:p>
        </p:txBody>
      </p:sp>
      <p:sp>
        <p:nvSpPr>
          <p:cNvPr id="54" name="Text Box 12">
            <a:extLst>
              <a:ext uri="{FF2B5EF4-FFF2-40B4-BE49-F238E27FC236}">
                <a16:creationId xmlns:a16="http://schemas.microsoft.com/office/drawing/2014/main" id="{944FDECA-B4F7-4094-977A-BEA2800C32F7}"/>
              </a:ext>
            </a:extLst>
          </p:cNvPr>
          <p:cNvSpPr txBox="1">
            <a:spLocks noChangeArrowheads="1"/>
          </p:cNvSpPr>
          <p:nvPr/>
        </p:nvSpPr>
        <p:spPr bwMode="auto">
          <a:xfrm>
            <a:off x="6934200" y="2627558"/>
            <a:ext cx="1799669" cy="441402"/>
          </a:xfrm>
          <a:prstGeom prst="rect">
            <a:avLst/>
          </a:prstGeom>
          <a:solidFill>
            <a:srgbClr val="FFFF00"/>
          </a:solidFill>
          <a:ln w="9525">
            <a:solidFill>
              <a:srgbClr val="000000"/>
            </a:solidFill>
            <a:miter lim="800000"/>
          </a:ln>
        </p:spPr>
        <p:txBody>
          <a:bodyPr/>
          <a:lstStyle/>
          <a:p>
            <a:pPr algn="ctr"/>
            <a:r>
              <a:rPr lang="zh-CN" altLang="en-US" sz="2000" dirty="0"/>
              <a:t>概要设计报告</a:t>
            </a:r>
            <a:endParaRPr lang="zh-CN" altLang="en-US" sz="1200" dirty="0"/>
          </a:p>
        </p:txBody>
      </p:sp>
      <p:sp>
        <p:nvSpPr>
          <p:cNvPr id="55" name="Text Box 12">
            <a:extLst>
              <a:ext uri="{FF2B5EF4-FFF2-40B4-BE49-F238E27FC236}">
                <a16:creationId xmlns:a16="http://schemas.microsoft.com/office/drawing/2014/main" id="{36F4436D-9CDD-4C15-9DF9-863A13136658}"/>
              </a:ext>
            </a:extLst>
          </p:cNvPr>
          <p:cNvSpPr txBox="1">
            <a:spLocks noChangeArrowheads="1"/>
          </p:cNvSpPr>
          <p:nvPr/>
        </p:nvSpPr>
        <p:spPr bwMode="auto">
          <a:xfrm>
            <a:off x="6933535" y="1916832"/>
            <a:ext cx="1799669" cy="441402"/>
          </a:xfrm>
          <a:prstGeom prst="rect">
            <a:avLst/>
          </a:prstGeom>
          <a:solidFill>
            <a:srgbClr val="FFFFFF"/>
          </a:solidFill>
          <a:ln w="9525">
            <a:solidFill>
              <a:srgbClr val="000000"/>
            </a:solidFill>
            <a:miter lim="800000"/>
          </a:ln>
        </p:spPr>
        <p:txBody>
          <a:bodyPr/>
          <a:lstStyle/>
          <a:p>
            <a:pPr algn="ctr"/>
            <a:r>
              <a:rPr lang="zh-CN" altLang="en-US" sz="2000" dirty="0"/>
              <a:t>任务书</a:t>
            </a:r>
            <a:endParaRPr lang="zh-CN" altLang="en-US" sz="1200" dirty="0"/>
          </a:p>
        </p:txBody>
      </p:sp>
      <p:sp>
        <p:nvSpPr>
          <p:cNvPr id="56" name="Text Box 12">
            <a:extLst>
              <a:ext uri="{FF2B5EF4-FFF2-40B4-BE49-F238E27FC236}">
                <a16:creationId xmlns:a16="http://schemas.microsoft.com/office/drawing/2014/main" id="{5A1B2BD7-7A28-4257-8968-0A6194C21C59}"/>
              </a:ext>
            </a:extLst>
          </p:cNvPr>
          <p:cNvSpPr txBox="1">
            <a:spLocks noChangeArrowheads="1"/>
          </p:cNvSpPr>
          <p:nvPr/>
        </p:nvSpPr>
        <p:spPr bwMode="auto">
          <a:xfrm>
            <a:off x="6933536" y="3203622"/>
            <a:ext cx="1799669" cy="441402"/>
          </a:xfrm>
          <a:prstGeom prst="rect">
            <a:avLst/>
          </a:prstGeom>
          <a:solidFill>
            <a:srgbClr val="FFFF00"/>
          </a:solidFill>
          <a:ln w="9525">
            <a:solidFill>
              <a:srgbClr val="000000"/>
            </a:solidFill>
            <a:miter lim="800000"/>
          </a:ln>
        </p:spPr>
        <p:txBody>
          <a:bodyPr/>
          <a:lstStyle/>
          <a:p>
            <a:pPr algn="ctr"/>
            <a:r>
              <a:rPr lang="zh-CN" altLang="en-US" sz="2000" dirty="0"/>
              <a:t>详细设计报告</a:t>
            </a:r>
            <a:endParaRPr lang="zh-CN" altLang="en-US" sz="1200" dirty="0"/>
          </a:p>
        </p:txBody>
      </p:sp>
      <p:sp>
        <p:nvSpPr>
          <p:cNvPr id="59" name="Text Box 12">
            <a:extLst>
              <a:ext uri="{FF2B5EF4-FFF2-40B4-BE49-F238E27FC236}">
                <a16:creationId xmlns:a16="http://schemas.microsoft.com/office/drawing/2014/main" id="{12E8CA6D-08DD-4CDA-A39E-2280B84CE0E1}"/>
              </a:ext>
            </a:extLst>
          </p:cNvPr>
          <p:cNvSpPr txBox="1">
            <a:spLocks noChangeArrowheads="1"/>
          </p:cNvSpPr>
          <p:nvPr/>
        </p:nvSpPr>
        <p:spPr bwMode="auto">
          <a:xfrm>
            <a:off x="6947029" y="3803487"/>
            <a:ext cx="1799669" cy="705633"/>
          </a:xfrm>
          <a:prstGeom prst="rect">
            <a:avLst/>
          </a:prstGeom>
          <a:solidFill>
            <a:srgbClr val="FFFF00"/>
          </a:solidFill>
          <a:ln w="9525">
            <a:solidFill>
              <a:srgbClr val="000000"/>
            </a:solidFill>
            <a:miter lim="800000"/>
          </a:ln>
        </p:spPr>
        <p:txBody>
          <a:bodyPr/>
          <a:lstStyle/>
          <a:p>
            <a:pPr algn="ctr"/>
            <a:r>
              <a:rPr lang="zh-CN" altLang="en-US" sz="2000" dirty="0"/>
              <a:t>源代码与</a:t>
            </a:r>
            <a:endParaRPr lang="en-US" altLang="zh-CN" sz="2000" dirty="0"/>
          </a:p>
          <a:p>
            <a:pPr algn="ctr"/>
            <a:r>
              <a:rPr lang="zh-CN" altLang="en-US" sz="2000" dirty="0"/>
              <a:t>可执行程序</a:t>
            </a:r>
            <a:endParaRPr lang="zh-CN" altLang="en-US" sz="1200" dirty="0"/>
          </a:p>
        </p:txBody>
      </p:sp>
      <p:sp>
        <p:nvSpPr>
          <p:cNvPr id="61" name="Text Box 12">
            <a:extLst>
              <a:ext uri="{FF2B5EF4-FFF2-40B4-BE49-F238E27FC236}">
                <a16:creationId xmlns:a16="http://schemas.microsoft.com/office/drawing/2014/main" id="{251E6336-EA25-47B9-A191-385512153670}"/>
              </a:ext>
            </a:extLst>
          </p:cNvPr>
          <p:cNvSpPr txBox="1">
            <a:spLocks noChangeArrowheads="1"/>
          </p:cNvSpPr>
          <p:nvPr/>
        </p:nvSpPr>
        <p:spPr bwMode="auto">
          <a:xfrm>
            <a:off x="6948795" y="5363862"/>
            <a:ext cx="1799669" cy="441402"/>
          </a:xfrm>
          <a:prstGeom prst="rect">
            <a:avLst/>
          </a:prstGeom>
          <a:solidFill>
            <a:srgbClr val="FFFFFF"/>
          </a:solidFill>
          <a:ln w="9525">
            <a:solidFill>
              <a:srgbClr val="000000"/>
            </a:solidFill>
            <a:miter lim="800000"/>
          </a:ln>
        </p:spPr>
        <p:txBody>
          <a:bodyPr/>
          <a:lstStyle/>
          <a:p>
            <a:pPr algn="ctr"/>
            <a:r>
              <a:rPr lang="zh-CN" altLang="en-US" sz="2000" dirty="0"/>
              <a:t>用户手册</a:t>
            </a:r>
            <a:endParaRPr lang="zh-CN" altLang="en-US" sz="1200" dirty="0"/>
          </a:p>
        </p:txBody>
      </p:sp>
      <p:sp>
        <p:nvSpPr>
          <p:cNvPr id="62" name="Text Box 12">
            <a:extLst>
              <a:ext uri="{FF2B5EF4-FFF2-40B4-BE49-F238E27FC236}">
                <a16:creationId xmlns:a16="http://schemas.microsoft.com/office/drawing/2014/main" id="{31784AFF-01F9-44BF-BDE0-23B580167EE0}"/>
              </a:ext>
            </a:extLst>
          </p:cNvPr>
          <p:cNvSpPr txBox="1">
            <a:spLocks noChangeArrowheads="1"/>
          </p:cNvSpPr>
          <p:nvPr/>
        </p:nvSpPr>
        <p:spPr bwMode="auto">
          <a:xfrm>
            <a:off x="6958975" y="4715790"/>
            <a:ext cx="1799669" cy="441402"/>
          </a:xfrm>
          <a:prstGeom prst="rect">
            <a:avLst/>
          </a:prstGeom>
          <a:solidFill>
            <a:srgbClr val="FFFFFF"/>
          </a:solidFill>
          <a:ln w="9525">
            <a:solidFill>
              <a:srgbClr val="000000"/>
            </a:solidFill>
            <a:miter lim="800000"/>
          </a:ln>
        </p:spPr>
        <p:txBody>
          <a:bodyPr/>
          <a:lstStyle/>
          <a:p>
            <a:pPr algn="ctr"/>
            <a:r>
              <a:rPr lang="zh-CN" altLang="en-US" sz="2000" dirty="0"/>
              <a:t>测试报告</a:t>
            </a:r>
            <a:endParaRPr lang="zh-CN" altLang="en-US" sz="1200" dirty="0"/>
          </a:p>
        </p:txBody>
      </p:sp>
      <p:sp>
        <p:nvSpPr>
          <p:cNvPr id="63" name="Text Box 12">
            <a:extLst>
              <a:ext uri="{FF2B5EF4-FFF2-40B4-BE49-F238E27FC236}">
                <a16:creationId xmlns:a16="http://schemas.microsoft.com/office/drawing/2014/main" id="{000CA8D1-597E-4A19-A470-08C4545957AD}"/>
              </a:ext>
            </a:extLst>
          </p:cNvPr>
          <p:cNvSpPr txBox="1">
            <a:spLocks noChangeArrowheads="1"/>
          </p:cNvSpPr>
          <p:nvPr/>
        </p:nvSpPr>
        <p:spPr bwMode="auto">
          <a:xfrm>
            <a:off x="6947029" y="5949280"/>
            <a:ext cx="1799669" cy="441402"/>
          </a:xfrm>
          <a:prstGeom prst="rect">
            <a:avLst/>
          </a:prstGeom>
          <a:solidFill>
            <a:srgbClr val="FFFF00"/>
          </a:solidFill>
          <a:ln w="9525">
            <a:solidFill>
              <a:srgbClr val="000000"/>
            </a:solidFill>
            <a:miter lim="800000"/>
          </a:ln>
        </p:spPr>
        <p:txBody>
          <a:bodyPr/>
          <a:lstStyle/>
          <a:p>
            <a:pPr algn="ctr"/>
            <a:r>
              <a:rPr lang="zh-CN" altLang="en-US" sz="2000" dirty="0"/>
              <a:t>实验总结</a:t>
            </a:r>
            <a:endParaRPr lang="zh-CN" altLang="en-US" sz="1200" dirty="0"/>
          </a:p>
        </p:txBody>
      </p:sp>
      <p:sp>
        <p:nvSpPr>
          <p:cNvPr id="64" name="箭头: 右 63">
            <a:extLst>
              <a:ext uri="{FF2B5EF4-FFF2-40B4-BE49-F238E27FC236}">
                <a16:creationId xmlns:a16="http://schemas.microsoft.com/office/drawing/2014/main" id="{56037637-218A-4208-8887-D0B713526A75}"/>
              </a:ext>
            </a:extLst>
          </p:cNvPr>
          <p:cNvSpPr/>
          <p:nvPr/>
        </p:nvSpPr>
        <p:spPr bwMode="auto">
          <a:xfrm>
            <a:off x="6218683" y="3875492"/>
            <a:ext cx="585565" cy="341846"/>
          </a:xfrm>
          <a:prstGeom prst="rightArrow">
            <a:avLst/>
          </a:prstGeom>
          <a:solidFill>
            <a:schemeClr val="bg1"/>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p:spPr>
        <p:txBody>
          <a:bodyPr vert="horz" wrap="none" lIns="91440" tIns="45720" rIns="91440" bIns="45720" numCol="1" rtlCol="0" anchor="ctr"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36469386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71E13AE2-13CE-4C01-A6B5-3806120C71E6}"/>
              </a:ext>
            </a:extLst>
          </p:cNvPr>
          <p:cNvSpPr>
            <a:spLocks noGrp="1"/>
          </p:cNvSpPr>
          <p:nvPr>
            <p:ph type="title"/>
          </p:nvPr>
        </p:nvSpPr>
        <p:spPr/>
        <p:txBody>
          <a:bodyPr/>
          <a:lstStyle/>
          <a:p>
            <a:r>
              <a:rPr lang="en-US" altLang="zh-CN" b="1" dirty="0"/>
              <a:t>4.</a:t>
            </a:r>
            <a:r>
              <a:rPr lang="zh-CN" altLang="en-US" b="1" dirty="0"/>
              <a:t>课程设计过程</a:t>
            </a:r>
            <a:endParaRPr lang="zh-CN" altLang="en-US" dirty="0"/>
          </a:p>
        </p:txBody>
      </p:sp>
      <p:sp>
        <p:nvSpPr>
          <p:cNvPr id="27651" name="内容占位符 2">
            <a:extLst>
              <a:ext uri="{FF2B5EF4-FFF2-40B4-BE49-F238E27FC236}">
                <a16:creationId xmlns:a16="http://schemas.microsoft.com/office/drawing/2014/main" id="{7E40C708-4D96-439B-834E-B6E922F4E49C}"/>
              </a:ext>
            </a:extLst>
          </p:cNvPr>
          <p:cNvSpPr>
            <a:spLocks noGrp="1"/>
          </p:cNvSpPr>
          <p:nvPr>
            <p:ph idx="1"/>
          </p:nvPr>
        </p:nvSpPr>
        <p:spPr>
          <a:xfrm>
            <a:off x="-180975" y="1125538"/>
            <a:ext cx="9217025" cy="5092700"/>
          </a:xfrm>
        </p:spPr>
        <p:txBody>
          <a:bodyPr/>
          <a:lstStyle/>
          <a:p>
            <a:pPr marL="0" indent="0" algn="just">
              <a:buFont typeface="Wingdings" panose="05000000000000000000" pitchFamily="2" charset="2"/>
              <a:buNone/>
            </a:pPr>
            <a:r>
              <a:rPr lang="zh-CN" altLang="en-US" sz="3200" b="1" dirty="0">
                <a:latin typeface="黑体" panose="02010609060101010101" pitchFamily="49" charset="-122"/>
              </a:rPr>
              <a:t>  总结：   </a:t>
            </a:r>
            <a:endParaRPr lang="en-US" altLang="zh-CN" sz="3200" b="1" dirty="0">
              <a:latin typeface="黑体" panose="02010609060101010101" pitchFamily="49" charset="-122"/>
            </a:endParaRPr>
          </a:p>
          <a:p>
            <a:pPr lvl="1">
              <a:lnSpc>
                <a:spcPts val="4500"/>
              </a:lnSpc>
            </a:pPr>
            <a:r>
              <a:rPr lang="zh-CN" altLang="en-US" dirty="0">
                <a:latin typeface="黑体" panose="02010609060101010101" pitchFamily="49" charset="-122"/>
                <a:ea typeface="黑体" panose="02010609060101010101" pitchFamily="49" charset="-122"/>
              </a:rPr>
              <a:t>懂软件过程</a:t>
            </a:r>
          </a:p>
          <a:p>
            <a:pPr lvl="1">
              <a:lnSpc>
                <a:spcPts val="4500"/>
              </a:lnSpc>
            </a:pPr>
            <a:r>
              <a:rPr lang="zh-CN" altLang="en-US" dirty="0">
                <a:latin typeface="黑体" panose="02010609060101010101" pitchFamily="49" charset="-122"/>
                <a:ea typeface="黑体" panose="02010609060101010101" pitchFamily="49" charset="-122"/>
              </a:rPr>
              <a:t>懂需求分析</a:t>
            </a:r>
          </a:p>
          <a:p>
            <a:pPr lvl="1">
              <a:lnSpc>
                <a:spcPts val="4500"/>
              </a:lnSpc>
            </a:pPr>
            <a:r>
              <a:rPr lang="zh-CN" altLang="en-US" dirty="0">
                <a:latin typeface="黑体" panose="02010609060101010101" pitchFamily="49" charset="-122"/>
                <a:ea typeface="黑体" panose="02010609060101010101" pitchFamily="49" charset="-122"/>
              </a:rPr>
              <a:t>懂软件设计</a:t>
            </a:r>
          </a:p>
          <a:p>
            <a:pPr lvl="1">
              <a:lnSpc>
                <a:spcPts val="4500"/>
              </a:lnSpc>
            </a:pPr>
            <a:r>
              <a:rPr lang="zh-CN" altLang="en-US" dirty="0">
                <a:latin typeface="黑体" panose="02010609060101010101" pitchFamily="49" charset="-122"/>
                <a:ea typeface="黑体" panose="02010609060101010101" pitchFamily="49" charset="-122"/>
              </a:rPr>
              <a:t>懂编写代码</a:t>
            </a:r>
          </a:p>
          <a:p>
            <a:pPr lvl="1">
              <a:lnSpc>
                <a:spcPts val="4500"/>
              </a:lnSpc>
            </a:pPr>
            <a:r>
              <a:rPr lang="zh-CN" altLang="en-US" dirty="0">
                <a:latin typeface="黑体" panose="02010609060101010101" pitchFamily="49" charset="-122"/>
                <a:ea typeface="黑体" panose="02010609060101010101" pitchFamily="49" charset="-122"/>
              </a:rPr>
              <a:t>懂软件测试</a:t>
            </a:r>
          </a:p>
          <a:p>
            <a:pPr lvl="1">
              <a:lnSpc>
                <a:spcPts val="4500"/>
              </a:lnSpc>
            </a:pPr>
            <a:r>
              <a:rPr lang="zh-CN" altLang="en-US" dirty="0">
                <a:latin typeface="黑体" panose="02010609060101010101" pitchFamily="49" charset="-122"/>
                <a:ea typeface="黑体" panose="02010609060101010101" pitchFamily="49" charset="-122"/>
              </a:rPr>
              <a:t>懂软件维护</a:t>
            </a:r>
          </a:p>
          <a:p>
            <a:pPr lvl="1">
              <a:lnSpc>
                <a:spcPts val="4500"/>
              </a:lnSpc>
            </a:pPr>
            <a:r>
              <a:rPr lang="zh-CN" altLang="en-US" dirty="0">
                <a:latin typeface="黑体" panose="02010609060101010101" pitchFamily="49" charset="-122"/>
                <a:ea typeface="黑体" panose="02010609060101010101" pitchFamily="49" charset="-122"/>
              </a:rPr>
              <a:t>懂团队协作和项目管理</a:t>
            </a:r>
          </a:p>
        </p:txBody>
      </p:sp>
      <p:pic>
        <p:nvPicPr>
          <p:cNvPr id="4" name="图片 3">
            <a:extLst>
              <a:ext uri="{FF2B5EF4-FFF2-40B4-BE49-F238E27FC236}">
                <a16:creationId xmlns:a16="http://schemas.microsoft.com/office/drawing/2014/main" id="{B482D7CC-D676-455C-B535-C03763DD2C1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28900" y="1846263"/>
            <a:ext cx="6407150" cy="381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022EF5A3-BEE7-4B76-8838-87E27CA56287}"/>
              </a:ext>
            </a:extLst>
          </p:cNvPr>
          <p:cNvSpPr/>
          <p:nvPr/>
        </p:nvSpPr>
        <p:spPr>
          <a:xfrm>
            <a:off x="3491880" y="1289050"/>
            <a:ext cx="4997594" cy="523220"/>
          </a:xfrm>
          <a:prstGeom prst="rect">
            <a:avLst/>
          </a:prstGeom>
        </p:spPr>
        <p:txBody>
          <a:bodyPr wrap="square">
            <a:spAutoFit/>
          </a:bodyPr>
          <a:lstStyle/>
          <a:p>
            <a:r>
              <a:rPr lang="zh-CN" altLang="en-US" sz="2800" dirty="0">
                <a:solidFill>
                  <a:srgbClr val="FF0000"/>
                </a:solidFill>
                <a:latin typeface="华文楷体" panose="02010600040101010101" pitchFamily="2" charset="-122"/>
                <a:ea typeface="华文楷体" panose="02010600040101010101" pitchFamily="2" charset="-122"/>
              </a:rPr>
              <a:t>现代程序员的“八爪神通”</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4"/>
          <p:cNvSpPr txBox="1">
            <a:spLocks noGrp="1"/>
          </p:cNvSpPr>
          <p:nvPr/>
        </p:nvSpPr>
        <p:spPr>
          <a:xfrm>
            <a:off x="6934200" y="6324600"/>
            <a:ext cx="1905000" cy="457200"/>
          </a:xfrm>
          <a:prstGeom prst="rect">
            <a:avLst/>
          </a:prstGeom>
          <a:noFill/>
          <a:ln w="9525">
            <a:noFill/>
          </a:ln>
        </p:spPr>
        <p:txBody>
          <a:bodyPr/>
          <a:lstStyle/>
          <a:p>
            <a:pPr algn="r">
              <a:spcBef>
                <a:spcPct val="50000"/>
              </a:spcBef>
            </a:pPr>
            <a:fld id="{9A0DB2DC-4C9A-4742-B13C-FB6460FD3503}" type="slidenum">
              <a:rPr lang="zh-CN" altLang="en-US" sz="1400" dirty="0">
                <a:latin typeface="Times New Roman" panose="02020603050405020304" pitchFamily="18" charset="0"/>
              </a:rPr>
              <a:pPr algn="r">
                <a:spcBef>
                  <a:spcPct val="50000"/>
                </a:spcBef>
              </a:pPr>
              <a:t>29</a:t>
            </a:fld>
            <a:endParaRPr lang="zh-CN" altLang="en-US" sz="1400" dirty="0">
              <a:latin typeface="Times New Roman" panose="02020603050405020304" pitchFamily="18" charset="0"/>
            </a:endParaRPr>
          </a:p>
        </p:txBody>
      </p:sp>
      <p:graphicFrame>
        <p:nvGraphicFramePr>
          <p:cNvPr id="55299" name="Object 2"/>
          <p:cNvGraphicFramePr>
            <a:graphicFrameLocks noGrp="1" noChangeAspect="1"/>
          </p:cNvGraphicFramePr>
          <p:nvPr>
            <p:ph idx="1"/>
          </p:nvPr>
        </p:nvGraphicFramePr>
        <p:xfrm>
          <a:off x="2916238" y="2638425"/>
          <a:ext cx="2376487" cy="2212975"/>
        </p:xfrm>
        <a:graphic>
          <a:graphicData uri="http://schemas.openxmlformats.org/presentationml/2006/ole">
            <mc:AlternateContent xmlns:mc="http://schemas.openxmlformats.org/markup-compatibility/2006">
              <mc:Choice xmlns:v="urn:schemas-microsoft-com:vml" Requires="v">
                <p:oleObj r:id="rId2" imgW="1132027" imgH="1054303" progId="">
                  <p:embed/>
                </p:oleObj>
              </mc:Choice>
              <mc:Fallback>
                <p:oleObj r:id="rId2" imgW="1132027" imgH="1054303" progId="">
                  <p:embed/>
                  <p:pic>
                    <p:nvPicPr>
                      <p:cNvPr id="0" name="Picture 1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238" y="2638425"/>
                        <a:ext cx="2376487" cy="221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8D15611C-45B8-4BE5-8646-D9F2F6F76078}" type="slidenum">
              <a:rPr lang="en-US" altLang="zh-CN"/>
              <a:pPr/>
              <a:t>3</a:t>
            </a:fld>
            <a:endParaRPr lang="en-US" altLang="zh-CN"/>
          </a:p>
        </p:txBody>
      </p:sp>
      <p:sp>
        <p:nvSpPr>
          <p:cNvPr id="38914" name="Rectangle 2"/>
          <p:cNvSpPr>
            <a:spLocks noGrp="1" noChangeArrowheads="1"/>
          </p:cNvSpPr>
          <p:nvPr>
            <p:ph type="title"/>
          </p:nvPr>
        </p:nvSpPr>
        <p:spPr/>
        <p:txBody>
          <a:bodyPr/>
          <a:lstStyle/>
          <a:p>
            <a:r>
              <a:rPr lang="en-US" altLang="zh-CN" b="1" dirty="0"/>
              <a:t>1.</a:t>
            </a:r>
            <a:r>
              <a:rPr lang="zh-CN" altLang="en-US" b="1" dirty="0"/>
              <a:t>什么是软件</a:t>
            </a:r>
          </a:p>
        </p:txBody>
      </p:sp>
      <p:sp>
        <p:nvSpPr>
          <p:cNvPr id="38915" name="Rectangle 3"/>
          <p:cNvSpPr>
            <a:spLocks noGrp="1" noChangeArrowheads="1"/>
          </p:cNvSpPr>
          <p:nvPr>
            <p:ph type="body" idx="1"/>
          </p:nvPr>
        </p:nvSpPr>
        <p:spPr>
          <a:xfrm>
            <a:off x="395536" y="1484784"/>
            <a:ext cx="8280920" cy="4446116"/>
          </a:xfrm>
        </p:spPr>
        <p:txBody>
          <a:bodyPr/>
          <a:lstStyle/>
          <a:p>
            <a:pPr marL="0" indent="0" algn="just">
              <a:buFont typeface="Wingdings" panose="05000000000000000000" pitchFamily="2" charset="2"/>
              <a:buNone/>
              <a:defRPr/>
            </a:pPr>
            <a:r>
              <a:rPr lang="zh-CN" altLang="en-US" b="1" dirty="0">
                <a:solidFill>
                  <a:srgbClr val="FF0000"/>
                </a:solidFill>
              </a:rPr>
              <a:t>软件</a:t>
            </a:r>
            <a:r>
              <a:rPr lang="zh-CN" altLang="en-US" b="1" dirty="0"/>
              <a:t>是计算机系统中与硬件相互依存的另一部分，它是包括</a:t>
            </a:r>
            <a:r>
              <a:rPr lang="zh-CN" altLang="en-US" b="1" dirty="0">
                <a:solidFill>
                  <a:srgbClr val="FF0000"/>
                </a:solidFill>
              </a:rPr>
              <a:t>程序</a:t>
            </a:r>
            <a:r>
              <a:rPr lang="zh-CN" altLang="en-US" b="1" dirty="0"/>
              <a:t>，</a:t>
            </a:r>
            <a:r>
              <a:rPr lang="zh-CN" altLang="en-US" b="1" dirty="0">
                <a:solidFill>
                  <a:srgbClr val="FF0000"/>
                </a:solidFill>
              </a:rPr>
              <a:t>数据</a:t>
            </a:r>
            <a:r>
              <a:rPr lang="zh-CN" altLang="en-US" b="1" dirty="0"/>
              <a:t>及其相关</a:t>
            </a:r>
            <a:r>
              <a:rPr lang="zh-CN" altLang="en-US" b="1" dirty="0">
                <a:solidFill>
                  <a:srgbClr val="FF0000"/>
                </a:solidFill>
              </a:rPr>
              <a:t>文档</a:t>
            </a:r>
            <a:r>
              <a:rPr lang="zh-CN" altLang="en-US" b="1" dirty="0"/>
              <a:t>的完整集合。</a:t>
            </a:r>
          </a:p>
          <a:p>
            <a:pPr marL="0" indent="0" algn="just">
              <a:buFont typeface="Wingdings" panose="05000000000000000000" pitchFamily="2" charset="2"/>
              <a:buNone/>
              <a:defRPr/>
            </a:pPr>
            <a:r>
              <a:rPr lang="zh-CN" altLang="en-US" b="1" dirty="0"/>
              <a:t>其中：</a:t>
            </a:r>
          </a:p>
          <a:p>
            <a:pPr algn="just">
              <a:buFont typeface="Arial" panose="020B0604020202020204" pitchFamily="34" charset="0"/>
              <a:buChar char="•"/>
              <a:defRPr/>
            </a:pPr>
            <a:r>
              <a:rPr lang="zh-CN" altLang="en-US" b="1" dirty="0"/>
              <a:t>  </a:t>
            </a:r>
            <a:r>
              <a:rPr lang="zh-CN" altLang="en-US" b="1" dirty="0">
                <a:solidFill>
                  <a:srgbClr val="FF0000"/>
                </a:solidFill>
              </a:rPr>
              <a:t>程序</a:t>
            </a:r>
            <a:r>
              <a:rPr lang="zh-CN" altLang="en-US" b="1" dirty="0"/>
              <a:t>是按事先设计的功能和性能要求执行的指令序列；</a:t>
            </a:r>
          </a:p>
          <a:p>
            <a:pPr algn="just">
              <a:buFont typeface="Arial" panose="020B0604020202020204" pitchFamily="34" charset="0"/>
              <a:buChar char="•"/>
              <a:defRPr/>
            </a:pPr>
            <a:r>
              <a:rPr lang="zh-CN" altLang="en-US" b="1" dirty="0"/>
              <a:t>  </a:t>
            </a:r>
            <a:r>
              <a:rPr lang="zh-CN" altLang="en-US" b="1" dirty="0">
                <a:solidFill>
                  <a:srgbClr val="FF0000"/>
                </a:solidFill>
              </a:rPr>
              <a:t>数据</a:t>
            </a:r>
            <a:r>
              <a:rPr lang="zh-CN" altLang="en-US" b="1" dirty="0"/>
              <a:t>是使程序能正常操纵信息的数据结构；</a:t>
            </a:r>
          </a:p>
          <a:p>
            <a:pPr algn="just">
              <a:buFont typeface="Arial" panose="020B0604020202020204" pitchFamily="34" charset="0"/>
              <a:buChar char="•"/>
              <a:defRPr/>
            </a:pPr>
            <a:r>
              <a:rPr lang="zh-CN" altLang="en-US" b="1" dirty="0"/>
              <a:t>  </a:t>
            </a:r>
            <a:r>
              <a:rPr lang="zh-CN" altLang="en-US" b="1" dirty="0">
                <a:solidFill>
                  <a:srgbClr val="FF0000"/>
                </a:solidFill>
              </a:rPr>
              <a:t>文档</a:t>
            </a:r>
            <a:r>
              <a:rPr lang="zh-CN" altLang="en-US" b="1" dirty="0"/>
              <a:t>是与程序开发，维护和使用有关的图文材料。</a:t>
            </a:r>
          </a:p>
          <a:p>
            <a:pPr algn="just"/>
            <a:endParaRPr lang="en-US" altLang="zh-CN"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6930DF-4CF2-4936-AB75-5F983EDC754F}"/>
              </a:ext>
            </a:extLst>
          </p:cNvPr>
          <p:cNvSpPr>
            <a:spLocks noGrp="1"/>
          </p:cNvSpPr>
          <p:nvPr>
            <p:ph type="title"/>
          </p:nvPr>
        </p:nvSpPr>
        <p:spPr/>
        <p:txBody>
          <a:bodyPr/>
          <a:lstStyle/>
          <a:p>
            <a:r>
              <a:rPr lang="en-US" altLang="zh-CN" b="1" dirty="0"/>
              <a:t>1.</a:t>
            </a:r>
            <a:r>
              <a:rPr lang="zh-CN" altLang="en-US" b="1" dirty="0"/>
              <a:t>什么是软件</a:t>
            </a:r>
            <a:endParaRPr lang="zh-CN" altLang="en-US" dirty="0"/>
          </a:p>
        </p:txBody>
      </p:sp>
      <p:sp>
        <p:nvSpPr>
          <p:cNvPr id="3" name="内容占位符 2">
            <a:extLst>
              <a:ext uri="{FF2B5EF4-FFF2-40B4-BE49-F238E27FC236}">
                <a16:creationId xmlns:a16="http://schemas.microsoft.com/office/drawing/2014/main" id="{0170B10B-8725-44A4-99FD-805203B27701}"/>
              </a:ext>
            </a:extLst>
          </p:cNvPr>
          <p:cNvSpPr>
            <a:spLocks noGrp="1"/>
          </p:cNvSpPr>
          <p:nvPr>
            <p:ph idx="1"/>
          </p:nvPr>
        </p:nvSpPr>
        <p:spPr>
          <a:xfrm>
            <a:off x="685800" y="1319213"/>
            <a:ext cx="8153400" cy="4611687"/>
          </a:xfrm>
        </p:spPr>
        <p:txBody>
          <a:bodyPr/>
          <a:lstStyle/>
          <a:p>
            <a:pPr eaLnBrk="1" hangingPunct="1">
              <a:buFont typeface="Arial" panose="020B0604020202020204" pitchFamily="34" charset="0"/>
              <a:buChar char="•"/>
              <a:defRPr/>
            </a:pPr>
            <a:r>
              <a:rPr lang="zh-CN" altLang="en-US" b="1" dirty="0">
                <a:solidFill>
                  <a:srgbClr val="000000"/>
                </a:solidFill>
              </a:rPr>
              <a:t>编写程序  ≠  开发软件</a:t>
            </a:r>
            <a:endParaRPr lang="en-US" altLang="zh-CN" b="1" dirty="0">
              <a:solidFill>
                <a:srgbClr val="000000"/>
              </a:solidFill>
            </a:endParaRPr>
          </a:p>
          <a:p>
            <a:pPr marL="0" indent="0" eaLnBrk="1" hangingPunct="1">
              <a:buFontTx/>
              <a:buNone/>
              <a:defRPr/>
            </a:pPr>
            <a:endParaRPr lang="en-US" altLang="zh-CN" b="1" dirty="0">
              <a:solidFill>
                <a:srgbClr val="000000"/>
              </a:solidFill>
            </a:endParaRPr>
          </a:p>
          <a:p>
            <a:pPr>
              <a:lnSpc>
                <a:spcPct val="80000"/>
              </a:lnSpc>
            </a:pPr>
            <a:r>
              <a:rPr lang="zh-CN" altLang="en-US" b="1" dirty="0">
                <a:solidFill>
                  <a:srgbClr val="FF0000"/>
                </a:solidFill>
                <a:latin typeface="ArialUnicodeMS" charset="-122"/>
              </a:rPr>
              <a:t>如何开发软件</a:t>
            </a:r>
            <a:r>
              <a:rPr lang="en-US" altLang="zh-CN" b="1" dirty="0">
                <a:latin typeface="ArialUnicodeMS" charset="-122"/>
              </a:rPr>
              <a:t>——</a:t>
            </a:r>
            <a:r>
              <a:rPr lang="zh-CN" altLang="en-US" b="1" dirty="0">
                <a:latin typeface="ArialUnicodeMS" charset="-122"/>
              </a:rPr>
              <a:t>类比建筑领域</a:t>
            </a:r>
            <a:endParaRPr lang="en-US" altLang="zh-CN" b="1" dirty="0">
              <a:latin typeface="ArialUnicodeMS" charset="-122"/>
            </a:endParaRPr>
          </a:p>
          <a:p>
            <a:pPr lvl="1">
              <a:lnSpc>
                <a:spcPct val="80000"/>
              </a:lnSpc>
            </a:pPr>
            <a:r>
              <a:rPr lang="zh-CN" altLang="en-US" b="1" dirty="0">
                <a:latin typeface="ArialUnicodeMS" charset="-122"/>
              </a:rPr>
              <a:t>简单问题：简单的方法解决</a:t>
            </a:r>
            <a:endParaRPr lang="en-US" altLang="zh-CN" b="1" dirty="0">
              <a:latin typeface="ArialUnicodeMS" charset="-122"/>
            </a:endParaRPr>
          </a:p>
          <a:p>
            <a:pPr lvl="1">
              <a:lnSpc>
                <a:spcPct val="80000"/>
              </a:lnSpc>
            </a:pPr>
            <a:r>
              <a:rPr lang="zh-CN" altLang="en-US" b="1" dirty="0">
                <a:latin typeface="ArialUnicodeMS" charset="-122"/>
              </a:rPr>
              <a:t>复杂问题：遵循建筑工程规范进行设计与施工</a:t>
            </a:r>
          </a:p>
          <a:p>
            <a:endParaRPr lang="zh-CN" altLang="en-US" dirty="0"/>
          </a:p>
        </p:txBody>
      </p:sp>
      <p:sp>
        <p:nvSpPr>
          <p:cNvPr id="4" name="灯片编号占位符 3">
            <a:extLst>
              <a:ext uri="{FF2B5EF4-FFF2-40B4-BE49-F238E27FC236}">
                <a16:creationId xmlns:a16="http://schemas.microsoft.com/office/drawing/2014/main" id="{A548404C-F0B0-4253-99F7-CA176FA84319}"/>
              </a:ext>
            </a:extLst>
          </p:cNvPr>
          <p:cNvSpPr>
            <a:spLocks noGrp="1"/>
          </p:cNvSpPr>
          <p:nvPr>
            <p:ph type="sldNum" sz="quarter" idx="12"/>
          </p:nvPr>
        </p:nvSpPr>
        <p:spPr/>
        <p:txBody>
          <a:bodyPr/>
          <a:lstStyle/>
          <a:p>
            <a:fld id="{1BD9E107-7CBE-4420-B8A8-046F950C4F52}" type="slidenum">
              <a:rPr lang="en-US" altLang="zh-CN" smtClean="0"/>
              <a:pPr/>
              <a:t>4</a:t>
            </a:fld>
            <a:endParaRPr lang="en-US" altLang="zh-CN"/>
          </a:p>
        </p:txBody>
      </p:sp>
    </p:spTree>
    <p:extLst>
      <p:ext uri="{BB962C8B-B14F-4D97-AF65-F5344CB8AC3E}">
        <p14:creationId xmlns:p14="http://schemas.microsoft.com/office/powerpoint/2010/main" val="266210411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859C973D-5C88-4C99-9F24-938BB6D3C69C}"/>
              </a:ext>
            </a:extLst>
          </p:cNvPr>
          <p:cNvSpPr>
            <a:spLocks noGrp="1"/>
          </p:cNvSpPr>
          <p:nvPr>
            <p:ph type="title"/>
          </p:nvPr>
        </p:nvSpPr>
        <p:spPr/>
        <p:txBody>
          <a:bodyPr/>
          <a:lstStyle/>
          <a:p>
            <a:r>
              <a:rPr lang="en-US" altLang="zh-CN" b="1" dirty="0"/>
              <a:t>1.</a:t>
            </a:r>
            <a:r>
              <a:rPr lang="zh-CN" altLang="en-US" b="1" dirty="0"/>
              <a:t>什么是软件</a:t>
            </a:r>
            <a:endParaRPr lang="zh-CN" altLang="en-US" dirty="0"/>
          </a:p>
        </p:txBody>
      </p:sp>
      <p:pic>
        <p:nvPicPr>
          <p:cNvPr id="27650" name="Picture 2">
            <a:extLst>
              <a:ext uri="{FF2B5EF4-FFF2-40B4-BE49-F238E27FC236}">
                <a16:creationId xmlns:a16="http://schemas.microsoft.com/office/drawing/2014/main" id="{70A1A36B-9431-4717-8325-86A1B7C66E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300163"/>
            <a:ext cx="2354263"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2" name="Picture 4" descr="http://img.hc360.com/machine/info/images/201003/201003080904032232.jpg">
            <a:extLst>
              <a:ext uri="{FF2B5EF4-FFF2-40B4-BE49-F238E27FC236}">
                <a16:creationId xmlns:a16="http://schemas.microsoft.com/office/drawing/2014/main" id="{BDBCD116-9450-4496-997B-B0B4C9C353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9488" y="1268413"/>
            <a:ext cx="3579812" cy="227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6" descr="http://images.vancl.com/product/0/0/4/0048161/big/0048161-1j201106011829477886.jpg">
            <a:extLst>
              <a:ext uri="{FF2B5EF4-FFF2-40B4-BE49-F238E27FC236}">
                <a16:creationId xmlns:a16="http://schemas.microsoft.com/office/drawing/2014/main" id="{4517B64D-79F9-4F5B-A9A0-DE01224FA7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9063" y="4246563"/>
            <a:ext cx="201612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976B79EC-B11B-4079-8AAF-2110D58120E0}"/>
              </a:ext>
            </a:extLst>
          </p:cNvPr>
          <p:cNvSpPr txBox="1"/>
          <p:nvPr/>
        </p:nvSpPr>
        <p:spPr>
          <a:xfrm>
            <a:off x="755650" y="3644900"/>
            <a:ext cx="1079500" cy="369888"/>
          </a:xfrm>
          <a:prstGeom prst="rect">
            <a:avLst/>
          </a:prstGeom>
          <a:noFill/>
        </p:spPr>
        <p:txBody>
          <a:bodyPr>
            <a:spAutoFit/>
          </a:bodyPr>
          <a:lstStyle/>
          <a:p>
            <a:pPr algn="ctr" eaLnBrk="1" hangingPunct="1">
              <a:defRPr/>
            </a:pPr>
            <a:r>
              <a:rPr lang="zh-CN" altLang="en-US" dirty="0">
                <a:latin typeface="+mn-ea"/>
                <a:ea typeface="+mn-ea"/>
              </a:rPr>
              <a:t>小窝</a:t>
            </a:r>
          </a:p>
        </p:txBody>
      </p:sp>
      <p:sp>
        <p:nvSpPr>
          <p:cNvPr id="6" name="TextBox 5">
            <a:extLst>
              <a:ext uri="{FF2B5EF4-FFF2-40B4-BE49-F238E27FC236}">
                <a16:creationId xmlns:a16="http://schemas.microsoft.com/office/drawing/2014/main" id="{D8834485-8763-46FC-82AD-1575D8462493}"/>
              </a:ext>
            </a:extLst>
          </p:cNvPr>
          <p:cNvSpPr txBox="1"/>
          <p:nvPr/>
        </p:nvSpPr>
        <p:spPr>
          <a:xfrm>
            <a:off x="5795963" y="3644900"/>
            <a:ext cx="1655762" cy="369888"/>
          </a:xfrm>
          <a:prstGeom prst="rect">
            <a:avLst/>
          </a:prstGeom>
          <a:noFill/>
        </p:spPr>
        <p:txBody>
          <a:bodyPr>
            <a:spAutoFit/>
          </a:bodyPr>
          <a:lstStyle/>
          <a:p>
            <a:pPr algn="ctr" eaLnBrk="1" hangingPunct="1">
              <a:defRPr/>
            </a:pPr>
            <a:r>
              <a:rPr lang="zh-CN" altLang="en-US" dirty="0">
                <a:latin typeface="+mn-ea"/>
                <a:ea typeface="+mn-ea"/>
              </a:rPr>
              <a:t>摩天大楼</a:t>
            </a:r>
          </a:p>
        </p:txBody>
      </p:sp>
      <p:pic>
        <p:nvPicPr>
          <p:cNvPr id="27656" name="Picture 8">
            <a:extLst>
              <a:ext uri="{FF2B5EF4-FFF2-40B4-BE49-F238E27FC236}">
                <a16:creationId xmlns:a16="http://schemas.microsoft.com/office/drawing/2014/main" id="{2B53B54A-8005-4396-9BF0-7EB6354EF36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4360863"/>
            <a:ext cx="2009775" cy="156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a:extLst>
              <a:ext uri="{FF2B5EF4-FFF2-40B4-BE49-F238E27FC236}">
                <a16:creationId xmlns:a16="http://schemas.microsoft.com/office/drawing/2014/main" id="{41C51E33-0F6F-4F96-8291-2C4E703348F4}"/>
              </a:ext>
            </a:extLst>
          </p:cNvPr>
          <p:cNvSpPr txBox="1"/>
          <p:nvPr/>
        </p:nvSpPr>
        <p:spPr>
          <a:xfrm>
            <a:off x="623888" y="6091238"/>
            <a:ext cx="1427162" cy="368300"/>
          </a:xfrm>
          <a:prstGeom prst="rect">
            <a:avLst/>
          </a:prstGeom>
          <a:noFill/>
        </p:spPr>
        <p:txBody>
          <a:bodyPr>
            <a:spAutoFit/>
          </a:bodyPr>
          <a:lstStyle/>
          <a:p>
            <a:pPr algn="ctr" eaLnBrk="1" hangingPunct="1">
              <a:defRPr/>
            </a:pPr>
            <a:r>
              <a:rPr lang="zh-CN" altLang="en-US" dirty="0">
                <a:latin typeface="+mn-ea"/>
                <a:ea typeface="+mn-ea"/>
              </a:rPr>
              <a:t>简单搭建</a:t>
            </a:r>
          </a:p>
        </p:txBody>
      </p:sp>
      <p:sp>
        <p:nvSpPr>
          <p:cNvPr id="13" name="TextBox 12">
            <a:extLst>
              <a:ext uri="{FF2B5EF4-FFF2-40B4-BE49-F238E27FC236}">
                <a16:creationId xmlns:a16="http://schemas.microsoft.com/office/drawing/2014/main" id="{F3F7F7DD-A004-4F4E-836C-AE02D944118B}"/>
              </a:ext>
            </a:extLst>
          </p:cNvPr>
          <p:cNvSpPr txBox="1"/>
          <p:nvPr/>
        </p:nvSpPr>
        <p:spPr>
          <a:xfrm>
            <a:off x="4140200" y="6092825"/>
            <a:ext cx="1298575" cy="369888"/>
          </a:xfrm>
          <a:prstGeom prst="rect">
            <a:avLst/>
          </a:prstGeom>
          <a:noFill/>
        </p:spPr>
        <p:txBody>
          <a:bodyPr>
            <a:spAutoFit/>
          </a:bodyPr>
          <a:lstStyle/>
          <a:p>
            <a:pPr algn="ctr" eaLnBrk="1" hangingPunct="1">
              <a:defRPr/>
            </a:pPr>
            <a:r>
              <a:rPr lang="zh-CN" altLang="en-US" dirty="0">
                <a:latin typeface="+mn-ea"/>
                <a:ea typeface="+mn-ea"/>
              </a:rPr>
              <a:t>设计</a:t>
            </a:r>
          </a:p>
        </p:txBody>
      </p:sp>
      <p:pic>
        <p:nvPicPr>
          <p:cNvPr id="27658" name="Picture 10" descr="http://www.rbr.com.cn/img/new/web-maintenance.jpg">
            <a:extLst>
              <a:ext uri="{FF2B5EF4-FFF2-40B4-BE49-F238E27FC236}">
                <a16:creationId xmlns:a16="http://schemas.microsoft.com/office/drawing/2014/main" id="{7125D680-7825-4037-A42E-E22E8A0B9A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65988" y="4249738"/>
            <a:ext cx="1871662"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1" name="Picture 13">
            <a:extLst>
              <a:ext uri="{FF2B5EF4-FFF2-40B4-BE49-F238E27FC236}">
                <a16:creationId xmlns:a16="http://schemas.microsoft.com/office/drawing/2014/main" id="{A0CD5C8E-2977-4453-A559-F998E2A6640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325" y="4437063"/>
            <a:ext cx="1693863"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a:extLst>
              <a:ext uri="{FF2B5EF4-FFF2-40B4-BE49-F238E27FC236}">
                <a16:creationId xmlns:a16="http://schemas.microsoft.com/office/drawing/2014/main" id="{A3A2C7D6-05FC-4A34-9CF7-C5E7330B65B7}"/>
              </a:ext>
            </a:extLst>
          </p:cNvPr>
          <p:cNvSpPr txBox="1"/>
          <p:nvPr/>
        </p:nvSpPr>
        <p:spPr>
          <a:xfrm>
            <a:off x="5867400" y="6092825"/>
            <a:ext cx="1300163" cy="369888"/>
          </a:xfrm>
          <a:prstGeom prst="rect">
            <a:avLst/>
          </a:prstGeom>
          <a:noFill/>
        </p:spPr>
        <p:txBody>
          <a:bodyPr>
            <a:spAutoFit/>
          </a:bodyPr>
          <a:lstStyle/>
          <a:p>
            <a:pPr algn="ctr" eaLnBrk="1" hangingPunct="1">
              <a:defRPr/>
            </a:pPr>
            <a:r>
              <a:rPr lang="zh-CN" altLang="en-US" dirty="0">
                <a:latin typeface="+mn-ea"/>
                <a:ea typeface="+mn-ea"/>
              </a:rPr>
              <a:t>施工 </a:t>
            </a:r>
          </a:p>
        </p:txBody>
      </p:sp>
      <p:sp>
        <p:nvSpPr>
          <p:cNvPr id="18" name="TextBox 17">
            <a:extLst>
              <a:ext uri="{FF2B5EF4-FFF2-40B4-BE49-F238E27FC236}">
                <a16:creationId xmlns:a16="http://schemas.microsoft.com/office/drawing/2014/main" id="{0F1C39D4-1496-456A-8BD1-25E5957CA3CA}"/>
              </a:ext>
            </a:extLst>
          </p:cNvPr>
          <p:cNvSpPr txBox="1"/>
          <p:nvPr/>
        </p:nvSpPr>
        <p:spPr>
          <a:xfrm>
            <a:off x="7556500" y="6092825"/>
            <a:ext cx="1408113" cy="369888"/>
          </a:xfrm>
          <a:prstGeom prst="rect">
            <a:avLst/>
          </a:prstGeom>
          <a:noFill/>
        </p:spPr>
        <p:txBody>
          <a:bodyPr>
            <a:spAutoFit/>
          </a:bodyPr>
          <a:lstStyle/>
          <a:p>
            <a:pPr algn="ctr" eaLnBrk="1" hangingPunct="1">
              <a:defRPr/>
            </a:pPr>
            <a:r>
              <a:rPr lang="zh-CN" altLang="en-US" dirty="0">
                <a:latin typeface="+mn-ea"/>
                <a:ea typeface="+mn-ea"/>
              </a:rPr>
              <a:t>检验维护</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barn(inVertical)">
                                      <p:cBhvr>
                                        <p:cTn id="7" dur="500"/>
                                        <p:tgtEl>
                                          <p:spTgt spid="2765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4" presetClass="entr" presetSubtype="10" fill="hold" nodeType="clickEffect">
                                  <p:stCondLst>
                                    <p:cond delay="0"/>
                                  </p:stCondLst>
                                  <p:childTnLst>
                                    <p:set>
                                      <p:cBhvr>
                                        <p:cTn id="14" dur="1" fill="hold">
                                          <p:stCondLst>
                                            <p:cond delay="0"/>
                                          </p:stCondLst>
                                        </p:cTn>
                                        <p:tgtEl>
                                          <p:spTgt spid="27652"/>
                                        </p:tgtEl>
                                        <p:attrNameLst>
                                          <p:attrName>style.visibility</p:attrName>
                                        </p:attrNameLst>
                                      </p:cBhvr>
                                      <p:to>
                                        <p:strVal val="visible"/>
                                      </p:to>
                                    </p:set>
                                    <p:animEffect transition="in" filter="randombar(horizontal)">
                                      <p:cBhvr>
                                        <p:cTn id="15" dur="500"/>
                                        <p:tgtEl>
                                          <p:spTgt spid="27652"/>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randombar(horizontal)">
                                      <p:cBhvr>
                                        <p:cTn id="18" dur="500"/>
                                        <p:tgtEl>
                                          <p:spTgt spid="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21" fill="hold" nodeType="clickEffect">
                                  <p:stCondLst>
                                    <p:cond delay="0"/>
                                  </p:stCondLst>
                                  <p:childTnLst>
                                    <p:set>
                                      <p:cBhvr>
                                        <p:cTn id="22" dur="1" fill="hold">
                                          <p:stCondLst>
                                            <p:cond delay="0"/>
                                          </p:stCondLst>
                                        </p:cTn>
                                        <p:tgtEl>
                                          <p:spTgt spid="27656"/>
                                        </p:tgtEl>
                                        <p:attrNameLst>
                                          <p:attrName>style.visibility</p:attrName>
                                        </p:attrNameLst>
                                      </p:cBhvr>
                                      <p:to>
                                        <p:strVal val="visible"/>
                                      </p:to>
                                    </p:set>
                                    <p:animEffect transition="in" filter="barn(inVertical)">
                                      <p:cBhvr>
                                        <p:cTn id="23" dur="500"/>
                                        <p:tgtEl>
                                          <p:spTgt spid="27656"/>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500" fill="hold"/>
                                        <p:tgtEl>
                                          <p:spTgt spid="13"/>
                                        </p:tgtEl>
                                        <p:attrNameLst>
                                          <p:attrName>ppt_w</p:attrName>
                                        </p:attrNameLst>
                                      </p:cBhvr>
                                      <p:tavLst>
                                        <p:tav tm="0">
                                          <p:val>
                                            <p:fltVal val="0"/>
                                          </p:val>
                                        </p:tav>
                                        <p:tav tm="100000">
                                          <p:val>
                                            <p:strVal val="#ppt_w"/>
                                          </p:val>
                                        </p:tav>
                                      </p:tavLst>
                                    </p:anim>
                                    <p:anim calcmode="lin" valueType="num">
                                      <p:cBhvr>
                                        <p:cTn id="32" dur="500" fill="hold"/>
                                        <p:tgtEl>
                                          <p:spTgt spid="13"/>
                                        </p:tgtEl>
                                        <p:attrNameLst>
                                          <p:attrName>ppt_h</p:attrName>
                                        </p:attrNameLst>
                                      </p:cBhvr>
                                      <p:tavLst>
                                        <p:tav tm="0">
                                          <p:val>
                                            <p:fltVal val="0"/>
                                          </p:val>
                                        </p:tav>
                                        <p:tav tm="100000">
                                          <p:val>
                                            <p:strVal val="#ppt_h"/>
                                          </p:val>
                                        </p:tav>
                                      </p:tavLst>
                                    </p:anim>
                                    <p:animEffect transition="in" filter="fade">
                                      <p:cBhvr>
                                        <p:cTn id="33" dur="500"/>
                                        <p:tgtEl>
                                          <p:spTgt spid="13"/>
                                        </p:tgtEl>
                                      </p:cBhvr>
                                    </p:animEffect>
                                  </p:childTnLst>
                                </p:cTn>
                              </p:par>
                              <p:par>
                                <p:cTn id="34" presetID="53" presetClass="entr" presetSubtype="16" fill="hold" nodeType="withEffect">
                                  <p:stCondLst>
                                    <p:cond delay="0"/>
                                  </p:stCondLst>
                                  <p:childTnLst>
                                    <p:set>
                                      <p:cBhvr>
                                        <p:cTn id="35" dur="1" fill="hold">
                                          <p:stCondLst>
                                            <p:cond delay="0"/>
                                          </p:stCondLst>
                                        </p:cTn>
                                        <p:tgtEl>
                                          <p:spTgt spid="27654"/>
                                        </p:tgtEl>
                                        <p:attrNameLst>
                                          <p:attrName>style.visibility</p:attrName>
                                        </p:attrNameLst>
                                      </p:cBhvr>
                                      <p:to>
                                        <p:strVal val="visible"/>
                                      </p:to>
                                    </p:set>
                                    <p:anim calcmode="lin" valueType="num">
                                      <p:cBhvr>
                                        <p:cTn id="36" dur="500" fill="hold"/>
                                        <p:tgtEl>
                                          <p:spTgt spid="27654"/>
                                        </p:tgtEl>
                                        <p:attrNameLst>
                                          <p:attrName>ppt_w</p:attrName>
                                        </p:attrNameLst>
                                      </p:cBhvr>
                                      <p:tavLst>
                                        <p:tav tm="0">
                                          <p:val>
                                            <p:fltVal val="0"/>
                                          </p:val>
                                        </p:tav>
                                        <p:tav tm="100000">
                                          <p:val>
                                            <p:strVal val="#ppt_w"/>
                                          </p:val>
                                        </p:tav>
                                      </p:tavLst>
                                    </p:anim>
                                    <p:anim calcmode="lin" valueType="num">
                                      <p:cBhvr>
                                        <p:cTn id="37" dur="500" fill="hold"/>
                                        <p:tgtEl>
                                          <p:spTgt spid="27654"/>
                                        </p:tgtEl>
                                        <p:attrNameLst>
                                          <p:attrName>ppt_h</p:attrName>
                                        </p:attrNameLst>
                                      </p:cBhvr>
                                      <p:tavLst>
                                        <p:tav tm="0">
                                          <p:val>
                                            <p:fltVal val="0"/>
                                          </p:val>
                                        </p:tav>
                                        <p:tav tm="100000">
                                          <p:val>
                                            <p:strVal val="#ppt_h"/>
                                          </p:val>
                                        </p:tav>
                                      </p:tavLst>
                                    </p:anim>
                                    <p:animEffect transition="in" filter="fade">
                                      <p:cBhvr>
                                        <p:cTn id="38" dur="500"/>
                                        <p:tgtEl>
                                          <p:spTgt spid="2765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ntr" presetSubtype="0" fill="hold" nodeType="clickEffect">
                                  <p:stCondLst>
                                    <p:cond delay="0"/>
                                  </p:stCondLst>
                                  <p:childTnLst>
                                    <p:set>
                                      <p:cBhvr>
                                        <p:cTn id="42" dur="1" fill="hold">
                                          <p:stCondLst>
                                            <p:cond delay="0"/>
                                          </p:stCondLst>
                                        </p:cTn>
                                        <p:tgtEl>
                                          <p:spTgt spid="27661"/>
                                        </p:tgtEl>
                                        <p:attrNameLst>
                                          <p:attrName>style.visibility</p:attrName>
                                        </p:attrNameLst>
                                      </p:cBhvr>
                                      <p:to>
                                        <p:strVal val="visible"/>
                                      </p:to>
                                    </p:set>
                                    <p:animEffect transition="in" filter="fade">
                                      <p:cBhvr>
                                        <p:cTn id="43" dur="500"/>
                                        <p:tgtEl>
                                          <p:spTgt spid="2766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4" fill="hold" nodeType="clickEffect">
                                  <p:stCondLst>
                                    <p:cond delay="0"/>
                                  </p:stCondLst>
                                  <p:childTnLst>
                                    <p:set>
                                      <p:cBhvr>
                                        <p:cTn id="50" dur="1" fill="hold">
                                          <p:stCondLst>
                                            <p:cond delay="0"/>
                                          </p:stCondLst>
                                        </p:cTn>
                                        <p:tgtEl>
                                          <p:spTgt spid="27658"/>
                                        </p:tgtEl>
                                        <p:attrNameLst>
                                          <p:attrName>style.visibility</p:attrName>
                                        </p:attrNameLst>
                                      </p:cBhvr>
                                      <p:to>
                                        <p:strVal val="visible"/>
                                      </p:to>
                                    </p:set>
                                    <p:animEffect transition="in" filter="wipe(down)">
                                      <p:cBhvr>
                                        <p:cTn id="51" dur="500"/>
                                        <p:tgtEl>
                                          <p:spTgt spid="27658"/>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wipe(down)">
                                      <p:cBhvr>
                                        <p:cTn id="5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2" grpId="0"/>
      <p:bldP spid="13" grpId="0"/>
      <p:bldP spid="17"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15604B91-9380-466B-9736-1D62691426C6}"/>
              </a:ext>
            </a:extLst>
          </p:cNvPr>
          <p:cNvSpPr>
            <a:spLocks noGrp="1"/>
          </p:cNvSpPr>
          <p:nvPr>
            <p:ph type="title"/>
          </p:nvPr>
        </p:nvSpPr>
        <p:spPr/>
        <p:txBody>
          <a:bodyPr/>
          <a:lstStyle/>
          <a:p>
            <a:r>
              <a:rPr lang="en-US" altLang="zh-CN" b="1" dirty="0"/>
              <a:t>1.</a:t>
            </a:r>
            <a:r>
              <a:rPr lang="zh-CN" altLang="en-US" b="1" dirty="0"/>
              <a:t>什么是软件</a:t>
            </a:r>
            <a:endParaRPr lang="zh-CN" altLang="en-US" dirty="0"/>
          </a:p>
        </p:txBody>
      </p:sp>
      <p:pic>
        <p:nvPicPr>
          <p:cNvPr id="40962" name="Picture 2">
            <a:extLst>
              <a:ext uri="{FF2B5EF4-FFF2-40B4-BE49-F238E27FC236}">
                <a16:creationId xmlns:a16="http://schemas.microsoft.com/office/drawing/2014/main" id="{46C27F27-B6B0-4875-9E4A-E1D33A4E04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350" y="1508125"/>
            <a:ext cx="2097088" cy="381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63" name="Picture 3">
            <a:extLst>
              <a:ext uri="{FF2B5EF4-FFF2-40B4-BE49-F238E27FC236}">
                <a16:creationId xmlns:a16="http://schemas.microsoft.com/office/drawing/2014/main" id="{6DB3D640-0B77-451A-9125-CA9BD6D510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414463"/>
            <a:ext cx="4321175" cy="400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897CF261-6786-4FB1-87F0-77B3C337B606}"/>
              </a:ext>
            </a:extLst>
          </p:cNvPr>
          <p:cNvSpPr txBox="1">
            <a:spLocks noChangeArrowheads="1"/>
          </p:cNvSpPr>
          <p:nvPr/>
        </p:nvSpPr>
        <p:spPr bwMode="auto">
          <a:xfrm>
            <a:off x="131763" y="5845175"/>
            <a:ext cx="26400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latin typeface="黑体" panose="02010609060101010101" pitchFamily="49" charset="-122"/>
                <a:ea typeface="黑体" panose="02010609060101010101" pitchFamily="49" charset="-122"/>
              </a:rPr>
              <a:t>个人英雄 无管理</a:t>
            </a:r>
          </a:p>
        </p:txBody>
      </p:sp>
      <p:sp>
        <p:nvSpPr>
          <p:cNvPr id="8" name="TextBox 7">
            <a:extLst>
              <a:ext uri="{FF2B5EF4-FFF2-40B4-BE49-F238E27FC236}">
                <a16:creationId xmlns:a16="http://schemas.microsoft.com/office/drawing/2014/main" id="{DE6A0F9E-B492-4CDA-AAE1-869A563B330E}"/>
              </a:ext>
            </a:extLst>
          </p:cNvPr>
          <p:cNvSpPr txBox="1">
            <a:spLocks noChangeArrowheads="1"/>
          </p:cNvSpPr>
          <p:nvPr/>
        </p:nvSpPr>
        <p:spPr bwMode="auto">
          <a:xfrm>
            <a:off x="5364163" y="5826125"/>
            <a:ext cx="2952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latin typeface="黑体" panose="02010609060101010101" pitchFamily="49" charset="-122"/>
                <a:ea typeface="黑体" panose="02010609060101010101" pitchFamily="49" charset="-122"/>
              </a:rPr>
              <a:t>团队协作 科学管理</a:t>
            </a:r>
          </a:p>
        </p:txBody>
      </p:sp>
      <p:sp>
        <p:nvSpPr>
          <p:cNvPr id="6" name="TextBox 5">
            <a:extLst>
              <a:ext uri="{FF2B5EF4-FFF2-40B4-BE49-F238E27FC236}">
                <a16:creationId xmlns:a16="http://schemas.microsoft.com/office/drawing/2014/main" id="{09D56F29-A7F3-4093-B3E7-8A8D081838D1}"/>
              </a:ext>
            </a:extLst>
          </p:cNvPr>
          <p:cNvSpPr txBox="1">
            <a:spLocks noChangeArrowheads="1"/>
          </p:cNvSpPr>
          <p:nvPr/>
        </p:nvSpPr>
        <p:spPr bwMode="auto">
          <a:xfrm>
            <a:off x="2890838" y="1196975"/>
            <a:ext cx="625475"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3600">
                <a:solidFill>
                  <a:srgbClr val="FF0000"/>
                </a:solidFill>
                <a:latin typeface="华文楷体" panose="02010600040101010101" pitchFamily="2" charset="-122"/>
                <a:ea typeface="华文楷体" panose="02010600040101010101" pitchFamily="2" charset="-122"/>
              </a:rPr>
              <a:t>无兄弟</a:t>
            </a:r>
          </a:p>
        </p:txBody>
      </p:sp>
      <p:sp>
        <p:nvSpPr>
          <p:cNvPr id="11" name="TextBox 10">
            <a:extLst>
              <a:ext uri="{FF2B5EF4-FFF2-40B4-BE49-F238E27FC236}">
                <a16:creationId xmlns:a16="http://schemas.microsoft.com/office/drawing/2014/main" id="{F2C153FF-5B60-4AC8-AEE7-CF1C4A7431C1}"/>
              </a:ext>
            </a:extLst>
          </p:cNvPr>
          <p:cNvSpPr txBox="1">
            <a:spLocks noChangeArrowheads="1"/>
          </p:cNvSpPr>
          <p:nvPr/>
        </p:nvSpPr>
        <p:spPr bwMode="auto">
          <a:xfrm>
            <a:off x="3443288" y="2249488"/>
            <a:ext cx="623887"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3600">
                <a:solidFill>
                  <a:srgbClr val="FF0000"/>
                </a:solidFill>
                <a:latin typeface="华文楷体" panose="02010600040101010101" pitchFamily="2" charset="-122"/>
                <a:ea typeface="华文楷体" panose="02010600040101010101" pitchFamily="2" charset="-122"/>
              </a:rPr>
              <a:t>不编码</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randombar(horizontal)">
                                      <p:cBhvr>
                                        <p:cTn id="7" dur="500"/>
                                        <p:tgtEl>
                                          <p:spTgt spid="4096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40963"/>
                                        </p:tgtEl>
                                        <p:attrNameLst>
                                          <p:attrName>style.visibility</p:attrName>
                                        </p:attrNameLst>
                                      </p:cBhvr>
                                      <p:to>
                                        <p:strVal val="visible"/>
                                      </p:to>
                                    </p:set>
                                    <p:animEffect transition="in" filter="fade">
                                      <p:cBhvr>
                                        <p:cTn id="15" dur="500"/>
                                        <p:tgtEl>
                                          <p:spTgt spid="4096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1000" fill="hold"/>
                                        <p:tgtEl>
                                          <p:spTgt spid="6"/>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6"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a:extLst>
              <a:ext uri="{FF2B5EF4-FFF2-40B4-BE49-F238E27FC236}">
                <a16:creationId xmlns:a16="http://schemas.microsoft.com/office/drawing/2014/main" id="{0A1A668F-591E-4E87-9AB5-B0DE93C1D91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110AB0A9-5BB3-4AFD-A922-60CBA451C09B}" type="slidenum">
              <a:rPr lang="en-US" altLang="zh-CN" sz="1400" smtClean="0"/>
              <a:pPr>
                <a:spcBef>
                  <a:spcPct val="50000"/>
                </a:spcBef>
                <a:buFontTx/>
                <a:buNone/>
              </a:pPr>
              <a:t>7</a:t>
            </a:fld>
            <a:endParaRPr lang="en-US" altLang="zh-CN" sz="1400" dirty="0"/>
          </a:p>
        </p:txBody>
      </p:sp>
      <p:sp>
        <p:nvSpPr>
          <p:cNvPr id="30723" name="Rectangle 2">
            <a:extLst>
              <a:ext uri="{FF2B5EF4-FFF2-40B4-BE49-F238E27FC236}">
                <a16:creationId xmlns:a16="http://schemas.microsoft.com/office/drawing/2014/main" id="{CD428F11-9968-4BB6-ACFF-4F918BBD008E}"/>
              </a:ext>
            </a:extLst>
          </p:cNvPr>
          <p:cNvSpPr>
            <a:spLocks noGrp="1" noChangeArrowheads="1"/>
          </p:cNvSpPr>
          <p:nvPr>
            <p:ph type="title"/>
          </p:nvPr>
        </p:nvSpPr>
        <p:spPr/>
        <p:txBody>
          <a:bodyPr/>
          <a:lstStyle/>
          <a:p>
            <a:pPr eaLnBrk="1" hangingPunct="1"/>
            <a:r>
              <a:rPr lang="en-US" altLang="zh-CN" b="1" dirty="0"/>
              <a:t>1.</a:t>
            </a:r>
            <a:r>
              <a:rPr lang="zh-CN" altLang="en-US" b="1" dirty="0"/>
              <a:t>什么是软件</a:t>
            </a:r>
          </a:p>
        </p:txBody>
      </p:sp>
      <p:sp>
        <p:nvSpPr>
          <p:cNvPr id="27652" name="Rectangle 3">
            <a:extLst>
              <a:ext uri="{FF2B5EF4-FFF2-40B4-BE49-F238E27FC236}">
                <a16:creationId xmlns:a16="http://schemas.microsoft.com/office/drawing/2014/main" id="{C9FD3DB4-D9B9-4475-A539-B0941D1FA4F5}"/>
              </a:ext>
            </a:extLst>
          </p:cNvPr>
          <p:cNvSpPr>
            <a:spLocks noGrp="1" noChangeArrowheads="1"/>
          </p:cNvSpPr>
          <p:nvPr>
            <p:ph type="body" idx="1"/>
          </p:nvPr>
        </p:nvSpPr>
        <p:spPr>
          <a:xfrm>
            <a:off x="685800" y="1319213"/>
            <a:ext cx="7772400" cy="4846637"/>
          </a:xfrm>
        </p:spPr>
        <p:txBody>
          <a:bodyPr/>
          <a:lstStyle/>
          <a:p>
            <a:pPr marL="533400" lvl="1" indent="-533400" eaLnBrk="1" hangingPunct="1">
              <a:buFontTx/>
              <a:buNone/>
              <a:defRPr/>
            </a:pPr>
            <a:r>
              <a:rPr lang="zh-CN" altLang="en-US" b="1" dirty="0">
                <a:cs typeface="+mn-cs"/>
              </a:rPr>
              <a:t>结论：</a:t>
            </a:r>
            <a:r>
              <a:rPr lang="en-US" altLang="zh-CN" b="1" dirty="0">
                <a:cs typeface="+mn-cs"/>
              </a:rPr>
              <a:t>	</a:t>
            </a:r>
          </a:p>
          <a:p>
            <a:pPr marL="533400" lvl="1" indent="-533400" eaLnBrk="1" hangingPunct="1">
              <a:buFontTx/>
              <a:buNone/>
              <a:defRPr/>
            </a:pPr>
            <a:r>
              <a:rPr lang="en-US" altLang="zh-CN" b="1" dirty="0">
                <a:cs typeface="+mn-cs"/>
              </a:rPr>
              <a:t>	</a:t>
            </a:r>
            <a:r>
              <a:rPr lang="zh-CN" altLang="en-US" b="1" dirty="0">
                <a:cs typeface="+mn-cs"/>
              </a:rPr>
              <a:t>对于开发软件，需要像建造摩天大楼一样，采用</a:t>
            </a:r>
            <a:r>
              <a:rPr lang="zh-CN" altLang="en-US" b="1" dirty="0">
                <a:solidFill>
                  <a:srgbClr val="FF0000"/>
                </a:solidFill>
                <a:cs typeface="+mn-cs"/>
              </a:rPr>
              <a:t>工程</a:t>
            </a:r>
            <a:r>
              <a:rPr lang="zh-CN" altLang="en-US" b="1" dirty="0">
                <a:cs typeface="+mn-cs"/>
              </a:rPr>
              <a:t>的、科学的</a:t>
            </a:r>
            <a:r>
              <a:rPr lang="zh-CN" altLang="en-US" b="1" dirty="0">
                <a:solidFill>
                  <a:srgbClr val="FF0000"/>
                </a:solidFill>
                <a:cs typeface="+mn-cs"/>
              </a:rPr>
              <a:t>概念、原理、技术和方法</a:t>
            </a:r>
            <a:r>
              <a:rPr lang="zh-CN" altLang="en-US" b="1" dirty="0">
                <a:cs typeface="+mn-cs"/>
              </a:rPr>
              <a:t>进行开发、管理和维护。</a:t>
            </a:r>
            <a:endParaRPr lang="en-US" altLang="zh-CN" b="1" dirty="0">
              <a:cs typeface="+mn-cs"/>
            </a:endParaRPr>
          </a:p>
          <a:p>
            <a:pPr marL="533400" lvl="1" indent="-533400" eaLnBrk="1" hangingPunct="1">
              <a:buFontTx/>
              <a:buNone/>
              <a:defRPr/>
            </a:pPr>
            <a:r>
              <a:rPr lang="en-US" altLang="zh-CN" b="1" dirty="0">
                <a:cs typeface="+mn-cs"/>
              </a:rPr>
              <a:t>	</a:t>
            </a:r>
          </a:p>
          <a:p>
            <a:pPr marL="533400" lvl="1" indent="-533400" eaLnBrk="1" hangingPunct="1">
              <a:buFontTx/>
              <a:buNone/>
              <a:defRPr/>
            </a:pPr>
            <a:r>
              <a:rPr lang="en-US" altLang="zh-CN" sz="2400" b="1" dirty="0">
                <a:cs typeface="+mn-cs"/>
              </a:rPr>
              <a:t>	</a:t>
            </a:r>
            <a:r>
              <a:rPr lang="zh-CN" altLang="en-US" b="1" dirty="0">
                <a:cs typeface="+mn-cs"/>
              </a:rPr>
              <a:t>优秀的开发技术 </a:t>
            </a:r>
            <a:r>
              <a:rPr lang="en-US" altLang="zh-CN" b="1" dirty="0">
                <a:cs typeface="+mn-cs"/>
              </a:rPr>
              <a:t>+  </a:t>
            </a:r>
            <a:r>
              <a:rPr lang="zh-CN" altLang="en-US" b="1" dirty="0">
                <a:cs typeface="+mn-cs"/>
              </a:rPr>
              <a:t>优秀的管理技术</a:t>
            </a:r>
            <a:endParaRPr lang="en-US" altLang="zh-CN" b="1" dirty="0">
              <a:cs typeface="+mn-cs"/>
            </a:endParaRPr>
          </a:p>
          <a:p>
            <a:pPr marL="990600" lvl="1" indent="-533400" eaLnBrk="1" hangingPunct="1">
              <a:defRPr/>
            </a:pPr>
            <a:endParaRPr lang="en-US" altLang="zh-CN" sz="2400" b="1" dirty="0"/>
          </a:p>
          <a:p>
            <a:pPr marL="990600" lvl="1" indent="-533400" eaLnBrk="1" hangingPunct="1">
              <a:defRPr/>
            </a:pPr>
            <a:endParaRPr lang="en-US" altLang="zh-CN" sz="2400" b="1" dirty="0"/>
          </a:p>
          <a:p>
            <a:pPr marL="990600" lvl="1" indent="-533400" eaLnBrk="1" hangingPunct="1">
              <a:defRPr/>
            </a:pPr>
            <a:endParaRPr lang="zh-CN" altLang="en-US" sz="2400" b="1"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D7D37494-68A1-4B53-A28A-D5B76B39D664}" type="slidenum">
              <a:rPr lang="en-US" altLang="zh-CN"/>
              <a:pPr/>
              <a:t>8</a:t>
            </a:fld>
            <a:endParaRPr lang="en-US" altLang="zh-CN"/>
          </a:p>
        </p:txBody>
      </p:sp>
      <p:sp>
        <p:nvSpPr>
          <p:cNvPr id="54276" name="Rectangle 4"/>
          <p:cNvSpPr>
            <a:spLocks noGrp="1" noChangeArrowheads="1"/>
          </p:cNvSpPr>
          <p:nvPr>
            <p:ph type="title"/>
          </p:nvPr>
        </p:nvSpPr>
        <p:spPr>
          <a:noFill/>
        </p:spPr>
        <p:txBody>
          <a:bodyPr/>
          <a:lstStyle/>
          <a:p>
            <a:r>
              <a:rPr lang="zh-CN" altLang="en-US" b="1"/>
              <a:t>提纲</a:t>
            </a:r>
          </a:p>
        </p:txBody>
      </p:sp>
      <p:sp>
        <p:nvSpPr>
          <p:cNvPr id="54277" name="Rectangle 5"/>
          <p:cNvSpPr>
            <a:spLocks noGrp="1" noChangeArrowheads="1"/>
          </p:cNvSpPr>
          <p:nvPr>
            <p:ph type="body" idx="1"/>
          </p:nvPr>
        </p:nvSpPr>
        <p:spPr>
          <a:noFill/>
        </p:spPr>
        <p:txBody>
          <a:bodyPr/>
          <a:lstStyle/>
          <a:p>
            <a:pPr marL="533400" indent="-533400">
              <a:buFontTx/>
              <a:buAutoNum type="arabicPeriod"/>
            </a:pPr>
            <a:r>
              <a:rPr lang="zh-CN" altLang="en-US" b="1" dirty="0"/>
              <a:t>什么是软件</a:t>
            </a:r>
            <a:endParaRPr lang="en-US" altLang="zh-CN" b="1" dirty="0"/>
          </a:p>
          <a:p>
            <a:pPr marL="533400" indent="-533400">
              <a:buFontTx/>
              <a:buAutoNum type="arabicPeriod"/>
            </a:pPr>
            <a:r>
              <a:rPr lang="zh-CN" altLang="en-US" b="1" i="1" u="sng" dirty="0">
                <a:solidFill>
                  <a:srgbClr val="FF0000"/>
                </a:solidFill>
              </a:rPr>
              <a:t>软件工程定义</a:t>
            </a:r>
            <a:endParaRPr lang="en-US" altLang="zh-CN" b="1" i="1" u="sng" dirty="0">
              <a:solidFill>
                <a:srgbClr val="FF0000"/>
              </a:solidFill>
            </a:endParaRPr>
          </a:p>
          <a:p>
            <a:pPr marL="533400" indent="-533400">
              <a:buFontTx/>
              <a:buAutoNum type="arabicPeriod"/>
            </a:pPr>
            <a:r>
              <a:rPr lang="zh-CN" altLang="en-US" b="1" dirty="0"/>
              <a:t>软件工程过程</a:t>
            </a:r>
            <a:endParaRPr lang="en-US" altLang="zh-CN" b="1" dirty="0"/>
          </a:p>
          <a:p>
            <a:pPr marL="533400" indent="-533400">
              <a:buFontTx/>
              <a:buAutoNum type="arabicPeriod"/>
            </a:pPr>
            <a:r>
              <a:rPr lang="zh-CN" altLang="en-US" b="1" dirty="0"/>
              <a:t>课程设计过程</a:t>
            </a:r>
          </a:p>
          <a:p>
            <a:pPr marL="0" indent="0">
              <a:buNone/>
            </a:pPr>
            <a:endParaRPr lang="zh-CN" altLang="en-US" b="1" dirty="0"/>
          </a:p>
        </p:txBody>
      </p:sp>
    </p:spTree>
    <p:extLst>
      <p:ext uri="{BB962C8B-B14F-4D97-AF65-F5344CB8AC3E}">
        <p14:creationId xmlns:p14="http://schemas.microsoft.com/office/powerpoint/2010/main" val="194657505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D4E1E40A-9356-4BE2-88AA-167369E788C6}" type="slidenum">
              <a:rPr lang="en-US" altLang="zh-CN"/>
              <a:pPr/>
              <a:t>9</a:t>
            </a:fld>
            <a:endParaRPr lang="en-US" altLang="zh-CN"/>
          </a:p>
        </p:txBody>
      </p:sp>
      <p:sp>
        <p:nvSpPr>
          <p:cNvPr id="45058" name="Rectangle 2"/>
          <p:cNvSpPr>
            <a:spLocks noGrp="1" noChangeArrowheads="1"/>
          </p:cNvSpPr>
          <p:nvPr>
            <p:ph type="title"/>
          </p:nvPr>
        </p:nvSpPr>
        <p:spPr/>
        <p:txBody>
          <a:bodyPr/>
          <a:lstStyle/>
          <a:p>
            <a:r>
              <a:rPr lang="en-US" altLang="zh-CN" b="1" dirty="0"/>
              <a:t>2.</a:t>
            </a:r>
            <a:r>
              <a:rPr lang="zh-CN" altLang="en-US" b="1" dirty="0"/>
              <a:t>软件工程定义</a:t>
            </a:r>
          </a:p>
        </p:txBody>
      </p:sp>
      <p:sp>
        <p:nvSpPr>
          <p:cNvPr id="45059" name="Rectangle 3"/>
          <p:cNvSpPr>
            <a:spLocks noGrp="1" noChangeArrowheads="1"/>
          </p:cNvSpPr>
          <p:nvPr>
            <p:ph type="body" idx="1"/>
          </p:nvPr>
        </p:nvSpPr>
        <p:spPr>
          <a:xfrm>
            <a:off x="179512" y="1268761"/>
            <a:ext cx="8784976" cy="4897090"/>
          </a:xfrm>
        </p:spPr>
        <p:txBody>
          <a:bodyPr>
            <a:noAutofit/>
          </a:bodyPr>
          <a:lstStyle/>
          <a:p>
            <a:pPr marL="533400" indent="-533400">
              <a:buFont typeface="Wingdings" panose="05000000000000000000" pitchFamily="2" charset="2"/>
              <a:buNone/>
            </a:pPr>
            <a:r>
              <a:rPr lang="zh-CN" altLang="en-US" b="1" dirty="0"/>
              <a:t>软件工程定义</a:t>
            </a:r>
          </a:p>
          <a:p>
            <a:pPr lvl="1" algn="just">
              <a:buFont typeface="Arial" panose="020B0604020202020204" pitchFamily="34" charset="0"/>
              <a:buChar char="•"/>
            </a:pPr>
            <a:r>
              <a:rPr lang="en-US" altLang="zh-CN" sz="2200" b="1" dirty="0"/>
              <a:t>Fritz Bauer</a:t>
            </a:r>
            <a:r>
              <a:rPr lang="zh-CN" altLang="en-US" sz="2200" b="1" dirty="0"/>
              <a:t>：“软件工程是为了经济地获得能够在实际机器上有效运行的可靠软件而建立和使用的一系列完善的工程化原则。”</a:t>
            </a:r>
          </a:p>
          <a:p>
            <a:pPr lvl="1" algn="just">
              <a:buFont typeface="Arial" panose="020B0604020202020204" pitchFamily="34" charset="0"/>
              <a:buChar char="•"/>
            </a:pPr>
            <a:r>
              <a:rPr lang="en-US" altLang="zh-CN" sz="2200" b="1" dirty="0"/>
              <a:t>Boehm</a:t>
            </a:r>
            <a:r>
              <a:rPr lang="zh-CN" altLang="en-US" sz="2200" b="1" dirty="0"/>
              <a:t>：“运用现代科学技术知识来设计并构造计算机程序及为开发、运行和维护这些程序所必需的相关文件资料”</a:t>
            </a:r>
          </a:p>
          <a:p>
            <a:pPr lvl="1" algn="just">
              <a:buFont typeface="Arial" panose="020B0604020202020204" pitchFamily="34" charset="0"/>
              <a:buChar char="•"/>
            </a:pPr>
            <a:r>
              <a:rPr lang="en-US" altLang="zh-CN" sz="2200" b="1" dirty="0"/>
              <a:t>Fairley</a:t>
            </a:r>
            <a:r>
              <a:rPr lang="zh-CN" altLang="en-US" sz="2200" b="1" dirty="0"/>
              <a:t>：“软件工程学是为在成本限额以内按时完成开发和修改软件产品所需的系统生产和维护的技术和管理的学科”</a:t>
            </a:r>
          </a:p>
          <a:p>
            <a:pPr lvl="1" algn="just">
              <a:buFont typeface="Arial" panose="020B0604020202020204" pitchFamily="34" charset="0"/>
              <a:buChar char="•"/>
            </a:pPr>
            <a:r>
              <a:rPr lang="en-US" altLang="zh-CN" sz="2200" b="1" dirty="0"/>
              <a:t>1983</a:t>
            </a:r>
            <a:r>
              <a:rPr lang="zh-CN" altLang="en-US" sz="2200" b="1" dirty="0"/>
              <a:t>年</a:t>
            </a:r>
            <a:r>
              <a:rPr lang="en-US" altLang="zh-CN" sz="2200" b="1" dirty="0"/>
              <a:t>IEEE</a:t>
            </a:r>
            <a:r>
              <a:rPr lang="zh-CN" altLang="en-US" sz="2200" b="1" dirty="0"/>
              <a:t>：“软件工程是开发、运行、维护和修复软件的系统方法”，其中，“软件”的定义为：计算机程序、方法、规则、相关的文档资料以及在计算机上运行时所必需的数据</a:t>
            </a:r>
            <a:endParaRPr lang="en-US" altLang="zh-CN" sz="2200" b="1" dirty="0"/>
          </a:p>
          <a:p>
            <a:pPr lvl="1" algn="just">
              <a:buFont typeface="Arial" panose="020B0604020202020204" pitchFamily="34" charset="0"/>
              <a:buChar char="•"/>
            </a:pPr>
            <a:r>
              <a:rPr lang="zh-CN" altLang="en-US" sz="2200" b="1" dirty="0">
                <a:solidFill>
                  <a:srgbClr val="FF0000"/>
                </a:solidFill>
              </a:rPr>
              <a:t>主要思想</a:t>
            </a:r>
            <a:r>
              <a:rPr lang="zh-CN" altLang="en-US" sz="2200" b="1" dirty="0"/>
              <a:t>：按照工程化的原理、原则和方法开发、运行、维护软件，把经过时间考验而证明正确的</a:t>
            </a:r>
            <a:r>
              <a:rPr lang="zh-CN" altLang="en-US" sz="2200" b="1" u="sng" dirty="0">
                <a:solidFill>
                  <a:srgbClr val="FF0000"/>
                </a:solidFill>
              </a:rPr>
              <a:t>管理技术</a:t>
            </a:r>
            <a:r>
              <a:rPr lang="zh-CN" altLang="en-US" sz="2200" b="1" dirty="0"/>
              <a:t>和当前能得到的最好的</a:t>
            </a:r>
            <a:r>
              <a:rPr lang="zh-CN" altLang="en-US" sz="2200" b="1" u="sng" dirty="0">
                <a:solidFill>
                  <a:srgbClr val="FF0000"/>
                </a:solidFill>
              </a:rPr>
              <a:t>开发技术</a:t>
            </a:r>
            <a:r>
              <a:rPr lang="zh-CN" altLang="en-US" sz="2200" b="1" dirty="0"/>
              <a:t>方法结合起来，以经济地开发出高质量的软件并有效地维护它。</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IMING" val="|15.9|6.6|4|27.2|24.2|63.3"/>
</p:tagLst>
</file>

<file path=ppt/tags/tag2.xml><?xml version="1.0" encoding="utf-8"?>
<p:tagLst xmlns:a="http://schemas.openxmlformats.org/drawingml/2006/main" xmlns:r="http://schemas.openxmlformats.org/officeDocument/2006/relationships" xmlns:p="http://schemas.openxmlformats.org/presentationml/2006/main">
  <p:tag name="TIMING" val="|14.1|19.1|79.2"/>
</p:tagLst>
</file>

<file path=ppt/tags/tag3.xml><?xml version="1.0" encoding="utf-8"?>
<p:tagLst xmlns:a="http://schemas.openxmlformats.org/drawingml/2006/main" xmlns:r="http://schemas.openxmlformats.org/officeDocument/2006/relationships" xmlns:p="http://schemas.openxmlformats.org/presentationml/2006/main">
  <p:tag name="TIMING" val="|77.9"/>
</p:tagLst>
</file>

<file path=ppt/tags/tag4.xml><?xml version="1.0" encoding="utf-8"?>
<p:tagLst xmlns:a="http://schemas.openxmlformats.org/drawingml/2006/main" xmlns:r="http://schemas.openxmlformats.org/officeDocument/2006/relationships" xmlns:p="http://schemas.openxmlformats.org/presentationml/2006/main">
  <p:tag name="TIMING" val="|50.9"/>
</p:tagLst>
</file>

<file path=ppt/theme/theme1.xml><?xml version="1.0" encoding="utf-8"?>
<a:theme xmlns:a="http://schemas.openxmlformats.org/drawingml/2006/main" name="经分互动规范介绍">
  <a:themeElements>
    <a:clrScheme name="经分互动规范介绍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经分互动规范介绍">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a:spPr>
      <a:bodyPr vert="horz" wrap="none" lIns="91440" tIns="45720" rIns="91440" bIns="45720" numCol="1" anchor="ctr" anchorCtr="0" compatLnSpc="1"/>
      <a:lstStyle>
        <a:defPPr marL="0" marR="0" indent="0" algn="l" defTabSz="914400" rtl="0" eaLnBrk="1" fontAlgn="base" latinLnBrk="0" hangingPunct="1">
          <a:spcBef>
            <a:spcPct val="0"/>
          </a:spcBef>
          <a:spcAft>
            <a:spcPct val="0"/>
          </a:spcAft>
          <a:buClrTx/>
          <a:buSzTx/>
          <a:buFontTx/>
          <a:buNone/>
          <a:def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a:spPr>
      <a:bodyPr vert="horz" wrap="none" lIns="91440" tIns="45720" rIns="91440" bIns="45720" numCol="1" anchor="ctr" anchorCtr="0" compatLnSpc="1"/>
      <a:lstStyle>
        <a:defPPr marL="0" marR="0" indent="0" algn="l" defTabSz="914400" rtl="0" eaLnBrk="1" fontAlgn="base" latinLnBrk="0" hangingPunct="1">
          <a:spcBef>
            <a:spcPct val="0"/>
          </a:spcBef>
          <a:spcAft>
            <a:spcPct val="0"/>
          </a:spcAft>
          <a:buClrTx/>
          <a:buSzTx/>
          <a:buFontTx/>
          <a:buNone/>
          <a:def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经分互动规范介绍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经分互动规范介绍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经分互动规范介绍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经分互动规范介绍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经分互动规范介绍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经分互动规范介绍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经分互动规范介绍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Template>
  <TotalTime>2405</TotalTime>
  <Words>1475</Words>
  <Application>Microsoft Office PowerPoint</Application>
  <PresentationFormat>全屏显示(4:3)</PresentationFormat>
  <Paragraphs>205</Paragraphs>
  <Slides>29</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38" baseType="lpstr">
      <vt:lpstr>ArialUnicodeMS</vt:lpstr>
      <vt:lpstr>黑体</vt:lpstr>
      <vt:lpstr>华文楷体</vt:lpstr>
      <vt:lpstr>宋体</vt:lpstr>
      <vt:lpstr>Arial</vt:lpstr>
      <vt:lpstr>Times New Roman</vt:lpstr>
      <vt:lpstr>Wingdings</vt:lpstr>
      <vt:lpstr>经分互动规范介绍</vt:lpstr>
      <vt:lpstr>Visio</vt:lpstr>
      <vt:lpstr>PowerPoint 演示文稿</vt:lpstr>
      <vt:lpstr>提纲</vt:lpstr>
      <vt:lpstr>1.什么是软件</vt:lpstr>
      <vt:lpstr>1.什么是软件</vt:lpstr>
      <vt:lpstr>1.什么是软件</vt:lpstr>
      <vt:lpstr>1.什么是软件</vt:lpstr>
      <vt:lpstr>1.什么是软件</vt:lpstr>
      <vt:lpstr>提纲</vt:lpstr>
      <vt:lpstr>2.软件工程定义</vt:lpstr>
      <vt:lpstr>2.软件工程定义</vt:lpstr>
      <vt:lpstr>提纲</vt:lpstr>
      <vt:lpstr>3.软件工程过程</vt:lpstr>
      <vt:lpstr>3.软件工程过程</vt:lpstr>
      <vt:lpstr>3.软件工程过程</vt:lpstr>
      <vt:lpstr>3.软件工程过程</vt:lpstr>
      <vt:lpstr>3.软件工程过程</vt:lpstr>
      <vt:lpstr>3.软件工程过程</vt:lpstr>
      <vt:lpstr>3.软件工程过程</vt:lpstr>
      <vt:lpstr>3.软件工程过程</vt:lpstr>
      <vt:lpstr>3.软件工程过程</vt:lpstr>
      <vt:lpstr>3.软件工程过程</vt:lpstr>
      <vt:lpstr>3.软件工程过程</vt:lpstr>
      <vt:lpstr>3.软件工程过程</vt:lpstr>
      <vt:lpstr>3.软件工程过程</vt:lpstr>
      <vt:lpstr>3.软件工程过程</vt:lpstr>
      <vt:lpstr>提纲</vt:lpstr>
      <vt:lpstr>4.课程设计过程</vt:lpstr>
      <vt:lpstr>4.课程设计过程</vt:lpstr>
      <vt:lpstr>PowerPoint 演示文稿</vt:lpstr>
    </vt:vector>
  </TitlesOfParts>
  <Company>bupt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zhouchunyan</dc:creator>
  <cp:lastModifiedBy> </cp:lastModifiedBy>
  <cp:revision>681</cp:revision>
  <dcterms:created xsi:type="dcterms:W3CDTF">2005-11-27T05:02:00Z</dcterms:created>
  <dcterms:modified xsi:type="dcterms:W3CDTF">2021-04-01T12:17:13Z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