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07" r:id="rId5"/>
    <p:sldId id="304" r:id="rId6"/>
    <p:sldId id="308" r:id="rId7"/>
    <p:sldId id="310" r:id="rId8"/>
    <p:sldId id="309" r:id="rId9"/>
    <p:sldId id="305" r:id="rId10"/>
    <p:sldId id="306" r:id="rId11"/>
    <p:sldId id="299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5D56CF2-52B6-4BEA-84E6-00C7ED258DA0}">
          <p14:sldIdLst>
            <p14:sldId id="256"/>
            <p14:sldId id="307"/>
            <p14:sldId id="304"/>
            <p14:sldId id="308"/>
            <p14:sldId id="310"/>
            <p14:sldId id="309"/>
            <p14:sldId id="305"/>
            <p14:sldId id="306"/>
            <p14:sldId id="29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66A5"/>
    <a:srgbClr val="FFB700"/>
    <a:srgbClr val="F7F7F7"/>
    <a:srgbClr val="FFBB00"/>
    <a:srgbClr val="996600"/>
    <a:srgbClr val="CC6600"/>
    <a:srgbClr val="FF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86667" autoAdjust="0"/>
  </p:normalViewPr>
  <p:slideViewPr>
    <p:cSldViewPr snapToGrid="0">
      <p:cViewPr varScale="1">
        <p:scale>
          <a:sx n="59" d="100"/>
          <a:sy n="59" d="100"/>
        </p:scale>
        <p:origin x="10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2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F954B-397E-47C8-A8E5-617B02AFCC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F5C26-33B9-4C93-BD21-A507E0647A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F5C26-33B9-4C93-BD21-A507E0647A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F5C26-33B9-4C93-BD21-A507E0647A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2E47A4-0222-4181-9FAC-9A223D3051F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gradFill>
            <a:gsLst>
              <a:gs pos="0">
                <a:schemeClr val="dk1">
                  <a:satMod val="103000"/>
                  <a:lumMod val="102000"/>
                  <a:tint val="94000"/>
                </a:schemeClr>
              </a:gs>
              <a:gs pos="50000">
                <a:schemeClr val="dk1">
                  <a:satMod val="110000"/>
                  <a:lumMod val="100000"/>
                  <a:shade val="10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Data Science &amp; Service Center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gradFill>
            <a:gsLst>
              <a:gs pos="0">
                <a:schemeClr val="dk1">
                  <a:satMod val="103000"/>
                  <a:lumMod val="102000"/>
                  <a:tint val="94000"/>
                </a:schemeClr>
              </a:gs>
              <a:gs pos="50000">
                <a:schemeClr val="dk1">
                  <a:satMod val="110000"/>
                  <a:lumMod val="100000"/>
                  <a:shade val="10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C61107-C9B8-45B5-BD23-C8A00455B7E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push/>
  </p:transition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9174" y="365126"/>
            <a:ext cx="10334625" cy="645258"/>
          </a:xfrm>
        </p:spPr>
        <p:txBody>
          <a:bodyPr>
            <a:normAutofit/>
          </a:bodyPr>
          <a:lstStyle>
            <a:lvl1pPr algn="r">
              <a:defRPr sz="32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9174" y="1196123"/>
            <a:ext cx="10334626" cy="498084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19174" y="6356349"/>
            <a:ext cx="2743200" cy="365125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fld id="{B939FDCF-4E4B-4565-9003-19E197FCBC7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29086" y="6356349"/>
            <a:ext cx="4114800" cy="365125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©2015-2020 Data Science &amp; Service Center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C61107-C9B8-45B5-BD23-C8A00455B7E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" y="31955"/>
            <a:ext cx="1536779" cy="716317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DFEF-B8D5-478F-8117-6E44B680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107-C9B8-45B5-BD23-C8A00455B7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DFEF-B8D5-478F-8117-6E44B680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107-C9B8-45B5-BD23-C8A00455B7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CDFEF-B8D5-478F-8117-6E44B68018E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TSEG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61107-C9B8-45B5-BD23-C8A00455B7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37361" y="1151000"/>
            <a:ext cx="6340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 模型与方法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 &amp; Methods of SE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37361" y="3401484"/>
            <a:ext cx="5151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教学进度安排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37361" y="4332614"/>
            <a:ext cx="96164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老师邮箱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dxiao@bupt.edu.cn	QQ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及微信：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14915703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C3AE-183B-4E86-82F2-1F9CDC9D5E6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z="2000" dirty="0"/>
              <a:t>Data Science &amp; Service Center</a:t>
            </a:r>
            <a:endParaRPr lang="zh-CN" altLang="en-US" sz="20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107-C9B8-45B5-BD23-C8A00455B7E2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" y="119652"/>
            <a:ext cx="1536779" cy="7163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FFFF00"/>
                </a:solidFill>
              </a:rPr>
              <a:t>本课程以成为未来软件工程师所需要的能力为目标，掌握软件工程的基本</a:t>
            </a:r>
            <a:r>
              <a:rPr lang="zh-CN" altLang="zh-CN" dirty="0" smtClean="0">
                <a:solidFill>
                  <a:srgbClr val="FFFF00"/>
                </a:solidFill>
              </a:rPr>
              <a:t>概念和</a:t>
            </a:r>
            <a:r>
              <a:rPr lang="zh-CN" altLang="zh-CN" dirty="0">
                <a:solidFill>
                  <a:srgbClr val="FFFF00"/>
                </a:solidFill>
              </a:rPr>
              <a:t>建模方法；</a:t>
            </a:r>
            <a:r>
              <a:rPr lang="zh-CN" altLang="zh-CN" dirty="0" smtClean="0">
                <a:solidFill>
                  <a:srgbClr val="FFFF00"/>
                </a:solidFill>
              </a:rPr>
              <a:t>理解</a:t>
            </a:r>
            <a:r>
              <a:rPr lang="zh-CN" altLang="en-US" dirty="0" smtClean="0">
                <a:solidFill>
                  <a:srgbClr val="FFFF00"/>
                </a:solidFill>
              </a:rPr>
              <a:t>规模化的</a:t>
            </a:r>
            <a:r>
              <a:rPr lang="zh-CN" altLang="zh-CN" dirty="0" smtClean="0">
                <a:solidFill>
                  <a:srgbClr val="FFFF00"/>
                </a:solidFill>
              </a:rPr>
              <a:t>软件</a:t>
            </a:r>
            <a:r>
              <a:rPr lang="zh-CN" altLang="zh-CN" dirty="0">
                <a:solidFill>
                  <a:srgbClr val="FFFF00"/>
                </a:solidFill>
              </a:rPr>
              <a:t>开发过程</a:t>
            </a:r>
            <a:r>
              <a:rPr lang="zh-CN" altLang="zh-CN" dirty="0" smtClean="0">
                <a:solidFill>
                  <a:srgbClr val="FFFF00"/>
                </a:solidFill>
              </a:rPr>
              <a:t>，</a:t>
            </a:r>
            <a:r>
              <a:rPr lang="zh-CN" altLang="zh-CN" dirty="0">
                <a:solidFill>
                  <a:srgbClr val="FFFF00"/>
                </a:solidFill>
              </a:rPr>
              <a:t>具备</a:t>
            </a:r>
            <a:r>
              <a:rPr lang="zh-CN" altLang="zh-CN" dirty="0">
                <a:solidFill>
                  <a:srgbClr val="FFFF00"/>
                </a:solidFill>
              </a:rPr>
              <a:t>软件工程实践能力；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深刻</a:t>
            </a:r>
            <a:r>
              <a:rPr lang="zh-CN" altLang="zh-CN" dirty="0"/>
              <a:t>理解软件工程对于软件开发过程的</a:t>
            </a:r>
            <a:r>
              <a:rPr lang="zh-CN" altLang="zh-CN" dirty="0" smtClean="0"/>
              <a:t>重要性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掌握</a:t>
            </a:r>
            <a:r>
              <a:rPr lang="zh-CN" altLang="zh-CN" dirty="0"/>
              <a:t>各种软件生命周期</a:t>
            </a:r>
            <a:r>
              <a:rPr lang="zh-CN" altLang="zh-CN" dirty="0" smtClean="0"/>
              <a:t>模型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熟练运用面向对象</a:t>
            </a:r>
            <a:r>
              <a:rPr lang="zh-CN" altLang="zh-CN" dirty="0"/>
              <a:t>的建模方法；</a:t>
            </a:r>
            <a:endParaRPr lang="zh-CN" altLang="zh-CN" dirty="0"/>
          </a:p>
          <a:p>
            <a:pPr lvl="1"/>
            <a:r>
              <a:rPr lang="zh-CN" altLang="zh-CN" dirty="0" smtClean="0"/>
              <a:t>建立软件</a:t>
            </a:r>
            <a:r>
              <a:rPr lang="zh-CN" altLang="zh-CN" dirty="0"/>
              <a:t>需求分析、软件设计、软件测试、软件维护等环节</a:t>
            </a:r>
            <a:r>
              <a:rPr lang="zh-CN" altLang="zh-CN" dirty="0" smtClean="0"/>
              <a:t>与编码</a:t>
            </a:r>
            <a:r>
              <a:rPr lang="zh-CN" altLang="zh-CN" dirty="0"/>
              <a:t>之间的必然</a:t>
            </a:r>
            <a:r>
              <a:rPr lang="zh-CN" altLang="zh-CN" dirty="0" smtClean="0"/>
              <a:t>联系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理解</a:t>
            </a:r>
            <a:r>
              <a:rPr lang="zh-CN" altLang="zh-CN" dirty="0"/>
              <a:t>软件工程过程中的各种文档对于软件编码的必要性和重要性。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FDCF-4E4B-4565-9003-19E197FCBC7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©2015-2020 </a:t>
            </a:r>
            <a:r>
              <a:rPr lang="en-US" altLang="zh-CN" dirty="0"/>
              <a:t>Data Science &amp; Service Center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107-C9B8-45B5-BD23-C8A00455B7E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034143" y="1010384"/>
          <a:ext cx="10319656" cy="52336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4840"/>
                <a:gridCol w="2666999"/>
                <a:gridCol w="1039699"/>
                <a:gridCol w="5988118"/>
              </a:tblGrid>
              <a:tr h="5162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教学内容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学时分配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具体内容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7744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软件工程基础</a:t>
                      </a:r>
                      <a:endParaRPr 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、软件</a:t>
                      </a: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危机与软件工程的诞生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软件生命周期模型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、课程作业：项目启动，结合实例讨论项目目标，完成第一次作业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844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软件需求获取及需求分析</a:t>
                      </a:r>
                      <a:endParaRPr 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alt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、软件需求分析的基本概念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zh-CN" alt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面向对象需求分析方法及</a:t>
                      </a:r>
                      <a:r>
                        <a:rPr lang="zh-CN" alt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结构化需求分析方法</a:t>
                      </a:r>
                      <a:endParaRPr lang="zh-CN" altLang="zh-CN" sz="140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、课程作业：结合实例说明建模方法，完成领域模型和用例模型作业</a:t>
                      </a:r>
                      <a:endParaRPr lang="en-US" altLang="zh-CN" sz="140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7744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软件设计</a:t>
                      </a:r>
                      <a:endParaRPr 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、软件</a:t>
                      </a: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设计基础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zh-CN" alt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面向对象设计方法及结构化设计方法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、课程作业：</a:t>
                      </a:r>
                      <a:r>
                        <a:rPr 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结合实例说明设计方法，完成动态及静态结构图作业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7744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软件实现及测试</a:t>
                      </a:r>
                      <a:endParaRPr 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alt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、软件</a:t>
                      </a: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编码规范及要求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、软件测试</a:t>
                      </a: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基础：白盒及黑盒测试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、软件测试</a:t>
                      </a: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策略及应用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7744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软件维护及软件项目管理</a:t>
                      </a:r>
                      <a:endParaRPr 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alt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、软件维护</a:t>
                      </a: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基础及应用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、软件</a:t>
                      </a: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项目管理基础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教学内容及学时安排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FDCF-4E4B-4565-9003-19E197FCBC7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©</a:t>
            </a:r>
            <a:r>
              <a:rPr lang="en-US" altLang="zh-CN" dirty="0" smtClean="0"/>
              <a:t>2015-2020 </a:t>
            </a:r>
            <a:r>
              <a:rPr lang="en-US" altLang="zh-CN" dirty="0"/>
              <a:t>Data Science &amp; Service Center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107-C9B8-45B5-BD23-C8A00455B7E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课堂教学重点</a:t>
            </a:r>
            <a:r>
              <a:rPr lang="zh-CN" altLang="zh-CN" dirty="0"/>
              <a:t>讲解软件工程的原理</a:t>
            </a:r>
            <a:r>
              <a:rPr lang="zh-CN" altLang="zh-CN" dirty="0" smtClean="0"/>
              <a:t>及建模</a:t>
            </a:r>
            <a:r>
              <a:rPr lang="zh-CN" altLang="zh-CN" dirty="0"/>
              <a:t>方法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伴随</a:t>
            </a:r>
            <a:r>
              <a:rPr lang="zh-CN" altLang="zh-CN" dirty="0"/>
              <a:t>着教学进度</a:t>
            </a:r>
            <a:r>
              <a:rPr lang="zh-CN" altLang="zh-CN" dirty="0" smtClean="0"/>
              <a:t>安排课程</a:t>
            </a:r>
            <a:r>
              <a:rPr lang="zh-CN" altLang="zh-CN" dirty="0"/>
              <a:t>作业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以实际</a:t>
            </a:r>
            <a:r>
              <a:rPr lang="zh-CN" altLang="zh-CN" dirty="0" smtClean="0"/>
              <a:t>的</a:t>
            </a:r>
            <a:r>
              <a:rPr lang="zh-CN" altLang="zh-CN" dirty="0"/>
              <a:t>软件开发</a:t>
            </a:r>
            <a:r>
              <a:rPr lang="zh-CN" altLang="zh-CN" dirty="0" smtClean="0"/>
              <a:t>过程</a:t>
            </a:r>
            <a:r>
              <a:rPr lang="zh-CN" altLang="en-US" dirty="0" smtClean="0"/>
              <a:t>为指导</a:t>
            </a:r>
            <a:r>
              <a:rPr lang="zh-CN" altLang="zh-CN" dirty="0" smtClean="0"/>
              <a:t>，</a:t>
            </a:r>
            <a:r>
              <a:rPr lang="zh-CN" altLang="en-US" dirty="0" smtClean="0"/>
              <a:t>通过小组及个人的方式完成；</a:t>
            </a:r>
            <a:endParaRPr lang="en-US" altLang="zh-CN" dirty="0" smtClean="0"/>
          </a:p>
          <a:p>
            <a:r>
              <a:rPr lang="zh-CN" altLang="en-US" dirty="0" smtClean="0"/>
              <a:t>课程作业运作方式：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以小组方式完成，每个小组</a:t>
            </a:r>
            <a:r>
              <a:rPr lang="en-US" altLang="zh-CN" dirty="0" smtClean="0"/>
              <a:t>5</a:t>
            </a:r>
            <a:r>
              <a:rPr lang="zh-CN" altLang="en-US" dirty="0" smtClean="0"/>
              <a:t>人，设一位组长（作业成绩</a:t>
            </a:r>
            <a:r>
              <a:rPr lang="en-US" altLang="zh-CN" dirty="0" smtClean="0"/>
              <a:t>+</a:t>
            </a:r>
            <a:r>
              <a:rPr lang="en-US" altLang="zh-CN" dirty="0"/>
              <a:t>5</a:t>
            </a:r>
            <a:r>
              <a:rPr lang="zh-CN" altLang="en-US" dirty="0" smtClean="0"/>
              <a:t>分）；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FF00"/>
                </a:solidFill>
              </a:rPr>
              <a:t>验收组由多个小组构成，形成一个系统验收的环境；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zh-CN" altLang="en-US" dirty="0" smtClean="0"/>
              <a:t>课程作业由小组作业和个人作业构成。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FDCF-4E4B-4565-9003-19E197FCBC7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©</a:t>
            </a:r>
            <a:r>
              <a:rPr lang="en-US" altLang="zh-CN" dirty="0" smtClean="0"/>
              <a:t>2015-2020 </a:t>
            </a:r>
            <a:r>
              <a:rPr lang="en-US" altLang="zh-CN" dirty="0"/>
              <a:t>Data Science &amp; Service Center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107-C9B8-45B5-BD23-C8A00455B7E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分组说明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小组由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人组成，每个小组选出一位组长，职责如下：</a:t>
            </a:r>
            <a:endParaRPr lang="zh-CN" altLang="en-US" sz="2400" dirty="0" smtClean="0"/>
          </a:p>
          <a:p>
            <a:pPr lvl="1"/>
            <a:r>
              <a:rPr lang="zh-CN" altLang="en-US" sz="2055" dirty="0" smtClean="0"/>
              <a:t>负责组内</a:t>
            </a:r>
            <a:r>
              <a:rPr lang="zh-CN" altLang="en-US" sz="2055" dirty="0"/>
              <a:t>任务和人员</a:t>
            </a:r>
            <a:r>
              <a:rPr lang="zh-CN" altLang="en-US" sz="2055" dirty="0" smtClean="0"/>
              <a:t>安排、收集和审核作业内容，提交</a:t>
            </a:r>
            <a:r>
              <a:rPr lang="zh-CN" altLang="en-US" sz="2055" dirty="0"/>
              <a:t>作业；</a:t>
            </a:r>
            <a:endParaRPr lang="zh-CN" altLang="en-US" sz="2055" dirty="0"/>
          </a:p>
          <a:p>
            <a:pPr lvl="1"/>
            <a:r>
              <a:rPr lang="zh-CN" altLang="en-US" sz="2055" dirty="0" smtClean="0"/>
              <a:t>验收组内组间的沟通及协调；</a:t>
            </a:r>
            <a:endParaRPr lang="zh-CN" altLang="en-US" sz="2055" dirty="0" smtClean="0"/>
          </a:p>
          <a:p>
            <a:pPr lvl="1"/>
            <a:r>
              <a:rPr lang="zh-CN" altLang="en-US" sz="2055" dirty="0" smtClean="0"/>
              <a:t>有问题负责与老师联系沟通；</a:t>
            </a:r>
            <a:endParaRPr lang="en-US" altLang="zh-CN" sz="2055" dirty="0" smtClean="0"/>
          </a:p>
          <a:p>
            <a:r>
              <a:rPr lang="zh-CN" altLang="en-US" sz="2400" dirty="0" smtClean="0"/>
              <a:t>组长可以获得作业成绩的</a:t>
            </a:r>
            <a:r>
              <a:rPr lang="en-US" altLang="zh-CN" sz="2400" dirty="0"/>
              <a:t>5</a:t>
            </a:r>
            <a:r>
              <a:rPr lang="zh-CN" altLang="en-US" sz="2400" dirty="0" smtClean="0"/>
              <a:t>分，作为小组管理成本的补偿；</a:t>
            </a:r>
            <a:endParaRPr lang="en-US" altLang="zh-CN" sz="2400" dirty="0" smtClean="0"/>
          </a:p>
          <a:p>
            <a:r>
              <a:rPr lang="zh-CN" altLang="en-US" sz="2400" dirty="0" smtClean="0"/>
              <a:t>组长有权利给组员评分，该分数与小组成绩相乘，得到该组员的小组成绩；</a:t>
            </a:r>
            <a:endParaRPr lang="en-US" altLang="zh-CN" sz="2400" dirty="0" smtClean="0"/>
          </a:p>
          <a:p>
            <a:r>
              <a:rPr lang="zh-CN" altLang="en-US" sz="2400" dirty="0" smtClean="0"/>
              <a:t>小组作业由组长负责汇总和集成，并以电子版的方式提交；</a:t>
            </a:r>
            <a:endParaRPr lang="en-US" altLang="zh-CN" sz="2400" dirty="0" smtClean="0"/>
          </a:p>
          <a:p>
            <a:r>
              <a:rPr lang="zh-CN" altLang="en-US" sz="2400" dirty="0" smtClean="0"/>
              <a:t>作业以小组为单位提交；</a:t>
            </a:r>
            <a:endParaRPr lang="zh-CN" altLang="en-US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FDCF-4E4B-4565-9003-19E197FCBC7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29086" y="6356348"/>
            <a:ext cx="4114800" cy="365125"/>
          </a:xfrm>
        </p:spPr>
        <p:txBody>
          <a:bodyPr/>
          <a:lstStyle/>
          <a:p>
            <a:r>
              <a:rPr lang="en-US" altLang="zh-CN" dirty="0"/>
              <a:t>©</a:t>
            </a:r>
            <a:r>
              <a:rPr lang="en-US" altLang="zh-CN" dirty="0" smtClean="0"/>
              <a:t>2015-2020 </a:t>
            </a:r>
            <a:r>
              <a:rPr lang="en-US" altLang="zh-CN" dirty="0"/>
              <a:t>Data Science &amp; Service Center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107-C9B8-45B5-BD23-C8A00455B7E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教学重点及难点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9174" y="1010384"/>
            <a:ext cx="10334626" cy="4980840"/>
          </a:xfrm>
        </p:spPr>
        <p:txBody>
          <a:bodyPr/>
          <a:lstStyle/>
          <a:p>
            <a:r>
              <a:rPr lang="zh-CN" altLang="en-US" dirty="0" smtClean="0"/>
              <a:t>重点：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软件生命周期模型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软件需求分析方法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软件设计方法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软件测试</a:t>
            </a:r>
            <a:endParaRPr lang="en-US" altLang="zh-CN" dirty="0" smtClean="0"/>
          </a:p>
          <a:p>
            <a:r>
              <a:rPr lang="zh-CN" altLang="en-US" dirty="0" smtClean="0"/>
              <a:t>难点：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</a:t>
            </a:r>
            <a:r>
              <a:rPr lang="en-US" altLang="zh-CN" dirty="0" smtClean="0"/>
              <a:t>UML</a:t>
            </a:r>
            <a:r>
              <a:rPr lang="zh-CN" altLang="en-US" dirty="0" smtClean="0"/>
              <a:t>为基础的面向对象建模方法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黑盒及白盒测试方法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软件项目管理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FDCF-4E4B-4565-9003-19E197FCBC7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©</a:t>
            </a:r>
            <a:r>
              <a:rPr lang="en-US" altLang="zh-CN" dirty="0" smtClean="0"/>
              <a:t>2015-2020 </a:t>
            </a:r>
            <a:r>
              <a:rPr lang="en-US" altLang="zh-CN" dirty="0"/>
              <a:t>Data Science &amp; Service Center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107-C9B8-45B5-BD23-C8A00455B7E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zh-CN" altLang="en-US" dirty="0">
                <a:solidFill>
                  <a:srgbClr val="FFFF00"/>
                </a:solidFill>
              </a:rPr>
              <a:t>软件工程模型与</a:t>
            </a:r>
            <a:r>
              <a:rPr lang="zh-CN" altLang="en-US" dirty="0" smtClean="0">
                <a:solidFill>
                  <a:srgbClr val="FFFF00"/>
                </a:solidFill>
              </a:rPr>
              <a:t>方法 （第二版）</a:t>
            </a:r>
            <a:endParaRPr lang="zh-CN" altLang="en-US" dirty="0">
              <a:solidFill>
                <a:srgbClr val="FFFF00"/>
              </a:solidFill>
            </a:endParaRPr>
          </a:p>
          <a:p>
            <a:pPr marL="1163955" lvl="1" indent="-533400"/>
            <a:r>
              <a:rPr lang="zh-CN" altLang="en-US" dirty="0"/>
              <a:t>肖丁、</a:t>
            </a:r>
            <a:r>
              <a:rPr lang="zh-CN" altLang="en-US" dirty="0" smtClean="0"/>
              <a:t>修佳鹏</a:t>
            </a:r>
            <a:r>
              <a:rPr lang="zh-CN" altLang="en-US" dirty="0"/>
              <a:t> </a:t>
            </a:r>
            <a:r>
              <a:rPr lang="zh-CN" altLang="en-US" dirty="0" smtClean="0"/>
              <a:t>编著 </a:t>
            </a:r>
            <a:r>
              <a:rPr lang="zh-CN" altLang="en-US" dirty="0"/>
              <a:t>北京邮电大学出版社 </a:t>
            </a:r>
            <a:r>
              <a:rPr lang="en-US" altLang="zh-CN" dirty="0" smtClean="0"/>
              <a:t>2014</a:t>
            </a:r>
            <a:endParaRPr lang="en-US" altLang="zh-CN" dirty="0"/>
          </a:p>
          <a:p>
            <a:pPr marL="609600" indent="-609600"/>
            <a:r>
              <a:rPr lang="zh-CN" altLang="en-US" dirty="0"/>
              <a:t>参考教材：</a:t>
            </a:r>
            <a:endParaRPr lang="zh-CN" altLang="en-US" dirty="0"/>
          </a:p>
          <a:p>
            <a:pPr marL="1163955" lvl="1" indent="-533400"/>
            <a:r>
              <a:rPr lang="en-US" altLang="zh-CN" dirty="0">
                <a:sym typeface="+mn-ea"/>
              </a:rPr>
              <a:t>UML</a:t>
            </a:r>
            <a:r>
              <a:rPr lang="zh-CN" altLang="en-US" dirty="0">
                <a:sym typeface="+mn-ea"/>
              </a:rPr>
              <a:t>和模式应用 第三版，</a:t>
            </a:r>
            <a:r>
              <a:rPr lang="en-US" altLang="zh-CN" dirty="0">
                <a:sym typeface="+mn-ea"/>
              </a:rPr>
              <a:t>Craig </a:t>
            </a:r>
            <a:r>
              <a:rPr lang="en-US" altLang="zh-CN" dirty="0" err="1">
                <a:sym typeface="+mn-ea"/>
              </a:rPr>
              <a:t>Larman</a:t>
            </a:r>
            <a:r>
              <a:rPr lang="zh-CN" altLang="en-US" dirty="0">
                <a:sym typeface="+mn-ea"/>
              </a:rPr>
              <a:t>，机械工业出版社 </a:t>
            </a:r>
            <a:r>
              <a:rPr lang="en-US" altLang="zh-CN" dirty="0">
                <a:sym typeface="+mn-ea"/>
              </a:rPr>
              <a:t>2006</a:t>
            </a:r>
            <a:endParaRPr lang="en-US" altLang="zh-CN" dirty="0">
              <a:sym typeface="+mn-ea"/>
            </a:endParaRPr>
          </a:p>
          <a:p>
            <a:pPr marL="1163955" lvl="1" indent="-533400"/>
            <a:r>
              <a:rPr lang="zh-CN" altLang="en-US" dirty="0"/>
              <a:t>实用软件工程（第二版），郑人杰、殷人昆、陶永雷，清华大学出版社 </a:t>
            </a:r>
            <a:r>
              <a:rPr lang="en-US" altLang="zh-CN" dirty="0"/>
              <a:t>2004</a:t>
            </a:r>
            <a:endParaRPr lang="en-US" altLang="zh-CN" dirty="0"/>
          </a:p>
          <a:p>
            <a:pPr marL="1163955" lvl="1" indent="-533400"/>
            <a:r>
              <a:rPr lang="zh-CN" altLang="en-US" dirty="0" smtClean="0"/>
              <a:t>软件工程 实践者的研究方法（第八版或第九版），</a:t>
            </a:r>
            <a:r>
              <a:rPr lang="en-US" altLang="zh-CN" dirty="0" smtClean="0"/>
              <a:t> Pressman </a:t>
            </a:r>
            <a:r>
              <a:rPr lang="zh-CN" altLang="en-US" dirty="0" smtClean="0"/>
              <a:t>著 郑人杰等译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FDCF-4E4B-4565-9003-19E197FCBC7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©</a:t>
            </a:r>
            <a:r>
              <a:rPr lang="en-US" altLang="zh-CN" dirty="0" smtClean="0"/>
              <a:t>2015-2020 </a:t>
            </a:r>
            <a:r>
              <a:rPr lang="en-US" altLang="zh-CN" dirty="0"/>
              <a:t>Data Science &amp; Service Center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107-C9B8-45B5-BD23-C8A00455B7E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课程考核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9174" y="1010384"/>
            <a:ext cx="10334626" cy="516657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期中</a:t>
            </a:r>
            <a:r>
              <a:rPr lang="zh-CN" altLang="zh-CN" dirty="0"/>
              <a:t>成绩</a:t>
            </a:r>
            <a:r>
              <a:rPr lang="zh-CN" altLang="zh-CN" dirty="0" smtClean="0"/>
              <a:t>：占</a:t>
            </a:r>
            <a:r>
              <a:rPr lang="zh-CN" altLang="zh-CN" dirty="0"/>
              <a:t>总成绩</a:t>
            </a:r>
            <a:r>
              <a:rPr lang="en-US" altLang="zh-CN" dirty="0"/>
              <a:t>10</a:t>
            </a:r>
            <a:r>
              <a:rPr lang="en-US" altLang="zh-CN" dirty="0"/>
              <a:t>%</a:t>
            </a:r>
            <a:r>
              <a:rPr lang="zh-CN" altLang="zh-CN" dirty="0"/>
              <a:t>；</a:t>
            </a:r>
            <a:endParaRPr lang="zh-CN" altLang="zh-CN" dirty="0"/>
          </a:p>
          <a:p>
            <a:r>
              <a:rPr lang="zh-CN" altLang="zh-CN" dirty="0" smtClean="0"/>
              <a:t>平时</a:t>
            </a:r>
            <a:r>
              <a:rPr lang="en-US" altLang="zh-CN" dirty="0" smtClean="0"/>
              <a:t>+</a:t>
            </a:r>
            <a:r>
              <a:rPr lang="zh-CN" altLang="zh-CN" dirty="0" smtClean="0"/>
              <a:t>作业</a:t>
            </a:r>
            <a:r>
              <a:rPr lang="zh-CN" altLang="zh-CN" dirty="0"/>
              <a:t>成绩</a:t>
            </a:r>
            <a:r>
              <a:rPr lang="zh-CN" altLang="zh-CN" dirty="0" smtClean="0"/>
              <a:t>：占总成绩</a:t>
            </a:r>
            <a:r>
              <a:rPr lang="en-US" altLang="zh-CN" dirty="0"/>
              <a:t>40%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期末</a:t>
            </a:r>
            <a:r>
              <a:rPr lang="zh-CN" altLang="zh-CN" dirty="0"/>
              <a:t>成绩：</a:t>
            </a:r>
            <a:r>
              <a:rPr lang="zh-CN" altLang="zh-CN" dirty="0" smtClean="0"/>
              <a:t>闭卷，</a:t>
            </a:r>
            <a:r>
              <a:rPr lang="zh-CN" altLang="zh-CN" dirty="0"/>
              <a:t>占</a:t>
            </a:r>
            <a:r>
              <a:rPr lang="zh-CN" altLang="zh-CN" dirty="0" smtClean="0"/>
              <a:t>总成绩</a:t>
            </a:r>
            <a:r>
              <a:rPr lang="en-US" altLang="zh-CN" dirty="0"/>
              <a:t>5</a:t>
            </a:r>
            <a:r>
              <a:rPr lang="en-US" altLang="zh-CN" dirty="0" smtClean="0"/>
              <a:t>0</a:t>
            </a:r>
            <a:r>
              <a:rPr lang="en-US" altLang="zh-CN" dirty="0"/>
              <a:t>%</a:t>
            </a:r>
            <a:r>
              <a:rPr lang="zh-CN" altLang="zh-CN" dirty="0"/>
              <a:t>。</a:t>
            </a:r>
            <a:endParaRPr lang="zh-CN" altLang="zh-CN" dirty="0"/>
          </a:p>
          <a:p>
            <a:endParaRPr lang="zh-CN" altLang="zh-CN" dirty="0"/>
          </a:p>
          <a:p>
            <a:r>
              <a:rPr lang="zh-CN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特别提示：作业提交必须按照规定的时间之内提交，延迟提交视作无效作业，当次作业成绩记为</a:t>
            </a:r>
            <a: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分；</a:t>
            </a:r>
            <a:endParaRPr lang="zh-CN" alt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作业提交后没有修改的机会，提交作业之前必须谨慎检查作业质量。</a:t>
            </a:r>
            <a:endParaRPr lang="zh-CN" altLang="zh-CN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endParaRPr lang="zh-CN" altLang="zh-CN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FDCF-4E4B-4565-9003-19E197FCBC7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©</a:t>
            </a:r>
            <a:r>
              <a:rPr lang="en-US" altLang="zh-CN" dirty="0" smtClean="0"/>
              <a:t>2015-2020 </a:t>
            </a:r>
            <a:r>
              <a:rPr lang="en-US" altLang="zh-CN" dirty="0"/>
              <a:t>Data Science &amp; Service Center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107-C9B8-45B5-BD23-C8A00455B7E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-1" y="2278665"/>
            <a:ext cx="12192001" cy="2110455"/>
          </a:xfrm>
          <a:prstGeom prst="rect">
            <a:avLst/>
          </a:prstGeom>
          <a:solidFill>
            <a:schemeClr val="bg1">
              <a:alpha val="8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95992" y="2779894"/>
            <a:ext cx="690463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rgbClr val="4266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欢迎提问</a:t>
            </a:r>
            <a:endParaRPr lang="zh-CN" altLang="en-US" sz="6600" b="1" dirty="0">
              <a:solidFill>
                <a:srgbClr val="4266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55F2-DA75-42A8-94C1-9B3FB199C9F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©</a:t>
            </a:r>
            <a:r>
              <a:rPr lang="en-US" altLang="zh-CN" dirty="0" smtClean="0"/>
              <a:t>2015-2020 </a:t>
            </a:r>
            <a:r>
              <a:rPr lang="en-US" altLang="zh-CN" dirty="0"/>
              <a:t>Data Science &amp; Service Center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107-C9B8-45B5-BD23-C8A00455B7E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6e6186de-7fa2-47a3-bbc6-768f8968e95a}"/>
</p:tagLst>
</file>

<file path=ppt/tags/tag2.xml><?xml version="1.0" encoding="utf-8"?>
<p:tagLst xmlns:p="http://schemas.openxmlformats.org/presentationml/2006/main">
  <p:tag name="KSO_WPP_MARK_KEY" val="baace0f4-6f45-4517-9628-fdaf49b6dcad"/>
  <p:tag name="COMMONDATA" val="eyJoZGlkIjoiNjQ3MDEzODdjZDhhNjM0ZTMwNGY5NDQwY2NmYTMwZG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 PPT 模板</Template>
  <TotalTime>0</TotalTime>
  <Words>1619</Words>
  <Application>WPS 演示</Application>
  <PresentationFormat>宽屏</PresentationFormat>
  <Paragraphs>184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教学目标</vt:lpstr>
      <vt:lpstr>教学内容及学时安排</vt:lpstr>
      <vt:lpstr>教学方法</vt:lpstr>
      <vt:lpstr>分组说明</vt:lpstr>
      <vt:lpstr>教学重点及难点</vt:lpstr>
      <vt:lpstr>教材</vt:lpstr>
      <vt:lpstr>课程考核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山人</cp:lastModifiedBy>
  <cp:revision>87</cp:revision>
  <dcterms:created xsi:type="dcterms:W3CDTF">2015-02-11T08:09:00Z</dcterms:created>
  <dcterms:modified xsi:type="dcterms:W3CDTF">2023-02-21T08:06:54Z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2052-11.1.0.12651</vt:lpwstr>
  </property>
  <property fmtid="{D5CDD505-2E9C-101B-9397-08002B2CF9AE}" pid="3" name="ICV">
    <vt:lpwstr>22D08C6D9C0B4F56BBE8B12C624B91D5</vt:lpwstr>
  </property>
</Properties>
</file>