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1" r:id="rId5"/>
    <p:sldId id="307" r:id="rId6"/>
    <p:sldId id="309" r:id="rId7"/>
    <p:sldId id="299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5D56CF2-52B6-4BEA-84E6-00C7ED258DA0}">
          <p14:sldIdLst>
            <p14:sldId id="256"/>
            <p14:sldId id="311"/>
            <p14:sldId id="307"/>
            <p14:sldId id="309"/>
            <p14:sldId id="2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66A5"/>
    <a:srgbClr val="FFB700"/>
    <a:srgbClr val="F7F7F7"/>
    <a:srgbClr val="FFBB00"/>
    <a:srgbClr val="996600"/>
    <a:srgbClr val="CC6600"/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6667" autoAdjust="0"/>
  </p:normalViewPr>
  <p:slideViewPr>
    <p:cSldViewPr snapToGrid="0">
      <p:cViewPr varScale="1">
        <p:scale>
          <a:sx n="96" d="100"/>
          <a:sy n="96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F954B-397E-47C8-A8E5-617B02AFCC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F5C26-33B9-4C93-BD21-A507E0647A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F5C26-33B9-4C93-BD21-A507E0647A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2E47A4-0222-4181-9FAC-9A223D3051F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gradFill>
            <a:gsLst>
              <a:gs pos="0">
                <a:schemeClr val="dk1">
                  <a:satMod val="103000"/>
                  <a:lumMod val="102000"/>
                  <a:tint val="94000"/>
                </a:schemeClr>
              </a:gs>
              <a:gs pos="5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Data Science &amp; Service Center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gradFill>
            <a:gsLst>
              <a:gs pos="0">
                <a:schemeClr val="dk1">
                  <a:satMod val="103000"/>
                  <a:lumMod val="102000"/>
                  <a:tint val="94000"/>
                </a:schemeClr>
              </a:gs>
              <a:gs pos="5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push/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9174" y="365126"/>
            <a:ext cx="10334625" cy="645258"/>
          </a:xfrm>
        </p:spPr>
        <p:txBody>
          <a:bodyPr>
            <a:normAutofit/>
          </a:bodyPr>
          <a:lstStyle>
            <a:lvl1pPr algn="r">
              <a:defRPr sz="32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9174" y="1196123"/>
            <a:ext cx="10334626" cy="498084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19174" y="6356349"/>
            <a:ext cx="2743200" cy="36512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939FDCF-4E4B-4565-9003-19E197FCBC7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9086" y="6356349"/>
            <a:ext cx="4114800" cy="36512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©2015-2020 Data Science &amp; Service Center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" y="31955"/>
            <a:ext cx="1536779" cy="716317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FEF-B8D5-478F-8117-6E44B680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FEF-B8D5-478F-8117-6E44B680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CDFEF-B8D5-478F-8117-6E44B68018E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TSEG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1107-C9B8-45B5-BD23-C8A00455B7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37361" y="1151000"/>
            <a:ext cx="6340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 模型与方法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 &amp; Methods of SE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7361" y="3401484"/>
            <a:ext cx="5151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软件工程课程作业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37361" y="4332614"/>
            <a:ext cx="9616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老师邮箱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dxiao@bupt.edu.cn	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QQ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及微信：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14915703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C3AE-183B-4E86-82F2-1F9CDC9D5E6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Data Science &amp; Service Center</a:t>
            </a:r>
            <a:endParaRPr lang="zh-CN" altLang="en-US" sz="20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" y="119652"/>
            <a:ext cx="1536779" cy="7163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题目及基本要求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615" y="1665027"/>
            <a:ext cx="10835185" cy="45119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题目：</a:t>
            </a:r>
            <a:r>
              <a:rPr lang="zh-CN" altLang="en-US" dirty="0" smtClean="0">
                <a:solidFill>
                  <a:srgbClr val="FFFF00"/>
                </a:solidFill>
              </a:rPr>
              <a:t>智能充电桩调度计费系统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fontAlgn="auto">
              <a:lnSpc>
                <a:spcPct val="120000"/>
              </a:lnSpc>
            </a:pPr>
            <a:r>
              <a:rPr lang="zh-CN" altLang="en-US" dirty="0"/>
              <a:t>基本要求：</a:t>
            </a:r>
            <a:r>
              <a:rPr lang="zh-CN" altLang="en-US" sz="2400" dirty="0">
                <a:solidFill>
                  <a:srgbClr val="FFFF00"/>
                </a:solidFill>
              </a:rPr>
              <a:t>在环境保护日益受到重视的今天，电动汽车的越来越多，充电需求日益增大。充电桩</a:t>
            </a:r>
            <a:r>
              <a:rPr lang="zh-CN" altLang="en-US" sz="2400" dirty="0" smtClean="0">
                <a:solidFill>
                  <a:srgbClr val="FFFF00"/>
                </a:solidFill>
              </a:rPr>
              <a:t>作为重要</a:t>
            </a:r>
            <a:r>
              <a:rPr lang="zh-CN" altLang="en-US" sz="2400" dirty="0">
                <a:solidFill>
                  <a:srgbClr val="FFFF00"/>
                </a:solidFill>
              </a:rPr>
              <a:t>基础设施，其运营管理水平直接影响</a:t>
            </a:r>
            <a:r>
              <a:rPr lang="zh-CN" altLang="en-US" sz="2400" dirty="0" smtClean="0">
                <a:solidFill>
                  <a:srgbClr val="FFFF00"/>
                </a:solidFill>
              </a:rPr>
              <a:t>着波普特大学电动汽车拥有者的使用体验以及车辆停放的管理，为此学校需要在校区设计</a:t>
            </a:r>
            <a:r>
              <a:rPr lang="zh-CN" altLang="en-US" sz="2400" dirty="0">
                <a:solidFill>
                  <a:srgbClr val="FFFF00"/>
                </a:solidFill>
              </a:rPr>
              <a:t>一套智能充电</a:t>
            </a:r>
            <a:r>
              <a:rPr lang="zh-CN" altLang="en-US" sz="2400" dirty="0" smtClean="0">
                <a:solidFill>
                  <a:srgbClr val="FFFF00"/>
                </a:solidFill>
              </a:rPr>
              <a:t>桩调度计费系统，以便使得电动车充电时间和排队时间达到最短的效果。</a:t>
            </a:r>
            <a:endParaRPr lang="zh-CN" altLang="en-US" sz="2400" dirty="0">
              <a:solidFill>
                <a:srgbClr val="FFFF00"/>
              </a:solidFill>
            </a:endParaRPr>
          </a:p>
          <a:p>
            <a:r>
              <a:rPr lang="zh-CN" altLang="en-US" dirty="0" smtClean="0"/>
              <a:t>提示：后期在基本需求基础上会增加或改动需求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DCF-4E4B-4565-9003-19E197FCBC7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©2015-2020 Data Science &amp; Service Center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</a:t>
            </a:r>
            <a:r>
              <a:rPr lang="zh-CN" altLang="en-US" dirty="0" smtClean="0"/>
              <a:t>作业运作模式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196340"/>
            <a:ext cx="11470640" cy="49809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课程作业以小组的形式进行开发；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系统由客户端和服务器端组成，</a:t>
            </a:r>
            <a:r>
              <a:rPr lang="zh-CN" altLang="en-US" dirty="0" smtClean="0"/>
              <a:t>每个小组都要实现客户端和服务器端；</a:t>
            </a:r>
            <a:endParaRPr lang="en-US" altLang="zh-CN" dirty="0" smtClean="0"/>
          </a:p>
          <a:p>
            <a:r>
              <a:rPr lang="zh-CN" altLang="en-US" dirty="0"/>
              <a:t>模拟验收</a:t>
            </a:r>
            <a:r>
              <a:rPr lang="zh-CN" altLang="en-US" dirty="0" smtClean="0"/>
              <a:t>环境：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每个小组由班级的</a:t>
            </a:r>
            <a:r>
              <a:rPr lang="en-US" altLang="zh-CN" dirty="0" smtClean="0"/>
              <a:t>3-5</a:t>
            </a:r>
            <a:r>
              <a:rPr lang="zh-CN" altLang="en-US" dirty="0" smtClean="0"/>
              <a:t>名同学构成；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系统的验收组由多个小组构成，形成一个最少的验收环境；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验收</a:t>
            </a:r>
            <a:r>
              <a:rPr lang="zh-CN" altLang="en-US" dirty="0" smtClean="0"/>
              <a:t>时随机抽取</a:t>
            </a:r>
            <a:r>
              <a:rPr lang="en-US" altLang="zh-CN" dirty="0"/>
              <a:t>1</a:t>
            </a:r>
            <a:r>
              <a:rPr lang="zh-CN" altLang="en-US" dirty="0" smtClean="0"/>
              <a:t>个</a:t>
            </a:r>
            <a:r>
              <a:rPr lang="zh-CN" altLang="en-US" dirty="0" smtClean="0"/>
              <a:t>小组作为服务器充当充电桩调度计费系统，</a:t>
            </a:r>
            <a:r>
              <a:rPr lang="zh-CN" altLang="en-US" dirty="0" smtClean="0"/>
              <a:t>其他</a:t>
            </a:r>
            <a:r>
              <a:rPr lang="zh-CN" altLang="en-US" dirty="0" smtClean="0"/>
              <a:t>小组作为客户端充当</a:t>
            </a:r>
            <a:r>
              <a:rPr lang="zh-CN" altLang="en-US" dirty="0"/>
              <a:t>电动车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/>
              <a:t>验收</a:t>
            </a:r>
            <a:r>
              <a:rPr lang="zh-CN" altLang="en-US" dirty="0" smtClean="0"/>
              <a:t>时至少执行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个小组</a:t>
            </a:r>
            <a:r>
              <a:rPr lang="zh-CN" altLang="en-US" dirty="0" smtClean="0"/>
              <a:t>充当服务器端的系统；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根据测试用例在规定的时间内完成测试，并提供</a:t>
            </a:r>
            <a:r>
              <a:rPr lang="zh-CN" altLang="en-US" dirty="0" smtClean="0"/>
              <a:t>每个电动车的</a:t>
            </a:r>
            <a:r>
              <a:rPr lang="zh-CN" altLang="en-US" dirty="0" smtClean="0"/>
              <a:t>详单和账单；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DCF-4E4B-4565-9003-19E197FCBC7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©2015-2020 </a:t>
            </a:r>
            <a:r>
              <a:rPr lang="en-US" altLang="zh-CN" dirty="0"/>
              <a:t>Data Science &amp; Service Center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9174" y="1010384"/>
            <a:ext cx="10334626" cy="4980840"/>
          </a:xfrm>
        </p:spPr>
        <p:txBody>
          <a:bodyPr>
            <a:normAutofit/>
          </a:bodyPr>
          <a:lstStyle/>
          <a:p>
            <a:r>
              <a:rPr lang="zh-CN" altLang="en-US" dirty="0"/>
              <a:t>作业分为</a:t>
            </a:r>
            <a:r>
              <a:rPr lang="en-US" altLang="zh-CN" dirty="0"/>
              <a:t>6</a:t>
            </a:r>
            <a:r>
              <a:rPr lang="zh-CN" altLang="en-US" dirty="0"/>
              <a:t>次内容：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sz="2400" dirty="0" smtClean="0"/>
              <a:t>作业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系统开发</a:t>
            </a:r>
            <a:r>
              <a:rPr lang="zh-CN" altLang="en-US" sz="2400" dirty="0" smtClean="0"/>
              <a:t>建议书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		</a:t>
            </a:r>
            <a:r>
              <a:rPr lang="en-US" altLang="zh-CN" sz="2400" dirty="0"/>
              <a:t>5%</a:t>
            </a:r>
            <a:r>
              <a:rPr lang="zh-CN" altLang="en-US" sz="2400" dirty="0"/>
              <a:t>；	项目的背景，调研</a:t>
            </a:r>
            <a:r>
              <a:rPr lang="en-US" altLang="zh-CN" sz="2055" dirty="0" smtClean="0"/>
              <a:t>	</a:t>
            </a:r>
            <a:endParaRPr lang="en-US" altLang="zh-CN" sz="2055" dirty="0" smtClean="0"/>
          </a:p>
          <a:p>
            <a:r>
              <a:rPr lang="zh-CN" altLang="en-US" sz="2400" dirty="0" smtClean="0"/>
              <a:t>     </a:t>
            </a:r>
            <a:r>
              <a:rPr lang="zh-CN" altLang="en-US" sz="2400" dirty="0"/>
              <a:t>作业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：用户需求说明及</a:t>
            </a:r>
            <a:r>
              <a:rPr lang="zh-CN" altLang="en-US" sz="2400" dirty="0"/>
              <a:t>领域模型，	</a:t>
            </a:r>
            <a:r>
              <a:rPr lang="en-US" altLang="zh-CN" sz="2400" dirty="0"/>
              <a:t>10%</a:t>
            </a:r>
            <a:r>
              <a:rPr lang="zh-CN" altLang="en-US" sz="2400" dirty="0"/>
              <a:t>；技术实现方案，框架</a:t>
            </a:r>
            <a:r>
              <a:rPr lang="en-US" altLang="zh-CN" sz="2400" dirty="0"/>
              <a:t>/</a:t>
            </a:r>
            <a:r>
              <a:rPr lang="zh-CN" altLang="en-US" sz="2400" dirty="0"/>
              <a:t>前端</a:t>
            </a:r>
            <a:r>
              <a:rPr lang="en-US" altLang="zh-CN" sz="2400" dirty="0"/>
              <a:t>/								</a:t>
            </a:r>
            <a:r>
              <a:rPr lang="zh-CN" altLang="en-US" sz="2400" dirty="0"/>
              <a:t>后端</a:t>
            </a:r>
            <a:r>
              <a:rPr lang="en-US" altLang="zh-CN" sz="2400" dirty="0"/>
              <a:t>/</a:t>
            </a:r>
            <a:r>
              <a:rPr lang="zh-CN" altLang="en-US" sz="2400" dirty="0"/>
              <a:t>技术选择</a:t>
            </a:r>
            <a:r>
              <a:rPr lang="en-US" altLang="zh-CN" sz="2400" dirty="0"/>
              <a:t>/DB</a:t>
            </a:r>
            <a:endParaRPr lang="zh-CN" altLang="en-US" sz="2400" dirty="0"/>
          </a:p>
          <a:p>
            <a:r>
              <a:rPr lang="zh-CN" altLang="en-US" sz="2400" dirty="0"/>
              <a:t>     作业</a:t>
            </a:r>
            <a:r>
              <a:rPr lang="en-US" altLang="zh-CN" sz="2400" dirty="0"/>
              <a:t>3</a:t>
            </a:r>
            <a:r>
              <a:rPr lang="zh-CN" altLang="en-US" sz="2400" dirty="0"/>
              <a:t>：用例模型，		</a:t>
            </a:r>
            <a:r>
              <a:rPr lang="en-US" altLang="zh-CN" sz="2400" dirty="0" smtClean="0"/>
              <a:t>	25</a:t>
            </a:r>
            <a:r>
              <a:rPr lang="en-US" altLang="zh-CN" sz="2400" dirty="0"/>
              <a:t>%</a:t>
            </a:r>
            <a:r>
              <a:rPr lang="zh-CN" altLang="en-US" sz="2400" dirty="0"/>
              <a:t>；实力的体现？小组成员的能</a:t>
            </a:r>
            <a:r>
              <a:rPr lang="en-US" altLang="zh-CN" sz="2400" dirty="0"/>
              <a:t>							</a:t>
            </a:r>
            <a:r>
              <a:rPr lang="zh-CN" altLang="en-US" sz="2400" dirty="0"/>
              <a:t>力说明</a:t>
            </a:r>
            <a:endParaRPr lang="zh-CN" altLang="en-US" sz="2400" dirty="0"/>
          </a:p>
          <a:p>
            <a:r>
              <a:rPr lang="zh-CN" altLang="en-US" sz="2400" dirty="0"/>
              <a:t>     作业</a:t>
            </a:r>
            <a:r>
              <a:rPr lang="en-US" altLang="zh-CN" sz="2400" dirty="0"/>
              <a:t>4</a:t>
            </a:r>
            <a:r>
              <a:rPr lang="zh-CN" altLang="en-US" sz="2400" dirty="0"/>
              <a:t>：设计模型</a:t>
            </a:r>
            <a:r>
              <a:rPr lang="en-US" altLang="zh-CN" sz="2400" dirty="0"/>
              <a:t>-</a:t>
            </a:r>
            <a:r>
              <a:rPr lang="zh-CN" altLang="en-US" sz="2400" dirty="0"/>
              <a:t>动态结构设计，	</a:t>
            </a:r>
            <a:r>
              <a:rPr lang="en-US" altLang="zh-CN" sz="2400" dirty="0"/>
              <a:t>25%</a:t>
            </a:r>
            <a:r>
              <a:rPr lang="zh-CN" altLang="en-US" sz="2400" dirty="0"/>
              <a:t>；	</a:t>
            </a:r>
            <a:endParaRPr lang="en-US" altLang="zh-CN" sz="2400" dirty="0"/>
          </a:p>
          <a:p>
            <a:r>
              <a:rPr lang="en-US" altLang="zh-CN" sz="2400" dirty="0"/>
              <a:t>     </a:t>
            </a:r>
            <a:r>
              <a:rPr lang="zh-CN" altLang="en-US" sz="2400" dirty="0"/>
              <a:t>作业</a:t>
            </a:r>
            <a:r>
              <a:rPr lang="en-US" altLang="zh-CN" sz="2400" dirty="0"/>
              <a:t>5</a:t>
            </a:r>
            <a:r>
              <a:rPr lang="zh-CN" altLang="en-US" sz="2400" dirty="0"/>
              <a:t>：设计模型</a:t>
            </a:r>
            <a:r>
              <a:rPr lang="en-US" altLang="zh-CN" sz="2400" dirty="0"/>
              <a:t>-</a:t>
            </a:r>
            <a:r>
              <a:rPr lang="zh-CN" altLang="en-US" sz="2400" dirty="0"/>
              <a:t>静态结构设计，	</a:t>
            </a:r>
            <a:r>
              <a:rPr lang="en-US" altLang="zh-CN" sz="2400" dirty="0"/>
              <a:t>5%</a:t>
            </a:r>
            <a:r>
              <a:rPr lang="zh-CN" altLang="en-US" sz="2400" dirty="0"/>
              <a:t>；	</a:t>
            </a:r>
            <a:r>
              <a:rPr lang="en-US" altLang="zh-CN" sz="2400" dirty="0" smtClean="0"/>
              <a:t>	</a:t>
            </a:r>
            <a:endParaRPr lang="zh-CN" altLang="en-US" sz="2400" dirty="0"/>
          </a:p>
          <a:p>
            <a:r>
              <a:rPr lang="zh-CN" altLang="en-US" sz="2400" dirty="0"/>
              <a:t>     作业</a:t>
            </a:r>
            <a:r>
              <a:rPr lang="en-US" altLang="zh-CN" sz="2400" dirty="0"/>
              <a:t>6</a:t>
            </a:r>
            <a:r>
              <a:rPr lang="zh-CN" altLang="en-US" sz="2400" dirty="0"/>
              <a:t>：系统验收，		</a:t>
            </a:r>
            <a:r>
              <a:rPr lang="en-US" altLang="zh-CN" sz="2400" dirty="0" smtClean="0"/>
              <a:t>	30</a:t>
            </a:r>
            <a:r>
              <a:rPr lang="en-US" altLang="zh-CN" sz="2400" dirty="0"/>
              <a:t>%	</a:t>
            </a:r>
            <a:r>
              <a:rPr lang="en-US" altLang="zh-CN" sz="2400" dirty="0" smtClean="0"/>
              <a:t>	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DCF-4E4B-4565-9003-19E197FCBC7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</a:t>
            </a:r>
            <a:r>
              <a:rPr lang="en-US" altLang="zh-CN" dirty="0" smtClean="0"/>
              <a:t>2015-2020 </a:t>
            </a:r>
            <a:r>
              <a:rPr lang="en-US" altLang="zh-CN" dirty="0"/>
              <a:t>Data Science &amp; Service Center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-1" y="2278665"/>
            <a:ext cx="12192001" cy="2110455"/>
          </a:xfrm>
          <a:prstGeom prst="rect">
            <a:avLst/>
          </a:prstGeom>
          <a:solidFill>
            <a:schemeClr val="bg1">
              <a:alpha val="8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95992" y="2779894"/>
            <a:ext cx="690463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rgbClr val="4266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欢迎提问</a:t>
            </a:r>
            <a:endParaRPr lang="zh-CN" altLang="en-US" sz="6600" b="1" dirty="0">
              <a:solidFill>
                <a:srgbClr val="4266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55F2-DA75-42A8-94C1-9B3FB199C9F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</a:t>
            </a:r>
            <a:r>
              <a:rPr lang="en-US" altLang="zh-CN" dirty="0" smtClean="0"/>
              <a:t>2015-2020 </a:t>
            </a:r>
            <a:r>
              <a:rPr lang="en-US" altLang="zh-CN" dirty="0"/>
              <a:t>Data Science &amp; Service Center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81709ada-6275-45e5-be75-206ebd0d1034"/>
  <p:tag name="COMMONDATA" val="eyJoZGlkIjoiM2ZlNjU2NWYxNDU1ZTZkNDYxYjIzYzI2N2RkYzY2Mz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PPT 模板</Template>
  <TotalTime>0</TotalTime>
  <Words>888</Words>
  <Application>WPS 演示</Application>
  <PresentationFormat>宽屏</PresentationFormat>
  <Paragraphs>68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题目及基本要求</vt:lpstr>
      <vt:lpstr>课程作业运作模式</vt:lpstr>
      <vt:lpstr>作业安排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lhfhl</cp:lastModifiedBy>
  <cp:revision>94</cp:revision>
  <dcterms:created xsi:type="dcterms:W3CDTF">2015-02-11T08:09:00Z</dcterms:created>
  <dcterms:modified xsi:type="dcterms:W3CDTF">2023-02-24T05:46:59Z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F471C80A615C407A9045EDB8745F0ACF</vt:lpwstr>
  </property>
</Properties>
</file>