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302" r:id="rId3"/>
    <p:sldId id="260" r:id="rId5"/>
    <p:sldId id="299" r:id="rId6"/>
    <p:sldId id="266" r:id="rId7"/>
    <p:sldId id="267" r:id="rId8"/>
    <p:sldId id="268" r:id="rId9"/>
    <p:sldId id="262" r:id="rId10"/>
    <p:sldId id="270" r:id="rId11"/>
    <p:sldId id="271" r:id="rId12"/>
    <p:sldId id="289" r:id="rId13"/>
    <p:sldId id="263" r:id="rId14"/>
    <p:sldId id="272" r:id="rId15"/>
    <p:sldId id="291" r:id="rId16"/>
    <p:sldId id="273" r:id="rId17"/>
    <p:sldId id="274" r:id="rId18"/>
    <p:sldId id="292" r:id="rId19"/>
    <p:sldId id="304" r:id="rId20"/>
    <p:sldId id="279" r:id="rId21"/>
    <p:sldId id="303" r:id="rId22"/>
  </p:sldIdLst>
  <p:sldSz cx="12192000" cy="6858000"/>
  <p:notesSz cx="6858000" cy="9144000"/>
  <p:custDataLst>
    <p:tags r:id="rId27"/>
  </p:custDataLst>
  <p:defaultTextStyle>
    <a:defPPr>
      <a:defRPr lang="zh-CN"/>
    </a:defPPr>
    <a:lvl1pPr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87" autoAdjust="0"/>
  </p:normalViewPr>
  <p:slideViewPr>
    <p:cSldViewPr>
      <p:cViewPr varScale="1">
        <p:scale>
          <a:sx n="96" d="100"/>
          <a:sy n="96" d="100"/>
        </p:scale>
        <p:origin x="306" y="84"/>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783E6CC5-D076-400A-9915-CF66CF482B3A}"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C7A112DE-24ED-4CAC-A7F5-C03C9C4C8DF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他有一句在计算机领域人尽皆知的名言“算法</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数据结构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程序”（</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Algorithm+Data</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Structures=Programs</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1984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年凭借这一论述获得图灵奖</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他是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Pascal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语言之父；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1971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月份的在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Communications of ACM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上发表了论文“通过逐步求精方式开发程序’（</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Program Development by Stepwise Refinement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），首次提出了“结构化程序设计”（</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structure programming</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）的概念。在程序设计领域引发了一场革命，成为程序开发的一个标准方法，尤其是在后来发展起来的软件工程中获得广泛应用。</a:t>
            </a:r>
            <a:endParaRPr lang="zh-CN" altLang="en-US" dirty="0"/>
          </a:p>
        </p:txBody>
      </p:sp>
      <p:sp>
        <p:nvSpPr>
          <p:cNvPr id="4" name="灯片编号占位符 3"/>
          <p:cNvSpPr>
            <a:spLocks noGrp="1"/>
          </p:cNvSpPr>
          <p:nvPr>
            <p:ph type="sldNum" sz="quarter" idx="10"/>
          </p:nvPr>
        </p:nvSpPr>
        <p:spPr/>
        <p:txBody>
          <a:bodyPr/>
          <a:lstStyle/>
          <a:p>
            <a:fld id="{C7A112DE-24ED-4CAC-A7F5-C03C9C4C8DFF}"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A9EBAC0-4234-4336-A694-87F26C54D235}"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6083" name="Rectangle 2"/>
          <p:cNvSpPr>
            <a:spLocks noGrp="1" noRot="1" noChangeAspect="1" noChangeArrowheads="1" noTextEdit="1"/>
          </p:cNvSpPr>
          <p:nvPr>
            <p:ph type="sldImg"/>
          </p:nvPr>
        </p:nvSpPr>
        <p:spPr>
          <a:xfrm>
            <a:off x="381000" y="685800"/>
            <a:ext cx="6096000" cy="3429000"/>
          </a:xfrm>
        </p:spPr>
      </p:sp>
      <p:sp>
        <p:nvSpPr>
          <p:cNvPr id="46084"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IBM</a:t>
            </a:r>
            <a:r>
              <a:rPr lang="zh-CN" altLang="en-US" smtClean="0">
                <a:latin typeface="Arial" panose="020B0604020202020204" pitchFamily="34" charset="0"/>
              </a:rPr>
              <a:t>公司开发的（</a:t>
            </a:r>
            <a:r>
              <a:rPr lang="en-US" altLang="zh-CN" smtClean="0">
                <a:latin typeface="Arial" panose="020B0604020202020204" pitchFamily="34" charset="0"/>
              </a:rPr>
              <a:t>OS/360</a:t>
            </a:r>
            <a:r>
              <a:rPr lang="zh-CN" altLang="en-US" smtClean="0">
                <a:latin typeface="Arial" panose="020B0604020202020204" pitchFamily="34" charset="0"/>
              </a:rPr>
              <a:t>）系统就是一个很好的例子。该系统由</a:t>
            </a:r>
            <a:r>
              <a:rPr lang="en-US" altLang="zh-CN" smtClean="0">
                <a:latin typeface="Arial" panose="020B0604020202020204" pitchFamily="34" charset="0"/>
              </a:rPr>
              <a:t>4000</a:t>
            </a:r>
            <a:r>
              <a:rPr lang="zh-CN" altLang="en-US" smtClean="0">
                <a:latin typeface="Arial" panose="020B0604020202020204" pitchFamily="34" charset="0"/>
              </a:rPr>
              <a:t>多个模块组成，约</a:t>
            </a:r>
            <a:r>
              <a:rPr lang="en-US" altLang="zh-CN" smtClean="0">
                <a:latin typeface="Arial" panose="020B0604020202020204" pitchFamily="34" charset="0"/>
              </a:rPr>
              <a:t>100</a:t>
            </a:r>
            <a:r>
              <a:rPr lang="zh-CN" altLang="en-US" smtClean="0">
                <a:latin typeface="Arial" panose="020B0604020202020204" pitchFamily="34" charset="0"/>
              </a:rPr>
              <a:t>万条指令，人工为</a:t>
            </a:r>
            <a:r>
              <a:rPr lang="en-US" altLang="zh-CN" smtClean="0">
                <a:latin typeface="Arial" panose="020B0604020202020204" pitchFamily="34" charset="0"/>
              </a:rPr>
              <a:t>5000</a:t>
            </a:r>
            <a:r>
              <a:rPr lang="zh-CN" altLang="en-US" smtClean="0">
                <a:latin typeface="Arial" panose="020B0604020202020204" pitchFamily="34" charset="0"/>
              </a:rPr>
              <a:t>人年（一个人年为一个人工作一年的工作量），耗费达数亿美元。该系统投入运行后发现了</a:t>
            </a:r>
            <a:r>
              <a:rPr lang="en-US" altLang="zh-CN" smtClean="0">
                <a:latin typeface="Arial" panose="020B0604020202020204" pitchFamily="34" charset="0"/>
              </a:rPr>
              <a:t>2000</a:t>
            </a:r>
            <a:r>
              <a:rPr lang="zh-CN" altLang="en-US" smtClean="0">
                <a:latin typeface="Arial" panose="020B0604020202020204" pitchFamily="34" charset="0"/>
              </a:rPr>
              <a:t>多个错误，而以后每个版本的更新均有</a:t>
            </a:r>
            <a:r>
              <a:rPr lang="en-US" altLang="zh-CN" smtClean="0">
                <a:latin typeface="Arial" panose="020B0604020202020204" pitchFamily="34" charset="0"/>
              </a:rPr>
              <a:t>1000</a:t>
            </a:r>
            <a:r>
              <a:rPr lang="zh-CN" altLang="en-US" smtClean="0">
                <a:latin typeface="Arial" panose="020B0604020202020204" pitchFamily="34" charset="0"/>
              </a:rPr>
              <a:t>多个大大小小的错误存在。系统开发陷入了僵局。</a:t>
            </a:r>
            <a:r>
              <a:rPr lang="en-US" altLang="zh-CN" smtClean="0">
                <a:latin typeface="Arial" panose="020B0604020202020204" pitchFamily="34" charset="0"/>
              </a:rPr>
              <a:t>OS/360</a:t>
            </a:r>
            <a:r>
              <a:rPr lang="zh-CN" altLang="en-US" smtClean="0">
                <a:latin typeface="Arial" panose="020B0604020202020204" pitchFamily="34" charset="0"/>
              </a:rPr>
              <a:t>系统的负责人</a:t>
            </a:r>
            <a:r>
              <a:rPr lang="en-US" altLang="zh-CN" smtClean="0">
                <a:latin typeface="Arial" panose="020B0604020202020204" pitchFamily="34" charset="0"/>
              </a:rPr>
              <a:t>F. D. Brooms</a:t>
            </a:r>
            <a:r>
              <a:rPr lang="zh-CN" altLang="en-US" smtClean="0">
                <a:latin typeface="Arial" panose="020B0604020202020204" pitchFamily="34" charset="0"/>
              </a:rPr>
              <a:t>曾这样形象地描述了开发过程中的困难和混乱：“</a:t>
            </a:r>
            <a:r>
              <a:rPr lang="en-US" altLang="zh-CN" smtClean="0">
                <a:latin typeface="Arial" panose="020B0604020202020204" pitchFamily="34" charset="0"/>
              </a:rPr>
              <a:t>……</a:t>
            </a:r>
            <a:r>
              <a:rPr lang="zh-CN" altLang="en-US" smtClean="0">
                <a:latin typeface="Arial" panose="020B0604020202020204" pitchFamily="34" charset="0"/>
              </a:rPr>
              <a:t>像一头巨兽在泥潭中作垂死挣扎，挣扎得越猛，泥浆就沾得越多，最后没有一个野兽能逃脱淹没在泥潭中的命运</a:t>
            </a:r>
            <a:r>
              <a:rPr lang="en-US" altLang="zh-CN" smtClean="0">
                <a:latin typeface="Arial" panose="020B0604020202020204" pitchFamily="34" charset="0"/>
              </a:rPr>
              <a:t>……</a:t>
            </a:r>
            <a:r>
              <a:rPr lang="zh-CN" altLang="en-US" smtClean="0">
                <a:latin typeface="Arial" panose="020B0604020202020204" pitchFamily="34" charset="0"/>
              </a:rPr>
              <a:t>程序设计就像是这样一个泥潭</a:t>
            </a:r>
            <a:r>
              <a:rPr lang="en-US" altLang="zh-CN" smtClean="0">
                <a:latin typeface="Arial" panose="020B0604020202020204" pitchFamily="34" charset="0"/>
              </a:rPr>
              <a:t>……</a:t>
            </a:r>
            <a:r>
              <a:rPr lang="zh-CN" altLang="en-US" smtClean="0">
                <a:latin typeface="Arial" panose="020B0604020202020204" pitchFamily="34" charset="0"/>
              </a:rPr>
              <a:t>一批批程序员在泥潭中挣扎</a:t>
            </a:r>
            <a:r>
              <a:rPr lang="en-US" altLang="zh-CN" smtClean="0">
                <a:latin typeface="Arial" panose="020B0604020202020204" pitchFamily="34" charset="0"/>
              </a:rPr>
              <a:t>……</a:t>
            </a:r>
            <a:r>
              <a:rPr lang="zh-CN" altLang="en-US" smtClean="0">
                <a:latin typeface="Arial" panose="020B0604020202020204" pitchFamily="34" charset="0"/>
              </a:rPr>
              <a:t>没人料到问题竟会这样棘手</a:t>
            </a:r>
            <a:r>
              <a:rPr lang="en-US" altLang="zh-CN" smtClean="0">
                <a:latin typeface="Arial" panose="020B0604020202020204" pitchFamily="34" charset="0"/>
              </a:rPr>
              <a:t>……”</a:t>
            </a:r>
            <a:r>
              <a:rPr lang="zh-CN" altLang="en-US" smtClean="0">
                <a:latin typeface="Arial" panose="020B0604020202020204" pitchFamily="34" charset="0"/>
              </a:rPr>
              <a:t>。</a:t>
            </a:r>
            <a:endParaRPr lang="zh-CN"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2A02665-47F2-4E95-9AD5-9EE4E961678B}"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8131" name="Rectangle 2"/>
          <p:cNvSpPr>
            <a:spLocks noGrp="1" noRot="1" noChangeAspect="1" noChangeArrowheads="1" noTextEdit="1"/>
          </p:cNvSpPr>
          <p:nvPr>
            <p:ph type="sldImg"/>
          </p:nvPr>
        </p:nvSpPr>
        <p:spPr>
          <a:xfrm>
            <a:off x="381000" y="685800"/>
            <a:ext cx="6096000" cy="3429000"/>
          </a:xfrm>
        </p:spPr>
      </p:sp>
      <p:sp>
        <p:nvSpPr>
          <p:cNvPr id="4813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程序设计方法学是讨论程序的性质、程序设计的理论和方法的一门学科。它包含的内容比较丰富，例如：结构化程序设计、程序正确性证明、程序变换、程序的形式说明与推导、程序综合、自动程序设计等。在程序设计方法学中，结构化程序设计占有十分重要的地位，可以说，程序设计方法学是在结构化程序设计的基础上逐步发展和完善起来的。</a:t>
            </a:r>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5C338C4-826F-4A65-B186-8BDDD8E4C259}"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a:xfrm>
            <a:off x="381000" y="685800"/>
            <a:ext cx="6096000" cy="3429000"/>
          </a:xfrm>
        </p:spPr>
      </p:sp>
      <p:sp>
        <p:nvSpPr>
          <p:cNvPr id="4506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程序开发阶段：个人手工开发，讲究编程技巧；</a:t>
            </a:r>
            <a:endParaRPr lang="zh-CN" altLang="en-US"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IEEE=Institute of Electrical and Electronics Engineers</a:t>
            </a:r>
            <a:endParaRPr lang="zh-CN" altLang="en-US" dirty="0"/>
          </a:p>
        </p:txBody>
      </p:sp>
      <p:sp>
        <p:nvSpPr>
          <p:cNvPr id="4" name="灯片编号占位符 3"/>
          <p:cNvSpPr>
            <a:spLocks noGrp="1"/>
          </p:cNvSpPr>
          <p:nvPr>
            <p:ph type="sldNum" sz="quarter" idx="10"/>
          </p:nvPr>
        </p:nvSpPr>
        <p:spPr/>
        <p:txBody>
          <a:bodyPr/>
          <a:lstStyle/>
          <a:p>
            <a:fld id="{C7A112DE-24ED-4CAC-A7F5-C03C9C4C8DFF}"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4214BAA-AC60-4334-8040-0BC25DDF5D3E}"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49155" name="Rectangle 2"/>
          <p:cNvSpPr>
            <a:spLocks noGrp="1" noRot="1" noChangeAspect="1" noChangeArrowheads="1" noTextEdit="1"/>
          </p:cNvSpPr>
          <p:nvPr>
            <p:ph type="sldImg"/>
          </p:nvPr>
        </p:nvSpPr>
        <p:spPr>
          <a:xfrm>
            <a:off x="381000" y="685800"/>
            <a:ext cx="6096000" cy="3429000"/>
          </a:xfrm>
        </p:spPr>
      </p:sp>
      <p:sp>
        <p:nvSpPr>
          <p:cNvPr id="49156" name="Rectangle 3"/>
          <p:cNvSpPr>
            <a:spLocks noGrp="1" noChangeArrowheads="1"/>
          </p:cNvSpPr>
          <p:nvPr>
            <p:ph type="body" idx="1"/>
          </p:nvPr>
        </p:nvSpPr>
        <p:spPr>
          <a:noFill/>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DD94E07-027B-4528-A89C-55355FDC93AF}"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50179" name="Rectangle 2"/>
          <p:cNvSpPr>
            <a:spLocks noGrp="1" noRot="1" noChangeAspect="1" noChangeArrowheads="1" noTextEdit="1"/>
          </p:cNvSpPr>
          <p:nvPr>
            <p:ph type="sldImg"/>
          </p:nvPr>
        </p:nvSpPr>
        <p:spPr>
          <a:xfrm>
            <a:off x="381000" y="685800"/>
            <a:ext cx="6096000" cy="3429000"/>
          </a:xfrm>
        </p:spPr>
      </p:sp>
      <p:sp>
        <p:nvSpPr>
          <p:cNvPr id="50180" name="Rectangle 3"/>
          <p:cNvSpPr>
            <a:spLocks noGrp="1" noChangeArrowheads="1"/>
          </p:cNvSpPr>
          <p:nvPr>
            <p:ph type="body" idx="1"/>
          </p:nvPr>
        </p:nvSpPr>
        <p:spPr>
          <a:noFill/>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5DFD0468-69C8-4A2B-B795-E45CA79D6B18}"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US" altLang="zh-CN" smtClean="0"/>
              <a:t>© 2014-2018 BUPT TSEG </a:t>
            </a:r>
            <a:endParaRPr lang="en-US" altLang="zh-CN"/>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40545" y="92869"/>
            <a:ext cx="10183905"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76519" y="1103253"/>
            <a:ext cx="11447928" cy="4980840"/>
          </a:xfrm>
        </p:spPr>
        <p:txBody>
          <a:bodyPr/>
          <a:lstStyle>
            <a:lvl1pPr marL="230505" indent="-230505">
              <a:lnSpc>
                <a:spcPct val="100000"/>
              </a:lnSpc>
              <a:spcBef>
                <a:spcPts val="1000"/>
              </a:spcBef>
              <a:spcAft>
                <a:spcPts val="600"/>
              </a:spcAft>
              <a:defRPr lang="zh-CN" altLang="en-US" sz="2800" kern="1200" baseline="0" dirty="0" smtClean="0">
                <a:solidFill>
                  <a:schemeClr val="bg1"/>
                </a:solidFill>
                <a:latin typeface="微软雅黑" panose="020B0503020204020204" pitchFamily="34" charset="-122"/>
                <a:ea typeface="微软雅黑" panose="020B0503020204020204" pitchFamily="34" charset="-122"/>
                <a:cs typeface="+mn-cs"/>
              </a:defRPr>
            </a:lvl1pPr>
            <a:lvl2pPr marL="687705" indent="-230505">
              <a:lnSpc>
                <a:spcPct val="100000"/>
              </a:lnSpc>
              <a:spcBef>
                <a:spcPts val="500"/>
              </a:spcBef>
              <a:spcAft>
                <a:spcPts val="600"/>
              </a:spcAft>
              <a:defRPr lang="zh-CN" altLang="en-US" sz="2400" kern="1200" baseline="0" dirty="0" smtClean="0">
                <a:solidFill>
                  <a:schemeClr val="bg1"/>
                </a:solidFill>
                <a:latin typeface="微软雅黑" panose="020B0503020204020204" pitchFamily="34" charset="-122"/>
                <a:ea typeface="微软雅黑" panose="020B0503020204020204" pitchFamily="34" charset="-122"/>
                <a:cs typeface="+mn-cs"/>
              </a:defRPr>
            </a:lvl2pPr>
            <a:lvl3pPr marL="1144905" indent="-230505">
              <a:lnSpc>
                <a:spcPct val="100000"/>
              </a:lnSpc>
              <a:spcBef>
                <a:spcPts val="500"/>
              </a:spcBef>
              <a:spcAft>
                <a:spcPts val="600"/>
              </a:spcAft>
              <a:defRPr lang="zh-CN" altLang="en-US" sz="2000" kern="1200" baseline="0" dirty="0" smtClean="0">
                <a:solidFill>
                  <a:schemeClr val="bg1"/>
                </a:solidFill>
                <a:latin typeface="微软雅黑" panose="020B0503020204020204" pitchFamily="34" charset="-122"/>
                <a:ea typeface="微软雅黑" panose="020B0503020204020204" pitchFamily="34" charset="-122"/>
                <a:cs typeface="+mn-cs"/>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5"/>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90BCC5B9-7993-46CF-AA68-2A45E6FC0A7D}" type="datetime1">
              <a:rPr lang="zh-CN" altLang="en-US" smtClean="0"/>
            </a:fld>
            <a:endParaRPr lang="zh-CN" altLang="en-US" dirty="0"/>
          </a:p>
        </p:txBody>
      </p:sp>
      <p:sp>
        <p:nvSpPr>
          <p:cNvPr id="5" name="页脚占位符 4"/>
          <p:cNvSpPr>
            <a:spLocks noGrp="1"/>
          </p:cNvSpPr>
          <p:nvPr>
            <p:ph type="ftr" sz="quarter" idx="11"/>
          </p:nvPr>
        </p:nvSpPr>
        <p:spPr>
          <a:xfrm>
            <a:off x="4129087" y="6356355"/>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©2015-2025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529" y="31955"/>
            <a:ext cx="1536779" cy="716317"/>
          </a:xfrm>
          <a:prstGeom prst="rect">
            <a:avLst/>
          </a:prstGeom>
        </p:spPr>
      </p:pic>
    </p:spTree>
  </p:cSld>
  <p:clrMapOvr>
    <a:masterClrMapping/>
  </p:clrMapOvr>
  <p:transition>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26887" y="0"/>
            <a:ext cx="8697383" cy="9096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3600" y="1409700"/>
            <a:ext cx="11125200" cy="4856163"/>
          </a:xfrm>
        </p:spPr>
        <p:txBody>
          <a:bodyPr/>
          <a:lstStyle/>
          <a:p>
            <a:pPr lvl="0"/>
            <a:endParaRPr lang="zh-CN" altLang="en-US" noProof="0" smtClean="0"/>
          </a:p>
        </p:txBody>
      </p:sp>
      <p:sp>
        <p:nvSpPr>
          <p:cNvPr id="4" name="Rectangle 6"/>
          <p:cNvSpPr>
            <a:spLocks noGrp="1" noChangeArrowheads="1"/>
          </p:cNvSpPr>
          <p:nvPr>
            <p:ph type="ftr" sz="quarter" idx="10"/>
          </p:nvPr>
        </p:nvSpPr>
        <p:spPr/>
        <p:txBody>
          <a:bodyPr/>
          <a:lstStyle>
            <a:lvl1pPr>
              <a:defRPr/>
            </a:lvl1pPr>
          </a:lstStyle>
          <a:p>
            <a:pPr>
              <a:defRPr/>
            </a:pPr>
            <a:r>
              <a:rPr lang="en-GB" altLang="en-US" smtClean="0"/>
              <a:t>© 2014-2018 BUPT TSEG </a:t>
            </a:r>
            <a:endParaRPr lang="zh-CN" altLang="en-US"/>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6"/>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E6ADD916-EEB2-442E-946E-88E4D4F8D0EA}" type="datetime1">
              <a:rPr lang="zh-CN" altLang="en-US" smtClean="0"/>
            </a:fld>
            <a:endParaRPr lang="zh-CN" altLang="en-US" dirty="0"/>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smtClean="0"/>
              <a:t>© 2014-2018 BUPT TSEG </a:t>
            </a:r>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78119" y="1460145"/>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78118" y="3375622"/>
            <a:ext cx="5151120" cy="523220"/>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2800" b="1" dirty="0">
                <a:solidFill>
                  <a:prstClr val="white"/>
                </a:solidFill>
                <a:latin typeface="微软雅黑" panose="020B0503020204020204" pitchFamily="34" charset="-122"/>
                <a:ea typeface="微软雅黑" panose="020B0503020204020204" pitchFamily="34" charset="-122"/>
              </a:rPr>
              <a:t>软件工程概述</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578119" y="4293096"/>
            <a:ext cx="8775681" cy="398780"/>
          </a:xfrm>
          <a:prstGeom prst="rect">
            <a:avLst/>
          </a:prstGeom>
          <a:noFill/>
        </p:spPr>
        <p:txBody>
          <a:bodyPr wrap="square" rtlCol="0">
            <a:spAutoFit/>
          </a:bodyPr>
          <a:lstStyle/>
          <a:p>
            <a:pPr algn="l">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smtClean="0">
                <a:solidFill>
                  <a:schemeClr val="bg1"/>
                </a:solidFill>
                <a:latin typeface="微软雅黑" panose="020B0503020204020204" pitchFamily="34" charset="-122"/>
                <a:ea typeface="微软雅黑" panose="020B0503020204020204" pitchFamily="34" charset="-122"/>
              </a:rPr>
              <a:t>dxiao@bupt.edu.cn	</a:t>
            </a:r>
            <a:r>
              <a:rPr lang="en-US" altLang="zh-CN" sz="2000" b="1" dirty="0" smtClean="0">
                <a:solidFill>
                  <a:schemeClr val="bg1"/>
                </a:solidFill>
                <a:latin typeface="微软雅黑" panose="020B0503020204020204" pitchFamily="34" charset="-122"/>
                <a:ea typeface="微软雅黑" panose="020B0503020204020204" pitchFamily="34" charset="-122"/>
                <a:sym typeface="+mn-ea"/>
              </a:rPr>
              <a:t>QQ</a:t>
            </a:r>
            <a:r>
              <a:rPr lang="zh-CN" altLang="en-US" sz="2000" b="1" dirty="0" smtClean="0">
                <a:solidFill>
                  <a:schemeClr val="bg1"/>
                </a:solidFill>
                <a:latin typeface="微软雅黑" panose="020B0503020204020204" pitchFamily="34" charset="-122"/>
                <a:ea typeface="微软雅黑" panose="020B0503020204020204" pitchFamily="34" charset="-122"/>
                <a:sym typeface="+mn-ea"/>
              </a:rPr>
              <a:t>及微信：</a:t>
            </a:r>
            <a:r>
              <a:rPr lang="en-US" altLang="zh-CN" sz="2000" b="1" dirty="0" smtClean="0">
                <a:solidFill>
                  <a:schemeClr val="bg1"/>
                </a:solidFill>
                <a:latin typeface="微软雅黑" panose="020B0503020204020204" pitchFamily="34" charset="-122"/>
                <a:ea typeface="微软雅黑" panose="020B0503020204020204" pitchFamily="34" charset="-122"/>
                <a:sym typeface="+mn-ea"/>
              </a:rPr>
              <a:t>14915703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4160C3AE-183B-4E86-82F2-1F9CDC9D5E68}" type="datetime1">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endParaRPr lang="en-US" altLang="zh-CN" dirty="0" smtClean="0"/>
          </a:p>
          <a:p>
            <a:endParaRPr lang="en-US" altLang="zh-CN" dirty="0"/>
          </a:p>
          <a:p>
            <a:r>
              <a:rPr lang="en-US" altLang="zh-CN" dirty="0" smtClean="0"/>
              <a:t>©</a:t>
            </a:r>
            <a:r>
              <a:rPr lang="en-US" altLang="zh-CN" dirty="0"/>
              <a:t>2015-2025 Data Science &amp; Service Center</a:t>
            </a:r>
            <a:endParaRPr lang="zh-CN" altLang="en-US" dirty="0"/>
          </a:p>
          <a:p>
            <a:endParaRPr lang="zh-CN" altLang="en-US" sz="2000" dirty="0">
              <a:solidFill>
                <a:prstClr val="white"/>
              </a:solidFill>
            </a:endParaRPr>
          </a:p>
        </p:txBody>
      </p:sp>
      <p:sp>
        <p:nvSpPr>
          <p:cNvPr id="8" name="灯片编号占位符 7"/>
          <p:cNvSpPr>
            <a:spLocks noGrp="1"/>
          </p:cNvSpPr>
          <p:nvPr>
            <p:ph type="sldNum" sz="quarter" idx="12"/>
          </p:nvPr>
        </p:nvSpPr>
        <p:spPr/>
        <p:txBody>
          <a:bodyPr/>
          <a:lstStyle/>
          <a:p>
            <a:fld id="{65C61107-C9B8-45B5-BD23-C8A00455B7E2}" type="slidenum">
              <a:rPr lang="zh-CN" altLang="en-US" smtClean="0">
                <a:solidFill>
                  <a:prstClr val="white"/>
                </a:solidFill>
              </a:rPr>
            </a:fld>
            <a:endParaRPr lang="zh-CN" altLang="en-US">
              <a:solidFill>
                <a:prstClr val="white"/>
              </a:solidFill>
            </a:endParaRPr>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5943" y="40629"/>
            <a:ext cx="1536779" cy="7163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0"/>
          <p:cNvSpPr>
            <a:spLocks noGrp="1" noChangeArrowheads="1"/>
          </p:cNvSpPr>
          <p:nvPr>
            <p:ph type="title"/>
          </p:nvPr>
        </p:nvSpPr>
        <p:spPr/>
        <p:txBody>
          <a:bodyPr>
            <a:norm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rPr>
              <a:t>软件发展的三个主要阶段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52308" name="Group 84"/>
          <p:cNvGraphicFramePr>
            <a:graphicFrameLocks noGrp="1"/>
          </p:cNvGraphicFramePr>
          <p:nvPr>
            <p:ph type="tbl" idx="1"/>
          </p:nvPr>
        </p:nvGraphicFramePr>
        <p:xfrm>
          <a:off x="623392" y="924910"/>
          <a:ext cx="11017225" cy="5521897"/>
        </p:xfrm>
        <a:graphic>
          <a:graphicData uri="http://schemas.openxmlformats.org/drawingml/2006/table">
            <a:tbl>
              <a:tblPr/>
              <a:tblGrid>
                <a:gridCol w="984468"/>
                <a:gridCol w="1258598"/>
                <a:gridCol w="2551210"/>
                <a:gridCol w="2755307"/>
                <a:gridCol w="3467642"/>
              </a:tblGrid>
              <a:tr h="328613">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　</a:t>
                      </a:r>
                      <a:endPar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阶段</a:t>
                      </a:r>
                      <a:endPar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程序设计</a:t>
                      </a:r>
                      <a:endParaRPr kumimoji="0" lang="en-US"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50-60</a:t>
                      </a: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程序系统</a:t>
                      </a:r>
                      <a:endParaRPr kumimoji="0" lang="en-US"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60-70</a:t>
                      </a: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（现代）软件工程</a:t>
                      </a:r>
                      <a:endParaRPr kumimoji="0" lang="en-US"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70-</a:t>
                      </a: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至今）</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特点</a:t>
                      </a:r>
                      <a:endPar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　</a:t>
                      </a:r>
                      <a:endPar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vMerge="1">
                  <a:tcPr/>
                </a:tc>
                <a:tc vMerge="1">
                  <a:tcPr/>
                </a:tc>
                <a:tc vMerge="1">
                  <a:tcPr/>
                </a:tc>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软件所指</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程序及说明书</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程序、文档和数据</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程序设计语言</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汇编及机器语言</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高级语言</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软件语言</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软件工作范围</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程序编写</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包括设计和测试</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软件生存期</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需求者</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程序设计本人</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少数用户</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市场用户</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446088">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开发软件的组织</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个人</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开发小组</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开发小组及大中型软件开发机构</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软件规模</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小型</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中小型</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大中小型</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6987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决定质量的因素</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个人程序技术</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小组技术水平</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管理水平</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806449">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开发技术和手段</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子程序</a:t>
                      </a:r>
                      <a:r>
                        <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程序库</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结构化程序设计</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数据库、开发工具、开发环境、工程化开发方法、标准和规范、网络及分布式开发、面向对象技术、软件复用</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维护责任者</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程序设计者</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开发小组</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专职维护人员</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硬件特征</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价格高</a:t>
                      </a:r>
                      <a:r>
                        <a:rPr kumimoji="0" lang="en-US" altLang="zh-CN"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存储容量小</a:t>
                      </a:r>
                      <a:b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b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工作可靠性差</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降价、速度、容量及工作可靠性明显提高</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向超高速、大容量、微型化及网络化发展</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0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软件特征</a:t>
                      </a:r>
                      <a:endPar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完全不受重视</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软件技术的发展不能满足需求，出现软件危机</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anose="05000000000000000000" pitchFamily="2" charset="2"/>
                        <a:buNone/>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rPr>
                        <a:t>开发技术有进步，但未获突破性进展，价高，未摆脱软件危机</a:t>
                      </a:r>
                      <a:endPar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smtClean="0"/>
              <a:t>软件工程</a:t>
            </a:r>
            <a:endParaRPr lang="zh-CN" altLang="en-US" dirty="0" smtClean="0"/>
          </a:p>
        </p:txBody>
      </p:sp>
      <p:sp>
        <p:nvSpPr>
          <p:cNvPr id="21508" name="Rectangle 3"/>
          <p:cNvSpPr>
            <a:spLocks noGrp="1" noChangeArrowheads="1"/>
          </p:cNvSpPr>
          <p:nvPr>
            <p:ph idx="1"/>
          </p:nvPr>
        </p:nvSpPr>
        <p:spPr/>
        <p:txBody>
          <a:bodyPr/>
          <a:lstStyle/>
          <a:p>
            <a:r>
              <a:rPr lang="zh-CN" altLang="en-US" dirty="0" smtClean="0"/>
              <a:t>软件工程定义</a:t>
            </a:r>
            <a:endParaRPr lang="zh-CN" altLang="en-US" dirty="0" smtClean="0"/>
          </a:p>
          <a:p>
            <a:r>
              <a:rPr lang="zh-CN" altLang="en-US" dirty="0" smtClean="0"/>
              <a:t>软件工程三要素</a:t>
            </a:r>
            <a:endParaRPr lang="zh-CN" altLang="en-US" dirty="0" smtClean="0"/>
          </a:p>
          <a:p>
            <a:r>
              <a:rPr lang="zh-CN" altLang="en-US" dirty="0" smtClean="0"/>
              <a:t>软件工程的目标和原则</a:t>
            </a:r>
            <a:endParaRPr lang="en-US" altLang="zh-CN" dirty="0" smtClean="0"/>
          </a:p>
          <a:p>
            <a:r>
              <a:rPr lang="zh-CN" altLang="en-US" dirty="0" smtClean="0"/>
              <a:t>软件工程研究的内容</a:t>
            </a:r>
            <a:endParaRPr lang="en-US" altLang="zh-CN" dirty="0" smtClean="0"/>
          </a:p>
          <a:p>
            <a:r>
              <a:rPr lang="zh-CN" altLang="en-US" dirty="0" smtClean="0"/>
              <a:t>软件工程应用的原则</a:t>
            </a:r>
            <a:endParaRPr lang="zh-CN" altLang="en-US" dirty="0" smtClean="0"/>
          </a:p>
          <a:p>
            <a:endParaRPr lang="en-US" altLang="zh-CN" dirty="0" smtClean="0"/>
          </a:p>
        </p:txBody>
      </p:sp>
      <p:sp>
        <p:nvSpPr>
          <p:cNvPr id="2" name="日期占位符 1"/>
          <p:cNvSpPr>
            <a:spLocks noGrp="1"/>
          </p:cNvSpPr>
          <p:nvPr>
            <p:ph type="dt" sz="half" idx="10"/>
          </p:nvPr>
        </p:nvSpPr>
        <p:spPr/>
        <p:txBody>
          <a:bodyPr/>
          <a:lstStyle/>
          <a:p>
            <a:fld id="{EF1BEA88-0CE9-49C9-BC0D-CD6BA2D4165D}"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smtClean="0"/>
              <a:t>软件工程定义 </a:t>
            </a:r>
            <a:r>
              <a:rPr lang="en-US" altLang="zh-CN" dirty="0" smtClean="0"/>
              <a:t>1-2</a:t>
            </a:r>
            <a:endParaRPr lang="zh-CN" altLang="en-US" dirty="0" smtClean="0"/>
          </a:p>
        </p:txBody>
      </p:sp>
      <p:sp>
        <p:nvSpPr>
          <p:cNvPr id="24579" name="Rectangle 3"/>
          <p:cNvSpPr>
            <a:spLocks noGrp="1" noChangeArrowheads="1"/>
          </p:cNvSpPr>
          <p:nvPr>
            <p:ph idx="1"/>
          </p:nvPr>
        </p:nvSpPr>
        <p:spPr>
          <a:xfrm>
            <a:off x="1775520" y="1409703"/>
            <a:ext cx="9865096" cy="4856163"/>
          </a:xfrm>
        </p:spPr>
        <p:txBody>
          <a:bodyPr/>
          <a:lstStyle/>
          <a:p>
            <a:r>
              <a:rPr lang="en-US" altLang="zh-CN" dirty="0" smtClean="0"/>
              <a:t>1968</a:t>
            </a:r>
            <a:r>
              <a:rPr lang="zh-CN" altLang="en-US" dirty="0" smtClean="0"/>
              <a:t>年</a:t>
            </a:r>
            <a:r>
              <a:rPr lang="en-US" altLang="zh-CN" dirty="0" smtClean="0"/>
              <a:t>10</a:t>
            </a:r>
            <a:r>
              <a:rPr lang="zh-CN" altLang="en-US" dirty="0" smtClean="0"/>
              <a:t>月，</a:t>
            </a:r>
            <a:r>
              <a:rPr lang="en-US" altLang="zh-CN" dirty="0" smtClean="0"/>
              <a:t>F.L. Bauer</a:t>
            </a:r>
            <a:r>
              <a:rPr lang="zh-CN" altLang="en-US" dirty="0" smtClean="0"/>
              <a:t>首次提出了“软件工程”的概念：软件工程是为了</a:t>
            </a:r>
            <a:r>
              <a:rPr lang="zh-CN" altLang="en-US" dirty="0" smtClean="0">
                <a:solidFill>
                  <a:srgbClr val="FFFF00"/>
                </a:solidFill>
              </a:rPr>
              <a:t>经济地</a:t>
            </a:r>
            <a:r>
              <a:rPr lang="zh-CN" altLang="en-US" dirty="0" smtClean="0"/>
              <a:t>获得能够在实际机器上高效运行的</a:t>
            </a:r>
            <a:r>
              <a:rPr lang="zh-CN" altLang="en-US" dirty="0" smtClean="0">
                <a:solidFill>
                  <a:srgbClr val="FFFF00"/>
                </a:solidFill>
              </a:rPr>
              <a:t>可靠软件</a:t>
            </a:r>
            <a:r>
              <a:rPr lang="zh-CN" altLang="en-US" dirty="0" smtClean="0"/>
              <a:t>而建立和使用的一系列好的</a:t>
            </a:r>
            <a:r>
              <a:rPr lang="zh-CN" altLang="en-US" dirty="0" smtClean="0">
                <a:solidFill>
                  <a:srgbClr val="FFFF00"/>
                </a:solidFill>
              </a:rPr>
              <a:t>工程化原则</a:t>
            </a:r>
            <a:r>
              <a:rPr lang="zh-CN" altLang="en-US" dirty="0" smtClean="0"/>
              <a:t>。</a:t>
            </a:r>
            <a:endParaRPr lang="zh-CN" altLang="en-US" dirty="0" smtClean="0"/>
          </a:p>
          <a:p>
            <a:endParaRPr lang="en-US" altLang="zh-CN" dirty="0" smtClean="0"/>
          </a:p>
          <a:p>
            <a:r>
              <a:rPr lang="en-US" altLang="zh-CN" dirty="0" smtClean="0"/>
              <a:t>Barry Boehm</a:t>
            </a:r>
            <a:r>
              <a:rPr lang="zh-CN" altLang="en-US" dirty="0" smtClean="0"/>
              <a:t>的软件工程定义：运用现代科学技术知识来设计并构造计算机程序及为开发、运行和维护这些程序所必需的</a:t>
            </a:r>
            <a:r>
              <a:rPr lang="zh-CN" altLang="en-US" dirty="0" smtClean="0">
                <a:solidFill>
                  <a:srgbClr val="FFFF00"/>
                </a:solidFill>
              </a:rPr>
              <a:t>相关文件资料</a:t>
            </a:r>
            <a:r>
              <a:rPr lang="zh-CN" altLang="en-US" dirty="0" smtClean="0"/>
              <a:t>。  </a:t>
            </a:r>
            <a:endParaRPr lang="zh-CN" altLang="en-US" dirty="0" smtClean="0"/>
          </a:p>
        </p:txBody>
      </p:sp>
      <p:sp>
        <p:nvSpPr>
          <p:cNvPr id="2" name="日期占位符 1"/>
          <p:cNvSpPr>
            <a:spLocks noGrp="1"/>
          </p:cNvSpPr>
          <p:nvPr>
            <p:ph type="dt" sz="half" idx="10"/>
          </p:nvPr>
        </p:nvSpPr>
        <p:spPr/>
        <p:txBody>
          <a:bodyPr/>
          <a:lstStyle/>
          <a:p>
            <a:fld id="{983B48D3-B02A-4F10-8C5F-68C3E005760B}"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2533"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383" y="3573016"/>
            <a:ext cx="1348754" cy="164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a:stretch>
            <a:fillRect/>
          </a:stretch>
        </p:blipFill>
        <p:spPr>
          <a:xfrm>
            <a:off x="285383" y="1340768"/>
            <a:ext cx="1374698" cy="2016224"/>
          </a:xfrm>
          <a:prstGeom prst="rect">
            <a:avLst/>
          </a:prstGeom>
        </p:spPr>
      </p:pic>
    </p:spTree>
    <p:custDataLst>
      <p:tags r:id="rId3"/>
    </p:custData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dirty="0" smtClean="0"/>
              <a:t>软件工程定义 </a:t>
            </a:r>
            <a:r>
              <a:rPr lang="en-US" altLang="zh-CN" dirty="0" smtClean="0"/>
              <a:t>3-4</a:t>
            </a:r>
            <a:endParaRPr lang="zh-CN" altLang="en-US" dirty="0" smtClean="0"/>
          </a:p>
        </p:txBody>
      </p:sp>
      <p:sp>
        <p:nvSpPr>
          <p:cNvPr id="60419" name="Rectangle 3"/>
          <p:cNvSpPr>
            <a:spLocks noGrp="1" noChangeArrowheads="1"/>
          </p:cNvSpPr>
          <p:nvPr>
            <p:ph idx="1"/>
          </p:nvPr>
        </p:nvSpPr>
        <p:spPr>
          <a:xfrm>
            <a:off x="1991544" y="1124745"/>
            <a:ext cx="9577063" cy="5141122"/>
          </a:xfrm>
        </p:spPr>
        <p:txBody>
          <a:bodyPr/>
          <a:lstStyle/>
          <a:p>
            <a:r>
              <a:rPr lang="en-US" altLang="zh-CN" dirty="0" smtClean="0"/>
              <a:t>Richard E. Fairley </a:t>
            </a:r>
            <a:r>
              <a:rPr lang="zh-CN" altLang="en-US" dirty="0" smtClean="0"/>
              <a:t>认为：软件工程学是为在</a:t>
            </a:r>
            <a:r>
              <a:rPr lang="zh-CN" altLang="en-US" dirty="0" smtClean="0">
                <a:solidFill>
                  <a:srgbClr val="FFFF00"/>
                </a:solidFill>
              </a:rPr>
              <a:t>成本限额以内按时</a:t>
            </a:r>
            <a:r>
              <a:rPr lang="zh-CN" altLang="en-US" dirty="0" smtClean="0"/>
              <a:t>完成开发和修改软件产品所需的系统生产和维护的技术和管理的学科。</a:t>
            </a:r>
            <a:endParaRPr lang="zh-CN" altLang="en-US" dirty="0" smtClean="0"/>
          </a:p>
          <a:p>
            <a:endParaRPr lang="en-US" altLang="zh-CN" dirty="0" smtClean="0"/>
          </a:p>
          <a:p>
            <a:endParaRPr lang="en-US" altLang="zh-CN" dirty="0"/>
          </a:p>
          <a:p>
            <a:r>
              <a:rPr lang="en-US" altLang="zh-CN" dirty="0" smtClean="0"/>
              <a:t>IEEE</a:t>
            </a:r>
            <a:r>
              <a:rPr lang="zh-CN" altLang="en-US" dirty="0" smtClean="0"/>
              <a:t>计算机学会将“软件工程”定义为：⑴应用系统化的、</a:t>
            </a:r>
            <a:r>
              <a:rPr lang="zh-CN" altLang="en-US" dirty="0" smtClean="0">
                <a:solidFill>
                  <a:srgbClr val="FFFF00"/>
                </a:solidFill>
              </a:rPr>
              <a:t>规范化</a:t>
            </a:r>
            <a:r>
              <a:rPr lang="zh-CN" altLang="en-US" dirty="0" smtClean="0"/>
              <a:t>的、</a:t>
            </a:r>
            <a:r>
              <a:rPr lang="zh-CN" altLang="en-US" dirty="0" smtClean="0">
                <a:solidFill>
                  <a:srgbClr val="FFFF00"/>
                </a:solidFill>
              </a:rPr>
              <a:t>定量的方法</a:t>
            </a:r>
            <a:r>
              <a:rPr lang="zh-CN" altLang="en-US" dirty="0" smtClean="0"/>
              <a:t>来开发、运行和维护软件，即：</a:t>
            </a:r>
            <a:r>
              <a:rPr lang="zh-CN" altLang="en-US" dirty="0" smtClean="0">
                <a:solidFill>
                  <a:srgbClr val="FFFF00"/>
                </a:solidFill>
              </a:rPr>
              <a:t>将工程应用到软件</a:t>
            </a:r>
            <a:r>
              <a:rPr lang="zh-CN" altLang="en-US" dirty="0" smtClean="0"/>
              <a:t>；⑵对⑴中各种方法的研究。</a:t>
            </a:r>
            <a:endParaRPr lang="zh-CN" altLang="en-US" dirty="0" smtClean="0"/>
          </a:p>
        </p:txBody>
      </p:sp>
      <p:sp>
        <p:nvSpPr>
          <p:cNvPr id="2" name="日期占位符 1"/>
          <p:cNvSpPr>
            <a:spLocks noGrp="1"/>
          </p:cNvSpPr>
          <p:nvPr>
            <p:ph type="dt" sz="half" idx="10"/>
          </p:nvPr>
        </p:nvSpPr>
        <p:spPr/>
        <p:txBody>
          <a:bodyPr/>
          <a:lstStyle/>
          <a:p>
            <a:fld id="{0D77689B-5BF0-4A04-81B0-4732C56621B7}"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355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9376" y="1124745"/>
            <a:ext cx="1428751"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stretch>
            <a:fillRect/>
          </a:stretch>
        </p:blipFill>
        <p:spPr>
          <a:xfrm>
            <a:off x="355551" y="4077072"/>
            <a:ext cx="1676400" cy="876300"/>
          </a:xfrm>
          <a:prstGeom prst="rect">
            <a:avLst/>
          </a:prstGeom>
        </p:spPr>
      </p:pic>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2"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dirty="0" smtClean="0"/>
              <a:t>软件工程要素</a:t>
            </a:r>
            <a:endParaRPr lang="zh-CN" altLang="en-US" dirty="0" smtClean="0"/>
          </a:p>
        </p:txBody>
      </p:sp>
      <p:sp>
        <p:nvSpPr>
          <p:cNvPr id="24580" name="Rectangle 3"/>
          <p:cNvSpPr>
            <a:spLocks noGrp="1" noChangeArrowheads="1"/>
          </p:cNvSpPr>
          <p:nvPr>
            <p:ph idx="1"/>
          </p:nvPr>
        </p:nvSpPr>
        <p:spPr/>
        <p:txBody>
          <a:bodyPr/>
          <a:lstStyle/>
          <a:p>
            <a:r>
              <a:rPr lang="zh-CN" altLang="en-US" dirty="0" smtClean="0"/>
              <a:t>软件工程三要素：方法、工具和过程。</a:t>
            </a:r>
            <a:endParaRPr lang="zh-CN" altLang="en-US" dirty="0" smtClean="0"/>
          </a:p>
          <a:p>
            <a:pPr lvl="1"/>
            <a:r>
              <a:rPr lang="zh-CN" altLang="en-US" dirty="0" smtClean="0"/>
              <a:t>方法：提供了“如何做”的技术</a:t>
            </a:r>
            <a:endParaRPr lang="en-US" altLang="zh-CN" dirty="0" smtClean="0"/>
          </a:p>
          <a:p>
            <a:pPr lvl="2"/>
            <a:r>
              <a:rPr lang="zh-CN" altLang="en-US" dirty="0" smtClean="0"/>
              <a:t>给出需求、设计建模、编码、测试的方法；</a:t>
            </a:r>
            <a:endParaRPr lang="zh-CN" altLang="en-US" dirty="0" smtClean="0"/>
          </a:p>
          <a:p>
            <a:pPr lvl="1"/>
            <a:r>
              <a:rPr lang="zh-CN" altLang="en-US" dirty="0" smtClean="0"/>
              <a:t>工具：提供了自动或半自动的软件支撑环境</a:t>
            </a:r>
            <a:endParaRPr lang="en-US" altLang="zh-CN" dirty="0" smtClean="0"/>
          </a:p>
          <a:p>
            <a:pPr lvl="2"/>
            <a:r>
              <a:rPr lang="zh-CN" altLang="en-US" dirty="0"/>
              <a:t>给</a:t>
            </a:r>
            <a:r>
              <a:rPr lang="zh-CN" altLang="en-US" dirty="0" smtClean="0"/>
              <a:t>出各种建模、编码和测试所需要的自动化或半自动化的工具 ；</a:t>
            </a:r>
            <a:endParaRPr lang="zh-CN" altLang="en-US" dirty="0" smtClean="0"/>
          </a:p>
          <a:p>
            <a:pPr lvl="1"/>
            <a:r>
              <a:rPr lang="zh-CN" altLang="en-US" dirty="0" smtClean="0"/>
              <a:t>过程：将软件工程的方法和工具综合起来以达到合理、及时地进行计算机软件开发的目的 </a:t>
            </a:r>
            <a:endParaRPr lang="en-US" altLang="zh-CN" dirty="0" smtClean="0"/>
          </a:p>
          <a:p>
            <a:pPr lvl="2"/>
            <a:r>
              <a:rPr lang="zh-CN" altLang="en-US" dirty="0"/>
              <a:t>给</a:t>
            </a:r>
            <a:r>
              <a:rPr lang="zh-CN" altLang="en-US" dirty="0" smtClean="0"/>
              <a:t>出指导各种软件类型开发所需要的过程模型；</a:t>
            </a:r>
            <a:endParaRPr lang="zh-CN" altLang="en-US" dirty="0" smtClean="0"/>
          </a:p>
        </p:txBody>
      </p:sp>
      <p:sp>
        <p:nvSpPr>
          <p:cNvPr id="2" name="日期占位符 1"/>
          <p:cNvSpPr>
            <a:spLocks noGrp="1"/>
          </p:cNvSpPr>
          <p:nvPr>
            <p:ph type="dt" sz="half" idx="10"/>
          </p:nvPr>
        </p:nvSpPr>
        <p:spPr/>
        <p:txBody>
          <a:bodyPr/>
          <a:lstStyle/>
          <a:p>
            <a:fld id="{63D293F6-CFD1-4DD5-82AC-04BF2C68C77F}"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smtClean="0"/>
              <a:t>软件工程的目标和原则</a:t>
            </a:r>
            <a:endParaRPr lang="zh-CN" altLang="en-US" dirty="0" smtClean="0"/>
          </a:p>
        </p:txBody>
      </p:sp>
      <p:sp>
        <p:nvSpPr>
          <p:cNvPr id="26627" name="Rectangle 3"/>
          <p:cNvSpPr>
            <a:spLocks noGrp="1" noChangeArrowheads="1"/>
          </p:cNvSpPr>
          <p:nvPr>
            <p:ph idx="1"/>
          </p:nvPr>
        </p:nvSpPr>
        <p:spPr>
          <a:xfrm>
            <a:off x="376519" y="1340767"/>
            <a:ext cx="11447928" cy="4743325"/>
          </a:xfrm>
        </p:spPr>
        <p:txBody>
          <a:bodyPr/>
          <a:lstStyle/>
          <a:p>
            <a:r>
              <a:rPr lang="zh-CN" altLang="en-US" dirty="0" smtClean="0"/>
              <a:t>现实目标：在给定成本和时间的前提下，开发出满足用户需求且具有正确性、可用性等因素的软件产品。</a:t>
            </a:r>
            <a:endParaRPr lang="zh-CN" altLang="en-US" dirty="0" smtClean="0"/>
          </a:p>
          <a:p>
            <a:endParaRPr lang="zh-CN" altLang="en-US" dirty="0" smtClean="0"/>
          </a:p>
          <a:p>
            <a:r>
              <a:rPr lang="zh-CN" altLang="en-US" dirty="0" smtClean="0"/>
              <a:t>终极目标：摆脱手工生产软件的状况，逐步实现软件研制和维护的自动化。 </a:t>
            </a:r>
            <a:endParaRPr lang="zh-CN" altLang="en-US" dirty="0" smtClean="0"/>
          </a:p>
          <a:p>
            <a:endParaRPr lang="en-US" altLang="zh-CN" dirty="0" smtClean="0"/>
          </a:p>
        </p:txBody>
      </p:sp>
      <p:sp>
        <p:nvSpPr>
          <p:cNvPr id="2" name="日期占位符 1"/>
          <p:cNvSpPr>
            <a:spLocks noGrp="1"/>
          </p:cNvSpPr>
          <p:nvPr>
            <p:ph type="dt" sz="half" idx="10"/>
          </p:nvPr>
        </p:nvSpPr>
        <p:spPr/>
        <p:txBody>
          <a:bodyPr/>
          <a:lstStyle/>
          <a:p>
            <a:fld id="{126633FF-CADB-4ABB-9D11-4614472BD60B}"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2"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a:lnSpc>
                <a:spcPct val="80000"/>
              </a:lnSpc>
            </a:pPr>
            <a:r>
              <a:rPr lang="zh-CN" altLang="en-US" dirty="0"/>
              <a:t>软件工程研究的</a:t>
            </a:r>
            <a:r>
              <a:rPr lang="zh-CN" altLang="en-US" dirty="0" smtClean="0"/>
              <a:t>内容</a:t>
            </a:r>
            <a:endParaRPr lang="zh-CN" altLang="en-US" dirty="0"/>
          </a:p>
        </p:txBody>
      </p:sp>
      <p:sp>
        <p:nvSpPr>
          <p:cNvPr id="26628" name="Rectangle 3"/>
          <p:cNvSpPr>
            <a:spLocks noGrp="1" noChangeArrowheads="1"/>
          </p:cNvSpPr>
          <p:nvPr>
            <p:ph idx="1"/>
          </p:nvPr>
        </p:nvSpPr>
        <p:spPr>
          <a:xfrm>
            <a:off x="1019175" y="1484784"/>
            <a:ext cx="4608512" cy="3065218"/>
          </a:xfrm>
        </p:spPr>
        <p:txBody>
          <a:bodyPr/>
          <a:lstStyle/>
          <a:p>
            <a:pPr>
              <a:lnSpc>
                <a:spcPct val="80000"/>
              </a:lnSpc>
            </a:pPr>
            <a:r>
              <a:rPr lang="zh-CN" altLang="en-US" dirty="0" smtClean="0"/>
              <a:t>软件开发技术</a:t>
            </a:r>
            <a:endParaRPr lang="zh-CN" altLang="en-US" dirty="0" smtClean="0"/>
          </a:p>
          <a:p>
            <a:pPr lvl="1">
              <a:lnSpc>
                <a:spcPct val="80000"/>
              </a:lnSpc>
            </a:pPr>
            <a:r>
              <a:rPr lang="zh-CN" altLang="en-US" dirty="0" smtClean="0"/>
              <a:t>软件开发方法学</a:t>
            </a:r>
            <a:endParaRPr lang="zh-CN" altLang="en-US" dirty="0" smtClean="0"/>
          </a:p>
          <a:p>
            <a:pPr lvl="1">
              <a:lnSpc>
                <a:spcPct val="80000"/>
              </a:lnSpc>
            </a:pPr>
            <a:r>
              <a:rPr lang="zh-CN" altLang="en-US" dirty="0" smtClean="0"/>
              <a:t>开发过程模型</a:t>
            </a:r>
            <a:endParaRPr lang="zh-CN" altLang="en-US" dirty="0" smtClean="0"/>
          </a:p>
          <a:p>
            <a:pPr lvl="1">
              <a:lnSpc>
                <a:spcPct val="80000"/>
              </a:lnSpc>
            </a:pPr>
            <a:r>
              <a:rPr lang="zh-CN" altLang="en-US" dirty="0" smtClean="0"/>
              <a:t>开发工具</a:t>
            </a:r>
            <a:endParaRPr lang="zh-CN" altLang="en-US" dirty="0" smtClean="0"/>
          </a:p>
          <a:p>
            <a:pPr lvl="1">
              <a:lnSpc>
                <a:spcPct val="80000"/>
              </a:lnSpc>
            </a:pPr>
            <a:r>
              <a:rPr lang="zh-CN" altLang="en-US" dirty="0" smtClean="0"/>
              <a:t>软件工程环境 </a:t>
            </a:r>
            <a:endParaRPr lang="zh-CN" altLang="en-US" dirty="0" smtClean="0"/>
          </a:p>
        </p:txBody>
      </p:sp>
      <p:sp>
        <p:nvSpPr>
          <p:cNvPr id="2" name="日期占位符 1"/>
          <p:cNvSpPr>
            <a:spLocks noGrp="1"/>
          </p:cNvSpPr>
          <p:nvPr>
            <p:ph type="dt" sz="half" idx="10"/>
          </p:nvPr>
        </p:nvSpPr>
        <p:spPr/>
        <p:txBody>
          <a:bodyPr/>
          <a:lstStyle/>
          <a:p>
            <a:fld id="{30A4DC0B-9943-4012-A7A3-B672F600F334}"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5" name="文本框 4"/>
          <p:cNvSpPr txBox="1"/>
          <p:nvPr/>
        </p:nvSpPr>
        <p:spPr>
          <a:xfrm>
            <a:off x="6960096" y="2433039"/>
            <a:ext cx="3660041" cy="2269083"/>
          </a:xfrm>
          <a:prstGeom prst="rect">
            <a:avLst/>
          </a:prstGeom>
          <a:noFill/>
        </p:spPr>
        <p:txBody>
          <a:bodyPr wrap="none" rtlCol="0">
            <a:spAutoFit/>
          </a:bodyPr>
          <a:lstStyle/>
          <a:p>
            <a:pPr algn="l">
              <a:lnSpc>
                <a:spcPct val="70000"/>
              </a:lnSpc>
              <a:spcBef>
                <a:spcPts val="1000"/>
              </a:spcBef>
              <a:spcAft>
                <a:spcPts val="600"/>
              </a:spcAft>
            </a:pPr>
            <a:r>
              <a:rPr lang="zh-CN" altLang="en-US" sz="2800" dirty="0">
                <a:solidFill>
                  <a:schemeClr val="bg1"/>
                </a:solidFill>
                <a:latin typeface="微软雅黑" panose="020B0503020204020204" pitchFamily="34" charset="-122"/>
                <a:ea typeface="微软雅黑" panose="020B0503020204020204" pitchFamily="34" charset="-122"/>
              </a:rPr>
              <a:t>软件工程管理</a:t>
            </a:r>
            <a:endParaRPr lang="zh-CN" altLang="en-US" sz="28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zh-CN" altLang="en-US" sz="2800" dirty="0">
                <a:solidFill>
                  <a:schemeClr val="bg1"/>
                </a:solidFill>
                <a:latin typeface="微软雅黑" panose="020B0503020204020204" pitchFamily="34" charset="-122"/>
                <a:ea typeface="微软雅黑" panose="020B0503020204020204" pitchFamily="34" charset="-122"/>
              </a:rPr>
              <a:t>软件管理学</a:t>
            </a:r>
            <a:endParaRPr lang="zh-CN" altLang="en-US" sz="28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zh-CN" altLang="en-US" sz="2800" dirty="0">
                <a:solidFill>
                  <a:schemeClr val="bg1"/>
                </a:solidFill>
                <a:latin typeface="微软雅黑" panose="020B0503020204020204" pitchFamily="34" charset="-122"/>
                <a:ea typeface="微软雅黑" panose="020B0503020204020204" pitchFamily="34" charset="-122"/>
              </a:rPr>
              <a:t>软件工程经济学</a:t>
            </a:r>
            <a:endParaRPr lang="zh-CN" altLang="en-US" sz="28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zh-CN" altLang="en-US" sz="2800" dirty="0">
                <a:solidFill>
                  <a:schemeClr val="bg1"/>
                </a:solidFill>
                <a:latin typeface="微软雅黑" panose="020B0503020204020204" pitchFamily="34" charset="-122"/>
                <a:ea typeface="微软雅黑" panose="020B0503020204020204" pitchFamily="34" charset="-122"/>
              </a:rPr>
              <a:t>软件心理学等内容 </a:t>
            </a:r>
            <a:endParaRPr lang="zh-CN" altLang="en-US" sz="2800"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软件工程应用的</a:t>
            </a:r>
            <a:r>
              <a:rPr lang="zh-CN" altLang="en-US" dirty="0" smtClean="0"/>
              <a:t>原则</a:t>
            </a:r>
            <a:endParaRPr lang="zh-CN" altLang="en-US" dirty="0"/>
          </a:p>
        </p:txBody>
      </p:sp>
      <p:sp>
        <p:nvSpPr>
          <p:cNvPr id="3" name="内容占位符 2"/>
          <p:cNvSpPr>
            <a:spLocks noGrp="1"/>
          </p:cNvSpPr>
          <p:nvPr>
            <p:ph idx="1"/>
          </p:nvPr>
        </p:nvSpPr>
        <p:spPr/>
        <p:txBody>
          <a:bodyPr/>
          <a:lstStyle/>
          <a:p>
            <a:r>
              <a:rPr lang="zh-CN" altLang="en-US" dirty="0" smtClean="0"/>
              <a:t>选择合适的开发模型；</a:t>
            </a:r>
            <a:endParaRPr lang="en-US" altLang="zh-CN" dirty="0" smtClean="0"/>
          </a:p>
          <a:p>
            <a:r>
              <a:rPr lang="zh-CN" altLang="en-US" dirty="0"/>
              <a:t>采用</a:t>
            </a:r>
            <a:r>
              <a:rPr lang="zh-CN" altLang="en-US" dirty="0" smtClean="0"/>
              <a:t>合适的设计方法；</a:t>
            </a:r>
            <a:endParaRPr lang="en-US" altLang="zh-CN" dirty="0" smtClean="0"/>
          </a:p>
          <a:p>
            <a:r>
              <a:rPr lang="zh-CN" altLang="en-US" dirty="0" smtClean="0"/>
              <a:t>提供高质量的工程支持力度；</a:t>
            </a:r>
            <a:endParaRPr lang="en-US" altLang="zh-CN" dirty="0" smtClean="0"/>
          </a:p>
          <a:p>
            <a:r>
              <a:rPr lang="zh-CN" altLang="en-US" dirty="0" smtClean="0"/>
              <a:t>重视开发过程的管理；</a:t>
            </a:r>
            <a:endParaRPr lang="zh-CN" altLang="en-US" dirty="0"/>
          </a:p>
        </p:txBody>
      </p:sp>
      <p:sp>
        <p:nvSpPr>
          <p:cNvPr id="4" name="日期占位符 3"/>
          <p:cNvSpPr>
            <a:spLocks noGrp="1"/>
          </p:cNvSpPr>
          <p:nvPr>
            <p:ph type="dt" sz="half" idx="10"/>
          </p:nvPr>
        </p:nvSpPr>
        <p:spPr/>
        <p:txBody>
          <a:bodyPr/>
          <a:lstStyle/>
          <a:p>
            <a:fld id="{90BCC5B9-7993-46CF-AA68-2A45E6FC0A7D}"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US" altLang="zh-CN" smtClean="0"/>
              <a:t>©2015-2025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软件工程知识体系</a:t>
            </a:r>
            <a:endParaRPr lang="zh-CN" altLang="en-US" dirty="0" smtClean="0"/>
          </a:p>
        </p:txBody>
      </p:sp>
      <p:sp>
        <p:nvSpPr>
          <p:cNvPr id="38916" name="Rectangle 3"/>
          <p:cNvSpPr>
            <a:spLocks noGrp="1" noChangeArrowheads="1"/>
          </p:cNvSpPr>
          <p:nvPr>
            <p:ph idx="1"/>
          </p:nvPr>
        </p:nvSpPr>
        <p:spPr/>
        <p:txBody>
          <a:bodyPr/>
          <a:lstStyle/>
          <a:p>
            <a:r>
              <a:rPr lang="en-US" altLang="zh-CN" dirty="0"/>
              <a:t>SWEBOK</a:t>
            </a:r>
            <a:r>
              <a:rPr lang="zh-CN" altLang="en-US" dirty="0"/>
              <a:t>是</a:t>
            </a:r>
            <a:r>
              <a:rPr lang="en-US" altLang="zh-CN" dirty="0"/>
              <a:t>IEEE</a:t>
            </a:r>
            <a:r>
              <a:rPr lang="zh-CN" altLang="en-US" dirty="0"/>
              <a:t>计算机学会的职业实践委员会</a:t>
            </a:r>
            <a:r>
              <a:rPr lang="zh-CN" altLang="en-US" sz="2000" dirty="0"/>
              <a:t>（</a:t>
            </a:r>
            <a:r>
              <a:rPr lang="en-US" altLang="zh-CN" sz="2000" dirty="0"/>
              <a:t>Professional Practices Committee</a:t>
            </a:r>
            <a:r>
              <a:rPr lang="zh-CN" altLang="en-US" sz="2000" dirty="0"/>
              <a:t>）</a:t>
            </a:r>
            <a:r>
              <a:rPr lang="zh-CN" altLang="en-US" dirty="0"/>
              <a:t>主持的一个项目，目的：</a:t>
            </a:r>
            <a:endParaRPr lang="zh-CN" altLang="en-US" dirty="0"/>
          </a:p>
          <a:p>
            <a:pPr lvl="1"/>
            <a:r>
              <a:rPr lang="zh-CN" altLang="en-US" dirty="0"/>
              <a:t>促进世界范围内对软件工程的一致观点 ；</a:t>
            </a:r>
            <a:endParaRPr lang="zh-CN" altLang="en-US" dirty="0"/>
          </a:p>
          <a:p>
            <a:pPr lvl="1"/>
            <a:r>
              <a:rPr lang="zh-CN" altLang="en-US" dirty="0"/>
              <a:t>阐明软件工程相对其它学科（如计算机科学、项目管理、计算机工程和数学等）的位置，并确立它们的分界； </a:t>
            </a:r>
            <a:endParaRPr lang="zh-CN" altLang="en-US" dirty="0"/>
          </a:p>
          <a:p>
            <a:pPr lvl="1"/>
            <a:r>
              <a:rPr lang="zh-CN" altLang="en-US" dirty="0"/>
              <a:t>刻画软件工程学科的内容； </a:t>
            </a:r>
            <a:endParaRPr lang="zh-CN" altLang="en-US" dirty="0"/>
          </a:p>
          <a:p>
            <a:pPr lvl="1"/>
            <a:r>
              <a:rPr lang="zh-CN" altLang="en-US" dirty="0"/>
              <a:t>提供使用知识体系的主题；</a:t>
            </a:r>
            <a:endParaRPr lang="zh-CN" altLang="en-US" dirty="0"/>
          </a:p>
          <a:p>
            <a:pPr lvl="1"/>
            <a:r>
              <a:rPr lang="zh-CN" altLang="en-US" dirty="0"/>
              <a:t>为开发课程表和个人认证与许可材料提供一个基础 </a:t>
            </a:r>
            <a:r>
              <a:rPr lang="zh-CN" altLang="en-US" dirty="0" smtClean="0"/>
              <a:t>；</a:t>
            </a:r>
            <a:endParaRPr lang="en-US" altLang="zh-CN" dirty="0" smtClean="0"/>
          </a:p>
          <a:p>
            <a:pPr lvl="1"/>
            <a:endParaRPr lang="en-US" altLang="zh-CN" dirty="0" smtClean="0"/>
          </a:p>
        </p:txBody>
      </p:sp>
      <p:sp>
        <p:nvSpPr>
          <p:cNvPr id="2" name="日期占位符 1"/>
          <p:cNvSpPr>
            <a:spLocks noGrp="1"/>
          </p:cNvSpPr>
          <p:nvPr>
            <p:ph type="dt" sz="half" idx="10"/>
          </p:nvPr>
        </p:nvSpPr>
        <p:spPr/>
        <p:txBody>
          <a:bodyPr/>
          <a:lstStyle/>
          <a:p>
            <a:fld id="{DFC9FD77-91EB-4C2B-BB86-410C29C42E77}"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开发的软件功能与客户的需求不符是什么原因？如何解决？</a:t>
            </a:r>
            <a:endParaRPr lang="en-US" altLang="zh-CN" sz="2400" dirty="0" smtClean="0"/>
          </a:p>
          <a:p>
            <a:r>
              <a:rPr lang="zh-CN" altLang="en-US" sz="2400" dirty="0" smtClean="0"/>
              <a:t>软件无法进行功能的扩充是什么原因？如何解决？</a:t>
            </a:r>
            <a:endParaRPr lang="en-US" altLang="zh-CN" sz="2400" dirty="0" smtClean="0"/>
          </a:p>
          <a:p>
            <a:r>
              <a:rPr lang="zh-CN" altLang="en-US" sz="2400" dirty="0" smtClean="0"/>
              <a:t>软件使用过程中错误不断是什么原因？如何解决？</a:t>
            </a:r>
            <a:endParaRPr lang="en-US" altLang="zh-CN" sz="2400" dirty="0" smtClean="0"/>
          </a:p>
          <a:p>
            <a:r>
              <a:rPr lang="zh-CN" altLang="en-US" sz="2400" dirty="0" smtClean="0"/>
              <a:t>软件无法在不同的操作系统上运行是什么原因？如何解决？</a:t>
            </a:r>
            <a:endParaRPr lang="en-US" altLang="zh-CN" sz="2400" dirty="0" smtClean="0"/>
          </a:p>
          <a:p>
            <a:r>
              <a:rPr lang="zh-CN" altLang="en-US" sz="2400" dirty="0" smtClean="0"/>
              <a:t>课程作业的系统是一个什么类型的软件？</a:t>
            </a:r>
            <a:endParaRPr lang="en-US" altLang="zh-CN" sz="2400" dirty="0" smtClean="0"/>
          </a:p>
          <a:p>
            <a:r>
              <a:rPr lang="zh-CN" altLang="en-US" sz="2400" dirty="0"/>
              <a:t>请</a:t>
            </a:r>
            <a:r>
              <a:rPr lang="zh-CN" altLang="en-US" sz="2400" dirty="0" smtClean="0"/>
              <a:t>开始考虑第一个课程作业：系统开发建议书！</a:t>
            </a:r>
            <a:endParaRPr lang="en-US" altLang="zh-CN" sz="2400" dirty="0" smtClean="0"/>
          </a:p>
          <a:p>
            <a:pPr lvl="1"/>
            <a:r>
              <a:rPr lang="zh-CN" altLang="en-US" sz="2000" dirty="0" smtClean="0"/>
              <a:t>什么是系统开发建议书？</a:t>
            </a:r>
            <a:endParaRPr lang="en-US" altLang="zh-CN" sz="2000" dirty="0" smtClean="0"/>
          </a:p>
          <a:p>
            <a:pPr lvl="1"/>
            <a:r>
              <a:rPr lang="zh-CN" altLang="en-US" sz="2000" dirty="0"/>
              <a:t>系统开发建议书</a:t>
            </a:r>
            <a:r>
              <a:rPr lang="zh-CN" altLang="en-US" sz="2000" dirty="0" smtClean="0"/>
              <a:t>要回答客户哪些问题？</a:t>
            </a:r>
            <a:endParaRPr lang="zh-CN" altLang="en-US" sz="2000" dirty="0"/>
          </a:p>
        </p:txBody>
      </p:sp>
      <p:sp>
        <p:nvSpPr>
          <p:cNvPr id="4" name="日期占位符 3"/>
          <p:cNvSpPr>
            <a:spLocks noGrp="1"/>
          </p:cNvSpPr>
          <p:nvPr>
            <p:ph type="dt" sz="half" idx="10"/>
          </p:nvPr>
        </p:nvSpPr>
        <p:spPr/>
        <p:txBody>
          <a:bodyPr/>
          <a:lstStyle/>
          <a:p>
            <a:fld id="{90BCC5B9-7993-46CF-AA68-2A45E6FC0A7D}"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a:bodyPr>
          <a:lstStyle/>
          <a:p>
            <a:r>
              <a:rPr lang="zh-CN" altLang="en-US" dirty="0"/>
              <a:t>本章内容</a:t>
            </a:r>
            <a:endParaRPr lang="zh-CN" altLang="en-US" dirty="0"/>
          </a:p>
        </p:txBody>
      </p:sp>
      <p:sp>
        <p:nvSpPr>
          <p:cNvPr id="4100" name="Rectangle 3"/>
          <p:cNvSpPr>
            <a:spLocks noGrp="1" noChangeArrowheads="1"/>
          </p:cNvSpPr>
          <p:nvPr>
            <p:ph idx="1"/>
          </p:nvPr>
        </p:nvSpPr>
        <p:spPr>
          <a:xfrm>
            <a:off x="1019175" y="1103253"/>
            <a:ext cx="10805272" cy="4980840"/>
          </a:xfrm>
        </p:spPr>
        <p:txBody>
          <a:bodyPr>
            <a:normAutofit/>
          </a:bodyPr>
          <a:lstStyle/>
          <a:p>
            <a:r>
              <a:rPr lang="zh-CN" altLang="en-US" dirty="0"/>
              <a:t>计算机软件</a:t>
            </a:r>
            <a:endParaRPr lang="zh-CN" altLang="en-US" dirty="0"/>
          </a:p>
          <a:p>
            <a:r>
              <a:rPr lang="zh-CN" altLang="en-US" dirty="0"/>
              <a:t>软件的发展和软件危机</a:t>
            </a:r>
            <a:endParaRPr lang="zh-CN" altLang="en-US" dirty="0"/>
          </a:p>
          <a:p>
            <a:r>
              <a:rPr lang="zh-CN" altLang="en-US" dirty="0"/>
              <a:t>软件工程</a:t>
            </a:r>
            <a:endParaRPr lang="zh-CN" altLang="en-US" dirty="0"/>
          </a:p>
          <a:p>
            <a:r>
              <a:rPr lang="zh-CN" altLang="en-US" dirty="0" smtClean="0"/>
              <a:t>软件工程</a:t>
            </a:r>
            <a:r>
              <a:rPr lang="zh-CN" altLang="en-US" dirty="0"/>
              <a:t>知识体系</a:t>
            </a:r>
            <a:endParaRPr lang="zh-CN" altLang="en-US" dirty="0"/>
          </a:p>
        </p:txBody>
      </p:sp>
      <p:sp>
        <p:nvSpPr>
          <p:cNvPr id="2" name="日期占位符 1"/>
          <p:cNvSpPr>
            <a:spLocks noGrp="1"/>
          </p:cNvSpPr>
          <p:nvPr>
            <p:ph type="dt" sz="half" idx="10"/>
          </p:nvPr>
        </p:nvSpPr>
        <p:spPr/>
        <p:txBody>
          <a:bodyPr/>
          <a:lstStyle/>
          <a:p>
            <a:fld id="{443C3848-47E0-4D33-A36E-10568C10C812}"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a:t>
            </a:r>
            <a:r>
              <a:rPr lang="en-US" altLang="en-GB" dirty="0" smtClean="0"/>
              <a:t>5</a:t>
            </a:r>
            <a:r>
              <a:rPr lang="en-GB" altLang="en-US" dirty="0" smtClean="0"/>
              <a:t>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a:t>常用软件</a:t>
            </a:r>
            <a:endParaRPr lang="zh-CN" altLang="en-US" dirty="0" smtClean="0"/>
          </a:p>
        </p:txBody>
      </p:sp>
      <p:sp>
        <p:nvSpPr>
          <p:cNvPr id="73731" name="Rectangle 3"/>
          <p:cNvSpPr>
            <a:spLocks noGrp="1" noChangeArrowheads="1"/>
          </p:cNvSpPr>
          <p:nvPr>
            <p:ph idx="1"/>
          </p:nvPr>
        </p:nvSpPr>
        <p:spPr>
          <a:xfrm>
            <a:off x="479376" y="889734"/>
            <a:ext cx="5112568" cy="3259346"/>
          </a:xfrm>
        </p:spPr>
        <p:txBody>
          <a:bodyPr>
            <a:normAutofit/>
          </a:bodyPr>
          <a:lstStyle/>
          <a:p>
            <a:pPr>
              <a:lnSpc>
                <a:spcPct val="70000"/>
              </a:lnSpc>
            </a:pPr>
            <a:r>
              <a:rPr lang="en-US" altLang="zh-CN" sz="2000" dirty="0"/>
              <a:t>Hello World </a:t>
            </a:r>
            <a:endParaRPr lang="en-US" altLang="zh-CN" sz="2000" dirty="0"/>
          </a:p>
          <a:p>
            <a:pPr>
              <a:lnSpc>
                <a:spcPct val="70000"/>
              </a:lnSpc>
            </a:pPr>
            <a:r>
              <a:rPr lang="zh-CN" altLang="en-US" sz="2000" dirty="0"/>
              <a:t>纸牌、挖地雷、</a:t>
            </a:r>
            <a:r>
              <a:rPr lang="en-US" altLang="zh-CN" sz="2000" dirty="0"/>
              <a:t>2048…</a:t>
            </a:r>
            <a:endParaRPr lang="zh-CN" altLang="en-US" sz="2000" dirty="0"/>
          </a:p>
          <a:p>
            <a:pPr>
              <a:lnSpc>
                <a:spcPct val="70000"/>
              </a:lnSpc>
            </a:pPr>
            <a:r>
              <a:rPr lang="zh-CN" altLang="en-US" sz="2000" dirty="0"/>
              <a:t>文本编辑器</a:t>
            </a:r>
            <a:endParaRPr lang="zh-CN" altLang="en-US" sz="2000" dirty="0"/>
          </a:p>
          <a:p>
            <a:pPr lvl="1">
              <a:lnSpc>
                <a:spcPct val="70000"/>
              </a:lnSpc>
            </a:pPr>
            <a:r>
              <a:rPr lang="en-US" altLang="zh-CN" sz="2200" dirty="0"/>
              <a:t>Notepad/vi…</a:t>
            </a:r>
            <a:endParaRPr lang="en-US" altLang="zh-CN" sz="2200" dirty="0"/>
          </a:p>
          <a:p>
            <a:pPr lvl="1">
              <a:lnSpc>
                <a:spcPct val="70000"/>
              </a:lnSpc>
            </a:pPr>
            <a:r>
              <a:rPr lang="en-US" altLang="zh-CN" sz="2200" dirty="0" err="1"/>
              <a:t>Winword</a:t>
            </a:r>
            <a:r>
              <a:rPr lang="en-US" altLang="zh-CN" sz="2200" dirty="0"/>
              <a:t>/WPS…</a:t>
            </a:r>
            <a:endParaRPr lang="en-US" altLang="zh-CN" sz="2200" dirty="0"/>
          </a:p>
          <a:p>
            <a:pPr>
              <a:lnSpc>
                <a:spcPct val="70000"/>
              </a:lnSpc>
            </a:pPr>
            <a:r>
              <a:rPr lang="zh-CN" altLang="en-US" sz="2000" dirty="0"/>
              <a:t>图书馆信息管理系统</a:t>
            </a:r>
            <a:r>
              <a:rPr lang="en-US" altLang="zh-CN" sz="2000" dirty="0"/>
              <a:t>/</a:t>
            </a:r>
            <a:r>
              <a:rPr lang="zh-CN" altLang="en-US" sz="2000" dirty="0"/>
              <a:t>办公自动化系统</a:t>
            </a:r>
            <a:r>
              <a:rPr lang="en-US" altLang="zh-CN" sz="2000" dirty="0"/>
              <a:t>…</a:t>
            </a:r>
            <a:endParaRPr lang="en-US" altLang="zh-CN" sz="2000" dirty="0"/>
          </a:p>
          <a:p>
            <a:pPr>
              <a:lnSpc>
                <a:spcPct val="70000"/>
              </a:lnSpc>
            </a:pPr>
            <a:r>
              <a:rPr lang="zh-CN" altLang="en-US" sz="2000" dirty="0"/>
              <a:t>财务软件</a:t>
            </a:r>
            <a:endParaRPr lang="zh-CN" altLang="en-US" sz="2000" dirty="0"/>
          </a:p>
          <a:p>
            <a:pPr lvl="1">
              <a:lnSpc>
                <a:spcPct val="70000"/>
              </a:lnSpc>
            </a:pPr>
            <a:r>
              <a:rPr lang="zh-CN" altLang="en-US" sz="2200" dirty="0"/>
              <a:t>金蝶</a:t>
            </a:r>
            <a:r>
              <a:rPr lang="en-US" altLang="zh-CN" sz="2200" dirty="0"/>
              <a:t>/</a:t>
            </a:r>
            <a:r>
              <a:rPr lang="zh-CN" altLang="en-US" sz="2200" dirty="0"/>
              <a:t>用友</a:t>
            </a:r>
            <a:r>
              <a:rPr lang="en-US" altLang="zh-CN" sz="2200" dirty="0" smtClean="0"/>
              <a:t>…</a:t>
            </a:r>
            <a:endParaRPr lang="en-US" altLang="zh-CN" sz="2200" dirty="0"/>
          </a:p>
        </p:txBody>
      </p:sp>
      <p:sp>
        <p:nvSpPr>
          <p:cNvPr id="2" name="日期占位符 1"/>
          <p:cNvSpPr>
            <a:spLocks noGrp="1"/>
          </p:cNvSpPr>
          <p:nvPr>
            <p:ph type="dt" sz="half" idx="10"/>
          </p:nvPr>
        </p:nvSpPr>
        <p:spPr/>
        <p:txBody>
          <a:bodyPr/>
          <a:lstStyle/>
          <a:p>
            <a:fld id="{E0A48288-0CEF-4EEB-AC35-6BEE54700253}"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5" name="矩形 4"/>
          <p:cNvSpPr/>
          <p:nvPr/>
        </p:nvSpPr>
        <p:spPr>
          <a:xfrm>
            <a:off x="5951984" y="889734"/>
            <a:ext cx="6096000" cy="2838726"/>
          </a:xfrm>
          <a:prstGeom prst="rect">
            <a:avLst/>
          </a:prstGeom>
        </p:spPr>
        <p:txBody>
          <a:bodyPr>
            <a:spAutoFit/>
          </a:bodyPr>
          <a:lstStyle/>
          <a:p>
            <a:pPr algn="l">
              <a:lnSpc>
                <a:spcPct val="70000"/>
              </a:lnSpc>
              <a:spcBef>
                <a:spcPts val="1000"/>
              </a:spcBef>
              <a:spcAft>
                <a:spcPts val="600"/>
              </a:spcAft>
            </a:pPr>
            <a:r>
              <a:rPr lang="zh-CN" altLang="en-US" sz="2000" dirty="0">
                <a:solidFill>
                  <a:schemeClr val="bg1"/>
                </a:solidFill>
                <a:latin typeface="微软雅黑" panose="020B0503020204020204" pitchFamily="34" charset="-122"/>
                <a:ea typeface="微软雅黑" panose="020B0503020204020204" pitchFamily="34" charset="-122"/>
              </a:rPr>
              <a:t>电信运营支撑系统</a:t>
            </a:r>
            <a:endParaRPr lang="zh-CN" altLang="en-US" sz="20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zh-CN" altLang="en-US" sz="2000" dirty="0">
                <a:solidFill>
                  <a:schemeClr val="bg1"/>
                </a:solidFill>
                <a:latin typeface="微软雅黑" panose="020B0503020204020204" pitchFamily="34" charset="-122"/>
                <a:ea typeface="微软雅黑" panose="020B0503020204020204" pitchFamily="34" charset="-122"/>
              </a:rPr>
              <a:t>计费系统、帐务系统</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zh-CN" altLang="en-US" sz="2000" dirty="0">
                <a:solidFill>
                  <a:schemeClr val="bg1"/>
                </a:solidFill>
                <a:latin typeface="微软雅黑" panose="020B0503020204020204" pitchFamily="34" charset="-122"/>
                <a:ea typeface="微软雅黑" panose="020B0503020204020204" pitchFamily="34" charset="-122"/>
              </a:rPr>
              <a:t>呼叫处理</a:t>
            </a:r>
            <a:r>
              <a:rPr lang="en-US" altLang="zh-CN" sz="2000" dirty="0">
                <a:solidFill>
                  <a:schemeClr val="bg1"/>
                </a:solidFill>
                <a:latin typeface="微软雅黑" panose="020B0503020204020204" pitchFamily="34" charset="-122"/>
                <a:ea typeface="微软雅黑" panose="020B0503020204020204" pitchFamily="34" charset="-122"/>
              </a:rPr>
              <a:t>/7</a:t>
            </a:r>
            <a:r>
              <a:rPr lang="zh-CN" altLang="en-US" sz="2000" dirty="0">
                <a:solidFill>
                  <a:schemeClr val="bg1"/>
                </a:solidFill>
                <a:latin typeface="微软雅黑" panose="020B0503020204020204" pitchFamily="34" charset="-122"/>
                <a:ea typeface="微软雅黑" panose="020B0503020204020204" pitchFamily="34" charset="-122"/>
              </a:rPr>
              <a:t>号信令</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网络管理系统</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70000"/>
              </a:lnSpc>
              <a:spcBef>
                <a:spcPts val="1000"/>
              </a:spcBef>
              <a:spcAft>
                <a:spcPts val="600"/>
              </a:spcAft>
            </a:pPr>
            <a:r>
              <a:rPr lang="zh-CN" altLang="en-US" sz="2000" dirty="0">
                <a:solidFill>
                  <a:schemeClr val="bg1"/>
                </a:solidFill>
                <a:latin typeface="微软雅黑" panose="020B0503020204020204" pitchFamily="34" charset="-122"/>
                <a:ea typeface="微软雅黑" panose="020B0503020204020204" pitchFamily="34" charset="-122"/>
              </a:rPr>
              <a:t>操作系统</a:t>
            </a:r>
            <a:endParaRPr lang="zh-CN" altLang="en-US" sz="20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en-US" altLang="zh-CN" sz="2000" dirty="0">
                <a:solidFill>
                  <a:schemeClr val="bg1"/>
                </a:solidFill>
                <a:latin typeface="微软雅黑" panose="020B0503020204020204" pitchFamily="34" charset="-122"/>
                <a:ea typeface="微软雅黑" panose="020B0503020204020204" pitchFamily="34" charset="-122"/>
              </a:rPr>
              <a:t>Dos/Windows/Unix/Linux…</a:t>
            </a:r>
            <a:endParaRPr lang="en-US" altLang="zh-CN" sz="2000" dirty="0">
              <a:solidFill>
                <a:schemeClr val="bg1"/>
              </a:solidFill>
              <a:latin typeface="微软雅黑" panose="020B0503020204020204" pitchFamily="34" charset="-122"/>
              <a:ea typeface="微软雅黑" panose="020B0503020204020204" pitchFamily="34" charset="-122"/>
            </a:endParaRPr>
          </a:p>
          <a:p>
            <a:pPr algn="l">
              <a:lnSpc>
                <a:spcPct val="70000"/>
              </a:lnSpc>
              <a:spcBef>
                <a:spcPts val="1000"/>
              </a:spcBef>
              <a:spcAft>
                <a:spcPts val="600"/>
              </a:spcAft>
            </a:pPr>
            <a:r>
              <a:rPr lang="zh-CN" altLang="en-US" sz="2000" dirty="0">
                <a:solidFill>
                  <a:schemeClr val="bg1"/>
                </a:solidFill>
                <a:latin typeface="微软雅黑" panose="020B0503020204020204" pitchFamily="34" charset="-122"/>
                <a:ea typeface="微软雅黑" panose="020B0503020204020204" pitchFamily="34" charset="-122"/>
              </a:rPr>
              <a:t>数据库管理系统</a:t>
            </a:r>
            <a:endParaRPr lang="en-US" altLang="zh-CN" sz="2000" dirty="0">
              <a:solidFill>
                <a:schemeClr val="bg1"/>
              </a:solidFill>
              <a:latin typeface="微软雅黑" panose="020B0503020204020204" pitchFamily="34" charset="-122"/>
              <a:ea typeface="微软雅黑" panose="020B0503020204020204" pitchFamily="34" charset="-122"/>
            </a:endParaRPr>
          </a:p>
          <a:p>
            <a:pPr lvl="1" algn="l">
              <a:lnSpc>
                <a:spcPct val="70000"/>
              </a:lnSpc>
              <a:spcBef>
                <a:spcPts val="1000"/>
              </a:spcBef>
              <a:spcAft>
                <a:spcPts val="600"/>
              </a:spcAft>
            </a:pPr>
            <a:r>
              <a:rPr lang="en-US" altLang="zh-CN" sz="2000" dirty="0">
                <a:solidFill>
                  <a:schemeClr val="bg1"/>
                </a:solidFill>
                <a:latin typeface="微软雅黑" panose="020B0503020204020204" pitchFamily="34" charset="-122"/>
                <a:ea typeface="微软雅黑" panose="020B0503020204020204" pitchFamily="34" charset="-122"/>
              </a:rPr>
              <a:t>Oracle, DB2</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MySQL…</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90775" y="4219101"/>
            <a:ext cx="7128792" cy="2066290"/>
          </a:xfrm>
          <a:prstGeom prst="rect">
            <a:avLst/>
          </a:prstGeom>
          <a:noFill/>
        </p:spPr>
        <p:txBody>
          <a:bodyPr wrap="square" rtlCol="0">
            <a:spAutoFit/>
          </a:bodyPr>
          <a:lstStyle/>
          <a:p>
            <a:pPr algn="l">
              <a:spcBef>
                <a:spcPts val="1000"/>
              </a:spcBef>
              <a:spcAft>
                <a:spcPts val="600"/>
              </a:spcAft>
            </a:pPr>
            <a:r>
              <a:rPr lang="zh-CN" altLang="en-US" sz="2000" dirty="0" smtClean="0">
                <a:solidFill>
                  <a:srgbClr val="FFFF00"/>
                </a:solidFill>
                <a:latin typeface="微软雅黑" panose="020B0503020204020204" pitchFamily="34" charset="-122"/>
                <a:ea typeface="微软雅黑" panose="020B0503020204020204" pitchFamily="34" charset="-122"/>
              </a:rPr>
              <a:t>问题</a:t>
            </a:r>
            <a:r>
              <a:rPr lang="en-US" altLang="zh-CN" sz="2000" dirty="0" smtClean="0">
                <a:solidFill>
                  <a:srgbClr val="FFFF00"/>
                </a:solidFill>
                <a:latin typeface="微软雅黑" panose="020B0503020204020204" pitchFamily="34" charset="-122"/>
                <a:ea typeface="微软雅黑" panose="020B0503020204020204" pitchFamily="34" charset="-122"/>
              </a:rPr>
              <a:t>1</a:t>
            </a:r>
            <a:r>
              <a:rPr lang="zh-CN" altLang="en-US" sz="2000" dirty="0" smtClean="0">
                <a:solidFill>
                  <a:srgbClr val="FFFF00"/>
                </a:solidFill>
                <a:latin typeface="微软雅黑" panose="020B0503020204020204" pitchFamily="34" charset="-122"/>
                <a:ea typeface="微软雅黑" panose="020B0503020204020204" pitchFamily="34" charset="-122"/>
              </a:rPr>
              <a:t>：以个人编码能力，能实现到哪个级别的软件？</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gn="l">
              <a:spcBef>
                <a:spcPts val="1000"/>
              </a:spcBef>
              <a:spcAft>
                <a:spcPts val="600"/>
              </a:spcAft>
            </a:pPr>
            <a:r>
              <a:rPr lang="zh-CN" altLang="en-US" sz="2000" dirty="0" smtClean="0">
                <a:solidFill>
                  <a:srgbClr val="FFFF00"/>
                </a:solidFill>
                <a:latin typeface="微软雅黑" panose="020B0503020204020204" pitchFamily="34" charset="-122"/>
                <a:ea typeface="微软雅黑" panose="020B0503020204020204" pitchFamily="34" charset="-122"/>
              </a:rPr>
              <a:t>问题</a:t>
            </a:r>
            <a:r>
              <a:rPr lang="en-US" altLang="zh-CN" sz="2000" dirty="0" smtClean="0">
                <a:solidFill>
                  <a:srgbClr val="FFFF00"/>
                </a:solidFill>
                <a:latin typeface="微软雅黑" panose="020B0503020204020204" pitchFamily="34" charset="-122"/>
                <a:ea typeface="微软雅黑" panose="020B0503020204020204" pitchFamily="34" charset="-122"/>
              </a:rPr>
              <a:t>2</a:t>
            </a:r>
            <a:r>
              <a:rPr lang="zh-CN" altLang="en-US" sz="2000" dirty="0" smtClean="0">
                <a:solidFill>
                  <a:srgbClr val="FFFF00"/>
                </a:solidFill>
                <a:latin typeface="微软雅黑" panose="020B0503020204020204" pitchFamily="34" charset="-122"/>
                <a:ea typeface="微软雅黑" panose="020B0503020204020204" pitchFamily="34" charset="-122"/>
              </a:rPr>
              <a:t>：个人无法实现的，团队合作是否能实现？</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gn="l">
              <a:spcBef>
                <a:spcPts val="1000"/>
              </a:spcBef>
              <a:spcAft>
                <a:spcPts val="600"/>
              </a:spcAft>
            </a:pPr>
            <a:r>
              <a:rPr lang="zh-CN" altLang="en-US" sz="2000" dirty="0" smtClean="0">
                <a:solidFill>
                  <a:srgbClr val="FFFF00"/>
                </a:solidFill>
                <a:latin typeface="微软雅黑" panose="020B0503020204020204" pitchFamily="34" charset="-122"/>
                <a:ea typeface="微软雅黑" panose="020B0503020204020204" pitchFamily="34" charset="-122"/>
              </a:rPr>
              <a:t>问题</a:t>
            </a:r>
            <a:r>
              <a:rPr lang="en-US" altLang="zh-CN" sz="2000" dirty="0" smtClean="0">
                <a:solidFill>
                  <a:srgbClr val="FFFF00"/>
                </a:solidFill>
                <a:latin typeface="微软雅黑" panose="020B0503020204020204" pitchFamily="34" charset="-122"/>
                <a:ea typeface="微软雅黑" panose="020B0503020204020204" pitchFamily="34" charset="-122"/>
              </a:rPr>
              <a:t>3</a:t>
            </a:r>
            <a:r>
              <a:rPr lang="zh-CN" altLang="en-US" sz="2000" dirty="0" smtClean="0">
                <a:solidFill>
                  <a:srgbClr val="FFFF00"/>
                </a:solidFill>
                <a:latin typeface="微软雅黑" panose="020B0503020204020204" pitchFamily="34" charset="-122"/>
                <a:ea typeface="微软雅黑" panose="020B0503020204020204" pitchFamily="34" charset="-122"/>
              </a:rPr>
              <a:t>：团队的人数多少比较合适？</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gn="l">
              <a:spcBef>
                <a:spcPts val="1000"/>
              </a:spcBef>
              <a:spcAft>
                <a:spcPts val="600"/>
              </a:spcAft>
            </a:pPr>
            <a:r>
              <a:rPr lang="zh-CN" altLang="en-US" sz="2000" dirty="0" smtClean="0">
                <a:solidFill>
                  <a:srgbClr val="FFFF00"/>
                </a:solidFill>
                <a:latin typeface="微软雅黑" panose="020B0503020204020204" pitchFamily="34" charset="-122"/>
                <a:ea typeface="微软雅黑" panose="020B0503020204020204" pitchFamily="34" charset="-122"/>
              </a:rPr>
              <a:t>问题</a:t>
            </a:r>
            <a:r>
              <a:rPr lang="en-US" altLang="zh-CN" sz="2000" dirty="0" smtClean="0">
                <a:solidFill>
                  <a:srgbClr val="FFFF00"/>
                </a:solidFill>
                <a:latin typeface="微软雅黑" panose="020B0503020204020204" pitchFamily="34" charset="-122"/>
                <a:ea typeface="微软雅黑" panose="020B0503020204020204" pitchFamily="34" charset="-122"/>
              </a:rPr>
              <a:t>4</a:t>
            </a:r>
            <a:r>
              <a:rPr lang="zh-CN" altLang="en-US" sz="2000" dirty="0" smtClean="0">
                <a:solidFill>
                  <a:srgbClr val="FFFF00"/>
                </a:solidFill>
                <a:latin typeface="微软雅黑" panose="020B0503020204020204" pitchFamily="34" charset="-122"/>
                <a:ea typeface="微软雅黑" panose="020B0503020204020204" pitchFamily="34" charset="-122"/>
              </a:rPr>
              <a:t>：</a:t>
            </a:r>
            <a:r>
              <a:rPr lang="zh-CN" sz="2000" dirty="0" smtClean="0">
                <a:solidFill>
                  <a:srgbClr val="FFFF00"/>
                </a:solidFill>
                <a:latin typeface="微软雅黑" panose="020B0503020204020204" pitchFamily="34" charset="-122"/>
                <a:ea typeface="微软雅黑" panose="020B0503020204020204" pitchFamily="34" charset="-122"/>
              </a:rPr>
              <a:t>人员太多是否会引入其他的非技术问题？</a:t>
            </a:r>
            <a:endParaRPr lang="en-US" altLang="zh-CN" sz="2000" dirty="0" smtClean="0">
              <a:solidFill>
                <a:srgbClr val="FFFF00"/>
              </a:solidFill>
              <a:latin typeface="微软雅黑" panose="020B0503020204020204" pitchFamily="34" charset="-122"/>
              <a:ea typeface="微软雅黑" panose="020B0503020204020204" pitchFamily="34" charset="-122"/>
            </a:endParaRPr>
          </a:p>
          <a:p>
            <a:pPr algn="l">
              <a:spcBef>
                <a:spcPts val="1000"/>
              </a:spcBef>
              <a:spcAft>
                <a:spcPts val="600"/>
              </a:spcAft>
            </a:pPr>
            <a:r>
              <a:rPr lang="zh-CN" altLang="en-US" sz="2000" dirty="0" smtClean="0">
                <a:solidFill>
                  <a:srgbClr val="FFFF00"/>
                </a:solidFill>
                <a:latin typeface="微软雅黑" panose="020B0503020204020204" pitchFamily="34" charset="-122"/>
                <a:ea typeface="微软雅黑" panose="020B0503020204020204" pitchFamily="34" charset="-122"/>
              </a:rPr>
              <a:t>问题</a:t>
            </a:r>
            <a:r>
              <a:rPr lang="en-US" altLang="zh-CN" sz="2000" dirty="0" smtClean="0">
                <a:solidFill>
                  <a:srgbClr val="FFFF00"/>
                </a:solidFill>
                <a:latin typeface="微软雅黑" panose="020B0503020204020204" pitchFamily="34" charset="-122"/>
                <a:ea typeface="微软雅黑" panose="020B0503020204020204" pitchFamily="34" charset="-122"/>
              </a:rPr>
              <a:t>5</a:t>
            </a:r>
            <a:r>
              <a:rPr lang="zh-CN" altLang="en-US" sz="2000" dirty="0" smtClean="0">
                <a:solidFill>
                  <a:srgbClr val="FFFF00"/>
                </a:solidFill>
                <a:latin typeface="微软雅黑" panose="020B0503020204020204" pitchFamily="34" charset="-122"/>
                <a:ea typeface="微软雅黑" panose="020B0503020204020204" pitchFamily="34" charset="-122"/>
              </a:rPr>
              <a:t>：</a:t>
            </a:r>
            <a:r>
              <a:rPr lang="zh-CN" sz="2000" dirty="0" smtClean="0">
                <a:solidFill>
                  <a:srgbClr val="FFFF00"/>
                </a:solidFill>
                <a:latin typeface="微软雅黑" panose="020B0503020204020204" pitchFamily="34" charset="-122"/>
                <a:ea typeface="微软雅黑" panose="020B0503020204020204" pitchFamily="34" charset="-122"/>
              </a:rPr>
              <a:t>如何能按时实现高质量的满足用户需求的软件？</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软件的定义</a:t>
            </a:r>
            <a:endParaRPr lang="zh-CN" altLang="en-US" dirty="0" smtClean="0"/>
          </a:p>
        </p:txBody>
      </p:sp>
      <p:sp>
        <p:nvSpPr>
          <p:cNvPr id="18435" name="Rectangle 3"/>
          <p:cNvSpPr>
            <a:spLocks noGrp="1" noChangeArrowheads="1"/>
          </p:cNvSpPr>
          <p:nvPr>
            <p:ph idx="1"/>
          </p:nvPr>
        </p:nvSpPr>
        <p:spPr>
          <a:xfrm>
            <a:off x="407368" y="954854"/>
            <a:ext cx="11417082" cy="5184775"/>
          </a:xfrm>
        </p:spPr>
        <p:txBody>
          <a:bodyPr>
            <a:normAutofit/>
          </a:bodyPr>
          <a:lstStyle/>
          <a:p>
            <a:pPr>
              <a:lnSpc>
                <a:spcPct val="120000"/>
              </a:lnSpc>
              <a:spcBef>
                <a:spcPct val="30000"/>
              </a:spcBef>
            </a:pPr>
            <a:r>
              <a:rPr lang="zh-CN" altLang="en-US" sz="2400" dirty="0" smtClean="0"/>
              <a:t>软件就是程序，程序就是软件！</a:t>
            </a:r>
            <a:endParaRPr lang="en-US" altLang="zh-CN" sz="2400" dirty="0" smtClean="0"/>
          </a:p>
          <a:p>
            <a:pPr lvl="1">
              <a:lnSpc>
                <a:spcPct val="120000"/>
              </a:lnSpc>
              <a:spcBef>
                <a:spcPct val="30000"/>
              </a:spcBef>
            </a:pPr>
            <a:r>
              <a:rPr lang="zh-CN" altLang="en-US" sz="2000" dirty="0" smtClean="0"/>
              <a:t>软件的定义随着时间推移和系统规模和应用场景的扩大，软件的定义也随之发生了改变！</a:t>
            </a:r>
            <a:endParaRPr lang="en-US" altLang="zh-CN" sz="2000" dirty="0" smtClean="0"/>
          </a:p>
          <a:p>
            <a:pPr>
              <a:lnSpc>
                <a:spcPct val="120000"/>
              </a:lnSpc>
              <a:spcBef>
                <a:spcPct val="30000"/>
              </a:spcBef>
            </a:pPr>
            <a:r>
              <a:rPr lang="en-US" altLang="zh-CN" sz="2400" dirty="0" smtClean="0"/>
              <a:t>IEEE</a:t>
            </a:r>
            <a:r>
              <a:rPr lang="zh-CN" altLang="en-US" sz="2400" dirty="0"/>
              <a:t>定义：软件是计算机程序、规程以及运行计算机系统所需要的文档和数据。 </a:t>
            </a:r>
            <a:endParaRPr lang="zh-CN" altLang="en-US" sz="2400" dirty="0"/>
          </a:p>
          <a:p>
            <a:pPr>
              <a:lnSpc>
                <a:spcPct val="110000"/>
              </a:lnSpc>
              <a:spcBef>
                <a:spcPct val="30000"/>
              </a:spcBef>
            </a:pPr>
            <a:r>
              <a:rPr lang="en-US" altLang="zh-CN" sz="2400" dirty="0" err="1" smtClean="0"/>
              <a:t>Niklaus</a:t>
            </a:r>
            <a:r>
              <a:rPr lang="en-US" altLang="zh-CN" sz="2400" dirty="0" smtClean="0"/>
              <a:t> Wirth</a:t>
            </a:r>
            <a:r>
              <a:rPr lang="zh-CN" altLang="en-US" sz="2400" dirty="0"/>
              <a:t>中指出：</a:t>
            </a:r>
            <a:endParaRPr lang="zh-CN" altLang="en-US" sz="2400" dirty="0"/>
          </a:p>
          <a:p>
            <a:pPr lvl="1">
              <a:lnSpc>
                <a:spcPct val="110000"/>
              </a:lnSpc>
              <a:spcBef>
                <a:spcPct val="30000"/>
              </a:spcBef>
            </a:pPr>
            <a:r>
              <a:rPr lang="zh-CN" altLang="en-US" sz="2000" dirty="0" smtClean="0"/>
              <a:t>在程序设计：</a:t>
            </a:r>
            <a:r>
              <a:rPr lang="en-US" altLang="zh-CN" sz="2000" dirty="0" smtClean="0"/>
              <a:t>	</a:t>
            </a:r>
            <a:r>
              <a:rPr lang="zh-CN" altLang="en-US" sz="2000" dirty="0" smtClean="0"/>
              <a:t>程序</a:t>
            </a:r>
            <a:r>
              <a:rPr lang="zh-CN" altLang="en-US" sz="2000" dirty="0"/>
              <a:t>＝算法＋数据结构</a:t>
            </a:r>
            <a:endParaRPr lang="zh-CN" altLang="en-US" sz="2000" dirty="0"/>
          </a:p>
          <a:p>
            <a:pPr lvl="1">
              <a:lnSpc>
                <a:spcPct val="110000"/>
              </a:lnSpc>
              <a:spcBef>
                <a:spcPct val="30000"/>
              </a:spcBef>
            </a:pPr>
            <a:r>
              <a:rPr lang="zh-CN" altLang="en-US" sz="2000" dirty="0"/>
              <a:t>在软件工程中</a:t>
            </a:r>
            <a:r>
              <a:rPr lang="zh-CN" altLang="en-US" sz="2000" dirty="0" smtClean="0"/>
              <a:t>：</a:t>
            </a:r>
            <a:r>
              <a:rPr lang="en-US" altLang="zh-CN" sz="2000" dirty="0" smtClean="0"/>
              <a:t>	</a:t>
            </a:r>
            <a:r>
              <a:rPr lang="zh-CN" altLang="en-US" sz="2000" dirty="0" smtClean="0"/>
              <a:t>软件</a:t>
            </a:r>
            <a:r>
              <a:rPr lang="zh-CN" altLang="en-US" sz="2000" dirty="0"/>
              <a:t>＝程序＋文档。 </a:t>
            </a:r>
            <a:endParaRPr lang="zh-CN" altLang="en-US" sz="2000" dirty="0"/>
          </a:p>
          <a:p>
            <a:pPr>
              <a:lnSpc>
                <a:spcPct val="120000"/>
              </a:lnSpc>
              <a:spcBef>
                <a:spcPct val="30000"/>
              </a:spcBef>
            </a:pPr>
            <a:r>
              <a:rPr lang="zh-CN" altLang="en-US" sz="2400" dirty="0" smtClean="0"/>
              <a:t>业界通俗的定义：</a:t>
            </a:r>
            <a:r>
              <a:rPr lang="zh-CN" altLang="en-US" sz="2400" dirty="0">
                <a:solidFill>
                  <a:srgbClr val="FFFF00"/>
                </a:solidFill>
              </a:rPr>
              <a:t>软件是包括程序、数据及其相关文档的完整集合。</a:t>
            </a:r>
            <a:endParaRPr lang="zh-CN" altLang="en-US" sz="2400" dirty="0">
              <a:solidFill>
                <a:srgbClr val="FFFF00"/>
              </a:solidFill>
            </a:endParaRPr>
          </a:p>
          <a:p>
            <a:pPr>
              <a:lnSpc>
                <a:spcPct val="120000"/>
              </a:lnSpc>
              <a:spcBef>
                <a:spcPct val="30000"/>
              </a:spcBef>
            </a:pPr>
            <a:r>
              <a:rPr lang="zh-CN" altLang="en-US" sz="2400" dirty="0"/>
              <a:t>程序和数据</a:t>
            </a:r>
            <a:r>
              <a:rPr lang="zh-CN" altLang="en-US" sz="2400" dirty="0" smtClean="0"/>
              <a:t>是</a:t>
            </a:r>
            <a:r>
              <a:rPr lang="zh-CN" altLang="en-US" sz="2400" dirty="0"/>
              <a:t>构造</a:t>
            </a:r>
            <a:r>
              <a:rPr lang="zh-CN" altLang="en-US" sz="2400" dirty="0" smtClean="0"/>
              <a:t>软件</a:t>
            </a:r>
            <a:r>
              <a:rPr lang="zh-CN" altLang="en-US" sz="2400" dirty="0"/>
              <a:t>的基础，文档是软件质量的保证</a:t>
            </a:r>
            <a:r>
              <a:rPr lang="zh-CN" altLang="en-US" sz="2400" dirty="0" smtClean="0"/>
              <a:t>，</a:t>
            </a:r>
            <a:r>
              <a:rPr lang="zh-CN" altLang="en-US" sz="2400" dirty="0"/>
              <a:t>也</a:t>
            </a:r>
            <a:r>
              <a:rPr lang="zh-CN" altLang="en-US" sz="2400" dirty="0" smtClean="0"/>
              <a:t>是</a:t>
            </a:r>
            <a:r>
              <a:rPr lang="zh-CN" altLang="en-US" sz="2400" dirty="0"/>
              <a:t>保证软件更新及生命周期长短</a:t>
            </a:r>
            <a:r>
              <a:rPr lang="zh-CN" altLang="en-US" sz="2400" dirty="0" smtClean="0"/>
              <a:t>的必需品。</a:t>
            </a:r>
            <a:endParaRPr lang="zh-CN" altLang="en-US" sz="2400" dirty="0"/>
          </a:p>
        </p:txBody>
      </p:sp>
      <p:sp>
        <p:nvSpPr>
          <p:cNvPr id="2" name="日期占位符 1"/>
          <p:cNvSpPr>
            <a:spLocks noGrp="1"/>
          </p:cNvSpPr>
          <p:nvPr>
            <p:ph type="dt" sz="half" idx="10"/>
          </p:nvPr>
        </p:nvSpPr>
        <p:spPr/>
        <p:txBody>
          <a:bodyPr/>
          <a:lstStyle/>
          <a:p>
            <a:fld id="{6FBDCC0E-CDCB-48FF-B425-B4B47B82B212}"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6384032" y="2599503"/>
            <a:ext cx="1457325" cy="1837609"/>
          </a:xfrm>
          <a:prstGeom prst="rect">
            <a:avLst/>
          </a:prstGeom>
        </p:spPr>
      </p:pic>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软件的特点</a:t>
            </a:r>
            <a:endParaRPr lang="zh-CN" altLang="en-US" dirty="0" smtClean="0"/>
          </a:p>
        </p:txBody>
      </p:sp>
      <p:sp>
        <p:nvSpPr>
          <p:cNvPr id="19459" name="Rectangle 3"/>
          <p:cNvSpPr>
            <a:spLocks noGrp="1" noChangeArrowheads="1"/>
          </p:cNvSpPr>
          <p:nvPr>
            <p:ph idx="1"/>
          </p:nvPr>
        </p:nvSpPr>
        <p:spPr>
          <a:xfrm>
            <a:off x="479376" y="1052736"/>
            <a:ext cx="11345074" cy="5213130"/>
          </a:xfrm>
        </p:spPr>
        <p:txBody>
          <a:bodyPr>
            <a:normAutofit/>
          </a:bodyPr>
          <a:lstStyle/>
          <a:p>
            <a:pPr>
              <a:lnSpc>
                <a:spcPct val="80000"/>
              </a:lnSpc>
              <a:spcBef>
                <a:spcPct val="30000"/>
              </a:spcBef>
            </a:pPr>
            <a:r>
              <a:rPr lang="zh-CN" altLang="en-US" sz="2400" dirty="0"/>
              <a:t>软件是一种逻辑实体，具有抽象性。</a:t>
            </a:r>
            <a:endParaRPr lang="zh-CN" altLang="en-US" sz="2400" dirty="0"/>
          </a:p>
          <a:p>
            <a:pPr>
              <a:lnSpc>
                <a:spcPct val="80000"/>
              </a:lnSpc>
              <a:spcBef>
                <a:spcPct val="30000"/>
              </a:spcBef>
            </a:pPr>
            <a:r>
              <a:rPr lang="zh-CN" altLang="en-US" sz="2400" dirty="0"/>
              <a:t>软件开发过程中没有明显的制造过程 </a:t>
            </a:r>
            <a:r>
              <a:rPr lang="zh-CN" altLang="en-US" sz="2400" dirty="0" smtClean="0"/>
              <a:t>，应理解为“创作”。</a:t>
            </a:r>
            <a:endParaRPr lang="zh-CN" altLang="en-US" sz="2400" dirty="0"/>
          </a:p>
          <a:p>
            <a:pPr>
              <a:lnSpc>
                <a:spcPct val="80000"/>
              </a:lnSpc>
              <a:spcBef>
                <a:spcPct val="30000"/>
              </a:spcBef>
            </a:pPr>
            <a:r>
              <a:rPr lang="zh-CN" altLang="en-US" sz="2400" dirty="0"/>
              <a:t>不存在机械磨损和老化问题，但存在软件退化问题 。</a:t>
            </a:r>
            <a:endParaRPr lang="zh-CN" altLang="en-US" sz="2400" dirty="0"/>
          </a:p>
          <a:p>
            <a:pPr>
              <a:lnSpc>
                <a:spcPct val="80000"/>
              </a:lnSpc>
              <a:spcBef>
                <a:spcPct val="30000"/>
              </a:spcBef>
            </a:pPr>
            <a:r>
              <a:rPr lang="zh-CN" altLang="en-US" sz="2400" dirty="0"/>
              <a:t>软件的开发和运行受到计算机系统的约束和限制。</a:t>
            </a:r>
            <a:endParaRPr lang="zh-CN" altLang="en-US" sz="2400" dirty="0"/>
          </a:p>
          <a:p>
            <a:pPr>
              <a:spcBef>
                <a:spcPct val="30000"/>
              </a:spcBef>
            </a:pPr>
            <a:r>
              <a:rPr lang="zh-CN" altLang="en-US" sz="2400" dirty="0" smtClean="0">
                <a:solidFill>
                  <a:srgbClr val="C00000"/>
                </a:solidFill>
              </a:rPr>
              <a:t>软件开发</a:t>
            </a:r>
            <a:r>
              <a:rPr lang="zh-CN" altLang="en-US" sz="2400" dirty="0">
                <a:solidFill>
                  <a:srgbClr val="C00000"/>
                </a:solidFill>
              </a:rPr>
              <a:t>至今未完全摆脱手工艺的</a:t>
            </a:r>
            <a:r>
              <a:rPr lang="zh-CN" altLang="en-US" sz="2400" dirty="0" smtClean="0">
                <a:solidFill>
                  <a:srgbClr val="C00000"/>
                </a:solidFill>
              </a:rPr>
              <a:t>开发方式；</a:t>
            </a:r>
            <a:endParaRPr lang="zh-CN" altLang="en-US" sz="2400" dirty="0">
              <a:solidFill>
                <a:srgbClr val="C00000"/>
              </a:solidFill>
            </a:endParaRPr>
          </a:p>
          <a:p>
            <a:pPr>
              <a:lnSpc>
                <a:spcPct val="80000"/>
              </a:lnSpc>
              <a:spcBef>
                <a:spcPct val="30000"/>
              </a:spcBef>
            </a:pPr>
            <a:r>
              <a:rPr lang="zh-CN" altLang="en-US" sz="2400" dirty="0"/>
              <a:t>软件是复杂的原因：</a:t>
            </a:r>
            <a:endParaRPr lang="zh-CN" altLang="en-US" sz="2400" dirty="0"/>
          </a:p>
          <a:p>
            <a:pPr lvl="1">
              <a:lnSpc>
                <a:spcPct val="80000"/>
              </a:lnSpc>
              <a:spcBef>
                <a:spcPct val="30000"/>
              </a:spcBef>
            </a:pPr>
            <a:r>
              <a:rPr lang="zh-CN" altLang="en-US" sz="2000" dirty="0"/>
              <a:t>实际需求（业务背景）的复杂性</a:t>
            </a:r>
            <a:endParaRPr lang="zh-CN" altLang="en-US" sz="2000" dirty="0"/>
          </a:p>
          <a:p>
            <a:pPr lvl="1">
              <a:lnSpc>
                <a:spcPct val="80000"/>
              </a:lnSpc>
              <a:spcBef>
                <a:spcPct val="30000"/>
              </a:spcBef>
            </a:pPr>
            <a:r>
              <a:rPr lang="zh-CN" altLang="en-US" sz="2000" dirty="0"/>
              <a:t>程序逻辑的复杂性</a:t>
            </a:r>
            <a:endParaRPr lang="zh-CN" altLang="en-US" sz="2000" dirty="0"/>
          </a:p>
          <a:p>
            <a:pPr>
              <a:lnSpc>
                <a:spcPct val="80000"/>
              </a:lnSpc>
              <a:spcBef>
                <a:spcPct val="30000"/>
              </a:spcBef>
            </a:pPr>
            <a:r>
              <a:rPr lang="zh-CN" altLang="en-US" sz="2400" dirty="0"/>
              <a:t>软件研制成本高，软件成本所占比例逐年增加。</a:t>
            </a:r>
            <a:endParaRPr lang="zh-CN" altLang="en-US" sz="2400" dirty="0"/>
          </a:p>
          <a:p>
            <a:pPr>
              <a:lnSpc>
                <a:spcPct val="80000"/>
              </a:lnSpc>
              <a:spcBef>
                <a:spcPct val="30000"/>
              </a:spcBef>
            </a:pPr>
            <a:r>
              <a:rPr lang="zh-CN" altLang="en-US" sz="2400" dirty="0"/>
              <a:t>软件投入运行时还涉及到许多社会因素。</a:t>
            </a:r>
            <a:endParaRPr lang="zh-CN" altLang="en-US" sz="2400" dirty="0"/>
          </a:p>
        </p:txBody>
      </p:sp>
      <p:sp>
        <p:nvSpPr>
          <p:cNvPr id="2" name="日期占位符 1"/>
          <p:cNvSpPr>
            <a:spLocks noGrp="1"/>
          </p:cNvSpPr>
          <p:nvPr>
            <p:ph type="dt" sz="half" idx="10"/>
          </p:nvPr>
        </p:nvSpPr>
        <p:spPr/>
        <p:txBody>
          <a:bodyPr/>
          <a:lstStyle/>
          <a:p>
            <a:fld id="{CE29E293-9EC2-401A-AB51-7CCED518599E}"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软件的分类</a:t>
            </a:r>
            <a:endParaRPr lang="zh-CN" altLang="en-US" dirty="0" smtClean="0"/>
          </a:p>
        </p:txBody>
      </p:sp>
      <p:sp>
        <p:nvSpPr>
          <p:cNvPr id="20483" name="Rectangle 3"/>
          <p:cNvSpPr>
            <a:spLocks noGrp="1" noChangeArrowheads="1"/>
          </p:cNvSpPr>
          <p:nvPr>
            <p:ph idx="1"/>
          </p:nvPr>
        </p:nvSpPr>
        <p:spPr>
          <a:xfrm>
            <a:off x="551384" y="908721"/>
            <a:ext cx="11273066" cy="5357145"/>
          </a:xfrm>
        </p:spPr>
        <p:txBody>
          <a:bodyPr>
            <a:normAutofit/>
          </a:bodyPr>
          <a:lstStyle/>
          <a:p>
            <a:r>
              <a:rPr lang="zh-CN" altLang="en-US" sz="2400" dirty="0"/>
              <a:t>根据软件服务对象的范围不同：</a:t>
            </a:r>
            <a:endParaRPr lang="zh-CN" altLang="en-US" sz="2400" dirty="0"/>
          </a:p>
          <a:p>
            <a:pPr lvl="1"/>
            <a:r>
              <a:rPr lang="zh-CN" altLang="en-US" sz="2000" dirty="0"/>
              <a:t>通用软件：操作系统、数据库等；</a:t>
            </a:r>
            <a:endParaRPr lang="zh-CN" altLang="en-US" sz="2000" dirty="0"/>
          </a:p>
          <a:p>
            <a:pPr lvl="1"/>
            <a:r>
              <a:rPr lang="zh-CN" altLang="en-US" sz="2000" dirty="0"/>
              <a:t>定制软件：企业</a:t>
            </a:r>
            <a:r>
              <a:rPr lang="en-US" altLang="zh-CN" sz="2000" dirty="0"/>
              <a:t>ERP</a:t>
            </a:r>
            <a:r>
              <a:rPr lang="zh-CN" altLang="en-US" sz="2000" dirty="0"/>
              <a:t>、办公自动化系统</a:t>
            </a:r>
            <a:r>
              <a:rPr lang="zh-CN" altLang="en-US" sz="2000" dirty="0" smtClean="0"/>
              <a:t>等按照客户个性化要求实现的软件；</a:t>
            </a:r>
            <a:endParaRPr lang="zh-CN" altLang="en-US" sz="2000" dirty="0"/>
          </a:p>
          <a:p>
            <a:r>
              <a:rPr lang="zh-CN" altLang="en-US" sz="2400" dirty="0"/>
              <a:t>根据软件完成功能所处的层次不同：</a:t>
            </a:r>
            <a:endParaRPr lang="zh-CN" altLang="en-US" sz="2400" dirty="0"/>
          </a:p>
          <a:p>
            <a:pPr lvl="1"/>
            <a:r>
              <a:rPr lang="zh-CN" altLang="en-US" sz="2000" dirty="0"/>
              <a:t>应用软件、中间件软件、系统软件</a:t>
            </a:r>
            <a:endParaRPr lang="en-US" altLang="zh-CN" sz="2000" dirty="0"/>
          </a:p>
          <a:p>
            <a:r>
              <a:rPr lang="zh-CN" altLang="en-US" sz="2400" dirty="0"/>
              <a:t>系统软件：指能与硬件紧密配合在一起，使计算机系统各个部件、相关的软件和数据协调、高效地工作</a:t>
            </a:r>
            <a:endParaRPr lang="zh-CN" altLang="en-US" sz="2400" dirty="0"/>
          </a:p>
          <a:p>
            <a:pPr lvl="1"/>
            <a:r>
              <a:rPr lang="zh-CN" altLang="en-US" sz="2000" dirty="0"/>
              <a:t>操作系统</a:t>
            </a:r>
            <a:endParaRPr lang="zh-CN" altLang="en-US" sz="2000" dirty="0"/>
          </a:p>
          <a:p>
            <a:pPr lvl="1"/>
            <a:r>
              <a:rPr lang="zh-CN" altLang="en-US" sz="2000" dirty="0"/>
              <a:t>设备驱动程序</a:t>
            </a:r>
            <a:endParaRPr lang="zh-CN" altLang="en-US" sz="2000" dirty="0"/>
          </a:p>
          <a:p>
            <a:pPr lvl="1"/>
            <a:r>
              <a:rPr lang="zh-CN" altLang="en-US" sz="2000" dirty="0"/>
              <a:t>数据库管理系统等</a:t>
            </a:r>
            <a:r>
              <a:rPr lang="zh-CN" altLang="en-US" dirty="0"/>
              <a:t> </a:t>
            </a:r>
            <a:endParaRPr lang="zh-CN" altLang="en-US" dirty="0"/>
          </a:p>
          <a:p>
            <a:endParaRPr lang="zh-CN" altLang="en-US" dirty="0" smtClean="0"/>
          </a:p>
          <a:p>
            <a:pPr lvl="1"/>
            <a:endParaRPr lang="zh-CN" altLang="en-US" dirty="0" smtClean="0"/>
          </a:p>
        </p:txBody>
      </p:sp>
      <p:sp>
        <p:nvSpPr>
          <p:cNvPr id="2" name="日期占位符 1"/>
          <p:cNvSpPr>
            <a:spLocks noGrp="1"/>
          </p:cNvSpPr>
          <p:nvPr>
            <p:ph type="dt" sz="half" idx="10"/>
          </p:nvPr>
        </p:nvSpPr>
        <p:spPr/>
        <p:txBody>
          <a:bodyPr/>
          <a:lstStyle/>
          <a:p>
            <a:fld id="{852C58DA-E2B0-4954-BD11-08A0C567322D}"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483">
                                            <p:txEl>
                                              <p:pRg st="6" end="6"/>
                                            </p:txEl>
                                          </p:spTgt>
                                        </p:tgtEl>
                                        <p:attrNameLst>
                                          <p:attrName>style.visibility</p:attrName>
                                        </p:attrNameLst>
                                      </p:cBhvr>
                                      <p:to>
                                        <p:strVal val="visible"/>
                                      </p:to>
                                    </p:set>
                                    <p:anim calcmode="lin" valueType="num">
                                      <p:cBhvr additive="base">
                                        <p:cTn id="35"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483">
                                            <p:txEl>
                                              <p:pRg st="7" end="7"/>
                                            </p:txEl>
                                          </p:spTgt>
                                        </p:tgtEl>
                                        <p:attrNameLst>
                                          <p:attrName>style.visibility</p:attrName>
                                        </p:attrNameLst>
                                      </p:cBhvr>
                                      <p:to>
                                        <p:strVal val="visible"/>
                                      </p:to>
                                    </p:set>
                                    <p:anim calcmode="lin" valueType="num">
                                      <p:cBhvr additive="base">
                                        <p:cTn id="39"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 calcmode="lin" valueType="num">
                                      <p:cBhvr additive="base">
                                        <p:cTn id="43"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软件的发展和软件危机</a:t>
            </a:r>
            <a:endParaRPr lang="zh-CN" altLang="en-US" dirty="0" smtClean="0"/>
          </a:p>
        </p:txBody>
      </p:sp>
      <p:sp>
        <p:nvSpPr>
          <p:cNvPr id="15364" name="Rectangle 3"/>
          <p:cNvSpPr>
            <a:spLocks noGrp="1" noChangeArrowheads="1"/>
          </p:cNvSpPr>
          <p:nvPr>
            <p:ph idx="1"/>
          </p:nvPr>
        </p:nvSpPr>
        <p:spPr/>
        <p:txBody>
          <a:bodyPr/>
          <a:lstStyle/>
          <a:p>
            <a:r>
              <a:rPr lang="zh-CN" altLang="en-US" dirty="0" smtClean="0"/>
              <a:t>软件发展阶段</a:t>
            </a:r>
            <a:endParaRPr lang="en-US" altLang="zh-CN" dirty="0" smtClean="0"/>
          </a:p>
          <a:p>
            <a:pPr lvl="1"/>
            <a:r>
              <a:rPr lang="zh-CN" altLang="en-US" dirty="0"/>
              <a:t>程序设计阶段：</a:t>
            </a:r>
            <a:r>
              <a:rPr lang="en-US" altLang="zh-CN" dirty="0"/>
              <a:t>20</a:t>
            </a:r>
            <a:r>
              <a:rPr lang="zh-CN" altLang="en-US" dirty="0"/>
              <a:t>世纪</a:t>
            </a:r>
            <a:r>
              <a:rPr lang="en-US" altLang="zh-CN" dirty="0"/>
              <a:t>50</a:t>
            </a:r>
            <a:r>
              <a:rPr lang="zh-CN" altLang="en-US" dirty="0"/>
              <a:t>至</a:t>
            </a:r>
            <a:r>
              <a:rPr lang="en-US" altLang="zh-CN" dirty="0"/>
              <a:t>60</a:t>
            </a:r>
            <a:r>
              <a:rPr lang="zh-CN" altLang="en-US" dirty="0"/>
              <a:t>年代</a:t>
            </a:r>
            <a:endParaRPr lang="zh-CN" altLang="en-US" dirty="0"/>
          </a:p>
          <a:p>
            <a:pPr lvl="1"/>
            <a:r>
              <a:rPr lang="zh-CN" altLang="en-US" dirty="0"/>
              <a:t>程序系统阶段：</a:t>
            </a:r>
            <a:r>
              <a:rPr lang="en-US" altLang="zh-CN" dirty="0"/>
              <a:t>20</a:t>
            </a:r>
            <a:r>
              <a:rPr lang="zh-CN" altLang="en-US" dirty="0"/>
              <a:t>世纪</a:t>
            </a:r>
            <a:r>
              <a:rPr lang="en-US" altLang="zh-CN" dirty="0"/>
              <a:t>60</a:t>
            </a:r>
            <a:r>
              <a:rPr lang="zh-CN" altLang="en-US" dirty="0"/>
              <a:t>至</a:t>
            </a:r>
            <a:r>
              <a:rPr lang="en-US" altLang="zh-CN" dirty="0"/>
              <a:t>70</a:t>
            </a:r>
            <a:r>
              <a:rPr lang="zh-CN" altLang="en-US" dirty="0"/>
              <a:t>年代	</a:t>
            </a:r>
            <a:endParaRPr lang="zh-CN" altLang="en-US" dirty="0"/>
          </a:p>
          <a:p>
            <a:pPr lvl="1"/>
            <a:r>
              <a:rPr lang="zh-CN" altLang="en-US" dirty="0"/>
              <a:t>软件工程阶段：</a:t>
            </a:r>
            <a:r>
              <a:rPr lang="en-US" altLang="zh-CN" dirty="0"/>
              <a:t>20</a:t>
            </a:r>
            <a:r>
              <a:rPr lang="zh-CN" altLang="en-US" dirty="0"/>
              <a:t>世纪</a:t>
            </a:r>
            <a:r>
              <a:rPr lang="en-US" altLang="zh-CN" dirty="0"/>
              <a:t>70</a:t>
            </a:r>
            <a:r>
              <a:rPr lang="zh-CN" altLang="en-US" dirty="0"/>
              <a:t>至</a:t>
            </a:r>
            <a:r>
              <a:rPr lang="en-US" altLang="zh-CN" dirty="0"/>
              <a:t>90</a:t>
            </a:r>
            <a:r>
              <a:rPr lang="zh-CN" altLang="en-US" dirty="0"/>
              <a:t>年代</a:t>
            </a:r>
            <a:endParaRPr lang="zh-CN" altLang="en-US" dirty="0"/>
          </a:p>
          <a:p>
            <a:pPr lvl="1"/>
            <a:r>
              <a:rPr lang="zh-CN" altLang="en-US" dirty="0"/>
              <a:t>现代软件工程阶段： </a:t>
            </a:r>
            <a:r>
              <a:rPr lang="en-US" altLang="zh-CN" dirty="0"/>
              <a:t>20</a:t>
            </a:r>
            <a:r>
              <a:rPr lang="zh-CN" altLang="en-US" dirty="0"/>
              <a:t>世纪</a:t>
            </a:r>
            <a:r>
              <a:rPr lang="en-US" altLang="zh-CN" dirty="0"/>
              <a:t>90</a:t>
            </a:r>
            <a:r>
              <a:rPr lang="zh-CN" altLang="en-US" dirty="0"/>
              <a:t>年代</a:t>
            </a:r>
            <a:r>
              <a:rPr lang="zh-CN" altLang="en-US" dirty="0" smtClean="0"/>
              <a:t>至今</a:t>
            </a:r>
            <a:endParaRPr lang="zh-CN" altLang="en-US" dirty="0" smtClean="0"/>
          </a:p>
          <a:p>
            <a:r>
              <a:rPr lang="zh-CN" altLang="en-US" dirty="0" smtClean="0"/>
              <a:t>软件危机</a:t>
            </a:r>
            <a:endParaRPr lang="en-US" altLang="zh-CN" dirty="0" smtClean="0"/>
          </a:p>
          <a:p>
            <a:pPr lvl="1"/>
            <a:r>
              <a:rPr lang="en-US" altLang="zh-CN" dirty="0" smtClean="0"/>
              <a:t>1960</a:t>
            </a:r>
            <a:r>
              <a:rPr lang="zh-CN" altLang="en-US" dirty="0" smtClean="0"/>
              <a:t>年后至</a:t>
            </a:r>
            <a:r>
              <a:rPr lang="en-US" altLang="zh-CN" dirty="0" smtClean="0"/>
              <a:t>1970</a:t>
            </a:r>
            <a:r>
              <a:rPr lang="zh-CN" altLang="en-US" dirty="0" smtClean="0"/>
              <a:t>之间的软件快速发展阶段</a:t>
            </a:r>
            <a:endParaRPr lang="zh-CN" altLang="en-US" dirty="0" smtClean="0"/>
          </a:p>
          <a:p>
            <a:r>
              <a:rPr lang="zh-CN" altLang="en-US" dirty="0" smtClean="0"/>
              <a:t>软件危机的解决途径</a:t>
            </a:r>
            <a:endParaRPr lang="en-US" altLang="zh-CN" dirty="0" smtClean="0"/>
          </a:p>
          <a:p>
            <a:pPr lvl="1"/>
            <a:r>
              <a:rPr lang="en-US" altLang="zh-CN" dirty="0" smtClean="0"/>
              <a:t>1968</a:t>
            </a:r>
            <a:r>
              <a:rPr lang="zh-CN" altLang="en-US" dirty="0" smtClean="0"/>
              <a:t>年 软件工程大会第一次召开，并提出应用软件工程解决软件危机的问题</a:t>
            </a:r>
            <a:endParaRPr lang="zh-CN" altLang="en-US" dirty="0" smtClean="0"/>
          </a:p>
          <a:p>
            <a:endParaRPr lang="en-US" altLang="zh-CN" dirty="0" smtClean="0"/>
          </a:p>
        </p:txBody>
      </p:sp>
      <p:sp>
        <p:nvSpPr>
          <p:cNvPr id="2" name="日期占位符 1"/>
          <p:cNvSpPr>
            <a:spLocks noGrp="1"/>
          </p:cNvSpPr>
          <p:nvPr>
            <p:ph type="dt" sz="half" idx="10"/>
          </p:nvPr>
        </p:nvSpPr>
        <p:spPr/>
        <p:txBody>
          <a:bodyPr/>
          <a:lstStyle/>
          <a:p>
            <a:fld id="{D893361A-A9B6-471F-91FF-2F2D67B4693C}"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t>软件危机 </a:t>
            </a:r>
            <a:r>
              <a:rPr lang="en-US" altLang="zh-CN" dirty="0" smtClean="0"/>
              <a:t>Software </a:t>
            </a:r>
            <a:r>
              <a:rPr lang="en-US" altLang="zh-CN" dirty="0"/>
              <a:t>Crisis</a:t>
            </a:r>
            <a:endParaRPr lang="zh-CN" altLang="en-US" dirty="0" smtClean="0"/>
          </a:p>
        </p:txBody>
      </p:sp>
      <p:sp>
        <p:nvSpPr>
          <p:cNvPr id="18436" name="Rectangle 3"/>
          <p:cNvSpPr>
            <a:spLocks noGrp="1" noChangeArrowheads="1"/>
          </p:cNvSpPr>
          <p:nvPr>
            <p:ph idx="1"/>
          </p:nvPr>
        </p:nvSpPr>
        <p:spPr/>
        <p:txBody>
          <a:bodyPr/>
          <a:lstStyle/>
          <a:p>
            <a:r>
              <a:rPr lang="en-US" altLang="zh-CN" dirty="0" smtClean="0"/>
              <a:t>20</a:t>
            </a:r>
            <a:r>
              <a:rPr lang="zh-CN" altLang="en-US" dirty="0" smtClean="0"/>
              <a:t>世纪</a:t>
            </a:r>
            <a:r>
              <a:rPr lang="en-US" altLang="zh-CN" dirty="0" smtClean="0"/>
              <a:t>60</a:t>
            </a:r>
            <a:r>
              <a:rPr lang="zh-CN" altLang="en-US" dirty="0" smtClean="0"/>
              <a:t>年代后，随着计算机软件应用领域增多，软件规模不断扩大，软件系统功能多，逻辑复杂，不断扩充，从而导致许多系统开发出现了不良的后果：</a:t>
            </a:r>
            <a:endParaRPr lang="zh-CN" altLang="en-US" dirty="0" smtClean="0"/>
          </a:p>
          <a:p>
            <a:pPr lvl="1"/>
            <a:r>
              <a:rPr lang="zh-CN" altLang="en-US" dirty="0" smtClean="0"/>
              <a:t>软件开发计划难以制定和实施</a:t>
            </a:r>
            <a:endParaRPr lang="en-US" altLang="zh-CN" dirty="0" smtClean="0"/>
          </a:p>
          <a:p>
            <a:pPr lvl="1"/>
            <a:r>
              <a:rPr lang="zh-CN" altLang="en-US" dirty="0"/>
              <a:t>软件开发</a:t>
            </a:r>
            <a:r>
              <a:rPr lang="zh-CN" altLang="en-US" dirty="0" smtClean="0"/>
              <a:t>费用和进度失控</a:t>
            </a:r>
            <a:endParaRPr lang="en-US" altLang="zh-CN" dirty="0" smtClean="0"/>
          </a:p>
          <a:p>
            <a:pPr lvl="1"/>
            <a:r>
              <a:rPr lang="zh-CN" altLang="en-US" dirty="0" smtClean="0"/>
              <a:t>软件的质量无法让用户满意</a:t>
            </a:r>
            <a:endParaRPr lang="en-US" altLang="zh-CN" dirty="0" smtClean="0"/>
          </a:p>
          <a:p>
            <a:pPr lvl="1"/>
            <a:r>
              <a:rPr lang="zh-CN" altLang="en-US" dirty="0" smtClean="0"/>
              <a:t>软件无法维护</a:t>
            </a:r>
            <a:endParaRPr lang="en-US" altLang="zh-CN" dirty="0" smtClean="0"/>
          </a:p>
          <a:p>
            <a:pPr lvl="1"/>
            <a:r>
              <a:rPr lang="zh-CN" altLang="en-US" dirty="0" smtClean="0"/>
              <a:t>软件没有适当的文档资料</a:t>
            </a:r>
            <a:endParaRPr lang="en-US" altLang="zh-CN" dirty="0" smtClean="0"/>
          </a:p>
          <a:p>
            <a:pPr lvl="1"/>
            <a:r>
              <a:rPr lang="zh-CN" altLang="en-US" dirty="0" smtClean="0"/>
              <a:t>软件开发成本逐年上升</a:t>
            </a:r>
            <a:endParaRPr lang="zh-CN" altLang="en-US" dirty="0" smtClean="0"/>
          </a:p>
        </p:txBody>
      </p:sp>
      <p:sp>
        <p:nvSpPr>
          <p:cNvPr id="2" name="日期占位符 1"/>
          <p:cNvSpPr>
            <a:spLocks noGrp="1"/>
          </p:cNvSpPr>
          <p:nvPr>
            <p:ph type="dt" sz="half" idx="10"/>
          </p:nvPr>
        </p:nvSpPr>
        <p:spPr/>
        <p:txBody>
          <a:bodyPr/>
          <a:lstStyle/>
          <a:p>
            <a:fld id="{33D897BF-80A8-4127-8CA8-32BC42512ED2}"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文本框 6"/>
          <p:cNvSpPr txBox="1"/>
          <p:nvPr/>
        </p:nvSpPr>
        <p:spPr>
          <a:xfrm>
            <a:off x="5199290" y="3284984"/>
            <a:ext cx="6822619" cy="2308324"/>
          </a:xfrm>
          <a:prstGeom prst="rect">
            <a:avLst/>
          </a:prstGeom>
          <a:noFill/>
        </p:spPr>
        <p:txBody>
          <a:bodyPr wrap="square" rtlCol="0">
            <a:spAutoFit/>
          </a:bodyPr>
          <a:lstStyle/>
          <a:p>
            <a:pPr algn="l">
              <a:lnSpc>
                <a:spcPct val="100000"/>
              </a:lnSpc>
            </a:pPr>
            <a:r>
              <a:rPr lang="en-US" altLang="zh-CN" sz="2000" dirty="0">
                <a:solidFill>
                  <a:schemeClr val="bg1"/>
                </a:solidFill>
              </a:rPr>
              <a:t>Projects running over-budget</a:t>
            </a:r>
            <a:endParaRPr lang="en-US" altLang="zh-CN" sz="2000" dirty="0">
              <a:solidFill>
                <a:schemeClr val="bg1"/>
              </a:solidFill>
            </a:endParaRPr>
          </a:p>
          <a:p>
            <a:pPr algn="l">
              <a:lnSpc>
                <a:spcPct val="100000"/>
              </a:lnSpc>
            </a:pPr>
            <a:r>
              <a:rPr lang="en-US" altLang="zh-CN" sz="2000" dirty="0">
                <a:solidFill>
                  <a:schemeClr val="bg1"/>
                </a:solidFill>
              </a:rPr>
              <a:t>Projects running over-time</a:t>
            </a:r>
            <a:endParaRPr lang="en-US" altLang="zh-CN" sz="2000" dirty="0">
              <a:solidFill>
                <a:schemeClr val="bg1"/>
              </a:solidFill>
            </a:endParaRPr>
          </a:p>
          <a:p>
            <a:pPr algn="l">
              <a:lnSpc>
                <a:spcPct val="100000"/>
              </a:lnSpc>
            </a:pPr>
            <a:r>
              <a:rPr lang="en-US" altLang="zh-CN" sz="2000" dirty="0">
                <a:solidFill>
                  <a:schemeClr val="bg1"/>
                </a:solidFill>
              </a:rPr>
              <a:t>Software was very inefficient</a:t>
            </a:r>
            <a:endParaRPr lang="en-US" altLang="zh-CN" sz="2000" dirty="0">
              <a:solidFill>
                <a:schemeClr val="bg1"/>
              </a:solidFill>
            </a:endParaRPr>
          </a:p>
          <a:p>
            <a:pPr algn="l">
              <a:lnSpc>
                <a:spcPct val="100000"/>
              </a:lnSpc>
            </a:pPr>
            <a:r>
              <a:rPr lang="en-US" altLang="zh-CN" sz="2000" dirty="0">
                <a:solidFill>
                  <a:schemeClr val="bg1"/>
                </a:solidFill>
              </a:rPr>
              <a:t>Software was of low quality</a:t>
            </a:r>
            <a:endParaRPr lang="en-US" altLang="zh-CN" sz="2000" dirty="0">
              <a:solidFill>
                <a:schemeClr val="bg1"/>
              </a:solidFill>
            </a:endParaRPr>
          </a:p>
          <a:p>
            <a:pPr algn="l">
              <a:lnSpc>
                <a:spcPct val="100000"/>
              </a:lnSpc>
            </a:pPr>
            <a:r>
              <a:rPr lang="en-US" altLang="zh-CN" sz="2000" dirty="0">
                <a:solidFill>
                  <a:schemeClr val="bg1"/>
                </a:solidFill>
              </a:rPr>
              <a:t>Software often did not meet requirements</a:t>
            </a:r>
            <a:endParaRPr lang="en-US" altLang="zh-CN" sz="2000" dirty="0">
              <a:solidFill>
                <a:schemeClr val="bg1"/>
              </a:solidFill>
            </a:endParaRPr>
          </a:p>
          <a:p>
            <a:pPr algn="l">
              <a:lnSpc>
                <a:spcPct val="100000"/>
              </a:lnSpc>
            </a:pPr>
            <a:r>
              <a:rPr lang="en-US" altLang="zh-CN" sz="2000" dirty="0">
                <a:solidFill>
                  <a:schemeClr val="bg1"/>
                </a:solidFill>
              </a:rPr>
              <a:t>Projects were unmanageable and code difficult to maintain</a:t>
            </a:r>
            <a:endParaRPr lang="en-US" altLang="zh-CN" sz="2000" dirty="0">
              <a:solidFill>
                <a:schemeClr val="bg1"/>
              </a:solidFill>
            </a:endParaRPr>
          </a:p>
          <a:p>
            <a:pPr algn="l">
              <a:lnSpc>
                <a:spcPct val="100000"/>
              </a:lnSpc>
            </a:pPr>
            <a:r>
              <a:rPr lang="en-US" altLang="zh-CN" sz="2000" dirty="0">
                <a:solidFill>
                  <a:schemeClr val="bg1"/>
                </a:solidFill>
              </a:rPr>
              <a:t>Software was never delivered</a:t>
            </a:r>
            <a:endParaRPr lang="zh-CN" altLang="en-US" sz="2000" dirty="0">
              <a:solidFill>
                <a:schemeClr val="bg1"/>
              </a:solidFill>
            </a:endParaRP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smtClean="0"/>
              <a:t>软件危机的解决途径</a:t>
            </a:r>
            <a:endParaRPr lang="zh-CN" altLang="en-US" dirty="0" smtClean="0"/>
          </a:p>
        </p:txBody>
      </p:sp>
      <p:sp>
        <p:nvSpPr>
          <p:cNvPr id="23555" name="Rectangle 3"/>
          <p:cNvSpPr>
            <a:spLocks noGrp="1" noChangeArrowheads="1"/>
          </p:cNvSpPr>
          <p:nvPr>
            <p:ph idx="1"/>
          </p:nvPr>
        </p:nvSpPr>
        <p:spPr>
          <a:xfrm>
            <a:off x="376519" y="1103253"/>
            <a:ext cx="10996051" cy="4980840"/>
          </a:xfrm>
        </p:spPr>
        <p:txBody>
          <a:bodyPr/>
          <a:lstStyle/>
          <a:p>
            <a:r>
              <a:rPr lang="zh-CN" altLang="en-US" dirty="0" smtClean="0"/>
              <a:t>产生软件危机的原因：</a:t>
            </a:r>
            <a:endParaRPr lang="zh-CN" altLang="en-US" dirty="0" smtClean="0"/>
          </a:p>
          <a:p>
            <a:pPr lvl="1"/>
            <a:r>
              <a:rPr lang="zh-CN" altLang="en-US" dirty="0" smtClean="0"/>
              <a:t>软件系统本身的复杂性；</a:t>
            </a:r>
            <a:endParaRPr lang="zh-CN" altLang="en-US" dirty="0" smtClean="0"/>
          </a:p>
          <a:p>
            <a:pPr lvl="1"/>
            <a:r>
              <a:rPr lang="zh-CN" altLang="en-US" dirty="0" smtClean="0"/>
              <a:t>软件开发的方法和技术不合理及不成熟；</a:t>
            </a:r>
            <a:endParaRPr lang="zh-CN" altLang="en-US" dirty="0" smtClean="0"/>
          </a:p>
          <a:p>
            <a:r>
              <a:rPr lang="zh-CN" altLang="en-US" dirty="0" smtClean="0"/>
              <a:t>软件工程方法</a:t>
            </a:r>
            <a:endParaRPr lang="zh-CN" altLang="en-US" dirty="0" smtClean="0"/>
          </a:p>
          <a:p>
            <a:pPr lvl="1"/>
            <a:r>
              <a:rPr lang="en-US" altLang="zh-CN" dirty="0" smtClean="0"/>
              <a:t>1968</a:t>
            </a:r>
            <a:r>
              <a:rPr lang="zh-CN" altLang="en-US" dirty="0" smtClean="0"/>
              <a:t>年 </a:t>
            </a:r>
            <a:r>
              <a:rPr lang="en-US" altLang="zh-CN" dirty="0" smtClean="0"/>
              <a:t>Friedrich Ludwig</a:t>
            </a:r>
            <a:r>
              <a:rPr lang="zh-CN" altLang="en-US" dirty="0"/>
              <a:t> </a:t>
            </a:r>
            <a:r>
              <a:rPr lang="en-US" altLang="zh-CN" dirty="0" smtClean="0"/>
              <a:t>Bauer </a:t>
            </a:r>
            <a:r>
              <a:rPr lang="zh-CN" altLang="en-US" dirty="0" smtClean="0"/>
              <a:t>（</a:t>
            </a:r>
            <a:r>
              <a:rPr lang="en-US" altLang="zh-CN" dirty="0" smtClean="0"/>
              <a:t>1924-2015</a:t>
            </a:r>
            <a:r>
              <a:rPr lang="zh-CN" altLang="en-US" dirty="0" smtClean="0"/>
              <a:t>）</a:t>
            </a:r>
            <a:endParaRPr lang="en-US" altLang="zh-CN" dirty="0" smtClean="0"/>
          </a:p>
          <a:p>
            <a:pPr lvl="1"/>
            <a:r>
              <a:rPr lang="zh-CN" altLang="en-US" dirty="0" smtClean="0"/>
              <a:t>提出运用工程化原则和方法</a:t>
            </a:r>
            <a:r>
              <a:rPr lang="zh-CN" altLang="en-US" dirty="0"/>
              <a:t>，</a:t>
            </a:r>
            <a:r>
              <a:rPr lang="zh-CN" altLang="en-US" dirty="0" smtClean="0"/>
              <a:t>组织软件开发解决软件危机，并提出“软件工程 </a:t>
            </a:r>
            <a:r>
              <a:rPr lang="en-US" altLang="zh-CN" dirty="0" smtClean="0"/>
              <a:t>Software Engineering</a:t>
            </a:r>
            <a:r>
              <a:rPr lang="zh-CN" altLang="en-US" dirty="0" smtClean="0"/>
              <a:t>”的概念。</a:t>
            </a:r>
            <a:endParaRPr lang="zh-CN" altLang="en-US" dirty="0" smtClean="0"/>
          </a:p>
        </p:txBody>
      </p:sp>
      <p:sp>
        <p:nvSpPr>
          <p:cNvPr id="2" name="日期占位符 1"/>
          <p:cNvSpPr>
            <a:spLocks noGrp="1"/>
          </p:cNvSpPr>
          <p:nvPr>
            <p:ph type="dt" sz="half" idx="10"/>
          </p:nvPr>
        </p:nvSpPr>
        <p:spPr/>
        <p:txBody>
          <a:bodyPr/>
          <a:lstStyle/>
          <a:p>
            <a:fld id="{DE2AF14C-3B39-440F-BF50-962DDE20F00A}" type="datetime1">
              <a:rPr lang="zh-CN" altLang="en-US" smtClean="0"/>
            </a:fld>
            <a:endParaRPr lang="zh-CN" altLang="en-US" dirty="0"/>
          </a:p>
        </p:txBody>
      </p:sp>
      <p:sp>
        <p:nvSpPr>
          <p:cNvPr id="3" name="页脚占位符 2"/>
          <p:cNvSpPr>
            <a:spLocks noGrp="1"/>
          </p:cNvSpPr>
          <p:nvPr>
            <p:ph type="ftr" sz="quarter" idx="11"/>
          </p:nvPr>
        </p:nvSpPr>
        <p:spPr/>
        <p:txBody>
          <a:bodyPr/>
          <a:lstStyle/>
          <a:p>
            <a:pPr>
              <a:defRPr/>
            </a:pPr>
            <a:r>
              <a:rPr lang="en-GB" altLang="en-US" dirty="0" smtClean="0"/>
              <a:t>©2015-2025 Data Science &amp; Service </a:t>
            </a:r>
            <a:r>
              <a:rPr lang="en-GB" altLang="en-US" dirty="0" err="1" smtClean="0"/>
              <a:t>Center</a:t>
            </a:r>
            <a:endParaRPr lang="zh-CN" altLang="en-US" dirty="0"/>
          </a:p>
        </p:txBody>
      </p:sp>
      <p:sp>
        <p:nvSpPr>
          <p:cNvPr id="4" name="灯片编号占位符 3"/>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8112224" y="1010389"/>
            <a:ext cx="1513384" cy="2219630"/>
          </a:xfrm>
          <a:prstGeom prst="rect">
            <a:avLst/>
          </a:prstGeom>
        </p:spPr>
      </p:pic>
    </p:spTree>
  </p:cSld>
  <p:clrMapOvr>
    <a:masterClrMapping/>
  </p:clrMapOvr>
  <p:transition>
    <p:push/>
  </p:transition>
  <p:timing>
    <p:tnLst>
      <p:par>
        <p:cTn id="1" dur="indefinite" restart="never" nodeType="tmRoot"/>
      </p:par>
    </p:tnLst>
  </p:timing>
</p:sld>
</file>

<file path=ppt/tags/tag1.xml><?xml version="1.0" encoding="utf-8"?>
<p:tagLst xmlns:p="http://schemas.openxmlformats.org/presentationml/2006/main">
  <p:tag name="TIMING" val="|3.5|11.6|14.7|22|13|30.8|25.2|19.9"/>
</p:tagLst>
</file>

<file path=ppt/tags/tag2.xml><?xml version="1.0" encoding="utf-8"?>
<p:tagLst xmlns:p="http://schemas.openxmlformats.org/presentationml/2006/main">
  <p:tag name="TIMING" val="|6.1|42.9|15"/>
</p:tagLst>
</file>

<file path=ppt/tags/tag3.xml><?xml version="1.0" encoding="utf-8"?>
<p:tagLst xmlns:p="http://schemas.openxmlformats.org/presentationml/2006/main">
  <p:tag name="TIMING" val="|2.9"/>
</p:tagLst>
</file>

<file path=ppt/tags/tag4.xml><?xml version="1.0" encoding="utf-8"?>
<p:tagLst xmlns:p="http://schemas.openxmlformats.org/presentationml/2006/main">
  <p:tag name="TIMING" val="|0.9|61.9"/>
</p:tagLst>
</file>

<file path=ppt/tags/tag5.xml><?xml version="1.0" encoding="utf-8"?>
<p:tagLst xmlns:p="http://schemas.openxmlformats.org/presentationml/2006/main">
  <p:tag name="TIMING" val="|3.3|48.5"/>
</p:tagLst>
</file>

<file path=ppt/tags/tag6.xml><?xml version="1.0" encoding="utf-8"?>
<p:tagLst xmlns:p="http://schemas.openxmlformats.org/presentationml/2006/main">
  <p:tag name="KSO_WPP_MARK_KEY" val="2f204922-f7fa-4449-8395-855350a10e2d"/>
  <p:tag name="COMMONDATA" val="eyJoZGlkIjoiNjQ3MDEzODdjZDhhNjM0ZTMwNGY5NDQwY2NmYTMwZGIifQ=="/>
</p:tagLst>
</file>

<file path=ppt/theme/theme1.xml><?xml version="1.0" encoding="utf-8"?>
<a:theme xmlns:a="http://schemas.openxmlformats.org/drawingml/2006/main" name="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4000</Words>
  <Application>WPS 演示</Application>
  <PresentationFormat>宽屏</PresentationFormat>
  <Paragraphs>446</Paragraphs>
  <Slides>19</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华文细黑</vt:lpstr>
      <vt:lpstr>微软雅黑</vt:lpstr>
      <vt:lpstr>Arial Unicode MS</vt:lpstr>
      <vt:lpstr>Calibri Light</vt:lpstr>
      <vt:lpstr>Calibri</vt:lpstr>
      <vt:lpstr>2015</vt:lpstr>
      <vt:lpstr>PowerPoint 演示文稿</vt:lpstr>
      <vt:lpstr>本章内容</vt:lpstr>
      <vt:lpstr>常用软件</vt:lpstr>
      <vt:lpstr>软件的定义</vt:lpstr>
      <vt:lpstr>软件的特点</vt:lpstr>
      <vt:lpstr>软件的分类</vt:lpstr>
      <vt:lpstr>软件的发展和软件危机</vt:lpstr>
      <vt:lpstr>软件危机 Software Crisis</vt:lpstr>
      <vt:lpstr>软件危机的解决途径</vt:lpstr>
      <vt:lpstr>软件发展的三个主要阶段</vt:lpstr>
      <vt:lpstr>软件工程</vt:lpstr>
      <vt:lpstr>软件工程定义 1-2</vt:lpstr>
      <vt:lpstr>软件工程定义 3-4</vt:lpstr>
      <vt:lpstr>软件工程要素</vt:lpstr>
      <vt:lpstr>软件工程的目标和原则</vt:lpstr>
      <vt:lpstr>软件工程研究的内容</vt:lpstr>
      <vt:lpstr>软件工程应用的原则</vt:lpstr>
      <vt:lpstr>软件工程知识体系</vt:lpstr>
      <vt:lpstr>课后思考</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山人</cp:lastModifiedBy>
  <cp:revision>172</cp:revision>
  <dcterms:created xsi:type="dcterms:W3CDTF">2008-02-20T09:21:00Z</dcterms:created>
  <dcterms:modified xsi:type="dcterms:W3CDTF">2023-02-21T08:25:05Z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7295B4A2B43E4682A2CF34CBF7CC5113</vt:lpwstr>
  </property>
  <property fmtid="{D5CDD505-2E9C-101B-9397-08002B2CF9AE}" pid="3" name="KSOProductBuildVer">
    <vt:lpwstr>2052-11.1.0.12651</vt:lpwstr>
  </property>
</Properties>
</file>