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342" r:id="rId3"/>
    <p:sldId id="260" r:id="rId5"/>
    <p:sldId id="321" r:id="rId6"/>
    <p:sldId id="261" r:id="rId7"/>
    <p:sldId id="262" r:id="rId8"/>
    <p:sldId id="277" r:id="rId9"/>
    <p:sldId id="278" r:id="rId10"/>
    <p:sldId id="280" r:id="rId11"/>
    <p:sldId id="282" r:id="rId12"/>
    <p:sldId id="320" r:id="rId13"/>
    <p:sldId id="264" r:id="rId14"/>
    <p:sldId id="345" r:id="rId15"/>
    <p:sldId id="268" r:id="rId16"/>
    <p:sldId id="283" r:id="rId17"/>
    <p:sldId id="343" r:id="rId18"/>
    <p:sldId id="271" r:id="rId19"/>
    <p:sldId id="298" r:id="rId20"/>
    <p:sldId id="272" r:id="rId21"/>
    <p:sldId id="299" r:id="rId22"/>
    <p:sldId id="337" r:id="rId23"/>
    <p:sldId id="335" r:id="rId24"/>
    <p:sldId id="273" r:id="rId25"/>
    <p:sldId id="300" r:id="rId26"/>
    <p:sldId id="275" r:id="rId27"/>
    <p:sldId id="301" r:id="rId28"/>
    <p:sldId id="276" r:id="rId29"/>
    <p:sldId id="302" r:id="rId30"/>
    <p:sldId id="325" r:id="rId31"/>
    <p:sldId id="326" r:id="rId32"/>
    <p:sldId id="327" r:id="rId33"/>
    <p:sldId id="329" r:id="rId34"/>
    <p:sldId id="333" r:id="rId35"/>
    <p:sldId id="265" r:id="rId36"/>
    <p:sldId id="309" r:id="rId37"/>
    <p:sldId id="310" r:id="rId38"/>
    <p:sldId id="311" r:id="rId39"/>
    <p:sldId id="312" r:id="rId40"/>
    <p:sldId id="313" r:id="rId41"/>
    <p:sldId id="314" r:id="rId42"/>
    <p:sldId id="315" r:id="rId43"/>
    <p:sldId id="316" r:id="rId44"/>
    <p:sldId id="267" r:id="rId45"/>
    <p:sldId id="303" r:id="rId46"/>
    <p:sldId id="304" r:id="rId47"/>
    <p:sldId id="306" r:id="rId48"/>
    <p:sldId id="307" r:id="rId49"/>
    <p:sldId id="346" r:id="rId50"/>
    <p:sldId id="308" r:id="rId51"/>
    <p:sldId id="338" r:id="rId52"/>
    <p:sldId id="339" r:id="rId53"/>
    <p:sldId id="340" r:id="rId54"/>
    <p:sldId id="341" r:id="rId55"/>
    <p:sldId id="344" r:id="rId56"/>
  </p:sldIdLst>
  <p:sldSz cx="12192000" cy="6858000"/>
  <p:notesSz cx="6858000" cy="9144000"/>
  <p:custDataLst>
    <p:tags r:id="rId61"/>
  </p:custDataLst>
  <p:defaultTextStyle>
    <a:defPPr>
      <a:defRPr lang="zh-CN"/>
    </a:defPPr>
    <a:lvl1pPr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0" autoAdjust="0"/>
    <p:restoredTop sz="93038" autoAdjust="0"/>
  </p:normalViewPr>
  <p:slideViewPr>
    <p:cSldViewPr>
      <p:cViewPr varScale="1">
        <p:scale>
          <a:sx n="75" d="100"/>
          <a:sy n="75" d="100"/>
        </p:scale>
        <p:origin x="438" y="66"/>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53F6B452-40E6-4E37-9A81-108D144B6CD4}"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BD5801C1-3443-4A2B-806F-C236F1D0639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E0C4982-C9D6-4C68-B18B-3D32B534C059}"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78851" name="Rectangle 2"/>
          <p:cNvSpPr>
            <a:spLocks noGrp="1" noRot="1" noChangeAspect="1" noChangeArrowheads="1" noTextEdit="1"/>
          </p:cNvSpPr>
          <p:nvPr>
            <p:ph type="sldImg"/>
          </p:nvPr>
        </p:nvSpPr>
        <p:spPr>
          <a:xfrm>
            <a:off x="381000" y="685800"/>
            <a:ext cx="6096000" cy="3429000"/>
          </a:xfrm>
        </p:spPr>
      </p:sp>
      <p:sp>
        <p:nvSpPr>
          <p:cNvPr id="78852" name="Rectangle 3"/>
          <p:cNvSpPr>
            <a:spLocks noGrp="1" noChangeArrowheads="1"/>
          </p:cNvSpPr>
          <p:nvPr>
            <p:ph type="body" idx="1"/>
          </p:nvPr>
        </p:nvSpPr>
        <p:spPr>
          <a:noFill/>
        </p:spPr>
        <p:txBody>
          <a:bodyPr/>
          <a:lstStyle/>
          <a:p>
            <a:pPr eaLnBrk="1" hangingPunct="1"/>
            <a:r>
              <a:rPr lang="en-US" altLang="zh-CN" dirty="0" smtClean="0">
                <a:latin typeface="Arial" panose="020B0604020202020204" pitchFamily="34" charset="0"/>
              </a:rPr>
              <a:t>Winston Walker</a:t>
            </a:r>
            <a:r>
              <a:rPr lang="en-US" altLang="zh-CN" baseline="0" dirty="0" smtClean="0">
                <a:latin typeface="Arial" panose="020B0604020202020204" pitchFamily="34" charset="0"/>
              </a:rPr>
              <a:t> Royce 1929-1995</a:t>
            </a:r>
            <a:endParaRPr lang="en-US" altLang="zh-CN" dirty="0" smtClean="0">
              <a:latin typeface="Arial" panose="020B0604020202020204" pitchFamily="34" charset="0"/>
            </a:endParaRPr>
          </a:p>
          <a:p>
            <a:pPr eaLnBrk="1" hangingPunct="1"/>
            <a:r>
              <a:rPr lang="zh-CN" altLang="en-US" dirty="0" smtClean="0">
                <a:latin typeface="Arial" panose="020B0604020202020204" pitchFamily="34" charset="0"/>
              </a:rPr>
              <a:t>瀑布模型规定了软件生命周期提出的六个基本工程活动，并且规定了它们自上而下、相互衔接的固定次序，如同瀑布流水，逐级下落 。瀑布模型将软件生命周期划分为定义阶段、开发阶段和维护阶段，在定义阶段部署了计划和需求分析活动；在开发阶段部署了设计、编码和测试活动，维护阶段部署了运行</a:t>
            </a:r>
            <a:r>
              <a:rPr lang="en-US" altLang="zh-CN" dirty="0" smtClean="0">
                <a:latin typeface="Arial" panose="020B0604020202020204" pitchFamily="34" charset="0"/>
              </a:rPr>
              <a:t>/</a:t>
            </a:r>
            <a:r>
              <a:rPr lang="zh-CN" altLang="en-US" dirty="0" smtClean="0">
                <a:latin typeface="Arial" panose="020B0604020202020204" pitchFamily="34" charset="0"/>
              </a:rPr>
              <a:t>维护活动。</a:t>
            </a:r>
            <a:endParaRPr lang="zh-CN" altLang="en-US" dirty="0"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C6CB092-EF27-43D6-BC2F-793519E20251}"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79875" name="Rectangle 2"/>
          <p:cNvSpPr>
            <a:spLocks noGrp="1" noRot="1" noChangeAspect="1" noChangeArrowheads="1" noTextEdit="1"/>
          </p:cNvSpPr>
          <p:nvPr>
            <p:ph type="sldImg"/>
          </p:nvPr>
        </p:nvSpPr>
        <p:spPr>
          <a:xfrm>
            <a:off x="381000" y="685800"/>
            <a:ext cx="6096000" cy="3429000"/>
          </a:xfrm>
        </p:spPr>
      </p:sp>
      <p:sp>
        <p:nvSpPr>
          <p:cNvPr id="7987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瀑布模型规定了软件生命周期提出的六个基本工程活动，并且规定了它们自上而下、相互衔接的固定次序，如同瀑布流水，逐级下落 。</a:t>
            </a:r>
            <a:endParaRPr lang="zh-CN"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0329917-363F-4FA2-BE9D-EAF38C826B4A}"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1923" name="Rectangle 2"/>
          <p:cNvSpPr>
            <a:spLocks noGrp="1" noRot="1" noChangeAspect="1" noChangeArrowheads="1" noTextEdit="1"/>
          </p:cNvSpPr>
          <p:nvPr>
            <p:ph type="sldImg"/>
          </p:nvPr>
        </p:nvSpPr>
        <p:spPr>
          <a:xfrm>
            <a:off x="381000" y="685800"/>
            <a:ext cx="6096000" cy="3429000"/>
          </a:xfrm>
        </p:spPr>
      </p:sp>
      <p:sp>
        <p:nvSpPr>
          <p:cNvPr id="8192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瀑布模型将测试作为软件实现之后的一个独立阶段，使得在分析和设计阶段潜伏下来的错误得到纠正的时机大为推迟，造成较大的返工成本；而且体系结构级别的缺陷也只能在测试阶段才能被发现，使得瀑布模型驾驭风险的能力较低。</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瀑布模型将测试阶段独立于编码之后，给人们造成了一种不良的影响，即：相对于编码而言，分析与设计工作更重要，而并没有强调测试的重要性，尽管测试有时会占据项目周期的一半时间。</a:t>
            </a:r>
            <a:r>
              <a:rPr lang="en-US" altLang="zh-CN" smtClean="0">
                <a:latin typeface="Arial" panose="020B0604020202020204" pitchFamily="34" charset="0"/>
              </a:rPr>
              <a:t>V</a:t>
            </a:r>
            <a:r>
              <a:rPr lang="zh-CN" altLang="en-US" smtClean="0">
                <a:latin typeface="Arial" panose="020B0604020202020204" pitchFamily="34" charset="0"/>
              </a:rPr>
              <a:t>模型的价值在于纠正了人们这种错误的认识，将测试分等级，并和前面的开发阶段对应起来。</a:t>
            </a:r>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6C95FB8-5074-4589-BC94-5D49175FC710}"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3971" name="Rectangle 2"/>
          <p:cNvSpPr>
            <a:spLocks noGrp="1" noRot="1" noChangeAspect="1" noChangeArrowheads="1" noTextEdit="1"/>
          </p:cNvSpPr>
          <p:nvPr>
            <p:ph type="sldImg"/>
          </p:nvPr>
        </p:nvSpPr>
        <p:spPr>
          <a:xfrm>
            <a:off x="381000" y="685800"/>
            <a:ext cx="6096000" cy="3429000"/>
          </a:xfrm>
        </p:spPr>
      </p:sp>
      <p:sp>
        <p:nvSpPr>
          <p:cNvPr id="839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实践证明：项目规模越大，问题越复杂，资源、成本、进度等因素的不确定性就越大，项目承担风险也就越大。 </a:t>
            </a:r>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22D2822-A8EC-4860-B514-0827EEBB865A}"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4995" name="Rectangle 2"/>
          <p:cNvSpPr>
            <a:spLocks noGrp="1" noRot="1" noChangeAspect="1" noChangeArrowheads="1" noTextEdit="1"/>
          </p:cNvSpPr>
          <p:nvPr>
            <p:ph type="sldImg"/>
          </p:nvPr>
        </p:nvSpPr>
        <p:spPr>
          <a:xfrm>
            <a:off x="381000" y="685800"/>
            <a:ext cx="6096000" cy="3429000"/>
          </a:xfrm>
        </p:spPr>
      </p:sp>
      <p:sp>
        <p:nvSpPr>
          <p:cNvPr id="8499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如：需求不清晰的风险，需要开发一个原型来逐步明确需求；可靠性要求较高的风险需要开发一个原型来试验技术方案能否达到可靠性要求；对于时间性能要求较高的风险需要开发一个原型来试验算法性能能否达到时间要求等。风险管理措施应该纳入选定的项目实施方案中。</a:t>
            </a:r>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E203B5A-3DCA-4614-88C0-2614ABBF3DD2}"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6019" name="Rectangle 2"/>
          <p:cNvSpPr>
            <a:spLocks noGrp="1" noRot="1" noChangeAspect="1" noChangeArrowheads="1" noTextEdit="1"/>
          </p:cNvSpPr>
          <p:nvPr>
            <p:ph type="sldImg"/>
          </p:nvPr>
        </p:nvSpPr>
        <p:spPr>
          <a:xfrm>
            <a:off x="381000" y="685800"/>
            <a:ext cx="6096000" cy="3429000"/>
          </a:xfrm>
        </p:spPr>
      </p:sp>
      <p:sp>
        <p:nvSpPr>
          <p:cNvPr id="86020"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RAD</a:t>
            </a:r>
            <a:r>
              <a:rPr lang="zh-CN" altLang="en-US" smtClean="0">
                <a:latin typeface="Arial" panose="020B0604020202020204" pitchFamily="34" charset="0"/>
              </a:rPr>
              <a:t>模型使用构件组装方法进行快速开发。如果需求理解得很好且约束了项目范围，</a:t>
            </a:r>
            <a:r>
              <a:rPr lang="en-US" altLang="zh-CN" smtClean="0">
                <a:latin typeface="Arial" panose="020B0604020202020204" pitchFamily="34" charset="0"/>
              </a:rPr>
              <a:t>RAD</a:t>
            </a:r>
            <a:r>
              <a:rPr lang="zh-CN" altLang="en-US" smtClean="0">
                <a:latin typeface="Arial" panose="020B0604020202020204" pitchFamily="34" charset="0"/>
              </a:rPr>
              <a:t>过程使得一个开发队伍能够在很短时间内（如</a:t>
            </a:r>
            <a:r>
              <a:rPr lang="en-US" altLang="zh-CN" smtClean="0">
                <a:latin typeface="Arial" panose="020B0604020202020204" pitchFamily="34" charset="0"/>
              </a:rPr>
              <a:t>60</a:t>
            </a:r>
            <a:r>
              <a:rPr lang="zh-CN" altLang="en-US" smtClean="0">
                <a:latin typeface="Arial" panose="020B0604020202020204" pitchFamily="34" charset="0"/>
              </a:rPr>
              <a:t>到</a:t>
            </a:r>
            <a:r>
              <a:rPr lang="en-US" altLang="zh-CN" smtClean="0">
                <a:latin typeface="Arial" panose="020B0604020202020204" pitchFamily="34" charset="0"/>
              </a:rPr>
              <a:t>90</a:t>
            </a:r>
            <a:r>
              <a:rPr lang="zh-CN" altLang="en-US" smtClean="0">
                <a:latin typeface="Arial" panose="020B0604020202020204" pitchFamily="34" charset="0"/>
              </a:rPr>
              <a:t>天）创建出系统。 </a:t>
            </a:r>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BACEE3E-FA47-45DE-BD9D-BBC7CADD6A1A}"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7043" name="Rectangle 2"/>
          <p:cNvSpPr>
            <a:spLocks noGrp="1" noRot="1" noChangeAspect="1" noChangeArrowheads="1" noTextEdit="1"/>
          </p:cNvSpPr>
          <p:nvPr>
            <p:ph type="sldImg"/>
          </p:nvPr>
        </p:nvSpPr>
        <p:spPr>
          <a:xfrm>
            <a:off x="381000" y="685800"/>
            <a:ext cx="6096000" cy="3429000"/>
          </a:xfrm>
        </p:spPr>
      </p:sp>
      <p:sp>
        <p:nvSpPr>
          <p:cNvPr id="87044"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Business case </a:t>
            </a:r>
            <a:r>
              <a:rPr lang="zh-CN" altLang="en-US" smtClean="0">
                <a:latin typeface="Arial" panose="020B0604020202020204" pitchFamily="34" charset="0"/>
              </a:rPr>
              <a:t>：业务用例</a:t>
            </a:r>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4BFCF74-BF6C-4498-8FF3-664857D9ED3C}"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8067" name="Rectangle 2"/>
          <p:cNvSpPr>
            <a:spLocks noGrp="1" noRot="1" noChangeAspect="1" noChangeArrowheads="1" noTextEdit="1"/>
          </p:cNvSpPr>
          <p:nvPr>
            <p:ph type="sldImg"/>
          </p:nvPr>
        </p:nvSpPr>
        <p:spPr>
          <a:xfrm>
            <a:off x="381000" y="685800"/>
            <a:ext cx="6096000" cy="3429000"/>
          </a:xfrm>
        </p:spPr>
      </p:sp>
      <p:sp>
        <p:nvSpPr>
          <p:cNvPr id="8806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为了达到该目的，必须在理解整个系统的功能需求、性能需求和特性（</a:t>
            </a:r>
            <a:r>
              <a:rPr lang="en-US" altLang="zh-CN" smtClean="0">
                <a:latin typeface="Arial" panose="020B0604020202020204" pitchFamily="34" charset="0"/>
              </a:rPr>
              <a:t>feature</a:t>
            </a:r>
            <a:r>
              <a:rPr lang="zh-CN" altLang="en-US" smtClean="0">
                <a:latin typeface="Arial" panose="020B0604020202020204" pitchFamily="34" charset="0"/>
              </a:rPr>
              <a:t>）需求的基础上，详细分析系统的业务和技术风险，对系统体系结构作出设计决策；然后针对体系结构中业务需求重要等级和技术风险等级编制项目总体计划和具体的迭代计划，并对高风险的部分进行详细分析设计，完成其增量原型开发；同时为项目建立支持环境，包括创建开发案例，创建模板、准则并准备工具。</a:t>
            </a: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7BBA5CBB-C085-4DEE-A106-BF66110DAA05}" type="datetime2">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5">
                <a:lumMod val="60000"/>
                <a:lumOff val="40000"/>
              </a:schemeClr>
            </a:gs>
            <a:gs pos="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44400" y="93600"/>
            <a:ext cx="10335600"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9376" y="1196123"/>
            <a:ext cx="11161239" cy="4980840"/>
          </a:xfrm>
        </p:spPr>
        <p:txBody>
          <a:bodyPr/>
          <a:lstStyle>
            <a:lvl1pPr marL="230505" indent="-230505">
              <a:lnSpc>
                <a:spcPct val="100000"/>
              </a:lnSpc>
              <a:spcBef>
                <a:spcPts val="1000"/>
              </a:spcBef>
              <a:spcAft>
                <a:spcPts val="600"/>
              </a:spcAft>
              <a:defRPr sz="2800" baseline="0">
                <a:solidFill>
                  <a:schemeClr val="tx1"/>
                </a:solidFill>
                <a:latin typeface="微软雅黑" panose="020B0503020204020204" pitchFamily="34" charset="-122"/>
                <a:ea typeface="微软雅黑" panose="020B0503020204020204" pitchFamily="34" charset="-122"/>
              </a:defRPr>
            </a:lvl1pPr>
            <a:lvl2pPr marL="687705" indent="-230505">
              <a:lnSpc>
                <a:spcPct val="100000"/>
              </a:lnSpc>
              <a:spcBef>
                <a:spcPts val="500"/>
              </a:spcBef>
              <a:spcAft>
                <a:spcPts val="600"/>
              </a:spcAft>
              <a:defRPr sz="2400" baseline="0">
                <a:solidFill>
                  <a:schemeClr val="tx1"/>
                </a:solidFill>
                <a:latin typeface="微软雅黑" panose="020B0503020204020204" pitchFamily="34" charset="-122"/>
                <a:ea typeface="微软雅黑" panose="020B0503020204020204" pitchFamily="34" charset="-122"/>
              </a:defRPr>
            </a:lvl2pPr>
            <a:lvl3pPr marL="1144905" indent="-230505">
              <a:lnSpc>
                <a:spcPct val="100000"/>
              </a:lnSpc>
              <a:spcBef>
                <a:spcPts val="500"/>
              </a:spcBef>
              <a:spcAft>
                <a:spcPts val="60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87012622-2C2C-43B4-B365-170B1AC502D2}" type="datetime2">
              <a:rPr lang="zh-CN" altLang="en-US" smtClean="0"/>
            </a:fld>
            <a:endParaRPr lang="zh-CN" altLang="en-US" dirty="0"/>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p:transition>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F7D7E716-159B-4EEC-8A39-36C57FDD10C8}" type="datetime2">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zh-CN" dirty="0" smtClean="0"/>
              <a:t>©2015-2020 Data Science &amp; Service Center</a:t>
            </a: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oleObject" Target="../embeddings/oleObject2.bin"/><Relationship Id="rId2" Type="http://schemas.openxmlformats.org/officeDocument/2006/relationships/image" Target="../media/image4.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 Id="rId3" Type="http://schemas.openxmlformats.org/officeDocument/2006/relationships/oleObject" Target="../embeddings/oleObject4.bin"/><Relationship Id="rId2" Type="http://schemas.openxmlformats.org/officeDocument/2006/relationships/image" Target="../media/image7.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9.bin"/><Relationship Id="rId2" Type="http://schemas.openxmlformats.org/officeDocument/2006/relationships/image" Target="../media/image13.e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9.emf"/><Relationship Id="rId3" Type="http://schemas.openxmlformats.org/officeDocument/2006/relationships/oleObject" Target="../embeddings/oleObject13.bin"/><Relationship Id="rId2" Type="http://schemas.openxmlformats.org/officeDocument/2006/relationships/image" Target="../media/image18.emf"/><Relationship Id="rId1"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523220"/>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2800" b="1" dirty="0">
                <a:solidFill>
                  <a:prstClr val="white"/>
                </a:solidFill>
                <a:latin typeface="微软雅黑" panose="020B0503020204020204" pitchFamily="34" charset="-122"/>
                <a:ea typeface="微软雅黑" panose="020B0503020204020204" pitchFamily="34" charset="-122"/>
              </a:rPr>
              <a:t>软件</a:t>
            </a:r>
            <a:r>
              <a:rPr lang="zh-CN" altLang="en-US" sz="2800" b="1" dirty="0" smtClean="0">
                <a:solidFill>
                  <a:prstClr val="white"/>
                </a:solidFill>
                <a:latin typeface="微软雅黑" panose="020B0503020204020204" pitchFamily="34" charset="-122"/>
                <a:ea typeface="微软雅黑" panose="020B0503020204020204" pitchFamily="34" charset="-122"/>
              </a:rPr>
              <a:t>生命周期模型</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675918" cy="400110"/>
          </a:xfrm>
          <a:prstGeom prst="rect">
            <a:avLst/>
          </a:prstGeom>
          <a:noFill/>
        </p:spPr>
        <p:txBody>
          <a:bodyPr wrap="square" rtlCol="0">
            <a:spAutoFit/>
          </a:bodyPr>
          <a:lstStyle/>
          <a:p>
            <a:pPr algn="l">
              <a:lnSpc>
                <a:spcPct val="100000"/>
              </a:lnSpc>
            </a:pPr>
            <a:r>
              <a:rPr lang="zh-CN" altLang="en-US" sz="2000" b="1" dirty="0" smtClean="0">
                <a:solidFill>
                  <a:schemeClr val="bg1"/>
                </a:solidFill>
                <a:latin typeface="微软雅黑" panose="020B0503020204020204" pitchFamily="34" charset="-122"/>
                <a:ea typeface="微软雅黑" panose="020B0503020204020204" pitchFamily="34" charset="-122"/>
              </a:rPr>
              <a:t>老师邮箱</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smtClean="0">
                <a:solidFill>
                  <a:schemeClr val="bg1"/>
                </a:solidFill>
                <a:latin typeface="微软雅黑" panose="020B0503020204020204" pitchFamily="34" charset="-122"/>
                <a:ea typeface="微软雅黑" panose="020B0503020204020204" pitchFamily="34" charset="-122"/>
              </a:rPr>
              <a:t>dxiao@bupt.edu.cn</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4160C3AE-183B-4E86-82F2-1F9CDC9D5E68}" type="datetime1">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r>
              <a:rPr lang="en-US" altLang="zh-CN" sz="1400" dirty="0"/>
              <a:t>©2015-2020 Data Science &amp; Service Center</a:t>
            </a:r>
            <a:endParaRPr lang="zh-CN" altLang="en-US" sz="1400" dirty="0"/>
          </a:p>
        </p:txBody>
      </p:sp>
      <p:sp>
        <p:nvSpPr>
          <p:cNvPr id="8" name="灯片编号占位符 7"/>
          <p:cNvSpPr>
            <a:spLocks noGrp="1"/>
          </p:cNvSpPr>
          <p:nvPr>
            <p:ph type="sldNum" sz="quarter" idx="12"/>
          </p:nvPr>
        </p:nvSpPr>
        <p:spPr/>
        <p:txBody>
          <a:bodyPr/>
          <a:lstStyle/>
          <a:p>
            <a:fld id="{65C61107-C9B8-45B5-BD23-C8A00455B7E2}" type="slidenum">
              <a:rPr lang="zh-CN" altLang="en-US" smtClean="0">
                <a:solidFill>
                  <a:prstClr val="white"/>
                </a:solidFill>
              </a:rPr>
            </a:fld>
            <a:endParaRPr lang="zh-CN" altLang="en-US">
              <a:solidFill>
                <a:prstClr val="white"/>
              </a:solidFill>
            </a:endParaRPr>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dirty="0" smtClean="0"/>
              <a:t>软件生命周期模型</a:t>
            </a:r>
            <a:endParaRPr lang="zh-CN" altLang="en-US" dirty="0" smtClean="0"/>
          </a:p>
        </p:txBody>
      </p:sp>
      <p:sp>
        <p:nvSpPr>
          <p:cNvPr id="26628" name="Rectangle 3"/>
          <p:cNvSpPr>
            <a:spLocks noGrp="1" noChangeArrowheads="1"/>
          </p:cNvSpPr>
          <p:nvPr>
            <p:ph idx="1"/>
          </p:nvPr>
        </p:nvSpPr>
        <p:spPr/>
        <p:txBody>
          <a:bodyPr/>
          <a:lstStyle/>
          <a:p>
            <a:r>
              <a:rPr lang="zh-CN" altLang="en-US" dirty="0" smtClean="0"/>
              <a:t>软件过程模型：从一个特定角度提出的对软件过程的</a:t>
            </a:r>
            <a:r>
              <a:rPr lang="zh-CN" altLang="en-US" dirty="0"/>
              <a:t>概括</a:t>
            </a:r>
            <a:r>
              <a:rPr lang="zh-CN" altLang="en-US" dirty="0" smtClean="0"/>
              <a:t>描述，是对软件开发实际过程的抽象，包括构成软件过程的各种活动（</a:t>
            </a:r>
            <a:r>
              <a:rPr lang="en-US" altLang="zh-CN" sz="2000" dirty="0" smtClean="0"/>
              <a:t>Activities</a:t>
            </a:r>
            <a:r>
              <a:rPr lang="zh-CN" altLang="en-US" dirty="0" smtClean="0"/>
              <a:t>）、软件工件（</a:t>
            </a:r>
            <a:r>
              <a:rPr lang="en-US" altLang="zh-CN" sz="2000" dirty="0" smtClean="0"/>
              <a:t>Artifacts</a:t>
            </a:r>
            <a:r>
              <a:rPr lang="zh-CN" altLang="en-US" dirty="0" smtClean="0"/>
              <a:t>）以及参与角色（</a:t>
            </a:r>
            <a:r>
              <a:rPr lang="en-US" altLang="zh-CN" sz="2000" dirty="0" smtClean="0"/>
              <a:t>Actors/Roles</a:t>
            </a:r>
            <a:r>
              <a:rPr lang="zh-CN" altLang="en-US" dirty="0" smtClean="0"/>
              <a:t>）等。</a:t>
            </a:r>
            <a:endParaRPr lang="zh-CN" altLang="en-US" dirty="0" smtClean="0"/>
          </a:p>
          <a:p>
            <a:r>
              <a:rPr lang="zh-CN" altLang="en-US" dirty="0" smtClean="0"/>
              <a:t>软件生命周期模型是一个框架，描述从软件需求定义直至软件经使用后废弃为止，跨越整个生存期的软件开发、运行和维护所实施的全部过程、活动和任务，同时描述生命周期不同阶段产生的软件工件，明确活动的执行角色等。</a:t>
            </a:r>
            <a:endParaRPr lang="zh-CN" altLang="en-US" dirty="0" smtClean="0"/>
          </a:p>
        </p:txBody>
      </p:sp>
      <p:sp>
        <p:nvSpPr>
          <p:cNvPr id="2" name="日期占位符 1"/>
          <p:cNvSpPr>
            <a:spLocks noGrp="1"/>
          </p:cNvSpPr>
          <p:nvPr>
            <p:ph type="dt" sz="half" idx="10"/>
          </p:nvPr>
        </p:nvSpPr>
        <p:spPr/>
        <p:txBody>
          <a:bodyPr/>
          <a:lstStyle/>
          <a:p>
            <a:fld id="{40F408C6-3597-438E-8C19-FB0FC19AE67D}"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传统</a:t>
            </a:r>
            <a:r>
              <a:rPr lang="zh-CN" altLang="en-US" dirty="0" smtClean="0"/>
              <a:t>模型种类</a:t>
            </a:r>
            <a:endParaRPr lang="zh-CN" altLang="en-US" dirty="0" smtClean="0"/>
          </a:p>
        </p:txBody>
      </p:sp>
      <p:sp>
        <p:nvSpPr>
          <p:cNvPr id="27652" name="Rectangle 3"/>
          <p:cNvSpPr>
            <a:spLocks noGrp="1" noChangeArrowheads="1"/>
          </p:cNvSpPr>
          <p:nvPr>
            <p:ph idx="1"/>
          </p:nvPr>
        </p:nvSpPr>
        <p:spPr/>
        <p:txBody>
          <a:bodyPr/>
          <a:lstStyle/>
          <a:p>
            <a:pPr>
              <a:lnSpc>
                <a:spcPct val="70000"/>
              </a:lnSpc>
            </a:pPr>
            <a:r>
              <a:rPr lang="zh-CN" altLang="en-US" sz="2800" dirty="0" smtClean="0"/>
              <a:t>瀑布模型（</a:t>
            </a:r>
            <a:r>
              <a:rPr lang="en-US" altLang="zh-CN" sz="2800" dirty="0" smtClean="0"/>
              <a:t>Waterfall Model</a:t>
            </a:r>
            <a:r>
              <a:rPr lang="zh-CN" altLang="en-US" sz="2800" dirty="0" smtClean="0"/>
              <a:t>）</a:t>
            </a:r>
            <a:endParaRPr lang="zh-CN" altLang="en-US" sz="2800" dirty="0"/>
          </a:p>
          <a:p>
            <a:pPr>
              <a:lnSpc>
                <a:spcPct val="70000"/>
              </a:lnSpc>
            </a:pPr>
            <a:r>
              <a:rPr lang="zh-CN" altLang="en-US" sz="2800" dirty="0" smtClean="0"/>
              <a:t>演化模型</a:t>
            </a:r>
            <a:r>
              <a:rPr lang="zh-CN" altLang="en-US" dirty="0" smtClean="0"/>
              <a:t>（</a:t>
            </a:r>
            <a:r>
              <a:rPr lang="en-US" altLang="zh-CN" dirty="0" smtClean="0"/>
              <a:t>Evolutional Model</a:t>
            </a:r>
            <a:r>
              <a:rPr lang="zh-CN" altLang="en-US" dirty="0" smtClean="0"/>
              <a:t>）</a:t>
            </a:r>
            <a:endParaRPr lang="zh-CN" altLang="en-US" sz="2800" dirty="0"/>
          </a:p>
          <a:p>
            <a:pPr>
              <a:lnSpc>
                <a:spcPct val="70000"/>
              </a:lnSpc>
            </a:pPr>
            <a:r>
              <a:rPr lang="zh-CN" altLang="en-US" sz="2800" dirty="0" smtClean="0"/>
              <a:t>增量模型（</a:t>
            </a:r>
            <a:r>
              <a:rPr lang="en-US" altLang="zh-CN" sz="2800" dirty="0" smtClean="0"/>
              <a:t>Incremental Model</a:t>
            </a:r>
            <a:r>
              <a:rPr lang="zh-CN" altLang="en-US" sz="2800" dirty="0" smtClean="0"/>
              <a:t>）</a:t>
            </a:r>
            <a:endParaRPr lang="en-US" altLang="zh-CN" sz="2800" dirty="0"/>
          </a:p>
          <a:p>
            <a:pPr>
              <a:lnSpc>
                <a:spcPct val="70000"/>
              </a:lnSpc>
            </a:pPr>
            <a:r>
              <a:rPr lang="zh-CN" altLang="en-US" sz="2800" dirty="0" smtClean="0"/>
              <a:t>喷泉模型</a:t>
            </a:r>
            <a:r>
              <a:rPr lang="zh-CN" altLang="en-US" dirty="0" smtClean="0"/>
              <a:t>（</a:t>
            </a:r>
            <a:r>
              <a:rPr lang="en-US" altLang="zh-CN" dirty="0" smtClean="0"/>
              <a:t>Fountain Model</a:t>
            </a:r>
            <a:r>
              <a:rPr lang="zh-CN" altLang="en-US" dirty="0" smtClean="0"/>
              <a:t>）</a:t>
            </a:r>
            <a:endParaRPr lang="zh-CN" altLang="en-US" sz="2800" dirty="0"/>
          </a:p>
          <a:p>
            <a:pPr>
              <a:lnSpc>
                <a:spcPct val="70000"/>
              </a:lnSpc>
            </a:pPr>
            <a:r>
              <a:rPr lang="en-US" altLang="zh-CN" sz="2800" dirty="0" smtClean="0"/>
              <a:t>V</a:t>
            </a:r>
            <a:r>
              <a:rPr lang="zh-CN" altLang="en-US" sz="2800" dirty="0"/>
              <a:t>模型和</a:t>
            </a:r>
            <a:r>
              <a:rPr lang="en-US" altLang="zh-CN" sz="2800" dirty="0"/>
              <a:t>W</a:t>
            </a:r>
            <a:r>
              <a:rPr lang="zh-CN" altLang="en-US" sz="2800" dirty="0" smtClean="0"/>
              <a:t>模型（</a:t>
            </a:r>
            <a:r>
              <a:rPr lang="en-US" altLang="zh-CN" sz="2800" dirty="0" smtClean="0"/>
              <a:t>V &amp; W Model</a:t>
            </a:r>
            <a:r>
              <a:rPr lang="zh-CN" altLang="en-US" sz="2800" dirty="0" smtClean="0"/>
              <a:t>）</a:t>
            </a:r>
            <a:endParaRPr lang="zh-CN" altLang="en-US" sz="2800" dirty="0"/>
          </a:p>
          <a:p>
            <a:pPr>
              <a:lnSpc>
                <a:spcPct val="70000"/>
              </a:lnSpc>
            </a:pPr>
            <a:r>
              <a:rPr lang="zh-CN" altLang="en-US" sz="2800" dirty="0" smtClean="0"/>
              <a:t>螺旋模型（</a:t>
            </a:r>
            <a:r>
              <a:rPr lang="en-US" altLang="zh-CN" sz="2800" dirty="0" smtClean="0"/>
              <a:t>Spiral Model</a:t>
            </a:r>
            <a:r>
              <a:rPr lang="zh-CN" altLang="en-US" sz="2800" dirty="0" smtClean="0"/>
              <a:t>）</a:t>
            </a:r>
            <a:endParaRPr lang="zh-CN" altLang="en-US" sz="2800" dirty="0"/>
          </a:p>
          <a:p>
            <a:pPr>
              <a:lnSpc>
                <a:spcPct val="70000"/>
              </a:lnSpc>
            </a:pPr>
            <a:r>
              <a:rPr lang="zh-CN" altLang="en-US" sz="2800" dirty="0" smtClean="0"/>
              <a:t>构件</a:t>
            </a:r>
            <a:r>
              <a:rPr lang="zh-CN" altLang="en-US" sz="2800" dirty="0"/>
              <a:t>组装</a:t>
            </a:r>
            <a:r>
              <a:rPr lang="zh-CN" altLang="en-US" sz="2800" dirty="0" smtClean="0"/>
              <a:t>模型</a:t>
            </a:r>
            <a:r>
              <a:rPr lang="zh-CN" altLang="en-US" dirty="0" smtClean="0"/>
              <a:t>（</a:t>
            </a:r>
            <a:r>
              <a:rPr lang="en-US" altLang="zh-CN" dirty="0"/>
              <a:t>Component </a:t>
            </a:r>
            <a:r>
              <a:rPr lang="en-US" altLang="zh-CN" dirty="0" smtClean="0"/>
              <a:t>Assembly Model</a:t>
            </a:r>
            <a:r>
              <a:rPr lang="zh-CN" altLang="en-US" dirty="0" smtClean="0"/>
              <a:t>）</a:t>
            </a:r>
            <a:endParaRPr lang="zh-CN" altLang="en-US" sz="2800" dirty="0"/>
          </a:p>
          <a:p>
            <a:pPr>
              <a:lnSpc>
                <a:spcPct val="70000"/>
              </a:lnSpc>
            </a:pPr>
            <a:r>
              <a:rPr lang="zh-CN" altLang="en-US" sz="2800" dirty="0" smtClean="0"/>
              <a:t>快速</a:t>
            </a:r>
            <a:r>
              <a:rPr lang="zh-CN" altLang="en-US" sz="2800" dirty="0"/>
              <a:t>应用开发</a:t>
            </a:r>
            <a:r>
              <a:rPr lang="zh-CN" altLang="en-US" sz="2800" dirty="0" smtClean="0"/>
              <a:t>模型（</a:t>
            </a:r>
            <a:r>
              <a:rPr lang="en-US" altLang="zh-CN" sz="2800" dirty="0" smtClean="0"/>
              <a:t>Rapid Application Development Model</a:t>
            </a:r>
            <a:r>
              <a:rPr lang="zh-CN" altLang="en-US" sz="2800" dirty="0" smtClean="0"/>
              <a:t>）</a:t>
            </a:r>
            <a:endParaRPr lang="en-US" altLang="zh-CN" sz="2800" dirty="0"/>
          </a:p>
          <a:p>
            <a:pPr>
              <a:lnSpc>
                <a:spcPct val="70000"/>
              </a:lnSpc>
            </a:pPr>
            <a:r>
              <a:rPr lang="zh-CN" altLang="en-US" sz="2800" dirty="0" smtClean="0"/>
              <a:t>原型方法</a:t>
            </a:r>
            <a:r>
              <a:rPr lang="zh-CN" altLang="en-US" dirty="0" smtClean="0"/>
              <a:t>（</a:t>
            </a:r>
            <a:r>
              <a:rPr lang="en-US" altLang="zh-CN" dirty="0" smtClean="0"/>
              <a:t>Prototype Method</a:t>
            </a:r>
            <a:r>
              <a:rPr lang="zh-CN" altLang="en-US" dirty="0" smtClean="0"/>
              <a:t>）</a:t>
            </a:r>
            <a:endParaRPr lang="zh-CN" altLang="en-US" sz="2800" dirty="0"/>
          </a:p>
          <a:p>
            <a:pPr>
              <a:lnSpc>
                <a:spcPct val="70000"/>
              </a:lnSpc>
            </a:pPr>
            <a:endParaRPr lang="zh-CN" altLang="en-US" sz="2800" dirty="0"/>
          </a:p>
        </p:txBody>
      </p:sp>
      <p:sp>
        <p:nvSpPr>
          <p:cNvPr id="2" name="日期占位符 1"/>
          <p:cNvSpPr>
            <a:spLocks noGrp="1"/>
          </p:cNvSpPr>
          <p:nvPr>
            <p:ph type="dt" sz="half" idx="10"/>
          </p:nvPr>
        </p:nvSpPr>
        <p:spPr/>
        <p:txBody>
          <a:bodyPr/>
          <a:lstStyle/>
          <a:p>
            <a:fld id="{0BC9DB70-4C3A-49AA-81D1-02619DA856C4}"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无规则的</a:t>
            </a:r>
            <a:r>
              <a:rPr lang="zh-CN" altLang="en-US" dirty="0"/>
              <a:t>小作坊式</a:t>
            </a:r>
            <a:r>
              <a:rPr lang="zh-CN" altLang="en-US" dirty="0" smtClean="0"/>
              <a:t>软件开发</a:t>
            </a:r>
            <a:endParaRPr lang="zh-CN" altLang="en-US" dirty="0"/>
          </a:p>
        </p:txBody>
      </p:sp>
      <p:sp>
        <p:nvSpPr>
          <p:cNvPr id="3" name="内容占位符 2"/>
          <p:cNvSpPr>
            <a:spLocks noGrp="1"/>
          </p:cNvSpPr>
          <p:nvPr>
            <p:ph idx="1"/>
          </p:nvPr>
        </p:nvSpPr>
        <p:spPr>
          <a:xfrm>
            <a:off x="767408" y="1103562"/>
            <a:ext cx="4320480" cy="4980840"/>
          </a:xfrm>
        </p:spPr>
        <p:txBody>
          <a:bodyPr/>
          <a:lstStyle/>
          <a:p>
            <a:r>
              <a:rPr lang="zh-CN" altLang="en-US" dirty="0" smtClean="0"/>
              <a:t>获取需求</a:t>
            </a:r>
            <a:endParaRPr lang="en-US" altLang="zh-CN" dirty="0" smtClean="0"/>
          </a:p>
          <a:p>
            <a:pPr lvl="1"/>
            <a:r>
              <a:rPr lang="zh-CN" altLang="en-US" dirty="0" smtClean="0"/>
              <a:t>面谈</a:t>
            </a:r>
            <a:r>
              <a:rPr lang="zh-CN" altLang="en-US" dirty="0" smtClean="0"/>
              <a:t>或简单的书面</a:t>
            </a:r>
            <a:r>
              <a:rPr lang="zh-CN" altLang="en-US" dirty="0" smtClean="0"/>
              <a:t>说明</a:t>
            </a:r>
            <a:endParaRPr lang="en-US" altLang="zh-CN" dirty="0" smtClean="0"/>
          </a:p>
          <a:p>
            <a:r>
              <a:rPr lang="zh-CN" altLang="en-US" dirty="0"/>
              <a:t>理解</a:t>
            </a:r>
            <a:r>
              <a:rPr lang="zh-CN" altLang="en-US" dirty="0" smtClean="0"/>
              <a:t>需求</a:t>
            </a:r>
            <a:endParaRPr lang="en-US" altLang="zh-CN" dirty="0" smtClean="0"/>
          </a:p>
          <a:p>
            <a:pPr lvl="1"/>
            <a:r>
              <a:rPr lang="zh-CN" altLang="en-US" dirty="0" smtClean="0"/>
              <a:t>头脑风暴</a:t>
            </a:r>
            <a:endParaRPr lang="en-US" altLang="zh-CN" dirty="0" smtClean="0"/>
          </a:p>
          <a:p>
            <a:r>
              <a:rPr lang="zh-CN" altLang="en-US" dirty="0"/>
              <a:t>编写</a:t>
            </a:r>
            <a:r>
              <a:rPr lang="zh-CN" altLang="en-US" dirty="0" smtClean="0"/>
              <a:t>代码</a:t>
            </a:r>
            <a:endParaRPr lang="en-US" altLang="zh-CN" dirty="0" smtClean="0"/>
          </a:p>
          <a:p>
            <a:r>
              <a:rPr lang="zh-CN" altLang="en-US" dirty="0" smtClean="0"/>
              <a:t>运行</a:t>
            </a:r>
            <a:r>
              <a:rPr lang="en-US" altLang="zh-CN" dirty="0" smtClean="0"/>
              <a:t>+</a:t>
            </a:r>
            <a:r>
              <a:rPr lang="zh-CN" altLang="en-US" dirty="0" smtClean="0"/>
              <a:t>调试</a:t>
            </a:r>
            <a:endParaRPr lang="en-US" altLang="zh-CN" dirty="0" smtClean="0"/>
          </a:p>
          <a:p>
            <a:r>
              <a:rPr lang="zh-CN" altLang="en-US" dirty="0"/>
              <a:t>交付</a:t>
            </a:r>
            <a:endParaRPr lang="zh-CN" altLang="en-US" dirty="0"/>
          </a:p>
        </p:txBody>
      </p:sp>
      <p:sp>
        <p:nvSpPr>
          <p:cNvPr id="4" name="日期占位符 3"/>
          <p:cNvSpPr>
            <a:spLocks noGrp="1"/>
          </p:cNvSpPr>
          <p:nvPr>
            <p:ph type="dt" sz="half" idx="10"/>
          </p:nvPr>
        </p:nvSpPr>
        <p:spPr/>
        <p:txBody>
          <a:bodyPr/>
          <a:lstStyle/>
          <a:p>
            <a:fld id="{87012622-2C2C-43B4-B365-170B1AC502D2}" type="datetime2">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文本框 6"/>
          <p:cNvSpPr txBox="1"/>
          <p:nvPr/>
        </p:nvSpPr>
        <p:spPr>
          <a:xfrm>
            <a:off x="5979110" y="1412776"/>
            <a:ext cx="5262979" cy="3703578"/>
          </a:xfrm>
          <a:prstGeom prst="rect">
            <a:avLst/>
          </a:prstGeom>
          <a:solidFill>
            <a:schemeClr val="accent1">
              <a:lumMod val="60000"/>
              <a:lumOff val="40000"/>
            </a:schemeClr>
          </a:solidFill>
          <a:ln>
            <a:solidFill>
              <a:schemeClr val="tx1"/>
            </a:solidFill>
          </a:ln>
        </p:spPr>
        <p:txBody>
          <a:bodyPr wrap="none" rtlCol="0">
            <a:spAutoFit/>
          </a:bodyPr>
          <a:lstStyle/>
          <a:p>
            <a:pPr marL="457200" indent="-457200" algn="l">
              <a:lnSpc>
                <a:spcPct val="100000"/>
              </a:lnSpc>
              <a:spcBef>
                <a:spcPts val="10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缺乏统一的项目规划；</a:t>
            </a:r>
            <a:endParaRPr lang="en-US" altLang="zh-CN" sz="2800" dirty="0">
              <a:latin typeface="微软雅黑" panose="020B0503020204020204" pitchFamily="34" charset="-122"/>
              <a:ea typeface="微软雅黑" panose="020B0503020204020204" pitchFamily="34" charset="-122"/>
            </a:endParaRPr>
          </a:p>
          <a:p>
            <a:pPr marL="457200" indent="-457200" algn="l">
              <a:lnSpc>
                <a:spcPct val="100000"/>
              </a:lnSpc>
              <a:spcBef>
                <a:spcPts val="10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不重视需求的分析；</a:t>
            </a:r>
            <a:endParaRPr lang="en-US" altLang="zh-CN" sz="2800" dirty="0">
              <a:latin typeface="微软雅黑" panose="020B0503020204020204" pitchFamily="34" charset="-122"/>
              <a:ea typeface="微软雅黑" panose="020B0503020204020204" pitchFamily="34" charset="-122"/>
            </a:endParaRPr>
          </a:p>
          <a:p>
            <a:pPr marL="457200" indent="-457200" algn="l">
              <a:lnSpc>
                <a:spcPct val="100000"/>
              </a:lnSpc>
              <a:spcBef>
                <a:spcPts val="10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软件交付前</a:t>
            </a:r>
            <a:r>
              <a:rPr lang="zh-CN" altLang="en-US" sz="2800" dirty="0" smtClean="0">
                <a:latin typeface="微软雅黑" panose="020B0503020204020204" pitchFamily="34" charset="-122"/>
                <a:ea typeface="微软雅黑" panose="020B0503020204020204" pitchFamily="34" charset="-122"/>
              </a:rPr>
              <a:t>缺少设计和测试</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457200" indent="-457200" algn="l">
              <a:lnSpc>
                <a:spcPct val="100000"/>
              </a:lnSpc>
              <a:spcBef>
                <a:spcPts val="10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软件质量无保障；</a:t>
            </a:r>
            <a:endParaRPr lang="en-US" altLang="zh-CN" sz="2800" dirty="0">
              <a:latin typeface="微软雅黑" panose="020B0503020204020204" pitchFamily="34" charset="-122"/>
              <a:ea typeface="微软雅黑" panose="020B0503020204020204" pitchFamily="34" charset="-122"/>
            </a:endParaRPr>
          </a:p>
          <a:p>
            <a:pPr marL="457200" indent="-457200" algn="l">
              <a:lnSpc>
                <a:spcPct val="100000"/>
              </a:lnSpc>
              <a:spcBef>
                <a:spcPts val="10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基本不考虑维护；</a:t>
            </a:r>
            <a:endParaRPr lang="en-US" altLang="zh-CN" sz="2800" dirty="0">
              <a:latin typeface="微软雅黑" panose="020B0503020204020204" pitchFamily="34" charset="-122"/>
              <a:ea typeface="微软雅黑" panose="020B0503020204020204" pitchFamily="34" charset="-122"/>
            </a:endParaRPr>
          </a:p>
          <a:p>
            <a:pPr marL="457200" indent="-457200" algn="l">
              <a:lnSpc>
                <a:spcPct val="100000"/>
              </a:lnSpc>
              <a:spcBef>
                <a:spcPts val="10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无法支持大规模的软件开发</a:t>
            </a:r>
            <a:r>
              <a:rPr lang="zh-CN" altLang="en-US" dirty="0" smtClean="0"/>
              <a:t>！</a:t>
            </a:r>
            <a:endParaRPr lang="zh-CN" altLang="en-US" dirty="0"/>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瀑布模型</a:t>
            </a:r>
            <a:endParaRPr lang="zh-CN" altLang="en-US" dirty="0" smtClean="0"/>
          </a:p>
        </p:txBody>
      </p:sp>
      <p:sp>
        <p:nvSpPr>
          <p:cNvPr id="28676" name="Rectangle 3"/>
          <p:cNvSpPr>
            <a:spLocks noGrp="1" noChangeArrowheads="1"/>
          </p:cNvSpPr>
          <p:nvPr>
            <p:ph idx="1"/>
          </p:nvPr>
        </p:nvSpPr>
        <p:spPr>
          <a:xfrm>
            <a:off x="623392" y="1125539"/>
            <a:ext cx="11089232" cy="1514475"/>
          </a:xfrm>
        </p:spPr>
        <p:txBody>
          <a:bodyPr/>
          <a:lstStyle/>
          <a:p>
            <a:r>
              <a:rPr lang="en-US" altLang="zh-CN" sz="2800" dirty="0"/>
              <a:t>Winston </a:t>
            </a:r>
            <a:r>
              <a:rPr lang="en-US" altLang="zh-CN" sz="2800" dirty="0" smtClean="0"/>
              <a:t>W. Royce</a:t>
            </a:r>
            <a:r>
              <a:rPr lang="zh-CN" altLang="zh-CN" sz="2800" dirty="0"/>
              <a:t>于</a:t>
            </a:r>
            <a:r>
              <a:rPr lang="en-US" altLang="zh-CN" sz="2800" dirty="0"/>
              <a:t>1970</a:t>
            </a:r>
            <a:r>
              <a:rPr lang="zh-CN" altLang="zh-CN" sz="2800" dirty="0"/>
              <a:t>年在其论文</a:t>
            </a:r>
            <a:r>
              <a:rPr lang="zh-CN" altLang="zh-CN" sz="1800" dirty="0"/>
              <a:t> </a:t>
            </a:r>
            <a:r>
              <a:rPr lang="en-US" altLang="zh-CN" sz="2000" dirty="0"/>
              <a:t>“Managing the Development of Large Software Systems” </a:t>
            </a:r>
            <a:r>
              <a:rPr lang="zh-CN" altLang="zh-CN" sz="2800" dirty="0"/>
              <a:t>中第一次</a:t>
            </a:r>
            <a:r>
              <a:rPr lang="zh-CN" altLang="en-US" sz="2800" dirty="0"/>
              <a:t>提出了</a:t>
            </a:r>
            <a:r>
              <a:rPr lang="zh-CN" altLang="zh-CN" sz="2800" dirty="0"/>
              <a:t> 瀑布模型</a:t>
            </a:r>
            <a:r>
              <a:rPr lang="zh-CN" altLang="zh-CN" sz="2800" dirty="0" smtClean="0"/>
              <a:t>（</a:t>
            </a:r>
            <a:r>
              <a:rPr lang="en-US" altLang="zh-CN" dirty="0"/>
              <a:t>W</a:t>
            </a:r>
            <a:r>
              <a:rPr lang="en-US" altLang="zh-CN" sz="2800" dirty="0" smtClean="0"/>
              <a:t>aterfall </a:t>
            </a:r>
            <a:r>
              <a:rPr lang="en-US" altLang="zh-CN" dirty="0"/>
              <a:t>M</a:t>
            </a:r>
            <a:r>
              <a:rPr lang="en-US" altLang="zh-CN" sz="2800" dirty="0" smtClean="0"/>
              <a:t>odel</a:t>
            </a:r>
            <a:r>
              <a:rPr lang="zh-CN" altLang="zh-CN" sz="2800" dirty="0"/>
              <a:t>）</a:t>
            </a:r>
            <a:endParaRPr lang="zh-CN" altLang="en-US" sz="2800" dirty="0"/>
          </a:p>
        </p:txBody>
      </p:sp>
      <p:sp>
        <p:nvSpPr>
          <p:cNvPr id="28677" name="Rectangle 6"/>
          <p:cNvSpPr>
            <a:spLocks noChangeArrowheads="1"/>
          </p:cNvSpPr>
          <p:nvPr/>
        </p:nvSpPr>
        <p:spPr bwMode="auto">
          <a:xfrm>
            <a:off x="10483270" y="2310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8678" name="Rectangle 9"/>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8679" name="对象 2"/>
          <p:cNvGraphicFramePr>
            <a:graphicFrameLocks noChangeAspect="1"/>
          </p:cNvGraphicFramePr>
          <p:nvPr/>
        </p:nvGraphicFramePr>
        <p:xfrm>
          <a:off x="1544400" y="2174316"/>
          <a:ext cx="4349989" cy="2562784"/>
        </p:xfrm>
        <a:graphic>
          <a:graphicData uri="http://schemas.openxmlformats.org/presentationml/2006/ole">
            <mc:AlternateContent xmlns:mc="http://schemas.openxmlformats.org/markup-compatibility/2006">
              <mc:Choice xmlns:v="urn:schemas-microsoft-com:vml" Requires="v">
                <p:oleObj spid="_x0000_s28787" name="Visio" r:id="rId1" imgW="7023100" imgH="4140200" progId="Visio.Drawing.11">
                  <p:embed/>
                </p:oleObj>
              </mc:Choice>
              <mc:Fallback>
                <p:oleObj name="Visio" r:id="rId1" imgW="7023100" imgH="41402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400" y="2174316"/>
                        <a:ext cx="4349989" cy="2562784"/>
                      </a:xfrm>
                      <a:prstGeom prst="rect">
                        <a:avLst/>
                      </a:prstGeom>
                      <a:noFill/>
                      <a:ln>
                        <a:noFill/>
                      </a:ln>
                    </p:spPr>
                  </p:pic>
                </p:oleObj>
              </mc:Fallback>
            </mc:AlternateContent>
          </a:graphicData>
        </a:graphic>
      </p:graphicFrame>
      <p:sp>
        <p:nvSpPr>
          <p:cNvPr id="28680" name="Rectangle 11"/>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8681" name="对象 4"/>
          <p:cNvGraphicFramePr>
            <a:graphicFrameLocks noChangeAspect="1"/>
          </p:cNvGraphicFramePr>
          <p:nvPr/>
        </p:nvGraphicFramePr>
        <p:xfrm>
          <a:off x="6146800" y="2166070"/>
          <a:ext cx="4313040" cy="2541016"/>
        </p:xfrm>
        <a:graphic>
          <a:graphicData uri="http://schemas.openxmlformats.org/presentationml/2006/ole">
            <mc:AlternateContent xmlns:mc="http://schemas.openxmlformats.org/markup-compatibility/2006">
              <mc:Choice xmlns:v="urn:schemas-microsoft-com:vml" Requires="v">
                <p:oleObj spid="_x0000_s28788" name="Visio" r:id="rId3" imgW="7023100" imgH="4140200" progId="Visio.Drawing.11">
                  <p:embed/>
                </p:oleObj>
              </mc:Choice>
              <mc:Fallback>
                <p:oleObj name="Visio" r:id="rId3" imgW="7023100" imgH="414020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2166070"/>
                        <a:ext cx="4313040" cy="2541016"/>
                      </a:xfrm>
                      <a:prstGeom prst="rect">
                        <a:avLst/>
                      </a:prstGeom>
                      <a:noFill/>
                      <a:ln>
                        <a:noFill/>
                      </a:ln>
                    </p:spPr>
                  </p:pic>
                </p:oleObj>
              </mc:Fallback>
            </mc:AlternateContent>
          </a:graphicData>
        </a:graphic>
      </p:graphicFrame>
      <p:sp>
        <p:nvSpPr>
          <p:cNvPr id="28682" name="矩形 5"/>
          <p:cNvSpPr>
            <a:spLocks noChangeArrowheads="1"/>
          </p:cNvSpPr>
          <p:nvPr/>
        </p:nvSpPr>
        <p:spPr bwMode="auto">
          <a:xfrm>
            <a:off x="1019175" y="5084763"/>
            <a:ext cx="10334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zh-CN" dirty="0">
                <a:latin typeface="微软雅黑" panose="020B0503020204020204" pitchFamily="34" charset="-122"/>
                <a:ea typeface="微软雅黑" panose="020B0503020204020204" pitchFamily="34" charset="-122"/>
              </a:rPr>
              <a:t>瀑布模型为软件开发和软件维护提供了一种有效的</a:t>
            </a:r>
            <a:r>
              <a:rPr lang="zh-CN" altLang="zh-CN" dirty="0" smtClean="0">
                <a:latin typeface="微软雅黑" panose="020B0503020204020204" pitchFamily="34" charset="-122"/>
                <a:ea typeface="微软雅黑" panose="020B0503020204020204" pitchFamily="34" charset="-122"/>
              </a:rPr>
              <a:t>管理</a:t>
            </a:r>
            <a:r>
              <a:rPr lang="zh-CN" altLang="en-US" dirty="0">
                <a:latin typeface="微软雅黑" panose="020B0503020204020204" pitchFamily="34" charset="-122"/>
                <a:ea typeface="微软雅黑" panose="020B0503020204020204" pitchFamily="34" charset="-122"/>
              </a:rPr>
              <a:t>模</a:t>
            </a:r>
            <a:r>
              <a:rPr lang="zh-CN" altLang="zh-CN" dirty="0" smtClean="0">
                <a:latin typeface="微软雅黑" panose="020B0503020204020204" pitchFamily="34" charset="-122"/>
                <a:ea typeface="微软雅黑" panose="020B0503020204020204" pitchFamily="34" charset="-122"/>
              </a:rPr>
              <a:t>式</a:t>
            </a:r>
            <a:r>
              <a:rPr lang="zh-CN" altLang="zh-CN" dirty="0">
                <a:latin typeface="微软雅黑" panose="020B0503020204020204" pitchFamily="34" charset="-122"/>
                <a:ea typeface="微软雅黑" panose="020B0503020204020204" pitchFamily="34" charset="-122"/>
              </a:rPr>
              <a:t>，它在软件开发早期为消除非结构化软件、降低软件复杂度、促进软件开发工程化方面起着显著的作用</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A5FBFD01-7C7D-46DC-AA77-06E9FFCD0D5F}"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pic>
        <p:nvPicPr>
          <p:cNvPr id="5" name="图片 4"/>
          <p:cNvPicPr>
            <a:picLocks noChangeAspect="1"/>
          </p:cNvPicPr>
          <p:nvPr/>
        </p:nvPicPr>
        <p:blipFill>
          <a:blip r:embed="rId5"/>
          <a:stretch>
            <a:fillRect/>
          </a:stretch>
        </p:blipFill>
        <p:spPr>
          <a:xfrm>
            <a:off x="419346" y="3116610"/>
            <a:ext cx="1971429" cy="1590476"/>
          </a:xfrm>
          <a:prstGeom prst="rect">
            <a:avLst/>
          </a:prstGeom>
        </p:spPr>
      </p:pic>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smtClean="0"/>
              <a:t>瀑布模型</a:t>
            </a:r>
            <a:endParaRPr lang="zh-CN" altLang="en-US" dirty="0" smtClean="0"/>
          </a:p>
        </p:txBody>
      </p:sp>
      <p:sp>
        <p:nvSpPr>
          <p:cNvPr id="29700" name="Rectangle 5"/>
          <p:cNvSpPr>
            <a:spLocks noGrp="1" noChangeArrowheads="1"/>
          </p:cNvSpPr>
          <p:nvPr>
            <p:ph idx="1"/>
          </p:nvPr>
        </p:nvSpPr>
        <p:spPr>
          <a:xfrm>
            <a:off x="479376" y="836713"/>
            <a:ext cx="11233248" cy="5429152"/>
          </a:xfrm>
        </p:spPr>
        <p:txBody>
          <a:bodyPr/>
          <a:lstStyle/>
          <a:p>
            <a:r>
              <a:rPr lang="zh-CN" altLang="en-US" sz="2800" dirty="0"/>
              <a:t>瀑布模型中的每一</a:t>
            </a:r>
            <a:r>
              <a:rPr lang="zh-CN" altLang="en-US" sz="2800" dirty="0" smtClean="0"/>
              <a:t>个阶段的开发</a:t>
            </a:r>
            <a:r>
              <a:rPr lang="zh-CN" altLang="en-US" sz="2800" dirty="0"/>
              <a:t>活动具有下列特征： </a:t>
            </a:r>
            <a:endParaRPr lang="zh-CN" altLang="en-US" sz="2800" dirty="0"/>
          </a:p>
          <a:p>
            <a:pPr lvl="1"/>
            <a:r>
              <a:rPr lang="zh-CN" altLang="en-US" sz="2400" dirty="0" smtClean="0"/>
              <a:t>本</a:t>
            </a:r>
            <a:r>
              <a:rPr lang="zh-CN" altLang="en-US" dirty="0"/>
              <a:t>阶段</a:t>
            </a:r>
            <a:r>
              <a:rPr lang="zh-CN" altLang="en-US" sz="2400" dirty="0" smtClean="0"/>
              <a:t>的</a:t>
            </a:r>
            <a:r>
              <a:rPr lang="zh-CN" altLang="en-US" sz="2400" dirty="0"/>
              <a:t>工作对象来自于上</a:t>
            </a:r>
            <a:r>
              <a:rPr lang="zh-CN" altLang="en-US" sz="2400" dirty="0" smtClean="0"/>
              <a:t>一阶段活动</a:t>
            </a:r>
            <a:r>
              <a:rPr lang="zh-CN" altLang="en-US" sz="2400" dirty="0"/>
              <a:t>的输出，这些输出一般是</a:t>
            </a:r>
            <a:r>
              <a:rPr lang="zh-CN" altLang="en-US" sz="2400" dirty="0" smtClean="0"/>
              <a:t>代表上一阶段活动</a:t>
            </a:r>
            <a:r>
              <a:rPr lang="zh-CN" altLang="en-US" sz="2400" dirty="0"/>
              <a:t>结束的里程碑式的文档。 </a:t>
            </a:r>
            <a:endParaRPr lang="zh-CN" altLang="en-US" sz="2400" dirty="0"/>
          </a:p>
          <a:p>
            <a:pPr lvl="1"/>
            <a:r>
              <a:rPr lang="zh-CN" altLang="en-US" sz="2400" dirty="0"/>
              <a:t>根据本阶段的活动规程执行相应的任务。</a:t>
            </a:r>
            <a:endParaRPr lang="zh-CN" altLang="en-US" sz="2400" dirty="0"/>
          </a:p>
          <a:p>
            <a:pPr lvl="1"/>
            <a:r>
              <a:rPr lang="zh-CN" altLang="en-US" sz="2400" dirty="0"/>
              <a:t>产生本阶段活动相关产出</a:t>
            </a:r>
            <a:r>
              <a:rPr lang="en-US" altLang="zh-CN" sz="2400" dirty="0"/>
              <a:t>—</a:t>
            </a:r>
            <a:r>
              <a:rPr lang="zh-CN" altLang="en-US" sz="2400" dirty="0"/>
              <a:t>软件工件，作为下</a:t>
            </a:r>
            <a:r>
              <a:rPr lang="zh-CN" altLang="en-US" sz="2400" dirty="0" smtClean="0"/>
              <a:t>一阶段活动</a:t>
            </a:r>
            <a:r>
              <a:rPr lang="zh-CN" altLang="en-US" sz="2400" dirty="0"/>
              <a:t>的输入。</a:t>
            </a:r>
            <a:endParaRPr lang="zh-CN" altLang="en-US" sz="2400" dirty="0"/>
          </a:p>
          <a:p>
            <a:pPr lvl="1"/>
            <a:r>
              <a:rPr lang="zh-CN" altLang="en-US" sz="2400" dirty="0"/>
              <a:t>对本阶段活动执行情况进行评审。 </a:t>
            </a:r>
            <a:endParaRPr lang="zh-CN" altLang="en-US" sz="2400" dirty="0"/>
          </a:p>
        </p:txBody>
      </p:sp>
      <p:sp>
        <p:nvSpPr>
          <p:cNvPr id="2" name="日期占位符 1"/>
          <p:cNvSpPr>
            <a:spLocks noGrp="1"/>
          </p:cNvSpPr>
          <p:nvPr>
            <p:ph type="dt" sz="half" idx="10"/>
          </p:nvPr>
        </p:nvSpPr>
        <p:spPr/>
        <p:txBody>
          <a:bodyPr/>
          <a:lstStyle/>
          <a:p>
            <a:fld id="{E05807E8-99E9-458D-8349-9617BB70B03F}"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graphicFrame>
        <p:nvGraphicFramePr>
          <p:cNvPr id="7" name="Group 35"/>
          <p:cNvGraphicFramePr/>
          <p:nvPr/>
        </p:nvGraphicFramePr>
        <p:xfrm>
          <a:off x="531264" y="2996952"/>
          <a:ext cx="11377263" cy="3078400"/>
        </p:xfrm>
        <a:graphic>
          <a:graphicData uri="http://schemas.openxmlformats.org/drawingml/2006/table">
            <a:tbl>
              <a:tblPr/>
              <a:tblGrid>
                <a:gridCol w="5688630"/>
                <a:gridCol w="5688633"/>
              </a:tblGrid>
              <a:tr h="359832">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优点</a:t>
                      </a:r>
                      <a:endPar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缺点</a:t>
                      </a:r>
                      <a:endPar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648280">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降低了软件开发的复杂程度，提高了软件开发过程的透明性及软件开发过程的可管理性。 </a:t>
                      </a:r>
                      <a:endParaRPr kumimoji="0" lang="zh-CN" altLang="en-US" sz="20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模型缺乏灵活性，特别是无法解决软件需求不明确或不准确的问题。 </a:t>
                      </a:r>
                      <a:endPar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657073">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rPr>
                        <a:t>推迟了软件实现，强调在软件实现前必须进行分析和设计工作。 </a:t>
                      </a:r>
                      <a:endParaRPr kumimoji="0" lang="zh-CN" altLang="en-US" sz="2000" b="0"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模型的风险控制能力较弱。 </a:t>
                      </a:r>
                      <a:endPar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287143">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anose="05000000000000000000" pitchFamily="2" charset="2"/>
                        <a:buNone/>
                      </a:pPr>
                      <a:r>
                        <a:rPr kumimoji="0" lang="en-US" altLang="zh-CN"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 </a:t>
                      </a: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以项目的阶段评审和文档控制为手段有效地对整个开发过程进行指导，保证了阶段之间的正确衔接，能够及时发现并纠正开发过程中存在的缺陷，从而能够使产品达到预期的质量要求。 </a:t>
                      </a:r>
                      <a:endPar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瀑布模型中的软件活动是文档驱动的，当阶段之间规定过多的文档时，会极大地增加系统的工作量；而且当管理人员以文档的完成情况来评估项目完成进度时，往往会产生错误的结论。</a:t>
                      </a:r>
                      <a:endPar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r>
            </a:tbl>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瀑布模型的“</a:t>
            </a:r>
            <a:r>
              <a:rPr lang="en-US" altLang="zh-CN" dirty="0"/>
              <a:t>do it twice</a:t>
            </a:r>
            <a:r>
              <a:rPr lang="zh-CN" altLang="en-US" dirty="0"/>
              <a:t>”</a:t>
            </a:r>
            <a:endParaRPr lang="zh-CN" altLang="en-US" dirty="0"/>
          </a:p>
        </p:txBody>
      </p:sp>
      <p:sp>
        <p:nvSpPr>
          <p:cNvPr id="3" name="内容占位符 2"/>
          <p:cNvSpPr>
            <a:spLocks noGrp="1"/>
          </p:cNvSpPr>
          <p:nvPr>
            <p:ph idx="1"/>
          </p:nvPr>
        </p:nvSpPr>
        <p:spPr>
          <a:xfrm>
            <a:off x="479376" y="1196123"/>
            <a:ext cx="11161239" cy="1800829"/>
          </a:xfrm>
        </p:spPr>
        <p:txBody>
          <a:bodyPr/>
          <a:lstStyle/>
          <a:p>
            <a:r>
              <a:rPr lang="zh-CN" altLang="zh-CN" dirty="0"/>
              <a:t>该模型运用初期的成功率较低，很多人归纳为该模型的工期太长。</a:t>
            </a:r>
            <a:endParaRPr lang="en-US" altLang="zh-CN" dirty="0"/>
          </a:p>
          <a:p>
            <a:r>
              <a:rPr lang="zh-CN" altLang="zh-CN" dirty="0"/>
              <a:t>但是</a:t>
            </a:r>
            <a:r>
              <a:rPr lang="en-US" altLang="zh-CN" dirty="0"/>
              <a:t>Winston Royce</a:t>
            </a:r>
            <a:r>
              <a:rPr lang="zh-CN" altLang="zh-CN" dirty="0"/>
              <a:t>在其文章中有一段话耐人寻味，可以理解为在交付给使用者之前的软件开发要“做两次”</a:t>
            </a:r>
            <a:r>
              <a:rPr lang="zh-CN" altLang="en-US"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87012622-2C2C-43B4-B365-170B1AC502D2}" type="datetime2">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对象 6"/>
          <p:cNvGraphicFramePr>
            <a:graphicFrameLocks noChangeAspect="1"/>
          </p:cNvGraphicFramePr>
          <p:nvPr/>
        </p:nvGraphicFramePr>
        <p:xfrm>
          <a:off x="1415480" y="1435371"/>
          <a:ext cx="8640960" cy="4543361"/>
        </p:xfrm>
        <a:graphic>
          <a:graphicData uri="http://schemas.openxmlformats.org/presentationml/2006/ole">
            <mc:AlternateContent xmlns:mc="http://schemas.openxmlformats.org/markup-compatibility/2006">
              <mc:Choice xmlns:v="urn:schemas-microsoft-com:vml" Requires="v">
                <p:oleObj spid="_x0000_s64590" name="Visio" r:id="rId1" imgW="9080500" imgH="4775200" progId="Visio.Drawing.11">
                  <p:embed/>
                </p:oleObj>
              </mc:Choice>
              <mc:Fallback>
                <p:oleObj name="Visio" r:id="rId1" imgW="9080500" imgH="4775200" progId="Visio.Drawing.11">
                  <p:embed/>
                  <p:pic>
                    <p:nvPicPr>
                      <p:cNvPr id="0" name="图片 645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435371"/>
                        <a:ext cx="8640960" cy="4543361"/>
                      </a:xfrm>
                      <a:prstGeom prst="rect">
                        <a:avLst/>
                      </a:prstGeom>
                      <a:solidFill>
                        <a:schemeClr val="tx2"/>
                      </a:solidFill>
                      <a:ln>
                        <a:noFill/>
                      </a:ln>
                    </p:spPr>
                  </p:pic>
                </p:oleObj>
              </mc:Fallback>
            </mc:AlternateContent>
          </a:graphicData>
        </a:graphic>
      </p:graphicFrame>
      <p:graphicFrame>
        <p:nvGraphicFramePr>
          <p:cNvPr id="8" name="对象 8"/>
          <p:cNvGraphicFramePr>
            <a:graphicFrameLocks noChangeAspect="1"/>
          </p:cNvGraphicFramePr>
          <p:nvPr/>
        </p:nvGraphicFramePr>
        <p:xfrm>
          <a:off x="2386589" y="1196123"/>
          <a:ext cx="8651221" cy="4828588"/>
        </p:xfrm>
        <a:graphic>
          <a:graphicData uri="http://schemas.openxmlformats.org/presentationml/2006/ole">
            <mc:AlternateContent xmlns:mc="http://schemas.openxmlformats.org/markup-compatibility/2006">
              <mc:Choice xmlns:v="urn:schemas-microsoft-com:vml" Requires="v">
                <p:oleObj spid="_x0000_s64591" name="Visio" r:id="rId3" imgW="8572500" imgH="4775200" progId="Visio.Drawing.11">
                  <p:embed/>
                </p:oleObj>
              </mc:Choice>
              <mc:Fallback>
                <p:oleObj name="Visio" r:id="rId3" imgW="8572500" imgH="4775200" progId="Visio.Drawing.11">
                  <p:embed/>
                  <p:pic>
                    <p:nvPicPr>
                      <p:cNvPr id="0" name="图片 645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589" y="1196123"/>
                        <a:ext cx="8651221" cy="4828588"/>
                      </a:xfrm>
                      <a:prstGeom prst="rect">
                        <a:avLst/>
                      </a:prstGeom>
                      <a:solidFill>
                        <a:schemeClr val="tx2"/>
                      </a:solidFill>
                      <a:ln>
                        <a:noFill/>
                      </a:ln>
                    </p:spPr>
                  </p:pic>
                </p:oleObj>
              </mc:Fallback>
            </mc:AlternateContent>
          </a:graphicData>
        </a:graphic>
      </p:graphicFrame>
      <p:pic>
        <p:nvPicPr>
          <p:cNvPr id="9"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47" y="93600"/>
            <a:ext cx="11326232" cy="662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演化模型</a:t>
            </a:r>
            <a:endParaRPr lang="zh-CN" altLang="en-US" dirty="0" smtClean="0"/>
          </a:p>
        </p:txBody>
      </p:sp>
      <p:sp>
        <p:nvSpPr>
          <p:cNvPr id="34820" name="Rectangle 3"/>
          <p:cNvSpPr>
            <a:spLocks noGrp="1" noChangeArrowheads="1"/>
          </p:cNvSpPr>
          <p:nvPr>
            <p:ph idx="1"/>
          </p:nvPr>
        </p:nvSpPr>
        <p:spPr>
          <a:xfrm>
            <a:off x="479376" y="945235"/>
            <a:ext cx="11305256" cy="3060030"/>
          </a:xfrm>
        </p:spPr>
        <p:txBody>
          <a:bodyPr/>
          <a:lstStyle/>
          <a:p>
            <a:r>
              <a:rPr lang="zh-CN" altLang="en-US" sz="2800" dirty="0"/>
              <a:t>使用瀑布模型人们认识到，由于需求很难调研充分，所以很难一次性开发成功。</a:t>
            </a:r>
            <a:endParaRPr lang="zh-CN" altLang="en-US" sz="2800" dirty="0"/>
          </a:p>
          <a:p>
            <a:pPr>
              <a:lnSpc>
                <a:spcPct val="80000"/>
              </a:lnSpc>
            </a:pPr>
            <a:r>
              <a:rPr lang="zh-CN" altLang="en-US" sz="2800" dirty="0"/>
              <a:t>演化模型提倡两次开发：</a:t>
            </a:r>
            <a:endParaRPr lang="zh-CN" altLang="en-US" sz="2800" dirty="0"/>
          </a:p>
          <a:p>
            <a:pPr lvl="1"/>
            <a:r>
              <a:rPr lang="zh-CN" altLang="en-US" sz="2400" dirty="0"/>
              <a:t>第一次是试验开发，得到试验性的原型产品，其目标只是在于探索可行性，弄清软件需求；</a:t>
            </a:r>
            <a:endParaRPr lang="zh-CN" altLang="en-US" sz="2400" dirty="0"/>
          </a:p>
          <a:p>
            <a:pPr lvl="1"/>
            <a:r>
              <a:rPr lang="zh-CN" altLang="en-US" sz="2400" dirty="0"/>
              <a:t>第二次在此基础上获得较为满意的软件产品。 </a:t>
            </a:r>
            <a:endParaRPr lang="zh-CN" altLang="en-US" sz="2400" dirty="0"/>
          </a:p>
        </p:txBody>
      </p:sp>
      <p:sp>
        <p:nvSpPr>
          <p:cNvPr id="34821" name="Rectangle 5"/>
          <p:cNvSpPr>
            <a:spLocks noChangeArrowheads="1"/>
          </p:cNvSpPr>
          <p:nvPr/>
        </p:nvSpPr>
        <p:spPr bwMode="auto">
          <a:xfrm>
            <a:off x="10483270" y="2506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22" name="Object 4"/>
          <p:cNvGraphicFramePr>
            <a:graphicFrameLocks noChangeAspect="1"/>
          </p:cNvGraphicFramePr>
          <p:nvPr/>
        </p:nvGraphicFramePr>
        <p:xfrm>
          <a:off x="1922610" y="3861048"/>
          <a:ext cx="8313392" cy="2393163"/>
        </p:xfrm>
        <a:graphic>
          <a:graphicData uri="http://schemas.openxmlformats.org/presentationml/2006/ole">
            <mc:AlternateContent xmlns:mc="http://schemas.openxmlformats.org/markup-compatibility/2006">
              <mc:Choice xmlns:v="urn:schemas-microsoft-com:vml" Requires="v">
                <p:oleObj spid="_x0000_s34873" name="Visio" r:id="rId1" imgW="3519805" imgH="1117600" progId="Visio.Drawing.11">
                  <p:embed/>
                </p:oleObj>
              </mc:Choice>
              <mc:Fallback>
                <p:oleObj name="Visio" r:id="rId1" imgW="3519805" imgH="1117600" progId="Visio.Drawing.11">
                  <p:embed/>
                  <p:pic>
                    <p:nvPicPr>
                      <p:cNvPr id="0" name="Object 4"/>
                      <p:cNvPicPr>
                        <a:picLocks noChangeAspect="1" noChangeArrowheads="1"/>
                      </p:cNvPicPr>
                      <p:nvPr/>
                    </p:nvPicPr>
                    <p:blipFill>
                      <a:blip r:embed="rId2"/>
                      <a:srcRect/>
                      <a:stretch>
                        <a:fillRect/>
                      </a:stretch>
                    </p:blipFill>
                    <p:spPr bwMode="auto">
                      <a:xfrm>
                        <a:off x="1922610" y="3861048"/>
                        <a:ext cx="8313392" cy="2393163"/>
                      </a:xfrm>
                      <a:prstGeom prst="rect">
                        <a:avLst/>
                      </a:prstGeom>
                      <a:solidFill>
                        <a:schemeClr val="accent1">
                          <a:lumMod val="75000"/>
                        </a:schemeClr>
                      </a:solidFill>
                      <a:ln>
                        <a:noFill/>
                      </a:ln>
                    </p:spPr>
                  </p:pic>
                </p:oleObj>
              </mc:Fallback>
            </mc:AlternateContent>
          </a:graphicData>
        </a:graphic>
      </p:graphicFrame>
      <p:sp>
        <p:nvSpPr>
          <p:cNvPr id="2" name="日期占位符 1"/>
          <p:cNvSpPr>
            <a:spLocks noGrp="1"/>
          </p:cNvSpPr>
          <p:nvPr>
            <p:ph type="dt" sz="half" idx="10"/>
          </p:nvPr>
        </p:nvSpPr>
        <p:spPr/>
        <p:txBody>
          <a:bodyPr/>
          <a:lstStyle/>
          <a:p>
            <a:fld id="{8C26E6A2-2079-4009-B4EF-2A1F318733FD}"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smtClean="0"/>
              <a:t>演化模型</a:t>
            </a:r>
            <a:endParaRPr lang="zh-CN" altLang="en-US" smtClean="0"/>
          </a:p>
        </p:txBody>
      </p:sp>
      <p:sp>
        <p:nvSpPr>
          <p:cNvPr id="35844" name="Rectangle 3"/>
          <p:cNvSpPr>
            <a:spLocks noGrp="1" noChangeArrowheads="1"/>
          </p:cNvSpPr>
          <p:nvPr>
            <p:ph idx="1"/>
          </p:nvPr>
        </p:nvSpPr>
        <p:spPr>
          <a:xfrm>
            <a:off x="479376" y="1409701"/>
            <a:ext cx="11305256" cy="4856163"/>
          </a:xfrm>
        </p:spPr>
        <p:txBody>
          <a:bodyPr/>
          <a:lstStyle/>
          <a:p>
            <a:pPr>
              <a:lnSpc>
                <a:spcPct val="70000"/>
              </a:lnSpc>
            </a:pPr>
            <a:r>
              <a:rPr lang="zh-CN" altLang="en-US" sz="2800" dirty="0"/>
              <a:t>演化模型的特点：</a:t>
            </a:r>
            <a:endParaRPr lang="zh-CN" altLang="en-US" sz="2800" dirty="0"/>
          </a:p>
          <a:p>
            <a:pPr lvl="1">
              <a:lnSpc>
                <a:spcPct val="70000"/>
              </a:lnSpc>
            </a:pPr>
            <a:r>
              <a:rPr lang="zh-CN" altLang="en-US" sz="2400" dirty="0"/>
              <a:t>优点：明确用户需求、提高系统质量、降低开发风险；</a:t>
            </a:r>
            <a:endParaRPr lang="zh-CN" altLang="en-US" sz="2400" dirty="0"/>
          </a:p>
          <a:p>
            <a:pPr lvl="1">
              <a:lnSpc>
                <a:spcPct val="70000"/>
              </a:lnSpc>
            </a:pPr>
            <a:r>
              <a:rPr lang="zh-CN" altLang="en-US" sz="2400" dirty="0"/>
              <a:t>缺点：</a:t>
            </a:r>
            <a:endParaRPr lang="zh-CN" altLang="en-US" sz="2400" dirty="0"/>
          </a:p>
          <a:p>
            <a:pPr lvl="2">
              <a:lnSpc>
                <a:spcPct val="70000"/>
              </a:lnSpc>
            </a:pPr>
            <a:r>
              <a:rPr lang="zh-CN" altLang="en-US" sz="2000" dirty="0"/>
              <a:t>难于管理、结构较差、技术不成熟；</a:t>
            </a:r>
            <a:endParaRPr lang="zh-CN" altLang="en-US" sz="2000" dirty="0"/>
          </a:p>
          <a:p>
            <a:pPr lvl="2">
              <a:lnSpc>
                <a:spcPct val="70000"/>
              </a:lnSpc>
            </a:pPr>
            <a:r>
              <a:rPr lang="zh-CN" altLang="en-US" sz="2000" dirty="0"/>
              <a:t>可能会抛弃瀑布模型的文档控制优点；</a:t>
            </a:r>
            <a:endParaRPr lang="zh-CN" altLang="en-US" sz="2000" dirty="0"/>
          </a:p>
          <a:p>
            <a:pPr lvl="2">
              <a:lnSpc>
                <a:spcPct val="70000"/>
              </a:lnSpc>
            </a:pPr>
            <a:r>
              <a:rPr lang="zh-CN" altLang="en-US" sz="2000" dirty="0"/>
              <a:t>可能会导致最后的软件系统的系统结构较差 ；</a:t>
            </a:r>
            <a:endParaRPr lang="zh-CN" altLang="en-US" sz="2000" dirty="0"/>
          </a:p>
          <a:p>
            <a:pPr>
              <a:lnSpc>
                <a:spcPct val="70000"/>
              </a:lnSpc>
            </a:pPr>
            <a:r>
              <a:rPr lang="zh-CN" altLang="en-US" sz="2800" dirty="0"/>
              <a:t>演化模型适用范围：</a:t>
            </a:r>
            <a:endParaRPr lang="zh-CN" altLang="en-US" sz="2800" dirty="0"/>
          </a:p>
          <a:p>
            <a:pPr lvl="1">
              <a:lnSpc>
                <a:spcPct val="70000"/>
              </a:lnSpc>
            </a:pPr>
            <a:r>
              <a:rPr lang="zh-CN" altLang="en-US" sz="2400" dirty="0"/>
              <a:t>需求不清楚；</a:t>
            </a:r>
            <a:endParaRPr lang="zh-CN" altLang="en-US" sz="2400" dirty="0"/>
          </a:p>
          <a:p>
            <a:pPr lvl="1">
              <a:lnSpc>
                <a:spcPct val="70000"/>
              </a:lnSpc>
            </a:pPr>
            <a:r>
              <a:rPr lang="zh-CN" altLang="en-US" sz="2400" dirty="0"/>
              <a:t>小型或中小型系统；</a:t>
            </a:r>
            <a:endParaRPr lang="zh-CN" altLang="en-US" sz="2400" dirty="0"/>
          </a:p>
          <a:p>
            <a:pPr lvl="1">
              <a:lnSpc>
                <a:spcPct val="70000"/>
              </a:lnSpc>
            </a:pPr>
            <a:r>
              <a:rPr lang="zh-CN" altLang="en-US" sz="2400" dirty="0"/>
              <a:t>开发周期短</a:t>
            </a:r>
            <a:endParaRPr lang="zh-CN" altLang="en-US" sz="2400" dirty="0"/>
          </a:p>
        </p:txBody>
      </p:sp>
      <p:sp>
        <p:nvSpPr>
          <p:cNvPr id="2" name="日期占位符 1"/>
          <p:cNvSpPr>
            <a:spLocks noGrp="1"/>
          </p:cNvSpPr>
          <p:nvPr>
            <p:ph type="dt" sz="half" idx="10"/>
          </p:nvPr>
        </p:nvSpPr>
        <p:spPr/>
        <p:txBody>
          <a:bodyPr/>
          <a:lstStyle/>
          <a:p>
            <a:fld id="{E1EA1EF2-D4D0-472A-811E-76B0CB481FE9}"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增量模型</a:t>
            </a:r>
            <a:endParaRPr lang="zh-CN" altLang="en-US" dirty="0" smtClean="0"/>
          </a:p>
        </p:txBody>
      </p:sp>
      <p:sp>
        <p:nvSpPr>
          <p:cNvPr id="36868" name="Rectangle 3"/>
          <p:cNvSpPr>
            <a:spLocks noGrp="1" noChangeArrowheads="1"/>
          </p:cNvSpPr>
          <p:nvPr>
            <p:ph idx="1"/>
          </p:nvPr>
        </p:nvSpPr>
        <p:spPr>
          <a:xfrm>
            <a:off x="407368" y="1052514"/>
            <a:ext cx="11305256" cy="1800225"/>
          </a:xfrm>
        </p:spPr>
        <p:txBody>
          <a:bodyPr/>
          <a:lstStyle/>
          <a:p>
            <a:pPr>
              <a:lnSpc>
                <a:spcPct val="100000"/>
              </a:lnSpc>
            </a:pPr>
            <a:r>
              <a:rPr lang="en-US" altLang="zh-CN" sz="2400" dirty="0"/>
              <a:t>Mills</a:t>
            </a:r>
            <a:r>
              <a:rPr lang="zh-CN" altLang="en-US" sz="2400" dirty="0"/>
              <a:t>等人于</a:t>
            </a:r>
            <a:r>
              <a:rPr lang="en-US" altLang="zh-CN" sz="2400" dirty="0"/>
              <a:t>1980</a:t>
            </a:r>
            <a:r>
              <a:rPr lang="zh-CN" altLang="en-US" sz="2400" dirty="0"/>
              <a:t>年提出 ，指首先对系统最核心或最清晰的需求进行分析、设计、实现、测试并集成到系统中。再按优先级逐步对后续的需求进行上述工作，逐步建设成一个完整系统的开发方法。结合了瀑布模型和演化模型的优点。</a:t>
            </a:r>
            <a:r>
              <a:rPr lang="zh-CN" altLang="en-US" sz="2800" dirty="0"/>
              <a:t> </a:t>
            </a:r>
            <a:endParaRPr lang="zh-CN" altLang="en-US" sz="2800" dirty="0"/>
          </a:p>
        </p:txBody>
      </p:sp>
      <p:sp>
        <p:nvSpPr>
          <p:cNvPr id="36869" name="Rectangle 5"/>
          <p:cNvSpPr>
            <a:spLocks noChangeArrowheads="1"/>
          </p:cNvSpPr>
          <p:nvPr/>
        </p:nvSpPr>
        <p:spPr bwMode="auto">
          <a:xfrm>
            <a:off x="10483270" y="2091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6870" name="Object 4"/>
          <p:cNvGraphicFramePr>
            <a:graphicFrameLocks noChangeAspect="1"/>
          </p:cNvGraphicFramePr>
          <p:nvPr/>
        </p:nvGraphicFramePr>
        <p:xfrm>
          <a:off x="1398367" y="2276872"/>
          <a:ext cx="9323257" cy="4079479"/>
        </p:xfrm>
        <a:graphic>
          <a:graphicData uri="http://schemas.openxmlformats.org/presentationml/2006/ole">
            <mc:AlternateContent xmlns:mc="http://schemas.openxmlformats.org/markup-compatibility/2006">
              <mc:Choice xmlns:v="urn:schemas-microsoft-com:vml" Requires="v">
                <p:oleObj spid="_x0000_s36920" name="Visio" r:id="rId1" imgW="4550410" imgH="1988185" progId="Visio.Drawing.11">
                  <p:embed/>
                </p:oleObj>
              </mc:Choice>
              <mc:Fallback>
                <p:oleObj name="Visio" r:id="rId1" imgW="4550410" imgH="1988185" progId="Visio.Drawing.11">
                  <p:embed/>
                  <p:pic>
                    <p:nvPicPr>
                      <p:cNvPr id="0" name="Object 4"/>
                      <p:cNvPicPr>
                        <a:picLocks noChangeAspect="1" noChangeArrowheads="1"/>
                      </p:cNvPicPr>
                      <p:nvPr/>
                    </p:nvPicPr>
                    <p:blipFill>
                      <a:blip r:embed="rId2"/>
                      <a:srcRect/>
                      <a:stretch>
                        <a:fillRect/>
                      </a:stretch>
                    </p:blipFill>
                    <p:spPr bwMode="auto">
                      <a:xfrm>
                        <a:off x="1398367" y="2276872"/>
                        <a:ext cx="9323257" cy="4079479"/>
                      </a:xfrm>
                      <a:prstGeom prst="rect">
                        <a:avLst/>
                      </a:prstGeom>
                      <a:solidFill>
                        <a:schemeClr val="accent1">
                          <a:lumMod val="75000"/>
                        </a:schemeClr>
                      </a:solidFill>
                      <a:ln>
                        <a:noFill/>
                      </a:ln>
                    </p:spPr>
                  </p:pic>
                </p:oleObj>
              </mc:Fallback>
            </mc:AlternateContent>
          </a:graphicData>
        </a:graphic>
      </p:graphicFrame>
      <p:sp>
        <p:nvSpPr>
          <p:cNvPr id="2" name="日期占位符 1"/>
          <p:cNvSpPr>
            <a:spLocks noGrp="1"/>
          </p:cNvSpPr>
          <p:nvPr>
            <p:ph type="dt" sz="half" idx="10"/>
          </p:nvPr>
        </p:nvSpPr>
        <p:spPr/>
        <p:txBody>
          <a:bodyPr/>
          <a:lstStyle/>
          <a:p>
            <a:fld id="{9E7438B2-E382-4BAD-A002-6A3C0209F841}"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smtClean="0"/>
              <a:t> </a:t>
            </a:r>
            <a:r>
              <a:rPr lang="zh-CN" altLang="en-US" smtClean="0"/>
              <a:t>增量模型</a:t>
            </a:r>
            <a:endParaRPr lang="zh-CN" altLang="en-US" smtClean="0"/>
          </a:p>
        </p:txBody>
      </p:sp>
      <p:sp>
        <p:nvSpPr>
          <p:cNvPr id="37892" name="Rectangle 3"/>
          <p:cNvSpPr>
            <a:spLocks noGrp="1" noChangeArrowheads="1"/>
          </p:cNvSpPr>
          <p:nvPr>
            <p:ph idx="1"/>
          </p:nvPr>
        </p:nvSpPr>
        <p:spPr>
          <a:xfrm>
            <a:off x="551384" y="1268413"/>
            <a:ext cx="11089232" cy="4856162"/>
          </a:xfrm>
        </p:spPr>
        <p:txBody>
          <a:bodyPr/>
          <a:lstStyle/>
          <a:p>
            <a:pPr>
              <a:lnSpc>
                <a:spcPct val="80000"/>
              </a:lnSpc>
            </a:pPr>
            <a:r>
              <a:rPr lang="zh-CN" altLang="en-US" sz="2400" dirty="0"/>
              <a:t>增量模型的优点：</a:t>
            </a:r>
            <a:endParaRPr lang="zh-CN" altLang="en-US" sz="2400" dirty="0"/>
          </a:p>
          <a:p>
            <a:pPr lvl="1">
              <a:lnSpc>
                <a:spcPct val="100000"/>
              </a:lnSpc>
            </a:pPr>
            <a:r>
              <a:rPr lang="zh-CN" altLang="en-US" sz="2000" dirty="0"/>
              <a:t>客户可以在第一次增量后就使用到系统的核心功能，增强了客户使用系统的信心；</a:t>
            </a:r>
            <a:endParaRPr lang="zh-CN" altLang="en-US" sz="2000" dirty="0"/>
          </a:p>
          <a:p>
            <a:pPr lvl="1">
              <a:lnSpc>
                <a:spcPct val="100000"/>
              </a:lnSpc>
            </a:pPr>
            <a:r>
              <a:rPr lang="zh-CN" altLang="en-US" sz="2000" dirty="0"/>
              <a:t>项目总体失败的风险较低，因为核心功能先开发出来，即使某一次增量失败，核心功能的产品客户仍然可以使用。</a:t>
            </a:r>
            <a:endParaRPr lang="zh-CN" altLang="en-US" sz="2000" dirty="0"/>
          </a:p>
          <a:p>
            <a:pPr lvl="1">
              <a:lnSpc>
                <a:spcPct val="100000"/>
              </a:lnSpc>
            </a:pPr>
            <a:r>
              <a:rPr lang="zh-CN" altLang="en-US" sz="2000" dirty="0"/>
              <a:t>由于增量是按照从高到低的优先级确定的，最高优先级的功能得到最多次的测试，保障了系统重要功能部分的可靠性。</a:t>
            </a:r>
            <a:endParaRPr lang="zh-CN" altLang="en-US" sz="2000" dirty="0"/>
          </a:p>
          <a:p>
            <a:pPr lvl="1">
              <a:lnSpc>
                <a:spcPct val="100000"/>
              </a:lnSpc>
            </a:pPr>
            <a:r>
              <a:rPr lang="zh-CN" altLang="en-US" sz="2000" dirty="0"/>
              <a:t>所有增量都是在同一个体系结构指导下进行集成的，提高了系统的稳定性和可维护性。</a:t>
            </a:r>
            <a:endParaRPr lang="zh-CN" altLang="en-US" sz="2000" dirty="0"/>
          </a:p>
          <a:p>
            <a:pPr>
              <a:lnSpc>
                <a:spcPct val="80000"/>
              </a:lnSpc>
            </a:pPr>
            <a:r>
              <a:rPr lang="zh-CN" altLang="en-US" sz="2400" dirty="0"/>
              <a:t>增量模型的缺点：</a:t>
            </a:r>
            <a:endParaRPr lang="zh-CN" altLang="en-US" sz="2400" dirty="0"/>
          </a:p>
          <a:p>
            <a:pPr lvl="1">
              <a:lnSpc>
                <a:spcPct val="80000"/>
              </a:lnSpc>
            </a:pPr>
            <a:r>
              <a:rPr lang="zh-CN" altLang="en-US" sz="2000" dirty="0"/>
              <a:t>增量粒度难以选择；</a:t>
            </a:r>
            <a:endParaRPr lang="zh-CN" altLang="en-US" sz="2000" dirty="0"/>
          </a:p>
          <a:p>
            <a:pPr lvl="1">
              <a:lnSpc>
                <a:spcPct val="80000"/>
              </a:lnSpc>
            </a:pPr>
            <a:r>
              <a:rPr lang="zh-CN" altLang="en-US" sz="2000" dirty="0"/>
              <a:t>确定所有</a:t>
            </a:r>
            <a:r>
              <a:rPr lang="zh-CN" altLang="en-US" sz="2000" dirty="0" smtClean="0"/>
              <a:t>的</a:t>
            </a:r>
            <a:r>
              <a:rPr lang="zh-CN" altLang="en-US" sz="2000" dirty="0"/>
              <a:t>需求</a:t>
            </a:r>
            <a:r>
              <a:rPr lang="zh-CN" altLang="en-US" sz="2000" dirty="0" smtClean="0"/>
              <a:t>比较</a:t>
            </a:r>
            <a:r>
              <a:rPr lang="zh-CN" altLang="en-US" sz="2000" dirty="0"/>
              <a:t>困难 ；</a:t>
            </a:r>
            <a:endParaRPr lang="zh-CN" altLang="en-US" sz="2000" dirty="0"/>
          </a:p>
        </p:txBody>
      </p:sp>
      <p:sp>
        <p:nvSpPr>
          <p:cNvPr id="2" name="日期占位符 1"/>
          <p:cNvSpPr>
            <a:spLocks noGrp="1"/>
          </p:cNvSpPr>
          <p:nvPr>
            <p:ph type="dt" sz="half" idx="10"/>
          </p:nvPr>
        </p:nvSpPr>
        <p:spPr/>
        <p:txBody>
          <a:bodyPr/>
          <a:lstStyle/>
          <a:p>
            <a:fld id="{B5942D50-04BE-47DD-A9F1-E7F1DAAC683B}"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本章内容</a:t>
            </a:r>
            <a:endParaRPr lang="zh-CN" altLang="en-US" dirty="0" smtClean="0"/>
          </a:p>
        </p:txBody>
      </p:sp>
      <p:sp>
        <p:nvSpPr>
          <p:cNvPr id="15364" name="Rectangle 3"/>
          <p:cNvSpPr>
            <a:spLocks noGrp="1" noChangeArrowheads="1"/>
          </p:cNvSpPr>
          <p:nvPr>
            <p:ph idx="1"/>
          </p:nvPr>
        </p:nvSpPr>
        <p:spPr/>
        <p:txBody>
          <a:bodyPr/>
          <a:lstStyle/>
          <a:p>
            <a:r>
              <a:rPr lang="zh-CN" altLang="en-US" dirty="0" smtClean="0"/>
              <a:t>软件工程过程</a:t>
            </a:r>
            <a:endParaRPr lang="zh-CN" altLang="en-US" dirty="0" smtClean="0"/>
          </a:p>
          <a:p>
            <a:r>
              <a:rPr lang="zh-CN" altLang="en-US" dirty="0" smtClean="0"/>
              <a:t>软件生命周期</a:t>
            </a:r>
            <a:endParaRPr lang="zh-CN" altLang="en-US" dirty="0" smtClean="0"/>
          </a:p>
          <a:p>
            <a:r>
              <a:rPr lang="zh-CN" altLang="en-US" dirty="0" smtClean="0"/>
              <a:t>传统软件生命周期模型</a:t>
            </a:r>
            <a:endParaRPr lang="zh-CN" altLang="en-US" dirty="0" smtClean="0"/>
          </a:p>
          <a:p>
            <a:r>
              <a:rPr lang="zh-CN" altLang="en-US" dirty="0" smtClean="0"/>
              <a:t>新型软件生命周期模型</a:t>
            </a:r>
            <a:endParaRPr lang="zh-CN" altLang="en-US" dirty="0" smtClean="0"/>
          </a:p>
        </p:txBody>
      </p:sp>
      <p:sp>
        <p:nvSpPr>
          <p:cNvPr id="2" name="日期占位符 1"/>
          <p:cNvSpPr>
            <a:spLocks noGrp="1"/>
          </p:cNvSpPr>
          <p:nvPr>
            <p:ph type="dt" sz="half" idx="10"/>
          </p:nvPr>
        </p:nvSpPr>
        <p:spPr/>
        <p:txBody>
          <a:bodyPr/>
          <a:lstStyle/>
          <a:p>
            <a:fld id="{C0EEF28C-98F1-4AED-888B-F8F2B2B5DE50}"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喷泉模型</a:t>
            </a:r>
            <a:endParaRPr lang="zh-CN" altLang="en-US" dirty="0" smtClean="0"/>
          </a:p>
        </p:txBody>
      </p:sp>
      <p:sp>
        <p:nvSpPr>
          <p:cNvPr id="38916" name="Rectangle 3"/>
          <p:cNvSpPr>
            <a:spLocks noGrp="1" noChangeArrowheads="1"/>
          </p:cNvSpPr>
          <p:nvPr>
            <p:ph idx="1"/>
          </p:nvPr>
        </p:nvSpPr>
        <p:spPr>
          <a:xfrm>
            <a:off x="479376" y="908720"/>
            <a:ext cx="7200800" cy="5473030"/>
          </a:xfrm>
        </p:spPr>
        <p:txBody>
          <a:bodyPr>
            <a:normAutofit/>
          </a:bodyPr>
          <a:lstStyle/>
          <a:p>
            <a:r>
              <a:rPr lang="zh-CN" altLang="en-US" sz="2400" dirty="0"/>
              <a:t>喷泉模型也称迭代模型，认为软件开发过程的各个阶段是相互重叠和多次反复的，就象喷泉一样，水喷上去又可以落下来，既可以落在中间，又可以落到底部。</a:t>
            </a:r>
            <a:endParaRPr lang="zh-CN" altLang="en-US" sz="2400" dirty="0"/>
          </a:p>
          <a:p>
            <a:r>
              <a:rPr lang="zh-CN" altLang="en-US" sz="2400" dirty="0"/>
              <a:t>各个开发阶段没有特定的次序要求，完全可以并行进行，可以在某个开发阶段中随时补充其他任何开发阶段中遗漏的需求。</a:t>
            </a:r>
            <a:endParaRPr lang="zh-CN" altLang="en-US" sz="2400" dirty="0"/>
          </a:p>
          <a:p>
            <a:pPr>
              <a:lnSpc>
                <a:spcPct val="80000"/>
              </a:lnSpc>
            </a:pPr>
            <a:r>
              <a:rPr lang="zh-CN" altLang="en-US" sz="2400" dirty="0"/>
              <a:t>优点：</a:t>
            </a:r>
            <a:endParaRPr lang="zh-CN" altLang="en-US" sz="2400" dirty="0"/>
          </a:p>
          <a:p>
            <a:pPr lvl="1">
              <a:lnSpc>
                <a:spcPct val="80000"/>
              </a:lnSpc>
            </a:pPr>
            <a:r>
              <a:rPr lang="zh-CN" altLang="en-US" sz="2000" dirty="0"/>
              <a:t>提高开发效率</a:t>
            </a:r>
            <a:endParaRPr lang="zh-CN" altLang="en-US" sz="2000" dirty="0"/>
          </a:p>
          <a:p>
            <a:pPr lvl="1">
              <a:lnSpc>
                <a:spcPct val="80000"/>
              </a:lnSpc>
            </a:pPr>
            <a:r>
              <a:rPr lang="zh-CN" altLang="en-US" sz="2000" dirty="0"/>
              <a:t>缩短开发周期</a:t>
            </a:r>
            <a:endParaRPr lang="zh-CN" altLang="en-US" sz="2000" dirty="0"/>
          </a:p>
          <a:p>
            <a:pPr>
              <a:lnSpc>
                <a:spcPct val="80000"/>
              </a:lnSpc>
            </a:pPr>
            <a:r>
              <a:rPr lang="zh-CN" altLang="en-US" sz="2400" dirty="0"/>
              <a:t>缺点：难于管理，工作计划要随时更新</a:t>
            </a:r>
            <a:endParaRPr lang="en-US" altLang="zh-CN" sz="2400" dirty="0"/>
          </a:p>
        </p:txBody>
      </p:sp>
      <p:sp>
        <p:nvSpPr>
          <p:cNvPr id="38917" name="Rectangle 5"/>
          <p:cNvSpPr>
            <a:spLocks noChangeArrowheads="1"/>
          </p:cNvSpPr>
          <p:nvPr/>
        </p:nvSpPr>
        <p:spPr bwMode="auto">
          <a:xfrm>
            <a:off x="10483270" y="2282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8918" name="Object 4"/>
          <p:cNvGraphicFramePr>
            <a:graphicFrameLocks noChangeAspect="1"/>
          </p:cNvGraphicFramePr>
          <p:nvPr/>
        </p:nvGraphicFramePr>
        <p:xfrm>
          <a:off x="8127365" y="1410335"/>
          <a:ext cx="3226435" cy="3975735"/>
        </p:xfrm>
        <a:graphic>
          <a:graphicData uri="http://schemas.openxmlformats.org/presentationml/2006/ole">
            <mc:AlternateContent xmlns:mc="http://schemas.openxmlformats.org/markup-compatibility/2006">
              <mc:Choice xmlns:v="urn:schemas-microsoft-com:vml" Requires="v">
                <p:oleObj spid="_x0000_s38970" name="Visio" r:id="rId1" imgW="1189990" imgH="1466215" progId="Visio.Drawing.11">
                  <p:embed/>
                </p:oleObj>
              </mc:Choice>
              <mc:Fallback>
                <p:oleObj name="Visio" r:id="rId1" imgW="1189990" imgH="1466215" progId="Visio.Drawing.11">
                  <p:embed/>
                  <p:pic>
                    <p:nvPicPr>
                      <p:cNvPr id="0" name="Object 4"/>
                      <p:cNvPicPr>
                        <a:picLocks noChangeAspect="1" noChangeArrowheads="1"/>
                      </p:cNvPicPr>
                      <p:nvPr/>
                    </p:nvPicPr>
                    <p:blipFill>
                      <a:blip r:embed="rId2"/>
                      <a:srcRect/>
                      <a:stretch>
                        <a:fillRect/>
                      </a:stretch>
                    </p:blipFill>
                    <p:spPr bwMode="auto">
                      <a:xfrm>
                        <a:off x="8127365" y="1410335"/>
                        <a:ext cx="3226435" cy="3975735"/>
                      </a:xfrm>
                      <a:prstGeom prst="rect">
                        <a:avLst/>
                      </a:prstGeom>
                      <a:noFill/>
                      <a:ln>
                        <a:noFill/>
                      </a:ln>
                    </p:spPr>
                  </p:pic>
                </p:oleObj>
              </mc:Fallback>
            </mc:AlternateContent>
          </a:graphicData>
        </a:graphic>
      </p:graphicFrame>
      <p:sp>
        <p:nvSpPr>
          <p:cNvPr id="2" name="日期占位符 1"/>
          <p:cNvSpPr>
            <a:spLocks noGrp="1"/>
          </p:cNvSpPr>
          <p:nvPr>
            <p:ph type="dt" sz="half" idx="10"/>
          </p:nvPr>
        </p:nvSpPr>
        <p:spPr/>
        <p:txBody>
          <a:bodyPr/>
          <a:lstStyle/>
          <a:p>
            <a:fld id="{ABED9B00-FB82-468B-8291-9C582897BC93}"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V</a:t>
            </a:r>
            <a:r>
              <a:rPr lang="zh-CN" altLang="en-US" dirty="0" smtClean="0"/>
              <a:t>模型和</a:t>
            </a:r>
            <a:r>
              <a:rPr lang="en-US" altLang="zh-CN" dirty="0" smtClean="0"/>
              <a:t>W</a:t>
            </a:r>
            <a:r>
              <a:rPr lang="zh-CN" altLang="en-US" dirty="0" smtClean="0"/>
              <a:t>模型</a:t>
            </a:r>
            <a:endParaRPr lang="zh-CN" altLang="en-US" dirty="0" smtClean="0"/>
          </a:p>
        </p:txBody>
      </p:sp>
      <p:sp>
        <p:nvSpPr>
          <p:cNvPr id="39940" name="Rectangle 3"/>
          <p:cNvSpPr>
            <a:spLocks noGrp="1" noChangeArrowheads="1"/>
          </p:cNvSpPr>
          <p:nvPr>
            <p:ph idx="1"/>
          </p:nvPr>
        </p:nvSpPr>
        <p:spPr>
          <a:xfrm>
            <a:off x="605867" y="899596"/>
            <a:ext cx="11161240" cy="5068888"/>
          </a:xfrm>
        </p:spPr>
        <p:txBody>
          <a:bodyPr/>
          <a:lstStyle/>
          <a:p>
            <a:r>
              <a:rPr lang="en-US" altLang="zh-CN" sz="2800" dirty="0"/>
              <a:t>1980</a:t>
            </a:r>
            <a:r>
              <a:rPr lang="zh-CN" altLang="en-US" sz="2800" dirty="0"/>
              <a:t>年代后期</a:t>
            </a:r>
            <a:r>
              <a:rPr lang="en-US" altLang="zh-CN" sz="2800" dirty="0"/>
              <a:t>Paul Rook</a:t>
            </a:r>
            <a:r>
              <a:rPr lang="zh-CN" altLang="en-US" sz="2800" dirty="0"/>
              <a:t>提出了</a:t>
            </a:r>
            <a:r>
              <a:rPr lang="en-US" altLang="zh-CN" sz="2800" dirty="0"/>
              <a:t>V</a:t>
            </a:r>
            <a:r>
              <a:rPr lang="zh-CN" altLang="en-US" sz="2800" dirty="0"/>
              <a:t>模型，将测试活动提前，使得瀑布模型能够驾驭风险</a:t>
            </a:r>
            <a:r>
              <a:rPr lang="zh-CN" altLang="en-US" sz="2800" dirty="0" smtClean="0"/>
              <a:t>。</a:t>
            </a:r>
            <a:r>
              <a:rPr lang="en-US" altLang="zh-CN" dirty="0" err="1"/>
              <a:t>Evolutif</a:t>
            </a:r>
            <a:r>
              <a:rPr lang="zh-CN" altLang="en-US" dirty="0"/>
              <a:t>公司在</a:t>
            </a:r>
            <a:r>
              <a:rPr lang="en-US" altLang="zh-CN" dirty="0"/>
              <a:t>V</a:t>
            </a:r>
            <a:r>
              <a:rPr lang="zh-CN" altLang="en-US" dirty="0"/>
              <a:t>模型的基础上提出了</a:t>
            </a:r>
            <a:r>
              <a:rPr lang="en-US" altLang="zh-CN" dirty="0"/>
              <a:t>W</a:t>
            </a:r>
            <a:r>
              <a:rPr lang="zh-CN" altLang="en-US" dirty="0" smtClean="0"/>
              <a:t>模型。 </a:t>
            </a:r>
            <a:endParaRPr lang="zh-CN" altLang="en-US" dirty="0"/>
          </a:p>
          <a:p>
            <a:endParaRPr lang="zh-CN" altLang="en-US" sz="2800" dirty="0"/>
          </a:p>
        </p:txBody>
      </p:sp>
      <p:sp>
        <p:nvSpPr>
          <p:cNvPr id="39941" name="Rectangle 5"/>
          <p:cNvSpPr>
            <a:spLocks noChangeArrowheads="1"/>
          </p:cNvSpPr>
          <p:nvPr/>
        </p:nvSpPr>
        <p:spPr bwMode="auto">
          <a:xfrm>
            <a:off x="10483270" y="2225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39942" name="Rectangle 8"/>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9943" name="对象 2"/>
          <p:cNvGraphicFramePr>
            <a:graphicFrameLocks noChangeAspect="1"/>
          </p:cNvGraphicFramePr>
          <p:nvPr/>
        </p:nvGraphicFramePr>
        <p:xfrm>
          <a:off x="2771126" y="2087893"/>
          <a:ext cx="6318250" cy="3743325"/>
        </p:xfrm>
        <a:graphic>
          <a:graphicData uri="http://schemas.openxmlformats.org/presentationml/2006/ole">
            <mc:AlternateContent xmlns:mc="http://schemas.openxmlformats.org/markup-compatibility/2006">
              <mc:Choice xmlns:v="urn:schemas-microsoft-com:vml" Requires="v">
                <p:oleObj spid="_x0000_s40034" name="Visio" r:id="rId1" imgW="6616700" imgH="3898900" progId="Visio.Drawing.11">
                  <p:embed/>
                </p:oleObj>
              </mc:Choice>
              <mc:Fallback>
                <p:oleObj name="Visio" r:id="rId1" imgW="6616700" imgH="3898900" progId="Visio.Drawing.11">
                  <p:embed/>
                  <p:pic>
                    <p:nvPicPr>
                      <p:cNvPr id="0" name="对象 2"/>
                      <p:cNvPicPr>
                        <a:picLocks noChangeAspect="1" noChangeArrowheads="1"/>
                      </p:cNvPicPr>
                      <p:nvPr/>
                    </p:nvPicPr>
                    <p:blipFill>
                      <a:blip r:embed="rId2"/>
                      <a:srcRect/>
                      <a:stretch>
                        <a:fillRect/>
                      </a:stretch>
                    </p:blipFill>
                    <p:spPr bwMode="auto">
                      <a:xfrm>
                        <a:off x="2771126" y="2087893"/>
                        <a:ext cx="6318250" cy="3743325"/>
                      </a:xfrm>
                      <a:prstGeom prst="rect">
                        <a:avLst/>
                      </a:prstGeom>
                      <a:solidFill>
                        <a:schemeClr val="accent1">
                          <a:lumMod val="75000"/>
                        </a:schemeClr>
                      </a:solidFill>
                      <a:ln>
                        <a:noFill/>
                      </a:ln>
                    </p:spPr>
                  </p:pic>
                </p:oleObj>
              </mc:Fallback>
            </mc:AlternateContent>
          </a:graphicData>
        </a:graphic>
      </p:graphicFrame>
      <p:sp>
        <p:nvSpPr>
          <p:cNvPr id="39944" name="Rectangle 10"/>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 name="日期占位符 1"/>
          <p:cNvSpPr>
            <a:spLocks noGrp="1"/>
          </p:cNvSpPr>
          <p:nvPr>
            <p:ph type="dt" sz="half" idx="10"/>
          </p:nvPr>
        </p:nvSpPr>
        <p:spPr/>
        <p:txBody>
          <a:bodyPr/>
          <a:lstStyle/>
          <a:p>
            <a:fld id="{25B30CD7-668D-4462-B982-AAC1446BF95F}"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graphicFrame>
        <p:nvGraphicFramePr>
          <p:cNvPr id="11" name="对象 2"/>
          <p:cNvGraphicFramePr>
            <a:graphicFrameLocks noChangeAspect="1"/>
          </p:cNvGraphicFramePr>
          <p:nvPr/>
        </p:nvGraphicFramePr>
        <p:xfrm>
          <a:off x="1769413" y="1950521"/>
          <a:ext cx="8321675" cy="4017963"/>
        </p:xfrm>
        <a:graphic>
          <a:graphicData uri="http://schemas.openxmlformats.org/presentationml/2006/ole">
            <mc:AlternateContent xmlns:mc="http://schemas.openxmlformats.org/markup-compatibility/2006">
              <mc:Choice xmlns:v="urn:schemas-microsoft-com:vml" Requires="v">
                <p:oleObj spid="_x0000_s40035" name="Visio" r:id="rId3" imgW="8102600" imgH="3898900" progId="Visio.Drawing.11">
                  <p:embed/>
                </p:oleObj>
              </mc:Choice>
              <mc:Fallback>
                <p:oleObj name="Visio" r:id="rId3" imgW="8102600" imgH="3898900" progId="Visio.Drawing.11">
                  <p:embed/>
                  <p:pic>
                    <p:nvPicPr>
                      <p:cNvPr id="0" name="图片 40034"/>
                      <p:cNvPicPr>
                        <a:picLocks noChangeAspect="1" noChangeArrowheads="1"/>
                      </p:cNvPicPr>
                      <p:nvPr/>
                    </p:nvPicPr>
                    <p:blipFill>
                      <a:blip r:embed="rId4"/>
                      <a:srcRect/>
                      <a:stretch>
                        <a:fillRect/>
                      </a:stretch>
                    </p:blipFill>
                    <p:spPr bwMode="auto">
                      <a:xfrm>
                        <a:off x="1769413" y="1950521"/>
                        <a:ext cx="8321675" cy="4017963"/>
                      </a:xfrm>
                      <a:prstGeom prst="rect">
                        <a:avLst/>
                      </a:prstGeom>
                      <a:solidFill>
                        <a:schemeClr val="accent1">
                          <a:lumMod val="75000"/>
                        </a:schemeClr>
                      </a:solidFill>
                      <a:ln>
                        <a:noFill/>
                      </a:ln>
                    </p:spPr>
                  </p:pic>
                </p:oleObj>
              </mc:Fallback>
            </mc:AlternateContent>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9943"/>
                                        </p:tgtEl>
                                        <p:attrNameLst>
                                          <p:attrName>style.visibility</p:attrName>
                                        </p:attrNameLst>
                                      </p:cBhvr>
                                      <p:to>
                                        <p:strVal val="visible"/>
                                      </p:to>
                                    </p:set>
                                    <p:anim calcmode="lin" valueType="num">
                                      <p:cBhvr additive="base">
                                        <p:cTn id="11" dur="500" fill="hold"/>
                                        <p:tgtEl>
                                          <p:spTgt spid="39943"/>
                                        </p:tgtEl>
                                        <p:attrNameLst>
                                          <p:attrName>ppt_x</p:attrName>
                                        </p:attrNameLst>
                                      </p:cBhvr>
                                      <p:tavLst>
                                        <p:tav tm="0">
                                          <p:val>
                                            <p:strVal val="#ppt_x"/>
                                          </p:val>
                                        </p:tav>
                                        <p:tav tm="100000">
                                          <p:val>
                                            <p:strVal val="#ppt_x"/>
                                          </p:val>
                                        </p:tav>
                                      </p:tavLst>
                                    </p:anim>
                                    <p:anim calcmode="lin" valueType="num">
                                      <p:cBhvr additive="base">
                                        <p:cTn id="12" dur="500" fill="hold"/>
                                        <p:tgtEl>
                                          <p:spTgt spid="399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螺旋模型</a:t>
            </a:r>
            <a:endParaRPr lang="zh-CN" altLang="en-US" dirty="0" smtClean="0"/>
          </a:p>
        </p:txBody>
      </p:sp>
      <p:sp>
        <p:nvSpPr>
          <p:cNvPr id="41988" name="Rectangle 3"/>
          <p:cNvSpPr>
            <a:spLocks noGrp="1" noChangeArrowheads="1"/>
          </p:cNvSpPr>
          <p:nvPr>
            <p:ph idx="1"/>
          </p:nvPr>
        </p:nvSpPr>
        <p:spPr/>
        <p:txBody>
          <a:bodyPr/>
          <a:lstStyle/>
          <a:p>
            <a:r>
              <a:rPr lang="en-US" altLang="zh-CN" sz="2800" dirty="0"/>
              <a:t>Boehm</a:t>
            </a:r>
            <a:r>
              <a:rPr lang="zh-CN" altLang="en-US" sz="2800" dirty="0"/>
              <a:t>于</a:t>
            </a:r>
            <a:r>
              <a:rPr lang="en-US" altLang="zh-CN" sz="2800" dirty="0"/>
              <a:t>1988</a:t>
            </a:r>
            <a:r>
              <a:rPr lang="zh-CN" altLang="en-US" sz="2800" dirty="0"/>
              <a:t>年提出，主要针对大型软件项目的开发周期长，风险高的特点。</a:t>
            </a:r>
            <a:endParaRPr lang="zh-CN" altLang="en-US" sz="2800" dirty="0"/>
          </a:p>
          <a:p>
            <a:r>
              <a:rPr lang="zh-CN" altLang="en-US" sz="2800" dirty="0"/>
              <a:t>四个象限</a:t>
            </a:r>
            <a:endParaRPr lang="zh-CN" altLang="en-US" sz="2800" dirty="0"/>
          </a:p>
          <a:p>
            <a:pPr lvl="1"/>
            <a:r>
              <a:rPr lang="zh-CN" altLang="en-US" sz="2400" dirty="0"/>
              <a:t>制定计划 </a:t>
            </a:r>
            <a:endParaRPr lang="zh-CN" altLang="en-US" sz="2400" dirty="0"/>
          </a:p>
          <a:p>
            <a:pPr lvl="1"/>
            <a:r>
              <a:rPr lang="zh-CN" altLang="en-US" sz="2400" dirty="0"/>
              <a:t>风险分析</a:t>
            </a:r>
            <a:endParaRPr lang="zh-CN" altLang="en-US" sz="2400" dirty="0"/>
          </a:p>
          <a:p>
            <a:pPr lvl="1"/>
            <a:r>
              <a:rPr lang="zh-CN" altLang="en-US" sz="2400" dirty="0"/>
              <a:t>实施工程</a:t>
            </a:r>
            <a:endParaRPr lang="zh-CN" altLang="en-US" sz="2400" dirty="0"/>
          </a:p>
          <a:p>
            <a:pPr lvl="1"/>
            <a:r>
              <a:rPr lang="zh-CN" altLang="en-US" sz="2400" dirty="0"/>
              <a:t>客户评价 </a:t>
            </a:r>
            <a:endParaRPr lang="zh-CN" altLang="en-US" sz="2400" dirty="0"/>
          </a:p>
        </p:txBody>
      </p:sp>
      <p:pic>
        <p:nvPicPr>
          <p:cNvPr id="4198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3792" y="1738574"/>
            <a:ext cx="5488535" cy="455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C893A988-1141-4700-A940-8FF2C0565E07}"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smtClean="0"/>
              <a:t> </a:t>
            </a:r>
            <a:r>
              <a:rPr lang="zh-CN" altLang="en-US" smtClean="0"/>
              <a:t>螺旋模型</a:t>
            </a:r>
            <a:endParaRPr lang="zh-CN" altLang="en-US" smtClean="0"/>
          </a:p>
        </p:txBody>
      </p:sp>
      <p:sp>
        <p:nvSpPr>
          <p:cNvPr id="43012" name="Rectangle 3"/>
          <p:cNvSpPr>
            <a:spLocks noGrp="1" noChangeArrowheads="1"/>
          </p:cNvSpPr>
          <p:nvPr>
            <p:ph idx="1"/>
          </p:nvPr>
        </p:nvSpPr>
        <p:spPr>
          <a:xfrm>
            <a:off x="551384" y="1125539"/>
            <a:ext cx="11089232" cy="5140325"/>
          </a:xfrm>
        </p:spPr>
        <p:txBody>
          <a:bodyPr/>
          <a:lstStyle/>
          <a:p>
            <a:r>
              <a:rPr lang="zh-CN" altLang="en-US" sz="2400" dirty="0" smtClean="0">
                <a:sym typeface="+mn-ea"/>
              </a:rPr>
              <a:t>制定</a:t>
            </a:r>
            <a:r>
              <a:rPr lang="zh-CN" altLang="en-US" sz="2400" dirty="0">
                <a:sym typeface="+mn-ea"/>
              </a:rPr>
              <a:t>计划：确定软件项目目标；明确对软件开发过程和软件产品的约束；制定详细的项目管理计划；根据当前的需求和风险因素，制定实施方案，并进行可行性分析，选定一个实施方案，并对其进行规划。</a:t>
            </a:r>
            <a:endParaRPr lang="zh-CN" altLang="en-US" sz="2400" dirty="0"/>
          </a:p>
          <a:p>
            <a:r>
              <a:rPr lang="zh-CN" altLang="en-US" sz="2400" dirty="0" smtClean="0">
                <a:sym typeface="+mn-ea"/>
              </a:rPr>
              <a:t>风险分析</a:t>
            </a:r>
            <a:r>
              <a:rPr lang="zh-CN" altLang="en-US" sz="2400" dirty="0">
                <a:sym typeface="+mn-ea"/>
              </a:rPr>
              <a:t>：明确每一个项目风险，估计风险发生的可能性、频率、损害程度，并制定风险管理措施规避这些风险。</a:t>
            </a:r>
            <a:endParaRPr lang="zh-CN" altLang="en-US" sz="2400" dirty="0"/>
          </a:p>
          <a:p>
            <a:r>
              <a:rPr lang="zh-CN" altLang="en-US" sz="2400" dirty="0" smtClean="0"/>
              <a:t>实施</a:t>
            </a:r>
            <a:r>
              <a:rPr lang="zh-CN" altLang="en-US" sz="2400" dirty="0"/>
              <a:t>工程：针对每一个开发阶段的任务要求参照某一种生命周期模型执行本开发阶段的活动。</a:t>
            </a:r>
            <a:endParaRPr lang="zh-CN" altLang="en-US" sz="2400" dirty="0"/>
          </a:p>
          <a:p>
            <a:r>
              <a:rPr lang="zh-CN" altLang="en-US" sz="2400" dirty="0"/>
              <a:t>客户评估：客户使用原型，反馈修改意见；根据客户的反馈，对产品及其开发过程进行评审，决定是否具备进入到下一个迭代中。</a:t>
            </a:r>
            <a:r>
              <a:rPr lang="zh-CN" altLang="en-US" sz="2800" dirty="0"/>
              <a:t> </a:t>
            </a:r>
            <a:endParaRPr lang="zh-CN" altLang="en-US" sz="2800" dirty="0"/>
          </a:p>
        </p:txBody>
      </p:sp>
      <p:sp>
        <p:nvSpPr>
          <p:cNvPr id="2" name="日期占位符 1"/>
          <p:cNvSpPr>
            <a:spLocks noGrp="1"/>
          </p:cNvSpPr>
          <p:nvPr>
            <p:ph type="dt" sz="half" idx="10"/>
          </p:nvPr>
        </p:nvSpPr>
        <p:spPr/>
        <p:txBody>
          <a:bodyPr/>
          <a:lstStyle/>
          <a:p>
            <a:fld id="{6E6499BF-89AE-4BAA-B568-EC02F0FB8F96}"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dirty="0" smtClean="0"/>
              <a:t>构件组装模型</a:t>
            </a:r>
            <a:endParaRPr lang="zh-CN" altLang="en-US" dirty="0" smtClean="0"/>
          </a:p>
        </p:txBody>
      </p:sp>
      <p:sp>
        <p:nvSpPr>
          <p:cNvPr id="44036" name="Rectangle 3"/>
          <p:cNvSpPr>
            <a:spLocks noGrp="1" noChangeArrowheads="1"/>
          </p:cNvSpPr>
          <p:nvPr>
            <p:ph idx="1"/>
          </p:nvPr>
        </p:nvSpPr>
        <p:spPr/>
        <p:txBody>
          <a:bodyPr/>
          <a:lstStyle/>
          <a:p>
            <a:r>
              <a:rPr lang="zh-CN" altLang="en-US" sz="2800" dirty="0"/>
              <a:t>利用模块化思想将整个系统模块化，并在一定构件模型的支持下复用构件库中软件构件，通过组装高效率、高质量地构造软件系统。构件组装模型本质上是演化的，开发过程是迭代的 。</a:t>
            </a:r>
            <a:endParaRPr lang="zh-CN" altLang="en-US" sz="2800" dirty="0"/>
          </a:p>
          <a:p>
            <a:endParaRPr lang="en-US" altLang="zh-CN" sz="2800" dirty="0"/>
          </a:p>
        </p:txBody>
      </p:sp>
      <p:sp>
        <p:nvSpPr>
          <p:cNvPr id="44037" name="Rectangle 5"/>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44038" name="Object 4"/>
          <p:cNvGraphicFramePr>
            <a:graphicFrameLocks noChangeAspect="1"/>
          </p:cNvGraphicFramePr>
          <p:nvPr/>
        </p:nvGraphicFramePr>
        <p:xfrm>
          <a:off x="5663952" y="2512008"/>
          <a:ext cx="5867683" cy="3664955"/>
        </p:xfrm>
        <a:graphic>
          <a:graphicData uri="http://schemas.openxmlformats.org/presentationml/2006/ole">
            <mc:AlternateContent xmlns:mc="http://schemas.openxmlformats.org/markup-compatibility/2006">
              <mc:Choice xmlns:v="urn:schemas-microsoft-com:vml" Requires="v">
                <p:oleObj spid="_x0000_s44089" name="Visio" r:id="rId1" imgW="2409190" imgH="1509395" progId="Visio.Drawing.11">
                  <p:embed/>
                </p:oleObj>
              </mc:Choice>
              <mc:Fallback>
                <p:oleObj name="Visio" r:id="rId1" imgW="2409190" imgH="1509395" progId="Visio.Drawing.11">
                  <p:embed/>
                  <p:pic>
                    <p:nvPicPr>
                      <p:cNvPr id="0" name="Object 4"/>
                      <p:cNvPicPr>
                        <a:picLocks noChangeAspect="1" noChangeArrowheads="1"/>
                      </p:cNvPicPr>
                      <p:nvPr/>
                    </p:nvPicPr>
                    <p:blipFill>
                      <a:blip r:embed="rId2"/>
                      <a:srcRect/>
                      <a:stretch>
                        <a:fillRect/>
                      </a:stretch>
                    </p:blipFill>
                    <p:spPr bwMode="auto">
                      <a:xfrm>
                        <a:off x="5663952" y="2512008"/>
                        <a:ext cx="5867683" cy="3664955"/>
                      </a:xfrm>
                      <a:prstGeom prst="rect">
                        <a:avLst/>
                      </a:prstGeom>
                      <a:noFill/>
                      <a:ln>
                        <a:noFill/>
                      </a:ln>
                    </p:spPr>
                  </p:pic>
                </p:oleObj>
              </mc:Fallback>
            </mc:AlternateContent>
          </a:graphicData>
        </a:graphic>
      </p:graphicFrame>
      <p:sp>
        <p:nvSpPr>
          <p:cNvPr id="44039" name="Rectangle 6"/>
          <p:cNvSpPr>
            <a:spLocks noChangeArrowheads="1"/>
          </p:cNvSpPr>
          <p:nvPr/>
        </p:nvSpPr>
        <p:spPr bwMode="auto">
          <a:xfrm>
            <a:off x="490104" y="2924944"/>
            <a:ext cx="488581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0850" indent="-450850">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marL="457200" indent="-457200" algn="l">
              <a:lnSpc>
                <a:spcPct val="90000"/>
              </a:lnSpc>
              <a:spcBef>
                <a:spcPct val="50000"/>
              </a:spcBef>
              <a:buClr>
                <a:schemeClr val="bg2"/>
              </a:buClr>
              <a:buSzPct val="45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构件组装模型的开发过程就是构件组装的过程，维护的过程就是构件升级、替换和扩充的过程。 </a:t>
            </a:r>
            <a:endParaRPr lang="zh-CN" altLang="en-US" sz="28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F30E6FA2-5904-4C0F-92DE-28304CB77230}"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smtClean="0"/>
              <a:t>构件组装模型</a:t>
            </a:r>
            <a:endParaRPr lang="zh-CN" altLang="en-US" smtClean="0"/>
          </a:p>
        </p:txBody>
      </p:sp>
      <p:sp>
        <p:nvSpPr>
          <p:cNvPr id="45060" name="Rectangle 3"/>
          <p:cNvSpPr>
            <a:spLocks noGrp="1" noChangeArrowheads="1"/>
          </p:cNvSpPr>
          <p:nvPr>
            <p:ph idx="1"/>
          </p:nvPr>
        </p:nvSpPr>
        <p:spPr/>
        <p:txBody>
          <a:bodyPr/>
          <a:lstStyle/>
          <a:p>
            <a:pPr>
              <a:lnSpc>
                <a:spcPct val="80000"/>
              </a:lnSpc>
            </a:pPr>
            <a:r>
              <a:rPr lang="zh-CN" altLang="en-US" dirty="0" smtClean="0"/>
              <a:t>优点：</a:t>
            </a:r>
            <a:endParaRPr lang="zh-CN" altLang="en-US" dirty="0" smtClean="0"/>
          </a:p>
          <a:p>
            <a:pPr lvl="1">
              <a:lnSpc>
                <a:spcPct val="80000"/>
              </a:lnSpc>
            </a:pPr>
            <a:r>
              <a:rPr lang="zh-CN" altLang="en-US" dirty="0" smtClean="0"/>
              <a:t>充分利用软件复用，提高了软件开发的效率。 </a:t>
            </a:r>
            <a:endParaRPr lang="zh-CN" altLang="en-US" dirty="0" smtClean="0"/>
          </a:p>
          <a:p>
            <a:pPr lvl="1"/>
            <a:r>
              <a:rPr lang="zh-CN" altLang="en-US" dirty="0" smtClean="0"/>
              <a:t>允许多个项目同时开发，降低了费用，提高了可维护性，可实现分步提交软件产品。 </a:t>
            </a:r>
            <a:endParaRPr lang="zh-CN" altLang="en-US" dirty="0" smtClean="0"/>
          </a:p>
          <a:p>
            <a:pPr>
              <a:lnSpc>
                <a:spcPct val="80000"/>
              </a:lnSpc>
            </a:pPr>
            <a:r>
              <a:rPr lang="zh-CN" altLang="en-US" dirty="0" smtClean="0"/>
              <a:t>缺点：</a:t>
            </a:r>
            <a:endParaRPr lang="zh-CN" altLang="en-US" dirty="0" smtClean="0"/>
          </a:p>
          <a:p>
            <a:pPr lvl="1">
              <a:lnSpc>
                <a:spcPct val="80000"/>
              </a:lnSpc>
            </a:pPr>
            <a:r>
              <a:rPr lang="zh-CN" altLang="en-US" dirty="0" smtClean="0"/>
              <a:t>缺乏通用的构件组装结构标准，风险较大；</a:t>
            </a:r>
            <a:endParaRPr lang="zh-CN" altLang="en-US" dirty="0" smtClean="0"/>
          </a:p>
          <a:p>
            <a:pPr lvl="1">
              <a:lnSpc>
                <a:spcPct val="80000"/>
              </a:lnSpc>
            </a:pPr>
            <a:r>
              <a:rPr lang="zh-CN" altLang="en-US" dirty="0" smtClean="0"/>
              <a:t>构件可重用性和系统高效性之间不易协调；</a:t>
            </a:r>
            <a:endParaRPr lang="zh-CN" altLang="en-US" dirty="0" smtClean="0"/>
          </a:p>
          <a:p>
            <a:pPr lvl="1">
              <a:lnSpc>
                <a:spcPct val="80000"/>
              </a:lnSpc>
            </a:pPr>
            <a:r>
              <a:rPr lang="zh-CN" altLang="en-US" dirty="0" smtClean="0"/>
              <a:t>由于过分依赖于构件，构件质量影响着最终产品的质量。 </a:t>
            </a:r>
            <a:endParaRPr lang="zh-CN" altLang="en-US" dirty="0" smtClean="0"/>
          </a:p>
        </p:txBody>
      </p:sp>
      <p:sp>
        <p:nvSpPr>
          <p:cNvPr id="2" name="日期占位符 1"/>
          <p:cNvSpPr>
            <a:spLocks noGrp="1"/>
          </p:cNvSpPr>
          <p:nvPr>
            <p:ph type="dt" sz="half" idx="10"/>
          </p:nvPr>
        </p:nvSpPr>
        <p:spPr/>
        <p:txBody>
          <a:bodyPr/>
          <a:lstStyle/>
          <a:p>
            <a:fld id="{97297AB7-C5BC-4BF2-A016-5ED699BBEE34}"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dirty="0" smtClean="0"/>
              <a:t>快速应用开发模型</a:t>
            </a:r>
            <a:endParaRPr lang="zh-CN" altLang="en-US" dirty="0" smtClean="0"/>
          </a:p>
        </p:txBody>
      </p:sp>
      <p:sp>
        <p:nvSpPr>
          <p:cNvPr id="46084" name="Rectangle 3"/>
          <p:cNvSpPr>
            <a:spLocks noGrp="1" noChangeArrowheads="1"/>
          </p:cNvSpPr>
          <p:nvPr>
            <p:ph idx="1"/>
          </p:nvPr>
        </p:nvSpPr>
        <p:spPr/>
        <p:txBody>
          <a:bodyPr/>
          <a:lstStyle/>
          <a:p>
            <a:r>
              <a:rPr lang="zh-CN" altLang="en-US" sz="2800"/>
              <a:t>快速应用开发</a:t>
            </a:r>
            <a:r>
              <a:rPr lang="zh-CN" altLang="en-US" sz="2400"/>
              <a:t>（</a:t>
            </a:r>
            <a:r>
              <a:rPr lang="en-US" altLang="zh-CN" sz="2400"/>
              <a:t>Rapid Application Development</a:t>
            </a:r>
            <a:r>
              <a:rPr lang="zh-CN" altLang="en-US" sz="2400"/>
              <a:t>，</a:t>
            </a:r>
            <a:r>
              <a:rPr lang="en-US" altLang="zh-CN" sz="2400"/>
              <a:t>RAD</a:t>
            </a:r>
            <a:r>
              <a:rPr lang="zh-CN" altLang="en-US" sz="2400"/>
              <a:t>）</a:t>
            </a:r>
            <a:r>
              <a:rPr lang="zh-CN" altLang="en-US" sz="2800"/>
              <a:t>是一个增量型的软件开发过程模型，强调极短的开发周期 。</a:t>
            </a:r>
            <a:endParaRPr lang="zh-CN" altLang="en-US" sz="2800"/>
          </a:p>
        </p:txBody>
      </p:sp>
      <p:sp>
        <p:nvSpPr>
          <p:cNvPr id="46085" name="Rectangle 5"/>
          <p:cNvSpPr>
            <a:spLocks noChangeArrowheads="1"/>
          </p:cNvSpPr>
          <p:nvPr/>
        </p:nvSpPr>
        <p:spPr bwMode="auto">
          <a:xfrm>
            <a:off x="10483270" y="20441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46086" name="Object 4"/>
          <p:cNvGraphicFramePr>
            <a:graphicFrameLocks noChangeAspect="1"/>
          </p:cNvGraphicFramePr>
          <p:nvPr/>
        </p:nvGraphicFramePr>
        <p:xfrm>
          <a:off x="1788249" y="2204864"/>
          <a:ext cx="8159533" cy="3836546"/>
        </p:xfrm>
        <a:graphic>
          <a:graphicData uri="http://schemas.openxmlformats.org/presentationml/2006/ole">
            <mc:AlternateContent xmlns:mc="http://schemas.openxmlformats.org/markup-compatibility/2006">
              <mc:Choice xmlns:v="urn:schemas-microsoft-com:vml" Requires="v">
                <p:oleObj spid="_x0000_s46136" name="Visio" r:id="rId1" imgW="6794500" imgH="3200400" progId="Visio.Drawing.11">
                  <p:embed/>
                </p:oleObj>
              </mc:Choice>
              <mc:Fallback>
                <p:oleObj name="Visio" r:id="rId1" imgW="6794500" imgH="3200400" progId="Visio.Drawing.11">
                  <p:embed/>
                  <p:pic>
                    <p:nvPicPr>
                      <p:cNvPr id="0" name="Object 4"/>
                      <p:cNvPicPr>
                        <a:picLocks noChangeAspect="1" noChangeArrowheads="1"/>
                      </p:cNvPicPr>
                      <p:nvPr/>
                    </p:nvPicPr>
                    <p:blipFill>
                      <a:blip r:embed="rId2"/>
                      <a:srcRect/>
                      <a:stretch>
                        <a:fillRect/>
                      </a:stretch>
                    </p:blipFill>
                    <p:spPr bwMode="auto">
                      <a:xfrm>
                        <a:off x="1788249" y="2204864"/>
                        <a:ext cx="8159533" cy="3836546"/>
                      </a:xfrm>
                      <a:prstGeom prst="rect">
                        <a:avLst/>
                      </a:prstGeom>
                      <a:solidFill>
                        <a:schemeClr val="accent1">
                          <a:lumMod val="75000"/>
                        </a:schemeClr>
                      </a:solidFill>
                      <a:ln>
                        <a:noFill/>
                      </a:ln>
                    </p:spPr>
                  </p:pic>
                </p:oleObj>
              </mc:Fallback>
            </mc:AlternateContent>
          </a:graphicData>
        </a:graphic>
      </p:graphicFrame>
      <p:sp>
        <p:nvSpPr>
          <p:cNvPr id="2" name="日期占位符 1"/>
          <p:cNvSpPr>
            <a:spLocks noGrp="1"/>
          </p:cNvSpPr>
          <p:nvPr>
            <p:ph type="dt" sz="half" idx="10"/>
          </p:nvPr>
        </p:nvSpPr>
        <p:spPr/>
        <p:txBody>
          <a:bodyPr/>
          <a:lstStyle/>
          <a:p>
            <a:fld id="{BA4F9CB8-96CD-49AC-BEAC-CABDBACC1D80}"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smtClean="0"/>
              <a:t>快速应用开发模型</a:t>
            </a:r>
            <a:endParaRPr lang="zh-CN" altLang="en-US" smtClean="0"/>
          </a:p>
        </p:txBody>
      </p:sp>
      <p:sp>
        <p:nvSpPr>
          <p:cNvPr id="47108" name="Rectangle 3"/>
          <p:cNvSpPr>
            <a:spLocks noGrp="1" noChangeArrowheads="1"/>
          </p:cNvSpPr>
          <p:nvPr>
            <p:ph idx="1"/>
          </p:nvPr>
        </p:nvSpPr>
        <p:spPr/>
        <p:txBody>
          <a:bodyPr/>
          <a:lstStyle/>
          <a:p>
            <a:r>
              <a:rPr lang="en-US" altLang="zh-CN" dirty="0" smtClean="0"/>
              <a:t>RAD</a:t>
            </a:r>
            <a:r>
              <a:rPr lang="zh-CN" altLang="en-US" dirty="0" smtClean="0"/>
              <a:t>模型的缺点：</a:t>
            </a:r>
            <a:endParaRPr lang="zh-CN" altLang="en-US" dirty="0" smtClean="0"/>
          </a:p>
          <a:p>
            <a:pPr lvl="1"/>
            <a:r>
              <a:rPr lang="zh-CN" altLang="en-US" dirty="0" smtClean="0"/>
              <a:t>并非所有应用都适合采用</a:t>
            </a:r>
            <a:r>
              <a:rPr lang="en-US" altLang="zh-CN" dirty="0" smtClean="0"/>
              <a:t>RAD </a:t>
            </a:r>
            <a:endParaRPr lang="en-US" altLang="zh-CN" dirty="0" smtClean="0"/>
          </a:p>
          <a:p>
            <a:pPr lvl="1"/>
            <a:r>
              <a:rPr lang="zh-CN" altLang="en-US" dirty="0" smtClean="0"/>
              <a:t>由于时间约束，开发人员和客户必须在较短的时间内完成一系列的需求分析，沟通配合不当都会导致应用</a:t>
            </a:r>
            <a:r>
              <a:rPr lang="en-US" altLang="zh-CN" dirty="0" smtClean="0"/>
              <a:t>RAD</a:t>
            </a:r>
            <a:r>
              <a:rPr lang="zh-CN" altLang="en-US" dirty="0" smtClean="0"/>
              <a:t>模型的失败 </a:t>
            </a:r>
            <a:endParaRPr lang="zh-CN" altLang="en-US" dirty="0" smtClean="0"/>
          </a:p>
          <a:p>
            <a:pPr lvl="1"/>
            <a:r>
              <a:rPr lang="en-US" altLang="zh-CN" dirty="0" smtClean="0"/>
              <a:t>RAD</a:t>
            </a:r>
            <a:r>
              <a:rPr lang="zh-CN" altLang="en-US" dirty="0" smtClean="0"/>
              <a:t>适合于管理信息系统的开发，对于其他类型的应用系统，如技术风险较高、与外围系统的互操作性较高等，不太合适 </a:t>
            </a:r>
            <a:endParaRPr lang="zh-CN" altLang="en-US" dirty="0" smtClean="0"/>
          </a:p>
        </p:txBody>
      </p:sp>
      <p:sp>
        <p:nvSpPr>
          <p:cNvPr id="2" name="日期占位符 1"/>
          <p:cNvSpPr>
            <a:spLocks noGrp="1"/>
          </p:cNvSpPr>
          <p:nvPr>
            <p:ph type="dt" sz="half" idx="10"/>
          </p:nvPr>
        </p:nvSpPr>
        <p:spPr/>
        <p:txBody>
          <a:bodyPr/>
          <a:lstStyle/>
          <a:p>
            <a:fld id="{9BB97367-BB23-44DB-90A5-678019E9C5FA}"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dirty="0" smtClean="0"/>
              <a:t>原型方法</a:t>
            </a:r>
            <a:endParaRPr lang="zh-CN" altLang="en-US" dirty="0" smtClean="0"/>
          </a:p>
        </p:txBody>
      </p:sp>
      <p:sp>
        <p:nvSpPr>
          <p:cNvPr id="48132" name="Rectangle 3"/>
          <p:cNvSpPr>
            <a:spLocks noGrp="1" noChangeArrowheads="1"/>
          </p:cNvSpPr>
          <p:nvPr>
            <p:ph idx="1"/>
          </p:nvPr>
        </p:nvSpPr>
        <p:spPr>
          <a:xfrm>
            <a:off x="479376" y="1196975"/>
            <a:ext cx="11161239" cy="5068888"/>
          </a:xfrm>
        </p:spPr>
        <p:txBody>
          <a:bodyPr/>
          <a:lstStyle/>
          <a:p>
            <a:pPr>
              <a:lnSpc>
                <a:spcPct val="100000"/>
              </a:lnSpc>
            </a:pPr>
            <a:r>
              <a:rPr lang="zh-CN" altLang="en-US" sz="2800" dirty="0"/>
              <a:t>瀑布模型以及基于瀑布模型的软件生命周期模型，都需要精确的需求才能很好地执行后续的开发活动。</a:t>
            </a:r>
            <a:endParaRPr lang="zh-CN" altLang="en-US" sz="2800" dirty="0"/>
          </a:p>
          <a:p>
            <a:pPr>
              <a:lnSpc>
                <a:spcPct val="100000"/>
              </a:lnSpc>
            </a:pPr>
            <a:r>
              <a:rPr lang="zh-CN" altLang="en-US" sz="2800" dirty="0"/>
              <a:t>然而完整而准确的需求规格说明是很难一次性得到，因为：</a:t>
            </a:r>
            <a:endParaRPr lang="zh-CN" altLang="en-US" sz="2800" dirty="0"/>
          </a:p>
          <a:p>
            <a:pPr lvl="1">
              <a:lnSpc>
                <a:spcPct val="100000"/>
              </a:lnSpc>
            </a:pPr>
            <a:r>
              <a:rPr lang="zh-CN" altLang="en-US" sz="2400" dirty="0"/>
              <a:t>在开发早期用户往往对系统只有一个</a:t>
            </a:r>
            <a:r>
              <a:rPr lang="zh-CN" altLang="en-US" sz="2400" dirty="0">
                <a:solidFill>
                  <a:srgbClr val="FF0000"/>
                </a:solidFill>
              </a:rPr>
              <a:t>模糊的想法</a:t>
            </a:r>
            <a:r>
              <a:rPr lang="zh-CN" altLang="en-US" sz="2400" dirty="0"/>
              <a:t>，很难完全准确地表达对系统的全面要求 </a:t>
            </a:r>
            <a:endParaRPr lang="zh-CN" altLang="en-US" sz="2400" dirty="0"/>
          </a:p>
          <a:p>
            <a:pPr lvl="1">
              <a:lnSpc>
                <a:spcPct val="100000"/>
              </a:lnSpc>
            </a:pPr>
            <a:r>
              <a:rPr lang="zh-CN" altLang="en-US" sz="2400" dirty="0"/>
              <a:t>随着开发工作的推进，用户可能会产生新的要求</a:t>
            </a:r>
            <a:endParaRPr lang="zh-CN" altLang="en-US" sz="2400" dirty="0"/>
          </a:p>
          <a:p>
            <a:pPr lvl="1">
              <a:lnSpc>
                <a:spcPct val="100000"/>
              </a:lnSpc>
            </a:pPr>
            <a:r>
              <a:rPr lang="zh-CN" altLang="en-US" sz="2400" dirty="0"/>
              <a:t>开发者又可能在设计与实现的过程中遇到一些没有预料到的实际困难，需要以改变需求来解脱困境 </a:t>
            </a:r>
            <a:endParaRPr lang="zh-CN" altLang="en-US" sz="2400" dirty="0"/>
          </a:p>
        </p:txBody>
      </p:sp>
      <p:sp>
        <p:nvSpPr>
          <p:cNvPr id="2" name="日期占位符 1"/>
          <p:cNvSpPr>
            <a:spLocks noGrp="1"/>
          </p:cNvSpPr>
          <p:nvPr>
            <p:ph type="dt" sz="half" idx="10"/>
          </p:nvPr>
        </p:nvSpPr>
        <p:spPr/>
        <p:txBody>
          <a:bodyPr/>
          <a:lstStyle/>
          <a:p>
            <a:fld id="{B4A20B71-4679-4209-9535-18B9167FF672}"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smtClean="0"/>
              <a:t>原型方法的定义</a:t>
            </a:r>
            <a:endParaRPr lang="zh-CN" altLang="en-US" smtClean="0"/>
          </a:p>
        </p:txBody>
      </p:sp>
      <p:sp>
        <p:nvSpPr>
          <p:cNvPr id="49156" name="Rectangle 3"/>
          <p:cNvSpPr>
            <a:spLocks noGrp="1" noChangeArrowheads="1"/>
          </p:cNvSpPr>
          <p:nvPr>
            <p:ph idx="1"/>
          </p:nvPr>
        </p:nvSpPr>
        <p:spPr>
          <a:xfrm>
            <a:off x="479376" y="1196753"/>
            <a:ext cx="11233248" cy="5069112"/>
          </a:xfrm>
        </p:spPr>
        <p:txBody>
          <a:bodyPr/>
          <a:lstStyle/>
          <a:p>
            <a:r>
              <a:rPr lang="zh-CN" altLang="en-US" sz="2800" dirty="0"/>
              <a:t>原型指模拟某种最终产品的原始模型</a:t>
            </a:r>
            <a:r>
              <a:rPr lang="zh-CN" altLang="en-US" sz="2800" dirty="0" smtClean="0"/>
              <a:t>；</a:t>
            </a:r>
            <a:endParaRPr lang="en-US" altLang="zh-CN" sz="2800" dirty="0" smtClean="0"/>
          </a:p>
          <a:p>
            <a:r>
              <a:rPr lang="zh-CN" altLang="en-US" sz="2800" dirty="0" smtClean="0"/>
              <a:t>原型</a:t>
            </a:r>
            <a:r>
              <a:rPr lang="zh-CN" altLang="en-US" sz="2800" dirty="0"/>
              <a:t>方法指在获得一组基本需求后，通过快速分析构造出一个小型的软件系统原型，满足用户的基本要求。</a:t>
            </a:r>
            <a:endParaRPr lang="zh-CN" altLang="en-US" sz="2800" dirty="0"/>
          </a:p>
          <a:p>
            <a:r>
              <a:rPr lang="zh-CN" altLang="en-US" sz="2800" dirty="0"/>
              <a:t>用户通过使用原型系统，提出修改意见，从而减少用户与开发人员对系统需求的误解，使需求尽可能准确。</a:t>
            </a:r>
            <a:endParaRPr lang="zh-CN" altLang="en-US" sz="2800" dirty="0"/>
          </a:p>
          <a:p>
            <a:r>
              <a:rPr lang="zh-CN" altLang="en-US" sz="2800" dirty="0"/>
              <a:t>原型方法主要用于明确需求，但也可以用于软件开发的其他阶段。  </a:t>
            </a:r>
            <a:endParaRPr lang="zh-CN" altLang="en-US" sz="2800" dirty="0"/>
          </a:p>
        </p:txBody>
      </p:sp>
      <p:sp>
        <p:nvSpPr>
          <p:cNvPr id="2" name="日期占位符 1"/>
          <p:cNvSpPr>
            <a:spLocks noGrp="1"/>
          </p:cNvSpPr>
          <p:nvPr>
            <p:ph type="dt" sz="half" idx="10"/>
          </p:nvPr>
        </p:nvSpPr>
        <p:spPr/>
        <p:txBody>
          <a:bodyPr/>
          <a:lstStyle/>
          <a:p>
            <a:fld id="{D03BC098-9D9D-4F0A-9A3A-FDF241CA8CFC}"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工程过程</a:t>
            </a:r>
            <a:endParaRPr lang="zh-CN" altLang="en-US" dirty="0" smtClean="0"/>
          </a:p>
        </p:txBody>
      </p:sp>
      <p:sp>
        <p:nvSpPr>
          <p:cNvPr id="3" name="内容占位符 2"/>
          <p:cNvSpPr>
            <a:spLocks noGrp="1"/>
          </p:cNvSpPr>
          <p:nvPr>
            <p:ph idx="1"/>
          </p:nvPr>
        </p:nvSpPr>
        <p:spPr>
          <a:xfrm>
            <a:off x="479376" y="1052513"/>
            <a:ext cx="11233248" cy="5213350"/>
          </a:xfrm>
        </p:spPr>
        <p:txBody>
          <a:bodyPr/>
          <a:lstStyle/>
          <a:p>
            <a:pPr>
              <a:defRPr/>
            </a:pPr>
            <a:r>
              <a:rPr lang="zh-CN" altLang="zh-CN" dirty="0" smtClean="0"/>
              <a:t>工程项目有三个基本的目标：</a:t>
            </a:r>
            <a:endParaRPr lang="en-US" altLang="zh-CN" dirty="0" smtClean="0"/>
          </a:p>
          <a:p>
            <a:pPr lvl="1">
              <a:defRPr/>
            </a:pPr>
            <a:r>
              <a:rPr lang="zh-CN" altLang="zh-CN" dirty="0" smtClean="0"/>
              <a:t>合理的进度；</a:t>
            </a:r>
            <a:endParaRPr lang="en-US" altLang="zh-CN" dirty="0" smtClean="0"/>
          </a:p>
          <a:p>
            <a:pPr lvl="1">
              <a:defRPr/>
            </a:pPr>
            <a:r>
              <a:rPr lang="zh-CN" altLang="zh-CN" dirty="0" smtClean="0"/>
              <a:t>有限的经费；</a:t>
            </a:r>
            <a:endParaRPr lang="en-US" altLang="zh-CN" dirty="0" smtClean="0"/>
          </a:p>
          <a:p>
            <a:pPr lvl="1">
              <a:defRPr/>
            </a:pPr>
            <a:r>
              <a:rPr lang="zh-CN" altLang="zh-CN" dirty="0" smtClean="0"/>
              <a:t>一定的质量</a:t>
            </a:r>
            <a:r>
              <a:rPr lang="zh-CN" altLang="en-US" dirty="0" smtClean="0">
                <a:ea typeface="+mn-ea"/>
                <a:cs typeface="+mn-cs"/>
              </a:rPr>
              <a:t>；</a:t>
            </a:r>
            <a:endParaRPr lang="en-US" altLang="zh-CN" dirty="0" smtClean="0">
              <a:ea typeface="+mn-ea"/>
              <a:cs typeface="+mn-cs"/>
            </a:endParaRPr>
          </a:p>
          <a:p>
            <a:pPr>
              <a:defRPr/>
            </a:pPr>
            <a:endParaRPr lang="en-US" altLang="zh-CN" dirty="0" smtClean="0"/>
          </a:p>
          <a:p>
            <a:pPr>
              <a:defRPr/>
            </a:pPr>
            <a:r>
              <a:rPr lang="zh-CN" altLang="zh-CN" dirty="0" smtClean="0"/>
              <a:t>美国质量管理专家戴明博士针对工程项目的质量目标，提出了</a:t>
            </a:r>
            <a:r>
              <a:rPr lang="en-US" altLang="zh-CN" dirty="0" smtClean="0"/>
              <a:t>PDCA</a:t>
            </a:r>
            <a:r>
              <a:rPr lang="zh-CN" altLang="zh-CN" dirty="0" smtClean="0"/>
              <a:t>循环，称为戴明环</a:t>
            </a:r>
            <a:endParaRPr lang="en-US" altLang="zh-CN" dirty="0" smtClean="0"/>
          </a:p>
          <a:p>
            <a:pPr lvl="1">
              <a:defRPr/>
            </a:pPr>
            <a:r>
              <a:rPr lang="en-US" altLang="zh-CN" dirty="0" smtClean="0"/>
              <a:t>Plan, Do, Check, Action</a:t>
            </a:r>
            <a:endParaRPr lang="zh-CN" altLang="en-US" dirty="0" smtClean="0"/>
          </a:p>
        </p:txBody>
      </p:sp>
      <p:pic>
        <p:nvPicPr>
          <p:cNvPr id="1638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36970" y="1186432"/>
            <a:ext cx="2406917" cy="240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0721" y="1221293"/>
            <a:ext cx="2341778" cy="240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3"/>
          <p:cNvSpPr>
            <a:spLocks noChangeArrowheads="1"/>
          </p:cNvSpPr>
          <p:nvPr/>
        </p:nvSpPr>
        <p:spPr bwMode="auto">
          <a:xfrm>
            <a:off x="1048327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6392" name="Rectangle 4"/>
          <p:cNvSpPr>
            <a:spLocks noChangeArrowheads="1"/>
          </p:cNvSpPr>
          <p:nvPr/>
        </p:nvSpPr>
        <p:spPr bwMode="auto">
          <a:xfrm>
            <a:off x="1524001" y="2267666"/>
            <a:ext cx="2954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dirty="0">
              <a:ea typeface="宋体" panose="02010600030101010101" pitchFamily="2" charset="-122"/>
              <a:cs typeface="Times New Roman" panose="02020603050405020304" pitchFamily="18" charset="0"/>
            </a:endParaRPr>
          </a:p>
        </p:txBody>
      </p:sp>
      <p:sp>
        <p:nvSpPr>
          <p:cNvPr id="16393" name="Rectangle 5"/>
          <p:cNvSpPr>
            <a:spLocks noChangeArrowheads="1"/>
          </p:cNvSpPr>
          <p:nvPr/>
        </p:nvSpPr>
        <p:spPr bwMode="auto">
          <a:xfrm>
            <a:off x="1524001" y="4196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endParaRPr lang="zh-CN" altLang="zh-CN" sz="1800">
              <a:ea typeface="宋体" panose="02010600030101010101" pitchFamily="2" charset="-122"/>
            </a:endParaRPr>
          </a:p>
        </p:txBody>
      </p:sp>
      <p:sp>
        <p:nvSpPr>
          <p:cNvPr id="2" name="日期占位符 1"/>
          <p:cNvSpPr>
            <a:spLocks noGrp="1"/>
          </p:cNvSpPr>
          <p:nvPr>
            <p:ph type="dt" sz="half" idx="10"/>
          </p:nvPr>
        </p:nvSpPr>
        <p:spPr/>
        <p:txBody>
          <a:bodyPr/>
          <a:lstStyle/>
          <a:p>
            <a:fld id="{DAAF17C1-9C78-4680-980F-CAA0A09514A7}" type="datetime2">
              <a:rPr lang="zh-CN" altLang="en-US" smtClean="0"/>
            </a:fld>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zh-CN" smtClean="0"/>
              <a:t> </a:t>
            </a:r>
            <a:r>
              <a:rPr lang="zh-CN" altLang="en-US" smtClean="0"/>
              <a:t>原型方法的种类</a:t>
            </a:r>
            <a:endParaRPr lang="zh-CN" altLang="en-US" smtClean="0"/>
          </a:p>
        </p:txBody>
      </p:sp>
      <p:sp>
        <p:nvSpPr>
          <p:cNvPr id="50180" name="Rectangle 3"/>
          <p:cNvSpPr>
            <a:spLocks noGrp="1" noChangeArrowheads="1"/>
          </p:cNvSpPr>
          <p:nvPr>
            <p:ph idx="1"/>
          </p:nvPr>
        </p:nvSpPr>
        <p:spPr>
          <a:xfrm>
            <a:off x="407368" y="1268413"/>
            <a:ext cx="11305256" cy="4856162"/>
          </a:xfrm>
        </p:spPr>
        <p:txBody>
          <a:bodyPr/>
          <a:lstStyle/>
          <a:p>
            <a:pPr>
              <a:lnSpc>
                <a:spcPct val="100000"/>
              </a:lnSpc>
            </a:pPr>
            <a:r>
              <a:rPr lang="zh-CN" altLang="en-US" sz="2800" dirty="0"/>
              <a:t>废弃策略</a:t>
            </a:r>
            <a:endParaRPr lang="en-US" altLang="zh-CN" sz="2800" dirty="0"/>
          </a:p>
          <a:p>
            <a:pPr lvl="1">
              <a:lnSpc>
                <a:spcPct val="100000"/>
              </a:lnSpc>
            </a:pPr>
            <a:r>
              <a:rPr lang="zh-CN" altLang="en-US" dirty="0"/>
              <a:t>探索型：弄清用户对目标系统的要求，确定所期望的特性；探讨多种实现方案的可行性。主要针对需求模糊、用户和开发者对项目开发都缺乏经验的情况。</a:t>
            </a:r>
            <a:endParaRPr lang="zh-CN" altLang="en-US" dirty="0"/>
          </a:p>
          <a:p>
            <a:pPr lvl="1">
              <a:lnSpc>
                <a:spcPct val="100000"/>
              </a:lnSpc>
            </a:pPr>
            <a:r>
              <a:rPr lang="zh-CN" altLang="en-US" dirty="0" smtClean="0"/>
              <a:t>实验型：用于</a:t>
            </a:r>
            <a:r>
              <a:rPr lang="zh-CN" altLang="en-US" dirty="0"/>
              <a:t>大规模开发和实现之前，考核技术实现方案是否合适、分析和设计的规格说明是否可靠。</a:t>
            </a:r>
            <a:endParaRPr lang="zh-CN" altLang="en-US" dirty="0"/>
          </a:p>
          <a:p>
            <a:pPr>
              <a:lnSpc>
                <a:spcPct val="100000"/>
              </a:lnSpc>
            </a:pPr>
            <a:r>
              <a:rPr lang="zh-CN" altLang="en-US" sz="2800" dirty="0"/>
              <a:t>追加策略</a:t>
            </a:r>
            <a:endParaRPr lang="en-US" altLang="zh-CN" sz="2800" dirty="0"/>
          </a:p>
          <a:p>
            <a:pPr lvl="1">
              <a:lnSpc>
                <a:spcPct val="100000"/>
              </a:lnSpc>
            </a:pPr>
            <a:r>
              <a:rPr lang="zh-CN" altLang="en-US" dirty="0"/>
              <a:t>进化型：在构造系统的过程中能够适应需求的变化，通过不断地改进原型，逐步将原型进化成最终的系统。它将原型方法的思想扩展到软件开发的全过程，适用于需求经常变动的软件项目。 </a:t>
            </a:r>
            <a:endParaRPr lang="zh-CN" altLang="en-US" dirty="0"/>
          </a:p>
        </p:txBody>
      </p:sp>
      <p:sp>
        <p:nvSpPr>
          <p:cNvPr id="2" name="日期占位符 1"/>
          <p:cNvSpPr>
            <a:spLocks noGrp="1"/>
          </p:cNvSpPr>
          <p:nvPr>
            <p:ph type="dt" sz="half" idx="10"/>
          </p:nvPr>
        </p:nvSpPr>
        <p:spPr/>
        <p:txBody>
          <a:bodyPr/>
          <a:lstStyle/>
          <a:p>
            <a:fld id="{62D8954B-4ABB-43C7-8317-23200C8D4EED}"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smtClean="0"/>
              <a:t>原型方法的优点</a:t>
            </a:r>
            <a:endParaRPr lang="zh-CN" altLang="en-US" smtClean="0"/>
          </a:p>
        </p:txBody>
      </p:sp>
      <p:sp>
        <p:nvSpPr>
          <p:cNvPr id="51204" name="Rectangle 3"/>
          <p:cNvSpPr>
            <a:spLocks noGrp="1" noChangeArrowheads="1"/>
          </p:cNvSpPr>
          <p:nvPr>
            <p:ph idx="1"/>
          </p:nvPr>
        </p:nvSpPr>
        <p:spPr>
          <a:xfrm>
            <a:off x="191344" y="901772"/>
            <a:ext cx="5184575" cy="5222803"/>
          </a:xfrm>
        </p:spPr>
        <p:txBody>
          <a:bodyPr>
            <a:normAutofit/>
          </a:bodyPr>
          <a:lstStyle/>
          <a:p>
            <a:r>
              <a:rPr lang="zh-CN" altLang="en-US" sz="2400" dirty="0"/>
              <a:t>原型提供了用户与开发人员良好的沟通手段，易于被人们</a:t>
            </a:r>
            <a:r>
              <a:rPr lang="zh-CN" altLang="en-US" sz="2400" dirty="0" smtClean="0"/>
              <a:t>接受：</a:t>
            </a:r>
            <a:endParaRPr lang="zh-CN" altLang="en-US" sz="2400" dirty="0"/>
          </a:p>
          <a:p>
            <a:pPr lvl="1"/>
            <a:r>
              <a:rPr lang="zh-CN" altLang="en-US" sz="2000" dirty="0"/>
              <a:t>原型方法有助于快速理解用户对于需求的真实想法 ；</a:t>
            </a:r>
            <a:endParaRPr lang="zh-CN" altLang="en-US" sz="2000" dirty="0"/>
          </a:p>
          <a:p>
            <a:pPr lvl="1"/>
            <a:r>
              <a:rPr lang="zh-CN" altLang="en-US" sz="2000" dirty="0"/>
              <a:t>可以容易地确定系统的性能，确认各项主要系统服务的可应用性，确认系统设计的可行性，确认系统作为产品的结果 ；</a:t>
            </a:r>
            <a:endParaRPr lang="zh-CN" altLang="en-US" sz="2000" dirty="0"/>
          </a:p>
          <a:p>
            <a:pPr lvl="1"/>
            <a:r>
              <a:rPr lang="zh-CN" altLang="en-US" sz="2000" dirty="0"/>
              <a:t>软件原型的最终版本，有的可以原封不动地成为产品，有的略加修改就可以成为最终系统的一个组成部分，这样有利于建成最终系统。 </a:t>
            </a:r>
            <a:endParaRPr lang="zh-CN" altLang="en-US" sz="2000" dirty="0"/>
          </a:p>
        </p:txBody>
      </p:sp>
      <p:sp>
        <p:nvSpPr>
          <p:cNvPr id="2" name="日期占位符 1"/>
          <p:cNvSpPr>
            <a:spLocks noGrp="1"/>
          </p:cNvSpPr>
          <p:nvPr>
            <p:ph type="dt" sz="half" idx="10"/>
          </p:nvPr>
        </p:nvSpPr>
        <p:spPr/>
        <p:txBody>
          <a:bodyPr/>
          <a:lstStyle/>
          <a:p>
            <a:fld id="{625E5BE3-2136-4FCF-9143-1F9994EBADD7}"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
        <p:nvSpPr>
          <p:cNvPr id="7" name="Rectangle 3"/>
          <p:cNvSpPr txBox="1">
            <a:spLocks noChangeArrowheads="1"/>
          </p:cNvSpPr>
          <p:nvPr/>
        </p:nvSpPr>
        <p:spPr>
          <a:xfrm>
            <a:off x="5519936" y="901772"/>
            <a:ext cx="6360064" cy="5429152"/>
          </a:xfrm>
          <a:prstGeom prst="rect">
            <a:avLst/>
          </a:prstGeom>
        </p:spPr>
        <p:txBody>
          <a:bodyPr vert="horz" lIns="91440" tIns="45720" rIns="91440" bIns="45720" rtlCol="0">
            <a:normAutofit/>
          </a:bodyPr>
          <a:lstStyle>
            <a:lvl1pPr marL="230505" indent="-230505" algn="l" defTabSz="685800" rtl="0" eaLnBrk="1" latinLnBrk="0" hangingPunct="1">
              <a:lnSpc>
                <a:spcPct val="100000"/>
              </a:lnSpc>
              <a:spcBef>
                <a:spcPts val="1000"/>
              </a:spcBef>
              <a:spcAft>
                <a:spcPts val="600"/>
              </a:spcAft>
              <a:buFont typeface="Arial" panose="020B0604020202020204" pitchFamily="34" charset="0"/>
              <a:buChar char="•"/>
              <a:defRPr sz="2800" kern="1200" baseline="0">
                <a:solidFill>
                  <a:schemeClr val="bg1"/>
                </a:solidFill>
                <a:latin typeface="微软雅黑" panose="020B0503020204020204" pitchFamily="34" charset="-122"/>
                <a:ea typeface="微软雅黑" panose="020B0503020204020204" pitchFamily="34" charset="-122"/>
                <a:cs typeface="+mn-cs"/>
              </a:defRPr>
            </a:lvl1pPr>
            <a:lvl2pPr marL="687705" indent="-230505" algn="l" defTabSz="685800" rtl="0" eaLnBrk="1" latinLnBrk="0" hangingPunct="1">
              <a:lnSpc>
                <a:spcPct val="100000"/>
              </a:lnSpc>
              <a:spcBef>
                <a:spcPts val="500"/>
              </a:spcBef>
              <a:spcAft>
                <a:spcPts val="600"/>
              </a:spcAft>
              <a:buFont typeface="Arial" panose="020B0604020202020204" pitchFamily="34" charset="0"/>
              <a:buChar char="•"/>
              <a:defRPr sz="2400" kern="1200" baseline="0">
                <a:solidFill>
                  <a:schemeClr val="bg1"/>
                </a:solidFill>
                <a:latin typeface="微软雅黑" panose="020B0503020204020204" pitchFamily="34" charset="-122"/>
                <a:ea typeface="微软雅黑" panose="020B0503020204020204" pitchFamily="34" charset="-122"/>
                <a:cs typeface="+mn-cs"/>
              </a:defRPr>
            </a:lvl2pPr>
            <a:lvl3pPr marL="1144905" indent="-230505" algn="l" defTabSz="685800" rtl="0" eaLnBrk="1" latinLnBrk="0" hangingPunct="1">
              <a:lnSpc>
                <a:spcPct val="100000"/>
              </a:lnSpc>
              <a:spcBef>
                <a:spcPts val="500"/>
              </a:spcBef>
              <a:spcAft>
                <a:spcPts val="600"/>
              </a:spcAft>
              <a:buFont typeface="Arial" panose="020B0604020202020204" pitchFamily="34" charset="0"/>
              <a:buChar char="•"/>
              <a:defRPr sz="20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r>
              <a:rPr lang="zh-CN" altLang="en-US" dirty="0" smtClean="0">
                <a:solidFill>
                  <a:schemeClr val="tx1"/>
                </a:solidFill>
              </a:rPr>
              <a:t>原型法的适用范围和局限性：</a:t>
            </a:r>
            <a:endParaRPr lang="zh-CN" altLang="en-US" dirty="0" smtClean="0">
              <a:solidFill>
                <a:schemeClr val="tx1"/>
              </a:solidFill>
            </a:endParaRPr>
          </a:p>
          <a:p>
            <a:pPr lvl="1" fontAlgn="auto">
              <a:lnSpc>
                <a:spcPct val="120000"/>
              </a:lnSpc>
            </a:pPr>
            <a:r>
              <a:rPr lang="zh-CN" altLang="en-US" sz="2000" dirty="0" smtClean="0">
                <a:solidFill>
                  <a:schemeClr val="tx1"/>
                </a:solidFill>
              </a:rPr>
              <a:t>大型系统如不经过系统分析得到系统的整体划分，而直接用原型来模拟是很困难的。</a:t>
            </a:r>
            <a:endParaRPr lang="zh-CN" altLang="en-US" sz="2000" dirty="0" smtClean="0">
              <a:solidFill>
                <a:schemeClr val="tx1"/>
              </a:solidFill>
            </a:endParaRPr>
          </a:p>
          <a:p>
            <a:pPr lvl="1" fontAlgn="auto">
              <a:lnSpc>
                <a:spcPct val="120000"/>
              </a:lnSpc>
            </a:pPr>
            <a:r>
              <a:rPr lang="zh-CN" altLang="en-US" sz="2000" dirty="0" smtClean="0">
                <a:solidFill>
                  <a:schemeClr val="tx1"/>
                </a:solidFill>
              </a:rPr>
              <a:t>对于大量运算的、逻辑性较强的程序模块，原型方法很难构造出该模块的原型来供人评价。</a:t>
            </a:r>
            <a:endParaRPr lang="zh-CN" altLang="en-US" sz="2000" dirty="0" smtClean="0">
              <a:solidFill>
                <a:schemeClr val="tx1"/>
              </a:solidFill>
            </a:endParaRPr>
          </a:p>
          <a:p>
            <a:pPr lvl="1" fontAlgn="auto">
              <a:lnSpc>
                <a:spcPct val="120000"/>
              </a:lnSpc>
            </a:pPr>
            <a:r>
              <a:rPr lang="zh-CN" altLang="en-US" sz="2000" dirty="0" smtClean="0">
                <a:solidFill>
                  <a:schemeClr val="tx1"/>
                </a:solidFill>
              </a:rPr>
              <a:t>对于原有应用的业务流程、信息流程混乱的情况，原型构造与使用有一定的困难。</a:t>
            </a:r>
            <a:endParaRPr lang="zh-CN" altLang="en-US" sz="2000" dirty="0" smtClean="0">
              <a:solidFill>
                <a:schemeClr val="tx1"/>
              </a:solidFill>
            </a:endParaRPr>
          </a:p>
          <a:p>
            <a:pPr fontAlgn="auto"/>
            <a:r>
              <a:rPr lang="zh-CN" altLang="en-US" sz="2400" dirty="0" smtClean="0">
                <a:solidFill>
                  <a:schemeClr val="tx1"/>
                </a:solidFill>
              </a:rPr>
              <a:t>原型方法存在的问题：</a:t>
            </a:r>
            <a:endParaRPr lang="zh-CN" altLang="en-US" sz="2400" dirty="0" smtClean="0">
              <a:solidFill>
                <a:schemeClr val="tx1"/>
              </a:solidFill>
            </a:endParaRPr>
          </a:p>
          <a:p>
            <a:pPr lvl="1" fontAlgn="auto"/>
            <a:r>
              <a:rPr lang="zh-CN" altLang="en-US" sz="2000" dirty="0" smtClean="0">
                <a:solidFill>
                  <a:schemeClr val="tx1"/>
                </a:solidFill>
              </a:rPr>
              <a:t>文档容易被忽略。 </a:t>
            </a:r>
            <a:endParaRPr lang="zh-CN" altLang="en-US" sz="2000" dirty="0" smtClean="0">
              <a:solidFill>
                <a:schemeClr val="tx1"/>
              </a:solidFill>
            </a:endParaRPr>
          </a:p>
          <a:p>
            <a:pPr lvl="1" fontAlgn="auto"/>
            <a:r>
              <a:rPr lang="zh-CN" altLang="en-US" sz="2000" dirty="0" smtClean="0">
                <a:solidFill>
                  <a:schemeClr val="tx1"/>
                </a:solidFill>
              </a:rPr>
              <a:t>建立原型的许多工作会被浪费掉 。</a:t>
            </a:r>
            <a:endParaRPr lang="zh-CN" altLang="en-US" sz="2000" dirty="0" smtClean="0">
              <a:solidFill>
                <a:schemeClr val="tx1"/>
              </a:solidFill>
            </a:endParaRPr>
          </a:p>
          <a:p>
            <a:pPr lvl="1" fontAlgn="auto"/>
            <a:r>
              <a:rPr lang="zh-CN" altLang="en-US" sz="2000" dirty="0" smtClean="0">
                <a:solidFill>
                  <a:schemeClr val="tx1"/>
                </a:solidFill>
              </a:rPr>
              <a:t>项目难以规划和管理。 </a:t>
            </a:r>
            <a:endParaRPr lang="en-US" altLang="zh-CN" sz="2000" dirty="0">
              <a:solidFill>
                <a:schemeClr val="tx1"/>
              </a:solidFill>
            </a:endParaRPr>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smtClean="0"/>
              <a:t>原型方法的应用</a:t>
            </a:r>
            <a:endParaRPr lang="zh-CN" altLang="en-US" smtClean="0"/>
          </a:p>
        </p:txBody>
      </p:sp>
      <p:sp>
        <p:nvSpPr>
          <p:cNvPr id="53253" name="Rectangle 5"/>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53254" name="Object 4"/>
          <p:cNvGraphicFramePr>
            <a:graphicFrameLocks noChangeAspect="1"/>
          </p:cNvGraphicFramePr>
          <p:nvPr/>
        </p:nvGraphicFramePr>
        <p:xfrm>
          <a:off x="404526" y="1844824"/>
          <a:ext cx="4968552" cy="3687597"/>
        </p:xfrm>
        <a:graphic>
          <a:graphicData uri="http://schemas.openxmlformats.org/presentationml/2006/ole">
            <mc:AlternateContent xmlns:mc="http://schemas.openxmlformats.org/markup-compatibility/2006">
              <mc:Choice xmlns:v="urn:schemas-microsoft-com:vml" Requires="v">
                <p:oleObj spid="_x0000_s53338" name="Visio" r:id="rId1" imgW="4419600" imgH="3289300" progId="Visio.Drawing.11">
                  <p:embed/>
                </p:oleObj>
              </mc:Choice>
              <mc:Fallback>
                <p:oleObj name="Visio" r:id="rId1" imgW="4419600" imgH="3289300" progId="Visio.Drawing.11">
                  <p:embed/>
                  <p:pic>
                    <p:nvPicPr>
                      <p:cNvPr id="0" name="Object 4"/>
                      <p:cNvPicPr>
                        <a:picLocks noChangeAspect="1" noChangeArrowheads="1"/>
                      </p:cNvPicPr>
                      <p:nvPr/>
                    </p:nvPicPr>
                    <p:blipFill>
                      <a:blip r:embed="rId2"/>
                      <a:srcRect/>
                      <a:stretch>
                        <a:fillRect/>
                      </a:stretch>
                    </p:blipFill>
                    <p:spPr bwMode="auto">
                      <a:xfrm>
                        <a:off x="404526" y="1844824"/>
                        <a:ext cx="4968552" cy="3687597"/>
                      </a:xfrm>
                      <a:prstGeom prst="rect">
                        <a:avLst/>
                      </a:prstGeom>
                      <a:noFill/>
                      <a:ln>
                        <a:noFill/>
                      </a:ln>
                    </p:spPr>
                  </p:pic>
                </p:oleObj>
              </mc:Fallback>
            </mc:AlternateContent>
          </a:graphicData>
        </a:graphic>
      </p:graphicFrame>
      <p:sp>
        <p:nvSpPr>
          <p:cNvPr id="2" name="日期占位符 1"/>
          <p:cNvSpPr>
            <a:spLocks noGrp="1"/>
          </p:cNvSpPr>
          <p:nvPr>
            <p:ph type="dt" sz="half" idx="10"/>
          </p:nvPr>
        </p:nvSpPr>
        <p:spPr/>
        <p:txBody>
          <a:bodyPr/>
          <a:lstStyle/>
          <a:p>
            <a:fld id="{E419542C-C4FE-407D-A349-EEE603E18996}"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graphicFrame>
        <p:nvGraphicFramePr>
          <p:cNvPr id="10" name="Object 4"/>
          <p:cNvGraphicFramePr>
            <a:graphicFrameLocks noChangeAspect="1"/>
          </p:cNvGraphicFramePr>
          <p:nvPr/>
        </p:nvGraphicFramePr>
        <p:xfrm>
          <a:off x="5373078" y="963502"/>
          <a:ext cx="5980722" cy="5108753"/>
        </p:xfrm>
        <a:graphic>
          <a:graphicData uri="http://schemas.openxmlformats.org/presentationml/2006/ole">
            <mc:AlternateContent xmlns:mc="http://schemas.openxmlformats.org/markup-compatibility/2006">
              <mc:Choice xmlns:v="urn:schemas-microsoft-com:vml" Requires="v">
                <p:oleObj spid="_x0000_s53339" name="Visio" r:id="rId3" imgW="5351145" imgH="4572000" progId="Visio.Drawing.11">
                  <p:embed/>
                </p:oleObj>
              </mc:Choice>
              <mc:Fallback>
                <p:oleObj name="Visio" r:id="rId3" imgW="5351145" imgH="4572000" progId="Visio.Drawing.11">
                  <p:embed/>
                  <p:pic>
                    <p:nvPicPr>
                      <p:cNvPr id="0" name="图片 53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078" y="963502"/>
                        <a:ext cx="5980722" cy="5108753"/>
                      </a:xfrm>
                      <a:prstGeom prst="rect">
                        <a:avLst/>
                      </a:prstGeom>
                      <a:noFill/>
                      <a:ln>
                        <a:noFill/>
                      </a:ln>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dirty="0" smtClean="0"/>
              <a:t>新型软件生命周期模型</a:t>
            </a:r>
            <a:endParaRPr lang="zh-CN" altLang="en-US" dirty="0" smtClean="0"/>
          </a:p>
        </p:txBody>
      </p:sp>
      <p:sp>
        <p:nvSpPr>
          <p:cNvPr id="55300" name="Rectangle 3"/>
          <p:cNvSpPr>
            <a:spLocks noGrp="1" noChangeArrowheads="1"/>
          </p:cNvSpPr>
          <p:nvPr>
            <p:ph idx="1"/>
          </p:nvPr>
        </p:nvSpPr>
        <p:spPr>
          <a:xfrm>
            <a:off x="479376" y="908720"/>
            <a:ext cx="11161239" cy="5268243"/>
          </a:xfrm>
        </p:spPr>
        <p:txBody>
          <a:bodyPr>
            <a:normAutofit/>
          </a:bodyPr>
          <a:lstStyle/>
          <a:p>
            <a:r>
              <a:rPr lang="en-US" altLang="zh-CN" dirty="0" smtClean="0"/>
              <a:t>RUP</a:t>
            </a:r>
            <a:endParaRPr lang="en-US" altLang="zh-CN" dirty="0" smtClean="0"/>
          </a:p>
          <a:p>
            <a:pPr lvl="1"/>
            <a:r>
              <a:rPr lang="en-US" altLang="zh-CN" dirty="0"/>
              <a:t>RUP</a:t>
            </a:r>
            <a:r>
              <a:rPr lang="zh-CN" altLang="en-US" dirty="0"/>
              <a:t>（</a:t>
            </a:r>
            <a:r>
              <a:rPr lang="en-US" altLang="zh-CN" dirty="0"/>
              <a:t>Rational Unified Process</a:t>
            </a:r>
            <a:r>
              <a:rPr lang="zh-CN" altLang="en-US" dirty="0"/>
              <a:t>）是由</a:t>
            </a:r>
            <a:r>
              <a:rPr lang="en-US" altLang="zh-CN" dirty="0"/>
              <a:t>Rational</a:t>
            </a:r>
            <a:r>
              <a:rPr lang="zh-CN" altLang="en-US" dirty="0"/>
              <a:t>公司（现被</a:t>
            </a:r>
            <a:r>
              <a:rPr lang="en-US" altLang="zh-CN" dirty="0"/>
              <a:t>IBM</a:t>
            </a:r>
            <a:r>
              <a:rPr lang="zh-CN" altLang="en-US" dirty="0"/>
              <a:t>公司收购）开发的一种软件工程过程框架，是一</a:t>
            </a:r>
            <a:r>
              <a:rPr lang="zh-CN" altLang="en-US" dirty="0" smtClean="0"/>
              <a:t>个基于面向对象的程序</a:t>
            </a:r>
            <a:r>
              <a:rPr lang="zh-CN" altLang="en-US" dirty="0"/>
              <a:t>开发方法论 。</a:t>
            </a:r>
            <a:endParaRPr lang="zh-CN" altLang="en-US" dirty="0"/>
          </a:p>
          <a:p>
            <a:pPr lvl="1"/>
            <a:r>
              <a:rPr lang="en-US" altLang="zh-CN" dirty="0"/>
              <a:t>RUP</a:t>
            </a:r>
            <a:r>
              <a:rPr lang="zh-CN" altLang="en-US" dirty="0"/>
              <a:t>既是一种软件生命周期模型，又是一种支持面向对象软件开发的工具，它将软件开发过程要素和软件工件要素整合在统一的框架中 。</a:t>
            </a:r>
            <a:endParaRPr lang="zh-CN" altLang="en-US" dirty="0"/>
          </a:p>
          <a:p>
            <a:r>
              <a:rPr lang="zh-CN" altLang="en-US" dirty="0" smtClean="0"/>
              <a:t>敏捷及极限编程</a:t>
            </a:r>
            <a:endParaRPr lang="en-US" altLang="zh-CN" dirty="0" smtClean="0"/>
          </a:p>
          <a:p>
            <a:pPr lvl="1"/>
            <a:r>
              <a:rPr lang="zh-CN" altLang="en-US" dirty="0"/>
              <a:t>敏捷建模（</a:t>
            </a:r>
            <a:r>
              <a:rPr lang="en-US" altLang="zh-CN" dirty="0"/>
              <a:t>Agile Modeling</a:t>
            </a:r>
            <a:r>
              <a:rPr lang="zh-CN" altLang="en-US" dirty="0"/>
              <a:t>，</a:t>
            </a:r>
            <a:r>
              <a:rPr lang="en-US" altLang="zh-CN" dirty="0"/>
              <a:t>AM</a:t>
            </a:r>
            <a:r>
              <a:rPr lang="zh-CN" altLang="en-US" dirty="0"/>
              <a:t>）是由</a:t>
            </a:r>
            <a:r>
              <a:rPr lang="en-US" altLang="zh-CN" dirty="0"/>
              <a:t>Scott W. Ambler</a:t>
            </a:r>
            <a:r>
              <a:rPr lang="zh-CN" altLang="en-US" dirty="0"/>
              <a:t>从许多的软件开发过程实践中归纳总结出来的一些敏捷建模价值观、原则和实践等组成的，它是快速软件开发的一种思想代表，具体的应用有极限编程、</a:t>
            </a:r>
            <a:r>
              <a:rPr lang="en-US" altLang="zh-CN" dirty="0"/>
              <a:t>SCRUM</a:t>
            </a:r>
            <a:r>
              <a:rPr lang="zh-CN" altLang="en-US" dirty="0"/>
              <a:t>、水晶、净室开发等。</a:t>
            </a:r>
            <a:endParaRPr lang="zh-CN" altLang="en-US" dirty="0"/>
          </a:p>
          <a:p>
            <a:pPr lvl="1"/>
            <a:r>
              <a:rPr lang="en-US" altLang="zh-CN" dirty="0"/>
              <a:t>2001</a:t>
            </a:r>
            <a:r>
              <a:rPr lang="zh-CN" altLang="en-US" dirty="0"/>
              <a:t>年敏捷联盟成立，其主要特点就是具有快速及灵活的响应变更的能力。</a:t>
            </a:r>
            <a:endParaRPr lang="zh-CN" altLang="en-US" dirty="0"/>
          </a:p>
          <a:p>
            <a:pPr lvl="1"/>
            <a:endParaRPr lang="zh-CN" altLang="en-US" dirty="0" smtClean="0"/>
          </a:p>
        </p:txBody>
      </p:sp>
      <p:sp>
        <p:nvSpPr>
          <p:cNvPr id="2" name="日期占位符 1"/>
          <p:cNvSpPr>
            <a:spLocks noGrp="1"/>
          </p:cNvSpPr>
          <p:nvPr>
            <p:ph type="dt" sz="half" idx="10"/>
          </p:nvPr>
        </p:nvSpPr>
        <p:spPr/>
        <p:txBody>
          <a:bodyPr/>
          <a:lstStyle/>
          <a:p>
            <a:fld id="{068AAC0C-36E3-4399-B8FB-1F1EE7D68A24}"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zh-CN" smtClean="0"/>
              <a:t> RUP</a:t>
            </a:r>
            <a:r>
              <a:rPr lang="zh-CN" altLang="en-US" smtClean="0"/>
              <a:t>的基本结构</a:t>
            </a:r>
            <a:endParaRPr lang="en-US" altLang="zh-CN" smtClean="0"/>
          </a:p>
        </p:txBody>
      </p:sp>
      <p:pic>
        <p:nvPicPr>
          <p:cNvPr id="5734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568" y="986392"/>
            <a:ext cx="7573962"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4D1685CA-2CED-4CBF-8472-B929BF40D0BB}"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zh-CN" smtClean="0"/>
              <a:t>RUP</a:t>
            </a:r>
            <a:r>
              <a:rPr lang="zh-CN" altLang="en-US" smtClean="0"/>
              <a:t>的四个主要阶段</a:t>
            </a:r>
            <a:endParaRPr lang="en-US" altLang="zh-CN" smtClean="0"/>
          </a:p>
        </p:txBody>
      </p:sp>
      <p:sp>
        <p:nvSpPr>
          <p:cNvPr id="58372" name="Rectangle 3"/>
          <p:cNvSpPr>
            <a:spLocks noGrp="1" noChangeArrowheads="1"/>
          </p:cNvSpPr>
          <p:nvPr>
            <p:ph idx="1"/>
          </p:nvPr>
        </p:nvSpPr>
        <p:spPr>
          <a:xfrm>
            <a:off x="551384" y="951394"/>
            <a:ext cx="11017224" cy="3603625"/>
          </a:xfrm>
        </p:spPr>
        <p:txBody>
          <a:bodyPr>
            <a:normAutofit/>
          </a:bodyPr>
          <a:lstStyle/>
          <a:p>
            <a:r>
              <a:rPr lang="en-US" altLang="zh-CN" sz="2800" dirty="0"/>
              <a:t>RUP</a:t>
            </a:r>
            <a:r>
              <a:rPr lang="zh-CN" altLang="en-US" sz="2800" dirty="0"/>
              <a:t>中的软件生命周期在时间上被分解为四个顺序的阶段：初始阶段（</a:t>
            </a:r>
            <a:r>
              <a:rPr lang="en-US" altLang="zh-CN" sz="2800" dirty="0"/>
              <a:t>Inception</a:t>
            </a:r>
            <a:r>
              <a:rPr lang="zh-CN" altLang="en-US" sz="2800" dirty="0"/>
              <a:t>）、细化阶段（</a:t>
            </a:r>
            <a:r>
              <a:rPr lang="en-US" altLang="zh-CN" sz="2800" dirty="0"/>
              <a:t>Elaboration</a:t>
            </a:r>
            <a:r>
              <a:rPr lang="zh-CN" altLang="en-US" sz="2800" dirty="0"/>
              <a:t>）、构造阶段（</a:t>
            </a:r>
            <a:r>
              <a:rPr lang="en-US" altLang="zh-CN" sz="2800" dirty="0"/>
              <a:t>Construction</a:t>
            </a:r>
            <a:r>
              <a:rPr lang="zh-CN" altLang="en-US" sz="2800" dirty="0"/>
              <a:t>）和交付阶段（</a:t>
            </a:r>
            <a:r>
              <a:rPr lang="en-US" altLang="zh-CN" sz="2800" dirty="0"/>
              <a:t>Transition</a:t>
            </a:r>
            <a:r>
              <a:rPr lang="zh-CN" altLang="en-US" sz="2800" dirty="0"/>
              <a:t>）。</a:t>
            </a:r>
            <a:endParaRPr lang="zh-CN" altLang="en-US" sz="2800" dirty="0"/>
          </a:p>
          <a:p>
            <a:r>
              <a:rPr lang="zh-CN" altLang="en-US" sz="2800" dirty="0"/>
              <a:t>每个阶段结束于一个主要的里程碑</a:t>
            </a:r>
            <a:r>
              <a:rPr lang="en-US" altLang="zh-CN" sz="2800" dirty="0"/>
              <a:t>(Major Milestones)</a:t>
            </a:r>
            <a:r>
              <a:rPr lang="zh-CN" altLang="en-US" sz="2800" dirty="0"/>
              <a:t>，并在阶段结尾执行一次评估以确定这个阶段的目标是否已经满足。如果评估结果令人满意的话，可以允许项目进入下一个阶段。</a:t>
            </a:r>
            <a:endParaRPr lang="zh-CN" altLang="en-US" sz="2800" dirty="0"/>
          </a:p>
        </p:txBody>
      </p:sp>
      <p:sp>
        <p:nvSpPr>
          <p:cNvPr id="58373" name="Rectangle 5"/>
          <p:cNvSpPr>
            <a:spLocks noChangeArrowheads="1"/>
          </p:cNvSpPr>
          <p:nvPr/>
        </p:nvSpPr>
        <p:spPr bwMode="auto">
          <a:xfrm>
            <a:off x="10483270" y="25251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58374" name="Object 4"/>
          <p:cNvGraphicFramePr>
            <a:graphicFrameLocks noChangeAspect="1"/>
          </p:cNvGraphicFramePr>
          <p:nvPr/>
        </p:nvGraphicFramePr>
        <p:xfrm>
          <a:off x="2390775" y="3933056"/>
          <a:ext cx="7081767" cy="2279279"/>
        </p:xfrm>
        <a:graphic>
          <a:graphicData uri="http://schemas.openxmlformats.org/presentationml/2006/ole">
            <mc:AlternateContent xmlns:mc="http://schemas.openxmlformats.org/markup-compatibility/2006">
              <mc:Choice xmlns:v="urn:schemas-microsoft-com:vml" Requires="v">
                <p:oleObj spid="_x0000_s58424" name="Visio" r:id="rId1" imgW="5306060" imgH="1715770" progId="Visio.Drawing.11">
                  <p:embed/>
                </p:oleObj>
              </mc:Choice>
              <mc:Fallback>
                <p:oleObj name="Visio" r:id="rId1" imgW="5306060" imgH="171577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3933056"/>
                        <a:ext cx="7081767" cy="2279279"/>
                      </a:xfrm>
                      <a:prstGeom prst="rect">
                        <a:avLst/>
                      </a:prstGeom>
                      <a:noFill/>
                      <a:ln>
                        <a:noFill/>
                      </a:ln>
                    </p:spPr>
                  </p:pic>
                </p:oleObj>
              </mc:Fallback>
            </mc:AlternateContent>
          </a:graphicData>
        </a:graphic>
      </p:graphicFrame>
      <p:sp>
        <p:nvSpPr>
          <p:cNvPr id="2" name="日期占位符 1"/>
          <p:cNvSpPr>
            <a:spLocks noGrp="1"/>
          </p:cNvSpPr>
          <p:nvPr>
            <p:ph type="dt" sz="half" idx="10"/>
          </p:nvPr>
        </p:nvSpPr>
        <p:spPr/>
        <p:txBody>
          <a:bodyPr/>
          <a:lstStyle/>
          <a:p>
            <a:fld id="{E61AB033-A8E7-4583-957F-DDF55F034575}"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smtClean="0"/>
              <a:t>RUP </a:t>
            </a:r>
            <a:r>
              <a:rPr lang="zh-CN" altLang="en-US" smtClean="0"/>
              <a:t>初始阶段</a:t>
            </a:r>
            <a:endParaRPr lang="en-US" altLang="zh-CN" smtClean="0"/>
          </a:p>
        </p:txBody>
      </p:sp>
      <p:sp>
        <p:nvSpPr>
          <p:cNvPr id="59396" name="Rectangle 3"/>
          <p:cNvSpPr>
            <a:spLocks noGrp="1" noChangeArrowheads="1"/>
          </p:cNvSpPr>
          <p:nvPr>
            <p:ph idx="1"/>
          </p:nvPr>
        </p:nvSpPr>
        <p:spPr>
          <a:xfrm>
            <a:off x="479376" y="1196976"/>
            <a:ext cx="11161240" cy="5184775"/>
          </a:xfrm>
        </p:spPr>
        <p:txBody>
          <a:bodyPr/>
          <a:lstStyle/>
          <a:p>
            <a:pPr>
              <a:lnSpc>
                <a:spcPct val="100000"/>
              </a:lnSpc>
              <a:spcBef>
                <a:spcPct val="20000"/>
              </a:spcBef>
            </a:pPr>
            <a:r>
              <a:rPr lang="zh-CN" altLang="en-US" sz="2800" dirty="0"/>
              <a:t>阶段目标是通过业务场景</a:t>
            </a:r>
            <a:r>
              <a:rPr lang="zh-CN" altLang="en-US" sz="2000" dirty="0"/>
              <a:t>（</a:t>
            </a:r>
            <a:r>
              <a:rPr lang="en-US" altLang="zh-CN" sz="2000" dirty="0"/>
              <a:t>business case</a:t>
            </a:r>
            <a:r>
              <a:rPr lang="zh-CN" altLang="en-US" sz="2000" dirty="0"/>
              <a:t>）</a:t>
            </a:r>
            <a:r>
              <a:rPr lang="zh-CN" altLang="en-US" sz="2800" dirty="0"/>
              <a:t>了解业务并确定项目的边界。</a:t>
            </a:r>
            <a:r>
              <a:rPr lang="zh-CN" altLang="en-US" dirty="0"/>
              <a:t>包括项目的验收规范、风险评估、所需资源估计、阶段计划等。</a:t>
            </a:r>
            <a:endParaRPr lang="zh-CN" altLang="en-US" dirty="0"/>
          </a:p>
          <a:p>
            <a:pPr lvl="1">
              <a:spcBef>
                <a:spcPct val="20000"/>
              </a:spcBef>
            </a:pPr>
            <a:r>
              <a:rPr lang="zh-CN" altLang="en-US" sz="2400" dirty="0"/>
              <a:t>要确定项目边界，需识别所有与系统交互的外部实体，主要包括识别外部角色（</a:t>
            </a:r>
            <a:r>
              <a:rPr lang="en-US" altLang="zh-CN" sz="2400" dirty="0"/>
              <a:t>actor</a:t>
            </a:r>
            <a:r>
              <a:rPr lang="zh-CN" altLang="en-US" sz="2400" dirty="0"/>
              <a:t>）、识别所有用例并详细描述一些重要的用例。</a:t>
            </a:r>
            <a:endParaRPr lang="zh-CN" altLang="en-US" sz="2400" dirty="0"/>
          </a:p>
          <a:p>
            <a:pPr lvl="1">
              <a:spcBef>
                <a:spcPct val="20000"/>
              </a:spcBef>
            </a:pPr>
            <a:r>
              <a:rPr lang="en-US" altLang="zh-CN" sz="2400" dirty="0"/>
              <a:t>Milestone</a:t>
            </a:r>
            <a:r>
              <a:rPr lang="zh-CN" altLang="en-US" sz="2400" dirty="0"/>
              <a:t>：</a:t>
            </a:r>
            <a:r>
              <a:rPr lang="zh-CN" altLang="en-US" sz="2400" dirty="0">
                <a:solidFill>
                  <a:srgbClr val="FF0000"/>
                </a:solidFill>
              </a:rPr>
              <a:t>软件目标里程碑</a:t>
            </a:r>
            <a:r>
              <a:rPr lang="zh-CN" altLang="en-US" sz="2400" dirty="0"/>
              <a:t>。</a:t>
            </a:r>
            <a:r>
              <a:rPr lang="zh-CN" altLang="en-US" dirty="0"/>
              <a:t>包括一些重要的文档，如：项目愿景（</a:t>
            </a:r>
            <a:r>
              <a:rPr lang="en-US" altLang="zh-CN" dirty="0"/>
              <a:t>vision</a:t>
            </a:r>
            <a:r>
              <a:rPr lang="zh-CN" altLang="en-US" dirty="0"/>
              <a:t>）、原始用例模型、原始业务风险评估、一个或者多个原型、原始业务场景等。</a:t>
            </a:r>
            <a:endParaRPr lang="en-US" altLang="zh-CN" dirty="0"/>
          </a:p>
          <a:p>
            <a:pPr lvl="1">
              <a:spcBef>
                <a:spcPct val="20000"/>
              </a:spcBef>
            </a:pPr>
            <a:r>
              <a:rPr lang="zh-CN" altLang="en-US" sz="2400" dirty="0"/>
              <a:t>需要对这些文档进行评审，以确定正确理解用例需求、项目风险评估合理、阶段计划可行等</a:t>
            </a:r>
            <a:r>
              <a:rPr lang="zh-CN" altLang="en-US" sz="3200" dirty="0"/>
              <a:t>。 </a:t>
            </a:r>
            <a:endParaRPr lang="zh-CN" altLang="en-US" sz="3200" dirty="0"/>
          </a:p>
        </p:txBody>
      </p:sp>
      <p:sp>
        <p:nvSpPr>
          <p:cNvPr id="2" name="日期占位符 1"/>
          <p:cNvSpPr>
            <a:spLocks noGrp="1"/>
          </p:cNvSpPr>
          <p:nvPr>
            <p:ph type="dt" sz="half" idx="10"/>
          </p:nvPr>
        </p:nvSpPr>
        <p:spPr/>
        <p:txBody>
          <a:bodyPr/>
          <a:lstStyle/>
          <a:p>
            <a:fld id="{E55F50B4-4C0B-40DA-8556-CA05C7EEF25C}"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CN" smtClean="0"/>
              <a:t>RUP </a:t>
            </a:r>
            <a:r>
              <a:rPr lang="zh-CN" altLang="en-US" smtClean="0"/>
              <a:t>细化阶段</a:t>
            </a:r>
            <a:endParaRPr lang="en-US" altLang="zh-CN" smtClean="0"/>
          </a:p>
        </p:txBody>
      </p:sp>
      <p:sp>
        <p:nvSpPr>
          <p:cNvPr id="60420" name="Rectangle 3"/>
          <p:cNvSpPr>
            <a:spLocks noGrp="1" noChangeArrowheads="1"/>
          </p:cNvSpPr>
          <p:nvPr>
            <p:ph idx="1"/>
          </p:nvPr>
        </p:nvSpPr>
        <p:spPr>
          <a:xfrm>
            <a:off x="479376" y="980728"/>
            <a:ext cx="11161240" cy="5285135"/>
          </a:xfrm>
        </p:spPr>
        <p:txBody>
          <a:bodyPr/>
          <a:lstStyle/>
          <a:p>
            <a:pPr>
              <a:lnSpc>
                <a:spcPct val="100000"/>
              </a:lnSpc>
            </a:pPr>
            <a:r>
              <a:rPr lang="zh-CN" altLang="en-US" sz="2400" dirty="0"/>
              <a:t>阶段目标是分析问题领域，建立适合需求的软件体系结构基础，编制项目计划，完成项目中技术要求高、风险大的关键需求的开发。</a:t>
            </a:r>
            <a:endParaRPr lang="zh-CN" altLang="en-US" sz="2400" dirty="0"/>
          </a:p>
          <a:p>
            <a:pPr>
              <a:lnSpc>
                <a:spcPct val="100000"/>
              </a:lnSpc>
            </a:pPr>
            <a:r>
              <a:rPr lang="en-US" altLang="zh-CN" sz="2400" dirty="0"/>
              <a:t>Milestone</a:t>
            </a:r>
            <a:r>
              <a:rPr lang="zh-CN" altLang="en-US" sz="2400" dirty="0"/>
              <a:t>：</a:t>
            </a:r>
            <a:r>
              <a:rPr lang="zh-CN" altLang="en-US" sz="2800" dirty="0">
                <a:solidFill>
                  <a:srgbClr val="FF0000"/>
                </a:solidFill>
              </a:rPr>
              <a:t>体系结构里程碑</a:t>
            </a:r>
            <a:r>
              <a:rPr lang="zh-CN" altLang="en-US" sz="2400" dirty="0"/>
              <a:t>。</a:t>
            </a:r>
            <a:endParaRPr lang="en-US" altLang="zh-CN" sz="2400" dirty="0"/>
          </a:p>
          <a:p>
            <a:pPr lvl="1">
              <a:lnSpc>
                <a:spcPct val="100000"/>
              </a:lnSpc>
            </a:pPr>
            <a:r>
              <a:rPr lang="zh-CN" altLang="en-US" sz="2000" dirty="0"/>
              <a:t>包括风险分析文档、软件体系结构基线、项目计划、可执行的进化原型、初始版本的用户手册等。</a:t>
            </a:r>
            <a:endParaRPr lang="en-US" altLang="zh-CN" sz="2000" dirty="0"/>
          </a:p>
          <a:p>
            <a:pPr>
              <a:lnSpc>
                <a:spcPct val="100000"/>
              </a:lnSpc>
            </a:pPr>
            <a:r>
              <a:rPr lang="zh-CN" altLang="en-US" sz="2400" dirty="0"/>
              <a:t>通过评审确定软件体系结构的稳定性、确认高风险的业务需求和技术机制已经解决、修订的项目计划可行等。</a:t>
            </a:r>
            <a:endParaRPr lang="zh-CN" altLang="en-US" sz="2400" dirty="0"/>
          </a:p>
        </p:txBody>
      </p:sp>
      <p:sp>
        <p:nvSpPr>
          <p:cNvPr id="2" name="日期占位符 1"/>
          <p:cNvSpPr>
            <a:spLocks noGrp="1"/>
          </p:cNvSpPr>
          <p:nvPr>
            <p:ph type="dt" sz="half" idx="10"/>
          </p:nvPr>
        </p:nvSpPr>
        <p:spPr/>
        <p:txBody>
          <a:bodyPr/>
          <a:lstStyle/>
          <a:p>
            <a:fld id="{F1803A83-C795-4F55-920E-B76228674124}"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zh-CN" smtClean="0"/>
              <a:t>RUP </a:t>
            </a:r>
            <a:r>
              <a:rPr lang="zh-CN" altLang="en-US" smtClean="0"/>
              <a:t>构造阶段</a:t>
            </a:r>
            <a:endParaRPr lang="en-US" altLang="zh-CN" smtClean="0"/>
          </a:p>
        </p:txBody>
      </p:sp>
      <p:sp>
        <p:nvSpPr>
          <p:cNvPr id="61444" name="Rectangle 3"/>
          <p:cNvSpPr>
            <a:spLocks noGrp="1" noChangeArrowheads="1"/>
          </p:cNvSpPr>
          <p:nvPr>
            <p:ph idx="1"/>
          </p:nvPr>
        </p:nvSpPr>
        <p:spPr>
          <a:xfrm>
            <a:off x="407368" y="1052736"/>
            <a:ext cx="11305256" cy="5213127"/>
          </a:xfrm>
        </p:spPr>
        <p:txBody>
          <a:bodyPr/>
          <a:lstStyle/>
          <a:p>
            <a:pPr>
              <a:lnSpc>
                <a:spcPct val="100000"/>
              </a:lnSpc>
            </a:pPr>
            <a:r>
              <a:rPr lang="zh-CN" altLang="en-US" sz="2400" dirty="0"/>
              <a:t>阶段目标是将所有剩余的技术构件和稳定业务需求功能开发出来，并集成为产品，所有功能被详细测试。</a:t>
            </a:r>
            <a:endParaRPr lang="en-US" altLang="zh-CN" sz="2400" dirty="0"/>
          </a:p>
          <a:p>
            <a:pPr>
              <a:lnSpc>
                <a:spcPct val="100000"/>
              </a:lnSpc>
            </a:pPr>
            <a:r>
              <a:rPr lang="zh-CN" altLang="en-US" sz="2400" dirty="0"/>
              <a:t>从某种意义上说，构造阶段只是一个制造过程，其重点放在管理资源及控制开发过程以优化成本、进度和质量。</a:t>
            </a:r>
            <a:endParaRPr lang="zh-CN" altLang="en-US" sz="2400" dirty="0"/>
          </a:p>
          <a:p>
            <a:pPr>
              <a:lnSpc>
                <a:spcPct val="100000"/>
              </a:lnSpc>
            </a:pPr>
            <a:r>
              <a:rPr lang="en-US" altLang="zh-CN" sz="2400" dirty="0"/>
              <a:t>Milestone</a:t>
            </a:r>
            <a:r>
              <a:rPr lang="zh-CN" altLang="en-US" sz="2400" dirty="0"/>
              <a:t>：</a:t>
            </a:r>
            <a:r>
              <a:rPr lang="zh-CN" altLang="en-US" sz="2800" dirty="0">
                <a:solidFill>
                  <a:srgbClr val="FF0000"/>
                </a:solidFill>
              </a:rPr>
              <a:t>运行能力里程碑</a:t>
            </a:r>
            <a:r>
              <a:rPr lang="zh-CN" altLang="en-US" sz="2400" dirty="0"/>
              <a:t>。</a:t>
            </a:r>
            <a:endParaRPr lang="en-US" altLang="zh-CN" sz="2400" dirty="0"/>
          </a:p>
          <a:p>
            <a:pPr lvl="1">
              <a:lnSpc>
                <a:spcPct val="100000"/>
              </a:lnSpc>
            </a:pPr>
            <a:r>
              <a:rPr lang="zh-CN" altLang="en-US" sz="2000" dirty="0"/>
              <a:t>包括可以运行的软件产品、用户手册等，它决定了产品是否可以在测试环境中进行部署。</a:t>
            </a:r>
            <a:endParaRPr lang="en-US" altLang="zh-CN" sz="2000" dirty="0"/>
          </a:p>
          <a:p>
            <a:pPr>
              <a:lnSpc>
                <a:spcPct val="100000"/>
              </a:lnSpc>
            </a:pPr>
            <a:r>
              <a:rPr lang="zh-CN" altLang="en-US" sz="2400" dirty="0"/>
              <a:t>此刻，要确定软件、环境、用户是否可以开始系统的运行。</a:t>
            </a:r>
            <a:endParaRPr lang="zh-CN" altLang="en-US" sz="2400" dirty="0"/>
          </a:p>
        </p:txBody>
      </p:sp>
      <p:sp>
        <p:nvSpPr>
          <p:cNvPr id="2" name="日期占位符 1"/>
          <p:cNvSpPr>
            <a:spLocks noGrp="1"/>
          </p:cNvSpPr>
          <p:nvPr>
            <p:ph type="dt" sz="half" idx="10"/>
          </p:nvPr>
        </p:nvSpPr>
        <p:spPr/>
        <p:txBody>
          <a:bodyPr/>
          <a:lstStyle/>
          <a:p>
            <a:fld id="{F42E70D5-33CF-4D5F-8D2E-4E13BC94064E}"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CN" smtClean="0"/>
              <a:t>RUP </a:t>
            </a:r>
            <a:r>
              <a:rPr lang="zh-CN" altLang="en-US" smtClean="0"/>
              <a:t>移交阶段</a:t>
            </a:r>
            <a:endParaRPr lang="en-US" altLang="zh-CN" smtClean="0"/>
          </a:p>
        </p:txBody>
      </p:sp>
      <p:sp>
        <p:nvSpPr>
          <p:cNvPr id="62468" name="Rectangle 3"/>
          <p:cNvSpPr>
            <a:spLocks noGrp="1" noChangeArrowheads="1"/>
          </p:cNvSpPr>
          <p:nvPr>
            <p:ph idx="1"/>
          </p:nvPr>
        </p:nvSpPr>
        <p:spPr>
          <a:xfrm>
            <a:off x="551384" y="1409701"/>
            <a:ext cx="11089232" cy="4856163"/>
          </a:xfrm>
        </p:spPr>
        <p:txBody>
          <a:bodyPr/>
          <a:lstStyle/>
          <a:p>
            <a:pPr>
              <a:lnSpc>
                <a:spcPct val="100000"/>
              </a:lnSpc>
            </a:pPr>
            <a:r>
              <a:rPr lang="zh-CN" altLang="en-US" sz="2400" dirty="0"/>
              <a:t>移交阶段的重点是确保软件对最终用户是可用的。交付阶段可以跨越几次迭代，包括为发布做准备的产品测试，基于用户反馈的少量调整。</a:t>
            </a:r>
            <a:endParaRPr lang="zh-CN" altLang="en-US" sz="2400" dirty="0"/>
          </a:p>
          <a:p>
            <a:pPr>
              <a:lnSpc>
                <a:spcPct val="100000"/>
              </a:lnSpc>
            </a:pPr>
            <a:r>
              <a:rPr lang="en-US" altLang="zh-CN" sz="2400" dirty="0"/>
              <a:t>Milestone</a:t>
            </a:r>
            <a:r>
              <a:rPr lang="zh-CN" altLang="en-US" sz="2400" dirty="0"/>
              <a:t>：</a:t>
            </a:r>
            <a:r>
              <a:rPr lang="zh-CN" altLang="en-US" sz="2800" dirty="0">
                <a:solidFill>
                  <a:srgbClr val="FF0000"/>
                </a:solidFill>
              </a:rPr>
              <a:t>产品发布里程碑</a:t>
            </a:r>
            <a:r>
              <a:rPr lang="zh-CN" altLang="en-US" sz="2400" dirty="0"/>
              <a:t>。</a:t>
            </a:r>
            <a:endParaRPr lang="en-US" altLang="zh-CN" sz="2400" dirty="0"/>
          </a:p>
          <a:p>
            <a:pPr>
              <a:lnSpc>
                <a:spcPct val="100000"/>
              </a:lnSpc>
            </a:pPr>
            <a:r>
              <a:rPr lang="zh-CN" altLang="en-US" sz="2400" dirty="0"/>
              <a:t>此时，要确定最终目标是否实现，是否应该开始产品下一个版本的另一个开发周期。</a:t>
            </a:r>
            <a:endParaRPr lang="zh-CN" altLang="en-US" sz="2400" dirty="0"/>
          </a:p>
        </p:txBody>
      </p:sp>
      <p:sp>
        <p:nvSpPr>
          <p:cNvPr id="2" name="日期占位符 1"/>
          <p:cNvSpPr>
            <a:spLocks noGrp="1"/>
          </p:cNvSpPr>
          <p:nvPr>
            <p:ph type="dt" sz="half" idx="10"/>
          </p:nvPr>
        </p:nvSpPr>
        <p:spPr/>
        <p:txBody>
          <a:bodyPr/>
          <a:lstStyle/>
          <a:p>
            <a:fld id="{2E436E11-F5F7-422C-B203-23082A559667}"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smtClean="0"/>
              <a:t>软件工程过程</a:t>
            </a:r>
            <a:endParaRPr lang="zh-CN" altLang="en-US" smtClean="0"/>
          </a:p>
        </p:txBody>
      </p:sp>
      <p:sp>
        <p:nvSpPr>
          <p:cNvPr id="17412" name="Rectangle 3"/>
          <p:cNvSpPr>
            <a:spLocks noGrp="1" noChangeArrowheads="1"/>
          </p:cNvSpPr>
          <p:nvPr>
            <p:ph idx="1"/>
          </p:nvPr>
        </p:nvSpPr>
        <p:spPr>
          <a:xfrm>
            <a:off x="479376" y="1409701"/>
            <a:ext cx="11233248" cy="4856163"/>
          </a:xfrm>
        </p:spPr>
        <p:txBody>
          <a:bodyPr/>
          <a:lstStyle/>
          <a:p>
            <a:r>
              <a:rPr lang="zh-CN" altLang="en-US" dirty="0" smtClean="0">
                <a:solidFill>
                  <a:srgbClr val="FF0000"/>
                </a:solidFill>
              </a:rPr>
              <a:t>软件工程过程</a:t>
            </a:r>
            <a:r>
              <a:rPr lang="zh-CN" altLang="en-US" dirty="0" smtClean="0"/>
              <a:t>是为了获得软件产品，在软件工具的支持下由软件工程师完成的一系列软件工程活动。主要</a:t>
            </a:r>
            <a:r>
              <a:rPr lang="zh-CN" altLang="en-US" dirty="0"/>
              <a:t>活动</a:t>
            </a:r>
            <a:r>
              <a:rPr lang="zh-CN" altLang="en-US" dirty="0" smtClean="0"/>
              <a:t>有： </a:t>
            </a:r>
            <a:endParaRPr lang="zh-CN" altLang="en-US" dirty="0" smtClean="0"/>
          </a:p>
          <a:p>
            <a:pPr lvl="1"/>
            <a:r>
              <a:rPr lang="zh-CN" altLang="en-US" dirty="0" smtClean="0"/>
              <a:t>编写软件规格说明：规定软件的功能及其使用限制；</a:t>
            </a:r>
            <a:endParaRPr lang="zh-CN" altLang="en-US" dirty="0" smtClean="0"/>
          </a:p>
          <a:p>
            <a:pPr lvl="1"/>
            <a:r>
              <a:rPr lang="zh-CN" altLang="en-US" dirty="0" smtClean="0"/>
              <a:t>软件开发：产生满足规格说明的软件；</a:t>
            </a:r>
            <a:endParaRPr lang="zh-CN" altLang="en-US" dirty="0" smtClean="0"/>
          </a:p>
          <a:p>
            <a:pPr lvl="1"/>
            <a:r>
              <a:rPr lang="zh-CN" altLang="en-US" dirty="0" smtClean="0"/>
              <a:t>软件确认：通过有效性验证以保证软件能够满足客户的要求；</a:t>
            </a:r>
            <a:endParaRPr lang="zh-CN" altLang="en-US" dirty="0" smtClean="0"/>
          </a:p>
          <a:p>
            <a:pPr lvl="1"/>
            <a:r>
              <a:rPr lang="zh-CN" altLang="en-US" dirty="0" smtClean="0"/>
              <a:t>软件演进：为了满足客户的变更要求，软件必须在使用过程中进行不断地改进。</a:t>
            </a:r>
            <a:endParaRPr lang="zh-CN" altLang="en-US" dirty="0" smtClean="0"/>
          </a:p>
        </p:txBody>
      </p:sp>
      <p:sp>
        <p:nvSpPr>
          <p:cNvPr id="2" name="日期占位符 1"/>
          <p:cNvSpPr>
            <a:spLocks noGrp="1"/>
          </p:cNvSpPr>
          <p:nvPr>
            <p:ph type="dt" sz="half" idx="10"/>
          </p:nvPr>
        </p:nvSpPr>
        <p:spPr/>
        <p:txBody>
          <a:bodyPr/>
          <a:lstStyle/>
          <a:p>
            <a:fld id="{7F5E5DCA-FC3E-4830-A651-2134F6221C34}"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zh-CN" smtClean="0"/>
              <a:t>RUP</a:t>
            </a:r>
            <a:r>
              <a:rPr lang="zh-CN" altLang="en-US" smtClean="0"/>
              <a:t>的特点</a:t>
            </a:r>
            <a:endParaRPr lang="en-US" altLang="zh-CN" smtClean="0"/>
          </a:p>
        </p:txBody>
      </p:sp>
      <p:sp>
        <p:nvSpPr>
          <p:cNvPr id="63492" name="Rectangle 3"/>
          <p:cNvSpPr>
            <a:spLocks noGrp="1" noChangeArrowheads="1"/>
          </p:cNvSpPr>
          <p:nvPr>
            <p:ph idx="1"/>
          </p:nvPr>
        </p:nvSpPr>
        <p:spPr>
          <a:xfrm>
            <a:off x="839415" y="1017124"/>
            <a:ext cx="10399315" cy="1155700"/>
          </a:xfrm>
        </p:spPr>
        <p:txBody>
          <a:bodyPr/>
          <a:lstStyle/>
          <a:p>
            <a:r>
              <a:rPr lang="zh-CN" altLang="en-US" sz="2800" dirty="0">
                <a:solidFill>
                  <a:srgbClr val="FF0000"/>
                </a:solidFill>
              </a:rPr>
              <a:t>以用例为驱动，软件体系结构为核心，应用迭代及增量的新型软件生命周期模型。</a:t>
            </a:r>
            <a:endParaRPr lang="zh-CN" altLang="en-US" sz="2800" dirty="0">
              <a:solidFill>
                <a:srgbClr val="FF0000"/>
              </a:solidFill>
            </a:endParaRPr>
          </a:p>
        </p:txBody>
      </p:sp>
      <p:sp>
        <p:nvSpPr>
          <p:cNvPr id="63493" name="Rectangle 5"/>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63494" name="Object 4"/>
          <p:cNvGraphicFramePr>
            <a:graphicFrameLocks noChangeAspect="1"/>
          </p:cNvGraphicFramePr>
          <p:nvPr/>
        </p:nvGraphicFramePr>
        <p:xfrm>
          <a:off x="580698" y="1988840"/>
          <a:ext cx="7096777" cy="1347787"/>
        </p:xfrm>
        <a:graphic>
          <a:graphicData uri="http://schemas.openxmlformats.org/presentationml/2006/ole">
            <mc:AlternateContent xmlns:mc="http://schemas.openxmlformats.org/markup-compatibility/2006">
              <mc:Choice xmlns:v="urn:schemas-microsoft-com:vml" Requires="v">
                <p:oleObj spid="_x0000_s63545" name="Visio" r:id="rId1" imgW="4707255" imgH="902970" progId="Visio.Drawing.11">
                  <p:embed/>
                </p:oleObj>
              </mc:Choice>
              <mc:Fallback>
                <p:oleObj name="Visio" r:id="rId1" imgW="4707255" imgH="90297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98" y="1988840"/>
                        <a:ext cx="7096777" cy="1347787"/>
                      </a:xfrm>
                      <a:prstGeom prst="rect">
                        <a:avLst/>
                      </a:prstGeom>
                      <a:noFill/>
                      <a:ln>
                        <a:noFill/>
                      </a:ln>
                    </p:spPr>
                  </p:pic>
                </p:oleObj>
              </mc:Fallback>
            </mc:AlternateContent>
          </a:graphicData>
        </a:graphic>
      </p:graphicFrame>
      <p:pic>
        <p:nvPicPr>
          <p:cNvPr id="63495" name="Picture 6" descr="20050316222427898[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82469" y="3520611"/>
            <a:ext cx="5256262" cy="27609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CF790432-C6C7-4B0A-AC08-771461774335}"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smtClean="0"/>
              <a:t> RUP</a:t>
            </a:r>
            <a:r>
              <a:rPr lang="zh-CN" altLang="en-US" smtClean="0"/>
              <a:t>的核心活动</a:t>
            </a:r>
            <a:endParaRPr lang="en-US" altLang="zh-CN" smtClean="0"/>
          </a:p>
        </p:txBody>
      </p:sp>
      <p:sp>
        <p:nvSpPr>
          <p:cNvPr id="64516" name="Rectangle 3"/>
          <p:cNvSpPr>
            <a:spLocks noGrp="1" noChangeArrowheads="1"/>
          </p:cNvSpPr>
          <p:nvPr>
            <p:ph idx="1"/>
          </p:nvPr>
        </p:nvSpPr>
        <p:spPr>
          <a:xfrm>
            <a:off x="695400" y="980728"/>
            <a:ext cx="9820200" cy="5285135"/>
          </a:xfrm>
        </p:spPr>
        <p:txBody>
          <a:bodyPr/>
          <a:lstStyle/>
          <a:p>
            <a:pPr>
              <a:lnSpc>
                <a:spcPct val="70000"/>
              </a:lnSpc>
            </a:pPr>
            <a:r>
              <a:rPr lang="en-US" altLang="zh-CN" sz="2400" dirty="0" smtClean="0"/>
              <a:t>UP</a:t>
            </a:r>
            <a:r>
              <a:rPr lang="zh-CN" altLang="en-US" sz="2400" dirty="0"/>
              <a:t>由</a:t>
            </a:r>
            <a:r>
              <a:rPr lang="en-US" altLang="zh-CN" sz="2400" dirty="0"/>
              <a:t>9</a:t>
            </a:r>
            <a:r>
              <a:rPr lang="zh-CN" altLang="en-US" sz="2400" dirty="0"/>
              <a:t>个核心工作流构成每一个迭代的主要活动</a:t>
            </a:r>
            <a:endParaRPr lang="zh-CN" altLang="en-US" sz="2400" dirty="0"/>
          </a:p>
          <a:p>
            <a:pPr>
              <a:lnSpc>
                <a:spcPct val="70000"/>
              </a:lnSpc>
            </a:pPr>
            <a:r>
              <a:rPr lang="en-US" altLang="zh-CN" sz="2400" dirty="0"/>
              <a:t>6</a:t>
            </a:r>
            <a:r>
              <a:rPr lang="zh-CN" altLang="en-US" sz="2400" dirty="0"/>
              <a:t>个核心过程工作流</a:t>
            </a:r>
            <a:endParaRPr lang="zh-CN" altLang="en-US" sz="2400" dirty="0"/>
          </a:p>
          <a:p>
            <a:pPr lvl="1">
              <a:lnSpc>
                <a:spcPct val="70000"/>
              </a:lnSpc>
            </a:pPr>
            <a:r>
              <a:rPr lang="zh-CN" altLang="en-US" sz="2000" dirty="0"/>
              <a:t>业务建模（</a:t>
            </a:r>
            <a:r>
              <a:rPr lang="en-US" altLang="zh-CN" sz="2000" dirty="0"/>
              <a:t>Business Modeling</a:t>
            </a:r>
            <a:r>
              <a:rPr lang="zh-CN" altLang="en-US" sz="2000" dirty="0"/>
              <a:t>） </a:t>
            </a:r>
            <a:endParaRPr lang="zh-CN" altLang="en-US" sz="2000" dirty="0"/>
          </a:p>
          <a:p>
            <a:pPr lvl="1">
              <a:lnSpc>
                <a:spcPct val="70000"/>
              </a:lnSpc>
            </a:pPr>
            <a:r>
              <a:rPr lang="zh-CN" altLang="en-US" sz="2000" dirty="0"/>
              <a:t>需求（</a:t>
            </a:r>
            <a:r>
              <a:rPr lang="en-US" altLang="zh-CN" sz="2000" dirty="0"/>
              <a:t>Requirements</a:t>
            </a:r>
            <a:r>
              <a:rPr lang="zh-CN" altLang="en-US" sz="2000" dirty="0"/>
              <a:t>） </a:t>
            </a:r>
            <a:endParaRPr lang="zh-CN" altLang="en-US" sz="2000" dirty="0"/>
          </a:p>
          <a:p>
            <a:pPr lvl="1">
              <a:lnSpc>
                <a:spcPct val="70000"/>
              </a:lnSpc>
            </a:pPr>
            <a:r>
              <a:rPr lang="zh-CN" altLang="en-US" sz="2000" dirty="0"/>
              <a:t>分析和设计（</a:t>
            </a:r>
            <a:r>
              <a:rPr lang="en-US" altLang="zh-CN" sz="2000" dirty="0"/>
              <a:t>Analysis &amp; Design</a:t>
            </a:r>
            <a:r>
              <a:rPr lang="zh-CN" altLang="en-US" sz="2000" dirty="0"/>
              <a:t>） </a:t>
            </a:r>
            <a:endParaRPr lang="zh-CN" altLang="en-US" sz="2000" dirty="0"/>
          </a:p>
          <a:p>
            <a:pPr lvl="1">
              <a:lnSpc>
                <a:spcPct val="70000"/>
              </a:lnSpc>
            </a:pPr>
            <a:r>
              <a:rPr lang="zh-CN" altLang="en-US" sz="2000" dirty="0"/>
              <a:t>实现（</a:t>
            </a:r>
            <a:r>
              <a:rPr lang="en-US" altLang="zh-CN" sz="2000" dirty="0"/>
              <a:t>Implementation</a:t>
            </a:r>
            <a:r>
              <a:rPr lang="zh-CN" altLang="en-US" sz="2000" dirty="0"/>
              <a:t>） </a:t>
            </a:r>
            <a:endParaRPr lang="zh-CN" altLang="en-US" sz="2000" dirty="0"/>
          </a:p>
          <a:p>
            <a:pPr lvl="1">
              <a:lnSpc>
                <a:spcPct val="70000"/>
              </a:lnSpc>
            </a:pPr>
            <a:r>
              <a:rPr lang="zh-CN" altLang="en-US" sz="2000" dirty="0"/>
              <a:t>测试（</a:t>
            </a:r>
            <a:r>
              <a:rPr lang="en-US" altLang="zh-CN" sz="2000" dirty="0"/>
              <a:t>Test</a:t>
            </a:r>
            <a:r>
              <a:rPr lang="zh-CN" altLang="en-US" sz="2000" dirty="0"/>
              <a:t>） </a:t>
            </a:r>
            <a:endParaRPr lang="zh-CN" altLang="en-US" sz="2000" dirty="0"/>
          </a:p>
          <a:p>
            <a:pPr lvl="1">
              <a:lnSpc>
                <a:spcPct val="70000"/>
              </a:lnSpc>
            </a:pPr>
            <a:r>
              <a:rPr lang="zh-CN" altLang="en-US" sz="2000" dirty="0"/>
              <a:t>部署（</a:t>
            </a:r>
            <a:r>
              <a:rPr lang="en-US" altLang="zh-CN" sz="2000" dirty="0"/>
              <a:t>Deployment</a:t>
            </a:r>
            <a:r>
              <a:rPr lang="zh-CN" altLang="en-US" sz="2000" dirty="0"/>
              <a:t>） </a:t>
            </a:r>
            <a:endParaRPr lang="zh-CN" altLang="en-US" sz="2000" dirty="0"/>
          </a:p>
          <a:p>
            <a:pPr>
              <a:lnSpc>
                <a:spcPct val="70000"/>
              </a:lnSpc>
            </a:pPr>
            <a:r>
              <a:rPr lang="en-US" altLang="zh-CN" sz="2400" dirty="0"/>
              <a:t>3</a:t>
            </a:r>
            <a:r>
              <a:rPr lang="zh-CN" altLang="en-US" sz="2400" dirty="0"/>
              <a:t>个核心支持工作流：</a:t>
            </a:r>
            <a:endParaRPr lang="zh-CN" altLang="en-US" sz="2400" dirty="0"/>
          </a:p>
          <a:p>
            <a:pPr lvl="1">
              <a:lnSpc>
                <a:spcPct val="70000"/>
              </a:lnSpc>
            </a:pPr>
            <a:r>
              <a:rPr lang="zh-CN" altLang="en-US" sz="2000" dirty="0"/>
              <a:t>配置和变更管理（</a:t>
            </a:r>
            <a:r>
              <a:rPr lang="en-US" altLang="zh-CN" sz="2000" dirty="0"/>
              <a:t>Configuration &amp; Change Management</a:t>
            </a:r>
            <a:r>
              <a:rPr lang="zh-CN" altLang="en-US" sz="2000" dirty="0"/>
              <a:t>） </a:t>
            </a:r>
            <a:endParaRPr lang="zh-CN" altLang="en-US" sz="2000" dirty="0"/>
          </a:p>
          <a:p>
            <a:pPr lvl="1">
              <a:lnSpc>
                <a:spcPct val="70000"/>
              </a:lnSpc>
            </a:pPr>
            <a:r>
              <a:rPr lang="zh-CN" altLang="en-US" sz="2000" dirty="0"/>
              <a:t>项目管理（</a:t>
            </a:r>
            <a:r>
              <a:rPr lang="en-US" altLang="zh-CN" sz="2000" dirty="0"/>
              <a:t>Project Management</a:t>
            </a:r>
            <a:r>
              <a:rPr lang="zh-CN" altLang="en-US" sz="2000" dirty="0"/>
              <a:t>） </a:t>
            </a:r>
            <a:endParaRPr lang="zh-CN" altLang="en-US" sz="2000" dirty="0"/>
          </a:p>
          <a:p>
            <a:pPr lvl="1">
              <a:lnSpc>
                <a:spcPct val="70000"/>
              </a:lnSpc>
            </a:pPr>
            <a:r>
              <a:rPr lang="zh-CN" altLang="en-US" sz="2000" dirty="0"/>
              <a:t>环境（</a:t>
            </a:r>
            <a:r>
              <a:rPr lang="en-US" altLang="zh-CN" sz="2000" dirty="0"/>
              <a:t>Environment</a:t>
            </a:r>
            <a:r>
              <a:rPr lang="zh-CN" altLang="en-US" sz="2000" dirty="0"/>
              <a:t>）</a:t>
            </a:r>
            <a:endParaRPr lang="zh-CN" altLang="en-US" sz="2000" dirty="0"/>
          </a:p>
        </p:txBody>
      </p:sp>
      <p:sp>
        <p:nvSpPr>
          <p:cNvPr id="2" name="日期占位符 1"/>
          <p:cNvSpPr>
            <a:spLocks noGrp="1"/>
          </p:cNvSpPr>
          <p:nvPr>
            <p:ph type="dt" sz="half" idx="10"/>
          </p:nvPr>
        </p:nvSpPr>
        <p:spPr/>
        <p:txBody>
          <a:bodyPr/>
          <a:lstStyle/>
          <a:p>
            <a:fld id="{076FD339-5DB4-4CA9-A522-66CF6DFF66A9}"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zh-CN" smtClean="0"/>
              <a:t>2.5.2 </a:t>
            </a:r>
            <a:r>
              <a:rPr lang="zh-CN" altLang="en-US" smtClean="0"/>
              <a:t>敏捷建模</a:t>
            </a:r>
            <a:endParaRPr lang="zh-CN" altLang="en-US" smtClean="0"/>
          </a:p>
        </p:txBody>
      </p:sp>
      <p:sp>
        <p:nvSpPr>
          <p:cNvPr id="66564" name="Rectangle 3"/>
          <p:cNvSpPr>
            <a:spLocks noGrp="1" noChangeArrowheads="1"/>
          </p:cNvSpPr>
          <p:nvPr>
            <p:ph idx="1"/>
          </p:nvPr>
        </p:nvSpPr>
        <p:spPr/>
        <p:txBody>
          <a:bodyPr/>
          <a:lstStyle/>
          <a:p>
            <a:r>
              <a:rPr lang="zh-CN" altLang="en-US" sz="2800" dirty="0"/>
              <a:t>敏捷建模（</a:t>
            </a:r>
            <a:r>
              <a:rPr lang="en-US" altLang="zh-CN" sz="2800" dirty="0"/>
              <a:t>Agile Modeling</a:t>
            </a:r>
            <a:r>
              <a:rPr lang="zh-CN" altLang="en-US" sz="2800" dirty="0"/>
              <a:t>，</a:t>
            </a:r>
            <a:r>
              <a:rPr lang="en-US" altLang="zh-CN" sz="2800" dirty="0"/>
              <a:t>AM</a:t>
            </a:r>
            <a:r>
              <a:rPr lang="zh-CN" altLang="en-US" sz="2800" dirty="0"/>
              <a:t>）是由</a:t>
            </a:r>
            <a:r>
              <a:rPr lang="en-US" altLang="zh-CN" sz="2800" dirty="0"/>
              <a:t>Scott W. Ambler</a:t>
            </a:r>
            <a:r>
              <a:rPr lang="zh-CN" altLang="en-US" sz="2800" dirty="0"/>
              <a:t>从许多的软件开发过程实践中归纳总结出来的一些敏捷建模价值观、原则和实践等组成的，它是快速软件开发的一种思想代表，具体的应用有极限编程、</a:t>
            </a:r>
            <a:r>
              <a:rPr lang="en-US" altLang="zh-CN" sz="2800" dirty="0"/>
              <a:t>SCRUM</a:t>
            </a:r>
            <a:r>
              <a:rPr lang="zh-CN" altLang="en-US" sz="2800" dirty="0"/>
              <a:t>、</a:t>
            </a:r>
            <a:r>
              <a:rPr lang="zh-CN" altLang="en-US" sz="2800" dirty="0" smtClean="0"/>
              <a:t>水晶（</a:t>
            </a:r>
            <a:r>
              <a:rPr lang="en-US" altLang="zh-CN" sz="2800" dirty="0" smtClean="0"/>
              <a:t>Crystal</a:t>
            </a:r>
            <a:r>
              <a:rPr lang="zh-CN" altLang="en-US" sz="2800" dirty="0" smtClean="0"/>
              <a:t>）、</a:t>
            </a:r>
            <a:r>
              <a:rPr lang="zh-CN" altLang="en-US" sz="2800" dirty="0"/>
              <a:t>净</a:t>
            </a:r>
            <a:r>
              <a:rPr lang="zh-CN" altLang="en-US" sz="2800" dirty="0" smtClean="0"/>
              <a:t>室</a:t>
            </a:r>
            <a:r>
              <a:rPr lang="zh-CN" altLang="en-US" dirty="0" smtClean="0"/>
              <a:t>（</a:t>
            </a:r>
            <a:r>
              <a:rPr lang="en-US" altLang="zh-CN" dirty="0" smtClean="0"/>
              <a:t>Clean Room</a:t>
            </a:r>
            <a:r>
              <a:rPr lang="zh-CN" altLang="en-US" dirty="0" smtClean="0"/>
              <a:t>）</a:t>
            </a:r>
            <a:r>
              <a:rPr lang="zh-CN" altLang="en-US" sz="2800" dirty="0" smtClean="0"/>
              <a:t>开发</a:t>
            </a:r>
            <a:r>
              <a:rPr lang="zh-CN" altLang="en-US" sz="2800" dirty="0"/>
              <a:t>等。</a:t>
            </a:r>
            <a:endParaRPr lang="zh-CN" altLang="en-US" sz="2800" dirty="0"/>
          </a:p>
          <a:p>
            <a:r>
              <a:rPr lang="en-US" altLang="zh-CN" sz="2800" dirty="0"/>
              <a:t>2001</a:t>
            </a:r>
            <a:r>
              <a:rPr lang="zh-CN" altLang="en-US" sz="2800" dirty="0"/>
              <a:t>年敏捷联盟成立，其主要特点就是具有快速及灵活的响应变更的能力</a:t>
            </a:r>
            <a:r>
              <a:rPr lang="zh-CN" altLang="en-US" sz="2800" dirty="0" smtClean="0"/>
              <a:t>。</a:t>
            </a:r>
            <a:r>
              <a:rPr lang="en-US" altLang="zh-CN" dirty="0"/>
              <a:t>http://agilemanifesto.org/</a:t>
            </a:r>
            <a:endParaRPr lang="zh-CN" altLang="en-US" sz="2800" dirty="0"/>
          </a:p>
        </p:txBody>
      </p:sp>
      <p:sp>
        <p:nvSpPr>
          <p:cNvPr id="2" name="日期占位符 1"/>
          <p:cNvSpPr>
            <a:spLocks noGrp="1"/>
          </p:cNvSpPr>
          <p:nvPr>
            <p:ph type="dt" sz="half" idx="10"/>
          </p:nvPr>
        </p:nvSpPr>
        <p:spPr/>
        <p:txBody>
          <a:bodyPr/>
          <a:lstStyle/>
          <a:p>
            <a:fld id="{2F7BBF4B-609D-43AD-A9BB-5612B0231629}"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smtClean="0"/>
              <a:t> </a:t>
            </a:r>
            <a:r>
              <a:rPr lang="zh-CN" altLang="en-US" smtClean="0"/>
              <a:t>敏捷宣言</a:t>
            </a:r>
            <a:endParaRPr lang="zh-CN" altLang="en-US" smtClean="0"/>
          </a:p>
        </p:txBody>
      </p:sp>
      <p:sp>
        <p:nvSpPr>
          <p:cNvPr id="67588" name="Rectangle 3"/>
          <p:cNvSpPr>
            <a:spLocks noGrp="1" noChangeArrowheads="1"/>
          </p:cNvSpPr>
          <p:nvPr>
            <p:ph idx="1"/>
          </p:nvPr>
        </p:nvSpPr>
        <p:spPr/>
        <p:txBody>
          <a:bodyPr/>
          <a:lstStyle/>
          <a:p>
            <a:pPr eaLnBrk="1" hangingPunct="1"/>
            <a:r>
              <a:rPr lang="en-US" altLang="zh-CN" sz="2600" dirty="0"/>
              <a:t>We are uncovering better ways of developing software by doing it and helping others do it. Through this work we have come to value:</a:t>
            </a:r>
            <a:endParaRPr lang="en-US" altLang="zh-CN" sz="2600" dirty="0"/>
          </a:p>
          <a:p>
            <a:pPr lvl="1" eaLnBrk="1" hangingPunct="1"/>
            <a:r>
              <a:rPr lang="en-US" altLang="zh-CN" sz="2200" i="1" dirty="0"/>
              <a:t>Individuals and interactions </a:t>
            </a:r>
            <a:r>
              <a:rPr lang="en-US" altLang="zh-CN" sz="2200" i="1" dirty="0">
                <a:solidFill>
                  <a:srgbClr val="FF0000"/>
                </a:solidFill>
              </a:rPr>
              <a:t>over</a:t>
            </a:r>
            <a:r>
              <a:rPr lang="en-US" altLang="zh-CN" sz="2200" i="1" dirty="0"/>
              <a:t> processes and tools</a:t>
            </a:r>
            <a:endParaRPr lang="en-US" altLang="zh-CN" sz="2200" i="1" dirty="0"/>
          </a:p>
          <a:p>
            <a:pPr lvl="1" eaLnBrk="1" hangingPunct="1"/>
            <a:r>
              <a:rPr lang="en-US" altLang="zh-CN" sz="2200" i="1" dirty="0"/>
              <a:t>Working software </a:t>
            </a:r>
            <a:r>
              <a:rPr lang="en-US" altLang="zh-CN" sz="2200" i="1" dirty="0">
                <a:solidFill>
                  <a:srgbClr val="FF0000"/>
                </a:solidFill>
              </a:rPr>
              <a:t>over</a:t>
            </a:r>
            <a:r>
              <a:rPr lang="en-US" altLang="zh-CN" sz="2200" i="1" dirty="0"/>
              <a:t> comprehensive documentation</a:t>
            </a:r>
            <a:endParaRPr lang="en-US" altLang="zh-CN" sz="2200" i="1" dirty="0"/>
          </a:p>
          <a:p>
            <a:pPr lvl="1" eaLnBrk="1" hangingPunct="1"/>
            <a:r>
              <a:rPr lang="en-US" altLang="zh-CN" sz="2200" i="1" dirty="0"/>
              <a:t>Customer collaboration </a:t>
            </a:r>
            <a:r>
              <a:rPr lang="en-US" altLang="zh-CN" sz="2200" i="1" dirty="0">
                <a:solidFill>
                  <a:srgbClr val="FF0000"/>
                </a:solidFill>
              </a:rPr>
              <a:t>over</a:t>
            </a:r>
            <a:r>
              <a:rPr lang="en-US" altLang="zh-CN" sz="2200" i="1" dirty="0"/>
              <a:t> contract negotiation</a:t>
            </a:r>
            <a:endParaRPr lang="en-US" altLang="zh-CN" sz="2200" i="1" dirty="0"/>
          </a:p>
          <a:p>
            <a:pPr lvl="1" eaLnBrk="1" hangingPunct="1"/>
            <a:r>
              <a:rPr lang="en-US" altLang="zh-CN" sz="2200" i="1" dirty="0"/>
              <a:t>Responding to change </a:t>
            </a:r>
            <a:r>
              <a:rPr lang="en-US" altLang="zh-CN" sz="2200" i="1" dirty="0">
                <a:solidFill>
                  <a:srgbClr val="FF0000"/>
                </a:solidFill>
              </a:rPr>
              <a:t>over</a:t>
            </a:r>
            <a:r>
              <a:rPr lang="en-US" altLang="zh-CN" sz="2200" i="1" dirty="0"/>
              <a:t> following a plan</a:t>
            </a:r>
            <a:endParaRPr lang="en-US" altLang="zh-CN" sz="2200" i="1" dirty="0"/>
          </a:p>
          <a:p>
            <a:pPr eaLnBrk="1" hangingPunct="1"/>
            <a:r>
              <a:rPr lang="en-US" altLang="zh-CN" sz="2600" dirty="0"/>
              <a:t>That is, while there is value in the items on the right, we value the items on the left more.</a:t>
            </a:r>
            <a:endParaRPr lang="en-US" altLang="zh-CN" sz="2600" dirty="0"/>
          </a:p>
        </p:txBody>
      </p:sp>
      <p:sp>
        <p:nvSpPr>
          <p:cNvPr id="2" name="日期占位符 1"/>
          <p:cNvSpPr>
            <a:spLocks noGrp="1"/>
          </p:cNvSpPr>
          <p:nvPr>
            <p:ph type="dt" sz="half" idx="10"/>
          </p:nvPr>
        </p:nvSpPr>
        <p:spPr/>
        <p:txBody>
          <a:bodyPr/>
          <a:lstStyle/>
          <a:p>
            <a:fld id="{F1C20FE7-9942-4A73-B500-046F09BB4A5E}"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smtClean="0"/>
              <a:t>敏捷思想的核心原则</a:t>
            </a:r>
            <a:endParaRPr lang="zh-CN" altLang="en-US" smtClean="0"/>
          </a:p>
        </p:txBody>
      </p:sp>
      <p:sp>
        <p:nvSpPr>
          <p:cNvPr id="68612" name="Rectangle 3"/>
          <p:cNvSpPr>
            <a:spLocks noGrp="1" noChangeArrowheads="1"/>
          </p:cNvSpPr>
          <p:nvPr>
            <p:ph idx="1"/>
          </p:nvPr>
        </p:nvSpPr>
        <p:spPr>
          <a:xfrm>
            <a:off x="551384" y="1052736"/>
            <a:ext cx="11089232" cy="5000403"/>
          </a:xfrm>
        </p:spPr>
        <p:txBody>
          <a:bodyPr>
            <a:noAutofit/>
          </a:bodyPr>
          <a:lstStyle/>
          <a:p>
            <a:r>
              <a:rPr lang="en-US" altLang="zh-CN" sz="2000" dirty="0"/>
              <a:t>Our highest priority is to </a:t>
            </a:r>
            <a:r>
              <a:rPr lang="en-US" altLang="zh-CN" sz="2000" dirty="0">
                <a:solidFill>
                  <a:srgbClr val="FF0000"/>
                </a:solidFill>
              </a:rPr>
              <a:t>satisfy the customer </a:t>
            </a:r>
            <a:r>
              <a:rPr lang="en-US" altLang="zh-CN" sz="2000" dirty="0"/>
              <a:t>through early and continuous delivery of valuable software.</a:t>
            </a:r>
            <a:endParaRPr lang="en-US" altLang="zh-CN" sz="2000" dirty="0"/>
          </a:p>
          <a:p>
            <a:r>
              <a:rPr lang="en-US" altLang="zh-CN" sz="2000" dirty="0">
                <a:solidFill>
                  <a:srgbClr val="FF0000"/>
                </a:solidFill>
              </a:rPr>
              <a:t>Welcome changing requirements</a:t>
            </a:r>
            <a:r>
              <a:rPr lang="en-US" altLang="zh-CN" sz="2000" dirty="0"/>
              <a:t>, even late in development. Agile processes harness change for the customer's competitive advantage.</a:t>
            </a:r>
            <a:endParaRPr lang="en-US" altLang="zh-CN" sz="2000" dirty="0"/>
          </a:p>
          <a:p>
            <a:r>
              <a:rPr lang="en-US" altLang="zh-CN" sz="2000" dirty="0">
                <a:solidFill>
                  <a:srgbClr val="FF0000"/>
                </a:solidFill>
              </a:rPr>
              <a:t>Deliver working software frequently</a:t>
            </a:r>
            <a:r>
              <a:rPr lang="en-US" altLang="zh-CN" sz="2000" dirty="0"/>
              <a:t>, from a couple of weeks to a couple of months, with a preference to the shorter timescale.</a:t>
            </a:r>
            <a:endParaRPr lang="en-US" altLang="zh-CN" sz="2000" dirty="0"/>
          </a:p>
          <a:p>
            <a:r>
              <a:rPr lang="en-US" altLang="zh-CN" sz="2000" dirty="0"/>
              <a:t>Business people and developers must </a:t>
            </a:r>
            <a:r>
              <a:rPr lang="en-US" altLang="zh-CN" sz="2000" dirty="0">
                <a:solidFill>
                  <a:srgbClr val="FF0000"/>
                </a:solidFill>
              </a:rPr>
              <a:t>work together </a:t>
            </a:r>
            <a:r>
              <a:rPr lang="en-US" altLang="zh-CN" sz="2000" dirty="0"/>
              <a:t>daily throughout the project.</a:t>
            </a:r>
            <a:endParaRPr lang="en-US" altLang="zh-CN" sz="2000" dirty="0"/>
          </a:p>
          <a:p>
            <a:r>
              <a:rPr lang="en-US" altLang="zh-CN" sz="2000" dirty="0">
                <a:solidFill>
                  <a:srgbClr val="FF0000"/>
                </a:solidFill>
              </a:rPr>
              <a:t>Build projects around motivated individuals</a:t>
            </a:r>
            <a:r>
              <a:rPr lang="en-US" altLang="zh-CN" sz="2000" dirty="0"/>
              <a:t>. Give them the environment and support they need, and trust them to get the job done.</a:t>
            </a:r>
            <a:endParaRPr lang="en-US" altLang="zh-CN" sz="2000" dirty="0"/>
          </a:p>
          <a:p>
            <a:r>
              <a:rPr lang="en-US" altLang="zh-CN" sz="2000" dirty="0"/>
              <a:t>The most efficient and effective method of conveying information to and within a development team is </a:t>
            </a:r>
            <a:r>
              <a:rPr lang="en-US" altLang="zh-CN" sz="2000" dirty="0">
                <a:solidFill>
                  <a:srgbClr val="FF0000"/>
                </a:solidFill>
              </a:rPr>
              <a:t>face-to-face conversation</a:t>
            </a:r>
            <a:r>
              <a:rPr lang="en-US" altLang="zh-CN" sz="2000" dirty="0"/>
              <a:t>.</a:t>
            </a:r>
            <a:endParaRPr lang="en-US" altLang="zh-CN" sz="2000" dirty="0"/>
          </a:p>
        </p:txBody>
      </p:sp>
      <p:sp>
        <p:nvSpPr>
          <p:cNvPr id="2" name="日期占位符 1"/>
          <p:cNvSpPr>
            <a:spLocks noGrp="1"/>
          </p:cNvSpPr>
          <p:nvPr>
            <p:ph type="dt" sz="half" idx="10"/>
          </p:nvPr>
        </p:nvSpPr>
        <p:spPr/>
        <p:txBody>
          <a:bodyPr/>
          <a:lstStyle/>
          <a:p>
            <a:fld id="{4C8F5CAA-2BF8-4E66-9B19-F611388B8D33}"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altLang="zh-CN"/>
              <a:t>eXtreme Programming </a:t>
            </a:r>
            <a:r>
              <a:rPr lang="zh-CN" altLang="en-US" smtClean="0"/>
              <a:t>极限编程</a:t>
            </a:r>
            <a:endParaRPr lang="zh-CN" altLang="en-US" smtClean="0"/>
          </a:p>
        </p:txBody>
      </p:sp>
      <p:sp>
        <p:nvSpPr>
          <p:cNvPr id="70660" name="Rectangle 3"/>
          <p:cNvSpPr>
            <a:spLocks noGrp="1" noChangeArrowheads="1"/>
          </p:cNvSpPr>
          <p:nvPr>
            <p:ph idx="1"/>
          </p:nvPr>
        </p:nvSpPr>
        <p:spPr>
          <a:xfrm>
            <a:off x="551384" y="1124745"/>
            <a:ext cx="11089232" cy="5141120"/>
          </a:xfrm>
        </p:spPr>
        <p:txBody>
          <a:bodyPr/>
          <a:lstStyle/>
          <a:p>
            <a:r>
              <a:rPr lang="en-US" altLang="zh-CN" sz="2800" dirty="0"/>
              <a:t>1996</a:t>
            </a:r>
            <a:r>
              <a:rPr lang="zh-CN" altLang="en-US" sz="2800" dirty="0"/>
              <a:t>年三月，</a:t>
            </a:r>
            <a:r>
              <a:rPr lang="en-US" altLang="zh-CN" sz="2800" dirty="0"/>
              <a:t>Kent</a:t>
            </a:r>
            <a:r>
              <a:rPr lang="zh-CN" altLang="en-US" sz="2800" dirty="0"/>
              <a:t> </a:t>
            </a:r>
            <a:r>
              <a:rPr lang="en-US" altLang="zh-CN" sz="2800" dirty="0"/>
              <a:t>Beck</a:t>
            </a:r>
            <a:r>
              <a:rPr lang="zh-CN" altLang="en-US" sz="2800" dirty="0"/>
              <a:t>在为</a:t>
            </a:r>
            <a:r>
              <a:rPr lang="en-US" altLang="zh-CN" sz="2800" dirty="0"/>
              <a:t>Daimler Chrysler</a:t>
            </a:r>
            <a:r>
              <a:rPr lang="zh-CN" altLang="en-US" sz="2800" dirty="0"/>
              <a:t>所做的一个项目中引入了新的软件开发观念：</a:t>
            </a:r>
            <a:r>
              <a:rPr lang="en-US" altLang="zh-CN" sz="2800" dirty="0"/>
              <a:t>XP</a:t>
            </a:r>
            <a:r>
              <a:rPr lang="zh-CN" altLang="en-US" sz="2800" dirty="0"/>
              <a:t>。 </a:t>
            </a:r>
            <a:endParaRPr lang="en-US" altLang="zh-CN" sz="2800" dirty="0"/>
          </a:p>
          <a:p>
            <a:r>
              <a:rPr lang="en-US" altLang="zh-CN" dirty="0"/>
              <a:t>XP</a:t>
            </a:r>
            <a:r>
              <a:rPr lang="zh-CN" altLang="en-US" dirty="0"/>
              <a:t>是一种轻量级的软件开发方法，是一种以实践为基础的软件工程过程和思想。</a:t>
            </a:r>
            <a:endParaRPr lang="zh-CN" altLang="en-US" dirty="0"/>
          </a:p>
          <a:p>
            <a:r>
              <a:rPr lang="zh-CN" altLang="en-US" dirty="0"/>
              <a:t>它使用快速的反馈，大量而迅速的交流，经过保证的测试来最大限度的满足用户的需求。</a:t>
            </a:r>
            <a:endParaRPr lang="zh-CN" altLang="en-US" dirty="0"/>
          </a:p>
          <a:p>
            <a:r>
              <a:rPr lang="en-US" altLang="zh-CN" sz="2800" dirty="0">
                <a:solidFill>
                  <a:srgbClr val="FF0000"/>
                </a:solidFill>
              </a:rPr>
              <a:t>XP</a:t>
            </a:r>
            <a:r>
              <a:rPr lang="zh-CN" altLang="en-US" sz="2800" dirty="0">
                <a:solidFill>
                  <a:srgbClr val="FF0000"/>
                </a:solidFill>
              </a:rPr>
              <a:t>强调用户满意，开发人员可以对需求的变化作出快速的反应。</a:t>
            </a:r>
            <a:endParaRPr lang="zh-CN" altLang="en-US" sz="2800" dirty="0">
              <a:solidFill>
                <a:srgbClr val="FF0000"/>
              </a:solidFill>
            </a:endParaRPr>
          </a:p>
        </p:txBody>
      </p:sp>
      <p:sp>
        <p:nvSpPr>
          <p:cNvPr id="2" name="日期占位符 1"/>
          <p:cNvSpPr>
            <a:spLocks noGrp="1"/>
          </p:cNvSpPr>
          <p:nvPr>
            <p:ph type="dt" sz="half" idx="10"/>
          </p:nvPr>
        </p:nvSpPr>
        <p:spPr/>
        <p:txBody>
          <a:bodyPr/>
          <a:lstStyle/>
          <a:p>
            <a:fld id="{3AD0C606-5FF7-4FF5-A15F-20CEAC75486D}"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smtClean="0"/>
              <a:t>极限编程的处理流程</a:t>
            </a:r>
            <a:endParaRPr lang="zh-CN" altLang="en-US" smtClean="0"/>
          </a:p>
        </p:txBody>
      </p:sp>
      <p:pic>
        <p:nvPicPr>
          <p:cNvPr id="7168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553" y="1628800"/>
            <a:ext cx="1063422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56CC041D-4F2C-4A17-8C37-3723FE47C046}"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XP </a:t>
            </a:r>
            <a:r>
              <a:rPr lang="zh-CN" altLang="en-US" dirty="0" smtClean="0"/>
              <a:t>的迭代开发</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7012622-2C2C-43B4-B365-170B1AC502D2}" type="datetime2">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407368" y="1208079"/>
            <a:ext cx="6115050" cy="2876550"/>
          </a:xfrm>
          <a:prstGeom prst="rect">
            <a:avLst/>
          </a:prstGeom>
        </p:spPr>
      </p:pic>
      <p:pic>
        <p:nvPicPr>
          <p:cNvPr id="8" name="图片 7"/>
          <p:cNvPicPr>
            <a:picLocks noChangeAspect="1"/>
          </p:cNvPicPr>
          <p:nvPr/>
        </p:nvPicPr>
        <p:blipFill>
          <a:blip r:embed="rId2"/>
          <a:stretch>
            <a:fillRect/>
          </a:stretch>
        </p:blipFill>
        <p:spPr>
          <a:xfrm>
            <a:off x="2214562" y="2229218"/>
            <a:ext cx="6029325" cy="2914650"/>
          </a:xfrm>
          <a:prstGeom prst="rect">
            <a:avLst/>
          </a:prstGeom>
        </p:spPr>
      </p:pic>
      <p:pic>
        <p:nvPicPr>
          <p:cNvPr id="9" name="图片 8"/>
          <p:cNvPicPr>
            <a:picLocks noChangeAspect="1"/>
          </p:cNvPicPr>
          <p:nvPr/>
        </p:nvPicPr>
        <p:blipFill>
          <a:blip r:embed="rId3"/>
          <a:stretch>
            <a:fillRect/>
          </a:stretch>
        </p:blipFill>
        <p:spPr>
          <a:xfrm>
            <a:off x="5578523" y="2796184"/>
            <a:ext cx="6134100" cy="3533775"/>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smtClean="0"/>
              <a:t>极限的工作环境</a:t>
            </a:r>
            <a:endParaRPr lang="zh-CN" altLang="en-US" smtClean="0"/>
          </a:p>
        </p:txBody>
      </p:sp>
      <p:sp>
        <p:nvSpPr>
          <p:cNvPr id="72708" name="Rectangle 3"/>
          <p:cNvSpPr>
            <a:spLocks noGrp="1" noChangeArrowheads="1"/>
          </p:cNvSpPr>
          <p:nvPr>
            <p:ph idx="1"/>
          </p:nvPr>
        </p:nvSpPr>
        <p:spPr>
          <a:xfrm>
            <a:off x="551384" y="980728"/>
            <a:ext cx="11089232" cy="5285135"/>
          </a:xfrm>
        </p:spPr>
        <p:txBody>
          <a:bodyPr>
            <a:normAutofit/>
          </a:bodyPr>
          <a:lstStyle/>
          <a:p>
            <a:r>
              <a:rPr lang="zh-CN" altLang="en-US" sz="2400" dirty="0"/>
              <a:t>为了在软件开发过程中最大程度地实现和满足客户和开发人员的基本权利和义务，</a:t>
            </a:r>
            <a:r>
              <a:rPr lang="en-US" altLang="zh-CN" sz="2400" dirty="0"/>
              <a:t>XP</a:t>
            </a:r>
            <a:r>
              <a:rPr lang="zh-CN" altLang="en-US" sz="2400" dirty="0"/>
              <a:t>要求把工作环境</a:t>
            </a:r>
            <a:r>
              <a:rPr lang="zh-CN" altLang="en-US" sz="2400" dirty="0" smtClean="0"/>
              <a:t>也做</a:t>
            </a:r>
            <a:r>
              <a:rPr lang="zh-CN" altLang="en-US" sz="2400" dirty="0"/>
              <a:t>得最好。</a:t>
            </a:r>
            <a:endParaRPr lang="zh-CN" altLang="en-US" sz="2400" dirty="0"/>
          </a:p>
          <a:p>
            <a:r>
              <a:rPr lang="zh-CN" altLang="en-US" sz="2400" dirty="0"/>
              <a:t>每个参加项目开发的人都将担任一个角色（项目经理、项目监督人等等）并履行相应的权利和义务。</a:t>
            </a:r>
            <a:endParaRPr lang="zh-CN" altLang="en-US" sz="2400" dirty="0"/>
          </a:p>
          <a:p>
            <a:r>
              <a:rPr lang="zh-CN" altLang="en-US" sz="2400" dirty="0" smtClean="0"/>
              <a:t>所有人</a:t>
            </a:r>
            <a:r>
              <a:rPr lang="zh-CN" altLang="en-US" sz="2400" dirty="0"/>
              <a:t>都在同一个开放的开发环境中工作</a:t>
            </a:r>
            <a:endParaRPr lang="zh-CN" altLang="en-US" sz="2400" dirty="0"/>
          </a:p>
          <a:p>
            <a:pPr lvl="1"/>
            <a:r>
              <a:rPr lang="zh-CN" altLang="en-US" sz="2000" dirty="0"/>
              <a:t>最好是所有人在同一个大房子中工作，还有茶点供应；</a:t>
            </a:r>
            <a:endParaRPr lang="zh-CN" altLang="en-US" sz="2000" dirty="0"/>
          </a:p>
          <a:p>
            <a:pPr lvl="1"/>
            <a:r>
              <a:rPr lang="zh-CN" altLang="en-US" sz="2000" dirty="0"/>
              <a:t>每周</a:t>
            </a:r>
            <a:r>
              <a:rPr lang="en-US" altLang="zh-CN" sz="2000" dirty="0"/>
              <a:t>40</a:t>
            </a:r>
            <a:r>
              <a:rPr lang="zh-CN" altLang="en-US" sz="2000" dirty="0"/>
              <a:t>小时，不提倡加班；</a:t>
            </a:r>
            <a:endParaRPr lang="zh-CN" altLang="en-US" sz="2000" dirty="0"/>
          </a:p>
          <a:p>
            <a:pPr lvl="1"/>
            <a:r>
              <a:rPr lang="zh-CN" altLang="en-US" sz="2000" dirty="0"/>
              <a:t>每天早晨，所有人一起站着开个短会；</a:t>
            </a:r>
            <a:endParaRPr lang="zh-CN" altLang="en-US" sz="2000" dirty="0"/>
          </a:p>
          <a:p>
            <a:pPr lvl="1"/>
            <a:r>
              <a:rPr lang="zh-CN" altLang="en-US" sz="2000" dirty="0"/>
              <a:t>墙上有一些大白板，所有的</a:t>
            </a:r>
            <a:r>
              <a:rPr lang="en-US" altLang="zh-CN" sz="2000" dirty="0"/>
              <a:t>Story</a:t>
            </a:r>
            <a:r>
              <a:rPr lang="zh-CN" altLang="en-US" sz="2000" dirty="0"/>
              <a:t>卡、</a:t>
            </a:r>
            <a:r>
              <a:rPr lang="en-US" altLang="zh-CN" sz="2000" dirty="0"/>
              <a:t>CRC</a:t>
            </a:r>
            <a:r>
              <a:rPr lang="zh-CN" altLang="en-US" sz="2000" dirty="0"/>
              <a:t>卡等都贴在上面，讨论问题的时候可以在上面写写画画；</a:t>
            </a:r>
            <a:endParaRPr lang="zh-CN" altLang="en-US" sz="2000" dirty="0"/>
          </a:p>
          <a:p>
            <a:pPr lvl="1"/>
            <a:r>
              <a:rPr lang="zh-CN" altLang="en-US" sz="2000" dirty="0"/>
              <a:t>下班后大家可以一起玩电脑游戏</a:t>
            </a:r>
            <a:r>
              <a:rPr lang="en-US" altLang="zh-CN" sz="2000" dirty="0"/>
              <a:t>……</a:t>
            </a:r>
            <a:r>
              <a:rPr lang="zh-CN" altLang="en-US" sz="2000" dirty="0"/>
              <a:t>。 </a:t>
            </a:r>
            <a:endParaRPr lang="zh-CN" altLang="en-US" sz="2000" dirty="0"/>
          </a:p>
        </p:txBody>
      </p:sp>
      <p:sp>
        <p:nvSpPr>
          <p:cNvPr id="2" name="日期占位符 1"/>
          <p:cNvSpPr>
            <a:spLocks noGrp="1"/>
          </p:cNvSpPr>
          <p:nvPr>
            <p:ph type="dt" sz="half" idx="10"/>
          </p:nvPr>
        </p:nvSpPr>
        <p:spPr/>
        <p:txBody>
          <a:bodyPr/>
          <a:lstStyle/>
          <a:p>
            <a:fld id="{88A1B801-E023-4F84-BDDC-92923A4124F8}"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极限的需求</a:t>
            </a:r>
            <a:endParaRPr lang="zh-CN" altLang="en-US" smtClean="0"/>
          </a:p>
        </p:txBody>
      </p:sp>
      <p:sp>
        <p:nvSpPr>
          <p:cNvPr id="73731" name="内容占位符 2"/>
          <p:cNvSpPr>
            <a:spLocks noGrp="1"/>
          </p:cNvSpPr>
          <p:nvPr>
            <p:ph idx="1"/>
          </p:nvPr>
        </p:nvSpPr>
        <p:spPr/>
        <p:txBody>
          <a:bodyPr/>
          <a:lstStyle/>
          <a:p>
            <a:pPr>
              <a:lnSpc>
                <a:spcPct val="80000"/>
              </a:lnSpc>
            </a:pPr>
            <a:r>
              <a:rPr lang="zh-CN" altLang="en-US" sz="2400" dirty="0"/>
              <a:t>开发人员和客户一起，把各种需求变成一个个小的需求模块（</a:t>
            </a:r>
            <a:r>
              <a:rPr lang="en-US" altLang="zh-CN" sz="2400" dirty="0"/>
              <a:t>User Story</a:t>
            </a:r>
            <a:r>
              <a:rPr lang="zh-CN" altLang="en-US" sz="2400" dirty="0"/>
              <a:t>）；</a:t>
            </a:r>
            <a:endParaRPr lang="zh-CN" altLang="en-US" sz="2400" dirty="0"/>
          </a:p>
          <a:p>
            <a:r>
              <a:rPr lang="zh-CN" altLang="en-US" sz="2400" dirty="0"/>
              <a:t>这些模块又会根据实际情况被组合在一起或者被分解成更小的模块，且它们都被记录在一些小卡片（</a:t>
            </a:r>
            <a:r>
              <a:rPr lang="en-US" altLang="zh-CN" sz="2400" dirty="0"/>
              <a:t>Story Card</a:t>
            </a:r>
            <a:r>
              <a:rPr lang="zh-CN" altLang="en-US" sz="2400" dirty="0"/>
              <a:t>）上；</a:t>
            </a:r>
            <a:endParaRPr lang="zh-CN" altLang="en-US" sz="2400" dirty="0"/>
          </a:p>
          <a:p>
            <a:pPr>
              <a:lnSpc>
                <a:spcPct val="80000"/>
              </a:lnSpc>
            </a:pPr>
            <a:r>
              <a:rPr lang="zh-CN" altLang="en-US" sz="2400" dirty="0"/>
              <a:t>客户根据每个模块的商业价值来指定它们的优先级；</a:t>
            </a:r>
            <a:endParaRPr lang="zh-CN" altLang="en-US" sz="2400" dirty="0"/>
          </a:p>
          <a:p>
            <a:pPr>
              <a:lnSpc>
                <a:spcPct val="80000"/>
              </a:lnSpc>
            </a:pPr>
            <a:r>
              <a:rPr lang="zh-CN" altLang="en-US" sz="2400" dirty="0"/>
              <a:t>然后，开发人员确定每个需求模块的开发风险；</a:t>
            </a:r>
            <a:endParaRPr lang="zh-CN" altLang="en-US" sz="2400" dirty="0"/>
          </a:p>
          <a:p>
            <a:r>
              <a:rPr lang="zh-CN" altLang="en-US" sz="2400" dirty="0"/>
              <a:t>经过开发人员和客户的评估后，它们被安排在不同的开发周期里，客户将得到一个尽可能准确的开发计划；</a:t>
            </a:r>
            <a:endParaRPr lang="zh-CN" altLang="en-US" sz="2400" dirty="0"/>
          </a:p>
          <a:p>
            <a:pPr>
              <a:lnSpc>
                <a:spcPct val="80000"/>
              </a:lnSpc>
            </a:pPr>
            <a:r>
              <a:rPr lang="zh-CN" altLang="en-US" sz="2400" dirty="0"/>
              <a:t>客户为每个需求模块指定验收测试（功能测试）。 </a:t>
            </a:r>
            <a:endParaRPr lang="zh-CN" altLang="en-US" sz="2400" dirty="0"/>
          </a:p>
          <a:p>
            <a:endParaRPr lang="zh-CN" altLang="en-US" dirty="0" smtClean="0"/>
          </a:p>
        </p:txBody>
      </p:sp>
      <p:sp>
        <p:nvSpPr>
          <p:cNvPr id="2" name="日期占位符 1"/>
          <p:cNvSpPr>
            <a:spLocks noGrp="1"/>
          </p:cNvSpPr>
          <p:nvPr>
            <p:ph type="dt" sz="half" idx="10"/>
          </p:nvPr>
        </p:nvSpPr>
        <p:spPr/>
        <p:txBody>
          <a:bodyPr/>
          <a:lstStyle/>
          <a:p>
            <a:fld id="{8E19CB60-BCC9-4A51-9DCD-48D2CB2EB1EF}"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t>软件生命周期</a:t>
            </a:r>
            <a:endParaRPr lang="zh-CN" altLang="en-US" dirty="0" smtClean="0"/>
          </a:p>
        </p:txBody>
      </p:sp>
      <p:sp>
        <p:nvSpPr>
          <p:cNvPr id="18436" name="Rectangle 3"/>
          <p:cNvSpPr>
            <a:spLocks noGrp="1" noChangeArrowheads="1"/>
          </p:cNvSpPr>
          <p:nvPr>
            <p:ph idx="1"/>
          </p:nvPr>
        </p:nvSpPr>
        <p:spPr>
          <a:xfrm>
            <a:off x="479376" y="1409701"/>
            <a:ext cx="11161240" cy="5114925"/>
          </a:xfrm>
        </p:spPr>
        <p:txBody>
          <a:bodyPr/>
          <a:lstStyle/>
          <a:p>
            <a:pPr>
              <a:spcBef>
                <a:spcPct val="30000"/>
              </a:spcBef>
            </a:pPr>
            <a:r>
              <a:rPr lang="zh-CN" altLang="en-US" sz="2800" dirty="0"/>
              <a:t>软件</a:t>
            </a:r>
            <a:r>
              <a:rPr lang="zh-CN" altLang="en-US" sz="2800" dirty="0" smtClean="0"/>
              <a:t>生命周期：指</a:t>
            </a:r>
            <a:r>
              <a:rPr lang="zh-CN" altLang="en-US" sz="2800" dirty="0"/>
              <a:t>软件产品从考虑其概念开始，到该软件产品不再使用为止的整个时期，一般包括概念阶段、分析与设计阶段、构造阶段、</a:t>
            </a:r>
            <a:r>
              <a:rPr lang="zh-CN" altLang="en-US" sz="2800" dirty="0" smtClean="0"/>
              <a:t>移交和运行阶段</a:t>
            </a:r>
            <a:r>
              <a:rPr lang="zh-CN" altLang="en-US" sz="2800" dirty="0"/>
              <a:t>等不同时期。 </a:t>
            </a:r>
            <a:endParaRPr lang="zh-CN" altLang="en-US" sz="2400" dirty="0"/>
          </a:p>
          <a:p>
            <a:pPr>
              <a:lnSpc>
                <a:spcPct val="80000"/>
              </a:lnSpc>
            </a:pPr>
            <a:r>
              <a:rPr lang="zh-CN" altLang="en-US" sz="2800" dirty="0"/>
              <a:t>软件生命周期的六个基本步骤</a:t>
            </a:r>
            <a:endParaRPr lang="zh-CN" altLang="en-US" sz="2800" dirty="0"/>
          </a:p>
          <a:p>
            <a:pPr lvl="1">
              <a:lnSpc>
                <a:spcPct val="80000"/>
              </a:lnSpc>
            </a:pPr>
            <a:r>
              <a:rPr lang="zh-CN" altLang="en-US" sz="2400" dirty="0"/>
              <a:t>制定</a:t>
            </a:r>
            <a:r>
              <a:rPr lang="zh-CN" altLang="en-US" sz="2400" dirty="0" smtClean="0"/>
              <a:t>计划</a:t>
            </a:r>
            <a:r>
              <a:rPr lang="en-US" altLang="zh-CN" sz="2400" dirty="0" smtClean="0"/>
              <a:t>		P</a:t>
            </a:r>
            <a:endParaRPr lang="zh-CN" altLang="en-US" sz="2400" dirty="0"/>
          </a:p>
          <a:p>
            <a:pPr lvl="1">
              <a:lnSpc>
                <a:spcPct val="80000"/>
              </a:lnSpc>
            </a:pPr>
            <a:r>
              <a:rPr lang="zh-CN" altLang="en-US" sz="2400" dirty="0" smtClean="0"/>
              <a:t>需求分析</a:t>
            </a:r>
            <a:r>
              <a:rPr lang="en-US" altLang="zh-CN" sz="2400" dirty="0" smtClean="0"/>
              <a:t>		D</a:t>
            </a:r>
            <a:endParaRPr lang="zh-CN" altLang="en-US" sz="2400" dirty="0"/>
          </a:p>
          <a:p>
            <a:pPr lvl="1">
              <a:lnSpc>
                <a:spcPct val="80000"/>
              </a:lnSpc>
            </a:pPr>
            <a:r>
              <a:rPr lang="zh-CN" altLang="en-US" sz="2400" dirty="0" smtClean="0"/>
              <a:t>设计</a:t>
            </a:r>
            <a:r>
              <a:rPr lang="en-US" altLang="zh-CN" sz="2400" dirty="0" smtClean="0"/>
              <a:t>			D</a:t>
            </a:r>
            <a:endParaRPr lang="zh-CN" altLang="en-US" sz="2400" dirty="0"/>
          </a:p>
          <a:p>
            <a:pPr lvl="1">
              <a:lnSpc>
                <a:spcPct val="80000"/>
              </a:lnSpc>
            </a:pPr>
            <a:r>
              <a:rPr lang="zh-CN" altLang="en-US" sz="2400" dirty="0"/>
              <a:t>程序</a:t>
            </a:r>
            <a:r>
              <a:rPr lang="zh-CN" altLang="en-US" sz="2400" dirty="0" smtClean="0"/>
              <a:t>编码</a:t>
            </a:r>
            <a:r>
              <a:rPr lang="en-US" altLang="zh-CN" sz="2400" dirty="0" smtClean="0"/>
              <a:t>		D</a:t>
            </a:r>
            <a:endParaRPr lang="zh-CN" altLang="en-US" sz="2400" dirty="0"/>
          </a:p>
          <a:p>
            <a:pPr lvl="1">
              <a:lnSpc>
                <a:spcPct val="80000"/>
              </a:lnSpc>
            </a:pPr>
            <a:r>
              <a:rPr lang="zh-CN" altLang="en-US" sz="2400" dirty="0" smtClean="0"/>
              <a:t>测试</a:t>
            </a:r>
            <a:r>
              <a:rPr lang="en-US" altLang="zh-CN" sz="2400" dirty="0" smtClean="0"/>
              <a:t>			C</a:t>
            </a:r>
            <a:endParaRPr lang="zh-CN" altLang="en-US" sz="2400" dirty="0"/>
          </a:p>
          <a:p>
            <a:pPr lvl="1">
              <a:lnSpc>
                <a:spcPct val="80000"/>
              </a:lnSpc>
            </a:pPr>
            <a:r>
              <a:rPr lang="zh-CN" altLang="en-US" sz="2400" dirty="0"/>
              <a:t>运行</a:t>
            </a:r>
            <a:r>
              <a:rPr lang="zh-CN" altLang="en-US" sz="2400" dirty="0" smtClean="0"/>
              <a:t>维护</a:t>
            </a:r>
            <a:r>
              <a:rPr lang="en-US" altLang="zh-CN" sz="2400" dirty="0" smtClean="0"/>
              <a:t>		A</a:t>
            </a:r>
            <a:endParaRPr lang="zh-CN" altLang="en-US" sz="2400" dirty="0"/>
          </a:p>
        </p:txBody>
      </p:sp>
      <p:sp>
        <p:nvSpPr>
          <p:cNvPr id="2" name="日期占位符 1"/>
          <p:cNvSpPr>
            <a:spLocks noGrp="1"/>
          </p:cNvSpPr>
          <p:nvPr>
            <p:ph type="dt" sz="half" idx="10"/>
          </p:nvPr>
        </p:nvSpPr>
        <p:spPr/>
        <p:txBody>
          <a:bodyPr/>
          <a:lstStyle/>
          <a:p>
            <a:fld id="{D68730F5-89CB-4AE1-8BC9-58BBB9C2C4D7}"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极限的设计</a:t>
            </a:r>
            <a:endParaRPr lang="zh-CN" altLang="en-US" smtClean="0"/>
          </a:p>
        </p:txBody>
      </p:sp>
      <p:sp>
        <p:nvSpPr>
          <p:cNvPr id="74755" name="内容占位符 2"/>
          <p:cNvSpPr>
            <a:spLocks noGrp="1"/>
          </p:cNvSpPr>
          <p:nvPr>
            <p:ph idx="1"/>
          </p:nvPr>
        </p:nvSpPr>
        <p:spPr/>
        <p:txBody>
          <a:bodyPr/>
          <a:lstStyle/>
          <a:p>
            <a:r>
              <a:rPr lang="zh-CN" altLang="en-US" sz="2400"/>
              <a:t>从开发的角度来看，</a:t>
            </a:r>
            <a:r>
              <a:rPr lang="en-US" altLang="zh-CN" sz="2400"/>
              <a:t>XP</a:t>
            </a:r>
            <a:r>
              <a:rPr lang="zh-CN" altLang="en-US" sz="2400"/>
              <a:t>内层的过程是一个基于</a:t>
            </a:r>
            <a:r>
              <a:rPr lang="en-US" altLang="zh-CN" sz="2400"/>
              <a:t>Test Driven Development</a:t>
            </a:r>
            <a:r>
              <a:rPr lang="zh-CN" altLang="en-US" sz="2400"/>
              <a:t>周期，每个开发周期都有很多相应的单元测试。</a:t>
            </a:r>
            <a:endParaRPr lang="zh-CN" altLang="en-US" sz="2400"/>
          </a:p>
          <a:p>
            <a:r>
              <a:rPr lang="zh-CN" altLang="en-US" sz="2400"/>
              <a:t>随着这些测试的进行，通过的单元测试也越来越多。通过这种方式，客户和开发人员都很容易检验，是否履行了对客户的承诺。</a:t>
            </a:r>
            <a:endParaRPr lang="zh-CN" altLang="en-US" sz="2400"/>
          </a:p>
          <a:p>
            <a:r>
              <a:rPr lang="zh-CN" altLang="en-US" sz="2400"/>
              <a:t>同时，</a:t>
            </a:r>
            <a:r>
              <a:rPr lang="en-US" altLang="zh-CN" sz="2400"/>
              <a:t>XP</a:t>
            </a:r>
            <a:r>
              <a:rPr lang="zh-CN" altLang="en-US" sz="2400"/>
              <a:t>还大力提倡设计复核（</a:t>
            </a:r>
            <a:r>
              <a:rPr lang="en-US" altLang="zh-CN" sz="2400"/>
              <a:t>Review</a:t>
            </a:r>
            <a:r>
              <a:rPr lang="zh-CN" altLang="en-US" sz="2400"/>
              <a:t>）、代码复核以及重整和优化（</a:t>
            </a:r>
            <a:r>
              <a:rPr lang="en-US" altLang="zh-CN" sz="2400"/>
              <a:t>Refectory</a:t>
            </a:r>
            <a:r>
              <a:rPr lang="zh-CN" altLang="en-US" sz="2400"/>
              <a:t>），所有的这些过程其实也是优化设计的过程；   </a:t>
            </a:r>
            <a:endParaRPr lang="zh-CN" altLang="en-US" sz="2400"/>
          </a:p>
          <a:p>
            <a:endParaRPr lang="zh-CN" altLang="en-US" sz="2400"/>
          </a:p>
        </p:txBody>
      </p:sp>
      <p:sp>
        <p:nvSpPr>
          <p:cNvPr id="2" name="日期占位符 1"/>
          <p:cNvSpPr>
            <a:spLocks noGrp="1"/>
          </p:cNvSpPr>
          <p:nvPr>
            <p:ph type="dt" sz="half" idx="10"/>
          </p:nvPr>
        </p:nvSpPr>
        <p:spPr/>
        <p:txBody>
          <a:bodyPr/>
          <a:lstStyle/>
          <a:p>
            <a:fld id="{3820DB77-E119-4D1C-8295-64F8BC3A33E0}"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smtClean="0"/>
              <a:t>极限的编程</a:t>
            </a:r>
            <a:endParaRPr lang="zh-CN" altLang="en-US" dirty="0" smtClean="0"/>
          </a:p>
        </p:txBody>
      </p:sp>
      <p:sp>
        <p:nvSpPr>
          <p:cNvPr id="75779" name="内容占位符 2"/>
          <p:cNvSpPr>
            <a:spLocks noGrp="1"/>
          </p:cNvSpPr>
          <p:nvPr>
            <p:ph idx="1"/>
          </p:nvPr>
        </p:nvSpPr>
        <p:spPr>
          <a:xfrm>
            <a:off x="479376" y="1409701"/>
            <a:ext cx="11161240" cy="4856163"/>
          </a:xfrm>
        </p:spPr>
        <p:txBody>
          <a:bodyPr/>
          <a:lstStyle/>
          <a:p>
            <a:r>
              <a:rPr lang="en-US" altLang="zh-CN" sz="2800" dirty="0"/>
              <a:t>XP</a:t>
            </a:r>
            <a:r>
              <a:rPr lang="zh-CN" altLang="en-US" sz="2800" dirty="0"/>
              <a:t>提倡配对编程（</a:t>
            </a:r>
            <a:r>
              <a:rPr lang="en-US" altLang="zh-CN" sz="2800" dirty="0"/>
              <a:t>Pair Programming</a:t>
            </a:r>
            <a:r>
              <a:rPr lang="zh-CN" altLang="en-US" sz="2800" dirty="0"/>
              <a:t>），而且代码所有权是归于整个开发队伍</a:t>
            </a:r>
            <a:r>
              <a:rPr lang="zh-CN" altLang="en-US" sz="2000" dirty="0"/>
              <a:t>（</a:t>
            </a:r>
            <a:r>
              <a:rPr lang="en-US" altLang="zh-CN" sz="2000" dirty="0"/>
              <a:t>Collective Code Ownership</a:t>
            </a:r>
            <a:r>
              <a:rPr lang="zh-CN" altLang="en-US" sz="2000" dirty="0"/>
              <a:t>）</a:t>
            </a:r>
            <a:r>
              <a:rPr lang="zh-CN" altLang="en-US" sz="2800" dirty="0"/>
              <a:t>。</a:t>
            </a:r>
            <a:endParaRPr lang="zh-CN" altLang="en-US" sz="2800" dirty="0"/>
          </a:p>
          <a:p>
            <a:r>
              <a:rPr lang="zh-CN" altLang="en-US" sz="2800" dirty="0"/>
              <a:t>程序员在写程序和重整优化程序的时候，都要严格遵守编程规范。</a:t>
            </a:r>
            <a:endParaRPr lang="zh-CN" altLang="en-US" sz="2800" dirty="0"/>
          </a:p>
          <a:p>
            <a:r>
              <a:rPr lang="zh-CN" altLang="en-US" sz="2800" dirty="0"/>
              <a:t>任何人都可以修改其他人写的程序，修改后要确定新程序能通过单元测试。</a:t>
            </a:r>
            <a:endParaRPr lang="zh-CN" altLang="en-US" sz="2800" dirty="0"/>
          </a:p>
        </p:txBody>
      </p:sp>
      <p:sp>
        <p:nvSpPr>
          <p:cNvPr id="2" name="日期占位符 1"/>
          <p:cNvSpPr>
            <a:spLocks noGrp="1"/>
          </p:cNvSpPr>
          <p:nvPr>
            <p:ph type="dt" sz="half" idx="10"/>
          </p:nvPr>
        </p:nvSpPr>
        <p:spPr/>
        <p:txBody>
          <a:bodyPr/>
          <a:lstStyle/>
          <a:p>
            <a:fld id="{8C4E3938-C925-4E4A-8F8D-056743A7FEF4}"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极限的测试</a:t>
            </a:r>
            <a:endParaRPr lang="zh-CN" altLang="en-US" smtClean="0"/>
          </a:p>
        </p:txBody>
      </p:sp>
      <p:sp>
        <p:nvSpPr>
          <p:cNvPr id="76803" name="内容占位符 2"/>
          <p:cNvSpPr>
            <a:spLocks noGrp="1"/>
          </p:cNvSpPr>
          <p:nvPr>
            <p:ph idx="1"/>
          </p:nvPr>
        </p:nvSpPr>
        <p:spPr/>
        <p:txBody>
          <a:bodyPr/>
          <a:lstStyle/>
          <a:p>
            <a:r>
              <a:rPr lang="en-US" altLang="zh-CN" sz="2400" dirty="0"/>
              <a:t>XP</a:t>
            </a:r>
            <a:r>
              <a:rPr lang="zh-CN" altLang="en-US" sz="2400" dirty="0"/>
              <a:t>提倡在开始写程序之前先写单元测试。</a:t>
            </a:r>
            <a:endParaRPr lang="zh-CN" altLang="en-US" sz="2400" dirty="0"/>
          </a:p>
          <a:p>
            <a:r>
              <a:rPr lang="zh-CN" altLang="en-US" sz="2400" dirty="0"/>
              <a:t>开发人员应该经常把开发好的模块整合到一起（</a:t>
            </a:r>
            <a:r>
              <a:rPr lang="en-US" altLang="zh-CN" sz="2400" dirty="0"/>
              <a:t>Continuous Integration</a:t>
            </a:r>
            <a:r>
              <a:rPr lang="zh-CN" altLang="en-US" sz="2400" dirty="0"/>
              <a:t>，持续集成），每次整合后都要运行单元测试；</a:t>
            </a:r>
            <a:endParaRPr lang="zh-CN" altLang="en-US" sz="2400" dirty="0"/>
          </a:p>
          <a:p>
            <a:r>
              <a:rPr lang="zh-CN" altLang="en-US" sz="2400" dirty="0"/>
              <a:t>做任何的代码复核和修改，都要运行单元测试；</a:t>
            </a:r>
            <a:endParaRPr lang="zh-CN" altLang="en-US" sz="2400" dirty="0"/>
          </a:p>
          <a:p>
            <a:r>
              <a:rPr lang="zh-CN" altLang="en-US" sz="2400" dirty="0"/>
              <a:t>发现了</a:t>
            </a:r>
            <a:r>
              <a:rPr lang="en-US" altLang="zh-CN" sz="2400" dirty="0"/>
              <a:t>BUG</a:t>
            </a:r>
            <a:r>
              <a:rPr lang="zh-CN" altLang="en-US" sz="2400" dirty="0"/>
              <a:t>，就要增加相应的测试。</a:t>
            </a:r>
            <a:endParaRPr lang="zh-CN" altLang="en-US" sz="2400" dirty="0"/>
          </a:p>
          <a:p>
            <a:r>
              <a:rPr lang="zh-CN" altLang="en-US" sz="2400" dirty="0"/>
              <a:t>除了单元测试之外，还有整合测试，功能测试、负荷测试和系统测试等。</a:t>
            </a:r>
            <a:endParaRPr lang="zh-CN" altLang="en-US" sz="2400" dirty="0"/>
          </a:p>
          <a:p>
            <a:r>
              <a:rPr lang="zh-CN" altLang="en-US" sz="2400" dirty="0"/>
              <a:t>所有这些测试，是</a:t>
            </a:r>
            <a:r>
              <a:rPr lang="en-US" altLang="zh-CN" sz="2400" dirty="0"/>
              <a:t>XP</a:t>
            </a:r>
            <a:r>
              <a:rPr lang="zh-CN" altLang="en-US" sz="2400" dirty="0"/>
              <a:t>开发过程中最重要的文档之一，也是最终交付给用户的内容之一。 </a:t>
            </a:r>
            <a:endParaRPr lang="zh-CN" altLang="en-US" sz="2400" dirty="0"/>
          </a:p>
        </p:txBody>
      </p:sp>
      <p:sp>
        <p:nvSpPr>
          <p:cNvPr id="2" name="日期占位符 1"/>
          <p:cNvSpPr>
            <a:spLocks noGrp="1"/>
          </p:cNvSpPr>
          <p:nvPr>
            <p:ph type="dt" sz="half" idx="10"/>
          </p:nvPr>
        </p:nvSpPr>
        <p:spPr/>
        <p:txBody>
          <a:bodyPr/>
          <a:lstStyle/>
          <a:p>
            <a:fld id="{DA61E592-5AB3-4AA9-B8A4-6BEF3514AC9F}"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课后思考题</a:t>
            </a:r>
            <a:endParaRPr lang="zh-CN" altLang="en-US" dirty="0"/>
          </a:p>
        </p:txBody>
      </p:sp>
      <p:sp>
        <p:nvSpPr>
          <p:cNvPr id="3" name="内容占位符 2"/>
          <p:cNvSpPr>
            <a:spLocks noGrp="1"/>
          </p:cNvSpPr>
          <p:nvPr>
            <p:ph idx="1"/>
          </p:nvPr>
        </p:nvSpPr>
        <p:spPr/>
        <p:txBody>
          <a:bodyPr/>
          <a:lstStyle/>
          <a:p>
            <a:r>
              <a:rPr lang="zh-CN" altLang="en-US" dirty="0" smtClean="0"/>
              <a:t>结合本章节的主要内容，各小组思考本次作业哪种模型比较合适？</a:t>
            </a:r>
            <a:endParaRPr lang="en-US" altLang="zh-CN" dirty="0" smtClean="0"/>
          </a:p>
          <a:p>
            <a:r>
              <a:rPr lang="zh-CN" altLang="en-US" dirty="0"/>
              <a:t>可否</a:t>
            </a:r>
            <a:r>
              <a:rPr lang="zh-CN" altLang="en-US" dirty="0" smtClean="0"/>
              <a:t>采用其他模型？</a:t>
            </a:r>
            <a:endParaRPr lang="en-US" altLang="zh-CN" dirty="0" smtClean="0"/>
          </a:p>
          <a:p>
            <a:r>
              <a:rPr lang="zh-CN" altLang="en-US" dirty="0" smtClean="0"/>
              <a:t>根据已决定的模型，小组内的人员如何分配？</a:t>
            </a:r>
            <a:endParaRPr lang="en-US" altLang="zh-CN" dirty="0" smtClean="0"/>
          </a:p>
          <a:p>
            <a:pPr lvl="1"/>
            <a:r>
              <a:rPr lang="zh-CN" altLang="en-US" dirty="0"/>
              <a:t>课程</a:t>
            </a:r>
            <a:r>
              <a:rPr lang="zh-CN" altLang="en-US" dirty="0" smtClean="0"/>
              <a:t>作业模式</a:t>
            </a:r>
            <a:endParaRPr lang="en-US" altLang="zh-CN" dirty="0" smtClean="0"/>
          </a:p>
          <a:p>
            <a:pPr lvl="1"/>
            <a:r>
              <a:rPr lang="zh-CN" altLang="en-US" dirty="0" smtClean="0"/>
              <a:t>实际的工程项目</a:t>
            </a:r>
            <a:endParaRPr lang="en-US" altLang="zh-CN" dirty="0" smtClean="0"/>
          </a:p>
          <a:p>
            <a:r>
              <a:rPr lang="zh-CN" altLang="en-US" dirty="0"/>
              <a:t>各</a:t>
            </a:r>
            <a:r>
              <a:rPr lang="zh-CN" altLang="en-US" dirty="0" smtClean="0"/>
              <a:t>小组针对已了解的需求内容，请考虑技术解决方案。</a:t>
            </a:r>
            <a:endParaRPr lang="zh-CN" altLang="en-US" dirty="0"/>
          </a:p>
        </p:txBody>
      </p:sp>
      <p:sp>
        <p:nvSpPr>
          <p:cNvPr id="4" name="日期占位符 3"/>
          <p:cNvSpPr>
            <a:spLocks noGrp="1"/>
          </p:cNvSpPr>
          <p:nvPr>
            <p:ph type="dt" sz="half" idx="10"/>
          </p:nvPr>
        </p:nvSpPr>
        <p:spPr/>
        <p:txBody>
          <a:bodyPr/>
          <a:lstStyle/>
          <a:p>
            <a:fld id="{87012622-2C2C-43B4-B365-170B1AC502D2}" type="datetime2">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smtClean="0"/>
              <a:t>制定计划</a:t>
            </a:r>
            <a:endParaRPr lang="zh-CN" altLang="en-US" smtClean="0"/>
          </a:p>
        </p:txBody>
      </p:sp>
      <p:sp>
        <p:nvSpPr>
          <p:cNvPr id="19460" name="Rectangle 3"/>
          <p:cNvSpPr>
            <a:spLocks noGrp="1" noChangeArrowheads="1"/>
          </p:cNvSpPr>
          <p:nvPr>
            <p:ph idx="1"/>
          </p:nvPr>
        </p:nvSpPr>
        <p:spPr/>
        <p:txBody>
          <a:bodyPr>
            <a:normAutofit/>
          </a:bodyPr>
          <a:lstStyle/>
          <a:p>
            <a:r>
              <a:rPr lang="zh-CN" altLang="en-US" dirty="0" smtClean="0"/>
              <a:t>确定要开发软件系统的总目标；</a:t>
            </a:r>
            <a:endParaRPr lang="zh-CN" altLang="en-US" dirty="0" smtClean="0"/>
          </a:p>
          <a:p>
            <a:r>
              <a:rPr lang="zh-CN" altLang="en-US" dirty="0" smtClean="0"/>
              <a:t>给出功能、性能、可靠性以及接口等方面的要求；</a:t>
            </a:r>
            <a:endParaRPr lang="zh-CN" altLang="en-US" dirty="0" smtClean="0"/>
          </a:p>
          <a:p>
            <a:r>
              <a:rPr lang="zh-CN" altLang="en-US" dirty="0" smtClean="0"/>
              <a:t>完成该软件任务的可行性研究；</a:t>
            </a:r>
            <a:endParaRPr lang="zh-CN" altLang="en-US" dirty="0" smtClean="0"/>
          </a:p>
          <a:p>
            <a:r>
              <a:rPr lang="zh-CN" altLang="en-US" dirty="0" smtClean="0"/>
              <a:t>估计可利用的资源 </a:t>
            </a:r>
            <a:r>
              <a:rPr lang="en-US" altLang="zh-CN" dirty="0" smtClean="0"/>
              <a:t>(</a:t>
            </a:r>
            <a:r>
              <a:rPr lang="zh-CN" altLang="en-US" dirty="0" smtClean="0"/>
              <a:t>硬件，软件，人力等</a:t>
            </a:r>
            <a:r>
              <a:rPr lang="en-US" altLang="zh-CN" dirty="0" smtClean="0"/>
              <a:t>)</a:t>
            </a:r>
            <a:r>
              <a:rPr lang="zh-CN" altLang="en-US" dirty="0" smtClean="0"/>
              <a:t>、成本、效益、开发进度；</a:t>
            </a:r>
            <a:endParaRPr lang="zh-CN" altLang="en-US" dirty="0" smtClean="0"/>
          </a:p>
          <a:p>
            <a:r>
              <a:rPr lang="zh-CN" altLang="en-US" dirty="0" smtClean="0"/>
              <a:t>制定出完成开发任务的实施计划</a:t>
            </a:r>
            <a:endParaRPr lang="en-US" altLang="zh-CN" dirty="0" smtClean="0"/>
          </a:p>
          <a:p>
            <a:pPr lvl="1"/>
            <a:r>
              <a:rPr lang="zh-CN" altLang="en-US" dirty="0"/>
              <a:t>任务</a:t>
            </a:r>
            <a:r>
              <a:rPr lang="zh-CN" altLang="en-US" dirty="0" smtClean="0"/>
              <a:t>列表</a:t>
            </a:r>
            <a:endParaRPr lang="en-US" altLang="zh-CN" dirty="0" smtClean="0"/>
          </a:p>
          <a:p>
            <a:pPr lvl="1"/>
            <a:r>
              <a:rPr lang="zh-CN" altLang="en-US" dirty="0"/>
              <a:t>每个</a:t>
            </a:r>
            <a:r>
              <a:rPr lang="zh-CN" altLang="en-US" dirty="0" smtClean="0"/>
              <a:t>任务的起止时间</a:t>
            </a:r>
            <a:endParaRPr lang="en-US" altLang="zh-CN" dirty="0" smtClean="0"/>
          </a:p>
          <a:p>
            <a:pPr lvl="1"/>
            <a:r>
              <a:rPr lang="zh-CN" altLang="en-US" dirty="0"/>
              <a:t>每个</a:t>
            </a:r>
            <a:r>
              <a:rPr lang="zh-CN" altLang="en-US" dirty="0" smtClean="0"/>
              <a:t>任务的责任人</a:t>
            </a:r>
            <a:endParaRPr lang="zh-CN" altLang="en-US" dirty="0" smtClean="0"/>
          </a:p>
        </p:txBody>
      </p:sp>
      <p:sp>
        <p:nvSpPr>
          <p:cNvPr id="2" name="日期占位符 1"/>
          <p:cNvSpPr>
            <a:spLocks noGrp="1"/>
          </p:cNvSpPr>
          <p:nvPr>
            <p:ph type="dt" sz="half" idx="10"/>
          </p:nvPr>
        </p:nvSpPr>
        <p:spPr/>
        <p:txBody>
          <a:bodyPr/>
          <a:lstStyle/>
          <a:p>
            <a:fld id="{5B662D9A-2DFC-48D2-A4A4-C042C6ED01CE}"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smtClean="0"/>
              <a:t>需求分析</a:t>
            </a:r>
            <a:r>
              <a:rPr lang="zh-CN" altLang="en-US" dirty="0"/>
              <a:t>及</a:t>
            </a:r>
            <a:r>
              <a:rPr lang="zh-CN" altLang="en-US" dirty="0" smtClean="0"/>
              <a:t>软件设计</a:t>
            </a:r>
            <a:endParaRPr lang="zh-CN" altLang="en-US" dirty="0" smtClean="0"/>
          </a:p>
        </p:txBody>
      </p:sp>
      <p:sp>
        <p:nvSpPr>
          <p:cNvPr id="20484" name="Rectangle 3"/>
          <p:cNvSpPr>
            <a:spLocks noGrp="1" noChangeArrowheads="1"/>
          </p:cNvSpPr>
          <p:nvPr>
            <p:ph idx="1"/>
          </p:nvPr>
        </p:nvSpPr>
        <p:spPr/>
        <p:txBody>
          <a:bodyPr>
            <a:normAutofit lnSpcReduction="10000"/>
          </a:bodyPr>
          <a:lstStyle/>
          <a:p>
            <a:r>
              <a:rPr lang="zh-CN" altLang="en-US" dirty="0" smtClean="0"/>
              <a:t>需求分析</a:t>
            </a:r>
            <a:endParaRPr lang="en-US" altLang="zh-CN" dirty="0" smtClean="0"/>
          </a:p>
          <a:p>
            <a:pPr lvl="1"/>
            <a:r>
              <a:rPr lang="zh-CN" altLang="en-US" dirty="0" smtClean="0"/>
              <a:t>对用户提出的要求进行分析并给出详细的定义；</a:t>
            </a:r>
            <a:endParaRPr lang="zh-CN" altLang="en-US" dirty="0" smtClean="0"/>
          </a:p>
          <a:p>
            <a:pPr lvl="1"/>
            <a:r>
              <a:rPr lang="zh-CN" altLang="en-US" dirty="0" smtClean="0"/>
              <a:t>编写软件需求规格说明书或系统功能说明书及初步的系统用户手册；</a:t>
            </a:r>
            <a:endParaRPr lang="zh-CN" altLang="en-US" dirty="0" smtClean="0"/>
          </a:p>
          <a:p>
            <a:pPr lvl="1"/>
            <a:r>
              <a:rPr lang="zh-CN" altLang="en-US" dirty="0" smtClean="0"/>
              <a:t>提交管理机构评审；</a:t>
            </a:r>
            <a:endParaRPr lang="en-US" altLang="zh-CN" dirty="0" smtClean="0"/>
          </a:p>
          <a:p>
            <a:r>
              <a:rPr lang="zh-CN" altLang="en-US" dirty="0"/>
              <a:t>软件</a:t>
            </a:r>
            <a:r>
              <a:rPr lang="zh-CN" altLang="en-US" dirty="0" smtClean="0"/>
              <a:t>设计</a:t>
            </a:r>
            <a:endParaRPr lang="en-US" altLang="zh-CN" dirty="0" smtClean="0"/>
          </a:p>
          <a:p>
            <a:pPr lvl="1"/>
            <a:r>
              <a:rPr lang="zh-CN" altLang="en-US" dirty="0"/>
              <a:t>概要设计：把各项需求转换成软件的体系结构。结构中每一组成部分都是意义明确</a:t>
            </a:r>
            <a:r>
              <a:rPr lang="zh-CN" altLang="en-US" dirty="0" smtClean="0"/>
              <a:t>的功能模块</a:t>
            </a:r>
            <a:r>
              <a:rPr lang="zh-CN" altLang="en-US" dirty="0"/>
              <a:t>，</a:t>
            </a:r>
            <a:r>
              <a:rPr lang="zh-CN" altLang="en-US" dirty="0" smtClean="0"/>
              <a:t>每个</a:t>
            </a:r>
            <a:r>
              <a:rPr lang="zh-CN" altLang="en-US" dirty="0"/>
              <a:t>功能</a:t>
            </a:r>
            <a:r>
              <a:rPr lang="zh-CN" altLang="en-US" dirty="0" smtClean="0"/>
              <a:t>都</a:t>
            </a:r>
            <a:r>
              <a:rPr lang="zh-CN" altLang="en-US" dirty="0"/>
              <a:t>和某些需求相对应；</a:t>
            </a:r>
            <a:endParaRPr lang="zh-CN" altLang="en-US" dirty="0"/>
          </a:p>
          <a:p>
            <a:pPr lvl="1"/>
            <a:r>
              <a:rPr lang="zh-CN" altLang="en-US" dirty="0"/>
              <a:t>详细设计：对每个模块要完成的工作进行具体的描述，为源程序编写打下基础；</a:t>
            </a:r>
            <a:endParaRPr lang="zh-CN" altLang="en-US" dirty="0"/>
          </a:p>
          <a:p>
            <a:pPr lvl="1"/>
            <a:r>
              <a:rPr lang="zh-CN" altLang="en-US" dirty="0"/>
              <a:t>编写设计说明书，提交评审。</a:t>
            </a:r>
            <a:endParaRPr lang="zh-CN" altLang="en-US" dirty="0"/>
          </a:p>
          <a:p>
            <a:endParaRPr lang="zh-CN" altLang="en-US" dirty="0" smtClean="0"/>
          </a:p>
          <a:p>
            <a:endParaRPr lang="en-US" altLang="zh-CN" dirty="0" smtClean="0"/>
          </a:p>
        </p:txBody>
      </p:sp>
      <p:sp>
        <p:nvSpPr>
          <p:cNvPr id="2" name="日期占位符 1"/>
          <p:cNvSpPr>
            <a:spLocks noGrp="1"/>
          </p:cNvSpPr>
          <p:nvPr>
            <p:ph type="dt" sz="half" idx="10"/>
          </p:nvPr>
        </p:nvSpPr>
        <p:spPr/>
        <p:txBody>
          <a:bodyPr/>
          <a:lstStyle/>
          <a:p>
            <a:fld id="{46C915CB-AAE2-428C-92F1-3A92BFAC817B}"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smtClean="0"/>
              <a:t>程序编码及软件测试</a:t>
            </a:r>
            <a:endParaRPr lang="zh-CN" altLang="en-US" dirty="0" smtClean="0"/>
          </a:p>
        </p:txBody>
      </p:sp>
      <p:sp>
        <p:nvSpPr>
          <p:cNvPr id="22532" name="Rectangle 3"/>
          <p:cNvSpPr>
            <a:spLocks noGrp="1" noChangeArrowheads="1"/>
          </p:cNvSpPr>
          <p:nvPr>
            <p:ph idx="1"/>
          </p:nvPr>
        </p:nvSpPr>
        <p:spPr/>
        <p:txBody>
          <a:bodyPr/>
          <a:lstStyle/>
          <a:p>
            <a:r>
              <a:rPr lang="zh-CN" altLang="en-US" dirty="0" smtClean="0"/>
              <a:t>软件实现</a:t>
            </a:r>
            <a:endParaRPr lang="en-US" altLang="zh-CN" dirty="0" smtClean="0"/>
          </a:p>
          <a:p>
            <a:pPr lvl="1"/>
            <a:r>
              <a:rPr lang="zh-CN" altLang="en-US" dirty="0" smtClean="0"/>
              <a:t>把软件设计转换成计算机可以接受的程序代码，即写成以某一种特定程序设计语言表示的“源程序清单”；</a:t>
            </a:r>
            <a:endParaRPr lang="zh-CN" altLang="en-US" dirty="0" smtClean="0"/>
          </a:p>
          <a:p>
            <a:pPr lvl="1"/>
            <a:r>
              <a:rPr lang="zh-CN" altLang="en-US" dirty="0" smtClean="0"/>
              <a:t>写出的程序应当是结构良好、清晰易读的，且与设计相一致的；</a:t>
            </a:r>
            <a:endParaRPr lang="en-US" altLang="zh-CN" dirty="0" smtClean="0"/>
          </a:p>
          <a:p>
            <a:r>
              <a:rPr lang="zh-CN" altLang="en-US" dirty="0"/>
              <a:t>软件测试</a:t>
            </a:r>
            <a:endParaRPr lang="zh-CN" altLang="en-US" dirty="0" smtClean="0"/>
          </a:p>
          <a:p>
            <a:pPr lvl="1"/>
            <a:r>
              <a:rPr lang="zh-CN" altLang="en-US" dirty="0"/>
              <a:t>单元测试，查找各模块在功能和结构上存在的问题并加以纠正；</a:t>
            </a:r>
            <a:endParaRPr lang="zh-CN" altLang="en-US" dirty="0"/>
          </a:p>
          <a:p>
            <a:pPr lvl="1"/>
            <a:r>
              <a:rPr lang="zh-CN" altLang="en-US" dirty="0"/>
              <a:t>组装测试，将已测试过的模块按一定顺序组装起来；</a:t>
            </a:r>
            <a:endParaRPr lang="zh-CN" altLang="en-US" dirty="0"/>
          </a:p>
          <a:p>
            <a:pPr lvl="1"/>
            <a:r>
              <a:rPr lang="zh-CN" altLang="en-US" dirty="0"/>
              <a:t>按规定的各项需求，逐项进行一系列有效性测试，决定已开发的软件是否合格，能否交付用户使用；</a:t>
            </a:r>
            <a:endParaRPr lang="zh-CN" altLang="en-US" dirty="0"/>
          </a:p>
          <a:p>
            <a:endParaRPr lang="en-US" altLang="zh-CN" dirty="0" smtClean="0"/>
          </a:p>
        </p:txBody>
      </p:sp>
      <p:sp>
        <p:nvSpPr>
          <p:cNvPr id="2" name="日期占位符 1"/>
          <p:cNvSpPr>
            <a:spLocks noGrp="1"/>
          </p:cNvSpPr>
          <p:nvPr>
            <p:ph type="dt" sz="half" idx="10"/>
          </p:nvPr>
        </p:nvSpPr>
        <p:spPr/>
        <p:txBody>
          <a:bodyPr/>
          <a:lstStyle/>
          <a:p>
            <a:fld id="{B9FE008C-0A04-4583-AA63-75DDBD1A2D09}"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smtClean="0"/>
              <a:t>运行维护</a:t>
            </a:r>
            <a:endParaRPr lang="zh-CN" altLang="en-US" smtClean="0"/>
          </a:p>
        </p:txBody>
      </p:sp>
      <p:sp>
        <p:nvSpPr>
          <p:cNvPr id="24580" name="Rectangle 3"/>
          <p:cNvSpPr>
            <a:spLocks noGrp="1" noChangeArrowheads="1"/>
          </p:cNvSpPr>
          <p:nvPr>
            <p:ph idx="1"/>
          </p:nvPr>
        </p:nvSpPr>
        <p:spPr/>
        <p:txBody>
          <a:bodyPr/>
          <a:lstStyle/>
          <a:p>
            <a:r>
              <a:rPr lang="zh-CN" altLang="en-US" dirty="0" smtClean="0"/>
              <a:t>软件交付给用户后的软件开发活动</a:t>
            </a:r>
            <a:endParaRPr lang="en-US" altLang="zh-CN" dirty="0" smtClean="0"/>
          </a:p>
          <a:p>
            <a:pPr lvl="1"/>
            <a:r>
              <a:rPr lang="zh-CN" altLang="en-US" dirty="0" smtClean="0"/>
              <a:t>改正性维护：运行中发现了软件中的错误需要修正；</a:t>
            </a:r>
            <a:endParaRPr lang="zh-CN" altLang="en-US" dirty="0" smtClean="0"/>
          </a:p>
          <a:p>
            <a:pPr lvl="1"/>
            <a:r>
              <a:rPr lang="zh-CN" altLang="en-US" dirty="0" smtClean="0"/>
              <a:t>适应性维护：为了适应变化了的软件工作环境，需做适当变更；</a:t>
            </a:r>
            <a:endParaRPr lang="zh-CN" altLang="en-US" dirty="0" smtClean="0"/>
          </a:p>
          <a:p>
            <a:pPr lvl="1"/>
            <a:r>
              <a:rPr lang="zh-CN" altLang="en-US" dirty="0" smtClean="0"/>
              <a:t>完善性维护：为了增强软件的功能需做变更。</a:t>
            </a:r>
            <a:endParaRPr lang="zh-CN" altLang="en-US" dirty="0" smtClean="0"/>
          </a:p>
          <a:p>
            <a:r>
              <a:rPr lang="zh-CN" altLang="en-US" dirty="0" smtClean="0"/>
              <a:t>软件维护是更加复杂的软件开发活动</a:t>
            </a:r>
            <a:endParaRPr lang="en-US" altLang="zh-CN" dirty="0" smtClean="0"/>
          </a:p>
        </p:txBody>
      </p:sp>
      <p:sp>
        <p:nvSpPr>
          <p:cNvPr id="2" name="日期占位符 1"/>
          <p:cNvSpPr>
            <a:spLocks noGrp="1"/>
          </p:cNvSpPr>
          <p:nvPr>
            <p:ph type="dt" sz="half" idx="10"/>
          </p:nvPr>
        </p:nvSpPr>
        <p:spPr/>
        <p:txBody>
          <a:bodyPr/>
          <a:lstStyle/>
          <a:p>
            <a:fld id="{23DA1D00-A3D7-4EB8-B76F-5A7517A85FE8}" type="datetime2">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©2015-2020 Data Science &amp; Service Center</a:t>
            </a:r>
            <a:endParaRPr lang="zh-CN" altLang="en-US" dirty="0"/>
          </a:p>
        </p:txBody>
      </p:sp>
    </p:spTree>
  </p:cSld>
  <p:clrMapOvr>
    <a:masterClrMapping/>
  </p:clrMapOvr>
  <p:transition>
    <p:push/>
  </p:transition>
</p:sld>
</file>

<file path=ppt/tags/tag1.xml><?xml version="1.0" encoding="utf-8"?>
<p:tagLst xmlns:p="http://schemas.openxmlformats.org/presentationml/2006/main">
  <p:tag name="KSO_WPP_MARK_KEY" val="27e9709f-3f80-4e1c-b1d4-49c827d7d252"/>
  <p:tag name="COMMONDATA" val="eyJoZGlkIjoiNjQ3MDEzODdjZDhhNjM0ZTMwNGY5NDQwY2NmYTMwZGIifQ=="/>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11238</Words>
  <Application>WPS 演示</Application>
  <PresentationFormat>宽屏</PresentationFormat>
  <Paragraphs>761</Paragraphs>
  <Slides>53</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15</vt:i4>
      </vt:variant>
      <vt:variant>
        <vt:lpstr>幻灯片标题</vt:lpstr>
      </vt:variant>
      <vt:variant>
        <vt:i4>53</vt:i4>
      </vt:variant>
    </vt:vector>
  </HeadingPairs>
  <TitlesOfParts>
    <vt:vector size="78" baseType="lpstr">
      <vt:lpstr>Arial</vt:lpstr>
      <vt:lpstr>宋体</vt:lpstr>
      <vt:lpstr>Wingdings</vt:lpstr>
      <vt:lpstr>华文细黑</vt:lpstr>
      <vt:lpstr>微软雅黑</vt:lpstr>
      <vt:lpstr>Times New Roman</vt:lpstr>
      <vt:lpstr>Arial Unicode MS</vt:lpstr>
      <vt:lpstr>Calibri Light</vt:lpstr>
      <vt:lpstr>Calibri</vt:lpstr>
      <vt:lpstr>2015SE</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本章内容</vt:lpstr>
      <vt:lpstr>工程过程</vt:lpstr>
      <vt:lpstr>软件工程过程</vt:lpstr>
      <vt:lpstr>软件生命周期</vt:lpstr>
      <vt:lpstr>制定计划</vt:lpstr>
      <vt:lpstr>需求分析及软件设计</vt:lpstr>
      <vt:lpstr>程序编码及软件测试</vt:lpstr>
      <vt:lpstr>运行维护</vt:lpstr>
      <vt:lpstr>软件生命周期模型</vt:lpstr>
      <vt:lpstr>传统模型种类</vt:lpstr>
      <vt:lpstr>无规则的小作坊式软件开发</vt:lpstr>
      <vt:lpstr>瀑布模型</vt:lpstr>
      <vt:lpstr>瀑布模型</vt:lpstr>
      <vt:lpstr>瀑布模型的“do twice”</vt:lpstr>
      <vt:lpstr>演化模型</vt:lpstr>
      <vt:lpstr>演化模型</vt:lpstr>
      <vt:lpstr>增量模型</vt:lpstr>
      <vt:lpstr> 增量模型</vt:lpstr>
      <vt:lpstr>喷泉模型</vt:lpstr>
      <vt:lpstr>V模型和W模型</vt:lpstr>
      <vt:lpstr>螺旋模型</vt:lpstr>
      <vt:lpstr> 螺旋模型</vt:lpstr>
      <vt:lpstr>构件组装模型</vt:lpstr>
      <vt:lpstr>构件组装模型</vt:lpstr>
      <vt:lpstr>快速应用开发模型</vt:lpstr>
      <vt:lpstr>快速应用开发模型</vt:lpstr>
      <vt:lpstr>原型方法</vt:lpstr>
      <vt:lpstr>原型方法的定义</vt:lpstr>
      <vt:lpstr> 原型方法的种类</vt:lpstr>
      <vt:lpstr>原型方法的优点</vt:lpstr>
      <vt:lpstr>原型方法的应用</vt:lpstr>
      <vt:lpstr>新型软件生命周期模型</vt:lpstr>
      <vt:lpstr> RUP的基本结构</vt:lpstr>
      <vt:lpstr>RUP的四个主要阶段</vt:lpstr>
      <vt:lpstr>RUP 初始阶段</vt:lpstr>
      <vt:lpstr>RUP 细化阶段</vt:lpstr>
      <vt:lpstr>RUP 构造阶段</vt:lpstr>
      <vt:lpstr>RUP 移交阶段</vt:lpstr>
      <vt:lpstr>RUP的特点</vt:lpstr>
      <vt:lpstr> RUP的核心活动</vt:lpstr>
      <vt:lpstr>2.5.2 敏捷建模</vt:lpstr>
      <vt:lpstr> 敏捷宣言</vt:lpstr>
      <vt:lpstr>敏捷思想的核心原则</vt:lpstr>
      <vt:lpstr>eXtreme Programming 极限编程</vt:lpstr>
      <vt:lpstr>极限编程的处理流程</vt:lpstr>
      <vt:lpstr>XP 的迭代开发</vt:lpstr>
      <vt:lpstr>极限的工作环境</vt:lpstr>
      <vt:lpstr>极限的需求</vt:lpstr>
      <vt:lpstr>极限的设计</vt:lpstr>
      <vt:lpstr>极限的编程</vt:lpstr>
      <vt:lpstr>极限的测试</vt:lpstr>
      <vt:lpstr>课后思考题</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山人</cp:lastModifiedBy>
  <cp:revision>199</cp:revision>
  <dcterms:created xsi:type="dcterms:W3CDTF">2008-02-20T09:21:00Z</dcterms:created>
  <dcterms:modified xsi:type="dcterms:W3CDTF">2023-03-01T01:20:50Z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F033C5DB863C4B2C8F35D808E79935FA</vt:lpwstr>
  </property>
</Properties>
</file>